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63"/>
  </p:notesMasterIdLst>
  <p:handoutMasterIdLst>
    <p:handoutMasterId r:id="rId64"/>
  </p:handoutMasterIdLst>
  <p:sldIdLst>
    <p:sldId id="410" r:id="rId5"/>
    <p:sldId id="411" r:id="rId6"/>
    <p:sldId id="413" r:id="rId7"/>
    <p:sldId id="415" r:id="rId8"/>
    <p:sldId id="412" r:id="rId9"/>
    <p:sldId id="452" r:id="rId10"/>
    <p:sldId id="454" r:id="rId11"/>
    <p:sldId id="456" r:id="rId12"/>
    <p:sldId id="455" r:id="rId13"/>
    <p:sldId id="448" r:id="rId14"/>
    <p:sldId id="447" r:id="rId15"/>
    <p:sldId id="283" r:id="rId16"/>
    <p:sldId id="284" r:id="rId17"/>
    <p:sldId id="285" r:id="rId18"/>
    <p:sldId id="423" r:id="rId19"/>
    <p:sldId id="468" r:id="rId20"/>
    <p:sldId id="369" r:id="rId21"/>
    <p:sldId id="370" r:id="rId22"/>
    <p:sldId id="371" r:id="rId23"/>
    <p:sldId id="469" r:id="rId24"/>
    <p:sldId id="470" r:id="rId25"/>
    <p:sldId id="471" r:id="rId26"/>
    <p:sldId id="426" r:id="rId27"/>
    <p:sldId id="428" r:id="rId28"/>
    <p:sldId id="425" r:id="rId29"/>
    <p:sldId id="460" r:id="rId30"/>
    <p:sldId id="461" r:id="rId31"/>
    <p:sldId id="459" r:id="rId32"/>
    <p:sldId id="430" r:id="rId33"/>
    <p:sldId id="429" r:id="rId34"/>
    <p:sldId id="432" r:id="rId35"/>
    <p:sldId id="433" r:id="rId36"/>
    <p:sldId id="463" r:id="rId37"/>
    <p:sldId id="464" r:id="rId38"/>
    <p:sldId id="465" r:id="rId39"/>
    <p:sldId id="473" r:id="rId40"/>
    <p:sldId id="466" r:id="rId41"/>
    <p:sldId id="437" r:id="rId42"/>
    <p:sldId id="434" r:id="rId43"/>
    <p:sldId id="441" r:id="rId44"/>
    <p:sldId id="442" r:id="rId45"/>
    <p:sldId id="467" r:id="rId46"/>
    <p:sldId id="443" r:id="rId47"/>
    <p:sldId id="444" r:id="rId48"/>
    <p:sldId id="259" r:id="rId49"/>
    <p:sldId id="260" r:id="rId50"/>
    <p:sldId id="261" r:id="rId51"/>
    <p:sldId id="268" r:id="rId52"/>
    <p:sldId id="472" r:id="rId53"/>
    <p:sldId id="264" r:id="rId54"/>
    <p:sldId id="265" r:id="rId55"/>
    <p:sldId id="266" r:id="rId56"/>
    <p:sldId id="272" r:id="rId57"/>
    <p:sldId id="274" r:id="rId58"/>
    <p:sldId id="263" r:id="rId59"/>
    <p:sldId id="273" r:id="rId60"/>
    <p:sldId id="262" r:id="rId61"/>
    <p:sldId id="474" r:id="rId62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613"/>
  </p:normalViewPr>
  <p:slideViewPr>
    <p:cSldViewPr>
      <p:cViewPr varScale="1">
        <p:scale>
          <a:sx n="62" d="100"/>
          <a:sy n="62" d="100"/>
        </p:scale>
        <p:origin x="108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46FCAFA-0891-724F-9DC2-BBE7599F5F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32E5F7-45A9-7F4E-AD8C-C90EECE621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7CFB32F-C2C9-F640-BA79-F323ACCCE9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264045B-3E5A-B740-A659-1F4AC503F0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695105C7-777F-40DB-A075-F3389C1F812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F5AC02C-9992-344F-B4F4-4368DE4FFC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E304D08-DA8F-EB41-9294-6B5D110660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B4A9C70-87D6-4588-9EBD-3BEC1C5F36F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89A159B3-D7CB-2744-9533-F0F62FF1C5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C2D978CC-D835-A54B-A90F-6C9A4DEACC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A1669392-E053-B44C-877A-DC4722502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A605F518-77BE-406E-BDB0-2222BB9470A8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108" charset="-128"/>
        <a:cs typeface="ＭＳ Ｐゴシック" pitchFamily="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0DBE97A-5C32-4BF6-BEDE-3CAAA25E1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2B1E2B-4E67-48A6-8F79-6ED37269C539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817808C-9E6F-4BC1-A3A9-7CF0E2DCE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1A7284C-3885-43BB-BA44-469619DA0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260781F-3BED-48A0-8962-F79B9FDE2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376683-FC14-4370-B154-B78F75E5CDA0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6AEC75C-0621-49EC-88A2-0A92759CC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BF13DC3-9DAF-473D-8941-1C069080B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A79A701-2E33-405F-B993-BF65B0163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7CBA7D-18E5-4C26-BE2E-55C33AAC48D4}" type="slidenum">
              <a:rPr lang="it-IT" altLang="it-IT" smtClean="0"/>
              <a:pPr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BFFD737-6816-4781-9F6C-3113053FF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D4093C-CC20-4B02-9436-76AB79F2B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07CC90A-4F61-4A59-A5CF-A6E369842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8E4BB3-43DF-4FB0-807A-AF4DAF1039FE}" type="slidenum">
              <a:rPr lang="it-IT" altLang="it-IT" smtClean="0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4D3604B-1D09-4C81-A0E1-F3A758ECE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795FA14-F051-48BE-8ABC-9F6C750C4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Da qui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BA823A8-8770-489C-83F7-F01BB1E1B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DA89B-290F-4FCF-93E7-3800DE266981}" type="slidenum">
              <a:rPr lang="it-IT" altLang="it-IT" smtClean="0"/>
              <a:pPr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884358C-0941-4838-BBD2-52D126855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4344E8-DBC5-4E60-8B36-154A9F68E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C8AEA12-7EC5-49B6-AFAB-07A746171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AD898C-DD3B-4558-8496-7E813F9AFD2A}" type="slidenum">
              <a:rPr lang="it-IT" altLang="it-IT" smtClean="0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A334536-8C10-4DF9-B166-D2A099FBB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E70D66D-2462-41CD-8B92-B7D9E0D71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C386018-C82B-428C-81C0-DF11A64B5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B9BAF-7A68-480A-84A7-EECE26DE2F2F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C74425A-441E-4D70-B524-D3A209F9C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76FEDC9-0908-4167-BA15-CBBC12BF8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065903A-1590-4EF6-B84B-3DBE14ADB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140DF4-399B-4360-993B-3CE1867D3672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7C4FC92-F1FC-49CD-B68C-99129201C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40EAF0-6F52-4FB5-B1A8-913DBB47A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4EA02506-F77B-440D-B4D1-33DCFACF11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F3ED91-5057-4F0D-ABA6-8005B186289D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2057F7E-1869-4CF3-86EF-972221CF9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B6AF015-D147-49A3-9682-EC1864635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5A634A7-5CEF-41BF-BEBE-FC4C3983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EAB503-722A-49AC-9582-7D5FF4349650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782CFAE-2190-4F4F-8814-58B10CE4C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4A623C9-002A-4FD7-8510-59A7207D1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837D3FC0-CDD0-4B90-BCDC-4C6CB7735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95BB98-BE49-4A68-9B84-CEB4CFD4310A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B1C0944-D491-4C3D-819C-9089FCF90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E270DD3-998E-4272-B0A9-56C3A602A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2AA872B6-0CC0-4B47-B310-D6E1B674A9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9EC49F-189E-41F9-84FC-BB9B3F3BB14C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7686A81-7C06-4C50-A8EA-E4645E107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8EEF858-4BF9-4A8E-A5E0-3CAD9BDB5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0F22DB0-3005-4E73-9410-530F409CB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4A1807-9BAF-48C0-A563-62F1697FFD70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D02594D-E27C-4C86-BA29-6C72BC1BF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60C1982-3C23-4FEB-BAF2-B74720B2B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16A9817A-104C-434C-98C5-3FD65C9CE5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46FE6-0014-4CA4-8A61-39F406F81112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6A5E75D-5588-441B-A22A-A3C85D841E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F358E82-D6A4-4EF2-876C-AF3368708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F5262E25-FD1E-44F9-A14C-047A45CBB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B9600F-A4A3-4EDF-9798-A59AFA735D57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44B6983-AA8F-462E-BA66-99FDE6545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CECC8F0-D2E5-4D09-9285-B5B7B4B6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289AB8DF-07B1-41BF-BCB6-01389306F7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AC5D45A-CEE8-4111-9EB9-AFF11DBD18A1}" type="slidenum">
              <a:rPr lang="it-IT" altLang="it-IT" smtClean="0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A357A5B-1D2E-48B8-B9B3-F8E40C1C7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33B9609-9757-44A1-9AD3-610BE87F6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92FCCDB3-DC8B-4493-8FBD-44C2DD78B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99C7BB-0235-4F05-B5B8-DD7B60E905C2}" type="slidenum">
              <a:rPr lang="it-IT" altLang="it-IT" smtClean="0"/>
              <a:pPr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EE0CBFF-70FA-43A5-8D60-E493A45A6A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269B17B4-1D38-43C4-A30C-55E09082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AC0C801E-6BEE-4D31-969C-D6D3D735D0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A109E0-F3F9-438A-89A0-AB4BF4EE592C}" type="slidenum">
              <a:rPr lang="it-IT" altLang="it-IT" smtClean="0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48D745BC-59C6-4E43-B6FA-0E76E46B40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629663A5-F1AB-49EC-A3D2-579DFFD46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5A54D3DF-A238-4BA5-A876-2E6853D478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3CDB7E-2985-4014-BABB-84EAA607C2B0}" type="slidenum">
              <a:rPr lang="it-IT" altLang="it-IT" smtClean="0"/>
              <a:pPr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1BA512E1-F0C9-4767-91BB-67D8AB3B9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1D1514C5-460A-4FCB-B2CF-0737E893B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5D655CE5-1C41-42B0-855E-FC7F1DF9B9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816D5C-E8B8-4589-AD86-08BAC5BE0A36}" type="slidenum">
              <a:rPr lang="it-IT" altLang="it-IT" smtClean="0"/>
              <a:pPr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A39527F-F46C-48C1-B6F9-41B630986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B26527E-82EF-4947-A379-3E467C8D2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CD54C3C1-EA31-43E2-A0A2-392B772067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96CA76-9769-4845-99B5-C68861CF3F5F}" type="slidenum">
              <a:rPr lang="it-IT" altLang="it-IT" smtClean="0"/>
              <a:pPr>
                <a:spcBef>
                  <a:spcPct val="0"/>
                </a:spcBef>
              </a:pPr>
              <a:t>41</a:t>
            </a:fld>
            <a:endParaRPr lang="it-IT" altLang="it-IT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A17C32A5-DA09-4C94-85E2-65400FA4F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2251485-5574-4F28-80A7-3A9D6624D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096E2CCB-B715-45F5-B8C5-CD9B99B777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B19F14-7F50-4055-92B4-A432A9C079C0}" type="slidenum">
              <a:rPr lang="it-IT" altLang="it-IT" smtClean="0"/>
              <a:pPr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B89916D-71A8-4FE9-B3B3-0A12B0121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C4A738DC-E8DB-4562-8A9E-FE0D6FC21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AAB1A44-2D06-4997-9AD6-7007B43FE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14F5F0-30FE-4522-AB21-AFF836FDDBB9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DC55A05-6B47-411C-9F38-D6BB653F0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FA2DA3A-2B45-4593-AD11-C27E4E982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B72C6A74-0144-4ECC-9750-13F337A041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66A5C60-5AB1-416E-9EED-024BFF51B9A3}" type="slidenum">
              <a:rPr lang="it-IT" altLang="it-IT" smtClean="0"/>
              <a:pPr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9F2CBBA0-95EA-4EDD-A7B4-A08DF3006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2A771436-D373-46E1-9788-EAC82F68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91C75-AD7A-489A-9FB8-D7A6F0FF8E33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5767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Dopo somministrazione orale, </a:t>
            </a:r>
            <a:r>
              <a:rPr lang="it-IT" dirty="0" err="1"/>
              <a:t>l’amitriptilina</a:t>
            </a:r>
            <a:r>
              <a:rPr lang="it-IT" dirty="0"/>
              <a:t> viene rapidamente assorbita dal tratto gastrointestinale. La velocità di assorbimento del farmaco può ridursi, specie in caso di </a:t>
            </a:r>
            <a:r>
              <a:rPr lang="it-IT" dirty="0" err="1"/>
              <a:t>sovradosaggio</a:t>
            </a:r>
            <a:r>
              <a:rPr lang="it-IT" dirty="0"/>
              <a:t>, a causa dei suoi effetti </a:t>
            </a:r>
            <a:r>
              <a:rPr lang="it-IT" dirty="0" err="1"/>
              <a:t>anticolinergici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Biodisponibilità</a:t>
            </a:r>
            <a:r>
              <a:rPr lang="it-IT" dirty="0"/>
              <a:t> orale: 48%.</a:t>
            </a:r>
          </a:p>
          <a:p>
            <a:endParaRPr lang="it-IT" dirty="0"/>
          </a:p>
          <a:p>
            <a:r>
              <a:rPr lang="it-IT" dirty="0"/>
              <a:t>L’amitriptilina subisce effetto di primo passaggio epatico con formazione di </a:t>
            </a:r>
            <a:r>
              <a:rPr lang="it-IT" dirty="0" err="1"/>
              <a:t>nortriptilina</a:t>
            </a:r>
            <a:r>
              <a:rPr lang="it-IT" dirty="0"/>
              <a:t>, metabolita attivo</a:t>
            </a:r>
          </a:p>
          <a:p>
            <a:endParaRPr lang="it-IT" dirty="0"/>
          </a:p>
          <a:p>
            <a:r>
              <a:rPr lang="it-IT" dirty="0"/>
              <a:t>Tempo di picco </a:t>
            </a:r>
            <a:r>
              <a:rPr lang="it-IT" dirty="0" err="1"/>
              <a:t>plasmatico</a:t>
            </a:r>
            <a:r>
              <a:rPr lang="it-IT" dirty="0"/>
              <a:t>: 2,2-4,7 ore.</a:t>
            </a:r>
          </a:p>
          <a:p>
            <a:endParaRPr lang="it-IT" dirty="0"/>
          </a:p>
          <a:p>
            <a:r>
              <a:rPr lang="it-IT" dirty="0"/>
              <a:t>Concentrazioni </a:t>
            </a:r>
            <a:r>
              <a:rPr lang="it-IT" dirty="0" err="1"/>
              <a:t>sieriche</a:t>
            </a:r>
            <a:r>
              <a:rPr lang="it-IT" dirty="0"/>
              <a:t> efficaci: 60-220 </a:t>
            </a:r>
            <a:r>
              <a:rPr lang="it-IT" dirty="0" err="1"/>
              <a:t>ng</a:t>
            </a:r>
            <a:r>
              <a:rPr lang="it-IT" dirty="0"/>
              <a:t>/ml.</a:t>
            </a:r>
          </a:p>
          <a:p>
            <a:endParaRPr lang="it-IT" dirty="0"/>
          </a:p>
          <a:p>
            <a:r>
              <a:rPr lang="it-IT" dirty="0"/>
              <a:t>Dopo somministrazione orale continuata il tempo per raggiungere lo </a:t>
            </a:r>
            <a:r>
              <a:rPr lang="it-IT" dirty="0" err="1"/>
              <a:t>steady-state</a:t>
            </a:r>
            <a:r>
              <a:rPr lang="it-IT" dirty="0"/>
              <a:t> è di 3-8 ore.</a:t>
            </a:r>
          </a:p>
          <a:p>
            <a:endParaRPr lang="it-IT" dirty="0"/>
          </a:p>
          <a:p>
            <a:r>
              <a:rPr lang="it-IT" dirty="0"/>
              <a:t>Legame </a:t>
            </a:r>
            <a:r>
              <a:rPr lang="it-IT" dirty="0" err="1"/>
              <a:t>sieroproteico</a:t>
            </a:r>
            <a:r>
              <a:rPr lang="it-IT" dirty="0"/>
              <a:t>: 94,8%.</a:t>
            </a:r>
          </a:p>
          <a:p>
            <a:endParaRPr lang="it-IT" dirty="0"/>
          </a:p>
          <a:p>
            <a:r>
              <a:rPr lang="it-IT" dirty="0"/>
              <a:t>Vd: 15 L/kg.</a:t>
            </a:r>
          </a:p>
          <a:p>
            <a:endParaRPr lang="it-IT" dirty="0"/>
          </a:p>
          <a:p>
            <a:r>
              <a:rPr lang="it-IT" dirty="0"/>
              <a:t>L’amitriptilina e la </a:t>
            </a:r>
            <a:r>
              <a:rPr lang="it-IT" dirty="0" err="1"/>
              <a:t>nortriptilina</a:t>
            </a:r>
            <a:r>
              <a:rPr lang="it-IT" dirty="0"/>
              <a:t> essendo di natura molto lipofila si distribuiscono ampiamente nella maggior parte dei tessuti dell’organismo.</a:t>
            </a:r>
          </a:p>
          <a:p>
            <a:endParaRPr lang="it-IT" dirty="0"/>
          </a:p>
          <a:p>
            <a:r>
              <a:rPr lang="it-IT" dirty="0"/>
              <a:t>Permea la placenta e viene escreta nel latte materno.</a:t>
            </a:r>
          </a:p>
          <a:p>
            <a:endParaRPr lang="it-IT" dirty="0"/>
          </a:p>
          <a:p>
            <a:r>
              <a:rPr lang="it-IT" dirty="0" err="1"/>
              <a:t>L’amitriptilina</a:t>
            </a:r>
            <a:r>
              <a:rPr lang="it-IT" dirty="0"/>
              <a:t> possiede un attivo ricircolo </a:t>
            </a:r>
            <a:r>
              <a:rPr lang="it-IT" dirty="0" err="1"/>
              <a:t>enteroepatico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L’amitriptilina viene ampiamente metabolizzata a livello epatico, principalmente attraverso reazioni di </a:t>
            </a:r>
            <a:r>
              <a:rPr lang="it-IT" dirty="0" err="1"/>
              <a:t>demetilazione</a:t>
            </a:r>
            <a:r>
              <a:rPr lang="it-IT" dirty="0"/>
              <a:t>, con formazione del metabolita attivo (</a:t>
            </a:r>
            <a:r>
              <a:rPr lang="it-IT" dirty="0" err="1"/>
              <a:t>nortriptilina</a:t>
            </a:r>
            <a:r>
              <a:rPr lang="it-IT" dirty="0"/>
              <a:t>); subisce anche reazioni di </a:t>
            </a:r>
            <a:r>
              <a:rPr lang="it-IT" dirty="0" err="1"/>
              <a:t>idrossilazione</a:t>
            </a:r>
            <a:r>
              <a:rPr lang="it-IT" dirty="0"/>
              <a:t> e N-ossidazione.</a:t>
            </a:r>
          </a:p>
          <a:p>
            <a:r>
              <a:rPr lang="it-IT" dirty="0"/>
              <a:t> Gli </a:t>
            </a:r>
            <a:r>
              <a:rPr lang="it-IT" dirty="0" err="1"/>
              <a:t>isoenzimi</a:t>
            </a:r>
            <a:r>
              <a:rPr lang="it-IT" dirty="0"/>
              <a:t> </a:t>
            </a:r>
            <a:r>
              <a:rPr lang="it-IT" dirty="0" err="1"/>
              <a:t>citocromiali</a:t>
            </a:r>
            <a:r>
              <a:rPr lang="it-IT" dirty="0"/>
              <a:t> principali coinvolti nel metabolismo </a:t>
            </a:r>
            <a:r>
              <a:rPr lang="it-IT" dirty="0" err="1"/>
              <a:t>dell’amitriptilina</a:t>
            </a:r>
            <a:r>
              <a:rPr lang="it-IT" dirty="0"/>
              <a:t> sono 2D6, 3A4.</a:t>
            </a:r>
          </a:p>
          <a:p>
            <a:endParaRPr lang="it-IT" dirty="0"/>
          </a:p>
          <a:p>
            <a:r>
              <a:rPr lang="it-IT" dirty="0" err="1"/>
              <a:t>L’isoenzima</a:t>
            </a:r>
            <a:r>
              <a:rPr lang="it-IT" dirty="0"/>
              <a:t> CYP2D6 è responsabile delle reazioni di </a:t>
            </a:r>
            <a:r>
              <a:rPr lang="it-IT" dirty="0" err="1"/>
              <a:t>idrossilazione</a:t>
            </a:r>
            <a:r>
              <a:rPr lang="it-IT" dirty="0"/>
              <a:t>, </a:t>
            </a:r>
          </a:p>
          <a:p>
            <a:r>
              <a:rPr lang="it-IT" dirty="0"/>
              <a:t>L'isoenzima CYP2C19</a:t>
            </a:r>
            <a:r>
              <a:rPr lang="it-IT" baseline="0" dirty="0"/>
              <a:t> è</a:t>
            </a:r>
            <a:r>
              <a:rPr lang="it-IT" dirty="0"/>
              <a:t> coinvolti nella reazione di </a:t>
            </a:r>
            <a:r>
              <a:rPr lang="it-IT" dirty="0" err="1"/>
              <a:t>demetilazione</a:t>
            </a:r>
            <a:r>
              <a:rPr lang="it-IT" dirty="0"/>
              <a:t> dell’amitriptilina</a:t>
            </a:r>
            <a:r>
              <a:rPr lang="it-IT" baseline="0" dirty="0"/>
              <a:t> che porta alla formazione di </a:t>
            </a:r>
            <a:r>
              <a:rPr lang="it-IT" baseline="0" dirty="0" err="1"/>
              <a:t>nortriptilina</a:t>
            </a:r>
            <a:r>
              <a:rPr lang="it-IT" baseline="0" dirty="0"/>
              <a:t>.</a:t>
            </a:r>
          </a:p>
          <a:p>
            <a:r>
              <a:rPr lang="it-IT" dirty="0"/>
              <a:t> </a:t>
            </a:r>
          </a:p>
          <a:p>
            <a:r>
              <a:rPr lang="it-IT" dirty="0" err="1"/>
              <a:t>L’amitriptilina</a:t>
            </a:r>
            <a:r>
              <a:rPr lang="it-IT" dirty="0"/>
              <a:t> è anche substrato della </a:t>
            </a:r>
            <a:r>
              <a:rPr lang="it-IT" dirty="0" err="1"/>
              <a:t>glicoproteina-P</a:t>
            </a:r>
            <a:r>
              <a:rPr lang="it-IT" dirty="0"/>
              <a:t>. In studi in vivo è stato dimostrato come l’inibizione del sistema di trasporto della </a:t>
            </a:r>
            <a:r>
              <a:rPr lang="it-IT" dirty="0" err="1"/>
              <a:t>glicoproteina-P</a:t>
            </a:r>
            <a:r>
              <a:rPr lang="it-IT" dirty="0"/>
              <a:t> aumenti di circa tre volte la </a:t>
            </a:r>
            <a:r>
              <a:rPr lang="it-IT" dirty="0" err="1"/>
              <a:t>biodisponibilità</a:t>
            </a:r>
            <a:r>
              <a:rPr lang="it-IT" dirty="0"/>
              <a:t> orale </a:t>
            </a:r>
            <a:r>
              <a:rPr lang="it-IT" dirty="0" err="1"/>
              <a:t>dell’antidepressivo</a:t>
            </a:r>
            <a:r>
              <a:rPr lang="it-IT" dirty="0"/>
              <a:t>. E’ probabile che la </a:t>
            </a:r>
            <a:r>
              <a:rPr lang="it-IT" dirty="0" err="1"/>
              <a:t>glicoproteina-P</a:t>
            </a:r>
            <a:r>
              <a:rPr lang="it-IT" dirty="0"/>
              <a:t> intervenga anche nella </a:t>
            </a:r>
            <a:r>
              <a:rPr lang="it-IT" dirty="0" err="1"/>
              <a:t>ricaptazione</a:t>
            </a:r>
            <a:r>
              <a:rPr lang="it-IT" dirty="0"/>
              <a:t> intestinale </a:t>
            </a:r>
            <a:r>
              <a:rPr lang="it-IT" dirty="0" err="1"/>
              <a:t>dell’amitriptilina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Clearance</a:t>
            </a:r>
            <a:r>
              <a:rPr lang="it-IT" dirty="0"/>
              <a:t>: 11,5 ml/min/kg.</a:t>
            </a:r>
          </a:p>
          <a:p>
            <a:endParaRPr lang="it-IT" dirty="0"/>
          </a:p>
          <a:p>
            <a:r>
              <a:rPr lang="it-IT" dirty="0" err="1"/>
              <a:t>Emivita</a:t>
            </a:r>
            <a:r>
              <a:rPr lang="it-IT" dirty="0"/>
              <a:t>: 12,9-36,1 ore.</a:t>
            </a:r>
          </a:p>
          <a:p>
            <a:endParaRPr lang="it-IT" dirty="0"/>
          </a:p>
          <a:p>
            <a:r>
              <a:rPr lang="it-IT" dirty="0" err="1"/>
              <a:t>L’amitriptilina</a:t>
            </a:r>
            <a:r>
              <a:rPr lang="it-IT" dirty="0"/>
              <a:t> viene escreta principalmente attraverso le urine; è eliminata </a:t>
            </a:r>
            <a:r>
              <a:rPr lang="it-IT" dirty="0" err="1"/>
              <a:t>sottoforma</a:t>
            </a:r>
            <a:r>
              <a:rPr lang="it-IT" dirty="0"/>
              <a:t> di metaboliti in forma libera o coniugata (solo una piccola percentuale di farmaco viene escreto </a:t>
            </a:r>
            <a:r>
              <a:rPr lang="it-IT" dirty="0" err="1"/>
              <a:t>immodificato</a:t>
            </a:r>
            <a:r>
              <a:rPr lang="it-IT" dirty="0"/>
              <a:t>). Circa il 30-50% della dose somministrata è eliminata nelle urine nelle 24 ore.</a:t>
            </a:r>
          </a:p>
          <a:p>
            <a:endParaRPr lang="it-IT" dirty="0"/>
          </a:p>
          <a:p>
            <a:r>
              <a:rPr lang="it-IT" dirty="0"/>
              <a:t>Né l’emodialisi, né la dialisi peritoneale modificano le concentrazioni ematiche </a:t>
            </a:r>
            <a:r>
              <a:rPr lang="it-IT" dirty="0" err="1"/>
              <a:t>dell’amitriptilina</a:t>
            </a:r>
            <a:r>
              <a:rPr lang="it-IT" dirty="0"/>
              <a:t> e dei suoi metaboliti; il rene non ha di conseguenza un ruolo di primaria importanza </a:t>
            </a:r>
            <a:r>
              <a:rPr lang="it-IT" dirty="0" err="1"/>
              <a:t>nell’inattivazione</a:t>
            </a:r>
            <a:r>
              <a:rPr lang="it-IT" dirty="0"/>
              <a:t> di questo farmaco.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8B07-A352-4A22-B319-A2CDCF55ED8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62BDA-0BAE-4D08-91AD-D536C4E07B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16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SONO TUTTE SNP (SUL SINGOLO NUCLEOTIDE!)</a:t>
            </a:r>
          </a:p>
          <a:p>
            <a:br>
              <a:rPr lang="it-IT" dirty="0"/>
            </a:br>
            <a:r>
              <a:rPr lang="it-IT" dirty="0"/>
              <a:t>*17</a:t>
            </a:r>
            <a:r>
              <a:rPr lang="it-IT" baseline="0" dirty="0"/>
              <a:t>, già citato nel metabolismo del </a:t>
            </a:r>
            <a:r>
              <a:rPr lang="it-IT" baseline="0" dirty="0" err="1"/>
              <a:t>Tamoxifene</a:t>
            </a:r>
            <a:r>
              <a:rPr lang="it-IT" baseline="0" dirty="0"/>
              <a:t>, UM; metabolismo elevato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07C6-5224-450D-AF89-2B7B8B495B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94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*4 ATTIVITA’ PERDUTA, negli altri casi diminuita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07C6-5224-450D-AF89-2B7B8B495B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7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22ED79-E911-41BE-A48B-365672BA9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273804-B3E0-4676-89FE-2366307C0054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95F5B8E-CB91-4E98-A66A-AB7CF7EB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91A95A-1A8F-464A-B39C-D785E8322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0DFB5CB-E990-43B8-BA1B-8229FD410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83AAE0-7DD5-4457-B13D-07566A22289B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825D64E-1C76-470C-BAB8-EFDE4C44D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6523907-57B3-41C2-A756-00B88691E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0F73D43-6714-4CC2-97C0-7AD037513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425240-60F8-4319-82D2-1503CDAE3CA5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C80F6E3-7907-4DAC-8F85-2CA99EBB5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AD5EF7D-8047-41AC-B91D-8794911E9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2FBF601-AFB3-490A-9A50-66FA6FC76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9C75F-399E-40E2-A8B8-B0237BBD0EDD}" type="slidenum">
              <a:rPr lang="it-IT" altLang="it-IT" smtClean="0"/>
              <a:pPr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83ABE5F-65D6-43B6-9BBF-14ECB9D3C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5542443-2BDF-4991-9FB3-1438B1DE7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03B4759-30A4-480B-9330-3475D27E9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9E99A6-5350-4739-83FF-26167594EAB1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2ECEF366-EC67-45BA-9B31-267392B26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C004D66-9795-4883-AACD-037AFC1E4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6E218C1-F968-40D4-B31B-14F615B608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001BC-E721-44D2-8670-62C16C1CBD78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01F110F-DEB6-4F99-AAB2-84CBE8790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736266A-32BC-42C2-A244-F4C377F35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78B090-A1D6-4946-BA2C-8AEF84F20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7A037E-9640-4871-9CD2-0EADA0D0D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37A07-D161-404D-A6A0-92BB54430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541C-F299-44EC-97DF-68D27FFDA546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02622973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A424C-AE74-42E0-82B9-891E55342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CC102B-7CA5-480C-8835-93BF82B7E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4D4269-6B95-4FC3-B43B-97A79664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377F-6852-4B7A-B6D8-EE4FFFF61362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09950615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091D8-51DF-4D0E-A56D-80EE43E50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941F6-63A4-4E09-93EB-A7FEDB830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452741-3169-46EF-BF23-7529FABBE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E6DA7-5557-4BB8-A29D-52A93C01225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99299555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8F6543-462F-4F91-B520-D20084345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D09B21-2F1F-4BCB-8319-3576B371C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0E82A-9B84-4155-841F-AC6901422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AA50-716B-41A2-B72D-EB94A32F0D4C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7614653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BE009-45EB-44E6-B8EA-4EC32C07C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1C14-9B5A-43C7-B2CE-A44071725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F7D94-0B8B-45F5-BED9-64B7F4DA1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1F80F-1723-4077-949B-6BBD8F4626D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8594189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5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581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97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4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6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81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68C56-44AF-42B2-8443-6A7159E12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73C609-0587-4D99-AAD0-FDF9367FC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D0137-C787-46B9-A676-6B8399415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5B4CB-5E56-4022-BF74-2DCD7996AA8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75431563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66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505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219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49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64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71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104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59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510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49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DC0AE-6291-4C11-81AA-1305539EF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9F6E1-F0E2-4FAE-A057-F801CE79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C6F11E-B95D-4E25-9F56-43872D6C7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A981-26CC-4904-A9E9-B1E132FC5AA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693524190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288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746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002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631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744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8894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pic" sz="half" idx="13"/>
          </p:nvPr>
        </p:nvSpPr>
        <p:spPr>
          <a:xfrm>
            <a:off x="1714500" y="901898"/>
            <a:ext cx="5715000" cy="3205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517028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4107656"/>
            <a:ext cx="7358063" cy="1000125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6071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wrap="square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241093" algn="ctr">
              <a:spcBef>
                <a:spcPts val="0"/>
              </a:spcBef>
              <a:buSzTx/>
              <a:buNone/>
              <a:defRPr sz="2250"/>
            </a:lvl2pPr>
            <a:lvl3pPr marL="0" indent="482186" algn="ctr">
              <a:spcBef>
                <a:spcPts val="0"/>
              </a:spcBef>
              <a:buSzTx/>
              <a:buNone/>
              <a:defRPr sz="2250"/>
            </a:lvl3pPr>
            <a:lvl4pPr marL="0" indent="723279" algn="ctr">
              <a:spcBef>
                <a:spcPts val="0"/>
              </a:spcBef>
              <a:buSzTx/>
              <a:buNone/>
              <a:defRPr sz="2250"/>
            </a:lvl4pPr>
            <a:lvl5pPr marL="0" indent="964372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82078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88909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pic" sz="quarter" idx="13"/>
          </p:nvPr>
        </p:nvSpPr>
        <p:spPr>
          <a:xfrm>
            <a:off x="5054203" y="2035969"/>
            <a:ext cx="2884289" cy="38486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901898" y="1946672"/>
            <a:ext cx="3545086" cy="4018359"/>
          </a:xfrm>
          <a:prstGeom prst="rect">
            <a:avLst/>
          </a:prstGeom>
        </p:spPr>
        <p:txBody>
          <a:bodyPr/>
          <a:lstStyle>
            <a:lvl1pPr marL="197385" indent="-197385">
              <a:spcBef>
                <a:spcPts val="2250"/>
              </a:spcBef>
              <a:defRPr sz="1969"/>
            </a:lvl1pPr>
            <a:lvl2pPr marL="465267" indent="-197385">
              <a:spcBef>
                <a:spcPts val="2250"/>
              </a:spcBef>
              <a:defRPr sz="1969"/>
            </a:lvl2pPr>
            <a:lvl3pPr marL="733148" indent="-197385">
              <a:spcBef>
                <a:spcPts val="2250"/>
              </a:spcBef>
              <a:defRPr sz="1969"/>
            </a:lvl3pPr>
            <a:lvl4pPr marL="1001029" indent="-197385">
              <a:spcBef>
                <a:spcPts val="2250"/>
              </a:spcBef>
              <a:defRPr sz="1969"/>
            </a:lvl4pPr>
            <a:lvl5pPr marL="1268910" indent="-197385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5743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3254B-19D0-4AF0-A354-58F67E7CD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35B1-A174-4A2B-9745-1D8EE2B46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019EAA-2AF3-4753-B4FE-C27405F4B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67A1-6065-4005-8D23-6CEA4772966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046258606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7163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idx="13"/>
          </p:nvPr>
        </p:nvSpPr>
        <p:spPr>
          <a:xfrm>
            <a:off x="982266" y="732235"/>
            <a:ext cx="7188398" cy="53935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847210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11698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00682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77DABE-E705-4195-B27F-C5A1EA59B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221F49-B9CD-44A2-83C1-517E1265F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A7B4E0-E9BE-48F7-8313-C1F267A00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60E2-C237-4937-959A-74AC75F11A0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90339176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0347F6-DDF8-474F-B32C-ECC31937A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396E48-A275-4215-913C-CF1F4DA86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421602-3969-458A-B6D2-D987BD5CC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0DAD9-F326-481F-A50D-9C612DA344A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26575979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815CF2-4C9F-4828-B1E0-30CE55BC7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4EFDCC-FD17-4F9B-AE48-0D2F491EB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DFBD57-038C-44BB-B5AB-AB94A1ED8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5E3E6-6F4C-4FE2-BBCF-3163E7E33E3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84110836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F9859-3CDD-4975-A957-7558610E3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E3719-5F19-4B45-AADC-54967B64D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5F17-3BA4-47F7-817A-5E13EF562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EFC67-7C76-48D9-8D81-9969BA562EF0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94613592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FA1A7-C71E-4707-84C0-A1089C92D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D8E83-A4A8-4CA5-B5EE-D9666E79A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156B3-C776-4554-8086-EF0BB891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7846A-C643-499B-A113-A65864834011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874866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D183FD-64EE-4178-9605-498EA026A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46031E-E49F-42F4-873C-29212F282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65EC2-7E59-8642-B617-D74BB2BACD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872EAE5-6BC8-E845-84AC-4B5524DF96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EDFAAA-A37A-2C4A-B164-912258A052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FBC89E73-30C2-4E6E-8574-3B071BC7432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08" charset="-128"/>
          <a:cs typeface="ＭＳ Ｐゴシック" pitchFamily="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08" charset="-128"/>
          <a:cs typeface="ＭＳ Ｐゴシック" pitchFamily="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8F4B-9A75-415C-9B52-D2925428BF76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7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FAFED-3DA5-4B1C-B564-2482835161FD}" type="datetimeFigureOut">
              <a:rPr lang="it-IT" smtClean="0"/>
              <a:t>18/11/2020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93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-1452321" y="-484107"/>
            <a:ext cx="2904642" cy="968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37983" y="6509742"/>
            <a:ext cx="35747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051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4109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2327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20546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46558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8765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267881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535762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803643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071524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339406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607287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1875168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143049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410930" marR="0" indent="-267881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100000"/>
        <a:buFontTx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4109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2327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20546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46558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8765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28744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e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Depressione_test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5.emf"/><Relationship Id="rId10" Type="http://schemas.openxmlformats.org/officeDocument/2006/relationships/image" Target="../media/image7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1.tiff">
            <a:extLst>
              <a:ext uri="{FF2B5EF4-FFF2-40B4-BE49-F238E27FC236}">
                <a16:creationId xmlns:a16="http://schemas.microsoft.com/office/drawing/2014/main" id="{81999FB5-28FC-402F-934D-CDE48615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76200"/>
            <a:ext cx="53086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86BD7923-FF7A-4181-A85E-9EDE62ADB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41910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1F7D2C77-EC6C-4C77-AED7-6F39021A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28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Vincent Van Gogh, 1890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Old Man in Sorrow (On the Threshold of Eternity)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1C30CC8C-3285-4A15-AFFF-9063B5B6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84188"/>
            <a:ext cx="8839200" cy="5886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BDFF606-B6DD-4BA0-934D-1AC131CF9ED8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381000"/>
            <a:ext cx="6369050" cy="2819400"/>
            <a:chOff x="212" y="240"/>
            <a:chExt cx="4012" cy="1776"/>
          </a:xfrm>
        </p:grpSpPr>
        <p:sp>
          <p:nvSpPr>
            <p:cNvPr id="35903" name="Line 5">
              <a:extLst>
                <a:ext uri="{FF2B5EF4-FFF2-40B4-BE49-F238E27FC236}">
                  <a16:creationId xmlns:a16="http://schemas.microsoft.com/office/drawing/2014/main" id="{7264F25B-78AA-4A62-B4E7-DC5D1D2EC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105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904" name="Group 6">
              <a:extLst>
                <a:ext uri="{FF2B5EF4-FFF2-40B4-BE49-F238E27FC236}">
                  <a16:creationId xmlns:a16="http://schemas.microsoft.com/office/drawing/2014/main" id="{3840271C-6B02-4063-86D1-4DECE36DA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40"/>
              <a:ext cx="1824" cy="1776"/>
              <a:chOff x="3408" y="1056"/>
              <a:chExt cx="2016" cy="2016"/>
            </a:xfrm>
          </p:grpSpPr>
          <p:sp>
            <p:nvSpPr>
              <p:cNvPr id="35914" name="Rectangle 7">
                <a:extLst>
                  <a:ext uri="{FF2B5EF4-FFF2-40B4-BE49-F238E27FC236}">
                    <a16:creationId xmlns:a16="http://schemas.microsoft.com/office/drawing/2014/main" id="{17FDA7E2-7253-451E-9D06-9E57A0CFD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56"/>
                <a:ext cx="2016" cy="201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915" name="Text Box 8">
                <a:extLst>
                  <a:ext uri="{FF2B5EF4-FFF2-40B4-BE49-F238E27FC236}">
                    <a16:creationId xmlns:a16="http://schemas.microsoft.com/office/drawing/2014/main" id="{58479298-40C0-4B0C-87F0-808DDF061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1248"/>
                <a:ext cx="187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Umore</a:t>
                </a:r>
              </a:p>
            </p:txBody>
          </p:sp>
          <p:pic>
            <p:nvPicPr>
              <p:cNvPr id="35916" name="Picture 9">
                <a:extLst>
                  <a:ext uri="{FF2B5EF4-FFF2-40B4-BE49-F238E27FC236}">
                    <a16:creationId xmlns:a16="http://schemas.microsoft.com/office/drawing/2014/main" id="{987C912B-B6B7-4144-95CF-A5F2B207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680"/>
                <a:ext cx="1168" cy="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905" name="Group 10">
              <a:extLst>
                <a:ext uri="{FF2B5EF4-FFF2-40B4-BE49-F238E27FC236}">
                  <a16:creationId xmlns:a16="http://schemas.microsoft.com/office/drawing/2014/main" id="{95A4F223-B633-463C-9476-24298587D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" y="240"/>
              <a:ext cx="1708" cy="1776"/>
              <a:chOff x="412" y="1248"/>
              <a:chExt cx="2228" cy="2016"/>
            </a:xfrm>
          </p:grpSpPr>
          <p:grpSp>
            <p:nvGrpSpPr>
              <p:cNvPr id="35906" name="Group 11">
                <a:extLst>
                  <a:ext uri="{FF2B5EF4-FFF2-40B4-BE49-F238E27FC236}">
                    <a16:creationId xmlns:a16="http://schemas.microsoft.com/office/drawing/2014/main" id="{57D51890-35A9-4D65-B9A1-CFA0B936E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" y="1248"/>
                <a:ext cx="2228" cy="2016"/>
                <a:chOff x="412" y="2736"/>
                <a:chExt cx="2228" cy="2016"/>
              </a:xfrm>
            </p:grpSpPr>
            <p:grpSp>
              <p:nvGrpSpPr>
                <p:cNvPr id="35908" name="Group 12">
                  <a:extLst>
                    <a:ext uri="{FF2B5EF4-FFF2-40B4-BE49-F238E27FC236}">
                      <a16:creationId xmlns:a16="http://schemas.microsoft.com/office/drawing/2014/main" id="{5082B6ED-EDBD-4BC2-948D-2041F920C3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2" y="2736"/>
                  <a:ext cx="2228" cy="2016"/>
                  <a:chOff x="508" y="1056"/>
                  <a:chExt cx="2228" cy="2016"/>
                </a:xfrm>
              </p:grpSpPr>
              <p:sp>
                <p:nvSpPr>
                  <p:cNvPr id="587789" name="Rectangle 13">
                    <a:extLst>
                      <a:ext uri="{FF2B5EF4-FFF2-40B4-BE49-F238E27FC236}">
                        <a16:creationId xmlns:a16="http://schemas.microsoft.com/office/drawing/2014/main" id="{E6CEAB73-01B2-1E44-9D33-8C0E92473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056"/>
                    <a:ext cx="2208" cy="201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it-IT" sz="3600" b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pic>
                <p:nvPicPr>
                  <p:cNvPr id="35911" name="Picture 14">
                    <a:extLst>
                      <a:ext uri="{FF2B5EF4-FFF2-40B4-BE49-F238E27FC236}">
                        <a16:creationId xmlns:a16="http://schemas.microsoft.com/office/drawing/2014/main" id="{B08EC1CF-E7C6-4185-AD69-30801A02893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" y="130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912" name="Text Box 15">
                    <a:extLst>
                      <a:ext uri="{FF2B5EF4-FFF2-40B4-BE49-F238E27FC236}">
                        <a16:creationId xmlns:a16="http://schemas.microsoft.com/office/drawing/2014/main" id="{5698DA78-06E2-4F5C-A56D-3FA8C82CBB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5" y="2726"/>
                    <a:ext cx="1298" cy="26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it-IT" sz="1800"/>
                      <a:t>recettori ß</a:t>
                    </a:r>
                    <a:r>
                      <a:rPr lang="en-US" altLang="it-IT" sz="1800" baseline="-25000"/>
                      <a:t>1</a:t>
                    </a:r>
                  </a:p>
                </p:txBody>
              </p:sp>
              <p:sp>
                <p:nvSpPr>
                  <p:cNvPr id="35913" name="Text Box 16">
                    <a:extLst>
                      <a:ext uri="{FF2B5EF4-FFF2-40B4-BE49-F238E27FC236}">
                        <a16:creationId xmlns:a16="http://schemas.microsoft.com/office/drawing/2014/main" id="{31A0E72F-0EEE-4C54-B82A-29E510B5CB1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8" y="1115"/>
                    <a:ext cx="873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800"/>
                      <a:t>frontale</a:t>
                    </a:r>
                  </a:p>
                </p:txBody>
              </p:sp>
            </p:grpSp>
            <p:pic>
              <p:nvPicPr>
                <p:cNvPr id="35909" name="Picture 17">
                  <a:extLst>
                    <a:ext uri="{FF2B5EF4-FFF2-40B4-BE49-F238E27FC236}">
                      <a16:creationId xmlns:a16="http://schemas.microsoft.com/office/drawing/2014/main" id="{01EB8AF8-131F-44E6-A6C3-611AF02C65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" y="3513"/>
                  <a:ext cx="1072" cy="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5907" name="Line 18">
                <a:extLst>
                  <a:ext uri="{FF2B5EF4-FFF2-40B4-BE49-F238E27FC236}">
                    <a16:creationId xmlns:a16="http://schemas.microsoft.com/office/drawing/2014/main" id="{DFB13032-A654-4790-BFAB-C6B1CD0AB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256"/>
                <a:ext cx="192" cy="57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B325E0CA-B006-4260-BFD2-B01DEE4A058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-25400"/>
            <a:ext cx="6629400" cy="3200400"/>
            <a:chOff x="1440" y="2208"/>
            <a:chExt cx="4176" cy="2016"/>
          </a:xfrm>
        </p:grpSpPr>
        <p:grpSp>
          <p:nvGrpSpPr>
            <p:cNvPr id="35889" name="Group 20">
              <a:extLst>
                <a:ext uri="{FF2B5EF4-FFF2-40B4-BE49-F238E27FC236}">
                  <a16:creationId xmlns:a16="http://schemas.microsoft.com/office/drawing/2014/main" id="{B835ECBA-090B-4A9E-9C76-86C802185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2208"/>
              <a:ext cx="1776" cy="2016"/>
              <a:chOff x="576" y="864"/>
              <a:chExt cx="2304" cy="2208"/>
            </a:xfrm>
          </p:grpSpPr>
          <p:grpSp>
            <p:nvGrpSpPr>
              <p:cNvPr id="35895" name="Group 21">
                <a:extLst>
                  <a:ext uri="{FF2B5EF4-FFF2-40B4-BE49-F238E27FC236}">
                    <a16:creationId xmlns:a16="http://schemas.microsoft.com/office/drawing/2014/main" id="{58019B85-78D2-423C-97D9-2493ABAB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5899" name="Rectangle 22">
                  <a:extLst>
                    <a:ext uri="{FF2B5EF4-FFF2-40B4-BE49-F238E27FC236}">
                      <a16:creationId xmlns:a16="http://schemas.microsoft.com/office/drawing/2014/main" id="{1522DF17-B1FB-44B5-A5D2-9A3EF7C0BB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35900" name="Text Box 23">
                  <a:extLst>
                    <a:ext uri="{FF2B5EF4-FFF2-40B4-BE49-F238E27FC236}">
                      <a16:creationId xmlns:a16="http://schemas.microsoft.com/office/drawing/2014/main" id="{56369F5E-B5A0-42E5-A28B-417DFC6351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2" y="1190"/>
                  <a:ext cx="1536" cy="253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it-IT" sz="2000"/>
                    <a:t>recettori </a:t>
                  </a:r>
                  <a:r>
                    <a:rPr lang="en-US" altLang="it-IT" sz="2000" baseline="-25000"/>
                    <a:t>2</a:t>
                  </a:r>
                </a:p>
              </p:txBody>
            </p:sp>
            <p:pic>
              <p:nvPicPr>
                <p:cNvPr id="35901" name="Picture 24">
                  <a:extLst>
                    <a:ext uri="{FF2B5EF4-FFF2-40B4-BE49-F238E27FC236}">
                      <a16:creationId xmlns:a16="http://schemas.microsoft.com/office/drawing/2014/main" id="{D7C20D5C-7989-4689-A1E2-A8BE7442F2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444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902" name="Line 25">
                  <a:extLst>
                    <a:ext uri="{FF2B5EF4-FFF2-40B4-BE49-F238E27FC236}">
                      <a16:creationId xmlns:a16="http://schemas.microsoft.com/office/drawing/2014/main" id="{02F37780-A905-415E-9115-57D7E1DE3B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88"/>
                  <a:ext cx="96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35896" name="Group 26">
                <a:extLst>
                  <a:ext uri="{FF2B5EF4-FFF2-40B4-BE49-F238E27FC236}">
                    <a16:creationId xmlns:a16="http://schemas.microsoft.com/office/drawing/2014/main" id="{5C84340E-4B11-44D6-8DA1-FCCBB0181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864"/>
                <a:ext cx="2304" cy="1584"/>
                <a:chOff x="576" y="864"/>
                <a:chExt cx="2304" cy="1584"/>
              </a:xfrm>
            </p:grpSpPr>
            <p:sp>
              <p:nvSpPr>
                <p:cNvPr id="35897" name="Text Box 27">
                  <a:extLst>
                    <a:ext uri="{FF2B5EF4-FFF2-40B4-BE49-F238E27FC236}">
                      <a16:creationId xmlns:a16="http://schemas.microsoft.com/office/drawing/2014/main" id="{2EBCC654-179E-4F44-A534-E0D934F5C3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6" y="864"/>
                  <a:ext cx="2304" cy="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/>
                </a:p>
              </p:txBody>
            </p:sp>
            <p:pic>
              <p:nvPicPr>
                <p:cNvPr id="35898" name="Picture 28">
                  <a:extLst>
                    <a:ext uri="{FF2B5EF4-FFF2-40B4-BE49-F238E27FC236}">
                      <a16:creationId xmlns:a16="http://schemas.microsoft.com/office/drawing/2014/main" id="{865D10A8-4186-438C-84A9-900EC8A22F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8" y="1744"/>
                  <a:ext cx="792" cy="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5890" name="Group 29">
              <a:extLst>
                <a:ext uri="{FF2B5EF4-FFF2-40B4-BE49-F238E27FC236}">
                  <a16:creationId xmlns:a16="http://schemas.microsoft.com/office/drawing/2014/main" id="{C2AD5297-BDD2-4B08-B8D3-1885805FF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496"/>
              <a:ext cx="1872" cy="1728"/>
              <a:chOff x="3312" y="1152"/>
              <a:chExt cx="2016" cy="1920"/>
            </a:xfrm>
          </p:grpSpPr>
          <p:sp>
            <p:nvSpPr>
              <p:cNvPr id="35892" name="Rectangle 30">
                <a:extLst>
                  <a:ext uri="{FF2B5EF4-FFF2-40B4-BE49-F238E27FC236}">
                    <a16:creationId xmlns:a16="http://schemas.microsoft.com/office/drawing/2014/main" id="{F18CB945-3EA5-444E-8543-5891D15B9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893" name="Text Box 31">
                <a:extLst>
                  <a:ext uri="{FF2B5EF4-FFF2-40B4-BE49-F238E27FC236}">
                    <a16:creationId xmlns:a16="http://schemas.microsoft.com/office/drawing/2014/main" id="{F9D0DF43-0266-40AD-9433-C92985BEF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200"/>
                <a:ext cx="1872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Attenzione</a:t>
                </a:r>
              </a:p>
            </p:txBody>
          </p:sp>
          <p:pic>
            <p:nvPicPr>
              <p:cNvPr id="35894" name="Picture 32">
                <a:extLst>
                  <a:ext uri="{FF2B5EF4-FFF2-40B4-BE49-F238E27FC236}">
                    <a16:creationId xmlns:a16="http://schemas.microsoft.com/office/drawing/2014/main" id="{A68BBBC0-B42C-4FB9-AA29-4518BFDB5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1840"/>
                <a:ext cx="156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91" name="Line 33">
              <a:extLst>
                <a:ext uri="{FF2B5EF4-FFF2-40B4-BE49-F238E27FC236}">
                  <a16:creationId xmlns:a16="http://schemas.microsoft.com/office/drawing/2014/main" id="{945984E5-86C0-4117-A5F3-2397825EF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" name="Group 83">
            <a:extLst>
              <a:ext uri="{FF2B5EF4-FFF2-40B4-BE49-F238E27FC236}">
                <a16:creationId xmlns:a16="http://schemas.microsoft.com/office/drawing/2014/main" id="{2670BF29-C1B4-4940-995A-7DDFA05CE7C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667000"/>
            <a:ext cx="7391400" cy="2286000"/>
            <a:chOff x="144" y="1680"/>
            <a:chExt cx="4656" cy="1440"/>
          </a:xfrm>
        </p:grpSpPr>
        <p:sp>
          <p:nvSpPr>
            <p:cNvPr id="35873" name="Line 35">
              <a:extLst>
                <a:ext uri="{FF2B5EF4-FFF2-40B4-BE49-F238E27FC236}">
                  <a16:creationId xmlns:a16="http://schemas.microsoft.com/office/drawing/2014/main" id="{1303D812-59B2-448D-9558-B7A49A1FA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09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874" name="Group 82">
              <a:extLst>
                <a:ext uri="{FF2B5EF4-FFF2-40B4-BE49-F238E27FC236}">
                  <a16:creationId xmlns:a16="http://schemas.microsoft.com/office/drawing/2014/main" id="{203F4016-C5DA-4465-A4E8-9D3F571E6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1856"/>
              <a:ext cx="2496" cy="1264"/>
              <a:chOff x="2304" y="1856"/>
              <a:chExt cx="2496" cy="1264"/>
            </a:xfrm>
          </p:grpSpPr>
          <p:sp>
            <p:nvSpPr>
              <p:cNvPr id="35884" name="Rectangle 37">
                <a:extLst>
                  <a:ext uri="{FF2B5EF4-FFF2-40B4-BE49-F238E27FC236}">
                    <a16:creationId xmlns:a16="http://schemas.microsoft.com/office/drawing/2014/main" id="{6FA5F914-F86A-4683-832D-29D2A5C1F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856"/>
                <a:ext cx="2311" cy="126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85" name="Picture 38">
                <a:extLst>
                  <a:ext uri="{FF2B5EF4-FFF2-40B4-BE49-F238E27FC236}">
                    <a16:creationId xmlns:a16="http://schemas.microsoft.com/office/drawing/2014/main" id="{9B95C410-6BFC-4C3B-89EC-8C071AD99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" y="1969"/>
                <a:ext cx="2219" cy="91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6" name="Text Box 39">
                <a:extLst>
                  <a:ext uri="{FF2B5EF4-FFF2-40B4-BE49-F238E27FC236}">
                    <a16:creationId xmlns:a16="http://schemas.microsoft.com/office/drawing/2014/main" id="{97D090CF-FC20-42E8-9638-F42787C8D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7" y="2844"/>
                <a:ext cx="10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emozioni</a:t>
                </a:r>
              </a:p>
            </p:txBody>
          </p:sp>
          <p:sp>
            <p:nvSpPr>
              <p:cNvPr id="35887" name="Text Box 40">
                <a:extLst>
                  <a:ext uri="{FF2B5EF4-FFF2-40B4-BE49-F238E27FC236}">
                    <a16:creationId xmlns:a16="http://schemas.microsoft.com/office/drawing/2014/main" id="{F9FF2DA7-7386-4CFD-9A63-E817D3DCD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4" y="2844"/>
                <a:ext cx="878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agitazione</a:t>
                </a:r>
              </a:p>
            </p:txBody>
          </p:sp>
          <p:sp>
            <p:nvSpPr>
              <p:cNvPr id="35888" name="Text Box 41">
                <a:extLst>
                  <a:ext uri="{FF2B5EF4-FFF2-40B4-BE49-F238E27FC236}">
                    <a16:creationId xmlns:a16="http://schemas.microsoft.com/office/drawing/2014/main" id="{4913F85A-2848-422E-ADB4-7D3ED5A523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2837"/>
                <a:ext cx="6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energia</a:t>
                </a:r>
              </a:p>
            </p:txBody>
          </p:sp>
        </p:grpSp>
        <p:grpSp>
          <p:nvGrpSpPr>
            <p:cNvPr id="35875" name="Group 81">
              <a:extLst>
                <a:ext uri="{FF2B5EF4-FFF2-40B4-BE49-F238E27FC236}">
                  <a16:creationId xmlns:a16="http://schemas.microsoft.com/office/drawing/2014/main" id="{CA5762C8-CAF7-4ACF-B89E-D84DF6545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680"/>
              <a:ext cx="1632" cy="1426"/>
              <a:chOff x="144" y="1680"/>
              <a:chExt cx="1632" cy="1426"/>
            </a:xfrm>
          </p:grpSpPr>
          <p:grpSp>
            <p:nvGrpSpPr>
              <p:cNvPr id="35876" name="Group 79">
                <a:extLst>
                  <a:ext uri="{FF2B5EF4-FFF2-40B4-BE49-F238E27FC236}">
                    <a16:creationId xmlns:a16="http://schemas.microsoft.com/office/drawing/2014/main" id="{7A35CF0F-EE14-4106-A185-F7883B4DC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" y="1825"/>
                <a:ext cx="1564" cy="1281"/>
                <a:chOff x="178" y="1825"/>
                <a:chExt cx="1564" cy="1281"/>
              </a:xfrm>
            </p:grpSpPr>
            <p:grpSp>
              <p:nvGrpSpPr>
                <p:cNvPr id="35880" name="Group 44">
                  <a:extLst>
                    <a:ext uri="{FF2B5EF4-FFF2-40B4-BE49-F238E27FC236}">
                      <a16:creationId xmlns:a16="http://schemas.microsoft.com/office/drawing/2014/main" id="{5C6E6CEE-4E49-490E-99BC-319487293B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" y="1848"/>
                  <a:ext cx="1564" cy="1258"/>
                  <a:chOff x="624" y="1152"/>
                  <a:chExt cx="2208" cy="1920"/>
                </a:xfrm>
              </p:grpSpPr>
              <p:sp>
                <p:nvSpPr>
                  <p:cNvPr id="35882" name="Rectangle 45">
                    <a:extLst>
                      <a:ext uri="{FF2B5EF4-FFF2-40B4-BE49-F238E27FC236}">
                        <a16:creationId xmlns:a16="http://schemas.microsoft.com/office/drawing/2014/main" id="{27A56FA1-3FAA-4BA0-807C-356525FB9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83" name="Picture 46">
                    <a:extLst>
                      <a:ext uri="{FF2B5EF4-FFF2-40B4-BE49-F238E27FC236}">
                        <a16:creationId xmlns:a16="http://schemas.microsoft.com/office/drawing/2014/main" id="{A86141AC-F3B6-442A-A404-0FAC2E1FE0F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881" name="Text Box 47">
                  <a:extLst>
                    <a:ext uri="{FF2B5EF4-FFF2-40B4-BE49-F238E27FC236}">
                      <a16:creationId xmlns:a16="http://schemas.microsoft.com/office/drawing/2014/main" id="{A1256E63-4496-4DF6-B092-60B0CCA2AF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" y="1825"/>
                  <a:ext cx="113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/>
                    <a:t>sistema limbico</a:t>
                  </a:r>
                  <a:endParaRPr lang="it-IT" altLang="it-IT" sz="1800"/>
                </a:p>
              </p:txBody>
            </p:sp>
          </p:grpSp>
          <p:grpSp>
            <p:nvGrpSpPr>
              <p:cNvPr id="35877" name="Group 80">
                <a:extLst>
                  <a:ext uri="{FF2B5EF4-FFF2-40B4-BE49-F238E27FC236}">
                    <a16:creationId xmlns:a16="http://schemas.microsoft.com/office/drawing/2014/main" id="{D77E8241-7495-4ABF-93F8-B9C0CC272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680"/>
                <a:ext cx="1632" cy="1017"/>
                <a:chOff x="144" y="1680"/>
                <a:chExt cx="1632" cy="1017"/>
              </a:xfrm>
            </p:grpSpPr>
            <p:sp>
              <p:nvSpPr>
                <p:cNvPr id="35878" name="Text Box 49">
                  <a:extLst>
                    <a:ext uri="{FF2B5EF4-FFF2-40B4-BE49-F238E27FC236}">
                      <a16:creationId xmlns:a16="http://schemas.microsoft.com/office/drawing/2014/main" id="{D8E684A2-6862-40ED-BC09-0E7A35D2DD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" y="1680"/>
                  <a:ext cx="163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>
                    <a:solidFill>
                      <a:schemeClr val="bg2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35879" name="Picture 50">
                  <a:extLst>
                    <a:ext uri="{FF2B5EF4-FFF2-40B4-BE49-F238E27FC236}">
                      <a16:creationId xmlns:a16="http://schemas.microsoft.com/office/drawing/2014/main" id="{277D47E7-8A6B-43DC-A7D1-4B04BA7C3C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" y="2435"/>
                  <a:ext cx="504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E6945F14-8A53-458B-AD85-E1389C80B080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563813"/>
            <a:ext cx="5638800" cy="2389187"/>
            <a:chOff x="2064" y="1615"/>
            <a:chExt cx="3552" cy="1505"/>
          </a:xfrm>
        </p:grpSpPr>
        <p:grpSp>
          <p:nvGrpSpPr>
            <p:cNvPr id="35861" name="Group 51">
              <a:extLst>
                <a:ext uri="{FF2B5EF4-FFF2-40B4-BE49-F238E27FC236}">
                  <a16:creationId xmlns:a16="http://schemas.microsoft.com/office/drawing/2014/main" id="{BE27AAA0-7298-4C07-96C4-46A04D9CF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615"/>
              <a:ext cx="1632" cy="1504"/>
              <a:chOff x="144" y="1248"/>
              <a:chExt cx="1632" cy="1504"/>
            </a:xfrm>
          </p:grpSpPr>
          <p:grpSp>
            <p:nvGrpSpPr>
              <p:cNvPr id="35865" name="Group 52">
                <a:extLst>
                  <a:ext uri="{FF2B5EF4-FFF2-40B4-BE49-F238E27FC236}">
                    <a16:creationId xmlns:a16="http://schemas.microsoft.com/office/drawing/2014/main" id="{50C25E65-DB6C-425B-8CD3-6E3AA8D67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248"/>
                <a:ext cx="1632" cy="1488"/>
                <a:chOff x="576" y="864"/>
                <a:chExt cx="2304" cy="2208"/>
              </a:xfrm>
            </p:grpSpPr>
            <p:grpSp>
              <p:nvGrpSpPr>
                <p:cNvPr id="35867" name="Group 53">
                  <a:extLst>
                    <a:ext uri="{FF2B5EF4-FFF2-40B4-BE49-F238E27FC236}">
                      <a16:creationId xmlns:a16="http://schemas.microsoft.com/office/drawing/2014/main" id="{81EBB76F-89E1-4710-9D36-DBBA7DE907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71" name="Rectangle 54">
                    <a:extLst>
                      <a:ext uri="{FF2B5EF4-FFF2-40B4-BE49-F238E27FC236}">
                        <a16:creationId xmlns:a16="http://schemas.microsoft.com/office/drawing/2014/main" id="{92432EA5-A34D-4D28-AA2F-4995986784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72" name="Picture 55">
                    <a:extLst>
                      <a:ext uri="{FF2B5EF4-FFF2-40B4-BE49-F238E27FC236}">
                        <a16:creationId xmlns:a16="http://schemas.microsoft.com/office/drawing/2014/main" id="{415EA028-1A51-4D59-A34C-65778CAF5BA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68" name="Group 56">
                  <a:extLst>
                    <a:ext uri="{FF2B5EF4-FFF2-40B4-BE49-F238E27FC236}">
                      <a16:creationId xmlns:a16="http://schemas.microsoft.com/office/drawing/2014/main" id="{F0E3FBB8-D6BC-41FF-A8E0-7E4A6CC0FF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568"/>
                  <a:chOff x="576" y="864"/>
                  <a:chExt cx="2304" cy="1568"/>
                </a:xfrm>
              </p:grpSpPr>
              <p:sp>
                <p:nvSpPr>
                  <p:cNvPr id="35869" name="Text Box 57">
                    <a:extLst>
                      <a:ext uri="{FF2B5EF4-FFF2-40B4-BE49-F238E27FC236}">
                        <a16:creationId xmlns:a16="http://schemas.microsoft.com/office/drawing/2014/main" id="{A84CBDF4-4366-4C02-9428-B327E7B6671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70" name="Picture 58">
                    <a:extLst>
                      <a:ext uri="{FF2B5EF4-FFF2-40B4-BE49-F238E27FC236}">
                        <a16:creationId xmlns:a16="http://schemas.microsoft.com/office/drawing/2014/main" id="{89B3A001-409E-474D-BEA9-65450ECFFA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20" y="1968"/>
                    <a:ext cx="336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66" name="Text Box 59">
                <a:extLst>
                  <a:ext uri="{FF2B5EF4-FFF2-40B4-BE49-F238E27FC236}">
                    <a16:creationId xmlns:a16="http://schemas.microsoft.com/office/drawing/2014/main" id="{D16B2834-68C3-46AC-9081-2A2649396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" y="2502"/>
                <a:ext cx="9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cervelletto</a:t>
                </a:r>
              </a:p>
            </p:txBody>
          </p:sp>
        </p:grpSp>
        <p:pic>
          <p:nvPicPr>
            <p:cNvPr id="35862" name="Picture 60">
              <a:extLst>
                <a:ext uri="{FF2B5EF4-FFF2-40B4-BE49-F238E27FC236}">
                  <a16:creationId xmlns:a16="http://schemas.microsoft.com/office/drawing/2014/main" id="{ABC338B5-F52A-4AB0-A84F-D39B4F11D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824"/>
              <a:ext cx="1392" cy="129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3" name="Line 61">
              <a:extLst>
                <a:ext uri="{FF2B5EF4-FFF2-40B4-BE49-F238E27FC236}">
                  <a16:creationId xmlns:a16="http://schemas.microsoft.com/office/drawing/2014/main" id="{5A6C84AE-205C-47E2-8337-F6A8655EA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4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38" name="Text Box 62">
              <a:extLst>
                <a:ext uri="{FF2B5EF4-FFF2-40B4-BE49-F238E27FC236}">
                  <a16:creationId xmlns:a16="http://schemas.microsoft.com/office/drawing/2014/main" id="{F95D2C4D-AEAD-F941-82E9-FB0109FF7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" y="1872"/>
              <a:ext cx="5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tremori</a:t>
              </a:r>
            </a:p>
          </p:txBody>
        </p:sp>
      </p:grpSp>
      <p:grpSp>
        <p:nvGrpSpPr>
          <p:cNvPr id="23" name="Group 64">
            <a:extLst>
              <a:ext uri="{FF2B5EF4-FFF2-40B4-BE49-F238E27FC236}">
                <a16:creationId xmlns:a16="http://schemas.microsoft.com/office/drawing/2014/main" id="{F373DB76-8A70-4D82-9BA5-E401FAF661D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267200"/>
            <a:ext cx="5638800" cy="2514600"/>
            <a:chOff x="144" y="2688"/>
            <a:chExt cx="3552" cy="1584"/>
          </a:xfrm>
        </p:grpSpPr>
        <p:grpSp>
          <p:nvGrpSpPr>
            <p:cNvPr id="35847" name="Group 65">
              <a:extLst>
                <a:ext uri="{FF2B5EF4-FFF2-40B4-BE49-F238E27FC236}">
                  <a16:creationId xmlns:a16="http://schemas.microsoft.com/office/drawing/2014/main" id="{AE9251B6-C694-49E2-9BE3-4A6729007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688"/>
              <a:ext cx="1632" cy="1536"/>
              <a:chOff x="144" y="2688"/>
              <a:chExt cx="1632" cy="1536"/>
            </a:xfrm>
          </p:grpSpPr>
          <p:grpSp>
            <p:nvGrpSpPr>
              <p:cNvPr id="35853" name="Group 66">
                <a:extLst>
                  <a:ext uri="{FF2B5EF4-FFF2-40B4-BE49-F238E27FC236}">
                    <a16:creationId xmlns:a16="http://schemas.microsoft.com/office/drawing/2014/main" id="{11DA63EA-9B21-4FC8-9DB1-8E88C59943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688"/>
                <a:ext cx="1632" cy="1536"/>
                <a:chOff x="576" y="864"/>
                <a:chExt cx="2304" cy="2208"/>
              </a:xfrm>
            </p:grpSpPr>
            <p:grpSp>
              <p:nvGrpSpPr>
                <p:cNvPr id="35855" name="Group 67">
                  <a:extLst>
                    <a:ext uri="{FF2B5EF4-FFF2-40B4-BE49-F238E27FC236}">
                      <a16:creationId xmlns:a16="http://schemas.microsoft.com/office/drawing/2014/main" id="{EC3B0209-8C32-417C-9DB1-C4FFF5E51F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59" name="Rectangle 68">
                    <a:extLst>
                      <a:ext uri="{FF2B5EF4-FFF2-40B4-BE49-F238E27FC236}">
                        <a16:creationId xmlns:a16="http://schemas.microsoft.com/office/drawing/2014/main" id="{20F0EDC6-8AB9-44C6-8E76-795D86B4AE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60" name="Picture 69">
                    <a:extLst>
                      <a:ext uri="{FF2B5EF4-FFF2-40B4-BE49-F238E27FC236}">
                        <a16:creationId xmlns:a16="http://schemas.microsoft.com/office/drawing/2014/main" id="{995E1AA4-A731-43DA-AEB5-B452A78F478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56" name="Group 70">
                  <a:extLst>
                    <a:ext uri="{FF2B5EF4-FFF2-40B4-BE49-F238E27FC236}">
                      <a16:creationId xmlns:a16="http://schemas.microsoft.com/office/drawing/2014/main" id="{E45152C6-3232-44DE-A73A-99350D4AA8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776"/>
                  <a:chOff x="576" y="864"/>
                  <a:chExt cx="2304" cy="1776"/>
                </a:xfrm>
              </p:grpSpPr>
              <p:sp>
                <p:nvSpPr>
                  <p:cNvPr id="35857" name="Text Box 71">
                    <a:extLst>
                      <a:ext uri="{FF2B5EF4-FFF2-40B4-BE49-F238E27FC236}">
                        <a16:creationId xmlns:a16="http://schemas.microsoft.com/office/drawing/2014/main" id="{F898F8CC-0A64-4D4B-9531-BF8F77F0C36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58" name="Picture 72">
                    <a:extLst>
                      <a:ext uri="{FF2B5EF4-FFF2-40B4-BE49-F238E27FC236}">
                        <a16:creationId xmlns:a16="http://schemas.microsoft.com/office/drawing/2014/main" id="{34D6CFE8-E7EC-48B6-A3A4-AED0788A04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2" y="2336"/>
                    <a:ext cx="288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54" name="Text Box 73">
                <a:extLst>
                  <a:ext uri="{FF2B5EF4-FFF2-40B4-BE49-F238E27FC236}">
                    <a16:creationId xmlns:a16="http://schemas.microsoft.com/office/drawing/2014/main" id="{E70F4469-79C5-43AB-9572-0CBF6C8B6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" y="3973"/>
                <a:ext cx="11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midollo spinale</a:t>
                </a:r>
              </a:p>
            </p:txBody>
          </p:sp>
        </p:grpSp>
        <p:grpSp>
          <p:nvGrpSpPr>
            <p:cNvPr id="35848" name="Group 74">
              <a:extLst>
                <a:ext uri="{FF2B5EF4-FFF2-40B4-BE49-F238E27FC236}">
                  <a16:creationId xmlns:a16="http://schemas.microsoft.com/office/drawing/2014/main" id="{6AC14D6D-D62B-4673-97C9-531132633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3" y="2889"/>
              <a:ext cx="1383" cy="1344"/>
              <a:chOff x="3312" y="1152"/>
              <a:chExt cx="2016" cy="1920"/>
            </a:xfrm>
          </p:grpSpPr>
          <p:sp>
            <p:nvSpPr>
              <p:cNvPr id="35851" name="Rectangle 75">
                <a:extLst>
                  <a:ext uri="{FF2B5EF4-FFF2-40B4-BE49-F238E27FC236}">
                    <a16:creationId xmlns:a16="http://schemas.microsoft.com/office/drawing/2014/main" id="{F7E59BA4-F634-4B60-8B7D-75B5EE5A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52" name="Picture 76">
                <a:extLst>
                  <a:ext uri="{FF2B5EF4-FFF2-40B4-BE49-F238E27FC236}">
                    <a16:creationId xmlns:a16="http://schemas.microsoft.com/office/drawing/2014/main" id="{AC739BDC-8F8F-4F47-A8EE-4B6CAA808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392"/>
                <a:ext cx="808" cy="148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49" name="Line 77">
              <a:extLst>
                <a:ext uri="{FF2B5EF4-FFF2-40B4-BE49-F238E27FC236}">
                  <a16:creationId xmlns:a16="http://schemas.microsoft.com/office/drawing/2014/main" id="{51B856F5-FD40-40C0-8D93-143A04717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35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54" name="Text Box 78">
              <a:extLst>
                <a:ext uri="{FF2B5EF4-FFF2-40B4-BE49-F238E27FC236}">
                  <a16:creationId xmlns:a16="http://schemas.microsoft.com/office/drawing/2014/main" id="{34EAD198-4C93-E24F-B2CE-28CDB5901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6" y="4060"/>
              <a:ext cx="13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pressione arteriosa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>
            <a:extLst>
              <a:ext uri="{FF2B5EF4-FFF2-40B4-BE49-F238E27FC236}">
                <a16:creationId xmlns:a16="http://schemas.microsoft.com/office/drawing/2014/main" id="{07568FF5-19C1-4090-87B7-99143C98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36550"/>
            <a:ext cx="8686800" cy="6183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B1752350-79EB-4C52-9C62-42B6AA2B9FB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33400"/>
            <a:ext cx="7239000" cy="2819400"/>
            <a:chOff x="240" y="288"/>
            <a:chExt cx="4560" cy="1776"/>
          </a:xfrm>
        </p:grpSpPr>
        <p:sp>
          <p:nvSpPr>
            <p:cNvPr id="37964" name="Line 4">
              <a:extLst>
                <a:ext uri="{FF2B5EF4-FFF2-40B4-BE49-F238E27FC236}">
                  <a16:creationId xmlns:a16="http://schemas.microsoft.com/office/drawing/2014/main" id="{E12FF97F-2BF4-4B84-8227-5C9A96772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65" name="Group 5">
              <a:extLst>
                <a:ext uri="{FF2B5EF4-FFF2-40B4-BE49-F238E27FC236}">
                  <a16:creationId xmlns:a16="http://schemas.microsoft.com/office/drawing/2014/main" id="{7E1AA6DE-2BD1-4493-96DB-44EAF1D95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99"/>
              <a:ext cx="1872" cy="1765"/>
              <a:chOff x="576" y="1152"/>
              <a:chExt cx="1680" cy="1344"/>
            </a:xfrm>
          </p:grpSpPr>
          <p:grpSp>
            <p:nvGrpSpPr>
              <p:cNvPr id="37971" name="Group 6">
                <a:extLst>
                  <a:ext uri="{FF2B5EF4-FFF2-40B4-BE49-F238E27FC236}">
                    <a16:creationId xmlns:a16="http://schemas.microsoft.com/office/drawing/2014/main" id="{5EF9F2F6-C34B-4472-87FB-8CD4AD2F4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" y="1152"/>
                <a:ext cx="1610" cy="1344"/>
                <a:chOff x="624" y="1152"/>
                <a:chExt cx="2208" cy="1920"/>
              </a:xfrm>
            </p:grpSpPr>
            <p:grpSp>
              <p:nvGrpSpPr>
                <p:cNvPr id="37973" name="Group 7">
                  <a:extLst>
                    <a:ext uri="{FF2B5EF4-FFF2-40B4-BE49-F238E27FC236}">
                      <a16:creationId xmlns:a16="http://schemas.microsoft.com/office/drawing/2014/main" id="{75852C65-567C-4F3F-BCAC-68EC2FC0EF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75" name="Rectangle 8">
                    <a:extLst>
                      <a:ext uri="{FF2B5EF4-FFF2-40B4-BE49-F238E27FC236}">
                        <a16:creationId xmlns:a16="http://schemas.microsoft.com/office/drawing/2014/main" id="{5C15CD38-50B9-40CB-BC70-95067A915A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76" name="Picture 9">
                    <a:extLst>
                      <a:ext uri="{FF2B5EF4-FFF2-40B4-BE49-F238E27FC236}">
                        <a16:creationId xmlns:a16="http://schemas.microsoft.com/office/drawing/2014/main" id="{80ABF5B3-BA18-4260-983B-CC01C9D20F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" y="1392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74" name="Picture 10">
                  <a:extLst>
                    <a:ext uri="{FF2B5EF4-FFF2-40B4-BE49-F238E27FC236}">
                      <a16:creationId xmlns:a16="http://schemas.microsoft.com/office/drawing/2014/main" id="{29759BE1-2692-48B0-8E7D-732202370E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736"/>
                  <a:ext cx="1000" cy="61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72" name="Text Box 11">
                <a:extLst>
                  <a:ext uri="{FF2B5EF4-FFF2-40B4-BE49-F238E27FC236}">
                    <a16:creationId xmlns:a16="http://schemas.microsoft.com/office/drawing/2014/main" id="{4F7F4C84-007F-4634-957D-FAB9C14F1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2256"/>
                <a:ext cx="1680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corteccia frontale</a:t>
                </a:r>
              </a:p>
            </p:txBody>
          </p:sp>
        </p:grpSp>
        <p:grpSp>
          <p:nvGrpSpPr>
            <p:cNvPr id="37966" name="Group 12">
              <a:extLst>
                <a:ext uri="{FF2B5EF4-FFF2-40B4-BE49-F238E27FC236}">
                  <a16:creationId xmlns:a16="http://schemas.microsoft.com/office/drawing/2014/main" id="{E5C70EA8-2043-4A4A-885D-6F45CB4A1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88"/>
              <a:ext cx="1872" cy="1776"/>
              <a:chOff x="1968" y="288"/>
              <a:chExt cx="1872" cy="1776"/>
            </a:xfrm>
          </p:grpSpPr>
          <p:grpSp>
            <p:nvGrpSpPr>
              <p:cNvPr id="37967" name="Group 13">
                <a:extLst>
                  <a:ext uri="{FF2B5EF4-FFF2-40B4-BE49-F238E27FC236}">
                    <a16:creationId xmlns:a16="http://schemas.microsoft.com/office/drawing/2014/main" id="{E933DE4D-0C69-42C0-A849-796072AAD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288"/>
                <a:ext cx="1872" cy="1776"/>
                <a:chOff x="3408" y="1152"/>
                <a:chExt cx="2016" cy="1920"/>
              </a:xfrm>
            </p:grpSpPr>
            <p:sp>
              <p:nvSpPr>
                <p:cNvPr id="37969" name="Rectangle 14">
                  <a:extLst>
                    <a:ext uri="{FF2B5EF4-FFF2-40B4-BE49-F238E27FC236}">
                      <a16:creationId xmlns:a16="http://schemas.microsoft.com/office/drawing/2014/main" id="{C587FAC8-29BF-406E-B7CB-347909DEC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70" name="Picture 15">
                  <a:extLst>
                    <a:ext uri="{FF2B5EF4-FFF2-40B4-BE49-F238E27FC236}">
                      <a16:creationId xmlns:a16="http://schemas.microsoft.com/office/drawing/2014/main" id="{F25EAB31-AF8D-4439-8358-A5616AFBB6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1536"/>
                  <a:ext cx="1168" cy="116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68" name="Rectangle 16">
                <a:extLst>
                  <a:ext uri="{FF2B5EF4-FFF2-40B4-BE49-F238E27FC236}">
                    <a16:creationId xmlns:a16="http://schemas.microsoft.com/office/drawing/2014/main" id="{2C55077E-A325-47CF-9CF5-7ED26372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35"/>
                <a:ext cx="60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Umore</a:t>
                </a:r>
                <a:endParaRPr lang="it-IT" altLang="it-IT" sz="2000"/>
              </a:p>
            </p:txBody>
          </p:sp>
        </p:grp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89E01C5A-4A5A-4D60-A521-4FA2B13F657C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685800"/>
            <a:ext cx="8001000" cy="2744788"/>
            <a:chOff x="288" y="2447"/>
            <a:chExt cx="5040" cy="1729"/>
          </a:xfrm>
        </p:grpSpPr>
        <p:grpSp>
          <p:nvGrpSpPr>
            <p:cNvPr id="37952" name="Group 19">
              <a:extLst>
                <a:ext uri="{FF2B5EF4-FFF2-40B4-BE49-F238E27FC236}">
                  <a16:creationId xmlns:a16="http://schemas.microsoft.com/office/drawing/2014/main" id="{C0688700-6DB9-414A-968E-40FA317E3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448"/>
              <a:ext cx="1776" cy="1680"/>
              <a:chOff x="336" y="1152"/>
              <a:chExt cx="2208" cy="1920"/>
            </a:xfrm>
          </p:grpSpPr>
          <p:grpSp>
            <p:nvGrpSpPr>
              <p:cNvPr id="37960" name="Group 20">
                <a:extLst>
                  <a:ext uri="{FF2B5EF4-FFF2-40B4-BE49-F238E27FC236}">
                    <a16:creationId xmlns:a16="http://schemas.microsoft.com/office/drawing/2014/main" id="{92E66BDC-5048-4145-8973-5E75AB3B30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" y="1152"/>
                <a:ext cx="2208" cy="1920"/>
                <a:chOff x="336" y="1152"/>
                <a:chExt cx="2208" cy="1920"/>
              </a:xfrm>
            </p:grpSpPr>
            <p:sp>
              <p:nvSpPr>
                <p:cNvPr id="37962" name="Rectangle 21">
                  <a:extLst>
                    <a:ext uri="{FF2B5EF4-FFF2-40B4-BE49-F238E27FC236}">
                      <a16:creationId xmlns:a16="http://schemas.microsoft.com/office/drawing/2014/main" id="{D8486A59-B4F3-4D15-83A8-6CD979CB9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63" name="Picture 22">
                  <a:extLst>
                    <a:ext uri="{FF2B5EF4-FFF2-40B4-BE49-F238E27FC236}">
                      <a16:creationId xmlns:a16="http://schemas.microsoft.com/office/drawing/2014/main" id="{26E91007-5369-4EFB-BECF-D5402EA13B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61" name="Picture 23">
                <a:extLst>
                  <a:ext uri="{FF2B5EF4-FFF2-40B4-BE49-F238E27FC236}">
                    <a16:creationId xmlns:a16="http://schemas.microsoft.com/office/drawing/2014/main" id="{2E45A503-EFEC-45E5-8B37-86A6A1D89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016"/>
                <a:ext cx="672" cy="41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3" name="Rectangle 24">
              <a:extLst>
                <a:ext uri="{FF2B5EF4-FFF2-40B4-BE49-F238E27FC236}">
                  <a16:creationId xmlns:a16="http://schemas.microsoft.com/office/drawing/2014/main" id="{33F21DF4-0EDB-4965-A71F-D7D90A992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" y="2447"/>
              <a:ext cx="13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gangli della base</a:t>
              </a:r>
              <a:endParaRPr lang="it-IT" altLang="it-IT" sz="2000"/>
            </a:p>
          </p:txBody>
        </p:sp>
        <p:grpSp>
          <p:nvGrpSpPr>
            <p:cNvPr id="37954" name="Group 25">
              <a:extLst>
                <a:ext uri="{FF2B5EF4-FFF2-40B4-BE49-F238E27FC236}">
                  <a16:creationId xmlns:a16="http://schemas.microsoft.com/office/drawing/2014/main" id="{60530538-C23E-4AC5-B964-56659C4174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496"/>
              <a:ext cx="2400" cy="1680"/>
              <a:chOff x="2928" y="1152"/>
              <a:chExt cx="2496" cy="1920"/>
            </a:xfrm>
          </p:grpSpPr>
          <p:sp>
            <p:nvSpPr>
              <p:cNvPr id="37957" name="Rectangle 26">
                <a:extLst>
                  <a:ext uri="{FF2B5EF4-FFF2-40B4-BE49-F238E27FC236}">
                    <a16:creationId xmlns:a16="http://schemas.microsoft.com/office/drawing/2014/main" id="{1E7E223D-6528-46FB-8058-02DDD7CE2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152"/>
                <a:ext cx="768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7958" name="Rectangle 27">
                <a:extLst>
                  <a:ext uri="{FF2B5EF4-FFF2-40B4-BE49-F238E27FC236}">
                    <a16:creationId xmlns:a16="http://schemas.microsoft.com/office/drawing/2014/main" id="{952F66D8-70C2-41DE-BB2D-D04A83704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52"/>
                <a:ext cx="1584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59" name="Picture 28">
                <a:extLst>
                  <a:ext uri="{FF2B5EF4-FFF2-40B4-BE49-F238E27FC236}">
                    <a16:creationId xmlns:a16="http://schemas.microsoft.com/office/drawing/2014/main" id="{9D4E76B3-9D72-4072-BA62-77431813A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248"/>
                <a:ext cx="2208" cy="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5" name="Line 29">
              <a:extLst>
                <a:ext uri="{FF2B5EF4-FFF2-40B4-BE49-F238E27FC236}">
                  <a16:creationId xmlns:a16="http://schemas.microsoft.com/office/drawing/2014/main" id="{FB37908A-6313-4AB2-8B39-20DE35BF7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56" name="Rectangle 30">
              <a:extLst>
                <a:ext uri="{FF2B5EF4-FFF2-40B4-BE49-F238E27FC236}">
                  <a16:creationId xmlns:a16="http://schemas.microsoft.com/office/drawing/2014/main" id="{7187A2CB-DA3D-42ED-BE9E-CC5085B75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" y="2485"/>
              <a:ext cx="17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acatisia      agitazione</a:t>
              </a:r>
              <a:endParaRPr lang="it-IT" altLang="it-IT" sz="2000"/>
            </a:p>
          </p:txBody>
        </p:sp>
      </p:grpSp>
      <p:grpSp>
        <p:nvGrpSpPr>
          <p:cNvPr id="12" name="Group 31">
            <a:extLst>
              <a:ext uri="{FF2B5EF4-FFF2-40B4-BE49-F238E27FC236}">
                <a16:creationId xmlns:a16="http://schemas.microsoft.com/office/drawing/2014/main" id="{07B5C47D-3133-4AEE-B335-1BA9200380B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581400"/>
            <a:ext cx="7696200" cy="3048000"/>
            <a:chOff x="192" y="192"/>
            <a:chExt cx="4848" cy="1920"/>
          </a:xfrm>
        </p:grpSpPr>
        <p:sp>
          <p:nvSpPr>
            <p:cNvPr id="37939" name="Line 32">
              <a:extLst>
                <a:ext uri="{FF2B5EF4-FFF2-40B4-BE49-F238E27FC236}">
                  <a16:creationId xmlns:a16="http://schemas.microsoft.com/office/drawing/2014/main" id="{38D5416B-7230-4E9E-B1A9-149F6FD3D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40" name="Group 33">
              <a:extLst>
                <a:ext uri="{FF2B5EF4-FFF2-40B4-BE49-F238E27FC236}">
                  <a16:creationId xmlns:a16="http://schemas.microsoft.com/office/drawing/2014/main" id="{80D6C8DC-DA11-4516-9DA4-C996AAA12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2"/>
              <a:ext cx="2016" cy="1920"/>
              <a:chOff x="480" y="1152"/>
              <a:chExt cx="2208" cy="1920"/>
            </a:xfrm>
          </p:grpSpPr>
          <p:grpSp>
            <p:nvGrpSpPr>
              <p:cNvPr id="37946" name="Group 34">
                <a:extLst>
                  <a:ext uri="{FF2B5EF4-FFF2-40B4-BE49-F238E27FC236}">
                    <a16:creationId xmlns:a16="http://schemas.microsoft.com/office/drawing/2014/main" id="{5279E5E4-8970-46F3-99B9-4ADCAE098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1152"/>
                <a:ext cx="2208" cy="1920"/>
                <a:chOff x="480" y="1152"/>
                <a:chExt cx="2208" cy="1920"/>
              </a:xfrm>
            </p:grpSpPr>
            <p:grpSp>
              <p:nvGrpSpPr>
                <p:cNvPr id="37948" name="Group 35">
                  <a:extLst>
                    <a:ext uri="{FF2B5EF4-FFF2-40B4-BE49-F238E27FC236}">
                      <a16:creationId xmlns:a16="http://schemas.microsoft.com/office/drawing/2014/main" id="{A36BD428-3E9B-4017-9D24-F25A1A5F9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50" name="Rectangle 36">
                    <a:extLst>
                      <a:ext uri="{FF2B5EF4-FFF2-40B4-BE49-F238E27FC236}">
                        <a16:creationId xmlns:a16="http://schemas.microsoft.com/office/drawing/2014/main" id="{A5082333-E70B-45BE-BC21-1986C74268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51" name="Picture 37">
                    <a:extLst>
                      <a:ext uri="{FF2B5EF4-FFF2-40B4-BE49-F238E27FC236}">
                        <a16:creationId xmlns:a16="http://schemas.microsoft.com/office/drawing/2014/main" id="{3F9D95D4-FF97-4734-9361-DE4BBFEF32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392"/>
                    <a:ext cx="1944" cy="1424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49" name="Picture 38">
                  <a:extLst>
                    <a:ext uri="{FF2B5EF4-FFF2-40B4-BE49-F238E27FC236}">
                      <a16:creationId xmlns:a16="http://schemas.microsoft.com/office/drawing/2014/main" id="{26459FB8-55ED-40E6-9B50-C187DBA2C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2112"/>
                  <a:ext cx="424" cy="25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7" name="Text Box 39">
                <a:extLst>
                  <a:ext uri="{FF2B5EF4-FFF2-40B4-BE49-F238E27FC236}">
                    <a16:creationId xmlns:a16="http://schemas.microsoft.com/office/drawing/2014/main" id="{8AD4155D-5BCC-4AF4-B707-CC751BB9C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2737"/>
                <a:ext cx="124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ipotalamo</a:t>
                </a:r>
              </a:p>
            </p:txBody>
          </p:sp>
        </p:grpSp>
        <p:grpSp>
          <p:nvGrpSpPr>
            <p:cNvPr id="37941" name="Group 40">
              <a:extLst>
                <a:ext uri="{FF2B5EF4-FFF2-40B4-BE49-F238E27FC236}">
                  <a16:creationId xmlns:a16="http://schemas.microsoft.com/office/drawing/2014/main" id="{772254B2-CEA8-4AC8-AD17-772CBDB5F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92"/>
              <a:ext cx="1920" cy="1920"/>
              <a:chOff x="3120" y="192"/>
              <a:chExt cx="1920" cy="1920"/>
            </a:xfrm>
          </p:grpSpPr>
          <p:grpSp>
            <p:nvGrpSpPr>
              <p:cNvPr id="37942" name="Group 41">
                <a:extLst>
                  <a:ext uri="{FF2B5EF4-FFF2-40B4-BE49-F238E27FC236}">
                    <a16:creationId xmlns:a16="http://schemas.microsoft.com/office/drawing/2014/main" id="{E1641134-B7A8-4092-ADE9-C41B73E86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0" y="192"/>
                <a:ext cx="1920" cy="1920"/>
                <a:chOff x="3264" y="1152"/>
                <a:chExt cx="2016" cy="1920"/>
              </a:xfrm>
            </p:grpSpPr>
            <p:sp>
              <p:nvSpPr>
                <p:cNvPr id="37944" name="Rectangle 42">
                  <a:extLst>
                    <a:ext uri="{FF2B5EF4-FFF2-40B4-BE49-F238E27FC236}">
                      <a16:creationId xmlns:a16="http://schemas.microsoft.com/office/drawing/2014/main" id="{111D908C-3715-43C0-8FFB-B66B32AAF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45" name="Picture 43">
                  <a:extLst>
                    <a:ext uri="{FF2B5EF4-FFF2-40B4-BE49-F238E27FC236}">
                      <a16:creationId xmlns:a16="http://schemas.microsoft.com/office/drawing/2014/main" id="{3791BC3F-82D1-4BD3-9C95-F4B38200A2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8" y="1556"/>
                  <a:ext cx="1792" cy="120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3" name="Rectangle 44">
                <a:extLst>
                  <a:ext uri="{FF2B5EF4-FFF2-40B4-BE49-F238E27FC236}">
                    <a16:creationId xmlns:a16="http://schemas.microsoft.com/office/drawing/2014/main" id="{55A324EB-5F7E-4CBB-B0C2-4A9424C84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5" y="277"/>
                <a:ext cx="7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appetito</a:t>
                </a:r>
              </a:p>
            </p:txBody>
          </p:sp>
        </p:grpSp>
      </p:grpSp>
      <p:grpSp>
        <p:nvGrpSpPr>
          <p:cNvPr id="18" name="Group 45">
            <a:extLst>
              <a:ext uri="{FF2B5EF4-FFF2-40B4-BE49-F238E27FC236}">
                <a16:creationId xmlns:a16="http://schemas.microsoft.com/office/drawing/2014/main" id="{42CDEA1C-C1E0-4D77-B69F-BCE92E47A3D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057400"/>
            <a:ext cx="7086600" cy="2819400"/>
            <a:chOff x="192" y="2352"/>
            <a:chExt cx="4464" cy="1776"/>
          </a:xfrm>
        </p:grpSpPr>
        <p:grpSp>
          <p:nvGrpSpPr>
            <p:cNvPr id="37928" name="Group 46">
              <a:extLst>
                <a:ext uri="{FF2B5EF4-FFF2-40B4-BE49-F238E27FC236}">
                  <a16:creationId xmlns:a16="http://schemas.microsoft.com/office/drawing/2014/main" id="{A0FE3350-D4B2-4CD4-A746-A4B123E72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52"/>
              <a:ext cx="2016" cy="1776"/>
              <a:chOff x="624" y="1152"/>
              <a:chExt cx="2208" cy="1920"/>
            </a:xfrm>
          </p:grpSpPr>
          <p:grpSp>
            <p:nvGrpSpPr>
              <p:cNvPr id="37935" name="Group 47">
                <a:extLst>
                  <a:ext uri="{FF2B5EF4-FFF2-40B4-BE49-F238E27FC236}">
                    <a16:creationId xmlns:a16="http://schemas.microsoft.com/office/drawing/2014/main" id="{BDE33102-2C49-41EC-BC65-B48700A473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37" name="Rectangle 48">
                  <a:extLst>
                    <a:ext uri="{FF2B5EF4-FFF2-40B4-BE49-F238E27FC236}">
                      <a16:creationId xmlns:a16="http://schemas.microsoft.com/office/drawing/2014/main" id="{93CA6661-9D50-48B9-B001-AE5C4A7A1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38" name="Picture 49">
                  <a:extLst>
                    <a:ext uri="{FF2B5EF4-FFF2-40B4-BE49-F238E27FC236}">
                      <a16:creationId xmlns:a16="http://schemas.microsoft.com/office/drawing/2014/main" id="{20A80255-924B-4218-A74D-FD583C99D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36" name="Picture 50">
                <a:extLst>
                  <a:ext uri="{FF2B5EF4-FFF2-40B4-BE49-F238E27FC236}">
                    <a16:creationId xmlns:a16="http://schemas.microsoft.com/office/drawing/2014/main" id="{7B5DE966-90E2-4809-82E1-FA46A8D2EE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064"/>
                <a:ext cx="720" cy="4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9" name="Rectangle 51">
              <a:extLst>
                <a:ext uri="{FF2B5EF4-FFF2-40B4-BE49-F238E27FC236}">
                  <a16:creationId xmlns:a16="http://schemas.microsoft.com/office/drawing/2014/main" id="{0DFC01D2-FBDF-4024-B601-5DCC587A9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" y="3829"/>
              <a:ext cx="12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sistema limbico</a:t>
              </a:r>
            </a:p>
          </p:txBody>
        </p:sp>
        <p:grpSp>
          <p:nvGrpSpPr>
            <p:cNvPr id="37930" name="Group 52">
              <a:extLst>
                <a:ext uri="{FF2B5EF4-FFF2-40B4-BE49-F238E27FC236}">
                  <a16:creationId xmlns:a16="http://schemas.microsoft.com/office/drawing/2014/main" id="{A07FFF21-71AD-49FD-B854-078B8C59D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352"/>
              <a:ext cx="1536" cy="1776"/>
              <a:chOff x="2928" y="2352"/>
              <a:chExt cx="1536" cy="1776"/>
            </a:xfrm>
          </p:grpSpPr>
          <p:sp>
            <p:nvSpPr>
              <p:cNvPr id="37933" name="Rectangle 53">
                <a:extLst>
                  <a:ext uri="{FF2B5EF4-FFF2-40B4-BE49-F238E27FC236}">
                    <a16:creationId xmlns:a16="http://schemas.microsoft.com/office/drawing/2014/main" id="{C83198DB-7F14-4E7A-8C31-E7D310AB7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352"/>
                <a:ext cx="1536" cy="177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34" name="Picture 54">
                <a:extLst>
                  <a:ext uri="{FF2B5EF4-FFF2-40B4-BE49-F238E27FC236}">
                    <a16:creationId xmlns:a16="http://schemas.microsoft.com/office/drawing/2014/main" id="{0575348F-5585-4DEE-9C9C-B1EB4A41D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592"/>
                <a:ext cx="1048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31" name="Rectangle 55">
              <a:extLst>
                <a:ext uri="{FF2B5EF4-FFF2-40B4-BE49-F238E27FC236}">
                  <a16:creationId xmlns:a16="http://schemas.microsoft.com/office/drawing/2014/main" id="{FA766631-AA1D-469B-9748-79B854607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3829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ansietà</a:t>
              </a:r>
              <a:endParaRPr lang="it-IT" altLang="it-IT" sz="2000"/>
            </a:p>
          </p:txBody>
        </p:sp>
        <p:sp>
          <p:nvSpPr>
            <p:cNvPr id="37932" name="Line 56">
              <a:extLst>
                <a:ext uri="{FF2B5EF4-FFF2-40B4-BE49-F238E27FC236}">
                  <a16:creationId xmlns:a16="http://schemas.microsoft.com/office/drawing/2014/main" id="{F005F825-26B3-418C-8EB1-27DAE5D69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2" name="Group 58">
            <a:extLst>
              <a:ext uri="{FF2B5EF4-FFF2-40B4-BE49-F238E27FC236}">
                <a16:creationId xmlns:a16="http://schemas.microsoft.com/office/drawing/2014/main" id="{1400EA50-345E-4563-9BD5-D54B1ED6B21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122613"/>
            <a:ext cx="5943600" cy="2058987"/>
            <a:chOff x="192" y="143"/>
            <a:chExt cx="3744" cy="1297"/>
          </a:xfrm>
        </p:grpSpPr>
        <p:sp>
          <p:nvSpPr>
            <p:cNvPr id="37917" name="Line 59">
              <a:extLst>
                <a:ext uri="{FF2B5EF4-FFF2-40B4-BE49-F238E27FC236}">
                  <a16:creationId xmlns:a16="http://schemas.microsoft.com/office/drawing/2014/main" id="{95DE6B27-404E-477B-B5AA-709ABD4B4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18" name="Group 60">
              <a:extLst>
                <a:ext uri="{FF2B5EF4-FFF2-40B4-BE49-F238E27FC236}">
                  <a16:creationId xmlns:a16="http://schemas.microsoft.com/office/drawing/2014/main" id="{C8DEF3E8-6D04-46B4-9C85-D9696BB6D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44"/>
              <a:ext cx="1536" cy="1296"/>
              <a:chOff x="624" y="1152"/>
              <a:chExt cx="2208" cy="1920"/>
            </a:xfrm>
          </p:grpSpPr>
          <p:grpSp>
            <p:nvGrpSpPr>
              <p:cNvPr id="37924" name="Group 61">
                <a:extLst>
                  <a:ext uri="{FF2B5EF4-FFF2-40B4-BE49-F238E27FC236}">
                    <a16:creationId xmlns:a16="http://schemas.microsoft.com/office/drawing/2014/main" id="{7F3D6B88-7AD8-427D-B38A-4F5DC71C0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26" name="Rectangle 62">
                  <a:extLst>
                    <a:ext uri="{FF2B5EF4-FFF2-40B4-BE49-F238E27FC236}">
                      <a16:creationId xmlns:a16="http://schemas.microsoft.com/office/drawing/2014/main" id="{AC81E25E-8DAB-4BD3-90F2-E499930558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27" name="Picture 63">
                  <a:extLst>
                    <a:ext uri="{FF2B5EF4-FFF2-40B4-BE49-F238E27FC236}">
                      <a16:creationId xmlns:a16="http://schemas.microsoft.com/office/drawing/2014/main" id="{8B8CF7D7-9EF0-4773-965D-A282CD540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25" name="Picture 64">
                <a:extLst>
                  <a:ext uri="{FF2B5EF4-FFF2-40B4-BE49-F238E27FC236}">
                    <a16:creationId xmlns:a16="http://schemas.microsoft.com/office/drawing/2014/main" id="{089F87A5-1B32-4F7E-B830-76B5D8846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2" y="2448"/>
                <a:ext cx="200" cy="2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19" name="Rectangle 65">
              <a:extLst>
                <a:ext uri="{FF2B5EF4-FFF2-40B4-BE49-F238E27FC236}">
                  <a16:creationId xmlns:a16="http://schemas.microsoft.com/office/drawing/2014/main" id="{354A4CF4-EF5B-4B2F-8576-14C05CA3A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" y="149"/>
              <a:ext cx="1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sonno</a:t>
              </a:r>
            </a:p>
          </p:txBody>
        </p:sp>
        <p:grpSp>
          <p:nvGrpSpPr>
            <p:cNvPr id="37920" name="Group 66">
              <a:extLst>
                <a:ext uri="{FF2B5EF4-FFF2-40B4-BE49-F238E27FC236}">
                  <a16:creationId xmlns:a16="http://schemas.microsoft.com/office/drawing/2014/main" id="{4E783D4C-F6D3-46EF-86D3-430FFB763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44"/>
              <a:ext cx="1392" cy="1296"/>
              <a:chOff x="3744" y="1152"/>
              <a:chExt cx="1536" cy="1632"/>
            </a:xfrm>
          </p:grpSpPr>
          <p:sp>
            <p:nvSpPr>
              <p:cNvPr id="37922" name="Rectangle 67">
                <a:extLst>
                  <a:ext uri="{FF2B5EF4-FFF2-40B4-BE49-F238E27FC236}">
                    <a16:creationId xmlns:a16="http://schemas.microsoft.com/office/drawing/2014/main" id="{16CCD4C7-6E07-437D-A16C-AD55BF2D1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1536" cy="16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23" name="Picture 68">
                <a:extLst>
                  <a:ext uri="{FF2B5EF4-FFF2-40B4-BE49-F238E27FC236}">
                    <a16:creationId xmlns:a16="http://schemas.microsoft.com/office/drawing/2014/main" id="{8C0BC646-4C5D-4ABF-A053-8E9ABFB74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488"/>
                <a:ext cx="648" cy="120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1" name="Rectangle 69">
              <a:extLst>
                <a:ext uri="{FF2B5EF4-FFF2-40B4-BE49-F238E27FC236}">
                  <a16:creationId xmlns:a16="http://schemas.microsoft.com/office/drawing/2014/main" id="{6065CC57-C042-41F0-8DA1-27B67025C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143"/>
              <a:ext cx="7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insonnia</a:t>
              </a:r>
            </a:p>
          </p:txBody>
        </p:sp>
      </p:grpSp>
      <p:grpSp>
        <p:nvGrpSpPr>
          <p:cNvPr id="26" name="Group 70">
            <a:extLst>
              <a:ext uri="{FF2B5EF4-FFF2-40B4-BE49-F238E27FC236}">
                <a16:creationId xmlns:a16="http://schemas.microsoft.com/office/drawing/2014/main" id="{67C2C7CD-AF98-4B5B-B269-5EB3236FF20F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4572000"/>
            <a:ext cx="6689725" cy="2057400"/>
            <a:chOff x="186" y="1560"/>
            <a:chExt cx="4214" cy="1296"/>
          </a:xfrm>
        </p:grpSpPr>
        <p:grpSp>
          <p:nvGrpSpPr>
            <p:cNvPr id="37908" name="Group 71">
              <a:extLst>
                <a:ext uri="{FF2B5EF4-FFF2-40B4-BE49-F238E27FC236}">
                  <a16:creationId xmlns:a16="http://schemas.microsoft.com/office/drawing/2014/main" id="{8955A78F-A418-446B-9C63-8A6F46762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560"/>
              <a:ext cx="1536" cy="1296"/>
              <a:chOff x="638" y="1152"/>
              <a:chExt cx="2112" cy="1920"/>
            </a:xfrm>
          </p:grpSpPr>
          <p:grpSp>
            <p:nvGrpSpPr>
              <p:cNvPr id="37913" name="Group 72">
                <a:extLst>
                  <a:ext uri="{FF2B5EF4-FFF2-40B4-BE49-F238E27FC236}">
                    <a16:creationId xmlns:a16="http://schemas.microsoft.com/office/drawing/2014/main" id="{B5CDE969-3236-4D91-B5AE-95A88B14C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8" y="1152"/>
                <a:ext cx="2112" cy="1920"/>
                <a:chOff x="638" y="1152"/>
                <a:chExt cx="2112" cy="1920"/>
              </a:xfrm>
            </p:grpSpPr>
            <p:sp>
              <p:nvSpPr>
                <p:cNvPr id="37915" name="Rectangle 73">
                  <a:extLst>
                    <a:ext uri="{FF2B5EF4-FFF2-40B4-BE49-F238E27FC236}">
                      <a16:creationId xmlns:a16="http://schemas.microsoft.com/office/drawing/2014/main" id="{6BB760CC-195F-40E6-B546-ABE3B96E7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8" y="1152"/>
                  <a:ext cx="2112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16" name="Picture 74">
                  <a:extLst>
                    <a:ext uri="{FF2B5EF4-FFF2-40B4-BE49-F238E27FC236}">
                      <a16:creationId xmlns:a16="http://schemas.microsoft.com/office/drawing/2014/main" id="{A70E074F-11C1-4187-8BAD-AFC47085CD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14" name="Picture 75">
                <a:extLst>
                  <a:ext uri="{FF2B5EF4-FFF2-40B4-BE49-F238E27FC236}">
                    <a16:creationId xmlns:a16="http://schemas.microsoft.com/office/drawing/2014/main" id="{E48B2BDA-207E-4EFB-B84B-46DD0D732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4" y="2352"/>
                <a:ext cx="296" cy="3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09" name="Picture 76">
              <a:extLst>
                <a:ext uri="{FF2B5EF4-FFF2-40B4-BE49-F238E27FC236}">
                  <a16:creationId xmlns:a16="http://schemas.microsoft.com/office/drawing/2014/main" id="{F7A7F11C-A18B-4F12-B95B-327456B06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84"/>
              <a:ext cx="1856" cy="1248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37910" name="Line 77">
              <a:extLst>
                <a:ext uri="{FF2B5EF4-FFF2-40B4-BE49-F238E27FC236}">
                  <a16:creationId xmlns:a16="http://schemas.microsoft.com/office/drawing/2014/main" id="{70726ED4-2C12-474A-9B36-D4D6D8B8A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208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1" name="Rectangle 78">
              <a:extLst>
                <a:ext uri="{FF2B5EF4-FFF2-40B4-BE49-F238E27FC236}">
                  <a16:creationId xmlns:a16="http://schemas.microsoft.com/office/drawing/2014/main" id="{F8D8CDEF-1EE3-4988-9E10-DB6FD3082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600"/>
              <a:ext cx="10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midollo spinale</a:t>
              </a:r>
            </a:p>
          </p:txBody>
        </p:sp>
        <p:sp>
          <p:nvSpPr>
            <p:cNvPr id="37912" name="Rectangle 79">
              <a:extLst>
                <a:ext uri="{FF2B5EF4-FFF2-40B4-BE49-F238E27FC236}">
                  <a16:creationId xmlns:a16="http://schemas.microsoft.com/office/drawing/2014/main" id="{FFE93F40-6B5A-4B33-9E58-D1B456384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533"/>
              <a:ext cx="13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>
                  <a:solidFill>
                    <a:schemeClr val="bg1"/>
                  </a:solidFill>
                </a:rPr>
                <a:t>disturbi sessuali</a:t>
              </a:r>
            </a:p>
          </p:txBody>
        </p:sp>
      </p:grpSp>
      <p:grpSp>
        <p:nvGrpSpPr>
          <p:cNvPr id="29" name="Group 90">
            <a:extLst>
              <a:ext uri="{FF2B5EF4-FFF2-40B4-BE49-F238E27FC236}">
                <a16:creationId xmlns:a16="http://schemas.microsoft.com/office/drawing/2014/main" id="{55083551-D591-4A18-89BC-17CDBBC63B1F}"/>
              </a:ext>
            </a:extLst>
          </p:cNvPr>
          <p:cNvGrpSpPr>
            <a:grpSpLocks/>
          </p:cNvGrpSpPr>
          <p:nvPr/>
        </p:nvGrpSpPr>
        <p:grpSpPr bwMode="auto">
          <a:xfrm>
            <a:off x="1973263" y="3479800"/>
            <a:ext cx="6027737" cy="2006600"/>
            <a:chOff x="139" y="2960"/>
            <a:chExt cx="3797" cy="1264"/>
          </a:xfrm>
        </p:grpSpPr>
        <p:grpSp>
          <p:nvGrpSpPr>
            <p:cNvPr id="37897" name="Group 91">
              <a:extLst>
                <a:ext uri="{FF2B5EF4-FFF2-40B4-BE49-F238E27FC236}">
                  <a16:creationId xmlns:a16="http://schemas.microsoft.com/office/drawing/2014/main" id="{6126C17C-2538-4022-A4E3-51251394F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976"/>
              <a:ext cx="1536" cy="1248"/>
              <a:chOff x="633" y="1776"/>
              <a:chExt cx="2208" cy="1920"/>
            </a:xfrm>
          </p:grpSpPr>
          <p:grpSp>
            <p:nvGrpSpPr>
              <p:cNvPr id="37904" name="Group 92">
                <a:extLst>
                  <a:ext uri="{FF2B5EF4-FFF2-40B4-BE49-F238E27FC236}">
                    <a16:creationId xmlns:a16="http://schemas.microsoft.com/office/drawing/2014/main" id="{069000E3-2A41-47CC-B724-BBA54C4C0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3" y="1776"/>
                <a:ext cx="2208" cy="1920"/>
                <a:chOff x="633" y="1152"/>
                <a:chExt cx="2208" cy="1920"/>
              </a:xfrm>
            </p:grpSpPr>
            <p:sp>
              <p:nvSpPr>
                <p:cNvPr id="37906" name="Rectangle 93">
                  <a:extLst>
                    <a:ext uri="{FF2B5EF4-FFF2-40B4-BE49-F238E27FC236}">
                      <a16:creationId xmlns:a16="http://schemas.microsoft.com/office/drawing/2014/main" id="{F75FEF7C-0B13-4B27-98C8-8EC0D8876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07" name="Picture 94">
                  <a:extLst>
                    <a:ext uri="{FF2B5EF4-FFF2-40B4-BE49-F238E27FC236}">
                      <a16:creationId xmlns:a16="http://schemas.microsoft.com/office/drawing/2014/main" id="{F7EC4B16-66F6-403F-B299-9124E7BE84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0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5" name="Picture 95">
                <a:extLst>
                  <a:ext uri="{FF2B5EF4-FFF2-40B4-BE49-F238E27FC236}">
                    <a16:creationId xmlns:a16="http://schemas.microsoft.com/office/drawing/2014/main" id="{4C9328EB-B274-4B93-AC39-0566CF4C7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" y="3264"/>
                <a:ext cx="133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8" name="Group 96">
              <a:extLst>
                <a:ext uri="{FF2B5EF4-FFF2-40B4-BE49-F238E27FC236}">
                  <a16:creationId xmlns:a16="http://schemas.microsoft.com/office/drawing/2014/main" id="{41E9B143-4198-4936-B404-99E1D8A283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976"/>
              <a:ext cx="1392" cy="1248"/>
              <a:chOff x="3408" y="1248"/>
              <a:chExt cx="1584" cy="1584"/>
            </a:xfrm>
          </p:grpSpPr>
          <p:sp>
            <p:nvSpPr>
              <p:cNvPr id="37902" name="Rectangle 97">
                <a:extLst>
                  <a:ext uri="{FF2B5EF4-FFF2-40B4-BE49-F238E27FC236}">
                    <a16:creationId xmlns:a16="http://schemas.microsoft.com/office/drawing/2014/main" id="{1EAC0AB0-E374-4C54-84B5-668166E19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248"/>
                <a:ext cx="1584" cy="158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03" name="Picture 98">
                <a:extLst>
                  <a:ext uri="{FF2B5EF4-FFF2-40B4-BE49-F238E27FC236}">
                    <a16:creationId xmlns:a16="http://schemas.microsoft.com/office/drawing/2014/main" id="{2DD0108A-EA8D-4EED-B58C-672B549E4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1488"/>
                <a:ext cx="1240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9" name="Line 99">
              <a:extLst>
                <a:ext uri="{FF2B5EF4-FFF2-40B4-BE49-F238E27FC236}">
                  <a16:creationId xmlns:a16="http://schemas.microsoft.com/office/drawing/2014/main" id="{A20CBB0F-9CC5-4C1F-A1C2-D07A6A12F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00" name="Rectangle 100">
              <a:extLst>
                <a:ext uri="{FF2B5EF4-FFF2-40B4-BE49-F238E27FC236}">
                  <a16:creationId xmlns:a16="http://schemas.microsoft.com/office/drawing/2014/main" id="{89AEFD61-1ED2-4B64-B953-AE5238E4B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" y="3992"/>
              <a:ext cx="1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vomito</a:t>
              </a:r>
            </a:p>
          </p:txBody>
        </p:sp>
        <p:sp>
          <p:nvSpPr>
            <p:cNvPr id="37901" name="Rectangle 101">
              <a:extLst>
                <a:ext uri="{FF2B5EF4-FFF2-40B4-BE49-F238E27FC236}">
                  <a16:creationId xmlns:a16="http://schemas.microsoft.com/office/drawing/2014/main" id="{27D65F5F-B4BB-4E09-8D63-5D95C15B2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2960"/>
              <a:ext cx="10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600"/>
                <a:t>nausea e vomito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>
            <a:extLst>
              <a:ext uri="{FF2B5EF4-FFF2-40B4-BE49-F238E27FC236}">
                <a16:creationId xmlns:a16="http://schemas.microsoft.com/office/drawing/2014/main" id="{9D2AEA2A-4749-4954-A6F7-C74B3A9E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0"/>
          <a:stretch/>
        </p:blipFill>
        <p:spPr bwMode="auto">
          <a:xfrm>
            <a:off x="2339752" y="250974"/>
            <a:ext cx="5120985" cy="63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BC714BD0-5D58-421F-8E9B-E71DD39C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93" y="-20130"/>
            <a:ext cx="4869632" cy="687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23F0B4B0-24FB-41BE-A34D-3B794BB5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41300"/>
            <a:ext cx="4718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98E13B2-2E40-403A-A7CB-34D98AB32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5" y="609600"/>
            <a:ext cx="8253413" cy="6858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Valutazione dei farmaci antidepressivi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44978463-38F0-4D84-994C-A50905A9B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Determinazioni di tipo biochimico e farmacologico: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inibizione della captazione delle monoamine in vitro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potenziamento della trasmissione noradrenergica periferica.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Modelli animali di depressione:</a:t>
            </a:r>
            <a:r>
              <a:rPr lang="it-IT" altLang="it-IT" sz="2000"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modello di </a:t>
            </a:r>
            <a:r>
              <a:rPr lang="ja-JP" altLang="it-IT" sz="2000">
                <a:ea typeface="ＭＳ Ｐゴシック" panose="020B0600070205080204" pitchFamily="34" charset="-128"/>
              </a:rPr>
              <a:t>“</a:t>
            </a:r>
            <a:r>
              <a:rPr lang="it-IT" altLang="ja-JP" sz="2000">
                <a:ea typeface="ＭＳ Ｐゴシック" panose="020B0600070205080204" pitchFamily="34" charset="-128"/>
              </a:rPr>
              <a:t>appresa impotenza</a:t>
            </a:r>
            <a:r>
              <a:rPr lang="ja-JP" altLang="it-IT" sz="2000">
                <a:ea typeface="ＭＳ Ｐゴシック" panose="020B0600070205080204" pitchFamily="34" charset="-128"/>
              </a:rPr>
              <a:t>”</a:t>
            </a:r>
            <a:r>
              <a:rPr lang="it-IT" altLang="ja-JP" sz="2000">
                <a:ea typeface="ＭＳ Ｐゴシック" panose="020B0600070205080204" pitchFamily="34" charset="-128"/>
              </a:rPr>
              <a:t> (somministrazione ripetuta di stimoli dolorifici inevitabili, l</a:t>
            </a:r>
            <a:r>
              <a:rPr lang="ja-JP" altLang="it-IT" sz="2000">
                <a:ea typeface="ＭＳ Ｐゴシック" panose="020B0600070205080204" pitchFamily="34" charset="-128"/>
              </a:rPr>
              <a:t>’</a:t>
            </a:r>
            <a:r>
              <a:rPr lang="it-IT" altLang="ja-JP" sz="2000">
                <a:ea typeface="ＭＳ Ｐゴシック" panose="020B0600070205080204" pitchFamily="34" charset="-128"/>
              </a:rPr>
              <a:t>animale non fugge pur avendone la possibilità)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separazione madre-piccolo nei primati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alterazioni comportamentali indotte dalla reserpina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Valutazione clinica: </a:t>
            </a:r>
            <a:r>
              <a:rPr lang="it-IT" altLang="it-IT" sz="2400">
                <a:ea typeface="ＭＳ Ｐゴシック" panose="020B0600070205080204" pitchFamily="34" charset="-128"/>
                <a:hlinkClick r:id="rId3" action="ppaction://hlinkfile"/>
              </a:rPr>
              <a:t>Hamilton Rating Scale</a:t>
            </a:r>
            <a:endParaRPr lang="it-IT" altLang="it-IT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400" b="1">
                <a:ea typeface="ＭＳ Ｐゴシック" panose="020B0600070205080204" pitchFamily="34" charset="-128"/>
              </a:rPr>
              <a:t>La valutazione clinica dei farmaci antidepressivi deve considerare i marcati effetti placebo</a:t>
            </a:r>
            <a:r>
              <a:rPr lang="it-IT" altLang="it-IT" sz="2400">
                <a:ea typeface="ＭＳ Ｐゴシック" panose="020B0600070205080204" pitchFamily="34" charset="-128"/>
              </a:rPr>
              <a:t>; si osserva inoltre un alto grado di variabilità individuale con il 30-40% dei pazienti che non risponde.</a:t>
            </a:r>
          </a:p>
        </p:txBody>
      </p:sp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2583BC-09D3-46B2-93D1-B8AE2E96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" y="77232"/>
            <a:ext cx="4097268" cy="67807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CBD7F8-3D64-49C8-BB67-AAB0E7B6C338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10606449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1A0589-CB40-49D5-A8E3-57637CBAE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3601" r="5113" b="10801"/>
          <a:stretch/>
        </p:blipFill>
        <p:spPr>
          <a:xfrm>
            <a:off x="284190" y="836712"/>
            <a:ext cx="8575619" cy="42484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6A067F4-BE9D-489F-82ED-F920D0C81070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345258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C384EB-5547-401D-A0C3-063B2266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6632"/>
            <a:ext cx="8280919" cy="64574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18CC847-7D2A-4CF9-AF0D-AD6646A48866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856541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F71873B-9426-44AD-AB0D-46FA0513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63" y="156778"/>
            <a:ext cx="5840474" cy="630990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C99D50E-B7D0-4909-B24B-08831C1C70D4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22454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964674F-DFC9-4475-922B-BB6C113E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Sindromi depressive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A6CA268-A61D-4D81-8F75-CBCBAC53B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Malattie affettive molto comuni caratterizzate da alterazioni del tono dell</a:t>
            </a:r>
            <a:r>
              <a:rPr lang="ja-JP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ja-JP" sz="2800">
                <a:ea typeface="ＭＳ Ｐゴシック" panose="020B0600070205080204" pitchFamily="34" charset="-128"/>
              </a:rPr>
              <a:t>umore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Unipolare: le variazioni di umore sono sempre nella stessa direzione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Associata a situazioni di forte stress emotivo (depressione reattiva, 75%)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Non correlata a stress (endogena, 25%)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Bipolari: i pazienti oscillano tra depressione e mania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Presenta una forte componente ereditaria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7C7D11-B8C7-40DB-ACD0-9DA50C50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8882041" cy="48245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14A9C5-C316-4997-AAB0-5CF870811219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4686995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01D50A-C96C-476F-809B-64E246B5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948"/>
            <a:ext cx="9144000" cy="54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27833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9F9847D-F6D4-4E04-A3E8-8C1FB336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4" y="0"/>
            <a:ext cx="758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1233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AD7D84F3-0628-4165-841D-E8385F343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800">
                <a:ea typeface="ＭＳ Ｐゴシック" panose="020B0600070205080204" pitchFamily="34" charset="-128"/>
              </a:rPr>
              <a:t>Farmaci antidepressivi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D41CD217-813F-48F8-A275-5AF0E1924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534400" cy="3581400"/>
          </a:xfrm>
        </p:spPr>
        <p:txBody>
          <a:bodyPr/>
          <a:lstStyle/>
          <a:p>
            <a:pPr eaLnBrk="1" hangingPunct="1"/>
            <a:r>
              <a:rPr lang="it-IT" altLang="it-IT" b="1">
                <a:ea typeface="ＭＳ Ｐゴシック" panose="020B0600070205080204" pitchFamily="34" charset="-128"/>
              </a:rPr>
              <a:t>Tutti i farmaci antidepressivi impiegano circa due settimane a determinare qualsiasi effetto benefico</a:t>
            </a:r>
            <a:r>
              <a:rPr lang="it-IT" altLang="it-IT">
                <a:ea typeface="ＭＳ Ｐゴシック" panose="020B0600070205080204" pitchFamily="34" charset="-128"/>
              </a:rPr>
              <a:t>, sebbene i loro effetti biochimici si instaurino immediatamente, suggerendo l'intervento di fenomeni adattativi secondari.</a:t>
            </a:r>
          </a:p>
        </p:txBody>
      </p:sp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3" name="Picture 3" descr="1202 Mechanism of antide#1E6A51">
            <a:extLst>
              <a:ext uri="{FF2B5EF4-FFF2-40B4-BE49-F238E27FC236}">
                <a16:creationId xmlns:a16="http://schemas.microsoft.com/office/drawing/2014/main" id="{E4034B2A-3290-400F-9C9D-A93CB087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69724"/>
          <a:stretch>
            <a:fillRect/>
          </a:stretch>
        </p:blipFill>
        <p:spPr bwMode="auto">
          <a:xfrm>
            <a:off x="0" y="152400"/>
            <a:ext cx="63357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4" name="Picture 4" descr="1202 Mechanism of antide#1E6A51">
            <a:extLst>
              <a:ext uri="{FF2B5EF4-FFF2-40B4-BE49-F238E27FC236}">
                <a16:creationId xmlns:a16="http://schemas.microsoft.com/office/drawing/2014/main" id="{25E12C88-A326-4648-AFF6-E74A7359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30276" r="4898" b="38533"/>
          <a:stretch>
            <a:fillRect/>
          </a:stretch>
        </p:blipFill>
        <p:spPr bwMode="auto">
          <a:xfrm>
            <a:off x="258763" y="150813"/>
            <a:ext cx="59118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5" name="Picture 5" descr="1202 Mechanism of antide#1E6A51">
            <a:extLst>
              <a:ext uri="{FF2B5EF4-FFF2-40B4-BE49-F238E27FC236}">
                <a16:creationId xmlns:a16="http://schemas.microsoft.com/office/drawing/2014/main" id="{6AA7B745-D43F-420A-BE83-DCBAD1B1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61313" r="4561" b="815"/>
          <a:stretch>
            <a:fillRect/>
          </a:stretch>
        </p:blipFill>
        <p:spPr bwMode="auto">
          <a:xfrm>
            <a:off x="773113" y="152400"/>
            <a:ext cx="4886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1204 Onset of action  [Converte">
            <a:extLst>
              <a:ext uri="{FF2B5EF4-FFF2-40B4-BE49-F238E27FC236}">
                <a16:creationId xmlns:a16="http://schemas.microsoft.com/office/drawing/2014/main" id="{0D827C5E-E8BF-4C70-A949-456878BF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>
            <a:fillRect/>
          </a:stretch>
        </p:blipFill>
        <p:spPr bwMode="auto">
          <a:xfrm>
            <a:off x="6319838" y="990600"/>
            <a:ext cx="27479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E52BBAD-B4B8-4E55-8D1B-5D310692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Farmaci antidepressivi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B5B17730-3A5F-4F3C-8436-034B15E4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8113"/>
            <a:ext cx="73437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96BCD3B-14F4-42A2-9114-7F5C828A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457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della ricaptazione della 5- HT (SSRI)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F29562D6-2682-2F40-B0B4-7DA98C5F6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3906838" cy="49164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Gli effetti antidepressivi sono simili per efficacia e decorso temporale a quelli dei TCA .</a:t>
            </a:r>
          </a:p>
          <a:p>
            <a:pPr eaLnBrk="1" hangingPunct="1">
              <a:defRPr/>
            </a:pPr>
            <a:r>
              <a:rPr lang="it-IT" b="1" dirty="0">
                <a:ea typeface="ＭＳ Ｐゴシック" charset="0"/>
                <a:cs typeface="ＭＳ Ｐゴシック" charset="0"/>
              </a:rPr>
              <a:t>Attualmente sono gli antidepressivi maggiormente prescritti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8F0D20C9-9DE5-4449-A83C-6FDDF48B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781300"/>
            <a:ext cx="49625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42AFAC3-7DDE-43A6-8CE8-9915141C8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Meccanismo d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azione dei SSRI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6C31BB94-C303-41AF-BE24-7FD9921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1">
            <a:extLst>
              <a:ext uri="{FF2B5EF4-FFF2-40B4-BE49-F238E27FC236}">
                <a16:creationId xmlns:a16="http://schemas.microsoft.com/office/drawing/2014/main" id="{041ED56B-1B51-4AC4-99C6-EFBE0C3E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76475"/>
            <a:ext cx="324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</a:t>
            </a: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2998565-6AAA-4D67-8CD6-5999A8072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Meccanismo d</a:t>
            </a:r>
            <a:r>
              <a:rPr lang="ja-JP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ja-JP" sz="4000">
                <a:ea typeface="ＭＳ Ｐゴシック" panose="020B0600070205080204" pitchFamily="34" charset="-128"/>
              </a:rPr>
              <a:t>azione dei SNRI e dei TCA</a:t>
            </a:r>
            <a:endParaRPr lang="it-IT" altLang="it-IT" sz="4000">
              <a:ea typeface="ＭＳ Ｐゴシック" panose="020B0600070205080204" pitchFamily="34" charset="-128"/>
            </a:endParaRP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A647456E-EFAE-4805-AAB5-EBF75D8C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1">
            <a:extLst>
              <a:ext uri="{FF2B5EF4-FFF2-40B4-BE49-F238E27FC236}">
                <a16:creationId xmlns:a16="http://schemas.microsoft.com/office/drawing/2014/main" id="{815CC55C-4151-47DD-B35F-E8C87F5E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484313"/>
            <a:ext cx="3671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 e della noradrenalina 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Gli SNRI non hanno alta affinità per altri recettori (venlafaxina, duloxetina)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 TCA interagiscono anche con i recettori muscarinici per l</a:t>
            </a:r>
            <a:r>
              <a:rPr lang="ja-JP" altLang="it-IT" sz="2400"/>
              <a:t>’</a:t>
            </a:r>
            <a:r>
              <a:rPr lang="it-IT" altLang="ja-JP" sz="2400"/>
              <a:t>acetilcolina, i recettori istaminergici e serotoninergici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>
            <a:extLst>
              <a:ext uri="{FF2B5EF4-FFF2-40B4-BE49-F238E27FC236}">
                <a16:creationId xmlns:a16="http://schemas.microsoft.com/office/drawing/2014/main" id="{AE63D37F-4660-40B7-8854-B43F6BA1F37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76250"/>
            <a:ext cx="7924800" cy="6262688"/>
            <a:chOff x="384" y="231"/>
            <a:chExt cx="4992" cy="3945"/>
          </a:xfrm>
        </p:grpSpPr>
        <p:pic>
          <p:nvPicPr>
            <p:cNvPr id="54274" name="Picture 3" descr="fig1">
              <a:extLst>
                <a:ext uri="{FF2B5EF4-FFF2-40B4-BE49-F238E27FC236}">
                  <a16:creationId xmlns:a16="http://schemas.microsoft.com/office/drawing/2014/main" id="{D4071F9C-FCEB-48F0-89E1-E5C541D9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692" b="4616"/>
            <a:stretch>
              <a:fillRect/>
            </a:stretch>
          </p:blipFill>
          <p:spPr bwMode="auto">
            <a:xfrm>
              <a:off x="384" y="960"/>
              <a:ext cx="4992" cy="3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4" descr="fenotiazine">
              <a:extLst>
                <a:ext uri="{FF2B5EF4-FFF2-40B4-BE49-F238E27FC236}">
                  <a16:creationId xmlns:a16="http://schemas.microsoft.com/office/drawing/2014/main" id="{A0716566-E399-4F54-94FD-D9918A30B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1"/>
              <a:ext cx="1248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6" name="Picture 5" descr="tioxanteni">
              <a:extLst>
                <a:ext uri="{FF2B5EF4-FFF2-40B4-BE49-F238E27FC236}">
                  <a16:creationId xmlns:a16="http://schemas.microsoft.com/office/drawing/2014/main" id="{A5C5CF49-99B9-4931-BB7A-2B2145F3F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50"/>
              <a:ext cx="1248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1942" name="Text Box 6">
              <a:extLst>
                <a:ext uri="{FF2B5EF4-FFF2-40B4-BE49-F238E27FC236}">
                  <a16:creationId xmlns:a16="http://schemas.microsoft.com/office/drawing/2014/main" id="{7DC4B520-CAF8-5844-A424-51FF781CC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" y="240"/>
              <a:ext cx="8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fenotiazine</a:t>
              </a:r>
            </a:p>
          </p:txBody>
        </p:sp>
        <p:sp>
          <p:nvSpPr>
            <p:cNvPr id="551943" name="Text Box 7">
              <a:extLst>
                <a:ext uri="{FF2B5EF4-FFF2-40B4-BE49-F238E27FC236}">
                  <a16:creationId xmlns:a16="http://schemas.microsoft.com/office/drawing/2014/main" id="{811AA185-A6BD-4F4C-BA21-BC31D1BC6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" y="288"/>
              <a:ext cx="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tioxanteni</a:t>
              </a:r>
            </a:p>
          </p:txBody>
        </p:sp>
        <p:sp>
          <p:nvSpPr>
            <p:cNvPr id="551944" name="Text Box 8">
              <a:extLst>
                <a:ext uri="{FF2B5EF4-FFF2-40B4-BE49-F238E27FC236}">
                  <a16:creationId xmlns:a16="http://schemas.microsoft.com/office/drawing/2014/main" id="{CE81AF5B-0CC8-2D4B-862D-D9F302C71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" y="1152"/>
              <a:ext cx="2569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Antidepressivi triciclici</a:t>
              </a:r>
            </a:p>
          </p:txBody>
        </p:sp>
        <p:sp>
          <p:nvSpPr>
            <p:cNvPr id="54280" name="AutoShape 9">
              <a:extLst>
                <a:ext uri="{FF2B5EF4-FFF2-40B4-BE49-F238E27FC236}">
                  <a16:creationId xmlns:a16="http://schemas.microsoft.com/office/drawing/2014/main" id="{DAEE5D9A-8AFF-42C4-8449-CCDC3758E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928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4281" name="AutoShape 10">
              <a:extLst>
                <a:ext uri="{FF2B5EF4-FFF2-40B4-BE49-F238E27FC236}">
                  <a16:creationId xmlns:a16="http://schemas.microsoft.com/office/drawing/2014/main" id="{424FA44D-56D8-4AE4-921F-4083DC2A4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906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1947" name="Text Box 11">
              <a:extLst>
                <a:ext uri="{FF2B5EF4-FFF2-40B4-BE49-F238E27FC236}">
                  <a16:creationId xmlns:a16="http://schemas.microsoft.com/office/drawing/2014/main" id="{23A48D9B-941A-AA4C-9601-5FF6671AC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1536"/>
              <a:ext cx="109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Dibenzcicloepteni 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DAC50EC-315B-420E-9EDE-0B4BE3D1E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depressione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5015DD5-08E9-4CA9-A296-56216A9B2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305800" cy="3505200"/>
          </a:xfrm>
        </p:spPr>
        <p:txBody>
          <a:bodyPr/>
          <a:lstStyle/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psichici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Sensazione generale di disagio, apatia, pessimismo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Bassa autostima - sensazioni di colpa, di inadeguatezza e di abiezione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Indecisione, perdita di motivazione</a:t>
            </a:r>
          </a:p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biologici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Rallentamento del pensiero e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del sonno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alimentari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Riduzione della libido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CE2CE54-57F8-4DDD-8392-D1F5299E3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 triciclici, TCA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E75A0F4D-CD24-4A53-B091-F4FFC93D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153400" cy="2819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 più importanti sono l'imipramina, l'amitriptilina e la clomipramina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Sono inefficaci nel 30-40% dei casi.</a:t>
            </a: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820D011F-5A7A-49F0-AA41-23AE95EC2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Metabolismo dell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imipramina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8370" name="Picture 3" descr="fig2">
            <a:extLst>
              <a:ext uri="{FF2B5EF4-FFF2-40B4-BE49-F238E27FC236}">
                <a16:creationId xmlns:a16="http://schemas.microsoft.com/office/drawing/2014/main" id="{A34693DF-095C-4ECA-92B9-26E09AB3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4738"/>
            <a:ext cx="64008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10f4">
            <a:extLst>
              <a:ext uri="{FF2B5EF4-FFF2-40B4-BE49-F238E27FC236}">
                <a16:creationId xmlns:a16="http://schemas.microsoft.com/office/drawing/2014/main" id="{7D97859D-1A63-4B62-86AA-C743B8CF6B5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49413"/>
            <a:ext cx="3810000" cy="3760787"/>
          </a:xfrm>
        </p:spPr>
      </p:pic>
      <p:sp>
        <p:nvSpPr>
          <p:cNvPr id="60418" name="Rectangle 3">
            <a:extLst>
              <a:ext uri="{FF2B5EF4-FFF2-40B4-BE49-F238E27FC236}">
                <a16:creationId xmlns:a16="http://schemas.microsoft.com/office/drawing/2014/main" id="{25E22E51-40FE-4403-AF78-77F4FC64C7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295400"/>
            <a:ext cx="3962400" cy="4572000"/>
          </a:xfrm>
          <a:noFill/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dose normale di nortriptilina è di 75-150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lenti è sufficiente una dose di 10-20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ultrarapidi può essere necessaria una dose di 500 mg/die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51CE6C02-F5D6-44EC-8021-452556AA2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28025" cy="6096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Inibitori delle monoaminossidasi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A77F1388-46CE-4E90-9AA4-8A9F3F3A7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3657600" cy="5410200"/>
          </a:xfrm>
        </p:spPr>
        <p:txBody>
          <a:bodyPr/>
          <a:lstStyle/>
          <a:p>
            <a:pPr eaLnBrk="1" hangingPunct="1"/>
            <a:r>
              <a:rPr lang="it-IT" altLang="it-IT" sz="1800">
                <a:ea typeface="ＭＳ Ｐゴシック" panose="020B0600070205080204" pitchFamily="34" charset="-128"/>
              </a:rPr>
              <a:t>Sono stati superati dai TCA, principalmente a causa delle rischiose interazioni e della dubbia efficacia; sono nuovamente oggetto di un certo interesse.</a:t>
            </a:r>
          </a:p>
          <a:p>
            <a:pPr eaLnBrk="1" hangingPunct="1"/>
            <a:r>
              <a:rPr lang="it-IT" altLang="it-IT" sz="1800">
                <a:ea typeface="ＭＳ Ｐゴシック" panose="020B0600070205080204" pitchFamily="34" charset="-128"/>
              </a:rPr>
              <a:t>L'azione è duratura (settimane) in quanto, in seguito alla loro ossidazione ad intermedi reattivi da parte delle MAO, questi substrati suicidi interagiscono irreversibilmente inattivando il gruppo prostetico di natura flavinica dell</a:t>
            </a:r>
            <a:r>
              <a:rPr lang="ja-JP" altLang="it-IT" sz="1800">
                <a:ea typeface="ＭＳ Ｐゴシック" panose="020B0600070205080204" pitchFamily="34" charset="-128"/>
              </a:rPr>
              <a:t>’</a:t>
            </a:r>
            <a:r>
              <a:rPr lang="it-IT" altLang="ja-JP" sz="1800">
                <a:ea typeface="ＭＳ Ｐゴシック" panose="020B0600070205080204" pitchFamily="34" charset="-128"/>
              </a:rPr>
              <a:t>enzima MAO. La moclobemide è un inibitore reversibile delle MAO A ed ha una durata d'azione breve.</a:t>
            </a:r>
            <a:endParaRPr lang="it-IT" altLang="it-IT" sz="1800">
              <a:ea typeface="ＭＳ Ｐゴシック" panose="020B0600070205080204" pitchFamily="34" charset="-128"/>
            </a:endParaRPr>
          </a:p>
        </p:txBody>
      </p:sp>
      <p:pic>
        <p:nvPicPr>
          <p:cNvPr id="64515" name="Picture 4" descr="fig4 copy">
            <a:extLst>
              <a:ext uri="{FF2B5EF4-FFF2-40B4-BE49-F238E27FC236}">
                <a16:creationId xmlns:a16="http://schemas.microsoft.com/office/drawing/2014/main" id="{68EA5A72-C98F-4103-82D5-A1640613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219200"/>
            <a:ext cx="5103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5">
            <a:extLst>
              <a:ext uri="{FF2B5EF4-FFF2-40B4-BE49-F238E27FC236}">
                <a16:creationId xmlns:a16="http://schemas.microsoft.com/office/drawing/2014/main" id="{11854664-AFF8-47B4-8FF8-BCE4EC666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370205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bg2"/>
                </a:solidFill>
                <a:latin typeface="Arial" panose="020B0604020202020204" pitchFamily="34" charset="0"/>
              </a:rPr>
              <a:t>(MAO B)</a:t>
            </a: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808E0228-607F-4D41-9FB6-2EA6BE4D3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Monoaminoossidasi 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5C565138-FC24-4C02-B5D4-1B77AE3324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8610600" cy="41148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Le MAO sono localizzate a livello intracellulare, per lo più associate ai mitocondri, e hanno due funzioni principali</a:t>
            </a:r>
          </a:p>
          <a:p>
            <a:pPr lvl="1"/>
            <a:r>
              <a:rPr lang="it-IT" altLang="it-IT" b="1">
                <a:ea typeface="ＭＳ Ｐゴシック" panose="020B0600070205080204" pitchFamily="34" charset="-128"/>
              </a:rPr>
              <a:t>All</a:t>
            </a:r>
            <a:r>
              <a:rPr lang="ja-JP" altLang="it-IT" b="1">
                <a:ea typeface="ＭＳ Ｐゴシック" panose="020B0600070205080204" pitchFamily="34" charset="-128"/>
              </a:rPr>
              <a:t>’</a:t>
            </a:r>
            <a:r>
              <a:rPr lang="it-IT" altLang="ja-JP" b="1">
                <a:ea typeface="ＭＳ Ｐゴシック" panose="020B0600070205080204" pitchFamily="34" charset="-128"/>
              </a:rPr>
              <a:t>interno delle terminazioni nervose regolano la concentrazione intraneuronale libera di noradrenalina e 5-HT, e quindi i depositi disponibili ad essere rilasciati</a:t>
            </a:r>
          </a:p>
          <a:p>
            <a:pPr lvl="1"/>
            <a:r>
              <a:rPr lang="it-IT" altLang="it-IT">
                <a:ea typeface="ＭＳ Ｐゴシック" panose="020B0600070205080204" pitchFamily="34" charset="-128"/>
              </a:rPr>
              <a:t>Sono importanti nell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inattivazione delle amine endogene e di quelle assunte con la dieta, che altrimenti produrrebbero effetti indesiderati 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8" descr="1208 MAO mechanism [Converted]">
            <a:extLst>
              <a:ext uri="{FF2B5EF4-FFF2-40B4-BE49-F238E27FC236}">
                <a16:creationId xmlns:a16="http://schemas.microsoft.com/office/drawing/2014/main" id="{C21DCA6F-686B-4338-A8EA-840CB87EF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5"/>
          <a:stretch>
            <a:fillRect/>
          </a:stretch>
        </p:blipFill>
        <p:spPr bwMode="auto">
          <a:xfrm>
            <a:off x="820738" y="304800"/>
            <a:ext cx="3751262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9" descr="1208 MAO mechanism [Converted]">
            <a:extLst>
              <a:ext uri="{FF2B5EF4-FFF2-40B4-BE49-F238E27FC236}">
                <a16:creationId xmlns:a16="http://schemas.microsoft.com/office/drawing/2014/main" id="{ED22DCF2-ADB1-4400-BB25-A07DDA85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4"/>
          <a:stretch>
            <a:fillRect/>
          </a:stretch>
        </p:blipFill>
        <p:spPr bwMode="auto">
          <a:xfrm>
            <a:off x="4981575" y="304800"/>
            <a:ext cx="362902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E6ED4995-0F8C-47BB-B5AC-7AC23E3C565C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5" y="479123"/>
            <a:ext cx="8210713" cy="565928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804141" y="-4531"/>
            <a:ext cx="7535718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marL="40639" marR="40639" defTabSz="1300480">
              <a:defRPr sz="4800"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8573" marR="28573" algn="ctr" defTabSz="914367" eaLnBrk="1" fontAlgn="auto">
              <a:spcBef>
                <a:spcPts val="0"/>
              </a:spcBef>
              <a:spcAft>
                <a:spcPts val="0"/>
              </a:spcAft>
            </a:pPr>
            <a:r>
              <a:rPr sz="3375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</a:rPr>
              <a:t>MonoAmino Oxidase Inhibitors (MAOI)</a:t>
            </a:r>
          </a:p>
        </p:txBody>
      </p:sp>
      <p:graphicFrame>
        <p:nvGraphicFramePr>
          <p:cNvPr id="342" name="Table 342"/>
          <p:cNvGraphicFramePr/>
          <p:nvPr>
            <p:extLst>
              <p:ext uri="{D42A27DB-BD31-4B8C-83A1-F6EECF244321}">
                <p14:modId xmlns:p14="http://schemas.microsoft.com/office/powerpoint/2010/main" val="2261954301"/>
              </p:ext>
            </p:extLst>
          </p:nvPr>
        </p:nvGraphicFramePr>
        <p:xfrm>
          <a:off x="853409" y="5371442"/>
          <a:ext cx="7163456" cy="1548048"/>
        </p:xfrm>
        <a:graphic>
          <a:graphicData uri="http://schemas.openxmlformats.org/drawingml/2006/table">
            <a:tbl>
              <a:tblPr/>
              <a:tblGrid>
                <a:gridCol w="358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6860">
                <a:tc>
                  <a:txBody>
                    <a:bodyPr/>
                    <a:lstStyle/>
                    <a:p>
                      <a:pPr algn="l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Selectivity</a:t>
                      </a:r>
                    </a:p>
                  </a:txBody>
                  <a:tcPr marL="44648" marR="44648" marT="44648" marB="44648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Clinical use</a:t>
                      </a:r>
                    </a:p>
                  </a:txBody>
                  <a:tcPr marL="44648" marR="44648" marT="44648" marB="44648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315">
                <a:tc>
                  <a:txBody>
                    <a:bodyPr/>
                    <a:lstStyle/>
                    <a:p>
                      <a:pPr algn="l"/>
                      <a:r>
                        <a:rPr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MAO-A: 5-HT &gt; NA &gt;&gt; DA
</a:t>
                      </a:r>
                    </a:p>
                  </a:txBody>
                  <a:tcPr marL="44648" marR="44648" marT="44648" marB="44648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Depression</a:t>
                      </a:r>
                    </a:p>
                  </a:txBody>
                  <a:tcPr marL="44648" marR="44648" marT="44648" marB="4464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60">
                <a:tc>
                  <a:txBody>
                    <a:bodyPr/>
                    <a:lstStyle/>
                    <a:p>
                      <a:pPr algn="l"/>
                      <a:r>
                        <a:rPr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MAO-B: DA&gt;&gt; 5-HT = NA</a:t>
                      </a:r>
                    </a:p>
                  </a:txBody>
                  <a:tcPr marL="44648" marR="44648" marT="44648" marB="44648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sz="21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Parkinson's disease </a:t>
                      </a:r>
                    </a:p>
                  </a:txBody>
                  <a:tcPr marL="44648" marR="44648" marT="44648" marB="4464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3" name="Shape 343"/>
          <p:cNvSpPr/>
          <p:nvPr/>
        </p:nvSpPr>
        <p:spPr>
          <a:xfrm>
            <a:off x="2278405" y="3042926"/>
            <a:ext cx="2448744" cy="3534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807402" marR="40639" indent="-309562" algn="l" defTabSz="1300480">
              <a:spcBef>
                <a:spcPts val="500"/>
              </a:spcBef>
              <a:buClr>
                <a:srgbClr val="FFFFFF"/>
              </a:buClr>
              <a:buSzPct val="100000"/>
              <a:buFont typeface="Arial"/>
              <a:buChar char="–"/>
              <a:defRPr sz="2600" b="1"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567684" marR="28573" indent="-217653" defTabSz="914367" eaLnBrk="1" fontAlgn="auto">
              <a:spcBef>
                <a:spcPts val="352"/>
              </a:spcBef>
              <a:spcAft>
                <a:spcPts val="0"/>
              </a:spcAft>
            </a:pPr>
            <a:r>
              <a:rPr sz="1828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</a:rPr>
              <a:t>Meclobemide</a:t>
            </a:r>
          </a:p>
        </p:txBody>
      </p:sp>
      <p:sp>
        <p:nvSpPr>
          <p:cNvPr id="344" name="Shape 344"/>
          <p:cNvSpPr/>
          <p:nvPr/>
        </p:nvSpPr>
        <p:spPr>
          <a:xfrm>
            <a:off x="2397052" y="4352829"/>
            <a:ext cx="2211451" cy="10186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567684" marR="28573" indent="-217653" defTabSz="914367" eaLnBrk="1" fontAlgn="auto">
              <a:spcBef>
                <a:spcPts val="35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–"/>
              <a:defRPr sz="2600" b="1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28" b="1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Selegilline </a:t>
            </a:r>
          </a:p>
          <a:p>
            <a:pPr marL="567684" marR="28573" indent="-217653" defTabSz="914367" eaLnBrk="1" fontAlgn="auto">
              <a:spcBef>
                <a:spcPts val="35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–"/>
              <a:defRPr sz="2600" b="1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28" b="1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Rasagilline </a:t>
            </a:r>
          </a:p>
          <a:p>
            <a:pPr marL="567684" marR="28573" indent="-217653" defTabSz="914367" eaLnBrk="1" fontAlgn="auto">
              <a:spcBef>
                <a:spcPts val="352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Char char="–"/>
              <a:defRPr sz="2600" b="1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28" b="1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Lanzabemide</a:t>
            </a:r>
          </a:p>
        </p:txBody>
      </p:sp>
      <p:sp>
        <p:nvSpPr>
          <p:cNvPr id="345" name="Shape 345"/>
          <p:cNvSpPr/>
          <p:nvPr/>
        </p:nvSpPr>
        <p:spPr>
          <a:xfrm>
            <a:off x="6760330" y="3698495"/>
            <a:ext cx="1796187" cy="3534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marL="807402" marR="40639" indent="-309562" algn="l" defTabSz="1300480">
              <a:spcBef>
                <a:spcPts val="500"/>
              </a:spcBef>
              <a:buClr>
                <a:srgbClr val="FFFFFF"/>
              </a:buClr>
              <a:buSzPct val="100000"/>
              <a:buFont typeface="Arial"/>
              <a:buChar char="–"/>
              <a:defRPr sz="2600" b="1"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567684" marR="28573" indent="-217653" defTabSz="914367" eaLnBrk="1" fontAlgn="auto">
              <a:spcBef>
                <a:spcPts val="352"/>
              </a:spcBef>
              <a:spcAft>
                <a:spcPts val="0"/>
              </a:spcAft>
            </a:pPr>
            <a:r>
              <a:rPr sz="1828" kern="0">
                <a:solidFill>
                  <a:srgbClr val="095CC4">
                    <a:hueOff val="60270"/>
                    <a:satOff val="-20053"/>
                    <a:lumOff val="-13915"/>
                  </a:srgbClr>
                </a:solidFill>
              </a:rPr>
              <a:t>Ladostigil 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olo 1">
            <a:extLst>
              <a:ext uri="{FF2B5EF4-FFF2-40B4-BE49-F238E27FC236}">
                <a16:creationId xmlns:a16="http://schemas.microsoft.com/office/drawing/2014/main" id="{578B9E2B-2A9F-4061-8A34-7CC86F61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Antidepressivi, effetti collaterali</a:t>
            </a:r>
          </a:p>
        </p:txBody>
      </p:sp>
      <p:sp>
        <p:nvSpPr>
          <p:cNvPr id="69634" name="Segnaposto contenuto 2">
            <a:extLst>
              <a:ext uri="{FF2B5EF4-FFF2-40B4-BE49-F238E27FC236}">
                <a16:creationId xmlns:a16="http://schemas.microsoft.com/office/drawing/2014/main" id="{0DE6A960-BE39-4421-B789-F53905E20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Tutti aumentano il rischio di ideazione e tentativi di suicidio in pazienti al di sotto dei 25 anni</a:t>
            </a: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62F5D01D-3C90-4AEA-9528-FEC47B56A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0988" y="609600"/>
            <a:ext cx="8482012" cy="4572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Inibitori della ricaptazione della 5- HT: effetti collaterali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ACBCB25C-67F4-420B-86CB-A976A009B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610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Nausea, anoressia, insonnia, disturbi sessuali, ma sono meglio tollerati dei TCA (meno effetti antimuscarinici)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Tossicità acuta inferiore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"reazione serotoninergica</a:t>
            </a:r>
            <a:r>
              <a:rPr lang="ja-JP" altLang="it-IT" sz="2800">
                <a:ea typeface="ＭＳ Ｐゴシック" panose="020B0600070205080204" pitchFamily="34" charset="-128"/>
              </a:rPr>
              <a:t>”</a:t>
            </a:r>
            <a:r>
              <a:rPr lang="it-IT" altLang="ja-JP" sz="2800">
                <a:ea typeface="ＭＳ Ｐゴシック" panose="020B0600070205080204" pitchFamily="34" charset="-128"/>
              </a:rPr>
              <a:t> (ipertermia, rigidità muscolare, collasso cardiocircolatorio): può manifestarsi se il farmaco viene somministrato in associazione con gli IMAO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Aumento dell'aggressività (fluoxetina) e aumento di idee suicide (nei bambini) </a:t>
            </a:r>
            <a:endParaRPr lang="it-IT" altLang="it-IT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6C7970DF-071B-47F2-8005-EDF2FABF5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Antidepressivi triciclici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E281E903-E368-45A4-AB58-4AC91DE3B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Effetti collaterali: interagiscono con altri tipi di recettori di neurotrasmettitori, sedazione (blocco H</a:t>
            </a:r>
            <a:r>
              <a:rPr lang="it-IT" altLang="it-IT" sz="3000" baseline="-25000">
                <a:ea typeface="ＭＳ Ｐゴシック" panose="020B0600070205080204" pitchFamily="34" charset="-128"/>
              </a:rPr>
              <a:t>1</a:t>
            </a:r>
            <a:r>
              <a:rPr lang="it-IT" altLang="it-IT" sz="3000">
                <a:ea typeface="ＭＳ Ｐゴシック" panose="020B0600070205080204" pitchFamily="34" charset="-128"/>
              </a:rPr>
              <a:t>), ipotensione posturale (blocco </a:t>
            </a:r>
            <a:r>
              <a:rPr lang="it-IT" altLang="it-IT" sz="3000">
                <a:latin typeface="Lucida Grande" pitchFamily="2" charset="0"/>
                <a:ea typeface="ＭＳ Ｐゴシック" panose="020B0600070205080204" pitchFamily="34" charset="-128"/>
              </a:rPr>
              <a:t>α</a:t>
            </a:r>
            <a:r>
              <a:rPr lang="it-IT" altLang="it-IT" sz="3000">
                <a:ea typeface="ＭＳ Ｐゴシック" panose="020B0600070205080204" pitchFamily="34" charset="-128"/>
              </a:rPr>
              <a:t>); secchezza delle fauci, offuscamento della vista, costipazione e ritenzione urinaria (blocco muscarinico).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Intossicazione acuta: confusione e mania, convulsioni, coma, depressione del centro cardiorespiratorio, aritmie cardiache.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3000">
                <a:ea typeface="ＭＳ Ｐゴシック" panose="020B0600070205080204" pitchFamily="34" charset="-128"/>
              </a:rPr>
              <a:t>Interazioni con altri farmaci, alcool, anestetici e farmaci ipotensivi, IMAO.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CB5A41F7-8801-477E-B93A-4F3031F14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mania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2371A300-5ECA-4267-8DBD-255D70FE8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Esuberanza, entusiasmo ed eccessiva fiducia in se stessi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Ipermotilità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Irritabilità, impazienza e collera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Umore non adeguato alle circostanze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Manie di grandezza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D742B71-AFF9-482C-BC71-A9AF6C82F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28025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delle monoaminossidasi</a:t>
            </a: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49465D0B-8A7A-4410-8322-21EBAC343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2590800"/>
            <a:ext cx="7848600" cy="3733800"/>
          </a:xfrm>
        </p:spPr>
        <p:txBody>
          <a:bodyPr/>
          <a:lstStyle/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Effetti collaterali: ipotensione posturale (blocco simpatico), effetti atropinosimili, aumento del peso, stimolazione del SNC con agitazione e insonnia, danno epatico.</a:t>
            </a:r>
          </a:p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L'intossicazione acuta causa stimolazione del SNC e talora convulsioni.</a:t>
            </a:r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0AC9E4A0-A754-498D-974F-A1D95990B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48768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delle monoaminossidasi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1569BDB-B632-4044-B714-C785E4131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153400" cy="5105400"/>
          </a:xfrm>
        </p:spPr>
        <p:txBody>
          <a:bodyPr/>
          <a:lstStyle/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Possono provocare una                            grave crisi ipertensiva dopo                          ingestione di cibi contenenti tiramina (</a:t>
            </a:r>
            <a:r>
              <a:rPr lang="it-IT" altLang="it-IT" sz="3000" i="1">
                <a:ea typeface="ＭＳ Ｐゴシック" panose="020B0600070205080204" pitchFamily="34" charset="-128"/>
              </a:rPr>
              <a:t>cheese reaction</a:t>
            </a:r>
            <a:r>
              <a:rPr lang="it-IT" altLang="it-IT" sz="3000">
                <a:ea typeface="ＭＳ Ｐゴシック" panose="020B0600070205080204" pitchFamily="34" charset="-128"/>
              </a:rPr>
              <a:t>); non                    dovrebbero essere                        somministrati                         simultaneamente ai TCA. </a:t>
            </a:r>
          </a:p>
          <a:p>
            <a:pPr eaLnBrk="1" hangingPunct="1"/>
            <a:r>
              <a:rPr lang="it-IT" altLang="it-IT" sz="3000">
                <a:ea typeface="ＭＳ Ｐゴシック" panose="020B0600070205080204" pitchFamily="34" charset="-128"/>
              </a:rPr>
              <a:t>Questa interazione non si                                verifica (o è molto ridotta)                       con la moclobemide.</a:t>
            </a:r>
          </a:p>
        </p:txBody>
      </p:sp>
      <p:pic>
        <p:nvPicPr>
          <p:cNvPr id="76803" name="Picture 4" descr="Untitled-1">
            <a:extLst>
              <a:ext uri="{FF2B5EF4-FFF2-40B4-BE49-F238E27FC236}">
                <a16:creationId xmlns:a16="http://schemas.microsoft.com/office/drawing/2014/main" id="{4A4612E9-2A9F-43C1-ABAB-3FFE7650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109913"/>
            <a:ext cx="32051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804" name="Object 2">
            <a:extLst>
              <a:ext uri="{FF2B5EF4-FFF2-40B4-BE49-F238E27FC236}">
                <a16:creationId xmlns:a16="http://schemas.microsoft.com/office/drawing/2014/main" id="{4D800822-B1B8-4F7A-B87B-442EB4F6EC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76200"/>
          <a:ext cx="3505200" cy="245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6" name="Clip" r:id="rId5" imgW="0" imgH="0" progId="MS_ClipArt_Gallery.2">
                  <p:embed/>
                </p:oleObj>
              </mc:Choice>
              <mc:Fallback>
                <p:oleObj name="Clip" r:id="rId5" imgW="0" imgH="0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76200"/>
                        <a:ext cx="3505200" cy="245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1">
            <a:extLst>
              <a:ext uri="{FF2B5EF4-FFF2-40B4-BE49-F238E27FC236}">
                <a16:creationId xmlns:a16="http://schemas.microsoft.com/office/drawing/2014/main" id="{4E9DD4CB-193D-43B1-B1CA-48A5A7CFA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Farmacologia clinica degli antidepressivi</a:t>
            </a:r>
          </a:p>
        </p:txBody>
      </p:sp>
      <p:sp>
        <p:nvSpPr>
          <p:cNvPr id="78850" name="Segnaposto contenuto 2">
            <a:extLst>
              <a:ext uri="{FF2B5EF4-FFF2-40B4-BE49-F238E27FC236}">
                <a16:creationId xmlns:a16="http://schemas.microsoft.com/office/drawing/2014/main" id="{8D4BD7FB-0562-4772-834F-5888860639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Depressione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Disturbi d’ansia, nel trattamento a lungo termine (SSRI e SNRI)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Sindromi dolorose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Sindrome disforica premestruale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Cessazione dell’abitudine al fumo (bupropione)</a:t>
            </a:r>
          </a:p>
          <a:p>
            <a:r>
              <a:rPr lang="it-IT" altLang="it-IT">
                <a:ea typeface="ＭＳ Ｐゴシック" panose="020B0600070205080204" pitchFamily="34" charset="-128"/>
              </a:rPr>
              <a:t>Disturbi alimentari (bulimia)</a:t>
            </a:r>
          </a:p>
          <a:p>
            <a:endParaRPr lang="it-IT" altLang="it-IT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ADBA2D50-4979-49BB-BB2C-8DF1DBB24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 sz="3200">
                <a:ea typeface="ＭＳ Ｐゴシック" panose="020B0600070205080204" pitchFamily="34" charset="-128"/>
              </a:rPr>
              <a:t>Farmaci stabilizzanti dell</a:t>
            </a:r>
            <a:r>
              <a:rPr lang="ja-JP" altLang="it-IT" sz="3200">
                <a:ea typeface="ＭＳ Ｐゴシック" panose="020B0600070205080204" pitchFamily="34" charset="-128"/>
              </a:rPr>
              <a:t>’</a:t>
            </a:r>
            <a:r>
              <a:rPr lang="it-IT" altLang="ja-JP" sz="3200">
                <a:ea typeface="ＭＳ Ｐゴシック" panose="020B0600070205080204" pitchFamily="34" charset="-128"/>
              </a:rPr>
              <a:t>umore: il litio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DC41EFD2-C043-4640-BE1A-09987F499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114800"/>
          </a:xfrm>
        </p:spPr>
        <p:txBody>
          <a:bodyPr/>
          <a:lstStyle/>
          <a:p>
            <a:pPr eaLnBrk="1" hangingPunct="1"/>
            <a:r>
              <a:rPr lang="it-IT" altLang="it-IT" sz="2600">
                <a:ea typeface="ＭＳ Ｐゴシック" panose="020B0600070205080204" pitchFamily="34" charset="-128"/>
              </a:rPr>
              <a:t>Lo ione inorganico viene assunto per via orale sotto forma di litio carbonato.</a:t>
            </a:r>
          </a:p>
        </p:txBody>
      </p:sp>
      <p:pic>
        <p:nvPicPr>
          <p:cNvPr id="79875" name="Picture 7" descr="2">
            <a:extLst>
              <a:ext uri="{FF2B5EF4-FFF2-40B4-BE49-F238E27FC236}">
                <a16:creationId xmlns:a16="http://schemas.microsoft.com/office/drawing/2014/main" id="{A3B9FAF6-8E49-4F41-BC27-112A3DB6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5188"/>
            <a:ext cx="7391400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2A8F28A-323A-B742-A8A4-5DDF627E1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124200"/>
            <a:ext cx="6096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6DBAFF"/>
              </a:gs>
              <a:gs pos="100000">
                <a:srgbClr val="1499FF"/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7C463F3-3FCE-EB45-BC46-A7080D66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943600"/>
            <a:ext cx="609600" cy="4572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6DBAFF"/>
              </a:gs>
              <a:gs pos="100000">
                <a:srgbClr val="1499FF"/>
              </a:gs>
            </a:gsLst>
            <a:lin ang="5400000"/>
          </a:gradFill>
          <a:ln w="9525">
            <a:solidFill>
              <a:srgbClr val="2D95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it-IT" altLang="it-IT" sz="2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E8C18FE4-CAA0-499D-B388-085BF27B9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Il litio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3A3A9D1D-95D7-47EE-A543-E9F513158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305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Agisce controllando sia lo stato maniacale sia la depressione; viene utilizzato principalmente per la profilassi della depressione bipolare.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L'emivita plasmatica è lunga e la finestra terapeutica è stretta (0.5-0.8 nmol/l). Gli effetti collaterali sono pertanto frequenti (&gt;1.5 nmol/l, coma e morte 3-5 nmol/l) e il monitoraggio delle concentrazioni plasmatiche è essenziale.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I principali effetti indesiderati comprendono: nausea, sete e poliuria, ipotiroidismo, tremori, debolezza muscolare, confusione mentale, teratogenesi. L'intossicazione acuta provoca confusione, convulsioni e aritmie cardiache.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La sua azione viene potenziata dai farmaci diuretici.</a:t>
            </a:r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6"/>
          <p:cNvSpPr txBox="1">
            <a:spLocks noChangeArrowheads="1"/>
          </p:cNvSpPr>
          <p:nvPr/>
        </p:nvSpPr>
        <p:spPr bwMode="auto">
          <a:xfrm>
            <a:off x="647700" y="6510338"/>
            <a:ext cx="849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Weinshilboum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R. et al., NEJM 348(6), 2006 </a:t>
            </a:r>
          </a:p>
        </p:txBody>
      </p:sp>
      <p:pic>
        <p:nvPicPr>
          <p:cNvPr id="90115" name="Picture 8" descr="Nortriptyline.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570" y="1190560"/>
            <a:ext cx="2533650" cy="2774347"/>
          </a:xfrm>
        </p:spPr>
      </p:pic>
      <p:pic>
        <p:nvPicPr>
          <p:cNvPr id="901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535" y="763347"/>
            <a:ext cx="4402465" cy="5746991"/>
          </a:xfrm>
        </p:spPr>
      </p:pic>
      <p:sp>
        <p:nvSpPr>
          <p:cNvPr id="90117" name="TextBox 11"/>
          <p:cNvSpPr txBox="1">
            <a:spLocks noChangeArrowheads="1"/>
          </p:cNvSpPr>
          <p:nvPr/>
        </p:nvSpPr>
        <p:spPr bwMode="auto">
          <a:xfrm>
            <a:off x="-99060" y="4549676"/>
            <a:ext cx="49949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Nortriptyline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Therapeutic indication: depression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Class: tricyclic antidepressant (TCA)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Mechanism of action: mixed nor-epinephrine and serotonin reuptake inhibitor</a:t>
            </a:r>
          </a:p>
        </p:txBody>
      </p:sp>
      <p:sp>
        <p:nvSpPr>
          <p:cNvPr id="90118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579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it-IT" sz="2800" b="1" dirty="0">
                <a:latin typeface="+mn-lt"/>
              </a:rPr>
              <a:t>Nortriptyline pharmacokinetics and CYP2D6 genotype</a:t>
            </a:r>
          </a:p>
        </p:txBody>
      </p:sp>
    </p:spTree>
    <p:extLst>
      <p:ext uri="{BB962C8B-B14F-4D97-AF65-F5344CB8AC3E}">
        <p14:creationId xmlns:p14="http://schemas.microsoft.com/office/powerpoint/2010/main" val="2445803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4762" y="1888614"/>
            <a:ext cx="3512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Amitriptyline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Doxepin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2242773" y="2074841"/>
            <a:ext cx="535258" cy="15665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4938" y="1888614"/>
            <a:ext cx="2152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Demethylated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CYP2C19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metabolites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4762" y="4784377"/>
            <a:ext cx="2023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Nortriptyline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rentesi graffa chiusa 8"/>
          <p:cNvSpPr/>
          <p:nvPr/>
        </p:nvSpPr>
        <p:spPr>
          <a:xfrm>
            <a:off x="4997123" y="2963165"/>
            <a:ext cx="507381" cy="22367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05947" y="3481355"/>
            <a:ext cx="27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CYP2D6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metabolites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Tricylic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pharmacogenomic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98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ipramine/Desipramine Pathway, Pharmacokin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3375" cy="68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824868" y="6488668"/>
            <a:ext cx="5319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https://www.pharmgkb.org/pathway/PA162359940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731727" y="312234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Imipramine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31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262" t="35510" r="33228" b="19555"/>
          <a:stretch/>
        </p:blipFill>
        <p:spPr>
          <a:xfrm>
            <a:off x="430239" y="1115122"/>
            <a:ext cx="8428909" cy="4542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23425" y="2074127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Demethylation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36595" y="3776547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84380" y="3785324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21835" y="1270142"/>
            <a:ext cx="168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Amitriptylin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91922" y="1278673"/>
            <a:ext cx="168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Nortriptylin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13637" y="4964772"/>
            <a:ext cx="3586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10-hydroxy-amitriptylin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42550" y="4964772"/>
            <a:ext cx="3586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10-hydroxy-nortriptylin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77683" y="4857001"/>
            <a:ext cx="195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ACTIVE COMPOUNDS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3718" y="3890"/>
            <a:ext cx="914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tricyclic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CYP2D6 and CYP2C19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enzymes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entesi graffa chiusa 12"/>
          <p:cNvSpPr/>
          <p:nvPr/>
        </p:nvSpPr>
        <p:spPr>
          <a:xfrm>
            <a:off x="3423425" y="4661210"/>
            <a:ext cx="308516" cy="9966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arentesi graffa aperta 13"/>
          <p:cNvSpPr/>
          <p:nvPr/>
        </p:nvSpPr>
        <p:spPr>
          <a:xfrm>
            <a:off x="5391613" y="4661209"/>
            <a:ext cx="291791" cy="9966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609386" y="2817542"/>
            <a:ext cx="19982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Tertiary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amine more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serotoninergic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35133" y="2817542"/>
            <a:ext cx="19982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amine more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noradrenergic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07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italopram Pathway, Pharmacokinetics diagram">
            <a:extLst>
              <a:ext uri="{FF2B5EF4-FFF2-40B4-BE49-F238E27FC236}">
                <a16:creationId xmlns:a16="http://schemas.microsoft.com/office/drawing/2014/main" id="{D3D179D1-4E23-4946-9D83-5E29BE32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3219"/>
            <a:ext cx="5976664" cy="59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2E97CD-35E1-441F-81A6-2C937B264C62}"/>
              </a:ext>
            </a:extLst>
          </p:cNvPr>
          <p:cNvSpPr txBox="1"/>
          <p:nvPr/>
        </p:nvSpPr>
        <p:spPr>
          <a:xfrm>
            <a:off x="4572000" y="65502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dirty="0"/>
              <a:t>https://www.pharmgkb.org/pathway/PA164713429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7A923C-5A06-4242-AA24-CA0A55230237}"/>
              </a:ext>
            </a:extLst>
          </p:cNvPr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Citalopram</a:t>
            </a:r>
            <a:r>
              <a:rPr lang="it-IT" b="1" dirty="0"/>
              <a:t> </a:t>
            </a:r>
            <a:r>
              <a:rPr lang="it-IT" b="1" dirty="0" err="1"/>
              <a:t>biotransformation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65087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63FD886-2F02-474F-B0E5-E3FB0E124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457200"/>
          </a:xfrm>
        </p:spPr>
        <p:txBody>
          <a:bodyPr/>
          <a:lstStyle/>
          <a:p>
            <a:pPr eaLnBrk="1" hangingPunct="1"/>
            <a:r>
              <a:rPr lang="it-IT" altLang="it-IT" sz="3200">
                <a:ea typeface="ＭＳ Ｐゴシック" panose="020B0600070205080204" pitchFamily="34" charset="-128"/>
              </a:rPr>
              <a:t>Teoria monoaminergica della depressione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1C2D1522-85FA-4FB9-93C4-9DC69C2D9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00200"/>
            <a:ext cx="7920037" cy="4421188"/>
          </a:xfrm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depressione è il risultato di una deficitaria trasmissione monoaminergica (noradrenalina e/o 5-HT) nel SNC, particolarmente a livello del sistema limbico e della corteccia, mentre la mania dipenderebbe da un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funzionalità di questi sistemi.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teoria si basava sulla capacità di molti farmaci antidepressivi (triciclici e MAO-inibitori) di facilitare la trasmissione monoaminergica e di farmaci come la reserpina di causare depressione.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838691" y="954058"/>
            <a:ext cx="4550569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1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900"/>
              </a:spcBef>
              <a:spcAft>
                <a:spcPts val="75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CYP2C19: </a:t>
            </a:r>
            <a:r>
              <a:rPr kumimoji="0" lang="it-IT" alt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alleles</a:t>
            </a: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 and </a:t>
            </a:r>
            <a:r>
              <a:rPr kumimoji="0" lang="it-IT" alt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frequency</a:t>
            </a:r>
            <a:endParaRPr kumimoji="0" lang="it-IT" altLang="it-IT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09" y="2334358"/>
            <a:ext cx="2993591" cy="157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667345" y="1745182"/>
          <a:ext cx="5455444" cy="3269339"/>
        </p:xfrm>
        <a:graphic>
          <a:graphicData uri="http://schemas.openxmlformats.org/drawingml/2006/table">
            <a:tbl>
              <a:tblPr/>
              <a:tblGrid>
                <a:gridCol w="763502">
                  <a:extLst>
                    <a:ext uri="{9D8B030D-6E8A-4147-A177-3AD203B41FA5}">
                      <a16:colId xmlns:a16="http://schemas.microsoft.com/office/drawing/2014/main" val="488296020"/>
                    </a:ext>
                  </a:extLst>
                </a:gridCol>
                <a:gridCol w="2042669">
                  <a:extLst>
                    <a:ext uri="{9D8B030D-6E8A-4147-A177-3AD203B41FA5}">
                      <a16:colId xmlns:a16="http://schemas.microsoft.com/office/drawing/2014/main" val="2069015068"/>
                    </a:ext>
                  </a:extLst>
                </a:gridCol>
                <a:gridCol w="2649273">
                  <a:extLst>
                    <a:ext uri="{9D8B030D-6E8A-4147-A177-3AD203B41FA5}">
                      <a16:colId xmlns:a16="http://schemas.microsoft.com/office/drawing/2014/main" val="2760470932"/>
                    </a:ext>
                  </a:extLst>
                </a:gridCol>
              </a:tblGrid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SNP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Functional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effect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22589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wt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Nessuna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Normal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4390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1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681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Splice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variant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70582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*3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636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W212X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96232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*4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1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→G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M1V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9426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1297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→T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R433W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60531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*6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395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R123Q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5403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+2T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819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intronic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Splice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variant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0538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*8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T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358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→C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W120R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8234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</a:t>
                      </a:r>
                      <a:r>
                        <a:rPr kumimoji="0" lang="it-IT" altLang="it-IT" sz="1400" b="1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-806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→T (promoter)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Increased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expression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08773"/>
                  </a:ext>
                </a:extLst>
              </a:tr>
            </a:tbl>
          </a:graphicData>
        </a:graphic>
      </p:graphicFrame>
      <p:sp>
        <p:nvSpPr>
          <p:cNvPr id="5" name="Freeform 107"/>
          <p:cNvSpPr>
            <a:spLocks/>
          </p:cNvSpPr>
          <p:nvPr/>
        </p:nvSpPr>
        <p:spPr bwMode="auto">
          <a:xfrm>
            <a:off x="299536" y="2658574"/>
            <a:ext cx="267890" cy="1191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108"/>
          <p:cNvSpPr>
            <a:spLocks/>
          </p:cNvSpPr>
          <p:nvPr/>
        </p:nvSpPr>
        <p:spPr bwMode="auto">
          <a:xfrm>
            <a:off x="297795" y="4857109"/>
            <a:ext cx="267891" cy="1190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09"/>
          <p:cNvSpPr>
            <a:spLocks/>
          </p:cNvSpPr>
          <p:nvPr/>
        </p:nvSpPr>
        <p:spPr bwMode="auto">
          <a:xfrm>
            <a:off x="294910" y="2970610"/>
            <a:ext cx="267890" cy="1190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55308" y="6344373"/>
            <a:ext cx="4168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https://www.pharmvar.org/gene/CYP2C19</a:t>
            </a:r>
          </a:p>
        </p:txBody>
      </p:sp>
    </p:spTree>
    <p:extLst>
      <p:ext uri="{BB962C8B-B14F-4D97-AF65-F5344CB8AC3E}">
        <p14:creationId xmlns:p14="http://schemas.microsoft.com/office/powerpoint/2010/main" val="26650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3" y="1064242"/>
            <a:ext cx="2892029" cy="152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791308" y="2597942"/>
          <a:ext cx="4352192" cy="3271570"/>
        </p:xfrm>
        <a:graphic>
          <a:graphicData uri="http://schemas.openxmlformats.org/drawingml/2006/table">
            <a:tbl>
              <a:tblPr/>
              <a:tblGrid>
                <a:gridCol w="925667">
                  <a:extLst>
                    <a:ext uri="{9D8B030D-6E8A-4147-A177-3AD203B41FA5}">
                      <a16:colId xmlns:a16="http://schemas.microsoft.com/office/drawing/2014/main" val="2517969849"/>
                    </a:ext>
                  </a:extLst>
                </a:gridCol>
                <a:gridCol w="3426525">
                  <a:extLst>
                    <a:ext uri="{9D8B030D-6E8A-4147-A177-3AD203B41FA5}">
                      <a16:colId xmlns:a16="http://schemas.microsoft.com/office/drawing/2014/main" val="3150575226"/>
                    </a:ext>
                  </a:extLst>
                </a:gridCol>
              </a:tblGrid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frequency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09617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wt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21553"/>
                  </a:ext>
                </a:extLst>
              </a:tr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~15%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Caucasians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and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Africans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; ~30%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Asians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02051"/>
                  </a:ext>
                </a:extLst>
              </a:tr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*3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&lt;1% in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Caucasians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and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Africans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; 2-9% in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Asians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265920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*4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51240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64165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*6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32987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58441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*8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79812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~3-21%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597660"/>
                  </a:ext>
                </a:extLst>
              </a:tr>
            </a:tbl>
          </a:graphicData>
        </a:graphic>
      </p:graphicFrame>
      <p:graphicFrame>
        <p:nvGraphicFramePr>
          <p:cNvPr id="5" name="Object 76"/>
          <p:cNvGraphicFramePr>
            <a:graphicFrameLocks noChangeAspect="1"/>
          </p:cNvGraphicFramePr>
          <p:nvPr/>
        </p:nvGraphicFramePr>
        <p:xfrm>
          <a:off x="5706642" y="1774449"/>
          <a:ext cx="2214563" cy="162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2" r:id="rId4" imgW="2952360" imgH="2160360" progId="">
                  <p:embed/>
                </p:oleObj>
              </mc:Choice>
              <mc:Fallback>
                <p:oleObj r:id="rId4" imgW="2952360" imgH="2160360" progId="">
                  <p:embed/>
                  <p:pic>
                    <p:nvPicPr>
                      <p:cNvPr id="5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642" y="1774449"/>
                        <a:ext cx="2214563" cy="162044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8"/>
          <p:cNvGraphicFramePr>
            <a:graphicFrameLocks noChangeAspect="1"/>
          </p:cNvGraphicFramePr>
          <p:nvPr/>
        </p:nvGraphicFramePr>
        <p:xfrm>
          <a:off x="5706642" y="3386555"/>
          <a:ext cx="2214563" cy="162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3" r:id="rId6" imgW="2952360" imgH="2160360" progId="">
                  <p:embed/>
                </p:oleObj>
              </mc:Choice>
              <mc:Fallback>
                <p:oleObj r:id="rId6" imgW="2952360" imgH="2160360" progId="">
                  <p:embed/>
                  <p:pic>
                    <p:nvPicPr>
                      <p:cNvPr id="7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642" y="3386555"/>
                        <a:ext cx="2214563" cy="162044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86" y="4560511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72" y="3023234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86" y="3010318"/>
            <a:ext cx="492919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11229" y="1768378"/>
            <a:ext cx="24421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92409" y="3338631"/>
            <a:ext cx="1328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CYP2C19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alleles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39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371601" y="932260"/>
            <a:ext cx="5486996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1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900"/>
              </a:spcBef>
              <a:spcAft>
                <a:spcPts val="75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CYP2C19: LOF e GOF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99" y="1168371"/>
            <a:ext cx="2892029" cy="152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685801" y="2215662"/>
          <a:ext cx="5144639" cy="3447133"/>
        </p:xfrm>
        <a:graphic>
          <a:graphicData uri="http://schemas.openxmlformats.org/drawingml/2006/table">
            <a:tbl>
              <a:tblPr/>
              <a:tblGrid>
                <a:gridCol w="2048492">
                  <a:extLst>
                    <a:ext uri="{9D8B030D-6E8A-4147-A177-3AD203B41FA5}">
                      <a16:colId xmlns:a16="http://schemas.microsoft.com/office/drawing/2014/main" val="1431933641"/>
                    </a:ext>
                  </a:extLst>
                </a:gridCol>
                <a:gridCol w="3096147">
                  <a:extLst>
                    <a:ext uri="{9D8B030D-6E8A-4147-A177-3AD203B41FA5}">
                      <a16:colId xmlns:a16="http://schemas.microsoft.com/office/drawing/2014/main" val="1904082605"/>
                    </a:ext>
                  </a:extLst>
                </a:gridCol>
              </a:tblGrid>
              <a:tr h="557532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Enzyme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090277"/>
                  </a:ext>
                </a:extLst>
              </a:tr>
              <a:tr h="646726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(wt)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Functional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normal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550827"/>
                  </a:ext>
                </a:extLst>
              </a:tr>
              <a:tr h="1321412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*2 - *3 - *4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*5 - *6 - *7 - *8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Loss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of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reduced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849943"/>
                  </a:ext>
                </a:extLst>
              </a:tr>
              <a:tr h="92146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Increased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?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819777"/>
                  </a:ext>
                </a:extLst>
              </a:tr>
            </a:tbl>
          </a:graphicData>
        </a:graphic>
      </p:graphicFrame>
      <p:pic>
        <p:nvPicPr>
          <p:cNvPr id="5" name="Picture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7" y="2826820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78" y="3150670"/>
            <a:ext cx="485775" cy="4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74" y="4091193"/>
            <a:ext cx="469922" cy="5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6" y="3813156"/>
            <a:ext cx="907481" cy="752134"/>
          </a:xfrm>
          <a:prstGeom prst="rect">
            <a:avLst/>
          </a:prstGeom>
          <a:solidFill>
            <a:srgbClr val="FF3333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26" y="4837614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72" y="4837614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19" y="5355536"/>
            <a:ext cx="485775" cy="4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44" y="5356726"/>
            <a:ext cx="485775" cy="4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CYP2C19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alleles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enzymatic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01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565"/>
            <a:ext cx="9144000" cy="47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42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724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6735474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06"/>
            <a:ext cx="8898673" cy="660616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37007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76"/>
          <a:stretch/>
        </p:blipFill>
        <p:spPr>
          <a:xfrm>
            <a:off x="0" y="0"/>
            <a:ext cx="9134421" cy="67018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96609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" y="400897"/>
            <a:ext cx="8914311" cy="599543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192859" y="6396335"/>
            <a:ext cx="8452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Hiemke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et al. AGNP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consensus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therapeutic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psychiatry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update 2011.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Pharmacopsychiatry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44, 195–235 (2011)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3694" y="125730"/>
            <a:ext cx="8777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Therapeutic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77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4FB3BE-78B7-4A90-BA7F-1C70E04333B5}"/>
              </a:ext>
            </a:extLst>
          </p:cNvPr>
          <p:cNvSpPr txBox="1"/>
          <p:nvPr/>
        </p:nvSpPr>
        <p:spPr>
          <a:xfrm>
            <a:off x="251520" y="0"/>
            <a:ext cx="7488832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Foglietto illustrativo (</a:t>
            </a:r>
            <a:r>
              <a:rPr lang="it-IT" sz="1600" dirty="0" err="1"/>
              <a:t>Wisława</a:t>
            </a:r>
            <a:r>
              <a:rPr lang="it-IT" sz="1600" dirty="0"/>
              <a:t> Szymborska)</a:t>
            </a:r>
          </a:p>
          <a:p>
            <a:endParaRPr lang="it-IT" sz="1600" dirty="0"/>
          </a:p>
          <a:p>
            <a:r>
              <a:rPr lang="it-IT" sz="1600" dirty="0"/>
              <a:t>Sono un tranquillante,</a:t>
            </a:r>
          </a:p>
          <a:p>
            <a:r>
              <a:rPr lang="it-IT" sz="1600" dirty="0"/>
              <a:t>Agisco in casa,</a:t>
            </a:r>
          </a:p>
          <a:p>
            <a:r>
              <a:rPr lang="it-IT" sz="1600" dirty="0"/>
              <a:t>funziono in ufficio,</a:t>
            </a:r>
          </a:p>
          <a:p>
            <a:r>
              <a:rPr lang="it-IT" sz="1600" dirty="0"/>
              <a:t>affronto gli esami,</a:t>
            </a:r>
          </a:p>
          <a:p>
            <a:r>
              <a:rPr lang="it-IT" sz="1600" dirty="0"/>
              <a:t>mi presento all'udienza,</a:t>
            </a:r>
          </a:p>
          <a:p>
            <a:r>
              <a:rPr lang="it-IT" sz="1600" dirty="0"/>
              <a:t>incollo con cura le tazze rotte -</a:t>
            </a:r>
          </a:p>
          <a:p>
            <a:r>
              <a:rPr lang="it-IT" sz="1600" dirty="0"/>
              <a:t>devi solo prendermi,</a:t>
            </a:r>
          </a:p>
          <a:p>
            <a:r>
              <a:rPr lang="it-IT" sz="1600" dirty="0"/>
              <a:t>farmi sciogliere sotto la lingua,</a:t>
            </a:r>
          </a:p>
          <a:p>
            <a:r>
              <a:rPr lang="it-IT" sz="1600" dirty="0"/>
              <a:t>devi solo mandarmi giù</a:t>
            </a:r>
          </a:p>
          <a:p>
            <a:r>
              <a:rPr lang="it-IT" sz="1600" dirty="0"/>
              <a:t>con un sorso d'acqua.</a:t>
            </a:r>
          </a:p>
          <a:p>
            <a:r>
              <a:rPr lang="it-IT" sz="1600" dirty="0"/>
              <a:t>So come trattare l'infelicità,</a:t>
            </a:r>
          </a:p>
          <a:p>
            <a:r>
              <a:rPr lang="it-IT" sz="1600" dirty="0"/>
              <a:t>come sopportare una cattiva notizia,</a:t>
            </a:r>
          </a:p>
          <a:p>
            <a:r>
              <a:rPr lang="it-IT" sz="1600" dirty="0"/>
              <a:t>ridurre l'ingiustizia,</a:t>
            </a:r>
          </a:p>
          <a:p>
            <a:r>
              <a:rPr lang="it-IT" sz="1600" dirty="0"/>
              <a:t>rischiarare l'assenza di Dio,</a:t>
            </a:r>
          </a:p>
          <a:p>
            <a:r>
              <a:rPr lang="it-IT" sz="1600" dirty="0"/>
              <a:t>scegliere un bel cappellino da lutto.</a:t>
            </a:r>
          </a:p>
          <a:p>
            <a:r>
              <a:rPr lang="it-IT" sz="1600" dirty="0"/>
              <a:t>Che cosa aspetti -</a:t>
            </a:r>
          </a:p>
          <a:p>
            <a:r>
              <a:rPr lang="it-IT" sz="1600" dirty="0"/>
              <a:t>fidati della pietà chimica.</a:t>
            </a:r>
          </a:p>
          <a:p>
            <a:r>
              <a:rPr lang="it-IT" sz="1600" dirty="0"/>
              <a:t>Sei un uomo (una donna) ancora giovane,</a:t>
            </a:r>
          </a:p>
          <a:p>
            <a:r>
              <a:rPr lang="it-IT" sz="1600" dirty="0"/>
              <a:t>dovresti sistemarti in qualche modo.</a:t>
            </a:r>
          </a:p>
          <a:p>
            <a:r>
              <a:rPr lang="it-IT" sz="1600" i="1" dirty="0"/>
              <a:t>Chi ha detto che la vita va vissuta con coraggio?</a:t>
            </a:r>
          </a:p>
          <a:p>
            <a:r>
              <a:rPr lang="it-IT" sz="1600" dirty="0"/>
              <a:t>Consegnami il tuo abisso -</a:t>
            </a:r>
          </a:p>
          <a:p>
            <a:r>
              <a:rPr lang="it-IT" sz="1600" dirty="0"/>
              <a:t>lo imbottirò di sonno.</a:t>
            </a:r>
          </a:p>
          <a:p>
            <a:r>
              <a:rPr lang="it-IT" sz="1600" dirty="0"/>
              <a:t>Mi sarai grato (grata) per la caduta in piedi.</a:t>
            </a:r>
          </a:p>
          <a:p>
            <a:r>
              <a:rPr lang="it-IT" sz="1600" dirty="0"/>
              <a:t>Vendimi la tua anima.</a:t>
            </a:r>
          </a:p>
          <a:p>
            <a:r>
              <a:rPr lang="it-IT" sz="1600" dirty="0"/>
              <a:t>Un altro acquirente non capiterà.</a:t>
            </a:r>
          </a:p>
          <a:p>
            <a:r>
              <a:rPr lang="it-IT" sz="1600" dirty="0"/>
              <a:t>Un altro diavolo non c'è più.</a:t>
            </a:r>
          </a:p>
        </p:txBody>
      </p:sp>
    </p:spTree>
    <p:extLst>
      <p:ext uri="{BB962C8B-B14F-4D97-AF65-F5344CB8AC3E}">
        <p14:creationId xmlns:p14="http://schemas.microsoft.com/office/powerpoint/2010/main" val="132348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122" name="Group 82">
            <a:extLst>
              <a:ext uri="{FF2B5EF4-FFF2-40B4-BE49-F238E27FC236}">
                <a16:creationId xmlns:a16="http://schemas.microsoft.com/office/drawing/2014/main" id="{F70407AE-4FC3-E342-9AEF-EF0BD408C58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04800" y="4067175"/>
          <a:ext cx="8610600" cy="2651216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principale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Effetto nei pazienti depressi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Antidepressivi triciclici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Bloccano della ricaptazione di NA e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IMAO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Aumentano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Reserpina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-metiltirosina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Metildopa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Terapia elettroconvulsivante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risposta del SNC a NA e 5-HT?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Triptofano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sinesi di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 (in alcuni studi)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687" name="Picture 77" descr="ultimo">
            <a:extLst>
              <a:ext uri="{FF2B5EF4-FFF2-40B4-BE49-F238E27FC236}">
                <a16:creationId xmlns:a16="http://schemas.microsoft.com/office/drawing/2014/main" id="{D12D64D7-9CDE-41C4-914A-7D8D79CD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6200"/>
            <a:ext cx="5753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10" descr="Senza nome1">
            <a:extLst>
              <a:ext uri="{FF2B5EF4-FFF2-40B4-BE49-F238E27FC236}">
                <a16:creationId xmlns:a16="http://schemas.microsoft.com/office/drawing/2014/main" id="{6E74A99F-3A0E-479E-9EE2-9B519251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0" y="76200"/>
            <a:ext cx="29718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Rectangle 2">
            <a:extLst>
              <a:ext uri="{FF2B5EF4-FFF2-40B4-BE49-F238E27FC236}">
                <a16:creationId xmlns:a16="http://schemas.microsoft.com/office/drawing/2014/main" id="{CDBCE28A-6773-4C1E-8700-902FA8B0F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276600"/>
            <a:ext cx="5257800" cy="838200"/>
          </a:xfrm>
        </p:spPr>
        <p:txBody>
          <a:bodyPr/>
          <a:lstStyle/>
          <a:p>
            <a:pPr eaLnBrk="1" hangingPunct="1"/>
            <a:r>
              <a:rPr lang="it-IT" altLang="it-IT" sz="2000">
                <a:ea typeface="ＭＳ Ｐゴシック" panose="020B0600070205080204" pitchFamily="34" charset="-128"/>
              </a:rPr>
              <a:t>Evidenze farmacologiche a sostegno della teoria monoaminergica della depressione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2979DE2-0368-45C1-985C-EABC196F1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Tuttavia…	</a:t>
            </a:r>
          </a:p>
        </p:txBody>
      </p:sp>
      <p:sp>
        <p:nvSpPr>
          <p:cNvPr id="29698" name="Rectangle 4">
            <a:extLst>
              <a:ext uri="{FF2B5EF4-FFF2-40B4-BE49-F238E27FC236}">
                <a16:creationId xmlns:a16="http://schemas.microsoft.com/office/drawing/2014/main" id="{6598A37F-F594-4CC9-905C-E4F9FD27B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Amfetamine e cocaina aumentano la trasmissione monoaminergica, ma NON hanno azioni antidepressive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Alcuni antidepressivi clinicamente efficaci non sembrano aumentare la trasmissione monoaminergica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In molti studi le modificazioni biochimiche associate alla depressione sono risultate identiche a quelle osservate nei pazienti affetti da mania</a:t>
            </a: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5FFD5EA-3765-46C9-B448-3A739DBC5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Ipotesi della neuroplasticità</a:t>
            </a:r>
          </a:p>
        </p:txBody>
      </p:sp>
      <p:sp>
        <p:nvSpPr>
          <p:cNvPr id="31746" name="Rectangle 4">
            <a:extLst>
              <a:ext uri="{FF2B5EF4-FFF2-40B4-BE49-F238E27FC236}">
                <a16:creationId xmlns:a16="http://schemas.microsoft.com/office/drawing/2014/main" id="{04187657-4F47-4AE1-BBBB-C6A19A43D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435975" cy="5424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Studi di imaging e post mortem dimostrano atrofia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ippocampo e della corteccia frontale nei pazienti depressi, con perdita di neuroni e glia.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Negli animali, lo stress cronico o la somministrazione di corticosteroidi provoca lo stesso effetto. Nell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uomo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secrezione di corticosteroidi (s. di Cushing) causa spesso depressione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I farmaci antidepressivi promuovono                                   la neurogenesi in queste regioni e                       ripristinano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attività funzionale.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La 5-HT promuove la neurogenesi                        durante lo sviluppo, e questo effetto                                 è mediato dal fattore neurotrofico                                 derivato dal cervello (BDNF). Anche                                 gli  antidepressivi aumentano la                            produzionedi BDNF.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8EEA87E8-2407-4C57-90E6-A4E360A9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r="16187" b="11401"/>
          <a:stretch>
            <a:fillRect/>
          </a:stretch>
        </p:blipFill>
        <p:spPr bwMode="auto">
          <a:xfrm>
            <a:off x="5938838" y="3411538"/>
            <a:ext cx="32416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F69116-039-f001antidepressivi">
            <a:extLst>
              <a:ext uri="{FF2B5EF4-FFF2-40B4-BE49-F238E27FC236}">
                <a16:creationId xmlns:a16="http://schemas.microsoft.com/office/drawing/2014/main" id="{716B5D48-57B3-4223-9860-EA5B9498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30363"/>
            <a:ext cx="83312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2">
            <a:extLst>
              <a:ext uri="{FF2B5EF4-FFF2-40B4-BE49-F238E27FC236}">
                <a16:creationId xmlns:a16="http://schemas.microsoft.com/office/drawing/2014/main" id="{44DABA85-DF55-49EC-B8D6-9382F9625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274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prodepressive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0DB184FB-BF98-433D-8424-C17E5686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85800"/>
            <a:ext cx="281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antidepressive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7444</TotalTime>
  <Words>2433</Words>
  <Application>Microsoft Office PowerPoint</Application>
  <PresentationFormat>Presentazione su schermo (4:3)</PresentationFormat>
  <Paragraphs>393</Paragraphs>
  <Slides>58</Slides>
  <Notes>34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Helvetica Light</vt:lpstr>
      <vt:lpstr>Lucida Grande</vt:lpstr>
      <vt:lpstr>Struttura predefinita</vt:lpstr>
      <vt:lpstr>Tema di Office</vt:lpstr>
      <vt:lpstr>1_Tema di Office</vt:lpstr>
      <vt:lpstr>White</vt:lpstr>
      <vt:lpstr>Clip</vt:lpstr>
      <vt:lpstr>Antidepressivi</vt:lpstr>
      <vt:lpstr>Sindromi depressive</vt:lpstr>
      <vt:lpstr>Sintomi di depressione</vt:lpstr>
      <vt:lpstr>Sintomi di mania</vt:lpstr>
      <vt:lpstr>Teoria monoaminergica della depressione</vt:lpstr>
      <vt:lpstr>Evidenze farmacologiche a sostegno della teoria monoaminergica della depressione</vt:lpstr>
      <vt:lpstr>Tuttavia… </vt:lpstr>
      <vt:lpstr>Ipotesi della neuroplasticità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Valutazione dei farmaci antidepressivi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Farmaci antidepressivi</vt:lpstr>
      <vt:lpstr>Presentazione standard di PowerPoint</vt:lpstr>
      <vt:lpstr>Farmaci antidepressivi</vt:lpstr>
      <vt:lpstr>Inibitori della ricaptazione della 5- HT (SSRI)</vt:lpstr>
      <vt:lpstr>Meccanismo d’azione dei SSRI</vt:lpstr>
      <vt:lpstr>Meccanismo d’azione dei SNRI e dei TCA</vt:lpstr>
      <vt:lpstr>Presentazione standard di PowerPoint</vt:lpstr>
      <vt:lpstr>Antidepressivi triciclici, TCA</vt:lpstr>
      <vt:lpstr>Metabolismo dell’imipramina</vt:lpstr>
      <vt:lpstr>Presentazione standard di PowerPoint</vt:lpstr>
      <vt:lpstr>Inibitori delle monoaminossidasi</vt:lpstr>
      <vt:lpstr>Monoaminoossidasi </vt:lpstr>
      <vt:lpstr>Presentazione standard di PowerPoint</vt:lpstr>
      <vt:lpstr>Presentazione standard di PowerPoint</vt:lpstr>
      <vt:lpstr>Antidepressivi, effetti collaterali</vt:lpstr>
      <vt:lpstr>Inibitori della ricaptazione della 5- HT: effetti collaterali</vt:lpstr>
      <vt:lpstr>Antidepressivi triciclici</vt:lpstr>
      <vt:lpstr>Inibitori delle monoaminossidasi</vt:lpstr>
      <vt:lpstr>Inibitori delle monoaminossidasi</vt:lpstr>
      <vt:lpstr>Farmacologia clinica degli antidepressivi</vt:lpstr>
      <vt:lpstr>Farmaci stabilizzanti dell’umore: il litio</vt:lpstr>
      <vt:lpstr>Il litio</vt:lpstr>
      <vt:lpstr>Nortriptyline pharmacokinetics and CYP2D6 genotype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182</cp:revision>
  <cp:lastPrinted>2008-03-09T13:52:35Z</cp:lastPrinted>
  <dcterms:created xsi:type="dcterms:W3CDTF">2011-03-30T08:20:33Z</dcterms:created>
  <dcterms:modified xsi:type="dcterms:W3CDTF">2020-11-18T14:51:10Z</dcterms:modified>
</cp:coreProperties>
</file>