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3429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10287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7145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2057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24003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2743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CDFE2"/>
          </a:solidFill>
        </a:fill>
      </a:tcStyle>
    </a:wholeTbl>
    <a:band2H>
      <a:tcTxStyle/>
      <a:tcStyle>
        <a:tcBdr/>
        <a:fill>
          <a:solidFill>
            <a:srgbClr val="FFFFFF"/>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2E78C3"/>
          </a:solidFill>
        </a:fill>
      </a:tcStyle>
    </a:firstCol>
    <a:la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25400" cap="flat">
              <a:noFill/>
              <a:miter lim="400000"/>
            </a:ln>
          </a:top>
          <a:bottom>
            <a:ln w="12700" cap="flat">
              <a:noFill/>
              <a:miter lim="400000"/>
            </a:ln>
          </a:bottom>
          <a:insideH>
            <a:ln w="25400" cap="flat">
              <a:noFill/>
              <a:miter lim="400000"/>
            </a:ln>
          </a:insideH>
          <a:insideV>
            <a:ln w="12700" cap="flat">
              <a:noFill/>
              <a:miter lim="400000"/>
            </a:ln>
          </a:insideV>
        </a:tcBdr>
        <a:fill>
          <a:solidFill>
            <a:srgbClr val="4394F8"/>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B4EB3"/>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solidFill>
            <a:srgbClr val="D9D9D9"/>
          </a:solidFill>
        </a:fill>
      </a:tcStyle>
    </a:wholeTbl>
    <a:band2H>
      <a:tcTxStyle/>
      <a:tcStyle>
        <a:tcBdr/>
        <a:fill>
          <a:solidFill>
            <a:srgbClr val="EBEBEB"/>
          </a:solidFill>
        </a:fill>
      </a:tcStyle>
    </a:band2H>
    <a:firstCol>
      <a:tcTxStyle b="on" i="off">
        <a:font>
          <a:latin typeface="Helvetica"/>
          <a:ea typeface="Helvetica"/>
          <a:cs typeface="Helvetica"/>
        </a:font>
        <a:srgbClr val="FFFFFF"/>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4FC327"/>
          </a:solidFill>
        </a:fill>
      </a:tcStyle>
    </a:firstCol>
    <a:lastRow>
      <a:tcTxStyle b="on" i="off">
        <a:font>
          <a:latin typeface="Helvetica"/>
          <a:ea typeface="Helvetica"/>
          <a:cs typeface="Helvetica"/>
        </a:font>
        <a:srgbClr val="FFFFFF"/>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0F7813"/>
          </a:solidFill>
        </a:fill>
      </a:tcStyle>
    </a:lastRow>
    <a:firstRow>
      <a:tcTxStyle b="on" i="off">
        <a:font>
          <a:latin typeface="Helvetica"/>
          <a:ea typeface="Helvetica"/>
          <a:cs typeface="Helvetica"/>
        </a:font>
        <a:srgbClr val="FFFFFF"/>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0F781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4B4B4B"/>
              </a:solidFill>
              <a:custDash>
                <a:ds d="200000" sp="200000"/>
              </a:custDash>
              <a:miter lim="400000"/>
            </a:ln>
          </a:left>
          <a:right>
            <a:ln w="12700" cap="flat">
              <a:solidFill>
                <a:srgbClr val="4B4B4B"/>
              </a:solidFill>
              <a:custDash>
                <a:ds d="200000" sp="200000"/>
              </a:custDash>
              <a:miter lim="400000"/>
            </a:ln>
          </a:right>
          <a:top>
            <a:ln w="12700" cap="flat">
              <a:solidFill>
                <a:srgbClr val="4B4B4B"/>
              </a:solidFill>
              <a:custDash>
                <a:ds d="200000" sp="200000"/>
              </a:custDash>
              <a:miter lim="400000"/>
            </a:ln>
          </a:top>
          <a:bottom>
            <a:ln w="12700" cap="flat">
              <a:solidFill>
                <a:srgbClr val="4B4B4B"/>
              </a:solidFill>
              <a:custDash>
                <a:ds d="200000" sp="200000"/>
              </a:custDash>
              <a:miter lim="400000"/>
            </a:ln>
          </a:bottom>
          <a:insideH>
            <a:ln w="12700" cap="flat">
              <a:solidFill>
                <a:srgbClr val="4B4B4B"/>
              </a:solidFill>
              <a:custDash>
                <a:ds d="200000" sp="200000"/>
              </a:custDash>
              <a:miter lim="400000"/>
            </a:ln>
          </a:insideH>
          <a:insideV>
            <a:ln w="12700" cap="flat">
              <a:solidFill>
                <a:srgbClr val="4B4B4B"/>
              </a:solidFill>
              <a:custDash>
                <a:ds d="200000" sp="200000"/>
              </a:custDash>
              <a:miter lim="400000"/>
            </a:ln>
          </a:insideV>
        </a:tcBdr>
        <a:fill>
          <a:solidFill>
            <a:srgbClr val="E0DDCD"/>
          </a:solidFill>
        </a:fill>
      </a:tcStyle>
    </a:wholeTbl>
    <a:band2H>
      <a:tcTxStyle/>
      <a:tcStyle>
        <a:tcBdr/>
        <a:fill>
          <a:solidFill>
            <a:srgbClr val="D2CFC5"/>
          </a:solidFill>
        </a:fill>
      </a:tcStyle>
    </a:band2H>
    <a:firstCol>
      <a:tcTxStyle b="on" i="off">
        <a:font>
          <a:latin typeface="Helvetica"/>
          <a:ea typeface="Helvetica"/>
          <a:cs typeface="Helvetica"/>
        </a:font>
        <a:srgbClr val="FFFFFF"/>
      </a:tcTxStyle>
      <a:tcStyle>
        <a:tcBdr>
          <a:left>
            <a:ln w="12700" cap="flat">
              <a:solidFill>
                <a:srgbClr val="4B4B4B"/>
              </a:solidFill>
              <a:prstDash val="solid"/>
              <a:miter lim="400000"/>
            </a:ln>
          </a:left>
          <a:right>
            <a:ln w="12700" cap="flat">
              <a:solidFill>
                <a:srgbClr val="4B4B4B"/>
              </a:solidFill>
              <a:prstDash val="solid"/>
              <a:miter lim="400000"/>
            </a:ln>
          </a:right>
          <a:top>
            <a:ln w="12700" cap="flat">
              <a:solidFill>
                <a:srgbClr val="4B4B4B"/>
              </a:solidFill>
              <a:prstDash val="solid"/>
              <a:miter lim="400000"/>
            </a:ln>
          </a:top>
          <a:bottom>
            <a:ln w="12700" cap="flat">
              <a:solidFill>
                <a:srgbClr val="4B4B4B"/>
              </a:solidFill>
              <a:prstDash val="solid"/>
              <a:miter lim="400000"/>
            </a:ln>
          </a:bottom>
          <a:insideH>
            <a:ln w="12700" cap="flat">
              <a:solidFill>
                <a:srgbClr val="4B4B4B"/>
              </a:solidFill>
              <a:prstDash val="solid"/>
              <a:miter lim="400000"/>
            </a:ln>
          </a:insideH>
          <a:insideV>
            <a:ln w="12700" cap="flat">
              <a:solidFill>
                <a:srgbClr val="4B4B4B"/>
              </a:solidFill>
              <a:prstDash val="solid"/>
              <a:miter lim="400000"/>
            </a:ln>
          </a:insideV>
        </a:tcBdr>
        <a:fill>
          <a:solidFill>
            <a:srgbClr val="7D8B87"/>
          </a:solidFill>
        </a:fill>
      </a:tcStyle>
    </a:firstCol>
    <a:lastRow>
      <a:tcTxStyle b="on" i="off">
        <a:font>
          <a:latin typeface="Helvetica"/>
          <a:ea typeface="Helvetica"/>
          <a:cs typeface="Helvetica"/>
        </a:font>
        <a:srgbClr val="FFFFFF"/>
      </a:tcTxStyle>
      <a:tcStyle>
        <a:tcBdr>
          <a:left>
            <a:ln w="12700" cap="flat">
              <a:solidFill>
                <a:srgbClr val="4B4B4B"/>
              </a:solidFill>
              <a:prstDash val="solid"/>
              <a:miter lim="400000"/>
            </a:ln>
          </a:left>
          <a:right>
            <a:ln w="12700" cap="flat">
              <a:solidFill>
                <a:srgbClr val="4B4B4B"/>
              </a:solidFill>
              <a:prstDash val="solid"/>
              <a:miter lim="400000"/>
            </a:ln>
          </a:right>
          <a:top>
            <a:ln w="12700" cap="flat">
              <a:solidFill>
                <a:srgbClr val="4B4B4B"/>
              </a:solidFill>
              <a:prstDash val="solid"/>
              <a:miter lim="400000"/>
            </a:ln>
          </a:top>
          <a:bottom>
            <a:ln w="12700" cap="flat">
              <a:solidFill>
                <a:srgbClr val="4B4B4B"/>
              </a:solidFill>
              <a:prstDash val="solid"/>
              <a:miter lim="400000"/>
            </a:ln>
          </a:bottom>
          <a:insideH>
            <a:ln w="12700" cap="flat">
              <a:solidFill>
                <a:srgbClr val="4B4B4B"/>
              </a:solidFill>
              <a:prstDash val="solid"/>
              <a:miter lim="400000"/>
            </a:ln>
          </a:insideH>
          <a:insideV>
            <a:ln w="12700" cap="flat">
              <a:solidFill>
                <a:srgbClr val="4B4B4B"/>
              </a:solidFill>
              <a:prstDash val="solid"/>
              <a:miter lim="400000"/>
            </a:ln>
          </a:insideV>
        </a:tcBdr>
        <a:fill>
          <a:solidFill>
            <a:srgbClr val="84633E"/>
          </a:solidFill>
        </a:fill>
      </a:tcStyle>
    </a:lastRow>
    <a:firstRow>
      <a:tcTxStyle b="on" i="off">
        <a:font>
          <a:latin typeface="Helvetica"/>
          <a:ea typeface="Helvetica"/>
          <a:cs typeface="Helvetica"/>
        </a:font>
        <a:srgbClr val="FFFFFF"/>
      </a:tcTxStyle>
      <a:tcStyle>
        <a:tcBdr>
          <a:left>
            <a:ln w="12700" cap="flat">
              <a:solidFill>
                <a:srgbClr val="4B4B4B"/>
              </a:solidFill>
              <a:prstDash val="solid"/>
              <a:miter lim="400000"/>
            </a:ln>
          </a:left>
          <a:right>
            <a:ln w="12700" cap="flat">
              <a:solidFill>
                <a:srgbClr val="4B4B4B"/>
              </a:solidFill>
              <a:prstDash val="solid"/>
              <a:miter lim="400000"/>
            </a:ln>
          </a:right>
          <a:top>
            <a:ln w="12700" cap="flat">
              <a:solidFill>
                <a:srgbClr val="4B4B4B"/>
              </a:solidFill>
              <a:prstDash val="solid"/>
              <a:miter lim="400000"/>
            </a:ln>
          </a:top>
          <a:bottom>
            <a:ln w="12700" cap="flat">
              <a:solidFill>
                <a:srgbClr val="4B4B4B"/>
              </a:solidFill>
              <a:prstDash val="solid"/>
              <a:miter lim="400000"/>
            </a:ln>
          </a:bottom>
          <a:insideH>
            <a:ln w="12700" cap="flat">
              <a:solidFill>
                <a:srgbClr val="4B4B4B"/>
              </a:solidFill>
              <a:prstDash val="solid"/>
              <a:miter lim="400000"/>
            </a:ln>
          </a:insideH>
          <a:insideV>
            <a:ln w="12700" cap="flat">
              <a:solidFill>
                <a:srgbClr val="4B4B4B"/>
              </a:solidFill>
              <a:prstDash val="solid"/>
              <a:miter lim="400000"/>
            </a:ln>
          </a:insideV>
        </a:tcBdr>
        <a:fill>
          <a:solidFill>
            <a:srgbClr val="84633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6E6E6"/>
          </a:solidFill>
        </a:fill>
      </a:tcStyle>
    </a:wholeTbl>
    <a:band2H>
      <a:tcTxStyle/>
      <a:tcStyle>
        <a:tcBdr/>
        <a:fill>
          <a:solidFill>
            <a:srgbClr val="D6DFDF"/>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4C637D"/>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4C637D"/>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4C637D"/>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C5C7C8"/>
          </a:solidFill>
        </a:fill>
      </a:tcStyle>
    </a:wholeTbl>
    <a:band2H>
      <a:tcTxStyle/>
      <a:tcStyle>
        <a:tcBdr/>
        <a:fill>
          <a:solidFill>
            <a:srgbClr val="D6D6D7"/>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41454E"/>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D8086"/>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26972"/>
          </a:solidFill>
        </a:fill>
      </a:tcStyle>
    </a:firstRow>
  </a:tblStyle>
  <a:tblStyle styleId="{2708684C-4D16-4618-839F-0558EEFCDFE6}" styleName="">
    <a:tblBg/>
    <a:wholeTbl>
      <a:tcTxStyle b="off" i="off">
        <a:fontRef idx="minor">
          <a:srgbClr val="000000"/>
        </a:fontRef>
        <a:srgbClr val="000000"/>
      </a:tcTxStyle>
      <a:tcStyle>
        <a:tcBdr>
          <a:left>
            <a:ln w="25400" cap="rnd">
              <a:solidFill>
                <a:srgbClr val="000000"/>
              </a:solidFill>
              <a:custDash>
                <a:ds d="100000" sp="200000"/>
              </a:custDash>
              <a:miter lim="400000"/>
            </a:ln>
          </a:left>
          <a:right>
            <a:ln w="25400" cap="rnd">
              <a:solidFill>
                <a:srgbClr val="000000"/>
              </a:solidFill>
              <a:custDash>
                <a:ds d="100000" sp="200000"/>
              </a:custDash>
              <a:miter lim="400000"/>
            </a:ln>
          </a:right>
          <a:top>
            <a:ln w="25400" cap="rnd">
              <a:solidFill>
                <a:srgbClr val="000000"/>
              </a:solidFill>
              <a:custDash>
                <a:ds d="100000" sp="200000"/>
              </a:custDash>
              <a:miter lim="400000"/>
            </a:ln>
          </a:top>
          <a:bottom>
            <a:ln w="25400" cap="rnd">
              <a:solidFill>
                <a:srgbClr val="000000"/>
              </a:solidFill>
              <a:custDash>
                <a:ds d="100000" sp="200000"/>
              </a:custDash>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wholeTbl>
    <a:band2H>
      <a:tcTxStyle/>
      <a:tcStyle>
        <a:tcBdr/>
        <a:fill>
          <a:solidFill>
            <a:srgbClr val="E8EAEA"/>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25400" cap="rnd">
              <a:solidFill>
                <a:srgbClr val="000000"/>
              </a:solidFill>
              <a:custDash>
                <a:ds d="100000" sp="200000"/>
              </a:custDash>
              <a:miter lim="400000"/>
            </a:ln>
          </a:top>
          <a:bottom>
            <a:ln w="25400" cap="rnd">
              <a:solidFill>
                <a:srgbClr val="000000"/>
              </a:solidFill>
              <a:custDash>
                <a:ds d="100000" sp="200000"/>
              </a:custDash>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firstCol>
    <a:lastRow>
      <a:tcTxStyle b="on" i="off">
        <a:font>
          <a:latin typeface="Helvetica"/>
          <a:ea typeface="Helvetica"/>
          <a:cs typeface="Helvetica"/>
        </a:font>
        <a:srgbClr val="000000"/>
      </a:tcTxStyle>
      <a:tcStyle>
        <a:tcBdr>
          <a:left>
            <a:ln w="25400" cap="rnd">
              <a:solidFill>
                <a:srgbClr val="000000"/>
              </a:solidFill>
              <a:custDash>
                <a:ds d="100000" sp="200000"/>
              </a:custDash>
              <a:miter lim="400000"/>
            </a:ln>
          </a:left>
          <a:right>
            <a:ln w="25400" cap="rnd">
              <a:solidFill>
                <a:srgbClr val="000000"/>
              </a:solidFill>
              <a:custDash>
                <a:ds d="100000" sp="200000"/>
              </a:custDash>
              <a:miter lim="400000"/>
            </a:ln>
          </a:right>
          <a:top>
            <a:ln w="12700" cap="flat">
              <a:solidFill>
                <a:srgbClr val="000000"/>
              </a:solidFill>
              <a:prstDash val="solid"/>
              <a:miter lim="400000"/>
            </a:ln>
          </a:top>
          <a:bottom>
            <a:ln w="12700" cap="flat">
              <a:noFill/>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lastRow>
    <a:firstRow>
      <a:tcTxStyle b="on" i="off">
        <a:font>
          <a:latin typeface="Helvetica"/>
          <a:ea typeface="Helvetica"/>
          <a:cs typeface="Helvetica"/>
        </a:font>
        <a:srgbClr val="000000"/>
      </a:tcTxStyle>
      <a:tcStyle>
        <a:tcBdr>
          <a:left>
            <a:ln w="25400" cap="rnd">
              <a:solidFill>
                <a:srgbClr val="000000"/>
              </a:solidFill>
              <a:custDash>
                <a:ds d="100000" sp="200000"/>
              </a:custDash>
              <a:miter lim="400000"/>
            </a:ln>
          </a:left>
          <a:right>
            <a:ln w="25400" cap="rnd">
              <a:solidFill>
                <a:srgbClr val="000000"/>
              </a:solidFill>
              <a:custDash>
                <a:ds d="100000" sp="200000"/>
              </a:custDash>
              <a:miter lim="400000"/>
            </a:ln>
          </a:right>
          <a:top>
            <a:ln w="12700" cap="flat">
              <a:noFill/>
              <a:miter lim="400000"/>
            </a:ln>
          </a:top>
          <a:bottom>
            <a:ln w="12700" cap="flat">
              <a:solidFill>
                <a:srgbClr val="000000"/>
              </a:solidFill>
              <a:prstDash val="solid"/>
              <a:miter lim="400000"/>
            </a:ln>
          </a:bottom>
          <a:insideH>
            <a:ln w="25400" cap="rnd">
              <a:solidFill>
                <a:srgbClr val="000000"/>
              </a:solidFill>
              <a:custDash>
                <a:ds d="100000" sp="200000"/>
              </a:custDash>
              <a:miter lim="400000"/>
            </a:ln>
          </a:insideH>
          <a:insideV>
            <a:ln w="25400" cap="rnd">
              <a:solidFill>
                <a:srgbClr val="000000"/>
              </a:solidFill>
              <a:custDash>
                <a:ds d="100000" sp="200000"/>
              </a:custDash>
              <a:miter lim="400000"/>
            </a:ln>
          </a:insideV>
        </a:tcBdr>
        <a:fill>
          <a:solidFill>
            <a:srgbClr val="FFFFFF"/>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3"/>
  </p:normalViewPr>
  <p:slideViewPr>
    <p:cSldViewPr snapToGrid="0" snapToObjects="1">
      <p:cViewPr varScale="1">
        <p:scale>
          <a:sx n="83" d="100"/>
          <a:sy n="83" d="100"/>
        </p:scale>
        <p:origin x="1488"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9" name="Shape 79"/>
          <p:cNvSpPr>
            <a:spLocks noGrp="1" noRot="1" noChangeAspect="1"/>
          </p:cNvSpPr>
          <p:nvPr>
            <p:ph type="sldImg"/>
          </p:nvPr>
        </p:nvSpPr>
        <p:spPr>
          <a:xfrm>
            <a:off x="1143000" y="685800"/>
            <a:ext cx="4572000" cy="3429000"/>
          </a:xfrm>
          <a:prstGeom prst="rect">
            <a:avLst/>
          </a:prstGeom>
        </p:spPr>
        <p:txBody>
          <a:bodyPr/>
          <a:lstStyle/>
          <a:p>
            <a:endParaRPr/>
          </a:p>
        </p:txBody>
      </p:sp>
      <p:sp>
        <p:nvSpPr>
          <p:cNvPr id="80" name="Shape 8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Avenir Roman"/>
        <a:ea typeface="Avenir Roman"/>
        <a:cs typeface="Avenir Roman"/>
        <a:sym typeface="Avenir Roman"/>
      </a:defRPr>
    </a:lvl1pPr>
    <a:lvl2pPr indent="228600" defTabSz="457200" latinLnBrk="0">
      <a:lnSpc>
        <a:spcPct val="125000"/>
      </a:lnSpc>
      <a:defRPr sz="2400">
        <a:latin typeface="Avenir Roman"/>
        <a:ea typeface="Avenir Roman"/>
        <a:cs typeface="Avenir Roman"/>
        <a:sym typeface="Avenir Roman"/>
      </a:defRPr>
    </a:lvl2pPr>
    <a:lvl3pPr indent="457200" defTabSz="457200" latinLnBrk="0">
      <a:lnSpc>
        <a:spcPct val="125000"/>
      </a:lnSpc>
      <a:defRPr sz="2400">
        <a:latin typeface="Avenir Roman"/>
        <a:ea typeface="Avenir Roman"/>
        <a:cs typeface="Avenir Roman"/>
        <a:sym typeface="Avenir Roman"/>
      </a:defRPr>
    </a:lvl3pPr>
    <a:lvl4pPr indent="685800" defTabSz="457200" latinLnBrk="0">
      <a:lnSpc>
        <a:spcPct val="125000"/>
      </a:lnSpc>
      <a:defRPr sz="2400">
        <a:latin typeface="Avenir Roman"/>
        <a:ea typeface="Avenir Roman"/>
        <a:cs typeface="Avenir Roman"/>
        <a:sym typeface="Avenir Roman"/>
      </a:defRPr>
    </a:lvl4pPr>
    <a:lvl5pPr indent="914400" defTabSz="457200" latinLnBrk="0">
      <a:lnSpc>
        <a:spcPct val="125000"/>
      </a:lnSpc>
      <a:defRPr sz="2400">
        <a:latin typeface="Avenir Roman"/>
        <a:ea typeface="Avenir Roman"/>
        <a:cs typeface="Avenir Roman"/>
        <a:sym typeface="Avenir Roman"/>
      </a:defRPr>
    </a:lvl5pPr>
    <a:lvl6pPr indent="1143000" defTabSz="457200" latinLnBrk="0">
      <a:lnSpc>
        <a:spcPct val="125000"/>
      </a:lnSpc>
      <a:defRPr sz="2400">
        <a:latin typeface="Avenir Roman"/>
        <a:ea typeface="Avenir Roman"/>
        <a:cs typeface="Avenir Roman"/>
        <a:sym typeface="Avenir Roman"/>
      </a:defRPr>
    </a:lvl6pPr>
    <a:lvl7pPr indent="1371600" defTabSz="457200" latinLnBrk="0">
      <a:lnSpc>
        <a:spcPct val="125000"/>
      </a:lnSpc>
      <a:defRPr sz="2400">
        <a:latin typeface="Avenir Roman"/>
        <a:ea typeface="Avenir Roman"/>
        <a:cs typeface="Avenir Roman"/>
        <a:sym typeface="Avenir Roman"/>
      </a:defRPr>
    </a:lvl7pPr>
    <a:lvl8pPr indent="1600200" defTabSz="457200" latinLnBrk="0">
      <a:lnSpc>
        <a:spcPct val="125000"/>
      </a:lnSpc>
      <a:defRPr sz="2400">
        <a:latin typeface="Avenir Roman"/>
        <a:ea typeface="Avenir Roman"/>
        <a:cs typeface="Avenir Roman"/>
        <a:sym typeface="Avenir Roman"/>
      </a:defRPr>
    </a:lvl8pPr>
    <a:lvl9pPr indent="1828800" defTabSz="457200" latinLnBrk="0">
      <a:lnSpc>
        <a:spcPct val="125000"/>
      </a:lnSpc>
      <a:defRPr sz="2400">
        <a:latin typeface="Avenir Roman"/>
        <a:ea typeface="Avenir Roman"/>
        <a:cs typeface="Avenir Roman"/>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noRot="1" noChangeAspect="1"/>
          </p:cNvSpPr>
          <p:nvPr>
            <p:ph type="sldImg"/>
          </p:nvPr>
        </p:nvSpPr>
        <p:spPr>
          <a:prstGeom prst="rect">
            <a:avLst/>
          </a:prstGeom>
        </p:spPr>
        <p:txBody>
          <a:bodyPr/>
          <a:lstStyle/>
          <a:p>
            <a:endParaRPr/>
          </a:p>
        </p:txBody>
      </p:sp>
      <p:sp>
        <p:nvSpPr>
          <p:cNvPr id="84" name="Shape 84"/>
          <p:cNvSpPr>
            <a:spLocks noGrp="1"/>
          </p:cNvSpPr>
          <p:nvPr>
            <p:ph type="body" sz="quarter" idx="1"/>
          </p:nvPr>
        </p:nvSpPr>
        <p:spPr>
          <a:prstGeom prst="rect">
            <a:avLst/>
          </a:prstGeom>
        </p:spPr>
        <p:txBody>
          <a:bodyPr/>
          <a:lstStyle/>
          <a:p>
            <a:r>
              <a:t>1. comorbidity</a:t>
            </a:r>
          </a:p>
          <a:p>
            <a:r>
              <a:t>2. Stress as a trigger</a:t>
            </a:r>
          </a:p>
          <a:p>
            <a:r>
              <a:t>3. overlapping pharmacology </a:t>
            </a:r>
          </a:p>
          <a:p>
            <a:r>
              <a:t>4. Different clinical simptoms</a:t>
            </a:r>
          </a:p>
          <a:p>
            <a:r>
              <a:t>Anxiety is an adaptive response, serving to maximize survival through the avoidance of potentially harmful events. In unraveling the complexities of anxiety, it is important to distinguish anxiety from fear. Fear is a response triggered by the presence of an imminent, real threat, whereas anxiety revolves around the anticipation of potential harm in the future. </a:t>
            </a:r>
          </a:p>
          <a:p>
            <a:r>
              <a:t>While anxiety is a necessary tool for human cognition, anxiety disorder describes the uncontrolled, excessive persistence of anxious responses such that an individual is no longer able to live a normal functioning life.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prstGeom prst="rect">
            <a:avLst/>
          </a:prstGeom>
        </p:spPr>
        <p:txBody>
          <a:bodyPr/>
          <a:lstStyle/>
          <a:p>
            <a:endParaRPr/>
          </a:p>
        </p:txBody>
      </p:sp>
      <p:sp>
        <p:nvSpPr>
          <p:cNvPr id="170" name="Shape 170"/>
          <p:cNvSpPr>
            <a:spLocks noGrp="1"/>
          </p:cNvSpPr>
          <p:nvPr>
            <p:ph type="body" sz="quarter" idx="1"/>
          </p:nvPr>
        </p:nvSpPr>
        <p:spPr>
          <a:prstGeom prst="rect">
            <a:avLst/>
          </a:prstGeom>
        </p:spPr>
        <p:txBody>
          <a:bodyPr/>
          <a:lstStyle/>
          <a:p>
            <a:r>
              <a:rPr dirty="0"/>
              <a:t>Receptors containing the </a:t>
            </a:r>
            <a:r>
              <a:rPr dirty="0" err="1"/>
              <a:t>δ</a:t>
            </a:r>
            <a:r>
              <a:rPr dirty="0"/>
              <a:t> subunit also contain α6 and β subunits have </a:t>
            </a:r>
            <a:r>
              <a:rPr dirty="0" err="1"/>
              <a:t>extrasynaptic</a:t>
            </a:r>
            <a:r>
              <a:rPr dirty="0"/>
              <a:t> localization</a:t>
            </a:r>
          </a:p>
          <a:p>
            <a:r>
              <a:rPr dirty="0"/>
              <a:t>Receptors containing </a:t>
            </a:r>
            <a:r>
              <a:rPr dirty="0" err="1"/>
              <a:t>δ</a:t>
            </a:r>
            <a:r>
              <a:rPr dirty="0"/>
              <a:t> subunits exhibit</a:t>
            </a:r>
          </a:p>
          <a:p>
            <a:r>
              <a:rPr dirty="0"/>
              <a:t>	1) a smaller single channel conductance</a:t>
            </a:r>
          </a:p>
          <a:p>
            <a:r>
              <a:rPr dirty="0"/>
              <a:t>	2) a much longer open time</a:t>
            </a:r>
          </a:p>
          <a:p>
            <a:r>
              <a:rPr dirty="0"/>
              <a:t>	3) do not desensitize on the prolonged presence of GABA</a:t>
            </a:r>
          </a:p>
          <a:p>
            <a:r>
              <a:rPr dirty="0"/>
              <a:t>These receptors mediate tonic inhibition through a prolonged activation by GABA present in the extracellular space</a:t>
            </a:r>
          </a:p>
          <a:p>
            <a:endParaRPr dirty="0"/>
          </a:p>
          <a:p>
            <a:r>
              <a:rPr dirty="0"/>
              <a:t>TRACAZOLATE  anxiolytic anticonvulsant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noRot="1" noChangeAspect="1"/>
          </p:cNvSpPr>
          <p:nvPr>
            <p:ph type="sldImg"/>
          </p:nvPr>
        </p:nvSpPr>
        <p:spPr>
          <a:prstGeom prst="rect">
            <a:avLst/>
          </a:prstGeom>
        </p:spPr>
        <p:txBody>
          <a:bodyPr/>
          <a:lstStyle/>
          <a:p>
            <a:endParaRPr/>
          </a:p>
        </p:txBody>
      </p:sp>
      <p:sp>
        <p:nvSpPr>
          <p:cNvPr id="177" name="Shape 177"/>
          <p:cNvSpPr>
            <a:spLocks noGrp="1"/>
          </p:cNvSpPr>
          <p:nvPr>
            <p:ph type="body" sz="quarter" idx="1"/>
          </p:nvPr>
        </p:nvSpPr>
        <p:spPr>
          <a:prstGeom prst="rect">
            <a:avLst/>
          </a:prstGeom>
        </p:spPr>
        <p:txBody>
          <a:bodyPr/>
          <a:lstStyle/>
          <a:p>
            <a:r>
              <a:t>BDZs have a wide safety margin and indeed have little effect on respiratory or cardiovascular function compared to barbiturates and other sedative-hypnotics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Shape 180"/>
          <p:cNvSpPr>
            <a:spLocks noGrp="1" noRot="1" noChangeAspect="1"/>
          </p:cNvSpPr>
          <p:nvPr>
            <p:ph type="sldImg"/>
          </p:nvPr>
        </p:nvSpPr>
        <p:spPr>
          <a:prstGeom prst="rect">
            <a:avLst/>
          </a:prstGeom>
        </p:spPr>
        <p:txBody>
          <a:bodyPr/>
          <a:lstStyle/>
          <a:p>
            <a:endParaRPr/>
          </a:p>
        </p:txBody>
      </p:sp>
      <p:sp>
        <p:nvSpPr>
          <p:cNvPr id="181" name="Shape 181"/>
          <p:cNvSpPr>
            <a:spLocks noGrp="1"/>
          </p:cNvSpPr>
          <p:nvPr>
            <p:ph type="body" sz="quarter" idx="1"/>
          </p:nvPr>
        </p:nvSpPr>
        <p:spPr>
          <a:prstGeom prst="rect">
            <a:avLst/>
          </a:prstGeom>
        </p:spPr>
        <p:txBody>
          <a:bodyPr/>
          <a:lstStyle/>
          <a:p>
            <a:r>
              <a:t>Midazolam</a:t>
            </a:r>
          </a:p>
          <a:p>
            <a:r>
              <a:t>Diazepam</a:t>
            </a:r>
          </a:p>
          <a:p>
            <a:r>
              <a:t>Lorazepam</a:t>
            </a:r>
          </a:p>
          <a:p>
            <a:r>
              <a:t>Flumazenil</a:t>
            </a:r>
          </a:p>
          <a:p>
            <a:endParaRPr/>
          </a:p>
          <a:p>
            <a:r>
              <a:t>Drug overdose is treated with flumazenil (a BDZ receptor antagonist, short half-life), but respiratory function should be adequately supported and carefully monitored</a:t>
            </a:r>
          </a:p>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noRot="1" noChangeAspect="1"/>
          </p:cNvSpPr>
          <p:nvPr>
            <p:ph type="sldImg"/>
          </p:nvPr>
        </p:nvSpPr>
        <p:spPr>
          <a:prstGeom prst="rect">
            <a:avLst/>
          </a:prstGeom>
        </p:spPr>
        <p:txBody>
          <a:bodyPr/>
          <a:lstStyle/>
          <a:p>
            <a:endParaRPr/>
          </a:p>
        </p:txBody>
      </p:sp>
      <p:sp>
        <p:nvSpPr>
          <p:cNvPr id="186" name="Shape 186"/>
          <p:cNvSpPr>
            <a:spLocks noGrp="1"/>
          </p:cNvSpPr>
          <p:nvPr>
            <p:ph type="body" sz="quarter" idx="1"/>
          </p:nvPr>
        </p:nvSpPr>
        <p:spPr>
          <a:prstGeom prst="rect">
            <a:avLst/>
          </a:prstGeom>
        </p:spPr>
        <p:txBody>
          <a:bodyPr/>
          <a:lstStyle/>
          <a:p>
            <a:r>
              <a:t>Many BDZs have active metabolites with half-lives greater than the parent drug</a:t>
            </a:r>
          </a:p>
          <a:p>
            <a:r>
              <a:t>Diazepam (Valium) has active metabolites (desmethyl-diazepam and oxazepam) and is long acting (t½ = 20-80 hr)</a:t>
            </a:r>
          </a:p>
          <a:p>
            <a:r>
              <a:t>Differing times of onset and elimination half-lives (long half-life =&gt; daytime sedation)</a:t>
            </a:r>
          </a:p>
          <a:p>
            <a:endParaRPr/>
          </a:p>
          <a:p>
            <a:r>
              <a:t>Estazolam, oxazepam, and lorazepam, which are directly metabolized to glucoronides, have the least residual effects (drowsiness)</a:t>
            </a:r>
          </a:p>
          <a:p>
            <a:endParaRPr/>
          </a:p>
          <a:p>
            <a:r>
              <a:t>All of these drugs and their metabolites are excreted in urine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Shape 190"/>
          <p:cNvSpPr>
            <a:spLocks noGrp="1" noRot="1" noChangeAspect="1"/>
          </p:cNvSpPr>
          <p:nvPr>
            <p:ph type="sldImg"/>
          </p:nvPr>
        </p:nvSpPr>
        <p:spPr>
          <a:prstGeom prst="rect">
            <a:avLst/>
          </a:prstGeom>
        </p:spPr>
        <p:txBody>
          <a:bodyPr/>
          <a:lstStyle/>
          <a:p>
            <a:endParaRPr/>
          </a:p>
        </p:txBody>
      </p:sp>
      <p:sp>
        <p:nvSpPr>
          <p:cNvPr id="191" name="Shape 191"/>
          <p:cNvSpPr>
            <a:spLocks noGrp="1"/>
          </p:cNvSpPr>
          <p:nvPr>
            <p:ph type="body" sz="quarter" idx="1"/>
          </p:nvPr>
        </p:nvSpPr>
        <p:spPr>
          <a:prstGeom prst="rect">
            <a:avLst/>
          </a:prstGeom>
        </p:spPr>
        <p:txBody>
          <a:bodyPr/>
          <a:lstStyle/>
          <a:p>
            <a:r>
              <a:t>Most hypnotic BDZs have rapid absorption and onset of action</a:t>
            </a:r>
          </a:p>
          <a:p>
            <a:r>
              <a:t>More slowly absorbed BDZs are less useful for insomnia</a:t>
            </a:r>
          </a:p>
          <a:p>
            <a:endParaRPr/>
          </a:p>
          <a:p>
            <a:r>
              <a:t>Rate of adsorption</a:t>
            </a:r>
          </a:p>
          <a:p>
            <a:r>
              <a:t>Clinically important differences between BDZs result from their pharmacokinetic properties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prstGeom prst="rect">
            <a:avLst/>
          </a:prstGeom>
        </p:spPr>
        <p:txBody>
          <a:bodyPr/>
          <a:lstStyle/>
          <a:p>
            <a:endParaRPr/>
          </a:p>
        </p:txBody>
      </p:sp>
      <p:sp>
        <p:nvSpPr>
          <p:cNvPr id="196" name="Shape 196"/>
          <p:cNvSpPr>
            <a:spLocks noGrp="1"/>
          </p:cNvSpPr>
          <p:nvPr>
            <p:ph type="body" sz="quarter" idx="1"/>
          </p:nvPr>
        </p:nvSpPr>
        <p:spPr>
          <a:prstGeom prst="rect">
            <a:avLst/>
          </a:prstGeom>
        </p:spPr>
        <p:txBody>
          <a:bodyPr/>
          <a:lstStyle/>
          <a:p>
            <a:r>
              <a:t>Related primarily to the CNS depression and include: drowsiness, excess sedation, impaired coordination, nausea, vomiting, confusion and memory loss</a:t>
            </a:r>
          </a:p>
          <a:p>
            <a:endParaRPr/>
          </a:p>
          <a:p>
            <a:r>
              <a:t>Tolerance develops to most of these effects </a:t>
            </a:r>
          </a:p>
          <a:p>
            <a:r>
              <a:t>Dependence with these drugs may developed </a:t>
            </a:r>
          </a:p>
          <a:p>
            <a:endParaRPr/>
          </a:p>
          <a:p>
            <a:r>
              <a:t>BDZ's have additive effects with other CNS depressants =&gt; have a greatly reduced margin of safety</a:t>
            </a:r>
          </a:p>
          <a:p>
            <a:r>
              <a:t>Combination of anxiolytic drugs should be avoided</a:t>
            </a:r>
          </a:p>
          <a:p>
            <a:r>
              <a:t>Concurrent use with OTC antihistaminic and anticholinergic drugs as well as the consumption of alcohol should be avoided</a:t>
            </a:r>
          </a:p>
          <a:p>
            <a:r>
              <a:t>SSRI’s and oral contraceptives decrease metabolism of BDZs</a:t>
            </a:r>
          </a:p>
          <a:p>
            <a:endParaRPr/>
          </a:p>
          <a:p>
            <a:r>
              <a:t>Serious withdrawal syndrome can include convulsions and death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hape 209"/>
          <p:cNvSpPr>
            <a:spLocks noGrp="1" noRot="1" noChangeAspect="1"/>
          </p:cNvSpPr>
          <p:nvPr>
            <p:ph type="sldImg"/>
          </p:nvPr>
        </p:nvSpPr>
        <p:spPr>
          <a:prstGeom prst="rect">
            <a:avLst/>
          </a:prstGeom>
        </p:spPr>
        <p:txBody>
          <a:bodyPr/>
          <a:lstStyle/>
          <a:p>
            <a:endParaRPr/>
          </a:p>
        </p:txBody>
      </p:sp>
      <p:sp>
        <p:nvSpPr>
          <p:cNvPr id="210" name="Shape 210"/>
          <p:cNvSpPr>
            <a:spLocks noGrp="1"/>
          </p:cNvSpPr>
          <p:nvPr>
            <p:ph type="body" sz="quarter" idx="1"/>
          </p:nvPr>
        </p:nvSpPr>
        <p:spPr>
          <a:prstGeom prst="rect">
            <a:avLst/>
          </a:prstGeom>
        </p:spPr>
        <p:txBody>
          <a:bodyPr/>
          <a:lstStyle/>
          <a:p>
            <a:r>
              <a:t>Most hypnotic BDZs have rapid absorption and onset of action</a:t>
            </a:r>
          </a:p>
          <a:p>
            <a:r>
              <a:t>More slowly absorbed BDZs are less useful for insomnia</a:t>
            </a:r>
          </a:p>
          <a:p>
            <a:endParaRPr/>
          </a:p>
          <a:p>
            <a:r>
              <a:t>Rate of adsorption</a:t>
            </a:r>
          </a:p>
          <a:p>
            <a:r>
              <a:t>Clinically important differences between BDZs result from their pharmacokinetic properties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Shape 103"/>
          <p:cNvSpPr>
            <a:spLocks noGrp="1" noRot="1" noChangeAspect="1"/>
          </p:cNvSpPr>
          <p:nvPr>
            <p:ph type="sldImg"/>
          </p:nvPr>
        </p:nvSpPr>
        <p:spPr>
          <a:prstGeom prst="rect">
            <a:avLst/>
          </a:prstGeom>
        </p:spPr>
        <p:txBody>
          <a:bodyPr/>
          <a:lstStyle/>
          <a:p>
            <a:endParaRPr/>
          </a:p>
        </p:txBody>
      </p:sp>
      <p:sp>
        <p:nvSpPr>
          <p:cNvPr id="104" name="Shape 104"/>
          <p:cNvSpPr>
            <a:spLocks noGrp="1"/>
          </p:cNvSpPr>
          <p:nvPr>
            <p:ph type="body" sz="quarter" idx="1"/>
          </p:nvPr>
        </p:nvSpPr>
        <p:spPr>
          <a:prstGeom prst="rect">
            <a:avLst/>
          </a:prstGeom>
        </p:spPr>
        <p:txBody>
          <a:bodyPr/>
          <a:lstStyle/>
          <a:p>
            <a:r>
              <a:t>In both A and D the neural systems involved in detecting threats, and regulating behavioral and biological responses to threat. Central to this network is the amygdala, which responds quickly to potential threats in the environment and plays a key role in determining whether environments are perceived as safe or dangerous.</a:t>
            </a:r>
          </a:p>
          <a:p>
            <a:r>
              <a:t>It is well documented the hyperactivity of amygdala in anxiety with its interactional behavior varying across anxiety disorder subtypes .  It is theorized that amygdala dysfunction may drive the inappropriate threat perception and emotional dysregulation believed to lie at the heart of many anxiety disorders.</a:t>
            </a:r>
          </a:p>
          <a:p>
            <a:r>
              <a:t>The amygdala functions in concert with other brain regions including the hippocampus and medial prefrontal cortex, which can up-regulate or down-regulate amygdalar responses to threat. Moreover, behavioral and biological responses to threat depend on activation of other brain areas, including the bed nucleus of the stria terminalis, which coordinates autonomic and motor responses to threat, and the periaqueductal gray, which coordinates stereotyped defensive reactions to threat, such as immobility and panic. Activity in this threat-related neural network is potentiated for individuals with anxiety disorders, as well as for persons exhibiting high levels of trait anxiety.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prstGeom prst="rect">
            <a:avLst/>
          </a:prstGeom>
        </p:spPr>
        <p:txBody>
          <a:bodyPr/>
          <a:lstStyle/>
          <a:p>
            <a:endParaRPr/>
          </a:p>
        </p:txBody>
      </p:sp>
      <p:sp>
        <p:nvSpPr>
          <p:cNvPr id="110" name="Shape 110"/>
          <p:cNvSpPr>
            <a:spLocks noGrp="1"/>
          </p:cNvSpPr>
          <p:nvPr>
            <p:ph type="body" sz="quarter" idx="1"/>
          </p:nvPr>
        </p:nvSpPr>
        <p:spPr>
          <a:prstGeom prst="rect">
            <a:avLst/>
          </a:prstGeom>
        </p:spPr>
        <p:txBody>
          <a:bodyPr/>
          <a:lstStyle/>
          <a:p>
            <a:r>
              <a:t>Anxiety is an adaptive response, serving to maximize survival through the avoidance of potentially harmful events [1]. In unraveling the complexities of anxiety, it is important to distinguish anxiety from fear. Fear is a response triggered by the presence of an imminent, real threat, whereas anxiety revolves around the anticipation of potential harm in the future </a:t>
            </a:r>
          </a:p>
          <a:p>
            <a:endParaRPr/>
          </a:p>
          <a:p>
            <a:r>
              <a:t>Stress at work, from school, in a personal relationship such as marriage, Financial stress, Stress from a serious medical illness</a:t>
            </a:r>
          </a:p>
          <a:p>
            <a:r>
              <a:t>Respiratory (asthma), Endocrine, Cardiovascular (heart attack), Metabolic (hypoglycemia), Neurologic, Drug Withdrawal:</a:t>
            </a:r>
          </a:p>
          <a:p>
            <a:r>
              <a:t>Benzodiazepines, narcotics, barbiturates, alcohol</a:t>
            </a:r>
          </a:p>
          <a:p>
            <a:r>
              <a:t>While anxiety is a necessary tool for human cognition, anxiety disorder describes the uncontrolled, excessive persistence of anxious responses such that an individual is no longer able to live a normal functioning life.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noRot="1" noChangeAspect="1"/>
          </p:cNvSpPr>
          <p:nvPr>
            <p:ph type="sldImg"/>
          </p:nvPr>
        </p:nvSpPr>
        <p:spPr>
          <a:prstGeom prst="rect">
            <a:avLst/>
          </a:prstGeom>
        </p:spPr>
        <p:txBody>
          <a:bodyPr/>
          <a:lstStyle/>
          <a:p>
            <a:endParaRPr/>
          </a:p>
        </p:txBody>
      </p:sp>
      <p:sp>
        <p:nvSpPr>
          <p:cNvPr id="115" name="Shape 115"/>
          <p:cNvSpPr>
            <a:spLocks noGrp="1"/>
          </p:cNvSpPr>
          <p:nvPr>
            <p:ph type="body" sz="quarter" idx="1"/>
          </p:nvPr>
        </p:nvSpPr>
        <p:spPr>
          <a:prstGeom prst="rect">
            <a:avLst/>
          </a:prstGeom>
        </p:spPr>
        <p:txBody>
          <a:bodyPr/>
          <a:lstStyle/>
          <a:p>
            <a:r>
              <a:t>Verbal complaints:  The patient says he/she is anxious, nervous, edgy</a:t>
            </a:r>
          </a:p>
          <a:p>
            <a:r>
              <a:t>Somatic and autonomic effects:  The patient is restless and agitated, has tachycardia, increased sweating, weeping and often gastrointestinal disorders</a:t>
            </a:r>
          </a:p>
          <a:p>
            <a:r>
              <a:t>Social effects: Interference with normal productive activities</a:t>
            </a:r>
          </a:p>
          <a:p>
            <a:endParaRPr/>
          </a:p>
          <a:p>
            <a:r>
              <a:t>Obsession:</a:t>
            </a:r>
          </a:p>
          <a:p>
            <a:r>
              <a:t>a persistent disturbing preoccupation with an often unreasonable idea or feeling: fear of getting sick.Thinking about hurting a loved one or stranger.Focusing on some type of aggressive sexual act (with someone you know or strangers).Need for organization or symmetry.Worry over little things (did I lock the door, etc.).</a:t>
            </a:r>
          </a:p>
          <a:p>
            <a:r>
              <a:t>Social anxiety is the fear of social situations that involve interaction with other people: fear and anxiety of being negatively judged and evaluated by other people. It is a pervasive disorder and causes anxiety and fear in most all areas of a person's life.</a:t>
            </a:r>
          </a:p>
          <a:p>
            <a:r>
              <a:t>a mental health condition that's triggered by a terrifying event — either experiencing it or witnessing it. Symptoms may include flashbacks, nightmares and severe anxiety, as well as uncontrollable thoughts about the event.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noRot="1" noChangeAspect="1"/>
          </p:cNvSpPr>
          <p:nvPr>
            <p:ph type="sldImg"/>
          </p:nvPr>
        </p:nvSpPr>
        <p:spPr>
          <a:prstGeom prst="rect">
            <a:avLst/>
          </a:prstGeom>
        </p:spPr>
        <p:txBody>
          <a:bodyPr/>
          <a:lstStyle/>
          <a:p>
            <a:endParaRPr/>
          </a:p>
        </p:txBody>
      </p:sp>
      <p:sp>
        <p:nvSpPr>
          <p:cNvPr id="121" name="Shape 121"/>
          <p:cNvSpPr>
            <a:spLocks noGrp="1"/>
          </p:cNvSpPr>
          <p:nvPr>
            <p:ph type="body" sz="quarter" idx="1"/>
          </p:nvPr>
        </p:nvSpPr>
        <p:spPr>
          <a:prstGeom prst="rect">
            <a:avLst/>
          </a:prstGeom>
        </p:spPr>
        <p:txBody>
          <a:bodyPr/>
          <a:lstStyle/>
          <a:p>
            <a:r>
              <a:t>Prazosin nightmares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noRot="1" noChangeAspect="1"/>
          </p:cNvSpPr>
          <p:nvPr>
            <p:ph type="sldImg"/>
          </p:nvPr>
        </p:nvSpPr>
        <p:spPr>
          <a:prstGeom prst="rect">
            <a:avLst/>
          </a:prstGeom>
        </p:spPr>
        <p:txBody>
          <a:bodyPr/>
          <a:lstStyle/>
          <a:p>
            <a:endParaRPr/>
          </a:p>
        </p:txBody>
      </p:sp>
      <p:sp>
        <p:nvSpPr>
          <p:cNvPr id="130" name="Shape 130"/>
          <p:cNvSpPr>
            <a:spLocks noGrp="1"/>
          </p:cNvSpPr>
          <p:nvPr>
            <p:ph type="body" sz="quarter" idx="1"/>
          </p:nvPr>
        </p:nvSpPr>
        <p:spPr>
          <a:prstGeom prst="rect">
            <a:avLst/>
          </a:prstGeom>
        </p:spPr>
        <p:txBody>
          <a:bodyPr/>
          <a:lstStyle/>
          <a:p>
            <a:r>
              <a:t>In each subunit of GABAA-R  the transmembrane M2 forms the lining of the ion channel that is permeated by Cl ions</a:t>
            </a:r>
          </a:p>
          <a:p>
            <a:r>
              <a:t>GABAA receptors are involved in anxiety, feeding and drinking behaviour, circadian rhythm, cognition, vigilance, learning and memory</a:t>
            </a:r>
          </a:p>
          <a:p>
            <a:r>
              <a:t>GABAA receptors are a target for a variety of drugs such as benzodiazepines (BDZ), barbiturates, neuroactive steroids, anticonvulsants and anaesthetics</a:t>
            </a:r>
          </a:p>
          <a:p>
            <a:r>
              <a:t>Deficits in the functional expression of GABAA receptors have been implicated in multiple neurological and psychiatric diseases</a:t>
            </a:r>
          </a:p>
          <a:p>
            <a:endParaRPr/>
          </a:p>
          <a:p>
            <a:r>
              <a:t>On the basis of the sequence similarity, these are divided into eight subunit classes:</a:t>
            </a:r>
          </a:p>
          <a:p>
            <a:endParaRPr/>
          </a:p>
          <a:p>
            <a:r>
              <a:t>GABAA receptor subunits assemble in a restricted and non-random way to generate a series of specific GABAA receptor subtypes (only 500 of the 150 000 theoretically possible receptor subtypes can be found in the CNS)</a:t>
            </a:r>
          </a:p>
          <a:p>
            <a:r>
              <a:t>GABAA receptor subtypes have distinct patterns of expression in the brain, different domains of expression within the neuron and subserve different functions</a:t>
            </a:r>
          </a:p>
          <a:p>
            <a:r>
              <a:t>GABAA receptor subtypes have different pharmacological properties</a:t>
            </a:r>
          </a:p>
          <a:p>
            <a:r>
              <a:t>The benzodiazepine binding site occurs at the interface between the α and γ2 subunit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noRot="1" noChangeAspect="1"/>
          </p:cNvSpPr>
          <p:nvPr>
            <p:ph type="sldImg"/>
          </p:nvPr>
        </p:nvSpPr>
        <p:spPr>
          <a:prstGeom prst="rect">
            <a:avLst/>
          </a:prstGeom>
        </p:spPr>
        <p:txBody>
          <a:bodyPr/>
          <a:lstStyle/>
          <a:p>
            <a:endParaRPr/>
          </a:p>
        </p:txBody>
      </p:sp>
      <p:sp>
        <p:nvSpPr>
          <p:cNvPr id="137" name="Shape 137"/>
          <p:cNvSpPr>
            <a:spLocks noGrp="1"/>
          </p:cNvSpPr>
          <p:nvPr>
            <p:ph type="body" sz="quarter" idx="1"/>
          </p:nvPr>
        </p:nvSpPr>
        <p:spPr>
          <a:prstGeom prst="rect">
            <a:avLst/>
          </a:prstGeom>
        </p:spPr>
        <p:txBody>
          <a:bodyPr/>
          <a:lstStyle/>
          <a:p>
            <a:r>
              <a:t>Some BDZ are positive allosteric modulators: enhance GABAergic activity but cannot elicit chloride ion influx in the absence of GABA (have no intrinsic activity)</a:t>
            </a:r>
          </a:p>
          <a:p>
            <a:r>
              <a:t>Compounds that reduce GABA-induced chloride flux are called inverse agonists or negative allosteric modulators</a:t>
            </a:r>
          </a:p>
          <a:p>
            <a:r>
              <a:t>Allosteric antagonists do not elicit behavioural effects on their own, but prevent interaction of agonists or inverse agonists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prstGeom prst="rect">
            <a:avLst/>
          </a:prstGeom>
        </p:spPr>
        <p:txBody>
          <a:bodyPr/>
          <a:lstStyle/>
          <a:p>
            <a:endParaRPr/>
          </a:p>
        </p:txBody>
      </p:sp>
      <p:sp>
        <p:nvSpPr>
          <p:cNvPr id="147" name="Shape 147"/>
          <p:cNvSpPr>
            <a:spLocks noGrp="1"/>
          </p:cNvSpPr>
          <p:nvPr>
            <p:ph type="body" sz="quarter" idx="1"/>
          </p:nvPr>
        </p:nvSpPr>
        <p:spPr>
          <a:prstGeom prst="rect">
            <a:avLst/>
          </a:prstGeom>
        </p:spPr>
        <p:txBody>
          <a:bodyPr/>
          <a:lstStyle/>
          <a:p>
            <a:pPr>
              <a:defRPr>
                <a:latin typeface="ChalkboardSE-Regular"/>
                <a:ea typeface="ChalkboardSE-Regular"/>
                <a:cs typeface="ChalkboardSE-Regular"/>
                <a:sym typeface="ChalkboardSE-Regular"/>
              </a:defRPr>
            </a:pPr>
            <a:r>
              <a:t>BDZ-site binds to two distinct classes of ligands with:</a:t>
            </a:r>
          </a:p>
          <a:p>
            <a:pPr>
              <a:defRPr>
                <a:latin typeface="ChalkboardSE-Regular"/>
                <a:ea typeface="ChalkboardSE-Regular"/>
                <a:cs typeface="ChalkboardSE-Regular"/>
                <a:sym typeface="ChalkboardSE-Regular"/>
              </a:defRPr>
            </a:pPr>
            <a:r>
              <a:t>	1) benzodiazepine chemical structure (e.g. diazepam)</a:t>
            </a:r>
          </a:p>
          <a:p>
            <a:pPr>
              <a:defRPr>
                <a:latin typeface="ChalkboardSE-Regular"/>
                <a:ea typeface="ChalkboardSE-Regular"/>
                <a:cs typeface="ChalkboardSE-Regular"/>
                <a:sym typeface="ChalkboardSE-Regular"/>
              </a:defRPr>
            </a:pPr>
            <a:r>
              <a:t>	2) non-benzodiazepine structure (e.g. zolpidem)</a:t>
            </a:r>
          </a:p>
          <a:p>
            <a:pPr>
              <a:defRPr>
                <a:latin typeface="ChalkboardSE-Regular"/>
                <a:ea typeface="ChalkboardSE-Regular"/>
                <a:cs typeface="ChalkboardSE-Regular"/>
                <a:sym typeface="ChalkboardSE-Regular"/>
              </a:defRPr>
            </a:pPr>
            <a:endParaRPr/>
          </a:p>
          <a:p>
            <a:pPr>
              <a:defRPr>
                <a:latin typeface="ChalkboardSE-Regular"/>
                <a:ea typeface="ChalkboardSE-Regular"/>
                <a:cs typeface="ChalkboardSE-Regular"/>
                <a:sym typeface="ChalkboardSE-Regular"/>
              </a:defRPr>
            </a:pPr>
            <a:r>
              <a:t>Both classes allosterically modulate the response of the channel to GABA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prstGeom prst="rect">
            <a:avLst/>
          </a:prstGeom>
        </p:spPr>
        <p:txBody>
          <a:bodyPr/>
          <a:lstStyle/>
          <a:p>
            <a:endParaRPr/>
          </a:p>
        </p:txBody>
      </p:sp>
      <p:sp>
        <p:nvSpPr>
          <p:cNvPr id="164" name="Shape 164"/>
          <p:cNvSpPr>
            <a:spLocks noGrp="1"/>
          </p:cNvSpPr>
          <p:nvPr>
            <p:ph type="body" sz="quarter" idx="1"/>
          </p:nvPr>
        </p:nvSpPr>
        <p:spPr>
          <a:prstGeom prst="rect">
            <a:avLst/>
          </a:prstGeom>
        </p:spPr>
        <p:txBody>
          <a:bodyPr/>
          <a:lstStyle/>
          <a:p>
            <a:pPr>
              <a:defRPr>
                <a:latin typeface="ChalkboardSE-Regular"/>
                <a:ea typeface="ChalkboardSE-Regular"/>
                <a:cs typeface="ChalkboardSE-Regular"/>
                <a:sym typeface="ChalkboardSE-Regular"/>
              </a:defRPr>
            </a:pPr>
            <a:r>
              <a:t>The GABAA receptor α1-containing subtype  mediates the sedative/hypnotic, anticonvulsant, amnesic and abuse liability effect of BZDs (The α1-preferring BDZ-like drug zolpidem is much more potent hypnotic than anxiolytic)</a:t>
            </a:r>
          </a:p>
          <a:p>
            <a:pPr>
              <a:defRPr>
                <a:latin typeface="ChalkboardSE-Regular"/>
                <a:ea typeface="ChalkboardSE-Regular"/>
                <a:cs typeface="ChalkboardSE-Regular"/>
                <a:sym typeface="ChalkboardSE-Regular"/>
              </a:defRPr>
            </a:pPr>
            <a:r>
              <a:t>The GABAA receptor α2-containing subtype mediate the anxiolytic  effect of BDZs (highly expressed in the amygdala and cortical regions)</a:t>
            </a:r>
          </a:p>
          <a:p>
            <a:pPr>
              <a:defRPr>
                <a:latin typeface="ChalkboardSE-Regular"/>
                <a:ea typeface="ChalkboardSE-Regular"/>
                <a:cs typeface="ChalkboardSE-Regular"/>
                <a:sym typeface="ChalkboardSE-Regular"/>
              </a:defRPr>
            </a:pPr>
            <a:r>
              <a:t>The GABAA receptor α5 subunits are preferentially localized in the hippocampus, suggesting its role in BDZs mediated anterograde amnesia</a:t>
            </a:r>
          </a:p>
          <a:p>
            <a:pPr>
              <a:defRPr>
                <a:latin typeface="ChalkboardSE-Regular"/>
                <a:ea typeface="ChalkboardSE-Regular"/>
                <a:cs typeface="ChalkboardSE-Regular"/>
                <a:sym typeface="ChalkboardSE-Regular"/>
              </a:defRPr>
            </a:pPr>
            <a:r>
              <a:t>An inverse agonist selective for the α5 subtype may enhance hippocampally based cognitive functions</a:t>
            </a:r>
          </a:p>
          <a:p>
            <a:pPr>
              <a:defRPr>
                <a:latin typeface="ChalkboardSE-Regular"/>
                <a:ea typeface="ChalkboardSE-Regular"/>
                <a:cs typeface="ChalkboardSE-Regular"/>
                <a:sym typeface="ChalkboardSE-Regular"/>
              </a:defRPr>
            </a:pPr>
            <a:r>
              <a:t>Several cognition enhancing compounds have been described, such as L-655,708, a5IA and RO4938581</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Copertina">
    <p:spTree>
      <p:nvGrpSpPr>
        <p:cNvPr id="1" name=""/>
        <p:cNvGrpSpPr/>
        <p:nvPr/>
      </p:nvGrpSpPr>
      <p:grpSpPr>
        <a:xfrm>
          <a:off x="0" y="0"/>
          <a:ext cx="0" cy="0"/>
          <a:chOff x="0" y="0"/>
          <a:chExt cx="0" cy="0"/>
        </a:xfrm>
      </p:grpSpPr>
      <p:sp>
        <p:nvSpPr>
          <p:cNvPr id="11" name="Shape 11"/>
          <p:cNvSpPr>
            <a:spLocks noGrp="1"/>
          </p:cNvSpPr>
          <p:nvPr>
            <p:ph type="pic" sz="half" idx="13"/>
          </p:nvPr>
        </p:nvSpPr>
        <p:spPr>
          <a:xfrm>
            <a:off x="2438400" y="1282700"/>
            <a:ext cx="8128000" cy="4559300"/>
          </a:xfrm>
          <a:prstGeom prst="rect">
            <a:avLst/>
          </a:prstGeom>
        </p:spPr>
        <p:txBody>
          <a:bodyPr lIns="91439" tIns="45719" rIns="91439" bIns="45719" anchor="t">
            <a:noAutofit/>
          </a:bodyPr>
          <a:lstStyle/>
          <a:p>
            <a:endParaRPr/>
          </a:p>
        </p:txBody>
      </p:sp>
      <p:sp>
        <p:nvSpPr>
          <p:cNvPr id="12" name="Shape 12"/>
          <p:cNvSpPr>
            <a:spLocks noGrp="1"/>
          </p:cNvSpPr>
          <p:nvPr>
            <p:ph type="body" sz="quarter" idx="1"/>
          </p:nvPr>
        </p:nvSpPr>
        <p:spPr>
          <a:xfrm>
            <a:off x="1270000" y="7353300"/>
            <a:ext cx="10464800" cy="1130300"/>
          </a:xfrm>
          <a:prstGeom prst="rect">
            <a:avLst/>
          </a:prstGeom>
        </p:spPr>
        <p:txBody>
          <a:bodyPr anchor="t"/>
          <a:lstStyle>
            <a:lvl1pPr marL="0" indent="0" algn="ctr">
              <a:spcBef>
                <a:spcPts val="0"/>
              </a:spcBef>
              <a:buSzTx/>
              <a:buNone/>
              <a:defRPr sz="3200"/>
            </a:lvl1pPr>
            <a:lvl2pPr marL="0" indent="342900" algn="ctr">
              <a:spcBef>
                <a:spcPts val="0"/>
              </a:spcBef>
              <a:buSzTx/>
              <a:buNone/>
              <a:defRPr sz="3200"/>
            </a:lvl2pPr>
            <a:lvl3pPr marL="0" indent="685800" algn="ctr">
              <a:spcBef>
                <a:spcPts val="0"/>
              </a:spcBef>
              <a:buSzTx/>
              <a:buNone/>
              <a:defRPr sz="3200"/>
            </a:lvl3pPr>
            <a:lvl4pPr marL="0" indent="1028700" algn="ctr">
              <a:spcBef>
                <a:spcPts val="0"/>
              </a:spcBef>
              <a:buSzTx/>
              <a:buNone/>
              <a:defRPr sz="3200"/>
            </a:lvl4pPr>
            <a:lvl5pPr marL="0" indent="13716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title"/>
          </p:nvPr>
        </p:nvSpPr>
        <p:spPr>
          <a:xfrm>
            <a:off x="1270000" y="5842000"/>
            <a:ext cx="10464800" cy="1422400"/>
          </a:xfrm>
          <a:prstGeom prst="rect">
            <a:avLst/>
          </a:prstGeom>
        </p:spPr>
        <p:txBody>
          <a:bodyPr wrap="square" anchor="b">
            <a:normAutofit/>
          </a:bodyPr>
          <a:lstStyle/>
          <a:p>
            <a:r>
              <a:t>Title Text</a:t>
            </a:r>
          </a:p>
        </p:txBody>
      </p:sp>
      <p:sp>
        <p:nvSpPr>
          <p:cNvPr id="14" name="Shape 14"/>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olo e sottotitolo">
    <p:spTree>
      <p:nvGrpSpPr>
        <p:cNvPr id="1" name=""/>
        <p:cNvGrpSpPr/>
        <p:nvPr/>
      </p:nvGrpSpPr>
      <p:grpSpPr>
        <a:xfrm>
          <a:off x="0" y="0"/>
          <a:ext cx="0" cy="0"/>
          <a:chOff x="0" y="0"/>
          <a:chExt cx="0" cy="0"/>
        </a:xfrm>
      </p:grpSpPr>
      <p:sp>
        <p:nvSpPr>
          <p:cNvPr id="21" name="Shape 21"/>
          <p:cNvSpPr>
            <a:spLocks noGrp="1"/>
          </p:cNvSpPr>
          <p:nvPr>
            <p:ph type="title"/>
          </p:nvPr>
        </p:nvSpPr>
        <p:spPr>
          <a:xfrm>
            <a:off x="1270000" y="1638300"/>
            <a:ext cx="10464800" cy="3302000"/>
          </a:xfrm>
          <a:prstGeom prst="rect">
            <a:avLst/>
          </a:prstGeom>
        </p:spPr>
        <p:txBody>
          <a:bodyPr wrap="square" anchor="b">
            <a:normAutofit/>
          </a:bodyPr>
          <a:lstStyle/>
          <a:p>
            <a:r>
              <a:t>Title Text</a:t>
            </a:r>
          </a:p>
        </p:txBody>
      </p:sp>
      <p:sp>
        <p:nvSpPr>
          <p:cNvPr id="22" name="Shape 2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342900" algn="ctr">
              <a:spcBef>
                <a:spcPts val="0"/>
              </a:spcBef>
              <a:buSzTx/>
              <a:buNone/>
              <a:defRPr sz="3200"/>
            </a:lvl2pPr>
            <a:lvl3pPr marL="0" indent="685800" algn="ctr">
              <a:spcBef>
                <a:spcPts val="0"/>
              </a:spcBef>
              <a:buSzTx/>
              <a:buNone/>
              <a:defRPr sz="3200"/>
            </a:lvl3pPr>
            <a:lvl4pPr marL="0" indent="1028700" algn="ctr">
              <a:spcBef>
                <a:spcPts val="0"/>
              </a:spcBef>
              <a:buSzTx/>
              <a:buNone/>
              <a:defRPr sz="3200"/>
            </a:lvl4pPr>
            <a:lvl5pPr marL="0" indent="13716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olo e punti elenco">
    <p:spTree>
      <p:nvGrpSpPr>
        <p:cNvPr id="1" name=""/>
        <p:cNvGrpSpPr/>
        <p:nvPr/>
      </p:nvGrpSpPr>
      <p:grpSpPr>
        <a:xfrm>
          <a:off x="0" y="0"/>
          <a:ext cx="0" cy="0"/>
          <a:chOff x="0" y="0"/>
          <a:chExt cx="0" cy="0"/>
        </a:xfrm>
      </p:grpSpPr>
      <p:sp>
        <p:nvSpPr>
          <p:cNvPr id="30" name="Shape 30"/>
          <p:cNvSpPr>
            <a:spLocks noGrp="1"/>
          </p:cNvSpPr>
          <p:nvPr>
            <p:ph type="title"/>
          </p:nvPr>
        </p:nvSpPr>
        <p:spPr>
          <a:xfrm>
            <a:off x="1270000" y="254000"/>
            <a:ext cx="10464800" cy="2438400"/>
          </a:xfrm>
          <a:prstGeom prst="rect">
            <a:avLst/>
          </a:prstGeom>
        </p:spPr>
        <p:txBody>
          <a:bodyPr wrap="square">
            <a:normAutofit/>
          </a:bodyPr>
          <a:lstStyle/>
          <a:p>
            <a:r>
              <a:t>Title Text</a:t>
            </a:r>
          </a:p>
        </p:txBody>
      </p:sp>
      <p:sp>
        <p:nvSpPr>
          <p:cNvPr id="31" name="Shape 31"/>
          <p:cNvSpPr>
            <a:spLocks noGrp="1"/>
          </p:cNvSpPr>
          <p:nvPr>
            <p:ph type="body" idx="1"/>
          </p:nvPr>
        </p:nvSpPr>
        <p:spPr>
          <a:xfrm>
            <a:off x="1270000" y="2768600"/>
            <a:ext cx="10464800" cy="57150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2" name="Shape 32"/>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olo, punti elenco e foto">
    <p:spTree>
      <p:nvGrpSpPr>
        <p:cNvPr id="1" name=""/>
        <p:cNvGrpSpPr/>
        <p:nvPr/>
      </p:nvGrpSpPr>
      <p:grpSpPr>
        <a:xfrm>
          <a:off x="0" y="0"/>
          <a:ext cx="0" cy="0"/>
          <a:chOff x="0" y="0"/>
          <a:chExt cx="0" cy="0"/>
        </a:xfrm>
      </p:grpSpPr>
      <p:sp>
        <p:nvSpPr>
          <p:cNvPr id="39" name="Shape 39"/>
          <p:cNvSpPr>
            <a:spLocks noGrp="1"/>
          </p:cNvSpPr>
          <p:nvPr>
            <p:ph type="pic" sz="quarter" idx="13"/>
          </p:nvPr>
        </p:nvSpPr>
        <p:spPr>
          <a:xfrm>
            <a:off x="7188200" y="2895600"/>
            <a:ext cx="4102100" cy="5473700"/>
          </a:xfrm>
          <a:prstGeom prst="rect">
            <a:avLst/>
          </a:prstGeom>
        </p:spPr>
        <p:txBody>
          <a:bodyPr lIns="91439" tIns="45719" rIns="91439" bIns="45719" anchor="t">
            <a:noAutofit/>
          </a:bodyPr>
          <a:lstStyle/>
          <a:p>
            <a:endParaRPr/>
          </a:p>
        </p:txBody>
      </p:sp>
      <p:sp>
        <p:nvSpPr>
          <p:cNvPr id="40" name="Shape 40"/>
          <p:cNvSpPr>
            <a:spLocks noGrp="1"/>
          </p:cNvSpPr>
          <p:nvPr>
            <p:ph type="title"/>
          </p:nvPr>
        </p:nvSpPr>
        <p:spPr>
          <a:xfrm>
            <a:off x="1270000" y="254000"/>
            <a:ext cx="10464800" cy="2438400"/>
          </a:xfrm>
          <a:prstGeom prst="rect">
            <a:avLst/>
          </a:prstGeom>
        </p:spPr>
        <p:txBody>
          <a:bodyPr wrap="square">
            <a:normAutofit/>
          </a:bodyPr>
          <a:lstStyle/>
          <a:p>
            <a:r>
              <a:t>Title Text</a:t>
            </a:r>
          </a:p>
        </p:txBody>
      </p:sp>
      <p:sp>
        <p:nvSpPr>
          <p:cNvPr id="41" name="Shape 41"/>
          <p:cNvSpPr>
            <a:spLocks noGrp="1"/>
          </p:cNvSpPr>
          <p:nvPr>
            <p:ph type="body" sz="half" idx="1"/>
          </p:nvPr>
        </p:nvSpPr>
        <p:spPr>
          <a:xfrm>
            <a:off x="1282700" y="2768600"/>
            <a:ext cx="5041900" cy="5715000"/>
          </a:xfrm>
          <a:prstGeom prst="rect">
            <a:avLst/>
          </a:prstGeom>
        </p:spPr>
        <p:txBody>
          <a:bodyPr/>
          <a:lstStyle>
            <a:lvl1pPr marL="280736" indent="-280736">
              <a:spcBef>
                <a:spcPts val="3200"/>
              </a:spcBef>
              <a:defRPr sz="2800"/>
            </a:lvl1pPr>
            <a:lvl2pPr marL="661736" indent="-280736">
              <a:spcBef>
                <a:spcPts val="3200"/>
              </a:spcBef>
              <a:defRPr sz="2800"/>
            </a:lvl2pPr>
            <a:lvl3pPr marL="1042736" indent="-280736">
              <a:spcBef>
                <a:spcPts val="3200"/>
              </a:spcBef>
              <a:defRPr sz="2800"/>
            </a:lvl3pPr>
            <a:lvl4pPr marL="1423736" indent="-280736">
              <a:spcBef>
                <a:spcPts val="3200"/>
              </a:spcBef>
              <a:defRPr sz="2800"/>
            </a:lvl4pPr>
            <a:lvl5pPr marL="1804736" indent="-280736">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42" name="Shape 42"/>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olo - In alto">
    <p:spTree>
      <p:nvGrpSpPr>
        <p:cNvPr id="1" name=""/>
        <p:cNvGrpSpPr/>
        <p:nvPr/>
      </p:nvGrpSpPr>
      <p:grpSpPr>
        <a:xfrm>
          <a:off x="0" y="0"/>
          <a:ext cx="0" cy="0"/>
          <a:chOff x="0" y="0"/>
          <a:chExt cx="0" cy="0"/>
        </a:xfrm>
      </p:grpSpPr>
      <p:sp>
        <p:nvSpPr>
          <p:cNvPr id="49" name="Shape 49"/>
          <p:cNvSpPr>
            <a:spLocks noGrp="1"/>
          </p:cNvSpPr>
          <p:nvPr>
            <p:ph type="title"/>
          </p:nvPr>
        </p:nvSpPr>
        <p:spPr>
          <a:xfrm>
            <a:off x="1270000" y="254000"/>
            <a:ext cx="10464800" cy="2438400"/>
          </a:xfrm>
          <a:prstGeom prst="rect">
            <a:avLst/>
          </a:prstGeom>
        </p:spPr>
        <p:txBody>
          <a:bodyPr wrap="square">
            <a:normAutofit/>
          </a:bodyPr>
          <a:lstStyle/>
          <a:p>
            <a:r>
              <a:t>Title Text</a:t>
            </a:r>
          </a:p>
        </p:txBody>
      </p:sp>
      <p:sp>
        <p:nvSpPr>
          <p:cNvPr id="50" name="Shape 50"/>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57" name="Shape 57"/>
          <p:cNvSpPr>
            <a:spLocks noGrp="1"/>
          </p:cNvSpPr>
          <p:nvPr>
            <p:ph type="pic" idx="13"/>
          </p:nvPr>
        </p:nvSpPr>
        <p:spPr>
          <a:xfrm>
            <a:off x="1397000" y="1041400"/>
            <a:ext cx="10223500" cy="7670800"/>
          </a:xfrm>
          <a:prstGeom prst="rect">
            <a:avLst/>
          </a:prstGeom>
        </p:spPr>
        <p:txBody>
          <a:bodyPr lIns="91439" tIns="45719" rIns="91439" bIns="45719" anchor="t">
            <a:noAutofit/>
          </a:bodyPr>
          <a:lstStyle/>
          <a:p>
            <a:endParaRPr/>
          </a:p>
        </p:txBody>
      </p:sp>
      <p:sp>
        <p:nvSpPr>
          <p:cNvPr id="58" name="Shape 58"/>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unti elenco">
    <p:spTree>
      <p:nvGrpSpPr>
        <p:cNvPr id="1" name=""/>
        <p:cNvGrpSpPr/>
        <p:nvPr/>
      </p:nvGrpSpPr>
      <p:grpSpPr>
        <a:xfrm>
          <a:off x="0" y="0"/>
          <a:ext cx="0" cy="0"/>
          <a:chOff x="0" y="0"/>
          <a:chExt cx="0" cy="0"/>
        </a:xfrm>
      </p:grpSpPr>
      <p:sp>
        <p:nvSpPr>
          <p:cNvPr id="65" name="Shape 65"/>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6" name="Shape 66"/>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sp>
        <p:nvSpPr>
          <p:cNvPr id="73" name="Shape 73"/>
          <p:cNvSpPr>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body" idx="1"/>
          </p:nvPr>
        </p:nvSpPr>
        <p:spPr>
          <a:xfrm>
            <a:off x="1270000" y="1270000"/>
            <a:ext cx="10464800" cy="7213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3" name="Shape 3"/>
          <p:cNvSpPr>
            <a:spLocks noGrp="1"/>
          </p:cNvSpPr>
          <p:nvPr>
            <p:ph type="title"/>
          </p:nvPr>
        </p:nvSpPr>
        <p:spPr>
          <a:xfrm>
            <a:off x="-2033778" y="-660400"/>
            <a:ext cx="4067556" cy="13208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r>
              <a:t>Title Text</a:t>
            </a:r>
          </a:p>
        </p:txBody>
      </p:sp>
      <p:sp>
        <p:nvSpPr>
          <p:cNvPr id="4" name="Shape 4"/>
          <p:cNvSpPr>
            <a:spLocks noGrp="1"/>
          </p:cNvSpPr>
          <p:nvPr>
            <p:ph type="sldNum" sz="quarter" idx="2"/>
          </p:nvPr>
        </p:nvSpPr>
        <p:spPr>
          <a:xfrm>
            <a:off x="6311798" y="9258300"/>
            <a:ext cx="368503"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3429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381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000000"/>
          </a:solidFill>
          <a:uFillTx/>
          <a:latin typeface="+mn-lt"/>
          <a:ea typeface="+mn-ea"/>
          <a:cs typeface="+mn-cs"/>
          <a:sym typeface="Helvetica Light"/>
        </a:defRPr>
      </a:lvl1pPr>
      <a:lvl2pPr marL="762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000000"/>
          </a:solidFill>
          <a:uFillTx/>
          <a:latin typeface="+mn-lt"/>
          <a:ea typeface="+mn-ea"/>
          <a:cs typeface="+mn-cs"/>
          <a:sym typeface="Helvetica Light"/>
        </a:defRPr>
      </a:lvl2pPr>
      <a:lvl3pPr marL="1143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000000"/>
          </a:solidFill>
          <a:uFillTx/>
          <a:latin typeface="+mn-lt"/>
          <a:ea typeface="+mn-ea"/>
          <a:cs typeface="+mn-cs"/>
          <a:sym typeface="Helvetica Light"/>
        </a:defRPr>
      </a:lvl3pPr>
      <a:lvl4pPr marL="1524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000000"/>
          </a:solidFill>
          <a:uFillTx/>
          <a:latin typeface="+mn-lt"/>
          <a:ea typeface="+mn-ea"/>
          <a:cs typeface="+mn-cs"/>
          <a:sym typeface="Helvetica Light"/>
        </a:defRPr>
      </a:lvl4pPr>
      <a:lvl5pPr marL="1905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000000"/>
          </a:solidFill>
          <a:uFillTx/>
          <a:latin typeface="+mn-lt"/>
          <a:ea typeface="+mn-ea"/>
          <a:cs typeface="+mn-cs"/>
          <a:sym typeface="Helvetica Light"/>
        </a:defRPr>
      </a:lvl5pPr>
      <a:lvl6pPr marL="2286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000000"/>
          </a:solidFill>
          <a:uFillTx/>
          <a:latin typeface="+mn-lt"/>
          <a:ea typeface="+mn-ea"/>
          <a:cs typeface="+mn-cs"/>
          <a:sym typeface="Helvetica Light"/>
        </a:defRPr>
      </a:lvl6pPr>
      <a:lvl7pPr marL="2667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000000"/>
          </a:solidFill>
          <a:uFillTx/>
          <a:latin typeface="+mn-lt"/>
          <a:ea typeface="+mn-ea"/>
          <a:cs typeface="+mn-cs"/>
          <a:sym typeface="Helvetica Light"/>
        </a:defRPr>
      </a:lvl7pPr>
      <a:lvl8pPr marL="3048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000000"/>
          </a:solidFill>
          <a:uFillTx/>
          <a:latin typeface="+mn-lt"/>
          <a:ea typeface="+mn-ea"/>
          <a:cs typeface="+mn-cs"/>
          <a:sym typeface="Helvetica Light"/>
        </a:defRPr>
      </a:lvl8pPr>
      <a:lvl9pPr marL="3429000" marR="0" indent="-381000" algn="l" defTabSz="584200" rtl="0" latinLnBrk="0">
        <a:lnSpc>
          <a:spcPct val="100000"/>
        </a:lnSpc>
        <a:spcBef>
          <a:spcPts val="4200"/>
        </a:spcBef>
        <a:spcAft>
          <a:spcPts val="0"/>
        </a:spcAft>
        <a:buClrTx/>
        <a:buSzPct val="100000"/>
        <a:buFontTx/>
        <a:buChar char="•"/>
        <a:tabLst/>
        <a:defRPr sz="38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3429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10287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7145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2057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24003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2743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 name="65CD006F-F0BD-47E4-B7A2-6EB6AD005E96-L0-001.jpeg"/>
          <p:cNvPicPr>
            <a:picLocks noChangeAspect="1"/>
          </p:cNvPicPr>
          <p:nvPr/>
        </p:nvPicPr>
        <p:blipFill>
          <a:blip r:embed="rId3">
            <a:extLst/>
          </a:blip>
          <a:stretch>
            <a:fillRect/>
          </a:stretch>
        </p:blipFill>
        <p:spPr>
          <a:xfrm>
            <a:off x="1446292" y="0"/>
            <a:ext cx="10112216" cy="975360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InsertedImage-1.jpg"/>
          <p:cNvPicPr>
            <a:picLocks noChangeAspect="1"/>
          </p:cNvPicPr>
          <p:nvPr/>
        </p:nvPicPr>
        <p:blipFill>
          <a:blip r:embed="rId3">
            <a:extLst/>
          </a:blip>
          <a:stretch>
            <a:fillRect/>
          </a:stretch>
        </p:blipFill>
        <p:spPr>
          <a:xfrm>
            <a:off x="-533807" y="2022151"/>
            <a:ext cx="14207227" cy="7522521"/>
          </a:xfrm>
          <a:prstGeom prst="rect">
            <a:avLst/>
          </a:prstGeom>
          <a:ln w="12700">
            <a:miter lim="400000"/>
          </a:ln>
        </p:spPr>
      </p:pic>
      <p:sp>
        <p:nvSpPr>
          <p:cNvPr id="150" name="Shape 150"/>
          <p:cNvSpPr/>
          <p:nvPr/>
        </p:nvSpPr>
        <p:spPr>
          <a:xfrm>
            <a:off x="487680" y="185481"/>
            <a:ext cx="12029439" cy="1314403"/>
          </a:xfrm>
          <a:prstGeom prst="rect">
            <a:avLst/>
          </a:prstGeom>
          <a:gradFill>
            <a:gsLst>
              <a:gs pos="0">
                <a:schemeClr val="accent3">
                  <a:hueOff val="164888"/>
                  <a:satOff val="18715"/>
                  <a:lumOff val="8844"/>
                </a:schemeClr>
              </a:gs>
              <a:gs pos="100000">
                <a:schemeClr val="accent3">
                  <a:hueOff val="-231417"/>
                  <a:satOff val="1231"/>
                  <a:lumOff val="-8205"/>
                </a:schemeClr>
              </a:gs>
            </a:gsLst>
            <a:lin ang="5400000"/>
          </a:gradFill>
          <a:ln w="12700">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p>
            <a:pPr marL="27635" marR="27635" defTabSz="884326">
              <a:defRPr sz="4255">
                <a:solidFill>
                  <a:schemeClr val="accent1">
                    <a:hueOff val="60270"/>
                    <a:satOff val="-20053"/>
                    <a:lumOff val="-13915"/>
                  </a:schemeClr>
                </a:solidFill>
                <a:uFill>
                  <a:solidFill>
                    <a:srgbClr val="FF66FF"/>
                  </a:solidFill>
                </a:uFill>
                <a:latin typeface="Arial"/>
                <a:ea typeface="Arial"/>
                <a:cs typeface="Arial"/>
                <a:sym typeface="Arial"/>
              </a:defRPr>
            </a:pPr>
            <a:r>
              <a:t>BDZs </a:t>
            </a:r>
            <a:r>
              <a:rPr sz="3868">
                <a:uFill>
                  <a:solidFill>
                    <a:srgbClr val="FFFF00"/>
                  </a:solidFill>
                </a:uFill>
              </a:rPr>
              <a:t>Functions associated with different</a:t>
            </a:r>
          </a:p>
          <a:p>
            <a:pPr marL="27635" marR="27635" defTabSz="884326">
              <a:defRPr sz="4255">
                <a:solidFill>
                  <a:schemeClr val="accent1">
                    <a:hueOff val="60270"/>
                    <a:satOff val="-20053"/>
                    <a:lumOff val="-13915"/>
                  </a:schemeClr>
                </a:solidFill>
                <a:uFill>
                  <a:solidFill>
                    <a:srgbClr val="FF66FF"/>
                  </a:solidFill>
                </a:uFill>
                <a:latin typeface="Arial"/>
                <a:ea typeface="Arial"/>
                <a:cs typeface="Arial"/>
                <a:sym typeface="Arial"/>
              </a:defRPr>
            </a:pPr>
            <a:r>
              <a:rPr sz="3868">
                <a:uFill>
                  <a:solidFill>
                    <a:srgbClr val="FFFF00"/>
                  </a:solidFill>
                </a:uFill>
              </a:rPr>
              <a:t>α subunits</a:t>
            </a:r>
          </a:p>
        </p:txBody>
      </p:sp>
      <p:sp>
        <p:nvSpPr>
          <p:cNvPr id="151" name="Shape 151"/>
          <p:cNvSpPr/>
          <p:nvPr/>
        </p:nvSpPr>
        <p:spPr>
          <a:xfrm>
            <a:off x="1704369" y="2047141"/>
            <a:ext cx="1651887" cy="1337029"/>
          </a:xfrm>
          <a:prstGeom prst="roundRect">
            <a:avLst>
              <a:gd name="adj" fmla="val 14248"/>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p>
            <a:pPr>
              <a:defRPr sz="2400" b="1">
                <a:solidFill>
                  <a:schemeClr val="accent1">
                    <a:hueOff val="60270"/>
                    <a:satOff val="-20053"/>
                    <a:lumOff val="-13915"/>
                  </a:schemeClr>
                </a:solidFill>
                <a:latin typeface="Helvetica"/>
                <a:ea typeface="Helvetica"/>
                <a:cs typeface="Helvetica"/>
                <a:sym typeface="Helvetica"/>
              </a:defRPr>
            </a:pPr>
            <a:r>
              <a:t>Sedation</a:t>
            </a:r>
          </a:p>
          <a:p>
            <a:pPr>
              <a:defRPr sz="2400" b="1">
                <a:solidFill>
                  <a:schemeClr val="accent1">
                    <a:hueOff val="60270"/>
                    <a:satOff val="-20053"/>
                    <a:lumOff val="-13915"/>
                  </a:schemeClr>
                </a:solidFill>
                <a:latin typeface="Helvetica"/>
                <a:ea typeface="Helvetica"/>
                <a:cs typeface="Helvetica"/>
                <a:sym typeface="Helvetica"/>
              </a:defRPr>
            </a:pPr>
            <a:r>
              <a:t>/</a:t>
            </a:r>
          </a:p>
          <a:p>
            <a:pPr>
              <a:defRPr sz="2400" b="1">
                <a:solidFill>
                  <a:schemeClr val="accent1">
                    <a:hueOff val="60270"/>
                    <a:satOff val="-20053"/>
                    <a:lumOff val="-13915"/>
                  </a:schemeClr>
                </a:solidFill>
                <a:latin typeface="Helvetica"/>
                <a:ea typeface="Helvetica"/>
                <a:cs typeface="Helvetica"/>
                <a:sym typeface="Helvetica"/>
              </a:defRPr>
            </a:pPr>
            <a:r>
              <a:t>Hypnosis </a:t>
            </a:r>
          </a:p>
        </p:txBody>
      </p:sp>
      <p:sp>
        <p:nvSpPr>
          <p:cNvPr id="152" name="Shape 152"/>
          <p:cNvSpPr/>
          <p:nvPr/>
        </p:nvSpPr>
        <p:spPr>
          <a:xfrm>
            <a:off x="3159114" y="1909081"/>
            <a:ext cx="1828299" cy="805610"/>
          </a:xfrm>
          <a:prstGeom prst="roundRect">
            <a:avLst>
              <a:gd name="adj" fmla="val 23647"/>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chemeClr val="accent1">
                    <a:hueOff val="60270"/>
                    <a:satOff val="-20053"/>
                    <a:lumOff val="-13915"/>
                  </a:schemeClr>
                </a:solidFill>
                <a:latin typeface="Helvetica"/>
                <a:ea typeface="Helvetica"/>
                <a:cs typeface="Helvetica"/>
                <a:sym typeface="Helvetica"/>
              </a:defRPr>
            </a:lvl1pPr>
          </a:lstStyle>
          <a:p>
            <a:r>
              <a:t>Anxiolysis</a:t>
            </a:r>
          </a:p>
        </p:txBody>
      </p:sp>
      <p:sp>
        <p:nvSpPr>
          <p:cNvPr id="153" name="Shape 153"/>
          <p:cNvSpPr/>
          <p:nvPr/>
        </p:nvSpPr>
        <p:spPr>
          <a:xfrm>
            <a:off x="4884887" y="2186297"/>
            <a:ext cx="1651887" cy="1058722"/>
          </a:xfrm>
          <a:prstGeom prst="roundRect">
            <a:avLst>
              <a:gd name="adj" fmla="val 17993"/>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p>
            <a:pPr>
              <a:defRPr sz="2400" b="1">
                <a:solidFill>
                  <a:schemeClr val="accent1">
                    <a:hueOff val="60270"/>
                    <a:satOff val="-20053"/>
                    <a:lumOff val="-13915"/>
                  </a:schemeClr>
                </a:solidFill>
                <a:latin typeface="Helvetica"/>
                <a:ea typeface="Helvetica"/>
                <a:cs typeface="Helvetica"/>
                <a:sym typeface="Helvetica"/>
              </a:defRPr>
            </a:pPr>
            <a:r>
              <a:t>Muscle</a:t>
            </a:r>
          </a:p>
          <a:p>
            <a:pPr>
              <a:defRPr sz="2400" b="1">
                <a:solidFill>
                  <a:schemeClr val="accent1">
                    <a:hueOff val="60270"/>
                    <a:satOff val="-20053"/>
                    <a:lumOff val="-13915"/>
                  </a:schemeClr>
                </a:solidFill>
                <a:latin typeface="Helvetica"/>
                <a:ea typeface="Helvetica"/>
                <a:cs typeface="Helvetica"/>
                <a:sym typeface="Helvetica"/>
              </a:defRPr>
            </a:pPr>
            <a:r>
              <a:t>relaxation</a:t>
            </a:r>
          </a:p>
        </p:txBody>
      </p:sp>
      <p:sp>
        <p:nvSpPr>
          <p:cNvPr id="154" name="Shape 154"/>
          <p:cNvSpPr/>
          <p:nvPr/>
        </p:nvSpPr>
        <p:spPr>
          <a:xfrm>
            <a:off x="6296188" y="1518995"/>
            <a:ext cx="1851310" cy="1181444"/>
          </a:xfrm>
          <a:prstGeom prst="roundRect">
            <a:avLst>
              <a:gd name="adj" fmla="val 16124"/>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chemeClr val="accent1">
                    <a:hueOff val="60270"/>
                    <a:satOff val="-20053"/>
                    <a:lumOff val="-13915"/>
                  </a:schemeClr>
                </a:solidFill>
                <a:latin typeface="Helvetica"/>
                <a:ea typeface="Helvetica"/>
                <a:cs typeface="Helvetica"/>
                <a:sym typeface="Helvetica"/>
              </a:defRPr>
            </a:lvl1pPr>
          </a:lstStyle>
          <a:p>
            <a:r>
              <a:t>Anti-convulsive</a:t>
            </a:r>
          </a:p>
        </p:txBody>
      </p:sp>
      <p:sp>
        <p:nvSpPr>
          <p:cNvPr id="155" name="Shape 155"/>
          <p:cNvSpPr/>
          <p:nvPr/>
        </p:nvSpPr>
        <p:spPr>
          <a:xfrm>
            <a:off x="8267405" y="2201635"/>
            <a:ext cx="1651887" cy="805610"/>
          </a:xfrm>
          <a:prstGeom prst="roundRect">
            <a:avLst>
              <a:gd name="adj" fmla="val 23647"/>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chemeClr val="accent1">
                    <a:hueOff val="60270"/>
                    <a:satOff val="-20053"/>
                    <a:lumOff val="-13915"/>
                  </a:schemeClr>
                </a:solidFill>
                <a:latin typeface="Helvetica"/>
                <a:ea typeface="Helvetica"/>
                <a:cs typeface="Helvetica"/>
                <a:sym typeface="Helvetica"/>
              </a:defRPr>
            </a:lvl1pPr>
          </a:lstStyle>
          <a:p>
            <a:r>
              <a:t>Amnesia</a:t>
            </a:r>
          </a:p>
        </p:txBody>
      </p:sp>
      <p:sp>
        <p:nvSpPr>
          <p:cNvPr id="156" name="Shape 156"/>
          <p:cNvSpPr/>
          <p:nvPr/>
        </p:nvSpPr>
        <p:spPr>
          <a:xfrm>
            <a:off x="9770738" y="1909081"/>
            <a:ext cx="1851308" cy="805610"/>
          </a:xfrm>
          <a:prstGeom prst="roundRect">
            <a:avLst>
              <a:gd name="adj" fmla="val 23647"/>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chemeClr val="accent5"/>
                </a:solidFill>
                <a:latin typeface="Helvetica"/>
                <a:ea typeface="Helvetica"/>
                <a:cs typeface="Helvetica"/>
                <a:sym typeface="Helvetica"/>
              </a:defRPr>
            </a:lvl1pPr>
          </a:lstStyle>
          <a:p>
            <a:r>
              <a:t>Addiction</a:t>
            </a:r>
          </a:p>
        </p:txBody>
      </p:sp>
      <p:sp>
        <p:nvSpPr>
          <p:cNvPr id="157" name="Shape 157"/>
          <p:cNvSpPr/>
          <p:nvPr/>
        </p:nvSpPr>
        <p:spPr>
          <a:xfrm>
            <a:off x="5156157" y="7900513"/>
            <a:ext cx="603122" cy="771282"/>
          </a:xfrm>
          <a:custGeom>
            <a:avLst/>
            <a:gdLst/>
            <a:ahLst/>
            <a:cxnLst>
              <a:cxn ang="0">
                <a:pos x="wd2" y="hd2"/>
              </a:cxn>
              <a:cxn ang="5400000">
                <a:pos x="wd2" y="hd2"/>
              </a:cxn>
              <a:cxn ang="10800000">
                <a:pos x="wd2" y="hd2"/>
              </a:cxn>
              <a:cxn ang="16200000">
                <a:pos x="wd2" y="hd2"/>
              </a:cxn>
            </a:cxnLst>
            <a:rect l="0" t="0" r="r" b="b"/>
            <a:pathLst>
              <a:path w="21600" h="21600" extrusionOk="0">
                <a:moveTo>
                  <a:pt x="13702" y="0"/>
                </a:moveTo>
                <a:lnTo>
                  <a:pt x="7898" y="0"/>
                </a:lnTo>
                <a:cubicBezTo>
                  <a:pt x="5633" y="0"/>
                  <a:pt x="4484" y="0"/>
                  <a:pt x="3263" y="303"/>
                </a:cubicBezTo>
                <a:cubicBezTo>
                  <a:pt x="1926" y="683"/>
                  <a:pt x="873" y="1506"/>
                  <a:pt x="387" y="2551"/>
                </a:cubicBezTo>
                <a:cubicBezTo>
                  <a:pt x="0" y="3506"/>
                  <a:pt x="0" y="4405"/>
                  <a:pt x="0" y="6203"/>
                </a:cubicBezTo>
                <a:lnTo>
                  <a:pt x="0" y="15424"/>
                </a:lnTo>
                <a:cubicBezTo>
                  <a:pt x="0" y="17195"/>
                  <a:pt x="0" y="18094"/>
                  <a:pt x="387" y="19049"/>
                </a:cubicBezTo>
                <a:cubicBezTo>
                  <a:pt x="873" y="20094"/>
                  <a:pt x="1926" y="20917"/>
                  <a:pt x="3263" y="21297"/>
                </a:cubicBezTo>
                <a:cubicBezTo>
                  <a:pt x="4484" y="21600"/>
                  <a:pt x="5633" y="21600"/>
                  <a:pt x="7933" y="21600"/>
                </a:cubicBezTo>
                <a:lnTo>
                  <a:pt x="13702" y="21600"/>
                </a:lnTo>
                <a:cubicBezTo>
                  <a:pt x="15967" y="21600"/>
                  <a:pt x="17116" y="21600"/>
                  <a:pt x="18337" y="21297"/>
                </a:cubicBezTo>
                <a:cubicBezTo>
                  <a:pt x="19674" y="20917"/>
                  <a:pt x="20727" y="20094"/>
                  <a:pt x="21213" y="19049"/>
                </a:cubicBezTo>
                <a:cubicBezTo>
                  <a:pt x="21600" y="18094"/>
                  <a:pt x="21600" y="17195"/>
                  <a:pt x="21600" y="15397"/>
                </a:cubicBezTo>
                <a:lnTo>
                  <a:pt x="21600" y="6176"/>
                </a:lnTo>
                <a:cubicBezTo>
                  <a:pt x="21600" y="4405"/>
                  <a:pt x="21600" y="3506"/>
                  <a:pt x="21213" y="2551"/>
                </a:cubicBezTo>
                <a:cubicBezTo>
                  <a:pt x="20727" y="1506"/>
                  <a:pt x="19674" y="683"/>
                  <a:pt x="18337" y="303"/>
                </a:cubicBezTo>
                <a:cubicBezTo>
                  <a:pt x="17116" y="0"/>
                  <a:pt x="15967" y="0"/>
                  <a:pt x="13667" y="0"/>
                </a:cubicBezTo>
                <a:close/>
              </a:path>
            </a:pathLst>
          </a:cu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chemeClr val="accent1">
                    <a:hueOff val="60270"/>
                    <a:satOff val="-20053"/>
                    <a:lumOff val="-13915"/>
                  </a:schemeClr>
                </a:solidFill>
                <a:latin typeface="Helvetica"/>
                <a:ea typeface="Helvetica"/>
                <a:cs typeface="Helvetica"/>
                <a:sym typeface="Helvetica"/>
              </a:defRPr>
            </a:lvl1pPr>
          </a:lstStyle>
          <a:p>
            <a:r>
              <a:t>3</a:t>
            </a:r>
          </a:p>
        </p:txBody>
      </p:sp>
      <p:sp>
        <p:nvSpPr>
          <p:cNvPr id="158" name="Shape 158"/>
          <p:cNvSpPr/>
          <p:nvPr/>
        </p:nvSpPr>
        <p:spPr>
          <a:xfrm>
            <a:off x="2805271" y="7900513"/>
            <a:ext cx="549432" cy="771282"/>
          </a:xfrm>
          <a:custGeom>
            <a:avLst/>
            <a:gdLst/>
            <a:ahLst/>
            <a:cxnLst>
              <a:cxn ang="0">
                <a:pos x="wd2" y="hd2"/>
              </a:cxn>
              <a:cxn ang="5400000">
                <a:pos x="wd2" y="hd2"/>
              </a:cxn>
              <a:cxn ang="10800000">
                <a:pos x="wd2" y="hd2"/>
              </a:cxn>
              <a:cxn ang="16200000">
                <a:pos x="wd2" y="hd2"/>
              </a:cxn>
            </a:cxnLst>
            <a:rect l="0" t="0" r="r" b="b"/>
            <a:pathLst>
              <a:path w="21600" h="21600" extrusionOk="0">
                <a:moveTo>
                  <a:pt x="12930" y="0"/>
                </a:moveTo>
                <a:lnTo>
                  <a:pt x="8670" y="0"/>
                </a:lnTo>
                <a:cubicBezTo>
                  <a:pt x="6184" y="0"/>
                  <a:pt x="4922" y="0"/>
                  <a:pt x="3581" y="303"/>
                </a:cubicBezTo>
                <a:cubicBezTo>
                  <a:pt x="2114" y="683"/>
                  <a:pt x="959" y="1506"/>
                  <a:pt x="425" y="2551"/>
                </a:cubicBezTo>
                <a:cubicBezTo>
                  <a:pt x="0" y="3506"/>
                  <a:pt x="0" y="4405"/>
                  <a:pt x="0" y="6203"/>
                </a:cubicBezTo>
                <a:lnTo>
                  <a:pt x="0" y="15424"/>
                </a:lnTo>
                <a:cubicBezTo>
                  <a:pt x="0" y="17195"/>
                  <a:pt x="0" y="18094"/>
                  <a:pt x="425" y="19049"/>
                </a:cubicBezTo>
                <a:cubicBezTo>
                  <a:pt x="959" y="20094"/>
                  <a:pt x="2114" y="20917"/>
                  <a:pt x="3581" y="21297"/>
                </a:cubicBezTo>
                <a:cubicBezTo>
                  <a:pt x="4922" y="21600"/>
                  <a:pt x="6184" y="21600"/>
                  <a:pt x="8708" y="21600"/>
                </a:cubicBezTo>
                <a:lnTo>
                  <a:pt x="12930" y="21600"/>
                </a:lnTo>
                <a:cubicBezTo>
                  <a:pt x="15416" y="21600"/>
                  <a:pt x="16678" y="21600"/>
                  <a:pt x="18019" y="21297"/>
                </a:cubicBezTo>
                <a:cubicBezTo>
                  <a:pt x="19486" y="20917"/>
                  <a:pt x="20641" y="20094"/>
                  <a:pt x="21175" y="19049"/>
                </a:cubicBezTo>
                <a:cubicBezTo>
                  <a:pt x="21600" y="18094"/>
                  <a:pt x="21600" y="17195"/>
                  <a:pt x="21600" y="15397"/>
                </a:cubicBezTo>
                <a:lnTo>
                  <a:pt x="21600" y="6176"/>
                </a:lnTo>
                <a:cubicBezTo>
                  <a:pt x="21600" y="4405"/>
                  <a:pt x="21600" y="3506"/>
                  <a:pt x="21175" y="2551"/>
                </a:cubicBezTo>
                <a:cubicBezTo>
                  <a:pt x="20641" y="1506"/>
                  <a:pt x="19486" y="683"/>
                  <a:pt x="18019" y="303"/>
                </a:cubicBezTo>
                <a:cubicBezTo>
                  <a:pt x="16678" y="0"/>
                  <a:pt x="15416" y="0"/>
                  <a:pt x="12892" y="0"/>
                </a:cubicBezTo>
                <a:close/>
              </a:path>
            </a:pathLst>
          </a:cu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chemeClr val="accent5"/>
                </a:solidFill>
                <a:latin typeface="Helvetica"/>
                <a:ea typeface="Helvetica"/>
                <a:cs typeface="Helvetica"/>
                <a:sym typeface="Helvetica"/>
              </a:defRPr>
            </a:lvl1pPr>
          </a:lstStyle>
          <a:p>
            <a:r>
              <a:t>1</a:t>
            </a:r>
          </a:p>
        </p:txBody>
      </p:sp>
      <p:sp>
        <p:nvSpPr>
          <p:cNvPr id="159" name="Shape 159"/>
          <p:cNvSpPr/>
          <p:nvPr/>
        </p:nvSpPr>
        <p:spPr>
          <a:xfrm>
            <a:off x="4031589" y="7900513"/>
            <a:ext cx="447682" cy="771282"/>
          </a:xfrm>
          <a:prstGeom prst="roundRect">
            <a:avLst>
              <a:gd name="adj" fmla="val 32224"/>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chemeClr val="accent2"/>
                </a:solidFill>
                <a:latin typeface="Helvetica"/>
                <a:ea typeface="Helvetica"/>
                <a:cs typeface="Helvetica"/>
                <a:sym typeface="Helvetica"/>
              </a:defRPr>
            </a:lvl1pPr>
          </a:lstStyle>
          <a:p>
            <a:r>
              <a:t>2</a:t>
            </a:r>
          </a:p>
        </p:txBody>
      </p:sp>
      <p:sp>
        <p:nvSpPr>
          <p:cNvPr id="160" name="Shape 160"/>
          <p:cNvSpPr/>
          <p:nvPr/>
        </p:nvSpPr>
        <p:spPr>
          <a:xfrm>
            <a:off x="6621699" y="7900514"/>
            <a:ext cx="517599" cy="771282"/>
          </a:xfrm>
          <a:prstGeom prst="roundRect">
            <a:avLst>
              <a:gd name="adj" fmla="val 27871"/>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chemeClr val="accent4">
                    <a:hueOff val="443750"/>
                    <a:lumOff val="6169"/>
                  </a:schemeClr>
                </a:solidFill>
                <a:latin typeface="Helvetica"/>
                <a:ea typeface="Helvetica"/>
                <a:cs typeface="Helvetica"/>
                <a:sym typeface="Helvetica"/>
              </a:defRPr>
            </a:lvl1pPr>
          </a:lstStyle>
          <a:p>
            <a:r>
              <a:t>5</a:t>
            </a:r>
          </a:p>
        </p:txBody>
      </p:sp>
      <p:sp>
        <p:nvSpPr>
          <p:cNvPr id="161" name="Shape 161"/>
          <p:cNvSpPr/>
          <p:nvPr/>
        </p:nvSpPr>
        <p:spPr>
          <a:xfrm>
            <a:off x="2558562" y="9196470"/>
            <a:ext cx="4298160" cy="0"/>
          </a:xfrm>
          <a:prstGeom prst="line">
            <a:avLst/>
          </a:prstGeom>
          <a:ln w="25400">
            <a:solidFill>
              <a:srgbClr val="000000"/>
            </a:solidFill>
            <a:miter lim="400000"/>
            <a:headEnd type="triangle"/>
            <a:tailEnd type="triangle"/>
          </a:ln>
        </p:spPr>
        <p:txBody>
          <a:bodyPr lIns="0" tIns="0" rIns="0" bIns="0"/>
          <a:lstStyle/>
          <a:p>
            <a:pPr algn="l" defTabSz="457200">
              <a:defRPr sz="1200">
                <a:latin typeface="Helvetica"/>
                <a:ea typeface="Helvetica"/>
                <a:cs typeface="Helvetica"/>
                <a:sym typeface="Helvetica"/>
              </a:defRPr>
            </a:pPr>
            <a:endParaRPr/>
          </a:p>
        </p:txBody>
      </p:sp>
      <p:sp>
        <p:nvSpPr>
          <p:cNvPr id="162" name="Shape 162"/>
          <p:cNvSpPr/>
          <p:nvPr/>
        </p:nvSpPr>
        <p:spPr>
          <a:xfrm>
            <a:off x="3173596" y="9208448"/>
            <a:ext cx="2607798" cy="57150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3100" b="1">
                <a:latin typeface="Helvetica"/>
                <a:ea typeface="Helvetica"/>
                <a:cs typeface="Helvetica"/>
                <a:sym typeface="Helvetica"/>
              </a:defRPr>
            </a:lvl1pPr>
          </a:lstStyle>
          <a:p>
            <a:r>
              <a:t>Alfa subunits</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png"/>
          <p:cNvPicPr>
            <a:picLocks noChangeAspect="1"/>
          </p:cNvPicPr>
          <p:nvPr/>
        </p:nvPicPr>
        <p:blipFill>
          <a:blip r:embed="rId3">
            <a:extLst/>
          </a:blip>
          <a:stretch>
            <a:fillRect/>
          </a:stretch>
        </p:blipFill>
        <p:spPr>
          <a:xfrm>
            <a:off x="5639239" y="2767638"/>
            <a:ext cx="7330364" cy="6267913"/>
          </a:xfrm>
          <a:prstGeom prst="rect">
            <a:avLst/>
          </a:prstGeom>
          <a:ln w="12700">
            <a:miter lim="400000"/>
          </a:ln>
        </p:spPr>
      </p:pic>
      <p:sp>
        <p:nvSpPr>
          <p:cNvPr id="167" name="Shape 167"/>
          <p:cNvSpPr/>
          <p:nvPr/>
        </p:nvSpPr>
        <p:spPr>
          <a:xfrm>
            <a:off x="533701" y="2543032"/>
            <a:ext cx="5616024" cy="3689506"/>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spAutoFit/>
          </a:bodyPr>
          <a:lstStyle/>
          <a:p>
            <a:pPr marL="40639" marR="40639" algn="l" defTabSz="1300480">
              <a:lnSpc>
                <a:spcPct val="50000"/>
              </a:lnSpc>
              <a:buClr>
                <a:srgbClr val="FFFF00"/>
              </a:buClr>
              <a:buFont typeface="Arial"/>
              <a:defRPr sz="4500">
                <a:solidFill>
                  <a:schemeClr val="accent1">
                    <a:hueOff val="60270"/>
                    <a:satOff val="-20053"/>
                    <a:lumOff val="-13915"/>
                  </a:schemeClr>
                </a:solidFill>
                <a:uFill>
                  <a:solidFill>
                    <a:srgbClr val="FF66FF"/>
                  </a:solidFill>
                </a:uFill>
                <a:latin typeface="Times New Roman"/>
                <a:ea typeface="Times New Roman"/>
                <a:cs typeface="Times New Roman"/>
                <a:sym typeface="Times New Roman"/>
              </a:defRPr>
            </a:pPr>
            <a:r>
              <a:rPr sz="4000" b="1" baseline="-14000" dirty="0">
                <a:uFill>
                  <a:solidFill>
                    <a:srgbClr val="FFFF00"/>
                  </a:solidFill>
                </a:uFill>
                <a:latin typeface="Arial"/>
                <a:ea typeface="Arial"/>
                <a:cs typeface="Arial"/>
                <a:sym typeface="Arial"/>
              </a:rPr>
              <a:t>Phasic inhibition</a:t>
            </a:r>
            <a:r>
              <a:rPr sz="4000" baseline="-14000" dirty="0">
                <a:uFill>
                  <a:solidFill>
                    <a:srgbClr val="FFFFFF"/>
                  </a:solidFill>
                </a:uFill>
                <a:latin typeface="Arial"/>
                <a:ea typeface="Arial"/>
                <a:cs typeface="Arial"/>
                <a:sym typeface="Arial"/>
              </a:rPr>
              <a:t> is mediated by release of GABA into the synaptic cleft with rapid desensitization of postsynaptic receptors </a:t>
            </a:r>
          </a:p>
          <a:p>
            <a:pPr marL="40639" marR="40639" algn="l" defTabSz="1300480">
              <a:lnSpc>
                <a:spcPct val="50000"/>
              </a:lnSpc>
              <a:buClr>
                <a:srgbClr val="FFFFFF"/>
              </a:buClr>
              <a:buFont typeface="Arial"/>
              <a:defRPr sz="4500" baseline="-14000">
                <a:solidFill>
                  <a:schemeClr val="accent1">
                    <a:hueOff val="60270"/>
                    <a:satOff val="-20053"/>
                    <a:lumOff val="-13915"/>
                  </a:schemeClr>
                </a:solidFill>
                <a:uFill>
                  <a:solidFill>
                    <a:srgbClr val="FFFFFF"/>
                  </a:solidFill>
                </a:uFill>
                <a:latin typeface="Arial"/>
                <a:ea typeface="Arial"/>
                <a:cs typeface="Arial"/>
                <a:sym typeface="Arial"/>
              </a:defRPr>
            </a:pPr>
            <a:endParaRPr sz="4000" baseline="-14000" dirty="0">
              <a:uFill>
                <a:solidFill>
                  <a:srgbClr val="FFFFFF"/>
                </a:solidFill>
              </a:uFill>
              <a:latin typeface="Arial"/>
              <a:ea typeface="Arial"/>
              <a:cs typeface="Arial"/>
              <a:sym typeface="Arial"/>
            </a:endParaRPr>
          </a:p>
          <a:p>
            <a:pPr marL="40639" marR="40639" algn="l" defTabSz="1300480">
              <a:lnSpc>
                <a:spcPct val="50000"/>
              </a:lnSpc>
              <a:buClr>
                <a:srgbClr val="FFFF00"/>
              </a:buClr>
              <a:buFont typeface="Arial"/>
              <a:defRPr sz="4500">
                <a:solidFill>
                  <a:schemeClr val="accent1">
                    <a:hueOff val="60270"/>
                    <a:satOff val="-20053"/>
                    <a:lumOff val="-13915"/>
                  </a:schemeClr>
                </a:solidFill>
                <a:uFill>
                  <a:solidFill>
                    <a:srgbClr val="FF66FF"/>
                  </a:solidFill>
                </a:uFill>
                <a:latin typeface="Times New Roman"/>
                <a:ea typeface="Times New Roman"/>
                <a:cs typeface="Times New Roman"/>
                <a:sym typeface="Times New Roman"/>
              </a:defRPr>
            </a:pPr>
            <a:r>
              <a:rPr sz="4000" b="1" baseline="-14000" dirty="0">
                <a:uFill>
                  <a:solidFill>
                    <a:srgbClr val="FFFF00"/>
                  </a:solidFill>
                </a:uFill>
                <a:latin typeface="Arial"/>
                <a:ea typeface="Arial"/>
                <a:cs typeface="Arial"/>
                <a:sym typeface="Arial"/>
              </a:rPr>
              <a:t>Tonic inhibition</a:t>
            </a:r>
            <a:r>
              <a:rPr sz="4000" baseline="-14000" dirty="0">
                <a:uFill>
                  <a:solidFill>
                    <a:srgbClr val="FFFFFF"/>
                  </a:solidFill>
                </a:uFill>
                <a:latin typeface="Arial"/>
                <a:ea typeface="Arial"/>
                <a:cs typeface="Arial"/>
                <a:sym typeface="Arial"/>
              </a:rPr>
              <a:t> is mediated by GABA spillover from the synapse or </a:t>
            </a:r>
            <a:r>
              <a:rPr sz="4000" baseline="-14000" dirty="0" err="1">
                <a:uFill>
                  <a:solidFill>
                    <a:srgbClr val="FFFFFF"/>
                  </a:solidFill>
                </a:uFill>
                <a:latin typeface="Arial"/>
                <a:ea typeface="Arial"/>
                <a:cs typeface="Arial"/>
                <a:sym typeface="Arial"/>
              </a:rPr>
              <a:t>nonvescicular</a:t>
            </a:r>
            <a:r>
              <a:rPr sz="4000" baseline="-14000" dirty="0">
                <a:uFill>
                  <a:solidFill>
                    <a:srgbClr val="FFFFFF"/>
                  </a:solidFill>
                </a:uFill>
                <a:latin typeface="Arial"/>
                <a:ea typeface="Arial"/>
                <a:cs typeface="Arial"/>
                <a:sym typeface="Arial"/>
              </a:rPr>
              <a:t> pathways acting on receptors containing </a:t>
            </a:r>
            <a:r>
              <a:rPr sz="4000" baseline="-14000" dirty="0" err="1">
                <a:uFill>
                  <a:solidFill>
                    <a:srgbClr val="FFFFFF"/>
                  </a:solidFill>
                </a:uFill>
                <a:latin typeface="Arial"/>
                <a:ea typeface="Arial"/>
                <a:cs typeface="Arial"/>
                <a:sym typeface="Arial"/>
              </a:rPr>
              <a:t>δ</a:t>
            </a:r>
            <a:r>
              <a:rPr sz="4000" baseline="-14000" dirty="0">
                <a:uFill>
                  <a:solidFill>
                    <a:srgbClr val="FFFFFF"/>
                  </a:solidFill>
                </a:uFill>
                <a:latin typeface="Arial"/>
                <a:ea typeface="Arial"/>
                <a:cs typeface="Arial"/>
                <a:sym typeface="Arial"/>
              </a:rPr>
              <a:t> and α6 (and β) subunits with persistent conductance</a:t>
            </a:r>
          </a:p>
          <a:p>
            <a:pPr marL="40639" marR="40639" algn="l" defTabSz="1300480">
              <a:lnSpc>
                <a:spcPct val="50000"/>
              </a:lnSpc>
              <a:buClr>
                <a:srgbClr val="FFFFFF"/>
              </a:buClr>
              <a:buFont typeface="Arial"/>
              <a:defRPr sz="4500" baseline="-14000">
                <a:solidFill>
                  <a:schemeClr val="accent1">
                    <a:hueOff val="60270"/>
                    <a:satOff val="-20053"/>
                    <a:lumOff val="-13915"/>
                  </a:schemeClr>
                </a:solidFill>
                <a:uFill>
                  <a:solidFill>
                    <a:srgbClr val="FFFFFF"/>
                  </a:solidFill>
                </a:uFill>
                <a:latin typeface="Arial"/>
                <a:ea typeface="Arial"/>
                <a:cs typeface="Arial"/>
                <a:sym typeface="Arial"/>
              </a:defRPr>
            </a:pPr>
            <a:endParaRPr sz="4000" baseline="-14000" dirty="0">
              <a:uFill>
                <a:solidFill>
                  <a:srgbClr val="FFFFFF"/>
                </a:solidFill>
              </a:uFill>
              <a:latin typeface="Arial"/>
              <a:ea typeface="Arial"/>
              <a:cs typeface="Arial"/>
              <a:sym typeface="Arial"/>
            </a:endParaRPr>
          </a:p>
          <a:p>
            <a:pPr marL="40639" marR="40639" algn="l" defTabSz="1300480">
              <a:lnSpc>
                <a:spcPct val="50000"/>
              </a:lnSpc>
              <a:buClr>
                <a:srgbClr val="FFFFFF"/>
              </a:buClr>
              <a:buFont typeface="Arial"/>
              <a:defRPr sz="4500" baseline="-14000">
                <a:solidFill>
                  <a:schemeClr val="accent1">
                    <a:hueOff val="60270"/>
                    <a:satOff val="-20053"/>
                    <a:lumOff val="-13915"/>
                  </a:schemeClr>
                </a:solidFill>
                <a:uFill>
                  <a:solidFill>
                    <a:srgbClr val="FFFFFF"/>
                  </a:solidFill>
                </a:uFill>
                <a:latin typeface="Arial"/>
                <a:ea typeface="Arial"/>
                <a:cs typeface="Arial"/>
                <a:sym typeface="Arial"/>
              </a:defRPr>
            </a:pPr>
            <a:r>
              <a:rPr sz="4000" dirty="0"/>
              <a:t>These </a:t>
            </a:r>
            <a:r>
              <a:rPr sz="4000" dirty="0" err="1"/>
              <a:t>nondesensitizing</a:t>
            </a:r>
            <a:r>
              <a:rPr sz="4000" dirty="0"/>
              <a:t> </a:t>
            </a:r>
            <a:br>
              <a:rPr sz="4000" dirty="0"/>
            </a:br>
            <a:r>
              <a:rPr sz="4000" dirty="0"/>
              <a:t>currents modulate the electrical</a:t>
            </a:r>
            <a:br>
              <a:rPr sz="4000" dirty="0"/>
            </a:br>
            <a:r>
              <a:rPr sz="4000" dirty="0"/>
              <a:t>potential of pre- and postsynaptic </a:t>
            </a:r>
          </a:p>
          <a:p>
            <a:pPr marL="40639" marR="40639" algn="l" defTabSz="1300480">
              <a:lnSpc>
                <a:spcPct val="50000"/>
              </a:lnSpc>
              <a:buClr>
                <a:srgbClr val="FFFFFF"/>
              </a:buClr>
              <a:buFont typeface="Arial"/>
              <a:defRPr sz="4500" baseline="-14000">
                <a:solidFill>
                  <a:schemeClr val="accent1">
                    <a:hueOff val="60270"/>
                    <a:satOff val="-20053"/>
                    <a:lumOff val="-13915"/>
                  </a:schemeClr>
                </a:solidFill>
                <a:uFill>
                  <a:solidFill>
                    <a:srgbClr val="FFFFFF"/>
                  </a:solidFill>
                </a:uFill>
                <a:latin typeface="Arial"/>
                <a:ea typeface="Arial"/>
                <a:cs typeface="Arial"/>
                <a:sym typeface="Arial"/>
              </a:defRPr>
            </a:pPr>
            <a:r>
              <a:rPr sz="4000" dirty="0"/>
              <a:t>membranes</a:t>
            </a:r>
          </a:p>
          <a:p>
            <a:pPr marL="40639" marR="40639" algn="l" defTabSz="1300480">
              <a:lnSpc>
                <a:spcPct val="50000"/>
              </a:lnSpc>
              <a:buClr>
                <a:srgbClr val="FF66FF"/>
              </a:buClr>
              <a:buFont typeface="Arial"/>
              <a:defRPr sz="4500" baseline="-14000">
                <a:solidFill>
                  <a:schemeClr val="accent1">
                    <a:hueOff val="60270"/>
                    <a:satOff val="-20053"/>
                    <a:lumOff val="-13915"/>
                  </a:schemeClr>
                </a:solidFill>
                <a:uFill>
                  <a:solidFill>
                    <a:srgbClr val="FF66FF"/>
                  </a:solidFill>
                </a:uFill>
                <a:latin typeface="Arial"/>
                <a:ea typeface="Arial"/>
                <a:cs typeface="Arial"/>
                <a:sym typeface="Arial"/>
              </a:defRPr>
            </a:pPr>
            <a:r>
              <a:rPr dirty="0"/>
              <a:t> </a:t>
            </a:r>
          </a:p>
        </p:txBody>
      </p:sp>
      <p:sp>
        <p:nvSpPr>
          <p:cNvPr id="168" name="Shape 168"/>
          <p:cNvSpPr/>
          <p:nvPr/>
        </p:nvSpPr>
        <p:spPr>
          <a:xfrm>
            <a:off x="533701" y="200821"/>
            <a:ext cx="12435954" cy="1628877"/>
          </a:xfrm>
          <a:prstGeom prst="rect">
            <a:avLst/>
          </a:prstGeom>
          <a:gradFill>
            <a:gsLst>
              <a:gs pos="0">
                <a:schemeClr val="accent3">
                  <a:hueOff val="164888"/>
                  <a:satOff val="18715"/>
                  <a:lumOff val="8844"/>
                </a:schemeClr>
              </a:gs>
              <a:gs pos="100000">
                <a:schemeClr val="accent3">
                  <a:hueOff val="-231417"/>
                  <a:satOff val="1231"/>
                  <a:lumOff val="-8205"/>
                </a:schemeClr>
              </a:gs>
            </a:gsLst>
            <a:lin ang="5400000"/>
          </a:gradFill>
          <a:ln w="12700">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lvl1pPr marL="38607" marR="38607" defTabSz="1235455">
              <a:lnSpc>
                <a:spcPct val="50000"/>
              </a:lnSpc>
              <a:buClr>
                <a:srgbClr val="FFFF00"/>
              </a:buClr>
              <a:buFont typeface="Arial"/>
              <a:defRPr sz="6365" b="1" baseline="-14483">
                <a:solidFill>
                  <a:schemeClr val="accent1">
                    <a:hueOff val="60270"/>
                    <a:satOff val="-20053"/>
                    <a:lumOff val="-13915"/>
                  </a:schemeClr>
                </a:solidFill>
                <a:uFill>
                  <a:solidFill>
                    <a:srgbClr val="FFFF00"/>
                  </a:solidFill>
                </a:uFill>
                <a:latin typeface="Arial"/>
                <a:ea typeface="Arial"/>
                <a:cs typeface="Arial"/>
                <a:sym typeface="Arial"/>
              </a:defRPr>
            </a:lvl1pPr>
          </a:lstStyle>
          <a:p>
            <a:r>
              <a:t>GABA-ergic synaptic and extrasynaptic neurotransmission</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2" name="Table 172"/>
          <p:cNvGraphicFramePr/>
          <p:nvPr/>
        </p:nvGraphicFramePr>
        <p:xfrm>
          <a:off x="887659" y="1303018"/>
          <a:ext cx="11229480" cy="8011923"/>
        </p:xfrm>
        <a:graphic>
          <a:graphicData uri="http://schemas.openxmlformats.org/drawingml/2006/table">
            <a:tbl>
              <a:tblPr firstRow="1" bandRow="1">
                <a:tableStyleId>{4C3C2611-4C71-4FC5-86AE-919BDF0F9419}</a:tableStyleId>
              </a:tblPr>
              <a:tblGrid>
                <a:gridCol w="5614740">
                  <a:extLst>
                    <a:ext uri="{9D8B030D-6E8A-4147-A177-3AD203B41FA5}">
                      <a16:colId xmlns:a16="http://schemas.microsoft.com/office/drawing/2014/main" val="20000"/>
                    </a:ext>
                  </a:extLst>
                </a:gridCol>
                <a:gridCol w="5614740">
                  <a:extLst>
                    <a:ext uri="{9D8B030D-6E8A-4147-A177-3AD203B41FA5}">
                      <a16:colId xmlns:a16="http://schemas.microsoft.com/office/drawing/2014/main" val="20001"/>
                    </a:ext>
                  </a:extLst>
                </a:gridCol>
              </a:tblGrid>
              <a:tr h="1902849">
                <a:tc>
                  <a:txBody>
                    <a:bodyPr/>
                    <a:lstStyle/>
                    <a:p>
                      <a:pPr defTabSz="914400">
                        <a:tabLst>
                          <a:tab pos="1663700" algn="l"/>
                        </a:tabLst>
                        <a:defRPr b="0">
                          <a:solidFill>
                            <a:srgbClr val="000000"/>
                          </a:solidFill>
                        </a:defRPr>
                      </a:pPr>
                      <a:r>
                        <a:rPr sz="4600" b="1">
                          <a:solidFill>
                            <a:srgbClr val="FFFFFF"/>
                          </a:solidFill>
                          <a:sym typeface="Helvetica"/>
                        </a:rPr>
                        <a:t>Wanted
effects</a:t>
                      </a:r>
                    </a:p>
                  </a:txBody>
                  <a:tcPr marL="63500" marR="63500" marT="63500" marB="63500" anchor="ctr" horzOverflow="overflow"/>
                </a:tc>
                <a:tc>
                  <a:txBody>
                    <a:bodyPr/>
                    <a:lstStyle/>
                    <a:p>
                      <a:pPr defTabSz="914400">
                        <a:tabLst>
                          <a:tab pos="1663700" algn="l"/>
                        </a:tabLst>
                        <a:defRPr b="0">
                          <a:solidFill>
                            <a:srgbClr val="000000"/>
                          </a:solidFill>
                        </a:defRPr>
                      </a:pPr>
                      <a:r>
                        <a:rPr sz="4600" b="1">
                          <a:solidFill>
                            <a:srgbClr val="FFFFFF"/>
                          </a:solidFill>
                          <a:sym typeface="Helvetica"/>
                        </a:rPr>
                        <a:t>Unwanted effects</a:t>
                      </a:r>
                    </a:p>
                  </a:txBody>
                  <a:tcPr marL="63500" marR="63500" marT="63500" marB="63500" anchor="ctr" horzOverflow="overflow"/>
                </a:tc>
                <a:extLst>
                  <a:ext uri="{0D108BD9-81ED-4DB2-BD59-A6C34878D82A}">
                    <a16:rowId xmlns:a16="http://schemas.microsoft.com/office/drawing/2014/main" val="10000"/>
                  </a:ext>
                </a:extLst>
              </a:tr>
              <a:tr h="1495363">
                <a:tc>
                  <a:txBody>
                    <a:bodyPr/>
                    <a:lstStyle/>
                    <a:p>
                      <a:pPr algn="l" defTabSz="914400">
                        <a:tabLst>
                          <a:tab pos="1181100" algn="l"/>
                        </a:tabLst>
                      </a:pPr>
                      <a:r>
                        <a:rPr sz="3500">
                          <a:solidFill>
                            <a:schemeClr val="accent1">
                              <a:hueOff val="60270"/>
                              <a:satOff val="-20053"/>
                              <a:lumOff val="-13915"/>
                            </a:schemeClr>
                          </a:solidFill>
                          <a:latin typeface="Arial"/>
                          <a:ea typeface="Arial"/>
                          <a:cs typeface="Arial"/>
                          <a:sym typeface="Arial"/>
                        </a:rPr>
                        <a:t>Anxiolysis</a:t>
                      </a:r>
                    </a:p>
                  </a:txBody>
                  <a:tcPr marL="63500" marR="63500" marT="63500" marB="63500" anchor="ctr" horzOverflow="overflow"/>
                </a:tc>
                <a:tc>
                  <a:txBody>
                    <a:bodyPr/>
                    <a:lstStyle/>
                    <a:p>
                      <a:pPr marL="383540" marR="40639" indent="-342900" algn="l" defTabSz="1300480">
                        <a:lnSpc>
                          <a:spcPct val="80000"/>
                        </a:lnSpc>
                        <a:spcBef>
                          <a:spcPts val="600"/>
                        </a:spcBef>
                      </a:pPr>
                      <a:r>
                        <a:rPr sz="3500">
                          <a:solidFill>
                            <a:schemeClr val="accent1">
                              <a:hueOff val="60270"/>
                              <a:satOff val="-20053"/>
                              <a:lumOff val="-13915"/>
                            </a:schemeClr>
                          </a:solidFill>
                          <a:uFill>
                            <a:solidFill>
                              <a:srgbClr val="FFFFFF"/>
                            </a:solidFill>
                          </a:uFill>
                          <a:latin typeface="Arial"/>
                          <a:ea typeface="Arial"/>
                          <a:cs typeface="Arial"/>
                          <a:sym typeface="Arial"/>
                        </a:rPr>
                        <a:t>Tolerance and dependence</a:t>
                      </a:r>
                    </a:p>
                  </a:txBody>
                  <a:tcPr marL="63500" marR="63500" marT="63500" marB="63500" anchor="ctr" horzOverflow="overflow"/>
                </a:tc>
                <a:extLst>
                  <a:ext uri="{0D108BD9-81ED-4DB2-BD59-A6C34878D82A}">
                    <a16:rowId xmlns:a16="http://schemas.microsoft.com/office/drawing/2014/main" val="10001"/>
                  </a:ext>
                </a:extLst>
              </a:tr>
              <a:tr h="1197336">
                <a:tc>
                  <a:txBody>
                    <a:bodyPr/>
                    <a:lstStyle/>
                    <a:p>
                      <a:pPr algn="l" defTabSz="914400">
                        <a:tabLst>
                          <a:tab pos="1181100" algn="l"/>
                        </a:tabLst>
                      </a:pPr>
                      <a:r>
                        <a:rPr sz="3500">
                          <a:solidFill>
                            <a:schemeClr val="accent1">
                              <a:hueOff val="60270"/>
                              <a:satOff val="-20053"/>
                              <a:lumOff val="-13915"/>
                            </a:schemeClr>
                          </a:solidFill>
                          <a:latin typeface="Arial"/>
                          <a:ea typeface="Arial"/>
                          <a:cs typeface="Arial"/>
                          <a:sym typeface="Arial"/>
                        </a:rPr>
                        <a:t>Sedation/hypnosis</a:t>
                      </a:r>
                    </a:p>
                  </a:txBody>
                  <a:tcPr marL="63500" marR="63500" marT="63500" marB="63500" anchor="ctr" horzOverflow="overflow"/>
                </a:tc>
                <a:tc>
                  <a:txBody>
                    <a:bodyPr/>
                    <a:lstStyle/>
                    <a:p>
                      <a:pPr marL="383540" marR="40639" indent="-342900" algn="l" defTabSz="1300480">
                        <a:lnSpc>
                          <a:spcPct val="80000"/>
                        </a:lnSpc>
                        <a:spcBef>
                          <a:spcPts val="600"/>
                        </a:spcBef>
                      </a:pPr>
                      <a:r>
                        <a:rPr sz="3500">
                          <a:solidFill>
                            <a:schemeClr val="accent1">
                              <a:hueOff val="60270"/>
                              <a:satOff val="-20053"/>
                              <a:lumOff val="-13915"/>
                            </a:schemeClr>
                          </a:solidFill>
                          <a:uFill>
                            <a:solidFill>
                              <a:srgbClr val="FFFFFF"/>
                            </a:solidFill>
                          </a:uFill>
                          <a:latin typeface="Arial"/>
                          <a:ea typeface="Arial"/>
                          <a:cs typeface="Arial"/>
                          <a:sym typeface="Arial"/>
                        </a:rPr>
                        <a:t>Sedation</a:t>
                      </a:r>
                    </a:p>
                  </a:txBody>
                  <a:tcPr marL="63500" marR="63500" marT="63500" marB="63500" anchor="ctr" horzOverflow="overflow"/>
                </a:tc>
                <a:extLst>
                  <a:ext uri="{0D108BD9-81ED-4DB2-BD59-A6C34878D82A}">
                    <a16:rowId xmlns:a16="http://schemas.microsoft.com/office/drawing/2014/main" val="10002"/>
                  </a:ext>
                </a:extLst>
              </a:tr>
              <a:tr h="1145682">
                <a:tc>
                  <a:txBody>
                    <a:bodyPr/>
                    <a:lstStyle/>
                    <a:p>
                      <a:pPr algn="l" defTabSz="914400">
                        <a:tabLst>
                          <a:tab pos="1181100" algn="l"/>
                        </a:tabLst>
                      </a:pPr>
                      <a:r>
                        <a:rPr sz="3500">
                          <a:solidFill>
                            <a:schemeClr val="accent1">
                              <a:hueOff val="60270"/>
                              <a:satOff val="-20053"/>
                              <a:lumOff val="-13915"/>
                            </a:schemeClr>
                          </a:solidFill>
                          <a:latin typeface="Arial"/>
                          <a:ea typeface="Arial"/>
                          <a:cs typeface="Arial"/>
                          <a:sym typeface="Arial"/>
                        </a:rPr>
                        <a:t>Amnesia</a:t>
                      </a:r>
                    </a:p>
                  </a:txBody>
                  <a:tcPr marL="63500" marR="63500" marT="63500" marB="63500" anchor="ctr" horzOverflow="overflow"/>
                </a:tc>
                <a:tc>
                  <a:txBody>
                    <a:bodyPr/>
                    <a:lstStyle/>
                    <a:p>
                      <a:pPr marL="383540" marR="40639" indent="-342900" algn="l" defTabSz="1300480">
                        <a:lnSpc>
                          <a:spcPct val="80000"/>
                        </a:lnSpc>
                        <a:spcBef>
                          <a:spcPts val="600"/>
                        </a:spcBef>
                      </a:pPr>
                      <a:r>
                        <a:rPr sz="3500">
                          <a:solidFill>
                            <a:schemeClr val="accent1">
                              <a:hueOff val="60270"/>
                              <a:satOff val="-20053"/>
                              <a:lumOff val="-13915"/>
                            </a:schemeClr>
                          </a:solidFill>
                          <a:uFill>
                            <a:solidFill>
                              <a:srgbClr val="FFFFFF"/>
                            </a:solidFill>
                          </a:uFill>
                          <a:latin typeface="Arial"/>
                          <a:ea typeface="Arial"/>
                          <a:cs typeface="Arial"/>
                          <a:sym typeface="Arial"/>
                        </a:rPr>
                        <a:t>Cognitive impairment</a:t>
                      </a:r>
                    </a:p>
                  </a:txBody>
                  <a:tcPr marL="63500" marR="63500" marT="63500" marB="63500" anchor="ctr" horzOverflow="overflow"/>
                </a:tc>
                <a:extLst>
                  <a:ext uri="{0D108BD9-81ED-4DB2-BD59-A6C34878D82A}">
                    <a16:rowId xmlns:a16="http://schemas.microsoft.com/office/drawing/2014/main" val="10003"/>
                  </a:ext>
                </a:extLst>
              </a:tr>
              <a:tr h="1032027">
                <a:tc>
                  <a:txBody>
                    <a:bodyPr/>
                    <a:lstStyle/>
                    <a:p>
                      <a:pPr marL="383540" marR="40639" indent="-342900" algn="l" defTabSz="1300480">
                        <a:spcBef>
                          <a:spcPts val="700"/>
                        </a:spcBef>
                      </a:pPr>
                      <a:r>
                        <a:rPr sz="3500">
                          <a:solidFill>
                            <a:schemeClr val="accent1">
                              <a:hueOff val="60270"/>
                              <a:satOff val="-20053"/>
                              <a:lumOff val="-13915"/>
                            </a:schemeClr>
                          </a:solidFill>
                          <a:uFill>
                            <a:solidFill>
                              <a:srgbClr val="FFFFFF"/>
                            </a:solidFill>
                          </a:uFill>
                          <a:latin typeface="Arial"/>
                          <a:ea typeface="Arial"/>
                          <a:cs typeface="Arial"/>
                          <a:sym typeface="Arial"/>
                        </a:rPr>
                        <a:t>Muscle relaxation</a:t>
                      </a:r>
                    </a:p>
                  </a:txBody>
                  <a:tcPr marL="63500" marR="63500" marT="63500" marB="63500" anchor="ctr" horzOverflow="overflow"/>
                </a:tc>
                <a:tc>
                  <a:txBody>
                    <a:bodyPr/>
                    <a:lstStyle/>
                    <a:p>
                      <a:pPr marL="383540" marR="40639" indent="-342900" algn="l" defTabSz="1300480">
                        <a:lnSpc>
                          <a:spcPct val="80000"/>
                        </a:lnSpc>
                        <a:spcBef>
                          <a:spcPts val="600"/>
                        </a:spcBef>
                      </a:pPr>
                      <a:r>
                        <a:rPr sz="3500">
                          <a:solidFill>
                            <a:schemeClr val="accent1">
                              <a:hueOff val="60270"/>
                              <a:satOff val="-20053"/>
                              <a:lumOff val="-13915"/>
                            </a:schemeClr>
                          </a:solidFill>
                          <a:uFill>
                            <a:solidFill>
                              <a:srgbClr val="FFFFFF"/>
                            </a:solidFill>
                          </a:uFill>
                          <a:latin typeface="Arial"/>
                          <a:ea typeface="Arial"/>
                          <a:cs typeface="Arial"/>
                          <a:sym typeface="Arial"/>
                        </a:rPr>
                        <a:t>Ataxia</a:t>
                      </a:r>
                    </a:p>
                  </a:txBody>
                  <a:tcPr marL="63500" marR="63500" marT="63500" marB="63500" anchor="ctr" horzOverflow="overflow"/>
                </a:tc>
                <a:extLst>
                  <a:ext uri="{0D108BD9-81ED-4DB2-BD59-A6C34878D82A}">
                    <a16:rowId xmlns:a16="http://schemas.microsoft.com/office/drawing/2014/main" val="10004"/>
                  </a:ext>
                </a:extLst>
              </a:tr>
              <a:tr h="1238666">
                <a:tc>
                  <a:txBody>
                    <a:bodyPr/>
                    <a:lstStyle/>
                    <a:p>
                      <a:pPr marL="383540" marR="40639" indent="-342900" algn="l" defTabSz="1300480">
                        <a:spcBef>
                          <a:spcPts val="700"/>
                        </a:spcBef>
                      </a:pPr>
                      <a:r>
                        <a:rPr sz="3500">
                          <a:solidFill>
                            <a:schemeClr val="accent1">
                              <a:hueOff val="60270"/>
                              <a:satOff val="-20053"/>
                              <a:lumOff val="-13915"/>
                            </a:schemeClr>
                          </a:solidFill>
                          <a:uFill>
                            <a:solidFill>
                              <a:srgbClr val="FFFFFF"/>
                            </a:solidFill>
                          </a:uFill>
                          <a:latin typeface="Arial"/>
                          <a:ea typeface="Arial"/>
                          <a:cs typeface="Arial"/>
                          <a:sym typeface="Arial"/>
                        </a:rPr>
                        <a:t>Seizure protection</a:t>
                      </a:r>
                    </a:p>
                  </a:txBody>
                  <a:tcPr marL="63500" marR="63500" marT="63500" marB="63500" anchor="ctr" horzOverflow="overflow"/>
                </a:tc>
                <a:tc>
                  <a:txBody>
                    <a:bodyPr/>
                    <a:lstStyle/>
                    <a:p>
                      <a:pPr defTabSz="914400">
                        <a:tabLst>
                          <a:tab pos="1181100" algn="l"/>
                        </a:tabLst>
                        <a:defRPr sz="3500">
                          <a:solidFill>
                            <a:schemeClr val="accent1">
                              <a:hueOff val="60270"/>
                              <a:satOff val="-20053"/>
                              <a:lumOff val="-13915"/>
                            </a:schemeClr>
                          </a:solidFill>
                        </a:defRPr>
                      </a:pPr>
                      <a:endParaRPr/>
                    </a:p>
                  </a:txBody>
                  <a:tcPr marL="63500" marR="63500" marT="63500" marB="63500" anchor="ctr" horzOverflow="overflow"/>
                </a:tc>
                <a:extLst>
                  <a:ext uri="{0D108BD9-81ED-4DB2-BD59-A6C34878D82A}">
                    <a16:rowId xmlns:a16="http://schemas.microsoft.com/office/drawing/2014/main" val="10005"/>
                  </a:ext>
                </a:extLst>
              </a:tr>
            </a:tbl>
          </a:graphicData>
        </a:graphic>
      </p:graphicFrame>
      <p:sp>
        <p:nvSpPr>
          <p:cNvPr id="173" name="Shape 173"/>
          <p:cNvSpPr/>
          <p:nvPr/>
        </p:nvSpPr>
        <p:spPr>
          <a:xfrm>
            <a:off x="975359" y="0"/>
            <a:ext cx="11054081" cy="1008406"/>
          </a:xfrm>
          <a:prstGeom prst="rect">
            <a:avLst/>
          </a:prstGeom>
          <a:gradFill>
            <a:gsLst>
              <a:gs pos="0">
                <a:schemeClr val="accent3">
                  <a:hueOff val="164888"/>
                  <a:satOff val="18715"/>
                  <a:lumOff val="8844"/>
                </a:schemeClr>
              </a:gs>
              <a:gs pos="100000">
                <a:schemeClr val="accent3">
                  <a:hueOff val="-231417"/>
                  <a:satOff val="1231"/>
                  <a:lumOff val="-8205"/>
                </a:schemeClr>
              </a:gs>
            </a:gsLst>
            <a:lin ang="5400000"/>
          </a:gradFill>
          <a:ln w="12700">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lvl1pPr marL="39420" marR="39420" defTabSz="1261465">
              <a:defRPr sz="6070">
                <a:solidFill>
                  <a:schemeClr val="accent1">
                    <a:hueOff val="60270"/>
                    <a:satOff val="-20053"/>
                    <a:lumOff val="-13915"/>
                  </a:schemeClr>
                </a:solidFill>
                <a:uFill>
                  <a:solidFill>
                    <a:srgbClr val="FFFF00"/>
                  </a:solidFill>
                </a:uFill>
                <a:latin typeface="Arial"/>
                <a:ea typeface="Arial"/>
                <a:cs typeface="Arial"/>
                <a:sym typeface="Arial"/>
              </a:defRPr>
            </a:lvl1pPr>
          </a:lstStyle>
          <a:p>
            <a:r>
              <a:t>Properties of BDZs</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p:nvPr/>
        </p:nvSpPr>
        <p:spPr>
          <a:xfrm>
            <a:off x="433493" y="-416385"/>
            <a:ext cx="12137814" cy="10234380"/>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ormAutofit/>
          </a:bodyPr>
          <a:lstStyle/>
          <a:p>
            <a:pPr marL="453745" marR="17881" lvl="1" indent="-234695" algn="just" defTabSz="572211">
              <a:spcBef>
                <a:spcPts val="200"/>
              </a:spcBef>
              <a:buClr>
                <a:srgbClr val="FF66FF"/>
              </a:buClr>
              <a:buFont typeface="Arial"/>
              <a:defRPr sz="3520">
                <a:solidFill>
                  <a:schemeClr val="accent1">
                    <a:hueOff val="60270"/>
                    <a:satOff val="-20053"/>
                    <a:lumOff val="-13915"/>
                  </a:schemeClr>
                </a:solidFill>
                <a:uFill>
                  <a:solidFill>
                    <a:srgbClr val="FF66FF"/>
                  </a:solidFill>
                </a:uFill>
                <a:latin typeface="Arial"/>
                <a:ea typeface="Arial"/>
                <a:cs typeface="Arial"/>
                <a:sym typeface="Arial"/>
              </a:defRPr>
            </a:pPr>
            <a:endParaRPr/>
          </a:p>
          <a:p>
            <a:pPr marL="168757" marR="17881" indent="-150876" algn="just" defTabSz="572211">
              <a:spcBef>
                <a:spcPts val="300"/>
              </a:spcBef>
              <a:buClr>
                <a:srgbClr val="FF66FF"/>
              </a:buClr>
              <a:buFont typeface="Arial"/>
              <a:defRPr sz="3520">
                <a:solidFill>
                  <a:schemeClr val="accent1">
                    <a:hueOff val="60270"/>
                    <a:satOff val="-20053"/>
                    <a:lumOff val="-13915"/>
                  </a:schemeClr>
                </a:solidFill>
                <a:uFill>
                  <a:solidFill>
                    <a:srgbClr val="FF66FF"/>
                  </a:solidFill>
                </a:uFill>
                <a:latin typeface="Times New Roman"/>
                <a:ea typeface="Times New Roman"/>
                <a:cs typeface="Times New Roman"/>
                <a:sym typeface="Times New Roman"/>
              </a:defRPr>
            </a:pPr>
            <a:r>
              <a:rPr b="1">
                <a:latin typeface="Arial"/>
                <a:ea typeface="Arial"/>
                <a:cs typeface="Arial"/>
                <a:sym typeface="Arial"/>
              </a:rPr>
              <a:t>         </a:t>
            </a:r>
            <a:r>
              <a:rPr b="1">
                <a:uFill>
                  <a:solidFill>
                    <a:srgbClr val="FFFF99"/>
                  </a:solidFill>
                </a:uFill>
                <a:latin typeface="Arial"/>
                <a:ea typeface="Arial"/>
                <a:cs typeface="Arial"/>
                <a:sym typeface="Arial"/>
              </a:rPr>
              <a:t>Normal</a:t>
            </a:r>
          </a:p>
          <a:p>
            <a:pPr marL="721969" marR="17881" lvl="3" indent="-100584" algn="just" defTabSz="572211">
              <a:spcBef>
                <a:spcPts val="200"/>
              </a:spcBef>
              <a:buClr>
                <a:srgbClr val="FF66FF"/>
              </a:buClr>
              <a:buFont typeface="Arial"/>
              <a:defRPr sz="3520" b="1">
                <a:solidFill>
                  <a:schemeClr val="accent1">
                    <a:hueOff val="60270"/>
                    <a:satOff val="-20053"/>
                    <a:lumOff val="-13915"/>
                  </a:schemeClr>
                </a:solidFill>
                <a:uFill>
                  <a:solidFill>
                    <a:srgbClr val="FF66FF"/>
                  </a:solidFill>
                </a:uFill>
                <a:latin typeface="Arial"/>
                <a:ea typeface="Arial"/>
                <a:cs typeface="Arial"/>
                <a:sym typeface="Arial"/>
              </a:defRPr>
            </a:pPr>
            <a:r>
              <a:t> </a:t>
            </a:r>
            <a:r>
              <a:rPr b="0">
                <a:latin typeface="Wingdings 3"/>
                <a:ea typeface="Wingdings 3"/>
                <a:cs typeface="Wingdings 3"/>
                <a:sym typeface="Wingdings 3"/>
              </a:rPr>
              <a:t>|</a:t>
            </a:r>
          </a:p>
          <a:p>
            <a:pPr marL="721969" marR="17881" lvl="3" indent="-100584" algn="just" defTabSz="572211">
              <a:spcBef>
                <a:spcPts val="200"/>
              </a:spcBef>
              <a:buClr>
                <a:srgbClr val="00FFFF"/>
              </a:buClr>
              <a:buFont typeface="Arial"/>
              <a:defRPr sz="3520" b="1">
                <a:solidFill>
                  <a:schemeClr val="accent1">
                    <a:hueOff val="60270"/>
                    <a:satOff val="-20053"/>
                    <a:lumOff val="-13915"/>
                  </a:schemeClr>
                </a:solidFill>
                <a:uFill>
                  <a:solidFill>
                    <a:srgbClr val="00FFFF"/>
                  </a:solidFill>
                </a:uFill>
                <a:latin typeface="Arial"/>
                <a:ea typeface="Arial"/>
                <a:cs typeface="Arial"/>
                <a:sym typeface="Arial"/>
              </a:defRPr>
            </a:pPr>
            <a:r>
              <a:t>Relief from Anxiety</a:t>
            </a:r>
          </a:p>
          <a:p>
            <a:pPr marL="344779" marR="17881" lvl="1" indent="-125729" algn="just" defTabSz="572211">
              <a:spcBef>
                <a:spcPts val="200"/>
              </a:spcBef>
              <a:buClr>
                <a:srgbClr val="FF66FF"/>
              </a:buClr>
              <a:buFont typeface="Arial"/>
              <a:defRPr sz="3520">
                <a:solidFill>
                  <a:schemeClr val="accent1">
                    <a:hueOff val="60270"/>
                    <a:satOff val="-20053"/>
                    <a:lumOff val="-13915"/>
                  </a:schemeClr>
                </a:solidFill>
                <a:uFill>
                  <a:solidFill>
                    <a:srgbClr val="FF66FF"/>
                  </a:solidFill>
                </a:uFill>
                <a:latin typeface="Times New Roman"/>
                <a:ea typeface="Times New Roman"/>
                <a:cs typeface="Times New Roman"/>
                <a:sym typeface="Times New Roman"/>
              </a:defRPr>
            </a:pPr>
            <a:r>
              <a:t>             </a:t>
            </a:r>
            <a:r>
              <a:rPr u="sng">
                <a:latin typeface="Wingdings 3"/>
                <a:ea typeface="Wingdings 3"/>
                <a:cs typeface="Wingdings 3"/>
                <a:sym typeface="Wingdings 3"/>
              </a:rPr>
              <a:t>|</a:t>
            </a:r>
            <a:endParaRPr b="1" u="sng">
              <a:latin typeface="Arial"/>
              <a:ea typeface="Arial"/>
              <a:cs typeface="Arial"/>
              <a:sym typeface="Arial"/>
            </a:endParaRPr>
          </a:p>
          <a:p>
            <a:pPr marL="520801" marR="17881" lvl="2" indent="-100584" algn="just" defTabSz="572211">
              <a:spcBef>
                <a:spcPts val="200"/>
              </a:spcBef>
              <a:buClr>
                <a:srgbClr val="FF66FF"/>
              </a:buClr>
              <a:buFont typeface="Arial"/>
              <a:defRPr sz="3520">
                <a:solidFill>
                  <a:schemeClr val="accent1">
                    <a:hueOff val="60270"/>
                    <a:satOff val="-20053"/>
                    <a:lumOff val="-13915"/>
                  </a:schemeClr>
                </a:solidFill>
                <a:uFill>
                  <a:solidFill>
                    <a:srgbClr val="FF66FF"/>
                  </a:solidFill>
                </a:uFill>
                <a:latin typeface="Times New Roman"/>
                <a:ea typeface="Times New Roman"/>
                <a:cs typeface="Times New Roman"/>
                <a:sym typeface="Times New Roman"/>
              </a:defRPr>
            </a:pPr>
            <a:r>
              <a:rPr b="1">
                <a:latin typeface="Arial"/>
                <a:ea typeface="Arial"/>
                <a:cs typeface="Arial"/>
                <a:sym typeface="Arial"/>
              </a:rPr>
              <a:t>		</a:t>
            </a:r>
            <a:r>
              <a:rPr b="1">
                <a:uFill>
                  <a:solidFill>
                    <a:srgbClr val="00FFFF"/>
                  </a:solidFill>
                </a:uFill>
                <a:latin typeface="Arial"/>
                <a:ea typeface="Arial"/>
                <a:cs typeface="Arial"/>
                <a:sym typeface="Arial"/>
              </a:rPr>
              <a:t>SEDATION</a:t>
            </a:r>
          </a:p>
          <a:p>
            <a:pPr marL="520801" marR="17881" lvl="2" indent="-100584" algn="just" defTabSz="572211">
              <a:spcBef>
                <a:spcPts val="200"/>
              </a:spcBef>
              <a:buClr>
                <a:srgbClr val="00FFFF"/>
              </a:buClr>
              <a:buFont typeface="Arial"/>
              <a:defRPr sz="3520" b="1">
                <a:solidFill>
                  <a:schemeClr val="accent1">
                    <a:hueOff val="60270"/>
                    <a:satOff val="-20053"/>
                    <a:lumOff val="-13915"/>
                  </a:schemeClr>
                </a:solidFill>
                <a:uFill>
                  <a:solidFill>
                    <a:srgbClr val="00FFFF"/>
                  </a:solidFill>
                </a:uFill>
                <a:latin typeface="Arial"/>
                <a:ea typeface="Arial"/>
                <a:cs typeface="Arial"/>
                <a:sym typeface="Arial"/>
              </a:defRPr>
            </a:pPr>
            <a:r>
              <a:t>(Drowsiness/decrease reaction time)</a:t>
            </a:r>
          </a:p>
          <a:p>
            <a:pPr marL="923137" marR="17881" lvl="4" indent="-100584" algn="just" defTabSz="572211">
              <a:spcBef>
                <a:spcPts val="200"/>
              </a:spcBef>
              <a:buClr>
                <a:srgbClr val="FF66FF"/>
              </a:buClr>
              <a:buFont typeface="Arial"/>
              <a:defRPr sz="3520">
                <a:solidFill>
                  <a:schemeClr val="accent1">
                    <a:hueOff val="60270"/>
                    <a:satOff val="-20053"/>
                    <a:lumOff val="-13915"/>
                  </a:schemeClr>
                </a:solidFill>
                <a:uFill>
                  <a:solidFill>
                    <a:srgbClr val="FF66FF"/>
                  </a:solidFill>
                </a:uFill>
                <a:latin typeface="Times New Roman"/>
                <a:ea typeface="Times New Roman"/>
                <a:cs typeface="Times New Roman"/>
                <a:sym typeface="Times New Roman"/>
              </a:defRPr>
            </a:pPr>
            <a:r>
              <a:rPr b="1">
                <a:latin typeface="Arial"/>
                <a:ea typeface="Arial"/>
                <a:cs typeface="Arial"/>
                <a:sym typeface="Arial"/>
              </a:rPr>
              <a:t>		                    </a:t>
            </a:r>
            <a:r>
              <a:rPr>
                <a:latin typeface="Wingdings 3"/>
                <a:ea typeface="Wingdings 3"/>
                <a:cs typeface="Wingdings 3"/>
                <a:sym typeface="Wingdings 3"/>
              </a:rPr>
              <a:t>|</a:t>
            </a:r>
            <a:r>
              <a:rPr b="1">
                <a:latin typeface="Arial"/>
                <a:ea typeface="Arial"/>
                <a:cs typeface="Arial"/>
                <a:sym typeface="Arial"/>
              </a:rPr>
              <a:t>  </a:t>
            </a:r>
          </a:p>
          <a:p>
            <a:pPr marL="721969" marR="17881" lvl="3" indent="-100584" algn="just" defTabSz="572211">
              <a:spcBef>
                <a:spcPts val="200"/>
              </a:spcBef>
              <a:buClr>
                <a:srgbClr val="FF66FF"/>
              </a:buClr>
              <a:buFont typeface="Arial"/>
              <a:defRPr sz="3520">
                <a:solidFill>
                  <a:schemeClr val="accent1">
                    <a:hueOff val="60270"/>
                    <a:satOff val="-20053"/>
                    <a:lumOff val="-13915"/>
                  </a:schemeClr>
                </a:solidFill>
                <a:uFill>
                  <a:solidFill>
                    <a:srgbClr val="FF66FF"/>
                  </a:solidFill>
                </a:uFill>
                <a:latin typeface="Times New Roman"/>
                <a:ea typeface="Times New Roman"/>
                <a:cs typeface="Times New Roman"/>
                <a:sym typeface="Times New Roman"/>
              </a:defRPr>
            </a:pPr>
            <a:r>
              <a:rPr b="1">
                <a:latin typeface="Arial"/>
                <a:ea typeface="Arial"/>
                <a:cs typeface="Arial"/>
                <a:sym typeface="Arial"/>
              </a:rPr>
              <a:t>			</a:t>
            </a:r>
            <a:r>
              <a:rPr b="1">
                <a:uFill>
                  <a:solidFill>
                    <a:srgbClr val="00FFFF"/>
                  </a:solidFill>
                </a:uFill>
                <a:latin typeface="Arial"/>
                <a:ea typeface="Arial"/>
                <a:cs typeface="Arial"/>
                <a:sym typeface="Arial"/>
              </a:rPr>
              <a:t>HYPNOSIS</a:t>
            </a:r>
            <a:r>
              <a:rPr b="1">
                <a:latin typeface="Arial"/>
                <a:ea typeface="Arial"/>
                <a:cs typeface="Arial"/>
                <a:sym typeface="Arial"/>
              </a:rPr>
              <a:t> </a:t>
            </a:r>
          </a:p>
          <a:p>
            <a:pPr marL="923137" marR="17881" lvl="4" indent="-100584" algn="just" defTabSz="572211">
              <a:spcBef>
                <a:spcPts val="200"/>
              </a:spcBef>
              <a:buClr>
                <a:srgbClr val="FF66FF"/>
              </a:buClr>
              <a:buFont typeface="Arial"/>
              <a:defRPr sz="3520">
                <a:solidFill>
                  <a:schemeClr val="accent1">
                    <a:hueOff val="60270"/>
                    <a:satOff val="-20053"/>
                    <a:lumOff val="-13915"/>
                  </a:schemeClr>
                </a:solidFill>
                <a:uFill>
                  <a:solidFill>
                    <a:srgbClr val="FF66FF"/>
                  </a:solidFill>
                </a:uFill>
                <a:latin typeface="Times New Roman"/>
                <a:ea typeface="Times New Roman"/>
                <a:cs typeface="Times New Roman"/>
                <a:sym typeface="Times New Roman"/>
              </a:defRPr>
            </a:pPr>
            <a:r>
              <a:rPr b="1">
                <a:latin typeface="Arial"/>
                <a:ea typeface="Arial"/>
                <a:cs typeface="Arial"/>
                <a:sym typeface="Arial"/>
              </a:rPr>
              <a:t>		  	          </a:t>
            </a:r>
            <a:r>
              <a:rPr>
                <a:latin typeface="Wingdings 3"/>
                <a:ea typeface="Wingdings 3"/>
                <a:cs typeface="Wingdings 3"/>
                <a:sym typeface="Wingdings 3"/>
              </a:rPr>
              <a:t>|</a:t>
            </a:r>
            <a:endParaRPr b="1">
              <a:latin typeface="Arial"/>
              <a:ea typeface="Arial"/>
              <a:cs typeface="Arial"/>
              <a:sym typeface="Arial"/>
            </a:endParaRPr>
          </a:p>
          <a:p>
            <a:pPr marL="923137" marR="17881" lvl="4" indent="-100584" algn="just" defTabSz="572211">
              <a:spcBef>
                <a:spcPts val="200"/>
              </a:spcBef>
              <a:buClr>
                <a:srgbClr val="FF66FF"/>
              </a:buClr>
              <a:buFont typeface="Arial"/>
              <a:defRPr sz="3520" b="1">
                <a:solidFill>
                  <a:schemeClr val="accent1">
                    <a:hueOff val="60270"/>
                    <a:satOff val="-20053"/>
                    <a:lumOff val="-13915"/>
                  </a:schemeClr>
                </a:solidFill>
                <a:uFill>
                  <a:solidFill>
                    <a:srgbClr val="FF66FF"/>
                  </a:solidFill>
                </a:uFill>
                <a:latin typeface="Arial"/>
                <a:ea typeface="Arial"/>
                <a:cs typeface="Arial"/>
                <a:sym typeface="Arial"/>
              </a:defRPr>
            </a:pPr>
            <a:r>
              <a:t>		Confusion, Delirium, Ataxia</a:t>
            </a:r>
          </a:p>
          <a:p>
            <a:pPr marL="923137" marR="17881" lvl="4" indent="-100584" algn="just" defTabSz="572211">
              <a:spcBef>
                <a:spcPts val="200"/>
              </a:spcBef>
              <a:buClr>
                <a:srgbClr val="FF66FF"/>
              </a:buClr>
              <a:buFont typeface="Arial"/>
              <a:defRPr sz="3520">
                <a:solidFill>
                  <a:schemeClr val="accent1">
                    <a:hueOff val="60270"/>
                    <a:satOff val="-20053"/>
                    <a:lumOff val="-13915"/>
                  </a:schemeClr>
                </a:solidFill>
                <a:uFill>
                  <a:solidFill>
                    <a:srgbClr val="FF66FF"/>
                  </a:solidFill>
                </a:uFill>
                <a:latin typeface="Times New Roman"/>
                <a:ea typeface="Times New Roman"/>
                <a:cs typeface="Times New Roman"/>
                <a:sym typeface="Times New Roman"/>
              </a:defRPr>
            </a:pPr>
            <a:r>
              <a:rPr b="1">
                <a:latin typeface="Arial"/>
                <a:ea typeface="Arial"/>
                <a:cs typeface="Arial"/>
                <a:sym typeface="Arial"/>
              </a:rPr>
              <a:t>			           |</a:t>
            </a:r>
          </a:p>
          <a:p>
            <a:pPr marL="923137" marR="17881" lvl="4" indent="-100584" algn="just" defTabSz="572211">
              <a:spcBef>
                <a:spcPts val="200"/>
              </a:spcBef>
              <a:buClr>
                <a:srgbClr val="FF66FF"/>
              </a:buClr>
              <a:buFont typeface="Arial"/>
              <a:defRPr sz="3520" b="1">
                <a:solidFill>
                  <a:schemeClr val="accent1">
                    <a:hueOff val="60270"/>
                    <a:satOff val="-20053"/>
                    <a:lumOff val="-13915"/>
                  </a:schemeClr>
                </a:solidFill>
                <a:uFill>
                  <a:solidFill>
                    <a:srgbClr val="FF66FF"/>
                  </a:solidFill>
                </a:uFill>
                <a:latin typeface="Arial"/>
                <a:ea typeface="Arial"/>
                <a:cs typeface="Arial"/>
                <a:sym typeface="Arial"/>
              </a:defRPr>
            </a:pPr>
            <a:r>
              <a:t> 		 	Surgical Anesthesia</a:t>
            </a:r>
          </a:p>
          <a:p>
            <a:pPr marL="923137" marR="17881" lvl="4" indent="-100584" algn="just" defTabSz="572211">
              <a:spcBef>
                <a:spcPts val="200"/>
              </a:spcBef>
              <a:buClr>
                <a:srgbClr val="FF66FF"/>
              </a:buClr>
              <a:buFont typeface="Arial"/>
              <a:defRPr sz="3520">
                <a:solidFill>
                  <a:schemeClr val="accent1">
                    <a:hueOff val="60270"/>
                    <a:satOff val="-20053"/>
                    <a:lumOff val="-13915"/>
                  </a:schemeClr>
                </a:solidFill>
                <a:uFill>
                  <a:solidFill>
                    <a:srgbClr val="FF66FF"/>
                  </a:solidFill>
                </a:uFill>
                <a:latin typeface="Times New Roman"/>
                <a:ea typeface="Times New Roman"/>
                <a:cs typeface="Times New Roman"/>
                <a:sym typeface="Times New Roman"/>
              </a:defRPr>
            </a:pPr>
            <a:r>
              <a:rPr b="1">
                <a:latin typeface="Arial"/>
                <a:ea typeface="Arial"/>
                <a:cs typeface="Arial"/>
                <a:sym typeface="Arial"/>
              </a:rPr>
              <a:t>			                     |</a:t>
            </a:r>
            <a:endParaRPr>
              <a:latin typeface="Wingdings 3"/>
              <a:ea typeface="Wingdings 3"/>
              <a:cs typeface="Wingdings 3"/>
              <a:sym typeface="Wingdings 3"/>
            </a:endParaRPr>
          </a:p>
          <a:p>
            <a:pPr marL="923137" marR="17881" lvl="4" indent="-100584" algn="just" defTabSz="572211">
              <a:spcBef>
                <a:spcPts val="200"/>
              </a:spcBef>
              <a:buClr>
                <a:srgbClr val="FF66FF"/>
              </a:buClr>
              <a:buFont typeface="Arial"/>
              <a:defRPr sz="3520">
                <a:solidFill>
                  <a:schemeClr val="accent1">
                    <a:hueOff val="60270"/>
                    <a:satOff val="-20053"/>
                    <a:lumOff val="-13915"/>
                  </a:schemeClr>
                </a:solidFill>
                <a:uFill>
                  <a:solidFill>
                    <a:srgbClr val="FF66FF"/>
                  </a:solidFill>
                </a:uFill>
                <a:latin typeface="Times New Roman"/>
                <a:ea typeface="Times New Roman"/>
                <a:cs typeface="Times New Roman"/>
                <a:sym typeface="Times New Roman"/>
              </a:defRPr>
            </a:pPr>
            <a:r>
              <a:rPr b="1">
                <a:latin typeface="Arial"/>
                <a:ea typeface="Arial"/>
                <a:cs typeface="Arial"/>
                <a:sym typeface="Arial"/>
              </a:rPr>
              <a:t>  			Depression of respiratory </a:t>
            </a:r>
          </a:p>
          <a:p>
            <a:pPr marL="923137" marR="17881" lvl="4" indent="-100584" algn="just" defTabSz="572211">
              <a:spcBef>
                <a:spcPts val="200"/>
              </a:spcBef>
              <a:buClr>
                <a:srgbClr val="FF66FF"/>
              </a:buClr>
              <a:buFont typeface="Arial"/>
              <a:defRPr sz="3520">
                <a:solidFill>
                  <a:schemeClr val="accent1">
                    <a:hueOff val="60270"/>
                    <a:satOff val="-20053"/>
                    <a:lumOff val="-13915"/>
                  </a:schemeClr>
                </a:solidFill>
                <a:uFill>
                  <a:solidFill>
                    <a:srgbClr val="FF66FF"/>
                  </a:solidFill>
                </a:uFill>
                <a:latin typeface="Times New Roman"/>
                <a:ea typeface="Times New Roman"/>
                <a:cs typeface="Times New Roman"/>
                <a:sym typeface="Times New Roman"/>
              </a:defRPr>
            </a:pPr>
            <a:r>
              <a:rPr b="1">
                <a:latin typeface="Arial"/>
                <a:ea typeface="Arial"/>
                <a:cs typeface="Arial"/>
                <a:sym typeface="Arial"/>
              </a:rPr>
              <a:t>and vasomotor centers in the brainstem</a:t>
            </a:r>
          </a:p>
          <a:p>
            <a:pPr marL="923137" marR="17881" lvl="4" indent="-100584" algn="just" defTabSz="572211">
              <a:spcBef>
                <a:spcPts val="200"/>
              </a:spcBef>
              <a:buClr>
                <a:srgbClr val="FF66FF"/>
              </a:buClr>
              <a:buFont typeface="Arial"/>
              <a:defRPr sz="3520">
                <a:solidFill>
                  <a:schemeClr val="accent1">
                    <a:hueOff val="60270"/>
                    <a:satOff val="-20053"/>
                    <a:lumOff val="-13915"/>
                  </a:schemeClr>
                </a:solidFill>
                <a:uFill>
                  <a:solidFill>
                    <a:srgbClr val="FF66FF"/>
                  </a:solidFill>
                </a:uFill>
                <a:latin typeface="Times New Roman"/>
                <a:ea typeface="Times New Roman"/>
                <a:cs typeface="Times New Roman"/>
                <a:sym typeface="Times New Roman"/>
              </a:defRPr>
            </a:pPr>
            <a:r>
              <a:rPr b="1">
                <a:latin typeface="Arial"/>
                <a:ea typeface="Arial"/>
                <a:cs typeface="Arial"/>
                <a:sym typeface="Arial"/>
              </a:rPr>
              <a:t>                                      |</a:t>
            </a:r>
          </a:p>
          <a:p>
            <a:pPr marL="923137" marR="17881" lvl="4" indent="-100584" algn="just" defTabSz="572211">
              <a:spcBef>
                <a:spcPts val="200"/>
              </a:spcBef>
              <a:buClr>
                <a:srgbClr val="FF66FF"/>
              </a:buClr>
              <a:buFont typeface="Arial"/>
              <a:defRPr sz="3520">
                <a:solidFill>
                  <a:schemeClr val="accent1">
                    <a:hueOff val="60270"/>
                    <a:satOff val="-20053"/>
                    <a:lumOff val="-13915"/>
                  </a:schemeClr>
                </a:solidFill>
                <a:uFill>
                  <a:solidFill>
                    <a:srgbClr val="FF66FF"/>
                  </a:solidFill>
                </a:uFill>
                <a:latin typeface="Times New Roman"/>
                <a:ea typeface="Times New Roman"/>
                <a:cs typeface="Times New Roman"/>
                <a:sym typeface="Times New Roman"/>
              </a:defRPr>
            </a:pPr>
            <a:r>
              <a:rPr b="1">
                <a:latin typeface="Arial"/>
                <a:ea typeface="Arial"/>
                <a:cs typeface="Arial"/>
                <a:sym typeface="Arial"/>
              </a:rPr>
              <a:t>                            COMA and DEATH</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9" name="Table 179"/>
          <p:cNvGraphicFramePr/>
          <p:nvPr/>
        </p:nvGraphicFramePr>
        <p:xfrm>
          <a:off x="301261" y="685065"/>
          <a:ext cx="12139853" cy="7871135"/>
        </p:xfrm>
        <a:graphic>
          <a:graphicData uri="http://schemas.openxmlformats.org/drawingml/2006/table">
            <a:tbl>
              <a:tblPr firstRow="1" firstCol="1" bandRow="1">
                <a:tableStyleId>{4C3C2611-4C71-4FC5-86AE-919BDF0F9419}</a:tableStyleId>
              </a:tblPr>
              <a:tblGrid>
                <a:gridCol w="2499429">
                  <a:extLst>
                    <a:ext uri="{9D8B030D-6E8A-4147-A177-3AD203B41FA5}">
                      <a16:colId xmlns:a16="http://schemas.microsoft.com/office/drawing/2014/main" val="20000"/>
                    </a:ext>
                  </a:extLst>
                </a:gridCol>
                <a:gridCol w="2410106">
                  <a:extLst>
                    <a:ext uri="{9D8B030D-6E8A-4147-A177-3AD203B41FA5}">
                      <a16:colId xmlns:a16="http://schemas.microsoft.com/office/drawing/2014/main" val="20001"/>
                    </a:ext>
                  </a:extLst>
                </a:gridCol>
                <a:gridCol w="2410106">
                  <a:extLst>
                    <a:ext uri="{9D8B030D-6E8A-4147-A177-3AD203B41FA5}">
                      <a16:colId xmlns:a16="http://schemas.microsoft.com/office/drawing/2014/main" val="20002"/>
                    </a:ext>
                  </a:extLst>
                </a:gridCol>
                <a:gridCol w="2410106">
                  <a:extLst>
                    <a:ext uri="{9D8B030D-6E8A-4147-A177-3AD203B41FA5}">
                      <a16:colId xmlns:a16="http://schemas.microsoft.com/office/drawing/2014/main" val="20003"/>
                    </a:ext>
                  </a:extLst>
                </a:gridCol>
                <a:gridCol w="2410106">
                  <a:extLst>
                    <a:ext uri="{9D8B030D-6E8A-4147-A177-3AD203B41FA5}">
                      <a16:colId xmlns:a16="http://schemas.microsoft.com/office/drawing/2014/main" val="20004"/>
                    </a:ext>
                  </a:extLst>
                </a:gridCol>
              </a:tblGrid>
              <a:tr h="1574227">
                <a:tc>
                  <a:txBody>
                    <a:bodyPr/>
                    <a:lstStyle/>
                    <a:p>
                      <a:pPr defTabSz="914400">
                        <a:tabLst>
                          <a:tab pos="1663700" algn="l"/>
                        </a:tabLst>
                        <a:defRPr sz="2600">
                          <a:sym typeface="Helvetica"/>
                        </a:defRPr>
                      </a:pPr>
                      <a:endParaRPr/>
                    </a:p>
                  </a:txBody>
                  <a:tcPr marL="63500" marR="63500" marT="63500" marB="63500" anchor="ctr" horzOverflow="overflow"/>
                </a:tc>
                <a:tc>
                  <a:txBody>
                    <a:bodyPr/>
                    <a:lstStyle/>
                    <a:p>
                      <a:pPr defTabSz="914400">
                        <a:tabLst>
                          <a:tab pos="1663700" algn="l"/>
                        </a:tabLst>
                        <a:defRPr b="0">
                          <a:solidFill>
                            <a:srgbClr val="000000"/>
                          </a:solidFill>
                        </a:defRPr>
                      </a:pPr>
                      <a:r>
                        <a:rPr sz="2600" b="1">
                          <a:solidFill>
                            <a:srgbClr val="FFFFFF"/>
                          </a:solidFill>
                          <a:sym typeface="Helvetica"/>
                        </a:rPr>
                        <a:t>Elimination half-time (h)</a:t>
                      </a:r>
                    </a:p>
                  </a:txBody>
                  <a:tcPr marL="63500" marR="63500" marT="63500" marB="63500" anchor="ctr" horzOverflow="overflow"/>
                </a:tc>
                <a:tc>
                  <a:txBody>
                    <a:bodyPr/>
                    <a:lstStyle/>
                    <a:p>
                      <a:pPr defTabSz="914400">
                        <a:tabLst>
                          <a:tab pos="1663700" algn="l"/>
                        </a:tabLst>
                        <a:defRPr b="0">
                          <a:solidFill>
                            <a:srgbClr val="000000"/>
                          </a:solidFill>
                        </a:defRPr>
                      </a:pPr>
                      <a:r>
                        <a:rPr sz="2600" b="1">
                          <a:solidFill>
                            <a:srgbClr val="FFFFFF"/>
                          </a:solidFill>
                          <a:sym typeface="Helvetica"/>
                        </a:rPr>
                        <a:t>Clearance
(ml/kg/min)</a:t>
                      </a:r>
                    </a:p>
                  </a:txBody>
                  <a:tcPr marL="63500" marR="63500" marT="63500" marB="63500" anchor="ctr" horzOverflow="overflow"/>
                </a:tc>
                <a:tc>
                  <a:txBody>
                    <a:bodyPr/>
                    <a:lstStyle/>
                    <a:p>
                      <a:pPr defTabSz="914400">
                        <a:tabLst>
                          <a:tab pos="1663700" algn="l"/>
                        </a:tabLst>
                        <a:defRPr b="0">
                          <a:solidFill>
                            <a:srgbClr val="000000"/>
                          </a:solidFill>
                        </a:defRPr>
                      </a:pPr>
                      <a:r>
                        <a:rPr sz="2600" b="1">
                          <a:solidFill>
                            <a:srgbClr val="FFFFFF"/>
                          </a:solidFill>
                          <a:sym typeface="Helvetica"/>
                        </a:rPr>
                        <a:t>Vd
(L/kg)</a:t>
                      </a:r>
                    </a:p>
                  </a:txBody>
                  <a:tcPr marL="63500" marR="63500" marT="63500" marB="63500" anchor="ctr" horzOverflow="overflow"/>
                </a:tc>
                <a:tc>
                  <a:txBody>
                    <a:bodyPr/>
                    <a:lstStyle/>
                    <a:p>
                      <a:pPr defTabSz="914400">
                        <a:tabLst>
                          <a:tab pos="1663700" algn="l"/>
                        </a:tabLst>
                        <a:defRPr b="0">
                          <a:solidFill>
                            <a:srgbClr val="000000"/>
                          </a:solidFill>
                        </a:defRPr>
                      </a:pPr>
                      <a:r>
                        <a:rPr sz="2600" b="1">
                          <a:solidFill>
                            <a:srgbClr val="FFFFFF"/>
                          </a:solidFill>
                          <a:sym typeface="Helvetica"/>
                        </a:rPr>
                        <a:t>Plasma protein binding %</a:t>
                      </a:r>
                    </a:p>
                  </a:txBody>
                  <a:tcPr marL="63500" marR="63500" marT="63500" marB="63500" anchor="ctr" horzOverflow="overflow"/>
                </a:tc>
                <a:extLst>
                  <a:ext uri="{0D108BD9-81ED-4DB2-BD59-A6C34878D82A}">
                    <a16:rowId xmlns:a16="http://schemas.microsoft.com/office/drawing/2014/main" val="10000"/>
                  </a:ext>
                </a:extLst>
              </a:tr>
              <a:tr h="1574227">
                <a:tc>
                  <a:txBody>
                    <a:bodyPr/>
                    <a:lstStyle/>
                    <a:p>
                      <a:pPr>
                        <a:defRPr b="0">
                          <a:solidFill>
                            <a:srgbClr val="000000"/>
                          </a:solidFill>
                        </a:defRPr>
                      </a:pPr>
                      <a:r>
                        <a:rPr sz="2600" b="1">
                          <a:solidFill>
                            <a:srgbClr val="FFFFFF"/>
                          </a:solidFill>
                          <a:sym typeface="Helvetica"/>
                        </a:rPr>
                        <a:t>Midazolam</a:t>
                      </a:r>
                    </a:p>
                  </a:txBody>
                  <a:tcPr marL="50800" marR="50800" marT="50800" marB="50800" anchor="ctr" horzOverflow="overflow"/>
                </a:tc>
                <a:tc>
                  <a:txBody>
                    <a:bodyPr/>
                    <a:lstStyle/>
                    <a:p>
                      <a:pPr defTabSz="914400">
                        <a:tabLst>
                          <a:tab pos="1181100" algn="l"/>
                        </a:tabLst>
                      </a:pPr>
                      <a:r>
                        <a:rPr sz="3300" b="1">
                          <a:latin typeface="Helvetica"/>
                          <a:ea typeface="Helvetica"/>
                          <a:cs typeface="Helvetica"/>
                          <a:sym typeface="Helvetica"/>
                        </a:rPr>
                        <a:t>1.7-2.6</a:t>
                      </a:r>
                    </a:p>
                  </a:txBody>
                  <a:tcPr marL="63500" marR="63500" marT="63500" marB="63500" anchor="ctr" horzOverflow="overflow"/>
                </a:tc>
                <a:tc>
                  <a:txBody>
                    <a:bodyPr/>
                    <a:lstStyle/>
                    <a:p>
                      <a:pPr defTabSz="914400">
                        <a:tabLst>
                          <a:tab pos="1181100" algn="l"/>
                        </a:tabLst>
                      </a:pPr>
                      <a:r>
                        <a:rPr sz="3300" b="1">
                          <a:latin typeface="Helvetica"/>
                          <a:ea typeface="Helvetica"/>
                          <a:cs typeface="Helvetica"/>
                          <a:sym typeface="Helvetica"/>
                        </a:rPr>
                        <a:t>5.8-9.0</a:t>
                      </a:r>
                    </a:p>
                  </a:txBody>
                  <a:tcPr marL="63500" marR="63500" marT="63500" marB="63500" anchor="ctr" horzOverflow="overflow"/>
                </a:tc>
                <a:tc>
                  <a:txBody>
                    <a:bodyPr/>
                    <a:lstStyle/>
                    <a:p>
                      <a:pPr defTabSz="914400">
                        <a:tabLst>
                          <a:tab pos="1181100" algn="l"/>
                        </a:tabLst>
                      </a:pPr>
                      <a:r>
                        <a:rPr sz="3300" b="1">
                          <a:latin typeface="Helvetica"/>
                          <a:ea typeface="Helvetica"/>
                          <a:cs typeface="Helvetica"/>
                          <a:sym typeface="Helvetica"/>
                        </a:rPr>
                        <a:t>1.1-1.7</a:t>
                      </a:r>
                    </a:p>
                  </a:txBody>
                  <a:tcPr marL="63500" marR="63500" marT="63500" marB="63500" anchor="ctr" horzOverflow="overflow"/>
                </a:tc>
                <a:tc>
                  <a:txBody>
                    <a:bodyPr/>
                    <a:lstStyle/>
                    <a:p>
                      <a:pPr defTabSz="914400">
                        <a:tabLst>
                          <a:tab pos="1181100" algn="l"/>
                        </a:tabLst>
                      </a:pPr>
                      <a:r>
                        <a:rPr sz="3300" b="1">
                          <a:latin typeface="Helvetica"/>
                          <a:ea typeface="Helvetica"/>
                          <a:cs typeface="Helvetica"/>
                          <a:sym typeface="Helvetica"/>
                        </a:rPr>
                        <a:t>96</a:t>
                      </a:r>
                    </a:p>
                  </a:txBody>
                  <a:tcPr marL="63500" marR="63500" marT="63500" marB="63500" anchor="ctr" horzOverflow="overflow"/>
                </a:tc>
                <a:extLst>
                  <a:ext uri="{0D108BD9-81ED-4DB2-BD59-A6C34878D82A}">
                    <a16:rowId xmlns:a16="http://schemas.microsoft.com/office/drawing/2014/main" val="10001"/>
                  </a:ext>
                </a:extLst>
              </a:tr>
              <a:tr h="1574227">
                <a:tc>
                  <a:txBody>
                    <a:bodyPr/>
                    <a:lstStyle/>
                    <a:p>
                      <a:pPr>
                        <a:defRPr b="0">
                          <a:solidFill>
                            <a:srgbClr val="000000"/>
                          </a:solidFill>
                        </a:defRPr>
                      </a:pPr>
                      <a:r>
                        <a:rPr sz="2600" b="1">
                          <a:solidFill>
                            <a:srgbClr val="FFFFFF"/>
                          </a:solidFill>
                          <a:sym typeface="Helvetica"/>
                        </a:rPr>
                        <a:t>Diazepam</a:t>
                      </a:r>
                    </a:p>
                  </a:txBody>
                  <a:tcPr marL="50800" marR="50800" marT="50800" marB="50800" anchor="ctr" horzOverflow="overflow"/>
                </a:tc>
                <a:tc>
                  <a:txBody>
                    <a:bodyPr/>
                    <a:lstStyle/>
                    <a:p>
                      <a:pPr defTabSz="914400">
                        <a:tabLst>
                          <a:tab pos="1181100" algn="l"/>
                        </a:tabLst>
                      </a:pPr>
                      <a:r>
                        <a:rPr sz="3300" b="1">
                          <a:latin typeface="Helvetica"/>
                          <a:ea typeface="Helvetica"/>
                          <a:cs typeface="Helvetica"/>
                          <a:sym typeface="Helvetica"/>
                        </a:rPr>
                        <a:t>20-50</a:t>
                      </a:r>
                    </a:p>
                  </a:txBody>
                  <a:tcPr marL="63500" marR="63500" marT="63500" marB="63500" anchor="ctr" horzOverflow="overflow"/>
                </a:tc>
                <a:tc>
                  <a:txBody>
                    <a:bodyPr/>
                    <a:lstStyle/>
                    <a:p>
                      <a:pPr defTabSz="914400">
                        <a:tabLst>
                          <a:tab pos="1181100" algn="l"/>
                        </a:tabLst>
                      </a:pPr>
                      <a:r>
                        <a:rPr sz="3300" b="1">
                          <a:latin typeface="Helvetica"/>
                          <a:ea typeface="Helvetica"/>
                          <a:cs typeface="Helvetica"/>
                          <a:sym typeface="Helvetica"/>
                        </a:rPr>
                        <a:t>0.2-0.5</a:t>
                      </a:r>
                    </a:p>
                  </a:txBody>
                  <a:tcPr marL="63500" marR="63500" marT="63500" marB="63500" anchor="ctr" horzOverflow="overflow"/>
                </a:tc>
                <a:tc>
                  <a:txBody>
                    <a:bodyPr/>
                    <a:lstStyle/>
                    <a:p>
                      <a:pPr defTabSz="914400">
                        <a:tabLst>
                          <a:tab pos="1181100" algn="l"/>
                        </a:tabLst>
                      </a:pPr>
                      <a:r>
                        <a:rPr sz="3300" b="1">
                          <a:latin typeface="Helvetica"/>
                          <a:ea typeface="Helvetica"/>
                          <a:cs typeface="Helvetica"/>
                          <a:sym typeface="Helvetica"/>
                        </a:rPr>
                        <a:t>0.7-1.7</a:t>
                      </a:r>
                    </a:p>
                  </a:txBody>
                  <a:tcPr marL="63500" marR="63500" marT="63500" marB="63500" anchor="ctr" horzOverflow="overflow"/>
                </a:tc>
                <a:tc>
                  <a:txBody>
                    <a:bodyPr/>
                    <a:lstStyle/>
                    <a:p>
                      <a:pPr defTabSz="914400">
                        <a:tabLst>
                          <a:tab pos="1181100" algn="l"/>
                        </a:tabLst>
                      </a:pPr>
                      <a:r>
                        <a:rPr sz="3300" b="1">
                          <a:latin typeface="Helvetica"/>
                          <a:ea typeface="Helvetica"/>
                          <a:cs typeface="Helvetica"/>
                          <a:sym typeface="Helvetica"/>
                        </a:rPr>
                        <a:t>98</a:t>
                      </a:r>
                    </a:p>
                  </a:txBody>
                  <a:tcPr marL="63500" marR="63500" marT="63500" marB="63500" anchor="ctr" horzOverflow="overflow"/>
                </a:tc>
                <a:extLst>
                  <a:ext uri="{0D108BD9-81ED-4DB2-BD59-A6C34878D82A}">
                    <a16:rowId xmlns:a16="http://schemas.microsoft.com/office/drawing/2014/main" val="10002"/>
                  </a:ext>
                </a:extLst>
              </a:tr>
              <a:tr h="1574227">
                <a:tc>
                  <a:txBody>
                    <a:bodyPr/>
                    <a:lstStyle/>
                    <a:p>
                      <a:pPr>
                        <a:defRPr b="0">
                          <a:solidFill>
                            <a:srgbClr val="000000"/>
                          </a:solidFill>
                        </a:defRPr>
                      </a:pPr>
                      <a:r>
                        <a:rPr sz="2600" b="1">
                          <a:solidFill>
                            <a:srgbClr val="FFFFFF"/>
                          </a:solidFill>
                          <a:sym typeface="Helvetica"/>
                        </a:rPr>
                        <a:t>Lorazepam</a:t>
                      </a:r>
                    </a:p>
                  </a:txBody>
                  <a:tcPr marL="50800" marR="50800" marT="50800" marB="50800" anchor="ctr" horzOverflow="overflow"/>
                </a:tc>
                <a:tc>
                  <a:txBody>
                    <a:bodyPr/>
                    <a:lstStyle/>
                    <a:p>
                      <a:pPr defTabSz="914400">
                        <a:tabLst>
                          <a:tab pos="1181100" algn="l"/>
                        </a:tabLst>
                      </a:pPr>
                      <a:r>
                        <a:rPr sz="3300" b="1">
                          <a:latin typeface="Helvetica"/>
                          <a:ea typeface="Helvetica"/>
                          <a:cs typeface="Helvetica"/>
                          <a:sym typeface="Helvetica"/>
                        </a:rPr>
                        <a:t>11-22</a:t>
                      </a:r>
                    </a:p>
                  </a:txBody>
                  <a:tcPr marL="63500" marR="63500" marT="63500" marB="63500" anchor="ctr" horzOverflow="overflow"/>
                </a:tc>
                <a:tc>
                  <a:txBody>
                    <a:bodyPr/>
                    <a:lstStyle/>
                    <a:p>
                      <a:pPr defTabSz="914400">
                        <a:tabLst>
                          <a:tab pos="1181100" algn="l"/>
                        </a:tabLst>
                      </a:pPr>
                      <a:r>
                        <a:rPr sz="3300" b="1">
                          <a:latin typeface="Helvetica"/>
                          <a:ea typeface="Helvetica"/>
                          <a:cs typeface="Helvetica"/>
                          <a:sym typeface="Helvetica"/>
                        </a:rPr>
                        <a:t>0.8-1.8</a:t>
                      </a:r>
                    </a:p>
                  </a:txBody>
                  <a:tcPr marL="63500" marR="63500" marT="63500" marB="63500" anchor="ctr" horzOverflow="overflow"/>
                </a:tc>
                <a:tc>
                  <a:txBody>
                    <a:bodyPr/>
                    <a:lstStyle/>
                    <a:p>
                      <a:pPr defTabSz="914400">
                        <a:tabLst>
                          <a:tab pos="1181100" algn="l"/>
                        </a:tabLst>
                      </a:pPr>
                      <a:r>
                        <a:rPr sz="3300" b="1">
                          <a:latin typeface="Helvetica"/>
                          <a:ea typeface="Helvetica"/>
                          <a:cs typeface="Helvetica"/>
                          <a:sym typeface="Helvetica"/>
                        </a:rPr>
                        <a:t>0.8-1.3</a:t>
                      </a:r>
                    </a:p>
                  </a:txBody>
                  <a:tcPr marL="63500" marR="63500" marT="63500" marB="63500" anchor="ctr" horzOverflow="overflow"/>
                </a:tc>
                <a:tc>
                  <a:txBody>
                    <a:bodyPr/>
                    <a:lstStyle/>
                    <a:p>
                      <a:pPr defTabSz="914400">
                        <a:tabLst>
                          <a:tab pos="1181100" algn="l"/>
                        </a:tabLst>
                      </a:pPr>
                      <a:r>
                        <a:rPr sz="3300" b="1">
                          <a:latin typeface="Helvetica"/>
                          <a:ea typeface="Helvetica"/>
                          <a:cs typeface="Helvetica"/>
                          <a:sym typeface="Helvetica"/>
                        </a:rPr>
                        <a:t>90</a:t>
                      </a:r>
                    </a:p>
                  </a:txBody>
                  <a:tcPr marL="63500" marR="63500" marT="63500" marB="63500" anchor="ctr" horzOverflow="overflow"/>
                </a:tc>
                <a:extLst>
                  <a:ext uri="{0D108BD9-81ED-4DB2-BD59-A6C34878D82A}">
                    <a16:rowId xmlns:a16="http://schemas.microsoft.com/office/drawing/2014/main" val="10003"/>
                  </a:ext>
                </a:extLst>
              </a:tr>
              <a:tr h="1574227">
                <a:tc>
                  <a:txBody>
                    <a:bodyPr/>
                    <a:lstStyle/>
                    <a:p>
                      <a:pPr>
                        <a:defRPr b="0">
                          <a:solidFill>
                            <a:srgbClr val="000000"/>
                          </a:solidFill>
                        </a:defRPr>
                      </a:pPr>
                      <a:r>
                        <a:rPr sz="2600" b="1">
                          <a:solidFill>
                            <a:srgbClr val="FFFFFF"/>
                          </a:solidFill>
                          <a:sym typeface="Helvetica"/>
                        </a:rPr>
                        <a:t>Flumazenil</a:t>
                      </a:r>
                    </a:p>
                  </a:txBody>
                  <a:tcPr marL="50800" marR="50800" marT="50800" marB="50800" anchor="ctr" horzOverflow="overflow"/>
                </a:tc>
                <a:tc>
                  <a:txBody>
                    <a:bodyPr/>
                    <a:lstStyle/>
                    <a:p>
                      <a:pPr defTabSz="914400">
                        <a:tabLst>
                          <a:tab pos="1181100" algn="l"/>
                        </a:tabLst>
                      </a:pPr>
                      <a:r>
                        <a:rPr sz="3300" b="1">
                          <a:latin typeface="Helvetica"/>
                          <a:ea typeface="Helvetica"/>
                          <a:cs typeface="Helvetica"/>
                          <a:sym typeface="Helvetica"/>
                        </a:rPr>
                        <a:t>0.7-1.3</a:t>
                      </a:r>
                    </a:p>
                  </a:txBody>
                  <a:tcPr marL="63500" marR="63500" marT="63500" marB="63500" anchor="ctr" horzOverflow="overflow"/>
                </a:tc>
                <a:tc>
                  <a:txBody>
                    <a:bodyPr/>
                    <a:lstStyle/>
                    <a:p>
                      <a:pPr defTabSz="914400">
                        <a:tabLst>
                          <a:tab pos="1181100" algn="l"/>
                        </a:tabLst>
                      </a:pPr>
                      <a:r>
                        <a:rPr sz="3300" b="1">
                          <a:latin typeface="Helvetica"/>
                          <a:ea typeface="Helvetica"/>
                          <a:cs typeface="Helvetica"/>
                          <a:sym typeface="Helvetica"/>
                        </a:rPr>
                        <a:t>13-17</a:t>
                      </a:r>
                    </a:p>
                  </a:txBody>
                  <a:tcPr marL="63500" marR="63500" marT="63500" marB="63500" anchor="ctr" horzOverflow="overflow"/>
                </a:tc>
                <a:tc>
                  <a:txBody>
                    <a:bodyPr/>
                    <a:lstStyle/>
                    <a:p>
                      <a:pPr defTabSz="914400">
                        <a:tabLst>
                          <a:tab pos="1181100" algn="l"/>
                        </a:tabLst>
                      </a:pPr>
                      <a:r>
                        <a:rPr sz="3300" b="1">
                          <a:latin typeface="Helvetica"/>
                          <a:ea typeface="Helvetica"/>
                          <a:cs typeface="Helvetica"/>
                          <a:sym typeface="Helvetica"/>
                        </a:rPr>
                        <a:t>0.9-1.1</a:t>
                      </a:r>
                    </a:p>
                  </a:txBody>
                  <a:tcPr marL="63500" marR="63500" marT="63500" marB="63500" anchor="ctr" horzOverflow="overflow"/>
                </a:tc>
                <a:tc>
                  <a:txBody>
                    <a:bodyPr/>
                    <a:lstStyle/>
                    <a:p>
                      <a:pPr defTabSz="914400">
                        <a:tabLst>
                          <a:tab pos="1181100" algn="l"/>
                        </a:tabLst>
                      </a:pPr>
                      <a:r>
                        <a:rPr sz="3300" b="1">
                          <a:latin typeface="Helvetica"/>
                          <a:ea typeface="Helvetica"/>
                          <a:cs typeface="Helvetica"/>
                          <a:sym typeface="Helvetica"/>
                        </a:rPr>
                        <a:t>40</a:t>
                      </a:r>
                    </a:p>
                  </a:txBody>
                  <a:tcPr marL="63500" marR="63500" marT="63500" marB="63500" anchor="ctr" horzOverflow="overflow"/>
                </a:tc>
                <a:extLst>
                  <a:ext uri="{0D108BD9-81ED-4DB2-BD59-A6C34878D82A}">
                    <a16:rowId xmlns:a16="http://schemas.microsoft.com/office/drawing/2014/main" val="10004"/>
                  </a:ext>
                </a:extLst>
              </a:tr>
            </a:tbl>
          </a:graphicData>
        </a:graphic>
      </p:graphicFrame>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p:nvPr/>
        </p:nvSpPr>
        <p:spPr>
          <a:xfrm>
            <a:off x="541866" y="325119"/>
            <a:ext cx="12029441" cy="1192108"/>
          </a:xfrm>
          <a:prstGeom prst="rect">
            <a:avLst/>
          </a:prstGeom>
          <a:solidFill>
            <a:schemeClr val="accent3">
              <a:satOff val="12345"/>
              <a:lumOff val="6849"/>
            </a:schemeClr>
          </a:solidFill>
          <a:ln w="12700">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lvl1pPr marL="40639" marR="40639" defTabSz="1300480">
              <a:defRPr sz="5120">
                <a:solidFill>
                  <a:schemeClr val="accent1">
                    <a:hueOff val="60270"/>
                    <a:satOff val="-20053"/>
                    <a:lumOff val="-13915"/>
                  </a:schemeClr>
                </a:solidFill>
                <a:uFill>
                  <a:solidFill>
                    <a:srgbClr val="FFFF00"/>
                  </a:solidFill>
                </a:uFill>
                <a:latin typeface="Arial"/>
                <a:ea typeface="Arial"/>
                <a:cs typeface="Arial"/>
                <a:sym typeface="Arial"/>
              </a:defRPr>
            </a:lvl1pPr>
          </a:lstStyle>
          <a:p>
            <a:r>
              <a:t>Biotransformation of BZDs</a:t>
            </a:r>
          </a:p>
        </p:txBody>
      </p:sp>
      <p:pic>
        <p:nvPicPr>
          <p:cNvPr id="184" name="metabanxiolytics.png"/>
          <p:cNvPicPr>
            <a:picLocks noChangeAspect="1"/>
          </p:cNvPicPr>
          <p:nvPr/>
        </p:nvPicPr>
        <p:blipFill>
          <a:blip r:embed="rId3">
            <a:extLst/>
          </a:blip>
          <a:srcRect l="8334" t="5181" r="11459" b="11746"/>
          <a:stretch>
            <a:fillRect/>
          </a:stretch>
        </p:blipFill>
        <p:spPr>
          <a:xfrm>
            <a:off x="650239" y="1733973"/>
            <a:ext cx="11921068" cy="7694507"/>
          </a:xfrm>
          <a:prstGeom prst="rect">
            <a:avLst/>
          </a:prstGeom>
          <a:ln w="12700">
            <a:miter lim="400000"/>
          </a:ln>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8" name="Table 188"/>
          <p:cNvGraphicFramePr/>
          <p:nvPr/>
        </p:nvGraphicFramePr>
        <p:xfrm>
          <a:off x="700199" y="1437766"/>
          <a:ext cx="11604400" cy="7996919"/>
        </p:xfrm>
        <a:graphic>
          <a:graphicData uri="http://schemas.openxmlformats.org/drawingml/2006/table">
            <a:tbl>
              <a:tblPr>
                <a:tableStyleId>{CF821DB8-F4EB-4A41-A1BA-3FCAFE7338EE}</a:tableStyleId>
              </a:tblPr>
              <a:tblGrid>
                <a:gridCol w="11604400">
                  <a:extLst>
                    <a:ext uri="{9D8B030D-6E8A-4147-A177-3AD203B41FA5}">
                      <a16:colId xmlns:a16="http://schemas.microsoft.com/office/drawing/2014/main" val="20000"/>
                    </a:ext>
                  </a:extLst>
                </a:gridCol>
              </a:tblGrid>
              <a:tr h="1587813">
                <a:tc>
                  <a:txBody>
                    <a:bodyPr/>
                    <a:lstStyle/>
                    <a:p>
                      <a:pPr algn="l" defTabSz="914400">
                        <a:tabLst>
                          <a:tab pos="1181100" algn="l"/>
                        </a:tabLst>
                        <a:defRPr sz="3600" b="1">
                          <a:solidFill>
                            <a:schemeClr val="accent1">
                              <a:hueOff val="60270"/>
                              <a:satOff val="-20053"/>
                              <a:lumOff val="-13915"/>
                            </a:schemeClr>
                          </a:solidFill>
                          <a:latin typeface="Arial"/>
                          <a:ea typeface="Arial"/>
                          <a:cs typeface="Arial"/>
                          <a:sym typeface="Arial"/>
                        </a:defRPr>
                      </a:pPr>
                      <a:r>
                        <a:t>Hypnotic</a:t>
                      </a:r>
                    </a:p>
                    <a:p>
                      <a:pPr algn="l" defTabSz="914400">
                        <a:tabLst>
                          <a:tab pos="1181100" algn="l"/>
                        </a:tabLst>
                        <a:defRPr sz="3600">
                          <a:solidFill>
                            <a:schemeClr val="accent1">
                              <a:hueOff val="60270"/>
                              <a:satOff val="-20053"/>
                              <a:lumOff val="-13915"/>
                            </a:schemeClr>
                          </a:solidFill>
                          <a:latin typeface="Arial"/>
                          <a:ea typeface="Arial"/>
                          <a:cs typeface="Arial"/>
                          <a:sym typeface="Arial"/>
                        </a:defRPr>
                      </a:pPr>
                      <a:r>
                        <a:t>Midazolam</a:t>
                      </a:r>
                    </a:p>
                  </a:txBody>
                  <a:tcPr marL="63500" marR="63500" marT="63500" marB="63500" anchor="ctr" horzOverflow="overflow"/>
                </a:tc>
                <a:extLst>
                  <a:ext uri="{0D108BD9-81ED-4DB2-BD59-A6C34878D82A}">
                    <a16:rowId xmlns:a16="http://schemas.microsoft.com/office/drawing/2014/main" val="10000"/>
                  </a:ext>
                </a:extLst>
              </a:tr>
              <a:tr h="1709883">
                <a:tc>
                  <a:txBody>
                    <a:bodyPr/>
                    <a:lstStyle/>
                    <a:p>
                      <a:pPr algn="l" defTabSz="914400">
                        <a:tabLst>
                          <a:tab pos="1181100" algn="l"/>
                        </a:tabLst>
                        <a:defRPr sz="3600" b="1">
                          <a:solidFill>
                            <a:schemeClr val="accent1">
                              <a:hueOff val="60270"/>
                              <a:satOff val="-20053"/>
                              <a:lumOff val="-13915"/>
                            </a:schemeClr>
                          </a:solidFill>
                          <a:latin typeface="Arial"/>
                          <a:ea typeface="Arial"/>
                          <a:cs typeface="Arial"/>
                          <a:sym typeface="Arial"/>
                        </a:defRPr>
                      </a:pPr>
                      <a:r>
                        <a:t>Anxiolytic</a:t>
                      </a:r>
                    </a:p>
                    <a:p>
                      <a:pPr marL="383540" marR="40639" indent="-342900" algn="l" defTabSz="1300480">
                        <a:lnSpc>
                          <a:spcPct val="150000"/>
                        </a:lnSpc>
                        <a:spcBef>
                          <a:spcPts val="500"/>
                        </a:spcBef>
                        <a:buClr>
                          <a:srgbClr val="FF66FF"/>
                        </a:buClr>
                        <a:buFont typeface="Times New Roman"/>
                        <a:defRPr sz="3600">
                          <a:solidFill>
                            <a:schemeClr val="accent1">
                              <a:hueOff val="60270"/>
                              <a:satOff val="-20053"/>
                              <a:lumOff val="-13915"/>
                            </a:schemeClr>
                          </a:solidFill>
                          <a:uFill>
                            <a:solidFill>
                              <a:srgbClr val="FF66FF"/>
                            </a:solidFill>
                          </a:uFill>
                          <a:latin typeface="Arial"/>
                          <a:ea typeface="Arial"/>
                          <a:cs typeface="Arial"/>
                          <a:sym typeface="Arial"/>
                        </a:defRPr>
                      </a:pPr>
                      <a:r>
                        <a:rPr>
                          <a:uFill>
                            <a:solidFill>
                              <a:srgbClr val="FFFFFF"/>
                            </a:solidFill>
                          </a:uFill>
                        </a:rPr>
                        <a:t>Alprazolam (Xanax), Nitrazepam, Fluorazepam</a:t>
                      </a:r>
                    </a:p>
                  </a:txBody>
                  <a:tcPr marL="63500" marR="63500" marT="63500" marB="63500" anchor="ctr" horzOverflow="overflow"/>
                </a:tc>
                <a:extLst>
                  <a:ext uri="{0D108BD9-81ED-4DB2-BD59-A6C34878D82A}">
                    <a16:rowId xmlns:a16="http://schemas.microsoft.com/office/drawing/2014/main" val="10001"/>
                  </a:ext>
                </a:extLst>
              </a:tr>
              <a:tr h="1458343">
                <a:tc>
                  <a:txBody>
                    <a:bodyPr/>
                    <a:lstStyle/>
                    <a:p>
                      <a:pPr algn="l" defTabSz="914400">
                        <a:tabLst>
                          <a:tab pos="1181100" algn="l"/>
                        </a:tabLst>
                        <a:defRPr sz="3600" b="1">
                          <a:solidFill>
                            <a:schemeClr val="accent1">
                              <a:hueOff val="60270"/>
                              <a:satOff val="-20053"/>
                              <a:lumOff val="-13915"/>
                            </a:schemeClr>
                          </a:solidFill>
                          <a:latin typeface="Arial"/>
                          <a:ea typeface="Arial"/>
                          <a:cs typeface="Arial"/>
                          <a:sym typeface="Arial"/>
                        </a:defRPr>
                      </a:pPr>
                      <a:r>
                        <a:t>Hypnotic - Anxiolytic </a:t>
                      </a:r>
                    </a:p>
                    <a:p>
                      <a:pPr marL="383540" marR="40639" indent="-342900" algn="l" defTabSz="1300480">
                        <a:lnSpc>
                          <a:spcPct val="150000"/>
                        </a:lnSpc>
                        <a:spcBef>
                          <a:spcPts val="500"/>
                        </a:spcBef>
                        <a:buClr>
                          <a:srgbClr val="FF66FF"/>
                        </a:buClr>
                        <a:buFont typeface="Times New Roman"/>
                        <a:defRPr sz="3600">
                          <a:solidFill>
                            <a:schemeClr val="accent1">
                              <a:hueOff val="60270"/>
                              <a:satOff val="-20053"/>
                              <a:lumOff val="-13915"/>
                            </a:schemeClr>
                          </a:solidFill>
                          <a:uFill>
                            <a:solidFill>
                              <a:srgbClr val="FF66FF"/>
                            </a:solidFill>
                          </a:uFill>
                          <a:latin typeface="Arial"/>
                          <a:ea typeface="Arial"/>
                          <a:cs typeface="Arial"/>
                          <a:sym typeface="Arial"/>
                        </a:defRPr>
                      </a:pPr>
                      <a:r>
                        <a:t>Lorazepam, Oxazepam, Temazepam</a:t>
                      </a:r>
                    </a:p>
                  </a:txBody>
                  <a:tcPr marL="63500" marR="63500" marT="63500" marB="63500" anchor="ctr" horzOverflow="overflow"/>
                </a:tc>
                <a:extLst>
                  <a:ext uri="{0D108BD9-81ED-4DB2-BD59-A6C34878D82A}">
                    <a16:rowId xmlns:a16="http://schemas.microsoft.com/office/drawing/2014/main" val="10002"/>
                  </a:ext>
                </a:extLst>
              </a:tr>
              <a:tr h="1764228">
                <a:tc>
                  <a:txBody>
                    <a:bodyPr/>
                    <a:lstStyle/>
                    <a:p>
                      <a:pPr algn="l" defTabSz="914400">
                        <a:tabLst>
                          <a:tab pos="1181100" algn="l"/>
                        </a:tabLst>
                        <a:defRPr sz="3600" b="1">
                          <a:solidFill>
                            <a:schemeClr val="accent1">
                              <a:hueOff val="60270"/>
                              <a:satOff val="-20053"/>
                              <a:lumOff val="-13915"/>
                            </a:schemeClr>
                          </a:solidFill>
                          <a:latin typeface="Arial"/>
                          <a:ea typeface="Arial"/>
                          <a:cs typeface="Arial"/>
                          <a:sym typeface="Arial"/>
                        </a:defRPr>
                      </a:pPr>
                      <a:r>
                        <a:t>Anxiolytic - Muscle relaxant</a:t>
                      </a:r>
                    </a:p>
                    <a:p>
                      <a:pPr algn="l" defTabSz="914400">
                        <a:tabLst>
                          <a:tab pos="1181100" algn="l"/>
                        </a:tabLst>
                        <a:defRPr sz="3600">
                          <a:solidFill>
                            <a:schemeClr val="accent1">
                              <a:hueOff val="60270"/>
                              <a:satOff val="-20053"/>
                              <a:lumOff val="-13915"/>
                            </a:schemeClr>
                          </a:solidFill>
                          <a:latin typeface="Arial"/>
                          <a:ea typeface="Arial"/>
                          <a:cs typeface="Arial"/>
                          <a:sym typeface="Arial"/>
                        </a:defRPr>
                      </a:pPr>
                      <a:r>
                        <a:t>Diazepam (Valium), Chlordiazepoxide (Librium)</a:t>
                      </a:r>
                    </a:p>
                  </a:txBody>
                  <a:tcPr marL="63500" marR="63500" marT="63500" marB="63500" anchor="ctr" horzOverflow="overflow"/>
                </a:tc>
                <a:extLst>
                  <a:ext uri="{0D108BD9-81ED-4DB2-BD59-A6C34878D82A}">
                    <a16:rowId xmlns:a16="http://schemas.microsoft.com/office/drawing/2014/main" val="10003"/>
                  </a:ext>
                </a:extLst>
              </a:tr>
              <a:tr h="1474622">
                <a:tc>
                  <a:txBody>
                    <a:bodyPr/>
                    <a:lstStyle/>
                    <a:p>
                      <a:pPr algn="l" defTabSz="914400">
                        <a:tabLst>
                          <a:tab pos="1181100" algn="l"/>
                        </a:tabLst>
                        <a:defRPr sz="3600" b="1">
                          <a:solidFill>
                            <a:schemeClr val="accent1">
                              <a:hueOff val="60270"/>
                              <a:satOff val="-20053"/>
                              <a:lumOff val="-13915"/>
                            </a:schemeClr>
                          </a:solidFill>
                          <a:latin typeface="Arial"/>
                          <a:ea typeface="Arial"/>
                          <a:cs typeface="Arial"/>
                          <a:sym typeface="Arial"/>
                        </a:defRPr>
                      </a:pPr>
                      <a:r>
                        <a:t>Anticonvulsant - Anxiolytic</a:t>
                      </a:r>
                    </a:p>
                    <a:p>
                      <a:pPr algn="l" defTabSz="914400">
                        <a:tabLst>
                          <a:tab pos="1181100" algn="l"/>
                        </a:tabLst>
                        <a:defRPr sz="3600">
                          <a:solidFill>
                            <a:schemeClr val="accent1">
                              <a:hueOff val="60270"/>
                              <a:satOff val="-20053"/>
                              <a:lumOff val="-13915"/>
                            </a:schemeClr>
                          </a:solidFill>
                          <a:latin typeface="Arial"/>
                          <a:ea typeface="Arial"/>
                          <a:cs typeface="Arial"/>
                          <a:sym typeface="Arial"/>
                        </a:defRPr>
                      </a:pPr>
                      <a:r>
                        <a:t>Diazepam, Clonazepam (mania)</a:t>
                      </a:r>
                    </a:p>
                  </a:txBody>
                  <a:tcPr marL="63500" marR="63500" marT="63500" marB="63500" anchor="ctr" horzOverflow="overflow"/>
                </a:tc>
                <a:extLst>
                  <a:ext uri="{0D108BD9-81ED-4DB2-BD59-A6C34878D82A}">
                    <a16:rowId xmlns:a16="http://schemas.microsoft.com/office/drawing/2014/main" val="10004"/>
                  </a:ext>
                </a:extLst>
              </a:tr>
            </a:tbl>
          </a:graphicData>
        </a:graphic>
      </p:graphicFrame>
      <p:graphicFrame>
        <p:nvGraphicFramePr>
          <p:cNvPr id="189" name="Table 189"/>
          <p:cNvGraphicFramePr/>
          <p:nvPr/>
        </p:nvGraphicFramePr>
        <p:xfrm>
          <a:off x="700199" y="294652"/>
          <a:ext cx="11604400" cy="993839"/>
        </p:xfrm>
        <a:graphic>
          <a:graphicData uri="http://schemas.openxmlformats.org/drawingml/2006/table">
            <a:tbl>
              <a:tblPr>
                <a:tableStyleId>{CF821DB8-F4EB-4A41-A1BA-3FCAFE7338EE}</a:tableStyleId>
              </a:tblPr>
              <a:tblGrid>
                <a:gridCol w="5802200">
                  <a:extLst>
                    <a:ext uri="{9D8B030D-6E8A-4147-A177-3AD203B41FA5}">
                      <a16:colId xmlns:a16="http://schemas.microsoft.com/office/drawing/2014/main" val="20000"/>
                    </a:ext>
                  </a:extLst>
                </a:gridCol>
                <a:gridCol w="5802200">
                  <a:extLst>
                    <a:ext uri="{9D8B030D-6E8A-4147-A177-3AD203B41FA5}">
                      <a16:colId xmlns:a16="http://schemas.microsoft.com/office/drawing/2014/main" val="20001"/>
                    </a:ext>
                  </a:extLst>
                </a:gridCol>
              </a:tblGrid>
              <a:tr h="857182">
                <a:tc gridSpan="2">
                  <a:txBody>
                    <a:bodyPr/>
                    <a:lstStyle/>
                    <a:p>
                      <a:pPr marL="40639" marR="40639" defTabSz="1300480">
                        <a:defRPr sz="6257">
                          <a:solidFill>
                            <a:schemeClr val="accent1">
                              <a:hueOff val="60270"/>
                              <a:satOff val="-20053"/>
                              <a:lumOff val="-13915"/>
                            </a:schemeClr>
                          </a:solidFill>
                          <a:uFill>
                            <a:solidFill>
                              <a:srgbClr val="FF66FF"/>
                            </a:solidFill>
                          </a:uFill>
                          <a:latin typeface="Arial"/>
                          <a:ea typeface="Arial"/>
                          <a:cs typeface="Arial"/>
                          <a:sym typeface="Arial"/>
                        </a:defRPr>
                      </a:pPr>
                      <a:r>
                        <a:rPr sz="5688"/>
                        <a:t>What Are BDZs for?</a:t>
                      </a:r>
                    </a:p>
                  </a:txBody>
                  <a:tcPr marL="63500" marR="63500" marT="63500" marB="63500" anchor="ctr" horzOverflow="overflow">
                    <a:solidFill>
                      <a:schemeClr val="accent3">
                        <a:satOff val="12345"/>
                        <a:lumOff val="6849"/>
                      </a:schemeClr>
                    </a:solidFill>
                  </a:tcPr>
                </a:tc>
                <a:tc hMerge="1">
                  <a:txBody>
                    <a:bodyPr/>
                    <a:lstStyle/>
                    <a:p>
                      <a:endParaRPr lang="it-IT"/>
                    </a:p>
                  </a:txBody>
                  <a:tcPr/>
                </a:tc>
                <a:extLst>
                  <a:ext uri="{0D108BD9-81ED-4DB2-BD59-A6C34878D82A}">
                    <a16:rowId xmlns:a16="http://schemas.microsoft.com/office/drawing/2014/main" val="10000"/>
                  </a:ext>
                </a:extLst>
              </a:tr>
            </a:tbl>
          </a:graphicData>
        </a:graphic>
      </p:graphicFrame>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p:nvPr/>
        </p:nvSpPr>
        <p:spPr>
          <a:xfrm>
            <a:off x="371553" y="1575358"/>
            <a:ext cx="11877192" cy="8486357"/>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ormAutofit/>
          </a:bodyPr>
          <a:lstStyle/>
          <a:p>
            <a:pPr marL="358153" marR="24790" indent="-333363" algn="l" defTabSz="793292">
              <a:spcBef>
                <a:spcPts val="400"/>
              </a:spcBef>
              <a:buClr>
                <a:srgbClr val="FFFFFF"/>
              </a:buClr>
              <a:buSzPct val="100000"/>
              <a:buFont typeface="Arial"/>
              <a:buChar char="•"/>
              <a:defRPr sz="3111">
                <a:solidFill>
                  <a:schemeClr val="accent1">
                    <a:hueOff val="60270"/>
                    <a:satOff val="-20053"/>
                    <a:lumOff val="-13915"/>
                  </a:schemeClr>
                </a:solidFill>
                <a:uFill>
                  <a:solidFill>
                    <a:srgbClr val="FF66FF"/>
                  </a:solidFill>
                </a:uFill>
                <a:latin typeface="Times New Roman"/>
                <a:ea typeface="Times New Roman"/>
                <a:cs typeface="Times New Roman"/>
                <a:sym typeface="Times New Roman"/>
              </a:defRPr>
            </a:pPr>
            <a:r>
              <a:rPr>
                <a:uFill>
                  <a:solidFill>
                    <a:srgbClr val="FFFFFF"/>
                  </a:solidFill>
                </a:uFill>
                <a:latin typeface="Arial"/>
                <a:ea typeface="Arial"/>
                <a:cs typeface="Arial"/>
                <a:sym typeface="Arial"/>
              </a:rPr>
              <a:t>BDZs have a wide margin of safety if used for short periods </a:t>
            </a:r>
          </a:p>
          <a:p>
            <a:pPr marL="358153" marR="24790" indent="-333363" algn="l" defTabSz="793292">
              <a:spcBef>
                <a:spcPts val="400"/>
              </a:spcBef>
              <a:buClr>
                <a:srgbClr val="FFFFFF"/>
              </a:buClr>
              <a:buSzPct val="100000"/>
              <a:buFont typeface="Arial"/>
              <a:buChar char="•"/>
              <a:defRPr sz="3111">
                <a:solidFill>
                  <a:schemeClr val="accent1">
                    <a:hueOff val="60270"/>
                    <a:satOff val="-20053"/>
                    <a:lumOff val="-13915"/>
                  </a:schemeClr>
                </a:solidFill>
                <a:uFill>
                  <a:solidFill>
                    <a:srgbClr val="FF66FF"/>
                  </a:solidFill>
                </a:uFill>
                <a:latin typeface="Times New Roman"/>
                <a:ea typeface="Times New Roman"/>
                <a:cs typeface="Times New Roman"/>
                <a:sym typeface="Times New Roman"/>
              </a:defRPr>
            </a:pPr>
            <a:endParaRPr>
              <a:uFill>
                <a:solidFill>
                  <a:srgbClr val="FFFFFF"/>
                </a:solidFill>
              </a:uFill>
              <a:latin typeface="Arial"/>
              <a:ea typeface="Arial"/>
              <a:cs typeface="Arial"/>
              <a:sym typeface="Arial"/>
            </a:endParaRPr>
          </a:p>
          <a:p>
            <a:pPr marL="358153" marR="24790" indent="-333363" algn="l" defTabSz="793292">
              <a:lnSpc>
                <a:spcPct val="80000"/>
              </a:lnSpc>
              <a:spcBef>
                <a:spcPts val="400"/>
              </a:spcBef>
              <a:buClr>
                <a:srgbClr val="FFFFFF"/>
              </a:buClr>
              <a:buSzPct val="100000"/>
              <a:buFont typeface="Times New Roman"/>
              <a:buChar char="•"/>
              <a:defRPr sz="3111">
                <a:solidFill>
                  <a:schemeClr val="accent1">
                    <a:hueOff val="60270"/>
                    <a:satOff val="-20053"/>
                    <a:lumOff val="-13915"/>
                  </a:schemeClr>
                </a:solidFill>
                <a:uFill>
                  <a:solidFill>
                    <a:srgbClr val="FF66FF"/>
                  </a:solidFill>
                </a:uFill>
                <a:latin typeface="Arial"/>
                <a:ea typeface="Arial"/>
                <a:cs typeface="Arial"/>
                <a:sym typeface="Arial"/>
              </a:defRPr>
            </a:pPr>
            <a:r>
              <a:rPr>
                <a:uFill>
                  <a:solidFill>
                    <a:srgbClr val="FFFFFF"/>
                  </a:solidFill>
                </a:uFill>
              </a:rPr>
              <a:t>Long-term use (&gt; 2 weeks) increases risk for adverse effects:</a:t>
            </a:r>
          </a:p>
          <a:p>
            <a:pPr marL="358153" marR="24790" indent="-333363" algn="l" defTabSz="793292">
              <a:lnSpc>
                <a:spcPct val="80000"/>
              </a:lnSpc>
              <a:spcBef>
                <a:spcPts val="400"/>
              </a:spcBef>
              <a:buClr>
                <a:srgbClr val="FFFFFF"/>
              </a:buClr>
              <a:buSzPct val="100000"/>
              <a:buFont typeface="Times New Roman"/>
              <a:buChar char="•"/>
              <a:defRPr sz="3111">
                <a:solidFill>
                  <a:schemeClr val="accent1">
                    <a:hueOff val="60270"/>
                    <a:satOff val="-20053"/>
                    <a:lumOff val="-13915"/>
                  </a:schemeClr>
                </a:solidFill>
                <a:uFill>
                  <a:solidFill>
                    <a:srgbClr val="FF66FF"/>
                  </a:solidFill>
                </a:uFill>
                <a:latin typeface="Arial"/>
                <a:ea typeface="Arial"/>
                <a:cs typeface="Arial"/>
                <a:sym typeface="Arial"/>
              </a:defRPr>
            </a:pPr>
            <a:r>
              <a:rPr>
                <a:uFill>
                  <a:solidFill>
                    <a:srgbClr val="FFFFFF"/>
                  </a:solidFill>
                </a:uFill>
              </a:rPr>
              <a:t>    </a:t>
            </a:r>
            <a:r>
              <a:t>Misuse, abuse, dependence</a:t>
            </a:r>
          </a:p>
          <a:p>
            <a:pPr marL="469274" marR="24790" indent="-444484" algn="l" defTabSz="793292">
              <a:lnSpc>
                <a:spcPct val="120000"/>
              </a:lnSpc>
              <a:buClr>
                <a:srgbClr val="FFFFFF"/>
              </a:buClr>
              <a:buSzPct val="100000"/>
              <a:buFont typeface="Times New Roman"/>
              <a:buChar char="•"/>
              <a:defRPr sz="3111">
                <a:solidFill>
                  <a:schemeClr val="accent1">
                    <a:hueOff val="60270"/>
                    <a:satOff val="-20053"/>
                    <a:lumOff val="-13915"/>
                  </a:schemeClr>
                </a:solidFill>
                <a:uFill>
                  <a:solidFill>
                    <a:srgbClr val="FFFFFF"/>
                  </a:solidFill>
                </a:uFill>
                <a:latin typeface="Arial"/>
                <a:ea typeface="Arial"/>
                <a:cs typeface="Arial"/>
                <a:sym typeface="Arial"/>
              </a:defRPr>
            </a:pPr>
            <a:r>
              <a:t>   Motor impairment (reaction time)</a:t>
            </a:r>
          </a:p>
          <a:p>
            <a:pPr marL="469274" marR="24790" indent="-444484" algn="l" defTabSz="793292">
              <a:lnSpc>
                <a:spcPct val="120000"/>
              </a:lnSpc>
              <a:buClr>
                <a:srgbClr val="FFFFFF"/>
              </a:buClr>
              <a:buSzPct val="100000"/>
              <a:buFont typeface="Times New Roman"/>
              <a:buChar char="•"/>
              <a:defRPr sz="3111">
                <a:solidFill>
                  <a:schemeClr val="accent1">
                    <a:hueOff val="60270"/>
                    <a:satOff val="-20053"/>
                    <a:lumOff val="-13915"/>
                  </a:schemeClr>
                </a:solidFill>
                <a:uFill>
                  <a:solidFill>
                    <a:srgbClr val="FFFFFF"/>
                  </a:solidFill>
                </a:uFill>
                <a:latin typeface="Arial"/>
                <a:ea typeface="Arial"/>
                <a:cs typeface="Arial"/>
                <a:sym typeface="Arial"/>
              </a:defRPr>
            </a:pPr>
            <a:r>
              <a:t>   Cognitive impairment (sedation, amnesia)</a:t>
            </a:r>
          </a:p>
          <a:p>
            <a:pPr marL="469274" marR="24790" indent="-444484" algn="l" defTabSz="793292">
              <a:lnSpc>
                <a:spcPct val="120000"/>
              </a:lnSpc>
              <a:buClr>
                <a:srgbClr val="FFFFFF"/>
              </a:buClr>
              <a:buSzPct val="100000"/>
              <a:buFont typeface="Times New Roman"/>
              <a:buChar char="•"/>
              <a:defRPr sz="3111">
                <a:solidFill>
                  <a:schemeClr val="accent1">
                    <a:hueOff val="60270"/>
                    <a:satOff val="-20053"/>
                    <a:lumOff val="-13915"/>
                  </a:schemeClr>
                </a:solidFill>
                <a:uFill>
                  <a:solidFill>
                    <a:srgbClr val="FFFFFF"/>
                  </a:solidFill>
                </a:uFill>
                <a:latin typeface="Arial"/>
                <a:ea typeface="Arial"/>
                <a:cs typeface="Arial"/>
                <a:sym typeface="Arial"/>
              </a:defRPr>
            </a:pPr>
            <a:endParaRPr/>
          </a:p>
          <a:p>
            <a:pPr marL="469274" marR="24790" indent="-444484" algn="l" defTabSz="793292">
              <a:lnSpc>
                <a:spcPct val="120000"/>
              </a:lnSpc>
              <a:buClr>
                <a:srgbClr val="FFFFFF"/>
              </a:buClr>
              <a:buSzPct val="100000"/>
              <a:buFont typeface="Times New Roman"/>
              <a:buChar char="•"/>
              <a:defRPr sz="3111">
                <a:solidFill>
                  <a:schemeClr val="accent1">
                    <a:hueOff val="60270"/>
                    <a:satOff val="-20053"/>
                    <a:lumOff val="-13915"/>
                  </a:schemeClr>
                </a:solidFill>
                <a:uFill>
                  <a:solidFill>
                    <a:srgbClr val="FFFFFF"/>
                  </a:solidFill>
                </a:uFill>
                <a:latin typeface="Arial"/>
                <a:ea typeface="Arial"/>
                <a:cs typeface="Arial"/>
                <a:sym typeface="Arial"/>
              </a:defRPr>
            </a:pPr>
            <a:r>
              <a:rPr i="1"/>
              <a:t>Pharmacodinamic</a:t>
            </a:r>
            <a:r>
              <a:t> drug interactions with other CNS depressants (alcohol, other anxiolytic drugs, OTC antihistaminic and anticholinergic drugs)</a:t>
            </a:r>
          </a:p>
          <a:p>
            <a:pPr marL="469274" marR="24790" indent="-444484" algn="l" defTabSz="793292">
              <a:lnSpc>
                <a:spcPct val="120000"/>
              </a:lnSpc>
              <a:buClr>
                <a:srgbClr val="FFFFFF"/>
              </a:buClr>
              <a:buSzPct val="100000"/>
              <a:buFont typeface="Times New Roman"/>
              <a:buChar char="•"/>
              <a:defRPr sz="3111">
                <a:solidFill>
                  <a:schemeClr val="accent1">
                    <a:hueOff val="60270"/>
                    <a:satOff val="-20053"/>
                    <a:lumOff val="-13915"/>
                  </a:schemeClr>
                </a:solidFill>
                <a:uFill>
                  <a:solidFill>
                    <a:srgbClr val="FFFFFF"/>
                  </a:solidFill>
                </a:uFill>
                <a:latin typeface="Arial"/>
                <a:ea typeface="Arial"/>
                <a:cs typeface="Arial"/>
                <a:sym typeface="Arial"/>
              </a:defRPr>
            </a:pPr>
            <a:endParaRPr/>
          </a:p>
          <a:p>
            <a:pPr marL="469274" marR="24790" indent="-444484" algn="l" defTabSz="793292">
              <a:lnSpc>
                <a:spcPct val="120000"/>
              </a:lnSpc>
              <a:buClr>
                <a:srgbClr val="FFFFFF"/>
              </a:buClr>
              <a:buSzPct val="100000"/>
              <a:buFont typeface="Times New Roman"/>
              <a:buChar char="•"/>
              <a:defRPr sz="3111">
                <a:solidFill>
                  <a:schemeClr val="accent1">
                    <a:hueOff val="60270"/>
                    <a:satOff val="-20053"/>
                    <a:lumOff val="-13915"/>
                  </a:schemeClr>
                </a:solidFill>
                <a:uFill>
                  <a:solidFill>
                    <a:srgbClr val="FFFFFF"/>
                  </a:solidFill>
                </a:uFill>
                <a:latin typeface="Arial"/>
                <a:ea typeface="Arial"/>
                <a:cs typeface="Arial"/>
                <a:sym typeface="Arial"/>
              </a:defRPr>
            </a:pPr>
            <a:r>
              <a:rPr i="1"/>
              <a:t>Pharmacokinetic</a:t>
            </a:r>
            <a:r>
              <a:t> drug interactions with SSRI’s and oral contraceptives (decrease metabolism of BDZs)</a:t>
            </a:r>
          </a:p>
          <a:p>
            <a:pPr marL="469274" marR="24790" indent="-444484" algn="l" defTabSz="793292">
              <a:lnSpc>
                <a:spcPct val="120000"/>
              </a:lnSpc>
              <a:buClr>
                <a:srgbClr val="FFFFFF"/>
              </a:buClr>
              <a:buSzPct val="100000"/>
              <a:buFont typeface="Times New Roman"/>
              <a:buChar char="•"/>
              <a:defRPr sz="3111">
                <a:solidFill>
                  <a:schemeClr val="accent1">
                    <a:hueOff val="60270"/>
                    <a:satOff val="-20053"/>
                    <a:lumOff val="-13915"/>
                  </a:schemeClr>
                </a:solidFill>
                <a:uFill>
                  <a:solidFill>
                    <a:srgbClr val="FFFFFF"/>
                  </a:solidFill>
                </a:uFill>
                <a:latin typeface="Arial"/>
                <a:ea typeface="Arial"/>
                <a:cs typeface="Arial"/>
                <a:sym typeface="Arial"/>
              </a:defRPr>
            </a:pPr>
            <a:endParaRPr/>
          </a:p>
          <a:p>
            <a:pPr marL="469274" marR="24790" indent="-444484" algn="l" defTabSz="793292">
              <a:lnSpc>
                <a:spcPct val="120000"/>
              </a:lnSpc>
              <a:buClr>
                <a:srgbClr val="FFFFFF"/>
              </a:buClr>
              <a:buSzPct val="100000"/>
              <a:buFont typeface="Times New Roman"/>
              <a:buChar char="•"/>
              <a:defRPr sz="3111">
                <a:solidFill>
                  <a:schemeClr val="accent1">
                    <a:hueOff val="60270"/>
                    <a:satOff val="-20053"/>
                    <a:lumOff val="-13915"/>
                  </a:schemeClr>
                </a:solidFill>
                <a:uFill>
                  <a:solidFill>
                    <a:srgbClr val="FFFFFF"/>
                  </a:solidFill>
                </a:uFill>
                <a:latin typeface="Arial"/>
                <a:ea typeface="Arial"/>
                <a:cs typeface="Arial"/>
                <a:sym typeface="Arial"/>
              </a:defRPr>
            </a:pPr>
            <a:r>
              <a:t>Withdrawal syndrome</a:t>
            </a:r>
          </a:p>
        </p:txBody>
      </p:sp>
      <p:sp>
        <p:nvSpPr>
          <p:cNvPr id="194" name="Shape 194"/>
          <p:cNvSpPr/>
          <p:nvPr/>
        </p:nvSpPr>
        <p:spPr>
          <a:xfrm>
            <a:off x="777394" y="425371"/>
            <a:ext cx="11054080" cy="830602"/>
          </a:xfrm>
          <a:prstGeom prst="rect">
            <a:avLst/>
          </a:prstGeom>
          <a:solidFill>
            <a:schemeClr val="accent3">
              <a:satOff val="12345"/>
              <a:lumOff val="6849"/>
            </a:schemeClr>
          </a:solidFill>
          <a:ln w="12700">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lvl1pPr marL="30886" marR="30886" defTabSz="988364">
              <a:buClr>
                <a:srgbClr val="FFFF00"/>
              </a:buClr>
              <a:buFont typeface="Times New Roman"/>
              <a:defRPr sz="4755" b="1">
                <a:solidFill>
                  <a:schemeClr val="accent1">
                    <a:hueOff val="60270"/>
                    <a:satOff val="-20053"/>
                    <a:lumOff val="-13915"/>
                  </a:schemeClr>
                </a:solidFill>
                <a:uFill>
                  <a:solidFill>
                    <a:srgbClr val="FFFF00"/>
                  </a:solidFill>
                </a:uFill>
                <a:latin typeface="Arial"/>
                <a:ea typeface="Arial"/>
                <a:cs typeface="Arial"/>
                <a:sym typeface="Arial"/>
              </a:defRPr>
            </a:lvl1pPr>
          </a:lstStyle>
          <a:p>
            <a:r>
              <a:t>Side Effects of Benzodiazepines</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image-1.png"/>
          <p:cNvPicPr>
            <a:picLocks noChangeAspect="1"/>
          </p:cNvPicPr>
          <p:nvPr/>
        </p:nvPicPr>
        <p:blipFill>
          <a:blip r:embed="rId2">
            <a:extLst/>
          </a:blip>
          <a:stretch>
            <a:fillRect/>
          </a:stretch>
        </p:blipFill>
        <p:spPr>
          <a:xfrm>
            <a:off x="681191" y="1888193"/>
            <a:ext cx="11642417" cy="8014745"/>
          </a:xfrm>
          <a:prstGeom prst="rect">
            <a:avLst/>
          </a:prstGeom>
          <a:ln w="12700">
            <a:miter lim="400000"/>
          </a:ln>
        </p:spPr>
      </p:pic>
      <p:sp>
        <p:nvSpPr>
          <p:cNvPr id="199" name="Shape 199"/>
          <p:cNvSpPr/>
          <p:nvPr/>
        </p:nvSpPr>
        <p:spPr>
          <a:xfrm>
            <a:off x="777394" y="425371"/>
            <a:ext cx="11054080" cy="830602"/>
          </a:xfrm>
          <a:prstGeom prst="rect">
            <a:avLst/>
          </a:prstGeom>
          <a:solidFill>
            <a:schemeClr val="accent3">
              <a:satOff val="12345"/>
              <a:lumOff val="6849"/>
            </a:schemeClr>
          </a:solidFill>
          <a:ln w="12700">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lvl1pPr marL="30886" marR="30886" defTabSz="988364">
              <a:buClr>
                <a:srgbClr val="FFFF00"/>
              </a:buClr>
              <a:buFont typeface="Times New Roman"/>
              <a:defRPr sz="4755" b="1">
                <a:solidFill>
                  <a:schemeClr val="accent1">
                    <a:hueOff val="60270"/>
                    <a:satOff val="-20053"/>
                    <a:lumOff val="-13915"/>
                  </a:schemeClr>
                </a:solidFill>
                <a:uFill>
                  <a:solidFill>
                    <a:srgbClr val="FFFF00"/>
                  </a:solidFill>
                </a:uFill>
                <a:latin typeface="Arial"/>
                <a:ea typeface="Arial"/>
                <a:cs typeface="Arial"/>
                <a:sym typeface="Arial"/>
              </a:defRPr>
            </a:lvl1pPr>
          </a:lstStyle>
          <a:p>
            <a:r>
              <a:t>Tolerance and Withdrawal syndrome</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 name="InsertedImage-3.jpg"/>
          <p:cNvPicPr>
            <a:picLocks noChangeAspect="1"/>
          </p:cNvPicPr>
          <p:nvPr/>
        </p:nvPicPr>
        <p:blipFill>
          <a:blip r:embed="rId2">
            <a:extLst/>
          </a:blip>
          <a:stretch>
            <a:fillRect/>
          </a:stretch>
        </p:blipFill>
        <p:spPr>
          <a:xfrm>
            <a:off x="-281909" y="84074"/>
            <a:ext cx="8635041" cy="9219929"/>
          </a:xfrm>
          <a:prstGeom prst="rect">
            <a:avLst/>
          </a:prstGeom>
          <a:ln w="12700">
            <a:miter lim="400000"/>
          </a:ln>
        </p:spPr>
      </p:pic>
      <p:sp>
        <p:nvSpPr>
          <p:cNvPr id="202" name="Shape 202"/>
          <p:cNvSpPr/>
          <p:nvPr/>
        </p:nvSpPr>
        <p:spPr>
          <a:xfrm flipV="1">
            <a:off x="-309553" y="4261992"/>
            <a:ext cx="1242579" cy="1501456"/>
          </a:xfrm>
          <a:prstGeom prst="line">
            <a:avLst/>
          </a:prstGeom>
          <a:ln w="101600">
            <a:solidFill>
              <a:schemeClr val="accent2"/>
            </a:solidFill>
            <a:miter lim="400000"/>
            <a:tailEnd type="triangle"/>
          </a:ln>
        </p:spPr>
        <p:txBody>
          <a:bodyPr lIns="0" tIns="0" rIns="0" bIns="0"/>
          <a:lstStyle/>
          <a:p>
            <a:endParaRPr/>
          </a:p>
        </p:txBody>
      </p:sp>
      <p:sp>
        <p:nvSpPr>
          <p:cNvPr id="203" name="Shape 203"/>
          <p:cNvSpPr/>
          <p:nvPr/>
        </p:nvSpPr>
        <p:spPr>
          <a:xfrm flipV="1">
            <a:off x="2213432" y="3432396"/>
            <a:ext cx="1242579" cy="1501456"/>
          </a:xfrm>
          <a:prstGeom prst="line">
            <a:avLst/>
          </a:prstGeom>
          <a:ln w="101600">
            <a:solidFill>
              <a:schemeClr val="accent5"/>
            </a:solidFill>
            <a:miter lim="400000"/>
            <a:tailEnd type="triangle"/>
          </a:ln>
        </p:spPr>
        <p:txBody>
          <a:bodyPr lIns="0" tIns="0" rIns="0" bIns="0"/>
          <a:lstStyle/>
          <a:p>
            <a:endParaRPr/>
          </a:p>
        </p:txBody>
      </p:sp>
      <p:sp>
        <p:nvSpPr>
          <p:cNvPr id="204" name="Shape 204"/>
          <p:cNvSpPr/>
          <p:nvPr/>
        </p:nvSpPr>
        <p:spPr>
          <a:xfrm>
            <a:off x="8965724" y="4265452"/>
            <a:ext cx="3647621" cy="2119059"/>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3500" b="1">
                <a:latin typeface="Arial"/>
                <a:ea typeface="Arial"/>
                <a:cs typeface="Arial"/>
                <a:sym typeface="Arial"/>
              </a:defRPr>
            </a:lvl1pPr>
          </a:lstStyle>
          <a:p>
            <a:r>
              <a:t>BDZs receptors in the VTA dopaminergic reward circuit</a:t>
            </a:r>
          </a:p>
        </p:txBody>
      </p:sp>
      <p:sp>
        <p:nvSpPr>
          <p:cNvPr id="205" name="Shape 205"/>
          <p:cNvSpPr/>
          <p:nvPr/>
        </p:nvSpPr>
        <p:spPr>
          <a:xfrm>
            <a:off x="8537626" y="456052"/>
            <a:ext cx="4319736" cy="2042476"/>
          </a:xfrm>
          <a:prstGeom prst="rect">
            <a:avLst/>
          </a:prstGeom>
          <a:solidFill>
            <a:schemeClr val="accent3">
              <a:satOff val="12345"/>
              <a:lumOff val="6849"/>
            </a:schemeClr>
          </a:solidFill>
          <a:ln w="12700">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lvl1pPr marL="575394" marR="39827" indent="-535566" algn="l" defTabSz="1274470">
              <a:lnSpc>
                <a:spcPct val="80000"/>
              </a:lnSpc>
              <a:spcBef>
                <a:spcPts val="700"/>
              </a:spcBef>
              <a:buClr>
                <a:srgbClr val="FFFFFF"/>
              </a:buClr>
              <a:buSzPct val="100000"/>
              <a:buFont typeface="Times New Roman"/>
              <a:buChar char="•"/>
              <a:defRPr sz="4998">
                <a:solidFill>
                  <a:schemeClr val="accent1">
                    <a:hueOff val="60270"/>
                    <a:satOff val="-20053"/>
                    <a:lumOff val="-13915"/>
                  </a:schemeClr>
                </a:solidFill>
                <a:uFill>
                  <a:solidFill>
                    <a:srgbClr val="FF66FF"/>
                  </a:solidFill>
                </a:uFill>
                <a:latin typeface="Arial"/>
                <a:ea typeface="Arial"/>
                <a:cs typeface="Arial"/>
                <a:sym typeface="Arial"/>
              </a:defRPr>
            </a:lvl1pPr>
          </a:lstStyle>
          <a:p>
            <a:r>
              <a:t>abuse and dependence</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 name="asset.jpeg"/>
          <p:cNvPicPr>
            <a:picLocks noChangeAspect="1"/>
          </p:cNvPicPr>
          <p:nvPr/>
        </p:nvPicPr>
        <p:blipFill>
          <a:blip r:embed="rId3">
            <a:extLst/>
          </a:blip>
          <a:stretch>
            <a:fillRect/>
          </a:stretch>
        </p:blipFill>
        <p:spPr>
          <a:xfrm>
            <a:off x="229126" y="983018"/>
            <a:ext cx="10016738" cy="4695345"/>
          </a:xfrm>
          <a:prstGeom prst="rect">
            <a:avLst/>
          </a:prstGeom>
          <a:ln w="12700">
            <a:miter lim="400000"/>
          </a:ln>
        </p:spPr>
      </p:pic>
      <p:sp>
        <p:nvSpPr>
          <p:cNvPr id="87" name="Shape 87"/>
          <p:cNvSpPr/>
          <p:nvPr/>
        </p:nvSpPr>
        <p:spPr>
          <a:xfrm>
            <a:off x="3570363" y="6483694"/>
            <a:ext cx="3633271" cy="133124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defTabSz="457200">
              <a:lnSpc>
                <a:spcPct val="125000"/>
              </a:lnSpc>
              <a:defRPr sz="2400" b="1">
                <a:solidFill>
                  <a:schemeClr val="accent1">
                    <a:hueOff val="60270"/>
                    <a:satOff val="-20053"/>
                    <a:lumOff val="-13915"/>
                  </a:schemeClr>
                </a:solidFill>
                <a:latin typeface="Arial"/>
                <a:ea typeface="Arial"/>
                <a:cs typeface="Arial"/>
                <a:sym typeface="Arial"/>
              </a:defRPr>
            </a:lvl1pPr>
          </a:lstStyle>
          <a:p>
            <a:r>
              <a:t>stereotyped defensive reactions to threat  (immobility and panic)</a:t>
            </a:r>
          </a:p>
        </p:txBody>
      </p:sp>
      <p:sp>
        <p:nvSpPr>
          <p:cNvPr id="88" name="Shape 88"/>
          <p:cNvSpPr/>
          <p:nvPr/>
        </p:nvSpPr>
        <p:spPr>
          <a:xfrm>
            <a:off x="7496954" y="6726099"/>
            <a:ext cx="3548235" cy="133124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defTabSz="457200">
              <a:lnSpc>
                <a:spcPct val="125000"/>
              </a:lnSpc>
              <a:defRPr sz="2400" b="1">
                <a:solidFill>
                  <a:schemeClr val="accent1">
                    <a:hueOff val="60270"/>
                    <a:satOff val="-20053"/>
                    <a:lumOff val="-13915"/>
                  </a:schemeClr>
                </a:solidFill>
                <a:latin typeface="Arial"/>
                <a:ea typeface="Arial"/>
                <a:cs typeface="Arial"/>
                <a:sym typeface="Arial"/>
              </a:defRPr>
            </a:lvl1pPr>
          </a:lstStyle>
          <a:p>
            <a:r>
              <a:t>autonomic and motor responses to threat (tachicardia, sweating)</a:t>
            </a:r>
          </a:p>
        </p:txBody>
      </p:sp>
      <p:sp>
        <p:nvSpPr>
          <p:cNvPr id="89" name="Shape 89"/>
          <p:cNvSpPr/>
          <p:nvPr/>
        </p:nvSpPr>
        <p:spPr>
          <a:xfrm flipV="1">
            <a:off x="5237497" y="5662795"/>
            <a:ext cx="0" cy="747810"/>
          </a:xfrm>
          <a:prstGeom prst="line">
            <a:avLst/>
          </a:prstGeom>
          <a:ln w="63500">
            <a:solidFill>
              <a:srgbClr val="000000"/>
            </a:solidFill>
            <a:miter lim="400000"/>
            <a:headEnd type="triangle"/>
          </a:ln>
        </p:spPr>
        <p:txBody>
          <a:bodyPr lIns="0" tIns="0" rIns="0" bIns="0"/>
          <a:lstStyle/>
          <a:p>
            <a:pPr algn="l" defTabSz="457200">
              <a:defRPr sz="1200">
                <a:latin typeface="Helvetica"/>
                <a:ea typeface="Helvetica"/>
                <a:cs typeface="Helvetica"/>
                <a:sym typeface="Helvetica"/>
              </a:defRPr>
            </a:pPr>
            <a:endParaRPr/>
          </a:p>
        </p:txBody>
      </p:sp>
      <p:sp>
        <p:nvSpPr>
          <p:cNvPr id="90" name="Shape 90"/>
          <p:cNvSpPr/>
          <p:nvPr/>
        </p:nvSpPr>
        <p:spPr>
          <a:xfrm flipV="1">
            <a:off x="8730331" y="5598649"/>
            <a:ext cx="0" cy="876100"/>
          </a:xfrm>
          <a:prstGeom prst="line">
            <a:avLst/>
          </a:prstGeom>
          <a:ln w="63500">
            <a:solidFill>
              <a:srgbClr val="000000"/>
            </a:solidFill>
            <a:miter lim="400000"/>
            <a:headEnd type="triangle"/>
          </a:ln>
        </p:spPr>
        <p:txBody>
          <a:bodyPr lIns="0" tIns="0" rIns="0" bIns="0"/>
          <a:lstStyle/>
          <a:p>
            <a:pPr algn="l" defTabSz="457200">
              <a:defRPr sz="1200">
                <a:latin typeface="Helvetica"/>
                <a:ea typeface="Helvetica"/>
                <a:cs typeface="Helvetica"/>
                <a:sym typeface="Helvetica"/>
              </a:defRPr>
            </a:pPr>
            <a:endParaRPr/>
          </a:p>
        </p:txBody>
      </p:sp>
      <p:sp>
        <p:nvSpPr>
          <p:cNvPr id="91" name="Shape 91"/>
          <p:cNvSpPr/>
          <p:nvPr/>
        </p:nvSpPr>
        <p:spPr>
          <a:xfrm>
            <a:off x="350137" y="252892"/>
            <a:ext cx="4705999" cy="2181638"/>
          </a:xfrm>
          <a:prstGeom prst="rect">
            <a:avLst/>
          </a:prstGeom>
          <a:ln w="50800">
            <a:solidFill>
              <a:srgbClr val="000000"/>
            </a:solidFill>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defTabSz="457200">
              <a:lnSpc>
                <a:spcPct val="125000"/>
              </a:lnSpc>
              <a:defRPr sz="3000">
                <a:solidFill>
                  <a:schemeClr val="accent1">
                    <a:hueOff val="60270"/>
                    <a:satOff val="-20053"/>
                    <a:lumOff val="-13915"/>
                  </a:schemeClr>
                </a:solidFill>
                <a:latin typeface="Arial"/>
                <a:ea typeface="Arial"/>
                <a:cs typeface="Arial"/>
                <a:sym typeface="Arial"/>
              </a:defRPr>
            </a:pPr>
            <a:r>
              <a:t>Neural systems involved in detecting threats</a:t>
            </a:r>
          </a:p>
          <a:p>
            <a:pPr defTabSz="457200">
              <a:lnSpc>
                <a:spcPct val="125000"/>
              </a:lnSpc>
              <a:defRPr sz="3000">
                <a:solidFill>
                  <a:schemeClr val="accent1">
                    <a:hueOff val="60270"/>
                    <a:satOff val="-20053"/>
                    <a:lumOff val="-13915"/>
                  </a:schemeClr>
                </a:solidFill>
                <a:latin typeface="Arial"/>
                <a:ea typeface="Arial"/>
                <a:cs typeface="Arial"/>
                <a:sym typeface="Arial"/>
              </a:defRPr>
            </a:pPr>
            <a:r>
              <a:t>and regulating behavioral and autonomic responses</a:t>
            </a:r>
          </a:p>
        </p:txBody>
      </p:sp>
      <p:sp>
        <p:nvSpPr>
          <p:cNvPr id="92" name="Shape 92"/>
          <p:cNvSpPr/>
          <p:nvPr/>
        </p:nvSpPr>
        <p:spPr>
          <a:xfrm>
            <a:off x="1090048" y="2730094"/>
            <a:ext cx="1533039" cy="533401"/>
          </a:xfrm>
          <a:prstGeom prst="rect">
            <a:avLst/>
          </a:prstGeom>
          <a:solidFill>
            <a:schemeClr val="accent1">
              <a:hueOff val="-82191"/>
              <a:satOff val="5750"/>
              <a:lumOff val="13565"/>
            </a:schemeClr>
          </a:soli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2800" b="1">
                <a:latin typeface="Helvetica"/>
                <a:ea typeface="Helvetica"/>
                <a:cs typeface="Helvetica"/>
                <a:sym typeface="Helvetica"/>
              </a:defRPr>
            </a:lvl1pPr>
          </a:lstStyle>
          <a:p>
            <a:r>
              <a:t>Medial</a:t>
            </a:r>
          </a:p>
        </p:txBody>
      </p:sp>
      <p:sp>
        <p:nvSpPr>
          <p:cNvPr id="93" name="Shape 93"/>
          <p:cNvSpPr/>
          <p:nvPr/>
        </p:nvSpPr>
        <p:spPr>
          <a:xfrm>
            <a:off x="347984" y="2697090"/>
            <a:ext cx="3017165" cy="984590"/>
          </a:xfrm>
          <a:prstGeom prst="roundRect">
            <a:avLst>
              <a:gd name="adj" fmla="val 19348"/>
            </a:avLst>
          </a:prstGeom>
          <a:solidFill>
            <a:schemeClr val="accent1"/>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Medial Prefrontal Cortex</a:t>
            </a:r>
          </a:p>
        </p:txBody>
      </p:sp>
      <p:sp>
        <p:nvSpPr>
          <p:cNvPr id="94" name="Shape 94"/>
          <p:cNvSpPr/>
          <p:nvPr/>
        </p:nvSpPr>
        <p:spPr>
          <a:xfrm>
            <a:off x="5436778" y="1092026"/>
            <a:ext cx="3017164" cy="984590"/>
          </a:xfrm>
          <a:prstGeom prst="roundRect">
            <a:avLst>
              <a:gd name="adj" fmla="val 19348"/>
            </a:avLst>
          </a:prstGeom>
          <a:solidFill>
            <a:schemeClr val="accent1"/>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Hippocampus</a:t>
            </a:r>
          </a:p>
        </p:txBody>
      </p:sp>
      <p:sp>
        <p:nvSpPr>
          <p:cNvPr id="95" name="Shape 95"/>
          <p:cNvSpPr/>
          <p:nvPr/>
        </p:nvSpPr>
        <p:spPr>
          <a:xfrm>
            <a:off x="5436778" y="2697090"/>
            <a:ext cx="3017164" cy="984590"/>
          </a:xfrm>
          <a:prstGeom prst="roundRect">
            <a:avLst>
              <a:gd name="adj" fmla="val 19348"/>
            </a:avLst>
          </a:prstGeom>
          <a:solidFill>
            <a:schemeClr val="accent1"/>
          </a:solidFill>
          <a:ln w="165100">
            <a:solidFill>
              <a:schemeClr val="accent5"/>
            </a:solidFill>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Amygdala</a:t>
            </a:r>
          </a:p>
        </p:txBody>
      </p:sp>
      <p:sp>
        <p:nvSpPr>
          <p:cNvPr id="96" name="Shape 96"/>
          <p:cNvSpPr/>
          <p:nvPr/>
        </p:nvSpPr>
        <p:spPr>
          <a:xfrm>
            <a:off x="3728915" y="4302154"/>
            <a:ext cx="3017163" cy="1296496"/>
          </a:xfrm>
          <a:prstGeom prst="roundRect">
            <a:avLst>
              <a:gd name="adj" fmla="val 14693"/>
            </a:avLst>
          </a:prstGeom>
          <a:solidFill>
            <a:schemeClr val="accent1"/>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p>
            <a:pPr>
              <a:defRPr sz="2400" b="1">
                <a:solidFill>
                  <a:srgbClr val="FFFFFF"/>
                </a:solidFill>
                <a:latin typeface="Helvetica"/>
                <a:ea typeface="Helvetica"/>
                <a:cs typeface="Helvetica"/>
                <a:sym typeface="Helvetica"/>
              </a:defRPr>
            </a:pPr>
            <a:r>
              <a:t>Periaqueductal </a:t>
            </a:r>
          </a:p>
          <a:p>
            <a:pPr>
              <a:defRPr sz="2400" b="1">
                <a:solidFill>
                  <a:srgbClr val="FFFFFF"/>
                </a:solidFill>
                <a:latin typeface="Helvetica"/>
                <a:ea typeface="Helvetica"/>
                <a:cs typeface="Helvetica"/>
                <a:sym typeface="Helvetica"/>
              </a:defRPr>
            </a:pPr>
            <a:r>
              <a:t>Gray</a:t>
            </a:r>
          </a:p>
        </p:txBody>
      </p:sp>
      <p:sp>
        <p:nvSpPr>
          <p:cNvPr id="97" name="Shape 97"/>
          <p:cNvSpPr/>
          <p:nvPr/>
        </p:nvSpPr>
        <p:spPr>
          <a:xfrm>
            <a:off x="7101187" y="4302154"/>
            <a:ext cx="3017163" cy="1296496"/>
          </a:xfrm>
          <a:prstGeom prst="roundRect">
            <a:avLst>
              <a:gd name="adj" fmla="val 14693"/>
            </a:avLst>
          </a:prstGeom>
          <a:solidFill>
            <a:schemeClr val="accent1"/>
          </a:solidFill>
          <a:ln w="12700">
            <a:miter lim="400000"/>
          </a:ln>
          <a:extLst>
            <a:ext uri="{C572A759-6A51-4108-AA02-DFA0A04FC94B}">
              <ma14:wrappingTextBoxFlag xmlns:ma14="http://schemas.microsoft.com/office/mac/drawingml/2011/main" xmlns="" val="1"/>
            </a:ext>
          </a:extLst>
        </p:spPr>
        <p:txBody>
          <a:bodyPr lIns="50800" tIns="50800" rIns="50800" bIns="50800" anchor="ctr"/>
          <a:lstStyle>
            <a:lvl1pPr>
              <a:defRPr sz="2400" b="1">
                <a:solidFill>
                  <a:srgbClr val="FFFFFF"/>
                </a:solidFill>
                <a:latin typeface="Helvetica"/>
                <a:ea typeface="Helvetica"/>
                <a:cs typeface="Helvetica"/>
                <a:sym typeface="Helvetica"/>
              </a:defRPr>
            </a:lvl1pPr>
          </a:lstStyle>
          <a:p>
            <a:r>
              <a:t>Bed Nucleus of the Stria Terminalis</a:t>
            </a:r>
          </a:p>
        </p:txBody>
      </p:sp>
      <p:sp>
        <p:nvSpPr>
          <p:cNvPr id="98" name="Shape 98"/>
          <p:cNvSpPr/>
          <p:nvPr/>
        </p:nvSpPr>
        <p:spPr>
          <a:xfrm>
            <a:off x="3228964" y="8243514"/>
            <a:ext cx="3744106" cy="130916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L="383540" marR="40639" indent="-342900" algn="l" defTabSz="1300480">
              <a:spcBef>
                <a:spcPts val="700"/>
              </a:spcBef>
              <a:buClr>
                <a:srgbClr val="FFFFFF"/>
              </a:buClr>
              <a:buSzPct val="100000"/>
              <a:buFont typeface="Times New Roman"/>
              <a:buChar char="•"/>
              <a:defRPr sz="2800">
                <a:solidFill>
                  <a:schemeClr val="accent1">
                    <a:hueOff val="60270"/>
                    <a:satOff val="-20053"/>
                    <a:lumOff val="-13915"/>
                  </a:schemeClr>
                </a:solidFill>
                <a:uFill>
                  <a:solidFill>
                    <a:srgbClr val="FFFFFF"/>
                  </a:solidFill>
                </a:uFill>
                <a:latin typeface="Arial"/>
                <a:ea typeface="Arial"/>
                <a:cs typeface="Arial"/>
                <a:sym typeface="Arial"/>
              </a:defRPr>
            </a:pPr>
            <a:r>
              <a:rPr b="1"/>
              <a:t>unconditioned</a:t>
            </a:r>
            <a:r>
              <a:t> (innate) anxiety responses </a:t>
            </a:r>
          </a:p>
        </p:txBody>
      </p:sp>
      <p:sp>
        <p:nvSpPr>
          <p:cNvPr id="99" name="Shape 99"/>
          <p:cNvSpPr/>
          <p:nvPr/>
        </p:nvSpPr>
        <p:spPr>
          <a:xfrm>
            <a:off x="7080709" y="8218174"/>
            <a:ext cx="4380724" cy="90276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L="383540" marR="40639" indent="-342900" algn="l" defTabSz="1300480">
              <a:spcBef>
                <a:spcPts val="700"/>
              </a:spcBef>
              <a:buClr>
                <a:srgbClr val="FFFFFF"/>
              </a:buClr>
              <a:buSzPct val="100000"/>
              <a:buFont typeface="Times New Roman"/>
              <a:buChar char="•"/>
              <a:defRPr sz="2800">
                <a:solidFill>
                  <a:schemeClr val="accent1">
                    <a:hueOff val="60270"/>
                    <a:satOff val="-20053"/>
                    <a:lumOff val="-13915"/>
                  </a:schemeClr>
                </a:solidFill>
                <a:uFill>
                  <a:solidFill>
                    <a:srgbClr val="FFFFFF"/>
                  </a:solidFill>
                </a:uFill>
                <a:latin typeface="Arial"/>
                <a:ea typeface="Arial"/>
                <a:cs typeface="Arial"/>
                <a:sym typeface="Arial"/>
              </a:defRPr>
            </a:pPr>
            <a:r>
              <a:rPr b="1"/>
              <a:t>conditioned</a:t>
            </a:r>
            <a:r>
              <a:t> (learnt) anxiety responses </a:t>
            </a:r>
          </a:p>
        </p:txBody>
      </p:sp>
      <p:sp>
        <p:nvSpPr>
          <p:cNvPr id="100" name="Shape 100"/>
          <p:cNvSpPr/>
          <p:nvPr/>
        </p:nvSpPr>
        <p:spPr>
          <a:xfrm>
            <a:off x="8834585" y="1145222"/>
            <a:ext cx="3901305" cy="878198"/>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600" b="1">
                <a:latin typeface="Arial"/>
                <a:ea typeface="Arial"/>
                <a:cs typeface="Arial"/>
                <a:sym typeface="Arial"/>
              </a:defRPr>
            </a:lvl1pPr>
          </a:lstStyle>
          <a:p>
            <a:r>
              <a:t>Memory consolidation of emotional events</a:t>
            </a:r>
          </a:p>
        </p:txBody>
      </p:sp>
      <p:sp>
        <p:nvSpPr>
          <p:cNvPr id="101" name="Shape 101"/>
          <p:cNvSpPr/>
          <p:nvPr/>
        </p:nvSpPr>
        <p:spPr>
          <a:xfrm>
            <a:off x="622880" y="5400751"/>
            <a:ext cx="2750793" cy="1271898"/>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600" b="1">
                <a:latin typeface="Arial"/>
                <a:ea typeface="Arial"/>
                <a:cs typeface="Arial"/>
                <a:sym typeface="Arial"/>
              </a:defRPr>
            </a:lvl1pPr>
          </a:lstStyle>
          <a:p>
            <a:r>
              <a:t>Autonomic, somatic signs of fear</a:t>
            </a:r>
          </a:p>
        </p:txBody>
      </p:sp>
      <p:sp>
        <p:nvSpPr>
          <p:cNvPr id="102" name="Shape 102"/>
          <p:cNvSpPr/>
          <p:nvPr/>
        </p:nvSpPr>
        <p:spPr>
          <a:xfrm>
            <a:off x="10642203" y="5043281"/>
            <a:ext cx="1937762" cy="1665598"/>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a:defRPr sz="2600" b="1">
                <a:latin typeface="Arial"/>
                <a:ea typeface="Arial"/>
                <a:cs typeface="Arial"/>
                <a:sym typeface="Arial"/>
              </a:defRPr>
            </a:lvl1pPr>
          </a:lstStyle>
          <a:p>
            <a:r>
              <a:t>Autonomic, somatic signs of anxiety</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7" name="Table 207"/>
          <p:cNvGraphicFramePr/>
          <p:nvPr/>
        </p:nvGraphicFramePr>
        <p:xfrm>
          <a:off x="700199" y="1683209"/>
          <a:ext cx="11604400" cy="8059955"/>
        </p:xfrm>
        <a:graphic>
          <a:graphicData uri="http://schemas.openxmlformats.org/drawingml/2006/table">
            <a:tbl>
              <a:tblPr>
                <a:tableStyleId>{CF821DB8-F4EB-4A41-A1BA-3FCAFE7338EE}</a:tableStyleId>
              </a:tblPr>
              <a:tblGrid>
                <a:gridCol w="11604400">
                  <a:extLst>
                    <a:ext uri="{9D8B030D-6E8A-4147-A177-3AD203B41FA5}">
                      <a16:colId xmlns:a16="http://schemas.microsoft.com/office/drawing/2014/main" val="20000"/>
                    </a:ext>
                  </a:extLst>
                </a:gridCol>
              </a:tblGrid>
              <a:tr h="1587813">
                <a:tc>
                  <a:txBody>
                    <a:bodyPr/>
                    <a:lstStyle/>
                    <a:p>
                      <a:pPr algn="l" defTabSz="914400">
                        <a:tabLst>
                          <a:tab pos="1181100" algn="l"/>
                        </a:tabLst>
                        <a:defRPr sz="3600" b="1">
                          <a:solidFill>
                            <a:schemeClr val="accent1">
                              <a:hueOff val="60270"/>
                              <a:satOff val="-20053"/>
                              <a:lumOff val="-13915"/>
                            </a:schemeClr>
                          </a:solidFill>
                          <a:latin typeface="Arial"/>
                          <a:ea typeface="Arial"/>
                          <a:cs typeface="Arial"/>
                          <a:sym typeface="Arial"/>
                        </a:defRPr>
                      </a:pPr>
                      <a:r>
                        <a:t>Short-acting benzodiazepines</a:t>
                      </a:r>
                    </a:p>
                    <a:p>
                      <a:pPr algn="l" defTabSz="914400">
                        <a:tabLst>
                          <a:tab pos="1181100" algn="l"/>
                        </a:tabLst>
                        <a:defRPr sz="3600">
                          <a:solidFill>
                            <a:schemeClr val="accent1">
                              <a:hueOff val="60270"/>
                              <a:satOff val="-20053"/>
                              <a:lumOff val="-13915"/>
                            </a:schemeClr>
                          </a:solidFill>
                          <a:latin typeface="Arial"/>
                          <a:ea typeface="Arial"/>
                          <a:cs typeface="Arial"/>
                          <a:sym typeface="Arial"/>
                        </a:defRPr>
                      </a:pPr>
                      <a:r>
                        <a:t>Lorazepam, temazepam</a:t>
                      </a:r>
                    </a:p>
                  </a:txBody>
                  <a:tcPr marL="63500" marR="63500" marT="63500" marB="63500" anchor="ctr" horzOverflow="overflow"/>
                </a:tc>
                <a:extLst>
                  <a:ext uri="{0D108BD9-81ED-4DB2-BD59-A6C34878D82A}">
                    <a16:rowId xmlns:a16="http://schemas.microsoft.com/office/drawing/2014/main" val="10000"/>
                  </a:ext>
                </a:extLst>
              </a:tr>
              <a:tr h="1709883">
                <a:tc>
                  <a:txBody>
                    <a:bodyPr/>
                    <a:lstStyle/>
                    <a:p>
                      <a:pPr algn="l" defTabSz="914400">
                        <a:tabLst>
                          <a:tab pos="1181100" algn="l"/>
                        </a:tabLst>
                        <a:defRPr sz="3600" b="1">
                          <a:solidFill>
                            <a:schemeClr val="accent1">
                              <a:hueOff val="60270"/>
                              <a:satOff val="-20053"/>
                              <a:lumOff val="-13915"/>
                            </a:schemeClr>
                          </a:solidFill>
                          <a:latin typeface="Arial"/>
                          <a:ea typeface="Arial"/>
                          <a:cs typeface="Arial"/>
                          <a:sym typeface="Arial"/>
                        </a:defRPr>
                      </a:pPr>
                      <a:r>
                        <a:t>Allosteric modulator of GABA-A receptor</a:t>
                      </a:r>
                    </a:p>
                    <a:p>
                      <a:pPr algn="l" defTabSz="914400">
                        <a:tabLst>
                          <a:tab pos="1181100" algn="l"/>
                        </a:tabLst>
                        <a:defRPr sz="3600">
                          <a:solidFill>
                            <a:schemeClr val="accent1">
                              <a:hueOff val="60270"/>
                              <a:satOff val="-20053"/>
                              <a:lumOff val="-13915"/>
                            </a:schemeClr>
                          </a:solidFill>
                          <a:latin typeface="Arial"/>
                          <a:ea typeface="Arial"/>
                          <a:cs typeface="Arial"/>
                          <a:sym typeface="Arial"/>
                        </a:defRPr>
                      </a:pPr>
                      <a:r>
                        <a:t>Zolpidem, Zopiclone (BDZs site)</a:t>
                      </a:r>
                    </a:p>
                    <a:p>
                      <a:pPr algn="l" defTabSz="914400">
                        <a:tabLst>
                          <a:tab pos="1181100" algn="l"/>
                        </a:tabLst>
                        <a:defRPr sz="3600">
                          <a:solidFill>
                            <a:schemeClr val="accent1">
                              <a:hueOff val="60270"/>
                              <a:satOff val="-20053"/>
                              <a:lumOff val="-13915"/>
                            </a:schemeClr>
                          </a:solidFill>
                          <a:latin typeface="Arial"/>
                          <a:ea typeface="Arial"/>
                          <a:cs typeface="Arial"/>
                          <a:sym typeface="Arial"/>
                        </a:defRPr>
                      </a:pPr>
                      <a:r>
                        <a:t>Chlormethiazole</a:t>
                      </a:r>
                    </a:p>
                  </a:txBody>
                  <a:tcPr marL="63500" marR="63500" marT="63500" marB="63500" anchor="ctr" horzOverflow="overflow"/>
                </a:tc>
                <a:extLst>
                  <a:ext uri="{0D108BD9-81ED-4DB2-BD59-A6C34878D82A}">
                    <a16:rowId xmlns:a16="http://schemas.microsoft.com/office/drawing/2014/main" val="10001"/>
                  </a:ext>
                </a:extLst>
              </a:tr>
              <a:tr h="1458343">
                <a:tc>
                  <a:txBody>
                    <a:bodyPr/>
                    <a:lstStyle/>
                    <a:p>
                      <a:pPr algn="l" defTabSz="914400">
                        <a:tabLst>
                          <a:tab pos="1181100" algn="l"/>
                        </a:tabLst>
                        <a:defRPr sz="3600" b="1">
                          <a:solidFill>
                            <a:schemeClr val="accent1">
                              <a:hueOff val="60270"/>
                              <a:satOff val="-20053"/>
                              <a:lumOff val="-13915"/>
                            </a:schemeClr>
                          </a:solidFill>
                          <a:latin typeface="Arial"/>
                          <a:ea typeface="Arial"/>
                          <a:cs typeface="Arial"/>
                          <a:sym typeface="Arial"/>
                        </a:defRPr>
                      </a:pPr>
                      <a:r>
                        <a:t>Melatonin receptor agonists</a:t>
                      </a:r>
                    </a:p>
                    <a:p>
                      <a:pPr marL="383540" marR="40639" indent="-342900" algn="l" defTabSz="1300480">
                        <a:lnSpc>
                          <a:spcPct val="150000"/>
                        </a:lnSpc>
                        <a:spcBef>
                          <a:spcPts val="500"/>
                        </a:spcBef>
                        <a:buClr>
                          <a:srgbClr val="FF66FF"/>
                        </a:buClr>
                        <a:buFont typeface="Times New Roman"/>
                        <a:defRPr sz="3600">
                          <a:solidFill>
                            <a:schemeClr val="accent1">
                              <a:hueOff val="60270"/>
                              <a:satOff val="-20053"/>
                              <a:lumOff val="-13915"/>
                            </a:schemeClr>
                          </a:solidFill>
                          <a:uFill>
                            <a:solidFill>
                              <a:srgbClr val="FF66FF"/>
                            </a:solidFill>
                          </a:uFill>
                          <a:latin typeface="Arial"/>
                          <a:ea typeface="Arial"/>
                          <a:cs typeface="Arial"/>
                          <a:sym typeface="Arial"/>
                        </a:defRPr>
                      </a:pPr>
                      <a:r>
                        <a:t>Melatonin, Ramelteon</a:t>
                      </a:r>
                    </a:p>
                  </a:txBody>
                  <a:tcPr marL="63500" marR="63500" marT="63500" marB="63500" anchor="ctr" horzOverflow="overflow"/>
                </a:tc>
                <a:extLst>
                  <a:ext uri="{0D108BD9-81ED-4DB2-BD59-A6C34878D82A}">
                    <a16:rowId xmlns:a16="http://schemas.microsoft.com/office/drawing/2014/main" val="10002"/>
                  </a:ext>
                </a:extLst>
              </a:tr>
              <a:tr h="1434424">
                <a:tc>
                  <a:txBody>
                    <a:bodyPr/>
                    <a:lstStyle/>
                    <a:p>
                      <a:pPr algn="l" defTabSz="914400">
                        <a:tabLst>
                          <a:tab pos="1181100" algn="l"/>
                        </a:tabLst>
                        <a:defRPr sz="3600" b="1">
                          <a:solidFill>
                            <a:schemeClr val="accent1">
                              <a:hueOff val="60270"/>
                              <a:satOff val="-20053"/>
                              <a:lumOff val="-13915"/>
                            </a:schemeClr>
                          </a:solidFill>
                          <a:latin typeface="Arial"/>
                          <a:ea typeface="Arial"/>
                          <a:cs typeface="Arial"/>
                          <a:sym typeface="Arial"/>
                        </a:defRPr>
                      </a:pPr>
                      <a:r>
                        <a:t>Orexin receptor antagonists</a:t>
                      </a:r>
                    </a:p>
                    <a:p>
                      <a:pPr algn="l" defTabSz="914400">
                        <a:tabLst>
                          <a:tab pos="1181100" algn="l"/>
                        </a:tabLst>
                        <a:defRPr sz="3600">
                          <a:solidFill>
                            <a:schemeClr val="accent1">
                              <a:hueOff val="60270"/>
                              <a:satOff val="-20053"/>
                              <a:lumOff val="-13915"/>
                            </a:schemeClr>
                          </a:solidFill>
                          <a:latin typeface="Arial"/>
                          <a:ea typeface="Arial"/>
                          <a:cs typeface="Arial"/>
                          <a:sym typeface="Arial"/>
                        </a:defRPr>
                      </a:pPr>
                      <a:r>
                        <a:t>Suvorexant</a:t>
                      </a:r>
                    </a:p>
                  </a:txBody>
                  <a:tcPr marL="63500" marR="63500" marT="63500" marB="63500" anchor="ctr" horzOverflow="overflow"/>
                </a:tc>
                <a:extLst>
                  <a:ext uri="{0D108BD9-81ED-4DB2-BD59-A6C34878D82A}">
                    <a16:rowId xmlns:a16="http://schemas.microsoft.com/office/drawing/2014/main" val="10003"/>
                  </a:ext>
                </a:extLst>
              </a:tr>
              <a:tr h="1804425">
                <a:tc>
                  <a:txBody>
                    <a:bodyPr/>
                    <a:lstStyle/>
                    <a:p>
                      <a:pPr algn="l" defTabSz="914400">
                        <a:tabLst>
                          <a:tab pos="1181100" algn="l"/>
                        </a:tabLst>
                        <a:defRPr sz="3600" b="1">
                          <a:solidFill>
                            <a:schemeClr val="accent1">
                              <a:hueOff val="60270"/>
                              <a:satOff val="-20053"/>
                              <a:lumOff val="-13915"/>
                            </a:schemeClr>
                          </a:solidFill>
                          <a:latin typeface="Arial"/>
                          <a:ea typeface="Arial"/>
                          <a:cs typeface="Arial"/>
                          <a:sym typeface="Arial"/>
                        </a:defRPr>
                      </a:pPr>
                      <a:r>
                        <a:t>Histamine H1 receptor antagonists</a:t>
                      </a:r>
                    </a:p>
                    <a:p>
                      <a:pPr algn="l" defTabSz="914400">
                        <a:tabLst>
                          <a:tab pos="1181100" algn="l"/>
                        </a:tabLst>
                        <a:defRPr sz="3600">
                          <a:solidFill>
                            <a:schemeClr val="accent1">
                              <a:hueOff val="60270"/>
                              <a:satOff val="-20053"/>
                              <a:lumOff val="-13915"/>
                            </a:schemeClr>
                          </a:solidFill>
                          <a:latin typeface="Arial"/>
                          <a:ea typeface="Arial"/>
                          <a:cs typeface="Arial"/>
                          <a:sym typeface="Arial"/>
                        </a:defRPr>
                      </a:pPr>
                      <a:r>
                        <a:t>Prometazine, Doxepin </a:t>
                      </a:r>
                    </a:p>
                  </a:txBody>
                  <a:tcPr marL="63500" marR="63500" marT="63500" marB="63500" anchor="ctr" horzOverflow="overflow"/>
                </a:tc>
                <a:extLst>
                  <a:ext uri="{0D108BD9-81ED-4DB2-BD59-A6C34878D82A}">
                    <a16:rowId xmlns:a16="http://schemas.microsoft.com/office/drawing/2014/main" val="10004"/>
                  </a:ext>
                </a:extLst>
              </a:tr>
            </a:tbl>
          </a:graphicData>
        </a:graphic>
      </p:graphicFrame>
      <p:graphicFrame>
        <p:nvGraphicFramePr>
          <p:cNvPr id="208" name="Table 208"/>
          <p:cNvGraphicFramePr/>
          <p:nvPr/>
        </p:nvGraphicFramePr>
        <p:xfrm>
          <a:off x="700199" y="294652"/>
          <a:ext cx="11604400" cy="993839"/>
        </p:xfrm>
        <a:graphic>
          <a:graphicData uri="http://schemas.openxmlformats.org/drawingml/2006/table">
            <a:tbl>
              <a:tblPr>
                <a:tableStyleId>{CF821DB8-F4EB-4A41-A1BA-3FCAFE7338EE}</a:tableStyleId>
              </a:tblPr>
              <a:tblGrid>
                <a:gridCol w="5802200">
                  <a:extLst>
                    <a:ext uri="{9D8B030D-6E8A-4147-A177-3AD203B41FA5}">
                      <a16:colId xmlns:a16="http://schemas.microsoft.com/office/drawing/2014/main" val="20000"/>
                    </a:ext>
                  </a:extLst>
                </a:gridCol>
                <a:gridCol w="5802200">
                  <a:extLst>
                    <a:ext uri="{9D8B030D-6E8A-4147-A177-3AD203B41FA5}">
                      <a16:colId xmlns:a16="http://schemas.microsoft.com/office/drawing/2014/main" val="20001"/>
                    </a:ext>
                  </a:extLst>
                </a:gridCol>
              </a:tblGrid>
              <a:tr h="857182">
                <a:tc gridSpan="2">
                  <a:txBody>
                    <a:bodyPr/>
                    <a:lstStyle/>
                    <a:p>
                      <a:pPr marL="40639" marR="40639" defTabSz="1300480"/>
                      <a:r>
                        <a:rPr sz="5688">
                          <a:solidFill>
                            <a:schemeClr val="accent1">
                              <a:hueOff val="60270"/>
                              <a:satOff val="-20053"/>
                              <a:lumOff val="-13915"/>
                            </a:schemeClr>
                          </a:solidFill>
                          <a:uFill>
                            <a:solidFill>
                              <a:srgbClr val="FF66FF"/>
                            </a:solidFill>
                          </a:uFill>
                          <a:latin typeface="Arial"/>
                          <a:ea typeface="Arial"/>
                          <a:cs typeface="Arial"/>
                          <a:sym typeface="Arial"/>
                        </a:rPr>
                        <a:t>Hypnotic drugs</a:t>
                      </a:r>
                    </a:p>
                  </a:txBody>
                  <a:tcPr marL="63500" marR="63500" marT="63500" marB="63500" anchor="ctr" horzOverflow="overflow">
                    <a:solidFill>
                      <a:schemeClr val="accent3">
                        <a:satOff val="12345"/>
                        <a:lumOff val="6849"/>
                      </a:schemeClr>
                    </a:solidFill>
                  </a:tcPr>
                </a:tc>
                <a:tc hMerge="1">
                  <a:txBody>
                    <a:bodyPr/>
                    <a:lstStyle/>
                    <a:p>
                      <a:endParaRPr lang="it-IT"/>
                    </a:p>
                  </a:txBody>
                  <a:tcPr/>
                </a:tc>
                <a:extLst>
                  <a:ext uri="{0D108BD9-81ED-4DB2-BD59-A6C34878D82A}">
                    <a16:rowId xmlns:a16="http://schemas.microsoft.com/office/drawing/2014/main" val="10000"/>
                  </a:ext>
                </a:extLst>
              </a:tr>
            </a:tbl>
          </a:graphicData>
        </a:graphic>
      </p:graphicFrame>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p:nvPr/>
        </p:nvSpPr>
        <p:spPr>
          <a:xfrm>
            <a:off x="593482" y="1339088"/>
            <a:ext cx="11817835" cy="4309039"/>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ormAutofit/>
          </a:bodyPr>
          <a:lstStyle/>
          <a:p>
            <a:pPr marL="401523" marR="30886" indent="-370636" algn="l" defTabSz="988364">
              <a:spcBef>
                <a:spcPts val="500"/>
              </a:spcBef>
              <a:buClr>
                <a:srgbClr val="FFFFFF"/>
              </a:buClr>
              <a:buSzPct val="100000"/>
              <a:buFont typeface="Times New Roman"/>
              <a:buChar char="•"/>
              <a:defRPr sz="3026">
                <a:solidFill>
                  <a:schemeClr val="accent1">
                    <a:hueOff val="60270"/>
                    <a:satOff val="-20053"/>
                    <a:lumOff val="-13915"/>
                  </a:schemeClr>
                </a:solidFill>
                <a:uFill>
                  <a:solidFill>
                    <a:srgbClr val="FFFFFF"/>
                  </a:solidFill>
                </a:uFill>
                <a:latin typeface="Arial"/>
                <a:ea typeface="Arial"/>
                <a:cs typeface="Arial"/>
                <a:sym typeface="Arial"/>
              </a:defRPr>
            </a:pPr>
            <a:r>
              <a:t>Anxiety is an adaptive response that enables the individual to recognize danger and deal with an unknown vague internal or external threat</a:t>
            </a:r>
          </a:p>
          <a:p>
            <a:pPr marL="401523" marR="30886" indent="-370636" algn="l" defTabSz="988364">
              <a:spcBef>
                <a:spcPts val="500"/>
              </a:spcBef>
              <a:buClr>
                <a:srgbClr val="FFFFFF"/>
              </a:buClr>
              <a:buSzPct val="100000"/>
              <a:buFont typeface="Times New Roman"/>
              <a:buChar char="•"/>
              <a:defRPr sz="3026">
                <a:solidFill>
                  <a:schemeClr val="accent1">
                    <a:hueOff val="60270"/>
                    <a:satOff val="-20053"/>
                    <a:lumOff val="-13915"/>
                  </a:schemeClr>
                </a:solidFill>
                <a:uFill>
                  <a:solidFill>
                    <a:srgbClr val="FFFFFF"/>
                  </a:solidFill>
                </a:uFill>
                <a:latin typeface="Arial"/>
                <a:ea typeface="Arial"/>
                <a:cs typeface="Arial"/>
                <a:sym typeface="Arial"/>
              </a:defRPr>
            </a:pPr>
            <a:endParaRPr/>
          </a:p>
          <a:p>
            <a:pPr marL="401523" marR="30886" indent="-370636" algn="l" defTabSz="988364">
              <a:spcBef>
                <a:spcPts val="500"/>
              </a:spcBef>
              <a:buClr>
                <a:srgbClr val="FFFFFF"/>
              </a:buClr>
              <a:buSzPct val="100000"/>
              <a:buFont typeface="Times New Roman"/>
              <a:buChar char="•"/>
              <a:defRPr sz="3026">
                <a:solidFill>
                  <a:schemeClr val="accent1">
                    <a:hueOff val="60270"/>
                    <a:satOff val="-20053"/>
                    <a:lumOff val="-13915"/>
                  </a:schemeClr>
                </a:solidFill>
                <a:uFill>
                  <a:solidFill>
                    <a:srgbClr val="FFFFFF"/>
                  </a:solidFill>
                </a:uFill>
                <a:latin typeface="Arial"/>
                <a:ea typeface="Arial"/>
                <a:cs typeface="Arial"/>
                <a:sym typeface="Arial"/>
              </a:defRPr>
            </a:pPr>
            <a:r>
              <a:rPr b="1"/>
              <a:t>Normal</a:t>
            </a:r>
            <a:r>
              <a:t> anxiety is an advantageous response to a threatening situation that accompanies many aspects of life</a:t>
            </a:r>
          </a:p>
          <a:p>
            <a:pPr marL="401523" marR="30886" indent="-370636" algn="l" defTabSz="988364">
              <a:spcBef>
                <a:spcPts val="500"/>
              </a:spcBef>
              <a:buClr>
                <a:srgbClr val="FFFFFF"/>
              </a:buClr>
              <a:buSzPct val="100000"/>
              <a:buFont typeface="Times New Roman"/>
              <a:buChar char="•"/>
              <a:defRPr sz="3026">
                <a:solidFill>
                  <a:schemeClr val="accent1">
                    <a:hueOff val="60270"/>
                    <a:satOff val="-20053"/>
                    <a:lumOff val="-13915"/>
                  </a:schemeClr>
                </a:solidFill>
                <a:uFill>
                  <a:solidFill>
                    <a:srgbClr val="FFFFFF"/>
                  </a:solidFill>
                </a:uFill>
                <a:latin typeface="Arial"/>
                <a:ea typeface="Arial"/>
                <a:cs typeface="Arial"/>
                <a:sym typeface="Arial"/>
              </a:defRPr>
            </a:pPr>
            <a:endParaRPr/>
          </a:p>
          <a:p>
            <a:pPr marL="401523" marR="30886" indent="-370636" algn="l" defTabSz="988364">
              <a:spcBef>
                <a:spcPts val="500"/>
              </a:spcBef>
              <a:buClr>
                <a:srgbClr val="FFFFFF"/>
              </a:buClr>
              <a:buSzPct val="100000"/>
              <a:buFont typeface="Times New Roman"/>
              <a:buChar char="•"/>
              <a:defRPr sz="3026">
                <a:solidFill>
                  <a:schemeClr val="accent1">
                    <a:hueOff val="60270"/>
                    <a:satOff val="-20053"/>
                    <a:lumOff val="-13915"/>
                  </a:schemeClr>
                </a:solidFill>
                <a:uFill>
                  <a:solidFill>
                    <a:srgbClr val="FFFFFF"/>
                  </a:solidFill>
                </a:uFill>
                <a:latin typeface="Arial"/>
                <a:ea typeface="Arial"/>
                <a:cs typeface="Arial"/>
                <a:sym typeface="Arial"/>
              </a:defRPr>
            </a:pPr>
            <a:r>
              <a:rPr b="1"/>
              <a:t>Pathological</a:t>
            </a:r>
            <a:r>
              <a:t> anxiety is an inappropriate response to an internal or external stimulus</a:t>
            </a:r>
          </a:p>
        </p:txBody>
      </p:sp>
      <p:sp>
        <p:nvSpPr>
          <p:cNvPr id="107" name="Shape 107"/>
          <p:cNvSpPr/>
          <p:nvPr/>
        </p:nvSpPr>
        <p:spPr>
          <a:xfrm>
            <a:off x="975360" y="118674"/>
            <a:ext cx="11054078" cy="811563"/>
          </a:xfrm>
          <a:prstGeom prst="rect">
            <a:avLst/>
          </a:prstGeom>
          <a:solidFill>
            <a:schemeClr val="accent3">
              <a:satOff val="12345"/>
              <a:lumOff val="6849"/>
            </a:schemeClr>
          </a:solidFill>
          <a:ln w="12700">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lvl1pPr marL="30479" marR="30479" defTabSz="975360">
              <a:defRPr sz="4693" b="1">
                <a:solidFill>
                  <a:schemeClr val="accent1">
                    <a:hueOff val="60270"/>
                    <a:satOff val="-20053"/>
                    <a:lumOff val="-13915"/>
                  </a:schemeClr>
                </a:solidFill>
                <a:uFill>
                  <a:solidFill>
                    <a:srgbClr val="FFFF00"/>
                  </a:solidFill>
                </a:uFill>
                <a:latin typeface="Arial"/>
                <a:ea typeface="Arial"/>
                <a:cs typeface="Arial"/>
                <a:sym typeface="Arial"/>
              </a:defRPr>
            </a:lvl1pPr>
          </a:lstStyle>
          <a:p>
            <a:r>
              <a:t>ANXIETY</a:t>
            </a:r>
          </a:p>
        </p:txBody>
      </p:sp>
      <p:sp>
        <p:nvSpPr>
          <p:cNvPr id="108" name="Shape 108"/>
          <p:cNvSpPr/>
          <p:nvPr/>
        </p:nvSpPr>
        <p:spPr>
          <a:xfrm>
            <a:off x="991323" y="6365285"/>
            <a:ext cx="11390317" cy="283192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3100">
                <a:solidFill>
                  <a:schemeClr val="accent1">
                    <a:hueOff val="60270"/>
                    <a:satOff val="-20053"/>
                    <a:lumOff val="-13915"/>
                  </a:schemeClr>
                </a:solidFill>
                <a:latin typeface="Arial"/>
                <a:ea typeface="Arial"/>
                <a:cs typeface="Arial"/>
                <a:sym typeface="Arial"/>
              </a:defRPr>
            </a:pPr>
            <a:r>
              <a:rPr b="1"/>
              <a:t>Anxiety</a:t>
            </a:r>
            <a:r>
              <a:t> </a:t>
            </a:r>
            <a:r>
              <a:rPr b="1"/>
              <a:t>disorders</a:t>
            </a:r>
            <a:r>
              <a:t> are characterized by feelings of anxiety and fear and inappropriate severe and prolonged anticipation of negative event</a:t>
            </a:r>
          </a:p>
          <a:p>
            <a:pPr algn="l">
              <a:defRPr sz="3100">
                <a:solidFill>
                  <a:schemeClr val="accent1">
                    <a:hueOff val="60270"/>
                    <a:satOff val="-20053"/>
                    <a:lumOff val="-13915"/>
                  </a:schemeClr>
                </a:solidFill>
                <a:latin typeface="Arial"/>
                <a:ea typeface="Arial"/>
                <a:cs typeface="Arial"/>
                <a:sym typeface="Arial"/>
              </a:defRPr>
            </a:pPr>
            <a:endParaRPr/>
          </a:p>
          <a:p>
            <a:pPr algn="l">
              <a:defRPr sz="3100">
                <a:solidFill>
                  <a:schemeClr val="accent1">
                    <a:hueOff val="60270"/>
                    <a:satOff val="-20053"/>
                    <a:lumOff val="-13915"/>
                  </a:schemeClr>
                </a:solidFill>
                <a:latin typeface="Arial"/>
                <a:ea typeface="Arial"/>
                <a:cs typeface="Arial"/>
                <a:sym typeface="Arial"/>
              </a:defRPr>
            </a:pPr>
            <a:r>
              <a:t>Symptoms can range from mild to severe. </a:t>
            </a:r>
          </a:p>
          <a:p>
            <a:pPr algn="l">
              <a:defRPr sz="3100">
                <a:solidFill>
                  <a:schemeClr val="accent1">
                    <a:hueOff val="60270"/>
                    <a:satOff val="-20053"/>
                    <a:lumOff val="-13915"/>
                  </a:schemeClr>
                </a:solidFill>
                <a:latin typeface="Arial"/>
                <a:ea typeface="Arial"/>
                <a:cs typeface="Arial"/>
                <a:sym typeface="Arial"/>
              </a:defRPr>
            </a:pPr>
            <a:r>
              <a:t>It is more a chronic than an episodic disorder</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p:nvPr/>
        </p:nvSpPr>
        <p:spPr>
          <a:xfrm>
            <a:off x="975359" y="64336"/>
            <a:ext cx="11054081" cy="1083734"/>
          </a:xfrm>
          <a:prstGeom prst="rect">
            <a:avLst/>
          </a:prstGeom>
          <a:solidFill>
            <a:schemeClr val="accent3">
              <a:satOff val="12345"/>
              <a:lumOff val="6849"/>
            </a:schemeClr>
          </a:solidFill>
          <a:ln w="12700">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lvl1pPr marL="40639" marR="40639" defTabSz="1300480">
              <a:defRPr sz="6257" b="1">
                <a:solidFill>
                  <a:schemeClr val="accent1">
                    <a:hueOff val="60270"/>
                    <a:satOff val="-20053"/>
                    <a:lumOff val="-13915"/>
                  </a:schemeClr>
                </a:solidFill>
                <a:uFill>
                  <a:solidFill>
                    <a:srgbClr val="FFFF00"/>
                  </a:solidFill>
                </a:uFill>
                <a:latin typeface="Arial"/>
                <a:ea typeface="Arial"/>
                <a:cs typeface="Arial"/>
                <a:sym typeface="Arial"/>
              </a:defRPr>
            </a:lvl1pPr>
          </a:lstStyle>
          <a:p>
            <a:r>
              <a:t>Anxiety Disorders</a:t>
            </a:r>
          </a:p>
        </p:txBody>
      </p:sp>
      <p:sp>
        <p:nvSpPr>
          <p:cNvPr id="113" name="Shape 113"/>
          <p:cNvSpPr/>
          <p:nvPr/>
        </p:nvSpPr>
        <p:spPr>
          <a:xfrm>
            <a:off x="379306" y="1829783"/>
            <a:ext cx="12246188" cy="7802881"/>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ormAutofit/>
          </a:bodyPr>
          <a:lstStyle/>
          <a:p>
            <a:pPr marL="375869" marR="39827" indent="-336042" algn="l" defTabSz="1274470">
              <a:lnSpc>
                <a:spcPct val="90000"/>
              </a:lnSpc>
              <a:spcBef>
                <a:spcPts val="700"/>
              </a:spcBef>
              <a:buClr>
                <a:srgbClr val="FFFF00"/>
              </a:buClr>
              <a:buFont typeface="Arial"/>
              <a:defRPr sz="4460">
                <a:solidFill>
                  <a:schemeClr val="accent1">
                    <a:hueOff val="60270"/>
                    <a:satOff val="-20053"/>
                    <a:lumOff val="-13915"/>
                  </a:schemeClr>
                </a:solidFill>
                <a:uFill>
                  <a:solidFill>
                    <a:srgbClr val="FF66FF"/>
                  </a:solidFill>
                </a:uFill>
                <a:latin typeface="Times New Roman"/>
                <a:ea typeface="Times New Roman"/>
                <a:cs typeface="Times New Roman"/>
                <a:sym typeface="Times New Roman"/>
              </a:defRPr>
            </a:pPr>
            <a:r>
              <a:rPr sz="3623" b="1" u="sng">
                <a:uFill>
                  <a:solidFill>
                    <a:srgbClr val="FFFF00"/>
                  </a:solidFill>
                </a:uFill>
                <a:latin typeface="Arial"/>
                <a:ea typeface="Arial"/>
                <a:cs typeface="Arial"/>
                <a:sym typeface="Arial"/>
              </a:rPr>
              <a:t>Generalized anxiety disorder (GAD)</a:t>
            </a:r>
            <a:r>
              <a:rPr sz="3623" b="1">
                <a:uFill>
                  <a:solidFill>
                    <a:srgbClr val="FFFF00"/>
                  </a:solidFill>
                </a:uFill>
                <a:latin typeface="Arial"/>
                <a:ea typeface="Arial"/>
                <a:cs typeface="Arial"/>
                <a:sym typeface="Arial"/>
              </a:rPr>
              <a:t>:</a:t>
            </a:r>
            <a:r>
              <a:rPr sz="3623" b="1">
                <a:uFill>
                  <a:solidFill>
                    <a:srgbClr val="FFFFFF"/>
                  </a:solidFill>
                </a:uFill>
                <a:latin typeface="Arial"/>
                <a:ea typeface="Arial"/>
                <a:cs typeface="Arial"/>
                <a:sym typeface="Arial"/>
              </a:rPr>
              <a:t> general symptoms of motor tension, autonomic hyperactivity, etc. for at least one month</a:t>
            </a:r>
          </a:p>
          <a:p>
            <a:pPr marL="375869" marR="39827" indent="-336042" algn="l" defTabSz="1274470">
              <a:lnSpc>
                <a:spcPct val="90000"/>
              </a:lnSpc>
              <a:spcBef>
                <a:spcPts val="700"/>
              </a:spcBef>
              <a:buClr>
                <a:srgbClr val="FFFF00"/>
              </a:buClr>
              <a:buFont typeface="Arial"/>
              <a:defRPr sz="4460">
                <a:solidFill>
                  <a:schemeClr val="accent1">
                    <a:hueOff val="60270"/>
                    <a:satOff val="-20053"/>
                    <a:lumOff val="-13915"/>
                  </a:schemeClr>
                </a:solidFill>
                <a:uFill>
                  <a:solidFill>
                    <a:srgbClr val="FF66FF"/>
                  </a:solidFill>
                </a:uFill>
                <a:latin typeface="Times New Roman"/>
                <a:ea typeface="Times New Roman"/>
                <a:cs typeface="Times New Roman"/>
                <a:sym typeface="Times New Roman"/>
              </a:defRPr>
            </a:pPr>
            <a:r>
              <a:rPr sz="3623" b="1" u="sng">
                <a:uFill>
                  <a:solidFill>
                    <a:srgbClr val="FFFF00"/>
                  </a:solidFill>
                </a:uFill>
                <a:latin typeface="Arial"/>
                <a:ea typeface="Arial"/>
                <a:cs typeface="Arial"/>
                <a:sym typeface="Arial"/>
              </a:rPr>
              <a:t>Phobic anxiety</a:t>
            </a:r>
            <a:r>
              <a:rPr sz="3623" b="1">
                <a:uFill>
                  <a:solidFill>
                    <a:srgbClr val="FFFF00"/>
                  </a:solidFill>
                </a:uFill>
                <a:latin typeface="Arial"/>
                <a:ea typeface="Arial"/>
                <a:cs typeface="Arial"/>
                <a:sym typeface="Arial"/>
              </a:rPr>
              <a:t>:</a:t>
            </a:r>
            <a:r>
              <a:rPr sz="3623" b="1">
                <a:uFill>
                  <a:solidFill>
                    <a:srgbClr val="FFFFFF"/>
                  </a:solidFill>
                </a:uFill>
                <a:latin typeface="Arial"/>
                <a:ea typeface="Arial"/>
                <a:cs typeface="Arial"/>
                <a:sym typeface="Arial"/>
              </a:rPr>
              <a:t> </a:t>
            </a:r>
          </a:p>
          <a:p>
            <a:pPr marL="767918" marR="39827" lvl="1" indent="-280035" algn="l" defTabSz="1274470">
              <a:lnSpc>
                <a:spcPct val="90000"/>
              </a:lnSpc>
              <a:spcBef>
                <a:spcPts val="600"/>
              </a:spcBef>
              <a:buClr>
                <a:srgbClr val="FFFFFF"/>
              </a:buClr>
              <a:buFont typeface="Arial"/>
              <a:defRPr sz="3623" b="1">
                <a:solidFill>
                  <a:schemeClr val="accent1">
                    <a:hueOff val="60270"/>
                    <a:satOff val="-20053"/>
                    <a:lumOff val="-13915"/>
                  </a:schemeClr>
                </a:solidFill>
                <a:uFill>
                  <a:solidFill>
                    <a:srgbClr val="FFFFFF"/>
                  </a:solidFill>
                </a:uFill>
                <a:latin typeface="Arial"/>
                <a:ea typeface="Arial"/>
                <a:cs typeface="Arial"/>
                <a:sym typeface="Arial"/>
              </a:defRPr>
            </a:pPr>
            <a:r>
              <a:t>Simple phobias (Agoraphobia, fear of animals, etc.)</a:t>
            </a:r>
          </a:p>
          <a:p>
            <a:pPr marL="767918" marR="39827" lvl="1" indent="-280035" algn="l" defTabSz="1274470">
              <a:lnSpc>
                <a:spcPct val="90000"/>
              </a:lnSpc>
              <a:spcBef>
                <a:spcPts val="600"/>
              </a:spcBef>
              <a:buClr>
                <a:srgbClr val="FFFFFF"/>
              </a:buClr>
              <a:buFont typeface="Arial"/>
              <a:defRPr sz="3623" b="1">
                <a:solidFill>
                  <a:schemeClr val="accent1">
                    <a:hueOff val="60270"/>
                    <a:satOff val="-20053"/>
                    <a:lumOff val="-13915"/>
                  </a:schemeClr>
                </a:solidFill>
                <a:uFill>
                  <a:solidFill>
                    <a:srgbClr val="FFFFFF"/>
                  </a:solidFill>
                </a:uFill>
                <a:latin typeface="Arial"/>
                <a:ea typeface="Arial"/>
                <a:cs typeface="Arial"/>
                <a:sym typeface="Arial"/>
              </a:defRPr>
            </a:pPr>
            <a:r>
              <a:rPr u="sng"/>
              <a:t>Social phobias</a:t>
            </a:r>
          </a:p>
          <a:p>
            <a:pPr marL="375869" marR="39827" indent="-336042" algn="l" defTabSz="1274470">
              <a:lnSpc>
                <a:spcPct val="90000"/>
              </a:lnSpc>
              <a:spcBef>
                <a:spcPts val="700"/>
              </a:spcBef>
              <a:buClr>
                <a:srgbClr val="FFFF00"/>
              </a:buClr>
              <a:buFont typeface="Arial"/>
              <a:defRPr sz="4460">
                <a:solidFill>
                  <a:schemeClr val="accent1">
                    <a:hueOff val="60270"/>
                    <a:satOff val="-20053"/>
                    <a:lumOff val="-13915"/>
                  </a:schemeClr>
                </a:solidFill>
                <a:uFill>
                  <a:solidFill>
                    <a:srgbClr val="FF66FF"/>
                  </a:solidFill>
                </a:uFill>
                <a:latin typeface="Times New Roman"/>
                <a:ea typeface="Times New Roman"/>
                <a:cs typeface="Times New Roman"/>
                <a:sym typeface="Times New Roman"/>
              </a:defRPr>
            </a:pPr>
            <a:r>
              <a:rPr sz="3623" b="1" u="sng">
                <a:uFill>
                  <a:solidFill>
                    <a:srgbClr val="FFFF00"/>
                  </a:solidFill>
                </a:uFill>
                <a:latin typeface="Arial"/>
                <a:ea typeface="Arial"/>
                <a:cs typeface="Arial"/>
                <a:sym typeface="Arial"/>
              </a:rPr>
              <a:t>Panic disorders</a:t>
            </a:r>
            <a:r>
              <a:rPr sz="3623" b="1">
                <a:uFill>
                  <a:solidFill>
                    <a:srgbClr val="FFFF00"/>
                  </a:solidFill>
                </a:uFill>
                <a:latin typeface="Arial"/>
                <a:ea typeface="Arial"/>
                <a:cs typeface="Arial"/>
                <a:sym typeface="Arial"/>
              </a:rPr>
              <a:t>:</a:t>
            </a:r>
            <a:r>
              <a:rPr sz="3623" b="1">
                <a:uFill>
                  <a:solidFill>
                    <a:srgbClr val="FFFFFF"/>
                  </a:solidFill>
                </a:uFill>
                <a:latin typeface="Arial"/>
                <a:ea typeface="Arial"/>
                <a:cs typeface="Arial"/>
                <a:sym typeface="Arial"/>
              </a:rPr>
              <a:t> Characterized by acute attacks of fear as compared to the chronic presentation of GAD</a:t>
            </a:r>
          </a:p>
          <a:p>
            <a:pPr marL="375869" marR="39827" indent="-336042" algn="l" defTabSz="1274470">
              <a:lnSpc>
                <a:spcPct val="90000"/>
              </a:lnSpc>
              <a:spcBef>
                <a:spcPts val="700"/>
              </a:spcBef>
              <a:buClr>
                <a:srgbClr val="FFFF00"/>
              </a:buClr>
              <a:buFont typeface="Arial"/>
              <a:defRPr sz="4460">
                <a:solidFill>
                  <a:schemeClr val="accent1">
                    <a:hueOff val="60270"/>
                    <a:satOff val="-20053"/>
                    <a:lumOff val="-13915"/>
                  </a:schemeClr>
                </a:solidFill>
                <a:uFill>
                  <a:solidFill>
                    <a:srgbClr val="FF66FF"/>
                  </a:solidFill>
                </a:uFill>
                <a:latin typeface="Times New Roman"/>
                <a:ea typeface="Times New Roman"/>
                <a:cs typeface="Times New Roman"/>
                <a:sym typeface="Times New Roman"/>
              </a:defRPr>
            </a:pPr>
            <a:r>
              <a:rPr sz="3623" b="1" u="sng">
                <a:uFill>
                  <a:solidFill>
                    <a:srgbClr val="FFFF00"/>
                  </a:solidFill>
                </a:uFill>
                <a:latin typeface="Arial"/>
                <a:ea typeface="Arial"/>
                <a:cs typeface="Arial"/>
                <a:sym typeface="Arial"/>
              </a:rPr>
              <a:t>Obsessive-compulsive behaviors (OCB)</a:t>
            </a:r>
            <a:r>
              <a:rPr sz="3623" b="1">
                <a:uFill>
                  <a:solidFill>
                    <a:srgbClr val="FFFF00"/>
                  </a:solidFill>
                </a:uFill>
                <a:latin typeface="Arial"/>
                <a:ea typeface="Arial"/>
                <a:cs typeface="Arial"/>
                <a:sym typeface="Arial"/>
              </a:rPr>
              <a:t>:</a:t>
            </a:r>
            <a:r>
              <a:rPr sz="3623" b="1">
                <a:uFill>
                  <a:solidFill>
                    <a:srgbClr val="FFFFFF"/>
                  </a:solidFill>
                </a:uFill>
                <a:latin typeface="Arial"/>
                <a:ea typeface="Arial"/>
                <a:cs typeface="Arial"/>
                <a:sym typeface="Arial"/>
              </a:rPr>
              <a:t> repetitive ideas (obsession: a persistent idea, image or desire) and behaviors (compulsion: a strong impulse to perform an act, especially one that is irrational or contrary to one's will)</a:t>
            </a:r>
          </a:p>
          <a:p>
            <a:pPr marL="375869" marR="39827" indent="-336042" algn="l" defTabSz="1274470">
              <a:lnSpc>
                <a:spcPct val="90000"/>
              </a:lnSpc>
              <a:spcBef>
                <a:spcPts val="700"/>
              </a:spcBef>
              <a:buClr>
                <a:srgbClr val="FFFF00"/>
              </a:buClr>
              <a:buFont typeface="Arial"/>
              <a:defRPr sz="4460" u="sng">
                <a:solidFill>
                  <a:schemeClr val="accent1">
                    <a:hueOff val="60270"/>
                    <a:satOff val="-20053"/>
                    <a:lumOff val="-13915"/>
                  </a:schemeClr>
                </a:solidFill>
                <a:uFill>
                  <a:solidFill>
                    <a:srgbClr val="FF66FF"/>
                  </a:solidFill>
                </a:uFill>
                <a:latin typeface="Times New Roman"/>
                <a:ea typeface="Times New Roman"/>
                <a:cs typeface="Times New Roman"/>
                <a:sym typeface="Times New Roman"/>
              </a:defRPr>
            </a:pPr>
            <a:r>
              <a:rPr sz="3623" b="1">
                <a:uFill>
                  <a:solidFill>
                    <a:srgbClr val="FFFFFF"/>
                  </a:solidFill>
                </a:uFill>
                <a:latin typeface="Arial"/>
                <a:ea typeface="Arial"/>
                <a:cs typeface="Arial"/>
                <a:sym typeface="Arial"/>
              </a:rPr>
              <a:t>Post-traumatic stress disorders (PTSD)</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 name="Table 117"/>
          <p:cNvGraphicFramePr/>
          <p:nvPr/>
        </p:nvGraphicFramePr>
        <p:xfrm>
          <a:off x="397882" y="12584"/>
          <a:ext cx="12209034" cy="9728428"/>
        </p:xfrm>
        <a:graphic>
          <a:graphicData uri="http://schemas.openxmlformats.org/drawingml/2006/table">
            <a:tbl>
              <a:tblPr bandRow="1">
                <a:tableStyleId>{4C3C2611-4C71-4FC5-86AE-919BDF0F9419}</a:tableStyleId>
              </a:tblPr>
              <a:tblGrid>
                <a:gridCol w="6104517">
                  <a:extLst>
                    <a:ext uri="{9D8B030D-6E8A-4147-A177-3AD203B41FA5}">
                      <a16:colId xmlns:a16="http://schemas.microsoft.com/office/drawing/2014/main" val="20000"/>
                    </a:ext>
                  </a:extLst>
                </a:gridCol>
                <a:gridCol w="6104517">
                  <a:extLst>
                    <a:ext uri="{9D8B030D-6E8A-4147-A177-3AD203B41FA5}">
                      <a16:colId xmlns:a16="http://schemas.microsoft.com/office/drawing/2014/main" val="20001"/>
                    </a:ext>
                  </a:extLst>
                </a:gridCol>
              </a:tblGrid>
              <a:tr h="622912">
                <a:tc gridSpan="2">
                  <a:txBody>
                    <a:bodyPr/>
                    <a:lstStyle/>
                    <a:p>
                      <a:pPr marL="40639" marR="40639" algn="l" defTabSz="1300480"/>
                      <a:r>
                        <a:rPr sz="2800" b="1">
                          <a:solidFill>
                            <a:schemeClr val="accent1">
                              <a:hueOff val="60270"/>
                              <a:satOff val="-20053"/>
                              <a:lumOff val="-13915"/>
                            </a:schemeClr>
                          </a:solidFill>
                          <a:uFill>
                            <a:solidFill>
                              <a:srgbClr val="FFFF00"/>
                            </a:solidFill>
                          </a:uFill>
                          <a:latin typeface="Arial"/>
                          <a:ea typeface="Arial"/>
                          <a:cs typeface="Arial"/>
                          <a:sym typeface="Arial"/>
                        </a:rPr>
                        <a:t>GENERALIZED ANXIETY DISORDER</a:t>
                      </a:r>
                    </a:p>
                  </a:txBody>
                  <a:tcPr marL="63500" marR="63500" marT="63500" marB="63500" anchor="ctr" horzOverflow="overflow">
                    <a:solidFill>
                      <a:schemeClr val="accent3">
                        <a:satOff val="12345"/>
                        <a:lumOff val="6849"/>
                      </a:schemeClr>
                    </a:solidFill>
                  </a:tcPr>
                </a:tc>
                <a:tc hMerge="1">
                  <a:txBody>
                    <a:bodyPr/>
                    <a:lstStyle/>
                    <a:p>
                      <a:endParaRPr lang="it-IT"/>
                    </a:p>
                  </a:txBody>
                  <a:tcPr/>
                </a:tc>
                <a:extLst>
                  <a:ext uri="{0D108BD9-81ED-4DB2-BD59-A6C34878D82A}">
                    <a16:rowId xmlns:a16="http://schemas.microsoft.com/office/drawing/2014/main" val="10000"/>
                  </a:ext>
                </a:extLst>
              </a:tr>
              <a:tr h="524271">
                <a:tc>
                  <a:txBody>
                    <a:bodyPr/>
                    <a:lstStyle/>
                    <a:p>
                      <a:pPr marL="340677" marR="40639" indent="-300037" algn="l" defTabSz="1300480">
                        <a:lnSpc>
                          <a:spcPct val="90000"/>
                        </a:lnSpc>
                        <a:spcBef>
                          <a:spcPts val="700"/>
                        </a:spcBef>
                        <a:buClr>
                          <a:srgbClr val="FFFFFF"/>
                        </a:buClr>
                        <a:buSzPct val="100000"/>
                        <a:buFont typeface="Arial"/>
                        <a:buChar char="•"/>
                        <a:defRPr sz="2800">
                          <a:solidFill>
                            <a:schemeClr val="accent1">
                              <a:hueOff val="60270"/>
                              <a:satOff val="-20053"/>
                              <a:lumOff val="-13915"/>
                            </a:schemeClr>
                          </a:solidFill>
                          <a:uFill>
                            <a:solidFill>
                              <a:srgbClr val="FFFFFF"/>
                            </a:solidFill>
                          </a:uFill>
                          <a:latin typeface="Arial"/>
                          <a:ea typeface="Arial"/>
                          <a:cs typeface="Arial"/>
                          <a:sym typeface="Arial"/>
                        </a:defRPr>
                      </a:pPr>
                      <a:r>
                        <a:t>First-line therapy</a:t>
                      </a:r>
                    </a:p>
                  </a:txBody>
                  <a:tcPr marL="63500" marR="63500" marT="63500" marB="63500" anchor="ctr" horzOverflow="overflow"/>
                </a:tc>
                <a:tc>
                  <a:txBody>
                    <a:bodyPr/>
                    <a:lstStyle/>
                    <a:p>
                      <a:pPr marL="340677" marR="40639" indent="-300037" algn="l" defTabSz="1300480">
                        <a:lnSpc>
                          <a:spcPct val="90000"/>
                        </a:lnSpc>
                        <a:spcBef>
                          <a:spcPts val="700"/>
                        </a:spcBef>
                        <a:buClr>
                          <a:srgbClr val="FFFFFF"/>
                        </a:buClr>
                        <a:buSzPct val="100000"/>
                        <a:buFont typeface="Arial"/>
                        <a:buChar char="•"/>
                        <a:defRPr sz="2800">
                          <a:solidFill>
                            <a:schemeClr val="accent1">
                              <a:hueOff val="60270"/>
                              <a:satOff val="-20053"/>
                              <a:lumOff val="-13915"/>
                            </a:schemeClr>
                          </a:solidFill>
                          <a:uFill>
                            <a:solidFill>
                              <a:srgbClr val="FFFFFF"/>
                            </a:solidFill>
                          </a:uFill>
                          <a:latin typeface="Arial"/>
                          <a:ea typeface="Arial"/>
                          <a:cs typeface="Arial"/>
                          <a:sym typeface="Arial"/>
                        </a:defRPr>
                      </a:pPr>
                      <a:r>
                        <a:t>Second-line therapy</a:t>
                      </a:r>
                    </a:p>
                  </a:txBody>
                  <a:tcPr marL="63500" marR="63500" marT="63500" marB="63500" anchor="ctr" horzOverflow="overflow"/>
                </a:tc>
                <a:extLst>
                  <a:ext uri="{0D108BD9-81ED-4DB2-BD59-A6C34878D82A}">
                    <a16:rowId xmlns:a16="http://schemas.microsoft.com/office/drawing/2014/main" val="10001"/>
                  </a:ext>
                </a:extLst>
              </a:tr>
              <a:tr h="4381214">
                <a:tc>
                  <a:txBody>
                    <a:bodyPr/>
                    <a:lstStyle/>
                    <a:p>
                      <a:pPr marL="340677" marR="40639" indent="-300037" algn="l" defTabSz="1300480">
                        <a:lnSpc>
                          <a:spcPct val="90000"/>
                        </a:lnSpc>
                        <a:spcBef>
                          <a:spcPts val="700"/>
                        </a:spcBef>
                        <a:buClr>
                          <a:srgbClr val="FFFFFF"/>
                        </a:buClr>
                        <a:buSzPct val="100000"/>
                        <a:buFont typeface="Arial"/>
                        <a:buChar char="•"/>
                        <a:defRPr sz="2800">
                          <a:solidFill>
                            <a:schemeClr val="accent1">
                              <a:hueOff val="60270"/>
                              <a:satOff val="-20053"/>
                              <a:lumOff val="-13915"/>
                            </a:schemeClr>
                          </a:solidFill>
                          <a:uFill>
                            <a:solidFill>
                              <a:srgbClr val="FFFFFF"/>
                            </a:solidFill>
                          </a:uFill>
                          <a:latin typeface="Arial"/>
                          <a:ea typeface="Arial"/>
                          <a:cs typeface="Arial"/>
                          <a:sym typeface="Arial"/>
                        </a:defRPr>
                      </a:pPr>
                      <a:r>
                        <a:rPr b="1"/>
                        <a:t>SSRI</a:t>
                      </a:r>
                      <a:r>
                        <a:t> (citalopram, paroxetine) </a:t>
                      </a:r>
                      <a:r>
                        <a:rPr b="1"/>
                        <a:t>SNRI</a:t>
                      </a:r>
                      <a:r>
                        <a:t> (venlafaxine) with good risk/benefit ratio, efficacy and tolerability</a:t>
                      </a:r>
                    </a:p>
                    <a:p>
                      <a:pPr marL="340677" marR="40639" indent="-300037" algn="l" defTabSz="1300480">
                        <a:lnSpc>
                          <a:spcPct val="90000"/>
                        </a:lnSpc>
                        <a:spcBef>
                          <a:spcPts val="700"/>
                        </a:spcBef>
                        <a:buClr>
                          <a:srgbClr val="FFFFFF"/>
                        </a:buClr>
                        <a:buSzPct val="100000"/>
                        <a:buFont typeface="Arial"/>
                        <a:buChar char="•"/>
                        <a:defRPr sz="2800">
                          <a:solidFill>
                            <a:schemeClr val="accent1">
                              <a:hueOff val="60270"/>
                              <a:satOff val="-20053"/>
                              <a:lumOff val="-13915"/>
                            </a:schemeClr>
                          </a:solidFill>
                          <a:uFill>
                            <a:solidFill>
                              <a:srgbClr val="FFFFFF"/>
                            </a:solidFill>
                          </a:uFill>
                          <a:latin typeface="Arial"/>
                          <a:ea typeface="Arial"/>
                          <a:cs typeface="Arial"/>
                          <a:sym typeface="Arial"/>
                        </a:defRPr>
                      </a:pPr>
                      <a:r>
                        <a:t>Note: slow onset of activity and early discontinuation has high risk of relapse (treatment for one year, gradual discontinuation)</a:t>
                      </a:r>
                    </a:p>
                    <a:p>
                      <a:pPr marR="40639" algn="l" defTabSz="1300480">
                        <a:lnSpc>
                          <a:spcPct val="90000"/>
                        </a:lnSpc>
                        <a:spcBef>
                          <a:spcPts val="700"/>
                        </a:spcBef>
                        <a:defRPr sz="2800">
                          <a:solidFill>
                            <a:schemeClr val="accent1">
                              <a:hueOff val="60270"/>
                              <a:satOff val="-20053"/>
                              <a:lumOff val="-13915"/>
                            </a:schemeClr>
                          </a:solidFill>
                          <a:uFill>
                            <a:solidFill>
                              <a:srgbClr val="FFFFFF"/>
                            </a:solidFill>
                          </a:uFill>
                          <a:latin typeface="Arial"/>
                          <a:ea typeface="Arial"/>
                          <a:cs typeface="Arial"/>
                          <a:sym typeface="Arial"/>
                        </a:defRPr>
                      </a:pPr>
                      <a:endParaRPr/>
                    </a:p>
                  </a:txBody>
                  <a:tcPr marL="63500" marR="63500" marT="63500" marB="63500" anchor="ctr" horzOverflow="overflow"/>
                </a:tc>
                <a:tc>
                  <a:txBody>
                    <a:bodyPr/>
                    <a:lstStyle/>
                    <a:p>
                      <a:pPr marL="340677" marR="40639" indent="-300037" algn="l" defTabSz="1300480">
                        <a:lnSpc>
                          <a:spcPct val="90000"/>
                        </a:lnSpc>
                        <a:spcBef>
                          <a:spcPts val="700"/>
                        </a:spcBef>
                        <a:buClr>
                          <a:srgbClr val="FFFFFF"/>
                        </a:buClr>
                        <a:buSzPct val="100000"/>
                        <a:buFont typeface="Arial"/>
                        <a:buChar char="•"/>
                        <a:defRPr sz="2800">
                          <a:solidFill>
                            <a:schemeClr val="accent1">
                              <a:hueOff val="60270"/>
                              <a:satOff val="-20053"/>
                              <a:lumOff val="-13915"/>
                            </a:schemeClr>
                          </a:solidFill>
                          <a:uFill>
                            <a:solidFill>
                              <a:srgbClr val="FFFFFF"/>
                            </a:solidFill>
                          </a:uFill>
                          <a:latin typeface="Arial"/>
                          <a:ea typeface="Arial"/>
                          <a:cs typeface="Arial"/>
                          <a:sym typeface="Arial"/>
                        </a:defRPr>
                      </a:pPr>
                      <a:r>
                        <a:rPr b="1"/>
                        <a:t>benzodiazepines</a:t>
                      </a:r>
                      <a:r>
                        <a:t> (early onset of action but adverse effects)</a:t>
                      </a:r>
                    </a:p>
                    <a:p>
                      <a:pPr marL="340677" marR="40639" indent="-300037" algn="l" defTabSz="1300480">
                        <a:lnSpc>
                          <a:spcPct val="90000"/>
                        </a:lnSpc>
                        <a:spcBef>
                          <a:spcPts val="700"/>
                        </a:spcBef>
                        <a:buClr>
                          <a:srgbClr val="FFFFFF"/>
                        </a:buClr>
                        <a:buSzPct val="100000"/>
                        <a:buFont typeface="Arial"/>
                        <a:buChar char="•"/>
                        <a:defRPr sz="2800">
                          <a:solidFill>
                            <a:schemeClr val="accent1">
                              <a:hueOff val="60270"/>
                              <a:satOff val="-20053"/>
                              <a:lumOff val="-13915"/>
                            </a:schemeClr>
                          </a:solidFill>
                          <a:uFill>
                            <a:solidFill>
                              <a:srgbClr val="FFFFFF"/>
                            </a:solidFill>
                          </a:uFill>
                          <a:latin typeface="Arial"/>
                          <a:ea typeface="Arial"/>
                          <a:cs typeface="Arial"/>
                          <a:sym typeface="Arial"/>
                        </a:defRPr>
                      </a:pPr>
                      <a:r>
                        <a:rPr b="1"/>
                        <a:t>partial 5-HT1A receptor agonist </a:t>
                      </a:r>
                      <a:r>
                        <a:t>(buspirone) for comorbidity with alcohol dependence and add-on SSRI therapy</a:t>
                      </a:r>
                    </a:p>
                    <a:p>
                      <a:pPr marL="340677" marR="40639" indent="-300037" algn="l" defTabSz="1300480">
                        <a:lnSpc>
                          <a:spcPct val="90000"/>
                        </a:lnSpc>
                        <a:spcBef>
                          <a:spcPts val="700"/>
                        </a:spcBef>
                        <a:buClr>
                          <a:srgbClr val="FFFFFF"/>
                        </a:buClr>
                        <a:buSzPct val="100000"/>
                        <a:buFont typeface="Arial"/>
                        <a:buChar char="•"/>
                        <a:defRPr sz="2800">
                          <a:solidFill>
                            <a:schemeClr val="accent1">
                              <a:hueOff val="60270"/>
                              <a:satOff val="-20053"/>
                              <a:lumOff val="-13915"/>
                            </a:schemeClr>
                          </a:solidFill>
                          <a:uFill>
                            <a:solidFill>
                              <a:srgbClr val="FFFFFF"/>
                            </a:solidFill>
                          </a:uFill>
                          <a:latin typeface="Arial"/>
                          <a:ea typeface="Arial"/>
                          <a:cs typeface="Arial"/>
                          <a:sym typeface="Arial"/>
                        </a:defRPr>
                      </a:pPr>
                      <a:r>
                        <a:rPr b="1"/>
                        <a:t>Inhibitors of VDCC</a:t>
                      </a:r>
                      <a:r>
                        <a:t> (Gabapentin and pregabalin)</a:t>
                      </a:r>
                    </a:p>
                    <a:p>
                      <a:pPr marL="340677" marR="40639" indent="-300037" algn="l" defTabSz="1300480">
                        <a:lnSpc>
                          <a:spcPct val="90000"/>
                        </a:lnSpc>
                        <a:spcBef>
                          <a:spcPts val="700"/>
                        </a:spcBef>
                        <a:buClr>
                          <a:srgbClr val="FFFFFF"/>
                        </a:buClr>
                        <a:buSzPct val="100000"/>
                        <a:buFont typeface="Arial"/>
                        <a:buChar char="•"/>
                        <a:defRPr sz="2800">
                          <a:solidFill>
                            <a:schemeClr val="accent1">
                              <a:hueOff val="60270"/>
                              <a:satOff val="-20053"/>
                              <a:lumOff val="-13915"/>
                            </a:schemeClr>
                          </a:solidFill>
                          <a:uFill>
                            <a:solidFill>
                              <a:srgbClr val="FFFFFF"/>
                            </a:solidFill>
                          </a:uFill>
                          <a:latin typeface="Arial"/>
                          <a:ea typeface="Arial"/>
                          <a:cs typeface="Arial"/>
                          <a:sym typeface="Arial"/>
                        </a:defRPr>
                      </a:pPr>
                      <a:r>
                        <a:rPr b="1"/>
                        <a:t>atypical antipsychotic drug</a:t>
                      </a:r>
                      <a:r>
                        <a:t> (quetiapine) in refractory patients </a:t>
                      </a:r>
                    </a:p>
                  </a:txBody>
                  <a:tcPr marL="63500" marR="63500" marT="63500" marB="63500" anchor="ctr" horzOverflow="overflow"/>
                </a:tc>
                <a:extLst>
                  <a:ext uri="{0D108BD9-81ED-4DB2-BD59-A6C34878D82A}">
                    <a16:rowId xmlns:a16="http://schemas.microsoft.com/office/drawing/2014/main" val="10002"/>
                  </a:ext>
                </a:extLst>
              </a:tr>
              <a:tr h="645210">
                <a:tc gridSpan="2">
                  <a:txBody>
                    <a:bodyPr/>
                    <a:lstStyle/>
                    <a:p>
                      <a:pPr marL="40639" marR="40639" algn="l" defTabSz="1300480"/>
                      <a:r>
                        <a:rPr sz="2800" b="1">
                          <a:solidFill>
                            <a:schemeClr val="accent1">
                              <a:hueOff val="60270"/>
                              <a:satOff val="-20053"/>
                              <a:lumOff val="-13915"/>
                            </a:schemeClr>
                          </a:solidFill>
                          <a:uFill>
                            <a:solidFill>
                              <a:srgbClr val="FFFF00"/>
                            </a:solidFill>
                          </a:uFill>
                          <a:latin typeface="Arial"/>
                          <a:ea typeface="Arial"/>
                          <a:cs typeface="Arial"/>
                          <a:sym typeface="Arial"/>
                        </a:rPr>
                        <a:t>OBSESSIVE-COMPULSIVE DISORDER</a:t>
                      </a:r>
                    </a:p>
                  </a:txBody>
                  <a:tcPr marL="63500" marR="63500" marT="63500" marB="63500" anchor="ctr" horzOverflow="overflow">
                    <a:solidFill>
                      <a:schemeClr val="accent3">
                        <a:satOff val="12345"/>
                        <a:lumOff val="6849"/>
                      </a:schemeClr>
                    </a:solidFill>
                  </a:tcPr>
                </a:tc>
                <a:tc hMerge="1">
                  <a:txBody>
                    <a:bodyPr/>
                    <a:lstStyle/>
                    <a:p>
                      <a:endParaRPr lang="it-IT"/>
                    </a:p>
                  </a:txBody>
                  <a:tcPr/>
                </a:tc>
                <a:extLst>
                  <a:ext uri="{0D108BD9-81ED-4DB2-BD59-A6C34878D82A}">
                    <a16:rowId xmlns:a16="http://schemas.microsoft.com/office/drawing/2014/main" val="10003"/>
                  </a:ext>
                </a:extLst>
              </a:tr>
              <a:tr h="3554821">
                <a:tc>
                  <a:txBody>
                    <a:bodyPr/>
                    <a:lstStyle/>
                    <a:p>
                      <a:pPr marL="340677" marR="40639" indent="-300037" algn="l" defTabSz="1300480">
                        <a:lnSpc>
                          <a:spcPct val="90000"/>
                        </a:lnSpc>
                        <a:spcBef>
                          <a:spcPts val="700"/>
                        </a:spcBef>
                        <a:buClr>
                          <a:srgbClr val="FFFFFF"/>
                        </a:buClr>
                        <a:buSzPct val="100000"/>
                        <a:buFont typeface="Arial"/>
                        <a:buChar char="•"/>
                        <a:defRPr sz="2800">
                          <a:solidFill>
                            <a:schemeClr val="accent1">
                              <a:hueOff val="60270"/>
                              <a:satOff val="-20053"/>
                              <a:lumOff val="-13915"/>
                            </a:schemeClr>
                          </a:solidFill>
                          <a:uFill>
                            <a:solidFill>
                              <a:srgbClr val="FFFFFF"/>
                            </a:solidFill>
                          </a:uFill>
                          <a:latin typeface="Arial"/>
                          <a:ea typeface="Arial"/>
                          <a:cs typeface="Arial"/>
                          <a:sym typeface="Arial"/>
                        </a:defRPr>
                      </a:pPr>
                      <a:r>
                        <a:rPr b="1"/>
                        <a:t>SSRI</a:t>
                      </a:r>
                      <a:r>
                        <a:t> ( fluoxetine, paroxetine, sertraline)</a:t>
                      </a:r>
                    </a:p>
                    <a:p>
                      <a:pPr marR="40639" algn="l" defTabSz="1300480">
                        <a:lnSpc>
                          <a:spcPct val="90000"/>
                        </a:lnSpc>
                        <a:spcBef>
                          <a:spcPts val="700"/>
                        </a:spcBef>
                        <a:defRPr sz="2800">
                          <a:solidFill>
                            <a:schemeClr val="accent1">
                              <a:hueOff val="60270"/>
                              <a:satOff val="-20053"/>
                              <a:lumOff val="-13915"/>
                            </a:schemeClr>
                          </a:solidFill>
                          <a:uFill>
                            <a:solidFill>
                              <a:srgbClr val="FFFFFF"/>
                            </a:solidFill>
                          </a:uFill>
                          <a:latin typeface="Arial"/>
                          <a:ea typeface="Arial"/>
                          <a:cs typeface="Arial"/>
                          <a:sym typeface="Arial"/>
                        </a:defRPr>
                      </a:pPr>
                      <a:endParaRPr/>
                    </a:p>
                    <a:p>
                      <a:pPr marR="40639" algn="l" defTabSz="1300480">
                        <a:lnSpc>
                          <a:spcPct val="90000"/>
                        </a:lnSpc>
                        <a:spcBef>
                          <a:spcPts val="700"/>
                        </a:spcBef>
                        <a:defRPr sz="2800">
                          <a:solidFill>
                            <a:schemeClr val="accent1">
                              <a:hueOff val="60270"/>
                              <a:satOff val="-20053"/>
                              <a:lumOff val="-13915"/>
                            </a:schemeClr>
                          </a:solidFill>
                          <a:uFill>
                            <a:solidFill>
                              <a:srgbClr val="FFFFFF"/>
                            </a:solidFill>
                          </a:uFill>
                          <a:latin typeface="Arial"/>
                          <a:ea typeface="Arial"/>
                          <a:cs typeface="Arial"/>
                          <a:sym typeface="Arial"/>
                        </a:defRPr>
                      </a:pPr>
                      <a:endParaRPr/>
                    </a:p>
                    <a:p>
                      <a:pPr marR="40639" algn="l" defTabSz="1300480">
                        <a:lnSpc>
                          <a:spcPct val="90000"/>
                        </a:lnSpc>
                        <a:spcBef>
                          <a:spcPts val="700"/>
                        </a:spcBef>
                        <a:defRPr sz="2800">
                          <a:solidFill>
                            <a:schemeClr val="accent1">
                              <a:hueOff val="60270"/>
                              <a:satOff val="-20053"/>
                              <a:lumOff val="-13915"/>
                            </a:schemeClr>
                          </a:solidFill>
                          <a:uFill>
                            <a:solidFill>
                              <a:srgbClr val="FFFFFF"/>
                            </a:solidFill>
                          </a:uFill>
                          <a:latin typeface="Arial"/>
                          <a:ea typeface="Arial"/>
                          <a:cs typeface="Arial"/>
                          <a:sym typeface="Arial"/>
                        </a:defRPr>
                      </a:pPr>
                      <a:endParaRPr/>
                    </a:p>
                  </a:txBody>
                  <a:tcPr marL="63500" marR="63500" marT="63500" marB="63500" anchor="ctr" horzOverflow="overflow"/>
                </a:tc>
                <a:tc>
                  <a:txBody>
                    <a:bodyPr/>
                    <a:lstStyle/>
                    <a:p>
                      <a:pPr marL="340677" marR="40639" indent="-300037" algn="l" defTabSz="1300480">
                        <a:lnSpc>
                          <a:spcPct val="90000"/>
                        </a:lnSpc>
                        <a:spcBef>
                          <a:spcPts val="700"/>
                        </a:spcBef>
                        <a:buClr>
                          <a:srgbClr val="FFFFFF"/>
                        </a:buClr>
                        <a:buSzPct val="100000"/>
                        <a:buFont typeface="Arial"/>
                        <a:buChar char="•"/>
                        <a:defRPr sz="2800">
                          <a:solidFill>
                            <a:schemeClr val="accent1">
                              <a:hueOff val="60270"/>
                              <a:satOff val="-20053"/>
                              <a:lumOff val="-13915"/>
                            </a:schemeClr>
                          </a:solidFill>
                          <a:uFill>
                            <a:solidFill>
                              <a:srgbClr val="FFFFFF"/>
                            </a:solidFill>
                          </a:uFill>
                          <a:latin typeface="Arial"/>
                          <a:ea typeface="Arial"/>
                          <a:cs typeface="Arial"/>
                          <a:sym typeface="Arial"/>
                        </a:defRPr>
                      </a:pPr>
                      <a:r>
                        <a:rPr b="1"/>
                        <a:t>glutamate- modulating agents</a:t>
                      </a:r>
                      <a:r>
                        <a:t>: topiramate, riluzole (inhibition of glutamate release), memantine (blocker) and cycloserine (partial agonist)</a:t>
                      </a:r>
                    </a:p>
                    <a:p>
                      <a:pPr marL="340677" marR="40639" indent="-300037" algn="l" defTabSz="1300480">
                        <a:lnSpc>
                          <a:spcPct val="90000"/>
                        </a:lnSpc>
                        <a:spcBef>
                          <a:spcPts val="700"/>
                        </a:spcBef>
                        <a:buClr>
                          <a:srgbClr val="FFFFFF"/>
                        </a:buClr>
                        <a:buSzPct val="100000"/>
                        <a:buFont typeface="Arial"/>
                        <a:buChar char="•"/>
                        <a:defRPr sz="2800">
                          <a:solidFill>
                            <a:schemeClr val="accent1">
                              <a:hueOff val="60270"/>
                              <a:satOff val="-20053"/>
                              <a:lumOff val="-13915"/>
                            </a:schemeClr>
                          </a:solidFill>
                          <a:uFill>
                            <a:solidFill>
                              <a:srgbClr val="FFFFFF"/>
                            </a:solidFill>
                          </a:uFill>
                          <a:latin typeface="Arial"/>
                          <a:ea typeface="Arial"/>
                          <a:cs typeface="Arial"/>
                          <a:sym typeface="Arial"/>
                        </a:defRPr>
                      </a:pPr>
                      <a:r>
                        <a:rPr b="1"/>
                        <a:t>5-HT 3 receptor antagonist</a:t>
                      </a:r>
                      <a:r>
                        <a:t> (ondansedron)</a:t>
                      </a:r>
                    </a:p>
                  </a:txBody>
                  <a:tcPr marL="63500" marR="63500" marT="63500" marB="63500" anchor="ctr" horzOverflow="overflow"/>
                </a:tc>
                <a:extLst>
                  <a:ext uri="{0D108BD9-81ED-4DB2-BD59-A6C34878D82A}">
                    <a16:rowId xmlns:a16="http://schemas.microsoft.com/office/drawing/2014/main" val="10004"/>
                  </a:ext>
                </a:extLst>
              </a:tr>
            </a:tbl>
          </a:graphicData>
        </a:graphic>
      </p:graphicFrame>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 name="Table 119"/>
          <p:cNvGraphicFramePr/>
          <p:nvPr/>
        </p:nvGraphicFramePr>
        <p:xfrm>
          <a:off x="310612" y="100777"/>
          <a:ext cx="12383574" cy="9793614"/>
        </p:xfrm>
        <a:graphic>
          <a:graphicData uri="http://schemas.openxmlformats.org/drawingml/2006/table">
            <a:tbl>
              <a:tblPr bandRow="1">
                <a:tableStyleId>{4C3C2611-4C71-4FC5-86AE-919BDF0F9419}</a:tableStyleId>
              </a:tblPr>
              <a:tblGrid>
                <a:gridCol w="6191787">
                  <a:extLst>
                    <a:ext uri="{9D8B030D-6E8A-4147-A177-3AD203B41FA5}">
                      <a16:colId xmlns:a16="http://schemas.microsoft.com/office/drawing/2014/main" val="20000"/>
                    </a:ext>
                  </a:extLst>
                </a:gridCol>
                <a:gridCol w="6191787">
                  <a:extLst>
                    <a:ext uri="{9D8B030D-6E8A-4147-A177-3AD203B41FA5}">
                      <a16:colId xmlns:a16="http://schemas.microsoft.com/office/drawing/2014/main" val="20001"/>
                    </a:ext>
                  </a:extLst>
                </a:gridCol>
              </a:tblGrid>
              <a:tr h="568808">
                <a:tc gridSpan="2">
                  <a:txBody>
                    <a:bodyPr/>
                    <a:lstStyle/>
                    <a:p>
                      <a:pPr marL="40639" marR="40639" algn="l" defTabSz="1300480"/>
                      <a:r>
                        <a:rPr sz="3000" b="1">
                          <a:solidFill>
                            <a:schemeClr val="accent1">
                              <a:hueOff val="60270"/>
                              <a:satOff val="-20053"/>
                              <a:lumOff val="-13915"/>
                            </a:schemeClr>
                          </a:solidFill>
                          <a:uFill>
                            <a:solidFill>
                              <a:srgbClr val="FFFF00"/>
                            </a:solidFill>
                          </a:uFill>
                          <a:latin typeface="Arial"/>
                          <a:ea typeface="Arial"/>
                          <a:cs typeface="Arial"/>
                          <a:sym typeface="Arial"/>
                        </a:rPr>
                        <a:t>PANIC DISORDER</a:t>
                      </a:r>
                    </a:p>
                  </a:txBody>
                  <a:tcPr marL="63500" marR="63500" marT="63500" marB="63500" anchor="ctr" horzOverflow="overflow">
                    <a:solidFill>
                      <a:schemeClr val="accent3">
                        <a:satOff val="12345"/>
                        <a:lumOff val="6849"/>
                      </a:schemeClr>
                    </a:solidFill>
                  </a:tcPr>
                </a:tc>
                <a:tc hMerge="1">
                  <a:txBody>
                    <a:bodyPr/>
                    <a:lstStyle/>
                    <a:p>
                      <a:endParaRPr lang="it-IT"/>
                    </a:p>
                  </a:txBody>
                  <a:tcPr/>
                </a:tc>
                <a:extLst>
                  <a:ext uri="{0D108BD9-81ED-4DB2-BD59-A6C34878D82A}">
                    <a16:rowId xmlns:a16="http://schemas.microsoft.com/office/drawing/2014/main" val="10000"/>
                  </a:ext>
                </a:extLst>
              </a:tr>
              <a:tr h="648925">
                <a:tc>
                  <a:txBody>
                    <a:bodyPr/>
                    <a:lstStyle/>
                    <a:p>
                      <a:pPr marL="362108" marR="40639" indent="-321468" algn="l" defTabSz="1300480">
                        <a:lnSpc>
                          <a:spcPct val="90000"/>
                        </a:lnSpc>
                        <a:spcBef>
                          <a:spcPts val="7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First-line therapy</a:t>
                      </a:r>
                    </a:p>
                  </a:txBody>
                  <a:tcPr marL="63500" marR="63500" marT="63500" marB="63500" anchor="ctr" horzOverflow="overflow"/>
                </a:tc>
                <a:tc>
                  <a:txBody>
                    <a:bodyPr/>
                    <a:lstStyle/>
                    <a:p>
                      <a:pPr marL="362108" marR="40639" indent="-321468" algn="l" defTabSz="1300480">
                        <a:lnSpc>
                          <a:spcPct val="90000"/>
                        </a:lnSpc>
                        <a:spcBef>
                          <a:spcPts val="7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Second-line therapy</a:t>
                      </a:r>
                    </a:p>
                  </a:txBody>
                  <a:tcPr marL="63500" marR="63500" marT="63500" marB="63500" anchor="ctr" horzOverflow="overflow"/>
                </a:tc>
                <a:extLst>
                  <a:ext uri="{0D108BD9-81ED-4DB2-BD59-A6C34878D82A}">
                    <a16:rowId xmlns:a16="http://schemas.microsoft.com/office/drawing/2014/main" val="10001"/>
                  </a:ext>
                </a:extLst>
              </a:tr>
              <a:tr h="2783289">
                <a:tc>
                  <a:txBody>
                    <a:bodyPr/>
                    <a:lstStyle/>
                    <a:p>
                      <a:pPr marL="362108" marR="40639" indent="-321468" algn="l" defTabSz="1300480">
                        <a:lnSpc>
                          <a:spcPct val="90000"/>
                        </a:lnSpc>
                        <a:spcBef>
                          <a:spcPts val="7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rPr b="1"/>
                        <a:t>SSRI</a:t>
                      </a:r>
                      <a:r>
                        <a:t> ( fluoxetine, paroxetine, sertraline)</a:t>
                      </a:r>
                    </a:p>
                  </a:txBody>
                  <a:tcPr marL="63500" marR="63500" marT="63500" marB="63500" anchor="ctr" horzOverflow="overflow"/>
                </a:tc>
                <a:tc>
                  <a:txBody>
                    <a:bodyPr/>
                    <a:lstStyle/>
                    <a:p>
                      <a:pPr marL="362108" marR="40639" indent="-321468" algn="l" defTabSz="1300480">
                        <a:lnSpc>
                          <a:spcPct val="90000"/>
                        </a:lnSpc>
                        <a:spcBef>
                          <a:spcPts val="7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rPr b="1"/>
                        <a:t>MAOI</a:t>
                      </a:r>
                      <a:r>
                        <a:t> (dietary restriction), </a:t>
                      </a:r>
                      <a:r>
                        <a:rPr b="1"/>
                        <a:t>benzodiazepines</a:t>
                      </a:r>
                      <a:r>
                        <a:t> (alprazolam)</a:t>
                      </a:r>
                    </a:p>
                    <a:p>
                      <a:pPr marL="362108" marR="40639" indent="-321468" algn="l" defTabSz="1300480">
                        <a:lnSpc>
                          <a:spcPct val="90000"/>
                        </a:lnSpc>
                        <a:spcBef>
                          <a:spcPts val="7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rPr b="1"/>
                        <a:t>Anticonvulsants</a:t>
                      </a:r>
                      <a:r>
                        <a:t> (valproate)</a:t>
                      </a:r>
                    </a:p>
                    <a:p>
                      <a:pPr marL="362108" marR="40639" indent="-321468" algn="l" defTabSz="1300480">
                        <a:lnSpc>
                          <a:spcPct val="90000"/>
                        </a:lnSpc>
                        <a:spcBef>
                          <a:spcPts val="7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endParaRPr/>
                    </a:p>
                    <a:p>
                      <a:pPr marL="362108" marR="40639" indent="-321468" algn="l" defTabSz="1300480">
                        <a:lnSpc>
                          <a:spcPct val="90000"/>
                        </a:lnSpc>
                        <a:spcBef>
                          <a:spcPts val="7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Novel target: adenosine receptors</a:t>
                      </a:r>
                    </a:p>
                  </a:txBody>
                  <a:tcPr marL="63500" marR="63500" marT="63500" marB="63500" anchor="ctr" horzOverflow="overflow"/>
                </a:tc>
                <a:extLst>
                  <a:ext uri="{0D108BD9-81ED-4DB2-BD59-A6C34878D82A}">
                    <a16:rowId xmlns:a16="http://schemas.microsoft.com/office/drawing/2014/main" val="10002"/>
                  </a:ext>
                </a:extLst>
              </a:tr>
              <a:tr h="552941">
                <a:tc>
                  <a:txBody>
                    <a:bodyPr/>
                    <a:lstStyle/>
                    <a:p>
                      <a:pPr marL="40639" marR="40639" algn="l" defTabSz="1300480"/>
                      <a:r>
                        <a:rPr sz="3000" b="1">
                          <a:solidFill>
                            <a:schemeClr val="accent1">
                              <a:hueOff val="60270"/>
                              <a:satOff val="-20053"/>
                              <a:lumOff val="-13915"/>
                            </a:schemeClr>
                          </a:solidFill>
                          <a:uFill>
                            <a:solidFill>
                              <a:srgbClr val="FFFF00"/>
                            </a:solidFill>
                          </a:uFill>
                          <a:latin typeface="Arial"/>
                          <a:ea typeface="Arial"/>
                          <a:cs typeface="Arial"/>
                          <a:sym typeface="Arial"/>
                        </a:rPr>
                        <a:t>POST-TRAUMATIC DISORDER</a:t>
                      </a:r>
                    </a:p>
                  </a:txBody>
                  <a:tcPr marL="63500" marR="63500" marT="63500" marB="63500" anchor="ctr" horzOverflow="overflow">
                    <a:solidFill>
                      <a:schemeClr val="accent3">
                        <a:satOff val="12345"/>
                        <a:lumOff val="6849"/>
                      </a:schemeClr>
                    </a:solidFill>
                  </a:tcPr>
                </a:tc>
                <a:tc>
                  <a:txBody>
                    <a:bodyPr/>
                    <a:lstStyle/>
                    <a:p>
                      <a:pPr algn="l" defTabSz="914400">
                        <a:tabLst>
                          <a:tab pos="1181100" algn="l"/>
                        </a:tabLst>
                        <a:defRPr sz="3000" b="1">
                          <a:latin typeface="Helvetica"/>
                          <a:ea typeface="Helvetica"/>
                          <a:cs typeface="Helvetica"/>
                          <a:sym typeface="Helvetica"/>
                        </a:defRPr>
                      </a:pPr>
                      <a:endParaRPr/>
                    </a:p>
                  </a:txBody>
                  <a:tcPr marL="63500" marR="63500" marT="63500" marB="63500" anchor="ctr" horzOverflow="overflow">
                    <a:solidFill>
                      <a:schemeClr val="accent3">
                        <a:satOff val="12345"/>
                        <a:lumOff val="6849"/>
                      </a:schemeClr>
                    </a:solidFill>
                  </a:tcPr>
                </a:tc>
                <a:extLst>
                  <a:ext uri="{0D108BD9-81ED-4DB2-BD59-A6C34878D82A}">
                    <a16:rowId xmlns:a16="http://schemas.microsoft.com/office/drawing/2014/main" val="10003"/>
                  </a:ext>
                </a:extLst>
              </a:tr>
              <a:tr h="2689309">
                <a:tc>
                  <a:txBody>
                    <a:bodyPr/>
                    <a:lstStyle/>
                    <a:p>
                      <a:pPr marL="362108" marR="40639" indent="-321468" algn="l" defTabSz="1300480">
                        <a:lnSpc>
                          <a:spcPct val="90000"/>
                        </a:lnSpc>
                        <a:spcBef>
                          <a:spcPts val="7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 </a:t>
                      </a:r>
                      <a:r>
                        <a:rPr b="1"/>
                        <a:t>SSRI</a:t>
                      </a:r>
                    </a:p>
                    <a:p>
                      <a:pPr marR="40639" algn="l" defTabSz="1300480">
                        <a:lnSpc>
                          <a:spcPct val="90000"/>
                        </a:lnSpc>
                        <a:spcBef>
                          <a:spcPts val="700"/>
                        </a:spcBef>
                        <a:defRPr sz="3000">
                          <a:solidFill>
                            <a:schemeClr val="accent1">
                              <a:hueOff val="60270"/>
                              <a:satOff val="-20053"/>
                              <a:lumOff val="-13915"/>
                            </a:schemeClr>
                          </a:solidFill>
                          <a:uFill>
                            <a:solidFill>
                              <a:srgbClr val="FFFFFF"/>
                            </a:solidFill>
                          </a:uFill>
                          <a:latin typeface="Arial"/>
                          <a:ea typeface="Arial"/>
                          <a:cs typeface="Arial"/>
                          <a:sym typeface="Arial"/>
                        </a:defRPr>
                      </a:pPr>
                      <a:endParaRPr b="1"/>
                    </a:p>
                    <a:p>
                      <a:pPr marR="40639" algn="l" defTabSz="1300480">
                        <a:lnSpc>
                          <a:spcPct val="90000"/>
                        </a:lnSpc>
                        <a:spcBef>
                          <a:spcPts val="700"/>
                        </a:spcBef>
                        <a:defRPr sz="3000">
                          <a:solidFill>
                            <a:schemeClr val="accent1">
                              <a:hueOff val="60270"/>
                              <a:satOff val="-20053"/>
                              <a:lumOff val="-13915"/>
                            </a:schemeClr>
                          </a:solidFill>
                          <a:uFill>
                            <a:solidFill>
                              <a:srgbClr val="FFFFFF"/>
                            </a:solidFill>
                          </a:uFill>
                          <a:latin typeface="Arial"/>
                          <a:ea typeface="Arial"/>
                          <a:cs typeface="Arial"/>
                          <a:sym typeface="Arial"/>
                        </a:defRPr>
                      </a:pPr>
                      <a:endParaRPr b="1"/>
                    </a:p>
                    <a:p>
                      <a:pPr marR="40639" algn="l" defTabSz="1300480">
                        <a:lnSpc>
                          <a:spcPct val="90000"/>
                        </a:lnSpc>
                        <a:spcBef>
                          <a:spcPts val="700"/>
                        </a:spcBef>
                        <a:defRPr sz="3000">
                          <a:solidFill>
                            <a:schemeClr val="accent1">
                              <a:hueOff val="60270"/>
                              <a:satOff val="-20053"/>
                              <a:lumOff val="-13915"/>
                            </a:schemeClr>
                          </a:solidFill>
                          <a:uFill>
                            <a:solidFill>
                              <a:srgbClr val="FFFFFF"/>
                            </a:solidFill>
                          </a:uFill>
                          <a:latin typeface="Arial"/>
                          <a:ea typeface="Arial"/>
                          <a:cs typeface="Arial"/>
                          <a:sym typeface="Arial"/>
                        </a:defRPr>
                      </a:pPr>
                      <a:endParaRPr b="1"/>
                    </a:p>
                  </a:txBody>
                  <a:tcPr marL="63500" marR="63500" marT="63500" marB="63500" anchor="ctr" horzOverflow="overflow"/>
                </a:tc>
                <a:tc>
                  <a:txBody>
                    <a:bodyPr/>
                    <a:lstStyle/>
                    <a:p>
                      <a:pPr marL="362108" marR="40639" indent="-321468" algn="l" defTabSz="1300480">
                        <a:lnSpc>
                          <a:spcPct val="90000"/>
                        </a:lnSpc>
                        <a:spcBef>
                          <a:spcPts val="7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rPr b="1"/>
                        <a:t>MAOI</a:t>
                      </a:r>
                      <a:r>
                        <a:t> (dietary restriction)</a:t>
                      </a:r>
                    </a:p>
                    <a:p>
                      <a:pPr marL="362108" marR="40639" indent="-321468" algn="l" defTabSz="1300480">
                        <a:lnSpc>
                          <a:spcPct val="90000"/>
                        </a:lnSpc>
                        <a:spcBef>
                          <a:spcPts val="7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rPr b="1"/>
                        <a:t>Anticonvulsants</a:t>
                      </a:r>
                      <a:r>
                        <a:t> (lamotrigine BUT available data are limited)</a:t>
                      </a:r>
                    </a:p>
                    <a:p>
                      <a:pPr marL="362108" marR="40639" indent="-321468" algn="l" defTabSz="1300480">
                        <a:lnSpc>
                          <a:spcPct val="90000"/>
                        </a:lnSpc>
                        <a:spcBef>
                          <a:spcPts val="7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From animal studies: prevention (beta- blockers, hydrocortisone I.v.)</a:t>
                      </a:r>
                    </a:p>
                  </a:txBody>
                  <a:tcPr marL="63500" marR="63500" marT="63500" marB="63500" anchor="ctr" horzOverflow="overflow"/>
                </a:tc>
                <a:extLst>
                  <a:ext uri="{0D108BD9-81ED-4DB2-BD59-A6C34878D82A}">
                    <a16:rowId xmlns:a16="http://schemas.microsoft.com/office/drawing/2014/main" val="10004"/>
                  </a:ext>
                </a:extLst>
              </a:tr>
              <a:tr h="552941">
                <a:tc gridSpan="2">
                  <a:txBody>
                    <a:bodyPr/>
                    <a:lstStyle/>
                    <a:p>
                      <a:pPr marL="40639" marR="40639" algn="l" defTabSz="1300480"/>
                      <a:r>
                        <a:rPr sz="3000" b="1">
                          <a:solidFill>
                            <a:schemeClr val="accent1">
                              <a:hueOff val="60270"/>
                              <a:satOff val="-20053"/>
                              <a:lumOff val="-13915"/>
                            </a:schemeClr>
                          </a:solidFill>
                          <a:uFill>
                            <a:solidFill>
                              <a:srgbClr val="FFFF00"/>
                            </a:solidFill>
                          </a:uFill>
                          <a:latin typeface="Arial"/>
                          <a:ea typeface="Arial"/>
                          <a:cs typeface="Arial"/>
                          <a:sym typeface="Arial"/>
                        </a:rPr>
                        <a:t>SOCIAL DISORDER</a:t>
                      </a:r>
                    </a:p>
                  </a:txBody>
                  <a:tcPr marL="63500" marR="63500" marT="63500" marB="63500" anchor="ctr" horzOverflow="overflow">
                    <a:solidFill>
                      <a:schemeClr val="accent3">
                        <a:satOff val="12345"/>
                        <a:lumOff val="6849"/>
                      </a:schemeClr>
                    </a:solidFill>
                  </a:tcPr>
                </a:tc>
                <a:tc hMerge="1">
                  <a:txBody>
                    <a:bodyPr/>
                    <a:lstStyle/>
                    <a:p>
                      <a:endParaRPr lang="it-IT"/>
                    </a:p>
                  </a:txBody>
                  <a:tcPr/>
                </a:tc>
                <a:extLst>
                  <a:ext uri="{0D108BD9-81ED-4DB2-BD59-A6C34878D82A}">
                    <a16:rowId xmlns:a16="http://schemas.microsoft.com/office/drawing/2014/main" val="10005"/>
                  </a:ext>
                </a:extLst>
              </a:tr>
              <a:tr h="1755829">
                <a:tc>
                  <a:txBody>
                    <a:bodyPr/>
                    <a:lstStyle/>
                    <a:p>
                      <a:pPr marL="362108" marR="40639" indent="-321468" algn="l" defTabSz="1300480">
                        <a:lnSpc>
                          <a:spcPct val="90000"/>
                        </a:lnSpc>
                        <a:spcBef>
                          <a:spcPts val="700"/>
                        </a:spcBef>
                        <a:buClr>
                          <a:srgbClr val="FFFFFF"/>
                        </a:buClr>
                        <a:buSzPct val="100000"/>
                        <a:buFont typeface="Arial"/>
                        <a:buChar char="•"/>
                        <a:defRPr sz="3000" b="1">
                          <a:solidFill>
                            <a:schemeClr val="accent1">
                              <a:hueOff val="60270"/>
                              <a:satOff val="-20053"/>
                              <a:lumOff val="-13915"/>
                            </a:schemeClr>
                          </a:solidFill>
                          <a:uFill>
                            <a:solidFill>
                              <a:srgbClr val="FFFFFF"/>
                            </a:solidFill>
                          </a:uFill>
                          <a:latin typeface="Arial"/>
                          <a:ea typeface="Arial"/>
                          <a:cs typeface="Arial"/>
                          <a:sym typeface="Arial"/>
                        </a:defRPr>
                      </a:pPr>
                      <a:r>
                        <a:t>SSRI</a:t>
                      </a:r>
                    </a:p>
                    <a:p>
                      <a:pPr marR="40639" algn="l" defTabSz="1300480">
                        <a:lnSpc>
                          <a:spcPct val="90000"/>
                        </a:lnSpc>
                        <a:spcBef>
                          <a:spcPts val="700"/>
                        </a:spcBef>
                        <a:defRPr sz="3000">
                          <a:solidFill>
                            <a:schemeClr val="accent1">
                              <a:hueOff val="60270"/>
                              <a:satOff val="-20053"/>
                              <a:lumOff val="-13915"/>
                            </a:schemeClr>
                          </a:solidFill>
                          <a:uFill>
                            <a:solidFill>
                              <a:srgbClr val="FFFFFF"/>
                            </a:solidFill>
                          </a:uFill>
                          <a:latin typeface="Arial"/>
                          <a:ea typeface="Arial"/>
                          <a:cs typeface="Arial"/>
                          <a:sym typeface="Arial"/>
                        </a:defRPr>
                      </a:pPr>
                      <a:endParaRPr/>
                    </a:p>
                    <a:p>
                      <a:pPr marR="40639" algn="l" defTabSz="1300480">
                        <a:lnSpc>
                          <a:spcPct val="90000"/>
                        </a:lnSpc>
                        <a:spcBef>
                          <a:spcPts val="700"/>
                        </a:spcBef>
                        <a:defRPr sz="3000">
                          <a:solidFill>
                            <a:schemeClr val="accent1">
                              <a:hueOff val="60270"/>
                              <a:satOff val="-20053"/>
                              <a:lumOff val="-13915"/>
                            </a:schemeClr>
                          </a:solidFill>
                          <a:uFill>
                            <a:solidFill>
                              <a:srgbClr val="FFFFFF"/>
                            </a:solidFill>
                          </a:uFill>
                          <a:latin typeface="Arial"/>
                          <a:ea typeface="Arial"/>
                          <a:cs typeface="Arial"/>
                          <a:sym typeface="Arial"/>
                        </a:defRPr>
                      </a:pPr>
                      <a:endParaRPr/>
                    </a:p>
                  </a:txBody>
                  <a:tcPr marL="63500" marR="63500" marT="63500" marB="63500" anchor="ctr" horzOverflow="overflow"/>
                </a:tc>
                <a:tc>
                  <a:txBody>
                    <a:bodyPr/>
                    <a:lstStyle/>
                    <a:p>
                      <a:pPr marL="362108" marR="40639" indent="-321468" algn="l" defTabSz="1300480">
                        <a:lnSpc>
                          <a:spcPct val="90000"/>
                        </a:lnSpc>
                        <a:spcBef>
                          <a:spcPts val="7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MAOI (dietary restriction), RIMA (moclobemide)</a:t>
                      </a:r>
                    </a:p>
                    <a:p>
                      <a:pPr marL="362108" marR="40639" indent="-321468" algn="l" defTabSz="1300480">
                        <a:lnSpc>
                          <a:spcPct val="90000"/>
                        </a:lnSpc>
                        <a:spcBef>
                          <a:spcPts val="700"/>
                        </a:spcBef>
                        <a:buClr>
                          <a:srgbClr val="FFFFFF"/>
                        </a:buClr>
                        <a:buSzPct val="100000"/>
                        <a:buFont typeface="Arial"/>
                        <a:buChar char="•"/>
                        <a:defRPr sz="3000">
                          <a:solidFill>
                            <a:schemeClr val="accent1">
                              <a:hueOff val="60270"/>
                              <a:satOff val="-20053"/>
                              <a:lumOff val="-13915"/>
                            </a:schemeClr>
                          </a:solidFill>
                          <a:uFill>
                            <a:solidFill>
                              <a:srgbClr val="FFFFFF"/>
                            </a:solidFill>
                          </a:uFill>
                          <a:latin typeface="Arial"/>
                          <a:ea typeface="Arial"/>
                          <a:cs typeface="Arial"/>
                          <a:sym typeface="Arial"/>
                        </a:defRPr>
                      </a:pPr>
                      <a:r>
                        <a:t>clonazepan (add-on therapy)</a:t>
                      </a:r>
                    </a:p>
                  </a:txBody>
                  <a:tcPr marL="63500" marR="63500" marT="63500" marB="63500" anchor="ctr" horzOverflow="overflow"/>
                </a:tc>
                <a:extLst>
                  <a:ext uri="{0D108BD9-81ED-4DB2-BD59-A6C34878D82A}">
                    <a16:rowId xmlns:a16="http://schemas.microsoft.com/office/drawing/2014/main" val="10006"/>
                  </a:ext>
                </a:extLst>
              </a:tr>
            </a:tbl>
          </a:graphicData>
        </a:graphic>
      </p:graphicFrame>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hape 123"/>
          <p:cNvSpPr/>
          <p:nvPr/>
        </p:nvSpPr>
        <p:spPr>
          <a:xfrm>
            <a:off x="745257" y="61360"/>
            <a:ext cx="11054080" cy="790399"/>
          </a:xfrm>
          <a:prstGeom prst="rect">
            <a:avLst/>
          </a:prstGeom>
          <a:gradFill>
            <a:gsLst>
              <a:gs pos="0">
                <a:schemeClr val="accent3">
                  <a:hueOff val="164888"/>
                  <a:satOff val="18715"/>
                  <a:lumOff val="8844"/>
                </a:schemeClr>
              </a:gs>
              <a:gs pos="100000">
                <a:schemeClr val="accent3">
                  <a:hueOff val="-231417"/>
                  <a:satOff val="1231"/>
                  <a:lumOff val="-8205"/>
                </a:schemeClr>
              </a:gs>
            </a:gsLst>
            <a:lin ang="5400000"/>
          </a:gradFill>
          <a:ln w="12700">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lvl1pPr marL="27228" marR="27228" defTabSz="871321">
              <a:defRPr sz="4573">
                <a:solidFill>
                  <a:schemeClr val="accent1">
                    <a:hueOff val="60270"/>
                    <a:satOff val="-20053"/>
                    <a:lumOff val="-13915"/>
                  </a:schemeClr>
                </a:solidFill>
                <a:uFill>
                  <a:solidFill>
                    <a:srgbClr val="FFFF00"/>
                  </a:solidFill>
                </a:uFill>
                <a:latin typeface="Arial"/>
                <a:ea typeface="Arial"/>
                <a:cs typeface="Arial"/>
                <a:sym typeface="Arial"/>
              </a:defRPr>
            </a:lvl1pPr>
          </a:lstStyle>
          <a:p>
            <a:pPr>
              <a:defRPr sz="4192">
                <a:uFill>
                  <a:solidFill>
                    <a:srgbClr val="FF66FF"/>
                  </a:solidFill>
                </a:uFill>
              </a:defRPr>
            </a:pPr>
            <a:r>
              <a:rPr sz="4573">
                <a:uFill>
                  <a:solidFill>
                    <a:srgbClr val="FFFF00"/>
                  </a:solidFill>
                </a:uFill>
              </a:rPr>
              <a:t>GABA-A receptors</a:t>
            </a:r>
          </a:p>
        </p:txBody>
      </p:sp>
      <p:sp>
        <p:nvSpPr>
          <p:cNvPr id="124" name="Shape 124"/>
          <p:cNvSpPr/>
          <p:nvPr/>
        </p:nvSpPr>
        <p:spPr>
          <a:xfrm>
            <a:off x="594400" y="1086862"/>
            <a:ext cx="11570557" cy="175336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marL="40639" marR="40639" algn="l" defTabSz="1300480">
              <a:lnSpc>
                <a:spcPct val="50000"/>
              </a:lnSpc>
              <a:buClr>
                <a:srgbClr val="FFFFFF"/>
              </a:buClr>
              <a:buFont typeface="Arial"/>
              <a:defRPr sz="3413">
                <a:solidFill>
                  <a:schemeClr val="accent1">
                    <a:hueOff val="60270"/>
                    <a:satOff val="-20053"/>
                    <a:lumOff val="-13915"/>
                  </a:schemeClr>
                </a:solidFill>
                <a:uFill>
                  <a:solidFill>
                    <a:srgbClr val="FF66FF"/>
                  </a:solidFill>
                </a:uFill>
                <a:latin typeface="Times New Roman"/>
                <a:ea typeface="Times New Roman"/>
                <a:cs typeface="Times New Roman"/>
                <a:sym typeface="Times New Roman"/>
              </a:defRPr>
            </a:pPr>
            <a:r>
              <a:rPr sz="5120" baseline="-13031">
                <a:uFill>
                  <a:solidFill>
                    <a:srgbClr val="FFFFFF"/>
                  </a:solidFill>
                </a:uFill>
                <a:latin typeface="Arial"/>
                <a:ea typeface="Arial"/>
                <a:cs typeface="Arial"/>
                <a:sym typeface="Arial"/>
              </a:rPr>
              <a:t>The GABA</a:t>
            </a:r>
            <a:r>
              <a:rPr sz="5120" baseline="-19359">
                <a:uFill>
                  <a:solidFill>
                    <a:srgbClr val="FFFFFF"/>
                  </a:solidFill>
                </a:uFill>
                <a:latin typeface="Arial"/>
                <a:ea typeface="Arial"/>
                <a:cs typeface="Arial"/>
                <a:sym typeface="Arial"/>
              </a:rPr>
              <a:t>A</a:t>
            </a:r>
            <a:r>
              <a:rPr sz="5120" baseline="-13031">
                <a:uFill>
                  <a:solidFill>
                    <a:srgbClr val="FFFFFF"/>
                  </a:solidFill>
                </a:uFill>
                <a:latin typeface="Arial"/>
                <a:ea typeface="Arial"/>
                <a:cs typeface="Arial"/>
                <a:sym typeface="Arial"/>
              </a:rPr>
              <a:t>-R are members of the Cys-loop pentameric LGIC superfamily, including nicotinic Ach receptors, inhibitory glycine receptors, and ionotropic 5-HT</a:t>
            </a:r>
            <a:r>
              <a:rPr sz="5120" baseline="-19359">
                <a:uFill>
                  <a:solidFill>
                    <a:srgbClr val="FFFFFF"/>
                  </a:solidFill>
                </a:uFill>
                <a:latin typeface="Arial"/>
                <a:ea typeface="Arial"/>
                <a:cs typeface="Arial"/>
                <a:sym typeface="Arial"/>
              </a:rPr>
              <a:t>3</a:t>
            </a:r>
            <a:r>
              <a:rPr sz="5120" baseline="-13031">
                <a:uFill>
                  <a:solidFill>
                    <a:srgbClr val="FFFFFF"/>
                  </a:solidFill>
                </a:uFill>
                <a:latin typeface="Arial"/>
                <a:ea typeface="Arial"/>
                <a:cs typeface="Arial"/>
                <a:sym typeface="Arial"/>
              </a:rPr>
              <a:t> receptors</a:t>
            </a:r>
          </a:p>
        </p:txBody>
      </p:sp>
      <p:sp>
        <p:nvSpPr>
          <p:cNvPr id="125" name="Shape 125"/>
          <p:cNvSpPr/>
          <p:nvPr/>
        </p:nvSpPr>
        <p:spPr>
          <a:xfrm>
            <a:off x="285935" y="2876325"/>
            <a:ext cx="12187486" cy="2313529"/>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ormAutofit/>
          </a:bodyPr>
          <a:lstStyle/>
          <a:p>
            <a:pPr marL="390956" marR="30073" indent="-360883" algn="l" defTabSz="962355">
              <a:lnSpc>
                <a:spcPct val="80000"/>
              </a:lnSpc>
              <a:spcBef>
                <a:spcPts val="500"/>
              </a:spcBef>
              <a:buSzPct val="100000"/>
              <a:buChar char="•"/>
              <a:defRPr sz="1894">
                <a:solidFill>
                  <a:schemeClr val="accent1">
                    <a:hueOff val="60270"/>
                    <a:satOff val="-20053"/>
                    <a:lumOff val="-13915"/>
                  </a:schemeClr>
                </a:solidFill>
                <a:uFill>
                  <a:solidFill>
                    <a:srgbClr val="FF66FF"/>
                  </a:solidFill>
                </a:uFill>
                <a:latin typeface="Arial"/>
                <a:ea typeface="Arial"/>
                <a:cs typeface="Arial"/>
                <a:sym typeface="Arial"/>
              </a:defRPr>
            </a:pPr>
            <a:endParaRPr/>
          </a:p>
          <a:p>
            <a:pPr marL="390956" marR="30073" indent="-360883" algn="l" defTabSz="962355">
              <a:lnSpc>
                <a:spcPct val="80000"/>
              </a:lnSpc>
              <a:spcBef>
                <a:spcPts val="500"/>
              </a:spcBef>
              <a:buClr>
                <a:srgbClr val="FFFFFF"/>
              </a:buClr>
              <a:buSzPct val="100000"/>
              <a:buFont typeface="Arial"/>
              <a:buChar char="•"/>
              <a:defRPr sz="3367">
                <a:solidFill>
                  <a:schemeClr val="accent1">
                    <a:hueOff val="60270"/>
                    <a:satOff val="-20053"/>
                    <a:lumOff val="-13915"/>
                  </a:schemeClr>
                </a:solidFill>
                <a:uFill>
                  <a:solidFill>
                    <a:srgbClr val="FF66FF"/>
                  </a:solidFill>
                </a:uFill>
                <a:latin typeface="Arial"/>
                <a:ea typeface="Arial"/>
                <a:cs typeface="Arial"/>
                <a:sym typeface="Arial"/>
              </a:defRPr>
            </a:pPr>
            <a:r>
              <a:rPr>
                <a:uFill>
                  <a:solidFill>
                    <a:srgbClr val="FFFFFF"/>
                  </a:solidFill>
                </a:uFill>
              </a:rPr>
              <a:t>19 different GABA</a:t>
            </a:r>
            <a:r>
              <a:rPr baseline="-24053">
                <a:uFill>
                  <a:solidFill>
                    <a:srgbClr val="FFFFFF"/>
                  </a:solidFill>
                </a:uFill>
              </a:rPr>
              <a:t>A</a:t>
            </a:r>
            <a:r>
              <a:rPr>
                <a:uFill>
                  <a:solidFill>
                    <a:srgbClr val="FFFFFF"/>
                  </a:solidFill>
                </a:uFill>
              </a:rPr>
              <a:t> receptor subunits have been identified in mammals:</a:t>
            </a:r>
          </a:p>
          <a:p>
            <a:pPr marL="390956" marR="30073" indent="-360883" algn="l" defTabSz="962355">
              <a:lnSpc>
                <a:spcPct val="80000"/>
              </a:lnSpc>
              <a:spcBef>
                <a:spcPts val="500"/>
              </a:spcBef>
              <a:buClr>
                <a:srgbClr val="FFFFFF"/>
              </a:buClr>
              <a:buSzPct val="100000"/>
              <a:buFont typeface="Times New Roman"/>
              <a:buChar char="•"/>
              <a:defRPr sz="3367">
                <a:solidFill>
                  <a:schemeClr val="accent1">
                    <a:hueOff val="60270"/>
                    <a:satOff val="-20053"/>
                    <a:lumOff val="-13915"/>
                  </a:schemeClr>
                </a:solidFill>
                <a:uFill>
                  <a:solidFill>
                    <a:srgbClr val="FFFFFF"/>
                  </a:solidFill>
                </a:uFill>
                <a:latin typeface="Arial"/>
                <a:ea typeface="Arial"/>
                <a:cs typeface="Arial"/>
                <a:sym typeface="Arial"/>
              </a:defRPr>
            </a:pPr>
            <a:endParaRPr>
              <a:uFill>
                <a:solidFill>
                  <a:srgbClr val="FFFFFF"/>
                </a:solidFill>
              </a:uFill>
            </a:endParaRPr>
          </a:p>
          <a:p>
            <a:pPr marL="283819" marR="30073" indent="-253745" algn="l" defTabSz="962355">
              <a:lnSpc>
                <a:spcPct val="80000"/>
              </a:lnSpc>
              <a:spcBef>
                <a:spcPts val="500"/>
              </a:spcBef>
              <a:buClr>
                <a:srgbClr val="FFFFFF"/>
              </a:buClr>
              <a:buFont typeface="Symbol"/>
              <a:defRPr sz="3367">
                <a:solidFill>
                  <a:schemeClr val="accent1">
                    <a:hueOff val="60270"/>
                    <a:satOff val="-20053"/>
                    <a:lumOff val="-13915"/>
                  </a:schemeClr>
                </a:solidFill>
                <a:uFill>
                  <a:solidFill>
                    <a:srgbClr val="FF66FF"/>
                  </a:solidFill>
                </a:uFill>
                <a:latin typeface="Arial"/>
                <a:ea typeface="Arial"/>
                <a:cs typeface="Arial"/>
                <a:sym typeface="Arial"/>
              </a:defRPr>
            </a:pPr>
            <a:r>
              <a:rPr>
                <a:uFill>
                  <a:solidFill>
                    <a:srgbClr val="FFFFFF"/>
                  </a:solidFill>
                </a:uFill>
              </a:rPr>
              <a:t>	α (1–6), β (1–3), γ (1–3), δ, ε, ρ (1–3), θ and π</a:t>
            </a:r>
          </a:p>
        </p:txBody>
      </p:sp>
      <p:sp>
        <p:nvSpPr>
          <p:cNvPr id="126" name="Shape 126"/>
          <p:cNvSpPr/>
          <p:nvPr/>
        </p:nvSpPr>
        <p:spPr>
          <a:xfrm>
            <a:off x="588150" y="4750412"/>
            <a:ext cx="11828499" cy="3901807"/>
          </a:xfrm>
          <a:prstGeom prst="rect">
            <a:avLst/>
          </a:prstGeom>
          <a:ln w="12700">
            <a:miter lim="400000"/>
          </a:ln>
          <a:extLst>
            <a:ext uri="{C572A759-6A51-4108-AA02-DFA0A04FC94B}">
              <ma14:wrappingTextBoxFlag xmlns:ma14="http://schemas.microsoft.com/office/mac/drawingml/2011/main" xmlns="" val="1"/>
            </a:ext>
          </a:extLst>
        </p:spPr>
        <p:txBody>
          <a:bodyPr lIns="72248" tIns="72248" rIns="72248" bIns="72248">
            <a:normAutofit/>
          </a:bodyPr>
          <a:lstStyle/>
          <a:p>
            <a:pPr marL="30886" marR="30886" algn="l" defTabSz="988364">
              <a:spcBef>
                <a:spcPts val="500"/>
              </a:spcBef>
              <a:buClr>
                <a:srgbClr val="FFFFFF"/>
              </a:buClr>
              <a:buFont typeface="Times New Roman"/>
              <a:defRPr sz="3458">
                <a:solidFill>
                  <a:schemeClr val="accent1">
                    <a:hueOff val="60270"/>
                    <a:satOff val="-20053"/>
                    <a:lumOff val="-13915"/>
                  </a:schemeClr>
                </a:solidFill>
                <a:uFill>
                  <a:solidFill>
                    <a:srgbClr val="FF66FF"/>
                  </a:solidFill>
                </a:uFill>
                <a:latin typeface="Arial"/>
                <a:ea typeface="Arial"/>
                <a:cs typeface="Arial"/>
                <a:sym typeface="Arial"/>
              </a:defRPr>
            </a:pPr>
            <a:endParaRPr/>
          </a:p>
          <a:p>
            <a:pPr marL="30886" marR="30886" algn="l" defTabSz="988364">
              <a:spcBef>
                <a:spcPts val="500"/>
              </a:spcBef>
              <a:buClr>
                <a:srgbClr val="FFFFFF"/>
              </a:buClr>
              <a:buFont typeface="Times New Roman"/>
              <a:defRPr sz="3458">
                <a:solidFill>
                  <a:schemeClr val="accent1">
                    <a:hueOff val="60270"/>
                    <a:satOff val="-20053"/>
                    <a:lumOff val="-13915"/>
                  </a:schemeClr>
                </a:solidFill>
                <a:uFill>
                  <a:solidFill>
                    <a:srgbClr val="FF66FF"/>
                  </a:solidFill>
                </a:uFill>
                <a:latin typeface="Arial"/>
                <a:ea typeface="Arial"/>
                <a:cs typeface="Arial"/>
                <a:sym typeface="Arial"/>
              </a:defRPr>
            </a:pPr>
            <a:r>
              <a:rPr>
                <a:uFill>
                  <a:solidFill>
                    <a:srgbClr val="FFFFFF"/>
                  </a:solidFill>
                </a:uFill>
              </a:rPr>
              <a:t>The majority of the native receptors are composed of α, β and γ subunits with at least one of 3 general compositions subunit in a 2:2:1 stoichiometry : </a:t>
            </a:r>
          </a:p>
          <a:p>
            <a:pPr marL="30886" marR="30886" algn="l" defTabSz="988364">
              <a:spcBef>
                <a:spcPts val="500"/>
              </a:spcBef>
              <a:buClr>
                <a:srgbClr val="FFFFFF"/>
              </a:buClr>
              <a:buFont typeface="Times New Roman"/>
              <a:defRPr sz="3458">
                <a:solidFill>
                  <a:schemeClr val="accent1">
                    <a:hueOff val="60270"/>
                    <a:satOff val="-20053"/>
                    <a:lumOff val="-13915"/>
                  </a:schemeClr>
                </a:solidFill>
                <a:uFill>
                  <a:solidFill>
                    <a:srgbClr val="FF66FF"/>
                  </a:solidFill>
                </a:uFill>
                <a:latin typeface="Arial"/>
                <a:ea typeface="Arial"/>
                <a:cs typeface="Arial"/>
                <a:sym typeface="Arial"/>
              </a:defRPr>
            </a:pPr>
            <a:r>
              <a:rPr>
                <a:uFill>
                  <a:solidFill>
                    <a:srgbClr val="FFFFFF"/>
                  </a:solidFill>
                </a:uFill>
              </a:rPr>
              <a:t>2α2β1γ</a:t>
            </a:r>
          </a:p>
          <a:p>
            <a:pPr marL="30886" marR="30886" algn="l" defTabSz="988364">
              <a:spcBef>
                <a:spcPts val="500"/>
              </a:spcBef>
              <a:buClr>
                <a:srgbClr val="FFFFFF"/>
              </a:buClr>
              <a:buFont typeface="Times New Roman"/>
              <a:defRPr sz="3458">
                <a:solidFill>
                  <a:schemeClr val="accent1">
                    <a:hueOff val="60270"/>
                    <a:satOff val="-20053"/>
                    <a:lumOff val="-13915"/>
                  </a:schemeClr>
                </a:solidFill>
                <a:uFill>
                  <a:solidFill>
                    <a:srgbClr val="FF66FF"/>
                  </a:solidFill>
                </a:uFill>
                <a:latin typeface="Arial"/>
                <a:ea typeface="Arial"/>
                <a:cs typeface="Arial"/>
                <a:sym typeface="Arial"/>
              </a:defRPr>
            </a:pPr>
            <a:r>
              <a:rPr>
                <a:uFill>
                  <a:solidFill>
                    <a:srgbClr val="FFFFFF"/>
                  </a:solidFill>
                </a:uFill>
              </a:rPr>
              <a:t>2α1β2γ	 </a:t>
            </a:r>
          </a:p>
          <a:p>
            <a:pPr marL="30886" marR="30886" algn="l" defTabSz="988364">
              <a:spcBef>
                <a:spcPts val="500"/>
              </a:spcBef>
              <a:buClr>
                <a:srgbClr val="FFFFFF"/>
              </a:buClr>
              <a:buFont typeface="Times New Roman"/>
              <a:defRPr sz="3458">
                <a:solidFill>
                  <a:schemeClr val="accent1">
                    <a:hueOff val="60270"/>
                    <a:satOff val="-20053"/>
                    <a:lumOff val="-13915"/>
                  </a:schemeClr>
                </a:solidFill>
                <a:uFill>
                  <a:solidFill>
                    <a:srgbClr val="FF66FF"/>
                  </a:solidFill>
                </a:uFill>
                <a:latin typeface="Arial"/>
                <a:ea typeface="Arial"/>
                <a:cs typeface="Arial"/>
                <a:sym typeface="Arial"/>
              </a:defRPr>
            </a:pPr>
            <a:r>
              <a:rPr>
                <a:uFill>
                  <a:solidFill>
                    <a:srgbClr val="FFFFFF"/>
                  </a:solidFill>
                </a:uFill>
              </a:rPr>
              <a:t>1α2β2γ</a:t>
            </a:r>
          </a:p>
        </p:txBody>
      </p:sp>
      <p:pic>
        <p:nvPicPr>
          <p:cNvPr id="127" name="gaba-r_01250x232.jpg"/>
          <p:cNvPicPr>
            <a:picLocks noChangeAspect="1"/>
          </p:cNvPicPr>
          <p:nvPr/>
        </p:nvPicPr>
        <p:blipFill>
          <a:blip r:embed="rId3">
            <a:extLst/>
          </a:blip>
          <a:stretch>
            <a:fillRect/>
          </a:stretch>
        </p:blipFill>
        <p:spPr>
          <a:xfrm>
            <a:off x="4325388" y="6913359"/>
            <a:ext cx="2780114" cy="2579946"/>
          </a:xfrm>
          <a:prstGeom prst="rect">
            <a:avLst/>
          </a:prstGeom>
          <a:ln w="12700">
            <a:miter lim="400000"/>
          </a:ln>
        </p:spPr>
      </p:pic>
      <p:pic>
        <p:nvPicPr>
          <p:cNvPr id="128" name="gaba2.jpg"/>
          <p:cNvPicPr>
            <a:picLocks noChangeAspect="1"/>
          </p:cNvPicPr>
          <p:nvPr/>
        </p:nvPicPr>
        <p:blipFill>
          <a:blip r:embed="rId4">
            <a:extLst/>
          </a:blip>
          <a:stretch>
            <a:fillRect/>
          </a:stretch>
        </p:blipFill>
        <p:spPr>
          <a:xfrm>
            <a:off x="9474140" y="6569514"/>
            <a:ext cx="7146086" cy="5376874"/>
          </a:xfrm>
          <a:prstGeom prst="rect">
            <a:avLst/>
          </a:prstGeom>
          <a:ln w="12700">
            <a:miter lim="400000"/>
          </a:ln>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pg0280131001.jpg"/>
          <p:cNvPicPr>
            <a:picLocks noChangeAspect="1"/>
          </p:cNvPicPr>
          <p:nvPr/>
        </p:nvPicPr>
        <p:blipFill>
          <a:blip r:embed="rId3">
            <a:extLst/>
          </a:blip>
          <a:stretch>
            <a:fillRect/>
          </a:stretch>
        </p:blipFill>
        <p:spPr>
          <a:xfrm>
            <a:off x="1437084" y="1875103"/>
            <a:ext cx="10130525" cy="7661933"/>
          </a:xfrm>
          <a:prstGeom prst="rect">
            <a:avLst/>
          </a:prstGeom>
          <a:ln w="12700">
            <a:miter lim="400000"/>
          </a:ln>
        </p:spPr>
      </p:pic>
      <p:sp>
        <p:nvSpPr>
          <p:cNvPr id="133" name="Shape 133"/>
          <p:cNvSpPr/>
          <p:nvPr/>
        </p:nvSpPr>
        <p:spPr>
          <a:xfrm>
            <a:off x="641674" y="0"/>
            <a:ext cx="12029440" cy="1262051"/>
          </a:xfrm>
          <a:prstGeom prst="rect">
            <a:avLst/>
          </a:prstGeom>
          <a:gradFill>
            <a:gsLst>
              <a:gs pos="0">
                <a:schemeClr val="accent3">
                  <a:hueOff val="164888"/>
                  <a:satOff val="18715"/>
                  <a:lumOff val="8844"/>
                </a:schemeClr>
              </a:gs>
              <a:gs pos="100000">
                <a:schemeClr val="accent3">
                  <a:hueOff val="-231417"/>
                  <a:satOff val="1231"/>
                  <a:lumOff val="-8205"/>
                </a:schemeClr>
              </a:gs>
            </a:gsLst>
            <a:lin ang="5400000"/>
          </a:gradFill>
          <a:ln w="12700">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lvl1pPr marL="40639" marR="40639" defTabSz="1300480">
              <a:defRPr sz="6257">
                <a:solidFill>
                  <a:schemeClr val="accent1">
                    <a:hueOff val="60270"/>
                    <a:satOff val="-20053"/>
                    <a:lumOff val="-13915"/>
                  </a:schemeClr>
                </a:solidFill>
                <a:uFill>
                  <a:solidFill>
                    <a:srgbClr val="FF66FF"/>
                  </a:solidFill>
                </a:uFill>
                <a:latin typeface="Arial"/>
                <a:ea typeface="Arial"/>
                <a:cs typeface="Arial"/>
                <a:sym typeface="Arial"/>
              </a:defRPr>
            </a:lvl1pPr>
          </a:lstStyle>
          <a:p>
            <a:r>
              <a:t>The benzodiazepine binding site</a:t>
            </a:r>
          </a:p>
        </p:txBody>
      </p:sp>
      <p:sp>
        <p:nvSpPr>
          <p:cNvPr id="134" name="Shape 134"/>
          <p:cNvSpPr/>
          <p:nvPr/>
        </p:nvSpPr>
        <p:spPr>
          <a:xfrm>
            <a:off x="946972" y="5686863"/>
            <a:ext cx="527378" cy="73660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4200" b="1">
                <a:latin typeface="Helvetica"/>
                <a:ea typeface="Helvetica"/>
                <a:cs typeface="Helvetica"/>
                <a:sym typeface="Helvetica"/>
              </a:defRPr>
            </a:lvl1pPr>
          </a:lstStyle>
          <a:p>
            <a:r>
              <a:t>1</a:t>
            </a:r>
          </a:p>
        </p:txBody>
      </p:sp>
      <p:sp>
        <p:nvSpPr>
          <p:cNvPr id="135" name="Shape 135"/>
          <p:cNvSpPr/>
          <p:nvPr/>
        </p:nvSpPr>
        <p:spPr>
          <a:xfrm>
            <a:off x="11646971" y="5686863"/>
            <a:ext cx="560111" cy="736601"/>
          </a:xfrm>
          <a:prstGeom prst="rect">
            <a:avLst/>
          </a:prstGeom>
          <a:solidFill>
            <a:srgbClr val="FFFFFF"/>
          </a:solidFill>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4200" b="1">
                <a:latin typeface="Helvetica"/>
                <a:ea typeface="Helvetica"/>
                <a:cs typeface="Helvetica"/>
                <a:sym typeface="Helvetica"/>
              </a:defRPr>
            </a:lvl1pPr>
          </a:lstStyle>
          <a:p>
            <a:r>
              <a:t>1</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InsertedImage.jpg"/>
          <p:cNvPicPr>
            <a:picLocks noChangeAspect="1"/>
          </p:cNvPicPr>
          <p:nvPr/>
        </p:nvPicPr>
        <p:blipFill>
          <a:blip r:embed="rId3">
            <a:extLst/>
          </a:blip>
          <a:stretch>
            <a:fillRect/>
          </a:stretch>
        </p:blipFill>
        <p:spPr>
          <a:xfrm>
            <a:off x="765034" y="1703373"/>
            <a:ext cx="11394119" cy="7006850"/>
          </a:xfrm>
          <a:prstGeom prst="rect">
            <a:avLst/>
          </a:prstGeom>
          <a:ln w="12700">
            <a:miter lim="400000"/>
          </a:ln>
        </p:spPr>
      </p:pic>
      <p:sp>
        <p:nvSpPr>
          <p:cNvPr id="140" name="Shape 140"/>
          <p:cNvSpPr/>
          <p:nvPr/>
        </p:nvSpPr>
        <p:spPr>
          <a:xfrm>
            <a:off x="9845909" y="3849385"/>
            <a:ext cx="2264222" cy="1905001"/>
          </a:xfrm>
          <a:prstGeom prst="roundRect">
            <a:avLst>
              <a:gd name="adj" fmla="val 10000"/>
            </a:avLst>
          </a:prstGeom>
          <a:ln w="190500">
            <a:solidFill>
              <a:schemeClr val="accent5">
                <a:alpha val="71000"/>
              </a:schemeClr>
            </a:solidFill>
            <a:miter lim="400000"/>
          </a:ln>
        </p:spPr>
        <p:txBody>
          <a:bodyPr lIns="50800" tIns="50800" rIns="50800" bIns="50800" anchor="ctr"/>
          <a:lstStyle/>
          <a:p>
            <a:pPr>
              <a:defRPr sz="2400"/>
            </a:pPr>
            <a:endParaRPr/>
          </a:p>
        </p:txBody>
      </p:sp>
      <p:sp>
        <p:nvSpPr>
          <p:cNvPr id="141" name="Shape 141"/>
          <p:cNvSpPr/>
          <p:nvPr/>
        </p:nvSpPr>
        <p:spPr>
          <a:xfrm>
            <a:off x="705843" y="6161724"/>
            <a:ext cx="3244267" cy="2600032"/>
          </a:xfrm>
          <a:prstGeom prst="roundRect">
            <a:avLst>
              <a:gd name="adj" fmla="val 7327"/>
            </a:avLst>
          </a:prstGeom>
          <a:ln w="190500">
            <a:solidFill>
              <a:schemeClr val="accent2">
                <a:hueOff val="-1600248"/>
                <a:satOff val="5179"/>
                <a:lumOff val="13270"/>
                <a:alpha val="71000"/>
              </a:schemeClr>
            </a:solidFill>
            <a:miter lim="400000"/>
          </a:ln>
        </p:spPr>
        <p:txBody>
          <a:bodyPr lIns="50800" tIns="50800" rIns="50800" bIns="50800" anchor="ctr"/>
          <a:lstStyle/>
          <a:p>
            <a:pPr>
              <a:defRPr sz="2400"/>
            </a:pPr>
            <a:endParaRPr/>
          </a:p>
        </p:txBody>
      </p:sp>
      <p:sp>
        <p:nvSpPr>
          <p:cNvPr id="142" name="Shape 142"/>
          <p:cNvSpPr/>
          <p:nvPr/>
        </p:nvSpPr>
        <p:spPr>
          <a:xfrm>
            <a:off x="4075688" y="6127513"/>
            <a:ext cx="3013884" cy="1391829"/>
          </a:xfrm>
          <a:prstGeom prst="roundRect">
            <a:avLst>
              <a:gd name="adj" fmla="val 13687"/>
            </a:avLst>
          </a:prstGeom>
          <a:ln w="190500">
            <a:solidFill>
              <a:schemeClr val="accent3">
                <a:satOff val="12345"/>
                <a:lumOff val="6849"/>
                <a:alpha val="71000"/>
              </a:schemeClr>
            </a:solidFill>
            <a:miter lim="400000"/>
          </a:ln>
        </p:spPr>
        <p:txBody>
          <a:bodyPr lIns="50800" tIns="50800" rIns="50800" bIns="50800" anchor="ctr"/>
          <a:lstStyle/>
          <a:p>
            <a:pPr>
              <a:defRPr sz="2400"/>
            </a:pPr>
            <a:endParaRPr/>
          </a:p>
        </p:txBody>
      </p:sp>
      <p:sp>
        <p:nvSpPr>
          <p:cNvPr id="143" name="Shape 143"/>
          <p:cNvSpPr/>
          <p:nvPr/>
        </p:nvSpPr>
        <p:spPr>
          <a:xfrm>
            <a:off x="7734073" y="7228605"/>
            <a:ext cx="4822063" cy="2229409"/>
          </a:xfrm>
          <a:prstGeom prst="rect">
            <a:avLst/>
          </a:prstGeom>
          <a:gradFill>
            <a:gsLst>
              <a:gs pos="0">
                <a:schemeClr val="accent3">
                  <a:hueOff val="164888"/>
                  <a:satOff val="18715"/>
                  <a:lumOff val="8844"/>
                </a:schemeClr>
              </a:gs>
              <a:gs pos="100000">
                <a:schemeClr val="accent3">
                  <a:hueOff val="-231417"/>
                  <a:satOff val="1231"/>
                  <a:lumOff val="-8205"/>
                </a:schemeClr>
              </a:gs>
            </a:gsLst>
            <a:lin ang="5400000"/>
          </a:gradFill>
          <a:ln w="12700">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p>
            <a:pPr marL="353367" marR="28041" indent="-325326" algn="l" defTabSz="897331">
              <a:lnSpc>
                <a:spcPct val="90000"/>
              </a:lnSpc>
              <a:spcBef>
                <a:spcPts val="500"/>
              </a:spcBef>
              <a:buClr>
                <a:srgbClr val="FFFFFF"/>
              </a:buClr>
              <a:buSzPct val="100000"/>
              <a:buFont typeface="Times New Roman"/>
              <a:buChar char="•"/>
              <a:defRPr sz="3036">
                <a:solidFill>
                  <a:schemeClr val="accent1">
                    <a:hueOff val="60270"/>
                    <a:satOff val="-20053"/>
                    <a:lumOff val="-13915"/>
                  </a:schemeClr>
                </a:solidFill>
                <a:uFill>
                  <a:solidFill>
                    <a:srgbClr val="FF66FF"/>
                  </a:solidFill>
                </a:uFill>
                <a:latin typeface="Arial"/>
                <a:ea typeface="Arial"/>
                <a:cs typeface="Arial"/>
                <a:sym typeface="Arial"/>
              </a:defRPr>
            </a:pPr>
            <a:r>
              <a:rPr>
                <a:uFill>
                  <a:solidFill>
                    <a:srgbClr val="FFFFFF"/>
                  </a:solidFill>
                </a:uFill>
              </a:rPr>
              <a:t>The α subunit is the main determinant of the variability of the benzodiazepine site’s </a:t>
            </a:r>
          </a:p>
          <a:p>
            <a:pPr marL="353367" marR="28041" indent="-325326" algn="l" defTabSz="897331">
              <a:lnSpc>
                <a:spcPct val="90000"/>
              </a:lnSpc>
              <a:spcBef>
                <a:spcPts val="500"/>
              </a:spcBef>
              <a:buClr>
                <a:srgbClr val="FFFFFF"/>
              </a:buClr>
              <a:buSzPct val="100000"/>
              <a:buFont typeface="Times New Roman"/>
              <a:buChar char="•"/>
              <a:defRPr sz="3036">
                <a:solidFill>
                  <a:schemeClr val="accent1">
                    <a:hueOff val="60270"/>
                    <a:satOff val="-20053"/>
                    <a:lumOff val="-13915"/>
                  </a:schemeClr>
                </a:solidFill>
                <a:uFill>
                  <a:solidFill>
                    <a:srgbClr val="FF66FF"/>
                  </a:solidFill>
                </a:uFill>
                <a:latin typeface="Arial"/>
                <a:ea typeface="Arial"/>
                <a:cs typeface="Arial"/>
                <a:sym typeface="Arial"/>
              </a:defRPr>
            </a:pPr>
            <a:r>
              <a:rPr b="1">
                <a:uFill>
                  <a:solidFill>
                    <a:srgbClr val="FFFFFF"/>
                  </a:solidFill>
                </a:uFill>
              </a:rPr>
              <a:t>affinity</a:t>
            </a:r>
            <a:r>
              <a:rPr>
                <a:uFill>
                  <a:solidFill>
                    <a:srgbClr val="FFFFFF"/>
                  </a:solidFill>
                </a:uFill>
              </a:rPr>
              <a:t> and </a:t>
            </a:r>
            <a:r>
              <a:rPr b="1">
                <a:uFill>
                  <a:solidFill>
                    <a:srgbClr val="FFFFFF"/>
                  </a:solidFill>
                </a:uFill>
              </a:rPr>
              <a:t>efficacy</a:t>
            </a:r>
          </a:p>
        </p:txBody>
      </p:sp>
      <p:sp>
        <p:nvSpPr>
          <p:cNvPr id="144" name="Shape 144"/>
          <p:cNvSpPr/>
          <p:nvPr/>
        </p:nvSpPr>
        <p:spPr>
          <a:xfrm>
            <a:off x="920763" y="7360471"/>
            <a:ext cx="1457196" cy="0"/>
          </a:xfrm>
          <a:prstGeom prst="line">
            <a:avLst/>
          </a:prstGeom>
          <a:ln w="127000">
            <a:solidFill>
              <a:schemeClr val="accent5">
                <a:hueOff val="-179740"/>
                <a:satOff val="-15296"/>
                <a:lumOff val="19930"/>
              </a:schemeClr>
            </a:solidFill>
            <a:miter lim="400000"/>
          </a:ln>
        </p:spPr>
        <p:txBody>
          <a:bodyPr lIns="0" tIns="0" rIns="0" bIns="0"/>
          <a:lstStyle/>
          <a:p>
            <a:pPr algn="l" defTabSz="457200">
              <a:defRPr sz="1200">
                <a:latin typeface="Helvetica"/>
                <a:ea typeface="Helvetica"/>
                <a:cs typeface="Helvetica"/>
                <a:sym typeface="Helvetica"/>
              </a:defRPr>
            </a:pPr>
            <a:endParaRPr/>
          </a:p>
        </p:txBody>
      </p:sp>
      <p:sp>
        <p:nvSpPr>
          <p:cNvPr id="145" name="Shape 145"/>
          <p:cNvSpPr/>
          <p:nvPr/>
        </p:nvSpPr>
        <p:spPr>
          <a:xfrm>
            <a:off x="447373" y="153185"/>
            <a:ext cx="12029439" cy="959752"/>
          </a:xfrm>
          <a:prstGeom prst="rect">
            <a:avLst/>
          </a:prstGeom>
          <a:gradFill>
            <a:gsLst>
              <a:gs pos="0">
                <a:schemeClr val="accent3">
                  <a:hueOff val="164888"/>
                  <a:satOff val="18715"/>
                  <a:lumOff val="8844"/>
                </a:schemeClr>
              </a:gs>
              <a:gs pos="100000">
                <a:schemeClr val="accent3">
                  <a:hueOff val="-231417"/>
                  <a:satOff val="1231"/>
                  <a:lumOff val="-8205"/>
                </a:schemeClr>
              </a:gs>
            </a:gsLst>
            <a:lin ang="5400000"/>
          </a:gradFill>
          <a:ln w="12700">
            <a:miter lim="400000"/>
          </a:ln>
          <a:extLst>
            <a:ext uri="{C572A759-6A51-4108-AA02-DFA0A04FC94B}">
              <ma14:wrappingTextBoxFlag xmlns:ma14="http://schemas.microsoft.com/office/mac/drawingml/2011/main" xmlns="" val="1"/>
            </a:ext>
          </a:extLst>
        </p:spPr>
        <p:txBody>
          <a:bodyPr lIns="72248" tIns="72248" rIns="72248" bIns="72248" anchor="ctr">
            <a:normAutofit/>
          </a:bodyPr>
          <a:lstStyle>
            <a:lvl1pPr marL="38201" marR="38201" defTabSz="1222451">
              <a:defRPr sz="5882">
                <a:solidFill>
                  <a:schemeClr val="accent1">
                    <a:hueOff val="60270"/>
                    <a:satOff val="-20053"/>
                    <a:lumOff val="-13915"/>
                  </a:schemeClr>
                </a:solidFill>
                <a:uFill>
                  <a:solidFill>
                    <a:srgbClr val="FF66FF"/>
                  </a:solidFill>
                </a:uFill>
                <a:latin typeface="Arial"/>
                <a:ea typeface="Arial"/>
                <a:cs typeface="Arial"/>
                <a:sym typeface="Arial"/>
              </a:defRPr>
            </a:lvl1pPr>
          </a:lstStyle>
          <a:p>
            <a:r>
              <a:t>The benzodiazepine binding site</a:t>
            </a:r>
          </a:p>
        </p:txBody>
      </p:sp>
    </p:spTree>
  </p:cSld>
  <p:clrMapOvr>
    <a:masterClrMapping/>
  </p:clrMapOvr>
  <p:transition spd="slow"/>
</p:sld>
</file>

<file path=ppt/theme/theme1.xml><?xml version="1.0" encoding="utf-8"?>
<a:theme xmlns:a="http://schemas.openxmlformats.org/drawingml/2006/main" name="White">
  <a:themeElements>
    <a:clrScheme name="White">
      <a:dk1>
        <a:srgbClr val="000000"/>
      </a:dk1>
      <a:lt1>
        <a:srgbClr val="FFFFFF"/>
      </a:lt1>
      <a:dk2>
        <a:srgbClr val="42464D"/>
      </a:dk2>
      <a:lt2>
        <a:srgbClr val="D4D6D9"/>
      </a:lt2>
      <a:accent1>
        <a:srgbClr val="095CC4"/>
      </a:accent1>
      <a:accent2>
        <a:srgbClr val="1B8518"/>
      </a:accent2>
      <a:accent3>
        <a:srgbClr val="D3B21C"/>
      </a:accent3>
      <a:accent4>
        <a:srgbClr val="D45510"/>
      </a:accent4>
      <a:accent5>
        <a:srgbClr val="BA120A"/>
      </a:accent5>
      <a:accent6>
        <a:srgbClr val="62298A"/>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42464D"/>
      </a:dk2>
      <a:lt2>
        <a:srgbClr val="D4D6D9"/>
      </a:lt2>
      <a:accent1>
        <a:srgbClr val="095CC4"/>
      </a:accent1>
      <a:accent2>
        <a:srgbClr val="1B8518"/>
      </a:accent2>
      <a:accent3>
        <a:srgbClr val="D3B21C"/>
      </a:accent3>
      <a:accent4>
        <a:srgbClr val="D45510"/>
      </a:accent4>
      <a:accent5>
        <a:srgbClr val="BA120A"/>
      </a:accent5>
      <a:accent6>
        <a:srgbClr val="62298A"/>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2439</Words>
  <Application>Microsoft Macintosh PowerPoint</Application>
  <PresentationFormat>Personalizzato</PresentationFormat>
  <Paragraphs>292</Paragraphs>
  <Slides>20</Slides>
  <Notes>16</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20</vt:i4>
      </vt:variant>
    </vt:vector>
  </HeadingPairs>
  <TitlesOfParts>
    <vt:vector size="29" baseType="lpstr">
      <vt:lpstr>Arial</vt:lpstr>
      <vt:lpstr>Avenir Roman</vt:lpstr>
      <vt:lpstr>ChalkboardSE-Regular</vt:lpstr>
      <vt:lpstr>Helvetica</vt:lpstr>
      <vt:lpstr>Helvetica Light</vt:lpstr>
      <vt:lpstr>Symbol</vt:lpstr>
      <vt:lpstr>Times New Roman</vt:lpstr>
      <vt:lpstr>Wingdings 3</vt:lpstr>
      <vt:lpstr>White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Utente di Microsoft Office</cp:lastModifiedBy>
  <cp:revision>1</cp:revision>
  <dcterms:modified xsi:type="dcterms:W3CDTF">2020-04-16T09:48:19Z</dcterms:modified>
</cp:coreProperties>
</file>