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845"/>
  </p:normalViewPr>
  <p:slideViewPr>
    <p:cSldViewPr snapToGrid="0" snapToObjects="1">
      <p:cViewPr varScale="1">
        <p:scale>
          <a:sx n="77" d="100"/>
          <a:sy n="77" d="100"/>
        </p:scale>
        <p:origin x="17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title>
      <c:tx>
        <c:rich>
          <a:bodyPr rot="0"/>
          <a:lstStyle/>
          <a:p>
            <a:pPr>
              <a:defRPr sz="3019" b="1" i="0" u="none" strike="noStrike">
                <a:solidFill>
                  <a:srgbClr val="000000"/>
                </a:solidFill>
                <a:latin typeface="Arial"/>
              </a:defRPr>
            </a:pPr>
            <a:r>
              <a:rPr lang="it-IT" sz="3019" b="1" i="0" u="none" strike="noStrike">
                <a:solidFill>
                  <a:srgbClr val="000000"/>
                </a:solidFill>
                <a:latin typeface="Arial"/>
              </a:rPr>
              <a:t>Percentage of Patients Requiring Anxiolytics</a:t>
            </a:r>
          </a:p>
        </c:rich>
      </c:tx>
      <c:layout>
        <c:manualLayout>
          <c:xMode val="edge"/>
          <c:yMode val="edge"/>
          <c:x val="0"/>
          <c:y val="0"/>
          <c:w val="0.99986699999999995"/>
          <c:h val="0.35127000000000003"/>
        </c:manualLayout>
      </c:layout>
      <c:overlay val="1"/>
      <c:spPr>
        <a:noFill/>
        <a:effectLst/>
      </c:spPr>
    </c:title>
    <c:autoTitleDeleted val="0"/>
    <c:plotArea>
      <c:layout>
        <c:manualLayout>
          <c:layoutTarget val="inner"/>
          <c:xMode val="edge"/>
          <c:yMode val="edge"/>
          <c:x val="0.115466"/>
          <c:y val="0.35127000000000003"/>
          <c:w val="0.386106"/>
          <c:h val="0.39299699999999999"/>
        </c:manualLayout>
      </c:layout>
      <c:barChart>
        <c:barDir val="col"/>
        <c:grouping val="clustered"/>
        <c:varyColors val="0"/>
        <c:ser>
          <c:idx val="0"/>
          <c:order val="0"/>
          <c:tx>
            <c:strRef>
              <c:f>Sheet1!$A$2</c:f>
              <c:strCache>
                <c:ptCount val="1"/>
                <c:pt idx="0">
                  <c:v>Nefazodone</c:v>
                </c:pt>
              </c:strCache>
            </c:strRef>
          </c:tx>
          <c:spPr>
            <a:solidFill>
              <a:srgbClr val="DD0806"/>
            </a:solidFill>
            <a:ln w="12700" cap="flat">
              <a:solidFill>
                <a:srgbClr val="000000"/>
              </a:solidFill>
              <a:prstDash val="solid"/>
              <a:round/>
            </a:ln>
            <a:effectLst/>
          </c:spPr>
          <c:invertIfNegative val="0"/>
          <c:dLbls>
            <c:numFmt formatCode="0%" sourceLinked="0"/>
            <c:spPr>
              <a:noFill/>
              <a:ln>
                <a:noFill/>
              </a:ln>
              <a:effectLst/>
            </c:spPr>
            <c:txPr>
              <a:bodyPr/>
              <a:lstStyle/>
              <a:p>
                <a:pPr>
                  <a:defRPr sz="2549" b="0" i="0" u="none" strike="noStrike">
                    <a:solidFill>
                      <a:srgbClr val="00000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Series1</c:v>
                </c:pt>
              </c:strCache>
            </c:strRef>
          </c:cat>
          <c:val>
            <c:numRef>
              <c:f>Sheet1!$B$2:$B$2</c:f>
              <c:numCache>
                <c:formatCode>General</c:formatCode>
                <c:ptCount val="1"/>
                <c:pt idx="0">
                  <c:v>3.4000000000000002E-2</c:v>
                </c:pt>
              </c:numCache>
            </c:numRef>
          </c:val>
          <c:extLst>
            <c:ext xmlns:c16="http://schemas.microsoft.com/office/drawing/2014/chart" uri="{C3380CC4-5D6E-409C-BE32-E72D297353CC}">
              <c16:uniqueId val="{00000000-C6F6-7442-B525-C8939F70DF01}"/>
            </c:ext>
          </c:extLst>
        </c:ser>
        <c:ser>
          <c:idx val="1"/>
          <c:order val="1"/>
          <c:tx>
            <c:strRef>
              <c:f>Sheet1!$A$3</c:f>
              <c:strCache>
                <c:ptCount val="1"/>
                <c:pt idx="0">
                  <c:v>Fluoxetine</c:v>
                </c:pt>
              </c:strCache>
            </c:strRef>
          </c:tx>
          <c:spPr>
            <a:solidFill>
              <a:srgbClr val="F20884"/>
            </a:solidFill>
            <a:ln w="12700" cap="flat">
              <a:solidFill>
                <a:srgbClr val="000000"/>
              </a:solidFill>
              <a:prstDash val="solid"/>
              <a:round/>
            </a:ln>
            <a:effectLst/>
          </c:spPr>
          <c:invertIfNegative val="0"/>
          <c:dLbls>
            <c:numFmt formatCode="0%" sourceLinked="0"/>
            <c:spPr>
              <a:noFill/>
              <a:ln>
                <a:noFill/>
              </a:ln>
              <a:effectLst/>
            </c:spPr>
            <c:txPr>
              <a:bodyPr/>
              <a:lstStyle/>
              <a:p>
                <a:pPr>
                  <a:defRPr sz="2549" b="0" i="0" u="none" strike="noStrike">
                    <a:solidFill>
                      <a:srgbClr val="00000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Series1</c:v>
                </c:pt>
              </c:strCache>
            </c:strRef>
          </c:cat>
          <c:val>
            <c:numRef>
              <c:f>Sheet1!$B$3:$B$3</c:f>
              <c:numCache>
                <c:formatCode>General</c:formatCode>
                <c:ptCount val="1"/>
                <c:pt idx="0">
                  <c:v>0.11700000000000001</c:v>
                </c:pt>
              </c:numCache>
            </c:numRef>
          </c:val>
          <c:extLst>
            <c:ext xmlns:c16="http://schemas.microsoft.com/office/drawing/2014/chart" uri="{C3380CC4-5D6E-409C-BE32-E72D297353CC}">
              <c16:uniqueId val="{00000001-C6F6-7442-B525-C8939F70DF01}"/>
            </c:ext>
          </c:extLst>
        </c:ser>
        <c:ser>
          <c:idx val="2"/>
          <c:order val="2"/>
          <c:tx>
            <c:strRef>
              <c:f>Sheet1!$A$4</c:f>
              <c:strCache>
                <c:ptCount val="1"/>
                <c:pt idx="0">
                  <c:v>Sertraline</c:v>
                </c:pt>
              </c:strCache>
            </c:strRef>
          </c:tx>
          <c:spPr>
            <a:solidFill>
              <a:srgbClr val="1FB714"/>
            </a:solidFill>
            <a:ln w="12700" cap="flat">
              <a:solidFill>
                <a:srgbClr val="000000"/>
              </a:solidFill>
              <a:prstDash val="solid"/>
              <a:round/>
            </a:ln>
            <a:effectLst/>
          </c:spPr>
          <c:invertIfNegative val="0"/>
          <c:dLbls>
            <c:numFmt formatCode="0%" sourceLinked="0"/>
            <c:spPr>
              <a:noFill/>
              <a:ln>
                <a:noFill/>
              </a:ln>
              <a:effectLst/>
            </c:spPr>
            <c:txPr>
              <a:bodyPr/>
              <a:lstStyle/>
              <a:p>
                <a:pPr>
                  <a:defRPr sz="2549" b="0" i="0" u="none" strike="noStrike">
                    <a:solidFill>
                      <a:srgbClr val="00000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Series1</c:v>
                </c:pt>
              </c:strCache>
            </c:strRef>
          </c:cat>
          <c:val>
            <c:numRef>
              <c:f>Sheet1!$B$4:$B$4</c:f>
              <c:numCache>
                <c:formatCode>General</c:formatCode>
                <c:ptCount val="1"/>
                <c:pt idx="0">
                  <c:v>0.13600000000000001</c:v>
                </c:pt>
              </c:numCache>
            </c:numRef>
          </c:val>
          <c:extLst>
            <c:ext xmlns:c16="http://schemas.microsoft.com/office/drawing/2014/chart" uri="{C3380CC4-5D6E-409C-BE32-E72D297353CC}">
              <c16:uniqueId val="{00000002-C6F6-7442-B525-C8939F70DF01}"/>
            </c:ext>
          </c:extLst>
        </c:ser>
        <c:ser>
          <c:idx val="3"/>
          <c:order val="3"/>
          <c:tx>
            <c:strRef>
              <c:f>Sheet1!$A$5</c:f>
              <c:strCache>
                <c:ptCount val="1"/>
                <c:pt idx="0">
                  <c:v>Paroxetine</c:v>
                </c:pt>
              </c:strCache>
            </c:strRef>
          </c:tx>
          <c:spPr>
            <a:solidFill>
              <a:srgbClr val="9999FF"/>
            </a:solidFill>
            <a:ln w="12700" cap="flat">
              <a:solidFill>
                <a:srgbClr val="000000"/>
              </a:solidFill>
              <a:prstDash val="solid"/>
              <a:round/>
            </a:ln>
            <a:effectLst/>
          </c:spPr>
          <c:invertIfNegative val="0"/>
          <c:dLbls>
            <c:numFmt formatCode="0%" sourceLinked="0"/>
            <c:spPr>
              <a:noFill/>
              <a:ln>
                <a:noFill/>
              </a:ln>
              <a:effectLst/>
            </c:spPr>
            <c:txPr>
              <a:bodyPr/>
              <a:lstStyle/>
              <a:p>
                <a:pPr>
                  <a:defRPr sz="2549" b="0" i="0" u="none" strike="noStrike">
                    <a:solidFill>
                      <a:srgbClr val="00000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Series1</c:v>
                </c:pt>
              </c:strCache>
            </c:strRef>
          </c:cat>
          <c:val>
            <c:numRef>
              <c:f>Sheet1!$B$5:$B$5</c:f>
              <c:numCache>
                <c:formatCode>General</c:formatCode>
                <c:ptCount val="1"/>
                <c:pt idx="0">
                  <c:v>0.17799999999999999</c:v>
                </c:pt>
              </c:numCache>
            </c:numRef>
          </c:val>
          <c:extLst>
            <c:ext xmlns:c16="http://schemas.microsoft.com/office/drawing/2014/chart" uri="{C3380CC4-5D6E-409C-BE32-E72D297353CC}">
              <c16:uniqueId val="{00000003-C6F6-7442-B525-C8939F70DF01}"/>
            </c:ext>
          </c:extLst>
        </c:ser>
        <c:ser>
          <c:idx val="4"/>
          <c:order val="4"/>
          <c:tx>
            <c:strRef>
              <c:f>Sheet1!$A$6</c:f>
              <c:strCache>
                <c:ptCount val="1"/>
                <c:pt idx="0">
                  <c:v>Venlafaxine</c:v>
                </c:pt>
              </c:strCache>
            </c:strRef>
          </c:tx>
          <c:spPr>
            <a:solidFill>
              <a:srgbClr val="FCF305"/>
            </a:solidFill>
            <a:ln w="12700" cap="flat">
              <a:solidFill>
                <a:srgbClr val="000000"/>
              </a:solidFill>
              <a:prstDash val="solid"/>
              <a:round/>
            </a:ln>
            <a:effectLst/>
          </c:spPr>
          <c:invertIfNegative val="0"/>
          <c:dLbls>
            <c:numFmt formatCode="0%" sourceLinked="0"/>
            <c:spPr>
              <a:noFill/>
              <a:ln>
                <a:noFill/>
              </a:ln>
              <a:effectLst/>
            </c:spPr>
            <c:txPr>
              <a:bodyPr/>
              <a:lstStyle/>
              <a:p>
                <a:pPr>
                  <a:defRPr sz="2549" b="0" i="0" u="none" strike="noStrike">
                    <a:solidFill>
                      <a:srgbClr val="00000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Series1</c:v>
                </c:pt>
              </c:strCache>
            </c:strRef>
          </c:cat>
          <c:val>
            <c:numRef>
              <c:f>Sheet1!$B$6:$B$6</c:f>
              <c:numCache>
                <c:formatCode>General</c:formatCode>
                <c:ptCount val="1"/>
                <c:pt idx="0">
                  <c:v>8.2000000000000003E-2</c:v>
                </c:pt>
              </c:numCache>
            </c:numRef>
          </c:val>
          <c:extLst>
            <c:ext xmlns:c16="http://schemas.microsoft.com/office/drawing/2014/chart" uri="{C3380CC4-5D6E-409C-BE32-E72D297353CC}">
              <c16:uniqueId val="{00000004-C6F6-7442-B525-C8939F70DF01}"/>
            </c:ext>
          </c:extLst>
        </c:ser>
        <c:dLbls>
          <c:showLegendKey val="0"/>
          <c:showVal val="0"/>
          <c:showCatName val="0"/>
          <c:showSerName val="0"/>
          <c:showPercent val="0"/>
          <c:showBubbleSize val="0"/>
        </c:dLbls>
        <c:gapWidth val="0"/>
        <c:overlap val="-100"/>
        <c:axId val="2094734552"/>
        <c:axId val="2094734553"/>
      </c:barChart>
      <c:catAx>
        <c:axId val="2094734552"/>
        <c:scaling>
          <c:orientation val="minMax"/>
        </c:scaling>
        <c:delete val="0"/>
        <c:axPos val="b"/>
        <c:title>
          <c:tx>
            <c:rich>
              <a:bodyPr rot="0"/>
              <a:lstStyle/>
              <a:p>
                <a:pPr>
                  <a:defRPr sz="2549" b="1" i="0" u="none" strike="noStrike">
                    <a:solidFill>
                      <a:srgbClr val="000000"/>
                    </a:solidFill>
                    <a:latin typeface="Arial"/>
                  </a:defRPr>
                </a:pPr>
                <a:r>
                  <a:rPr lang="it-IT" sz="2549" b="1" i="0" u="none" strike="noStrike">
                    <a:solidFill>
                      <a:srgbClr val="000000"/>
                    </a:solidFill>
                    <a:latin typeface="Arial"/>
                  </a:rPr>
                  <a:t>Retrospective Chart Review (Medi-Cal Database)</a:t>
                </a:r>
              </a:p>
            </c:rich>
          </c:tx>
          <c:overlay val="1"/>
        </c:title>
        <c:numFmt formatCode="General" sourceLinked="0"/>
        <c:majorTickMark val="none"/>
        <c:minorTickMark val="none"/>
        <c:tickLblPos val="none"/>
        <c:spPr>
          <a:ln w="12700" cap="flat">
            <a:solidFill>
              <a:srgbClr val="808080"/>
            </a:solidFill>
            <a:prstDash val="solid"/>
            <a:round/>
          </a:ln>
        </c:spPr>
        <c:txPr>
          <a:bodyPr rot="0"/>
          <a:lstStyle/>
          <a:p>
            <a:pPr>
              <a:defRPr sz="2549"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000000"/>
              </a:solidFill>
              <a:prstDash val="solid"/>
              <a:round/>
            </a:ln>
          </c:spPr>
        </c:majorGridlines>
        <c:numFmt formatCode="0%" sourceLinked="0"/>
        <c:majorTickMark val="out"/>
        <c:minorTickMark val="none"/>
        <c:tickLblPos val="nextTo"/>
        <c:spPr>
          <a:ln w="12700" cap="flat">
            <a:solidFill>
              <a:srgbClr val="808080"/>
            </a:solidFill>
            <a:prstDash val="solid"/>
            <a:round/>
          </a:ln>
        </c:spPr>
        <c:txPr>
          <a:bodyPr rot="0"/>
          <a:lstStyle/>
          <a:p>
            <a:pPr>
              <a:defRPr sz="2549" b="0" i="0" u="none" strike="noStrike">
                <a:solidFill>
                  <a:srgbClr val="000000"/>
                </a:solidFill>
                <a:latin typeface="Arial"/>
              </a:defRPr>
            </a:pPr>
            <a:endParaRPr lang="it-IT"/>
          </a:p>
        </c:txPr>
        <c:crossAx val="2094734552"/>
        <c:crosses val="autoZero"/>
        <c:crossBetween val="between"/>
        <c:majorUnit val="4.4999999999999998E-2"/>
        <c:minorUnit val="2.2499999999999999E-2"/>
      </c:valAx>
      <c:spPr>
        <a:solidFill>
          <a:srgbClr val="C0C0C0"/>
        </a:solidFill>
        <a:ln w="12700" cap="flat">
          <a:solidFill>
            <a:srgbClr val="808080"/>
          </a:solidFill>
          <a:prstDash val="solid"/>
          <a:round/>
        </a:ln>
        <a:effectLst/>
      </c:spPr>
    </c:plotArea>
    <c:legend>
      <c:legendPos val="r"/>
      <c:layout>
        <c:manualLayout>
          <c:xMode val="edge"/>
          <c:yMode val="edge"/>
          <c:x val="0.54453600000000002"/>
          <c:y val="0.47491100000000003"/>
          <c:w val="0.45546399999999998"/>
          <c:h val="0.33031300000000002"/>
        </c:manualLayout>
      </c:layout>
      <c:overlay val="1"/>
      <c:spPr>
        <a:solidFill>
          <a:srgbClr val="FFFFFF"/>
        </a:solidFill>
        <a:ln w="12700" cap="flat">
          <a:solidFill>
            <a:srgbClr val="000000"/>
          </a:solidFill>
          <a:prstDash val="solid"/>
          <a:round/>
        </a:ln>
        <a:effectLst/>
      </c:spPr>
      <c:txPr>
        <a:bodyPr rot="0"/>
        <a:lstStyle/>
        <a:p>
          <a:pPr>
            <a:defRPr sz="2549" b="0" i="0" u="none" strike="noStrike">
              <a:solidFill>
                <a:srgbClr val="000000"/>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a:p>
        </p:txBody>
      </p:sp>
      <p:sp>
        <p:nvSpPr>
          <p:cNvPr id="94" name="Shape 94"/>
          <p:cNvSpPr>
            <a:spLocks noGrp="1"/>
          </p:cNvSpPr>
          <p:nvPr>
            <p:ph type="body" sz="quarter" idx="1"/>
          </p:nvPr>
        </p:nvSpPr>
        <p:spPr>
          <a:prstGeom prst="rect">
            <a:avLst/>
          </a:prstGeom>
        </p:spPr>
        <p:txBody>
          <a:bodyPr/>
          <a:lstStyle/>
          <a:p>
            <a:r>
              <a:t>Absence of happiness is more reliable symptom than increased sadness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A likely trigger for an episode of depression is stress that increase the release of the hormone cortisol</a:t>
            </a:r>
          </a:p>
          <a:p>
            <a:endParaRPr/>
          </a:p>
          <a:p>
            <a:r>
              <a:t>Prolonged elevated cortisol levels exhaust the body’s energies, impair sleep and the immune system and set the stage for an episode of depression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The ‘‘neurotrophic hypothesis’’ postulates that reduced levels of neurotrophic factors, mainly BDNF, contribute to the hippocampus atrophy observed in depressed patients</a:t>
            </a:r>
          </a:p>
          <a:p>
            <a:r>
              <a:t>Antidepressants exert their therapeutic effects also by increasing the expression of neurotrophic factors in the hippocampus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Cheese reaction: tyramine is metabolised by Mao in the liver and gut but MAO inhibition allows tyramine to be absorbed acting and causing hypertension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r>
              <a:t>and thus a greater chance of controlling both the mood deficits of depression and other symptoms</a:t>
            </a:r>
          </a:p>
          <a:p>
            <a:r>
              <a:t>For example, 5-HT reuptake inhibitors with antagonism at 5-HT2C sites should have better tolerability than SSRIs, because certain of their adverse actions derive from stimulation of 5-HT2C sites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r>
              <a:t>Three classes of ligand:</a:t>
            </a:r>
          </a:p>
          <a:p>
            <a:r>
              <a:t>⭕️ Drugs with exclusively monoaminergic targets, but with 1) deletion of sites provoking adverse effects, and 2) incorporation of new targets</a:t>
            </a:r>
          </a:p>
          <a:p>
            <a:r>
              <a:t>⭕️ Drugs acting at combinations of nonmonoaminergic targets –no one yet developed</a:t>
            </a:r>
          </a:p>
          <a:p>
            <a:r>
              <a:t>⭕️ Drugs with a clinically validated monoaminergic mechanism, such as suppression of 5-HT reuptake or blockade of 5-HT2C receptors, plus a novel, nonmonoaminergic mechanism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r>
              <a:t>Lithium may act to prevent neuronal damage and tissue loss that occur in the brain of patients with bipolar disorders</a:t>
            </a:r>
          </a:p>
          <a:p>
            <a:r>
              <a:t>Lithium reduces excitotoxicity through increased glutamate uptake, regulating signal transduction intermediates such as protein kinase C, phosphotidylinositol-3 kinase (PI-3K)/protein kinase B (Akt), ras-mitogen-activated protein kinase (MAPK) and glycogen synthase kinase (GSK)-3alpha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t>The neuroprotective effects of lithium against glutamate excitotoxicity are proposed to result from its interactions with cell survival and apoptotic machinery, as well as inhibition of receptor-mediated calcium entry</a:t>
            </a:r>
          </a:p>
          <a:p>
            <a:r>
              <a:t>lithium can directly and indirectly reduce the activity of constitutively activated GSK-3 by multiple mechanisms, leading to disinhibition of several transcription factors, including CREB, HSF-1, and β-catenin, and subsequent induction of major cytoprotective proteins such as BDNF, VEGF, HSP70, and Bcl-2. GSK-3 is negatively regulated by Wnt-stimulated activation of the Frizzled receptor and decreased GSK-3 activity further reduces the activity of pro-apoptotic protein p53 and its downregulating effect on Bcl-2. Second, lithium-induced neurotrophic factors such as BDNF, in turn, activates its cell surface receptor and the downstream PI3K/Akt and MEK/ERK pathways. Both pathways are strongly associated with neuroprotective effects, which stimulate CREB and inhibit GSK-3. BDNF induction is an early and essential step for neuroprotection against glutamate excitotoxicity and may contribute to lithium-induced neurogenesis. Lithium also indirectly inhibits GSK-3 activity via PI3K-dependent activation of PKC and cAMP-dependent activation of PKA. Third, lithium inhibits NMDA receptor-mediated calcium influx, which in turn decreases subsequent activation of JNK, p38 kinase, and transcription factor AP-1. This NMDA receptor-mediated signaling plays a critical role in mediating glutamate-induced caspase activation and apoptosis. JNK activity is also inhibited by overexpression of HSP70. In addition, through inositol depletion, lithium reduces IP3-mediated calcium release from the ER. Inhibition of intracellular calcium increase not only suppresses cellular stress, but also reduces the activity of calpain and calpain-mediated activation of pro-apoptotic Cdk5/p25 kinase. Lines with solid arrows represent stimulatory connections; lines with flattened ends represent inhibitory connections. Dashed lines represent pathways with reduced activity as a result of lithium treatment. Frizzled-R, Frizzled receptor; GPCR, G protein-coupled receptor; NMDA-R, NMDA receptor; RTK, receptor tyrosine kinase.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Depression is triggered by a complex pattern of genetic, developmental, and environmental factors</a:t>
            </a:r>
          </a:p>
          <a:p>
            <a:r>
              <a:t>Heritability estimates demonstrate up to a 50% genetic component</a:t>
            </a:r>
          </a:p>
          <a:p>
            <a:r>
              <a:t>The heritable component, coupled with environmental influences, results in increased susceptibility to develop the illness in response to stressful/adverse environmental conditions</a:t>
            </a:r>
          </a:p>
          <a:p>
            <a:r>
              <a:t>Adverse early life experiences influence neurobiological systems, leading to the neurobiological and behavioral manifestations of depression</a:t>
            </a:r>
          </a:p>
          <a:p>
            <a:r>
              <a:t>Similar symptoms can result from hormonal problems, head injuries, brain tumors, or other illnesses</a:t>
            </a:r>
          </a:p>
          <a:p>
            <a:r>
              <a:t>Often comorbidity with other disorders such as schizophrenia, substance abuse, anxiety or Parkinson’s disease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r>
              <a:t>a The structure of the SLC6A4 gene, including the sites of the major functional variants: the serotonin-transporter-gene-linked polymorphic region (5-HTTLPR), the variable number of tandem repeats (VNTR) (between 9 and 12 repeats can be found in intron 2 (STin2)) and the single nucleotide polymorphisms (SNPs) </a:t>
            </a:r>
          </a:p>
          <a:p>
            <a:endParaRPr/>
          </a:p>
          <a:p>
            <a:r>
              <a:t>b | Relative potential additive SERT expression and function for the major SLC6A4 polymorphisms. There is a theoretical 4.65-fold difference in function between individuals with a combination of the less active allele of each variant and individuals with the most active variants1, 2, 4, 10, 11. </a:t>
            </a:r>
          </a:p>
          <a:p>
            <a:r>
              <a:t>The left-most two bars bars depict the actual differences in SERT expression and function that were measured in human lymphoblasts from large numbers of individuals, with the light-blue bar representing the 5-HTTLPR short/short (SS) + rs25531 genotype and the yellow bar representing the 5-HTTLPR long/long (LL) + rs25531 genotype; the six bars on the right combine this information with the functional consequences of the additional variants (G56A, I425V and STin2) that are predicted from in vitro measurements (dark-blue segments). c |</a:t>
            </a:r>
          </a:p>
          <a:p>
            <a:endParaRPr/>
          </a:p>
          <a:p>
            <a:r>
              <a:t> The SERT protein, with its 12 transmembrane (TM) segments, its extracellular loops and its intracellular amino- and carboxy-terminal tails. SNPs that change amino acids are denoted by red circles (except the functionally validated G56A and I425V SNPs, which are coloured yellow); those in blue are synonymous. Panels a and c modified, with permission, from Ref. 4 © (2004) American Society for Pharmacology and Experimental Therapeutics. Data in part b from Refs 1,2,4,10,11.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(5-HT2A R, according to their location in the brain, have been implicated in various central physiological functions including memory, sleep, nociception, eating and reward behaviors, but also in many neuropsychiatric disorders, in particular depression and epilepsy with a bidirectional link since patients with depression and especially suicide attempters have an increased seizure risk, while a significant percentage of epileptic patients suffer from depression. </a:t>
            </a:r>
          </a:p>
          <a:p>
            <a:r>
              <a:t>5-HT2A-R may directly or indirectly control neuronal excitability in most networks involved in depression and epilepsy through interactions with the monoaminergic, GABAergic and glutamatergic neurotransmissions. </a:t>
            </a:r>
          </a:p>
          <a:p>
            <a:endParaRPr/>
          </a:p>
          <a:p>
            <a:r>
              <a:t>A major feature of the 5-HT2A-Rs lies in their interactions with β-arrestin. β-arrestin-2 mediates intracellular trafficking of the 5-HT2A-Rs and the cellular events play a role in response to 5-HT and that this effect is agonist -dependent (functional agonism).</a:t>
            </a:r>
          </a:p>
          <a:p>
            <a:r>
              <a:t>Another mechanism by which the 5-HT2-Rs can regulate their signaling: these receptors can form stable homo- and heteromeric complexes with other types of GPCRs including the mGluR2 and D2-DA Rs. The in vivo functional consequences of such oligo-dimerization of 5-HT2A-Rs has yet to be determined but it has been reported that head-twitch induced by the preferential 5-HT2A-R agonists lysergic acid diethylamide (LSD) and DOI is completely abolished in mGlu2 knock-out mice.</a:t>
            </a:r>
          </a:p>
          <a:p>
            <a:endParaRPr/>
          </a:p>
          <a:p>
            <a:r>
              <a:t>5-HT2A-Rs activation is associated with with depressive-like phenotypes (increased immobility time in the mouse FST).  this effect was abolished by a pre-treatment with antagonists that con induce antidepressant-like activities</a:t>
            </a:r>
          </a:p>
          <a:p>
            <a:r>
              <a:t>Genetic studies have found a significant association between MD and three single nucleotide polymorphisms (SNPs) at the gene encoding for the 5-HT2A-Rs for both susceptibility and severity of major depressive episodes in MD</a:t>
            </a:r>
          </a:p>
          <a:p>
            <a:r>
              <a:t>role of these receptors in antidepressant and antiepileptic responses.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FK506 binding protein 51 or FKBP5 is a co-chaperone of hsp90 which regulates glucocorticoid receptor (GR) sensitivity. When it is bound to the receptor complex, cortisol binds with lower affinity and nuclear translocation of the receptor is less efficient. FKBP5 mRNA and protein expression are induced by GR activation via intronic hormone response elements and this provides an ultra-short feedback loop for GR-sensitivity.</a:t>
            </a:r>
          </a:p>
          <a:p>
            <a:endParaRPr/>
          </a:p>
          <a:p>
            <a:r>
              <a:t>Polymorphisms in the gene encoding this co-chaperone have been shown to associate with differential upregulation of FKBP5 following GR activation and differences in GR sensitivity and stress hormone system regulation. Alleles associated with enhanced expression of FKBP5 following GR activation, lead to an increased GR resistance and decreased efficiency of the negative feedback of the stress hormone axis in healthy controls. This results in a prolongation of stress hormone system activation following exposure to stress. This dysregulated stress response might be a risk factor for stress-related psychiatric disorders. In fact, the same alleles are over-represented in individuals with major depression, bipolar disorder and post-traumatic stress disorder. In addition, they are also associated with faster response to antidepressant treatment. FKBP5 might thus be an interesting therapeutic target for the prevention and treatment of stress-related psychiatric disorders.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Monoamine fibers from midbrain or brainstem</a:t>
            </a:r>
          </a:p>
          <a:p>
            <a:endParaRPr/>
          </a:p>
          <a:p>
            <a:r>
              <a:t>a) NE fibers from the locus coeruleus</a:t>
            </a:r>
          </a:p>
          <a:p>
            <a:r>
              <a:t>b) 5-HT fibers from the Raphé system</a:t>
            </a:r>
          </a:p>
          <a:p>
            <a:r>
              <a:t>c) Dopamine fibers from the VTA</a:t>
            </a:r>
          </a:p>
          <a:p>
            <a:endParaRPr/>
          </a:p>
          <a:p>
            <a:r>
              <a:t>project to limbic system and forebrain through the medial forebrain bundle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 Neurotrophic signaling pathways involved in the actions of antidepressants and mood stabilizers. Most currently available antidepressants act initially by increasing the concentrations of synaptic serotonin (5-HT) and norepinephrine (NE). Postsynaptic G-protein coupled receptors (GPCRs) are activated by neurotransmitters such as 5-HT or NE. GPCRs are coupled to second messengers such as adenylate cyclase via G-protein subunits. Adenylate cyclase mediates many of its cellular actions via the activation of protein kinase A (PKA), which is an activator of cAMP response element binding protein (CREB). Activated CREB then binds to the promoter cAMP response element (CRE), mediating increased transcription of brain-derived neurotrophic factor (BDNF) and Bcl-2, among other targets. BDNF, and other neurotrophic factors increase neuroplasticity and inhibit cell death by activating TrkB, a receptor tyrosine kinase which subsequently activates thephosptotidylinsitol-3 kinase (PI3K)/Akt signaling cascades which inhibit apoptosis. Among other targets, the PI3K pathway results in AKT-mediated inhibition of the proapaptotic enzyme glycogen synthase kinase 3 (GSK-3) as well as BAD. GSK-3 has multiple targets in cells. An alternate mechanism to deactivate GSK-3 is via the Wnt signaling pathway. Wnt glycoproteins interact with frizzled transmembrane receptors, resulting in inhibition of GSK-3 and subsequent activation of the transcription factor β-catenin. Lithium is a direct inhibitor of GSK-3, and both lithium and valproate increase β-catenin levels. Novel, and potentially more rapid acting, treatments for mood disorders might act directly on downstream targets of current antidepressants and mood stabilizers.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 Hypothetical model of the neural systems involved in detecting threats, and regulating behavioral and biological responses to threat. Central to this network is the amygdala, which responds quickly to potential threats in the environment and plays a key role in determining whether environments are perceived as safe or dangerous. The amygdala functions in concert with other brain regions including the hippocampus and medial prefrontal cortex, which can up-regulate or down-regulate amygdalar responses to threat. Moreover, behavioral and biological responses to threat depend on activation of other brain areas, including the bed nucleus of the stria terminalis, which coordinates autonomic and motor responses to threat, and the periaqueductal gray, which coordinates stereotyped defensive reactions to threat, such as immobility and panic. Activity in this threat-related neural network is potentiated for individuals with anxiety disorders, as well as for persons exhibiting high levels of trait anxiety.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pertina">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2438400" y="1282700"/>
            <a:ext cx="8128000" cy="4559300"/>
          </a:xfrm>
          <a:prstGeom prst="rect">
            <a:avLst/>
          </a:prstGeom>
        </p:spPr>
        <p:txBody>
          <a:bodyPr lIns="91439" tIns="45719" rIns="91439" bIns="45719" anchor="t">
            <a:noAutofit/>
          </a:bodyPr>
          <a:lstStyle/>
          <a:p>
            <a:endParaRPr/>
          </a:p>
        </p:txBody>
      </p:sp>
      <p:sp>
        <p:nvSpPr>
          <p:cNvPr id="12" name="Shape 12"/>
          <p:cNvSpPr>
            <a:spLocks noGrp="1"/>
          </p:cNvSpPr>
          <p:nvPr>
            <p:ph type="body" sz="quarter" idx="1"/>
          </p:nvPr>
        </p:nvSpPr>
        <p:spPr>
          <a:xfrm>
            <a:off x="1270000" y="73533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title"/>
          </p:nvPr>
        </p:nvSpPr>
        <p:spPr>
          <a:xfrm>
            <a:off x="1270000" y="5842000"/>
            <a:ext cx="10464800" cy="1422400"/>
          </a:xfrm>
          <a:prstGeom prst="rect">
            <a:avLst/>
          </a:prstGeom>
        </p:spPr>
        <p:txBody>
          <a:bodyPr wrap="square" anchor="b">
            <a:normAutofit/>
          </a:bodyPr>
          <a:lstStyle/>
          <a:p>
            <a:r>
              <a:t>Title Text</a:t>
            </a:r>
          </a:p>
        </p:txBody>
      </p:sp>
      <p:sp>
        <p:nvSpPr>
          <p:cNvPr id="14" name="Shape 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21" name="Shape 21"/>
          <p:cNvSpPr>
            <a:spLocks noGrp="1"/>
          </p:cNvSpPr>
          <p:nvPr>
            <p:ph type="title"/>
          </p:nvPr>
        </p:nvSpPr>
        <p:spPr>
          <a:xfrm>
            <a:off x="1270000" y="1638300"/>
            <a:ext cx="10464800" cy="3302000"/>
          </a:xfrm>
          <a:prstGeom prst="rect">
            <a:avLst/>
          </a:prstGeom>
        </p:spPr>
        <p:txBody>
          <a:bodyPr wrap="square" anchor="b">
            <a:normAutofit/>
          </a:bodyPr>
          <a:lstStyle/>
          <a:p>
            <a:r>
              <a:t>Title Text</a:t>
            </a:r>
          </a:p>
        </p:txBody>
      </p:sp>
      <p:sp>
        <p:nvSpPr>
          <p:cNvPr id="22" name="Shape 2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31" name="Shape 31"/>
          <p:cNvSpPr>
            <a:spLocks noGrp="1"/>
          </p:cNvSpPr>
          <p:nvPr>
            <p:ph type="body" idx="1"/>
          </p:nvPr>
        </p:nvSpPr>
        <p:spPr>
          <a:xfrm>
            <a:off x="1270000" y="2768600"/>
            <a:ext cx="104648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7188200" y="2895600"/>
            <a:ext cx="4102100" cy="5473700"/>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41" name="Shape 41"/>
          <p:cNvSpPr>
            <a:spLocks noGrp="1"/>
          </p:cNvSpPr>
          <p:nvPr>
            <p:ph type="body" sz="half" idx="1"/>
          </p:nvPr>
        </p:nvSpPr>
        <p:spPr>
          <a:xfrm>
            <a:off x="1282700" y="2768600"/>
            <a:ext cx="5041900" cy="5715000"/>
          </a:xfrm>
          <a:prstGeom prst="rect">
            <a:avLst/>
          </a:prstGeom>
        </p:spPr>
        <p:txBody>
          <a:bodyPr/>
          <a:lstStyle>
            <a:lvl1pPr marL="280736" indent="-280736">
              <a:spcBef>
                <a:spcPts val="3200"/>
              </a:spcBef>
              <a:defRPr sz="2800"/>
            </a:lvl1pPr>
            <a:lvl2pPr marL="661736" indent="-280736">
              <a:spcBef>
                <a:spcPts val="3200"/>
              </a:spcBef>
              <a:defRPr sz="2800"/>
            </a:lvl2pPr>
            <a:lvl3pPr marL="1042736" indent="-280736">
              <a:spcBef>
                <a:spcPts val="3200"/>
              </a:spcBef>
              <a:defRPr sz="2800"/>
            </a:lvl3pPr>
            <a:lvl4pPr marL="1423736" indent="-280736">
              <a:spcBef>
                <a:spcPts val="3200"/>
              </a:spcBef>
              <a:defRPr sz="2800"/>
            </a:lvl4pPr>
            <a:lvl5pPr marL="1804736" indent="-280736">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9" name="Shape 49"/>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57" name="Shape 57"/>
          <p:cNvSpPr>
            <a:spLocks noGrp="1"/>
          </p:cNvSpPr>
          <p:nvPr>
            <p:ph type="pic" idx="13"/>
          </p:nvPr>
        </p:nvSpPr>
        <p:spPr>
          <a:xfrm>
            <a:off x="1397000" y="1041400"/>
            <a:ext cx="10223500" cy="7670800"/>
          </a:xfrm>
          <a:prstGeom prst="rect">
            <a:avLst/>
          </a:prstGeom>
        </p:spPr>
        <p:txBody>
          <a:bodyPr lIns="91439" tIns="45719" rIns="91439" bIns="45719" anchor="t">
            <a:noAutofit/>
          </a:bodyPr>
          <a:lstStyle/>
          <a:p>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65" name="Shape 6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2033778" y="-660400"/>
            <a:ext cx="4067556" cy="1320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Title Text</a:t>
            </a:r>
          </a:p>
        </p:txBody>
      </p:sp>
      <p:sp>
        <p:nvSpPr>
          <p:cNvPr id="4" name="Shape 4"/>
          <p:cNvSpPr>
            <a:spLocks noGrp="1"/>
          </p:cNvSpPr>
          <p:nvPr>
            <p:ph type="sldNum" sz="quarter" idx="2"/>
          </p:nvPr>
        </p:nvSpPr>
        <p:spPr>
          <a:xfrm>
            <a:off x="6311798" y="9258300"/>
            <a:ext cx="368503"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381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1pPr>
      <a:lvl2pPr marL="762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2pPr>
      <a:lvl3pPr marL="1143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3pPr>
      <a:lvl4pPr marL="1524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4pPr>
      <a:lvl5pPr marL="1905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5pPr>
      <a:lvl6pPr marL="2286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6pPr>
      <a:lvl7pPr marL="2667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7pPr>
      <a:lvl8pPr marL="3048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8pPr>
      <a:lvl9pPr marL="3429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8.ti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95110" y="1392868"/>
            <a:ext cx="12494342" cy="811070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r>
              <a:t>Depression is a common and heterogeneous psychiatric disorder</a:t>
            </a: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r>
              <a:t>Affects approximately 15% of the population with high morbidity and mortality</a:t>
            </a: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r>
              <a:t>Occurs at any age, is twice as common in women</a:t>
            </a: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35007" marR="33324" indent="-401682" algn="l" defTabSz="1066393">
              <a:spcBef>
                <a:spcPts val="600"/>
              </a:spcBef>
              <a:buClr>
                <a:srgbClr val="FFFFFF"/>
              </a:buClr>
              <a:buSzPct val="100000"/>
              <a:buFont typeface="Arial"/>
              <a:buChar char="•"/>
              <a:defRPr sz="3280">
                <a:solidFill>
                  <a:schemeClr val="accent1">
                    <a:hueOff val="60270"/>
                    <a:satOff val="-20053"/>
                    <a:lumOff val="-13915"/>
                  </a:schemeClr>
                </a:solidFill>
                <a:uFill>
                  <a:solidFill>
                    <a:srgbClr val="FFFFFF"/>
                  </a:solidFill>
                </a:uFill>
                <a:latin typeface="Arial"/>
                <a:ea typeface="Arial"/>
                <a:cs typeface="Arial"/>
                <a:sym typeface="Arial"/>
              </a:defRPr>
            </a:pPr>
            <a:r>
              <a:t>The underlying causes of most mood disorders remain unknown </a:t>
            </a:r>
          </a:p>
        </p:txBody>
      </p:sp>
      <p:sp>
        <p:nvSpPr>
          <p:cNvPr id="83" name="Shape 83"/>
          <p:cNvSpPr/>
          <p:nvPr/>
        </p:nvSpPr>
        <p:spPr>
          <a:xfrm>
            <a:off x="490120" y="51168"/>
            <a:ext cx="11704320" cy="992025"/>
          </a:xfrm>
          <a:prstGeom prst="rect">
            <a:avLst/>
          </a:prstGeom>
          <a:solidFill>
            <a:schemeClr val="accent3">
              <a:satOff val="12345"/>
              <a:lumOff val="6849"/>
            </a:schemeClr>
          </a:solidFill>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p>
            <a:pPr marL="39014" marR="39014" defTabSz="1248460">
              <a:defRPr sz="6007">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00"/>
                  </a:solidFill>
                </a:uFill>
              </a:rPr>
              <a:t>Mood disorders - Depression </a:t>
            </a:r>
            <a:r>
              <a:t> </a:t>
            </a:r>
          </a:p>
        </p:txBody>
      </p:sp>
      <p:sp>
        <p:nvSpPr>
          <p:cNvPr id="84" name="Shape 84"/>
          <p:cNvSpPr/>
          <p:nvPr/>
        </p:nvSpPr>
        <p:spPr>
          <a:xfrm>
            <a:off x="731880" y="2734348"/>
            <a:ext cx="11819067" cy="27536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a:solidFill>
                  <a:schemeClr val="accent1">
                    <a:hueOff val="60270"/>
                    <a:satOff val="-20053"/>
                    <a:lumOff val="-13915"/>
                  </a:schemeClr>
                </a:solidFill>
                <a:latin typeface="Arial"/>
                <a:ea typeface="Arial"/>
                <a:cs typeface="Arial"/>
                <a:sym typeface="Arial"/>
              </a:defRPr>
            </a:pPr>
            <a:r>
              <a:rPr>
                <a:uFill>
                  <a:solidFill>
                    <a:srgbClr val="FFFF00"/>
                  </a:solidFill>
                </a:uFill>
              </a:rPr>
              <a:t>Clinical  classification (most common)</a:t>
            </a:r>
          </a:p>
          <a:p>
            <a:pPr algn="l">
              <a:defRPr>
                <a:solidFill>
                  <a:schemeClr val="accent1">
                    <a:hueOff val="60270"/>
                    <a:satOff val="-20053"/>
                    <a:lumOff val="-13915"/>
                  </a:schemeClr>
                </a:solidFill>
                <a:latin typeface="Arial"/>
                <a:ea typeface="Arial"/>
                <a:cs typeface="Arial"/>
                <a:sym typeface="Arial"/>
              </a:defRPr>
            </a:pPr>
            <a:r>
              <a:t>1. Major depressive disorder (unipolar depression)</a:t>
            </a:r>
          </a:p>
          <a:p>
            <a:pPr algn="l">
              <a:defRPr>
                <a:solidFill>
                  <a:schemeClr val="accent1">
                    <a:hueOff val="60270"/>
                    <a:satOff val="-20053"/>
                    <a:lumOff val="-13915"/>
                  </a:schemeClr>
                </a:solidFill>
                <a:latin typeface="Arial"/>
                <a:ea typeface="Arial"/>
                <a:cs typeface="Arial"/>
                <a:sym typeface="Arial"/>
              </a:defRPr>
            </a:pPr>
            <a:r>
              <a:t>2. dysthymia, a less severe but more chronic form of depression</a:t>
            </a:r>
          </a:p>
          <a:p>
            <a:pPr algn="l">
              <a:defRPr>
                <a:solidFill>
                  <a:schemeClr val="accent1">
                    <a:hueOff val="60270"/>
                    <a:satOff val="-20053"/>
                    <a:lumOff val="-13915"/>
                  </a:schemeClr>
                </a:solidFill>
                <a:latin typeface="Arial"/>
                <a:ea typeface="Arial"/>
                <a:cs typeface="Arial"/>
                <a:sym typeface="Arial"/>
              </a:defRPr>
            </a:pPr>
            <a:r>
              <a:t>3. bipolar disorders or maniac-depressive disorders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590775" y="6894709"/>
            <a:ext cx="12118394" cy="1360441"/>
          </a:xfrm>
          <a:prstGeom prst="rect">
            <a:avLst/>
          </a:prstGeom>
          <a:ln w="127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9420" marR="39420" defTabSz="1261465">
              <a:defRPr sz="3880">
                <a:solidFill>
                  <a:schemeClr val="accent1">
                    <a:hueOff val="60270"/>
                    <a:satOff val="-20053"/>
                    <a:lumOff val="-13915"/>
                  </a:schemeClr>
                </a:solidFill>
                <a:uFill>
                  <a:solidFill>
                    <a:srgbClr val="FFFF00"/>
                  </a:solidFill>
                </a:uFill>
                <a:latin typeface="Arial"/>
                <a:ea typeface="Arial"/>
                <a:cs typeface="Arial"/>
                <a:sym typeface="Arial"/>
              </a:defRPr>
            </a:lvl1pPr>
          </a:lstStyle>
          <a:p>
            <a:r>
              <a:t>1. Mood is controlled by the level of the biogenic monoamine Serotonin, Norepinephrine and Dopamine</a:t>
            </a:r>
          </a:p>
        </p:txBody>
      </p:sp>
      <p:sp>
        <p:nvSpPr>
          <p:cNvPr id="173" name="Shape 173"/>
          <p:cNvSpPr/>
          <p:nvPr/>
        </p:nvSpPr>
        <p:spPr>
          <a:xfrm>
            <a:off x="650239" y="1116862"/>
            <a:ext cx="11704320" cy="91000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lvl1pPr marL="35356" marR="35356" defTabSz="1131417">
              <a:defRPr sz="5444">
                <a:solidFill>
                  <a:schemeClr val="accent1">
                    <a:hueOff val="60270"/>
                    <a:satOff val="-20053"/>
                    <a:lumOff val="-13915"/>
                  </a:schemeClr>
                </a:solidFill>
                <a:uFill>
                  <a:solidFill>
                    <a:srgbClr val="FFFF00"/>
                  </a:solidFill>
                </a:uFill>
                <a:latin typeface="Arial"/>
                <a:ea typeface="Arial"/>
                <a:cs typeface="Arial"/>
                <a:sym typeface="Arial"/>
              </a:defRPr>
            </a:lvl1pPr>
          </a:lstStyle>
          <a:p>
            <a:r>
              <a:t>Theories of Depression</a:t>
            </a:r>
          </a:p>
        </p:txBody>
      </p:sp>
      <p:sp>
        <p:nvSpPr>
          <p:cNvPr id="174" name="Shape 174"/>
          <p:cNvSpPr/>
          <p:nvPr/>
        </p:nvSpPr>
        <p:spPr>
          <a:xfrm>
            <a:off x="1336509" y="2963004"/>
            <a:ext cx="10052072" cy="302216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528320" marR="40639" indent="-487680"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rPr dirty="0"/>
              <a:t>1. Monoamine Theory of Depression</a:t>
            </a:r>
          </a:p>
          <a:p>
            <a:pPr marL="528320" marR="40639" indent="-487680"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rPr dirty="0"/>
              <a:t>2. Stress Theory of Depression</a:t>
            </a:r>
            <a:endParaRPr lang="it-IT" dirty="0"/>
          </a:p>
          <a:p>
            <a:pPr marL="528320" marR="40639" indent="-487680"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rPr lang="it-IT" dirty="0"/>
              <a:t>(The </a:t>
            </a:r>
            <a:r>
              <a:rPr lang="it-IT" dirty="0" err="1"/>
              <a:t>neurotrophic</a:t>
            </a:r>
            <a:r>
              <a:rPr lang="it-IT" dirty="0"/>
              <a:t> </a:t>
            </a:r>
            <a:r>
              <a:rPr lang="it-IT" dirty="0" err="1"/>
              <a:t>hypothesis</a:t>
            </a:r>
            <a:r>
              <a:rPr lang="it-IT" dirty="0"/>
              <a:t>)</a:t>
            </a:r>
          </a:p>
          <a:p>
            <a:pPr marL="528320" marR="40639" indent="-487680"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rPr lang="it-IT" dirty="0"/>
              <a:t>3. </a:t>
            </a:r>
            <a:r>
              <a:rPr lang="it-IT" dirty="0" err="1"/>
              <a:t>Neuroinflammation</a:t>
            </a:r>
            <a:r>
              <a:rPr lang="it-IT" dirty="0"/>
              <a:t> </a:t>
            </a:r>
            <a:r>
              <a:rPr lang="it-IT" dirty="0" err="1"/>
              <a:t>hypothesis</a:t>
            </a:r>
            <a:endParaRPr lang="it-IT" dirty="0"/>
          </a:p>
          <a:p>
            <a:pPr marL="528320" marR="40639" indent="-487680"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endParaRPr dirty="0"/>
          </a:p>
        </p:txBody>
      </p:sp>
      <p:sp>
        <p:nvSpPr>
          <p:cNvPr id="175" name="Shape 175"/>
          <p:cNvSpPr/>
          <p:nvPr/>
        </p:nvSpPr>
        <p:spPr>
          <a:xfrm>
            <a:off x="6557639" y="4603308"/>
            <a:ext cx="184666" cy="8258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0639" marR="40639" defTabSz="1300480">
              <a:defRPr sz="4700">
                <a:solidFill>
                  <a:schemeClr val="accent1">
                    <a:hueOff val="60270"/>
                    <a:satOff val="-20053"/>
                    <a:lumOff val="-13915"/>
                  </a:schemeClr>
                </a:solidFill>
                <a:uFill>
                  <a:solidFill>
                    <a:srgbClr val="FFFF00"/>
                  </a:solidFill>
                </a:uFill>
                <a:latin typeface="Arial"/>
                <a:ea typeface="Arial"/>
                <a:cs typeface="Arial"/>
                <a:sym typeface="Arial"/>
              </a:defRPr>
            </a:lvl1pPr>
          </a:lstStyle>
          <a:p>
            <a:endParaRPr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292381" y="23569"/>
            <a:ext cx="12420037" cy="158497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31699" marR="31699" defTabSz="1014374">
              <a:defRPr sz="3549">
                <a:solidFill>
                  <a:schemeClr val="accent1">
                    <a:hueOff val="60270"/>
                    <a:satOff val="-20053"/>
                    <a:lumOff val="-13915"/>
                  </a:schemeClr>
                </a:solidFill>
                <a:uFill>
                  <a:solidFill>
                    <a:srgbClr val="FFFF00"/>
                  </a:solidFill>
                </a:uFill>
                <a:latin typeface="Arial"/>
                <a:ea typeface="Arial"/>
                <a:cs typeface="Arial"/>
                <a:sym typeface="Arial"/>
              </a:defRPr>
            </a:pPr>
            <a:r>
              <a:t>Relationship among noradrenaline, serotonin, and dopamine</a:t>
            </a:r>
            <a:br/>
            <a:r>
              <a:t>and behavior</a:t>
            </a:r>
          </a:p>
        </p:txBody>
      </p:sp>
      <p:pic>
        <p:nvPicPr>
          <p:cNvPr id="180" name="image.png"/>
          <p:cNvPicPr>
            <a:picLocks noChangeAspect="1"/>
          </p:cNvPicPr>
          <p:nvPr/>
        </p:nvPicPr>
        <p:blipFill>
          <a:blip r:embed="rId2">
            <a:extLst/>
          </a:blip>
          <a:stretch>
            <a:fillRect/>
          </a:stretch>
        </p:blipFill>
        <p:spPr>
          <a:xfrm>
            <a:off x="1975096" y="1475090"/>
            <a:ext cx="9456691" cy="7634222"/>
          </a:xfrm>
          <a:prstGeom prst="rect">
            <a:avLst/>
          </a:prstGeom>
          <a:ln w="12700">
            <a:miter lim="400000"/>
          </a:ln>
        </p:spPr>
      </p:pic>
      <p:sp>
        <p:nvSpPr>
          <p:cNvPr id="181" name="Shape 181"/>
          <p:cNvSpPr/>
          <p:nvPr/>
        </p:nvSpPr>
        <p:spPr>
          <a:xfrm>
            <a:off x="5455505" y="4364012"/>
            <a:ext cx="2603256" cy="1184903"/>
          </a:xfrm>
          <a:prstGeom prst="roundRect">
            <a:avLst>
              <a:gd name="adj" fmla="val 16077"/>
            </a:avLst>
          </a:prstGeom>
          <a:ln w="76200">
            <a:solidFill>
              <a:schemeClr val="accent5"/>
            </a:solidFill>
            <a:miter lim="400000"/>
          </a:ln>
        </p:spPr>
        <p:txBody>
          <a:bodyPr lIns="50800" tIns="50800" rIns="50800" bIns="50800" anchor="ctr"/>
          <a:lstStyle/>
          <a:p>
            <a:pPr>
              <a:defRPr sz="2400">
                <a:solidFill>
                  <a:srgbClr val="FFFFFF"/>
                </a:solidFill>
              </a:defRPr>
            </a:pPr>
            <a:endParaRPr/>
          </a:p>
        </p:txBody>
      </p:sp>
      <p:sp>
        <p:nvSpPr>
          <p:cNvPr id="182" name="Shape 182"/>
          <p:cNvSpPr/>
          <p:nvPr/>
        </p:nvSpPr>
        <p:spPr>
          <a:xfrm>
            <a:off x="847464" y="2062683"/>
            <a:ext cx="1717823" cy="67634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1300480">
              <a:spcBef>
                <a:spcPts val="900"/>
              </a:spcBef>
              <a:buClr>
                <a:srgbClr val="00FFFF"/>
              </a:buClr>
              <a:buFont typeface="Arial"/>
              <a:defRPr sz="2275" b="1">
                <a:solidFill>
                  <a:schemeClr val="accent1">
                    <a:hueOff val="60270"/>
                    <a:satOff val="-20053"/>
                    <a:lumOff val="-13915"/>
                  </a:schemeClr>
                </a:solidFill>
                <a:uFill>
                  <a:solidFill>
                    <a:srgbClr val="00FFFF"/>
                  </a:solidFill>
                </a:uFill>
                <a:latin typeface="Arial"/>
                <a:ea typeface="Arial"/>
                <a:cs typeface="Arial"/>
                <a:sym typeface="Arial"/>
              </a:defRPr>
            </a:lvl1pPr>
          </a:lstStyle>
          <a:p>
            <a:r>
              <a:t>Locus ceruleus</a:t>
            </a:r>
          </a:p>
        </p:txBody>
      </p:sp>
      <p:sp>
        <p:nvSpPr>
          <p:cNvPr id="183" name="Shape 183"/>
          <p:cNvSpPr/>
          <p:nvPr/>
        </p:nvSpPr>
        <p:spPr>
          <a:xfrm>
            <a:off x="5714606" y="9050254"/>
            <a:ext cx="1977672" cy="33344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defTabSz="1300480">
              <a:spcBef>
                <a:spcPts val="900"/>
              </a:spcBef>
              <a:buClr>
                <a:srgbClr val="00FFFF"/>
              </a:buClr>
              <a:buFont typeface="Arial"/>
              <a:defRPr sz="2275" b="1">
                <a:solidFill>
                  <a:schemeClr val="accent1">
                    <a:hueOff val="60270"/>
                    <a:satOff val="-20053"/>
                    <a:lumOff val="-13915"/>
                  </a:schemeClr>
                </a:solidFill>
                <a:uFill>
                  <a:solidFill>
                    <a:srgbClr val="00FFFF"/>
                  </a:solidFill>
                </a:uFill>
                <a:latin typeface="Arial"/>
                <a:ea typeface="Arial"/>
                <a:cs typeface="Arial"/>
                <a:sym typeface="Arial"/>
              </a:defRPr>
            </a:lvl1pPr>
          </a:lstStyle>
          <a:p>
            <a:r>
              <a:t>Raphé system</a:t>
            </a:r>
          </a:p>
        </p:txBody>
      </p:sp>
      <p:sp>
        <p:nvSpPr>
          <p:cNvPr id="184" name="Shape 184"/>
          <p:cNvSpPr/>
          <p:nvPr/>
        </p:nvSpPr>
        <p:spPr>
          <a:xfrm>
            <a:off x="11052259" y="1719783"/>
            <a:ext cx="1748687" cy="136214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1300480">
              <a:buClr>
                <a:srgbClr val="00FFFF"/>
              </a:buClr>
              <a:buFont typeface="Arial"/>
              <a:defRPr sz="2275" b="1">
                <a:solidFill>
                  <a:schemeClr val="accent1">
                    <a:hueOff val="60270"/>
                    <a:satOff val="-20053"/>
                    <a:lumOff val="-13915"/>
                  </a:schemeClr>
                </a:solidFill>
                <a:uFill>
                  <a:solidFill>
                    <a:srgbClr val="00FFFF"/>
                  </a:solidFill>
                </a:uFill>
                <a:latin typeface="Arial"/>
                <a:ea typeface="Arial"/>
                <a:cs typeface="Arial"/>
                <a:sym typeface="Arial"/>
              </a:defRPr>
            </a:pPr>
            <a:r>
              <a:t>VTA </a:t>
            </a:r>
          </a:p>
          <a:p>
            <a:pPr algn="l" defTabSz="1300480">
              <a:buClr>
                <a:srgbClr val="00FFFF"/>
              </a:buClr>
              <a:buFont typeface="Arial"/>
              <a:defRPr sz="2275" b="1">
                <a:solidFill>
                  <a:schemeClr val="accent1">
                    <a:hueOff val="60270"/>
                    <a:satOff val="-20053"/>
                    <a:lumOff val="-13915"/>
                  </a:schemeClr>
                </a:solidFill>
                <a:uFill>
                  <a:solidFill>
                    <a:srgbClr val="00FFFF"/>
                  </a:solidFill>
                </a:uFill>
                <a:latin typeface="Arial"/>
                <a:ea typeface="Arial"/>
                <a:cs typeface="Arial"/>
                <a:sym typeface="Arial"/>
              </a:defRPr>
            </a:pPr>
            <a:r>
              <a:t>(Ventral Tegmental Area)</a:t>
            </a:r>
          </a:p>
        </p:txBody>
      </p:sp>
      <p:sp>
        <p:nvSpPr>
          <p:cNvPr id="185" name="Shape 185"/>
          <p:cNvSpPr/>
          <p:nvPr/>
        </p:nvSpPr>
        <p:spPr>
          <a:xfrm>
            <a:off x="3257004" y="3496196"/>
            <a:ext cx="1525137" cy="9654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Energy</a:t>
            </a:r>
          </a:p>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Interest</a:t>
            </a:r>
          </a:p>
        </p:txBody>
      </p:sp>
      <p:sp>
        <p:nvSpPr>
          <p:cNvPr id="186" name="Shape 186"/>
          <p:cNvSpPr/>
          <p:nvPr/>
        </p:nvSpPr>
        <p:spPr>
          <a:xfrm>
            <a:off x="3790076" y="5987451"/>
            <a:ext cx="2000683" cy="4193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lvl1pPr>
          </a:lstStyle>
          <a:p>
            <a:r>
              <a:t>Motivation</a:t>
            </a:r>
          </a:p>
        </p:txBody>
      </p:sp>
      <p:sp>
        <p:nvSpPr>
          <p:cNvPr id="187" name="Shape 187"/>
          <p:cNvSpPr/>
          <p:nvPr/>
        </p:nvSpPr>
        <p:spPr>
          <a:xfrm>
            <a:off x="6170976" y="7260687"/>
            <a:ext cx="1064932" cy="9654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Sleep </a:t>
            </a:r>
          </a:p>
          <a:p>
            <a:pPr algn="l"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Drive</a:t>
            </a:r>
          </a:p>
        </p:txBody>
      </p:sp>
      <p:sp>
        <p:nvSpPr>
          <p:cNvPr id="188" name="Shape 188"/>
          <p:cNvSpPr/>
          <p:nvPr/>
        </p:nvSpPr>
        <p:spPr>
          <a:xfrm>
            <a:off x="5718441" y="3067421"/>
            <a:ext cx="1970002" cy="9654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Anxiety </a:t>
            </a:r>
          </a:p>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Irritability</a:t>
            </a:r>
          </a:p>
        </p:txBody>
      </p:sp>
      <p:sp>
        <p:nvSpPr>
          <p:cNvPr id="189" name="Shape 189"/>
          <p:cNvSpPr/>
          <p:nvPr/>
        </p:nvSpPr>
        <p:spPr>
          <a:xfrm>
            <a:off x="8307102" y="3371948"/>
            <a:ext cx="2660310" cy="9654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Reward</a:t>
            </a:r>
          </a:p>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Impulsiveness</a:t>
            </a:r>
          </a:p>
        </p:txBody>
      </p:sp>
      <p:sp>
        <p:nvSpPr>
          <p:cNvPr id="190" name="Shape 190"/>
          <p:cNvSpPr/>
          <p:nvPr/>
        </p:nvSpPr>
        <p:spPr>
          <a:xfrm>
            <a:off x="5553534" y="4527436"/>
            <a:ext cx="2407198" cy="9654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Mood </a:t>
            </a:r>
          </a:p>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Emotionality</a:t>
            </a:r>
          </a:p>
        </p:txBody>
      </p:sp>
      <p:sp>
        <p:nvSpPr>
          <p:cNvPr id="191" name="Shape 191"/>
          <p:cNvSpPr/>
          <p:nvPr/>
        </p:nvSpPr>
        <p:spPr>
          <a:xfrm>
            <a:off x="5829657" y="5603947"/>
            <a:ext cx="1854952" cy="9654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Cognitive</a:t>
            </a:r>
          </a:p>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function</a:t>
            </a:r>
          </a:p>
        </p:txBody>
      </p:sp>
      <p:sp>
        <p:nvSpPr>
          <p:cNvPr id="192" name="Shape 192"/>
          <p:cNvSpPr/>
          <p:nvPr/>
        </p:nvSpPr>
        <p:spPr>
          <a:xfrm>
            <a:off x="7600787" y="5595481"/>
            <a:ext cx="3243238" cy="1511536"/>
          </a:xfrm>
          <a:prstGeom prst="rect">
            <a:avLst/>
          </a:prstGeom>
          <a:solidFill>
            <a:srgbClr val="D4D6D9"/>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Sex</a:t>
            </a:r>
          </a:p>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Appetite</a:t>
            </a:r>
          </a:p>
          <a:p>
            <a:pPr defTabSz="1300480">
              <a:spcBef>
                <a:spcPts val="900"/>
              </a:spcBef>
              <a:buClr>
                <a:srgbClr val="00FFFF"/>
              </a:buClr>
              <a:buFont typeface="Arial"/>
              <a:defRPr sz="3000" b="1">
                <a:solidFill>
                  <a:schemeClr val="accent1">
                    <a:hueOff val="60270"/>
                    <a:satOff val="-20053"/>
                    <a:lumOff val="-13915"/>
                  </a:schemeClr>
                </a:solidFill>
                <a:uFill>
                  <a:solidFill>
                    <a:srgbClr val="00FFFF"/>
                  </a:solidFill>
                </a:uFill>
                <a:latin typeface="Arial"/>
                <a:ea typeface="Arial"/>
                <a:cs typeface="Arial"/>
                <a:sym typeface="Arial"/>
              </a:defRPr>
            </a:pPr>
            <a:r>
              <a:t>Aggressiveness </a:t>
            </a:r>
          </a:p>
        </p:txBody>
      </p:sp>
      <p:sp>
        <p:nvSpPr>
          <p:cNvPr id="193" name="Shape 193"/>
          <p:cNvSpPr/>
          <p:nvPr/>
        </p:nvSpPr>
        <p:spPr>
          <a:xfrm>
            <a:off x="2606867" y="2092644"/>
            <a:ext cx="2977568" cy="649620"/>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Noradrenaline </a:t>
            </a:r>
          </a:p>
        </p:txBody>
      </p:sp>
      <p:sp>
        <p:nvSpPr>
          <p:cNvPr id="194" name="Shape 194"/>
          <p:cNvSpPr/>
          <p:nvPr/>
        </p:nvSpPr>
        <p:spPr>
          <a:xfrm>
            <a:off x="8700719" y="2033860"/>
            <a:ext cx="2172208" cy="767187"/>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Dopamine </a:t>
            </a:r>
          </a:p>
        </p:txBody>
      </p:sp>
      <p:sp>
        <p:nvSpPr>
          <p:cNvPr id="195" name="Shape 195"/>
          <p:cNvSpPr/>
          <p:nvPr/>
        </p:nvSpPr>
        <p:spPr>
          <a:xfrm>
            <a:off x="5464601" y="8304385"/>
            <a:ext cx="2977569" cy="649619"/>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Serotonin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389456" y="54250"/>
            <a:ext cx="12509678" cy="1063406"/>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5500">
                <a:solidFill>
                  <a:schemeClr val="accent1">
                    <a:hueOff val="60270"/>
                    <a:satOff val="-20053"/>
                    <a:lumOff val="-13915"/>
                  </a:schemeClr>
                </a:solidFill>
                <a:uFill>
                  <a:solidFill>
                    <a:srgbClr val="FFFF00"/>
                  </a:solidFill>
                </a:uFill>
                <a:latin typeface="Arial"/>
                <a:ea typeface="Arial"/>
                <a:cs typeface="Arial"/>
                <a:sym typeface="Arial"/>
              </a:defRPr>
            </a:lvl1pPr>
          </a:lstStyle>
          <a:p>
            <a:r>
              <a:t>Monoamine Theory of Depression</a:t>
            </a:r>
          </a:p>
        </p:txBody>
      </p:sp>
      <p:sp>
        <p:nvSpPr>
          <p:cNvPr id="198" name="Shape 198"/>
          <p:cNvSpPr/>
          <p:nvPr/>
        </p:nvSpPr>
        <p:spPr>
          <a:xfrm>
            <a:off x="417898" y="1186681"/>
            <a:ext cx="12169001" cy="438795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61647" marR="35356" indent="-326290" algn="l" defTabSz="1131417">
              <a:lnSpc>
                <a:spcPct val="90000"/>
              </a:lnSpc>
              <a:spcBef>
                <a:spcPts val="600"/>
              </a:spcBef>
              <a:buClr>
                <a:srgbClr val="FFFFFF"/>
              </a:buClr>
              <a:buSzPct val="100000"/>
              <a:buFont typeface="Arial"/>
              <a:buChar char="•"/>
              <a:defRPr sz="3045">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Most widely accepted theory:</a:t>
            </a:r>
          </a:p>
          <a:p>
            <a:pPr marL="361647" marR="35356" indent="-326290" algn="l" defTabSz="1131417">
              <a:lnSpc>
                <a:spcPct val="90000"/>
              </a:lnSpc>
              <a:spcBef>
                <a:spcPts val="600"/>
              </a:spcBef>
              <a:buClr>
                <a:srgbClr val="FFFFFF"/>
              </a:buClr>
              <a:buSzPct val="100000"/>
              <a:buFont typeface="Arial"/>
              <a:buChar char="•"/>
              <a:defRPr sz="3045">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depression may be due to </a:t>
            </a:r>
            <a:r>
              <a:rPr b="1">
                <a:uFill>
                  <a:solidFill>
                    <a:srgbClr val="FFFFFF"/>
                  </a:solidFill>
                </a:uFill>
              </a:rPr>
              <a:t>underactivity</a:t>
            </a:r>
            <a:r>
              <a:rPr>
                <a:uFill>
                  <a:solidFill>
                    <a:srgbClr val="FFFFFF"/>
                  </a:solidFill>
                </a:uFill>
              </a:rPr>
              <a:t> at 5-HT and NE synapses</a:t>
            </a:r>
          </a:p>
          <a:p>
            <a:pPr marL="361647" marR="35356" indent="-326290" algn="l" defTabSz="1131417">
              <a:lnSpc>
                <a:spcPct val="90000"/>
              </a:lnSpc>
              <a:spcBef>
                <a:spcPts val="600"/>
              </a:spcBef>
              <a:buClr>
                <a:srgbClr val="FFFFFF"/>
              </a:buClr>
              <a:buSzPct val="100000"/>
              <a:buFont typeface="Arial"/>
              <a:buChar char="•"/>
              <a:defRPr sz="3045">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p>
            <a:pPr marL="361647" marR="35356" indent="-326290" algn="l" defTabSz="1131417">
              <a:lnSpc>
                <a:spcPct val="90000"/>
              </a:lnSpc>
              <a:spcBef>
                <a:spcPts val="600"/>
              </a:spcBef>
              <a:buClr>
                <a:srgbClr val="FFFFFF"/>
              </a:buClr>
              <a:buSzPct val="100000"/>
              <a:buFont typeface="Arial"/>
              <a:buChar char="•"/>
              <a:defRPr sz="3045">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1. All clinically effective drugs are 5-HT and/or NE agonists </a:t>
            </a:r>
          </a:p>
          <a:p>
            <a:pPr marL="361647" marR="35356" indent="-326290" algn="l" defTabSz="1131417">
              <a:lnSpc>
                <a:spcPct val="90000"/>
              </a:lnSpc>
              <a:spcBef>
                <a:spcPts val="600"/>
              </a:spcBef>
              <a:buClr>
                <a:srgbClr val="FFFFFF"/>
              </a:buClr>
              <a:buSzPct val="100000"/>
              <a:buFont typeface="Arial"/>
              <a:buChar char="•"/>
              <a:defRPr sz="3045">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or increase 5-HT and/or NE levels</a:t>
            </a:r>
          </a:p>
          <a:p>
            <a:pPr marL="361647" marR="35356" indent="-326290" algn="l" defTabSz="1131417">
              <a:lnSpc>
                <a:spcPct val="90000"/>
              </a:lnSpc>
              <a:spcBef>
                <a:spcPts val="600"/>
              </a:spcBef>
              <a:buClr>
                <a:srgbClr val="FFFFFF"/>
              </a:buClr>
              <a:buSzPct val="100000"/>
              <a:buFont typeface="Arial"/>
              <a:buChar char="•"/>
              <a:defRPr sz="3045">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p>
            <a:pPr marL="361647" marR="35356" indent="-326290" algn="l" defTabSz="1131417">
              <a:lnSpc>
                <a:spcPct val="90000"/>
              </a:lnSpc>
              <a:spcBef>
                <a:spcPts val="600"/>
              </a:spcBef>
              <a:buClr>
                <a:srgbClr val="FFFFFF"/>
              </a:buClr>
              <a:buSzPct val="100000"/>
              <a:buFont typeface="Arial"/>
              <a:buChar char="•"/>
              <a:defRPr sz="3045">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2.</a:t>
            </a:r>
            <a:r>
              <a:rPr b="1">
                <a:uFill>
                  <a:solidFill>
                    <a:srgbClr val="FFFFFF"/>
                  </a:solidFill>
                </a:uFill>
              </a:rPr>
              <a:t> </a:t>
            </a:r>
            <a:r>
              <a:rPr>
                <a:uFill>
                  <a:solidFill>
                    <a:srgbClr val="FFFFFF"/>
                  </a:solidFill>
                </a:uFill>
              </a:rPr>
              <a:t>Certain 5-HT and/or NE receptors are </a:t>
            </a:r>
            <a:r>
              <a:rPr b="1">
                <a:uFill>
                  <a:solidFill>
                    <a:srgbClr val="FFFFFF"/>
                  </a:solidFill>
                </a:uFill>
              </a:rPr>
              <a:t>up-regulated </a:t>
            </a:r>
            <a:r>
              <a:rPr>
                <a:uFill>
                  <a:solidFill>
                    <a:srgbClr val="FFFFFF"/>
                  </a:solidFill>
                </a:uFill>
              </a:rPr>
              <a:t>in untreated depressed patients (compensatory increase in receptors due to low levels of transmitters)</a:t>
            </a:r>
          </a:p>
        </p:txBody>
      </p:sp>
      <p:sp>
        <p:nvSpPr>
          <p:cNvPr id="199" name="Shape 199"/>
          <p:cNvSpPr/>
          <p:nvPr/>
        </p:nvSpPr>
        <p:spPr>
          <a:xfrm>
            <a:off x="550528" y="6521469"/>
            <a:ext cx="11903742" cy="300829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357490" marR="34950" indent="-322540" algn="l" defTabSz="1118412">
              <a:lnSpc>
                <a:spcPct val="80000"/>
              </a:lnSpc>
              <a:spcBef>
                <a:spcPts val="600"/>
              </a:spcBef>
              <a:buClr>
                <a:srgbClr val="FFFFFF"/>
              </a:buClr>
              <a:buSzPct val="100000"/>
              <a:buFont typeface="Arial"/>
              <a:buChar char="•"/>
              <a:defRPr sz="3010">
                <a:solidFill>
                  <a:schemeClr val="accent1">
                    <a:hueOff val="60270"/>
                    <a:satOff val="-20053"/>
                    <a:lumOff val="-13915"/>
                  </a:schemeClr>
                </a:solidFill>
                <a:uFill>
                  <a:solidFill>
                    <a:srgbClr val="000000"/>
                  </a:solidFill>
                </a:uFill>
                <a:latin typeface="Arial"/>
                <a:ea typeface="Arial"/>
                <a:cs typeface="Arial"/>
                <a:sym typeface="Arial"/>
              </a:defRPr>
            </a:pPr>
            <a:r>
              <a:t>1. </a:t>
            </a:r>
            <a:r>
              <a:rPr>
                <a:uFill>
                  <a:solidFill>
                    <a:srgbClr val="FFFFFF"/>
                  </a:solidFill>
                </a:uFill>
              </a:rPr>
              <a:t>Neither 5-HT nor NE depletion induce clinical depression in healthy subjects</a:t>
            </a:r>
          </a:p>
          <a:p>
            <a:pPr marL="357490" marR="34950" indent="-322540" algn="l" defTabSz="1118412">
              <a:lnSpc>
                <a:spcPct val="80000"/>
              </a:lnSpc>
              <a:spcBef>
                <a:spcPts val="600"/>
              </a:spcBef>
              <a:buClr>
                <a:srgbClr val="FFFFFF"/>
              </a:buClr>
              <a:buSzPct val="100000"/>
              <a:buFont typeface="Arial"/>
              <a:buChar char="•"/>
              <a:defRPr sz="3010">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p>
            <a:pPr marL="357490" marR="34950" indent="-322540" algn="l" defTabSz="1118412">
              <a:lnSpc>
                <a:spcPct val="80000"/>
              </a:lnSpc>
              <a:spcBef>
                <a:spcPts val="600"/>
              </a:spcBef>
              <a:buClr>
                <a:srgbClr val="FFFFFF"/>
              </a:buClr>
              <a:buSzPct val="100000"/>
              <a:buFont typeface="Arial"/>
              <a:buChar char="•"/>
              <a:defRPr sz="3010">
                <a:solidFill>
                  <a:schemeClr val="accent1">
                    <a:hueOff val="60270"/>
                    <a:satOff val="-20053"/>
                    <a:lumOff val="-13915"/>
                  </a:schemeClr>
                </a:solidFill>
                <a:uFill>
                  <a:solidFill>
                    <a:srgbClr val="000000"/>
                  </a:solidFill>
                </a:uFill>
                <a:latin typeface="Arial"/>
                <a:ea typeface="Arial"/>
                <a:cs typeface="Arial"/>
                <a:sym typeface="Arial"/>
              </a:defRPr>
            </a:pPr>
            <a:r>
              <a:t>2. </a:t>
            </a:r>
            <a:r>
              <a:rPr>
                <a:uFill>
                  <a:solidFill>
                    <a:srgbClr val="FFFFFF"/>
                  </a:solidFill>
                </a:uFill>
              </a:rPr>
              <a:t>Antidepressants are generally effective in only about 60% of patients</a:t>
            </a:r>
          </a:p>
          <a:p>
            <a:pPr marL="357490" marR="34950" indent="-322540" algn="l" defTabSz="1118412">
              <a:lnSpc>
                <a:spcPct val="80000"/>
              </a:lnSpc>
              <a:spcBef>
                <a:spcPts val="600"/>
              </a:spcBef>
              <a:buClr>
                <a:srgbClr val="FFFFFF"/>
              </a:buClr>
              <a:buSzPct val="100000"/>
              <a:buFont typeface="Arial"/>
              <a:buChar char="•"/>
              <a:defRPr sz="3010">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p>
            <a:pPr marL="357490" marR="34950" indent="-322540" algn="l" defTabSz="1118412">
              <a:lnSpc>
                <a:spcPct val="80000"/>
              </a:lnSpc>
              <a:spcBef>
                <a:spcPts val="600"/>
              </a:spcBef>
              <a:buClr>
                <a:srgbClr val="FFFFFF"/>
              </a:buClr>
              <a:buSzPct val="100000"/>
              <a:buFont typeface="Arial"/>
              <a:buChar char="•"/>
              <a:defRPr sz="3010">
                <a:solidFill>
                  <a:schemeClr val="accent1">
                    <a:hueOff val="60270"/>
                    <a:satOff val="-20053"/>
                    <a:lumOff val="-13915"/>
                  </a:schemeClr>
                </a:solidFill>
                <a:uFill>
                  <a:solidFill>
                    <a:srgbClr val="000000"/>
                  </a:solidFill>
                </a:uFill>
                <a:latin typeface="Arial"/>
                <a:ea typeface="Arial"/>
                <a:cs typeface="Arial"/>
                <a:sym typeface="Arial"/>
              </a:defRPr>
            </a:pPr>
            <a:r>
              <a:t>3. Most </a:t>
            </a:r>
            <a:r>
              <a:rPr>
                <a:uFill>
                  <a:solidFill>
                    <a:srgbClr val="FFFFFF"/>
                  </a:solidFill>
                </a:uFill>
              </a:rPr>
              <a:t>antidepressants take </a:t>
            </a:r>
            <a:r>
              <a:rPr b="1">
                <a:uFill>
                  <a:solidFill>
                    <a:srgbClr val="FFFFFF"/>
                  </a:solidFill>
                </a:uFill>
              </a:rPr>
              <a:t>3 or more weeks</a:t>
            </a:r>
            <a:r>
              <a:rPr>
                <a:uFill>
                  <a:solidFill>
                    <a:srgbClr val="FFFFFF"/>
                  </a:solidFill>
                </a:uFill>
              </a:rPr>
              <a:t> to take effect</a:t>
            </a:r>
          </a:p>
        </p:txBody>
      </p:sp>
      <p:sp>
        <p:nvSpPr>
          <p:cNvPr id="200" name="Shape 200"/>
          <p:cNvSpPr/>
          <p:nvPr/>
        </p:nvSpPr>
        <p:spPr>
          <a:xfrm>
            <a:off x="4317095" y="5643660"/>
            <a:ext cx="3285138" cy="91616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0639" marR="40639" defTabSz="1300480">
              <a:defRPr sz="5688">
                <a:solidFill>
                  <a:schemeClr val="accent1">
                    <a:hueOff val="60270"/>
                    <a:satOff val="-20053"/>
                    <a:lumOff val="-13915"/>
                  </a:schemeClr>
                </a:solidFill>
                <a:uFill>
                  <a:solidFill>
                    <a:srgbClr val="FFFF00"/>
                  </a:solidFill>
                </a:uFill>
                <a:latin typeface="Arial"/>
                <a:ea typeface="Arial"/>
                <a:cs typeface="Arial"/>
                <a:sym typeface="Arial"/>
              </a:defRPr>
            </a:lvl1pPr>
          </a:lstStyle>
          <a:p>
            <a:pPr>
              <a:defRPr sz="6257">
                <a:uFill>
                  <a:solidFill>
                    <a:srgbClr val="000000"/>
                  </a:solidFill>
                </a:uFill>
              </a:defRPr>
            </a:pPr>
            <a:r>
              <a:rPr sz="5688">
                <a:uFill>
                  <a:solidFill>
                    <a:srgbClr val="FFFF00"/>
                  </a:solidFill>
                </a:uFill>
              </a:rPr>
              <a:t>Criticisms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asset-6.jpeg"/>
          <p:cNvPicPr>
            <a:picLocks noChangeAspect="1"/>
          </p:cNvPicPr>
          <p:nvPr/>
        </p:nvPicPr>
        <p:blipFill>
          <a:blip r:embed="rId3">
            <a:extLst/>
          </a:blip>
          <a:stretch>
            <a:fillRect/>
          </a:stretch>
        </p:blipFill>
        <p:spPr>
          <a:xfrm>
            <a:off x="336087" y="449407"/>
            <a:ext cx="10261601" cy="9296401"/>
          </a:xfrm>
          <a:prstGeom prst="rect">
            <a:avLst/>
          </a:prstGeom>
          <a:ln w="12700">
            <a:miter lim="400000"/>
          </a:ln>
        </p:spPr>
      </p:pic>
      <p:sp>
        <p:nvSpPr>
          <p:cNvPr id="203" name="Shape 203"/>
          <p:cNvSpPr/>
          <p:nvPr/>
        </p:nvSpPr>
        <p:spPr>
          <a:xfrm>
            <a:off x="3999573" y="858082"/>
            <a:ext cx="8652217" cy="10014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5000"/>
              </a:lnSpc>
              <a:defRPr sz="2800">
                <a:solidFill>
                  <a:schemeClr val="accent1">
                    <a:hueOff val="60270"/>
                    <a:satOff val="-20053"/>
                    <a:lumOff val="-13915"/>
                  </a:schemeClr>
                </a:solidFill>
                <a:latin typeface="Arial"/>
                <a:ea typeface="Arial"/>
                <a:cs typeface="Arial"/>
                <a:sym typeface="Arial"/>
              </a:defRPr>
            </a:lvl1pPr>
          </a:lstStyle>
          <a:p>
            <a:r>
              <a:t>Neurotrophic signaling pathways is involved in the actions of antidepressants</a:t>
            </a:r>
          </a:p>
        </p:txBody>
      </p:sp>
      <p:sp>
        <p:nvSpPr>
          <p:cNvPr id="204" name="Shape 204"/>
          <p:cNvSpPr/>
          <p:nvPr/>
        </p:nvSpPr>
        <p:spPr>
          <a:xfrm>
            <a:off x="11355414" y="7415946"/>
            <a:ext cx="1457603" cy="1936358"/>
          </a:xfrm>
          <a:prstGeom prst="rect">
            <a:avLst/>
          </a:prstGeom>
          <a:solidFill>
            <a:srgbClr val="FFFFFF"/>
          </a:solidFill>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000" b="1">
                <a:solidFill>
                  <a:schemeClr val="accent1">
                    <a:hueOff val="60270"/>
                    <a:satOff val="-20053"/>
                    <a:lumOff val="-13915"/>
                  </a:schemeClr>
                </a:solidFill>
                <a:latin typeface="Arial"/>
                <a:ea typeface="Arial"/>
                <a:cs typeface="Arial"/>
                <a:sym typeface="Arial"/>
              </a:defRPr>
            </a:lvl1pPr>
          </a:lstStyle>
          <a:p>
            <a:r>
              <a:t>CREB (cAMP response element-binding protein)</a:t>
            </a:r>
          </a:p>
        </p:txBody>
      </p:sp>
      <p:sp>
        <p:nvSpPr>
          <p:cNvPr id="205" name="Shape 205"/>
          <p:cNvSpPr/>
          <p:nvPr/>
        </p:nvSpPr>
        <p:spPr>
          <a:xfrm>
            <a:off x="7937631" y="8662646"/>
            <a:ext cx="1052227" cy="854260"/>
          </a:xfrm>
          <a:prstGeom prst="rect">
            <a:avLst/>
          </a:prstGeom>
          <a:gradFill>
            <a:gsLst>
              <a:gs pos="0">
                <a:schemeClr val="accent5">
                  <a:hueOff val="327719"/>
                  <a:satOff val="2828"/>
                  <a:lumOff val="13385"/>
                </a:schemeClr>
              </a:gs>
              <a:gs pos="100000">
                <a:schemeClr val="accent5"/>
              </a:gs>
            </a:gsLst>
            <a:lin ang="5400000"/>
          </a:gradFill>
          <a:ln w="762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defRPr sz="2400" b="1">
                <a:solidFill>
                  <a:srgbClr val="FFFFFF"/>
                </a:solidFill>
                <a:latin typeface="Helvetica"/>
                <a:ea typeface="Helvetica"/>
                <a:cs typeface="Helvetica"/>
                <a:sym typeface="Helvetica"/>
              </a:defRPr>
            </a:pPr>
            <a:r>
              <a:t>BDNF</a:t>
            </a:r>
          </a:p>
          <a:p>
            <a:pPr>
              <a:defRPr sz="2400" b="1">
                <a:solidFill>
                  <a:srgbClr val="FFFFFF"/>
                </a:solidFill>
                <a:latin typeface="Helvetica"/>
                <a:ea typeface="Helvetica"/>
                <a:cs typeface="Helvetica"/>
                <a:sym typeface="Helvetica"/>
              </a:defRPr>
            </a:pPr>
            <a:r>
              <a:t>Bcl-2</a:t>
            </a:r>
          </a:p>
        </p:txBody>
      </p:sp>
      <p:sp>
        <p:nvSpPr>
          <p:cNvPr id="206" name="Shape 206"/>
          <p:cNvSpPr/>
          <p:nvPr/>
        </p:nvSpPr>
        <p:spPr>
          <a:xfrm>
            <a:off x="378990" y="8712533"/>
            <a:ext cx="7258728" cy="969249"/>
          </a:xfrm>
          <a:prstGeom prst="roundRect">
            <a:avLst>
              <a:gd name="adj" fmla="val 19654"/>
            </a:avLst>
          </a:prstGeom>
          <a:blipFill>
            <a:blip r:embed="rId4"/>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Neuroplastiticy, Neurogenesis and Cell Survival</a:t>
            </a:r>
          </a:p>
        </p:txBody>
      </p:sp>
      <p:sp>
        <p:nvSpPr>
          <p:cNvPr id="207" name="Shape 207"/>
          <p:cNvSpPr/>
          <p:nvPr/>
        </p:nvSpPr>
        <p:spPr>
          <a:xfrm>
            <a:off x="3680030" y="69919"/>
            <a:ext cx="7842068" cy="78057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0639" marR="40639" defTabSz="1300480">
              <a:defRPr sz="4700">
                <a:solidFill>
                  <a:schemeClr val="accent1">
                    <a:hueOff val="60270"/>
                    <a:satOff val="-20053"/>
                    <a:lumOff val="-13915"/>
                  </a:schemeClr>
                </a:solidFill>
                <a:uFill>
                  <a:solidFill>
                    <a:srgbClr val="FFFF00"/>
                  </a:solidFill>
                </a:uFill>
                <a:latin typeface="Arial"/>
                <a:ea typeface="Arial"/>
                <a:cs typeface="Arial"/>
                <a:sym typeface="Arial"/>
              </a:defRPr>
            </a:lvl1pPr>
          </a:lstStyle>
          <a:p>
            <a:r>
              <a:t> The neurotrophic hypothesis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asset.jpeg"/>
          <p:cNvPicPr>
            <a:picLocks noChangeAspect="1"/>
          </p:cNvPicPr>
          <p:nvPr/>
        </p:nvPicPr>
        <p:blipFill>
          <a:blip r:embed="rId3">
            <a:extLst/>
          </a:blip>
          <a:stretch>
            <a:fillRect/>
          </a:stretch>
        </p:blipFill>
        <p:spPr>
          <a:xfrm>
            <a:off x="2715930" y="1411278"/>
            <a:ext cx="7572940" cy="8299942"/>
          </a:xfrm>
          <a:prstGeom prst="rect">
            <a:avLst/>
          </a:prstGeom>
          <a:ln w="12700">
            <a:miter lim="400000"/>
          </a:ln>
        </p:spPr>
      </p:pic>
      <p:sp>
        <p:nvSpPr>
          <p:cNvPr id="212" name="Shape 212"/>
          <p:cNvSpPr/>
          <p:nvPr/>
        </p:nvSpPr>
        <p:spPr>
          <a:xfrm>
            <a:off x="2473823" y="2980157"/>
            <a:ext cx="2217177" cy="625841"/>
          </a:xfrm>
          <a:prstGeom prst="rect">
            <a:avLst/>
          </a:prstGeom>
          <a:ln w="101600">
            <a:solidFill>
              <a:schemeClr val="accent5"/>
            </a:solidFill>
            <a:miter lim="400000"/>
          </a:ln>
        </p:spPr>
        <p:txBody>
          <a:bodyPr lIns="50800" tIns="50800" rIns="50800" bIns="50800" anchor="ctr"/>
          <a:lstStyle/>
          <a:p>
            <a:pPr>
              <a:defRPr sz="2400">
                <a:solidFill>
                  <a:srgbClr val="FFFFFF"/>
                </a:solidFill>
              </a:defRPr>
            </a:pPr>
            <a:endParaRPr/>
          </a:p>
        </p:txBody>
      </p:sp>
      <p:sp>
        <p:nvSpPr>
          <p:cNvPr id="213" name="Shape 213"/>
          <p:cNvSpPr/>
          <p:nvPr/>
        </p:nvSpPr>
        <p:spPr>
          <a:xfrm>
            <a:off x="6926175" y="4006058"/>
            <a:ext cx="2098371" cy="592305"/>
          </a:xfrm>
          <a:prstGeom prst="rect">
            <a:avLst/>
          </a:prstGeom>
          <a:ln w="101600">
            <a:solidFill>
              <a:schemeClr val="accent5"/>
            </a:solidFill>
            <a:miter lim="400000"/>
          </a:ln>
        </p:spPr>
        <p:txBody>
          <a:bodyPr lIns="50800" tIns="50800" rIns="50800" bIns="50800" anchor="ctr"/>
          <a:lstStyle/>
          <a:p>
            <a:pPr>
              <a:defRPr sz="2400">
                <a:solidFill>
                  <a:srgbClr val="FFFFFF"/>
                </a:solidFill>
              </a:defRPr>
            </a:pPr>
            <a:endParaRPr/>
          </a:p>
        </p:txBody>
      </p:sp>
      <p:sp>
        <p:nvSpPr>
          <p:cNvPr id="214" name="Shape 214"/>
          <p:cNvSpPr/>
          <p:nvPr/>
        </p:nvSpPr>
        <p:spPr>
          <a:xfrm>
            <a:off x="7769291" y="5938276"/>
            <a:ext cx="2035527" cy="723060"/>
          </a:xfrm>
          <a:prstGeom prst="rect">
            <a:avLst/>
          </a:prstGeom>
          <a:ln w="101600">
            <a:solidFill>
              <a:schemeClr val="accent5"/>
            </a:solidFill>
            <a:miter lim="400000"/>
          </a:ln>
        </p:spPr>
        <p:txBody>
          <a:bodyPr lIns="50800" tIns="50800" rIns="50800" bIns="50800" anchor="ctr"/>
          <a:lstStyle/>
          <a:p>
            <a:pPr>
              <a:defRPr sz="2400">
                <a:solidFill>
                  <a:srgbClr val="FFFFFF"/>
                </a:solidFill>
              </a:defRPr>
            </a:pPr>
            <a:endParaRPr/>
          </a:p>
        </p:txBody>
      </p:sp>
      <p:sp>
        <p:nvSpPr>
          <p:cNvPr id="215" name="Shape 215"/>
          <p:cNvSpPr/>
          <p:nvPr/>
        </p:nvSpPr>
        <p:spPr>
          <a:xfrm>
            <a:off x="2061534" y="7498747"/>
            <a:ext cx="2729575" cy="8777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700" b="1">
                <a:latin typeface="Arial"/>
                <a:ea typeface="Arial"/>
                <a:cs typeface="Arial"/>
                <a:sym typeface="Arial"/>
              </a:defRPr>
            </a:pPr>
            <a:r>
              <a:t>Target cells</a:t>
            </a:r>
          </a:p>
          <a:p>
            <a:pPr>
              <a:defRPr sz="2700" b="1">
                <a:latin typeface="Arial"/>
                <a:ea typeface="Arial"/>
                <a:cs typeface="Arial"/>
                <a:sym typeface="Arial"/>
              </a:defRPr>
            </a:pPr>
            <a:r>
              <a:t>(                  )</a:t>
            </a:r>
          </a:p>
        </p:txBody>
      </p:sp>
      <p:sp>
        <p:nvSpPr>
          <p:cNvPr id="216" name="Shape 216"/>
          <p:cNvSpPr/>
          <p:nvPr/>
        </p:nvSpPr>
        <p:spPr>
          <a:xfrm>
            <a:off x="2473823" y="3989290"/>
            <a:ext cx="2309218" cy="556809"/>
          </a:xfrm>
          <a:prstGeom prst="rect">
            <a:avLst/>
          </a:prstGeom>
          <a:ln w="101600">
            <a:solidFill>
              <a:schemeClr val="accent1"/>
            </a:solidFill>
            <a:miter lim="400000"/>
          </a:ln>
        </p:spPr>
        <p:txBody>
          <a:bodyPr lIns="50800" tIns="50800" rIns="50800" bIns="50800" anchor="ctr"/>
          <a:lstStyle/>
          <a:p>
            <a:pPr>
              <a:defRPr sz="2400">
                <a:solidFill>
                  <a:srgbClr val="FFFFFF"/>
                </a:solidFill>
              </a:defRPr>
            </a:pPr>
            <a:endParaRPr/>
          </a:p>
        </p:txBody>
      </p:sp>
      <p:sp>
        <p:nvSpPr>
          <p:cNvPr id="217" name="Shape 217"/>
          <p:cNvSpPr/>
          <p:nvPr/>
        </p:nvSpPr>
        <p:spPr>
          <a:xfrm>
            <a:off x="2615685" y="2210982"/>
            <a:ext cx="2178827" cy="633511"/>
          </a:xfrm>
          <a:prstGeom prst="rect">
            <a:avLst/>
          </a:prstGeom>
          <a:ln w="101600">
            <a:solidFill>
              <a:schemeClr val="accent1"/>
            </a:solidFill>
            <a:miter lim="400000"/>
          </a:ln>
        </p:spPr>
        <p:txBody>
          <a:bodyPr lIns="50800" tIns="50800" rIns="50800" bIns="50800" anchor="ctr"/>
          <a:lstStyle/>
          <a:p>
            <a:pPr>
              <a:defRPr sz="2400">
                <a:solidFill>
                  <a:srgbClr val="FFFFFF"/>
                </a:solidFill>
              </a:defRPr>
            </a:pPr>
            <a:endParaRPr/>
          </a:p>
        </p:txBody>
      </p:sp>
      <p:sp>
        <p:nvSpPr>
          <p:cNvPr id="218" name="Shape 218"/>
          <p:cNvSpPr/>
          <p:nvPr/>
        </p:nvSpPr>
        <p:spPr>
          <a:xfrm>
            <a:off x="456664" y="5108101"/>
            <a:ext cx="4193189" cy="15942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5000"/>
              </a:lnSpc>
              <a:defRPr sz="3000">
                <a:solidFill>
                  <a:schemeClr val="accent1">
                    <a:hueOff val="60270"/>
                    <a:satOff val="-20053"/>
                    <a:lumOff val="-13915"/>
                  </a:schemeClr>
                </a:solidFill>
                <a:latin typeface="Arial"/>
                <a:ea typeface="Arial"/>
                <a:cs typeface="Arial"/>
                <a:sym typeface="Arial"/>
              </a:defRPr>
            </a:lvl1pPr>
          </a:lstStyle>
          <a:p>
            <a:r>
              <a:t>stereotyped defensive reactions to threat  (immobility and panic)</a:t>
            </a:r>
          </a:p>
        </p:txBody>
      </p:sp>
      <p:sp>
        <p:nvSpPr>
          <p:cNvPr id="219" name="Shape 219"/>
          <p:cNvSpPr/>
          <p:nvPr/>
        </p:nvSpPr>
        <p:spPr>
          <a:xfrm>
            <a:off x="449327" y="7213507"/>
            <a:ext cx="4207864" cy="159420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5000"/>
              </a:lnSpc>
              <a:defRPr sz="3000">
                <a:solidFill>
                  <a:schemeClr val="accent1">
                    <a:hueOff val="60270"/>
                    <a:satOff val="-20053"/>
                    <a:lumOff val="-13915"/>
                  </a:schemeClr>
                </a:solidFill>
                <a:latin typeface="Arial"/>
                <a:ea typeface="Arial"/>
                <a:cs typeface="Arial"/>
                <a:sym typeface="Arial"/>
              </a:defRPr>
            </a:lvl1pPr>
          </a:lstStyle>
          <a:p>
            <a:r>
              <a:t>autonomic and motor responses to threat (tachicardia, sweating)</a:t>
            </a:r>
          </a:p>
        </p:txBody>
      </p:sp>
      <p:sp>
        <p:nvSpPr>
          <p:cNvPr id="220" name="Shape 220"/>
          <p:cNvSpPr/>
          <p:nvPr/>
        </p:nvSpPr>
        <p:spPr>
          <a:xfrm>
            <a:off x="650239" y="-88925"/>
            <a:ext cx="11704321" cy="98750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lvl1pPr marL="40639" marR="40639" defTabSz="1300480">
              <a:defRPr sz="5688">
                <a:solidFill>
                  <a:schemeClr val="accent1">
                    <a:hueOff val="60270"/>
                    <a:satOff val="-20053"/>
                    <a:lumOff val="-13915"/>
                  </a:schemeClr>
                </a:solidFill>
                <a:uFill>
                  <a:solidFill>
                    <a:srgbClr val="FFFF00"/>
                  </a:solidFill>
                </a:uFill>
                <a:latin typeface="Arial"/>
                <a:ea typeface="Arial"/>
                <a:cs typeface="Arial"/>
                <a:sym typeface="Arial"/>
              </a:defRPr>
            </a:lvl1pPr>
          </a:lstStyle>
          <a:p>
            <a:r>
              <a:t>2. Stress theory of depression</a:t>
            </a:r>
          </a:p>
        </p:txBody>
      </p:sp>
      <p:sp>
        <p:nvSpPr>
          <p:cNvPr id="221" name="Shape 221"/>
          <p:cNvSpPr/>
          <p:nvPr/>
        </p:nvSpPr>
        <p:spPr>
          <a:xfrm>
            <a:off x="329731" y="932133"/>
            <a:ext cx="12345337" cy="54592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457200">
              <a:defRPr sz="3100">
                <a:solidFill>
                  <a:schemeClr val="accent1">
                    <a:hueOff val="60270"/>
                    <a:satOff val="-20053"/>
                    <a:lumOff val="-13915"/>
                  </a:schemeClr>
                </a:solidFill>
                <a:latin typeface="Arial"/>
                <a:ea typeface="Arial"/>
                <a:cs typeface="Arial"/>
                <a:sym typeface="Arial"/>
              </a:defRPr>
            </a:pPr>
            <a:r>
              <a:t>Depression shares some physiologic mechanisms with </a:t>
            </a:r>
            <a:r>
              <a:rPr b="1"/>
              <a:t>chronic</a:t>
            </a:r>
            <a:r>
              <a:t> stress</a:t>
            </a:r>
          </a:p>
        </p:txBody>
      </p:sp>
      <p:sp>
        <p:nvSpPr>
          <p:cNvPr id="222" name="Shape 222"/>
          <p:cNvSpPr/>
          <p:nvPr/>
        </p:nvSpPr>
        <p:spPr>
          <a:xfrm>
            <a:off x="7108405" y="3142897"/>
            <a:ext cx="3601710" cy="722696"/>
          </a:xfrm>
          <a:prstGeom prst="rect">
            <a:avLst/>
          </a:prstGeom>
          <a:ln w="101600">
            <a:solidFill>
              <a:schemeClr val="accent2"/>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figure 16-12-3small.jpg"/>
          <p:cNvPicPr>
            <a:picLocks noChangeAspect="1"/>
          </p:cNvPicPr>
          <p:nvPr/>
        </p:nvPicPr>
        <p:blipFill>
          <a:blip r:embed="rId3">
            <a:extLst/>
          </a:blip>
          <a:stretch>
            <a:fillRect/>
          </a:stretch>
        </p:blipFill>
        <p:spPr>
          <a:xfrm>
            <a:off x="7904323" y="814615"/>
            <a:ext cx="4015331" cy="6036370"/>
          </a:xfrm>
          <a:prstGeom prst="rect">
            <a:avLst/>
          </a:prstGeom>
          <a:ln w="12700">
            <a:miter lim="400000"/>
          </a:ln>
        </p:spPr>
      </p:pic>
      <p:sp>
        <p:nvSpPr>
          <p:cNvPr id="227" name="Shape 227"/>
          <p:cNvSpPr/>
          <p:nvPr/>
        </p:nvSpPr>
        <p:spPr>
          <a:xfrm>
            <a:off x="2222559" y="825381"/>
            <a:ext cx="9541896" cy="245138"/>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228" name="Shape 228"/>
          <p:cNvSpPr/>
          <p:nvPr/>
        </p:nvSpPr>
        <p:spPr>
          <a:xfrm>
            <a:off x="649064" y="94256"/>
            <a:ext cx="11400312" cy="633574"/>
          </a:xfrm>
          <a:prstGeom prst="rect">
            <a:avLst/>
          </a:prstGeom>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400">
                <a:solidFill>
                  <a:schemeClr val="accent1">
                    <a:hueOff val="60270"/>
                    <a:satOff val="-20053"/>
                    <a:lumOff val="-13915"/>
                  </a:schemeClr>
                </a:solidFill>
                <a:latin typeface="Arial"/>
                <a:ea typeface="Arial"/>
                <a:cs typeface="Arial"/>
                <a:sym typeface="Arial"/>
              </a:defRPr>
            </a:lvl1pPr>
          </a:lstStyle>
          <a:p>
            <a:r>
              <a:t>Circadian pattern of serum cortisol</a:t>
            </a:r>
          </a:p>
        </p:txBody>
      </p:sp>
      <p:pic>
        <p:nvPicPr>
          <p:cNvPr id="229" name="0DEBD65D-45DF-42C9-A5BE-7E97495F545D-L0-001.jpeg"/>
          <p:cNvPicPr>
            <a:picLocks noChangeAspect="1"/>
          </p:cNvPicPr>
          <p:nvPr/>
        </p:nvPicPr>
        <p:blipFill>
          <a:blip r:embed="rId4">
            <a:extLst/>
          </a:blip>
          <a:stretch>
            <a:fillRect/>
          </a:stretch>
        </p:blipFill>
        <p:spPr>
          <a:xfrm>
            <a:off x="96055" y="814615"/>
            <a:ext cx="6671217" cy="3846906"/>
          </a:xfrm>
          <a:prstGeom prst="rect">
            <a:avLst/>
          </a:prstGeom>
          <a:ln w="12700">
            <a:miter lim="400000"/>
          </a:ln>
        </p:spPr>
      </p:pic>
      <p:pic>
        <p:nvPicPr>
          <p:cNvPr id="230" name="figure 16-12-2small.jpg"/>
          <p:cNvPicPr>
            <a:picLocks noChangeAspect="1"/>
          </p:cNvPicPr>
          <p:nvPr/>
        </p:nvPicPr>
        <p:blipFill>
          <a:blip r:embed="rId5">
            <a:extLst/>
          </a:blip>
          <a:stretch>
            <a:fillRect/>
          </a:stretch>
        </p:blipFill>
        <p:spPr>
          <a:xfrm>
            <a:off x="367158" y="4994596"/>
            <a:ext cx="4572306" cy="4918259"/>
          </a:xfrm>
          <a:prstGeom prst="rect">
            <a:avLst/>
          </a:prstGeom>
          <a:ln w="12700">
            <a:miter lim="400000"/>
          </a:ln>
        </p:spPr>
      </p:pic>
      <p:sp>
        <p:nvSpPr>
          <p:cNvPr id="231" name="Shape 231"/>
          <p:cNvSpPr/>
          <p:nvPr/>
        </p:nvSpPr>
        <p:spPr>
          <a:xfrm>
            <a:off x="688470" y="4860968"/>
            <a:ext cx="2759129" cy="44722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algn="l" defTabSz="1300480">
              <a:spcBef>
                <a:spcPts val="700"/>
              </a:spcBef>
              <a:buClr>
                <a:srgbClr val="FFFFFF"/>
              </a:buClr>
              <a:buFont typeface="Arial"/>
              <a:defRPr sz="2400" b="1">
                <a:solidFill>
                  <a:schemeClr val="accent1">
                    <a:hueOff val="60270"/>
                    <a:satOff val="-20053"/>
                    <a:lumOff val="-13915"/>
                  </a:schemeClr>
                </a:solidFill>
                <a:uFill>
                  <a:solidFill>
                    <a:srgbClr val="FFFFFF"/>
                  </a:solidFill>
                </a:uFill>
                <a:latin typeface="Arial"/>
                <a:ea typeface="Arial"/>
                <a:cs typeface="Arial"/>
                <a:sym typeface="Arial"/>
              </a:defRPr>
            </a:lvl1pPr>
          </a:lstStyle>
          <a:p>
            <a:r>
              <a:t>Controls</a:t>
            </a:r>
          </a:p>
        </p:txBody>
      </p:sp>
      <p:sp>
        <p:nvSpPr>
          <p:cNvPr id="232" name="Shape 232"/>
          <p:cNvSpPr/>
          <p:nvPr/>
        </p:nvSpPr>
        <p:spPr>
          <a:xfrm>
            <a:off x="666035" y="7052849"/>
            <a:ext cx="3729110" cy="44722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algn="l" defTabSz="1300480">
              <a:spcBef>
                <a:spcPts val="700"/>
              </a:spcBef>
              <a:buClr>
                <a:srgbClr val="FFFFFF"/>
              </a:buClr>
              <a:buFont typeface="Arial"/>
              <a:defRPr sz="2400" b="1">
                <a:solidFill>
                  <a:schemeClr val="accent5"/>
                </a:solidFill>
                <a:uFill>
                  <a:solidFill>
                    <a:srgbClr val="FFFFFF"/>
                  </a:solidFill>
                </a:uFill>
                <a:latin typeface="Arial"/>
                <a:ea typeface="Arial"/>
                <a:cs typeface="Arial"/>
                <a:sym typeface="Arial"/>
              </a:defRPr>
            </a:lvl1pPr>
          </a:lstStyle>
          <a:p>
            <a:r>
              <a:t>Depressed patients</a:t>
            </a:r>
          </a:p>
        </p:txBody>
      </p:sp>
      <p:sp>
        <p:nvSpPr>
          <p:cNvPr id="233" name="Shape 233"/>
          <p:cNvSpPr/>
          <p:nvPr/>
        </p:nvSpPr>
        <p:spPr>
          <a:xfrm>
            <a:off x="5221617" y="8396574"/>
            <a:ext cx="3074444" cy="106556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lvl1pPr marL="40639" marR="40639" algn="l" defTabSz="1300480">
              <a:spcBef>
                <a:spcPts val="700"/>
              </a:spcBef>
              <a:buClr>
                <a:srgbClr val="FFFFFF"/>
              </a:buClr>
              <a:buFont typeface="Arial"/>
              <a:defRPr sz="2500">
                <a:solidFill>
                  <a:schemeClr val="accent1">
                    <a:hueOff val="60270"/>
                    <a:satOff val="-20053"/>
                    <a:lumOff val="-13915"/>
                  </a:schemeClr>
                </a:solidFill>
                <a:uFill>
                  <a:solidFill>
                    <a:srgbClr val="FFFFFF"/>
                  </a:solidFill>
                </a:uFill>
                <a:latin typeface="Arial"/>
                <a:ea typeface="Arial"/>
                <a:cs typeface="Arial"/>
                <a:sym typeface="Arial"/>
              </a:defRPr>
            </a:lvl1pPr>
          </a:lstStyle>
          <a:p>
            <a:r>
              <a:t>Dexamethasone Suppression test</a:t>
            </a:r>
          </a:p>
        </p:txBody>
      </p:sp>
      <p:sp>
        <p:nvSpPr>
          <p:cNvPr id="234" name="Shape 234"/>
          <p:cNvSpPr/>
          <p:nvPr/>
        </p:nvSpPr>
        <p:spPr>
          <a:xfrm>
            <a:off x="8248910" y="6268181"/>
            <a:ext cx="1750225" cy="80282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algn="l" defTabSz="1300480">
              <a:spcBef>
                <a:spcPts val="700"/>
              </a:spcBef>
              <a:buClr>
                <a:srgbClr val="FFFFFF"/>
              </a:buClr>
              <a:buFont typeface="Arial"/>
              <a:defRPr sz="2400">
                <a:solidFill>
                  <a:schemeClr val="accent1">
                    <a:hueOff val="60270"/>
                    <a:satOff val="-20053"/>
                    <a:lumOff val="-13915"/>
                  </a:schemeClr>
                </a:solidFill>
                <a:uFill>
                  <a:solidFill>
                    <a:srgbClr val="FFFFFF"/>
                  </a:solidFill>
                </a:uFill>
                <a:latin typeface="Arial"/>
                <a:ea typeface="Arial"/>
                <a:cs typeface="Arial"/>
                <a:sym typeface="Arial"/>
              </a:defRPr>
            </a:lvl1pPr>
          </a:lstStyle>
          <a:p>
            <a:r>
              <a:t>Depressed patients</a:t>
            </a:r>
          </a:p>
        </p:txBody>
      </p:sp>
      <p:sp>
        <p:nvSpPr>
          <p:cNvPr id="235" name="Shape 235"/>
          <p:cNvSpPr/>
          <p:nvPr/>
        </p:nvSpPr>
        <p:spPr>
          <a:xfrm>
            <a:off x="8085357" y="6221343"/>
            <a:ext cx="4784874" cy="89650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38607" marR="38607" algn="l" defTabSz="1235455">
              <a:spcBef>
                <a:spcPts val="700"/>
              </a:spcBef>
              <a:buClr>
                <a:srgbClr val="FFFFFF"/>
              </a:buClr>
              <a:buFont typeface="Arial"/>
              <a:defRPr sz="2280">
                <a:solidFill>
                  <a:schemeClr val="accent1">
                    <a:hueOff val="60270"/>
                    <a:satOff val="-20053"/>
                    <a:lumOff val="-13915"/>
                  </a:schemeClr>
                </a:solidFill>
                <a:uFill>
                  <a:solidFill>
                    <a:srgbClr val="FFFFFF"/>
                  </a:solidFill>
                </a:uFill>
                <a:latin typeface="Arial"/>
                <a:ea typeface="Arial"/>
                <a:cs typeface="Arial"/>
                <a:sym typeface="Arial"/>
              </a:defRPr>
            </a:pPr>
            <a:r>
              <a:rPr b="1">
                <a:solidFill>
                  <a:schemeClr val="accent5"/>
                </a:solidFill>
              </a:rPr>
              <a:t>Depressed</a:t>
            </a:r>
            <a:r>
              <a:t>  Psychiatric Normal</a:t>
            </a:r>
          </a:p>
          <a:p>
            <a:pPr marL="38607" marR="38607" algn="l" defTabSz="1235455">
              <a:spcBef>
                <a:spcPts val="700"/>
              </a:spcBef>
              <a:buClr>
                <a:srgbClr val="FFFFFF"/>
              </a:buClr>
              <a:buFont typeface="Arial"/>
              <a:defRPr sz="2280">
                <a:solidFill>
                  <a:schemeClr val="accent1">
                    <a:hueOff val="60270"/>
                    <a:satOff val="-20053"/>
                    <a:lumOff val="-13915"/>
                  </a:schemeClr>
                </a:solidFill>
                <a:uFill>
                  <a:solidFill>
                    <a:srgbClr val="FFFFFF"/>
                  </a:solidFill>
                </a:uFill>
                <a:latin typeface="Arial"/>
                <a:ea typeface="Arial"/>
                <a:cs typeface="Arial"/>
                <a:sym typeface="Arial"/>
              </a:defRPr>
            </a:pPr>
            <a:r>
              <a:t>patients         controls </a:t>
            </a:r>
            <a:r>
              <a:rPr b="1"/>
              <a:t>controls</a:t>
            </a:r>
          </a:p>
        </p:txBody>
      </p:sp>
      <p:sp>
        <p:nvSpPr>
          <p:cNvPr id="236" name="Shape 236"/>
          <p:cNvSpPr/>
          <p:nvPr/>
        </p:nvSpPr>
        <p:spPr>
          <a:xfrm rot="16200000">
            <a:off x="6591149" y="3057828"/>
            <a:ext cx="2759127" cy="44723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algn="l" defTabSz="1300480">
              <a:spcBef>
                <a:spcPts val="700"/>
              </a:spcBef>
              <a:buClr>
                <a:srgbClr val="FFFFFF"/>
              </a:buClr>
              <a:buFont typeface="Arial"/>
              <a:defRPr sz="2400">
                <a:solidFill>
                  <a:schemeClr val="accent1">
                    <a:hueOff val="60270"/>
                    <a:satOff val="-20053"/>
                    <a:lumOff val="-13915"/>
                  </a:schemeClr>
                </a:solidFill>
                <a:uFill>
                  <a:solidFill>
                    <a:srgbClr val="FFFFFF"/>
                  </a:solidFill>
                </a:uFill>
                <a:latin typeface="Arial"/>
                <a:ea typeface="Arial"/>
                <a:cs typeface="Arial"/>
                <a:sym typeface="Arial"/>
              </a:defRPr>
            </a:lvl1pPr>
          </a:lstStyle>
          <a:p>
            <a:r>
              <a:t>Serum cortisol</a:t>
            </a:r>
          </a:p>
        </p:txBody>
      </p:sp>
      <p:sp>
        <p:nvSpPr>
          <p:cNvPr id="237" name="Shape 237"/>
          <p:cNvSpPr/>
          <p:nvPr/>
        </p:nvSpPr>
        <p:spPr>
          <a:xfrm rot="16200000">
            <a:off x="-1129845" y="2242769"/>
            <a:ext cx="2759129" cy="44722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algn="l" defTabSz="1300480">
              <a:spcBef>
                <a:spcPts val="700"/>
              </a:spcBef>
              <a:buClr>
                <a:srgbClr val="FFFFFF"/>
              </a:buClr>
              <a:buFont typeface="Arial"/>
              <a:defRPr sz="2400">
                <a:solidFill>
                  <a:schemeClr val="accent1">
                    <a:hueOff val="60270"/>
                    <a:satOff val="-20053"/>
                    <a:lumOff val="-13915"/>
                  </a:schemeClr>
                </a:solidFill>
                <a:uFill>
                  <a:solidFill>
                    <a:srgbClr val="FFFFFF"/>
                  </a:solidFill>
                </a:uFill>
                <a:latin typeface="Arial"/>
                <a:ea typeface="Arial"/>
                <a:cs typeface="Arial"/>
                <a:sym typeface="Arial"/>
              </a:defRPr>
            </a:lvl1pPr>
          </a:lstStyle>
          <a:p>
            <a:r>
              <a:t>Serum cortisol</a:t>
            </a:r>
          </a:p>
        </p:txBody>
      </p:sp>
      <p:sp>
        <p:nvSpPr>
          <p:cNvPr id="238" name="Shape 238"/>
          <p:cNvSpPr/>
          <p:nvPr/>
        </p:nvSpPr>
        <p:spPr>
          <a:xfrm rot="16200000">
            <a:off x="-631287" y="5863057"/>
            <a:ext cx="2191542" cy="44722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algn="l" defTabSz="1300480">
              <a:spcBef>
                <a:spcPts val="700"/>
              </a:spcBef>
              <a:buClr>
                <a:srgbClr val="FFFFFF"/>
              </a:buClr>
              <a:buFont typeface="Arial"/>
              <a:defRPr sz="2400">
                <a:solidFill>
                  <a:schemeClr val="accent1">
                    <a:hueOff val="60270"/>
                    <a:satOff val="-20053"/>
                    <a:lumOff val="-13915"/>
                  </a:schemeClr>
                </a:solidFill>
                <a:uFill>
                  <a:solidFill>
                    <a:srgbClr val="FFFFFF"/>
                  </a:solidFill>
                </a:uFill>
                <a:latin typeface="Arial"/>
                <a:ea typeface="Arial"/>
                <a:cs typeface="Arial"/>
                <a:sym typeface="Arial"/>
              </a:defRPr>
            </a:lvl1pPr>
          </a:lstStyle>
          <a:p>
            <a:r>
              <a:t>Serum cortisol</a:t>
            </a:r>
          </a:p>
        </p:txBody>
      </p:sp>
      <p:sp>
        <p:nvSpPr>
          <p:cNvPr id="239" name="Shape 239"/>
          <p:cNvSpPr/>
          <p:nvPr/>
        </p:nvSpPr>
        <p:spPr>
          <a:xfrm rot="16200000">
            <a:off x="-631287" y="8210099"/>
            <a:ext cx="2191542" cy="44722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algn="l" defTabSz="1300480">
              <a:spcBef>
                <a:spcPts val="700"/>
              </a:spcBef>
              <a:buClr>
                <a:srgbClr val="FFFFFF"/>
              </a:buClr>
              <a:buFont typeface="Arial"/>
              <a:defRPr sz="2400">
                <a:solidFill>
                  <a:schemeClr val="accent1">
                    <a:hueOff val="60270"/>
                    <a:satOff val="-20053"/>
                    <a:lumOff val="-13915"/>
                  </a:schemeClr>
                </a:solidFill>
                <a:uFill>
                  <a:solidFill>
                    <a:srgbClr val="FFFFFF"/>
                  </a:solidFill>
                </a:uFill>
                <a:latin typeface="Arial"/>
                <a:ea typeface="Arial"/>
                <a:cs typeface="Arial"/>
                <a:sym typeface="Arial"/>
              </a:defRPr>
            </a:lvl1pPr>
          </a:lstStyle>
          <a:p>
            <a:r>
              <a:t>Serum cortisol</a:t>
            </a:r>
          </a:p>
        </p:txBody>
      </p:sp>
      <p:sp>
        <p:nvSpPr>
          <p:cNvPr id="240" name="Shape 240"/>
          <p:cNvSpPr/>
          <p:nvPr/>
        </p:nvSpPr>
        <p:spPr>
          <a:xfrm>
            <a:off x="6311249" y="4553351"/>
            <a:ext cx="1380884" cy="813429"/>
          </a:xfrm>
          <a:prstGeom prst="line">
            <a:avLst/>
          </a:prstGeom>
          <a:ln w="63500">
            <a:solidFill>
              <a:schemeClr val="accent5">
                <a:hueOff val="-179740"/>
                <a:satOff val="-15296"/>
                <a:lumOff val="19930"/>
              </a:schemeClr>
            </a:solidFill>
            <a:miter lim="400000"/>
            <a:tailEnd type="triangle"/>
          </a:ln>
        </p:spPr>
        <p:txBody>
          <a:bodyPr lIns="0" tIns="0" rIns="0" bIns="0"/>
          <a:lstStyle/>
          <a:p>
            <a:pPr algn="l" defTabSz="457200">
              <a:defRPr sz="1200">
                <a:latin typeface="Helvetica"/>
                <a:ea typeface="Helvetica"/>
                <a:cs typeface="Helvetica"/>
                <a:sym typeface="Helvetica"/>
              </a:defRPr>
            </a:pPr>
            <a:endParaRPr/>
          </a:p>
        </p:txBody>
      </p:sp>
      <p:sp>
        <p:nvSpPr>
          <p:cNvPr id="241" name="Shape 241"/>
          <p:cNvSpPr/>
          <p:nvPr/>
        </p:nvSpPr>
        <p:spPr>
          <a:xfrm flipH="1">
            <a:off x="7979933" y="7241065"/>
            <a:ext cx="1933215" cy="1582417"/>
          </a:xfrm>
          <a:prstGeom prst="line">
            <a:avLst/>
          </a:prstGeom>
          <a:ln w="63500">
            <a:solidFill>
              <a:schemeClr val="accent5">
                <a:hueOff val="-179740"/>
                <a:satOff val="-15296"/>
                <a:lumOff val="19930"/>
              </a:schemeClr>
            </a:solidFill>
            <a:miter lim="400000"/>
            <a:tailEnd type="triangle"/>
          </a:ln>
        </p:spPr>
        <p:txBody>
          <a:bodyPr lIns="0" tIns="0" rIns="0" bIns="0"/>
          <a:lstStyle/>
          <a:p>
            <a:pPr algn="l" defTabSz="457200">
              <a:defRPr sz="1200">
                <a:latin typeface="Helvetica"/>
                <a:ea typeface="Helvetica"/>
                <a:cs typeface="Helvetica"/>
                <a:sym typeface="Helvetica"/>
              </a:defRPr>
            </a:pPr>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crf adult environment.jpg"/>
          <p:cNvPicPr>
            <a:picLocks noChangeAspect="1"/>
          </p:cNvPicPr>
          <p:nvPr/>
        </p:nvPicPr>
        <p:blipFill>
          <a:blip r:embed="rId3">
            <a:extLst/>
          </a:blip>
          <a:stretch>
            <a:fillRect/>
          </a:stretch>
        </p:blipFill>
        <p:spPr>
          <a:xfrm>
            <a:off x="13974" y="2667536"/>
            <a:ext cx="6387322" cy="7129341"/>
          </a:xfrm>
          <a:prstGeom prst="rect">
            <a:avLst/>
          </a:prstGeom>
          <a:ln w="12700">
            <a:miter lim="400000"/>
          </a:ln>
        </p:spPr>
      </p:pic>
      <p:sp>
        <p:nvSpPr>
          <p:cNvPr id="246" name="Shape 246"/>
          <p:cNvSpPr/>
          <p:nvPr/>
        </p:nvSpPr>
        <p:spPr>
          <a:xfrm>
            <a:off x="259644" y="1496906"/>
            <a:ext cx="3287325" cy="88900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defTabSz="1300480">
              <a:spcBef>
                <a:spcPts val="1000"/>
              </a:spcBef>
              <a:buClr>
                <a:srgbClr val="FFFFFF"/>
              </a:buClr>
              <a:buFont typeface="Arial"/>
              <a:defRPr sz="2560" b="1">
                <a:solidFill>
                  <a:srgbClr val="FFFFFF"/>
                </a:solidFill>
                <a:uFill>
                  <a:solidFill>
                    <a:srgbClr val="FFFFFF"/>
                  </a:solidFill>
                </a:uFill>
                <a:latin typeface="Arial"/>
                <a:ea typeface="Arial"/>
                <a:cs typeface="Arial"/>
                <a:sym typeface="Arial"/>
              </a:defRPr>
            </a:lvl1pPr>
          </a:lstStyle>
          <a:p>
            <a:r>
              <a:t>Developmental environment</a:t>
            </a:r>
          </a:p>
        </p:txBody>
      </p:sp>
      <p:sp>
        <p:nvSpPr>
          <p:cNvPr id="247" name="Shape 247"/>
          <p:cNvSpPr/>
          <p:nvPr/>
        </p:nvSpPr>
        <p:spPr>
          <a:xfrm>
            <a:off x="9602827" y="1484924"/>
            <a:ext cx="2673209" cy="82084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defTabSz="1300480">
              <a:spcBef>
                <a:spcPts val="900"/>
              </a:spcBef>
              <a:buClr>
                <a:srgbClr val="FFFFFF"/>
              </a:buClr>
              <a:buFont typeface="Arial"/>
              <a:defRPr sz="2275" b="1">
                <a:solidFill>
                  <a:schemeClr val="accent1">
                    <a:hueOff val="60270"/>
                    <a:satOff val="-20053"/>
                    <a:lumOff val="-13915"/>
                  </a:schemeClr>
                </a:solidFill>
                <a:uFill>
                  <a:solidFill>
                    <a:srgbClr val="FFFFFF"/>
                  </a:solidFill>
                </a:uFill>
                <a:latin typeface="Arial"/>
                <a:ea typeface="Arial"/>
                <a:cs typeface="Arial"/>
                <a:sym typeface="Arial"/>
              </a:defRPr>
            </a:lvl1pPr>
          </a:lstStyle>
          <a:p>
            <a:r>
              <a:t>High levels of maternal care</a:t>
            </a:r>
          </a:p>
        </p:txBody>
      </p:sp>
      <p:sp>
        <p:nvSpPr>
          <p:cNvPr id="248" name="Shape 248"/>
          <p:cNvSpPr/>
          <p:nvPr/>
        </p:nvSpPr>
        <p:spPr>
          <a:xfrm>
            <a:off x="9709556" y="5271609"/>
            <a:ext cx="1661724" cy="50800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spcBef>
                <a:spcPts val="1000"/>
              </a:spcBef>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lvl1pPr>
          </a:lstStyle>
          <a:p>
            <a:r>
              <a:t>Trauma</a:t>
            </a:r>
          </a:p>
        </p:txBody>
      </p:sp>
      <p:sp>
        <p:nvSpPr>
          <p:cNvPr id="249" name="Shape 249"/>
          <p:cNvSpPr/>
          <p:nvPr/>
        </p:nvSpPr>
        <p:spPr>
          <a:xfrm>
            <a:off x="9709556" y="4866447"/>
            <a:ext cx="1752036" cy="50800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spcBef>
                <a:spcPts val="1000"/>
              </a:spcBef>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lvl1pPr>
          </a:lstStyle>
          <a:p>
            <a:r>
              <a:t>Neglect</a:t>
            </a:r>
          </a:p>
        </p:txBody>
      </p:sp>
      <p:sp>
        <p:nvSpPr>
          <p:cNvPr id="250" name="Shape 250"/>
          <p:cNvSpPr/>
          <p:nvPr/>
        </p:nvSpPr>
        <p:spPr>
          <a:xfrm>
            <a:off x="9709556" y="5631486"/>
            <a:ext cx="3347646" cy="502162"/>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algn="l" defTabSz="1300480">
              <a:spcBef>
                <a:spcPts val="1000"/>
              </a:spcBef>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lvl1pPr>
          </a:lstStyle>
          <a:p>
            <a:r>
              <a:t>Chronic Stress</a:t>
            </a:r>
          </a:p>
        </p:txBody>
      </p:sp>
      <p:pic>
        <p:nvPicPr>
          <p:cNvPr id="251" name="crf ritaglio a.jpg"/>
          <p:cNvPicPr>
            <a:picLocks noChangeAspect="1"/>
          </p:cNvPicPr>
          <p:nvPr/>
        </p:nvPicPr>
        <p:blipFill>
          <a:blip r:embed="rId4">
            <a:extLst/>
          </a:blip>
          <a:stretch>
            <a:fillRect/>
          </a:stretch>
        </p:blipFill>
        <p:spPr>
          <a:xfrm>
            <a:off x="-30427" y="1484924"/>
            <a:ext cx="9292001" cy="3615865"/>
          </a:xfrm>
          <a:prstGeom prst="rect">
            <a:avLst/>
          </a:prstGeom>
          <a:ln w="12700">
            <a:miter lim="400000"/>
          </a:ln>
        </p:spPr>
      </p:pic>
      <p:sp>
        <p:nvSpPr>
          <p:cNvPr id="252" name="Shape 252"/>
          <p:cNvSpPr/>
          <p:nvPr/>
        </p:nvSpPr>
        <p:spPr>
          <a:xfrm>
            <a:off x="1888828" y="306985"/>
            <a:ext cx="9687351" cy="836790"/>
          </a:xfrm>
          <a:prstGeom prst="rect">
            <a:avLst/>
          </a:prstGeom>
          <a:ln w="50800">
            <a:solidFill>
              <a:schemeClr val="accent1"/>
            </a:solidFill>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defTabSz="1300480">
              <a:spcBef>
                <a:spcPts val="1800"/>
              </a:spcBef>
              <a:buClr>
                <a:srgbClr val="FFFF00"/>
              </a:buClr>
              <a:buFont typeface="Arial"/>
              <a:defRPr sz="4551">
                <a:solidFill>
                  <a:schemeClr val="accent1">
                    <a:hueOff val="60270"/>
                    <a:satOff val="-20053"/>
                    <a:lumOff val="-13915"/>
                  </a:schemeClr>
                </a:solidFill>
                <a:uFill>
                  <a:solidFill>
                    <a:srgbClr val="FFFF00"/>
                  </a:solidFill>
                </a:uFill>
                <a:latin typeface="Arial"/>
                <a:ea typeface="Arial"/>
                <a:cs typeface="Arial"/>
                <a:sym typeface="Arial"/>
              </a:defRPr>
            </a:lvl1pPr>
          </a:lstStyle>
          <a:p>
            <a:pPr>
              <a:defRPr sz="2560">
                <a:uFill>
                  <a:solidFill>
                    <a:srgbClr val="000000"/>
                  </a:solidFill>
                </a:uFill>
              </a:defRPr>
            </a:pPr>
            <a:r>
              <a:rPr sz="4551">
                <a:uFill>
                  <a:solidFill>
                    <a:srgbClr val="FFFF00"/>
                  </a:solidFill>
                </a:uFill>
              </a:rPr>
              <a:t>Effect of stressors on HPA Axis</a:t>
            </a:r>
          </a:p>
        </p:txBody>
      </p:sp>
      <p:sp>
        <p:nvSpPr>
          <p:cNvPr id="253" name="Shape 253"/>
          <p:cNvSpPr/>
          <p:nvPr/>
        </p:nvSpPr>
        <p:spPr>
          <a:xfrm flipH="1" flipV="1">
            <a:off x="9589316" y="2536801"/>
            <a:ext cx="2306550" cy="1"/>
          </a:xfrm>
          <a:prstGeom prst="line">
            <a:avLst/>
          </a:prstGeom>
          <a:ln w="63217">
            <a:solidFill>
              <a:schemeClr val="accent5"/>
            </a:solidFill>
            <a:tailEnd type="triangle"/>
          </a:ln>
        </p:spPr>
        <p:txBody>
          <a:bodyPr lIns="0" tIns="0" rIns="0" bIns="0"/>
          <a:lstStyle/>
          <a:p>
            <a:pPr algn="l" defTabSz="457200">
              <a:defRPr sz="1200">
                <a:latin typeface="Helvetica"/>
                <a:ea typeface="Helvetica"/>
                <a:cs typeface="Helvetica"/>
                <a:sym typeface="Helvetica"/>
              </a:defRPr>
            </a:pPr>
            <a:endParaRPr/>
          </a:p>
        </p:txBody>
      </p:sp>
      <p:sp>
        <p:nvSpPr>
          <p:cNvPr id="254" name="Shape 254"/>
          <p:cNvSpPr/>
          <p:nvPr/>
        </p:nvSpPr>
        <p:spPr>
          <a:xfrm>
            <a:off x="9485565" y="4620392"/>
            <a:ext cx="0" cy="1810435"/>
          </a:xfrm>
          <a:prstGeom prst="line">
            <a:avLst/>
          </a:prstGeom>
          <a:ln w="63217">
            <a:solidFill>
              <a:schemeClr val="accent5"/>
            </a:solidFill>
            <a:tailEnd type="triangle"/>
          </a:ln>
        </p:spPr>
        <p:txBody>
          <a:bodyPr lIns="0" tIns="0" rIns="0" bIns="0"/>
          <a:lstStyle/>
          <a:p>
            <a:pPr algn="l" defTabSz="457200">
              <a:defRPr sz="1200">
                <a:latin typeface="Helvetica"/>
                <a:ea typeface="Helvetica"/>
                <a:cs typeface="Helvetica"/>
                <a:sym typeface="Helvetica"/>
              </a:defRPr>
            </a:pPr>
            <a:endParaRPr/>
          </a:p>
        </p:txBody>
      </p:sp>
      <p:sp>
        <p:nvSpPr>
          <p:cNvPr id="255" name="Shape 255"/>
          <p:cNvSpPr/>
          <p:nvPr/>
        </p:nvSpPr>
        <p:spPr>
          <a:xfrm>
            <a:off x="-74765" y="5097099"/>
            <a:ext cx="6564800" cy="1909197"/>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pic>
        <p:nvPicPr>
          <p:cNvPr id="256" name="crf ritaglio c.jpg"/>
          <p:cNvPicPr>
            <a:picLocks noChangeAspect="1"/>
          </p:cNvPicPr>
          <p:nvPr/>
        </p:nvPicPr>
        <p:blipFill>
          <a:blip r:embed="rId5">
            <a:extLst/>
          </a:blip>
          <a:stretch>
            <a:fillRect/>
          </a:stretch>
        </p:blipFill>
        <p:spPr>
          <a:xfrm>
            <a:off x="3340942" y="6390686"/>
            <a:ext cx="9620710" cy="3354834"/>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EE3E00D8-15BA-414D-92BC-7364D07F8F71-L0-001.jpeg"/>
          <p:cNvPicPr>
            <a:picLocks noChangeAspect="1"/>
          </p:cNvPicPr>
          <p:nvPr/>
        </p:nvPicPr>
        <p:blipFill>
          <a:blip r:embed="rId2">
            <a:extLst/>
          </a:blip>
          <a:stretch>
            <a:fillRect/>
          </a:stretch>
        </p:blipFill>
        <p:spPr>
          <a:xfrm>
            <a:off x="125066" y="1191185"/>
            <a:ext cx="9144804" cy="8409015"/>
          </a:xfrm>
          <a:prstGeom prst="rect">
            <a:avLst/>
          </a:prstGeom>
          <a:ln w="12700">
            <a:miter lim="400000"/>
          </a:ln>
        </p:spPr>
      </p:pic>
      <p:sp>
        <p:nvSpPr>
          <p:cNvPr id="261" name="Shape 261"/>
          <p:cNvSpPr/>
          <p:nvPr/>
        </p:nvSpPr>
        <p:spPr>
          <a:xfrm>
            <a:off x="1131263" y="168923"/>
            <a:ext cx="11167681" cy="849490"/>
          </a:xfrm>
          <a:prstGeom prst="rect">
            <a:avLst/>
          </a:prstGeom>
          <a:solidFill>
            <a:srgbClr val="FFFFFF"/>
          </a:solidFill>
          <a:ln w="63500">
            <a:solidFill>
              <a:schemeClr val="accent1"/>
            </a:solidFill>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defTabSz="1300480">
              <a:spcBef>
                <a:spcPts val="1800"/>
              </a:spcBef>
              <a:buClr>
                <a:srgbClr val="FFFF00"/>
              </a:buClr>
              <a:buFont typeface="Arial"/>
              <a:defRPr sz="4551">
                <a:solidFill>
                  <a:schemeClr val="accent1">
                    <a:hueOff val="60270"/>
                    <a:satOff val="-20053"/>
                    <a:lumOff val="-13915"/>
                  </a:schemeClr>
                </a:solidFill>
                <a:uFill>
                  <a:solidFill>
                    <a:srgbClr val="FFFF00"/>
                  </a:solidFill>
                </a:uFill>
                <a:latin typeface="Arial"/>
                <a:ea typeface="Arial"/>
                <a:cs typeface="Arial"/>
                <a:sym typeface="Arial"/>
              </a:defRPr>
            </a:lvl1pPr>
          </a:lstStyle>
          <a:p>
            <a:pPr>
              <a:defRPr sz="2560">
                <a:uFill>
                  <a:solidFill>
                    <a:srgbClr val="000000"/>
                  </a:solidFill>
                </a:uFill>
              </a:defRPr>
            </a:pPr>
            <a:r>
              <a:rPr lang="it-IT" sz="4551" dirty="0">
                <a:uFill>
                  <a:solidFill>
                    <a:srgbClr val="FFFF00"/>
                  </a:solidFill>
                </a:uFill>
              </a:rPr>
              <a:t>3. </a:t>
            </a:r>
            <a:r>
              <a:rPr sz="4551" dirty="0">
                <a:uFill>
                  <a:solidFill>
                    <a:srgbClr val="FFFF00"/>
                  </a:solidFill>
                </a:uFill>
              </a:rPr>
              <a:t>Stress-induced neuroinflammation</a:t>
            </a:r>
          </a:p>
        </p:txBody>
      </p:sp>
      <p:sp>
        <p:nvSpPr>
          <p:cNvPr id="262" name="Shape 262"/>
          <p:cNvSpPr/>
          <p:nvPr/>
        </p:nvSpPr>
        <p:spPr>
          <a:xfrm>
            <a:off x="9444064" y="7769298"/>
            <a:ext cx="3627590" cy="12714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700">
                <a:latin typeface="Arial"/>
                <a:ea typeface="Arial"/>
                <a:cs typeface="Arial"/>
                <a:sym typeface="Arial"/>
              </a:defRPr>
            </a:lvl1pPr>
          </a:lstStyle>
          <a:p>
            <a:r>
              <a:t>1. ANS activation increases NF-kB synthesis</a:t>
            </a:r>
          </a:p>
        </p:txBody>
      </p:sp>
      <p:sp>
        <p:nvSpPr>
          <p:cNvPr id="263" name="Shape 263"/>
          <p:cNvSpPr/>
          <p:nvPr/>
        </p:nvSpPr>
        <p:spPr>
          <a:xfrm>
            <a:off x="9444064" y="4341348"/>
            <a:ext cx="3627590" cy="20588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700">
                <a:latin typeface="Arial"/>
                <a:ea typeface="Arial"/>
                <a:cs typeface="Arial"/>
                <a:sym typeface="Arial"/>
              </a:defRPr>
            </a:lvl1pPr>
          </a:lstStyle>
          <a:p>
            <a:r>
              <a:t>2. Cytokines enter CNS reducing the levels of NTs and trophic factors and excitotoxicity</a:t>
            </a:r>
          </a:p>
        </p:txBody>
      </p:sp>
      <p:sp>
        <p:nvSpPr>
          <p:cNvPr id="264" name="Shape 264"/>
          <p:cNvSpPr/>
          <p:nvPr/>
        </p:nvSpPr>
        <p:spPr>
          <a:xfrm>
            <a:off x="9444064" y="1700798"/>
            <a:ext cx="3244086" cy="12714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700">
                <a:latin typeface="Arial"/>
                <a:ea typeface="Arial"/>
                <a:cs typeface="Arial"/>
                <a:sym typeface="Arial"/>
              </a:defRPr>
            </a:lvl1pPr>
          </a:lstStyle>
          <a:p>
            <a:r>
              <a:t>3. Loss of the auto regulation of the HPA axis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65D37EA9-00C9-469C-9817-8D45A3628C60-L0-001.jpeg"/>
          <p:cNvPicPr>
            <a:picLocks noChangeAspect="1"/>
          </p:cNvPicPr>
          <p:nvPr/>
        </p:nvPicPr>
        <p:blipFill>
          <a:blip r:embed="rId2">
            <a:extLst/>
          </a:blip>
          <a:stretch>
            <a:fillRect/>
          </a:stretch>
        </p:blipFill>
        <p:spPr>
          <a:xfrm>
            <a:off x="-83395" y="169001"/>
            <a:ext cx="13171590" cy="8899368"/>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image-5.tiff"/>
          <p:cNvPicPr>
            <a:picLocks noChangeAspect="1"/>
          </p:cNvPicPr>
          <p:nvPr/>
        </p:nvPicPr>
        <p:blipFill>
          <a:blip r:embed="rId2">
            <a:extLst/>
          </a:blip>
          <a:stretch>
            <a:fillRect/>
          </a:stretch>
        </p:blipFill>
        <p:spPr>
          <a:xfrm>
            <a:off x="-106438" y="1101069"/>
            <a:ext cx="11923939" cy="8679449"/>
          </a:xfrm>
          <a:prstGeom prst="rect">
            <a:avLst/>
          </a:prstGeom>
          <a:ln w="12700">
            <a:miter lim="400000"/>
          </a:ln>
        </p:spPr>
      </p:pic>
      <p:sp>
        <p:nvSpPr>
          <p:cNvPr id="269" name="Shape 269"/>
          <p:cNvSpPr/>
          <p:nvPr/>
        </p:nvSpPr>
        <p:spPr>
          <a:xfrm>
            <a:off x="2221443" y="1537307"/>
            <a:ext cx="3749824" cy="4963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800" b="1">
                <a:solidFill>
                  <a:schemeClr val="accent1"/>
                </a:solidFill>
                <a:latin typeface="Arial"/>
                <a:ea typeface="Arial"/>
                <a:cs typeface="Arial"/>
                <a:sym typeface="Arial"/>
              </a:defRPr>
            </a:lvl1pPr>
          </a:lstStyle>
          <a:p>
            <a:r>
              <a:t>Prevention (self-help)</a:t>
            </a:r>
          </a:p>
        </p:txBody>
      </p:sp>
      <p:sp>
        <p:nvSpPr>
          <p:cNvPr id="270" name="Shape 270"/>
          <p:cNvSpPr/>
          <p:nvPr/>
        </p:nvSpPr>
        <p:spPr>
          <a:xfrm>
            <a:off x="581707" y="2840684"/>
            <a:ext cx="2643610" cy="49636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solidFill>
                  <a:schemeClr val="accent1"/>
                </a:solidFill>
                <a:latin typeface="Arial"/>
                <a:ea typeface="Arial"/>
                <a:cs typeface="Arial"/>
                <a:sym typeface="Arial"/>
              </a:defRPr>
            </a:lvl1pPr>
          </a:lstStyle>
          <a:p>
            <a:r>
              <a:t>Natural swings</a:t>
            </a:r>
          </a:p>
        </p:txBody>
      </p:sp>
      <p:sp>
        <p:nvSpPr>
          <p:cNvPr id="271" name="Shape 271"/>
          <p:cNvSpPr/>
          <p:nvPr/>
        </p:nvSpPr>
        <p:spPr>
          <a:xfrm>
            <a:off x="124869" y="48634"/>
            <a:ext cx="12755063" cy="1024186"/>
          </a:xfrm>
          <a:prstGeom prst="rect">
            <a:avLst/>
          </a:prstGeom>
          <a:ln w="12700">
            <a:solidFill>
              <a:schemeClr val="accent1"/>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3700" b="1">
                <a:solidFill>
                  <a:schemeClr val="accent1"/>
                </a:solidFill>
                <a:uFill>
                  <a:solidFill>
                    <a:srgbClr val="000000"/>
                  </a:solidFill>
                </a:uFill>
                <a:latin typeface="Arial"/>
                <a:ea typeface="Arial"/>
                <a:cs typeface="Arial"/>
                <a:sym typeface="Arial"/>
              </a:defRPr>
            </a:lvl1pPr>
          </a:lstStyle>
          <a:p>
            <a:r>
              <a:t>The life-cycle of major depression and its treatment</a:t>
            </a:r>
          </a:p>
        </p:txBody>
      </p:sp>
      <p:sp>
        <p:nvSpPr>
          <p:cNvPr id="272" name="Shape 272"/>
          <p:cNvSpPr/>
          <p:nvPr/>
        </p:nvSpPr>
        <p:spPr>
          <a:xfrm>
            <a:off x="1022176" y="5883506"/>
            <a:ext cx="2371797" cy="9027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800" b="1">
                <a:solidFill>
                  <a:schemeClr val="accent1"/>
                </a:solidFill>
                <a:latin typeface="Arial"/>
                <a:ea typeface="Arial"/>
                <a:cs typeface="Arial"/>
                <a:sym typeface="Arial"/>
              </a:defRPr>
            </a:lvl1pPr>
          </a:lstStyle>
          <a:p>
            <a:r>
              <a:t>Early intervention</a:t>
            </a:r>
          </a:p>
        </p:txBody>
      </p:sp>
      <p:sp>
        <p:nvSpPr>
          <p:cNvPr id="273" name="Shape 273"/>
          <p:cNvSpPr/>
          <p:nvPr/>
        </p:nvSpPr>
        <p:spPr>
          <a:xfrm>
            <a:off x="3105985" y="7967315"/>
            <a:ext cx="2371797" cy="9027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800" b="1">
                <a:solidFill>
                  <a:schemeClr val="accent1"/>
                </a:solidFill>
                <a:latin typeface="Arial"/>
                <a:ea typeface="Arial"/>
                <a:cs typeface="Arial"/>
                <a:sym typeface="Arial"/>
              </a:defRPr>
            </a:lvl1pPr>
          </a:lstStyle>
          <a:p>
            <a:r>
              <a:t>Late intervention</a:t>
            </a:r>
          </a:p>
        </p:txBody>
      </p:sp>
      <p:sp>
        <p:nvSpPr>
          <p:cNvPr id="274" name="Shape 274"/>
          <p:cNvSpPr/>
          <p:nvPr/>
        </p:nvSpPr>
        <p:spPr>
          <a:xfrm>
            <a:off x="7613512" y="8490309"/>
            <a:ext cx="3559588" cy="4963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solidFill>
                  <a:schemeClr val="accent1"/>
                </a:solidFill>
                <a:latin typeface="Arial"/>
                <a:ea typeface="Arial"/>
                <a:cs typeface="Arial"/>
                <a:sym typeface="Arial"/>
              </a:defRPr>
            </a:lvl1pPr>
          </a:lstStyle>
          <a:p>
            <a:r>
              <a:t>rescue (difficult)</a:t>
            </a:r>
          </a:p>
        </p:txBody>
      </p:sp>
      <p:sp>
        <p:nvSpPr>
          <p:cNvPr id="275" name="Shape 275"/>
          <p:cNvSpPr/>
          <p:nvPr/>
        </p:nvSpPr>
        <p:spPr>
          <a:xfrm>
            <a:off x="4811537" y="2840684"/>
            <a:ext cx="6216893" cy="49636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solidFill>
                  <a:schemeClr val="accent1"/>
                </a:solidFill>
                <a:latin typeface="Arial"/>
                <a:ea typeface="Arial"/>
                <a:cs typeface="Arial"/>
                <a:sym typeface="Arial"/>
              </a:defRPr>
            </a:lvl1pPr>
          </a:lstStyle>
          <a:p>
            <a:r>
              <a:t>Network (irreversible?) phase-shifts</a:t>
            </a:r>
          </a:p>
        </p:txBody>
      </p:sp>
      <p:sp>
        <p:nvSpPr>
          <p:cNvPr id="276" name="Shape 276"/>
          <p:cNvSpPr/>
          <p:nvPr/>
        </p:nvSpPr>
        <p:spPr>
          <a:xfrm>
            <a:off x="7499300" y="4980733"/>
            <a:ext cx="3788010" cy="4963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solidFill>
                  <a:schemeClr val="accent2"/>
                </a:solidFill>
                <a:latin typeface="Arial"/>
                <a:ea typeface="Arial"/>
                <a:cs typeface="Arial"/>
                <a:sym typeface="Arial"/>
              </a:defRPr>
            </a:lvl1pPr>
          </a:lstStyle>
          <a:p>
            <a:r>
              <a:t>Residual symptoms</a:t>
            </a:r>
          </a:p>
        </p:txBody>
      </p:sp>
      <p:sp>
        <p:nvSpPr>
          <p:cNvPr id="277" name="Shape 277"/>
          <p:cNvSpPr/>
          <p:nvPr/>
        </p:nvSpPr>
        <p:spPr>
          <a:xfrm>
            <a:off x="4361627" y="5871974"/>
            <a:ext cx="1804210" cy="4963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solidFill>
                  <a:schemeClr val="accent2"/>
                </a:solidFill>
                <a:latin typeface="Arial"/>
                <a:ea typeface="Arial"/>
                <a:cs typeface="Arial"/>
                <a:sym typeface="Arial"/>
              </a:defRPr>
            </a:lvl1pPr>
          </a:lstStyle>
          <a:p>
            <a:r>
              <a:t>Recovery</a:t>
            </a:r>
          </a:p>
        </p:txBody>
      </p:sp>
      <p:sp>
        <p:nvSpPr>
          <p:cNvPr id="278" name="Shape 278"/>
          <p:cNvSpPr/>
          <p:nvPr/>
        </p:nvSpPr>
        <p:spPr>
          <a:xfrm>
            <a:off x="2824268" y="6708624"/>
            <a:ext cx="1755059" cy="4963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solidFill>
                  <a:schemeClr val="accent5"/>
                </a:solidFill>
                <a:latin typeface="Arial"/>
                <a:ea typeface="Arial"/>
                <a:cs typeface="Arial"/>
                <a:sym typeface="Arial"/>
              </a:defRPr>
            </a:lvl1pPr>
          </a:lstStyle>
          <a:p>
            <a:r>
              <a:t>Collapse</a:t>
            </a:r>
          </a:p>
        </p:txBody>
      </p:sp>
      <p:sp>
        <p:nvSpPr>
          <p:cNvPr id="279" name="Shape 279"/>
          <p:cNvSpPr/>
          <p:nvPr/>
        </p:nvSpPr>
        <p:spPr>
          <a:xfrm>
            <a:off x="7701079" y="6236551"/>
            <a:ext cx="1755059" cy="49636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solidFill>
                  <a:schemeClr val="accent5"/>
                </a:solidFill>
                <a:latin typeface="Arial"/>
                <a:ea typeface="Arial"/>
                <a:cs typeface="Arial"/>
                <a:sym typeface="Arial"/>
              </a:defRPr>
            </a:lvl1pPr>
          </a:lstStyle>
          <a:p>
            <a:r>
              <a:t>Relapse</a:t>
            </a:r>
          </a:p>
        </p:txBody>
      </p:sp>
      <p:sp>
        <p:nvSpPr>
          <p:cNvPr id="280" name="Shape 280"/>
          <p:cNvSpPr/>
          <p:nvPr/>
        </p:nvSpPr>
        <p:spPr>
          <a:xfrm>
            <a:off x="961263" y="4979582"/>
            <a:ext cx="2196675" cy="96959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000" b="1">
                <a:solidFill>
                  <a:schemeClr val="accent5"/>
                </a:solidFill>
                <a:latin typeface="Arial"/>
                <a:ea typeface="Arial"/>
                <a:cs typeface="Arial"/>
                <a:sym typeface="Arial"/>
              </a:defRPr>
            </a:lvl1pPr>
          </a:lstStyle>
          <a:p>
            <a:r>
              <a:t>Genetic/developmental load</a:t>
            </a:r>
          </a:p>
        </p:txBody>
      </p:sp>
      <p:sp>
        <p:nvSpPr>
          <p:cNvPr id="281" name="Shape 281"/>
          <p:cNvSpPr/>
          <p:nvPr/>
        </p:nvSpPr>
        <p:spPr>
          <a:xfrm>
            <a:off x="3810288" y="4316655"/>
            <a:ext cx="1694147" cy="96959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000" b="1">
                <a:solidFill>
                  <a:schemeClr val="accent5"/>
                </a:solidFill>
                <a:latin typeface="Arial"/>
                <a:ea typeface="Arial"/>
                <a:cs typeface="Arial"/>
                <a:sym typeface="Arial"/>
              </a:defRPr>
            </a:pPr>
            <a:r>
              <a:t>Stress</a:t>
            </a:r>
          </a:p>
          <a:p>
            <a:pPr algn="l">
              <a:defRPr sz="2000" b="1">
                <a:solidFill>
                  <a:schemeClr val="accent5"/>
                </a:solidFill>
                <a:latin typeface="Arial"/>
                <a:ea typeface="Arial"/>
                <a:cs typeface="Arial"/>
                <a:sym typeface="Arial"/>
              </a:defRPr>
            </a:pPr>
            <a:r>
              <a:t>Environment</a:t>
            </a:r>
          </a:p>
          <a:p>
            <a:pPr algn="l">
              <a:defRPr sz="2000" b="1">
                <a:solidFill>
                  <a:schemeClr val="accent5"/>
                </a:solidFill>
                <a:latin typeface="Arial"/>
                <a:ea typeface="Arial"/>
                <a:cs typeface="Arial"/>
                <a:sym typeface="Arial"/>
              </a:defRPr>
            </a:pPr>
            <a:r>
              <a:t>Adolescence</a:t>
            </a:r>
          </a:p>
        </p:txBody>
      </p:sp>
      <p:sp>
        <p:nvSpPr>
          <p:cNvPr id="282" name="Shape 282"/>
          <p:cNvSpPr/>
          <p:nvPr/>
        </p:nvSpPr>
        <p:spPr>
          <a:xfrm>
            <a:off x="3866350" y="9186139"/>
            <a:ext cx="3978362" cy="52093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000" b="1">
                <a:latin typeface="Arial"/>
                <a:ea typeface="Arial"/>
                <a:cs typeface="Arial"/>
                <a:sym typeface="Arial"/>
              </a:defRPr>
            </a:lvl1pPr>
          </a:lstStyle>
          <a:p>
            <a:r>
              <a:t>Time (months, years)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nvSpPr>
        <p:spPr>
          <a:xfrm>
            <a:off x="650239" y="-67929"/>
            <a:ext cx="11704321" cy="1395498"/>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40639" marR="40639" defTabSz="1300480">
              <a:defRPr sz="6257">
                <a:solidFill>
                  <a:schemeClr val="accent1">
                    <a:hueOff val="60270"/>
                    <a:satOff val="-20053"/>
                    <a:lumOff val="-13915"/>
                  </a:schemeClr>
                </a:solidFill>
                <a:uFill>
                  <a:solidFill>
                    <a:srgbClr val="000000"/>
                  </a:solidFill>
                </a:uFill>
                <a:latin typeface="Arial"/>
                <a:ea typeface="Arial"/>
                <a:cs typeface="Arial"/>
                <a:sym typeface="Arial"/>
              </a:defRPr>
            </a:pPr>
            <a:r>
              <a:rPr sz="5688" b="1">
                <a:uFill>
                  <a:solidFill>
                    <a:srgbClr val="FFFF00"/>
                  </a:solidFill>
                </a:uFill>
              </a:rPr>
              <a:t>Symptoms of depression</a:t>
            </a:r>
            <a:r>
              <a:rPr sz="5688"/>
              <a:t> </a:t>
            </a:r>
          </a:p>
        </p:txBody>
      </p:sp>
      <p:sp>
        <p:nvSpPr>
          <p:cNvPr id="87" name="Shape 87"/>
          <p:cNvSpPr/>
          <p:nvPr/>
        </p:nvSpPr>
        <p:spPr>
          <a:xfrm>
            <a:off x="674018" y="1914186"/>
            <a:ext cx="5777995" cy="739284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algn="l" defTabSz="420624">
              <a:defRPr sz="3528">
                <a:solidFill>
                  <a:schemeClr val="accent1">
                    <a:hueOff val="60270"/>
                    <a:satOff val="-20053"/>
                    <a:lumOff val="-13915"/>
                  </a:schemeClr>
                </a:solidFill>
                <a:latin typeface="Arial"/>
                <a:ea typeface="Arial"/>
                <a:cs typeface="Arial"/>
                <a:sym typeface="Arial"/>
              </a:defRPr>
            </a:pPr>
            <a:r>
              <a:rPr b="1"/>
              <a:t>EMOTIONAL</a:t>
            </a:r>
          </a:p>
          <a:p>
            <a:pPr algn="l" defTabSz="420624">
              <a:defRPr sz="3528">
                <a:solidFill>
                  <a:schemeClr val="accent1">
                    <a:hueOff val="60270"/>
                    <a:satOff val="-20053"/>
                    <a:lumOff val="-13915"/>
                  </a:schemeClr>
                </a:solidFill>
                <a:latin typeface="Arial"/>
                <a:ea typeface="Arial"/>
                <a:cs typeface="Arial"/>
                <a:sym typeface="Arial"/>
              </a:defRPr>
            </a:pPr>
            <a:r>
              <a:rPr>
                <a:uFill>
                  <a:solidFill>
                    <a:srgbClr val="FFFFFF"/>
                  </a:solidFill>
                </a:uFill>
              </a:rPr>
              <a:t>Lose Interest and Motivation</a:t>
            </a:r>
          </a:p>
          <a:p>
            <a:pPr algn="l" defTabSz="420624">
              <a:defRPr sz="3528">
                <a:solidFill>
                  <a:schemeClr val="accent1">
                    <a:hueOff val="60270"/>
                    <a:satOff val="-20053"/>
                    <a:lumOff val="-13915"/>
                  </a:schemeClr>
                </a:solidFill>
                <a:latin typeface="Arial"/>
                <a:ea typeface="Arial"/>
                <a:cs typeface="Arial"/>
                <a:sym typeface="Arial"/>
              </a:defRPr>
            </a:pPr>
            <a:r>
              <a:rPr>
                <a:uFill>
                  <a:solidFill>
                    <a:srgbClr val="FFFFFF"/>
                  </a:solidFill>
                </a:uFill>
              </a:rPr>
              <a:t>Lose Self Confidence / Feelings of worthlessness</a:t>
            </a:r>
          </a:p>
          <a:p>
            <a:pPr algn="l" defTabSz="420624">
              <a:defRPr sz="3528">
                <a:solidFill>
                  <a:schemeClr val="accent1">
                    <a:hueOff val="60270"/>
                    <a:satOff val="-20053"/>
                    <a:lumOff val="-13915"/>
                  </a:schemeClr>
                </a:solidFill>
                <a:latin typeface="Arial"/>
                <a:ea typeface="Arial"/>
                <a:cs typeface="Arial"/>
                <a:sym typeface="Arial"/>
              </a:defRPr>
            </a:pPr>
            <a:r>
              <a:t>Experience Feelings of Guilt</a:t>
            </a:r>
          </a:p>
          <a:p>
            <a:pPr algn="l" defTabSz="420624">
              <a:defRPr sz="3528">
                <a:solidFill>
                  <a:schemeClr val="accent1">
                    <a:hueOff val="60270"/>
                    <a:satOff val="-20053"/>
                    <a:lumOff val="-13915"/>
                  </a:schemeClr>
                </a:solidFill>
                <a:latin typeface="Arial"/>
                <a:ea typeface="Arial"/>
                <a:cs typeface="Arial"/>
                <a:sym typeface="Arial"/>
              </a:defRPr>
            </a:pPr>
            <a:r>
              <a:rPr>
                <a:uFill>
                  <a:solidFill>
                    <a:srgbClr val="FFFFFF"/>
                  </a:solidFill>
                </a:uFill>
              </a:rPr>
              <a:t>Thoughts of Suicide (7-15% commit suicide)</a:t>
            </a:r>
          </a:p>
          <a:p>
            <a:pPr algn="l" defTabSz="420624">
              <a:defRPr sz="3528">
                <a:solidFill>
                  <a:schemeClr val="accent1">
                    <a:hueOff val="60270"/>
                    <a:satOff val="-20053"/>
                    <a:lumOff val="-13915"/>
                  </a:schemeClr>
                </a:solidFill>
                <a:latin typeface="Arial"/>
                <a:ea typeface="Arial"/>
                <a:cs typeface="Arial"/>
                <a:sym typeface="Arial"/>
              </a:defRPr>
            </a:pPr>
            <a:r>
              <a:rPr>
                <a:uFill>
                  <a:solidFill>
                    <a:srgbClr val="FFFFFF"/>
                  </a:solidFill>
                </a:uFill>
              </a:rPr>
              <a:t>Loss of ambition</a:t>
            </a:r>
          </a:p>
          <a:p>
            <a:pPr algn="l" defTabSz="420624">
              <a:defRPr sz="3528">
                <a:solidFill>
                  <a:schemeClr val="accent1">
                    <a:hueOff val="60270"/>
                    <a:satOff val="-20053"/>
                    <a:lumOff val="-13915"/>
                  </a:schemeClr>
                </a:solidFill>
                <a:latin typeface="Arial"/>
                <a:ea typeface="Arial"/>
                <a:cs typeface="Arial"/>
                <a:sym typeface="Arial"/>
              </a:defRPr>
            </a:pPr>
            <a:r>
              <a:rPr>
                <a:uFill>
                  <a:solidFill>
                    <a:srgbClr val="FFFFFF"/>
                  </a:solidFill>
                </a:uFill>
              </a:rPr>
              <a:t>Little pleasure from sex or food</a:t>
            </a:r>
          </a:p>
          <a:p>
            <a:pPr algn="l" defTabSz="420624">
              <a:defRPr sz="3528">
                <a:solidFill>
                  <a:schemeClr val="accent1">
                    <a:hueOff val="60270"/>
                    <a:satOff val="-20053"/>
                    <a:lumOff val="-13915"/>
                  </a:schemeClr>
                </a:solidFill>
                <a:latin typeface="Arial"/>
                <a:ea typeface="Arial"/>
                <a:cs typeface="Arial"/>
                <a:sym typeface="Arial"/>
              </a:defRPr>
            </a:pPr>
            <a:r>
              <a:rPr>
                <a:uFill>
                  <a:solidFill>
                    <a:srgbClr val="FFFFFF"/>
                  </a:solidFill>
                </a:uFill>
              </a:rPr>
              <a:t>Excess</a:t>
            </a:r>
            <a:r>
              <a:rPr>
                <a:uFill>
                  <a:solidFill>
                    <a:srgbClr val="333399"/>
                  </a:solidFill>
                </a:uFill>
              </a:rPr>
              <a:t> </a:t>
            </a:r>
            <a:r>
              <a:rPr>
                <a:uFill>
                  <a:solidFill>
                    <a:srgbClr val="FFFFFF"/>
                  </a:solidFill>
                </a:uFill>
              </a:rPr>
              <a:t>sadness in response to loss, failure, or disappointment</a:t>
            </a:r>
          </a:p>
        </p:txBody>
      </p:sp>
      <p:sp>
        <p:nvSpPr>
          <p:cNvPr id="88" name="Shape 88"/>
          <p:cNvSpPr/>
          <p:nvPr/>
        </p:nvSpPr>
        <p:spPr>
          <a:xfrm>
            <a:off x="7519773" y="1929528"/>
            <a:ext cx="5202739" cy="541396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0639" marR="40639" algn="l" defTabSz="1300480">
              <a:spcBef>
                <a:spcPts val="1600"/>
              </a:spcBef>
              <a:buClr>
                <a:srgbClr val="FFFFFF"/>
              </a:buClr>
              <a:buFont typeface="Comic Sans MS"/>
              <a:defRPr sz="3800">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BIOLOGICAL</a:t>
            </a:r>
          </a:p>
          <a:p>
            <a:pPr algn="l">
              <a:defRPr sz="3800">
                <a:solidFill>
                  <a:schemeClr val="accent1">
                    <a:hueOff val="60270"/>
                    <a:satOff val="-20053"/>
                    <a:lumOff val="-13915"/>
                  </a:schemeClr>
                </a:solidFill>
                <a:latin typeface="Arial"/>
                <a:ea typeface="Arial"/>
                <a:cs typeface="Arial"/>
                <a:sym typeface="Arial"/>
              </a:defRPr>
            </a:pPr>
            <a:r>
              <a:rPr>
                <a:uFill>
                  <a:solidFill>
                    <a:srgbClr val="FFFFFF"/>
                  </a:solidFill>
                </a:uFill>
              </a:rPr>
              <a:t>Sleep Disturbance  </a:t>
            </a:r>
          </a:p>
          <a:p>
            <a:pPr algn="l">
              <a:defRPr sz="3800">
                <a:solidFill>
                  <a:schemeClr val="accent1">
                    <a:hueOff val="60270"/>
                    <a:satOff val="-20053"/>
                    <a:lumOff val="-13915"/>
                  </a:schemeClr>
                </a:solidFill>
                <a:latin typeface="Arial"/>
                <a:ea typeface="Arial"/>
                <a:cs typeface="Arial"/>
                <a:sym typeface="Arial"/>
              </a:defRPr>
            </a:pPr>
            <a:r>
              <a:t>Appetite and Weight Change</a:t>
            </a:r>
          </a:p>
          <a:p>
            <a:pPr algn="l">
              <a:defRPr sz="3800">
                <a:solidFill>
                  <a:schemeClr val="accent1">
                    <a:hueOff val="60270"/>
                    <a:satOff val="-20053"/>
                    <a:lumOff val="-13915"/>
                  </a:schemeClr>
                </a:solidFill>
                <a:latin typeface="Arial"/>
                <a:ea typeface="Arial"/>
                <a:cs typeface="Arial"/>
                <a:sym typeface="Arial"/>
              </a:defRPr>
            </a:pPr>
            <a:r>
              <a:t>Lack of Energy, fatigue</a:t>
            </a:r>
          </a:p>
          <a:p>
            <a:pPr algn="l">
              <a:defRPr sz="3800">
                <a:solidFill>
                  <a:schemeClr val="accent1">
                    <a:hueOff val="60270"/>
                    <a:satOff val="-20053"/>
                    <a:lumOff val="-13915"/>
                  </a:schemeClr>
                </a:solidFill>
                <a:latin typeface="Arial"/>
                <a:ea typeface="Arial"/>
                <a:cs typeface="Arial"/>
                <a:sym typeface="Arial"/>
              </a:defRPr>
            </a:pPr>
            <a:r>
              <a:t>Poor Concentration and Memory</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650239" y="0"/>
            <a:ext cx="11704321" cy="240679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40639" marR="40639" defTabSz="1300480">
              <a:defRPr sz="5688">
                <a:solidFill>
                  <a:schemeClr val="accent1">
                    <a:hueOff val="60270"/>
                    <a:satOff val="-20053"/>
                    <a:lumOff val="-13915"/>
                  </a:schemeClr>
                </a:solidFill>
                <a:uFill>
                  <a:solidFill>
                    <a:srgbClr val="FFFF00"/>
                  </a:solidFill>
                </a:uFill>
                <a:latin typeface="Arial"/>
                <a:ea typeface="Arial"/>
                <a:cs typeface="Arial"/>
                <a:sym typeface="Arial"/>
              </a:defRPr>
            </a:pPr>
            <a:r>
              <a:t>Antidepressant drugs:</a:t>
            </a:r>
            <a:br/>
            <a:r>
              <a:t>Main mechanisms of action</a:t>
            </a:r>
          </a:p>
        </p:txBody>
      </p:sp>
      <p:sp>
        <p:nvSpPr>
          <p:cNvPr id="285" name="Shape 285"/>
          <p:cNvSpPr/>
          <p:nvPr/>
        </p:nvSpPr>
        <p:spPr>
          <a:xfrm>
            <a:off x="919282" y="3105252"/>
            <a:ext cx="11166235" cy="509573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50520" indent="-350520" algn="l" defTabSz="443991">
              <a:spcBef>
                <a:spcPts val="3100"/>
              </a:spcBef>
              <a:buSzPct val="100000"/>
              <a:buChar char="•"/>
              <a:defRPr sz="3496">
                <a:solidFill>
                  <a:schemeClr val="accent1">
                    <a:hueOff val="60270"/>
                    <a:satOff val="-20053"/>
                    <a:lumOff val="-13915"/>
                  </a:schemeClr>
                </a:solidFill>
                <a:latin typeface="Arial"/>
                <a:ea typeface="Arial"/>
                <a:cs typeface="Arial"/>
                <a:sym typeface="Arial"/>
              </a:defRPr>
            </a:pPr>
            <a:r>
              <a:rPr>
                <a:uFill>
                  <a:solidFill>
                    <a:srgbClr val="FFFFFF"/>
                  </a:solidFill>
                </a:uFill>
              </a:rPr>
              <a:t>Inhibition of 5-HT and NA re-uptake</a:t>
            </a:r>
          </a:p>
          <a:p>
            <a:pPr marL="350520" indent="-350520" algn="l" defTabSz="443991">
              <a:spcBef>
                <a:spcPts val="3100"/>
              </a:spcBef>
              <a:buSzPct val="100000"/>
              <a:buChar char="•"/>
              <a:defRPr sz="3496">
                <a:solidFill>
                  <a:schemeClr val="accent1">
                    <a:hueOff val="60270"/>
                    <a:satOff val="-20053"/>
                    <a:lumOff val="-13915"/>
                  </a:schemeClr>
                </a:solidFill>
                <a:latin typeface="Arial"/>
                <a:ea typeface="Arial"/>
                <a:cs typeface="Arial"/>
                <a:sym typeface="Arial"/>
              </a:defRPr>
            </a:pPr>
            <a:r>
              <a:rPr>
                <a:uFill>
                  <a:solidFill>
                    <a:srgbClr val="FFFFFF"/>
                  </a:solidFill>
                </a:uFill>
              </a:rPr>
              <a:t>5-HT</a:t>
            </a:r>
            <a:r>
              <a:rPr baseline="-23391">
                <a:uFill>
                  <a:solidFill>
                    <a:srgbClr val="FFFFFF"/>
                  </a:solidFill>
                </a:uFill>
              </a:rPr>
              <a:t>1A </a:t>
            </a:r>
            <a:r>
              <a:rPr>
                <a:uFill>
                  <a:solidFill>
                    <a:srgbClr val="FFFFFF"/>
                  </a:solidFill>
                </a:uFill>
              </a:rPr>
              <a:t>and NA pre-synaptic  (Autoreceptors) blockade</a:t>
            </a:r>
          </a:p>
          <a:p>
            <a:pPr marL="350520" indent="-350520" algn="l" defTabSz="443991">
              <a:spcBef>
                <a:spcPts val="3100"/>
              </a:spcBef>
              <a:buSzPct val="100000"/>
              <a:buChar char="•"/>
              <a:defRPr sz="3496">
                <a:solidFill>
                  <a:schemeClr val="accent1">
                    <a:hueOff val="60270"/>
                    <a:satOff val="-20053"/>
                    <a:lumOff val="-13915"/>
                  </a:schemeClr>
                </a:solidFill>
                <a:latin typeface="Arial"/>
                <a:ea typeface="Arial"/>
                <a:cs typeface="Arial"/>
                <a:sym typeface="Arial"/>
              </a:defRPr>
            </a:pPr>
            <a:r>
              <a:rPr>
                <a:uFill>
                  <a:solidFill>
                    <a:srgbClr val="FFFFFF"/>
                  </a:solidFill>
                </a:uFill>
              </a:rPr>
              <a:t>5-HT</a:t>
            </a:r>
            <a:r>
              <a:rPr baseline="-23391">
                <a:uFill>
                  <a:solidFill>
                    <a:srgbClr val="FFFFFF"/>
                  </a:solidFill>
                </a:uFill>
              </a:rPr>
              <a:t>1A</a:t>
            </a:r>
            <a:r>
              <a:rPr>
                <a:uFill>
                  <a:solidFill>
                    <a:srgbClr val="FFFFFF"/>
                  </a:solidFill>
                </a:uFill>
              </a:rPr>
              <a:t> post-synaptic  receptors activation</a:t>
            </a:r>
          </a:p>
          <a:p>
            <a:pPr marL="350520" indent="-350520" algn="l" defTabSz="443991">
              <a:spcBef>
                <a:spcPts val="3100"/>
              </a:spcBef>
              <a:buSzPct val="100000"/>
              <a:buChar char="•"/>
              <a:defRPr sz="3496">
                <a:solidFill>
                  <a:schemeClr val="accent1">
                    <a:hueOff val="60270"/>
                    <a:satOff val="-20053"/>
                    <a:lumOff val="-13915"/>
                  </a:schemeClr>
                </a:solidFill>
                <a:latin typeface="Arial"/>
                <a:ea typeface="Arial"/>
                <a:cs typeface="Arial"/>
                <a:sym typeface="Arial"/>
              </a:defRPr>
            </a:pPr>
            <a:r>
              <a:rPr>
                <a:uFill>
                  <a:solidFill>
                    <a:srgbClr val="FFFFFF"/>
                  </a:solidFill>
                </a:uFill>
              </a:rPr>
              <a:t>5-HT</a:t>
            </a:r>
            <a:r>
              <a:rPr baseline="-23391">
                <a:uFill>
                  <a:solidFill>
                    <a:srgbClr val="FFFFFF"/>
                  </a:solidFill>
                </a:uFill>
              </a:rPr>
              <a:t>2</a:t>
            </a:r>
            <a:r>
              <a:rPr>
                <a:uFill>
                  <a:solidFill>
                    <a:srgbClr val="FFFFFF"/>
                  </a:solidFill>
                </a:uFill>
              </a:rPr>
              <a:t> post-sinaptic  receptors blockade</a:t>
            </a:r>
          </a:p>
          <a:p>
            <a:pPr marL="350520" indent="-350520" algn="l" defTabSz="443991">
              <a:spcBef>
                <a:spcPts val="3100"/>
              </a:spcBef>
              <a:buSzPct val="100000"/>
              <a:buChar char="•"/>
              <a:defRPr sz="3496">
                <a:solidFill>
                  <a:schemeClr val="accent1">
                    <a:hueOff val="60270"/>
                    <a:satOff val="-20053"/>
                    <a:lumOff val="-13915"/>
                  </a:schemeClr>
                </a:solidFill>
                <a:latin typeface="Arial"/>
                <a:ea typeface="Arial"/>
                <a:cs typeface="Arial"/>
                <a:sym typeface="Arial"/>
              </a:defRPr>
            </a:pPr>
            <a:r>
              <a:rPr>
                <a:uFill>
                  <a:solidFill>
                    <a:srgbClr val="FFFFFF"/>
                  </a:solidFill>
                </a:uFill>
              </a:rPr>
              <a:t>Inhibition of mono amino oxidases (MAO)</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p:nvPr/>
        </p:nvSpPr>
        <p:spPr>
          <a:xfrm>
            <a:off x="1107082" y="2207313"/>
            <a:ext cx="11704320" cy="7477760"/>
          </a:xfrm>
          <a:prstGeom prst="rect">
            <a:avLst/>
          </a:prstGeom>
          <a:ln w="12700">
            <a:miter lim="400000"/>
          </a:ln>
        </p:spPr>
        <p:txBody>
          <a:bodyPr lIns="72248" tIns="72248" rIns="72248" bIns="72248">
            <a:normAutofit/>
          </a:bodyPr>
          <a:lstStyle/>
          <a:p>
            <a:pPr marL="528320" marR="40639" indent="-487680" algn="l" defTabSz="1300480">
              <a:spcBef>
                <a:spcPts val="700"/>
              </a:spcBef>
              <a:buSzPct val="100000"/>
              <a:buChar char="•"/>
              <a:defRPr sz="4551">
                <a:uFill>
                  <a:solidFill>
                    <a:srgbClr val="000000"/>
                  </a:solidFill>
                </a:uFill>
                <a:latin typeface="Arial"/>
                <a:ea typeface="Arial"/>
                <a:cs typeface="Arial"/>
                <a:sym typeface="Arial"/>
              </a:defRPr>
            </a:pPr>
            <a:endParaRPr/>
          </a:p>
        </p:txBody>
      </p:sp>
      <p:pic>
        <p:nvPicPr>
          <p:cNvPr id="288" name="5HT_rcpt_subtypes.png"/>
          <p:cNvPicPr>
            <a:picLocks noChangeAspect="1"/>
          </p:cNvPicPr>
          <p:nvPr/>
        </p:nvPicPr>
        <p:blipFill>
          <a:blip r:embed="rId2">
            <a:extLst/>
          </a:blip>
          <a:stretch>
            <a:fillRect/>
          </a:stretch>
        </p:blipFill>
        <p:spPr>
          <a:xfrm>
            <a:off x="0" y="1595985"/>
            <a:ext cx="13056729" cy="8173155"/>
          </a:xfrm>
          <a:prstGeom prst="rect">
            <a:avLst/>
          </a:prstGeom>
          <a:ln w="12700">
            <a:miter lim="400000"/>
          </a:ln>
        </p:spPr>
      </p:pic>
      <p:sp>
        <p:nvSpPr>
          <p:cNvPr id="289" name="Shape 289"/>
          <p:cNvSpPr/>
          <p:nvPr/>
        </p:nvSpPr>
        <p:spPr>
          <a:xfrm>
            <a:off x="1226869" y="276123"/>
            <a:ext cx="10602990" cy="102819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5763" marR="35763" defTabSz="1144422">
              <a:defRPr sz="5506">
                <a:solidFill>
                  <a:schemeClr val="accent1">
                    <a:hueOff val="60270"/>
                    <a:satOff val="-20053"/>
                    <a:lumOff val="-13915"/>
                  </a:schemeClr>
                </a:solidFill>
                <a:uFill>
                  <a:solidFill>
                    <a:srgbClr val="FFFF00"/>
                  </a:solidFill>
                </a:uFill>
                <a:latin typeface="Arial"/>
                <a:ea typeface="Arial"/>
                <a:cs typeface="Arial"/>
                <a:sym typeface="Arial"/>
              </a:defRPr>
            </a:lvl1pPr>
          </a:lstStyle>
          <a:p>
            <a:r>
              <a:t>Serotonin receptors classification</a:t>
            </a:r>
          </a:p>
        </p:txBody>
      </p:sp>
      <p:sp>
        <p:nvSpPr>
          <p:cNvPr id="290" name="Shape 290"/>
          <p:cNvSpPr/>
          <p:nvPr/>
        </p:nvSpPr>
        <p:spPr>
          <a:xfrm>
            <a:off x="235291" y="3018225"/>
            <a:ext cx="3663847" cy="1668965"/>
          </a:xfrm>
          <a:prstGeom prst="rect">
            <a:avLst/>
          </a:prstGeom>
          <a:ln w="88900">
            <a:solidFill>
              <a:srgbClr val="FFFFFF"/>
            </a:solidFill>
            <a:miter lim="400000"/>
          </a:ln>
        </p:spPr>
        <p:txBody>
          <a:bodyPr lIns="50800" tIns="50800" rIns="50800" bIns="50800" anchor="ctr"/>
          <a:lstStyle/>
          <a:p>
            <a:pPr>
              <a:defRPr sz="2400">
                <a:solidFill>
                  <a:srgbClr val="FFFFFF"/>
                </a:solidFill>
              </a:defRPr>
            </a:pPr>
            <a:endParaRPr/>
          </a:p>
        </p:txBody>
      </p:sp>
      <p:sp>
        <p:nvSpPr>
          <p:cNvPr id="291" name="Shape 291"/>
          <p:cNvSpPr/>
          <p:nvPr/>
        </p:nvSpPr>
        <p:spPr>
          <a:xfrm>
            <a:off x="609748" y="7622284"/>
            <a:ext cx="4714585" cy="1189280"/>
          </a:xfrm>
          <a:prstGeom prst="rect">
            <a:avLst/>
          </a:prstGeom>
          <a:ln w="88900">
            <a:solidFill>
              <a:srgbClr val="FFFFFF"/>
            </a:solidFill>
            <a:miter lim="400000"/>
          </a:ln>
        </p:spPr>
        <p:txBody>
          <a:bodyPr lIns="50800" tIns="50800" rIns="50800" bIns="50800" anchor="ctr"/>
          <a:lstStyle/>
          <a:p>
            <a:pPr>
              <a:defRPr sz="2400">
                <a:solidFill>
                  <a:srgbClr val="FFFFFF"/>
                </a:solidFill>
              </a:defRPr>
            </a:pPr>
            <a:endParaRPr/>
          </a:p>
        </p:txBody>
      </p:sp>
      <p:sp>
        <p:nvSpPr>
          <p:cNvPr id="292" name="Shape 292"/>
          <p:cNvSpPr/>
          <p:nvPr/>
        </p:nvSpPr>
        <p:spPr>
          <a:xfrm flipV="1">
            <a:off x="1277658" y="2451636"/>
            <a:ext cx="5348871" cy="1122656"/>
          </a:xfrm>
          <a:prstGeom prst="line">
            <a:avLst/>
          </a:prstGeom>
          <a:ln w="50800">
            <a:solidFill>
              <a:srgbClr val="FFFFFF"/>
            </a:solidFill>
            <a:miter lim="400000"/>
            <a:headEnd type="triangle"/>
          </a:ln>
        </p:spPr>
        <p:txBody>
          <a:bodyPr lIns="0" tIns="0" rIns="0" bIns="0"/>
          <a:lstStyle/>
          <a:p>
            <a:pPr algn="l" defTabSz="457200">
              <a:defRPr sz="1200">
                <a:latin typeface="Helvetica"/>
                <a:ea typeface="Helvetica"/>
                <a:cs typeface="Helvetica"/>
                <a:sym typeface="Helvetica"/>
              </a:defRPr>
            </a:pPr>
            <a:endParaRPr/>
          </a:p>
        </p:txBody>
      </p:sp>
      <p:sp>
        <p:nvSpPr>
          <p:cNvPr id="293" name="Shape 293"/>
          <p:cNvSpPr/>
          <p:nvPr/>
        </p:nvSpPr>
        <p:spPr>
          <a:xfrm flipV="1">
            <a:off x="3166787" y="2549341"/>
            <a:ext cx="3653781" cy="1199356"/>
          </a:xfrm>
          <a:prstGeom prst="line">
            <a:avLst/>
          </a:prstGeom>
          <a:ln w="50800">
            <a:solidFill>
              <a:srgbClr val="FFFFFF"/>
            </a:solidFill>
            <a:miter lim="400000"/>
            <a:headEnd type="triangle"/>
          </a:ln>
        </p:spPr>
        <p:txBody>
          <a:bodyPr lIns="0" tIns="0" rIns="0" bIns="0"/>
          <a:lstStyle/>
          <a:p>
            <a:pPr algn="l" defTabSz="457200">
              <a:defRPr sz="1200">
                <a:latin typeface="Helvetica"/>
                <a:ea typeface="Helvetica"/>
                <a:cs typeface="Helvetica"/>
                <a:sym typeface="Helvetica"/>
              </a:defRPr>
            </a:pPr>
            <a:endParaRPr/>
          </a:p>
        </p:txBody>
      </p:sp>
      <p:sp>
        <p:nvSpPr>
          <p:cNvPr id="294" name="Shape 294"/>
          <p:cNvSpPr/>
          <p:nvPr/>
        </p:nvSpPr>
        <p:spPr>
          <a:xfrm>
            <a:off x="6593034" y="1945415"/>
            <a:ext cx="1905000" cy="700796"/>
          </a:xfrm>
          <a:prstGeom prst="ellipse">
            <a:avLst/>
          </a:prstGeom>
          <a:ln w="63500">
            <a:solidFill>
              <a:srgbClr val="FFFFFF"/>
            </a:solidFill>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95" name="Shape 295"/>
          <p:cNvSpPr/>
          <p:nvPr/>
        </p:nvSpPr>
        <p:spPr>
          <a:xfrm>
            <a:off x="4132023" y="3018225"/>
            <a:ext cx="1278446" cy="1668965"/>
          </a:xfrm>
          <a:prstGeom prst="rect">
            <a:avLst/>
          </a:prstGeom>
          <a:ln w="88900">
            <a:solidFill>
              <a:schemeClr val="accent5"/>
            </a:solidFill>
            <a:miter lim="400000"/>
          </a:ln>
        </p:spPr>
        <p:txBody>
          <a:bodyPr lIns="50800" tIns="50800" rIns="50800" bIns="50800" anchor="ctr"/>
          <a:lstStyle/>
          <a:p>
            <a:pPr>
              <a:defRPr sz="2400">
                <a:solidFill>
                  <a:srgbClr val="FFFFFF"/>
                </a:solidFill>
              </a:defRPr>
            </a:pPr>
            <a:endParaRPr/>
          </a:p>
        </p:txBody>
      </p:sp>
      <p:sp>
        <p:nvSpPr>
          <p:cNvPr id="296" name="Shape 296"/>
          <p:cNvSpPr/>
          <p:nvPr/>
        </p:nvSpPr>
        <p:spPr>
          <a:xfrm>
            <a:off x="5363070" y="7545321"/>
            <a:ext cx="2063899" cy="1343205"/>
          </a:xfrm>
          <a:prstGeom prst="rect">
            <a:avLst/>
          </a:prstGeom>
          <a:ln w="88900">
            <a:solidFill>
              <a:schemeClr val="accent5"/>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nsertedImage-1.jpg"/>
          <p:cNvPicPr>
            <a:picLocks noChangeAspect="1"/>
          </p:cNvPicPr>
          <p:nvPr/>
        </p:nvPicPr>
        <p:blipFill>
          <a:blip r:embed="rId2">
            <a:extLst/>
          </a:blip>
          <a:stretch>
            <a:fillRect/>
          </a:stretch>
        </p:blipFill>
        <p:spPr>
          <a:xfrm>
            <a:off x="2435007" y="1965198"/>
            <a:ext cx="7620001" cy="7759701"/>
          </a:xfrm>
          <a:prstGeom prst="rect">
            <a:avLst/>
          </a:prstGeom>
          <a:ln w="12700">
            <a:miter lim="400000"/>
          </a:ln>
        </p:spPr>
      </p:pic>
      <p:sp>
        <p:nvSpPr>
          <p:cNvPr id="299" name="Shape 299"/>
          <p:cNvSpPr/>
          <p:nvPr/>
        </p:nvSpPr>
        <p:spPr>
          <a:xfrm>
            <a:off x="6038685" y="6893772"/>
            <a:ext cx="1905000" cy="1762182"/>
          </a:xfrm>
          <a:prstGeom prst="rect">
            <a:avLst/>
          </a:prstGeom>
          <a:ln w="762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300" name="Shape 300"/>
          <p:cNvSpPr/>
          <p:nvPr/>
        </p:nvSpPr>
        <p:spPr>
          <a:xfrm>
            <a:off x="203933" y="3542659"/>
            <a:ext cx="4437641" cy="1229228"/>
          </a:xfrm>
          <a:prstGeom prst="rect">
            <a:avLst/>
          </a:prstGeom>
          <a:ln w="76200">
            <a:solidFill>
              <a:srgbClr val="000000"/>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defTabSz="1300480">
              <a:buClr>
                <a:srgbClr val="FFFF00"/>
              </a:buClr>
              <a:buFont typeface="Arial"/>
              <a:defRPr sz="3700">
                <a:solidFill>
                  <a:schemeClr val="accent1">
                    <a:hueOff val="60270"/>
                    <a:satOff val="-20053"/>
                    <a:lumOff val="-13915"/>
                  </a:schemeClr>
                </a:solidFill>
                <a:uFill>
                  <a:solidFill>
                    <a:srgbClr val="FFFF00"/>
                  </a:solidFill>
                </a:uFill>
                <a:latin typeface="Arial"/>
                <a:ea typeface="Arial"/>
                <a:cs typeface="Arial"/>
                <a:sym typeface="Arial"/>
              </a:defRPr>
            </a:lvl1pPr>
          </a:lstStyle>
          <a:p>
            <a:r>
              <a:t>1. Presynaptic receptors</a:t>
            </a:r>
          </a:p>
        </p:txBody>
      </p:sp>
      <p:sp>
        <p:nvSpPr>
          <p:cNvPr id="301" name="Shape 301"/>
          <p:cNvSpPr/>
          <p:nvPr/>
        </p:nvSpPr>
        <p:spPr>
          <a:xfrm>
            <a:off x="62002" y="7596088"/>
            <a:ext cx="3927501" cy="11530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defTabSz="1300480">
              <a:buClr>
                <a:srgbClr val="FFFF00"/>
              </a:buClr>
              <a:buFont typeface="Arial"/>
              <a:defRPr sz="3700">
                <a:solidFill>
                  <a:schemeClr val="accent1">
                    <a:hueOff val="60270"/>
                    <a:satOff val="-20053"/>
                    <a:lumOff val="-13915"/>
                  </a:schemeClr>
                </a:solidFill>
                <a:uFill>
                  <a:solidFill>
                    <a:srgbClr val="FFFF00"/>
                  </a:solidFill>
                </a:uFill>
                <a:latin typeface="Arial"/>
                <a:ea typeface="Arial"/>
                <a:cs typeface="Arial"/>
                <a:sym typeface="Arial"/>
              </a:defRPr>
            </a:lvl1pPr>
          </a:lstStyle>
          <a:p>
            <a:r>
              <a:t>2. Postsynaptic receptors</a:t>
            </a:r>
          </a:p>
        </p:txBody>
      </p:sp>
      <p:sp>
        <p:nvSpPr>
          <p:cNvPr id="302" name="Shape 302"/>
          <p:cNvSpPr/>
          <p:nvPr/>
        </p:nvSpPr>
        <p:spPr>
          <a:xfrm>
            <a:off x="7939148" y="7973090"/>
            <a:ext cx="4795502" cy="683127"/>
          </a:xfrm>
          <a:prstGeom prst="rect">
            <a:avLst/>
          </a:prstGeom>
          <a:ln w="635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0639" marR="40639" defTabSz="1300480">
              <a:buClr>
                <a:srgbClr val="FFFF00"/>
              </a:buClr>
              <a:buFont typeface="Arial"/>
              <a:defRPr sz="3700">
                <a:solidFill>
                  <a:schemeClr val="accent1">
                    <a:hueOff val="60270"/>
                    <a:satOff val="-20053"/>
                    <a:lumOff val="-13915"/>
                  </a:schemeClr>
                </a:solidFill>
                <a:uFill>
                  <a:solidFill>
                    <a:srgbClr val="FFFF00"/>
                  </a:solidFill>
                </a:uFill>
                <a:latin typeface="Arial"/>
                <a:ea typeface="Arial"/>
                <a:cs typeface="Arial"/>
                <a:sym typeface="Arial"/>
              </a:defRPr>
            </a:lvl1pPr>
          </a:lstStyle>
          <a:p>
            <a:r>
              <a:t>3. 5-HT transporters</a:t>
            </a:r>
          </a:p>
        </p:txBody>
      </p:sp>
      <p:sp>
        <p:nvSpPr>
          <p:cNvPr id="303" name="Shape 303"/>
          <p:cNvSpPr/>
          <p:nvPr/>
        </p:nvSpPr>
        <p:spPr>
          <a:xfrm>
            <a:off x="8803773" y="5386694"/>
            <a:ext cx="4168635" cy="1625601"/>
          </a:xfrm>
          <a:prstGeom prst="rect">
            <a:avLst/>
          </a:prstGeom>
          <a:ln w="127000">
            <a:solidFill>
              <a:schemeClr val="accent5">
                <a:hueOff val="-179740"/>
                <a:satOff val="-15296"/>
                <a:lumOff val="19930"/>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29667" marR="29667" defTabSz="949350">
              <a:buClr>
                <a:srgbClr val="FFFF00"/>
              </a:buClr>
              <a:buFont typeface="Arial"/>
              <a:defRPr sz="3114">
                <a:solidFill>
                  <a:schemeClr val="accent1">
                    <a:hueOff val="60270"/>
                    <a:satOff val="-20053"/>
                    <a:lumOff val="-13915"/>
                  </a:schemeClr>
                </a:solidFill>
                <a:uFill>
                  <a:solidFill>
                    <a:srgbClr val="FFFF00"/>
                  </a:solidFill>
                </a:uFill>
                <a:latin typeface="Arial"/>
                <a:ea typeface="Arial"/>
                <a:cs typeface="Arial"/>
                <a:sym typeface="Arial"/>
              </a:defRPr>
            </a:pPr>
            <a:r>
              <a:t>Selective Serotonin Re-uptake Inhibitors (</a:t>
            </a:r>
            <a:r>
              <a:rPr b="1"/>
              <a:t>SSRI)</a:t>
            </a:r>
          </a:p>
        </p:txBody>
      </p:sp>
      <p:sp>
        <p:nvSpPr>
          <p:cNvPr id="304" name="Shape 304"/>
          <p:cNvSpPr/>
          <p:nvPr/>
        </p:nvSpPr>
        <p:spPr>
          <a:xfrm flipV="1">
            <a:off x="10769493" y="7000835"/>
            <a:ext cx="0" cy="936732"/>
          </a:xfrm>
          <a:prstGeom prst="line">
            <a:avLst/>
          </a:prstGeom>
          <a:ln w="88900">
            <a:solidFill>
              <a:schemeClr val="accent1">
                <a:hueOff val="60270"/>
                <a:satOff val="-20053"/>
                <a:lumOff val="-13915"/>
              </a:schemeClr>
            </a:solidFill>
            <a:miter lim="400000"/>
            <a:tailEnd type="triangle"/>
          </a:ln>
        </p:spPr>
        <p:txBody>
          <a:bodyPr lIns="0" tIns="0" rIns="0" bIns="0"/>
          <a:lstStyle/>
          <a:p>
            <a:pPr algn="l" defTabSz="457200">
              <a:defRPr sz="1200">
                <a:latin typeface="Helvetica"/>
                <a:ea typeface="Helvetica"/>
                <a:cs typeface="Helvetica"/>
                <a:sym typeface="Helvetica"/>
              </a:defRPr>
            </a:pPr>
            <a:endParaRPr/>
          </a:p>
        </p:txBody>
      </p:sp>
      <p:sp>
        <p:nvSpPr>
          <p:cNvPr id="305" name="Shape 305"/>
          <p:cNvSpPr/>
          <p:nvPr/>
        </p:nvSpPr>
        <p:spPr>
          <a:xfrm>
            <a:off x="379570" y="221647"/>
            <a:ext cx="11946525" cy="1332783"/>
          </a:xfrm>
          <a:prstGeom prst="rect">
            <a:avLst/>
          </a:prstGeom>
          <a:ln w="63500">
            <a:solidFill>
              <a:srgbClr val="000000"/>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36982" marR="36982" defTabSz="1183436">
              <a:buClr>
                <a:srgbClr val="FFFF00"/>
              </a:buClr>
              <a:buFont typeface="Arial"/>
              <a:defRPr sz="3882">
                <a:solidFill>
                  <a:schemeClr val="accent1">
                    <a:hueOff val="60270"/>
                    <a:satOff val="-20053"/>
                    <a:lumOff val="-13915"/>
                  </a:schemeClr>
                </a:solidFill>
                <a:uFill>
                  <a:solidFill>
                    <a:srgbClr val="FFFF00"/>
                  </a:solidFill>
                </a:uFill>
                <a:latin typeface="Arial"/>
                <a:ea typeface="Arial"/>
                <a:cs typeface="Arial"/>
                <a:sym typeface="Arial"/>
              </a:defRPr>
            </a:pPr>
            <a:r>
              <a:t>5-HT receptors expression </a:t>
            </a:r>
          </a:p>
          <a:p>
            <a:pPr marL="36982" marR="36982" defTabSz="1183436">
              <a:buClr>
                <a:srgbClr val="FFFF00"/>
              </a:buClr>
              <a:buFont typeface="Arial"/>
              <a:defRPr sz="3882">
                <a:solidFill>
                  <a:schemeClr val="accent1">
                    <a:hueOff val="60270"/>
                    <a:satOff val="-20053"/>
                    <a:lumOff val="-13915"/>
                  </a:schemeClr>
                </a:solidFill>
                <a:uFill>
                  <a:solidFill>
                    <a:srgbClr val="FFFF00"/>
                  </a:solidFill>
                </a:uFill>
                <a:latin typeface="Arial"/>
                <a:ea typeface="Arial"/>
                <a:cs typeface="Arial"/>
                <a:sym typeface="Arial"/>
              </a:defRPr>
            </a:pPr>
            <a:r>
              <a:t>and the presynaptic regulation of 5-HT levels</a:t>
            </a:r>
          </a:p>
        </p:txBody>
      </p:sp>
      <p:sp>
        <p:nvSpPr>
          <p:cNvPr id="306" name="Shape 306"/>
          <p:cNvSpPr/>
          <p:nvPr/>
        </p:nvSpPr>
        <p:spPr>
          <a:xfrm>
            <a:off x="7281934" y="6079499"/>
            <a:ext cx="1175584" cy="647443"/>
          </a:xfrm>
          <a:prstGeom prst="rect">
            <a:avLst/>
          </a:prstGeom>
          <a:ln w="762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
        <p:nvSpPr>
          <p:cNvPr id="307" name="Shape 307"/>
          <p:cNvSpPr/>
          <p:nvPr/>
        </p:nvSpPr>
        <p:spPr>
          <a:xfrm>
            <a:off x="10491879" y="3887913"/>
            <a:ext cx="1392045" cy="1119278"/>
          </a:xfrm>
          <a:prstGeom prst="star5">
            <a:avLst>
              <a:gd name="adj" fmla="val 19100"/>
              <a:gd name="hf" fmla="val 105146"/>
              <a:gd name="vf" fmla="val 110557"/>
            </a:avLst>
          </a:prstGeom>
          <a:gradFill>
            <a:gsLst>
              <a:gs pos="0">
                <a:schemeClr val="accent5">
                  <a:hueOff val="327719"/>
                  <a:satOff val="2828"/>
                  <a:lumOff val="13385"/>
                </a:schemeClr>
              </a:gs>
              <a:gs pos="100000">
                <a:schemeClr val="accent5"/>
              </a:gs>
            </a:gsLst>
            <a:lin ang="5400000"/>
          </a:gradFill>
          <a:ln w="12700">
            <a:miter lim="400000"/>
          </a:ln>
        </p:spPr>
        <p:txBody>
          <a:bodyPr lIns="50800" tIns="50800" rIns="50800" bIns="50800" anchor="ctr"/>
          <a:lstStyle/>
          <a:p>
            <a:pPr>
              <a:defRPr sz="2400">
                <a:solidFill>
                  <a:srgbClr val="FFFFFF"/>
                </a:solidFill>
              </a:defRPr>
            </a:pPr>
            <a:endParaRPr/>
          </a:p>
        </p:txBody>
      </p:sp>
      <p:sp>
        <p:nvSpPr>
          <p:cNvPr id="308" name="Shape 308"/>
          <p:cNvSpPr/>
          <p:nvPr/>
        </p:nvSpPr>
        <p:spPr>
          <a:xfrm>
            <a:off x="7368138" y="6123820"/>
            <a:ext cx="1003176" cy="5588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b="1">
                <a:latin typeface="Helvetica"/>
                <a:ea typeface="Helvetica"/>
                <a:cs typeface="Helvetica"/>
                <a:sym typeface="Helvetica"/>
              </a:defRPr>
            </a:lvl1pPr>
          </a:lstStyle>
          <a:p>
            <a:r>
              <a:t>MAO</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650239" y="284352"/>
            <a:ext cx="11704321" cy="85631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lvl1pPr marL="32105" marR="32105" defTabSz="1027379">
              <a:defRPr sz="4943">
                <a:solidFill>
                  <a:schemeClr val="accent1">
                    <a:hueOff val="60270"/>
                    <a:satOff val="-20053"/>
                    <a:lumOff val="-13915"/>
                  </a:schemeClr>
                </a:solidFill>
                <a:uFill>
                  <a:solidFill>
                    <a:srgbClr val="FFFF00"/>
                  </a:solidFill>
                </a:uFill>
                <a:latin typeface="Arial"/>
                <a:ea typeface="Arial"/>
                <a:cs typeface="Arial"/>
                <a:sym typeface="Arial"/>
              </a:defRPr>
            </a:lvl1pPr>
          </a:lstStyle>
          <a:p>
            <a:r>
              <a:t>5-HT1A receptor signalling</a:t>
            </a:r>
          </a:p>
        </p:txBody>
      </p:sp>
      <p:sp>
        <p:nvSpPr>
          <p:cNvPr id="311" name="Shape 311"/>
          <p:cNvSpPr/>
          <p:nvPr/>
        </p:nvSpPr>
        <p:spPr>
          <a:xfrm>
            <a:off x="728010" y="3633413"/>
            <a:ext cx="12131709" cy="366899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900">
                <a:solidFill>
                  <a:schemeClr val="accent1">
                    <a:hueOff val="60270"/>
                    <a:satOff val="-20053"/>
                    <a:lumOff val="-13915"/>
                  </a:schemeClr>
                </a:solidFill>
                <a:latin typeface="Arial"/>
                <a:ea typeface="Arial"/>
                <a:cs typeface="Arial"/>
                <a:sym typeface="Arial"/>
              </a:defRPr>
            </a:pPr>
            <a:endParaRPr/>
          </a:p>
          <a:p>
            <a:pPr algn="l">
              <a:defRPr sz="2900">
                <a:solidFill>
                  <a:schemeClr val="accent1">
                    <a:hueOff val="60270"/>
                    <a:satOff val="-20053"/>
                    <a:lumOff val="-13915"/>
                  </a:schemeClr>
                </a:solidFill>
                <a:latin typeface="Arial"/>
                <a:ea typeface="Arial"/>
                <a:cs typeface="Arial"/>
                <a:sym typeface="Arial"/>
              </a:defRPr>
            </a:pPr>
            <a:r>
              <a:t>Coupled to inhibitory G proteins (Gi/Go)</a:t>
            </a:r>
          </a:p>
          <a:p>
            <a:pPr algn="l">
              <a:defRPr sz="2900">
                <a:solidFill>
                  <a:schemeClr val="accent1">
                    <a:hueOff val="60270"/>
                    <a:satOff val="-20053"/>
                    <a:lumOff val="-13915"/>
                  </a:schemeClr>
                </a:solidFill>
                <a:latin typeface="Arial"/>
                <a:ea typeface="Arial"/>
                <a:cs typeface="Arial"/>
                <a:sym typeface="Arial"/>
              </a:defRPr>
            </a:pPr>
            <a:endParaRPr/>
          </a:p>
          <a:p>
            <a:pPr algn="l">
              <a:defRPr sz="2900">
                <a:solidFill>
                  <a:schemeClr val="accent1">
                    <a:hueOff val="60270"/>
                    <a:satOff val="-20053"/>
                    <a:lumOff val="-13915"/>
                  </a:schemeClr>
                </a:solidFill>
                <a:latin typeface="Arial"/>
                <a:ea typeface="Arial"/>
                <a:cs typeface="Arial"/>
                <a:sym typeface="Arial"/>
              </a:defRPr>
            </a:pPr>
            <a:r>
              <a:t>⭕️ inhibit adenylyl cyclase (AC)</a:t>
            </a:r>
          </a:p>
          <a:p>
            <a:pPr algn="l">
              <a:defRPr sz="2900">
                <a:solidFill>
                  <a:schemeClr val="accent1">
                    <a:hueOff val="60270"/>
                    <a:satOff val="-20053"/>
                    <a:lumOff val="-13915"/>
                  </a:schemeClr>
                </a:solidFill>
                <a:latin typeface="Arial"/>
                <a:ea typeface="Arial"/>
                <a:cs typeface="Arial"/>
                <a:sym typeface="Arial"/>
              </a:defRPr>
            </a:pPr>
            <a:r>
              <a:t>⭕️ open G-protein inward rectifying potassium channels (K+) to reduce membrane potential (Vm)</a:t>
            </a:r>
          </a:p>
          <a:p>
            <a:pPr algn="l">
              <a:defRPr sz="2900">
                <a:solidFill>
                  <a:schemeClr val="accent1">
                    <a:hueOff val="60270"/>
                    <a:satOff val="-20053"/>
                    <a:lumOff val="-13915"/>
                  </a:schemeClr>
                </a:solidFill>
                <a:latin typeface="Arial"/>
                <a:ea typeface="Arial"/>
                <a:cs typeface="Arial"/>
                <a:sym typeface="Arial"/>
              </a:defRPr>
            </a:pPr>
            <a:r>
              <a:t>⭕️ inhibit voltage-gated calcium channels (Ca++) and reduce intracellular free calcium concentration ([Ca++]i). </a:t>
            </a:r>
          </a:p>
        </p:txBody>
      </p:sp>
      <p:pic>
        <p:nvPicPr>
          <p:cNvPr id="312" name="InsertedImage.jpg"/>
          <p:cNvPicPr>
            <a:picLocks noChangeAspect="1"/>
          </p:cNvPicPr>
          <p:nvPr/>
        </p:nvPicPr>
        <p:blipFill>
          <a:blip r:embed="rId2">
            <a:extLst/>
          </a:blip>
          <a:stretch>
            <a:fillRect/>
          </a:stretch>
        </p:blipFill>
        <p:spPr>
          <a:xfrm>
            <a:off x="2647388" y="1520998"/>
            <a:ext cx="6714929" cy="2238310"/>
          </a:xfrm>
          <a:prstGeom prst="rect">
            <a:avLst/>
          </a:prstGeom>
          <a:ln w="12700">
            <a:miter lim="400000"/>
          </a:ln>
        </p:spPr>
      </p:pic>
      <p:sp>
        <p:nvSpPr>
          <p:cNvPr id="313" name="Shape 313"/>
          <p:cNvSpPr/>
          <p:nvPr/>
        </p:nvSpPr>
        <p:spPr>
          <a:xfrm>
            <a:off x="820208" y="7876780"/>
            <a:ext cx="11947312" cy="20182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300">
                <a:solidFill>
                  <a:schemeClr val="accent1">
                    <a:hueOff val="60270"/>
                    <a:satOff val="-20053"/>
                    <a:lumOff val="-13915"/>
                  </a:schemeClr>
                </a:solidFill>
                <a:latin typeface="Arial"/>
                <a:ea typeface="Arial"/>
                <a:cs typeface="Arial"/>
                <a:sym typeface="Arial"/>
              </a:defRPr>
            </a:pPr>
            <a:r>
              <a:t>Presynaptic 5-HT1A somatodendritic </a:t>
            </a:r>
            <a:r>
              <a:rPr b="1"/>
              <a:t>autoreceptors</a:t>
            </a:r>
            <a:r>
              <a:t> expressed on 5-HT neurons  act  as a "brake" to inhibit the activity of the entire 5-HT system </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4024914" y="322198"/>
            <a:ext cx="4954971" cy="5827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400">
                <a:solidFill>
                  <a:schemeClr val="accent1">
                    <a:hueOff val="60270"/>
                    <a:satOff val="-20053"/>
                    <a:lumOff val="-13915"/>
                  </a:schemeClr>
                </a:solidFill>
                <a:latin typeface="Arial"/>
                <a:ea typeface="Arial"/>
                <a:cs typeface="Arial"/>
                <a:sym typeface="Arial"/>
              </a:defRPr>
            </a:lvl1pPr>
          </a:lstStyle>
          <a:p>
            <a:r>
              <a:t>In depressed individuals:</a:t>
            </a:r>
          </a:p>
        </p:txBody>
      </p:sp>
      <p:sp>
        <p:nvSpPr>
          <p:cNvPr id="316" name="Shape 316"/>
          <p:cNvSpPr/>
          <p:nvPr/>
        </p:nvSpPr>
        <p:spPr>
          <a:xfrm>
            <a:off x="6602293" y="1349245"/>
            <a:ext cx="5384657" cy="157337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400">
                <a:solidFill>
                  <a:schemeClr val="accent1">
                    <a:hueOff val="60270"/>
                    <a:satOff val="-20053"/>
                    <a:lumOff val="-13915"/>
                  </a:schemeClr>
                </a:solidFill>
                <a:latin typeface="Arial"/>
                <a:ea typeface="Arial"/>
                <a:cs typeface="Arial"/>
                <a:sym typeface="Arial"/>
              </a:defRPr>
            </a:lvl1pPr>
          </a:lstStyle>
          <a:p>
            <a:r>
              <a:t>the expression of post-synaptic 5-HT1A receptors is reduced</a:t>
            </a:r>
          </a:p>
        </p:txBody>
      </p:sp>
      <p:sp>
        <p:nvSpPr>
          <p:cNvPr id="317" name="Shape 317"/>
          <p:cNvSpPr/>
          <p:nvPr/>
        </p:nvSpPr>
        <p:spPr>
          <a:xfrm>
            <a:off x="772407" y="1231648"/>
            <a:ext cx="4972731" cy="206867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3400">
                <a:solidFill>
                  <a:schemeClr val="accent1">
                    <a:hueOff val="60270"/>
                    <a:satOff val="-20053"/>
                    <a:lumOff val="-13915"/>
                  </a:schemeClr>
                </a:solidFill>
                <a:latin typeface="Arial"/>
                <a:ea typeface="Arial"/>
                <a:cs typeface="Arial"/>
                <a:sym typeface="Arial"/>
              </a:defRPr>
            </a:lvl1pPr>
          </a:lstStyle>
          <a:p>
            <a:r>
              <a:t>the expression of pre-synaptic 5-HT1A autoreceptors is increased</a:t>
            </a:r>
          </a:p>
        </p:txBody>
      </p:sp>
      <p:sp>
        <p:nvSpPr>
          <p:cNvPr id="318" name="Shape 318"/>
          <p:cNvSpPr/>
          <p:nvPr/>
        </p:nvSpPr>
        <p:spPr>
          <a:xfrm>
            <a:off x="2400478" y="3626998"/>
            <a:ext cx="3510363" cy="206867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3400">
                <a:solidFill>
                  <a:schemeClr val="accent1">
                    <a:hueOff val="60270"/>
                    <a:satOff val="-20053"/>
                    <a:lumOff val="-13915"/>
                  </a:schemeClr>
                </a:solidFill>
                <a:latin typeface="Arial"/>
                <a:ea typeface="Arial"/>
                <a:cs typeface="Arial"/>
                <a:sym typeface="Arial"/>
              </a:defRPr>
            </a:lvl1pPr>
          </a:lstStyle>
          <a:p>
            <a:r>
              <a:t>with reduced release of 5-HT by serotoninergic neurons</a:t>
            </a:r>
          </a:p>
        </p:txBody>
      </p:sp>
      <p:sp>
        <p:nvSpPr>
          <p:cNvPr id="319" name="Shape 319"/>
          <p:cNvSpPr/>
          <p:nvPr/>
        </p:nvSpPr>
        <p:spPr>
          <a:xfrm>
            <a:off x="6678764" y="3626998"/>
            <a:ext cx="4380338" cy="206867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400">
                <a:solidFill>
                  <a:schemeClr val="accent1">
                    <a:hueOff val="60270"/>
                    <a:satOff val="-20053"/>
                    <a:lumOff val="-13915"/>
                  </a:schemeClr>
                </a:solidFill>
                <a:latin typeface="Arial"/>
                <a:ea typeface="Arial"/>
                <a:cs typeface="Arial"/>
                <a:sym typeface="Arial"/>
              </a:defRPr>
            </a:lvl1pPr>
          </a:lstStyle>
          <a:p>
            <a:r>
              <a:t>with reduced response of the post-synaptic neurons  to 5-HT</a:t>
            </a:r>
          </a:p>
        </p:txBody>
      </p:sp>
      <p:sp>
        <p:nvSpPr>
          <p:cNvPr id="320" name="Shape 320"/>
          <p:cNvSpPr/>
          <p:nvPr/>
        </p:nvSpPr>
        <p:spPr>
          <a:xfrm>
            <a:off x="1315529" y="8136044"/>
            <a:ext cx="10373742" cy="1023874"/>
          </a:xfrm>
          <a:prstGeom prst="rect">
            <a:avLst/>
          </a:prstGeom>
          <a:ln w="127000">
            <a:solidFill>
              <a:schemeClr val="accent5">
                <a:hueOff val="-179740"/>
                <a:satOff val="-15296"/>
                <a:lumOff val="19930"/>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40639" marR="40639" defTabSz="1300480">
              <a:buClr>
                <a:srgbClr val="FFFF00"/>
              </a:buClr>
              <a:buFont typeface="Arial"/>
              <a:defRPr sz="3500">
                <a:solidFill>
                  <a:schemeClr val="accent1">
                    <a:hueOff val="60270"/>
                    <a:satOff val="-20053"/>
                    <a:lumOff val="-13915"/>
                  </a:schemeClr>
                </a:solidFill>
                <a:uFill>
                  <a:solidFill>
                    <a:srgbClr val="FFFF00"/>
                  </a:solidFill>
                </a:uFill>
                <a:latin typeface="Arial"/>
                <a:ea typeface="Arial"/>
                <a:cs typeface="Arial"/>
                <a:sym typeface="Arial"/>
              </a:defRPr>
            </a:pPr>
            <a:r>
              <a:t>Selective Serotonin Re-uptake Inhibitors (</a:t>
            </a:r>
            <a:r>
              <a:rPr b="1"/>
              <a:t>SSRI)</a:t>
            </a:r>
          </a:p>
        </p:txBody>
      </p:sp>
      <p:sp>
        <p:nvSpPr>
          <p:cNvPr id="321" name="Shape 321"/>
          <p:cNvSpPr/>
          <p:nvPr/>
        </p:nvSpPr>
        <p:spPr>
          <a:xfrm>
            <a:off x="637015" y="6022348"/>
            <a:ext cx="11730769" cy="157337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400">
                <a:solidFill>
                  <a:schemeClr val="accent1">
                    <a:hueOff val="60270"/>
                    <a:satOff val="-20053"/>
                    <a:lumOff val="-13915"/>
                  </a:schemeClr>
                </a:solidFill>
                <a:latin typeface="Arial"/>
                <a:ea typeface="Arial"/>
                <a:cs typeface="Arial"/>
                <a:sym typeface="Arial"/>
              </a:defRPr>
            </a:lvl1pPr>
          </a:lstStyle>
          <a:p>
            <a:r>
              <a:t>In agreement with the Monoamine Theory of Depression,  a strategy for restoring the activity of the serotoninergic neurons is to block the re-uptake of 5-HT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p:nvPr/>
        </p:nvSpPr>
        <p:spPr>
          <a:xfrm>
            <a:off x="536802" y="2108052"/>
            <a:ext cx="5089470" cy="704083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algn="l">
              <a:defRPr sz="3000">
                <a:solidFill>
                  <a:schemeClr val="accent1">
                    <a:hueOff val="60270"/>
                    <a:satOff val="-20053"/>
                    <a:lumOff val="-13915"/>
                  </a:schemeClr>
                </a:solidFill>
                <a:latin typeface="Arial"/>
                <a:ea typeface="Arial"/>
                <a:cs typeface="Arial"/>
                <a:sym typeface="Arial"/>
              </a:defRPr>
            </a:pPr>
            <a:r>
              <a:t>Acute SSRIs:</a:t>
            </a:r>
          </a:p>
          <a:p>
            <a:pPr algn="l">
              <a:defRPr sz="3000">
                <a:solidFill>
                  <a:schemeClr val="accent1">
                    <a:hueOff val="60270"/>
                    <a:satOff val="-20053"/>
                    <a:lumOff val="-13915"/>
                  </a:schemeClr>
                </a:solidFill>
                <a:latin typeface="Arial"/>
                <a:ea typeface="Arial"/>
                <a:cs typeface="Arial"/>
                <a:sym typeface="Arial"/>
              </a:defRPr>
            </a:pPr>
            <a:r>
              <a:t>SSRIs rapidly block 5-HT reuptake and cause an increase of 5-HT synthesis and release</a:t>
            </a:r>
          </a:p>
          <a:p>
            <a:pPr algn="l">
              <a:defRPr sz="3000">
                <a:solidFill>
                  <a:schemeClr val="accent1">
                    <a:hueOff val="60270"/>
                    <a:satOff val="-20053"/>
                    <a:lumOff val="-13915"/>
                  </a:schemeClr>
                </a:solidFill>
                <a:latin typeface="Arial"/>
                <a:ea typeface="Arial"/>
                <a:cs typeface="Arial"/>
                <a:sym typeface="Arial"/>
              </a:defRPr>
            </a:pPr>
            <a:r>
              <a:t>5-HT1A autoreceptors on serotonin synapses detect excess serotonin and reduce serotonin release</a:t>
            </a:r>
          </a:p>
          <a:p>
            <a:pPr algn="l">
              <a:defRPr sz="3000">
                <a:solidFill>
                  <a:schemeClr val="accent1">
                    <a:hueOff val="60270"/>
                    <a:satOff val="-20053"/>
                    <a:lumOff val="-13915"/>
                  </a:schemeClr>
                </a:solidFill>
                <a:latin typeface="Arial"/>
                <a:ea typeface="Arial"/>
                <a:cs typeface="Arial"/>
                <a:sym typeface="Arial"/>
              </a:defRPr>
            </a:pPr>
            <a:endParaRPr/>
          </a:p>
          <a:p>
            <a:pPr algn="l">
              <a:defRPr sz="3000">
                <a:solidFill>
                  <a:schemeClr val="accent1">
                    <a:hueOff val="60270"/>
                    <a:satOff val="-20053"/>
                    <a:lumOff val="-13915"/>
                  </a:schemeClr>
                </a:solidFill>
                <a:latin typeface="Arial"/>
                <a:ea typeface="Arial"/>
                <a:cs typeface="Arial"/>
                <a:sym typeface="Arial"/>
              </a:defRPr>
            </a:pPr>
            <a:r>
              <a:t>Chronic SSRIs:</a:t>
            </a:r>
          </a:p>
          <a:p>
            <a:pPr algn="l">
              <a:defRPr sz="3000">
                <a:solidFill>
                  <a:schemeClr val="accent1">
                    <a:hueOff val="60270"/>
                    <a:satOff val="-20053"/>
                    <a:lumOff val="-13915"/>
                  </a:schemeClr>
                </a:solidFill>
                <a:latin typeface="Arial"/>
                <a:ea typeface="Arial"/>
                <a:cs typeface="Arial"/>
                <a:sym typeface="Arial"/>
              </a:defRPr>
            </a:pPr>
            <a:r>
              <a:t>causes a gradual </a:t>
            </a:r>
            <a:r>
              <a:rPr b="1"/>
              <a:t>downregulation</a:t>
            </a:r>
            <a:r>
              <a:t> of 5-HT1A autoreceptors</a:t>
            </a:r>
            <a:r>
              <a:rPr>
                <a:uFill>
                  <a:solidFill>
                    <a:srgbClr val="FFFFFF"/>
                  </a:solidFill>
                </a:uFill>
              </a:rPr>
              <a:t> with gradual increase of </a:t>
            </a:r>
          </a:p>
          <a:p>
            <a:pPr algn="l">
              <a:defRPr sz="3000">
                <a:solidFill>
                  <a:schemeClr val="accent1">
                    <a:hueOff val="60270"/>
                    <a:satOff val="-20053"/>
                    <a:lumOff val="-13915"/>
                  </a:schemeClr>
                </a:solidFill>
                <a:latin typeface="Arial"/>
                <a:ea typeface="Arial"/>
                <a:cs typeface="Arial"/>
                <a:sym typeface="Arial"/>
              </a:defRPr>
            </a:pPr>
            <a:r>
              <a:t>5-HT release</a:t>
            </a:r>
          </a:p>
        </p:txBody>
      </p:sp>
      <p:sp>
        <p:nvSpPr>
          <p:cNvPr id="324" name="Shape 324"/>
          <p:cNvSpPr/>
          <p:nvPr/>
        </p:nvSpPr>
        <p:spPr>
          <a:xfrm>
            <a:off x="-457176" y="566326"/>
            <a:ext cx="6440808" cy="5950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15686" marR="40639" indent="-375046" defTabSz="1300480">
              <a:lnSpc>
                <a:spcPct val="80000"/>
              </a:lnSpc>
              <a:spcBef>
                <a:spcPts val="700"/>
              </a:spcBef>
              <a:buClr>
                <a:srgbClr val="FFFFFF"/>
              </a:buClr>
              <a:buSzPct val="100000"/>
              <a:buFont typeface="Arial"/>
              <a:buChar char="•"/>
              <a:defRPr sz="3500">
                <a:solidFill>
                  <a:schemeClr val="accent1">
                    <a:hueOff val="60270"/>
                    <a:satOff val="-20053"/>
                    <a:lumOff val="-13915"/>
                  </a:schemeClr>
                </a:solidFill>
                <a:uFill>
                  <a:solidFill>
                    <a:srgbClr val="000000"/>
                  </a:solidFill>
                </a:uFill>
                <a:latin typeface="Arial"/>
                <a:ea typeface="Arial"/>
                <a:cs typeface="Arial"/>
                <a:sym typeface="Arial"/>
              </a:defRPr>
            </a:lvl1pPr>
          </a:lstStyle>
          <a:p>
            <a:r>
              <a:t>SSRIs mechanism of action: </a:t>
            </a:r>
          </a:p>
        </p:txBody>
      </p:sp>
      <p:pic>
        <p:nvPicPr>
          <p:cNvPr id="325" name="pasted-image.jpg"/>
          <p:cNvPicPr>
            <a:picLocks noChangeAspect="1"/>
          </p:cNvPicPr>
          <p:nvPr/>
        </p:nvPicPr>
        <p:blipFill>
          <a:blip r:embed="rId2">
            <a:extLst/>
          </a:blip>
          <a:stretch>
            <a:fillRect/>
          </a:stretch>
        </p:blipFill>
        <p:spPr>
          <a:xfrm>
            <a:off x="5879082" y="56949"/>
            <a:ext cx="6875376" cy="9639701"/>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p:nvPr/>
        </p:nvSpPr>
        <p:spPr>
          <a:xfrm>
            <a:off x="127564" y="122721"/>
            <a:ext cx="12749671" cy="102733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buClr>
                <a:srgbClr val="FFFF00"/>
              </a:buClr>
              <a:buFont typeface="Arial"/>
              <a:defRPr sz="4266">
                <a:solidFill>
                  <a:schemeClr val="accent1">
                    <a:hueOff val="60270"/>
                    <a:satOff val="-20053"/>
                    <a:lumOff val="-13915"/>
                  </a:schemeClr>
                </a:solidFill>
                <a:uFill>
                  <a:solidFill>
                    <a:srgbClr val="FFFF00"/>
                  </a:solidFill>
                </a:uFill>
                <a:latin typeface="Arial"/>
                <a:ea typeface="Arial"/>
                <a:cs typeface="Arial"/>
                <a:sym typeface="Arial"/>
              </a:defRPr>
            </a:lvl1pPr>
          </a:lstStyle>
          <a:p>
            <a:r>
              <a:t>SSRI treatment</a:t>
            </a:r>
          </a:p>
        </p:txBody>
      </p:sp>
      <p:sp>
        <p:nvSpPr>
          <p:cNvPr id="328" name="Shape 328"/>
          <p:cNvSpPr/>
          <p:nvPr/>
        </p:nvSpPr>
        <p:spPr>
          <a:xfrm>
            <a:off x="-113733" y="10231003"/>
            <a:ext cx="13508388" cy="42305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400">
                <a:solidFill>
                  <a:schemeClr val="accent1">
                    <a:hueOff val="60270"/>
                    <a:satOff val="-20053"/>
                    <a:lumOff val="-13915"/>
                  </a:schemeClr>
                </a:solidFill>
                <a:latin typeface="Arial"/>
                <a:ea typeface="Arial"/>
                <a:cs typeface="Arial"/>
                <a:sym typeface="Arial"/>
              </a:defRPr>
            </a:pPr>
            <a:r>
              <a:t>It remains to be clarified:</a:t>
            </a:r>
          </a:p>
          <a:p>
            <a:pPr algn="l">
              <a:defRPr sz="3400">
                <a:solidFill>
                  <a:schemeClr val="accent1">
                    <a:hueOff val="60270"/>
                    <a:satOff val="-20053"/>
                    <a:lumOff val="-13915"/>
                  </a:schemeClr>
                </a:solidFill>
                <a:latin typeface="Arial"/>
                <a:ea typeface="Arial"/>
                <a:cs typeface="Arial"/>
                <a:sym typeface="Arial"/>
              </a:defRPr>
            </a:pPr>
            <a:endParaRPr/>
          </a:p>
          <a:p>
            <a:pPr algn="l">
              <a:defRPr sz="3400">
                <a:solidFill>
                  <a:schemeClr val="accent1">
                    <a:hueOff val="60270"/>
                    <a:satOff val="-20053"/>
                    <a:lumOff val="-13915"/>
                  </a:schemeClr>
                </a:solidFill>
                <a:latin typeface="Arial"/>
                <a:ea typeface="Arial"/>
                <a:cs typeface="Arial"/>
                <a:sym typeface="Arial"/>
              </a:defRPr>
            </a:pPr>
            <a:r>
              <a:t>⭕️ The mechanisms involved in the down-regulation of 5-HT1A autoreceptors, but not of post-synaptic 5-HT1A receptors</a:t>
            </a:r>
          </a:p>
          <a:p>
            <a:pPr algn="l">
              <a:defRPr sz="3400">
                <a:solidFill>
                  <a:schemeClr val="accent1">
                    <a:hueOff val="60270"/>
                    <a:satOff val="-20053"/>
                    <a:lumOff val="-13915"/>
                  </a:schemeClr>
                </a:solidFill>
                <a:latin typeface="Arial"/>
                <a:ea typeface="Arial"/>
                <a:cs typeface="Arial"/>
                <a:sym typeface="Arial"/>
              </a:defRPr>
            </a:pPr>
            <a:endParaRPr/>
          </a:p>
          <a:p>
            <a:pPr algn="l">
              <a:defRPr sz="3400">
                <a:solidFill>
                  <a:schemeClr val="accent1">
                    <a:hueOff val="60270"/>
                    <a:satOff val="-20053"/>
                    <a:lumOff val="-13915"/>
                  </a:schemeClr>
                </a:solidFill>
                <a:latin typeface="Arial"/>
                <a:ea typeface="Arial"/>
                <a:cs typeface="Arial"/>
                <a:sym typeface="Arial"/>
              </a:defRPr>
            </a:pPr>
            <a:r>
              <a:t>⭕️ The mechanism by which SSRI treatment enhances 5-HT release (somatodendritic 5-HT release?)</a:t>
            </a:r>
          </a:p>
        </p:txBody>
      </p:sp>
      <p:sp>
        <p:nvSpPr>
          <p:cNvPr id="329" name="Shape 329"/>
          <p:cNvSpPr/>
          <p:nvPr/>
        </p:nvSpPr>
        <p:spPr>
          <a:xfrm>
            <a:off x="509140" y="5177441"/>
            <a:ext cx="12262642" cy="23747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100">
                <a:solidFill>
                  <a:schemeClr val="accent1">
                    <a:hueOff val="60270"/>
                    <a:satOff val="-20053"/>
                    <a:lumOff val="-13915"/>
                  </a:schemeClr>
                </a:solidFill>
                <a:latin typeface="Arial"/>
                <a:ea typeface="Arial"/>
                <a:cs typeface="Arial"/>
                <a:sym typeface="Arial"/>
              </a:defRPr>
            </a:pPr>
            <a:r>
              <a:t>Presynaptic 5-HT1A receptors  delay antidepressant response but are also primarily responsible for the </a:t>
            </a:r>
            <a:r>
              <a:rPr b="1"/>
              <a:t>therapeutic</a:t>
            </a:r>
            <a:r>
              <a:t> effect</a:t>
            </a:r>
          </a:p>
          <a:p>
            <a:pPr algn="l">
              <a:defRPr sz="3100">
                <a:solidFill>
                  <a:schemeClr val="accent1">
                    <a:hueOff val="60270"/>
                    <a:satOff val="-20053"/>
                    <a:lumOff val="-13915"/>
                  </a:schemeClr>
                </a:solidFill>
                <a:latin typeface="Arial"/>
                <a:ea typeface="Arial"/>
                <a:cs typeface="Arial"/>
                <a:sym typeface="Arial"/>
              </a:defRPr>
            </a:pPr>
            <a:endParaRPr/>
          </a:p>
          <a:p>
            <a:pPr algn="l">
              <a:defRPr sz="3100">
                <a:solidFill>
                  <a:schemeClr val="accent1">
                    <a:hueOff val="60270"/>
                    <a:satOff val="-20053"/>
                    <a:lumOff val="-13915"/>
                  </a:schemeClr>
                </a:solidFill>
                <a:latin typeface="Arial"/>
                <a:ea typeface="Arial"/>
                <a:cs typeface="Arial"/>
                <a:sym typeface="Arial"/>
              </a:defRPr>
            </a:pPr>
            <a:r>
              <a:t>Postsynaptic 5-HT2 receptors are </a:t>
            </a:r>
            <a:r>
              <a:rPr>
                <a:uFill>
                  <a:solidFill>
                    <a:srgbClr val="FFFFFF"/>
                  </a:solidFill>
                </a:uFill>
              </a:rPr>
              <a:t>primarily responsible for the </a:t>
            </a:r>
            <a:r>
              <a:rPr b="1">
                <a:uFill>
                  <a:solidFill>
                    <a:srgbClr val="FFFFFF"/>
                  </a:solidFill>
                </a:uFill>
              </a:rPr>
              <a:t>adverse</a:t>
            </a:r>
            <a:r>
              <a:rPr>
                <a:uFill>
                  <a:solidFill>
                    <a:srgbClr val="FFFFFF"/>
                  </a:solidFill>
                </a:uFill>
              </a:rPr>
              <a:t> effects due to the increased intrasynaptic</a:t>
            </a:r>
            <a:r>
              <a:t> </a:t>
            </a:r>
            <a:r>
              <a:rPr>
                <a:uFill>
                  <a:solidFill>
                    <a:srgbClr val="FFFFFF"/>
                  </a:solidFill>
                </a:uFill>
              </a:rPr>
              <a:t>serotonin levels</a:t>
            </a:r>
          </a:p>
        </p:txBody>
      </p:sp>
      <p:sp>
        <p:nvSpPr>
          <p:cNvPr id="330" name="Shape 330"/>
          <p:cNvSpPr/>
          <p:nvPr/>
        </p:nvSpPr>
        <p:spPr>
          <a:xfrm>
            <a:off x="412471" y="1355764"/>
            <a:ext cx="12455980" cy="520733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algn="l" defTabSz="514095">
              <a:spcBef>
                <a:spcPts val="3600"/>
              </a:spcBef>
              <a:defRPr sz="3080">
                <a:solidFill>
                  <a:schemeClr val="accent1">
                    <a:hueOff val="60270"/>
                    <a:satOff val="-20053"/>
                    <a:lumOff val="-13915"/>
                  </a:schemeClr>
                </a:solidFill>
                <a:latin typeface="Arial"/>
                <a:ea typeface="Arial"/>
                <a:cs typeface="Arial"/>
                <a:sym typeface="Arial"/>
              </a:defRPr>
            </a:pPr>
            <a:r>
              <a:t>SSRIs take 3 or more weeks to take effect and this depends on two slow changes in the brain:</a:t>
            </a:r>
          </a:p>
          <a:p>
            <a:pPr marL="411747" indent="-411747" algn="l" defTabSz="514095">
              <a:spcBef>
                <a:spcPts val="3600"/>
              </a:spcBef>
              <a:buSzPct val="100000"/>
              <a:buAutoNum type="arabicPeriod"/>
              <a:defRPr sz="3080">
                <a:solidFill>
                  <a:schemeClr val="accent1">
                    <a:hueOff val="60270"/>
                    <a:satOff val="-20053"/>
                    <a:lumOff val="-13915"/>
                  </a:schemeClr>
                </a:solidFill>
                <a:latin typeface="Arial"/>
                <a:ea typeface="Arial"/>
                <a:cs typeface="Arial"/>
                <a:sym typeface="Arial"/>
              </a:defRPr>
            </a:pPr>
            <a:r>
              <a:t>Desensitization and downregulation of 5-HT1A autoreceptors with increased release of 5-HT  </a:t>
            </a:r>
          </a:p>
          <a:p>
            <a:pPr marL="411747" indent="-411747" algn="l" defTabSz="514095">
              <a:spcBef>
                <a:spcPts val="3600"/>
              </a:spcBef>
              <a:buSzPct val="100000"/>
              <a:buAutoNum type="arabicPeriod"/>
              <a:defRPr sz="3080">
                <a:solidFill>
                  <a:schemeClr val="accent1">
                    <a:hueOff val="60270"/>
                    <a:satOff val="-20053"/>
                    <a:lumOff val="-13915"/>
                  </a:schemeClr>
                </a:solidFill>
                <a:latin typeface="Arial"/>
                <a:ea typeface="Arial"/>
                <a:cs typeface="Arial"/>
                <a:sym typeface="Arial"/>
              </a:defRPr>
            </a:pPr>
            <a:r>
              <a:t>Release of BDNF which promotes neuron growth and survival</a:t>
            </a:r>
          </a:p>
          <a:p>
            <a:pPr lvl="1" indent="301752" algn="l" defTabSz="514095">
              <a:spcBef>
                <a:spcPts val="3600"/>
              </a:spcBef>
              <a:defRPr sz="3080">
                <a:solidFill>
                  <a:schemeClr val="accent1">
                    <a:hueOff val="60270"/>
                    <a:satOff val="-20053"/>
                    <a:lumOff val="-13915"/>
                  </a:schemeClr>
                </a:solidFill>
                <a:latin typeface="Arial"/>
                <a:ea typeface="Arial"/>
                <a:cs typeface="Arial"/>
                <a:sym typeface="Arial"/>
              </a:defRPr>
            </a:pPr>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p:nvPr/>
        </p:nvSpPr>
        <p:spPr>
          <a:xfrm>
            <a:off x="650239" y="306803"/>
            <a:ext cx="11704321" cy="134064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6257">
                <a:solidFill>
                  <a:schemeClr val="accent1">
                    <a:hueOff val="60270"/>
                    <a:satOff val="-20053"/>
                    <a:lumOff val="-13915"/>
                  </a:schemeClr>
                </a:solidFill>
                <a:uFill>
                  <a:solidFill>
                    <a:srgbClr val="FFFF00"/>
                  </a:solidFill>
                </a:uFill>
                <a:latin typeface="Arial"/>
                <a:ea typeface="Arial"/>
                <a:cs typeface="Arial"/>
                <a:sym typeface="Arial"/>
              </a:defRPr>
            </a:lvl1pPr>
          </a:lstStyle>
          <a:p>
            <a:r>
              <a:t>Antidepressant drugs</a:t>
            </a:r>
          </a:p>
        </p:txBody>
      </p:sp>
      <p:sp>
        <p:nvSpPr>
          <p:cNvPr id="333" name="Shape 333"/>
          <p:cNvSpPr/>
          <p:nvPr/>
        </p:nvSpPr>
        <p:spPr>
          <a:xfrm>
            <a:off x="650240" y="2098045"/>
            <a:ext cx="11704320" cy="692460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lnSpcReduction="10000"/>
          </a:bodyPr>
          <a:lstStyle/>
          <a:p>
            <a:pPr marL="574040" marR="40639" indent="-533400" defTabSz="1300480">
              <a:spcBef>
                <a:spcPts val="700"/>
              </a:spcBef>
              <a:buClr>
                <a:srgbClr val="FFFFFF"/>
              </a:buClr>
              <a:buFont typeface="Arial"/>
              <a:defRPr sz="4551">
                <a:solidFill>
                  <a:schemeClr val="accent1">
                    <a:hueOff val="60270"/>
                    <a:satOff val="-20053"/>
                    <a:lumOff val="-13915"/>
                  </a:schemeClr>
                </a:solidFill>
                <a:uFill>
                  <a:solidFill>
                    <a:srgbClr val="FFFFFF"/>
                  </a:solidFill>
                </a:uFill>
                <a:latin typeface="Arial"/>
                <a:ea typeface="Arial"/>
                <a:cs typeface="Arial"/>
                <a:sym typeface="Arial"/>
              </a:defRPr>
            </a:pPr>
            <a:r>
              <a:t>	Five Categories</a:t>
            </a:r>
          </a:p>
          <a:p>
            <a:pPr marL="1016000" lvl="1"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t>Tricyclics (Serotonin and Noradrenaline reuptake inhibitors, </a:t>
            </a:r>
            <a:r>
              <a:rPr>
                <a:solidFill>
                  <a:schemeClr val="accent5">
                    <a:hueOff val="-179740"/>
                    <a:satOff val="-15296"/>
                    <a:lumOff val="19930"/>
                  </a:schemeClr>
                </a:solidFill>
              </a:rPr>
              <a:t>SNRI</a:t>
            </a:r>
            <a:r>
              <a:t>)</a:t>
            </a:r>
          </a:p>
          <a:p>
            <a:pPr marL="1016000" lvl="1"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t> Monoamine oxidase inhibitors (</a:t>
            </a:r>
            <a:r>
              <a:rPr>
                <a:solidFill>
                  <a:schemeClr val="accent5">
                    <a:hueOff val="-179740"/>
                    <a:satOff val="-15296"/>
                    <a:lumOff val="19930"/>
                  </a:schemeClr>
                </a:solidFill>
              </a:rPr>
              <a:t>MAOI</a:t>
            </a:r>
            <a:r>
              <a:t>)</a:t>
            </a:r>
          </a:p>
          <a:p>
            <a:pPr marL="1016000" lvl="1"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t>Selective serotonin reuptake inhibitors (</a:t>
            </a:r>
            <a:r>
              <a:rPr>
                <a:solidFill>
                  <a:schemeClr val="accent5">
                    <a:hueOff val="-179740"/>
                    <a:satOff val="-15296"/>
                    <a:lumOff val="19930"/>
                  </a:schemeClr>
                </a:solidFill>
              </a:rPr>
              <a:t>SSRI</a:t>
            </a:r>
            <a:r>
              <a:t>)</a:t>
            </a:r>
          </a:p>
          <a:p>
            <a:pPr marL="1016000" lvl="1"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rPr>
                <a:uFill>
                  <a:solidFill>
                    <a:srgbClr val="FFFFFF"/>
                  </a:solidFill>
                </a:uFill>
              </a:rPr>
              <a:t>Atypical – </a:t>
            </a:r>
            <a:r>
              <a:rPr>
                <a:solidFill>
                  <a:schemeClr val="accent5">
                    <a:hueOff val="-179740"/>
                    <a:satOff val="-15296"/>
                    <a:lumOff val="19930"/>
                  </a:schemeClr>
                </a:solidFill>
                <a:uFill>
                  <a:solidFill>
                    <a:srgbClr val="FFFFFF"/>
                  </a:solidFill>
                </a:uFill>
              </a:rPr>
              <a:t>DARIs</a:t>
            </a:r>
            <a:r>
              <a:rPr>
                <a:uFill>
                  <a:solidFill>
                    <a:srgbClr val="FFFFFF"/>
                  </a:solidFill>
                </a:uFill>
              </a:rPr>
              <a:t> (dopamine reuptake inhibitors)</a:t>
            </a:r>
          </a:p>
          <a:p>
            <a:pPr marL="1016000" lvl="1"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rPr>
                <a:uFill>
                  <a:solidFill>
                    <a:srgbClr val="FFFFFF"/>
                  </a:solidFill>
                </a:uFill>
              </a:rPr>
              <a:t>Newest</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650239" y="130951"/>
            <a:ext cx="11704321" cy="214488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6257">
                <a:solidFill>
                  <a:schemeClr val="accent1">
                    <a:hueOff val="60270"/>
                    <a:satOff val="-20053"/>
                    <a:lumOff val="-13915"/>
                  </a:schemeClr>
                </a:solidFill>
                <a:uFill>
                  <a:solidFill>
                    <a:srgbClr val="FFFF00"/>
                  </a:solidFill>
                </a:uFill>
                <a:latin typeface="Arial"/>
                <a:ea typeface="Arial"/>
                <a:cs typeface="Arial"/>
                <a:sym typeface="Arial"/>
              </a:defRPr>
            </a:lvl1pPr>
          </a:lstStyle>
          <a:p>
            <a:r>
              <a:t>Newest antidepressants</a:t>
            </a:r>
          </a:p>
        </p:txBody>
      </p:sp>
      <p:sp>
        <p:nvSpPr>
          <p:cNvPr id="336" name="Shape 336"/>
          <p:cNvSpPr/>
          <p:nvPr/>
        </p:nvSpPr>
        <p:spPr>
          <a:xfrm>
            <a:off x="650239" y="2275840"/>
            <a:ext cx="12354561" cy="747776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508000"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rPr b="1">
                <a:solidFill>
                  <a:schemeClr val="accent5">
                    <a:hueOff val="-179740"/>
                    <a:satOff val="-15296"/>
                    <a:lumOff val="19930"/>
                  </a:schemeClr>
                </a:solidFill>
              </a:rPr>
              <a:t>2 nd generation SNRIs</a:t>
            </a:r>
            <a:r>
              <a:rPr sz="3982">
                <a:uFill>
                  <a:solidFill>
                    <a:srgbClr val="FFFFFF"/>
                  </a:solidFill>
                </a:uFill>
              </a:rPr>
              <a:t> (serotonin and noradrenaline reuptake inhibitors) e.g. </a:t>
            </a:r>
            <a:r>
              <a:rPr sz="3413">
                <a:uFill>
                  <a:solidFill>
                    <a:srgbClr val="FFFFFF"/>
                  </a:solidFill>
                </a:uFill>
              </a:rPr>
              <a:t>Venflaxine</a:t>
            </a:r>
          </a:p>
          <a:p>
            <a:pPr marL="508000"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t> </a:t>
            </a:r>
            <a:r>
              <a:rPr sz="3982" b="1">
                <a:solidFill>
                  <a:schemeClr val="accent5">
                    <a:hueOff val="-179740"/>
                    <a:satOff val="-15296"/>
                    <a:lumOff val="19930"/>
                  </a:schemeClr>
                </a:solidFill>
                <a:uFill>
                  <a:solidFill>
                    <a:srgbClr val="FFFFFF"/>
                  </a:solidFill>
                </a:uFill>
              </a:rPr>
              <a:t>SARIs</a:t>
            </a:r>
            <a:r>
              <a:rPr sz="3982" b="1">
                <a:uFill>
                  <a:solidFill>
                    <a:srgbClr val="FFFFFF"/>
                  </a:solidFill>
                </a:uFill>
              </a:rPr>
              <a:t> (</a:t>
            </a:r>
            <a:r>
              <a:rPr sz="3982">
                <a:uFill>
                  <a:solidFill>
                    <a:srgbClr val="FFFFFF"/>
                  </a:solidFill>
                </a:uFill>
              </a:rPr>
              <a:t>serotonin reuptake inhibitors and receptor antagonists) e.g. Nefazodone</a:t>
            </a:r>
            <a:endParaRPr sz="3413" b="1">
              <a:uFill>
                <a:solidFill>
                  <a:srgbClr val="FFFFFF"/>
                </a:solidFill>
              </a:uFill>
            </a:endParaRPr>
          </a:p>
          <a:p>
            <a:pPr marL="532360" indent="-53236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rPr sz="3982" b="1">
                <a:solidFill>
                  <a:schemeClr val="accent5">
                    <a:hueOff val="-179740"/>
                    <a:satOff val="-15296"/>
                    <a:lumOff val="19930"/>
                  </a:schemeClr>
                </a:solidFill>
                <a:uFill>
                  <a:solidFill>
                    <a:srgbClr val="FFFFFF"/>
                  </a:solidFill>
                </a:uFill>
              </a:rPr>
              <a:t>NaSSAs</a:t>
            </a:r>
            <a:r>
              <a:rPr sz="3982">
                <a:uFill>
                  <a:solidFill>
                    <a:srgbClr val="FFFFFF"/>
                  </a:solidFill>
                </a:uFill>
              </a:rPr>
              <a:t> (noradrenaline reuptake inhibitors and specific serotonergic antidepressants) e.g. Mirtazapine</a:t>
            </a:r>
          </a:p>
          <a:p>
            <a:pPr marL="508000" indent="-508000" algn="l">
              <a:spcBef>
                <a:spcPts val="4200"/>
              </a:spcBef>
              <a:buSzPct val="100000"/>
              <a:buAutoNum type="arabicPeriod"/>
              <a:defRPr sz="3800">
                <a:solidFill>
                  <a:schemeClr val="accent1">
                    <a:hueOff val="60270"/>
                    <a:satOff val="-20053"/>
                    <a:lumOff val="-13915"/>
                  </a:schemeClr>
                </a:solidFill>
                <a:latin typeface="Arial"/>
                <a:ea typeface="Arial"/>
                <a:cs typeface="Arial"/>
                <a:sym typeface="Arial"/>
              </a:defRPr>
            </a:pPr>
            <a:r>
              <a:rPr b="1">
                <a:solidFill>
                  <a:schemeClr val="accent5">
                    <a:hueOff val="-179740"/>
                    <a:satOff val="-15296"/>
                    <a:lumOff val="19930"/>
                  </a:schemeClr>
                </a:solidFill>
              </a:rPr>
              <a:t>NaRIs</a:t>
            </a:r>
            <a:r>
              <a:t> (selective noradrenaline reuptake inhibitors) e.g. Reboxetine</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 name="Table 338"/>
          <p:cNvGraphicFramePr/>
          <p:nvPr/>
        </p:nvGraphicFramePr>
        <p:xfrm>
          <a:off x="475878" y="239074"/>
          <a:ext cx="12053042" cy="10372673"/>
        </p:xfrm>
        <a:graphic>
          <a:graphicData uri="http://schemas.openxmlformats.org/drawingml/2006/table">
            <a:tbl>
              <a:tblPr firstRow="1" bandRow="1">
                <a:tableStyleId>{4C3C2611-4C71-4FC5-86AE-919BDF0F9419}</a:tableStyleId>
              </a:tblPr>
              <a:tblGrid>
                <a:gridCol w="6026521">
                  <a:extLst>
                    <a:ext uri="{9D8B030D-6E8A-4147-A177-3AD203B41FA5}">
                      <a16:colId xmlns:a16="http://schemas.microsoft.com/office/drawing/2014/main" val="20000"/>
                    </a:ext>
                  </a:extLst>
                </a:gridCol>
                <a:gridCol w="6026521">
                  <a:extLst>
                    <a:ext uri="{9D8B030D-6E8A-4147-A177-3AD203B41FA5}">
                      <a16:colId xmlns:a16="http://schemas.microsoft.com/office/drawing/2014/main" val="20001"/>
                    </a:ext>
                  </a:extLst>
                </a:gridCol>
              </a:tblGrid>
              <a:tr h="1837531">
                <a:tc gridSpan="2">
                  <a:txBody>
                    <a:bodyPr/>
                    <a:lstStyle/>
                    <a:p>
                      <a:pPr marL="40639" marR="40639" defTabSz="1300480">
                        <a:defRPr sz="4000" b="0">
                          <a:solidFill>
                            <a:schemeClr val="accent1">
                              <a:hueOff val="60270"/>
                              <a:satOff val="-20053"/>
                              <a:lumOff val="-13915"/>
                            </a:schemeClr>
                          </a:solidFill>
                          <a:uFill>
                            <a:solidFill>
                              <a:srgbClr val="000000"/>
                            </a:solidFill>
                          </a:uFill>
                          <a:latin typeface="Arial"/>
                          <a:ea typeface="Arial"/>
                          <a:cs typeface="Arial"/>
                          <a:sym typeface="Arial"/>
                        </a:defRPr>
                      </a:pPr>
                      <a:r>
                        <a:rPr>
                          <a:solidFill>
                            <a:srgbClr val="FFFFFF"/>
                          </a:solidFill>
                          <a:uFill>
                            <a:solidFill>
                              <a:srgbClr val="FFFF00"/>
                            </a:solidFill>
                          </a:uFill>
                        </a:rPr>
                        <a:t>TRICYCLICS (TCAs): 1</a:t>
                      </a:r>
                      <a:r>
                        <a:rPr baseline="29799">
                          <a:solidFill>
                            <a:srgbClr val="FFFFFF"/>
                          </a:solidFill>
                          <a:uFill>
                            <a:solidFill>
                              <a:srgbClr val="FFFF00"/>
                            </a:solidFill>
                          </a:uFill>
                        </a:rPr>
                        <a:t>st</a:t>
                      </a:r>
                      <a:r>
                        <a:rPr>
                          <a:solidFill>
                            <a:srgbClr val="FFFFFF"/>
                          </a:solidFill>
                          <a:uFill>
                            <a:solidFill>
                              <a:srgbClr val="FFFF00"/>
                            </a:solidFill>
                          </a:uFill>
                        </a:rPr>
                        <a:t> generation of  SNRI’s</a:t>
                      </a:r>
                      <a:br>
                        <a:rPr>
                          <a:solidFill>
                            <a:srgbClr val="FFFFFF"/>
                          </a:solidFill>
                          <a:uFill>
                            <a:solidFill>
                              <a:srgbClr val="FFFF00"/>
                            </a:solidFill>
                          </a:uFill>
                        </a:rPr>
                      </a:br>
                      <a:r>
                        <a:rPr>
                          <a:solidFill>
                            <a:srgbClr val="FFFFFF"/>
                          </a:solidFill>
                          <a:uFill>
                            <a:solidFill>
                              <a:srgbClr val="FFFF00"/>
                            </a:solidFill>
                          </a:uFill>
                        </a:rPr>
                        <a:t>(Serotonin/Norepinephrine Reuptake Inhibitors)</a:t>
                      </a: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678799">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3293170">
                <a:tc>
                  <a:txBody>
                    <a:bodyPr/>
                    <a:lstStyle/>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5-HT and NA reuptake inhibition</a:t>
                      </a:r>
                    </a:p>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‘SARI’ (5-HT</a:t>
                      </a:r>
                      <a:r>
                        <a:rPr baseline="-23733">
                          <a:uFill>
                            <a:solidFill>
                              <a:srgbClr val="FFFFFF"/>
                            </a:solidFill>
                          </a:uFill>
                        </a:rPr>
                        <a:t>2</a:t>
                      </a:r>
                      <a:r>
                        <a:rPr>
                          <a:uFill>
                            <a:solidFill>
                              <a:srgbClr val="FFFFFF"/>
                            </a:solidFill>
                          </a:uFill>
                        </a:rPr>
                        <a:t> antagonism)</a:t>
                      </a:r>
                    </a:p>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t>Histamine </a:t>
                      </a:r>
                      <a:r>
                        <a:rPr>
                          <a:latin typeface="新細明體"/>
                          <a:ea typeface="新細明體"/>
                          <a:cs typeface="新細明體"/>
                          <a:sym typeface="新細明體"/>
                        </a:rPr>
                        <a:t>and</a:t>
                      </a:r>
                      <a:r>
                        <a:t> muscarinic receptors antagonists</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Amitriptyline</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Amoxapine</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Desipramine </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Doxepine</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rPr b="1"/>
                        <a:t>Imipramine</a:t>
                      </a:r>
                      <a:r>
                        <a:t> </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Nortriptyline</a:t>
                      </a:r>
                    </a:p>
                  </a:txBody>
                  <a:tcPr marL="63500" marR="63500" marT="63500" marB="63500" anchor="ctr" horzOverflow="overflow"/>
                </a:tc>
                <a:extLst>
                  <a:ext uri="{0D108BD9-81ED-4DB2-BD59-A6C34878D82A}">
                    <a16:rowId xmlns:a16="http://schemas.microsoft.com/office/drawing/2014/main" val="10002"/>
                  </a:ext>
                </a:extLst>
              </a:tr>
              <a:tr h="727773">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2738177">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Low cost</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Long clinical history</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Subset efficacy:</a:t>
                      </a:r>
                    </a:p>
                    <a:p>
                      <a:pPr marL="855027" marR="40639" lvl="1" indent="-357187"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Chronic pain (amitriptyline)</a:t>
                      </a:r>
                    </a:p>
                    <a:p>
                      <a:pPr marL="855027" marR="40639" lvl="1" indent="-357187"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Dyspepsia (doxepine)</a:t>
                      </a: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612140" marR="40639" indent="-571500"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Lethal in overdose (↑QT</a:t>
                      </a:r>
                      <a:r>
                        <a:rPr baseline="-23733">
                          <a:uFill>
                            <a:solidFill>
                              <a:srgbClr val="FFFFFF"/>
                            </a:solidFill>
                          </a:uFill>
                        </a:rPr>
                        <a:t>c</a:t>
                      </a:r>
                      <a:r>
                        <a:rPr>
                          <a:uFill>
                            <a:solidFill>
                              <a:srgbClr val="FFFFFF"/>
                            </a:solidFill>
                          </a:uFill>
                        </a:rPr>
                        <a:t>)</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Sexual dysfunction</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Weight gain</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Anticholinergic (sedation, constipation, dry mouth)</a:t>
                      </a: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562187" y="453813"/>
            <a:ext cx="12442613" cy="196426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p>
            <a:pPr marL="37795" marR="37795" defTabSz="1209446">
              <a:buClr>
                <a:srgbClr val="FFFF00"/>
              </a:buClr>
              <a:buFont typeface="Arial"/>
              <a:defRPr sz="5819">
                <a:solidFill>
                  <a:schemeClr val="accent1">
                    <a:hueOff val="60270"/>
                    <a:satOff val="-20053"/>
                    <a:lumOff val="-13915"/>
                  </a:schemeClr>
                </a:solidFill>
                <a:uFill>
                  <a:solidFill>
                    <a:srgbClr val="000000"/>
                  </a:solidFill>
                </a:uFill>
                <a:latin typeface="Arial"/>
                <a:ea typeface="Arial"/>
                <a:cs typeface="Arial"/>
                <a:sym typeface="Arial"/>
              </a:defRPr>
            </a:pPr>
            <a:r>
              <a:rPr sz="4232" b="1">
                <a:uFill>
                  <a:solidFill>
                    <a:srgbClr val="FFFF00"/>
                  </a:solidFill>
                </a:uFill>
              </a:rPr>
              <a:t>Diagnostic and Statistical Manual of Mental Disorders (DSM-IV):</a:t>
            </a:r>
            <a:r>
              <a:rPr sz="4232"/>
              <a:t> </a:t>
            </a:r>
            <a:r>
              <a:rPr sz="4232" b="1">
                <a:uFill>
                  <a:solidFill>
                    <a:srgbClr val="FFFF00"/>
                  </a:solidFill>
                </a:uFill>
              </a:rPr>
              <a:t>criteria for major depression</a:t>
            </a:r>
          </a:p>
        </p:txBody>
      </p:sp>
      <p:sp>
        <p:nvSpPr>
          <p:cNvPr id="91" name="Shape 91"/>
          <p:cNvSpPr/>
          <p:nvPr/>
        </p:nvSpPr>
        <p:spPr>
          <a:xfrm>
            <a:off x="666044" y="2418080"/>
            <a:ext cx="11982028" cy="768096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650240" marR="40639" indent="-609600" algn="l" defTabSz="1300480">
              <a:lnSpc>
                <a:spcPct val="90000"/>
              </a:lnSpc>
              <a:spcBef>
                <a:spcPts val="700"/>
              </a:spcBef>
              <a:buClr>
                <a:srgbClr val="FFFFFF"/>
              </a:buClr>
              <a:buFont typeface="Arial"/>
              <a:defRPr sz="3982">
                <a:solidFill>
                  <a:schemeClr val="accent1">
                    <a:hueOff val="60270"/>
                    <a:satOff val="-20053"/>
                    <a:lumOff val="-13915"/>
                  </a:schemeClr>
                </a:solidFill>
                <a:uFill>
                  <a:solidFill>
                    <a:srgbClr val="FFFFFF"/>
                  </a:solidFill>
                </a:uFill>
                <a:latin typeface="Arial"/>
                <a:ea typeface="Arial"/>
                <a:cs typeface="Arial"/>
                <a:sym typeface="Arial"/>
              </a:defRPr>
            </a:pPr>
            <a:r>
              <a:t>At least five of the following symptoms for at </a:t>
            </a:r>
          </a:p>
          <a:p>
            <a:pPr marL="650240" marR="40639" indent="-609600" algn="l" defTabSz="1300480">
              <a:lnSpc>
                <a:spcPct val="90000"/>
              </a:lnSpc>
              <a:spcBef>
                <a:spcPts val="700"/>
              </a:spcBef>
              <a:buClr>
                <a:srgbClr val="FFFFFF"/>
              </a:buClr>
              <a:buFont typeface="Arial"/>
              <a:defRPr sz="3982">
                <a:solidFill>
                  <a:schemeClr val="accent1">
                    <a:hueOff val="60270"/>
                    <a:satOff val="-20053"/>
                    <a:lumOff val="-13915"/>
                  </a:schemeClr>
                </a:solidFill>
                <a:uFill>
                  <a:solidFill>
                    <a:srgbClr val="FFFFFF"/>
                  </a:solidFill>
                </a:uFill>
                <a:latin typeface="Arial"/>
                <a:ea typeface="Arial"/>
                <a:cs typeface="Arial"/>
                <a:sym typeface="Arial"/>
              </a:defRPr>
            </a:pPr>
            <a:r>
              <a:t>least two weeks (symptom 1 or 2 must be present):</a:t>
            </a:r>
          </a:p>
          <a:p>
            <a:pPr marL="650240" marR="40639" indent="-609600" algn="l" defTabSz="1300480">
              <a:lnSpc>
                <a:spcPct val="90000"/>
              </a:lnSpc>
              <a:spcBef>
                <a:spcPts val="700"/>
              </a:spcBef>
              <a:buClr>
                <a:srgbClr val="FFFFFF"/>
              </a:buClr>
              <a:buFont typeface="Arial"/>
              <a:defRPr sz="3982">
                <a:solidFill>
                  <a:schemeClr val="accent1">
                    <a:hueOff val="60270"/>
                    <a:satOff val="-20053"/>
                    <a:lumOff val="-13915"/>
                  </a:schemeClr>
                </a:solidFill>
                <a:uFill>
                  <a:solidFill>
                    <a:srgbClr val="FFFFFF"/>
                  </a:solidFill>
                </a:uFill>
                <a:latin typeface="Arial"/>
                <a:ea typeface="Arial"/>
                <a:cs typeface="Arial"/>
                <a:sym typeface="Arial"/>
              </a:defRPr>
            </a:pPr>
            <a:endParaRP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Depressed mood</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Loss of interest or pleasure</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Significant appetite or weight loss or gain</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Insomnia or hypersomnia</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Psychomotor agitation or retardation</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Fatigue or loss of energy</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Feelings of worthlessness or excessive guilt</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Impaired thinking or concentration, indecisiveness</a:t>
            </a:r>
          </a:p>
          <a:p>
            <a:pPr marL="907626" marR="40639" indent="-866986" algn="l" defTabSz="1300480">
              <a:lnSpc>
                <a:spcPct val="90000"/>
              </a:lnSpc>
              <a:spcBef>
                <a:spcPts val="700"/>
              </a:spcBef>
              <a:buClr>
                <a:srgbClr val="FFFFFF"/>
              </a:buClr>
              <a:buSzPct val="100000"/>
              <a:buFont typeface="Arial"/>
              <a:buAutoNum type="arabicPeriod"/>
              <a:defRPr sz="3413">
                <a:solidFill>
                  <a:schemeClr val="accent1">
                    <a:hueOff val="60270"/>
                    <a:satOff val="-20053"/>
                    <a:lumOff val="-13915"/>
                  </a:schemeClr>
                </a:solidFill>
                <a:uFill>
                  <a:solidFill>
                    <a:srgbClr val="FFFFFF"/>
                  </a:solidFill>
                </a:uFill>
                <a:latin typeface="Arial"/>
                <a:ea typeface="Arial"/>
                <a:cs typeface="Arial"/>
                <a:sym typeface="Arial"/>
              </a:defRPr>
            </a:pPr>
            <a:r>
              <a:t>Suicidal thoughts/thoughts of death</a:t>
            </a:r>
          </a:p>
        </p:txBody>
      </p:sp>
      <p:sp>
        <p:nvSpPr>
          <p:cNvPr id="92" name="Shape 92"/>
          <p:cNvSpPr/>
          <p:nvPr/>
        </p:nvSpPr>
        <p:spPr>
          <a:xfrm>
            <a:off x="819573" y="4095294"/>
            <a:ext cx="11365654" cy="5427698"/>
          </a:xfrm>
          <a:prstGeom prst="rect">
            <a:avLst/>
          </a:prstGeom>
          <a:ln w="40640">
            <a:solidFill>
              <a:srgbClr val="FFFF00"/>
            </a:solidFill>
            <a:miter lim="400000"/>
          </a:ln>
          <a:effectLst>
            <a:outerShdw blurRad="63500" dist="12700" dir="13500000" rotWithShape="0">
              <a:srgbClr val="999900">
                <a:alpha val="75000"/>
              </a:srgbClr>
            </a:outerShdw>
          </a:effectLst>
        </p:spPr>
        <p:txBody>
          <a:bodyPr lIns="72248" tIns="72248" rIns="72248" bIns="72248" anchor="ctr"/>
          <a:lstStyle/>
          <a:p>
            <a:pPr marL="40639" marR="40639" algn="l" defTabSz="1300480">
              <a:defRPr sz="2560">
                <a:solidFill>
                  <a:schemeClr val="accent1">
                    <a:hueOff val="60270"/>
                    <a:satOff val="-20053"/>
                    <a:lumOff val="-13915"/>
                  </a:schemeClr>
                </a:solidFill>
                <a:uFill>
                  <a:solidFill>
                    <a:srgbClr val="000000"/>
                  </a:solidFill>
                </a:uFill>
                <a:latin typeface="Arial"/>
                <a:ea typeface="Arial"/>
                <a:cs typeface="Arial"/>
                <a:sym typeface="Arial"/>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92"/>
                                        </p:tgtEl>
                                        <p:attrNameLst>
                                          <p:attrName>style.visibility</p:attrName>
                                        </p:attrNameLst>
                                      </p:cBhvr>
                                      <p:to>
                                        <p:strVal val="visible"/>
                                      </p:to>
                                    </p:set>
                                    <p:animEffect transition="in" filter="dissolve">
                                      <p:cBhvr>
                                        <p:cTn id="7"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E6ED4995-0F8C-47BB-B5AC-7AC23E3C565C-L0-001.jpeg"/>
          <p:cNvPicPr>
            <a:picLocks noChangeAspect="1"/>
          </p:cNvPicPr>
          <p:nvPr/>
        </p:nvPicPr>
        <p:blipFill>
          <a:blip r:embed="rId2">
            <a:extLst/>
          </a:blip>
          <a:stretch>
            <a:fillRect/>
          </a:stretch>
        </p:blipFill>
        <p:spPr>
          <a:xfrm>
            <a:off x="350159" y="681420"/>
            <a:ext cx="11677458" cy="8048762"/>
          </a:xfrm>
          <a:prstGeom prst="rect">
            <a:avLst/>
          </a:prstGeom>
          <a:ln w="12700">
            <a:miter lim="400000"/>
          </a:ln>
        </p:spPr>
      </p:pic>
      <p:sp>
        <p:nvSpPr>
          <p:cNvPr id="341" name="Shape 341"/>
          <p:cNvSpPr/>
          <p:nvPr/>
        </p:nvSpPr>
        <p:spPr>
          <a:xfrm>
            <a:off x="1207611" y="24106"/>
            <a:ext cx="10589578" cy="7801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40639" marR="40639" defTabSz="1300480">
              <a:defRPr sz="4800">
                <a:solidFill>
                  <a:schemeClr val="accent1">
                    <a:hueOff val="60270"/>
                    <a:satOff val="-20053"/>
                    <a:lumOff val="-13915"/>
                  </a:schemeClr>
                </a:solidFill>
                <a:uFill>
                  <a:solidFill>
                    <a:srgbClr val="000000"/>
                  </a:solidFill>
                </a:uFill>
                <a:latin typeface="Arial"/>
                <a:ea typeface="Arial"/>
                <a:cs typeface="Arial"/>
                <a:sym typeface="Arial"/>
              </a:defRPr>
            </a:lvl1pPr>
          </a:lstStyle>
          <a:p>
            <a:r>
              <a:t>MonoAmino Oxidase Inhibitors (MAOI)</a:t>
            </a:r>
          </a:p>
        </p:txBody>
      </p:sp>
      <p:graphicFrame>
        <p:nvGraphicFramePr>
          <p:cNvPr id="342" name="Table 342"/>
          <p:cNvGraphicFramePr/>
          <p:nvPr/>
        </p:nvGraphicFramePr>
        <p:xfrm>
          <a:off x="718064" y="7979485"/>
          <a:ext cx="11568670" cy="2209800"/>
        </p:xfrm>
        <a:graphic>
          <a:graphicData uri="http://schemas.openxmlformats.org/drawingml/2006/table">
            <a:tbl>
              <a:tblPr>
                <a:tableStyleId>{CF821DB8-F4EB-4A41-A1BA-3FCAFE7338EE}</a:tableStyleId>
              </a:tblPr>
              <a:tblGrid>
                <a:gridCol w="5784335">
                  <a:extLst>
                    <a:ext uri="{9D8B030D-6E8A-4147-A177-3AD203B41FA5}">
                      <a16:colId xmlns:a16="http://schemas.microsoft.com/office/drawing/2014/main" val="20000"/>
                    </a:ext>
                  </a:extLst>
                </a:gridCol>
                <a:gridCol w="5784335">
                  <a:extLst>
                    <a:ext uri="{9D8B030D-6E8A-4147-A177-3AD203B41FA5}">
                      <a16:colId xmlns:a16="http://schemas.microsoft.com/office/drawing/2014/main" val="20001"/>
                    </a:ext>
                  </a:extLst>
                </a:gridCol>
              </a:tblGrid>
              <a:tr h="534834">
                <a:tc>
                  <a:txBody>
                    <a:bodyPr/>
                    <a:lstStyle/>
                    <a:p>
                      <a:pPr algn="l"/>
                      <a:r>
                        <a:rPr sz="3000">
                          <a:latin typeface="Arial"/>
                          <a:ea typeface="Arial"/>
                          <a:cs typeface="Arial"/>
                          <a:sym typeface="Arial"/>
                        </a:rPr>
                        <a:t>Selectivity</a:t>
                      </a:r>
                    </a:p>
                  </a:txBody>
                  <a:tcPr marL="63500" marR="63500" marT="63500" marB="63500" anchor="ctr" horzOverflow="overflow"/>
                </a:tc>
                <a:tc>
                  <a:txBody>
                    <a:bodyPr/>
                    <a:lstStyle/>
                    <a:p>
                      <a:pPr algn="l"/>
                      <a:r>
                        <a:rPr sz="3000">
                          <a:latin typeface="Arial"/>
                          <a:ea typeface="Arial"/>
                          <a:cs typeface="Arial"/>
                          <a:sym typeface="Arial"/>
                        </a:rPr>
                        <a:t>Clinical use</a:t>
                      </a:r>
                    </a:p>
                  </a:txBody>
                  <a:tcPr marL="63500" marR="63500" marT="63500" marB="63500" anchor="ctr" horzOverflow="overflow"/>
                </a:tc>
                <a:extLst>
                  <a:ext uri="{0D108BD9-81ED-4DB2-BD59-A6C34878D82A}">
                    <a16:rowId xmlns:a16="http://schemas.microsoft.com/office/drawing/2014/main" val="10000"/>
                  </a:ext>
                </a:extLst>
              </a:tr>
              <a:tr h="550128">
                <a:tc>
                  <a:txBody>
                    <a:bodyPr/>
                    <a:lstStyle/>
                    <a:p>
                      <a:pPr algn="l"/>
                      <a:r>
                        <a:rPr sz="3000">
                          <a:latin typeface="Arial"/>
                          <a:ea typeface="Arial"/>
                          <a:cs typeface="Arial"/>
                          <a:sym typeface="Arial"/>
                        </a:rPr>
                        <a:t>MAO-A: 5-HT &gt; NA &gt;&gt; DA
</a:t>
                      </a:r>
                    </a:p>
                  </a:txBody>
                  <a:tcPr marL="63500" marR="63500" marT="63500" marB="63500" anchor="ctr" horzOverflow="overflow"/>
                </a:tc>
                <a:tc>
                  <a:txBody>
                    <a:bodyPr/>
                    <a:lstStyle/>
                    <a:p>
                      <a:pPr algn="l"/>
                      <a:r>
                        <a:rPr sz="3000">
                          <a:latin typeface="Arial"/>
                          <a:ea typeface="Arial"/>
                          <a:cs typeface="Arial"/>
                          <a:sym typeface="Arial"/>
                        </a:rPr>
                        <a:t>Depression</a:t>
                      </a:r>
                    </a:p>
                  </a:txBody>
                  <a:tcPr marL="63500" marR="63500" marT="63500" marB="63500" anchor="ctr" horzOverflow="overflow"/>
                </a:tc>
                <a:extLst>
                  <a:ext uri="{0D108BD9-81ED-4DB2-BD59-A6C34878D82A}">
                    <a16:rowId xmlns:a16="http://schemas.microsoft.com/office/drawing/2014/main" val="10001"/>
                  </a:ext>
                </a:extLst>
              </a:tr>
              <a:tr h="570512">
                <a:tc>
                  <a:txBody>
                    <a:bodyPr/>
                    <a:lstStyle/>
                    <a:p>
                      <a:pPr algn="l"/>
                      <a:r>
                        <a:rPr sz="3000">
                          <a:latin typeface="Arial"/>
                          <a:ea typeface="Arial"/>
                          <a:cs typeface="Arial"/>
                          <a:sym typeface="Arial"/>
                        </a:rPr>
                        <a:t>MAO-B: DA&gt;&gt; 5-HT = NA</a:t>
                      </a:r>
                    </a:p>
                  </a:txBody>
                  <a:tcPr marL="63500" marR="63500" marT="63500" marB="63500" anchor="ctr" horzOverflow="overflow"/>
                </a:tc>
                <a:tc>
                  <a:txBody>
                    <a:bodyPr/>
                    <a:lstStyle/>
                    <a:p>
                      <a:pPr algn="l"/>
                      <a:r>
                        <a:rPr sz="3000">
                          <a:latin typeface="Arial"/>
                          <a:ea typeface="Arial"/>
                          <a:cs typeface="Arial"/>
                          <a:sym typeface="Arial"/>
                        </a:rPr>
                        <a:t>Parkinson's disease </a:t>
                      </a:r>
                    </a:p>
                  </a:txBody>
                  <a:tcPr marL="63500" marR="63500" marT="63500" marB="63500" anchor="ctr" horzOverflow="overflow"/>
                </a:tc>
                <a:extLst>
                  <a:ext uri="{0D108BD9-81ED-4DB2-BD59-A6C34878D82A}">
                    <a16:rowId xmlns:a16="http://schemas.microsoft.com/office/drawing/2014/main" val="10002"/>
                  </a:ext>
                </a:extLst>
              </a:tr>
            </a:tbl>
          </a:graphicData>
        </a:graphic>
      </p:graphicFrame>
      <p:sp>
        <p:nvSpPr>
          <p:cNvPr id="343" name="Shape 343"/>
          <p:cNvSpPr/>
          <p:nvPr/>
        </p:nvSpPr>
        <p:spPr>
          <a:xfrm>
            <a:off x="3240398" y="4336797"/>
            <a:ext cx="3482658" cy="48449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807402" marR="40639" indent="-309562" algn="l" defTabSz="1300480">
              <a:spcBef>
                <a:spcPts val="500"/>
              </a:spcBef>
              <a:buClr>
                <a:srgbClr val="FFFFFF"/>
              </a:buClr>
              <a:buSzPct val="100000"/>
              <a:buFont typeface="Arial"/>
              <a:buChar char="–"/>
              <a:defRPr sz="2600" b="1">
                <a:solidFill>
                  <a:schemeClr val="accent1">
                    <a:hueOff val="60270"/>
                    <a:satOff val="-20053"/>
                    <a:lumOff val="-13915"/>
                  </a:schemeClr>
                </a:solidFill>
                <a:uFill>
                  <a:solidFill>
                    <a:srgbClr val="FFFFFF"/>
                  </a:solidFill>
                </a:uFill>
                <a:latin typeface="Arial"/>
                <a:ea typeface="Arial"/>
                <a:cs typeface="Arial"/>
                <a:sym typeface="Arial"/>
              </a:defRPr>
            </a:lvl1pPr>
          </a:lstStyle>
          <a:p>
            <a:r>
              <a:t>Meclobemide</a:t>
            </a:r>
          </a:p>
        </p:txBody>
      </p:sp>
      <p:sp>
        <p:nvSpPr>
          <p:cNvPr id="344" name="Shape 344"/>
          <p:cNvSpPr/>
          <p:nvPr/>
        </p:nvSpPr>
        <p:spPr>
          <a:xfrm>
            <a:off x="3409140" y="6207968"/>
            <a:ext cx="3145175" cy="141413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807402" marR="40639" indent="-309562" algn="l" defTabSz="1300480">
              <a:spcBef>
                <a:spcPts val="500"/>
              </a:spcBef>
              <a:buClr>
                <a:srgbClr val="FFFFFF"/>
              </a:buClr>
              <a:buSzPct val="100000"/>
              <a:buFont typeface="Arial"/>
              <a:buChar char="–"/>
              <a:defRPr sz="2600" b="1">
                <a:solidFill>
                  <a:schemeClr val="accent1">
                    <a:hueOff val="60270"/>
                    <a:satOff val="-20053"/>
                    <a:lumOff val="-13915"/>
                  </a:schemeClr>
                </a:solidFill>
                <a:uFill>
                  <a:solidFill>
                    <a:srgbClr val="FFFFFF"/>
                  </a:solidFill>
                </a:uFill>
                <a:latin typeface="Arial"/>
                <a:ea typeface="Arial"/>
                <a:cs typeface="Arial"/>
                <a:sym typeface="Arial"/>
              </a:defRPr>
            </a:pPr>
            <a:r>
              <a:t>Selegilline </a:t>
            </a:r>
          </a:p>
          <a:p>
            <a:pPr marL="807402" marR="40639" indent="-309562" algn="l" defTabSz="1300480">
              <a:spcBef>
                <a:spcPts val="500"/>
              </a:spcBef>
              <a:buClr>
                <a:srgbClr val="FFFFFF"/>
              </a:buClr>
              <a:buSzPct val="100000"/>
              <a:buFont typeface="Arial"/>
              <a:buChar char="–"/>
              <a:defRPr sz="2600" b="1">
                <a:solidFill>
                  <a:schemeClr val="accent1">
                    <a:hueOff val="60270"/>
                    <a:satOff val="-20053"/>
                    <a:lumOff val="-13915"/>
                  </a:schemeClr>
                </a:solidFill>
                <a:uFill>
                  <a:solidFill>
                    <a:srgbClr val="FFFFFF"/>
                  </a:solidFill>
                </a:uFill>
                <a:latin typeface="Arial"/>
                <a:ea typeface="Arial"/>
                <a:cs typeface="Arial"/>
                <a:sym typeface="Arial"/>
              </a:defRPr>
            </a:pPr>
            <a:r>
              <a:t>Rasagilline </a:t>
            </a:r>
          </a:p>
          <a:p>
            <a:pPr marL="807402" marR="40639" indent="-309562" algn="l" defTabSz="1300480">
              <a:spcBef>
                <a:spcPts val="500"/>
              </a:spcBef>
              <a:buClr>
                <a:srgbClr val="FFFFFF"/>
              </a:buClr>
              <a:buSzPct val="100000"/>
              <a:buFont typeface="Arial"/>
              <a:buChar char="–"/>
              <a:defRPr sz="2600" b="1">
                <a:solidFill>
                  <a:schemeClr val="accent1">
                    <a:hueOff val="60270"/>
                    <a:satOff val="-20053"/>
                    <a:lumOff val="-13915"/>
                  </a:schemeClr>
                </a:solidFill>
                <a:uFill>
                  <a:solidFill>
                    <a:srgbClr val="FFFFFF"/>
                  </a:solidFill>
                </a:uFill>
                <a:latin typeface="Arial"/>
                <a:ea typeface="Arial"/>
                <a:cs typeface="Arial"/>
                <a:sym typeface="Arial"/>
              </a:defRPr>
            </a:pPr>
            <a:r>
              <a:t>Lanzabemide</a:t>
            </a:r>
          </a:p>
        </p:txBody>
      </p:sp>
      <p:sp>
        <p:nvSpPr>
          <p:cNvPr id="345" name="Shape 345"/>
          <p:cNvSpPr/>
          <p:nvPr/>
        </p:nvSpPr>
        <p:spPr>
          <a:xfrm>
            <a:off x="9614691" y="5269161"/>
            <a:ext cx="2554577" cy="48449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807402" marR="40639" indent="-309562" algn="l" defTabSz="1300480">
              <a:spcBef>
                <a:spcPts val="500"/>
              </a:spcBef>
              <a:buClr>
                <a:srgbClr val="FFFFFF"/>
              </a:buClr>
              <a:buSzPct val="100000"/>
              <a:buFont typeface="Arial"/>
              <a:buChar char="–"/>
              <a:defRPr sz="2600" b="1">
                <a:solidFill>
                  <a:schemeClr val="accent1">
                    <a:hueOff val="60270"/>
                    <a:satOff val="-20053"/>
                    <a:lumOff val="-13915"/>
                  </a:schemeClr>
                </a:solidFill>
                <a:uFill>
                  <a:solidFill>
                    <a:srgbClr val="FFFFFF"/>
                  </a:solidFill>
                </a:uFill>
                <a:latin typeface="Arial"/>
                <a:ea typeface="Arial"/>
                <a:cs typeface="Arial"/>
                <a:sym typeface="Arial"/>
              </a:defRPr>
            </a:lvl1pPr>
          </a:lstStyle>
          <a:p>
            <a:r>
              <a:t>Ladostigil </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 name="Table 347"/>
          <p:cNvGraphicFramePr/>
          <p:nvPr/>
        </p:nvGraphicFramePr>
        <p:xfrm>
          <a:off x="321683" y="421837"/>
          <a:ext cx="12134550" cy="8572439"/>
        </p:xfrm>
        <a:graphic>
          <a:graphicData uri="http://schemas.openxmlformats.org/drawingml/2006/table">
            <a:tbl>
              <a:tblPr firstRow="1" bandRow="1">
                <a:tableStyleId>{4C3C2611-4C71-4FC5-86AE-919BDF0F9419}</a:tableStyleId>
              </a:tblPr>
              <a:tblGrid>
                <a:gridCol w="6067275">
                  <a:extLst>
                    <a:ext uri="{9D8B030D-6E8A-4147-A177-3AD203B41FA5}">
                      <a16:colId xmlns:a16="http://schemas.microsoft.com/office/drawing/2014/main" val="20000"/>
                    </a:ext>
                  </a:extLst>
                </a:gridCol>
                <a:gridCol w="6067275">
                  <a:extLst>
                    <a:ext uri="{9D8B030D-6E8A-4147-A177-3AD203B41FA5}">
                      <a16:colId xmlns:a16="http://schemas.microsoft.com/office/drawing/2014/main" val="20001"/>
                    </a:ext>
                  </a:extLst>
                </a:gridCol>
              </a:tblGrid>
              <a:tr h="1888386">
                <a:tc gridSpan="2">
                  <a:txBody>
                    <a:bodyPr/>
                    <a:lstStyle/>
                    <a:p>
                      <a:pPr marL="40639" marR="40639" defTabSz="1300480">
                        <a:defRPr sz="6000" b="0">
                          <a:solidFill>
                            <a:schemeClr val="accent1">
                              <a:hueOff val="60270"/>
                              <a:satOff val="-20053"/>
                              <a:lumOff val="-13915"/>
                            </a:schemeClr>
                          </a:solidFill>
                          <a:uFill>
                            <a:solidFill>
                              <a:srgbClr val="000000"/>
                            </a:solidFill>
                          </a:uFill>
                          <a:latin typeface="Arial"/>
                          <a:ea typeface="Arial"/>
                          <a:cs typeface="Arial"/>
                          <a:sym typeface="Arial"/>
                        </a:defRPr>
                      </a:pPr>
                      <a:r>
                        <a:rPr sz="4000">
                          <a:solidFill>
                            <a:srgbClr val="FFFFFF"/>
                          </a:solidFill>
                          <a:uFill>
                            <a:solidFill>
                              <a:srgbClr val="FFFF00"/>
                            </a:solidFill>
                          </a:uFill>
                        </a:rPr>
                        <a:t>MAO-A Inhibitors</a:t>
                      </a:r>
                      <a:br>
                        <a:rPr sz="4000">
                          <a:solidFill>
                            <a:srgbClr val="FFFFFF"/>
                          </a:solidFill>
                          <a:uFill>
                            <a:solidFill>
                              <a:srgbClr val="FFFF00"/>
                            </a:solidFill>
                          </a:uFill>
                        </a:rPr>
                      </a:br>
                      <a:r>
                        <a:rPr sz="4000">
                          <a:solidFill>
                            <a:srgbClr val="FFFFFF"/>
                          </a:solidFill>
                          <a:uFill>
                            <a:solidFill>
                              <a:srgbClr val="FFFF00"/>
                            </a:solidFill>
                          </a:uFill>
                        </a:rPr>
                        <a:t>(MAOI)</a:t>
                      </a: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678799">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3222071">
                <a:tc>
                  <a:txBody>
                    <a:bodyPr/>
                    <a:lstStyle/>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Inhibit monoamine oxidase</a:t>
                      </a:r>
                    </a:p>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Results in </a:t>
                      </a:r>
                      <a:r>
                        <a:rPr>
                          <a:uFill>
                            <a:solidFill>
                              <a:srgbClr val="FFFFFF"/>
                            </a:solidFill>
                          </a:uFill>
                          <a:latin typeface="Symbol"/>
                          <a:ea typeface="Symbol"/>
                          <a:cs typeface="Symbol"/>
                          <a:sym typeface="Symbol"/>
                        </a:rPr>
                        <a:t>↑</a:t>
                      </a:r>
                      <a:r>
                        <a:rPr>
                          <a:uFill>
                            <a:solidFill>
                              <a:srgbClr val="FFFFFF"/>
                            </a:solidFill>
                          </a:uFill>
                        </a:rPr>
                        <a:t> NE and 5-HT</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Irreversible</a:t>
                      </a:r>
                    </a:p>
                    <a:p>
                      <a:pPr marL="855027" marR="40639" indent="-357187"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Phenelzine </a:t>
                      </a:r>
                    </a:p>
                    <a:p>
                      <a:pPr marL="855027" marR="40639" indent="-357187"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Tranycypromine </a:t>
                      </a:r>
                    </a:p>
                    <a:p>
                      <a:pPr marL="855027" marR="40639" indent="-357187"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Isocarboxazid </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Reversible (</a:t>
                      </a:r>
                      <a:r>
                        <a:rPr>
                          <a:solidFill>
                            <a:schemeClr val="accent5">
                              <a:hueOff val="-179740"/>
                              <a:satOff val="-15296"/>
                              <a:lumOff val="19930"/>
                            </a:schemeClr>
                          </a:solidFill>
                        </a:rPr>
                        <a:t>RIMA’s</a:t>
                      </a:r>
                      <a:r>
                        <a:t>)</a:t>
                      </a:r>
                    </a:p>
                    <a:p>
                      <a:pPr marL="855027" marR="40639" indent="-357187" algn="l" defTabSz="1300480">
                        <a:spcBef>
                          <a:spcPts val="500"/>
                        </a:spcBef>
                        <a:buClr>
                          <a:srgbClr val="FFFFFF"/>
                        </a:buClr>
                        <a:buSzPct val="100000"/>
                        <a:buFont typeface="Arial"/>
                        <a:buChar char="–"/>
                        <a:defRPr sz="3000" b="1">
                          <a:solidFill>
                            <a:schemeClr val="accent1">
                              <a:hueOff val="60270"/>
                              <a:satOff val="-20053"/>
                              <a:lumOff val="-13915"/>
                            </a:schemeClr>
                          </a:solidFill>
                          <a:uFill>
                            <a:solidFill>
                              <a:srgbClr val="FFFFFF"/>
                            </a:solidFill>
                          </a:uFill>
                          <a:latin typeface="Arial"/>
                          <a:ea typeface="Arial"/>
                          <a:cs typeface="Arial"/>
                          <a:sym typeface="Arial"/>
                        </a:defRPr>
                      </a:pPr>
                      <a:r>
                        <a:t>Meclobemide</a:t>
                      </a:r>
                    </a:p>
                  </a:txBody>
                  <a:tcPr marL="63500" marR="63500" marT="63500" marB="63500" anchor="ctr" horzOverflow="overflow"/>
                </a:tc>
                <a:extLst>
                  <a:ext uri="{0D108BD9-81ED-4DB2-BD59-A6C34878D82A}">
                    <a16:rowId xmlns:a16="http://schemas.microsoft.com/office/drawing/2014/main" val="10002"/>
                  </a:ext>
                </a:extLst>
              </a:tr>
              <a:tr h="727773">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2055410">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Subset efficacy:</a:t>
                      </a:r>
                    </a:p>
                    <a:p>
                      <a:pPr marL="855027" marR="40639" lvl="1" indent="-357187"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Panic disorder</a:t>
                      </a:r>
                    </a:p>
                    <a:p>
                      <a:pPr marL="855027" marR="40639" lvl="1" indent="-357187"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Social phobia</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Dietary restrictions (cheese, red wine): tyramine and consequent hypertension</a:t>
                      </a: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4750FAD8-A054-4BF2-992C-212E47DC85E7-L0-001.jpeg"/>
          <p:cNvPicPr>
            <a:picLocks noChangeAspect="1"/>
          </p:cNvPicPr>
          <p:nvPr/>
        </p:nvPicPr>
        <p:blipFill>
          <a:blip r:embed="rId2">
            <a:extLst/>
          </a:blip>
          <a:stretch>
            <a:fillRect/>
          </a:stretch>
        </p:blipFill>
        <p:spPr>
          <a:xfrm>
            <a:off x="36305" y="84230"/>
            <a:ext cx="13183125" cy="9887342"/>
          </a:xfrm>
          <a:prstGeom prst="rect">
            <a:avLst/>
          </a:prstGeom>
          <a:ln w="12700">
            <a:miter lim="400000"/>
          </a:ln>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3" name="Table 353"/>
          <p:cNvGraphicFramePr/>
          <p:nvPr/>
        </p:nvGraphicFramePr>
        <p:xfrm>
          <a:off x="613147" y="-42524"/>
          <a:ext cx="13070300" cy="8524639"/>
        </p:xfrm>
        <a:graphic>
          <a:graphicData uri="http://schemas.openxmlformats.org/drawingml/2006/table">
            <a:tbl>
              <a:tblPr firstRow="1" bandRow="1">
                <a:tableStyleId>{4C3C2611-4C71-4FC5-86AE-919BDF0F9419}</a:tableStyleId>
              </a:tblPr>
              <a:tblGrid>
                <a:gridCol w="6535150">
                  <a:extLst>
                    <a:ext uri="{9D8B030D-6E8A-4147-A177-3AD203B41FA5}">
                      <a16:colId xmlns:a16="http://schemas.microsoft.com/office/drawing/2014/main" val="20000"/>
                    </a:ext>
                  </a:extLst>
                </a:gridCol>
                <a:gridCol w="6535150">
                  <a:extLst>
                    <a:ext uri="{9D8B030D-6E8A-4147-A177-3AD203B41FA5}">
                      <a16:colId xmlns:a16="http://schemas.microsoft.com/office/drawing/2014/main" val="20001"/>
                    </a:ext>
                  </a:extLst>
                </a:gridCol>
              </a:tblGrid>
              <a:tr h="1888386">
                <a:tc gridSpan="2">
                  <a:txBody>
                    <a:bodyPr/>
                    <a:lstStyle/>
                    <a:p>
                      <a:pPr marL="40639" marR="40639" defTabSz="1300480">
                        <a:defRPr b="0">
                          <a:solidFill>
                            <a:srgbClr val="000000"/>
                          </a:solidFill>
                        </a:defRPr>
                      </a:pPr>
                      <a:r>
                        <a:rPr sz="3800">
                          <a:solidFill>
                            <a:srgbClr val="FFFFFF"/>
                          </a:solidFill>
                          <a:uFill>
                            <a:solidFill>
                              <a:srgbClr val="FFFFFF"/>
                            </a:solidFill>
                          </a:uFill>
                          <a:latin typeface="Arial"/>
                          <a:ea typeface="Arial"/>
                          <a:cs typeface="Arial"/>
                          <a:sym typeface="Arial"/>
                        </a:rPr>
                        <a:t>ATYPICAL - DARIs</a:t>
                      </a: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678799">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2461081">
                <a:tc>
                  <a:txBody>
                    <a:bodyPr/>
                    <a:lstStyle/>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r>
                        <a:t>Dopamine (and NA) </a:t>
                      </a:r>
                      <a:r>
                        <a:rPr>
                          <a:solidFill>
                            <a:schemeClr val="accent5">
                              <a:hueOff val="-179740"/>
                              <a:satOff val="-15296"/>
                              <a:lumOff val="19930"/>
                            </a:schemeClr>
                          </a:solidFill>
                          <a:uFill>
                            <a:solidFill>
                              <a:srgbClr val="FFFF00"/>
                            </a:solidFill>
                          </a:uFill>
                        </a:rPr>
                        <a:t>but not serotonin </a:t>
                      </a:r>
                      <a:r>
                        <a:t>uptake inhibition</a:t>
                      </a: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r>
                        <a:t>Presynaptic release of DA and NA </a:t>
                      </a:r>
                    </a:p>
                  </a:txBody>
                  <a:tcPr marL="63500" marR="63500" marT="63500" marB="63500" anchor="ctr" horzOverflow="overflow"/>
                </a:tc>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bupropion</a:t>
                      </a:r>
                    </a:p>
                  </a:txBody>
                  <a:tcPr marL="63500" marR="63500" marT="63500" marB="63500" anchor="ctr" horzOverflow="overflow"/>
                </a:tc>
                <a:extLst>
                  <a:ext uri="{0D108BD9-81ED-4DB2-BD59-A6C34878D82A}">
                    <a16:rowId xmlns:a16="http://schemas.microsoft.com/office/drawing/2014/main" val="10002"/>
                  </a:ext>
                </a:extLst>
              </a:tr>
              <a:tr h="727773">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1438411">
                <a:tc>
                  <a:txBody>
                    <a:bodyPr/>
                    <a:lstStyle/>
                    <a:p>
                      <a:pPr marR="40639" algn="l" defTabSz="1300480">
                        <a:spcBef>
                          <a:spcPts val="700"/>
                        </a:spcBef>
                      </a:pPr>
                      <a:r>
                        <a:rPr sz="3000">
                          <a:solidFill>
                            <a:schemeClr val="accent1">
                              <a:hueOff val="60270"/>
                              <a:satOff val="-20053"/>
                              <a:lumOff val="-13915"/>
                            </a:schemeClr>
                          </a:solidFill>
                          <a:uFill>
                            <a:solidFill>
                              <a:srgbClr val="FFFFFF"/>
                            </a:solidFill>
                          </a:uFill>
                          <a:latin typeface="Arial"/>
                          <a:ea typeface="Arial"/>
                          <a:cs typeface="Arial"/>
                          <a:sym typeface="Arial"/>
                        </a:rPr>
                        <a:t> Subset efficacy: 
Smoking cessation
</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Convulsions</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Nervousness</a:t>
                      </a: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5" name="Table 355"/>
          <p:cNvGraphicFramePr/>
          <p:nvPr/>
        </p:nvGraphicFramePr>
        <p:xfrm>
          <a:off x="304732" y="31148"/>
          <a:ext cx="12918510" cy="9895501"/>
        </p:xfrm>
        <a:graphic>
          <a:graphicData uri="http://schemas.openxmlformats.org/drawingml/2006/table">
            <a:tbl>
              <a:tblPr firstRow="1" bandRow="1">
                <a:tableStyleId>{4C3C2611-4C71-4FC5-86AE-919BDF0F9419}</a:tableStyleId>
              </a:tblPr>
              <a:tblGrid>
                <a:gridCol w="6459255">
                  <a:extLst>
                    <a:ext uri="{9D8B030D-6E8A-4147-A177-3AD203B41FA5}">
                      <a16:colId xmlns:a16="http://schemas.microsoft.com/office/drawing/2014/main" val="20000"/>
                    </a:ext>
                  </a:extLst>
                </a:gridCol>
                <a:gridCol w="6459255">
                  <a:extLst>
                    <a:ext uri="{9D8B030D-6E8A-4147-A177-3AD203B41FA5}">
                      <a16:colId xmlns:a16="http://schemas.microsoft.com/office/drawing/2014/main" val="20001"/>
                    </a:ext>
                  </a:extLst>
                </a:gridCol>
              </a:tblGrid>
              <a:tr h="1888386">
                <a:tc gridSpan="2">
                  <a:txBody>
                    <a:bodyPr/>
                    <a:lstStyle/>
                    <a:p>
                      <a:pPr marL="40639" marR="40639" defTabSz="1300480">
                        <a:defRPr sz="6000" b="0">
                          <a:solidFill>
                            <a:schemeClr val="accent1">
                              <a:hueOff val="60270"/>
                              <a:satOff val="-20053"/>
                              <a:lumOff val="-13915"/>
                            </a:schemeClr>
                          </a:solidFill>
                          <a:uFill>
                            <a:solidFill>
                              <a:srgbClr val="000000"/>
                            </a:solidFill>
                          </a:uFill>
                          <a:latin typeface="Arial"/>
                          <a:ea typeface="Arial"/>
                          <a:cs typeface="Arial"/>
                          <a:sym typeface="Arial"/>
                        </a:defRPr>
                      </a:pPr>
                      <a:r>
                        <a:rPr sz="4000">
                          <a:solidFill>
                            <a:srgbClr val="FFFFFF"/>
                          </a:solidFill>
                          <a:uFill>
                            <a:solidFill>
                              <a:srgbClr val="FFFF00"/>
                            </a:solidFill>
                          </a:uFill>
                        </a:rPr>
                        <a:t>Selective Serotonin Reuptake Inhibitors </a:t>
                      </a:r>
                      <a:br>
                        <a:rPr sz="4000">
                          <a:solidFill>
                            <a:srgbClr val="FFFFFF"/>
                          </a:solidFill>
                          <a:uFill>
                            <a:solidFill>
                              <a:srgbClr val="FFFF00"/>
                            </a:solidFill>
                          </a:uFill>
                        </a:rPr>
                      </a:br>
                      <a:r>
                        <a:rPr sz="4000">
                          <a:solidFill>
                            <a:srgbClr val="FFFFFF"/>
                          </a:solidFill>
                          <a:uFill>
                            <a:solidFill>
                              <a:srgbClr val="FFFF00"/>
                            </a:solidFill>
                          </a:uFill>
                        </a:rPr>
                        <a:t>“SSRI’s”</a:t>
                      </a: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678799">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2513601">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5-HT reuptake inhibition</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Stimulation of neurosteroids synthesis?</a:t>
                      </a:r>
                    </a:p>
                  </a:txBody>
                  <a:tcPr marL="63500" marR="63500" marT="63500" marB="63500" anchor="ctr" horzOverflow="overflow"/>
                </a:tc>
                <a:tc>
                  <a:txBody>
                    <a:bodyPr/>
                    <a:lstStyle/>
                    <a:p>
                      <a:pPr marL="612140" marR="40639" indent="-571500"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Citalopram</a:t>
                      </a:r>
                    </a:p>
                    <a:p>
                      <a:pPr marL="612140" marR="40639" indent="-571500"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b="1"/>
                        <a:t>Fluoxetine</a:t>
                      </a:r>
                      <a:r>
                        <a:rPr>
                          <a:uFill>
                            <a:solidFill>
                              <a:srgbClr val="FFFFFF"/>
                            </a:solidFill>
                          </a:uFill>
                        </a:rPr>
                        <a:t> (Prozac</a:t>
                      </a:r>
                      <a:r>
                        <a:rPr baseline="30133">
                          <a:uFill>
                            <a:solidFill>
                              <a:srgbClr val="FFFFFF"/>
                            </a:solidFill>
                          </a:uFill>
                        </a:rPr>
                        <a:t>®</a:t>
                      </a:r>
                      <a:r>
                        <a:rPr>
                          <a:uFill>
                            <a:solidFill>
                              <a:srgbClr val="FFFFFF"/>
                            </a:solidFill>
                          </a:uFill>
                        </a:rPr>
                        <a:t>)</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Fluvoxamine </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Paroxetine </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Sertraline </a:t>
                      </a:r>
                    </a:p>
                  </a:txBody>
                  <a:tcPr marL="63500" marR="63500" marT="63500" marB="63500" anchor="ctr" horzOverflow="overflow"/>
                </a:tc>
                <a:extLst>
                  <a:ext uri="{0D108BD9-81ED-4DB2-BD59-A6C34878D82A}">
                    <a16:rowId xmlns:a16="http://schemas.microsoft.com/office/drawing/2014/main" val="10002"/>
                  </a:ext>
                </a:extLst>
              </a:tr>
              <a:tr h="727773">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3882743">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Safety</a:t>
                      </a:r>
                    </a:p>
                    <a:p>
                      <a:pPr marL="408032" marR="40639" indent="-367392" algn="l" defTabSz="1300480">
                        <a:spcBef>
                          <a:spcPts val="700"/>
                        </a:spcBef>
                        <a:buClr>
                          <a:srgbClr val="FFFFFF"/>
                        </a:buClr>
                        <a:buSzPct val="100000"/>
                        <a:buFont typeface="Arial"/>
                        <a:buChar char="•"/>
                        <a:defRPr sz="3000" b="1">
                          <a:solidFill>
                            <a:schemeClr val="accent1">
                              <a:hueOff val="60270"/>
                              <a:satOff val="-20053"/>
                              <a:lumOff val="-13915"/>
                            </a:schemeClr>
                          </a:solidFill>
                          <a:uFill>
                            <a:solidFill>
                              <a:srgbClr val="FFFFFF"/>
                            </a:solidFill>
                          </a:uFill>
                          <a:latin typeface="Arial"/>
                          <a:ea typeface="Arial"/>
                          <a:cs typeface="Arial"/>
                          <a:sym typeface="Arial"/>
                        </a:defRPr>
                      </a:pPr>
                      <a:r>
                        <a:t>Anxiolysis</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Side effect profile favorable:</a:t>
                      </a:r>
                    </a:p>
                    <a:p>
                      <a:pPr marL="855027" marR="40639" lvl="1" indent="-357187"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Low incidence of weight gain</a:t>
                      </a:r>
                    </a:p>
                    <a:p>
                      <a:pPr marL="804000" marR="40639" lvl="1" indent="-306160"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latin typeface="Symbol"/>
                          <a:ea typeface="Symbol"/>
                          <a:cs typeface="Symbol"/>
                          <a:sym typeface="Symbol"/>
                        </a:rPr>
                        <a:t>↓</a:t>
                      </a:r>
                      <a:r>
                        <a:rPr>
                          <a:uFill>
                            <a:solidFill>
                              <a:srgbClr val="FFFFFF"/>
                            </a:solidFill>
                          </a:uFill>
                        </a:rPr>
                        <a:t> Anticholinergic effects</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nausea, headache</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sexual dysfunction</a:t>
                      </a:r>
                    </a:p>
                    <a:p>
                      <a:pPr marR="40639" algn="l" defTabSz="1300480">
                        <a:spcBef>
                          <a:spcPts val="6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6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6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6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6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 name="Table 357"/>
          <p:cNvGraphicFramePr/>
          <p:nvPr/>
        </p:nvGraphicFramePr>
        <p:xfrm>
          <a:off x="103136" y="2458923"/>
          <a:ext cx="12743513" cy="5639732"/>
        </p:xfrm>
        <a:graphic>
          <a:graphicData uri="http://schemas.openxmlformats.org/drawingml/2006/table">
            <a:tbl>
              <a:tblPr firstRow="1" firstCol="1" bandRow="1">
                <a:tableStyleId>{4C3C2611-4C71-4FC5-86AE-919BDF0F9419}</a:tableStyleId>
              </a:tblPr>
              <a:tblGrid>
                <a:gridCol w="2821464">
                  <a:extLst>
                    <a:ext uri="{9D8B030D-6E8A-4147-A177-3AD203B41FA5}">
                      <a16:colId xmlns:a16="http://schemas.microsoft.com/office/drawing/2014/main" val="20000"/>
                    </a:ext>
                  </a:extLst>
                </a:gridCol>
                <a:gridCol w="1642539">
                  <a:extLst>
                    <a:ext uri="{9D8B030D-6E8A-4147-A177-3AD203B41FA5}">
                      <a16:colId xmlns:a16="http://schemas.microsoft.com/office/drawing/2014/main" val="20001"/>
                    </a:ext>
                  </a:extLst>
                </a:gridCol>
                <a:gridCol w="1421730">
                  <a:extLst>
                    <a:ext uri="{9D8B030D-6E8A-4147-A177-3AD203B41FA5}">
                      <a16:colId xmlns:a16="http://schemas.microsoft.com/office/drawing/2014/main" val="20002"/>
                    </a:ext>
                  </a:extLst>
                </a:gridCol>
                <a:gridCol w="1808336">
                  <a:extLst>
                    <a:ext uri="{9D8B030D-6E8A-4147-A177-3AD203B41FA5}">
                      <a16:colId xmlns:a16="http://schemas.microsoft.com/office/drawing/2014/main" val="20003"/>
                    </a:ext>
                  </a:extLst>
                </a:gridCol>
                <a:gridCol w="1642539">
                  <a:extLst>
                    <a:ext uri="{9D8B030D-6E8A-4147-A177-3AD203B41FA5}">
                      <a16:colId xmlns:a16="http://schemas.microsoft.com/office/drawing/2014/main" val="20004"/>
                    </a:ext>
                  </a:extLst>
                </a:gridCol>
                <a:gridCol w="1764366">
                  <a:extLst>
                    <a:ext uri="{9D8B030D-6E8A-4147-A177-3AD203B41FA5}">
                      <a16:colId xmlns:a16="http://schemas.microsoft.com/office/drawing/2014/main" val="20005"/>
                    </a:ext>
                  </a:extLst>
                </a:gridCol>
                <a:gridCol w="1642539">
                  <a:extLst>
                    <a:ext uri="{9D8B030D-6E8A-4147-A177-3AD203B41FA5}">
                      <a16:colId xmlns:a16="http://schemas.microsoft.com/office/drawing/2014/main" val="20006"/>
                    </a:ext>
                  </a:extLst>
                </a:gridCol>
              </a:tblGrid>
              <a:tr h="1194831">
                <a:tc>
                  <a:txBody>
                    <a:bodyPr/>
                    <a:lstStyle/>
                    <a:p>
                      <a:pPr defTabSz="914400">
                        <a:tabLst>
                          <a:tab pos="1663700" algn="l"/>
                        </a:tabLst>
                        <a:defRPr sz="2200">
                          <a:latin typeface="Arial"/>
                          <a:ea typeface="Arial"/>
                          <a:cs typeface="Arial"/>
                          <a:sym typeface="Arial"/>
                        </a:defRPr>
                      </a:pPr>
                      <a:endParaRPr/>
                    </a:p>
                  </a:txBody>
                  <a:tcPr marL="63500" marR="63500" marT="63500" marB="63500" anchor="ctr" horzOverflow="overflow"/>
                </a:tc>
                <a:tc>
                  <a:txBody>
                    <a:bodyPr/>
                    <a:lstStyle/>
                    <a:p>
                      <a:pPr defTabSz="914400">
                        <a:tabLst>
                          <a:tab pos="1663700" algn="l"/>
                        </a:tabLst>
                        <a:defRPr b="0">
                          <a:solidFill>
                            <a:srgbClr val="000000"/>
                          </a:solidFill>
                        </a:defRPr>
                      </a:pPr>
                      <a:r>
                        <a:rPr sz="2200" b="1">
                          <a:solidFill>
                            <a:srgbClr val="FFFFFF"/>
                          </a:solidFill>
                          <a:latin typeface="Arial"/>
                          <a:ea typeface="Arial"/>
                          <a:cs typeface="Arial"/>
                          <a:sym typeface="Arial"/>
                        </a:rPr>
                        <a:t>Depressed
Mood</a:t>
                      </a:r>
                    </a:p>
                  </a:txBody>
                  <a:tcPr marL="63500" marR="63500" marT="63500" marB="63500" anchor="ctr" horzOverflow="overflow"/>
                </a:tc>
                <a:tc>
                  <a:txBody>
                    <a:bodyPr/>
                    <a:lstStyle/>
                    <a:p>
                      <a:pPr defTabSz="914400">
                        <a:tabLst>
                          <a:tab pos="1663700" algn="l"/>
                        </a:tabLst>
                        <a:defRPr b="0">
                          <a:solidFill>
                            <a:srgbClr val="000000"/>
                          </a:solidFill>
                        </a:defRPr>
                      </a:pPr>
                      <a:r>
                        <a:rPr sz="2200" b="1">
                          <a:solidFill>
                            <a:schemeClr val="accent4">
                              <a:hueOff val="443750"/>
                              <a:lumOff val="6169"/>
                            </a:schemeClr>
                          </a:solidFill>
                          <a:latin typeface="Arial"/>
                          <a:ea typeface="Arial"/>
                          <a:cs typeface="Arial"/>
                          <a:sym typeface="Arial"/>
                        </a:rPr>
                        <a:t>Anxiety</a:t>
                      </a:r>
                    </a:p>
                  </a:txBody>
                  <a:tcPr marL="63500" marR="63500" marT="63500" marB="63500" anchor="ctr" horzOverflow="overflow"/>
                </a:tc>
                <a:tc>
                  <a:txBody>
                    <a:bodyPr/>
                    <a:lstStyle/>
                    <a:p>
                      <a:pPr defTabSz="914400">
                        <a:tabLst>
                          <a:tab pos="1663700" algn="l"/>
                        </a:tabLst>
                        <a:defRPr b="0">
                          <a:solidFill>
                            <a:srgbClr val="000000"/>
                          </a:solidFill>
                        </a:defRPr>
                      </a:pPr>
                      <a:r>
                        <a:rPr sz="2200" b="1">
                          <a:solidFill>
                            <a:srgbClr val="FFFFFF"/>
                          </a:solidFill>
                          <a:latin typeface="Arial"/>
                          <a:ea typeface="Arial"/>
                          <a:cs typeface="Arial"/>
                          <a:sym typeface="Arial"/>
                        </a:rPr>
                        <a:t>Cognitive
Perturbation</a:t>
                      </a:r>
                    </a:p>
                  </a:txBody>
                  <a:tcPr marL="63500" marR="63500" marT="63500" marB="63500" anchor="ctr" horzOverflow="overflow"/>
                </a:tc>
                <a:tc>
                  <a:txBody>
                    <a:bodyPr/>
                    <a:lstStyle/>
                    <a:p>
                      <a:pPr defTabSz="914400">
                        <a:tabLst>
                          <a:tab pos="1663700" algn="l"/>
                        </a:tabLst>
                        <a:defRPr b="0">
                          <a:solidFill>
                            <a:srgbClr val="000000"/>
                          </a:solidFill>
                        </a:defRPr>
                      </a:pPr>
                      <a:r>
                        <a:rPr sz="2200" b="1">
                          <a:solidFill>
                            <a:srgbClr val="FFFFFF"/>
                          </a:solidFill>
                          <a:latin typeface="Arial"/>
                          <a:ea typeface="Arial"/>
                          <a:cs typeface="Arial"/>
                          <a:sym typeface="Arial"/>
                        </a:rPr>
                        <a:t>Reduced
Sleep
Quality</a:t>
                      </a:r>
                    </a:p>
                  </a:txBody>
                  <a:tcPr marL="63500" marR="63500" marT="63500" marB="63500" anchor="ctr" horzOverflow="overflow"/>
                </a:tc>
                <a:tc>
                  <a:txBody>
                    <a:bodyPr/>
                    <a:lstStyle/>
                    <a:p>
                      <a:pPr defTabSz="914400">
                        <a:tabLst>
                          <a:tab pos="1663700" algn="l"/>
                        </a:tabLst>
                        <a:defRPr b="0">
                          <a:solidFill>
                            <a:srgbClr val="000000"/>
                          </a:solidFill>
                        </a:defRPr>
                      </a:pPr>
                      <a:r>
                        <a:rPr sz="2200" b="1">
                          <a:solidFill>
                            <a:srgbClr val="FFFFFF"/>
                          </a:solidFill>
                          <a:latin typeface="Arial"/>
                          <a:ea typeface="Arial"/>
                          <a:cs typeface="Arial"/>
                          <a:sym typeface="Arial"/>
                        </a:rPr>
                        <a:t>Sexual
Dysfunction</a:t>
                      </a:r>
                    </a:p>
                  </a:txBody>
                  <a:tcPr marL="63500" marR="63500" marT="63500" marB="63500" anchor="ctr" horzOverflow="overflow"/>
                </a:tc>
                <a:tc>
                  <a:txBody>
                    <a:bodyPr/>
                    <a:lstStyle/>
                    <a:p>
                      <a:pPr defTabSz="914400">
                        <a:tabLst>
                          <a:tab pos="1663700" algn="l"/>
                        </a:tabLst>
                        <a:defRPr b="0">
                          <a:solidFill>
                            <a:srgbClr val="000000"/>
                          </a:solidFill>
                        </a:defRPr>
                      </a:pPr>
                      <a:r>
                        <a:rPr sz="2200" b="1">
                          <a:solidFill>
                            <a:srgbClr val="FFFFFF"/>
                          </a:solidFill>
                          <a:latin typeface="Arial"/>
                          <a:ea typeface="Arial"/>
                          <a:cs typeface="Arial"/>
                          <a:sym typeface="Arial"/>
                        </a:rPr>
                        <a:t>Pain</a:t>
                      </a:r>
                    </a:p>
                  </a:txBody>
                  <a:tcPr marL="63500" marR="63500" marT="63500" marB="63500" anchor="ctr" horzOverflow="overflow"/>
                </a:tc>
                <a:extLst>
                  <a:ext uri="{0D108BD9-81ED-4DB2-BD59-A6C34878D82A}">
                    <a16:rowId xmlns:a16="http://schemas.microsoft.com/office/drawing/2014/main" val="10000"/>
                  </a:ext>
                </a:extLst>
              </a:tr>
              <a:tr h="4444901">
                <a:tc>
                  <a:txBody>
                    <a:bodyPr/>
                    <a:lstStyle/>
                    <a:p>
                      <a:pPr algn="l">
                        <a:defRPr b="0">
                          <a:solidFill>
                            <a:srgbClr val="000000"/>
                          </a:solidFill>
                        </a:defRPr>
                      </a:pPr>
                      <a:r>
                        <a:rPr sz="2600" b="1">
                          <a:solidFill>
                            <a:srgbClr val="FFFFFF"/>
                          </a:solidFill>
                          <a:sym typeface="Helvetica"/>
                        </a:rPr>
                        <a:t>Depression
Anxiety
Schizophrenia
Parkinson's
Alzheimer's
Epilepsy
Chronic pain
Stroke</a:t>
                      </a:r>
                    </a:p>
                  </a:txBody>
                  <a:tcPr marL="50800" marR="50800" marT="50800" marB="50800" anchor="ctr" horzOverflow="overflow"/>
                </a:tc>
                <a:tc>
                  <a:txBody>
                    <a:bodyPr/>
                    <a:lstStyle/>
                    <a:p>
                      <a:pPr defTabSz="914400">
                        <a:tabLst>
                          <a:tab pos="1181100" algn="l"/>
                        </a:tabLst>
                      </a:pPr>
                      <a:r>
                        <a:rPr sz="2600"/>
                        <a:t>+++
++
+
++
+
+
++
++</a:t>
                      </a:r>
                    </a:p>
                  </a:txBody>
                  <a:tcPr marL="63500" marR="63500" marT="63500" marB="63500" anchor="ctr" horzOverflow="overflow"/>
                </a:tc>
                <a:tc>
                  <a:txBody>
                    <a:bodyPr/>
                    <a:lstStyle/>
                    <a:p>
                      <a:pPr defTabSz="914400">
                        <a:tabLst>
                          <a:tab pos="1181100" algn="l"/>
                        </a:tabLst>
                      </a:pPr>
                      <a:r>
                        <a:rPr sz="2600"/>
                        <a:t>++
+++
+
+
+
+
++
+</a:t>
                      </a:r>
                    </a:p>
                  </a:txBody>
                  <a:tcPr marL="63500" marR="63500" marT="63500" marB="63500" anchor="ctr" horzOverflow="overflow"/>
                </a:tc>
                <a:tc>
                  <a:txBody>
                    <a:bodyPr/>
                    <a:lstStyle/>
                    <a:p>
                      <a:pPr defTabSz="914400">
                        <a:tabLst>
                          <a:tab pos="1181100" algn="l"/>
                        </a:tabLst>
                      </a:pPr>
                      <a:r>
                        <a:rPr sz="2600"/>
                        <a:t>++
++
++
++
+++
++
+
+++</a:t>
                      </a:r>
                    </a:p>
                  </a:txBody>
                  <a:tcPr marL="63500" marR="63500" marT="63500" marB="63500" anchor="ctr" horzOverflow="overflow"/>
                </a:tc>
                <a:tc>
                  <a:txBody>
                    <a:bodyPr/>
                    <a:lstStyle/>
                    <a:p>
                      <a:pPr defTabSz="914400">
                        <a:tabLst>
                          <a:tab pos="1181100" algn="l"/>
                        </a:tabLst>
                      </a:pPr>
                      <a:r>
                        <a:rPr sz="2600"/>
                        <a:t>++
++
+
++
++
++
++
+</a:t>
                      </a:r>
                    </a:p>
                  </a:txBody>
                  <a:tcPr marL="63500" marR="63500" marT="63500" marB="63500" anchor="ctr" horzOverflow="overflow"/>
                </a:tc>
                <a:tc>
                  <a:txBody>
                    <a:bodyPr/>
                    <a:lstStyle/>
                    <a:p>
                      <a:pPr defTabSz="914400">
                        <a:tabLst>
                          <a:tab pos="1181100" algn="l"/>
                        </a:tabLst>
                      </a:pPr>
                      <a:r>
                        <a:rPr sz="2600"/>
                        <a:t>+
+
+
++
-
+
++
+</a:t>
                      </a:r>
                    </a:p>
                  </a:txBody>
                  <a:tcPr marL="63500" marR="63500" marT="63500" marB="63500" anchor="ctr" horzOverflow="overflow"/>
                </a:tc>
                <a:tc>
                  <a:txBody>
                    <a:bodyPr/>
                    <a:lstStyle/>
                    <a:p>
                      <a:pPr defTabSz="914400">
                        <a:tabLst>
                          <a:tab pos="1181100" algn="l"/>
                        </a:tabLst>
                      </a:pPr>
                      <a:r>
                        <a:rPr sz="2600"/>
                        <a:t>+
+
+
++
-
+
+++
++</a:t>
                      </a:r>
                    </a:p>
                  </a:txBody>
                  <a:tcPr marL="63500" marR="63500" marT="63500" marB="63500" anchor="ctr" horzOverflow="overflow"/>
                </a:tc>
                <a:extLst>
                  <a:ext uri="{0D108BD9-81ED-4DB2-BD59-A6C34878D82A}">
                    <a16:rowId xmlns:a16="http://schemas.microsoft.com/office/drawing/2014/main" val="10001"/>
                  </a:ext>
                </a:extLst>
              </a:tr>
            </a:tbl>
          </a:graphicData>
        </a:graphic>
      </p:graphicFrame>
      <p:sp>
        <p:nvSpPr>
          <p:cNvPr id="358" name="Shape 358"/>
          <p:cNvSpPr/>
          <p:nvPr/>
        </p:nvSpPr>
        <p:spPr>
          <a:xfrm>
            <a:off x="439176" y="373624"/>
            <a:ext cx="12126448" cy="1265106"/>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lnSpcReduction="10000"/>
          </a:bodyPr>
          <a:lstStyle>
            <a:lvl1pPr marL="31699" marR="31699" defTabSz="1014374">
              <a:defRPr sz="3993">
                <a:solidFill>
                  <a:schemeClr val="accent1">
                    <a:hueOff val="60270"/>
                    <a:satOff val="-20053"/>
                    <a:lumOff val="-13915"/>
                  </a:schemeClr>
                </a:solidFill>
                <a:uFill>
                  <a:solidFill>
                    <a:srgbClr val="FFFF00"/>
                  </a:solidFill>
                </a:uFill>
                <a:latin typeface="Arial"/>
                <a:ea typeface="Arial"/>
                <a:cs typeface="Arial"/>
                <a:sym typeface="Arial"/>
              </a:defRPr>
            </a:lvl1pPr>
          </a:lstStyle>
          <a:p>
            <a:pPr>
              <a:defRPr sz="4881">
                <a:uFill>
                  <a:solidFill>
                    <a:srgbClr val="000000"/>
                  </a:solidFill>
                </a:uFill>
              </a:defRPr>
            </a:pPr>
            <a:r>
              <a:rPr sz="3993">
                <a:uFill>
                  <a:solidFill>
                    <a:srgbClr val="FFFF00"/>
                  </a:solidFill>
                </a:uFill>
              </a:rPr>
              <a:t>Symptoms and CNS Disorders Frequently associated with Major Depression</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0" name="Table 360"/>
          <p:cNvGraphicFramePr/>
          <p:nvPr/>
        </p:nvGraphicFramePr>
        <p:xfrm>
          <a:off x="135990" y="75258"/>
          <a:ext cx="12732818" cy="9219435"/>
        </p:xfrm>
        <a:graphic>
          <a:graphicData uri="http://schemas.openxmlformats.org/drawingml/2006/table">
            <a:tbl>
              <a:tblPr firstRow="1" bandRow="1">
                <a:tableStyleId>{4C3C2611-4C71-4FC5-86AE-919BDF0F9419}</a:tableStyleId>
              </a:tblPr>
              <a:tblGrid>
                <a:gridCol w="6366409">
                  <a:extLst>
                    <a:ext uri="{9D8B030D-6E8A-4147-A177-3AD203B41FA5}">
                      <a16:colId xmlns:a16="http://schemas.microsoft.com/office/drawing/2014/main" val="20000"/>
                    </a:ext>
                  </a:extLst>
                </a:gridCol>
                <a:gridCol w="6366409">
                  <a:extLst>
                    <a:ext uri="{9D8B030D-6E8A-4147-A177-3AD203B41FA5}">
                      <a16:colId xmlns:a16="http://schemas.microsoft.com/office/drawing/2014/main" val="20001"/>
                    </a:ext>
                  </a:extLst>
                </a:gridCol>
              </a:tblGrid>
              <a:tr h="1888386">
                <a:tc gridSpan="2">
                  <a:txBody>
                    <a:bodyPr/>
                    <a:lstStyle/>
                    <a:p>
                      <a:pPr marL="40639" marR="40639" defTabSz="1300480">
                        <a:defRPr sz="3800" b="0">
                          <a:uFill>
                            <a:solidFill>
                              <a:srgbClr val="000000"/>
                            </a:solidFill>
                          </a:uFill>
                          <a:latin typeface="Arial"/>
                          <a:ea typeface="Arial"/>
                          <a:cs typeface="Arial"/>
                          <a:sym typeface="Arial"/>
                        </a:defRPr>
                      </a:pPr>
                      <a:r>
                        <a:rPr>
                          <a:uFill>
                            <a:solidFill>
                              <a:srgbClr val="FFFFFF"/>
                            </a:solidFill>
                          </a:uFill>
                        </a:rPr>
                        <a:t>2</a:t>
                      </a:r>
                      <a:r>
                        <a:rPr baseline="29684">
                          <a:uFill>
                            <a:solidFill>
                              <a:srgbClr val="FFFFFF"/>
                            </a:solidFill>
                          </a:uFill>
                        </a:rPr>
                        <a:t>nd</a:t>
                      </a:r>
                      <a:r>
                        <a:rPr>
                          <a:uFill>
                            <a:solidFill>
                              <a:srgbClr val="FFFFFF"/>
                            </a:solidFill>
                          </a:uFill>
                        </a:rPr>
                        <a:t> gen. SNRI’s</a:t>
                      </a:r>
                      <a:br>
                        <a:rPr>
                          <a:uFill>
                            <a:solidFill>
                              <a:srgbClr val="FFFF00"/>
                            </a:solidFill>
                          </a:uFill>
                        </a:rPr>
                      </a:br>
                      <a:r>
                        <a:rPr>
                          <a:uFill>
                            <a:solidFill>
                              <a:srgbClr val="FFFF00"/>
                            </a:solidFill>
                          </a:uFill>
                        </a:rPr>
                        <a:t> (Serotonin </a:t>
                      </a:r>
                      <a:r>
                        <a:rPr>
                          <a:uFill>
                            <a:solidFill>
                              <a:srgbClr val="FFFF00"/>
                            </a:solidFill>
                          </a:uFill>
                          <a:latin typeface="新細明體"/>
                          <a:ea typeface="新細明體"/>
                          <a:cs typeface="新細明體"/>
                          <a:sym typeface="新細明體"/>
                        </a:rPr>
                        <a:t>and </a:t>
                      </a:r>
                      <a:r>
                        <a:rPr>
                          <a:uFill>
                            <a:solidFill>
                              <a:srgbClr val="FFFF00"/>
                            </a:solidFill>
                          </a:uFill>
                        </a:rPr>
                        <a:t>Norepinephrine Reuptake Inhibitors)</a:t>
                      </a: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678799">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1463040">
                <a:tc>
                  <a:txBody>
                    <a:bodyPr/>
                    <a:lstStyle/>
                    <a:p>
                      <a:pPr marR="40639" algn="l" defTabSz="1300480">
                        <a:spcBef>
                          <a:spcPts val="700"/>
                        </a:spcBef>
                      </a:pPr>
                      <a:r>
                        <a:rPr sz="3000">
                          <a:solidFill>
                            <a:schemeClr val="accent1">
                              <a:hueOff val="60270"/>
                              <a:satOff val="-20053"/>
                              <a:lumOff val="-13915"/>
                            </a:schemeClr>
                          </a:solidFill>
                          <a:uFill>
                            <a:solidFill>
                              <a:srgbClr val="FFFFFF"/>
                            </a:solidFill>
                          </a:uFill>
                          <a:latin typeface="Arial"/>
                          <a:ea typeface="Arial"/>
                          <a:cs typeface="Arial"/>
                          <a:sym typeface="Arial"/>
                        </a:rPr>
                        <a:t>Serotonin and NA uptake inhibition</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Venlafaxine</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Milnacipram</a:t>
                      </a:r>
                    </a:p>
                  </a:txBody>
                  <a:tcPr marL="63500" marR="63500" marT="63500" marB="63500" anchor="ctr" horzOverflow="overflow"/>
                </a:tc>
                <a:extLst>
                  <a:ext uri="{0D108BD9-81ED-4DB2-BD59-A6C34878D82A}">
                    <a16:rowId xmlns:a16="http://schemas.microsoft.com/office/drawing/2014/main" val="10002"/>
                  </a:ext>
                </a:extLst>
              </a:tr>
              <a:tr h="727773">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4461437">
                <a:tc>
                  <a:txBody>
                    <a:bodyPr/>
                    <a:lstStyle/>
                    <a:p>
                      <a:pPr marL="408032" marR="40639" indent="-367392" algn="l" defTabSz="1300480">
                        <a:spcBef>
                          <a:spcPts val="700"/>
                        </a:spcBef>
                        <a:buClr>
                          <a:srgbClr val="FFFFFF"/>
                        </a:buClr>
                        <a:buSzPct val="100000"/>
                        <a:buFont typeface="Arial"/>
                        <a:buChar char="•"/>
                        <a:defRPr sz="3000" b="1">
                          <a:solidFill>
                            <a:schemeClr val="accent1">
                              <a:hueOff val="60270"/>
                              <a:satOff val="-20053"/>
                              <a:lumOff val="-13915"/>
                            </a:schemeClr>
                          </a:solidFill>
                          <a:uFill>
                            <a:solidFill>
                              <a:srgbClr val="FFFFFF"/>
                            </a:solidFill>
                          </a:uFill>
                          <a:latin typeface="Arial"/>
                          <a:ea typeface="Arial"/>
                          <a:cs typeface="Arial"/>
                          <a:sym typeface="Arial"/>
                        </a:defRPr>
                      </a:pPr>
                      <a:r>
                        <a:t>Anxiolysis</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Subset efficacy:</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chronic pain</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bipolar disorders</a:t>
                      </a: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Weight gain</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Sexual dysfunction</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NE side effects:</a:t>
                      </a:r>
                    </a:p>
                    <a:p>
                      <a:pPr marL="855027" marR="40639" indent="-357187"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Tachycardia</a:t>
                      </a:r>
                    </a:p>
                    <a:p>
                      <a:pPr marL="855027" marR="40639" indent="-357187"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Hypertension</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Anticholinergics:</a:t>
                      </a:r>
                    </a:p>
                    <a:p>
                      <a:pPr marL="855027" marR="40639" indent="-357187"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Constipation</a:t>
                      </a: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2" name="Chart 362"/>
          <p:cNvGraphicFramePr/>
          <p:nvPr/>
        </p:nvGraphicFramePr>
        <p:xfrm>
          <a:off x="193519" y="5047261"/>
          <a:ext cx="8169291" cy="58996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3" name="Table 363"/>
          <p:cNvGraphicFramePr/>
          <p:nvPr/>
        </p:nvGraphicFramePr>
        <p:xfrm>
          <a:off x="4356157" y="355089"/>
          <a:ext cx="8909891" cy="7932919"/>
        </p:xfrm>
        <a:graphic>
          <a:graphicData uri="http://schemas.openxmlformats.org/drawingml/2006/table">
            <a:tbl>
              <a:tblPr firstRow="1" bandRow="1">
                <a:tableStyleId>{4C3C2611-4C71-4FC5-86AE-919BDF0F9419}</a:tableStyleId>
              </a:tblPr>
              <a:tblGrid>
                <a:gridCol w="4876800">
                  <a:extLst>
                    <a:ext uri="{9D8B030D-6E8A-4147-A177-3AD203B41FA5}">
                      <a16:colId xmlns:a16="http://schemas.microsoft.com/office/drawing/2014/main" val="20000"/>
                    </a:ext>
                  </a:extLst>
                </a:gridCol>
                <a:gridCol w="4033091">
                  <a:extLst>
                    <a:ext uri="{9D8B030D-6E8A-4147-A177-3AD203B41FA5}">
                      <a16:colId xmlns:a16="http://schemas.microsoft.com/office/drawing/2014/main" val="20001"/>
                    </a:ext>
                  </a:extLst>
                </a:gridCol>
              </a:tblGrid>
              <a:tr h="1732501">
                <a:tc gridSpan="2">
                  <a:txBody>
                    <a:bodyPr/>
                    <a:lstStyle/>
                    <a:p>
                      <a:pPr marL="40639" marR="40639" defTabSz="1300480">
                        <a:defRPr sz="4000" b="0">
                          <a:uFill>
                            <a:solidFill>
                              <a:srgbClr val="000000"/>
                            </a:solidFill>
                          </a:uFill>
                          <a:latin typeface="Arial"/>
                          <a:ea typeface="Arial"/>
                          <a:cs typeface="Arial"/>
                          <a:sym typeface="Arial"/>
                        </a:defRPr>
                      </a:pPr>
                      <a:r>
                        <a:rPr>
                          <a:uFill>
                            <a:solidFill>
                              <a:srgbClr val="FFFF00"/>
                            </a:solidFill>
                          </a:uFill>
                        </a:rPr>
                        <a:t>SARI’s</a:t>
                      </a:r>
                      <a:br>
                        <a:rPr>
                          <a:uFill>
                            <a:solidFill>
                              <a:srgbClr val="FFFFFF"/>
                            </a:solidFill>
                          </a:uFill>
                        </a:rPr>
                      </a:br>
                      <a:r>
                        <a:rPr>
                          <a:uFill>
                            <a:solidFill>
                              <a:srgbClr val="FFFF00"/>
                            </a:solidFill>
                          </a:uFill>
                        </a:rPr>
                        <a:t>Serotonin Antagonist/ Reuptake Inhibitors</a:t>
                      </a:r>
                      <a:br/>
                      <a:endParaRP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839871">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1386338">
                <a:tc>
                  <a:txBody>
                    <a:bodyPr/>
                    <a:lstStyle/>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5-HT reuptake inhibition</a:t>
                      </a:r>
                    </a:p>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5-HT</a:t>
                      </a:r>
                      <a:r>
                        <a:rPr baseline="-23733">
                          <a:uFill>
                            <a:solidFill>
                              <a:srgbClr val="FFFFFF"/>
                            </a:solidFill>
                          </a:uFill>
                        </a:rPr>
                        <a:t>2a, 2c</a:t>
                      </a:r>
                      <a:r>
                        <a:rPr>
                          <a:uFill>
                            <a:solidFill>
                              <a:srgbClr val="FFFFFF"/>
                            </a:solidFill>
                          </a:uFill>
                        </a:rPr>
                        <a:t> antagonism</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b="1">
                          <a:solidFill>
                            <a:schemeClr val="accent1">
                              <a:hueOff val="60270"/>
                              <a:satOff val="-20053"/>
                              <a:lumOff val="-13915"/>
                            </a:schemeClr>
                          </a:solidFill>
                          <a:uFill>
                            <a:solidFill>
                              <a:srgbClr val="FFFFFF"/>
                            </a:solidFill>
                          </a:uFill>
                          <a:latin typeface="Arial"/>
                          <a:ea typeface="Arial"/>
                          <a:cs typeface="Arial"/>
                          <a:sym typeface="Arial"/>
                        </a:defRPr>
                      </a:pPr>
                      <a:r>
                        <a:t>Nefazodone</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Trazodone</a:t>
                      </a:r>
                    </a:p>
                  </a:txBody>
                  <a:tcPr marL="63500" marR="63500" marT="63500" marB="63500" anchor="ctr" horzOverflow="overflow"/>
                </a:tc>
                <a:extLst>
                  <a:ext uri="{0D108BD9-81ED-4DB2-BD59-A6C34878D82A}">
                    <a16:rowId xmlns:a16="http://schemas.microsoft.com/office/drawing/2014/main" val="10002"/>
                  </a:ext>
                </a:extLst>
              </a:tr>
              <a:tr h="612722">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2528588">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Early relief of </a:t>
                      </a:r>
                      <a:r>
                        <a:rPr b="1"/>
                        <a:t>anxiety</a:t>
                      </a:r>
                      <a:r>
                        <a:t> and agitation (nefazodone)</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Low incidence of sexual dysfunction</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Sedation</a:t>
                      </a:r>
                    </a:p>
                    <a:p>
                      <a:pPr marR="40639" algn="l" defTabSz="1300480">
                        <a:spcBef>
                          <a:spcPts val="6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6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 name="Table 365"/>
          <p:cNvGraphicFramePr/>
          <p:nvPr/>
        </p:nvGraphicFramePr>
        <p:xfrm>
          <a:off x="260323" y="638350"/>
          <a:ext cx="12939908" cy="9526083"/>
        </p:xfrm>
        <a:graphic>
          <a:graphicData uri="http://schemas.openxmlformats.org/drawingml/2006/table">
            <a:tbl>
              <a:tblPr firstRow="1" bandRow="1">
                <a:tableStyleId>{4C3C2611-4C71-4FC5-86AE-919BDF0F9419}</a:tableStyleId>
              </a:tblPr>
              <a:tblGrid>
                <a:gridCol w="6469954">
                  <a:extLst>
                    <a:ext uri="{9D8B030D-6E8A-4147-A177-3AD203B41FA5}">
                      <a16:colId xmlns:a16="http://schemas.microsoft.com/office/drawing/2014/main" val="20000"/>
                    </a:ext>
                  </a:extLst>
                </a:gridCol>
                <a:gridCol w="6469954">
                  <a:extLst>
                    <a:ext uri="{9D8B030D-6E8A-4147-A177-3AD203B41FA5}">
                      <a16:colId xmlns:a16="http://schemas.microsoft.com/office/drawing/2014/main" val="20001"/>
                    </a:ext>
                  </a:extLst>
                </a:gridCol>
              </a:tblGrid>
              <a:tr h="1888386">
                <a:tc gridSpan="2">
                  <a:txBody>
                    <a:bodyPr/>
                    <a:lstStyle/>
                    <a:p>
                      <a:pPr marL="40639" marR="40639" defTabSz="1300480">
                        <a:defRPr sz="4000" b="0">
                          <a:uFill>
                            <a:solidFill>
                              <a:srgbClr val="000000"/>
                            </a:solidFill>
                          </a:uFill>
                          <a:latin typeface="Arial"/>
                          <a:ea typeface="Arial"/>
                          <a:cs typeface="Arial"/>
                          <a:sym typeface="Arial"/>
                        </a:defRPr>
                      </a:pPr>
                      <a:r>
                        <a:rPr>
                          <a:uFill>
                            <a:solidFill>
                              <a:srgbClr val="FFFF00"/>
                            </a:solidFill>
                          </a:uFill>
                        </a:rPr>
                        <a:t>NaSSA’s</a:t>
                      </a:r>
                      <a:br>
                        <a:rPr>
                          <a:uFill>
                            <a:solidFill>
                              <a:srgbClr val="FFFF00"/>
                            </a:solidFill>
                          </a:uFill>
                        </a:rPr>
                      </a:br>
                      <a:r>
                        <a:rPr>
                          <a:uFill>
                            <a:solidFill>
                              <a:srgbClr val="FFFF00"/>
                            </a:solidFill>
                          </a:uFill>
                        </a:rPr>
                        <a:t>(Noradrenergic Specific Serotonergic Antidepressants)</a:t>
                      </a:r>
                      <a:br/>
                      <a:endParaRP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678799">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1702274">
                <a:tc>
                  <a:txBody>
                    <a:bodyPr/>
                    <a:lstStyle/>
                    <a:p>
                      <a:pPr marL="395786" marR="40639" indent="-355146" algn="l" defTabSz="1300480">
                        <a:spcBef>
                          <a:spcPts val="600"/>
                        </a:spcBef>
                        <a:buClr>
                          <a:srgbClr val="FFFFFF"/>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5HT</a:t>
                      </a:r>
                      <a:r>
                        <a:rPr baseline="-21724">
                          <a:uFill>
                            <a:solidFill>
                              <a:srgbClr val="FFFFFF"/>
                            </a:solidFill>
                          </a:uFill>
                        </a:rPr>
                        <a:t>2a,c</a:t>
                      </a:r>
                      <a:r>
                        <a:rPr>
                          <a:uFill>
                            <a:solidFill>
                              <a:srgbClr val="FFFFFF"/>
                            </a:solidFill>
                          </a:uFill>
                        </a:rPr>
                        <a:t> 5HT</a:t>
                      </a:r>
                      <a:r>
                        <a:rPr baseline="-24344">
                          <a:uFill>
                            <a:solidFill>
                              <a:srgbClr val="FFFFFF"/>
                            </a:solidFill>
                          </a:uFill>
                        </a:rPr>
                        <a:t>3 </a:t>
                      </a:r>
                      <a:r>
                        <a:rPr>
                          <a:uFill>
                            <a:solidFill>
                              <a:srgbClr val="FFFFFF"/>
                            </a:solidFill>
                          </a:uFill>
                        </a:rPr>
                        <a:t>antagonism </a:t>
                      </a:r>
                    </a:p>
                    <a:p>
                      <a:pPr marL="351393" marR="40639" indent="-310753" algn="l" defTabSz="1300480">
                        <a:spcBef>
                          <a:spcPts val="700"/>
                        </a:spcBef>
                        <a:buClr>
                          <a:srgbClr val="FFFFFF"/>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α</a:t>
                      </a:r>
                      <a:r>
                        <a:rPr baseline="-24344">
                          <a:uFill>
                            <a:solidFill>
                              <a:srgbClr val="FFFFFF"/>
                            </a:solidFill>
                          </a:uFill>
                        </a:rPr>
                        <a:t>2</a:t>
                      </a:r>
                      <a:r>
                        <a:rPr>
                          <a:uFill>
                            <a:solidFill>
                              <a:srgbClr val="FFFFFF"/>
                            </a:solidFill>
                          </a:uFill>
                        </a:rPr>
                        <a:t> inhibition (blocks NA ‘brakes’)</a:t>
                      </a:r>
                    </a:p>
                  </a:txBody>
                  <a:tcPr marL="63500" marR="63500" marT="63500" marB="63500" anchor="ctr" horzOverflow="overflow"/>
                </a:tc>
                <a:tc>
                  <a:txBody>
                    <a:bodyPr/>
                    <a:lstStyle/>
                    <a:p>
                      <a:pPr marL="593090" marR="40639" indent="-552450" algn="l" defTabSz="1300480">
                        <a:spcBef>
                          <a:spcPts val="600"/>
                        </a:spcBef>
                        <a:buClr>
                          <a:srgbClr val="FFFFFF"/>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Mirtazapine</a:t>
                      </a:r>
                    </a:p>
                    <a:p>
                      <a:pPr marL="593090" marR="40639" indent="-552450" algn="l" defTabSz="1300480">
                        <a:spcBef>
                          <a:spcPts val="600"/>
                        </a:spcBef>
                        <a:buClr>
                          <a:srgbClr val="FFFFFF"/>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Risperidone</a:t>
                      </a:r>
                    </a:p>
                    <a:p>
                      <a:pPr marL="593090" marR="40639" indent="-552450" algn="l" defTabSz="1300480">
                        <a:spcBef>
                          <a:spcPts val="600"/>
                        </a:spcBef>
                        <a:buClr>
                          <a:srgbClr val="FFFFFF"/>
                        </a:buClr>
                        <a:buSzPct val="100000"/>
                        <a:buFont typeface="Arial"/>
                        <a:buChar char="•"/>
                        <a:defRPr sz="29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Olonzapine</a:t>
                      </a:r>
                    </a:p>
                  </a:txBody>
                  <a:tcPr marL="63500" marR="63500" marT="63500" marB="63500" anchor="ctr" horzOverflow="overflow"/>
                </a:tc>
                <a:extLst>
                  <a:ext uri="{0D108BD9-81ED-4DB2-BD59-A6C34878D82A}">
                    <a16:rowId xmlns:a16="http://schemas.microsoft.com/office/drawing/2014/main" val="10002"/>
                  </a:ext>
                </a:extLst>
              </a:tr>
              <a:tr h="727773">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4461437">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Anxiolysis (5-HT2 blockade)</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Low incidence of sexual dysfunction (selective blockade)</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Low incidence of nausea and vomiting (5-HT3 blockade)</a:t>
                      </a:r>
                    </a:p>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Fast onset of action</a:t>
                      </a: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Sedation</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Weight gain due to:</a:t>
                      </a:r>
                    </a:p>
                    <a:p>
                      <a:pPr marL="974089" marR="40639" indent="-476249"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H</a:t>
                      </a:r>
                      <a:r>
                        <a:rPr baseline="-21199">
                          <a:uFill>
                            <a:solidFill>
                              <a:srgbClr val="FFFFFF"/>
                            </a:solidFill>
                          </a:uFill>
                        </a:rPr>
                        <a:t>1</a:t>
                      </a:r>
                      <a:r>
                        <a:rPr>
                          <a:uFill>
                            <a:solidFill>
                              <a:srgbClr val="FFFFFF"/>
                            </a:solidFill>
                          </a:uFill>
                        </a:rPr>
                        <a:t> antagonism</a:t>
                      </a:r>
                    </a:p>
                    <a:p>
                      <a:pPr marL="974089" marR="40639" indent="-476249" algn="l" defTabSz="1300480">
                        <a:spcBef>
                          <a:spcPts val="5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5HT</a:t>
                      </a:r>
                      <a:r>
                        <a:rPr baseline="-21199">
                          <a:uFill>
                            <a:solidFill>
                              <a:srgbClr val="FFFFFF"/>
                            </a:solidFill>
                          </a:uFill>
                        </a:rPr>
                        <a:t>2c</a:t>
                      </a:r>
                      <a:r>
                        <a:rPr>
                          <a:uFill>
                            <a:solidFill>
                              <a:srgbClr val="FFFFFF"/>
                            </a:solidFill>
                          </a:uFill>
                        </a:rPr>
                        <a:t> antagonism</a:t>
                      </a:r>
                    </a:p>
                    <a:p>
                      <a:pPr marR="40639" algn="l" defTabSz="1300480">
                        <a:spcBef>
                          <a:spcPts val="500"/>
                        </a:spcBef>
                        <a:defRPr sz="3000">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p>
                      <a:pPr marR="40639" algn="l" defTabSz="1300480">
                        <a:spcBef>
                          <a:spcPts val="500"/>
                        </a:spcBef>
                        <a:defRPr sz="3000">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p>
                      <a:pPr marR="40639" algn="l" defTabSz="1300480">
                        <a:spcBef>
                          <a:spcPts val="500"/>
                        </a:spcBef>
                        <a:defRPr sz="3000">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7" name="Table 367"/>
          <p:cNvGraphicFramePr/>
          <p:nvPr/>
        </p:nvGraphicFramePr>
        <p:xfrm>
          <a:off x="275663" y="74802"/>
          <a:ext cx="12863206" cy="7731461"/>
        </p:xfrm>
        <a:graphic>
          <a:graphicData uri="http://schemas.openxmlformats.org/drawingml/2006/table">
            <a:tbl>
              <a:tblPr firstRow="1" bandRow="1">
                <a:tableStyleId>{4C3C2611-4C71-4FC5-86AE-919BDF0F9419}</a:tableStyleId>
              </a:tblPr>
              <a:tblGrid>
                <a:gridCol w="6431603">
                  <a:extLst>
                    <a:ext uri="{9D8B030D-6E8A-4147-A177-3AD203B41FA5}">
                      <a16:colId xmlns:a16="http://schemas.microsoft.com/office/drawing/2014/main" val="20000"/>
                    </a:ext>
                  </a:extLst>
                </a:gridCol>
                <a:gridCol w="6431603">
                  <a:extLst>
                    <a:ext uri="{9D8B030D-6E8A-4147-A177-3AD203B41FA5}">
                      <a16:colId xmlns:a16="http://schemas.microsoft.com/office/drawing/2014/main" val="20001"/>
                    </a:ext>
                  </a:extLst>
                </a:gridCol>
              </a:tblGrid>
              <a:tr h="1263005">
                <a:tc gridSpan="2">
                  <a:txBody>
                    <a:bodyPr/>
                    <a:lstStyle/>
                    <a:p>
                      <a:pPr marL="40639" marR="40639" defTabSz="1300480">
                        <a:defRPr sz="4000" b="0">
                          <a:uFill>
                            <a:solidFill>
                              <a:srgbClr val="000000"/>
                            </a:solidFill>
                          </a:uFill>
                          <a:latin typeface="Arial"/>
                          <a:ea typeface="Arial"/>
                          <a:cs typeface="Arial"/>
                          <a:sym typeface="Arial"/>
                        </a:defRPr>
                      </a:pPr>
                      <a:r>
                        <a:rPr>
                          <a:uFill>
                            <a:solidFill>
                              <a:srgbClr val="FFFF00"/>
                            </a:solidFill>
                          </a:uFill>
                        </a:rPr>
                        <a:t>NaRIs</a:t>
                      </a:r>
                      <a:br>
                        <a:rPr>
                          <a:uFill>
                            <a:solidFill>
                              <a:srgbClr val="FFFF00"/>
                            </a:solidFill>
                          </a:uFill>
                        </a:rPr>
                      </a:br>
                      <a:r>
                        <a:rPr>
                          <a:uFill>
                            <a:solidFill>
                              <a:srgbClr val="FFFF00"/>
                            </a:solidFill>
                          </a:uFill>
                        </a:rPr>
                        <a:t> Noradrenaline reuptake inhibitors</a:t>
                      </a: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732492">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1033511">
                <a:tc>
                  <a:txBody>
                    <a:bodyPr/>
                    <a:lstStyle/>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NA reuptake inhibition</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Reboxetine</a:t>
                      </a:r>
                    </a:p>
                  </a:txBody>
                  <a:tcPr marL="63500" marR="63500" marT="63500" marB="63500" anchor="ctr" horzOverflow="overflow"/>
                </a:tc>
                <a:extLst>
                  <a:ext uri="{0D108BD9-81ED-4DB2-BD59-A6C34878D82A}">
                    <a16:rowId xmlns:a16="http://schemas.microsoft.com/office/drawing/2014/main" val="10002"/>
                  </a:ext>
                </a:extLst>
              </a:tr>
              <a:tr h="758458">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1259562">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a:t>
                      </a: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No more effective than NSRIs</a:t>
                      </a:r>
                    </a:p>
                  </a:txBody>
                  <a:tcPr marL="63500" marR="63500" marT="63500" marB="63500" anchor="ctr" horzOverflow="overflow"/>
                </a:tc>
                <a:extLst>
                  <a:ext uri="{0D108BD9-81ED-4DB2-BD59-A6C34878D82A}">
                    <a16:rowId xmlns:a16="http://schemas.microsoft.com/office/drawing/2014/main" val="10004"/>
                  </a:ext>
                </a:extLst>
              </a:tr>
            </a:tbl>
          </a:graphicData>
        </a:graphic>
      </p:graphicFrame>
      <p:graphicFrame>
        <p:nvGraphicFramePr>
          <p:cNvPr id="368" name="Table 368"/>
          <p:cNvGraphicFramePr/>
          <p:nvPr/>
        </p:nvGraphicFramePr>
        <p:xfrm>
          <a:off x="275662" y="5244446"/>
          <a:ext cx="12863208" cy="7557415"/>
        </p:xfrm>
        <a:graphic>
          <a:graphicData uri="http://schemas.openxmlformats.org/drawingml/2006/table">
            <a:tbl>
              <a:tblPr firstRow="1" bandRow="1">
                <a:tableStyleId>{4C3C2611-4C71-4FC5-86AE-919BDF0F9419}</a:tableStyleId>
              </a:tblPr>
              <a:tblGrid>
                <a:gridCol w="6431604">
                  <a:extLst>
                    <a:ext uri="{9D8B030D-6E8A-4147-A177-3AD203B41FA5}">
                      <a16:colId xmlns:a16="http://schemas.microsoft.com/office/drawing/2014/main" val="20000"/>
                    </a:ext>
                  </a:extLst>
                </a:gridCol>
                <a:gridCol w="6431604">
                  <a:extLst>
                    <a:ext uri="{9D8B030D-6E8A-4147-A177-3AD203B41FA5}">
                      <a16:colId xmlns:a16="http://schemas.microsoft.com/office/drawing/2014/main" val="20001"/>
                    </a:ext>
                  </a:extLst>
                </a:gridCol>
              </a:tblGrid>
              <a:tr h="704797">
                <a:tc gridSpan="2">
                  <a:txBody>
                    <a:bodyPr/>
                    <a:lstStyle/>
                    <a:p>
                      <a:pPr marL="40639" marR="40639" defTabSz="1300480">
                        <a:defRPr sz="4000" b="0">
                          <a:uFill>
                            <a:solidFill>
                              <a:srgbClr val="000000"/>
                            </a:solidFill>
                          </a:uFill>
                          <a:latin typeface="Arial"/>
                          <a:ea typeface="Arial"/>
                          <a:cs typeface="Arial"/>
                          <a:sym typeface="Arial"/>
                        </a:defRPr>
                      </a:pPr>
                      <a:r>
                        <a:rPr>
                          <a:uFill>
                            <a:solidFill>
                              <a:srgbClr val="FFFF00"/>
                            </a:solidFill>
                          </a:uFill>
                        </a:rPr>
                        <a:t>5-HT</a:t>
                      </a:r>
                      <a:r>
                        <a:rPr baseline="-26899">
                          <a:uFill>
                            <a:solidFill>
                              <a:srgbClr val="FFFF00"/>
                            </a:solidFill>
                          </a:uFill>
                        </a:rPr>
                        <a:t>1</a:t>
                      </a:r>
                      <a:r>
                        <a:rPr>
                          <a:uFill>
                            <a:solidFill>
                              <a:srgbClr val="FFFF00"/>
                            </a:solidFill>
                          </a:uFill>
                        </a:rPr>
                        <a:t> Agonists</a:t>
                      </a:r>
                    </a:p>
                  </a:txBody>
                  <a:tcPr marL="63500" marR="63500" marT="63500" marB="63500" anchor="ctr" horzOverflow="overflow"/>
                </a:tc>
                <a:tc hMerge="1">
                  <a:txBody>
                    <a:bodyPr/>
                    <a:lstStyle/>
                    <a:p>
                      <a:endParaRPr lang="it-IT"/>
                    </a:p>
                  </a:txBody>
                  <a:tcPr/>
                </a:tc>
                <a:extLst>
                  <a:ext uri="{0D108BD9-81ED-4DB2-BD59-A6C34878D82A}">
                    <a16:rowId xmlns:a16="http://schemas.microsoft.com/office/drawing/2014/main" val="10000"/>
                  </a:ext>
                </a:extLst>
              </a:tr>
              <a:tr h="724815">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Mechanisms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Drugs</a:t>
                      </a:r>
                    </a:p>
                  </a:txBody>
                  <a:tcPr marL="63500" marR="63500" marT="63500" marB="63500" anchor="ctr" horzOverflow="overflow"/>
                </a:tc>
                <a:extLst>
                  <a:ext uri="{0D108BD9-81ED-4DB2-BD59-A6C34878D82A}">
                    <a16:rowId xmlns:a16="http://schemas.microsoft.com/office/drawing/2014/main" val="10001"/>
                  </a:ext>
                </a:extLst>
              </a:tr>
              <a:tr h="1553833">
                <a:tc>
                  <a:txBody>
                    <a:bodyPr/>
                    <a:lstStyle/>
                    <a:p>
                      <a:pPr marL="362108" marR="40639" indent="-321468"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000000"/>
                            </a:solidFill>
                          </a:uFill>
                          <a:latin typeface="Arial"/>
                          <a:ea typeface="Arial"/>
                          <a:cs typeface="Arial"/>
                          <a:sym typeface="Arial"/>
                        </a:defRPr>
                      </a:pPr>
                      <a:r>
                        <a:rPr>
                          <a:uFill>
                            <a:solidFill>
                              <a:srgbClr val="FFFFFF"/>
                            </a:solidFill>
                          </a:uFill>
                        </a:rPr>
                        <a:t>Agonists at 5HT</a:t>
                      </a:r>
                      <a:r>
                        <a:rPr baseline="-23733">
                          <a:uFill>
                            <a:solidFill>
                              <a:srgbClr val="FFFFFF"/>
                            </a:solidFill>
                          </a:uFill>
                        </a:rPr>
                        <a:t>1</a:t>
                      </a: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Buspirone </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Ipsapirone</a:t>
                      </a:r>
                    </a:p>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Gepirone</a:t>
                      </a:r>
                    </a:p>
                  </a:txBody>
                  <a:tcPr marL="63500" marR="63500" marT="63500" marB="63500" anchor="ctr" horzOverflow="overflow"/>
                </a:tc>
                <a:extLst>
                  <a:ext uri="{0D108BD9-81ED-4DB2-BD59-A6C34878D82A}">
                    <a16:rowId xmlns:a16="http://schemas.microsoft.com/office/drawing/2014/main" val="10002"/>
                  </a:ext>
                </a:extLst>
              </a:tr>
              <a:tr h="582036">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Advantages</a:t>
                      </a:r>
                    </a:p>
                  </a:txBody>
                  <a:tcPr marL="63500" marR="63500" marT="63500" marB="63500" anchor="ctr" horzOverflow="overflow"/>
                </a:tc>
                <a:tc>
                  <a:txBody>
                    <a:bodyPr/>
                    <a:lstStyle/>
                    <a:p>
                      <a:pPr marL="40639" marR="40639" algn="l" defTabSz="1300480"/>
                      <a:r>
                        <a:rPr sz="3000" b="1">
                          <a:solidFill>
                            <a:schemeClr val="accent1">
                              <a:hueOff val="60270"/>
                              <a:satOff val="-20053"/>
                              <a:lumOff val="-13915"/>
                            </a:schemeClr>
                          </a:solidFill>
                          <a:uFill>
                            <a:solidFill>
                              <a:srgbClr val="FFFFFF"/>
                            </a:solidFill>
                          </a:uFill>
                          <a:latin typeface="Arial"/>
                          <a:ea typeface="Arial"/>
                          <a:cs typeface="Arial"/>
                          <a:sym typeface="Arial"/>
                        </a:rPr>
                        <a:t>Disadvantages</a:t>
                      </a:r>
                    </a:p>
                  </a:txBody>
                  <a:tcPr marL="63500" marR="63500" marT="63500" marB="63500" anchor="ctr" horzOverflow="overflow"/>
                </a:tc>
                <a:extLst>
                  <a:ext uri="{0D108BD9-81ED-4DB2-BD59-A6C34878D82A}">
                    <a16:rowId xmlns:a16="http://schemas.microsoft.com/office/drawing/2014/main" val="10003"/>
                  </a:ext>
                </a:extLst>
              </a:tr>
              <a:tr h="1144537">
                <a:tc>
                  <a:txBody>
                    <a:bodyPr/>
                    <a:lstStyle/>
                    <a:p>
                      <a:pPr marL="408032" marR="40639" indent="-367392" algn="l" defTabSz="1300480">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Anxiolysis</a:t>
                      </a: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408032" marR="40639" indent="-367392" algn="l" defTabSz="1300480">
                        <a:spcBef>
                          <a:spcPts val="6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No proven efficacy as single agents for depression</a:t>
                      </a: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8"/>
          <p:cNvGrpSpPr/>
          <p:nvPr/>
        </p:nvGrpSpPr>
        <p:grpSpPr>
          <a:xfrm>
            <a:off x="4660054" y="4284075"/>
            <a:ext cx="3784268" cy="2005024"/>
            <a:chOff x="0" y="0"/>
            <a:chExt cx="3784267" cy="2005023"/>
          </a:xfrm>
        </p:grpSpPr>
        <p:sp>
          <p:nvSpPr>
            <p:cNvPr id="96" name="Shape 96"/>
            <p:cNvSpPr/>
            <p:nvPr/>
          </p:nvSpPr>
          <p:spPr>
            <a:xfrm>
              <a:off x="0" y="0"/>
              <a:ext cx="3784267" cy="2005024"/>
            </a:xfrm>
            <a:prstGeom prst="ellipse">
              <a:avLst/>
            </a:prstGeom>
            <a:gradFill flip="none" rotWithShape="1">
              <a:gsLst>
                <a:gs pos="0">
                  <a:srgbClr val="FFFFFF"/>
                </a:gs>
                <a:gs pos="100000">
                  <a:srgbClr val="FF3300"/>
                </a:gs>
              </a:gsLst>
              <a:path path="shape">
                <a:fillToRect l="50000" t="50000" r="50000" b="50000"/>
              </a:path>
            </a:gradFill>
            <a:ln w="40640"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97" name="Shape 97"/>
            <p:cNvSpPr/>
            <p:nvPr/>
          </p:nvSpPr>
          <p:spPr>
            <a:xfrm>
              <a:off x="326158" y="629484"/>
              <a:ext cx="3131951" cy="7460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lvl1pPr marL="39949" marR="39949" defTabSz="1300480">
                <a:buClr>
                  <a:srgbClr val="000000"/>
                </a:buClr>
                <a:buFont typeface="Arial"/>
                <a:defRPr sz="3982" b="1">
                  <a:uFill>
                    <a:solidFill>
                      <a:srgbClr val="000000"/>
                    </a:solidFill>
                  </a:uFill>
                  <a:latin typeface="Arial"/>
                  <a:ea typeface="Arial"/>
                  <a:cs typeface="Arial"/>
                  <a:sym typeface="Arial"/>
                </a:defRPr>
              </a:lvl1pPr>
            </a:lstStyle>
            <a:p>
              <a:r>
                <a:t>depression</a:t>
              </a:r>
            </a:p>
          </p:txBody>
        </p:sp>
      </p:grpSp>
      <p:sp>
        <p:nvSpPr>
          <p:cNvPr id="99" name="Shape 99"/>
          <p:cNvSpPr/>
          <p:nvPr/>
        </p:nvSpPr>
        <p:spPr>
          <a:xfrm flipH="1" flipV="1">
            <a:off x="3736622" y="3750168"/>
            <a:ext cx="1433689" cy="1025032"/>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grpSp>
        <p:nvGrpSpPr>
          <p:cNvPr id="102" name="Group 102"/>
          <p:cNvGrpSpPr/>
          <p:nvPr/>
        </p:nvGrpSpPr>
        <p:grpSpPr>
          <a:xfrm>
            <a:off x="356728" y="2316480"/>
            <a:ext cx="3377637" cy="1433689"/>
            <a:chOff x="0" y="0"/>
            <a:chExt cx="3377635" cy="1433689"/>
          </a:xfrm>
        </p:grpSpPr>
        <p:sp>
          <p:nvSpPr>
            <p:cNvPr id="100" name="Shape 100"/>
            <p:cNvSpPr/>
            <p:nvPr/>
          </p:nvSpPr>
          <p:spPr>
            <a:xfrm>
              <a:off x="0" y="0"/>
              <a:ext cx="3377636" cy="1433689"/>
            </a:xfrm>
            <a:custGeom>
              <a:avLst/>
              <a:gdLst/>
              <a:ahLst/>
              <a:cxnLst>
                <a:cxn ang="0">
                  <a:pos x="wd2" y="hd2"/>
                </a:cxn>
                <a:cxn ang="5400000">
                  <a:pos x="wd2" y="hd2"/>
                </a:cxn>
                <a:cxn ang="10800000">
                  <a:pos x="wd2" y="hd2"/>
                </a:cxn>
                <a:cxn ang="16200000">
                  <a:pos x="wd2" y="hd2"/>
                </a:cxn>
              </a:cxnLst>
              <a:rect l="0" t="0" r="r" b="b"/>
              <a:pathLst>
                <a:path w="21600" h="21600" extrusionOk="0">
                  <a:moveTo>
                    <a:pt x="1146" y="0"/>
                  </a:moveTo>
                  <a:cubicBezTo>
                    <a:pt x="513" y="0"/>
                    <a:pt x="0" y="1209"/>
                    <a:pt x="0" y="2700"/>
                  </a:cubicBezTo>
                  <a:lnTo>
                    <a:pt x="0" y="18900"/>
                  </a:lnTo>
                  <a:cubicBezTo>
                    <a:pt x="0" y="20391"/>
                    <a:pt x="513" y="21600"/>
                    <a:pt x="1146" y="21600"/>
                  </a:cubicBezTo>
                  <a:lnTo>
                    <a:pt x="20454" y="21600"/>
                  </a:lnTo>
                  <a:cubicBezTo>
                    <a:pt x="21087" y="21600"/>
                    <a:pt x="21600" y="20391"/>
                    <a:pt x="21600" y="18900"/>
                  </a:cubicBezTo>
                  <a:lnTo>
                    <a:pt x="21600" y="2700"/>
                  </a:lnTo>
                  <a:cubicBezTo>
                    <a:pt x="21600" y="1209"/>
                    <a:pt x="21087" y="0"/>
                    <a:pt x="20454" y="0"/>
                  </a:cubicBezTo>
                  <a:close/>
                </a:path>
              </a:pathLst>
            </a:custGeom>
            <a:gradFill flip="none" rotWithShape="1">
              <a:gsLst>
                <a:gs pos="0">
                  <a:srgbClr val="FFFFFF"/>
                </a:gs>
                <a:gs pos="100000">
                  <a:srgbClr val="00FF00"/>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01" name="Shape 101"/>
            <p:cNvSpPr/>
            <p:nvPr/>
          </p:nvSpPr>
          <p:spPr>
            <a:xfrm>
              <a:off x="360033" y="473004"/>
              <a:ext cx="2657570" cy="4876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lvl1pPr marL="51920" marR="51920" defTabSz="1300480">
                <a:buClr>
                  <a:srgbClr val="000000"/>
                </a:buClr>
                <a:buFont typeface="Arial"/>
                <a:defRPr sz="2560" b="1">
                  <a:uFill>
                    <a:solidFill>
                      <a:srgbClr val="000000"/>
                    </a:solidFill>
                  </a:uFill>
                  <a:latin typeface="Arial"/>
                  <a:ea typeface="Arial"/>
                  <a:cs typeface="Arial"/>
                  <a:sym typeface="Arial"/>
                </a:defRPr>
              </a:lvl1pPr>
            </a:lstStyle>
            <a:p>
              <a:r>
                <a:t>Genetic factors </a:t>
              </a:r>
            </a:p>
          </p:txBody>
        </p:sp>
      </p:grpSp>
      <p:grpSp>
        <p:nvGrpSpPr>
          <p:cNvPr id="105" name="Group 105"/>
          <p:cNvGrpSpPr/>
          <p:nvPr/>
        </p:nvGrpSpPr>
        <p:grpSpPr>
          <a:xfrm>
            <a:off x="310794" y="4671343"/>
            <a:ext cx="3469504" cy="1474017"/>
            <a:chOff x="0" y="0"/>
            <a:chExt cx="3469502" cy="1474016"/>
          </a:xfrm>
        </p:grpSpPr>
        <p:sp>
          <p:nvSpPr>
            <p:cNvPr id="103" name="Shape 103"/>
            <p:cNvSpPr/>
            <p:nvPr/>
          </p:nvSpPr>
          <p:spPr>
            <a:xfrm>
              <a:off x="0" y="0"/>
              <a:ext cx="3469503" cy="1474017"/>
            </a:xfrm>
            <a:prstGeom prst="roundRect">
              <a:avLst>
                <a:gd name="adj" fmla="val 11416"/>
              </a:avLst>
            </a:prstGeom>
            <a:gradFill flip="none" rotWithShape="1">
              <a:gsLst>
                <a:gs pos="0">
                  <a:srgbClr val="FFFFFF"/>
                </a:gs>
                <a:gs pos="100000">
                  <a:srgbClr val="00FF00"/>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04" name="Shape 104"/>
            <p:cNvSpPr/>
            <p:nvPr/>
          </p:nvSpPr>
          <p:spPr>
            <a:xfrm>
              <a:off x="510740" y="292022"/>
              <a:ext cx="2448022" cy="8899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p>
              <a:pPr marL="51444" marR="51444" defTabSz="1300480">
                <a:buClr>
                  <a:srgbClr val="000000"/>
                </a:buClr>
                <a:buFont typeface="Arial"/>
                <a:defRPr sz="2560" b="1">
                  <a:uFill>
                    <a:solidFill>
                      <a:srgbClr val="000000"/>
                    </a:solidFill>
                  </a:uFill>
                  <a:latin typeface="Arial"/>
                  <a:ea typeface="Arial"/>
                  <a:cs typeface="Arial"/>
                  <a:sym typeface="Arial"/>
                </a:defRPr>
              </a:pPr>
              <a:r>
                <a:t>Poor Nutrition</a:t>
              </a:r>
              <a:br/>
              <a:r>
                <a:t>as a Child </a:t>
              </a:r>
            </a:p>
          </p:txBody>
        </p:sp>
      </p:grpSp>
      <p:sp>
        <p:nvSpPr>
          <p:cNvPr id="106" name="Shape 106"/>
          <p:cNvSpPr/>
          <p:nvPr/>
        </p:nvSpPr>
        <p:spPr>
          <a:xfrm flipH="1">
            <a:off x="3429564" y="5490915"/>
            <a:ext cx="1433689" cy="2258"/>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sp>
        <p:nvSpPr>
          <p:cNvPr id="107" name="Shape 107"/>
          <p:cNvSpPr/>
          <p:nvPr/>
        </p:nvSpPr>
        <p:spPr>
          <a:xfrm flipH="1">
            <a:off x="4687421" y="5886035"/>
            <a:ext cx="780776" cy="2028226"/>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grpSp>
        <p:nvGrpSpPr>
          <p:cNvPr id="110" name="Group 110"/>
          <p:cNvGrpSpPr/>
          <p:nvPr/>
        </p:nvGrpSpPr>
        <p:grpSpPr>
          <a:xfrm>
            <a:off x="356728" y="7231662"/>
            <a:ext cx="3994010" cy="1332090"/>
            <a:chOff x="0" y="0"/>
            <a:chExt cx="3994009" cy="1332089"/>
          </a:xfrm>
        </p:grpSpPr>
        <p:sp>
          <p:nvSpPr>
            <p:cNvPr id="108" name="Shape 108"/>
            <p:cNvSpPr/>
            <p:nvPr/>
          </p:nvSpPr>
          <p:spPr>
            <a:xfrm>
              <a:off x="0" y="0"/>
              <a:ext cx="3994009" cy="1332089"/>
            </a:xfrm>
            <a:prstGeom prst="roundRect">
              <a:avLst>
                <a:gd name="adj" fmla="val 11719"/>
              </a:avLst>
            </a:prstGeom>
            <a:gradFill flip="none" rotWithShape="1">
              <a:gsLst>
                <a:gs pos="0">
                  <a:srgbClr val="FFFFFF"/>
                </a:gs>
                <a:gs pos="100000">
                  <a:srgbClr val="00FF00"/>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09" name="Shape 109"/>
            <p:cNvSpPr/>
            <p:nvPr/>
          </p:nvSpPr>
          <p:spPr>
            <a:xfrm>
              <a:off x="249" y="232550"/>
              <a:ext cx="3993511" cy="8669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p>
              <a:pPr marL="51851" marR="51851" defTabSz="1300480">
                <a:buClr>
                  <a:srgbClr val="000000"/>
                </a:buClr>
                <a:buFont typeface="Arial"/>
                <a:defRPr sz="2560" b="1">
                  <a:uFill>
                    <a:solidFill>
                      <a:srgbClr val="000000"/>
                    </a:solidFill>
                  </a:uFill>
                  <a:latin typeface="Arial"/>
                  <a:ea typeface="Arial"/>
                  <a:cs typeface="Arial"/>
                  <a:sym typeface="Arial"/>
                </a:defRPr>
              </a:pPr>
              <a:r>
                <a:t>Stress &amp; </a:t>
              </a:r>
            </a:p>
            <a:p>
              <a:pPr marL="51851" marR="51851" defTabSz="1300480">
                <a:buClr>
                  <a:srgbClr val="000000"/>
                </a:buClr>
                <a:buFont typeface="Arial"/>
                <a:defRPr sz="2560" b="1">
                  <a:uFill>
                    <a:solidFill>
                      <a:srgbClr val="000000"/>
                    </a:solidFill>
                  </a:uFill>
                  <a:latin typeface="Arial"/>
                  <a:ea typeface="Arial"/>
                  <a:cs typeface="Arial"/>
                  <a:sym typeface="Arial"/>
                </a:defRPr>
              </a:pPr>
              <a:r>
                <a:t>Aging Deplete Nutrients </a:t>
              </a:r>
            </a:p>
          </p:txBody>
        </p:sp>
      </p:grpSp>
      <p:sp>
        <p:nvSpPr>
          <p:cNvPr id="111" name="Shape 111"/>
          <p:cNvSpPr/>
          <p:nvPr/>
        </p:nvSpPr>
        <p:spPr>
          <a:xfrm flipV="1">
            <a:off x="7730631" y="3750168"/>
            <a:ext cx="1537547" cy="1025032"/>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grpSp>
        <p:nvGrpSpPr>
          <p:cNvPr id="114" name="Group 114"/>
          <p:cNvGrpSpPr/>
          <p:nvPr/>
        </p:nvGrpSpPr>
        <p:grpSpPr>
          <a:xfrm>
            <a:off x="9268178" y="2316480"/>
            <a:ext cx="3379893" cy="1397565"/>
            <a:chOff x="0" y="0"/>
            <a:chExt cx="3379893" cy="1397564"/>
          </a:xfrm>
        </p:grpSpPr>
        <p:sp>
          <p:nvSpPr>
            <p:cNvPr id="112" name="Shape 112"/>
            <p:cNvSpPr/>
            <p:nvPr/>
          </p:nvSpPr>
          <p:spPr>
            <a:xfrm>
              <a:off x="0" y="0"/>
              <a:ext cx="3379894" cy="1397565"/>
            </a:xfrm>
            <a:prstGeom prst="roundRect">
              <a:avLst>
                <a:gd name="adj" fmla="val 11719"/>
              </a:avLst>
            </a:prstGeom>
            <a:gradFill flip="none" rotWithShape="1">
              <a:gsLst>
                <a:gs pos="0">
                  <a:srgbClr val="FFFFFF"/>
                </a:gs>
                <a:gs pos="100000">
                  <a:srgbClr val="FFFF00"/>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13" name="Shape 113"/>
            <p:cNvSpPr/>
            <p:nvPr/>
          </p:nvSpPr>
          <p:spPr>
            <a:xfrm>
              <a:off x="81588" y="265289"/>
              <a:ext cx="3216718" cy="866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p>
              <a:pPr marL="51494" marR="51494" defTabSz="1300480">
                <a:buClr>
                  <a:srgbClr val="000000"/>
                </a:buClr>
                <a:buFont typeface="Arial"/>
                <a:defRPr sz="2560" b="1">
                  <a:uFill>
                    <a:solidFill>
                      <a:srgbClr val="000000"/>
                    </a:solidFill>
                  </a:uFill>
                  <a:latin typeface="Arial"/>
                  <a:ea typeface="Arial"/>
                  <a:cs typeface="Arial"/>
                  <a:sym typeface="Arial"/>
                </a:defRPr>
              </a:pPr>
              <a:r>
                <a:t>Other Illnesses</a:t>
              </a:r>
              <a:br/>
              <a:r>
                <a:t>Prescription Drugs </a:t>
              </a:r>
            </a:p>
          </p:txBody>
        </p:sp>
      </p:grpSp>
      <p:sp>
        <p:nvSpPr>
          <p:cNvPr id="115" name="Shape 115"/>
          <p:cNvSpPr/>
          <p:nvPr/>
        </p:nvSpPr>
        <p:spPr>
          <a:xfrm flipV="1">
            <a:off x="7936089" y="5285457"/>
            <a:ext cx="1332089" cy="2258"/>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grpSp>
        <p:nvGrpSpPr>
          <p:cNvPr id="118" name="Group 118"/>
          <p:cNvGrpSpPr/>
          <p:nvPr/>
        </p:nvGrpSpPr>
        <p:grpSpPr>
          <a:xfrm>
            <a:off x="9268178" y="4671342"/>
            <a:ext cx="3174436" cy="1332089"/>
            <a:chOff x="0" y="0"/>
            <a:chExt cx="3174435" cy="1332089"/>
          </a:xfrm>
        </p:grpSpPr>
        <p:sp>
          <p:nvSpPr>
            <p:cNvPr id="116" name="Shape 116"/>
            <p:cNvSpPr/>
            <p:nvPr/>
          </p:nvSpPr>
          <p:spPr>
            <a:xfrm>
              <a:off x="0" y="0"/>
              <a:ext cx="3174436" cy="1332089"/>
            </a:xfrm>
            <a:prstGeom prst="roundRect">
              <a:avLst>
                <a:gd name="adj" fmla="val 11719"/>
              </a:avLst>
            </a:prstGeom>
            <a:gradFill flip="none" rotWithShape="1">
              <a:gsLst>
                <a:gs pos="0">
                  <a:srgbClr val="FFFFFF"/>
                </a:gs>
                <a:gs pos="100000">
                  <a:srgbClr val="FFFF00"/>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17" name="Shape 117"/>
            <p:cNvSpPr/>
            <p:nvPr/>
          </p:nvSpPr>
          <p:spPr>
            <a:xfrm>
              <a:off x="556729" y="232551"/>
              <a:ext cx="2060978" cy="866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p>
              <a:pPr marL="51467" marR="51467" defTabSz="1300480">
                <a:buClr>
                  <a:srgbClr val="000000"/>
                </a:buClr>
                <a:buFont typeface="Arial"/>
                <a:defRPr sz="2560" b="1">
                  <a:uFill>
                    <a:solidFill>
                      <a:srgbClr val="000000"/>
                    </a:solidFill>
                  </a:uFill>
                  <a:latin typeface="Arial"/>
                  <a:ea typeface="Arial"/>
                  <a:cs typeface="Arial"/>
                  <a:sym typeface="Arial"/>
                </a:defRPr>
              </a:pPr>
              <a:r>
                <a:t>Hormonal </a:t>
              </a:r>
            </a:p>
            <a:p>
              <a:pPr marL="51467" marR="51467" defTabSz="1300480">
                <a:buClr>
                  <a:srgbClr val="000000"/>
                </a:buClr>
                <a:buFont typeface="Arial"/>
                <a:defRPr sz="2560" b="1">
                  <a:uFill>
                    <a:solidFill>
                      <a:srgbClr val="000000"/>
                    </a:solidFill>
                  </a:uFill>
                  <a:latin typeface="Arial"/>
                  <a:ea typeface="Arial"/>
                  <a:cs typeface="Arial"/>
                  <a:sym typeface="Arial"/>
                </a:defRPr>
              </a:pPr>
              <a:r>
                <a:t>Imbalances </a:t>
              </a:r>
            </a:p>
          </p:txBody>
        </p:sp>
      </p:grpSp>
      <p:sp>
        <p:nvSpPr>
          <p:cNvPr id="119" name="Shape 119"/>
          <p:cNvSpPr/>
          <p:nvPr/>
        </p:nvSpPr>
        <p:spPr>
          <a:xfrm>
            <a:off x="7629031" y="5797973"/>
            <a:ext cx="1639147" cy="1433689"/>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grpSp>
        <p:nvGrpSpPr>
          <p:cNvPr id="122" name="Group 122"/>
          <p:cNvGrpSpPr/>
          <p:nvPr/>
        </p:nvGrpSpPr>
        <p:grpSpPr>
          <a:xfrm>
            <a:off x="8857262" y="7335519"/>
            <a:ext cx="3585351" cy="1433689"/>
            <a:chOff x="0" y="0"/>
            <a:chExt cx="3585351" cy="1433689"/>
          </a:xfrm>
        </p:grpSpPr>
        <p:sp>
          <p:nvSpPr>
            <p:cNvPr id="120" name="Shape 120"/>
            <p:cNvSpPr/>
            <p:nvPr/>
          </p:nvSpPr>
          <p:spPr>
            <a:xfrm>
              <a:off x="0" y="0"/>
              <a:ext cx="3585352" cy="1433689"/>
            </a:xfrm>
            <a:prstGeom prst="roundRect">
              <a:avLst>
                <a:gd name="adj" fmla="val 11719"/>
              </a:avLst>
            </a:prstGeom>
            <a:gradFill flip="none" rotWithShape="1">
              <a:gsLst>
                <a:gs pos="0">
                  <a:srgbClr val="FFFFFF"/>
                </a:gs>
                <a:gs pos="100000">
                  <a:srgbClr val="FFFF00"/>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21" name="Shape 121"/>
            <p:cNvSpPr/>
            <p:nvPr/>
          </p:nvSpPr>
          <p:spPr>
            <a:xfrm>
              <a:off x="247615" y="283350"/>
              <a:ext cx="3090121" cy="8669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p>
              <a:pPr marL="51554" marR="51554" defTabSz="1300480">
                <a:buClr>
                  <a:srgbClr val="000000"/>
                </a:buClr>
                <a:buFont typeface="Arial"/>
                <a:defRPr sz="2560" b="1">
                  <a:uFill>
                    <a:solidFill>
                      <a:srgbClr val="000000"/>
                    </a:solidFill>
                  </a:uFill>
                  <a:latin typeface="Arial"/>
                  <a:ea typeface="Arial"/>
                  <a:cs typeface="Arial"/>
                  <a:sym typeface="Arial"/>
                </a:defRPr>
              </a:pPr>
              <a:r>
                <a:t>Loss - Job, Home,</a:t>
              </a:r>
            </a:p>
            <a:p>
              <a:pPr marL="51554" marR="51554" defTabSz="1300480">
                <a:buClr>
                  <a:srgbClr val="000000"/>
                </a:buClr>
                <a:buFont typeface="Arial"/>
                <a:defRPr sz="2560" b="1">
                  <a:uFill>
                    <a:solidFill>
                      <a:srgbClr val="000000"/>
                    </a:solidFill>
                  </a:uFill>
                  <a:latin typeface="Arial"/>
                  <a:ea typeface="Arial"/>
                  <a:cs typeface="Arial"/>
                  <a:sym typeface="Arial"/>
                </a:defRPr>
              </a:pPr>
              <a:r>
                <a:t> Divorce, Death </a:t>
              </a:r>
            </a:p>
          </p:txBody>
        </p:sp>
      </p:grpSp>
      <p:sp>
        <p:nvSpPr>
          <p:cNvPr id="123" name="Shape 123"/>
          <p:cNvSpPr/>
          <p:nvPr/>
        </p:nvSpPr>
        <p:spPr>
          <a:xfrm flipH="1" flipV="1">
            <a:off x="6400800" y="3544711"/>
            <a:ext cx="2258" cy="1025032"/>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grpSp>
        <p:nvGrpSpPr>
          <p:cNvPr id="126" name="Group 126"/>
          <p:cNvGrpSpPr/>
          <p:nvPr/>
        </p:nvGrpSpPr>
        <p:grpSpPr>
          <a:xfrm>
            <a:off x="4454595" y="2111022"/>
            <a:ext cx="4097867" cy="1329831"/>
            <a:chOff x="0" y="0"/>
            <a:chExt cx="4097867" cy="1329831"/>
          </a:xfrm>
        </p:grpSpPr>
        <p:sp>
          <p:nvSpPr>
            <p:cNvPr id="124" name="Shape 124"/>
            <p:cNvSpPr/>
            <p:nvPr/>
          </p:nvSpPr>
          <p:spPr>
            <a:xfrm>
              <a:off x="0" y="0"/>
              <a:ext cx="4097867" cy="1329832"/>
            </a:xfrm>
            <a:prstGeom prst="roundRect">
              <a:avLst>
                <a:gd name="adj" fmla="val 11719"/>
              </a:avLst>
            </a:prstGeom>
            <a:gradFill flip="none" rotWithShape="1">
              <a:gsLst>
                <a:gs pos="0">
                  <a:srgbClr val="FFFFFF"/>
                </a:gs>
                <a:gs pos="100000">
                  <a:srgbClr val="BBE0E3"/>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25" name="Shape 125"/>
            <p:cNvSpPr/>
            <p:nvPr/>
          </p:nvSpPr>
          <p:spPr>
            <a:xfrm>
              <a:off x="464184" y="231422"/>
              <a:ext cx="3169498" cy="8669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p>
              <a:pPr marL="51891" marR="51891" defTabSz="1300480">
                <a:buClr>
                  <a:srgbClr val="000000"/>
                </a:buClr>
                <a:buFont typeface="Arial"/>
                <a:defRPr sz="2560" b="1">
                  <a:uFill>
                    <a:solidFill>
                      <a:srgbClr val="000000"/>
                    </a:solidFill>
                  </a:uFill>
                  <a:latin typeface="Arial"/>
                  <a:ea typeface="Arial"/>
                  <a:cs typeface="Arial"/>
                  <a:sym typeface="Arial"/>
                </a:defRPr>
              </a:pPr>
              <a:r>
                <a:t>Emotional Trauma</a:t>
              </a:r>
              <a:br/>
              <a:r>
                <a:t>Rape, Assault, etc. </a:t>
              </a:r>
            </a:p>
          </p:txBody>
        </p:sp>
      </p:grpSp>
      <p:sp>
        <p:nvSpPr>
          <p:cNvPr id="127" name="Shape 127"/>
          <p:cNvSpPr/>
          <p:nvPr/>
        </p:nvSpPr>
        <p:spPr>
          <a:xfrm>
            <a:off x="6502399" y="6105031"/>
            <a:ext cx="2258" cy="1228231"/>
          </a:xfrm>
          <a:prstGeom prst="line">
            <a:avLst/>
          </a:prstGeom>
          <a:ln w="108373">
            <a:solidFill>
              <a:srgbClr val="FF0000"/>
            </a:solidFill>
            <a:tailEnd type="triangle"/>
          </a:ln>
          <a:effectLst>
            <a:outerShdw blurRad="63500" dist="12700" dir="13500000" rotWithShape="0">
              <a:srgbClr val="990000">
                <a:alpha val="75000"/>
              </a:srgbClr>
            </a:outerShdw>
          </a:effectLst>
        </p:spPr>
        <p:txBody>
          <a:bodyPr lIns="0" tIns="0" rIns="0" bIns="0"/>
          <a:lstStyle/>
          <a:p>
            <a:pPr algn="l" defTabSz="457200">
              <a:defRPr sz="1200">
                <a:latin typeface="Helvetica"/>
                <a:ea typeface="Helvetica"/>
                <a:cs typeface="Helvetica"/>
                <a:sym typeface="Helvetica"/>
              </a:defRPr>
            </a:pPr>
            <a:endParaRPr/>
          </a:p>
        </p:txBody>
      </p:sp>
      <p:grpSp>
        <p:nvGrpSpPr>
          <p:cNvPr id="130" name="Group 130"/>
          <p:cNvGrpSpPr/>
          <p:nvPr/>
        </p:nvGrpSpPr>
        <p:grpSpPr>
          <a:xfrm>
            <a:off x="4761653" y="7437119"/>
            <a:ext cx="3585351" cy="1332089"/>
            <a:chOff x="0" y="0"/>
            <a:chExt cx="3585351" cy="1332089"/>
          </a:xfrm>
        </p:grpSpPr>
        <p:sp>
          <p:nvSpPr>
            <p:cNvPr id="128" name="Shape 128"/>
            <p:cNvSpPr/>
            <p:nvPr/>
          </p:nvSpPr>
          <p:spPr>
            <a:xfrm>
              <a:off x="0" y="0"/>
              <a:ext cx="3585352" cy="1332089"/>
            </a:xfrm>
            <a:prstGeom prst="roundRect">
              <a:avLst>
                <a:gd name="adj" fmla="val 11719"/>
              </a:avLst>
            </a:prstGeom>
            <a:gradFill flip="none" rotWithShape="1">
              <a:gsLst>
                <a:gs pos="0">
                  <a:srgbClr val="FFFFFF"/>
                </a:gs>
                <a:gs pos="100000">
                  <a:srgbClr val="BBE0E3"/>
                </a:gs>
              </a:gsLst>
              <a:path path="shape">
                <a:fillToRect l="50000" t="50000" r="50000" b="50000"/>
              </a:path>
            </a:gradFill>
            <a:ln w="13546" cap="flat">
              <a:solidFill>
                <a:srgbClr val="000000"/>
              </a:solidFill>
              <a:prstDash val="solid"/>
              <a:round/>
            </a:ln>
            <a:effectLst/>
          </p:spPr>
          <p:txBody>
            <a:bodyPr wrap="square" lIns="72248" tIns="72248" rIns="72248" bIns="72248" numCol="1" anchor="ctr">
              <a:noAutofit/>
            </a:bodyPr>
            <a:lstStyle/>
            <a:p>
              <a:pPr marL="40639" marR="40639" algn="l" defTabSz="1300480">
                <a:defRPr sz="2560">
                  <a:uFill>
                    <a:solidFill>
                      <a:srgbClr val="000000"/>
                    </a:solidFill>
                  </a:uFill>
                  <a:latin typeface="Arial"/>
                  <a:ea typeface="Arial"/>
                  <a:cs typeface="Arial"/>
                  <a:sym typeface="Arial"/>
                </a:defRPr>
              </a:pPr>
              <a:endParaRPr/>
            </a:p>
          </p:txBody>
        </p:sp>
        <p:sp>
          <p:nvSpPr>
            <p:cNvPr id="129" name="Shape 129"/>
            <p:cNvSpPr/>
            <p:nvPr/>
          </p:nvSpPr>
          <p:spPr>
            <a:xfrm>
              <a:off x="211092" y="232550"/>
              <a:ext cx="3163167" cy="8669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4186" tIns="54186" rIns="54186" bIns="54186" numCol="1" anchor="ctr">
              <a:noAutofit/>
            </a:bodyPr>
            <a:lstStyle/>
            <a:p>
              <a:pPr marL="51682" marR="51682" defTabSz="1300480">
                <a:buClr>
                  <a:srgbClr val="000000"/>
                </a:buClr>
                <a:buFont typeface="Arial"/>
                <a:defRPr sz="2560" b="1">
                  <a:uFill>
                    <a:solidFill>
                      <a:srgbClr val="000000"/>
                    </a:solidFill>
                  </a:uFill>
                  <a:latin typeface="Arial"/>
                  <a:ea typeface="Arial"/>
                  <a:cs typeface="Arial"/>
                  <a:sym typeface="Arial"/>
                </a:defRPr>
              </a:pPr>
              <a:r>
                <a:t>Endogenous – </a:t>
              </a:r>
            </a:p>
            <a:p>
              <a:pPr marL="51682" marR="51682" defTabSz="1300480">
                <a:buClr>
                  <a:srgbClr val="000000"/>
                </a:buClr>
                <a:buFont typeface="Arial"/>
                <a:defRPr sz="2560" b="1">
                  <a:uFill>
                    <a:solidFill>
                      <a:srgbClr val="000000"/>
                    </a:solidFill>
                  </a:uFill>
                  <a:latin typeface="Arial"/>
                  <a:ea typeface="Arial"/>
                  <a:cs typeface="Arial"/>
                  <a:sym typeface="Arial"/>
                </a:defRPr>
              </a:pPr>
              <a:r>
                <a:t>No External Cause </a:t>
              </a:r>
            </a:p>
          </p:txBody>
        </p:sp>
      </p:grpSp>
      <p:sp>
        <p:nvSpPr>
          <p:cNvPr id="131" name="Shape 131"/>
          <p:cNvSpPr/>
          <p:nvPr/>
        </p:nvSpPr>
        <p:spPr>
          <a:xfrm>
            <a:off x="947187" y="176106"/>
            <a:ext cx="11704321" cy="162560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buClr>
                <a:srgbClr val="FFFF00"/>
              </a:buClr>
              <a:buFont typeface="Arial"/>
              <a:defRPr sz="6257">
                <a:solidFill>
                  <a:schemeClr val="accent1">
                    <a:hueOff val="60270"/>
                    <a:satOff val="-20053"/>
                    <a:lumOff val="-13915"/>
                  </a:schemeClr>
                </a:solidFill>
                <a:uFill>
                  <a:solidFill>
                    <a:srgbClr val="FFFF00"/>
                  </a:solidFill>
                </a:uFill>
                <a:latin typeface="Arial"/>
                <a:ea typeface="Arial"/>
                <a:cs typeface="Arial"/>
                <a:sym typeface="Arial"/>
              </a:defRPr>
            </a:lvl1pPr>
          </a:lstStyle>
          <a:p>
            <a:r>
              <a:t>Depression: etiology</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Figura 7_StrategieDiLegame.jpg"/>
          <p:cNvPicPr>
            <a:picLocks noChangeAspect="1"/>
          </p:cNvPicPr>
          <p:nvPr/>
        </p:nvPicPr>
        <p:blipFill>
          <a:blip r:embed="rId3">
            <a:extLst/>
          </a:blip>
          <a:stretch>
            <a:fillRect/>
          </a:stretch>
        </p:blipFill>
        <p:spPr>
          <a:xfrm>
            <a:off x="2080355" y="4304615"/>
            <a:ext cx="8683017" cy="3380960"/>
          </a:xfrm>
          <a:prstGeom prst="rect">
            <a:avLst/>
          </a:prstGeom>
          <a:ln w="12700">
            <a:miter lim="400000"/>
          </a:ln>
        </p:spPr>
      </p:pic>
      <p:sp>
        <p:nvSpPr>
          <p:cNvPr id="371" name="Shape 371"/>
          <p:cNvSpPr/>
          <p:nvPr/>
        </p:nvSpPr>
        <p:spPr>
          <a:xfrm>
            <a:off x="8264537" y="7713702"/>
            <a:ext cx="4315629" cy="1607311"/>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spAutoFit/>
          </a:bodyPr>
          <a:lstStyle/>
          <a:p>
            <a:pPr marL="476250" indent="-476250" algn="l" defTabSz="1300480">
              <a:buClr>
                <a:srgbClr val="FFFFFF"/>
              </a:buClr>
              <a:buSzPct val="100000"/>
              <a:buAutoNum type="arabicPeriod"/>
              <a:defRPr sz="2500" b="1">
                <a:uFill>
                  <a:solidFill>
                    <a:srgbClr val="FFFFFF"/>
                  </a:solidFill>
                </a:uFill>
                <a:latin typeface="Arial"/>
                <a:ea typeface="Arial"/>
                <a:cs typeface="Arial"/>
                <a:sym typeface="Arial"/>
              </a:defRPr>
            </a:pPr>
            <a:r>
              <a:t>Administration of a </a:t>
            </a:r>
            <a:r>
              <a:rPr i="1"/>
              <a:t>bivalent drug (two drugs,</a:t>
            </a:r>
            <a:r>
              <a:t> A and B, liked by a spacer)</a:t>
            </a:r>
          </a:p>
        </p:txBody>
      </p:sp>
      <p:sp>
        <p:nvSpPr>
          <p:cNvPr id="372" name="Shape 372"/>
          <p:cNvSpPr/>
          <p:nvPr/>
        </p:nvSpPr>
        <p:spPr>
          <a:xfrm>
            <a:off x="1227480" y="7686269"/>
            <a:ext cx="3445049" cy="1662175"/>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spAutoFit/>
          </a:bodyPr>
          <a:lstStyle>
            <a:lvl1pPr marL="476250" indent="-476250" algn="l" defTabSz="1300480">
              <a:spcBef>
                <a:spcPts val="400"/>
              </a:spcBef>
              <a:buClr>
                <a:srgbClr val="FFFFFF"/>
              </a:buClr>
              <a:buSzPct val="100000"/>
              <a:buAutoNum type="arabicPeriod"/>
              <a:defRPr sz="2500" b="1">
                <a:uFill>
                  <a:solidFill>
                    <a:srgbClr val="FFFFFF"/>
                  </a:solidFill>
                </a:uFill>
                <a:latin typeface="Arial"/>
                <a:ea typeface="Arial"/>
                <a:cs typeface="Arial"/>
                <a:sym typeface="Arial"/>
              </a:defRPr>
            </a:lvl1pPr>
          </a:lstStyle>
          <a:p>
            <a:r>
              <a:t>Administration of two different drugs (A and B)</a:t>
            </a:r>
          </a:p>
        </p:txBody>
      </p:sp>
      <p:sp>
        <p:nvSpPr>
          <p:cNvPr id="373" name="Shape 373"/>
          <p:cNvSpPr/>
          <p:nvPr/>
        </p:nvSpPr>
        <p:spPr>
          <a:xfrm>
            <a:off x="4479226" y="7747349"/>
            <a:ext cx="3885275" cy="1239011"/>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spAutoFit/>
          </a:bodyPr>
          <a:lstStyle/>
          <a:p>
            <a:pPr marL="476250" indent="-476250" algn="l" defTabSz="1300480">
              <a:spcBef>
                <a:spcPts val="400"/>
              </a:spcBef>
              <a:buClr>
                <a:srgbClr val="FFFFFF"/>
              </a:buClr>
              <a:buSzPct val="100000"/>
              <a:buAutoNum type="arabicPeriod"/>
              <a:defRPr sz="2500" b="1">
                <a:uFill>
                  <a:solidFill>
                    <a:srgbClr val="FFFFFF"/>
                  </a:solidFill>
                </a:uFill>
                <a:latin typeface="Arial"/>
                <a:ea typeface="Arial"/>
                <a:cs typeface="Arial"/>
                <a:sym typeface="Arial"/>
              </a:defRPr>
            </a:pPr>
            <a:r>
              <a:t>Administration of a non-selective </a:t>
            </a:r>
            <a:r>
              <a:rPr i="1"/>
              <a:t>bifunzional drug</a:t>
            </a:r>
            <a:r>
              <a:t> (C) </a:t>
            </a:r>
          </a:p>
        </p:txBody>
      </p:sp>
      <p:sp>
        <p:nvSpPr>
          <p:cNvPr id="374" name="Shape 374"/>
          <p:cNvSpPr/>
          <p:nvPr/>
        </p:nvSpPr>
        <p:spPr>
          <a:xfrm>
            <a:off x="661074" y="2295636"/>
            <a:ext cx="11521580" cy="14136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383540" marR="40639" indent="-342900" algn="l" defTabSz="1300480">
              <a:lnSpc>
                <a:spcPct val="80000"/>
              </a:lnSpc>
              <a:spcBef>
                <a:spcPts val="700"/>
              </a:spcBef>
              <a:buClr>
                <a:srgbClr val="FFFFFF"/>
              </a:buClr>
              <a:buFont typeface="Arial"/>
              <a:defRPr sz="3500">
                <a:uFill>
                  <a:solidFill>
                    <a:srgbClr val="FFFFFF"/>
                  </a:solidFill>
                </a:uFill>
                <a:latin typeface="Arial"/>
                <a:ea typeface="Arial"/>
                <a:cs typeface="Arial"/>
                <a:sym typeface="Arial"/>
              </a:defRPr>
            </a:pPr>
            <a:r>
              <a:t>Multitarget drugs have complementary components of action and may be more effective (synergism) and better tolerated than their highly selective counterparts</a:t>
            </a:r>
          </a:p>
        </p:txBody>
      </p:sp>
      <p:sp>
        <p:nvSpPr>
          <p:cNvPr id="375" name="Shape 375"/>
          <p:cNvSpPr/>
          <p:nvPr/>
        </p:nvSpPr>
        <p:spPr>
          <a:xfrm>
            <a:off x="650240" y="222992"/>
            <a:ext cx="11704320" cy="1439241"/>
          </a:xfrm>
          <a:prstGeom prst="rect">
            <a:avLst/>
          </a:prstGeom>
          <a:ln w="762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40639" marR="40639" defTabSz="1300480">
              <a:defRPr sz="3500">
                <a:uFill>
                  <a:solidFill>
                    <a:srgbClr val="FFFF00"/>
                  </a:solidFill>
                </a:uFill>
                <a:latin typeface="Arial"/>
                <a:ea typeface="Arial"/>
                <a:cs typeface="Arial"/>
                <a:sym typeface="Arial"/>
              </a:defRPr>
            </a:pPr>
            <a:r>
              <a:t>The Multitargetig approach: </a:t>
            </a:r>
          </a:p>
          <a:p>
            <a:pPr marL="40639" marR="40639" defTabSz="1300480">
              <a:defRPr sz="3500">
                <a:uFill>
                  <a:solidFill>
                    <a:srgbClr val="FFFF00"/>
                  </a:solidFill>
                </a:uFill>
                <a:latin typeface="Arial"/>
                <a:ea typeface="Arial"/>
                <a:cs typeface="Arial"/>
                <a:sym typeface="Arial"/>
              </a:defRPr>
            </a:pPr>
            <a:r>
              <a:t>Dual- and Triple-acting antidepressants</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image-2.tiff"/>
          <p:cNvPicPr>
            <a:picLocks noChangeAspect="1"/>
          </p:cNvPicPr>
          <p:nvPr/>
        </p:nvPicPr>
        <p:blipFill>
          <a:blip r:embed="rId3">
            <a:extLst/>
          </a:blip>
          <a:stretch>
            <a:fillRect/>
          </a:stretch>
        </p:blipFill>
        <p:spPr>
          <a:xfrm>
            <a:off x="973102" y="1127005"/>
            <a:ext cx="11823110" cy="8344372"/>
          </a:xfrm>
          <a:prstGeom prst="rect">
            <a:avLst/>
          </a:prstGeom>
          <a:ln w="12700">
            <a:miter lim="400000"/>
          </a:ln>
        </p:spPr>
      </p:pic>
      <p:sp>
        <p:nvSpPr>
          <p:cNvPr id="380" name="Shape 380"/>
          <p:cNvSpPr/>
          <p:nvPr/>
        </p:nvSpPr>
        <p:spPr>
          <a:xfrm>
            <a:off x="650239" y="130951"/>
            <a:ext cx="11704321" cy="1078922"/>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buClr>
                <a:srgbClr val="FFFF00"/>
              </a:buClr>
              <a:buFont typeface="Arial"/>
              <a:defRPr sz="4300">
                <a:solidFill>
                  <a:schemeClr val="accent1">
                    <a:hueOff val="60270"/>
                    <a:satOff val="-20053"/>
                    <a:lumOff val="-13915"/>
                  </a:schemeClr>
                </a:solidFill>
                <a:uFill>
                  <a:solidFill>
                    <a:srgbClr val="FFFF00"/>
                  </a:solidFill>
                </a:uFill>
                <a:latin typeface="Arial"/>
                <a:ea typeface="Arial"/>
                <a:cs typeface="Arial"/>
                <a:sym typeface="Arial"/>
              </a:defRPr>
            </a:lvl1pPr>
          </a:lstStyle>
          <a:p>
            <a:r>
              <a:t>Dual- and Triple-acting antidepressants</a:t>
            </a:r>
          </a:p>
        </p:txBody>
      </p:sp>
      <p:sp>
        <p:nvSpPr>
          <p:cNvPr id="381" name="Shape 381"/>
          <p:cNvSpPr/>
          <p:nvPr/>
        </p:nvSpPr>
        <p:spPr>
          <a:xfrm>
            <a:off x="10354349" y="3970407"/>
            <a:ext cx="2384686" cy="1203661"/>
          </a:xfrm>
          <a:prstGeom prst="roundRect">
            <a:avLst>
              <a:gd name="adj" fmla="val 12306"/>
            </a:avLst>
          </a:prstGeom>
          <a:ln w="63500">
            <a:solidFill>
              <a:schemeClr val="accent1">
                <a:hueOff val="60270"/>
                <a:satOff val="-20053"/>
                <a:lumOff val="-13915"/>
              </a:schemeClr>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p:nvPr/>
        </p:nvSpPr>
        <p:spPr>
          <a:xfrm>
            <a:off x="893889" y="-82243"/>
            <a:ext cx="11704321" cy="214489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40639" marR="40639" defTabSz="1300480">
              <a:defRPr sz="4551">
                <a:solidFill>
                  <a:schemeClr val="accent1">
                    <a:hueOff val="60270"/>
                    <a:satOff val="-20053"/>
                    <a:lumOff val="-13915"/>
                  </a:schemeClr>
                </a:solidFill>
                <a:uFill>
                  <a:solidFill>
                    <a:srgbClr val="FFFF00"/>
                  </a:solidFill>
                </a:uFill>
                <a:latin typeface="Arial"/>
                <a:ea typeface="Arial"/>
                <a:cs typeface="Arial"/>
                <a:sym typeface="Arial"/>
              </a:defRPr>
            </a:pPr>
            <a:r>
              <a:t>Nonmonoaminergic mechanisms</a:t>
            </a:r>
          </a:p>
          <a:p>
            <a:pPr marL="40639" marR="40639" defTabSz="1300480">
              <a:defRPr sz="4551">
                <a:solidFill>
                  <a:schemeClr val="accent1">
                    <a:hueOff val="60270"/>
                    <a:satOff val="-20053"/>
                    <a:lumOff val="-13915"/>
                  </a:schemeClr>
                </a:solidFill>
                <a:uFill>
                  <a:solidFill>
                    <a:srgbClr val="FFFF00"/>
                  </a:solidFill>
                </a:uFill>
                <a:latin typeface="Arial"/>
                <a:ea typeface="Arial"/>
                <a:cs typeface="Arial"/>
                <a:sym typeface="Arial"/>
              </a:defRPr>
            </a:pPr>
            <a:r>
              <a:t>for treatment of depression</a:t>
            </a:r>
          </a:p>
        </p:txBody>
      </p:sp>
      <p:pic>
        <p:nvPicPr>
          <p:cNvPr id="386" name="image-1.tiff"/>
          <p:cNvPicPr>
            <a:picLocks noChangeAspect="1"/>
          </p:cNvPicPr>
          <p:nvPr/>
        </p:nvPicPr>
        <p:blipFill>
          <a:blip r:embed="rId2">
            <a:extLst/>
          </a:blip>
          <a:stretch>
            <a:fillRect/>
          </a:stretch>
        </p:blipFill>
        <p:spPr>
          <a:xfrm>
            <a:off x="3533422" y="2072640"/>
            <a:ext cx="9010791" cy="7680960"/>
          </a:xfrm>
          <a:prstGeom prst="rect">
            <a:avLst/>
          </a:prstGeom>
          <a:ln w="12700">
            <a:miter lim="400000"/>
          </a:ln>
        </p:spPr>
      </p:pic>
      <p:sp>
        <p:nvSpPr>
          <p:cNvPr id="387" name="Shape 387"/>
          <p:cNvSpPr/>
          <p:nvPr/>
        </p:nvSpPr>
        <p:spPr>
          <a:xfrm>
            <a:off x="277849" y="1709851"/>
            <a:ext cx="3341512" cy="786816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CRF:  </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corticotrophin releasing factor</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GR:  glucocorticoid receptor</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MCH:  melanin concentrating hormone</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NK:  neurokinin</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PAM: </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positive allosteric modulator</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PDE:  phosphodiesterase</a:t>
            </a: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639" marR="40639" algn="l" defTabSz="1300480">
              <a:buClr>
                <a:srgbClr val="FFFFFF"/>
              </a:buClr>
              <a:buFont typeface="Arial"/>
              <a:defRPr sz="2560" b="1">
                <a:solidFill>
                  <a:schemeClr val="accent1">
                    <a:hueOff val="60270"/>
                    <a:satOff val="-20053"/>
                    <a:lumOff val="-13915"/>
                  </a:schemeClr>
                </a:solidFill>
                <a:uFill>
                  <a:solidFill>
                    <a:srgbClr val="FFFFFF"/>
                  </a:solidFill>
                </a:uFill>
                <a:latin typeface="Arial"/>
                <a:ea typeface="Arial"/>
                <a:cs typeface="Arial"/>
                <a:sym typeface="Arial"/>
              </a:defRPr>
            </a:pPr>
            <a:r>
              <a:t>V:  vasopressin</a:t>
            </a:r>
          </a:p>
        </p:txBody>
      </p:sp>
      <p:sp>
        <p:nvSpPr>
          <p:cNvPr id="388" name="Shape 388"/>
          <p:cNvSpPr/>
          <p:nvPr/>
        </p:nvSpPr>
        <p:spPr>
          <a:xfrm>
            <a:off x="10130039" y="5274703"/>
            <a:ext cx="1247981" cy="1276834"/>
          </a:xfrm>
          <a:prstGeom prst="rect">
            <a:avLst/>
          </a:prstGeom>
          <a:ln w="88900">
            <a:solidFill>
              <a:schemeClr val="accent5"/>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5EA17C68-CC61-4282-895A-C858E930DCA3-L0-001.png"/>
          <p:cNvPicPr>
            <a:picLocks noChangeAspect="1"/>
          </p:cNvPicPr>
          <p:nvPr/>
        </p:nvPicPr>
        <p:blipFill>
          <a:blip r:embed="rId2">
            <a:extLst/>
          </a:blip>
          <a:stretch>
            <a:fillRect/>
          </a:stretch>
        </p:blipFill>
        <p:spPr>
          <a:xfrm>
            <a:off x="8310941" y="2028734"/>
            <a:ext cx="4723645" cy="6708584"/>
          </a:xfrm>
          <a:prstGeom prst="rect">
            <a:avLst/>
          </a:prstGeom>
          <a:ln w="12700">
            <a:miter lim="400000"/>
          </a:ln>
        </p:spPr>
      </p:pic>
      <p:pic>
        <p:nvPicPr>
          <p:cNvPr id="391" name="61D49E99-52FB-4EB4-9DB1-071777B42658-L0-001.png"/>
          <p:cNvPicPr>
            <a:picLocks noChangeAspect="1"/>
          </p:cNvPicPr>
          <p:nvPr/>
        </p:nvPicPr>
        <p:blipFill>
          <a:blip r:embed="rId3">
            <a:extLst/>
          </a:blip>
          <a:stretch>
            <a:fillRect/>
          </a:stretch>
        </p:blipFill>
        <p:spPr>
          <a:xfrm>
            <a:off x="501988" y="4802417"/>
            <a:ext cx="7523490" cy="4231964"/>
          </a:xfrm>
          <a:prstGeom prst="rect">
            <a:avLst/>
          </a:prstGeom>
          <a:ln w="12700">
            <a:miter lim="400000"/>
          </a:ln>
        </p:spPr>
      </p:pic>
      <p:sp>
        <p:nvSpPr>
          <p:cNvPr id="392" name="Shape 392"/>
          <p:cNvSpPr/>
          <p:nvPr/>
        </p:nvSpPr>
        <p:spPr>
          <a:xfrm>
            <a:off x="650239" y="130951"/>
            <a:ext cx="11704321" cy="1078922"/>
          </a:xfrm>
          <a:prstGeom prst="rect">
            <a:avLst/>
          </a:prstGeom>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buClr>
                <a:srgbClr val="FFFF00"/>
              </a:buClr>
              <a:buFont typeface="Arial"/>
              <a:defRPr sz="4300">
                <a:solidFill>
                  <a:schemeClr val="accent1">
                    <a:hueOff val="60270"/>
                    <a:satOff val="-20053"/>
                    <a:lumOff val="-13915"/>
                  </a:schemeClr>
                </a:solidFill>
                <a:uFill>
                  <a:solidFill>
                    <a:srgbClr val="FFFF00"/>
                  </a:solidFill>
                </a:uFill>
                <a:latin typeface="Arial"/>
                <a:ea typeface="Arial"/>
                <a:cs typeface="Arial"/>
                <a:sym typeface="Arial"/>
              </a:defRPr>
            </a:lvl1pPr>
          </a:lstStyle>
          <a:p>
            <a:r>
              <a:t>Ketamine is fast-acting antidepressant agent</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B726FDC3-1CDD-479E-948E-041F40AA8D1C-L0-001.png"/>
          <p:cNvPicPr>
            <a:picLocks noChangeAspect="1"/>
          </p:cNvPicPr>
          <p:nvPr/>
        </p:nvPicPr>
        <p:blipFill>
          <a:blip r:embed="rId2">
            <a:extLst/>
          </a:blip>
          <a:stretch>
            <a:fillRect/>
          </a:stretch>
        </p:blipFill>
        <p:spPr>
          <a:xfrm>
            <a:off x="-521394" y="1767957"/>
            <a:ext cx="10212540" cy="7852671"/>
          </a:xfrm>
          <a:prstGeom prst="rect">
            <a:avLst/>
          </a:prstGeom>
          <a:ln w="12700">
            <a:miter lim="400000"/>
          </a:ln>
        </p:spPr>
      </p:pic>
      <p:sp>
        <p:nvSpPr>
          <p:cNvPr id="395" name="Shape 395"/>
          <p:cNvSpPr/>
          <p:nvPr/>
        </p:nvSpPr>
        <p:spPr>
          <a:xfrm>
            <a:off x="527517" y="207651"/>
            <a:ext cx="11704321" cy="1078923"/>
          </a:xfrm>
          <a:prstGeom prst="rect">
            <a:avLst/>
          </a:prstGeom>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buClr>
                <a:srgbClr val="FFFF00"/>
              </a:buClr>
              <a:buFont typeface="Arial"/>
              <a:defRPr sz="4300">
                <a:solidFill>
                  <a:schemeClr val="accent1">
                    <a:hueOff val="60270"/>
                    <a:satOff val="-20053"/>
                    <a:lumOff val="-13915"/>
                  </a:schemeClr>
                </a:solidFill>
                <a:uFill>
                  <a:solidFill>
                    <a:srgbClr val="FFFF00"/>
                  </a:solidFill>
                </a:uFill>
                <a:latin typeface="Arial"/>
                <a:ea typeface="Arial"/>
                <a:cs typeface="Arial"/>
                <a:sym typeface="Arial"/>
              </a:defRPr>
            </a:lvl1pPr>
          </a:lstStyle>
          <a:p>
            <a:r>
              <a:t>The role of Lateral Habenula in depression</a:t>
            </a:r>
          </a:p>
        </p:txBody>
      </p:sp>
      <p:pic>
        <p:nvPicPr>
          <p:cNvPr id="396" name="BD04C9D1-2262-4EFB-878C-699E619204E4-L0-001.png"/>
          <p:cNvPicPr>
            <a:picLocks noChangeAspect="1"/>
          </p:cNvPicPr>
          <p:nvPr/>
        </p:nvPicPr>
        <p:blipFill>
          <a:blip r:embed="rId3">
            <a:extLst/>
          </a:blip>
          <a:stretch>
            <a:fillRect/>
          </a:stretch>
        </p:blipFill>
        <p:spPr>
          <a:xfrm>
            <a:off x="7513061" y="1788789"/>
            <a:ext cx="5092641" cy="3750582"/>
          </a:xfrm>
          <a:prstGeom prst="rect">
            <a:avLst/>
          </a:prstGeom>
          <a:ln w="12700">
            <a:miter lim="400000"/>
          </a:ln>
        </p:spPr>
      </p:pic>
      <p:sp>
        <p:nvSpPr>
          <p:cNvPr id="397" name="Shape 397"/>
          <p:cNvSpPr/>
          <p:nvPr/>
        </p:nvSpPr>
        <p:spPr>
          <a:xfrm>
            <a:off x="8474467" y="5923055"/>
            <a:ext cx="4009755" cy="290770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200">
                <a:solidFill>
                  <a:schemeClr val="accent1">
                    <a:hueOff val="60270"/>
                    <a:satOff val="-20053"/>
                    <a:lumOff val="-13915"/>
                  </a:schemeClr>
                </a:solidFill>
                <a:latin typeface="Arial"/>
                <a:ea typeface="Arial"/>
                <a:cs typeface="Arial"/>
                <a:sym typeface="Arial"/>
              </a:defRPr>
            </a:lvl1pPr>
          </a:lstStyle>
          <a:p>
            <a:r>
              <a:t>The lateral habenula (LHb) is the "anti-reward" center, involved in processing aversive stimuli</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p:nvPr/>
        </p:nvSpPr>
        <p:spPr>
          <a:xfrm>
            <a:off x="144014" y="8153872"/>
            <a:ext cx="12716773" cy="1324365"/>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20726" marR="20726" defTabSz="663244">
              <a:buClr>
                <a:srgbClr val="FFFF00"/>
              </a:buClr>
              <a:buFont typeface="Arial"/>
              <a:defRPr sz="2754">
                <a:solidFill>
                  <a:schemeClr val="accent1">
                    <a:hueOff val="60270"/>
                    <a:satOff val="-20053"/>
                    <a:lumOff val="-13915"/>
                  </a:schemeClr>
                </a:solidFill>
                <a:uFill>
                  <a:solidFill>
                    <a:srgbClr val="FFFF00"/>
                  </a:solidFill>
                </a:uFill>
                <a:latin typeface="Arial"/>
                <a:ea typeface="Arial"/>
                <a:cs typeface="Arial"/>
                <a:sym typeface="Arial"/>
              </a:defRPr>
            </a:lvl1pPr>
          </a:lstStyle>
          <a:p>
            <a:r>
              <a:t>Ketamine blocks NMDAR-dependent bursting activity of LHb neurons to disinhibit downstream monoaminergic reward centres and quickly elevates mood</a:t>
            </a:r>
          </a:p>
        </p:txBody>
      </p:sp>
      <p:pic>
        <p:nvPicPr>
          <p:cNvPr id="400" name="F2C25A11-CE11-4B1E-9EA5-2D5414811C9B-L0-001.jpeg"/>
          <p:cNvPicPr>
            <a:picLocks noChangeAspect="1"/>
          </p:cNvPicPr>
          <p:nvPr/>
        </p:nvPicPr>
        <p:blipFill>
          <a:blip r:embed="rId2">
            <a:extLst/>
          </a:blip>
          <a:stretch>
            <a:fillRect/>
          </a:stretch>
        </p:blipFill>
        <p:spPr>
          <a:xfrm>
            <a:off x="1645891" y="139605"/>
            <a:ext cx="9467576" cy="7913200"/>
          </a:xfrm>
          <a:prstGeom prst="rect">
            <a:avLst/>
          </a:prstGeom>
          <a:ln w="12700">
            <a:miter lim="400000"/>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p:nvPr/>
        </p:nvSpPr>
        <p:spPr>
          <a:xfrm>
            <a:off x="6127149" y="276123"/>
            <a:ext cx="6688081" cy="1349477"/>
          </a:xfrm>
          <a:prstGeom prst="rect">
            <a:avLst/>
          </a:prstGeom>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6257">
                <a:solidFill>
                  <a:schemeClr val="accent1">
                    <a:hueOff val="60270"/>
                    <a:satOff val="-20053"/>
                    <a:lumOff val="-13915"/>
                  </a:schemeClr>
                </a:solidFill>
                <a:uFill>
                  <a:solidFill>
                    <a:srgbClr val="FFFF00"/>
                  </a:solidFill>
                </a:uFill>
                <a:latin typeface="Arial"/>
                <a:ea typeface="Arial"/>
                <a:cs typeface="Arial"/>
                <a:sym typeface="Arial"/>
              </a:defRPr>
            </a:lvl1pPr>
          </a:lstStyle>
          <a:p>
            <a:r>
              <a:t>Bipolar Disorder</a:t>
            </a:r>
          </a:p>
        </p:txBody>
      </p:sp>
      <p:pic>
        <p:nvPicPr>
          <p:cNvPr id="403" name="mood_episodes.png"/>
          <p:cNvPicPr>
            <a:picLocks noChangeAspect="1"/>
          </p:cNvPicPr>
          <p:nvPr/>
        </p:nvPicPr>
        <p:blipFill>
          <a:blip r:embed="rId2">
            <a:extLst/>
          </a:blip>
          <a:stretch>
            <a:fillRect/>
          </a:stretch>
        </p:blipFill>
        <p:spPr>
          <a:xfrm>
            <a:off x="5469653" y="1887590"/>
            <a:ext cx="7635279" cy="7479898"/>
          </a:xfrm>
          <a:prstGeom prst="rect">
            <a:avLst/>
          </a:prstGeom>
          <a:ln w="12700">
            <a:miter lim="400000"/>
          </a:ln>
        </p:spPr>
      </p:pic>
      <p:sp>
        <p:nvSpPr>
          <p:cNvPr id="404" name="Shape 404"/>
          <p:cNvSpPr/>
          <p:nvPr/>
        </p:nvSpPr>
        <p:spPr>
          <a:xfrm>
            <a:off x="14711" y="29145"/>
            <a:ext cx="5396535" cy="511522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82015" marR="38201" indent="-343814" algn="l" defTabSz="1222451">
              <a:lnSpc>
                <a:spcPct val="90000"/>
              </a:lnSpc>
              <a:spcBef>
                <a:spcPts val="600"/>
              </a:spcBef>
              <a:buClr>
                <a:srgbClr val="FFFFFF"/>
              </a:buClr>
              <a:buSzPct val="100000"/>
              <a:buFont typeface="Arial"/>
              <a:buChar char="•"/>
              <a:defRPr sz="4278">
                <a:solidFill>
                  <a:schemeClr val="accent1">
                    <a:hueOff val="60270"/>
                    <a:satOff val="-20053"/>
                    <a:lumOff val="-13915"/>
                  </a:schemeClr>
                </a:solidFill>
                <a:uFill>
                  <a:solidFill>
                    <a:srgbClr val="000000"/>
                  </a:solidFill>
                </a:uFill>
                <a:latin typeface="Arial"/>
                <a:ea typeface="Arial"/>
                <a:cs typeface="Arial"/>
                <a:sym typeface="Arial"/>
              </a:defRPr>
            </a:pPr>
            <a:r>
              <a:rPr sz="3208" b="1">
                <a:uFill>
                  <a:solidFill>
                    <a:srgbClr val="FFFFFF"/>
                  </a:solidFill>
                </a:uFill>
              </a:rPr>
              <a:t>Mania</a:t>
            </a:r>
            <a:r>
              <a:rPr sz="3208">
                <a:uFill>
                  <a:solidFill>
                    <a:srgbClr val="FFFFFF"/>
                  </a:solidFill>
                </a:uFill>
              </a:rPr>
              <a:t> - </a:t>
            </a:r>
          </a:p>
          <a:p>
            <a:pPr marL="849985" marR="38201" lvl="1" indent="-382015" algn="l" defTabSz="1222451">
              <a:lnSpc>
                <a:spcPct val="90000"/>
              </a:lnSpc>
              <a:spcBef>
                <a:spcPts val="600"/>
              </a:spcBef>
              <a:buClr>
                <a:srgbClr val="FFFFFF"/>
              </a:buClr>
              <a:buSzPct val="100000"/>
              <a:buFont typeface="Arial"/>
              <a:buChar char="–"/>
              <a:defRPr sz="3208">
                <a:solidFill>
                  <a:schemeClr val="accent1">
                    <a:hueOff val="60270"/>
                    <a:satOff val="-20053"/>
                    <a:lumOff val="-13915"/>
                  </a:schemeClr>
                </a:solidFill>
                <a:uFill>
                  <a:solidFill>
                    <a:srgbClr val="FFFFFF"/>
                  </a:solidFill>
                </a:uFill>
                <a:latin typeface="Arial"/>
                <a:ea typeface="Arial"/>
                <a:cs typeface="Arial"/>
                <a:sym typeface="Arial"/>
              </a:defRPr>
            </a:pPr>
            <a:r>
              <a:t>Feeling very high on life</a:t>
            </a:r>
          </a:p>
          <a:p>
            <a:pPr marL="849985" marR="38201" lvl="1" indent="-382015" algn="l" defTabSz="1222451">
              <a:lnSpc>
                <a:spcPct val="90000"/>
              </a:lnSpc>
              <a:spcBef>
                <a:spcPts val="600"/>
              </a:spcBef>
              <a:buClr>
                <a:srgbClr val="FFFFFF"/>
              </a:buClr>
              <a:buSzPct val="100000"/>
              <a:buFont typeface="Arial"/>
              <a:buChar char="–"/>
              <a:defRPr sz="3208">
                <a:solidFill>
                  <a:schemeClr val="accent1">
                    <a:hueOff val="60270"/>
                    <a:satOff val="-20053"/>
                    <a:lumOff val="-13915"/>
                  </a:schemeClr>
                </a:solidFill>
                <a:uFill>
                  <a:solidFill>
                    <a:srgbClr val="FFFFFF"/>
                  </a:solidFill>
                </a:uFill>
                <a:latin typeface="Arial"/>
                <a:ea typeface="Arial"/>
                <a:cs typeface="Arial"/>
                <a:sym typeface="Arial"/>
              </a:defRPr>
            </a:pPr>
            <a:r>
              <a:t>Talking rapidly</a:t>
            </a:r>
          </a:p>
          <a:p>
            <a:pPr marL="849985" marR="38201" lvl="1" indent="-382015" algn="l" defTabSz="1222451">
              <a:lnSpc>
                <a:spcPct val="90000"/>
              </a:lnSpc>
              <a:spcBef>
                <a:spcPts val="600"/>
              </a:spcBef>
              <a:buClr>
                <a:srgbClr val="FFFFFF"/>
              </a:buClr>
              <a:buSzPct val="100000"/>
              <a:buFont typeface="Arial"/>
              <a:buChar char="–"/>
              <a:defRPr sz="3208">
                <a:solidFill>
                  <a:schemeClr val="accent1">
                    <a:hueOff val="60270"/>
                    <a:satOff val="-20053"/>
                    <a:lumOff val="-13915"/>
                  </a:schemeClr>
                </a:solidFill>
                <a:uFill>
                  <a:solidFill>
                    <a:srgbClr val="FFFFFF"/>
                  </a:solidFill>
                </a:uFill>
                <a:latin typeface="Arial"/>
                <a:ea typeface="Arial"/>
                <a:cs typeface="Arial"/>
                <a:sym typeface="Arial"/>
              </a:defRPr>
            </a:pPr>
            <a:r>
              <a:t>Feeling grandiose</a:t>
            </a:r>
          </a:p>
          <a:p>
            <a:pPr marL="849985" marR="38201" lvl="1" indent="-382015" algn="l" defTabSz="1222451">
              <a:lnSpc>
                <a:spcPct val="90000"/>
              </a:lnSpc>
              <a:spcBef>
                <a:spcPts val="600"/>
              </a:spcBef>
              <a:buClr>
                <a:srgbClr val="FFFFFF"/>
              </a:buClr>
              <a:buSzPct val="100000"/>
              <a:buFont typeface="Arial"/>
              <a:buChar char="–"/>
              <a:defRPr sz="3208">
                <a:solidFill>
                  <a:schemeClr val="accent1">
                    <a:hueOff val="60270"/>
                    <a:satOff val="-20053"/>
                    <a:lumOff val="-13915"/>
                  </a:schemeClr>
                </a:solidFill>
                <a:uFill>
                  <a:solidFill>
                    <a:srgbClr val="FFFFFF"/>
                  </a:solidFill>
                </a:uFill>
                <a:latin typeface="Arial"/>
                <a:ea typeface="Arial"/>
                <a:cs typeface="Arial"/>
                <a:sym typeface="Arial"/>
              </a:defRPr>
            </a:pPr>
            <a:r>
              <a:t>Racing thoughts and speech</a:t>
            </a:r>
          </a:p>
          <a:p>
            <a:pPr marL="849985" marR="38201" lvl="1" indent="-382015" algn="l" defTabSz="1222451">
              <a:lnSpc>
                <a:spcPct val="90000"/>
              </a:lnSpc>
              <a:spcBef>
                <a:spcPts val="600"/>
              </a:spcBef>
              <a:buClr>
                <a:srgbClr val="FFFFFF"/>
              </a:buClr>
              <a:buSzPct val="100000"/>
              <a:buFont typeface="Arial"/>
              <a:buChar char="–"/>
              <a:defRPr sz="3208">
                <a:solidFill>
                  <a:schemeClr val="accent1">
                    <a:hueOff val="60270"/>
                    <a:satOff val="-20053"/>
                    <a:lumOff val="-13915"/>
                  </a:schemeClr>
                </a:solidFill>
                <a:uFill>
                  <a:solidFill>
                    <a:srgbClr val="FFFFFF"/>
                  </a:solidFill>
                </a:uFill>
                <a:latin typeface="Arial"/>
                <a:ea typeface="Arial"/>
                <a:cs typeface="Arial"/>
                <a:sym typeface="Arial"/>
              </a:defRPr>
            </a:pPr>
            <a:r>
              <a:t>Erratic and impulsive actions</a:t>
            </a:r>
          </a:p>
          <a:p>
            <a:pPr marL="849985" marR="38201" lvl="1" indent="-382015" algn="l" defTabSz="1222451">
              <a:lnSpc>
                <a:spcPct val="90000"/>
              </a:lnSpc>
              <a:spcBef>
                <a:spcPts val="600"/>
              </a:spcBef>
              <a:buClr>
                <a:srgbClr val="FFFFFF"/>
              </a:buClr>
              <a:buSzPct val="100000"/>
              <a:buFont typeface="Arial"/>
              <a:buChar char="–"/>
              <a:defRPr sz="3208">
                <a:solidFill>
                  <a:schemeClr val="accent1">
                    <a:hueOff val="60270"/>
                    <a:satOff val="-20053"/>
                    <a:lumOff val="-13915"/>
                  </a:schemeClr>
                </a:solidFill>
                <a:uFill>
                  <a:solidFill>
                    <a:srgbClr val="FFFFFF"/>
                  </a:solidFill>
                </a:uFill>
                <a:latin typeface="Arial"/>
                <a:ea typeface="Arial"/>
                <a:cs typeface="Arial"/>
                <a:sym typeface="Arial"/>
              </a:defRPr>
            </a:pPr>
            <a:r>
              <a:t>Delusions and hallucinations (severe)</a:t>
            </a:r>
          </a:p>
        </p:txBody>
      </p:sp>
      <p:sp>
        <p:nvSpPr>
          <p:cNvPr id="405" name="Shape 405"/>
          <p:cNvSpPr/>
          <p:nvPr/>
        </p:nvSpPr>
        <p:spPr>
          <a:xfrm>
            <a:off x="118350" y="5091633"/>
            <a:ext cx="5402485" cy="448760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383540" marR="40639" indent="-342900" algn="l" defTabSz="1300480">
              <a:lnSpc>
                <a:spcPct val="90000"/>
              </a:lnSpc>
              <a:spcBef>
                <a:spcPts val="500"/>
              </a:spcBef>
              <a:buClr>
                <a:srgbClr val="FFFFFF"/>
              </a:buClr>
              <a:buFont typeface="Arial"/>
              <a:defRPr sz="2560">
                <a:solidFill>
                  <a:schemeClr val="accent1">
                    <a:hueOff val="60270"/>
                    <a:satOff val="-20053"/>
                    <a:lumOff val="-13915"/>
                  </a:schemeClr>
                </a:solidFill>
                <a:uFill>
                  <a:solidFill>
                    <a:srgbClr val="000000"/>
                  </a:solidFill>
                </a:uFill>
                <a:latin typeface="Arial"/>
                <a:ea typeface="Arial"/>
                <a:cs typeface="Arial"/>
                <a:sym typeface="Arial"/>
              </a:defRPr>
            </a:pPr>
            <a:r>
              <a:rPr sz="3413" b="1">
                <a:uFill>
                  <a:solidFill>
                    <a:srgbClr val="FFFFFF"/>
                  </a:solidFill>
                </a:uFill>
              </a:rPr>
              <a:t>Hypomania</a:t>
            </a:r>
            <a:r>
              <a:rPr sz="3413">
                <a:uFill>
                  <a:solidFill>
                    <a:srgbClr val="FFFFFF"/>
                  </a:solidFill>
                </a:uFill>
              </a:rPr>
              <a:t> - </a:t>
            </a:r>
          </a:p>
          <a:p>
            <a:pPr marL="904239" marR="40639" indent="-406399" algn="l" defTabSz="1300480">
              <a:lnSpc>
                <a:spcPct val="90000"/>
              </a:lnSpc>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Like but less severe that mania</a:t>
            </a:r>
          </a:p>
          <a:p>
            <a:pPr marL="904239" marR="40639" indent="-406399" algn="l" defTabSz="1300480">
              <a:lnSpc>
                <a:spcPct val="90000"/>
              </a:lnSpc>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Euphoric, energetic and productive</a:t>
            </a:r>
          </a:p>
          <a:p>
            <a:pPr marL="904239" marR="40639" indent="-406399" algn="l" defTabSz="1300480">
              <a:lnSpc>
                <a:spcPct val="90000"/>
              </a:lnSpc>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No hallucinations or delusions</a:t>
            </a:r>
          </a:p>
          <a:p>
            <a:pPr marL="904239" marR="40639" indent="-406399" algn="l" defTabSz="1300480">
              <a:lnSpc>
                <a:spcPct val="90000"/>
              </a:lnSpc>
              <a:spcBef>
                <a:spcPts val="500"/>
              </a:spcBef>
              <a:buClr>
                <a:srgbClr val="FFFFFF"/>
              </a:buClr>
              <a:buSzPct val="100000"/>
              <a:buFont typeface="Arial"/>
              <a:buChar char="–"/>
              <a:defRPr sz="3413">
                <a:solidFill>
                  <a:schemeClr val="accent1">
                    <a:hueOff val="60270"/>
                    <a:satOff val="-20053"/>
                    <a:lumOff val="-13915"/>
                  </a:schemeClr>
                </a:solidFill>
                <a:uFill>
                  <a:solidFill>
                    <a:srgbClr val="FFFFFF"/>
                  </a:solidFill>
                </a:uFill>
                <a:latin typeface="Arial"/>
                <a:ea typeface="Arial"/>
                <a:cs typeface="Arial"/>
                <a:sym typeface="Arial"/>
              </a:defRPr>
            </a:pPr>
            <a:r>
              <a:t>Characterized by an unusually good mood</a:t>
            </a:r>
          </a:p>
        </p:txBody>
      </p:sp>
      <p:sp>
        <p:nvSpPr>
          <p:cNvPr id="406" name="Shape 406"/>
          <p:cNvSpPr/>
          <p:nvPr/>
        </p:nvSpPr>
        <p:spPr>
          <a:xfrm>
            <a:off x="7803838" y="7774231"/>
            <a:ext cx="4157425" cy="55820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383540" marR="40639" indent="-342900" algn="l" defTabSz="1300480">
              <a:lnSpc>
                <a:spcPct val="90000"/>
              </a:lnSpc>
              <a:spcBef>
                <a:spcPts val="700"/>
              </a:spcBef>
              <a:buClr>
                <a:srgbClr val="FFFFFF"/>
              </a:buClr>
              <a:buSzPct val="100000"/>
              <a:buFont typeface="Arial"/>
              <a:buChar char="•"/>
              <a:defRPr sz="3200" b="1">
                <a:solidFill>
                  <a:schemeClr val="accent1">
                    <a:hueOff val="60270"/>
                    <a:satOff val="-20053"/>
                    <a:lumOff val="-13915"/>
                  </a:schemeClr>
                </a:solidFill>
                <a:uFill>
                  <a:solidFill>
                    <a:srgbClr val="FFFFFF"/>
                  </a:solidFill>
                </a:uFill>
                <a:latin typeface="Arial"/>
                <a:ea typeface="Arial"/>
                <a:cs typeface="Arial"/>
                <a:sym typeface="Arial"/>
              </a:defRPr>
            </a:lvl1pPr>
          </a:lstStyle>
          <a:p>
            <a:r>
              <a:t>Severe Depression</a:t>
            </a:r>
          </a:p>
        </p:txBody>
      </p:sp>
      <p:sp>
        <p:nvSpPr>
          <p:cNvPr id="407" name="Shape 407"/>
          <p:cNvSpPr/>
          <p:nvPr/>
        </p:nvSpPr>
        <p:spPr>
          <a:xfrm>
            <a:off x="7832822" y="3923418"/>
            <a:ext cx="6210639" cy="98244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383540" marR="40639" indent="-342900" algn="l" defTabSz="1300480">
              <a:lnSpc>
                <a:spcPct val="90000"/>
              </a:lnSpc>
              <a:spcBef>
                <a:spcPts val="700"/>
              </a:spcBef>
              <a:buClr>
                <a:srgbClr val="FFFFFF"/>
              </a:buClr>
              <a:buSzPct val="100000"/>
              <a:buFont typeface="Arial"/>
              <a:buChar char="•"/>
              <a:defRPr sz="3200" b="1">
                <a:solidFill>
                  <a:schemeClr val="accent1">
                    <a:hueOff val="60270"/>
                    <a:satOff val="-20053"/>
                    <a:lumOff val="-13915"/>
                  </a:schemeClr>
                </a:solidFill>
                <a:uFill>
                  <a:solidFill>
                    <a:srgbClr val="FFFFFF"/>
                  </a:solidFill>
                </a:uFill>
                <a:latin typeface="Arial"/>
                <a:ea typeface="Arial"/>
                <a:cs typeface="Arial"/>
                <a:sym typeface="Arial"/>
              </a:defRPr>
            </a:lvl1pPr>
          </a:lstStyle>
          <a:p>
            <a:r>
              <a:t>Hypomania (mild to moderate)</a:t>
            </a:r>
          </a:p>
        </p:txBody>
      </p:sp>
      <p:sp>
        <p:nvSpPr>
          <p:cNvPr id="408" name="Shape 408"/>
          <p:cNvSpPr/>
          <p:nvPr/>
        </p:nvSpPr>
        <p:spPr>
          <a:xfrm>
            <a:off x="7874944" y="5348436"/>
            <a:ext cx="4991656" cy="55820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383540" marR="40639" indent="-342900" algn="l" defTabSz="1300480">
              <a:lnSpc>
                <a:spcPct val="90000"/>
              </a:lnSpc>
              <a:spcBef>
                <a:spcPts val="700"/>
              </a:spcBef>
              <a:buClr>
                <a:srgbClr val="FFFFFF"/>
              </a:buClr>
              <a:buSzPct val="100000"/>
              <a:buFont typeface="Arial"/>
              <a:buChar char="•"/>
              <a:defRPr sz="3200" b="1">
                <a:solidFill>
                  <a:schemeClr val="accent1">
                    <a:hueOff val="60270"/>
                    <a:satOff val="-20053"/>
                    <a:lumOff val="-13915"/>
                  </a:schemeClr>
                </a:solidFill>
                <a:uFill>
                  <a:solidFill>
                    <a:srgbClr val="FFFFFF"/>
                  </a:solidFill>
                </a:uFill>
                <a:latin typeface="Arial"/>
                <a:ea typeface="Arial"/>
                <a:cs typeface="Arial"/>
                <a:sym typeface="Arial"/>
              </a:defRPr>
            </a:lvl1pPr>
          </a:lstStyle>
          <a:p>
            <a:r>
              <a:t>Normal/balanced mood</a:t>
            </a:r>
          </a:p>
        </p:txBody>
      </p:sp>
      <p:sp>
        <p:nvSpPr>
          <p:cNvPr id="409" name="Shape 409"/>
          <p:cNvSpPr/>
          <p:nvPr/>
        </p:nvSpPr>
        <p:spPr>
          <a:xfrm>
            <a:off x="7769029" y="6312287"/>
            <a:ext cx="5891465" cy="982445"/>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383540" marR="40639" indent="-342900" algn="l" defTabSz="1300480">
              <a:lnSpc>
                <a:spcPct val="90000"/>
              </a:lnSpc>
              <a:spcBef>
                <a:spcPts val="700"/>
              </a:spcBef>
              <a:buClr>
                <a:srgbClr val="FFFFFF"/>
              </a:buClr>
              <a:buSzPct val="100000"/>
              <a:buFont typeface="Arial"/>
              <a:buChar char="•"/>
              <a:defRPr sz="3200" b="1">
                <a:solidFill>
                  <a:schemeClr val="accent1">
                    <a:hueOff val="60270"/>
                    <a:satOff val="-20053"/>
                    <a:lumOff val="-13915"/>
                  </a:schemeClr>
                </a:solidFill>
                <a:uFill>
                  <a:solidFill>
                    <a:srgbClr val="FFFFFF"/>
                  </a:solidFill>
                </a:uFill>
                <a:latin typeface="Arial"/>
                <a:ea typeface="Arial"/>
                <a:cs typeface="Arial"/>
                <a:sym typeface="Arial"/>
              </a:defRPr>
            </a:lvl1pPr>
          </a:lstStyle>
          <a:p>
            <a:r>
              <a:t>Mild to moderate Depression</a:t>
            </a:r>
          </a:p>
        </p:txBody>
      </p:sp>
      <p:sp>
        <p:nvSpPr>
          <p:cNvPr id="410" name="Shape 410"/>
          <p:cNvSpPr/>
          <p:nvPr/>
        </p:nvSpPr>
        <p:spPr>
          <a:xfrm>
            <a:off x="7825269" y="2774934"/>
            <a:ext cx="3095784" cy="55820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marL="383540" marR="40639" indent="-342900" algn="l" defTabSz="1300480">
              <a:lnSpc>
                <a:spcPct val="90000"/>
              </a:lnSpc>
              <a:spcBef>
                <a:spcPts val="700"/>
              </a:spcBef>
              <a:buClr>
                <a:srgbClr val="FFFFFF"/>
              </a:buClr>
              <a:buSzPct val="100000"/>
              <a:buFont typeface="Arial"/>
              <a:buChar char="•"/>
              <a:defRPr sz="3200" b="1">
                <a:solidFill>
                  <a:schemeClr val="accent1">
                    <a:hueOff val="60270"/>
                    <a:satOff val="-20053"/>
                    <a:lumOff val="-13915"/>
                  </a:schemeClr>
                </a:solidFill>
                <a:uFill>
                  <a:solidFill>
                    <a:srgbClr val="FFFFFF"/>
                  </a:solidFill>
                </a:uFill>
                <a:latin typeface="Arial"/>
                <a:ea typeface="Arial"/>
                <a:cs typeface="Arial"/>
                <a:sym typeface="Arial"/>
              </a:defRPr>
            </a:lvl1pPr>
          </a:lstStyle>
          <a:p>
            <a:r>
              <a:t>Severe Mania</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23.jpg"/>
          <p:cNvPicPr>
            <a:picLocks noChangeAspect="1"/>
          </p:cNvPicPr>
          <p:nvPr/>
        </p:nvPicPr>
        <p:blipFill>
          <a:blip r:embed="rId2">
            <a:extLst/>
          </a:blip>
          <a:stretch>
            <a:fillRect/>
          </a:stretch>
        </p:blipFill>
        <p:spPr>
          <a:xfrm>
            <a:off x="1176302" y="164817"/>
            <a:ext cx="11300178" cy="8403449"/>
          </a:xfrm>
          <a:prstGeom prst="rect">
            <a:avLst/>
          </a:prstGeom>
          <a:ln w="12700">
            <a:miter lim="400000"/>
          </a:ln>
        </p:spPr>
      </p:pic>
      <p:sp>
        <p:nvSpPr>
          <p:cNvPr id="413" name="Shape 413"/>
          <p:cNvSpPr/>
          <p:nvPr/>
        </p:nvSpPr>
        <p:spPr>
          <a:xfrm>
            <a:off x="973102" y="8665352"/>
            <a:ext cx="11595947" cy="82084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lvl1pPr marL="40639" marR="40639" defTabSz="1300480">
              <a:spcBef>
                <a:spcPts val="900"/>
              </a:spcBef>
              <a:buClr>
                <a:srgbClr val="FFFFFF"/>
              </a:buClr>
              <a:buFont typeface="Arial"/>
              <a:defRPr sz="2275" b="1">
                <a:solidFill>
                  <a:schemeClr val="accent1">
                    <a:hueOff val="60270"/>
                    <a:satOff val="-20053"/>
                    <a:lumOff val="-13915"/>
                  </a:schemeClr>
                </a:solidFill>
                <a:uFill>
                  <a:solidFill>
                    <a:srgbClr val="FFFFFF"/>
                  </a:solidFill>
                </a:uFill>
                <a:latin typeface="Arial"/>
                <a:ea typeface="Arial"/>
                <a:cs typeface="Arial"/>
                <a:sym typeface="Arial"/>
              </a:defRPr>
            </a:lvl1pPr>
          </a:lstStyle>
          <a:p>
            <a:r>
              <a:t>Brain scans indicating the differences in brain activity when a patient is switching between a depressive episode and hypomanic episode</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p:nvPr/>
        </p:nvSpPr>
        <p:spPr>
          <a:xfrm>
            <a:off x="650239" y="516792"/>
            <a:ext cx="11704320" cy="1200608"/>
          </a:xfrm>
          <a:prstGeom prst="rect">
            <a:avLst/>
          </a:prstGeom>
          <a:ln w="635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5000">
                <a:solidFill>
                  <a:schemeClr val="accent1">
                    <a:hueOff val="60270"/>
                    <a:satOff val="-20053"/>
                    <a:lumOff val="-13915"/>
                  </a:schemeClr>
                </a:solidFill>
                <a:uFill>
                  <a:solidFill>
                    <a:srgbClr val="FFFF00"/>
                  </a:solidFill>
                </a:uFill>
                <a:latin typeface="Arial"/>
                <a:ea typeface="Arial"/>
                <a:cs typeface="Arial"/>
                <a:sym typeface="Arial"/>
              </a:defRPr>
            </a:lvl1pPr>
          </a:lstStyle>
          <a:p>
            <a:r>
              <a:t>Mood Stabilizers For Bipolar Disorders</a:t>
            </a:r>
          </a:p>
        </p:txBody>
      </p:sp>
      <p:sp>
        <p:nvSpPr>
          <p:cNvPr id="416" name="Shape 416"/>
          <p:cNvSpPr/>
          <p:nvPr/>
        </p:nvSpPr>
        <p:spPr>
          <a:xfrm>
            <a:off x="2922983" y="2216640"/>
            <a:ext cx="6757703" cy="5604624"/>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528320" marR="40639" indent="-487680" algn="l"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FFFFFF"/>
                  </a:solidFill>
                </a:uFill>
              </a:rPr>
              <a:t>Lithium Carbonate</a:t>
            </a:r>
            <a:endParaRPr>
              <a:uFill>
                <a:solidFill>
                  <a:srgbClr val="FFFFFF"/>
                </a:solidFill>
              </a:uFill>
            </a:endParaRPr>
          </a:p>
          <a:p>
            <a:pPr marL="528320" marR="40639" indent="-487680" algn="l"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000000"/>
                  </a:solidFill>
                </a:uFill>
                <a:latin typeface="Arial"/>
                <a:ea typeface="Arial"/>
                <a:cs typeface="Arial"/>
                <a:sym typeface="Arial"/>
              </a:defRPr>
            </a:pPr>
            <a:endParaRPr>
              <a:uFill>
                <a:solidFill>
                  <a:srgbClr val="FFFFFF"/>
                </a:solidFill>
              </a:uFill>
            </a:endParaRPr>
          </a:p>
          <a:p>
            <a:pPr marL="528320" marR="40639" indent="-487680" algn="l"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000000"/>
                  </a:solidFill>
                </a:uFill>
                <a:latin typeface="Arial"/>
                <a:ea typeface="Arial"/>
                <a:cs typeface="Arial"/>
                <a:sym typeface="Arial"/>
              </a:defRPr>
            </a:pPr>
            <a:r>
              <a:rPr b="1">
                <a:uFill>
                  <a:solidFill>
                    <a:srgbClr val="BBE0E3"/>
                  </a:solidFill>
                </a:uFill>
              </a:rPr>
              <a:t>Anticonvulsants</a:t>
            </a:r>
            <a:r>
              <a:rPr>
                <a:uFill>
                  <a:solidFill>
                    <a:srgbClr val="BBE0E3"/>
                  </a:solidFill>
                </a:uFill>
              </a:rPr>
              <a:t>:</a:t>
            </a:r>
          </a:p>
          <a:p>
            <a:pPr marL="528320" marR="40639" indent="-487680" algn="l"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t>Carbamazapine</a:t>
            </a:r>
          </a:p>
          <a:p>
            <a:pPr marL="528320" marR="40639" indent="-487680" algn="l"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t>Valproic Acid                </a:t>
            </a:r>
          </a:p>
          <a:p>
            <a:pPr marL="528320" marR="40639" indent="-487680" algn="l"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t>Lamotrigine</a:t>
            </a:r>
          </a:p>
          <a:p>
            <a:pPr marL="528320" marR="40639" indent="-487680" algn="l" defTabSz="1300480">
              <a:spcBef>
                <a:spcPts val="700"/>
              </a:spcBef>
              <a:buClr>
                <a:srgbClr val="FFFFFF"/>
              </a:buClr>
              <a:buSzPct val="100000"/>
              <a:buFont typeface="Arial"/>
              <a:buChar char="•"/>
              <a:defRPr sz="4551">
                <a:solidFill>
                  <a:schemeClr val="accent1">
                    <a:hueOff val="60270"/>
                    <a:satOff val="-20053"/>
                    <a:lumOff val="-13915"/>
                  </a:schemeClr>
                </a:solidFill>
                <a:uFill>
                  <a:solidFill>
                    <a:srgbClr val="FFFFFF"/>
                  </a:solidFill>
                </a:uFill>
                <a:latin typeface="Arial"/>
                <a:ea typeface="Arial"/>
                <a:cs typeface="Arial"/>
                <a:sym typeface="Arial"/>
              </a:defRPr>
            </a:pPr>
            <a:r>
              <a:t>Topiramate</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asset-4.jpeg"/>
          <p:cNvPicPr>
            <a:picLocks noChangeAspect="1"/>
          </p:cNvPicPr>
          <p:nvPr/>
        </p:nvPicPr>
        <p:blipFill>
          <a:blip r:embed="rId3">
            <a:extLst/>
          </a:blip>
          <a:stretch>
            <a:fillRect/>
          </a:stretch>
        </p:blipFill>
        <p:spPr>
          <a:xfrm>
            <a:off x="677796" y="1498599"/>
            <a:ext cx="11006403" cy="8185434"/>
          </a:xfrm>
          <a:prstGeom prst="rect">
            <a:avLst/>
          </a:prstGeom>
          <a:ln w="12700">
            <a:miter lim="400000"/>
          </a:ln>
        </p:spPr>
      </p:pic>
      <p:sp>
        <p:nvSpPr>
          <p:cNvPr id="421" name="Shape 421"/>
          <p:cNvSpPr/>
          <p:nvPr/>
        </p:nvSpPr>
        <p:spPr>
          <a:xfrm>
            <a:off x="1090339" y="173176"/>
            <a:ext cx="10824122" cy="12830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lnSpc>
                <a:spcPct val="125000"/>
              </a:lnSpc>
              <a:defRPr>
                <a:solidFill>
                  <a:schemeClr val="accent1">
                    <a:hueOff val="60270"/>
                    <a:satOff val="-20053"/>
                    <a:lumOff val="-13915"/>
                  </a:schemeClr>
                </a:solidFill>
                <a:latin typeface="Arial"/>
                <a:ea typeface="Arial"/>
                <a:cs typeface="Arial"/>
                <a:sym typeface="Arial"/>
              </a:defRPr>
            </a:lvl1pPr>
          </a:lstStyle>
          <a:p>
            <a:r>
              <a:t>Proposed signaling mechanisms underlying lithium's neuroprotective effects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1194527" y="1168484"/>
            <a:ext cx="10921970" cy="1234426"/>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5500" b="1">
                <a:solidFill>
                  <a:schemeClr val="accent1">
                    <a:hueOff val="60270"/>
                    <a:satOff val="-20053"/>
                    <a:lumOff val="-13915"/>
                  </a:schemeClr>
                </a:solidFill>
                <a:uFill>
                  <a:solidFill>
                    <a:srgbClr val="FFFF00"/>
                  </a:solidFill>
                </a:uFill>
                <a:latin typeface="Arial"/>
                <a:ea typeface="Arial"/>
                <a:cs typeface="Arial"/>
                <a:sym typeface="Arial"/>
              </a:defRPr>
            </a:lvl1pPr>
          </a:lstStyle>
          <a:p>
            <a:r>
              <a:t>Genetic factors</a:t>
            </a:r>
          </a:p>
        </p:txBody>
      </p:sp>
      <p:sp>
        <p:nvSpPr>
          <p:cNvPr id="136" name="Shape 136"/>
          <p:cNvSpPr/>
          <p:nvPr/>
        </p:nvSpPr>
        <p:spPr>
          <a:xfrm>
            <a:off x="975359" y="2795805"/>
            <a:ext cx="11054081" cy="416199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15686" marR="40639" indent="-375046" algn="l" defTabSz="1300480">
              <a:spcBef>
                <a:spcPts val="700"/>
              </a:spcBef>
              <a:buClr>
                <a:srgbClr val="FFFFFF"/>
              </a:buClr>
              <a:buSzPct val="100000"/>
              <a:buFont typeface="Arial"/>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t>Predisposition depends on a variety of genes:</a:t>
            </a:r>
          </a:p>
          <a:p>
            <a:pPr marL="415686" marR="40639" indent="-375046" algn="l" defTabSz="1300480">
              <a:spcBef>
                <a:spcPts val="700"/>
              </a:spcBef>
              <a:buClr>
                <a:srgbClr val="FFFFFF"/>
              </a:buClr>
              <a:buSzPct val="100000"/>
              <a:buFont typeface="Arial"/>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endParaRPr/>
          </a:p>
          <a:p>
            <a:pPr marL="415686" marR="40639" indent="-375046" defTabSz="1300480">
              <a:spcBef>
                <a:spcPts val="700"/>
              </a:spcBef>
              <a:buClr>
                <a:srgbClr val="FFFFFF"/>
              </a:buClr>
              <a:buSzPct val="100000"/>
              <a:buFont typeface="Arial"/>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t>⭕️ The serotonin transporter (SERT) gene </a:t>
            </a:r>
          </a:p>
          <a:p>
            <a:pPr marL="415686" marR="40639" indent="-375046" defTabSz="1300480">
              <a:spcBef>
                <a:spcPts val="700"/>
              </a:spcBef>
              <a:buClr>
                <a:srgbClr val="FFFFFF"/>
              </a:buClr>
              <a:buSzPct val="100000"/>
              <a:buFont typeface="Arial"/>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t>⭕️ The serotonin 2A receptor</a:t>
            </a:r>
          </a:p>
          <a:p>
            <a:pPr marL="415686" marR="40639" indent="-375046" defTabSz="1300480">
              <a:spcBef>
                <a:spcPts val="700"/>
              </a:spcBef>
              <a:buClr>
                <a:srgbClr val="FFFFFF"/>
              </a:buClr>
              <a:buSzPct val="100000"/>
              <a:buFont typeface="Arial"/>
              <a:buChar char="•"/>
              <a:defRPr sz="3500">
                <a:solidFill>
                  <a:schemeClr val="accent1">
                    <a:hueOff val="60270"/>
                    <a:satOff val="-20053"/>
                    <a:lumOff val="-13915"/>
                  </a:schemeClr>
                </a:solidFill>
                <a:uFill>
                  <a:solidFill>
                    <a:srgbClr val="FFFFFF"/>
                  </a:solidFill>
                </a:uFill>
                <a:latin typeface="Arial"/>
                <a:ea typeface="Arial"/>
                <a:cs typeface="Arial"/>
                <a:sym typeface="Arial"/>
              </a:defRPr>
            </a:pPr>
            <a:r>
              <a:t>⭕️FK-506 binding protein (FKBP5)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G_1156.jpeg"/>
          <p:cNvPicPr>
            <a:picLocks noChangeAspect="1"/>
          </p:cNvPicPr>
          <p:nvPr/>
        </p:nvPicPr>
        <p:blipFill>
          <a:blip r:embed="rId3">
            <a:extLst/>
          </a:blip>
          <a:stretch>
            <a:fillRect/>
          </a:stretch>
        </p:blipFill>
        <p:spPr>
          <a:xfrm>
            <a:off x="728034" y="697031"/>
            <a:ext cx="11827316" cy="9478628"/>
          </a:xfrm>
          <a:prstGeom prst="rect">
            <a:avLst/>
          </a:prstGeom>
          <a:ln w="12700">
            <a:miter lim="400000"/>
          </a:ln>
        </p:spPr>
      </p:pic>
      <p:sp>
        <p:nvSpPr>
          <p:cNvPr id="141" name="Shape 141"/>
          <p:cNvSpPr/>
          <p:nvPr/>
        </p:nvSpPr>
        <p:spPr>
          <a:xfrm>
            <a:off x="1072145" y="128481"/>
            <a:ext cx="11584000" cy="706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300" b="1">
                <a:solidFill>
                  <a:schemeClr val="accent1">
                    <a:hueOff val="60270"/>
                    <a:satOff val="-20053"/>
                    <a:lumOff val="-13915"/>
                  </a:schemeClr>
                </a:solidFill>
                <a:latin typeface="Arial"/>
                <a:ea typeface="Arial"/>
                <a:cs typeface="Arial"/>
                <a:sym typeface="Arial"/>
              </a:defRPr>
            </a:lvl1pPr>
          </a:lstStyle>
          <a:p>
            <a:r>
              <a:t>Polymorphisms in the gene encoding SERT </a:t>
            </a:r>
          </a:p>
        </p:txBody>
      </p:sp>
      <p:sp>
        <p:nvSpPr>
          <p:cNvPr id="142" name="Shape 142"/>
          <p:cNvSpPr/>
          <p:nvPr/>
        </p:nvSpPr>
        <p:spPr>
          <a:xfrm>
            <a:off x="892517" y="2676142"/>
            <a:ext cx="2110718" cy="711043"/>
          </a:xfrm>
          <a:prstGeom prst="rect">
            <a:avLst/>
          </a:prstGeom>
          <a:solidFill>
            <a:srgbClr val="FFFFFF"/>
          </a:solidFill>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lgn="l" defTabSz="457200">
              <a:lnSpc>
                <a:spcPct val="125000"/>
              </a:lnSpc>
              <a:defRPr sz="1200" b="1">
                <a:solidFill>
                  <a:schemeClr val="accent1">
                    <a:hueOff val="60270"/>
                    <a:satOff val="-20053"/>
                    <a:lumOff val="-13915"/>
                  </a:schemeClr>
                </a:solidFill>
                <a:latin typeface="Arial"/>
                <a:ea typeface="Arial"/>
                <a:cs typeface="Arial"/>
                <a:sym typeface="Arial"/>
              </a:defRPr>
            </a:lvl1pPr>
          </a:lstStyle>
          <a:p>
            <a:r>
              <a:t>SNPs: single nucleotide polymorphisms</a:t>
            </a:r>
          </a:p>
        </p:txBody>
      </p:sp>
      <p:sp>
        <p:nvSpPr>
          <p:cNvPr id="143" name="Shape 143"/>
          <p:cNvSpPr/>
          <p:nvPr/>
        </p:nvSpPr>
        <p:spPr>
          <a:xfrm>
            <a:off x="3949516" y="4272401"/>
            <a:ext cx="1645802" cy="487340"/>
          </a:xfrm>
          <a:prstGeom prst="rect">
            <a:avLst/>
          </a:prstGeom>
          <a:solidFill>
            <a:srgbClr val="FFFFFF"/>
          </a:solidFill>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defRPr sz="1200" b="1">
                <a:solidFill>
                  <a:schemeClr val="accent1">
                    <a:hueOff val="60270"/>
                    <a:satOff val="-20053"/>
                    <a:lumOff val="-13915"/>
                  </a:schemeClr>
                </a:solidFill>
                <a:latin typeface="Helvetica"/>
                <a:ea typeface="Helvetica"/>
                <a:cs typeface="Helvetica"/>
                <a:sym typeface="Helvetica"/>
              </a:defRPr>
            </a:pPr>
            <a:r>
              <a:rPr>
                <a:latin typeface="Arial"/>
                <a:ea typeface="Arial"/>
                <a:cs typeface="Arial"/>
                <a:sym typeface="Arial"/>
              </a:rPr>
              <a:t>Alternative</a:t>
            </a:r>
            <a:r>
              <a:t> splicing</a:t>
            </a:r>
          </a:p>
        </p:txBody>
      </p:sp>
      <p:sp>
        <p:nvSpPr>
          <p:cNvPr id="144" name="Shape 144"/>
          <p:cNvSpPr/>
          <p:nvPr/>
        </p:nvSpPr>
        <p:spPr>
          <a:xfrm>
            <a:off x="6865075" y="3528607"/>
            <a:ext cx="2282729" cy="723983"/>
          </a:xfrm>
          <a:prstGeom prst="rect">
            <a:avLst/>
          </a:prstGeom>
          <a:solidFill>
            <a:srgbClr val="FFFFFF"/>
          </a:solidFill>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lgn="l" defTabSz="457200">
              <a:lnSpc>
                <a:spcPct val="125000"/>
              </a:lnSpc>
              <a:defRPr sz="1200" b="1">
                <a:solidFill>
                  <a:schemeClr val="accent1">
                    <a:hueOff val="60270"/>
                    <a:satOff val="-20053"/>
                    <a:lumOff val="-13915"/>
                  </a:schemeClr>
                </a:solidFill>
                <a:latin typeface="Arial"/>
                <a:ea typeface="Arial"/>
                <a:cs typeface="Arial"/>
                <a:sym typeface="Arial"/>
              </a:defRPr>
            </a:lvl1pPr>
          </a:lstStyle>
          <a:p>
            <a:r>
              <a:t>VNTR: variable number of tandem repeats</a:t>
            </a:r>
          </a:p>
        </p:txBody>
      </p:sp>
      <p:sp>
        <p:nvSpPr>
          <p:cNvPr id="145" name="Shape 145"/>
          <p:cNvSpPr/>
          <p:nvPr/>
        </p:nvSpPr>
        <p:spPr>
          <a:xfrm>
            <a:off x="1300558" y="3670053"/>
            <a:ext cx="2049209" cy="977727"/>
          </a:xfrm>
          <a:prstGeom prst="rect">
            <a:avLst/>
          </a:prstGeom>
          <a:solidFill>
            <a:srgbClr val="FFFFFF"/>
          </a:solidFill>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lgn="l" defTabSz="457200">
              <a:lnSpc>
                <a:spcPct val="125000"/>
              </a:lnSpc>
              <a:defRPr sz="1200" b="1">
                <a:solidFill>
                  <a:schemeClr val="accent1">
                    <a:hueOff val="60270"/>
                    <a:satOff val="-20053"/>
                    <a:lumOff val="-13915"/>
                  </a:schemeClr>
                </a:solidFill>
                <a:latin typeface="Arial"/>
                <a:ea typeface="Arial"/>
                <a:cs typeface="Arial"/>
                <a:sym typeface="Arial"/>
              </a:defRPr>
            </a:lvl1pPr>
          </a:lstStyle>
          <a:p>
            <a:r>
              <a:t>H5-HTTLPR: serotonin-transporter-gene-linked polymorphic region (Long and Short variants)</a:t>
            </a:r>
          </a:p>
        </p:txBody>
      </p:sp>
      <p:sp>
        <p:nvSpPr>
          <p:cNvPr id="146" name="Shape 146"/>
          <p:cNvSpPr/>
          <p:nvPr/>
        </p:nvSpPr>
        <p:spPr>
          <a:xfrm>
            <a:off x="4285099" y="4950745"/>
            <a:ext cx="1905000" cy="4389591"/>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pic>
        <p:nvPicPr>
          <p:cNvPr id="147" name="InsertedImage-4.jpg"/>
          <p:cNvPicPr>
            <a:picLocks noChangeAspect="1"/>
          </p:cNvPicPr>
          <p:nvPr/>
        </p:nvPicPr>
        <p:blipFill>
          <a:blip r:embed="rId4">
            <a:extLst/>
          </a:blip>
          <a:stretch>
            <a:fillRect/>
          </a:stretch>
        </p:blipFill>
        <p:spPr>
          <a:xfrm>
            <a:off x="6075956" y="5023880"/>
            <a:ext cx="6538114" cy="5024425"/>
          </a:xfrm>
          <a:prstGeom prst="rect">
            <a:avLst/>
          </a:prstGeom>
          <a:ln w="12700">
            <a:miter lim="400000"/>
          </a:ln>
        </p:spPr>
      </p:pic>
      <p:sp>
        <p:nvSpPr>
          <p:cNvPr id="148" name="Shape 148"/>
          <p:cNvSpPr/>
          <p:nvPr/>
        </p:nvSpPr>
        <p:spPr>
          <a:xfrm>
            <a:off x="10952136" y="3777063"/>
            <a:ext cx="1763488" cy="926614"/>
          </a:xfrm>
          <a:prstGeom prst="rect">
            <a:avLst/>
          </a:prstGeom>
          <a:solidFill>
            <a:srgbClr val="FFFFFF"/>
          </a:solidFill>
          <a:ln w="50800">
            <a:solidFill>
              <a:schemeClr val="accent1">
                <a:hueOff val="60270"/>
                <a:satOff val="-20053"/>
                <a:lumOff val="-13915"/>
              </a:scheme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lgn="l" defTabSz="457200">
              <a:lnSpc>
                <a:spcPct val="125000"/>
              </a:lnSpc>
              <a:defRPr sz="1200" b="1">
                <a:solidFill>
                  <a:schemeClr val="accent1">
                    <a:hueOff val="60270"/>
                    <a:satOff val="-20053"/>
                    <a:lumOff val="-13915"/>
                  </a:schemeClr>
                </a:solidFill>
                <a:latin typeface="Arial"/>
                <a:ea typeface="Arial"/>
                <a:cs typeface="Arial"/>
                <a:sym typeface="Arial"/>
              </a:defRPr>
            </a:lvl1pPr>
          </a:lstStyle>
          <a:p>
            <a:r>
              <a:t>Alternative polyadenylation sites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45F9A922-C6F5-4830-898B-FE62CD542EBF-L0-001.jpeg"/>
          <p:cNvPicPr>
            <a:picLocks noChangeAspect="1"/>
          </p:cNvPicPr>
          <p:nvPr/>
        </p:nvPicPr>
        <p:blipFill>
          <a:blip r:embed="rId3">
            <a:extLst/>
          </a:blip>
          <a:stretch>
            <a:fillRect/>
          </a:stretch>
        </p:blipFill>
        <p:spPr>
          <a:xfrm>
            <a:off x="332673" y="230077"/>
            <a:ext cx="12339454" cy="9363755"/>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A1B46BF3-1D79-4F19-9770-3D2B66AAA092-L0-001.jpeg"/>
          <p:cNvPicPr>
            <a:picLocks noChangeAspect="1"/>
          </p:cNvPicPr>
          <p:nvPr/>
        </p:nvPicPr>
        <p:blipFill>
          <a:blip r:embed="rId2">
            <a:extLst/>
          </a:blip>
          <a:stretch>
            <a:fillRect/>
          </a:stretch>
        </p:blipFill>
        <p:spPr>
          <a:xfrm>
            <a:off x="4100462" y="495370"/>
            <a:ext cx="7712755" cy="9004642"/>
          </a:xfrm>
          <a:prstGeom prst="rect">
            <a:avLst/>
          </a:prstGeom>
          <a:ln w="12700">
            <a:miter lim="400000"/>
          </a:ln>
        </p:spPr>
      </p:pic>
      <p:sp>
        <p:nvSpPr>
          <p:cNvPr id="157" name="Shape 157"/>
          <p:cNvSpPr/>
          <p:nvPr/>
        </p:nvSpPr>
        <p:spPr>
          <a:xfrm>
            <a:off x="177335" y="-33114"/>
            <a:ext cx="12308646" cy="136313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5356" marR="35356" defTabSz="1131417">
              <a:lnSpc>
                <a:spcPct val="80000"/>
              </a:lnSpc>
              <a:spcBef>
                <a:spcPts val="600"/>
              </a:spcBef>
              <a:buClr>
                <a:srgbClr val="FFFFFF"/>
              </a:buClr>
              <a:buFont typeface="Arial"/>
              <a:defRPr sz="4454">
                <a:solidFill>
                  <a:schemeClr val="accent1">
                    <a:hueOff val="60270"/>
                    <a:satOff val="-20053"/>
                    <a:lumOff val="-13915"/>
                  </a:schemeClr>
                </a:solidFill>
                <a:uFill>
                  <a:solidFill>
                    <a:srgbClr val="FFFFFF"/>
                  </a:solidFill>
                </a:uFill>
                <a:latin typeface="Arial"/>
                <a:ea typeface="Arial"/>
                <a:cs typeface="Arial"/>
                <a:sym typeface="Arial"/>
              </a:defRPr>
            </a:pPr>
            <a:r>
              <a:t>The Hypotalamic - Pituitary - Adrenal Axis</a:t>
            </a:r>
          </a:p>
          <a:p>
            <a:pPr marL="35356" marR="35356" defTabSz="1131417">
              <a:lnSpc>
                <a:spcPct val="80000"/>
              </a:lnSpc>
              <a:spcBef>
                <a:spcPts val="600"/>
              </a:spcBef>
              <a:buClr>
                <a:srgbClr val="FFFFFF"/>
              </a:buClr>
              <a:buFont typeface="Arial"/>
              <a:defRPr sz="4454">
                <a:solidFill>
                  <a:schemeClr val="accent1">
                    <a:hueOff val="60270"/>
                    <a:satOff val="-20053"/>
                    <a:lumOff val="-13915"/>
                  </a:schemeClr>
                </a:solidFill>
                <a:uFill>
                  <a:solidFill>
                    <a:srgbClr val="FFFFFF"/>
                  </a:solidFill>
                </a:uFill>
                <a:latin typeface="Arial"/>
                <a:ea typeface="Arial"/>
                <a:cs typeface="Arial"/>
                <a:sym typeface="Arial"/>
              </a:defRPr>
            </a:pPr>
            <a:r>
              <a:t>(HPA)</a:t>
            </a:r>
          </a:p>
        </p:txBody>
      </p:sp>
      <p:sp>
        <p:nvSpPr>
          <p:cNvPr id="158" name="Shape 158"/>
          <p:cNvSpPr/>
          <p:nvPr/>
        </p:nvSpPr>
        <p:spPr>
          <a:xfrm>
            <a:off x="11049714" y="3594272"/>
            <a:ext cx="1718657" cy="10031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100">
                <a:solidFill>
                  <a:schemeClr val="accent1">
                    <a:hueOff val="60270"/>
                    <a:satOff val="-20053"/>
                    <a:lumOff val="-13915"/>
                  </a:schemeClr>
                </a:solidFill>
                <a:latin typeface="Arial"/>
                <a:ea typeface="Arial"/>
                <a:cs typeface="Arial"/>
                <a:sym typeface="Arial"/>
              </a:defRPr>
            </a:lvl1pPr>
          </a:lstStyle>
          <a:p>
            <a:r>
              <a:t>Negative feedback</a:t>
            </a:r>
          </a:p>
        </p:txBody>
      </p:sp>
      <p:sp>
        <p:nvSpPr>
          <p:cNvPr id="159" name="Shape 159"/>
          <p:cNvSpPr/>
          <p:nvPr/>
        </p:nvSpPr>
        <p:spPr>
          <a:xfrm>
            <a:off x="10960200" y="2922259"/>
            <a:ext cx="1540467" cy="509216"/>
          </a:xfrm>
          <a:custGeom>
            <a:avLst/>
            <a:gdLst/>
            <a:ahLst/>
            <a:cxnLst>
              <a:cxn ang="0">
                <a:pos x="wd2" y="hd2"/>
              </a:cxn>
              <a:cxn ang="5400000">
                <a:pos x="wd2" y="hd2"/>
              </a:cxn>
              <a:cxn ang="10800000">
                <a:pos x="wd2" y="hd2"/>
              </a:cxn>
              <a:cxn ang="16200000">
                <a:pos x="wd2" y="hd2"/>
              </a:cxn>
            </a:cxnLst>
            <a:rect l="0" t="0" r="r" b="b"/>
            <a:pathLst>
              <a:path w="21600" h="21600" extrusionOk="0">
                <a:moveTo>
                  <a:pt x="15607" y="7344"/>
                </a:moveTo>
                <a:lnTo>
                  <a:pt x="15607" y="0"/>
                </a:lnTo>
                <a:lnTo>
                  <a:pt x="0" y="10800"/>
                </a:lnTo>
                <a:lnTo>
                  <a:pt x="15607" y="21600"/>
                </a:lnTo>
                <a:lnTo>
                  <a:pt x="15607" y="14256"/>
                </a:lnTo>
                <a:lnTo>
                  <a:pt x="21600" y="14256"/>
                </a:lnTo>
                <a:lnTo>
                  <a:pt x="21600" y="7344"/>
                </a:lnTo>
                <a:close/>
              </a:path>
            </a:pathLst>
          </a:custGeom>
          <a:solidFill>
            <a:schemeClr val="accent3"/>
          </a:solidFill>
          <a:ln w="50800">
            <a:solidFill>
              <a:srgbClr val="FFFFFF"/>
            </a:solidFill>
            <a:miter lim="400000"/>
          </a:ln>
          <a:effectLst>
            <a:outerShdw blurRad="76200" dir="16200000" rotWithShape="0">
              <a:srgbClr val="000000">
                <a:alpha val="80000"/>
              </a:srgbClr>
            </a:outerShdw>
          </a:effectLst>
        </p:spPr>
        <p:txBody>
          <a:bodyPr lIns="50800" tIns="50800" rIns="50800" bIns="50800" anchor="ctr"/>
          <a:lstStyle/>
          <a:p>
            <a:pPr>
              <a:defRPr sz="2400">
                <a:solidFill>
                  <a:srgbClr val="FFFFFF"/>
                </a:solidFill>
              </a:defRPr>
            </a:pPr>
            <a:endParaRPr/>
          </a:p>
        </p:txBody>
      </p:sp>
      <p:sp>
        <p:nvSpPr>
          <p:cNvPr id="160" name="Shape 160"/>
          <p:cNvSpPr/>
          <p:nvPr/>
        </p:nvSpPr>
        <p:spPr>
          <a:xfrm>
            <a:off x="9396795" y="7163483"/>
            <a:ext cx="3915693" cy="23010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500">
                <a:solidFill>
                  <a:schemeClr val="accent1">
                    <a:hueOff val="60270"/>
                    <a:satOff val="-20053"/>
                    <a:lumOff val="-13915"/>
                  </a:schemeClr>
                </a:solidFill>
                <a:latin typeface="Arial"/>
                <a:ea typeface="Arial"/>
                <a:cs typeface="Arial"/>
                <a:sym typeface="Arial"/>
              </a:defRPr>
            </a:pPr>
            <a:endParaRPr/>
          </a:p>
          <a:p>
            <a:pPr algn="l">
              <a:defRPr sz="2500">
                <a:solidFill>
                  <a:schemeClr val="accent1">
                    <a:hueOff val="60270"/>
                    <a:satOff val="-20053"/>
                    <a:lumOff val="-13915"/>
                  </a:schemeClr>
                </a:solidFill>
                <a:latin typeface="Arial"/>
                <a:ea typeface="Arial"/>
                <a:cs typeface="Arial"/>
                <a:sym typeface="Arial"/>
              </a:defRPr>
            </a:pPr>
            <a:r>
              <a:t>Corticotropin Releasing Hormone </a:t>
            </a:r>
            <a:r>
              <a:rPr b="1"/>
              <a:t>CRH</a:t>
            </a:r>
          </a:p>
          <a:p>
            <a:pPr algn="l">
              <a:defRPr sz="2500">
                <a:solidFill>
                  <a:schemeClr val="accent1">
                    <a:hueOff val="60270"/>
                    <a:satOff val="-20053"/>
                    <a:lumOff val="-13915"/>
                  </a:schemeClr>
                </a:solidFill>
                <a:latin typeface="Arial"/>
                <a:ea typeface="Arial"/>
                <a:cs typeface="Arial"/>
                <a:sym typeface="Arial"/>
              </a:defRPr>
            </a:pPr>
            <a:endParaRPr b="1"/>
          </a:p>
          <a:p>
            <a:pPr algn="l">
              <a:defRPr sz="2500">
                <a:solidFill>
                  <a:schemeClr val="accent1">
                    <a:hueOff val="60270"/>
                    <a:satOff val="-20053"/>
                    <a:lumOff val="-13915"/>
                  </a:schemeClr>
                </a:solidFill>
                <a:latin typeface="Arial"/>
                <a:ea typeface="Arial"/>
                <a:cs typeface="Arial"/>
                <a:sym typeface="Arial"/>
              </a:defRPr>
            </a:pPr>
            <a:r>
              <a:t>Adrenocorticotrophin </a:t>
            </a:r>
            <a:r>
              <a:rPr b="1"/>
              <a:t>ACTH</a:t>
            </a:r>
          </a:p>
        </p:txBody>
      </p:sp>
      <p:pic>
        <p:nvPicPr>
          <p:cNvPr id="161" name="asset-1.jpeg"/>
          <p:cNvPicPr>
            <a:picLocks noChangeAspect="1"/>
          </p:cNvPicPr>
          <p:nvPr/>
        </p:nvPicPr>
        <p:blipFill>
          <a:blip r:embed="rId3">
            <a:extLst/>
          </a:blip>
          <a:stretch>
            <a:fillRect/>
          </a:stretch>
        </p:blipFill>
        <p:spPr>
          <a:xfrm>
            <a:off x="307226" y="3629247"/>
            <a:ext cx="4079783" cy="5945168"/>
          </a:xfrm>
          <a:prstGeom prst="rect">
            <a:avLst/>
          </a:prstGeom>
          <a:ln w="12700">
            <a:miter lim="400000"/>
          </a:ln>
        </p:spPr>
      </p:pic>
      <p:sp>
        <p:nvSpPr>
          <p:cNvPr id="162" name="Shape 162"/>
          <p:cNvSpPr/>
          <p:nvPr/>
        </p:nvSpPr>
        <p:spPr>
          <a:xfrm>
            <a:off x="1005485" y="3993824"/>
            <a:ext cx="2683265" cy="1765952"/>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900">
                <a:solidFill>
                  <a:schemeClr val="accent1">
                    <a:hueOff val="60270"/>
                    <a:satOff val="-20053"/>
                    <a:lumOff val="-13915"/>
                  </a:schemeClr>
                </a:solidFill>
                <a:latin typeface="Arial"/>
                <a:ea typeface="Arial"/>
                <a:cs typeface="Arial"/>
                <a:sym typeface="Arial"/>
              </a:defRPr>
            </a:pPr>
            <a:r>
              <a:t>paraventricular nucleus of the hypothalamus</a:t>
            </a:r>
          </a:p>
          <a:p>
            <a:pPr>
              <a:defRPr sz="2900">
                <a:solidFill>
                  <a:schemeClr val="accent1">
                    <a:hueOff val="60270"/>
                    <a:satOff val="-20053"/>
                    <a:lumOff val="-13915"/>
                  </a:schemeClr>
                </a:solidFill>
                <a:latin typeface="Arial"/>
                <a:ea typeface="Arial"/>
                <a:cs typeface="Arial"/>
                <a:sym typeface="Arial"/>
              </a:defRPr>
            </a:pPr>
            <a:r>
              <a:t>PVN</a:t>
            </a:r>
          </a:p>
        </p:txBody>
      </p:sp>
      <p:sp>
        <p:nvSpPr>
          <p:cNvPr id="163" name="Shape 163"/>
          <p:cNvSpPr/>
          <p:nvPr/>
        </p:nvSpPr>
        <p:spPr>
          <a:xfrm>
            <a:off x="7479373" y="7395462"/>
            <a:ext cx="1498486" cy="723806"/>
          </a:xfrm>
          <a:prstGeom prst="ellipse">
            <a:avLst/>
          </a:prstGeom>
          <a:ln w="88900">
            <a:solidFill>
              <a:schemeClr val="accent5"/>
            </a:solidFill>
            <a:miter lim="400000"/>
          </a:ln>
        </p:spPr>
        <p:txBody>
          <a:bodyPr lIns="50800" tIns="50800" rIns="50800" bIns="50800" anchor="ctr"/>
          <a:lstStyle/>
          <a:p>
            <a:pPr>
              <a:defRPr sz="2400">
                <a:solidFill>
                  <a:srgbClr val="FFFFFF"/>
                </a:solidFill>
              </a:defRPr>
            </a:pP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asset-7.jpeg"/>
          <p:cNvPicPr>
            <a:picLocks noChangeAspect="1"/>
          </p:cNvPicPr>
          <p:nvPr/>
        </p:nvPicPr>
        <p:blipFill>
          <a:blip r:embed="rId3">
            <a:extLst/>
          </a:blip>
          <a:stretch>
            <a:fillRect/>
          </a:stretch>
        </p:blipFill>
        <p:spPr>
          <a:xfrm>
            <a:off x="-72800" y="3044794"/>
            <a:ext cx="13150399" cy="4834207"/>
          </a:xfrm>
          <a:prstGeom prst="rect">
            <a:avLst/>
          </a:prstGeom>
          <a:ln w="12700">
            <a:miter lim="400000"/>
          </a:ln>
        </p:spPr>
      </p:pic>
      <p:sp>
        <p:nvSpPr>
          <p:cNvPr id="166" name="Shape 166"/>
          <p:cNvSpPr/>
          <p:nvPr/>
        </p:nvSpPr>
        <p:spPr>
          <a:xfrm>
            <a:off x="258985" y="439015"/>
            <a:ext cx="12486830" cy="6200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lnSpc>
                <a:spcPct val="125000"/>
              </a:lnSpc>
              <a:defRPr b="1">
                <a:solidFill>
                  <a:schemeClr val="accent1">
                    <a:hueOff val="60270"/>
                    <a:satOff val="-20053"/>
                    <a:lumOff val="-13915"/>
                  </a:schemeClr>
                </a:solidFill>
                <a:latin typeface="Arial"/>
                <a:ea typeface="Arial"/>
                <a:cs typeface="Arial"/>
                <a:sym typeface="Arial"/>
              </a:defRPr>
            </a:lvl1pPr>
          </a:lstStyle>
          <a:p>
            <a:r>
              <a:t>FKBP5 regulates glucocorticoid receptor (GR) sensitivity</a:t>
            </a:r>
          </a:p>
        </p:txBody>
      </p:sp>
      <p:sp>
        <p:nvSpPr>
          <p:cNvPr id="167" name="Shape 167"/>
          <p:cNvSpPr/>
          <p:nvPr/>
        </p:nvSpPr>
        <p:spPr>
          <a:xfrm>
            <a:off x="706971" y="8112336"/>
            <a:ext cx="11989705" cy="14627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5000"/>
              </a:lnSpc>
              <a:defRPr sz="2700">
                <a:solidFill>
                  <a:schemeClr val="accent1">
                    <a:hueOff val="60270"/>
                    <a:satOff val="-20053"/>
                    <a:lumOff val="-13915"/>
                  </a:schemeClr>
                </a:solidFill>
                <a:latin typeface="Arial"/>
                <a:ea typeface="Arial"/>
                <a:cs typeface="Arial"/>
                <a:sym typeface="Arial"/>
              </a:defRPr>
            </a:lvl1pPr>
          </a:lstStyle>
          <a:p>
            <a:r>
              <a:t>Polymorphisms in the gene encoding  FKBP5 associate with differential upregulation of FKBP5 following GR activation and differences in GR sensitivity and resistance</a:t>
            </a:r>
          </a:p>
        </p:txBody>
      </p:sp>
      <p:sp>
        <p:nvSpPr>
          <p:cNvPr id="168" name="Shape 168"/>
          <p:cNvSpPr/>
          <p:nvPr/>
        </p:nvSpPr>
        <p:spPr>
          <a:xfrm>
            <a:off x="612724" y="1559429"/>
            <a:ext cx="11348401" cy="48408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5000"/>
              </a:lnSpc>
              <a:defRPr sz="2700">
                <a:solidFill>
                  <a:schemeClr val="accent1">
                    <a:hueOff val="60270"/>
                    <a:satOff val="-20053"/>
                    <a:lumOff val="-13915"/>
                  </a:schemeClr>
                </a:solidFill>
                <a:latin typeface="Arial"/>
                <a:ea typeface="Arial"/>
                <a:cs typeface="Arial"/>
                <a:sym typeface="Arial"/>
              </a:defRPr>
            </a:lvl1pPr>
          </a:lstStyle>
          <a:p>
            <a:r>
              <a:t>FKBP5 mediates an ultra-short feedback negative loop for GR-sensitivity</a:t>
            </a: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4110</Words>
  <Application>Microsoft Macintosh PowerPoint</Application>
  <PresentationFormat>Personalizzato</PresentationFormat>
  <Paragraphs>523</Paragraphs>
  <Slides>49</Slides>
  <Notes>16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49</vt:i4>
      </vt:variant>
    </vt:vector>
  </HeadingPairs>
  <TitlesOfParts>
    <vt:vector size="57" baseType="lpstr">
      <vt:lpstr>新細明體</vt:lpstr>
      <vt:lpstr>Arial</vt:lpstr>
      <vt:lpstr>Avenir Roman</vt:lpstr>
      <vt:lpstr>Comic Sans MS</vt:lpstr>
      <vt:lpstr>Helvetica</vt:lpstr>
      <vt:lpstr>Helvetica Light</vt:lpstr>
      <vt:lpstr>Symbol</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Utente di Microsoft Office</cp:lastModifiedBy>
  <cp:revision>1</cp:revision>
  <dcterms:modified xsi:type="dcterms:W3CDTF">2020-04-16T09:44:26Z</dcterms:modified>
</cp:coreProperties>
</file>