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4171"/>
  </p:normalViewPr>
  <p:slideViewPr>
    <p:cSldViewPr snapToGrid="0" snapToObjects="1">
      <p:cViewPr varScale="1">
        <p:scale>
          <a:sx n="64" d="100"/>
          <a:sy n="64" d="100"/>
        </p:scale>
        <p:origin x="2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Absence of happiness is more reliable symptom than increased sadness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Schizophrenia is not characterized by any reproducible neurochemical abnormality</a:t>
            </a:r>
          </a:p>
          <a:p>
            <a:r>
              <a:t>However, structural and functional abnormalities have been observed in the brains of schizophrenic patients:</a:t>
            </a:r>
          </a:p>
          <a:p>
            <a:r>
              <a:t>Enlarged cerebral ventricles</a:t>
            </a:r>
          </a:p>
          <a:p>
            <a:r>
              <a:t>Atrophy of cortical layers</a:t>
            </a:r>
          </a:p>
          <a:p>
            <a:r>
              <a:t>Reduced volume of the basal ganglia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Advances in human genetics support to the importance of fine-tuning of glutamatergic neurotransmission in the pathology of schizophrenia. The genes implicated in these studies include GRIN2A (which encodes a subunit of the NMDA receptor), GRIA1 (which encodes a subunit of the AMPA receptor), SRR, CACNA1C, genes encoding the ARC complex, and several genes encoding proteins located in, or associated with, the post-synaptic density of glutamatergic synapses. The NMDA-type glutamate receptors are fine-tuned by the co-agonist D-serine, which is </a:t>
            </a:r>
            <a:r>
              <a:rPr dirty="0" err="1"/>
              <a:t>synthesised</a:t>
            </a:r>
            <a:r>
              <a:rPr dirty="0"/>
              <a:t> by SRR. VDCCs (</a:t>
            </a:r>
            <a:r>
              <a:rPr dirty="0" err="1"/>
              <a:t>eg</a:t>
            </a:r>
            <a:r>
              <a:rPr dirty="0"/>
              <a:t>, the protein encoded by CACNA1C) are also likely to be involved in tuning neural excitability and synaptic transmission via intracellular calcium </a:t>
            </a:r>
            <a:r>
              <a:rPr dirty="0" err="1"/>
              <a:t>signalling</a:t>
            </a:r>
            <a:r>
              <a:rPr dirty="0"/>
              <a:t>. In response to activation of glutamate receptors, proteins associated with the post-synaptic scaffold—</a:t>
            </a:r>
            <a:r>
              <a:rPr dirty="0" err="1"/>
              <a:t>eg</a:t>
            </a:r>
            <a:r>
              <a:rPr dirty="0"/>
              <a:t>, PSD95, </a:t>
            </a:r>
            <a:r>
              <a:rPr dirty="0" err="1"/>
              <a:t>stargazin</a:t>
            </a:r>
            <a:r>
              <a:rPr dirty="0"/>
              <a:t> (also known as CACNG2), several kinases, the RHO, CDC42, and RAC family of small G proteins, and the ARC complex—convey intracellular </a:t>
            </a:r>
            <a:r>
              <a:rPr dirty="0" err="1"/>
              <a:t>signalling</a:t>
            </a:r>
            <a:r>
              <a:rPr dirty="0"/>
              <a:t> that underlies cytoskeletal regulation and receptor trafficking, which are crucial for synaptic plasticity. The dashed oval represents converged intracellular protein networks that underlie synaptic plasticity. AMPA=α-amino-3-hydroxy-5-methyl-4-isoxazole-propionic acid. NMDA=N-methyl-D-aspartate. PSD=post-synaptic density protein. SRR=serine racemase. VDCC=voltage-dependent calcium channel.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leading to the manifestation of the disease later in adolescence or early adulthood </a:t>
            </a:r>
          </a:p>
          <a:p>
            <a:r>
              <a:rPr dirty="0"/>
              <a:t>Developmental disturbances will compromise neuroplasticity affecting the maturation and function of different brain structures according to the timing of occurrence and on the basis of individual genetic susceptibility</a:t>
            </a:r>
          </a:p>
          <a:p>
            <a:r>
              <a:rPr dirty="0"/>
              <a:t>Schizophrenia is not characterized by any reproducible neurochemical abnormality</a:t>
            </a:r>
          </a:p>
          <a:p>
            <a:r>
              <a:rPr dirty="0"/>
              <a:t>However, structural and functional abnormalities have been observed in the brains of schizophrenic patients:</a:t>
            </a:r>
          </a:p>
          <a:p>
            <a:r>
              <a:rPr dirty="0"/>
              <a:t>Enlarged cerebral ventricles</a:t>
            </a:r>
          </a:p>
          <a:p>
            <a:r>
              <a:rPr dirty="0"/>
              <a:t>Atrophy of cortical layers</a:t>
            </a:r>
          </a:p>
          <a:p>
            <a:r>
              <a:rPr dirty="0"/>
              <a:t>Reduced volume of the basal ganglia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Difficult cognitive tasks that increase frontal lobe activity in normal controls fail to do so in schizophrenics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Stereotypy rating scale in rodents</a:t>
            </a:r>
          </a:p>
          <a:p>
            <a:r>
              <a:rPr dirty="0"/>
              <a:t> (</a:t>
            </a:r>
            <a:r>
              <a:rPr dirty="0" err="1"/>
              <a:t>Creese</a:t>
            </a:r>
            <a:r>
              <a:rPr dirty="0"/>
              <a:t> and Iversen, 1973)</a:t>
            </a:r>
          </a:p>
          <a:p>
            <a:endParaRPr dirty="0"/>
          </a:p>
          <a:p>
            <a:r>
              <a:rPr dirty="0"/>
              <a:t>0, asleep or stationary</a:t>
            </a:r>
          </a:p>
          <a:p>
            <a:r>
              <a:rPr dirty="0"/>
              <a:t>1, active </a:t>
            </a:r>
          </a:p>
          <a:p>
            <a:r>
              <a:rPr dirty="0"/>
              <a:t>2, predominantly active but with bursts of stereotyped sniffing or rearing</a:t>
            </a:r>
          </a:p>
          <a:p>
            <a:r>
              <a:rPr dirty="0"/>
              <a:t>3, stereotyped activity such as sniffing along a fixed path in the cage</a:t>
            </a:r>
          </a:p>
          <a:p>
            <a:r>
              <a:rPr dirty="0"/>
              <a:t>4, stereotyped sniffing or rearing maintained in one location</a:t>
            </a:r>
          </a:p>
          <a:p>
            <a:r>
              <a:rPr dirty="0"/>
              <a:t>5, stereotyped behavior in one location with bursts of gnawing or licking</a:t>
            </a:r>
          </a:p>
          <a:p>
            <a:r>
              <a:rPr dirty="0"/>
              <a:t>6, continual gnawing or licking of the cage bars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Parkinsonism: rigidity, tremor, and loss of mobility and dyskinesia</a:t>
            </a:r>
          </a:p>
          <a:p>
            <a:r>
              <a:t>Dystonia: Uncoordinated spastic movements of muscle groups (trunk, tonge, face)</a:t>
            </a:r>
          </a:p>
          <a:p>
            <a:r>
              <a:t>Tardive dyskinesia: a late onset disorder characterized by repetitive abnormal movements of face and upper limbs.  This may be due to up-regulation of D2 receptors in the striatum (supersensitivity)</a:t>
            </a:r>
          </a:p>
          <a:p>
            <a:r>
              <a:t>Akatisia: uncontrolled inner restlessness, constant compulsive movement</a:t>
            </a:r>
          </a:p>
          <a:p>
            <a:endParaRPr/>
          </a:p>
          <a:p>
            <a:r>
              <a:t>Potentially  fatal complication of neuroleptic therapy</a:t>
            </a:r>
          </a:p>
          <a:p>
            <a:r>
              <a:t>It can arise at any time in the course of treatment</a:t>
            </a:r>
          </a:p>
          <a:p>
            <a:r>
              <a:t>Temperature dysregulation: T &gt;40°C</a:t>
            </a:r>
          </a:p>
          <a:p>
            <a:r>
              <a:t>Muscle rigidity, impairment of sweating, hyperpyrexia, autonomic instability</a:t>
            </a:r>
          </a:p>
          <a:p>
            <a:r>
              <a:t>Associated with polymorphism in D2 receptors</a:t>
            </a:r>
          </a:p>
          <a:p>
            <a:r>
              <a:t>Treatment: withdraw neuroleptics, cooling, dantrolene, bromocriptine (DA agonist)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 block one or more types of dopamine receptor, but differ in their other neurochemical effects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pic" sz="half" idx="13"/>
          </p:nvPr>
        </p:nvSpPr>
        <p:spPr>
          <a:xfrm>
            <a:off x="2438400" y="1282700"/>
            <a:ext cx="8128000" cy="4559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quarter" idx="13"/>
          </p:nvPr>
        </p:nvSpPr>
        <p:spPr>
          <a:xfrm>
            <a:off x="7188200" y="2895600"/>
            <a:ext cx="4102100" cy="5473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200"/>
              </a:spcBef>
              <a:defRPr sz="2800"/>
            </a:lvl1pPr>
            <a:lvl2pPr marL="661736" indent="-280736">
              <a:spcBef>
                <a:spcPts val="3200"/>
              </a:spcBef>
              <a:defRPr sz="2800"/>
            </a:lvl2pPr>
            <a:lvl3pPr marL="1042736" indent="-280736">
              <a:spcBef>
                <a:spcPts val="3200"/>
              </a:spcBef>
              <a:defRPr sz="2800"/>
            </a:lvl3pPr>
            <a:lvl4pPr marL="1423736" indent="-280736">
              <a:spcBef>
                <a:spcPts val="3200"/>
              </a:spcBef>
              <a:defRPr sz="2800"/>
            </a:lvl4pPr>
            <a:lvl5pPr marL="1804736" indent="-280736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pic" idx="13"/>
          </p:nvPr>
        </p:nvSpPr>
        <p:spPr>
          <a:xfrm>
            <a:off x="1397000" y="1041400"/>
            <a:ext cx="10223500" cy="767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-2033778" y="-660400"/>
            <a:ext cx="4067556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3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762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143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524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905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286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667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048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429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160096" y="331949"/>
            <a:ext cx="11054081" cy="98600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39014" marR="39014" defTabSz="1248460">
              <a:defRPr sz="6007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Schizophrenia</a:t>
            </a:r>
          </a:p>
        </p:txBody>
      </p:sp>
      <p:sp>
        <p:nvSpPr>
          <p:cNvPr id="83" name="Shape 83"/>
          <p:cNvSpPr/>
          <p:nvPr/>
        </p:nvSpPr>
        <p:spPr>
          <a:xfrm>
            <a:off x="1027053" y="1707309"/>
            <a:ext cx="10950694" cy="6898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algn="l" defTabSz="514095">
              <a:spcBef>
                <a:spcPts val="3600"/>
              </a:spcBef>
              <a:defRPr sz="3343">
                <a:latin typeface="Arial"/>
                <a:ea typeface="Arial"/>
                <a:cs typeface="Arial"/>
                <a:sym typeface="Arial"/>
              </a:defRPr>
            </a:pPr>
            <a:r>
              <a:t>Schizophrenia  is a chronic </a:t>
            </a:r>
            <a:r>
              <a:rPr i="1"/>
              <a:t>remitting</a:t>
            </a:r>
            <a:r>
              <a:t> and </a:t>
            </a:r>
            <a:r>
              <a:rPr i="1"/>
              <a:t>relapsing</a:t>
            </a:r>
            <a:r>
              <a:t> or progressive psychotic syndrome </a:t>
            </a:r>
          </a:p>
          <a:p>
            <a:pPr algn="l" defTabSz="514095">
              <a:spcBef>
                <a:spcPts val="3600"/>
              </a:spcBef>
              <a:defRPr sz="3343"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affects 1% of the population in</a:t>
            </a:r>
            <a:r>
              <a:rPr>
                <a:uFill>
                  <a:solidFill>
                    <a:srgbClr val="FFFF00"/>
                  </a:solidFill>
                </a:uFill>
              </a:rPr>
              <a:t> all races and culture</a:t>
            </a:r>
          </a:p>
          <a:p>
            <a:pPr algn="l" defTabSz="514095">
              <a:spcBef>
                <a:spcPts val="3600"/>
              </a:spcBef>
              <a:defRPr sz="3343">
                <a:latin typeface="Arial"/>
                <a:ea typeface="Arial"/>
                <a:cs typeface="Arial"/>
                <a:sym typeface="Arial"/>
              </a:defRPr>
            </a:pPr>
            <a:r>
              <a:t>associated with significant impairment in social  interactions and occupational functioning </a:t>
            </a:r>
          </a:p>
          <a:p>
            <a:pPr algn="l" defTabSz="514095">
              <a:spcBef>
                <a:spcPts val="3600"/>
              </a:spcBef>
              <a:defRPr sz="3343"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the onset of schizophrenia is in the late teens - early twenties</a:t>
            </a:r>
          </a:p>
          <a:p>
            <a:pPr algn="l" defTabSz="514095">
              <a:spcBef>
                <a:spcPts val="3600"/>
              </a:spcBef>
              <a:defRPr sz="3343">
                <a:latin typeface="Arial"/>
                <a:ea typeface="Arial"/>
                <a:cs typeface="Arial"/>
                <a:sym typeface="Arial"/>
              </a:defRPr>
            </a:pPr>
            <a:r>
              <a:t>and an average reduction of lifespan  of 15 to 25 years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377091" y="314580"/>
            <a:ext cx="12035851" cy="89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/>
          <a:p>
            <a:pPr marL="39827" marR="39827" defTabSz="1274470">
              <a:defRPr sz="5390" b="1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z="4508"/>
              <a:t>Neuronal anatomic abnormalities</a:t>
            </a:r>
          </a:p>
        </p:txBody>
      </p:sp>
      <p:sp>
        <p:nvSpPr>
          <p:cNvPr id="125" name="Shape 125"/>
          <p:cNvSpPr/>
          <p:nvPr/>
        </p:nvSpPr>
        <p:spPr>
          <a:xfrm>
            <a:off x="772290" y="3741694"/>
            <a:ext cx="11874405" cy="227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During the prodromal phase of psychosis, there is a greater rate of gray-matter loss over time in the prefrontal and parahippocampal regions than among persons in whom psychosis does not develop</a:t>
            </a:r>
          </a:p>
        </p:txBody>
      </p:sp>
      <p:sp>
        <p:nvSpPr>
          <p:cNvPr id="126" name="Shape 126"/>
          <p:cNvSpPr/>
          <p:nvPr/>
        </p:nvSpPr>
        <p:spPr>
          <a:xfrm>
            <a:off x="824143" y="1614246"/>
            <a:ext cx="11356514" cy="172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Person with schizophrenia have lower gray-matter volumes (magnetic resonance imaging) and fewer dendrites and dendritic spines (postmortem studies)</a:t>
            </a:r>
          </a:p>
        </p:txBody>
      </p:sp>
      <p:sp>
        <p:nvSpPr>
          <p:cNvPr id="127" name="Shape 127"/>
          <p:cNvSpPr/>
          <p:nvPr/>
        </p:nvSpPr>
        <p:spPr>
          <a:xfrm>
            <a:off x="824143" y="6539270"/>
            <a:ext cx="11356514" cy="227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The rate of gray-matter loss has been associated with elevated levels of immunologic markers that participate in activation of brain microglia, suggesting a role for cytokines in the disease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asset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214" y="2237732"/>
            <a:ext cx="12422372" cy="7497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492418" y="179004"/>
            <a:ext cx="11789862" cy="2832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200"/>
              </a:spcBef>
              <a:defRPr sz="2900" b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>
              <a:spcBef>
                <a:spcPts val="4200"/>
              </a:spcBef>
              <a:defRPr sz="29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pPr>
              <a:defRPr b="0"/>
            </a:pPr>
            <a:r>
              <a:rPr b="1"/>
              <a:t>Hypofrontality: reduced frontal lobe activity</a:t>
            </a:r>
          </a:p>
          <a:p>
            <a:pPr lvl="1"/>
            <a:r>
              <a:t>Functional imaging techniques (fPET) reveal decreased metabolic activity in frontal cortex of schizophrenics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4D3F0B97-77B3-4D0F-A36C-2B7244903C0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403" y="1171991"/>
            <a:ext cx="12205993" cy="8463269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65493" y="7728665"/>
            <a:ext cx="8010397" cy="190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57534" y="5696094"/>
            <a:ext cx="4344091" cy="264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9" name="40AA8DEE-353F-4614-856D-F0A1285675A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493" y="6339079"/>
            <a:ext cx="4851448" cy="327851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361751" y="99818"/>
            <a:ext cx="12035851" cy="896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/>
          <a:p>
            <a:pPr marL="39827" marR="39827" defTabSz="1274470">
              <a:defRPr sz="5390" b="1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z="4508"/>
              <a:t>Neuronal anatomic abnormalities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5269DB45-BA42-42B3-AE8C-51BF5D48B70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04" y="1434862"/>
            <a:ext cx="11569563" cy="822328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-33929" y="7943427"/>
            <a:ext cx="13072658" cy="190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144" name="Table 144"/>
          <p:cNvGraphicFramePr/>
          <p:nvPr/>
        </p:nvGraphicFramePr>
        <p:xfrm>
          <a:off x="1664281" y="6362415"/>
          <a:ext cx="9903542" cy="3369904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3548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0251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D5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D2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D3-4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2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Striatum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76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Prefrontal Cortex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49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Limbic system 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88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Hypothalamus 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88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Pituitary gland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++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 b="1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5" name="Shape 145"/>
          <p:cNvSpPr/>
          <p:nvPr/>
        </p:nvSpPr>
        <p:spPr>
          <a:xfrm>
            <a:off x="818079" y="194223"/>
            <a:ext cx="11595948" cy="91029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39014" marR="39014" defTabSz="1248460">
              <a:defRPr sz="5461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Dopamine Receptors family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887052" y="145241"/>
            <a:ext cx="11595947" cy="93102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39827" marR="39827" defTabSz="1274470">
              <a:defRPr sz="5575" b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C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Dopamine System</a:t>
            </a:r>
          </a:p>
        </p:txBody>
      </p:sp>
      <p:sp>
        <p:nvSpPr>
          <p:cNvPr id="148" name="Shape 148"/>
          <p:cNvSpPr/>
          <p:nvPr/>
        </p:nvSpPr>
        <p:spPr>
          <a:xfrm>
            <a:off x="554001" y="1277771"/>
            <a:ext cx="12535663" cy="547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742492" marR="35356" indent="-707135" algn="l" defTabSz="1131417">
              <a:lnSpc>
                <a:spcPct val="90000"/>
              </a:lnSpc>
              <a:spcBef>
                <a:spcPts val="600"/>
              </a:spcBef>
              <a:buClr>
                <a:srgbClr val="FFFF66"/>
              </a:buClr>
              <a:buFont typeface="Times New Roman"/>
              <a:defRPr sz="4454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Four major pathways for the dopaminergic system in the brain:</a:t>
            </a:r>
          </a:p>
          <a:p>
            <a:pPr marL="742492" marR="35356" indent="-707135" algn="l" defTabSz="1131417">
              <a:lnSpc>
                <a:spcPct val="90000"/>
              </a:lnSpc>
              <a:spcBef>
                <a:spcPts val="600"/>
              </a:spcBef>
              <a:buClr>
                <a:srgbClr val="FFFF66"/>
              </a:buClr>
              <a:buFont typeface="Times New Roman"/>
              <a:defRPr sz="4454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313112" marR="35356" lvl="1" indent="-879991" algn="l" defTabSz="1131417">
              <a:lnSpc>
                <a:spcPct val="90000"/>
              </a:lnSpc>
              <a:spcBef>
                <a:spcPts val="500"/>
              </a:spcBef>
              <a:buClr>
                <a:srgbClr val="00FFFF"/>
              </a:buClr>
              <a:buSzPct val="100000"/>
              <a:buFont typeface="Times New Roman"/>
              <a:buAutoNum type="romanUcPeriod"/>
              <a:defRPr sz="3959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 Nigro-Striatal Pathway</a:t>
            </a:r>
          </a:p>
          <a:p>
            <a:pPr marL="1313112" marR="35356" lvl="1" indent="-879991" algn="l" defTabSz="1131417">
              <a:lnSpc>
                <a:spcPct val="90000"/>
              </a:lnSpc>
              <a:spcBef>
                <a:spcPts val="500"/>
              </a:spcBef>
              <a:buClr>
                <a:srgbClr val="00FFFF"/>
              </a:buClr>
              <a:buSzPct val="100000"/>
              <a:buFont typeface="Times New Roman"/>
              <a:buAutoNum type="romanUcPeriod"/>
              <a:defRPr sz="3959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 Mesolimbic Pathway</a:t>
            </a:r>
          </a:p>
          <a:p>
            <a:pPr marL="1313112" marR="35356" lvl="1" indent="-879991" algn="l" defTabSz="1131417">
              <a:lnSpc>
                <a:spcPct val="90000"/>
              </a:lnSpc>
              <a:spcBef>
                <a:spcPts val="500"/>
              </a:spcBef>
              <a:buClr>
                <a:srgbClr val="00FFFF"/>
              </a:buClr>
              <a:buSzPct val="100000"/>
              <a:buFont typeface="Times New Roman"/>
              <a:buAutoNum type="romanUcPeriod"/>
              <a:defRPr sz="3959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 Mesocortical Pathway</a:t>
            </a:r>
          </a:p>
          <a:p>
            <a:pPr marL="1313112" marR="35356" lvl="1" indent="-879991" algn="l" defTabSz="1131417">
              <a:lnSpc>
                <a:spcPct val="90000"/>
              </a:lnSpc>
              <a:spcBef>
                <a:spcPts val="500"/>
              </a:spcBef>
              <a:buClr>
                <a:srgbClr val="00FFFF"/>
              </a:buClr>
              <a:buSzPct val="100000"/>
              <a:buFont typeface="Times New Roman"/>
              <a:buAutoNum type="romanUcPeriod"/>
              <a:defRPr sz="3959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 Tuberoinfundibular Pathway</a:t>
            </a:r>
          </a:p>
          <a:p>
            <a:pPr marL="1051864" marR="35356" lvl="1" indent="-618743" algn="l" defTabSz="1131417">
              <a:lnSpc>
                <a:spcPct val="90000"/>
              </a:lnSpc>
              <a:spcBef>
                <a:spcPts val="500"/>
              </a:spcBef>
              <a:buClr>
                <a:srgbClr val="FFFF66"/>
              </a:buClr>
              <a:buFont typeface="Times New Roman"/>
              <a:defRPr sz="3959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49" name="scan0003-filtered.jpeg"/>
          <p:cNvPicPr>
            <a:picLocks noChangeAspect="1"/>
          </p:cNvPicPr>
          <p:nvPr/>
        </p:nvPicPr>
        <p:blipFill>
          <a:blip r:embed="rId2">
            <a:extLst/>
          </a:blip>
          <a:srcRect b="14706"/>
          <a:stretch>
            <a:fillRect/>
          </a:stretch>
        </p:blipFill>
        <p:spPr>
          <a:xfrm>
            <a:off x="8896420" y="5735426"/>
            <a:ext cx="3646794" cy="369744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940441" y="8189114"/>
            <a:ext cx="7396716" cy="1172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09039" marR="40639" lvl="1" indent="-711199" algn="l" defTabSz="130048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imes New Roman"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Chemoreceptor trigger zone (Emesis)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9C4C10F3-2A5D-45C1-88CB-C78262D4814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0666" y="1136851"/>
            <a:ext cx="9236867" cy="6927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25698" y="1725788"/>
            <a:ext cx="5248779" cy="753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528320" marR="40639" indent="-487680" algn="l" defTabSz="130048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4124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28320" marR="40639" indent="-487680" algn="l" defTabSz="130048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Projects from the substantia nigra to the basal ganglia</a:t>
            </a:r>
          </a:p>
          <a:p>
            <a:pPr marL="528320" marR="40639" indent="-487680" algn="l" defTabSz="130048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28320" marR="40639" indent="-487680" algn="l" defTabSz="130048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 part of the extrapyramidal system, is involved in the control of motility</a:t>
            </a:r>
          </a:p>
          <a:p>
            <a:pPr marL="528320" marR="40639" indent="-487680" algn="l" defTabSz="130048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398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957131" y="383504"/>
            <a:ext cx="11054078" cy="15570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40639" marR="40639" defTabSz="1300480">
              <a:defRPr sz="55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I. The Nigrostriatal Pathway </a:t>
            </a:r>
          </a:p>
        </p:txBody>
      </p:sp>
      <p:sp>
        <p:nvSpPr>
          <p:cNvPr id="155" name="Shape 155"/>
          <p:cNvSpPr/>
          <p:nvPr/>
        </p:nvSpPr>
        <p:spPr>
          <a:xfrm>
            <a:off x="2430868" y="6786535"/>
            <a:ext cx="10892634" cy="24727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28320" marR="40639" indent="-487680" algn="l" defTabSz="13004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Times New Roman"/>
              <a:buChar char="•"/>
              <a:defRPr sz="455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67360" marR="40639" indent="-426720" algn="l" defTabSz="13004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Times New Roman"/>
              <a:buChar char="•"/>
              <a:defRPr sz="455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982" i="1"/>
              <a:t>Reduced activity results in rigidity, tremor and difficulty initiating movement (bradykinesia)</a:t>
            </a:r>
            <a:r>
              <a:rPr sz="3982"/>
              <a:t> </a:t>
            </a:r>
          </a:p>
          <a:p>
            <a:pPr marL="528320" marR="40639" indent="-487680" algn="l" defTabSz="13004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Times New Roman"/>
              <a:buChar char="•"/>
              <a:defRPr sz="3982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Parkinsonism</a:t>
            </a:r>
          </a:p>
        </p:txBody>
      </p:sp>
      <p:sp>
        <p:nvSpPr>
          <p:cNvPr id="156" name="Shape 156"/>
          <p:cNvSpPr/>
          <p:nvPr/>
        </p:nvSpPr>
        <p:spPr>
          <a:xfrm>
            <a:off x="11057030" y="2505333"/>
            <a:ext cx="1905000" cy="915559"/>
          </a:xfrm>
          <a:prstGeom prst="roundRect">
            <a:avLst>
              <a:gd name="adj" fmla="val 20807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Substantia nigra</a:t>
            </a:r>
          </a:p>
        </p:txBody>
      </p:sp>
      <p:sp>
        <p:nvSpPr>
          <p:cNvPr id="157" name="Shape 157"/>
          <p:cNvSpPr/>
          <p:nvPr/>
        </p:nvSpPr>
        <p:spPr>
          <a:xfrm>
            <a:off x="7646600" y="3097758"/>
            <a:ext cx="1905000" cy="693126"/>
          </a:xfrm>
          <a:prstGeom prst="roundRect">
            <a:avLst>
              <a:gd name="adj" fmla="val 27484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Striatum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9C4C10F3-2A5D-45C1-88CB-C78262D4814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0666" y="1136851"/>
            <a:ext cx="9236867" cy="6927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4846950" y="6883967"/>
            <a:ext cx="8200428" cy="1633622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37118" marR="40639" indent="-396478" algn="l" defTabSz="13004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Times New Roman"/>
              <a:buChar char="•"/>
              <a:defRPr sz="37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Over-activity </a:t>
            </a:r>
            <a:r>
              <a:rPr i="1"/>
              <a:t>may produce the positive symptoms of schizophrenia (delusions and hallucinations)</a:t>
            </a:r>
          </a:p>
        </p:txBody>
      </p:sp>
      <p:sp>
        <p:nvSpPr>
          <p:cNvPr id="161" name="Shape 161"/>
          <p:cNvSpPr/>
          <p:nvPr/>
        </p:nvSpPr>
        <p:spPr>
          <a:xfrm>
            <a:off x="11118390" y="4499557"/>
            <a:ext cx="1905000" cy="1506155"/>
          </a:xfrm>
          <a:prstGeom prst="roundRect">
            <a:avLst>
              <a:gd name="adj" fmla="val 12648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Ventral tegmental area</a:t>
            </a:r>
          </a:p>
        </p:txBody>
      </p:sp>
      <p:sp>
        <p:nvSpPr>
          <p:cNvPr id="162" name="Shape 162"/>
          <p:cNvSpPr/>
          <p:nvPr/>
        </p:nvSpPr>
        <p:spPr>
          <a:xfrm>
            <a:off x="5549900" y="5238689"/>
            <a:ext cx="1905000" cy="861867"/>
          </a:xfrm>
          <a:prstGeom prst="roundRect">
            <a:avLst>
              <a:gd name="adj" fmla="val 22103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Nucleus accumbens</a:t>
            </a:r>
          </a:p>
        </p:txBody>
      </p:sp>
      <p:sp>
        <p:nvSpPr>
          <p:cNvPr id="163" name="Shape 163"/>
          <p:cNvSpPr/>
          <p:nvPr/>
        </p:nvSpPr>
        <p:spPr>
          <a:xfrm>
            <a:off x="1865089" y="30680"/>
            <a:ext cx="11054081" cy="18558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40639" marR="40639" defTabSz="1300480">
              <a:defRPr sz="53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II. The Mesolimbic Pathway </a:t>
            </a:r>
          </a:p>
        </p:txBody>
      </p:sp>
      <p:sp>
        <p:nvSpPr>
          <p:cNvPr id="164" name="Shape 164"/>
          <p:cNvSpPr/>
          <p:nvPr/>
        </p:nvSpPr>
        <p:spPr>
          <a:xfrm>
            <a:off x="116760" y="1848334"/>
            <a:ext cx="5319717" cy="764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algn="l" defTabSz="531622">
              <a:spcBef>
                <a:spcPts val="3800"/>
              </a:spcBef>
              <a:defRPr sz="3458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Projects from the VTA to limbic system via  Nucleus Accumbens, amygdala and hippocampus </a:t>
            </a:r>
          </a:p>
          <a:p>
            <a:pPr algn="l" defTabSz="531622">
              <a:spcBef>
                <a:spcPts val="3800"/>
              </a:spcBef>
              <a:defRPr sz="3458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 defTabSz="531622">
              <a:spcBef>
                <a:spcPts val="3800"/>
              </a:spcBef>
              <a:defRPr sz="3458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Involved in modulating behavioral responses to stimuli that activate feelings of reward (motivation) and reinforcement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9C4C10F3-2A5D-45C1-88CB-C78262D4814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0666" y="1136851"/>
            <a:ext cx="9236867" cy="6927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3381959" y="7168200"/>
            <a:ext cx="10892635" cy="14333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28320" marR="40639" indent="-487680" algn="l" defTabSz="13004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Times New Roman"/>
              <a:buChar char="•"/>
              <a:defRPr sz="455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1118390" y="4499557"/>
            <a:ext cx="1905000" cy="1506155"/>
          </a:xfrm>
          <a:prstGeom prst="roundRect">
            <a:avLst>
              <a:gd name="adj" fmla="val 12648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Ventral tegmental area</a:t>
            </a:r>
          </a:p>
        </p:txBody>
      </p:sp>
      <p:sp>
        <p:nvSpPr>
          <p:cNvPr id="169" name="Shape 169"/>
          <p:cNvSpPr/>
          <p:nvPr/>
        </p:nvSpPr>
        <p:spPr>
          <a:xfrm>
            <a:off x="4767552" y="1925207"/>
            <a:ext cx="1905000" cy="861868"/>
          </a:xfrm>
          <a:prstGeom prst="roundRect">
            <a:avLst>
              <a:gd name="adj" fmla="val 22103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Frontal cortex</a:t>
            </a:r>
          </a:p>
        </p:txBody>
      </p:sp>
      <p:sp>
        <p:nvSpPr>
          <p:cNvPr id="170" name="Shape 170"/>
          <p:cNvSpPr/>
          <p:nvPr/>
        </p:nvSpPr>
        <p:spPr>
          <a:xfrm>
            <a:off x="1865089" y="30680"/>
            <a:ext cx="11054081" cy="18558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40639" marR="40639" defTabSz="1300480">
              <a:defRPr sz="53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III. The Mesocortical Pathway </a:t>
            </a:r>
          </a:p>
        </p:txBody>
      </p:sp>
      <p:sp>
        <p:nvSpPr>
          <p:cNvPr id="171" name="Shape 171"/>
          <p:cNvSpPr/>
          <p:nvPr/>
        </p:nvSpPr>
        <p:spPr>
          <a:xfrm>
            <a:off x="221255" y="1595307"/>
            <a:ext cx="4559175" cy="7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algn="l" defTabSz="502412">
              <a:spcBef>
                <a:spcPts val="3600"/>
              </a:spcBef>
              <a:defRPr sz="34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 defTabSz="502412">
              <a:spcBef>
                <a:spcPts val="3600"/>
              </a:spcBef>
              <a:defRPr sz="34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Projects from the VTA to frontal cortex</a:t>
            </a:r>
          </a:p>
          <a:p>
            <a:pPr algn="l" defTabSz="502412">
              <a:spcBef>
                <a:spcPts val="3600"/>
              </a:spcBef>
              <a:defRPr sz="34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Involved in motivation and emotional responses </a:t>
            </a:r>
          </a:p>
          <a:p>
            <a:pPr algn="l" defTabSz="502412">
              <a:spcBef>
                <a:spcPts val="3600"/>
              </a:spcBef>
              <a:defRPr sz="34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Can be associated with both positive and negative symptoms (mood)</a:t>
            </a:r>
          </a:p>
        </p:txBody>
      </p:sp>
      <p:sp>
        <p:nvSpPr>
          <p:cNvPr id="172" name="Shape 172"/>
          <p:cNvSpPr/>
          <p:nvPr/>
        </p:nvSpPr>
        <p:spPr>
          <a:xfrm>
            <a:off x="4944125" y="6526001"/>
            <a:ext cx="8519979" cy="2257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800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>
              <a:spcBef>
                <a:spcPts val="4200"/>
              </a:spcBef>
              <a:defRPr sz="3800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Blockade may help reduce negative symptoms of schizophrenia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9C4C10F3-2A5D-45C1-88CB-C78262D4814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7161" y="952769"/>
            <a:ext cx="9236868" cy="692765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3381959" y="7168200"/>
            <a:ext cx="10892635" cy="14333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28320" marR="40639" indent="-487680" algn="l" defTabSz="13004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Times New Roman"/>
              <a:buChar char="•"/>
              <a:defRPr sz="455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8740666" y="5972213"/>
            <a:ext cx="2802402" cy="532056"/>
          </a:xfrm>
          <a:prstGeom prst="roundRect">
            <a:avLst>
              <a:gd name="adj" fmla="val 35805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hypothalamus</a:t>
            </a:r>
          </a:p>
        </p:txBody>
      </p:sp>
      <p:sp>
        <p:nvSpPr>
          <p:cNvPr id="177" name="Shape 177"/>
          <p:cNvSpPr/>
          <p:nvPr/>
        </p:nvSpPr>
        <p:spPr>
          <a:xfrm>
            <a:off x="4813576" y="6054716"/>
            <a:ext cx="2273165" cy="539723"/>
          </a:xfrm>
          <a:prstGeom prst="roundRect">
            <a:avLst>
              <a:gd name="adj" fmla="val 35296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Pituitary</a:t>
            </a:r>
          </a:p>
        </p:txBody>
      </p:sp>
      <p:sp>
        <p:nvSpPr>
          <p:cNvPr id="178" name="Shape 178"/>
          <p:cNvSpPr/>
          <p:nvPr/>
        </p:nvSpPr>
        <p:spPr>
          <a:xfrm>
            <a:off x="4944125" y="6648722"/>
            <a:ext cx="8519979" cy="22575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800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>
              <a:spcBef>
                <a:spcPts val="4200"/>
              </a:spcBef>
              <a:defRPr sz="3800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Blockade of this pathway produces galactorrhea</a:t>
            </a:r>
          </a:p>
        </p:txBody>
      </p:sp>
      <p:sp>
        <p:nvSpPr>
          <p:cNvPr id="179" name="Shape 179"/>
          <p:cNvSpPr/>
          <p:nvPr/>
        </p:nvSpPr>
        <p:spPr>
          <a:xfrm>
            <a:off x="1602049" y="-99490"/>
            <a:ext cx="11054081" cy="162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/>
          <a:p>
            <a:pPr marL="34544" marR="34544" defTabSz="1105408">
              <a:defRPr sz="5319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IV. The </a:t>
            </a:r>
            <a:r>
              <a:rPr sz="5440"/>
              <a:t>tubero-infundibular pathway</a:t>
            </a:r>
          </a:p>
        </p:txBody>
      </p:sp>
      <p:sp>
        <p:nvSpPr>
          <p:cNvPr id="180" name="Shape 180"/>
          <p:cNvSpPr/>
          <p:nvPr/>
        </p:nvSpPr>
        <p:spPr>
          <a:xfrm>
            <a:off x="266468" y="1494656"/>
            <a:ext cx="4296370" cy="72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algn="l" defTabSz="455675">
              <a:spcBef>
                <a:spcPts val="3200"/>
              </a:spcBef>
              <a:defRPr sz="335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 defTabSz="455675">
              <a:spcBef>
                <a:spcPts val="3200"/>
              </a:spcBef>
              <a:defRPr sz="335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Projects from hypothalamus to median eminence and pituitary gland </a:t>
            </a:r>
          </a:p>
          <a:p>
            <a:pPr algn="l" defTabSz="455675">
              <a:spcBef>
                <a:spcPts val="3200"/>
              </a:spcBef>
              <a:defRPr sz="335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 defTabSz="455675">
              <a:spcBef>
                <a:spcPts val="3200"/>
              </a:spcBef>
              <a:defRPr sz="335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Involved in control of prolactine release (suppressed by dopamine)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704425" y="2975"/>
            <a:ext cx="11595948" cy="74155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30073" marR="30073" defTabSz="962355">
              <a:defRPr sz="4209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Dopamine Theory of Schizophrenia</a:t>
            </a:r>
          </a:p>
        </p:txBody>
      </p:sp>
      <p:sp>
        <p:nvSpPr>
          <p:cNvPr id="183" name="Shape 183"/>
          <p:cNvSpPr/>
          <p:nvPr/>
        </p:nvSpPr>
        <p:spPr>
          <a:xfrm>
            <a:off x="283775" y="2141214"/>
            <a:ext cx="12038402" cy="780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562927" marR="40639" lvl="1" indent="-65087" algn="just" defTabSz="1300480">
              <a:spcBef>
                <a:spcPts val="600"/>
              </a:spcBef>
              <a:buClr>
                <a:srgbClr val="FFFF66"/>
              </a:buClr>
              <a:buFont typeface="Times New Roman"/>
              <a:defRPr sz="33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Drugs that </a:t>
            </a:r>
            <a:r>
              <a:rPr b="1" i="1"/>
              <a:t>increase</a:t>
            </a:r>
            <a:r>
              <a:t> DA in the limbic system cause psychosis:</a:t>
            </a:r>
          </a:p>
          <a:p>
            <a:pPr marL="394255" marR="40639" indent="-353615" algn="l" defTabSz="1300480">
              <a:spcBef>
                <a:spcPts val="700"/>
              </a:spcBef>
              <a:buSzPct val="100000"/>
              <a:buChar char="•"/>
              <a:defRPr sz="33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L-DOPA (dopamine precursor) can produce hallucinations</a:t>
            </a:r>
          </a:p>
          <a:p>
            <a:pPr marL="394255" marR="40639" indent="-353615" algn="l" defTabSz="1300480">
              <a:spcBef>
                <a:spcPts val="700"/>
              </a:spcBef>
              <a:buSzPct val="100000"/>
              <a:buChar char="•"/>
              <a:defRPr sz="33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Apomorphine and bromocriptine (D</a:t>
            </a:r>
            <a:r>
              <a:rPr baseline="-24424"/>
              <a:t>2</a:t>
            </a:r>
            <a:r>
              <a:t> receptor agonists) produce behavioral abnormalities in animals (stereotyped behavior)</a:t>
            </a:r>
          </a:p>
          <a:p>
            <a:pPr marL="394255" marR="40639" indent="-353615" algn="l" defTabSz="1300480">
              <a:spcBef>
                <a:spcPts val="700"/>
              </a:spcBef>
              <a:buSzPct val="100000"/>
              <a:buChar char="•"/>
              <a:defRPr sz="33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Amphetamine and cocaine produce a psychotic behavior similar to the ‘positive’ features of schizophrenia</a:t>
            </a:r>
          </a:p>
        </p:txBody>
      </p:sp>
      <p:sp>
        <p:nvSpPr>
          <p:cNvPr id="184" name="Shape 184"/>
          <p:cNvSpPr/>
          <p:nvPr/>
        </p:nvSpPr>
        <p:spPr>
          <a:xfrm>
            <a:off x="960210" y="903835"/>
            <a:ext cx="11421865" cy="107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83540" marR="40639" indent="-342900" algn="l" defTabSz="1300480">
              <a:spcBef>
                <a:spcPts val="700"/>
              </a:spcBef>
              <a:buClr>
                <a:srgbClr val="FF9900"/>
              </a:buClr>
              <a:buFont typeface="Times New Roman"/>
              <a:defRPr sz="34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9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</a:defRPr>
            </a:pPr>
            <a:r>
              <a:rPr>
                <a:uFill>
                  <a:solidFill>
                    <a:srgbClr val="FF9900"/>
                  </a:solidFill>
                </a:uFill>
              </a:rPr>
              <a:t>Schizophrenia could be caused by an aberrant, increased activity of the dopaminergic system</a:t>
            </a:r>
          </a:p>
        </p:txBody>
      </p:sp>
      <p:sp>
        <p:nvSpPr>
          <p:cNvPr id="185" name="Shape 185"/>
          <p:cNvSpPr/>
          <p:nvPr/>
        </p:nvSpPr>
        <p:spPr>
          <a:xfrm>
            <a:off x="288257" y="7111435"/>
            <a:ext cx="12029438" cy="479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394255" marR="40639" indent="-353615" algn="l" defTabSz="1300480">
              <a:spcBef>
                <a:spcPts val="700"/>
              </a:spcBef>
              <a:buSzPct val="100000"/>
              <a:buChar char="•"/>
              <a:defRPr sz="33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Drugs </a:t>
            </a:r>
            <a:r>
              <a:rPr>
                <a:uFill>
                  <a:solidFill>
                    <a:srgbClr val="FFFF66"/>
                  </a:solidFill>
                </a:uFill>
              </a:rPr>
              <a:t>that </a:t>
            </a:r>
            <a:r>
              <a:rPr b="1" i="1">
                <a:uFill>
                  <a:solidFill>
                    <a:srgbClr val="FFFF66"/>
                  </a:solidFill>
                </a:uFill>
              </a:rPr>
              <a:t>reduce</a:t>
            </a:r>
            <a:r>
              <a:rPr>
                <a:uFill>
                  <a:solidFill>
                    <a:srgbClr val="FFFF66"/>
                  </a:solidFill>
                </a:uFill>
              </a:rPr>
              <a:t> DA activity in the limbic system (postsynaptic D</a:t>
            </a:r>
            <a:r>
              <a:rPr baseline="-24424">
                <a:uFill>
                  <a:solidFill>
                    <a:srgbClr val="FFFF66"/>
                  </a:solidFill>
                </a:uFill>
              </a:rPr>
              <a:t>2</a:t>
            </a:r>
            <a:r>
              <a:rPr>
                <a:uFill>
                  <a:solidFill>
                    <a:srgbClr val="FFFF66"/>
                  </a:solidFill>
                </a:uFill>
              </a:rPr>
              <a:t> receptor antagonists) reduce psychosis</a:t>
            </a:r>
            <a:r>
              <a:t> and are effective in controlling the positive symptoms</a:t>
            </a:r>
          </a:p>
          <a:p>
            <a:pPr marL="394255" marR="40639" indent="-353615" algn="l" defTabSz="1300480">
              <a:spcBef>
                <a:spcPts val="700"/>
              </a:spcBef>
              <a:buSzPct val="100000"/>
              <a:buChar char="•"/>
              <a:defRPr sz="33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Many antipsychotics block the D</a:t>
            </a:r>
            <a:r>
              <a:rPr baseline="-24424"/>
              <a:t>2</a:t>
            </a:r>
            <a:r>
              <a:t> receptor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348926" y="1204074"/>
            <a:ext cx="12038498" cy="2916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362108" marR="40639" indent="-321468" algn="l" defTabSz="130048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30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Hallucinations (false perceptions: hearing voices others do not hear; Seeing, feeling, or smelling things other do not)</a:t>
            </a:r>
          </a:p>
          <a:p>
            <a:pPr marL="362108" marR="40639" indent="-321468" algn="l" defTabSz="130048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30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Delusions (false beliefs: Intense suspicion; Thoughts controlled by Martians; Radios implanted in teeth)</a:t>
            </a:r>
          </a:p>
          <a:p>
            <a:pPr marL="362108" marR="40639" indent="-321468" algn="l" defTabSz="130048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30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Disorganized Speech and behavior (Loose associations, Word salad, Flight of Ideas)</a:t>
            </a:r>
          </a:p>
        </p:txBody>
      </p:sp>
      <p:sp>
        <p:nvSpPr>
          <p:cNvPr id="86" name="Shape 86"/>
          <p:cNvSpPr/>
          <p:nvPr/>
        </p:nvSpPr>
        <p:spPr>
          <a:xfrm>
            <a:off x="2431335" y="97675"/>
            <a:ext cx="8425918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39" marR="40639" defTabSz="1300480">
              <a:defRPr sz="3200" b="1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Positive Symptoms</a:t>
            </a:r>
          </a:p>
          <a:p>
            <a:pPr marL="40639" marR="40639" defTabSz="1300480">
              <a:defRPr sz="3200" b="1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disturbance of reality perception</a:t>
            </a:r>
          </a:p>
        </p:txBody>
      </p:sp>
      <p:sp>
        <p:nvSpPr>
          <p:cNvPr id="87" name="Shape 87"/>
          <p:cNvSpPr/>
          <p:nvPr/>
        </p:nvSpPr>
        <p:spPr>
          <a:xfrm>
            <a:off x="494073" y="3683559"/>
            <a:ext cx="12300443" cy="589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16255" marR="16255" algn="l" defTabSz="520192">
              <a:spcBef>
                <a:spcPts val="200"/>
              </a:spcBef>
              <a:buClr>
                <a:srgbClr val="FF9900"/>
              </a:buClr>
              <a:buFont typeface="Times New Roman"/>
              <a:defRPr sz="3080" b="1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99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6255" marR="16255" defTabSz="520192">
              <a:spcBef>
                <a:spcPts val="200"/>
              </a:spcBef>
              <a:buClr>
                <a:srgbClr val="66FF66"/>
              </a:buClr>
              <a:buFont typeface="Times New Roman"/>
              <a:defRPr sz="308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i="1">
                <a:uFill>
                  <a:solidFill>
                    <a:srgbClr val="66FF66"/>
                  </a:solidFill>
                </a:uFill>
              </a:rPr>
              <a:t>Negative Symptoms</a:t>
            </a:r>
          </a:p>
          <a:p>
            <a:pPr marL="16255" marR="16255" defTabSz="520192">
              <a:spcBef>
                <a:spcPts val="200"/>
              </a:spcBef>
              <a:buClr>
                <a:srgbClr val="66FF66"/>
              </a:buClr>
              <a:buFont typeface="Times New Roman"/>
              <a:defRPr sz="308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i="1">
                <a:uFill>
                  <a:solidFill>
                    <a:srgbClr val="66FF66"/>
                  </a:solidFill>
                </a:uFill>
              </a:rPr>
              <a:t> inappropriate or diminished affect (mood)</a:t>
            </a:r>
          </a:p>
          <a:p>
            <a:pPr marL="16255" marR="16255" algn="l" defTabSz="520192">
              <a:spcBef>
                <a:spcPts val="200"/>
              </a:spcBef>
              <a:buClr>
                <a:srgbClr val="66FF66"/>
              </a:buClr>
              <a:buFont typeface="Times New Roman"/>
              <a:defRPr sz="308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i="1">
              <a:uFill>
                <a:solidFill>
                  <a:srgbClr val="66FF66"/>
                </a:solidFill>
              </a:uFill>
            </a:endParaRPr>
          </a:p>
          <a:p>
            <a:pPr marL="16255" marR="16255" algn="l" defTabSz="520192">
              <a:spcBef>
                <a:spcPts val="200"/>
              </a:spcBef>
              <a:buClr>
                <a:srgbClr val="FFFF66"/>
              </a:buClr>
              <a:buFont typeface="Times New Roman"/>
              <a:defRPr sz="308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Apathy, social withdrawal, anhedonia, emotional blunting, extreme inattentiveness or lack of motivation to interact with the environment</a:t>
            </a:r>
          </a:p>
          <a:p>
            <a:pPr marL="16255" marR="16255" algn="l" defTabSz="520192">
              <a:spcBef>
                <a:spcPts val="200"/>
              </a:spcBef>
              <a:buClr>
                <a:srgbClr val="66FF33"/>
              </a:buClr>
              <a:buFont typeface="Times New Roman"/>
              <a:defRPr sz="308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66FF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(Negative symptoms are progressive and less responsive to therapy)</a:t>
            </a:r>
          </a:p>
          <a:p>
            <a:pPr marL="16255" marR="16255" algn="l" defTabSz="520192">
              <a:spcBef>
                <a:spcPts val="200"/>
              </a:spcBef>
              <a:buClr>
                <a:srgbClr val="66FF33"/>
              </a:buClr>
              <a:buFont typeface="Times New Roman"/>
              <a:defRPr sz="308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66FF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6255" marR="16255" defTabSz="520192">
              <a:spcBef>
                <a:spcPts val="200"/>
              </a:spcBef>
              <a:buClr>
                <a:srgbClr val="66FF66"/>
              </a:buClr>
              <a:buFont typeface="Times New Roman"/>
              <a:defRPr sz="308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 i="1">
                <a:uFill>
                  <a:solidFill>
                    <a:srgbClr val="66FF66"/>
                  </a:solidFill>
                </a:uFill>
              </a:rPr>
              <a:t>Cognitive impairment</a:t>
            </a:r>
          </a:p>
          <a:p>
            <a:pPr marL="16255" marR="16255" algn="l" defTabSz="520192">
              <a:spcBef>
                <a:spcPts val="200"/>
              </a:spcBef>
              <a:buClr>
                <a:srgbClr val="66FF33"/>
              </a:buClr>
              <a:buFont typeface="Times New Roman"/>
              <a:defRPr sz="308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66FF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="1" i="1">
              <a:uFill>
                <a:solidFill>
                  <a:srgbClr val="66FF66"/>
                </a:solidFill>
              </a:uFill>
            </a:endParaRPr>
          </a:p>
          <a:p>
            <a:pPr marL="16255" marR="16255" algn="l" defTabSz="520192">
              <a:spcBef>
                <a:spcPts val="200"/>
              </a:spcBef>
              <a:buClr>
                <a:srgbClr val="66FF33"/>
              </a:buClr>
              <a:buFont typeface="Times New Roman"/>
              <a:defRPr sz="308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66FF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Cognitive deficits and deficits in attention and executive function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704426" y="217738"/>
            <a:ext cx="11595947" cy="74155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/>
          <a:p>
            <a:pPr marL="25196" marR="25196" defTabSz="806297">
              <a:defRPr sz="3879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4232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Criticisms of the DA</a:t>
            </a:r>
            <a:r>
              <a:rPr sz="4232"/>
              <a:t> </a:t>
            </a:r>
            <a:r>
              <a:rPr sz="4232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hypothesis</a:t>
            </a:r>
          </a:p>
        </p:txBody>
      </p:sp>
      <p:sp>
        <p:nvSpPr>
          <p:cNvPr id="190" name="Shape 190"/>
          <p:cNvSpPr/>
          <p:nvPr/>
        </p:nvSpPr>
        <p:spPr>
          <a:xfrm>
            <a:off x="563259" y="1176320"/>
            <a:ext cx="11441083" cy="5689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366026" marR="31699" indent="-334327" algn="l" defTabSz="1014374">
              <a:spcBef>
                <a:spcPts val="500"/>
              </a:spcBef>
              <a:buSzPct val="100000"/>
              <a:buChar char="•"/>
              <a:defRPr sz="312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Normal levels of DA metabolites are present in CSF of many schizophrenics</a:t>
            </a:r>
          </a:p>
          <a:p>
            <a:pPr marL="366026" marR="31699" indent="-334327" algn="l" defTabSz="1014374">
              <a:spcBef>
                <a:spcPts val="500"/>
              </a:spcBef>
              <a:buSzPct val="100000"/>
              <a:buChar char="•"/>
              <a:defRPr sz="312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66026" marR="31699" indent="-334327" algn="l" defTabSz="1014374">
              <a:spcBef>
                <a:spcPts val="500"/>
              </a:spcBef>
              <a:buSzPct val="100000"/>
              <a:buChar char="•"/>
              <a:defRPr sz="312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D</a:t>
            </a:r>
            <a:r>
              <a:rPr baseline="-25487">
                <a:uFill>
                  <a:solidFill>
                    <a:srgbClr val="FFFF66"/>
                  </a:solidFill>
                </a:uFill>
              </a:rPr>
              <a:t>2</a:t>
            </a:r>
            <a:r>
              <a:rPr>
                <a:uFill>
                  <a:solidFill>
                    <a:srgbClr val="FFFF66"/>
                  </a:solidFill>
                </a:uFill>
              </a:rPr>
              <a:t> receptor antagonists</a:t>
            </a:r>
            <a:r>
              <a:t> are only partially effective in most  (70%) patients and ineffective for some</a:t>
            </a:r>
          </a:p>
          <a:p>
            <a:pPr marL="366026" marR="31699" indent="-334327" algn="l" defTabSz="1014374">
              <a:spcBef>
                <a:spcPts val="500"/>
              </a:spcBef>
              <a:buSzPct val="100000"/>
              <a:buChar char="•"/>
              <a:defRPr sz="312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66026" marR="31699" indent="-334327" algn="l" defTabSz="1014374">
              <a:spcBef>
                <a:spcPts val="500"/>
              </a:spcBef>
              <a:buSzPct val="100000"/>
              <a:buChar char="•"/>
              <a:defRPr sz="312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Delayed onset of therapeutic effects, not consistent with only an antagonism toward D2 receptors (slow developing compensatory change/adaptation?)</a:t>
            </a:r>
          </a:p>
          <a:p>
            <a:pPr marL="366026" marR="31699" indent="-334327" algn="l" defTabSz="1014374">
              <a:spcBef>
                <a:spcPts val="500"/>
              </a:spcBef>
              <a:buSzPct val="100000"/>
              <a:buChar char="•"/>
              <a:defRPr sz="312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66026" marR="31699" indent="-334327" algn="l" defTabSz="1014374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312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Atypical</a:t>
            </a:r>
            <a:r>
              <a:t> antipsychotics have low affinity for D2 receptors</a:t>
            </a:r>
          </a:p>
        </p:txBody>
      </p:sp>
      <p:sp>
        <p:nvSpPr>
          <p:cNvPr id="191" name="Shape 191"/>
          <p:cNvSpPr/>
          <p:nvPr/>
        </p:nvSpPr>
        <p:spPr>
          <a:xfrm>
            <a:off x="570266" y="7734116"/>
            <a:ext cx="11641834" cy="1475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>
            <a:lvl1pPr marL="372824" marR="40639" indent="-332184" algn="l" defTabSz="130048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Drugs like Phencyclidine (CPC) and ketamine (NMDA receptor blockers) or LSD (5-HT partial agonist) cause psychotic behavior</a:t>
            </a:r>
          </a:p>
        </p:txBody>
      </p:sp>
      <p:sp>
        <p:nvSpPr>
          <p:cNvPr id="192" name="Shape 192"/>
          <p:cNvSpPr/>
          <p:nvPr/>
        </p:nvSpPr>
        <p:spPr>
          <a:xfrm>
            <a:off x="3435569" y="6951768"/>
            <a:ext cx="3691097" cy="620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26402" marR="40639" indent="-385762" algn="l" defTabSz="130048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Furthermore.....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270934" y="1829622"/>
            <a:ext cx="11864666" cy="6445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lvl="2" indent="617219" algn="l" defTabSz="525779">
              <a:spcBef>
                <a:spcPts val="3700"/>
              </a:spcBef>
              <a:defRPr sz="297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NMDA receptor hypofunction causes excessive glutamate release which triggers neuronal injury throughout corticolimbic regions</a:t>
            </a:r>
          </a:p>
          <a:p>
            <a:pPr marL="983581" lvl="2" indent="-297781" algn="l" defTabSz="525779">
              <a:spcBef>
                <a:spcPts val="3700"/>
              </a:spcBef>
              <a:buSzPct val="100000"/>
              <a:buChar char="•"/>
              <a:defRPr sz="297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Disruption of corticolimbic glutamatergic transmission by </a:t>
            </a:r>
            <a:r>
              <a:rPr i="1" u="sng"/>
              <a:t>acute</a:t>
            </a:r>
            <a:r>
              <a:t> PCP leads to intense and disorganized hyperactivity (model for positive symptoms)</a:t>
            </a:r>
          </a:p>
          <a:p>
            <a:pPr marL="983581" lvl="2" indent="-297781" algn="l" defTabSz="525779">
              <a:spcBef>
                <a:spcPts val="3700"/>
              </a:spcBef>
              <a:buSzPct val="100000"/>
              <a:buChar char="•"/>
              <a:defRPr sz="297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Disruption of corticolimbic glutamatergic transmission by </a:t>
            </a:r>
            <a:r>
              <a:rPr i="1" u="sng"/>
              <a:t>chronic</a:t>
            </a:r>
            <a:r>
              <a:t> PCP leads to deficits in long-term memory, attention and social interaction (model for cognitive impairment and negative symptoms)</a:t>
            </a:r>
          </a:p>
          <a:p>
            <a:pPr marL="983581" lvl="2" indent="-297781" algn="l" defTabSz="525779">
              <a:spcBef>
                <a:spcPts val="3700"/>
              </a:spcBef>
              <a:buSzPct val="100000"/>
              <a:buChar char="•"/>
              <a:defRPr sz="297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PCP produces hypofrontality in nonhuman primates, and this effect is reversed by antipsychotic drugs</a:t>
            </a:r>
          </a:p>
        </p:txBody>
      </p:sp>
      <p:sp>
        <p:nvSpPr>
          <p:cNvPr id="195" name="Shape 195"/>
          <p:cNvSpPr/>
          <p:nvPr/>
        </p:nvSpPr>
        <p:spPr>
          <a:xfrm>
            <a:off x="704426" y="217738"/>
            <a:ext cx="11595947" cy="74155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/>
          <a:p>
            <a:pPr marL="25196" marR="25196" defTabSz="806297">
              <a:defRPr sz="3879">
                <a:solidFill>
                  <a:srgbClr val="1F43C9"/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NMDA receptor hypofunction</a:t>
            </a:r>
            <a:r>
              <a:rPr sz="4232">
                <a:uFill>
                  <a:solidFill>
                    <a:srgbClr val="0000CC"/>
                  </a:solidFill>
                </a:uFill>
              </a:rPr>
              <a:t> hypothesis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5947" y="6808632"/>
            <a:ext cx="2294491" cy="229449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688512" y="6775282"/>
            <a:ext cx="359438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/>
          <a:p>
            <a:pPr marL="40639" marR="40639" algn="l" defTabSz="1300480">
              <a:spcBef>
                <a:spcPts val="1300"/>
              </a:spcBef>
              <a:buClr>
                <a:srgbClr val="FFFFFF"/>
              </a:buClr>
              <a:buFont typeface="Times New Roman"/>
              <a:defRPr sz="341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 Dopamine</a:t>
            </a:r>
          </a:p>
        </p:txBody>
      </p:sp>
      <p:sp>
        <p:nvSpPr>
          <p:cNvPr id="199" name="Shape 199"/>
          <p:cNvSpPr/>
          <p:nvPr/>
        </p:nvSpPr>
        <p:spPr>
          <a:xfrm>
            <a:off x="1230379" y="8492703"/>
            <a:ext cx="251065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>
            <a:lvl1pPr marL="40639" marR="40639" algn="l" defTabSz="1300480">
              <a:spcBef>
                <a:spcPts val="1400"/>
              </a:spcBef>
              <a:buClr>
                <a:srgbClr val="FFFFFF"/>
              </a:buClr>
              <a:buFont typeface="Arial"/>
              <a:defRPr sz="3413" b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Serotonin</a:t>
            </a:r>
          </a:p>
        </p:txBody>
      </p:sp>
      <p:sp>
        <p:nvSpPr>
          <p:cNvPr id="200" name="Shape 200"/>
          <p:cNvSpPr/>
          <p:nvPr/>
        </p:nvSpPr>
        <p:spPr>
          <a:xfrm>
            <a:off x="7174924" y="6782902"/>
            <a:ext cx="381112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>
            <a:lvl1pPr marL="40639" marR="40639" algn="l" defTabSz="1300480">
              <a:spcBef>
                <a:spcPts val="1400"/>
              </a:spcBef>
              <a:buClr>
                <a:srgbClr val="FFFFFF"/>
              </a:buClr>
              <a:buFont typeface="Arial"/>
              <a:defRPr sz="341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Acetylcholine</a:t>
            </a:r>
          </a:p>
        </p:txBody>
      </p:sp>
      <p:sp>
        <p:nvSpPr>
          <p:cNvPr id="201" name="Shape 201"/>
          <p:cNvSpPr/>
          <p:nvPr/>
        </p:nvSpPr>
        <p:spPr>
          <a:xfrm>
            <a:off x="7251625" y="8492703"/>
            <a:ext cx="337763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>
            <a:lvl1pPr marL="40639" marR="40639" algn="l" defTabSz="1300480">
              <a:spcBef>
                <a:spcPts val="1400"/>
              </a:spcBef>
              <a:buClr>
                <a:srgbClr val="FFFFFF"/>
              </a:buClr>
              <a:buFont typeface="Arial"/>
              <a:defRPr sz="341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Neuropeptides</a:t>
            </a:r>
          </a:p>
        </p:txBody>
      </p:sp>
      <p:sp>
        <p:nvSpPr>
          <p:cNvPr id="202" name="Shape 202"/>
          <p:cNvSpPr/>
          <p:nvPr/>
        </p:nvSpPr>
        <p:spPr>
          <a:xfrm>
            <a:off x="838363" y="7630757"/>
            <a:ext cx="435299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/>
          <a:p>
            <a:pPr marL="40639" marR="40639" algn="l" defTabSz="1300480">
              <a:spcBef>
                <a:spcPts val="1300"/>
              </a:spcBef>
              <a:buClr>
                <a:srgbClr val="FFFFFF"/>
              </a:buClr>
              <a:buFont typeface="Times New Roman"/>
              <a:defRPr sz="341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Glutamate</a:t>
            </a:r>
          </a:p>
        </p:txBody>
      </p:sp>
      <p:sp>
        <p:nvSpPr>
          <p:cNvPr id="203" name="Shape 203"/>
          <p:cNvSpPr/>
          <p:nvPr/>
        </p:nvSpPr>
        <p:spPr>
          <a:xfrm>
            <a:off x="7664589" y="7638377"/>
            <a:ext cx="1968782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>
            <a:lvl1pPr marL="40639" marR="40639" algn="l" defTabSz="1300480">
              <a:spcBef>
                <a:spcPts val="1400"/>
              </a:spcBef>
              <a:buClr>
                <a:srgbClr val="FFFFFF"/>
              </a:buClr>
              <a:buFont typeface="Arial"/>
              <a:defRPr sz="3413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GABA</a:t>
            </a:r>
          </a:p>
        </p:txBody>
      </p:sp>
      <p:sp>
        <p:nvSpPr>
          <p:cNvPr id="204" name="Shape 204"/>
          <p:cNvSpPr/>
          <p:nvPr/>
        </p:nvSpPr>
        <p:spPr>
          <a:xfrm>
            <a:off x="588151" y="1618042"/>
            <a:ext cx="11583053" cy="455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algn="l" defTabSz="467359">
              <a:spcBef>
                <a:spcPts val="3300"/>
              </a:spcBef>
              <a:defRPr sz="30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5-HT has a modulatory effect on dopaminergic neurones</a:t>
            </a:r>
          </a:p>
          <a:p>
            <a:pPr algn="l" defTabSz="467359">
              <a:spcBef>
                <a:spcPts val="3300"/>
              </a:spcBef>
              <a:defRPr sz="30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LSD, a partial 5-HT receptor agonist, produces hallucinations and behavioral disturbance</a:t>
            </a:r>
          </a:p>
          <a:p>
            <a:pPr algn="l" defTabSz="467359">
              <a:spcBef>
                <a:spcPts val="3300"/>
              </a:spcBef>
              <a:defRPr sz="30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M-chlorophenylpiperazine (M-CPP), a 5-HT receptor agonist, worsens psychotic symptoms</a:t>
            </a:r>
          </a:p>
          <a:p>
            <a:pPr algn="l" defTabSz="467359">
              <a:spcBef>
                <a:spcPts val="3300"/>
              </a:spcBef>
              <a:defRPr sz="30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Ritanserin, a 5-HT receptor antagonists, attenuates psychotic symptoms</a:t>
            </a:r>
          </a:p>
        </p:txBody>
      </p:sp>
      <p:sp>
        <p:nvSpPr>
          <p:cNvPr id="205" name="Shape 205"/>
          <p:cNvSpPr/>
          <p:nvPr/>
        </p:nvSpPr>
        <p:spPr>
          <a:xfrm>
            <a:off x="2627702" y="315394"/>
            <a:ext cx="9550740" cy="702111"/>
          </a:xfrm>
          <a:prstGeom prst="rect">
            <a:avLst/>
          </a:prstGeom>
          <a:solidFill>
            <a:schemeClr val="accent3">
              <a:satOff val="12345"/>
              <a:lumOff val="68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26009" marR="26009" defTabSz="832307">
              <a:defRPr sz="4004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role of Serotonin (5-HT)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DA-clinicaleffecy.jpg"/>
          <p:cNvPicPr>
            <a:picLocks noChangeAspect="1"/>
          </p:cNvPicPr>
          <p:nvPr/>
        </p:nvPicPr>
        <p:blipFill>
          <a:blip r:embed="rId2">
            <a:extLst/>
          </a:blip>
          <a:srcRect l="12500" t="16667"/>
          <a:stretch>
            <a:fillRect/>
          </a:stretch>
        </p:blipFill>
        <p:spPr>
          <a:xfrm>
            <a:off x="1043587" y="1420056"/>
            <a:ext cx="11381459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47178" y="213062"/>
            <a:ext cx="12710445" cy="1238973"/>
          </a:xfrm>
          <a:prstGeom prst="rect">
            <a:avLst/>
          </a:prstGeom>
          <a:solidFill>
            <a:schemeClr val="accent3">
              <a:satOff val="12345"/>
              <a:lumOff val="68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39" marR="40639" defTabSz="1300480">
              <a:spcBef>
                <a:spcPts val="1100"/>
              </a:spcBef>
              <a:buClr>
                <a:srgbClr val="FFFFFF"/>
              </a:buClr>
              <a:buFont typeface="Arial"/>
              <a:defRPr sz="3800" b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</a:t>
            </a:r>
            <a:r>
              <a:rPr>
                <a:latin typeface="Arial"/>
                <a:ea typeface="Arial"/>
                <a:cs typeface="Arial"/>
                <a:sym typeface="Arial"/>
              </a:rPr>
              <a:t>Clinical potency of typical antipsychotic drugs correlated with their affinity for D</a:t>
            </a:r>
            <a:r>
              <a:rPr baseline="-15999">
                <a:latin typeface="Arial"/>
                <a:ea typeface="Arial"/>
                <a:cs typeface="Arial"/>
                <a:sym typeface="Arial"/>
              </a:rPr>
              <a:t>2</a:t>
            </a:r>
            <a:r>
              <a:rPr>
                <a:latin typeface="Arial"/>
                <a:ea typeface="Arial"/>
                <a:cs typeface="Arial"/>
                <a:sym typeface="Arial"/>
              </a:rPr>
              <a:t> receptors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526130" y="2388893"/>
            <a:ext cx="12199238" cy="715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algn="l" defTabSz="496570">
              <a:spcBef>
                <a:spcPts val="3500"/>
              </a:spcBef>
              <a:defRPr sz="323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EFFICACY: D2 Receptor antagonism </a:t>
            </a:r>
          </a:p>
          <a:p>
            <a:pPr algn="l" defTabSz="496570">
              <a:spcBef>
                <a:spcPts val="3500"/>
              </a:spcBef>
              <a:defRPr sz="323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the Mesolimbic pathway </a:t>
            </a:r>
            <a:r>
              <a:rPr i="1">
                <a:uFill>
                  <a:solidFill>
                    <a:srgbClr val="FFFF66"/>
                  </a:solidFill>
                </a:uFill>
              </a:rPr>
              <a:t>decreases positive symptoms</a:t>
            </a:r>
          </a:p>
          <a:p>
            <a:pPr algn="l" defTabSz="496570">
              <a:spcBef>
                <a:spcPts val="3500"/>
              </a:spcBef>
              <a:defRPr sz="323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SIDE EFFECTS: D2 Receptor antagonism</a:t>
            </a:r>
          </a:p>
          <a:p>
            <a:pPr algn="l" defTabSz="496570">
              <a:spcBef>
                <a:spcPts val="3500"/>
              </a:spcBef>
              <a:defRPr sz="323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the Mesocortical pathway can </a:t>
            </a:r>
            <a:r>
              <a:rPr i="1"/>
              <a:t>increase negative</a:t>
            </a:r>
            <a:r>
              <a:t> symptoms</a:t>
            </a:r>
          </a:p>
          <a:p>
            <a:pPr algn="l" defTabSz="496570">
              <a:spcBef>
                <a:spcPts val="3500"/>
              </a:spcBef>
              <a:defRPr sz="323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the Nigro-Striatal pathway causes </a:t>
            </a:r>
            <a:r>
              <a:rPr i="1">
                <a:uFill>
                  <a:solidFill>
                    <a:srgbClr val="FFFF66"/>
                  </a:solidFill>
                </a:uFill>
              </a:rPr>
              <a:t>Extra-Pyramidal Syndrome</a:t>
            </a:r>
            <a:r>
              <a:rPr>
                <a:uFill>
                  <a:solidFill>
                    <a:srgbClr val="FFFF66"/>
                  </a:solidFill>
                </a:uFill>
              </a:rPr>
              <a:t> (EPS)</a:t>
            </a:r>
            <a:r>
              <a:t>  or Parkinsonism, Dystonia, Tardive dyskinesia, Akathisia, Neuroleptic malignant syndrome</a:t>
            </a:r>
          </a:p>
          <a:p>
            <a:pPr algn="l" defTabSz="496570">
              <a:spcBef>
                <a:spcPts val="3500"/>
              </a:spcBef>
              <a:defRPr sz="323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the pituitary gland causes endocrine changes (hyperprolactinemia, amenorrhea, galactorrhea, infertility, gynecomastia and sexual dysfunction)</a:t>
            </a:r>
          </a:p>
        </p:txBody>
      </p:sp>
      <p:sp>
        <p:nvSpPr>
          <p:cNvPr id="211" name="Shape 211"/>
          <p:cNvSpPr/>
          <p:nvPr/>
        </p:nvSpPr>
        <p:spPr>
          <a:xfrm>
            <a:off x="288145" y="366892"/>
            <a:ext cx="12428507" cy="1178012"/>
          </a:xfrm>
          <a:prstGeom prst="rect">
            <a:avLst/>
          </a:prstGeom>
          <a:solidFill>
            <a:schemeClr val="accent3">
              <a:satOff val="12345"/>
              <a:lumOff val="68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4200"/>
              </a:spcBef>
              <a:defRPr sz="3800"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Antagonism of dopamine D2 receptors is the basis for both the efficacy and side effects of typical antipsychotics</a:t>
            </a:r>
          </a:p>
        </p:txBody>
      </p:sp>
      <p:sp>
        <p:nvSpPr>
          <p:cNvPr id="212" name="Shape 212"/>
          <p:cNvSpPr/>
          <p:nvPr/>
        </p:nvSpPr>
        <p:spPr>
          <a:xfrm>
            <a:off x="245900" y="2096564"/>
            <a:ext cx="12513001" cy="1869759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ffectLst>
            <a:outerShdw blurRad="76200" dir="162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228279" y="4187176"/>
            <a:ext cx="12548243" cy="5226611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ffectLst>
            <a:outerShdw blurRad="76200" dir="162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354082" y="371150"/>
            <a:ext cx="12173911" cy="1469001"/>
          </a:xfrm>
          <a:prstGeom prst="rect">
            <a:avLst/>
          </a:prstGeom>
          <a:solidFill>
            <a:schemeClr val="accent3">
              <a:satOff val="12345"/>
              <a:lumOff val="68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>
              <a:defRPr sz="3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Typical antipsychotic are also effective antagonists at ACh, 5-HT and NE receptors</a:t>
            </a:r>
          </a:p>
        </p:txBody>
      </p:sp>
      <p:sp>
        <p:nvSpPr>
          <p:cNvPr id="218" name="Shape 218"/>
          <p:cNvSpPr/>
          <p:nvPr/>
        </p:nvSpPr>
        <p:spPr>
          <a:xfrm>
            <a:off x="359165" y="3136746"/>
            <a:ext cx="12163748" cy="1673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>
            <a:lvl1pPr marL="506004" marR="40639" indent="-465364" algn="l" defTabSz="1300480">
              <a:lnSpc>
                <a:spcPct val="1200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•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Blurred vision, Dry mouth, Sinus tachycardia, Constipation, Urinary retention, Memory dysfunction</a:t>
            </a:r>
          </a:p>
        </p:txBody>
      </p:sp>
      <p:sp>
        <p:nvSpPr>
          <p:cNvPr id="219" name="Shape 219"/>
          <p:cNvSpPr/>
          <p:nvPr/>
        </p:nvSpPr>
        <p:spPr>
          <a:xfrm>
            <a:off x="867974" y="4701069"/>
            <a:ext cx="5170870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639" marR="40639" defTabSz="1300480">
              <a:defRPr sz="3800">
                <a:solidFill>
                  <a:schemeClr val="accent5"/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Histamine H1 Blockade</a:t>
            </a:r>
          </a:p>
        </p:txBody>
      </p:sp>
      <p:sp>
        <p:nvSpPr>
          <p:cNvPr id="220" name="Shape 220"/>
          <p:cNvSpPr/>
          <p:nvPr/>
        </p:nvSpPr>
        <p:spPr>
          <a:xfrm>
            <a:off x="533337" y="5434480"/>
            <a:ext cx="11505237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47833" marR="40639" indent="-407193" algn="l" defTabSz="1300480">
              <a:spcBef>
                <a:spcPts val="700"/>
              </a:spcBef>
              <a:buClr>
                <a:srgbClr val="FFFFFF"/>
              </a:buClr>
              <a:buSzPct val="100000"/>
              <a:buFont typeface="Arial"/>
              <a:buChar char="•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Sedation, drowsiness, Weight gain, Hypotension</a:t>
            </a:r>
          </a:p>
        </p:txBody>
      </p:sp>
      <p:sp>
        <p:nvSpPr>
          <p:cNvPr id="221" name="Shape 221"/>
          <p:cNvSpPr/>
          <p:nvPr/>
        </p:nvSpPr>
        <p:spPr>
          <a:xfrm>
            <a:off x="943937" y="2294709"/>
            <a:ext cx="6431569" cy="1178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1300480">
              <a:defRPr sz="3800">
                <a:solidFill>
                  <a:schemeClr val="accent5"/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Muscarinic receptor blockade</a:t>
            </a:r>
            <a:br/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-1233991" y="6303253"/>
            <a:ext cx="10171137" cy="1178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39" marR="40639" defTabSz="1300480">
              <a:defRPr sz="3800">
                <a:solidFill>
                  <a:schemeClr val="accent5"/>
                </a:solidFill>
                <a:uFill>
                  <a:solidFill>
                    <a:srgbClr val="FFFF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Alpha-1 receptor blockade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610372" y="7092401"/>
            <a:ext cx="11998818" cy="2364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7833" marR="40639" indent="-407193" algn="l" defTabSz="1300480">
              <a:spcBef>
                <a:spcPts val="700"/>
              </a:spcBef>
              <a:buSzPct val="100000"/>
              <a:buChar char="•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Arteriolar dilation→ reduction of arterial blood pressure and Dizziness</a:t>
            </a:r>
          </a:p>
          <a:p>
            <a:pPr marL="447833" marR="40639" indent="-407193" algn="l" defTabSz="1300480">
              <a:spcBef>
                <a:spcPts val="700"/>
              </a:spcBef>
              <a:buSzPct val="100000"/>
              <a:buChar char="•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Venodilation→ orthostatic hypotension - Reflex tachycardia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489729" y="1362140"/>
            <a:ext cx="12025329" cy="81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358140" marR="38201" indent="-358140" algn="l" defTabSz="1222451">
              <a:spcBef>
                <a:spcPts val="600"/>
              </a:spcBef>
              <a:buSzPct val="100000"/>
              <a:buChar char="•"/>
              <a:defRPr sz="357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All are equally effective but differ in their </a:t>
            </a:r>
            <a:r>
              <a:rPr>
                <a:uFill>
                  <a:solidFill>
                    <a:srgbClr val="FFFF66"/>
                  </a:solidFill>
                </a:uFill>
              </a:rPr>
              <a:t>tolerability</a:t>
            </a:r>
          </a:p>
          <a:p>
            <a:pPr marL="358140" marR="38201" indent="-358140" algn="l" defTabSz="1222451">
              <a:spcBef>
                <a:spcPts val="600"/>
              </a:spcBef>
              <a:buSzPct val="100000"/>
              <a:buChar char="•"/>
              <a:defRPr sz="357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All show a significant </a:t>
            </a:r>
            <a:r>
              <a:rPr>
                <a:uFill>
                  <a:solidFill>
                    <a:srgbClr val="FFFF66"/>
                  </a:solidFill>
                </a:uFill>
              </a:rPr>
              <a:t>delay </a:t>
            </a:r>
            <a:r>
              <a:t>before they become effective</a:t>
            </a:r>
          </a:p>
          <a:p>
            <a:pPr marL="358140" marR="38201" indent="-358140" algn="l" defTabSz="1222451">
              <a:spcBef>
                <a:spcPts val="600"/>
              </a:spcBef>
              <a:buSzPct val="100000"/>
              <a:buChar char="•"/>
              <a:defRPr sz="357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All produce significant </a:t>
            </a:r>
            <a:r>
              <a:rPr>
                <a:uFill>
                  <a:solidFill>
                    <a:srgbClr val="FFFF66"/>
                  </a:solidFill>
                </a:uFill>
              </a:rPr>
              <a:t>adverse effects (EPS occurs at clinically effective doses)</a:t>
            </a:r>
          </a:p>
          <a:p>
            <a:pPr marL="358140" marR="38201" indent="-358140" algn="l" defTabSz="1222451">
              <a:spcBef>
                <a:spcPts val="600"/>
              </a:spcBef>
              <a:buSzPct val="100000"/>
              <a:buChar char="•"/>
              <a:defRPr sz="357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>
              <a:uFill>
                <a:solidFill>
                  <a:srgbClr val="FFFF66"/>
                </a:solidFill>
              </a:uFill>
            </a:endParaRPr>
          </a:p>
          <a:p>
            <a:pPr marL="358140" indent="-358140" algn="l" defTabSz="549148">
              <a:buSzPct val="100000"/>
              <a:buChar char="•"/>
              <a:defRPr sz="357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Limited efficacy against negative symptoms</a:t>
            </a:r>
          </a:p>
          <a:p>
            <a:pPr marL="358140" indent="-358140" algn="l" defTabSz="549148">
              <a:buSzPct val="100000"/>
              <a:buChar char="•"/>
              <a:defRPr sz="357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A substantial portion of patients (25% to 40%) respond poorly to treatment</a:t>
            </a:r>
          </a:p>
          <a:p>
            <a:pPr marL="358140" indent="-358140" algn="l" defTabSz="549148">
              <a:buSzPct val="100000"/>
              <a:buChar char="•"/>
              <a:defRPr sz="357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Drug interaction with additive effects with sedatives, anticholinergic, antihistaminergics, alfa receptor blocking agents</a:t>
            </a:r>
          </a:p>
          <a:p>
            <a:pPr marL="358140" indent="-358140" algn="l" defTabSz="549148">
              <a:buSzPct val="100000"/>
              <a:buChar char="•"/>
              <a:defRPr sz="357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uFill>
                <a:solidFill>
                  <a:srgbClr val="FFFF66"/>
                </a:solidFill>
              </a:uFill>
            </a:endParaRPr>
          </a:p>
          <a:p>
            <a:pPr marL="420963" marR="38201" indent="-382762" algn="l" defTabSz="1222451">
              <a:spcBef>
                <a:spcPts val="600"/>
              </a:spcBef>
              <a:buSzPct val="100000"/>
              <a:buChar char="•"/>
              <a:defRPr sz="357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Efficacious for positive symptoms</a:t>
            </a:r>
          </a:p>
          <a:p>
            <a:pPr marL="420963" marR="38201" indent="-382762" algn="l" defTabSz="1222451">
              <a:spcBef>
                <a:spcPts val="600"/>
              </a:spcBef>
              <a:buSzPct val="100000"/>
              <a:buChar char="•"/>
              <a:defRPr sz="357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Low-cost</a:t>
            </a:r>
          </a:p>
        </p:txBody>
      </p:sp>
      <p:sp>
        <p:nvSpPr>
          <p:cNvPr id="226" name="Shape 226"/>
          <p:cNvSpPr/>
          <p:nvPr/>
        </p:nvSpPr>
        <p:spPr>
          <a:xfrm>
            <a:off x="704426" y="164874"/>
            <a:ext cx="11595948" cy="80347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32511" marR="32511" defTabSz="1040384">
              <a:defRPr sz="4551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Typical Antipsychotic drugs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Table 230"/>
          <p:cNvGraphicFramePr/>
          <p:nvPr/>
        </p:nvGraphicFramePr>
        <p:xfrm>
          <a:off x="-20670" y="79136"/>
          <a:ext cx="13046138" cy="512382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8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1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6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4046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600">
                          <a:latin typeface="Arial"/>
                          <a:ea typeface="Arial"/>
                          <a:cs typeface="Arial"/>
                          <a:sym typeface="Arial"/>
                        </a:rPr>
                        <a:t>First generation
TYPICAL</a:t>
                      </a:r>
                    </a:p>
                  </a:txBody>
                  <a:tcPr marL="63500" marR="63500" marT="63500" marB="63500" anchor="ctr" horzOverflow="overflow">
                    <a:solidFill>
                      <a:schemeClr val="accent3">
                        <a:satOff val="12345"/>
                        <a:lumOff val="684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/>
                      </a:pPr>
                      <a:endParaRPr/>
                    </a:p>
                  </a:txBody>
                  <a:tcPr marL="63500" marR="63500" marT="63500" marB="63500" anchor="ctr" horzOverflow="overflow">
                    <a:solidFill>
                      <a:schemeClr val="accent2">
                        <a:hueOff val="-1600248"/>
                        <a:satOff val="5179"/>
                        <a:lumOff val="1327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600">
                          <a:latin typeface="Arial"/>
                          <a:ea typeface="Arial"/>
                          <a:cs typeface="Arial"/>
                          <a:sym typeface="Arial"/>
                        </a:rPr>
                        <a:t>Second generation
ATYPICAL</a:t>
                      </a:r>
                    </a:p>
                  </a:txBody>
                  <a:tcPr marL="63500" marR="63500" marT="63500" marB="63500" anchor="ctr" horzOverflow="overflow">
                    <a:solidFill>
                      <a:schemeClr val="accent3">
                        <a:satOff val="12345"/>
                        <a:lumOff val="684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552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200"/>
                        <a:t>1952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200"/>
                        <a:t>1960s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200"/>
                        <a:t>1980s</a:t>
                      </a:r>
                    </a:p>
                  </a:txBody>
                  <a:tcPr marL="63500" marR="63500" marT="63500" marB="63500" anchor="ctr" horzOverflow="overflow">
                    <a:solidFill>
                      <a:schemeClr val="accent2">
                        <a:hueOff val="-1600248"/>
                        <a:satOff val="5179"/>
                        <a:lumOff val="13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200"/>
                        <a:t>1990s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200"/>
                        <a:t>2000s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989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Chlor
promazine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Haloperidol
(Serenase)
Fluphenazine
Thioridazine
Trifluoperazine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Clozapine</a:t>
                      </a:r>
                    </a:p>
                  </a:txBody>
                  <a:tcPr marL="63500" marR="63500" marT="63500" marB="63500" anchor="ctr" horzOverflow="overflow">
                    <a:solidFill>
                      <a:schemeClr val="accent2">
                        <a:hueOff val="-1600248"/>
                        <a:satOff val="5179"/>
                        <a:lumOff val="132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Risperidone
Olanzapine
Quetiapine
Ziprasidone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Aripiprazole
Paliperidone
Iloperidone
Asenapine
Lurasidone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1" name="Table 231"/>
          <p:cNvGraphicFramePr/>
          <p:nvPr/>
        </p:nvGraphicFramePr>
        <p:xfrm>
          <a:off x="271509" y="5420127"/>
          <a:ext cx="5839314" cy="4135411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5839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7344">
                <a:tc>
                  <a:txBody>
                    <a:bodyPr/>
                    <a:lstStyle/>
                    <a:p>
                      <a:pPr marL="40639" marR="40639" algn="l" defTabSz="1300480">
                        <a:spcBef>
                          <a:spcPts val="1600"/>
                        </a:spcBef>
                      </a:pPr>
                      <a:r>
                        <a:rPr sz="3200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Parkinsonian side effects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089">
                <a:tc>
                  <a:txBody>
                    <a:bodyPr/>
                    <a:lstStyle/>
                    <a:p>
                      <a:pPr marL="40639" marR="40639" algn="l" defTabSz="1300480">
                        <a:spcBef>
                          <a:spcPts val="1600"/>
                        </a:spcBef>
                      </a:pPr>
                      <a:r>
                        <a:rPr sz="3200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Effective against positive symptoms 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978">
                <a:tc>
                  <a:txBody>
                    <a:bodyPr/>
                    <a:lstStyle/>
                    <a:p>
                      <a:pPr marL="40639" marR="40639" algn="l" defTabSz="1300480">
                        <a:spcBef>
                          <a:spcPts val="1600"/>
                        </a:spcBef>
                      </a:pPr>
                      <a:r>
                        <a:rPr sz="3200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Not all patients respond to drug therapy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2" name="Table 232"/>
          <p:cNvGraphicFramePr/>
          <p:nvPr/>
        </p:nvGraphicFramePr>
        <p:xfrm>
          <a:off x="6741308" y="5360146"/>
          <a:ext cx="6138101" cy="4255374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6138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3938">
                <a:tc>
                  <a:txBody>
                    <a:bodyPr/>
                    <a:lstStyle/>
                    <a:p>
                      <a:pPr marL="40639" marR="40639" algn="l" defTabSz="1300480">
                        <a:spcBef>
                          <a:spcPts val="1600"/>
                        </a:spcBef>
                      </a:pPr>
                      <a:r>
                        <a:rPr sz="3200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minimal Parkinsonian side effects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2174">
                <a:tc>
                  <a:txBody>
                    <a:bodyPr/>
                    <a:lstStyle/>
                    <a:p>
                      <a:pPr marL="40639" marR="40639" algn="l" defTabSz="1300480">
                        <a:spcBef>
                          <a:spcPts val="1600"/>
                        </a:spcBef>
                      </a:pPr>
                      <a:r>
                        <a:rPr sz="3200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Effective against both positive and negative symptoms 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9262">
                <a:tc>
                  <a:txBody>
                    <a:bodyPr/>
                    <a:lstStyle/>
                    <a:p>
                      <a:pPr marL="40639" marR="40639" algn="l" defTabSz="1300480">
                        <a:spcBef>
                          <a:spcPts val="1600"/>
                        </a:spcBef>
                      </a:pPr>
                      <a:r>
                        <a:rPr sz="3200">
                          <a:solidFill>
                            <a:schemeClr val="accent1">
                              <a:hueOff val="60270"/>
                              <a:satOff val="-20053"/>
                              <a:lumOff val="-13915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Effective in "resistant" patients
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913998" y="590362"/>
            <a:ext cx="11176800" cy="899520"/>
          </a:xfrm>
          <a:prstGeom prst="rect">
            <a:avLst/>
          </a:prstGeom>
          <a:solidFill>
            <a:schemeClr val="accent3">
              <a:satOff val="12345"/>
              <a:lumOff val="68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34950" marR="34950" defTabSz="1118412">
              <a:defRPr sz="538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Atypical antipsychotic drugs</a:t>
            </a:r>
          </a:p>
        </p:txBody>
      </p:sp>
      <p:sp>
        <p:nvSpPr>
          <p:cNvPr id="235" name="Shape 235"/>
          <p:cNvSpPr/>
          <p:nvPr/>
        </p:nvSpPr>
        <p:spPr>
          <a:xfrm>
            <a:off x="772103" y="2496794"/>
            <a:ext cx="11798078" cy="527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401253" indent="-401253" algn="l" defTabSz="508254">
              <a:buSzPct val="100000"/>
              <a:buChar char="•"/>
              <a:defRPr sz="400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Are effective against positive and negative symptoms with some improvement in cognition</a:t>
            </a:r>
          </a:p>
          <a:p>
            <a:pPr marL="401253" indent="-401253" algn="l" defTabSz="508254">
              <a:buSzPct val="100000"/>
              <a:buChar char="•"/>
              <a:defRPr sz="400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1253" indent="-401253" algn="l" defTabSz="508254">
              <a:buSzPct val="100000"/>
              <a:buChar char="•"/>
              <a:defRPr sz="400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Are effective in patients refractory to typical neuroleptics</a:t>
            </a:r>
          </a:p>
          <a:p>
            <a:pPr marL="401253" indent="-401253" algn="l" defTabSz="508254">
              <a:buSzPct val="100000"/>
              <a:buChar char="•"/>
              <a:defRPr sz="400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1253" indent="-401253" algn="l" defTabSz="508254">
              <a:buSzPct val="100000"/>
              <a:buChar char="•"/>
              <a:defRPr sz="400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Greatly reduced or absent EPS</a:t>
            </a:r>
          </a:p>
          <a:p>
            <a:pPr marL="401253" indent="-401253" algn="l" defTabSz="508254">
              <a:buSzPct val="100000"/>
              <a:buChar char="•"/>
              <a:defRPr sz="400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1253" indent="-401253" algn="l" defTabSz="508254">
              <a:buSzPct val="100000"/>
              <a:buChar char="•"/>
              <a:defRPr sz="400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Disadvantage: Expensive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975359" y="230102"/>
            <a:ext cx="11054079" cy="9157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27635" marR="27635" defTabSz="884326">
              <a:buClr>
                <a:srgbClr val="0000CC"/>
              </a:buClr>
              <a:buFont typeface="Times New Roman"/>
              <a:defRPr sz="4255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Antipsychotics: receptor order of potency</a:t>
            </a:r>
          </a:p>
        </p:txBody>
      </p:sp>
      <p:graphicFrame>
        <p:nvGraphicFramePr>
          <p:cNvPr id="238" name="Table 238"/>
          <p:cNvGraphicFramePr/>
          <p:nvPr/>
        </p:nvGraphicFramePr>
        <p:xfrm>
          <a:off x="630534" y="1350812"/>
          <a:ext cx="12018061" cy="801753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92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480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TYPICAL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969A9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2600"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>
                    <a:solidFill>
                      <a:srgbClr val="969A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611"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Chlorpromazine</a:t>
                      </a:r>
                      <a:r>
                        <a:rPr baseline="-18444"/>
                        <a:t> 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 </a:t>
                      </a:r>
                      <a:r>
                        <a:rPr>
                          <a:uFill>
                            <a:solidFill>
                              <a:srgbClr val="00FF00"/>
                            </a:solidFill>
                          </a:uFill>
                        </a:rPr>
                        <a:t>α</a:t>
                      </a:r>
                      <a:r>
                        <a:rPr baseline="-18444">
                          <a:uFill>
                            <a:solidFill>
                              <a:srgbClr val="00FF00"/>
                            </a:solidFill>
                          </a:uFill>
                        </a:rPr>
                        <a:t>1</a:t>
                      </a:r>
                      <a:r>
                        <a:t> = </a:t>
                      </a:r>
                      <a:r>
                        <a:rPr>
                          <a:uFill>
                            <a:solidFill>
                              <a:srgbClr val="FF9900"/>
                            </a:solidFill>
                          </a:uFill>
                        </a:rPr>
                        <a:t>5-HT</a:t>
                      </a:r>
                      <a:r>
                        <a:rPr baseline="-18444">
                          <a:uFill>
                            <a:solidFill>
                              <a:srgbClr val="FF9900"/>
                            </a:solidFill>
                          </a:uFill>
                        </a:rPr>
                        <a:t>2</a:t>
                      </a:r>
                      <a:r>
                        <a:t> = </a:t>
                      </a:r>
                      <a:r>
                        <a:rPr>
                          <a:uFill>
                            <a:solidFill>
                              <a:srgbClr val="00FFFF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00FFFF"/>
                            </a:solidFill>
                          </a:uFill>
                        </a:rPr>
                        <a:t>2</a:t>
                      </a:r>
                      <a:r>
                        <a:t> &gt; </a:t>
                      </a:r>
                      <a:r>
                        <a:rPr>
                          <a:uFill>
                            <a:solidFill>
                              <a:srgbClr val="FF66CC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FF66CC"/>
                            </a:solidFill>
                          </a:uFill>
                        </a:rPr>
                        <a:t>1 </a:t>
                      </a:r>
                      <a:r>
                        <a:t>&gt; </a:t>
                      </a:r>
                      <a:r>
                        <a:rPr>
                          <a:uFill>
                            <a:solidFill>
                              <a:srgbClr val="FF0000"/>
                            </a:solidFill>
                          </a:uFill>
                        </a:rPr>
                        <a:t>M</a:t>
                      </a:r>
                      <a:r>
                        <a:t> &gt; </a:t>
                      </a:r>
                      <a:r>
                        <a:rPr>
                          <a:uFill>
                            <a:solidFill>
                              <a:srgbClr val="9966FF"/>
                            </a:solidFill>
                          </a:uFill>
                        </a:rPr>
                        <a:t>α</a:t>
                      </a:r>
                      <a:r>
                        <a:rPr baseline="-18444">
                          <a:uFill>
                            <a:solidFill>
                              <a:srgbClr val="9966FF"/>
                            </a:solidFill>
                          </a:uFill>
                        </a:rPr>
                        <a:t>2</a:t>
                      </a:r>
                      <a:r>
                        <a:rPr baseline="-18444"/>
                        <a:t> 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069"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Haloperidol</a:t>
                      </a:r>
                      <a:r>
                        <a:rPr baseline="-18444"/>
                        <a:t> 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uFill>
                            <a:solidFill>
                              <a:srgbClr val="00FFFF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00FFFF"/>
                            </a:solidFill>
                          </a:uFill>
                        </a:rPr>
                        <a:t>2</a:t>
                      </a:r>
                      <a:r>
                        <a:t> &gt; </a:t>
                      </a:r>
                      <a:r>
                        <a:rPr>
                          <a:uFill>
                            <a:solidFill>
                              <a:srgbClr val="FF66CC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FF66CC"/>
                            </a:solidFill>
                          </a:uFill>
                        </a:rPr>
                        <a:t>1</a:t>
                      </a:r>
                      <a:r>
                        <a:rPr baseline="-22888"/>
                        <a:t> </a:t>
                      </a:r>
                      <a:r>
                        <a:t>= </a:t>
                      </a:r>
                      <a:r>
                        <a:rPr>
                          <a:uFill>
                            <a:solidFill>
                              <a:srgbClr val="FFCC99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FFCC99"/>
                            </a:solidFill>
                          </a:uFill>
                        </a:rPr>
                        <a:t>4</a:t>
                      </a:r>
                      <a:r>
                        <a:t> &gt; </a:t>
                      </a:r>
                      <a:r>
                        <a:rPr>
                          <a:uFill>
                            <a:solidFill>
                              <a:srgbClr val="00FF00"/>
                            </a:solidFill>
                          </a:uFill>
                        </a:rPr>
                        <a:t>α</a:t>
                      </a:r>
                      <a:r>
                        <a:rPr baseline="-18444">
                          <a:uFill>
                            <a:solidFill>
                              <a:srgbClr val="00FF00"/>
                            </a:solidFill>
                          </a:uFill>
                        </a:rPr>
                        <a:t>1</a:t>
                      </a:r>
                      <a:r>
                        <a:t> &gt; </a:t>
                      </a:r>
                      <a:r>
                        <a:rPr>
                          <a:uFill>
                            <a:solidFill>
                              <a:srgbClr val="FF9900"/>
                            </a:solidFill>
                          </a:uFill>
                        </a:rPr>
                        <a:t>5-HT</a:t>
                      </a:r>
                      <a:r>
                        <a:rPr baseline="-18444">
                          <a:uFill>
                            <a:solidFill>
                              <a:srgbClr val="FF9900"/>
                            </a:solidFill>
                          </a:uFill>
                        </a:rPr>
                        <a:t>2 </a:t>
                      </a:r>
                      <a:r>
                        <a:t>&gt;</a:t>
                      </a:r>
                      <a:r>
                        <a:rPr>
                          <a:uFill>
                            <a:solidFill>
                              <a:srgbClr val="FFFF00"/>
                            </a:solidFill>
                          </a:uFill>
                        </a:rPr>
                        <a:t>H</a:t>
                      </a:r>
                      <a:r>
                        <a:rPr baseline="-18444">
                          <a:uFill>
                            <a:solidFill>
                              <a:srgbClr val="FFFF00"/>
                            </a:solidFill>
                          </a:uFill>
                        </a:rPr>
                        <a:t>1</a:t>
                      </a:r>
                      <a:r>
                        <a:t>&gt;</a:t>
                      </a:r>
                      <a:r>
                        <a:rPr>
                          <a:uFill>
                            <a:solidFill>
                              <a:srgbClr val="FF0000"/>
                            </a:solidFill>
                          </a:uFill>
                        </a:rPr>
                        <a:t>M</a:t>
                      </a:r>
                      <a:r>
                        <a:t> = </a:t>
                      </a:r>
                      <a:r>
                        <a:rPr>
                          <a:uFill>
                            <a:solidFill>
                              <a:srgbClr val="9966FF"/>
                            </a:solidFill>
                          </a:uFill>
                        </a:rPr>
                        <a:t>α</a:t>
                      </a:r>
                      <a:r>
                        <a:rPr baseline="-18444">
                          <a:uFill>
                            <a:solidFill>
                              <a:srgbClr val="9966FF"/>
                            </a:solidFill>
                          </a:uFill>
                        </a:rPr>
                        <a:t>2</a:t>
                      </a:r>
                      <a:r>
                        <a:rPr baseline="-18444"/>
                        <a:t> 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363"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Clozapine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uFill>
                            <a:solidFill>
                              <a:srgbClr val="FFCC99"/>
                            </a:solidFill>
                          </a:uFill>
                        </a:rPr>
                        <a:t>D</a:t>
                      </a:r>
                      <a:r>
                        <a:rPr baseline="-22888">
                          <a:uFill>
                            <a:solidFill>
                              <a:srgbClr val="FFCC99"/>
                            </a:solidFill>
                          </a:uFill>
                        </a:rPr>
                        <a:t>4</a:t>
                      </a:r>
                      <a:r>
                        <a:t> = </a:t>
                      </a:r>
                      <a:r>
                        <a:rPr>
                          <a:uFill>
                            <a:solidFill>
                              <a:srgbClr val="00FF00"/>
                            </a:solidFill>
                          </a:uFill>
                        </a:rPr>
                        <a:t>α</a:t>
                      </a:r>
                      <a:r>
                        <a:rPr baseline="-18444">
                          <a:uFill>
                            <a:solidFill>
                              <a:srgbClr val="00FF00"/>
                            </a:solidFill>
                          </a:uFill>
                        </a:rPr>
                        <a:t>1</a:t>
                      </a:r>
                      <a:r>
                        <a:t> &gt; </a:t>
                      </a:r>
                      <a:r>
                        <a:rPr>
                          <a:uFill>
                            <a:solidFill>
                              <a:srgbClr val="FF9900"/>
                            </a:solidFill>
                          </a:uFill>
                        </a:rPr>
                        <a:t>5-HT</a:t>
                      </a:r>
                      <a:r>
                        <a:rPr baseline="-18444">
                          <a:uFill>
                            <a:solidFill>
                              <a:srgbClr val="FF9900"/>
                            </a:solidFill>
                          </a:uFill>
                        </a:rPr>
                        <a:t>2 </a:t>
                      </a:r>
                      <a:r>
                        <a:t>= </a:t>
                      </a:r>
                      <a:r>
                        <a:rPr>
                          <a:uFill>
                            <a:solidFill>
                              <a:srgbClr val="FF0000"/>
                            </a:solidFill>
                          </a:uFill>
                        </a:rPr>
                        <a:t>M</a:t>
                      </a:r>
                      <a:r>
                        <a:t> &gt; </a:t>
                      </a:r>
                      <a:r>
                        <a:rPr>
                          <a:uFill>
                            <a:solidFill>
                              <a:srgbClr val="00FFFF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00FFFF"/>
                            </a:solidFill>
                          </a:uFill>
                        </a:rPr>
                        <a:t>2</a:t>
                      </a:r>
                      <a:r>
                        <a:t> = </a:t>
                      </a:r>
                      <a:r>
                        <a:rPr>
                          <a:uFill>
                            <a:solidFill>
                              <a:srgbClr val="FF66CC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FF66CC"/>
                            </a:solidFill>
                          </a:uFill>
                        </a:rPr>
                        <a:t>1 </a:t>
                      </a:r>
                      <a:r>
                        <a:t>= </a:t>
                      </a:r>
                      <a:r>
                        <a:rPr>
                          <a:uFill>
                            <a:solidFill>
                              <a:srgbClr val="9966FF"/>
                            </a:solidFill>
                          </a:uFill>
                        </a:rPr>
                        <a:t>α</a:t>
                      </a:r>
                      <a:r>
                        <a:rPr baseline="-18444">
                          <a:uFill>
                            <a:solidFill>
                              <a:srgbClr val="9966FF"/>
                            </a:solidFill>
                          </a:uFill>
                        </a:rPr>
                        <a:t>2</a:t>
                      </a:r>
                      <a:r>
                        <a:rPr baseline="-18444">
                          <a:uFill>
                            <a:solidFill>
                              <a:srgbClr val="00FF00"/>
                            </a:solidFill>
                          </a:uFill>
                        </a:rPr>
                        <a:t> </a:t>
                      </a:r>
                      <a:r>
                        <a:t>;</a:t>
                      </a:r>
                      <a:r>
                        <a:rPr baseline="-22888">
                          <a:uFill>
                            <a:solidFill>
                              <a:srgbClr val="FF66CC"/>
                            </a:solidFill>
                          </a:uFill>
                        </a:rPr>
                        <a:t> </a:t>
                      </a:r>
                      <a:r>
                        <a:rPr>
                          <a:uFill>
                            <a:solidFill>
                              <a:srgbClr val="FFFF00"/>
                            </a:solidFill>
                          </a:uFill>
                        </a:rPr>
                        <a:t>H</a:t>
                      </a:r>
                      <a:r>
                        <a:rPr baseline="-18444">
                          <a:uFill>
                            <a:solidFill>
                              <a:srgbClr val="FFFF00"/>
                            </a:solidFill>
                          </a:uFill>
                        </a:rPr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57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ATYPICAL</a:t>
                      </a:r>
                    </a:p>
                  </a:txBody>
                  <a:tcPr marL="63500" marR="63500" marT="63500" marB="63500" anchor="ctr" horzOverflow="overflow">
                    <a:solidFill>
                      <a:srgbClr val="ABADB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3600">
                          <a:solidFill>
                            <a:schemeClr val="accent1"/>
                          </a:solidFill>
                        </a:defRPr>
                      </a:pPr>
                      <a:endParaRPr/>
                    </a:p>
                  </a:txBody>
                  <a:tcPr marL="63500" marR="63500" marT="63500" marB="63500" anchor="ctr" horzOverflow="overflow">
                    <a:solidFill>
                      <a:srgbClr val="ABAD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5474"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Quetiapine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uFill>
                            <a:solidFill>
                              <a:srgbClr val="FF9900"/>
                            </a:solidFill>
                          </a:uFill>
                        </a:rPr>
                        <a:t>5-HT</a:t>
                      </a:r>
                      <a:r>
                        <a:rPr baseline="-18444">
                          <a:uFill>
                            <a:solidFill>
                              <a:srgbClr val="FF9900"/>
                            </a:solidFill>
                          </a:uFill>
                        </a:rPr>
                        <a:t>2</a:t>
                      </a:r>
                      <a:r>
                        <a:rPr baseline="-18444"/>
                        <a:t> </a:t>
                      </a:r>
                      <a:r>
                        <a:t>=  </a:t>
                      </a:r>
                      <a:r>
                        <a:rPr>
                          <a:uFill>
                            <a:solidFill>
                              <a:srgbClr val="00FFFF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00FFFF"/>
                            </a:solidFill>
                          </a:uFill>
                        </a:rPr>
                        <a:t>2</a:t>
                      </a:r>
                      <a:r>
                        <a:t> = </a:t>
                      </a:r>
                      <a:r>
                        <a:rPr>
                          <a:uFill>
                            <a:solidFill>
                              <a:srgbClr val="00FF00"/>
                            </a:solidFill>
                          </a:uFill>
                        </a:rPr>
                        <a:t>α</a:t>
                      </a:r>
                      <a:r>
                        <a:rPr baseline="-22888">
                          <a:uFill>
                            <a:solidFill>
                              <a:srgbClr val="00FF00"/>
                            </a:solidFill>
                          </a:uFill>
                        </a:rPr>
                        <a:t>1</a:t>
                      </a:r>
                      <a:r>
                        <a:t> = </a:t>
                      </a:r>
                      <a:r>
                        <a:rPr>
                          <a:uFill>
                            <a:solidFill>
                              <a:srgbClr val="9966FF"/>
                            </a:solidFill>
                          </a:uFill>
                        </a:rPr>
                        <a:t>α</a:t>
                      </a:r>
                      <a:r>
                        <a:rPr baseline="-18444">
                          <a:uFill>
                            <a:solidFill>
                              <a:srgbClr val="9966FF"/>
                            </a:solidFill>
                          </a:uFill>
                        </a:rPr>
                        <a:t>2</a:t>
                      </a:r>
                      <a:r>
                        <a:rPr baseline="-18444"/>
                        <a:t> </a:t>
                      </a:r>
                      <a:r>
                        <a:t>; </a:t>
                      </a:r>
                      <a:r>
                        <a:rPr>
                          <a:uFill>
                            <a:solidFill>
                              <a:srgbClr val="FFFF00"/>
                            </a:solidFill>
                          </a:uFill>
                        </a:rPr>
                        <a:t>H</a:t>
                      </a:r>
                      <a:r>
                        <a:rPr baseline="-18444">
                          <a:uFill>
                            <a:solidFill>
                              <a:srgbClr val="FFFF00"/>
                            </a:solidFill>
                          </a:uFill>
                        </a:rPr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8092"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Risperidone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uFill>
                            <a:solidFill>
                              <a:srgbClr val="FF9900"/>
                            </a:solidFill>
                          </a:uFill>
                        </a:rPr>
                        <a:t>5-HT</a:t>
                      </a:r>
                      <a:r>
                        <a:rPr baseline="-18444">
                          <a:uFill>
                            <a:solidFill>
                              <a:srgbClr val="FF9900"/>
                            </a:solidFill>
                          </a:uFill>
                        </a:rPr>
                        <a:t>2 </a:t>
                      </a:r>
                      <a:r>
                        <a:t>&gt;&gt; </a:t>
                      </a:r>
                      <a:r>
                        <a:rPr>
                          <a:uFill>
                            <a:solidFill>
                              <a:srgbClr val="00FF00"/>
                            </a:solidFill>
                          </a:uFill>
                        </a:rPr>
                        <a:t>α</a:t>
                      </a:r>
                      <a:r>
                        <a:rPr baseline="-22888">
                          <a:uFill>
                            <a:solidFill>
                              <a:srgbClr val="00FF00"/>
                            </a:solidFill>
                          </a:uFill>
                        </a:rPr>
                        <a:t>1 </a:t>
                      </a:r>
                      <a:r>
                        <a:t>&gt; </a:t>
                      </a:r>
                      <a:r>
                        <a:rPr>
                          <a:uFill>
                            <a:solidFill>
                              <a:srgbClr val="FFFF00"/>
                            </a:solidFill>
                          </a:uFill>
                        </a:rPr>
                        <a:t>H</a:t>
                      </a:r>
                      <a:r>
                        <a:rPr baseline="-18444">
                          <a:uFill>
                            <a:solidFill>
                              <a:srgbClr val="FFFF00"/>
                            </a:solidFill>
                          </a:uFill>
                        </a:rPr>
                        <a:t>1 </a:t>
                      </a:r>
                      <a:r>
                        <a:t>&gt;</a:t>
                      </a:r>
                      <a:r>
                        <a:rPr u="sng"/>
                        <a:t> </a:t>
                      </a:r>
                      <a:r>
                        <a:rPr>
                          <a:uFill>
                            <a:solidFill>
                              <a:srgbClr val="00FFFF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00FFFF"/>
                            </a:solidFill>
                          </a:uFill>
                        </a:rPr>
                        <a:t>2 </a:t>
                      </a:r>
                      <a:r>
                        <a:t>&gt; </a:t>
                      </a:r>
                      <a:r>
                        <a:rPr>
                          <a:uFill>
                            <a:solidFill>
                              <a:srgbClr val="9966FF"/>
                            </a:solidFill>
                          </a:uFill>
                        </a:rPr>
                        <a:t>α</a:t>
                      </a:r>
                      <a:r>
                        <a:rPr baseline="-18444">
                          <a:uFill>
                            <a:solidFill>
                              <a:srgbClr val="9966FF"/>
                            </a:solidFill>
                          </a:uFill>
                        </a:rPr>
                        <a:t>2</a:t>
                      </a:r>
                      <a:r>
                        <a:rPr baseline="-18444"/>
                        <a:t> </a:t>
                      </a:r>
                      <a:r>
                        <a:t>&gt;&gt; </a:t>
                      </a:r>
                      <a:r>
                        <a:rPr>
                          <a:uFill>
                            <a:solidFill>
                              <a:srgbClr val="FF66CC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FF66CC"/>
                            </a:solidFill>
                          </a:uFill>
                        </a:rPr>
                        <a:t>1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8092"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Sertindole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marL="383540" marR="40639" indent="-342900" algn="l" defTabSz="1300480">
                        <a:spcBef>
                          <a:spcPts val="700"/>
                        </a:spcBef>
                        <a:buClr>
                          <a:srgbClr val="FFFFFF"/>
                        </a:buClr>
                        <a:buFont typeface="Times New Roman"/>
                        <a:defRPr sz="3600">
                          <a:solidFill>
                            <a:schemeClr val="accent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uFill>
                            <a:solidFill>
                              <a:srgbClr val="FF9900"/>
                            </a:solidFill>
                          </a:uFill>
                        </a:rPr>
                        <a:t>5-HT</a:t>
                      </a:r>
                      <a:r>
                        <a:rPr baseline="-18444">
                          <a:uFill>
                            <a:solidFill>
                              <a:srgbClr val="FF9900"/>
                            </a:solidFill>
                          </a:uFill>
                        </a:rPr>
                        <a:t>2</a:t>
                      </a:r>
                      <a:r>
                        <a:t> &gt; </a:t>
                      </a:r>
                      <a:r>
                        <a:rPr>
                          <a:uFill>
                            <a:solidFill>
                              <a:srgbClr val="00FFFF"/>
                            </a:solidFill>
                          </a:uFill>
                        </a:rPr>
                        <a:t>D</a:t>
                      </a:r>
                      <a:r>
                        <a:rPr baseline="-18444">
                          <a:uFill>
                            <a:solidFill>
                              <a:srgbClr val="00FFFF"/>
                            </a:solidFill>
                          </a:uFill>
                        </a:rPr>
                        <a:t>2</a:t>
                      </a:r>
                      <a:r>
                        <a:rPr baseline="-22888">
                          <a:uFill>
                            <a:solidFill>
                              <a:srgbClr val="00FFFF"/>
                            </a:solidFill>
                          </a:uFill>
                        </a:rPr>
                        <a:t> </a:t>
                      </a:r>
                      <a:r>
                        <a:t>=</a:t>
                      </a:r>
                      <a:r>
                        <a:rPr baseline="-22888">
                          <a:uFill>
                            <a:solidFill>
                              <a:srgbClr val="00FFFF"/>
                            </a:solidFill>
                          </a:uFill>
                        </a:rPr>
                        <a:t> </a:t>
                      </a:r>
                      <a:r>
                        <a:rPr>
                          <a:uFill>
                            <a:solidFill>
                              <a:srgbClr val="00FF00"/>
                            </a:solidFill>
                          </a:uFill>
                        </a:rPr>
                        <a:t>α</a:t>
                      </a:r>
                      <a:r>
                        <a:rPr baseline="-18444">
                          <a:uFill>
                            <a:solidFill>
                              <a:srgbClr val="00FF00"/>
                            </a:solidFill>
                          </a:uFill>
                        </a:rPr>
                        <a:t>1</a:t>
                      </a:r>
                      <a:r>
                        <a:t> 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435751" y="147009"/>
            <a:ext cx="12442614" cy="1964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/>
          <a:p>
            <a:pPr marL="39827" marR="39827" defTabSz="1274470">
              <a:buClr>
                <a:srgbClr val="FFFF00"/>
              </a:buClr>
              <a:buFont typeface="Arial"/>
              <a:defRPr sz="6132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4460" b="1">
                <a:uFill>
                  <a:solidFill>
                    <a:srgbClr val="FFFF00"/>
                  </a:solidFill>
                </a:uFill>
              </a:rPr>
              <a:t>Diagnostic and Statistical Manual of Mental Disorders (DSM-V):</a:t>
            </a:r>
            <a:r>
              <a:rPr sz="4460"/>
              <a:t> </a:t>
            </a:r>
            <a:r>
              <a:rPr sz="4460" b="1">
                <a:uFill>
                  <a:solidFill>
                    <a:srgbClr val="FFFF00"/>
                  </a:solidFill>
                </a:uFill>
              </a:rPr>
              <a:t>criteria for Schizophrenia</a:t>
            </a:r>
          </a:p>
        </p:txBody>
      </p:sp>
      <p:sp>
        <p:nvSpPr>
          <p:cNvPr id="90" name="Shape 90"/>
          <p:cNvSpPr/>
          <p:nvPr/>
        </p:nvSpPr>
        <p:spPr>
          <a:xfrm>
            <a:off x="2092682" y="2792391"/>
            <a:ext cx="9128751" cy="6538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650240" marR="40639" indent="-609600" algn="l" defTabSz="13004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At least two of the following symptoms for a clinically significant portion of time during 1-month period must be present, one of them being the 1, 2 or 3 item: </a:t>
            </a:r>
          </a:p>
          <a:p>
            <a:pPr marL="650240" marR="40639" indent="-609600" algn="l" defTabSz="13004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508000" marR="40639" indent="-508000" algn="l" defTabSz="1300480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Delusions</a:t>
            </a:r>
          </a:p>
          <a:p>
            <a:pPr marL="508000" marR="40639" indent="-508000" algn="l" defTabSz="1300480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Hallucinations</a:t>
            </a:r>
          </a:p>
          <a:p>
            <a:pPr marL="508000" marR="40639" indent="-508000" algn="l" defTabSz="1300480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Disorganized speech</a:t>
            </a:r>
          </a:p>
          <a:p>
            <a:pPr marL="508000" marR="40639" indent="-508000" algn="l" defTabSz="1300480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Disorganized or catatonic behavior</a:t>
            </a:r>
          </a:p>
          <a:p>
            <a:pPr marL="508000" marR="40639" indent="-508000" algn="l" defTabSz="1300480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Negative symptoms </a:t>
            </a:r>
          </a:p>
        </p:txBody>
      </p:sp>
      <p:sp>
        <p:nvSpPr>
          <p:cNvPr id="91" name="Shape 91"/>
          <p:cNvSpPr/>
          <p:nvPr/>
        </p:nvSpPr>
        <p:spPr>
          <a:xfrm>
            <a:off x="1172396" y="2438550"/>
            <a:ext cx="10859426" cy="6808316"/>
          </a:xfrm>
          <a:prstGeom prst="rect">
            <a:avLst/>
          </a:prstGeom>
          <a:ln w="40640">
            <a:solidFill>
              <a:srgbClr val="FFFF00"/>
            </a:solidFill>
            <a:miter lim="400000"/>
          </a:ln>
          <a:effectLst>
            <a:outerShdw blurRad="63500" dist="12700" dir="13500000" rotWithShape="0">
              <a:srgbClr val="999900">
                <a:alpha val="75000"/>
              </a:srgbClr>
            </a:outerShdw>
          </a:effectLst>
        </p:spPr>
        <p:txBody>
          <a:bodyPr lIns="72248" tIns="72248" rIns="72248" bIns="72248" anchor="ctr"/>
          <a:lstStyle/>
          <a:p>
            <a:pPr marL="40639" marR="40639" algn="l" defTabSz="1300480">
              <a:defRPr sz="256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E4C0DAA7.jpg"/>
          <p:cNvPicPr>
            <a:picLocks noChangeAspect="1"/>
          </p:cNvPicPr>
          <p:nvPr/>
        </p:nvPicPr>
        <p:blipFill>
          <a:blip r:embed="rId2">
            <a:extLst/>
          </a:blip>
          <a:srcRect l="20762" t="22817" r="8515" b="26982"/>
          <a:stretch>
            <a:fillRect/>
          </a:stretch>
        </p:blipFill>
        <p:spPr>
          <a:xfrm>
            <a:off x="1181391" y="-804532"/>
            <a:ext cx="10483466" cy="1058064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3985413" y="9009549"/>
            <a:ext cx="2104314" cy="5392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>
            <a:lvl1pPr marL="40639" marR="40639" algn="l" defTabSz="1300480">
              <a:spcBef>
                <a:spcPts val="1100"/>
              </a:spcBef>
              <a:buClr>
                <a:srgbClr val="FFFFFF"/>
              </a:buClr>
              <a:buFont typeface="Verdana"/>
              <a:defRPr sz="2800" b="1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TYPICAL</a:t>
            </a:r>
          </a:p>
        </p:txBody>
      </p:sp>
      <p:sp>
        <p:nvSpPr>
          <p:cNvPr id="242" name="Shape 242"/>
          <p:cNvSpPr/>
          <p:nvPr/>
        </p:nvSpPr>
        <p:spPr>
          <a:xfrm>
            <a:off x="4976744" y="3573367"/>
            <a:ext cx="1442809" cy="523576"/>
          </a:xfrm>
          <a:prstGeom prst="rect">
            <a:avLst/>
          </a:prstGeom>
          <a:ln w="54186">
            <a:solidFill>
              <a:srgbClr val="FF0000"/>
            </a:solidFill>
            <a:miter lim="400000"/>
          </a:ln>
        </p:spPr>
        <p:txBody>
          <a:bodyPr lIns="72248" tIns="72248" rIns="72248" bIns="72248" anchor="ctr"/>
          <a:lstStyle/>
          <a:p>
            <a:pPr marL="40639" marR="40639" algn="l" defTabSz="1300480">
              <a:defRPr sz="34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9774533" y="5229243"/>
            <a:ext cx="1250117" cy="338576"/>
          </a:xfrm>
          <a:prstGeom prst="rect">
            <a:avLst/>
          </a:prstGeom>
          <a:ln w="54186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 marL="40639" marR="40639" algn="l" defTabSz="1300480">
              <a:defRPr sz="34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9834407" y="5863998"/>
            <a:ext cx="1268675" cy="329900"/>
          </a:xfrm>
          <a:prstGeom prst="rect">
            <a:avLst/>
          </a:prstGeom>
          <a:ln w="54186">
            <a:solidFill>
              <a:srgbClr val="FF0000"/>
            </a:solidFill>
            <a:miter lim="400000"/>
          </a:ln>
        </p:spPr>
        <p:txBody>
          <a:bodyPr lIns="50800" tIns="50800" rIns="50800" bIns="50800" anchor="ctr"/>
          <a:lstStyle/>
          <a:p>
            <a:pPr marL="40639" marR="40639" algn="l" defTabSz="1300480">
              <a:defRPr sz="34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436432" y="9009549"/>
            <a:ext cx="2104314" cy="5392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>
            <a:lvl1pPr marL="40639" marR="40639" algn="l" defTabSz="1300480">
              <a:spcBef>
                <a:spcPts val="1100"/>
              </a:spcBef>
              <a:buClr>
                <a:srgbClr val="FFFFFF"/>
              </a:buClr>
              <a:buFont typeface="Verdana"/>
              <a:defRPr sz="2800" b="1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ATYPICAL</a:t>
            </a:r>
          </a:p>
        </p:txBody>
      </p:sp>
      <p:sp>
        <p:nvSpPr>
          <p:cNvPr id="246" name="Shape 246"/>
          <p:cNvSpPr/>
          <p:nvPr/>
        </p:nvSpPr>
        <p:spPr>
          <a:xfrm>
            <a:off x="2672123" y="593697"/>
            <a:ext cx="3124437" cy="5392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>
            <a:lvl1pPr marL="40639" marR="40639" algn="l" defTabSz="1300480">
              <a:spcBef>
                <a:spcPts val="1100"/>
              </a:spcBef>
              <a:buClr>
                <a:srgbClr val="FFFFFF"/>
              </a:buClr>
              <a:buFont typeface="Verdana"/>
              <a:defRPr sz="2800" b="1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D2          5-HT2</a:t>
            </a:r>
          </a:p>
        </p:txBody>
      </p:sp>
      <p:sp>
        <p:nvSpPr>
          <p:cNvPr id="247" name="Shape 247"/>
          <p:cNvSpPr/>
          <p:nvPr/>
        </p:nvSpPr>
        <p:spPr>
          <a:xfrm>
            <a:off x="7615495" y="593697"/>
            <a:ext cx="3124437" cy="5392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>
            <a:lvl1pPr marL="40639" marR="40639" algn="l" defTabSz="1300480">
              <a:spcBef>
                <a:spcPts val="1100"/>
              </a:spcBef>
              <a:buClr>
                <a:srgbClr val="FFFFFF"/>
              </a:buClr>
              <a:buFont typeface="Verdana"/>
              <a:defRPr sz="2800" b="1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D2          5-HT2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ecp58458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986" y="-418586"/>
            <a:ext cx="11614828" cy="1059077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33322" y="11873303"/>
            <a:ext cx="11054081" cy="1161143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40639" marR="40639" defTabSz="1300480">
              <a:buClr>
                <a:srgbClr val="0000CC"/>
              </a:buClr>
              <a:buFont typeface="Times New Roman"/>
              <a:defRPr sz="6257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Antipsychotics: selectivity</a:t>
            </a:r>
          </a:p>
        </p:txBody>
      </p:sp>
      <p:sp>
        <p:nvSpPr>
          <p:cNvPr id="251" name="Shape 251"/>
          <p:cNvSpPr/>
          <p:nvPr/>
        </p:nvSpPr>
        <p:spPr>
          <a:xfrm>
            <a:off x="9434419" y="6438772"/>
            <a:ext cx="968404" cy="30662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 b="1">
                <a:solidFill>
                  <a:srgbClr val="123C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FF66CC"/>
                  </a:solidFill>
                </a:uFill>
              </a:rPr>
              <a:t>D</a:t>
            </a:r>
            <a:r>
              <a:rPr baseline="-30888">
                <a:uFill>
                  <a:solidFill>
                    <a:srgbClr val="FF66CC"/>
                  </a:solidFill>
                </a:uFill>
              </a:rPr>
              <a:t>1</a:t>
            </a:r>
          </a:p>
          <a:p>
            <a:pPr algn="l">
              <a:defRPr sz="1800" b="1">
                <a:solidFill>
                  <a:srgbClr val="123C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FF66CC"/>
                  </a:solidFill>
                </a:uFill>
              </a:rPr>
              <a:t>D</a:t>
            </a:r>
            <a:r>
              <a:rPr baseline="-30888">
                <a:uFill>
                  <a:solidFill>
                    <a:srgbClr val="FF66CC"/>
                  </a:solidFill>
                </a:uFill>
              </a:rPr>
              <a:t>2</a:t>
            </a:r>
            <a:endParaRPr baseline="-39777">
              <a:uFill>
                <a:solidFill>
                  <a:srgbClr val="FF66CC"/>
                </a:solidFill>
              </a:uFill>
            </a:endParaRPr>
          </a:p>
          <a:p>
            <a:pPr algn="l">
              <a:defRPr sz="1800" b="1">
                <a:solidFill>
                  <a:srgbClr val="123C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FF9900"/>
                  </a:solidFill>
                </a:uFill>
              </a:rPr>
              <a:t>5-HT2A</a:t>
            </a:r>
            <a:r>
              <a:rPr baseline="-30888">
                <a:uFill>
                  <a:solidFill>
                    <a:srgbClr val="FF9900"/>
                  </a:solidFill>
                </a:uFill>
              </a:rPr>
              <a:t> </a:t>
            </a:r>
          </a:p>
          <a:p>
            <a:pPr algn="l">
              <a:defRPr sz="1800" b="1">
                <a:solidFill>
                  <a:srgbClr val="123C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FF9900"/>
                  </a:solidFill>
                </a:uFill>
              </a:rPr>
              <a:t>5-HT1A</a:t>
            </a:r>
          </a:p>
          <a:p>
            <a:pPr algn="l">
              <a:defRPr sz="1800" b="1">
                <a:solidFill>
                  <a:srgbClr val="123C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FF9900"/>
                  </a:solidFill>
                </a:uFill>
              </a:rPr>
              <a:t>5-HT6</a:t>
            </a:r>
          </a:p>
          <a:p>
            <a:pPr algn="l">
              <a:defRPr sz="1800" b="1">
                <a:solidFill>
                  <a:srgbClr val="123C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FF9900"/>
                  </a:solidFill>
                </a:uFill>
              </a:rPr>
              <a:t>5-HT7</a:t>
            </a:r>
          </a:p>
          <a:p>
            <a:pPr algn="l">
              <a:defRPr sz="1800" b="1">
                <a:solidFill>
                  <a:srgbClr val="123C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FF9900"/>
                  </a:solidFill>
                </a:uFill>
              </a:rPr>
              <a:t>alfa 2</a:t>
            </a:r>
          </a:p>
          <a:p>
            <a:pPr algn="l">
              <a:defRPr sz="1800" b="1">
                <a:solidFill>
                  <a:srgbClr val="123C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FF9900"/>
                  </a:solidFill>
                </a:uFill>
              </a:rPr>
              <a:t>alfa 1</a:t>
            </a:r>
          </a:p>
          <a:p>
            <a:pPr algn="l">
              <a:defRPr sz="1800" b="1">
                <a:solidFill>
                  <a:srgbClr val="123C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FF9900"/>
                  </a:solidFill>
                </a:uFill>
              </a:rPr>
              <a:t>H1</a:t>
            </a:r>
          </a:p>
          <a:p>
            <a:pPr algn="l">
              <a:defRPr sz="1800" b="1">
                <a:solidFill>
                  <a:srgbClr val="123C5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FF9900"/>
                  </a:solidFill>
                </a:uFill>
              </a:rPr>
              <a:t>M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511319" y="1630078"/>
            <a:ext cx="11982161" cy="79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algn="l" defTabSz="443991">
              <a:spcBef>
                <a:spcPts val="3100"/>
              </a:spcBef>
              <a:defRPr sz="30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atypical neuroleptics </a:t>
            </a:r>
            <a:r>
              <a:rPr>
                <a:uFill>
                  <a:solidFill>
                    <a:srgbClr val="FFFF66"/>
                  </a:solidFill>
                </a:uFill>
              </a:rPr>
              <a:t>have affinities for D1, D3, D4, histamine,  and α-AR receptors and display </a:t>
            </a:r>
            <a:r>
              <a:t>balanced D2/D1 and 5-HT2 receptors  antagonism</a:t>
            </a:r>
          </a:p>
          <a:p>
            <a:pPr algn="l" defTabSz="443991">
              <a:spcBef>
                <a:spcPts val="3100"/>
              </a:spcBef>
              <a:defRPr sz="30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Due to the modulatory role of 5-HT on dopaminergic neurons, atypical antipsychotic drugs with 5-HT receptors affinity contributes to:</a:t>
            </a:r>
          </a:p>
          <a:p>
            <a:pPr algn="l" defTabSz="443991">
              <a:spcBef>
                <a:spcPts val="3100"/>
              </a:spcBef>
              <a:defRPr sz="30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🔻 the antipsychotic action (Blockade of  5-HT2A receptors in the mesocortical pathway enhances the release of both dopamine and glutamate)</a:t>
            </a:r>
          </a:p>
          <a:p>
            <a:pPr algn="l" defTabSz="443991">
              <a:spcBef>
                <a:spcPts val="3100"/>
              </a:spcBef>
              <a:defRPr sz="30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🔻 the low risk of producing EPS (Blockade of 5-HT2A receptors in the nigro-striatal pathway enhances dopamine release)</a:t>
            </a:r>
          </a:p>
          <a:p>
            <a:pPr algn="l" defTabSz="443991">
              <a:spcBef>
                <a:spcPts val="3100"/>
              </a:spcBef>
              <a:defRPr sz="304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🔻 the ability to improve cognition (5-HT6 and 7 antagonists exert pro-cognitive effect</a:t>
            </a:r>
          </a:p>
        </p:txBody>
      </p:sp>
      <p:sp>
        <p:nvSpPr>
          <p:cNvPr id="254" name="Shape 254"/>
          <p:cNvSpPr/>
          <p:nvPr/>
        </p:nvSpPr>
        <p:spPr>
          <a:xfrm>
            <a:off x="533745" y="102148"/>
            <a:ext cx="11937310" cy="1168385"/>
          </a:xfrm>
          <a:prstGeom prst="rect">
            <a:avLst/>
          </a:prstGeom>
          <a:solidFill>
            <a:schemeClr val="accent3">
              <a:satOff val="12345"/>
              <a:lumOff val="684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/>
          <a:p>
            <a:pPr marL="21132" marR="21132" defTabSz="676249">
              <a:defRPr sz="3587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Atypical Antipsychotics:</a:t>
            </a:r>
          </a:p>
          <a:p>
            <a:pPr marL="21132" marR="21132" defTabSz="676249">
              <a:defRPr sz="3587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Drug/Receptor Characteristics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" name="Table 256"/>
          <p:cNvGraphicFramePr/>
          <p:nvPr/>
        </p:nvGraphicFramePr>
        <p:xfrm>
          <a:off x="213586" y="591675"/>
          <a:ext cx="12303294" cy="906113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03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2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82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4448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2000">
                          <a:sym typeface="Helvetica"/>
                        </a:defRPr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000" b="1">
                          <a:solidFill>
                            <a:srgbClr val="FFFFFF"/>
                          </a:solidFill>
                          <a:sym typeface="Helvetica"/>
                        </a:rPr>
                        <a:t>POSITIVE SYMPTOMS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  <a:sym typeface="Helvetica"/>
                        </a:rPr>
                        <a:t>NEGATIVE SYMPTOMS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SIDE
EFFECTS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sym typeface="Helvetica"/>
                        </a:rPr>
                        <a:t>NOTE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448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CLOZAPINE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4000"/>
                        <a:t>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400"/>
                        <a:t>+/-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/>
                        <a:t>Sedation, hypotension, diabete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/>
                        <a:t>Seizure
Agranulocytosis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448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RISPERIDONE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4000"/>
                        <a:t>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400"/>
                        <a:t>+/-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/>
                        <a:t>Elevated prolactin levels,
EPS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/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4448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OLANZAPINE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4000"/>
                        <a:t>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400"/>
                        <a:t>+/-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/>
                        <a:t>Diabetes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/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4448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ZIPRASIDONE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4000"/>
                        <a:t>+/-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400"/>
                        <a:t>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/>
                      </a:pPr>
                      <a:r>
                        <a:t>Weight gain</a:t>
                      </a:r>
                    </a:p>
                    <a:p>
                      <a:pPr defTabSz="914400">
                        <a:tabLst>
                          <a:tab pos="1181100" algn="l"/>
                        </a:tabLst>
                        <a:defRPr sz="2600"/>
                      </a:pPr>
                      <a:r>
                        <a:t>Uncontrolled movements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/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4448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QUIETAPINE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4000"/>
                        <a:t>+/-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400"/>
                        <a:t>+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/>
                        <a:t>Sedation
Also for depression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/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4448">
                <a:tc>
                  <a:txBody>
                    <a:bodyPr/>
                    <a:lstStyle/>
                    <a:p>
                      <a:pPr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ARIPRIPAZOLE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4000"/>
                        <a:t>-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3400"/>
                        <a:t>+/-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2600"/>
                        <a:t>Uncontrolled movements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2600"/>
                      </a:pPr>
                      <a:endParaRPr/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760597" y="879350"/>
            <a:ext cx="11274344" cy="1240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27635" marR="27635" defTabSz="884326">
              <a:defRPr sz="3868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Modulation of neurotrophic factors by antipsychotic drugs</a:t>
            </a:r>
          </a:p>
        </p:txBody>
      </p:sp>
      <p:sp>
        <p:nvSpPr>
          <p:cNvPr id="259" name="Shape 259"/>
          <p:cNvSpPr/>
          <p:nvPr/>
        </p:nvSpPr>
        <p:spPr>
          <a:xfrm>
            <a:off x="746283" y="2518144"/>
            <a:ext cx="11775070" cy="6935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algn="l">
              <a:spcBef>
                <a:spcPts val="4200"/>
              </a:spcBef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Expression of Brain-Derived Neurotrophic Factor (BDNF) and its high affinity receptor TrkB are reduced in the brain of schizophrenic patients </a:t>
            </a:r>
          </a:p>
          <a:p>
            <a:pPr algn="l">
              <a:spcBef>
                <a:spcPts val="4200"/>
              </a:spcBef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Neurotrophin (NTF) levels are reduced in the serum of schizophrenic patients</a:t>
            </a:r>
          </a:p>
          <a:p>
            <a:pPr algn="l">
              <a:spcBef>
                <a:spcPts val="4200"/>
              </a:spcBef>
              <a:defRPr sz="3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Antipsychotic drugs may be able to normalize levels of NTF or modulate their expression in order to enhance and promote neuronal plasticity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975359" y="325119"/>
            <a:ext cx="11054081" cy="90163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>
            <a:lvl1pPr marL="34950" marR="34950" defTabSz="1118412">
              <a:defRPr sz="5381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Etiology of Schizophrenia</a:t>
            </a:r>
          </a:p>
        </p:txBody>
      </p:sp>
      <p:sp>
        <p:nvSpPr>
          <p:cNvPr id="96" name="Shape 96"/>
          <p:cNvSpPr/>
          <p:nvPr/>
        </p:nvSpPr>
        <p:spPr>
          <a:xfrm>
            <a:off x="833824" y="2404735"/>
            <a:ext cx="11337141" cy="2956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algn="l" defTabSz="496570">
              <a:spcBef>
                <a:spcPts val="3500"/>
              </a:spcBef>
              <a:defRPr sz="323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Genetic predisposition with multiple genes involved, estimated to explain 80% of the risk </a:t>
            </a:r>
          </a:p>
          <a:p>
            <a:pPr algn="l" defTabSz="496570">
              <a:spcBef>
                <a:spcPts val="3500"/>
              </a:spcBef>
              <a:defRPr sz="323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uFill>
                  <a:solidFill>
                    <a:srgbClr val="FFFF66"/>
                  </a:solidFill>
                </a:uFill>
              </a:rPr>
              <a:t>Gene-expression profiling studies implicate pathway associated with the immune system, cytoskeleton development and synaptic plasticity </a:t>
            </a:r>
          </a:p>
        </p:txBody>
      </p:sp>
      <p:sp>
        <p:nvSpPr>
          <p:cNvPr id="97" name="Shape 97"/>
          <p:cNvSpPr/>
          <p:nvPr/>
        </p:nvSpPr>
        <p:spPr>
          <a:xfrm>
            <a:off x="2389530" y="1728363"/>
            <a:ext cx="7753876" cy="61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74040" marR="40639" indent="-533400" algn="l" defTabSz="1300480">
              <a:spcBef>
                <a:spcPts val="700"/>
              </a:spcBef>
              <a:buClr>
                <a:srgbClr val="FF9900"/>
              </a:buClr>
              <a:buFont typeface="Times New Roman"/>
              <a:defRPr sz="3700" b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9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1. Heritability and Genetic Factors</a:t>
            </a:r>
          </a:p>
        </p:txBody>
      </p:sp>
      <p:sp>
        <p:nvSpPr>
          <p:cNvPr id="98" name="Shape 98"/>
          <p:cNvSpPr/>
          <p:nvPr/>
        </p:nvSpPr>
        <p:spPr>
          <a:xfrm>
            <a:off x="2712418" y="5780242"/>
            <a:ext cx="6187695" cy="619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74040" marR="40639" indent="-533400" algn="l" defTabSz="1300480">
              <a:spcBef>
                <a:spcPts val="700"/>
              </a:spcBef>
              <a:buClr>
                <a:srgbClr val="FF9900"/>
              </a:buClr>
              <a:buFont typeface="Times New Roman"/>
              <a:defRPr sz="3700" b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9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 Environmental stressors</a:t>
            </a:r>
          </a:p>
        </p:txBody>
      </p:sp>
      <p:sp>
        <p:nvSpPr>
          <p:cNvPr id="99" name="Shape 99"/>
          <p:cNvSpPr/>
          <p:nvPr/>
        </p:nvSpPr>
        <p:spPr>
          <a:xfrm>
            <a:off x="437061" y="6818513"/>
            <a:ext cx="11658813" cy="256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normAutofit/>
          </a:bodyPr>
          <a:lstStyle/>
          <a:p>
            <a:pPr marL="972921" marR="30886" lvl="2" indent="-247091" algn="l" defTabSz="988364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458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Maternal stress, maternal infections</a:t>
            </a:r>
          </a:p>
          <a:p>
            <a:pPr marL="972921" marR="30886" lvl="2" indent="-247091" algn="l" defTabSz="988364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458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Birth complications</a:t>
            </a:r>
          </a:p>
          <a:p>
            <a:pPr marL="972921" marR="30886" lvl="2" indent="-247091" algn="l" defTabSz="988364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458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Nutritional deficiency; Autoimmune diseases; Head injury; Childhood adversity</a:t>
            </a:r>
          </a:p>
          <a:p>
            <a:pPr marL="972921" marR="30886" lvl="2" indent="-247091" algn="l" defTabSz="988364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3458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Substance of abuse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figure 16-01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0032" y="1100256"/>
            <a:ext cx="8084736" cy="86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803641" y="130391"/>
            <a:ext cx="11704321" cy="886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b">
            <a:normAutofit/>
          </a:bodyPr>
          <a:lstStyle>
            <a:lvl1pPr marL="36734" marR="36734" defTabSz="1157427">
              <a:buClr>
                <a:srgbClr val="FFFF66"/>
              </a:buClr>
              <a:buFont typeface="Times New Roman"/>
              <a:defRPr sz="5340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1. Heritability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chiz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308" y="1226198"/>
            <a:ext cx="12144183" cy="823738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803641" y="130391"/>
            <a:ext cx="11704321" cy="886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b">
            <a:normAutofit/>
          </a:bodyPr>
          <a:lstStyle>
            <a:lvl1pPr marL="36734" marR="36734" defTabSz="1157427">
              <a:buClr>
                <a:srgbClr val="FFFF66"/>
              </a:buClr>
              <a:buFont typeface="Times New Roman"/>
              <a:defRPr sz="5340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1. Heritability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815" y="1243025"/>
            <a:ext cx="8115430" cy="726755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650239" y="69030"/>
            <a:ext cx="11704321" cy="1055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b">
            <a:normAutofit/>
          </a:bodyPr>
          <a:lstStyle>
            <a:lvl1pPr marL="41275" marR="41275" defTabSz="1300480">
              <a:buClr>
                <a:srgbClr val="FFFF66"/>
              </a:buClr>
              <a:buFont typeface="Times New Roman"/>
              <a:defRPr sz="6000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1. Genetic Factors</a:t>
            </a:r>
          </a:p>
        </p:txBody>
      </p:sp>
      <p:sp>
        <p:nvSpPr>
          <p:cNvPr id="111" name="Shape 111"/>
          <p:cNvSpPr/>
          <p:nvPr/>
        </p:nvSpPr>
        <p:spPr>
          <a:xfrm>
            <a:off x="8347816" y="4038122"/>
            <a:ext cx="4296298" cy="4425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25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Some genes implicated:</a:t>
            </a:r>
          </a:p>
          <a:p>
            <a:pPr algn="l" defTabSz="457200">
              <a:lnSpc>
                <a:spcPct val="125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GRIN2A (subunit of the NMDA receptor)</a:t>
            </a:r>
          </a:p>
          <a:p>
            <a:pPr algn="l" defTabSz="457200">
              <a:lnSpc>
                <a:spcPct val="125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GRIA1 (subunit of the AMPA receptor)</a:t>
            </a:r>
          </a:p>
          <a:p>
            <a:pPr algn="l" defTabSz="457200">
              <a:lnSpc>
                <a:spcPct val="125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CACNA1C (encoding VDCCs)</a:t>
            </a:r>
          </a:p>
          <a:p>
            <a:pPr algn="l" defTabSz="457200">
              <a:lnSpc>
                <a:spcPct val="125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PSD95, CACNG2 (proteins associated with the post-synaptic scaffold kinases)</a:t>
            </a:r>
          </a:p>
          <a:p>
            <a:pPr algn="l" defTabSz="457200">
              <a:lnSpc>
                <a:spcPct val="125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SRR (serine racemase)</a:t>
            </a:r>
          </a:p>
        </p:txBody>
      </p:sp>
      <p:sp>
        <p:nvSpPr>
          <p:cNvPr id="112" name="Shape 112"/>
          <p:cNvSpPr/>
          <p:nvPr/>
        </p:nvSpPr>
        <p:spPr>
          <a:xfrm>
            <a:off x="8409177" y="1359184"/>
            <a:ext cx="4541741" cy="1462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25000"/>
              </a:lnSpc>
              <a:defRPr sz="2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Schizophrenia is highly polygenic and the genetic risk is highly pleiotropic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607194" y="145838"/>
            <a:ext cx="12035851" cy="89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 anchor="ctr">
            <a:normAutofit/>
          </a:bodyPr>
          <a:lstStyle/>
          <a:p>
            <a:pPr marL="39827" marR="39827" defTabSz="1274470">
              <a:defRPr sz="5390" b="1" i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6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z="4508"/>
              <a:t>Neurodevelopmental abnormalities</a:t>
            </a:r>
          </a:p>
        </p:txBody>
      </p:sp>
      <p:sp>
        <p:nvSpPr>
          <p:cNvPr id="117" name="Shape 117"/>
          <p:cNvSpPr/>
          <p:nvPr/>
        </p:nvSpPr>
        <p:spPr>
          <a:xfrm>
            <a:off x="687917" y="1225021"/>
            <a:ext cx="11874406" cy="138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0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During early brain development, environmental stressors can alter the normal program of brain maturation (</a:t>
            </a:r>
            <a:r>
              <a:rPr i="1"/>
              <a:t>progenitor cells proliferation, neuronal migration, dendritic arborization and outgrowth</a:t>
            </a:r>
            <a:r>
              <a:t>)</a:t>
            </a:r>
          </a:p>
        </p:txBody>
      </p:sp>
      <p:pic>
        <p:nvPicPr>
          <p:cNvPr id="118" name="DB55F021-7991-4172-A0D9-1F97F92D4C2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7701" y="3008717"/>
            <a:ext cx="10289398" cy="6418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mp201223f1.jpeg" descr="mp201223f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9495" y="28575"/>
            <a:ext cx="9684013" cy="9696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2335</Words>
  <Application>Microsoft Macintosh PowerPoint</Application>
  <PresentationFormat>Personalizzato</PresentationFormat>
  <Paragraphs>315</Paragraphs>
  <Slides>34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Avenir Roman</vt:lpstr>
      <vt:lpstr>Helvetica</vt:lpstr>
      <vt:lpstr>Helvetica Light</vt:lpstr>
      <vt:lpstr>Times New Roman</vt:lpstr>
      <vt:lpstr>Verdana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Utente di Microsoft Office</cp:lastModifiedBy>
  <cp:revision>1</cp:revision>
  <dcterms:modified xsi:type="dcterms:W3CDTF">2020-04-16T09:37:36Z</dcterms:modified>
</cp:coreProperties>
</file>