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9" r:id="rId3"/>
  </p:sldMasterIdLst>
  <p:notesMasterIdLst>
    <p:notesMasterId r:id="rId83"/>
  </p:notesMasterIdLst>
  <p:sldIdLst>
    <p:sldId id="445" r:id="rId4"/>
    <p:sldId id="446" r:id="rId5"/>
    <p:sldId id="448" r:id="rId6"/>
    <p:sldId id="450" r:id="rId7"/>
    <p:sldId id="452" r:id="rId8"/>
    <p:sldId id="453" r:id="rId9"/>
    <p:sldId id="455" r:id="rId10"/>
    <p:sldId id="460" r:id="rId11"/>
    <p:sldId id="442" r:id="rId12"/>
    <p:sldId id="302" r:id="rId13"/>
    <p:sldId id="333" r:id="rId14"/>
    <p:sldId id="332" r:id="rId15"/>
    <p:sldId id="331" r:id="rId16"/>
    <p:sldId id="437" r:id="rId17"/>
    <p:sldId id="335" r:id="rId18"/>
    <p:sldId id="336" r:id="rId19"/>
    <p:sldId id="376" r:id="rId20"/>
    <p:sldId id="377" r:id="rId21"/>
    <p:sldId id="412" r:id="rId22"/>
    <p:sldId id="381" r:id="rId23"/>
    <p:sldId id="410" r:id="rId24"/>
    <p:sldId id="461" r:id="rId25"/>
    <p:sldId id="462" r:id="rId26"/>
    <p:sldId id="463" r:id="rId27"/>
    <p:sldId id="464" r:id="rId28"/>
    <p:sldId id="465" r:id="rId29"/>
    <p:sldId id="466" r:id="rId30"/>
    <p:sldId id="467" r:id="rId31"/>
    <p:sldId id="468" r:id="rId32"/>
    <p:sldId id="469" r:id="rId33"/>
    <p:sldId id="470" r:id="rId34"/>
    <p:sldId id="471" r:id="rId35"/>
    <p:sldId id="472" r:id="rId36"/>
    <p:sldId id="473" r:id="rId37"/>
    <p:sldId id="474" r:id="rId38"/>
    <p:sldId id="475" r:id="rId39"/>
    <p:sldId id="476" r:id="rId40"/>
    <p:sldId id="301" r:id="rId41"/>
    <p:sldId id="293" r:id="rId42"/>
    <p:sldId id="304" r:id="rId43"/>
    <p:sldId id="284" r:id="rId44"/>
    <p:sldId id="288" r:id="rId45"/>
    <p:sldId id="276" r:id="rId46"/>
    <p:sldId id="291" r:id="rId47"/>
    <p:sldId id="289" r:id="rId48"/>
    <p:sldId id="313" r:id="rId49"/>
    <p:sldId id="273" r:id="rId50"/>
    <p:sldId id="315" r:id="rId51"/>
    <p:sldId id="308" r:id="rId52"/>
    <p:sldId id="309" r:id="rId53"/>
    <p:sldId id="310" r:id="rId54"/>
    <p:sldId id="311" r:id="rId55"/>
    <p:sldId id="297" r:id="rId56"/>
    <p:sldId id="299" r:id="rId57"/>
    <p:sldId id="300" r:id="rId58"/>
    <p:sldId id="477" r:id="rId59"/>
    <p:sldId id="306" r:id="rId60"/>
    <p:sldId id="307" r:id="rId61"/>
    <p:sldId id="312" r:id="rId62"/>
    <p:sldId id="314" r:id="rId63"/>
    <p:sldId id="257" r:id="rId64"/>
    <p:sldId id="271" r:id="rId65"/>
    <p:sldId id="258" r:id="rId66"/>
    <p:sldId id="259" r:id="rId67"/>
    <p:sldId id="260" r:id="rId68"/>
    <p:sldId id="261" r:id="rId69"/>
    <p:sldId id="268" r:id="rId70"/>
    <p:sldId id="264" r:id="rId71"/>
    <p:sldId id="265" r:id="rId72"/>
    <p:sldId id="266" r:id="rId73"/>
    <p:sldId id="272" r:id="rId74"/>
    <p:sldId id="274" r:id="rId75"/>
    <p:sldId id="263" r:id="rId76"/>
    <p:sldId id="478" r:id="rId77"/>
    <p:sldId id="262" r:id="rId78"/>
    <p:sldId id="279" r:id="rId79"/>
    <p:sldId id="280" r:id="rId80"/>
    <p:sldId id="277" r:id="rId81"/>
    <p:sldId id="479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09563F-C5BA-45A1-B412-1CFE132F71C8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0CC7E9-5768-4E0D-9631-560C131EB5D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76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Segnaposto note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Da qui</a:t>
            </a:r>
          </a:p>
        </p:txBody>
      </p:sp>
      <p:sp>
        <p:nvSpPr>
          <p:cNvPr id="18435" name="Segnaposto numero diapositiva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C4F08E15-AE2A-479E-BC7B-82D91F41B0A7}" type="slidenum">
              <a:rPr lang="it-IT" altLang="it-IT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defRPr/>
              </a:pPr>
              <a:t>2</a:t>
            </a:fld>
            <a:endParaRPr lang="it-IT" altLang="it-IT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9665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AA787C-96E6-44A2-B9BE-3A3699C3F829}" type="slidenum">
              <a:rPr kumimoji="0" lang="fi-FI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i-FI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338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260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F7CC77B-A084-4A68-9CE3-6857944EC4D0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554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F7CC77B-A084-4A68-9CE3-6857944EC4D0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707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D1EB41EA-90B8-41E5-83D5-2CB40FBFAAD6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94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817E7B6-510C-4DBF-9B63-E234466F523D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944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691C75-AD7A-489A-9FB8-D7A6F0FF8E33}" type="slidenum">
              <a:rPr kumimoji="0" lang="en-GB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B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5767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it-IT" dirty="0"/>
              <a:t>Dopo somministrazione orale, </a:t>
            </a:r>
            <a:r>
              <a:rPr lang="it-IT" dirty="0" err="1"/>
              <a:t>l’amitriptilina</a:t>
            </a:r>
            <a:r>
              <a:rPr lang="it-IT" dirty="0"/>
              <a:t> viene rapidamente assorbita dal tratto gastrointestinale. La velocità di assorbimento del farmaco può ridursi, specie in caso di </a:t>
            </a:r>
            <a:r>
              <a:rPr lang="it-IT" dirty="0" err="1"/>
              <a:t>sovradosaggio</a:t>
            </a:r>
            <a:r>
              <a:rPr lang="it-IT" dirty="0"/>
              <a:t>, a causa dei suoi effetti </a:t>
            </a:r>
            <a:r>
              <a:rPr lang="it-IT" dirty="0" err="1"/>
              <a:t>anticolinergici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Biodisponibilità</a:t>
            </a:r>
            <a:r>
              <a:rPr lang="it-IT" dirty="0"/>
              <a:t> orale: 48%.</a:t>
            </a:r>
          </a:p>
          <a:p>
            <a:endParaRPr lang="it-IT" dirty="0"/>
          </a:p>
          <a:p>
            <a:r>
              <a:rPr lang="it-IT" dirty="0"/>
              <a:t>L’amitriptilina subisce effetto di primo passaggio epatico con formazione di </a:t>
            </a:r>
            <a:r>
              <a:rPr lang="it-IT" dirty="0" err="1"/>
              <a:t>nortriptilina</a:t>
            </a:r>
            <a:r>
              <a:rPr lang="it-IT" dirty="0"/>
              <a:t>, metabolita attivo</a:t>
            </a:r>
          </a:p>
          <a:p>
            <a:endParaRPr lang="it-IT" dirty="0"/>
          </a:p>
          <a:p>
            <a:r>
              <a:rPr lang="it-IT" dirty="0"/>
              <a:t>Tempo di picco </a:t>
            </a:r>
            <a:r>
              <a:rPr lang="it-IT" dirty="0" err="1"/>
              <a:t>plasmatico</a:t>
            </a:r>
            <a:r>
              <a:rPr lang="it-IT" dirty="0"/>
              <a:t>: 2,2-4,7 ore.</a:t>
            </a:r>
          </a:p>
          <a:p>
            <a:endParaRPr lang="it-IT" dirty="0"/>
          </a:p>
          <a:p>
            <a:r>
              <a:rPr lang="it-IT" dirty="0"/>
              <a:t>Concentrazioni </a:t>
            </a:r>
            <a:r>
              <a:rPr lang="it-IT" dirty="0" err="1"/>
              <a:t>sieriche</a:t>
            </a:r>
            <a:r>
              <a:rPr lang="it-IT" dirty="0"/>
              <a:t> efficaci: 60-220 </a:t>
            </a:r>
            <a:r>
              <a:rPr lang="it-IT" dirty="0" err="1"/>
              <a:t>ng</a:t>
            </a:r>
            <a:r>
              <a:rPr lang="it-IT" dirty="0"/>
              <a:t>/ml.</a:t>
            </a:r>
          </a:p>
          <a:p>
            <a:endParaRPr lang="it-IT" dirty="0"/>
          </a:p>
          <a:p>
            <a:r>
              <a:rPr lang="it-IT" dirty="0"/>
              <a:t>Dopo somministrazione orale continuata il tempo per raggiungere lo </a:t>
            </a:r>
            <a:r>
              <a:rPr lang="it-IT" dirty="0" err="1"/>
              <a:t>steady-state</a:t>
            </a:r>
            <a:r>
              <a:rPr lang="it-IT" dirty="0"/>
              <a:t> è di 3-8 ore.</a:t>
            </a:r>
          </a:p>
          <a:p>
            <a:endParaRPr lang="it-IT" dirty="0"/>
          </a:p>
          <a:p>
            <a:r>
              <a:rPr lang="it-IT" dirty="0"/>
              <a:t>Legame </a:t>
            </a:r>
            <a:r>
              <a:rPr lang="it-IT" dirty="0" err="1"/>
              <a:t>sieroproteico</a:t>
            </a:r>
            <a:r>
              <a:rPr lang="it-IT" dirty="0"/>
              <a:t>: 94,8%.</a:t>
            </a:r>
          </a:p>
          <a:p>
            <a:endParaRPr lang="it-IT" dirty="0"/>
          </a:p>
          <a:p>
            <a:r>
              <a:rPr lang="it-IT" dirty="0"/>
              <a:t>Vd: 15 L/kg.</a:t>
            </a:r>
          </a:p>
          <a:p>
            <a:endParaRPr lang="it-IT" dirty="0"/>
          </a:p>
          <a:p>
            <a:r>
              <a:rPr lang="it-IT" dirty="0"/>
              <a:t>L’amitriptilina e la </a:t>
            </a:r>
            <a:r>
              <a:rPr lang="it-IT" dirty="0" err="1"/>
              <a:t>nortriptilina</a:t>
            </a:r>
            <a:r>
              <a:rPr lang="it-IT" dirty="0"/>
              <a:t> essendo di natura molto lipofila si distribuiscono ampiamente nella maggior parte dei tessuti dell’organismo.</a:t>
            </a:r>
          </a:p>
          <a:p>
            <a:endParaRPr lang="it-IT" dirty="0"/>
          </a:p>
          <a:p>
            <a:r>
              <a:rPr lang="it-IT" dirty="0"/>
              <a:t>Permea la placenta e viene escreta nel latte materno.</a:t>
            </a:r>
          </a:p>
          <a:p>
            <a:endParaRPr lang="it-IT" dirty="0"/>
          </a:p>
          <a:p>
            <a:r>
              <a:rPr lang="it-IT" dirty="0" err="1"/>
              <a:t>L’amitriptilina</a:t>
            </a:r>
            <a:r>
              <a:rPr lang="it-IT" dirty="0"/>
              <a:t> possiede un attivo ricircolo </a:t>
            </a:r>
            <a:r>
              <a:rPr lang="it-IT" dirty="0" err="1"/>
              <a:t>enteroepatico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L’amitriptilina viene ampiamente metabolizzata a livello epatico, principalmente attraverso reazioni di </a:t>
            </a:r>
            <a:r>
              <a:rPr lang="it-IT" dirty="0" err="1"/>
              <a:t>demetilazione</a:t>
            </a:r>
            <a:r>
              <a:rPr lang="it-IT" dirty="0"/>
              <a:t>, con formazione del metabolita attivo (</a:t>
            </a:r>
            <a:r>
              <a:rPr lang="it-IT" dirty="0" err="1"/>
              <a:t>nortriptilina</a:t>
            </a:r>
            <a:r>
              <a:rPr lang="it-IT" dirty="0"/>
              <a:t>); subisce anche reazioni di </a:t>
            </a:r>
            <a:r>
              <a:rPr lang="it-IT" dirty="0" err="1"/>
              <a:t>idrossilazione</a:t>
            </a:r>
            <a:r>
              <a:rPr lang="it-IT" dirty="0"/>
              <a:t> e N-ossidazione.</a:t>
            </a:r>
          </a:p>
          <a:p>
            <a:r>
              <a:rPr lang="it-IT" dirty="0"/>
              <a:t> Gli </a:t>
            </a:r>
            <a:r>
              <a:rPr lang="it-IT" dirty="0" err="1"/>
              <a:t>isoenzimi</a:t>
            </a:r>
            <a:r>
              <a:rPr lang="it-IT" dirty="0"/>
              <a:t> </a:t>
            </a:r>
            <a:r>
              <a:rPr lang="it-IT" dirty="0" err="1"/>
              <a:t>citocromiali</a:t>
            </a:r>
            <a:r>
              <a:rPr lang="it-IT" dirty="0"/>
              <a:t> principali coinvolti nel metabolismo </a:t>
            </a:r>
            <a:r>
              <a:rPr lang="it-IT" dirty="0" err="1"/>
              <a:t>dell’amitriptilina</a:t>
            </a:r>
            <a:r>
              <a:rPr lang="it-IT" dirty="0"/>
              <a:t> sono 2D6, 3A4.</a:t>
            </a:r>
          </a:p>
          <a:p>
            <a:endParaRPr lang="it-IT" dirty="0"/>
          </a:p>
          <a:p>
            <a:r>
              <a:rPr lang="it-IT" dirty="0" err="1"/>
              <a:t>L’isoenzima</a:t>
            </a:r>
            <a:r>
              <a:rPr lang="it-IT" dirty="0"/>
              <a:t> CYP2D6 è responsabile delle reazioni di </a:t>
            </a:r>
            <a:r>
              <a:rPr lang="it-IT" dirty="0" err="1"/>
              <a:t>idrossilazione</a:t>
            </a:r>
            <a:r>
              <a:rPr lang="it-IT" dirty="0"/>
              <a:t>, </a:t>
            </a:r>
          </a:p>
          <a:p>
            <a:r>
              <a:rPr lang="it-IT" dirty="0"/>
              <a:t>L'isoenzima CYP2C19</a:t>
            </a:r>
            <a:r>
              <a:rPr lang="it-IT" baseline="0" dirty="0"/>
              <a:t> è</a:t>
            </a:r>
            <a:r>
              <a:rPr lang="it-IT" dirty="0"/>
              <a:t> coinvolti nella reazione di </a:t>
            </a:r>
            <a:r>
              <a:rPr lang="it-IT" dirty="0" err="1"/>
              <a:t>demetilazione</a:t>
            </a:r>
            <a:r>
              <a:rPr lang="it-IT" dirty="0"/>
              <a:t> dell’amitriptilina</a:t>
            </a:r>
            <a:r>
              <a:rPr lang="it-IT" baseline="0" dirty="0"/>
              <a:t> che porta alla formazione di </a:t>
            </a:r>
            <a:r>
              <a:rPr lang="it-IT" baseline="0" dirty="0" err="1"/>
              <a:t>nortriptilina</a:t>
            </a:r>
            <a:r>
              <a:rPr lang="it-IT" baseline="0" dirty="0"/>
              <a:t>.</a:t>
            </a:r>
          </a:p>
          <a:p>
            <a:r>
              <a:rPr lang="it-IT" dirty="0"/>
              <a:t> </a:t>
            </a:r>
          </a:p>
          <a:p>
            <a:r>
              <a:rPr lang="it-IT" dirty="0" err="1"/>
              <a:t>L’amitriptilina</a:t>
            </a:r>
            <a:r>
              <a:rPr lang="it-IT" dirty="0"/>
              <a:t> è anche substrato della </a:t>
            </a:r>
            <a:r>
              <a:rPr lang="it-IT" dirty="0" err="1"/>
              <a:t>glicoproteina-P</a:t>
            </a:r>
            <a:r>
              <a:rPr lang="it-IT" dirty="0"/>
              <a:t>. In studi in vivo è stato dimostrato come l’inibizione del sistema di trasporto della </a:t>
            </a:r>
            <a:r>
              <a:rPr lang="it-IT" dirty="0" err="1"/>
              <a:t>glicoproteina-P</a:t>
            </a:r>
            <a:r>
              <a:rPr lang="it-IT" dirty="0"/>
              <a:t> aumenti di circa tre volte la </a:t>
            </a:r>
            <a:r>
              <a:rPr lang="it-IT" dirty="0" err="1"/>
              <a:t>biodisponibilità</a:t>
            </a:r>
            <a:r>
              <a:rPr lang="it-IT" dirty="0"/>
              <a:t> orale </a:t>
            </a:r>
            <a:r>
              <a:rPr lang="it-IT" dirty="0" err="1"/>
              <a:t>dell’antidepressivo</a:t>
            </a:r>
            <a:r>
              <a:rPr lang="it-IT" dirty="0"/>
              <a:t>. E’ probabile che la </a:t>
            </a:r>
            <a:r>
              <a:rPr lang="it-IT" dirty="0" err="1"/>
              <a:t>glicoproteina-P</a:t>
            </a:r>
            <a:r>
              <a:rPr lang="it-IT" dirty="0"/>
              <a:t> intervenga anche nella </a:t>
            </a:r>
            <a:r>
              <a:rPr lang="it-IT" dirty="0" err="1"/>
              <a:t>ricaptazione</a:t>
            </a:r>
            <a:r>
              <a:rPr lang="it-IT" dirty="0"/>
              <a:t> intestinale </a:t>
            </a:r>
            <a:r>
              <a:rPr lang="it-IT" dirty="0" err="1"/>
              <a:t>dell’amitriptilina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Clearance</a:t>
            </a:r>
            <a:r>
              <a:rPr lang="it-IT" dirty="0"/>
              <a:t>: 11,5 ml/min/kg.</a:t>
            </a:r>
          </a:p>
          <a:p>
            <a:endParaRPr lang="it-IT" dirty="0"/>
          </a:p>
          <a:p>
            <a:r>
              <a:rPr lang="it-IT" dirty="0" err="1"/>
              <a:t>Emivita</a:t>
            </a:r>
            <a:r>
              <a:rPr lang="it-IT" dirty="0"/>
              <a:t>: 12,9-36,1 ore.</a:t>
            </a:r>
          </a:p>
          <a:p>
            <a:endParaRPr lang="it-IT" dirty="0"/>
          </a:p>
          <a:p>
            <a:r>
              <a:rPr lang="it-IT" dirty="0" err="1"/>
              <a:t>L’amitriptilina</a:t>
            </a:r>
            <a:r>
              <a:rPr lang="it-IT" dirty="0"/>
              <a:t> viene escreta principalmente attraverso le urine; è eliminata </a:t>
            </a:r>
            <a:r>
              <a:rPr lang="it-IT" dirty="0" err="1"/>
              <a:t>sottoforma</a:t>
            </a:r>
            <a:r>
              <a:rPr lang="it-IT" dirty="0"/>
              <a:t> di metaboliti in forma libera o coniugata (solo una piccola percentuale di farmaco viene escreto </a:t>
            </a:r>
            <a:r>
              <a:rPr lang="it-IT" dirty="0" err="1"/>
              <a:t>immodificato</a:t>
            </a:r>
            <a:r>
              <a:rPr lang="it-IT" dirty="0"/>
              <a:t>). Circa il 30-50% della dose somministrata è eliminata nelle urine nelle 24 ore.</a:t>
            </a:r>
          </a:p>
          <a:p>
            <a:endParaRPr lang="it-IT" dirty="0"/>
          </a:p>
          <a:p>
            <a:r>
              <a:rPr lang="it-IT" dirty="0"/>
              <a:t>Né l’emodialisi, né la dialisi peritoneale modificano le concentrazioni ematiche </a:t>
            </a:r>
            <a:r>
              <a:rPr lang="it-IT" dirty="0" err="1"/>
              <a:t>dell’amitriptilina</a:t>
            </a:r>
            <a:r>
              <a:rPr lang="it-IT" dirty="0"/>
              <a:t> e dei suoi metaboliti; il rene non ha di conseguenza un ruolo di primaria importanza </a:t>
            </a:r>
            <a:r>
              <a:rPr lang="it-IT" dirty="0" err="1"/>
              <a:t>nell’inattivazione</a:t>
            </a:r>
            <a:r>
              <a:rPr lang="it-IT" dirty="0"/>
              <a:t> di questo farmaco.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48B07-A352-4A22-B319-A2CDCF55ED88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62BDA-0BAE-4D08-91AD-D536C4E07B0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616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SONO TUTTE SNP (SUL SINGOLO NUCLEOTIDE!)</a:t>
            </a:r>
          </a:p>
          <a:p>
            <a:br>
              <a:rPr lang="it-IT" dirty="0"/>
            </a:br>
            <a:r>
              <a:rPr lang="it-IT" dirty="0"/>
              <a:t>*17</a:t>
            </a:r>
            <a:r>
              <a:rPr lang="it-IT" baseline="0" dirty="0"/>
              <a:t>, già citato nel metabolismo del </a:t>
            </a:r>
            <a:r>
              <a:rPr lang="it-IT" baseline="0" dirty="0" err="1"/>
              <a:t>Tamoxifene</a:t>
            </a:r>
            <a:r>
              <a:rPr lang="it-IT" baseline="0" dirty="0"/>
              <a:t>, UM; metabolismo elevato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407C6-5224-450D-AF89-2B7B8B495BB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594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*4 ATTIVITA’ PERDUTA, negli altri casi diminuita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407C6-5224-450D-AF89-2B7B8B495BB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172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Rallentare il recupero dei canali al sodio, sebbene abbia anche effetti metabolici importanti interferendo con il ciclo degli inositoli e con la GSK-3 (glicogeno </a:t>
            </a:r>
            <a:r>
              <a:rPr lang="it-IT" dirty="0" err="1"/>
              <a:t>sintasi-chinasi</a:t>
            </a:r>
            <a:r>
              <a:rPr lang="it-IT" dirty="0"/>
              <a:t> 3), gli stessi </a:t>
            </a:r>
            <a:r>
              <a:rPr lang="it-IT" dirty="0" err="1"/>
              <a:t>bersaglii</a:t>
            </a:r>
            <a:r>
              <a:rPr lang="it-IT" dirty="0"/>
              <a:t> molecolari degli ioni litio.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Il farmaco può essere utilizzato nelle epilessie per il trattamento delle crisi parziali e delle crisi tonico-cloniche.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FBF7A-EC49-9D4B-8848-CDF4734E76D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351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98CBFB05-E5D7-49A8-BB82-883786A2EAC2}" type="slidenum">
              <a:rPr lang="it-IT" altLang="it-IT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defRPr/>
              </a:pPr>
              <a:t>4</a:t>
            </a:fld>
            <a:endParaRPr lang="it-IT" altLang="it-IT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>
              <a:defRPr/>
            </a:pPr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8569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b="1" u="sng" dirty="0">
                <a:solidFill>
                  <a:srgbClr val="FF0000"/>
                </a:solidFill>
              </a:rPr>
              <a:t>Polimorfismo: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u="sng" dirty="0">
              <a:solidFill>
                <a:srgbClr val="FF0000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i="1" dirty="0">
                <a:solidFill>
                  <a:schemeClr val="accent2"/>
                </a:solidFill>
              </a:rPr>
              <a:t>differenze genetiche ereditate non individuali</a:t>
            </a:r>
            <a:endParaRPr lang="it-IT" altLang="it-IT" dirty="0">
              <a:solidFill>
                <a:schemeClr val="accent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b="1" i="1" u="sng" dirty="0">
              <a:solidFill>
                <a:schemeClr val="accent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b="1" u="sng" dirty="0">
                <a:solidFill>
                  <a:srgbClr val="FF0000"/>
                </a:solidFill>
              </a:rPr>
              <a:t>Differenze interindividuali e inter-etniche nel metabolismo dei farmaci</a:t>
            </a:r>
            <a:endParaRPr lang="it-IT" altLang="it-IT" b="1" dirty="0">
              <a:solidFill>
                <a:srgbClr val="FF0000"/>
              </a:solidFill>
            </a:endParaRPr>
          </a:p>
          <a:p>
            <a:pPr>
              <a:defRPr/>
            </a:pPr>
            <a:endParaRPr lang="it-IT" altLang="it-IT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529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375E045-2E8D-41D8-8E5E-FAF560B31EA7}" type="slidenum">
              <a:rPr lang="it-IT" altLang="it-IT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>
                <a:defRPr/>
              </a:pPr>
              <a:t>8</a:t>
            </a:fld>
            <a:endParaRPr lang="it-IT" altLang="it-IT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>
              <a:defRPr/>
            </a:pPr>
            <a:r>
              <a:rPr lang="it-IT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DPD: diidropirimidina deidrogenasi</a:t>
            </a:r>
          </a:p>
        </p:txBody>
      </p:sp>
    </p:spTree>
    <p:extLst>
      <p:ext uri="{BB962C8B-B14F-4D97-AF65-F5344CB8AC3E}">
        <p14:creationId xmlns:p14="http://schemas.microsoft.com/office/powerpoint/2010/main" val="363521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7FF1B5-8BBF-4A01-A895-9D2D640B5007}" type="slidenum">
              <a:rPr lang="en-GB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0194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6E8EDF-B704-4694-85A9-BD2987ACF460}" type="slidenum">
              <a:rPr kumimoji="0" lang="fi-FI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i-FI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1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58BCA2-35C2-49AD-A0CC-36266CB48CDF}" type="slidenum">
              <a:rPr kumimoji="0" lang="fi-FI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i-FI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7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DAB09D-BB1A-49AA-AD61-DDD6D2FF96F2}" type="slidenum">
              <a:rPr kumimoji="0" lang="fi-FI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i-FI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73C3BA-A81A-40C2-91D8-81BE7AD0A6F6}" type="slidenum">
              <a:rPr kumimoji="0" lang="fi-FI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i-FI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7100" y="739775"/>
            <a:ext cx="4927600" cy="36957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681538"/>
            <a:ext cx="5426075" cy="4433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8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18FEC-7D02-4BBB-AE30-8B66A27FF8F2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B08FB-5FE3-4272-89B3-586EBC17682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9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FB112-1147-48D6-B68E-B1A0A926F7DE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2A6B-BDAA-4FC0-A92F-F93CC01350C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4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136F0-59F2-4C2C-B266-F14A61CFCB5B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392D1-60A9-4D7E-9C7D-4E07A3694F4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39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D2490D-01B9-4B3B-9DB5-4E00A4DD3FE0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867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390B0-A37D-4362-9855-330445B51FE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4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01754-09E1-49F5-B6E6-DCB926A9656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3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A87B6-5CCC-4272-9A53-C891453C631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30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BDF19-6950-488F-B09B-4721B3BAC18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89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4E90F-5746-42B5-B123-589A3A97CC6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44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0EBB6-B916-4A4F-9F08-1096D3CE976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37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7C8AA-5C72-4094-8860-5910BE46FE5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3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79153-A090-4278-AB08-5135EDC5798B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3F03A-1D85-407A-814F-B06AEF7BE17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76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E752-AEA1-4917-8043-5C8DD96768D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4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59444-81C7-4962-812C-00F4F48D3DD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5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4006A-E3B1-4C28-9FA2-AD70CA08D27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37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2FEAC-F484-4CAB-A168-1DA0657A988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8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857B8-2BF8-4614-B065-EA225FB01F7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085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0FA70-F0F8-4624-BD47-81541AF5679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53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DE48B-68E8-48EB-85A3-EB48A198A97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27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1671A-7FF9-4D34-9359-25C82411B07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8414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C6F50-E970-4D17-BAD9-6F9B9C60B79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83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F19125-44FE-473F-B57D-A7A4EF66EA3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77925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4CD71-355E-43B1-9E7A-56012CC74FDE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93F23-9E61-4A4C-87EB-9D9BBD6054D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73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886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54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344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0478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927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97460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154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34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1322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129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5427-2426-4291-A976-3584254608EF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D9ACC-B934-4562-8795-CC133E5E10E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48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041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BEC5-89E1-4688-B92C-8F1C2269AED1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BE8E1-3304-4986-AE7A-75DABFDE68C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46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743B7-861E-4A74-B5BC-52C2D79735F3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C7E0A-53ED-4036-BC55-0CB8914558D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E2CF0-E2B3-4C38-8FC9-485E9EBA7677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1B99F-DB3C-46BE-8371-B96A85FB7A9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5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F86B3-169C-4A49-A0E1-C53F88B468B5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0E167-7C53-469A-91AB-E85359EAA29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50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F0199-E0DA-47E1-8B33-9AB5EE487043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304DA-3218-423C-9AF3-A5775EF27A7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74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90253B-68C6-470E-B06B-A769AFFD36DB}" type="datetimeFigureOut">
              <a:rPr lang="en-US"/>
              <a:pPr>
                <a:defRPr/>
              </a:pPr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86FFF61-4F27-4FBF-B5FC-1E70F3F5C02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7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7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7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8027AA0-306D-4DC5-968B-E296226B354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7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FAFED-3DA5-4B1C-B564-2482835161FD}" type="datetimeFigureOut">
              <a:rPr lang="it-IT" smtClean="0"/>
              <a:t>29/11/2020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E410C-EA73-4573-986F-6E4E06663A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3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3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7.emf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3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1022350"/>
          </a:xfrm>
        </p:spPr>
        <p:txBody>
          <a:bodyPr/>
          <a:lstStyle/>
          <a:p>
            <a:pPr>
              <a:defRPr/>
            </a:pPr>
            <a:r>
              <a:rPr lang="en-US" altLang="it-IT" sz="3200" b="1" dirty="0" err="1"/>
              <a:t>Interindividual</a:t>
            </a:r>
            <a:r>
              <a:rPr lang="en-US" altLang="it-IT" sz="3200" b="1" dirty="0"/>
              <a:t> variability in drug response</a:t>
            </a:r>
          </a:p>
        </p:txBody>
      </p:sp>
      <p:sp>
        <p:nvSpPr>
          <p:cNvPr id="5" name="Picture 1" descr="C:\Documents and Settings\gstocco\Local Settings\Temporary Internet Files\Content.IE5\46WKGM75\MC900215255[1].wmf"/>
          <p:cNvSpPr>
            <a:spLocks noChangeAspect="1" noChangeArrowheads="1"/>
          </p:cNvSpPr>
          <p:nvPr/>
        </p:nvSpPr>
        <p:spPr bwMode="auto">
          <a:xfrm>
            <a:off x="304800" y="990600"/>
            <a:ext cx="15240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3068014">
            <a:off x="1235075" y="2149475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38900" y="1390650"/>
            <a:ext cx="23622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b="1">
                <a:solidFill>
                  <a:srgbClr val="000000"/>
                </a:solidFill>
                <a:latin typeface="Calibri" panose="020F0502020204030204" pitchFamily="34" charset="0"/>
              </a:rPr>
              <a:t>Treatment outcome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>
                <a:solidFill>
                  <a:srgbClr val="000000"/>
                </a:solidFill>
                <a:latin typeface="Calibri" panose="020F0502020204030204" pitchFamily="34" charset="0"/>
              </a:rPr>
              <a:t>(same dose)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it-IT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>
                <a:solidFill>
                  <a:srgbClr val="00B050"/>
                </a:solidFill>
                <a:latin typeface="Calibri" panose="020F0502020204030204" pitchFamily="34" charset="0"/>
              </a:rPr>
              <a:t>Response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it-IT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>
                <a:solidFill>
                  <a:srgbClr val="00B0F0"/>
                </a:solidFill>
                <a:latin typeface="Calibri" panose="020F0502020204030204" pitchFamily="34" charset="0"/>
              </a:rPr>
              <a:t>No effect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it-IT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>
                <a:solidFill>
                  <a:srgbClr val="FF0000"/>
                </a:solidFill>
                <a:latin typeface="Calibri" panose="020F0502020204030204" pitchFamily="34" charset="0"/>
              </a:rPr>
              <a:t>Adverse effect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00200" y="2286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57400" y="22098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90800" y="1981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352800" y="2133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600200" y="3276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362200" y="3048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514600" y="4191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886200" y="3276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352800" y="3048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057400" y="4343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124200" y="3810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657600" y="4267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895600" y="3124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572000" y="3124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572000" y="41148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200400" y="4724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038600" y="4724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267200" y="5105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581400" y="5334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447800" y="41148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3962400" y="2286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572000" y="2362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2438400" y="5181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600200" y="5029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srgbClr val="000000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6570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mph" presetSubtype="7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mph" presetSubtype="7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0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61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mph" presetSubtype="7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9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0" dur="indefinite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111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111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111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111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allAtOnce"/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4929188" y="6500813"/>
            <a:ext cx="4214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dirty="0">
                <a:latin typeface="+mn-lt"/>
              </a:rPr>
              <a:t>Goodman and Gilman, 2011</a:t>
            </a:r>
          </a:p>
        </p:txBody>
      </p:sp>
      <p:sp>
        <p:nvSpPr>
          <p:cNvPr id="8195" name="Content Placeholder 6"/>
          <p:cNvSpPr>
            <a:spLocks noGrp="1"/>
          </p:cNvSpPr>
          <p:nvPr>
            <p:ph sz="half" idx="2"/>
          </p:nvPr>
        </p:nvSpPr>
        <p:spPr>
          <a:xfrm>
            <a:off x="5017294" y="1599406"/>
            <a:ext cx="4038600" cy="4525963"/>
          </a:xfrm>
        </p:spPr>
        <p:txBody>
          <a:bodyPr/>
          <a:lstStyle/>
          <a:p>
            <a:pPr algn="r"/>
            <a:r>
              <a:rPr lang="en-US" altLang="it-IT" dirty="0"/>
              <a:t>physiological</a:t>
            </a:r>
          </a:p>
          <a:p>
            <a:pPr algn="r"/>
            <a:r>
              <a:rPr lang="en-US" altLang="it-IT" dirty="0"/>
              <a:t>pathological</a:t>
            </a:r>
          </a:p>
          <a:p>
            <a:pPr algn="r"/>
            <a:r>
              <a:rPr lang="en-US" altLang="it-IT" dirty="0"/>
              <a:t>genetic</a:t>
            </a:r>
          </a:p>
        </p:txBody>
      </p:sp>
      <p:pic>
        <p:nvPicPr>
          <p:cNvPr id="819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077218"/>
            <a:ext cx="5715000" cy="5715000"/>
          </a:xfrm>
        </p:spPr>
      </p:pic>
      <p:sp>
        <p:nvSpPr>
          <p:cNvPr id="8197" name="TextBox 5"/>
          <p:cNvSpPr>
            <a:spLocks noGrp="1" noChangeArrowheads="1"/>
          </p:cNvSpPr>
          <p:nvPr>
            <p:ph type="title"/>
          </p:nvPr>
        </p:nvSpPr>
        <p:spPr>
          <a:xfrm>
            <a:off x="5862" y="0"/>
            <a:ext cx="9138138" cy="1077218"/>
          </a:xfrm>
        </p:spPr>
        <p:txBody>
          <a:bodyPr wrap="square">
            <a:spAutoFit/>
          </a:bodyPr>
          <a:lstStyle/>
          <a:p>
            <a:r>
              <a:rPr lang="en-US" altLang="it-IT" sz="3200" b="1" dirty="0"/>
              <a:t>Endogenous and exogenous factors contribute to variability in drug effects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 err="1"/>
              <a:t>Variability</a:t>
            </a:r>
            <a:r>
              <a:rPr lang="it-IT" altLang="it-IT" b="1" dirty="0"/>
              <a:t> can be </a:t>
            </a:r>
            <a:r>
              <a:rPr lang="it-IT" altLang="it-IT" b="1" dirty="0" err="1"/>
              <a:t>defined</a:t>
            </a:r>
            <a:r>
              <a:rPr lang="it-IT" altLang="it-IT" b="1" dirty="0"/>
              <a:t> </a:t>
            </a:r>
            <a:r>
              <a:rPr lang="it-IT" altLang="it-IT" b="1" dirty="0" err="1"/>
              <a:t>as</a:t>
            </a:r>
            <a:r>
              <a:rPr lang="it-IT" altLang="it-IT" b="1" dirty="0"/>
              <a:t>:</a:t>
            </a:r>
          </a:p>
        </p:txBody>
      </p:sp>
      <p:sp>
        <p:nvSpPr>
          <p:cNvPr id="9219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dirty="0" err="1"/>
              <a:t>pharmacokinetic</a:t>
            </a:r>
            <a:endParaRPr lang="it-IT" altLang="it-IT" dirty="0"/>
          </a:p>
          <a:p>
            <a:r>
              <a:rPr lang="it-IT" altLang="it-IT" dirty="0" err="1"/>
              <a:t>pharmacodynamic</a:t>
            </a:r>
            <a:endParaRPr lang="it-IT" altLang="it-IT" dirty="0"/>
          </a:p>
          <a:p>
            <a:r>
              <a:rPr lang="it-IT" altLang="it-IT" dirty="0" err="1"/>
              <a:t>idyosyncratic</a:t>
            </a:r>
            <a:endParaRPr lang="it-IT" altLang="it-IT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4000" b="1" dirty="0" err="1"/>
              <a:t>Factors</a:t>
            </a:r>
            <a:r>
              <a:rPr lang="it-IT" altLang="it-IT" sz="4000" b="1" dirty="0"/>
              <a:t> </a:t>
            </a:r>
            <a:r>
              <a:rPr lang="it-IT" altLang="it-IT" sz="4000" b="1" dirty="0" err="1"/>
              <a:t>affecting</a:t>
            </a:r>
            <a:r>
              <a:rPr lang="it-IT" altLang="it-IT" sz="4000" b="1" dirty="0"/>
              <a:t> </a:t>
            </a:r>
            <a:r>
              <a:rPr lang="it-IT" altLang="it-IT" sz="4000" b="1" dirty="0" err="1"/>
              <a:t>variability</a:t>
            </a:r>
            <a:r>
              <a:rPr lang="it-IT" altLang="it-IT" sz="4000" b="1" dirty="0"/>
              <a:t> in </a:t>
            </a:r>
            <a:r>
              <a:rPr lang="it-IT" altLang="it-IT" sz="4000" b="1" dirty="0" err="1"/>
              <a:t>drug</a:t>
            </a:r>
            <a:r>
              <a:rPr lang="it-IT" altLang="it-IT" sz="4000" b="1" dirty="0"/>
              <a:t> </a:t>
            </a:r>
            <a:r>
              <a:rPr lang="it-IT" altLang="it-IT" sz="4000" b="1" dirty="0" err="1"/>
              <a:t>response</a:t>
            </a:r>
            <a:endParaRPr lang="it-IT" altLang="it-IT" sz="4000" b="1" dirty="0"/>
          </a:p>
        </p:txBody>
      </p:sp>
      <p:sp>
        <p:nvSpPr>
          <p:cNvPr id="10243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it-IT" dirty="0" err="1"/>
              <a:t>Ethnic</a:t>
            </a:r>
            <a:r>
              <a:rPr lang="it-IT" altLang="it-IT" dirty="0"/>
              <a:t> </a:t>
            </a:r>
            <a:r>
              <a:rPr lang="it-IT" altLang="it-IT" dirty="0" err="1"/>
              <a:t>differences</a:t>
            </a:r>
            <a:endParaRPr lang="it-IT" altLang="it-IT" dirty="0"/>
          </a:p>
          <a:p>
            <a:r>
              <a:rPr lang="it-IT" altLang="it-IT" dirty="0"/>
              <a:t>Age</a:t>
            </a:r>
          </a:p>
          <a:p>
            <a:r>
              <a:rPr lang="it-IT" altLang="it-IT" dirty="0" err="1"/>
              <a:t>Pregnancy</a:t>
            </a:r>
            <a:endParaRPr lang="it-IT" altLang="it-IT" dirty="0"/>
          </a:p>
          <a:p>
            <a:r>
              <a:rPr lang="it-IT" altLang="it-IT" dirty="0" err="1"/>
              <a:t>Diseases</a:t>
            </a:r>
            <a:endParaRPr lang="it-IT" altLang="it-IT" dirty="0"/>
          </a:p>
          <a:p>
            <a:r>
              <a:rPr lang="it-IT" altLang="it-IT" dirty="0" err="1"/>
              <a:t>Drug</a:t>
            </a:r>
            <a:r>
              <a:rPr lang="it-IT" altLang="it-IT" dirty="0"/>
              <a:t> </a:t>
            </a:r>
            <a:r>
              <a:rPr lang="it-IT" altLang="it-IT" dirty="0" err="1"/>
              <a:t>interactions</a:t>
            </a:r>
            <a:endParaRPr lang="it-IT" altLang="it-IT" dirty="0"/>
          </a:p>
          <a:p>
            <a:r>
              <a:rPr lang="it-IT" altLang="it-IT" i="1" dirty="0" err="1"/>
              <a:t>Genetic</a:t>
            </a:r>
            <a:r>
              <a:rPr lang="it-IT" altLang="it-IT" i="1" dirty="0"/>
              <a:t> </a:t>
            </a:r>
            <a:r>
              <a:rPr lang="it-IT" altLang="it-IT" i="1" dirty="0" err="1"/>
              <a:t>factors</a:t>
            </a:r>
            <a:endParaRPr lang="it-IT" altLang="it-IT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 err="1"/>
              <a:t>Ethnic</a:t>
            </a:r>
            <a:r>
              <a:rPr lang="it-IT" altLang="it-IT" b="1" dirty="0"/>
              <a:t> </a:t>
            </a:r>
            <a:r>
              <a:rPr lang="it-IT" altLang="it-IT" b="1" dirty="0" err="1"/>
              <a:t>differences</a:t>
            </a:r>
            <a:endParaRPr lang="it-IT" altLang="it-IT" b="1" dirty="0"/>
          </a:p>
        </p:txBody>
      </p:sp>
      <p:sp>
        <p:nvSpPr>
          <p:cNvPr id="11267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Ethnic</a:t>
            </a:r>
            <a:r>
              <a:rPr lang="it-IT" altLang="it-IT" dirty="0"/>
              <a:t> </a:t>
            </a:r>
            <a:r>
              <a:rPr lang="it-IT" altLang="it-IT" dirty="0" err="1"/>
              <a:t>means</a:t>
            </a:r>
            <a:r>
              <a:rPr lang="it-IT" altLang="it-IT" dirty="0"/>
              <a:t> «</a:t>
            </a:r>
            <a:r>
              <a:rPr lang="it-IT" altLang="it-IT" dirty="0" err="1"/>
              <a:t>belonging</a:t>
            </a:r>
            <a:r>
              <a:rPr lang="it-IT" altLang="it-IT" dirty="0"/>
              <a:t> to a race». </a:t>
            </a:r>
            <a:r>
              <a:rPr lang="it-IT" altLang="it-IT" dirty="0" err="1"/>
              <a:t>However</a:t>
            </a:r>
            <a:r>
              <a:rPr lang="it-IT" altLang="it-IT" dirty="0"/>
              <a:t> </a:t>
            </a:r>
            <a:r>
              <a:rPr lang="it-IT" altLang="it-IT" dirty="0" err="1"/>
              <a:t>many</a:t>
            </a:r>
            <a:r>
              <a:rPr lang="it-IT" altLang="it-IT" dirty="0"/>
              <a:t> </a:t>
            </a:r>
            <a:r>
              <a:rPr lang="it-IT" altLang="it-IT" dirty="0" err="1"/>
              <a:t>anthropologists</a:t>
            </a:r>
            <a:r>
              <a:rPr lang="it-IT" altLang="it-IT" dirty="0"/>
              <a:t> are </a:t>
            </a:r>
            <a:r>
              <a:rPr lang="it-IT" altLang="it-IT" dirty="0" err="1"/>
              <a:t>sceptical</a:t>
            </a:r>
            <a:r>
              <a:rPr lang="it-IT" altLang="it-IT" dirty="0"/>
              <a:t> on the </a:t>
            </a:r>
            <a:r>
              <a:rPr lang="it-IT" altLang="it-IT" dirty="0" err="1"/>
              <a:t>relevance</a:t>
            </a:r>
            <a:r>
              <a:rPr lang="it-IT" altLang="it-IT" dirty="0"/>
              <a:t> of </a:t>
            </a:r>
            <a:r>
              <a:rPr lang="it-IT" altLang="it-IT" dirty="0" err="1"/>
              <a:t>this</a:t>
            </a:r>
            <a:r>
              <a:rPr lang="it-IT" altLang="it-IT" dirty="0"/>
              <a:t> </a:t>
            </a:r>
            <a:r>
              <a:rPr lang="it-IT" altLang="it-IT" dirty="0" err="1"/>
              <a:t>concept</a:t>
            </a:r>
            <a:r>
              <a:rPr lang="it-IT" altLang="it-IT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Afroamericans</a:t>
            </a:r>
            <a:r>
              <a:rPr lang="it-IT" altLang="it-IT" dirty="0"/>
              <a:t> </a:t>
            </a:r>
            <a:r>
              <a:rPr lang="it-IT" altLang="it-IT" dirty="0" err="1"/>
              <a:t>affected</a:t>
            </a:r>
            <a:r>
              <a:rPr lang="it-IT" altLang="it-IT" dirty="0"/>
              <a:t> from </a:t>
            </a:r>
            <a:r>
              <a:rPr lang="it-IT" altLang="it-IT" dirty="0" err="1"/>
              <a:t>cardiac</a:t>
            </a:r>
            <a:r>
              <a:rPr lang="it-IT" altLang="it-IT" dirty="0"/>
              <a:t> </a:t>
            </a:r>
            <a:r>
              <a:rPr lang="it-IT" altLang="it-IT" dirty="0" err="1"/>
              <a:t>insufficiency</a:t>
            </a:r>
            <a:r>
              <a:rPr lang="it-IT" altLang="it-IT" dirty="0"/>
              <a:t> </a:t>
            </a:r>
            <a:r>
              <a:rPr lang="it-IT" altLang="it-IT" dirty="0" err="1"/>
              <a:t>differently</a:t>
            </a:r>
            <a:r>
              <a:rPr lang="it-IT" altLang="it-IT" dirty="0"/>
              <a:t> from </a:t>
            </a:r>
            <a:r>
              <a:rPr lang="it-IT" altLang="it-IT" dirty="0" err="1"/>
              <a:t>Caucasians</a:t>
            </a:r>
            <a:r>
              <a:rPr lang="it-IT" altLang="it-IT" dirty="0"/>
              <a:t> benefit from </a:t>
            </a:r>
            <a:r>
              <a:rPr lang="it-IT" altLang="it-IT" dirty="0" err="1"/>
              <a:t>hydralizin</a:t>
            </a:r>
            <a:r>
              <a:rPr lang="it-IT" altLang="it-IT" dirty="0"/>
              <a:t> and nitrate.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Asiatics</a:t>
            </a:r>
            <a:r>
              <a:rPr lang="it-IT" altLang="it-IT" dirty="0"/>
              <a:t> are more sensitive to the </a:t>
            </a:r>
            <a:r>
              <a:rPr lang="it-IT" altLang="it-IT" dirty="0" err="1"/>
              <a:t>effects</a:t>
            </a:r>
            <a:r>
              <a:rPr lang="it-IT" altLang="it-IT" dirty="0"/>
              <a:t> of </a:t>
            </a:r>
            <a:r>
              <a:rPr lang="it-IT" altLang="it-IT" dirty="0" err="1"/>
              <a:t>propanolol</a:t>
            </a:r>
            <a:r>
              <a:rPr lang="it-IT" altLang="it-IT" dirty="0"/>
              <a:t> and </a:t>
            </a:r>
            <a:r>
              <a:rPr lang="it-IT" altLang="it-IT" dirty="0" err="1"/>
              <a:t>gefitinib</a:t>
            </a:r>
            <a:r>
              <a:rPr lang="it-IT" altLang="it-IT" dirty="0"/>
              <a:t>, </a:t>
            </a:r>
            <a:r>
              <a:rPr lang="it-IT" altLang="it-IT" dirty="0" err="1"/>
              <a:t>because</a:t>
            </a:r>
            <a:r>
              <a:rPr lang="it-IT" altLang="it-IT" dirty="0"/>
              <a:t> of </a:t>
            </a:r>
            <a:r>
              <a:rPr lang="it-IT" altLang="it-IT" dirty="0" err="1"/>
              <a:t>polymorphisms</a:t>
            </a:r>
            <a:r>
              <a:rPr lang="it-IT" altLang="it-IT" dirty="0"/>
              <a:t> in </a:t>
            </a:r>
            <a:r>
              <a:rPr lang="it-IT" altLang="it-IT" dirty="0" err="1"/>
              <a:t>drug</a:t>
            </a:r>
            <a:r>
              <a:rPr lang="it-IT" altLang="it-IT" dirty="0"/>
              <a:t> targets.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12378"/>
            <a:ext cx="5876701" cy="686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31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b="1" dirty="0" err="1"/>
              <a:t>Ethnic</a:t>
            </a:r>
            <a:r>
              <a:rPr lang="it-IT" altLang="it-IT" sz="3200" b="1" dirty="0"/>
              <a:t> </a:t>
            </a:r>
            <a:r>
              <a:rPr lang="it-IT" altLang="it-IT" sz="3200" b="1" dirty="0" err="1"/>
              <a:t>differences</a:t>
            </a:r>
            <a:r>
              <a:rPr lang="it-IT" altLang="it-IT" sz="3200" b="1" dirty="0"/>
              <a:t>: </a:t>
            </a:r>
            <a:r>
              <a:rPr lang="it-IT" altLang="it-IT" sz="3200" b="1" dirty="0" err="1"/>
              <a:t>drug</a:t>
            </a:r>
            <a:r>
              <a:rPr lang="it-IT" altLang="it-IT" sz="3200" b="1" dirty="0"/>
              <a:t> </a:t>
            </a:r>
            <a:r>
              <a:rPr lang="it-IT" altLang="it-IT" sz="3200" b="1" dirty="0" err="1"/>
              <a:t>metabolism</a:t>
            </a:r>
            <a:endParaRPr lang="it-IT" altLang="it-IT" sz="3200" b="1" dirty="0"/>
          </a:p>
        </p:txBody>
      </p:sp>
      <p:pic>
        <p:nvPicPr>
          <p:cNvPr id="12291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4813" y="1779588"/>
            <a:ext cx="5794375" cy="416718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1600200"/>
            <a:ext cx="8210550" cy="4525963"/>
          </a:xfrm>
        </p:spPr>
      </p:pic>
      <p:sp>
        <p:nvSpPr>
          <p:cNvPr id="1331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200" b="1" dirty="0" err="1"/>
              <a:t>Ethnic</a:t>
            </a:r>
            <a:r>
              <a:rPr lang="it-IT" altLang="it-IT" sz="3200" b="1" dirty="0"/>
              <a:t> </a:t>
            </a:r>
            <a:r>
              <a:rPr lang="it-IT" altLang="it-IT" sz="3200" b="1" dirty="0" err="1"/>
              <a:t>differences</a:t>
            </a:r>
            <a:r>
              <a:rPr lang="it-IT" altLang="it-IT" sz="3200" b="1" dirty="0"/>
              <a:t>: </a:t>
            </a:r>
            <a:r>
              <a:rPr lang="it-IT" altLang="it-IT" sz="3200" b="1" dirty="0" err="1"/>
              <a:t>drug</a:t>
            </a:r>
            <a:r>
              <a:rPr lang="it-IT" altLang="it-IT" sz="3200" b="1" dirty="0"/>
              <a:t> </a:t>
            </a:r>
            <a:r>
              <a:rPr lang="it-IT" altLang="it-IT" sz="3200" b="1" dirty="0" err="1"/>
              <a:t>metabolism</a:t>
            </a:r>
            <a:endParaRPr lang="it-IT" altLang="it-IT" sz="3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 err="1"/>
              <a:t>Ethnic</a:t>
            </a:r>
            <a:r>
              <a:rPr lang="it-IT" altLang="it-IT" b="1" dirty="0"/>
              <a:t> </a:t>
            </a:r>
            <a:r>
              <a:rPr lang="it-IT" altLang="it-IT" b="1" dirty="0" err="1"/>
              <a:t>differences</a:t>
            </a:r>
            <a:endParaRPr lang="it-IT" altLang="it-IT" b="1" dirty="0"/>
          </a:p>
        </p:txBody>
      </p:sp>
      <p:sp>
        <p:nvSpPr>
          <p:cNvPr id="1433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Ethnic</a:t>
            </a:r>
            <a:r>
              <a:rPr lang="it-IT" altLang="it-IT" dirty="0"/>
              <a:t> </a:t>
            </a:r>
            <a:r>
              <a:rPr lang="it-IT" altLang="it-IT" dirty="0" err="1"/>
              <a:t>group</a:t>
            </a:r>
            <a:r>
              <a:rPr lang="it-IT" altLang="it-IT" dirty="0"/>
              <a:t> can be </a:t>
            </a:r>
            <a:r>
              <a:rPr lang="it-IT" altLang="it-IT" dirty="0" err="1"/>
              <a:t>considered</a:t>
            </a:r>
            <a:r>
              <a:rPr lang="it-IT" altLang="it-IT" dirty="0"/>
              <a:t> a surrogate of </a:t>
            </a:r>
            <a:r>
              <a:rPr lang="it-IT" altLang="it-IT" dirty="0" err="1"/>
              <a:t>typing</a:t>
            </a:r>
            <a:r>
              <a:rPr lang="it-IT" altLang="it-IT" dirty="0"/>
              <a:t> </a:t>
            </a:r>
            <a:r>
              <a:rPr lang="it-IT" altLang="it-IT" dirty="0" err="1"/>
              <a:t>particular</a:t>
            </a:r>
            <a:r>
              <a:rPr lang="it-IT" altLang="it-IT" dirty="0"/>
              <a:t> </a:t>
            </a:r>
            <a:r>
              <a:rPr lang="it-IT" altLang="it-IT" dirty="0" err="1"/>
              <a:t>variants</a:t>
            </a:r>
            <a:r>
              <a:rPr lang="it-IT" altLang="it-IT" dirty="0"/>
              <a:t>, </a:t>
            </a:r>
            <a:r>
              <a:rPr lang="it-IT" altLang="it-IT" dirty="0" err="1"/>
              <a:t>also</a:t>
            </a:r>
            <a:r>
              <a:rPr lang="it-IT" altLang="it-IT" dirty="0"/>
              <a:t> </a:t>
            </a:r>
            <a:r>
              <a:rPr lang="it-IT" altLang="it-IT" dirty="0" err="1"/>
              <a:t>involved</a:t>
            </a:r>
            <a:r>
              <a:rPr lang="it-IT" altLang="it-IT" dirty="0"/>
              <a:t> in </a:t>
            </a:r>
            <a:r>
              <a:rPr lang="it-IT" altLang="it-IT" dirty="0" err="1"/>
              <a:t>drug</a:t>
            </a:r>
            <a:r>
              <a:rPr lang="it-IT" altLang="it-IT" dirty="0"/>
              <a:t> </a:t>
            </a:r>
            <a:r>
              <a:rPr lang="it-IT" altLang="it-IT" dirty="0" err="1"/>
              <a:t>pharmacokinetics</a:t>
            </a:r>
            <a:r>
              <a:rPr lang="it-IT" altLang="it-IT" dirty="0"/>
              <a:t> and </a:t>
            </a:r>
            <a:r>
              <a:rPr lang="it-IT" altLang="it-IT" dirty="0" err="1"/>
              <a:t>pharmacodynamics</a:t>
            </a:r>
            <a:r>
              <a:rPr lang="it-IT" altLang="it-IT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it-IT" altLang="it-IT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However</a:t>
            </a:r>
            <a:r>
              <a:rPr lang="it-IT" altLang="it-IT" dirty="0"/>
              <a:t> </a:t>
            </a:r>
            <a:r>
              <a:rPr lang="it-IT" altLang="it-IT" dirty="0" err="1"/>
              <a:t>it</a:t>
            </a:r>
            <a:r>
              <a:rPr lang="it-IT" altLang="it-IT" dirty="0"/>
              <a:t> </a:t>
            </a:r>
            <a:r>
              <a:rPr lang="it-IT" altLang="it-IT" dirty="0" err="1"/>
              <a:t>is</a:t>
            </a:r>
            <a:r>
              <a:rPr lang="it-IT" altLang="it-IT" dirty="0"/>
              <a:t> an </a:t>
            </a:r>
            <a:r>
              <a:rPr lang="it-IT" altLang="it-IT" dirty="0" err="1"/>
              <a:t>approximation</a:t>
            </a:r>
            <a:r>
              <a:rPr lang="it-IT" altLang="it-IT" dirty="0"/>
              <a:t>, </a:t>
            </a:r>
            <a:r>
              <a:rPr lang="it-IT" altLang="it-IT" dirty="0" err="1"/>
              <a:t>therefore</a:t>
            </a:r>
            <a:r>
              <a:rPr lang="it-IT" altLang="it-IT" dirty="0"/>
              <a:t> </a:t>
            </a:r>
            <a:r>
              <a:rPr lang="it-IT" altLang="it-IT" dirty="0" err="1"/>
              <a:t>it</a:t>
            </a:r>
            <a:r>
              <a:rPr lang="it-IT" altLang="it-IT" dirty="0"/>
              <a:t> </a:t>
            </a:r>
            <a:r>
              <a:rPr lang="it-IT" altLang="it-IT" dirty="0" err="1"/>
              <a:t>is</a:t>
            </a:r>
            <a:r>
              <a:rPr lang="it-IT" altLang="it-IT" dirty="0"/>
              <a:t> </a:t>
            </a:r>
            <a:r>
              <a:rPr lang="it-IT" altLang="it-IT" dirty="0" err="1"/>
              <a:t>better</a:t>
            </a:r>
            <a:r>
              <a:rPr lang="it-IT" altLang="it-IT" dirty="0"/>
              <a:t> to </a:t>
            </a:r>
            <a:r>
              <a:rPr lang="it-IT" altLang="it-IT" dirty="0" err="1"/>
              <a:t>type</a:t>
            </a:r>
            <a:r>
              <a:rPr lang="it-IT" altLang="it-IT" dirty="0"/>
              <a:t> </a:t>
            </a:r>
            <a:r>
              <a:rPr lang="it-IT" altLang="it-IT" dirty="0" err="1"/>
              <a:t>directly</a:t>
            </a:r>
            <a:r>
              <a:rPr lang="it-IT" altLang="it-IT" dirty="0"/>
              <a:t> the </a:t>
            </a:r>
            <a:r>
              <a:rPr lang="it-IT" altLang="it-IT" dirty="0" err="1"/>
              <a:t>polymorphisms</a:t>
            </a:r>
            <a:r>
              <a:rPr lang="it-IT" altLang="it-IT" dirty="0"/>
              <a:t>, </a:t>
            </a:r>
            <a:r>
              <a:rPr lang="it-IT" altLang="it-IT" dirty="0" err="1"/>
              <a:t>because</a:t>
            </a:r>
            <a:r>
              <a:rPr lang="it-IT" altLang="it-IT" dirty="0"/>
              <a:t> </a:t>
            </a:r>
            <a:r>
              <a:rPr lang="it-IT" altLang="it-IT" dirty="0" err="1"/>
              <a:t>diversity</a:t>
            </a:r>
            <a:r>
              <a:rPr lang="it-IT" altLang="it-IT" dirty="0"/>
              <a:t> in </a:t>
            </a:r>
            <a:r>
              <a:rPr lang="it-IT" altLang="it-IT" dirty="0" err="1"/>
              <a:t>each</a:t>
            </a:r>
            <a:r>
              <a:rPr lang="it-IT" altLang="it-IT" dirty="0"/>
              <a:t> </a:t>
            </a:r>
            <a:r>
              <a:rPr lang="it-IT" altLang="it-IT" dirty="0" err="1"/>
              <a:t>ethnic</a:t>
            </a:r>
            <a:r>
              <a:rPr lang="it-IT" altLang="it-IT" dirty="0"/>
              <a:t> </a:t>
            </a:r>
            <a:r>
              <a:rPr lang="it-IT" altLang="it-IT" dirty="0" err="1"/>
              <a:t>group</a:t>
            </a:r>
            <a:r>
              <a:rPr lang="it-IT" altLang="it-IT" dirty="0"/>
              <a:t> </a:t>
            </a:r>
            <a:r>
              <a:rPr lang="it-IT" altLang="it-IT" dirty="0" err="1"/>
              <a:t>is</a:t>
            </a:r>
            <a:r>
              <a:rPr lang="it-IT" altLang="it-IT" dirty="0"/>
              <a:t> </a:t>
            </a:r>
            <a:r>
              <a:rPr lang="it-IT" altLang="it-IT" dirty="0" err="1"/>
              <a:t>ample</a:t>
            </a:r>
            <a:r>
              <a:rPr lang="it-IT" altLang="it-IT" dirty="0"/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b="1" dirty="0"/>
              <a:t>Age</a:t>
            </a:r>
          </a:p>
        </p:txBody>
      </p:sp>
      <p:sp>
        <p:nvSpPr>
          <p:cNvPr id="15363" name="Content Placeholder 4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it-IT" dirty="0"/>
              <a:t>Age is one of the main factors affecting response to pharmacological therapy.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it-IT" dirty="0"/>
              <a:t>Children and elders present reduced drug elimination and are therefore more sensitive to drugs.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it-IT" dirty="0"/>
              <a:t>For elders also physiological (alteration of cardiovascular reflexes, increase in body fat) and pathological (hypothermia, </a:t>
            </a:r>
            <a:r>
              <a:rPr lang="en-US" altLang="it-IT" dirty="0" err="1"/>
              <a:t>polytherapy</a:t>
            </a:r>
            <a:r>
              <a:rPr lang="en-US" altLang="it-IT" dirty="0"/>
              <a:t>) factors are relevant for drug response.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/>
              <a:t>Age and </a:t>
            </a:r>
            <a:r>
              <a:rPr lang="it-IT" altLang="it-IT" b="1" dirty="0" err="1"/>
              <a:t>drug</a:t>
            </a:r>
            <a:r>
              <a:rPr lang="it-IT" altLang="it-IT" b="1" dirty="0"/>
              <a:t> </a:t>
            </a:r>
            <a:r>
              <a:rPr lang="it-IT" altLang="it-IT" b="1" dirty="0" err="1"/>
              <a:t>excrection</a:t>
            </a:r>
            <a:endParaRPr lang="it-IT" altLang="it-IT" b="1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956" y="1903147"/>
            <a:ext cx="5816088" cy="39200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23850" y="5013325"/>
            <a:ext cx="4248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ea typeface="ＭＳ Ｐゴシック" panose="020B0600070205080204" pitchFamily="34" charset="-128"/>
              </a:rPr>
              <a:t>Sir William Osler, Physician 1892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ea typeface="ＭＳ Ｐゴシック" panose="020B0600070205080204" pitchFamily="34" charset="-128"/>
              </a:rPr>
              <a:t>Johns Hopkins School of Medicine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ea typeface="ＭＳ Ｐゴシック" panose="020B0600070205080204" pitchFamily="34" charset="-128"/>
              </a:rPr>
              <a:t>The father of modern medicine</a:t>
            </a:r>
          </a:p>
        </p:txBody>
      </p:sp>
      <p:pic>
        <p:nvPicPr>
          <p:cNvPr id="8195" name="Immagine 1" descr="im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33375"/>
            <a:ext cx="336867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CasellaDiTesto 3"/>
          <p:cNvSpPr txBox="1">
            <a:spLocks noChangeArrowheads="1"/>
          </p:cNvSpPr>
          <p:nvPr/>
        </p:nvSpPr>
        <p:spPr bwMode="auto">
          <a:xfrm>
            <a:off x="3924300" y="333375"/>
            <a:ext cx="496887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>
                <a:solidFill>
                  <a:srgbClr val="000000"/>
                </a:solidFill>
                <a:ea typeface="ＭＳ Ｐゴシック" panose="020B0600070205080204" pitchFamily="34" charset="-128"/>
              </a:rPr>
              <a:t>If it were not for the great variability among individuals, medicine might as well be a science and not an art.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00"/>
              </a:solidFill>
              <a:latin typeface="Helvetica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0371964"/>
      </p:ext>
    </p:extLst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/>
              <a:t>Age and </a:t>
            </a:r>
            <a:r>
              <a:rPr lang="it-IT" altLang="it-IT" b="1" dirty="0" err="1"/>
              <a:t>pharmacotherapy</a:t>
            </a:r>
            <a:r>
              <a:rPr lang="it-IT" altLang="it-IT" b="1" dirty="0"/>
              <a:t>: </a:t>
            </a:r>
            <a:r>
              <a:rPr lang="it-IT" altLang="it-IT" b="1" dirty="0" err="1"/>
              <a:t>pediatric</a:t>
            </a:r>
            <a:r>
              <a:rPr lang="it-IT" altLang="it-IT" b="1" dirty="0"/>
              <a:t> </a:t>
            </a:r>
            <a:r>
              <a:rPr lang="it-IT" altLang="it-IT" b="1" dirty="0" err="1"/>
              <a:t>patients</a:t>
            </a:r>
            <a:endParaRPr lang="it-IT" altLang="it-IT" b="1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34896"/>
          </a:xfrm>
        </p:spPr>
        <p:txBody>
          <a:bodyPr>
            <a:spAutoFit/>
          </a:bodyPr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n-US" dirty="0"/>
              <a:t>Pediatrics does not deal with miniature men and women, with reduced doses and the same class of disease in smaller bodies, but has its own independent range and horizon.</a:t>
            </a:r>
          </a:p>
          <a:p>
            <a:pPr algn="just">
              <a:defRPr/>
            </a:pPr>
            <a:endParaRPr lang="en-US" dirty="0"/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it-IT" i="1" dirty="0"/>
              <a:t>Dr. Abraham </a:t>
            </a:r>
            <a:r>
              <a:rPr lang="it-IT" i="1" dirty="0" err="1"/>
              <a:t>Jacobi</a:t>
            </a:r>
            <a:endParaRPr lang="it-IT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2"/>
          <p:cNvSpPr>
            <a:spLocks noGrp="1"/>
          </p:cNvSpPr>
          <p:nvPr>
            <p:ph type="title"/>
          </p:nvPr>
        </p:nvSpPr>
        <p:spPr>
          <a:xfrm>
            <a:off x="457200" y="30163"/>
            <a:ext cx="8229600" cy="1143000"/>
          </a:xfrm>
        </p:spPr>
        <p:txBody>
          <a:bodyPr/>
          <a:lstStyle/>
          <a:p>
            <a:r>
              <a:rPr lang="it-IT" altLang="it-IT" sz="3600" b="1" dirty="0"/>
              <a:t>Age and </a:t>
            </a:r>
            <a:r>
              <a:rPr lang="it-IT" altLang="it-IT" sz="3600" b="1" dirty="0" err="1"/>
              <a:t>pharmacotherapy</a:t>
            </a:r>
            <a:r>
              <a:rPr lang="it-IT" altLang="it-IT" sz="3600" b="1" dirty="0"/>
              <a:t>: </a:t>
            </a:r>
            <a:r>
              <a:rPr lang="it-IT" altLang="it-IT" sz="3600" b="1" dirty="0" err="1"/>
              <a:t>pediatric</a:t>
            </a:r>
            <a:r>
              <a:rPr lang="it-IT" altLang="it-IT" sz="3600" b="1" dirty="0"/>
              <a:t> </a:t>
            </a:r>
            <a:r>
              <a:rPr lang="it-IT" altLang="it-IT" sz="3600" b="1" dirty="0" err="1"/>
              <a:t>patients</a:t>
            </a:r>
            <a:endParaRPr lang="it-IT" altLang="it-IT" sz="3600" b="1" dirty="0"/>
          </a:p>
        </p:txBody>
      </p:sp>
      <p:pic>
        <p:nvPicPr>
          <p:cNvPr id="19459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262063"/>
            <a:ext cx="5865812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152400" y="6494463"/>
            <a:ext cx="701992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3607" rIns="0" bIns="0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US" altLang="it-IT" sz="12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Kearns GL et al. N Engl J Med 2003;349:1157-1167.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42938"/>
            <a:ext cx="5486400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422751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588"/>
            <a:ext cx="32004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72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it-IT" altLang="it-IT" sz="2800" b="1" dirty="0" err="1"/>
              <a:t>Epigenetic</a:t>
            </a:r>
            <a:r>
              <a:rPr lang="it-IT" altLang="it-IT" sz="2800" b="1" dirty="0"/>
              <a:t> (promoter </a:t>
            </a:r>
            <a:r>
              <a:rPr lang="it-IT" altLang="it-IT" sz="2800" b="1" dirty="0" err="1"/>
              <a:t>methylation</a:t>
            </a:r>
            <a:r>
              <a:rPr lang="it-IT" altLang="it-IT" sz="2800" b="1" dirty="0"/>
              <a:t>) can </a:t>
            </a:r>
            <a:r>
              <a:rPr lang="it-IT" altLang="it-IT" sz="2800" b="1" dirty="0" err="1"/>
              <a:t>explain</a:t>
            </a:r>
            <a:r>
              <a:rPr lang="it-IT" altLang="it-IT" sz="2800" b="1" dirty="0"/>
              <a:t> </a:t>
            </a:r>
            <a:r>
              <a:rPr lang="it-IT" altLang="it-IT" sz="2800" b="1" dirty="0" err="1"/>
              <a:t>age-related</a:t>
            </a:r>
            <a:r>
              <a:rPr lang="it-IT" altLang="it-IT" sz="2800" b="1" dirty="0"/>
              <a:t> </a:t>
            </a:r>
            <a:r>
              <a:rPr lang="it-IT" altLang="it-IT" sz="2800" b="1" dirty="0" err="1"/>
              <a:t>changes</a:t>
            </a:r>
            <a:r>
              <a:rPr lang="it-IT" altLang="it-IT" sz="2800" b="1" dirty="0"/>
              <a:t> in gene </a:t>
            </a:r>
            <a:r>
              <a:rPr lang="it-IT" altLang="it-IT" sz="2800" b="1" dirty="0" err="1"/>
              <a:t>expression</a:t>
            </a:r>
            <a:endParaRPr lang="it-IT" altLang="it-IT" sz="2800" b="1" dirty="0"/>
          </a:p>
        </p:txBody>
      </p:sp>
      <p:pic>
        <p:nvPicPr>
          <p:cNvPr id="21507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6" y="990600"/>
            <a:ext cx="9136114" cy="5537216"/>
          </a:xfrm>
        </p:spPr>
      </p:pic>
      <p:sp>
        <p:nvSpPr>
          <p:cNvPr id="2" name="CasellaDiTesto 1"/>
          <p:cNvSpPr txBox="1"/>
          <p:nvPr/>
        </p:nvSpPr>
        <p:spPr>
          <a:xfrm>
            <a:off x="5265686" y="6467263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err="1">
                <a:solidFill>
                  <a:prstClr val="black"/>
                </a:solidFill>
              </a:rPr>
              <a:t>Kacevska</a:t>
            </a:r>
            <a:r>
              <a:rPr lang="it-IT" dirty="0">
                <a:solidFill>
                  <a:prstClr val="black"/>
                </a:solidFill>
              </a:rPr>
              <a:t> et al., </a:t>
            </a:r>
            <a:r>
              <a:rPr lang="it-IT" dirty="0" err="1">
                <a:solidFill>
                  <a:prstClr val="black"/>
                </a:solidFill>
              </a:rPr>
              <a:t>Biochimie</a:t>
            </a:r>
            <a:r>
              <a:rPr lang="it-IT" dirty="0">
                <a:solidFill>
                  <a:prstClr val="black"/>
                </a:solidFill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3100708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 err="1"/>
              <a:t>Pregnancy</a:t>
            </a:r>
            <a:endParaRPr lang="it-IT" altLang="it-IT" b="1" dirty="0"/>
          </a:p>
        </p:txBody>
      </p:sp>
      <p:pic>
        <p:nvPicPr>
          <p:cNvPr id="30723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1295400"/>
            <a:ext cx="44386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123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b="1" dirty="0" err="1"/>
              <a:t>Pregnacy</a:t>
            </a:r>
            <a:r>
              <a:rPr lang="en-US" altLang="it-IT" b="1" dirty="0"/>
              <a:t> and cytochromes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229600" cy="452596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altLang="it-IT" sz="1600" dirty="0"/>
          </a:p>
        </p:txBody>
      </p:sp>
      <p:pic>
        <p:nvPicPr>
          <p:cNvPr id="3174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6134100"/>
            <a:ext cx="54419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522413"/>
            <a:ext cx="733425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1"/>
          <a:stretch>
            <a:fillRect/>
          </a:stretch>
        </p:blipFill>
        <p:spPr bwMode="auto">
          <a:xfrm>
            <a:off x="5602288" y="5684838"/>
            <a:ext cx="340042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016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 err="1"/>
              <a:t>Drugs</a:t>
            </a:r>
            <a:r>
              <a:rPr lang="it-IT" altLang="it-IT" b="1" dirty="0"/>
              <a:t> can induce </a:t>
            </a:r>
            <a:r>
              <a:rPr lang="it-IT" altLang="it-IT" b="1" dirty="0" err="1"/>
              <a:t>expression</a:t>
            </a:r>
            <a:r>
              <a:rPr lang="it-IT" altLang="it-IT" b="1" dirty="0"/>
              <a:t> of </a:t>
            </a:r>
            <a:r>
              <a:rPr lang="it-IT" altLang="it-IT" b="1" dirty="0" err="1"/>
              <a:t>metabolizing</a:t>
            </a:r>
            <a:r>
              <a:rPr lang="it-IT" altLang="it-IT" b="1" dirty="0"/>
              <a:t> </a:t>
            </a:r>
            <a:r>
              <a:rPr lang="it-IT" altLang="it-IT" b="1" dirty="0" err="1"/>
              <a:t>enzymes</a:t>
            </a:r>
            <a:endParaRPr lang="it-IT" altLang="it-IT" b="1" dirty="0"/>
          </a:p>
        </p:txBody>
      </p:sp>
      <p:pic>
        <p:nvPicPr>
          <p:cNvPr id="31747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65350"/>
            <a:ext cx="8229600" cy="3395663"/>
          </a:xfrm>
        </p:spPr>
      </p:pic>
    </p:spTree>
    <p:extLst>
      <p:ext uri="{BB962C8B-B14F-4D97-AF65-F5344CB8AC3E}">
        <p14:creationId xmlns:p14="http://schemas.microsoft.com/office/powerpoint/2010/main" val="3424162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3" b="25201"/>
          <a:stretch>
            <a:fillRect/>
          </a:stretch>
        </p:blipFill>
        <p:spPr bwMode="auto">
          <a:xfrm>
            <a:off x="152400" y="3810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42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b="1"/>
              <a:t>Personalized therapy</a:t>
            </a:r>
          </a:p>
        </p:txBody>
      </p:sp>
      <p:pic>
        <p:nvPicPr>
          <p:cNvPr id="5" name="Picture 1" descr="C:\Documents and Settings\gstocco\Local Settings\Temporary Internet Files\Content.IE5\46WKGM75\MC90021525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15240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3068014">
            <a:off x="1235075" y="2149475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1676400"/>
            <a:ext cx="2362200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Treatment Outcome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(same dose)</a:t>
            </a:r>
          </a:p>
          <a:p>
            <a:pPr algn="ctr" eaLnBrk="1" hangingPunct="1"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algn="ctr" eaLnBrk="1" hangingPunct="1">
              <a:defRPr/>
            </a:pPr>
            <a:r>
              <a:rPr lang="en-US" sz="3200" dirty="0">
                <a:solidFill>
                  <a:srgbClr val="00B050"/>
                </a:solidFill>
                <a:latin typeface="Calibri"/>
              </a:rPr>
              <a:t>Responder</a:t>
            </a:r>
          </a:p>
          <a:p>
            <a:pPr algn="ctr" eaLnBrk="1" hangingPunct="1"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algn="ctr" eaLnBrk="1" hangingPunct="1">
              <a:defRPr/>
            </a:pPr>
            <a:r>
              <a:rPr lang="en-US" sz="3200" dirty="0">
                <a:solidFill>
                  <a:srgbClr val="00B0F0"/>
                </a:solidFill>
                <a:latin typeface="Calibri"/>
              </a:rPr>
              <a:t>No effect</a:t>
            </a:r>
          </a:p>
          <a:p>
            <a:pPr algn="ctr" eaLnBrk="1" hangingPunct="1"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algn="ctr" eaLnBrk="1" hangingPunct="1">
              <a:defRPr/>
            </a:pPr>
            <a:r>
              <a:rPr lang="en-US" sz="3200" dirty="0">
                <a:solidFill>
                  <a:srgbClr val="7030A0"/>
                </a:solidFill>
                <a:latin typeface="Calibri"/>
              </a:rPr>
              <a:t>Adverse event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00200" y="2286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57400" y="22098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90800" y="1981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352800" y="2133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600200" y="3276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362200" y="3048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514600" y="4191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886200" y="3276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352800" y="3048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057400" y="4343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124200" y="3810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657600" y="4267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895600" y="3124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572000" y="3124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572000" y="41148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200400" y="4724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038600" y="4724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267200" y="5105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581400" y="5334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447800" y="41148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3962400" y="2286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572000" y="2362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2438400" y="5181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dirty="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 dirty="0">
              <a:solidFill>
                <a:prstClr val="black"/>
              </a:solidFill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600200" y="5029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>
                <a:solidFill>
                  <a:prstClr val="black"/>
                </a:solidFill>
                <a:sym typeface="Webdings" panose="05030102010509060703" pitchFamily="18" charset="2"/>
              </a:rPr>
              <a:t></a:t>
            </a:r>
            <a:endParaRPr lang="en-US" altLang="it-IT" sz="6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mph" presetSubtype="7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mph" presetSubtype="7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mph" presetSubtype="7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allAtOnce"/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28625"/>
            <a:ext cx="7434263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>
                <a:solidFill>
                  <a:prstClr val="black"/>
                </a:solidFill>
              </a:rPr>
              <a:t>Drug effects</a:t>
            </a:r>
          </a:p>
        </p:txBody>
      </p:sp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4929188" y="6500813"/>
            <a:ext cx="421481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1800">
                <a:solidFill>
                  <a:prstClr val="black"/>
                </a:solidFill>
              </a:rPr>
              <a:t>Goodman and Gilman, 2011</a:t>
            </a:r>
          </a:p>
        </p:txBody>
      </p:sp>
    </p:spTree>
    <p:extLst>
      <p:ext uri="{BB962C8B-B14F-4D97-AF65-F5344CB8AC3E}">
        <p14:creationId xmlns:p14="http://schemas.microsoft.com/office/powerpoint/2010/main" val="1026952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" t="4395" r="5402" b="23914"/>
          <a:stretch>
            <a:fillRect/>
          </a:stretch>
        </p:blipFill>
        <p:spPr bwMode="auto">
          <a:xfrm>
            <a:off x="617538" y="1220788"/>
            <a:ext cx="7770812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5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07632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altLang="it-IT" sz="3200" b="1" dirty="0"/>
              <a:t>For some diseases the percentage of drug response is still unsatisfactory</a:t>
            </a:r>
          </a:p>
        </p:txBody>
      </p:sp>
      <p:sp>
        <p:nvSpPr>
          <p:cNvPr id="11268" name="CasellaDiTesto 2"/>
          <p:cNvSpPr txBox="1">
            <a:spLocks noChangeArrowheads="1"/>
          </p:cNvSpPr>
          <p:nvPr/>
        </p:nvSpPr>
        <p:spPr bwMode="auto">
          <a:xfrm>
            <a:off x="2362200" y="6478588"/>
            <a:ext cx="6767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Calibri" panose="020F0502020204030204" pitchFamily="34" charset="0"/>
              </a:rPr>
              <a:t>US Food and Drug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4142088172"/>
      </p:ext>
    </p:extLst>
  </p:cSld>
  <p:clrMapOvr>
    <a:masterClrMapping/>
  </p:clrMapOvr>
  <p:transition spd="slow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600200"/>
            <a:ext cx="6115050" cy="460057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28600" y="152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prstClr val="black"/>
                </a:solidFill>
              </a:rPr>
              <a:t>Dose </a:t>
            </a:r>
            <a:r>
              <a:rPr lang="it-IT" sz="3200" b="1" dirty="0" err="1">
                <a:solidFill>
                  <a:prstClr val="black"/>
                </a:solidFill>
              </a:rPr>
              <a:t>dependent</a:t>
            </a:r>
            <a:r>
              <a:rPr lang="it-IT" sz="3200" b="1" dirty="0">
                <a:solidFill>
                  <a:prstClr val="black"/>
                </a:solidFill>
              </a:rPr>
              <a:t> side </a:t>
            </a:r>
            <a:r>
              <a:rPr lang="it-IT" sz="3200" b="1" dirty="0" err="1">
                <a:solidFill>
                  <a:prstClr val="black"/>
                </a:solidFill>
              </a:rPr>
              <a:t>effects</a:t>
            </a:r>
            <a:r>
              <a:rPr lang="it-IT" sz="3200" b="1" dirty="0">
                <a:solidFill>
                  <a:prstClr val="black"/>
                </a:solidFill>
              </a:rPr>
              <a:t>: </a:t>
            </a:r>
            <a:r>
              <a:rPr lang="it-IT" sz="3200" b="1" dirty="0" err="1">
                <a:solidFill>
                  <a:prstClr val="black"/>
                </a:solidFill>
              </a:rPr>
              <a:t>morphine</a:t>
            </a:r>
            <a:endParaRPr lang="it-IT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51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-30650" y="0"/>
            <a:ext cx="9144000" cy="1143000"/>
          </a:xfrm>
        </p:spPr>
        <p:txBody>
          <a:bodyPr/>
          <a:lstStyle/>
          <a:p>
            <a:r>
              <a:rPr lang="it-IT" altLang="it-IT" sz="2800" b="1" dirty="0">
                <a:latin typeface="Calibri" panose="020F0502020204030204" pitchFamily="34" charset="0"/>
              </a:rPr>
              <a:t>Dose </a:t>
            </a:r>
            <a:r>
              <a:rPr lang="it-IT" altLang="it-IT" sz="2800" b="1" dirty="0" err="1">
                <a:latin typeface="Calibri" panose="020F0502020204030204" pitchFamily="34" charset="0"/>
              </a:rPr>
              <a:t>dependent</a:t>
            </a:r>
            <a:r>
              <a:rPr lang="it-IT" altLang="it-IT" sz="2800" b="1" dirty="0">
                <a:latin typeface="Calibri" panose="020F0502020204030204" pitchFamily="34" charset="0"/>
              </a:rPr>
              <a:t> «off target» </a:t>
            </a:r>
            <a:r>
              <a:rPr lang="it-IT" altLang="it-IT" sz="2800" b="1" dirty="0" err="1">
                <a:latin typeface="Calibri" panose="020F0502020204030204" pitchFamily="34" charset="0"/>
              </a:rPr>
              <a:t>adverse</a:t>
            </a:r>
            <a:r>
              <a:rPr lang="it-IT" altLang="it-IT" sz="2800" b="1" dirty="0">
                <a:latin typeface="Calibri" panose="020F0502020204030204" pitchFamily="34" charset="0"/>
              </a:rPr>
              <a:t> </a:t>
            </a:r>
            <a:r>
              <a:rPr lang="it-IT" altLang="it-IT" sz="2800" b="1" dirty="0" err="1">
                <a:latin typeface="Calibri" panose="020F0502020204030204" pitchFamily="34" charset="0"/>
              </a:rPr>
              <a:t>events</a:t>
            </a:r>
            <a:r>
              <a:rPr lang="it-IT" altLang="it-IT" sz="2800" b="1" dirty="0">
                <a:latin typeface="Calibri" panose="020F0502020204030204" pitchFamily="34" charset="0"/>
              </a:rPr>
              <a:t>: </a:t>
            </a:r>
            <a:r>
              <a:rPr lang="it-IT" altLang="it-IT" sz="2800" b="1" dirty="0" err="1">
                <a:latin typeface="Calibri" panose="020F0502020204030204" pitchFamily="34" charset="0"/>
              </a:rPr>
              <a:t>paracetamol</a:t>
            </a:r>
            <a:r>
              <a:rPr lang="it-IT" altLang="it-IT" sz="2800" b="1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8435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7"/>
          <a:stretch>
            <a:fillRect/>
          </a:stretch>
        </p:blipFill>
        <p:spPr>
          <a:xfrm>
            <a:off x="215900" y="1916113"/>
            <a:ext cx="5800725" cy="4133850"/>
          </a:xfrm>
        </p:spPr>
      </p:pic>
      <p:pic>
        <p:nvPicPr>
          <p:cNvPr id="18436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03"/>
          <a:stretch>
            <a:fillRect/>
          </a:stretch>
        </p:blipFill>
        <p:spPr bwMode="auto">
          <a:xfrm>
            <a:off x="6016625" y="3105150"/>
            <a:ext cx="30591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ttangolo 6"/>
          <p:cNvSpPr>
            <a:spLocks noChangeArrowheads="1"/>
          </p:cNvSpPr>
          <p:nvPr/>
        </p:nvSpPr>
        <p:spPr bwMode="auto">
          <a:xfrm>
            <a:off x="8532813" y="4868863"/>
            <a:ext cx="500062" cy="1603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6496050"/>
            <a:ext cx="26431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405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Drugs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that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can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give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hypersensitivity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reactions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humans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060575"/>
            <a:ext cx="8229600" cy="2390775"/>
          </a:xfrm>
          <a:noFill/>
        </p:spPr>
      </p:pic>
    </p:spTree>
    <p:extLst>
      <p:ext uri="{BB962C8B-B14F-4D97-AF65-F5344CB8AC3E}">
        <p14:creationId xmlns:p14="http://schemas.microsoft.com/office/powerpoint/2010/main" val="985881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0"/>
            <a:ext cx="5400675" cy="3373438"/>
          </a:xfrm>
          <a:noFill/>
        </p:spPr>
      </p:pic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3950" y="3347731"/>
            <a:ext cx="5329238" cy="3376612"/>
          </a:xfrm>
          <a:noFill/>
        </p:spPr>
      </p:pic>
      <p:sp>
        <p:nvSpPr>
          <p:cNvPr id="2" name="CasellaDiTesto 1"/>
          <p:cNvSpPr txBox="1"/>
          <p:nvPr/>
        </p:nvSpPr>
        <p:spPr>
          <a:xfrm>
            <a:off x="269875" y="3163065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Hypersensitivity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reactions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729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2800" b="1"/>
              <a:t>Ipotesi del meccanismo delle reazioni di ipersensibilità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060575"/>
            <a:ext cx="8229600" cy="4525963"/>
          </a:xfrm>
        </p:spPr>
        <p:txBody>
          <a:bodyPr/>
          <a:lstStyle/>
          <a:p>
            <a:pPr eaLnBrk="1" hangingPunct="1"/>
            <a:r>
              <a:rPr lang="it-IT" altLang="it-IT" sz="2800" dirty="0"/>
              <a:t>"</a:t>
            </a:r>
            <a:r>
              <a:rPr lang="it-IT" altLang="it-IT" sz="2800" dirty="0" err="1"/>
              <a:t>Hapten</a:t>
            </a:r>
            <a:r>
              <a:rPr lang="it-IT" altLang="it-IT" sz="2800" dirty="0"/>
              <a:t>"</a:t>
            </a:r>
          </a:p>
          <a:p>
            <a:pPr eaLnBrk="1" hangingPunct="1"/>
            <a:r>
              <a:rPr lang="it-IT" altLang="it-IT" sz="2800" dirty="0"/>
              <a:t>"</a:t>
            </a:r>
            <a:r>
              <a:rPr lang="it-IT" altLang="it-IT" sz="2800" dirty="0" err="1"/>
              <a:t>Pharmacological</a:t>
            </a:r>
            <a:r>
              <a:rPr lang="it-IT" altLang="it-IT" sz="2800" dirty="0"/>
              <a:t> </a:t>
            </a:r>
            <a:r>
              <a:rPr lang="it-IT" altLang="it-IT" sz="2800" dirty="0" err="1"/>
              <a:t>interaction</a:t>
            </a:r>
            <a:r>
              <a:rPr lang="it-IT" altLang="it-IT" sz="2800" dirty="0"/>
              <a:t>"</a:t>
            </a:r>
          </a:p>
          <a:p>
            <a:pPr eaLnBrk="1" hangingPunct="1"/>
            <a:r>
              <a:rPr lang="it-IT" altLang="it-IT" sz="2800" dirty="0"/>
              <a:t>"</a:t>
            </a:r>
            <a:r>
              <a:rPr lang="it-IT" altLang="it-IT" sz="2800" dirty="0" err="1"/>
              <a:t>Danger</a:t>
            </a:r>
            <a:r>
              <a:rPr lang="it-IT" altLang="it-IT" sz="2800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635516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Hapten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hypothesis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546666"/>
            <a:ext cx="5253333" cy="555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65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563" y="938213"/>
            <a:ext cx="7762875" cy="4524375"/>
          </a:xfrm>
          <a:noFill/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Pharmacological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interaction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550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503238"/>
            <a:ext cx="527367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Danger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hypothesis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107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714375"/>
            <a:ext cx="3857625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Enzymes involved in drug metabolism</a:t>
            </a:r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4929188" y="6500813"/>
            <a:ext cx="421481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Goodman and Gilman, 2011</a:t>
            </a:r>
          </a:p>
        </p:txBody>
      </p:sp>
    </p:spTree>
    <p:extLst>
      <p:ext uri="{BB962C8B-B14F-4D97-AF65-F5344CB8AC3E}">
        <p14:creationId xmlns:p14="http://schemas.microsoft.com/office/powerpoint/2010/main" val="36530512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b="1" dirty="0"/>
              <a:t>Drug metabolism: phenytoin</a:t>
            </a:r>
          </a:p>
        </p:txBody>
      </p:sp>
      <p:pic>
        <p:nvPicPr>
          <p:cNvPr id="399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5150" y="1600200"/>
            <a:ext cx="2932113" cy="4524375"/>
          </a:xfrm>
          <a:noFill/>
        </p:spPr>
      </p:pic>
      <p:sp>
        <p:nvSpPr>
          <p:cNvPr id="39940" name="TextBox 6"/>
          <p:cNvSpPr txBox="1">
            <a:spLocks noChangeArrowheads="1"/>
          </p:cNvSpPr>
          <p:nvPr/>
        </p:nvSpPr>
        <p:spPr bwMode="auto">
          <a:xfrm>
            <a:off x="4929188" y="6500813"/>
            <a:ext cx="421481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Goodman and Gilman, 2011</a:t>
            </a:r>
          </a:p>
        </p:txBody>
      </p:sp>
    </p:spTree>
    <p:extLst>
      <p:ext uri="{BB962C8B-B14F-4D97-AF65-F5344CB8AC3E}">
        <p14:creationId xmlns:p14="http://schemas.microsoft.com/office/powerpoint/2010/main" val="2538175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052513"/>
            <a:ext cx="8458200" cy="5424487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it-IT" dirty="0">
                <a:ea typeface="ＭＳ Ｐゴシック" panose="020B0600070205080204" pitchFamily="34" charset="-128"/>
              </a:rPr>
              <a:t>In US every year 2 million patients are hospitalized for  an adverse drug reaction (ADR) to a drug that was correctly prescribed and 100.000 of these cases are fatal (4°cause of death). </a:t>
            </a:r>
            <a:r>
              <a:rPr lang="en-GB" altLang="it-IT" sz="2000" dirty="0" err="1">
                <a:ea typeface="ＭＳ Ｐゴシック" panose="020B0600070205080204" pitchFamily="34" charset="-128"/>
              </a:rPr>
              <a:t>Lazarou</a:t>
            </a:r>
            <a:r>
              <a:rPr lang="en-GB" altLang="it-IT" sz="2000" dirty="0">
                <a:ea typeface="ＭＳ Ｐゴシック" panose="020B0600070205080204" pitchFamily="34" charset="-128"/>
              </a:rPr>
              <a:t> J et al. JAMA 1998, 279, 1200</a:t>
            </a:r>
          </a:p>
          <a:p>
            <a:pPr eaLnBrk="1" hangingPunct="1">
              <a:defRPr/>
            </a:pPr>
            <a:r>
              <a:rPr lang="en-GB" altLang="it-IT" dirty="0">
                <a:ea typeface="ＭＳ Ｐゴシック" panose="020B0600070205080204" pitchFamily="34" charset="-128"/>
              </a:rPr>
              <a:t>In UK, hospitalization for an ADR have a prevalence of 6.5%, with an annual cost of $847 millions. </a:t>
            </a:r>
            <a:r>
              <a:rPr lang="en-GB" altLang="it-IT" sz="2000" dirty="0" err="1">
                <a:ea typeface="ＭＳ Ｐゴシック" panose="020B0600070205080204" pitchFamily="34" charset="-128"/>
              </a:rPr>
              <a:t>Pirmohamed</a:t>
            </a:r>
            <a:r>
              <a:rPr lang="en-GB" altLang="it-IT" sz="2000" dirty="0">
                <a:ea typeface="ＭＳ Ｐゴシック" panose="020B0600070205080204" pitchFamily="34" charset="-128"/>
              </a:rPr>
              <a:t> M et al. Br Med J 2004, 329, 15.</a:t>
            </a:r>
          </a:p>
          <a:p>
            <a:pPr eaLnBrk="1" hangingPunct="1">
              <a:defRPr/>
            </a:pPr>
            <a:endParaRPr lang="en-GB" altLang="it-IT" sz="2000" dirty="0"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GB" altLang="it-IT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0129577"/>
      </p:ext>
    </p:extLst>
  </p:cSld>
  <p:clrMapOvr>
    <a:masterClrMapping/>
  </p:clrMapOvr>
  <p:transition spd="slow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it-IT" sz="2800" b="1" dirty="0"/>
              <a:t>Intracellular localization of drug metabolizing enzymes</a:t>
            </a:r>
            <a:endParaRPr lang="en-US" altLang="it-IT" sz="2800" dirty="0"/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225" y="1600200"/>
            <a:ext cx="7319963" cy="4524375"/>
          </a:xfrm>
          <a:noFill/>
        </p:spPr>
      </p:pic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4929188" y="6500813"/>
            <a:ext cx="421481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Goodman and Gilman, 2011</a:t>
            </a:r>
          </a:p>
        </p:txBody>
      </p:sp>
    </p:spTree>
    <p:extLst>
      <p:ext uri="{BB962C8B-B14F-4D97-AF65-F5344CB8AC3E}">
        <p14:creationId xmlns:p14="http://schemas.microsoft.com/office/powerpoint/2010/main" val="1118557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b="1" dirty="0"/>
              <a:t>Chemical formula of morphine</a:t>
            </a:r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8" b="57909"/>
          <a:stretch>
            <a:fillRect/>
          </a:stretch>
        </p:blipFill>
        <p:spPr>
          <a:xfrm>
            <a:off x="2860675" y="2297113"/>
            <a:ext cx="3422650" cy="3132137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5881" y="152400"/>
            <a:ext cx="2962275" cy="2433637"/>
          </a:xfrm>
        </p:spPr>
        <p:txBody>
          <a:bodyPr/>
          <a:lstStyle/>
          <a:p>
            <a:r>
              <a:rPr lang="en-US" altLang="it-IT" b="1" dirty="0"/>
              <a:t>Chemical structures of opioids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5"/>
          <a:stretch>
            <a:fillRect/>
          </a:stretch>
        </p:blipFill>
        <p:spPr>
          <a:xfrm>
            <a:off x="2987675" y="590550"/>
            <a:ext cx="6032500" cy="6267450"/>
          </a:xfrm>
          <a:noFill/>
        </p:spPr>
      </p:pic>
      <p:pic>
        <p:nvPicPr>
          <p:cNvPr id="26628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3" t="1221" r="35973" b="81482"/>
          <a:stretch>
            <a:fillRect/>
          </a:stretch>
        </p:blipFill>
        <p:spPr bwMode="auto">
          <a:xfrm>
            <a:off x="250825" y="3068638"/>
            <a:ext cx="2592388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3200" b="1" dirty="0"/>
              <a:t>Pharmacokinetics codeine and morphine</a:t>
            </a:r>
          </a:p>
        </p:txBody>
      </p:sp>
      <p:pic>
        <p:nvPicPr>
          <p:cNvPr id="27651" name="Picture 2" descr="Codeine and Morphine Pathway, Pharmacokinet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4088" y="1600200"/>
            <a:ext cx="4694237" cy="4524375"/>
          </a:xfrm>
          <a:noFill/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3995738" y="6524625"/>
            <a:ext cx="514826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Thorn et al., Pharmacogenetics &amp; Genomics 2009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sz="3600" b="1" dirty="0"/>
              <a:t>6-glucoronide </a:t>
            </a:r>
            <a:r>
              <a:rPr lang="it-IT" altLang="it-IT" sz="3600" b="1" dirty="0" err="1"/>
              <a:t>metabolites</a:t>
            </a:r>
            <a:r>
              <a:rPr lang="it-IT" altLang="it-IT" sz="3600" b="1" dirty="0"/>
              <a:t> of </a:t>
            </a:r>
            <a:r>
              <a:rPr lang="it-IT" altLang="it-IT" sz="3600" b="1" dirty="0" err="1"/>
              <a:t>morphine</a:t>
            </a:r>
            <a:r>
              <a:rPr lang="it-IT" altLang="it-IT" sz="3600" b="1" dirty="0"/>
              <a:t> </a:t>
            </a:r>
            <a:r>
              <a:rPr lang="it-IT" altLang="it-IT" sz="3600" b="1" dirty="0" err="1"/>
              <a:t>is</a:t>
            </a:r>
            <a:r>
              <a:rPr lang="it-IT" altLang="it-IT" sz="3600" b="1" dirty="0"/>
              <a:t> more </a:t>
            </a:r>
            <a:r>
              <a:rPr lang="it-IT" altLang="it-IT" sz="3600" b="1" dirty="0" err="1"/>
              <a:t>active</a:t>
            </a:r>
            <a:r>
              <a:rPr lang="it-IT" altLang="it-IT" sz="3600" b="1" dirty="0"/>
              <a:t> </a:t>
            </a:r>
            <a:r>
              <a:rPr lang="it-IT" altLang="it-IT" sz="3600" b="1" dirty="0" err="1"/>
              <a:t>than</a:t>
            </a:r>
            <a:r>
              <a:rPr lang="it-IT" altLang="it-IT" sz="3600" b="1" dirty="0"/>
              <a:t> </a:t>
            </a:r>
            <a:r>
              <a:rPr lang="it-IT" altLang="it-IT" sz="3600" b="1" dirty="0" err="1"/>
              <a:t>morphine</a:t>
            </a:r>
            <a:endParaRPr lang="it-IT" altLang="it-IT" sz="3600" b="1" dirty="0"/>
          </a:p>
        </p:txBody>
      </p:sp>
      <p:pic>
        <p:nvPicPr>
          <p:cNvPr id="28675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417638"/>
            <a:ext cx="5437188" cy="5330825"/>
          </a:xfrm>
        </p:spPr>
      </p:pic>
      <p:sp>
        <p:nvSpPr>
          <p:cNvPr id="28676" name="CasellaDiTesto 4"/>
          <p:cNvSpPr txBox="1">
            <a:spLocks noChangeArrowheads="1"/>
          </p:cNvSpPr>
          <p:nvPr/>
        </p:nvSpPr>
        <p:spPr bwMode="auto">
          <a:xfrm>
            <a:off x="4724400" y="6488113"/>
            <a:ext cx="441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 Gregorti et al., Ther Drug Monit 2014</a:t>
            </a:r>
          </a:p>
        </p:txBody>
      </p:sp>
      <p:sp>
        <p:nvSpPr>
          <p:cNvPr id="28677" name="CasellaDiTesto 5"/>
          <p:cNvSpPr txBox="1">
            <a:spLocks noChangeArrowheads="1"/>
          </p:cNvSpPr>
          <p:nvPr/>
        </p:nvSpPr>
        <p:spPr bwMode="auto">
          <a:xfrm>
            <a:off x="6172200" y="5486400"/>
            <a:ext cx="281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Dose from 5 to 37.5 mg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morphine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every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 hours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 err="1"/>
              <a:t>Tramadol</a:t>
            </a:r>
            <a:endParaRPr lang="it-IT" altLang="it-IT" b="1" dirty="0"/>
          </a:p>
        </p:txBody>
      </p:sp>
      <p:sp>
        <p:nvSpPr>
          <p:cNvPr id="29699" name="Segnaposto contenuto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Synthetic</a:t>
            </a:r>
            <a:r>
              <a:rPr lang="it-IT" altLang="it-IT" dirty="0"/>
              <a:t> </a:t>
            </a:r>
            <a:r>
              <a:rPr lang="it-IT" altLang="it-IT" dirty="0" err="1"/>
              <a:t>opioid</a:t>
            </a:r>
            <a:r>
              <a:rPr lang="it-IT" altLang="it-IT" dirty="0"/>
              <a:t> of the family of </a:t>
            </a:r>
            <a:r>
              <a:rPr lang="it-IT" altLang="it-IT" dirty="0" err="1"/>
              <a:t>derivatives</a:t>
            </a:r>
            <a:r>
              <a:rPr lang="it-IT" altLang="it-IT" dirty="0"/>
              <a:t> of </a:t>
            </a:r>
            <a:r>
              <a:rPr lang="it-IT" altLang="it-IT" dirty="0" err="1"/>
              <a:t>amminocycloesanol</a:t>
            </a:r>
            <a:r>
              <a:rPr lang="it-IT" altLang="it-IT" dirty="0"/>
              <a:t>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it-IT" altLang="it-IT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it-IT" altLang="it-IT" dirty="0" err="1"/>
              <a:t>Tramadol</a:t>
            </a:r>
            <a:r>
              <a:rPr lang="it-IT" altLang="it-IT" dirty="0"/>
              <a:t> </a:t>
            </a:r>
            <a:r>
              <a:rPr lang="it-IT" altLang="it-IT" dirty="0" err="1"/>
              <a:t>acts</a:t>
            </a:r>
            <a:r>
              <a:rPr lang="it-IT" altLang="it-IT" dirty="0"/>
              <a:t> </a:t>
            </a:r>
            <a:r>
              <a:rPr lang="it-IT" altLang="it-IT" dirty="0" err="1"/>
              <a:t>as</a:t>
            </a:r>
            <a:r>
              <a:rPr lang="it-IT" altLang="it-IT" dirty="0"/>
              <a:t> an </a:t>
            </a:r>
            <a:r>
              <a:rPr lang="it-IT" altLang="it-IT" dirty="0" err="1"/>
              <a:t>opioid</a:t>
            </a:r>
            <a:r>
              <a:rPr lang="it-IT" altLang="it-IT" dirty="0"/>
              <a:t> </a:t>
            </a:r>
            <a:r>
              <a:rPr lang="it-IT" altLang="it-IT" dirty="0" err="1"/>
              <a:t>agonist</a:t>
            </a:r>
            <a:r>
              <a:rPr lang="it-IT" altLang="it-IT" dirty="0"/>
              <a:t> and </a:t>
            </a:r>
            <a:r>
              <a:rPr lang="it-IT" altLang="it-IT" dirty="0" err="1"/>
              <a:t>also</a:t>
            </a:r>
            <a:r>
              <a:rPr lang="it-IT" altLang="it-IT" dirty="0"/>
              <a:t> </a:t>
            </a:r>
            <a:r>
              <a:rPr lang="it-IT" altLang="it-IT" dirty="0" err="1"/>
              <a:t>as</a:t>
            </a:r>
            <a:r>
              <a:rPr lang="it-IT" altLang="it-IT" dirty="0"/>
              <a:t> an </a:t>
            </a:r>
            <a:r>
              <a:rPr lang="it-IT" altLang="it-IT" dirty="0" err="1"/>
              <a:t>adreneric</a:t>
            </a:r>
            <a:r>
              <a:rPr lang="it-IT" altLang="it-IT" dirty="0"/>
              <a:t> and </a:t>
            </a:r>
            <a:r>
              <a:rPr lang="it-IT" altLang="it-IT" dirty="0" err="1"/>
              <a:t>serotoninergic</a:t>
            </a:r>
            <a:r>
              <a:rPr lang="it-IT" altLang="it-IT" dirty="0"/>
              <a:t> </a:t>
            </a:r>
            <a:r>
              <a:rPr lang="it-IT" altLang="it-IT" dirty="0" err="1"/>
              <a:t>agonist</a:t>
            </a:r>
            <a:r>
              <a:rPr lang="it-IT" altLang="it-IT" dirty="0"/>
              <a:t>.</a:t>
            </a:r>
          </a:p>
        </p:txBody>
      </p:sp>
      <p:pic>
        <p:nvPicPr>
          <p:cNvPr id="29700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3178175"/>
            <a:ext cx="3886200" cy="1646238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41032"/>
            <a:ext cx="5682068" cy="66880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863"/>
            <a:ext cx="4419600" cy="1518138"/>
          </a:xfrm>
        </p:spPr>
        <p:txBody>
          <a:bodyPr/>
          <a:lstStyle/>
          <a:p>
            <a:r>
              <a:rPr lang="it-IT" sz="3600" dirty="0" err="1"/>
              <a:t>Tramadol</a:t>
            </a:r>
            <a:r>
              <a:rPr lang="it-IT" sz="3600" dirty="0"/>
              <a:t> </a:t>
            </a:r>
            <a:r>
              <a:rPr lang="it-IT" sz="3600" dirty="0" err="1"/>
              <a:t>biotransformation</a:t>
            </a:r>
            <a:endParaRPr lang="it-IT" sz="3600" dirty="0"/>
          </a:p>
        </p:txBody>
      </p:sp>
      <p:sp>
        <p:nvSpPr>
          <p:cNvPr id="5" name="Rettangolo 4"/>
          <p:cNvSpPr/>
          <p:nvPr/>
        </p:nvSpPr>
        <p:spPr>
          <a:xfrm>
            <a:off x="152400" y="2590800"/>
            <a:ext cx="3124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(+) - M1: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has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activity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300-400 for the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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opioid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receptor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9063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b="1" dirty="0"/>
              <a:t>Other opioid agonists</a:t>
            </a:r>
          </a:p>
        </p:txBody>
      </p:sp>
      <p:pic>
        <p:nvPicPr>
          <p:cNvPr id="30723" name="Content Placeholder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600200"/>
            <a:ext cx="2606675" cy="4525963"/>
          </a:xfrm>
          <a:noFill/>
        </p:spPr>
      </p:pic>
      <p:pic>
        <p:nvPicPr>
          <p:cNvPr id="30724" name="Picture 8" descr="http://upload.wikimedia.org/wikipedia/commons/4/48/Fentanyl-2D-skeletal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17763"/>
            <a:ext cx="4038600" cy="2890837"/>
          </a:xfrm>
          <a:noFill/>
        </p:spPr>
      </p:pic>
      <p:sp>
        <p:nvSpPr>
          <p:cNvPr id="30725" name="TextBox 12"/>
          <p:cNvSpPr txBox="1">
            <a:spLocks noChangeArrowheads="1"/>
          </p:cNvSpPr>
          <p:nvPr/>
        </p:nvSpPr>
        <p:spPr bwMode="auto">
          <a:xfrm>
            <a:off x="990600" y="5486400"/>
            <a:ext cx="297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Fentanyl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sz="3200" b="1" dirty="0"/>
              <a:t>Pharmacokinetics codeine and morphine</a:t>
            </a:r>
          </a:p>
        </p:txBody>
      </p:sp>
      <p:pic>
        <p:nvPicPr>
          <p:cNvPr id="27651" name="Picture 2" descr="Codeine and Morphine Pathway, Pharmacokinet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4088" y="1600200"/>
            <a:ext cx="4694237" cy="4524375"/>
          </a:xfrm>
          <a:noFill/>
        </p:spPr>
      </p:pic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3995738" y="6524625"/>
            <a:ext cx="514826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Thorn et al., Pharmacogenetics &amp; Genomics 2009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6"/>
          <p:cNvSpPr>
            <a:spLocks noGrp="1"/>
          </p:cNvSpPr>
          <p:nvPr>
            <p:ph type="title"/>
          </p:nvPr>
        </p:nvSpPr>
        <p:spPr>
          <a:xfrm>
            <a:off x="3341077" y="75899"/>
            <a:ext cx="5486400" cy="2392362"/>
          </a:xfrm>
        </p:spPr>
        <p:txBody>
          <a:bodyPr/>
          <a:lstStyle/>
          <a:p>
            <a:r>
              <a:rPr lang="en-US" altLang="it-IT" sz="2800" b="1" dirty="0"/>
              <a:t>Pharmacokinetics of codeine, morphine and their metabolites and activity of CYP2D6</a:t>
            </a:r>
          </a:p>
        </p:txBody>
      </p:sp>
      <p:sp>
        <p:nvSpPr>
          <p:cNvPr id="95235" name="Content Placeholder 7"/>
          <p:cNvSpPr>
            <a:spLocks noGrp="1"/>
          </p:cNvSpPr>
          <p:nvPr>
            <p:ph sz="half" idx="1"/>
          </p:nvPr>
        </p:nvSpPr>
        <p:spPr>
          <a:xfrm>
            <a:off x="4191000" y="2156496"/>
            <a:ext cx="4038600" cy="4525963"/>
          </a:xfrm>
        </p:spPr>
        <p:txBody>
          <a:bodyPr/>
          <a:lstStyle/>
          <a:p>
            <a:pPr algn="just"/>
            <a:r>
              <a:rPr lang="en-US" altLang="it-IT" sz="2400" dirty="0"/>
              <a:t>EM = extensive metabolizer</a:t>
            </a:r>
          </a:p>
          <a:p>
            <a:pPr algn="just"/>
            <a:r>
              <a:rPr lang="en-US" altLang="it-IT" sz="2400" dirty="0"/>
              <a:t>UM = ultra-rapid metabolizer</a:t>
            </a:r>
          </a:p>
          <a:p>
            <a:pPr algn="just"/>
            <a:r>
              <a:rPr lang="en-US" altLang="it-IT" sz="2400" dirty="0"/>
              <a:t>PM = poor metabolizer</a:t>
            </a:r>
          </a:p>
        </p:txBody>
      </p:sp>
      <p:pic>
        <p:nvPicPr>
          <p:cNvPr id="9523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09"/>
            <a:ext cx="3376246" cy="6853491"/>
          </a:xfrm>
        </p:spPr>
      </p:pic>
      <p:sp>
        <p:nvSpPr>
          <p:cNvPr id="95237" name="TextBox 10"/>
          <p:cNvSpPr txBox="1">
            <a:spLocks noChangeArrowheads="1"/>
          </p:cNvSpPr>
          <p:nvPr/>
        </p:nvSpPr>
        <p:spPr bwMode="auto">
          <a:xfrm>
            <a:off x="3995738" y="6524625"/>
            <a:ext cx="514826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Kirchheiner et al., Pharmacogenomics J 2007</a:t>
            </a:r>
          </a:p>
        </p:txBody>
      </p:sp>
    </p:spTree>
    <p:extLst>
      <p:ext uri="{BB962C8B-B14F-4D97-AF65-F5344CB8AC3E}">
        <p14:creationId xmlns:p14="http://schemas.microsoft.com/office/powerpoint/2010/main" val="1284984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4929188" y="6500813"/>
            <a:ext cx="4214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i="1" dirty="0">
                <a:solidFill>
                  <a:srgbClr val="000000"/>
                </a:solidFill>
                <a:latin typeface="Arial"/>
              </a:rPr>
              <a:t>Goodman and Gilman, 2011</a:t>
            </a:r>
          </a:p>
        </p:txBody>
      </p:sp>
      <p:sp>
        <p:nvSpPr>
          <p:cNvPr id="10243" name="Content Placeholder 6"/>
          <p:cNvSpPr>
            <a:spLocks noGrp="1"/>
          </p:cNvSpPr>
          <p:nvPr>
            <p:ph sz="half" idx="2"/>
          </p:nvPr>
        </p:nvSpPr>
        <p:spPr>
          <a:xfrm>
            <a:off x="5105400" y="2492375"/>
            <a:ext cx="4038600" cy="3517900"/>
          </a:xfrm>
        </p:spPr>
        <p:txBody>
          <a:bodyPr/>
          <a:lstStyle/>
          <a:p>
            <a:pPr>
              <a:defRPr/>
            </a:pPr>
            <a:r>
              <a:rPr lang="en-US" altLang="it-IT" dirty="0"/>
              <a:t>Physiological</a:t>
            </a:r>
          </a:p>
          <a:p>
            <a:pPr>
              <a:defRPr/>
            </a:pPr>
            <a:r>
              <a:rPr lang="en-US" altLang="it-IT" dirty="0"/>
              <a:t>Habits </a:t>
            </a:r>
          </a:p>
          <a:p>
            <a:pPr>
              <a:defRPr/>
            </a:pPr>
            <a:r>
              <a:rPr lang="en-US" altLang="it-IT" dirty="0"/>
              <a:t>Pathological</a:t>
            </a:r>
          </a:p>
          <a:p>
            <a:pPr>
              <a:defRPr/>
            </a:pPr>
            <a:r>
              <a:rPr lang="en-US" altLang="it-IT" dirty="0"/>
              <a:t>Genetic</a:t>
            </a:r>
          </a:p>
        </p:txBody>
      </p:sp>
      <p:sp>
        <p:nvSpPr>
          <p:cNvPr id="10244" name="TextBox 5"/>
          <p:cNvSpPr>
            <a:spLocks noGrp="1" noChangeArrowheads="1"/>
          </p:cNvSpPr>
          <p:nvPr>
            <p:ph type="title"/>
          </p:nvPr>
        </p:nvSpPr>
        <p:spPr>
          <a:xfrm>
            <a:off x="395288" y="431800"/>
            <a:ext cx="8362950" cy="1570038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altLang="it-IT" sz="3200" b="1" dirty="0"/>
              <a:t>Exogenous and endogenous factors that contribute to </a:t>
            </a:r>
            <a:r>
              <a:rPr lang="en-US" altLang="it-IT" sz="3200" b="1" dirty="0" err="1"/>
              <a:t>interindividual</a:t>
            </a:r>
            <a:r>
              <a:rPr lang="en-US" altLang="it-IT" sz="3200" b="1" dirty="0"/>
              <a:t> variability in drug response</a:t>
            </a:r>
          </a:p>
        </p:txBody>
      </p:sp>
      <p:pic>
        <p:nvPicPr>
          <p:cNvPr id="16389" name="Immagin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1050"/>
            <a:ext cx="45466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387258"/>
      </p:ext>
    </p:extLst>
  </p:cSld>
  <p:clrMapOvr>
    <a:masterClrMapping/>
  </p:clrMapOvr>
  <p:transition spd="slow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0" y="5862"/>
            <a:ext cx="9144000" cy="1143000"/>
          </a:xfrm>
        </p:spPr>
        <p:txBody>
          <a:bodyPr/>
          <a:lstStyle/>
          <a:p>
            <a:r>
              <a:rPr lang="en-US" altLang="it-IT" sz="2800" b="1" dirty="0"/>
              <a:t>Reduced efficacy of codeine in patients with reduced activity of CYP2D6</a:t>
            </a:r>
          </a:p>
        </p:txBody>
      </p:sp>
      <p:pic>
        <p:nvPicPr>
          <p:cNvPr id="96259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738" y="1768475"/>
            <a:ext cx="4962525" cy="4189413"/>
          </a:xfrm>
        </p:spPr>
      </p:pic>
    </p:spTree>
    <p:extLst>
      <p:ext uri="{BB962C8B-B14F-4D97-AF65-F5344CB8AC3E}">
        <p14:creationId xmlns:p14="http://schemas.microsoft.com/office/powerpoint/2010/main" val="1459124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8459"/>
            <a:ext cx="6629400" cy="6769541"/>
          </a:xfrm>
        </p:spPr>
      </p:pic>
    </p:spTree>
    <p:extLst>
      <p:ext uri="{BB962C8B-B14F-4D97-AF65-F5344CB8AC3E}">
        <p14:creationId xmlns:p14="http://schemas.microsoft.com/office/powerpoint/2010/main" val="1246647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1" y="152400"/>
            <a:ext cx="5257800" cy="3278217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234" y="3657600"/>
            <a:ext cx="5878766" cy="29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90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69" y="3867320"/>
            <a:ext cx="8325901" cy="2720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764" y="237597"/>
            <a:ext cx="6547671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765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714375"/>
            <a:ext cx="3857625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Frazione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farmaci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utilizzati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clinica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metabolizzati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piu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’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importanti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enzimi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 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fase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</a:t>
            </a:r>
          </a:p>
        </p:txBody>
      </p:sp>
      <p:sp>
        <p:nvSpPr>
          <p:cNvPr id="8196" name="TextBox 6"/>
          <p:cNvSpPr txBox="1">
            <a:spLocks noChangeArrowheads="1"/>
          </p:cNvSpPr>
          <p:nvPr/>
        </p:nvSpPr>
        <p:spPr bwMode="auto">
          <a:xfrm>
            <a:off x="4929188" y="6500813"/>
            <a:ext cx="421481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Goodman and Gilman, 2011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203575" y="2420938"/>
            <a:ext cx="1928813" cy="14287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3492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6192837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23850" y="6510338"/>
            <a:ext cx="84963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Immagine presa da Weinshilboum R. et al., NEJM 348(6), 2006 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1331913" y="476250"/>
            <a:ext cx="1944687" cy="35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DEBRISOCHINA</a:t>
            </a:r>
          </a:p>
        </p:txBody>
      </p:sp>
      <p:sp>
        <p:nvSpPr>
          <p:cNvPr id="10245" name="Line 7"/>
          <p:cNvSpPr>
            <a:spLocks noChangeShapeType="1"/>
          </p:cNvSpPr>
          <p:nvPr/>
        </p:nvSpPr>
        <p:spPr bwMode="auto">
          <a:xfrm>
            <a:off x="3492500" y="692150"/>
            <a:ext cx="1150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3492500" y="333375"/>
            <a:ext cx="12239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CYP2D6</a:t>
            </a: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4859338" y="476250"/>
            <a:ext cx="3095625" cy="35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4-IDROSSIDEBRISOCHINA</a:t>
            </a:r>
          </a:p>
        </p:txBody>
      </p:sp>
      <p:sp>
        <p:nvSpPr>
          <p:cNvPr id="10248" name="Text Box 6"/>
          <p:cNvSpPr txBox="1">
            <a:spLocks noChangeArrowheads="1"/>
          </p:cNvSpPr>
          <p:nvPr/>
        </p:nvSpPr>
        <p:spPr bwMode="auto">
          <a:xfrm>
            <a:off x="647700" y="6510338"/>
            <a:ext cx="849630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Weinshilboum R. et al., NEJM 2006 </a:t>
            </a:r>
          </a:p>
        </p:txBody>
      </p:sp>
    </p:spTree>
    <p:extLst>
      <p:ext uri="{BB962C8B-B14F-4D97-AF65-F5344CB8AC3E}">
        <p14:creationId xmlns:p14="http://schemas.microsoft.com/office/powerpoint/2010/main" val="25237854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</a:rPr>
              <a:t>Genetic polymorphisms of CYP2D6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>
                <a:latin typeface="Calibri" panose="020F0502020204030204" pitchFamily="34" charset="0"/>
              </a:rPr>
              <a:t>Gene located on chromosome 22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</a:rPr>
              <a:t>More than 100 variants for this gene have been characterized (</a:t>
            </a: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</a:rPr>
              <a:t>https://www.pharmvar.org/gene/CYP2D6</a:t>
            </a:r>
            <a:r>
              <a:rPr lang="en-US" sz="2800" dirty="0">
                <a:latin typeface="Calibri" panose="020F0502020204030204" pitchFamily="34" charset="0"/>
              </a:rPr>
              <a:t>).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</a:rPr>
              <a:t>SNPs and insertions/deletions may reduce the activity of this enzyme (~10% of the population).</a:t>
            </a:r>
          </a:p>
          <a:p>
            <a:pPr algn="just"/>
            <a:r>
              <a:rPr lang="en-US" sz="2800" dirty="0">
                <a:latin typeface="Calibri" panose="020F0502020204030204" pitchFamily="34" charset="0"/>
              </a:rPr>
              <a:t>Some subjects inherit multiple copies of the gene and display very high activity (2% or more of the population).</a:t>
            </a:r>
          </a:p>
        </p:txBody>
      </p:sp>
    </p:spTree>
    <p:extLst>
      <p:ext uri="{BB962C8B-B14F-4D97-AF65-F5344CB8AC3E}">
        <p14:creationId xmlns:p14="http://schemas.microsoft.com/office/powerpoint/2010/main" val="2860557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1"/>
          <p:cNvSpPr>
            <a:spLocks noGrp="1"/>
          </p:cNvSpPr>
          <p:nvPr>
            <p:ph idx="1"/>
          </p:nvPr>
        </p:nvSpPr>
        <p:spPr>
          <a:xfrm>
            <a:off x="457200" y="1600200"/>
            <a:ext cx="8258175" cy="2900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411" name="Picture 4" descr="nrd1496-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-542" b="62811"/>
          <a:stretch>
            <a:fillRect/>
          </a:stretch>
        </p:blipFill>
        <p:spPr bwMode="auto">
          <a:xfrm>
            <a:off x="285750" y="4881563"/>
            <a:ext cx="6027738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nrd1496-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37193" b="16359"/>
          <a:stretch>
            <a:fillRect/>
          </a:stretch>
        </p:blipFill>
        <p:spPr bwMode="auto">
          <a:xfrm>
            <a:off x="285750" y="1571625"/>
            <a:ext cx="60483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6228556" y="2443695"/>
            <a:ext cx="2592388" cy="114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SNP</a:t>
            </a:r>
          </a:p>
          <a:p>
            <a:pPr marL="0" marR="0" lvl="0" indent="0" algn="just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deletions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base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repetitions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414" name="Text Box 12"/>
          <p:cNvSpPr txBox="1">
            <a:spLocks noChangeArrowheads="1"/>
          </p:cNvSpPr>
          <p:nvPr/>
        </p:nvSpPr>
        <p:spPr bwMode="auto">
          <a:xfrm>
            <a:off x="6286500" y="5143500"/>
            <a:ext cx="2519363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Deletion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of the gene</a:t>
            </a:r>
          </a:p>
        </p:txBody>
      </p:sp>
      <p:sp>
        <p:nvSpPr>
          <p:cNvPr id="17415" name="Text Box 13"/>
          <p:cNvSpPr txBox="1">
            <a:spLocks noChangeArrowheads="1"/>
          </p:cNvSpPr>
          <p:nvPr/>
        </p:nvSpPr>
        <p:spPr bwMode="auto">
          <a:xfrm>
            <a:off x="6215063" y="6000750"/>
            <a:ext cx="27495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Amplification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of the gene</a:t>
            </a:r>
          </a:p>
        </p:txBody>
      </p:sp>
      <p:sp>
        <p:nvSpPr>
          <p:cNvPr id="17416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Calibri" panose="020F0502020204030204" pitchFamily="34" charset="0"/>
              </a:rPr>
              <a:t>Molecular characteristic of CYP2D6 polymorphisms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197225" y="3068638"/>
            <a:ext cx="1014413" cy="322262"/>
            <a:chOff x="3198015" y="3068960"/>
            <a:chExt cx="1013945" cy="321306"/>
          </a:xfrm>
        </p:grpSpPr>
        <p:sp>
          <p:nvSpPr>
            <p:cNvPr id="17424" name="Rectangle 18"/>
            <p:cNvSpPr>
              <a:spLocks noChangeArrowheads="1"/>
            </p:cNvSpPr>
            <p:nvPr/>
          </p:nvSpPr>
          <p:spPr bwMode="auto">
            <a:xfrm>
              <a:off x="3198015" y="3086750"/>
              <a:ext cx="527539" cy="21463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25" name="TextBox 12"/>
            <p:cNvSpPr txBox="1">
              <a:spLocks noChangeArrowheads="1"/>
            </p:cNvSpPr>
            <p:nvPr/>
          </p:nvSpPr>
          <p:spPr bwMode="auto">
            <a:xfrm>
              <a:off x="3707904" y="3068960"/>
              <a:ext cx="504056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*4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821113" y="3521075"/>
            <a:ext cx="1111250" cy="322263"/>
            <a:chOff x="3820531" y="3521500"/>
            <a:chExt cx="1111509" cy="321306"/>
          </a:xfrm>
        </p:grpSpPr>
        <p:sp>
          <p:nvSpPr>
            <p:cNvPr id="17422" name="Rectangle 18"/>
            <p:cNvSpPr>
              <a:spLocks noChangeArrowheads="1"/>
            </p:cNvSpPr>
            <p:nvPr/>
          </p:nvSpPr>
          <p:spPr bwMode="auto">
            <a:xfrm>
              <a:off x="3820531" y="3609419"/>
              <a:ext cx="609801" cy="16409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23" name="TextBox 14"/>
            <p:cNvSpPr txBox="1">
              <a:spLocks noChangeArrowheads="1"/>
            </p:cNvSpPr>
            <p:nvPr/>
          </p:nvSpPr>
          <p:spPr bwMode="auto">
            <a:xfrm>
              <a:off x="4427984" y="3521500"/>
              <a:ext cx="504056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*3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571750" y="3403600"/>
            <a:ext cx="1063625" cy="320675"/>
            <a:chOff x="2571482" y="3403242"/>
            <a:chExt cx="1064414" cy="321306"/>
          </a:xfrm>
        </p:grpSpPr>
        <p:sp>
          <p:nvSpPr>
            <p:cNvPr id="17420" name="Rectangle 18"/>
            <p:cNvSpPr>
              <a:spLocks noChangeArrowheads="1"/>
            </p:cNvSpPr>
            <p:nvPr/>
          </p:nvSpPr>
          <p:spPr bwMode="auto">
            <a:xfrm>
              <a:off x="2571482" y="3447726"/>
              <a:ext cx="609801" cy="16409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21" name="TextBox 17"/>
            <p:cNvSpPr txBox="1">
              <a:spLocks noChangeArrowheads="1"/>
            </p:cNvSpPr>
            <p:nvPr/>
          </p:nvSpPr>
          <p:spPr bwMode="auto">
            <a:xfrm>
              <a:off x="3131840" y="3403242"/>
              <a:ext cx="504056" cy="32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200">
                  <a:solidFill>
                    <a:srgbClr val="000000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800">
                  <a:solidFill>
                    <a:srgbClr val="000000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2400">
                  <a:solidFill>
                    <a:srgbClr val="000000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–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»"/>
                <a:defRPr sz="2000">
                  <a:solidFill>
                    <a:srgbClr val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*6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9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17" r="2849"/>
          <a:stretch/>
        </p:blipFill>
        <p:spPr>
          <a:xfrm>
            <a:off x="978853" y="1784826"/>
            <a:ext cx="7406602" cy="2817654"/>
          </a:xfrm>
          <a:prstGeom prst="rect">
            <a:avLst/>
          </a:prstGeom>
          <a:noFill/>
        </p:spPr>
      </p:pic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2400" b="1" dirty="0">
                <a:latin typeface="Calibri" panose="020F0502020204030204" pitchFamily="34" charset="0"/>
              </a:rPr>
              <a:t>Frequency  of CYP2D6 polymorphisms in the Italian population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791200" y="6488113"/>
            <a:ext cx="33528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Scordo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et al., Pharm Res 2004</a:t>
            </a:r>
          </a:p>
        </p:txBody>
      </p:sp>
    </p:spTree>
    <p:extLst>
      <p:ext uri="{BB962C8B-B14F-4D97-AF65-F5344CB8AC3E}">
        <p14:creationId xmlns:p14="http://schemas.microsoft.com/office/powerpoint/2010/main" val="1717678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36613"/>
            <a:ext cx="69135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633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5013"/>
            <a:ext cx="91440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magine 2" descr="pitagora-1-7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878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3"/>
          <p:cNvSpPr txBox="1">
            <a:spLocks noChangeArrowheads="1"/>
          </p:cNvSpPr>
          <p:nvPr/>
        </p:nvSpPr>
        <p:spPr bwMode="auto">
          <a:xfrm>
            <a:off x="2989263" y="1773238"/>
            <a:ext cx="1150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Book Antiqua" panose="02040602050305030304" pitchFamily="18" charset="0"/>
                <a:ea typeface="ＭＳ Ｐゴシック" panose="020B0600070205080204" pitchFamily="34" charset="-128"/>
              </a:rPr>
              <a:t>510 BC</a:t>
            </a:r>
          </a:p>
        </p:txBody>
      </p:sp>
      <p:sp>
        <p:nvSpPr>
          <p:cNvPr id="17413" name="CasellaDiTesto 1"/>
          <p:cNvSpPr txBox="1">
            <a:spLocks noChangeArrowheads="1"/>
          </p:cNvSpPr>
          <p:nvPr/>
        </p:nvSpPr>
        <p:spPr bwMode="auto">
          <a:xfrm>
            <a:off x="4589463" y="404813"/>
            <a:ext cx="4032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00"/>
                </a:solidFill>
              </a:rPr>
              <a:t>Genetic characteristics predispose to response to drugs and other substances</a:t>
            </a:r>
          </a:p>
        </p:txBody>
      </p:sp>
      <p:sp>
        <p:nvSpPr>
          <p:cNvPr id="17414" name="CasellaDiTesto 2"/>
          <p:cNvSpPr txBox="1">
            <a:spLocks noChangeArrowheads="1"/>
          </p:cNvSpPr>
          <p:nvPr/>
        </p:nvSpPr>
        <p:spPr bwMode="auto">
          <a:xfrm>
            <a:off x="4572000" y="1773238"/>
            <a:ext cx="4321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Pitagora forbade his disciples to eat broad beans </a:t>
            </a:r>
          </a:p>
        </p:txBody>
      </p:sp>
    </p:spTree>
    <p:extLst>
      <p:ext uri="{BB962C8B-B14F-4D97-AF65-F5344CB8AC3E}">
        <p14:creationId xmlns:p14="http://schemas.microsoft.com/office/powerpoint/2010/main" val="3355068457"/>
      </p:ext>
    </p:extLst>
  </p:cSld>
  <p:clrMapOvr>
    <a:masterClrMapping/>
  </p:clrMapOvr>
  <p:transition spd="slow">
    <p:circl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Guidelines</a:t>
            </a:r>
            <a:r>
              <a:rPr lang="it-IT" dirty="0"/>
              <a:t> for codeine </a:t>
            </a:r>
            <a:r>
              <a:rPr lang="it-IT" dirty="0" err="1"/>
              <a:t>administration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143000" y="6096000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https://www.pharmgkb.org/chemical/PA449088/guideline/PA166104996</a:t>
            </a:r>
          </a:p>
        </p:txBody>
      </p:sp>
    </p:spTree>
    <p:extLst>
      <p:ext uri="{BB962C8B-B14F-4D97-AF65-F5344CB8AC3E}">
        <p14:creationId xmlns:p14="http://schemas.microsoft.com/office/powerpoint/2010/main" val="3244186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5570452" y="2722104"/>
            <a:ext cx="4013603" cy="1421502"/>
          </a:xfrm>
        </p:spPr>
        <p:txBody>
          <a:bodyPr>
            <a:normAutofit/>
          </a:bodyPr>
          <a:lstStyle/>
          <a:p>
            <a:pPr algn="ctr"/>
            <a:r>
              <a:rPr lang="en-US" altLang="it-IT" sz="2400" b="1" dirty="0"/>
              <a:t>CYP2D6 genotyping and enzymatic activity</a:t>
            </a:r>
          </a:p>
        </p:txBody>
      </p:sp>
      <p:pic>
        <p:nvPicPr>
          <p:cNvPr id="1034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6010508" cy="6865710"/>
          </a:xfrm>
        </p:spPr>
      </p:pic>
      <p:sp>
        <p:nvSpPr>
          <p:cNvPr id="103428" name="TextBox 4"/>
          <p:cNvSpPr txBox="1">
            <a:spLocks noChangeArrowheads="1"/>
          </p:cNvSpPr>
          <p:nvPr/>
        </p:nvSpPr>
        <p:spPr bwMode="auto">
          <a:xfrm>
            <a:off x="5688013" y="6508750"/>
            <a:ext cx="34559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Crews et al.,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Clin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Pharm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36155452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7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105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72675" cy="6872638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688013" y="6508750"/>
            <a:ext cx="34559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Crews et al.,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Clin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Pharm </a:t>
            </a:r>
            <a:r>
              <a:rPr kumimoji="0" lang="en-US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</a:t>
            </a: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5419270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6"/>
          <p:cNvSpPr txBox="1">
            <a:spLocks noChangeArrowheads="1"/>
          </p:cNvSpPr>
          <p:nvPr/>
        </p:nvSpPr>
        <p:spPr bwMode="auto">
          <a:xfrm>
            <a:off x="647700" y="6510338"/>
            <a:ext cx="8496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Weinshilboum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R. et al., NEJM 348(6), 2006 </a:t>
            </a:r>
          </a:p>
        </p:txBody>
      </p:sp>
      <p:pic>
        <p:nvPicPr>
          <p:cNvPr id="90115" name="Picture 8" descr="Nortriptyline.sv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1570" y="1190560"/>
            <a:ext cx="2533650" cy="2774347"/>
          </a:xfrm>
        </p:spPr>
      </p:pic>
      <p:pic>
        <p:nvPicPr>
          <p:cNvPr id="9011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1535" y="763347"/>
            <a:ext cx="4402465" cy="5746991"/>
          </a:xfrm>
        </p:spPr>
      </p:pic>
      <p:sp>
        <p:nvSpPr>
          <p:cNvPr id="90117" name="TextBox 11"/>
          <p:cNvSpPr txBox="1">
            <a:spLocks noChangeArrowheads="1"/>
          </p:cNvSpPr>
          <p:nvPr/>
        </p:nvSpPr>
        <p:spPr bwMode="auto">
          <a:xfrm>
            <a:off x="-99060" y="4549676"/>
            <a:ext cx="499491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Nortriptyline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Therapeutic indication: depression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Class: tricyclic antidepressant (TCA)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Mechanism of action: mixed nor-epinephrine and serotonin reuptake inhibitor</a:t>
            </a:r>
          </a:p>
        </p:txBody>
      </p:sp>
      <p:sp>
        <p:nvSpPr>
          <p:cNvPr id="90118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579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it-IT" sz="2800" b="1" dirty="0">
                <a:latin typeface="+mn-lt"/>
              </a:rPr>
              <a:t>Nortriptyline pharmacokinetics and CYP2D6 genotype</a:t>
            </a:r>
          </a:p>
        </p:txBody>
      </p:sp>
    </p:spTree>
    <p:extLst>
      <p:ext uri="{BB962C8B-B14F-4D97-AF65-F5344CB8AC3E}">
        <p14:creationId xmlns:p14="http://schemas.microsoft.com/office/powerpoint/2010/main" val="24458033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24762" y="1888614"/>
            <a:ext cx="3512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Amitriptyline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Clomipramine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Doxepin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Imipramine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Trimipramine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arentesi graffa chiusa 5"/>
          <p:cNvSpPr/>
          <p:nvPr/>
        </p:nvSpPr>
        <p:spPr>
          <a:xfrm>
            <a:off x="2242773" y="2074841"/>
            <a:ext cx="535258" cy="15665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844938" y="1888614"/>
            <a:ext cx="2152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Demethylated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CYP2C19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differently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metabolites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4762" y="4784377"/>
            <a:ext cx="2023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Desipramine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Nortriptyline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arentesi graffa chiusa 8"/>
          <p:cNvSpPr/>
          <p:nvPr/>
        </p:nvSpPr>
        <p:spPr>
          <a:xfrm>
            <a:off x="4997123" y="2963165"/>
            <a:ext cx="507381" cy="22367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905947" y="3481355"/>
            <a:ext cx="2720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Hydroxylation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CYP2D6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metabolites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Tricylic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antidepressants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biotransformation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pharmacogenomic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relevance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9980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ipramine/Desipramine Pathway, Pharmacokine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63375" cy="680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3824868" y="6488668"/>
            <a:ext cx="5319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https://www.pharmgkb.org/pathway/PA162359940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731727" y="312234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Imipramine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biotransformation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3313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262" t="35510" r="33228" b="19555"/>
          <a:stretch/>
        </p:blipFill>
        <p:spPr>
          <a:xfrm>
            <a:off x="430239" y="1115122"/>
            <a:ext cx="8428909" cy="454274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23425" y="2074127"/>
            <a:ext cx="1795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Demethylation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936595" y="3776547"/>
            <a:ext cx="1795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Hydroxylation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984380" y="3785324"/>
            <a:ext cx="17953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Hydroxylation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21835" y="1270142"/>
            <a:ext cx="1687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Amitriptylin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991922" y="1278673"/>
            <a:ext cx="1687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Nortriptylin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13637" y="4964772"/>
            <a:ext cx="35862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10-hydroxy-amitriptylin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042550" y="4964772"/>
            <a:ext cx="35862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10-hydroxy-nortriptylin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577683" y="4857001"/>
            <a:ext cx="195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 ACTIVE COMPOUNDS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-3718" y="3890"/>
            <a:ext cx="9147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Biotransformation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tricyclic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antidepressants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CYP2D6 and CYP2C19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enzymes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arentesi graffa chiusa 12"/>
          <p:cNvSpPr/>
          <p:nvPr/>
        </p:nvSpPr>
        <p:spPr>
          <a:xfrm>
            <a:off x="3423425" y="4661210"/>
            <a:ext cx="308516" cy="9966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arentesi graffa aperta 13"/>
          <p:cNvSpPr/>
          <p:nvPr/>
        </p:nvSpPr>
        <p:spPr>
          <a:xfrm>
            <a:off x="5391613" y="4661209"/>
            <a:ext cx="291791" cy="99665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609386" y="2817542"/>
            <a:ext cx="19982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Tertiary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amine more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serotoninergic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35133" y="2817542"/>
            <a:ext cx="19982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amine more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noradrenergic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077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838691" y="954058"/>
            <a:ext cx="4550569" cy="37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915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ts val="900"/>
              </a:spcBef>
              <a:spcAft>
                <a:spcPts val="75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CYP2C19: </a:t>
            </a:r>
            <a:r>
              <a:rPr kumimoji="0" lang="it-IT" altLang="it-IT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alleles</a:t>
            </a:r>
            <a:r>
              <a:rPr kumimoji="0" lang="it-IT" alt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 and </a:t>
            </a:r>
            <a:r>
              <a:rPr kumimoji="0" lang="it-IT" altLang="it-IT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frequency</a:t>
            </a:r>
            <a:endParaRPr kumimoji="0" lang="it-IT" altLang="it-IT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409" y="2334358"/>
            <a:ext cx="2993591" cy="157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667345" y="1745182"/>
          <a:ext cx="5455444" cy="3269339"/>
        </p:xfrm>
        <a:graphic>
          <a:graphicData uri="http://schemas.openxmlformats.org/drawingml/2006/table">
            <a:tbl>
              <a:tblPr/>
              <a:tblGrid>
                <a:gridCol w="763502">
                  <a:extLst>
                    <a:ext uri="{9D8B030D-6E8A-4147-A177-3AD203B41FA5}">
                      <a16:colId xmlns:a16="http://schemas.microsoft.com/office/drawing/2014/main" val="488296020"/>
                    </a:ext>
                  </a:extLst>
                </a:gridCol>
                <a:gridCol w="2042669">
                  <a:extLst>
                    <a:ext uri="{9D8B030D-6E8A-4147-A177-3AD203B41FA5}">
                      <a16:colId xmlns:a16="http://schemas.microsoft.com/office/drawing/2014/main" val="2069015068"/>
                    </a:ext>
                  </a:extLst>
                </a:gridCol>
                <a:gridCol w="2649273">
                  <a:extLst>
                    <a:ext uri="{9D8B030D-6E8A-4147-A177-3AD203B41FA5}">
                      <a16:colId xmlns:a16="http://schemas.microsoft.com/office/drawing/2014/main" val="2760470932"/>
                    </a:ext>
                  </a:extLst>
                </a:gridCol>
              </a:tblGrid>
              <a:tr h="46555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Allele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SNP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Functional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effect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222589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 (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wt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Nessuna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Normal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activity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943909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*2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G</a:t>
                      </a:r>
                      <a:r>
                        <a:rPr kumimoji="0" lang="it-IT" altLang="it-IT" sz="1400" b="1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681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→A (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Splice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variant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670582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*3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G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636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→A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W212X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962327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*4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1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→G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M1V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59426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*5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1297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→T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R433W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060531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*6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G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395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→A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R123Q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254039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*7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+2T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819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→A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intronic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Splice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variant</a:t>
                      </a:r>
                      <a:endParaRPr kumimoji="0" lang="it-IT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805387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*8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T</a:t>
                      </a:r>
                      <a:r>
                        <a:rPr kumimoji="0" lang="it-IT" altLang="it-IT" sz="1400" b="0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358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→C (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coding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W120R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78234"/>
                  </a:ext>
                </a:extLst>
              </a:tr>
              <a:tr h="3143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*17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</a:t>
                      </a:r>
                      <a:r>
                        <a:rPr kumimoji="0" lang="it-IT" altLang="it-IT" sz="1400" b="1" i="0" u="none" strike="noStrike" cap="none" normalizeH="0" baseline="-33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-806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→T (promoter)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Increased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expression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108773"/>
                  </a:ext>
                </a:extLst>
              </a:tr>
            </a:tbl>
          </a:graphicData>
        </a:graphic>
      </p:graphicFrame>
      <p:sp>
        <p:nvSpPr>
          <p:cNvPr id="5" name="Freeform 107"/>
          <p:cNvSpPr>
            <a:spLocks/>
          </p:cNvSpPr>
          <p:nvPr/>
        </p:nvSpPr>
        <p:spPr bwMode="auto">
          <a:xfrm>
            <a:off x="299536" y="2658574"/>
            <a:ext cx="267890" cy="1191"/>
          </a:xfrm>
          <a:custGeom>
            <a:avLst/>
            <a:gdLst>
              <a:gd name="T0" fmla="*/ 0 w 993"/>
              <a:gd name="T1" fmla="*/ 0 h 1"/>
              <a:gd name="T2" fmla="*/ 992 w 993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93" h="1">
                <a:moveTo>
                  <a:pt x="0" y="0"/>
                </a:moveTo>
                <a:lnTo>
                  <a:pt x="992" y="0"/>
                </a:lnTo>
              </a:path>
            </a:pathLst>
          </a:custGeom>
          <a:noFill/>
          <a:ln w="936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108"/>
          <p:cNvSpPr>
            <a:spLocks/>
          </p:cNvSpPr>
          <p:nvPr/>
        </p:nvSpPr>
        <p:spPr bwMode="auto">
          <a:xfrm>
            <a:off x="297795" y="4857109"/>
            <a:ext cx="267891" cy="1190"/>
          </a:xfrm>
          <a:custGeom>
            <a:avLst/>
            <a:gdLst>
              <a:gd name="T0" fmla="*/ 0 w 993"/>
              <a:gd name="T1" fmla="*/ 0 h 1"/>
              <a:gd name="T2" fmla="*/ 992 w 993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93" h="1">
                <a:moveTo>
                  <a:pt x="0" y="0"/>
                </a:moveTo>
                <a:lnTo>
                  <a:pt x="992" y="0"/>
                </a:lnTo>
              </a:path>
            </a:pathLst>
          </a:custGeom>
          <a:noFill/>
          <a:ln w="936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109"/>
          <p:cNvSpPr>
            <a:spLocks/>
          </p:cNvSpPr>
          <p:nvPr/>
        </p:nvSpPr>
        <p:spPr bwMode="auto">
          <a:xfrm>
            <a:off x="294910" y="2970610"/>
            <a:ext cx="267890" cy="1190"/>
          </a:xfrm>
          <a:custGeom>
            <a:avLst/>
            <a:gdLst>
              <a:gd name="T0" fmla="*/ 0 w 993"/>
              <a:gd name="T1" fmla="*/ 0 h 1"/>
              <a:gd name="T2" fmla="*/ 992 w 993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93" h="1">
                <a:moveTo>
                  <a:pt x="0" y="0"/>
                </a:moveTo>
                <a:lnTo>
                  <a:pt x="992" y="0"/>
                </a:lnTo>
              </a:path>
            </a:pathLst>
          </a:custGeom>
          <a:noFill/>
          <a:ln w="9360" cap="flat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755308" y="6344373"/>
            <a:ext cx="4168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https://www.pharmvar.org/gene/CYP2C19</a:t>
            </a:r>
          </a:p>
        </p:txBody>
      </p:sp>
    </p:spTree>
    <p:extLst>
      <p:ext uri="{BB962C8B-B14F-4D97-AF65-F5344CB8AC3E}">
        <p14:creationId xmlns:p14="http://schemas.microsoft.com/office/powerpoint/2010/main" val="266509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3" y="1064242"/>
            <a:ext cx="2892029" cy="152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791308" y="2597942"/>
          <a:ext cx="4352192" cy="3271570"/>
        </p:xfrm>
        <a:graphic>
          <a:graphicData uri="http://schemas.openxmlformats.org/drawingml/2006/table">
            <a:tbl>
              <a:tblPr/>
              <a:tblGrid>
                <a:gridCol w="925667">
                  <a:extLst>
                    <a:ext uri="{9D8B030D-6E8A-4147-A177-3AD203B41FA5}">
                      <a16:colId xmlns:a16="http://schemas.microsoft.com/office/drawing/2014/main" val="2517969849"/>
                    </a:ext>
                  </a:extLst>
                </a:gridCol>
                <a:gridCol w="3426525">
                  <a:extLst>
                    <a:ext uri="{9D8B030D-6E8A-4147-A177-3AD203B41FA5}">
                      <a16:colId xmlns:a16="http://schemas.microsoft.com/office/drawing/2014/main" val="3150575226"/>
                    </a:ext>
                  </a:extLst>
                </a:gridCol>
              </a:tblGrid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Allele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Allele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frequency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109617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 (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wt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)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921553"/>
                  </a:ext>
                </a:extLst>
              </a:tr>
              <a:tr h="46555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*2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~15%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Caucasians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and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Africans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; ~30%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Asians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602051"/>
                  </a:ext>
                </a:extLst>
              </a:tr>
              <a:tr h="46555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*3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&lt;1% in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Caucasians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and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Africans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; 2-9% in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Asians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265920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*4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 1%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251240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*5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 1%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364165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*6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 1%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832987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*7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 1%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758441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*8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&lt; 1%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79812"/>
                  </a:ext>
                </a:extLst>
              </a:tr>
              <a:tr h="282437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*17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~3-21%</a:t>
                      </a:r>
                    </a:p>
                  </a:txBody>
                  <a:tcPr marL="67500" marR="67500" marT="64219" marB="35100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597660"/>
                  </a:ext>
                </a:extLst>
              </a:tr>
            </a:tbl>
          </a:graphicData>
        </a:graphic>
      </p:graphicFrame>
      <p:graphicFrame>
        <p:nvGraphicFramePr>
          <p:cNvPr id="5" name="Object 76"/>
          <p:cNvGraphicFramePr>
            <a:graphicFrameLocks noChangeAspect="1"/>
          </p:cNvGraphicFramePr>
          <p:nvPr/>
        </p:nvGraphicFramePr>
        <p:xfrm>
          <a:off x="5706642" y="1774449"/>
          <a:ext cx="2214563" cy="1620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2952360" imgH="2160360" progId="">
                  <p:embed/>
                </p:oleObj>
              </mc:Choice>
              <mc:Fallback>
                <p:oleObj r:id="rId4" imgW="2952360" imgH="2160360" progId="">
                  <p:embed/>
                  <p:pic>
                    <p:nvPicPr>
                      <p:cNvPr id="5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642" y="1774449"/>
                        <a:ext cx="2214563" cy="162044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8"/>
          <p:cNvGraphicFramePr>
            <a:graphicFrameLocks noChangeAspect="1"/>
          </p:cNvGraphicFramePr>
          <p:nvPr/>
        </p:nvGraphicFramePr>
        <p:xfrm>
          <a:off x="5706642" y="3386555"/>
          <a:ext cx="2214563" cy="1620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6" imgW="2952360" imgH="2160360" progId="">
                  <p:embed/>
                </p:oleObj>
              </mc:Choice>
              <mc:Fallback>
                <p:oleObj r:id="rId6" imgW="2952360" imgH="2160360" progId="">
                  <p:embed/>
                  <p:pic>
                    <p:nvPicPr>
                      <p:cNvPr id="7" name="Object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6642" y="3386555"/>
                        <a:ext cx="2214563" cy="162044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86" y="4560511"/>
            <a:ext cx="5000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972" y="3023234"/>
            <a:ext cx="500063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8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586" y="3010318"/>
            <a:ext cx="492919" cy="49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211229" y="1768378"/>
            <a:ext cx="24421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Caucasians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African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092409" y="3338631"/>
            <a:ext cx="13287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Asians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CYP2C19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variant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alleles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939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7"/>
          <p:cNvSpPr txBox="1">
            <a:spLocks noChangeArrowheads="1"/>
          </p:cNvSpPr>
          <p:nvPr/>
        </p:nvSpPr>
        <p:spPr bwMode="auto">
          <a:xfrm>
            <a:off x="3081338" y="600075"/>
            <a:ext cx="298132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2800" b="1">
                <a:solidFill>
                  <a:srgbClr val="000000"/>
                </a:solidFill>
                <a:cs typeface="Arial" panose="020B0604020202020204" pitchFamily="34" charset="0"/>
              </a:rPr>
              <a:t>Genetic variants</a:t>
            </a:r>
            <a:endParaRPr lang="de-CH" altLang="it-IT" sz="28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95288" y="3759200"/>
            <a:ext cx="6335712" cy="942975"/>
            <a:chOff x="468313" y="3254375"/>
            <a:chExt cx="6335712" cy="942975"/>
          </a:xfrm>
        </p:grpSpPr>
        <p:sp>
          <p:nvSpPr>
            <p:cNvPr id="19468" name="Rectangle 4"/>
            <p:cNvSpPr>
              <a:spLocks noChangeArrowheads="1"/>
            </p:cNvSpPr>
            <p:nvPr/>
          </p:nvSpPr>
          <p:spPr bwMode="auto">
            <a:xfrm>
              <a:off x="468313" y="3254375"/>
              <a:ext cx="6264275" cy="94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>
                  <a:solidFill>
                    <a:srgbClr val="333399"/>
                  </a:solidFill>
                </a:rPr>
                <a:t>Deletion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>
                  <a:solidFill>
                    <a:srgbClr val="333399"/>
                  </a:solidFill>
                </a:rPr>
                <a:t>Insertion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>
                  <a:solidFill>
                    <a:srgbClr val="333399"/>
                  </a:solidFill>
                </a:rPr>
                <a:t>Sequence repeat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400">
                <a:solidFill>
                  <a:srgbClr val="333399"/>
                </a:solidFill>
              </a:endParaRPr>
            </a:p>
          </p:txBody>
        </p:sp>
        <p:pic>
          <p:nvPicPr>
            <p:cNvPr id="19469" name="Immagin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85" b="35274"/>
            <a:stretch>
              <a:fillRect/>
            </a:stretch>
          </p:blipFill>
          <p:spPr bwMode="auto">
            <a:xfrm>
              <a:off x="4035425" y="3254375"/>
              <a:ext cx="2768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95288" y="1630363"/>
            <a:ext cx="8334375" cy="2141537"/>
            <a:chOff x="467544" y="1124744"/>
            <a:chExt cx="8334375" cy="2141538"/>
          </a:xfrm>
        </p:grpSpPr>
        <p:pic>
          <p:nvPicPr>
            <p:cNvPr id="1946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14" b="57263"/>
            <a:stretch>
              <a:fillRect/>
            </a:stretch>
          </p:blipFill>
          <p:spPr bwMode="auto">
            <a:xfrm>
              <a:off x="4034656" y="1124744"/>
              <a:ext cx="2395538" cy="2141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Rectangle 4"/>
            <p:cNvSpPr>
              <a:spLocks noChangeArrowheads="1"/>
            </p:cNvSpPr>
            <p:nvPr/>
          </p:nvSpPr>
          <p:spPr bwMode="auto">
            <a:xfrm>
              <a:off x="467544" y="1124744"/>
              <a:ext cx="6264275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>
                  <a:solidFill>
                    <a:srgbClr val="333399"/>
                  </a:solidFill>
                </a:rPr>
                <a:t>Single nucleotide polymorphism (SNP)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>
                  <a:solidFill>
                    <a:srgbClr val="333399"/>
                  </a:solidFill>
                </a:rPr>
                <a:t>Transition (pur</a:t>
              </a:r>
              <a:r>
                <a:rPr lang="it-IT" altLang="it-IT" sz="1400">
                  <a:solidFill>
                    <a:srgbClr val="333399"/>
                  </a:solidFill>
                  <a:cs typeface="Arial" panose="020B0604020202020204" pitchFamily="34" charset="0"/>
                </a:rPr>
                <a:t>→</a:t>
              </a:r>
              <a:r>
                <a:rPr lang="it-IT" altLang="it-IT" sz="1400">
                  <a:solidFill>
                    <a:srgbClr val="333399"/>
                  </a:solidFill>
                </a:rPr>
                <a:t>pur, pir→pir)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>
                  <a:solidFill>
                    <a:srgbClr val="333399"/>
                  </a:solidFill>
                </a:rPr>
                <a:t>Transversion (pur</a:t>
              </a:r>
              <a:r>
                <a:rPr lang="it-IT" altLang="it-IT" sz="1400">
                  <a:solidFill>
                    <a:srgbClr val="333399"/>
                  </a:solidFill>
                  <a:cs typeface="Arial" panose="020B0604020202020204" pitchFamily="34" charset="0"/>
                </a:rPr>
                <a:t>↔</a:t>
              </a:r>
              <a:r>
                <a:rPr lang="it-IT" altLang="it-IT" sz="1400">
                  <a:solidFill>
                    <a:srgbClr val="333399"/>
                  </a:solidFill>
                </a:rPr>
                <a:t> pir)</a:t>
              </a:r>
            </a:p>
          </p:txBody>
        </p:sp>
        <p:sp>
          <p:nvSpPr>
            <p:cNvPr id="19467" name="Content Placeholder 8"/>
            <p:cNvSpPr>
              <a:spLocks noChangeArrowheads="1"/>
            </p:cNvSpPr>
            <p:nvPr/>
          </p:nvSpPr>
          <p:spPr bwMode="auto">
            <a:xfrm>
              <a:off x="6227069" y="1124744"/>
              <a:ext cx="2574850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buFontTx/>
                <a:buNone/>
              </a:pPr>
              <a:r>
                <a:rPr lang="en-US" altLang="it-IT" sz="1200" b="1">
                  <a:solidFill>
                    <a:srgbClr val="000000"/>
                  </a:solidFill>
                </a:rPr>
                <a:t>~ </a:t>
              </a:r>
              <a:r>
                <a:rPr lang="en-US" altLang="it-IT" sz="1200" b="1">
                  <a:solidFill>
                    <a:srgbClr val="0000FF"/>
                  </a:solidFill>
                </a:rPr>
                <a:t>1 nucleotide every 300-1000 b</a:t>
              </a:r>
              <a:r>
                <a:rPr lang="it-IT" altLang="it-IT" sz="1200" b="1">
                  <a:solidFill>
                    <a:srgbClr val="0000FF"/>
                  </a:solidFill>
                </a:rPr>
                <a:t>p</a:t>
              </a:r>
              <a:endParaRPr lang="en-US" altLang="it-IT" sz="1200" b="1">
                <a:solidFill>
                  <a:srgbClr val="0000FF"/>
                </a:solidFill>
              </a:endParaRPr>
            </a:p>
            <a:p>
              <a:pPr algn="r">
                <a:buFontTx/>
                <a:buNone/>
              </a:pPr>
              <a:r>
                <a:rPr lang="en-US" altLang="it-IT" sz="1200" b="1">
                  <a:solidFill>
                    <a:srgbClr val="0000FF"/>
                  </a:solidFill>
                </a:rPr>
                <a:t>~ 17.</a:t>
              </a:r>
              <a:r>
                <a:rPr lang="it-IT" altLang="it-IT" sz="1200" b="1">
                  <a:solidFill>
                    <a:srgbClr val="0000FF"/>
                  </a:solidFill>
                </a:rPr>
                <a:t>000.000 </a:t>
              </a:r>
              <a:r>
                <a:rPr lang="en-US" altLang="it-IT" sz="1200" b="1">
                  <a:solidFill>
                    <a:srgbClr val="0000FF"/>
                  </a:solidFill>
                </a:rPr>
                <a:t>SNPs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95288" y="4797425"/>
            <a:ext cx="8261350" cy="1479550"/>
            <a:chOff x="468313" y="4293096"/>
            <a:chExt cx="8261598" cy="1479550"/>
          </a:xfrm>
        </p:grpSpPr>
        <p:pic>
          <p:nvPicPr>
            <p:cNvPr id="19462" name="Immagin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462"/>
            <a:stretch>
              <a:fillRect/>
            </a:stretch>
          </p:blipFill>
          <p:spPr bwMode="auto">
            <a:xfrm>
              <a:off x="4035425" y="4293096"/>
              <a:ext cx="2768600" cy="147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Rectangle 4"/>
            <p:cNvSpPr>
              <a:spLocks noChangeArrowheads="1"/>
            </p:cNvSpPr>
            <p:nvPr/>
          </p:nvSpPr>
          <p:spPr bwMode="auto">
            <a:xfrm>
              <a:off x="468313" y="4293096"/>
              <a:ext cx="6264275" cy="51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>
                  <a:solidFill>
                    <a:srgbClr val="333399"/>
                  </a:solidFill>
                </a:rPr>
                <a:t>Gene copy number variation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400">
                <a:solidFill>
                  <a:srgbClr val="333399"/>
                </a:solidFill>
              </a:endParaRPr>
            </a:p>
          </p:txBody>
        </p:sp>
        <p:sp>
          <p:nvSpPr>
            <p:cNvPr id="19464" name="Content Placeholder 8"/>
            <p:cNvSpPr>
              <a:spLocks noChangeArrowheads="1"/>
            </p:cNvSpPr>
            <p:nvPr/>
          </p:nvSpPr>
          <p:spPr bwMode="auto">
            <a:xfrm>
              <a:off x="6228011" y="4293096"/>
              <a:ext cx="2501900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buFontTx/>
                <a:buNone/>
              </a:pPr>
              <a:r>
                <a:rPr lang="en-US" altLang="it-IT" sz="1200" b="1">
                  <a:solidFill>
                    <a:srgbClr val="0000FF"/>
                  </a:solidFill>
                </a:rPr>
                <a:t>~ 8.000 CNV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60150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371601" y="932260"/>
            <a:ext cx="5486996" cy="37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915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Droid Sans Fallback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8000"/>
              </a:lnSpc>
              <a:spcBef>
                <a:spcPts val="900"/>
              </a:spcBef>
              <a:spcAft>
                <a:spcPts val="75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</a:rPr>
              <a:t>CYP2C19: LOF e GOF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899" y="1168371"/>
            <a:ext cx="2892029" cy="152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685801" y="2215662"/>
          <a:ext cx="5144639" cy="3447133"/>
        </p:xfrm>
        <a:graphic>
          <a:graphicData uri="http://schemas.openxmlformats.org/drawingml/2006/table">
            <a:tbl>
              <a:tblPr/>
              <a:tblGrid>
                <a:gridCol w="2048492">
                  <a:extLst>
                    <a:ext uri="{9D8B030D-6E8A-4147-A177-3AD203B41FA5}">
                      <a16:colId xmlns:a16="http://schemas.microsoft.com/office/drawing/2014/main" val="1431933641"/>
                    </a:ext>
                  </a:extLst>
                </a:gridCol>
                <a:gridCol w="3096147">
                  <a:extLst>
                    <a:ext uri="{9D8B030D-6E8A-4147-A177-3AD203B41FA5}">
                      <a16:colId xmlns:a16="http://schemas.microsoft.com/office/drawing/2014/main" val="1904082605"/>
                    </a:ext>
                  </a:extLst>
                </a:gridCol>
              </a:tblGrid>
              <a:tr h="557532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Allele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Enzyme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activity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090277"/>
                  </a:ext>
                </a:extLst>
              </a:tr>
              <a:tr h="646726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 (wt)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Functional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,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normal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activity</a:t>
                      </a:r>
                      <a:endParaRPr kumimoji="0" lang="it-IT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550827"/>
                  </a:ext>
                </a:extLst>
              </a:tr>
              <a:tr h="1321412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*2 - *3 - *4 </a:t>
                      </a:r>
                    </a:p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*5 - *6 - *7 - *8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Loss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of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function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,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reduced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activity</a:t>
                      </a:r>
                      <a:endParaRPr kumimoji="0" lang="it-IT" alt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Droid Sans Fallback" charset="0"/>
                      </a:endParaRP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849943"/>
                  </a:ext>
                </a:extLst>
              </a:tr>
              <a:tr h="921463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*17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5pPr>
                      <a:lvl6pPr marL="25146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6pPr>
                      <a:lvl7pPr marL="29718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7pPr>
                      <a:lvl8pPr marL="34290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8pPr>
                      <a:lvl9pPr marL="3886200" indent="-228600" defTabSz="449263" fontAlgn="base" hangingPunct="0">
                        <a:lnSpc>
                          <a:spcPct val="94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Droid Sans Fallback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9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Increased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 </a:t>
                      </a:r>
                      <a:r>
                        <a:rPr kumimoji="0" lang="it-IT" alt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activity</a:t>
                      </a:r>
                      <a:r>
                        <a:rPr kumimoji="0" lang="it-IT" alt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Droid Sans Fallback" charset="0"/>
                        </a:rPr>
                        <a:t>?</a:t>
                      </a:r>
                    </a:p>
                  </a:txBody>
                  <a:tcPr marL="67500" marR="67500" marT="64219" marB="35100" anchor="ctr" horzOverflow="overflow">
                    <a:lnL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819777"/>
                  </a:ext>
                </a:extLst>
              </a:tr>
            </a:tbl>
          </a:graphicData>
        </a:graphic>
      </p:graphicFrame>
      <p:pic>
        <p:nvPicPr>
          <p:cNvPr id="5" name="Picture 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57" y="2826820"/>
            <a:ext cx="756047" cy="626269"/>
          </a:xfrm>
          <a:prstGeom prst="rect">
            <a:avLst/>
          </a:prstGeom>
          <a:solidFill>
            <a:srgbClr val="66FF00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978" y="3150670"/>
            <a:ext cx="485775" cy="42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74" y="4091193"/>
            <a:ext cx="469922" cy="58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56" y="3813156"/>
            <a:ext cx="907481" cy="752134"/>
          </a:xfrm>
          <a:prstGeom prst="rect">
            <a:avLst/>
          </a:prstGeom>
          <a:solidFill>
            <a:srgbClr val="FF3333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726" y="4837614"/>
            <a:ext cx="756047" cy="626269"/>
          </a:xfrm>
          <a:prstGeom prst="rect">
            <a:avLst/>
          </a:prstGeom>
          <a:solidFill>
            <a:srgbClr val="66FF00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772" y="4837614"/>
            <a:ext cx="756047" cy="626269"/>
          </a:xfrm>
          <a:prstGeom prst="rect">
            <a:avLst/>
          </a:prstGeom>
          <a:solidFill>
            <a:srgbClr val="66FF00">
              <a:alpha val="2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19" y="5355536"/>
            <a:ext cx="485775" cy="42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44" y="5356726"/>
            <a:ext cx="485775" cy="42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CYP2C19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variant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alleles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enzymatic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014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565"/>
            <a:ext cx="9144000" cy="474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942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724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76332" y="6488668"/>
            <a:ext cx="336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Hicks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6735474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06"/>
            <a:ext cx="8898673" cy="660616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776332" y="6488668"/>
            <a:ext cx="336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Hicks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1370073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2276"/>
          <a:stretch/>
        </p:blipFill>
        <p:spPr>
          <a:xfrm>
            <a:off x="0" y="0"/>
            <a:ext cx="9134421" cy="670188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776332" y="6488668"/>
            <a:ext cx="3367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Hicks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8966099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3" y="400897"/>
            <a:ext cx="8914311" cy="599543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192859" y="6396335"/>
            <a:ext cx="8452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Hiemke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et al. AGNP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consensus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guidelines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therapeutic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drug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monitoring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psychiatry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update 2011.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Pharmacopsychiatry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44, 195–235 (2011)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03694" y="125730"/>
            <a:ext cx="87774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Therapeutic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ranges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antidepressants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2775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026" y="838555"/>
            <a:ext cx="1637880" cy="11964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44966" y="1436765"/>
            <a:ext cx="61302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-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Aromatic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anticonvulsant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- Active by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inhibition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sodium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channels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in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refractory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state,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therefore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with an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higher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specificity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for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neurons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that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are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hyperactive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- the allele HLA-B*15:02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associated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with severe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dermatological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reaction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in Asian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patients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- the allele HLA-A*31:01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is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associated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with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hypersensitivity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in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Caucasian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charset="0"/>
                <a:ea typeface="Helvetica Light" charset="0"/>
                <a:cs typeface="Helvetica Light" charset="0"/>
              </a:rPr>
              <a:t>patients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76" y="2098543"/>
            <a:ext cx="2234979" cy="158527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Carbamazepine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2536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394" y="1645571"/>
            <a:ext cx="4371211" cy="461507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Carbamazepine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biotransformation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pathway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701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807" y="0"/>
            <a:ext cx="5193193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8419" y="89209"/>
            <a:ext cx="3401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CPIC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guidelines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carbamazepine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0549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56083"/>
            <a:ext cx="8884675" cy="5715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943600" y="64886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Chen et al.,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Neurology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2014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Pharmacogenetic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testing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affect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clinicians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behaviour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063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it-IT" altLang="it-IT" sz="2400" dirty="0"/>
              <a:t>Some of the </a:t>
            </a:r>
            <a:r>
              <a:rPr lang="it-IT" altLang="it-IT" sz="2400" dirty="0" err="1"/>
              <a:t>main</a:t>
            </a:r>
            <a:r>
              <a:rPr lang="it-IT" altLang="it-IT" sz="2400" dirty="0"/>
              <a:t> </a:t>
            </a:r>
            <a:r>
              <a:rPr lang="it-IT" altLang="it-IT" sz="2400" dirty="0" err="1"/>
              <a:t>enzymes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involved</a:t>
            </a:r>
            <a:r>
              <a:rPr lang="it-IT" altLang="it-IT" sz="2400" dirty="0"/>
              <a:t> in the </a:t>
            </a:r>
            <a:r>
              <a:rPr lang="it-IT" altLang="it-IT" sz="2400" dirty="0" err="1"/>
              <a:t>metabolic</a:t>
            </a:r>
            <a:r>
              <a:rPr lang="it-IT" altLang="it-IT" sz="2400" dirty="0"/>
              <a:t> </a:t>
            </a:r>
            <a:r>
              <a:rPr lang="it-IT" altLang="it-IT" sz="2400" dirty="0" err="1"/>
              <a:t>inactivation</a:t>
            </a:r>
            <a:r>
              <a:rPr lang="it-IT" altLang="it-IT" sz="2400" dirty="0"/>
              <a:t> of </a:t>
            </a:r>
            <a:r>
              <a:rPr lang="it-IT" altLang="it-IT" sz="2400" dirty="0" err="1"/>
              <a:t>drugs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present</a:t>
            </a:r>
            <a:r>
              <a:rPr lang="it-IT" altLang="it-IT" sz="2400" dirty="0"/>
              <a:t> </a:t>
            </a:r>
            <a:r>
              <a:rPr lang="it-IT" altLang="it-IT" sz="2400" dirty="0" err="1"/>
              <a:t>polymorphisms</a:t>
            </a:r>
            <a:r>
              <a:rPr lang="it-IT" altLang="it-IT" sz="2400" dirty="0"/>
              <a:t> of </a:t>
            </a:r>
            <a:r>
              <a:rPr lang="it-IT" altLang="it-IT" sz="2400" dirty="0" err="1"/>
              <a:t>activity</a:t>
            </a:r>
            <a:r>
              <a:rPr lang="it-IT" altLang="it-IT" sz="2400" dirty="0"/>
              <a:t> </a:t>
            </a:r>
            <a:r>
              <a:rPr lang="it-IT" altLang="it-IT" sz="2400" dirty="0" err="1"/>
              <a:t>that</a:t>
            </a:r>
            <a:r>
              <a:rPr lang="it-IT" altLang="it-IT" sz="2400" dirty="0"/>
              <a:t> are </a:t>
            </a:r>
            <a:r>
              <a:rPr lang="it-IT" altLang="it-IT" sz="2400" dirty="0" err="1"/>
              <a:t>genetically</a:t>
            </a:r>
            <a:r>
              <a:rPr lang="it-IT" altLang="it-IT" sz="2400" dirty="0"/>
              <a:t> </a:t>
            </a:r>
            <a:r>
              <a:rPr lang="it-IT" altLang="it-IT" sz="2400" dirty="0" err="1"/>
              <a:t>determined</a:t>
            </a:r>
            <a:endParaRPr lang="it-IT" altLang="it-IT" sz="2400" dirty="0"/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457200" y="1828800"/>
            <a:ext cx="8305800" cy="4597400"/>
            <a:chOff x="288" y="1152"/>
            <a:chExt cx="5232" cy="2896"/>
          </a:xfrm>
        </p:grpSpPr>
        <p:pic>
          <p:nvPicPr>
            <p:cNvPr id="25605" name="Picture 4" descr="pizz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152"/>
              <a:ext cx="5232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6" name="Text Box 5"/>
            <p:cNvSpPr txBox="1">
              <a:spLocks noChangeArrowheads="1"/>
            </p:cNvSpPr>
            <p:nvPr/>
          </p:nvSpPr>
          <p:spPr bwMode="auto">
            <a:xfrm>
              <a:off x="432" y="1248"/>
              <a:ext cx="7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808080"/>
                  </a:solidFill>
                  <a:ea typeface="ＭＳ Ｐゴシック" panose="020B0600070205080204" pitchFamily="34" charset="-128"/>
                </a:rPr>
                <a:t>Phase I</a:t>
              </a:r>
            </a:p>
          </p:txBody>
        </p:sp>
        <p:sp>
          <p:nvSpPr>
            <p:cNvPr id="25607" name="Text Box 6"/>
            <p:cNvSpPr txBox="1">
              <a:spLocks noChangeArrowheads="1"/>
            </p:cNvSpPr>
            <p:nvPr/>
          </p:nvSpPr>
          <p:spPr bwMode="auto">
            <a:xfrm>
              <a:off x="3264" y="1248"/>
              <a:ext cx="82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>
                  <a:solidFill>
                    <a:srgbClr val="808080"/>
                  </a:solidFill>
                  <a:ea typeface="ＭＳ Ｐゴシック" panose="020B0600070205080204" pitchFamily="34" charset="-128"/>
                </a:rPr>
                <a:t>Phase II</a:t>
              </a:r>
            </a:p>
          </p:txBody>
        </p:sp>
      </p:grpSp>
      <p:sp>
        <p:nvSpPr>
          <p:cNvPr id="25604" name="Rettangolo 1"/>
          <p:cNvSpPr>
            <a:spLocks noChangeArrowheads="1"/>
          </p:cNvSpPr>
          <p:nvPr/>
        </p:nvSpPr>
        <p:spPr bwMode="auto">
          <a:xfrm>
            <a:off x="5692775" y="6426200"/>
            <a:ext cx="307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i="1">
                <a:solidFill>
                  <a:srgbClr val="000000"/>
                </a:solidFill>
              </a:rPr>
              <a:t>Science</a:t>
            </a:r>
            <a:r>
              <a:rPr lang="it-IT" altLang="it-IT" sz="1800">
                <a:solidFill>
                  <a:srgbClr val="000000"/>
                </a:solidFill>
              </a:rPr>
              <a:t> 1999; 286: 487-491</a:t>
            </a:r>
          </a:p>
        </p:txBody>
      </p:sp>
    </p:spTree>
    <p:extLst>
      <p:ext uri="{BB962C8B-B14F-4D97-AF65-F5344CB8AC3E}">
        <p14:creationId xmlns:p14="http://schemas.microsoft.com/office/powerpoint/2010/main" val="203058127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b="1"/>
              <a:t>Personalized therapy</a:t>
            </a:r>
          </a:p>
        </p:txBody>
      </p:sp>
      <p:pic>
        <p:nvPicPr>
          <p:cNvPr id="5" name="Picture 1" descr="C:\Documents and Settings\gstocco\Local Settings\Temporary Internet Files\Content.IE5\46WKGM75\MC90021525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15240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3068014">
            <a:off x="1235075" y="2149475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0"/>
          </a:p>
        </p:txBody>
      </p:sp>
      <p:sp>
        <p:nvSpPr>
          <p:cNvPr id="7" name="TextBox 6"/>
          <p:cNvSpPr txBox="1"/>
          <p:nvPr/>
        </p:nvSpPr>
        <p:spPr>
          <a:xfrm>
            <a:off x="6400800" y="1676400"/>
            <a:ext cx="2362200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0" dirty="0">
                <a:latin typeface="+mj-lt"/>
              </a:rPr>
              <a:t>Treatment Outcome </a:t>
            </a:r>
            <a:r>
              <a:rPr lang="en-US" sz="2800" b="0" dirty="0">
                <a:latin typeface="+mj-lt"/>
              </a:rPr>
              <a:t>(same dose)</a:t>
            </a:r>
          </a:p>
          <a:p>
            <a:pPr algn="ctr" eaLnBrk="1" hangingPunct="1">
              <a:defRPr/>
            </a:pPr>
            <a:endParaRPr lang="en-US" sz="3200" b="0" dirty="0">
              <a:latin typeface="+mj-lt"/>
            </a:endParaRPr>
          </a:p>
          <a:p>
            <a:pPr algn="ctr" eaLnBrk="1" hangingPunct="1">
              <a:defRPr/>
            </a:pPr>
            <a:r>
              <a:rPr lang="en-US" sz="3200" b="0" dirty="0">
                <a:solidFill>
                  <a:srgbClr val="00B050"/>
                </a:solidFill>
                <a:latin typeface="+mj-lt"/>
              </a:rPr>
              <a:t>Responder</a:t>
            </a:r>
          </a:p>
          <a:p>
            <a:pPr algn="ctr" eaLnBrk="1" hangingPunct="1">
              <a:defRPr/>
            </a:pPr>
            <a:endParaRPr lang="en-US" sz="3200" b="0" dirty="0">
              <a:latin typeface="+mj-lt"/>
            </a:endParaRPr>
          </a:p>
          <a:p>
            <a:pPr algn="ctr" eaLnBrk="1" hangingPunct="1">
              <a:defRPr/>
            </a:pPr>
            <a:r>
              <a:rPr lang="en-US" sz="3200" b="0" dirty="0">
                <a:solidFill>
                  <a:srgbClr val="00B0F0"/>
                </a:solidFill>
                <a:latin typeface="+mj-lt"/>
              </a:rPr>
              <a:t>No effect</a:t>
            </a:r>
          </a:p>
          <a:p>
            <a:pPr algn="ctr" eaLnBrk="1" hangingPunct="1">
              <a:defRPr/>
            </a:pPr>
            <a:endParaRPr lang="en-US" sz="3200" b="0" dirty="0">
              <a:latin typeface="+mj-lt"/>
            </a:endParaRPr>
          </a:p>
          <a:p>
            <a:pPr algn="ctr" eaLnBrk="1" hangingPunct="1">
              <a:defRPr/>
            </a:pPr>
            <a:r>
              <a:rPr lang="en-US" sz="3200" b="0" dirty="0">
                <a:solidFill>
                  <a:srgbClr val="7030A0"/>
                </a:solidFill>
                <a:latin typeface="+mj-lt"/>
              </a:rPr>
              <a:t>Adverse event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600200" y="2286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057400" y="22098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90800" y="1981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352800" y="2133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600200" y="3276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362200" y="3048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514600" y="4191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886200" y="3276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352800" y="3048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057400" y="4343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3124200" y="3810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657600" y="4267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895600" y="3124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572000" y="3124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4572000" y="41148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200400" y="4724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4038600" y="4724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4267200" y="51054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581400" y="5334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447800" y="41148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3962400" y="22860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4572000" y="2362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2438400" y="51816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 dirty="0">
                <a:sym typeface="Webdings" panose="05030102010509060703" pitchFamily="18" charset="2"/>
              </a:rPr>
              <a:t></a:t>
            </a:r>
            <a:endParaRPr lang="en-US" altLang="it-IT" sz="6000" b="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600200" y="5029200"/>
            <a:ext cx="954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6000" b="0">
                <a:sym typeface="Webdings" panose="05030102010509060703" pitchFamily="18" charset="2"/>
              </a:rPr>
              <a:t></a:t>
            </a:r>
            <a:endParaRPr lang="en-US" altLang="it-IT" sz="6000" b="0"/>
          </a:p>
        </p:txBody>
      </p:sp>
    </p:spTree>
    <p:extLst>
      <p:ext uri="{BB962C8B-B14F-4D97-AF65-F5344CB8AC3E}">
        <p14:creationId xmlns:p14="http://schemas.microsoft.com/office/powerpoint/2010/main" val="5805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mph" presetSubtype="7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7C93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mph" presetSubtype="7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57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8" dur="indefinite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mph" presetSubtype="7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5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76" dur="indefinite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allAtOnce"/>
      <p:bldP spid="8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2039</Words>
  <Application>Microsoft Office PowerPoint</Application>
  <PresentationFormat>Presentazione su schermo (4:3)</PresentationFormat>
  <Paragraphs>425</Paragraphs>
  <Slides>79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79</vt:i4>
      </vt:variant>
    </vt:vector>
  </HeadingPairs>
  <TitlesOfParts>
    <vt:vector size="89" baseType="lpstr">
      <vt:lpstr>Arial</vt:lpstr>
      <vt:lpstr>Book Antiqua</vt:lpstr>
      <vt:lpstr>Calibri</vt:lpstr>
      <vt:lpstr>Calibri Light</vt:lpstr>
      <vt:lpstr>Helvetica</vt:lpstr>
      <vt:lpstr>Helvetica Light</vt:lpstr>
      <vt:lpstr>Times New Roman</vt:lpstr>
      <vt:lpstr>Office Theme</vt:lpstr>
      <vt:lpstr>Struttura predefinita</vt:lpstr>
      <vt:lpstr>Tema di Office</vt:lpstr>
      <vt:lpstr>Interindividual variability in drug response</vt:lpstr>
      <vt:lpstr>Presentazione standard di PowerPoint</vt:lpstr>
      <vt:lpstr>For some diseases the percentage of drug response is still unsatisfactory</vt:lpstr>
      <vt:lpstr>Presentazione standard di PowerPoint</vt:lpstr>
      <vt:lpstr>Exogenous and endogenous factors that contribute to interindividual variability in drug response</vt:lpstr>
      <vt:lpstr>Presentazione standard di PowerPoint</vt:lpstr>
      <vt:lpstr>Presentazione standard di PowerPoint</vt:lpstr>
      <vt:lpstr>Some of the main enzymes involved in the metabolic inactivation of drugs present polymorphisms of activity that are genetically determined</vt:lpstr>
      <vt:lpstr>Personalized therapy</vt:lpstr>
      <vt:lpstr>Endogenous and exogenous factors contribute to variability in drug effects</vt:lpstr>
      <vt:lpstr>Variability can be defined as:</vt:lpstr>
      <vt:lpstr>Factors affecting variability in drug response</vt:lpstr>
      <vt:lpstr>Ethnic differences</vt:lpstr>
      <vt:lpstr>Presentazione standard di PowerPoint</vt:lpstr>
      <vt:lpstr>Ethnic differences: drug metabolism</vt:lpstr>
      <vt:lpstr>Ethnic differences: drug metabolism</vt:lpstr>
      <vt:lpstr>Ethnic differences</vt:lpstr>
      <vt:lpstr>Age</vt:lpstr>
      <vt:lpstr>Age and drug excrection</vt:lpstr>
      <vt:lpstr>Age and pharmacotherapy: pediatric patients</vt:lpstr>
      <vt:lpstr>Age and pharmacotherapy: pediatric patients</vt:lpstr>
      <vt:lpstr>Presentazione standard di PowerPoint</vt:lpstr>
      <vt:lpstr>Epigenetic (promoter methylation) can explain age-related changes in gene expression</vt:lpstr>
      <vt:lpstr>Pregnancy</vt:lpstr>
      <vt:lpstr>Pregnacy and cytochromes</vt:lpstr>
      <vt:lpstr>Drugs can induce expression of metabolizing enzymes</vt:lpstr>
      <vt:lpstr>Presentazione standard di PowerPoint</vt:lpstr>
      <vt:lpstr>Personalized therapy</vt:lpstr>
      <vt:lpstr>Presentazione standard di PowerPoint</vt:lpstr>
      <vt:lpstr>Presentazione standard di PowerPoint</vt:lpstr>
      <vt:lpstr>Dose dependent «off target» adverse events: paracetamol </vt:lpstr>
      <vt:lpstr>Presentazione standard di PowerPoint</vt:lpstr>
      <vt:lpstr>Presentazione standard di PowerPoint</vt:lpstr>
      <vt:lpstr>Ipotesi del meccanismo delle reazioni di ipersensibilità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Drug metabolism: phenytoin</vt:lpstr>
      <vt:lpstr>Intracellular localization of drug metabolizing enzymes</vt:lpstr>
      <vt:lpstr>Chemical formula of morphine</vt:lpstr>
      <vt:lpstr>Chemical structures of opioids</vt:lpstr>
      <vt:lpstr>Pharmacokinetics codeine and morphine</vt:lpstr>
      <vt:lpstr>6-glucoronide metabolites of morphine is more active than morphine</vt:lpstr>
      <vt:lpstr>Tramadol</vt:lpstr>
      <vt:lpstr>Tramadol biotransformation</vt:lpstr>
      <vt:lpstr>Other opioid agonists</vt:lpstr>
      <vt:lpstr>Pharmacokinetics codeine and morphine</vt:lpstr>
      <vt:lpstr>Pharmacokinetics of codeine, morphine and their metabolites and activity of CYP2D6</vt:lpstr>
      <vt:lpstr>Reduced efficacy of codeine in patients with reduced activity of CYP2D6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Genetic polymorphisms of CYP2D6</vt:lpstr>
      <vt:lpstr>Molecular characteristic of CYP2D6 polymorphisms</vt:lpstr>
      <vt:lpstr>Frequency  of CYP2D6 polymorphisms in the Italian population</vt:lpstr>
      <vt:lpstr>Presentazione standard di PowerPoint</vt:lpstr>
      <vt:lpstr>Clinical Guidelines for codeine administration</vt:lpstr>
      <vt:lpstr>CYP2D6 genotyping and enzymatic activity</vt:lpstr>
      <vt:lpstr>Presentazione standard di PowerPoint</vt:lpstr>
      <vt:lpstr>Presentazione standard di PowerPoint</vt:lpstr>
      <vt:lpstr>Nortriptyline pharmacokinetics and CYP2D6 genotype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SJCRH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help</dc:creator>
  <cp:lastModifiedBy>Gabriele Stocco</cp:lastModifiedBy>
  <cp:revision>98</cp:revision>
  <dcterms:created xsi:type="dcterms:W3CDTF">2012-03-22T11:39:27Z</dcterms:created>
  <dcterms:modified xsi:type="dcterms:W3CDTF">2020-11-29T18:40:00Z</dcterms:modified>
</cp:coreProperties>
</file>