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9" r:id="rId2"/>
    <p:sldId id="312" r:id="rId3"/>
    <p:sldId id="313" r:id="rId4"/>
    <p:sldId id="310" r:id="rId5"/>
    <p:sldId id="311" r:id="rId6"/>
    <p:sldId id="315" r:id="rId7"/>
    <p:sldId id="291" r:id="rId8"/>
    <p:sldId id="329" r:id="rId9"/>
    <p:sldId id="300" r:id="rId10"/>
    <p:sldId id="314" r:id="rId11"/>
    <p:sldId id="295" r:id="rId12"/>
    <p:sldId id="309" r:id="rId13"/>
    <p:sldId id="320" r:id="rId14"/>
    <p:sldId id="321" r:id="rId15"/>
    <p:sldId id="323" r:id="rId16"/>
    <p:sldId id="324" r:id="rId17"/>
    <p:sldId id="318" r:id="rId18"/>
    <p:sldId id="319" r:id="rId19"/>
    <p:sldId id="325" r:id="rId20"/>
    <p:sldId id="316" r:id="rId21"/>
    <p:sldId id="317" r:id="rId22"/>
    <p:sldId id="326" r:id="rId23"/>
    <p:sldId id="327" r:id="rId24"/>
    <p:sldId id="330" r:id="rId25"/>
    <p:sldId id="331" r:id="rId26"/>
    <p:sldId id="33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7" autoAdjust="0"/>
    <p:restoredTop sz="96921" autoAdjust="0"/>
  </p:normalViewPr>
  <p:slideViewPr>
    <p:cSldViewPr snapToGrid="0">
      <p:cViewPr varScale="1">
        <p:scale>
          <a:sx n="76" d="100"/>
          <a:sy n="76" d="100"/>
        </p:scale>
        <p:origin x="768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573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71E5F-AC49-4E1A-98AA-F0258D8EC904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6DC69-E74F-43AE-A62C-AAF3BC3D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8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6DC69-E74F-43AE-A62C-AAF3BC3D46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5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6DC69-E74F-43AE-A62C-AAF3BC3D46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6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6DC69-E74F-43AE-A62C-AAF3BC3D46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6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6DC69-E74F-43AE-A62C-AAF3BC3D46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52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6DC69-E74F-43AE-A62C-AAF3BC3D46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7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6DC69-E74F-43AE-A62C-AAF3BC3D46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88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6DC69-E74F-43AE-A62C-AAF3BC3D46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72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828E07-55CF-486A-96E6-50103C394843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07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C62582-51A3-48E8-B8E6-3993EA9C2920}" type="slidenum">
              <a:rPr kumimoji="0" lang="en-US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6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A697-942E-4EEA-A01A-598BC18D1172}" type="datetime1">
              <a:rPr lang="it-IT" smtClean="0"/>
              <a:t>29/11/2020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RAFNeS_4 Microstrisce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7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C863-4E1E-45FB-B5D4-2E2600C77595}" type="datetime1">
              <a:rPr lang="it-IT" smtClean="0"/>
              <a:t>29/11/2020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RAFNeS_4 Microstrisce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8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88CD-EB5B-47CE-A2B8-4F028DB33CB1}" type="datetime1">
              <a:rPr lang="it-IT" smtClean="0"/>
              <a:t>29/11/2020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RAFNeS_4 Microstrisce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9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3E8F-ECC3-468D-A2E6-E84A7F7138E0}" type="datetime1">
              <a:rPr lang="it-IT" smtClean="0"/>
              <a:t>29/11/2020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RAFNeS_4 Microstrisce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9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694A-1B15-44A3-BD3C-3F8E2410EA76}" type="datetime1">
              <a:rPr lang="it-IT" smtClean="0"/>
              <a:t>29/11/2020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RAFNeS_4 Microstrisce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6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905B-4A47-4032-AB74-88B080D0175F}" type="datetime1">
              <a:rPr lang="it-IT" smtClean="0"/>
              <a:t>29/11/2020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RAFNeS_4 Microstrisce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2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A430-AAA8-47DB-9890-5A8CC24515E6}" type="datetime1">
              <a:rPr lang="it-IT" smtClean="0"/>
              <a:t>29/11/2020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RAFNeS_4 Microstrisce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45CA-E7BA-4F3C-A5A9-8E60DC339E96}" type="datetime1">
              <a:rPr lang="it-IT" smtClean="0"/>
              <a:t>29/11/2020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RAFNeS_4 Microstrisce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7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A72F-61C2-4525-BC4C-B621F8225CC6}" type="datetime1">
              <a:rPr lang="it-IT" smtClean="0"/>
              <a:t>29/11/2020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RAFNeS_4 Microstrisce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6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7A81-24A9-49DC-B714-BED8F34AA930}" type="datetime1">
              <a:rPr lang="it-IT" smtClean="0"/>
              <a:t>29/11/2020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RAFNeS_4 Microstrisce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2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AEDE-89E6-4897-8B22-10F939836B12}" type="datetime1">
              <a:rPr lang="it-IT" smtClean="0"/>
              <a:t>29/11/2020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RAFNeS_4 Microstrisce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8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61429"/>
            <a:ext cx="10515600" cy="1077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0037"/>
            <a:ext cx="10515600" cy="457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A9738-2065-4B2E-A53E-710AD3E560F5}" type="datetime1">
              <a:rPr lang="it-IT" smtClean="0"/>
              <a:t>29/11/2020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giacomo.contin@ts.infn.it - RAFNeS_4 Microstrisce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32D00-5507-42B0-8A87-089765419E5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858" y="0"/>
            <a:ext cx="862142" cy="86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9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Rivelatori e Apparati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Slides_4 – Microstrisce di silicio e Applicazioni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59EB-BF2F-42E5-BCED-57F671D14C03}" type="datetime1">
              <a:rPr lang="it-IT" smtClean="0"/>
              <a:t>29/11/2020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RAFNeS_4 Microstrisce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55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994A2-0DBF-4008-AB78-F8ABBF8B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Microstrisce a doppia faccia (angolo retto)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3E7B0-028D-4633-AB37-F5D218B39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70FF6-DB65-47EC-B57D-027353C4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3E8F-ECC3-468D-A2E6-E84A7F7138E0}" type="datetime1">
              <a:rPr lang="it-IT" smtClean="0"/>
              <a:t>29/11/2020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89B16-4F41-4C15-AFEC-2A33B40FF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RAFNeS_4 Microstrisce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602F2-807B-441C-A2E4-0B84A32B0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64ACF1-1630-4695-BBB4-9F16C9B1A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1857375"/>
            <a:ext cx="78390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54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7D0-ED5B-472D-9AF5-DEA6522B3658}" type="datetime1">
              <a:rPr lang="it-IT" smtClean="0"/>
              <a:t>29/11/2020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RAFNeS_4 Microstrisce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952" y="1011634"/>
            <a:ext cx="2762376" cy="2102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165" y="2384569"/>
            <a:ext cx="1857375" cy="514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969" y="3609129"/>
            <a:ext cx="2428875" cy="942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853" y="3575551"/>
            <a:ext cx="3667125" cy="866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7021" y="3663658"/>
            <a:ext cx="2272172" cy="690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8491" y="5002616"/>
            <a:ext cx="2043656" cy="6546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4902231"/>
            <a:ext cx="5589863" cy="8142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48974"/>
            <a:ext cx="5925098" cy="22472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0902" y="127823"/>
            <a:ext cx="10961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Schematizzazione</a:t>
            </a:r>
            <a:r>
              <a:rPr lang="en-US" sz="2800" dirty="0"/>
              <a:t> e </a:t>
            </a:r>
            <a:r>
              <a:rPr lang="en-US" sz="2800" dirty="0" err="1"/>
              <a:t>misura</a:t>
            </a:r>
            <a:r>
              <a:rPr lang="en-US" sz="2800" dirty="0"/>
              <a:t> </a:t>
            </a:r>
            <a:r>
              <a:rPr lang="en-US" sz="2800" dirty="0" err="1"/>
              <a:t>dei</a:t>
            </a:r>
            <a:r>
              <a:rPr lang="en-US" sz="2800" dirty="0"/>
              <a:t> </a:t>
            </a:r>
            <a:r>
              <a:rPr lang="en-US" sz="2800" dirty="0" err="1"/>
              <a:t>contributi</a:t>
            </a:r>
            <a:r>
              <a:rPr lang="en-US" sz="2800" dirty="0"/>
              <a:t> al </a:t>
            </a:r>
            <a:r>
              <a:rPr lang="en-US" sz="2800" dirty="0" err="1"/>
              <a:t>rumore</a:t>
            </a:r>
            <a:r>
              <a:rPr lang="en-US" sz="2800" dirty="0"/>
              <a:t> </a:t>
            </a:r>
            <a:r>
              <a:rPr lang="en-US" sz="2800" dirty="0" err="1"/>
              <a:t>nel</a:t>
            </a:r>
            <a:r>
              <a:rPr lang="en-US" sz="2800" dirty="0"/>
              <a:t> front-end chip SSD</a:t>
            </a:r>
            <a:endParaRPr lang="it-IT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177497" y="926976"/>
            <a:ext cx="2433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</a:t>
            </a:r>
            <a:r>
              <a:rPr lang="en-US" dirty="0" err="1"/>
              <a:t>capacita</a:t>
            </a:r>
            <a:r>
              <a:rPr lang="en-US" dirty="0"/>
              <a:t>’ di </a:t>
            </a:r>
            <a:r>
              <a:rPr lang="en-US" dirty="0" err="1"/>
              <a:t>carico</a:t>
            </a:r>
            <a:r>
              <a:rPr lang="en-US" dirty="0"/>
              <a:t> e </a:t>
            </a:r>
            <a:r>
              <a:rPr lang="en-US" dirty="0" err="1"/>
              <a:t>parassita</a:t>
            </a:r>
            <a:r>
              <a:rPr lang="en-US" dirty="0"/>
              <a:t> (n. </a:t>
            </a:r>
            <a:r>
              <a:rPr lang="en-US" dirty="0" err="1"/>
              <a:t>misurato</a:t>
            </a:r>
            <a:r>
              <a:rPr lang="en-US" dirty="0"/>
              <a:t>)</a:t>
            </a:r>
          </a:p>
          <a:p>
            <a:endParaRPr lang="it-IT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7450" y="1810908"/>
            <a:ext cx="2343150" cy="3714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6916" y="3282718"/>
            <a:ext cx="601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 </a:t>
            </a:r>
            <a:r>
              <a:rPr lang="en-US" dirty="0" err="1"/>
              <a:t>Resistenze</a:t>
            </a:r>
            <a:r>
              <a:rPr lang="en-US" dirty="0"/>
              <a:t> </a:t>
            </a:r>
            <a:r>
              <a:rPr lang="en-US" dirty="0" err="1"/>
              <a:t>parallele</a:t>
            </a:r>
            <a:r>
              <a:rPr lang="en-US" dirty="0"/>
              <a:t> (bias 100M</a:t>
            </a:r>
            <a:r>
              <a:rPr lang="en-US" dirty="0">
                <a:sym typeface="Symbol" panose="05050102010706020507" pitchFamily="18" charset="2"/>
              </a:rPr>
              <a:t></a:t>
            </a:r>
            <a:r>
              <a:rPr lang="en-US" dirty="0"/>
              <a:t> e di feedback 10M</a:t>
            </a:r>
            <a:r>
              <a:rPr lang="en-US" dirty="0">
                <a:sym typeface="Symbol" panose="05050102010706020507" pitchFamily="18" charset="2"/>
              </a:rPr>
              <a:t></a:t>
            </a:r>
            <a:r>
              <a:rPr lang="en-US" dirty="0"/>
              <a:t>)</a:t>
            </a:r>
            <a:endParaRPr lang="it-IT" dirty="0"/>
          </a:p>
        </p:txBody>
      </p:sp>
      <p:sp>
        <p:nvSpPr>
          <p:cNvPr id="21" name="TextBox 20"/>
          <p:cNvSpPr txBox="1"/>
          <p:nvPr/>
        </p:nvSpPr>
        <p:spPr>
          <a:xfrm>
            <a:off x="5313316" y="4596563"/>
            <a:ext cx="601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4) Shot noise da </a:t>
            </a:r>
            <a:r>
              <a:rPr lang="en-US" dirty="0" err="1"/>
              <a:t>corrente</a:t>
            </a:r>
            <a:r>
              <a:rPr lang="en-US" dirty="0"/>
              <a:t> di leakage (1 </a:t>
            </a:r>
            <a:r>
              <a:rPr lang="en-US" dirty="0" err="1"/>
              <a:t>nA</a:t>
            </a:r>
            <a:r>
              <a:rPr lang="en-US" dirty="0"/>
              <a:t>)</a:t>
            </a:r>
            <a:endParaRPr lang="it-IT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8395" y="5775658"/>
            <a:ext cx="6706859" cy="6218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6423" y="4625558"/>
            <a:ext cx="601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 </a:t>
            </a:r>
            <a:r>
              <a:rPr lang="en-US" dirty="0" err="1"/>
              <a:t>Rumore</a:t>
            </a:r>
            <a:r>
              <a:rPr lang="en-US" dirty="0"/>
              <a:t> </a:t>
            </a:r>
            <a:r>
              <a:rPr lang="en-US" dirty="0" err="1"/>
              <a:t>termico</a:t>
            </a:r>
            <a:r>
              <a:rPr lang="en-US" dirty="0"/>
              <a:t> da R in </a:t>
            </a:r>
            <a:r>
              <a:rPr lang="en-US" dirty="0" err="1"/>
              <a:t>serie</a:t>
            </a:r>
            <a:r>
              <a:rPr lang="en-US" dirty="0"/>
              <a:t> (50</a:t>
            </a:r>
            <a:r>
              <a:rPr lang="en-US" dirty="0">
                <a:sym typeface="Symbol" panose="05050102010706020507" pitchFamily="18" charset="2"/>
              </a:rPr>
              <a:t> </a:t>
            </a:r>
            <a:r>
              <a:rPr lang="en-US" dirty="0"/>
              <a:t>)</a:t>
            </a:r>
            <a:endParaRPr lang="it-IT" dirty="0"/>
          </a:p>
        </p:txBody>
      </p:sp>
      <p:sp>
        <p:nvSpPr>
          <p:cNvPr id="24" name="TextBox 23"/>
          <p:cNvSpPr txBox="1"/>
          <p:nvPr/>
        </p:nvSpPr>
        <p:spPr>
          <a:xfrm>
            <a:off x="256916" y="5834978"/>
            <a:ext cx="601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 </a:t>
            </a:r>
            <a:r>
              <a:rPr lang="en-US" dirty="0" err="1"/>
              <a:t>Rumore</a:t>
            </a:r>
            <a:r>
              <a:rPr lang="en-US" dirty="0"/>
              <a:t> </a:t>
            </a:r>
            <a:r>
              <a:rPr lang="en-US" dirty="0" err="1"/>
              <a:t>totale</a:t>
            </a:r>
            <a:r>
              <a:rPr lang="en-US" dirty="0"/>
              <a:t>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9697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A72F-61C2-4525-BC4C-B621F8225CC6}" type="datetime1">
              <a:rPr lang="it-IT" smtClean="0"/>
              <a:t>29/11/2020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RAFNeS_4 Microstrisce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890" y="1633060"/>
            <a:ext cx="7239336" cy="4627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8283" y="646771"/>
            <a:ext cx="9728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Campo di </a:t>
            </a:r>
            <a:r>
              <a:rPr lang="en-US" sz="2400" dirty="0" err="1"/>
              <a:t>deriva</a:t>
            </a:r>
            <a:r>
              <a:rPr lang="en-US" sz="2400" dirty="0"/>
              <a:t> in silicon strip detector </a:t>
            </a:r>
            <a:r>
              <a:rPr lang="en-US" sz="2400" dirty="0" err="1"/>
              <a:t>parzialmente</a:t>
            </a:r>
            <a:r>
              <a:rPr lang="en-US" sz="2400" dirty="0"/>
              <a:t> </a:t>
            </a:r>
            <a:r>
              <a:rPr lang="en-US" sz="2400" dirty="0" err="1"/>
              <a:t>svuotato</a:t>
            </a:r>
            <a:r>
              <a:rPr lang="en-US" sz="2400" dirty="0"/>
              <a:t> (</a:t>
            </a:r>
            <a:r>
              <a:rPr lang="en-US" sz="2400" dirty="0" err="1"/>
              <a:t>simulazione</a:t>
            </a:r>
            <a:r>
              <a:rPr lang="en-US" sz="2400" dirty="0"/>
              <a:t>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15462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E65F-1F9D-4232-9065-36BBEA041C32}" type="datetime1">
              <a:rPr lang="it-IT" smtClean="0"/>
              <a:t>29/11/2020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RAFNeS_5 Applicazioni Microstrisce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13</a:t>
            </a:fld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81000" y="462227"/>
            <a:ext cx="7772400" cy="5361795"/>
            <a:chOff x="1428225" y="3817457"/>
            <a:chExt cx="3728329" cy="2571990"/>
          </a:xfrm>
        </p:grpSpPr>
        <p:sp>
          <p:nvSpPr>
            <p:cNvPr id="8" name="object 5"/>
            <p:cNvSpPr>
              <a:spLocks noChangeAspect="1"/>
            </p:cNvSpPr>
            <p:nvPr/>
          </p:nvSpPr>
          <p:spPr>
            <a:xfrm>
              <a:off x="1626753" y="3839882"/>
              <a:ext cx="3302183" cy="25495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 txBox="1">
              <a:spLocks noChangeAspect="1"/>
            </p:cNvSpPr>
            <p:nvPr/>
          </p:nvSpPr>
          <p:spPr>
            <a:xfrm>
              <a:off x="2647900" y="5229929"/>
              <a:ext cx="130175" cy="11176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550" spc="-10" dirty="0">
                  <a:latin typeface="Calibri"/>
                  <a:cs typeface="Calibri"/>
                </a:rPr>
                <a:t>T</a:t>
              </a:r>
              <a:r>
                <a:rPr sz="550" spc="-15" dirty="0">
                  <a:latin typeface="Calibri"/>
                  <a:cs typeface="Calibri"/>
                </a:rPr>
                <a:t>P</a:t>
              </a:r>
              <a:r>
                <a:rPr sz="550" spc="-10" dirty="0">
                  <a:latin typeface="Calibri"/>
                  <a:cs typeface="Calibri"/>
                </a:rPr>
                <a:t>C</a:t>
              </a:r>
              <a:endParaRPr sz="550">
                <a:latin typeface="Calibri"/>
                <a:cs typeface="Calibri"/>
              </a:endParaRPr>
            </a:p>
          </p:txBody>
        </p:sp>
        <p:sp>
          <p:nvSpPr>
            <p:cNvPr id="10" name="object 7"/>
            <p:cNvSpPr txBox="1">
              <a:spLocks noChangeAspect="1"/>
            </p:cNvSpPr>
            <p:nvPr/>
          </p:nvSpPr>
          <p:spPr>
            <a:xfrm>
              <a:off x="1478079" y="4071646"/>
              <a:ext cx="221615" cy="11176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550" spc="-10" dirty="0">
                  <a:solidFill>
                    <a:srgbClr val="E46C0A"/>
                  </a:solidFill>
                  <a:latin typeface="Calibri"/>
                  <a:cs typeface="Calibri"/>
                </a:rPr>
                <a:t>EMCAL</a:t>
              </a:r>
              <a:endParaRPr sz="550">
                <a:latin typeface="Calibri"/>
                <a:cs typeface="Calibri"/>
              </a:endParaRPr>
            </a:p>
          </p:txBody>
        </p:sp>
        <p:sp>
          <p:nvSpPr>
            <p:cNvPr id="11" name="object 8"/>
            <p:cNvSpPr txBox="1">
              <a:spLocks noChangeAspect="1"/>
            </p:cNvSpPr>
            <p:nvPr/>
          </p:nvSpPr>
          <p:spPr>
            <a:xfrm>
              <a:off x="1478079" y="4339047"/>
              <a:ext cx="220979" cy="11176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550" spc="-10" dirty="0">
                  <a:solidFill>
                    <a:srgbClr val="8064A2"/>
                  </a:solidFill>
                  <a:latin typeface="Calibri"/>
                  <a:cs typeface="Calibri"/>
                </a:rPr>
                <a:t>HM</a:t>
              </a:r>
              <a:r>
                <a:rPr sz="550" spc="-15" dirty="0">
                  <a:solidFill>
                    <a:srgbClr val="8064A2"/>
                  </a:solidFill>
                  <a:latin typeface="Calibri"/>
                  <a:cs typeface="Calibri"/>
                </a:rPr>
                <a:t>P</a:t>
              </a:r>
              <a:r>
                <a:rPr sz="550" spc="-10" dirty="0">
                  <a:solidFill>
                    <a:srgbClr val="8064A2"/>
                  </a:solidFill>
                  <a:latin typeface="Calibri"/>
                  <a:cs typeface="Calibri"/>
                </a:rPr>
                <a:t>ID</a:t>
              </a:r>
              <a:endParaRPr sz="550">
                <a:latin typeface="Calibri"/>
                <a:cs typeface="Calibri"/>
              </a:endParaRPr>
            </a:p>
          </p:txBody>
        </p:sp>
        <p:sp>
          <p:nvSpPr>
            <p:cNvPr id="12" name="object 9"/>
            <p:cNvSpPr txBox="1">
              <a:spLocks noChangeAspect="1"/>
            </p:cNvSpPr>
            <p:nvPr/>
          </p:nvSpPr>
          <p:spPr>
            <a:xfrm>
              <a:off x="1478079" y="5343480"/>
              <a:ext cx="137795" cy="27813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550" spc="-10" dirty="0">
                  <a:solidFill>
                    <a:srgbClr val="4FB6BD"/>
                  </a:solidFill>
                  <a:latin typeface="Calibri"/>
                  <a:cs typeface="Calibri"/>
                </a:rPr>
                <a:t>TRD</a:t>
              </a:r>
              <a:endParaRPr sz="55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  <a:spcBef>
                  <a:spcPts val="15"/>
                </a:spcBef>
              </a:pPr>
              <a:endParaRPr sz="550">
                <a:latin typeface="Times New Roman"/>
                <a:cs typeface="Times New Roman"/>
              </a:endParaRPr>
            </a:p>
            <a:p>
              <a:pPr marL="12700">
                <a:lnSpc>
                  <a:spcPct val="100000"/>
                </a:lnSpc>
                <a:spcBef>
                  <a:spcPts val="5"/>
                </a:spcBef>
              </a:pPr>
              <a:r>
                <a:rPr sz="550" spc="-15" dirty="0">
                  <a:solidFill>
                    <a:srgbClr val="4F81BD"/>
                  </a:solidFill>
                  <a:latin typeface="Calibri"/>
                  <a:cs typeface="Calibri"/>
                </a:rPr>
                <a:t>TOF</a:t>
              </a:r>
              <a:endParaRPr sz="550">
                <a:latin typeface="Calibri"/>
                <a:cs typeface="Calibri"/>
              </a:endParaRPr>
            </a:p>
          </p:txBody>
        </p:sp>
        <p:sp>
          <p:nvSpPr>
            <p:cNvPr id="13" name="object 10"/>
            <p:cNvSpPr txBox="1">
              <a:spLocks noChangeAspect="1"/>
            </p:cNvSpPr>
            <p:nvPr/>
          </p:nvSpPr>
          <p:spPr>
            <a:xfrm>
              <a:off x="1478079" y="4754415"/>
              <a:ext cx="135890" cy="11176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550" spc="-15" dirty="0">
                  <a:solidFill>
                    <a:srgbClr val="E4A10A"/>
                  </a:solidFill>
                  <a:latin typeface="Calibri"/>
                  <a:cs typeface="Calibri"/>
                </a:rPr>
                <a:t>ZDC</a:t>
              </a:r>
              <a:endParaRPr sz="550">
                <a:latin typeface="Calibri"/>
                <a:cs typeface="Calibri"/>
              </a:endParaRPr>
            </a:p>
          </p:txBody>
        </p:sp>
        <p:sp>
          <p:nvSpPr>
            <p:cNvPr id="14" name="object 11"/>
            <p:cNvSpPr txBox="1">
              <a:spLocks noChangeAspect="1"/>
            </p:cNvSpPr>
            <p:nvPr/>
          </p:nvSpPr>
          <p:spPr>
            <a:xfrm>
              <a:off x="1478079" y="4984894"/>
              <a:ext cx="764540" cy="25209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  <a:tabLst>
                  <a:tab pos="751205" algn="l"/>
                </a:tabLst>
              </a:pPr>
              <a:r>
                <a:rPr sz="550" spc="-10" dirty="0">
                  <a:solidFill>
                    <a:srgbClr val="4FB6BD"/>
                  </a:solidFill>
                  <a:latin typeface="Calibri"/>
                  <a:cs typeface="Calibri"/>
                </a:rPr>
                <a:t>PMD    </a:t>
              </a:r>
              <a:r>
                <a:rPr sz="550" u="sng" spc="-5" dirty="0">
                  <a:solidFill>
                    <a:srgbClr val="4FB6BD"/>
                  </a:solidFill>
                  <a:uFill>
                    <a:solidFill>
                      <a:srgbClr val="5DC2C9"/>
                    </a:solidFill>
                  </a:uFill>
                  <a:latin typeface="Times New Roman"/>
                  <a:cs typeface="Times New Roman"/>
                </a:rPr>
                <a:t> </a:t>
              </a:r>
              <a:r>
                <a:rPr sz="550" u="sng" dirty="0">
                  <a:solidFill>
                    <a:srgbClr val="4FB6BD"/>
                  </a:solidFill>
                  <a:uFill>
                    <a:solidFill>
                      <a:srgbClr val="5DC2C9"/>
                    </a:solidFill>
                  </a:uFill>
                  <a:latin typeface="Times New Roman"/>
                  <a:cs typeface="Times New Roman"/>
                </a:rPr>
                <a:t>	</a:t>
              </a:r>
              <a:endParaRPr sz="550">
                <a:latin typeface="Times New Roman"/>
                <a:cs typeface="Times New Roman"/>
              </a:endParaRPr>
            </a:p>
            <a:p>
              <a:pPr marL="50165">
                <a:lnSpc>
                  <a:spcPct val="100000"/>
                </a:lnSpc>
                <a:spcBef>
                  <a:spcPts val="445"/>
                </a:spcBef>
              </a:pPr>
              <a:r>
                <a:rPr sz="550" spc="-10" dirty="0">
                  <a:solidFill>
                    <a:srgbClr val="4FB6EB"/>
                  </a:solidFill>
                  <a:latin typeface="Calibri"/>
                  <a:cs typeface="Calibri"/>
                </a:rPr>
                <a:t>T0, V0A</a:t>
              </a:r>
              <a:endParaRPr sz="550">
                <a:latin typeface="Calibri"/>
                <a:cs typeface="Calibri"/>
              </a:endParaRPr>
            </a:p>
          </p:txBody>
        </p:sp>
        <p:sp>
          <p:nvSpPr>
            <p:cNvPr id="15" name="object 12"/>
            <p:cNvSpPr txBox="1">
              <a:spLocks noChangeAspect="1"/>
            </p:cNvSpPr>
            <p:nvPr/>
          </p:nvSpPr>
          <p:spPr>
            <a:xfrm>
              <a:off x="1428225" y="6210970"/>
              <a:ext cx="312420" cy="11176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550" spc="-10" dirty="0">
                  <a:solidFill>
                    <a:srgbClr val="FF0000"/>
                  </a:solidFill>
                  <a:latin typeface="Calibri"/>
                  <a:cs typeface="Calibri"/>
                </a:rPr>
                <a:t>SOLENOID</a:t>
              </a:r>
              <a:endParaRPr sz="550">
                <a:latin typeface="Calibri"/>
                <a:cs typeface="Calibri"/>
              </a:endParaRPr>
            </a:p>
          </p:txBody>
        </p:sp>
        <p:sp>
          <p:nvSpPr>
            <p:cNvPr id="16" name="object 13"/>
            <p:cNvSpPr txBox="1">
              <a:spLocks noChangeAspect="1"/>
            </p:cNvSpPr>
            <p:nvPr/>
          </p:nvSpPr>
          <p:spPr>
            <a:xfrm>
              <a:off x="2197087" y="6210970"/>
              <a:ext cx="323215" cy="11176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550" spc="-10" dirty="0">
                  <a:solidFill>
                    <a:srgbClr val="7F7F7F"/>
                  </a:solidFill>
                  <a:latin typeface="Calibri"/>
                  <a:cs typeface="Calibri"/>
                </a:rPr>
                <a:t>ABSORBER</a:t>
              </a:r>
              <a:endParaRPr sz="550">
                <a:latin typeface="Calibri"/>
                <a:cs typeface="Calibri"/>
              </a:endParaRPr>
            </a:p>
          </p:txBody>
        </p:sp>
        <p:sp>
          <p:nvSpPr>
            <p:cNvPr id="17" name="object 14"/>
            <p:cNvSpPr txBox="1">
              <a:spLocks noChangeAspect="1"/>
            </p:cNvSpPr>
            <p:nvPr/>
          </p:nvSpPr>
          <p:spPr>
            <a:xfrm>
              <a:off x="2612966" y="6210970"/>
              <a:ext cx="227329" cy="11176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550" spc="-10" dirty="0">
                  <a:solidFill>
                    <a:srgbClr val="376092"/>
                  </a:solidFill>
                  <a:latin typeface="Calibri"/>
                  <a:cs typeface="Calibri"/>
                </a:rPr>
                <a:t>DI</a:t>
              </a:r>
              <a:r>
                <a:rPr sz="550" spc="-15" dirty="0">
                  <a:solidFill>
                    <a:srgbClr val="376092"/>
                  </a:solidFill>
                  <a:latin typeface="Calibri"/>
                  <a:cs typeface="Calibri"/>
                </a:rPr>
                <a:t>P</a:t>
              </a:r>
              <a:r>
                <a:rPr sz="550" spc="-10" dirty="0">
                  <a:solidFill>
                    <a:srgbClr val="376092"/>
                  </a:solidFill>
                  <a:latin typeface="Calibri"/>
                  <a:cs typeface="Calibri"/>
                </a:rPr>
                <a:t>OLE</a:t>
              </a:r>
              <a:endParaRPr sz="550">
                <a:latin typeface="Calibri"/>
                <a:cs typeface="Calibri"/>
              </a:endParaRPr>
            </a:p>
          </p:txBody>
        </p:sp>
        <p:sp>
          <p:nvSpPr>
            <p:cNvPr id="18" name="object 15"/>
            <p:cNvSpPr txBox="1">
              <a:spLocks noChangeAspect="1"/>
            </p:cNvSpPr>
            <p:nvPr/>
          </p:nvSpPr>
          <p:spPr>
            <a:xfrm>
              <a:off x="1478079" y="5814974"/>
              <a:ext cx="179705" cy="11176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550" spc="-10" dirty="0">
                  <a:solidFill>
                    <a:srgbClr val="604A7B"/>
                  </a:solidFill>
                  <a:latin typeface="Calibri"/>
                  <a:cs typeface="Calibri"/>
                </a:rPr>
                <a:t>PHOS</a:t>
              </a:r>
              <a:endParaRPr sz="550">
                <a:latin typeface="Calibri"/>
                <a:cs typeface="Calibri"/>
              </a:endParaRPr>
            </a:p>
          </p:txBody>
        </p:sp>
        <p:sp>
          <p:nvSpPr>
            <p:cNvPr id="19" name="object 16"/>
            <p:cNvSpPr txBox="1">
              <a:spLocks noChangeAspect="1"/>
            </p:cNvSpPr>
            <p:nvPr/>
          </p:nvSpPr>
          <p:spPr>
            <a:xfrm>
              <a:off x="4700869" y="5350224"/>
              <a:ext cx="135890" cy="11176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550" spc="-15" dirty="0">
                  <a:solidFill>
                    <a:srgbClr val="E4A10A"/>
                  </a:solidFill>
                  <a:latin typeface="Calibri"/>
                  <a:cs typeface="Calibri"/>
                </a:rPr>
                <a:t>ZDC</a:t>
              </a:r>
              <a:endParaRPr sz="550">
                <a:latin typeface="Calibri"/>
                <a:cs typeface="Calibri"/>
              </a:endParaRPr>
            </a:p>
          </p:txBody>
        </p:sp>
        <p:sp>
          <p:nvSpPr>
            <p:cNvPr id="20" name="object 17"/>
            <p:cNvSpPr txBox="1">
              <a:spLocks noChangeAspect="1"/>
            </p:cNvSpPr>
            <p:nvPr/>
          </p:nvSpPr>
          <p:spPr>
            <a:xfrm>
              <a:off x="3935836" y="4630374"/>
              <a:ext cx="163195" cy="11176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550" spc="-10" dirty="0">
                  <a:solidFill>
                    <a:srgbClr val="595959"/>
                  </a:solidFill>
                  <a:latin typeface="Calibri"/>
                  <a:cs typeface="Calibri"/>
                </a:rPr>
                <a:t>MCH</a:t>
              </a:r>
              <a:endParaRPr sz="550">
                <a:latin typeface="Calibri"/>
                <a:cs typeface="Calibri"/>
              </a:endParaRPr>
            </a:p>
          </p:txBody>
        </p:sp>
        <p:sp>
          <p:nvSpPr>
            <p:cNvPr id="21" name="object 18"/>
            <p:cNvSpPr txBox="1">
              <a:spLocks noChangeAspect="1"/>
            </p:cNvSpPr>
            <p:nvPr/>
          </p:nvSpPr>
          <p:spPr>
            <a:xfrm>
              <a:off x="4524147" y="4949032"/>
              <a:ext cx="154305" cy="11176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550" spc="-10" dirty="0">
                  <a:solidFill>
                    <a:srgbClr val="595959"/>
                  </a:solidFill>
                  <a:latin typeface="Calibri"/>
                  <a:cs typeface="Calibri"/>
                </a:rPr>
                <a:t>MTR</a:t>
              </a:r>
              <a:endParaRPr sz="550">
                <a:latin typeface="Calibri"/>
                <a:cs typeface="Calibri"/>
              </a:endParaRPr>
            </a:p>
          </p:txBody>
        </p:sp>
        <p:sp>
          <p:nvSpPr>
            <p:cNvPr id="22" name="object 19"/>
            <p:cNvSpPr>
              <a:spLocks noChangeAspect="1"/>
            </p:cNvSpPr>
            <p:nvPr/>
          </p:nvSpPr>
          <p:spPr>
            <a:xfrm>
              <a:off x="1750325" y="4193246"/>
              <a:ext cx="568325" cy="313690"/>
            </a:xfrm>
            <a:custGeom>
              <a:avLst/>
              <a:gdLst/>
              <a:ahLst/>
              <a:cxnLst/>
              <a:rect l="l" t="t" r="r" b="b"/>
              <a:pathLst>
                <a:path w="568325" h="313689">
                  <a:moveTo>
                    <a:pt x="0" y="0"/>
                  </a:moveTo>
                  <a:lnTo>
                    <a:pt x="567873" y="313359"/>
                  </a:lnTo>
                </a:path>
              </a:pathLst>
            </a:custGeom>
            <a:ln w="5910">
              <a:solidFill>
                <a:srgbClr val="F9A3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/>
            <p:cNvSpPr>
              <a:spLocks noChangeAspect="1"/>
            </p:cNvSpPr>
            <p:nvPr/>
          </p:nvSpPr>
          <p:spPr>
            <a:xfrm>
              <a:off x="1736608" y="4460649"/>
              <a:ext cx="581660" cy="248285"/>
            </a:xfrm>
            <a:custGeom>
              <a:avLst/>
              <a:gdLst/>
              <a:ahLst/>
              <a:cxnLst/>
              <a:rect l="l" t="t" r="r" b="b"/>
              <a:pathLst>
                <a:path w="581660" h="248285">
                  <a:moveTo>
                    <a:pt x="0" y="0"/>
                  </a:moveTo>
                  <a:lnTo>
                    <a:pt x="581591" y="248145"/>
                  </a:lnTo>
                </a:path>
              </a:pathLst>
            </a:custGeom>
            <a:ln w="5934">
              <a:solidFill>
                <a:srgbClr val="9076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1"/>
            <p:cNvSpPr>
              <a:spLocks noChangeAspect="1"/>
            </p:cNvSpPr>
            <p:nvPr/>
          </p:nvSpPr>
          <p:spPr>
            <a:xfrm>
              <a:off x="1772286" y="5095233"/>
              <a:ext cx="546100" cy="73660"/>
            </a:xfrm>
            <a:custGeom>
              <a:avLst/>
              <a:gdLst/>
              <a:ahLst/>
              <a:cxnLst/>
              <a:rect l="l" t="t" r="r" b="b"/>
              <a:pathLst>
                <a:path w="546100" h="73660">
                  <a:moveTo>
                    <a:pt x="0" y="73038"/>
                  </a:moveTo>
                  <a:lnTo>
                    <a:pt x="545913" y="0"/>
                  </a:lnTo>
                </a:path>
              </a:pathLst>
            </a:custGeom>
            <a:ln w="5974">
              <a:solidFill>
                <a:srgbClr val="5EC3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2"/>
            <p:cNvSpPr>
              <a:spLocks noChangeAspect="1"/>
            </p:cNvSpPr>
            <p:nvPr/>
          </p:nvSpPr>
          <p:spPr>
            <a:xfrm>
              <a:off x="1645843" y="5351529"/>
              <a:ext cx="584200" cy="48895"/>
            </a:xfrm>
            <a:custGeom>
              <a:avLst/>
              <a:gdLst/>
              <a:ahLst/>
              <a:cxnLst/>
              <a:rect l="l" t="t" r="r" b="b"/>
              <a:pathLst>
                <a:path w="584200" h="48895">
                  <a:moveTo>
                    <a:pt x="0" y="48336"/>
                  </a:moveTo>
                  <a:lnTo>
                    <a:pt x="583622" y="0"/>
                  </a:lnTo>
                </a:path>
              </a:pathLst>
            </a:custGeom>
            <a:ln w="5977">
              <a:solidFill>
                <a:srgbClr val="5DC2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3"/>
            <p:cNvSpPr>
              <a:spLocks noChangeAspect="1"/>
            </p:cNvSpPr>
            <p:nvPr/>
          </p:nvSpPr>
          <p:spPr>
            <a:xfrm>
              <a:off x="1681170" y="5471823"/>
              <a:ext cx="637540" cy="93980"/>
            </a:xfrm>
            <a:custGeom>
              <a:avLst/>
              <a:gdLst/>
              <a:ahLst/>
              <a:cxnLst/>
              <a:rect l="l" t="t" r="r" b="b"/>
              <a:pathLst>
                <a:path w="637539" h="93979">
                  <a:moveTo>
                    <a:pt x="0" y="93546"/>
                  </a:moveTo>
                  <a:lnTo>
                    <a:pt x="637028" y="0"/>
                  </a:lnTo>
                </a:path>
              </a:pathLst>
            </a:custGeom>
            <a:ln w="5973">
              <a:solidFill>
                <a:srgbClr val="60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4"/>
            <p:cNvSpPr>
              <a:spLocks noChangeAspect="1"/>
            </p:cNvSpPr>
            <p:nvPr/>
          </p:nvSpPr>
          <p:spPr>
            <a:xfrm>
              <a:off x="1681170" y="5631643"/>
              <a:ext cx="741045" cy="238125"/>
            </a:xfrm>
            <a:custGeom>
              <a:avLst/>
              <a:gdLst/>
              <a:ahLst/>
              <a:cxnLst/>
              <a:rect l="l" t="t" r="r" b="b"/>
              <a:pathLst>
                <a:path w="741044" h="238125">
                  <a:moveTo>
                    <a:pt x="0" y="238075"/>
                  </a:moveTo>
                  <a:lnTo>
                    <a:pt x="740990" y="0"/>
                  </a:lnTo>
                </a:path>
              </a:pathLst>
            </a:custGeom>
            <a:ln w="5952">
              <a:solidFill>
                <a:srgbClr val="745F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/>
            <p:cNvSpPr>
              <a:spLocks noChangeAspect="1"/>
            </p:cNvSpPr>
            <p:nvPr/>
          </p:nvSpPr>
          <p:spPr>
            <a:xfrm>
              <a:off x="2400561" y="5166993"/>
              <a:ext cx="470534" cy="1024890"/>
            </a:xfrm>
            <a:custGeom>
              <a:avLst/>
              <a:gdLst/>
              <a:ahLst/>
              <a:cxnLst/>
              <a:rect l="l" t="t" r="r" b="b"/>
              <a:pathLst>
                <a:path w="470535" h="1024889">
                  <a:moveTo>
                    <a:pt x="0" y="1024430"/>
                  </a:moveTo>
                  <a:lnTo>
                    <a:pt x="470334" y="0"/>
                  </a:lnTo>
                </a:path>
              </a:pathLst>
            </a:custGeom>
            <a:ln w="5735">
              <a:solidFill>
                <a:srgbClr val="6C6C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/>
            <p:cNvSpPr>
              <a:spLocks noChangeAspect="1"/>
            </p:cNvSpPr>
            <p:nvPr/>
          </p:nvSpPr>
          <p:spPr>
            <a:xfrm>
              <a:off x="2752997" y="5565370"/>
              <a:ext cx="618490" cy="658495"/>
            </a:xfrm>
            <a:custGeom>
              <a:avLst/>
              <a:gdLst/>
              <a:ahLst/>
              <a:cxnLst/>
              <a:rect l="l" t="t" r="r" b="b"/>
              <a:pathLst>
                <a:path w="618489" h="658495">
                  <a:moveTo>
                    <a:pt x="0" y="658011"/>
                  </a:moveTo>
                  <a:lnTo>
                    <a:pt x="618186" y="0"/>
                  </a:lnTo>
                </a:path>
              </a:pathLst>
            </a:custGeom>
            <a:ln w="5822">
              <a:solidFill>
                <a:srgbClr val="4675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7"/>
            <p:cNvSpPr>
              <a:spLocks noChangeAspect="1"/>
            </p:cNvSpPr>
            <p:nvPr/>
          </p:nvSpPr>
          <p:spPr>
            <a:xfrm>
              <a:off x="3621688" y="4740013"/>
              <a:ext cx="396875" cy="377190"/>
            </a:xfrm>
            <a:custGeom>
              <a:avLst/>
              <a:gdLst/>
              <a:ahLst/>
              <a:cxnLst/>
              <a:rect l="l" t="t" r="r" b="b"/>
              <a:pathLst>
                <a:path w="396875" h="377189">
                  <a:moveTo>
                    <a:pt x="0" y="376615"/>
                  </a:moveTo>
                  <a:lnTo>
                    <a:pt x="396512" y="0"/>
                  </a:lnTo>
                </a:path>
              </a:pathLst>
            </a:custGeom>
            <a:ln w="5839">
              <a:solidFill>
                <a:srgbClr val="6C6C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8"/>
            <p:cNvSpPr>
              <a:spLocks noChangeAspect="1"/>
            </p:cNvSpPr>
            <p:nvPr/>
          </p:nvSpPr>
          <p:spPr>
            <a:xfrm>
              <a:off x="3907609" y="4740014"/>
              <a:ext cx="111125" cy="339090"/>
            </a:xfrm>
            <a:custGeom>
              <a:avLst/>
              <a:gdLst/>
              <a:ahLst/>
              <a:cxnLst/>
              <a:rect l="l" t="t" r="r" b="b"/>
              <a:pathLst>
                <a:path w="111125" h="339089">
                  <a:moveTo>
                    <a:pt x="0" y="338592"/>
                  </a:moveTo>
                  <a:lnTo>
                    <a:pt x="110590" y="0"/>
                  </a:lnTo>
                </a:path>
              </a:pathLst>
            </a:custGeom>
            <a:ln w="5712">
              <a:solidFill>
                <a:srgbClr val="6C6C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9"/>
            <p:cNvSpPr>
              <a:spLocks noChangeAspect="1"/>
            </p:cNvSpPr>
            <p:nvPr/>
          </p:nvSpPr>
          <p:spPr>
            <a:xfrm>
              <a:off x="3298923" y="4740013"/>
              <a:ext cx="719455" cy="377190"/>
            </a:xfrm>
            <a:custGeom>
              <a:avLst/>
              <a:gdLst/>
              <a:ahLst/>
              <a:cxnLst/>
              <a:rect l="l" t="t" r="r" b="b"/>
              <a:pathLst>
                <a:path w="719454" h="377189">
                  <a:moveTo>
                    <a:pt x="0" y="376615"/>
                  </a:moveTo>
                  <a:lnTo>
                    <a:pt x="719276" y="0"/>
                  </a:lnTo>
                </a:path>
              </a:pathLst>
            </a:custGeom>
            <a:ln w="5916">
              <a:solidFill>
                <a:srgbClr val="6C6C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0"/>
            <p:cNvSpPr>
              <a:spLocks noChangeAspect="1"/>
            </p:cNvSpPr>
            <p:nvPr/>
          </p:nvSpPr>
          <p:spPr>
            <a:xfrm>
              <a:off x="3178488" y="4740014"/>
              <a:ext cx="840105" cy="355600"/>
            </a:xfrm>
            <a:custGeom>
              <a:avLst/>
              <a:gdLst/>
              <a:ahLst/>
              <a:cxnLst/>
              <a:rect l="l" t="t" r="r" b="b"/>
              <a:pathLst>
                <a:path w="840104" h="355600">
                  <a:moveTo>
                    <a:pt x="0" y="355220"/>
                  </a:moveTo>
                  <a:lnTo>
                    <a:pt x="839710" y="0"/>
                  </a:lnTo>
                </a:path>
              </a:pathLst>
            </a:custGeom>
            <a:ln w="5935">
              <a:solidFill>
                <a:srgbClr val="6C6C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1"/>
            <p:cNvSpPr>
              <a:spLocks noChangeAspect="1"/>
            </p:cNvSpPr>
            <p:nvPr/>
          </p:nvSpPr>
          <p:spPr>
            <a:xfrm>
              <a:off x="3973356" y="4751975"/>
              <a:ext cx="45085" cy="367030"/>
            </a:xfrm>
            <a:custGeom>
              <a:avLst/>
              <a:gdLst/>
              <a:ahLst/>
              <a:cxnLst/>
              <a:rect l="l" t="t" r="r" b="b"/>
              <a:pathLst>
                <a:path w="45085" h="367029">
                  <a:moveTo>
                    <a:pt x="0" y="366480"/>
                  </a:moveTo>
                  <a:lnTo>
                    <a:pt x="44843" y="0"/>
                  </a:lnTo>
                </a:path>
              </a:pathLst>
            </a:custGeom>
            <a:ln w="5688">
              <a:solidFill>
                <a:srgbClr val="6C6C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2"/>
            <p:cNvSpPr>
              <a:spLocks noChangeAspect="1"/>
            </p:cNvSpPr>
            <p:nvPr/>
          </p:nvSpPr>
          <p:spPr>
            <a:xfrm>
              <a:off x="4185568" y="5049276"/>
              <a:ext cx="402590" cy="186055"/>
            </a:xfrm>
            <a:custGeom>
              <a:avLst/>
              <a:gdLst/>
              <a:ahLst/>
              <a:cxnLst/>
              <a:rect l="l" t="t" r="r" b="b"/>
              <a:pathLst>
                <a:path w="402589" h="186054">
                  <a:moveTo>
                    <a:pt x="0" y="185653"/>
                  </a:moveTo>
                  <a:lnTo>
                    <a:pt x="402528" y="0"/>
                  </a:lnTo>
                </a:path>
              </a:pathLst>
            </a:custGeom>
            <a:ln w="5928">
              <a:solidFill>
                <a:srgbClr val="6C6C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3"/>
            <p:cNvSpPr>
              <a:spLocks noChangeAspect="1"/>
            </p:cNvSpPr>
            <p:nvPr/>
          </p:nvSpPr>
          <p:spPr>
            <a:xfrm>
              <a:off x="4360726" y="5049276"/>
              <a:ext cx="227965" cy="172085"/>
            </a:xfrm>
            <a:custGeom>
              <a:avLst/>
              <a:gdLst/>
              <a:ahLst/>
              <a:cxnLst/>
              <a:rect l="l" t="t" r="r" b="b"/>
              <a:pathLst>
                <a:path w="227964" h="172085">
                  <a:moveTo>
                    <a:pt x="0" y="171825"/>
                  </a:moveTo>
                  <a:lnTo>
                    <a:pt x="227370" y="0"/>
                  </a:lnTo>
                </a:path>
              </a:pathLst>
            </a:custGeom>
            <a:ln w="5872">
              <a:solidFill>
                <a:srgbClr val="6C6C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4"/>
            <p:cNvSpPr>
              <a:spLocks noChangeAspect="1"/>
            </p:cNvSpPr>
            <p:nvPr/>
          </p:nvSpPr>
          <p:spPr>
            <a:xfrm>
              <a:off x="1688252" y="5936575"/>
              <a:ext cx="213360" cy="274955"/>
            </a:xfrm>
            <a:custGeom>
              <a:avLst/>
              <a:gdLst/>
              <a:ahLst/>
              <a:cxnLst/>
              <a:rect l="l" t="t" r="r" b="b"/>
              <a:pathLst>
                <a:path w="213360" h="274954">
                  <a:moveTo>
                    <a:pt x="0" y="274782"/>
                  </a:moveTo>
                  <a:lnTo>
                    <a:pt x="213086" y="0"/>
                  </a:lnTo>
                </a:path>
              </a:pathLst>
            </a:custGeom>
            <a:ln w="5795">
              <a:solidFill>
                <a:srgbClr val="FF2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5"/>
            <p:cNvSpPr txBox="1">
              <a:spLocks noChangeAspect="1"/>
            </p:cNvSpPr>
            <p:nvPr/>
          </p:nvSpPr>
          <p:spPr>
            <a:xfrm>
              <a:off x="3371536" y="3872984"/>
              <a:ext cx="259079" cy="11176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550" spc="-10" dirty="0">
                  <a:solidFill>
                    <a:srgbClr val="E4A100"/>
                  </a:solidFill>
                  <a:latin typeface="Calibri"/>
                  <a:cs typeface="Calibri"/>
                </a:rPr>
                <a:t>ACORDE</a:t>
              </a:r>
              <a:endParaRPr sz="550">
                <a:latin typeface="Calibri"/>
                <a:cs typeface="Calibri"/>
              </a:endParaRPr>
            </a:p>
          </p:txBody>
        </p:sp>
        <p:sp>
          <p:nvSpPr>
            <p:cNvPr id="39" name="object 36"/>
            <p:cNvSpPr>
              <a:spLocks noChangeAspect="1"/>
            </p:cNvSpPr>
            <p:nvPr/>
          </p:nvSpPr>
          <p:spPr>
            <a:xfrm>
              <a:off x="3343309" y="3994585"/>
              <a:ext cx="159385" cy="97155"/>
            </a:xfrm>
            <a:custGeom>
              <a:avLst/>
              <a:gdLst/>
              <a:ahLst/>
              <a:cxnLst/>
              <a:rect l="l" t="t" r="r" b="b"/>
              <a:pathLst>
                <a:path w="159385" h="97154">
                  <a:moveTo>
                    <a:pt x="0" y="97098"/>
                  </a:moveTo>
                  <a:lnTo>
                    <a:pt x="159120" y="0"/>
                  </a:lnTo>
                </a:path>
              </a:pathLst>
            </a:custGeom>
            <a:ln w="5899">
              <a:solidFill>
                <a:srgbClr val="EAA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7"/>
            <p:cNvSpPr>
              <a:spLocks noChangeAspect="1"/>
            </p:cNvSpPr>
            <p:nvPr/>
          </p:nvSpPr>
          <p:spPr>
            <a:xfrm>
              <a:off x="3931641" y="3817457"/>
              <a:ext cx="1054735" cy="820419"/>
            </a:xfrm>
            <a:custGeom>
              <a:avLst/>
              <a:gdLst/>
              <a:ahLst/>
              <a:cxnLst/>
              <a:rect l="l" t="t" r="r" b="b"/>
              <a:pathLst>
                <a:path w="1054735" h="820420">
                  <a:moveTo>
                    <a:pt x="0" y="0"/>
                  </a:moveTo>
                  <a:lnTo>
                    <a:pt x="1054352" y="0"/>
                  </a:lnTo>
                  <a:lnTo>
                    <a:pt x="1054352" y="820291"/>
                  </a:lnTo>
                  <a:lnTo>
                    <a:pt x="0" y="820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 txBox="1">
              <a:spLocks noChangeAspect="1"/>
            </p:cNvSpPr>
            <p:nvPr/>
          </p:nvSpPr>
          <p:spPr>
            <a:xfrm>
              <a:off x="4543779" y="3856197"/>
              <a:ext cx="612775" cy="3302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000" b="1" spc="-5" dirty="0">
                  <a:solidFill>
                    <a:srgbClr val="4F81BD"/>
                  </a:solidFill>
                  <a:latin typeface="Calibri"/>
                  <a:cs typeface="Calibri"/>
                </a:rPr>
                <a:t>A</a:t>
              </a:r>
              <a:r>
                <a:rPr sz="2000" b="1" spc="-10" dirty="0">
                  <a:solidFill>
                    <a:srgbClr val="4F81BD"/>
                  </a:solidFill>
                  <a:latin typeface="Calibri"/>
                  <a:cs typeface="Calibri"/>
                </a:rPr>
                <a:t>L</a:t>
              </a:r>
              <a:r>
                <a:rPr sz="2000" b="1" spc="-5" dirty="0">
                  <a:solidFill>
                    <a:srgbClr val="4F81BD"/>
                  </a:solidFill>
                  <a:latin typeface="Calibri"/>
                  <a:cs typeface="Calibri"/>
                </a:rPr>
                <a:t>ICE</a:t>
              </a:r>
              <a:endParaRPr sz="2000">
                <a:latin typeface="Calibri"/>
                <a:cs typeface="Calibri"/>
              </a:endParaRPr>
            </a:p>
          </p:txBody>
        </p:sp>
      </p:grpSp>
      <p:pic>
        <p:nvPicPr>
          <p:cNvPr id="42" name="Picture 5" descr="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099" y="234654"/>
            <a:ext cx="4374153" cy="213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200038" y="2536032"/>
            <a:ext cx="3853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 err="1"/>
              <a:t>direzione</a:t>
            </a:r>
            <a:r>
              <a:rPr lang="en-US" i="1" dirty="0"/>
              <a:t> </a:t>
            </a:r>
            <a:r>
              <a:rPr lang="en-US" i="1" dirty="0" err="1"/>
              <a:t>fascio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r</a:t>
            </a:r>
            <a:r>
              <a:rPr lang="en-US" i="1" dirty="0">
                <a:sym typeface="Symbol" panose="05050102010706020507" pitchFamily="18" charset="2"/>
              </a:rPr>
              <a:t> = </a:t>
            </a:r>
            <a:r>
              <a:rPr lang="en-US" i="1" dirty="0" err="1">
                <a:sym typeface="Symbol" panose="05050102010706020507" pitchFamily="18" charset="2"/>
              </a:rPr>
              <a:t>rotazione</a:t>
            </a:r>
            <a:r>
              <a:rPr lang="en-US" i="1" dirty="0">
                <a:sym typeface="Symbol" panose="05050102010706020507" pitchFamily="18" charset="2"/>
              </a:rPr>
              <a:t> </a:t>
            </a:r>
            <a:r>
              <a:rPr lang="en-US" i="1" dirty="0" err="1">
                <a:sym typeface="Symbol" panose="05050102010706020507" pitchFamily="18" charset="2"/>
              </a:rPr>
              <a:t>intorno</a:t>
            </a:r>
            <a:r>
              <a:rPr lang="en-US" i="1" dirty="0">
                <a:sym typeface="Symbol" panose="05050102010706020507" pitchFamily="18" charset="2"/>
              </a:rPr>
              <a:t> al </a:t>
            </a:r>
            <a:r>
              <a:rPr lang="en-US" i="1" dirty="0" err="1">
                <a:sym typeface="Symbol" panose="05050102010706020507" pitchFamily="18" charset="2"/>
              </a:rPr>
              <a:t>fascio</a:t>
            </a:r>
            <a:r>
              <a:rPr lang="en-US" i="1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diventa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i="1" dirty="0" err="1">
                <a:sym typeface="Symbol" panose="05050102010706020507" pitchFamily="18" charset="2"/>
              </a:rPr>
              <a:t>xy</a:t>
            </a:r>
            <a:r>
              <a:rPr lang="en-US" i="1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sul</a:t>
            </a:r>
            <a:r>
              <a:rPr lang="en-US" dirty="0">
                <a:sym typeface="Symbol" panose="05050102010706020507" pitchFamily="18" charset="2"/>
              </a:rPr>
              <a:t> piano del </a:t>
            </a:r>
            <a:r>
              <a:rPr lang="en-US" dirty="0" err="1">
                <a:sym typeface="Symbol" panose="05050102010706020507" pitchFamily="18" charset="2"/>
              </a:rPr>
              <a:t>rivelatore</a:t>
            </a:r>
            <a:endParaRPr lang="it-IT" dirty="0">
              <a:sym typeface="Symbol" panose="05050102010706020507" pitchFamily="18" charset="2"/>
            </a:endParaRPr>
          </a:p>
        </p:txBody>
      </p:sp>
      <p:pic>
        <p:nvPicPr>
          <p:cNvPr id="3074" name="Picture 2" descr="https://home.cern/sites/home.web.cern.ch/files/2018-06/ALICE%20collis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38" y="3523282"/>
            <a:ext cx="3679884" cy="304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663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Orientazione</a:t>
            </a:r>
            <a:r>
              <a:rPr lang="en-US" dirty="0"/>
              <a:t> </a:t>
            </a:r>
            <a:r>
              <a:rPr lang="en-US" dirty="0" err="1"/>
              <a:t>strisce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posizione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passaggio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639122"/>
            <a:ext cx="6224819" cy="3560956"/>
          </a:xfrm>
        </p:spPr>
        <p:txBody>
          <a:bodyPr>
            <a:normAutofit/>
          </a:bodyPr>
          <a:lstStyle/>
          <a:p>
            <a:r>
              <a:rPr lang="en-US" sz="2400" dirty="0" err="1"/>
              <a:t>Risoluzione</a:t>
            </a:r>
            <a:r>
              <a:rPr lang="en-US" sz="2400" dirty="0"/>
              <a:t> </a:t>
            </a:r>
            <a:r>
              <a:rPr lang="en-US" sz="2400" dirty="0" err="1"/>
              <a:t>nella</a:t>
            </a:r>
            <a:r>
              <a:rPr lang="en-US" sz="2400" dirty="0"/>
              <a:t> </a:t>
            </a:r>
            <a:r>
              <a:rPr lang="en-US" sz="2400" dirty="0" err="1"/>
              <a:t>direzione</a:t>
            </a:r>
            <a:r>
              <a:rPr lang="en-US" sz="2400" dirty="0"/>
              <a:t> del </a:t>
            </a:r>
            <a:r>
              <a:rPr lang="en-US" sz="2400" dirty="0" err="1"/>
              <a:t>fascio</a:t>
            </a:r>
            <a:r>
              <a:rPr lang="en-US" sz="2400" dirty="0"/>
              <a:t> in </a:t>
            </a:r>
            <a:r>
              <a:rPr lang="en-US" sz="2400" dirty="0" err="1"/>
              <a:t>funzione</a:t>
            </a:r>
            <a:r>
              <a:rPr lang="en-US" sz="2400" dirty="0"/>
              <a:t> </a:t>
            </a:r>
            <a:r>
              <a:rPr lang="en-US" sz="2400" dirty="0" err="1"/>
              <a:t>dell’angolo</a:t>
            </a:r>
            <a:r>
              <a:rPr lang="en-US" sz="2400" dirty="0"/>
              <a:t> stereo </a:t>
            </a:r>
            <a:r>
              <a:rPr lang="en-US" sz="2400" dirty="0" err="1"/>
              <a:t>tra</a:t>
            </a:r>
            <a:r>
              <a:rPr lang="en-US" sz="2400" dirty="0"/>
              <a:t> le </a:t>
            </a:r>
            <a:r>
              <a:rPr lang="en-US" sz="2400" dirty="0" err="1"/>
              <a:t>strisce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due </a:t>
            </a:r>
            <a:r>
              <a:rPr lang="en-US" sz="2400" dirty="0" err="1"/>
              <a:t>lati</a:t>
            </a:r>
            <a:endParaRPr lang="en-US" sz="2400" dirty="0"/>
          </a:p>
          <a:p>
            <a:r>
              <a:rPr lang="en-US" sz="2400" dirty="0"/>
              <a:t>Le strip </a:t>
            </a:r>
            <a:r>
              <a:rPr lang="en-US" sz="2400" dirty="0" err="1"/>
              <a:t>sono</a:t>
            </a:r>
            <a:r>
              <a:rPr lang="en-US" sz="2400" dirty="0"/>
              <a:t> orientate ~</a:t>
            </a:r>
            <a:r>
              <a:rPr lang="en-US" sz="2400" dirty="0" err="1"/>
              <a:t>parallele</a:t>
            </a:r>
            <a:r>
              <a:rPr lang="en-US" sz="2400" dirty="0"/>
              <a:t> al </a:t>
            </a:r>
            <a:r>
              <a:rPr lang="en-US" sz="2400" dirty="0" err="1"/>
              <a:t>fascio</a:t>
            </a:r>
            <a:r>
              <a:rPr lang="en-US" sz="2400" dirty="0"/>
              <a:t> </a:t>
            </a:r>
            <a:r>
              <a:rPr lang="en-US" sz="2400" dirty="0" err="1"/>
              <a:t>perche</a:t>
            </a:r>
            <a:r>
              <a:rPr lang="en-US" sz="2400" dirty="0"/>
              <a:t>’ </a:t>
            </a:r>
            <a:r>
              <a:rPr lang="en-US" sz="2400" dirty="0" err="1"/>
              <a:t>voglio</a:t>
            </a:r>
            <a:r>
              <a:rPr lang="en-US" sz="2400" dirty="0"/>
              <a:t> </a:t>
            </a:r>
            <a:r>
              <a:rPr lang="en-US" sz="2400" dirty="0" err="1"/>
              <a:t>massimizzare</a:t>
            </a:r>
            <a:r>
              <a:rPr lang="en-US" sz="2400" dirty="0"/>
              <a:t> la </a:t>
            </a:r>
            <a:r>
              <a:rPr lang="en-US" sz="2400" dirty="0" err="1"/>
              <a:t>risoluzione</a:t>
            </a:r>
            <a:r>
              <a:rPr lang="en-US" sz="2400" dirty="0"/>
              <a:t> </a:t>
            </a:r>
            <a:r>
              <a:rPr lang="en-US" sz="2400" dirty="0" err="1"/>
              <a:t>nella</a:t>
            </a:r>
            <a:r>
              <a:rPr lang="en-US" sz="2400" dirty="0"/>
              <a:t> </a:t>
            </a:r>
            <a:r>
              <a:rPr lang="en-US" sz="2400" dirty="0" err="1"/>
              <a:t>direzione</a:t>
            </a:r>
            <a:r>
              <a:rPr lang="en-US" sz="2400" dirty="0"/>
              <a:t> di </a:t>
            </a:r>
            <a:r>
              <a:rPr lang="en-US" sz="2400" dirty="0" err="1"/>
              <a:t>rotazione</a:t>
            </a:r>
            <a:r>
              <a:rPr lang="en-US" sz="2400" dirty="0"/>
              <a:t> </a:t>
            </a:r>
            <a:r>
              <a:rPr lang="en-US" sz="2400" dirty="0" err="1"/>
              <a:t>intorno</a:t>
            </a:r>
            <a:r>
              <a:rPr lang="en-US" sz="2400" dirty="0"/>
              <a:t> al </a:t>
            </a:r>
            <a:r>
              <a:rPr lang="en-US" sz="2400" dirty="0" err="1"/>
              <a:t>fascio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it-IT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DC5B-0B34-4C26-92C2-29207BAC2B87}" type="datetime1">
              <a:rPr lang="it-IT" smtClean="0"/>
              <a:t>29/11/2020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RAFNeS_5 Applicazioni Microstrisce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722" y="1494881"/>
            <a:ext cx="4063387" cy="28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575" y="4433310"/>
            <a:ext cx="3217680" cy="220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42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37684" y="0"/>
            <a:ext cx="10111563" cy="9540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0" kern="1200" dirty="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ALICE Silicon Strip Detector</a:t>
            </a:r>
          </a:p>
        </p:txBody>
      </p:sp>
      <p:pic>
        <p:nvPicPr>
          <p:cNvPr id="29701" name="Picture 6" descr="IMG_1698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833439"/>
            <a:ext cx="4535488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3623" name="Oval 7"/>
          <p:cNvSpPr>
            <a:spLocks noChangeArrowheads="1"/>
          </p:cNvSpPr>
          <p:nvPr/>
        </p:nvSpPr>
        <p:spPr bwMode="auto">
          <a:xfrm>
            <a:off x="2530476" y="1773238"/>
            <a:ext cx="2701925" cy="1008062"/>
          </a:xfrm>
          <a:prstGeom prst="ellipse">
            <a:avLst/>
          </a:prstGeom>
          <a:solidFill>
            <a:srgbClr val="FF0000">
              <a:alpha val="0"/>
            </a:srgbClr>
          </a:solidFill>
          <a:ln w="444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it-IT">
              <a:solidFill>
                <a:schemeClr val="accent4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23627" name="Text Box 11"/>
          <p:cNvSpPr txBox="1">
            <a:spLocks noChangeArrowheads="1"/>
          </p:cNvSpPr>
          <p:nvPr/>
        </p:nvSpPr>
        <p:spPr bwMode="auto">
          <a:xfrm>
            <a:off x="6167438" y="928689"/>
            <a:ext cx="45005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000" u="sng">
                <a:solidFill>
                  <a:schemeClr val="accent4">
                    <a:lumMod val="10000"/>
                  </a:schemeClr>
                </a:solidFill>
              </a:rPr>
              <a:t>SENSOR</a:t>
            </a:r>
            <a:r>
              <a:rPr lang="en-US" altLang="it-IT" sz="2000" b="0">
                <a:solidFill>
                  <a:schemeClr val="accent4">
                    <a:lumMod val="10000"/>
                  </a:schemeClr>
                </a:solidFill>
              </a:rPr>
              <a:t>: double-sided silicon microstrip,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it-IT" sz="2000" b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altLang="it-IT" sz="2000" b="0">
                <a:solidFill>
                  <a:schemeClr val="accent4">
                    <a:lumMod val="10000"/>
                  </a:schemeClr>
                </a:solidFill>
              </a:rPr>
              <a:t>768 strips per side,  96 </a:t>
            </a:r>
            <a:r>
              <a:rPr lang="en-GB" altLang="it-IT" sz="2000" b="0">
                <a:solidFill>
                  <a:schemeClr val="accent4">
                    <a:lumMod val="10000"/>
                  </a:schemeClr>
                </a:solidFill>
              </a:rPr>
              <a:t>µm</a:t>
            </a:r>
            <a:r>
              <a:rPr lang="en-US" altLang="it-IT" sz="2000" b="0">
                <a:solidFill>
                  <a:schemeClr val="accent4">
                    <a:lumMod val="10000"/>
                  </a:schemeClr>
                </a:solidFill>
              </a:rPr>
              <a:t> pitch,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it-IT" sz="2000" b="0">
                <a:solidFill>
                  <a:schemeClr val="accent4">
                    <a:lumMod val="10000"/>
                  </a:schemeClr>
                </a:solidFill>
              </a:rPr>
              <a:t> small stereo angle (35mrad)</a:t>
            </a:r>
            <a:r>
              <a:rPr lang="en-GB" altLang="it-IT" sz="200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it-IT" sz="200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GB" altLang="it-IT" sz="2000" b="0">
                <a:solidFill>
                  <a:schemeClr val="accent4">
                    <a:lumMod val="10000"/>
                  </a:schemeClr>
                </a:solidFill>
              </a:rPr>
              <a:t>300 µm thick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it-IT" sz="2000" b="0">
                <a:solidFill>
                  <a:schemeClr val="accent4">
                    <a:lumMod val="10000"/>
                  </a:schemeClr>
                </a:solidFill>
              </a:rPr>
              <a:t> integrated AC decoupling </a:t>
            </a:r>
            <a:endParaRPr lang="en-US" altLang="it-IT" sz="2000" b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3311525" y="2000251"/>
            <a:ext cx="1284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sensor</a:t>
            </a:r>
          </a:p>
        </p:txBody>
      </p:sp>
      <p:pic>
        <p:nvPicPr>
          <p:cNvPr id="29717" name="Picture 21" descr="inclinazionestr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2803526"/>
            <a:ext cx="5999162" cy="38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1774825" y="4437064"/>
            <a:ext cx="27368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000" u="sng">
                <a:solidFill>
                  <a:schemeClr val="accent4">
                    <a:lumMod val="1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Small stereo angle</a:t>
            </a:r>
            <a:r>
              <a:rPr lang="en-US" altLang="it-IT" sz="2000">
                <a:solidFill>
                  <a:schemeClr val="accent4">
                    <a:lumMod val="1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000">
                <a:solidFill>
                  <a:schemeClr val="accent4">
                    <a:lumMod val="1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 minimize the ambiguities in presence of high multiplicity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3A78-0069-4240-8C0A-79F7CFE421D3}" type="slidenum">
              <a:rPr lang="en-US" altLang="it-IT" smtClean="0"/>
              <a:pPr/>
              <a:t>15</a:t>
            </a:fld>
            <a:endParaRPr lang="en-US" altLang="it-IT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3594-6E0C-4195-A96F-858DA8285B39}" type="datetime1">
              <a:rPr lang="it-IT" smtClean="0"/>
              <a:t>29/11/2020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RAFNeS_5 Applicazioni Microstrisce</a:t>
            </a:r>
          </a:p>
        </p:txBody>
      </p:sp>
    </p:spTree>
    <p:extLst>
      <p:ext uri="{BB962C8B-B14F-4D97-AF65-F5344CB8AC3E}">
        <p14:creationId xmlns:p14="http://schemas.microsoft.com/office/powerpoint/2010/main" val="309780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23" grpId="0" animBg="1"/>
      <p:bldP spid="623627" grpId="0"/>
      <p:bldP spid="24" grpId="0"/>
      <p:bldP spid="297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egnaposto numero diapositiva 3"/>
          <p:cNvSpPr txBox="1">
            <a:spLocks noGrp="1"/>
          </p:cNvSpPr>
          <p:nvPr/>
        </p:nvSpPr>
        <p:spPr bwMode="auto">
          <a:xfrm>
            <a:off x="8461376" y="6245225"/>
            <a:ext cx="19018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4BC6DC2-EDED-4F83-99B9-4C08B3A5CEE7}" type="slidenum">
              <a:rPr lang="en-US" altLang="it-IT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it-IT" sz="1400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12995" name="Rectangle 2"/>
          <p:cNvSpPr>
            <a:spLocks noChangeArrowheads="1"/>
          </p:cNvSpPr>
          <p:nvPr/>
        </p:nvSpPr>
        <p:spPr bwMode="auto">
          <a:xfrm>
            <a:off x="1524000" y="1219200"/>
            <a:ext cx="9144000" cy="56388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altLang="it-IT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altLang="it-IT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12996" name="Group 3"/>
          <p:cNvGrpSpPr>
            <a:grpSpLocks/>
          </p:cNvGrpSpPr>
          <p:nvPr/>
        </p:nvGrpSpPr>
        <p:grpSpPr bwMode="auto">
          <a:xfrm>
            <a:off x="4495801" y="1265238"/>
            <a:ext cx="6145213" cy="4951412"/>
            <a:chOff x="1872" y="797"/>
            <a:chExt cx="3871" cy="3119"/>
          </a:xfrm>
        </p:grpSpPr>
        <p:pic>
          <p:nvPicPr>
            <p:cNvPr id="212997" name="Picture 4" descr="IMG_2366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8" t="7133" r="4996"/>
            <a:stretch>
              <a:fillRect/>
            </a:stretch>
          </p:blipFill>
          <p:spPr bwMode="auto">
            <a:xfrm>
              <a:off x="1872" y="797"/>
              <a:ext cx="3871" cy="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998" name="Rectangle 5"/>
            <p:cNvSpPr>
              <a:spLocks noChangeArrowheads="1"/>
            </p:cNvSpPr>
            <p:nvPr/>
          </p:nvSpPr>
          <p:spPr bwMode="auto">
            <a:xfrm>
              <a:off x="5424" y="864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it-IT">
                  <a:solidFill>
                    <a:srgbClr val="FFFFFF"/>
                  </a:solidFill>
                  <a:latin typeface="Times New Roman" panose="02020603050405020304" pitchFamily="18" charset="0"/>
                </a:rPr>
                <a:t>P</a:t>
              </a:r>
            </a:p>
          </p:txBody>
        </p:sp>
      </p:grpSp>
      <p:grpSp>
        <p:nvGrpSpPr>
          <p:cNvPr id="212999" name="Group 6"/>
          <p:cNvGrpSpPr>
            <a:grpSpLocks/>
          </p:cNvGrpSpPr>
          <p:nvPr/>
        </p:nvGrpSpPr>
        <p:grpSpPr bwMode="auto">
          <a:xfrm>
            <a:off x="1524000" y="2644776"/>
            <a:ext cx="5410200" cy="4213225"/>
            <a:chOff x="0" y="1680"/>
            <a:chExt cx="3408" cy="2654"/>
          </a:xfrm>
        </p:grpSpPr>
        <p:pic>
          <p:nvPicPr>
            <p:cNvPr id="213000" name="Picture 7" descr="IMG_2364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31" t="4774" r="8891" b="13078"/>
            <a:stretch>
              <a:fillRect/>
            </a:stretch>
          </p:blipFill>
          <p:spPr bwMode="auto">
            <a:xfrm rot="10800000">
              <a:off x="0" y="1680"/>
              <a:ext cx="3408" cy="2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001" name="Text Box 8"/>
            <p:cNvSpPr txBox="1">
              <a:spLocks noChangeArrowheads="1"/>
            </p:cNvSpPr>
            <p:nvPr/>
          </p:nvSpPr>
          <p:spPr bwMode="auto">
            <a:xfrm>
              <a:off x="144" y="3993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it-IT">
                  <a:solidFill>
                    <a:srgbClr val="FFFFFF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213002" name="Rectangle 10"/>
          <p:cNvSpPr>
            <a:spLocks noChangeArrowheads="1"/>
          </p:cNvSpPr>
          <p:nvPr/>
        </p:nvSpPr>
        <p:spPr bwMode="auto">
          <a:xfrm>
            <a:off x="575733" y="285750"/>
            <a:ext cx="1091635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it-IT" sz="4000" b="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Piccolo </a:t>
            </a:r>
            <a:r>
              <a:rPr lang="en-GB" altLang="it-IT" sz="4000" b="0" dirty="0" err="1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angolo</a:t>
            </a:r>
            <a:r>
              <a:rPr lang="en-GB" altLang="it-IT" sz="4000" b="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stereo e </a:t>
            </a:r>
            <a:r>
              <a:rPr lang="en-GB" altLang="it-IT" sz="4000" b="0" dirty="0" err="1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ambiguita</a:t>
            </a:r>
            <a:r>
              <a:rPr lang="en-GB" altLang="it-IT" sz="4000" b="0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’</a:t>
            </a:r>
          </a:p>
        </p:txBody>
      </p:sp>
      <p:grpSp>
        <p:nvGrpSpPr>
          <p:cNvPr id="213003" name="Group 133"/>
          <p:cNvGrpSpPr>
            <a:grpSpLocks/>
          </p:cNvGrpSpPr>
          <p:nvPr/>
        </p:nvGrpSpPr>
        <p:grpSpPr bwMode="auto">
          <a:xfrm>
            <a:off x="2057400" y="1828800"/>
            <a:ext cx="4038600" cy="4343400"/>
            <a:chOff x="336" y="1152"/>
            <a:chExt cx="2544" cy="2736"/>
          </a:xfrm>
        </p:grpSpPr>
        <p:sp>
          <p:nvSpPr>
            <p:cNvPr id="213004" name="Rectangle 13"/>
            <p:cNvSpPr>
              <a:spLocks noChangeArrowheads="1"/>
            </p:cNvSpPr>
            <p:nvPr/>
          </p:nvSpPr>
          <p:spPr bwMode="auto">
            <a:xfrm>
              <a:off x="336" y="1152"/>
              <a:ext cx="2544" cy="2736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altLang="it-IT">
                <a:solidFill>
                  <a:srgbClr val="FFFFFF"/>
                </a:solidFill>
              </a:endParaRPr>
            </a:p>
          </p:txBody>
        </p:sp>
        <p:grpSp>
          <p:nvGrpSpPr>
            <p:cNvPr id="213005" name="Group 132"/>
            <p:cNvGrpSpPr>
              <a:grpSpLocks/>
            </p:cNvGrpSpPr>
            <p:nvPr/>
          </p:nvGrpSpPr>
          <p:grpSpPr bwMode="auto">
            <a:xfrm>
              <a:off x="432" y="1212"/>
              <a:ext cx="2280" cy="2664"/>
              <a:chOff x="432" y="1212"/>
              <a:chExt cx="2280" cy="2664"/>
            </a:xfrm>
          </p:grpSpPr>
          <p:grpSp>
            <p:nvGrpSpPr>
              <p:cNvPr id="213006" name="Group 15"/>
              <p:cNvGrpSpPr>
                <a:grpSpLocks/>
              </p:cNvGrpSpPr>
              <p:nvPr/>
            </p:nvGrpSpPr>
            <p:grpSpPr bwMode="auto">
              <a:xfrm>
                <a:off x="432" y="1212"/>
                <a:ext cx="1416" cy="2664"/>
                <a:chOff x="1512" y="840"/>
                <a:chExt cx="1416" cy="2664"/>
              </a:xfrm>
            </p:grpSpPr>
            <p:sp>
              <p:nvSpPr>
                <p:cNvPr id="21300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512" y="840"/>
                  <a:ext cx="648" cy="266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0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1608" y="840"/>
                  <a:ext cx="648" cy="266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09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704" y="840"/>
                  <a:ext cx="648" cy="266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10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800" y="840"/>
                  <a:ext cx="648" cy="266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11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896" y="840"/>
                  <a:ext cx="648" cy="266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12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992" y="840"/>
                  <a:ext cx="648" cy="266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13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088" y="840"/>
                  <a:ext cx="648" cy="266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14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184" y="840"/>
                  <a:ext cx="648" cy="266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15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280" y="840"/>
                  <a:ext cx="648" cy="266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3016" name="Group 25"/>
              <p:cNvGrpSpPr>
                <a:grpSpLocks/>
              </p:cNvGrpSpPr>
              <p:nvPr/>
            </p:nvGrpSpPr>
            <p:grpSpPr bwMode="auto">
              <a:xfrm>
                <a:off x="1296" y="1212"/>
                <a:ext cx="1416" cy="2664"/>
                <a:chOff x="1512" y="840"/>
                <a:chExt cx="1416" cy="2664"/>
              </a:xfrm>
            </p:grpSpPr>
            <p:sp>
              <p:nvSpPr>
                <p:cNvPr id="213017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512" y="840"/>
                  <a:ext cx="648" cy="266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18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608" y="840"/>
                  <a:ext cx="648" cy="266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19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704" y="840"/>
                  <a:ext cx="648" cy="266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20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800" y="840"/>
                  <a:ext cx="648" cy="266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21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896" y="840"/>
                  <a:ext cx="648" cy="266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22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992" y="840"/>
                  <a:ext cx="648" cy="266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23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088" y="840"/>
                  <a:ext cx="648" cy="266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24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184" y="840"/>
                  <a:ext cx="648" cy="266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25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280" y="840"/>
                  <a:ext cx="648" cy="266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3026" name="Group 131"/>
            <p:cNvGrpSpPr>
              <a:grpSpLocks/>
            </p:cNvGrpSpPr>
            <p:nvPr/>
          </p:nvGrpSpPr>
          <p:grpSpPr bwMode="auto">
            <a:xfrm>
              <a:off x="980" y="1212"/>
              <a:ext cx="1180" cy="2676"/>
              <a:chOff x="980" y="1212"/>
              <a:chExt cx="1180" cy="2676"/>
            </a:xfrm>
          </p:grpSpPr>
          <p:sp>
            <p:nvSpPr>
              <p:cNvPr id="213027" name="Line 36"/>
              <p:cNvSpPr>
                <a:spLocks noChangeShapeType="1"/>
              </p:cNvSpPr>
              <p:nvPr/>
            </p:nvSpPr>
            <p:spPr bwMode="auto">
              <a:xfrm>
                <a:off x="980" y="1224"/>
                <a:ext cx="124" cy="2664"/>
              </a:xfrm>
              <a:prstGeom prst="line">
                <a:avLst/>
              </a:prstGeom>
              <a:noFill/>
              <a:ln w="28575">
                <a:solidFill>
                  <a:srgbClr val="E915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>
                  <a:solidFill>
                    <a:srgbClr val="FFFFFF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028" name="Line 37"/>
              <p:cNvSpPr>
                <a:spLocks noChangeShapeType="1"/>
              </p:cNvSpPr>
              <p:nvPr/>
            </p:nvSpPr>
            <p:spPr bwMode="auto">
              <a:xfrm>
                <a:off x="1080" y="1216"/>
                <a:ext cx="124" cy="2664"/>
              </a:xfrm>
              <a:prstGeom prst="line">
                <a:avLst/>
              </a:prstGeom>
              <a:noFill/>
              <a:ln w="28575">
                <a:solidFill>
                  <a:srgbClr val="E915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>
                  <a:solidFill>
                    <a:srgbClr val="FFFFFF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029" name="Line 38"/>
              <p:cNvSpPr>
                <a:spLocks noChangeShapeType="1"/>
              </p:cNvSpPr>
              <p:nvPr/>
            </p:nvSpPr>
            <p:spPr bwMode="auto">
              <a:xfrm>
                <a:off x="1172" y="1216"/>
                <a:ext cx="124" cy="2664"/>
              </a:xfrm>
              <a:prstGeom prst="line">
                <a:avLst/>
              </a:prstGeom>
              <a:noFill/>
              <a:ln w="28575">
                <a:solidFill>
                  <a:srgbClr val="E915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>
                  <a:solidFill>
                    <a:srgbClr val="FFFFFF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030" name="Line 39"/>
              <p:cNvSpPr>
                <a:spLocks noChangeShapeType="1"/>
              </p:cNvSpPr>
              <p:nvPr/>
            </p:nvSpPr>
            <p:spPr bwMode="auto">
              <a:xfrm>
                <a:off x="1268" y="1220"/>
                <a:ext cx="124" cy="2664"/>
              </a:xfrm>
              <a:prstGeom prst="line">
                <a:avLst/>
              </a:prstGeom>
              <a:noFill/>
              <a:ln w="28575">
                <a:solidFill>
                  <a:srgbClr val="E915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>
                  <a:solidFill>
                    <a:srgbClr val="FFFFFF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031" name="Line 40"/>
              <p:cNvSpPr>
                <a:spLocks noChangeShapeType="1"/>
              </p:cNvSpPr>
              <p:nvPr/>
            </p:nvSpPr>
            <p:spPr bwMode="auto">
              <a:xfrm>
                <a:off x="1368" y="1212"/>
                <a:ext cx="124" cy="2664"/>
              </a:xfrm>
              <a:prstGeom prst="line">
                <a:avLst/>
              </a:prstGeom>
              <a:noFill/>
              <a:ln w="28575">
                <a:solidFill>
                  <a:srgbClr val="E915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>
                  <a:solidFill>
                    <a:srgbClr val="FFFFFF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032" name="Line 41"/>
              <p:cNvSpPr>
                <a:spLocks noChangeShapeType="1"/>
              </p:cNvSpPr>
              <p:nvPr/>
            </p:nvSpPr>
            <p:spPr bwMode="auto">
              <a:xfrm>
                <a:off x="1460" y="1212"/>
                <a:ext cx="124" cy="2664"/>
              </a:xfrm>
              <a:prstGeom prst="line">
                <a:avLst/>
              </a:prstGeom>
              <a:noFill/>
              <a:ln w="28575">
                <a:solidFill>
                  <a:srgbClr val="E915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>
                  <a:solidFill>
                    <a:srgbClr val="FFFFFF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033" name="Line 42"/>
              <p:cNvSpPr>
                <a:spLocks noChangeShapeType="1"/>
              </p:cNvSpPr>
              <p:nvPr/>
            </p:nvSpPr>
            <p:spPr bwMode="auto">
              <a:xfrm>
                <a:off x="1556" y="1220"/>
                <a:ext cx="124" cy="2664"/>
              </a:xfrm>
              <a:prstGeom prst="line">
                <a:avLst/>
              </a:prstGeom>
              <a:noFill/>
              <a:ln w="28575">
                <a:solidFill>
                  <a:srgbClr val="E915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>
                  <a:solidFill>
                    <a:srgbClr val="FFFFFF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034" name="Line 43"/>
              <p:cNvSpPr>
                <a:spLocks noChangeShapeType="1"/>
              </p:cNvSpPr>
              <p:nvPr/>
            </p:nvSpPr>
            <p:spPr bwMode="auto">
              <a:xfrm>
                <a:off x="1656" y="1212"/>
                <a:ext cx="124" cy="2664"/>
              </a:xfrm>
              <a:prstGeom prst="line">
                <a:avLst/>
              </a:prstGeom>
              <a:noFill/>
              <a:ln w="28575">
                <a:solidFill>
                  <a:srgbClr val="E915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>
                  <a:solidFill>
                    <a:srgbClr val="FFFFFF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035" name="Line 44"/>
              <p:cNvSpPr>
                <a:spLocks noChangeShapeType="1"/>
              </p:cNvSpPr>
              <p:nvPr/>
            </p:nvSpPr>
            <p:spPr bwMode="auto">
              <a:xfrm>
                <a:off x="1748" y="1212"/>
                <a:ext cx="124" cy="2664"/>
              </a:xfrm>
              <a:prstGeom prst="line">
                <a:avLst/>
              </a:prstGeom>
              <a:noFill/>
              <a:ln w="28575">
                <a:solidFill>
                  <a:srgbClr val="E915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>
                  <a:solidFill>
                    <a:srgbClr val="FFFFFF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036" name="Line 45"/>
              <p:cNvSpPr>
                <a:spLocks noChangeShapeType="1"/>
              </p:cNvSpPr>
              <p:nvPr/>
            </p:nvSpPr>
            <p:spPr bwMode="auto">
              <a:xfrm>
                <a:off x="1844" y="1220"/>
                <a:ext cx="124" cy="2664"/>
              </a:xfrm>
              <a:prstGeom prst="line">
                <a:avLst/>
              </a:prstGeom>
              <a:noFill/>
              <a:ln w="28575">
                <a:solidFill>
                  <a:srgbClr val="E915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>
                  <a:solidFill>
                    <a:srgbClr val="FFFFFF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037" name="Line 46"/>
              <p:cNvSpPr>
                <a:spLocks noChangeShapeType="1"/>
              </p:cNvSpPr>
              <p:nvPr/>
            </p:nvSpPr>
            <p:spPr bwMode="auto">
              <a:xfrm>
                <a:off x="1944" y="1212"/>
                <a:ext cx="124" cy="2664"/>
              </a:xfrm>
              <a:prstGeom prst="line">
                <a:avLst/>
              </a:prstGeom>
              <a:noFill/>
              <a:ln w="28575">
                <a:solidFill>
                  <a:srgbClr val="E915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>
                  <a:solidFill>
                    <a:srgbClr val="FFFFFF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038" name="Line 47"/>
              <p:cNvSpPr>
                <a:spLocks noChangeShapeType="1"/>
              </p:cNvSpPr>
              <p:nvPr/>
            </p:nvSpPr>
            <p:spPr bwMode="auto">
              <a:xfrm>
                <a:off x="2036" y="1212"/>
                <a:ext cx="124" cy="2664"/>
              </a:xfrm>
              <a:prstGeom prst="line">
                <a:avLst/>
              </a:prstGeom>
              <a:noFill/>
              <a:ln w="28575">
                <a:solidFill>
                  <a:srgbClr val="E915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>
                  <a:solidFill>
                    <a:srgbClr val="FFFFFF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130"/>
          <p:cNvGrpSpPr>
            <a:grpSpLocks/>
          </p:cNvGrpSpPr>
          <p:nvPr/>
        </p:nvGrpSpPr>
        <p:grpSpPr bwMode="auto">
          <a:xfrm>
            <a:off x="2930526" y="1905000"/>
            <a:ext cx="1108075" cy="4267200"/>
            <a:chOff x="886" y="1200"/>
            <a:chExt cx="698" cy="2688"/>
          </a:xfrm>
        </p:grpSpPr>
        <p:grpSp>
          <p:nvGrpSpPr>
            <p:cNvPr id="213040" name="Group 49"/>
            <p:cNvGrpSpPr>
              <a:grpSpLocks/>
            </p:cNvGrpSpPr>
            <p:nvPr/>
          </p:nvGrpSpPr>
          <p:grpSpPr bwMode="auto">
            <a:xfrm>
              <a:off x="1216" y="1200"/>
              <a:ext cx="176" cy="2688"/>
              <a:chOff x="4288" y="2976"/>
              <a:chExt cx="176" cy="2688"/>
            </a:xfrm>
          </p:grpSpPr>
          <p:sp>
            <p:nvSpPr>
              <p:cNvPr id="213041" name="Rectangle 50"/>
              <p:cNvSpPr>
                <a:spLocks noChangeArrowheads="1"/>
              </p:cNvSpPr>
              <p:nvPr/>
            </p:nvSpPr>
            <p:spPr bwMode="auto">
              <a:xfrm>
                <a:off x="4288" y="2976"/>
                <a:ext cx="96" cy="96"/>
              </a:xfrm>
              <a:prstGeom prst="rect">
                <a:avLst/>
              </a:prstGeom>
              <a:solidFill>
                <a:srgbClr val="E9151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13042" name="Line 51"/>
              <p:cNvSpPr>
                <a:spLocks noChangeShapeType="1"/>
              </p:cNvSpPr>
              <p:nvPr/>
            </p:nvSpPr>
            <p:spPr bwMode="auto">
              <a:xfrm>
                <a:off x="4338" y="3031"/>
                <a:ext cx="126" cy="2633"/>
              </a:xfrm>
              <a:prstGeom prst="line">
                <a:avLst/>
              </a:prstGeom>
              <a:noFill/>
              <a:ln w="57150">
                <a:solidFill>
                  <a:srgbClr val="E915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>
                  <a:solidFill>
                    <a:srgbClr val="FFFFFF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3043" name="Group 129"/>
            <p:cNvGrpSpPr>
              <a:grpSpLocks/>
            </p:cNvGrpSpPr>
            <p:nvPr/>
          </p:nvGrpSpPr>
          <p:grpSpPr bwMode="auto">
            <a:xfrm>
              <a:off x="886" y="1205"/>
              <a:ext cx="698" cy="2683"/>
              <a:chOff x="886" y="1205"/>
              <a:chExt cx="698" cy="2683"/>
            </a:xfrm>
          </p:grpSpPr>
          <p:sp>
            <p:nvSpPr>
              <p:cNvPr id="213044" name="Line 53"/>
              <p:cNvSpPr>
                <a:spLocks noChangeShapeType="1"/>
              </p:cNvSpPr>
              <p:nvPr/>
            </p:nvSpPr>
            <p:spPr bwMode="auto">
              <a:xfrm flipH="1">
                <a:off x="934" y="1205"/>
                <a:ext cx="650" cy="2683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>
                  <a:solidFill>
                    <a:srgbClr val="FFFFFF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045" name="Rectangle 54"/>
              <p:cNvSpPr>
                <a:spLocks noChangeArrowheads="1"/>
              </p:cNvSpPr>
              <p:nvPr/>
            </p:nvSpPr>
            <p:spPr bwMode="auto">
              <a:xfrm>
                <a:off x="886" y="379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it-IT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2" name="Group 128"/>
          <p:cNvGrpSpPr>
            <a:grpSpLocks/>
          </p:cNvGrpSpPr>
          <p:nvPr/>
        </p:nvGrpSpPr>
        <p:grpSpPr bwMode="auto">
          <a:xfrm>
            <a:off x="4149725" y="1905000"/>
            <a:ext cx="1073150" cy="4267200"/>
            <a:chOff x="1654" y="1200"/>
            <a:chExt cx="676" cy="2688"/>
          </a:xfrm>
        </p:grpSpPr>
        <p:grpSp>
          <p:nvGrpSpPr>
            <p:cNvPr id="213047" name="Group 56"/>
            <p:cNvGrpSpPr>
              <a:grpSpLocks/>
            </p:cNvGrpSpPr>
            <p:nvPr/>
          </p:nvGrpSpPr>
          <p:grpSpPr bwMode="auto">
            <a:xfrm>
              <a:off x="1792" y="1200"/>
              <a:ext cx="176" cy="2688"/>
              <a:chOff x="4288" y="2976"/>
              <a:chExt cx="176" cy="2688"/>
            </a:xfrm>
          </p:grpSpPr>
          <p:sp>
            <p:nvSpPr>
              <p:cNvPr id="213048" name="Rectangle 57"/>
              <p:cNvSpPr>
                <a:spLocks noChangeArrowheads="1"/>
              </p:cNvSpPr>
              <p:nvPr/>
            </p:nvSpPr>
            <p:spPr bwMode="auto">
              <a:xfrm>
                <a:off x="4288" y="2976"/>
                <a:ext cx="96" cy="96"/>
              </a:xfrm>
              <a:prstGeom prst="rect">
                <a:avLst/>
              </a:prstGeom>
              <a:solidFill>
                <a:srgbClr val="E9151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213049" name="Line 58"/>
              <p:cNvSpPr>
                <a:spLocks noChangeShapeType="1"/>
              </p:cNvSpPr>
              <p:nvPr/>
            </p:nvSpPr>
            <p:spPr bwMode="auto">
              <a:xfrm>
                <a:off x="4338" y="3031"/>
                <a:ext cx="126" cy="2633"/>
              </a:xfrm>
              <a:prstGeom prst="line">
                <a:avLst/>
              </a:prstGeom>
              <a:noFill/>
              <a:ln w="57150">
                <a:solidFill>
                  <a:srgbClr val="E9151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>
                  <a:solidFill>
                    <a:srgbClr val="FFFFFF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3050" name="Group 127"/>
            <p:cNvGrpSpPr>
              <a:grpSpLocks/>
            </p:cNvGrpSpPr>
            <p:nvPr/>
          </p:nvGrpSpPr>
          <p:grpSpPr bwMode="auto">
            <a:xfrm>
              <a:off x="1654" y="1200"/>
              <a:ext cx="676" cy="2683"/>
              <a:chOff x="1654" y="1200"/>
              <a:chExt cx="676" cy="2683"/>
            </a:xfrm>
          </p:grpSpPr>
          <p:sp>
            <p:nvSpPr>
              <p:cNvPr id="213051" name="Line 60"/>
              <p:cNvSpPr>
                <a:spLocks noChangeShapeType="1"/>
              </p:cNvSpPr>
              <p:nvPr/>
            </p:nvSpPr>
            <p:spPr bwMode="auto">
              <a:xfrm flipH="1">
                <a:off x="1680" y="1200"/>
                <a:ext cx="650" cy="2683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b="1">
                  <a:solidFill>
                    <a:srgbClr val="FFFFFF"/>
                  </a:solidFill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052" name="Rectangle 61"/>
              <p:cNvSpPr>
                <a:spLocks noChangeArrowheads="1"/>
              </p:cNvSpPr>
              <p:nvPr/>
            </p:nvSpPr>
            <p:spPr bwMode="auto">
              <a:xfrm>
                <a:off x="1654" y="3787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it-IT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3505200" y="3276600"/>
            <a:ext cx="1193800" cy="1600200"/>
            <a:chOff x="1248" y="2064"/>
            <a:chExt cx="752" cy="1008"/>
          </a:xfrm>
        </p:grpSpPr>
        <p:sp>
          <p:nvSpPr>
            <p:cNvPr id="213054" name="AutoShape 63"/>
            <p:cNvSpPr>
              <a:spLocks noChangeArrowheads="1"/>
            </p:cNvSpPr>
            <p:nvPr/>
          </p:nvSpPr>
          <p:spPr bwMode="auto">
            <a:xfrm>
              <a:off x="1856" y="2688"/>
              <a:ext cx="144" cy="384"/>
            </a:xfrm>
            <a:prstGeom prst="star16">
              <a:avLst>
                <a:gd name="adj" fmla="val 37500"/>
              </a:avLst>
            </a:prstGeom>
            <a:solidFill>
              <a:srgbClr val="FF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altLang="it-IT">
                <a:solidFill>
                  <a:srgbClr val="FFFFFF"/>
                </a:solidFill>
              </a:endParaRPr>
            </a:p>
          </p:txBody>
        </p:sp>
        <p:sp>
          <p:nvSpPr>
            <p:cNvPr id="213055" name="AutoShape 64"/>
            <p:cNvSpPr>
              <a:spLocks noChangeArrowheads="1"/>
            </p:cNvSpPr>
            <p:nvPr/>
          </p:nvSpPr>
          <p:spPr bwMode="auto">
            <a:xfrm>
              <a:off x="1248" y="2064"/>
              <a:ext cx="144" cy="384"/>
            </a:xfrm>
            <a:prstGeom prst="star16">
              <a:avLst>
                <a:gd name="adj" fmla="val 37500"/>
              </a:avLst>
            </a:prstGeom>
            <a:solidFill>
              <a:srgbClr val="FF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altLang="it-IT">
                <a:solidFill>
                  <a:srgbClr val="FFFFFF"/>
                </a:solidFill>
              </a:endParaRPr>
            </a:p>
          </p:txBody>
        </p:sp>
      </p:grpSp>
      <p:grpSp>
        <p:nvGrpSpPr>
          <p:cNvPr id="213056" name="Group 122"/>
          <p:cNvGrpSpPr>
            <a:grpSpLocks/>
          </p:cNvGrpSpPr>
          <p:nvPr/>
        </p:nvGrpSpPr>
        <p:grpSpPr bwMode="auto">
          <a:xfrm>
            <a:off x="6400800" y="1905000"/>
            <a:ext cx="4038600" cy="4343400"/>
            <a:chOff x="3072" y="1200"/>
            <a:chExt cx="2544" cy="2736"/>
          </a:xfrm>
        </p:grpSpPr>
        <p:sp>
          <p:nvSpPr>
            <p:cNvPr id="213057" name="Rectangle 66"/>
            <p:cNvSpPr>
              <a:spLocks noChangeArrowheads="1"/>
            </p:cNvSpPr>
            <p:nvPr/>
          </p:nvSpPr>
          <p:spPr bwMode="auto">
            <a:xfrm>
              <a:off x="3072" y="1200"/>
              <a:ext cx="2544" cy="2736"/>
            </a:xfrm>
            <a:prstGeom prst="rect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altLang="it-IT">
                <a:solidFill>
                  <a:srgbClr val="FFFFFF"/>
                </a:solidFill>
              </a:endParaRPr>
            </a:p>
          </p:txBody>
        </p:sp>
        <p:grpSp>
          <p:nvGrpSpPr>
            <p:cNvPr id="213058" name="Group 67"/>
            <p:cNvGrpSpPr>
              <a:grpSpLocks/>
            </p:cNvGrpSpPr>
            <p:nvPr/>
          </p:nvGrpSpPr>
          <p:grpSpPr bwMode="auto">
            <a:xfrm>
              <a:off x="4176" y="1248"/>
              <a:ext cx="1056" cy="2640"/>
              <a:chOff x="4176" y="1248"/>
              <a:chExt cx="1056" cy="2640"/>
            </a:xfrm>
          </p:grpSpPr>
          <p:grpSp>
            <p:nvGrpSpPr>
              <p:cNvPr id="213059" name="Group 68"/>
              <p:cNvGrpSpPr>
                <a:grpSpLocks/>
              </p:cNvGrpSpPr>
              <p:nvPr/>
            </p:nvGrpSpPr>
            <p:grpSpPr bwMode="auto">
              <a:xfrm>
                <a:off x="4176" y="1248"/>
                <a:ext cx="480" cy="2640"/>
                <a:chOff x="4176" y="1248"/>
                <a:chExt cx="480" cy="2640"/>
              </a:xfrm>
            </p:grpSpPr>
            <p:sp>
              <p:nvSpPr>
                <p:cNvPr id="213060" name="Line 69"/>
                <p:cNvSpPr>
                  <a:spLocks noChangeShapeType="1"/>
                </p:cNvSpPr>
                <p:nvPr/>
              </p:nvSpPr>
              <p:spPr bwMode="auto">
                <a:xfrm>
                  <a:off x="4176" y="1248"/>
                  <a:ext cx="0" cy="2640"/>
                </a:xfrm>
                <a:prstGeom prst="line">
                  <a:avLst/>
                </a:prstGeom>
                <a:noFill/>
                <a:ln w="28575">
                  <a:solidFill>
                    <a:srgbClr val="E915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61" name="Line 70"/>
                <p:cNvSpPr>
                  <a:spLocks noChangeShapeType="1"/>
                </p:cNvSpPr>
                <p:nvPr/>
              </p:nvSpPr>
              <p:spPr bwMode="auto">
                <a:xfrm>
                  <a:off x="4272" y="1248"/>
                  <a:ext cx="0" cy="2640"/>
                </a:xfrm>
                <a:prstGeom prst="line">
                  <a:avLst/>
                </a:prstGeom>
                <a:noFill/>
                <a:ln w="28575">
                  <a:solidFill>
                    <a:srgbClr val="E915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62" name="Line 71"/>
                <p:cNvSpPr>
                  <a:spLocks noChangeShapeType="1"/>
                </p:cNvSpPr>
                <p:nvPr/>
              </p:nvSpPr>
              <p:spPr bwMode="auto">
                <a:xfrm>
                  <a:off x="4368" y="1248"/>
                  <a:ext cx="0" cy="2640"/>
                </a:xfrm>
                <a:prstGeom prst="line">
                  <a:avLst/>
                </a:prstGeom>
                <a:noFill/>
                <a:ln w="28575">
                  <a:solidFill>
                    <a:srgbClr val="E915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63" name="Line 72"/>
                <p:cNvSpPr>
                  <a:spLocks noChangeShapeType="1"/>
                </p:cNvSpPr>
                <p:nvPr/>
              </p:nvSpPr>
              <p:spPr bwMode="auto">
                <a:xfrm>
                  <a:off x="4464" y="1248"/>
                  <a:ext cx="0" cy="2640"/>
                </a:xfrm>
                <a:prstGeom prst="line">
                  <a:avLst/>
                </a:prstGeom>
                <a:noFill/>
                <a:ln w="28575">
                  <a:solidFill>
                    <a:srgbClr val="E915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64" name="Line 73"/>
                <p:cNvSpPr>
                  <a:spLocks noChangeShapeType="1"/>
                </p:cNvSpPr>
                <p:nvPr/>
              </p:nvSpPr>
              <p:spPr bwMode="auto">
                <a:xfrm>
                  <a:off x="4560" y="1248"/>
                  <a:ext cx="0" cy="2640"/>
                </a:xfrm>
                <a:prstGeom prst="line">
                  <a:avLst/>
                </a:prstGeom>
                <a:noFill/>
                <a:ln w="28575">
                  <a:solidFill>
                    <a:srgbClr val="E915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65" name="Line 74"/>
                <p:cNvSpPr>
                  <a:spLocks noChangeShapeType="1"/>
                </p:cNvSpPr>
                <p:nvPr/>
              </p:nvSpPr>
              <p:spPr bwMode="auto">
                <a:xfrm>
                  <a:off x="4656" y="1248"/>
                  <a:ext cx="0" cy="2640"/>
                </a:xfrm>
                <a:prstGeom prst="line">
                  <a:avLst/>
                </a:prstGeom>
                <a:noFill/>
                <a:ln w="28575">
                  <a:solidFill>
                    <a:srgbClr val="E915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3066" name="Group 75"/>
              <p:cNvGrpSpPr>
                <a:grpSpLocks/>
              </p:cNvGrpSpPr>
              <p:nvPr/>
            </p:nvGrpSpPr>
            <p:grpSpPr bwMode="auto">
              <a:xfrm>
                <a:off x="4752" y="1248"/>
                <a:ext cx="480" cy="2640"/>
                <a:chOff x="4176" y="1248"/>
                <a:chExt cx="480" cy="2640"/>
              </a:xfrm>
            </p:grpSpPr>
            <p:sp>
              <p:nvSpPr>
                <p:cNvPr id="213067" name="Line 76"/>
                <p:cNvSpPr>
                  <a:spLocks noChangeShapeType="1"/>
                </p:cNvSpPr>
                <p:nvPr/>
              </p:nvSpPr>
              <p:spPr bwMode="auto">
                <a:xfrm>
                  <a:off x="4176" y="1248"/>
                  <a:ext cx="0" cy="2640"/>
                </a:xfrm>
                <a:prstGeom prst="line">
                  <a:avLst/>
                </a:prstGeom>
                <a:noFill/>
                <a:ln w="28575">
                  <a:solidFill>
                    <a:srgbClr val="E915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68" name="Line 77"/>
                <p:cNvSpPr>
                  <a:spLocks noChangeShapeType="1"/>
                </p:cNvSpPr>
                <p:nvPr/>
              </p:nvSpPr>
              <p:spPr bwMode="auto">
                <a:xfrm>
                  <a:off x="4272" y="1248"/>
                  <a:ext cx="0" cy="2640"/>
                </a:xfrm>
                <a:prstGeom prst="line">
                  <a:avLst/>
                </a:prstGeom>
                <a:noFill/>
                <a:ln w="28575">
                  <a:solidFill>
                    <a:srgbClr val="E915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69" name="Line 78"/>
                <p:cNvSpPr>
                  <a:spLocks noChangeShapeType="1"/>
                </p:cNvSpPr>
                <p:nvPr/>
              </p:nvSpPr>
              <p:spPr bwMode="auto">
                <a:xfrm>
                  <a:off x="4368" y="1248"/>
                  <a:ext cx="0" cy="2640"/>
                </a:xfrm>
                <a:prstGeom prst="line">
                  <a:avLst/>
                </a:prstGeom>
                <a:noFill/>
                <a:ln w="28575">
                  <a:solidFill>
                    <a:srgbClr val="E915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70" name="Line 79"/>
                <p:cNvSpPr>
                  <a:spLocks noChangeShapeType="1"/>
                </p:cNvSpPr>
                <p:nvPr/>
              </p:nvSpPr>
              <p:spPr bwMode="auto">
                <a:xfrm>
                  <a:off x="4464" y="1248"/>
                  <a:ext cx="0" cy="2640"/>
                </a:xfrm>
                <a:prstGeom prst="line">
                  <a:avLst/>
                </a:prstGeom>
                <a:noFill/>
                <a:ln w="28575">
                  <a:solidFill>
                    <a:srgbClr val="E915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71" name="Line 80"/>
                <p:cNvSpPr>
                  <a:spLocks noChangeShapeType="1"/>
                </p:cNvSpPr>
                <p:nvPr/>
              </p:nvSpPr>
              <p:spPr bwMode="auto">
                <a:xfrm>
                  <a:off x="4560" y="1248"/>
                  <a:ext cx="0" cy="2640"/>
                </a:xfrm>
                <a:prstGeom prst="line">
                  <a:avLst/>
                </a:prstGeom>
                <a:noFill/>
                <a:ln w="28575">
                  <a:solidFill>
                    <a:srgbClr val="E915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72" name="Line 81"/>
                <p:cNvSpPr>
                  <a:spLocks noChangeShapeType="1"/>
                </p:cNvSpPr>
                <p:nvPr/>
              </p:nvSpPr>
              <p:spPr bwMode="auto">
                <a:xfrm>
                  <a:off x="4656" y="1248"/>
                  <a:ext cx="0" cy="2640"/>
                </a:xfrm>
                <a:prstGeom prst="line">
                  <a:avLst/>
                </a:prstGeom>
                <a:noFill/>
                <a:ln w="28575">
                  <a:solidFill>
                    <a:srgbClr val="E9151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3073" name="Group 82"/>
            <p:cNvGrpSpPr>
              <a:grpSpLocks/>
            </p:cNvGrpSpPr>
            <p:nvPr/>
          </p:nvGrpSpPr>
          <p:grpSpPr bwMode="auto">
            <a:xfrm>
              <a:off x="3168" y="1776"/>
              <a:ext cx="2400" cy="1056"/>
              <a:chOff x="3168" y="1776"/>
              <a:chExt cx="2400" cy="1056"/>
            </a:xfrm>
          </p:grpSpPr>
          <p:grpSp>
            <p:nvGrpSpPr>
              <p:cNvPr id="213074" name="Group 83"/>
              <p:cNvGrpSpPr>
                <a:grpSpLocks/>
              </p:cNvGrpSpPr>
              <p:nvPr/>
            </p:nvGrpSpPr>
            <p:grpSpPr bwMode="auto">
              <a:xfrm>
                <a:off x="3168" y="1776"/>
                <a:ext cx="2400" cy="288"/>
                <a:chOff x="3168" y="1776"/>
                <a:chExt cx="2400" cy="288"/>
              </a:xfrm>
            </p:grpSpPr>
            <p:sp>
              <p:nvSpPr>
                <p:cNvPr id="213075" name="Line 84"/>
                <p:cNvSpPr>
                  <a:spLocks noChangeShapeType="1"/>
                </p:cNvSpPr>
                <p:nvPr/>
              </p:nvSpPr>
              <p:spPr bwMode="auto">
                <a:xfrm>
                  <a:off x="3168" y="1776"/>
                  <a:ext cx="240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76" name="Line 85"/>
                <p:cNvSpPr>
                  <a:spLocks noChangeShapeType="1"/>
                </p:cNvSpPr>
                <p:nvPr/>
              </p:nvSpPr>
              <p:spPr bwMode="auto">
                <a:xfrm>
                  <a:off x="3168" y="1872"/>
                  <a:ext cx="240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77" name="Line 86"/>
                <p:cNvSpPr>
                  <a:spLocks noChangeShapeType="1"/>
                </p:cNvSpPr>
                <p:nvPr/>
              </p:nvSpPr>
              <p:spPr bwMode="auto">
                <a:xfrm>
                  <a:off x="3168" y="1968"/>
                  <a:ext cx="240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78" name="Line 87"/>
                <p:cNvSpPr>
                  <a:spLocks noChangeShapeType="1"/>
                </p:cNvSpPr>
                <p:nvPr/>
              </p:nvSpPr>
              <p:spPr bwMode="auto">
                <a:xfrm>
                  <a:off x="3168" y="2064"/>
                  <a:ext cx="240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3079" name="Group 88"/>
              <p:cNvGrpSpPr>
                <a:grpSpLocks/>
              </p:cNvGrpSpPr>
              <p:nvPr/>
            </p:nvGrpSpPr>
            <p:grpSpPr bwMode="auto">
              <a:xfrm>
                <a:off x="3168" y="2160"/>
                <a:ext cx="2400" cy="288"/>
                <a:chOff x="3168" y="1776"/>
                <a:chExt cx="2400" cy="288"/>
              </a:xfrm>
            </p:grpSpPr>
            <p:sp>
              <p:nvSpPr>
                <p:cNvPr id="213080" name="Line 89"/>
                <p:cNvSpPr>
                  <a:spLocks noChangeShapeType="1"/>
                </p:cNvSpPr>
                <p:nvPr/>
              </p:nvSpPr>
              <p:spPr bwMode="auto">
                <a:xfrm>
                  <a:off x="3168" y="1776"/>
                  <a:ext cx="240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81" name="Line 90"/>
                <p:cNvSpPr>
                  <a:spLocks noChangeShapeType="1"/>
                </p:cNvSpPr>
                <p:nvPr/>
              </p:nvSpPr>
              <p:spPr bwMode="auto">
                <a:xfrm>
                  <a:off x="3168" y="1872"/>
                  <a:ext cx="240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82" name="Line 91"/>
                <p:cNvSpPr>
                  <a:spLocks noChangeShapeType="1"/>
                </p:cNvSpPr>
                <p:nvPr/>
              </p:nvSpPr>
              <p:spPr bwMode="auto">
                <a:xfrm>
                  <a:off x="3168" y="1968"/>
                  <a:ext cx="240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83" name="Line 92"/>
                <p:cNvSpPr>
                  <a:spLocks noChangeShapeType="1"/>
                </p:cNvSpPr>
                <p:nvPr/>
              </p:nvSpPr>
              <p:spPr bwMode="auto">
                <a:xfrm>
                  <a:off x="3168" y="2064"/>
                  <a:ext cx="240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3084" name="Group 93"/>
              <p:cNvGrpSpPr>
                <a:grpSpLocks/>
              </p:cNvGrpSpPr>
              <p:nvPr/>
            </p:nvGrpSpPr>
            <p:grpSpPr bwMode="auto">
              <a:xfrm>
                <a:off x="3168" y="2544"/>
                <a:ext cx="2400" cy="288"/>
                <a:chOff x="3168" y="1776"/>
                <a:chExt cx="2400" cy="288"/>
              </a:xfrm>
            </p:grpSpPr>
            <p:sp>
              <p:nvSpPr>
                <p:cNvPr id="213085" name="Line 94"/>
                <p:cNvSpPr>
                  <a:spLocks noChangeShapeType="1"/>
                </p:cNvSpPr>
                <p:nvPr/>
              </p:nvSpPr>
              <p:spPr bwMode="auto">
                <a:xfrm>
                  <a:off x="3168" y="1776"/>
                  <a:ext cx="240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86" name="Line 95"/>
                <p:cNvSpPr>
                  <a:spLocks noChangeShapeType="1"/>
                </p:cNvSpPr>
                <p:nvPr/>
              </p:nvSpPr>
              <p:spPr bwMode="auto">
                <a:xfrm>
                  <a:off x="3168" y="1872"/>
                  <a:ext cx="240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87" name="Line 96"/>
                <p:cNvSpPr>
                  <a:spLocks noChangeShapeType="1"/>
                </p:cNvSpPr>
                <p:nvPr/>
              </p:nvSpPr>
              <p:spPr bwMode="auto">
                <a:xfrm>
                  <a:off x="3168" y="1968"/>
                  <a:ext cx="240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88" name="Line 97"/>
                <p:cNvSpPr>
                  <a:spLocks noChangeShapeType="1"/>
                </p:cNvSpPr>
                <p:nvPr/>
              </p:nvSpPr>
              <p:spPr bwMode="auto">
                <a:xfrm>
                  <a:off x="3168" y="2064"/>
                  <a:ext cx="240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it-IT" b="1">
                    <a:solidFill>
                      <a:srgbClr val="FFFFFF"/>
                    </a:solidFill>
                    <a:latin typeface="Garamond" panose="02020404030301010803" pitchFamily="18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4" name="Group 124"/>
          <p:cNvGrpSpPr>
            <a:grpSpLocks/>
          </p:cNvGrpSpPr>
          <p:nvPr/>
        </p:nvGrpSpPr>
        <p:grpSpPr bwMode="auto">
          <a:xfrm>
            <a:off x="6477001" y="1905000"/>
            <a:ext cx="3902075" cy="4191000"/>
            <a:chOff x="3120" y="1200"/>
            <a:chExt cx="2458" cy="2640"/>
          </a:xfrm>
        </p:grpSpPr>
        <p:sp>
          <p:nvSpPr>
            <p:cNvPr id="213090" name="Rectangle 99"/>
            <p:cNvSpPr>
              <a:spLocks noChangeArrowheads="1"/>
            </p:cNvSpPr>
            <p:nvPr/>
          </p:nvSpPr>
          <p:spPr bwMode="auto">
            <a:xfrm>
              <a:off x="4224" y="1200"/>
              <a:ext cx="96" cy="96"/>
            </a:xfrm>
            <a:prstGeom prst="rect">
              <a:avLst/>
            </a:prstGeom>
            <a:solidFill>
              <a:srgbClr val="E9151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altLang="it-IT">
                <a:solidFill>
                  <a:srgbClr val="FFFFFF"/>
                </a:solidFill>
              </a:endParaRPr>
            </a:p>
          </p:txBody>
        </p:sp>
        <p:sp>
          <p:nvSpPr>
            <p:cNvPr id="213091" name="Rectangle 100"/>
            <p:cNvSpPr>
              <a:spLocks noChangeArrowheads="1"/>
            </p:cNvSpPr>
            <p:nvPr/>
          </p:nvSpPr>
          <p:spPr bwMode="auto">
            <a:xfrm>
              <a:off x="3120" y="2208"/>
              <a:ext cx="96" cy="9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altLang="it-IT">
                <a:solidFill>
                  <a:srgbClr val="FFFFFF"/>
                </a:solidFill>
              </a:endParaRPr>
            </a:p>
          </p:txBody>
        </p:sp>
        <p:sp>
          <p:nvSpPr>
            <p:cNvPr id="213092" name="Line 101"/>
            <p:cNvSpPr>
              <a:spLocks noChangeShapeType="1"/>
            </p:cNvSpPr>
            <p:nvPr/>
          </p:nvSpPr>
          <p:spPr bwMode="auto">
            <a:xfrm>
              <a:off x="4272" y="1200"/>
              <a:ext cx="0" cy="2640"/>
            </a:xfrm>
            <a:prstGeom prst="line">
              <a:avLst/>
            </a:prstGeom>
            <a:noFill/>
            <a:ln w="57150">
              <a:solidFill>
                <a:srgbClr val="E915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b="1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3093" name="Line 102"/>
            <p:cNvSpPr>
              <a:spLocks noChangeShapeType="1"/>
            </p:cNvSpPr>
            <p:nvPr/>
          </p:nvSpPr>
          <p:spPr bwMode="auto">
            <a:xfrm flipH="1" flipV="1">
              <a:off x="3168" y="2256"/>
              <a:ext cx="2410" cy="11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b="1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125"/>
          <p:cNvGrpSpPr>
            <a:grpSpLocks/>
          </p:cNvGrpSpPr>
          <p:nvPr/>
        </p:nvGrpSpPr>
        <p:grpSpPr bwMode="auto">
          <a:xfrm>
            <a:off x="6477001" y="1905000"/>
            <a:ext cx="3978275" cy="4191000"/>
            <a:chOff x="3120" y="1200"/>
            <a:chExt cx="2506" cy="2640"/>
          </a:xfrm>
        </p:grpSpPr>
        <p:sp>
          <p:nvSpPr>
            <p:cNvPr id="213095" name="Line 104"/>
            <p:cNvSpPr>
              <a:spLocks noChangeShapeType="1"/>
            </p:cNvSpPr>
            <p:nvPr/>
          </p:nvSpPr>
          <p:spPr bwMode="auto">
            <a:xfrm flipH="1" flipV="1">
              <a:off x="3216" y="2828"/>
              <a:ext cx="2410" cy="11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b="1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3096" name="Rectangle 105"/>
            <p:cNvSpPr>
              <a:spLocks noChangeArrowheads="1"/>
            </p:cNvSpPr>
            <p:nvPr/>
          </p:nvSpPr>
          <p:spPr bwMode="auto">
            <a:xfrm>
              <a:off x="4800" y="1200"/>
              <a:ext cx="96" cy="96"/>
            </a:xfrm>
            <a:prstGeom prst="rect">
              <a:avLst/>
            </a:prstGeom>
            <a:solidFill>
              <a:srgbClr val="E9151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altLang="it-IT">
                <a:solidFill>
                  <a:srgbClr val="FFFFFF"/>
                </a:solidFill>
              </a:endParaRPr>
            </a:p>
          </p:txBody>
        </p:sp>
        <p:sp>
          <p:nvSpPr>
            <p:cNvPr id="213097" name="Rectangle 106"/>
            <p:cNvSpPr>
              <a:spLocks noChangeArrowheads="1"/>
            </p:cNvSpPr>
            <p:nvPr/>
          </p:nvSpPr>
          <p:spPr bwMode="auto">
            <a:xfrm>
              <a:off x="3120" y="2784"/>
              <a:ext cx="96" cy="9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altLang="it-IT">
                <a:solidFill>
                  <a:srgbClr val="FFFFFF"/>
                </a:solidFill>
              </a:endParaRPr>
            </a:p>
          </p:txBody>
        </p:sp>
        <p:sp>
          <p:nvSpPr>
            <p:cNvPr id="213098" name="Line 107"/>
            <p:cNvSpPr>
              <a:spLocks noChangeShapeType="1"/>
            </p:cNvSpPr>
            <p:nvPr/>
          </p:nvSpPr>
          <p:spPr bwMode="auto">
            <a:xfrm>
              <a:off x="4848" y="1200"/>
              <a:ext cx="0" cy="2640"/>
            </a:xfrm>
            <a:prstGeom prst="line">
              <a:avLst/>
            </a:prstGeom>
            <a:noFill/>
            <a:ln w="57150">
              <a:solidFill>
                <a:srgbClr val="E915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b="1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121"/>
          <p:cNvGrpSpPr>
            <a:grpSpLocks/>
          </p:cNvGrpSpPr>
          <p:nvPr/>
        </p:nvGrpSpPr>
        <p:grpSpPr bwMode="auto">
          <a:xfrm>
            <a:off x="8185150" y="3473451"/>
            <a:ext cx="1143000" cy="1128713"/>
            <a:chOff x="4196" y="2188"/>
            <a:chExt cx="720" cy="711"/>
          </a:xfrm>
        </p:grpSpPr>
        <p:sp>
          <p:nvSpPr>
            <p:cNvPr id="213100" name="AutoShape 109"/>
            <p:cNvSpPr>
              <a:spLocks noChangeArrowheads="1"/>
            </p:cNvSpPr>
            <p:nvPr/>
          </p:nvSpPr>
          <p:spPr bwMode="auto">
            <a:xfrm>
              <a:off x="4196" y="2755"/>
              <a:ext cx="144" cy="144"/>
            </a:xfrm>
            <a:prstGeom prst="star16">
              <a:avLst>
                <a:gd name="adj" fmla="val 37500"/>
              </a:avLst>
            </a:prstGeom>
            <a:solidFill>
              <a:srgbClr val="FF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altLang="it-IT">
                <a:solidFill>
                  <a:srgbClr val="FFFFFF"/>
                </a:solidFill>
              </a:endParaRPr>
            </a:p>
          </p:txBody>
        </p:sp>
        <p:sp>
          <p:nvSpPr>
            <p:cNvPr id="213101" name="AutoShape 110"/>
            <p:cNvSpPr>
              <a:spLocks noChangeArrowheads="1"/>
            </p:cNvSpPr>
            <p:nvPr/>
          </p:nvSpPr>
          <p:spPr bwMode="auto">
            <a:xfrm>
              <a:off x="4772" y="2188"/>
              <a:ext cx="144" cy="144"/>
            </a:xfrm>
            <a:prstGeom prst="star16">
              <a:avLst>
                <a:gd name="adj" fmla="val 37500"/>
              </a:avLst>
            </a:prstGeom>
            <a:solidFill>
              <a:srgbClr val="FF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altLang="it-IT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Group 111"/>
          <p:cNvGrpSpPr>
            <a:grpSpLocks/>
          </p:cNvGrpSpPr>
          <p:nvPr/>
        </p:nvGrpSpPr>
        <p:grpSpPr bwMode="auto">
          <a:xfrm>
            <a:off x="8178800" y="3460750"/>
            <a:ext cx="1149350" cy="1162050"/>
            <a:chOff x="4192" y="2180"/>
            <a:chExt cx="724" cy="732"/>
          </a:xfrm>
        </p:grpSpPr>
        <p:sp>
          <p:nvSpPr>
            <p:cNvPr id="213103" name="AutoShape 112"/>
            <p:cNvSpPr>
              <a:spLocks noChangeArrowheads="1"/>
            </p:cNvSpPr>
            <p:nvPr/>
          </p:nvSpPr>
          <p:spPr bwMode="auto">
            <a:xfrm>
              <a:off x="4772" y="2768"/>
              <a:ext cx="144" cy="144"/>
            </a:xfrm>
            <a:prstGeom prst="star16">
              <a:avLst>
                <a:gd name="adj" fmla="val 37500"/>
              </a:avLst>
            </a:prstGeom>
            <a:solidFill>
              <a:srgbClr val="E47C3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altLang="it-IT">
                <a:solidFill>
                  <a:srgbClr val="FFFFFF"/>
                </a:solidFill>
              </a:endParaRPr>
            </a:p>
          </p:txBody>
        </p:sp>
        <p:sp>
          <p:nvSpPr>
            <p:cNvPr id="213104" name="AutoShape 113"/>
            <p:cNvSpPr>
              <a:spLocks noChangeArrowheads="1"/>
            </p:cNvSpPr>
            <p:nvPr/>
          </p:nvSpPr>
          <p:spPr bwMode="auto">
            <a:xfrm>
              <a:off x="4192" y="2180"/>
              <a:ext cx="144" cy="144"/>
            </a:xfrm>
            <a:prstGeom prst="star16">
              <a:avLst>
                <a:gd name="adj" fmla="val 37500"/>
              </a:avLst>
            </a:prstGeom>
            <a:solidFill>
              <a:srgbClr val="E47C3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altLang="it-IT">
                <a:solidFill>
                  <a:srgbClr val="FFFFFF"/>
                </a:solidFill>
              </a:endParaRPr>
            </a:p>
          </p:txBody>
        </p:sp>
      </p:grpSp>
      <p:sp>
        <p:nvSpPr>
          <p:cNvPr id="276594" name="Text Box 114"/>
          <p:cNvSpPr txBox="1">
            <a:spLocks noChangeArrowheads="1"/>
          </p:cNvSpPr>
          <p:nvPr/>
        </p:nvSpPr>
        <p:spPr bwMode="auto">
          <a:xfrm>
            <a:off x="5988728" y="1371600"/>
            <a:ext cx="41649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it-IT">
                <a:solidFill>
                  <a:srgbClr val="FF8000"/>
                </a:solidFill>
                <a:latin typeface="Times New Roman" panose="02020603050405020304" pitchFamily="18" charset="0"/>
              </a:rPr>
              <a:t>strips @ 90°: ambiguities!</a:t>
            </a:r>
            <a:endParaRPr lang="en-GB" altLang="it-IT">
              <a:solidFill>
                <a:srgbClr val="FF0B0E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8" name="Group 123"/>
          <p:cNvGrpSpPr>
            <a:grpSpLocks/>
          </p:cNvGrpSpPr>
          <p:nvPr/>
        </p:nvGrpSpPr>
        <p:grpSpPr bwMode="auto">
          <a:xfrm>
            <a:off x="8229601" y="3505200"/>
            <a:ext cx="1044575" cy="1066800"/>
            <a:chOff x="4224" y="2208"/>
            <a:chExt cx="658" cy="672"/>
          </a:xfrm>
        </p:grpSpPr>
        <p:sp>
          <p:nvSpPr>
            <p:cNvPr id="213107" name="AutoShape 116"/>
            <p:cNvSpPr>
              <a:spLocks noChangeAspect="1" noChangeArrowheads="1"/>
            </p:cNvSpPr>
            <p:nvPr/>
          </p:nvSpPr>
          <p:spPr bwMode="auto">
            <a:xfrm>
              <a:off x="4224" y="2208"/>
              <a:ext cx="82" cy="82"/>
            </a:xfrm>
            <a:prstGeom prst="star16">
              <a:avLst>
                <a:gd name="adj" fmla="val 3750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altLang="it-IT">
                <a:solidFill>
                  <a:srgbClr val="FFFFFF"/>
                </a:solidFill>
              </a:endParaRPr>
            </a:p>
          </p:txBody>
        </p:sp>
        <p:sp>
          <p:nvSpPr>
            <p:cNvPr id="213108" name="AutoShape 117"/>
            <p:cNvSpPr>
              <a:spLocks noChangeAspect="1" noChangeArrowheads="1"/>
            </p:cNvSpPr>
            <p:nvPr/>
          </p:nvSpPr>
          <p:spPr bwMode="auto">
            <a:xfrm>
              <a:off x="4800" y="2798"/>
              <a:ext cx="82" cy="82"/>
            </a:xfrm>
            <a:prstGeom prst="star16">
              <a:avLst>
                <a:gd name="adj" fmla="val 3750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altLang="it-IT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118"/>
          <p:cNvGrpSpPr>
            <a:grpSpLocks/>
          </p:cNvGrpSpPr>
          <p:nvPr/>
        </p:nvGrpSpPr>
        <p:grpSpPr bwMode="auto">
          <a:xfrm>
            <a:off x="3549651" y="3517901"/>
            <a:ext cx="1089025" cy="1122363"/>
            <a:chOff x="1276" y="2216"/>
            <a:chExt cx="686" cy="707"/>
          </a:xfrm>
        </p:grpSpPr>
        <p:sp>
          <p:nvSpPr>
            <p:cNvPr id="213110" name="AutoShape 119"/>
            <p:cNvSpPr>
              <a:spLocks noChangeAspect="1" noChangeArrowheads="1"/>
            </p:cNvSpPr>
            <p:nvPr/>
          </p:nvSpPr>
          <p:spPr bwMode="auto">
            <a:xfrm>
              <a:off x="1276" y="2216"/>
              <a:ext cx="82" cy="82"/>
            </a:xfrm>
            <a:prstGeom prst="star16">
              <a:avLst>
                <a:gd name="adj" fmla="val 3750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altLang="it-IT">
                <a:solidFill>
                  <a:srgbClr val="FFFFFF"/>
                </a:solidFill>
              </a:endParaRPr>
            </a:p>
          </p:txBody>
        </p:sp>
        <p:sp>
          <p:nvSpPr>
            <p:cNvPr id="213111" name="AutoShape 120"/>
            <p:cNvSpPr>
              <a:spLocks noChangeAspect="1" noChangeArrowheads="1"/>
            </p:cNvSpPr>
            <p:nvPr/>
          </p:nvSpPr>
          <p:spPr bwMode="auto">
            <a:xfrm>
              <a:off x="1880" y="2841"/>
              <a:ext cx="82" cy="82"/>
            </a:xfrm>
            <a:prstGeom prst="star16">
              <a:avLst>
                <a:gd name="adj" fmla="val 37500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en-US" altLang="it-IT">
                <a:solidFill>
                  <a:srgbClr val="FFFFFF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3A78-0069-4240-8C0A-79F7CFE421D3}" type="slidenum">
              <a:rPr lang="en-US" altLang="it-IT" smtClean="0"/>
              <a:pPr/>
              <a:t>16</a:t>
            </a:fld>
            <a:endParaRPr lang="en-US" altLang="it-IT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3331-9F48-40F9-87F3-2E23B943DC90}" type="datetime1">
              <a:rPr lang="it-IT" smtClean="0"/>
              <a:t>29/11/2020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RAFNeS_5 Applicazioni Microstrisce</a:t>
            </a:r>
          </a:p>
        </p:txBody>
      </p:sp>
    </p:spTree>
    <p:extLst>
      <p:ext uri="{BB962C8B-B14F-4D97-AF65-F5344CB8AC3E}">
        <p14:creationId xmlns:p14="http://schemas.microsoft.com/office/powerpoint/2010/main" val="194076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3" presetClass="entr" presetSubtype="1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284" y="1425255"/>
            <a:ext cx="5620215" cy="2512741"/>
          </a:xfrm>
        </p:spPr>
        <p:txBody>
          <a:bodyPr>
            <a:normAutofit/>
          </a:bodyPr>
          <a:lstStyle/>
          <a:p>
            <a:r>
              <a:rPr lang="en-US" sz="2000" dirty="0" err="1"/>
              <a:t>Calcolo</a:t>
            </a:r>
            <a:r>
              <a:rPr lang="en-US" sz="2000" dirty="0"/>
              <a:t> </a:t>
            </a:r>
            <a:r>
              <a:rPr lang="en-US" sz="2000" dirty="0" err="1"/>
              <a:t>dello</a:t>
            </a:r>
            <a:r>
              <a:rPr lang="en-US" sz="2000" dirty="0"/>
              <a:t> </a:t>
            </a:r>
            <a:r>
              <a:rPr lang="en-US" sz="2000" dirty="0" err="1"/>
              <a:t>spostamento</a:t>
            </a:r>
            <a:r>
              <a:rPr lang="en-US" sz="2000" dirty="0"/>
              <a:t> </a:t>
            </a:r>
            <a:r>
              <a:rPr lang="en-US" sz="2000" dirty="0" err="1"/>
              <a:t>evento</a:t>
            </a:r>
            <a:r>
              <a:rPr lang="en-US" sz="2000" dirty="0"/>
              <a:t> per </a:t>
            </a:r>
            <a:r>
              <a:rPr lang="en-US" sz="2000" dirty="0" err="1"/>
              <a:t>evento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Statistica</a:t>
            </a:r>
            <a:r>
              <a:rPr lang="en-US" sz="2000" dirty="0"/>
              <a:t> </a:t>
            </a:r>
            <a:r>
              <a:rPr lang="en-US" sz="2000" dirty="0" err="1"/>
              <a:t>degli</a:t>
            </a:r>
            <a:r>
              <a:rPr lang="en-US" sz="2000" dirty="0"/>
              <a:t> </a:t>
            </a:r>
            <a:r>
              <a:rPr lang="en-US" sz="2000" dirty="0" err="1"/>
              <a:t>spostamenti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Valutazione</a:t>
            </a:r>
            <a:r>
              <a:rPr lang="en-US" sz="2000" dirty="0"/>
              <a:t> </a:t>
            </a:r>
            <a:r>
              <a:rPr lang="en-US" sz="2000" dirty="0" err="1"/>
              <a:t>contributo</a:t>
            </a:r>
            <a:r>
              <a:rPr lang="en-US" sz="2000" dirty="0"/>
              <a:t> di </a:t>
            </a:r>
            <a:r>
              <a:rPr lang="en-US" sz="2000" dirty="0" err="1"/>
              <a:t>rumore</a:t>
            </a:r>
            <a:r>
              <a:rPr lang="en-US" sz="2000" dirty="0"/>
              <a:t> di </a:t>
            </a:r>
            <a:r>
              <a:rPr lang="en-US" sz="2000" dirty="0" err="1"/>
              <a:t>modo</a:t>
            </a:r>
            <a:r>
              <a:rPr lang="en-US" sz="2000" dirty="0"/>
              <a:t> </a:t>
            </a:r>
            <a:r>
              <a:rPr lang="en-US" sz="2000" dirty="0" err="1"/>
              <a:t>comune</a:t>
            </a:r>
            <a:r>
              <a:rPr lang="en-US" sz="2000" dirty="0"/>
              <a:t> al </a:t>
            </a:r>
            <a:r>
              <a:rPr lang="en-US" sz="2000" dirty="0" err="1"/>
              <a:t>rumore</a:t>
            </a:r>
            <a:r>
              <a:rPr lang="en-US" sz="2000" dirty="0"/>
              <a:t> </a:t>
            </a:r>
            <a:r>
              <a:rPr lang="en-US" sz="2000" dirty="0" err="1"/>
              <a:t>totale</a:t>
            </a:r>
            <a:endParaRPr lang="it-IT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4996-0753-4EEA-9F7F-512484E568F6}" type="datetime1">
              <a:rPr lang="it-IT" smtClean="0"/>
              <a:t>29/11/2020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RAFNeS_5 Applicazioni Microstrisce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499" y="624499"/>
            <a:ext cx="4457520" cy="27751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42232" y="3399619"/>
            <a:ext cx="8449307" cy="2867037"/>
            <a:chOff x="3345367" y="268199"/>
            <a:chExt cx="8449307" cy="28670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5367" y="621167"/>
              <a:ext cx="7837642" cy="251406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581400" y="268199"/>
              <a:ext cx="8213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Rumore</a:t>
              </a:r>
              <a:r>
                <a:rPr lang="en-US" dirty="0"/>
                <a:t> </a:t>
              </a:r>
              <a:r>
                <a:rPr lang="en-US" dirty="0" err="1"/>
                <a:t>totale</a:t>
              </a:r>
              <a:r>
                <a:rPr lang="en-US" dirty="0"/>
                <a:t>                    </a:t>
              </a:r>
              <a:r>
                <a:rPr lang="en-US" dirty="0" err="1"/>
                <a:t>rumore</a:t>
              </a:r>
              <a:r>
                <a:rPr lang="en-US" dirty="0"/>
                <a:t> RMS </a:t>
              </a:r>
              <a:r>
                <a:rPr lang="en-US" dirty="0" err="1"/>
                <a:t>intrinseco</a:t>
              </a:r>
              <a:r>
                <a:rPr lang="en-US" dirty="0"/>
                <a:t>       </a:t>
              </a:r>
              <a:r>
                <a:rPr lang="en-US" dirty="0" err="1"/>
                <a:t>rumore</a:t>
              </a:r>
              <a:r>
                <a:rPr lang="en-US" dirty="0"/>
                <a:t> RMS di </a:t>
              </a:r>
              <a:r>
                <a:rPr lang="en-US" dirty="0" err="1"/>
                <a:t>modo</a:t>
              </a:r>
              <a:r>
                <a:rPr lang="en-US" dirty="0"/>
                <a:t> </a:t>
              </a:r>
              <a:r>
                <a:rPr lang="en-US" dirty="0" err="1"/>
                <a:t>comune</a:t>
              </a:r>
              <a:endParaRPr lang="it-IT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0917" y="85307"/>
            <a:ext cx="10633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Correzione</a:t>
            </a:r>
            <a:r>
              <a:rPr lang="en-US" sz="3200" dirty="0"/>
              <a:t> </a:t>
            </a:r>
            <a:r>
              <a:rPr lang="en-US" sz="3200" dirty="0" err="1"/>
              <a:t>dello</a:t>
            </a:r>
            <a:r>
              <a:rPr lang="en-US" sz="3200" dirty="0"/>
              <a:t> </a:t>
            </a:r>
            <a:r>
              <a:rPr lang="en-US" sz="3200" dirty="0" err="1"/>
              <a:t>spostamento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</a:t>
            </a:r>
            <a:r>
              <a:rPr lang="en-US" sz="3200" dirty="0" err="1"/>
              <a:t>piedistalli</a:t>
            </a:r>
            <a:r>
              <a:rPr lang="en-US" sz="3200" dirty="0"/>
              <a:t> </a:t>
            </a:r>
            <a:r>
              <a:rPr lang="en-US" sz="3200" dirty="0" err="1"/>
              <a:t>dovuto</a:t>
            </a:r>
            <a:r>
              <a:rPr lang="en-US" sz="3200" dirty="0"/>
              <a:t> al </a:t>
            </a:r>
            <a:r>
              <a:rPr lang="en-US" sz="3200" dirty="0" err="1"/>
              <a:t>rumore</a:t>
            </a:r>
            <a:r>
              <a:rPr lang="en-US" sz="3200" dirty="0"/>
              <a:t> di </a:t>
            </a:r>
            <a:r>
              <a:rPr lang="en-US" sz="3200" dirty="0" err="1"/>
              <a:t>modo</a:t>
            </a:r>
            <a:r>
              <a:rPr lang="en-US" sz="3200" dirty="0"/>
              <a:t> </a:t>
            </a:r>
            <a:r>
              <a:rPr lang="en-US" sz="3200" dirty="0" err="1"/>
              <a:t>comune</a:t>
            </a:r>
            <a:r>
              <a:rPr lang="en-US" sz="3200" dirty="0"/>
              <a:t> in </a:t>
            </a:r>
            <a:r>
              <a:rPr lang="en-US" sz="3200" dirty="0" err="1"/>
              <a:t>rivelatore</a:t>
            </a:r>
            <a:r>
              <a:rPr lang="en-US" sz="3200" dirty="0"/>
              <a:t>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049814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9080" y="2634066"/>
            <a:ext cx="3453840" cy="34819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A1A7-D529-4312-AB17-847E25715961}" type="datetime1">
              <a:rPr lang="it-IT" smtClean="0"/>
              <a:t>29/11/2020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RAFNeS_5 Applicazioni Microstrisce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917" y="85307"/>
            <a:ext cx="8814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Metodi</a:t>
            </a:r>
            <a:r>
              <a:rPr lang="en-US" sz="3200" dirty="0"/>
              <a:t> di </a:t>
            </a:r>
            <a:r>
              <a:rPr lang="en-US" sz="3200" dirty="0" err="1"/>
              <a:t>correzione</a:t>
            </a:r>
            <a:r>
              <a:rPr lang="en-US" sz="3200" dirty="0"/>
              <a:t> del </a:t>
            </a:r>
            <a:r>
              <a:rPr lang="en-US" sz="3200" dirty="0" err="1"/>
              <a:t>rumore</a:t>
            </a:r>
            <a:r>
              <a:rPr lang="en-US" sz="3200" dirty="0"/>
              <a:t> di </a:t>
            </a:r>
            <a:r>
              <a:rPr lang="en-US" sz="3200" dirty="0" err="1"/>
              <a:t>modo</a:t>
            </a:r>
            <a:r>
              <a:rPr lang="en-US" sz="3200" dirty="0"/>
              <a:t> </a:t>
            </a:r>
            <a:r>
              <a:rPr lang="en-US" sz="3200" dirty="0" err="1"/>
              <a:t>comune</a:t>
            </a:r>
            <a:r>
              <a:rPr lang="en-US" sz="3200" dirty="0"/>
              <a:t> </a:t>
            </a:r>
            <a:endParaRPr lang="it-IT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440803" y="786117"/>
            <a:ext cx="3310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Soglia</a:t>
            </a:r>
            <a:r>
              <a:rPr lang="en-US" sz="1600" b="1" dirty="0"/>
              <a:t> </a:t>
            </a:r>
            <a:r>
              <a:rPr lang="en-US" sz="1600" b="1" dirty="0" err="1"/>
              <a:t>fissa</a:t>
            </a:r>
            <a:r>
              <a:rPr lang="en-US" sz="1600" dirty="0"/>
              <a:t>: </a:t>
            </a:r>
            <a:r>
              <a:rPr lang="en-US" sz="1600" dirty="0" err="1"/>
              <a:t>elimina</a:t>
            </a:r>
            <a:r>
              <a:rPr lang="en-US" sz="1600" dirty="0"/>
              <a:t> </a:t>
            </a:r>
            <a:r>
              <a:rPr lang="en-US" sz="1600" dirty="0" err="1"/>
              <a:t>grandi</a:t>
            </a:r>
            <a:r>
              <a:rPr lang="en-US" sz="1600" dirty="0"/>
              <a:t> </a:t>
            </a:r>
            <a:r>
              <a:rPr lang="en-US" sz="1600" dirty="0" err="1"/>
              <a:t>fluttuazioni</a:t>
            </a:r>
            <a:r>
              <a:rPr lang="en-US" sz="1600" dirty="0"/>
              <a:t> positive e </a:t>
            </a:r>
            <a:r>
              <a:rPr lang="en-US" sz="1600" dirty="0" err="1"/>
              <a:t>segnali</a:t>
            </a:r>
            <a:r>
              <a:rPr lang="en-US" sz="1600" dirty="0"/>
              <a:t> </a:t>
            </a:r>
            <a:r>
              <a:rPr lang="en-US" sz="1600" dirty="0" err="1"/>
              <a:t>fisici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Tratta</a:t>
            </a:r>
            <a:r>
              <a:rPr lang="en-US" sz="1600" dirty="0"/>
              <a:t> </a:t>
            </a:r>
            <a:r>
              <a:rPr lang="en-US" sz="1600" dirty="0" err="1"/>
              <a:t>il</a:t>
            </a:r>
            <a:r>
              <a:rPr lang="en-US" sz="1600" dirty="0"/>
              <a:t> </a:t>
            </a:r>
            <a:r>
              <a:rPr lang="en-US" sz="1600" dirty="0" err="1"/>
              <a:t>dato</a:t>
            </a:r>
            <a:r>
              <a:rPr lang="en-US" sz="1600" dirty="0"/>
              <a:t> di </a:t>
            </a:r>
            <a:r>
              <a:rPr lang="en-US" sz="1600" dirty="0" err="1"/>
              <a:t>ogni</a:t>
            </a:r>
            <a:r>
              <a:rPr lang="en-US" sz="1600" dirty="0"/>
              <a:t> </a:t>
            </a:r>
            <a:r>
              <a:rPr lang="en-US" sz="1600" dirty="0" err="1"/>
              <a:t>canale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sola </a:t>
            </a:r>
            <a:r>
              <a:rPr lang="en-US" sz="1600" dirty="0" err="1"/>
              <a:t>volta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Non </a:t>
            </a:r>
            <a:r>
              <a:rPr lang="en-US" sz="1600" dirty="0" err="1"/>
              <a:t>elimina</a:t>
            </a:r>
            <a:r>
              <a:rPr lang="en-US" sz="1600" dirty="0"/>
              <a:t> </a:t>
            </a:r>
            <a:r>
              <a:rPr lang="en-US" sz="1600" dirty="0" err="1"/>
              <a:t>piccoli</a:t>
            </a:r>
            <a:r>
              <a:rPr lang="en-US" sz="1600" dirty="0"/>
              <a:t> </a:t>
            </a:r>
            <a:r>
              <a:rPr lang="en-US" sz="1600" dirty="0" err="1"/>
              <a:t>segnali</a:t>
            </a:r>
            <a:r>
              <a:rPr lang="en-US" sz="1600" dirty="0"/>
              <a:t> </a:t>
            </a:r>
            <a:r>
              <a:rPr lang="en-US" sz="1600" dirty="0" err="1"/>
              <a:t>fisici</a:t>
            </a:r>
            <a:r>
              <a:rPr lang="en-US" sz="1600" dirty="0"/>
              <a:t> e </a:t>
            </a:r>
            <a:r>
              <a:rPr lang="en-US" sz="1600" dirty="0" err="1"/>
              <a:t>fluttuazioni</a:t>
            </a:r>
            <a:r>
              <a:rPr lang="en-US" sz="1600" dirty="0"/>
              <a:t> negative</a:t>
            </a:r>
            <a:endParaRPr lang="it-IT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849" y="2648946"/>
            <a:ext cx="3542400" cy="3467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25" y="3098303"/>
            <a:ext cx="4052291" cy="25228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44998" y="786117"/>
            <a:ext cx="3368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Auto-</a:t>
            </a:r>
            <a:r>
              <a:rPr lang="en-US" sz="1600" b="1" dirty="0" err="1"/>
              <a:t>aggiustamento</a:t>
            </a:r>
            <a:r>
              <a:rPr lang="en-US" sz="1600" dirty="0"/>
              <a:t>: </a:t>
            </a:r>
          </a:p>
          <a:p>
            <a:pPr marL="365760" lvl="1" indent="-182880">
              <a:buFont typeface="Arial" panose="020B0604020202020204" pitchFamily="34" charset="0"/>
              <a:buChar char="•"/>
            </a:pPr>
            <a:r>
              <a:rPr lang="en-US" sz="1400" dirty="0" err="1"/>
              <a:t>Soglia</a:t>
            </a:r>
            <a:r>
              <a:rPr lang="en-US" sz="1400" dirty="0"/>
              <a:t> </a:t>
            </a:r>
            <a:r>
              <a:rPr lang="en-US" sz="1400" dirty="0" err="1"/>
              <a:t>fissa</a:t>
            </a:r>
            <a:r>
              <a:rPr lang="en-US" sz="1400" dirty="0"/>
              <a:t> </a:t>
            </a:r>
            <a:r>
              <a:rPr lang="en-US" sz="1400" dirty="0" err="1"/>
              <a:t>sul</a:t>
            </a:r>
            <a:r>
              <a:rPr lang="en-US" sz="1400" dirty="0"/>
              <a:t> primo </a:t>
            </a:r>
            <a:r>
              <a:rPr lang="en-US" sz="1400" dirty="0" err="1"/>
              <a:t>gruppo</a:t>
            </a:r>
            <a:r>
              <a:rPr lang="en-US" sz="1400" dirty="0"/>
              <a:t> di </a:t>
            </a:r>
            <a:r>
              <a:rPr lang="en-US" sz="1400" dirty="0" err="1"/>
              <a:t>canali</a:t>
            </a:r>
            <a:r>
              <a:rPr lang="en-US" sz="1400" dirty="0"/>
              <a:t> per </a:t>
            </a:r>
            <a:r>
              <a:rPr lang="en-US" sz="1400" dirty="0" err="1"/>
              <a:t>calcolare</a:t>
            </a:r>
            <a:r>
              <a:rPr lang="en-US" sz="1400" dirty="0"/>
              <a:t> </a:t>
            </a:r>
            <a:r>
              <a:rPr lang="en-US" sz="1400" dirty="0" err="1"/>
              <a:t>una</a:t>
            </a:r>
            <a:r>
              <a:rPr lang="en-US" sz="1400" dirty="0"/>
              <a:t> media </a:t>
            </a:r>
            <a:r>
              <a:rPr lang="en-US" sz="1400" dirty="0" err="1"/>
              <a:t>grossolana</a:t>
            </a:r>
            <a:endParaRPr lang="en-US" sz="1400" dirty="0"/>
          </a:p>
          <a:p>
            <a:pPr marL="365760" lvl="1" indent="-182880">
              <a:buFont typeface="Arial" panose="020B0604020202020204" pitchFamily="34" charset="0"/>
              <a:buChar char="•"/>
            </a:pPr>
            <a:r>
              <a:rPr lang="en-US" sz="1400" dirty="0" err="1"/>
              <a:t>Finestra</a:t>
            </a:r>
            <a:r>
              <a:rPr lang="en-US" sz="1400" dirty="0"/>
              <a:t> con </a:t>
            </a:r>
            <a:r>
              <a:rPr lang="en-US" sz="1400" dirty="0" err="1"/>
              <a:t>soglie</a:t>
            </a:r>
            <a:r>
              <a:rPr lang="en-US" sz="1400" dirty="0"/>
              <a:t> </a:t>
            </a:r>
            <a:r>
              <a:rPr lang="en-US" sz="1400" dirty="0" err="1"/>
              <a:t>strette</a:t>
            </a:r>
            <a:r>
              <a:rPr lang="en-US" sz="1400" dirty="0"/>
              <a:t> </a:t>
            </a:r>
            <a:r>
              <a:rPr lang="en-US" sz="1400" dirty="0" err="1"/>
              <a:t>sul</a:t>
            </a:r>
            <a:r>
              <a:rPr lang="en-US" sz="1400" dirty="0"/>
              <a:t> secondo </a:t>
            </a:r>
            <a:r>
              <a:rPr lang="en-US" sz="1400" dirty="0" err="1"/>
              <a:t>gruppo</a:t>
            </a:r>
            <a:r>
              <a:rPr lang="en-US" sz="1400" dirty="0"/>
              <a:t> di </a:t>
            </a:r>
            <a:r>
              <a:rPr lang="en-US" sz="1400" dirty="0" err="1"/>
              <a:t>canali</a:t>
            </a:r>
            <a:r>
              <a:rPr lang="en-US" sz="1400" dirty="0"/>
              <a:t> per </a:t>
            </a:r>
            <a:r>
              <a:rPr lang="en-US" sz="1400" dirty="0" err="1"/>
              <a:t>raffinare</a:t>
            </a:r>
            <a:r>
              <a:rPr lang="en-US" sz="1400" dirty="0"/>
              <a:t> la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Elimina</a:t>
            </a:r>
            <a:r>
              <a:rPr lang="en-US" sz="1600" dirty="0"/>
              <a:t> </a:t>
            </a:r>
            <a:r>
              <a:rPr lang="en-US" sz="1600" dirty="0" err="1"/>
              <a:t>fluttuazioni</a:t>
            </a:r>
            <a:r>
              <a:rPr lang="en-US" sz="1600" dirty="0"/>
              <a:t> e </a:t>
            </a:r>
            <a:r>
              <a:rPr lang="en-US" sz="1600" dirty="0" err="1"/>
              <a:t>segnali</a:t>
            </a:r>
            <a:r>
              <a:rPr lang="en-US" sz="1600" dirty="0"/>
              <a:t> </a:t>
            </a:r>
            <a:r>
              <a:rPr lang="en-US" sz="1600" dirty="0" err="1"/>
              <a:t>fisici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Tratta</a:t>
            </a:r>
            <a:r>
              <a:rPr lang="en-US" sz="1600" dirty="0"/>
              <a:t> </a:t>
            </a:r>
            <a:r>
              <a:rPr lang="en-US" sz="1600" dirty="0" err="1"/>
              <a:t>il</a:t>
            </a:r>
            <a:r>
              <a:rPr lang="en-US" sz="1600" dirty="0"/>
              <a:t> </a:t>
            </a:r>
            <a:r>
              <a:rPr lang="en-US" sz="1600" dirty="0" err="1"/>
              <a:t>dato</a:t>
            </a:r>
            <a:r>
              <a:rPr lang="en-US" sz="1600" dirty="0"/>
              <a:t> di </a:t>
            </a:r>
            <a:r>
              <a:rPr lang="en-US" sz="1600" dirty="0" err="1"/>
              <a:t>ogni</a:t>
            </a:r>
            <a:r>
              <a:rPr lang="en-US" sz="1600" dirty="0"/>
              <a:t> </a:t>
            </a:r>
            <a:r>
              <a:rPr lang="en-US" sz="1600" dirty="0" err="1"/>
              <a:t>canale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sola </a:t>
            </a:r>
            <a:r>
              <a:rPr lang="en-US" sz="1600" dirty="0" err="1"/>
              <a:t>volta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5509" y="786117"/>
            <a:ext cx="33685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Media </a:t>
            </a:r>
            <a:r>
              <a:rPr lang="en-US" sz="1600" b="1" dirty="0" err="1"/>
              <a:t>ricorsiva</a:t>
            </a:r>
            <a:r>
              <a:rPr lang="en-US" sz="1600" dirty="0"/>
              <a:t>: </a:t>
            </a:r>
            <a:r>
              <a:rPr lang="en-US" sz="1600" dirty="0" err="1"/>
              <a:t>calcola</a:t>
            </a:r>
            <a:r>
              <a:rPr lang="en-US" sz="1600" dirty="0"/>
              <a:t> media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tutti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dati</a:t>
            </a:r>
            <a:r>
              <a:rPr lang="en-US" sz="1600" dirty="0"/>
              <a:t>, </a:t>
            </a:r>
            <a:r>
              <a:rPr lang="en-US" sz="1600" dirty="0" err="1"/>
              <a:t>applica</a:t>
            </a:r>
            <a:r>
              <a:rPr lang="en-US" sz="1600" dirty="0"/>
              <a:t> un </a:t>
            </a:r>
            <a:r>
              <a:rPr lang="en-US" sz="1600" dirty="0" err="1"/>
              <a:t>filtro</a:t>
            </a:r>
            <a:r>
              <a:rPr lang="en-US" sz="1600" dirty="0"/>
              <a:t> </a:t>
            </a:r>
            <a:r>
              <a:rPr lang="en-US" sz="1600" dirty="0" err="1"/>
              <a:t>intorno</a:t>
            </a:r>
            <a:r>
              <a:rPr lang="en-US" sz="1600" dirty="0"/>
              <a:t> </a:t>
            </a:r>
            <a:r>
              <a:rPr lang="en-US" sz="1600" dirty="0" err="1"/>
              <a:t>alla</a:t>
            </a:r>
            <a:r>
              <a:rPr lang="en-US" sz="1600" dirty="0"/>
              <a:t> media, </a:t>
            </a:r>
            <a:r>
              <a:rPr lang="en-US" sz="1600" dirty="0" err="1"/>
              <a:t>ricalcola</a:t>
            </a:r>
            <a:r>
              <a:rPr lang="en-US" sz="1600" dirty="0"/>
              <a:t> media sui </a:t>
            </a:r>
            <a:r>
              <a:rPr lang="en-US" sz="1600" dirty="0" err="1"/>
              <a:t>dati</a:t>
            </a:r>
            <a:r>
              <a:rPr lang="en-US" sz="1600" dirty="0"/>
              <a:t> </a:t>
            </a:r>
            <a:r>
              <a:rPr lang="en-US" sz="1600" dirty="0" err="1"/>
              <a:t>inclusi</a:t>
            </a:r>
            <a:r>
              <a:rPr lang="en-US" sz="1600" dirty="0"/>
              <a:t> dal </a:t>
            </a:r>
            <a:r>
              <a:rPr lang="en-US" sz="1600" dirty="0" err="1"/>
              <a:t>filtro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Elimina</a:t>
            </a:r>
            <a:r>
              <a:rPr lang="en-US" sz="1600" dirty="0"/>
              <a:t> </a:t>
            </a:r>
            <a:r>
              <a:rPr lang="en-US" sz="1600" dirty="0" err="1"/>
              <a:t>fluttuazioni</a:t>
            </a:r>
            <a:r>
              <a:rPr lang="en-US" sz="1600" dirty="0"/>
              <a:t> e </a:t>
            </a:r>
            <a:r>
              <a:rPr lang="en-US" sz="1600" dirty="0" err="1"/>
              <a:t>segnali</a:t>
            </a:r>
            <a:r>
              <a:rPr lang="en-US" sz="1600" dirty="0"/>
              <a:t> </a:t>
            </a:r>
            <a:r>
              <a:rPr lang="en-US" sz="1600" dirty="0" err="1"/>
              <a:t>fisici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Tratta</a:t>
            </a:r>
            <a:r>
              <a:rPr lang="en-US" sz="1600" dirty="0"/>
              <a:t> </a:t>
            </a:r>
            <a:r>
              <a:rPr lang="en-US" sz="1600" dirty="0" err="1"/>
              <a:t>ogni</a:t>
            </a:r>
            <a:r>
              <a:rPr lang="en-US" sz="1600" dirty="0"/>
              <a:t> </a:t>
            </a:r>
            <a:r>
              <a:rPr lang="en-US" sz="1600" dirty="0" err="1"/>
              <a:t>dato</a:t>
            </a:r>
            <a:r>
              <a:rPr lang="en-US" sz="1600" dirty="0"/>
              <a:t> due volte (</a:t>
            </a:r>
            <a:r>
              <a:rPr lang="en-US" sz="1600" dirty="0" err="1"/>
              <a:t>aumento</a:t>
            </a:r>
            <a:r>
              <a:rPr lang="en-US" sz="1600" dirty="0"/>
              <a:t> </a:t>
            </a:r>
            <a:r>
              <a:rPr lang="en-US" sz="1600" dirty="0" err="1"/>
              <a:t>risorse</a:t>
            </a:r>
            <a:r>
              <a:rPr lang="en-US" sz="1600" dirty="0"/>
              <a:t> di </a:t>
            </a:r>
            <a:r>
              <a:rPr lang="en-US" sz="1600" dirty="0" err="1"/>
              <a:t>esecuzione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6592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Esempi</a:t>
            </a:r>
            <a:r>
              <a:rPr lang="en-US" dirty="0"/>
              <a:t> di </a:t>
            </a:r>
            <a:r>
              <a:rPr lang="en-US" dirty="0" err="1"/>
              <a:t>distribuzione</a:t>
            </a:r>
            <a:r>
              <a:rPr lang="en-US" dirty="0"/>
              <a:t> di Perdita di </a:t>
            </a:r>
            <a:r>
              <a:rPr lang="en-US" dirty="0" err="1"/>
              <a:t>energia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1D60-7FE8-4ECB-9BE4-7E48828CBAB0}" type="datetime1">
              <a:rPr lang="it-IT" smtClean="0"/>
              <a:t>29/11/2020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RAFNeS_5 Applicazioni Microstrisce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19</a:t>
            </a:fld>
            <a:endParaRPr lang="en-US"/>
          </a:p>
        </p:txBody>
      </p:sp>
      <p:pic>
        <p:nvPicPr>
          <p:cNvPr id="2050" name="Picture 2" descr="Risultati immagini per charge distribution silicon strip det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915" y="2176465"/>
            <a:ext cx="3204462" cy="307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ds.cern.ch/record/1275886/files/convolu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80" y="2013412"/>
            <a:ext cx="3353395" cy="32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214732" y="5619453"/>
            <a:ext cx="281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CMS </a:t>
            </a:r>
            <a:r>
              <a:rPr lang="en-US" dirty="0" err="1"/>
              <a:t>particelle</a:t>
            </a:r>
            <a:r>
              <a:rPr lang="en-US" dirty="0"/>
              <a:t> da </a:t>
            </a:r>
            <a:r>
              <a:rPr lang="en-US" dirty="0" err="1"/>
              <a:t>collisione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1958898" y="5619453"/>
            <a:ext cx="2021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 </a:t>
            </a:r>
            <a:r>
              <a:rPr lang="en-US" dirty="0" err="1"/>
              <a:t>raggi</a:t>
            </a:r>
            <a:r>
              <a:rPr lang="en-US" dirty="0"/>
              <a:t> </a:t>
            </a:r>
            <a:r>
              <a:rPr lang="en-US" dirty="0" err="1"/>
              <a:t>cosmici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246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6E476-3011-4C7E-A9EF-E2ABB959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Schematizzazione circuito microstrisce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0446E5-C1F1-4E78-9BAF-E0F4113FB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762" y="1728280"/>
            <a:ext cx="7544197" cy="377971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89D93-B281-4E48-AA8E-2A5B07E7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3E8F-ECC3-468D-A2E6-E84A7F7138E0}" type="datetime1">
              <a:rPr lang="it-IT" smtClean="0"/>
              <a:t>29/11/2020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65C39-8419-4B88-A7AE-B511D6EC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RAFNeS_4 Microstrisce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D822A-F408-4BCF-9323-3BF537CC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EA331-880D-46B2-A941-9334C54B71EA}"/>
              </a:ext>
            </a:extLst>
          </p:cNvPr>
          <p:cNvSpPr txBox="1"/>
          <p:nvPr/>
        </p:nvSpPr>
        <p:spPr>
          <a:xfrm>
            <a:off x="1696360" y="5507999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Divisione resistiva della carica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1A4062-6A79-4801-AED6-DB216899B86E}"/>
              </a:ext>
            </a:extLst>
          </p:cNvPr>
          <p:cNvSpPr txBox="1"/>
          <p:nvPr/>
        </p:nvSpPr>
        <p:spPr>
          <a:xfrm>
            <a:off x="6420892" y="5507999"/>
            <a:ext cx="312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Divisione capacitiva della carica</a:t>
            </a:r>
          </a:p>
        </p:txBody>
      </p:sp>
    </p:spTree>
    <p:extLst>
      <p:ext uri="{BB962C8B-B14F-4D97-AF65-F5344CB8AC3E}">
        <p14:creationId xmlns:p14="http://schemas.microsoft.com/office/powerpoint/2010/main" val="55272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Distribuzione</a:t>
            </a:r>
            <a:r>
              <a:rPr lang="en-US" dirty="0"/>
              <a:t> Perdita di </a:t>
            </a:r>
            <a:r>
              <a:rPr lang="en-US" dirty="0" err="1"/>
              <a:t>energia</a:t>
            </a:r>
            <a:r>
              <a:rPr lang="en-US" dirty="0"/>
              <a:t> per </a:t>
            </a:r>
            <a:r>
              <a:rPr lang="en-US" dirty="0" err="1"/>
              <a:t>canale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63E2-0FE5-44B2-95ED-FDD2B7679C1D}" type="datetime1">
              <a:rPr lang="it-IT" smtClean="0"/>
              <a:t>29/11/2020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RAFNeS_5 Applicazioni Microstrisce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24" y="2467932"/>
            <a:ext cx="4548826" cy="3030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945" y="2467931"/>
            <a:ext cx="5728856" cy="290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58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Correlazione</a:t>
            </a:r>
            <a:r>
              <a:rPr lang="en-US" dirty="0"/>
              <a:t> di </a:t>
            </a:r>
            <a:r>
              <a:rPr lang="en-US" dirty="0" err="1"/>
              <a:t>carica</a:t>
            </a:r>
            <a:r>
              <a:rPr lang="en-US" dirty="0"/>
              <a:t> </a:t>
            </a:r>
            <a:r>
              <a:rPr lang="en-US" dirty="0" err="1"/>
              <a:t>lato</a:t>
            </a:r>
            <a:r>
              <a:rPr lang="en-US" dirty="0"/>
              <a:t> P – </a:t>
            </a:r>
            <a:r>
              <a:rPr lang="en-US" dirty="0" err="1"/>
              <a:t>lato</a:t>
            </a:r>
            <a:r>
              <a:rPr lang="en-US" dirty="0"/>
              <a:t> N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0D4A-52AC-4379-908F-D0F3838C3248}" type="datetime1">
              <a:rPr lang="it-IT" smtClean="0"/>
              <a:t>29/11/2020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RAFNeS_5 Applicazioni Microstrisce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907" y="1492925"/>
            <a:ext cx="8082185" cy="36491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4291" y="5292436"/>
            <a:ext cx="2855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Correlazione</a:t>
            </a:r>
            <a:r>
              <a:rPr lang="en-US" dirty="0"/>
              <a:t> di </a:t>
            </a:r>
            <a:r>
              <a:rPr lang="en-US" dirty="0" err="1"/>
              <a:t>carica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lati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2740657" y="5292436"/>
            <a:ext cx="1681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Carica</a:t>
            </a:r>
            <a:r>
              <a:rPr lang="en-US" dirty="0"/>
              <a:t> </a:t>
            </a:r>
            <a:r>
              <a:rPr lang="en-US" dirty="0" err="1"/>
              <a:t>misurata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3420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21" y="1600038"/>
            <a:ext cx="2128025" cy="4072216"/>
          </a:xfrm>
        </p:spPr>
        <p:txBody>
          <a:bodyPr>
            <a:normAutofit/>
          </a:bodyPr>
          <a:lstStyle/>
          <a:p>
            <a:r>
              <a:rPr lang="en-US" sz="1600" dirty="0" err="1"/>
              <a:t>Istogramma</a:t>
            </a:r>
            <a:r>
              <a:rPr lang="en-US" sz="1600" dirty="0"/>
              <a:t> a </a:t>
            </a:r>
            <a:r>
              <a:rPr lang="en-US" sz="1600" dirty="0" err="1"/>
              <a:t>dispersione</a:t>
            </a:r>
            <a:r>
              <a:rPr lang="en-US" sz="1600" dirty="0"/>
              <a:t> </a:t>
            </a:r>
            <a:r>
              <a:rPr lang="en-US" sz="1600" dirty="0" err="1"/>
              <a:t>carica</a:t>
            </a:r>
            <a:r>
              <a:rPr lang="en-US" sz="1600" dirty="0"/>
              <a:t> </a:t>
            </a:r>
            <a:r>
              <a:rPr lang="en-US" sz="1600" dirty="0" err="1"/>
              <a:t>ricostruita</a:t>
            </a:r>
            <a:r>
              <a:rPr lang="en-US" sz="1600" dirty="0"/>
              <a:t> da 4 </a:t>
            </a:r>
            <a:r>
              <a:rPr lang="en-US" sz="1600" dirty="0" err="1"/>
              <a:t>misure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err="1"/>
              <a:t>Esempio</a:t>
            </a:r>
            <a:r>
              <a:rPr lang="en-US" sz="1600" dirty="0"/>
              <a:t>: 200 </a:t>
            </a:r>
            <a:r>
              <a:rPr lang="en-US" sz="1600" dirty="0" err="1"/>
              <a:t>keV</a:t>
            </a:r>
            <a:r>
              <a:rPr lang="en-US" sz="1600" dirty="0"/>
              <a:t> @ </a:t>
            </a:r>
            <a:r>
              <a:rPr lang="en-US" sz="1600" dirty="0" err="1"/>
              <a:t>quantita</a:t>
            </a:r>
            <a:r>
              <a:rPr lang="en-US" sz="1600" dirty="0"/>
              <a:t>’ di moto p=400 MeV/c</a:t>
            </a:r>
          </a:p>
          <a:p>
            <a:endParaRPr lang="en-US" sz="1600" dirty="0"/>
          </a:p>
          <a:p>
            <a:r>
              <a:rPr lang="en-US" sz="1600" dirty="0" err="1"/>
              <a:t>Che</a:t>
            </a:r>
            <a:r>
              <a:rPr lang="en-US" sz="1600" dirty="0"/>
              <a:t> </a:t>
            </a:r>
            <a:r>
              <a:rPr lang="en-US" sz="1600" dirty="0" err="1"/>
              <a:t>tipo</a:t>
            </a:r>
            <a:r>
              <a:rPr lang="en-US" sz="1600" dirty="0"/>
              <a:t> di </a:t>
            </a:r>
            <a:r>
              <a:rPr lang="en-US" sz="1600" dirty="0" err="1"/>
              <a:t>particella</a:t>
            </a:r>
            <a:r>
              <a:rPr lang="en-US" sz="1600" dirty="0"/>
              <a:t> e’? </a:t>
            </a:r>
            <a:endParaRPr lang="it-IT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D10B-CACA-499A-BC8F-E0D881230CA8}" type="datetime1">
              <a:rPr lang="it-IT" smtClean="0"/>
              <a:t>29/11/2020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RAFNeS_5 Applicazioni Microstrisce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602" y="426204"/>
            <a:ext cx="7856795" cy="600559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307981" y="4177990"/>
            <a:ext cx="156117" cy="1709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188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A802-F4A5-401E-9C1B-61885F24F47B}" type="datetime1">
              <a:rPr lang="it-IT" smtClean="0"/>
              <a:t>29/11/2020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RAFNeS_5 Applicazioni Microstrisce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07" y="418481"/>
            <a:ext cx="7892187" cy="60764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307981" y="4177990"/>
            <a:ext cx="156117" cy="1709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128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usare</a:t>
            </a:r>
            <a:r>
              <a:rPr lang="en-US" dirty="0"/>
              <a:t> per </a:t>
            </a:r>
            <a:r>
              <a:rPr lang="en-US" dirty="0" err="1"/>
              <a:t>misurare</a:t>
            </a:r>
            <a:r>
              <a:rPr lang="en-US" dirty="0"/>
              <a:t> </a:t>
            </a:r>
            <a:r>
              <a:rPr lang="en-US" dirty="0" err="1"/>
              <a:t>l’energia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fotoni</a:t>
            </a:r>
            <a:r>
              <a:rPr lang="en-US" dirty="0"/>
              <a:t>?</a:t>
            </a:r>
            <a:endParaRPr lang="it-IT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BEEF9-71CF-4C2D-AFD9-5DA4DE5F59FD}" type="datetime1">
              <a:rPr lang="it-IT" smtClean="0"/>
              <a:t>29/11/2020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/>
              <a:t>giacomo.contin@ts.infn.it - RAFNeS_5 Applicazioni Microstrisce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8959-879A-4D1F-B94C-AB3209364FC0}" type="slidenum">
              <a:rPr lang="en-US" altLang="it-IT" smtClean="0"/>
              <a:pPr/>
              <a:t>24</a:t>
            </a:fld>
            <a:endParaRPr lang="en-US" altLang="it-IT"/>
          </a:p>
        </p:txBody>
      </p:sp>
      <p:pic>
        <p:nvPicPr>
          <p:cNvPr id="4098" name="Picture 2" descr="https://lh4.googleusercontent.com/AOzxV4jlFFahqHo3VPvAZkHG_zCQpB7KFyG1mxwiWxdnWKoj2fs0EnUUqy1Cz2lmWRXSnhRDSqz3Syv6DC_LyEdwk1UKWMrpguqUTSjbYWXNWVNRfus4MdUAf4tta2lvhhpdllm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" y="1395256"/>
            <a:ext cx="8942012" cy="468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453" y="2326418"/>
            <a:ext cx="2104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Silicio</a:t>
            </a:r>
            <a:r>
              <a:rPr lang="en-US" dirty="0"/>
              <a:t>: </a:t>
            </a:r>
            <a:r>
              <a:rPr lang="en-US" dirty="0">
                <a:sym typeface="Symbol" panose="05050102010706020507" pitchFamily="18" charset="2"/>
              </a:rPr>
              <a:t>=</a:t>
            </a:r>
            <a:r>
              <a:rPr lang="en-US" dirty="0"/>
              <a:t>2.33 g/cm</a:t>
            </a:r>
            <a:r>
              <a:rPr lang="en-US" baseline="30000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6297D6-72B9-4241-BC4B-5133F4E7CD8F}"/>
              </a:ext>
            </a:extLst>
          </p:cNvPr>
          <p:cNvSpPr txBox="1"/>
          <p:nvPr/>
        </p:nvSpPr>
        <p:spPr>
          <a:xfrm>
            <a:off x="9151201" y="3168000"/>
            <a:ext cx="231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Raggi X da 50 </a:t>
            </a:r>
            <a:r>
              <a:rPr lang="it-IT" dirty="0" err="1"/>
              <a:t>keV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Possiamo misurarne l’energia con i nostri sensori a microstrisce?</a:t>
            </a:r>
          </a:p>
        </p:txBody>
      </p:sp>
    </p:spTree>
    <p:extLst>
      <p:ext uri="{BB962C8B-B14F-4D97-AF65-F5344CB8AC3E}">
        <p14:creationId xmlns:p14="http://schemas.microsoft.com/office/powerpoint/2010/main" val="1000848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23EB-69FE-476E-8880-136B2C91D173}" type="datetime1">
              <a:rPr lang="it-IT" smtClean="0"/>
              <a:t>29/11/2020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RAFNeS_5 Applicazioni Microstrisce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2" y="1066292"/>
            <a:ext cx="5171126" cy="3065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296" y="4131442"/>
            <a:ext cx="6834104" cy="216897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06715" y="137302"/>
            <a:ext cx="9805306" cy="1077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/>
              <a:t>Applicazione</a:t>
            </a:r>
            <a:r>
              <a:rPr lang="en-US" sz="3200" dirty="0"/>
              <a:t> </a:t>
            </a:r>
            <a:r>
              <a:rPr lang="en-US" sz="3200" dirty="0" err="1"/>
              <a:t>medica</a:t>
            </a:r>
            <a:r>
              <a:rPr lang="en-US" sz="3200" dirty="0"/>
              <a:t> </a:t>
            </a:r>
            <a:r>
              <a:rPr lang="en-US" sz="3200" dirty="0" err="1"/>
              <a:t>tipo</a:t>
            </a:r>
            <a:r>
              <a:rPr lang="en-US" sz="3200" dirty="0"/>
              <a:t> SYRMEP: </a:t>
            </a:r>
            <a:r>
              <a:rPr lang="en-US" sz="3200" dirty="0" err="1"/>
              <a:t>mammografia</a:t>
            </a:r>
            <a:r>
              <a:rPr lang="en-US" sz="3200" dirty="0"/>
              <a:t> </a:t>
            </a:r>
            <a:r>
              <a:rPr lang="en-US" sz="3200" dirty="0" err="1"/>
              <a:t>digitale</a:t>
            </a:r>
            <a:endParaRPr lang="it-IT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9557" y="4208186"/>
            <a:ext cx="4848496" cy="2092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Struttura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ammetta</a:t>
            </a:r>
            <a:r>
              <a:rPr lang="en-US" sz="2400" dirty="0"/>
              <a:t> </a:t>
            </a:r>
            <a:r>
              <a:rPr lang="en-US" sz="2400" dirty="0" err="1"/>
              <a:t>connessione</a:t>
            </a:r>
            <a:r>
              <a:rPr lang="en-US" sz="2400" dirty="0"/>
              <a:t> di </a:t>
            </a:r>
            <a:r>
              <a:rPr lang="en-US" sz="2400" dirty="0" err="1"/>
              <a:t>tutti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canali</a:t>
            </a:r>
            <a:r>
              <a:rPr lang="en-US" sz="2400" dirty="0"/>
              <a:t> in 3D, ma </a:t>
            </a:r>
            <a:r>
              <a:rPr lang="en-US" sz="2400" dirty="0" err="1"/>
              <a:t>anche</a:t>
            </a:r>
            <a:r>
              <a:rPr lang="en-US" sz="2400" dirty="0"/>
              <a:t> </a:t>
            </a:r>
            <a:r>
              <a:rPr lang="en-US" sz="2400" dirty="0" err="1"/>
              <a:t>eviti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spaccatura</a:t>
            </a:r>
            <a:r>
              <a:rPr lang="en-US" sz="2400" dirty="0"/>
              <a:t> al </a:t>
            </a:r>
            <a:r>
              <a:rPr lang="en-US" sz="2400" dirty="0" err="1"/>
              <a:t>centro</a:t>
            </a:r>
            <a:r>
              <a:rPr lang="en-US" sz="2400" dirty="0"/>
              <a:t> del volume </a:t>
            </a:r>
            <a:r>
              <a:rPr lang="en-US" sz="2400" dirty="0" err="1"/>
              <a:t>sensibile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359358-512A-41CA-BF90-1C64E0A80356}"/>
              </a:ext>
            </a:extLst>
          </p:cNvPr>
          <p:cNvSpPr txBox="1"/>
          <p:nvPr/>
        </p:nvSpPr>
        <p:spPr>
          <a:xfrm>
            <a:off x="6096000" y="987620"/>
            <a:ext cx="493564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Sorgente: luce di sincrotrone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Rivelatore: SSD a una faccia (poi evoluto</a:t>
            </a:r>
            <a:r>
              <a:rPr lang="it-IT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Orientazione </a:t>
            </a:r>
            <a:r>
              <a:rPr lang="it-IT" dirty="0" err="1"/>
              <a:t>edge</a:t>
            </a:r>
            <a:r>
              <a:rPr lang="it-IT" dirty="0"/>
              <a:t>-on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Accoppiato AC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Bias</a:t>
            </a:r>
            <a:r>
              <a:rPr lang="it-IT" dirty="0"/>
              <a:t> </a:t>
            </a:r>
            <a:r>
              <a:rPr lang="it-IT" dirty="0" err="1"/>
              <a:t>Foxfet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Passo strip: 50 – 100 - 200 </a:t>
            </a:r>
            <a:r>
              <a:rPr lang="it-IT" dirty="0" err="1"/>
              <a:t>um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Spessore sensore: 300 </a:t>
            </a:r>
            <a:r>
              <a:rPr lang="it-IT" dirty="0" err="1"/>
              <a:t>um</a:t>
            </a:r>
            <a:r>
              <a:rPr lang="it-IT" dirty="0"/>
              <a:t> (150 svuotati)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Pixel equivalente Lunghezza strip = 1- 2 cm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Corrente di perdita – 0.1 A x strip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Risoluzione spaziale ~ 100 </a:t>
            </a:r>
            <a:r>
              <a:rPr lang="it-IT" dirty="0" err="1"/>
              <a:t>um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Distanza strip dal bordo: 240 </a:t>
            </a:r>
            <a:r>
              <a:rPr lang="it-IT" dirty="0" err="1"/>
              <a:t>um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3477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1A800-C272-4C86-AA0F-380F6C2B4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322D9-D896-49B9-9677-43208E3A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24DB-78CB-40B3-9A8B-31FD8A10796F}" type="datetime1">
              <a:rPr lang="it-IT" smtClean="0"/>
              <a:t>29/11/2020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64A12-15CD-43D6-A4F3-AACA63FA6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RAFNeS_5 Applicazioni Microstrisce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C8559-7DFA-4B75-A85B-E6829275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D8D78A-0F69-4CCD-AF84-B6A38A77E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263" y="1086948"/>
            <a:ext cx="6245475" cy="468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91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878E2-0877-405B-B40A-6B5E736F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Parametri geometrici microstrisce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819EF-D83C-4E6C-B134-905536D8F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63" y="2019646"/>
            <a:ext cx="5967953" cy="3004841"/>
          </a:xfrm>
        </p:spPr>
        <p:txBody>
          <a:bodyPr/>
          <a:lstStyle/>
          <a:p>
            <a:r>
              <a:rPr lang="it-IT" dirty="0"/>
              <a:t>Il rapporto w/p modifica le caratteristiche classiche della giunzione </a:t>
            </a:r>
            <a:r>
              <a:rPr lang="it-IT" dirty="0" err="1"/>
              <a:t>pn</a:t>
            </a:r>
            <a:r>
              <a:rPr lang="it-IT" dirty="0"/>
              <a:t> nella forma a strip:</a:t>
            </a:r>
          </a:p>
          <a:p>
            <a:pPr lvl="1"/>
            <a:r>
              <a:rPr lang="it-IT" dirty="0"/>
              <a:t>Aumenta la tensione di svuotamento completo</a:t>
            </a:r>
          </a:p>
          <a:p>
            <a:pPr lvl="1"/>
            <a:r>
              <a:rPr lang="it-IT" dirty="0"/>
              <a:t>Diminuisce la </a:t>
            </a:r>
            <a:r>
              <a:rPr lang="it-IT" dirty="0" err="1"/>
              <a:t>capacita’</a:t>
            </a:r>
            <a:r>
              <a:rPr lang="it-IT" dirty="0"/>
              <a:t> di diodo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4C3A5-1F30-4403-BB3D-0D700D19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3E8F-ECC3-468D-A2E6-E84A7F7138E0}" type="datetime1">
              <a:rPr lang="it-IT" smtClean="0"/>
              <a:t>29/11/2020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B85F-A30F-49EB-8CDC-3E71EA155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RAFNeS_4 Microstrisce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B633D-88FF-43EB-8498-34D7D052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34E83A-C6D8-4415-8E40-E174837F8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353" y="2166937"/>
            <a:ext cx="54292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A72F-61C2-4525-BC4C-B621F8225CC6}" type="datetime1">
              <a:rPr lang="it-IT" smtClean="0"/>
              <a:t>29/11/2020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RAFNeS_4 Microstrisce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515" y="1629024"/>
            <a:ext cx="4830485" cy="3399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302" y="958099"/>
            <a:ext cx="4075474" cy="45056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4332" y="468351"/>
            <a:ext cx="3276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BIAS con </a:t>
            </a:r>
            <a:r>
              <a:rPr lang="en-US" sz="3200" dirty="0" err="1"/>
              <a:t>polisilicio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90634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A72F-61C2-4525-BC4C-B621F8225CC6}" type="datetime1">
              <a:rPr lang="it-IT" smtClean="0"/>
              <a:t>29/11/2020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RAFNeS_4 Microstrisce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4332" y="468351"/>
            <a:ext cx="4099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BIAS via punch-through</a:t>
            </a:r>
            <a:endParaRPr lang="it-IT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26" y="1098924"/>
            <a:ext cx="5997498" cy="49779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28117" y="4583151"/>
            <a:ext cx="446049" cy="334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621AD2-4C43-435F-9F13-FAFC96BCF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777" y="27329"/>
            <a:ext cx="4717921" cy="4555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45B906-58FA-4989-895C-ED1963111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608" y="5062887"/>
            <a:ext cx="5144027" cy="1658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266F71-81E6-47D4-9044-1CB16407B19B}"/>
              </a:ext>
            </a:extLst>
          </p:cNvPr>
          <p:cNvSpPr txBox="1"/>
          <p:nvPr/>
        </p:nvSpPr>
        <p:spPr>
          <a:xfrm>
            <a:off x="11241299" y="161044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 side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1574A-8E7F-4384-A1F7-DDF8C315F7E3}"/>
              </a:ext>
            </a:extLst>
          </p:cNvPr>
          <p:cNvSpPr txBox="1"/>
          <p:nvPr/>
        </p:nvSpPr>
        <p:spPr>
          <a:xfrm>
            <a:off x="11385548" y="570751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 side</a:t>
            </a:r>
          </a:p>
        </p:txBody>
      </p:sp>
    </p:spTree>
    <p:extLst>
      <p:ext uri="{BB962C8B-B14F-4D97-AF65-F5344CB8AC3E}">
        <p14:creationId xmlns:p14="http://schemas.microsoft.com/office/powerpoint/2010/main" val="266227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953B93-4E3C-4A25-B3AE-8537725A1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A72F-61C2-4525-BC4C-B621F8225CC6}" type="datetime1">
              <a:rPr lang="it-IT" smtClean="0"/>
              <a:t>29/11/2020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4D88BF-14D2-486F-9647-E01E9072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RAFNeS_4 Microstrisce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34D30-19D6-449F-8124-E7D87B47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6746B-8B50-4FF3-9F84-D70E7F5E0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62" y="1351457"/>
            <a:ext cx="7271338" cy="44267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DA68B2-409E-4ECC-8F3B-27D1A4A94EF0}"/>
              </a:ext>
            </a:extLst>
          </p:cNvPr>
          <p:cNvSpPr txBox="1"/>
          <p:nvPr/>
        </p:nvSpPr>
        <p:spPr>
          <a:xfrm>
            <a:off x="470766" y="475939"/>
            <a:ext cx="7994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Punch-through biasing n+ in n: p-stop o “MOS”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0238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1CD6-5527-4A7D-9423-8148DD89BAF6}" type="datetime1">
              <a:rPr lang="it-IT" smtClean="0"/>
              <a:t>29/11/2020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RAFNeS_4 Microstrisce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3934" y="196621"/>
            <a:ext cx="10927975" cy="72710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Segmentazione</a:t>
            </a:r>
            <a:r>
              <a:rPr lang="en-US" dirty="0"/>
              <a:t> del secondo </a:t>
            </a:r>
            <a:r>
              <a:rPr lang="en-US" dirty="0" err="1"/>
              <a:t>lato</a:t>
            </a:r>
            <a:r>
              <a:rPr lang="en-US" dirty="0"/>
              <a:t> – </a:t>
            </a:r>
            <a:r>
              <a:rPr lang="en-US" dirty="0" err="1"/>
              <a:t>caso</a:t>
            </a:r>
            <a:r>
              <a:rPr lang="en-US" dirty="0"/>
              <a:t> N</a:t>
            </a:r>
            <a:r>
              <a:rPr lang="en-US" baseline="30000" dirty="0"/>
              <a:t>+  </a:t>
            </a:r>
            <a:r>
              <a:rPr lang="en-US" dirty="0"/>
              <a:t>in bulk N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414826" y="1208536"/>
            <a:ext cx="5420366" cy="551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accumulazione</a:t>
            </a:r>
            <a:r>
              <a:rPr lang="en-US" sz="2000" dirty="0"/>
              <a:t>: a causa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presenza</a:t>
            </a:r>
            <a:r>
              <a:rPr lang="en-US" sz="2000" dirty="0"/>
              <a:t> di </a:t>
            </a:r>
            <a:r>
              <a:rPr lang="en-US" sz="2000" dirty="0" err="1"/>
              <a:t>buche</a:t>
            </a:r>
            <a:r>
              <a:rPr lang="en-US" sz="2000" dirty="0"/>
              <a:t> </a:t>
            </a:r>
            <a:r>
              <a:rPr lang="en-US" sz="2000" dirty="0" err="1"/>
              <a:t>nell’ossido</a:t>
            </a:r>
            <a:r>
              <a:rPr lang="en-US" sz="2000" dirty="0"/>
              <a:t>, </a:t>
            </a:r>
            <a:r>
              <a:rPr lang="en-US" sz="2000" dirty="0" err="1"/>
              <a:t>gli</a:t>
            </a:r>
            <a:r>
              <a:rPr lang="en-US" sz="2000" dirty="0"/>
              <a:t> </a:t>
            </a:r>
            <a:r>
              <a:rPr lang="en-US" sz="2000" dirty="0" err="1"/>
              <a:t>elettroni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accumulano</a:t>
            </a:r>
            <a:r>
              <a:rPr lang="en-US" sz="2000" dirty="0"/>
              <a:t> </a:t>
            </a:r>
            <a:r>
              <a:rPr lang="en-US" sz="2000" dirty="0" err="1"/>
              <a:t>all’interfaccia</a:t>
            </a:r>
            <a:r>
              <a:rPr lang="en-US" sz="2000" dirty="0"/>
              <a:t> bulk-</a:t>
            </a:r>
            <a:r>
              <a:rPr lang="en-US" sz="2000" dirty="0" err="1"/>
              <a:t>ossido</a:t>
            </a:r>
            <a:r>
              <a:rPr lang="en-US" sz="2000" dirty="0"/>
              <a:t> (</a:t>
            </a:r>
            <a:r>
              <a:rPr lang="en-US" sz="2000" dirty="0" err="1"/>
              <a:t>invece</a:t>
            </a:r>
            <a:r>
              <a:rPr lang="en-US" sz="2000" dirty="0"/>
              <a:t> di </a:t>
            </a:r>
            <a:r>
              <a:rPr lang="en-US" sz="2000" dirty="0" err="1"/>
              <a:t>essere</a:t>
            </a:r>
            <a:r>
              <a:rPr lang="en-US" sz="2000" dirty="0"/>
              <a:t> </a:t>
            </a:r>
            <a:r>
              <a:rPr lang="en-US" sz="2000" dirty="0" err="1"/>
              <a:t>raccolti</a:t>
            </a:r>
            <a:r>
              <a:rPr lang="en-US" sz="2000" dirty="0"/>
              <a:t> </a:t>
            </a:r>
            <a:r>
              <a:rPr lang="en-US" sz="2000" dirty="0" err="1"/>
              <a:t>dalle</a:t>
            </a:r>
            <a:r>
              <a:rPr lang="en-US" sz="2000" dirty="0"/>
              <a:t> </a:t>
            </a:r>
            <a:r>
              <a:rPr lang="en-US" sz="2000" dirty="0" err="1"/>
              <a:t>strisce</a:t>
            </a:r>
            <a:r>
              <a:rPr lang="en-US" sz="2000" dirty="0"/>
              <a:t> N</a:t>
            </a:r>
            <a:r>
              <a:rPr lang="en-US" sz="2000" baseline="30000" dirty="0"/>
              <a:t>+</a:t>
            </a:r>
            <a:r>
              <a:rPr lang="en-US" sz="2000" dirty="0"/>
              <a:t>) </a:t>
            </a:r>
            <a:r>
              <a:rPr lang="en-US" sz="2000" dirty="0" err="1"/>
              <a:t>mettendo</a:t>
            </a:r>
            <a:r>
              <a:rPr lang="en-US" sz="2000" dirty="0"/>
              <a:t> in </a:t>
            </a:r>
            <a:r>
              <a:rPr lang="en-US" sz="2000" dirty="0" err="1"/>
              <a:t>corto</a:t>
            </a:r>
            <a:r>
              <a:rPr lang="en-US" sz="2000" dirty="0"/>
              <a:t> le strip. </a:t>
            </a:r>
            <a:r>
              <a:rPr lang="en-US" sz="2000" dirty="0" err="1"/>
              <a:t>Soluzioni</a:t>
            </a:r>
            <a:r>
              <a:rPr lang="en-US" sz="2000" dirty="0"/>
              <a:t>:</a:t>
            </a:r>
            <a:endParaRPr lang="en-US" sz="2000" baseline="30000" dirty="0"/>
          </a:p>
          <a:p>
            <a:endParaRPr lang="en-US" sz="1050" baseline="30000" dirty="0"/>
          </a:p>
          <a:p>
            <a:r>
              <a:rPr lang="en-US" sz="2000" dirty="0"/>
              <a:t>b) </a:t>
            </a:r>
            <a:r>
              <a:rPr lang="en-US" sz="2000" b="1" dirty="0" err="1"/>
              <a:t>Impianto</a:t>
            </a:r>
            <a:r>
              <a:rPr lang="en-US" sz="2000" b="1" dirty="0"/>
              <a:t> di </a:t>
            </a:r>
            <a:r>
              <a:rPr lang="en-US" sz="2000" b="1" dirty="0" err="1"/>
              <a:t>compensazione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strato</a:t>
            </a:r>
            <a:r>
              <a:rPr lang="en-US" sz="2000" dirty="0"/>
              <a:t> p) sotto </a:t>
            </a:r>
            <a:r>
              <a:rPr lang="en-US" sz="2000" dirty="0" err="1"/>
              <a:t>l’ossido</a:t>
            </a:r>
            <a:r>
              <a:rPr lang="en-US" sz="2000" dirty="0"/>
              <a:t> in </a:t>
            </a:r>
            <a:r>
              <a:rPr lang="en-US" sz="2000" dirty="0" err="1"/>
              <a:t>modo</a:t>
            </a:r>
            <a:r>
              <a:rPr lang="en-US" sz="2000" dirty="0"/>
              <a:t> da </a:t>
            </a:r>
            <a:r>
              <a:rPr lang="en-US" sz="2000" dirty="0" err="1"/>
              <a:t>rimuovere</a:t>
            </a:r>
            <a:r>
              <a:rPr lang="en-US" sz="2000" dirty="0"/>
              <a:t> </a:t>
            </a:r>
            <a:r>
              <a:rPr lang="en-US" sz="2000" dirty="0" err="1"/>
              <a:t>gli</a:t>
            </a:r>
            <a:r>
              <a:rPr lang="en-US" sz="2000" dirty="0"/>
              <a:t> </a:t>
            </a:r>
            <a:r>
              <a:rPr lang="en-US" sz="2000" dirty="0" err="1"/>
              <a:t>elettroni</a:t>
            </a:r>
            <a:r>
              <a:rPr lang="en-US" sz="2000" dirty="0"/>
              <a:t>. Difficile </a:t>
            </a:r>
            <a:r>
              <a:rPr lang="en-US" sz="2000" dirty="0" err="1"/>
              <a:t>applicazione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basse</a:t>
            </a:r>
            <a:r>
              <a:rPr lang="en-US" sz="1600" dirty="0"/>
              <a:t> </a:t>
            </a:r>
            <a:r>
              <a:rPr lang="en-US" sz="1600" dirty="0" err="1"/>
              <a:t>concentrazioni</a:t>
            </a:r>
            <a:r>
              <a:rPr lang="en-US" sz="1600" dirty="0"/>
              <a:t> </a:t>
            </a:r>
            <a:r>
              <a:rPr lang="en-US" sz="1600" dirty="0" err="1"/>
              <a:t>mettono</a:t>
            </a:r>
            <a:r>
              <a:rPr lang="en-US" sz="1600" dirty="0"/>
              <a:t> in </a:t>
            </a:r>
            <a:r>
              <a:rPr lang="en-US" sz="1600" dirty="0" err="1"/>
              <a:t>corto</a:t>
            </a:r>
            <a:r>
              <a:rPr lang="en-US" sz="1600" dirty="0"/>
              <a:t> </a:t>
            </a:r>
            <a:r>
              <a:rPr lang="en-US" sz="1600" dirty="0" err="1"/>
              <a:t>facilmente</a:t>
            </a:r>
            <a:r>
              <a:rPr lang="en-US" sz="1600" dirty="0"/>
              <a:t> N+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alte</a:t>
            </a:r>
            <a:r>
              <a:rPr lang="en-US" sz="1600" dirty="0"/>
              <a:t> </a:t>
            </a:r>
            <a:r>
              <a:rPr lang="en-US" sz="1600" dirty="0" err="1"/>
              <a:t>concentrazioni</a:t>
            </a:r>
            <a:r>
              <a:rPr lang="en-US" sz="1600" dirty="0"/>
              <a:t> </a:t>
            </a:r>
            <a:r>
              <a:rPr lang="en-US" sz="1600" dirty="0" err="1"/>
              <a:t>creano</a:t>
            </a:r>
            <a:r>
              <a:rPr lang="en-US" sz="1600" dirty="0"/>
              <a:t> </a:t>
            </a:r>
            <a:r>
              <a:rPr lang="en-US" sz="1600" dirty="0" err="1"/>
              <a:t>grandi</a:t>
            </a:r>
            <a:r>
              <a:rPr lang="en-US" sz="1600" dirty="0"/>
              <a:t> </a:t>
            </a:r>
            <a:r>
              <a:rPr lang="en-US" sz="1600" dirty="0" err="1"/>
              <a:t>campi</a:t>
            </a:r>
            <a:r>
              <a:rPr lang="en-US" sz="1600" dirty="0"/>
              <a:t> e </a:t>
            </a:r>
            <a:r>
              <a:rPr lang="en-US" sz="1600" dirty="0" err="1"/>
              <a:t>correnti</a:t>
            </a:r>
            <a:endParaRPr lang="en-US" sz="2000" baseline="30000" dirty="0"/>
          </a:p>
          <a:p>
            <a:endParaRPr lang="en-US" sz="1050" baseline="30000" dirty="0"/>
          </a:p>
          <a:p>
            <a:r>
              <a:rPr lang="en-US" sz="2000" dirty="0"/>
              <a:t>c) </a:t>
            </a:r>
            <a:r>
              <a:rPr lang="en-US" sz="2000" dirty="0" err="1"/>
              <a:t>Strisce</a:t>
            </a:r>
            <a:r>
              <a:rPr lang="en-US" sz="2000" dirty="0"/>
              <a:t> </a:t>
            </a:r>
            <a:r>
              <a:rPr lang="en-US" sz="2000" dirty="0" err="1"/>
              <a:t>bloccanti</a:t>
            </a:r>
            <a:r>
              <a:rPr lang="en-US" sz="2000" dirty="0"/>
              <a:t> </a:t>
            </a:r>
            <a:r>
              <a:rPr lang="en-US" sz="2000" b="1" dirty="0"/>
              <a:t>p-stops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gli</a:t>
            </a:r>
            <a:r>
              <a:rPr lang="en-US" sz="2000" dirty="0"/>
              <a:t> </a:t>
            </a:r>
            <a:r>
              <a:rPr lang="en-US" sz="2000" dirty="0" err="1"/>
              <a:t>impianti</a:t>
            </a:r>
            <a:r>
              <a:rPr lang="en-US" sz="2000" dirty="0"/>
              <a:t> N</a:t>
            </a:r>
            <a:r>
              <a:rPr lang="en-US" sz="2000" baseline="30000" dirty="0"/>
              <a:t>+</a:t>
            </a:r>
            <a:r>
              <a:rPr lang="en-US" sz="2000" dirty="0"/>
              <a:t> </a:t>
            </a:r>
            <a:r>
              <a:rPr lang="en-US" sz="2000" dirty="0" err="1"/>
              <a:t>cosi</a:t>
            </a:r>
            <a:r>
              <a:rPr lang="en-US" sz="2000" dirty="0"/>
              <a:t>’ da </a:t>
            </a:r>
            <a:r>
              <a:rPr lang="en-US" sz="2000" dirty="0" err="1"/>
              <a:t>interrompere</a:t>
            </a:r>
            <a:r>
              <a:rPr lang="en-US" sz="2000" dirty="0"/>
              <a:t> lo </a:t>
            </a:r>
            <a:r>
              <a:rPr lang="en-US" sz="2000" dirty="0" err="1"/>
              <a:t>strato</a:t>
            </a:r>
            <a:r>
              <a:rPr lang="en-US" sz="2000" dirty="0"/>
              <a:t> di </a:t>
            </a:r>
            <a:r>
              <a:rPr lang="en-US" sz="2000" dirty="0" err="1"/>
              <a:t>accumulazione</a:t>
            </a:r>
            <a:endParaRPr lang="en-US" sz="2000" b="1" dirty="0"/>
          </a:p>
          <a:p>
            <a:endParaRPr lang="en-US" sz="2000" baseline="30000" dirty="0"/>
          </a:p>
          <a:p>
            <a:r>
              <a:rPr lang="en-US" sz="2000" dirty="0"/>
              <a:t>d)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struttura</a:t>
            </a:r>
            <a:r>
              <a:rPr lang="en-US" sz="2000" dirty="0"/>
              <a:t> a </a:t>
            </a:r>
            <a:r>
              <a:rPr lang="en-US" sz="2000" dirty="0" err="1"/>
              <a:t>potenziale</a:t>
            </a:r>
            <a:r>
              <a:rPr lang="en-US" sz="2000" dirty="0"/>
              <a:t> </a:t>
            </a:r>
            <a:r>
              <a:rPr lang="en-US" sz="2000" dirty="0" err="1"/>
              <a:t>variabile</a:t>
            </a:r>
            <a:r>
              <a:rPr lang="en-US" sz="2000" dirty="0"/>
              <a:t> </a:t>
            </a:r>
            <a:r>
              <a:rPr lang="en-US" sz="2000" dirty="0" err="1"/>
              <a:t>connessa</a:t>
            </a:r>
            <a:r>
              <a:rPr lang="en-US" sz="2000" dirty="0"/>
              <a:t> </a:t>
            </a:r>
            <a:r>
              <a:rPr lang="en-US" sz="2000" dirty="0" err="1"/>
              <a:t>all’ossido</a:t>
            </a:r>
            <a:r>
              <a:rPr lang="en-US" sz="2000" dirty="0"/>
              <a:t> in </a:t>
            </a:r>
            <a:r>
              <a:rPr lang="en-US" sz="2000" dirty="0" err="1"/>
              <a:t>modo</a:t>
            </a:r>
            <a:r>
              <a:rPr lang="en-US" sz="2000" dirty="0"/>
              <a:t> da </a:t>
            </a:r>
            <a:r>
              <a:rPr lang="en-US" sz="2000" dirty="0" err="1"/>
              <a:t>controllare</a:t>
            </a:r>
            <a:r>
              <a:rPr lang="en-US" sz="2000" dirty="0"/>
              <a:t> </a:t>
            </a:r>
            <a:r>
              <a:rPr lang="en-US" sz="2000" dirty="0" err="1"/>
              <a:t>l’isolamento</a:t>
            </a:r>
            <a:endParaRPr lang="en-US" sz="2000" dirty="0"/>
          </a:p>
          <a:p>
            <a:endParaRPr lang="en-US" sz="2000" baseline="30000" dirty="0"/>
          </a:p>
          <a:p>
            <a:r>
              <a:rPr lang="en-US" sz="2000" i="1" dirty="0" err="1"/>
              <a:t>Caso</a:t>
            </a:r>
            <a:r>
              <a:rPr lang="en-US" sz="2000" i="1" dirty="0"/>
              <a:t> bulk P: </a:t>
            </a:r>
            <a:r>
              <a:rPr lang="en-US" sz="2000" b="1" i="1" dirty="0" err="1"/>
              <a:t>inversione</a:t>
            </a:r>
            <a:r>
              <a:rPr lang="en-US" sz="2000" i="1" dirty="0"/>
              <a:t> </a:t>
            </a:r>
            <a:r>
              <a:rPr lang="en-US" sz="2000" i="1" dirty="0" err="1"/>
              <a:t>invece</a:t>
            </a:r>
            <a:r>
              <a:rPr lang="en-US" sz="2000" i="1" dirty="0"/>
              <a:t> di </a:t>
            </a:r>
            <a:r>
              <a:rPr lang="en-US" sz="2000" i="1" dirty="0" err="1"/>
              <a:t>accumulazione</a:t>
            </a:r>
            <a:endParaRPr lang="en-US" sz="2000" i="1" dirty="0"/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151" y="1161401"/>
            <a:ext cx="6112985" cy="507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3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D91B55-3492-4AE0-A9F8-647BD044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Strips p in n e strip n+ in 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74DB0-BDA6-489D-9A33-982C30272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88D685-1851-499C-8474-922524BB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A72F-61C2-4525-BC4C-B621F8225CC6}" type="datetime1">
              <a:rPr lang="it-IT" smtClean="0"/>
              <a:t>29/11/2020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F9D82-4B8E-48D5-8D06-CE1AC9C2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RAFNeS_4 Microstrisce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C5AFA-F559-4852-9057-407BED3F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FB356-8CFA-49C6-AE8F-D88FF0D23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015" y="2052001"/>
            <a:ext cx="6850198" cy="33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9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A9C0-DB28-4F98-A042-DBC20FA68954}" type="datetime1">
              <a:rPr lang="it-IT" smtClean="0"/>
              <a:t>29/11/2020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giacomo.contin@ts.infn.it - RAFNeS_4 Microstrisce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D00-5507-42B0-8A87-089765419E54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3934" y="196621"/>
            <a:ext cx="10927975" cy="727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Misure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lato</a:t>
            </a:r>
            <a:r>
              <a:rPr lang="en-US" dirty="0"/>
              <a:t> </a:t>
            </a:r>
            <a:r>
              <a:rPr lang="en-US" dirty="0" err="1"/>
              <a:t>segmentato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93" y="983631"/>
            <a:ext cx="3185160" cy="5699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1131660"/>
            <a:ext cx="72831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Solo un </a:t>
            </a:r>
            <a:r>
              <a:rPr lang="en-US" sz="2000" dirty="0" err="1"/>
              <a:t>impianto</a:t>
            </a:r>
            <a:r>
              <a:rPr lang="en-US" sz="2000" dirty="0"/>
              <a:t> N</a:t>
            </a:r>
            <a:r>
              <a:rPr lang="en-US" sz="2000" baseline="30000" dirty="0"/>
              <a:t>+ </a:t>
            </a:r>
            <a:r>
              <a:rPr lang="en-US" sz="2000" dirty="0" err="1"/>
              <a:t>collegato</a:t>
            </a:r>
            <a:r>
              <a:rPr lang="en-US" sz="2000" dirty="0"/>
              <a:t> </a:t>
            </a:r>
            <a:r>
              <a:rPr lang="en-US" sz="2000" dirty="0" err="1"/>
              <a:t>all’alimentazione</a:t>
            </a:r>
            <a:r>
              <a:rPr lang="en-US" sz="2000" dirty="0"/>
              <a:t> e in </a:t>
            </a:r>
            <a:r>
              <a:rPr lang="en-US" sz="2000" dirty="0" err="1"/>
              <a:t>lettura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pPr marL="457200" indent="-457200">
              <a:buAutoNum type="alphaLcParenR"/>
            </a:pPr>
            <a:r>
              <a:rPr lang="en-US" sz="2000" dirty="0" err="1"/>
              <a:t>Corrente</a:t>
            </a:r>
            <a:r>
              <a:rPr lang="en-US" sz="2000" dirty="0"/>
              <a:t> di bias in </a:t>
            </a:r>
            <a:r>
              <a:rPr lang="en-US" sz="2000" dirty="0" err="1"/>
              <a:t>funzione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tensione</a:t>
            </a:r>
            <a:r>
              <a:rPr lang="en-US" sz="2000" dirty="0"/>
              <a:t> di bias</a:t>
            </a:r>
          </a:p>
          <a:p>
            <a:pPr marL="457200" indent="-457200">
              <a:buAutoNum type="alphaLcParenR"/>
            </a:pPr>
            <a:r>
              <a:rPr lang="en-US" sz="2000" dirty="0" err="1"/>
              <a:t>Capacita</a:t>
            </a:r>
            <a:r>
              <a:rPr lang="en-US" sz="2000" dirty="0"/>
              <a:t>’ verso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lato</a:t>
            </a:r>
            <a:r>
              <a:rPr lang="en-US" sz="2000" dirty="0"/>
              <a:t> </a:t>
            </a:r>
            <a:r>
              <a:rPr lang="en-US" sz="2000" dirty="0" err="1"/>
              <a:t>opposto</a:t>
            </a:r>
            <a:r>
              <a:rPr lang="en-US" sz="2000" dirty="0"/>
              <a:t> in </a:t>
            </a:r>
            <a:r>
              <a:rPr lang="en-US" sz="2000" dirty="0" err="1"/>
              <a:t>funzione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tensione</a:t>
            </a:r>
            <a:r>
              <a:rPr lang="en-US" sz="2000" dirty="0"/>
              <a:t> di bias</a:t>
            </a:r>
          </a:p>
          <a:p>
            <a:endParaRPr lang="en-US" sz="2000" dirty="0"/>
          </a:p>
          <a:p>
            <a:r>
              <a:rPr lang="en-US" sz="2000" dirty="0" err="1"/>
              <a:t>L’improvvisa</a:t>
            </a:r>
            <a:r>
              <a:rPr lang="en-US" sz="2000" dirty="0"/>
              <a:t> </a:t>
            </a:r>
            <a:r>
              <a:rPr lang="en-US" sz="2000" dirty="0" err="1"/>
              <a:t>caduta</a:t>
            </a:r>
            <a:r>
              <a:rPr lang="en-US" sz="2000" dirty="0"/>
              <a:t> </a:t>
            </a:r>
            <a:r>
              <a:rPr lang="en-US" sz="2000" dirty="0" err="1"/>
              <a:t>nella</a:t>
            </a:r>
            <a:r>
              <a:rPr lang="en-US" sz="2000" dirty="0"/>
              <a:t> </a:t>
            </a:r>
            <a:r>
              <a:rPr lang="en-US" sz="2000" dirty="0" err="1"/>
              <a:t>misura</a:t>
            </a:r>
            <a:r>
              <a:rPr lang="en-US" sz="2000" dirty="0"/>
              <a:t> di </a:t>
            </a:r>
            <a:r>
              <a:rPr lang="en-US" sz="2000" dirty="0" err="1"/>
              <a:t>capacita</a:t>
            </a:r>
            <a:r>
              <a:rPr lang="en-US" sz="2000" dirty="0"/>
              <a:t>’ </a:t>
            </a:r>
            <a:r>
              <a:rPr lang="en-US" sz="2000" dirty="0" err="1"/>
              <a:t>indica</a:t>
            </a:r>
            <a:r>
              <a:rPr lang="en-US" sz="2000" dirty="0"/>
              <a:t> </a:t>
            </a:r>
            <a:r>
              <a:rPr lang="en-US" sz="2000" dirty="0" err="1"/>
              <a:t>l’isolamento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le strip successive, con un </a:t>
            </a:r>
            <a:r>
              <a:rPr lang="en-US" sz="2000" dirty="0" err="1"/>
              <a:t>condensatore</a:t>
            </a:r>
            <a:r>
              <a:rPr lang="en-US" sz="2000" dirty="0"/>
              <a:t> di </a:t>
            </a:r>
            <a:r>
              <a:rPr lang="en-US" sz="2000" dirty="0" err="1"/>
              <a:t>grande</a:t>
            </a:r>
            <a:r>
              <a:rPr lang="en-US" sz="2000" dirty="0"/>
              <a:t> area (1cm</a:t>
            </a:r>
            <a:r>
              <a:rPr lang="en-US" sz="2000" baseline="30000" dirty="0"/>
              <a:t>2</a:t>
            </a:r>
            <a:r>
              <a:rPr lang="en-US" sz="2000" dirty="0"/>
              <a:t>)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trasforma</a:t>
            </a:r>
            <a:r>
              <a:rPr lang="en-US" sz="2000" dirty="0"/>
              <a:t> in </a:t>
            </a:r>
            <a:r>
              <a:rPr lang="en-US" sz="2000" dirty="0" err="1"/>
              <a:t>diodi</a:t>
            </a:r>
            <a:r>
              <a:rPr lang="en-US" sz="2000" dirty="0"/>
              <a:t> </a:t>
            </a:r>
            <a:r>
              <a:rPr lang="en-US" sz="2000" dirty="0" err="1"/>
              <a:t>successivi</a:t>
            </a:r>
            <a:r>
              <a:rPr lang="en-US" sz="2000" dirty="0"/>
              <a:t> di </a:t>
            </a:r>
            <a:r>
              <a:rPr lang="en-US" sz="2000" dirty="0" err="1"/>
              <a:t>piccola</a:t>
            </a:r>
            <a:r>
              <a:rPr lang="en-US" sz="2000" dirty="0"/>
              <a:t> area (</a:t>
            </a:r>
            <a:r>
              <a:rPr lang="en-US" sz="2000" dirty="0" err="1"/>
              <a:t>lunghezza</a:t>
            </a:r>
            <a:r>
              <a:rPr lang="en-US" sz="2000" dirty="0"/>
              <a:t> x </a:t>
            </a:r>
            <a:r>
              <a:rPr lang="en-US" sz="2000" dirty="0" err="1"/>
              <a:t>larghezza</a:t>
            </a:r>
            <a:r>
              <a:rPr lang="en-US" sz="2000" dirty="0"/>
              <a:t> strip). La </a:t>
            </a:r>
            <a:r>
              <a:rPr lang="en-US" sz="2000" dirty="0" err="1"/>
              <a:t>tensione</a:t>
            </a:r>
            <a:r>
              <a:rPr lang="en-US" sz="2000" dirty="0"/>
              <a:t> per la quale </a:t>
            </a:r>
            <a:r>
              <a:rPr lang="en-US" sz="2000" dirty="0" err="1"/>
              <a:t>decresce</a:t>
            </a:r>
            <a:r>
              <a:rPr lang="en-US" sz="2000" dirty="0"/>
              <a:t> la </a:t>
            </a:r>
            <a:r>
              <a:rPr lang="en-US" sz="2000" dirty="0" err="1"/>
              <a:t>capacita</a:t>
            </a:r>
            <a:r>
              <a:rPr lang="en-US" sz="2000" dirty="0"/>
              <a:t>’ e’ la </a:t>
            </a:r>
            <a:r>
              <a:rPr lang="en-US" sz="2000" dirty="0" err="1"/>
              <a:t>tensione</a:t>
            </a:r>
            <a:r>
              <a:rPr lang="en-US" sz="2000" dirty="0"/>
              <a:t> di </a:t>
            </a:r>
            <a:r>
              <a:rPr lang="en-US" sz="2000" dirty="0" err="1"/>
              <a:t>svuotamento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457200" indent="-457200">
              <a:buFont typeface="+mj-lt"/>
              <a:buAutoNum type="alphaLcParenR" startAt="3"/>
            </a:pPr>
            <a:r>
              <a:rPr lang="en-US" sz="2000" dirty="0" err="1"/>
              <a:t>Corrente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fluisce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due strip </a:t>
            </a:r>
            <a:r>
              <a:rPr lang="en-US" sz="2000" dirty="0" err="1"/>
              <a:t>vicine</a:t>
            </a:r>
            <a:r>
              <a:rPr lang="en-US" sz="2000" dirty="0"/>
              <a:t>. La </a:t>
            </a:r>
            <a:r>
              <a:rPr lang="en-US" sz="2000" dirty="0" err="1"/>
              <a:t>variazione</a:t>
            </a:r>
            <a:r>
              <a:rPr lang="en-US" sz="2000" dirty="0"/>
              <a:t> di </a:t>
            </a:r>
            <a:r>
              <a:rPr lang="en-US" sz="2000" dirty="0" err="1"/>
              <a:t>resistenza</a:t>
            </a:r>
            <a:r>
              <a:rPr lang="en-US" sz="2000" dirty="0"/>
              <a:t> </a:t>
            </a:r>
            <a:r>
              <a:rPr lang="en-US" sz="2000" dirty="0" err="1"/>
              <a:t>interstrip</a:t>
            </a:r>
            <a:r>
              <a:rPr lang="en-US" sz="2000" dirty="0"/>
              <a:t> </a:t>
            </a:r>
            <a:r>
              <a:rPr lang="en-US" sz="2000" dirty="0" err="1"/>
              <a:t>conferma</a:t>
            </a:r>
            <a:r>
              <a:rPr lang="en-US" sz="2000" dirty="0"/>
              <a:t> </a:t>
            </a:r>
            <a:r>
              <a:rPr lang="en-US" sz="2000" dirty="0" err="1"/>
              <a:t>l’isolamento</a:t>
            </a:r>
            <a:r>
              <a:rPr lang="en-US" sz="2000" dirty="0"/>
              <a:t> </a:t>
            </a:r>
            <a:r>
              <a:rPr lang="en-US" sz="2000" dirty="0" err="1"/>
              <a:t>avvenuto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003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20323</TotalTime>
  <Words>1327</Words>
  <Application>Microsoft Office PowerPoint</Application>
  <PresentationFormat>Widescreen</PresentationFormat>
  <Paragraphs>220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Garamond</vt:lpstr>
      <vt:lpstr>Helvetica</vt:lpstr>
      <vt:lpstr>Times New Roman</vt:lpstr>
      <vt:lpstr>Office Theme</vt:lpstr>
      <vt:lpstr>Rivelatori e Apparati</vt:lpstr>
      <vt:lpstr>Schematizzazione circuito microstrisce</vt:lpstr>
      <vt:lpstr>Parametri geometrici microstrisce</vt:lpstr>
      <vt:lpstr>PowerPoint Presentation</vt:lpstr>
      <vt:lpstr>PowerPoint Presentation</vt:lpstr>
      <vt:lpstr>PowerPoint Presentation</vt:lpstr>
      <vt:lpstr>Segmentazione del secondo lato – caso N+  in bulk N</vt:lpstr>
      <vt:lpstr>Strips p in n e strip n+ in n</vt:lpstr>
      <vt:lpstr>PowerPoint Presentation</vt:lpstr>
      <vt:lpstr>Microstrisce a doppia faccia (angolo retto)</vt:lpstr>
      <vt:lpstr>PowerPoint Presentation</vt:lpstr>
      <vt:lpstr>PowerPoint Presentation</vt:lpstr>
      <vt:lpstr>PowerPoint Presentation</vt:lpstr>
      <vt:lpstr>Orientazione strisce  posizione passaggio</vt:lpstr>
      <vt:lpstr>ALICE Silicon Strip Detector</vt:lpstr>
      <vt:lpstr>PowerPoint Presentation</vt:lpstr>
      <vt:lpstr>PowerPoint Presentation</vt:lpstr>
      <vt:lpstr>PowerPoint Presentation</vt:lpstr>
      <vt:lpstr>Esempi di distribuzione di Perdita di energia</vt:lpstr>
      <vt:lpstr>Distribuzione Perdita di energia per canale</vt:lpstr>
      <vt:lpstr>Correlazione di carica lato P – lato N</vt:lpstr>
      <vt:lpstr>PowerPoint Presentation</vt:lpstr>
      <vt:lpstr>PowerPoint Presentation</vt:lpstr>
      <vt:lpstr>Si possono usare per misurare l’energia dei fotoni?</vt:lpstr>
      <vt:lpstr>PowerPoint Presentation</vt:lpstr>
      <vt:lpstr>PowerPoint Presentation</vt:lpstr>
    </vt:vector>
  </TitlesOfParts>
  <Company>Sezione di Trieste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Giacomo Contin</dc:creator>
  <cp:lastModifiedBy>CONTIN GIACOMO</cp:lastModifiedBy>
  <cp:revision>126</cp:revision>
  <dcterms:created xsi:type="dcterms:W3CDTF">2019-08-27T12:48:57Z</dcterms:created>
  <dcterms:modified xsi:type="dcterms:W3CDTF">2020-11-29T19:01:41Z</dcterms:modified>
</cp:coreProperties>
</file>