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6"/>
  </p:notesMasterIdLst>
  <p:sldIdLst>
    <p:sldId id="256" r:id="rId2"/>
    <p:sldId id="257" r:id="rId3"/>
    <p:sldId id="297" r:id="rId4"/>
    <p:sldId id="298" r:id="rId5"/>
    <p:sldId id="349" r:id="rId6"/>
    <p:sldId id="340" r:id="rId7"/>
    <p:sldId id="353" r:id="rId8"/>
    <p:sldId id="315" r:id="rId9"/>
    <p:sldId id="332" r:id="rId10"/>
    <p:sldId id="333" r:id="rId11"/>
    <p:sldId id="352" r:id="rId12"/>
    <p:sldId id="350" r:id="rId13"/>
    <p:sldId id="351" r:id="rId14"/>
    <p:sldId id="279" r:id="rId15"/>
  </p:sldIdLst>
  <p:sldSz cx="9144000" cy="5143500" type="screen16x9"/>
  <p:notesSz cx="6858000" cy="9144000"/>
  <p:embeddedFontLst>
    <p:embeddedFont>
      <p:font typeface="Amatic SC" pitchFamily="2" charset="-79"/>
      <p:regular r:id="rId17"/>
      <p:bold r:id="rId18"/>
    </p:embeddedFont>
    <p:embeddedFont>
      <p:font typeface="Baskerville Old Face" panose="02020602080505020303" pitchFamily="18" charset="77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3EAFB-6B77-40BB-8967-BCF3C5F83155}">
  <a:tblStyle styleId="{7143EAFB-6B77-40BB-8967-BCF3C5F831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22"/>
    <p:restoredTop sz="92543"/>
  </p:normalViewPr>
  <p:slideViewPr>
    <p:cSldViewPr snapToGrid="0" snapToObjects="1">
      <p:cViewPr varScale="1">
        <p:scale>
          <a:sx n="161" d="100"/>
          <a:sy n="161" d="100"/>
        </p:scale>
        <p:origin x="13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822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78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45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26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297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187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26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09475" y="134125"/>
            <a:ext cx="8724927" cy="4875183"/>
          </a:xfrm>
          <a:custGeom>
            <a:avLst/>
            <a:gdLst/>
            <a:ahLst/>
            <a:cxnLst/>
            <a:rect l="l" t="t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3752613" y="2875113"/>
            <a:ext cx="1638687" cy="155249"/>
          </a:xfrm>
          <a:custGeom>
            <a:avLst/>
            <a:gdLst/>
            <a:ahLst/>
            <a:cxnLst/>
            <a:rect l="l" t="t" r="r" b="b"/>
            <a:pathLst>
              <a:path w="13574" h="1286" extrusionOk="0">
                <a:moveTo>
                  <a:pt x="12549" y="1"/>
                </a:moveTo>
                <a:lnTo>
                  <a:pt x="12475" y="19"/>
                </a:lnTo>
                <a:lnTo>
                  <a:pt x="12419" y="75"/>
                </a:lnTo>
                <a:lnTo>
                  <a:pt x="12363" y="112"/>
                </a:lnTo>
                <a:lnTo>
                  <a:pt x="12252" y="261"/>
                </a:lnTo>
                <a:lnTo>
                  <a:pt x="12140" y="410"/>
                </a:lnTo>
                <a:lnTo>
                  <a:pt x="12028" y="578"/>
                </a:lnTo>
                <a:lnTo>
                  <a:pt x="11935" y="727"/>
                </a:lnTo>
                <a:lnTo>
                  <a:pt x="11823" y="839"/>
                </a:lnTo>
                <a:lnTo>
                  <a:pt x="11768" y="876"/>
                </a:lnTo>
                <a:lnTo>
                  <a:pt x="11693" y="894"/>
                </a:lnTo>
                <a:lnTo>
                  <a:pt x="11637" y="894"/>
                </a:lnTo>
                <a:lnTo>
                  <a:pt x="11581" y="876"/>
                </a:lnTo>
                <a:lnTo>
                  <a:pt x="11507" y="839"/>
                </a:lnTo>
                <a:lnTo>
                  <a:pt x="11451" y="801"/>
                </a:lnTo>
                <a:lnTo>
                  <a:pt x="11358" y="690"/>
                </a:lnTo>
                <a:lnTo>
                  <a:pt x="11246" y="541"/>
                </a:lnTo>
                <a:lnTo>
                  <a:pt x="11060" y="261"/>
                </a:lnTo>
                <a:lnTo>
                  <a:pt x="10967" y="168"/>
                </a:lnTo>
                <a:lnTo>
                  <a:pt x="10930" y="131"/>
                </a:lnTo>
                <a:lnTo>
                  <a:pt x="10874" y="112"/>
                </a:lnTo>
                <a:lnTo>
                  <a:pt x="10837" y="112"/>
                </a:lnTo>
                <a:lnTo>
                  <a:pt x="10781" y="131"/>
                </a:lnTo>
                <a:lnTo>
                  <a:pt x="10650" y="187"/>
                </a:lnTo>
                <a:lnTo>
                  <a:pt x="10501" y="299"/>
                </a:lnTo>
                <a:lnTo>
                  <a:pt x="10371" y="429"/>
                </a:lnTo>
                <a:lnTo>
                  <a:pt x="10111" y="708"/>
                </a:lnTo>
                <a:lnTo>
                  <a:pt x="9943" y="894"/>
                </a:lnTo>
                <a:lnTo>
                  <a:pt x="9775" y="671"/>
                </a:lnTo>
                <a:lnTo>
                  <a:pt x="9571" y="392"/>
                </a:lnTo>
                <a:lnTo>
                  <a:pt x="9477" y="261"/>
                </a:lnTo>
                <a:lnTo>
                  <a:pt x="9366" y="150"/>
                </a:lnTo>
                <a:lnTo>
                  <a:pt x="9273" y="75"/>
                </a:lnTo>
                <a:lnTo>
                  <a:pt x="9217" y="38"/>
                </a:lnTo>
                <a:lnTo>
                  <a:pt x="9124" y="38"/>
                </a:lnTo>
                <a:lnTo>
                  <a:pt x="9087" y="57"/>
                </a:lnTo>
                <a:lnTo>
                  <a:pt x="8956" y="150"/>
                </a:lnTo>
                <a:lnTo>
                  <a:pt x="8826" y="280"/>
                </a:lnTo>
                <a:lnTo>
                  <a:pt x="8658" y="448"/>
                </a:lnTo>
                <a:lnTo>
                  <a:pt x="8211" y="950"/>
                </a:lnTo>
                <a:lnTo>
                  <a:pt x="8081" y="745"/>
                </a:lnTo>
                <a:lnTo>
                  <a:pt x="7895" y="466"/>
                </a:lnTo>
                <a:lnTo>
                  <a:pt x="7690" y="224"/>
                </a:lnTo>
                <a:lnTo>
                  <a:pt x="7597" y="131"/>
                </a:lnTo>
                <a:lnTo>
                  <a:pt x="7523" y="75"/>
                </a:lnTo>
                <a:lnTo>
                  <a:pt x="7430" y="75"/>
                </a:lnTo>
                <a:lnTo>
                  <a:pt x="7336" y="94"/>
                </a:lnTo>
                <a:lnTo>
                  <a:pt x="7262" y="150"/>
                </a:lnTo>
                <a:lnTo>
                  <a:pt x="7169" y="224"/>
                </a:lnTo>
                <a:lnTo>
                  <a:pt x="7020" y="392"/>
                </a:lnTo>
                <a:lnTo>
                  <a:pt x="6871" y="559"/>
                </a:lnTo>
                <a:lnTo>
                  <a:pt x="6778" y="652"/>
                </a:lnTo>
                <a:lnTo>
                  <a:pt x="6685" y="727"/>
                </a:lnTo>
                <a:lnTo>
                  <a:pt x="6610" y="764"/>
                </a:lnTo>
                <a:lnTo>
                  <a:pt x="6536" y="783"/>
                </a:lnTo>
                <a:lnTo>
                  <a:pt x="6480" y="764"/>
                </a:lnTo>
                <a:lnTo>
                  <a:pt x="6406" y="708"/>
                </a:lnTo>
                <a:lnTo>
                  <a:pt x="6219" y="522"/>
                </a:lnTo>
                <a:lnTo>
                  <a:pt x="6126" y="373"/>
                </a:lnTo>
                <a:lnTo>
                  <a:pt x="6052" y="243"/>
                </a:lnTo>
                <a:lnTo>
                  <a:pt x="5996" y="168"/>
                </a:lnTo>
                <a:lnTo>
                  <a:pt x="5940" y="131"/>
                </a:lnTo>
                <a:lnTo>
                  <a:pt x="5884" y="94"/>
                </a:lnTo>
                <a:lnTo>
                  <a:pt x="5810" y="75"/>
                </a:lnTo>
                <a:lnTo>
                  <a:pt x="5717" y="75"/>
                </a:lnTo>
                <a:lnTo>
                  <a:pt x="5605" y="131"/>
                </a:lnTo>
                <a:lnTo>
                  <a:pt x="5475" y="205"/>
                </a:lnTo>
                <a:lnTo>
                  <a:pt x="5344" y="280"/>
                </a:lnTo>
                <a:lnTo>
                  <a:pt x="4935" y="596"/>
                </a:lnTo>
                <a:lnTo>
                  <a:pt x="4711" y="745"/>
                </a:lnTo>
                <a:lnTo>
                  <a:pt x="4618" y="801"/>
                </a:lnTo>
                <a:lnTo>
                  <a:pt x="4544" y="820"/>
                </a:lnTo>
                <a:lnTo>
                  <a:pt x="4469" y="820"/>
                </a:lnTo>
                <a:lnTo>
                  <a:pt x="4395" y="801"/>
                </a:lnTo>
                <a:lnTo>
                  <a:pt x="4302" y="727"/>
                </a:lnTo>
                <a:lnTo>
                  <a:pt x="4190" y="615"/>
                </a:lnTo>
                <a:lnTo>
                  <a:pt x="4115" y="522"/>
                </a:lnTo>
                <a:lnTo>
                  <a:pt x="4078" y="448"/>
                </a:lnTo>
                <a:lnTo>
                  <a:pt x="4004" y="317"/>
                </a:lnTo>
                <a:lnTo>
                  <a:pt x="3948" y="261"/>
                </a:lnTo>
                <a:lnTo>
                  <a:pt x="3892" y="224"/>
                </a:lnTo>
                <a:lnTo>
                  <a:pt x="3725" y="224"/>
                </a:lnTo>
                <a:lnTo>
                  <a:pt x="3631" y="261"/>
                </a:lnTo>
                <a:lnTo>
                  <a:pt x="3538" y="317"/>
                </a:lnTo>
                <a:lnTo>
                  <a:pt x="3427" y="392"/>
                </a:lnTo>
                <a:lnTo>
                  <a:pt x="3334" y="485"/>
                </a:lnTo>
                <a:lnTo>
                  <a:pt x="3147" y="671"/>
                </a:lnTo>
                <a:lnTo>
                  <a:pt x="3017" y="839"/>
                </a:lnTo>
                <a:lnTo>
                  <a:pt x="2756" y="541"/>
                </a:lnTo>
                <a:lnTo>
                  <a:pt x="2626" y="410"/>
                </a:lnTo>
                <a:lnTo>
                  <a:pt x="2477" y="317"/>
                </a:lnTo>
                <a:lnTo>
                  <a:pt x="2421" y="280"/>
                </a:lnTo>
                <a:lnTo>
                  <a:pt x="2347" y="261"/>
                </a:lnTo>
                <a:lnTo>
                  <a:pt x="2198" y="261"/>
                </a:lnTo>
                <a:lnTo>
                  <a:pt x="2123" y="280"/>
                </a:lnTo>
                <a:lnTo>
                  <a:pt x="2030" y="299"/>
                </a:lnTo>
                <a:lnTo>
                  <a:pt x="1937" y="354"/>
                </a:lnTo>
                <a:lnTo>
                  <a:pt x="1844" y="429"/>
                </a:lnTo>
                <a:lnTo>
                  <a:pt x="1714" y="541"/>
                </a:lnTo>
                <a:lnTo>
                  <a:pt x="1621" y="634"/>
                </a:lnTo>
                <a:lnTo>
                  <a:pt x="1565" y="690"/>
                </a:lnTo>
                <a:lnTo>
                  <a:pt x="1509" y="745"/>
                </a:lnTo>
                <a:lnTo>
                  <a:pt x="1453" y="745"/>
                </a:lnTo>
                <a:lnTo>
                  <a:pt x="1379" y="727"/>
                </a:lnTo>
                <a:lnTo>
                  <a:pt x="1137" y="578"/>
                </a:lnTo>
                <a:lnTo>
                  <a:pt x="839" y="354"/>
                </a:lnTo>
                <a:lnTo>
                  <a:pt x="671" y="261"/>
                </a:lnTo>
                <a:lnTo>
                  <a:pt x="597" y="243"/>
                </a:lnTo>
                <a:lnTo>
                  <a:pt x="485" y="243"/>
                </a:lnTo>
                <a:lnTo>
                  <a:pt x="429" y="280"/>
                </a:lnTo>
                <a:lnTo>
                  <a:pt x="317" y="410"/>
                </a:lnTo>
                <a:lnTo>
                  <a:pt x="206" y="578"/>
                </a:lnTo>
                <a:lnTo>
                  <a:pt x="113" y="764"/>
                </a:lnTo>
                <a:lnTo>
                  <a:pt x="38" y="950"/>
                </a:lnTo>
                <a:lnTo>
                  <a:pt x="1" y="1099"/>
                </a:lnTo>
                <a:lnTo>
                  <a:pt x="1" y="1174"/>
                </a:lnTo>
                <a:lnTo>
                  <a:pt x="1" y="1211"/>
                </a:lnTo>
                <a:lnTo>
                  <a:pt x="38" y="1229"/>
                </a:lnTo>
                <a:lnTo>
                  <a:pt x="75" y="1248"/>
                </a:lnTo>
                <a:lnTo>
                  <a:pt x="150" y="1211"/>
                </a:lnTo>
                <a:lnTo>
                  <a:pt x="206" y="1155"/>
                </a:lnTo>
                <a:lnTo>
                  <a:pt x="262" y="1062"/>
                </a:lnTo>
                <a:lnTo>
                  <a:pt x="299" y="987"/>
                </a:lnTo>
                <a:lnTo>
                  <a:pt x="392" y="801"/>
                </a:lnTo>
                <a:lnTo>
                  <a:pt x="448" y="727"/>
                </a:lnTo>
                <a:lnTo>
                  <a:pt x="504" y="671"/>
                </a:lnTo>
                <a:lnTo>
                  <a:pt x="597" y="634"/>
                </a:lnTo>
                <a:lnTo>
                  <a:pt x="671" y="652"/>
                </a:lnTo>
                <a:lnTo>
                  <a:pt x="764" y="690"/>
                </a:lnTo>
                <a:lnTo>
                  <a:pt x="876" y="745"/>
                </a:lnTo>
                <a:lnTo>
                  <a:pt x="1062" y="876"/>
                </a:lnTo>
                <a:lnTo>
                  <a:pt x="1248" y="1006"/>
                </a:lnTo>
                <a:lnTo>
                  <a:pt x="1434" y="1099"/>
                </a:lnTo>
                <a:lnTo>
                  <a:pt x="1565" y="1118"/>
                </a:lnTo>
                <a:lnTo>
                  <a:pt x="1602" y="1118"/>
                </a:lnTo>
                <a:lnTo>
                  <a:pt x="1639" y="1099"/>
                </a:lnTo>
                <a:lnTo>
                  <a:pt x="1695" y="1043"/>
                </a:lnTo>
                <a:lnTo>
                  <a:pt x="1825" y="857"/>
                </a:lnTo>
                <a:lnTo>
                  <a:pt x="1919" y="764"/>
                </a:lnTo>
                <a:lnTo>
                  <a:pt x="2049" y="652"/>
                </a:lnTo>
                <a:lnTo>
                  <a:pt x="2123" y="615"/>
                </a:lnTo>
                <a:lnTo>
                  <a:pt x="2198" y="596"/>
                </a:lnTo>
                <a:lnTo>
                  <a:pt x="2254" y="578"/>
                </a:lnTo>
                <a:lnTo>
                  <a:pt x="2310" y="596"/>
                </a:lnTo>
                <a:lnTo>
                  <a:pt x="2403" y="634"/>
                </a:lnTo>
                <a:lnTo>
                  <a:pt x="2496" y="690"/>
                </a:lnTo>
                <a:lnTo>
                  <a:pt x="2645" y="876"/>
                </a:lnTo>
                <a:lnTo>
                  <a:pt x="2738" y="969"/>
                </a:lnTo>
                <a:lnTo>
                  <a:pt x="2849" y="1062"/>
                </a:lnTo>
                <a:lnTo>
                  <a:pt x="2924" y="1081"/>
                </a:lnTo>
                <a:lnTo>
                  <a:pt x="2998" y="1099"/>
                </a:lnTo>
                <a:lnTo>
                  <a:pt x="3054" y="1099"/>
                </a:lnTo>
                <a:lnTo>
                  <a:pt x="3110" y="1081"/>
                </a:lnTo>
                <a:lnTo>
                  <a:pt x="3240" y="1006"/>
                </a:lnTo>
                <a:lnTo>
                  <a:pt x="3334" y="894"/>
                </a:lnTo>
                <a:lnTo>
                  <a:pt x="3557" y="634"/>
                </a:lnTo>
                <a:lnTo>
                  <a:pt x="3669" y="522"/>
                </a:lnTo>
                <a:lnTo>
                  <a:pt x="3818" y="410"/>
                </a:lnTo>
                <a:lnTo>
                  <a:pt x="3948" y="634"/>
                </a:lnTo>
                <a:lnTo>
                  <a:pt x="4022" y="764"/>
                </a:lnTo>
                <a:lnTo>
                  <a:pt x="4115" y="894"/>
                </a:lnTo>
                <a:lnTo>
                  <a:pt x="4227" y="1006"/>
                </a:lnTo>
                <a:lnTo>
                  <a:pt x="4339" y="1099"/>
                </a:lnTo>
                <a:lnTo>
                  <a:pt x="4469" y="1155"/>
                </a:lnTo>
                <a:lnTo>
                  <a:pt x="4581" y="1155"/>
                </a:lnTo>
                <a:lnTo>
                  <a:pt x="4693" y="1118"/>
                </a:lnTo>
                <a:lnTo>
                  <a:pt x="4842" y="1043"/>
                </a:lnTo>
                <a:lnTo>
                  <a:pt x="5009" y="913"/>
                </a:lnTo>
                <a:lnTo>
                  <a:pt x="5195" y="783"/>
                </a:lnTo>
                <a:lnTo>
                  <a:pt x="5549" y="503"/>
                </a:lnTo>
                <a:lnTo>
                  <a:pt x="5698" y="373"/>
                </a:lnTo>
                <a:lnTo>
                  <a:pt x="5810" y="299"/>
                </a:lnTo>
                <a:lnTo>
                  <a:pt x="5940" y="522"/>
                </a:lnTo>
                <a:lnTo>
                  <a:pt x="6126" y="801"/>
                </a:lnTo>
                <a:lnTo>
                  <a:pt x="6238" y="932"/>
                </a:lnTo>
                <a:lnTo>
                  <a:pt x="6350" y="1043"/>
                </a:lnTo>
                <a:lnTo>
                  <a:pt x="6461" y="1118"/>
                </a:lnTo>
                <a:lnTo>
                  <a:pt x="6517" y="1136"/>
                </a:lnTo>
                <a:lnTo>
                  <a:pt x="6573" y="1155"/>
                </a:lnTo>
                <a:lnTo>
                  <a:pt x="6629" y="1136"/>
                </a:lnTo>
                <a:lnTo>
                  <a:pt x="6685" y="1118"/>
                </a:lnTo>
                <a:lnTo>
                  <a:pt x="6796" y="1043"/>
                </a:lnTo>
                <a:lnTo>
                  <a:pt x="6908" y="932"/>
                </a:lnTo>
                <a:lnTo>
                  <a:pt x="7039" y="783"/>
                </a:lnTo>
                <a:lnTo>
                  <a:pt x="7262" y="485"/>
                </a:lnTo>
                <a:lnTo>
                  <a:pt x="7430" y="280"/>
                </a:lnTo>
                <a:lnTo>
                  <a:pt x="7560" y="522"/>
                </a:lnTo>
                <a:lnTo>
                  <a:pt x="7765" y="857"/>
                </a:lnTo>
                <a:lnTo>
                  <a:pt x="7876" y="1025"/>
                </a:lnTo>
                <a:lnTo>
                  <a:pt x="7988" y="1174"/>
                </a:lnTo>
                <a:lnTo>
                  <a:pt x="8100" y="1267"/>
                </a:lnTo>
                <a:lnTo>
                  <a:pt x="8137" y="1285"/>
                </a:lnTo>
                <a:lnTo>
                  <a:pt x="8230" y="1285"/>
                </a:lnTo>
                <a:lnTo>
                  <a:pt x="8305" y="1248"/>
                </a:lnTo>
                <a:lnTo>
                  <a:pt x="8435" y="1155"/>
                </a:lnTo>
                <a:lnTo>
                  <a:pt x="8565" y="1025"/>
                </a:lnTo>
                <a:lnTo>
                  <a:pt x="8714" y="876"/>
                </a:lnTo>
                <a:lnTo>
                  <a:pt x="8975" y="541"/>
                </a:lnTo>
                <a:lnTo>
                  <a:pt x="9180" y="299"/>
                </a:lnTo>
                <a:lnTo>
                  <a:pt x="9310" y="522"/>
                </a:lnTo>
                <a:lnTo>
                  <a:pt x="9496" y="839"/>
                </a:lnTo>
                <a:lnTo>
                  <a:pt x="9608" y="969"/>
                </a:lnTo>
                <a:lnTo>
                  <a:pt x="9720" y="1081"/>
                </a:lnTo>
                <a:lnTo>
                  <a:pt x="9831" y="1174"/>
                </a:lnTo>
                <a:lnTo>
                  <a:pt x="9887" y="1192"/>
                </a:lnTo>
                <a:lnTo>
                  <a:pt x="9980" y="1192"/>
                </a:lnTo>
                <a:lnTo>
                  <a:pt x="10017" y="1174"/>
                </a:lnTo>
                <a:lnTo>
                  <a:pt x="10129" y="1081"/>
                </a:lnTo>
                <a:lnTo>
                  <a:pt x="10390" y="820"/>
                </a:lnTo>
                <a:lnTo>
                  <a:pt x="10650" y="522"/>
                </a:lnTo>
                <a:lnTo>
                  <a:pt x="10837" y="336"/>
                </a:lnTo>
                <a:lnTo>
                  <a:pt x="10986" y="559"/>
                </a:lnTo>
                <a:lnTo>
                  <a:pt x="11190" y="820"/>
                </a:lnTo>
                <a:lnTo>
                  <a:pt x="11302" y="950"/>
                </a:lnTo>
                <a:lnTo>
                  <a:pt x="11432" y="1043"/>
                </a:lnTo>
                <a:lnTo>
                  <a:pt x="11544" y="1118"/>
                </a:lnTo>
                <a:lnTo>
                  <a:pt x="11600" y="1136"/>
                </a:lnTo>
                <a:lnTo>
                  <a:pt x="11656" y="1155"/>
                </a:lnTo>
                <a:lnTo>
                  <a:pt x="11730" y="1136"/>
                </a:lnTo>
                <a:lnTo>
                  <a:pt x="11786" y="1118"/>
                </a:lnTo>
                <a:lnTo>
                  <a:pt x="11916" y="1043"/>
                </a:lnTo>
                <a:lnTo>
                  <a:pt x="12047" y="932"/>
                </a:lnTo>
                <a:lnTo>
                  <a:pt x="12177" y="801"/>
                </a:lnTo>
                <a:lnTo>
                  <a:pt x="12419" y="503"/>
                </a:lnTo>
                <a:lnTo>
                  <a:pt x="12605" y="280"/>
                </a:lnTo>
                <a:lnTo>
                  <a:pt x="12940" y="690"/>
                </a:lnTo>
                <a:lnTo>
                  <a:pt x="13034" y="801"/>
                </a:lnTo>
                <a:lnTo>
                  <a:pt x="13145" y="894"/>
                </a:lnTo>
                <a:lnTo>
                  <a:pt x="13238" y="969"/>
                </a:lnTo>
                <a:lnTo>
                  <a:pt x="13313" y="1006"/>
                </a:lnTo>
                <a:lnTo>
                  <a:pt x="13406" y="1006"/>
                </a:lnTo>
                <a:lnTo>
                  <a:pt x="13518" y="969"/>
                </a:lnTo>
                <a:lnTo>
                  <a:pt x="13555" y="950"/>
                </a:lnTo>
                <a:lnTo>
                  <a:pt x="13573" y="913"/>
                </a:lnTo>
                <a:lnTo>
                  <a:pt x="13555" y="857"/>
                </a:lnTo>
                <a:lnTo>
                  <a:pt x="13518" y="801"/>
                </a:lnTo>
                <a:lnTo>
                  <a:pt x="13331" y="634"/>
                </a:lnTo>
                <a:lnTo>
                  <a:pt x="13071" y="354"/>
                </a:lnTo>
                <a:lnTo>
                  <a:pt x="12940" y="224"/>
                </a:lnTo>
                <a:lnTo>
                  <a:pt x="12810" y="112"/>
                </a:lnTo>
                <a:lnTo>
                  <a:pt x="12698" y="19"/>
                </a:lnTo>
                <a:lnTo>
                  <a:pt x="12661" y="1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DDED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FDDD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CDB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DBCB5"/>
              </a:solidFill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57200" y="41015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LINGUA E TRADUZIONE PORTOGHESE I</a:t>
            </a:r>
            <a:endParaRPr dirty="0"/>
          </a:p>
        </p:txBody>
      </p:sp>
      <p:sp>
        <p:nvSpPr>
          <p:cNvPr id="4" name="Google Shape;75;p14">
            <a:extLst>
              <a:ext uri="{FF2B5EF4-FFF2-40B4-BE49-F238E27FC236}">
                <a16:creationId xmlns:a16="http://schemas.microsoft.com/office/drawing/2014/main" id="{60D4EEA7-3FEE-1B47-B519-7739D2F5ACEE}"/>
              </a:ext>
            </a:extLst>
          </p:cNvPr>
          <p:cNvSpPr txBox="1">
            <a:spLocks/>
          </p:cNvSpPr>
          <p:nvPr/>
        </p:nvSpPr>
        <p:spPr>
          <a:xfrm>
            <a:off x="1215000" y="3928819"/>
            <a:ext cx="6714000" cy="780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Università degli Studi di Trieste, Dipartimento di Scienze Giuridiche, del Linguaggio, dell’Interpretazione e della Traduzione</a:t>
            </a:r>
          </a:p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Prof.ssa Elena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</a:t>
            </a:r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|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manzatoelena@gmail.com</a:t>
            </a:r>
            <a:endParaRPr lang="it-IT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  <a:p>
            <a:pPr algn="ctr"/>
            <a:endParaRPr lang="it-IT" sz="1800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39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Revisão Gramatical</a:t>
            </a:r>
            <a:endParaRPr lang="pt-PT" u="sng" dirty="0"/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9EF4632D-2A13-8C4A-B6E9-479E452CC784}"/>
              </a:ext>
            </a:extLst>
          </p:cNvPr>
          <p:cNvSpPr txBox="1">
            <a:spLocks/>
          </p:cNvSpPr>
          <p:nvPr/>
        </p:nvSpPr>
        <p:spPr>
          <a:xfrm>
            <a:off x="2973270" y="964468"/>
            <a:ext cx="2905014" cy="339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Artigos indefinidos</a:t>
            </a: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Eu tenho </a:t>
            </a:r>
            <a:r>
              <a:rPr lang="pt-PT" sz="1200" b="1" dirty="0">
                <a:latin typeface="Baskerville Old Face" panose="02020602080505020303" pitchFamily="18" charset="77"/>
              </a:rPr>
              <a:t>um</a:t>
            </a:r>
            <a:r>
              <a:rPr lang="pt-PT" sz="1200" dirty="0">
                <a:latin typeface="Baskerville Old Face" panose="02020602080505020303" pitchFamily="18" charset="77"/>
              </a:rPr>
              <a:t> quarto grande.</a:t>
            </a:r>
          </a:p>
          <a:p>
            <a:pPr marL="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Tens </a:t>
            </a:r>
            <a:r>
              <a:rPr lang="pt-PT" sz="1200" b="1" dirty="0">
                <a:latin typeface="Baskerville Old Face" panose="02020602080505020303" pitchFamily="18" charset="77"/>
              </a:rPr>
              <a:t>uma</a:t>
            </a:r>
            <a:r>
              <a:rPr lang="pt-PT" sz="1200" dirty="0">
                <a:latin typeface="Baskerville Old Face" panose="02020602080505020303" pitchFamily="18" charset="77"/>
              </a:rPr>
              <a:t> caneta?</a:t>
            </a:r>
          </a:p>
          <a:p>
            <a:pPr marL="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Temos </a:t>
            </a:r>
            <a:r>
              <a:rPr lang="pt-PT" sz="1200" b="1" dirty="0">
                <a:latin typeface="Baskerville Old Face" panose="02020602080505020303" pitchFamily="18" charset="77"/>
              </a:rPr>
              <a:t>uns</a:t>
            </a:r>
            <a:r>
              <a:rPr lang="pt-PT" sz="1200" dirty="0">
                <a:latin typeface="Baskerville Old Face" panose="02020602080505020303" pitchFamily="18" charset="77"/>
              </a:rPr>
              <a:t> amigos ingleses.</a:t>
            </a:r>
          </a:p>
          <a:p>
            <a:pPr marL="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Esta cidade tem </a:t>
            </a:r>
            <a:r>
              <a:rPr lang="pt-PT" sz="1200" b="1" dirty="0">
                <a:latin typeface="Baskerville Old Face" panose="02020602080505020303" pitchFamily="18" charset="77"/>
              </a:rPr>
              <a:t>umas</a:t>
            </a:r>
            <a:r>
              <a:rPr lang="pt-PT" sz="1200" dirty="0">
                <a:latin typeface="Baskerville Old Face" panose="02020602080505020303" pitchFamily="18" charset="77"/>
              </a:rPr>
              <a:t> casas muito antigas.</a:t>
            </a:r>
          </a:p>
        </p:txBody>
      </p:sp>
      <p:sp>
        <p:nvSpPr>
          <p:cNvPr id="7" name="Google Shape;112;p19">
            <a:extLst>
              <a:ext uri="{FF2B5EF4-FFF2-40B4-BE49-F238E27FC236}">
                <a16:creationId xmlns:a16="http://schemas.microsoft.com/office/drawing/2014/main" id="{D79699EA-19F9-9F4F-B29E-48268599C2DB}"/>
              </a:ext>
            </a:extLst>
          </p:cNvPr>
          <p:cNvSpPr txBox="1">
            <a:spLocks/>
          </p:cNvSpPr>
          <p:nvPr/>
        </p:nvSpPr>
        <p:spPr>
          <a:xfrm>
            <a:off x="436942" y="964468"/>
            <a:ext cx="2082970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Verbo estar</a:t>
            </a:r>
            <a:endParaRPr lang="pt-PT" sz="2400" b="1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Eu 	</a:t>
            </a:r>
            <a:r>
              <a:rPr lang="pt-PT" sz="1400" b="1">
                <a:latin typeface="Baskerville Old Face" panose="02020602080505020303" pitchFamily="18" charset="77"/>
              </a:rPr>
              <a:t>estou</a:t>
            </a:r>
            <a:r>
              <a:rPr lang="pt-PT" sz="140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Tu 	</a:t>
            </a:r>
            <a:r>
              <a:rPr lang="pt-PT" sz="1400" b="1">
                <a:latin typeface="Baskerville Old Face" panose="02020602080505020303" pitchFamily="18" charset="77"/>
              </a:rPr>
              <a:t>estás</a:t>
            </a:r>
            <a:r>
              <a:rPr lang="pt-PT" sz="140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Você 	</a:t>
            </a:r>
            <a:r>
              <a:rPr lang="pt-PT" sz="1400" b="1">
                <a:latin typeface="Baskerville Old Face" panose="02020602080505020303" pitchFamily="18" charset="77"/>
              </a:rPr>
              <a:t>está</a:t>
            </a:r>
            <a:endParaRPr lang="pt-PT" sz="1400" b="1" u="sng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Ele/ela 	</a:t>
            </a:r>
            <a:r>
              <a:rPr lang="pt-PT" sz="1400" b="1">
                <a:latin typeface="Baskerville Old Face" panose="02020602080505020303" pitchFamily="18" charset="77"/>
              </a:rPr>
              <a:t>está</a:t>
            </a:r>
            <a:r>
              <a:rPr lang="pt-PT" sz="140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Nós 	</a:t>
            </a:r>
            <a:r>
              <a:rPr lang="pt-PT" sz="1400" b="1">
                <a:latin typeface="Baskerville Old Face" panose="02020602080505020303" pitchFamily="18" charset="77"/>
              </a:rPr>
              <a:t>estamos</a:t>
            </a:r>
            <a:endParaRPr lang="pt-PT" sz="1400" b="1" u="sng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Vocês 	</a:t>
            </a:r>
            <a:r>
              <a:rPr lang="pt-PT" sz="1400" b="1">
                <a:latin typeface="Baskerville Old Face" panose="02020602080505020303" pitchFamily="18" charset="77"/>
              </a:rPr>
              <a:t>estão</a:t>
            </a:r>
            <a:endParaRPr lang="pt-PT" sz="1400" b="1" u="sng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Eles/Elas 	</a:t>
            </a:r>
            <a:r>
              <a:rPr lang="pt-PT" sz="1400" b="1">
                <a:latin typeface="Baskerville Old Face" panose="02020602080505020303" pitchFamily="18" charset="77"/>
              </a:rPr>
              <a:t>estão</a:t>
            </a:r>
          </a:p>
          <a:p>
            <a:pPr marL="0" lvl="0" indent="0">
              <a:buNone/>
            </a:pPr>
            <a:endParaRPr lang="pt-PT" sz="1400" b="1" u="sng">
              <a:latin typeface="Baskerville Old Face" panose="02020602080505020303" pitchFamily="18" charset="77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1800" b="1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Verbo haver</a:t>
            </a:r>
            <a:endParaRPr lang="pt-PT" sz="2400" b="1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buNone/>
            </a:pPr>
            <a:r>
              <a:rPr lang="pt-PT" sz="1400" b="1">
                <a:latin typeface="Baskerville Old Face" panose="02020602080505020303" pitchFamily="18" charset="77"/>
              </a:rPr>
              <a:t>	há</a:t>
            </a:r>
          </a:p>
        </p:txBody>
      </p:sp>
      <p:graphicFrame>
        <p:nvGraphicFramePr>
          <p:cNvPr id="8" name="Google Shape;163;p24">
            <a:extLst>
              <a:ext uri="{FF2B5EF4-FFF2-40B4-BE49-F238E27FC236}">
                <a16:creationId xmlns:a16="http://schemas.microsoft.com/office/drawing/2014/main" id="{EDBE2C1C-C20D-3847-B672-5813F266B9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9917907"/>
              </p:ext>
            </p:extLst>
          </p:nvPr>
        </p:nvGraphicFramePr>
        <p:xfrm>
          <a:off x="2973271" y="1594559"/>
          <a:ext cx="2905014" cy="1332405"/>
        </p:xfrm>
        <a:graphic>
          <a:graphicData uri="http://schemas.openxmlformats.org/drawingml/2006/table">
            <a:tbl>
              <a:tblPr>
                <a:noFill/>
                <a:tableStyleId>{7143EAFB-6B77-40BB-8967-BCF3C5F83155}</a:tableStyleId>
              </a:tblPr>
              <a:tblGrid>
                <a:gridCol w="968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5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PT" sz="1200" noProof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200" noProof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Masculino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200" noProof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Feminino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5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200" noProof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Singular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2200" noProof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um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2200" noProof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uma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5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200" noProof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Plural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2200" noProof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uns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2200" noProof="0" dirty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umas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Google Shape;112;p19">
            <a:extLst>
              <a:ext uri="{FF2B5EF4-FFF2-40B4-BE49-F238E27FC236}">
                <a16:creationId xmlns:a16="http://schemas.microsoft.com/office/drawing/2014/main" id="{7D9EF181-5F39-484C-B5CE-7F3AA0C83D79}"/>
              </a:ext>
            </a:extLst>
          </p:cNvPr>
          <p:cNvSpPr txBox="1">
            <a:spLocks/>
          </p:cNvSpPr>
          <p:nvPr/>
        </p:nvSpPr>
        <p:spPr>
          <a:xfrm>
            <a:off x="6624091" y="964468"/>
            <a:ext cx="2174128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Pronomes demonstrativos (invariáveis)</a:t>
            </a: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ISTO </a:t>
            </a:r>
            <a:r>
              <a:rPr lang="pt-BR" sz="1400" dirty="0">
                <a:latin typeface="Baskerville Old Face" panose="02020602080505020303" pitchFamily="18" charset="77"/>
              </a:rPr>
              <a:t>(aqui)</a:t>
            </a:r>
          </a:p>
          <a:p>
            <a:pPr marL="0" lvl="0" indent="0"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ISSO </a:t>
            </a:r>
            <a:r>
              <a:rPr lang="pt-BR" sz="1400" dirty="0">
                <a:latin typeface="Baskerville Old Face" panose="02020602080505020303" pitchFamily="18" charset="77"/>
              </a:rPr>
              <a:t>(aí)</a:t>
            </a:r>
          </a:p>
          <a:p>
            <a:pPr marL="0" lvl="0" indent="0"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AQUILO </a:t>
            </a:r>
            <a:r>
              <a:rPr lang="pt-BR" sz="1400" dirty="0">
                <a:latin typeface="Baskerville Old Face" panose="02020602080505020303" pitchFamily="18" charset="77"/>
              </a:rPr>
              <a:t>(ali)</a:t>
            </a:r>
          </a:p>
          <a:p>
            <a:pPr marL="0" lvl="0" indent="0"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ISTO e ISSO diferem conforme a distância e especialmente do interlocutor.</a:t>
            </a:r>
            <a:endParaRPr lang="en" sz="14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6123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39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Revisão Gramatical</a:t>
            </a:r>
            <a:endParaRPr lang="pt-PT" u="sng" dirty="0"/>
          </a:p>
        </p:txBody>
      </p:sp>
      <p:sp>
        <p:nvSpPr>
          <p:cNvPr id="7" name="Google Shape;112;p19">
            <a:extLst>
              <a:ext uri="{FF2B5EF4-FFF2-40B4-BE49-F238E27FC236}">
                <a16:creationId xmlns:a16="http://schemas.microsoft.com/office/drawing/2014/main" id="{D79699EA-19F9-9F4F-B29E-48268599C2DB}"/>
              </a:ext>
            </a:extLst>
          </p:cNvPr>
          <p:cNvSpPr txBox="1">
            <a:spLocks/>
          </p:cNvSpPr>
          <p:nvPr/>
        </p:nvSpPr>
        <p:spPr>
          <a:xfrm>
            <a:off x="436942" y="964468"/>
            <a:ext cx="2082970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Verbo Ficar</a:t>
            </a:r>
            <a:endParaRPr lang="pt-PT" sz="2400" b="1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Eu 	</a:t>
            </a:r>
            <a:r>
              <a:rPr lang="pt-PT" sz="1400" b="1">
                <a:latin typeface="Baskerville Old Face" panose="02020602080505020303" pitchFamily="18" charset="77"/>
              </a:rPr>
              <a:t>fico</a:t>
            </a:r>
            <a:r>
              <a:rPr lang="pt-PT" sz="140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Tu 	</a:t>
            </a:r>
            <a:r>
              <a:rPr lang="pt-PT" sz="1400" b="1">
                <a:latin typeface="Baskerville Old Face" panose="02020602080505020303" pitchFamily="18" charset="77"/>
              </a:rPr>
              <a:t>ficas</a:t>
            </a:r>
            <a:r>
              <a:rPr lang="pt-PT" sz="140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Você 	</a:t>
            </a:r>
            <a:r>
              <a:rPr lang="pt-PT" sz="1400" b="1">
                <a:latin typeface="Baskerville Old Face" panose="02020602080505020303" pitchFamily="18" charset="77"/>
              </a:rPr>
              <a:t>fica</a:t>
            </a:r>
            <a:endParaRPr lang="pt-PT" sz="1400" b="1" u="sng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Ele/ela 	</a:t>
            </a:r>
            <a:r>
              <a:rPr lang="pt-PT" sz="1400" b="1">
                <a:latin typeface="Baskerville Old Face" panose="02020602080505020303" pitchFamily="18" charset="77"/>
              </a:rPr>
              <a:t>fica</a:t>
            </a:r>
            <a:r>
              <a:rPr lang="pt-PT" sz="140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Nós 	</a:t>
            </a:r>
            <a:r>
              <a:rPr lang="pt-PT" sz="1400" b="1">
                <a:latin typeface="Baskerville Old Face" panose="02020602080505020303" pitchFamily="18" charset="77"/>
              </a:rPr>
              <a:t>ficamos</a:t>
            </a:r>
            <a:endParaRPr lang="pt-PT" sz="1400" b="1" u="sng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Vocês 	</a:t>
            </a:r>
            <a:r>
              <a:rPr lang="pt-PT" sz="1400" b="1">
                <a:latin typeface="Baskerville Old Face" panose="02020602080505020303" pitchFamily="18" charset="77"/>
              </a:rPr>
              <a:t>ficam</a:t>
            </a:r>
            <a:endParaRPr lang="pt-PT" sz="1400" b="1" u="sng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PT" sz="1400">
                <a:latin typeface="Baskerville Old Face" panose="02020602080505020303" pitchFamily="18" charset="77"/>
              </a:rPr>
              <a:t>Eles/Elas 	</a:t>
            </a:r>
            <a:r>
              <a:rPr lang="pt-PT" sz="1400" b="1">
                <a:latin typeface="Baskerville Old Face" panose="02020602080505020303" pitchFamily="18" charset="77"/>
              </a:rPr>
              <a:t>ficam</a:t>
            </a:r>
          </a:p>
          <a:p>
            <a:pPr marL="0" lvl="0" indent="0">
              <a:buNone/>
            </a:pPr>
            <a:endParaRPr lang="pt-PT" sz="1400" b="1" u="sng">
              <a:latin typeface="Baskerville Old Face" panose="02020602080505020303" pitchFamily="18" charset="77"/>
            </a:endParaRPr>
          </a:p>
        </p:txBody>
      </p:sp>
      <p:sp>
        <p:nvSpPr>
          <p:cNvPr id="9" name="Google Shape;112;p19">
            <a:extLst>
              <a:ext uri="{FF2B5EF4-FFF2-40B4-BE49-F238E27FC236}">
                <a16:creationId xmlns:a16="http://schemas.microsoft.com/office/drawing/2014/main" id="{4122056D-A444-2849-892D-1D0B734CA220}"/>
              </a:ext>
            </a:extLst>
          </p:cNvPr>
          <p:cNvSpPr txBox="1">
            <a:spLocks/>
          </p:cNvSpPr>
          <p:nvPr/>
        </p:nvSpPr>
        <p:spPr>
          <a:xfrm>
            <a:off x="2927024" y="964468"/>
            <a:ext cx="5596773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Alguns usos do verbo ficar</a:t>
            </a:r>
          </a:p>
          <a:p>
            <a:pPr marL="0" indent="0">
              <a:buNone/>
            </a:pPr>
            <a:r>
              <a:rPr lang="pt-PT" sz="1400" b="1">
                <a:latin typeface="Baskerville Old Face" panose="02020602080505020303" pitchFamily="18" charset="77"/>
              </a:rPr>
              <a:t>Localização fixa-habitual de objeto </a:t>
            </a:r>
            <a:r>
              <a:rPr lang="pt-PT" sz="1400" i="1">
                <a:latin typeface="Baskerville Old Face" panose="02020602080505020303" pitchFamily="18" charset="77"/>
              </a:rPr>
              <a:t>(A padaria fica nesta rua – Os dicionários ficam na estante à direita)</a:t>
            </a:r>
          </a:p>
          <a:p>
            <a:pPr marL="0" indent="0">
              <a:buNone/>
            </a:pPr>
            <a:r>
              <a:rPr lang="pt-PT" sz="1400" b="1">
                <a:latin typeface="Baskerville Old Face" panose="02020602080505020303" pitchFamily="18" charset="77"/>
              </a:rPr>
              <a:t>Como no italiano </a:t>
            </a:r>
            <a:r>
              <a:rPr lang="pt-PT" sz="1400" i="1">
                <a:latin typeface="Baskerville Old Face" panose="02020602080505020303" pitchFamily="18" charset="77"/>
              </a:rPr>
              <a:t>rimanere/restare </a:t>
            </a:r>
            <a:r>
              <a:rPr lang="pt-PT" sz="1400">
                <a:latin typeface="Baskerville Old Face" panose="02020602080505020303" pitchFamily="18" charset="77"/>
              </a:rPr>
              <a:t>(</a:t>
            </a:r>
            <a:r>
              <a:rPr lang="pt-PT" sz="1400" i="1">
                <a:latin typeface="Baskerville Old Face" panose="02020602080505020303" pitchFamily="18" charset="77"/>
              </a:rPr>
              <a:t>Quantas noites fica? Fico duas noites.  Eu volto já. Ok, eu fico aqui.</a:t>
            </a:r>
            <a:r>
              <a:rPr lang="pt-PT" sz="1400">
                <a:latin typeface="Baskerville Old Face" panose="02020602080505020303" pitchFamily="18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5426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6BB63-1244-5B46-B269-627065AC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77175"/>
          </a:xfrm>
        </p:spPr>
        <p:txBody>
          <a:bodyPr/>
          <a:lstStyle/>
          <a:p>
            <a:r>
              <a:rPr lang="it-IT" dirty="0" err="1"/>
              <a:t>Vocabulário</a:t>
            </a:r>
            <a:r>
              <a:rPr lang="it-IT" dirty="0"/>
              <a:t> </a:t>
            </a:r>
            <a:r>
              <a:rPr lang="it-IT" dirty="0" err="1"/>
              <a:t>cidade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017C77-5A59-5549-A77E-8C4F4C456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188" y="652007"/>
            <a:ext cx="3360600" cy="4166483"/>
          </a:xfrm>
        </p:spPr>
        <p:txBody>
          <a:bodyPr/>
          <a:lstStyle/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rua / uma praça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prédio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farmácia (os medicamentos)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jardim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pastelaria (o bolo)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escola (os alunos)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banco (os cheques, a conta corrente)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hotel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supermercado (o leite)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Os correios (os selos, a carta, a encomenda)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cinema (os filmes)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carro (a carta de condução)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paragem de autocarros / do elétrico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passadeira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avenida / uma alameda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F6B01A-F524-D942-9CB2-36C53EF2595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93212" y="783150"/>
            <a:ext cx="3360600" cy="4035340"/>
          </a:xfrm>
        </p:spPr>
        <p:txBody>
          <a:bodyPr/>
          <a:lstStyle/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padaria (pão)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restaurante 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café 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estação de metro / comboio / táxi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posto de turismo (o guia turístico, o mapa)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teatro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discoteca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loja (de roupa, de calçados)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talho (bife de novilho, frango)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cabeleireiro / um barbeiro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 quiosque de jornais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Uma livraria</a:t>
            </a:r>
          </a:p>
          <a:p>
            <a:pPr marL="101600" indent="0">
              <a:buNone/>
            </a:pPr>
            <a:endParaRPr lang="pt-PT" sz="1200" dirty="0">
              <a:latin typeface="Baskerville Old Face" panose="02020602080505020303" pitchFamily="18" charset="77"/>
            </a:endParaRPr>
          </a:p>
          <a:p>
            <a:pPr marL="101600" indent="0">
              <a:buNone/>
            </a:pPr>
            <a:endParaRPr lang="pt-PT" sz="12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8503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6BB63-1244-5B46-B269-627065AC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77175"/>
          </a:xfrm>
        </p:spPr>
        <p:txBody>
          <a:bodyPr/>
          <a:lstStyle/>
          <a:p>
            <a:r>
              <a:rPr lang="it-IT" dirty="0" err="1"/>
              <a:t>Vocabulário</a:t>
            </a:r>
            <a:r>
              <a:rPr lang="it-IT" dirty="0"/>
              <a:t> </a:t>
            </a:r>
            <a:r>
              <a:rPr lang="it-IT" dirty="0" err="1"/>
              <a:t>Papelaria</a:t>
            </a:r>
            <a:r>
              <a:rPr lang="it-IT" dirty="0"/>
              <a:t> e </a:t>
            </a:r>
            <a:r>
              <a:rPr lang="it-IT" dirty="0" err="1"/>
              <a:t>Escritório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017C77-5A59-5549-A77E-8C4F4C456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899" y="787072"/>
            <a:ext cx="1680300" cy="4035340"/>
          </a:xfrm>
        </p:spPr>
        <p:txBody>
          <a:bodyPr/>
          <a:lstStyle/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Porta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Janela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Mesa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Secretária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Carteira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Dicionário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Estojo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Cadeira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Pasta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Lápis (de cor)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Marcador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Borracha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Livro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Caderno</a:t>
            </a:r>
          </a:p>
          <a:p>
            <a:pPr marL="101600" indent="0">
              <a:buNone/>
            </a:pPr>
            <a:endParaRPr lang="pt-PT" sz="1200" dirty="0">
              <a:latin typeface="Baskerville Old Face" panose="02020602080505020303" pitchFamily="18" charset="77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F6B01A-F524-D942-9CB2-36C53EF2595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50757" y="783150"/>
            <a:ext cx="1842486" cy="4035340"/>
          </a:xfrm>
        </p:spPr>
        <p:txBody>
          <a:bodyPr/>
          <a:lstStyle/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Agrafador (agrafes)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Tesoura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Fita adesiva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Clips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Régua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Caderno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Bloco de notas</a:t>
            </a:r>
          </a:p>
          <a:p>
            <a:pPr marL="10160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Apara-lápis</a:t>
            </a:r>
          </a:p>
          <a:p>
            <a:pPr marL="101600" indent="0">
              <a:buNone/>
            </a:pPr>
            <a:endParaRPr lang="pt-PT" sz="1200" dirty="0">
              <a:latin typeface="Baskerville Old Face" panose="02020602080505020303" pitchFamily="18" charset="77"/>
            </a:endParaRPr>
          </a:p>
          <a:p>
            <a:pPr marL="101600" indent="0">
              <a:buNone/>
            </a:pPr>
            <a:endParaRPr lang="pt-PT" sz="1200" dirty="0">
              <a:latin typeface="Baskerville Old Face" panose="02020602080505020303" pitchFamily="18" charset="77"/>
            </a:endParaRP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ADB63FB-4798-6249-B0F3-682484B29C65}"/>
              </a:ext>
            </a:extLst>
          </p:cNvPr>
          <p:cNvSpPr txBox="1">
            <a:spLocks/>
          </p:cNvSpPr>
          <p:nvPr/>
        </p:nvSpPr>
        <p:spPr>
          <a:xfrm>
            <a:off x="6842801" y="783150"/>
            <a:ext cx="1842486" cy="403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101600" indent="0">
              <a:buFont typeface="Muli"/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Candeeiro</a:t>
            </a:r>
          </a:p>
          <a:p>
            <a:pPr marL="101600" indent="0">
              <a:buFont typeface="Muli"/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Estante</a:t>
            </a:r>
          </a:p>
          <a:p>
            <a:pPr marL="101600" indent="0">
              <a:buFont typeface="Muli"/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Sofá</a:t>
            </a:r>
          </a:p>
          <a:p>
            <a:pPr marL="101600" indent="0">
              <a:buFont typeface="Muli"/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Computador</a:t>
            </a:r>
          </a:p>
          <a:p>
            <a:pPr marL="101600" indent="0">
              <a:buFont typeface="Muli"/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Planta</a:t>
            </a:r>
          </a:p>
          <a:p>
            <a:pPr marL="101600" indent="0">
              <a:buFont typeface="Muli"/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Quadros</a:t>
            </a:r>
          </a:p>
          <a:p>
            <a:pPr marL="101600" indent="0">
              <a:buFont typeface="Muli"/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Paredes</a:t>
            </a:r>
          </a:p>
          <a:p>
            <a:pPr marL="101600" indent="0">
              <a:buFont typeface="Muli"/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Carpete</a:t>
            </a:r>
          </a:p>
          <a:p>
            <a:pPr marL="101600" indent="0">
              <a:buFont typeface="Muli"/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Chão (teto)</a:t>
            </a:r>
          </a:p>
          <a:p>
            <a:pPr marL="101600" indent="0">
              <a:buFont typeface="Muli"/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Cesto de papéis, papeleira</a:t>
            </a:r>
          </a:p>
          <a:p>
            <a:pPr marL="101600" indent="0">
              <a:buFont typeface="Muli"/>
              <a:buNone/>
            </a:pPr>
            <a:endParaRPr lang="pt-PT" sz="1200" dirty="0">
              <a:latin typeface="Baskerville Old Face" panose="02020602080505020303" pitchFamily="18" charset="77"/>
            </a:endParaRPr>
          </a:p>
          <a:p>
            <a:pPr marL="101600" indent="0">
              <a:buFont typeface="Muli"/>
              <a:buNone/>
            </a:pPr>
            <a:endParaRPr lang="pt-PT" sz="1200" dirty="0">
              <a:latin typeface="Baskerville Old Face" panose="02020602080505020303" pitchFamily="18" charset="77"/>
            </a:endParaRPr>
          </a:p>
          <a:p>
            <a:pPr marL="101600" indent="0">
              <a:buFont typeface="Muli"/>
              <a:buNone/>
            </a:pPr>
            <a:endParaRPr lang="pt-PT" sz="1200" dirty="0">
              <a:latin typeface="Baskerville Old Face" panose="02020602080505020303" pitchFamily="18" charset="77"/>
            </a:endParaRPr>
          </a:p>
          <a:p>
            <a:pPr marL="101600" indent="0">
              <a:buFont typeface="Muli"/>
              <a:buNone/>
            </a:pPr>
            <a:endParaRPr lang="pt-PT" sz="12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89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>
            <a:spLocks noGrp="1"/>
          </p:cNvSpPr>
          <p:nvPr>
            <p:ph type="ctrTitle" idx="4294967295"/>
          </p:nvPr>
        </p:nvSpPr>
        <p:spPr>
          <a:xfrm>
            <a:off x="1275150" y="2432850"/>
            <a:ext cx="6593700" cy="7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3CED9"/>
                </a:solidFill>
              </a:rPr>
              <a:t>OBRIGADA!</a:t>
            </a:r>
            <a:endParaRPr sz="3600" dirty="0">
              <a:solidFill>
                <a:srgbClr val="C3CED9"/>
              </a:solidFill>
            </a:endParaRPr>
          </a:p>
        </p:txBody>
      </p:sp>
      <p:sp>
        <p:nvSpPr>
          <p:cNvPr id="290" name="Google Shape;290;p35"/>
          <p:cNvSpPr txBox="1">
            <a:spLocks noGrp="1"/>
          </p:cNvSpPr>
          <p:nvPr>
            <p:ph type="subTitle" idx="4294967295"/>
          </p:nvPr>
        </p:nvSpPr>
        <p:spPr>
          <a:xfrm>
            <a:off x="1275150" y="3028052"/>
            <a:ext cx="6593700" cy="13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err="1">
                <a:latin typeface="Baskerville Old Face" panose="02020602080505020303" pitchFamily="18" charset="77"/>
              </a:rPr>
              <a:t>Dúvidas</a:t>
            </a:r>
            <a:r>
              <a:rPr lang="en" b="1" dirty="0">
                <a:latin typeface="Baskerville Old Face" panose="02020602080505020303" pitchFamily="18" charset="77"/>
              </a:rPr>
              <a:t>?</a:t>
            </a:r>
            <a:endParaRPr b="1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Não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hesitem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fazer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perguntas</a:t>
            </a:r>
            <a:r>
              <a:rPr lang="en" dirty="0">
                <a:latin typeface="Baskerville Old Face" panose="02020602080505020303" pitchFamily="18" charset="77"/>
              </a:rPr>
              <a:t>!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Podem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contactar</a:t>
            </a:r>
            <a:r>
              <a:rPr lang="en" dirty="0">
                <a:latin typeface="Baskerville Old Face" panose="02020602080505020303" pitchFamily="18" charset="77"/>
              </a:rPr>
              <a:t>-me </a:t>
            </a:r>
            <a:r>
              <a:rPr lang="en" dirty="0" err="1">
                <a:latin typeface="Baskerville Old Face" panose="02020602080505020303" pitchFamily="18" charset="77"/>
              </a:rPr>
              <a:t>aqui</a:t>
            </a:r>
            <a:r>
              <a:rPr lang="en" dirty="0">
                <a:latin typeface="Baskerville Old Face" panose="02020602080505020303" pitchFamily="18" charset="77"/>
              </a:rPr>
              <a:t>: </a:t>
            </a:r>
            <a:r>
              <a:rPr lang="en" b="1" dirty="0" err="1">
                <a:latin typeface="Baskerville Old Face" panose="02020602080505020303" pitchFamily="18" charset="77"/>
              </a:rPr>
              <a:t>manzatoelena@gmail.com</a:t>
            </a:r>
            <a:endParaRPr b="1" dirty="0">
              <a:latin typeface="Baskerville Old Face" panose="02020602080505020303" pitchFamily="18" charset="77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3759751" y="879350"/>
            <a:ext cx="1624516" cy="1496748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890250" y="485487"/>
            <a:ext cx="7363500" cy="7146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dirty="0"/>
              <a:t>boa tarde</a:t>
            </a:r>
            <a:br>
              <a:rPr lang="it-IT" dirty="0"/>
            </a:br>
            <a:r>
              <a:rPr lang="it-IT" dirty="0"/>
              <a:t>O QUE VAMOS FAZER HOJE?</a:t>
            </a:r>
            <a:endParaRPr dirty="0"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2"/>
          </p:nvPr>
        </p:nvSpPr>
        <p:spPr>
          <a:xfrm>
            <a:off x="890250" y="1367121"/>
            <a:ext cx="7363562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Correção dos exercícios da Unidade 1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DITADO – Revisão Unidade 2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Unidade 3, Português XXI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Perguntar e dizer as horas, pedir no café, no restaurante e noutras lojas, falar de ações da vida quotidiana, falar de ações no presente, expressar preferência.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Gramática: presente indicativo dos verbos regulares, verbos reflexos, interrogativos, preposições de tempo, sempre – nunca – às vezes, “queria...”, estar a + infinitivo.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dirty="0"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DBB8E-DB8D-A747-81F5-7B9E166EB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86" y="1991850"/>
            <a:ext cx="6256427" cy="1159800"/>
          </a:xfrm>
        </p:spPr>
        <p:txBody>
          <a:bodyPr/>
          <a:lstStyle/>
          <a:p>
            <a:r>
              <a:rPr lang="pt-PT" dirty="0"/>
              <a:t>o X da questão </a:t>
            </a:r>
          </a:p>
        </p:txBody>
      </p:sp>
    </p:spTree>
    <p:extLst>
      <p:ext uri="{BB962C8B-B14F-4D97-AF65-F5344CB8AC3E}">
        <p14:creationId xmlns:p14="http://schemas.microsoft.com/office/powerpoint/2010/main" val="271166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89226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Os sons do </a:t>
            </a:r>
            <a:r>
              <a:rPr lang="pt-BR" dirty="0" err="1"/>
              <a:t>x</a:t>
            </a:r>
            <a:r>
              <a:rPr lang="pt-BR" dirty="0"/>
              <a:t> (dicas, não exatamente regras)</a:t>
            </a:r>
            <a:endParaRPr dirty="0"/>
          </a:p>
        </p:txBody>
      </p:sp>
      <p:sp>
        <p:nvSpPr>
          <p:cNvPr id="3" name="Google Shape;112;p19">
            <a:extLst>
              <a:ext uri="{FF2B5EF4-FFF2-40B4-BE49-F238E27FC236}">
                <a16:creationId xmlns:a16="http://schemas.microsoft.com/office/drawing/2014/main" id="{7888887E-3E4B-C948-8F5B-F715EC8A3AEC}"/>
              </a:ext>
            </a:extLst>
          </p:cNvPr>
          <p:cNvSpPr txBox="1">
            <a:spLocks/>
          </p:cNvSpPr>
          <p:nvPr/>
        </p:nvSpPr>
        <p:spPr>
          <a:xfrm>
            <a:off x="532737" y="943275"/>
            <a:ext cx="8277308" cy="3920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Som de </a:t>
            </a:r>
            <a:r>
              <a:rPr lang="pt-PT" sz="1800" b="1" i="1" dirty="0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CH (</a:t>
            </a:r>
            <a:r>
              <a:rPr lang="pt-PT" sz="1800" b="1" i="1" dirty="0" err="1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sci</a:t>
            </a:r>
            <a:r>
              <a:rPr lang="pt-PT" sz="1800" b="1" i="1" dirty="0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 in italiano)</a:t>
            </a:r>
          </a:p>
          <a:p>
            <a:pPr marL="0" indent="0">
              <a:buNone/>
            </a:pP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Depois de alguns ditongos: ameixa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prugna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faixa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fascia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baixo (basso), deixar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lasciare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peixe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pesce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caixa (cassa)...</a:t>
            </a:r>
          </a:p>
          <a:p>
            <a:pPr marL="0" indent="0">
              <a:buNone/>
            </a:pP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Depois de –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en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: enxada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zappa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enxame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sciame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, 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nugolo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enxoval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corredo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enxaguar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risciacquare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enxuto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asciutto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, 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secco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</a:t>
            </a:r>
          </a:p>
          <a:p>
            <a:pPr marL="0" indent="0">
              <a:buNone/>
            </a:pP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Muitas vezes quando fica no começo da palavra: xícara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tazzina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, 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tazza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xadrez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scacchi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xenofóbico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xenofobo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xampu (shampoo), xixi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pipì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).</a:t>
            </a:r>
          </a:p>
          <a:p>
            <a:pPr marL="0" indent="0">
              <a:buNone/>
            </a:pP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Palavras que começam por –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exp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 (experiência, experto, explicação), -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ext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 (externo, extremo, extensão), </a:t>
            </a:r>
          </a:p>
          <a:p>
            <a:pPr marL="0" indent="0">
              <a:buNone/>
            </a:pP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Outros casos: Oxalá, mexer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muovere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Alexandre, México, lixo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spazzatura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lixa (lima, carta 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vetrata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puxar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tirare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luxo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lusso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), coxa (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coscia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)...</a:t>
            </a:r>
            <a:endParaRPr lang="pt-PT" sz="1800" b="1" dirty="0">
              <a:solidFill>
                <a:srgbClr val="FDDDAA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1800" b="1" dirty="0">
              <a:solidFill>
                <a:srgbClr val="FDDDAA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1800" b="1" dirty="0">
                <a:solidFill>
                  <a:srgbClr val="FDDDAA"/>
                </a:solidFill>
                <a:latin typeface="Amatic SC"/>
                <a:cs typeface="Amatic SC"/>
                <a:sym typeface="Amatic SC"/>
              </a:rPr>
              <a:t>Som de </a:t>
            </a:r>
            <a:r>
              <a:rPr lang="pt-PT" sz="1800" b="1" i="1" dirty="0">
                <a:solidFill>
                  <a:srgbClr val="FDDDAA"/>
                </a:solidFill>
                <a:latin typeface="Amatic SC"/>
                <a:cs typeface="Amatic SC"/>
                <a:sym typeface="Amatic SC"/>
              </a:rPr>
              <a:t>Z (rosa in italiano)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1400" b="1" dirty="0">
                <a:latin typeface="Baskerville Old Face" panose="02020602080505020303" pitchFamily="18" charset="77"/>
                <a:cs typeface="Amatic SC"/>
                <a:sym typeface="Amatic SC"/>
              </a:rPr>
              <a:t>Depois de </a:t>
            </a:r>
            <a:r>
              <a:rPr lang="pt-PT" sz="1400" b="1" dirty="0" err="1">
                <a:latin typeface="Baskerville Old Face" panose="02020602080505020303" pitchFamily="18" charset="77"/>
                <a:cs typeface="Amatic SC"/>
                <a:sym typeface="Amatic SC"/>
              </a:rPr>
              <a:t>ex</a:t>
            </a:r>
            <a:r>
              <a:rPr lang="pt-PT" sz="1400" b="1" dirty="0">
                <a:latin typeface="Baskerville Old Face" panose="02020602080505020303" pitchFamily="18" charset="77"/>
                <a:cs typeface="Amatic SC"/>
                <a:sym typeface="Amatic SC"/>
              </a:rPr>
              <a:t> + vogal : êxodo, exame, exercício, exato, execução, exército, exílio</a:t>
            </a:r>
            <a:endParaRPr lang="pt-PT" sz="1800" b="1" i="1" dirty="0">
              <a:solidFill>
                <a:srgbClr val="FDDDAA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14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124268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89226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Os sons do </a:t>
            </a:r>
            <a:r>
              <a:rPr lang="pt-BR" dirty="0" err="1"/>
              <a:t>x</a:t>
            </a:r>
            <a:r>
              <a:rPr lang="pt-BR" dirty="0"/>
              <a:t> (dicas, não exatamente regras)</a:t>
            </a:r>
            <a:endParaRPr dirty="0"/>
          </a:p>
        </p:txBody>
      </p:sp>
      <p:sp>
        <p:nvSpPr>
          <p:cNvPr id="3" name="Google Shape;112;p19">
            <a:extLst>
              <a:ext uri="{FF2B5EF4-FFF2-40B4-BE49-F238E27FC236}">
                <a16:creationId xmlns:a16="http://schemas.microsoft.com/office/drawing/2014/main" id="{7888887E-3E4B-C948-8F5B-F715EC8A3AEC}"/>
              </a:ext>
            </a:extLst>
          </p:cNvPr>
          <p:cNvSpPr txBox="1">
            <a:spLocks/>
          </p:cNvSpPr>
          <p:nvPr/>
        </p:nvSpPr>
        <p:spPr>
          <a:xfrm>
            <a:off x="532737" y="943275"/>
            <a:ext cx="8277308" cy="3920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Som de </a:t>
            </a:r>
            <a:r>
              <a:rPr lang="pt-PT" sz="1800" b="1" i="1" dirty="0" err="1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ss</a:t>
            </a:r>
            <a:r>
              <a:rPr lang="pt-PT" sz="1800" b="1" i="1" dirty="0">
                <a:solidFill>
                  <a:schemeClr val="accent2"/>
                </a:solidFill>
                <a:latin typeface="Amatic SC"/>
                <a:cs typeface="Amatic SC"/>
                <a:sym typeface="Amatic SC"/>
              </a:rPr>
              <a:t> </a:t>
            </a:r>
          </a:p>
          <a:p>
            <a:pPr marL="0" indent="0">
              <a:buNone/>
            </a:pP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Próximo, máximo, auxílio, trouxe, </a:t>
            </a:r>
          </a:p>
          <a:p>
            <a:pPr marL="0" indent="0">
              <a:buNone/>
            </a:pPr>
            <a:endParaRPr lang="pt-PT" sz="1800" b="1" dirty="0">
              <a:solidFill>
                <a:srgbClr val="FDDDAA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1800" b="1" dirty="0">
                <a:solidFill>
                  <a:srgbClr val="FDDDAA"/>
                </a:solidFill>
                <a:latin typeface="Amatic SC"/>
                <a:cs typeface="Amatic SC"/>
                <a:sym typeface="Amatic SC"/>
              </a:rPr>
              <a:t>Som de </a:t>
            </a:r>
            <a:r>
              <a:rPr lang="pt-PT" sz="1800" b="1" i="1" dirty="0" err="1">
                <a:solidFill>
                  <a:srgbClr val="FDDDAA"/>
                </a:solidFill>
                <a:latin typeface="Amatic SC"/>
                <a:cs typeface="Amatic SC"/>
                <a:sym typeface="Amatic SC"/>
              </a:rPr>
              <a:t>ks</a:t>
            </a:r>
            <a:r>
              <a:rPr lang="pt-PT" sz="1800" b="1" i="1" dirty="0">
                <a:solidFill>
                  <a:srgbClr val="FDDDAA"/>
                </a:solidFill>
                <a:latin typeface="Amatic SC"/>
                <a:cs typeface="Amatic SC"/>
                <a:sym typeface="Amatic SC"/>
              </a:rPr>
              <a:t> 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1400" b="1" dirty="0">
                <a:latin typeface="Baskerville Old Face" panose="02020602080505020303" pitchFamily="18" charset="77"/>
                <a:cs typeface="Amatic SC"/>
                <a:sym typeface="Amatic SC"/>
              </a:rPr>
              <a:t>Táxi, tórax, crucifixo, tóxico, anexo, sexo, fixo...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1400" b="1" dirty="0"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1800" b="1" dirty="0">
              <a:solidFill>
                <a:srgbClr val="FDDDAA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1800" b="1" dirty="0">
                <a:solidFill>
                  <a:srgbClr val="FDDDAA"/>
                </a:solidFill>
                <a:latin typeface="Amatic SC"/>
                <a:cs typeface="Amatic SC"/>
                <a:sym typeface="Amatic SC"/>
              </a:rPr>
              <a:t>Atenção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Exceção, excelente: /e(i)s/ + /</a:t>
            </a:r>
            <a:r>
              <a:rPr lang="pt-PT" sz="1400" b="1" dirty="0" err="1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sce</a:t>
            </a:r>
            <a:r>
              <a:rPr lang="pt-PT" sz="1400" b="1" dirty="0">
                <a:solidFill>
                  <a:schemeClr val="bg2"/>
                </a:solidFill>
                <a:latin typeface="Baskerville Old Face" panose="02020602080505020303" pitchFamily="18" charset="77"/>
                <a:cs typeface="Amatic SC"/>
                <a:sym typeface="Amatic SC"/>
              </a:rPr>
              <a:t>/</a:t>
            </a: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endParaRPr lang="pt-PT" sz="1400" b="1" dirty="0">
              <a:latin typeface="Baskerville Old Face" panose="02020602080505020303" pitchFamily="18" charset="77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1400" b="1" dirty="0">
                <a:latin typeface="Baskerville Old Face" panose="02020602080505020303" pitchFamily="18" charset="77"/>
                <a:cs typeface="Amatic SC"/>
                <a:sym typeface="Amatic SC"/>
              </a:rPr>
              <a:t> </a:t>
            </a:r>
            <a:endParaRPr lang="pt-PT" sz="1800" b="1" i="1" dirty="0">
              <a:solidFill>
                <a:srgbClr val="FDDDAA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1400" b="1" dirty="0">
              <a:solidFill>
                <a:schemeClr val="bg2"/>
              </a:solidFill>
              <a:latin typeface="Baskerville Old Face" panose="02020602080505020303" pitchFamily="18" charset="77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1602533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89226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DITADOS</a:t>
            </a:r>
            <a:endParaRPr dirty="0"/>
          </a:p>
        </p:txBody>
      </p:sp>
      <p:pic>
        <p:nvPicPr>
          <p:cNvPr id="2" name="Leitura 20201201" descr="Leitura 20201201">
            <a:hlinkClick r:id="" action="ppaction://media"/>
            <a:extLst>
              <a:ext uri="{FF2B5EF4-FFF2-40B4-BE49-F238E27FC236}">
                <a16:creationId xmlns:a16="http://schemas.microsoft.com/office/drawing/2014/main" id="{80B0FD71-AC02-354D-A1DB-73111F24C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963696"/>
            <a:ext cx="812800" cy="812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A16C34-864C-F045-958A-C7CF25274450}"/>
              </a:ext>
            </a:extLst>
          </p:cNvPr>
          <p:cNvSpPr txBox="1"/>
          <p:nvPr/>
        </p:nvSpPr>
        <p:spPr>
          <a:xfrm>
            <a:off x="1367624" y="1216207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LEITURA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B888DC-B451-3844-9C62-D7294F4A02B9}"/>
              </a:ext>
            </a:extLst>
          </p:cNvPr>
          <p:cNvSpPr txBox="1"/>
          <p:nvPr/>
        </p:nvSpPr>
        <p:spPr>
          <a:xfrm>
            <a:off x="1367624" y="2807793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DITADO</a:t>
            </a:r>
          </a:p>
        </p:txBody>
      </p:sp>
      <p:pic>
        <p:nvPicPr>
          <p:cNvPr id="4" name="Ditado 20201201" descr="Ditado 20201201">
            <a:hlinkClick r:id="" action="ppaction://media"/>
            <a:extLst>
              <a:ext uri="{FF2B5EF4-FFF2-40B4-BE49-F238E27FC236}">
                <a16:creationId xmlns:a16="http://schemas.microsoft.com/office/drawing/2014/main" id="{C33523BF-3829-9C40-A4EC-D397D19500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25860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8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89226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DITADOS</a:t>
            </a:r>
            <a:endParaRPr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B888DC-B451-3844-9C62-D7294F4A02B9}"/>
              </a:ext>
            </a:extLst>
          </p:cNvPr>
          <p:cNvSpPr txBox="1"/>
          <p:nvPr/>
        </p:nvSpPr>
        <p:spPr>
          <a:xfrm>
            <a:off x="524785" y="782826"/>
            <a:ext cx="82455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- Olá, Mariana. Como estás? 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- Estou bem, obrigada. E tu?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- Tudo bem, obrigada. Ainda moras em Lisboa?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- Moro, sim. Acho que vou ficar aqui por muito tempo.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 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- Boa tarde. Onde fica a estação de táxi?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- Boa tarde. Fica ali, perto da paragem de autocarros.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 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No quarto da minha casa no Porto há uma cama, uma secretária e uma cadeira, um roupeiro e uma estante com muitos livros. Também há um candeeiro.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 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- Olá, Pedro! Vamos à praia na próxima semana? Quero apanhar sol. 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- Olá! Vamos amanhã. Eu queria comer peixe.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 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O exame no médico não tem nada de mais. 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Eu não estou com medo, mas, por favor, fica aqui.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 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r>
              <a:rPr lang="pt-BR" dirty="0">
                <a:solidFill>
                  <a:schemeClr val="bg2"/>
                </a:solidFill>
                <a:latin typeface="Baskerville Old Face" panose="02020602080505020303" pitchFamily="18" charset="77"/>
              </a:rPr>
              <a:t>Isto aqui é uma rosa. A rosa é uma flor. É a flor mais bonita, mas ela tem espinhos.</a:t>
            </a:r>
            <a:endParaRPr lang="it-IT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000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Onde</a:t>
            </a:r>
            <a:r>
              <a:rPr lang="en" dirty="0"/>
              <a:t> </a:t>
            </a:r>
            <a:r>
              <a:rPr lang="en" dirty="0" err="1"/>
              <a:t>fica</a:t>
            </a:r>
            <a:r>
              <a:rPr lang="en" dirty="0"/>
              <a:t> o hotel?</a:t>
            </a:r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skerville Old Face" panose="02020602080505020303" pitchFamily="18" charset="77"/>
              </a:rPr>
              <a:t>PORTUGUÊS XXI, UNIDADE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Baskerville Old Face" panose="02020602080505020303" pitchFamily="18" charset="77"/>
              </a:rPr>
              <a:t>REVISÃO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6363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18051" y="205975"/>
            <a:ext cx="7818803" cy="639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Revisão Gramatical</a:t>
            </a:r>
            <a:endParaRPr lang="pt-PT" u="sng" dirty="0"/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9EF4632D-2A13-8C4A-B6E9-479E452CC784}"/>
              </a:ext>
            </a:extLst>
          </p:cNvPr>
          <p:cNvSpPr txBox="1">
            <a:spLocks/>
          </p:cNvSpPr>
          <p:nvPr/>
        </p:nvSpPr>
        <p:spPr>
          <a:xfrm>
            <a:off x="818051" y="845245"/>
            <a:ext cx="2870285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Interrogativos</a:t>
            </a:r>
          </a:p>
          <a:p>
            <a:pPr marL="0" indent="0">
              <a:buNone/>
            </a:pPr>
            <a:endParaRPr lang="pt-PT" sz="10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ONDE fica o hotel?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DE ONDE és?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QUAL é a sua nacionalidade?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COMO é a casa dele?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QUE é isso?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QUANTOS quartos tem a sua casa?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QUEM é ela?</a:t>
            </a:r>
          </a:p>
        </p:txBody>
      </p:sp>
      <p:sp>
        <p:nvSpPr>
          <p:cNvPr id="6" name="Google Shape;112;p19">
            <a:extLst>
              <a:ext uri="{FF2B5EF4-FFF2-40B4-BE49-F238E27FC236}">
                <a16:creationId xmlns:a16="http://schemas.microsoft.com/office/drawing/2014/main" id="{746D8ECC-039E-FF4F-BEDA-76BCCB4B795A}"/>
              </a:ext>
            </a:extLst>
          </p:cNvPr>
          <p:cNvSpPr txBox="1">
            <a:spLocks/>
          </p:cNvSpPr>
          <p:nvPr/>
        </p:nvSpPr>
        <p:spPr>
          <a:xfrm>
            <a:off x="5079146" y="845244"/>
            <a:ext cx="3557708" cy="389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Locuções de lugar</a:t>
            </a:r>
          </a:p>
          <a:p>
            <a:pPr marL="0" indent="0">
              <a:buNone/>
            </a:pPr>
            <a:endParaRPr lang="pt-PT" sz="10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minha casa fica AO LADO DA escola.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escola é EM FRENTE DA farmácia.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hospital fica ATRÁS DA casa.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Há um restaurante ENTRE a casa e a escola.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lápis está DEBAIXO DA mesa.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caneta está DENTRO DO estojo.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livro está EM CIMA DA mesa.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padaria fica PERTO DA casa da Ana.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escola fica LONGE DA estação de metro.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padaria fica À DIREITA.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teatro fica À ESQUERDA.</a:t>
            </a:r>
          </a:p>
          <a:p>
            <a:pPr marL="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8511798"/>
      </p:ext>
    </p:extLst>
  </p:cSld>
  <p:clrMapOvr>
    <a:masterClrMapping/>
  </p:clrMapOvr>
</p:sld>
</file>

<file path=ppt/theme/theme1.xml><?xml version="1.0" encoding="utf-8"?>
<a:theme xmlns:a="http://schemas.openxmlformats.org/drawingml/2006/main" name="Quickly template">
  <a:themeElements>
    <a:clrScheme name="Custom 347">
      <a:dk1>
        <a:srgbClr val="494B58"/>
      </a:dk1>
      <a:lt1>
        <a:srgbClr val="FFFFFF"/>
      </a:lt1>
      <a:dk2>
        <a:srgbClr val="7C7F91"/>
      </a:dk2>
      <a:lt2>
        <a:srgbClr val="DBE1E7"/>
      </a:lt2>
      <a:accent1>
        <a:srgbClr val="FBCDBE"/>
      </a:accent1>
      <a:accent2>
        <a:srgbClr val="FDDDAA"/>
      </a:accent2>
      <a:accent3>
        <a:srgbClr val="C9E4B4"/>
      </a:accent3>
      <a:accent4>
        <a:srgbClr val="ADDED4"/>
      </a:accent4>
      <a:accent5>
        <a:srgbClr val="B5D4E9"/>
      </a:accent5>
      <a:accent6>
        <a:srgbClr val="DBBDE5"/>
      </a:accent6>
      <a:hlink>
        <a:srgbClr val="7C7F9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8075</TotalTime>
  <Words>1098</Words>
  <Application>Microsoft Macintosh PowerPoint</Application>
  <PresentationFormat>Presentazione su schermo (16:9)</PresentationFormat>
  <Paragraphs>199</Paragraphs>
  <Slides>14</Slides>
  <Notes>11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Baskerville Old Face</vt:lpstr>
      <vt:lpstr>Arial</vt:lpstr>
      <vt:lpstr>Amatic SC</vt:lpstr>
      <vt:lpstr>Muli</vt:lpstr>
      <vt:lpstr>Quickly template</vt:lpstr>
      <vt:lpstr>LINGUA E TRADUZIONE PORTOGHESE I</vt:lpstr>
      <vt:lpstr>boa tarde O QUE VAMOS FAZER HOJE?</vt:lpstr>
      <vt:lpstr>o X da questão </vt:lpstr>
      <vt:lpstr>Os sons do x (dicas, não exatamente regras)</vt:lpstr>
      <vt:lpstr>Os sons do x (dicas, não exatamente regras)</vt:lpstr>
      <vt:lpstr>DITADOS</vt:lpstr>
      <vt:lpstr>DITADOS</vt:lpstr>
      <vt:lpstr>1. Onde fica o hotel?</vt:lpstr>
      <vt:lpstr>Revisão Gramatical</vt:lpstr>
      <vt:lpstr>Revisão Gramatical</vt:lpstr>
      <vt:lpstr>Revisão Gramatical</vt:lpstr>
      <vt:lpstr>Vocabulário cidade</vt:lpstr>
      <vt:lpstr>Vocabulário Papelaria e Escritório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cp:lastModifiedBy>Microsoft Office User</cp:lastModifiedBy>
  <cp:revision>182</cp:revision>
  <dcterms:modified xsi:type="dcterms:W3CDTF">2020-12-01T16:20:27Z</dcterms:modified>
</cp:coreProperties>
</file>