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257" r:id="rId3"/>
    <p:sldId id="258" r:id="rId4"/>
    <p:sldId id="301" r:id="rId5"/>
    <p:sldId id="314" r:id="rId6"/>
    <p:sldId id="263" r:id="rId7"/>
    <p:sldId id="290" r:id="rId8"/>
    <p:sldId id="304" r:id="rId9"/>
    <p:sldId id="289" r:id="rId10"/>
    <p:sldId id="268" r:id="rId11"/>
    <p:sldId id="335" r:id="rId12"/>
    <p:sldId id="336" r:id="rId13"/>
    <p:sldId id="337" r:id="rId14"/>
    <p:sldId id="338" r:id="rId15"/>
    <p:sldId id="339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279" r:id="rId24"/>
  </p:sldIdLst>
  <p:sldSz cx="9144000" cy="5143500" type="screen16x9"/>
  <p:notesSz cx="6858000" cy="9144000"/>
  <p:embeddedFontLst>
    <p:embeddedFont>
      <p:font typeface="Amatic SC" pitchFamily="2" charset="-79"/>
      <p:regular r:id="rId26"/>
      <p:bold r:id="rId27"/>
    </p:embeddedFont>
    <p:embeddedFont>
      <p:font typeface="Baskerville Old Face" panose="02020602080505020303" pitchFamily="18" charset="77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22"/>
    <p:restoredTop sz="92543"/>
  </p:normalViewPr>
  <p:slideViewPr>
    <p:cSldViewPr snapToGrid="0" snapToObjects="1">
      <p:cViewPr varScale="1">
        <p:scale>
          <a:sx n="161" d="100"/>
          <a:sy n="161" d="100"/>
        </p:scale>
        <p:origin x="1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145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742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49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892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821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082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645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448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48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705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073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97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0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61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640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70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921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Preposições de, em a + artigos</a:t>
            </a:r>
            <a:endParaRPr dirty="0"/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34CAD002-DC8A-1A4F-81EB-57218918B2B7}"/>
              </a:ext>
            </a:extLst>
          </p:cNvPr>
          <p:cNvSpPr txBox="1">
            <a:spLocks/>
          </p:cNvSpPr>
          <p:nvPr/>
        </p:nvSpPr>
        <p:spPr>
          <a:xfrm>
            <a:off x="460597" y="2678463"/>
            <a:ext cx="7890383" cy="2170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EXEMPLOS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 casa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do/da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vizinho/a é linda,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jardim há muitas árvores e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na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varanda há uma mesa grande.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Aos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domingos toda a família almoça junta.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Às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vezes o Pedro toca violão e toda a gente fica feliz.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 Mariana é filha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dum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comerciante espanhol.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Numa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sexta-feira vamos </a:t>
            </a:r>
            <a:r>
              <a:rPr lang="pt-PT" u="sng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à</a:t>
            </a: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 casa dela, queres ir também?</a:t>
            </a: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3177F6B-09F9-1A44-B0B5-7633B4DB4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18817"/>
              </p:ext>
            </p:extLst>
          </p:nvPr>
        </p:nvGraphicFramePr>
        <p:xfrm>
          <a:off x="618492" y="903036"/>
          <a:ext cx="3552628" cy="150615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88157">
                  <a:extLst>
                    <a:ext uri="{9D8B030D-6E8A-4147-A177-3AD203B41FA5}">
                      <a16:colId xmlns:a16="http://schemas.microsoft.com/office/drawing/2014/main" val="599974286"/>
                    </a:ext>
                  </a:extLst>
                </a:gridCol>
                <a:gridCol w="888157">
                  <a:extLst>
                    <a:ext uri="{9D8B030D-6E8A-4147-A177-3AD203B41FA5}">
                      <a16:colId xmlns:a16="http://schemas.microsoft.com/office/drawing/2014/main" val="1087468439"/>
                    </a:ext>
                  </a:extLst>
                </a:gridCol>
                <a:gridCol w="888157">
                  <a:extLst>
                    <a:ext uri="{9D8B030D-6E8A-4147-A177-3AD203B41FA5}">
                      <a16:colId xmlns:a16="http://schemas.microsoft.com/office/drawing/2014/main" val="3631270272"/>
                    </a:ext>
                  </a:extLst>
                </a:gridCol>
                <a:gridCol w="888157">
                  <a:extLst>
                    <a:ext uri="{9D8B030D-6E8A-4147-A177-3AD203B41FA5}">
                      <a16:colId xmlns:a16="http://schemas.microsoft.com/office/drawing/2014/main" val="2962075511"/>
                    </a:ext>
                  </a:extLst>
                </a:gridCol>
              </a:tblGrid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 +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em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977364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do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ao</a:t>
                      </a:r>
                      <a:endParaRPr lang="it-IT" sz="16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167558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da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à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9961489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dos</a:t>
                      </a:r>
                      <a:endParaRPr lang="it-IT" sz="16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nos</a:t>
                      </a:r>
                      <a:endParaRPr lang="it-IT" sz="16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aos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6729349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das</a:t>
                      </a:r>
                      <a:endParaRPr lang="it-IT" sz="16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nas</a:t>
                      </a:r>
                      <a:endParaRPr lang="it-IT" sz="16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às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135942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4F2ADCB-72C8-4B4D-903A-71ECE5526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07711"/>
              </p:ext>
            </p:extLst>
          </p:nvPr>
        </p:nvGraphicFramePr>
        <p:xfrm>
          <a:off x="5589279" y="903035"/>
          <a:ext cx="2664471" cy="150615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88157">
                  <a:extLst>
                    <a:ext uri="{9D8B030D-6E8A-4147-A177-3AD203B41FA5}">
                      <a16:colId xmlns:a16="http://schemas.microsoft.com/office/drawing/2014/main" val="599974286"/>
                    </a:ext>
                  </a:extLst>
                </a:gridCol>
                <a:gridCol w="888157">
                  <a:extLst>
                    <a:ext uri="{9D8B030D-6E8A-4147-A177-3AD203B41FA5}">
                      <a16:colId xmlns:a16="http://schemas.microsoft.com/office/drawing/2014/main" val="1087468439"/>
                    </a:ext>
                  </a:extLst>
                </a:gridCol>
                <a:gridCol w="888157">
                  <a:extLst>
                    <a:ext uri="{9D8B030D-6E8A-4147-A177-3AD203B41FA5}">
                      <a16:colId xmlns:a16="http://schemas.microsoft.com/office/drawing/2014/main" val="3631270272"/>
                    </a:ext>
                  </a:extLst>
                </a:gridCol>
              </a:tblGrid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 +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em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977364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um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dum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num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167558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uma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duma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numa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9961489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uns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duns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nuns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6729349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umas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dumas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numas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11359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921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Verbos para o seu dia-a-dia</a:t>
            </a:r>
            <a:endParaRPr dirty="0"/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34CAD002-DC8A-1A4F-81EB-57218918B2B7}"/>
              </a:ext>
            </a:extLst>
          </p:cNvPr>
          <p:cNvSpPr txBox="1">
            <a:spLocks/>
          </p:cNvSpPr>
          <p:nvPr/>
        </p:nvSpPr>
        <p:spPr>
          <a:xfrm>
            <a:off x="460597" y="785727"/>
            <a:ext cx="7890383" cy="4062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Levantar-se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Tomar duche, preparar o pequeno almoço. Sair de casa.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Apanhar autocarro, comboio... (meios de transporte público)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Trabalhar, almoçar (parar para comer)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Sair do trabalho, chegar à casa. Jantar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Ver televisão (filmes, séries), ouvir música, ler um livro.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Deitar-se e dormir.</a:t>
            </a: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410003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299" y="205975"/>
            <a:ext cx="7758035" cy="737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Texto (p. 49): O DIA-A-DIA dos portugueses</a:t>
            </a:r>
          </a:p>
        </p:txBody>
      </p:sp>
      <p:sp>
        <p:nvSpPr>
          <p:cNvPr id="8" name="Google Shape;112;p19">
            <a:extLst>
              <a:ext uri="{FF2B5EF4-FFF2-40B4-BE49-F238E27FC236}">
                <a16:creationId xmlns:a16="http://schemas.microsoft.com/office/drawing/2014/main" id="{EF4B5CB5-3508-4147-B1D1-FA68C297F68B}"/>
              </a:ext>
            </a:extLst>
          </p:cNvPr>
          <p:cNvSpPr txBox="1">
            <a:spLocks/>
          </p:cNvSpPr>
          <p:nvPr/>
        </p:nvSpPr>
        <p:spPr>
          <a:xfrm>
            <a:off x="409203" y="932395"/>
            <a:ext cx="8325594" cy="3843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Os portugueses levantam-se normalmente entre as 6:30 e as 7:30. muitos tomam o pequeno-almoço em casa: pão com com manteiga e doce ou queijo e café com leite. Outros tomam o pequeno-almoço numa pastelaria: um bolo e um café, por exemplo.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Começam a trabalhar por volta das 9 horas. Ao almoço, as pessoas que não têm tempo de ir a casa almoçar comem num restaurante perto do trabalho.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 jantar é entre as 8 e as 9 horas e normalmente é uma refeição completa. Os portugueses não se costumam deitar cedo.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VERDADEIRO OU FALSO?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Todos os portugueses tomam o pequeno-almoço em casa.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Normalmente os portugueses levantam-se depois das 8 horas.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Muitos portugueses não almoçam em casa.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Ao jantar, os portugueses comem pão com manteiga e bebem café com leite.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Os portugueses costumam deitar-se às 9:30.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14987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 err="1"/>
              <a:t>EXERCÍCIOs</a:t>
            </a:r>
            <a:r>
              <a:rPr lang="pt-PT" dirty="0"/>
              <a:t> 6 e 7, PÁGINA 50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47432" y="945945"/>
            <a:ext cx="3866759" cy="3789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Tomas o pequeno-almoço em casa? Tomo.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Ele toma um duche de manhã?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Trabalha em casa?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Come pão com manteiga ao pequeno-almoço?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Levanta-se cedo?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Vocês tomam café à noite?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Ela come sopa ao jantar?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Vocês comem sobremesa?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Vestes-te no quarto?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Ela abre a porta de casa?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Vocês preferem beber chá? </a:t>
            </a:r>
          </a:p>
        </p:txBody>
      </p:sp>
      <p:sp>
        <p:nvSpPr>
          <p:cNvPr id="4" name="Google Shape;95;p17">
            <a:extLst>
              <a:ext uri="{FF2B5EF4-FFF2-40B4-BE49-F238E27FC236}">
                <a16:creationId xmlns:a16="http://schemas.microsoft.com/office/drawing/2014/main" id="{D3AE8531-CE46-0C4E-9368-721C2FE22065}"/>
              </a:ext>
            </a:extLst>
          </p:cNvPr>
          <p:cNvSpPr txBox="1">
            <a:spLocks/>
          </p:cNvSpPr>
          <p:nvPr/>
        </p:nvSpPr>
        <p:spPr>
          <a:xfrm>
            <a:off x="4929809" y="945945"/>
            <a:ext cx="3866759" cy="378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Comer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Abrir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Estudar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Tomar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Beber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Compreender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Levantar-se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Preferir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Fumar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Lembrar-se (de)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Deitar-se</a:t>
            </a:r>
          </a:p>
          <a:p>
            <a:pPr marL="88900" indent="0">
              <a:buFont typeface="Muli"/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Gostar (de)</a:t>
            </a:r>
            <a:endParaRPr lang="pt-BR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3167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Vocabulário e compreensão do texto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515511" y="1168842"/>
            <a:ext cx="2976798" cy="3612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Boa tarde.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Boa tarde.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Têm mesa reservada?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Não, não temos.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Bem, a esta hora não há problema. Preferem esta mesa ou aquela ali perto da janela?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Eu prefiro aquela perto da janela.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C. Sim, sim. Também acho.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Então, façam favor. Aqui têm a lista.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Obrigada</a:t>
            </a:r>
            <a:endParaRPr lang="pt-PT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b="1" dirty="0">
              <a:latin typeface="Baskerville Old Face" panose="02020602080505020303" pitchFamily="18" charset="77"/>
            </a:endParaRPr>
          </a:p>
        </p:txBody>
      </p:sp>
      <p:pic>
        <p:nvPicPr>
          <p:cNvPr id="2" name="Portuguˆs XXI 1 Faixa 30" descr="Portuguˆs XXI 1 Faixa 30">
            <a:hlinkClick r:id="" action="ppaction://media"/>
            <a:extLst>
              <a:ext uri="{FF2B5EF4-FFF2-40B4-BE49-F238E27FC236}">
                <a16:creationId xmlns:a16="http://schemas.microsoft.com/office/drawing/2014/main" id="{F386CDF7-4E18-5C40-BC4B-75BDB7313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250" y="502958"/>
            <a:ext cx="319818" cy="319818"/>
          </a:xfrm>
          <a:prstGeom prst="rect">
            <a:avLst/>
          </a:prstGeom>
        </p:spPr>
      </p:pic>
      <p:sp>
        <p:nvSpPr>
          <p:cNvPr id="7" name="Google Shape;121;p20">
            <a:extLst>
              <a:ext uri="{FF2B5EF4-FFF2-40B4-BE49-F238E27FC236}">
                <a16:creationId xmlns:a16="http://schemas.microsoft.com/office/drawing/2014/main" id="{62681411-74DF-CA42-8B09-6AD85A7B18F3}"/>
              </a:ext>
            </a:extLst>
          </p:cNvPr>
          <p:cNvSpPr txBox="1">
            <a:spLocks/>
          </p:cNvSpPr>
          <p:nvPr/>
        </p:nvSpPr>
        <p:spPr>
          <a:xfrm>
            <a:off x="5651692" y="1168842"/>
            <a:ext cx="2976798" cy="361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C. Olhe, eu queria uma sopa de legumes e uma dose de sardinhas assadas. E tu?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Eu prefiro um caldo verde e uma dose de frango assado.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E para beber?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Eu bebo uma água mineral sem gás.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Fresca?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B. Não, não. Natural.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A. Com certeza. E o senhor?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C. Eu bebo uma imperial.</a:t>
            </a:r>
            <a:endParaRPr lang="pt-PT" b="1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65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Vocabulário e compreensão do texto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B25EE0-9D30-3B46-B2B6-BD0C81CE3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9" t="9882" r="39359" b="9624"/>
          <a:stretch/>
        </p:blipFill>
        <p:spPr>
          <a:xfrm rot="5400000">
            <a:off x="615657" y="650331"/>
            <a:ext cx="3547418" cy="4174435"/>
          </a:xfrm>
          <a:prstGeom prst="rect">
            <a:avLst/>
          </a:prstGeom>
        </p:spPr>
      </p:pic>
      <p:sp>
        <p:nvSpPr>
          <p:cNvPr id="8" name="Google Shape;121;p20">
            <a:extLst>
              <a:ext uri="{FF2B5EF4-FFF2-40B4-BE49-F238E27FC236}">
                <a16:creationId xmlns:a16="http://schemas.microsoft.com/office/drawing/2014/main" id="{39231372-E72D-9643-879C-AD98E23B7674}"/>
              </a:ext>
            </a:extLst>
          </p:cNvPr>
          <p:cNvSpPr txBox="1">
            <a:spLocks/>
          </p:cNvSpPr>
          <p:nvPr/>
        </p:nvSpPr>
        <p:spPr>
          <a:xfrm>
            <a:off x="4667418" y="963838"/>
            <a:ext cx="4174434" cy="354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Preferem esta ou	...pudim flan.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Queria uma dose	...com gás e fresca.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Queria uma		...de bacalhau cozido.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Também queria	...água mineral com gás.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Uma água		...aquela mesa perto da porta.</a:t>
            </a:r>
          </a:p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Eu prefiro um	...uma imperial.</a:t>
            </a:r>
            <a:endParaRPr lang="pt-PT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247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Na Pastelaria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97565" y="922091"/>
            <a:ext cx="4564049" cy="3789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600" dirty="0">
                <a:latin typeface="Baskerville Old Face" panose="02020602080505020303" pitchFamily="18" charset="77"/>
              </a:rPr>
              <a:t>Faça favor.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Queria uma bica e um pastel de nata, por favor.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Aqui está.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Quanto é?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É 1 euro e 50 cêntimos.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Faça favor.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Não tem os 50 cêntimos?</a:t>
            </a:r>
          </a:p>
          <a:p>
            <a:r>
              <a:rPr lang="pt-BR" sz="1600" dirty="0" err="1">
                <a:latin typeface="Baskerville Old Face" panose="02020602080505020303" pitchFamily="18" charset="77"/>
              </a:rPr>
              <a:t>Humm</a:t>
            </a:r>
            <a:r>
              <a:rPr lang="pt-BR" sz="1600" dirty="0">
                <a:latin typeface="Baskerville Old Face" panose="02020602080505020303" pitchFamily="18" charset="77"/>
              </a:rPr>
              <a:t>...tenho sim.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Obrigado.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Até amanhã!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Até amanhã e muito obrigado!</a:t>
            </a:r>
          </a:p>
        </p:txBody>
      </p:sp>
      <p:pic>
        <p:nvPicPr>
          <p:cNvPr id="2" name="Portuguˆs XXI 1 Faixa 31" descr="Portuguˆs XXI 1 Faixa 31">
            <a:hlinkClick r:id="" action="ppaction://media"/>
            <a:extLst>
              <a:ext uri="{FF2B5EF4-FFF2-40B4-BE49-F238E27FC236}">
                <a16:creationId xmlns:a16="http://schemas.microsoft.com/office/drawing/2014/main" id="{E28DA88A-7342-CB4D-AD59-B1B2E3F37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095" y="193930"/>
            <a:ext cx="475505" cy="475505"/>
          </a:xfrm>
          <a:prstGeom prst="rect">
            <a:avLst/>
          </a:prstGeom>
        </p:spPr>
      </p:pic>
      <p:sp>
        <p:nvSpPr>
          <p:cNvPr id="5" name="Google Shape;95;p17">
            <a:extLst>
              <a:ext uri="{FF2B5EF4-FFF2-40B4-BE49-F238E27FC236}">
                <a16:creationId xmlns:a16="http://schemas.microsoft.com/office/drawing/2014/main" id="{2BB8B261-4C16-A74B-BC0B-1705B4505A10}"/>
              </a:ext>
            </a:extLst>
          </p:cNvPr>
          <p:cNvSpPr txBox="1">
            <a:spLocks/>
          </p:cNvSpPr>
          <p:nvPr/>
        </p:nvSpPr>
        <p:spPr>
          <a:xfrm>
            <a:off x="6011186" y="1024039"/>
            <a:ext cx="2887649" cy="378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VOCABULÁRIO ALTERNATIVO</a:t>
            </a:r>
          </a:p>
          <a:p>
            <a:pPr marL="88900" indent="0">
              <a:buFont typeface="Muli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Galão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Chá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Sandes de fiambre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Sumo de laranja natural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Uma água com gás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Um bolo (uma fatia de)</a:t>
            </a:r>
          </a:p>
        </p:txBody>
      </p:sp>
    </p:spTree>
    <p:extLst>
      <p:ext uri="{BB962C8B-B14F-4D97-AF65-F5344CB8AC3E}">
        <p14:creationId xmlns:p14="http://schemas.microsoft.com/office/powerpoint/2010/main" val="20698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Na Papelaria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429371" y="922091"/>
            <a:ext cx="4532244" cy="3789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600" dirty="0">
                <a:latin typeface="Baskerville Old Face" panose="02020602080505020303" pitchFamily="18" charset="77"/>
              </a:rPr>
              <a:t>Bom dia!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Bom dia. Olhe, queria dois envelopes e uma caneta azul.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Gosta desta?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Gosto. Essas escrevem bem.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É tudo?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Não. Também queria esta revista. Quanto é tudo?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Um momento. São 7 euros.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Faça favor.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Muito obrigada e um bom dia.</a:t>
            </a:r>
          </a:p>
          <a:p>
            <a:r>
              <a:rPr lang="pt-BR" sz="1600" dirty="0">
                <a:latin typeface="Baskerville Old Face" panose="02020602080505020303" pitchFamily="18" charset="77"/>
              </a:rPr>
              <a:t>Bom dia.</a:t>
            </a:r>
          </a:p>
        </p:txBody>
      </p:sp>
      <p:sp>
        <p:nvSpPr>
          <p:cNvPr id="5" name="Google Shape;95;p17">
            <a:extLst>
              <a:ext uri="{FF2B5EF4-FFF2-40B4-BE49-F238E27FC236}">
                <a16:creationId xmlns:a16="http://schemas.microsoft.com/office/drawing/2014/main" id="{2BB8B261-4C16-A74B-BC0B-1705B4505A10}"/>
              </a:ext>
            </a:extLst>
          </p:cNvPr>
          <p:cNvSpPr txBox="1">
            <a:spLocks/>
          </p:cNvSpPr>
          <p:nvPr/>
        </p:nvSpPr>
        <p:spPr>
          <a:xfrm>
            <a:off x="6011186" y="1024039"/>
            <a:ext cx="2887649" cy="378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VOCABULÁRIO ALTERNATIVO</a:t>
            </a:r>
          </a:p>
          <a:p>
            <a:pPr marL="88900" indent="0">
              <a:buFont typeface="Muli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Jornal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Borracha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Lápis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Bloco A4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Caderno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Caixa de lápis de cor</a:t>
            </a:r>
          </a:p>
          <a:p>
            <a:pPr marL="88900" indent="0">
              <a:buFont typeface="Muli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Caneta de feltro</a:t>
            </a:r>
          </a:p>
        </p:txBody>
      </p:sp>
      <p:pic>
        <p:nvPicPr>
          <p:cNvPr id="3" name="Portuguˆs XXI 1 Faixa 32" descr="Portuguˆs XXI 1 Faixa 32">
            <a:hlinkClick r:id="" action="ppaction://media"/>
            <a:extLst>
              <a:ext uri="{FF2B5EF4-FFF2-40B4-BE49-F238E27FC236}">
                <a16:creationId xmlns:a16="http://schemas.microsoft.com/office/drawing/2014/main" id="{12D9E8BA-4ACE-734F-B1C7-1298EBBFD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095" y="234488"/>
            <a:ext cx="394390" cy="3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Presente indicativo VS Estar a + Infinitivo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783203" y="1168842"/>
            <a:ext cx="7577593" cy="3355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dirty="0">
                <a:latin typeface="Baskerville Old Face" panose="02020602080505020303" pitchFamily="18" charset="77"/>
              </a:rPr>
              <a:t>Normalmente eu leio o jornal, 		mas agora  </a:t>
            </a:r>
            <a:r>
              <a:rPr lang="pt-PT" b="1" u="sng" dirty="0">
                <a:latin typeface="Baskerville Old Face" panose="02020602080505020303" pitchFamily="18" charset="77"/>
              </a:rPr>
              <a:t>estou a ler </a:t>
            </a:r>
            <a:r>
              <a:rPr lang="pt-PT" dirty="0">
                <a:latin typeface="Baskerville Old Face" panose="02020602080505020303" pitchFamily="18" charset="77"/>
              </a:rPr>
              <a:t>um livro.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dirty="0">
                <a:latin typeface="Baskerville Old Face" panose="02020602080505020303" pitchFamily="18" charset="77"/>
              </a:rPr>
              <a:t>	   tu ouves música, 		                  </a:t>
            </a:r>
            <a:r>
              <a:rPr lang="pt-PT" b="1" u="sng" dirty="0">
                <a:latin typeface="Baskerville Old Face" panose="02020602080505020303" pitchFamily="18" charset="77"/>
              </a:rPr>
              <a:t>estás a ver </a:t>
            </a:r>
            <a:r>
              <a:rPr lang="pt-PT" dirty="0">
                <a:latin typeface="Baskerville Old Face" panose="02020602080505020303" pitchFamily="18" charset="77"/>
              </a:rPr>
              <a:t>televisão.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dirty="0">
                <a:latin typeface="Baskerville Old Face" panose="02020602080505020303" pitchFamily="18" charset="77"/>
              </a:rPr>
              <a:t>	   ele joga futebol,		                  </a:t>
            </a:r>
            <a:r>
              <a:rPr lang="pt-PT" b="1" u="sng" dirty="0">
                <a:latin typeface="Baskerville Old Face" panose="02020602080505020303" pitchFamily="18" charset="77"/>
              </a:rPr>
              <a:t>está a jogar </a:t>
            </a:r>
            <a:r>
              <a:rPr lang="pt-PT" dirty="0">
                <a:latin typeface="Baskerville Old Face" panose="02020602080505020303" pitchFamily="18" charset="77"/>
              </a:rPr>
              <a:t>ténis.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dirty="0">
                <a:latin typeface="Baskerville Old Face" panose="02020602080505020303" pitchFamily="18" charset="77"/>
              </a:rPr>
              <a:t>	   nós ouvimos as notícias,		</a:t>
            </a:r>
            <a:r>
              <a:rPr lang="pt-PT" b="1" u="sng" dirty="0">
                <a:latin typeface="Baskerville Old Face" panose="02020602080505020303" pitchFamily="18" charset="77"/>
              </a:rPr>
              <a:t>estamos a ouvir </a:t>
            </a:r>
            <a:r>
              <a:rPr lang="pt-PT" dirty="0">
                <a:latin typeface="Baskerville Old Face" panose="02020602080505020303" pitchFamily="18" charset="77"/>
              </a:rPr>
              <a:t>música.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dirty="0">
                <a:latin typeface="Baskerville Old Face" panose="02020602080505020303" pitchFamily="18" charset="77"/>
              </a:rPr>
              <a:t>	   eles brincam com os colegas,	                  </a:t>
            </a:r>
            <a:r>
              <a:rPr lang="pt-PT" b="1" u="sng" dirty="0">
                <a:latin typeface="Baskerville Old Face" panose="02020602080505020303" pitchFamily="18" charset="77"/>
              </a:rPr>
              <a:t>estão a brincar </a:t>
            </a:r>
            <a:r>
              <a:rPr lang="pt-PT" dirty="0">
                <a:latin typeface="Baskerville Old Face" panose="02020602080505020303" pitchFamily="18" charset="77"/>
              </a:rPr>
              <a:t>com os amigos.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8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PB: estar + gerúndio: </a:t>
            </a:r>
            <a:r>
              <a:rPr lang="pt-PT" sz="1400" u="sng" dirty="0">
                <a:latin typeface="Baskerville Old Face" panose="02020602080505020303" pitchFamily="18" charset="77"/>
              </a:rPr>
              <a:t>estou lendo </a:t>
            </a:r>
            <a:r>
              <a:rPr lang="pt-PT" sz="1400" dirty="0">
                <a:latin typeface="Baskerville Old Face" panose="02020602080505020303" pitchFamily="18" charset="77"/>
              </a:rPr>
              <a:t>um livro.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800" b="1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176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7778" y="1956284"/>
            <a:ext cx="8562061" cy="457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Ler um livro		Ouvir música	Beber um café              Ir às compras	                  Jogar futebol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	</a:t>
            </a:r>
            <a:endParaRPr lang="pt-PT" b="1" dirty="0">
              <a:latin typeface="Baskerville Old Face" panose="02020602080505020303" pitchFamily="18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8B7E2E-B11A-E749-BC1B-23841CB84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4" r="4345"/>
          <a:stretch/>
        </p:blipFill>
        <p:spPr>
          <a:xfrm>
            <a:off x="322993" y="584803"/>
            <a:ext cx="1605213" cy="13520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E6B0C25-3322-8849-A8D5-B802C3E19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6" r="10658"/>
          <a:stretch/>
        </p:blipFill>
        <p:spPr>
          <a:xfrm>
            <a:off x="2181396" y="594511"/>
            <a:ext cx="1605213" cy="135205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17B64B8-2406-4343-8B25-0E578F3A9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799" y="594511"/>
            <a:ext cx="1072135" cy="13634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FEA07D-BFBF-F44E-AEA8-72EE5BE18F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469"/>
          <a:stretch/>
        </p:blipFill>
        <p:spPr>
          <a:xfrm>
            <a:off x="5365124" y="584803"/>
            <a:ext cx="1741192" cy="13520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CE707B-70AC-D44D-A121-D454A03DC2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72" r="14756"/>
          <a:stretch/>
        </p:blipFill>
        <p:spPr>
          <a:xfrm>
            <a:off x="7359505" y="584803"/>
            <a:ext cx="1366895" cy="13520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DE5B41-E68A-1049-A3F7-C2DA2E00B6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20702"/>
          <a:stretch/>
        </p:blipFill>
        <p:spPr>
          <a:xfrm>
            <a:off x="317780" y="2884486"/>
            <a:ext cx="1415604" cy="13423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1E4716D-A868-864F-9D14-49F3B97A2C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334"/>
          <a:stretch/>
        </p:blipFill>
        <p:spPr>
          <a:xfrm>
            <a:off x="1825074" y="2880620"/>
            <a:ext cx="1658735" cy="13462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A87CC9C-F44E-1846-95CB-78E1509C52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753"/>
          <a:stretch/>
        </p:blipFill>
        <p:spPr>
          <a:xfrm>
            <a:off x="3575499" y="2880620"/>
            <a:ext cx="1658735" cy="1346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236F8BC-80A0-8E4C-9EB5-1C36279ED9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084" r="7296"/>
          <a:stretch/>
        </p:blipFill>
        <p:spPr>
          <a:xfrm>
            <a:off x="5323970" y="2880620"/>
            <a:ext cx="2035535" cy="134621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18F0D63-62BF-414A-A16B-29309A8CF4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110" r="8195"/>
          <a:stretch/>
        </p:blipFill>
        <p:spPr>
          <a:xfrm>
            <a:off x="7462143" y="2880619"/>
            <a:ext cx="1264257" cy="1346211"/>
          </a:xfrm>
          <a:prstGeom prst="rect">
            <a:avLst/>
          </a:prstGeom>
        </p:spPr>
      </p:pic>
      <p:sp>
        <p:nvSpPr>
          <p:cNvPr id="17" name="Google Shape;121;p20">
            <a:extLst>
              <a:ext uri="{FF2B5EF4-FFF2-40B4-BE49-F238E27FC236}">
                <a16:creationId xmlns:a16="http://schemas.microsoft.com/office/drawing/2014/main" id="{61DD18ED-0DB7-C545-99D8-DFFB0C94CB46}"/>
              </a:ext>
            </a:extLst>
          </p:cNvPr>
          <p:cNvSpPr txBox="1">
            <a:spLocks/>
          </p:cNvSpPr>
          <p:nvPr/>
        </p:nvSpPr>
        <p:spPr>
          <a:xfrm>
            <a:off x="317777" y="4236549"/>
            <a:ext cx="8562061" cy="45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    Brincar	                       Dançar		Tocar violão		 Ver televisão	Telefonar</a:t>
            </a:r>
          </a:p>
        </p:txBody>
      </p:sp>
    </p:spTree>
    <p:extLst>
      <p:ext uri="{BB962C8B-B14F-4D97-AF65-F5344CB8AC3E}">
        <p14:creationId xmlns:p14="http://schemas.microsoft.com/office/powerpoint/2010/main" val="268125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90250" y="485487"/>
            <a:ext cx="7363500" cy="7146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dirty="0"/>
              <a:t>boa tarde</a:t>
            </a:r>
            <a:br>
              <a:rPr lang="it-IT" dirty="0"/>
            </a:br>
            <a:r>
              <a:rPr lang="it-IT" dirty="0"/>
              <a:t>O QUE VAMOS FAZER HOJE?</a:t>
            </a:r>
            <a:endParaRPr dirty="0"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2"/>
          </p:nvPr>
        </p:nvSpPr>
        <p:spPr>
          <a:xfrm>
            <a:off x="890250" y="1367121"/>
            <a:ext cx="7363562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Correção dos exercícios da Unidade 1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DITADO – Revisão Unidade 2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Unidade 3, Português XXI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Perguntar e dizer as horas, pedir no café, no restaurante e noutras lojas, falar de ações da vida quotidiana, falar de ações no presente, expressar preferência.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Gramática: presente indicativo dos verbos regulares, verbos reflexos, interrogativos, preposições de tempo, sempre – nunca – às vezes, “queria...”, estar a + infinitivo.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56F4C-D7C2-2945-9AB1-D9B2B9E4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81204"/>
          </a:xfrm>
        </p:spPr>
        <p:txBody>
          <a:bodyPr/>
          <a:lstStyle/>
          <a:p>
            <a:r>
              <a:rPr lang="it-IT" dirty="0"/>
              <a:t>E - MAS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B058B3-66C0-CF41-A242-A2326DC90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023" y="707666"/>
            <a:ext cx="7514893" cy="1644927"/>
          </a:xfrm>
        </p:spPr>
        <p:txBody>
          <a:bodyPr/>
          <a:lstStyle/>
          <a:p>
            <a:pPr marL="1270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Gosto de queijo. Não gosto de queijo sem pão.</a:t>
            </a:r>
          </a:p>
          <a:p>
            <a:pPr marL="1270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Como pão com fiambre. Bebo chá com açúcar.</a:t>
            </a:r>
          </a:p>
          <a:p>
            <a:pPr marL="1270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Os portugueses jantam tarde. Os espanhóis jantam ainda mais tarde.</a:t>
            </a:r>
          </a:p>
          <a:p>
            <a:pPr marL="1270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Tenho ginástica às terças e quintas. Tenho aulas à sexta-feira.</a:t>
            </a:r>
          </a:p>
          <a:p>
            <a:pPr marL="1270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Gosto de carne. Prefiro peixe.</a:t>
            </a:r>
          </a:p>
          <a:p>
            <a:pPr marL="1270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Queria uma bica. Queria um bolo.</a:t>
            </a:r>
            <a:endParaRPr lang="pt-PT" sz="1400" dirty="0">
              <a:latin typeface="Baskerville Old Face" panose="02020602080505020303" pitchFamily="18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7ACC365-8556-D845-BB60-31D117530ED5}"/>
              </a:ext>
            </a:extLst>
          </p:cNvPr>
          <p:cNvSpPr txBox="1">
            <a:spLocks/>
          </p:cNvSpPr>
          <p:nvPr/>
        </p:nvSpPr>
        <p:spPr>
          <a:xfrm>
            <a:off x="901720" y="2352593"/>
            <a:ext cx="7363500" cy="58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it-IT" dirty="0"/>
              <a:t>EXPRESSÕES</a:t>
            </a: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80ED9AA1-3836-494F-AA63-C8C4573A5179}"/>
              </a:ext>
            </a:extLst>
          </p:cNvPr>
          <p:cNvSpPr txBox="1">
            <a:spLocks/>
          </p:cNvSpPr>
          <p:nvPr/>
        </p:nvSpPr>
        <p:spPr>
          <a:xfrm>
            <a:off x="901720" y="2885855"/>
            <a:ext cx="7514893" cy="192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2700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É tudo.			Que horas são?</a:t>
            </a:r>
          </a:p>
          <a:p>
            <a:pPr marL="12700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Aqui está.			Olhe, queria...</a:t>
            </a:r>
          </a:p>
          <a:p>
            <a:pPr marL="12700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Pago já.			Queria...</a:t>
            </a:r>
          </a:p>
          <a:p>
            <a:pPr marL="12700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Quanto é?			Eu prefiro...</a:t>
            </a:r>
          </a:p>
          <a:p>
            <a:pPr marL="12700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Quanto é tudo?		Também </a:t>
            </a:r>
            <a:r>
              <a:rPr lang="pt-PT" sz="1400" u="sng" dirty="0">
                <a:latin typeface="Baskerville Old Face" panose="02020602080505020303" pitchFamily="18" charset="77"/>
              </a:rPr>
              <a:t>acho</a:t>
            </a:r>
            <a:r>
              <a:rPr lang="pt-PT" sz="1400" dirty="0">
                <a:latin typeface="Baskerville Old Face" panose="02020602080505020303" pitchFamily="18" charset="77"/>
              </a:rPr>
              <a:t>.</a:t>
            </a:r>
          </a:p>
          <a:p>
            <a:pPr marL="127000" indent="0"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Muito bem.		O que é que eles estão a fazer?</a:t>
            </a:r>
            <a:endParaRPr lang="pt-PT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720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299" y="205975"/>
            <a:ext cx="7758035" cy="737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</a:p>
        </p:txBody>
      </p:sp>
      <p:sp>
        <p:nvSpPr>
          <p:cNvPr id="8" name="Google Shape;112;p19">
            <a:extLst>
              <a:ext uri="{FF2B5EF4-FFF2-40B4-BE49-F238E27FC236}">
                <a16:creationId xmlns:a16="http://schemas.microsoft.com/office/drawing/2014/main" id="{EF4B5CB5-3508-4147-B1D1-FA68C297F68B}"/>
              </a:ext>
            </a:extLst>
          </p:cNvPr>
          <p:cNvSpPr txBox="1">
            <a:spLocks/>
          </p:cNvSpPr>
          <p:nvPr/>
        </p:nvSpPr>
        <p:spPr>
          <a:xfrm>
            <a:off x="724274" y="2968164"/>
            <a:ext cx="2185903" cy="1857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"/>
            <a:r>
              <a:rPr lang="pt-PT" sz="1200" b="1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VERBO IR</a:t>
            </a:r>
          </a:p>
          <a:p>
            <a:pPr fontAlgn="b"/>
            <a:endParaRPr lang="pt-PT" sz="1200">
              <a:solidFill>
                <a:srgbClr val="494B58"/>
              </a:solidFill>
              <a:latin typeface="Baskerville Old Face" panose="02020602080505020303" pitchFamily="18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VOU</a:t>
            </a:r>
            <a:endParaRPr lang="pt-PT" sz="1200">
              <a:latin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VAIS</a:t>
            </a:r>
            <a:endParaRPr lang="pt-PT" sz="1200">
              <a:latin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Você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VAI</a:t>
            </a:r>
            <a:endParaRPr lang="pt-PT" sz="1200">
              <a:latin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Ela/ele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VAI</a:t>
            </a:r>
            <a:endParaRPr lang="pt-PT" sz="1200">
              <a:latin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Nós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 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VAMOS</a:t>
            </a:r>
            <a:endParaRPr lang="pt-PT" sz="1200">
              <a:latin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Vocês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 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VÃO </a:t>
            </a:r>
            <a:endParaRPr lang="pt-PT" sz="1200">
              <a:latin typeface="Arial" panose="020B0604020202020204" pitchFamily="34" charset="0"/>
            </a:endParaRPr>
          </a:p>
          <a:p>
            <a:pPr fontAlgn="b"/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Elas/eles</a:t>
            </a:r>
            <a:r>
              <a:rPr lang="pt-PT" sz="1200"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pt-PT" sz="120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VÃO </a:t>
            </a:r>
            <a:endParaRPr lang="pt-PT" sz="1200">
              <a:latin typeface="Arial" panose="020B0604020202020204" pitchFamily="34" charset="0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683A683-A77A-BB4B-B9B5-DB01E1E67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71858"/>
              </p:ext>
            </p:extLst>
          </p:nvPr>
        </p:nvGraphicFramePr>
        <p:xfrm>
          <a:off x="724274" y="1027625"/>
          <a:ext cx="7695452" cy="1625600"/>
        </p:xfrm>
        <a:graphic>
          <a:graphicData uri="http://schemas.openxmlformats.org/drawingml/2006/table">
            <a:tbl>
              <a:tblPr>
                <a:tableStyleId>{7143EAFB-6B77-40BB-8967-BCF3C5F83155}</a:tableStyleId>
              </a:tblPr>
              <a:tblGrid>
                <a:gridCol w="1217281">
                  <a:extLst>
                    <a:ext uri="{9D8B030D-6E8A-4147-A177-3AD203B41FA5}">
                      <a16:colId xmlns:a16="http://schemas.microsoft.com/office/drawing/2014/main" val="1112301332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576194130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3070823850"/>
                    </a:ext>
                  </a:extLst>
                </a:gridCol>
                <a:gridCol w="1217281">
                  <a:extLst>
                    <a:ext uri="{9D8B030D-6E8A-4147-A177-3AD203B41FA5}">
                      <a16:colId xmlns:a16="http://schemas.microsoft.com/office/drawing/2014/main" val="525041551"/>
                    </a:ext>
                  </a:extLst>
                </a:gridCol>
                <a:gridCol w="2434562">
                  <a:extLst>
                    <a:ext uri="{9D8B030D-6E8A-4147-A177-3AD203B41FA5}">
                      <a16:colId xmlns:a16="http://schemas.microsoft.com/office/drawing/2014/main" val="200870823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VERBOS REGULARES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VERBOS REFLEXOS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46795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MOR-O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COM-O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ABR-O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LEMBRO-ME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5166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LEMBRAS-TE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5268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LEMBRA-SE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21123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/</a:t>
                      </a:r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LEMBRA-SE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37199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MOR-AMOS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COM-EMOS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ABR-IMOS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LEMBRAMO-NOS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6928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MOR-AM 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COM-EM 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ABR-EM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LEMBRAM-SE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74915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elas/eles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MOR-AM 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COM-EM 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ABR-EM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LEMBRAM-SE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6301871"/>
                  </a:ext>
                </a:extLst>
              </a:tr>
            </a:tbl>
          </a:graphicData>
        </a:graphic>
      </p:graphicFrame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E3F5E89E-DDBD-4240-9849-35CE0E98DED3}"/>
              </a:ext>
            </a:extLst>
          </p:cNvPr>
          <p:cNvSpPr txBox="1">
            <a:spLocks/>
          </p:cNvSpPr>
          <p:nvPr/>
        </p:nvSpPr>
        <p:spPr>
          <a:xfrm>
            <a:off x="3325676" y="2968164"/>
            <a:ext cx="5094050" cy="1857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"/>
            <a:r>
              <a:rPr lang="pt-PT" sz="1200" b="1" u="sng" dirty="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ATENÇÃO</a:t>
            </a:r>
          </a:p>
          <a:p>
            <a:pPr fontAlgn="b"/>
            <a:endParaRPr lang="pt-PT" sz="1200" dirty="0">
              <a:solidFill>
                <a:srgbClr val="494B58"/>
              </a:solidFill>
              <a:latin typeface="Baskerville Old Face" panose="02020602080505020303" pitchFamily="18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fontAlgn="b"/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Os pronomes reflexos ficam ANTES DO VERBO depois de:</a:t>
            </a:r>
          </a:p>
          <a:p>
            <a:pPr fontAlgn="b"/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Pronomes interrogativos, que, já, ainda, também, só, onde, todos… (</a:t>
            </a:r>
            <a:r>
              <a:rPr lang="pt-PT" sz="1200" dirty="0" err="1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adj</a:t>
            </a:r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. e pronomes indefinidos), não, nunca, jamais, ninguém, nada (palavras ou expressões negativas). </a:t>
            </a:r>
          </a:p>
          <a:p>
            <a:pPr fontAlgn="b"/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Exemplos:</a:t>
            </a:r>
          </a:p>
          <a:p>
            <a:pPr fontAlgn="b"/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Ela </a:t>
            </a:r>
            <a:r>
              <a:rPr lang="pt-PT" sz="12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não se deita </a:t>
            </a:r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cedo. Eu </a:t>
            </a:r>
            <a:r>
              <a:rPr lang="pt-PT" sz="12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também me visto </a:t>
            </a:r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no quarto. O poema </a:t>
            </a:r>
            <a:r>
              <a:rPr lang="pt-PT" sz="12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que me lembro</a:t>
            </a:r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 melhor é </a:t>
            </a:r>
            <a:r>
              <a:rPr lang="pt-PT" sz="1200" dirty="0" err="1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Autopsicografia</a:t>
            </a:r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. </a:t>
            </a:r>
            <a:r>
              <a:rPr lang="pt-PT" sz="12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Já me vou</a:t>
            </a:r>
            <a:r>
              <a:rPr lang="pt-PT" sz="1200" dirty="0">
                <a:solidFill>
                  <a:srgbClr val="494B58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 embora.</a:t>
            </a:r>
            <a:endParaRPr lang="pt-PT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4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299" y="205975"/>
            <a:ext cx="7758035" cy="737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</a:p>
        </p:txBody>
      </p:sp>
      <p:sp>
        <p:nvSpPr>
          <p:cNvPr id="8" name="Google Shape;112;p19">
            <a:extLst>
              <a:ext uri="{FF2B5EF4-FFF2-40B4-BE49-F238E27FC236}">
                <a16:creationId xmlns:a16="http://schemas.microsoft.com/office/drawing/2014/main" id="{EF4B5CB5-3508-4147-B1D1-FA68C297F68B}"/>
              </a:ext>
            </a:extLst>
          </p:cNvPr>
          <p:cNvSpPr txBox="1">
            <a:spLocks/>
          </p:cNvSpPr>
          <p:nvPr/>
        </p:nvSpPr>
        <p:spPr>
          <a:xfrm>
            <a:off x="890299" y="943276"/>
            <a:ext cx="7363402" cy="3684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"/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PREPOSIÇÕES DE TEMPO</a:t>
            </a:r>
          </a:p>
          <a:p>
            <a:pPr fontAlgn="b"/>
            <a:endParaRPr lang="pt-PT" dirty="0">
              <a:solidFill>
                <a:schemeClr val="tx1"/>
              </a:solidFill>
              <a:latin typeface="Baskerville Old Face" panose="02020602080505020303" pitchFamily="18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Dias da semana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(Habitual) 	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 domingo		(PONTUAL)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 domingo</a:t>
            </a: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			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ao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 sábado		                      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no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 sábado</a:t>
            </a: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 segunda-feira	                      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 segunda-feira</a:t>
            </a:r>
          </a:p>
          <a:p>
            <a:pPr fontAlgn="b"/>
            <a:endParaRPr lang="pt-PT" u="sng" dirty="0">
              <a:solidFill>
                <a:schemeClr val="tx1"/>
              </a:solidFill>
              <a:latin typeface="Baskerville Old Face" panose="02020602080505020303" pitchFamily="18" charset="77"/>
              <a:cs typeface="Arial" panose="020B0604020202020204" pitchFamily="34" charset="0"/>
            </a:endParaRPr>
          </a:p>
          <a:p>
            <a:pPr fontAlgn="b"/>
            <a:endParaRPr lang="pt-PT" u="sng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Partes do dia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	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 manhã	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					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de/à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 tarde		                     </a:t>
            </a: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</a:rPr>
              <a:t>de/à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ea typeface="Arial" panose="020B0604020202020204" pitchFamily="34" charset="0"/>
                <a:cs typeface="Arial" panose="020B0604020202020204" pitchFamily="34" charset="0"/>
              </a:rPr>
              <a:t> noite	</a:t>
            </a: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		</a:t>
            </a:r>
          </a:p>
          <a:p>
            <a:pPr fontAlgn="b"/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Horas: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à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 uma hora,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à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 meia-noite,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ao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 meio-dia,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às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  <a:cs typeface="Arial" panose="020B0604020202020204" pitchFamily="34" charset="0"/>
              </a:rPr>
              <a:t> duas horas.</a:t>
            </a:r>
          </a:p>
          <a:p>
            <a:pPr fontAlgn="b"/>
            <a:endParaRPr lang="pt-PT" u="sng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fontAlgn="b"/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8649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OBRIGADA!</a:t>
            </a:r>
            <a:endParaRPr sz="3600" dirty="0">
              <a:solidFill>
                <a:srgbClr val="C3CED9"/>
              </a:solidFill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Baskerville Old Face" panose="02020602080505020303" pitchFamily="18" charset="77"/>
              </a:rPr>
              <a:t>Dúvidas</a:t>
            </a:r>
            <a:r>
              <a:rPr lang="en" b="1" dirty="0">
                <a:latin typeface="Baskerville Old Face" panose="02020602080505020303" pitchFamily="18" charset="77"/>
              </a:rPr>
              <a:t>?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Não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hesitem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fazer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perguntas</a:t>
            </a:r>
            <a:r>
              <a:rPr lang="en" dirty="0">
                <a:latin typeface="Baskerville Old Face" panose="02020602080505020303" pitchFamily="18" charset="77"/>
              </a:rPr>
              <a:t>!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Podem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contactar</a:t>
            </a:r>
            <a:r>
              <a:rPr lang="en" dirty="0">
                <a:latin typeface="Baskerville Old Face" panose="02020602080505020303" pitchFamily="18" charset="77"/>
              </a:rPr>
              <a:t>-me </a:t>
            </a:r>
            <a:r>
              <a:rPr lang="en" dirty="0" err="1">
                <a:latin typeface="Baskerville Old Face" panose="02020602080505020303" pitchFamily="18" charset="77"/>
              </a:rPr>
              <a:t>aqui</a:t>
            </a:r>
            <a:r>
              <a:rPr lang="en" dirty="0">
                <a:latin typeface="Baskerville Old Face" panose="02020602080505020303" pitchFamily="18" charset="77"/>
              </a:rPr>
              <a:t>: </a:t>
            </a:r>
            <a:r>
              <a:rPr lang="en" b="1" dirty="0" err="1">
                <a:latin typeface="Baskerville Old Face" panose="02020602080505020303" pitchFamily="18" charset="77"/>
              </a:rPr>
              <a:t>manzatoelena@gmail.com</a:t>
            </a:r>
            <a:endParaRPr b="1" dirty="0">
              <a:latin typeface="Baskerville Old Face" panose="02020602080505020303" pitchFamily="18" charset="77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59751" y="879350"/>
            <a:ext cx="1624516" cy="149674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Queria</a:t>
            </a:r>
            <a:r>
              <a:rPr lang="en" dirty="0"/>
              <a:t> </a:t>
            </a:r>
            <a:r>
              <a:rPr lang="en" dirty="0" err="1"/>
              <a:t>uma</a:t>
            </a:r>
            <a:r>
              <a:rPr lang="en" dirty="0"/>
              <a:t> </a:t>
            </a:r>
            <a:r>
              <a:rPr lang="en" dirty="0" err="1"/>
              <a:t>bica</a:t>
            </a:r>
            <a:r>
              <a:rPr lang="en" dirty="0"/>
              <a:t>, por favor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pt-PT"/>
              <a:t>Diálogo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1416106"/>
            <a:ext cx="5695981" cy="3190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600" dirty="0">
                <a:latin typeface="Baskerville Old Face" panose="02020602080505020303" pitchFamily="18" charset="77"/>
              </a:rPr>
              <a:t>Bom dia. Faça favor.</a:t>
            </a: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Bom dia. Queria um galão, uma torrada e um copo de água.</a:t>
            </a: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O galão é escuro ou claro?</a:t>
            </a: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Escuro. E queria a torrada com pouca manteiga, por favor.</a:t>
            </a: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Muito bem.</a:t>
            </a:r>
          </a:p>
          <a:p>
            <a:pPr>
              <a:buFontTx/>
              <a:buChar char="-"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Aqui está.</a:t>
            </a: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Pago já. Quanto é?</a:t>
            </a:r>
          </a:p>
          <a:p>
            <a:pPr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São 2,14€ (dois euros e catorze cêntimos – centavos PB)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800" dirty="0">
              <a:latin typeface="Baskerville Old Face" panose="02020602080505020303" pitchFamily="18" charset="77"/>
            </a:endParaRPr>
          </a:p>
        </p:txBody>
      </p:sp>
      <p:pic>
        <p:nvPicPr>
          <p:cNvPr id="4" name="Portuguˆs XXI 1 Faixa 27" descr="Portuguˆs XXI 1 Faixa 27">
            <a:hlinkClick r:id="" action="ppaction://media"/>
            <a:extLst>
              <a:ext uri="{FF2B5EF4-FFF2-40B4-BE49-F238E27FC236}">
                <a16:creationId xmlns:a16="http://schemas.microsoft.com/office/drawing/2014/main" id="{817C60F2-C6D9-0C40-AEDB-68DFA9CC3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5383" y="287047"/>
            <a:ext cx="499546" cy="4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Vocabulário: as refeições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469127" y="922091"/>
            <a:ext cx="8261405" cy="3789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>
              <a:buNone/>
            </a:pPr>
            <a:r>
              <a:rPr lang="pt-BR" sz="1600" u="sng" dirty="0">
                <a:latin typeface="Baskerville Old Face" panose="02020602080505020303" pitchFamily="18" charset="77"/>
              </a:rPr>
              <a:t>De</a:t>
            </a:r>
            <a:r>
              <a:rPr lang="pt-BR" sz="1600" dirty="0">
                <a:latin typeface="Baskerville Old Face" panose="02020602080505020303" pitchFamily="18" charset="77"/>
              </a:rPr>
              <a:t> manhã &gt; Bom dia! </a:t>
            </a:r>
          </a:p>
          <a:p>
            <a:pPr marL="88900" lvl="0" indent="0">
              <a:buNone/>
            </a:pPr>
            <a:r>
              <a:rPr lang="pt-BR" sz="1600" u="sng" dirty="0">
                <a:latin typeface="Baskerville Old Face" panose="02020602080505020303" pitchFamily="18" charset="77"/>
              </a:rPr>
              <a:t>Das</a:t>
            </a:r>
            <a:r>
              <a:rPr lang="pt-BR" sz="1600" dirty="0">
                <a:latin typeface="Baskerville Old Face" panose="02020602080505020303" pitchFamily="18" charset="77"/>
              </a:rPr>
              <a:t> 7:00 </a:t>
            </a:r>
            <a:r>
              <a:rPr lang="pt-BR" sz="1600" u="sng" dirty="0">
                <a:latin typeface="Baskerville Old Face" panose="02020602080505020303" pitchFamily="18" charset="77"/>
              </a:rPr>
              <a:t>às</a:t>
            </a:r>
            <a:r>
              <a:rPr lang="pt-BR" sz="1600" dirty="0">
                <a:latin typeface="Baskerville Old Face" panose="02020602080505020303" pitchFamily="18" charset="77"/>
              </a:rPr>
              <a:t> 8:30 tomamos o pequeno-almoço. </a:t>
            </a:r>
            <a:r>
              <a:rPr lang="pt-BR" sz="1600" u="sng" dirty="0">
                <a:latin typeface="Baskerville Old Face" panose="02020602080505020303" pitchFamily="18" charset="77"/>
              </a:rPr>
              <a:t>Ao</a:t>
            </a:r>
            <a:r>
              <a:rPr lang="pt-BR" sz="1600" dirty="0">
                <a:latin typeface="Baskerville Old Face" panose="02020602080505020303" pitchFamily="18" charset="77"/>
              </a:rPr>
              <a:t> pequeno-almoço eu como...</a:t>
            </a:r>
          </a:p>
          <a:p>
            <a:pPr marL="88900" lvl="0" indent="0">
              <a:buNone/>
            </a:pPr>
            <a:r>
              <a:rPr lang="pt-BR" sz="1600" u="sng" dirty="0">
                <a:latin typeface="Baskerville Old Face" panose="02020602080505020303" pitchFamily="18" charset="77"/>
              </a:rPr>
              <a:t>À</a:t>
            </a:r>
            <a:r>
              <a:rPr lang="pt-BR" sz="1600" dirty="0">
                <a:latin typeface="Baskerville Old Face" panose="02020602080505020303" pitchFamily="18" charset="77"/>
              </a:rPr>
              <a:t> tarde &gt; Boa tarde! </a:t>
            </a:r>
          </a:p>
          <a:p>
            <a:pPr marL="88900" lvl="0" indent="0">
              <a:buNone/>
            </a:pPr>
            <a:r>
              <a:rPr lang="pt-BR" sz="1600" u="sng" dirty="0">
                <a:latin typeface="Baskerville Old Face" panose="02020602080505020303" pitchFamily="18" charset="77"/>
              </a:rPr>
              <a:t>Das</a:t>
            </a:r>
            <a:r>
              <a:rPr lang="pt-BR" sz="1600" dirty="0">
                <a:latin typeface="Baskerville Old Face" panose="02020602080505020303" pitchFamily="18" charset="77"/>
              </a:rPr>
              <a:t> 12:00 (meio-dia) </a:t>
            </a:r>
            <a:r>
              <a:rPr lang="pt-BR" sz="1600" u="sng" dirty="0">
                <a:latin typeface="Baskerville Old Face" panose="02020602080505020303" pitchFamily="18" charset="77"/>
              </a:rPr>
              <a:t>às</a:t>
            </a:r>
            <a:r>
              <a:rPr lang="pt-BR" sz="1600" dirty="0">
                <a:latin typeface="Baskerville Old Face" panose="02020602080505020303" pitchFamily="18" charset="77"/>
              </a:rPr>
              <a:t> 14:00 comemos o almoço. </a:t>
            </a:r>
            <a:r>
              <a:rPr lang="pt-BR" sz="1600" u="sng" dirty="0">
                <a:latin typeface="Baskerville Old Face" panose="02020602080505020303" pitchFamily="18" charset="77"/>
              </a:rPr>
              <a:t>Ao</a:t>
            </a:r>
            <a:r>
              <a:rPr lang="pt-BR" sz="1600" dirty="0">
                <a:latin typeface="Baskerville Old Face" panose="02020602080505020303" pitchFamily="18" charset="77"/>
              </a:rPr>
              <a:t> almoço eu como...</a:t>
            </a:r>
          </a:p>
          <a:p>
            <a:pPr marL="88900" lvl="0" indent="0">
              <a:buNone/>
            </a:pPr>
            <a:r>
              <a:rPr lang="pt-BR" sz="1600" u="sng" dirty="0">
                <a:latin typeface="Baskerville Old Face" panose="02020602080505020303" pitchFamily="18" charset="77"/>
              </a:rPr>
              <a:t>À</a:t>
            </a:r>
            <a:r>
              <a:rPr lang="pt-BR" sz="1600" dirty="0">
                <a:latin typeface="Baskerville Old Face" panose="02020602080505020303" pitchFamily="18" charset="77"/>
              </a:rPr>
              <a:t> noite &gt; Boa noite! </a:t>
            </a:r>
          </a:p>
          <a:p>
            <a:pPr marL="88900" lvl="0" indent="0">
              <a:buNone/>
            </a:pPr>
            <a:r>
              <a:rPr lang="pt-BR" sz="1600" u="sng" dirty="0">
                <a:latin typeface="Baskerville Old Face" panose="02020602080505020303" pitchFamily="18" charset="77"/>
              </a:rPr>
              <a:t>Das</a:t>
            </a:r>
            <a:r>
              <a:rPr lang="pt-BR" sz="1600" dirty="0">
                <a:latin typeface="Baskerville Old Face" panose="02020602080505020303" pitchFamily="18" charset="77"/>
              </a:rPr>
              <a:t> 19:30 </a:t>
            </a:r>
            <a:r>
              <a:rPr lang="pt-BR" sz="1600" u="sng" dirty="0">
                <a:latin typeface="Baskerville Old Face" panose="02020602080505020303" pitchFamily="18" charset="77"/>
              </a:rPr>
              <a:t>às</a:t>
            </a:r>
            <a:r>
              <a:rPr lang="pt-BR" sz="1600" dirty="0">
                <a:latin typeface="Baskerville Old Face" panose="02020602080505020303" pitchFamily="18" charset="77"/>
              </a:rPr>
              <a:t> 21:00 comemos o jantar / jantamos. </a:t>
            </a:r>
            <a:r>
              <a:rPr lang="pt-BR" sz="1600" u="sng" dirty="0">
                <a:latin typeface="Baskerville Old Face" panose="02020602080505020303" pitchFamily="18" charset="77"/>
              </a:rPr>
              <a:t>Ao</a:t>
            </a:r>
            <a:r>
              <a:rPr lang="pt-BR" sz="1600" dirty="0">
                <a:latin typeface="Baskerville Old Face" panose="02020602080505020303" pitchFamily="18" charset="77"/>
              </a:rPr>
              <a:t> jantar eu como...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O que é que normalmente come e bebe ao pequeno-almoço / almoço / jantar?</a:t>
            </a:r>
          </a:p>
          <a:p>
            <a:pPr marL="88900" lvl="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cereais 	açúcar 	manteiga 	arroz 	legumes 	bife 	chá 	 pão	 café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leite 	sopa 	peixe 	torrada 	batatas fritas   	sandes 	doce	queijo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fiambre 	salada 	vinho 	massa 	fruta  	iogurte 	sumo de laranja 	 frango 	 	</a:t>
            </a:r>
          </a:p>
        </p:txBody>
      </p:sp>
    </p:spTree>
    <p:extLst>
      <p:ext uri="{BB962C8B-B14F-4D97-AF65-F5344CB8AC3E}">
        <p14:creationId xmlns:p14="http://schemas.microsoft.com/office/powerpoint/2010/main" val="400469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724274" y="3851809"/>
            <a:ext cx="8005740" cy="946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* Irregularidades em esquecer (esque</a:t>
            </a:r>
            <a:r>
              <a:rPr lang="pt-PT" sz="1400" u="sng" dirty="0">
                <a:latin typeface="Baskerville Old Face" panose="02020602080505020303" pitchFamily="18" charset="77"/>
              </a:rPr>
              <a:t>ç</a:t>
            </a:r>
            <a:r>
              <a:rPr lang="pt-PT" sz="1400" dirty="0">
                <a:latin typeface="Baskerville Old Face" panose="02020602080505020303" pitchFamily="18" charset="77"/>
              </a:rPr>
              <a:t>o. agradecer, ensurdecer, entristecer...) e vestir (despir, preferir, conseguir, inserir, servir, sentir, mentir...) [dormir &gt; d</a:t>
            </a:r>
            <a:r>
              <a:rPr lang="pt-PT" sz="1400" u="sng" dirty="0">
                <a:latin typeface="Baskerville Old Face" panose="02020602080505020303" pitchFamily="18" charset="77"/>
              </a:rPr>
              <a:t>u</a:t>
            </a:r>
            <a:r>
              <a:rPr lang="pt-PT" sz="1400" dirty="0">
                <a:latin typeface="Baskerville Old Face" panose="02020602080505020303" pitchFamily="18" charset="77"/>
              </a:rPr>
              <a:t>rmo].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* Na I pessoa plural o verbo perde o S.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75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Presente Indicativo dos Verbos Regulares</a:t>
            </a:r>
            <a:endParaRPr lang="pt-PT" u="sng"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1C7A0D6-9666-954E-85C5-8A7432CC5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474812"/>
              </p:ext>
            </p:extLst>
          </p:nvPr>
        </p:nvGraphicFramePr>
        <p:xfrm>
          <a:off x="724274" y="820891"/>
          <a:ext cx="7695452" cy="2844800"/>
        </p:xfrm>
        <a:graphic>
          <a:graphicData uri="http://schemas.openxmlformats.org/drawingml/2006/table">
            <a:tbl>
              <a:tblPr>
                <a:tableStyleId>{7143EAFB-6B77-40BB-8967-BCF3C5F83155}</a:tableStyleId>
              </a:tblPr>
              <a:tblGrid>
                <a:gridCol w="1217281">
                  <a:extLst>
                    <a:ext uri="{9D8B030D-6E8A-4147-A177-3AD203B41FA5}">
                      <a16:colId xmlns:a16="http://schemas.microsoft.com/office/drawing/2014/main" val="1112301332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576194130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3070823850"/>
                    </a:ext>
                  </a:extLst>
                </a:gridCol>
                <a:gridCol w="1217281">
                  <a:extLst>
                    <a:ext uri="{9D8B030D-6E8A-4147-A177-3AD203B41FA5}">
                      <a16:colId xmlns:a16="http://schemas.microsoft.com/office/drawing/2014/main" val="525041551"/>
                    </a:ext>
                  </a:extLst>
                </a:gridCol>
                <a:gridCol w="1217281">
                  <a:extLst>
                    <a:ext uri="{9D8B030D-6E8A-4147-A177-3AD203B41FA5}">
                      <a16:colId xmlns:a16="http://schemas.microsoft.com/office/drawing/2014/main" val="2008708231"/>
                    </a:ext>
                  </a:extLst>
                </a:gridCol>
                <a:gridCol w="1217281">
                  <a:extLst>
                    <a:ext uri="{9D8B030D-6E8A-4147-A177-3AD203B41FA5}">
                      <a16:colId xmlns:a16="http://schemas.microsoft.com/office/drawing/2014/main" val="284430815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VERBOS REGULARES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VERBOS REFLEXOS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6795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trabalhar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comer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abrir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lembrar-se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1381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estudar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beber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partir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levantar-se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50336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morar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compreender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preferir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deitar-se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96190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jogar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viver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vestir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esquecer-ce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!! </a:t>
                      </a:r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esqueço</a:t>
                      </a: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(</a:t>
                      </a:r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)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190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tocar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escrever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repetir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vestir-se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!! visto (</a:t>
                      </a:r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)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59272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92215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MOR-O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COM-O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ABR-O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LEMBRO-ME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5166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LEMBRAS-TE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268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LEMBRA-SE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1123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ela/ele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LEMBRA-SE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7199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MOR-AMOS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COM-EMOS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ABR-IMOS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LEMBRAMO-NOS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6928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MOR-AM 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COM-EM 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ABR-EM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LEMBRAM-SE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4915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elas/eles</a:t>
                      </a: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MOR-AM 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COM-EM 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ABR-EM</a:t>
                      </a:r>
                      <a:endParaRPr lang="it-IT" sz="1200" b="1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LEMBRAM-SE</a:t>
                      </a:r>
                      <a:endParaRPr lang="it-IT" sz="12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018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150434" y="328854"/>
            <a:ext cx="3056058" cy="510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Que horas são?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28158B-8CF8-E74B-898E-48FDD4478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93" t="20295" r="43194" b="17876"/>
          <a:stretch/>
        </p:blipFill>
        <p:spPr>
          <a:xfrm rot="5400000">
            <a:off x="2275182" y="-413049"/>
            <a:ext cx="1474472" cy="4495126"/>
          </a:xfrm>
          <a:prstGeom prst="rect">
            <a:avLst/>
          </a:prstGeom>
        </p:spPr>
      </p:pic>
      <p:sp>
        <p:nvSpPr>
          <p:cNvPr id="6" name="Google Shape;113;p19">
            <a:extLst>
              <a:ext uri="{FF2B5EF4-FFF2-40B4-BE49-F238E27FC236}">
                <a16:creationId xmlns:a16="http://schemas.microsoft.com/office/drawing/2014/main" id="{5ADB17BA-84D8-6A4F-9805-FAD61830915F}"/>
              </a:ext>
            </a:extLst>
          </p:cNvPr>
          <p:cNvSpPr txBox="1">
            <a:spLocks/>
          </p:cNvSpPr>
          <p:nvPr/>
        </p:nvSpPr>
        <p:spPr>
          <a:xfrm>
            <a:off x="5645560" y="328853"/>
            <a:ext cx="3056058" cy="51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PT" dirty="0"/>
              <a:t>Os dias da semana</a:t>
            </a:r>
          </a:p>
        </p:txBody>
      </p:sp>
      <p:sp>
        <p:nvSpPr>
          <p:cNvPr id="8" name="Google Shape;112;p19">
            <a:extLst>
              <a:ext uri="{FF2B5EF4-FFF2-40B4-BE49-F238E27FC236}">
                <a16:creationId xmlns:a16="http://schemas.microsoft.com/office/drawing/2014/main" id="{14A17E8F-9E98-804A-8286-E1242A558C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45559" y="839616"/>
            <a:ext cx="3056059" cy="3815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Segunda-feira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Terça-feira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Quarta-feira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Quinta-feira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Sexta-feira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Sábado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Domingo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746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299" y="205975"/>
            <a:ext cx="7758035" cy="737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Textos (p. 45): O DIA-A-DIA</a:t>
            </a:r>
          </a:p>
        </p:txBody>
      </p:sp>
      <p:pic>
        <p:nvPicPr>
          <p:cNvPr id="10" name="Portuguˆs XXI 1 Faixa 28" descr="Portuguˆs XXI 1 Faixa 28">
            <a:hlinkClick r:id="" action="ppaction://media"/>
            <a:extLst>
              <a:ext uri="{FF2B5EF4-FFF2-40B4-BE49-F238E27FC236}">
                <a16:creationId xmlns:a16="http://schemas.microsoft.com/office/drawing/2014/main" id="{37B605CB-3ED5-FA41-A6A3-128BE9905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738" y="1196765"/>
            <a:ext cx="421594" cy="421594"/>
          </a:xfrm>
          <a:prstGeom prst="rect">
            <a:avLst/>
          </a:prstGeom>
        </p:spPr>
      </p:pic>
      <p:pic>
        <p:nvPicPr>
          <p:cNvPr id="11" name="Portuguˆs XXI 1 Faixa 29" descr="Portuguˆs XXI 1 Faixa 29">
            <a:hlinkClick r:id="" action="ppaction://media"/>
            <a:extLst>
              <a:ext uri="{FF2B5EF4-FFF2-40B4-BE49-F238E27FC236}">
                <a16:creationId xmlns:a16="http://schemas.microsoft.com/office/drawing/2014/main" id="{23900DAB-F538-504F-80AC-7950C5060A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693" y="1196764"/>
            <a:ext cx="421595" cy="4215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DF4CC2-4856-234E-986C-F878B074A791}"/>
              </a:ext>
            </a:extLst>
          </p:cNvPr>
          <p:cNvSpPr txBox="1"/>
          <p:nvPr/>
        </p:nvSpPr>
        <p:spPr>
          <a:xfrm>
            <a:off x="635623" y="190036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  <a:latin typeface="Baskerville Old Face" panose="02020602080505020303" pitchFamily="18" charset="77"/>
              </a:rPr>
              <a:t>Texto 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625AC5-B982-9944-B2A3-20DDBBCB6654}"/>
              </a:ext>
            </a:extLst>
          </p:cNvPr>
          <p:cNvSpPr txBox="1"/>
          <p:nvPr/>
        </p:nvSpPr>
        <p:spPr>
          <a:xfrm>
            <a:off x="6252578" y="190036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Texto B</a:t>
            </a:r>
          </a:p>
        </p:txBody>
      </p:sp>
    </p:spTree>
    <p:extLst>
      <p:ext uri="{BB962C8B-B14F-4D97-AF65-F5344CB8AC3E}">
        <p14:creationId xmlns:p14="http://schemas.microsoft.com/office/powerpoint/2010/main" val="24907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Compreensão do texto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22993" y="935549"/>
            <a:ext cx="8562061" cy="38460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que horas é que o Pedro se levanta?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que horas é que o Pedro toma o pequeno-almoço?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que horas é que o Pedro janta?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que horas é que o Pedro se deita?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que horas é que o Pedro se levanta normalmente ao domingo?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pt-PT" sz="2400" b="1" dirty="0">
                <a:solidFill>
                  <a:srgbClr val="C9E4B4"/>
                </a:solidFill>
                <a:latin typeface="Amatic SC"/>
                <a:cs typeface="Amatic SC"/>
                <a:sym typeface="Amatic SC"/>
              </a:rPr>
              <a:t>Atenção</a:t>
            </a:r>
          </a:p>
          <a:p>
            <a:pPr marL="0" lvl="0" indent="0">
              <a:buNone/>
            </a:pPr>
            <a:r>
              <a:rPr lang="pt-PT" dirty="0">
                <a:latin typeface="Baskerville Old Face" panose="02020602080505020303" pitchFamily="18" charset="77"/>
              </a:rPr>
              <a:t>A que horas ...?</a:t>
            </a:r>
          </a:p>
          <a:p>
            <a:pPr marL="0" indent="0">
              <a:buNone/>
            </a:pPr>
            <a:r>
              <a:rPr lang="pt-PT" dirty="0">
                <a:latin typeface="Baskerville Old Face" panose="02020602080505020303" pitchFamily="18" charset="77"/>
              </a:rPr>
              <a:t>À uma hora – à meia-noite – às duas horas – ao meio-dia</a:t>
            </a:r>
          </a:p>
          <a:p>
            <a:pPr marL="0" indent="0"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pt-PT" dirty="0">
                <a:latin typeface="Baskerville Old Face" panose="02020602080505020303" pitchFamily="18" charset="77"/>
              </a:rPr>
              <a:t>Ao domingo (normalmente) – No domingo (pontual)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b="1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505424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8076</TotalTime>
  <Words>1886</Words>
  <Application>Microsoft Macintosh PowerPoint</Application>
  <PresentationFormat>Presentazione su schermo (16:9)</PresentationFormat>
  <Paragraphs>377</Paragraphs>
  <Slides>23</Slides>
  <Notes>22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Baskerville Old Face</vt:lpstr>
      <vt:lpstr>Arial</vt:lpstr>
      <vt:lpstr>Amatic SC</vt:lpstr>
      <vt:lpstr>Muli</vt:lpstr>
      <vt:lpstr>Quickly template</vt:lpstr>
      <vt:lpstr>LINGUA E TRADUZIONE PORTOGHESE I</vt:lpstr>
      <vt:lpstr>boa tarde O QUE VAMOS FAZER HOJE?</vt:lpstr>
      <vt:lpstr>2. Queria uma bica, por favor</vt:lpstr>
      <vt:lpstr>Diálogo</vt:lpstr>
      <vt:lpstr>Vocabulário: as refeições</vt:lpstr>
      <vt:lpstr>Presente Indicativo dos Verbos Regulares</vt:lpstr>
      <vt:lpstr>Que horas são?</vt:lpstr>
      <vt:lpstr>Textos (p. 45): O DIA-A-DIA</vt:lpstr>
      <vt:lpstr>Compreensão do texto</vt:lpstr>
      <vt:lpstr>Preposições de, em a + artigos</vt:lpstr>
      <vt:lpstr>Verbos para o seu dia-a-dia</vt:lpstr>
      <vt:lpstr>Texto (p. 49): O DIA-A-DIA dos portugueses</vt:lpstr>
      <vt:lpstr>EXERCÍCIOs 6 e 7, PÁGINA 50</vt:lpstr>
      <vt:lpstr>Vocabulário e compreensão do texto</vt:lpstr>
      <vt:lpstr>Vocabulário e compreensão do texto</vt:lpstr>
      <vt:lpstr>Na Pastelaria</vt:lpstr>
      <vt:lpstr>Na Papelaria</vt:lpstr>
      <vt:lpstr>Presente indicativo VS Estar a + Infinitivo</vt:lpstr>
      <vt:lpstr>Presentazione standard di PowerPoint</vt:lpstr>
      <vt:lpstr>E - MAS</vt:lpstr>
      <vt:lpstr>REVISÃO GRAMATICAL</vt:lpstr>
      <vt:lpstr>REVISÃO GRAMATICAL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183</cp:revision>
  <dcterms:modified xsi:type="dcterms:W3CDTF">2020-12-01T16:23:07Z</dcterms:modified>
</cp:coreProperties>
</file>