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09" r:id="rId2"/>
    <p:sldId id="310" r:id="rId3"/>
    <p:sldId id="311"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p:cViewPr varScale="1">
        <p:scale>
          <a:sx n="116" d="100"/>
          <a:sy n="116" d="100"/>
        </p:scale>
        <p:origin x="45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01/12/2020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8920B96-B10A-4307-99F5-92C910A87D9D}" type="slidenum">
              <a:rPr lang="en-GB" altLang="it-IT" sz="1400" smtClean="0"/>
              <a:pPr>
                <a:spcBef>
                  <a:spcPct val="0"/>
                </a:spcBef>
                <a:buClrTx/>
                <a:buFontTx/>
                <a:buNone/>
              </a:pPr>
              <a:t>5</a:t>
            </a:fld>
            <a:endParaRPr lang="en-GB" altLang="it-IT" sz="1400"/>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extLst>
      <p:ext uri="{BB962C8B-B14F-4D97-AF65-F5344CB8AC3E}">
        <p14:creationId xmlns:p14="http://schemas.microsoft.com/office/powerpoint/2010/main" val="320897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miter lim="800000"/>
            <a:headEnd/>
            <a:tailEnd/>
          </a:ln>
        </p:spPr>
        <p:txBody>
          <a:bodyPr/>
          <a:lstStyle/>
          <a:p>
            <a:fld id="{B730142A-D2C0-44AF-967A-6F7571998D4E}" type="slidenum">
              <a:rPr lang="it-IT"/>
              <a:pPr/>
              <a:t>23</a:t>
            </a:fld>
            <a:endParaRPr lang="it-IT"/>
          </a:p>
        </p:txBody>
      </p:sp>
      <p:sp>
        <p:nvSpPr>
          <p:cNvPr id="3277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277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277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761247-02B6-4507-B18D-AF4F944DBC4E}"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90820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miter lim="800000"/>
            <a:headEnd/>
            <a:tailEnd/>
          </a:ln>
        </p:spPr>
        <p:txBody>
          <a:bodyPr/>
          <a:lstStyle/>
          <a:p>
            <a:fld id="{380CD022-8D45-48C8-8285-7A9784D46810}" type="slidenum">
              <a:rPr lang="it-IT"/>
              <a:pPr/>
              <a:t>24</a:t>
            </a:fld>
            <a:endParaRPr lang="it-IT"/>
          </a:p>
        </p:txBody>
      </p:sp>
      <p:sp>
        <p:nvSpPr>
          <p:cNvPr id="3379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379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379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F3E40D-D9FA-42AC-8653-E233EAA438E6}"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0429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miter lim="800000"/>
            <a:headEnd/>
            <a:tailEnd/>
          </a:ln>
        </p:spPr>
        <p:txBody>
          <a:bodyPr/>
          <a:lstStyle/>
          <a:p>
            <a:fld id="{B8F43154-C9B2-417B-87E1-7F98EE03BD83}" type="slidenum">
              <a:rPr lang="it-IT"/>
              <a:pPr/>
              <a:t>25</a:t>
            </a:fld>
            <a:endParaRPr lang="it-IT"/>
          </a:p>
        </p:txBody>
      </p:sp>
      <p:sp>
        <p:nvSpPr>
          <p:cNvPr id="3481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482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830E9C-796B-40C2-A475-95537E123967}"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12010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miter lim="800000"/>
            <a:headEnd/>
            <a:tailEnd/>
          </a:ln>
        </p:spPr>
        <p:txBody>
          <a:bodyPr/>
          <a:lstStyle/>
          <a:p>
            <a:fld id="{C38270F5-4B42-450A-A84E-679B929132C4}" type="slidenum">
              <a:rPr lang="it-IT"/>
              <a:pPr/>
              <a:t>26</a:t>
            </a:fld>
            <a:endParaRPr lang="it-IT"/>
          </a:p>
        </p:txBody>
      </p:sp>
      <p:sp>
        <p:nvSpPr>
          <p:cNvPr id="3584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584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BFFAE2-3EDA-42EC-B3C1-CEC55E434F02}"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25121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miter lim="800000"/>
            <a:headEnd/>
            <a:tailEnd/>
          </a:ln>
        </p:spPr>
        <p:txBody>
          <a:bodyPr/>
          <a:lstStyle/>
          <a:p>
            <a:fld id="{CC31BBA5-EBF6-4556-9C4C-550A3EF55625}" type="slidenum">
              <a:rPr lang="it-IT"/>
              <a:pPr/>
              <a:t>27</a:t>
            </a:fld>
            <a:endParaRPr lang="it-IT"/>
          </a:p>
        </p:txBody>
      </p:sp>
      <p:sp>
        <p:nvSpPr>
          <p:cNvPr id="3686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6868"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6869"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38D908-E896-4BFA-8171-50FABFEBB2F0}"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57356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miter lim="800000"/>
            <a:headEnd/>
            <a:tailEnd/>
          </a:ln>
        </p:spPr>
        <p:txBody>
          <a:bodyPr/>
          <a:lstStyle/>
          <a:p>
            <a:fld id="{59B3E402-B7BA-491A-A589-95AE216426BE}" type="slidenum">
              <a:rPr lang="it-IT"/>
              <a:pPr/>
              <a:t>28</a:t>
            </a:fld>
            <a:endParaRPr lang="it-IT"/>
          </a:p>
        </p:txBody>
      </p:sp>
      <p:sp>
        <p:nvSpPr>
          <p:cNvPr id="3789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789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789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B1199B-D237-4C2E-BABE-5A221890BFFE}"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19746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miter lim="800000"/>
            <a:headEnd/>
            <a:tailEnd/>
          </a:ln>
        </p:spPr>
        <p:txBody>
          <a:bodyPr/>
          <a:lstStyle/>
          <a:p>
            <a:fld id="{F5B19893-3134-42FA-B0A7-791544FC4116}" type="slidenum">
              <a:rPr lang="it-IT"/>
              <a:pPr/>
              <a:t>29</a:t>
            </a:fld>
            <a:endParaRPr lang="it-IT"/>
          </a:p>
        </p:txBody>
      </p:sp>
      <p:sp>
        <p:nvSpPr>
          <p:cNvPr id="3891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891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891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F66681-1355-49AF-A812-0B7CA0E98E6B}"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12378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miter lim="800000"/>
            <a:headEnd/>
            <a:tailEnd/>
          </a:ln>
        </p:spPr>
        <p:txBody>
          <a:bodyPr/>
          <a:lstStyle/>
          <a:p>
            <a:fld id="{D6BA15C6-860B-46F5-9D71-81B491117C48}" type="slidenum">
              <a:rPr lang="it-IT"/>
              <a:pPr/>
              <a:t>30</a:t>
            </a:fld>
            <a:endParaRPr lang="it-IT"/>
          </a:p>
        </p:txBody>
      </p:sp>
      <p:sp>
        <p:nvSpPr>
          <p:cNvPr id="3993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994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994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8271CB9-E3F0-407B-AAF6-6AE81681E423}"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9565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miter lim="800000"/>
            <a:headEnd/>
            <a:tailEnd/>
          </a:ln>
        </p:spPr>
        <p:txBody>
          <a:bodyPr/>
          <a:lstStyle/>
          <a:p>
            <a:fld id="{DEF6638E-EAF5-4354-89A3-4A2A6BB8D6B9}" type="slidenum">
              <a:rPr lang="it-IT"/>
              <a:pPr/>
              <a:t>31</a:t>
            </a:fld>
            <a:endParaRPr lang="it-IT"/>
          </a:p>
        </p:txBody>
      </p:sp>
      <p:sp>
        <p:nvSpPr>
          <p:cNvPr id="4096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4096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096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2964E2-054E-42A7-A5F7-DA271A5F0DAB}"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05036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miter lim="800000"/>
            <a:headEnd/>
            <a:tailEnd/>
          </a:ln>
        </p:spPr>
        <p:txBody>
          <a:bodyPr/>
          <a:lstStyle/>
          <a:p>
            <a:fld id="{0D9E9848-4E09-4FBA-8C02-6EFD92D4D9BB}" type="slidenum">
              <a:rPr lang="it-IT"/>
              <a:pPr/>
              <a:t>32</a:t>
            </a:fld>
            <a:endParaRPr lang="it-IT"/>
          </a:p>
        </p:txBody>
      </p:sp>
      <p:sp>
        <p:nvSpPr>
          <p:cNvPr id="4198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41988"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1989"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5DFF0D7-1516-420E-AD43-50C773C45986}"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63765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miter lim="800000"/>
            <a:headEnd/>
            <a:tailEnd/>
          </a:ln>
        </p:spPr>
        <p:txBody>
          <a:bodyPr/>
          <a:lstStyle/>
          <a:p>
            <a:fld id="{FC07B31F-2981-4877-90DF-17819A73A587}" type="slidenum">
              <a:rPr lang="it-IT"/>
              <a:pPr/>
              <a:t>15</a:t>
            </a:fld>
            <a:endParaRPr lang="it-IT"/>
          </a:p>
        </p:txBody>
      </p:sp>
      <p:sp>
        <p:nvSpPr>
          <p:cNvPr id="2355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355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2355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8A69502-F0AD-4035-88DD-45D1B58A973A}"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97821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miter lim="800000"/>
            <a:headEnd/>
            <a:tailEnd/>
          </a:ln>
        </p:spPr>
        <p:txBody>
          <a:bodyPr/>
          <a:lstStyle/>
          <a:p>
            <a:fld id="{6AC665D7-6B6E-4629-B628-89EB23478B3A}" type="slidenum">
              <a:rPr lang="it-IT"/>
              <a:pPr/>
              <a:t>33</a:t>
            </a:fld>
            <a:endParaRPr lang="it-IT"/>
          </a:p>
        </p:txBody>
      </p:sp>
      <p:sp>
        <p:nvSpPr>
          <p:cNvPr id="4301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4301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301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09C9A4-C1F7-43A7-9D7F-4814B37F8774}"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44844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miter lim="800000"/>
            <a:headEnd/>
            <a:tailEnd/>
          </a:ln>
        </p:spPr>
        <p:txBody>
          <a:bodyPr/>
          <a:lstStyle/>
          <a:p>
            <a:fld id="{7C134E83-A27D-4084-9BDB-C6542A52CB79}" type="slidenum">
              <a:rPr lang="it-IT"/>
              <a:pPr/>
              <a:t>16</a:t>
            </a:fld>
            <a:endParaRPr lang="it-IT"/>
          </a:p>
        </p:txBody>
      </p:sp>
      <p:sp>
        <p:nvSpPr>
          <p:cNvPr id="2457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458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2458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4BD910-53B2-442E-9D0A-3256BFAEBEDE}"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26847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miter lim="800000"/>
            <a:headEnd/>
            <a:tailEnd/>
          </a:ln>
        </p:spPr>
        <p:txBody>
          <a:bodyPr/>
          <a:lstStyle/>
          <a:p>
            <a:fld id="{E047B8EF-DD53-493B-8D20-808EE8F8BE9E}" type="slidenum">
              <a:rPr lang="it-IT"/>
              <a:pPr/>
              <a:t>17</a:t>
            </a:fld>
            <a:endParaRPr lang="it-IT"/>
          </a:p>
        </p:txBody>
      </p:sp>
      <p:sp>
        <p:nvSpPr>
          <p:cNvPr id="2560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560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2560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A1D3D0-FA4D-4084-9616-F6DE19E9869C}"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07426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miter lim="800000"/>
            <a:headEnd/>
            <a:tailEnd/>
          </a:ln>
        </p:spPr>
        <p:txBody>
          <a:bodyPr/>
          <a:lstStyle/>
          <a:p>
            <a:fld id="{A9482F66-AE91-459A-A63B-419E381A8E9D}" type="slidenum">
              <a:rPr lang="it-IT"/>
              <a:pPr/>
              <a:t>18</a:t>
            </a:fld>
            <a:endParaRPr lang="it-IT"/>
          </a:p>
        </p:txBody>
      </p:sp>
      <p:sp>
        <p:nvSpPr>
          <p:cNvPr id="2765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2765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5591DA7-68B2-4E6F-AE9A-7E683F2B9F13}"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66286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miter lim="800000"/>
            <a:headEnd/>
            <a:tailEnd/>
          </a:ln>
        </p:spPr>
        <p:txBody>
          <a:bodyPr/>
          <a:lstStyle/>
          <a:p>
            <a:fld id="{932C5710-2A0F-4DE5-A251-54D82F52B345}" type="slidenum">
              <a:rPr lang="it-IT"/>
              <a:pPr/>
              <a:t>19</a:t>
            </a:fld>
            <a:endParaRPr lang="it-IT"/>
          </a:p>
        </p:txBody>
      </p:sp>
      <p:sp>
        <p:nvSpPr>
          <p:cNvPr id="2867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867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2867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756EE5A-CA65-49A7-A514-AB576C44DD36}"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19241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miter lim="800000"/>
            <a:headEnd/>
            <a:tailEnd/>
          </a:ln>
        </p:spPr>
        <p:txBody>
          <a:bodyPr/>
          <a:lstStyle/>
          <a:p>
            <a:fld id="{260E2B6F-440D-4237-B764-3B0F9ACFD049}" type="slidenum">
              <a:rPr lang="it-IT"/>
              <a:pPr/>
              <a:t>20</a:t>
            </a:fld>
            <a:endParaRPr lang="it-IT"/>
          </a:p>
        </p:txBody>
      </p:sp>
      <p:sp>
        <p:nvSpPr>
          <p:cNvPr id="2969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970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2970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AE93A8-266F-44C1-8F42-78AADF065A67}"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61274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miter lim="800000"/>
            <a:headEnd/>
            <a:tailEnd/>
          </a:ln>
        </p:spPr>
        <p:txBody>
          <a:bodyPr/>
          <a:lstStyle/>
          <a:p>
            <a:fld id="{41F3ACCC-978C-4813-8E08-FC56D66E8427}" type="slidenum">
              <a:rPr lang="it-IT"/>
              <a:pPr/>
              <a:t>21</a:t>
            </a:fld>
            <a:endParaRPr lang="it-IT"/>
          </a:p>
        </p:txBody>
      </p:sp>
      <p:sp>
        <p:nvSpPr>
          <p:cNvPr id="3072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072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072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0DCBB1-D143-481E-B9E0-FE90E9C62030}"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76593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miter lim="800000"/>
            <a:headEnd/>
            <a:tailEnd/>
          </a:ln>
        </p:spPr>
        <p:txBody>
          <a:bodyPr/>
          <a:lstStyle/>
          <a:p>
            <a:fld id="{6293DD00-EFD8-4AF0-93A3-48D89AA0E219}" type="slidenum">
              <a:rPr lang="it-IT"/>
              <a:pPr/>
              <a:t>22</a:t>
            </a:fld>
            <a:endParaRPr lang="it-IT"/>
          </a:p>
        </p:txBody>
      </p:sp>
      <p:sp>
        <p:nvSpPr>
          <p:cNvPr id="3174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1748"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31749"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98A8F6-016D-4482-B73E-7FB6875BDA29}"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1747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01/12/2020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01/12/2020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01/12/2020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19520" cy="1136280"/>
          </a:xfrm>
        </p:spPr>
        <p:txBody>
          <a:bodyPr/>
          <a:lstStyle/>
          <a:p>
            <a:r>
              <a:rPr lang="en-US"/>
              <a:t>Click to edit Master title style</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en-GB" altLang="it-IT"/>
          </a:p>
        </p:txBody>
      </p:sp>
      <p:sp>
        <p:nvSpPr>
          <p:cNvPr id="4" name="Rectangle 4"/>
          <p:cNvSpPr>
            <a:spLocks noGrp="1" noChangeArrowheads="1"/>
          </p:cNvSpPr>
          <p:nvPr>
            <p:ph type="ftr" idx="11"/>
          </p:nvPr>
        </p:nvSpPr>
        <p:spPr>
          <a:xfrm>
            <a:off x="3028951" y="6356353"/>
            <a:ext cx="3086100" cy="365125"/>
          </a:xfrm>
          <a:prstGeom prst="rect">
            <a:avLst/>
          </a:prstGeom>
          <a:ln/>
        </p:spPr>
        <p:txBody>
          <a:bodyPr/>
          <a:lstStyle>
            <a:lvl1pPr>
              <a:defRPr/>
            </a:lvl1pPr>
          </a:lstStyle>
          <a:p>
            <a:pPr>
              <a:defRPr/>
            </a:pPr>
            <a:endParaRPr lang="en-GB" altLang="it-IT"/>
          </a:p>
        </p:txBody>
      </p:sp>
      <p:sp>
        <p:nvSpPr>
          <p:cNvPr id="5" name="Rectangle 5"/>
          <p:cNvSpPr>
            <a:spLocks noGrp="1" noChangeArrowheads="1"/>
          </p:cNvSpPr>
          <p:nvPr>
            <p:ph type="sldNum" idx="12"/>
          </p:nvPr>
        </p:nvSpPr>
        <p:spPr>
          <a:ln/>
        </p:spPr>
        <p:txBody>
          <a:bodyPr/>
          <a:lstStyle>
            <a:lvl1pPr>
              <a:defRPr/>
            </a:lvl1pPr>
          </a:lstStyle>
          <a:p>
            <a:pPr>
              <a:defRPr/>
            </a:pPr>
            <a:fld id="{3110A03F-5185-478A-BD98-6B20455EC99E}" type="slidenum">
              <a:rPr lang="en-GB" altLang="it-IT"/>
              <a:pPr>
                <a:defRPr/>
              </a:pPr>
              <a:t>‹#›</a:t>
            </a:fld>
            <a:endParaRPr lang="en-GB" altLang="it-IT"/>
          </a:p>
        </p:txBody>
      </p:sp>
    </p:spTree>
    <p:extLst>
      <p:ext uri="{BB962C8B-B14F-4D97-AF65-F5344CB8AC3E}">
        <p14:creationId xmlns:p14="http://schemas.microsoft.com/office/powerpoint/2010/main" val="624108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01/12/2020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01/12/2020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01/12/2020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01/12/2020</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01/12/2020</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01/12/2020</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01/12/2020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01/12/2020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01/12/2020</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6.pn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2.wmf"/><Relationship Id="rId5" Type="http://schemas.openxmlformats.org/officeDocument/2006/relationships/oleObject" Target="../embeddings/oleObject9.bin"/><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image" Target="../media/image14.png"/><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8.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9.png"/><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a:t>
            </a:fld>
            <a:endParaRPr lang="it-IT" sz="1400" b="1" dirty="0"/>
          </a:p>
        </p:txBody>
      </p:sp>
      <p:sp>
        <p:nvSpPr>
          <p:cNvPr id="14" name="Text Box 4"/>
          <p:cNvSpPr txBox="1">
            <a:spLocks noChangeArrowheads="1"/>
          </p:cNvSpPr>
          <p:nvPr/>
        </p:nvSpPr>
        <p:spPr bwMode="auto">
          <a:xfrm>
            <a:off x="179512" y="1628800"/>
            <a:ext cx="6192812" cy="642937"/>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dirty="0">
                <a:latin typeface="Calibri" pitchFamily="34" charset="0"/>
              </a:rPr>
              <a:t>Seismic source parameters</a:t>
            </a:r>
          </a:p>
        </p:txBody>
      </p:sp>
      <p:sp>
        <p:nvSpPr>
          <p:cNvPr id="15" name="Rectangle 14"/>
          <p:cNvSpPr/>
          <p:nvPr/>
        </p:nvSpPr>
        <p:spPr>
          <a:xfrm>
            <a:off x="179512" y="2276872"/>
            <a:ext cx="8712968" cy="3293209"/>
          </a:xfrm>
          <a:prstGeom prst="rect">
            <a:avLst/>
          </a:prstGeom>
        </p:spPr>
        <p:txBody>
          <a:bodyPr wrap="square">
            <a:spAutoFit/>
          </a:bodyPr>
          <a:lstStyle/>
          <a:p>
            <a:pPr algn="just"/>
            <a:r>
              <a:rPr lang="en-US" sz="1600" dirty="0">
                <a:latin typeface="+mj-lt"/>
              </a:rPr>
              <a:t>It is seen that the earthquake causes a discontinuity (jump) along a fault. We then describe the seismic source by a discontinuity of displacements. The mathematical treatment of the discontinuity, however, is rather complicated.</a:t>
            </a:r>
          </a:p>
          <a:p>
            <a:pPr algn="just"/>
            <a:r>
              <a:rPr lang="en-US" sz="1600" dirty="0">
                <a:latin typeface="+mj-lt"/>
              </a:rPr>
              <a:t>One may ask what system of forces in a continuous medium (= without faults, discontinuities) gives rise to the same displacements and forces generated by a discontinuity of displacement along a fault.</a:t>
            </a:r>
          </a:p>
          <a:p>
            <a:pPr algn="just"/>
            <a:r>
              <a:rPr lang="en-US" sz="1600" dirty="0">
                <a:latin typeface="+mj-lt"/>
              </a:rPr>
              <a:t> As the Earth before and after the earthquake is in a state of equilibrium, the system of forces can not be a single force - a singlet - which would result in a shift of the entire medium. The Earth must be in balance for rotations and then a couple of forces - single couple - is not acceptable. Therefore, the system forces it easier for an internal source to the Earth for which the sum of forces and moments is zero and that (proof omitted!) Is equivalent to a discontinuity of displacement along the fault, appears to be the TWO PAIR.</a:t>
            </a:r>
          </a:p>
          <a:p>
            <a:pPr algn="just"/>
            <a:r>
              <a:rPr lang="en-US" sz="1600" dirty="0">
                <a:latin typeface="+mj-lt"/>
              </a:rPr>
              <a:t> For a description of a discontinuity of displacements oriented arbitrarily, we need a combination of nine pairs, called the seismic moment tensor.</a:t>
            </a:r>
            <a:endParaRPr lang="it-IT" sz="1600" dirty="0">
              <a:latin typeface="+mj-lt"/>
            </a:endParaRPr>
          </a:p>
        </p:txBody>
      </p:sp>
    </p:spTree>
    <p:extLst>
      <p:ext uri="{BB962C8B-B14F-4D97-AF65-F5344CB8AC3E}">
        <p14:creationId xmlns:p14="http://schemas.microsoft.com/office/powerpoint/2010/main" val="419639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10</a:t>
            </a:fld>
            <a:endParaRPr lang="it-IT" sz="1400" b="1" dirty="0"/>
          </a:p>
        </p:txBody>
      </p:sp>
      <p:pic>
        <p:nvPicPr>
          <p:cNvPr id="11" name="Picture 2" descr="4_4_04"/>
          <p:cNvPicPr>
            <a:picLocks noChangeAspect="1" noChangeArrowheads="1"/>
          </p:cNvPicPr>
          <p:nvPr/>
        </p:nvPicPr>
        <p:blipFill>
          <a:blip r:embed="rId2" cstate="print"/>
          <a:srcRect/>
          <a:stretch>
            <a:fillRect/>
          </a:stretch>
        </p:blipFill>
        <p:spPr bwMode="auto">
          <a:xfrm>
            <a:off x="3059832" y="2564904"/>
            <a:ext cx="3888432" cy="3861429"/>
          </a:xfrm>
          <a:prstGeom prst="rect">
            <a:avLst/>
          </a:prstGeom>
          <a:noFill/>
        </p:spPr>
      </p:pic>
      <p:sp>
        <p:nvSpPr>
          <p:cNvPr id="8" name="Rectangle 7"/>
          <p:cNvSpPr/>
          <p:nvPr/>
        </p:nvSpPr>
        <p:spPr>
          <a:xfrm>
            <a:off x="179512" y="1340768"/>
            <a:ext cx="8712968" cy="1077218"/>
          </a:xfrm>
          <a:prstGeom prst="rect">
            <a:avLst/>
          </a:prstGeom>
        </p:spPr>
        <p:txBody>
          <a:bodyPr wrap="square">
            <a:spAutoFit/>
          </a:bodyPr>
          <a:lstStyle/>
          <a:p>
            <a:r>
              <a:rPr lang="en-US" sz="1600" dirty="0"/>
              <a:t>A seismic source oriented arbitrarily in space, can be described with the help of the seismic moment tensor, whose elements are the individual pairs oriented along the spatial axes. With the moment tensor, you can describe also sources not two pair  type, i.e., sources that have an isotropic component (explosion or implosion).</a:t>
            </a:r>
            <a:endParaRPr lang="it-IT" sz="1600" dirty="0"/>
          </a:p>
        </p:txBody>
      </p:sp>
    </p:spTree>
    <p:extLst>
      <p:ext uri="{BB962C8B-B14F-4D97-AF65-F5344CB8AC3E}">
        <p14:creationId xmlns:p14="http://schemas.microsoft.com/office/powerpoint/2010/main" val="43985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11</a:t>
            </a:fld>
            <a:endParaRPr lang="it-IT" sz="1400" b="1" dirty="0"/>
          </a:p>
        </p:txBody>
      </p:sp>
      <p:pic>
        <p:nvPicPr>
          <p:cNvPr id="11" name="Picture 2" descr="4b copy"/>
          <p:cNvPicPr>
            <a:picLocks noChangeAspect="1" noChangeArrowheads="1"/>
          </p:cNvPicPr>
          <p:nvPr/>
        </p:nvPicPr>
        <p:blipFill>
          <a:blip r:embed="rId3" cstate="print"/>
          <a:srcRect/>
          <a:stretch>
            <a:fillRect/>
          </a:stretch>
        </p:blipFill>
        <p:spPr bwMode="auto">
          <a:xfrm>
            <a:off x="2123728" y="5301208"/>
            <a:ext cx="4536504" cy="1352227"/>
          </a:xfrm>
          <a:prstGeom prst="rect">
            <a:avLst/>
          </a:prstGeom>
          <a:noFill/>
        </p:spPr>
      </p:pic>
      <p:pic>
        <p:nvPicPr>
          <p:cNvPr id="13" name="Picture 3" descr="4_4_01"/>
          <p:cNvPicPr>
            <a:picLocks noChangeAspect="1" noChangeArrowheads="1"/>
          </p:cNvPicPr>
          <p:nvPr/>
        </p:nvPicPr>
        <p:blipFill>
          <a:blip r:embed="rId4" cstate="print"/>
          <a:srcRect t="62541"/>
          <a:stretch>
            <a:fillRect/>
          </a:stretch>
        </p:blipFill>
        <p:spPr bwMode="auto">
          <a:xfrm>
            <a:off x="1691680" y="3645024"/>
            <a:ext cx="5047947" cy="1634202"/>
          </a:xfrm>
          <a:prstGeom prst="rect">
            <a:avLst/>
          </a:prstGeom>
          <a:noFill/>
        </p:spPr>
      </p:pic>
      <p:sp>
        <p:nvSpPr>
          <p:cNvPr id="14" name="Text Box 4"/>
          <p:cNvSpPr txBox="1">
            <a:spLocks noChangeArrowheads="1"/>
          </p:cNvSpPr>
          <p:nvPr/>
        </p:nvSpPr>
        <p:spPr bwMode="auto">
          <a:xfrm>
            <a:off x="0" y="3356992"/>
            <a:ext cx="8496944" cy="400110"/>
          </a:xfrm>
          <a:prstGeom prst="rect">
            <a:avLst/>
          </a:prstGeom>
          <a:noFill/>
          <a:ln w="9525">
            <a:noFill/>
            <a:miter lim="800000"/>
            <a:headEnd/>
            <a:tailEnd/>
          </a:ln>
          <a:effectLst/>
        </p:spPr>
        <p:txBody>
          <a:bodyPr wrap="square">
            <a:spAutoFit/>
          </a:bodyPr>
          <a:lstStyle/>
          <a:p>
            <a:pPr algn="ctr">
              <a:spcBef>
                <a:spcPct val="50000"/>
              </a:spcBef>
            </a:pPr>
            <a:r>
              <a:rPr lang="en-US" sz="2000" dirty="0"/>
              <a:t>FOR FAULT ORIENTED NORMAL TO COORDINATE AXIS, MOMENT TENSOR IS </a:t>
            </a:r>
          </a:p>
        </p:txBody>
      </p:sp>
      <p:sp>
        <p:nvSpPr>
          <p:cNvPr id="15" name="Text Box 5"/>
          <p:cNvSpPr txBox="1">
            <a:spLocks noChangeArrowheads="1"/>
          </p:cNvSpPr>
          <p:nvPr/>
        </p:nvSpPr>
        <p:spPr bwMode="auto">
          <a:xfrm>
            <a:off x="5868144" y="2492896"/>
            <a:ext cx="2779207" cy="369332"/>
          </a:xfrm>
          <a:prstGeom prst="rect">
            <a:avLst/>
          </a:prstGeom>
          <a:noFill/>
          <a:ln w="9525">
            <a:noFill/>
            <a:miter lim="800000"/>
            <a:headEnd/>
            <a:tailEnd/>
          </a:ln>
          <a:effectLst/>
        </p:spPr>
        <p:txBody>
          <a:bodyPr wrap="square">
            <a:spAutoFit/>
          </a:bodyPr>
          <a:lstStyle/>
          <a:p>
            <a:pPr>
              <a:spcBef>
                <a:spcPct val="50000"/>
              </a:spcBef>
            </a:pPr>
            <a:r>
              <a:rPr lang="en-US" sz="1800" dirty="0"/>
              <a:t>Mo is scalar moment</a:t>
            </a:r>
          </a:p>
        </p:txBody>
      </p:sp>
      <p:sp>
        <p:nvSpPr>
          <p:cNvPr id="17" name="Rectangle 16"/>
          <p:cNvSpPr/>
          <p:nvPr/>
        </p:nvSpPr>
        <p:spPr>
          <a:xfrm>
            <a:off x="107504" y="1124744"/>
            <a:ext cx="8712968" cy="923330"/>
          </a:xfrm>
          <a:prstGeom prst="rect">
            <a:avLst/>
          </a:prstGeom>
        </p:spPr>
        <p:txBody>
          <a:bodyPr wrap="square">
            <a:spAutoFit/>
          </a:bodyPr>
          <a:lstStyle/>
          <a:p>
            <a:r>
              <a:rPr lang="en-US" dirty="0"/>
              <a:t>A double couple acting in the plane of the x and y axes (or axis 1 and axis 2) respectively along the axes x and y, which will be represented by tensor elements with the two pairs (1,2) and (2,1):</a:t>
            </a:r>
            <a:endParaRPr lang="it-IT" dirty="0"/>
          </a:p>
        </p:txBody>
      </p:sp>
      <p:graphicFrame>
        <p:nvGraphicFramePr>
          <p:cNvPr id="253954" name="Object 2"/>
          <p:cNvGraphicFramePr>
            <a:graphicFrameLocks noChangeAspect="1"/>
          </p:cNvGraphicFramePr>
          <p:nvPr/>
        </p:nvGraphicFramePr>
        <p:xfrm>
          <a:off x="2555776" y="2060848"/>
          <a:ext cx="2520280" cy="1165844"/>
        </p:xfrm>
        <a:graphic>
          <a:graphicData uri="http://schemas.openxmlformats.org/presentationml/2006/ole">
            <mc:AlternateContent xmlns:mc="http://schemas.openxmlformats.org/markup-compatibility/2006">
              <mc:Choice xmlns:v="urn:schemas-microsoft-com:vml" Requires="v">
                <p:oleObj spid="_x0000_s140293" name="Equation" r:id="rId5" imgW="1536480" imgH="711000" progId="Equation.3">
                  <p:embed/>
                </p:oleObj>
              </mc:Choice>
              <mc:Fallback>
                <p:oleObj name="Equation" r:id="rId5" imgW="153648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060848"/>
                        <a:ext cx="2520280" cy="1165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86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12</a:t>
            </a:fld>
            <a:endParaRPr lang="it-IT" sz="1400" b="1" dirty="0"/>
          </a:p>
        </p:txBody>
      </p:sp>
      <p:sp>
        <p:nvSpPr>
          <p:cNvPr id="17" name="Rectangle 16"/>
          <p:cNvSpPr/>
          <p:nvPr/>
        </p:nvSpPr>
        <p:spPr>
          <a:xfrm>
            <a:off x="107504" y="1124744"/>
            <a:ext cx="8712968" cy="369332"/>
          </a:xfrm>
          <a:prstGeom prst="rect">
            <a:avLst/>
          </a:prstGeom>
        </p:spPr>
        <p:txBody>
          <a:bodyPr wrap="square">
            <a:spAutoFit/>
          </a:bodyPr>
          <a:lstStyle/>
          <a:p>
            <a:r>
              <a:rPr lang="en-US" dirty="0"/>
              <a:t>The general form of seismic moment tensor is:</a:t>
            </a:r>
            <a:endParaRPr lang="it-IT" dirty="0"/>
          </a:p>
        </p:txBody>
      </p:sp>
      <p:graphicFrame>
        <p:nvGraphicFramePr>
          <p:cNvPr id="254979" name="Object 3"/>
          <p:cNvGraphicFramePr>
            <a:graphicFrameLocks noChangeAspect="1"/>
          </p:cNvGraphicFramePr>
          <p:nvPr/>
        </p:nvGraphicFramePr>
        <p:xfrm>
          <a:off x="3491880" y="1484784"/>
          <a:ext cx="2009775" cy="936625"/>
        </p:xfrm>
        <a:graphic>
          <a:graphicData uri="http://schemas.openxmlformats.org/presentationml/2006/ole">
            <mc:AlternateContent xmlns:mc="http://schemas.openxmlformats.org/markup-compatibility/2006">
              <mc:Choice xmlns:v="urn:schemas-microsoft-com:vml" Requires="v">
                <p:oleObj spid="_x0000_s141317" name="Equation" r:id="rId3" imgW="1523880" imgH="711000" progId="Equation.3">
                  <p:embed/>
                </p:oleObj>
              </mc:Choice>
              <mc:Fallback>
                <p:oleObj name="Equation" r:id="rId3" imgW="152388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484784"/>
                        <a:ext cx="20097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107504" y="3068960"/>
            <a:ext cx="3168352" cy="2554545"/>
          </a:xfrm>
          <a:prstGeom prst="rect">
            <a:avLst/>
          </a:prstGeom>
        </p:spPr>
        <p:txBody>
          <a:bodyPr wrap="square">
            <a:spAutoFit/>
          </a:bodyPr>
          <a:lstStyle/>
          <a:p>
            <a:pPr algn="just"/>
            <a:r>
              <a:rPr lang="en-US" sz="1600" dirty="0"/>
              <a:t>The forces equivalent to a generic point source can be determined from the analysis of the </a:t>
            </a:r>
            <a:r>
              <a:rPr lang="en-US" sz="1600" dirty="0" err="1"/>
              <a:t>eigenvalues</a:t>
            </a:r>
            <a:r>
              <a:rPr lang="en-US" sz="1600" dirty="0"/>
              <a:t> ​​and eigenvectors of the moment tensor.</a:t>
            </a:r>
          </a:p>
          <a:p>
            <a:pPr algn="just"/>
            <a:r>
              <a:rPr lang="en-US" sz="1600" dirty="0"/>
              <a:t> A common way to decompose the moment tensor is in terms of isotropic components, TWO PAIR (DC) AND LINEAR VECTOR COMPENSATED DIPOLE (CLVD).</a:t>
            </a:r>
            <a:endParaRPr lang="it-IT" sz="1600" dirty="0"/>
          </a:p>
        </p:txBody>
      </p:sp>
      <p:pic>
        <p:nvPicPr>
          <p:cNvPr id="19" name="Picture 3"/>
          <p:cNvPicPr>
            <a:picLocks noChangeAspect="1" noChangeArrowheads="1"/>
          </p:cNvPicPr>
          <p:nvPr/>
        </p:nvPicPr>
        <p:blipFill>
          <a:blip r:embed="rId5" cstate="print"/>
          <a:srcRect/>
          <a:stretch>
            <a:fillRect/>
          </a:stretch>
        </p:blipFill>
        <p:spPr bwMode="auto">
          <a:xfrm>
            <a:off x="3563888" y="2492896"/>
            <a:ext cx="5429250" cy="3851275"/>
          </a:xfrm>
          <a:prstGeom prst="rect">
            <a:avLst/>
          </a:prstGeom>
          <a:noFill/>
          <a:ln w="9525">
            <a:noFill/>
            <a:miter lim="800000"/>
            <a:headEnd/>
            <a:tailEnd/>
          </a:ln>
        </p:spPr>
      </p:pic>
    </p:spTree>
    <p:extLst>
      <p:ext uri="{BB962C8B-B14F-4D97-AF65-F5344CB8AC3E}">
        <p14:creationId xmlns:p14="http://schemas.microsoft.com/office/powerpoint/2010/main" val="103601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13</a:t>
            </a:fld>
            <a:endParaRPr lang="it-IT" sz="1400" b="1" dirty="0"/>
          </a:p>
        </p:txBody>
      </p:sp>
      <p:grpSp>
        <p:nvGrpSpPr>
          <p:cNvPr id="5" name="Group 4"/>
          <p:cNvGrpSpPr/>
          <p:nvPr/>
        </p:nvGrpSpPr>
        <p:grpSpPr>
          <a:xfrm>
            <a:off x="755576" y="1268760"/>
            <a:ext cx="6962574" cy="5328592"/>
            <a:chOff x="755576" y="1268760"/>
            <a:chExt cx="6962574" cy="5328592"/>
          </a:xfrm>
        </p:grpSpPr>
        <p:pic>
          <p:nvPicPr>
            <p:cNvPr id="12" name="Picture 2" descr="4_4_06"/>
            <p:cNvPicPr>
              <a:picLocks noChangeAspect="1" noChangeArrowheads="1"/>
            </p:cNvPicPr>
            <p:nvPr/>
          </p:nvPicPr>
          <p:blipFill>
            <a:blip r:embed="rId2" cstate="print"/>
            <a:srcRect/>
            <a:stretch>
              <a:fillRect/>
            </a:stretch>
          </p:blipFill>
          <p:spPr bwMode="auto">
            <a:xfrm>
              <a:off x="2411760" y="1268760"/>
              <a:ext cx="5306390" cy="5328592"/>
            </a:xfrm>
            <a:prstGeom prst="rect">
              <a:avLst/>
            </a:prstGeom>
            <a:noFill/>
          </p:spPr>
        </p:pic>
        <p:sp>
          <p:nvSpPr>
            <p:cNvPr id="16" name="Text Box 4"/>
            <p:cNvSpPr txBox="1">
              <a:spLocks noChangeArrowheads="1"/>
            </p:cNvSpPr>
            <p:nvPr/>
          </p:nvSpPr>
          <p:spPr bwMode="auto">
            <a:xfrm>
              <a:off x="755576" y="1844824"/>
              <a:ext cx="1808873" cy="4524315"/>
            </a:xfrm>
            <a:prstGeom prst="rect">
              <a:avLst/>
            </a:prstGeom>
            <a:noFill/>
            <a:ln w="9525">
              <a:noFill/>
              <a:miter lim="800000"/>
              <a:headEnd/>
              <a:tailEnd/>
            </a:ln>
            <a:effectLst/>
          </p:spPr>
          <p:txBody>
            <a:bodyPr wrap="square">
              <a:spAutoFit/>
            </a:bodyPr>
            <a:lstStyle/>
            <a:p>
              <a:pPr>
                <a:spcBef>
                  <a:spcPct val="50000"/>
                </a:spcBef>
              </a:pPr>
              <a:r>
                <a:rPr lang="en-US" sz="1800" dirty="0"/>
                <a:t>EXPLOSION IMPLOSION</a:t>
              </a:r>
            </a:p>
            <a:p>
              <a:pPr>
                <a:spcBef>
                  <a:spcPct val="50000"/>
                </a:spcBef>
              </a:pPr>
              <a:endParaRPr lang="en-US" sz="1800" dirty="0"/>
            </a:p>
            <a:p>
              <a:pPr>
                <a:spcBef>
                  <a:spcPct val="50000"/>
                </a:spcBef>
              </a:pPr>
              <a:r>
                <a:rPr lang="en-US" sz="1800" dirty="0"/>
                <a:t>EARTHQUAKES</a:t>
              </a:r>
            </a:p>
            <a:p>
              <a:pPr>
                <a:spcBef>
                  <a:spcPct val="50000"/>
                </a:spcBef>
              </a:pPr>
              <a:r>
                <a:rPr lang="en-US" sz="1800" dirty="0"/>
                <a:t>(DOUBLE COUPLE)</a:t>
              </a:r>
            </a:p>
            <a:p>
              <a:pPr>
                <a:spcBef>
                  <a:spcPct val="50000"/>
                </a:spcBef>
              </a:pPr>
              <a:endParaRPr lang="en-US" sz="1800" dirty="0"/>
            </a:p>
            <a:p>
              <a:pPr>
                <a:spcBef>
                  <a:spcPct val="50000"/>
                </a:spcBef>
              </a:pPr>
              <a:endParaRPr lang="en-US" sz="1800" dirty="0"/>
            </a:p>
            <a:p>
              <a:pPr>
                <a:spcBef>
                  <a:spcPct val="50000"/>
                </a:spcBef>
              </a:pPr>
              <a:endParaRPr lang="en-US" dirty="0"/>
            </a:p>
            <a:p>
              <a:pPr>
                <a:spcBef>
                  <a:spcPct val="50000"/>
                </a:spcBef>
              </a:pPr>
              <a:endParaRPr lang="en-US" sz="1800" dirty="0"/>
            </a:p>
            <a:p>
              <a:pPr>
                <a:spcBef>
                  <a:spcPct val="50000"/>
                </a:spcBef>
              </a:pPr>
              <a:r>
                <a:rPr lang="en-US" sz="1800" dirty="0"/>
                <a:t>OTHER SOURCES (CLVD)</a:t>
              </a:r>
            </a:p>
          </p:txBody>
        </p:sp>
      </p:grpSp>
    </p:spTree>
    <p:extLst>
      <p:ext uri="{BB962C8B-B14F-4D97-AF65-F5344CB8AC3E}">
        <p14:creationId xmlns:p14="http://schemas.microsoft.com/office/powerpoint/2010/main" val="262435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14</a:t>
            </a:fld>
            <a:endParaRPr lang="it-IT" sz="1400" b="1" dirty="0"/>
          </a:p>
        </p:txBody>
      </p:sp>
      <p:grpSp>
        <p:nvGrpSpPr>
          <p:cNvPr id="11" name="Group 10"/>
          <p:cNvGrpSpPr/>
          <p:nvPr/>
        </p:nvGrpSpPr>
        <p:grpSpPr>
          <a:xfrm>
            <a:off x="448370" y="1412775"/>
            <a:ext cx="8228086" cy="5238849"/>
            <a:chOff x="160338" y="639763"/>
            <a:chExt cx="8869362" cy="6011862"/>
          </a:xfrm>
        </p:grpSpPr>
        <p:sp>
          <p:nvSpPr>
            <p:cNvPr id="13" name="Oval 24"/>
            <p:cNvSpPr>
              <a:spLocks noChangeArrowheads="1"/>
            </p:cNvSpPr>
            <p:nvPr/>
          </p:nvSpPr>
          <p:spPr bwMode="auto">
            <a:xfrm>
              <a:off x="7407275" y="5143500"/>
              <a:ext cx="1508125" cy="1508125"/>
            </a:xfrm>
            <a:prstGeom prst="ellipse">
              <a:avLst/>
            </a:prstGeom>
            <a:solidFill>
              <a:schemeClr val="bg2"/>
            </a:solidFill>
            <a:ln w="9525">
              <a:solidFill>
                <a:schemeClr val="tx1"/>
              </a:solidFill>
              <a:round/>
              <a:headEnd/>
              <a:tailEnd/>
            </a:ln>
            <a:effectLst/>
          </p:spPr>
          <p:txBody>
            <a:bodyPr wrap="none" anchor="ctr"/>
            <a:lstStyle/>
            <a:p>
              <a:endParaRPr lang="it-IT"/>
            </a:p>
          </p:txBody>
        </p:sp>
        <p:grpSp>
          <p:nvGrpSpPr>
            <p:cNvPr id="14" name="Group 90"/>
            <p:cNvGrpSpPr/>
            <p:nvPr/>
          </p:nvGrpSpPr>
          <p:grpSpPr>
            <a:xfrm>
              <a:off x="160338" y="639763"/>
              <a:ext cx="8869362" cy="5873750"/>
              <a:chOff x="160338" y="639763"/>
              <a:chExt cx="8869362" cy="5873750"/>
            </a:xfrm>
          </p:grpSpPr>
          <p:sp>
            <p:nvSpPr>
              <p:cNvPr id="15" name="Text Box 3"/>
              <p:cNvSpPr txBox="1">
                <a:spLocks/>
              </p:cNvSpPr>
              <p:nvPr/>
            </p:nvSpPr>
            <p:spPr bwMode="auto">
              <a:xfrm>
                <a:off x="1885950" y="1978025"/>
                <a:ext cx="2125664" cy="907699"/>
              </a:xfrm>
              <a:prstGeom prst="rect">
                <a:avLst/>
              </a:prstGeom>
              <a:noFill/>
              <a:ln w="25400">
                <a:noFill/>
                <a:miter lim="800000"/>
                <a:headEnd/>
                <a:tailEnd/>
              </a:ln>
              <a:effectLst/>
            </p:spPr>
            <p:txBody>
              <a:bodyPr lIns="82295" tIns="41148" rIns="82295" bIns="41148">
                <a:spAutoFit/>
              </a:bodyPr>
              <a:lstStyle/>
              <a:p>
                <a:pPr defTabSz="822325" eaLnBrk="1" hangingPunct="1"/>
                <a:r>
                  <a:rPr lang="en-US" sz="2300" dirty="0">
                    <a:latin typeface="Times" pitchFamily="1" charset="0"/>
                  </a:rPr>
                  <a:t>Double-couple (DC)</a:t>
                </a:r>
                <a:endParaRPr lang="en-US" sz="2900" dirty="0">
                  <a:latin typeface="Times" pitchFamily="1" charset="0"/>
                </a:endParaRPr>
              </a:p>
            </p:txBody>
          </p:sp>
          <p:sp>
            <p:nvSpPr>
              <p:cNvPr id="17" name="Line 4"/>
              <p:cNvSpPr>
                <a:spLocks noChangeShapeType="1"/>
              </p:cNvSpPr>
              <p:nvPr/>
            </p:nvSpPr>
            <p:spPr bwMode="auto">
              <a:xfrm rot="16200000">
                <a:off x="6086475" y="1654175"/>
                <a:ext cx="411163" cy="411163"/>
              </a:xfrm>
              <a:prstGeom prst="line">
                <a:avLst/>
              </a:prstGeom>
              <a:noFill/>
              <a:ln w="25400">
                <a:solidFill>
                  <a:srgbClr val="FF0000"/>
                </a:solidFill>
                <a:round/>
                <a:headEnd/>
                <a:tailEnd type="triangle" w="med" len="med"/>
              </a:ln>
              <a:effectLst/>
            </p:spPr>
            <p:txBody>
              <a:bodyPr wrap="none" anchor="ctr"/>
              <a:lstStyle/>
              <a:p>
                <a:endParaRPr lang="it-IT"/>
              </a:p>
            </p:txBody>
          </p:sp>
          <p:sp>
            <p:nvSpPr>
              <p:cNvPr id="18" name="Line 5"/>
              <p:cNvSpPr>
                <a:spLocks noChangeShapeType="1"/>
              </p:cNvSpPr>
              <p:nvPr/>
            </p:nvSpPr>
            <p:spPr bwMode="auto">
              <a:xfrm flipH="1" flipV="1">
                <a:off x="5949950" y="1860550"/>
                <a:ext cx="547688"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19" name="Line 6"/>
              <p:cNvSpPr>
                <a:spLocks noChangeShapeType="1"/>
              </p:cNvSpPr>
              <p:nvPr/>
            </p:nvSpPr>
            <p:spPr bwMode="auto">
              <a:xfrm flipH="1">
                <a:off x="5600700" y="1792288"/>
                <a:ext cx="965200" cy="965200"/>
              </a:xfrm>
              <a:prstGeom prst="line">
                <a:avLst/>
              </a:prstGeom>
              <a:noFill/>
              <a:ln w="25400">
                <a:solidFill>
                  <a:schemeClr val="bg1"/>
                </a:solidFill>
                <a:round/>
                <a:headEnd/>
                <a:tailEnd/>
              </a:ln>
              <a:effectLst/>
            </p:spPr>
            <p:txBody>
              <a:bodyPr wrap="none" anchor="ctr"/>
              <a:lstStyle/>
              <a:p>
                <a:endParaRPr lang="it-IT"/>
              </a:p>
            </p:txBody>
          </p:sp>
          <p:sp>
            <p:nvSpPr>
              <p:cNvPr id="20" name="Line 7"/>
              <p:cNvSpPr>
                <a:spLocks noChangeShapeType="1"/>
              </p:cNvSpPr>
              <p:nvPr/>
            </p:nvSpPr>
            <p:spPr bwMode="auto">
              <a:xfrm>
                <a:off x="5880100" y="2065338"/>
                <a:ext cx="1298575" cy="0"/>
              </a:xfrm>
              <a:prstGeom prst="line">
                <a:avLst/>
              </a:prstGeom>
              <a:noFill/>
              <a:ln w="25400">
                <a:solidFill>
                  <a:schemeClr val="bg1"/>
                </a:solidFill>
                <a:round/>
                <a:headEnd/>
                <a:tailEnd/>
              </a:ln>
              <a:effectLst/>
            </p:spPr>
            <p:txBody>
              <a:bodyPr wrap="none" anchor="ctr"/>
              <a:lstStyle/>
              <a:p>
                <a:endParaRPr lang="it-IT"/>
              </a:p>
            </p:txBody>
          </p:sp>
          <p:sp>
            <p:nvSpPr>
              <p:cNvPr id="21" name="Line 8"/>
              <p:cNvSpPr>
                <a:spLocks noChangeShapeType="1"/>
              </p:cNvSpPr>
              <p:nvPr/>
            </p:nvSpPr>
            <p:spPr bwMode="auto">
              <a:xfrm flipH="1">
                <a:off x="6292850" y="1517650"/>
                <a:ext cx="0" cy="1522413"/>
              </a:xfrm>
              <a:prstGeom prst="line">
                <a:avLst/>
              </a:prstGeom>
              <a:noFill/>
              <a:ln w="25400">
                <a:solidFill>
                  <a:schemeClr val="bg1"/>
                </a:solidFill>
                <a:round/>
                <a:headEnd/>
                <a:tailEnd/>
              </a:ln>
              <a:effectLst/>
            </p:spPr>
            <p:txBody>
              <a:bodyPr wrap="none" anchor="ctr"/>
              <a:lstStyle/>
              <a:p>
                <a:endParaRPr lang="it-IT"/>
              </a:p>
            </p:txBody>
          </p:sp>
          <p:sp>
            <p:nvSpPr>
              <p:cNvPr id="22" name="Text Box 9"/>
              <p:cNvSpPr txBox="1">
                <a:spLocks/>
              </p:cNvSpPr>
              <p:nvPr/>
            </p:nvSpPr>
            <p:spPr bwMode="auto">
              <a:xfrm>
                <a:off x="5538788" y="267493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y</a:t>
                </a:r>
              </a:p>
            </p:txBody>
          </p:sp>
          <p:sp>
            <p:nvSpPr>
              <p:cNvPr id="23" name="Text Box 10"/>
              <p:cNvSpPr txBox="1">
                <a:spLocks/>
              </p:cNvSpPr>
              <p:nvPr/>
            </p:nvSpPr>
            <p:spPr bwMode="auto">
              <a:xfrm>
                <a:off x="6315075" y="278923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z</a:t>
                </a:r>
              </a:p>
            </p:txBody>
          </p:sp>
          <p:sp>
            <p:nvSpPr>
              <p:cNvPr id="24" name="Text Box 11"/>
              <p:cNvSpPr txBox="1">
                <a:spLocks/>
              </p:cNvSpPr>
              <p:nvPr/>
            </p:nvSpPr>
            <p:spPr bwMode="auto">
              <a:xfrm>
                <a:off x="6972300" y="2032000"/>
                <a:ext cx="279400" cy="357188"/>
              </a:xfrm>
              <a:prstGeom prst="rect">
                <a:avLst/>
              </a:prstGeom>
              <a:noFill/>
              <a:ln w="25400">
                <a:noFill/>
                <a:miter lim="800000"/>
                <a:headEnd/>
                <a:tailEnd/>
              </a:ln>
              <a:effectLst/>
            </p:spPr>
            <p:txBody>
              <a:bodyPr lIns="82295" tIns="41148" rIns="82295" bIns="41148">
                <a:spAutoFit/>
              </a:bodyPr>
              <a:lstStyle/>
              <a:p>
                <a:pPr algn="ctr" defTabSz="822325" eaLnBrk="1" hangingPunct="1"/>
                <a:r>
                  <a:rPr lang="en-US" sz="1800">
                    <a:solidFill>
                      <a:schemeClr val="bg1"/>
                    </a:solidFill>
                  </a:rPr>
                  <a:t>x</a:t>
                </a:r>
              </a:p>
            </p:txBody>
          </p:sp>
          <p:sp>
            <p:nvSpPr>
              <p:cNvPr id="25" name="Line 12"/>
              <p:cNvSpPr>
                <a:spLocks noChangeShapeType="1"/>
              </p:cNvSpPr>
              <p:nvPr/>
            </p:nvSpPr>
            <p:spPr bwMode="auto">
              <a:xfrm>
                <a:off x="6018213" y="2339975"/>
                <a:ext cx="547687"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26" name="Line 13"/>
              <p:cNvSpPr>
                <a:spLocks noChangeShapeType="1"/>
              </p:cNvSpPr>
              <p:nvPr/>
            </p:nvSpPr>
            <p:spPr bwMode="auto">
              <a:xfrm rot="5400000">
                <a:off x="6057107" y="2105819"/>
                <a:ext cx="481012" cy="400050"/>
              </a:xfrm>
              <a:prstGeom prst="line">
                <a:avLst/>
              </a:prstGeom>
              <a:noFill/>
              <a:ln w="25400">
                <a:solidFill>
                  <a:srgbClr val="FF0000"/>
                </a:solidFill>
                <a:round/>
                <a:headEnd/>
                <a:tailEnd type="triangle" w="med" len="med"/>
              </a:ln>
              <a:effectLst/>
            </p:spPr>
            <p:txBody>
              <a:bodyPr wrap="none" anchor="ctr"/>
              <a:lstStyle/>
              <a:p>
                <a:endParaRPr lang="it-IT"/>
              </a:p>
            </p:txBody>
          </p:sp>
          <p:grpSp>
            <p:nvGrpSpPr>
              <p:cNvPr id="27" name="Group 14"/>
              <p:cNvGrpSpPr>
                <a:grpSpLocks/>
              </p:cNvGrpSpPr>
              <p:nvPr/>
            </p:nvGrpSpPr>
            <p:grpSpPr bwMode="auto">
              <a:xfrm>
                <a:off x="7383463" y="1565275"/>
                <a:ext cx="1646237" cy="1646238"/>
                <a:chOff x="4992" y="720"/>
                <a:chExt cx="1152" cy="1152"/>
              </a:xfrm>
            </p:grpSpPr>
            <p:sp>
              <p:nvSpPr>
                <p:cNvPr id="94" name="Oval 15"/>
                <p:cNvSpPr>
                  <a:spLocks/>
                </p:cNvSpPr>
                <p:nvPr/>
              </p:nvSpPr>
              <p:spPr bwMode="auto">
                <a:xfrm>
                  <a:off x="4992" y="720"/>
                  <a:ext cx="1152" cy="1152"/>
                </a:xfrm>
                <a:prstGeom prst="ellipse">
                  <a:avLst/>
                </a:prstGeom>
                <a:solidFill>
                  <a:schemeClr val="bg1"/>
                </a:solidFill>
                <a:ln w="25400">
                  <a:noFill/>
                  <a:round/>
                  <a:headEnd/>
                  <a:tailEnd/>
                </a:ln>
                <a:effectLst/>
              </p:spPr>
              <p:txBody>
                <a:bodyPr wrap="none" anchor="ctr"/>
                <a:lstStyle/>
                <a:p>
                  <a:endParaRPr lang="it-IT"/>
                </a:p>
              </p:txBody>
            </p:sp>
            <p:grpSp>
              <p:nvGrpSpPr>
                <p:cNvPr id="95" name="Group 16"/>
                <p:cNvGrpSpPr>
                  <a:grpSpLocks/>
                </p:cNvGrpSpPr>
                <p:nvPr/>
              </p:nvGrpSpPr>
              <p:grpSpPr bwMode="auto">
                <a:xfrm>
                  <a:off x="4992" y="720"/>
                  <a:ext cx="1152" cy="1152"/>
                  <a:chOff x="2599" y="1805"/>
                  <a:chExt cx="1152" cy="1152"/>
                </a:xfrm>
              </p:grpSpPr>
              <p:sp>
                <p:nvSpPr>
                  <p:cNvPr id="96" name="PubPieSlice"/>
                  <p:cNvSpPr>
                    <a:spLocks noEditPoints="1" noChangeArrowheads="1"/>
                  </p:cNvSpPr>
                  <p:nvPr/>
                </p:nvSpPr>
                <p:spPr bwMode="auto">
                  <a:xfrm>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noFill/>
                  <a:ln w="9525">
                    <a:solidFill>
                      <a:srgbClr val="000000"/>
                    </a:solidFill>
                    <a:miter lim="800000"/>
                    <a:headEnd/>
                    <a:tailEnd/>
                  </a:ln>
                  <a:effectLst/>
                </p:spPr>
                <p:txBody>
                  <a:bodyPr/>
                  <a:lstStyle/>
                  <a:p>
                    <a:endParaRPr lang="it-IT"/>
                  </a:p>
                </p:txBody>
              </p:sp>
              <p:sp>
                <p:nvSpPr>
                  <p:cNvPr id="97" name="PubPieSlice"/>
                  <p:cNvSpPr>
                    <a:spLocks noEditPoints="1" noChangeArrowheads="1"/>
                  </p:cNvSpPr>
                  <p:nvPr/>
                </p:nvSpPr>
                <p:spPr bwMode="auto">
                  <a:xfrm rot="5400000">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solidFill>
                    <a:schemeClr val="tx1">
                      <a:alpha val="50000"/>
                    </a:schemeClr>
                  </a:solidFill>
                  <a:ln w="9525">
                    <a:solidFill>
                      <a:srgbClr val="000000"/>
                    </a:solidFill>
                    <a:miter lim="800000"/>
                    <a:headEnd/>
                    <a:tailEnd/>
                  </a:ln>
                  <a:effectLst/>
                </p:spPr>
                <p:txBody>
                  <a:bodyPr/>
                  <a:lstStyle/>
                  <a:p>
                    <a:endParaRPr lang="it-IT"/>
                  </a:p>
                </p:txBody>
              </p:sp>
              <p:sp>
                <p:nvSpPr>
                  <p:cNvPr id="98" name="PubPieSlice"/>
                  <p:cNvSpPr>
                    <a:spLocks noEditPoints="1" noChangeArrowheads="1"/>
                  </p:cNvSpPr>
                  <p:nvPr/>
                </p:nvSpPr>
                <p:spPr bwMode="auto">
                  <a:xfrm rot="10800000">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noFill/>
                  <a:ln w="9525">
                    <a:solidFill>
                      <a:srgbClr val="000000"/>
                    </a:solidFill>
                    <a:miter lim="800000"/>
                    <a:headEnd/>
                    <a:tailEnd/>
                  </a:ln>
                  <a:effectLst/>
                </p:spPr>
                <p:txBody>
                  <a:bodyPr/>
                  <a:lstStyle/>
                  <a:p>
                    <a:endParaRPr lang="it-IT"/>
                  </a:p>
                </p:txBody>
              </p:sp>
              <p:sp>
                <p:nvSpPr>
                  <p:cNvPr id="99" name="PubPieSlice"/>
                  <p:cNvSpPr>
                    <a:spLocks noEditPoints="1" noChangeArrowheads="1"/>
                  </p:cNvSpPr>
                  <p:nvPr/>
                </p:nvSpPr>
                <p:spPr bwMode="auto">
                  <a:xfrm rot="16200000">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solidFill>
                    <a:schemeClr val="tx1">
                      <a:alpha val="50000"/>
                    </a:schemeClr>
                  </a:solidFill>
                  <a:ln w="9525">
                    <a:solidFill>
                      <a:srgbClr val="000000"/>
                    </a:solidFill>
                    <a:miter lim="800000"/>
                    <a:headEnd/>
                    <a:tailEnd/>
                  </a:ln>
                  <a:effectLst/>
                </p:spPr>
                <p:txBody>
                  <a:bodyPr/>
                  <a:lstStyle/>
                  <a:p>
                    <a:endParaRPr lang="it-IT"/>
                  </a:p>
                </p:txBody>
              </p:sp>
            </p:grpSp>
          </p:grpSp>
          <p:grpSp>
            <p:nvGrpSpPr>
              <p:cNvPr id="28" name="Group 21"/>
              <p:cNvGrpSpPr>
                <a:grpSpLocks/>
              </p:cNvGrpSpPr>
              <p:nvPr/>
            </p:nvGrpSpPr>
            <p:grpSpPr bwMode="auto">
              <a:xfrm>
                <a:off x="7350125" y="3451225"/>
                <a:ext cx="1508125" cy="1509713"/>
                <a:chOff x="1207" y="3005"/>
                <a:chExt cx="1056" cy="1056"/>
              </a:xfrm>
            </p:grpSpPr>
            <p:sp>
              <p:nvSpPr>
                <p:cNvPr id="92" name="Oval 22"/>
                <p:cNvSpPr>
                  <a:spLocks noChangeArrowheads="1"/>
                </p:cNvSpPr>
                <p:nvPr/>
              </p:nvSpPr>
              <p:spPr bwMode="auto">
                <a:xfrm>
                  <a:off x="1207" y="3005"/>
                  <a:ext cx="1056" cy="1056"/>
                </a:xfrm>
                <a:prstGeom prst="ellipse">
                  <a:avLst/>
                </a:prstGeom>
                <a:solidFill>
                  <a:schemeClr val="bg2"/>
                </a:solidFill>
                <a:ln w="9525">
                  <a:solidFill>
                    <a:schemeClr val="tx1"/>
                  </a:solidFill>
                  <a:round/>
                  <a:headEnd/>
                  <a:tailEnd/>
                </a:ln>
                <a:effectLst/>
              </p:spPr>
              <p:txBody>
                <a:bodyPr wrap="none" anchor="ctr"/>
                <a:lstStyle/>
                <a:p>
                  <a:endParaRPr lang="it-IT"/>
                </a:p>
              </p:txBody>
            </p:sp>
            <p:sp>
              <p:nvSpPr>
                <p:cNvPr id="93" name="Oval 23"/>
                <p:cNvSpPr>
                  <a:spLocks noChangeArrowheads="1"/>
                </p:cNvSpPr>
                <p:nvPr/>
              </p:nvSpPr>
              <p:spPr bwMode="auto">
                <a:xfrm>
                  <a:off x="1447" y="3245"/>
                  <a:ext cx="576" cy="576"/>
                </a:xfrm>
                <a:prstGeom prst="ellipse">
                  <a:avLst/>
                </a:prstGeom>
                <a:solidFill>
                  <a:schemeClr val="bg1"/>
                </a:solidFill>
                <a:ln w="9525">
                  <a:solidFill>
                    <a:schemeClr val="tx1"/>
                  </a:solidFill>
                  <a:round/>
                  <a:headEnd/>
                  <a:tailEnd/>
                </a:ln>
                <a:effectLst/>
              </p:spPr>
              <p:txBody>
                <a:bodyPr wrap="none" anchor="ctr"/>
                <a:lstStyle/>
                <a:p>
                  <a:endParaRPr lang="it-IT"/>
                </a:p>
              </p:txBody>
            </p:sp>
          </p:grpSp>
          <p:sp>
            <p:nvSpPr>
              <p:cNvPr id="29" name="Text Box 25"/>
              <p:cNvSpPr txBox="1">
                <a:spLocks/>
              </p:cNvSpPr>
              <p:nvPr/>
            </p:nvSpPr>
            <p:spPr bwMode="auto">
              <a:xfrm>
                <a:off x="1885950" y="3551238"/>
                <a:ext cx="2079625" cy="1720036"/>
              </a:xfrm>
              <a:prstGeom prst="rect">
                <a:avLst/>
              </a:prstGeom>
              <a:noFill/>
              <a:ln w="25400">
                <a:noFill/>
                <a:miter lim="800000"/>
                <a:headEnd/>
                <a:tailEnd/>
              </a:ln>
              <a:effectLst/>
            </p:spPr>
            <p:txBody>
              <a:bodyPr lIns="82295" tIns="41148" rIns="82295" bIns="41148">
                <a:spAutoFit/>
              </a:bodyPr>
              <a:lstStyle/>
              <a:p>
                <a:pPr defTabSz="822325" eaLnBrk="1" hangingPunct="1"/>
                <a:r>
                  <a:rPr lang="en-US" sz="2300" dirty="0">
                    <a:latin typeface="Times" pitchFamily="1" charset="0"/>
                  </a:rPr>
                  <a:t>Compensated linear vector dipole (CLVD)</a:t>
                </a:r>
                <a:endParaRPr lang="en-US" sz="2900" dirty="0">
                  <a:latin typeface="Times" pitchFamily="1" charset="0"/>
                </a:endParaRPr>
              </a:p>
            </p:txBody>
          </p:sp>
          <p:sp>
            <p:nvSpPr>
              <p:cNvPr id="30" name="Text Box 26"/>
              <p:cNvSpPr txBox="1">
                <a:spLocks/>
              </p:cNvSpPr>
              <p:nvPr/>
            </p:nvSpPr>
            <p:spPr bwMode="auto">
              <a:xfrm>
                <a:off x="1885950" y="5646738"/>
                <a:ext cx="2125664" cy="501530"/>
              </a:xfrm>
              <a:prstGeom prst="rect">
                <a:avLst/>
              </a:prstGeom>
              <a:noFill/>
              <a:ln w="25400">
                <a:noFill/>
                <a:miter lim="800000"/>
                <a:headEnd/>
                <a:tailEnd/>
              </a:ln>
              <a:effectLst/>
            </p:spPr>
            <p:txBody>
              <a:bodyPr lIns="82295" tIns="41148" rIns="82295" bIns="41148">
                <a:spAutoFit/>
              </a:bodyPr>
              <a:lstStyle/>
              <a:p>
                <a:pPr defTabSz="822325" eaLnBrk="1" hangingPunct="1"/>
                <a:r>
                  <a:rPr lang="en-US" sz="2300" dirty="0">
                    <a:latin typeface="Times" pitchFamily="1" charset="0"/>
                  </a:rPr>
                  <a:t>Isotropic</a:t>
                </a:r>
                <a:endParaRPr lang="en-US" sz="2500" dirty="0">
                  <a:latin typeface="Times" pitchFamily="1" charset="0"/>
                </a:endParaRPr>
              </a:p>
            </p:txBody>
          </p:sp>
          <p:sp>
            <p:nvSpPr>
              <p:cNvPr id="31" name="Line 27"/>
              <p:cNvSpPr>
                <a:spLocks noChangeShapeType="1"/>
              </p:cNvSpPr>
              <p:nvPr/>
            </p:nvSpPr>
            <p:spPr bwMode="auto">
              <a:xfrm flipH="1">
                <a:off x="5600700" y="3514725"/>
                <a:ext cx="965200" cy="965200"/>
              </a:xfrm>
              <a:prstGeom prst="line">
                <a:avLst/>
              </a:prstGeom>
              <a:noFill/>
              <a:ln w="25400">
                <a:solidFill>
                  <a:schemeClr val="bg1"/>
                </a:solidFill>
                <a:round/>
                <a:headEnd/>
                <a:tailEnd/>
              </a:ln>
              <a:effectLst/>
            </p:spPr>
            <p:txBody>
              <a:bodyPr wrap="none" anchor="ctr"/>
              <a:lstStyle/>
              <a:p>
                <a:endParaRPr lang="it-IT"/>
              </a:p>
            </p:txBody>
          </p:sp>
          <p:sp>
            <p:nvSpPr>
              <p:cNvPr id="32" name="Line 28"/>
              <p:cNvSpPr>
                <a:spLocks noChangeShapeType="1"/>
              </p:cNvSpPr>
              <p:nvPr/>
            </p:nvSpPr>
            <p:spPr bwMode="auto">
              <a:xfrm>
                <a:off x="5880100" y="3789363"/>
                <a:ext cx="1298575" cy="0"/>
              </a:xfrm>
              <a:prstGeom prst="line">
                <a:avLst/>
              </a:prstGeom>
              <a:noFill/>
              <a:ln w="25400">
                <a:solidFill>
                  <a:schemeClr val="bg1"/>
                </a:solidFill>
                <a:round/>
                <a:headEnd/>
                <a:tailEnd/>
              </a:ln>
              <a:effectLst/>
            </p:spPr>
            <p:txBody>
              <a:bodyPr wrap="none" anchor="ctr"/>
              <a:lstStyle/>
              <a:p>
                <a:endParaRPr lang="it-IT"/>
              </a:p>
            </p:txBody>
          </p:sp>
          <p:sp>
            <p:nvSpPr>
              <p:cNvPr id="33" name="Line 29"/>
              <p:cNvSpPr>
                <a:spLocks noChangeShapeType="1"/>
              </p:cNvSpPr>
              <p:nvPr/>
            </p:nvSpPr>
            <p:spPr bwMode="auto">
              <a:xfrm flipH="1">
                <a:off x="6292850" y="3240088"/>
                <a:ext cx="0" cy="1524000"/>
              </a:xfrm>
              <a:prstGeom prst="line">
                <a:avLst/>
              </a:prstGeom>
              <a:noFill/>
              <a:ln w="25400">
                <a:solidFill>
                  <a:schemeClr val="bg1"/>
                </a:solidFill>
                <a:round/>
                <a:headEnd/>
                <a:tailEnd/>
              </a:ln>
              <a:effectLst/>
            </p:spPr>
            <p:txBody>
              <a:bodyPr wrap="none" anchor="ctr"/>
              <a:lstStyle/>
              <a:p>
                <a:endParaRPr lang="it-IT"/>
              </a:p>
            </p:txBody>
          </p:sp>
          <p:sp>
            <p:nvSpPr>
              <p:cNvPr id="34" name="Text Box 30"/>
              <p:cNvSpPr txBox="1">
                <a:spLocks/>
              </p:cNvSpPr>
              <p:nvPr/>
            </p:nvSpPr>
            <p:spPr bwMode="auto">
              <a:xfrm>
                <a:off x="5527675" y="440848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y</a:t>
                </a:r>
              </a:p>
            </p:txBody>
          </p:sp>
          <p:sp>
            <p:nvSpPr>
              <p:cNvPr id="35" name="Text Box 31"/>
              <p:cNvSpPr txBox="1">
                <a:spLocks/>
              </p:cNvSpPr>
              <p:nvPr/>
            </p:nvSpPr>
            <p:spPr bwMode="auto">
              <a:xfrm>
                <a:off x="6315075" y="4500563"/>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z</a:t>
                </a:r>
              </a:p>
            </p:txBody>
          </p:sp>
          <p:sp>
            <p:nvSpPr>
              <p:cNvPr id="36" name="Text Box 32"/>
              <p:cNvSpPr txBox="1">
                <a:spLocks/>
              </p:cNvSpPr>
              <p:nvPr/>
            </p:nvSpPr>
            <p:spPr bwMode="auto">
              <a:xfrm>
                <a:off x="6985000" y="375443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x</a:t>
                </a:r>
              </a:p>
            </p:txBody>
          </p:sp>
          <p:sp>
            <p:nvSpPr>
              <p:cNvPr id="37" name="Line 33"/>
              <p:cNvSpPr>
                <a:spLocks noChangeShapeType="1"/>
              </p:cNvSpPr>
              <p:nvPr/>
            </p:nvSpPr>
            <p:spPr bwMode="auto">
              <a:xfrm rot="5400000">
                <a:off x="6018212" y="3543301"/>
                <a:ext cx="549275"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38" name="Line 34"/>
              <p:cNvSpPr>
                <a:spLocks noChangeShapeType="1"/>
              </p:cNvSpPr>
              <p:nvPr/>
            </p:nvSpPr>
            <p:spPr bwMode="auto">
              <a:xfrm rot="5400000">
                <a:off x="6074569" y="3582194"/>
                <a:ext cx="0" cy="411162"/>
              </a:xfrm>
              <a:prstGeom prst="line">
                <a:avLst/>
              </a:prstGeom>
              <a:noFill/>
              <a:ln w="25400">
                <a:solidFill>
                  <a:srgbClr val="FF0000"/>
                </a:solidFill>
                <a:round/>
                <a:headEnd/>
                <a:tailEnd type="triangle" w="med" len="med"/>
              </a:ln>
              <a:effectLst/>
            </p:spPr>
            <p:txBody>
              <a:bodyPr wrap="none" anchor="ctr"/>
              <a:lstStyle/>
              <a:p>
                <a:endParaRPr lang="it-IT"/>
              </a:p>
            </p:txBody>
          </p:sp>
          <p:sp>
            <p:nvSpPr>
              <p:cNvPr id="39" name="Line 35"/>
              <p:cNvSpPr>
                <a:spLocks noChangeShapeType="1"/>
              </p:cNvSpPr>
              <p:nvPr/>
            </p:nvSpPr>
            <p:spPr bwMode="auto">
              <a:xfrm rot="5400000" flipH="1">
                <a:off x="6006306" y="4091782"/>
                <a:ext cx="547687"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0" name="Line 36"/>
              <p:cNvSpPr>
                <a:spLocks noChangeShapeType="1"/>
              </p:cNvSpPr>
              <p:nvPr/>
            </p:nvSpPr>
            <p:spPr bwMode="auto">
              <a:xfrm rot="16200000">
                <a:off x="6493669" y="3579019"/>
                <a:ext cx="0" cy="411162"/>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1" name="Line 37"/>
              <p:cNvSpPr>
                <a:spLocks noChangeShapeType="1"/>
              </p:cNvSpPr>
              <p:nvPr/>
            </p:nvSpPr>
            <p:spPr bwMode="auto">
              <a:xfrm rot="16200000">
                <a:off x="6280150" y="3475038"/>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2" name="Line 38"/>
              <p:cNvSpPr>
                <a:spLocks noChangeShapeType="1"/>
              </p:cNvSpPr>
              <p:nvPr/>
            </p:nvSpPr>
            <p:spPr bwMode="auto">
              <a:xfrm rot="5400000">
                <a:off x="5937250" y="3817938"/>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3" name="Line 39"/>
              <p:cNvSpPr>
                <a:spLocks noChangeShapeType="1"/>
              </p:cNvSpPr>
              <p:nvPr/>
            </p:nvSpPr>
            <p:spPr bwMode="auto">
              <a:xfrm flipH="1">
                <a:off x="5600700" y="5332413"/>
                <a:ext cx="965200" cy="965200"/>
              </a:xfrm>
              <a:prstGeom prst="line">
                <a:avLst/>
              </a:prstGeom>
              <a:noFill/>
              <a:ln w="25400">
                <a:solidFill>
                  <a:schemeClr val="bg1"/>
                </a:solidFill>
                <a:round/>
                <a:headEnd/>
                <a:tailEnd/>
              </a:ln>
              <a:effectLst/>
            </p:spPr>
            <p:txBody>
              <a:bodyPr wrap="none" anchor="ctr"/>
              <a:lstStyle/>
              <a:p>
                <a:endParaRPr lang="it-IT"/>
              </a:p>
            </p:txBody>
          </p:sp>
          <p:sp>
            <p:nvSpPr>
              <p:cNvPr id="44" name="Line 40"/>
              <p:cNvSpPr>
                <a:spLocks noChangeShapeType="1"/>
              </p:cNvSpPr>
              <p:nvPr/>
            </p:nvSpPr>
            <p:spPr bwMode="auto">
              <a:xfrm>
                <a:off x="5880100" y="5607050"/>
                <a:ext cx="1298575" cy="0"/>
              </a:xfrm>
              <a:prstGeom prst="line">
                <a:avLst/>
              </a:prstGeom>
              <a:noFill/>
              <a:ln w="25400">
                <a:solidFill>
                  <a:schemeClr val="bg1"/>
                </a:solidFill>
                <a:round/>
                <a:headEnd/>
                <a:tailEnd/>
              </a:ln>
              <a:effectLst/>
            </p:spPr>
            <p:txBody>
              <a:bodyPr wrap="none" anchor="ctr"/>
              <a:lstStyle/>
              <a:p>
                <a:endParaRPr lang="it-IT"/>
              </a:p>
            </p:txBody>
          </p:sp>
          <p:sp>
            <p:nvSpPr>
              <p:cNvPr id="45" name="Text Box 44"/>
              <p:cNvSpPr txBox="1">
                <a:spLocks/>
              </p:cNvSpPr>
              <p:nvPr/>
            </p:nvSpPr>
            <p:spPr bwMode="auto">
              <a:xfrm>
                <a:off x="6985000" y="5561013"/>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x</a:t>
                </a:r>
              </a:p>
            </p:txBody>
          </p:sp>
          <p:sp>
            <p:nvSpPr>
              <p:cNvPr id="46" name="Line 45"/>
              <p:cNvSpPr>
                <a:spLocks noChangeShapeType="1"/>
              </p:cNvSpPr>
              <p:nvPr/>
            </p:nvSpPr>
            <p:spPr bwMode="auto">
              <a:xfrm rot="16200000" flipV="1">
                <a:off x="6010275" y="5332413"/>
                <a:ext cx="549275"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7" name="Line 46"/>
              <p:cNvSpPr>
                <a:spLocks noChangeShapeType="1"/>
              </p:cNvSpPr>
              <p:nvPr/>
            </p:nvSpPr>
            <p:spPr bwMode="auto">
              <a:xfrm rot="5400000">
                <a:off x="6068219" y="5371307"/>
                <a:ext cx="0" cy="411162"/>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8" name="Line 47"/>
              <p:cNvSpPr>
                <a:spLocks noChangeShapeType="1"/>
              </p:cNvSpPr>
              <p:nvPr/>
            </p:nvSpPr>
            <p:spPr bwMode="auto">
              <a:xfrm rot="16200000" flipH="1" flipV="1">
                <a:off x="5999956" y="5880894"/>
                <a:ext cx="547688"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9" name="Line 48"/>
              <p:cNvSpPr>
                <a:spLocks noChangeShapeType="1"/>
              </p:cNvSpPr>
              <p:nvPr/>
            </p:nvSpPr>
            <p:spPr bwMode="auto">
              <a:xfrm rot="16200000">
                <a:off x="6486525" y="5367338"/>
                <a:ext cx="0" cy="41275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50" name="Line 49"/>
              <p:cNvSpPr>
                <a:spLocks noChangeShapeType="1"/>
              </p:cNvSpPr>
              <p:nvPr/>
            </p:nvSpPr>
            <p:spPr bwMode="auto">
              <a:xfrm rot="16200000">
                <a:off x="6273800" y="5264150"/>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51" name="Line 50"/>
              <p:cNvSpPr>
                <a:spLocks noChangeShapeType="1"/>
              </p:cNvSpPr>
              <p:nvPr/>
            </p:nvSpPr>
            <p:spPr bwMode="auto">
              <a:xfrm rot="5400000">
                <a:off x="5930900" y="5607050"/>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52" name="Text Box 51"/>
              <p:cNvSpPr txBox="1">
                <a:spLocks/>
              </p:cNvSpPr>
              <p:nvPr/>
            </p:nvSpPr>
            <p:spPr bwMode="auto">
              <a:xfrm>
                <a:off x="228599" y="639763"/>
                <a:ext cx="8640763" cy="519190"/>
              </a:xfrm>
              <a:prstGeom prst="rect">
                <a:avLst/>
              </a:prstGeom>
              <a:noFill/>
              <a:ln w="25400">
                <a:noFill/>
                <a:miter lim="800000"/>
                <a:headEnd/>
                <a:tailEnd/>
              </a:ln>
              <a:effectLst/>
            </p:spPr>
            <p:txBody>
              <a:bodyPr lIns="82295" tIns="41148" rIns="82295" bIns="41148">
                <a:spAutoFit/>
              </a:bodyPr>
              <a:lstStyle/>
              <a:p>
                <a:pPr defTabSz="822325" eaLnBrk="1" hangingPunct="1">
                  <a:spcBef>
                    <a:spcPct val="50000"/>
                  </a:spcBef>
                </a:pPr>
                <a:r>
                  <a:rPr lang="en-US" sz="2400" b="1" dirty="0">
                    <a:latin typeface="Times" pitchFamily="1" charset="0"/>
                  </a:rPr>
                  <a:t>Model             Source                 M            Couples          Focal</a:t>
                </a:r>
              </a:p>
            </p:txBody>
          </p:sp>
          <p:grpSp>
            <p:nvGrpSpPr>
              <p:cNvPr id="53" name="Group 52"/>
              <p:cNvGrpSpPr>
                <a:grpSpLocks/>
              </p:cNvGrpSpPr>
              <p:nvPr/>
            </p:nvGrpSpPr>
            <p:grpSpPr bwMode="auto">
              <a:xfrm>
                <a:off x="206375" y="3336925"/>
                <a:ext cx="1325563" cy="1074738"/>
                <a:chOff x="216" y="2200"/>
                <a:chExt cx="928" cy="752"/>
              </a:xfrm>
            </p:grpSpPr>
            <p:sp>
              <p:nvSpPr>
                <p:cNvPr id="80" name="Oval 53"/>
                <p:cNvSpPr>
                  <a:spLocks/>
                </p:cNvSpPr>
                <p:nvPr/>
              </p:nvSpPr>
              <p:spPr bwMode="auto">
                <a:xfrm>
                  <a:off x="440" y="2855"/>
                  <a:ext cx="448" cy="97"/>
                </a:xfrm>
                <a:prstGeom prst="ellipse">
                  <a:avLst/>
                </a:prstGeom>
                <a:solidFill>
                  <a:srgbClr val="E6E6E6"/>
                </a:solidFill>
                <a:ln w="25400">
                  <a:solidFill>
                    <a:schemeClr val="tx1"/>
                  </a:solidFill>
                  <a:round/>
                  <a:headEnd/>
                  <a:tailEnd/>
                </a:ln>
                <a:effectLst/>
              </p:spPr>
              <p:txBody>
                <a:bodyPr wrap="none" anchor="ctr"/>
                <a:lstStyle/>
                <a:p>
                  <a:endParaRPr lang="it-IT"/>
                </a:p>
              </p:txBody>
            </p:sp>
            <p:sp>
              <p:nvSpPr>
                <p:cNvPr id="81" name="AutoShape 54"/>
                <p:cNvSpPr>
                  <a:spLocks/>
                </p:cNvSpPr>
                <p:nvPr/>
              </p:nvSpPr>
              <p:spPr bwMode="auto">
                <a:xfrm>
                  <a:off x="216" y="2312"/>
                  <a:ext cx="904" cy="5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6E6E6"/>
                </a:solidFill>
                <a:ln w="25400">
                  <a:solidFill>
                    <a:schemeClr val="tx1"/>
                  </a:solidFill>
                  <a:miter lim="800000"/>
                  <a:headEnd/>
                  <a:tailEnd/>
                </a:ln>
                <a:effectLst/>
              </p:spPr>
              <p:txBody>
                <a:bodyPr wrap="none" anchor="ctr"/>
                <a:lstStyle/>
                <a:p>
                  <a:endParaRPr lang="it-IT"/>
                </a:p>
              </p:txBody>
            </p:sp>
            <p:sp>
              <p:nvSpPr>
                <p:cNvPr id="82" name="Oval 55"/>
                <p:cNvSpPr>
                  <a:spLocks/>
                </p:cNvSpPr>
                <p:nvPr/>
              </p:nvSpPr>
              <p:spPr bwMode="auto">
                <a:xfrm>
                  <a:off x="224" y="2200"/>
                  <a:ext cx="888" cy="216"/>
                </a:xfrm>
                <a:prstGeom prst="ellipse">
                  <a:avLst/>
                </a:prstGeom>
                <a:solidFill>
                  <a:srgbClr val="E6E6E6"/>
                </a:solidFill>
                <a:ln w="25400">
                  <a:solidFill>
                    <a:schemeClr val="tx1"/>
                  </a:solidFill>
                  <a:round/>
                  <a:headEnd/>
                  <a:tailEnd/>
                </a:ln>
                <a:effectLst/>
              </p:spPr>
              <p:txBody>
                <a:bodyPr wrap="none" anchor="ctr"/>
                <a:lstStyle/>
                <a:p>
                  <a:endParaRPr lang="it-IT"/>
                </a:p>
              </p:txBody>
            </p:sp>
            <p:sp>
              <p:nvSpPr>
                <p:cNvPr id="83" name="Line 56"/>
                <p:cNvSpPr>
                  <a:spLocks noChangeShapeType="1"/>
                </p:cNvSpPr>
                <p:nvPr/>
              </p:nvSpPr>
              <p:spPr bwMode="auto">
                <a:xfrm>
                  <a:off x="448" y="2904"/>
                  <a:ext cx="440" cy="0"/>
                </a:xfrm>
                <a:prstGeom prst="line">
                  <a:avLst/>
                </a:prstGeom>
                <a:noFill/>
                <a:ln w="25400">
                  <a:solidFill>
                    <a:srgbClr val="E6E6E6"/>
                  </a:solidFill>
                  <a:round/>
                  <a:headEnd/>
                  <a:tailEnd/>
                </a:ln>
                <a:effectLst/>
              </p:spPr>
              <p:txBody>
                <a:bodyPr wrap="none" anchor="ctr"/>
                <a:lstStyle/>
                <a:p>
                  <a:endParaRPr lang="it-IT"/>
                </a:p>
              </p:txBody>
            </p:sp>
            <p:sp>
              <p:nvSpPr>
                <p:cNvPr id="84" name="Line 57"/>
                <p:cNvSpPr>
                  <a:spLocks noChangeShapeType="1"/>
                </p:cNvSpPr>
                <p:nvPr/>
              </p:nvSpPr>
              <p:spPr bwMode="auto">
                <a:xfrm flipV="1">
                  <a:off x="864" y="2544"/>
                  <a:ext cx="104" cy="272"/>
                </a:xfrm>
                <a:prstGeom prst="line">
                  <a:avLst/>
                </a:prstGeom>
                <a:noFill/>
                <a:ln w="25400">
                  <a:solidFill>
                    <a:srgbClr val="000000"/>
                  </a:solidFill>
                  <a:round/>
                  <a:headEnd/>
                  <a:tailEnd/>
                </a:ln>
                <a:effectLst/>
              </p:spPr>
              <p:txBody>
                <a:bodyPr wrap="none" anchor="ctr"/>
                <a:lstStyle/>
                <a:p>
                  <a:endParaRPr lang="it-IT"/>
                </a:p>
              </p:txBody>
            </p:sp>
            <p:sp>
              <p:nvSpPr>
                <p:cNvPr id="85" name="Line 58"/>
                <p:cNvSpPr>
                  <a:spLocks noChangeShapeType="1"/>
                </p:cNvSpPr>
                <p:nvPr/>
              </p:nvSpPr>
              <p:spPr bwMode="auto">
                <a:xfrm>
                  <a:off x="368" y="2552"/>
                  <a:ext cx="104" cy="272"/>
                </a:xfrm>
                <a:prstGeom prst="line">
                  <a:avLst/>
                </a:prstGeom>
                <a:noFill/>
                <a:ln w="25400">
                  <a:solidFill>
                    <a:srgbClr val="000000"/>
                  </a:solidFill>
                  <a:round/>
                  <a:headEnd/>
                  <a:tailEnd/>
                </a:ln>
                <a:effectLst/>
              </p:spPr>
              <p:txBody>
                <a:bodyPr wrap="none" anchor="ctr"/>
                <a:lstStyle/>
                <a:p>
                  <a:endParaRPr lang="it-IT"/>
                </a:p>
              </p:txBody>
            </p:sp>
            <p:sp>
              <p:nvSpPr>
                <p:cNvPr id="86" name="Line 59"/>
                <p:cNvSpPr>
                  <a:spLocks noChangeShapeType="1"/>
                </p:cNvSpPr>
                <p:nvPr/>
              </p:nvSpPr>
              <p:spPr bwMode="auto">
                <a:xfrm flipV="1">
                  <a:off x="1016" y="2488"/>
                  <a:ext cx="104" cy="272"/>
                </a:xfrm>
                <a:prstGeom prst="line">
                  <a:avLst/>
                </a:prstGeom>
                <a:noFill/>
                <a:ln w="31750">
                  <a:solidFill>
                    <a:schemeClr val="bg1"/>
                  </a:solidFill>
                  <a:round/>
                  <a:headEnd/>
                  <a:tailEnd/>
                </a:ln>
                <a:effectLst/>
              </p:spPr>
              <p:txBody>
                <a:bodyPr wrap="none" anchor="ctr"/>
                <a:lstStyle/>
                <a:p>
                  <a:endParaRPr lang="it-IT"/>
                </a:p>
              </p:txBody>
            </p:sp>
            <p:sp>
              <p:nvSpPr>
                <p:cNvPr id="87" name="Line 60"/>
                <p:cNvSpPr>
                  <a:spLocks noChangeShapeType="1"/>
                </p:cNvSpPr>
                <p:nvPr/>
              </p:nvSpPr>
              <p:spPr bwMode="auto">
                <a:xfrm>
                  <a:off x="224" y="2496"/>
                  <a:ext cx="104" cy="272"/>
                </a:xfrm>
                <a:prstGeom prst="line">
                  <a:avLst/>
                </a:prstGeom>
                <a:noFill/>
                <a:ln w="31750">
                  <a:solidFill>
                    <a:schemeClr val="bg1"/>
                  </a:solidFill>
                  <a:round/>
                  <a:headEnd/>
                  <a:tailEnd/>
                </a:ln>
                <a:effectLst/>
              </p:spPr>
              <p:txBody>
                <a:bodyPr wrap="none" anchor="ctr"/>
                <a:lstStyle/>
                <a:p>
                  <a:endParaRPr lang="it-IT"/>
                </a:p>
              </p:txBody>
            </p:sp>
            <p:sp>
              <p:nvSpPr>
                <p:cNvPr id="88" name="Line 61"/>
                <p:cNvSpPr>
                  <a:spLocks noChangeShapeType="1"/>
                </p:cNvSpPr>
                <p:nvPr/>
              </p:nvSpPr>
              <p:spPr bwMode="auto">
                <a:xfrm flipH="1" flipV="1">
                  <a:off x="840" y="2696"/>
                  <a:ext cx="16" cy="112"/>
                </a:xfrm>
                <a:prstGeom prst="line">
                  <a:avLst/>
                </a:prstGeom>
                <a:noFill/>
                <a:ln w="25400">
                  <a:solidFill>
                    <a:srgbClr val="000000"/>
                  </a:solidFill>
                  <a:round/>
                  <a:headEnd/>
                  <a:tailEnd/>
                </a:ln>
                <a:effectLst/>
              </p:spPr>
              <p:txBody>
                <a:bodyPr wrap="none" anchor="ctr"/>
                <a:lstStyle/>
                <a:p>
                  <a:endParaRPr lang="it-IT"/>
                </a:p>
              </p:txBody>
            </p:sp>
            <p:sp>
              <p:nvSpPr>
                <p:cNvPr id="89" name="Line 62"/>
                <p:cNvSpPr>
                  <a:spLocks noChangeShapeType="1"/>
                </p:cNvSpPr>
                <p:nvPr/>
              </p:nvSpPr>
              <p:spPr bwMode="auto">
                <a:xfrm flipV="1">
                  <a:off x="472" y="2696"/>
                  <a:ext cx="8" cy="112"/>
                </a:xfrm>
                <a:prstGeom prst="line">
                  <a:avLst/>
                </a:prstGeom>
                <a:noFill/>
                <a:ln w="25400">
                  <a:solidFill>
                    <a:srgbClr val="000000"/>
                  </a:solidFill>
                  <a:round/>
                  <a:headEnd/>
                  <a:tailEnd/>
                </a:ln>
                <a:effectLst/>
              </p:spPr>
              <p:txBody>
                <a:bodyPr wrap="none" anchor="ctr"/>
                <a:lstStyle/>
                <a:p>
                  <a:endParaRPr lang="it-IT"/>
                </a:p>
              </p:txBody>
            </p:sp>
            <p:sp>
              <p:nvSpPr>
                <p:cNvPr id="90" name="Line 63"/>
                <p:cNvSpPr>
                  <a:spLocks noChangeShapeType="1"/>
                </p:cNvSpPr>
                <p:nvPr/>
              </p:nvSpPr>
              <p:spPr bwMode="auto">
                <a:xfrm>
                  <a:off x="1112" y="2504"/>
                  <a:ext cx="32" cy="104"/>
                </a:xfrm>
                <a:prstGeom prst="line">
                  <a:avLst/>
                </a:prstGeom>
                <a:noFill/>
                <a:ln w="31750">
                  <a:solidFill>
                    <a:schemeClr val="bg1"/>
                  </a:solidFill>
                  <a:round/>
                  <a:headEnd/>
                  <a:tailEnd/>
                </a:ln>
                <a:effectLst/>
              </p:spPr>
              <p:txBody>
                <a:bodyPr wrap="none" anchor="ctr"/>
                <a:lstStyle/>
                <a:p>
                  <a:endParaRPr lang="it-IT"/>
                </a:p>
              </p:txBody>
            </p:sp>
            <p:sp>
              <p:nvSpPr>
                <p:cNvPr id="91" name="Line 64"/>
                <p:cNvSpPr>
                  <a:spLocks noChangeShapeType="1"/>
                </p:cNvSpPr>
                <p:nvPr/>
              </p:nvSpPr>
              <p:spPr bwMode="auto">
                <a:xfrm>
                  <a:off x="216" y="2504"/>
                  <a:ext cx="0" cy="120"/>
                </a:xfrm>
                <a:prstGeom prst="line">
                  <a:avLst/>
                </a:prstGeom>
                <a:noFill/>
                <a:ln w="31750">
                  <a:solidFill>
                    <a:schemeClr val="bg1"/>
                  </a:solidFill>
                  <a:round/>
                  <a:headEnd/>
                  <a:tailEnd/>
                </a:ln>
                <a:effectLst/>
              </p:spPr>
              <p:txBody>
                <a:bodyPr wrap="none" anchor="ctr"/>
                <a:lstStyle/>
                <a:p>
                  <a:endParaRPr lang="it-IT"/>
                </a:p>
              </p:txBody>
            </p:sp>
          </p:grpSp>
          <p:sp>
            <p:nvSpPr>
              <p:cNvPr id="54" name="Text Box 65"/>
              <p:cNvSpPr txBox="1">
                <a:spLocks/>
              </p:cNvSpPr>
              <p:nvPr/>
            </p:nvSpPr>
            <p:spPr bwMode="auto">
              <a:xfrm>
                <a:off x="227013" y="4462463"/>
                <a:ext cx="1276350" cy="417512"/>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2200">
                    <a:solidFill>
                      <a:schemeClr val="bg1"/>
                    </a:solidFill>
                    <a:latin typeface="Gill Sans" pitchFamily="1" charset="0"/>
                    <a:sym typeface="Gill Sans" pitchFamily="1" charset="0"/>
                  </a:rPr>
                  <a:t>Ring Fault</a:t>
                </a:r>
              </a:p>
            </p:txBody>
          </p:sp>
          <p:grpSp>
            <p:nvGrpSpPr>
              <p:cNvPr id="55" name="Group 66"/>
              <p:cNvGrpSpPr>
                <a:grpSpLocks noChangeAspect="1"/>
              </p:cNvGrpSpPr>
              <p:nvPr/>
            </p:nvGrpSpPr>
            <p:grpSpPr bwMode="auto">
              <a:xfrm>
                <a:off x="312738" y="5029200"/>
                <a:ext cx="969962" cy="954088"/>
                <a:chOff x="2579" y="3904"/>
                <a:chExt cx="505" cy="497"/>
              </a:xfrm>
            </p:grpSpPr>
            <p:sp>
              <p:nvSpPr>
                <p:cNvPr id="76" name="AutoShape 67"/>
                <p:cNvSpPr>
                  <a:spLocks/>
                </p:cNvSpPr>
                <p:nvPr/>
              </p:nvSpPr>
              <p:spPr bwMode="auto">
                <a:xfrm>
                  <a:off x="2608" y="3904"/>
                  <a:ext cx="456" cy="433"/>
                </a:xfrm>
                <a:prstGeom prst="star5">
                  <a:avLst/>
                </a:prstGeom>
                <a:solidFill>
                  <a:srgbClr val="FFFF00"/>
                </a:solidFill>
                <a:ln w="25400">
                  <a:noFill/>
                  <a:miter lim="800000"/>
                  <a:headEnd/>
                  <a:tailEnd/>
                </a:ln>
                <a:effectLst/>
              </p:spPr>
              <p:txBody>
                <a:bodyPr wrap="none" anchor="ctr"/>
                <a:lstStyle/>
                <a:p>
                  <a:endParaRPr lang="it-IT"/>
                </a:p>
              </p:txBody>
            </p:sp>
            <p:sp>
              <p:nvSpPr>
                <p:cNvPr id="77" name="AutoShape 68"/>
                <p:cNvSpPr>
                  <a:spLocks/>
                </p:cNvSpPr>
                <p:nvPr/>
              </p:nvSpPr>
              <p:spPr bwMode="auto">
                <a:xfrm rot="-5400000">
                  <a:off x="2568" y="3928"/>
                  <a:ext cx="456" cy="433"/>
                </a:xfrm>
                <a:prstGeom prst="star5">
                  <a:avLst/>
                </a:prstGeom>
                <a:solidFill>
                  <a:srgbClr val="FFFF00"/>
                </a:solidFill>
                <a:ln w="25400">
                  <a:noFill/>
                  <a:miter lim="800000"/>
                  <a:headEnd/>
                  <a:tailEnd/>
                </a:ln>
                <a:effectLst/>
              </p:spPr>
              <p:txBody>
                <a:bodyPr wrap="none" anchor="ctr"/>
                <a:lstStyle/>
                <a:p>
                  <a:endParaRPr lang="it-IT"/>
                </a:p>
              </p:txBody>
            </p:sp>
            <p:sp>
              <p:nvSpPr>
                <p:cNvPr id="78" name="AutoShape 69"/>
                <p:cNvSpPr>
                  <a:spLocks/>
                </p:cNvSpPr>
                <p:nvPr/>
              </p:nvSpPr>
              <p:spPr bwMode="auto">
                <a:xfrm rot="5400000">
                  <a:off x="2640" y="3928"/>
                  <a:ext cx="456" cy="433"/>
                </a:xfrm>
                <a:prstGeom prst="star5">
                  <a:avLst/>
                </a:prstGeom>
                <a:solidFill>
                  <a:srgbClr val="FFFF00"/>
                </a:solidFill>
                <a:ln w="25400">
                  <a:noFill/>
                  <a:miter lim="800000"/>
                  <a:headEnd/>
                  <a:tailEnd/>
                </a:ln>
                <a:effectLst/>
              </p:spPr>
              <p:txBody>
                <a:bodyPr wrap="none" anchor="ctr"/>
                <a:lstStyle/>
                <a:p>
                  <a:endParaRPr lang="it-IT"/>
                </a:p>
              </p:txBody>
            </p:sp>
            <p:sp>
              <p:nvSpPr>
                <p:cNvPr id="79" name="AutoShape 70"/>
                <p:cNvSpPr>
                  <a:spLocks/>
                </p:cNvSpPr>
                <p:nvPr/>
              </p:nvSpPr>
              <p:spPr bwMode="auto">
                <a:xfrm flipV="1">
                  <a:off x="2608" y="3968"/>
                  <a:ext cx="456" cy="433"/>
                </a:xfrm>
                <a:prstGeom prst="star5">
                  <a:avLst/>
                </a:prstGeom>
                <a:solidFill>
                  <a:srgbClr val="FFFF00"/>
                </a:solidFill>
                <a:ln w="25400">
                  <a:noFill/>
                  <a:miter lim="800000"/>
                  <a:headEnd/>
                  <a:tailEnd/>
                </a:ln>
                <a:effectLst/>
              </p:spPr>
              <p:txBody>
                <a:bodyPr wrap="none" anchor="ctr"/>
                <a:lstStyle/>
                <a:p>
                  <a:endParaRPr lang="it-IT"/>
                </a:p>
              </p:txBody>
            </p:sp>
          </p:grpSp>
          <p:sp>
            <p:nvSpPr>
              <p:cNvPr id="56" name="Text Box 71"/>
              <p:cNvSpPr txBox="1">
                <a:spLocks/>
              </p:cNvSpPr>
              <p:nvPr/>
            </p:nvSpPr>
            <p:spPr bwMode="auto">
              <a:xfrm>
                <a:off x="244475" y="6096000"/>
                <a:ext cx="1262063" cy="417513"/>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2200">
                    <a:solidFill>
                      <a:schemeClr val="bg1"/>
                    </a:solidFill>
                    <a:latin typeface="Gill Sans" pitchFamily="1" charset="0"/>
                    <a:sym typeface="Gill Sans" pitchFamily="1" charset="0"/>
                  </a:rPr>
                  <a:t>Explosion</a:t>
                </a:r>
              </a:p>
            </p:txBody>
          </p:sp>
          <p:sp>
            <p:nvSpPr>
              <p:cNvPr id="57" name="Text Box 72"/>
              <p:cNvSpPr txBox="1">
                <a:spLocks/>
              </p:cNvSpPr>
              <p:nvPr/>
            </p:nvSpPr>
            <p:spPr bwMode="auto">
              <a:xfrm>
                <a:off x="255588" y="2336800"/>
                <a:ext cx="1285875" cy="417513"/>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2200">
                    <a:solidFill>
                      <a:schemeClr val="bg1"/>
                    </a:solidFill>
                    <a:latin typeface="Gill Sans" pitchFamily="1" charset="0"/>
                    <a:sym typeface="Gill Sans" pitchFamily="1" charset="0"/>
                  </a:rPr>
                  <a:t>Strike-slip</a:t>
                </a:r>
              </a:p>
            </p:txBody>
          </p:sp>
          <p:grpSp>
            <p:nvGrpSpPr>
              <p:cNvPr id="58" name="Group 73"/>
              <p:cNvGrpSpPr>
                <a:grpSpLocks noChangeAspect="1"/>
              </p:cNvGrpSpPr>
              <p:nvPr/>
            </p:nvGrpSpPr>
            <p:grpSpPr bwMode="auto">
              <a:xfrm>
                <a:off x="160338" y="1784350"/>
                <a:ext cx="1555750" cy="493713"/>
                <a:chOff x="-2468" y="689"/>
                <a:chExt cx="3558" cy="1127"/>
              </a:xfrm>
            </p:grpSpPr>
            <p:grpSp>
              <p:nvGrpSpPr>
                <p:cNvPr id="64" name="Group 74"/>
                <p:cNvGrpSpPr>
                  <a:grpSpLocks/>
                </p:cNvGrpSpPr>
                <p:nvPr/>
              </p:nvGrpSpPr>
              <p:grpSpPr bwMode="auto">
                <a:xfrm>
                  <a:off x="-1508" y="689"/>
                  <a:ext cx="2598" cy="1071"/>
                  <a:chOff x="1404" y="1849"/>
                  <a:chExt cx="2598" cy="1071"/>
                </a:xfrm>
              </p:grpSpPr>
              <p:sp>
                <p:nvSpPr>
                  <p:cNvPr id="73" name="AutoShape 75"/>
                  <p:cNvSpPr>
                    <a:spLocks/>
                  </p:cNvSpPr>
                  <p:nvPr/>
                </p:nvSpPr>
                <p:spPr bwMode="auto">
                  <a:xfrm rot="5400000" flipV="1">
                    <a:off x="3488" y="2416"/>
                    <a:ext cx="624" cy="384"/>
                  </a:xfrm>
                  <a:prstGeom prst="parallelogram">
                    <a:avLst>
                      <a:gd name="adj" fmla="val 71395"/>
                    </a:avLst>
                  </a:prstGeom>
                  <a:solidFill>
                    <a:schemeClr val="bg2"/>
                  </a:solidFill>
                  <a:ln w="25400">
                    <a:solidFill>
                      <a:srgbClr val="000000"/>
                    </a:solidFill>
                    <a:miter lim="800000"/>
                    <a:headEnd/>
                    <a:tailEnd/>
                  </a:ln>
                  <a:effectLst/>
                </p:spPr>
                <p:txBody>
                  <a:bodyPr wrap="none" anchor="ctr"/>
                  <a:lstStyle/>
                  <a:p>
                    <a:endParaRPr lang="it-IT"/>
                  </a:p>
                </p:txBody>
              </p:sp>
              <p:sp>
                <p:nvSpPr>
                  <p:cNvPr id="74" name="AutoShape 76"/>
                  <p:cNvSpPr>
                    <a:spLocks/>
                  </p:cNvSpPr>
                  <p:nvPr/>
                </p:nvSpPr>
                <p:spPr bwMode="auto">
                  <a:xfrm rot="1234264">
                    <a:off x="1530" y="1849"/>
                    <a:ext cx="2472" cy="388"/>
                  </a:xfrm>
                  <a:prstGeom prst="parallelogram">
                    <a:avLst>
                      <a:gd name="adj" fmla="val 67811"/>
                    </a:avLst>
                  </a:prstGeom>
                  <a:solidFill>
                    <a:schemeClr val="bg2"/>
                  </a:solidFill>
                  <a:ln w="25400">
                    <a:solidFill>
                      <a:srgbClr val="000000"/>
                    </a:solidFill>
                    <a:miter lim="800000"/>
                    <a:headEnd/>
                    <a:tailEnd/>
                  </a:ln>
                  <a:effectLst/>
                </p:spPr>
                <p:txBody>
                  <a:bodyPr wrap="none" anchor="ctr"/>
                  <a:lstStyle/>
                  <a:p>
                    <a:endParaRPr lang="it-IT"/>
                  </a:p>
                </p:txBody>
              </p:sp>
              <p:sp>
                <p:nvSpPr>
                  <p:cNvPr id="75" name="AutoShape 77"/>
                  <p:cNvSpPr>
                    <a:spLocks/>
                  </p:cNvSpPr>
                  <p:nvPr/>
                </p:nvSpPr>
                <p:spPr bwMode="auto">
                  <a:xfrm rot="1227997" flipH="1">
                    <a:off x="1404" y="2188"/>
                    <a:ext cx="2348" cy="344"/>
                  </a:xfrm>
                  <a:prstGeom prst="parallelogram">
                    <a:avLst>
                      <a:gd name="adj" fmla="val 40922"/>
                    </a:avLst>
                  </a:prstGeom>
                  <a:solidFill>
                    <a:schemeClr val="bg2"/>
                  </a:solidFill>
                  <a:ln w="25400">
                    <a:solidFill>
                      <a:srgbClr val="000000"/>
                    </a:solidFill>
                    <a:miter lim="800000"/>
                    <a:headEnd/>
                    <a:tailEnd/>
                  </a:ln>
                  <a:effectLst/>
                </p:spPr>
                <p:txBody>
                  <a:bodyPr wrap="none" anchor="ctr"/>
                  <a:lstStyle/>
                  <a:p>
                    <a:endParaRPr lang="it-IT"/>
                  </a:p>
                </p:txBody>
              </p:sp>
            </p:grpSp>
            <p:grpSp>
              <p:nvGrpSpPr>
                <p:cNvPr id="65" name="Group 78"/>
                <p:cNvGrpSpPr>
                  <a:grpSpLocks/>
                </p:cNvGrpSpPr>
                <p:nvPr/>
              </p:nvGrpSpPr>
              <p:grpSpPr bwMode="auto">
                <a:xfrm>
                  <a:off x="-2468" y="745"/>
                  <a:ext cx="2598" cy="1071"/>
                  <a:chOff x="1404" y="1849"/>
                  <a:chExt cx="2598" cy="1071"/>
                </a:xfrm>
              </p:grpSpPr>
              <p:sp>
                <p:nvSpPr>
                  <p:cNvPr id="70" name="AutoShape 79"/>
                  <p:cNvSpPr>
                    <a:spLocks/>
                  </p:cNvSpPr>
                  <p:nvPr/>
                </p:nvSpPr>
                <p:spPr bwMode="auto">
                  <a:xfrm rot="5400000" flipV="1">
                    <a:off x="3488" y="2416"/>
                    <a:ext cx="624" cy="384"/>
                  </a:xfrm>
                  <a:prstGeom prst="parallelogram">
                    <a:avLst>
                      <a:gd name="adj" fmla="val 71395"/>
                    </a:avLst>
                  </a:prstGeom>
                  <a:solidFill>
                    <a:schemeClr val="bg1"/>
                  </a:solidFill>
                  <a:ln w="25400">
                    <a:solidFill>
                      <a:srgbClr val="000000"/>
                    </a:solidFill>
                    <a:miter lim="800000"/>
                    <a:headEnd/>
                    <a:tailEnd/>
                  </a:ln>
                  <a:effectLst/>
                </p:spPr>
                <p:txBody>
                  <a:bodyPr wrap="none" anchor="ctr"/>
                  <a:lstStyle/>
                  <a:p>
                    <a:endParaRPr lang="it-IT"/>
                  </a:p>
                </p:txBody>
              </p:sp>
              <p:sp>
                <p:nvSpPr>
                  <p:cNvPr id="71" name="AutoShape 80"/>
                  <p:cNvSpPr>
                    <a:spLocks/>
                  </p:cNvSpPr>
                  <p:nvPr/>
                </p:nvSpPr>
                <p:spPr bwMode="auto">
                  <a:xfrm rot="1234264">
                    <a:off x="1530" y="1849"/>
                    <a:ext cx="2472" cy="388"/>
                  </a:xfrm>
                  <a:prstGeom prst="parallelogram">
                    <a:avLst>
                      <a:gd name="adj" fmla="val 67811"/>
                    </a:avLst>
                  </a:prstGeom>
                  <a:solidFill>
                    <a:schemeClr val="bg1"/>
                  </a:solidFill>
                  <a:ln w="25400">
                    <a:solidFill>
                      <a:srgbClr val="000000"/>
                    </a:solidFill>
                    <a:miter lim="800000"/>
                    <a:headEnd/>
                    <a:tailEnd/>
                  </a:ln>
                  <a:effectLst/>
                </p:spPr>
                <p:txBody>
                  <a:bodyPr wrap="none" anchor="ctr"/>
                  <a:lstStyle/>
                  <a:p>
                    <a:endParaRPr lang="it-IT"/>
                  </a:p>
                </p:txBody>
              </p:sp>
              <p:sp>
                <p:nvSpPr>
                  <p:cNvPr id="72" name="AutoShape 81"/>
                  <p:cNvSpPr>
                    <a:spLocks/>
                  </p:cNvSpPr>
                  <p:nvPr/>
                </p:nvSpPr>
                <p:spPr bwMode="auto">
                  <a:xfrm rot="1227997" flipH="1">
                    <a:off x="1404" y="2188"/>
                    <a:ext cx="2348" cy="344"/>
                  </a:xfrm>
                  <a:prstGeom prst="parallelogram">
                    <a:avLst>
                      <a:gd name="adj" fmla="val 40922"/>
                    </a:avLst>
                  </a:prstGeom>
                  <a:solidFill>
                    <a:schemeClr val="bg1"/>
                  </a:solidFill>
                  <a:ln w="25400">
                    <a:solidFill>
                      <a:srgbClr val="000000"/>
                    </a:solidFill>
                    <a:miter lim="800000"/>
                    <a:headEnd/>
                    <a:tailEnd/>
                  </a:ln>
                  <a:effectLst/>
                </p:spPr>
                <p:txBody>
                  <a:bodyPr wrap="none" anchor="ctr"/>
                  <a:lstStyle/>
                  <a:p>
                    <a:endParaRPr lang="it-IT"/>
                  </a:p>
                </p:txBody>
              </p:sp>
            </p:grpSp>
            <p:sp>
              <p:nvSpPr>
                <p:cNvPr id="66" name="Line 82"/>
                <p:cNvSpPr>
                  <a:spLocks noChangeShapeType="1"/>
                </p:cNvSpPr>
                <p:nvPr/>
              </p:nvSpPr>
              <p:spPr bwMode="auto">
                <a:xfrm>
                  <a:off x="-776" y="784"/>
                  <a:ext cx="536" cy="192"/>
                </a:xfrm>
                <a:prstGeom prst="line">
                  <a:avLst/>
                </a:prstGeom>
                <a:noFill/>
                <a:ln w="25400">
                  <a:solidFill>
                    <a:srgbClr val="000000"/>
                  </a:solidFill>
                  <a:round/>
                  <a:headEnd/>
                  <a:tailEnd/>
                </a:ln>
                <a:effectLst/>
              </p:spPr>
              <p:txBody>
                <a:bodyPr wrap="none" anchor="ctr"/>
                <a:lstStyle/>
                <a:p>
                  <a:endParaRPr lang="it-IT"/>
                </a:p>
              </p:txBody>
            </p:sp>
            <p:sp>
              <p:nvSpPr>
                <p:cNvPr id="67" name="Line 83"/>
                <p:cNvSpPr>
                  <a:spLocks noChangeShapeType="1"/>
                </p:cNvSpPr>
                <p:nvPr/>
              </p:nvSpPr>
              <p:spPr bwMode="auto">
                <a:xfrm flipH="1" flipV="1">
                  <a:off x="-296" y="864"/>
                  <a:ext cx="64" cy="112"/>
                </a:xfrm>
                <a:prstGeom prst="line">
                  <a:avLst/>
                </a:prstGeom>
                <a:noFill/>
                <a:ln w="25400">
                  <a:solidFill>
                    <a:srgbClr val="000000"/>
                  </a:solidFill>
                  <a:round/>
                  <a:headEnd/>
                  <a:tailEnd/>
                </a:ln>
                <a:effectLst/>
              </p:spPr>
              <p:txBody>
                <a:bodyPr wrap="none" anchor="ctr"/>
                <a:lstStyle/>
                <a:p>
                  <a:endParaRPr lang="it-IT"/>
                </a:p>
              </p:txBody>
            </p:sp>
            <p:sp>
              <p:nvSpPr>
                <p:cNvPr id="68" name="Line 84"/>
                <p:cNvSpPr>
                  <a:spLocks noChangeShapeType="1"/>
                </p:cNvSpPr>
                <p:nvPr/>
              </p:nvSpPr>
              <p:spPr bwMode="auto">
                <a:xfrm>
                  <a:off x="-1288" y="776"/>
                  <a:ext cx="536" cy="192"/>
                </a:xfrm>
                <a:prstGeom prst="line">
                  <a:avLst/>
                </a:prstGeom>
                <a:noFill/>
                <a:ln w="25400">
                  <a:solidFill>
                    <a:srgbClr val="000000"/>
                  </a:solidFill>
                  <a:round/>
                  <a:headEnd/>
                  <a:tailEnd/>
                </a:ln>
                <a:effectLst/>
              </p:spPr>
              <p:txBody>
                <a:bodyPr wrap="none" anchor="ctr"/>
                <a:lstStyle/>
                <a:p>
                  <a:endParaRPr lang="it-IT"/>
                </a:p>
              </p:txBody>
            </p:sp>
            <p:sp>
              <p:nvSpPr>
                <p:cNvPr id="69" name="Line 85"/>
                <p:cNvSpPr>
                  <a:spLocks noChangeShapeType="1"/>
                </p:cNvSpPr>
                <p:nvPr/>
              </p:nvSpPr>
              <p:spPr bwMode="auto">
                <a:xfrm>
                  <a:off x="-1288" y="768"/>
                  <a:ext cx="48" cy="112"/>
                </a:xfrm>
                <a:prstGeom prst="line">
                  <a:avLst/>
                </a:prstGeom>
                <a:noFill/>
                <a:ln w="25400">
                  <a:solidFill>
                    <a:srgbClr val="000000"/>
                  </a:solidFill>
                  <a:round/>
                  <a:headEnd/>
                  <a:tailEnd/>
                </a:ln>
                <a:effectLst/>
              </p:spPr>
              <p:txBody>
                <a:bodyPr wrap="none" anchor="ctr"/>
                <a:lstStyle/>
                <a:p>
                  <a:endParaRPr lang="it-IT"/>
                </a:p>
              </p:txBody>
            </p:sp>
          </p:grpSp>
          <p:sp>
            <p:nvSpPr>
              <p:cNvPr id="59" name="Text Box 86"/>
              <p:cNvSpPr txBox="1">
                <a:spLocks/>
              </p:cNvSpPr>
              <p:nvPr/>
            </p:nvSpPr>
            <p:spPr bwMode="auto">
              <a:xfrm>
                <a:off x="320675" y="960438"/>
                <a:ext cx="8640763" cy="536849"/>
              </a:xfrm>
              <a:prstGeom prst="rect">
                <a:avLst/>
              </a:prstGeom>
              <a:noFill/>
              <a:ln w="25400">
                <a:noFill/>
                <a:miter lim="800000"/>
                <a:headEnd/>
                <a:tailEnd/>
              </a:ln>
              <a:effectLst/>
            </p:spPr>
            <p:txBody>
              <a:bodyPr lIns="82295" tIns="41148" rIns="82295" bIns="41148">
                <a:spAutoFit/>
              </a:bodyPr>
              <a:lstStyle/>
              <a:p>
                <a:pPr algn="r" defTabSz="822325" eaLnBrk="1" hangingPunct="1">
                  <a:spcBef>
                    <a:spcPct val="50000"/>
                  </a:spcBef>
                </a:pPr>
                <a:r>
                  <a:rPr lang="en-US" sz="2500" b="1" dirty="0">
                    <a:latin typeface="Times" pitchFamily="1" charset="0"/>
                  </a:rPr>
                  <a:t>Mechanism</a:t>
                </a:r>
                <a:endParaRPr lang="en-US" sz="2900" dirty="0">
                  <a:latin typeface="Times" pitchFamily="1" charset="0"/>
                </a:endParaRPr>
              </a:p>
            </p:txBody>
          </p:sp>
          <p:pic>
            <p:nvPicPr>
              <p:cNvPr id="60" name="Picture 87" descr="eqn_dc"/>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094163" y="1958975"/>
                <a:ext cx="1300162" cy="906463"/>
              </a:xfrm>
              <a:prstGeom prst="rect">
                <a:avLst/>
              </a:prstGeom>
              <a:noFill/>
            </p:spPr>
          </p:pic>
          <p:pic>
            <p:nvPicPr>
              <p:cNvPr id="61" name="Picture 88" descr="eqn_clvd2"/>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952875" y="3668713"/>
                <a:ext cx="1563688" cy="915987"/>
              </a:xfrm>
              <a:prstGeom prst="rect">
                <a:avLst/>
              </a:prstGeom>
              <a:noFill/>
            </p:spPr>
          </p:pic>
          <p:pic>
            <p:nvPicPr>
              <p:cNvPr id="62" name="Picture 89" descr="eqn_iso"/>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4106863" y="5410200"/>
                <a:ext cx="1300162" cy="908050"/>
              </a:xfrm>
              <a:prstGeom prst="rect">
                <a:avLst/>
              </a:prstGeom>
              <a:noFill/>
            </p:spPr>
          </p:pic>
          <p:sp>
            <p:nvSpPr>
              <p:cNvPr id="63" name="Line 90"/>
              <p:cNvSpPr>
                <a:spLocks noChangeShapeType="1"/>
              </p:cNvSpPr>
              <p:nvPr/>
            </p:nvSpPr>
            <p:spPr bwMode="auto">
              <a:xfrm>
                <a:off x="263525" y="1406525"/>
                <a:ext cx="8616950" cy="0"/>
              </a:xfrm>
              <a:prstGeom prst="line">
                <a:avLst/>
              </a:prstGeom>
              <a:noFill/>
              <a:ln w="25400">
                <a:solidFill>
                  <a:schemeClr val="tx1"/>
                </a:solidFill>
                <a:round/>
                <a:headEnd/>
                <a:tailEnd/>
              </a:ln>
              <a:effectLst/>
            </p:spPr>
            <p:txBody>
              <a:bodyPr wrap="none" anchor="ctr"/>
              <a:lstStyle/>
              <a:p>
                <a:endParaRPr lang="it-IT"/>
              </a:p>
            </p:txBody>
          </p:sp>
        </p:grpSp>
      </p:grpSp>
    </p:spTree>
    <p:extLst>
      <p:ext uri="{BB962C8B-B14F-4D97-AF65-F5344CB8AC3E}">
        <p14:creationId xmlns:p14="http://schemas.microsoft.com/office/powerpoint/2010/main" val="271478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67618" y="1014852"/>
            <a:ext cx="6408737" cy="649287"/>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600" dirty="0">
                <a:latin typeface="Calibri" pitchFamily="34" charset="0"/>
                <a:cs typeface="Arial" pitchFamily="34" charset="0"/>
              </a:rPr>
              <a:t>Complex source model</a:t>
            </a:r>
          </a:p>
        </p:txBody>
      </p:sp>
      <p:sp>
        <p:nvSpPr>
          <p:cNvPr id="410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031E2D3-EA0D-433D-AF61-ECCF27D47538}"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it-IT" sz="1400" b="1">
              <a:solidFill>
                <a:srgbClr val="898989"/>
              </a:solidFill>
              <a:latin typeface="Calibri" pitchFamily="34" charset="0"/>
              <a:cs typeface="Arial" pitchFamily="34" charset="0"/>
            </a:endParaRPr>
          </a:p>
        </p:txBody>
      </p:sp>
      <p:sp>
        <p:nvSpPr>
          <p:cNvPr id="4103" name="Text Box 6"/>
          <p:cNvSpPr txBox="1">
            <a:spLocks noChangeArrowheads="1"/>
          </p:cNvSpPr>
          <p:nvPr/>
        </p:nvSpPr>
        <p:spPr bwMode="auto">
          <a:xfrm>
            <a:off x="196180" y="2022914"/>
            <a:ext cx="8928100" cy="833178"/>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t>In it is </a:t>
            </a:r>
            <a:r>
              <a:rPr lang="en-US" sz="1600" b="1" dirty="0"/>
              <a:t>assigned or determined the displacement </a:t>
            </a:r>
            <a:r>
              <a:rPr lang="en-US" sz="1600" dirty="0"/>
              <a:t>on the fault. Among the kinematic models briefly mention only the model of Haskell for a fault rectangular type (big earthquakes) and that of </a:t>
            </a:r>
            <a:r>
              <a:rPr lang="en-US" sz="1600" dirty="0" err="1"/>
              <a:t>Madariaga</a:t>
            </a:r>
            <a:r>
              <a:rPr lang="en-US" sz="1600" dirty="0"/>
              <a:t> for a fault of the circular type (earthquakes small-medium).</a:t>
            </a:r>
            <a:endParaRPr lang="it-IT" sz="1600" dirty="0">
              <a:solidFill>
                <a:srgbClr val="000000"/>
              </a:solidFill>
              <a:latin typeface="Calibri" pitchFamily="34" charset="0"/>
              <a:cs typeface="Arial" pitchFamily="34" charset="0"/>
            </a:endParaRPr>
          </a:p>
        </p:txBody>
      </p:sp>
      <p:sp>
        <p:nvSpPr>
          <p:cNvPr id="4104" name="Text Box 6"/>
          <p:cNvSpPr txBox="1">
            <a:spLocks noChangeArrowheads="1"/>
          </p:cNvSpPr>
          <p:nvPr/>
        </p:nvSpPr>
        <p:spPr bwMode="auto">
          <a:xfrm>
            <a:off x="2572668" y="1662552"/>
            <a:ext cx="406717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kinematic source model</a:t>
            </a:r>
          </a:p>
        </p:txBody>
      </p:sp>
      <p:sp>
        <p:nvSpPr>
          <p:cNvPr id="4105" name="Text Box 6"/>
          <p:cNvSpPr txBox="1">
            <a:spLocks noChangeArrowheads="1"/>
          </p:cNvSpPr>
          <p:nvPr/>
        </p:nvSpPr>
        <p:spPr bwMode="auto">
          <a:xfrm>
            <a:off x="2625848" y="3451511"/>
            <a:ext cx="4068763"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Dynamic source model</a:t>
            </a:r>
          </a:p>
        </p:txBody>
      </p:sp>
      <p:sp>
        <p:nvSpPr>
          <p:cNvPr id="4106" name="Text Box 6"/>
          <p:cNvSpPr txBox="1">
            <a:spLocks noChangeArrowheads="1"/>
          </p:cNvSpPr>
          <p:nvPr/>
        </p:nvSpPr>
        <p:spPr bwMode="auto">
          <a:xfrm>
            <a:off x="107950" y="4035345"/>
            <a:ext cx="8928100" cy="1571842"/>
          </a:xfrm>
          <a:prstGeom prst="rect">
            <a:avLst/>
          </a:prstGeom>
          <a:noFill/>
          <a:ln w="9525">
            <a:noFill/>
            <a:miter lim="800000"/>
            <a:headEnd/>
            <a:tailEnd/>
          </a:ln>
        </p:spPr>
        <p:txBody>
          <a:bodyPr lIns="90000" tIns="46800" rIns="90000" bIns="46800">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t>In them are </a:t>
            </a:r>
            <a:r>
              <a:rPr lang="en-US" sz="1600" b="1" dirty="0"/>
              <a:t>assigned or determined stress</a:t>
            </a:r>
            <a:r>
              <a:rPr lang="en-US" sz="1600" dirty="0"/>
              <a:t> and the fall of stress on the fault. According to them it determines the seismic radiation.</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t> It is a complex problem even in 2D. Analytical solutions exist for semi-infinite fractures. </a:t>
            </a:r>
            <a:br>
              <a:rPr lang="en-US" sz="1600" dirty="0"/>
            </a:br>
            <a:r>
              <a:rPr lang="en-US" sz="1600" dirty="0"/>
              <a:t>To solve these problems makes extensive use of computer modeling programs with finite elements, finite differences, etc.</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t> Are not covered in this course.</a:t>
            </a:r>
          </a:p>
        </p:txBody>
      </p:sp>
    </p:spTree>
    <p:extLst>
      <p:ext uri="{BB962C8B-B14F-4D97-AF65-F5344CB8AC3E}">
        <p14:creationId xmlns:p14="http://schemas.microsoft.com/office/powerpoint/2010/main" val="5718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089019-15D1-4A4C-8470-6106AC40821C}"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it-IT" sz="1400" b="1">
              <a:solidFill>
                <a:srgbClr val="898989"/>
              </a:solidFill>
              <a:latin typeface="Calibri" pitchFamily="34" charset="0"/>
              <a:cs typeface="Arial" pitchFamily="34" charset="0"/>
            </a:endParaRPr>
          </a:p>
        </p:txBody>
      </p:sp>
      <p:sp>
        <p:nvSpPr>
          <p:cNvPr id="5127" name="Text Box 6"/>
          <p:cNvSpPr txBox="1">
            <a:spLocks noChangeArrowheads="1"/>
          </p:cNvSpPr>
          <p:nvPr/>
        </p:nvSpPr>
        <p:spPr bwMode="auto">
          <a:xfrm>
            <a:off x="2484438" y="1268413"/>
            <a:ext cx="406717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MODELLO DI HASKELL</a:t>
            </a:r>
          </a:p>
        </p:txBody>
      </p:sp>
      <p:grpSp>
        <p:nvGrpSpPr>
          <p:cNvPr id="10" name="Group 9"/>
          <p:cNvGrpSpPr/>
          <p:nvPr/>
        </p:nvGrpSpPr>
        <p:grpSpPr>
          <a:xfrm>
            <a:off x="41275" y="1916113"/>
            <a:ext cx="9102725" cy="2953487"/>
            <a:chOff x="41275" y="1916113"/>
            <a:chExt cx="9102725" cy="2953487"/>
          </a:xfrm>
        </p:grpSpPr>
        <p:pic>
          <p:nvPicPr>
            <p:cNvPr id="5128" name="Picture 1"/>
            <p:cNvPicPr>
              <a:picLocks noChangeAspect="1"/>
            </p:cNvPicPr>
            <p:nvPr/>
          </p:nvPicPr>
          <p:blipFill>
            <a:blip r:embed="rId3" cstate="print"/>
            <a:srcRect/>
            <a:stretch>
              <a:fillRect/>
            </a:stretch>
          </p:blipFill>
          <p:spPr bwMode="auto">
            <a:xfrm>
              <a:off x="41275" y="1916113"/>
              <a:ext cx="2946400" cy="2171700"/>
            </a:xfrm>
            <a:prstGeom prst="rect">
              <a:avLst/>
            </a:prstGeom>
            <a:noFill/>
            <a:ln w="9525">
              <a:noFill/>
              <a:miter lim="800000"/>
              <a:headEnd/>
              <a:tailEnd/>
            </a:ln>
          </p:spPr>
        </p:pic>
        <p:pic>
          <p:nvPicPr>
            <p:cNvPr id="5129" name="Picture 2"/>
            <p:cNvPicPr>
              <a:picLocks noChangeAspect="1"/>
            </p:cNvPicPr>
            <p:nvPr/>
          </p:nvPicPr>
          <p:blipFill>
            <a:blip r:embed="rId4" cstate="print"/>
            <a:srcRect/>
            <a:stretch>
              <a:fillRect/>
            </a:stretch>
          </p:blipFill>
          <p:spPr bwMode="auto">
            <a:xfrm>
              <a:off x="2555875" y="2133600"/>
              <a:ext cx="3594100" cy="1536700"/>
            </a:xfrm>
            <a:prstGeom prst="rect">
              <a:avLst/>
            </a:prstGeom>
            <a:noFill/>
            <a:ln w="9525">
              <a:noFill/>
              <a:miter lim="800000"/>
              <a:headEnd/>
              <a:tailEnd/>
            </a:ln>
          </p:spPr>
        </p:pic>
        <p:pic>
          <p:nvPicPr>
            <p:cNvPr id="5130" name="Picture 3"/>
            <p:cNvPicPr>
              <a:picLocks noChangeAspect="1"/>
            </p:cNvPicPr>
            <p:nvPr/>
          </p:nvPicPr>
          <p:blipFill>
            <a:blip r:embed="rId5" cstate="print"/>
            <a:srcRect/>
            <a:stretch>
              <a:fillRect/>
            </a:stretch>
          </p:blipFill>
          <p:spPr bwMode="auto">
            <a:xfrm>
              <a:off x="5759450" y="2133600"/>
              <a:ext cx="3384550" cy="1881188"/>
            </a:xfrm>
            <a:prstGeom prst="rect">
              <a:avLst/>
            </a:prstGeom>
            <a:noFill/>
            <a:ln w="9525">
              <a:noFill/>
              <a:miter lim="800000"/>
              <a:headEnd/>
              <a:tailEnd/>
            </a:ln>
          </p:spPr>
        </p:pic>
        <p:sp>
          <p:nvSpPr>
            <p:cNvPr id="5131" name="Text Box 6"/>
            <p:cNvSpPr txBox="1">
              <a:spLocks noChangeArrowheads="1"/>
            </p:cNvSpPr>
            <p:nvPr/>
          </p:nvSpPr>
          <p:spPr bwMode="auto">
            <a:xfrm>
              <a:off x="323528" y="4221088"/>
              <a:ext cx="2233613" cy="648512"/>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v = RUPTURE FRONT VELOCITY</a:t>
              </a:r>
            </a:p>
          </p:txBody>
        </p:sp>
        <p:sp>
          <p:nvSpPr>
            <p:cNvPr id="5132" name="Text Box 6"/>
            <p:cNvSpPr txBox="1">
              <a:spLocks noChangeArrowheads="1"/>
            </p:cNvSpPr>
            <p:nvPr/>
          </p:nvSpPr>
          <p:spPr bwMode="auto">
            <a:xfrm>
              <a:off x="3347864" y="4281661"/>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SLIP</a:t>
              </a:r>
            </a:p>
          </p:txBody>
        </p:sp>
        <p:sp>
          <p:nvSpPr>
            <p:cNvPr id="5133" name="Text Box 6"/>
            <p:cNvSpPr txBox="1">
              <a:spLocks noChangeArrowheads="1"/>
            </p:cNvSpPr>
            <p:nvPr/>
          </p:nvSpPr>
          <p:spPr bwMode="auto">
            <a:xfrm>
              <a:off x="6372225" y="4293096"/>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STRESS</a:t>
              </a:r>
            </a:p>
          </p:txBody>
        </p:sp>
      </p:grpSp>
    </p:spTree>
    <p:extLst>
      <p:ext uri="{BB962C8B-B14F-4D97-AF65-F5344CB8AC3E}">
        <p14:creationId xmlns:p14="http://schemas.microsoft.com/office/powerpoint/2010/main" val="19435154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cstate="print"/>
          <a:srcRect/>
          <a:stretch>
            <a:fillRect/>
          </a:stretch>
        </p:blipFill>
        <p:spPr bwMode="auto">
          <a:xfrm>
            <a:off x="250825" y="1216025"/>
            <a:ext cx="3816350" cy="5641975"/>
          </a:xfrm>
          <a:prstGeom prst="rect">
            <a:avLst/>
          </a:prstGeom>
          <a:noFill/>
          <a:ln w="9525">
            <a:noFill/>
            <a:miter lim="800000"/>
            <a:headEnd/>
            <a:tailEnd/>
          </a:ln>
        </p:spPr>
      </p:pic>
      <p:sp>
        <p:nvSpPr>
          <p:cNvPr id="6151"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4CEED43-25F2-4BAE-B074-324402DECE1D}"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it-IT" sz="1400" b="1">
              <a:solidFill>
                <a:srgbClr val="898989"/>
              </a:solidFill>
              <a:latin typeface="Calibri" pitchFamily="34" charset="0"/>
              <a:cs typeface="Arial" pitchFamily="34" charset="0"/>
            </a:endParaRPr>
          </a:p>
        </p:txBody>
      </p:sp>
      <p:sp>
        <p:nvSpPr>
          <p:cNvPr id="6152" name="Text Box 6"/>
          <p:cNvSpPr txBox="1">
            <a:spLocks noChangeArrowheads="1"/>
          </p:cNvSpPr>
          <p:nvPr/>
        </p:nvSpPr>
        <p:spPr bwMode="auto">
          <a:xfrm>
            <a:off x="4643438" y="2205038"/>
            <a:ext cx="4249737" cy="3141502"/>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Modello idealizzato di rottura di Kostrov (1966) per una rottura che si propaga alla velocità di rottura v</a:t>
            </a:r>
            <a:r>
              <a:rPr lang="it-IT" baseline="-25000" dirty="0">
                <a:solidFill>
                  <a:srgbClr val="000000"/>
                </a:solidFill>
                <a:latin typeface="Calibri" pitchFamily="34" charset="0"/>
                <a:cs typeface="Arial" pitchFamily="34" charset="0"/>
              </a:rPr>
              <a:t>r</a:t>
            </a:r>
            <a:r>
              <a:rPr lang="it-IT" dirty="0">
                <a:solidFill>
                  <a:srgbClr val="000000"/>
                </a:solidFill>
                <a:latin typeface="Calibri" pitchFamily="34" charset="0"/>
                <a:cs typeface="Arial" pitchFamily="34" charset="0"/>
              </a:rPr>
              <a:t> in direzione x. La frattura inizia quando lo stress all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estremità della rottura supera lo sforzo statico sulla faglia, τ</a:t>
            </a:r>
            <a:r>
              <a:rPr lang="it-IT" baseline="-25000" dirty="0">
                <a:solidFill>
                  <a:srgbClr val="000000"/>
                </a:solidFill>
                <a:latin typeface="Calibri" pitchFamily="34" charset="0"/>
                <a:cs typeface="Arial" pitchFamily="34" charset="0"/>
              </a:rPr>
              <a:t>S</a:t>
            </a:r>
            <a:r>
              <a:rPr lang="it-IT" dirty="0">
                <a:solidFill>
                  <a:srgbClr val="000000"/>
                </a:solidFill>
                <a:latin typeface="Calibri" pitchFamily="34" charset="0"/>
                <a:cs typeface="Arial" pitchFamily="34" charset="0"/>
              </a:rPr>
              <a:t>, e lo stress sulla faglia che scorre si trova ad un livello costante τ</a:t>
            </a:r>
            <a:r>
              <a:rPr lang="it-IT" baseline="-25000" dirty="0">
                <a:solidFill>
                  <a:srgbClr val="000000"/>
                </a:solidFill>
                <a:latin typeface="Calibri" pitchFamily="34" charset="0"/>
                <a:cs typeface="Arial" pitchFamily="34" charset="0"/>
              </a:rPr>
              <a:t>f</a:t>
            </a:r>
            <a:r>
              <a:rPr lang="it-IT" dirty="0">
                <a:solidFill>
                  <a:srgbClr val="000000"/>
                </a:solidFill>
                <a:latin typeface="Calibri" pitchFamily="34" charset="0"/>
                <a:cs typeface="Arial" pitchFamily="34" charset="0"/>
              </a:rPr>
              <a:t>. Lo sforzo prima della rottura è τ</a:t>
            </a:r>
            <a:r>
              <a:rPr lang="it-IT" baseline="-25000" dirty="0">
                <a:solidFill>
                  <a:srgbClr val="000000"/>
                </a:solidFill>
                <a:latin typeface="Calibri" pitchFamily="34" charset="0"/>
                <a:cs typeface="Arial" pitchFamily="34" charset="0"/>
              </a:rPr>
              <a:t>0</a:t>
            </a:r>
            <a:r>
              <a:rPr lang="it-IT" dirty="0">
                <a:solidFill>
                  <a:srgbClr val="000000"/>
                </a:solidFill>
                <a:latin typeface="Calibri" pitchFamily="34" charset="0"/>
                <a:cs typeface="Arial" pitchFamily="34" charset="0"/>
              </a:rPr>
              <a:t>, e lo stress drop è τ</a:t>
            </a:r>
            <a:r>
              <a:rPr lang="it-IT" baseline="-25000" dirty="0">
                <a:solidFill>
                  <a:srgbClr val="000000"/>
                </a:solidFill>
                <a:latin typeface="Calibri" pitchFamily="34" charset="0"/>
                <a:cs typeface="Arial" pitchFamily="34" charset="0"/>
              </a:rPr>
              <a:t>0</a:t>
            </a:r>
            <a:r>
              <a:rPr lang="it-IT" dirty="0">
                <a:solidFill>
                  <a:srgbClr val="000000"/>
                </a:solidFill>
                <a:latin typeface="Calibri" pitchFamily="34" charset="0"/>
                <a:cs typeface="Arial" pitchFamily="34" charset="0"/>
              </a:rPr>
              <a:t>-τ</a:t>
            </a:r>
            <a:r>
              <a:rPr lang="it-IT" baseline="-25000" dirty="0">
                <a:solidFill>
                  <a:srgbClr val="000000"/>
                </a:solidFill>
                <a:latin typeface="Calibri" pitchFamily="34" charset="0"/>
                <a:cs typeface="Arial" pitchFamily="34" charset="0"/>
              </a:rPr>
              <a:t>f</a:t>
            </a:r>
            <a:r>
              <a:rPr lang="it-IT" dirty="0">
                <a:solidFill>
                  <a:srgbClr val="000000"/>
                </a:solidFill>
                <a:latin typeface="Calibri" pitchFamily="34" charset="0"/>
                <a:cs typeface="Arial" pitchFamily="34" charset="0"/>
              </a:rPr>
              <a:t>. Ogni punto sulla superficie di rottura continua lo scorrimento finchè non si ferma il fronte di rottura</a:t>
            </a:r>
            <a:r>
              <a:rPr lang="it-IT" altLang="ja-JP" dirty="0">
                <a:solidFill>
                  <a:srgbClr val="000000"/>
                </a:solidFill>
                <a:latin typeface="Calibri" pitchFamily="34" charset="0"/>
                <a:cs typeface="Arial" pitchFamily="34" charset="0"/>
              </a:rPr>
              <a:t>.  </a:t>
            </a:r>
            <a:endParaRPr lang="it-IT"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416653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814B27-87E3-4B3B-901C-A0EFA8312C57}"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it-IT" sz="1400" b="1">
              <a:solidFill>
                <a:srgbClr val="898989"/>
              </a:solidFill>
              <a:latin typeface="Calibri" pitchFamily="34" charset="0"/>
              <a:cs typeface="Arial" pitchFamily="34" charset="0"/>
            </a:endParaRPr>
          </a:p>
        </p:txBody>
      </p:sp>
      <p:sp>
        <p:nvSpPr>
          <p:cNvPr id="1033"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MODELLO DI FRATTURA CIRCOLARE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MADARIAGA</a:t>
            </a:r>
          </a:p>
        </p:txBody>
      </p:sp>
      <p:pic>
        <p:nvPicPr>
          <p:cNvPr id="1034" name="Picture 2"/>
          <p:cNvPicPr>
            <a:picLocks noChangeAspect="1"/>
          </p:cNvPicPr>
          <p:nvPr/>
        </p:nvPicPr>
        <p:blipFill>
          <a:blip r:embed="rId3" cstate="print"/>
          <a:srcRect/>
          <a:stretch>
            <a:fillRect/>
          </a:stretch>
        </p:blipFill>
        <p:spPr bwMode="auto">
          <a:xfrm>
            <a:off x="250825" y="1700213"/>
            <a:ext cx="2952750" cy="1816100"/>
          </a:xfrm>
          <a:prstGeom prst="rect">
            <a:avLst/>
          </a:prstGeom>
          <a:noFill/>
          <a:ln w="9525">
            <a:noFill/>
            <a:miter lim="800000"/>
            <a:headEnd/>
            <a:tailEnd/>
          </a:ln>
        </p:spPr>
      </p:pic>
      <p:grpSp>
        <p:nvGrpSpPr>
          <p:cNvPr id="13" name="Group 12"/>
          <p:cNvGrpSpPr/>
          <p:nvPr/>
        </p:nvGrpSpPr>
        <p:grpSpPr>
          <a:xfrm>
            <a:off x="107950" y="3860800"/>
            <a:ext cx="8721725" cy="2725959"/>
            <a:chOff x="107950" y="3860800"/>
            <a:chExt cx="8721725" cy="2725959"/>
          </a:xfrm>
        </p:grpSpPr>
        <p:pic>
          <p:nvPicPr>
            <p:cNvPr id="1035" name="Picture 5"/>
            <p:cNvPicPr>
              <a:picLocks noChangeAspect="1"/>
            </p:cNvPicPr>
            <p:nvPr/>
          </p:nvPicPr>
          <p:blipFill>
            <a:blip r:embed="rId4" cstate="print"/>
            <a:srcRect/>
            <a:stretch>
              <a:fillRect/>
            </a:stretch>
          </p:blipFill>
          <p:spPr bwMode="auto">
            <a:xfrm>
              <a:off x="107950" y="4224338"/>
              <a:ext cx="2519363" cy="1027112"/>
            </a:xfrm>
            <a:prstGeom prst="rect">
              <a:avLst/>
            </a:prstGeom>
            <a:noFill/>
            <a:ln w="9525">
              <a:noFill/>
              <a:miter lim="800000"/>
              <a:headEnd/>
              <a:tailEnd/>
            </a:ln>
          </p:spPr>
        </p:pic>
        <p:pic>
          <p:nvPicPr>
            <p:cNvPr id="1036" name="Picture 6"/>
            <p:cNvPicPr>
              <a:picLocks noChangeAspect="1"/>
            </p:cNvPicPr>
            <p:nvPr/>
          </p:nvPicPr>
          <p:blipFill>
            <a:blip r:embed="rId5" cstate="print"/>
            <a:srcRect/>
            <a:stretch>
              <a:fillRect/>
            </a:stretch>
          </p:blipFill>
          <p:spPr bwMode="auto">
            <a:xfrm>
              <a:off x="2700338" y="4005263"/>
              <a:ext cx="3121025" cy="1511300"/>
            </a:xfrm>
            <a:prstGeom prst="rect">
              <a:avLst/>
            </a:prstGeom>
            <a:noFill/>
            <a:ln w="9525">
              <a:noFill/>
              <a:miter lim="800000"/>
              <a:headEnd/>
              <a:tailEnd/>
            </a:ln>
          </p:spPr>
        </p:pic>
        <p:pic>
          <p:nvPicPr>
            <p:cNvPr id="1037" name="Picture 7"/>
            <p:cNvPicPr>
              <a:picLocks noChangeAspect="1"/>
            </p:cNvPicPr>
            <p:nvPr/>
          </p:nvPicPr>
          <p:blipFill>
            <a:blip r:embed="rId6" cstate="print"/>
            <a:srcRect/>
            <a:stretch>
              <a:fillRect/>
            </a:stretch>
          </p:blipFill>
          <p:spPr bwMode="auto">
            <a:xfrm>
              <a:off x="6011863" y="3860800"/>
              <a:ext cx="2817812" cy="2014538"/>
            </a:xfrm>
            <a:prstGeom prst="rect">
              <a:avLst/>
            </a:prstGeom>
            <a:noFill/>
            <a:ln w="9525">
              <a:noFill/>
              <a:miter lim="800000"/>
              <a:headEnd/>
              <a:tailEnd/>
            </a:ln>
          </p:spPr>
        </p:pic>
        <p:sp>
          <p:nvSpPr>
            <p:cNvPr id="1038" name="Text Box 6"/>
            <p:cNvSpPr txBox="1">
              <a:spLocks noChangeArrowheads="1"/>
            </p:cNvSpPr>
            <p:nvPr/>
          </p:nvSpPr>
          <p:spPr bwMode="auto">
            <a:xfrm>
              <a:off x="6300788" y="5661248"/>
              <a:ext cx="2232025" cy="925511"/>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SLIP DISPLACEMENT AND VELOCITY OF P WAVES</a:t>
              </a:r>
            </a:p>
          </p:txBody>
        </p:sp>
        <p:sp>
          <p:nvSpPr>
            <p:cNvPr id="1039" name="Text Box 6"/>
            <p:cNvSpPr txBox="1">
              <a:spLocks noChangeArrowheads="1"/>
            </p:cNvSpPr>
            <p:nvPr/>
          </p:nvSpPr>
          <p:spPr bwMode="auto">
            <a:xfrm>
              <a:off x="179512" y="5733256"/>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SLIP</a:t>
              </a:r>
            </a:p>
          </p:txBody>
        </p:sp>
        <p:sp>
          <p:nvSpPr>
            <p:cNvPr id="1040" name="Text Box 6"/>
            <p:cNvSpPr txBox="1">
              <a:spLocks noChangeArrowheads="1"/>
            </p:cNvSpPr>
            <p:nvPr/>
          </p:nvSpPr>
          <p:spPr bwMode="auto">
            <a:xfrm>
              <a:off x="3059832" y="5733256"/>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STRESS</a:t>
              </a:r>
            </a:p>
          </p:txBody>
        </p:sp>
      </p:grpSp>
    </p:spTree>
    <p:extLst>
      <p:ext uri="{BB962C8B-B14F-4D97-AF65-F5344CB8AC3E}">
        <p14:creationId xmlns:p14="http://schemas.microsoft.com/office/powerpoint/2010/main" val="1371464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04B914-1C6A-416C-AE20-6CA645E9C14C}"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it-IT" sz="1400" b="1">
              <a:solidFill>
                <a:srgbClr val="898989"/>
              </a:solidFill>
              <a:latin typeface="Calibri" pitchFamily="34" charset="0"/>
              <a:cs typeface="Arial" pitchFamily="34" charset="0"/>
            </a:endParaRPr>
          </a:p>
        </p:txBody>
      </p:sp>
      <p:sp>
        <p:nvSpPr>
          <p:cNvPr id="8199" name="Text Box 6"/>
          <p:cNvSpPr txBox="1">
            <a:spLocks noChangeArrowheads="1"/>
          </p:cNvSpPr>
          <p:nvPr/>
        </p:nvSpPr>
        <p:spPr bwMode="auto">
          <a:xfrm>
            <a:off x="179388" y="1268413"/>
            <a:ext cx="8785225" cy="34178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I modelli finora discussi non riescono a spiegare le osservazioni neanche nel campo lontano nel caso di grossi eventi (M≈8) e frequenze basse. Tantomeno riescono a spiegare </a:t>
            </a:r>
            <a:r>
              <a:rPr lang="it-IT" u="sng" dirty="0">
                <a:solidFill>
                  <a:srgbClr val="000000"/>
                </a:solidFill>
                <a:latin typeface="Calibri" pitchFamily="34" charset="0"/>
                <a:cs typeface="Arial" pitchFamily="34" charset="0"/>
              </a:rPr>
              <a:t>la grande complessità osservata nei segnali ad alta frequenza</a:t>
            </a:r>
            <a:r>
              <a:rPr lang="it-IT" dirty="0">
                <a:solidFill>
                  <a:srgbClr val="000000"/>
                </a:solidFill>
                <a:latin typeface="Calibri" pitchFamily="34" charset="0"/>
                <a:cs typeface="Arial" pitchFamily="34" charset="0"/>
              </a:rPr>
              <a:t> (broadband, accelerogrammi) ottenuti vicino alla sorgente.</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La complessità di tali segnali è pertanto da associare alle </a:t>
            </a:r>
            <a:r>
              <a:rPr lang="it-IT" u="sng" dirty="0">
                <a:solidFill>
                  <a:srgbClr val="000000"/>
                </a:solidFill>
                <a:latin typeface="Calibri" pitchFamily="34" charset="0"/>
                <a:cs typeface="Arial" pitchFamily="34" charset="0"/>
              </a:rPr>
              <a:t>condizioni di eterogeneità della crosta</a:t>
            </a:r>
            <a:r>
              <a:rPr lang="it-IT" dirty="0">
                <a:solidFill>
                  <a:srgbClr val="000000"/>
                </a:solidFill>
                <a:latin typeface="Calibri" pitchFamily="34" charset="0"/>
                <a:cs typeface="Arial" pitchFamily="34" charset="0"/>
              </a:rPr>
              <a:t> (lungo la faglia).</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La rottura della faglia non è liscia ed uniforme ma variabile ed eterogenea nello spazio. </a:t>
            </a:r>
            <a:r>
              <a:rPr lang="it-IT" u="sng" dirty="0">
                <a:solidFill>
                  <a:srgbClr val="000000"/>
                </a:solidFill>
                <a:latin typeface="Calibri" pitchFamily="34" charset="0"/>
                <a:cs typeface="Arial" pitchFamily="34" charset="0"/>
              </a:rPr>
              <a:t>Porzioni di faglia </a:t>
            </a:r>
            <a:r>
              <a:rPr lang="it-IT" dirty="0">
                <a:solidFill>
                  <a:srgbClr val="000000"/>
                </a:solidFill>
                <a:latin typeface="Calibri" pitchFamily="34" charset="0"/>
                <a:cs typeface="Arial" pitchFamily="34" charset="0"/>
              </a:rPr>
              <a:t>che erano sottoposte a grandi sforzi prima del terremoto possono produrre </a:t>
            </a:r>
            <a:r>
              <a:rPr lang="it-IT" u="sng" dirty="0">
                <a:solidFill>
                  <a:srgbClr val="000000"/>
                </a:solidFill>
                <a:latin typeface="Calibri" pitchFamily="34" charset="0"/>
                <a:cs typeface="Arial" pitchFamily="34" charset="0"/>
              </a:rPr>
              <a:t>grossi impulsi di radiazione</a:t>
            </a:r>
            <a:r>
              <a:rPr lang="it-IT" dirty="0">
                <a:solidFill>
                  <a:srgbClr val="000000"/>
                </a:solidFill>
                <a:latin typeface="Calibri" pitchFamily="34" charset="0"/>
                <a:cs typeface="Arial" pitchFamily="34" charset="0"/>
              </a:rPr>
              <a:t>, mentre altre parti della faglia offrono una </a:t>
            </a:r>
            <a:r>
              <a:rPr lang="it-IT" u="sng" dirty="0">
                <a:solidFill>
                  <a:srgbClr val="000000"/>
                </a:solidFill>
                <a:latin typeface="Calibri" pitchFamily="34" charset="0"/>
                <a:cs typeface="Arial" pitchFamily="34" charset="0"/>
              </a:rPr>
              <a:t>resistenza molto grande</a:t>
            </a:r>
            <a:r>
              <a:rPr lang="it-IT" dirty="0">
                <a:solidFill>
                  <a:srgbClr val="000000"/>
                </a:solidFill>
                <a:latin typeface="Calibri" pitchFamily="34" charset="0"/>
                <a:cs typeface="Arial" pitchFamily="34" charset="0"/>
              </a:rPr>
              <a:t> in modo da fermare la rottura.</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Pertanto alla fine degli anno </a:t>
            </a:r>
            <a:r>
              <a:rPr lang="fr-FR" altLang="en-US" dirty="0">
                <a:solidFill>
                  <a:srgbClr val="000000"/>
                </a:solidFill>
                <a:latin typeface="Calibri" pitchFamily="34" charset="0"/>
                <a:cs typeface="Arial" pitchFamily="34" charset="0"/>
              </a:rPr>
              <a:t>’</a:t>
            </a:r>
            <a:r>
              <a:rPr lang="it-IT" altLang="ja-JP" dirty="0">
                <a:solidFill>
                  <a:srgbClr val="000000"/>
                </a:solidFill>
                <a:latin typeface="Calibri" pitchFamily="34" charset="0"/>
                <a:cs typeface="Arial" pitchFamily="34" charset="0"/>
              </a:rPr>
              <a:t>70 vennero proposti i seguenti modelli per spiegare le complessità osservate.</a:t>
            </a:r>
            <a:endParaRPr lang="it-IT"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500577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2</a:t>
            </a:fld>
            <a:endParaRPr lang="it-IT" sz="1400" b="1" dirty="0"/>
          </a:p>
        </p:txBody>
      </p:sp>
      <p:grpSp>
        <p:nvGrpSpPr>
          <p:cNvPr id="8" name="Group 7"/>
          <p:cNvGrpSpPr/>
          <p:nvPr/>
        </p:nvGrpSpPr>
        <p:grpSpPr>
          <a:xfrm>
            <a:off x="251520" y="1268760"/>
            <a:ext cx="4464174" cy="5373216"/>
            <a:chOff x="323850" y="1412875"/>
            <a:chExt cx="4560888" cy="5445125"/>
          </a:xfrm>
        </p:grpSpPr>
        <p:pic>
          <p:nvPicPr>
            <p:cNvPr id="9" name="Picture 2"/>
            <p:cNvPicPr>
              <a:picLocks noChangeAspect="1" noChangeArrowheads="1"/>
            </p:cNvPicPr>
            <p:nvPr/>
          </p:nvPicPr>
          <p:blipFill>
            <a:blip r:embed="rId2" cstate="print"/>
            <a:srcRect/>
            <a:stretch>
              <a:fillRect/>
            </a:stretch>
          </p:blipFill>
          <p:spPr bwMode="auto">
            <a:xfrm>
              <a:off x="755650" y="1412875"/>
              <a:ext cx="1625600" cy="1658938"/>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539750" y="2924175"/>
              <a:ext cx="2016125" cy="2017713"/>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2627313" y="2852738"/>
              <a:ext cx="2182812" cy="2214562"/>
            </a:xfrm>
            <a:prstGeom prst="rect">
              <a:avLst/>
            </a:prstGeom>
            <a:noFill/>
            <a:ln w="9525">
              <a:noFill/>
              <a:miter lim="800000"/>
              <a:headEnd/>
              <a:tailEnd/>
            </a:ln>
          </p:spPr>
        </p:pic>
        <p:pic>
          <p:nvPicPr>
            <p:cNvPr id="13" name="Picture 5"/>
            <p:cNvPicPr>
              <a:picLocks noChangeAspect="1" noChangeArrowheads="1"/>
            </p:cNvPicPr>
            <p:nvPr/>
          </p:nvPicPr>
          <p:blipFill>
            <a:blip r:embed="rId5" cstate="print"/>
            <a:srcRect/>
            <a:stretch>
              <a:fillRect/>
            </a:stretch>
          </p:blipFill>
          <p:spPr bwMode="auto">
            <a:xfrm>
              <a:off x="323850" y="4826000"/>
              <a:ext cx="2293938" cy="2032000"/>
            </a:xfrm>
            <a:prstGeom prst="rect">
              <a:avLst/>
            </a:prstGeom>
            <a:noFill/>
            <a:ln w="9525">
              <a:noFill/>
              <a:miter lim="800000"/>
              <a:headEnd/>
              <a:tailEnd/>
            </a:ln>
          </p:spPr>
        </p:pic>
        <p:pic>
          <p:nvPicPr>
            <p:cNvPr id="16" name="Picture 6"/>
            <p:cNvPicPr>
              <a:picLocks noChangeAspect="1" noChangeArrowheads="1"/>
            </p:cNvPicPr>
            <p:nvPr/>
          </p:nvPicPr>
          <p:blipFill>
            <a:blip r:embed="rId6" cstate="print"/>
            <a:srcRect/>
            <a:stretch>
              <a:fillRect/>
            </a:stretch>
          </p:blipFill>
          <p:spPr bwMode="auto">
            <a:xfrm>
              <a:off x="2771775" y="4868863"/>
              <a:ext cx="2112963" cy="1820862"/>
            </a:xfrm>
            <a:prstGeom prst="rect">
              <a:avLst/>
            </a:prstGeom>
            <a:noFill/>
            <a:ln w="9525">
              <a:noFill/>
              <a:miter lim="800000"/>
              <a:headEnd/>
              <a:tailEnd/>
            </a:ln>
          </p:spPr>
        </p:pic>
      </p:grpSp>
      <p:grpSp>
        <p:nvGrpSpPr>
          <p:cNvPr id="17" name="Group 16"/>
          <p:cNvGrpSpPr/>
          <p:nvPr/>
        </p:nvGrpSpPr>
        <p:grpSpPr>
          <a:xfrm>
            <a:off x="4932040" y="1772816"/>
            <a:ext cx="4032250" cy="4161948"/>
            <a:chOff x="4932040" y="2348880"/>
            <a:chExt cx="4032250" cy="4161948"/>
          </a:xfrm>
        </p:grpSpPr>
        <p:sp>
          <p:nvSpPr>
            <p:cNvPr id="18" name="TextBox 17"/>
            <p:cNvSpPr txBox="1"/>
            <p:nvPr/>
          </p:nvSpPr>
          <p:spPr>
            <a:xfrm>
              <a:off x="4932040" y="2348880"/>
              <a:ext cx="4032250" cy="584200"/>
            </a:xfrm>
            <a:prstGeom prst="rect">
              <a:avLst/>
            </a:prstGeom>
            <a:noFill/>
          </p:spPr>
          <p:txBody>
            <a:bodyPr>
              <a:spAutoFit/>
            </a:bodyPr>
            <a:lstStyle/>
            <a:p>
              <a:pPr algn="just">
                <a:defRPr/>
              </a:pPr>
              <a:r>
                <a:rPr lang="it-IT" sz="1600" dirty="0">
                  <a:latin typeface="+mn-lt"/>
                  <a:cs typeface="Arial" charset="0"/>
                </a:rPr>
                <a:t>(a) A single force</a:t>
              </a:r>
            </a:p>
            <a:p>
              <a:pPr algn="just">
                <a:defRPr/>
              </a:pPr>
              <a:endParaRPr lang="it-IT" sz="1600" dirty="0">
                <a:latin typeface="+mn-lt"/>
                <a:cs typeface="Arial" charset="0"/>
              </a:endParaRPr>
            </a:p>
          </p:txBody>
        </p:sp>
        <p:sp>
          <p:nvSpPr>
            <p:cNvPr id="19" name="TextBox 18"/>
            <p:cNvSpPr txBox="1"/>
            <p:nvPr/>
          </p:nvSpPr>
          <p:spPr>
            <a:xfrm>
              <a:off x="4932040" y="3068960"/>
              <a:ext cx="4032250" cy="1323439"/>
            </a:xfrm>
            <a:prstGeom prst="rect">
              <a:avLst/>
            </a:prstGeom>
            <a:noFill/>
          </p:spPr>
          <p:txBody>
            <a:bodyPr>
              <a:spAutoFit/>
            </a:bodyPr>
            <a:lstStyle/>
            <a:p>
              <a:pPr algn="just">
                <a:defRPr/>
              </a:pPr>
              <a:r>
                <a:rPr lang="it-IT" sz="1600" dirty="0">
                  <a:latin typeface="+mn-lt"/>
                  <a:cs typeface="Arial" charset="0"/>
                </a:rPr>
                <a:t>(b) </a:t>
              </a:r>
              <a:r>
                <a:rPr lang="en-US" sz="1600" dirty="0"/>
                <a:t>A pair of equal and opposite forces as a </a:t>
              </a:r>
              <a:r>
                <a:rPr lang="en-US" sz="1600" dirty="0">
                  <a:solidFill>
                    <a:srgbClr val="FF0000"/>
                  </a:solidFill>
                </a:rPr>
                <a:t>tension</a:t>
              </a:r>
              <a:endParaRPr lang="it-IT" sz="1600" dirty="0">
                <a:solidFill>
                  <a:srgbClr val="FF0000"/>
                </a:solidFill>
                <a:latin typeface="+mn-lt"/>
                <a:cs typeface="Arial" charset="0"/>
              </a:endParaRPr>
            </a:p>
            <a:p>
              <a:pPr algn="just">
                <a:defRPr/>
              </a:pPr>
              <a:endParaRPr lang="it-IT" sz="1600" dirty="0">
                <a:latin typeface="+mn-lt"/>
                <a:cs typeface="Arial" charset="0"/>
              </a:endParaRPr>
            </a:p>
            <a:p>
              <a:pPr algn="just">
                <a:defRPr/>
              </a:pPr>
              <a:r>
                <a:rPr lang="it-IT" sz="1600" dirty="0">
                  <a:latin typeface="+mn-lt"/>
                  <a:cs typeface="Arial" charset="0"/>
                </a:rPr>
                <a:t>(c) </a:t>
              </a:r>
              <a:r>
                <a:rPr lang="en-US" sz="1600" dirty="0"/>
                <a:t>A pair of equal and opposite forces with time around the z axis</a:t>
              </a:r>
              <a:endParaRPr lang="it-IT" sz="1600" dirty="0">
                <a:latin typeface="+mn-lt"/>
                <a:cs typeface="Arial" charset="0"/>
              </a:endParaRPr>
            </a:p>
          </p:txBody>
        </p:sp>
        <p:sp>
          <p:nvSpPr>
            <p:cNvPr id="20" name="TextBox 19"/>
            <p:cNvSpPr txBox="1"/>
            <p:nvPr/>
          </p:nvSpPr>
          <p:spPr>
            <a:xfrm>
              <a:off x="4932040" y="4941168"/>
              <a:ext cx="4032250" cy="1569660"/>
            </a:xfrm>
            <a:prstGeom prst="rect">
              <a:avLst/>
            </a:prstGeom>
            <a:noFill/>
          </p:spPr>
          <p:txBody>
            <a:bodyPr>
              <a:spAutoFit/>
            </a:bodyPr>
            <a:lstStyle/>
            <a:p>
              <a:pPr algn="just">
                <a:defRPr/>
              </a:pPr>
              <a:r>
                <a:rPr lang="it-IT" sz="1600" dirty="0">
                  <a:latin typeface="+mn-lt"/>
                  <a:cs typeface="Arial" charset="0"/>
                </a:rPr>
                <a:t>(d) </a:t>
              </a:r>
              <a:r>
                <a:rPr lang="en-US" sz="1600" dirty="0"/>
                <a:t>Two pairs of forces, tension and compression are of equal intensity and perpendicular</a:t>
              </a:r>
            </a:p>
            <a:p>
              <a:pPr algn="just">
                <a:defRPr/>
              </a:pPr>
              <a:endParaRPr lang="it-IT" sz="1600" dirty="0">
                <a:latin typeface="+mn-lt"/>
                <a:cs typeface="Arial" charset="0"/>
              </a:endParaRPr>
            </a:p>
            <a:p>
              <a:pPr algn="just">
                <a:defRPr/>
              </a:pPr>
              <a:r>
                <a:rPr lang="it-IT" sz="1600" dirty="0">
                  <a:latin typeface="+mn-lt"/>
                  <a:cs typeface="Arial" charset="0"/>
                </a:rPr>
                <a:t>(e) </a:t>
              </a:r>
              <a:r>
                <a:rPr lang="en-US" sz="1600" dirty="0"/>
                <a:t>Two pair of forces. Their moments around the z axis are equal and opposite</a:t>
              </a:r>
              <a:endParaRPr lang="it-IT" sz="1600" dirty="0">
                <a:latin typeface="+mn-lt"/>
                <a:cs typeface="Arial" charset="0"/>
              </a:endParaRPr>
            </a:p>
          </p:txBody>
        </p:sp>
      </p:grpSp>
    </p:spTree>
    <p:extLst>
      <p:ext uri="{BB962C8B-B14F-4D97-AF65-F5344CB8AC3E}">
        <p14:creationId xmlns:p14="http://schemas.microsoft.com/office/powerpoint/2010/main" val="127037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4BA05D-8AFE-4A68-ADE7-2AFCA06D880C}"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it-IT" sz="1400" b="1">
              <a:solidFill>
                <a:srgbClr val="898989"/>
              </a:solidFill>
              <a:latin typeface="Calibri" pitchFamily="34" charset="0"/>
              <a:cs typeface="Arial" pitchFamily="34" charset="0"/>
            </a:endParaRPr>
          </a:p>
        </p:txBody>
      </p:sp>
      <p:pic>
        <p:nvPicPr>
          <p:cNvPr id="9223" name="Picture 1"/>
          <p:cNvPicPr>
            <a:picLocks noChangeAspect="1"/>
          </p:cNvPicPr>
          <p:nvPr/>
        </p:nvPicPr>
        <p:blipFill>
          <a:blip r:embed="rId3" cstate="print"/>
          <a:srcRect/>
          <a:stretch>
            <a:fillRect/>
          </a:stretch>
        </p:blipFill>
        <p:spPr bwMode="auto">
          <a:xfrm>
            <a:off x="2051050" y="1773238"/>
            <a:ext cx="4852988" cy="2447925"/>
          </a:xfrm>
          <a:prstGeom prst="rect">
            <a:avLst/>
          </a:prstGeom>
          <a:noFill/>
          <a:ln w="9525">
            <a:noFill/>
            <a:miter lim="800000"/>
            <a:headEnd/>
            <a:tailEnd/>
          </a:ln>
        </p:spPr>
      </p:pic>
    </p:spTree>
    <p:extLst>
      <p:ext uri="{BB962C8B-B14F-4D97-AF65-F5344CB8AC3E}">
        <p14:creationId xmlns:p14="http://schemas.microsoft.com/office/powerpoint/2010/main" val="3733648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738F5F-EA4F-4BC1-825F-ED599A5E5AD4}"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it-IT" sz="1400" b="1">
              <a:solidFill>
                <a:srgbClr val="898989"/>
              </a:solidFill>
              <a:latin typeface="Calibri" pitchFamily="34" charset="0"/>
              <a:cs typeface="Arial" pitchFamily="34" charset="0"/>
            </a:endParaRPr>
          </a:p>
        </p:txBody>
      </p:sp>
      <p:pic>
        <p:nvPicPr>
          <p:cNvPr id="10247" name="Picture 2"/>
          <p:cNvPicPr>
            <a:picLocks noChangeAspect="1"/>
          </p:cNvPicPr>
          <p:nvPr/>
        </p:nvPicPr>
        <p:blipFill>
          <a:blip r:embed="rId3" cstate="print"/>
          <a:srcRect/>
          <a:stretch>
            <a:fillRect/>
          </a:stretch>
        </p:blipFill>
        <p:spPr bwMode="auto">
          <a:xfrm>
            <a:off x="1619250" y="1412875"/>
            <a:ext cx="5930900" cy="4457700"/>
          </a:xfrm>
          <a:prstGeom prst="rect">
            <a:avLst/>
          </a:prstGeom>
          <a:noFill/>
          <a:ln w="9525">
            <a:noFill/>
            <a:miter lim="800000"/>
            <a:headEnd/>
            <a:tailEnd/>
          </a:ln>
        </p:spPr>
      </p:pic>
    </p:spTree>
    <p:extLst>
      <p:ext uri="{BB962C8B-B14F-4D97-AF65-F5344CB8AC3E}">
        <p14:creationId xmlns:p14="http://schemas.microsoft.com/office/powerpoint/2010/main" val="3744081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6577F1-8A85-493F-ADAB-ABBE75AC4BA0}"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it-IT" sz="1400" b="1">
              <a:solidFill>
                <a:srgbClr val="898989"/>
              </a:solidFill>
              <a:latin typeface="Calibri" pitchFamily="34" charset="0"/>
              <a:cs typeface="Arial" pitchFamily="34" charset="0"/>
            </a:endParaRPr>
          </a:p>
        </p:txBody>
      </p:sp>
      <p:pic>
        <p:nvPicPr>
          <p:cNvPr id="11271" name="Picture 1"/>
          <p:cNvPicPr>
            <a:picLocks noChangeAspect="1"/>
          </p:cNvPicPr>
          <p:nvPr/>
        </p:nvPicPr>
        <p:blipFill>
          <a:blip r:embed="rId3" cstate="print"/>
          <a:srcRect/>
          <a:stretch>
            <a:fillRect/>
          </a:stretch>
        </p:blipFill>
        <p:spPr bwMode="auto">
          <a:xfrm>
            <a:off x="1476375" y="1557338"/>
            <a:ext cx="6024563" cy="4243387"/>
          </a:xfrm>
          <a:prstGeom prst="rect">
            <a:avLst/>
          </a:prstGeom>
          <a:noFill/>
          <a:ln w="9525">
            <a:noFill/>
            <a:miter lim="800000"/>
            <a:headEnd/>
            <a:tailEnd/>
          </a:ln>
        </p:spPr>
      </p:pic>
    </p:spTree>
    <p:extLst>
      <p:ext uri="{BB962C8B-B14F-4D97-AF65-F5344CB8AC3E}">
        <p14:creationId xmlns:p14="http://schemas.microsoft.com/office/powerpoint/2010/main" val="1255174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440DDA-AB07-4AAE-B33F-2AAA5E153DA0}"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it-IT" sz="1400" b="1">
              <a:solidFill>
                <a:srgbClr val="898989"/>
              </a:solidFill>
              <a:latin typeface="Calibri" pitchFamily="34" charset="0"/>
              <a:cs typeface="Arial" pitchFamily="34" charset="0"/>
            </a:endParaRPr>
          </a:p>
        </p:txBody>
      </p:sp>
      <p:pic>
        <p:nvPicPr>
          <p:cNvPr id="2056" name="Picture 2"/>
          <p:cNvPicPr>
            <a:picLocks noChangeAspect="1"/>
          </p:cNvPicPr>
          <p:nvPr/>
        </p:nvPicPr>
        <p:blipFill>
          <a:blip r:embed="rId4" cstate="print"/>
          <a:srcRect/>
          <a:stretch>
            <a:fillRect/>
          </a:stretch>
        </p:blipFill>
        <p:spPr bwMode="auto">
          <a:xfrm>
            <a:off x="-36513" y="1196975"/>
            <a:ext cx="3121026" cy="5470525"/>
          </a:xfrm>
          <a:prstGeom prst="rect">
            <a:avLst/>
          </a:prstGeom>
          <a:noFill/>
          <a:ln w="9525">
            <a:noFill/>
            <a:miter lim="800000"/>
            <a:headEnd/>
            <a:tailEnd/>
          </a:ln>
        </p:spPr>
      </p:pic>
      <p:sp>
        <p:nvSpPr>
          <p:cNvPr id="2057" name="Text Box 6"/>
          <p:cNvSpPr txBox="1">
            <a:spLocks noChangeArrowheads="1"/>
          </p:cNvSpPr>
          <p:nvPr/>
        </p:nvSpPr>
        <p:spPr bwMode="auto">
          <a:xfrm>
            <a:off x="2987675" y="1125538"/>
            <a:ext cx="5905500" cy="3140075"/>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Momento sismico rilasciato e funzione temporale della sorgente. </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area di faglia</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 mostra una ipotetica storia di rottura dove il fronte di rottura inizia all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ipocentro (stella) ed attraversa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area di faglia. Le linee tratteggiate indicano il fronte di rottura in tempi diversi.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area di faglia è eterogenea, per esempio, ci sono due regioni con alto momento rilasciato: asperità. Nel plot di M(t), il momento sismico si accumula fino a raggiungere il valore finale, M</a:t>
            </a:r>
            <a:r>
              <a:rPr lang="it-IT" baseline="-25000" dirty="0">
                <a:solidFill>
                  <a:srgbClr val="000000"/>
                </a:solidFill>
                <a:latin typeface="Calibri" pitchFamily="34" charset="0"/>
                <a:cs typeface="Arial" pitchFamily="34" charset="0"/>
              </a:rPr>
              <a:t>0</a:t>
            </a:r>
            <a:r>
              <a:rPr lang="it-IT" dirty="0">
                <a:solidFill>
                  <a:srgbClr val="000000"/>
                </a:solidFill>
                <a:latin typeface="Calibri" pitchFamily="34" charset="0"/>
                <a:cs typeface="Arial" pitchFamily="34" charset="0"/>
              </a:rPr>
              <a:t>, al tempo T</a:t>
            </a:r>
            <a:r>
              <a:rPr lang="it-IT" baseline="-25000" dirty="0">
                <a:solidFill>
                  <a:srgbClr val="000000"/>
                </a:solidFill>
                <a:latin typeface="Calibri" pitchFamily="34" charset="0"/>
                <a:cs typeface="Arial" pitchFamily="34" charset="0"/>
              </a:rPr>
              <a:t>d</a:t>
            </a:r>
            <a:r>
              <a:rPr lang="it-IT" dirty="0">
                <a:solidFill>
                  <a:srgbClr val="000000"/>
                </a:solidFill>
                <a:latin typeface="Calibri" pitchFamily="34" charset="0"/>
                <a:cs typeface="Arial" pitchFamily="34" charset="0"/>
              </a:rPr>
              <a:t>. Le onde dei telesismi sono generate da una funzione del momento, anche denominata funzione temporale di sorgente: </a:t>
            </a:r>
          </a:p>
        </p:txBody>
      </p:sp>
      <p:graphicFrame>
        <p:nvGraphicFramePr>
          <p:cNvPr id="2050" name="Object 3"/>
          <p:cNvGraphicFramePr>
            <a:graphicFrameLocks noChangeAspect="1"/>
          </p:cNvGraphicFramePr>
          <p:nvPr/>
        </p:nvGraphicFramePr>
        <p:xfrm>
          <a:off x="5394325" y="4143375"/>
          <a:ext cx="1236663" cy="371475"/>
        </p:xfrm>
        <a:graphic>
          <a:graphicData uri="http://schemas.openxmlformats.org/presentationml/2006/ole">
            <mc:AlternateContent xmlns:mc="http://schemas.openxmlformats.org/markup-compatibility/2006">
              <mc:Choice xmlns:v="urn:schemas-microsoft-com:vml" Requires="v">
                <p:oleObj spid="_x0000_s143365" name="Equation" r:id="rId5" imgW="774360" imgH="228600" progId="Equation.3">
                  <p:embed/>
                </p:oleObj>
              </mc:Choice>
              <mc:Fallback>
                <p:oleObj name="Equation" r:id="rId5" imgW="7743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4325" y="4143375"/>
                        <a:ext cx="123666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Text Box 6"/>
          <p:cNvSpPr txBox="1">
            <a:spLocks noChangeArrowheads="1"/>
          </p:cNvSpPr>
          <p:nvPr/>
        </p:nvSpPr>
        <p:spPr bwMode="auto">
          <a:xfrm>
            <a:off x="2987675" y="4508500"/>
            <a:ext cx="5905500" cy="2311400"/>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integrale della funzione temporale di sorgente quindi restituisce il momento sismico complessivo. Si noti che due asperità risultano in una funzione temporale di due eventi. Poiché f(t) è una funzione unilaterale,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ampiezza spettrale, la trasformata di Fourier di f(t) raggiunge il massimo valore a frequenza zero. Il primo zero spettrale è connesso alla durata della funzione temporale e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asintoto di decadimento all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 alta frequenza è controllato dal momento sismico rilasciato.</a:t>
            </a:r>
          </a:p>
        </p:txBody>
      </p:sp>
    </p:spTree>
    <p:extLst>
      <p:ext uri="{BB962C8B-B14F-4D97-AF65-F5344CB8AC3E}">
        <p14:creationId xmlns:p14="http://schemas.microsoft.com/office/powerpoint/2010/main" val="3055188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D40B1D-7F04-40F1-BC28-05B4087857EF}"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it-IT" sz="1400" b="1">
              <a:solidFill>
                <a:srgbClr val="898989"/>
              </a:solidFill>
              <a:latin typeface="Calibri" pitchFamily="34" charset="0"/>
              <a:cs typeface="Arial" pitchFamily="34" charset="0"/>
            </a:endParaRPr>
          </a:p>
        </p:txBody>
      </p:sp>
      <p:pic>
        <p:nvPicPr>
          <p:cNvPr id="12295" name="Picture 4"/>
          <p:cNvPicPr>
            <a:picLocks noChangeAspect="1"/>
          </p:cNvPicPr>
          <p:nvPr/>
        </p:nvPicPr>
        <p:blipFill>
          <a:blip r:embed="rId3" cstate="print"/>
          <a:srcRect/>
          <a:stretch>
            <a:fillRect/>
          </a:stretch>
        </p:blipFill>
        <p:spPr bwMode="auto">
          <a:xfrm>
            <a:off x="2051050" y="1484313"/>
            <a:ext cx="4953000" cy="4470400"/>
          </a:xfrm>
          <a:prstGeom prst="rect">
            <a:avLst/>
          </a:prstGeom>
          <a:noFill/>
          <a:ln w="9525">
            <a:noFill/>
            <a:miter lim="800000"/>
            <a:headEnd/>
            <a:tailEnd/>
          </a:ln>
        </p:spPr>
      </p:pic>
    </p:spTree>
    <p:extLst>
      <p:ext uri="{BB962C8B-B14F-4D97-AF65-F5344CB8AC3E}">
        <p14:creationId xmlns:p14="http://schemas.microsoft.com/office/powerpoint/2010/main" val="2876162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B3BCF-8F5C-4680-952A-FE5380F87787}"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it-IT" sz="1400" b="1">
              <a:solidFill>
                <a:srgbClr val="898989"/>
              </a:solidFill>
              <a:latin typeface="Calibri" pitchFamily="34" charset="0"/>
              <a:cs typeface="Arial" pitchFamily="34" charset="0"/>
            </a:endParaRPr>
          </a:p>
        </p:txBody>
      </p:sp>
      <p:pic>
        <p:nvPicPr>
          <p:cNvPr id="13319" name="Picture 1"/>
          <p:cNvPicPr>
            <a:picLocks noChangeAspect="1"/>
          </p:cNvPicPr>
          <p:nvPr/>
        </p:nvPicPr>
        <p:blipFill>
          <a:blip r:embed="rId3" cstate="print"/>
          <a:srcRect/>
          <a:stretch>
            <a:fillRect/>
          </a:stretch>
        </p:blipFill>
        <p:spPr bwMode="auto">
          <a:xfrm>
            <a:off x="2195513" y="1484313"/>
            <a:ext cx="4851400" cy="4724400"/>
          </a:xfrm>
          <a:prstGeom prst="rect">
            <a:avLst/>
          </a:prstGeom>
          <a:noFill/>
          <a:ln w="9525">
            <a:noFill/>
            <a:miter lim="800000"/>
            <a:headEnd/>
            <a:tailEnd/>
          </a:ln>
        </p:spPr>
      </p:pic>
    </p:spTree>
    <p:extLst>
      <p:ext uri="{BB962C8B-B14F-4D97-AF65-F5344CB8AC3E}">
        <p14:creationId xmlns:p14="http://schemas.microsoft.com/office/powerpoint/2010/main" val="1775991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A2DF19-A11B-4BD4-9F07-C38285C4C89D}"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it-IT" sz="1400" b="1">
              <a:solidFill>
                <a:srgbClr val="898989"/>
              </a:solidFill>
              <a:latin typeface="Calibri" pitchFamily="34" charset="0"/>
              <a:cs typeface="Arial" pitchFamily="34" charset="0"/>
            </a:endParaRPr>
          </a:p>
        </p:txBody>
      </p:sp>
      <p:pic>
        <p:nvPicPr>
          <p:cNvPr id="14343" name="Picture 2"/>
          <p:cNvPicPr>
            <a:picLocks noChangeAspect="1"/>
          </p:cNvPicPr>
          <p:nvPr/>
        </p:nvPicPr>
        <p:blipFill>
          <a:blip r:embed="rId3" cstate="print"/>
          <a:srcRect/>
          <a:stretch>
            <a:fillRect/>
          </a:stretch>
        </p:blipFill>
        <p:spPr bwMode="auto">
          <a:xfrm>
            <a:off x="900113" y="1196975"/>
            <a:ext cx="7188200" cy="2667000"/>
          </a:xfrm>
          <a:prstGeom prst="rect">
            <a:avLst/>
          </a:prstGeom>
          <a:noFill/>
          <a:ln w="9525">
            <a:noFill/>
            <a:miter lim="800000"/>
            <a:headEnd/>
            <a:tailEnd/>
          </a:ln>
        </p:spPr>
      </p:pic>
      <p:sp>
        <p:nvSpPr>
          <p:cNvPr id="14344" name="Text Box 6"/>
          <p:cNvSpPr txBox="1">
            <a:spLocks noChangeArrowheads="1"/>
          </p:cNvSpPr>
          <p:nvPr/>
        </p:nvSpPr>
        <p:spPr bwMode="auto">
          <a:xfrm>
            <a:off x="250825" y="4508500"/>
            <a:ext cx="8642350" cy="925513"/>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Poiché la radiazione delle onde sismiche è controllata dalla velocità di scorrimento ad essa risulta massima ai bordi della rottura. E</a:t>
            </a:r>
            <a:r>
              <a:rPr lang="it-IT" altLang="en-US">
                <a:solidFill>
                  <a:srgbClr val="000000"/>
                </a:solidFill>
                <a:latin typeface="Calibri" pitchFamily="34" charset="0"/>
                <a:cs typeface="Arial" pitchFamily="34" charset="0"/>
              </a:rPr>
              <a:t>’</a:t>
            </a:r>
            <a:r>
              <a:rPr lang="it-IT">
                <a:solidFill>
                  <a:srgbClr val="000000"/>
                </a:solidFill>
                <a:latin typeface="Calibri" pitchFamily="34" charset="0"/>
                <a:cs typeface="Arial" pitchFamily="34" charset="0"/>
              </a:rPr>
              <a:t> il fronte di rottura a produrre radiazioni ad alta frequenza il resto della faglia irradia le frequenza basse.</a:t>
            </a:r>
          </a:p>
        </p:txBody>
      </p:sp>
    </p:spTree>
    <p:extLst>
      <p:ext uri="{BB962C8B-B14F-4D97-AF65-F5344CB8AC3E}">
        <p14:creationId xmlns:p14="http://schemas.microsoft.com/office/powerpoint/2010/main" val="4028799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C3804A-1502-43E6-AAF9-AB95F08BF644}"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it-IT" sz="1400" b="1">
              <a:solidFill>
                <a:srgbClr val="898989"/>
              </a:solidFill>
              <a:latin typeface="Calibri" pitchFamily="34" charset="0"/>
              <a:cs typeface="Arial" pitchFamily="34" charset="0"/>
            </a:endParaRPr>
          </a:p>
        </p:txBody>
      </p:sp>
      <p:sp>
        <p:nvSpPr>
          <p:cNvPr id="15367" name="Text Box 6"/>
          <p:cNvSpPr txBox="1">
            <a:spLocks noChangeArrowheads="1"/>
          </p:cNvSpPr>
          <p:nvPr/>
        </p:nvSpPr>
        <p:spPr bwMode="auto">
          <a:xfrm>
            <a:off x="323850" y="1855788"/>
            <a:ext cx="8640763" cy="925512"/>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La faglia è caratterizzata da </a:t>
            </a:r>
            <a:r>
              <a:rPr lang="it-IT">
                <a:solidFill>
                  <a:srgbClr val="FF0000"/>
                </a:solidFill>
                <a:latin typeface="Calibri" pitchFamily="34" charset="0"/>
                <a:cs typeface="Arial" pitchFamily="34" charset="0"/>
              </a:rPr>
              <a:t>sforzi uniformi </a:t>
            </a:r>
            <a:r>
              <a:rPr lang="it-IT">
                <a:solidFill>
                  <a:srgbClr val="000000"/>
                </a:solidFill>
                <a:latin typeface="Calibri" pitchFamily="34" charset="0"/>
                <a:cs typeface="Arial" pitchFamily="34" charset="0"/>
              </a:rPr>
              <a:t>lungo la sua estensione. I valori di </a:t>
            </a:r>
            <a:r>
              <a:rPr lang="it-IT">
                <a:solidFill>
                  <a:srgbClr val="FF0000"/>
                </a:solidFill>
                <a:latin typeface="Calibri" pitchFamily="34" charset="0"/>
                <a:cs typeface="Arial" pitchFamily="34" charset="0"/>
              </a:rPr>
              <a:t>sforzo critico </a:t>
            </a:r>
            <a:r>
              <a:rPr lang="it-IT">
                <a:solidFill>
                  <a:srgbClr val="000000"/>
                </a:solidFill>
                <a:latin typeface="Calibri" pitchFamily="34" charset="0"/>
                <a:cs typeface="Arial" pitchFamily="34" charset="0"/>
              </a:rPr>
              <a:t>(σ</a:t>
            </a:r>
            <a:r>
              <a:rPr lang="it-IT" baseline="-25000">
                <a:solidFill>
                  <a:srgbClr val="000000"/>
                </a:solidFill>
                <a:latin typeface="Calibri" pitchFamily="34" charset="0"/>
                <a:cs typeface="Arial" pitchFamily="34" charset="0"/>
              </a:rPr>
              <a:t>y</a:t>
            </a:r>
            <a:r>
              <a:rPr lang="it-IT">
                <a:solidFill>
                  <a:srgbClr val="000000"/>
                </a:solidFill>
                <a:latin typeface="Calibri" pitchFamily="34" charset="0"/>
                <a:cs typeface="Arial" pitchFamily="34" charset="0"/>
              </a:rPr>
              <a:t>) risultano estremamente variabili. Le regioni ad alta resistenza costituiscono </a:t>
            </a:r>
            <a:r>
              <a:rPr lang="it-IT">
                <a:solidFill>
                  <a:srgbClr val="FF0000"/>
                </a:solidFill>
                <a:latin typeface="Calibri" pitchFamily="34" charset="0"/>
                <a:cs typeface="Arial" pitchFamily="34" charset="0"/>
              </a:rPr>
              <a:t>barriere (B) </a:t>
            </a:r>
            <a:r>
              <a:rPr lang="it-IT">
                <a:solidFill>
                  <a:srgbClr val="000000"/>
                </a:solidFill>
                <a:latin typeface="Calibri" pitchFamily="34" charset="0"/>
                <a:cs typeface="Arial" pitchFamily="34" charset="0"/>
              </a:rPr>
              <a:t>che impediscono la propagazione della rottura. </a:t>
            </a:r>
          </a:p>
        </p:txBody>
      </p:sp>
      <p:sp>
        <p:nvSpPr>
          <p:cNvPr id="15368"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 BARRIERE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(DAS e AKI, 1977)</a:t>
            </a:r>
          </a:p>
        </p:txBody>
      </p:sp>
      <p:pic>
        <p:nvPicPr>
          <p:cNvPr id="15369" name="Picture 1"/>
          <p:cNvPicPr>
            <a:picLocks noChangeAspect="1"/>
          </p:cNvPicPr>
          <p:nvPr/>
        </p:nvPicPr>
        <p:blipFill>
          <a:blip r:embed="rId3" cstate="print"/>
          <a:srcRect/>
          <a:stretch>
            <a:fillRect/>
          </a:stretch>
        </p:blipFill>
        <p:spPr bwMode="auto">
          <a:xfrm>
            <a:off x="1692275" y="3716338"/>
            <a:ext cx="5842000" cy="2362200"/>
          </a:xfrm>
          <a:prstGeom prst="rect">
            <a:avLst/>
          </a:prstGeom>
          <a:noFill/>
          <a:ln w="9525">
            <a:noFill/>
            <a:miter lim="800000"/>
            <a:headEnd/>
            <a:tailEnd/>
          </a:ln>
        </p:spPr>
      </p:pic>
    </p:spTree>
    <p:extLst>
      <p:ext uri="{BB962C8B-B14F-4D97-AF65-F5344CB8AC3E}">
        <p14:creationId xmlns:p14="http://schemas.microsoft.com/office/powerpoint/2010/main" val="1807333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ADC654-5DE7-4D77-AC06-628A0DEF7D6D}"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it-IT" sz="1400" b="1">
              <a:solidFill>
                <a:srgbClr val="898989"/>
              </a:solidFill>
              <a:latin typeface="Calibri" pitchFamily="34" charset="0"/>
              <a:cs typeface="Arial" pitchFamily="34" charset="0"/>
            </a:endParaRPr>
          </a:p>
        </p:txBody>
      </p:sp>
      <p:sp>
        <p:nvSpPr>
          <p:cNvPr id="16391" name="Text Box 6"/>
          <p:cNvSpPr txBox="1">
            <a:spLocks noChangeArrowheads="1"/>
          </p:cNvSpPr>
          <p:nvPr/>
        </p:nvSpPr>
        <p:spPr bwMode="auto">
          <a:xfrm>
            <a:off x="5435600" y="1855788"/>
            <a:ext cx="3529013" cy="6492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prima</a:t>
            </a:r>
            <a:r>
              <a:rPr lang="it-IT">
                <a:solidFill>
                  <a:srgbClr val="000000"/>
                </a:solidFill>
                <a:latin typeface="Calibri" pitchFamily="34" charset="0"/>
                <a:cs typeface="Arial" pitchFamily="34" charset="0"/>
              </a:rPr>
              <a:t> del terremoto</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alibri" pitchFamily="34" charset="0"/>
              <a:cs typeface="Arial" pitchFamily="34" charset="0"/>
            </a:endParaRPr>
          </a:p>
        </p:txBody>
      </p:sp>
      <p:sp>
        <p:nvSpPr>
          <p:cNvPr id="16392"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 BARRIERE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(DAS e AKI, 1977)</a:t>
            </a:r>
          </a:p>
        </p:txBody>
      </p:sp>
      <p:pic>
        <p:nvPicPr>
          <p:cNvPr id="16393" name="Picture 2"/>
          <p:cNvPicPr>
            <a:picLocks noChangeAspect="1"/>
          </p:cNvPicPr>
          <p:nvPr/>
        </p:nvPicPr>
        <p:blipFill>
          <a:blip r:embed="rId3" cstate="print"/>
          <a:srcRect/>
          <a:stretch>
            <a:fillRect/>
          </a:stretch>
        </p:blipFill>
        <p:spPr bwMode="auto">
          <a:xfrm>
            <a:off x="1908175" y="5005388"/>
            <a:ext cx="4991100" cy="1016000"/>
          </a:xfrm>
          <a:prstGeom prst="rect">
            <a:avLst/>
          </a:prstGeom>
          <a:noFill/>
          <a:ln w="9525">
            <a:noFill/>
            <a:miter lim="800000"/>
            <a:headEnd/>
            <a:tailEnd/>
          </a:ln>
        </p:spPr>
      </p:pic>
      <p:pic>
        <p:nvPicPr>
          <p:cNvPr id="16394" name="Picture 3"/>
          <p:cNvPicPr>
            <a:picLocks noChangeAspect="1"/>
          </p:cNvPicPr>
          <p:nvPr/>
        </p:nvPicPr>
        <p:blipFill>
          <a:blip r:embed="rId4" cstate="print"/>
          <a:srcRect/>
          <a:stretch>
            <a:fillRect/>
          </a:stretch>
        </p:blipFill>
        <p:spPr bwMode="auto">
          <a:xfrm>
            <a:off x="684213" y="1916113"/>
            <a:ext cx="3810000" cy="787400"/>
          </a:xfrm>
          <a:prstGeom prst="rect">
            <a:avLst/>
          </a:prstGeom>
          <a:noFill/>
          <a:ln w="9525">
            <a:noFill/>
            <a:miter lim="800000"/>
            <a:headEnd/>
            <a:tailEnd/>
          </a:ln>
        </p:spPr>
      </p:pic>
      <p:sp>
        <p:nvSpPr>
          <p:cNvPr id="16395" name="Text Box 6"/>
          <p:cNvSpPr txBox="1">
            <a:spLocks noChangeArrowheads="1"/>
          </p:cNvSpPr>
          <p:nvPr/>
        </p:nvSpPr>
        <p:spPr bwMode="auto">
          <a:xfrm>
            <a:off x="5435600" y="3284538"/>
            <a:ext cx="3529013" cy="1203325"/>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Distribuzione degli </a:t>
            </a: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dopo</a:t>
            </a:r>
            <a:r>
              <a:rPr lang="it-IT">
                <a:solidFill>
                  <a:srgbClr val="000000"/>
                </a:solidFill>
                <a:latin typeface="Calibri" pitchFamily="34" charset="0"/>
                <a:cs typeface="Arial" pitchFamily="34" charset="0"/>
              </a:rPr>
              <a:t> il terremoto: la faglia è interessata da una distribuzione di sforzi eterogenea</a:t>
            </a:r>
          </a:p>
        </p:txBody>
      </p:sp>
      <p:pic>
        <p:nvPicPr>
          <p:cNvPr id="16396" name="Picture 4"/>
          <p:cNvPicPr>
            <a:picLocks noChangeAspect="1"/>
          </p:cNvPicPr>
          <p:nvPr/>
        </p:nvPicPr>
        <p:blipFill>
          <a:blip r:embed="rId5" cstate="print"/>
          <a:srcRect/>
          <a:stretch>
            <a:fillRect/>
          </a:stretch>
        </p:blipFill>
        <p:spPr bwMode="auto">
          <a:xfrm>
            <a:off x="611188" y="3284538"/>
            <a:ext cx="3848100" cy="1181100"/>
          </a:xfrm>
          <a:prstGeom prst="rect">
            <a:avLst/>
          </a:prstGeom>
          <a:noFill/>
          <a:ln w="9525">
            <a:noFill/>
            <a:miter lim="800000"/>
            <a:headEnd/>
            <a:tailEnd/>
          </a:ln>
        </p:spPr>
      </p:pic>
    </p:spTree>
    <p:extLst>
      <p:ext uri="{BB962C8B-B14F-4D97-AF65-F5344CB8AC3E}">
        <p14:creationId xmlns:p14="http://schemas.microsoft.com/office/powerpoint/2010/main" val="40658299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41FF130-C7D5-49E7-86BE-844218C30E49}"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it-IT" sz="1400" b="1">
              <a:solidFill>
                <a:srgbClr val="898989"/>
              </a:solidFill>
              <a:latin typeface="Calibri" pitchFamily="34" charset="0"/>
              <a:cs typeface="Arial" pitchFamily="34" charset="0"/>
            </a:endParaRPr>
          </a:p>
        </p:txBody>
      </p:sp>
      <p:sp>
        <p:nvSpPr>
          <p:cNvPr id="17415"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AD ASPERITA</a:t>
            </a:r>
            <a:r>
              <a:rPr lang="it-IT" altLang="en-US">
                <a:solidFill>
                  <a:srgbClr val="000000"/>
                </a:solidFill>
                <a:latin typeface="Calibri" pitchFamily="34" charset="0"/>
                <a:cs typeface="Arial" pitchFamily="34" charset="0"/>
              </a:rPr>
              <a:t>’</a:t>
            </a:r>
            <a:endParaRPr lang="it-IT">
              <a:solidFill>
                <a:srgbClr val="000000"/>
              </a:solidFill>
              <a:latin typeface="Calibri"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(KANAMORI e STEWART, 1978)</a:t>
            </a:r>
          </a:p>
        </p:txBody>
      </p:sp>
      <p:sp>
        <p:nvSpPr>
          <p:cNvPr id="17416" name="Text Box 6"/>
          <p:cNvSpPr txBox="1">
            <a:spLocks noChangeArrowheads="1"/>
          </p:cNvSpPr>
          <p:nvPr/>
        </p:nvSpPr>
        <p:spPr bwMode="auto">
          <a:xfrm>
            <a:off x="323850" y="1855788"/>
            <a:ext cx="8640763" cy="925512"/>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Propone uno stato di </a:t>
            </a: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estremamente variabile sull</a:t>
            </a:r>
            <a:r>
              <a:rPr lang="it-IT" altLang="en-US">
                <a:solidFill>
                  <a:srgbClr val="000000"/>
                </a:solidFill>
                <a:latin typeface="Calibri" pitchFamily="34" charset="0"/>
                <a:cs typeface="Arial" pitchFamily="34" charset="0"/>
              </a:rPr>
              <a:t>’</a:t>
            </a:r>
            <a:r>
              <a:rPr lang="it-IT">
                <a:solidFill>
                  <a:srgbClr val="000000"/>
                </a:solidFill>
                <a:latin typeface="Calibri" pitchFamily="34" charset="0"/>
                <a:cs typeface="Arial" pitchFamily="34" charset="0"/>
              </a:rPr>
              <a:t>intera area di faglia. Le zone sottoposte a sforzo elevato sono le </a:t>
            </a:r>
            <a:r>
              <a:rPr lang="it-IT">
                <a:solidFill>
                  <a:srgbClr val="FF0000"/>
                </a:solidFill>
                <a:latin typeface="Calibri" pitchFamily="34" charset="0"/>
                <a:cs typeface="Arial" pitchFamily="34" charset="0"/>
              </a:rPr>
              <a:t>asperità</a:t>
            </a:r>
            <a:r>
              <a:rPr lang="it-IT">
                <a:solidFill>
                  <a:srgbClr val="000000"/>
                </a:solidFill>
                <a:latin typeface="Calibri" pitchFamily="34" charset="0"/>
                <a:cs typeface="Arial" pitchFamily="34" charset="0"/>
              </a:rPr>
              <a:t> che, rompendosi, danno luogo ad un terremoto complesso. Alla fine della rottura gli sforzi sul piano di faglia sono omogenei. </a:t>
            </a:r>
          </a:p>
        </p:txBody>
      </p:sp>
      <p:pic>
        <p:nvPicPr>
          <p:cNvPr id="17417" name="Picture 3"/>
          <p:cNvPicPr>
            <a:picLocks noChangeAspect="1"/>
          </p:cNvPicPr>
          <p:nvPr/>
        </p:nvPicPr>
        <p:blipFill>
          <a:blip r:embed="rId3" cstate="print"/>
          <a:srcRect/>
          <a:stretch>
            <a:fillRect/>
          </a:stretch>
        </p:blipFill>
        <p:spPr bwMode="auto">
          <a:xfrm>
            <a:off x="2051050" y="3284538"/>
            <a:ext cx="4483100" cy="2286000"/>
          </a:xfrm>
          <a:prstGeom prst="rect">
            <a:avLst/>
          </a:prstGeom>
          <a:noFill/>
          <a:ln w="9525">
            <a:noFill/>
            <a:miter lim="800000"/>
            <a:headEnd/>
            <a:tailEnd/>
          </a:ln>
        </p:spPr>
      </p:pic>
    </p:spTree>
    <p:extLst>
      <p:ext uri="{BB962C8B-B14F-4D97-AF65-F5344CB8AC3E}">
        <p14:creationId xmlns:p14="http://schemas.microsoft.com/office/powerpoint/2010/main" val="3374256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3</a:t>
            </a:fld>
            <a:endParaRPr lang="it-IT" sz="1400" b="1" dirty="0"/>
          </a:p>
        </p:txBody>
      </p:sp>
      <p:sp>
        <p:nvSpPr>
          <p:cNvPr id="17" name="TextBox 16"/>
          <p:cNvSpPr txBox="1"/>
          <p:nvPr/>
        </p:nvSpPr>
        <p:spPr>
          <a:xfrm>
            <a:off x="107950" y="5157788"/>
            <a:ext cx="8928100" cy="1569660"/>
          </a:xfrm>
          <a:prstGeom prst="rect">
            <a:avLst/>
          </a:prstGeom>
          <a:noFill/>
        </p:spPr>
        <p:txBody>
          <a:bodyPr>
            <a:spAutoFit/>
          </a:bodyPr>
          <a:lstStyle/>
          <a:p>
            <a:pPr algn="just">
              <a:defRPr/>
            </a:pPr>
            <a:r>
              <a:rPr lang="en-US" sz="1600" dirty="0"/>
              <a:t>Schematic diagram of rupture on a fault that expands from the hypocenter on the fault plane. The motion starts at the focus and expands according to a front break on the fault plane function of space and time, separating regions that are in motion by those who still are not. All regions continuously radiate energy waves P and S. The displacement field varies over the surface of the fault. Note that the direction of propagation of the rupture is generally not parallel to the direction of sliding</a:t>
            </a:r>
            <a:r>
              <a:rPr lang="it-IT" sz="1600" dirty="0">
                <a:latin typeface="+mn-lt"/>
                <a:cs typeface="Arial" charset="0"/>
              </a:rPr>
              <a:t>. (Modif. da Bolt, 1988) </a:t>
            </a:r>
          </a:p>
          <a:p>
            <a:pPr algn="just">
              <a:defRPr/>
            </a:pPr>
            <a:endParaRPr lang="it-IT" sz="1600" dirty="0">
              <a:latin typeface="+mn-lt"/>
              <a:cs typeface="Arial" charset="0"/>
            </a:endParaRPr>
          </a:p>
        </p:txBody>
      </p:sp>
      <p:pic>
        <p:nvPicPr>
          <p:cNvPr id="21" name="Picture 2"/>
          <p:cNvPicPr>
            <a:picLocks noChangeAspect="1" noChangeArrowheads="1"/>
          </p:cNvPicPr>
          <p:nvPr/>
        </p:nvPicPr>
        <p:blipFill>
          <a:blip r:embed="rId2" cstate="print"/>
          <a:srcRect/>
          <a:stretch>
            <a:fillRect/>
          </a:stretch>
        </p:blipFill>
        <p:spPr bwMode="auto">
          <a:xfrm>
            <a:off x="684213" y="1268413"/>
            <a:ext cx="7380287" cy="3673475"/>
          </a:xfrm>
          <a:prstGeom prst="rect">
            <a:avLst/>
          </a:prstGeom>
          <a:noFill/>
          <a:ln w="9525">
            <a:noFill/>
            <a:miter lim="800000"/>
            <a:headEnd/>
            <a:tailEnd/>
          </a:ln>
        </p:spPr>
      </p:pic>
    </p:spTree>
    <p:extLst>
      <p:ext uri="{BB962C8B-B14F-4D97-AF65-F5344CB8AC3E}">
        <p14:creationId xmlns:p14="http://schemas.microsoft.com/office/powerpoint/2010/main" val="3214539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F47339-E957-44B6-A25E-CC0FAFC0DF44}"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it-IT" sz="1400" b="1">
              <a:solidFill>
                <a:srgbClr val="898989"/>
              </a:solidFill>
              <a:latin typeface="Calibri" pitchFamily="34" charset="0"/>
              <a:cs typeface="Arial" pitchFamily="34" charset="0"/>
            </a:endParaRPr>
          </a:p>
        </p:txBody>
      </p:sp>
      <p:sp>
        <p:nvSpPr>
          <p:cNvPr id="18439" name="Text Box 6"/>
          <p:cNvSpPr txBox="1">
            <a:spLocks noChangeArrowheads="1"/>
          </p:cNvSpPr>
          <p:nvPr/>
        </p:nvSpPr>
        <p:spPr bwMode="auto">
          <a:xfrm>
            <a:off x="5292725" y="2205038"/>
            <a:ext cx="3527425" cy="647700"/>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prima</a:t>
            </a:r>
            <a:r>
              <a:rPr lang="it-IT">
                <a:solidFill>
                  <a:srgbClr val="000000"/>
                </a:solidFill>
                <a:latin typeface="Calibri" pitchFamily="34" charset="0"/>
                <a:cs typeface="Arial" pitchFamily="34" charset="0"/>
              </a:rPr>
              <a:t> del terremoto</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alibri" pitchFamily="34" charset="0"/>
              <a:cs typeface="Arial" pitchFamily="34" charset="0"/>
            </a:endParaRPr>
          </a:p>
        </p:txBody>
      </p:sp>
      <p:sp>
        <p:nvSpPr>
          <p:cNvPr id="18440"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AD ASPERITA</a:t>
            </a:r>
            <a:r>
              <a:rPr lang="it-IT" altLang="en-US">
                <a:solidFill>
                  <a:srgbClr val="000000"/>
                </a:solidFill>
                <a:latin typeface="Calibri" pitchFamily="34" charset="0"/>
                <a:cs typeface="Arial" pitchFamily="34" charset="0"/>
              </a:rPr>
              <a:t>’</a:t>
            </a:r>
            <a:endParaRPr lang="it-IT">
              <a:solidFill>
                <a:srgbClr val="000000"/>
              </a:solidFill>
              <a:latin typeface="Calibri"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(KANAMORI e STEWART, 1978)</a:t>
            </a:r>
          </a:p>
        </p:txBody>
      </p:sp>
      <p:pic>
        <p:nvPicPr>
          <p:cNvPr id="18441" name="Picture 3"/>
          <p:cNvPicPr>
            <a:picLocks noChangeAspect="1"/>
          </p:cNvPicPr>
          <p:nvPr/>
        </p:nvPicPr>
        <p:blipFill>
          <a:blip r:embed="rId3" cstate="print"/>
          <a:srcRect/>
          <a:stretch>
            <a:fillRect/>
          </a:stretch>
        </p:blipFill>
        <p:spPr bwMode="auto">
          <a:xfrm>
            <a:off x="539750" y="1989138"/>
            <a:ext cx="3657600" cy="1219200"/>
          </a:xfrm>
          <a:prstGeom prst="rect">
            <a:avLst/>
          </a:prstGeom>
          <a:noFill/>
          <a:ln w="9525">
            <a:noFill/>
            <a:miter lim="800000"/>
            <a:headEnd/>
            <a:tailEnd/>
          </a:ln>
        </p:spPr>
      </p:pic>
      <p:pic>
        <p:nvPicPr>
          <p:cNvPr id="18442" name="Picture 4"/>
          <p:cNvPicPr>
            <a:picLocks noChangeAspect="1"/>
          </p:cNvPicPr>
          <p:nvPr/>
        </p:nvPicPr>
        <p:blipFill>
          <a:blip r:embed="rId4" cstate="print"/>
          <a:srcRect/>
          <a:stretch>
            <a:fillRect/>
          </a:stretch>
        </p:blipFill>
        <p:spPr bwMode="auto">
          <a:xfrm>
            <a:off x="755650" y="3716338"/>
            <a:ext cx="3784600" cy="685800"/>
          </a:xfrm>
          <a:prstGeom prst="rect">
            <a:avLst/>
          </a:prstGeom>
          <a:noFill/>
          <a:ln w="9525">
            <a:noFill/>
            <a:miter lim="800000"/>
            <a:headEnd/>
            <a:tailEnd/>
          </a:ln>
        </p:spPr>
      </p:pic>
      <p:sp>
        <p:nvSpPr>
          <p:cNvPr id="18443" name="Text Box 6"/>
          <p:cNvSpPr txBox="1">
            <a:spLocks noChangeArrowheads="1"/>
          </p:cNvSpPr>
          <p:nvPr/>
        </p:nvSpPr>
        <p:spPr bwMode="auto">
          <a:xfrm>
            <a:off x="5292725" y="3429000"/>
            <a:ext cx="3527425" cy="649288"/>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dopo</a:t>
            </a:r>
            <a:r>
              <a:rPr lang="it-IT">
                <a:solidFill>
                  <a:srgbClr val="000000"/>
                </a:solidFill>
                <a:latin typeface="Calibri" pitchFamily="34" charset="0"/>
                <a:cs typeface="Arial" pitchFamily="34" charset="0"/>
              </a:rPr>
              <a:t> la rottura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alibri" pitchFamily="34" charset="0"/>
              <a:cs typeface="Arial" pitchFamily="34" charset="0"/>
            </a:endParaRPr>
          </a:p>
        </p:txBody>
      </p:sp>
      <p:pic>
        <p:nvPicPr>
          <p:cNvPr id="18444" name="Picture 5"/>
          <p:cNvPicPr>
            <a:picLocks noChangeAspect="1"/>
          </p:cNvPicPr>
          <p:nvPr/>
        </p:nvPicPr>
        <p:blipFill>
          <a:blip r:embed="rId5" cstate="print"/>
          <a:srcRect/>
          <a:stretch>
            <a:fillRect/>
          </a:stretch>
        </p:blipFill>
        <p:spPr bwMode="auto">
          <a:xfrm>
            <a:off x="1763713" y="5157788"/>
            <a:ext cx="4978400" cy="901700"/>
          </a:xfrm>
          <a:prstGeom prst="rect">
            <a:avLst/>
          </a:prstGeom>
          <a:noFill/>
          <a:ln w="9525">
            <a:noFill/>
            <a:miter lim="800000"/>
            <a:headEnd/>
            <a:tailEnd/>
          </a:ln>
        </p:spPr>
      </p:pic>
    </p:spTree>
    <p:extLst>
      <p:ext uri="{BB962C8B-B14F-4D97-AF65-F5344CB8AC3E}">
        <p14:creationId xmlns:p14="http://schemas.microsoft.com/office/powerpoint/2010/main" val="31654891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B616C8-C39F-4067-BE2B-AF757FE72026}"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it-IT" sz="1400" b="1">
              <a:solidFill>
                <a:srgbClr val="898989"/>
              </a:solidFill>
              <a:latin typeface="Calibri" pitchFamily="34" charset="0"/>
              <a:cs typeface="Arial" pitchFamily="34" charset="0"/>
            </a:endParaRPr>
          </a:p>
        </p:txBody>
      </p:sp>
      <p:pic>
        <p:nvPicPr>
          <p:cNvPr id="19463" name="Picture 1"/>
          <p:cNvPicPr>
            <a:picLocks noChangeAspect="1"/>
          </p:cNvPicPr>
          <p:nvPr/>
        </p:nvPicPr>
        <p:blipFill>
          <a:blip r:embed="rId3" cstate="print"/>
          <a:srcRect/>
          <a:stretch>
            <a:fillRect/>
          </a:stretch>
        </p:blipFill>
        <p:spPr bwMode="auto">
          <a:xfrm>
            <a:off x="1476375" y="1196975"/>
            <a:ext cx="6016625" cy="5440363"/>
          </a:xfrm>
          <a:prstGeom prst="rect">
            <a:avLst/>
          </a:prstGeom>
          <a:noFill/>
          <a:ln w="9525">
            <a:noFill/>
            <a:miter lim="800000"/>
            <a:headEnd/>
            <a:tailEnd/>
          </a:ln>
        </p:spPr>
      </p:pic>
    </p:spTree>
    <p:extLst>
      <p:ext uri="{BB962C8B-B14F-4D97-AF65-F5344CB8AC3E}">
        <p14:creationId xmlns:p14="http://schemas.microsoft.com/office/powerpoint/2010/main" val="2457886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043021C-4600-4E38-8FC5-AE141417721A}"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it-IT" sz="1400" b="1">
              <a:solidFill>
                <a:srgbClr val="898989"/>
              </a:solidFill>
              <a:latin typeface="Calibri" pitchFamily="34" charset="0"/>
              <a:cs typeface="Arial" pitchFamily="34" charset="0"/>
            </a:endParaRPr>
          </a:p>
        </p:txBody>
      </p:sp>
      <p:pic>
        <p:nvPicPr>
          <p:cNvPr id="20487" name="Picture 2"/>
          <p:cNvPicPr>
            <a:picLocks noChangeAspect="1"/>
          </p:cNvPicPr>
          <p:nvPr/>
        </p:nvPicPr>
        <p:blipFill>
          <a:blip r:embed="rId3" cstate="print"/>
          <a:srcRect/>
          <a:stretch>
            <a:fillRect/>
          </a:stretch>
        </p:blipFill>
        <p:spPr bwMode="auto">
          <a:xfrm>
            <a:off x="1103313" y="1557338"/>
            <a:ext cx="6858000" cy="4529137"/>
          </a:xfrm>
          <a:prstGeom prst="rect">
            <a:avLst/>
          </a:prstGeom>
          <a:noFill/>
          <a:ln w="9525">
            <a:noFill/>
            <a:miter lim="800000"/>
            <a:headEnd/>
            <a:tailEnd/>
          </a:ln>
        </p:spPr>
      </p:pic>
    </p:spTree>
    <p:extLst>
      <p:ext uri="{BB962C8B-B14F-4D97-AF65-F5344CB8AC3E}">
        <p14:creationId xmlns:p14="http://schemas.microsoft.com/office/powerpoint/2010/main" val="1154037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4F9043-186C-48EA-A025-DB657AEC20D7}"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it-IT" sz="1400" b="1">
              <a:solidFill>
                <a:srgbClr val="898989"/>
              </a:solidFill>
              <a:latin typeface="Calibri" pitchFamily="34" charset="0"/>
              <a:cs typeface="Arial" pitchFamily="34" charset="0"/>
            </a:endParaRPr>
          </a:p>
        </p:txBody>
      </p:sp>
      <p:pic>
        <p:nvPicPr>
          <p:cNvPr id="21511" name="Picture 1"/>
          <p:cNvPicPr>
            <a:picLocks noChangeAspect="1"/>
          </p:cNvPicPr>
          <p:nvPr/>
        </p:nvPicPr>
        <p:blipFill>
          <a:blip r:embed="rId3" cstate="print"/>
          <a:srcRect/>
          <a:stretch>
            <a:fillRect/>
          </a:stretch>
        </p:blipFill>
        <p:spPr bwMode="auto">
          <a:xfrm>
            <a:off x="250825" y="1484313"/>
            <a:ext cx="4465638" cy="2552700"/>
          </a:xfrm>
          <a:prstGeom prst="rect">
            <a:avLst/>
          </a:prstGeom>
          <a:noFill/>
          <a:ln w="9525">
            <a:noFill/>
            <a:miter lim="800000"/>
            <a:headEnd/>
            <a:tailEnd/>
          </a:ln>
        </p:spPr>
      </p:pic>
      <p:pic>
        <p:nvPicPr>
          <p:cNvPr id="21512" name="Picture 3"/>
          <p:cNvPicPr>
            <a:picLocks noChangeAspect="1"/>
          </p:cNvPicPr>
          <p:nvPr/>
        </p:nvPicPr>
        <p:blipFill>
          <a:blip r:embed="rId4" cstate="print"/>
          <a:srcRect/>
          <a:stretch>
            <a:fillRect/>
          </a:stretch>
        </p:blipFill>
        <p:spPr bwMode="auto">
          <a:xfrm>
            <a:off x="395288" y="4149725"/>
            <a:ext cx="4381500" cy="2489200"/>
          </a:xfrm>
          <a:prstGeom prst="rect">
            <a:avLst/>
          </a:prstGeom>
          <a:noFill/>
          <a:ln w="9525">
            <a:noFill/>
            <a:miter lim="800000"/>
            <a:headEnd/>
            <a:tailEnd/>
          </a:ln>
        </p:spPr>
      </p:pic>
      <p:sp>
        <p:nvSpPr>
          <p:cNvPr id="21513" name="Text Box 6"/>
          <p:cNvSpPr txBox="1">
            <a:spLocks noChangeArrowheads="1"/>
          </p:cNvSpPr>
          <p:nvPr/>
        </p:nvSpPr>
        <p:spPr bwMode="auto">
          <a:xfrm>
            <a:off x="5148263" y="1855788"/>
            <a:ext cx="3816350" cy="20335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La distribuzione lungo lo strike dello scorrimento della superficie di due terremoti di lunghezza di faglia simile. (a) Borah Peak, Idaho, 1983: faglia normale. (b) Imperial Valley, California, 1979: faglia strike-slip. Dati da Sharp et al. (1982).</a:t>
            </a:r>
          </a:p>
        </p:txBody>
      </p:sp>
    </p:spTree>
    <p:extLst>
      <p:ext uri="{BB962C8B-B14F-4D97-AF65-F5344CB8AC3E}">
        <p14:creationId xmlns:p14="http://schemas.microsoft.com/office/powerpoint/2010/main" val="3442533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4</a:t>
            </a:fld>
            <a:endParaRPr lang="it-IT" sz="1400" b="1" dirty="0"/>
          </a:p>
        </p:txBody>
      </p:sp>
      <p:sp>
        <p:nvSpPr>
          <p:cNvPr id="11" name="Text Box 4"/>
          <p:cNvSpPr txBox="1">
            <a:spLocks noChangeArrowheads="1"/>
          </p:cNvSpPr>
          <p:nvPr/>
        </p:nvSpPr>
        <p:spPr bwMode="auto">
          <a:xfrm>
            <a:off x="179512" y="1700808"/>
            <a:ext cx="4824536" cy="3693319"/>
          </a:xfrm>
          <a:prstGeom prst="rect">
            <a:avLst/>
          </a:prstGeom>
          <a:noFill/>
          <a:ln w="9525">
            <a:noFill/>
            <a:miter lim="800000"/>
            <a:headEnd/>
            <a:tailEnd/>
          </a:ln>
          <a:effectLst/>
        </p:spPr>
        <p:txBody>
          <a:bodyPr wrap="square">
            <a:spAutoFit/>
          </a:bodyPr>
          <a:lstStyle/>
          <a:p>
            <a:pPr algn="ctr">
              <a:spcBef>
                <a:spcPct val="50000"/>
              </a:spcBef>
            </a:pPr>
            <a:endParaRPr lang="en-US" sz="1800" dirty="0">
              <a:latin typeface="+mj-lt"/>
            </a:endParaRPr>
          </a:p>
          <a:p>
            <a:r>
              <a:rPr lang="en-US" sz="1800" dirty="0">
                <a:latin typeface="+mj-lt"/>
              </a:rPr>
              <a:t>Simple representation yields seismic waves produced by a complex rupture involving displacements varying in space and time on irregular fault</a:t>
            </a:r>
          </a:p>
          <a:p>
            <a:endParaRPr lang="en-US" sz="1800" dirty="0">
              <a:latin typeface="+mj-lt"/>
            </a:endParaRPr>
          </a:p>
          <a:p>
            <a:r>
              <a:rPr lang="en-US" sz="1800" dirty="0">
                <a:latin typeface="+mj-lt"/>
              </a:rPr>
              <a:t>First, approximate rupture with a constant average displacement D over a rectangular fault</a:t>
            </a:r>
          </a:p>
          <a:p>
            <a:endParaRPr lang="en-US" sz="1800" dirty="0">
              <a:latin typeface="+mj-lt"/>
            </a:endParaRPr>
          </a:p>
          <a:p>
            <a:r>
              <a:rPr lang="en-US" sz="1800" dirty="0">
                <a:latin typeface="+mj-lt"/>
              </a:rPr>
              <a:t>Approximate further as a set of force couples. </a:t>
            </a:r>
          </a:p>
          <a:p>
            <a:endParaRPr lang="en-US" sz="1800" dirty="0">
              <a:latin typeface="+mj-lt"/>
            </a:endParaRPr>
          </a:p>
          <a:p>
            <a:r>
              <a:rPr lang="en-US" sz="1800" dirty="0">
                <a:latin typeface="+mj-lt"/>
              </a:rPr>
              <a:t>Approximations are surprisingly successful at matching observed seismograms.</a:t>
            </a:r>
          </a:p>
        </p:txBody>
      </p:sp>
      <p:pic>
        <p:nvPicPr>
          <p:cNvPr id="12" name="Picture 2" descr="4_4_05"/>
          <p:cNvPicPr>
            <a:picLocks noChangeAspect="1" noChangeArrowheads="1"/>
          </p:cNvPicPr>
          <p:nvPr/>
        </p:nvPicPr>
        <p:blipFill>
          <a:blip r:embed="rId2" cstate="print"/>
          <a:srcRect t="3334"/>
          <a:stretch>
            <a:fillRect/>
          </a:stretch>
        </p:blipFill>
        <p:spPr bwMode="auto">
          <a:xfrm>
            <a:off x="4788024" y="1412776"/>
            <a:ext cx="3628851" cy="5157958"/>
          </a:xfrm>
          <a:prstGeom prst="rect">
            <a:avLst/>
          </a:prstGeom>
          <a:noFill/>
        </p:spPr>
      </p:pic>
    </p:spTree>
    <p:extLst>
      <p:ext uri="{BB962C8B-B14F-4D97-AF65-F5344CB8AC3E}">
        <p14:creationId xmlns:p14="http://schemas.microsoft.com/office/powerpoint/2010/main" val="18891657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5031" y="1214753"/>
            <a:ext cx="7289733" cy="4637189"/>
            <a:chOff x="663693" y="1084435"/>
            <a:chExt cx="8710034" cy="5512899"/>
          </a:xfrm>
        </p:grpSpPr>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93" y="1084435"/>
              <a:ext cx="8710034" cy="55128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AutoShape 5"/>
            <p:cNvSpPr>
              <a:spLocks noChangeArrowheads="1"/>
            </p:cNvSpPr>
            <p:nvPr/>
          </p:nvSpPr>
          <p:spPr bwMode="auto">
            <a:xfrm>
              <a:off x="4909259" y="3984900"/>
              <a:ext cx="456528" cy="456527"/>
            </a:xfrm>
            <a:prstGeom prst="star5">
              <a:avLst/>
            </a:prstGeom>
            <a:solidFill>
              <a:srgbClr val="FF00CC"/>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it-IT" sz="1481"/>
            </a:p>
          </p:txBody>
        </p:sp>
        <p:sp>
          <p:nvSpPr>
            <p:cNvPr id="23559" name="AutoShape 6"/>
            <p:cNvSpPr>
              <a:spLocks noChangeArrowheads="1"/>
            </p:cNvSpPr>
            <p:nvPr/>
          </p:nvSpPr>
          <p:spPr bwMode="auto">
            <a:xfrm>
              <a:off x="5496841" y="3984899"/>
              <a:ext cx="1633131" cy="587582"/>
            </a:xfrm>
            <a:prstGeom prst="leftArrow">
              <a:avLst>
                <a:gd name="adj1" fmla="val 50000"/>
                <a:gd name="adj2" fmla="val 69485"/>
              </a:avLst>
            </a:prstGeom>
            <a:solidFill>
              <a:srgbClr val="C5000B"/>
            </a:solidFill>
            <a:ln w="36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sz="1481"/>
            </a:p>
          </p:txBody>
        </p:sp>
        <p:sp>
          <p:nvSpPr>
            <p:cNvPr id="23560" name="Text Box 7"/>
            <p:cNvSpPr txBox="1">
              <a:spLocks noChangeArrowheads="1"/>
            </p:cNvSpPr>
            <p:nvPr/>
          </p:nvSpPr>
          <p:spPr bwMode="auto">
            <a:xfrm>
              <a:off x="7261027" y="4010822"/>
              <a:ext cx="1568324" cy="561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060" tIns="37030" rIns="74060" bIns="3703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Zen Hei Sharp"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Zen Hei Sharp"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Zen Hei Sharp"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9pPr>
            </a:lstStyle>
            <a:p>
              <a:pPr algn="ctr" eaLnBrk="1">
                <a:spcAft>
                  <a:spcPct val="0"/>
                </a:spcAft>
                <a:buClrTx/>
                <a:buFontTx/>
                <a:buNone/>
              </a:pPr>
              <a:r>
                <a:rPr lang="en-GB" altLang="it-IT" sz="1481" b="1"/>
                <a:t>EVENTO PRINCIPALE</a:t>
              </a:r>
            </a:p>
          </p:txBody>
        </p:sp>
        <p:sp>
          <p:nvSpPr>
            <p:cNvPr id="23561" name="Text Box 8"/>
            <p:cNvSpPr txBox="1">
              <a:spLocks noChangeArrowheads="1"/>
            </p:cNvSpPr>
            <p:nvPr/>
          </p:nvSpPr>
          <p:spPr bwMode="auto">
            <a:xfrm>
              <a:off x="2473964" y="1241411"/>
              <a:ext cx="5047729" cy="331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060" tIns="37030" rIns="74060" bIns="3703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Zen Hei Sharp"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Zen Hei Sharp"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Zen Hei Sharp"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9pPr>
            </a:lstStyle>
            <a:p>
              <a:pPr eaLnBrk="1">
                <a:spcAft>
                  <a:spcPct val="0"/>
                </a:spcAft>
                <a:buClrTx/>
                <a:buFontTx/>
                <a:buNone/>
              </a:pPr>
              <a:r>
                <a:rPr lang="en-GB" altLang="it-IT" sz="1481"/>
                <a:t>Rappresentazione 3D del modello di faglia.</a:t>
              </a:r>
            </a:p>
          </p:txBody>
        </p:sp>
      </p:grpSp>
      <p:sp>
        <p:nvSpPr>
          <p:cNvPr id="11" name="Rectangle 3"/>
          <p:cNvSpPr>
            <a:spLocks noChangeArrowheads="1"/>
          </p:cNvSpPr>
          <p:nvPr/>
        </p:nvSpPr>
        <p:spPr bwMode="auto">
          <a:xfrm>
            <a:off x="2408156" y="392415"/>
            <a:ext cx="4445259"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altLang="it-IT" sz="2177" dirty="0"/>
              <a:t>Terremoto Amatrice 24 agosto 2016</a:t>
            </a:r>
          </a:p>
        </p:txBody>
      </p:sp>
    </p:spTree>
    <p:extLst>
      <p:ext uri="{BB962C8B-B14F-4D97-AF65-F5344CB8AC3E}">
        <p14:creationId xmlns:p14="http://schemas.microsoft.com/office/powerpoint/2010/main" val="3676090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6</a:t>
            </a:fld>
            <a:endParaRPr lang="it-IT" sz="1400" b="1" dirty="0"/>
          </a:p>
        </p:txBody>
      </p:sp>
      <p:sp>
        <p:nvSpPr>
          <p:cNvPr id="9" name="Rectangle 2"/>
          <p:cNvSpPr>
            <a:spLocks noChangeArrowheads="1"/>
          </p:cNvSpPr>
          <p:nvPr/>
        </p:nvSpPr>
        <p:spPr bwMode="auto">
          <a:xfrm>
            <a:off x="323528" y="3068960"/>
            <a:ext cx="8820472" cy="1200329"/>
          </a:xfrm>
          <a:prstGeom prst="rect">
            <a:avLst/>
          </a:prstGeom>
          <a:noFill/>
          <a:ln w="9525">
            <a:noFill/>
            <a:miter lim="800000"/>
            <a:headEnd/>
            <a:tailEnd/>
          </a:ln>
        </p:spPr>
        <p:txBody>
          <a:bodyPr wrap="square">
            <a:spAutoFit/>
          </a:bodyPr>
          <a:lstStyle/>
          <a:p>
            <a:r>
              <a:rPr lang="en-US" sz="1800" dirty="0">
                <a:solidFill>
                  <a:srgbClr val="000080"/>
                </a:solidFill>
              </a:rPr>
              <a:t>The seismic moment is the product of the area of fault surface that ruptures, the average displacement along that surface, and a constant -- a measure of the elastic property of rock (i.e. how easily it can be stretched) called the </a:t>
            </a:r>
            <a:r>
              <a:rPr lang="en-US" sz="1800" b="1" dirty="0">
                <a:solidFill>
                  <a:srgbClr val="000080"/>
                </a:solidFill>
              </a:rPr>
              <a:t>modulus of rigidity</a:t>
            </a:r>
            <a:r>
              <a:rPr lang="en-US" sz="1800" dirty="0">
                <a:solidFill>
                  <a:srgbClr val="000080"/>
                </a:solidFill>
              </a:rPr>
              <a:t>. </a:t>
            </a:r>
          </a:p>
          <a:p>
            <a:endParaRPr lang="en-US" sz="1800" dirty="0">
              <a:solidFill>
                <a:srgbClr val="000080"/>
              </a:solidFill>
            </a:endParaRPr>
          </a:p>
        </p:txBody>
      </p:sp>
      <p:grpSp>
        <p:nvGrpSpPr>
          <p:cNvPr id="11" name="Group 10"/>
          <p:cNvGrpSpPr/>
          <p:nvPr/>
        </p:nvGrpSpPr>
        <p:grpSpPr>
          <a:xfrm>
            <a:off x="539725" y="1411932"/>
            <a:ext cx="6919912" cy="1155899"/>
            <a:chOff x="539725" y="1411932"/>
            <a:chExt cx="6919912" cy="1155899"/>
          </a:xfrm>
        </p:grpSpPr>
        <p:graphicFrame>
          <p:nvGraphicFramePr>
            <p:cNvPr id="16" name="Object 3"/>
            <p:cNvGraphicFramePr>
              <a:graphicFrameLocks noChangeAspect="1"/>
            </p:cNvGraphicFramePr>
            <p:nvPr/>
          </p:nvGraphicFramePr>
          <p:xfrm>
            <a:off x="539725" y="1556395"/>
            <a:ext cx="2339975" cy="287337"/>
          </p:xfrm>
          <a:graphic>
            <a:graphicData uri="http://schemas.openxmlformats.org/presentationml/2006/ole">
              <mc:AlternateContent xmlns:mc="http://schemas.openxmlformats.org/markup-compatibility/2006">
                <mc:Choice xmlns:v="urn:schemas-microsoft-com:vml" Requires="v">
                  <p:oleObj spid="_x0000_s138254" name="Equation" r:id="rId3" imgW="1650960" imgH="203040" progId="Equation.3">
                    <p:embed/>
                  </p:oleObj>
                </mc:Choice>
                <mc:Fallback>
                  <p:oleObj name="Equation" r:id="rId3" imgW="16509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25" y="1556395"/>
                          <a:ext cx="233997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4"/>
            <p:cNvGraphicFramePr>
              <a:graphicFrameLocks noChangeAspect="1"/>
            </p:cNvGraphicFramePr>
            <p:nvPr/>
          </p:nvGraphicFramePr>
          <p:xfrm>
            <a:off x="3851250" y="1484957"/>
            <a:ext cx="1368425" cy="406400"/>
          </p:xfrm>
          <a:graphic>
            <a:graphicData uri="http://schemas.openxmlformats.org/presentationml/2006/ole">
              <mc:AlternateContent xmlns:mc="http://schemas.openxmlformats.org/markup-compatibility/2006">
                <mc:Choice xmlns:v="urn:schemas-microsoft-com:vml" Requires="v">
                  <p:oleObj spid="_x0000_s138255" name="Equation" r:id="rId5" imgW="812520" imgH="241200" progId="Equation.3">
                    <p:embed/>
                  </p:oleObj>
                </mc:Choice>
                <mc:Fallback>
                  <p:oleObj name="Equation" r:id="rId5" imgW="8125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50" y="1484957"/>
                          <a:ext cx="13684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6299175" y="1411932"/>
            <a:ext cx="1160462" cy="431800"/>
          </p:xfrm>
          <a:graphic>
            <a:graphicData uri="http://schemas.openxmlformats.org/presentationml/2006/ole">
              <mc:AlternateContent xmlns:mc="http://schemas.openxmlformats.org/markup-compatibility/2006">
                <mc:Choice xmlns:v="urn:schemas-microsoft-com:vml" Requires="v">
                  <p:oleObj spid="_x0000_s138256" name="Equation" r:id="rId7" imgW="647640" imgH="241200" progId="Equation.3">
                    <p:embed/>
                  </p:oleObj>
                </mc:Choice>
                <mc:Fallback>
                  <p:oleObj name="Equation" r:id="rId7" imgW="6476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9175" y="1411932"/>
                          <a:ext cx="11604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635896" y="2132856"/>
            <a:ext cx="1150937" cy="434975"/>
          </p:xfrm>
          <a:graphic>
            <a:graphicData uri="http://schemas.openxmlformats.org/presentationml/2006/ole">
              <mc:AlternateContent xmlns:mc="http://schemas.openxmlformats.org/markup-compatibility/2006">
                <mc:Choice xmlns:v="urn:schemas-microsoft-com:vml" Requires="v">
                  <p:oleObj spid="_x0000_s138257" name="Equation" r:id="rId9" imgW="672840" imgH="253800" progId="Equation.3">
                    <p:embed/>
                  </p:oleObj>
                </mc:Choice>
                <mc:Fallback>
                  <p:oleObj name="Equation" r:id="rId9" imgW="67284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2132856"/>
                          <a:ext cx="1150937" cy="434975"/>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a:off x="3203550" y="1700857"/>
              <a:ext cx="287337"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80037" y="1700857"/>
              <a:ext cx="287338"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5"/>
          <p:cNvPicPr>
            <a:picLocks noChangeAspect="1" noChangeArrowheads="1"/>
          </p:cNvPicPr>
          <p:nvPr/>
        </p:nvPicPr>
        <p:blipFill>
          <a:blip r:embed="rId11" cstate="print"/>
          <a:srcRect/>
          <a:stretch>
            <a:fillRect/>
          </a:stretch>
        </p:blipFill>
        <p:spPr bwMode="auto">
          <a:xfrm>
            <a:off x="2483768" y="4437112"/>
            <a:ext cx="4876800" cy="1597025"/>
          </a:xfrm>
          <a:prstGeom prst="rect">
            <a:avLst/>
          </a:prstGeom>
          <a:noFill/>
          <a:ln w="9525">
            <a:noFill/>
            <a:miter lim="800000"/>
            <a:headEnd/>
            <a:tailEnd/>
          </a:ln>
        </p:spPr>
      </p:pic>
    </p:spTree>
    <p:extLst>
      <p:ext uri="{BB962C8B-B14F-4D97-AF65-F5344CB8AC3E}">
        <p14:creationId xmlns:p14="http://schemas.microsoft.com/office/powerpoint/2010/main" val="18031372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7</a:t>
            </a:fld>
            <a:endParaRPr lang="it-IT" sz="1400" b="1" dirty="0"/>
          </a:p>
        </p:txBody>
      </p:sp>
      <p:sp>
        <p:nvSpPr>
          <p:cNvPr id="9" name="Rectangle 2"/>
          <p:cNvSpPr>
            <a:spLocks noChangeArrowheads="1"/>
          </p:cNvSpPr>
          <p:nvPr/>
        </p:nvSpPr>
        <p:spPr bwMode="auto">
          <a:xfrm>
            <a:off x="107504" y="1196752"/>
            <a:ext cx="8712968" cy="1077218"/>
          </a:xfrm>
          <a:prstGeom prst="rect">
            <a:avLst/>
          </a:prstGeom>
          <a:noFill/>
          <a:ln w="9525">
            <a:noFill/>
            <a:miter lim="800000"/>
            <a:headEnd/>
            <a:tailEnd/>
          </a:ln>
        </p:spPr>
        <p:txBody>
          <a:bodyPr wrap="square">
            <a:spAutoFit/>
          </a:bodyPr>
          <a:lstStyle/>
          <a:p>
            <a:r>
              <a:rPr lang="en-US" sz="1600" dirty="0">
                <a:solidFill>
                  <a:srgbClr val="000000"/>
                </a:solidFill>
              </a:rPr>
              <a:t>The seismic moment is a measure of the size of an earthquake based on the area of fault rupture, the average amount of </a:t>
            </a:r>
            <a:r>
              <a:rPr lang="en-US" sz="1600" u="sng" dirty="0">
                <a:solidFill>
                  <a:srgbClr val="003399"/>
                </a:solidFill>
              </a:rPr>
              <a:t>slip</a:t>
            </a:r>
            <a:r>
              <a:rPr lang="en-US" sz="1600" dirty="0">
                <a:solidFill>
                  <a:srgbClr val="000000"/>
                </a:solidFill>
              </a:rPr>
              <a:t>, and the force that was required to overcome the friction sticking the rocks together that were offset by faulting. </a:t>
            </a:r>
          </a:p>
          <a:p>
            <a:r>
              <a:rPr lang="en-US" sz="1600" dirty="0">
                <a:solidFill>
                  <a:srgbClr val="000000"/>
                </a:solidFill>
              </a:rPr>
              <a:t>Seismic moment can also be calculated from the amplitude </a:t>
            </a:r>
            <a:r>
              <a:rPr lang="en-US" sz="1600" u="sng" dirty="0">
                <a:solidFill>
                  <a:srgbClr val="003399"/>
                </a:solidFill>
              </a:rPr>
              <a:t>spectra</a:t>
            </a:r>
            <a:r>
              <a:rPr lang="en-US" sz="1600" dirty="0">
                <a:solidFill>
                  <a:srgbClr val="000000"/>
                </a:solidFill>
              </a:rPr>
              <a:t> of seismic waves.</a:t>
            </a:r>
          </a:p>
        </p:txBody>
      </p:sp>
      <p:pic>
        <p:nvPicPr>
          <p:cNvPr id="11" name="Picture 6" descr="4_6_04"/>
          <p:cNvPicPr>
            <a:picLocks noChangeAspect="1" noChangeArrowheads="1"/>
          </p:cNvPicPr>
          <p:nvPr/>
        </p:nvPicPr>
        <p:blipFill>
          <a:blip r:embed="rId2" cstate="print"/>
          <a:srcRect t="54118"/>
          <a:stretch>
            <a:fillRect/>
          </a:stretch>
        </p:blipFill>
        <p:spPr bwMode="auto">
          <a:xfrm>
            <a:off x="323528" y="2420888"/>
            <a:ext cx="4032448" cy="2585186"/>
          </a:xfrm>
          <a:prstGeom prst="rect">
            <a:avLst/>
          </a:prstGeom>
          <a:noFill/>
        </p:spPr>
      </p:pic>
      <p:sp>
        <p:nvSpPr>
          <p:cNvPr id="12" name="Text Box 5"/>
          <p:cNvSpPr txBox="1">
            <a:spLocks noChangeArrowheads="1"/>
          </p:cNvSpPr>
          <p:nvPr/>
        </p:nvSpPr>
        <p:spPr bwMode="auto">
          <a:xfrm>
            <a:off x="251520" y="5517232"/>
            <a:ext cx="8892480" cy="1077218"/>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sz="1600" dirty="0">
                <a:latin typeface="+mj-lt"/>
              </a:rPr>
              <a:t>SOURCE SPECTRUM is flat and equal to seismic moment at periods longer than corner frequency 2/T</a:t>
            </a:r>
            <a:r>
              <a:rPr lang="en-US" sz="1600" baseline="-25000" dirty="0">
                <a:latin typeface="+mj-lt"/>
              </a:rPr>
              <a:t>R</a:t>
            </a:r>
          </a:p>
          <a:p>
            <a:pPr>
              <a:spcBef>
                <a:spcPct val="50000"/>
              </a:spcBef>
              <a:buFont typeface="Arial" pitchFamily="34" charset="0"/>
              <a:buChar char="•"/>
            </a:pPr>
            <a:r>
              <a:rPr lang="en-US" sz="1600" dirty="0">
                <a:latin typeface="+mj-lt"/>
              </a:rPr>
              <a:t>Decays below corner frequency</a:t>
            </a:r>
          </a:p>
          <a:p>
            <a:pPr>
              <a:spcBef>
                <a:spcPct val="50000"/>
              </a:spcBef>
              <a:buFont typeface="Arial" pitchFamily="34" charset="0"/>
              <a:buChar char="•"/>
            </a:pPr>
            <a:r>
              <a:rPr lang="en-US" sz="1600" dirty="0">
                <a:latin typeface="+mj-lt"/>
              </a:rPr>
              <a:t>Corner frequency shifts to left (lower frequency) for larger earthquakes with longer faults</a:t>
            </a:r>
          </a:p>
        </p:txBody>
      </p:sp>
      <p:pic>
        <p:nvPicPr>
          <p:cNvPr id="16" name="Picture 3" descr="6g copy"/>
          <p:cNvPicPr>
            <a:picLocks noChangeAspect="1" noChangeArrowheads="1"/>
          </p:cNvPicPr>
          <p:nvPr/>
        </p:nvPicPr>
        <p:blipFill>
          <a:blip r:embed="rId3" cstate="print"/>
          <a:srcRect/>
          <a:stretch>
            <a:fillRect/>
          </a:stretch>
        </p:blipFill>
        <p:spPr bwMode="auto">
          <a:xfrm>
            <a:off x="4644008" y="2348880"/>
            <a:ext cx="4267200" cy="2967037"/>
          </a:xfrm>
          <a:prstGeom prst="rect">
            <a:avLst/>
          </a:prstGeom>
          <a:noFill/>
        </p:spPr>
      </p:pic>
    </p:spTree>
    <p:extLst>
      <p:ext uri="{BB962C8B-B14F-4D97-AF65-F5344CB8AC3E}">
        <p14:creationId xmlns:p14="http://schemas.microsoft.com/office/powerpoint/2010/main" val="25340953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8</a:t>
            </a:fld>
            <a:endParaRPr lang="it-IT" sz="1400" b="1" dirty="0"/>
          </a:p>
        </p:txBody>
      </p:sp>
      <p:graphicFrame>
        <p:nvGraphicFramePr>
          <p:cNvPr id="15" name="Object 7"/>
          <p:cNvGraphicFramePr>
            <a:graphicFrameLocks noChangeAspect="1"/>
          </p:cNvGraphicFramePr>
          <p:nvPr/>
        </p:nvGraphicFramePr>
        <p:xfrm>
          <a:off x="539552" y="2564904"/>
          <a:ext cx="3024187" cy="377825"/>
        </p:xfrm>
        <a:graphic>
          <a:graphicData uri="http://schemas.openxmlformats.org/presentationml/2006/ole">
            <mc:AlternateContent xmlns:mc="http://schemas.openxmlformats.org/markup-compatibility/2006">
              <mc:Choice xmlns:v="urn:schemas-microsoft-com:vml" Requires="v">
                <p:oleObj spid="_x0000_s139272" name="Equation" r:id="rId3" imgW="1930320" imgH="241200" progId="Equation.3">
                  <p:embed/>
                </p:oleObj>
              </mc:Choice>
              <mc:Fallback>
                <p:oleObj name="Equation" r:id="rId3" imgW="19303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64904"/>
                        <a:ext cx="302418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35"/>
          <p:cNvGrpSpPr>
            <a:grpSpLocks/>
          </p:cNvGrpSpPr>
          <p:nvPr/>
        </p:nvGrpSpPr>
        <p:grpSpPr bwMode="auto">
          <a:xfrm>
            <a:off x="4427984" y="1196752"/>
            <a:ext cx="4825553" cy="4303589"/>
            <a:chOff x="2843808" y="3501008"/>
            <a:chExt cx="3889375" cy="3079750"/>
          </a:xfrm>
        </p:grpSpPr>
        <p:pic>
          <p:nvPicPr>
            <p:cNvPr id="17" name="Picture 18"/>
            <p:cNvPicPr>
              <a:picLocks noChangeAspect="1" noChangeArrowheads="1"/>
            </p:cNvPicPr>
            <p:nvPr/>
          </p:nvPicPr>
          <p:blipFill>
            <a:blip r:embed="rId5" cstate="print"/>
            <a:srcRect/>
            <a:stretch>
              <a:fillRect/>
            </a:stretch>
          </p:blipFill>
          <p:spPr bwMode="auto">
            <a:xfrm>
              <a:off x="2843808" y="3501008"/>
              <a:ext cx="3889375" cy="3079750"/>
            </a:xfrm>
            <a:prstGeom prst="rect">
              <a:avLst/>
            </a:prstGeom>
            <a:noFill/>
            <a:ln w="9525">
              <a:noFill/>
              <a:miter lim="800000"/>
              <a:headEnd/>
              <a:tailEnd/>
            </a:ln>
          </p:spPr>
        </p:pic>
        <p:sp>
          <p:nvSpPr>
            <p:cNvPr id="18" name="Line 24"/>
            <p:cNvSpPr>
              <a:spLocks noChangeShapeType="1"/>
            </p:cNvSpPr>
            <p:nvPr/>
          </p:nvSpPr>
          <p:spPr bwMode="auto">
            <a:xfrm flipV="1">
              <a:off x="3780433" y="4221733"/>
              <a:ext cx="0" cy="574675"/>
            </a:xfrm>
            <a:prstGeom prst="line">
              <a:avLst/>
            </a:prstGeom>
            <a:noFill/>
            <a:ln w="9525">
              <a:solidFill>
                <a:srgbClr val="000000"/>
              </a:solidFill>
              <a:round/>
              <a:headEnd/>
              <a:tailEnd type="triangle" w="med" len="med"/>
            </a:ln>
          </p:spPr>
          <p:txBody>
            <a:bodyPr/>
            <a:lstStyle/>
            <a:p>
              <a:endParaRPr lang="it-IT"/>
            </a:p>
          </p:txBody>
        </p:sp>
        <p:sp>
          <p:nvSpPr>
            <p:cNvPr id="19" name="Line 26"/>
            <p:cNvSpPr>
              <a:spLocks noChangeShapeType="1"/>
            </p:cNvSpPr>
            <p:nvPr/>
          </p:nvSpPr>
          <p:spPr bwMode="auto">
            <a:xfrm flipV="1">
              <a:off x="4572596" y="4509070"/>
              <a:ext cx="288925" cy="576263"/>
            </a:xfrm>
            <a:prstGeom prst="line">
              <a:avLst/>
            </a:prstGeom>
            <a:noFill/>
            <a:ln w="9525">
              <a:solidFill>
                <a:srgbClr val="000000"/>
              </a:solidFill>
              <a:round/>
              <a:headEnd/>
              <a:tailEnd type="triangle" w="med" len="med"/>
            </a:ln>
          </p:spPr>
          <p:txBody>
            <a:bodyPr/>
            <a:lstStyle/>
            <a:p>
              <a:endParaRPr lang="it-IT"/>
            </a:p>
          </p:txBody>
        </p:sp>
        <p:graphicFrame>
          <p:nvGraphicFramePr>
            <p:cNvPr id="20" name="Object 8"/>
            <p:cNvGraphicFramePr>
              <a:graphicFrameLocks noChangeAspect="1"/>
            </p:cNvGraphicFramePr>
            <p:nvPr/>
          </p:nvGraphicFramePr>
          <p:xfrm>
            <a:off x="4283671" y="5156770"/>
            <a:ext cx="284162" cy="358775"/>
          </p:xfrm>
          <a:graphic>
            <a:graphicData uri="http://schemas.openxmlformats.org/presentationml/2006/ole">
              <mc:AlternateContent xmlns:mc="http://schemas.openxmlformats.org/markup-compatibility/2006">
                <mc:Choice xmlns:v="urn:schemas-microsoft-com:vml" Requires="v">
                  <p:oleObj spid="_x0000_s139273" name="Equation" r:id="rId6" imgW="177646" imgH="228402" progId="Equation.3">
                    <p:embed/>
                  </p:oleObj>
                </mc:Choice>
                <mc:Fallback>
                  <p:oleObj name="Equation" r:id="rId6" imgW="177646" imgH="22840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671" y="5156770"/>
                          <a:ext cx="28416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34"/>
            <p:cNvSpPr txBox="1">
              <a:spLocks noChangeArrowheads="1"/>
            </p:cNvSpPr>
            <p:nvPr/>
          </p:nvSpPr>
          <p:spPr bwMode="auto">
            <a:xfrm>
              <a:off x="3563888" y="4869160"/>
              <a:ext cx="442750" cy="369332"/>
            </a:xfrm>
            <a:prstGeom prst="rect">
              <a:avLst/>
            </a:prstGeom>
            <a:noFill/>
            <a:ln w="9525">
              <a:noFill/>
              <a:miter lim="800000"/>
              <a:headEnd/>
              <a:tailEnd/>
            </a:ln>
          </p:spPr>
          <p:txBody>
            <a:bodyPr wrap="none">
              <a:spAutoFit/>
            </a:bodyPr>
            <a:lstStyle/>
            <a:p>
              <a:r>
                <a:rPr lang="el-GR"/>
                <a:t>Ω</a:t>
              </a:r>
              <a:r>
                <a:rPr lang="it-IT" baseline="-25000"/>
                <a:t>0</a:t>
              </a:r>
            </a:p>
          </p:txBody>
        </p:sp>
      </p:grpSp>
    </p:spTree>
    <p:extLst>
      <p:ext uri="{BB962C8B-B14F-4D97-AF65-F5344CB8AC3E}">
        <p14:creationId xmlns:p14="http://schemas.microsoft.com/office/powerpoint/2010/main" val="30274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9</a:t>
            </a:fld>
            <a:endParaRPr lang="it-IT" sz="1400" b="1" dirty="0"/>
          </a:p>
        </p:txBody>
      </p:sp>
      <p:pic>
        <p:nvPicPr>
          <p:cNvPr id="16" name="Picture 3"/>
          <p:cNvPicPr>
            <a:picLocks noChangeAspect="1" noChangeArrowheads="1"/>
          </p:cNvPicPr>
          <p:nvPr/>
        </p:nvPicPr>
        <p:blipFill>
          <a:blip r:embed="rId2" cstate="print"/>
          <a:srcRect/>
          <a:stretch>
            <a:fillRect/>
          </a:stretch>
        </p:blipFill>
        <p:spPr bwMode="auto">
          <a:xfrm>
            <a:off x="1475656" y="2420888"/>
            <a:ext cx="6121400" cy="1443038"/>
          </a:xfrm>
          <a:prstGeom prst="rect">
            <a:avLst/>
          </a:prstGeom>
          <a:noFill/>
          <a:ln w="9525">
            <a:noFill/>
            <a:miter lim="800000"/>
            <a:headEnd/>
            <a:tailEnd/>
          </a:ln>
        </p:spPr>
      </p:pic>
      <p:sp>
        <p:nvSpPr>
          <p:cNvPr id="22" name="Rectangle 4"/>
          <p:cNvSpPr>
            <a:spLocks noChangeArrowheads="1"/>
          </p:cNvSpPr>
          <p:nvPr/>
        </p:nvSpPr>
        <p:spPr bwMode="auto">
          <a:xfrm>
            <a:off x="35496" y="4725144"/>
            <a:ext cx="8991600" cy="584775"/>
          </a:xfrm>
          <a:prstGeom prst="rect">
            <a:avLst/>
          </a:prstGeom>
          <a:noFill/>
          <a:ln w="9525">
            <a:noFill/>
            <a:miter lim="800000"/>
            <a:headEnd/>
            <a:tailEnd/>
          </a:ln>
        </p:spPr>
        <p:txBody>
          <a:bodyPr>
            <a:spAutoFit/>
          </a:bodyPr>
          <a:lstStyle/>
          <a:p>
            <a:r>
              <a:rPr lang="en-US" sz="1600" dirty="0"/>
              <a:t>The </a:t>
            </a:r>
            <a:r>
              <a:rPr lang="en-US" sz="1600" b="1" dirty="0"/>
              <a:t>moment</a:t>
            </a:r>
            <a:r>
              <a:rPr lang="en-US" sz="1600" dirty="0"/>
              <a:t> of an earthquake, is fundamental to our understanding of how dangerous faults of a certain size can be.</a:t>
            </a:r>
          </a:p>
        </p:txBody>
      </p:sp>
    </p:spTree>
    <p:extLst>
      <p:ext uri="{BB962C8B-B14F-4D97-AF65-F5344CB8AC3E}">
        <p14:creationId xmlns:p14="http://schemas.microsoft.com/office/powerpoint/2010/main" val="1324903894"/>
      </p:ext>
    </p:extLst>
  </p:cSld>
  <p:clrMapOvr>
    <a:masterClrMapping/>
  </p:clrMapOvr>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14899</TotalTime>
  <Words>1754</Words>
  <Application>Microsoft Office PowerPoint</Application>
  <PresentationFormat>On-screen Show (4:3)</PresentationFormat>
  <Paragraphs>173</Paragraphs>
  <Slides>33</Slides>
  <Notes>20</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Microsoft YaHei</vt:lpstr>
      <vt:lpstr>Arial</vt:lpstr>
      <vt:lpstr>Calibri</vt:lpstr>
      <vt:lpstr>Gill Sans</vt:lpstr>
      <vt:lpstr>Times</vt:lpstr>
      <vt:lpstr>Times New Roman</vt:lpstr>
      <vt:lpstr>WenQuanYi Zen Hei Sharp</vt:lpstr>
      <vt:lpstr>fisica terrestre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COSTA GIOVANNI</cp:lastModifiedBy>
  <cp:revision>470</cp:revision>
  <dcterms:created xsi:type="dcterms:W3CDTF">2013-09-23T10:57:03Z</dcterms:created>
  <dcterms:modified xsi:type="dcterms:W3CDTF">2020-12-01T14:18:37Z</dcterms:modified>
</cp:coreProperties>
</file>