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9" r:id="rId2"/>
    <p:sldId id="447"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3" r:id="rId35"/>
    <p:sldId id="362"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11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02/12/2020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6873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311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7422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9980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522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7982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793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5530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61068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50108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262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0755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33313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3526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9405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2917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9720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337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3912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2256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1815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3760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771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99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4799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577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4163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5888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02/12/2020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02/12/2020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02/12/2020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02/12/2020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4.w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7.w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36.w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38.wmf"/><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a:t>
            </a:fld>
            <a:endParaRPr lang="it-IT" sz="1400" b="1" dirty="0"/>
          </a:p>
        </p:txBody>
      </p:sp>
      <p:sp>
        <p:nvSpPr>
          <p:cNvPr id="7" name="Rectangle 2"/>
          <p:cNvSpPr>
            <a:spLocks noChangeArrowheads="1"/>
          </p:cNvSpPr>
          <p:nvPr/>
        </p:nvSpPr>
        <p:spPr bwMode="auto">
          <a:xfrm>
            <a:off x="107157" y="1713741"/>
            <a:ext cx="5976937" cy="1600438"/>
          </a:xfrm>
          <a:prstGeom prst="rect">
            <a:avLst/>
          </a:prstGeom>
          <a:noFill/>
          <a:ln w="9525">
            <a:noFill/>
            <a:miter lim="800000"/>
            <a:headEnd/>
            <a:tailEnd/>
          </a:ln>
        </p:spPr>
        <p:txBody>
          <a:bodyPr>
            <a:spAutoFit/>
          </a:bodyPr>
          <a:lstStyle/>
          <a:p>
            <a:pPr algn="just">
              <a:buFontTx/>
              <a:buChar char="•"/>
            </a:pPr>
            <a:r>
              <a:rPr lang="en-US" sz="1400" b="0" dirty="0">
                <a:latin typeface="Comic Sans MS" pitchFamily="66" charset="0"/>
                <a:ea typeface="ＭＳ Ｐゴシック" pitchFamily="34" charset="-128"/>
              </a:rPr>
              <a:t> </a:t>
            </a:r>
            <a:r>
              <a:rPr lang="en-US" sz="1400" b="0" dirty="0">
                <a:latin typeface="+mj-lt"/>
                <a:ea typeface="ＭＳ Ｐゴシック" pitchFamily="34" charset="-128"/>
              </a:rPr>
              <a:t>Although in fact the earthquake involves a part of the fault-plane measuring many square kilometers in area, from the point of view of an observer at a distance of hundreds or even thousands of kilometers the earthquake </a:t>
            </a:r>
            <a:r>
              <a:rPr lang="en-US" sz="1400" b="0" u="sng" dirty="0">
                <a:latin typeface="+mj-lt"/>
                <a:ea typeface="ＭＳ Ｐゴシック" pitchFamily="34" charset="-128"/>
              </a:rPr>
              <a:t>appears to happen at a point</a:t>
            </a:r>
            <a:r>
              <a:rPr lang="en-US" sz="1400" b="0" dirty="0">
                <a:latin typeface="+mj-lt"/>
                <a:ea typeface="ＭＳ Ｐゴシック" pitchFamily="34" charset="-128"/>
              </a:rPr>
              <a:t>. This point is called the </a:t>
            </a:r>
            <a:r>
              <a:rPr lang="en-US" sz="1400" b="0" dirty="0">
                <a:solidFill>
                  <a:srgbClr val="FF0000"/>
                </a:solidFill>
                <a:latin typeface="+mj-lt"/>
                <a:ea typeface="ＭＳ Ｐゴシック" pitchFamily="34" charset="-128"/>
              </a:rPr>
              <a:t>focus</a:t>
            </a:r>
            <a:r>
              <a:rPr lang="en-US" sz="1400" b="0" dirty="0">
                <a:latin typeface="+mj-lt"/>
                <a:ea typeface="ＭＳ Ｐゴシック" pitchFamily="34" charset="-128"/>
              </a:rPr>
              <a:t> or </a:t>
            </a:r>
            <a:r>
              <a:rPr lang="en-US" sz="1400" b="0" dirty="0">
                <a:solidFill>
                  <a:srgbClr val="FF0000"/>
                </a:solidFill>
                <a:latin typeface="+mj-lt"/>
                <a:ea typeface="ＭＳ Ｐゴシック" pitchFamily="34" charset="-128"/>
              </a:rPr>
              <a:t>hypocenter</a:t>
            </a:r>
            <a:r>
              <a:rPr lang="en-US" sz="1400" b="0" dirty="0">
                <a:latin typeface="+mj-lt"/>
                <a:ea typeface="ＭＳ Ｐゴシック" pitchFamily="34" charset="-128"/>
              </a:rPr>
              <a:t> of the earthquake. It generally occurs at a focal depth many kilometers below the Earth’s surface. The point on the Earth’s surface vertically above the focus is called the </a:t>
            </a:r>
            <a:r>
              <a:rPr lang="en-US" sz="1400" b="0" dirty="0">
                <a:solidFill>
                  <a:srgbClr val="FF3300"/>
                </a:solidFill>
                <a:latin typeface="+mj-lt"/>
                <a:ea typeface="ＭＳ Ｐゴシック" pitchFamily="34" charset="-128"/>
              </a:rPr>
              <a:t>epicenter</a:t>
            </a:r>
            <a:r>
              <a:rPr lang="en-US" sz="1400" b="0" dirty="0">
                <a:latin typeface="+mj-lt"/>
                <a:ea typeface="ＭＳ Ｐゴシック" pitchFamily="34" charset="-128"/>
              </a:rPr>
              <a:t> of the earthquake.</a:t>
            </a:r>
          </a:p>
        </p:txBody>
      </p:sp>
      <p:pic>
        <p:nvPicPr>
          <p:cNvPr id="8" name="Picture 4"/>
          <p:cNvPicPr>
            <a:picLocks noChangeAspect="1" noChangeArrowheads="1"/>
          </p:cNvPicPr>
          <p:nvPr/>
        </p:nvPicPr>
        <p:blipFill>
          <a:blip r:embed="rId2" cstate="print"/>
          <a:srcRect/>
          <a:stretch>
            <a:fillRect/>
          </a:stretch>
        </p:blipFill>
        <p:spPr bwMode="auto">
          <a:xfrm>
            <a:off x="6300788" y="1206772"/>
            <a:ext cx="2549525" cy="1898650"/>
          </a:xfrm>
          <a:prstGeom prst="rect">
            <a:avLst/>
          </a:prstGeom>
          <a:noFill/>
          <a:ln w="9525">
            <a:solidFill>
              <a:schemeClr val="tx1"/>
            </a:solidFill>
            <a:miter lim="800000"/>
            <a:headEnd/>
            <a:tailEnd/>
          </a:ln>
          <a:effectLst/>
        </p:spPr>
      </p:pic>
      <p:sp>
        <p:nvSpPr>
          <p:cNvPr id="9" name="Rectangle 5"/>
          <p:cNvSpPr>
            <a:spLocks noChangeArrowheads="1"/>
          </p:cNvSpPr>
          <p:nvPr/>
        </p:nvSpPr>
        <p:spPr bwMode="auto">
          <a:xfrm>
            <a:off x="213154" y="3764284"/>
            <a:ext cx="5688012" cy="1384995"/>
          </a:xfrm>
          <a:prstGeom prst="rect">
            <a:avLst/>
          </a:prstGeom>
          <a:noFill/>
          <a:ln w="9525">
            <a:noFill/>
            <a:miter lim="800000"/>
            <a:headEnd/>
            <a:tailEnd/>
          </a:ln>
        </p:spPr>
        <p:txBody>
          <a:bodyPr>
            <a:spAutoFit/>
          </a:bodyPr>
          <a:lstStyle/>
          <a:p>
            <a:pPr algn="just">
              <a:buFontTx/>
              <a:buChar char="•"/>
            </a:pPr>
            <a:r>
              <a:rPr lang="en-US" sz="1400" b="0" dirty="0">
                <a:latin typeface="Comic Sans MS" pitchFamily="66" charset="0"/>
                <a:ea typeface="ＭＳ Ｐゴシック" pitchFamily="34" charset="-128"/>
              </a:rPr>
              <a:t> </a:t>
            </a:r>
            <a:r>
              <a:rPr lang="en-US" sz="1400" b="0" dirty="0">
                <a:latin typeface="+mj-lt"/>
                <a:ea typeface="ＭＳ Ｐゴシック" pitchFamily="34" charset="-128"/>
              </a:rPr>
              <a:t>The distance of a seismic station from the epicenter of an earthquake (the </a:t>
            </a:r>
            <a:r>
              <a:rPr lang="en-US" sz="1400" b="0" dirty="0" err="1">
                <a:latin typeface="+mj-lt"/>
                <a:ea typeface="ＭＳ Ｐゴシック" pitchFamily="34" charset="-128"/>
              </a:rPr>
              <a:t>epicentral</a:t>
            </a:r>
            <a:r>
              <a:rPr lang="en-US" sz="1400" b="0" dirty="0">
                <a:latin typeface="+mj-lt"/>
                <a:ea typeface="ＭＳ Ｐゴシック" pitchFamily="34" charset="-128"/>
              </a:rPr>
              <a:t> distance) may be expressed in kilometers </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km along the surface, or by the angle </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(180/</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a:t>
            </a:r>
            <a:r>
              <a:rPr lang="en-US" sz="1400" b="0" dirty="0">
                <a:latin typeface="+mj-lt"/>
                <a:ea typeface="ＭＳ Ｐゴシック" pitchFamily="34" charset="-128"/>
                <a:sym typeface="Symbol" pitchFamily="18" charset="2"/>
              </a:rPr>
              <a:t></a:t>
            </a:r>
            <a:r>
              <a:rPr lang="en-US" sz="1400" b="0" baseline="-25000" dirty="0">
                <a:latin typeface="+mj-lt"/>
                <a:ea typeface="ＭＳ Ｐゴシック" pitchFamily="34" charset="-128"/>
              </a:rPr>
              <a:t>km</a:t>
            </a:r>
            <a:r>
              <a:rPr lang="en-US" sz="1400" b="0" dirty="0">
                <a:latin typeface="+mj-lt"/>
                <a:ea typeface="ＭＳ Ｐゴシック" pitchFamily="34" charset="-128"/>
              </a:rPr>
              <a:t>/R) subtended at the Earth’s center. </a:t>
            </a:r>
          </a:p>
          <a:p>
            <a:pPr algn="just">
              <a:buFontTx/>
              <a:buChar char="•"/>
            </a:pPr>
            <a:endParaRPr lang="en-US" sz="1400" b="0" dirty="0">
              <a:latin typeface="+mj-lt"/>
              <a:ea typeface="ＭＳ Ｐゴシック" pitchFamily="34" charset="-128"/>
            </a:endParaRPr>
          </a:p>
          <a:p>
            <a:pPr algn="just">
              <a:buFontTx/>
              <a:buChar char="•"/>
            </a:pPr>
            <a:r>
              <a:rPr lang="en-US" sz="1400" b="0" dirty="0">
                <a:latin typeface="+mj-lt"/>
                <a:ea typeface="ＭＳ Ｐゴシック" pitchFamily="34" charset="-128"/>
              </a:rPr>
              <a:t> The travel-times of P- and S-waves from an earthquake through the body of the Earth to an observer are dependent on the </a:t>
            </a:r>
            <a:r>
              <a:rPr lang="en-US" sz="1400" b="0" dirty="0" err="1">
                <a:latin typeface="+mj-lt"/>
                <a:ea typeface="ＭＳ Ｐゴシック" pitchFamily="34" charset="-128"/>
              </a:rPr>
              <a:t>epicentral</a:t>
            </a:r>
            <a:r>
              <a:rPr lang="en-US" sz="1400" b="0" dirty="0">
                <a:latin typeface="+mj-lt"/>
                <a:ea typeface="ＭＳ Ｐゴシック" pitchFamily="34" charset="-128"/>
              </a:rPr>
              <a:t> distance.</a:t>
            </a:r>
          </a:p>
        </p:txBody>
      </p:sp>
      <p:pic>
        <p:nvPicPr>
          <p:cNvPr id="11" name="Picture 6"/>
          <p:cNvPicPr>
            <a:picLocks noChangeAspect="1" noChangeArrowheads="1"/>
          </p:cNvPicPr>
          <p:nvPr/>
        </p:nvPicPr>
        <p:blipFill>
          <a:blip r:embed="rId3" cstate="print"/>
          <a:srcRect/>
          <a:stretch>
            <a:fillRect/>
          </a:stretch>
        </p:blipFill>
        <p:spPr bwMode="auto">
          <a:xfrm>
            <a:off x="6300788" y="3149872"/>
            <a:ext cx="2663825" cy="2057400"/>
          </a:xfrm>
          <a:prstGeom prst="rect">
            <a:avLst/>
          </a:prstGeom>
          <a:noFill/>
          <a:ln w="9525">
            <a:solidFill>
              <a:schemeClr val="tx1"/>
            </a:solidFill>
            <a:miter lim="800000"/>
            <a:headEnd/>
            <a:tailEnd/>
          </a:ln>
          <a:effectLst/>
        </p:spPr>
      </p:pic>
      <p:sp>
        <p:nvSpPr>
          <p:cNvPr id="12" name="Rectangle 7"/>
          <p:cNvSpPr>
            <a:spLocks noChangeArrowheads="1"/>
          </p:cNvSpPr>
          <p:nvPr/>
        </p:nvSpPr>
        <p:spPr bwMode="auto">
          <a:xfrm>
            <a:off x="250825" y="5599385"/>
            <a:ext cx="8713788" cy="738664"/>
          </a:xfrm>
          <a:prstGeom prst="rect">
            <a:avLst/>
          </a:prstGeom>
          <a:noFill/>
          <a:ln w="9525">
            <a:noFill/>
            <a:miter lim="800000"/>
            <a:headEnd/>
            <a:tailEnd/>
          </a:ln>
        </p:spPr>
        <p:txBody>
          <a:bodyPr>
            <a:spAutoFit/>
          </a:bodyPr>
          <a:lstStyle/>
          <a:p>
            <a:pPr algn="just">
              <a:buFontTx/>
              <a:buChar char="•"/>
            </a:pPr>
            <a:r>
              <a:rPr lang="en-US" sz="1400" b="0" dirty="0">
                <a:latin typeface="+mj-lt"/>
                <a:ea typeface="ＭＳ Ｐゴシック" pitchFamily="34" charset="-128"/>
              </a:rPr>
              <a:t> The travel-time versus distance plots are not linear, because the ray paths of waves travelling to distant seismographs are curved. However, the standard seismic velocity profile of the Earth’s interior is well enough known that the travel-times for each kind of wave can be tabulated or graphed as a function of </a:t>
            </a:r>
            <a:r>
              <a:rPr lang="en-US" sz="1400" b="0" dirty="0" err="1">
                <a:latin typeface="+mj-lt"/>
                <a:ea typeface="ＭＳ Ｐゴシック" pitchFamily="34" charset="-128"/>
              </a:rPr>
              <a:t>epicentral</a:t>
            </a:r>
            <a:r>
              <a:rPr lang="en-US" sz="1400" b="0" dirty="0">
                <a:latin typeface="+mj-lt"/>
                <a:ea typeface="ＭＳ Ｐゴシック" pitchFamily="34" charset="-128"/>
              </a:rPr>
              <a:t> distance.</a:t>
            </a:r>
          </a:p>
        </p:txBody>
      </p:sp>
      <p:sp>
        <p:nvSpPr>
          <p:cNvPr id="13" name="Text Box 4"/>
          <p:cNvSpPr txBox="1">
            <a:spLocks noChangeArrowheads="1"/>
          </p:cNvSpPr>
          <p:nvPr/>
        </p:nvSpPr>
        <p:spPr bwMode="auto">
          <a:xfrm>
            <a:off x="1691680" y="942166"/>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location</a:t>
            </a:r>
          </a:p>
        </p:txBody>
      </p:sp>
    </p:spTree>
    <p:extLst>
      <p:ext uri="{BB962C8B-B14F-4D97-AF65-F5344CB8AC3E}">
        <p14:creationId xmlns:p14="http://schemas.microsoft.com/office/powerpoint/2010/main" val="22632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dissolv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dissolve">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rot="5400000">
            <a:off x="1893539" y="606523"/>
            <a:ext cx="5472608" cy="6653066"/>
          </a:xfrm>
          <a:prstGeom prst="rect">
            <a:avLst/>
          </a:prstGeom>
          <a:noFill/>
          <a:ln w="9525">
            <a:noFill/>
            <a:miter lim="800000"/>
            <a:headEnd/>
            <a:tailEnd/>
          </a:ln>
        </p:spPr>
      </p:pic>
    </p:spTree>
    <p:extLst>
      <p:ext uri="{BB962C8B-B14F-4D97-AF65-F5344CB8AC3E}">
        <p14:creationId xmlns:p14="http://schemas.microsoft.com/office/powerpoint/2010/main" val="1601998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earthsci.org/education/teacher/basicgeol/earthq/eqloc.jpg"/>
          <p:cNvPicPr>
            <a:picLocks noChangeAspect="1" noChangeArrowheads="1"/>
          </p:cNvPicPr>
          <p:nvPr/>
        </p:nvPicPr>
        <p:blipFill>
          <a:blip r:embed="rId3" cstate="print"/>
          <a:srcRect/>
          <a:stretch>
            <a:fillRect/>
          </a:stretch>
        </p:blipFill>
        <p:spPr bwMode="auto">
          <a:xfrm>
            <a:off x="1166024" y="1484784"/>
            <a:ext cx="6646336" cy="5112568"/>
          </a:xfrm>
          <a:prstGeom prst="rect">
            <a:avLst/>
          </a:prstGeom>
          <a:noFill/>
        </p:spPr>
      </p:pic>
    </p:spTree>
    <p:extLst>
      <p:ext uri="{BB962C8B-B14F-4D97-AF65-F5344CB8AC3E}">
        <p14:creationId xmlns:p14="http://schemas.microsoft.com/office/powerpoint/2010/main" val="1200598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eb.ics.purdue.edu/%7Ebraile/edumod/as1lessons/as1lessons_files/image017.jpg"/>
          <p:cNvPicPr>
            <a:picLocks noChangeAspect="1" noChangeArrowheads="1"/>
          </p:cNvPicPr>
          <p:nvPr/>
        </p:nvPicPr>
        <p:blipFill>
          <a:blip r:embed="rId3" cstate="print"/>
          <a:srcRect/>
          <a:stretch>
            <a:fillRect/>
          </a:stretch>
        </p:blipFill>
        <p:spPr bwMode="auto">
          <a:xfrm>
            <a:off x="1043608" y="1412776"/>
            <a:ext cx="6704823" cy="5256584"/>
          </a:xfrm>
          <a:prstGeom prst="rect">
            <a:avLst/>
          </a:prstGeom>
          <a:noFill/>
        </p:spPr>
      </p:pic>
    </p:spTree>
    <p:extLst>
      <p:ext uri="{BB962C8B-B14F-4D97-AF65-F5344CB8AC3E}">
        <p14:creationId xmlns:p14="http://schemas.microsoft.com/office/powerpoint/2010/main" val="2896582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geo.mtu.edu/UPSeis/images/triangle.gif"/>
          <p:cNvPicPr>
            <a:picLocks noChangeAspect="1" noChangeArrowheads="1"/>
          </p:cNvPicPr>
          <p:nvPr/>
        </p:nvPicPr>
        <p:blipFill>
          <a:blip r:embed="rId3" cstate="print"/>
          <a:srcRect/>
          <a:stretch>
            <a:fillRect/>
          </a:stretch>
        </p:blipFill>
        <p:spPr bwMode="auto">
          <a:xfrm>
            <a:off x="755576" y="1556792"/>
            <a:ext cx="7574433" cy="4968552"/>
          </a:xfrm>
          <a:prstGeom prst="rect">
            <a:avLst/>
          </a:prstGeom>
          <a:noFill/>
        </p:spPr>
      </p:pic>
    </p:spTree>
    <p:extLst>
      <p:ext uri="{BB962C8B-B14F-4D97-AF65-F5344CB8AC3E}">
        <p14:creationId xmlns:p14="http://schemas.microsoft.com/office/powerpoint/2010/main" val="21648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Locating Earthquakes"/>
          <p:cNvPicPr>
            <a:picLocks noChangeAspect="1" noChangeArrowheads="1"/>
          </p:cNvPicPr>
          <p:nvPr/>
        </p:nvPicPr>
        <p:blipFill>
          <a:blip r:embed="rId3" cstate="print"/>
          <a:srcRect/>
          <a:stretch>
            <a:fillRect/>
          </a:stretch>
        </p:blipFill>
        <p:spPr bwMode="auto">
          <a:xfrm>
            <a:off x="1763688" y="1196751"/>
            <a:ext cx="5256584" cy="5599981"/>
          </a:xfrm>
          <a:prstGeom prst="rect">
            <a:avLst/>
          </a:prstGeom>
          <a:noFill/>
        </p:spPr>
      </p:pic>
    </p:spTree>
    <p:extLst>
      <p:ext uri="{BB962C8B-B14F-4D97-AF65-F5344CB8AC3E}">
        <p14:creationId xmlns:p14="http://schemas.microsoft.com/office/powerpoint/2010/main" val="2634608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pic>
        <p:nvPicPr>
          <p:cNvPr id="13" name="Picture 8" descr="Time-distance diagram"/>
          <p:cNvPicPr>
            <a:picLocks noChangeAspect="1" noChangeArrowheads="1"/>
          </p:cNvPicPr>
          <p:nvPr/>
        </p:nvPicPr>
        <p:blipFill>
          <a:blip r:embed="rId2" cstate="print"/>
          <a:srcRect/>
          <a:stretch>
            <a:fillRect/>
          </a:stretch>
        </p:blipFill>
        <p:spPr bwMode="auto">
          <a:xfrm>
            <a:off x="5292725" y="1395437"/>
            <a:ext cx="3386138" cy="3170238"/>
          </a:xfrm>
          <a:prstGeom prst="rect">
            <a:avLst/>
          </a:prstGeom>
          <a:solidFill>
            <a:srgbClr val="CCFFCC"/>
          </a:solidFill>
          <a:ln w="9525">
            <a:solidFill>
              <a:schemeClr val="tx1"/>
            </a:solidFill>
            <a:miter lim="800000"/>
            <a:headEnd/>
            <a:tailEnd/>
          </a:ln>
        </p:spPr>
      </p:pic>
      <p:pic>
        <p:nvPicPr>
          <p:cNvPr id="14" name="Picture 10" descr="http://upload.wikimedia.org/wikipedia/commons/a/a6/Seismogram.gif"/>
          <p:cNvPicPr>
            <a:picLocks noChangeAspect="1" noChangeArrowheads="1"/>
          </p:cNvPicPr>
          <p:nvPr/>
        </p:nvPicPr>
        <p:blipFill>
          <a:blip r:embed="rId3" cstate="print"/>
          <a:srcRect/>
          <a:stretch>
            <a:fillRect/>
          </a:stretch>
        </p:blipFill>
        <p:spPr bwMode="auto">
          <a:xfrm>
            <a:off x="323850" y="1395437"/>
            <a:ext cx="4752975" cy="3224213"/>
          </a:xfrm>
          <a:prstGeom prst="rect">
            <a:avLst/>
          </a:prstGeom>
          <a:solidFill>
            <a:srgbClr val="FFFF66"/>
          </a:solidFill>
          <a:ln w="9525">
            <a:solidFill>
              <a:srgbClr val="00CCFF"/>
            </a:solidFill>
            <a:miter lim="800000"/>
            <a:headEnd/>
            <a:tailEnd/>
          </a:ln>
        </p:spPr>
      </p:pic>
      <p:sp>
        <p:nvSpPr>
          <p:cNvPr id="15" name="Rectangle 11"/>
          <p:cNvSpPr>
            <a:spLocks noChangeArrowheads="1"/>
          </p:cNvSpPr>
          <p:nvPr/>
        </p:nvSpPr>
        <p:spPr bwMode="auto">
          <a:xfrm>
            <a:off x="179388" y="4922862"/>
            <a:ext cx="8785225" cy="1077218"/>
          </a:xfrm>
          <a:prstGeom prst="rect">
            <a:avLst/>
          </a:prstGeom>
          <a:noFill/>
          <a:ln w="9525">
            <a:noFill/>
            <a:miter lim="800000"/>
            <a:headEnd/>
            <a:tailEnd/>
          </a:ln>
        </p:spPr>
        <p:txBody>
          <a:bodyPr>
            <a:spAutoFit/>
          </a:bodyPr>
          <a:lstStyle/>
          <a:p>
            <a:pPr algn="just">
              <a:buFontTx/>
              <a:buChar char="•"/>
            </a:pPr>
            <a:r>
              <a:rPr lang="en-US" sz="1600" b="0" dirty="0">
                <a:latin typeface="Comic Sans MS" pitchFamily="66" charset="0"/>
                <a:ea typeface="ＭＳ Ｐゴシック" pitchFamily="34" charset="-128"/>
              </a:rPr>
              <a:t> </a:t>
            </a:r>
            <a:r>
              <a:rPr lang="en-US" sz="1600" b="0" dirty="0">
                <a:latin typeface="+mj-lt"/>
                <a:ea typeface="ＭＳ Ｐゴシック" pitchFamily="34" charset="-128"/>
              </a:rPr>
              <a:t>In computing </a:t>
            </a:r>
            <a:r>
              <a:rPr lang="en-US" sz="1600" b="0" dirty="0" err="1">
                <a:latin typeface="+mj-lt"/>
                <a:ea typeface="ＭＳ Ｐゴシック" pitchFamily="34" charset="-128"/>
              </a:rPr>
              <a:t>epicentral</a:t>
            </a:r>
            <a:r>
              <a:rPr lang="en-US" sz="1600" b="0" dirty="0">
                <a:latin typeface="+mj-lt"/>
                <a:ea typeface="ＭＳ Ｐゴシック" pitchFamily="34" charset="-128"/>
              </a:rPr>
              <a:t> distance from earthquake data the total travel-time is not at first known, because an observer is rarely at the epicenter to record the exact time of occurrence t0 of the earthquake. However, the difference in travel-times for P- and S-waves (</a:t>
            </a:r>
            <a:r>
              <a:rPr lang="en-US" sz="1600" b="0" dirty="0" err="1">
                <a:latin typeface="+mj-lt"/>
                <a:ea typeface="ＭＳ Ｐゴシック" pitchFamily="34" charset="-128"/>
              </a:rPr>
              <a:t>t</a:t>
            </a:r>
            <a:r>
              <a:rPr lang="en-US" sz="1600" b="0" baseline="-25000" dirty="0" err="1">
                <a:latin typeface="+mj-lt"/>
                <a:ea typeface="ＭＳ Ｐゴシック" pitchFamily="34" charset="-128"/>
              </a:rPr>
              <a:t>s</a:t>
            </a:r>
            <a:r>
              <a:rPr lang="en-US" sz="1600" b="0" dirty="0">
                <a:latin typeface="+mj-lt"/>
                <a:ea typeface="ＭＳ Ｐゴシック" pitchFamily="34" charset="-128"/>
              </a:rPr>
              <a:t> – </a:t>
            </a:r>
            <a:r>
              <a:rPr lang="en-US" sz="1600" b="0" dirty="0" err="1">
                <a:latin typeface="+mj-lt"/>
                <a:ea typeface="ＭＳ Ｐゴシック" pitchFamily="34" charset="-128"/>
              </a:rPr>
              <a:t>t</a:t>
            </a:r>
            <a:r>
              <a:rPr lang="en-US" sz="1600" b="0" baseline="-25000" dirty="0" err="1">
                <a:latin typeface="+mj-lt"/>
                <a:ea typeface="ＭＳ Ｐゴシック" pitchFamily="34" charset="-128"/>
              </a:rPr>
              <a:t>p</a:t>
            </a:r>
            <a:r>
              <a:rPr lang="en-US" sz="1600" b="0" dirty="0">
                <a:latin typeface="+mj-lt"/>
                <a:ea typeface="ＭＳ Ｐゴシック" pitchFamily="34" charset="-128"/>
              </a:rPr>
              <a:t>) can be obtained directly from the seismogram; it increases with increasing </a:t>
            </a:r>
            <a:r>
              <a:rPr lang="en-US" sz="1600" b="0" dirty="0" err="1">
                <a:latin typeface="+mj-lt"/>
                <a:ea typeface="ＭＳ Ｐゴシック" pitchFamily="34" charset="-128"/>
              </a:rPr>
              <a:t>epicentral</a:t>
            </a:r>
            <a:r>
              <a:rPr lang="en-US" sz="1600" b="0" dirty="0">
                <a:latin typeface="+mj-lt"/>
                <a:ea typeface="ＭＳ Ｐゴシック" pitchFamily="34" charset="-128"/>
              </a:rPr>
              <a:t> distance.</a:t>
            </a:r>
          </a:p>
        </p:txBody>
      </p:sp>
    </p:spTree>
    <p:extLst>
      <p:ext uri="{BB962C8B-B14F-4D97-AF65-F5344CB8AC3E}">
        <p14:creationId xmlns:p14="http://schemas.microsoft.com/office/powerpoint/2010/main" val="60346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dissolv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5078313"/>
          </a:xfrm>
          <a:prstGeom prst="rect">
            <a:avLst/>
          </a:prstGeom>
          <a:noFill/>
        </p:spPr>
        <p:txBody>
          <a:bodyPr wrap="square" rtlCol="0">
            <a:spAutoFit/>
          </a:bodyPr>
          <a:lstStyle/>
          <a:p>
            <a:pPr algn="ctr"/>
            <a:r>
              <a:rPr lang="it-IT" dirty="0">
                <a:solidFill>
                  <a:srgbClr val="FF0000"/>
                </a:solidFill>
              </a:rPr>
              <a:t>PARAMETRICI CINEMATICI DELLA SORGENTE E LOCALIZZAZIONE DEI TERREMOTI</a:t>
            </a:r>
          </a:p>
          <a:p>
            <a:endParaRPr lang="it-IT" dirty="0">
              <a:solidFill>
                <a:srgbClr val="FF0000"/>
              </a:solidFill>
            </a:endParaRPr>
          </a:p>
          <a:p>
            <a:pPr algn="just"/>
            <a:r>
              <a:rPr lang="it-IT" dirty="0"/>
              <a:t>Diremo </a:t>
            </a:r>
            <a:r>
              <a:rPr lang="it-IT" dirty="0">
                <a:solidFill>
                  <a:srgbClr val="FF0000"/>
                </a:solidFill>
              </a:rPr>
              <a:t>IPOCENTRO</a:t>
            </a:r>
            <a:r>
              <a:rPr lang="it-IT" dirty="0"/>
              <a:t> o anche </a:t>
            </a:r>
            <a:r>
              <a:rPr lang="it-IT" dirty="0">
                <a:solidFill>
                  <a:srgbClr val="FF0000"/>
                </a:solidFill>
              </a:rPr>
              <a:t>FUOCO DEL TERREMOTO</a:t>
            </a:r>
            <a:r>
              <a:rPr lang="it-IT" dirty="0"/>
              <a:t> il punto nella Terra che per primo emana onde sismiche nel corso di un evento sismico (nucelazione del terremoto). Esso è determinato da tre parametri: </a:t>
            </a:r>
            <a:r>
              <a:rPr lang="it-IT" dirty="0">
                <a:solidFill>
                  <a:srgbClr val="00B0F0"/>
                </a:solidFill>
              </a:rPr>
              <a:t>longitudine, latitudine e profondità</a:t>
            </a:r>
            <a:r>
              <a:rPr lang="it-IT" dirty="0"/>
              <a:t>. </a:t>
            </a:r>
          </a:p>
          <a:p>
            <a:pPr algn="just"/>
            <a:endParaRPr lang="it-IT" dirty="0"/>
          </a:p>
          <a:p>
            <a:pPr algn="just"/>
            <a:r>
              <a:rPr lang="it-IT" dirty="0"/>
              <a:t>Dicesi </a:t>
            </a:r>
            <a:r>
              <a:rPr lang="it-IT" dirty="0">
                <a:solidFill>
                  <a:srgbClr val="FF0000"/>
                </a:solidFill>
              </a:rPr>
              <a:t>EPICENTRO</a:t>
            </a:r>
            <a:r>
              <a:rPr lang="it-IT" dirty="0"/>
              <a:t> del terremoto il punto sulla superficie terrestre che si trova sulla verticale sopra l’ipocentro.</a:t>
            </a:r>
          </a:p>
          <a:p>
            <a:pPr algn="just"/>
            <a:r>
              <a:rPr lang="it-IT" dirty="0"/>
              <a:t> </a:t>
            </a:r>
          </a:p>
          <a:p>
            <a:pPr algn="just"/>
            <a:r>
              <a:rPr lang="it-IT" dirty="0"/>
              <a:t>Come vedremo, comunque, i terremoti non avvengono in un punto, ma lungo i piani di faglia.</a:t>
            </a:r>
          </a:p>
          <a:p>
            <a:pPr algn="just"/>
            <a:r>
              <a:rPr lang="it-IT" dirty="0"/>
              <a:t>Nel caso di grossi terremoti, le dimensioni fisiche della sorgente (faglia) possono essere di diverse centinaia di km e quindi l’ipocentro può in linea di principio essere localizzato in un punto qualunque della superficie di rottura. Poiché la localizzazione di un terremoto è determinata attraverso i tempi di arrivo delle fasi sismiche generate dalla fase iniziale del processo di rottura, la localizzazione in generale coinciderà (a meno di errori di analisi) con la zona della sorgente dove il terremoto ha avuto origine. In particolare questo è vero per le fasi P ed S poiché la velocità con cui la rottura si propaga lungo la superficie della faglia è minore delle velocità di queste due fasi.</a:t>
            </a:r>
          </a:p>
        </p:txBody>
      </p:sp>
    </p:spTree>
    <p:extLst>
      <p:ext uri="{BB962C8B-B14F-4D97-AF65-F5344CB8AC3E}">
        <p14:creationId xmlns:p14="http://schemas.microsoft.com/office/powerpoint/2010/main" val="396197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4524315"/>
          </a:xfrm>
          <a:prstGeom prst="rect">
            <a:avLst/>
          </a:prstGeom>
          <a:noFill/>
        </p:spPr>
        <p:txBody>
          <a:bodyPr wrap="square" rtlCol="0">
            <a:spAutoFit/>
          </a:bodyPr>
          <a:lstStyle/>
          <a:p>
            <a:pPr algn="just"/>
            <a:endParaRPr lang="it-IT" dirty="0"/>
          </a:p>
          <a:p>
            <a:pPr algn="just"/>
            <a:r>
              <a:rPr lang="it-IT" dirty="0"/>
              <a:t>Dicesi </a:t>
            </a:r>
            <a:r>
              <a:rPr lang="it-IT" dirty="0">
                <a:solidFill>
                  <a:srgbClr val="FF0000"/>
                </a:solidFill>
              </a:rPr>
              <a:t>TEMPO ORIGINE </a:t>
            </a:r>
            <a:r>
              <a:rPr lang="it-IT" dirty="0"/>
              <a:t>il tempo </a:t>
            </a:r>
            <a:r>
              <a:rPr lang="it-IT" dirty="0">
                <a:solidFill>
                  <a:srgbClr val="00B0F0"/>
                </a:solidFill>
              </a:rPr>
              <a:t>t</a:t>
            </a:r>
            <a:r>
              <a:rPr lang="it-IT" baseline="-25000" dirty="0">
                <a:solidFill>
                  <a:srgbClr val="00B0F0"/>
                </a:solidFill>
              </a:rPr>
              <a:t>0</a:t>
            </a:r>
            <a:r>
              <a:rPr lang="it-IT" dirty="0"/>
              <a:t> in cui avviene l’evento. Per via dei diversi fusi orari nel mondo, il tempo origine va espresso in termini di tempo di </a:t>
            </a:r>
            <a:r>
              <a:rPr lang="it-IT" dirty="0">
                <a:solidFill>
                  <a:srgbClr val="00B0F0"/>
                </a:solidFill>
              </a:rPr>
              <a:t>Greenwich medio (tempo assoluto, UTC, GMT).</a:t>
            </a:r>
          </a:p>
          <a:p>
            <a:pPr algn="just"/>
            <a:endParaRPr lang="it-IT" dirty="0"/>
          </a:p>
          <a:p>
            <a:pPr algn="just"/>
            <a:r>
              <a:rPr lang="it-IT" dirty="0"/>
              <a:t>Per localizzare una sorgente sismica, bisogna pertanto determinare </a:t>
            </a:r>
            <a:r>
              <a:rPr lang="it-IT" dirty="0">
                <a:solidFill>
                  <a:srgbClr val="FF0000"/>
                </a:solidFill>
              </a:rPr>
              <a:t>4</a:t>
            </a:r>
            <a:r>
              <a:rPr lang="it-IT" dirty="0"/>
              <a:t> quantità. Le informazioni che abbiamo a disposizione sono rappresentate dai tempi di arrivo delle onde (</a:t>
            </a:r>
            <a:r>
              <a:rPr lang="it-IT" dirty="0">
                <a:solidFill>
                  <a:srgbClr val="00B0F0"/>
                </a:solidFill>
              </a:rPr>
              <a:t>P ed S</a:t>
            </a:r>
            <a:r>
              <a:rPr lang="it-IT" dirty="0"/>
              <a:t>) alle varie stazioni.</a:t>
            </a:r>
          </a:p>
          <a:p>
            <a:pPr algn="just"/>
            <a:endParaRPr lang="it-IT" dirty="0"/>
          </a:p>
          <a:p>
            <a:pPr algn="just"/>
            <a:r>
              <a:rPr lang="it-IT" dirty="0"/>
              <a:t>Esistono vari metodi per localizzare i terremoti, a seconda se conosciamo o no le velocità della struttura  della zona o meno, se abbiamo a disposizione i tempi di arrivo delle onde P od anche delle onde S, se abbiamo una stazione a tre componenti o più stazioni ad una componente (verticale). </a:t>
            </a:r>
          </a:p>
          <a:p>
            <a:pPr algn="just"/>
            <a:endParaRPr lang="it-IT" dirty="0"/>
          </a:p>
          <a:p>
            <a:pPr algn="just"/>
            <a:r>
              <a:rPr lang="it-IT" dirty="0"/>
              <a:t>Ovviamente, il numero minimo di dati necessari è </a:t>
            </a:r>
            <a:r>
              <a:rPr lang="it-IT" dirty="0">
                <a:solidFill>
                  <a:srgbClr val="FF0000"/>
                </a:solidFill>
              </a:rPr>
              <a:t>4</a:t>
            </a:r>
            <a:r>
              <a:rPr lang="it-IT" dirty="0"/>
              <a:t>.</a:t>
            </a:r>
          </a:p>
          <a:p>
            <a:pPr algn="just"/>
            <a:endParaRPr lang="it-IT" dirty="0"/>
          </a:p>
        </p:txBody>
      </p:sp>
    </p:spTree>
    <p:extLst>
      <p:ext uri="{BB962C8B-B14F-4D97-AF65-F5344CB8AC3E}">
        <p14:creationId xmlns:p14="http://schemas.microsoft.com/office/powerpoint/2010/main" val="3719882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5109091"/>
          </a:xfrm>
          <a:prstGeom prst="rect">
            <a:avLst/>
          </a:prstGeom>
          <a:noFill/>
        </p:spPr>
        <p:txBody>
          <a:bodyPr wrap="square" rtlCol="0">
            <a:spAutoFit/>
          </a:bodyPr>
          <a:lstStyle/>
          <a:p>
            <a:pPr algn="ctr"/>
            <a:r>
              <a:rPr lang="it-IT" b="1" dirty="0">
                <a:solidFill>
                  <a:srgbClr val="FF0000"/>
                </a:solidFill>
              </a:rPr>
              <a:t>METODO DI WADATI</a:t>
            </a:r>
          </a:p>
          <a:p>
            <a:pPr algn="ctr"/>
            <a:endParaRPr lang="it-IT" b="1" dirty="0">
              <a:solidFill>
                <a:srgbClr val="FF0000"/>
              </a:solidFill>
            </a:endParaRPr>
          </a:p>
          <a:p>
            <a:pPr algn="just"/>
            <a:r>
              <a:rPr lang="it-IT" dirty="0"/>
              <a:t>Assunzioni:</a:t>
            </a:r>
          </a:p>
          <a:p>
            <a:pPr algn="just"/>
            <a:r>
              <a:rPr lang="it-IT" dirty="0"/>
              <a:t>	Sorgente puntiforme</a:t>
            </a:r>
          </a:p>
          <a:p>
            <a:pPr algn="just"/>
            <a:r>
              <a:rPr lang="it-IT" dirty="0"/>
              <a:t>                  Mezzo omogeneno (velocità costanti)</a:t>
            </a:r>
          </a:p>
          <a:p>
            <a:pPr algn="just"/>
            <a:r>
              <a:rPr lang="it-IT" dirty="0"/>
              <a:t>                  Stazioni vicine (distanze dell’ordine di grandezza della profondità del terremoto)</a:t>
            </a:r>
          </a:p>
          <a:p>
            <a:pPr algn="just"/>
            <a:endParaRPr lang="it-IT" dirty="0"/>
          </a:p>
          <a:p>
            <a:pPr algn="ctr"/>
            <a:r>
              <a:rPr lang="it-IT" dirty="0"/>
              <a:t>La propagazione delle onde è data da:</a:t>
            </a:r>
          </a:p>
          <a:p>
            <a:pPr algn="ctr"/>
            <a:endParaRPr lang="it-IT" dirty="0"/>
          </a:p>
          <a:p>
            <a:pPr algn="ctr"/>
            <a:r>
              <a:rPr lang="it-IT" sz="2000" b="1" dirty="0"/>
              <a:t>R = V(t –t</a:t>
            </a:r>
            <a:r>
              <a:rPr lang="it-IT" sz="2000" b="1" baseline="-25000" dirty="0"/>
              <a:t>0</a:t>
            </a:r>
            <a:r>
              <a:rPr lang="it-IT" sz="2000" b="1" dirty="0"/>
              <a:t>)</a:t>
            </a:r>
          </a:p>
          <a:p>
            <a:pPr algn="ctr"/>
            <a:endParaRPr lang="it-IT" dirty="0"/>
          </a:p>
          <a:p>
            <a:pPr algn="just"/>
            <a:r>
              <a:rPr lang="it-IT" dirty="0"/>
              <a:t>Dove R è la distanza ipocentrale, V è la velocità dell’onda, t è il tempo di arrivo dell’onda alla stazione, t</a:t>
            </a:r>
            <a:r>
              <a:rPr lang="it-IT" baseline="-25000" dirty="0"/>
              <a:t>0</a:t>
            </a:r>
            <a:r>
              <a:rPr lang="it-IT" dirty="0"/>
              <a:t> è il tempo origine del terremoto.</a:t>
            </a:r>
          </a:p>
          <a:p>
            <a:pPr algn="ctr"/>
            <a:r>
              <a:rPr lang="it-IT" b="1" dirty="0"/>
              <a:t>R = V</a:t>
            </a:r>
            <a:r>
              <a:rPr lang="it-IT" b="1" baseline="-25000" dirty="0"/>
              <a:t>P</a:t>
            </a:r>
            <a:r>
              <a:rPr lang="it-IT" b="1" dirty="0"/>
              <a:t> (t</a:t>
            </a:r>
            <a:r>
              <a:rPr lang="it-IT" b="1" baseline="-25000" dirty="0"/>
              <a:t>P</a:t>
            </a:r>
            <a:r>
              <a:rPr lang="it-IT" b="1" dirty="0"/>
              <a:t> –t</a:t>
            </a:r>
            <a:r>
              <a:rPr lang="it-IT" b="1" baseline="-25000" dirty="0"/>
              <a:t>0</a:t>
            </a:r>
            <a:r>
              <a:rPr lang="it-IT" b="1" dirty="0"/>
              <a:t>)</a:t>
            </a:r>
          </a:p>
          <a:p>
            <a:pPr algn="ctr"/>
            <a:r>
              <a:rPr lang="it-IT" b="1" dirty="0"/>
              <a:t>R = V</a:t>
            </a:r>
            <a:r>
              <a:rPr lang="it-IT" b="1" baseline="-25000" dirty="0"/>
              <a:t>S </a:t>
            </a:r>
            <a:r>
              <a:rPr lang="it-IT" b="1" dirty="0"/>
              <a:t>(t</a:t>
            </a:r>
            <a:r>
              <a:rPr lang="it-IT" b="1" baseline="-25000" dirty="0"/>
              <a:t>S</a:t>
            </a:r>
            <a:r>
              <a:rPr lang="it-IT" b="1" dirty="0"/>
              <a:t> –t</a:t>
            </a:r>
            <a:r>
              <a:rPr lang="it-IT" b="1" baseline="-25000" dirty="0"/>
              <a:t>0</a:t>
            </a:r>
            <a:r>
              <a:rPr lang="it-IT" b="1" dirty="0"/>
              <a:t>)</a:t>
            </a:r>
          </a:p>
          <a:p>
            <a:pPr algn="ctr"/>
            <a:endParaRPr lang="it-IT" b="1" dirty="0"/>
          </a:p>
          <a:p>
            <a:pPr algn="ctr"/>
            <a:r>
              <a:rPr lang="it-IT" b="1" dirty="0"/>
              <a:t>V</a:t>
            </a:r>
            <a:r>
              <a:rPr lang="it-IT" b="1" baseline="-25000" dirty="0"/>
              <a:t>P</a:t>
            </a:r>
            <a:r>
              <a:rPr lang="it-IT" b="1" dirty="0"/>
              <a:t>t</a:t>
            </a:r>
            <a:r>
              <a:rPr lang="it-IT" b="1" baseline="-25000" dirty="0"/>
              <a:t>P</a:t>
            </a:r>
            <a:r>
              <a:rPr lang="it-IT" dirty="0"/>
              <a:t>- </a:t>
            </a:r>
            <a:r>
              <a:rPr lang="it-IT" b="1" dirty="0"/>
              <a:t>V</a:t>
            </a:r>
            <a:r>
              <a:rPr lang="it-IT" b="1" baseline="-25000" dirty="0"/>
              <a:t>P</a:t>
            </a:r>
            <a:r>
              <a:rPr lang="it-IT" b="1" dirty="0"/>
              <a:t>t</a:t>
            </a:r>
            <a:r>
              <a:rPr lang="it-IT" b="1" baseline="-25000" dirty="0"/>
              <a:t>0 </a:t>
            </a:r>
            <a:r>
              <a:rPr lang="it-IT" dirty="0"/>
              <a:t>= </a:t>
            </a:r>
            <a:r>
              <a:rPr lang="it-IT" b="1" dirty="0"/>
              <a:t>V</a:t>
            </a:r>
            <a:r>
              <a:rPr lang="it-IT" b="1" baseline="-25000" dirty="0"/>
              <a:t>S</a:t>
            </a:r>
            <a:r>
              <a:rPr lang="it-IT" b="1" dirty="0"/>
              <a:t>t</a:t>
            </a:r>
            <a:r>
              <a:rPr lang="it-IT" b="1" baseline="-25000" dirty="0"/>
              <a:t>S</a:t>
            </a:r>
            <a:r>
              <a:rPr lang="it-IT" dirty="0"/>
              <a:t>- </a:t>
            </a:r>
            <a:r>
              <a:rPr lang="it-IT" b="1" dirty="0"/>
              <a:t>V</a:t>
            </a:r>
            <a:r>
              <a:rPr lang="it-IT" b="1" baseline="-25000" dirty="0"/>
              <a:t>S</a:t>
            </a:r>
            <a:r>
              <a:rPr lang="it-IT" b="1" dirty="0"/>
              <a:t>t</a:t>
            </a:r>
            <a:r>
              <a:rPr lang="it-IT" b="1" baseline="-25000" dirty="0"/>
              <a:t>0</a:t>
            </a:r>
          </a:p>
          <a:p>
            <a:pPr algn="ctr"/>
            <a:r>
              <a:rPr lang="it-IT" b="1" baseline="-25000" dirty="0"/>
              <a:t> </a:t>
            </a:r>
            <a:endParaRPr lang="it-IT" dirty="0"/>
          </a:p>
        </p:txBody>
      </p:sp>
    </p:spTree>
    <p:extLst>
      <p:ext uri="{BB962C8B-B14F-4D97-AF65-F5344CB8AC3E}">
        <p14:creationId xmlns:p14="http://schemas.microsoft.com/office/powerpoint/2010/main" val="2443198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63280" y="1844824"/>
            <a:ext cx="2952328" cy="369332"/>
          </a:xfrm>
          <a:prstGeom prst="rect">
            <a:avLst/>
          </a:prstGeom>
          <a:noFill/>
        </p:spPr>
        <p:txBody>
          <a:bodyPr wrap="square" rtlCol="0">
            <a:spAutoFit/>
          </a:bodyPr>
          <a:lstStyle/>
          <a:p>
            <a:pPr algn="ctr"/>
            <a:r>
              <a:rPr lang="it-IT" i="1" dirty="0"/>
              <a:t>V</a:t>
            </a:r>
            <a:r>
              <a:rPr lang="it-IT" i="1" baseline="-25000" dirty="0"/>
              <a:t>P</a:t>
            </a:r>
            <a:r>
              <a:rPr lang="it-IT" i="1" dirty="0"/>
              <a:t>t</a:t>
            </a:r>
            <a:r>
              <a:rPr lang="it-IT" i="1" baseline="-25000" dirty="0"/>
              <a:t>P</a:t>
            </a:r>
            <a:r>
              <a:rPr lang="it-IT" i="1" dirty="0"/>
              <a:t>- V</a:t>
            </a:r>
            <a:r>
              <a:rPr lang="it-IT" i="1" baseline="-25000" dirty="0"/>
              <a:t>P</a:t>
            </a:r>
            <a:r>
              <a:rPr lang="it-IT" i="1" dirty="0"/>
              <a:t>t</a:t>
            </a:r>
            <a:r>
              <a:rPr lang="it-IT" i="1" baseline="-25000" dirty="0"/>
              <a:t>0 </a:t>
            </a:r>
            <a:r>
              <a:rPr lang="it-IT" i="1" dirty="0"/>
              <a:t>= V</a:t>
            </a:r>
            <a:r>
              <a:rPr lang="it-IT" i="1" baseline="-25000" dirty="0"/>
              <a:t>S</a:t>
            </a:r>
            <a:r>
              <a:rPr lang="it-IT" i="1" dirty="0"/>
              <a:t>t</a:t>
            </a:r>
            <a:r>
              <a:rPr lang="it-IT" i="1" baseline="-25000" dirty="0"/>
              <a:t>S</a:t>
            </a:r>
            <a:r>
              <a:rPr lang="it-IT" i="1" dirty="0"/>
              <a:t>- V</a:t>
            </a:r>
            <a:r>
              <a:rPr lang="it-IT" i="1" baseline="-25000" dirty="0"/>
              <a:t>S</a:t>
            </a:r>
            <a:r>
              <a:rPr lang="it-IT" i="1" dirty="0"/>
              <a:t>t</a:t>
            </a:r>
            <a:r>
              <a:rPr lang="it-IT" i="1" baseline="-25000" dirty="0"/>
              <a:t>0</a:t>
            </a:r>
            <a:r>
              <a:rPr lang="it-IT" baseline="-25000" dirty="0"/>
              <a:t> </a:t>
            </a:r>
            <a:endParaRPr lang="it-IT" dirty="0"/>
          </a:p>
        </p:txBody>
      </p:sp>
      <p:graphicFrame>
        <p:nvGraphicFramePr>
          <p:cNvPr id="8" name="Object 7"/>
          <p:cNvGraphicFramePr>
            <a:graphicFrameLocks noChangeAspect="1"/>
          </p:cNvGraphicFramePr>
          <p:nvPr>
            <p:extLst/>
          </p:nvPr>
        </p:nvGraphicFramePr>
        <p:xfrm>
          <a:off x="3535363" y="2420938"/>
          <a:ext cx="1287462" cy="576262"/>
        </p:xfrm>
        <a:graphic>
          <a:graphicData uri="http://schemas.openxmlformats.org/presentationml/2006/ole">
            <mc:AlternateContent xmlns:mc="http://schemas.openxmlformats.org/markup-compatibility/2006">
              <mc:Choice xmlns:v="urn:schemas-microsoft-com:vml" Requires="v">
                <p:oleObj spid="_x0000_s119868" name="Equation" r:id="rId4" imgW="965160" imgH="431640" progId="Equation.3">
                  <p:embed/>
                </p:oleObj>
              </mc:Choice>
              <mc:Fallback>
                <p:oleObj name="Equation" r:id="rId4" imgW="965160" imgH="431640" progId="Equation.3">
                  <p:embed/>
                  <p:pic>
                    <p:nvPicPr>
                      <p:cNvPr id="0" name=""/>
                      <p:cNvPicPr>
                        <a:picLocks noChangeAspect="1" noChangeArrowheads="1"/>
                      </p:cNvPicPr>
                      <p:nvPr/>
                    </p:nvPicPr>
                    <p:blipFill>
                      <a:blip r:embed="rId5"/>
                      <a:srcRect/>
                      <a:stretch>
                        <a:fillRect/>
                      </a:stretch>
                    </p:blipFill>
                    <p:spPr bwMode="auto">
                      <a:xfrm>
                        <a:off x="3535363" y="2420938"/>
                        <a:ext cx="1287462"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259632" y="3126335"/>
            <a:ext cx="5544616" cy="369332"/>
          </a:xfrm>
          <a:prstGeom prst="rect">
            <a:avLst/>
          </a:prstGeom>
          <a:noFill/>
        </p:spPr>
        <p:txBody>
          <a:bodyPr wrap="square" rtlCol="0">
            <a:spAutoFit/>
          </a:bodyPr>
          <a:lstStyle/>
          <a:p>
            <a:r>
              <a:rPr lang="it-IT" dirty="0"/>
              <a:t>Sostituendo</a:t>
            </a:r>
            <a:r>
              <a:rPr lang="it-IT" b="1" baseline="-25000" dirty="0"/>
              <a:t> </a:t>
            </a:r>
            <a:endParaRPr lang="it-IT" dirty="0"/>
          </a:p>
        </p:txBody>
      </p:sp>
      <p:graphicFrame>
        <p:nvGraphicFramePr>
          <p:cNvPr id="10" name="Object 9"/>
          <p:cNvGraphicFramePr>
            <a:graphicFrameLocks noChangeAspect="1"/>
          </p:cNvGraphicFramePr>
          <p:nvPr>
            <p:extLst/>
          </p:nvPr>
        </p:nvGraphicFramePr>
        <p:xfrm>
          <a:off x="3095328" y="3717032"/>
          <a:ext cx="2160240" cy="1656184"/>
        </p:xfrm>
        <a:graphic>
          <a:graphicData uri="http://schemas.openxmlformats.org/presentationml/2006/ole">
            <mc:AlternateContent xmlns:mc="http://schemas.openxmlformats.org/markup-compatibility/2006">
              <mc:Choice xmlns:v="urn:schemas-microsoft-com:vml" Requires="v">
                <p:oleObj spid="_x0000_s119869" name="Equation" r:id="rId6" imgW="1523880" imgH="1168200" progId="Equation.3">
                  <p:embed/>
                </p:oleObj>
              </mc:Choice>
              <mc:Fallback>
                <p:oleObj name="Equation" r:id="rId6" imgW="1523880" imgH="1168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328" y="3717032"/>
                        <a:ext cx="2160240" cy="1656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47370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60178" y="2060848"/>
            <a:ext cx="8022056" cy="4240809"/>
          </a:xfrm>
          <a:prstGeom prst="rect">
            <a:avLst/>
          </a:prstGeom>
        </p:spPr>
      </p:pic>
      <p:sp>
        <p:nvSpPr>
          <p:cNvPr id="3" name="Title 2"/>
          <p:cNvSpPr>
            <a:spLocks noGrp="1"/>
          </p:cNvSpPr>
          <p:nvPr>
            <p:ph type="title"/>
          </p:nvPr>
        </p:nvSpPr>
        <p:spPr/>
        <p:txBody>
          <a:bodyPr/>
          <a:lstStyle/>
          <a:p>
            <a:endParaRPr lang="it-IT" dirty="0"/>
          </a:p>
        </p:txBody>
      </p:sp>
    </p:spTree>
    <p:extLst>
      <p:ext uri="{BB962C8B-B14F-4D97-AF65-F5344CB8AC3E}">
        <p14:creationId xmlns:p14="http://schemas.microsoft.com/office/powerpoint/2010/main" val="13029691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196752"/>
            <a:ext cx="9144000" cy="4536504"/>
            <a:chOff x="0" y="1196752"/>
            <a:chExt cx="5943600" cy="2819400"/>
          </a:xfrm>
        </p:grpSpPr>
        <p:pic>
          <p:nvPicPr>
            <p:cNvPr id="11" name="Picture 6"/>
            <p:cNvPicPr>
              <a:picLocks noChangeAspect="1" noChangeArrowheads="1"/>
            </p:cNvPicPr>
            <p:nvPr/>
          </p:nvPicPr>
          <p:blipFill>
            <a:blip r:embed="rId4" cstate="print"/>
            <a:srcRect l="28906" t="28125" r="10156" b="33334"/>
            <a:stretch>
              <a:fillRect/>
            </a:stretch>
          </p:blipFill>
          <p:spPr bwMode="auto">
            <a:xfrm>
              <a:off x="0" y="1196752"/>
              <a:ext cx="5943600" cy="2819400"/>
            </a:xfrm>
            <a:prstGeom prst="rect">
              <a:avLst/>
            </a:prstGeom>
            <a:noFill/>
            <a:ln w="9525">
              <a:solidFill>
                <a:srgbClr val="FF3300"/>
              </a:solidFill>
              <a:miter lim="800000"/>
              <a:headEnd/>
              <a:tailEnd/>
            </a:ln>
            <a:effectLst/>
          </p:spPr>
        </p:pic>
        <p:sp>
          <p:nvSpPr>
            <p:cNvPr id="12" name="Rectangle 11"/>
            <p:cNvSpPr/>
            <p:nvPr/>
          </p:nvSpPr>
          <p:spPr>
            <a:xfrm>
              <a:off x="1440160" y="3440088"/>
              <a:ext cx="122413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aphicFrame>
        <p:nvGraphicFramePr>
          <p:cNvPr id="146436" name="Object 4"/>
          <p:cNvGraphicFramePr>
            <a:graphicFrameLocks noChangeAspect="1"/>
          </p:cNvGraphicFramePr>
          <p:nvPr/>
        </p:nvGraphicFramePr>
        <p:xfrm>
          <a:off x="6876256" y="4725144"/>
          <a:ext cx="1784350" cy="612775"/>
        </p:xfrm>
        <a:graphic>
          <a:graphicData uri="http://schemas.openxmlformats.org/presentationml/2006/ole">
            <mc:AlternateContent xmlns:mc="http://schemas.openxmlformats.org/markup-compatibility/2006">
              <mc:Choice xmlns:v="urn:schemas-microsoft-com:vml" Requires="v">
                <p:oleObj spid="_x0000_s120863" name="Equation" r:id="rId5" imgW="1257120" imgH="431640" progId="Equation.3">
                  <p:embed/>
                </p:oleObj>
              </mc:Choice>
              <mc:Fallback>
                <p:oleObj name="Equation" r:id="rId5" imgW="12571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725144"/>
                        <a:ext cx="1784350"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6512" y="5733256"/>
            <a:ext cx="9180512" cy="923330"/>
          </a:xfrm>
          <a:prstGeom prst="rect">
            <a:avLst/>
          </a:prstGeom>
          <a:noFill/>
        </p:spPr>
        <p:txBody>
          <a:bodyPr wrap="square" rtlCol="0">
            <a:spAutoFit/>
          </a:bodyPr>
          <a:lstStyle/>
          <a:p>
            <a:r>
              <a:rPr lang="it-IT" dirty="0"/>
              <a:t>Per determinare l’epicentro di un evento nel caso di velocità </a:t>
            </a:r>
            <a:r>
              <a:rPr lang="it-IT" dirty="0">
                <a:solidFill>
                  <a:srgbClr val="00B0F0"/>
                </a:solidFill>
              </a:rPr>
              <a:t>V</a:t>
            </a:r>
            <a:r>
              <a:rPr lang="it-IT" baseline="-25000" dirty="0">
                <a:solidFill>
                  <a:srgbClr val="00B0F0"/>
                </a:solidFill>
              </a:rPr>
              <a:t>P</a:t>
            </a:r>
            <a:r>
              <a:rPr lang="it-IT" b="1" baseline="-25000" dirty="0"/>
              <a:t> </a:t>
            </a:r>
            <a:r>
              <a:rPr lang="it-IT" b="1" dirty="0"/>
              <a:t> </a:t>
            </a:r>
            <a:r>
              <a:rPr lang="it-IT" dirty="0"/>
              <a:t>e</a:t>
            </a:r>
            <a:r>
              <a:rPr lang="it-IT" b="1" dirty="0"/>
              <a:t> </a:t>
            </a:r>
            <a:r>
              <a:rPr lang="it-IT" dirty="0">
                <a:solidFill>
                  <a:srgbClr val="00B0F0"/>
                </a:solidFill>
              </a:rPr>
              <a:t>V</a:t>
            </a:r>
            <a:r>
              <a:rPr lang="it-IT" baseline="-25000" dirty="0">
                <a:solidFill>
                  <a:srgbClr val="00B0F0"/>
                </a:solidFill>
              </a:rPr>
              <a:t>S</a:t>
            </a:r>
            <a:r>
              <a:rPr lang="it-IT" dirty="0"/>
              <a:t> siano conosciute nell’area e si abbiano a disposizione i tempi di arrivo delle onde </a:t>
            </a:r>
            <a:r>
              <a:rPr lang="it-IT" dirty="0">
                <a:solidFill>
                  <a:srgbClr val="00B0F0"/>
                </a:solidFill>
              </a:rPr>
              <a:t>P</a:t>
            </a:r>
            <a:r>
              <a:rPr lang="it-IT" dirty="0"/>
              <a:t> ed </a:t>
            </a:r>
            <a:r>
              <a:rPr lang="it-IT" dirty="0">
                <a:solidFill>
                  <a:srgbClr val="00B0F0"/>
                </a:solidFill>
              </a:rPr>
              <a:t>S</a:t>
            </a:r>
            <a:r>
              <a:rPr lang="it-IT" dirty="0"/>
              <a:t> a tre stazioni, si può calcolare la distanza </a:t>
            </a:r>
            <a:r>
              <a:rPr lang="it-IT" dirty="0">
                <a:solidFill>
                  <a:srgbClr val="00B0F0"/>
                </a:solidFill>
              </a:rPr>
              <a:t>d</a:t>
            </a:r>
            <a:r>
              <a:rPr lang="it-IT" baseline="-25000" dirty="0">
                <a:solidFill>
                  <a:srgbClr val="00B0F0"/>
                </a:solidFill>
              </a:rPr>
              <a:t>i</a:t>
            </a:r>
            <a:r>
              <a:rPr lang="it-IT" dirty="0"/>
              <a:t> dell’evento d aogni stazione e determinare l’epicentro.</a:t>
            </a:r>
            <a:r>
              <a:rPr lang="it-IT" baseline="-25000" dirty="0"/>
              <a:t>   </a:t>
            </a:r>
            <a:endParaRPr lang="it-IT" dirty="0"/>
          </a:p>
        </p:txBody>
      </p:sp>
    </p:spTree>
    <p:extLst>
      <p:ext uri="{BB962C8B-B14F-4D97-AF65-F5344CB8AC3E}">
        <p14:creationId xmlns:p14="http://schemas.microsoft.com/office/powerpoint/2010/main" val="1084517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5536" y="1196752"/>
            <a:ext cx="8208912" cy="923330"/>
          </a:xfrm>
          <a:prstGeom prst="rect">
            <a:avLst/>
          </a:prstGeom>
          <a:noFill/>
        </p:spPr>
        <p:txBody>
          <a:bodyPr wrap="square" rtlCol="0">
            <a:spAutoFit/>
          </a:bodyPr>
          <a:lstStyle/>
          <a:p>
            <a:pPr algn="ctr"/>
            <a:r>
              <a:rPr lang="it-IT" dirty="0">
                <a:solidFill>
                  <a:srgbClr val="FF0000"/>
                </a:solidFill>
              </a:rPr>
              <a:t>DETERMINAZIONE DEL TEMPO ORIGINE</a:t>
            </a:r>
          </a:p>
          <a:p>
            <a:endParaRPr lang="it-IT" dirty="0">
              <a:solidFill>
                <a:srgbClr val="FF0000"/>
              </a:solidFill>
            </a:endParaRPr>
          </a:p>
          <a:p>
            <a:pPr algn="just"/>
            <a:r>
              <a:rPr lang="it-IT" dirty="0"/>
              <a:t>Eliminando dalle equazioni:    </a:t>
            </a:r>
            <a:r>
              <a:rPr lang="it-IT" b="1" dirty="0"/>
              <a:t>R = V</a:t>
            </a:r>
            <a:r>
              <a:rPr lang="it-IT" b="1" baseline="-25000" dirty="0"/>
              <a:t>P</a:t>
            </a:r>
            <a:r>
              <a:rPr lang="it-IT" b="1" dirty="0"/>
              <a:t> (t</a:t>
            </a:r>
            <a:r>
              <a:rPr lang="it-IT" b="1" baseline="-25000" dirty="0"/>
              <a:t>P</a:t>
            </a:r>
            <a:r>
              <a:rPr lang="it-IT" b="1" dirty="0"/>
              <a:t> –t</a:t>
            </a:r>
            <a:r>
              <a:rPr lang="it-IT" b="1" baseline="-25000" dirty="0"/>
              <a:t>0</a:t>
            </a:r>
            <a:r>
              <a:rPr lang="it-IT" b="1" dirty="0"/>
              <a:t>) </a:t>
            </a:r>
            <a:r>
              <a:rPr lang="it-IT" dirty="0"/>
              <a:t>e</a:t>
            </a:r>
            <a:r>
              <a:rPr lang="it-IT" b="1" dirty="0"/>
              <a:t> R = V</a:t>
            </a:r>
            <a:r>
              <a:rPr lang="it-IT" b="1" baseline="-25000" dirty="0"/>
              <a:t>S </a:t>
            </a:r>
            <a:r>
              <a:rPr lang="it-IT" b="1" dirty="0"/>
              <a:t>(t</a:t>
            </a:r>
            <a:r>
              <a:rPr lang="it-IT" b="1" baseline="-25000" dirty="0"/>
              <a:t>S</a:t>
            </a:r>
            <a:r>
              <a:rPr lang="it-IT" b="1" dirty="0"/>
              <a:t> –t</a:t>
            </a:r>
            <a:r>
              <a:rPr lang="it-IT" b="1" baseline="-25000" dirty="0"/>
              <a:t>0</a:t>
            </a:r>
            <a:r>
              <a:rPr lang="it-IT" b="1" dirty="0"/>
              <a:t>) </a:t>
            </a:r>
            <a:r>
              <a:rPr lang="it-IT" dirty="0"/>
              <a:t>la quantità </a:t>
            </a:r>
            <a:r>
              <a:rPr lang="it-IT" b="1" dirty="0"/>
              <a:t>R </a:t>
            </a:r>
            <a:r>
              <a:rPr lang="it-IT" dirty="0"/>
              <a:t>ottenuto</a:t>
            </a:r>
            <a:endParaRPr lang="it-IT" b="1" dirty="0"/>
          </a:p>
        </p:txBody>
      </p:sp>
      <p:graphicFrame>
        <p:nvGraphicFramePr>
          <p:cNvPr id="148483" name="Object 3"/>
          <p:cNvGraphicFramePr>
            <a:graphicFrameLocks noChangeAspect="1"/>
          </p:cNvGraphicFramePr>
          <p:nvPr/>
        </p:nvGraphicFramePr>
        <p:xfrm>
          <a:off x="3419872" y="2348880"/>
          <a:ext cx="1525858" cy="864096"/>
        </p:xfrm>
        <a:graphic>
          <a:graphicData uri="http://schemas.openxmlformats.org/presentationml/2006/ole">
            <mc:AlternateContent xmlns:mc="http://schemas.openxmlformats.org/markup-compatibility/2006">
              <mc:Choice xmlns:v="urn:schemas-microsoft-com:vml" Requires="v">
                <p:oleObj spid="_x0000_s121916" name="Equation" r:id="rId4" imgW="761760" imgH="431640" progId="Equation.3">
                  <p:embed/>
                </p:oleObj>
              </mc:Choice>
              <mc:Fallback>
                <p:oleObj name="Equation" r:id="rId4" imgW="7617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2348880"/>
                        <a:ext cx="1525858"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75531" y="3356992"/>
            <a:ext cx="8472191" cy="646331"/>
          </a:xfrm>
          <a:prstGeom prst="rect">
            <a:avLst/>
          </a:prstGeom>
          <a:noFill/>
        </p:spPr>
        <p:txBody>
          <a:bodyPr wrap="none" rtlCol="0">
            <a:spAutoFit/>
          </a:bodyPr>
          <a:lstStyle/>
          <a:p>
            <a:r>
              <a:rPr lang="it-IT" dirty="0"/>
              <a:t>Assumiamo che all’interno della rete di stazioni il rapporto </a:t>
            </a:r>
            <a:r>
              <a:rPr lang="it-IT" i="1" dirty="0"/>
              <a:t>V</a:t>
            </a:r>
            <a:r>
              <a:rPr lang="it-IT" i="1" baseline="-25000" dirty="0"/>
              <a:t>P</a:t>
            </a:r>
            <a:r>
              <a:rPr lang="it-IT" i="1" dirty="0"/>
              <a:t>/ V</a:t>
            </a:r>
            <a:r>
              <a:rPr lang="it-IT" i="1" baseline="-25000" dirty="0"/>
              <a:t>S</a:t>
            </a:r>
            <a:r>
              <a:rPr lang="it-IT" i="1" dirty="0"/>
              <a:t> </a:t>
            </a:r>
            <a:r>
              <a:rPr lang="it-IT" dirty="0"/>
              <a:t>sia costante e ponendo</a:t>
            </a:r>
          </a:p>
          <a:p>
            <a:r>
              <a:rPr lang="it-IT" dirty="0"/>
              <a:t>T</a:t>
            </a:r>
            <a:r>
              <a:rPr lang="it-IT" baseline="-25000" dirty="0"/>
              <a:t>S</a:t>
            </a:r>
            <a:r>
              <a:rPr lang="it-IT" dirty="0"/>
              <a:t> = t</a:t>
            </a:r>
            <a:r>
              <a:rPr lang="it-IT" baseline="-25000" dirty="0"/>
              <a:t>S</a:t>
            </a:r>
            <a:r>
              <a:rPr lang="it-IT" dirty="0"/>
              <a:t>-t</a:t>
            </a:r>
            <a:r>
              <a:rPr lang="it-IT" baseline="-25000" dirty="0"/>
              <a:t>0</a:t>
            </a:r>
            <a:r>
              <a:rPr lang="it-IT" dirty="0"/>
              <a:t> e T</a:t>
            </a:r>
            <a:r>
              <a:rPr lang="it-IT" baseline="-25000" dirty="0"/>
              <a:t>P</a:t>
            </a:r>
            <a:r>
              <a:rPr lang="it-IT" dirty="0"/>
              <a:t> = t</a:t>
            </a:r>
            <a:r>
              <a:rPr lang="it-IT" baseline="-25000" dirty="0"/>
              <a:t>P</a:t>
            </a:r>
            <a:r>
              <a:rPr lang="it-IT" dirty="0"/>
              <a:t>-t</a:t>
            </a:r>
            <a:r>
              <a:rPr lang="it-IT" baseline="-25000" dirty="0"/>
              <a:t>0</a:t>
            </a:r>
            <a:r>
              <a:rPr lang="it-IT" dirty="0"/>
              <a:t>, otteniamo moltiplicando per T</a:t>
            </a:r>
            <a:r>
              <a:rPr lang="it-IT" baseline="-25000" dirty="0"/>
              <a:t>P </a:t>
            </a:r>
            <a:r>
              <a:rPr lang="it-IT" dirty="0"/>
              <a:t>e sottraendo T</a:t>
            </a:r>
            <a:r>
              <a:rPr lang="it-IT" baseline="-25000" dirty="0"/>
              <a:t>P</a:t>
            </a:r>
          </a:p>
        </p:txBody>
      </p:sp>
      <p:graphicFrame>
        <p:nvGraphicFramePr>
          <p:cNvPr id="13" name="Object 12"/>
          <p:cNvGraphicFramePr>
            <a:graphicFrameLocks noChangeAspect="1"/>
          </p:cNvGraphicFramePr>
          <p:nvPr/>
        </p:nvGraphicFramePr>
        <p:xfrm>
          <a:off x="2555776" y="4149080"/>
          <a:ext cx="3433645" cy="864096"/>
        </p:xfrm>
        <a:graphic>
          <a:graphicData uri="http://schemas.openxmlformats.org/presentationml/2006/ole">
            <mc:AlternateContent xmlns:mc="http://schemas.openxmlformats.org/markup-compatibility/2006">
              <mc:Choice xmlns:v="urn:schemas-microsoft-com:vml" Requires="v">
                <p:oleObj spid="_x0000_s121917" name="Equation" r:id="rId6" imgW="1917360" imgH="482400" progId="Equation.3">
                  <p:embed/>
                </p:oleObj>
              </mc:Choice>
              <mc:Fallback>
                <p:oleObj name="Equation" r:id="rId6" imgW="191736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4149080"/>
                        <a:ext cx="3433645"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23528" y="5373216"/>
            <a:ext cx="8568952" cy="646331"/>
          </a:xfrm>
          <a:prstGeom prst="rect">
            <a:avLst/>
          </a:prstGeom>
          <a:noFill/>
        </p:spPr>
        <p:txBody>
          <a:bodyPr wrap="square" rtlCol="0">
            <a:spAutoFit/>
          </a:bodyPr>
          <a:lstStyle/>
          <a:p>
            <a:r>
              <a:rPr lang="it-IT" dirty="0"/>
              <a:t>Quindi, il tempo T</a:t>
            </a:r>
            <a:r>
              <a:rPr lang="it-IT" baseline="-25000" dirty="0"/>
              <a:t>PS</a:t>
            </a:r>
            <a:r>
              <a:rPr lang="it-IT" dirty="0"/>
              <a:t> = t</a:t>
            </a:r>
            <a:r>
              <a:rPr lang="it-IT" baseline="-25000" dirty="0"/>
              <a:t>S</a:t>
            </a:r>
            <a:r>
              <a:rPr lang="it-IT" dirty="0"/>
              <a:t>-t</a:t>
            </a:r>
            <a:r>
              <a:rPr lang="it-IT" baseline="-25000" dirty="0"/>
              <a:t>P</a:t>
            </a:r>
            <a:r>
              <a:rPr lang="it-IT" dirty="0"/>
              <a:t> è una funzione lineare di t</a:t>
            </a:r>
            <a:r>
              <a:rPr lang="it-IT" baseline="-25000" dirty="0"/>
              <a:t>P </a:t>
            </a:r>
            <a:r>
              <a:rPr lang="it-IT" dirty="0"/>
              <a:t>. Le incognite sono il rapporto </a:t>
            </a:r>
            <a:r>
              <a:rPr lang="it-IT" i="1" dirty="0"/>
              <a:t>V</a:t>
            </a:r>
            <a:r>
              <a:rPr lang="it-IT" i="1" baseline="-25000" dirty="0"/>
              <a:t>P</a:t>
            </a:r>
            <a:r>
              <a:rPr lang="it-IT" i="1" dirty="0"/>
              <a:t>/ V</a:t>
            </a:r>
            <a:r>
              <a:rPr lang="it-IT" i="1" baseline="-25000" dirty="0"/>
              <a:t>S</a:t>
            </a:r>
            <a:r>
              <a:rPr lang="it-IT" i="1" dirty="0"/>
              <a:t> </a:t>
            </a:r>
            <a:r>
              <a:rPr lang="it-IT" dirty="0"/>
              <a:t> ed il tempo origine t</a:t>
            </a:r>
            <a:r>
              <a:rPr lang="it-IT" baseline="-25000" dirty="0"/>
              <a:t>0</a:t>
            </a:r>
            <a:r>
              <a:rPr lang="it-IT" dirty="0"/>
              <a:t>. Per determinarli abbiamo bisogno dati di almeno due stazioni. </a:t>
            </a:r>
            <a:endParaRPr lang="it-IT" i="1" dirty="0"/>
          </a:p>
        </p:txBody>
      </p:sp>
    </p:spTree>
    <p:extLst>
      <p:ext uri="{BB962C8B-B14F-4D97-AF65-F5344CB8AC3E}">
        <p14:creationId xmlns:p14="http://schemas.microsoft.com/office/powerpoint/2010/main" val="2088705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196752"/>
            <a:ext cx="8208912" cy="923330"/>
          </a:xfrm>
          <a:prstGeom prst="rect">
            <a:avLst/>
          </a:prstGeom>
          <a:noFill/>
        </p:spPr>
        <p:txBody>
          <a:bodyPr wrap="square" rtlCol="0">
            <a:spAutoFit/>
          </a:bodyPr>
          <a:lstStyle/>
          <a:p>
            <a:pPr algn="just"/>
            <a:r>
              <a:rPr lang="it-IT" dirty="0"/>
              <a:t>Riportando in grafico (in ascisse i tempi t</a:t>
            </a:r>
            <a:r>
              <a:rPr lang="it-IT" baseline="-25000" dirty="0"/>
              <a:t>P</a:t>
            </a:r>
            <a:r>
              <a:rPr lang="it-IT" dirty="0"/>
              <a:t> ed in ordinata i tempi t</a:t>
            </a:r>
            <a:r>
              <a:rPr lang="it-IT" baseline="-25000" dirty="0"/>
              <a:t>S</a:t>
            </a:r>
            <a:r>
              <a:rPr lang="it-IT" dirty="0"/>
              <a:t>-t</a:t>
            </a:r>
            <a:r>
              <a:rPr lang="it-IT" baseline="-25000" dirty="0"/>
              <a:t>P </a:t>
            </a:r>
            <a:r>
              <a:rPr lang="it-IT" dirty="0"/>
              <a:t>delle corrispondenti stazioni) i punti e trovando la retta che meglio approssima il loro andamento, si ottiene il tempo t</a:t>
            </a:r>
            <a:r>
              <a:rPr lang="it-IT" baseline="-25000" dirty="0"/>
              <a:t>0</a:t>
            </a:r>
            <a:r>
              <a:rPr lang="it-IT" dirty="0"/>
              <a:t> come intercetta della retta con l’asse delle ascisse.</a:t>
            </a:r>
          </a:p>
        </p:txBody>
      </p:sp>
      <p:pic>
        <p:nvPicPr>
          <p:cNvPr id="7" name="Picture 7"/>
          <p:cNvPicPr>
            <a:picLocks noChangeAspect="1" noChangeArrowheads="1"/>
          </p:cNvPicPr>
          <p:nvPr/>
        </p:nvPicPr>
        <p:blipFill>
          <a:blip r:embed="rId3" cstate="print"/>
          <a:srcRect l="28125" t="17708" r="10156" b="19792"/>
          <a:stretch>
            <a:fillRect/>
          </a:stretch>
        </p:blipFill>
        <p:spPr bwMode="auto">
          <a:xfrm>
            <a:off x="1475656" y="2204864"/>
            <a:ext cx="6048672" cy="4593843"/>
          </a:xfrm>
          <a:prstGeom prst="rect">
            <a:avLst/>
          </a:prstGeom>
          <a:noFill/>
          <a:ln w="9525">
            <a:solidFill>
              <a:srgbClr val="FF3300"/>
            </a:solidFill>
            <a:miter lim="800000"/>
            <a:headEnd/>
            <a:tailEnd/>
          </a:ln>
          <a:effectLst/>
        </p:spPr>
      </p:pic>
    </p:spTree>
    <p:extLst>
      <p:ext uri="{BB962C8B-B14F-4D97-AF65-F5344CB8AC3E}">
        <p14:creationId xmlns:p14="http://schemas.microsoft.com/office/powerpoint/2010/main" val="3301351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Object 2"/>
          <p:cNvGraphicFramePr>
            <a:graphicFrameLocks noChangeAspect="1"/>
          </p:cNvGraphicFramePr>
          <p:nvPr/>
        </p:nvGraphicFramePr>
        <p:xfrm>
          <a:off x="1691680" y="1340768"/>
          <a:ext cx="720725" cy="612775"/>
        </p:xfrm>
        <a:graphic>
          <a:graphicData uri="http://schemas.openxmlformats.org/presentationml/2006/ole">
            <mc:AlternateContent xmlns:mc="http://schemas.openxmlformats.org/markup-compatibility/2006">
              <mc:Choice xmlns:v="urn:schemas-microsoft-com:vml" Requires="v">
                <p:oleObj spid="_x0000_s122940" name="Equation" r:id="rId4" imgW="507960" imgH="431640" progId="Equation.3">
                  <p:embed/>
                </p:oleObj>
              </mc:Choice>
              <mc:Fallback>
                <p:oleObj name="Equation" r:id="rId4" imgW="5079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340768"/>
                        <a:ext cx="720725"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11560" y="1412776"/>
            <a:ext cx="7337521" cy="923330"/>
          </a:xfrm>
          <a:prstGeom prst="rect">
            <a:avLst/>
          </a:prstGeom>
          <a:noFill/>
        </p:spPr>
        <p:txBody>
          <a:bodyPr wrap="none" rtlCol="0">
            <a:spAutoFit/>
          </a:bodyPr>
          <a:lstStyle/>
          <a:p>
            <a:r>
              <a:rPr lang="it-IT" dirty="0"/>
              <a:t>Il rapporto              è costante mentre </a:t>
            </a:r>
            <a:r>
              <a:rPr lang="it-IT" dirty="0">
                <a:solidFill>
                  <a:srgbClr val="00B0F0"/>
                </a:solidFill>
              </a:rPr>
              <a:t>R, t</a:t>
            </a:r>
            <a:r>
              <a:rPr lang="it-IT" baseline="-25000" dirty="0">
                <a:solidFill>
                  <a:srgbClr val="00B0F0"/>
                </a:solidFill>
              </a:rPr>
              <a:t>P </a:t>
            </a:r>
            <a:r>
              <a:rPr lang="it-IT" dirty="0"/>
              <a:t>e</a:t>
            </a:r>
            <a:r>
              <a:rPr lang="it-IT" dirty="0">
                <a:solidFill>
                  <a:srgbClr val="00B0F0"/>
                </a:solidFill>
              </a:rPr>
              <a:t> t</a:t>
            </a:r>
            <a:r>
              <a:rPr lang="it-IT" baseline="-25000" dirty="0">
                <a:solidFill>
                  <a:srgbClr val="00B0F0"/>
                </a:solidFill>
              </a:rPr>
              <a:t>S</a:t>
            </a:r>
            <a:r>
              <a:rPr lang="it-IT" dirty="0">
                <a:solidFill>
                  <a:srgbClr val="00B0F0"/>
                </a:solidFill>
              </a:rPr>
              <a:t> </a:t>
            </a:r>
            <a:r>
              <a:rPr lang="it-IT" dirty="0"/>
              <a:t>variano da stazione a stazione.</a:t>
            </a:r>
          </a:p>
          <a:p>
            <a:endParaRPr lang="it-IT" dirty="0"/>
          </a:p>
          <a:p>
            <a:r>
              <a:rPr lang="it-IT" dirty="0"/>
              <a:t>Il rapporto tra le distanze ipocentrali per le stazion </a:t>
            </a:r>
            <a:r>
              <a:rPr lang="it-IT" dirty="0">
                <a:solidFill>
                  <a:srgbClr val="00B0F0"/>
                </a:solidFill>
              </a:rPr>
              <a:t>i</a:t>
            </a:r>
            <a:r>
              <a:rPr lang="it-IT" dirty="0"/>
              <a:t> e </a:t>
            </a:r>
            <a:r>
              <a:rPr lang="it-IT" dirty="0">
                <a:solidFill>
                  <a:srgbClr val="00B0F0"/>
                </a:solidFill>
              </a:rPr>
              <a:t>k</a:t>
            </a:r>
            <a:r>
              <a:rPr lang="it-IT" dirty="0"/>
              <a:t> sarà:</a:t>
            </a:r>
          </a:p>
        </p:txBody>
      </p:sp>
      <p:graphicFrame>
        <p:nvGraphicFramePr>
          <p:cNvPr id="149507" name="Object 3"/>
          <p:cNvGraphicFramePr>
            <a:graphicFrameLocks noChangeAspect="1"/>
          </p:cNvGraphicFramePr>
          <p:nvPr/>
        </p:nvGraphicFramePr>
        <p:xfrm>
          <a:off x="2987824" y="2564904"/>
          <a:ext cx="2236788" cy="863600"/>
        </p:xfrm>
        <a:graphic>
          <a:graphicData uri="http://schemas.openxmlformats.org/presentationml/2006/ole">
            <mc:AlternateContent xmlns:mc="http://schemas.openxmlformats.org/markup-compatibility/2006">
              <mc:Choice xmlns:v="urn:schemas-microsoft-com:vml" Requires="v">
                <p:oleObj spid="_x0000_s122941" name="Equation" r:id="rId6" imgW="1117440" imgH="431640" progId="Equation.3">
                  <p:embed/>
                </p:oleObj>
              </mc:Choice>
              <mc:Fallback>
                <p:oleObj name="Equation" r:id="rId6" imgW="111744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2564904"/>
                        <a:ext cx="2236788"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39552" y="3717032"/>
            <a:ext cx="7776864" cy="3046988"/>
          </a:xfrm>
          <a:prstGeom prst="rect">
            <a:avLst/>
          </a:prstGeom>
          <a:noFill/>
        </p:spPr>
        <p:txBody>
          <a:bodyPr wrap="square" rtlCol="0">
            <a:spAutoFit/>
          </a:bodyPr>
          <a:lstStyle/>
          <a:p>
            <a:pPr algn="just"/>
            <a:r>
              <a:rPr lang="it-IT" dirty="0"/>
              <a:t>Il significato geometrico del rapporto è il luogo dei punto per cui le distanze </a:t>
            </a:r>
            <a:r>
              <a:rPr lang="it-IT" dirty="0">
                <a:solidFill>
                  <a:srgbClr val="00B0F0"/>
                </a:solidFill>
              </a:rPr>
              <a:t>R</a:t>
            </a:r>
            <a:r>
              <a:rPr lang="it-IT" baseline="-25000" dirty="0">
                <a:solidFill>
                  <a:srgbClr val="00B0F0"/>
                </a:solidFill>
              </a:rPr>
              <a:t>i</a:t>
            </a:r>
            <a:r>
              <a:rPr lang="it-IT" dirty="0"/>
              <a:t> e </a:t>
            </a:r>
            <a:r>
              <a:rPr lang="it-IT" dirty="0">
                <a:solidFill>
                  <a:srgbClr val="00B0F0"/>
                </a:solidFill>
              </a:rPr>
              <a:t>R</a:t>
            </a:r>
            <a:r>
              <a:rPr lang="it-IT" baseline="-25000" dirty="0">
                <a:solidFill>
                  <a:srgbClr val="00B0F0"/>
                </a:solidFill>
              </a:rPr>
              <a:t>j</a:t>
            </a:r>
            <a:r>
              <a:rPr lang="it-IT" dirty="0"/>
              <a:t> da due punti fissi hanno rapporto costante </a:t>
            </a:r>
            <a:r>
              <a:rPr lang="it-IT" dirty="0">
                <a:solidFill>
                  <a:srgbClr val="00B0F0"/>
                </a:solidFill>
              </a:rPr>
              <a:t>m</a:t>
            </a:r>
            <a:r>
              <a:rPr lang="it-IT" baseline="-25000" dirty="0">
                <a:solidFill>
                  <a:srgbClr val="00B0F0"/>
                </a:solidFill>
              </a:rPr>
              <a:t>ij</a:t>
            </a:r>
            <a:r>
              <a:rPr lang="it-IT" dirty="0"/>
              <a:t>, è la superficie di una sfera con centro sulla retta congiungente i due punti.</a:t>
            </a:r>
          </a:p>
          <a:p>
            <a:pPr algn="just"/>
            <a:endParaRPr lang="it-IT" dirty="0"/>
          </a:p>
          <a:p>
            <a:pPr algn="just"/>
            <a:r>
              <a:rPr lang="it-IT" dirty="0"/>
              <a:t>Ad ogni coppia di stazioni corridonde una sfera. L’intersezione di due sfere è un cerchio. L’intersezione del cerchio con una terza sfera determina due punti situati simmetricamente rispetto al piano passante per i cntri dei tre cerchi. Il punto al di sotto del piano (i.e. Nella terra ci da l’ipocentro.</a:t>
            </a:r>
          </a:p>
          <a:p>
            <a:pPr algn="just"/>
            <a:endParaRPr lang="it-IT" dirty="0"/>
          </a:p>
          <a:p>
            <a:pPr algn="just"/>
            <a:r>
              <a:rPr lang="it-IT" dirty="0"/>
              <a:t>Per determinarlo abbiamo bisogno pertanto di </a:t>
            </a:r>
            <a:r>
              <a:rPr lang="it-IT" dirty="0">
                <a:solidFill>
                  <a:srgbClr val="FF0000"/>
                </a:solidFill>
              </a:rPr>
              <a:t>almeno quattro stazioni</a:t>
            </a:r>
            <a:r>
              <a:rPr lang="it-IT" dirty="0"/>
              <a:t>. </a:t>
            </a:r>
          </a:p>
          <a:p>
            <a:pPr algn="just"/>
            <a:r>
              <a:rPr lang="it-IT" baseline="-25000" dirty="0"/>
              <a:t>  </a:t>
            </a:r>
          </a:p>
        </p:txBody>
      </p:sp>
    </p:spTree>
    <p:extLst>
      <p:ext uri="{BB962C8B-B14F-4D97-AF65-F5344CB8AC3E}">
        <p14:creationId xmlns:p14="http://schemas.microsoft.com/office/powerpoint/2010/main" val="1966417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24</a:t>
            </a:fld>
            <a:endParaRPr lang="it-IT" sz="1400" b="1" dirty="0"/>
          </a:p>
        </p:txBody>
      </p:sp>
      <p:sp>
        <p:nvSpPr>
          <p:cNvPr id="8" name="Rectangle 3"/>
          <p:cNvSpPr>
            <a:spLocks noChangeArrowheads="1"/>
          </p:cNvSpPr>
          <p:nvPr/>
        </p:nvSpPr>
        <p:spPr bwMode="auto">
          <a:xfrm>
            <a:off x="107950" y="1122759"/>
            <a:ext cx="8928100" cy="825500"/>
          </a:xfrm>
          <a:prstGeom prst="rect">
            <a:avLst/>
          </a:prstGeom>
          <a:noFill/>
          <a:ln w="9525">
            <a:noFill/>
            <a:miter lim="800000"/>
            <a:headEnd/>
            <a:tailEnd/>
          </a:ln>
        </p:spPr>
        <p:txBody>
          <a:bodyPr>
            <a:spAutoFit/>
          </a:bodyPr>
          <a:lstStyle/>
          <a:p>
            <a:pPr algn="just">
              <a:buFontTx/>
              <a:buChar char="•"/>
            </a:pPr>
            <a:r>
              <a:rPr lang="en-US" sz="1600" b="0" dirty="0">
                <a:ea typeface="ＭＳ Ｐゴシック" pitchFamily="34" charset="-128"/>
              </a:rPr>
              <a:t> The main reason for the intersection triangle or polygon is, however, that the seismic rays travel to the seismograph from the </a:t>
            </a:r>
            <a:r>
              <a:rPr lang="en-US" sz="1600" b="0" u="sng" dirty="0">
                <a:solidFill>
                  <a:srgbClr val="FF0000"/>
                </a:solidFill>
                <a:ea typeface="ＭＳ Ｐゴシック" pitchFamily="34" charset="-128"/>
              </a:rPr>
              <a:t>focus</a:t>
            </a:r>
            <a:r>
              <a:rPr lang="en-US" sz="1600" b="0" dirty="0">
                <a:ea typeface="ＭＳ Ｐゴシック" pitchFamily="34" charset="-128"/>
              </a:rPr>
              <a:t>, and not from the </a:t>
            </a:r>
            <a:r>
              <a:rPr lang="en-US" sz="1600" b="0" u="sng" dirty="0">
                <a:ea typeface="ＭＳ Ｐゴシック" pitchFamily="34" charset="-128"/>
              </a:rPr>
              <a:t>epicenter</a:t>
            </a:r>
            <a:r>
              <a:rPr lang="en-US" sz="1600" b="0" dirty="0">
                <a:ea typeface="ＭＳ Ｐゴシック" pitchFamily="34" charset="-128"/>
              </a:rPr>
              <a:t>. The focal depth of the earthquake, </a:t>
            </a:r>
            <a:r>
              <a:rPr lang="en-US" sz="1600" b="0" dirty="0">
                <a:solidFill>
                  <a:srgbClr val="FF0000"/>
                </a:solidFill>
                <a:ea typeface="ＭＳ Ｐゴシック" pitchFamily="34" charset="-128"/>
              </a:rPr>
              <a:t>d</a:t>
            </a:r>
            <a:r>
              <a:rPr lang="en-US" sz="1600" b="0" dirty="0">
                <a:ea typeface="ＭＳ Ｐゴシック" pitchFamily="34" charset="-128"/>
              </a:rPr>
              <a:t>, which may be up to several hundred kilometers.</a:t>
            </a:r>
          </a:p>
        </p:txBody>
      </p:sp>
      <p:pic>
        <p:nvPicPr>
          <p:cNvPr id="9" name="Picture 5"/>
          <p:cNvPicPr>
            <a:picLocks noChangeAspect="1" noChangeArrowheads="1"/>
          </p:cNvPicPr>
          <p:nvPr/>
        </p:nvPicPr>
        <p:blipFill>
          <a:blip r:embed="rId2" cstate="print"/>
          <a:srcRect/>
          <a:stretch>
            <a:fillRect/>
          </a:stretch>
        </p:blipFill>
        <p:spPr bwMode="auto">
          <a:xfrm>
            <a:off x="2195513" y="1986359"/>
            <a:ext cx="5040312" cy="2959100"/>
          </a:xfrm>
          <a:prstGeom prst="rect">
            <a:avLst/>
          </a:prstGeom>
          <a:noFill/>
          <a:ln w="9525">
            <a:solidFill>
              <a:schemeClr val="tx1"/>
            </a:solidFill>
            <a:miter lim="800000"/>
            <a:headEnd/>
            <a:tailEnd/>
          </a:ln>
          <a:effectLst/>
        </p:spPr>
      </p:pic>
      <p:sp>
        <p:nvSpPr>
          <p:cNvPr id="11" name="Rectangle 6"/>
          <p:cNvSpPr>
            <a:spLocks noChangeArrowheads="1"/>
          </p:cNvSpPr>
          <p:nvPr/>
        </p:nvSpPr>
        <p:spPr bwMode="auto">
          <a:xfrm>
            <a:off x="107950" y="4943738"/>
            <a:ext cx="8928100" cy="1569660"/>
          </a:xfrm>
          <a:prstGeom prst="rect">
            <a:avLst/>
          </a:prstGeom>
          <a:noFill/>
          <a:ln w="9525">
            <a:noFill/>
            <a:miter lim="800000"/>
            <a:headEnd/>
            <a:tailEnd/>
          </a:ln>
        </p:spPr>
        <p:txBody>
          <a:bodyPr>
            <a:spAutoFit/>
          </a:bodyPr>
          <a:lstStyle/>
          <a:p>
            <a:pPr algn="just">
              <a:buFontTx/>
              <a:buChar char="•"/>
            </a:pPr>
            <a:r>
              <a:rPr lang="en-US" sz="1600" b="0" dirty="0">
                <a:ea typeface="ＭＳ Ｐゴシック" pitchFamily="34" charset="-128"/>
              </a:rPr>
              <a:t> The epicenters of around 30,000 earthquakes are now reported annually by the International Seismological Center. The geographical distribution of world seismicity dramatically illustrates the tectonically active regions of the Earth. </a:t>
            </a:r>
          </a:p>
          <a:p>
            <a:pPr algn="just">
              <a:buFontTx/>
              <a:buChar char="•"/>
            </a:pPr>
            <a:r>
              <a:rPr lang="en-US" sz="1600" b="0" dirty="0">
                <a:ea typeface="ＭＳ Ｐゴシック" pitchFamily="34" charset="-128"/>
              </a:rPr>
              <a:t> The seismicity map is important evidence in support of plate tectonic theory, and delineates the presently active plate margins. Earthquake epicenters are not uniformly distributed over the Earth’s surface, but occur predominantly along rather narrow zones of </a:t>
            </a:r>
            <a:r>
              <a:rPr lang="en-US" sz="1600" b="0" dirty="0" err="1">
                <a:solidFill>
                  <a:srgbClr val="FF3300"/>
                </a:solidFill>
                <a:ea typeface="ＭＳ Ｐゴシック" pitchFamily="34" charset="-128"/>
              </a:rPr>
              <a:t>interplate</a:t>
            </a:r>
            <a:r>
              <a:rPr lang="en-US" sz="1600" b="0" dirty="0">
                <a:ea typeface="ＭＳ Ｐゴシック" pitchFamily="34" charset="-128"/>
              </a:rPr>
              <a:t> seismic activity </a:t>
            </a:r>
          </a:p>
        </p:txBody>
      </p:sp>
    </p:spTree>
    <p:extLst>
      <p:ext uri="{BB962C8B-B14F-4D97-AF65-F5344CB8AC3E}">
        <p14:creationId xmlns:p14="http://schemas.microsoft.com/office/powerpoint/2010/main" val="26246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dissolve">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25</a:t>
            </a:fld>
            <a:endParaRPr lang="it-IT" sz="1400" b="1" dirty="0"/>
          </a:p>
        </p:txBody>
      </p:sp>
      <p:pic>
        <p:nvPicPr>
          <p:cNvPr id="12" name="Picture 12" descr="S7a"/>
          <p:cNvPicPr>
            <a:picLocks noChangeAspect="1" noChangeArrowheads="1"/>
          </p:cNvPicPr>
          <p:nvPr/>
        </p:nvPicPr>
        <p:blipFill>
          <a:blip r:embed="rId2" cstate="print"/>
          <a:srcRect/>
          <a:stretch>
            <a:fillRect/>
          </a:stretch>
        </p:blipFill>
        <p:spPr bwMode="auto">
          <a:xfrm>
            <a:off x="3597275" y="1773238"/>
            <a:ext cx="5546725" cy="4883150"/>
          </a:xfrm>
          <a:prstGeom prst="rect">
            <a:avLst/>
          </a:prstGeom>
          <a:noFill/>
          <a:ln w="9525">
            <a:noFill/>
            <a:miter lim="800000"/>
            <a:headEnd/>
            <a:tailEnd/>
          </a:ln>
        </p:spPr>
      </p:pic>
      <p:pic>
        <p:nvPicPr>
          <p:cNvPr id="13" name="Picture 13" descr="Dic08ter1"/>
          <p:cNvPicPr>
            <a:picLocks noChangeAspect="1" noChangeArrowheads="1"/>
          </p:cNvPicPr>
          <p:nvPr/>
        </p:nvPicPr>
        <p:blipFill>
          <a:blip r:embed="rId3" cstate="print"/>
          <a:srcRect/>
          <a:stretch>
            <a:fillRect/>
          </a:stretch>
        </p:blipFill>
        <p:spPr bwMode="auto">
          <a:xfrm>
            <a:off x="0" y="1284992"/>
            <a:ext cx="4067944" cy="2936096"/>
          </a:xfrm>
          <a:prstGeom prst="rect">
            <a:avLst/>
          </a:prstGeom>
          <a:noFill/>
          <a:ln w="9525">
            <a:noFill/>
            <a:miter lim="800000"/>
            <a:headEnd/>
            <a:tailEnd/>
          </a:ln>
        </p:spPr>
      </p:pic>
      <p:pic>
        <p:nvPicPr>
          <p:cNvPr id="14" name="Picture 14" descr="SOR"/>
          <p:cNvPicPr>
            <a:picLocks noChangeAspect="1" noChangeArrowheads="1"/>
          </p:cNvPicPr>
          <p:nvPr/>
        </p:nvPicPr>
        <p:blipFill>
          <a:blip r:embed="rId4" cstate="print"/>
          <a:srcRect/>
          <a:stretch>
            <a:fillRect/>
          </a:stretch>
        </p:blipFill>
        <p:spPr bwMode="auto">
          <a:xfrm>
            <a:off x="72529" y="4294559"/>
            <a:ext cx="3635375" cy="2419350"/>
          </a:xfrm>
          <a:prstGeom prst="rect">
            <a:avLst/>
          </a:prstGeom>
          <a:noFill/>
          <a:ln w="9525">
            <a:noFill/>
            <a:miter lim="800000"/>
            <a:headEnd/>
            <a:tailEnd/>
          </a:ln>
        </p:spPr>
      </p:pic>
    </p:spTree>
    <p:extLst>
      <p:ext uri="{BB962C8B-B14F-4D97-AF65-F5344CB8AC3E}">
        <p14:creationId xmlns:p14="http://schemas.microsoft.com/office/powerpoint/2010/main" val="3564099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6411" y="908720"/>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Monitoraggio sismico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5607" y="1707562"/>
            <a:ext cx="4840274" cy="3630206"/>
          </a:xfrm>
          <a:prstGeom prst="rect">
            <a:avLst/>
          </a:prstGeom>
        </p:spPr>
      </p:pic>
      <p:pic>
        <p:nvPicPr>
          <p:cNvPr id="5" name="Picture 55" descr="18_01_09 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75" y="1707562"/>
            <a:ext cx="2635980" cy="175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l="81859" t="11787" r="2128" b="2811"/>
          <a:stretch/>
        </p:blipFill>
        <p:spPr>
          <a:xfrm>
            <a:off x="573605" y="3643033"/>
            <a:ext cx="3031449" cy="3031449"/>
          </a:xfrm>
          <a:prstGeom prst="rect">
            <a:avLst/>
          </a:prstGeom>
        </p:spPr>
      </p:pic>
    </p:spTree>
    <p:extLst>
      <p:ext uri="{BB962C8B-B14F-4D97-AF65-F5344CB8AC3E}">
        <p14:creationId xmlns:p14="http://schemas.microsoft.com/office/powerpoint/2010/main" val="344673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196752"/>
            <a:ext cx="8928992" cy="3416320"/>
          </a:xfrm>
          <a:prstGeom prst="rect">
            <a:avLst/>
          </a:prstGeom>
          <a:noFill/>
        </p:spPr>
        <p:txBody>
          <a:bodyPr wrap="square" rtlCol="0">
            <a:spAutoFit/>
          </a:bodyPr>
          <a:lstStyle/>
          <a:p>
            <a:pPr algn="ctr"/>
            <a:r>
              <a:rPr lang="it-IT" dirty="0">
                <a:solidFill>
                  <a:srgbClr val="FF0000"/>
                </a:solidFill>
              </a:rPr>
              <a:t>METODO DI GEIGER</a:t>
            </a:r>
          </a:p>
          <a:p>
            <a:pPr algn="ctr"/>
            <a:r>
              <a:rPr lang="it-IT" dirty="0">
                <a:solidFill>
                  <a:srgbClr val="FF0000"/>
                </a:solidFill>
              </a:rPr>
              <a:t>Minimi quadrati</a:t>
            </a:r>
          </a:p>
          <a:p>
            <a:pPr algn="ctr"/>
            <a:endParaRPr lang="it-IT" dirty="0">
              <a:solidFill>
                <a:srgbClr val="FF0000"/>
              </a:solidFill>
            </a:endParaRPr>
          </a:p>
          <a:p>
            <a:pPr algn="just"/>
            <a:r>
              <a:rPr lang="it-IT" dirty="0">
                <a:solidFill>
                  <a:srgbClr val="FF0000"/>
                </a:solidFill>
              </a:rPr>
              <a:t>    </a:t>
            </a:r>
            <a:r>
              <a:rPr lang="it-IT" dirty="0">
                <a:solidFill>
                  <a:srgbClr val="00B0F0"/>
                </a:solidFill>
              </a:rPr>
              <a:t>(x</a:t>
            </a:r>
            <a:r>
              <a:rPr lang="it-IT" baseline="-25000" dirty="0">
                <a:solidFill>
                  <a:srgbClr val="00B0F0"/>
                </a:solidFill>
              </a:rPr>
              <a:t>i</a:t>
            </a:r>
            <a:r>
              <a:rPr lang="it-IT" dirty="0">
                <a:solidFill>
                  <a:srgbClr val="00B0F0"/>
                </a:solidFill>
              </a:rPr>
              <a:t>, y</a:t>
            </a:r>
            <a:r>
              <a:rPr lang="it-IT" baseline="-25000" dirty="0">
                <a:solidFill>
                  <a:srgbClr val="00B0F0"/>
                </a:solidFill>
              </a:rPr>
              <a:t>i</a:t>
            </a:r>
            <a:r>
              <a:rPr lang="it-IT" dirty="0">
                <a:solidFill>
                  <a:srgbClr val="00B0F0"/>
                </a:solidFill>
              </a:rPr>
              <a:t>, z</a:t>
            </a:r>
            <a:r>
              <a:rPr lang="it-IT" baseline="-25000" dirty="0">
                <a:solidFill>
                  <a:srgbClr val="00B0F0"/>
                </a:solidFill>
              </a:rPr>
              <a:t>i</a:t>
            </a:r>
            <a:r>
              <a:rPr lang="it-IT" dirty="0">
                <a:solidFill>
                  <a:srgbClr val="00B0F0"/>
                </a:solidFill>
              </a:rPr>
              <a:t>)</a:t>
            </a:r>
            <a:r>
              <a:rPr lang="it-IT" dirty="0"/>
              <a:t>       coordinate i-esima stazione</a:t>
            </a:r>
          </a:p>
          <a:p>
            <a:pPr algn="just"/>
            <a:r>
              <a:rPr lang="it-IT" dirty="0"/>
              <a:t>          </a:t>
            </a:r>
            <a:r>
              <a:rPr lang="el-GR" dirty="0">
                <a:solidFill>
                  <a:srgbClr val="00B0F0"/>
                </a:solidFill>
              </a:rPr>
              <a:t>τ</a:t>
            </a:r>
            <a:r>
              <a:rPr lang="it-IT" baseline="-25000" dirty="0">
                <a:solidFill>
                  <a:srgbClr val="00B0F0"/>
                </a:solidFill>
              </a:rPr>
              <a:t>i</a:t>
            </a:r>
            <a:r>
              <a:rPr lang="it-IT" dirty="0">
                <a:solidFill>
                  <a:srgbClr val="00B0F0"/>
                </a:solidFill>
              </a:rPr>
              <a:t>             </a:t>
            </a:r>
            <a:r>
              <a:rPr lang="it-IT" dirty="0"/>
              <a:t>tempo di arrivo osservato</a:t>
            </a:r>
          </a:p>
          <a:p>
            <a:pPr algn="just"/>
            <a:endParaRPr lang="it-IT" dirty="0"/>
          </a:p>
          <a:p>
            <a:pPr algn="just"/>
            <a:r>
              <a:rPr lang="it-IT" dirty="0"/>
              <a:t>Assumendo un’ipocentro </a:t>
            </a:r>
            <a:r>
              <a:rPr lang="it-IT" dirty="0">
                <a:solidFill>
                  <a:srgbClr val="00B0F0"/>
                </a:solidFill>
              </a:rPr>
              <a:t>(x, y, z) </a:t>
            </a:r>
            <a:r>
              <a:rPr lang="it-IT" dirty="0"/>
              <a:t>ed un tempo origine </a:t>
            </a:r>
            <a:r>
              <a:rPr lang="it-IT" dirty="0">
                <a:solidFill>
                  <a:srgbClr val="00B0F0"/>
                </a:solidFill>
              </a:rPr>
              <a:t>t</a:t>
            </a:r>
            <a:r>
              <a:rPr lang="it-IT" dirty="0"/>
              <a:t>, sia </a:t>
            </a:r>
            <a:r>
              <a:rPr lang="it-IT" dirty="0">
                <a:solidFill>
                  <a:srgbClr val="00B0F0"/>
                </a:solidFill>
              </a:rPr>
              <a:t>t</a:t>
            </a:r>
            <a:r>
              <a:rPr lang="it-IT" baseline="-25000" dirty="0">
                <a:solidFill>
                  <a:srgbClr val="00B0F0"/>
                </a:solidFill>
              </a:rPr>
              <a:t>i</a:t>
            </a:r>
            <a:r>
              <a:rPr lang="it-IT" dirty="0"/>
              <a:t> il tempo di arrivo calcolato.</a:t>
            </a:r>
          </a:p>
          <a:p>
            <a:pPr algn="just"/>
            <a:r>
              <a:rPr lang="it-IT" dirty="0"/>
              <a:t>Nell’ipotesi di un residuo temporale:</a:t>
            </a:r>
          </a:p>
          <a:p>
            <a:pPr algn="just"/>
            <a:endParaRPr lang="it-IT" dirty="0"/>
          </a:p>
          <a:p>
            <a:pPr algn="just"/>
            <a:endParaRPr lang="it-IT" dirty="0"/>
          </a:p>
          <a:p>
            <a:pPr algn="just"/>
            <a:endParaRPr lang="it-IT" dirty="0"/>
          </a:p>
          <a:p>
            <a:pPr algn="just"/>
            <a:r>
              <a:rPr lang="it-IT" dirty="0"/>
              <a:t>Piccolo possiamo espanderlo in serie di Taylor</a:t>
            </a:r>
          </a:p>
        </p:txBody>
      </p:sp>
      <p:graphicFrame>
        <p:nvGraphicFramePr>
          <p:cNvPr id="16" name="Object 15"/>
          <p:cNvGraphicFramePr>
            <a:graphicFrameLocks noChangeAspect="1"/>
          </p:cNvGraphicFramePr>
          <p:nvPr/>
        </p:nvGraphicFramePr>
        <p:xfrm>
          <a:off x="3419872" y="3602732"/>
          <a:ext cx="1547986" cy="546348"/>
        </p:xfrm>
        <a:graphic>
          <a:graphicData uri="http://schemas.openxmlformats.org/presentationml/2006/ole">
            <mc:AlternateContent xmlns:mc="http://schemas.openxmlformats.org/markup-compatibility/2006">
              <mc:Choice xmlns:v="urn:schemas-microsoft-com:vml" Requires="v">
                <p:oleObj spid="_x0000_s123964" name="Equation" r:id="rId4" imgW="647640" imgH="228600" progId="Equation.3">
                  <p:embed/>
                </p:oleObj>
              </mc:Choice>
              <mc:Fallback>
                <p:oleObj name="Equation" r:id="rId4" imgW="6476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3602732"/>
                        <a:ext cx="1547986" cy="546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1763688" y="5165179"/>
          <a:ext cx="5249862" cy="1000125"/>
        </p:xfrm>
        <a:graphic>
          <a:graphicData uri="http://schemas.openxmlformats.org/presentationml/2006/ole">
            <mc:AlternateContent xmlns:mc="http://schemas.openxmlformats.org/markup-compatibility/2006">
              <mc:Choice xmlns:v="urn:schemas-microsoft-com:vml" Requires="v">
                <p:oleObj spid="_x0000_s123965" name="Equation" r:id="rId6" imgW="2197080" imgH="419040" progId="Equation.3">
                  <p:embed/>
                </p:oleObj>
              </mc:Choice>
              <mc:Fallback>
                <p:oleObj name="Equation" r:id="rId6" imgW="219708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5165179"/>
                        <a:ext cx="5249862"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7380312" y="4869160"/>
            <a:ext cx="771045" cy="369332"/>
          </a:xfrm>
          <a:prstGeom prst="rect">
            <a:avLst/>
          </a:prstGeom>
          <a:noFill/>
        </p:spPr>
        <p:txBody>
          <a:bodyPr wrap="none" rtlCol="0">
            <a:spAutoFit/>
          </a:bodyPr>
          <a:lstStyle/>
          <a:p>
            <a:r>
              <a:rPr lang="it-IT" dirty="0">
                <a:solidFill>
                  <a:srgbClr val="FF0000"/>
                </a:solidFill>
              </a:rPr>
              <a:t>errore</a:t>
            </a:r>
          </a:p>
        </p:txBody>
      </p:sp>
      <p:cxnSp>
        <p:nvCxnSpPr>
          <p:cNvPr id="26" name="Straight Arrow Connector 25"/>
          <p:cNvCxnSpPr/>
          <p:nvPr/>
        </p:nvCxnSpPr>
        <p:spPr>
          <a:xfrm flipH="1">
            <a:off x="6948264" y="5157192"/>
            <a:ext cx="360040" cy="3913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45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480" y="2204864"/>
            <a:ext cx="8226034" cy="3416320"/>
          </a:xfrm>
          <a:prstGeom prst="rect">
            <a:avLst/>
          </a:prstGeom>
          <a:noFill/>
        </p:spPr>
        <p:txBody>
          <a:bodyPr wrap="none" rtlCol="0">
            <a:spAutoFit/>
          </a:bodyPr>
          <a:lstStyle/>
          <a:p>
            <a:r>
              <a:rPr lang="it-IT" dirty="0"/>
              <a:t>Con un dato </a:t>
            </a:r>
            <a:r>
              <a:rPr lang="it-IT" dirty="0">
                <a:solidFill>
                  <a:srgbClr val="FF0000"/>
                </a:solidFill>
              </a:rPr>
              <a:t>modello crostale </a:t>
            </a:r>
            <a:r>
              <a:rPr lang="it-IT" dirty="0"/>
              <a:t>possiamo calcolare sia il tempo di arrivo che le derivate.</a:t>
            </a:r>
          </a:p>
          <a:p>
            <a:r>
              <a:rPr lang="it-IT" dirty="0"/>
              <a:t>Il vettore di correzione ipocentrale</a:t>
            </a:r>
          </a:p>
          <a:p>
            <a:endParaRPr lang="it-IT" dirty="0"/>
          </a:p>
          <a:p>
            <a:endParaRPr lang="it-IT" dirty="0"/>
          </a:p>
          <a:p>
            <a:endParaRPr lang="it-IT" dirty="0"/>
          </a:p>
          <a:p>
            <a:endParaRPr lang="it-IT" dirty="0"/>
          </a:p>
          <a:p>
            <a:r>
              <a:rPr lang="it-IT" dirty="0"/>
              <a:t>Può essere ottenuto con il metodo dei minimi quadrati, imponendo</a:t>
            </a:r>
          </a:p>
          <a:p>
            <a:endParaRPr lang="it-IT" dirty="0"/>
          </a:p>
          <a:p>
            <a:endParaRPr lang="it-IT" dirty="0"/>
          </a:p>
          <a:p>
            <a:endParaRPr lang="it-IT" dirty="0"/>
          </a:p>
          <a:p>
            <a:r>
              <a:rPr lang="it-IT" dirty="0"/>
              <a:t> </a:t>
            </a:r>
          </a:p>
          <a:p>
            <a:r>
              <a:rPr lang="it-IT" dirty="0"/>
              <a:t>Questo porta a risolvere un sistema di equazioni normali.</a:t>
            </a:r>
          </a:p>
        </p:txBody>
      </p:sp>
      <p:graphicFrame>
        <p:nvGraphicFramePr>
          <p:cNvPr id="155650" name="Object 8"/>
          <p:cNvGraphicFramePr>
            <a:graphicFrameLocks noChangeAspect="1"/>
          </p:cNvGraphicFramePr>
          <p:nvPr/>
        </p:nvGraphicFramePr>
        <p:xfrm>
          <a:off x="3054152" y="3140968"/>
          <a:ext cx="2093912" cy="515938"/>
        </p:xfrm>
        <a:graphic>
          <a:graphicData uri="http://schemas.openxmlformats.org/presentationml/2006/ole">
            <mc:AlternateContent xmlns:mc="http://schemas.openxmlformats.org/markup-compatibility/2006">
              <mc:Choice xmlns:v="urn:schemas-microsoft-com:vml" Requires="v">
                <p:oleObj spid="_x0000_s124988" name="Equation" r:id="rId4" imgW="876240" imgH="215640" progId="Equation.3">
                  <p:embed/>
                </p:oleObj>
              </mc:Choice>
              <mc:Fallback>
                <p:oleObj name="Equation" r:id="rId4" imgW="8762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152" y="3140968"/>
                        <a:ext cx="2093912"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203849" y="4581128"/>
          <a:ext cx="1800200" cy="581603"/>
        </p:xfrm>
        <a:graphic>
          <a:graphicData uri="http://schemas.openxmlformats.org/presentationml/2006/ole">
            <mc:AlternateContent xmlns:mc="http://schemas.openxmlformats.org/markup-compatibility/2006">
              <mc:Choice xmlns:v="urn:schemas-microsoft-com:vml" Requires="v">
                <p:oleObj spid="_x0000_s124989" name="Equation" r:id="rId6" imgW="825480" imgH="266400" progId="Equation.3">
                  <p:embed/>
                </p:oleObj>
              </mc:Choice>
              <mc:Fallback>
                <p:oleObj name="Equation" r:id="rId6" imgW="825480" imgH="26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9" y="4581128"/>
                        <a:ext cx="1800200" cy="581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7460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611560" y="1412776"/>
                <a:ext cx="8253466" cy="4642874"/>
              </a:xfrm>
              <a:prstGeom prst="rect">
                <a:avLst/>
              </a:prstGeom>
              <a:noFill/>
            </p:spPr>
            <p:txBody>
              <a:bodyPr wrap="square" rtlCol="0">
                <a:spAutoFit/>
              </a:bodyPr>
              <a:lstStyle/>
              <a:p>
                <a:pPr algn="just"/>
                <a:r>
                  <a:rPr lang="en-GB" dirty="0"/>
                  <a:t>Per </a:t>
                </a:r>
                <a:r>
                  <a:rPr lang="en-GB" dirty="0" err="1"/>
                  <a:t>ottenere</a:t>
                </a:r>
                <a:r>
                  <a:rPr lang="en-GB" dirty="0"/>
                  <a:t> </a:t>
                </a:r>
                <a:r>
                  <a:rPr lang="en-GB" dirty="0" err="1"/>
                  <a:t>l’equazione</a:t>
                </a:r>
                <a:r>
                  <a:rPr lang="en-GB" dirty="0"/>
                  <a:t> </a:t>
                </a:r>
                <a:r>
                  <a:rPr lang="en-GB" dirty="0" err="1"/>
                  <a:t>normale</a:t>
                </a:r>
                <a:r>
                  <a:rPr lang="en-GB" dirty="0"/>
                  <a:t> k-</a:t>
                </a:r>
                <a:r>
                  <a:rPr lang="en-GB" dirty="0" err="1"/>
                  <a:t>esima</a:t>
                </a:r>
                <a:r>
                  <a:rPr lang="en-GB" dirty="0"/>
                  <a:t> </a:t>
                </a:r>
                <a:r>
                  <a:rPr lang="en-GB" dirty="0" err="1"/>
                  <a:t>bisogna</a:t>
                </a:r>
                <a:r>
                  <a:rPr lang="en-GB" dirty="0"/>
                  <a:t> </a:t>
                </a:r>
                <a:r>
                  <a:rPr lang="en-GB" dirty="0" err="1"/>
                  <a:t>moltiplicare</a:t>
                </a:r>
                <a:r>
                  <a:rPr lang="en-GB" dirty="0"/>
                  <a:t> </a:t>
                </a:r>
                <a:r>
                  <a:rPr lang="en-GB" dirty="0" err="1"/>
                  <a:t>ogni</a:t>
                </a:r>
                <a:r>
                  <a:rPr lang="en-GB" dirty="0"/>
                  <a:t> </a:t>
                </a:r>
                <a:r>
                  <a:rPr lang="en-GB" dirty="0" err="1"/>
                  <a:t>equazione</a:t>
                </a:r>
                <a:r>
                  <a:rPr lang="en-GB" dirty="0"/>
                  <a:t> per </a:t>
                </a:r>
                <a:r>
                  <a:rPr lang="en-GB" dirty="0" err="1"/>
                  <a:t>il</a:t>
                </a:r>
                <a:r>
                  <a:rPr lang="en-GB" dirty="0"/>
                  <a:t> </a:t>
                </a:r>
                <a:r>
                  <a:rPr lang="en-GB" dirty="0" err="1"/>
                  <a:t>coefficiente</a:t>
                </a:r>
                <a:r>
                  <a:rPr lang="en-GB" dirty="0"/>
                  <a:t> </a:t>
                </a:r>
                <a:r>
                  <a:rPr lang="en-GB" dirty="0" err="1"/>
                  <a:t>della</a:t>
                </a:r>
                <a:r>
                  <a:rPr lang="en-GB" dirty="0"/>
                  <a:t> </a:t>
                </a:r>
                <a:r>
                  <a:rPr lang="en-GB" dirty="0" err="1"/>
                  <a:t>variabile</a:t>
                </a:r>
                <a:r>
                  <a:rPr lang="en-GB" dirty="0"/>
                  <a:t> k-</a:t>
                </a:r>
                <a:r>
                  <a:rPr lang="en-GB" dirty="0" err="1"/>
                  <a:t>esiama</a:t>
                </a:r>
                <a:r>
                  <a:rPr lang="en-GB" dirty="0"/>
                  <a:t> e </a:t>
                </a:r>
                <a:r>
                  <a:rPr lang="en-GB" dirty="0" err="1"/>
                  <a:t>sommare</a:t>
                </a:r>
                <a:r>
                  <a:rPr lang="en-GB" dirty="0"/>
                  <a:t> le </a:t>
                </a:r>
                <a:r>
                  <a:rPr lang="en-GB" dirty="0" err="1"/>
                  <a:t>equazioni</a:t>
                </a:r>
                <a:r>
                  <a:rPr lang="en-GB" dirty="0"/>
                  <a:t>.</a:t>
                </a:r>
              </a:p>
              <a:p>
                <a:pPr algn="just"/>
                <a:endParaRPr lang="en-GB" dirty="0"/>
              </a:p>
              <a:p>
                <a:pPr algn="just"/>
                <a:r>
                  <a:rPr lang="en-GB" dirty="0"/>
                  <a:t>In forma </a:t>
                </a:r>
                <a:r>
                  <a:rPr lang="en-GB" dirty="0" err="1"/>
                  <a:t>simbolica</a:t>
                </a:r>
                <a:r>
                  <a:rPr lang="en-GB" dirty="0"/>
                  <a:t>:</a:t>
                </a:r>
              </a:p>
              <a:p>
                <a:pPr algn="just"/>
                <a:endParaRPr lang="en-GB" dirty="0"/>
              </a:p>
              <a:p>
                <a:pPr algn="just"/>
                <a14:m>
                  <m:oMathPara xmlns:m="http://schemas.openxmlformats.org/officeDocument/2006/math">
                    <m:oMathParaPr>
                      <m:jc m:val="centerGroup"/>
                    </m:oMathParaPr>
                    <m:oMath xmlns:m="http://schemas.openxmlformats.org/officeDocument/2006/math">
                      <m:d>
                        <m:dPr>
                          <m:begChr m:val="["/>
                          <m:endChr m:val="]"/>
                          <m:ctrlPr>
                            <a:rPr lang="en-GB" sz="2000" b="0" i="1" smtClean="0">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b="0" i="1" smtClean="0">
                          <a:solidFill>
                            <a:srgbClr val="0070C0"/>
                          </a:solidFill>
                          <a:latin typeface="Cambria Math" panose="02040503050406030204" pitchFamily="18" charset="0"/>
                          <a:ea typeface="Cambria Math" panose="02040503050406030204" pitchFamily="18" charset="0"/>
                        </a:rPr>
                        <m:t>𝑑𝑡</m:t>
                      </m:r>
                      <m:r>
                        <a:rPr lang="en-GB" sz="2000" b="0" i="1" smtClean="0">
                          <a:solidFill>
                            <a:srgbClr val="0070C0"/>
                          </a:solidFill>
                          <a:latin typeface="Cambria Math" panose="02040503050406030204" pitchFamily="18" charset="0"/>
                          <a:ea typeface="Cambria Math" panose="02040503050406030204" pitchFamily="18" charset="0"/>
                        </a:rPr>
                        <m:t>+</m:t>
                      </m:r>
                      <m:d>
                        <m:dPr>
                          <m:begChr m:val="["/>
                          <m:endChr m:val="]"/>
                          <m:ctrlPr>
                            <a:rPr lang="en-GB" sz="2000" b="0" i="1" smtClean="0">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𝑎</m:t>
                          </m:r>
                        </m:e>
                      </m:d>
                      <m:r>
                        <a:rPr lang="en-GB" sz="2000" b="0" i="1" smtClean="0">
                          <a:solidFill>
                            <a:srgbClr val="0070C0"/>
                          </a:solidFill>
                          <a:latin typeface="Cambria Math" panose="02040503050406030204" pitchFamily="18" charset="0"/>
                          <a:ea typeface="Cambria Math" panose="02040503050406030204" pitchFamily="18" charset="0"/>
                        </a:rPr>
                        <m:t>𝑑𝑥</m:t>
                      </m:r>
                      <m:r>
                        <a:rPr lang="en-GB" sz="2000" b="0" i="1" smtClean="0">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i="1">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m:t>
                      </m:r>
                      <m:r>
                        <a:rPr lang="en-GB" sz="2000" b="0" i="1" smtClean="0">
                          <a:solidFill>
                            <a:srgbClr val="0070C0"/>
                          </a:solidFill>
                          <a:latin typeface="Cambria Math" panose="02040503050406030204" pitchFamily="18" charset="0"/>
                          <a:ea typeface="Cambria Math" panose="02040503050406030204" pitchFamily="18" charset="0"/>
                        </a:rPr>
                        <m:t>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i="1">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m:t>
                      </m:r>
                      <m:r>
                        <a:rPr lang="en-GB" sz="2000" b="0" i="1" smtClean="0">
                          <a:solidFill>
                            <a:srgbClr val="0070C0"/>
                          </a:solidFill>
                          <a:latin typeface="Cambria Math" panose="02040503050406030204" pitchFamily="18" charset="0"/>
                          <a:ea typeface="Cambria Math" panose="02040503050406030204" pitchFamily="18" charset="0"/>
                        </a:rPr>
                        <m:t>𝑧</m:t>
                      </m:r>
                      <m:r>
                        <a:rPr lang="en-GB" sz="2000" b="0" i="1" smtClean="0">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𝑅</m:t>
                      </m:r>
                      <m:r>
                        <a:rPr lang="en-GB" sz="2000" b="0" i="1" smtClean="0">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𝑎</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𝑑</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𝑎</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endParaRPr lang="it-IT" sz="2000" dirty="0"/>
              </a:p>
              <a:p>
                <a:pPr algn="just"/>
                <a:r>
                  <a:rPr lang="en-GB" sz="2000" dirty="0"/>
                  <a:t>Ove:              </a:t>
                </a:r>
              </a:p>
              <a:p>
                <a:pPr algn="just"/>
                <a:r>
                  <a:rPr lang="en-GB" sz="2000" dirty="0"/>
                  <a:t>	</a:t>
                </a:r>
                <a:r>
                  <a:rPr lang="en-GB" sz="2000" dirty="0">
                    <a:solidFill>
                      <a:srgbClr val="002060"/>
                    </a:solidFill>
                  </a:rPr>
                  <a:t>    </a:t>
                </a:r>
                <a14:m>
                  <m:oMath xmlns:m="http://schemas.openxmlformats.org/officeDocument/2006/math">
                    <m:r>
                      <a:rPr lang="en-GB" sz="2000" b="0" i="1" smtClean="0">
                        <a:solidFill>
                          <a:srgbClr val="0070C0"/>
                        </a:solidFill>
                        <a:latin typeface="Cambria Math" panose="02040503050406030204" pitchFamily="18" charset="0"/>
                      </a:rPr>
                      <m:t>𝑎</m:t>
                    </m:r>
                    <m:r>
                      <a:rPr lang="en-GB" sz="2000" b="0" i="1" smtClean="0">
                        <a:solidFill>
                          <a:srgbClr val="0070C0"/>
                        </a:solidFill>
                        <a:latin typeface="Cambria Math" panose="02040503050406030204" pitchFamily="18" charset="0"/>
                        <a:ea typeface="Cambria Math" panose="02040503050406030204" pitchFamily="18" charset="0"/>
                      </a:rPr>
                      <m:t>≡ </m:t>
                    </m:r>
                    <m:f>
                      <m:fPr>
                        <m:ctrlPr>
                          <a:rPr lang="en-GB" sz="2000" b="0" i="1" smtClean="0">
                            <a:solidFill>
                              <a:srgbClr val="0070C0"/>
                            </a:solidFill>
                            <a:latin typeface="Cambria Math" panose="02040503050406030204" pitchFamily="18" charset="0"/>
                            <a:ea typeface="Cambria Math" panose="02040503050406030204" pitchFamily="18" charset="0"/>
                          </a:rPr>
                        </m:ctrlPr>
                      </m:fPr>
                      <m:num>
                        <m:sSub>
                          <m:sSubPr>
                            <m:ctrlPr>
                              <a:rPr lang="en-GB" sz="2000" b="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b="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𝑥</m:t>
                        </m:r>
                      </m:den>
                    </m:f>
                    <m:r>
                      <a:rPr lang="en-GB" sz="2000" b="0" i="1" smtClean="0">
                        <a:solidFill>
                          <a:srgbClr val="0070C0"/>
                        </a:solidFill>
                        <a:latin typeface="Cambria Math" panose="02040503050406030204" pitchFamily="18" charset="0"/>
                        <a:ea typeface="Cambria Math" panose="02040503050406030204" pitchFamily="18" charset="0"/>
                      </a:rPr>
                      <m:t>                           </m:t>
                    </m:r>
                    <m:r>
                      <a:rPr lang="en-GB" sz="2000" i="1">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 </m:t>
                    </m:r>
                    <m:f>
                      <m:fPr>
                        <m:ctrlPr>
                          <a:rPr lang="en-GB" sz="2000" i="1">
                            <a:solidFill>
                              <a:srgbClr val="0070C0"/>
                            </a:solidFill>
                            <a:latin typeface="Cambria Math" panose="02040503050406030204" pitchFamily="18" charset="0"/>
                            <a:ea typeface="Cambria Math" panose="02040503050406030204" pitchFamily="18" charset="0"/>
                          </a:rPr>
                        </m:ctrlPr>
                      </m:fPr>
                      <m:num>
                        <m:sSub>
                          <m:sSubPr>
                            <m:ctrlPr>
                              <a:rPr lang="en-GB" sz="200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𝑦</m:t>
                        </m:r>
                      </m:den>
                    </m:f>
                  </m:oMath>
                </a14:m>
                <a:r>
                  <a:rPr lang="it-IT" sz="2000" dirty="0">
                    <a:solidFill>
                      <a:srgbClr val="0070C0"/>
                    </a:solidFill>
                  </a:rPr>
                  <a:t>                           c</a:t>
                </a:r>
                <a14:m>
                  <m:oMath xmlns:m="http://schemas.openxmlformats.org/officeDocument/2006/math">
                    <m:r>
                      <a:rPr lang="en-GB" sz="2000" b="0" i="0" smtClean="0">
                        <a:solidFill>
                          <a:srgbClr val="0070C0"/>
                        </a:solidFill>
                        <a:latin typeface="Cambria Math" panose="02040503050406030204" pitchFamily="18" charset="0"/>
                        <a:ea typeface="Cambria Math" panose="02040503050406030204" pitchFamily="18" charset="0"/>
                      </a:rPr>
                      <m:t> </m:t>
                    </m:r>
                    <m:r>
                      <a:rPr lang="en-GB" sz="2000" i="1">
                        <a:solidFill>
                          <a:srgbClr val="0070C0"/>
                        </a:solidFill>
                        <a:latin typeface="Cambria Math" panose="02040503050406030204" pitchFamily="18" charset="0"/>
                        <a:ea typeface="Cambria Math" panose="02040503050406030204" pitchFamily="18" charset="0"/>
                      </a:rPr>
                      <m:t>≡ </m:t>
                    </m:r>
                    <m:f>
                      <m:fPr>
                        <m:ctrlPr>
                          <a:rPr lang="en-GB" sz="2000" i="1">
                            <a:solidFill>
                              <a:srgbClr val="0070C0"/>
                            </a:solidFill>
                            <a:latin typeface="Cambria Math" panose="02040503050406030204" pitchFamily="18" charset="0"/>
                            <a:ea typeface="Cambria Math" panose="02040503050406030204" pitchFamily="18" charset="0"/>
                          </a:rPr>
                        </m:ctrlPr>
                      </m:fPr>
                      <m:num>
                        <m:r>
                          <a:rPr lang="en-GB" sz="2000" i="1" smtClean="0">
                            <a:solidFill>
                              <a:srgbClr val="0070C0"/>
                            </a:solidFill>
                            <a:latin typeface="Cambria Math" panose="02040503050406030204" pitchFamily="18" charset="0"/>
                            <a:ea typeface="Cambria Math" panose="02040503050406030204" pitchFamily="18" charset="0"/>
                          </a:rPr>
                          <m:t>𝜕</m:t>
                        </m:r>
                        <m:sSub>
                          <m:sSubPr>
                            <m:ctrlPr>
                              <a:rPr lang="en-GB" sz="200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𝑧</m:t>
                        </m:r>
                      </m:den>
                    </m:f>
                  </m:oMath>
                </a14:m>
                <a:endParaRPr lang="it-IT" dirty="0">
                  <a:solidFill>
                    <a:srgbClr val="0070C0"/>
                  </a:solidFill>
                </a:endParaRPr>
              </a:p>
              <a:p>
                <a:pPr algn="just"/>
                <a:r>
                  <a:rPr lang="en-GB" dirty="0"/>
                  <a:t>e</a:t>
                </a:r>
              </a:p>
              <a:p>
                <a:pPr algn="just"/>
                <a:endParaRPr lang="en-GB" dirty="0"/>
              </a:p>
              <a:p>
                <a:pPr algn="just"/>
                <a14:m>
                  <m:oMath xmlns:m="http://schemas.openxmlformats.org/officeDocument/2006/math">
                    <m:d>
                      <m:dPr>
                        <m:begChr m:val="["/>
                        <m:endChr m:val="]"/>
                        <m:ctrlPr>
                          <a:rPr lang="en-GB" b="0" i="1" smtClean="0">
                            <a:solidFill>
                              <a:srgbClr val="0070C0"/>
                            </a:solidFill>
                            <a:latin typeface="Cambria Math" panose="02040503050406030204" pitchFamily="18" charset="0"/>
                          </a:rPr>
                        </m:ctrlPr>
                      </m:dPr>
                      <m:e>
                        <m:r>
                          <a:rPr lang="en-GB" b="0" i="1" smtClean="0">
                            <a:solidFill>
                              <a:srgbClr val="0070C0"/>
                            </a:solidFill>
                            <a:latin typeface="Cambria Math" panose="02040503050406030204" pitchFamily="18" charset="0"/>
                          </a:rPr>
                          <m:t>1</m:t>
                        </m:r>
                        <m:r>
                          <a:rPr lang="en-GB" b="0" i="1" smtClean="0">
                            <a:solidFill>
                              <a:srgbClr val="0070C0"/>
                            </a:solidFill>
                            <a:latin typeface="Cambria Math" panose="02040503050406030204" pitchFamily="18" charset="0"/>
                            <a:ea typeface="Cambria Math" panose="02040503050406030204" pitchFamily="18" charset="0"/>
                          </a:rPr>
                          <m:t>∙1</m:t>
                        </m:r>
                      </m:e>
                    </m:d>
                    <m:r>
                      <a:rPr lang="en-GB" b="0" i="1" smtClean="0">
                        <a:solidFill>
                          <a:srgbClr val="0070C0"/>
                        </a:solidFill>
                        <a:latin typeface="Cambria Math" panose="02040503050406030204" pitchFamily="18" charset="0"/>
                        <a:ea typeface="Cambria Math" panose="02040503050406030204" pitchFamily="18" charset="0"/>
                      </a:rPr>
                      <m:t>=</m:t>
                    </m:r>
                    <m:nary>
                      <m:naryPr>
                        <m:chr m:val="∑"/>
                        <m:ctrlPr>
                          <a:rPr lang="en-GB" b="0" i="1" smtClean="0">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r>
                          <a:rPr lang="en-GB" b="0" i="1" smtClean="0">
                            <a:solidFill>
                              <a:srgbClr val="0070C0"/>
                            </a:solidFill>
                            <a:latin typeface="Cambria Math" panose="02040503050406030204" pitchFamily="18" charset="0"/>
                            <a:ea typeface="Cambria Math" panose="02040503050406030204" pitchFamily="18" charset="0"/>
                          </a:rPr>
                          <m:t>1∙1=</m:t>
                        </m:r>
                        <m:r>
                          <a:rPr lang="en-GB" b="0" i="1" smtClean="0">
                            <a:solidFill>
                              <a:srgbClr val="0070C0"/>
                            </a:solidFill>
                            <a:latin typeface="Cambria Math" panose="02040503050406030204" pitchFamily="18" charset="0"/>
                            <a:ea typeface="Cambria Math" panose="02040503050406030204" pitchFamily="18" charset="0"/>
                          </a:rPr>
                          <m:t>𝑛</m:t>
                        </m:r>
                      </m:e>
                    </m:nary>
                  </m:oMath>
                </a14:m>
                <a:r>
                  <a:rPr lang="it-IT" dirty="0">
                    <a:solidFill>
                      <a:srgbClr val="0070C0"/>
                    </a:solidFill>
                  </a:rPr>
                  <a:t>                   </a:t>
                </a:r>
                <a14:m>
                  <m:oMath xmlns:m="http://schemas.openxmlformats.org/officeDocument/2006/math">
                    <m:d>
                      <m:dPr>
                        <m:begChr m:val="["/>
                        <m:endChr m:val="]"/>
                        <m:ctrlPr>
                          <a:rPr lang="en-GB" i="1">
                            <a:solidFill>
                              <a:srgbClr val="0070C0"/>
                            </a:solidFill>
                            <a:latin typeface="Cambria Math" panose="02040503050406030204" pitchFamily="18" charset="0"/>
                          </a:rPr>
                        </m:ctrlPr>
                      </m:dPr>
                      <m:e>
                        <m:r>
                          <a:rPr lang="en-GB" b="0" i="1" smtClean="0">
                            <a:solidFill>
                              <a:srgbClr val="0070C0"/>
                            </a:solidFill>
                            <a:latin typeface="Cambria Math" panose="02040503050406030204" pitchFamily="18" charset="0"/>
                          </a:rPr>
                          <m:t>𝑎</m:t>
                        </m:r>
                        <m:r>
                          <a:rPr lang="en-GB"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𝑏</m:t>
                        </m:r>
                      </m:e>
                    </m:d>
                    <m:r>
                      <a:rPr lang="en-GB" i="1">
                        <a:solidFill>
                          <a:srgbClr val="0070C0"/>
                        </a:solidFill>
                        <a:latin typeface="Cambria Math" panose="02040503050406030204" pitchFamily="18" charset="0"/>
                        <a:ea typeface="Cambria Math" panose="02040503050406030204" pitchFamily="18" charset="0"/>
                      </a:rPr>
                      <m:t>=</m:t>
                    </m:r>
                    <m:nary>
                      <m:naryPr>
                        <m:chr m:val="∑"/>
                        <m:ctrlPr>
                          <a:rPr lang="en-GB" i="1">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𝑎</m:t>
                            </m:r>
                          </m:e>
                          <m:sub>
                            <m:r>
                              <a:rPr lang="en-GB" b="0" i="1" smtClean="0">
                                <a:solidFill>
                                  <a:srgbClr val="0070C0"/>
                                </a:solidFill>
                                <a:latin typeface="Cambria Math" panose="02040503050406030204" pitchFamily="18" charset="0"/>
                                <a:ea typeface="Cambria Math" panose="02040503050406030204" pitchFamily="18" charset="0"/>
                              </a:rPr>
                              <m:t>𝑖</m:t>
                            </m:r>
                          </m:sub>
                        </m:sSub>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𝑏</m:t>
                            </m:r>
                          </m:e>
                          <m:sub>
                            <m:r>
                              <a:rPr lang="en-GB" b="0" i="1" smtClean="0">
                                <a:solidFill>
                                  <a:srgbClr val="0070C0"/>
                                </a:solidFill>
                                <a:latin typeface="Cambria Math" panose="02040503050406030204" pitchFamily="18" charset="0"/>
                                <a:ea typeface="Cambria Math" panose="02040503050406030204" pitchFamily="18" charset="0"/>
                              </a:rPr>
                              <m:t>𝑖</m:t>
                            </m:r>
                          </m:sub>
                        </m:sSub>
                      </m:e>
                    </m:nary>
                  </m:oMath>
                </a14:m>
                <a:r>
                  <a:rPr lang="it-IT" dirty="0">
                    <a:solidFill>
                      <a:srgbClr val="0070C0"/>
                    </a:solidFill>
                  </a:rPr>
                  <a:t>                             </a:t>
                </a:r>
                <a14:m>
                  <m:oMath xmlns:m="http://schemas.openxmlformats.org/officeDocument/2006/math">
                    <m:d>
                      <m:dPr>
                        <m:begChr m:val="["/>
                        <m:endChr m:val="]"/>
                        <m:ctrlPr>
                          <a:rPr lang="en-GB" i="1">
                            <a:solidFill>
                              <a:srgbClr val="0070C0"/>
                            </a:solidFill>
                            <a:latin typeface="Cambria Math" panose="02040503050406030204" pitchFamily="18" charset="0"/>
                          </a:rPr>
                        </m:ctrlPr>
                      </m:dPr>
                      <m:e>
                        <m:r>
                          <a:rPr lang="en-GB" i="1">
                            <a:solidFill>
                              <a:srgbClr val="0070C0"/>
                            </a:solidFill>
                            <a:latin typeface="Cambria Math" panose="02040503050406030204" pitchFamily="18" charset="0"/>
                          </a:rPr>
                          <m:t>1</m:t>
                        </m:r>
                        <m:r>
                          <a:rPr lang="en-GB"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𝑎</m:t>
                        </m:r>
                      </m:e>
                    </m:d>
                    <m:r>
                      <a:rPr lang="en-GB" i="1">
                        <a:solidFill>
                          <a:srgbClr val="0070C0"/>
                        </a:solidFill>
                        <a:latin typeface="Cambria Math" panose="02040503050406030204" pitchFamily="18" charset="0"/>
                        <a:ea typeface="Cambria Math" panose="02040503050406030204" pitchFamily="18" charset="0"/>
                      </a:rPr>
                      <m:t>=</m:t>
                    </m:r>
                    <m:nary>
                      <m:naryPr>
                        <m:chr m:val="∑"/>
                        <m:ctrlPr>
                          <a:rPr lang="en-GB" i="1">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𝑎</m:t>
                            </m:r>
                          </m:e>
                          <m:sub>
                            <m:r>
                              <a:rPr lang="en-GB" b="0" i="1" smtClean="0">
                                <a:solidFill>
                                  <a:srgbClr val="0070C0"/>
                                </a:solidFill>
                                <a:latin typeface="Cambria Math" panose="02040503050406030204" pitchFamily="18" charset="0"/>
                                <a:ea typeface="Cambria Math" panose="02040503050406030204" pitchFamily="18" charset="0"/>
                              </a:rPr>
                              <m:t>𝑖</m:t>
                            </m:r>
                          </m:sub>
                        </m:sSub>
                      </m:e>
                    </m:nary>
                  </m:oMath>
                </a14:m>
                <a:endParaRPr lang="it-IT" dirty="0"/>
              </a:p>
            </p:txBody>
          </p:sp>
        </mc:Choice>
        <mc:Fallback xmlns="">
          <p:sp>
            <p:nvSpPr>
              <p:cNvPr id="2" name="TextBox 1"/>
              <p:cNvSpPr txBox="1">
                <a:spLocks noRot="1" noChangeAspect="1" noMove="1" noResize="1" noEditPoints="1" noAdjustHandles="1" noChangeArrowheads="1" noChangeShapeType="1" noTextEdit="1"/>
              </p:cNvSpPr>
              <p:nvPr/>
            </p:nvSpPr>
            <p:spPr>
              <a:xfrm>
                <a:off x="611560" y="1412776"/>
                <a:ext cx="8253466" cy="4642874"/>
              </a:xfrm>
              <a:prstGeom prst="rect">
                <a:avLst/>
              </a:prstGeom>
              <a:blipFill rotWithShape="0">
                <a:blip r:embed="rId3"/>
                <a:stretch>
                  <a:fillRect l="-739" t="-788" r="-3102" b="-13929"/>
                </a:stretch>
              </a:blipFill>
            </p:spPr>
            <p:txBody>
              <a:bodyPr/>
              <a:lstStyle/>
              <a:p>
                <a:r>
                  <a:rPr lang="it-IT">
                    <a:noFill/>
                  </a:rPr>
                  <a:t> </a:t>
                </a:r>
              </a:p>
            </p:txBody>
          </p:sp>
        </mc:Fallback>
      </mc:AlternateContent>
    </p:spTree>
    <p:extLst>
      <p:ext uri="{BB962C8B-B14F-4D97-AF65-F5344CB8AC3E}">
        <p14:creationId xmlns:p14="http://schemas.microsoft.com/office/powerpoint/2010/main" val="57248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Risultati immagini per wave travel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5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259632" y="1844824"/>
                <a:ext cx="5962338" cy="2683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rPr>
                        <m:t>𝑛𝑑𝑡</m:t>
                      </m:r>
                      <m:r>
                        <a:rPr lang="en-GB" b="0" i="1" smtClean="0">
                          <a:solidFill>
                            <a:srgbClr val="0070C0"/>
                          </a:solidFill>
                          <a:latin typeface="Cambria Math" panose="02040503050406030204" pitchFamily="18" charset="0"/>
                        </a:rPr>
                        <m:t>+</m:t>
                      </m:r>
                      <m:nary>
                        <m:naryPr>
                          <m:chr m:val="∑"/>
                          <m:subHide m:val="on"/>
                          <m:supHide m:val="on"/>
                          <m:ctrlPr>
                            <a:rPr lang="en-GB" b="0" i="1" smtClean="0">
                              <a:solidFill>
                                <a:srgbClr val="0070C0"/>
                              </a:solidFill>
                              <a:latin typeface="Cambria Math" panose="02040503050406030204" pitchFamily="18" charset="0"/>
                            </a:rPr>
                          </m:ctrlPr>
                        </m:naryPr>
                        <m:sub/>
                        <m:sup/>
                        <m:e>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𝑑𝑥</m:t>
                      </m:r>
                      <m:r>
                        <a:rPr lang="en-GB" b="0" i="1"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𝑑𝑦</m:t>
                      </m:r>
                      <m:r>
                        <a:rPr lang="en-GB" b="0" i="0"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𝑑𝑧</m:t>
                      </m:r>
                      <m:r>
                        <a:rPr lang="en-GB" b="0" i="1" smtClean="0">
                          <a:solidFill>
                            <a:srgbClr val="0070C0"/>
                          </a:solidFill>
                          <a:latin typeface="Cambria Math" panose="02040503050406030204" pitchFamily="18" charset="0"/>
                        </a:rPr>
                        <m:t> </m:t>
                      </m:r>
                      <m:r>
                        <a:rPr lang="en-GB" b="0" i="0"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e>
                      </m:nary>
                    </m:oMath>
                  </m:oMathPara>
                </a14:m>
                <a:endParaRPr lang="en-GB" dirty="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m:t>
                      </m:r>
                      <m:r>
                        <a:rPr lang="en-GB" b="0" i="1" smtClean="0">
                          <a:solidFill>
                            <a:srgbClr val="0070C0"/>
                          </a:solidFill>
                          <a:latin typeface="Cambria Math" panose="02040503050406030204" pitchFamily="18" charset="0"/>
                        </a:rPr>
                        <m:t>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Sup>
                            <m:sSubSupPr>
                              <m:ctrlPr>
                                <a:rPr lang="en-GB" i="1" smtClean="0">
                                  <a:solidFill>
                                    <a:srgbClr val="0070C0"/>
                                  </a:solidFill>
                                  <a:latin typeface="Cambria Math" panose="02040503050406030204" pitchFamily="18" charset="0"/>
                                </a:rPr>
                              </m:ctrlPr>
                            </m:sSubSup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up>
                              <m:r>
                                <a:rPr lang="en-GB" b="0" i="1" smtClean="0">
                                  <a:solidFill>
                                    <a:srgbClr val="0070C0"/>
                                  </a:solidFill>
                                  <a:latin typeface="Cambria Math" panose="02040503050406030204" pitchFamily="18" charset="0"/>
                                </a:rPr>
                                <m:t>2</m:t>
                              </m:r>
                            </m:sup>
                          </m:sSubSup>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b="0" i="1" smtClean="0">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𝑐</m:t>
                          </m:r>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259632" y="1844824"/>
                <a:ext cx="5962338" cy="2683042"/>
              </a:xfrm>
              <a:prstGeom prst="rect">
                <a:avLst/>
              </a:prstGeom>
              <a:blipFill rotWithShape="0">
                <a:blip r:embed="rId3"/>
                <a:stretch>
                  <a:fillRect/>
                </a:stretch>
              </a:blipFill>
            </p:spPr>
            <p:txBody>
              <a:bodyPr/>
              <a:lstStyle/>
              <a:p>
                <a:r>
                  <a:rPr lang="it-IT">
                    <a:noFill/>
                  </a:rPr>
                  <a:t> </a:t>
                </a:r>
              </a:p>
            </p:txBody>
          </p:sp>
        </mc:Fallback>
      </mc:AlternateContent>
      <p:sp>
        <p:nvSpPr>
          <p:cNvPr id="3" name="TextBox 2"/>
          <p:cNvSpPr txBox="1"/>
          <p:nvPr/>
        </p:nvSpPr>
        <p:spPr>
          <a:xfrm>
            <a:off x="611560" y="1417503"/>
            <a:ext cx="2726387" cy="369332"/>
          </a:xfrm>
          <a:prstGeom prst="rect">
            <a:avLst/>
          </a:prstGeom>
          <a:noFill/>
        </p:spPr>
        <p:txBody>
          <a:bodyPr wrap="none" rtlCol="0">
            <a:spAutoFit/>
          </a:bodyPr>
          <a:lstStyle/>
          <a:p>
            <a:r>
              <a:rPr lang="en-GB" dirty="0"/>
              <a:t>Il Sistema da </a:t>
            </a:r>
            <a:r>
              <a:rPr lang="en-GB" dirty="0" err="1"/>
              <a:t>risolvere</a:t>
            </a:r>
            <a:r>
              <a:rPr lang="en-GB" dirty="0"/>
              <a:t> </a:t>
            </a:r>
            <a:r>
              <a:rPr lang="en-GB" dirty="0" err="1"/>
              <a:t>sarà</a:t>
            </a:r>
            <a:r>
              <a:rPr lang="en-GB" dirty="0"/>
              <a:t>:</a:t>
            </a:r>
            <a:endParaRPr lang="it-IT" dirty="0"/>
          </a:p>
        </p:txBody>
      </p:sp>
      <p:sp>
        <p:nvSpPr>
          <p:cNvPr id="4" name="TextBox 3"/>
          <p:cNvSpPr txBox="1"/>
          <p:nvPr/>
        </p:nvSpPr>
        <p:spPr>
          <a:xfrm>
            <a:off x="827584" y="4585855"/>
            <a:ext cx="7355219" cy="646331"/>
          </a:xfrm>
          <a:prstGeom prst="rect">
            <a:avLst/>
          </a:prstGeom>
          <a:noFill/>
        </p:spPr>
        <p:txBody>
          <a:bodyPr wrap="none" rtlCol="0">
            <a:spAutoFit/>
          </a:bodyPr>
          <a:lstStyle/>
          <a:p>
            <a:r>
              <a:rPr lang="en-GB" dirty="0" err="1"/>
              <a:t>Questo</a:t>
            </a:r>
            <a:r>
              <a:rPr lang="en-GB" dirty="0"/>
              <a:t> </a:t>
            </a:r>
            <a:r>
              <a:rPr lang="en-GB" dirty="0" err="1"/>
              <a:t>sistema</a:t>
            </a:r>
            <a:r>
              <a:rPr lang="en-GB" dirty="0"/>
              <a:t> </a:t>
            </a:r>
            <a:r>
              <a:rPr lang="en-GB" dirty="0" err="1"/>
              <a:t>può</a:t>
            </a:r>
            <a:r>
              <a:rPr lang="en-GB" dirty="0"/>
              <a:t> </a:t>
            </a:r>
            <a:r>
              <a:rPr lang="en-GB" dirty="0" err="1"/>
              <a:t>essere</a:t>
            </a:r>
            <a:r>
              <a:rPr lang="en-GB" dirty="0"/>
              <a:t> </a:t>
            </a:r>
            <a:r>
              <a:rPr lang="en-GB" dirty="0" err="1"/>
              <a:t>risolto</a:t>
            </a:r>
            <a:r>
              <a:rPr lang="en-GB" dirty="0"/>
              <a:t> con </a:t>
            </a:r>
            <a:r>
              <a:rPr lang="en-GB" dirty="0" err="1"/>
              <a:t>il</a:t>
            </a:r>
            <a:r>
              <a:rPr lang="en-GB" dirty="0"/>
              <a:t> </a:t>
            </a:r>
            <a:r>
              <a:rPr lang="en-GB" dirty="0" err="1"/>
              <a:t>soilito</a:t>
            </a:r>
            <a:r>
              <a:rPr lang="en-GB" dirty="0"/>
              <a:t> Sistema </a:t>
            </a:r>
            <a:r>
              <a:rPr lang="en-GB" dirty="0" err="1"/>
              <a:t>della</a:t>
            </a:r>
            <a:r>
              <a:rPr lang="en-GB" dirty="0"/>
              <a:t> </a:t>
            </a:r>
            <a:r>
              <a:rPr lang="en-GB" dirty="0" err="1"/>
              <a:t>matrice</a:t>
            </a:r>
            <a:r>
              <a:rPr lang="en-GB" dirty="0"/>
              <a:t> </a:t>
            </a:r>
            <a:r>
              <a:rPr lang="en-GB" dirty="0" err="1"/>
              <a:t>inversa</a:t>
            </a:r>
            <a:r>
              <a:rPr lang="en-GB" dirty="0"/>
              <a:t>.</a:t>
            </a:r>
          </a:p>
          <a:p>
            <a:r>
              <a:rPr lang="en-GB" dirty="0"/>
              <a:t>Il </a:t>
            </a:r>
            <a:r>
              <a:rPr lang="en-GB" dirty="0" err="1"/>
              <a:t>nuovo</a:t>
            </a:r>
            <a:r>
              <a:rPr lang="en-GB" dirty="0"/>
              <a:t> tempo </a:t>
            </a:r>
            <a:r>
              <a:rPr lang="en-GB" dirty="0" err="1"/>
              <a:t>origine</a:t>
            </a:r>
            <a:r>
              <a:rPr lang="en-GB" dirty="0"/>
              <a:t> </a:t>
            </a:r>
            <a:r>
              <a:rPr lang="en-GB" dirty="0" err="1"/>
              <a:t>ed</a:t>
            </a:r>
            <a:r>
              <a:rPr lang="en-GB" dirty="0"/>
              <a:t> </a:t>
            </a:r>
            <a:r>
              <a:rPr lang="en-GB" dirty="0" err="1"/>
              <a:t>epicentro</a:t>
            </a:r>
            <a:r>
              <a:rPr lang="en-GB" dirty="0"/>
              <a:t>  </a:t>
            </a:r>
            <a:endParaRPr lang="it-IT" dirty="0"/>
          </a:p>
        </p:txBody>
      </p:sp>
      <mc:AlternateContent xmlns:mc="http://schemas.openxmlformats.org/markup-compatibility/2006" xmlns:a14="http://schemas.microsoft.com/office/drawing/2010/main">
        <mc:Choice Requires="a14">
          <p:sp>
            <p:nvSpPr>
              <p:cNvPr id="7" name="TextBox 6"/>
              <p:cNvSpPr txBox="1"/>
              <p:nvPr/>
            </p:nvSpPr>
            <p:spPr>
              <a:xfrm>
                <a:off x="2843808" y="5301208"/>
                <a:ext cx="309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rPr>
                        <m:t>𝑡</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𝑑𝑡</m:t>
                      </m:r>
                      <m:r>
                        <a:rPr lang="en-GB" b="0" i="1" smtClean="0">
                          <a:solidFill>
                            <a:srgbClr val="0070C0"/>
                          </a:solidFill>
                          <a:latin typeface="Cambria Math" panose="02040503050406030204" pitchFamily="18" charset="0"/>
                        </a:rPr>
                        <m:t>, (</m:t>
                      </m:r>
                      <m:r>
                        <a:rPr lang="en-GB" b="0" i="1" smtClean="0">
                          <a:solidFill>
                            <a:srgbClr val="0070C0"/>
                          </a:solidFill>
                          <a:latin typeface="Cambria Math" panose="02040503050406030204" pitchFamily="18" charset="0"/>
                        </a:rPr>
                        <m:t>𝑥</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𝑑𝑥</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𝑦</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𝑑𝑦</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𝑧</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𝑑𝑧</m:t>
                      </m:r>
                      <m:r>
                        <a:rPr lang="en-GB" b="0" i="1" smtClean="0">
                          <a:solidFill>
                            <a:srgbClr val="0070C0"/>
                          </a:solidFill>
                          <a:latin typeface="Cambria Math" panose="02040503050406030204" pitchFamily="18" charset="0"/>
                        </a:rPr>
                        <m:t>)</m:t>
                      </m:r>
                    </m:oMath>
                  </m:oMathPara>
                </a14:m>
                <a:endParaRPr lang="it-IT"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43808" y="5301208"/>
                <a:ext cx="3094886" cy="276999"/>
              </a:xfrm>
              <a:prstGeom prst="rect">
                <a:avLst/>
              </a:prstGeom>
              <a:blipFill rotWithShape="0">
                <a:blip r:embed="rId4"/>
                <a:stretch>
                  <a:fillRect l="-1183" t="-4444" r="-2367" b="-35556"/>
                </a:stretch>
              </a:blipFill>
            </p:spPr>
            <p:txBody>
              <a:bodyPr/>
              <a:lstStyle/>
              <a:p>
                <a:r>
                  <a:rPr lang="it-IT">
                    <a:noFill/>
                  </a:rPr>
                  <a:t> </a:t>
                </a:r>
              </a:p>
            </p:txBody>
          </p:sp>
        </mc:Fallback>
      </mc:AlternateContent>
      <p:sp>
        <p:nvSpPr>
          <p:cNvPr id="8" name="TextBox 7"/>
          <p:cNvSpPr txBox="1"/>
          <p:nvPr/>
        </p:nvSpPr>
        <p:spPr>
          <a:xfrm>
            <a:off x="827584" y="5877272"/>
            <a:ext cx="7992888" cy="646331"/>
          </a:xfrm>
          <a:prstGeom prst="rect">
            <a:avLst/>
          </a:prstGeom>
          <a:noFill/>
        </p:spPr>
        <p:txBody>
          <a:bodyPr wrap="square" rtlCol="0">
            <a:spAutoFit/>
          </a:bodyPr>
          <a:lstStyle/>
          <a:p>
            <a:r>
              <a:rPr lang="en-GB" dirty="0" err="1"/>
              <a:t>Vengono</a:t>
            </a:r>
            <a:r>
              <a:rPr lang="en-GB" dirty="0"/>
              <a:t> </a:t>
            </a:r>
            <a:r>
              <a:rPr lang="en-GB" dirty="0" err="1"/>
              <a:t>usati</a:t>
            </a:r>
            <a:r>
              <a:rPr lang="en-GB" dirty="0"/>
              <a:t> per la </a:t>
            </a:r>
            <a:r>
              <a:rPr lang="en-GB" dirty="0" err="1"/>
              <a:t>nuova</a:t>
            </a:r>
            <a:r>
              <a:rPr lang="en-GB" dirty="0"/>
              <a:t> </a:t>
            </a:r>
            <a:r>
              <a:rPr lang="en-GB" dirty="0" err="1"/>
              <a:t>iterazione</a:t>
            </a:r>
            <a:r>
              <a:rPr lang="en-GB" dirty="0"/>
              <a:t> </a:t>
            </a:r>
            <a:r>
              <a:rPr lang="en-GB" dirty="0" err="1"/>
              <a:t>finchè</a:t>
            </a:r>
            <a:r>
              <a:rPr lang="en-GB" dirty="0"/>
              <a:t> non </a:t>
            </a:r>
            <a:r>
              <a:rPr lang="en-GB" dirty="0" err="1"/>
              <a:t>viene</a:t>
            </a:r>
            <a:r>
              <a:rPr lang="en-GB" dirty="0"/>
              <a:t> </a:t>
            </a:r>
            <a:r>
              <a:rPr lang="en-GB" dirty="0" err="1"/>
              <a:t>soddisfatto</a:t>
            </a:r>
            <a:r>
              <a:rPr lang="en-GB" dirty="0"/>
              <a:t> un </a:t>
            </a:r>
            <a:r>
              <a:rPr lang="en-GB" dirty="0" err="1"/>
              <a:t>criterio</a:t>
            </a:r>
            <a:r>
              <a:rPr lang="en-GB" dirty="0"/>
              <a:t> di </a:t>
            </a:r>
            <a:r>
              <a:rPr lang="en-GB" dirty="0" err="1"/>
              <a:t>arresto</a:t>
            </a:r>
            <a:r>
              <a:rPr lang="en-GB" dirty="0"/>
              <a:t>.</a:t>
            </a:r>
            <a:endParaRPr lang="it-IT" dirty="0"/>
          </a:p>
        </p:txBody>
      </p:sp>
    </p:spTree>
    <p:extLst>
      <p:ext uri="{BB962C8B-B14F-4D97-AF65-F5344CB8AC3E}">
        <p14:creationId xmlns:p14="http://schemas.microsoft.com/office/powerpoint/2010/main" val="2584127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412776"/>
            <a:ext cx="7704856" cy="923330"/>
          </a:xfrm>
          <a:prstGeom prst="rect">
            <a:avLst/>
          </a:prstGeom>
          <a:noFill/>
        </p:spPr>
        <p:txBody>
          <a:bodyPr wrap="square" rtlCol="0">
            <a:spAutoFit/>
          </a:bodyPr>
          <a:lstStyle/>
          <a:p>
            <a:pPr algn="just"/>
            <a:r>
              <a:rPr lang="en-GB" dirty="0"/>
              <a:t>Il </a:t>
            </a:r>
            <a:r>
              <a:rPr lang="en-GB" dirty="0" err="1"/>
              <a:t>problema</a:t>
            </a:r>
            <a:r>
              <a:rPr lang="en-GB" dirty="0"/>
              <a:t> </a:t>
            </a:r>
            <a:r>
              <a:rPr lang="en-GB" dirty="0" err="1"/>
              <a:t>può</a:t>
            </a:r>
            <a:r>
              <a:rPr lang="en-GB" dirty="0"/>
              <a:t> </a:t>
            </a:r>
            <a:r>
              <a:rPr lang="en-GB" dirty="0" err="1"/>
              <a:t>essre</a:t>
            </a:r>
            <a:r>
              <a:rPr lang="en-GB" dirty="0"/>
              <a:t> </a:t>
            </a:r>
            <a:r>
              <a:rPr lang="en-GB" dirty="0" err="1"/>
              <a:t>impostato</a:t>
            </a:r>
            <a:r>
              <a:rPr lang="en-GB" dirty="0"/>
              <a:t> </a:t>
            </a:r>
            <a:r>
              <a:rPr lang="en-GB" dirty="0" err="1"/>
              <a:t>schematicamente</a:t>
            </a:r>
            <a:r>
              <a:rPr lang="en-GB" dirty="0"/>
              <a:t> </a:t>
            </a:r>
            <a:r>
              <a:rPr lang="en-GB" dirty="0" err="1"/>
              <a:t>usando</a:t>
            </a:r>
            <a:r>
              <a:rPr lang="en-GB" dirty="0"/>
              <a:t> le </a:t>
            </a:r>
            <a:r>
              <a:rPr lang="en-GB" dirty="0" err="1"/>
              <a:t>matrici</a:t>
            </a:r>
            <a:r>
              <a:rPr lang="en-GB" dirty="0"/>
              <a:t>.</a:t>
            </a:r>
          </a:p>
          <a:p>
            <a:pPr algn="just"/>
            <a:r>
              <a:rPr lang="en-GB" dirty="0"/>
              <a:t>Si </a:t>
            </a:r>
            <a:r>
              <a:rPr lang="en-GB" dirty="0" err="1"/>
              <a:t>vuole</a:t>
            </a:r>
            <a:r>
              <a:rPr lang="en-GB" dirty="0"/>
              <a:t> </a:t>
            </a:r>
            <a:r>
              <a:rPr lang="en-GB" dirty="0" err="1"/>
              <a:t>minimizzare</a:t>
            </a:r>
            <a:r>
              <a:rPr lang="en-GB" dirty="0"/>
              <a:t> la </a:t>
            </a:r>
            <a:r>
              <a:rPr lang="en-GB" dirty="0" err="1"/>
              <a:t>somma</a:t>
            </a:r>
            <a:r>
              <a:rPr lang="en-GB" dirty="0"/>
              <a:t> </a:t>
            </a:r>
            <a:r>
              <a:rPr lang="en-GB" dirty="0" err="1"/>
              <a:t>dei</a:t>
            </a:r>
            <a:r>
              <a:rPr lang="en-GB" dirty="0"/>
              <a:t> </a:t>
            </a:r>
            <a:r>
              <a:rPr lang="en-GB" dirty="0" err="1"/>
              <a:t>quadrati</a:t>
            </a:r>
            <a:r>
              <a:rPr lang="en-GB" dirty="0"/>
              <a:t> </a:t>
            </a:r>
            <a:r>
              <a:rPr lang="en-GB" dirty="0" err="1"/>
              <a:t>dei</a:t>
            </a:r>
            <a:r>
              <a:rPr lang="en-GB" dirty="0"/>
              <a:t> </a:t>
            </a:r>
            <a:r>
              <a:rPr lang="en-GB" dirty="0" err="1"/>
              <a:t>residui</a:t>
            </a:r>
            <a:r>
              <a:rPr lang="en-GB" dirty="0"/>
              <a:t> </a:t>
            </a:r>
            <a:r>
              <a:rPr lang="en-GB" dirty="0" err="1"/>
              <a:t>R</a:t>
            </a:r>
            <a:r>
              <a:rPr lang="en-GB" baseline="-25000" dirty="0" err="1"/>
              <a:t>i</a:t>
            </a:r>
            <a:r>
              <a:rPr lang="en-GB" baseline="-25000" dirty="0"/>
              <a:t> </a:t>
            </a:r>
            <a:r>
              <a:rPr lang="en-GB" dirty="0" err="1"/>
              <a:t>alle</a:t>
            </a:r>
            <a:r>
              <a:rPr lang="en-GB" dirty="0"/>
              <a:t> </a:t>
            </a:r>
            <a:r>
              <a:rPr lang="en-GB" dirty="0" err="1"/>
              <a:t>varie</a:t>
            </a:r>
            <a:r>
              <a:rPr lang="en-GB" dirty="0"/>
              <a:t> </a:t>
            </a:r>
            <a:r>
              <a:rPr lang="en-GB" dirty="0" err="1"/>
              <a:t>stazioni</a:t>
            </a:r>
            <a:r>
              <a:rPr lang="en-GB" dirty="0"/>
              <a:t>. </a:t>
            </a:r>
            <a:r>
              <a:rPr lang="en-GB" dirty="0" err="1"/>
              <a:t>Possiamo</a:t>
            </a:r>
            <a:r>
              <a:rPr lang="en-GB" dirty="0"/>
              <a:t> </a:t>
            </a:r>
            <a:r>
              <a:rPr lang="en-GB" dirty="0" err="1"/>
              <a:t>esprimere</a:t>
            </a:r>
            <a:r>
              <a:rPr lang="en-GB" dirty="0"/>
              <a:t> la </a:t>
            </a:r>
            <a:r>
              <a:rPr lang="en-GB" dirty="0" err="1"/>
              <a:t>somma</a:t>
            </a:r>
            <a:r>
              <a:rPr lang="en-GB" dirty="0"/>
              <a:t> come:</a:t>
            </a:r>
            <a:endParaRPr lang="it-IT" dirty="0"/>
          </a:p>
        </p:txBody>
      </p:sp>
      <mc:AlternateContent xmlns:mc="http://schemas.openxmlformats.org/markup-compatibility/2006" xmlns:a14="http://schemas.microsoft.com/office/drawing/2010/main">
        <mc:Choice Requires="a14">
          <p:sp>
            <p:nvSpPr>
              <p:cNvPr id="3" name="TextBox 2"/>
              <p:cNvSpPr txBox="1"/>
              <p:nvPr/>
            </p:nvSpPr>
            <p:spPr>
              <a:xfrm>
                <a:off x="3419872" y="2636912"/>
                <a:ext cx="2488630" cy="302968"/>
              </a:xfrm>
              <a:prstGeom prst="rect">
                <a:avLst/>
              </a:prstGeom>
              <a:noFill/>
            </p:spPr>
            <p:txBody>
              <a:bodyPr wrap="none" lIns="0" tIns="0" rIns="0" bIns="0" rtlCol="0">
                <a:spAutoFit/>
              </a:bodyPr>
              <a:lstStyle/>
              <a:p>
                <a:r>
                  <a:rPr lang="it-IT" dirty="0">
                    <a:solidFill>
                      <a:srgbClr val="0070C0"/>
                    </a:solidFill>
                  </a:rPr>
                  <a:t>f=</a:t>
                </a:r>
                <a14:m>
                  <m:oMath xmlns:m="http://schemas.openxmlformats.org/officeDocument/2006/math">
                    <m:nary>
                      <m:naryPr>
                        <m:chr m:val="∑"/>
                        <m:ctrlPr>
                          <a:rPr lang="it-IT" i="1" smtClean="0">
                            <a:solidFill>
                              <a:srgbClr val="0070C0"/>
                            </a:solidFill>
                            <a:latin typeface="Cambria Math" panose="02040503050406030204" pitchFamily="18" charset="0"/>
                          </a:rPr>
                        </m:ctrlPr>
                      </m:naryPr>
                      <m:sub>
                        <m:r>
                          <m:rPr>
                            <m:brk m:alnAt="23"/>
                          </m:rPr>
                          <a:rPr lang="en-GB" b="0" i="1" smtClean="0">
                            <a:solidFill>
                              <a:srgbClr val="0070C0"/>
                            </a:solidFill>
                            <a:latin typeface="Cambria Math" panose="02040503050406030204" pitchFamily="18" charset="0"/>
                          </a:rPr>
                          <m:t>𝑖</m:t>
                        </m:r>
                        <m:r>
                          <a:rPr lang="en-GB" b="0" i="1" smtClean="0">
                            <a:solidFill>
                              <a:srgbClr val="0070C0"/>
                            </a:solidFill>
                            <a:latin typeface="Cambria Math" panose="02040503050406030204" pitchFamily="18" charset="0"/>
                          </a:rPr>
                          <m:t>=1</m:t>
                        </m:r>
                      </m:sub>
                      <m:sup>
                        <m:r>
                          <a:rPr lang="en-GB" b="0" i="1" smtClean="0">
                            <a:solidFill>
                              <a:srgbClr val="0070C0"/>
                            </a:solidFill>
                            <a:latin typeface="Cambria Math" panose="02040503050406030204" pitchFamily="18" charset="0"/>
                          </a:rPr>
                          <m:t>𝑛</m:t>
                        </m:r>
                      </m:sup>
                      <m:e>
                        <m:sSubSup>
                          <m:sSubSupPr>
                            <m:ctrlPr>
                              <a:rPr lang="it-IT" i="1" smtClean="0">
                                <a:solidFill>
                                  <a:srgbClr val="0070C0"/>
                                </a:solidFill>
                                <a:latin typeface="Cambria Math" panose="02040503050406030204" pitchFamily="18" charset="0"/>
                              </a:rPr>
                            </m:ctrlPr>
                          </m:sSubSup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up>
                            <m:r>
                              <a:rPr lang="en-GB" b="0" i="1" smtClean="0">
                                <a:solidFill>
                                  <a:srgbClr val="0070C0"/>
                                </a:solidFill>
                                <a:latin typeface="Cambria Math" panose="02040503050406030204" pitchFamily="18" charset="0"/>
                              </a:rPr>
                              <m:t>2 </m:t>
                            </m:r>
                          </m:sup>
                        </m:sSubSup>
                        <m:r>
                          <a:rPr lang="en-GB" b="0" i="1" smtClean="0">
                            <a:solidFill>
                              <a:srgbClr val="0070C0"/>
                            </a:solidFill>
                            <a:latin typeface="Cambria Math" panose="02040503050406030204" pitchFamily="18" charset="0"/>
                          </a:rPr>
                          <m:t>= </m:t>
                        </m:r>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m:t>
                        </m:r>
                        <m:bar>
                          <m:barPr>
                            <m:ctrlPr>
                              <a:rPr lang="en-GB" b="0" i="1" smtClean="0">
                                <a:solidFill>
                                  <a:srgbClr val="0070C0"/>
                                </a:solidFill>
                                <a:latin typeface="Cambria Math" panose="02040503050406030204" pitchFamily="18" charset="0"/>
                              </a:rPr>
                            </m:ctrlPr>
                          </m:barPr>
                          <m:e>
                            <m:sSup>
                              <m:sSupPr>
                                <m:ctrlPr>
                                  <a:rPr lang="en-GB" b="0"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𝑅</m:t>
                                </m:r>
                              </m:e>
                              <m:sup>
                                <m:r>
                                  <a:rPr lang="en-GB" b="0" i="1" smtClean="0">
                                    <a:solidFill>
                                      <a:srgbClr val="0070C0"/>
                                    </a:solidFill>
                                    <a:latin typeface="Cambria Math" panose="02040503050406030204" pitchFamily="18" charset="0"/>
                                  </a:rPr>
                                  <m:t>𝑇</m:t>
                                </m:r>
                              </m:sup>
                            </m:sSup>
                          </m:e>
                        </m:ba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e>
                    </m:nary>
                  </m:oMath>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419872" y="2636912"/>
                <a:ext cx="2488630" cy="302968"/>
              </a:xfrm>
              <a:prstGeom prst="rect">
                <a:avLst/>
              </a:prstGeom>
              <a:blipFill rotWithShape="0">
                <a:blip r:embed="rId3"/>
                <a:stretch>
                  <a:fillRect l="-9559" t="-159184" r="-2696" b="-24285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331640" y="3501008"/>
                <a:ext cx="2285882" cy="380553"/>
              </a:xfrm>
              <a:prstGeom prst="rect">
                <a:avLst/>
              </a:prstGeom>
              <a:noFill/>
            </p:spPr>
            <p:txBody>
              <a:bodyPr wrap="none" rtlCol="0">
                <a:spAutoFit/>
              </a:bodyPr>
              <a:lstStyle/>
              <a:p>
                <a:r>
                  <a:rPr lang="en-GB" dirty="0"/>
                  <a:t>Il </a:t>
                </a:r>
                <a:r>
                  <a:rPr lang="en-GB" dirty="0" err="1"/>
                  <a:t>vettore</a:t>
                </a:r>
                <a:r>
                  <a:rPr lang="en-GB" dirty="0"/>
                  <a:t> </a:t>
                </a:r>
                <a14:m>
                  <m:oMath xmlns:m="http://schemas.openxmlformats.org/officeDocument/2006/math">
                    <m:bar>
                      <m:barPr>
                        <m:ctrlPr>
                          <a:rPr lang="en-GB" i="1" smtClean="0">
                            <a:latin typeface="Cambria Math" panose="02040503050406030204" pitchFamily="18" charset="0"/>
                          </a:rPr>
                        </m:ctrlPr>
                      </m:barPr>
                      <m:e>
                        <m:r>
                          <a:rPr lang="en-GB" b="0" i="1" smtClean="0">
                            <a:latin typeface="Cambria Math" panose="02040503050406030204" pitchFamily="18" charset="0"/>
                          </a:rPr>
                          <m:t>𝑅</m:t>
                        </m:r>
                      </m:e>
                    </m:bar>
                    <m:r>
                      <a:rPr lang="en-GB" b="0" i="1" smtClean="0">
                        <a:latin typeface="Cambria Math" panose="02040503050406030204" pitchFamily="18" charset="0"/>
                      </a:rPr>
                      <m:t> </m:t>
                    </m:r>
                  </m:oMath>
                </a14:m>
                <a:r>
                  <a:rPr lang="it-IT" dirty="0"/>
                  <a:t>è dato da:</a:t>
                </a:r>
              </a:p>
            </p:txBody>
          </p:sp>
        </mc:Choice>
        <mc:Fallback xmlns="">
          <p:sp>
            <p:nvSpPr>
              <p:cNvPr id="4" name="TextBox 3"/>
              <p:cNvSpPr txBox="1">
                <a:spLocks noRot="1" noChangeAspect="1" noMove="1" noResize="1" noEditPoints="1" noAdjustHandles="1" noChangeArrowheads="1" noChangeShapeType="1" noTextEdit="1"/>
              </p:cNvSpPr>
              <p:nvPr/>
            </p:nvSpPr>
            <p:spPr>
              <a:xfrm>
                <a:off x="1331640" y="3501008"/>
                <a:ext cx="2285882" cy="380553"/>
              </a:xfrm>
              <a:prstGeom prst="rect">
                <a:avLst/>
              </a:prstGeom>
              <a:blipFill rotWithShape="0">
                <a:blip r:embed="rId4"/>
                <a:stretch>
                  <a:fillRect l="-2133" t="-6349" b="-222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707904" y="4653136"/>
                <a:ext cx="889603" cy="290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707904" y="4653136"/>
                <a:ext cx="889603" cy="290016"/>
              </a:xfrm>
              <a:prstGeom prst="rect">
                <a:avLst/>
              </a:prstGeom>
              <a:blipFill rotWithShape="0">
                <a:blip r:embed="rId5"/>
                <a:stretch>
                  <a:fillRect l="-5479" r="-2740" b="-4167"/>
                </a:stretch>
              </a:blipFill>
            </p:spPr>
            <p:txBody>
              <a:bodyPr/>
              <a:lstStyle/>
              <a:p>
                <a:r>
                  <a:rPr lang="it-IT">
                    <a:noFill/>
                  </a:rPr>
                  <a:t> </a:t>
                </a:r>
              </a:p>
            </p:txBody>
          </p:sp>
        </mc:Fallback>
      </mc:AlternateContent>
      <p:cxnSp>
        <p:nvCxnSpPr>
          <p:cNvPr id="7" name="Straight Connector 6"/>
          <p:cNvCxnSpPr/>
          <p:nvPr/>
        </p:nvCxnSpPr>
        <p:spPr bwMode="auto">
          <a:xfrm>
            <a:off x="4247039" y="4950522"/>
            <a:ext cx="144016" cy="0"/>
          </a:xfrm>
          <a:prstGeom prst="line">
            <a:avLst/>
          </a:prstGeom>
          <a:solidFill>
            <a:srgbClr val="00B8FF"/>
          </a:solidFill>
          <a:ln w="127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383008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923928" y="1556792"/>
                <a:ext cx="889603" cy="290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923928" y="1556792"/>
                <a:ext cx="889603" cy="290016"/>
              </a:xfrm>
              <a:prstGeom prst="rect">
                <a:avLst/>
              </a:prstGeom>
              <a:blipFill rotWithShape="0">
                <a:blip r:embed="rId3"/>
                <a:stretch>
                  <a:fillRect l="-6164" r="-2740" b="-4167"/>
                </a:stretch>
              </a:blipFill>
            </p:spPr>
            <p:txBody>
              <a:bodyPr/>
              <a:lstStyle/>
              <a:p>
                <a:r>
                  <a:rPr lang="it-IT">
                    <a:noFill/>
                  </a:rPr>
                  <a:t> </a:t>
                </a:r>
              </a:p>
            </p:txBody>
          </p:sp>
        </mc:Fallback>
      </mc:AlternateContent>
      <p:cxnSp>
        <p:nvCxnSpPr>
          <p:cNvPr id="5" name="Straight Connector 4"/>
          <p:cNvCxnSpPr/>
          <p:nvPr/>
        </p:nvCxnSpPr>
        <p:spPr bwMode="auto">
          <a:xfrm>
            <a:off x="4463063" y="1854178"/>
            <a:ext cx="144016" cy="0"/>
          </a:xfrm>
          <a:prstGeom prst="line">
            <a:avLst/>
          </a:prstGeom>
          <a:solidFill>
            <a:srgbClr val="00B8FF"/>
          </a:solidFill>
          <a:ln w="12700" cap="flat" cmpd="sng" algn="ctr">
            <a:solidFill>
              <a:srgbClr val="0070C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 name="TextBox 1"/>
              <p:cNvSpPr txBox="1"/>
              <p:nvPr/>
            </p:nvSpPr>
            <p:spPr>
              <a:xfrm>
                <a:off x="3543503" y="3932932"/>
                <a:ext cx="1650452" cy="4550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bar>
                        <m:barPr>
                          <m:ctrlPr>
                            <a:rPr lang="en-GB" i="1" smtClean="0">
                              <a:solidFill>
                                <a:srgbClr val="0070C0"/>
                              </a:solidFill>
                              <a:latin typeface="Cambria Math" panose="02040503050406030204" pitchFamily="18" charset="0"/>
                            </a:rPr>
                          </m:ctrlPr>
                        </m:barPr>
                        <m:e>
                          <m:bar>
                            <m:barPr>
                              <m:ctrlPr>
                                <a:rPr lang="en-GB" i="1" smtClean="0">
                                  <a:solidFill>
                                    <a:srgbClr val="0070C0"/>
                                  </a:solidFill>
                                  <a:latin typeface="Cambria Math" panose="02040503050406030204" pitchFamily="18" charset="0"/>
                                </a:rPr>
                              </m:ctrlPr>
                            </m:barPr>
                            <m:e>
                              <m:sSup>
                                <m:sSupPr>
                                  <m:ctrlPr>
                                    <a:rPr lang="en-GB"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𝐴</m:t>
                                  </m:r>
                                </m:e>
                                <m:sup>
                                  <m:r>
                                    <a:rPr lang="en-GB" b="0" i="1" smtClean="0">
                                      <a:solidFill>
                                        <a:srgbClr val="0070C0"/>
                                      </a:solidFill>
                                      <a:latin typeface="Cambria Math" panose="02040503050406030204" pitchFamily="18" charset="0"/>
                                    </a:rPr>
                                    <m:t>𝑇</m:t>
                                  </m:r>
                                </m:sup>
                              </m:sSup>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r>
                        <a:rPr lang="en-GB" b="0" i="1" smtClean="0">
                          <a:solidFill>
                            <a:srgbClr val="0070C0"/>
                          </a:solidFill>
                          <a:latin typeface="Cambria Math" panose="02040503050406030204" pitchFamily="18" charset="0"/>
                        </a:rPr>
                        <m:t>=</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543503" y="3932932"/>
                <a:ext cx="1650452" cy="455061"/>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43608" y="2204864"/>
                <a:ext cx="7560840" cy="1570430"/>
              </a:xfrm>
              <a:prstGeom prst="rect">
                <a:avLst/>
              </a:prstGeom>
              <a:noFill/>
            </p:spPr>
            <p:txBody>
              <a:bodyPr wrap="square" rtlCol="0">
                <a:spAutoFit/>
              </a:bodyPr>
              <a:lstStyle/>
              <a:p>
                <a:r>
                  <a:rPr lang="en-GB" dirty="0"/>
                  <a:t>dove</a:t>
                </a:r>
                <a14:m>
                  <m:oMath xmlns:m="http://schemas.openxmlformats.org/officeDocument/2006/math">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i="1">
                                <a:solidFill>
                                  <a:srgbClr val="0070C0"/>
                                </a:solidFill>
                                <a:latin typeface="Cambria Math" panose="02040503050406030204" pitchFamily="18" charset="0"/>
                              </a:rPr>
                              <m:t>𝐴</m:t>
                            </m:r>
                          </m:e>
                        </m:bar>
                      </m:e>
                    </m:bar>
                  </m:oMath>
                </a14:m>
                <a:r>
                  <a:rPr lang="it-IT" dirty="0"/>
                  <a:t> è la matrice delle derivate parziali dei tempi di arrivo t</a:t>
                </a:r>
                <a:r>
                  <a:rPr lang="it-IT" baseline="-25000" dirty="0"/>
                  <a:t>i</a:t>
                </a:r>
                <a:r>
                  <a:rPr lang="it-IT" dirty="0"/>
                  <a:t> alle varie stazioni rispetto ai parametri ipocentrali e tempo origine (indicati con a, b c precedentemente);</a:t>
                </a:r>
              </a:p>
              <a:p>
                <a14:m>
                  <m:oMath xmlns:m="http://schemas.openxmlformats.org/officeDocument/2006/math">
                    <m:bar>
                      <m:barPr>
                        <m:ctrlPr>
                          <a:rPr lang="it-IT" i="1" smtClean="0">
                            <a:latin typeface="Cambria Math" panose="02040503050406030204" pitchFamily="18" charset="0"/>
                          </a:rPr>
                        </m:ctrlPr>
                      </m:barPr>
                      <m:e>
                        <m:r>
                          <a:rPr lang="en-GB" b="0" i="1" smtClean="0">
                            <a:latin typeface="Cambria Math" panose="02040503050406030204" pitchFamily="18" charset="0"/>
                          </a:rPr>
                          <m:t>𝑥</m:t>
                        </m:r>
                      </m:e>
                    </m:bar>
                  </m:oMath>
                </a14:m>
                <a:r>
                  <a:rPr lang="it-IT" dirty="0"/>
                  <a:t>è invece il vettore di correzione ipocentrale (dt, dx, dy, dz)</a:t>
                </a:r>
              </a:p>
              <a:p>
                <a:r>
                  <a:rPr lang="en-GB" dirty="0"/>
                  <a:t>Il Sistema di </a:t>
                </a:r>
                <a:r>
                  <a:rPr lang="en-GB" dirty="0" err="1"/>
                  <a:t>equazioni</a:t>
                </a:r>
                <a:r>
                  <a:rPr lang="en-GB" dirty="0"/>
                  <a:t> </a:t>
                </a:r>
                <a:r>
                  <a:rPr lang="en-GB" dirty="0" err="1"/>
                  <a:t>normali</a:t>
                </a:r>
                <a:r>
                  <a:rPr lang="en-GB" dirty="0"/>
                  <a:t> </a:t>
                </a:r>
                <a:r>
                  <a:rPr lang="en-GB" dirty="0" err="1"/>
                  <a:t>si</a:t>
                </a:r>
                <a:r>
                  <a:rPr lang="en-GB" dirty="0"/>
                  <a:t> </a:t>
                </a:r>
                <a:r>
                  <a:rPr lang="en-GB" dirty="0" err="1"/>
                  <a:t>può</a:t>
                </a:r>
                <a:r>
                  <a:rPr lang="en-GB" dirty="0"/>
                  <a:t> </a:t>
                </a:r>
                <a:r>
                  <a:rPr lang="en-GB" dirty="0" err="1"/>
                  <a:t>scrivere</a:t>
                </a:r>
                <a:r>
                  <a:rPr lang="en-GB" dirty="0"/>
                  <a:t> come:</a:t>
                </a:r>
                <a:endParaRPr lang="it-IT" dirty="0"/>
              </a:p>
            </p:txBody>
          </p:sp>
        </mc:Choice>
        <mc:Fallback xmlns="">
          <p:sp>
            <p:nvSpPr>
              <p:cNvPr id="6" name="TextBox 5"/>
              <p:cNvSpPr txBox="1">
                <a:spLocks noRot="1" noChangeAspect="1" noMove="1" noResize="1" noEditPoints="1" noAdjustHandles="1" noChangeArrowheads="1" noChangeShapeType="1" noTextEdit="1"/>
              </p:cNvSpPr>
              <p:nvPr/>
            </p:nvSpPr>
            <p:spPr>
              <a:xfrm>
                <a:off x="1043608" y="2204864"/>
                <a:ext cx="7560840" cy="1570430"/>
              </a:xfrm>
              <a:prstGeom prst="rect">
                <a:avLst/>
              </a:prstGeom>
              <a:blipFill rotWithShape="0">
                <a:blip r:embed="rId5"/>
                <a:stretch>
                  <a:fillRect l="-645" t="-1946" b="-5447"/>
                </a:stretch>
              </a:blipFill>
            </p:spPr>
            <p:txBody>
              <a:bodyPr/>
              <a:lstStyle/>
              <a:p>
                <a:r>
                  <a:rPr lang="it-IT">
                    <a:noFill/>
                  </a:rPr>
                  <a:t> </a:t>
                </a:r>
              </a:p>
            </p:txBody>
          </p:sp>
        </mc:Fallback>
      </mc:AlternateContent>
      <p:sp>
        <p:nvSpPr>
          <p:cNvPr id="8" name="TextBox 7"/>
          <p:cNvSpPr txBox="1"/>
          <p:nvPr/>
        </p:nvSpPr>
        <p:spPr>
          <a:xfrm>
            <a:off x="1043608" y="4509120"/>
            <a:ext cx="3006016" cy="369332"/>
          </a:xfrm>
          <a:prstGeom prst="rect">
            <a:avLst/>
          </a:prstGeom>
          <a:noFill/>
        </p:spPr>
        <p:txBody>
          <a:bodyPr wrap="none" rtlCol="0">
            <a:spAutoFit/>
          </a:bodyPr>
          <a:lstStyle/>
          <a:p>
            <a:r>
              <a:rPr lang="en-GB" dirty="0"/>
              <a:t>Per cui la </a:t>
            </a:r>
            <a:r>
              <a:rPr lang="en-GB" dirty="0" err="1"/>
              <a:t>soluzione</a:t>
            </a:r>
            <a:r>
              <a:rPr lang="en-GB" dirty="0"/>
              <a:t> è data da  </a:t>
            </a:r>
            <a:endParaRPr lang="it-IT" dirty="0"/>
          </a:p>
        </p:txBody>
      </p:sp>
      <mc:AlternateContent xmlns:mc="http://schemas.openxmlformats.org/markup-compatibility/2006" xmlns:a14="http://schemas.microsoft.com/office/drawing/2010/main">
        <mc:Choice Requires="a14">
          <p:sp>
            <p:nvSpPr>
              <p:cNvPr id="9" name="TextBox 8"/>
              <p:cNvSpPr txBox="1"/>
              <p:nvPr/>
            </p:nvSpPr>
            <p:spPr>
              <a:xfrm>
                <a:off x="3296961" y="5149924"/>
                <a:ext cx="2143536" cy="48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r>
                        <a:rPr lang="en-GB" b="0" i="1" smtClean="0">
                          <a:solidFill>
                            <a:srgbClr val="0070C0"/>
                          </a:solidFill>
                          <a:latin typeface="Cambria Math" panose="02040503050406030204" pitchFamily="18" charset="0"/>
                        </a:rPr>
                        <m:t>= </m:t>
                      </m:r>
                      <m:sSup>
                        <m:sSupPr>
                          <m:ctrlPr>
                            <a:rPr lang="en-GB" b="0" i="1" smtClean="0">
                              <a:solidFill>
                                <a:srgbClr val="0070C0"/>
                              </a:solidFill>
                              <a:latin typeface="Cambria Math" panose="02040503050406030204" pitchFamily="18" charset="0"/>
                            </a:rPr>
                          </m:ctrlPr>
                        </m:sSupPr>
                        <m:e>
                          <m:d>
                            <m:dPr>
                              <m:ctrlPr>
                                <a:rPr lang="en-GB" i="1">
                                  <a:solidFill>
                                    <a:srgbClr val="0070C0"/>
                                  </a:solidFill>
                                  <a:latin typeface="Cambria Math" panose="02040503050406030204" pitchFamily="18" charset="0"/>
                                </a:rPr>
                              </m:ctrlPr>
                            </m:dPr>
                            <m:e>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i="1">
                                          <a:solidFill>
                                            <a:srgbClr val="0070C0"/>
                                          </a:solidFill>
                                          <a:latin typeface="Cambria Math" panose="02040503050406030204" pitchFamily="18" charset="0"/>
                                        </a:rPr>
                                        <m:t>𝐴</m:t>
                                      </m:r>
                                    </m:e>
                                  </m:bar>
                                </m:e>
                              </m:bar>
                            </m:e>
                          </m:d>
                        </m:e>
                        <m:sup>
                          <m:r>
                            <a:rPr lang="en-GB" b="0" i="1" smtClean="0">
                              <a:solidFill>
                                <a:srgbClr val="0070C0"/>
                              </a:solidFill>
                              <a:latin typeface="Cambria Math" panose="02040503050406030204" pitchFamily="18" charset="0"/>
                            </a:rPr>
                            <m:t>−1</m:t>
                          </m:r>
                        </m:sup>
                      </m:sSup>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e>
                      </m:bar>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296961" y="5149924"/>
                <a:ext cx="2143536" cy="481927"/>
              </a:xfrm>
              <a:prstGeom prst="rect">
                <a:avLst/>
              </a:prstGeom>
              <a:blipFill rotWithShape="0">
                <a:blip r:embed="rId6"/>
                <a:stretch>
                  <a:fillRect/>
                </a:stretch>
              </a:blipFill>
            </p:spPr>
            <p:txBody>
              <a:bodyPr/>
              <a:lstStyle/>
              <a:p>
                <a:r>
                  <a:rPr lang="it-IT">
                    <a:noFill/>
                  </a:rPr>
                  <a:t> </a:t>
                </a:r>
              </a:p>
            </p:txBody>
          </p:sp>
        </mc:Fallback>
      </mc:AlternateContent>
      <p:sp>
        <p:nvSpPr>
          <p:cNvPr id="10" name="TextBox 9"/>
          <p:cNvSpPr txBox="1"/>
          <p:nvPr/>
        </p:nvSpPr>
        <p:spPr>
          <a:xfrm>
            <a:off x="1047056" y="5892929"/>
            <a:ext cx="5405262" cy="369332"/>
          </a:xfrm>
          <a:prstGeom prst="rect">
            <a:avLst/>
          </a:prstGeom>
          <a:noFill/>
        </p:spPr>
        <p:txBody>
          <a:bodyPr wrap="none" rtlCol="0">
            <a:spAutoFit/>
          </a:bodyPr>
          <a:lstStyle/>
          <a:p>
            <a:r>
              <a:rPr lang="en-GB" dirty="0" err="1"/>
              <a:t>Siccome</a:t>
            </a:r>
            <a:r>
              <a:rPr lang="en-GB" dirty="0"/>
              <a:t> </a:t>
            </a:r>
            <a:r>
              <a:rPr lang="en-GB" dirty="0" err="1"/>
              <a:t>il</a:t>
            </a:r>
            <a:r>
              <a:rPr lang="en-GB" dirty="0"/>
              <a:t> Sistema non è </a:t>
            </a:r>
            <a:r>
              <a:rPr lang="en-GB" dirty="0" err="1"/>
              <a:t>lineare</a:t>
            </a:r>
            <a:r>
              <a:rPr lang="en-GB" dirty="0"/>
              <a:t> la </a:t>
            </a:r>
            <a:r>
              <a:rPr lang="en-GB" dirty="0" err="1"/>
              <a:t>procedura</a:t>
            </a:r>
            <a:r>
              <a:rPr lang="en-GB" dirty="0"/>
              <a:t> </a:t>
            </a:r>
            <a:r>
              <a:rPr lang="en-GB" dirty="0" err="1"/>
              <a:t>va</a:t>
            </a:r>
            <a:r>
              <a:rPr lang="en-GB" dirty="0"/>
              <a:t> iterate.</a:t>
            </a:r>
            <a:endParaRPr lang="it-IT" dirty="0"/>
          </a:p>
        </p:txBody>
      </p:sp>
    </p:spTree>
    <p:extLst>
      <p:ext uri="{BB962C8B-B14F-4D97-AF65-F5344CB8AC3E}">
        <p14:creationId xmlns:p14="http://schemas.microsoft.com/office/powerpoint/2010/main" val="84550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3" cstate="print"/>
          <a:srcRect l="28906" t="19792" r="20313" b="33333"/>
          <a:stretch>
            <a:fillRect/>
          </a:stretch>
        </p:blipFill>
        <p:spPr bwMode="auto">
          <a:xfrm>
            <a:off x="107504" y="2348880"/>
            <a:ext cx="5824647" cy="4032448"/>
          </a:xfrm>
          <a:prstGeom prst="rect">
            <a:avLst/>
          </a:prstGeom>
          <a:noFill/>
          <a:ln w="9525">
            <a:solidFill>
              <a:srgbClr val="FF3300"/>
            </a:solidFill>
            <a:miter lim="800000"/>
            <a:headEnd/>
            <a:tailEnd/>
          </a:ln>
          <a:effectLst/>
        </p:spPr>
      </p:pic>
      <p:sp>
        <p:nvSpPr>
          <p:cNvPr id="7" name="Text Box 6"/>
          <p:cNvSpPr txBox="1">
            <a:spLocks noChangeArrowheads="1"/>
          </p:cNvSpPr>
          <p:nvPr/>
        </p:nvSpPr>
        <p:spPr bwMode="auto">
          <a:xfrm>
            <a:off x="288925" y="1196752"/>
            <a:ext cx="8325356" cy="923330"/>
          </a:xfrm>
          <a:prstGeom prst="rect">
            <a:avLst/>
          </a:prstGeom>
          <a:noFill/>
          <a:ln w="9525">
            <a:noFill/>
            <a:miter lim="800000"/>
            <a:headEnd/>
            <a:tailEnd/>
          </a:ln>
          <a:effectLst/>
        </p:spPr>
        <p:txBody>
          <a:bodyPr wrap="none">
            <a:spAutoFit/>
          </a:bodyPr>
          <a:lstStyle/>
          <a:p>
            <a:pPr algn="ctr"/>
            <a:r>
              <a:rPr lang="it-IT" dirty="0">
                <a:solidFill>
                  <a:srgbClr val="FF0000"/>
                </a:solidFill>
              </a:rPr>
              <a:t>METODO DELLA STAZIONE SINGOLA</a:t>
            </a:r>
          </a:p>
          <a:p>
            <a:r>
              <a:rPr lang="it-IT" dirty="0"/>
              <a:t>E’ possibile localizzare (o avere una stima della localizzazione) un terremoto utilizzando</a:t>
            </a:r>
          </a:p>
          <a:p>
            <a:r>
              <a:rPr lang="it-IT" dirty="0"/>
              <a:t>una sola stazione a tre componenti.</a:t>
            </a:r>
          </a:p>
        </p:txBody>
      </p:sp>
      <p:sp>
        <p:nvSpPr>
          <p:cNvPr id="8" name="Text Box 9"/>
          <p:cNvSpPr txBox="1">
            <a:spLocks noChangeArrowheads="1"/>
          </p:cNvSpPr>
          <p:nvPr/>
        </p:nvSpPr>
        <p:spPr bwMode="auto">
          <a:xfrm>
            <a:off x="6084168" y="2604968"/>
            <a:ext cx="2908176" cy="3416320"/>
          </a:xfrm>
          <a:prstGeom prst="rect">
            <a:avLst/>
          </a:prstGeom>
          <a:noFill/>
          <a:ln w="9525">
            <a:noFill/>
            <a:miter lim="800000"/>
            <a:headEnd/>
            <a:tailEnd/>
          </a:ln>
          <a:effectLst/>
        </p:spPr>
        <p:txBody>
          <a:bodyPr wrap="square">
            <a:spAutoFit/>
          </a:bodyPr>
          <a:lstStyle/>
          <a:p>
            <a:pPr algn="just">
              <a:spcBef>
                <a:spcPct val="50000"/>
              </a:spcBef>
            </a:pPr>
            <a:r>
              <a:rPr lang="it-IT" dirty="0"/>
              <a:t>Con la componente radiale delle P si determina la </a:t>
            </a:r>
            <a:r>
              <a:rPr lang="it-IT" u="sng" dirty="0"/>
              <a:t>direzione di provenienza</a:t>
            </a:r>
            <a:r>
              <a:rPr lang="it-IT" dirty="0"/>
              <a:t>, con la polarità delle P sulla verticale si determina il </a:t>
            </a:r>
            <a:r>
              <a:rPr lang="it-IT" u="sng" dirty="0"/>
              <a:t>verso di provenienza</a:t>
            </a:r>
            <a:r>
              <a:rPr lang="it-IT" dirty="0"/>
              <a:t>. Il primo moto sulla verticale verso l’alto per definizione corrisponde ad un arrivo compressivo (moto in direzione  uscente dalla sorgente )</a:t>
            </a:r>
          </a:p>
        </p:txBody>
      </p:sp>
    </p:spTree>
    <p:extLst>
      <p:ext uri="{BB962C8B-B14F-4D97-AF65-F5344CB8AC3E}">
        <p14:creationId xmlns:p14="http://schemas.microsoft.com/office/powerpoint/2010/main" val="3046711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S7a"/>
          <p:cNvPicPr>
            <a:picLocks noChangeAspect="1" noChangeArrowheads="1"/>
          </p:cNvPicPr>
          <p:nvPr/>
        </p:nvPicPr>
        <p:blipFill>
          <a:blip r:embed="rId3" cstate="print"/>
          <a:srcRect/>
          <a:stretch>
            <a:fillRect/>
          </a:stretch>
        </p:blipFill>
        <p:spPr bwMode="auto">
          <a:xfrm>
            <a:off x="3597275" y="1773238"/>
            <a:ext cx="5546725" cy="4883150"/>
          </a:xfrm>
          <a:prstGeom prst="rect">
            <a:avLst/>
          </a:prstGeom>
          <a:noFill/>
          <a:ln w="9525">
            <a:noFill/>
            <a:miter lim="800000"/>
            <a:headEnd/>
            <a:tailEnd/>
          </a:ln>
        </p:spPr>
      </p:pic>
      <p:pic>
        <p:nvPicPr>
          <p:cNvPr id="7" name="Picture 13" descr="Dic08ter1"/>
          <p:cNvPicPr>
            <a:picLocks noChangeAspect="1" noChangeArrowheads="1"/>
          </p:cNvPicPr>
          <p:nvPr/>
        </p:nvPicPr>
        <p:blipFill>
          <a:blip r:embed="rId4" cstate="print"/>
          <a:srcRect/>
          <a:stretch>
            <a:fillRect/>
          </a:stretch>
        </p:blipFill>
        <p:spPr bwMode="auto">
          <a:xfrm>
            <a:off x="0" y="1284992"/>
            <a:ext cx="4067944" cy="2936096"/>
          </a:xfrm>
          <a:prstGeom prst="rect">
            <a:avLst/>
          </a:prstGeom>
          <a:noFill/>
          <a:ln w="9525">
            <a:noFill/>
            <a:miter lim="800000"/>
            <a:headEnd/>
            <a:tailEnd/>
          </a:ln>
        </p:spPr>
      </p:pic>
      <p:pic>
        <p:nvPicPr>
          <p:cNvPr id="8" name="Picture 14" descr="SOR"/>
          <p:cNvPicPr>
            <a:picLocks noChangeAspect="1" noChangeArrowheads="1"/>
          </p:cNvPicPr>
          <p:nvPr/>
        </p:nvPicPr>
        <p:blipFill>
          <a:blip r:embed="rId5" cstate="print"/>
          <a:srcRect/>
          <a:stretch>
            <a:fillRect/>
          </a:stretch>
        </p:blipFill>
        <p:spPr bwMode="auto">
          <a:xfrm>
            <a:off x="72529" y="4294559"/>
            <a:ext cx="3635375" cy="2419350"/>
          </a:xfrm>
          <a:prstGeom prst="rect">
            <a:avLst/>
          </a:prstGeom>
          <a:noFill/>
          <a:ln w="9525">
            <a:noFill/>
            <a:miter lim="800000"/>
            <a:headEnd/>
            <a:tailEnd/>
          </a:ln>
        </p:spPr>
      </p:pic>
      <p:pic>
        <p:nvPicPr>
          <p:cNvPr id="9" name="Picture 15" descr="Elicottero"/>
          <p:cNvPicPr>
            <a:picLocks noChangeAspect="1" noChangeArrowheads="1"/>
          </p:cNvPicPr>
          <p:nvPr/>
        </p:nvPicPr>
        <p:blipFill>
          <a:blip r:embed="rId6" cstate="print"/>
          <a:srcRect/>
          <a:stretch>
            <a:fillRect/>
          </a:stretch>
        </p:blipFill>
        <p:spPr bwMode="auto">
          <a:xfrm>
            <a:off x="180479" y="4077072"/>
            <a:ext cx="1871663" cy="1101725"/>
          </a:xfrm>
          <a:prstGeom prst="rect">
            <a:avLst/>
          </a:prstGeom>
          <a:noFill/>
          <a:ln w="9525">
            <a:noFill/>
            <a:miter lim="800000"/>
            <a:headEnd/>
            <a:tailEnd/>
          </a:ln>
        </p:spPr>
      </p:pic>
      <p:pic>
        <p:nvPicPr>
          <p:cNvPr id="10" name="Picture 16" descr="PC"/>
          <p:cNvPicPr>
            <a:picLocks noChangeAspect="1" noChangeArrowheads="1"/>
          </p:cNvPicPr>
          <p:nvPr/>
        </p:nvPicPr>
        <p:blipFill>
          <a:blip r:embed="rId7" cstate="print"/>
          <a:srcRect/>
          <a:stretch>
            <a:fillRect/>
          </a:stretch>
        </p:blipFill>
        <p:spPr bwMode="auto">
          <a:xfrm>
            <a:off x="72529" y="5924922"/>
            <a:ext cx="792163" cy="788987"/>
          </a:xfrm>
          <a:prstGeom prst="rect">
            <a:avLst/>
          </a:prstGeom>
          <a:noFill/>
          <a:ln w="9525">
            <a:noFill/>
            <a:miter lim="800000"/>
            <a:headEnd/>
            <a:tailEnd/>
          </a:ln>
        </p:spPr>
      </p:pic>
    </p:spTree>
    <p:extLst>
      <p:ext uri="{BB962C8B-B14F-4D97-AF65-F5344CB8AC3E}">
        <p14:creationId xmlns:p14="http://schemas.microsoft.com/office/powerpoint/2010/main" val="25250538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23728" y="1628800"/>
            <a:ext cx="4906766" cy="5150480"/>
          </a:xfrm>
          <a:prstGeom prst="rect">
            <a:avLst/>
          </a:prstGeom>
        </p:spPr>
      </p:pic>
      <p:sp>
        <p:nvSpPr>
          <p:cNvPr id="3" name="TextBox 2"/>
          <p:cNvSpPr txBox="1"/>
          <p:nvPr/>
        </p:nvSpPr>
        <p:spPr>
          <a:xfrm>
            <a:off x="2339752" y="998372"/>
            <a:ext cx="4701415" cy="646331"/>
          </a:xfrm>
          <a:prstGeom prst="rect">
            <a:avLst/>
          </a:prstGeom>
          <a:noFill/>
        </p:spPr>
        <p:txBody>
          <a:bodyPr wrap="none" rtlCol="0">
            <a:spAutoFit/>
          </a:bodyPr>
          <a:lstStyle/>
          <a:p>
            <a:r>
              <a:rPr lang="en-US" sz="3600" b="1" dirty="0" err="1"/>
              <a:t>Localizzazione</a:t>
            </a:r>
            <a:r>
              <a:rPr lang="en-US" sz="3600" b="1" dirty="0"/>
              <a:t> </a:t>
            </a:r>
            <a:r>
              <a:rPr lang="en-US" sz="3600" b="1" dirty="0" err="1"/>
              <a:t>su</a:t>
            </a:r>
            <a:r>
              <a:rPr lang="en-US" sz="3600" b="1" dirty="0"/>
              <a:t> </a:t>
            </a:r>
            <a:r>
              <a:rPr lang="en-US" sz="3600" b="1" dirty="0" err="1"/>
              <a:t>griglia</a:t>
            </a:r>
            <a:endParaRPr lang="it-IT" sz="3600" b="1" dirty="0"/>
          </a:p>
        </p:txBody>
      </p:sp>
    </p:spTree>
    <p:extLst>
      <p:ext uri="{BB962C8B-B14F-4D97-AF65-F5344CB8AC3E}">
        <p14:creationId xmlns:p14="http://schemas.microsoft.com/office/powerpoint/2010/main" val="2237300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eb.ics.purdue.edu/%7Ebraile/edumod/as1lessons/InterpSeis/InterpSeis_files/image018.gif"/>
          <p:cNvPicPr>
            <a:picLocks noChangeAspect="1" noChangeArrowheads="1"/>
          </p:cNvPicPr>
          <p:nvPr/>
        </p:nvPicPr>
        <p:blipFill>
          <a:blip r:embed="rId3" cstate="print"/>
          <a:srcRect/>
          <a:stretch>
            <a:fillRect/>
          </a:stretch>
        </p:blipFill>
        <p:spPr bwMode="auto">
          <a:xfrm>
            <a:off x="107504" y="1385392"/>
            <a:ext cx="4277135" cy="5472608"/>
          </a:xfrm>
          <a:prstGeom prst="rect">
            <a:avLst/>
          </a:prstGeom>
          <a:noFill/>
        </p:spPr>
      </p:pic>
      <p:pic>
        <p:nvPicPr>
          <p:cNvPr id="70657" name="Picture 1"/>
          <p:cNvPicPr>
            <a:picLocks noChangeAspect="1" noChangeArrowheads="1"/>
          </p:cNvPicPr>
          <p:nvPr/>
        </p:nvPicPr>
        <p:blipFill>
          <a:blip r:embed="rId4" cstate="print"/>
          <a:srcRect/>
          <a:stretch>
            <a:fillRect/>
          </a:stretch>
        </p:blipFill>
        <p:spPr bwMode="auto">
          <a:xfrm>
            <a:off x="4211960" y="2204864"/>
            <a:ext cx="4900205" cy="3600400"/>
          </a:xfrm>
          <a:prstGeom prst="rect">
            <a:avLst/>
          </a:prstGeom>
          <a:noFill/>
          <a:ln w="9525">
            <a:noFill/>
            <a:miter lim="800000"/>
            <a:headEnd/>
            <a:tailEnd/>
          </a:ln>
        </p:spPr>
      </p:pic>
    </p:spTree>
    <p:extLst>
      <p:ext uri="{BB962C8B-B14F-4D97-AF65-F5344CB8AC3E}">
        <p14:creationId xmlns:p14="http://schemas.microsoft.com/office/powerpoint/2010/main" val="1492991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eb.ics.purdue.edu/%7Ebraile/edumod/as1lessons/UsingAmaSeis/UsingAmaSeis_files/image144.jpg"/>
          <p:cNvPicPr>
            <a:picLocks noChangeAspect="1" noChangeArrowheads="1"/>
          </p:cNvPicPr>
          <p:nvPr/>
        </p:nvPicPr>
        <p:blipFill>
          <a:blip r:embed="rId3" cstate="print"/>
          <a:srcRect/>
          <a:stretch>
            <a:fillRect/>
          </a:stretch>
        </p:blipFill>
        <p:spPr bwMode="auto">
          <a:xfrm>
            <a:off x="539551" y="1268760"/>
            <a:ext cx="7695677" cy="5589240"/>
          </a:xfrm>
          <a:prstGeom prst="rect">
            <a:avLst/>
          </a:prstGeom>
          <a:noFill/>
        </p:spPr>
      </p:pic>
    </p:spTree>
    <p:extLst>
      <p:ext uri="{BB962C8B-B14F-4D97-AF65-F5344CB8AC3E}">
        <p14:creationId xmlns:p14="http://schemas.microsoft.com/office/powerpoint/2010/main" val="3638472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827583" y="1240418"/>
            <a:ext cx="6985800" cy="5617582"/>
          </a:xfrm>
          <a:prstGeom prst="rect">
            <a:avLst/>
          </a:prstGeom>
          <a:noFill/>
          <a:ln w="9525">
            <a:noFill/>
            <a:miter lim="800000"/>
            <a:headEnd/>
            <a:tailEnd/>
          </a:ln>
        </p:spPr>
      </p:pic>
    </p:spTree>
    <p:extLst>
      <p:ext uri="{BB962C8B-B14F-4D97-AF65-F5344CB8AC3E}">
        <p14:creationId xmlns:p14="http://schemas.microsoft.com/office/powerpoint/2010/main" val="4245917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a:stretch>
            <a:fillRect/>
          </a:stretch>
        </p:blipFill>
        <p:spPr bwMode="auto">
          <a:xfrm rot="5400000">
            <a:off x="3113510" y="-1737246"/>
            <a:ext cx="2880320" cy="8892332"/>
          </a:xfrm>
          <a:prstGeom prst="rect">
            <a:avLst/>
          </a:prstGeom>
          <a:noFill/>
          <a:ln w="9525">
            <a:noFill/>
            <a:miter lim="800000"/>
            <a:headEnd/>
            <a:tailEnd/>
          </a:ln>
        </p:spPr>
      </p:pic>
    </p:spTree>
    <p:extLst>
      <p:ext uri="{BB962C8B-B14F-4D97-AF65-F5344CB8AC3E}">
        <p14:creationId xmlns:p14="http://schemas.microsoft.com/office/powerpoint/2010/main" val="141011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1763688" y="1196751"/>
            <a:ext cx="5184576" cy="5582583"/>
          </a:xfrm>
          <a:prstGeom prst="rect">
            <a:avLst/>
          </a:prstGeom>
          <a:noFill/>
          <a:ln w="9525">
            <a:noFill/>
            <a:miter lim="800000"/>
            <a:headEnd/>
            <a:tailEnd/>
          </a:ln>
        </p:spPr>
      </p:pic>
      <p:sp>
        <p:nvSpPr>
          <p:cNvPr id="8" name="Oval 7"/>
          <p:cNvSpPr/>
          <p:nvPr/>
        </p:nvSpPr>
        <p:spPr>
          <a:xfrm>
            <a:off x="2987824" y="3645024"/>
            <a:ext cx="144016"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 8"/>
          <p:cNvSpPr/>
          <p:nvPr/>
        </p:nvSpPr>
        <p:spPr>
          <a:xfrm>
            <a:off x="4283968" y="3933056"/>
            <a:ext cx="144016"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Isosceles Triangle 9"/>
          <p:cNvSpPr/>
          <p:nvPr/>
        </p:nvSpPr>
        <p:spPr>
          <a:xfrm>
            <a:off x="3851920" y="3429000"/>
            <a:ext cx="144016" cy="14401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Isosceles Triangle 10"/>
          <p:cNvSpPr/>
          <p:nvPr/>
        </p:nvSpPr>
        <p:spPr>
          <a:xfrm>
            <a:off x="2987824" y="4725144"/>
            <a:ext cx="144016" cy="14401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53031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3" cstate="print"/>
          <a:srcRect/>
          <a:stretch>
            <a:fillRect/>
          </a:stretch>
        </p:blipFill>
        <p:spPr bwMode="auto">
          <a:xfrm rot="5400000">
            <a:off x="1613186" y="1018867"/>
            <a:ext cx="5629595" cy="6048672"/>
          </a:xfrm>
          <a:prstGeom prst="rect">
            <a:avLst/>
          </a:prstGeom>
          <a:noFill/>
          <a:ln w="9525">
            <a:noFill/>
            <a:miter lim="800000"/>
            <a:headEnd/>
            <a:tailEnd/>
          </a:ln>
        </p:spPr>
      </p:pic>
    </p:spTree>
    <p:extLst>
      <p:ext uri="{BB962C8B-B14F-4D97-AF65-F5344CB8AC3E}">
        <p14:creationId xmlns:p14="http://schemas.microsoft.com/office/powerpoint/2010/main" val="1840417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17512</TotalTime>
  <Words>1806</Words>
  <Application>Microsoft Office PowerPoint</Application>
  <PresentationFormat>On-screen Show (4:3)</PresentationFormat>
  <Paragraphs>189</Paragraphs>
  <Slides>35</Slides>
  <Notes>28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Microsoft YaHei</vt:lpstr>
      <vt:lpstr>ＭＳ Ｐゴシック</vt:lpstr>
      <vt:lpstr>Calibri</vt:lpstr>
      <vt:lpstr>Cambria Math</vt:lpstr>
      <vt:lpstr>Comic Sans MS</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477</cp:revision>
  <dcterms:created xsi:type="dcterms:W3CDTF">2013-09-23T10:57:03Z</dcterms:created>
  <dcterms:modified xsi:type="dcterms:W3CDTF">2020-12-02T06:22:44Z</dcterms:modified>
</cp:coreProperties>
</file>