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85" r:id="rId2"/>
    <p:sldId id="386"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113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02/12/2020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6236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43855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3888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B409445B-A79F-4227-A479-15467FEFF0FF}" type="slidenum">
              <a:rPr lang="it-IT" altLang="it-IT"/>
              <a:pPr eaLnBrk="1" hangingPunct="1"/>
              <a:t>20</a:t>
            </a:fld>
            <a:endParaRPr lang="it-IT" altLang="it-IT"/>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735738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627DB144-AED4-4BCC-906C-B382A8E6EC61}" type="slidenum">
              <a:rPr lang="it-IT" altLang="it-IT"/>
              <a:pPr eaLnBrk="1" hangingPunct="1"/>
              <a:t>21</a:t>
            </a:fld>
            <a:endParaRPr lang="it-IT" altLang="it-IT"/>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80571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fld id="{2EF42C47-CCF3-4D03-A589-057A1354BD43}" type="slidenum">
              <a:rPr lang="it-IT" altLang="it-IT"/>
              <a:pPr eaLnBrk="1" hangingPunct="1"/>
              <a:t>22</a:t>
            </a:fld>
            <a:endParaRPr lang="it-IT" altLang="it-IT"/>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09361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02/12/2020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02/12/2020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02/12/2020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02/12/2020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02/12/2020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02/12/2020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a:t>
            </a:fld>
            <a:endParaRPr lang="it-IT" sz="1400" b="1" dirty="0"/>
          </a:p>
        </p:txBody>
      </p:sp>
      <p:sp>
        <p:nvSpPr>
          <p:cNvPr id="15" name="Text Box 4"/>
          <p:cNvSpPr txBox="1">
            <a:spLocks noChangeArrowheads="1"/>
          </p:cNvSpPr>
          <p:nvPr/>
        </p:nvSpPr>
        <p:spPr bwMode="auto">
          <a:xfrm>
            <a:off x="179512" y="980728"/>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size</a:t>
            </a:r>
          </a:p>
        </p:txBody>
      </p:sp>
      <p:sp>
        <p:nvSpPr>
          <p:cNvPr id="12" name="Rectangle 4"/>
          <p:cNvSpPr>
            <a:spLocks noChangeArrowheads="1"/>
          </p:cNvSpPr>
          <p:nvPr/>
        </p:nvSpPr>
        <p:spPr bwMode="auto">
          <a:xfrm>
            <a:off x="148664" y="2924944"/>
            <a:ext cx="8856662" cy="2554545"/>
          </a:xfrm>
          <a:prstGeom prst="rect">
            <a:avLst/>
          </a:prstGeom>
          <a:noFill/>
          <a:ln w="9525">
            <a:noFill/>
            <a:miter lim="800000"/>
            <a:headEnd/>
            <a:tailEnd/>
          </a:ln>
        </p:spPr>
        <p:txBody>
          <a:bodyPr>
            <a:spAutoFit/>
          </a:bodyPr>
          <a:lstStyle/>
          <a:p>
            <a:pPr algn="just">
              <a:buFontTx/>
              <a:buChar char="•"/>
            </a:pPr>
            <a:r>
              <a:rPr lang="en-US" sz="1600" b="0" dirty="0">
                <a:latin typeface="+mj-lt"/>
              </a:rPr>
              <a:t> There are two methods of describing how large an earthquake is. The </a:t>
            </a:r>
            <a:r>
              <a:rPr lang="en-US" sz="1600" b="0" dirty="0">
                <a:solidFill>
                  <a:srgbClr val="CC3300"/>
                </a:solidFill>
                <a:latin typeface="+mj-lt"/>
              </a:rPr>
              <a:t>intensity</a:t>
            </a:r>
            <a:r>
              <a:rPr lang="en-US" sz="1600" b="0" dirty="0">
                <a:latin typeface="+mj-lt"/>
              </a:rPr>
              <a:t> of the earthquake is a subjective parameter that is based on an assessment of visible effects.</a:t>
            </a:r>
          </a:p>
          <a:p>
            <a:pPr algn="just">
              <a:buFontTx/>
              <a:buChar char="•"/>
            </a:pPr>
            <a:endParaRPr lang="en-US" sz="1600" b="0" dirty="0">
              <a:latin typeface="+mj-lt"/>
            </a:endParaRPr>
          </a:p>
          <a:p>
            <a:pPr algn="just">
              <a:buFontTx/>
              <a:buChar char="•"/>
            </a:pPr>
            <a:r>
              <a:rPr lang="en-US" sz="1600" b="0" dirty="0">
                <a:latin typeface="+mj-lt"/>
              </a:rPr>
              <a:t> It therefore depends on factors other than the actual size of the earthquake. The </a:t>
            </a:r>
            <a:r>
              <a:rPr lang="en-US" sz="1600" b="0" dirty="0">
                <a:solidFill>
                  <a:srgbClr val="FF3300"/>
                </a:solidFill>
                <a:latin typeface="+mj-lt"/>
              </a:rPr>
              <a:t>magnitude</a:t>
            </a:r>
            <a:r>
              <a:rPr lang="en-US" sz="1600" b="0" dirty="0">
                <a:latin typeface="+mj-lt"/>
              </a:rPr>
              <a:t> of an earthquake is determined instrumentally and is a more objective measure of its size, but it says little directly about the seriousness of the ensuing effects. </a:t>
            </a:r>
          </a:p>
          <a:p>
            <a:pPr algn="just">
              <a:buFontTx/>
              <a:buChar char="•"/>
            </a:pPr>
            <a:endParaRPr lang="en-US" sz="1600" b="0" dirty="0">
              <a:latin typeface="+mj-lt"/>
            </a:endParaRPr>
          </a:p>
          <a:p>
            <a:pPr algn="just">
              <a:buFontTx/>
              <a:buChar char="•"/>
            </a:pPr>
            <a:r>
              <a:rPr lang="en-US" sz="1600" b="0" dirty="0">
                <a:latin typeface="+mj-lt"/>
              </a:rPr>
              <a:t> Illogically, it is usually the magnitude that is reported in news coverage of a major earthquake, whereas the intensity is a more appropriate parameter for describing the severity of its effects on  mankind and the environment.</a:t>
            </a:r>
          </a:p>
        </p:txBody>
      </p:sp>
    </p:spTree>
    <p:extLst>
      <p:ext uri="{BB962C8B-B14F-4D97-AF65-F5344CB8AC3E}">
        <p14:creationId xmlns:p14="http://schemas.microsoft.com/office/powerpoint/2010/main" val="42871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dissolv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dissolv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6552" y="1145594"/>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Intensità</a:t>
            </a:r>
          </a:p>
        </p:txBody>
      </p:sp>
      <p:pic>
        <p:nvPicPr>
          <p:cNvPr id="6" name="Picture 5" descr="IMG0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16832"/>
            <a:ext cx="5197791" cy="215955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83" y="4555931"/>
            <a:ext cx="2556275" cy="19296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1659" y="4733345"/>
            <a:ext cx="2487670" cy="17522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1857" y="2071083"/>
            <a:ext cx="2965289" cy="2136194"/>
          </a:xfrm>
          <a:prstGeom prst="rect">
            <a:avLst/>
          </a:prstGeom>
        </p:spPr>
      </p:pic>
    </p:spTree>
    <p:extLst>
      <p:ext uri="{BB962C8B-B14F-4D97-AF65-F5344CB8AC3E}">
        <p14:creationId xmlns:p14="http://schemas.microsoft.com/office/powerpoint/2010/main" val="3069910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9552" y="1556792"/>
            <a:ext cx="8162925" cy="5076825"/>
          </a:xfrm>
          <a:prstGeom prst="rect">
            <a:avLst/>
          </a:prstGeom>
          <a:noFill/>
          <a:ln w="9525">
            <a:noFill/>
            <a:miter lim="800000"/>
            <a:headEnd/>
            <a:tailEnd/>
          </a:ln>
        </p:spPr>
      </p:pic>
    </p:spTree>
    <p:extLst>
      <p:ext uri="{BB962C8B-B14F-4D97-AF65-F5344CB8AC3E}">
        <p14:creationId xmlns:p14="http://schemas.microsoft.com/office/powerpoint/2010/main" val="3284444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16" y="2463830"/>
            <a:ext cx="3592907" cy="334708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56297" y="1806049"/>
            <a:ext cx="6813660" cy="483209"/>
          </a:xfrm>
          <a:prstGeom prst="rect">
            <a:avLst/>
          </a:prstGeom>
          <a:noFill/>
        </p:spPr>
        <p:txBody>
          <a:bodyPr wrap="none" rtlCol="0">
            <a:spAutoFit/>
          </a:bodyPr>
          <a:lstStyle/>
          <a:p>
            <a:r>
              <a:rPr lang="it-IT" sz="2540" i="1" dirty="0">
                <a:effectLst>
                  <a:outerShdw blurRad="38100" dist="38100" dir="2700000" algn="tl">
                    <a:srgbClr val="000000">
                      <a:alpha val="43137"/>
                    </a:srgbClr>
                  </a:outerShdw>
                </a:effectLst>
              </a:rPr>
              <a:t>Terremoto di  Belluno del  29 giugno 1873, Mw 6.3</a:t>
            </a:r>
            <a:endParaRPr lang="it-IT" sz="254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4427984" y="2636912"/>
            <a:ext cx="3947987" cy="2807649"/>
          </a:xfrm>
          <a:prstGeom prst="rect">
            <a:avLst/>
          </a:prstGeom>
        </p:spPr>
      </p:pic>
      <p:pic>
        <p:nvPicPr>
          <p:cNvPr id="7" name="Picture 6"/>
          <p:cNvPicPr>
            <a:picLocks noChangeAspect="1"/>
          </p:cNvPicPr>
          <p:nvPr/>
        </p:nvPicPr>
        <p:blipFill>
          <a:blip r:embed="rId4"/>
          <a:stretch>
            <a:fillRect/>
          </a:stretch>
        </p:blipFill>
        <p:spPr>
          <a:xfrm>
            <a:off x="4929041" y="5810913"/>
            <a:ext cx="2945872" cy="613363"/>
          </a:xfrm>
          <a:prstGeom prst="rect">
            <a:avLst/>
          </a:prstGeom>
        </p:spPr>
      </p:pic>
      <p:sp>
        <p:nvSpPr>
          <p:cNvPr id="6" name="Title 1"/>
          <p:cNvSpPr txBox="1">
            <a:spLocks/>
          </p:cNvSpPr>
          <p:nvPr/>
        </p:nvSpPr>
        <p:spPr>
          <a:xfrm>
            <a:off x="-144016" y="1058974"/>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Intensità</a:t>
            </a:r>
          </a:p>
        </p:txBody>
      </p:sp>
    </p:spTree>
    <p:extLst>
      <p:ext uri="{BB962C8B-B14F-4D97-AF65-F5344CB8AC3E}">
        <p14:creationId xmlns:p14="http://schemas.microsoft.com/office/powerpoint/2010/main" val="3101639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a:t>
            </a:fld>
            <a:endParaRPr lang="it-IT" sz="1400" b="1" dirty="0"/>
          </a:p>
        </p:txBody>
      </p:sp>
      <p:pic>
        <p:nvPicPr>
          <p:cNvPr id="8" name="Picture 4" descr="alaska-seismo-1964"/>
          <p:cNvPicPr>
            <a:picLocks noChangeAspect="1" noChangeArrowheads="1"/>
          </p:cNvPicPr>
          <p:nvPr/>
        </p:nvPicPr>
        <p:blipFill>
          <a:blip r:embed="rId2" cstate="print"/>
          <a:srcRect/>
          <a:stretch>
            <a:fillRect/>
          </a:stretch>
        </p:blipFill>
        <p:spPr bwMode="auto">
          <a:xfrm>
            <a:off x="539750" y="3221434"/>
            <a:ext cx="4032250" cy="3187700"/>
          </a:xfrm>
          <a:prstGeom prst="rect">
            <a:avLst/>
          </a:prstGeom>
          <a:noFill/>
          <a:ln w="9525">
            <a:solidFill>
              <a:schemeClr val="tx1"/>
            </a:solidFill>
            <a:miter lim="800000"/>
            <a:headEnd/>
            <a:tailEnd/>
          </a:ln>
        </p:spPr>
      </p:pic>
      <p:pic>
        <p:nvPicPr>
          <p:cNvPr id="11" name="Picture 6" descr="Lituya_Bay_Isoseismels"/>
          <p:cNvPicPr>
            <a:picLocks noChangeAspect="1" noChangeArrowheads="1"/>
          </p:cNvPicPr>
          <p:nvPr/>
        </p:nvPicPr>
        <p:blipFill>
          <a:blip r:embed="rId3" cstate="print"/>
          <a:srcRect/>
          <a:stretch>
            <a:fillRect/>
          </a:stretch>
        </p:blipFill>
        <p:spPr bwMode="auto">
          <a:xfrm>
            <a:off x="5003800" y="2996952"/>
            <a:ext cx="3744913" cy="3736975"/>
          </a:xfrm>
          <a:prstGeom prst="rect">
            <a:avLst/>
          </a:prstGeom>
          <a:noFill/>
        </p:spPr>
      </p:pic>
      <p:sp>
        <p:nvSpPr>
          <p:cNvPr id="12" name="Rectangle 7"/>
          <p:cNvSpPr>
            <a:spLocks noChangeArrowheads="1"/>
          </p:cNvSpPr>
          <p:nvPr/>
        </p:nvSpPr>
        <p:spPr bwMode="auto">
          <a:xfrm>
            <a:off x="142875" y="1283276"/>
            <a:ext cx="8821738" cy="1569660"/>
          </a:xfrm>
          <a:prstGeom prst="rect">
            <a:avLst/>
          </a:prstGeom>
          <a:noFill/>
          <a:ln w="9525">
            <a:noFill/>
            <a:miter lim="800000"/>
            <a:headEnd/>
            <a:tailEnd/>
          </a:ln>
        </p:spPr>
        <p:txBody>
          <a:bodyPr>
            <a:spAutoFit/>
          </a:bodyPr>
          <a:lstStyle/>
          <a:p>
            <a:pPr algn="just">
              <a:buFontTx/>
              <a:buChar char="•"/>
            </a:pPr>
            <a:r>
              <a:rPr lang="en-US" sz="1600" b="0" dirty="0">
                <a:latin typeface="+mj-lt"/>
              </a:rPr>
              <a:t> In order to evaluate the active seismicity of a region questionnaires may be distributed to the population, asking for observations that can be used to estimate the intensity experienced. The questionnaires are evaluated with the aid of an intensity scale, and the </a:t>
            </a:r>
            <a:r>
              <a:rPr lang="en-US" sz="1600" b="0" dirty="0" err="1">
                <a:latin typeface="+mj-lt"/>
              </a:rPr>
              <a:t>intensityrecorded</a:t>
            </a:r>
            <a:r>
              <a:rPr lang="en-US" sz="1600" b="0" dirty="0">
                <a:latin typeface="+mj-lt"/>
              </a:rPr>
              <a:t> at the location of each observer is plotted on a map. </a:t>
            </a:r>
          </a:p>
          <a:p>
            <a:pPr algn="just">
              <a:buFontTx/>
              <a:buChar char="•"/>
            </a:pPr>
            <a:r>
              <a:rPr lang="en-US" sz="1600" b="0" dirty="0">
                <a:latin typeface="+mj-lt"/>
              </a:rPr>
              <a:t> Continuous lines are then drawn to outline places with the same intensity, in the same way that contour lines are used on topographic maps to show elevation.</a:t>
            </a:r>
          </a:p>
        </p:txBody>
      </p:sp>
    </p:spTree>
    <p:extLst>
      <p:ext uri="{BB962C8B-B14F-4D97-AF65-F5344CB8AC3E}">
        <p14:creationId xmlns:p14="http://schemas.microsoft.com/office/powerpoint/2010/main" val="36594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a:t>
            </a:fld>
            <a:endParaRPr lang="it-IT" sz="1400" b="1" dirty="0"/>
          </a:p>
        </p:txBody>
      </p:sp>
      <p:sp>
        <p:nvSpPr>
          <p:cNvPr id="13" name="Rectangle 4"/>
          <p:cNvSpPr>
            <a:spLocks noChangeArrowheads="1"/>
          </p:cNvSpPr>
          <p:nvPr/>
        </p:nvSpPr>
        <p:spPr bwMode="auto">
          <a:xfrm>
            <a:off x="142875" y="1291679"/>
            <a:ext cx="8856663" cy="1569660"/>
          </a:xfrm>
          <a:prstGeom prst="rect">
            <a:avLst/>
          </a:prstGeom>
          <a:noFill/>
          <a:ln w="9525">
            <a:noFill/>
            <a:miter lim="800000"/>
            <a:headEnd/>
            <a:tailEnd/>
          </a:ln>
        </p:spPr>
        <p:txBody>
          <a:bodyPr>
            <a:spAutoFit/>
          </a:bodyPr>
          <a:lstStyle/>
          <a:p>
            <a:pPr algn="just">
              <a:buFontTx/>
              <a:buChar char="•"/>
            </a:pPr>
            <a:r>
              <a:rPr lang="en-US" sz="1600" b="0" dirty="0">
                <a:latin typeface="+mj-lt"/>
              </a:rPr>
              <a:t> Comparison of the </a:t>
            </a:r>
            <a:r>
              <a:rPr lang="en-US" sz="1600" b="0" dirty="0" err="1">
                <a:latin typeface="+mj-lt"/>
              </a:rPr>
              <a:t>isoseismal</a:t>
            </a:r>
            <a:r>
              <a:rPr lang="en-US" sz="1600" b="0" dirty="0">
                <a:latin typeface="+mj-lt"/>
              </a:rPr>
              <a:t> maps with geological maps helps explain the response of the ground to the shake of an earthquake. This is valuable information for understanding </a:t>
            </a:r>
            <a:r>
              <a:rPr lang="en-US" sz="1600" b="0" u="sng" dirty="0">
                <a:latin typeface="+mj-lt"/>
              </a:rPr>
              <a:t>earthquake risk</a:t>
            </a:r>
            <a:r>
              <a:rPr lang="en-US" sz="1600" b="0" dirty="0">
                <a:latin typeface="+mj-lt"/>
              </a:rPr>
              <a:t>. The </a:t>
            </a:r>
            <a:r>
              <a:rPr lang="en-US" sz="1600" b="0" u="sng" dirty="0">
                <a:latin typeface="+mj-lt"/>
              </a:rPr>
              <a:t>foundation</a:t>
            </a:r>
            <a:r>
              <a:rPr lang="en-US" sz="1600" b="0" dirty="0">
                <a:latin typeface="+mj-lt"/>
              </a:rPr>
              <a:t> on which structures are erected plays a vital role in their survival of an earthquake. For example, </a:t>
            </a:r>
            <a:r>
              <a:rPr lang="en-US" sz="1600" b="0" u="sng" dirty="0">
                <a:latin typeface="+mj-lt"/>
              </a:rPr>
              <a:t>soft sediments</a:t>
            </a:r>
            <a:r>
              <a:rPr lang="en-US" sz="1600" b="0" dirty="0">
                <a:latin typeface="+mj-lt"/>
              </a:rPr>
              <a:t> can amplify the ground motion, enhancing the damage caused. This is even more serious when the sediments have a high water content, in which case </a:t>
            </a:r>
            <a:r>
              <a:rPr lang="en-US" sz="1600" b="0" u="sng" dirty="0">
                <a:latin typeface="+mj-lt"/>
              </a:rPr>
              <a:t>liquefaction</a:t>
            </a:r>
            <a:r>
              <a:rPr lang="en-US" sz="1600" b="0" dirty="0">
                <a:latin typeface="+mj-lt"/>
              </a:rPr>
              <a:t> of the sediments can occur, robbing structures built on them of support and promoting their collapse.</a:t>
            </a:r>
          </a:p>
        </p:txBody>
      </p:sp>
      <p:pic>
        <p:nvPicPr>
          <p:cNvPr id="14" name="Picture 7" descr="400px-Liquefaction_at_Niigata"/>
          <p:cNvPicPr>
            <a:picLocks noChangeAspect="1" noChangeArrowheads="1"/>
          </p:cNvPicPr>
          <p:nvPr/>
        </p:nvPicPr>
        <p:blipFill>
          <a:blip r:embed="rId2" cstate="print"/>
          <a:srcRect/>
          <a:stretch>
            <a:fillRect/>
          </a:stretch>
        </p:blipFill>
        <p:spPr bwMode="auto">
          <a:xfrm>
            <a:off x="179388" y="3739604"/>
            <a:ext cx="3810000" cy="2266950"/>
          </a:xfrm>
          <a:prstGeom prst="rect">
            <a:avLst/>
          </a:prstGeom>
          <a:noFill/>
        </p:spPr>
      </p:pic>
      <p:pic>
        <p:nvPicPr>
          <p:cNvPr id="16" name="Picture 9" descr="liquefaction-damage-in-christchurch"/>
          <p:cNvPicPr>
            <a:picLocks noChangeAspect="1" noChangeArrowheads="1"/>
          </p:cNvPicPr>
          <p:nvPr/>
        </p:nvPicPr>
        <p:blipFill>
          <a:blip r:embed="rId3" cstate="print"/>
          <a:srcRect/>
          <a:stretch>
            <a:fillRect/>
          </a:stretch>
        </p:blipFill>
        <p:spPr bwMode="auto">
          <a:xfrm>
            <a:off x="4284663" y="3739604"/>
            <a:ext cx="4149725" cy="24257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917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sp>
        <p:nvSpPr>
          <p:cNvPr id="11" name="Rectangle 3"/>
          <p:cNvSpPr>
            <a:spLocks noChangeArrowheads="1"/>
          </p:cNvSpPr>
          <p:nvPr/>
        </p:nvSpPr>
        <p:spPr bwMode="auto">
          <a:xfrm>
            <a:off x="142875" y="1196752"/>
            <a:ext cx="8856663" cy="2322512"/>
          </a:xfrm>
          <a:prstGeom prst="rect">
            <a:avLst/>
          </a:prstGeom>
          <a:noFill/>
          <a:ln w="9525">
            <a:noFill/>
            <a:miter lim="800000"/>
            <a:headEnd/>
            <a:tailEnd/>
          </a:ln>
        </p:spPr>
        <p:txBody>
          <a:bodyPr>
            <a:spAutoFit/>
          </a:bodyPr>
          <a:lstStyle/>
          <a:p>
            <a:pPr algn="just">
              <a:buFontTx/>
              <a:buChar char="•"/>
            </a:pPr>
            <a:r>
              <a:rPr lang="en-US" sz="1600" b="0" dirty="0">
                <a:latin typeface="+mj-lt"/>
              </a:rPr>
              <a:t> Intensity data play an important role in determining the </a:t>
            </a:r>
            <a:r>
              <a:rPr lang="en-US" sz="1600" b="0" u="sng" dirty="0">
                <a:latin typeface="+mj-lt"/>
              </a:rPr>
              <a:t>historic seismicity</a:t>
            </a:r>
            <a:r>
              <a:rPr lang="en-US" sz="1600" b="0" dirty="0">
                <a:latin typeface="+mj-lt"/>
              </a:rPr>
              <a:t> of a region. An earthquake has dramatic consequences for a population; this was especially the case in the historic past, when real hazards were augmented by superstition. </a:t>
            </a:r>
          </a:p>
          <a:p>
            <a:pPr algn="just">
              <a:buFontTx/>
              <a:buChar char="•"/>
            </a:pPr>
            <a:r>
              <a:rPr lang="en-US" sz="1600" b="0" dirty="0">
                <a:latin typeface="+mj-lt"/>
              </a:rPr>
              <a:t> The date (and even the time) of occurrence of strong earthquakes and observations of their local effects have been recorded for centuries in church and civil documents. From such records it is sometimes possible to extract enough information for a given earthquake to estimate the </a:t>
            </a:r>
            <a:r>
              <a:rPr lang="en-US" sz="1600" b="0" u="sng" dirty="0">
                <a:latin typeface="+mj-lt"/>
              </a:rPr>
              <a:t>intensit</a:t>
            </a:r>
            <a:r>
              <a:rPr lang="en-US" sz="1600" b="0" dirty="0">
                <a:latin typeface="+mj-lt"/>
              </a:rPr>
              <a:t>y experienced by the observer. </a:t>
            </a:r>
          </a:p>
          <a:p>
            <a:pPr algn="just">
              <a:buFontTx/>
              <a:buChar char="•"/>
            </a:pPr>
            <a:r>
              <a:rPr lang="en-US" sz="1600" b="0" dirty="0">
                <a:latin typeface="+mj-lt"/>
              </a:rPr>
              <a:t> If the population density is high enough, it may be possible to construct an </a:t>
            </a:r>
            <a:r>
              <a:rPr lang="en-US" sz="1600" b="0" dirty="0" err="1">
                <a:latin typeface="+mj-lt"/>
              </a:rPr>
              <a:t>isoseismal</a:t>
            </a:r>
            <a:r>
              <a:rPr lang="en-US" sz="1600" b="0" dirty="0">
                <a:latin typeface="+mj-lt"/>
              </a:rPr>
              <a:t> map from which the epicenter of the tremor may be roughly located.</a:t>
            </a:r>
          </a:p>
        </p:txBody>
      </p:sp>
      <p:sp>
        <p:nvSpPr>
          <p:cNvPr id="12" name="Rectangle 5"/>
          <p:cNvSpPr>
            <a:spLocks noChangeArrowheads="1"/>
          </p:cNvSpPr>
          <p:nvPr/>
        </p:nvSpPr>
        <p:spPr bwMode="auto">
          <a:xfrm>
            <a:off x="107950" y="3550364"/>
            <a:ext cx="6084888" cy="3046988"/>
          </a:xfrm>
          <a:prstGeom prst="rect">
            <a:avLst/>
          </a:prstGeom>
          <a:noFill/>
          <a:ln w="9525">
            <a:noFill/>
            <a:miter lim="800000"/>
            <a:headEnd/>
            <a:tailEnd/>
          </a:ln>
        </p:spPr>
        <p:txBody>
          <a:bodyPr>
            <a:spAutoFit/>
          </a:bodyPr>
          <a:lstStyle/>
          <a:p>
            <a:pPr algn="just"/>
            <a:r>
              <a:rPr lang="en-US" sz="1600" b="0" dirty="0">
                <a:latin typeface="+mj-lt"/>
              </a:rPr>
              <a:t>An interesting example of this kind of analysis is the study of the New Madrid earthquakes of 1811–1812, which caused devastation in the Mississippi valley and were felt as far away as the coastlines along the Atlantic and Gulf of Mexico. There were probably three large earthquakes, but the events occurred before the invention of the seismograph so details of what happened are dependent on the subjective reports of observers. Historical records of the era allow development of an intensity map for the settled area east of the Mississippi, but the pioneering population west of the river was at that time too sparse to leave adequate records for intensity interpretation. On the basis of the available evidence these earthquakes are estimated to have had magnitudes of 7.8–8.1.</a:t>
            </a:r>
          </a:p>
        </p:txBody>
      </p:sp>
      <p:pic>
        <p:nvPicPr>
          <p:cNvPr id="17" name="Picture 6"/>
          <p:cNvPicPr>
            <a:picLocks noChangeAspect="1" noChangeArrowheads="1"/>
          </p:cNvPicPr>
          <p:nvPr/>
        </p:nvPicPr>
        <p:blipFill>
          <a:blip r:embed="rId2" cstate="print"/>
          <a:srcRect/>
          <a:stretch>
            <a:fillRect/>
          </a:stretch>
        </p:blipFill>
        <p:spPr bwMode="auto">
          <a:xfrm>
            <a:off x="6227763" y="3325638"/>
            <a:ext cx="2765425" cy="348773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19550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16</a:t>
            </a:fld>
            <a:endParaRPr lang="it-IT" sz="1400" b="1" dirty="0"/>
          </a:p>
        </p:txBody>
      </p:sp>
      <p:pic>
        <p:nvPicPr>
          <p:cNvPr id="13" name="Picture 2"/>
          <p:cNvPicPr>
            <a:picLocks noChangeAspect="1" noChangeArrowheads="1"/>
          </p:cNvPicPr>
          <p:nvPr/>
        </p:nvPicPr>
        <p:blipFill>
          <a:blip r:embed="rId2" cstate="print"/>
          <a:srcRect/>
          <a:stretch>
            <a:fillRect/>
          </a:stretch>
        </p:blipFill>
        <p:spPr bwMode="auto">
          <a:xfrm>
            <a:off x="2195736" y="1329420"/>
            <a:ext cx="4536504" cy="5485227"/>
          </a:xfrm>
          <a:prstGeom prst="rect">
            <a:avLst/>
          </a:prstGeom>
          <a:noFill/>
          <a:ln w="9525">
            <a:noFill/>
            <a:miter lim="800000"/>
            <a:headEnd/>
            <a:tailEnd/>
          </a:ln>
        </p:spPr>
      </p:pic>
    </p:spTree>
    <p:extLst>
      <p:ext uri="{BB962C8B-B14F-4D97-AF65-F5344CB8AC3E}">
        <p14:creationId xmlns:p14="http://schemas.microsoft.com/office/powerpoint/2010/main" val="212676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isultati immagini per effetti di sito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840"/>
            <a:ext cx="4875783" cy="29627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isultati immagini per effetti di sito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293096"/>
            <a:ext cx="5417280" cy="23328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1124744"/>
            <a:ext cx="9144000" cy="595909"/>
          </a:xfrm>
          <a:prstGeom prst="rect">
            <a:avLst/>
          </a:prstGeom>
        </p:spPr>
        <p:txBody>
          <a:bodyPr vert="horz" lIns="82944" tIns="41472" rIns="82944" bIns="4147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11607913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quefazione-terreno-emilia-romagna_01_672-458_resize.630x360.jpg"/>
          <p:cNvPicPr>
            <a:picLocks noChangeAspect="1"/>
          </p:cNvPicPr>
          <p:nvPr/>
        </p:nvPicPr>
        <p:blipFill>
          <a:blip r:embed="rId2"/>
          <a:stretch>
            <a:fillRect/>
          </a:stretch>
        </p:blipFill>
        <p:spPr>
          <a:xfrm>
            <a:off x="102734" y="1661386"/>
            <a:ext cx="4633995" cy="3736387"/>
          </a:xfrm>
          <a:prstGeom prst="rect">
            <a:avLst/>
          </a:prstGeom>
        </p:spPr>
      </p:pic>
      <p:sp>
        <p:nvSpPr>
          <p:cNvPr id="6" name="TextBox 5"/>
          <p:cNvSpPr txBox="1"/>
          <p:nvPr/>
        </p:nvSpPr>
        <p:spPr>
          <a:xfrm>
            <a:off x="107504" y="5661248"/>
            <a:ext cx="3865892" cy="1097416"/>
          </a:xfrm>
          <a:prstGeom prst="rect">
            <a:avLst/>
          </a:prstGeom>
          <a:noFill/>
        </p:spPr>
        <p:txBody>
          <a:bodyPr wrap="square" rtlCol="0">
            <a:spAutoFit/>
          </a:bodyPr>
          <a:lstStyle/>
          <a:p>
            <a:pPr algn="ctr"/>
            <a:r>
              <a:rPr lang="it-IT" sz="2177" dirty="0"/>
              <a:t>Emilia</a:t>
            </a:r>
          </a:p>
          <a:p>
            <a:pPr algn="ctr"/>
            <a:r>
              <a:rPr lang="it-IT" sz="2177" dirty="0"/>
              <a:t>20 maggio 2012 ore 04:03</a:t>
            </a:r>
          </a:p>
          <a:p>
            <a:pPr algn="ctr"/>
            <a:r>
              <a:rPr lang="it-IT" sz="2177" dirty="0"/>
              <a:t>M=5.9</a:t>
            </a:r>
          </a:p>
        </p:txBody>
      </p:sp>
      <p:pic>
        <p:nvPicPr>
          <p:cNvPr id="3" name="Picture 2"/>
          <p:cNvPicPr>
            <a:picLocks noChangeAspect="1"/>
          </p:cNvPicPr>
          <p:nvPr/>
        </p:nvPicPr>
        <p:blipFill rotWithShape="1">
          <a:blip r:embed="rId3"/>
          <a:srcRect l="909" t="22871" r="-909" b="-2048"/>
          <a:stretch/>
        </p:blipFill>
        <p:spPr>
          <a:xfrm>
            <a:off x="5007029" y="1772816"/>
            <a:ext cx="3851376" cy="4911806"/>
          </a:xfrm>
          <a:prstGeom prst="rect">
            <a:avLst/>
          </a:prstGeom>
        </p:spPr>
      </p:pic>
      <p:sp>
        <p:nvSpPr>
          <p:cNvPr id="7" name="Text Box 3"/>
          <p:cNvSpPr txBox="1">
            <a:spLocks noChangeArrowheads="1"/>
          </p:cNvSpPr>
          <p:nvPr/>
        </p:nvSpPr>
        <p:spPr bwMode="auto">
          <a:xfrm>
            <a:off x="899592" y="1116331"/>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dirty="0">
                <a:latin typeface="Arial" panose="020B0604020202020204" pitchFamily="34" charset="0"/>
              </a:rPr>
              <a:t>EFFETTI LOCALI INDOTTI DA UN EVENTO SISMICO</a:t>
            </a:r>
            <a:endParaRPr lang="en-GB" altLang="it-IT" sz="2086" b="1" dirty="0">
              <a:latin typeface="Arial" panose="020B0604020202020204" pitchFamily="34" charset="0"/>
            </a:endParaRPr>
          </a:p>
        </p:txBody>
      </p:sp>
    </p:spTree>
    <p:extLst>
      <p:ext uri="{BB962C8B-B14F-4D97-AF65-F5344CB8AC3E}">
        <p14:creationId xmlns:p14="http://schemas.microsoft.com/office/powerpoint/2010/main" val="127941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4D_amplificliquef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844824"/>
            <a:ext cx="6408712" cy="4806534"/>
          </a:xfrm>
          <a:prstGeom prst="rect">
            <a:avLst/>
          </a:prstGeom>
        </p:spPr>
      </p:pic>
      <p:sp>
        <p:nvSpPr>
          <p:cNvPr id="3" name="Title 1"/>
          <p:cNvSpPr txBox="1">
            <a:spLocks/>
          </p:cNvSpPr>
          <p:nvPr/>
        </p:nvSpPr>
        <p:spPr>
          <a:xfrm>
            <a:off x="23673" y="1124744"/>
            <a:ext cx="9144000" cy="5959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35201334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a:t>
            </a:fld>
            <a:endParaRPr lang="it-IT" sz="1400" b="1" dirty="0"/>
          </a:p>
        </p:txBody>
      </p:sp>
      <p:sp>
        <p:nvSpPr>
          <p:cNvPr id="15" name="Text Box 4"/>
          <p:cNvSpPr txBox="1">
            <a:spLocks noChangeArrowheads="1"/>
          </p:cNvSpPr>
          <p:nvPr/>
        </p:nvSpPr>
        <p:spPr bwMode="auto">
          <a:xfrm>
            <a:off x="179512" y="913855"/>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intensity</a:t>
            </a:r>
          </a:p>
        </p:txBody>
      </p:sp>
      <p:sp>
        <p:nvSpPr>
          <p:cNvPr id="8" name="Rectangle 3"/>
          <p:cNvSpPr>
            <a:spLocks noChangeArrowheads="1"/>
          </p:cNvSpPr>
          <p:nvPr/>
        </p:nvSpPr>
        <p:spPr bwMode="auto">
          <a:xfrm>
            <a:off x="179512" y="1556792"/>
            <a:ext cx="8856662" cy="5047536"/>
          </a:xfrm>
          <a:prstGeom prst="rect">
            <a:avLst/>
          </a:prstGeom>
          <a:noFill/>
          <a:ln w="9525">
            <a:noFill/>
            <a:miter lim="800000"/>
            <a:headEnd/>
            <a:tailEnd/>
          </a:ln>
        </p:spPr>
        <p:txBody>
          <a:bodyPr>
            <a:spAutoFit/>
          </a:bodyPr>
          <a:lstStyle/>
          <a:p>
            <a:pPr algn="just">
              <a:buFontTx/>
              <a:buChar char="•"/>
            </a:pPr>
            <a:r>
              <a:rPr lang="en-US" sz="1600" b="0" dirty="0">
                <a:latin typeface="+mj-lt"/>
              </a:rPr>
              <a:t> Large earthquakes produce alterations to the Earth’s natural surface features, or severe damage to man-made structures such as buildings, bridges and dams. Even small earthquakes can result in disproportionate damage to these edifices when inferior constructional methods or materials have been utilized. The intensity of an earthquake at a particular place is classified on the basis of the local character of the visible effects it produces. </a:t>
            </a:r>
          </a:p>
          <a:p>
            <a:pPr algn="just">
              <a:buFontTx/>
              <a:buChar char="•"/>
            </a:pPr>
            <a:endParaRPr lang="en-US" sz="1600" b="0" dirty="0">
              <a:latin typeface="+mj-lt"/>
            </a:endParaRPr>
          </a:p>
          <a:p>
            <a:pPr algn="just">
              <a:buFontTx/>
              <a:buChar char="•"/>
            </a:pPr>
            <a:r>
              <a:rPr lang="en-US" sz="1600" b="0" dirty="0">
                <a:latin typeface="+mj-lt"/>
              </a:rPr>
              <a:t> It depends very much on the </a:t>
            </a:r>
            <a:r>
              <a:rPr lang="en-US" sz="1600" b="0" u="sng" dirty="0">
                <a:latin typeface="+mj-lt"/>
              </a:rPr>
              <a:t>acuity of the observer</a:t>
            </a:r>
            <a:r>
              <a:rPr lang="en-US" sz="1600" b="0" dirty="0">
                <a:latin typeface="+mj-lt"/>
              </a:rPr>
              <a:t>, and is in principle subjective. Yet, intensity estimates have proved to be a viable method of assessing earthquake size, including historical earthquakes.</a:t>
            </a:r>
          </a:p>
          <a:p>
            <a:pPr algn="just">
              <a:buFontTx/>
              <a:buChar char="•"/>
            </a:pPr>
            <a:endParaRPr lang="en-US" sz="1600" b="0" dirty="0">
              <a:latin typeface="+mj-lt"/>
            </a:endParaRPr>
          </a:p>
          <a:p>
            <a:pPr algn="just">
              <a:buFontTx/>
              <a:buChar char="•"/>
            </a:pPr>
            <a:r>
              <a:rPr lang="en-US" sz="1600" b="0" dirty="0">
                <a:latin typeface="+mj-lt"/>
              </a:rPr>
              <a:t> The first attempt to grade earthquake severity was made in the late eighteenth century by </a:t>
            </a:r>
            <a:r>
              <a:rPr lang="en-US" sz="1600" b="0" dirty="0" err="1">
                <a:latin typeface="+mj-lt"/>
              </a:rPr>
              <a:t>Domenico</a:t>
            </a:r>
            <a:r>
              <a:rPr lang="en-US" sz="1600" b="0" dirty="0">
                <a:latin typeface="+mj-lt"/>
              </a:rPr>
              <a:t> </a:t>
            </a:r>
            <a:r>
              <a:rPr lang="en-US" sz="1600" b="0" dirty="0" err="1">
                <a:latin typeface="+mj-lt"/>
              </a:rPr>
              <a:t>Pignataro</a:t>
            </a:r>
            <a:r>
              <a:rPr lang="en-US" sz="1600" b="0" dirty="0">
                <a:latin typeface="+mj-lt"/>
              </a:rPr>
              <a:t>, an Italian physician, who classified more than 1000 earthquakes that devastated the southern Italian province of Calabria in the years 1783–1786. His crude analysis classified the earthquakes according to whether they were very strong, strong, moderate or slight. </a:t>
            </a:r>
          </a:p>
          <a:p>
            <a:pPr algn="just">
              <a:buFontTx/>
              <a:buChar char="•"/>
            </a:pPr>
            <a:endParaRPr lang="en-US" sz="1600" b="0" dirty="0">
              <a:latin typeface="+mj-lt"/>
            </a:endParaRPr>
          </a:p>
          <a:p>
            <a:pPr algn="just">
              <a:buFontTx/>
              <a:buChar char="•"/>
            </a:pPr>
            <a:r>
              <a:rPr lang="en-US" sz="1600" b="0" dirty="0">
                <a:latin typeface="+mj-lt"/>
              </a:rPr>
              <a:t> In the mid-nineteenth century an Irish engineer, Robert Mallet, produced a list of 6831 earthquakes and plotted their estimated locations, producing the first map of the world’s seismicity and establishing that earthquakes occurred in distinct zones. He also used a four-stage intensity scale to grade earthquake damage, and constructed the first </a:t>
            </a:r>
            <a:r>
              <a:rPr lang="en-US" sz="1600" b="0" dirty="0" err="1">
                <a:latin typeface="+mj-lt"/>
              </a:rPr>
              <a:t>isoseismal</a:t>
            </a:r>
            <a:r>
              <a:rPr lang="en-US" sz="1600" b="0" dirty="0">
                <a:latin typeface="+mj-lt"/>
              </a:rPr>
              <a:t> maps with lines that outlined areas with broadly equal grades of damage. </a:t>
            </a:r>
          </a:p>
        </p:txBody>
      </p:sp>
    </p:spTree>
    <p:extLst>
      <p:ext uri="{BB962C8B-B14F-4D97-AF65-F5344CB8AC3E}">
        <p14:creationId xmlns:p14="http://schemas.microsoft.com/office/powerpoint/2010/main" val="18952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nvPr>
        </p:nvGraphicFramePr>
        <p:xfrm>
          <a:off x="971600" y="2924944"/>
          <a:ext cx="7464960" cy="3391200"/>
        </p:xfrm>
        <a:graphic>
          <a:graphicData uri="http://schemas.openxmlformats.org/presentationml/2006/ole">
            <mc:AlternateContent xmlns:mc="http://schemas.openxmlformats.org/markup-compatibility/2006">
              <mc:Choice xmlns:v="urn:schemas-microsoft-com:vml" Requires="v">
                <p:oleObj spid="_x0000_s125985" name="CorelDRAW" r:id="rId4" imgW="13082400" imgH="6114240" progId="CorelDRAW.Graphic.12">
                  <p:embed/>
                </p:oleObj>
              </mc:Choice>
              <mc:Fallback>
                <p:oleObj name="CorelDRAW" r:id="rId4" imgW="13082400" imgH="611424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2924944"/>
                        <a:ext cx="7464960" cy="33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971600" y="1614001"/>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a:latin typeface="Arial" panose="020B0604020202020204" pitchFamily="34" charset="0"/>
              </a:rPr>
              <a:t>EFFETTI LOCALI INDOTTI DA UN EVENTO SISMICO</a:t>
            </a:r>
            <a:endParaRPr lang="en-GB" altLang="it-IT" sz="2086" b="1">
              <a:latin typeface="Arial" panose="020B0604020202020204" pitchFamily="34" charset="0"/>
            </a:endParaRPr>
          </a:p>
        </p:txBody>
      </p:sp>
    </p:spTree>
    <p:extLst>
      <p:ext uri="{BB962C8B-B14F-4D97-AF65-F5344CB8AC3E}">
        <p14:creationId xmlns:p14="http://schemas.microsoft.com/office/powerpoint/2010/main" val="8736082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nvPr>
        </p:nvGraphicFramePr>
        <p:xfrm>
          <a:off x="914220" y="1142889"/>
          <a:ext cx="7240320" cy="5142240"/>
        </p:xfrm>
        <a:graphic>
          <a:graphicData uri="http://schemas.openxmlformats.org/presentationml/2006/ole">
            <mc:AlternateContent xmlns:mc="http://schemas.openxmlformats.org/markup-compatibility/2006">
              <mc:Choice xmlns:v="urn:schemas-microsoft-com:vml" Requires="v">
                <p:oleObj spid="_x0000_s127009" name="CorelDRAW" r:id="rId4" imgW="7982280" imgH="5669280" progId="CorelDRAW.Graphic.12">
                  <p:embed/>
                </p:oleObj>
              </mc:Choice>
              <mc:Fallback>
                <p:oleObj name="CorelDRAW" r:id="rId4" imgW="7982280" imgH="566928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220" y="1142889"/>
                        <a:ext cx="7240320" cy="514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p:cNvSpPr txBox="1">
            <a:spLocks noChangeArrowheads="1"/>
          </p:cNvSpPr>
          <p:nvPr/>
        </p:nvSpPr>
        <p:spPr bwMode="auto">
          <a:xfrm>
            <a:off x="847195" y="407525"/>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a:latin typeface="Arial" panose="020B0604020202020204" pitchFamily="34" charset="0"/>
              </a:rPr>
              <a:t>EFFETTI LOCALI INDOTTI DA UN EVENTO SISMICO</a:t>
            </a:r>
            <a:endParaRPr lang="en-GB" altLang="it-IT" sz="2086" b="1">
              <a:latin typeface="Arial" panose="020B0604020202020204" pitchFamily="34" charset="0"/>
            </a:endParaRPr>
          </a:p>
        </p:txBody>
      </p:sp>
    </p:spTree>
    <p:extLst>
      <p:ext uri="{BB962C8B-B14F-4D97-AF65-F5344CB8AC3E}">
        <p14:creationId xmlns:p14="http://schemas.microsoft.com/office/powerpoint/2010/main" val="10978349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nvPr>
        </p:nvGraphicFramePr>
        <p:xfrm>
          <a:off x="897884" y="1457462"/>
          <a:ext cx="7348320" cy="5218560"/>
        </p:xfrm>
        <a:graphic>
          <a:graphicData uri="http://schemas.openxmlformats.org/presentationml/2006/ole">
            <mc:AlternateContent xmlns:mc="http://schemas.openxmlformats.org/markup-compatibility/2006">
              <mc:Choice xmlns:v="urn:schemas-microsoft-com:vml" Requires="v">
                <p:oleObj spid="_x0000_s128033" name="CorelDRAW" r:id="rId4" imgW="8100720" imgH="5753520" progId="CorelDRAW.Graphic.12">
                  <p:embed/>
                </p:oleObj>
              </mc:Choice>
              <mc:Fallback>
                <p:oleObj name="CorelDRAW" r:id="rId4" imgW="8100720" imgH="5753520" progId="CorelDRAW.Graphic.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84" y="1457462"/>
                        <a:ext cx="7348320" cy="521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p:cNvSpPr txBox="1">
            <a:spLocks noChangeArrowheads="1"/>
          </p:cNvSpPr>
          <p:nvPr/>
        </p:nvSpPr>
        <p:spPr bwMode="auto">
          <a:xfrm>
            <a:off x="1115616" y="1044144"/>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dirty="0">
                <a:latin typeface="Arial" panose="020B0604020202020204" pitchFamily="34" charset="0"/>
              </a:rPr>
              <a:t>EFFETTI LOCALI INDOTTI DA UN EVENTO SISMICO</a:t>
            </a:r>
            <a:endParaRPr lang="en-GB" altLang="it-IT" sz="2086" b="1" dirty="0">
              <a:latin typeface="Arial" panose="020B0604020202020204" pitchFamily="34" charset="0"/>
            </a:endParaRPr>
          </a:p>
        </p:txBody>
      </p:sp>
    </p:spTree>
    <p:extLst>
      <p:ext uri="{BB962C8B-B14F-4D97-AF65-F5344CB8AC3E}">
        <p14:creationId xmlns:p14="http://schemas.microsoft.com/office/powerpoint/2010/main" val="2584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614" y="1966506"/>
            <a:ext cx="3430139" cy="2788925"/>
          </a:xfrm>
          <a:prstGeom prst="rect">
            <a:avLst/>
          </a:prstGeom>
        </p:spPr>
      </p:pic>
      <p:sp>
        <p:nvSpPr>
          <p:cNvPr id="4" name="Title 1"/>
          <p:cNvSpPr txBox="1">
            <a:spLocks/>
          </p:cNvSpPr>
          <p:nvPr/>
        </p:nvSpPr>
        <p:spPr>
          <a:xfrm>
            <a:off x="27624" y="1084123"/>
            <a:ext cx="9144000" cy="5959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Microzonazione sismica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037" y="3212976"/>
            <a:ext cx="5152213" cy="3308444"/>
          </a:xfrm>
          <a:prstGeom prst="rect">
            <a:avLst/>
          </a:prstGeom>
        </p:spPr>
      </p:pic>
    </p:spTree>
    <p:extLst>
      <p:ext uri="{BB962C8B-B14F-4D97-AF65-F5344CB8AC3E}">
        <p14:creationId xmlns:p14="http://schemas.microsoft.com/office/powerpoint/2010/main" val="3439966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24</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rot="5400000">
            <a:off x="1615839" y="-23551"/>
            <a:ext cx="5661249" cy="8101855"/>
          </a:xfrm>
          <a:prstGeom prst="rect">
            <a:avLst/>
          </a:prstGeom>
          <a:noFill/>
          <a:ln w="9525">
            <a:noFill/>
            <a:miter lim="800000"/>
            <a:headEnd/>
            <a:tailEnd/>
          </a:ln>
        </p:spPr>
      </p:pic>
    </p:spTree>
    <p:extLst>
      <p:ext uri="{BB962C8B-B14F-4D97-AF65-F5344CB8AC3E}">
        <p14:creationId xmlns:p14="http://schemas.microsoft.com/office/powerpoint/2010/main" val="2529880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25</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rot="5400000">
            <a:off x="1730101" y="294234"/>
            <a:ext cx="5661249" cy="7466285"/>
          </a:xfrm>
          <a:prstGeom prst="rect">
            <a:avLst/>
          </a:prstGeom>
          <a:noFill/>
          <a:ln w="9525">
            <a:noFill/>
            <a:miter lim="800000"/>
            <a:headEnd/>
            <a:tailEnd/>
          </a:ln>
        </p:spPr>
      </p:pic>
    </p:spTree>
    <p:extLst>
      <p:ext uri="{BB962C8B-B14F-4D97-AF65-F5344CB8AC3E}">
        <p14:creationId xmlns:p14="http://schemas.microsoft.com/office/powerpoint/2010/main" val="265038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26</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a:off x="683568" y="1268760"/>
            <a:ext cx="7129522" cy="5589240"/>
          </a:xfrm>
          <a:prstGeom prst="rect">
            <a:avLst/>
          </a:prstGeom>
          <a:noFill/>
          <a:ln w="9525">
            <a:noFill/>
            <a:miter lim="800000"/>
            <a:headEnd/>
            <a:tailEnd/>
          </a:ln>
        </p:spPr>
      </p:pic>
    </p:spTree>
    <p:extLst>
      <p:ext uri="{BB962C8B-B14F-4D97-AF65-F5344CB8AC3E}">
        <p14:creationId xmlns:p14="http://schemas.microsoft.com/office/powerpoint/2010/main" val="254730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27</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a:off x="1547664" y="1268760"/>
            <a:ext cx="6120680" cy="5418585"/>
          </a:xfrm>
          <a:prstGeom prst="rect">
            <a:avLst/>
          </a:prstGeom>
          <a:noFill/>
          <a:ln w="9525">
            <a:noFill/>
            <a:miter lim="800000"/>
            <a:headEnd/>
            <a:tailEnd/>
          </a:ln>
        </p:spPr>
      </p:pic>
    </p:spTree>
    <p:extLst>
      <p:ext uri="{BB962C8B-B14F-4D97-AF65-F5344CB8AC3E}">
        <p14:creationId xmlns:p14="http://schemas.microsoft.com/office/powerpoint/2010/main" val="358000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a:t>
            </a:fld>
            <a:endParaRPr lang="it-IT" sz="1400" b="1" dirty="0"/>
          </a:p>
        </p:txBody>
      </p:sp>
      <p:sp>
        <p:nvSpPr>
          <p:cNvPr id="9" name="Rectangle 3"/>
          <p:cNvSpPr>
            <a:spLocks noChangeArrowheads="1"/>
          </p:cNvSpPr>
          <p:nvPr/>
        </p:nvSpPr>
        <p:spPr bwMode="auto">
          <a:xfrm>
            <a:off x="142875" y="1515556"/>
            <a:ext cx="8856663" cy="3785652"/>
          </a:xfrm>
          <a:prstGeom prst="rect">
            <a:avLst/>
          </a:prstGeom>
          <a:noFill/>
          <a:ln w="9525">
            <a:noFill/>
            <a:miter lim="800000"/>
            <a:headEnd/>
            <a:tailEnd/>
          </a:ln>
        </p:spPr>
        <p:txBody>
          <a:bodyPr>
            <a:spAutoFit/>
          </a:bodyPr>
          <a:lstStyle/>
          <a:p>
            <a:pPr algn="just">
              <a:buFontTx/>
              <a:buChar char="•"/>
            </a:pPr>
            <a:r>
              <a:rPr lang="en-US" sz="1600" b="0" dirty="0">
                <a:latin typeface="+mj-lt"/>
              </a:rPr>
              <a:t>The </a:t>
            </a:r>
            <a:r>
              <a:rPr lang="en-US" sz="1600" b="0" u="sng" dirty="0">
                <a:latin typeface="+mj-lt"/>
              </a:rPr>
              <a:t>Rossi–</a:t>
            </a:r>
            <a:r>
              <a:rPr lang="en-US" sz="1600" b="0" u="sng" dirty="0" err="1">
                <a:latin typeface="+mj-lt"/>
              </a:rPr>
              <a:t>Forel</a:t>
            </a:r>
            <a:r>
              <a:rPr lang="en-US" sz="1600" b="0" u="sng" dirty="0">
                <a:latin typeface="+mj-lt"/>
              </a:rPr>
              <a:t> </a:t>
            </a:r>
            <a:r>
              <a:rPr lang="en-US" sz="1600" b="0" dirty="0">
                <a:latin typeface="+mj-lt"/>
              </a:rPr>
              <a:t>intensity scale, developed in the late nineteenth century by the Italian scientist M. S. de Rossi and the Swiss scientist F. </a:t>
            </a:r>
            <a:r>
              <a:rPr lang="en-US" sz="1600" b="0" dirty="0" err="1">
                <a:latin typeface="+mj-lt"/>
              </a:rPr>
              <a:t>Forel</a:t>
            </a:r>
            <a:r>
              <a:rPr lang="en-US" sz="1600" b="0" dirty="0">
                <a:latin typeface="+mj-lt"/>
              </a:rPr>
              <a:t>, incorporated ten stages describing effects of increasing damage. </a:t>
            </a:r>
          </a:p>
          <a:p>
            <a:pPr algn="just">
              <a:buFontTx/>
              <a:buChar char="•"/>
            </a:pPr>
            <a:endParaRPr lang="en-US" sz="1600" b="0" dirty="0">
              <a:latin typeface="+mj-lt"/>
            </a:endParaRPr>
          </a:p>
          <a:p>
            <a:pPr algn="just">
              <a:buFontTx/>
              <a:buChar char="•"/>
            </a:pPr>
            <a:r>
              <a:rPr lang="en-US" sz="1600" b="0" dirty="0">
                <a:latin typeface="+mj-lt"/>
              </a:rPr>
              <a:t> In 1902 a Italian seismologist, G. </a:t>
            </a:r>
            <a:r>
              <a:rPr lang="en-US" sz="1600" b="0" u="sng" dirty="0" err="1">
                <a:latin typeface="+mj-lt"/>
              </a:rPr>
              <a:t>Mercalli</a:t>
            </a:r>
            <a:r>
              <a:rPr lang="en-US" sz="1600" b="0" dirty="0">
                <a:latin typeface="+mj-lt"/>
              </a:rPr>
              <a:t>, proposed a still more extensive, expanded intensity scale which reclassified earthquake severity in twelve stages.</a:t>
            </a:r>
          </a:p>
          <a:p>
            <a:pPr algn="just">
              <a:buFontTx/>
              <a:buChar char="•"/>
            </a:pPr>
            <a:endParaRPr lang="en-US" sz="1600" b="0" dirty="0">
              <a:latin typeface="+mj-lt"/>
            </a:endParaRPr>
          </a:p>
          <a:p>
            <a:pPr algn="just">
              <a:buFontTx/>
              <a:buChar char="•"/>
            </a:pPr>
            <a:r>
              <a:rPr lang="en-US" sz="1600" b="0" dirty="0">
                <a:latin typeface="+mj-lt"/>
              </a:rPr>
              <a:t>A variation, the </a:t>
            </a:r>
            <a:r>
              <a:rPr lang="en-US" sz="1600" b="0" u="sng" dirty="0">
                <a:latin typeface="+mj-lt"/>
              </a:rPr>
              <a:t>Modified </a:t>
            </a:r>
            <a:r>
              <a:rPr lang="en-US" sz="1600" b="0" u="sng" dirty="0" err="1">
                <a:latin typeface="+mj-lt"/>
              </a:rPr>
              <a:t>Mercalli</a:t>
            </a:r>
            <a:r>
              <a:rPr lang="en-US" sz="1600" b="0" dirty="0">
                <a:latin typeface="+mj-lt"/>
              </a:rPr>
              <a:t> (MM) scale, was developed in 1931 to suit building conditions in the United States, where a later modification is in common use. The </a:t>
            </a:r>
            <a:r>
              <a:rPr lang="en-US" sz="1600" b="0" u="sng" dirty="0">
                <a:latin typeface="+mj-lt"/>
              </a:rPr>
              <a:t>Medvedev–</a:t>
            </a:r>
            <a:r>
              <a:rPr lang="en-US" sz="1600" b="0" u="sng" dirty="0" err="1">
                <a:latin typeface="+mj-lt"/>
              </a:rPr>
              <a:t>Sponheuer</a:t>
            </a:r>
            <a:r>
              <a:rPr lang="en-US" sz="1600" b="0" u="sng" dirty="0">
                <a:latin typeface="+mj-lt"/>
              </a:rPr>
              <a:t>–</a:t>
            </a:r>
            <a:r>
              <a:rPr lang="en-US" sz="1600" b="0" u="sng" dirty="0" err="1">
                <a:latin typeface="+mj-lt"/>
              </a:rPr>
              <a:t>Karnik</a:t>
            </a:r>
            <a:r>
              <a:rPr lang="en-US" sz="1600" b="0" u="sng" dirty="0">
                <a:latin typeface="+mj-lt"/>
              </a:rPr>
              <a:t> </a:t>
            </a:r>
            <a:r>
              <a:rPr lang="en-US" sz="1600" b="0" dirty="0">
                <a:latin typeface="+mj-lt"/>
              </a:rPr>
              <a:t>(MSK) scale, introduced in Europe in 1964, and modified in 1981, also has twelve stages and differs from the MM scale mainly in details. </a:t>
            </a:r>
          </a:p>
          <a:p>
            <a:pPr algn="just">
              <a:buFontTx/>
              <a:buChar char="•"/>
            </a:pPr>
            <a:endParaRPr lang="en-US" sz="1600" b="0" dirty="0">
              <a:latin typeface="+mj-lt"/>
            </a:endParaRPr>
          </a:p>
          <a:p>
            <a:pPr algn="just">
              <a:buFontTx/>
              <a:buChar char="•"/>
            </a:pPr>
            <a:r>
              <a:rPr lang="en-US" sz="1600" b="0" dirty="0">
                <a:latin typeface="+mj-lt"/>
              </a:rPr>
              <a:t> A new </a:t>
            </a:r>
            <a:r>
              <a:rPr lang="en-US" sz="1600" b="0" u="sng" dirty="0">
                <a:latin typeface="+mj-lt"/>
              </a:rPr>
              <a:t>European </a:t>
            </a:r>
            <a:r>
              <a:rPr lang="en-US" sz="1600" b="0" u="sng" dirty="0" err="1">
                <a:latin typeface="+mj-lt"/>
              </a:rPr>
              <a:t>Macroseismic</a:t>
            </a:r>
            <a:r>
              <a:rPr lang="en-US" sz="1600" b="0" u="sng" dirty="0">
                <a:latin typeface="+mj-lt"/>
              </a:rPr>
              <a:t> Scale (EMS-98)</a:t>
            </a:r>
            <a:r>
              <a:rPr lang="en-US" sz="1600" b="0" dirty="0">
                <a:latin typeface="+mj-lt"/>
              </a:rPr>
              <a:t> was adopted in 1998; an abridged version. The new 12-stage EMS scale is based on the MSK scale but takes into account the vulnerability of buildings to earthquake damage and incorporates more rigorous evaluation of the extent of damage to structures with different building standards.</a:t>
            </a:r>
          </a:p>
        </p:txBody>
      </p:sp>
    </p:spTree>
    <p:extLst>
      <p:ext uri="{BB962C8B-B14F-4D97-AF65-F5344CB8AC3E}">
        <p14:creationId xmlns:p14="http://schemas.microsoft.com/office/powerpoint/2010/main" val="24476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dissolv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1" name="Picture 3"/>
          <p:cNvPicPr>
            <a:picLocks noChangeAspect="1" noChangeArrowheads="1"/>
          </p:cNvPicPr>
          <p:nvPr/>
        </p:nvPicPr>
        <p:blipFill>
          <a:blip r:embed="rId3" cstate="print"/>
          <a:srcRect/>
          <a:stretch>
            <a:fillRect/>
          </a:stretch>
        </p:blipFill>
        <p:spPr bwMode="auto">
          <a:xfrm>
            <a:off x="1947578" y="1268760"/>
            <a:ext cx="4928678" cy="5472608"/>
          </a:xfrm>
          <a:prstGeom prst="rect">
            <a:avLst/>
          </a:prstGeom>
          <a:noFill/>
          <a:ln w="9525">
            <a:noFill/>
            <a:miter lim="800000"/>
            <a:headEnd/>
            <a:tailEnd/>
          </a:ln>
        </p:spPr>
      </p:pic>
      <p:pic>
        <p:nvPicPr>
          <p:cNvPr id="7" name="Picture 4" descr="http://www.geo.mtu.edu/UPSeis/images/Giuseppe.gif"/>
          <p:cNvPicPr>
            <a:picLocks noChangeAspect="1" noChangeArrowheads="1"/>
          </p:cNvPicPr>
          <p:nvPr/>
        </p:nvPicPr>
        <p:blipFill>
          <a:blip r:embed="rId4" cstate="print"/>
          <a:srcRect/>
          <a:stretch>
            <a:fillRect/>
          </a:stretch>
        </p:blipFill>
        <p:spPr bwMode="auto">
          <a:xfrm>
            <a:off x="7092280" y="1340768"/>
            <a:ext cx="1905000" cy="1905000"/>
          </a:xfrm>
          <a:prstGeom prst="rect">
            <a:avLst/>
          </a:prstGeom>
          <a:noFill/>
        </p:spPr>
      </p:pic>
    </p:spTree>
    <p:extLst>
      <p:ext uri="{BB962C8B-B14F-4D97-AF65-F5344CB8AC3E}">
        <p14:creationId xmlns:p14="http://schemas.microsoft.com/office/powerpoint/2010/main" val="19712310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p:cNvPicPr>
            <a:picLocks noChangeAspect="1" noChangeArrowheads="1"/>
          </p:cNvPicPr>
          <p:nvPr/>
        </p:nvPicPr>
        <p:blipFill>
          <a:blip r:embed="rId3" cstate="print"/>
          <a:srcRect/>
          <a:stretch>
            <a:fillRect/>
          </a:stretch>
        </p:blipFill>
        <p:spPr bwMode="auto">
          <a:xfrm>
            <a:off x="1043608" y="1340768"/>
            <a:ext cx="6624736" cy="5255674"/>
          </a:xfrm>
          <a:prstGeom prst="rect">
            <a:avLst/>
          </a:prstGeom>
          <a:noFill/>
          <a:ln w="9525">
            <a:noFill/>
            <a:miter lim="800000"/>
            <a:headEnd/>
            <a:tailEnd/>
          </a:ln>
        </p:spPr>
      </p:pic>
    </p:spTree>
    <p:extLst>
      <p:ext uri="{BB962C8B-B14F-4D97-AF65-F5344CB8AC3E}">
        <p14:creationId xmlns:p14="http://schemas.microsoft.com/office/powerpoint/2010/main" val="25771460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6</a:t>
            </a:fld>
            <a:endParaRPr lang="it-IT" sz="1400" b="1" dirty="0"/>
          </a:p>
        </p:txBody>
      </p:sp>
      <p:pic>
        <p:nvPicPr>
          <p:cNvPr id="8" name="Picture 4"/>
          <p:cNvPicPr>
            <a:picLocks noChangeAspect="1" noChangeArrowheads="1"/>
          </p:cNvPicPr>
          <p:nvPr/>
        </p:nvPicPr>
        <p:blipFill>
          <a:blip r:embed="rId2" cstate="print"/>
          <a:srcRect/>
          <a:stretch>
            <a:fillRect/>
          </a:stretch>
        </p:blipFill>
        <p:spPr bwMode="auto">
          <a:xfrm>
            <a:off x="769938" y="1188938"/>
            <a:ext cx="7604125" cy="4832350"/>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142875" y="6054387"/>
            <a:ext cx="8856663" cy="830997"/>
          </a:xfrm>
          <a:prstGeom prst="rect">
            <a:avLst/>
          </a:prstGeom>
          <a:noFill/>
          <a:ln w="9525">
            <a:noFill/>
            <a:miter lim="800000"/>
            <a:headEnd/>
            <a:tailEnd/>
          </a:ln>
        </p:spPr>
        <p:txBody>
          <a:bodyPr>
            <a:spAutoFit/>
          </a:bodyPr>
          <a:lstStyle/>
          <a:p>
            <a:pPr algn="just">
              <a:buFontTx/>
              <a:buChar char="•"/>
            </a:pPr>
            <a:r>
              <a:rPr lang="en-US" sz="1600" b="0" dirty="0">
                <a:latin typeface="+mj-lt"/>
              </a:rPr>
              <a:t> The scale focuses especially on the effects on people and buildings. It takes into account classifications of both the vulnerability of a structure (i.e., the materials and method of construction) and the degree of damage.</a:t>
            </a:r>
          </a:p>
        </p:txBody>
      </p:sp>
    </p:spTree>
    <p:extLst>
      <p:ext uri="{BB962C8B-B14F-4D97-AF65-F5344CB8AC3E}">
        <p14:creationId xmlns:p14="http://schemas.microsoft.com/office/powerpoint/2010/main" val="8729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7</a:t>
            </a:fld>
            <a:endParaRPr lang="it-IT" sz="1400" b="1" dirty="0"/>
          </a:p>
        </p:txBody>
      </p:sp>
      <p:pic>
        <p:nvPicPr>
          <p:cNvPr id="9" name="Picture 6" descr="figure1art4vol4-3"/>
          <p:cNvPicPr>
            <a:picLocks noChangeAspect="1" noChangeArrowheads="1"/>
          </p:cNvPicPr>
          <p:nvPr/>
        </p:nvPicPr>
        <p:blipFill>
          <a:blip r:embed="rId2" cstate="print"/>
          <a:srcRect/>
          <a:stretch>
            <a:fillRect/>
          </a:stretch>
        </p:blipFill>
        <p:spPr bwMode="auto">
          <a:xfrm>
            <a:off x="1547813" y="1327051"/>
            <a:ext cx="5829300" cy="469423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4484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2" y="980728"/>
            <a:ext cx="9144000" cy="798842"/>
          </a:xfrm>
        </p:spPr>
        <p:txBody>
          <a:bodyPr>
            <a:normAutofit/>
          </a:bodyPr>
          <a:lstStyle/>
          <a:p>
            <a:pPr algn="ctr"/>
            <a:r>
              <a:rPr lang="it-IT" sz="3628" b="1" dirty="0">
                <a:latin typeface="+mn-lt"/>
              </a:rPr>
              <a:t>Intensità</a:t>
            </a:r>
          </a:p>
        </p:txBody>
      </p:sp>
      <p:sp>
        <p:nvSpPr>
          <p:cNvPr id="7" name="Content Placeholder 6"/>
          <p:cNvSpPr>
            <a:spLocks noGrp="1"/>
          </p:cNvSpPr>
          <p:nvPr>
            <p:ph idx="1"/>
          </p:nvPr>
        </p:nvSpPr>
        <p:spPr>
          <a:xfrm>
            <a:off x="1" y="1779569"/>
            <a:ext cx="9144000" cy="718413"/>
          </a:xfrm>
        </p:spPr>
        <p:txBody>
          <a:bodyPr>
            <a:normAutofit fontScale="92500"/>
          </a:bodyPr>
          <a:lstStyle/>
          <a:p>
            <a:pPr marL="0" indent="0" algn="ctr"/>
            <a:r>
              <a:rPr lang="it-IT" sz="2358" dirty="0"/>
              <a:t>Misura gli effetti di un terremoto sulle persone, sugli edifici e sul territorio.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176" y="2439303"/>
            <a:ext cx="8267727" cy="4187246"/>
          </a:xfrm>
          <a:prstGeom prst="rect">
            <a:avLst/>
          </a:prstGeom>
        </p:spPr>
      </p:pic>
    </p:spTree>
    <p:extLst>
      <p:ext uri="{BB962C8B-B14F-4D97-AF65-F5344CB8AC3E}">
        <p14:creationId xmlns:p14="http://schemas.microsoft.com/office/powerpoint/2010/main" val="2262089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6706" t="476" r="10615"/>
          <a:stretch/>
        </p:blipFill>
        <p:spPr>
          <a:xfrm>
            <a:off x="1866239" y="2211120"/>
            <a:ext cx="5418149" cy="4458240"/>
          </a:xfrm>
          <a:prstGeom prst="rect">
            <a:avLst/>
          </a:prstGeom>
        </p:spPr>
      </p:pic>
      <p:sp>
        <p:nvSpPr>
          <p:cNvPr id="4" name="Title 1"/>
          <p:cNvSpPr txBox="1">
            <a:spLocks/>
          </p:cNvSpPr>
          <p:nvPr/>
        </p:nvSpPr>
        <p:spPr>
          <a:xfrm>
            <a:off x="-139355" y="1292811"/>
            <a:ext cx="9144000" cy="7988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a:latin typeface="+mn-lt"/>
              </a:rPr>
              <a:t>Intensità</a:t>
            </a:r>
            <a:endParaRPr lang="it-IT" sz="3628" b="1" dirty="0">
              <a:latin typeface="+mn-lt"/>
            </a:endParaRPr>
          </a:p>
        </p:txBody>
      </p:sp>
    </p:spTree>
    <p:extLst>
      <p:ext uri="{BB962C8B-B14F-4D97-AF65-F5344CB8AC3E}">
        <p14:creationId xmlns:p14="http://schemas.microsoft.com/office/powerpoint/2010/main" val="3229910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17514</TotalTime>
  <Words>1153</Words>
  <Application>Microsoft Office PowerPoint</Application>
  <PresentationFormat>On-screen Show (4:3)</PresentationFormat>
  <Paragraphs>67</Paragraphs>
  <Slides>27</Slides>
  <Notes>6</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Microsoft YaHei</vt:lpstr>
      <vt:lpstr>Arial</vt:lpstr>
      <vt:lpstr>Calibri</vt:lpstr>
      <vt:lpstr>Times New Roman</vt:lpstr>
      <vt:lpstr>fisica terrestre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Intensità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478</cp:revision>
  <dcterms:created xsi:type="dcterms:W3CDTF">2013-09-23T10:57:03Z</dcterms:created>
  <dcterms:modified xsi:type="dcterms:W3CDTF">2020-12-02T06:35:38Z</dcterms:modified>
</cp:coreProperties>
</file>