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notesSlides/notesSlide1.xml" ContentType="application/vnd.openxmlformats-officedocument.presentationml.notesSlide+xml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4A7EBB"/>
              </a:solidFill>
              <a:prstDash val="solid"/>
              <a:round/>
            </a:ln>
          </a:left>
          <a:right>
            <a:ln w="9525" cap="flat">
              <a:solidFill>
                <a:srgbClr val="4A7EBB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9525" cap="flat">
              <a:solidFill>
                <a:srgbClr val="4A7EB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4A7EBB"/>
              </a:solidFill>
              <a:prstDash val="solid"/>
              <a:round/>
            </a:ln>
          </a:top>
          <a:bottom>
            <a:ln w="9525" cap="flat">
              <a:solidFill>
                <a:srgbClr val="4A7EB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hape 4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Caratteristiche spacers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olo Testo"/>
          <p:cNvSpPr txBox="1"/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2" name="Corpo livello uno…"/>
          <p:cNvSpPr txBox="1"/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8428178" y="6404293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 Box 1026"/>
          <p:cNvSpPr txBox="1"/>
          <p:nvPr/>
        </p:nvSpPr>
        <p:spPr>
          <a:xfrm>
            <a:off x="533400" y="1479551"/>
            <a:ext cx="8016875" cy="219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6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Cancer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 sz="6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Immunotherapy (2)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 Box 4"/>
          <p:cNvSpPr txBox="1"/>
          <p:nvPr/>
        </p:nvSpPr>
        <p:spPr>
          <a:xfrm>
            <a:off x="609600" y="1600201"/>
            <a:ext cx="8001000" cy="4440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2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first paper demonstrating the adoptive cell transfer of lymphocytes transduced with a retrovirus encoding TCRs that recognize a cancer antigen can mediate anti-tumour responses in patients with metastatic melanoma.</a:t>
            </a:r>
          </a:p>
          <a:p>
            <a:pPr>
              <a:defRPr b="1" sz="32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Morgan, R. A.et al. Cancer regression in patients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after transfer of genetically engineered lymphocytes. 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Science 314, 126–129 (2006).</a:t>
            </a:r>
          </a:p>
        </p:txBody>
      </p:sp>
      <p:sp>
        <p:nvSpPr>
          <p:cNvPr id="162" name="Text Box 5"/>
          <p:cNvSpPr txBox="1"/>
          <p:nvPr/>
        </p:nvSpPr>
        <p:spPr>
          <a:xfrm>
            <a:off x="761999" y="685801"/>
            <a:ext cx="7530353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100"/>
              </a:spcBef>
              <a:defRPr b="1"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TCR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613" y="175750"/>
            <a:ext cx="8636001" cy="568801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CasellaDiTesto 1"/>
          <p:cNvSpPr txBox="1"/>
          <p:nvPr/>
        </p:nvSpPr>
        <p:spPr>
          <a:xfrm>
            <a:off x="328613" y="6036241"/>
            <a:ext cx="863600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HLA-restricted response – tumor escape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 Box 2"/>
          <p:cNvSpPr txBox="1"/>
          <p:nvPr/>
        </p:nvSpPr>
        <p:spPr>
          <a:xfrm>
            <a:off x="-36513" y="152399"/>
            <a:ext cx="5113338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Tumor escape (4)</a:t>
            </a:r>
          </a:p>
        </p:txBody>
      </p:sp>
      <p:sp>
        <p:nvSpPr>
          <p:cNvPr id="168" name="Text Box 3"/>
          <p:cNvSpPr txBox="1"/>
          <p:nvPr/>
        </p:nvSpPr>
        <p:spPr>
          <a:xfrm>
            <a:off x="179386" y="2298700"/>
            <a:ext cx="4824416" cy="1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</a:p>
          <a:p>
            <a:pPr>
              <a:buSzPct val="100000"/>
              <a:buChar char="•"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b="1"/>
              <a:t>Some tumor cells reduce the expression of MHC I</a:t>
            </a:r>
          </a:p>
        </p:txBody>
      </p:sp>
      <p:pic>
        <p:nvPicPr>
          <p:cNvPr id="169" name="Picture 1027" descr="Picture 10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6662" y="73025"/>
            <a:ext cx="4133852" cy="666909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ttangolo 4"/>
          <p:cNvSpPr/>
          <p:nvPr/>
        </p:nvSpPr>
        <p:spPr>
          <a:xfrm>
            <a:off x="5435600" y="4868862"/>
            <a:ext cx="3708400" cy="15128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 Box 3"/>
          <p:cNvSpPr txBox="1"/>
          <p:nvPr/>
        </p:nvSpPr>
        <p:spPr>
          <a:xfrm>
            <a:off x="89692" y="1719264"/>
            <a:ext cx="8964616" cy="199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Any possibility to design an immunotherapeutic approach able to work independently from class I MHC?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rcRect l="0" t="8974" r="55690" b="58949"/>
          <a:stretch>
            <a:fillRect/>
          </a:stretch>
        </p:blipFill>
        <p:spPr>
          <a:xfrm>
            <a:off x="-3" y="2003382"/>
            <a:ext cx="3522088" cy="360820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xt Box 3"/>
          <p:cNvSpPr txBox="1"/>
          <p:nvPr/>
        </p:nvSpPr>
        <p:spPr>
          <a:xfrm>
            <a:off x="179386" y="284164"/>
            <a:ext cx="8964616" cy="136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Bispecific T-Cell Engaging (BiTE) Antibody</a:t>
            </a:r>
          </a:p>
        </p:txBody>
      </p:sp>
      <p:pic>
        <p:nvPicPr>
          <p:cNvPr id="176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rcRect l="0" t="8974" r="21901" b="23055"/>
          <a:stretch>
            <a:fillRect/>
          </a:stretch>
        </p:blipFill>
        <p:spPr>
          <a:xfrm>
            <a:off x="4259362" y="1987020"/>
            <a:ext cx="3784806" cy="4661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5837" y="1741503"/>
            <a:ext cx="4262618" cy="512872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 Box 3"/>
          <p:cNvSpPr txBox="1"/>
          <p:nvPr/>
        </p:nvSpPr>
        <p:spPr>
          <a:xfrm>
            <a:off x="87735" y="284164"/>
            <a:ext cx="8964616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Blinatumumab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 Placeholder 2"/>
          <p:cNvSpPr txBox="1"/>
          <p:nvPr/>
        </p:nvSpPr>
        <p:spPr>
          <a:xfrm>
            <a:off x="36511" y="5614096"/>
            <a:ext cx="8894766" cy="85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spcBef>
                <a:spcPts val="200"/>
              </a:spcBef>
              <a:defRPr sz="1000">
                <a:latin typeface="Arial"/>
                <a:ea typeface="Arial"/>
                <a:cs typeface="Arial"/>
                <a:sym typeface="Arial"/>
              </a:defRPr>
            </a:pPr>
            <a:r>
              <a:t>Structure and function of blinatumomab. A. The structural features of blinatumomab (MT103, AMG103) arise from monoclonal antibodies (mAbs) directed against CD19 and CD3. Single-chain antibodies are constructed from the light and heavy variable immunoglobulin domains (VL and VH) for each protein and connected using a long amino acid linker (Gly</a:t>
            </a:r>
            <a:r>
              <a:rPr baseline="-25000"/>
              <a:t>4</a:t>
            </a:r>
            <a:r>
              <a:t>Ser</a:t>
            </a:r>
            <a:r>
              <a:rPr baseline="-25000"/>
              <a:t>1</a:t>
            </a:r>
            <a:r>
              <a:t>)</a:t>
            </a:r>
            <a:r>
              <a:rPr baseline="-25000"/>
              <a:t>3</a:t>
            </a:r>
            <a:r>
              <a:t>.</a:t>
            </a:r>
            <a:r>
              <a:rPr baseline="30000"/>
              <a:t>4, 12</a:t>
            </a:r>
            <a:r>
              <a:t> Two single-chain antibodies are joined using a short amino acid linker (Gly</a:t>
            </a:r>
            <a:r>
              <a:rPr baseline="-25000"/>
              <a:t>4</a:t>
            </a:r>
            <a:r>
              <a:t>Ser</a:t>
            </a:r>
            <a:r>
              <a:rPr baseline="-25000"/>
              <a:t>1</a:t>
            </a:r>
            <a:r>
              <a:t>)</a:t>
            </a:r>
            <a:r>
              <a:rPr baseline="-25000"/>
              <a:t>1</a:t>
            </a:r>
            <a:r>
              <a:t>.</a:t>
            </a:r>
            <a:r>
              <a:rPr baseline="30000"/>
              <a:t>31</a:t>
            </a:r>
            <a:r>
              <a:t> B. Aggregation of T and B cells in the presence of blinatumomab. A cytotoxic T lymphocyte (blue) is associated with chronic lymphocytic leukemia cells (pink).</a:t>
            </a:r>
            <a:r>
              <a:rPr baseline="30000"/>
              <a:t>14</a:t>
            </a:r>
            <a:r>
              <a:t> The EpCAM BiTE MT110 can facilitate T-lymphocyte interaction with solid tumor cells, which have high expression levels of the EpCAM antigen (e.g., pancreatic cancer cells</a:t>
            </a:r>
            <a:r>
              <a:rPr baseline="30000"/>
              <a:t>32</a:t>
            </a:r>
            <a:r>
              <a:t>).</a:t>
            </a:r>
          </a:p>
        </p:txBody>
      </p:sp>
      <p:pic>
        <p:nvPicPr>
          <p:cNvPr id="18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4250" y="244475"/>
            <a:ext cx="5130344" cy="5293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 Box 3"/>
          <p:cNvSpPr txBox="1"/>
          <p:nvPr/>
        </p:nvSpPr>
        <p:spPr>
          <a:xfrm>
            <a:off x="179386" y="284164"/>
            <a:ext cx="8964616" cy="136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Induction of a T-response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against tumor</a:t>
            </a:r>
          </a:p>
        </p:txBody>
      </p:sp>
      <p:pic>
        <p:nvPicPr>
          <p:cNvPr id="185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6100" y="2309813"/>
            <a:ext cx="4787900" cy="4460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5" y="1581150"/>
            <a:ext cx="4367216" cy="393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rcRect l="0" t="7255" r="55403" b="47684"/>
          <a:stretch>
            <a:fillRect/>
          </a:stretch>
        </p:blipFill>
        <p:spPr>
          <a:xfrm>
            <a:off x="2303559" y="497572"/>
            <a:ext cx="4020481" cy="5748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4"/>
          <p:cNvSpPr txBox="1"/>
          <p:nvPr/>
        </p:nvSpPr>
        <p:spPr>
          <a:xfrm>
            <a:off x="457200" y="2286000"/>
            <a:ext cx="8686800" cy="244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Molecular weight </a:t>
            </a:r>
            <a:r>
              <a:rPr b="0"/>
              <a:t>(have to be low MW)</a:t>
            </a:r>
            <a:endParaRPr sz="3200"/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Manufacturing </a:t>
            </a:r>
            <a:r>
              <a:rPr b="0"/>
              <a:t>(purification)</a:t>
            </a:r>
            <a:endParaRPr sz="3200"/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Number of TIL</a:t>
            </a:r>
          </a:p>
        </p:txBody>
      </p:sp>
      <p:sp>
        <p:nvSpPr>
          <p:cNvPr id="191" name="Rectangle 5"/>
          <p:cNvSpPr txBox="1"/>
          <p:nvPr/>
        </p:nvSpPr>
        <p:spPr>
          <a:xfrm>
            <a:off x="0" y="609601"/>
            <a:ext cx="9144000" cy="70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Limit of BsAb (BITE)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2"/>
          <p:cNvSpPr txBox="1"/>
          <p:nvPr/>
        </p:nvSpPr>
        <p:spPr>
          <a:xfrm>
            <a:off x="0" y="609600"/>
            <a:ext cx="9144000" cy="6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Adaptive Cell Transfer Therapy</a:t>
            </a:r>
          </a:p>
        </p:txBody>
      </p:sp>
      <p:sp>
        <p:nvSpPr>
          <p:cNvPr id="115" name="Text Box 6"/>
          <p:cNvSpPr txBox="1"/>
          <p:nvPr/>
        </p:nvSpPr>
        <p:spPr>
          <a:xfrm>
            <a:off x="762000" y="2667000"/>
            <a:ext cx="7620000" cy="170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Adoptive cell therapy (ACT) is a treatment that uses a cancer patient’s own T lymphocytes with anti-tumor activity, expanded in vitro and re-infused into the patient with cancer.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4"/>
          <p:cNvSpPr txBox="1"/>
          <p:nvPr/>
        </p:nvSpPr>
        <p:spPr>
          <a:xfrm>
            <a:off x="457200" y="2286000"/>
            <a:ext cx="8686800" cy="22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899" indent="-342899">
              <a:spcBef>
                <a:spcPts val="600"/>
              </a:spcBef>
              <a:buSzPct val="100000"/>
              <a:buFont typeface="Arial"/>
              <a:buChar char="•"/>
              <a:defRPr b="1" sz="22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TIL </a:t>
            </a:r>
            <a:r>
              <a:rPr b="0"/>
              <a:t>(Tumor infiltration T-lymphocytes therapy) </a:t>
            </a:r>
          </a:p>
          <a:p>
            <a:pPr marL="342899" indent="-342899">
              <a:spcBef>
                <a:spcPts val="700"/>
              </a:spcBef>
              <a:buSzPct val="100000"/>
              <a:buFont typeface="Arial"/>
              <a:buChar char="•"/>
              <a:defRPr sz="22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899" indent="-342899">
              <a:spcBef>
                <a:spcPts val="600"/>
              </a:spcBef>
              <a:buSzPct val="100000"/>
              <a:buFont typeface="Arial"/>
              <a:buChar char="•"/>
              <a:defRPr b="1" sz="22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TCR</a:t>
            </a:r>
            <a:r>
              <a:rPr b="0"/>
              <a:t> (T-cell receptor therapy)</a:t>
            </a:r>
            <a:endParaRPr sz="3200"/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CAR-T</a:t>
            </a:r>
            <a:r>
              <a:rPr b="0"/>
              <a:t> (Chimeric antigen receptor T-cell therapy)</a:t>
            </a:r>
          </a:p>
        </p:txBody>
      </p:sp>
      <p:sp>
        <p:nvSpPr>
          <p:cNvPr id="194" name="Rectangle 5"/>
          <p:cNvSpPr txBox="1"/>
          <p:nvPr/>
        </p:nvSpPr>
        <p:spPr>
          <a:xfrm>
            <a:off x="0" y="609601"/>
            <a:ext cx="9144000" cy="70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Adaptive Cell Transfer Therapy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 Box 3"/>
          <p:cNvSpPr txBox="1"/>
          <p:nvPr/>
        </p:nvSpPr>
        <p:spPr>
          <a:xfrm>
            <a:off x="304800" y="2057400"/>
            <a:ext cx="8077200" cy="22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CAR-T  cells have to recognize  tumor cells  independently  of  their  expression  of  human  leukocyte antigen  (HLA)  molecules,  tumors  that  escape  conventional  T cells  by  down-regulating  HLA  and/or  mutating  components  of the  antigen  processing  machinery  can  be  eliminated. </a:t>
            </a:r>
          </a:p>
        </p:txBody>
      </p:sp>
      <p:sp>
        <p:nvSpPr>
          <p:cNvPr id="197" name="Text Box 4"/>
          <p:cNvSpPr txBox="1"/>
          <p:nvPr/>
        </p:nvSpPr>
        <p:spPr>
          <a:xfrm>
            <a:off x="381000" y="533400"/>
            <a:ext cx="8180293" cy="6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2400"/>
              </a:spcBef>
              <a:defRPr b="1" sz="4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CAR-T</a:t>
            </a:r>
            <a:r>
              <a:rPr b="0" sz="2000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6" y="762000"/>
            <a:ext cx="4648202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 Box 5"/>
          <p:cNvSpPr txBox="1"/>
          <p:nvPr/>
        </p:nvSpPr>
        <p:spPr>
          <a:xfrm>
            <a:off x="5229411" y="853985"/>
            <a:ext cx="3914589" cy="461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CARs  consist  of  fusion  molecules  and  are  typically  comprised  of:</a:t>
            </a:r>
          </a:p>
          <a:p>
            <a:pPr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SzPct val="100000"/>
              <a:buAutoNum type="arabicPeriod" startAt="1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an  extracellular  single chain  variable  fragment (scFv)  of  a  monoclonal  antibody  (mAb)  </a:t>
            </a:r>
            <a:r>
              <a:rPr u="sng"/>
              <a:t>specific  for  a surface  molecule on  the  tumor  cell</a:t>
            </a:r>
            <a:r>
              <a:t>,</a:t>
            </a:r>
          </a:p>
          <a:p>
            <a:pPr marL="342900" indent="-342900">
              <a:buSzPct val="100000"/>
              <a:buAutoNum type="arabicPeriod" startAt="1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SzPct val="100000"/>
              <a:buAutoNum type="arabicPeriod" startAt="2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 spacer  domain  that provides  flexibility  and  optimizes  T  cell  and  target  cell engagement,</a:t>
            </a:r>
          </a:p>
          <a:p>
            <a:pPr marL="342900" indent="-342900">
              <a:buSzPct val="100000"/>
              <a:buAutoNum type="arabicPeriod" startAt="2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SzPct val="100000"/>
              <a:buAutoNum type="arabicPeriod" startAt="3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 transmembrane  domain,</a:t>
            </a:r>
          </a:p>
          <a:p>
            <a:pPr marL="342900" indent="-342900">
              <a:buSzPct val="100000"/>
              <a:buAutoNum type="arabicPeriod" startAt="3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buSzPct val="100000"/>
              <a:buAutoNum type="arabicPeriod" startAt="4"/>
              <a:defRPr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signaling modules  that  trigger  T  cell  effector  functions.</a:t>
            </a:r>
          </a:p>
        </p:txBody>
      </p:sp>
      <p:sp>
        <p:nvSpPr>
          <p:cNvPr id="201" name="Text Box 6"/>
          <p:cNvSpPr txBox="1"/>
          <p:nvPr/>
        </p:nvSpPr>
        <p:spPr>
          <a:xfrm>
            <a:off x="914400" y="6183777"/>
            <a:ext cx="7391400" cy="61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Michael et al, Designing  chimeric  antigen  receptors  to  effectively  and safely  target  tumors. Current  Opinion  in  Immunology  2015</a:t>
            </a:r>
          </a:p>
        </p:txBody>
      </p:sp>
      <p:sp>
        <p:nvSpPr>
          <p:cNvPr id="202" name="Rectangle 7"/>
          <p:cNvSpPr txBox="1"/>
          <p:nvPr/>
        </p:nvSpPr>
        <p:spPr>
          <a:xfrm>
            <a:off x="603250" y="0"/>
            <a:ext cx="8540750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CAR-T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43"/>
          <p:cNvGrpSpPr/>
          <p:nvPr/>
        </p:nvGrpSpPr>
        <p:grpSpPr>
          <a:xfrm>
            <a:off x="5237162" y="1038225"/>
            <a:ext cx="3768728" cy="3287715"/>
            <a:chOff x="0" y="0"/>
            <a:chExt cx="3768727" cy="3287714"/>
          </a:xfrm>
        </p:grpSpPr>
        <p:pic>
          <p:nvPicPr>
            <p:cNvPr id="20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1279" r="0" b="0"/>
            <a:stretch>
              <a:fillRect/>
            </a:stretch>
          </p:blipFill>
          <p:spPr>
            <a:xfrm>
              <a:off x="31473" y="0"/>
              <a:ext cx="3737255" cy="3287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Rectangle 45"/>
            <p:cNvSpPr/>
            <p:nvPr/>
          </p:nvSpPr>
          <p:spPr>
            <a:xfrm>
              <a:off x="0" y="11111"/>
              <a:ext cx="469902" cy="5524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207" name="TextBox 2"/>
          <p:cNvSpPr txBox="1"/>
          <p:nvPr/>
        </p:nvSpPr>
        <p:spPr>
          <a:xfrm>
            <a:off x="7662863" y="1254125"/>
            <a:ext cx="1636712" cy="49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Antigen specific domain</a:t>
            </a:r>
          </a:p>
        </p:txBody>
      </p:sp>
      <p:sp>
        <p:nvSpPr>
          <p:cNvPr id="208" name="Content Placeholder 2"/>
          <p:cNvSpPr txBox="1"/>
          <p:nvPr/>
        </p:nvSpPr>
        <p:spPr>
          <a:xfrm>
            <a:off x="127000" y="887039"/>
            <a:ext cx="5141913" cy="251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marL="687387" indent="-339725">
              <a:spcBef>
                <a:spcPts val="800"/>
              </a:spcBef>
              <a:buSzPct val="100000"/>
              <a:buBlip>
                <a:blip r:embed="rId3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T cells transduced with tumor-specific CAR</a:t>
            </a:r>
          </a:p>
          <a:p>
            <a:pPr lvl="1" marL="687387" indent="-339725">
              <a:spcBef>
                <a:spcPts val="800"/>
              </a:spcBef>
              <a:buSzPct val="100000"/>
              <a:buBlip>
                <a:blip r:embed="rId3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CAR: Single fusion molecule with antigen specificity plus signaling domain</a:t>
            </a:r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</a:p>
          <a:p>
            <a:pPr lvl="1" marL="687387" indent="-339725">
              <a:spcBef>
                <a:spcPts val="800"/>
              </a:spcBef>
              <a:buSzPct val="100000"/>
              <a:buBlip>
                <a:blip r:embed="rId3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Cancer: Solid tumor &amp; hematological malignancies</a:t>
            </a:r>
          </a:p>
        </p:txBody>
      </p:sp>
      <p:sp>
        <p:nvSpPr>
          <p:cNvPr id="209" name="Text Box 4"/>
          <p:cNvSpPr txBox="1"/>
          <p:nvPr/>
        </p:nvSpPr>
        <p:spPr>
          <a:xfrm>
            <a:off x="6108700" y="6557963"/>
            <a:ext cx="2897190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1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Maus M V et al. Blood 2014;123:2625-2635</a:t>
            </a:r>
          </a:p>
        </p:txBody>
      </p:sp>
      <p:grpSp>
        <p:nvGrpSpPr>
          <p:cNvPr id="212" name="Rectangle 12"/>
          <p:cNvGrpSpPr/>
          <p:nvPr/>
        </p:nvGrpSpPr>
        <p:grpSpPr>
          <a:xfrm>
            <a:off x="646112" y="4957762"/>
            <a:ext cx="1676401" cy="1371601"/>
            <a:chOff x="0" y="0"/>
            <a:chExt cx="1676400" cy="1371600"/>
          </a:xfrm>
        </p:grpSpPr>
        <p:sp>
          <p:nvSpPr>
            <p:cNvPr id="210" name="Rettangolo"/>
            <p:cNvSpPr/>
            <p:nvPr/>
          </p:nvSpPr>
          <p:spPr>
            <a:xfrm>
              <a:off x="0" y="0"/>
              <a:ext cx="1676401" cy="1371601"/>
            </a:xfrm>
            <a:prstGeom prst="rect">
              <a:avLst/>
            </a:prstGeom>
            <a:gradFill flip="none"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38100" dist="20000" dir="5400000">
                <a:srgbClr val="000000">
                  <a:alpha val="37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 sz="1600"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11" name="“Live drug”"/>
            <p:cNvSpPr txBox="1"/>
            <p:nvPr/>
          </p:nvSpPr>
          <p:spPr>
            <a:xfrm>
              <a:off x="0" y="519430"/>
              <a:ext cx="1676401" cy="33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914400">
                <a:defRPr sz="16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“Live drug”</a:t>
              </a:r>
            </a:p>
          </p:txBody>
        </p:sp>
      </p:grpSp>
      <p:grpSp>
        <p:nvGrpSpPr>
          <p:cNvPr id="215" name="Rectangle 13"/>
          <p:cNvGrpSpPr/>
          <p:nvPr/>
        </p:nvGrpSpPr>
        <p:grpSpPr>
          <a:xfrm>
            <a:off x="2579688" y="4965699"/>
            <a:ext cx="1835152" cy="1363665"/>
            <a:chOff x="0" y="0"/>
            <a:chExt cx="1835150" cy="1363664"/>
          </a:xfrm>
        </p:grpSpPr>
        <p:sp>
          <p:nvSpPr>
            <p:cNvPr id="213" name="Rettangolo"/>
            <p:cNvSpPr/>
            <p:nvPr/>
          </p:nvSpPr>
          <p:spPr>
            <a:xfrm>
              <a:off x="0" y="-1"/>
              <a:ext cx="1835151" cy="1363665"/>
            </a:xfrm>
            <a:prstGeom prst="rect">
              <a:avLst/>
            </a:prstGeom>
            <a:gradFill flip="none"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38100" dist="20000" dir="5400000">
                <a:srgbClr val="000000">
                  <a:alpha val="37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700"/>
                </a:spcBef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14" name="Tumor recognition independent of HLA (no HLA typing needed)"/>
            <p:cNvSpPr txBox="1"/>
            <p:nvPr/>
          </p:nvSpPr>
          <p:spPr>
            <a:xfrm>
              <a:off x="0" y="199231"/>
              <a:ext cx="1835151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spcBef>
                  <a:spcPts val="600"/>
                </a:spcBef>
                <a:defRPr sz="16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Tumor recognition independent of HLA (no HLA typing needed)</a:t>
              </a:r>
            </a:p>
          </p:txBody>
        </p:sp>
      </p:grpSp>
      <p:grpSp>
        <p:nvGrpSpPr>
          <p:cNvPr id="218" name="Rectangle 16"/>
          <p:cNvGrpSpPr/>
          <p:nvPr/>
        </p:nvGrpSpPr>
        <p:grpSpPr>
          <a:xfrm>
            <a:off x="4772025" y="4965700"/>
            <a:ext cx="1676400" cy="1371600"/>
            <a:chOff x="0" y="0"/>
            <a:chExt cx="1676400" cy="1371600"/>
          </a:xfrm>
        </p:grpSpPr>
        <p:sp>
          <p:nvSpPr>
            <p:cNvPr id="216" name="Rettangolo"/>
            <p:cNvSpPr/>
            <p:nvPr/>
          </p:nvSpPr>
          <p:spPr>
            <a:xfrm>
              <a:off x="0" y="0"/>
              <a:ext cx="1676400" cy="1371600"/>
            </a:xfrm>
            <a:prstGeom prst="rect">
              <a:avLst/>
            </a:prstGeom>
            <a:gradFill flip="none"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38100" dist="20000" dir="5400000">
                <a:srgbClr val="000000">
                  <a:alpha val="37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700"/>
                </a:spcBef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17" name="Multiple anti-tumor immuno-modulators can be engineered"/>
            <p:cNvSpPr txBox="1"/>
            <p:nvPr/>
          </p:nvSpPr>
          <p:spPr>
            <a:xfrm>
              <a:off x="0" y="157479"/>
              <a:ext cx="1676400" cy="1056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914400">
                <a:spcBef>
                  <a:spcPts val="600"/>
                </a:spcBef>
                <a:defRPr sz="16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Multiple anti-tumor immuno-modulators can be engineered</a:t>
              </a:r>
            </a:p>
          </p:txBody>
        </p:sp>
      </p:grpSp>
      <p:grpSp>
        <p:nvGrpSpPr>
          <p:cNvPr id="221" name="Rectangle 17"/>
          <p:cNvGrpSpPr/>
          <p:nvPr/>
        </p:nvGrpSpPr>
        <p:grpSpPr>
          <a:xfrm>
            <a:off x="6721475" y="4965700"/>
            <a:ext cx="1695450" cy="1371600"/>
            <a:chOff x="0" y="0"/>
            <a:chExt cx="1695450" cy="1371600"/>
          </a:xfrm>
        </p:grpSpPr>
        <p:sp>
          <p:nvSpPr>
            <p:cNvPr id="219" name="Rettangolo"/>
            <p:cNvSpPr/>
            <p:nvPr/>
          </p:nvSpPr>
          <p:spPr>
            <a:xfrm>
              <a:off x="0" y="0"/>
              <a:ext cx="1695450" cy="1371600"/>
            </a:xfrm>
            <a:prstGeom prst="rect">
              <a:avLst/>
            </a:prstGeom>
            <a:gradFill flip="none" rotWithShape="1">
              <a:gsLst>
                <a:gs pos="0">
                  <a:srgbClr val="FFE5E5"/>
                </a:gs>
                <a:gs pos="64999">
                  <a:srgbClr val="FFBEBD"/>
                </a:gs>
                <a:gs pos="100000">
                  <a:srgbClr val="FFA2A1"/>
                </a:gs>
              </a:gsLst>
              <a:lin ang="5400000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38100" dist="20000" dir="5400000">
                <a:srgbClr val="000000">
                  <a:alpha val="37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700"/>
                </a:spcBef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20" name="Target variety of antigens (self-protein, carbohydrate, glycolipid)"/>
            <p:cNvSpPr txBox="1"/>
            <p:nvPr/>
          </p:nvSpPr>
          <p:spPr>
            <a:xfrm>
              <a:off x="0" y="36829"/>
              <a:ext cx="1695450" cy="1297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914400">
                <a:spcBef>
                  <a:spcPts val="600"/>
                </a:spcBef>
                <a:defRPr sz="16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Target variety of antigens (self-protein, carbohydrate, glycolipid)</a:t>
              </a:r>
            </a:p>
          </p:txBody>
        </p:sp>
      </p:grpSp>
      <p:grpSp>
        <p:nvGrpSpPr>
          <p:cNvPr id="224" name="Rounded Rectangle 18"/>
          <p:cNvGrpSpPr/>
          <p:nvPr/>
        </p:nvGrpSpPr>
        <p:grpSpPr>
          <a:xfrm>
            <a:off x="569912" y="4348162"/>
            <a:ext cx="7918451" cy="581027"/>
            <a:chOff x="0" y="0"/>
            <a:chExt cx="7918450" cy="581026"/>
          </a:xfrm>
        </p:grpSpPr>
        <p:sp>
          <p:nvSpPr>
            <p:cNvPr id="222" name="Rettangolo arrotondato"/>
            <p:cNvSpPr/>
            <p:nvPr/>
          </p:nvSpPr>
          <p:spPr>
            <a:xfrm>
              <a:off x="0" y="0"/>
              <a:ext cx="7918451" cy="581027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7999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700"/>
                </a:spcBef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23" name="Advantages of CAR T cells"/>
            <p:cNvSpPr txBox="1"/>
            <p:nvPr/>
          </p:nvSpPr>
          <p:spPr>
            <a:xfrm>
              <a:off x="28361" y="92392"/>
              <a:ext cx="7861728" cy="396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38100" dist="20000" dir="5400000">
                <a:srgbClr val="000000">
                  <a:alpha val="37999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914400">
                <a:spcBef>
                  <a:spcPts val="800"/>
                </a:spcBef>
                <a:defRPr b="1" sz="200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/>
              <a:r>
                <a:t>Advantages of CAR T cells</a:t>
              </a:r>
            </a:p>
          </p:txBody>
        </p:sp>
      </p:grpSp>
      <p:sp>
        <p:nvSpPr>
          <p:cNvPr id="225" name="Rectangle 7"/>
          <p:cNvSpPr txBox="1"/>
          <p:nvPr/>
        </p:nvSpPr>
        <p:spPr>
          <a:xfrm>
            <a:off x="603250" y="0"/>
            <a:ext cx="8540750" cy="70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CAR-T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3"/>
      <p:bldP build="whole" bldLvl="1" animBg="1" rev="0" advAuto="0" spid="224" grpId="5"/>
      <p:bldP build="whole" bldLvl="1" animBg="1" rev="0" advAuto="0" spid="221" grpId="4"/>
      <p:bldP build="whole" bldLvl="1" animBg="1" rev="0" advAuto="0" spid="212" grpId="1"/>
      <p:bldP build="whole" bldLvl="1" animBg="1" rev="0" advAuto="0" spid="21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2"/>
          <p:cNvSpPr txBox="1"/>
          <p:nvPr>
            <p:ph type="title"/>
          </p:nvPr>
        </p:nvSpPr>
        <p:spPr>
          <a:xfrm>
            <a:off x="228600" y="228600"/>
            <a:ext cx="8686800" cy="1143000"/>
          </a:xfrm>
          <a:prstGeom prst="rect">
            <a:avLst/>
          </a:prstGeom>
        </p:spPr>
        <p:txBody>
          <a:bodyPr/>
          <a:lstStyle>
            <a:lvl1pPr defTabSz="429768">
              <a:defRPr b="1" sz="3300">
                <a:solidFill>
                  <a:srgbClr val="0000FF"/>
                </a:solidFill>
              </a:defRPr>
            </a:lvl1pPr>
          </a:lstStyle>
          <a:p>
            <a:pPr/>
            <a:r>
              <a:t>Generation of a tumor targeted chimeric antigen receptor (CAR)</a:t>
            </a:r>
          </a:p>
        </p:txBody>
      </p:sp>
      <p:pic>
        <p:nvPicPr>
          <p:cNvPr id="22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30667" t="0" r="33331" b="0"/>
          <a:stretch>
            <a:fillRect/>
          </a:stretch>
        </p:blipFill>
        <p:spPr>
          <a:xfrm>
            <a:off x="609600" y="3733800"/>
            <a:ext cx="2228850" cy="297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 4"/>
          <p:cNvGrpSpPr/>
          <p:nvPr/>
        </p:nvGrpSpPr>
        <p:grpSpPr>
          <a:xfrm>
            <a:off x="761999" y="1981197"/>
            <a:ext cx="1600203" cy="1981204"/>
            <a:chOff x="0" y="-1"/>
            <a:chExt cx="1600201" cy="1981202"/>
          </a:xfrm>
        </p:grpSpPr>
        <p:pic>
          <p:nvPicPr>
            <p:cNvPr id="229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714" r="78400" b="54285"/>
            <a:stretch>
              <a:fillRect/>
            </a:stretch>
          </p:blipFill>
          <p:spPr>
            <a:xfrm>
              <a:off x="0" y="94342"/>
              <a:ext cx="1440923" cy="1584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Rectangle 6"/>
            <p:cNvSpPr/>
            <p:nvPr/>
          </p:nvSpPr>
          <p:spPr>
            <a:xfrm>
              <a:off x="-1" y="-2"/>
              <a:ext cx="1511303" cy="28303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1" name="Rectangle 7"/>
            <p:cNvSpPr/>
            <p:nvPr/>
          </p:nvSpPr>
          <p:spPr>
            <a:xfrm>
              <a:off x="266700" y="1603829"/>
              <a:ext cx="1333502" cy="377373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2" name="Rectangle 8"/>
            <p:cNvSpPr/>
            <p:nvPr/>
          </p:nvSpPr>
          <p:spPr>
            <a:xfrm>
              <a:off x="622300" y="188685"/>
              <a:ext cx="266701" cy="28303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3" name="Rectangle 9"/>
            <p:cNvSpPr/>
            <p:nvPr/>
          </p:nvSpPr>
          <p:spPr>
            <a:xfrm>
              <a:off x="1066801" y="1320801"/>
              <a:ext cx="444501" cy="377373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pic>
        <p:nvPicPr>
          <p:cNvPr id="235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54856" t="0" r="30171" b="0"/>
          <a:stretch>
            <a:fillRect/>
          </a:stretch>
        </p:blipFill>
        <p:spPr>
          <a:xfrm>
            <a:off x="4046537" y="1684338"/>
            <a:ext cx="1393826" cy="301625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ctangle 11"/>
          <p:cNvSpPr/>
          <p:nvPr/>
        </p:nvSpPr>
        <p:spPr>
          <a:xfrm rot="2740443">
            <a:off x="1608932" y="2262981"/>
            <a:ext cx="685802" cy="471489"/>
          </a:xfrm>
          <a:prstGeom prst="rect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7" name="Rectangle 12"/>
          <p:cNvSpPr/>
          <p:nvPr/>
        </p:nvSpPr>
        <p:spPr>
          <a:xfrm rot="5400000">
            <a:off x="1143000" y="5791200"/>
            <a:ext cx="609600" cy="304800"/>
          </a:xfrm>
          <a:prstGeom prst="rect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38" name="Line 13"/>
          <p:cNvSpPr/>
          <p:nvPr/>
        </p:nvSpPr>
        <p:spPr>
          <a:xfrm flipV="1">
            <a:off x="1600200" y="3962399"/>
            <a:ext cx="2895601" cy="1828802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9" name="Line 14"/>
          <p:cNvSpPr/>
          <p:nvPr/>
        </p:nvSpPr>
        <p:spPr>
          <a:xfrm flipV="1">
            <a:off x="2133598" y="2209799"/>
            <a:ext cx="1828803" cy="152402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70" name="Group 15"/>
          <p:cNvGrpSpPr/>
          <p:nvPr/>
        </p:nvGrpSpPr>
        <p:grpSpPr>
          <a:xfrm>
            <a:off x="4748212" y="4952998"/>
            <a:ext cx="3709990" cy="599441"/>
            <a:chOff x="0" y="0"/>
            <a:chExt cx="3709989" cy="599439"/>
          </a:xfrm>
        </p:grpSpPr>
        <p:grpSp>
          <p:nvGrpSpPr>
            <p:cNvPr id="242" name="Rectangle 16"/>
            <p:cNvGrpSpPr/>
            <p:nvPr/>
          </p:nvGrpSpPr>
          <p:grpSpPr>
            <a:xfrm>
              <a:off x="1674812" y="181521"/>
              <a:ext cx="303215" cy="273544"/>
              <a:chOff x="0" y="0"/>
              <a:chExt cx="303214" cy="273543"/>
            </a:xfrm>
          </p:grpSpPr>
          <p:sp>
            <p:nvSpPr>
              <p:cNvPr id="240" name="Rettangolo"/>
              <p:cNvSpPr/>
              <p:nvPr/>
            </p:nvSpPr>
            <p:spPr>
              <a:xfrm>
                <a:off x="0" y="43903"/>
                <a:ext cx="303215" cy="18574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41" name="VH"/>
              <p:cNvSpPr txBox="1"/>
              <p:nvPr/>
            </p:nvSpPr>
            <p:spPr>
              <a:xfrm>
                <a:off x="17209" y="-1"/>
                <a:ext cx="268793" cy="273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  <a:r>
                  <a:t>V</a:t>
                </a:r>
                <a:r>
                  <a:rPr baseline="-25000"/>
                  <a:t>H</a:t>
                </a:r>
              </a:p>
            </p:txBody>
          </p:sp>
        </p:grpSp>
        <p:sp>
          <p:nvSpPr>
            <p:cNvPr id="243" name="Rectangle 17"/>
            <p:cNvSpPr/>
            <p:nvPr/>
          </p:nvSpPr>
          <p:spPr>
            <a:xfrm>
              <a:off x="1938338" y="225425"/>
              <a:ext cx="38101" cy="18573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44600">
                <a:defRPr sz="3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246" name="Rectangle 18"/>
            <p:cNvGrpSpPr/>
            <p:nvPr/>
          </p:nvGrpSpPr>
          <p:grpSpPr>
            <a:xfrm>
              <a:off x="1976438" y="183108"/>
              <a:ext cx="327027" cy="273544"/>
              <a:chOff x="0" y="0"/>
              <a:chExt cx="327025" cy="273543"/>
            </a:xfrm>
          </p:grpSpPr>
          <p:sp>
            <p:nvSpPr>
              <p:cNvPr id="244" name="Rettangolo"/>
              <p:cNvSpPr/>
              <p:nvPr/>
            </p:nvSpPr>
            <p:spPr>
              <a:xfrm>
                <a:off x="-1" y="40728"/>
                <a:ext cx="327027" cy="19209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45" name="VL"/>
              <p:cNvSpPr txBox="1"/>
              <p:nvPr/>
            </p:nvSpPr>
            <p:spPr>
              <a:xfrm>
                <a:off x="35440" y="-1"/>
                <a:ext cx="256143" cy="273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  <a:r>
                  <a:t>V</a:t>
                </a:r>
                <a:r>
                  <a:rPr baseline="-25000"/>
                  <a:t>L</a:t>
                </a:r>
              </a:p>
            </p:txBody>
          </p:sp>
        </p:grpSp>
        <p:grpSp>
          <p:nvGrpSpPr>
            <p:cNvPr id="249" name="Rectangle 19"/>
            <p:cNvGrpSpPr/>
            <p:nvPr/>
          </p:nvGrpSpPr>
          <p:grpSpPr>
            <a:xfrm>
              <a:off x="0" y="189204"/>
              <a:ext cx="506415" cy="251827"/>
              <a:chOff x="0" y="0"/>
              <a:chExt cx="506414" cy="251826"/>
            </a:xfrm>
          </p:grpSpPr>
          <p:sp>
            <p:nvSpPr>
              <p:cNvPr id="247" name="Rettangolo"/>
              <p:cNvSpPr/>
              <p:nvPr/>
            </p:nvSpPr>
            <p:spPr>
              <a:xfrm>
                <a:off x="-1" y="39394"/>
                <a:ext cx="506415" cy="17304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48" name="5’ LTR"/>
              <p:cNvSpPr txBox="1"/>
              <p:nvPr/>
            </p:nvSpPr>
            <p:spPr>
              <a:xfrm>
                <a:off x="16816" y="-1"/>
                <a:ext cx="472780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5’ LTR</a:t>
                </a:r>
              </a:p>
            </p:txBody>
          </p:sp>
        </p:grpSp>
        <p:sp>
          <p:nvSpPr>
            <p:cNvPr id="250" name="Line 20"/>
            <p:cNvSpPr/>
            <p:nvPr/>
          </p:nvSpPr>
          <p:spPr>
            <a:xfrm flipH="1" flipV="1">
              <a:off x="506412" y="327025"/>
              <a:ext cx="1179514" cy="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1" name="Line 21"/>
            <p:cNvSpPr/>
            <p:nvPr/>
          </p:nvSpPr>
          <p:spPr>
            <a:xfrm flipH="1" flipV="1">
              <a:off x="3017838" y="327025"/>
              <a:ext cx="252414" cy="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2" name="Text Box 22"/>
            <p:cNvSpPr txBox="1"/>
            <p:nvPr/>
          </p:nvSpPr>
          <p:spPr>
            <a:xfrm>
              <a:off x="1555749" y="-1"/>
              <a:ext cx="1209676" cy="251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2413" tIns="62413" rIns="62413" bIns="62413" numCol="1" anchor="t">
              <a:spAutoFit/>
            </a:bodyPr>
            <a:lstStyle>
              <a:lvl1pPr defTabSz="1244600">
                <a:defRPr sz="9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lvl1pPr>
            </a:lstStyle>
            <a:p>
              <a:pPr/>
              <a:r>
                <a:t>α-tumor scFv</a:t>
              </a:r>
            </a:p>
          </p:txBody>
        </p:sp>
        <p:sp>
          <p:nvSpPr>
            <p:cNvPr id="253" name="AutoShape 23"/>
            <p:cNvSpPr/>
            <p:nvPr/>
          </p:nvSpPr>
          <p:spPr>
            <a:xfrm rot="16200000">
              <a:off x="296861" y="71437"/>
              <a:ext cx="114302" cy="20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4" name="Rectangle 24"/>
            <p:cNvSpPr/>
            <p:nvPr/>
          </p:nvSpPr>
          <p:spPr>
            <a:xfrm>
              <a:off x="1649412" y="225425"/>
              <a:ext cx="34926" cy="185739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44600">
                <a:defRPr sz="3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257" name="Rectangle 25"/>
            <p:cNvGrpSpPr/>
            <p:nvPr/>
          </p:nvGrpSpPr>
          <p:grpSpPr>
            <a:xfrm>
              <a:off x="2284677" y="192380"/>
              <a:ext cx="366182" cy="251827"/>
              <a:chOff x="-1" y="0"/>
              <a:chExt cx="366181" cy="251826"/>
            </a:xfrm>
          </p:grpSpPr>
          <p:sp>
            <p:nvSpPr>
              <p:cNvPr id="255" name="Rettangolo"/>
              <p:cNvSpPr/>
              <p:nvPr/>
            </p:nvSpPr>
            <p:spPr>
              <a:xfrm>
                <a:off x="20372" y="33044"/>
                <a:ext cx="325440" cy="18574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256" name="CD8"/>
              <p:cNvSpPr txBox="1"/>
              <p:nvPr/>
            </p:nvSpPr>
            <p:spPr>
              <a:xfrm>
                <a:off x="-2" y="0"/>
                <a:ext cx="366183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CD8</a:t>
                </a:r>
              </a:p>
            </p:txBody>
          </p:sp>
        </p:grpSp>
        <p:grpSp>
          <p:nvGrpSpPr>
            <p:cNvPr id="260" name="Rectangle 26"/>
            <p:cNvGrpSpPr/>
            <p:nvPr/>
          </p:nvGrpSpPr>
          <p:grpSpPr>
            <a:xfrm>
              <a:off x="2617618" y="192380"/>
              <a:ext cx="497226" cy="251827"/>
              <a:chOff x="-1" y="0"/>
              <a:chExt cx="497224" cy="251826"/>
            </a:xfrm>
          </p:grpSpPr>
          <p:sp>
            <p:nvSpPr>
              <p:cNvPr id="258" name="Rettangolo"/>
              <p:cNvSpPr/>
              <p:nvPr/>
            </p:nvSpPr>
            <p:spPr>
              <a:xfrm>
                <a:off x="12868" y="33044"/>
                <a:ext cx="471491" cy="18574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259" name="ζ chain"/>
              <p:cNvSpPr txBox="1"/>
              <p:nvPr/>
            </p:nvSpPr>
            <p:spPr>
              <a:xfrm>
                <a:off x="-2" y="0"/>
                <a:ext cx="497226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ζ chain</a:t>
                </a:r>
              </a:p>
            </p:txBody>
          </p:sp>
        </p:grpSp>
        <p:grpSp>
          <p:nvGrpSpPr>
            <p:cNvPr id="263" name="Rectangle 27"/>
            <p:cNvGrpSpPr/>
            <p:nvPr/>
          </p:nvGrpSpPr>
          <p:grpSpPr>
            <a:xfrm>
              <a:off x="3203575" y="197937"/>
              <a:ext cx="506415" cy="251827"/>
              <a:chOff x="0" y="0"/>
              <a:chExt cx="506414" cy="251826"/>
            </a:xfrm>
          </p:grpSpPr>
          <p:sp>
            <p:nvSpPr>
              <p:cNvPr id="261" name="Rettangolo"/>
              <p:cNvSpPr/>
              <p:nvPr/>
            </p:nvSpPr>
            <p:spPr>
              <a:xfrm>
                <a:off x="-1" y="30662"/>
                <a:ext cx="506415" cy="190503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62" name="3’ LTR"/>
              <p:cNvSpPr txBox="1"/>
              <p:nvPr/>
            </p:nvSpPr>
            <p:spPr>
              <a:xfrm>
                <a:off x="16816" y="0"/>
                <a:ext cx="472780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3’ LTR</a:t>
                </a:r>
              </a:p>
            </p:txBody>
          </p:sp>
        </p:grpSp>
        <p:sp>
          <p:nvSpPr>
            <p:cNvPr id="264" name="Text Box 28"/>
            <p:cNvSpPr txBox="1"/>
            <p:nvPr/>
          </p:nvSpPr>
          <p:spPr>
            <a:xfrm>
              <a:off x="744537" y="-1"/>
              <a:ext cx="215438" cy="287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ψ</a:t>
              </a:r>
            </a:p>
          </p:txBody>
        </p:sp>
        <p:sp>
          <p:nvSpPr>
            <p:cNvPr id="265" name="AutoShape 29"/>
            <p:cNvSpPr/>
            <p:nvPr/>
          </p:nvSpPr>
          <p:spPr>
            <a:xfrm rot="16200000">
              <a:off x="3473450" y="71437"/>
              <a:ext cx="114302" cy="20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66" name="Line 30"/>
            <p:cNvSpPr/>
            <p:nvPr/>
          </p:nvSpPr>
          <p:spPr>
            <a:xfrm>
              <a:off x="658812" y="304801"/>
              <a:ext cx="2" cy="762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7" name="Line 31"/>
            <p:cNvSpPr/>
            <p:nvPr/>
          </p:nvSpPr>
          <p:spPr>
            <a:xfrm>
              <a:off x="1497012" y="304801"/>
              <a:ext cx="2" cy="762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8" name="Text Box 32"/>
            <p:cNvSpPr txBox="1"/>
            <p:nvPr/>
          </p:nvSpPr>
          <p:spPr>
            <a:xfrm>
              <a:off x="490537" y="377826"/>
              <a:ext cx="262920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9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lvl1pPr>
            </a:lstStyle>
            <a:p>
              <a:pPr/>
              <a:r>
                <a:t>SD</a:t>
              </a:r>
            </a:p>
          </p:txBody>
        </p:sp>
        <p:sp>
          <p:nvSpPr>
            <p:cNvPr id="269" name="Text Box 33"/>
            <p:cNvSpPr txBox="1"/>
            <p:nvPr/>
          </p:nvSpPr>
          <p:spPr>
            <a:xfrm>
              <a:off x="1312862" y="381001"/>
              <a:ext cx="256614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9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lvl1pPr>
            </a:lstStyle>
            <a:p>
              <a:pPr/>
              <a:r>
                <a:t>SA</a:t>
              </a:r>
            </a:p>
          </p:txBody>
        </p:sp>
      </p:grpSp>
      <p:sp>
        <p:nvSpPr>
          <p:cNvPr id="271" name="Line 34"/>
          <p:cNvSpPr/>
          <p:nvPr/>
        </p:nvSpPr>
        <p:spPr>
          <a:xfrm>
            <a:off x="5181598" y="3886200"/>
            <a:ext cx="1447803" cy="8382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2" name="Rectangle 35"/>
          <p:cNvSpPr/>
          <p:nvPr/>
        </p:nvSpPr>
        <p:spPr>
          <a:xfrm>
            <a:off x="1752600" y="3352800"/>
            <a:ext cx="228600" cy="228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3" name="Rectangle 36"/>
          <p:cNvSpPr/>
          <p:nvPr/>
        </p:nvSpPr>
        <p:spPr>
          <a:xfrm>
            <a:off x="533400" y="3581400"/>
            <a:ext cx="2286000" cy="685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4" name="Text Box 37"/>
          <p:cNvSpPr txBox="1"/>
          <p:nvPr/>
        </p:nvSpPr>
        <p:spPr>
          <a:xfrm>
            <a:off x="974725" y="1752600"/>
            <a:ext cx="894788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α-TAA mAb</a:t>
            </a:r>
          </a:p>
        </p:txBody>
      </p:sp>
      <p:sp>
        <p:nvSpPr>
          <p:cNvPr id="275" name="Text Box 38"/>
          <p:cNvSpPr txBox="1"/>
          <p:nvPr/>
        </p:nvSpPr>
        <p:spPr>
          <a:xfrm>
            <a:off x="990600" y="4068763"/>
            <a:ext cx="1027171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TCR complex</a:t>
            </a:r>
          </a:p>
        </p:txBody>
      </p:sp>
      <p:sp>
        <p:nvSpPr>
          <p:cNvPr id="276" name="Text Box 39"/>
          <p:cNvSpPr txBox="1"/>
          <p:nvPr/>
        </p:nvSpPr>
        <p:spPr>
          <a:xfrm>
            <a:off x="6092825" y="5668963"/>
            <a:ext cx="1518378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CAR retroviral vector</a:t>
            </a:r>
          </a:p>
        </p:txBody>
      </p:sp>
      <p:sp>
        <p:nvSpPr>
          <p:cNvPr id="277" name="Rectangle 40"/>
          <p:cNvSpPr/>
          <p:nvPr/>
        </p:nvSpPr>
        <p:spPr>
          <a:xfrm>
            <a:off x="3962400" y="1752600"/>
            <a:ext cx="533400" cy="228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8" name="Rectangle 41"/>
          <p:cNvSpPr/>
          <p:nvPr/>
        </p:nvSpPr>
        <p:spPr>
          <a:xfrm>
            <a:off x="4419600" y="4038600"/>
            <a:ext cx="838200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79" name="Text Box 42"/>
          <p:cNvSpPr txBox="1"/>
          <p:nvPr/>
        </p:nvSpPr>
        <p:spPr>
          <a:xfrm>
            <a:off x="3962400" y="4267201"/>
            <a:ext cx="1478194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α-TAA scFv—CD8-ζ</a:t>
            </a:r>
          </a:p>
        </p:txBody>
      </p:sp>
      <p:sp>
        <p:nvSpPr>
          <p:cNvPr id="280" name="CasellaDiTesto 1"/>
          <p:cNvSpPr txBox="1"/>
          <p:nvPr/>
        </p:nvSpPr>
        <p:spPr>
          <a:xfrm>
            <a:off x="4201614" y="6460122"/>
            <a:ext cx="216834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(??why a retrovirus??)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4856" t="0" r="30170" b="0"/>
          <a:stretch>
            <a:fillRect/>
          </a:stretch>
        </p:blipFill>
        <p:spPr>
          <a:xfrm>
            <a:off x="1273175" y="1704975"/>
            <a:ext cx="1393825" cy="301625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3"/>
          <p:cNvSpPr/>
          <p:nvPr/>
        </p:nvSpPr>
        <p:spPr>
          <a:xfrm>
            <a:off x="1189037" y="1773238"/>
            <a:ext cx="533402" cy="228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84" name="Rectangle 4"/>
          <p:cNvSpPr/>
          <p:nvPr/>
        </p:nvSpPr>
        <p:spPr>
          <a:xfrm>
            <a:off x="1646238" y="4059237"/>
            <a:ext cx="838202" cy="304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85" name="Text Box 5"/>
          <p:cNvSpPr txBox="1"/>
          <p:nvPr/>
        </p:nvSpPr>
        <p:spPr>
          <a:xfrm>
            <a:off x="1458912" y="4219576"/>
            <a:ext cx="764638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TAA CAR</a:t>
            </a:r>
          </a:p>
        </p:txBody>
      </p:sp>
      <p:sp>
        <p:nvSpPr>
          <p:cNvPr id="286" name="Rectangle 6"/>
          <p:cNvSpPr/>
          <p:nvPr/>
        </p:nvSpPr>
        <p:spPr>
          <a:xfrm>
            <a:off x="1570037" y="2611438"/>
            <a:ext cx="228602" cy="152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87" name="Rectangle 7"/>
          <p:cNvSpPr/>
          <p:nvPr/>
        </p:nvSpPr>
        <p:spPr>
          <a:xfrm>
            <a:off x="2179638" y="2611438"/>
            <a:ext cx="228602" cy="152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18" name="Group 8"/>
          <p:cNvGrpSpPr/>
          <p:nvPr/>
        </p:nvGrpSpPr>
        <p:grpSpPr>
          <a:xfrm>
            <a:off x="228600" y="5514973"/>
            <a:ext cx="4014790" cy="599441"/>
            <a:chOff x="0" y="0"/>
            <a:chExt cx="4014789" cy="599439"/>
          </a:xfrm>
        </p:grpSpPr>
        <p:grpSp>
          <p:nvGrpSpPr>
            <p:cNvPr id="290" name="Rectangle 9"/>
            <p:cNvGrpSpPr/>
            <p:nvPr/>
          </p:nvGrpSpPr>
          <p:grpSpPr>
            <a:xfrm>
              <a:off x="1812409" y="181521"/>
              <a:ext cx="328126" cy="273544"/>
              <a:chOff x="0" y="0"/>
              <a:chExt cx="328124" cy="273543"/>
            </a:xfrm>
          </p:grpSpPr>
          <p:sp>
            <p:nvSpPr>
              <p:cNvPr id="288" name="Rettangolo"/>
              <p:cNvSpPr/>
              <p:nvPr/>
            </p:nvSpPr>
            <p:spPr>
              <a:xfrm>
                <a:off x="0" y="43903"/>
                <a:ext cx="328125" cy="18574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89" name="VH"/>
              <p:cNvSpPr txBox="1"/>
              <p:nvPr/>
            </p:nvSpPr>
            <p:spPr>
              <a:xfrm>
                <a:off x="29665" y="-1"/>
                <a:ext cx="268793" cy="273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  <a:r>
                  <a:t>V</a:t>
                </a:r>
                <a:r>
                  <a:rPr baseline="-25000"/>
                  <a:t>H</a:t>
                </a:r>
              </a:p>
            </p:txBody>
          </p:sp>
        </p:grpSp>
        <p:sp>
          <p:nvSpPr>
            <p:cNvPr id="291" name="Rectangle 10"/>
            <p:cNvSpPr/>
            <p:nvPr/>
          </p:nvSpPr>
          <p:spPr>
            <a:xfrm>
              <a:off x="2097584" y="225425"/>
              <a:ext cx="41232" cy="185739"/>
            </a:xfrm>
            <a:prstGeom prst="rect">
              <a:avLst/>
            </a:prstGeom>
            <a:solidFill>
              <a:srgbClr val="80008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44600">
                <a:defRPr sz="3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294" name="Rectangle 11"/>
            <p:cNvGrpSpPr/>
            <p:nvPr/>
          </p:nvGrpSpPr>
          <p:grpSpPr>
            <a:xfrm>
              <a:off x="2138814" y="183108"/>
              <a:ext cx="353896" cy="273544"/>
              <a:chOff x="0" y="0"/>
              <a:chExt cx="353895" cy="273543"/>
            </a:xfrm>
          </p:grpSpPr>
          <p:sp>
            <p:nvSpPr>
              <p:cNvPr id="292" name="Rettangolo"/>
              <p:cNvSpPr/>
              <p:nvPr/>
            </p:nvSpPr>
            <p:spPr>
              <a:xfrm>
                <a:off x="-1" y="40728"/>
                <a:ext cx="353897" cy="19209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93" name="VL"/>
              <p:cNvSpPr txBox="1"/>
              <p:nvPr/>
            </p:nvSpPr>
            <p:spPr>
              <a:xfrm>
                <a:off x="48874" y="-1"/>
                <a:ext cx="256143" cy="273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  <a:r>
                  <a:t>V</a:t>
                </a:r>
                <a:r>
                  <a:rPr baseline="-25000"/>
                  <a:t>L</a:t>
                </a:r>
              </a:p>
            </p:txBody>
          </p:sp>
        </p:grpSp>
        <p:grpSp>
          <p:nvGrpSpPr>
            <p:cNvPr id="297" name="Rectangle 12"/>
            <p:cNvGrpSpPr/>
            <p:nvPr/>
          </p:nvGrpSpPr>
          <p:grpSpPr>
            <a:xfrm>
              <a:off x="0" y="189204"/>
              <a:ext cx="548019" cy="251827"/>
              <a:chOff x="0" y="0"/>
              <a:chExt cx="548017" cy="251826"/>
            </a:xfrm>
          </p:grpSpPr>
          <p:sp>
            <p:nvSpPr>
              <p:cNvPr id="295" name="Rettangolo"/>
              <p:cNvSpPr/>
              <p:nvPr/>
            </p:nvSpPr>
            <p:spPr>
              <a:xfrm>
                <a:off x="0" y="39394"/>
                <a:ext cx="548018" cy="17304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296" name="5’ LTR"/>
              <p:cNvSpPr txBox="1"/>
              <p:nvPr/>
            </p:nvSpPr>
            <p:spPr>
              <a:xfrm>
                <a:off x="37618" y="-1"/>
                <a:ext cx="472781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5’ LTR</a:t>
                </a:r>
              </a:p>
            </p:txBody>
          </p:sp>
        </p:grpSp>
        <p:sp>
          <p:nvSpPr>
            <p:cNvPr id="298" name="Line 13"/>
            <p:cNvSpPr/>
            <p:nvPr/>
          </p:nvSpPr>
          <p:spPr>
            <a:xfrm flipH="1" flipV="1">
              <a:off x="548017" y="327025"/>
              <a:ext cx="1276420" cy="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9" name="Line 14"/>
            <p:cNvSpPr/>
            <p:nvPr/>
          </p:nvSpPr>
          <p:spPr>
            <a:xfrm flipH="1" flipV="1">
              <a:off x="3265773" y="327025"/>
              <a:ext cx="273151" cy="2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0" name="Text Box 15"/>
            <p:cNvSpPr txBox="1"/>
            <p:nvPr/>
          </p:nvSpPr>
          <p:spPr>
            <a:xfrm>
              <a:off x="1683565" y="-1"/>
              <a:ext cx="1309059" cy="251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2413" tIns="62413" rIns="62413" bIns="62413" numCol="1" anchor="t">
              <a:spAutoFit/>
            </a:bodyPr>
            <a:lstStyle>
              <a:lvl1pPr defTabSz="1244600">
                <a:defRPr sz="9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lvl1pPr>
            </a:lstStyle>
            <a:p>
              <a:pPr/>
              <a:r>
                <a:t>αTAA scFv</a:t>
              </a:r>
            </a:p>
          </p:txBody>
        </p:sp>
        <p:sp>
          <p:nvSpPr>
            <p:cNvPr id="301" name="AutoShape 16"/>
            <p:cNvSpPr/>
            <p:nvPr/>
          </p:nvSpPr>
          <p:spPr>
            <a:xfrm rot="16200000">
              <a:off x="325945" y="63220"/>
              <a:ext cx="114303" cy="21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02" name="Rectangle 17"/>
            <p:cNvSpPr/>
            <p:nvPr/>
          </p:nvSpPr>
          <p:spPr>
            <a:xfrm>
              <a:off x="1784922" y="225425"/>
              <a:ext cx="37796" cy="185739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244600">
                <a:defRPr sz="3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305" name="Rectangle 18"/>
            <p:cNvGrpSpPr/>
            <p:nvPr/>
          </p:nvGrpSpPr>
          <p:grpSpPr>
            <a:xfrm>
              <a:off x="2487420" y="192380"/>
              <a:ext cx="366183" cy="251827"/>
              <a:chOff x="-1" y="0"/>
              <a:chExt cx="366181" cy="251826"/>
            </a:xfrm>
          </p:grpSpPr>
          <p:sp>
            <p:nvSpPr>
              <p:cNvPr id="303" name="Rettangolo"/>
              <p:cNvSpPr/>
              <p:nvPr/>
            </p:nvSpPr>
            <p:spPr>
              <a:xfrm>
                <a:off x="7003" y="33044"/>
                <a:ext cx="352178" cy="18574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304" name="CD8"/>
              <p:cNvSpPr txBox="1"/>
              <p:nvPr/>
            </p:nvSpPr>
            <p:spPr>
              <a:xfrm>
                <a:off x="-2" y="0"/>
                <a:ext cx="366183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CD8</a:t>
                </a:r>
              </a:p>
            </p:txBody>
          </p:sp>
        </p:grpSp>
        <p:grpSp>
          <p:nvGrpSpPr>
            <p:cNvPr id="308" name="Rectangle 19"/>
            <p:cNvGrpSpPr/>
            <p:nvPr/>
          </p:nvGrpSpPr>
          <p:grpSpPr>
            <a:xfrm>
              <a:off x="2846599" y="192380"/>
              <a:ext cx="510226" cy="251827"/>
              <a:chOff x="0" y="0"/>
              <a:chExt cx="510225" cy="251826"/>
            </a:xfrm>
          </p:grpSpPr>
          <p:sp>
            <p:nvSpPr>
              <p:cNvPr id="306" name="Rettangolo"/>
              <p:cNvSpPr/>
              <p:nvPr/>
            </p:nvSpPr>
            <p:spPr>
              <a:xfrm>
                <a:off x="-1" y="33044"/>
                <a:ext cx="510226" cy="185740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307" name="ζ chain"/>
              <p:cNvSpPr txBox="1"/>
              <p:nvPr/>
            </p:nvSpPr>
            <p:spPr>
              <a:xfrm>
                <a:off x="6499" y="0"/>
                <a:ext cx="497226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ζ chain</a:t>
                </a:r>
              </a:p>
            </p:txBody>
          </p:sp>
        </p:grpSp>
        <p:grpSp>
          <p:nvGrpSpPr>
            <p:cNvPr id="311" name="Rectangle 20"/>
            <p:cNvGrpSpPr/>
            <p:nvPr/>
          </p:nvGrpSpPr>
          <p:grpSpPr>
            <a:xfrm>
              <a:off x="3466770" y="197937"/>
              <a:ext cx="548020" cy="251827"/>
              <a:chOff x="0" y="0"/>
              <a:chExt cx="548019" cy="251826"/>
            </a:xfrm>
          </p:grpSpPr>
          <p:sp>
            <p:nvSpPr>
              <p:cNvPr id="309" name="Rettangolo"/>
              <p:cNvSpPr/>
              <p:nvPr/>
            </p:nvSpPr>
            <p:spPr>
              <a:xfrm>
                <a:off x="0" y="30662"/>
                <a:ext cx="548020" cy="190503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pPr>
              </a:p>
            </p:txBody>
          </p:sp>
          <p:sp>
            <p:nvSpPr>
              <p:cNvPr id="310" name="3’ LTR"/>
              <p:cNvSpPr txBox="1"/>
              <p:nvPr/>
            </p:nvSpPr>
            <p:spPr>
              <a:xfrm>
                <a:off x="37618" y="0"/>
                <a:ext cx="472781" cy="2518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2413" tIns="62413" rIns="62413" bIns="62413" numCol="1" anchor="ctr">
                <a:spAutoFit/>
              </a:bodyPr>
              <a:lstStyle>
                <a:lvl1pPr algn="ctr" defTabSz="1244600">
                  <a:defRPr sz="900">
                    <a:latin typeface="Microsoft Sans Serif"/>
                    <a:ea typeface="Microsoft Sans Serif"/>
                    <a:cs typeface="Microsoft Sans Serif"/>
                    <a:sym typeface="Microsoft Sans Serif"/>
                  </a:defRPr>
                </a:lvl1pPr>
              </a:lstStyle>
              <a:p>
                <a:pPr/>
                <a:r>
                  <a:t>3’ LTR</a:t>
                </a:r>
              </a:p>
            </p:txBody>
          </p:sp>
        </p:grpSp>
        <p:sp>
          <p:nvSpPr>
            <p:cNvPr id="312" name="Text Box 21"/>
            <p:cNvSpPr txBox="1"/>
            <p:nvPr/>
          </p:nvSpPr>
          <p:spPr>
            <a:xfrm>
              <a:off x="805706" y="-1"/>
              <a:ext cx="215437" cy="287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1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ψ</a:t>
              </a:r>
            </a:p>
          </p:txBody>
        </p:sp>
        <p:sp>
          <p:nvSpPr>
            <p:cNvPr id="313" name="AutoShape 22"/>
            <p:cNvSpPr/>
            <p:nvPr/>
          </p:nvSpPr>
          <p:spPr>
            <a:xfrm rot="16200000">
              <a:off x="3763512" y="63220"/>
              <a:ext cx="114302" cy="21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14" name="Line 23"/>
            <p:cNvSpPr/>
            <p:nvPr/>
          </p:nvSpPr>
          <p:spPr>
            <a:xfrm>
              <a:off x="712938" y="304801"/>
              <a:ext cx="2" cy="762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5" name="Line 24"/>
            <p:cNvSpPr/>
            <p:nvPr/>
          </p:nvSpPr>
          <p:spPr>
            <a:xfrm>
              <a:off x="1620001" y="304801"/>
              <a:ext cx="2" cy="7620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16" name="Text Box 25"/>
            <p:cNvSpPr txBox="1"/>
            <p:nvPr/>
          </p:nvSpPr>
          <p:spPr>
            <a:xfrm>
              <a:off x="530838" y="377826"/>
              <a:ext cx="262920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9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lvl1pPr>
            </a:lstStyle>
            <a:p>
              <a:pPr/>
              <a:r>
                <a:t>SD</a:t>
              </a:r>
            </a:p>
          </p:txBody>
        </p:sp>
        <p:sp>
          <p:nvSpPr>
            <p:cNvPr id="317" name="Text Box 26"/>
            <p:cNvSpPr txBox="1"/>
            <p:nvPr/>
          </p:nvSpPr>
          <p:spPr>
            <a:xfrm>
              <a:off x="1420722" y="381001"/>
              <a:ext cx="256613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900">
                  <a:latin typeface="Microsoft Sans Serif"/>
                  <a:ea typeface="Microsoft Sans Serif"/>
                  <a:cs typeface="Microsoft Sans Serif"/>
                  <a:sym typeface="Microsoft Sans Serif"/>
                </a:defRPr>
              </a:lvl1pPr>
            </a:lstStyle>
            <a:p>
              <a:pPr/>
              <a:r>
                <a:t>SA</a:t>
              </a:r>
            </a:p>
          </p:txBody>
        </p:sp>
      </p:grpSp>
      <p:sp>
        <p:nvSpPr>
          <p:cNvPr id="319" name="AutoShape 27"/>
          <p:cNvSpPr/>
          <p:nvPr/>
        </p:nvSpPr>
        <p:spPr>
          <a:xfrm rot="16673304">
            <a:off x="5487987" y="4933949"/>
            <a:ext cx="304802" cy="3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001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99CC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0" name="AutoShape 28"/>
          <p:cNvSpPr/>
          <p:nvPr/>
        </p:nvSpPr>
        <p:spPr>
          <a:xfrm rot="4951071">
            <a:off x="7535863" y="4811712"/>
            <a:ext cx="304802" cy="3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001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99CC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1" name="AutoShape 29"/>
          <p:cNvSpPr/>
          <p:nvPr/>
        </p:nvSpPr>
        <p:spPr>
          <a:xfrm rot="12963265">
            <a:off x="5875337" y="5824537"/>
            <a:ext cx="304802" cy="3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001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99CC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2" name="AutoShape 30"/>
          <p:cNvSpPr/>
          <p:nvPr/>
        </p:nvSpPr>
        <p:spPr>
          <a:xfrm rot="8908309">
            <a:off x="7080249" y="5943599"/>
            <a:ext cx="304801" cy="3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001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99CC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3" name="AutoShape 31"/>
          <p:cNvSpPr/>
          <p:nvPr/>
        </p:nvSpPr>
        <p:spPr>
          <a:xfrm rot="170552">
            <a:off x="6562724" y="3968749"/>
            <a:ext cx="304801" cy="38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001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99CC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4" name="Oval 32"/>
          <p:cNvSpPr/>
          <p:nvPr/>
        </p:nvSpPr>
        <p:spPr>
          <a:xfrm rot="1102831">
            <a:off x="5773737" y="4316412"/>
            <a:ext cx="1828803" cy="1828803"/>
          </a:xfrm>
          <a:prstGeom prst="ellipse">
            <a:avLst/>
          </a:prstGeom>
          <a:gradFill>
            <a:gsLst>
              <a:gs pos="0">
                <a:srgbClr val="000076"/>
              </a:gs>
              <a:gs pos="100000">
                <a:srgbClr val="0000FF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5" name="Oval 33"/>
          <p:cNvSpPr/>
          <p:nvPr/>
        </p:nvSpPr>
        <p:spPr>
          <a:xfrm rot="1102831">
            <a:off x="6151562" y="5118100"/>
            <a:ext cx="762003" cy="685800"/>
          </a:xfrm>
          <a:prstGeom prst="ellipse">
            <a:avLst/>
          </a:prstGeom>
          <a:gradFill>
            <a:gsLst>
              <a:gs pos="0">
                <a:srgbClr val="FF9900"/>
              </a:gs>
              <a:gs pos="100000">
                <a:srgbClr val="764700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392" name="Group 34"/>
          <p:cNvGrpSpPr/>
          <p:nvPr/>
        </p:nvGrpSpPr>
        <p:grpSpPr>
          <a:xfrm>
            <a:off x="5560760" y="1758225"/>
            <a:ext cx="2362997" cy="2376333"/>
            <a:chOff x="0" y="-2"/>
            <a:chExt cx="2362996" cy="2376332"/>
          </a:xfrm>
        </p:grpSpPr>
        <p:sp>
          <p:nvSpPr>
            <p:cNvPr id="326" name="Oval 35"/>
            <p:cNvSpPr/>
            <p:nvPr/>
          </p:nvSpPr>
          <p:spPr>
            <a:xfrm rot="21087090">
              <a:off x="230438" y="327746"/>
              <a:ext cx="1828803" cy="1752603"/>
            </a:xfrm>
            <a:prstGeom prst="ellipse">
              <a:avLst/>
            </a:prstGeom>
            <a:solidFill>
              <a:srgbClr val="FFCC99">
                <a:alpha val="94116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27" name="Oval 36"/>
            <p:cNvSpPr/>
            <p:nvPr/>
          </p:nvSpPr>
          <p:spPr>
            <a:xfrm rot="21087090">
              <a:off x="774950" y="861146"/>
              <a:ext cx="762003" cy="685803"/>
            </a:xfrm>
            <a:prstGeom prst="ellipse">
              <a:avLst/>
            </a:prstGeom>
            <a:gradFill flip="none"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circle">
                <a:fillToRect l="37721" t="-19636" r="62278" b="119636"/>
              </a:path>
            </a:gra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grpSp>
          <p:nvGrpSpPr>
            <p:cNvPr id="334" name="Group 37"/>
            <p:cNvGrpSpPr/>
            <p:nvPr/>
          </p:nvGrpSpPr>
          <p:grpSpPr>
            <a:xfrm>
              <a:off x="313300" y="209822"/>
              <a:ext cx="304358" cy="351872"/>
              <a:chOff x="-2" y="0"/>
              <a:chExt cx="304357" cy="351870"/>
            </a:xfrm>
          </p:grpSpPr>
          <p:grpSp>
            <p:nvGrpSpPr>
              <p:cNvPr id="330" name="Group 38"/>
              <p:cNvGrpSpPr/>
              <p:nvPr/>
            </p:nvGrpSpPr>
            <p:grpSpPr>
              <a:xfrm>
                <a:off x="-3" y="159788"/>
                <a:ext cx="260047" cy="192082"/>
                <a:chOff x="-1" y="0"/>
                <a:chExt cx="260045" cy="192081"/>
              </a:xfrm>
            </p:grpSpPr>
            <p:sp>
              <p:nvSpPr>
                <p:cNvPr id="328" name="Line 39"/>
                <p:cNvSpPr/>
                <p:nvPr/>
              </p:nvSpPr>
              <p:spPr>
                <a:xfrm>
                  <a:off x="-1" y="-1"/>
                  <a:ext cx="162037" cy="5270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Line 40"/>
                <p:cNvSpPr/>
                <p:nvPr/>
              </p:nvSpPr>
              <p:spPr>
                <a:xfrm>
                  <a:off x="162035" y="52699"/>
                  <a:ext cx="98010" cy="139383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3" name="Group 41"/>
              <p:cNvGrpSpPr/>
              <p:nvPr/>
            </p:nvGrpSpPr>
            <p:grpSpPr>
              <a:xfrm>
                <a:off x="216794" y="-1"/>
                <a:ext cx="87562" cy="315646"/>
                <a:chOff x="0" y="0"/>
                <a:chExt cx="87560" cy="315644"/>
              </a:xfrm>
            </p:grpSpPr>
            <p:sp>
              <p:nvSpPr>
                <p:cNvPr id="331" name="Line 42"/>
                <p:cNvSpPr/>
                <p:nvPr/>
              </p:nvSpPr>
              <p:spPr>
                <a:xfrm flipH="1" flipV="1">
                  <a:off x="0" y="169473"/>
                  <a:ext cx="87561" cy="146172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Line 43"/>
                <p:cNvSpPr/>
                <p:nvPr/>
              </p:nvSpPr>
              <p:spPr>
                <a:xfrm flipV="1">
                  <a:off x="-1" y="-1"/>
                  <a:ext cx="17658" cy="16947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41" name="Group 44"/>
            <p:cNvGrpSpPr/>
            <p:nvPr/>
          </p:nvGrpSpPr>
          <p:grpSpPr>
            <a:xfrm>
              <a:off x="273201" y="1869410"/>
              <a:ext cx="329570" cy="336359"/>
              <a:chOff x="0" y="-2"/>
              <a:chExt cx="329568" cy="336358"/>
            </a:xfrm>
          </p:grpSpPr>
          <p:grpSp>
            <p:nvGrpSpPr>
              <p:cNvPr id="337" name="Group 45"/>
              <p:cNvGrpSpPr/>
              <p:nvPr/>
            </p:nvGrpSpPr>
            <p:grpSpPr>
              <a:xfrm>
                <a:off x="220573" y="31993"/>
                <a:ext cx="108996" cy="304364"/>
                <a:chOff x="0" y="0"/>
                <a:chExt cx="108995" cy="304363"/>
              </a:xfrm>
            </p:grpSpPr>
            <p:sp>
              <p:nvSpPr>
                <p:cNvPr id="335" name="Line 46"/>
                <p:cNvSpPr/>
                <p:nvPr/>
              </p:nvSpPr>
              <p:spPr>
                <a:xfrm flipV="1">
                  <a:off x="0" y="134016"/>
                  <a:ext cx="3770" cy="170349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Line 47"/>
                <p:cNvSpPr/>
                <p:nvPr/>
              </p:nvSpPr>
              <p:spPr>
                <a:xfrm flipV="1">
                  <a:off x="3769" y="0"/>
                  <a:ext cx="105227" cy="13401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0" name="Group 48"/>
              <p:cNvGrpSpPr/>
              <p:nvPr/>
            </p:nvGrpSpPr>
            <p:grpSpPr>
              <a:xfrm>
                <a:off x="-1" y="-3"/>
                <a:ext cx="282111" cy="157902"/>
                <a:chOff x="0" y="-1"/>
                <a:chExt cx="282110" cy="157900"/>
              </a:xfrm>
            </p:grpSpPr>
            <p:sp>
              <p:nvSpPr>
                <p:cNvPr id="338" name="Line 49"/>
                <p:cNvSpPr/>
                <p:nvPr/>
              </p:nvSpPr>
              <p:spPr>
                <a:xfrm flipH="1">
                  <a:off x="167370" y="-2"/>
                  <a:ext cx="114740" cy="12597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Line 50"/>
                <p:cNvSpPr/>
                <p:nvPr/>
              </p:nvSpPr>
              <p:spPr>
                <a:xfrm flipH="1">
                  <a:off x="-1" y="125968"/>
                  <a:ext cx="167373" cy="31932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48" name="Group 51"/>
            <p:cNvGrpSpPr/>
            <p:nvPr/>
          </p:nvGrpSpPr>
          <p:grpSpPr>
            <a:xfrm>
              <a:off x="1821895" y="1699001"/>
              <a:ext cx="338365" cy="324795"/>
              <a:chOff x="0" y="-1"/>
              <a:chExt cx="338364" cy="324793"/>
            </a:xfrm>
          </p:grpSpPr>
          <p:grpSp>
            <p:nvGrpSpPr>
              <p:cNvPr id="344" name="Group 52"/>
              <p:cNvGrpSpPr/>
              <p:nvPr/>
            </p:nvGrpSpPr>
            <p:grpSpPr>
              <a:xfrm>
                <a:off x="30252" y="-2"/>
                <a:ext cx="308113" cy="100307"/>
                <a:chOff x="0" y="0"/>
                <a:chExt cx="308111" cy="100305"/>
              </a:xfrm>
            </p:grpSpPr>
            <p:sp>
              <p:nvSpPr>
                <p:cNvPr id="342" name="Line 53"/>
                <p:cNvSpPr/>
                <p:nvPr/>
              </p:nvSpPr>
              <p:spPr>
                <a:xfrm flipH="1">
                  <a:off x="137738" y="97903"/>
                  <a:ext cx="170374" cy="2403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Line 54"/>
                <p:cNvSpPr/>
                <p:nvPr/>
              </p:nvSpPr>
              <p:spPr>
                <a:xfrm flipH="1" flipV="1">
                  <a:off x="0" y="-1"/>
                  <a:ext cx="137740" cy="10030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7" name="Group 55"/>
              <p:cNvGrpSpPr/>
              <p:nvPr/>
            </p:nvGrpSpPr>
            <p:grpSpPr>
              <a:xfrm>
                <a:off x="-1" y="48584"/>
                <a:ext cx="168012" cy="276209"/>
                <a:chOff x="0" y="0"/>
                <a:chExt cx="168010" cy="276207"/>
              </a:xfrm>
            </p:grpSpPr>
            <p:sp>
              <p:nvSpPr>
                <p:cNvPr id="345" name="Line 56"/>
                <p:cNvSpPr/>
                <p:nvPr/>
              </p:nvSpPr>
              <p:spPr>
                <a:xfrm>
                  <a:off x="-1" y="-1"/>
                  <a:ext cx="130042" cy="110102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6" name="Line 57"/>
                <p:cNvSpPr/>
                <p:nvPr/>
              </p:nvSpPr>
              <p:spPr>
                <a:xfrm>
                  <a:off x="130039" y="110101"/>
                  <a:ext cx="37972" cy="16610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55" name="Group 58"/>
            <p:cNvGrpSpPr/>
            <p:nvPr/>
          </p:nvGrpSpPr>
          <p:grpSpPr>
            <a:xfrm>
              <a:off x="1830057" y="458235"/>
              <a:ext cx="351871" cy="304356"/>
              <a:chOff x="0" y="-1"/>
              <a:chExt cx="351869" cy="304355"/>
            </a:xfrm>
          </p:grpSpPr>
          <p:grpSp>
            <p:nvGrpSpPr>
              <p:cNvPr id="351" name="Group 59"/>
              <p:cNvGrpSpPr/>
              <p:nvPr/>
            </p:nvGrpSpPr>
            <p:grpSpPr>
              <a:xfrm>
                <a:off x="0" y="-2"/>
                <a:ext cx="192082" cy="260044"/>
                <a:chOff x="0" y="0"/>
                <a:chExt cx="192081" cy="260042"/>
              </a:xfrm>
            </p:grpSpPr>
            <p:sp>
              <p:nvSpPr>
                <p:cNvPr id="349" name="Line 60"/>
                <p:cNvSpPr/>
                <p:nvPr/>
              </p:nvSpPr>
              <p:spPr>
                <a:xfrm flipH="1">
                  <a:off x="139381" y="-1"/>
                  <a:ext cx="52701" cy="16203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Line 61"/>
                <p:cNvSpPr/>
                <p:nvPr/>
              </p:nvSpPr>
              <p:spPr>
                <a:xfrm flipH="1">
                  <a:off x="0" y="162034"/>
                  <a:ext cx="139383" cy="98008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4" name="Group 62"/>
              <p:cNvGrpSpPr/>
              <p:nvPr/>
            </p:nvGrpSpPr>
            <p:grpSpPr>
              <a:xfrm>
                <a:off x="36225" y="216793"/>
                <a:ext cx="315646" cy="87562"/>
                <a:chOff x="0" y="0"/>
                <a:chExt cx="315644" cy="87560"/>
              </a:xfrm>
            </p:grpSpPr>
            <p:sp>
              <p:nvSpPr>
                <p:cNvPr id="352" name="Line 63"/>
                <p:cNvSpPr/>
                <p:nvPr/>
              </p:nvSpPr>
              <p:spPr>
                <a:xfrm flipV="1">
                  <a:off x="-2" y="0"/>
                  <a:ext cx="146172" cy="87561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" name="Line 64"/>
                <p:cNvSpPr/>
                <p:nvPr/>
              </p:nvSpPr>
              <p:spPr>
                <a:xfrm>
                  <a:off x="146170" y="-1"/>
                  <a:ext cx="169474" cy="17659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64" name="Group 65"/>
            <p:cNvGrpSpPr/>
            <p:nvPr/>
          </p:nvGrpSpPr>
          <p:grpSpPr>
            <a:xfrm>
              <a:off x="1071119" y="-3"/>
              <a:ext cx="399113" cy="684809"/>
              <a:chOff x="0" y="-1"/>
              <a:chExt cx="399112" cy="684808"/>
            </a:xfrm>
          </p:grpSpPr>
          <p:grpSp>
            <p:nvGrpSpPr>
              <p:cNvPr id="359" name="Group 66"/>
              <p:cNvGrpSpPr/>
              <p:nvPr/>
            </p:nvGrpSpPr>
            <p:grpSpPr>
              <a:xfrm>
                <a:off x="164550" y="34638"/>
                <a:ext cx="234563" cy="650169"/>
                <a:chOff x="0" y="-1"/>
                <a:chExt cx="234561" cy="650167"/>
              </a:xfrm>
            </p:grpSpPr>
            <p:sp>
              <p:nvSpPr>
                <p:cNvPr id="356" name="Line 67"/>
                <p:cNvSpPr/>
                <p:nvPr/>
              </p:nvSpPr>
              <p:spPr>
                <a:xfrm flipH="1">
                  <a:off x="49586" y="163558"/>
                  <a:ext cx="42906" cy="246565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7" name="Oval 68"/>
                <p:cNvSpPr/>
                <p:nvPr/>
              </p:nvSpPr>
              <p:spPr>
                <a:xfrm flipH="1" rot="5495211">
                  <a:off x="-110097" y="458666"/>
                  <a:ext cx="304805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58" name="Oval 69"/>
                <p:cNvSpPr/>
                <p:nvPr/>
              </p:nvSpPr>
              <p:spPr>
                <a:xfrm flipH="1" rot="2104054">
                  <a:off x="99603" y="1140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  <p:grpSp>
            <p:nvGrpSpPr>
              <p:cNvPr id="363" name="Group 70"/>
              <p:cNvGrpSpPr/>
              <p:nvPr/>
            </p:nvGrpSpPr>
            <p:grpSpPr>
              <a:xfrm>
                <a:off x="-1" y="-2"/>
                <a:ext cx="214450" cy="663589"/>
                <a:chOff x="0" y="0"/>
                <a:chExt cx="214448" cy="663588"/>
              </a:xfrm>
            </p:grpSpPr>
            <p:sp>
              <p:nvSpPr>
                <p:cNvPr id="360" name="Line 71"/>
                <p:cNvSpPr/>
                <p:nvPr/>
              </p:nvSpPr>
              <p:spPr>
                <a:xfrm flipH="1">
                  <a:off x="118774" y="181720"/>
                  <a:ext cx="57441" cy="243589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1" name="Oval 72"/>
                <p:cNvSpPr/>
                <p:nvPr/>
              </p:nvSpPr>
              <p:spPr>
                <a:xfrm rot="17493138">
                  <a:off x="-60981" y="469743"/>
                  <a:ext cx="304805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62" name="Oval 73"/>
                <p:cNvSpPr/>
                <p:nvPr/>
              </p:nvSpPr>
              <p:spPr>
                <a:xfrm rot="20884296">
                  <a:off x="115444" y="5406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</p:grpSp>
        <p:grpSp>
          <p:nvGrpSpPr>
            <p:cNvPr id="373" name="Group 74"/>
            <p:cNvGrpSpPr/>
            <p:nvPr/>
          </p:nvGrpSpPr>
          <p:grpSpPr>
            <a:xfrm>
              <a:off x="-1" y="612162"/>
              <a:ext cx="685247" cy="509213"/>
              <a:chOff x="0" y="-1"/>
              <a:chExt cx="685246" cy="509211"/>
            </a:xfrm>
          </p:grpSpPr>
          <p:grpSp>
            <p:nvGrpSpPr>
              <p:cNvPr id="368" name="Group 75"/>
              <p:cNvGrpSpPr/>
              <p:nvPr/>
            </p:nvGrpSpPr>
            <p:grpSpPr>
              <a:xfrm>
                <a:off x="70744" y="-2"/>
                <a:ext cx="614502" cy="358572"/>
                <a:chOff x="-1" y="0"/>
                <a:chExt cx="614501" cy="358571"/>
              </a:xfrm>
            </p:grpSpPr>
            <p:sp>
              <p:nvSpPr>
                <p:cNvPr id="365" name="Line 76"/>
                <p:cNvSpPr/>
                <p:nvPr/>
              </p:nvSpPr>
              <p:spPr>
                <a:xfrm>
                  <a:off x="142686" y="164430"/>
                  <a:ext cx="231647" cy="94729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" name="Oval 77"/>
                <p:cNvSpPr/>
                <p:nvPr/>
              </p:nvSpPr>
              <p:spPr>
                <a:xfrm flipH="1" rot="837437">
                  <a:off x="305007" y="246734"/>
                  <a:ext cx="304803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67" name="Oval 78"/>
                <p:cNvSpPr/>
                <p:nvPr/>
              </p:nvSpPr>
              <p:spPr>
                <a:xfrm flipH="1" rot="19046279">
                  <a:off x="67272" y="-4343"/>
                  <a:ext cx="76203" cy="228605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  <p:grpSp>
            <p:nvGrpSpPr>
              <p:cNvPr id="372" name="Group 79"/>
              <p:cNvGrpSpPr/>
              <p:nvPr/>
            </p:nvGrpSpPr>
            <p:grpSpPr>
              <a:xfrm>
                <a:off x="-1" y="209727"/>
                <a:ext cx="628133" cy="299483"/>
                <a:chOff x="0" y="-1"/>
                <a:chExt cx="628131" cy="299481"/>
              </a:xfrm>
            </p:grpSpPr>
            <p:sp>
              <p:nvSpPr>
                <p:cNvPr id="369" name="Line 80"/>
                <p:cNvSpPr/>
                <p:nvPr/>
              </p:nvSpPr>
              <p:spPr>
                <a:xfrm>
                  <a:off x="180019" y="30123"/>
                  <a:ext cx="225627" cy="108291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" name="Oval 81"/>
                <p:cNvSpPr/>
                <p:nvPr/>
              </p:nvSpPr>
              <p:spPr>
                <a:xfrm rot="12835364">
                  <a:off x="328006" y="144712"/>
                  <a:ext cx="304803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71" name="Oval 82"/>
                <p:cNvSpPr/>
                <p:nvPr/>
              </p:nvSpPr>
              <p:spPr>
                <a:xfrm rot="16226521">
                  <a:off x="76490" y="-75321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</p:grpSp>
        <p:grpSp>
          <p:nvGrpSpPr>
            <p:cNvPr id="382" name="Group 83"/>
            <p:cNvGrpSpPr/>
            <p:nvPr/>
          </p:nvGrpSpPr>
          <p:grpSpPr>
            <a:xfrm>
              <a:off x="1678907" y="1077495"/>
              <a:ext cx="684089" cy="393873"/>
              <a:chOff x="-1" y="0"/>
              <a:chExt cx="684088" cy="393872"/>
            </a:xfrm>
          </p:grpSpPr>
          <p:grpSp>
            <p:nvGrpSpPr>
              <p:cNvPr id="377" name="Group 84"/>
              <p:cNvGrpSpPr/>
              <p:nvPr/>
            </p:nvGrpSpPr>
            <p:grpSpPr>
              <a:xfrm>
                <a:off x="-2" y="164984"/>
                <a:ext cx="651040" cy="228888"/>
                <a:chOff x="0" y="-1"/>
                <a:chExt cx="651039" cy="228887"/>
              </a:xfrm>
            </p:grpSpPr>
            <p:sp>
              <p:nvSpPr>
                <p:cNvPr id="374" name="Line 85"/>
                <p:cNvSpPr/>
                <p:nvPr/>
              </p:nvSpPr>
              <p:spPr>
                <a:xfrm flipH="1" flipV="1">
                  <a:off x="239785" y="47355"/>
                  <a:ext cx="246955" cy="40591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5" name="Oval 86"/>
                <p:cNvSpPr/>
                <p:nvPr/>
              </p:nvSpPr>
              <p:spPr>
                <a:xfrm flipH="1" rot="10862986">
                  <a:off x="671" y="2784"/>
                  <a:ext cx="304804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76" name="Oval 87"/>
                <p:cNvSpPr/>
                <p:nvPr/>
              </p:nvSpPr>
              <p:spPr>
                <a:xfrm flipH="1" rot="7471827">
                  <a:off x="497176" y="18405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  <p:grpSp>
            <p:nvGrpSpPr>
              <p:cNvPr id="381" name="Group 88"/>
              <p:cNvGrpSpPr/>
              <p:nvPr/>
            </p:nvGrpSpPr>
            <p:grpSpPr>
              <a:xfrm>
                <a:off x="19625" y="-1"/>
                <a:ext cx="664462" cy="210579"/>
                <a:chOff x="0" y="0"/>
                <a:chExt cx="664461" cy="210578"/>
              </a:xfrm>
            </p:grpSpPr>
            <p:sp>
              <p:nvSpPr>
                <p:cNvPr id="378" name="Line 89"/>
                <p:cNvSpPr/>
                <p:nvPr/>
              </p:nvSpPr>
              <p:spPr>
                <a:xfrm flipH="1" flipV="1">
                  <a:off x="238718" y="116797"/>
                  <a:ext cx="244116" cy="55155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9" name="Oval 90"/>
                <p:cNvSpPr/>
                <p:nvPr/>
              </p:nvSpPr>
              <p:spPr>
                <a:xfrm rot="1260912">
                  <a:off x="3525" y="52118"/>
                  <a:ext cx="304803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80" name="Oval 91"/>
                <p:cNvSpPr/>
                <p:nvPr/>
              </p:nvSpPr>
              <p:spPr>
                <a:xfrm rot="4652069">
                  <a:off x="506529" y="34401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</p:grpSp>
        <p:grpSp>
          <p:nvGrpSpPr>
            <p:cNvPr id="391" name="Group 92"/>
            <p:cNvGrpSpPr/>
            <p:nvPr/>
          </p:nvGrpSpPr>
          <p:grpSpPr>
            <a:xfrm>
              <a:off x="996237" y="1703017"/>
              <a:ext cx="312656" cy="673313"/>
              <a:chOff x="0" y="0"/>
              <a:chExt cx="312654" cy="673312"/>
            </a:xfrm>
          </p:grpSpPr>
          <p:grpSp>
            <p:nvGrpSpPr>
              <p:cNvPr id="386" name="Group 93"/>
              <p:cNvGrpSpPr/>
              <p:nvPr/>
            </p:nvGrpSpPr>
            <p:grpSpPr>
              <a:xfrm>
                <a:off x="-1" y="-1"/>
                <a:ext cx="172201" cy="667842"/>
                <a:chOff x="0" y="0"/>
                <a:chExt cx="172200" cy="667841"/>
              </a:xfrm>
            </p:grpSpPr>
            <p:sp>
              <p:nvSpPr>
                <p:cNvPr id="383" name="Line 94"/>
                <p:cNvSpPr/>
                <p:nvPr/>
              </p:nvSpPr>
              <p:spPr>
                <a:xfrm flipV="1">
                  <a:off x="119767" y="242892"/>
                  <a:ext cx="591" cy="250268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" name="Oval 95"/>
                <p:cNvSpPr/>
                <p:nvPr/>
              </p:nvSpPr>
              <p:spPr>
                <a:xfrm flipH="1" rot="15711050">
                  <a:off x="-39521" y="118160"/>
                  <a:ext cx="304803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85" name="Oval 96"/>
                <p:cNvSpPr/>
                <p:nvPr/>
              </p:nvSpPr>
              <p:spPr>
                <a:xfrm flipH="1" rot="12319893">
                  <a:off x="45240" y="433927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  <p:grpSp>
            <p:nvGrpSpPr>
              <p:cNvPr id="390" name="Group 97"/>
              <p:cNvGrpSpPr/>
              <p:nvPr/>
            </p:nvGrpSpPr>
            <p:grpSpPr>
              <a:xfrm>
                <a:off x="157441" y="2991"/>
                <a:ext cx="155213" cy="670321"/>
                <a:chOff x="0" y="0"/>
                <a:chExt cx="155212" cy="670319"/>
              </a:xfrm>
            </p:grpSpPr>
            <p:sp>
              <p:nvSpPr>
                <p:cNvPr id="387" name="Line 98"/>
                <p:cNvSpPr/>
                <p:nvPr/>
              </p:nvSpPr>
              <p:spPr>
                <a:xfrm flipV="1">
                  <a:off x="44775" y="242948"/>
                  <a:ext cx="15421" cy="249794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Oval 99"/>
                <p:cNvSpPr/>
                <p:nvPr/>
              </p:nvSpPr>
              <p:spPr>
                <a:xfrm rot="6108977">
                  <a:off x="-79205" y="118873"/>
                  <a:ext cx="304805" cy="76203"/>
                </a:xfrm>
                <a:prstGeom prst="ellipse">
                  <a:avLst/>
                </a:prstGeom>
                <a:solidFill>
                  <a:srgbClr val="FF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  <p:sp>
              <p:nvSpPr>
                <p:cNvPr id="389" name="Oval 100"/>
                <p:cNvSpPr/>
                <p:nvPr/>
              </p:nvSpPr>
              <p:spPr>
                <a:xfrm rot="9500134">
                  <a:off x="39504" y="435725"/>
                  <a:ext cx="76203" cy="228603"/>
                </a:xfrm>
                <a:prstGeom prst="ellipse">
                  <a:avLst/>
                </a:prstGeom>
                <a:solidFill>
                  <a:srgbClr val="00FF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>
                      <a:latin typeface="+mj-lt"/>
                      <a:ea typeface="+mj-ea"/>
                      <a:cs typeface="+mj-cs"/>
                      <a:sym typeface="Calibri"/>
                    </a:defRPr>
                  </a:pPr>
                </a:p>
              </p:txBody>
            </p:sp>
          </p:grpSp>
        </p:grpSp>
      </p:grpSp>
      <p:grpSp>
        <p:nvGrpSpPr>
          <p:cNvPr id="396" name="AutoShape 101"/>
          <p:cNvGrpSpPr/>
          <p:nvPr/>
        </p:nvGrpSpPr>
        <p:grpSpPr>
          <a:xfrm>
            <a:off x="8077198" y="2809874"/>
            <a:ext cx="685956" cy="2688293"/>
            <a:chOff x="0" y="0"/>
            <a:chExt cx="685954" cy="2688292"/>
          </a:xfrm>
        </p:grpSpPr>
        <p:sp>
          <p:nvSpPr>
            <p:cNvPr id="393" name="Forma"/>
            <p:cNvSpPr/>
            <p:nvPr/>
          </p:nvSpPr>
          <p:spPr>
            <a:xfrm flipH="1" rot="16200000">
              <a:off x="-1001170" y="1001167"/>
              <a:ext cx="2688293" cy="685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54" fill="norm" stroke="1" extrusionOk="0">
                  <a:moveTo>
                    <a:pt x="17633" y="0"/>
                  </a:moveTo>
                  <a:lnTo>
                    <a:pt x="21600" y="6483"/>
                  </a:lnTo>
                  <a:lnTo>
                    <a:pt x="19396" y="6483"/>
                  </a:lnTo>
                  <a:cubicBezTo>
                    <a:pt x="18026" y="16254"/>
                    <a:pt x="13858" y="21600"/>
                    <a:pt x="9919" y="18639"/>
                  </a:cubicBezTo>
                  <a:cubicBezTo>
                    <a:pt x="12282" y="16863"/>
                    <a:pt x="14166" y="12345"/>
                    <a:pt x="14988" y="6483"/>
                  </a:cubicBezTo>
                  <a:lnTo>
                    <a:pt x="12784" y="6483"/>
                  </a:lnTo>
                  <a:close/>
                  <a:moveTo>
                    <a:pt x="7714" y="19450"/>
                  </a:moveTo>
                  <a:cubicBezTo>
                    <a:pt x="3454" y="19450"/>
                    <a:pt x="0" y="10742"/>
                    <a:pt x="0" y="0"/>
                  </a:cubicBezTo>
                  <a:lnTo>
                    <a:pt x="4408" y="0"/>
                  </a:lnTo>
                  <a:cubicBezTo>
                    <a:pt x="4408" y="10742"/>
                    <a:pt x="7862" y="19450"/>
                    <a:pt x="12123" y="1945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94" name="Forma"/>
            <p:cNvSpPr/>
            <p:nvPr/>
          </p:nvSpPr>
          <p:spPr>
            <a:xfrm flipH="1" rot="16200000">
              <a:off x="-411480" y="411478"/>
              <a:ext cx="1508763" cy="68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45" y="21600"/>
                  </a:moveTo>
                  <a:cubicBezTo>
                    <a:pt x="6154" y="21600"/>
                    <a:pt x="0" y="11929"/>
                    <a:pt x="0" y="0"/>
                  </a:cubicBezTo>
                  <a:lnTo>
                    <a:pt x="7855" y="0"/>
                  </a:lnTo>
                  <a:cubicBezTo>
                    <a:pt x="7855" y="11929"/>
                    <a:pt x="14009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95" name="Linea"/>
            <p:cNvSpPr/>
            <p:nvPr/>
          </p:nvSpPr>
          <p:spPr>
            <a:xfrm flipH="1" rot="16200000">
              <a:off x="-1001246" y="1001243"/>
              <a:ext cx="2688294" cy="68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19" y="20700"/>
                  </a:moveTo>
                  <a:cubicBezTo>
                    <a:pt x="12282" y="18727"/>
                    <a:pt x="14166" y="13710"/>
                    <a:pt x="14988" y="7200"/>
                  </a:cubicBezTo>
                  <a:lnTo>
                    <a:pt x="12784" y="7200"/>
                  </a:lnTo>
                  <a:lnTo>
                    <a:pt x="17633" y="0"/>
                  </a:lnTo>
                  <a:lnTo>
                    <a:pt x="21600" y="7200"/>
                  </a:lnTo>
                  <a:lnTo>
                    <a:pt x="19396" y="7200"/>
                  </a:lnTo>
                  <a:cubicBezTo>
                    <a:pt x="18306" y="15830"/>
                    <a:pt x="15392" y="21600"/>
                    <a:pt x="12123" y="21600"/>
                  </a:cubicBezTo>
                  <a:lnTo>
                    <a:pt x="7714" y="21600"/>
                  </a:lnTo>
                  <a:cubicBezTo>
                    <a:pt x="3454" y="21600"/>
                    <a:pt x="0" y="11929"/>
                    <a:pt x="0" y="0"/>
                  </a:cubicBezTo>
                  <a:lnTo>
                    <a:pt x="4408" y="0"/>
                  </a:lnTo>
                  <a:cubicBezTo>
                    <a:pt x="4408" y="11929"/>
                    <a:pt x="7862" y="21600"/>
                    <a:pt x="12123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397" name="Line 102"/>
          <p:cNvSpPr/>
          <p:nvPr/>
        </p:nvSpPr>
        <p:spPr>
          <a:xfrm flipV="1">
            <a:off x="3733798" y="3381374"/>
            <a:ext cx="1752602" cy="1952627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8" name="Line 103"/>
          <p:cNvSpPr/>
          <p:nvPr/>
        </p:nvSpPr>
        <p:spPr>
          <a:xfrm>
            <a:off x="1905000" y="4600575"/>
            <a:ext cx="0" cy="838200"/>
          </a:xfrm>
          <a:prstGeom prst="line">
            <a:avLst/>
          </a:prstGeom>
          <a:ln w="1905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9" name="Rectangle 105"/>
          <p:cNvSpPr txBox="1"/>
          <p:nvPr/>
        </p:nvSpPr>
        <p:spPr>
          <a:xfrm>
            <a:off x="-152400" y="55880"/>
            <a:ext cx="9372600" cy="133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Generation of TAA-targeted</a:t>
            </a:r>
            <a:br/>
            <a:r>
              <a:t>T cells for treatment of Cancer</a:t>
            </a:r>
          </a:p>
        </p:txBody>
      </p:sp>
      <p:sp>
        <p:nvSpPr>
          <p:cNvPr id="400" name="Rectangle 106"/>
          <p:cNvSpPr/>
          <p:nvPr/>
        </p:nvSpPr>
        <p:spPr>
          <a:xfrm>
            <a:off x="2209800" y="2636838"/>
            <a:ext cx="228600" cy="152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1" name="Text Box 107"/>
          <p:cNvSpPr txBox="1"/>
          <p:nvPr/>
        </p:nvSpPr>
        <p:spPr>
          <a:xfrm>
            <a:off x="2930525" y="2286000"/>
            <a:ext cx="852372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33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αTAA scFv</a:t>
            </a:r>
          </a:p>
        </p:txBody>
      </p:sp>
      <p:sp>
        <p:nvSpPr>
          <p:cNvPr id="402" name="Text Box 108"/>
          <p:cNvSpPr txBox="1"/>
          <p:nvPr/>
        </p:nvSpPr>
        <p:spPr>
          <a:xfrm>
            <a:off x="2930525" y="2895600"/>
            <a:ext cx="409013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33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CD8</a:t>
            </a:r>
          </a:p>
        </p:txBody>
      </p:sp>
      <p:sp>
        <p:nvSpPr>
          <p:cNvPr id="403" name="Text Box 109"/>
          <p:cNvSpPr txBox="1"/>
          <p:nvPr/>
        </p:nvSpPr>
        <p:spPr>
          <a:xfrm>
            <a:off x="2930525" y="3429001"/>
            <a:ext cx="518402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33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CD3 ζ</a:t>
            </a:r>
          </a:p>
        </p:txBody>
      </p:sp>
      <p:sp>
        <p:nvSpPr>
          <p:cNvPr id="404" name="Line 110"/>
          <p:cNvSpPr/>
          <p:nvPr/>
        </p:nvSpPr>
        <p:spPr>
          <a:xfrm flipH="1">
            <a:off x="2667000" y="2438400"/>
            <a:ext cx="3048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5" name="Line 111"/>
          <p:cNvSpPr/>
          <p:nvPr/>
        </p:nvSpPr>
        <p:spPr>
          <a:xfrm flipH="1">
            <a:off x="2133600" y="3048000"/>
            <a:ext cx="8382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6" name="Line 112"/>
          <p:cNvSpPr/>
          <p:nvPr/>
        </p:nvSpPr>
        <p:spPr>
          <a:xfrm flipH="1">
            <a:off x="2133600" y="3581400"/>
            <a:ext cx="8382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7" name="Text Box 113"/>
          <p:cNvSpPr txBox="1"/>
          <p:nvPr/>
        </p:nvSpPr>
        <p:spPr>
          <a:xfrm>
            <a:off x="152400" y="2971800"/>
            <a:ext cx="1219200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1. Construct a chimeric antigen receptor (CAR)</a:t>
            </a:r>
          </a:p>
        </p:txBody>
      </p:sp>
      <p:sp>
        <p:nvSpPr>
          <p:cNvPr id="408" name="Text Box 114"/>
          <p:cNvSpPr txBox="1"/>
          <p:nvPr/>
        </p:nvSpPr>
        <p:spPr>
          <a:xfrm>
            <a:off x="1752600" y="6172201"/>
            <a:ext cx="789938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0066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SFG-CAR</a:t>
            </a:r>
          </a:p>
        </p:txBody>
      </p:sp>
      <p:sp>
        <p:nvSpPr>
          <p:cNvPr id="409" name="Text Box 115"/>
          <p:cNvSpPr txBox="1"/>
          <p:nvPr/>
        </p:nvSpPr>
        <p:spPr>
          <a:xfrm>
            <a:off x="228600" y="4800601"/>
            <a:ext cx="1447800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2. Subclone CAR gene into a retroviral vector (SFG)</a:t>
            </a:r>
          </a:p>
        </p:txBody>
      </p:sp>
      <p:sp>
        <p:nvSpPr>
          <p:cNvPr id="410" name="Text Box 116"/>
          <p:cNvSpPr txBox="1"/>
          <p:nvPr/>
        </p:nvSpPr>
        <p:spPr>
          <a:xfrm>
            <a:off x="3581400" y="3794126"/>
            <a:ext cx="1295400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3. Transduce and expand patient T cells ex vivo</a:t>
            </a:r>
          </a:p>
        </p:txBody>
      </p:sp>
      <p:sp>
        <p:nvSpPr>
          <p:cNvPr id="411" name="Text Box 117"/>
          <p:cNvSpPr txBox="1"/>
          <p:nvPr/>
        </p:nvSpPr>
        <p:spPr>
          <a:xfrm>
            <a:off x="7239000" y="3810001"/>
            <a:ext cx="1447800" cy="624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4. Infuse transduced T cells to eradicate TAA</a:t>
            </a:r>
            <a:r>
              <a:rPr baseline="30000"/>
              <a:t>+</a:t>
            </a:r>
            <a:r>
              <a:t> tumor cells</a:t>
            </a:r>
          </a:p>
        </p:txBody>
      </p:sp>
      <p:sp>
        <p:nvSpPr>
          <p:cNvPr id="412" name="Text Box 118"/>
          <p:cNvSpPr txBox="1"/>
          <p:nvPr/>
        </p:nvSpPr>
        <p:spPr>
          <a:xfrm>
            <a:off x="7581900" y="5973763"/>
            <a:ext cx="400530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33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TAA</a:t>
            </a:r>
          </a:p>
        </p:txBody>
      </p:sp>
      <p:sp>
        <p:nvSpPr>
          <p:cNvPr id="413" name="Line 119"/>
          <p:cNvSpPr/>
          <p:nvPr/>
        </p:nvSpPr>
        <p:spPr>
          <a:xfrm flipH="1">
            <a:off x="7315200" y="6096000"/>
            <a:ext cx="3048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4" name="Text Box 120"/>
          <p:cNvSpPr txBox="1"/>
          <p:nvPr/>
        </p:nvSpPr>
        <p:spPr>
          <a:xfrm>
            <a:off x="8001000" y="2133600"/>
            <a:ext cx="891663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solidFill>
                  <a:srgbClr val="FF33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Native TCR</a:t>
            </a:r>
          </a:p>
        </p:txBody>
      </p:sp>
      <p:sp>
        <p:nvSpPr>
          <p:cNvPr id="415" name="Line 121"/>
          <p:cNvSpPr/>
          <p:nvPr/>
        </p:nvSpPr>
        <p:spPr>
          <a:xfrm flipH="1">
            <a:off x="7620000" y="2286000"/>
            <a:ext cx="3810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6" name="Line 122"/>
          <p:cNvSpPr/>
          <p:nvPr/>
        </p:nvSpPr>
        <p:spPr>
          <a:xfrm flipH="1">
            <a:off x="7086600" y="1905000"/>
            <a:ext cx="457200" cy="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7" name="Text Box 123"/>
          <p:cNvSpPr txBox="1"/>
          <p:nvPr/>
        </p:nvSpPr>
        <p:spPr>
          <a:xfrm>
            <a:off x="7543800" y="1749425"/>
            <a:ext cx="772898" cy="26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2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TAA CAR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10"/>
      <p:bldP build="whole" bldLvl="1" animBg="1" rev="0" advAuto="0" spid="412" grpId="11"/>
      <p:bldP build="whole" bldLvl="1" animBg="1" rev="0" advAuto="0" spid="322" grpId="4"/>
      <p:bldP build="whole" bldLvl="1" animBg="1" rev="0" advAuto="0" spid="396" grpId="9"/>
      <p:bldP build="whole" bldLvl="1" animBg="1" rev="0" advAuto="0" spid="324" grpId="6"/>
      <p:bldP build="whole" bldLvl="1" animBg="1" rev="0" advAuto="0" spid="319" grpId="1"/>
      <p:bldP build="whole" bldLvl="1" animBg="1" rev="0" advAuto="0" spid="414" grpId="13"/>
      <p:bldP build="whole" bldLvl="1" animBg="1" rev="0" advAuto="0" spid="416" grpId="15"/>
      <p:bldP build="whole" bldLvl="1" animBg="1" rev="0" advAuto="0" spid="413" grpId="12"/>
      <p:bldP build="whole" bldLvl="1" animBg="1" rev="0" advAuto="0" spid="321" grpId="3"/>
      <p:bldP build="whole" bldLvl="1" animBg="1" rev="0" advAuto="0" spid="392" grpId="8"/>
      <p:bldP build="whole" bldLvl="1" animBg="1" rev="0" advAuto="0" spid="325" grpId="7"/>
      <p:bldP build="whole" bldLvl="1" animBg="1" rev="0" advAuto="0" spid="323" grpId="5"/>
      <p:bldP build="whole" bldLvl="1" animBg="1" rev="0" advAuto="0" spid="320" grpId="2"/>
      <p:bldP build="whole" bldLvl="1" animBg="1" rev="0" advAuto="0" spid="415" grpId="14"/>
      <p:bldP build="whole" bldLvl="1" animBg="1" rev="0" advAuto="0" spid="417" grpId="1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 Box 3"/>
          <p:cNvSpPr txBox="1"/>
          <p:nvPr/>
        </p:nvSpPr>
        <p:spPr>
          <a:xfrm>
            <a:off x="179386" y="284164"/>
            <a:ext cx="8964616" cy="136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Induction of a T-response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against tumor</a:t>
            </a:r>
          </a:p>
        </p:txBody>
      </p:sp>
      <p:pic>
        <p:nvPicPr>
          <p:cNvPr id="420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070" y="1581149"/>
            <a:ext cx="5662892" cy="5096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21" y="895805"/>
            <a:ext cx="8877301" cy="4991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613" y="110280"/>
            <a:ext cx="8636001" cy="5688013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CasellaDiTesto 1"/>
          <p:cNvSpPr txBox="1"/>
          <p:nvPr/>
        </p:nvSpPr>
        <p:spPr>
          <a:xfrm>
            <a:off x="328613" y="5826846"/>
            <a:ext cx="8509332" cy="108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T-cell response independent from the expression of MHC, CD80/86, etc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 Box 3"/>
          <p:cNvSpPr txBox="1"/>
          <p:nvPr/>
        </p:nvSpPr>
        <p:spPr>
          <a:xfrm>
            <a:off x="89645" y="476624"/>
            <a:ext cx="8915401" cy="6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400"/>
              </a:spcBef>
              <a:defRPr b="1" sz="4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Challenges  of CAR-T </a:t>
            </a:r>
          </a:p>
        </p:txBody>
      </p:sp>
      <p:sp>
        <p:nvSpPr>
          <p:cNvPr id="428" name="Text Box 4"/>
          <p:cNvSpPr txBox="1"/>
          <p:nvPr/>
        </p:nvSpPr>
        <p:spPr>
          <a:xfrm>
            <a:off x="1295399" y="1562100"/>
            <a:ext cx="6400801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600"/>
              </a:spcBef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Target selection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4"/>
          <p:cNvSpPr txBox="1"/>
          <p:nvPr/>
        </p:nvSpPr>
        <p:spPr>
          <a:xfrm>
            <a:off x="457200" y="2286000"/>
            <a:ext cx="8686800" cy="486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TIL </a:t>
            </a:r>
            <a:r>
              <a:rPr b="0"/>
              <a:t>(Tumor infiltration T-lymphocytes therapy) </a:t>
            </a:r>
          </a:p>
        </p:txBody>
      </p:sp>
      <p:sp>
        <p:nvSpPr>
          <p:cNvPr id="118" name="Rectangle 5"/>
          <p:cNvSpPr txBox="1"/>
          <p:nvPr/>
        </p:nvSpPr>
        <p:spPr>
          <a:xfrm>
            <a:off x="0" y="609601"/>
            <a:ext cx="9144000" cy="70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Adaptive Cell Transfer Therapy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1"/>
          <p:cNvSpPr txBox="1"/>
          <p:nvPr>
            <p:ph type="title"/>
          </p:nvPr>
        </p:nvSpPr>
        <p:spPr>
          <a:xfrm>
            <a:off x="-1" y="-38288"/>
            <a:ext cx="9161465" cy="855663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0000FF"/>
                </a:solidFill>
              </a:defRPr>
            </a:lvl1pPr>
          </a:lstStyle>
          <a:p>
            <a:pPr/>
            <a:r>
              <a:t>CAR-T cells: target selection</a:t>
            </a:r>
          </a:p>
        </p:txBody>
      </p:sp>
      <p:graphicFrame>
        <p:nvGraphicFramePr>
          <p:cNvPr id="431" name="Table 7"/>
          <p:cNvGraphicFramePr/>
          <p:nvPr/>
        </p:nvGraphicFramePr>
        <p:xfrm>
          <a:off x="463175" y="1484312"/>
          <a:ext cx="8298240" cy="431800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360809"/>
                <a:gridCol w="2555214"/>
                <a:gridCol w="1841463"/>
                <a:gridCol w="2540752"/>
              </a:tblGrid>
              <a:tr h="37084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Target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Cancer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Objective response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640080">
                <a:tc row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CD19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CAR:CD28-CD3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Lymphoma and CLL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N=7: 1CR, 5 PR &amp; 1SD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CAR:CD137-CD3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ALL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2CR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CAR:CD28-CD3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ALL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5CR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CD20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CAR:CD137-CD28-CD3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NHL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N=3: 1PR, 2NED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CEA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 </a:t>
                      </a:r>
                      <a:r>
                        <a:t>(1</a:t>
                      </a:r>
                      <a:r>
                        <a:rPr baseline="30000"/>
                        <a:t>st</a:t>
                      </a:r>
                      <a:r>
                        <a:t> gen)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Colorectal &amp; breast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N=7: minor responses in two patients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GD2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 </a:t>
                      </a:r>
                      <a:r>
                        <a:t>(1</a:t>
                      </a:r>
                      <a:r>
                        <a:rPr baseline="30000"/>
                        <a:t>st</a:t>
                      </a:r>
                      <a:r>
                        <a:t> gen)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Neuroblastoma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N=19: 3CR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ERBB2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CAR:CD28-CD137-CD3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z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Colorectal cancer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t>N=1, patient died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432" name="TextBox 8"/>
          <p:cNvSpPr txBox="1"/>
          <p:nvPr/>
        </p:nvSpPr>
        <p:spPr>
          <a:xfrm>
            <a:off x="4347881" y="6213476"/>
            <a:ext cx="4688169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1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Kershaw et. al. Nature Reviews Cancer, 2013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102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magine 1" descr="Immagin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84" y="1287241"/>
            <a:ext cx="9144002" cy="5281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43866"/>
          <a:stretch>
            <a:fillRect/>
          </a:stretch>
        </p:blipFill>
        <p:spPr>
          <a:xfrm>
            <a:off x="824875" y="980820"/>
            <a:ext cx="7480205" cy="587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1029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 1"/>
          <p:cNvSpPr txBox="1"/>
          <p:nvPr>
            <p:ph type="title"/>
          </p:nvPr>
        </p:nvSpPr>
        <p:spPr>
          <a:xfrm>
            <a:off x="-1" y="-38288"/>
            <a:ext cx="9161465" cy="855663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0000FF"/>
                </a:solidFill>
              </a:defRPr>
            </a:lvl1pPr>
          </a:lstStyle>
          <a:p>
            <a:pPr/>
            <a:r>
              <a:t>CAR-T cells: target selection</a:t>
            </a:r>
          </a:p>
        </p:txBody>
      </p:sp>
      <p:pic>
        <p:nvPicPr>
          <p:cNvPr id="443" name="Schermata 2020-11-30 alle 14.07.18.png" descr="Schermata 2020-11-30 alle 14.07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8223" y="692342"/>
            <a:ext cx="5890617" cy="6263885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ahmasebi, et al.…"/>
          <p:cNvSpPr txBox="1"/>
          <p:nvPr/>
        </p:nvSpPr>
        <p:spPr>
          <a:xfrm>
            <a:off x="68438" y="5808981"/>
            <a:ext cx="2718405" cy="1005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spcBef>
                <a:spcPts val="1200"/>
              </a:spcBef>
              <a:defRPr b="1"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Tahmasebi, et al.</a:t>
            </a:r>
          </a:p>
          <a:p>
            <a:pPr>
              <a:spcBef>
                <a:spcPts val="1200"/>
              </a:spcBef>
              <a:defRPr b="1"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Clinical and Translational Oncology</a:t>
            </a:r>
          </a:p>
          <a:p>
            <a:pPr>
              <a:spcBef>
                <a:spcPts val="1200"/>
              </a:spcBef>
              <a:defRPr b="1"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2020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le 1"/>
          <p:cNvSpPr txBox="1"/>
          <p:nvPr>
            <p:ph type="title"/>
          </p:nvPr>
        </p:nvSpPr>
        <p:spPr>
          <a:xfrm>
            <a:off x="-701992" y="190312"/>
            <a:ext cx="4602959" cy="1255515"/>
          </a:xfrm>
          <a:prstGeom prst="rect">
            <a:avLst/>
          </a:prstGeom>
        </p:spPr>
        <p:txBody>
          <a:bodyPr/>
          <a:lstStyle/>
          <a:p>
            <a:pPr defTabSz="246888">
              <a:defRPr b="1" sz="3780">
                <a:solidFill>
                  <a:srgbClr val="0000FF"/>
                </a:solidFill>
              </a:defRPr>
            </a:pPr>
            <a:r>
              <a:t>CAR-T cells: </a:t>
            </a:r>
          </a:p>
          <a:p>
            <a:pPr defTabSz="246888">
              <a:defRPr b="1" sz="3780">
                <a:solidFill>
                  <a:srgbClr val="0000FF"/>
                </a:solidFill>
              </a:defRPr>
            </a:pPr>
            <a:r>
              <a:t>target selection</a:t>
            </a:r>
          </a:p>
        </p:txBody>
      </p:sp>
      <p:sp>
        <p:nvSpPr>
          <p:cNvPr id="447" name="Tahmasebi, et al.…"/>
          <p:cNvSpPr txBox="1"/>
          <p:nvPr/>
        </p:nvSpPr>
        <p:spPr>
          <a:xfrm>
            <a:off x="68438" y="5808981"/>
            <a:ext cx="2718405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spcBef>
                <a:spcPts val="1200"/>
              </a:spcBef>
              <a:defRPr b="1"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Tahmasebi, et al.</a:t>
            </a:r>
          </a:p>
          <a:p>
            <a:pPr>
              <a:spcBef>
                <a:spcPts val="1200"/>
              </a:spcBef>
              <a:defRPr b="1"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Clinical and Translational Oncology</a:t>
            </a:r>
          </a:p>
          <a:p>
            <a:pPr>
              <a:spcBef>
                <a:spcPts val="1200"/>
              </a:spcBef>
              <a:defRPr b="1"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t>2020 </a:t>
            </a:r>
          </a:p>
        </p:txBody>
      </p:sp>
      <p:pic>
        <p:nvPicPr>
          <p:cNvPr id="448" name="Schermata 2020-11-30 alle 14.08.08.png" descr="Schermata 2020-11-30 alle 14.08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8937" y="20777"/>
            <a:ext cx="526121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chermata 2020-11-30 alle 08.11.44.png" descr="Schermata 2020-11-30 alle 08.11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7332" y="645963"/>
            <a:ext cx="6872199" cy="6099743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itle 1"/>
          <p:cNvSpPr txBox="1"/>
          <p:nvPr>
            <p:ph type="title"/>
          </p:nvPr>
        </p:nvSpPr>
        <p:spPr>
          <a:xfrm>
            <a:off x="-1" y="-38288"/>
            <a:ext cx="9161465" cy="855663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0000FF"/>
                </a:solidFill>
              </a:defRPr>
            </a:lvl1pPr>
          </a:lstStyle>
          <a:p>
            <a:pPr/>
            <a:r>
              <a:t>CAR-T cells: target selection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chermata 2020-11-30 alle 14.34.34.png" descr="Schermata 2020-11-30 alle 14.34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5478" y="0"/>
            <a:ext cx="478014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itle 1"/>
          <p:cNvSpPr txBox="1"/>
          <p:nvPr>
            <p:ph type="title"/>
          </p:nvPr>
        </p:nvSpPr>
        <p:spPr>
          <a:xfrm>
            <a:off x="-701992" y="190312"/>
            <a:ext cx="4602959" cy="1255515"/>
          </a:xfrm>
          <a:prstGeom prst="rect">
            <a:avLst/>
          </a:prstGeom>
        </p:spPr>
        <p:txBody>
          <a:bodyPr/>
          <a:lstStyle/>
          <a:p>
            <a:pPr defTabSz="246888">
              <a:defRPr b="1" sz="3780">
                <a:solidFill>
                  <a:srgbClr val="0000FF"/>
                </a:solidFill>
              </a:defRPr>
            </a:pPr>
            <a:r>
              <a:t>CAR-T cells: </a:t>
            </a:r>
          </a:p>
          <a:p>
            <a:pPr defTabSz="246888">
              <a:defRPr b="1" sz="3780">
                <a:solidFill>
                  <a:srgbClr val="0000FF"/>
                </a:solidFill>
              </a:defRPr>
            </a:pPr>
            <a:r>
              <a:t>target selection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 Box 3"/>
          <p:cNvSpPr txBox="1"/>
          <p:nvPr/>
        </p:nvSpPr>
        <p:spPr>
          <a:xfrm>
            <a:off x="89645" y="286125"/>
            <a:ext cx="8915401" cy="7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400"/>
              </a:spcBef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Challenges  of CAR-T </a:t>
            </a:r>
          </a:p>
        </p:txBody>
      </p:sp>
      <p:sp>
        <p:nvSpPr>
          <p:cNvPr id="457" name="Text Box 4"/>
          <p:cNvSpPr txBox="1"/>
          <p:nvPr/>
        </p:nvSpPr>
        <p:spPr>
          <a:xfrm>
            <a:off x="1295399" y="1473200"/>
            <a:ext cx="6400801" cy="199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600"/>
              </a:spcBef>
              <a:defRPr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1. Target selection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000"/>
              </a:spcBef>
              <a:defRPr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b="1"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2. </a:t>
            </a:r>
            <a:r>
              <a:t>Optimize co-stimulatory signaling  of  T  cell effector  functions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613" y="175750"/>
            <a:ext cx="8636001" cy="568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 4"/>
          <p:cNvSpPr txBox="1"/>
          <p:nvPr/>
        </p:nvSpPr>
        <p:spPr>
          <a:xfrm>
            <a:off x="457200" y="367030"/>
            <a:ext cx="8229600" cy="7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Evolution in CAR design</a:t>
            </a:r>
          </a:p>
        </p:txBody>
      </p:sp>
      <p:sp>
        <p:nvSpPr>
          <p:cNvPr id="462" name="Rectangle 5"/>
          <p:cNvSpPr txBox="1"/>
          <p:nvPr/>
        </p:nvSpPr>
        <p:spPr>
          <a:xfrm>
            <a:off x="323849" y="4973247"/>
            <a:ext cx="8567740" cy="148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First-generation CARs</a:t>
            </a:r>
            <a:r>
              <a:rPr b="0"/>
              <a:t>: including activating receptors such  as CD8/CD3-ζ fusion receptors;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Second-generation CARs</a:t>
            </a:r>
            <a:r>
              <a:rPr b="0"/>
              <a:t>: providing dual signaling to direct combined activating and co-stimulatory signals;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Third-generation CARs</a:t>
            </a:r>
            <a:r>
              <a:rPr b="0"/>
              <a:t>: comprising more complex structures with 3 or more signaling domains.</a:t>
            </a:r>
          </a:p>
        </p:txBody>
      </p:sp>
      <p:pic>
        <p:nvPicPr>
          <p:cNvPr id="46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16" y="1063510"/>
            <a:ext cx="8229601" cy="3938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 Box 2"/>
          <p:cNvSpPr txBox="1"/>
          <p:nvPr/>
        </p:nvSpPr>
        <p:spPr>
          <a:xfrm>
            <a:off x="228600" y="1828800"/>
            <a:ext cx="8686800" cy="156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first paper to demonstrate the regression of cancer using TIL for the immunotherapy of patients with metastatic melanoma.</a:t>
            </a:r>
          </a:p>
        </p:txBody>
      </p:sp>
      <p:sp>
        <p:nvSpPr>
          <p:cNvPr id="121" name="Text Box 3"/>
          <p:cNvSpPr txBox="1"/>
          <p:nvPr/>
        </p:nvSpPr>
        <p:spPr>
          <a:xfrm>
            <a:off x="457200" y="4419600"/>
            <a:ext cx="7620000" cy="884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Rosenberg, S. A.et al.Use of tumor infiltrating lymphocytes and interleukin-2 in the immunotherapy of patients with metastatic melanoma. Preliminary report. </a:t>
            </a:r>
            <a:r>
              <a:rPr b="1"/>
              <a:t>N. Engl. J. Med. 319, 1676–1680 (1988).</a:t>
            </a:r>
          </a:p>
        </p:txBody>
      </p:sp>
      <p:sp>
        <p:nvSpPr>
          <p:cNvPr id="122" name="Text Box 4"/>
          <p:cNvSpPr txBox="1"/>
          <p:nvPr/>
        </p:nvSpPr>
        <p:spPr>
          <a:xfrm>
            <a:off x="685799" y="609601"/>
            <a:ext cx="7516908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100"/>
              </a:spcBef>
              <a:defRPr b="1"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Rectangle 4"/>
          <p:cNvSpPr txBox="1"/>
          <p:nvPr/>
        </p:nvSpPr>
        <p:spPr>
          <a:xfrm>
            <a:off x="457200" y="367030"/>
            <a:ext cx="8229600" cy="7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Evolution in CAR design</a:t>
            </a:r>
          </a:p>
        </p:txBody>
      </p:sp>
      <p:pic>
        <p:nvPicPr>
          <p:cNvPr id="46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012" y="1341437"/>
            <a:ext cx="7200901" cy="3960815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Rectangle 5"/>
          <p:cNvSpPr txBox="1"/>
          <p:nvPr/>
        </p:nvSpPr>
        <p:spPr>
          <a:xfrm>
            <a:off x="323849" y="4973247"/>
            <a:ext cx="8567740" cy="148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First-generation CARs</a:t>
            </a:r>
            <a:r>
              <a:rPr b="0"/>
              <a:t>: including activating receptors such  as CD8/CD3-ζ fusion receptors;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Second-generation CARs</a:t>
            </a:r>
            <a:r>
              <a:rPr b="0"/>
              <a:t>: providing dual signaling to direct combined activating and co-stimulatory signals;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Third-generation CARs</a:t>
            </a:r>
            <a:r>
              <a:rPr b="0"/>
              <a:t>: comprising more complex structures with 3 or more signaling domains.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Rectangle 3"/>
          <p:cNvSpPr txBox="1"/>
          <p:nvPr>
            <p:ph type="body" idx="1"/>
          </p:nvPr>
        </p:nvSpPr>
        <p:spPr>
          <a:xfrm>
            <a:off x="457200" y="602504"/>
            <a:ext cx="8229600" cy="543401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900"/>
              </a:spcBef>
              <a:buSzTx/>
              <a:buNone/>
              <a:defRPr b="1" sz="4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third generation of CARs</a:t>
            </a:r>
            <a:r>
              <a:rPr b="0" sz="320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90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 third generation of CARs in which a second co-stimulatory  molecule  is  fused  in the intra-cellular motif with the co-stimulatory signals, therefore, generating triple-signaling CARs, is under development</a:t>
            </a:r>
          </a:p>
          <a:p>
            <a:pPr algn="just"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Third-generation CARs seem to have improved proliferation, cytokine secretion and a better persistence in circulation</a:t>
            </a:r>
          </a:p>
          <a:p>
            <a:pPr algn="just">
              <a:lnSpc>
                <a:spcPct val="90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lnSpc>
                <a:spcPct val="90000"/>
              </a:lnSpc>
              <a:spcBef>
                <a:spcPts val="500"/>
              </a:spcBef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Unfortunately, this last generation of CARs may also be dangerous and the activation can be too strong leading to cytokine storm and eventually to death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2"/>
          <p:cNvSpPr txBox="1"/>
          <p:nvPr/>
        </p:nvSpPr>
        <p:spPr>
          <a:xfrm>
            <a:off x="380999" y="1743638"/>
            <a:ext cx="8501065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298322" indent="-298322" defTabSz="397763">
              <a:spcBef>
                <a:spcPts val="600"/>
              </a:spcBef>
              <a:buSzPct val="100000"/>
              <a:buFont typeface="Arial"/>
              <a:buChar char="•"/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HLA-independent antigen recognition, therefore universal application</a:t>
            </a:r>
          </a:p>
          <a:p>
            <a:pPr marL="298322" indent="-298322" defTabSz="397763">
              <a:spcBef>
                <a:spcPts val="600"/>
              </a:spcBef>
              <a:buSzPct val="100000"/>
              <a:buFont typeface="Arial"/>
              <a:buChar char="•"/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Active in both CD4</a:t>
            </a:r>
            <a:r>
              <a:rPr baseline="29701"/>
              <a:t>+</a:t>
            </a:r>
            <a:r>
              <a:t> and CD8</a:t>
            </a:r>
            <a:r>
              <a:rPr baseline="29701"/>
              <a:t>+</a:t>
            </a:r>
            <a:r>
              <a:t> T cells</a:t>
            </a:r>
          </a:p>
          <a:p>
            <a:pPr marL="298322" indent="-298322" defTabSz="397763">
              <a:spcBef>
                <a:spcPts val="600"/>
              </a:spcBef>
              <a:buSzPct val="100000"/>
              <a:buFont typeface="Arial"/>
              <a:buChar char="•"/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Target antigens include proteins, carbohydrates and glycolipids </a:t>
            </a:r>
          </a:p>
          <a:p>
            <a:pPr marL="298322" indent="-298322" defTabSz="397763">
              <a:spcBef>
                <a:spcPts val="600"/>
              </a:spcBef>
              <a:buSzPct val="100000"/>
              <a:buFont typeface="Arial"/>
              <a:buChar char="•"/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Rapid generation of tumor specific T cells </a:t>
            </a:r>
          </a:p>
          <a:p>
            <a:pPr marL="298322" indent="-298322" defTabSz="397763">
              <a:spcBef>
                <a:spcPts val="600"/>
              </a:spcBef>
              <a:buSzPct val="100000"/>
              <a:buFont typeface="Arial"/>
              <a:buChar char="•"/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Minimal risk of autoimmunity or GvHD</a:t>
            </a:r>
          </a:p>
          <a:p>
            <a:pPr marL="298322" indent="-298322" defTabSz="397763">
              <a:spcBef>
                <a:spcPts val="600"/>
              </a:spcBef>
              <a:buSzPct val="100000"/>
              <a:buFont typeface="Arial"/>
              <a:buChar char="•"/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A living drug, single infusion</a:t>
            </a:r>
          </a:p>
        </p:txBody>
      </p:sp>
      <p:sp>
        <p:nvSpPr>
          <p:cNvPr id="472" name="Rectangle 3"/>
          <p:cNvSpPr txBox="1"/>
          <p:nvPr>
            <p:ph type="title"/>
          </p:nvPr>
        </p:nvSpPr>
        <p:spPr>
          <a:xfrm>
            <a:off x="685800" y="67238"/>
            <a:ext cx="7772400" cy="1143001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0000FF"/>
                </a:solidFill>
              </a:defRPr>
            </a:lvl1pPr>
          </a:lstStyle>
          <a:p>
            <a:pPr/>
            <a:r>
              <a:t>Advantages of CAR-T cell therapy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 Box 3"/>
          <p:cNvSpPr txBox="1"/>
          <p:nvPr/>
        </p:nvSpPr>
        <p:spPr>
          <a:xfrm>
            <a:off x="89645" y="133724"/>
            <a:ext cx="8915401" cy="7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400"/>
              </a:spcBef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Challenges  of CAR-T </a:t>
            </a:r>
          </a:p>
        </p:txBody>
      </p:sp>
      <p:sp>
        <p:nvSpPr>
          <p:cNvPr id="475" name="Text Box 4"/>
          <p:cNvSpPr txBox="1"/>
          <p:nvPr/>
        </p:nvSpPr>
        <p:spPr>
          <a:xfrm>
            <a:off x="1295399" y="1206500"/>
            <a:ext cx="6400801" cy="4396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600"/>
              </a:spcBef>
              <a:defRPr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1. Target selection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000"/>
              </a:spcBef>
              <a:defRPr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2. </a:t>
            </a:r>
            <a:r>
              <a:t>Optimize co-stimulatory signaling  of  T  cell effector  functions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  <a:p>
            <a:pPr>
              <a:defRPr b="1" sz="28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3. </a:t>
            </a:r>
            <a:r>
              <a:t>Toxicities (on-target but off-tumor toxicity)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200"/>
              </a:spcBef>
              <a:defRPr sz="2000">
                <a:solidFill>
                  <a:srgbClr val="000618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(The on-target toxicities result from the inability of engineered T cells to distinguish between normal cells and cancer cells that express the targeted Ag)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ontent Placeholder 2"/>
          <p:cNvSpPr txBox="1"/>
          <p:nvPr/>
        </p:nvSpPr>
        <p:spPr>
          <a:xfrm>
            <a:off x="519112" y="1040652"/>
            <a:ext cx="8147051" cy="487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6075" indent="-346075">
              <a:spcBef>
                <a:spcPts val="1100"/>
              </a:spcBef>
              <a:buSzPct val="75000"/>
              <a:buBlip>
                <a:blip r:embed="rId2"/>
              </a:buBlip>
              <a:defRPr b="1" sz="2800">
                <a:latin typeface="+mj-lt"/>
                <a:ea typeface="+mj-ea"/>
                <a:cs typeface="+mj-cs"/>
                <a:sym typeface="Calibri"/>
              </a:defRPr>
            </a:pPr>
            <a:r>
              <a:t>Toxicities</a:t>
            </a:r>
            <a:endParaRPr sz="2000"/>
          </a:p>
          <a:p>
            <a:pPr lvl="1" marL="687387" indent="-339725">
              <a:spcBef>
                <a:spcPts val="800"/>
              </a:spcBef>
              <a:buSzPct val="100000"/>
              <a:buBlip>
                <a:blip r:embed="rId3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On target/off tumor toxicities</a:t>
            </a:r>
          </a:p>
          <a:p>
            <a:pPr lvl="2" marL="1027112" indent="-338137">
              <a:spcBef>
                <a:spcPts val="800"/>
              </a:spcBef>
              <a:buSzPct val="75000"/>
              <a:buBlip>
                <a:blip r:embed="rId4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Metastatic colon cancer patient died after 5 days of infusion of ERBB2+CAR-T cells</a:t>
            </a:r>
          </a:p>
          <a:p>
            <a:pPr lvl="3" marL="1376362" indent="-347662">
              <a:spcBef>
                <a:spcPts val="800"/>
              </a:spcBef>
              <a:buSzPct val="100000"/>
              <a:buBlip>
                <a:blip r:embed="rId5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Low levels of ERBB2 express on lung epithelium (lung tox)</a:t>
            </a:r>
          </a:p>
          <a:p>
            <a:pPr lvl="2" marL="1027112" indent="-338137">
              <a:spcBef>
                <a:spcPts val="800"/>
              </a:spcBef>
              <a:buSzPct val="75000"/>
              <a:buBlip>
                <a:blip r:embed="rId4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Renal cell carcinoma: 5/11 patients developed liver toxicity</a:t>
            </a:r>
          </a:p>
          <a:p>
            <a:pPr lvl="2" marL="1027112" indent="-338137">
              <a:spcBef>
                <a:spcPts val="700"/>
              </a:spcBef>
              <a:buSzPct val="75000"/>
              <a:buBlip>
                <a:blip r:embed="rId4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</a:p>
          <a:p>
            <a:pPr lvl="1" marL="687387" indent="-339725">
              <a:spcBef>
                <a:spcPts val="800"/>
              </a:spcBef>
              <a:buSzPct val="100000"/>
              <a:buBlip>
                <a:blip r:embed="rId3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Cytokine syndrome</a:t>
            </a:r>
          </a:p>
          <a:p>
            <a:pPr lvl="2" marL="1027112" indent="-338137">
              <a:spcBef>
                <a:spcPts val="800"/>
              </a:spcBef>
              <a:buSzPct val="75000"/>
              <a:buBlip>
                <a:blip r:embed="rId4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Elevated levels of pro-inflammatory cytokines</a:t>
            </a:r>
          </a:p>
          <a:p>
            <a:pPr lvl="3" marL="1376362" indent="-347662">
              <a:spcBef>
                <a:spcPts val="800"/>
              </a:spcBef>
              <a:buSzPct val="100000"/>
              <a:buBlip>
                <a:blip r:embed="rId5"/>
              </a:buBlip>
              <a:defRPr sz="2000">
                <a:latin typeface="+mj-lt"/>
                <a:ea typeface="+mj-ea"/>
                <a:cs typeface="+mj-cs"/>
                <a:sym typeface="Calibri"/>
              </a:defRPr>
            </a:pPr>
            <a:r>
              <a:t>Treatable by anti-IL-6 mAb and steroid</a:t>
            </a:r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</a:p>
          <a:p>
            <a:pPr lvl="1" marL="687387" indent="-339725">
              <a:spcBef>
                <a:spcPts val="800"/>
              </a:spcBef>
              <a:buSzPct val="100000"/>
              <a:buBlip>
                <a:blip r:embed="rId3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 Tumor lysis syndrome</a:t>
            </a:r>
          </a:p>
        </p:txBody>
      </p:sp>
      <p:sp>
        <p:nvSpPr>
          <p:cNvPr id="478" name="Text Box 3"/>
          <p:cNvSpPr txBox="1"/>
          <p:nvPr/>
        </p:nvSpPr>
        <p:spPr>
          <a:xfrm>
            <a:off x="89645" y="282390"/>
            <a:ext cx="8915401" cy="7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400"/>
              </a:spcBef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Challenges  of CAR-T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Schermata 2020-11-30 alle 14.19.09.png" descr="Schermata 2020-11-30 alle 14.19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5" y="492843"/>
            <a:ext cx="9144001" cy="5421167"/>
          </a:xfrm>
          <a:prstGeom prst="rect">
            <a:avLst/>
          </a:prstGeom>
          <a:ln w="25400">
            <a:solidFill>
              <a:srgbClr val="EE2729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ontent Placeholder 2"/>
          <p:cNvSpPr txBox="1"/>
          <p:nvPr/>
        </p:nvSpPr>
        <p:spPr>
          <a:xfrm>
            <a:off x="88900" y="1085850"/>
            <a:ext cx="4602163" cy="197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6075" indent="-346075">
              <a:spcBef>
                <a:spcPts val="800"/>
              </a:spcBef>
              <a:buSzPct val="75000"/>
              <a:buBlip>
                <a:blip r:embed="rId2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Tumor target</a:t>
            </a:r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Target antigen is critical determinant for efficacy &amp; safety</a:t>
            </a:r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Ideal target uniquely express on tumor cells or on cells which are not essential for survival</a:t>
            </a:r>
          </a:p>
        </p:txBody>
      </p:sp>
      <p:sp>
        <p:nvSpPr>
          <p:cNvPr id="484" name="TextBox 5"/>
          <p:cNvSpPr txBox="1"/>
          <p:nvPr/>
        </p:nvSpPr>
        <p:spPr>
          <a:xfrm>
            <a:off x="88900" y="3927476"/>
            <a:ext cx="4394200" cy="186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6075" indent="-346075">
              <a:spcBef>
                <a:spcPts val="800"/>
              </a:spcBef>
              <a:buSzPct val="75000"/>
              <a:buBlip>
                <a:blip r:embed="rId2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Trafficking of CAR T cells to tumor</a:t>
            </a:r>
            <a:endParaRPr sz="2400"/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Expression of addressins</a:t>
            </a:r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Route of CAR-T cell infusion</a:t>
            </a:r>
            <a:endParaRPr sz="2400"/>
          </a:p>
          <a:p>
            <a:pPr lvl="2" marL="1027112" indent="-338137">
              <a:spcBef>
                <a:spcPts val="700"/>
              </a:spcBef>
              <a:buSzPct val="75000"/>
              <a:buBlip>
                <a:blip r:embed="rId4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Intra-tumoral/intravenous</a:t>
            </a:r>
            <a:endParaRPr sz="2400"/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Optimal co-stimulation of T cells</a:t>
            </a:r>
          </a:p>
        </p:txBody>
      </p:sp>
      <p:sp>
        <p:nvSpPr>
          <p:cNvPr id="485" name="Rectangle 2"/>
          <p:cNvSpPr txBox="1"/>
          <p:nvPr/>
        </p:nvSpPr>
        <p:spPr>
          <a:xfrm>
            <a:off x="110490" y="47626"/>
            <a:ext cx="9012874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Determinants of successful CAR-T cells</a:t>
            </a:r>
          </a:p>
        </p:txBody>
      </p:sp>
      <p:sp>
        <p:nvSpPr>
          <p:cNvPr id="486" name="TextBox 5"/>
          <p:cNvSpPr txBox="1"/>
          <p:nvPr/>
        </p:nvSpPr>
        <p:spPr>
          <a:xfrm>
            <a:off x="4738687" y="1120775"/>
            <a:ext cx="4384677" cy="214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6075" indent="-346075">
              <a:spcBef>
                <a:spcPts val="800"/>
              </a:spcBef>
              <a:buSzPct val="75000"/>
              <a:buBlip>
                <a:blip r:embed="rId2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Efficacy &amp; Long-term persistence</a:t>
            </a:r>
            <a:endParaRPr sz="2400"/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Subtypes of CD4+T cells (Th1, Th2, Th17, Th9 cells), </a:t>
            </a:r>
            <a:endParaRPr sz="2400"/>
          </a:p>
          <a:p>
            <a:pPr lvl="1" marL="687387" indent="-339725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CD8+T cells</a:t>
            </a:r>
            <a:endParaRPr sz="2400"/>
          </a:p>
          <a:p>
            <a:pPr lvl="2" marL="1027112" indent="-338137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naïve, central memory; long-term</a:t>
            </a:r>
            <a:endParaRPr sz="2400"/>
          </a:p>
          <a:p>
            <a:pPr lvl="2" marL="1027112" indent="-338137">
              <a:spcBef>
                <a:spcPts val="700"/>
              </a:spcBef>
              <a:buSzPct val="100000"/>
              <a:buBlip>
                <a:blip r:embed="rId3"/>
              </a:buBlip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effector; active but short lived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6" grpId="2"/>
      <p:bldP build="whole" bldLvl="1" animBg="1" rev="0" advAuto="0" spid="484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ectangle 3"/>
          <p:cNvSpPr txBox="1"/>
          <p:nvPr/>
        </p:nvSpPr>
        <p:spPr>
          <a:xfrm>
            <a:off x="603250" y="2209800"/>
            <a:ext cx="8540750" cy="388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42900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Cytotoxic T-cell (</a:t>
            </a:r>
            <a:r>
              <a:rPr>
                <a:solidFill>
                  <a:srgbClr val="000000"/>
                </a:solidFill>
              </a:rPr>
              <a:t>CD8</a:t>
            </a:r>
            <a:r>
              <a:t>)</a:t>
            </a:r>
            <a:endParaRPr sz="3200"/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Helper T-cell (</a:t>
            </a:r>
            <a:r>
              <a:rPr>
                <a:solidFill>
                  <a:srgbClr val="000000"/>
                </a:solidFill>
              </a:rPr>
              <a:t>CD4</a:t>
            </a:r>
            <a:r>
              <a:t>)</a:t>
            </a:r>
            <a:endParaRPr sz="3200"/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Regulatory/suppressor T-cell (T-Reg)</a:t>
            </a:r>
            <a:endParaRPr sz="3200"/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b="1" sz="24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Memory T-cell </a:t>
            </a:r>
          </a:p>
        </p:txBody>
      </p:sp>
      <p:sp>
        <p:nvSpPr>
          <p:cNvPr id="489" name="Text Box 4"/>
          <p:cNvSpPr txBox="1"/>
          <p:nvPr/>
        </p:nvSpPr>
        <p:spPr>
          <a:xfrm>
            <a:off x="224116" y="685801"/>
            <a:ext cx="8725649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100"/>
              </a:spcBef>
              <a:defRPr b="1"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Classification of T-cell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0650" y="915987"/>
            <a:ext cx="6400800" cy="5289552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Text Box 18"/>
          <p:cNvSpPr txBox="1"/>
          <p:nvPr/>
        </p:nvSpPr>
        <p:spPr>
          <a:xfrm>
            <a:off x="0" y="6499226"/>
            <a:ext cx="4565907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i="1" sz="1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Zou W &amp; Restifo NP Nature Reviews Immunology 2010</a:t>
            </a:r>
          </a:p>
        </p:txBody>
      </p:sp>
      <p:sp>
        <p:nvSpPr>
          <p:cNvPr id="493" name="Title 1"/>
          <p:cNvSpPr txBox="1"/>
          <p:nvPr/>
        </p:nvSpPr>
        <p:spPr>
          <a:xfrm>
            <a:off x="33337" y="139224"/>
            <a:ext cx="9144001" cy="586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32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Adoptive T cell therapy: Right T cell population?</a:t>
            </a:r>
          </a:p>
        </p:txBody>
      </p:sp>
      <p:sp>
        <p:nvSpPr>
          <p:cNvPr id="494" name="Rectangle 19"/>
          <p:cNvSpPr/>
          <p:nvPr/>
        </p:nvSpPr>
        <p:spPr>
          <a:xfrm>
            <a:off x="5137150" y="4822825"/>
            <a:ext cx="2590800" cy="1676400"/>
          </a:xfrm>
          <a:prstGeom prst="rect">
            <a:avLst/>
          </a:prstGeom>
          <a:ln w="63500">
            <a:solidFill>
              <a:srgbClr val="0000FF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4"/>
          <p:cNvGrpSpPr/>
          <p:nvPr/>
        </p:nvGrpSpPr>
        <p:grpSpPr>
          <a:xfrm>
            <a:off x="2968623" y="2185988"/>
            <a:ext cx="1897068" cy="2759078"/>
            <a:chOff x="0" y="0"/>
            <a:chExt cx="1897066" cy="2759077"/>
          </a:xfrm>
        </p:grpSpPr>
        <p:pic>
          <p:nvPicPr>
            <p:cNvPr id="124" name="Picture 13" descr="Picture 1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9244" y="895354"/>
              <a:ext cx="900115" cy="1863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Rectangle 1"/>
            <p:cNvSpPr txBox="1"/>
            <p:nvPr/>
          </p:nvSpPr>
          <p:spPr>
            <a:xfrm>
              <a:off x="-1" y="535441"/>
              <a:ext cx="1897068" cy="523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latin typeface="+mj-lt"/>
                  <a:ea typeface="+mj-ea"/>
                  <a:cs typeface="+mj-cs"/>
                  <a:sym typeface="Calibri"/>
                </a:defRPr>
              </a:pPr>
              <a:r>
                <a:t>3.</a:t>
              </a:r>
              <a:r>
                <a:rPr b="0"/>
                <a:t> Infuse the "boosted" T-cells into the patient. </a:t>
              </a:r>
            </a:p>
          </p:txBody>
        </p:sp>
        <p:sp>
          <p:nvSpPr>
            <p:cNvPr id="126" name="Freeform 24"/>
            <p:cNvSpPr/>
            <p:nvPr/>
          </p:nvSpPr>
          <p:spPr>
            <a:xfrm>
              <a:off x="373063" y="-1"/>
              <a:ext cx="363539" cy="40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769" y="1786"/>
                    <a:pt x="11538" y="3657"/>
                    <a:pt x="15160" y="7228"/>
                  </a:cubicBezTo>
                  <a:cubicBezTo>
                    <a:pt x="18783" y="10800"/>
                    <a:pt x="20527" y="19219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27" name="AutoShape 17"/>
            <p:cNvSpPr/>
            <p:nvPr/>
          </p:nvSpPr>
          <p:spPr>
            <a:xfrm rot="10800000">
              <a:off x="613601" y="341299"/>
              <a:ext cx="246064" cy="230189"/>
            </a:xfrm>
            <a:prstGeom prst="triangle">
              <a:avLst/>
            </a:prstGeom>
            <a:solidFill>
              <a:srgbClr val="000000"/>
            </a:solidFill>
            <a:ln w="9525" cap="flat">
              <a:solidFill>
                <a:srgbClr val="808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35" name="Group 1"/>
          <p:cNvGrpSpPr/>
          <p:nvPr/>
        </p:nvGrpSpPr>
        <p:grpSpPr>
          <a:xfrm>
            <a:off x="215898" y="3397250"/>
            <a:ext cx="2900367" cy="2617791"/>
            <a:chOff x="0" y="0"/>
            <a:chExt cx="2900366" cy="2617790"/>
          </a:xfrm>
        </p:grpSpPr>
        <p:sp>
          <p:nvSpPr>
            <p:cNvPr id="129" name="Rectangle 5"/>
            <p:cNvSpPr txBox="1"/>
            <p:nvPr/>
          </p:nvSpPr>
          <p:spPr>
            <a:xfrm>
              <a:off x="-1" y="70304"/>
              <a:ext cx="1540084" cy="739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latin typeface="+mj-lt"/>
                  <a:ea typeface="+mj-ea"/>
                  <a:cs typeface="+mj-cs"/>
                  <a:sym typeface="Calibri"/>
                </a:defRPr>
              </a:pPr>
              <a:r>
                <a:t>1.</a:t>
              </a:r>
              <a:r>
                <a:rPr b="0"/>
                <a:t> Isolation of TILs or tumor specific T-cells from blood</a:t>
              </a:r>
            </a:p>
          </p:txBody>
        </p:sp>
        <p:pic>
          <p:nvPicPr>
            <p:cNvPr id="130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8527" y="0"/>
              <a:ext cx="1571839" cy="2617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" name="Group 23"/>
            <p:cNvGrpSpPr/>
            <p:nvPr/>
          </p:nvGrpSpPr>
          <p:grpSpPr>
            <a:xfrm>
              <a:off x="851014" y="889039"/>
              <a:ext cx="914527" cy="363572"/>
              <a:chOff x="18421" y="0"/>
              <a:chExt cx="914525" cy="363571"/>
            </a:xfrm>
          </p:grpSpPr>
          <p:sp>
            <p:nvSpPr>
              <p:cNvPr id="131" name="Freeform 15"/>
              <p:cNvSpPr/>
              <p:nvPr/>
            </p:nvSpPr>
            <p:spPr>
              <a:xfrm>
                <a:off x="91456" y="41274"/>
                <a:ext cx="825614" cy="322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391" fill="norm" stroke="1" extrusionOk="0">
                    <a:moveTo>
                      <a:pt x="21517" y="0"/>
                    </a:moveTo>
                    <a:cubicBezTo>
                      <a:pt x="14317" y="10537"/>
                      <a:pt x="7117" y="21179"/>
                      <a:pt x="3517" y="21389"/>
                    </a:cubicBezTo>
                    <a:cubicBezTo>
                      <a:pt x="-83" y="21600"/>
                      <a:pt x="620" y="4636"/>
                      <a:pt x="0" y="1159"/>
                    </a:cubicBezTo>
                  </a:path>
                </a:pathLst>
              </a:custGeom>
              <a:noFill/>
              <a:ln w="9525" cap="flat">
                <a:solidFill>
                  <a:srgbClr val="AEAEA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132" name="Freeform 16"/>
              <p:cNvSpPr/>
              <p:nvPr/>
            </p:nvSpPr>
            <p:spPr>
              <a:xfrm>
                <a:off x="107333" y="7936"/>
                <a:ext cx="825615" cy="322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391" fill="norm" stroke="1" extrusionOk="0">
                    <a:moveTo>
                      <a:pt x="21517" y="0"/>
                    </a:moveTo>
                    <a:cubicBezTo>
                      <a:pt x="14317" y="10537"/>
                      <a:pt x="7117" y="21179"/>
                      <a:pt x="3517" y="21389"/>
                    </a:cubicBezTo>
                    <a:cubicBezTo>
                      <a:pt x="-83" y="21600"/>
                      <a:pt x="620" y="4636"/>
                      <a:pt x="0" y="1159"/>
                    </a:cubicBezTo>
                  </a:path>
                </a:pathLst>
              </a:custGeom>
              <a:noFill/>
              <a:ln w="9525" cap="flat">
                <a:solidFill>
                  <a:srgbClr val="AEAEA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133" name="AutoShape 17"/>
              <p:cNvSpPr/>
              <p:nvPr/>
            </p:nvSpPr>
            <p:spPr>
              <a:xfrm>
                <a:off x="18421" y="0"/>
                <a:ext cx="238159" cy="200028"/>
              </a:xfrm>
              <a:prstGeom prst="triangle">
                <a:avLst/>
              </a:prstGeom>
              <a:solidFill>
                <a:srgbClr val="000000"/>
              </a:solidFill>
              <a:ln w="9525" cap="flat">
                <a:solidFill>
                  <a:srgbClr val="808080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</p:grpSp>
      <p:grpSp>
        <p:nvGrpSpPr>
          <p:cNvPr id="140" name="Group 2"/>
          <p:cNvGrpSpPr/>
          <p:nvPr/>
        </p:nvGrpSpPr>
        <p:grpSpPr>
          <a:xfrm>
            <a:off x="904756" y="1619248"/>
            <a:ext cx="2260721" cy="1706568"/>
            <a:chOff x="-9" y="0"/>
            <a:chExt cx="2260719" cy="1706566"/>
          </a:xfrm>
        </p:grpSpPr>
        <p:sp>
          <p:nvSpPr>
            <p:cNvPr id="136" name="Rectangle 6"/>
            <p:cNvSpPr txBox="1"/>
            <p:nvPr/>
          </p:nvSpPr>
          <p:spPr>
            <a:xfrm>
              <a:off x="284271" y="-1"/>
              <a:ext cx="1976440" cy="523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1400">
                  <a:latin typeface="+mj-lt"/>
                  <a:ea typeface="+mj-ea"/>
                  <a:cs typeface="+mj-cs"/>
                  <a:sym typeface="Calibri"/>
                </a:defRPr>
              </a:pPr>
              <a:r>
                <a:t>2.</a:t>
              </a:r>
              <a:r>
                <a:rPr b="0"/>
                <a:t> Expand and activate T-cells </a:t>
              </a:r>
              <a:r>
                <a:rPr b="0" i="1"/>
                <a:t>ex vivo</a:t>
              </a:r>
            </a:p>
          </p:txBody>
        </p:sp>
        <p:pic>
          <p:nvPicPr>
            <p:cNvPr id="137" name="Picture 14" descr="Picture 1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0508" y="530004"/>
              <a:ext cx="1255716" cy="894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Freeform 21"/>
            <p:cNvSpPr/>
            <p:nvPr/>
          </p:nvSpPr>
          <p:spPr>
            <a:xfrm>
              <a:off x="-10" y="977900"/>
              <a:ext cx="319208" cy="72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61" y="21600"/>
                  </a:moveTo>
                  <a:cubicBezTo>
                    <a:pt x="-99" y="16661"/>
                    <a:pt x="-205" y="11788"/>
                    <a:pt x="3360" y="8166"/>
                  </a:cubicBezTo>
                  <a:cubicBezTo>
                    <a:pt x="6924" y="4544"/>
                    <a:pt x="18416" y="1383"/>
                    <a:pt x="21395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39" name="AutoShape 17"/>
            <p:cNvSpPr/>
            <p:nvPr/>
          </p:nvSpPr>
          <p:spPr>
            <a:xfrm rot="4151953">
              <a:off x="229553" y="857639"/>
              <a:ext cx="245963" cy="231777"/>
            </a:xfrm>
            <a:prstGeom prst="triangle">
              <a:avLst/>
            </a:prstGeom>
            <a:solidFill>
              <a:srgbClr val="000000"/>
            </a:solidFill>
            <a:ln w="9525" cap="flat">
              <a:solidFill>
                <a:srgbClr val="80808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141" name="Content Placeholder 2"/>
          <p:cNvSpPr txBox="1"/>
          <p:nvPr/>
        </p:nvSpPr>
        <p:spPr>
          <a:xfrm>
            <a:off x="4629150" y="1418008"/>
            <a:ext cx="4289425" cy="3850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6075" indent="-346075">
              <a:spcBef>
                <a:spcPts val="700"/>
              </a:spcBef>
              <a:buSzPct val="75000"/>
              <a:buBlip>
                <a:blip r:embed="rId5"/>
              </a:buBlip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Target therapy with Tumor specific T cells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Cancer: Melanoma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Autologous tumor infiltrating lymphocytes (TILs); “Live drug”</a:t>
            </a:r>
          </a:p>
          <a:p>
            <a:pPr lvl="1" marL="687387" indent="-339725">
              <a:spcBef>
                <a:spcPts val="700"/>
              </a:spcBef>
              <a:buSzPct val="75000"/>
              <a:buBlip>
                <a:blip r:embed="rId5"/>
              </a:buBlip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Advantages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High response rate (&gt;50%), 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Long-term remission, 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Less toxic &amp; gentler to the patient</a:t>
            </a:r>
          </a:p>
          <a:p>
            <a:pPr lvl="1" marL="687387" indent="-339725">
              <a:spcBef>
                <a:spcPts val="700"/>
              </a:spcBef>
              <a:buSzPct val="75000"/>
              <a:buBlip>
                <a:blip r:embed="rId5"/>
              </a:buBlip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Limitation: 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Extraction of TILs, 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6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Cell manufacturing</a:t>
            </a:r>
          </a:p>
        </p:txBody>
      </p:sp>
      <p:sp>
        <p:nvSpPr>
          <p:cNvPr id="142" name="TextBox 2"/>
          <p:cNvSpPr txBox="1"/>
          <p:nvPr/>
        </p:nvSpPr>
        <p:spPr>
          <a:xfrm>
            <a:off x="4743450" y="6554789"/>
            <a:ext cx="4389438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Rosenberg SA &amp; Dudley ME 2009 Current Opinion of Immunology</a:t>
            </a:r>
          </a:p>
        </p:txBody>
      </p:sp>
      <p:sp>
        <p:nvSpPr>
          <p:cNvPr id="143" name="Text Box 4"/>
          <p:cNvSpPr txBox="1"/>
          <p:nvPr/>
        </p:nvSpPr>
        <p:spPr>
          <a:xfrm>
            <a:off x="685799" y="131489"/>
            <a:ext cx="7516908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2100"/>
              </a:spcBef>
              <a:defRPr b="1"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 Box 12"/>
          <p:cNvSpPr txBox="1"/>
          <p:nvPr/>
        </p:nvSpPr>
        <p:spPr>
          <a:xfrm>
            <a:off x="0" y="0"/>
            <a:ext cx="9144000" cy="1222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400">
              <a:defRPr b="1" sz="3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Tumor growth suppression in ROR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-/- mice (Th17 cell deficient) </a:t>
            </a:r>
          </a:p>
        </p:txBody>
      </p:sp>
      <p:pic>
        <p:nvPicPr>
          <p:cNvPr id="497" name="Object 42" descr="Object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512" y="1727200"/>
            <a:ext cx="3684590" cy="365125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Text Box 44"/>
          <p:cNvSpPr txBox="1"/>
          <p:nvPr/>
        </p:nvSpPr>
        <p:spPr>
          <a:xfrm>
            <a:off x="2309813" y="4098926"/>
            <a:ext cx="33184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**</a:t>
            </a:r>
          </a:p>
        </p:txBody>
      </p:sp>
      <p:sp>
        <p:nvSpPr>
          <p:cNvPr id="499" name="Text Box 45"/>
          <p:cNvSpPr txBox="1"/>
          <p:nvPr/>
        </p:nvSpPr>
        <p:spPr>
          <a:xfrm>
            <a:off x="2601913" y="4283076"/>
            <a:ext cx="4456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***</a:t>
            </a:r>
          </a:p>
        </p:txBody>
      </p:sp>
      <p:sp>
        <p:nvSpPr>
          <p:cNvPr id="500" name="Text Box 140"/>
          <p:cNvSpPr txBox="1"/>
          <p:nvPr/>
        </p:nvSpPr>
        <p:spPr>
          <a:xfrm>
            <a:off x="1549399" y="5175251"/>
            <a:ext cx="2689582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217612">
              <a:defRPr b="1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Days after tumor induction</a:t>
            </a:r>
          </a:p>
        </p:txBody>
      </p:sp>
      <p:sp>
        <p:nvSpPr>
          <p:cNvPr id="501" name="Text Box 13"/>
          <p:cNvSpPr txBox="1"/>
          <p:nvPr/>
        </p:nvSpPr>
        <p:spPr>
          <a:xfrm>
            <a:off x="-36513" y="5954713"/>
            <a:ext cx="9128126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b="1" sz="24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Abrogation of Th17 pathways promotes anti-tumor immune responses</a:t>
            </a:r>
          </a:p>
        </p:txBody>
      </p:sp>
      <p:pic>
        <p:nvPicPr>
          <p:cNvPr id="50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9037" y="1628775"/>
            <a:ext cx="3308352" cy="3838575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Text Box 140"/>
          <p:cNvSpPr txBox="1"/>
          <p:nvPr/>
        </p:nvSpPr>
        <p:spPr>
          <a:xfrm>
            <a:off x="5373687" y="5199063"/>
            <a:ext cx="2689581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217612">
              <a:defRPr b="1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Days after tumor induction</a:t>
            </a:r>
          </a:p>
        </p:txBody>
      </p:sp>
      <p:sp>
        <p:nvSpPr>
          <p:cNvPr id="504" name="TextBox 13"/>
          <p:cNvSpPr txBox="1"/>
          <p:nvPr/>
        </p:nvSpPr>
        <p:spPr>
          <a:xfrm>
            <a:off x="1747838" y="1422400"/>
            <a:ext cx="251002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Melanoma tumor growth</a:t>
            </a:r>
          </a:p>
        </p:txBody>
      </p:sp>
      <p:sp>
        <p:nvSpPr>
          <p:cNvPr id="505" name="TextBox 23"/>
          <p:cNvSpPr txBox="1"/>
          <p:nvPr/>
        </p:nvSpPr>
        <p:spPr>
          <a:xfrm>
            <a:off x="5624512" y="1408112"/>
            <a:ext cx="298273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Survival of tumor bearing host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1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olo 1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egnaposto contenuto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 4"/>
          <p:cNvSpPr txBox="1"/>
          <p:nvPr/>
        </p:nvSpPr>
        <p:spPr>
          <a:xfrm>
            <a:off x="457200" y="367030"/>
            <a:ext cx="8229600" cy="71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 sz="40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Evolution in CAR design</a:t>
            </a:r>
          </a:p>
        </p:txBody>
      </p:sp>
      <p:sp>
        <p:nvSpPr>
          <p:cNvPr id="511" name="Rectangle 5"/>
          <p:cNvSpPr txBox="1"/>
          <p:nvPr/>
        </p:nvSpPr>
        <p:spPr>
          <a:xfrm>
            <a:off x="323849" y="4973247"/>
            <a:ext cx="8567740" cy="17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First-generation CARs</a:t>
            </a:r>
            <a:r>
              <a:rPr b="0"/>
              <a:t>: including activating receptors such  as CD8/CD3-ζ fusion receptors;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Second-generation CARs</a:t>
            </a:r>
            <a:r>
              <a:rPr b="0"/>
              <a:t>: providing dual signaling to direct combined activating and co-stimulatory signals; 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Third-generation CARs</a:t>
            </a:r>
            <a:r>
              <a:rPr b="0"/>
              <a:t>: comprising more complex structures with 3 or more signaling domains.</a:t>
            </a:r>
          </a:p>
          <a:p>
            <a:pPr>
              <a:defRPr b="1">
                <a:latin typeface="+mj-lt"/>
                <a:ea typeface="+mj-ea"/>
                <a:cs typeface="+mj-cs"/>
                <a:sym typeface="Calibri"/>
              </a:defRPr>
            </a:pPr>
            <a:r>
              <a:t>Fourth-generation</a:t>
            </a:r>
            <a:r>
              <a:rPr b="0"/>
              <a:t>: …. </a:t>
            </a:r>
          </a:p>
        </p:txBody>
      </p:sp>
      <p:pic>
        <p:nvPicPr>
          <p:cNvPr id="51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16" y="961910"/>
            <a:ext cx="8229601" cy="3938956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(Elahi, Khosh, Tahmasebi, &amp; Esmaeilzadeh, 2018)"/>
          <p:cNvSpPr txBox="1"/>
          <p:nvPr/>
        </p:nvSpPr>
        <p:spPr>
          <a:xfrm>
            <a:off x="5465038" y="4744647"/>
            <a:ext cx="3111360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49580">
              <a:lnSpc>
                <a:spcPct val="107916"/>
              </a:lnSpc>
              <a:spcBef>
                <a:spcPts val="800"/>
              </a:spcBef>
              <a:defRPr i="1" sz="1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(Elahi, Khosh, Tahmasebi, &amp; Esmaeilzadeh, 2018)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2"/>
          <p:cNvSpPr txBox="1"/>
          <p:nvPr>
            <p:ph type="title" idx="4294967295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IL-12</a:t>
            </a:r>
          </a:p>
        </p:txBody>
      </p:sp>
      <p:sp>
        <p:nvSpPr>
          <p:cNvPr id="516" name="Rectangle 3"/>
          <p:cNvSpPr txBox="1"/>
          <p:nvPr>
            <p:ph type="body" idx="4294967295"/>
          </p:nvPr>
        </p:nvSpPr>
        <p:spPr>
          <a:xfrm>
            <a:off x="457200" y="1798638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 heterodimeric cytokine secreted by activated APCs, neutrophils and macrophages.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Induces Th1 CD4</a:t>
            </a:r>
            <a:r>
              <a:rPr baseline="30000"/>
              <a:t>+</a:t>
            </a:r>
            <a:r>
              <a:t> T cell response enhancing IL-2 and IFN-γ secretion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Enhances T cell clonal expansion and effector function in concert with TCR signaling (signal 1) and CD28 co-stimulation (signal 2), serving as a signal 3.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Avoids/reverses T cell anergy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May overcome Treg mediated effector T cell inhibition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Recruits and activates NK cells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Clinical trials in cancer using systemic IL-12 therapy has been limited by severe inflammatory side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itle 1"/>
          <p:cNvSpPr txBox="1"/>
          <p:nvPr>
            <p:ph type="title" idx="4294967295"/>
          </p:nvPr>
        </p:nvSpPr>
        <p:spPr>
          <a:xfrm>
            <a:off x="457200" y="-58270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0000FF"/>
                </a:solidFill>
              </a:defRPr>
            </a:lvl1pPr>
          </a:lstStyle>
          <a:p>
            <a:pPr/>
            <a:r>
              <a:t>Moving Forward: Armored CARs</a:t>
            </a:r>
          </a:p>
        </p:txBody>
      </p:sp>
      <p:pic>
        <p:nvPicPr>
          <p:cNvPr id="51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147484"/>
            <a:ext cx="7879978" cy="508051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Rectangle 1"/>
          <p:cNvSpPr/>
          <p:nvPr/>
        </p:nvSpPr>
        <p:spPr>
          <a:xfrm flipV="1">
            <a:off x="428813" y="1080248"/>
            <a:ext cx="609602" cy="2241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itolo 1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egnaposto contenuto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hermata 2020-11-30 alle 14.47.07.png" descr="Schermata 2020-11-30 alle 14.47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666" y="476933"/>
            <a:ext cx="9144001" cy="6112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chermata 2020-11-30 alle 14.47.29.png" descr="Schermata 2020-11-30 alle 14.47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907" y="0"/>
            <a:ext cx="603418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chermata 2020-11-30 alle 14.58.05.png" descr="Schermata 2020-11-30 alle 14.58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129" y="-99219"/>
            <a:ext cx="759244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Rettangolo arrotondato"/>
          <p:cNvSpPr/>
          <p:nvPr/>
        </p:nvSpPr>
        <p:spPr>
          <a:xfrm>
            <a:off x="660400" y="4991992"/>
            <a:ext cx="3801269" cy="456308"/>
          </a:xfrm>
          <a:prstGeom prst="roundRect">
            <a:avLst>
              <a:gd name="adj" fmla="val 41748"/>
            </a:avLst>
          </a:prstGeom>
          <a:solidFill>
            <a:srgbClr val="03FF07">
              <a:alpha val="30710"/>
            </a:srgb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0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Box 1"/>
          <p:cNvSpPr txBox="1"/>
          <p:nvPr/>
        </p:nvSpPr>
        <p:spPr>
          <a:xfrm>
            <a:off x="177800" y="134938"/>
            <a:ext cx="8940800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533" name="Content Placeholder 2"/>
          <p:cNvSpPr txBox="1"/>
          <p:nvPr/>
        </p:nvSpPr>
        <p:spPr>
          <a:xfrm>
            <a:off x="92075" y="1442750"/>
            <a:ext cx="4521200" cy="26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6075" indent="-346075">
              <a:spcBef>
                <a:spcPts val="800"/>
              </a:spcBef>
              <a:buSzPct val="75000"/>
              <a:buBlip>
                <a:blip r:embed="rId2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CAR-T cells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3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T cells transduced with tumor-specific Chimeric Antigen Receptor (CAR)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3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Tumor recognition independent of HLA (no HLA typing needed)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3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Target: variety of tumor antigens (protein, carbohydrate, glycolipid)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3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High response rate (up to 88%): pre-clinical and clinical findings</a:t>
            </a:r>
          </a:p>
        </p:txBody>
      </p:sp>
      <p:sp>
        <p:nvSpPr>
          <p:cNvPr id="534" name="Content Placeholder 2"/>
          <p:cNvSpPr txBox="1"/>
          <p:nvPr/>
        </p:nvSpPr>
        <p:spPr>
          <a:xfrm>
            <a:off x="4687887" y="1449100"/>
            <a:ext cx="4233863" cy="230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800"/>
              </a:spcBef>
              <a:buSzPct val="75000"/>
              <a:buBlip>
                <a:blip r:embed="rId2"/>
              </a:buBlip>
              <a:defRPr b="1" sz="2000">
                <a:latin typeface="+mj-lt"/>
                <a:ea typeface="+mj-ea"/>
                <a:cs typeface="+mj-cs"/>
                <a:sym typeface="Calibri"/>
              </a:defRPr>
            </a:pPr>
            <a:r>
              <a:t>Limitation of CAR-T cells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3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Toxicities</a:t>
            </a:r>
          </a:p>
          <a:p>
            <a:pPr lvl="2" marL="1144587" indent="-339725">
              <a:spcBef>
                <a:spcPts val="600"/>
              </a:spcBef>
              <a:buClr>
                <a:srgbClr val="5BA1BD"/>
              </a:buClr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On target/off tumor toxicities</a:t>
            </a:r>
          </a:p>
          <a:p>
            <a:pPr lvl="2" marL="1144587" indent="-339725">
              <a:spcBef>
                <a:spcPts val="600"/>
              </a:spcBef>
              <a:buClr>
                <a:srgbClr val="5BA1BD"/>
              </a:buClr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Cytokine syndrome</a:t>
            </a:r>
          </a:p>
          <a:p>
            <a:pPr lvl="1" marL="687387" indent="-339725">
              <a:spcBef>
                <a:spcPts val="600"/>
              </a:spcBef>
              <a:buSzPct val="100000"/>
              <a:buBlip>
                <a:blip r:embed="rId3"/>
              </a:buBlip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Tumor microenvironment</a:t>
            </a:r>
          </a:p>
          <a:p>
            <a:pPr lvl="2" marL="1144587" indent="-339725">
              <a:spcBef>
                <a:spcPts val="600"/>
              </a:spcBef>
              <a:buClr>
                <a:srgbClr val="5BA1BD"/>
              </a:buClr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Presence of MDSCs &amp; Treg in tumor</a:t>
            </a:r>
          </a:p>
          <a:p>
            <a:pPr lvl="2" marL="1144587" indent="-339725">
              <a:spcBef>
                <a:spcPts val="600"/>
              </a:spcBef>
              <a:buClr>
                <a:srgbClr val="5BA1BD"/>
              </a:buClr>
              <a:buSzPct val="100000"/>
              <a:buChar char="▪"/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Immunosuppressive agents</a:t>
            </a:r>
          </a:p>
        </p:txBody>
      </p:sp>
      <p:sp>
        <p:nvSpPr>
          <p:cNvPr id="535" name="Rettangolo 4"/>
          <p:cNvSpPr/>
          <p:nvPr/>
        </p:nvSpPr>
        <p:spPr>
          <a:xfrm>
            <a:off x="4915646" y="2868704"/>
            <a:ext cx="3795060" cy="1304547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674813"/>
            <a:ext cx="8839200" cy="339248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 Box 3"/>
          <p:cNvSpPr txBox="1"/>
          <p:nvPr/>
        </p:nvSpPr>
        <p:spPr>
          <a:xfrm>
            <a:off x="179386" y="284164"/>
            <a:ext cx="8964616" cy="136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Induction of a T-response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algn="ctr">
              <a:defRPr b="1"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against tumor</a:t>
            </a:r>
          </a:p>
        </p:txBody>
      </p:sp>
      <p:sp>
        <p:nvSpPr>
          <p:cNvPr id="147" name="Rettangolo arrotondato"/>
          <p:cNvSpPr/>
          <p:nvPr/>
        </p:nvSpPr>
        <p:spPr>
          <a:xfrm>
            <a:off x="5873750" y="1435100"/>
            <a:ext cx="3211514" cy="4268490"/>
          </a:xfrm>
          <a:prstGeom prst="roundRect">
            <a:avLst>
              <a:gd name="adj" fmla="val 15000"/>
            </a:avLst>
          </a:prstGeom>
          <a:solidFill>
            <a:srgbClr val="0DFF00">
              <a:alpha val="11419"/>
            </a:srgbClr>
          </a:solidFill>
          <a:ln w="25400">
            <a:solidFill>
              <a:schemeClr val="accent1">
                <a:alpha val="11419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tangle 2"/>
          <p:cNvSpPr txBox="1"/>
          <p:nvPr>
            <p:ph type="title"/>
          </p:nvPr>
        </p:nvSpPr>
        <p:spPr>
          <a:xfrm>
            <a:off x="76200" y="152400"/>
            <a:ext cx="8991600" cy="1143000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0000FF"/>
                </a:solidFill>
              </a:defRPr>
            </a:lvl1pPr>
          </a:lstStyle>
          <a:p>
            <a:pPr/>
            <a:r>
              <a:t>The hostile tumor microenvironment</a:t>
            </a:r>
          </a:p>
        </p:txBody>
      </p:sp>
      <p:sp>
        <p:nvSpPr>
          <p:cNvPr id="538" name="Rectangle 3"/>
          <p:cNvSpPr txBox="1"/>
          <p:nvPr/>
        </p:nvSpPr>
        <p:spPr>
          <a:xfrm>
            <a:off x="457200" y="1600201"/>
            <a:ext cx="8229600" cy="452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marL="339470" indent="-339470" defTabSz="452627">
              <a:spcBef>
                <a:spcPts val="600"/>
              </a:spcBef>
              <a:defRPr sz="2700">
                <a:latin typeface="+mj-lt"/>
                <a:ea typeface="+mj-ea"/>
                <a:cs typeface="+mj-cs"/>
                <a:sym typeface="Calibri"/>
              </a:defRPr>
            </a:pPr>
            <a:r>
              <a:t>   The tumor microenvironment contains multiple inhibitory factors designed to potentially suppress effector T cells.</a:t>
            </a:r>
            <a:endParaRPr sz="3100"/>
          </a:p>
          <a:p>
            <a:pPr marL="339470" indent="-339470" defTabSz="452627">
              <a:spcBef>
                <a:spcPts val="700"/>
              </a:spcBef>
              <a:defRPr sz="2700">
                <a:latin typeface="+mj-lt"/>
                <a:ea typeface="+mj-ea"/>
                <a:cs typeface="+mj-cs"/>
                <a:sym typeface="Calibri"/>
              </a:defRPr>
            </a:pPr>
          </a:p>
          <a:p>
            <a:pPr lvl="1" marL="735519" indent="-282891" defTabSz="452627">
              <a:spcBef>
                <a:spcPts val="500"/>
              </a:spcBef>
              <a:buSzPct val="100000"/>
              <a:buFont typeface="Arial"/>
              <a:buChar char="–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CD4</a:t>
            </a:r>
            <a:r>
              <a:rPr baseline="29978"/>
              <a:t>+</a:t>
            </a:r>
            <a:r>
              <a:t> CD25</a:t>
            </a:r>
            <a:r>
              <a:rPr baseline="29978"/>
              <a:t>hi</a:t>
            </a:r>
            <a:r>
              <a:t> FoxP3</a:t>
            </a:r>
            <a:r>
              <a:rPr baseline="29978"/>
              <a:t>+</a:t>
            </a:r>
            <a:r>
              <a:t> regulatory T cells (Tregs)</a:t>
            </a:r>
            <a:endParaRPr sz="2700"/>
          </a:p>
          <a:p>
            <a:pPr lvl="1" marL="735519" indent="-282891" defTabSz="452627">
              <a:spcBef>
                <a:spcPts val="500"/>
              </a:spcBef>
              <a:buSzPct val="100000"/>
              <a:buFont typeface="Arial"/>
              <a:buChar char="–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MDSCs</a:t>
            </a:r>
            <a:endParaRPr sz="2700"/>
          </a:p>
          <a:p>
            <a:pPr lvl="1" marL="735519" indent="-282891" defTabSz="452627">
              <a:spcBef>
                <a:spcPts val="500"/>
              </a:spcBef>
              <a:buSzPct val="100000"/>
              <a:buFont typeface="Arial"/>
              <a:buChar char="–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TAMs</a:t>
            </a:r>
            <a:endParaRPr sz="2700"/>
          </a:p>
          <a:p>
            <a:pPr lvl="1" marL="735519" indent="-282891" defTabSz="452627">
              <a:spcBef>
                <a:spcPts val="500"/>
              </a:spcBef>
              <a:buSzPct val="100000"/>
              <a:buFont typeface="Arial"/>
              <a:buChar char="–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Expression of inhibitory ligands by tumor (PD-L1)</a:t>
            </a:r>
            <a:endParaRPr sz="2700"/>
          </a:p>
          <a:p>
            <a:pPr lvl="1" marL="735519" indent="-282891" defTabSz="452627">
              <a:spcBef>
                <a:spcPts val="500"/>
              </a:spcBef>
              <a:buSzPct val="100000"/>
              <a:buFont typeface="Arial"/>
              <a:buChar char="–"/>
              <a:defRPr sz="2300">
                <a:latin typeface="+mj-lt"/>
                <a:ea typeface="+mj-ea"/>
                <a:cs typeface="+mj-cs"/>
                <a:sym typeface="Calibri"/>
              </a:defRPr>
            </a:pPr>
            <a:r>
              <a:t>Tumor secretion of T cell suppressive cytokines (TGF-β and IL-10)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114425"/>
            <a:ext cx="6350000" cy="4279900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Molecular Therapy 2020 282320-2339; DOI: (10.1016/j.ymthe.2020.09.015)"/>
          <p:cNvSpPr txBox="1"/>
          <p:nvPr/>
        </p:nvSpPr>
        <p:spPr>
          <a:xfrm>
            <a:off x="337099" y="6134100"/>
            <a:ext cx="8165002" cy="28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i="1" sz="1400">
                <a:latin typeface="Arial"/>
                <a:ea typeface="Arial"/>
                <a:cs typeface="Arial"/>
                <a:sym typeface="Arial"/>
              </a:defRPr>
            </a:pPr>
            <a:r>
              <a:t>Molecular Therapy</a:t>
            </a:r>
            <a:r>
              <a:rPr i="0"/>
              <a:t> 2020 282320-2339; DOI: (10.1016/j.ymthe.2020.09.015)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7" y="25400"/>
            <a:ext cx="4360092" cy="5419908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Molecular Therapy 2020 282320-2339; DOI: (10.1016/j.ymthe.2020.09.015)"/>
          <p:cNvSpPr txBox="1"/>
          <p:nvPr/>
        </p:nvSpPr>
        <p:spPr>
          <a:xfrm>
            <a:off x="337099" y="6134100"/>
            <a:ext cx="8165002" cy="28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i="1" sz="1400">
                <a:latin typeface="Arial"/>
                <a:ea typeface="Arial"/>
                <a:cs typeface="Arial"/>
                <a:sym typeface="Arial"/>
              </a:defRPr>
            </a:pPr>
            <a:r>
              <a:t>Molecular Therapy</a:t>
            </a:r>
            <a:r>
              <a:rPr i="0"/>
              <a:t> 2020 282320-2339; DOI: (10.1016/j.ymthe.2020.09.015) </a:t>
            </a:r>
          </a:p>
        </p:txBody>
      </p:sp>
      <p:pic>
        <p:nvPicPr>
          <p:cNvPr id="545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8484" y="25400"/>
            <a:ext cx="3890416" cy="5697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037" y="114300"/>
            <a:ext cx="6225550" cy="662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Fan Zhang et al.…"/>
          <p:cNvSpPr txBox="1"/>
          <p:nvPr/>
        </p:nvSpPr>
        <p:spPr>
          <a:xfrm>
            <a:off x="6662737" y="6469062"/>
            <a:ext cx="4319588" cy="33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Fan Zhang et al. </a:t>
            </a:r>
          </a:p>
          <a:p>
            <a: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Cancer Res 2018;78:3718-3730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Schermata 2020-11-30 alle 15.09.31.png" descr="Schermata 2020-11-30 alle 15.09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1016"/>
            <a:ext cx="9144000" cy="5762099"/>
          </a:xfrm>
          <a:prstGeom prst="rect">
            <a:avLst/>
          </a:prstGeom>
          <a:ln w="25400">
            <a:solidFill>
              <a:srgbClr val="EE2729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613" y="175750"/>
            <a:ext cx="8636001" cy="568801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asellaDiTesto 3"/>
          <p:cNvSpPr txBox="1"/>
          <p:nvPr/>
        </p:nvSpPr>
        <p:spPr>
          <a:xfrm>
            <a:off x="328613" y="6036241"/>
            <a:ext cx="8636001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6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Low number of TIL</a:t>
            </a:r>
          </a:p>
        </p:txBody>
      </p:sp>
      <p:sp>
        <p:nvSpPr>
          <p:cNvPr id="151" name="Rettangolo arrotondato"/>
          <p:cNvSpPr/>
          <p:nvPr/>
        </p:nvSpPr>
        <p:spPr>
          <a:xfrm>
            <a:off x="4464050" y="-12700"/>
            <a:ext cx="4619625" cy="6064914"/>
          </a:xfrm>
          <a:prstGeom prst="roundRect">
            <a:avLst>
              <a:gd name="adj" fmla="val 14816"/>
            </a:avLst>
          </a:prstGeom>
          <a:solidFill>
            <a:srgbClr val="0DFF00">
              <a:alpha val="11419"/>
            </a:srgbClr>
          </a:solidFill>
          <a:ln w="25400">
            <a:solidFill>
              <a:schemeClr val="accent1">
                <a:alpha val="11419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2"/>
      <p:bldP build="whole" bldLvl="1" animBg="1" rev="0" advAuto="0" spid="1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tangle 4"/>
          <p:cNvSpPr txBox="1"/>
          <p:nvPr/>
        </p:nvSpPr>
        <p:spPr>
          <a:xfrm>
            <a:off x="457200" y="2286000"/>
            <a:ext cx="8686800" cy="1349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b="1" sz="20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TIL </a:t>
            </a:r>
            <a:r>
              <a:rPr b="0"/>
              <a:t>(Tumor infiltration T-lymphocytes therapy) </a:t>
            </a:r>
            <a:endParaRPr sz="3200"/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b="1" sz="2800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TCR</a:t>
            </a:r>
            <a:r>
              <a:rPr b="0"/>
              <a:t> (T-cell receptor therapy)</a:t>
            </a:r>
          </a:p>
        </p:txBody>
      </p:sp>
      <p:sp>
        <p:nvSpPr>
          <p:cNvPr id="154" name="Rectangle 5"/>
          <p:cNvSpPr txBox="1"/>
          <p:nvPr/>
        </p:nvSpPr>
        <p:spPr>
          <a:xfrm>
            <a:off x="0" y="609601"/>
            <a:ext cx="9144000" cy="70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4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Adaptive Cell Transfer Therapy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 Box 2"/>
          <p:cNvSpPr txBox="1"/>
          <p:nvPr/>
        </p:nvSpPr>
        <p:spPr>
          <a:xfrm>
            <a:off x="990600" y="5715001"/>
            <a:ext cx="7162800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000"/>
              </a:spcBef>
              <a:defRPr b="1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ITAM: immunoreceptor tyrosine-based activation motif</a:t>
            </a:r>
            <a:r>
              <a:rPr b="0"/>
              <a:t> </a:t>
            </a:r>
          </a:p>
        </p:txBody>
      </p:sp>
      <p:pic>
        <p:nvPicPr>
          <p:cNvPr id="15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1066800"/>
            <a:ext cx="5715000" cy="410527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 Box 4"/>
          <p:cNvSpPr txBox="1"/>
          <p:nvPr/>
        </p:nvSpPr>
        <p:spPr>
          <a:xfrm>
            <a:off x="2438400" y="5334001"/>
            <a:ext cx="5943600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b="1">
                <a:solidFill>
                  <a:srgbClr val="0006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TCR complex :TCR,  CD3, ζ</a:t>
            </a:r>
          </a:p>
        </p:txBody>
      </p:sp>
      <p:sp>
        <p:nvSpPr>
          <p:cNvPr id="159" name="Text Box 5"/>
          <p:cNvSpPr txBox="1"/>
          <p:nvPr/>
        </p:nvSpPr>
        <p:spPr>
          <a:xfrm>
            <a:off x="3505200" y="304801"/>
            <a:ext cx="1043765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TCR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