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a:pPr/>
          </a:p>
        </p:txBody>
      </p:sp>
      <p:sp>
        <p:nvSpPr>
          <p:cNvPr id="127" name="Shape 1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bmp"/></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titolo">
    <p:spTree>
      <p:nvGrpSpPr>
        <p:cNvPr id="1" name=""/>
        <p:cNvGrpSpPr/>
        <p:nvPr/>
      </p:nvGrpSpPr>
      <p:grpSpPr>
        <a:xfrm>
          <a:off x="0" y="0"/>
          <a:ext cx="0" cy="0"/>
          <a:chOff x="0" y="0"/>
          <a:chExt cx="0" cy="0"/>
        </a:xfrm>
      </p:grpSpPr>
      <p:sp>
        <p:nvSpPr>
          <p:cNvPr id="11" name="Titolo Testo"/>
          <p:cNvSpPr txBox="1"/>
          <p:nvPr>
            <p:ph type="title"/>
          </p:nvPr>
        </p:nvSpPr>
        <p:spPr>
          <a:xfrm>
            <a:off x="685800" y="2130425"/>
            <a:ext cx="7772400" cy="1470025"/>
          </a:xfrm>
          <a:prstGeom prst="rect">
            <a:avLst/>
          </a:prstGeom>
        </p:spPr>
        <p:txBody>
          <a:bodyPr/>
          <a:lstStyle/>
          <a:p>
            <a:pPr/>
            <a:r>
              <a:t>Titolo Testo</a:t>
            </a:r>
          </a:p>
        </p:txBody>
      </p:sp>
      <p:sp>
        <p:nvSpPr>
          <p:cNvPr id="12" name="Corpo livello uno…"/>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testo verticale">
    <p:spTree>
      <p:nvGrpSpPr>
        <p:cNvPr id="1" name=""/>
        <p:cNvGrpSpPr/>
        <p:nvPr/>
      </p:nvGrpSpPr>
      <p:grpSpPr>
        <a:xfrm>
          <a:off x="0" y="0"/>
          <a:ext cx="0" cy="0"/>
          <a:chOff x="0" y="0"/>
          <a:chExt cx="0" cy="0"/>
        </a:xfrm>
      </p:grpSpPr>
      <p:sp>
        <p:nvSpPr>
          <p:cNvPr id="92" name="Titolo Testo"/>
          <p:cNvSpPr txBox="1"/>
          <p:nvPr>
            <p:ph type="title"/>
          </p:nvPr>
        </p:nvSpPr>
        <p:spPr>
          <a:prstGeom prst="rect">
            <a:avLst/>
          </a:prstGeom>
        </p:spPr>
        <p:txBody>
          <a:bodyPr/>
          <a:lstStyle/>
          <a:p>
            <a:pPr/>
            <a:r>
              <a:t>Titolo Testo</a:t>
            </a:r>
          </a:p>
        </p:txBody>
      </p:sp>
      <p:sp>
        <p:nvSpPr>
          <p:cNvPr id="93"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verticale e testo">
    <p:spTree>
      <p:nvGrpSpPr>
        <p:cNvPr id="1" name=""/>
        <p:cNvGrpSpPr/>
        <p:nvPr/>
      </p:nvGrpSpPr>
      <p:grpSpPr>
        <a:xfrm>
          <a:off x="0" y="0"/>
          <a:ext cx="0" cy="0"/>
          <a:chOff x="0" y="0"/>
          <a:chExt cx="0" cy="0"/>
        </a:xfrm>
      </p:grpSpPr>
      <p:sp>
        <p:nvSpPr>
          <p:cNvPr id="101" name="Titolo Testo"/>
          <p:cNvSpPr txBox="1"/>
          <p:nvPr>
            <p:ph type="title"/>
          </p:nvPr>
        </p:nvSpPr>
        <p:spPr>
          <a:xfrm>
            <a:off x="6629400" y="274638"/>
            <a:ext cx="2057400" cy="5851526"/>
          </a:xfrm>
          <a:prstGeom prst="rect">
            <a:avLst/>
          </a:prstGeom>
        </p:spPr>
        <p:txBody>
          <a:bodyPr/>
          <a:lstStyle/>
          <a:p>
            <a:pPr/>
            <a:r>
              <a:t>Titolo Testo</a:t>
            </a:r>
          </a:p>
        </p:txBody>
      </p:sp>
      <p:sp>
        <p:nvSpPr>
          <p:cNvPr id="102" name="Corpo livello uno…"/>
          <p:cNvSpPr txBox="1"/>
          <p:nvPr>
            <p:ph type="body" idx="1"/>
          </p:nvPr>
        </p:nvSpPr>
        <p:spPr>
          <a:xfrm>
            <a:off x="457200" y="274638"/>
            <a:ext cx="6019800" cy="5851526"/>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ClipArt e testo">
    <p:spTree>
      <p:nvGrpSpPr>
        <p:cNvPr id="1" name=""/>
        <p:cNvGrpSpPr/>
        <p:nvPr/>
      </p:nvGrpSpPr>
      <p:grpSpPr>
        <a:xfrm>
          <a:off x="0" y="0"/>
          <a:ext cx="0" cy="0"/>
          <a:chOff x="0" y="0"/>
          <a:chExt cx="0" cy="0"/>
        </a:xfrm>
      </p:grpSpPr>
      <p:sp>
        <p:nvSpPr>
          <p:cNvPr id="110" name="Titolo Testo"/>
          <p:cNvSpPr txBox="1"/>
          <p:nvPr>
            <p:ph type="title"/>
          </p:nvPr>
        </p:nvSpPr>
        <p:spPr>
          <a:xfrm>
            <a:off x="685800" y="609600"/>
            <a:ext cx="7772400" cy="1143000"/>
          </a:xfrm>
          <a:prstGeom prst="rect">
            <a:avLst/>
          </a:prstGeom>
        </p:spPr>
        <p:txBody>
          <a:bodyPr/>
          <a:lstStyle/>
          <a:p>
            <a:pPr/>
            <a:r>
              <a:t>Titolo Testo</a:t>
            </a:r>
          </a:p>
        </p:txBody>
      </p:sp>
      <p:sp>
        <p:nvSpPr>
          <p:cNvPr id="111" name="Corpo livello uno…"/>
          <p:cNvSpPr txBox="1"/>
          <p:nvPr>
            <p:ph type="body" sz="half" idx="1"/>
          </p:nvPr>
        </p:nvSpPr>
        <p:spPr>
          <a:xfrm>
            <a:off x="4648200" y="1981200"/>
            <a:ext cx="3810000" cy="41148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12" name="Numero diapositiva"/>
          <p:cNvSpPr txBox="1"/>
          <p:nvPr>
            <p:ph type="sldNum" sz="quarter" idx="2"/>
          </p:nvPr>
        </p:nvSpPr>
        <p:spPr>
          <a:xfrm>
            <a:off x="8199576" y="6342380"/>
            <a:ext cx="258624" cy="2692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9" name="Titolo Testo"/>
          <p:cNvSpPr txBox="1"/>
          <p:nvPr>
            <p:ph type="title"/>
          </p:nvPr>
        </p:nvSpPr>
        <p:spPr>
          <a:xfrm>
            <a:off x="457200" y="381000"/>
            <a:ext cx="8229600" cy="1371600"/>
          </a:xfrm>
          <a:prstGeom prst="rect">
            <a:avLst/>
          </a:prstGeom>
        </p:spPr>
        <p:txBody>
          <a:bodyPr/>
          <a:lstStyle>
            <a:lvl1pPr defTabSz="914400">
              <a:defRPr>
                <a:solidFill>
                  <a:srgbClr val="E5FFFF"/>
                </a:solidFill>
                <a:effectLst>
                  <a:outerShdw sx="100000" sy="100000" kx="0" ky="0" algn="b" rotWithShape="0" blurRad="38100" dist="38100" dir="2700000">
                    <a:srgbClr val="000000"/>
                  </a:outerShdw>
                </a:effectLst>
                <a:latin typeface="Tahoma"/>
                <a:ea typeface="Tahoma"/>
                <a:cs typeface="Tahoma"/>
                <a:sym typeface="Tahoma"/>
              </a:defRPr>
            </a:lvl1pPr>
          </a:lstStyle>
          <a:p>
            <a:pPr/>
            <a:r>
              <a:t>Titolo Testo</a:t>
            </a:r>
          </a:p>
        </p:txBody>
      </p:sp>
      <p:sp>
        <p:nvSpPr>
          <p:cNvPr id="120" name="Numero diapositiva"/>
          <p:cNvSpPr txBox="1"/>
          <p:nvPr>
            <p:ph type="sldNum" sz="quarter" idx="2"/>
          </p:nvPr>
        </p:nvSpPr>
        <p:spPr>
          <a:xfrm>
            <a:off x="8384892" y="6432651"/>
            <a:ext cx="301909" cy="288825"/>
          </a:xfrm>
          <a:prstGeom prst="rect">
            <a:avLst/>
          </a:prstGeom>
        </p:spPr>
        <p:txBody>
          <a:bodyPr anchor="b"/>
          <a:lstStyle>
            <a:lvl1pPr defTabSz="914400">
              <a:defRPr sz="1400">
                <a:solidFill>
                  <a:srgbClr val="FFFFFF"/>
                </a:solidFill>
                <a:effectLst>
                  <a:outerShdw sx="100000" sy="100000" kx="0" ky="0" algn="b" rotWithShape="0" blurRad="38100" dist="381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spTree>
      <p:nvGrpSpPr>
        <p:cNvPr id="1" name=""/>
        <p:cNvGrpSpPr/>
        <p:nvPr/>
      </p:nvGrpSpPr>
      <p:grpSpPr>
        <a:xfrm>
          <a:off x="0" y="0"/>
          <a:ext cx="0" cy="0"/>
          <a:chOff x="0" y="0"/>
          <a:chExt cx="0" cy="0"/>
        </a:xfrm>
      </p:grpSpPr>
      <p:sp>
        <p:nvSpPr>
          <p:cNvPr id="20" name="Titolo Testo"/>
          <p:cNvSpPr txBox="1"/>
          <p:nvPr>
            <p:ph type="title"/>
          </p:nvPr>
        </p:nvSpPr>
        <p:spPr>
          <a:prstGeom prst="rect">
            <a:avLst/>
          </a:prstGeom>
        </p:spPr>
        <p:txBody>
          <a:bodyPr/>
          <a:lstStyle/>
          <a:p>
            <a:pPr/>
            <a:r>
              <a:t>Titolo Testo</a:t>
            </a:r>
          </a:p>
        </p:txBody>
      </p:sp>
      <p:sp>
        <p:nvSpPr>
          <p:cNvPr id="21"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stazione sezione">
    <p:spTree>
      <p:nvGrpSpPr>
        <p:cNvPr id="1" name=""/>
        <p:cNvGrpSpPr/>
        <p:nvPr/>
      </p:nvGrpSpPr>
      <p:grpSpPr>
        <a:xfrm>
          <a:off x="0" y="0"/>
          <a:ext cx="0" cy="0"/>
          <a:chOff x="0" y="0"/>
          <a:chExt cx="0" cy="0"/>
        </a:xfrm>
      </p:grpSpPr>
      <p:sp>
        <p:nvSpPr>
          <p:cNvPr id="29" name="Titolo Testo"/>
          <p:cNvSpPr txBox="1"/>
          <p:nvPr>
            <p:ph type="title"/>
          </p:nvPr>
        </p:nvSpPr>
        <p:spPr>
          <a:xfrm>
            <a:off x="722312" y="4406900"/>
            <a:ext cx="7772401" cy="1362075"/>
          </a:xfrm>
          <a:prstGeom prst="rect">
            <a:avLst/>
          </a:prstGeom>
        </p:spPr>
        <p:txBody>
          <a:bodyPr anchor="t"/>
          <a:lstStyle>
            <a:lvl1pPr algn="l">
              <a:defRPr b="1" cap="all" sz="4000"/>
            </a:lvl1pPr>
          </a:lstStyle>
          <a:p>
            <a:pPr/>
            <a:r>
              <a:t>Titolo Testo</a:t>
            </a:r>
          </a:p>
        </p:txBody>
      </p:sp>
      <p:sp>
        <p:nvSpPr>
          <p:cNvPr id="30" name="Corpo livello uno…"/>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uto 2">
    <p:spTree>
      <p:nvGrpSpPr>
        <p:cNvPr id="1" name=""/>
        <p:cNvGrpSpPr/>
        <p:nvPr/>
      </p:nvGrpSpPr>
      <p:grpSpPr>
        <a:xfrm>
          <a:off x="0" y="0"/>
          <a:ext cx="0" cy="0"/>
          <a:chOff x="0" y="0"/>
          <a:chExt cx="0" cy="0"/>
        </a:xfrm>
      </p:grpSpPr>
      <p:sp>
        <p:nvSpPr>
          <p:cNvPr id="38" name="Titolo Testo"/>
          <p:cNvSpPr txBox="1"/>
          <p:nvPr>
            <p:ph type="title"/>
          </p:nvPr>
        </p:nvSpPr>
        <p:spPr>
          <a:prstGeom prst="rect">
            <a:avLst/>
          </a:prstGeom>
        </p:spPr>
        <p:txBody>
          <a:bodyPr/>
          <a:lstStyle/>
          <a:p>
            <a:pPr/>
            <a:r>
              <a:t>Titolo Testo</a:t>
            </a:r>
          </a:p>
        </p:txBody>
      </p:sp>
      <p:sp>
        <p:nvSpPr>
          <p:cNvPr id="39" name="Corpo livello uno…"/>
          <p:cNvSpPr txBox="1"/>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fronto">
    <p:spTree>
      <p:nvGrpSpPr>
        <p:cNvPr id="1" name=""/>
        <p:cNvGrpSpPr/>
        <p:nvPr/>
      </p:nvGrpSpPr>
      <p:grpSpPr>
        <a:xfrm>
          <a:off x="0" y="0"/>
          <a:ext cx="0" cy="0"/>
          <a:chOff x="0" y="0"/>
          <a:chExt cx="0" cy="0"/>
        </a:xfrm>
      </p:grpSpPr>
      <p:sp>
        <p:nvSpPr>
          <p:cNvPr id="47" name="Titolo Testo"/>
          <p:cNvSpPr txBox="1"/>
          <p:nvPr>
            <p:ph type="title"/>
          </p:nvPr>
        </p:nvSpPr>
        <p:spPr>
          <a:prstGeom prst="rect">
            <a:avLst/>
          </a:prstGeom>
        </p:spPr>
        <p:txBody>
          <a:bodyPr/>
          <a:lstStyle/>
          <a:p>
            <a:pPr/>
            <a:r>
              <a:t>Titolo Testo</a:t>
            </a:r>
          </a:p>
        </p:txBody>
      </p:sp>
      <p:sp>
        <p:nvSpPr>
          <p:cNvPr id="48" name="Corpo livello uno…"/>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Corpo livello uno</a:t>
            </a:r>
          </a:p>
          <a:p>
            <a:pPr lvl="1"/>
            <a:r>
              <a:t>Corpo livello due</a:t>
            </a:r>
          </a:p>
          <a:p>
            <a:pPr lvl="2"/>
            <a:r>
              <a:t>Corpo livello tre</a:t>
            </a:r>
          </a:p>
          <a:p>
            <a:pPr lvl="3"/>
            <a:r>
              <a:t>Corpo livello quattro</a:t>
            </a:r>
          </a:p>
          <a:p>
            <a:pPr lvl="4"/>
            <a:r>
              <a:t>Corpo livello cinque</a:t>
            </a:r>
          </a:p>
        </p:txBody>
      </p:sp>
      <p:sp>
        <p:nvSpPr>
          <p:cNvPr id="49" name="Segnaposto testo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itolo">
    <p:spTree>
      <p:nvGrpSpPr>
        <p:cNvPr id="1" name=""/>
        <p:cNvGrpSpPr/>
        <p:nvPr/>
      </p:nvGrpSpPr>
      <p:grpSpPr>
        <a:xfrm>
          <a:off x="0" y="0"/>
          <a:ext cx="0" cy="0"/>
          <a:chOff x="0" y="0"/>
          <a:chExt cx="0" cy="0"/>
        </a:xfrm>
      </p:grpSpPr>
      <p:sp>
        <p:nvSpPr>
          <p:cNvPr id="57" name="Titolo Testo"/>
          <p:cNvSpPr txBox="1"/>
          <p:nvPr>
            <p:ph type="title"/>
          </p:nvPr>
        </p:nvSpPr>
        <p:spPr>
          <a:prstGeom prst="rect">
            <a:avLst/>
          </a:prstGeom>
        </p:spPr>
        <p:txBody>
          <a:bodyPr/>
          <a:lstStyle/>
          <a:p>
            <a:pPr/>
            <a:r>
              <a:t>Titolo Testo</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6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uto con didascalia">
    <p:spTree>
      <p:nvGrpSpPr>
        <p:cNvPr id="1" name=""/>
        <p:cNvGrpSpPr/>
        <p:nvPr/>
      </p:nvGrpSpPr>
      <p:grpSpPr>
        <a:xfrm>
          <a:off x="0" y="0"/>
          <a:ext cx="0" cy="0"/>
          <a:chOff x="0" y="0"/>
          <a:chExt cx="0" cy="0"/>
        </a:xfrm>
      </p:grpSpPr>
      <p:sp>
        <p:nvSpPr>
          <p:cNvPr id="72" name="Titolo Testo"/>
          <p:cNvSpPr txBox="1"/>
          <p:nvPr>
            <p:ph type="title"/>
          </p:nvPr>
        </p:nvSpPr>
        <p:spPr>
          <a:xfrm>
            <a:off x="457200" y="273050"/>
            <a:ext cx="3008314" cy="1162050"/>
          </a:xfrm>
          <a:prstGeom prst="rect">
            <a:avLst/>
          </a:prstGeom>
        </p:spPr>
        <p:txBody>
          <a:bodyPr anchor="b"/>
          <a:lstStyle>
            <a:lvl1pPr algn="l">
              <a:defRPr b="1" sz="2000"/>
            </a:lvl1pPr>
          </a:lstStyle>
          <a:p>
            <a:pPr/>
            <a:r>
              <a:t>Titolo Testo</a:t>
            </a:r>
          </a:p>
        </p:txBody>
      </p:sp>
      <p:sp>
        <p:nvSpPr>
          <p:cNvPr id="73" name="Corpo livello uno…"/>
          <p:cNvSpPr txBox="1"/>
          <p:nvPr>
            <p:ph type="body" idx="1"/>
          </p:nvPr>
        </p:nvSpPr>
        <p:spPr>
          <a:xfrm>
            <a:off x="3575050" y="273050"/>
            <a:ext cx="5111750" cy="5853113"/>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4" name="Segnaposto testo 3"/>
          <p:cNvSpPr/>
          <p:nvPr>
            <p:ph type="body" sz="half"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magine con didascalia">
    <p:spTree>
      <p:nvGrpSpPr>
        <p:cNvPr id="1" name=""/>
        <p:cNvGrpSpPr/>
        <p:nvPr/>
      </p:nvGrpSpPr>
      <p:grpSpPr>
        <a:xfrm>
          <a:off x="0" y="0"/>
          <a:ext cx="0" cy="0"/>
          <a:chOff x="0" y="0"/>
          <a:chExt cx="0" cy="0"/>
        </a:xfrm>
      </p:grpSpPr>
      <p:sp>
        <p:nvSpPr>
          <p:cNvPr id="82" name="Titolo Testo"/>
          <p:cNvSpPr txBox="1"/>
          <p:nvPr>
            <p:ph type="title"/>
          </p:nvPr>
        </p:nvSpPr>
        <p:spPr>
          <a:xfrm>
            <a:off x="1792288" y="4800600"/>
            <a:ext cx="5486401" cy="566738"/>
          </a:xfrm>
          <a:prstGeom prst="rect">
            <a:avLst/>
          </a:prstGeom>
        </p:spPr>
        <p:txBody>
          <a:bodyPr anchor="b"/>
          <a:lstStyle>
            <a:lvl1pPr algn="l">
              <a:defRPr b="1" sz="2000"/>
            </a:lvl1pPr>
          </a:lstStyle>
          <a:p>
            <a:pPr/>
            <a:r>
              <a:t>Titolo Testo</a:t>
            </a:r>
          </a:p>
        </p:txBody>
      </p:sp>
      <p:sp>
        <p:nvSpPr>
          <p:cNvPr id="83" name="Segnaposto immagine 2"/>
          <p:cNvSpPr/>
          <p:nvPr>
            <p:ph type="pic" sz="half" idx="21"/>
          </p:nvPr>
        </p:nvSpPr>
        <p:spPr>
          <a:xfrm>
            <a:off x="1792288" y="612775"/>
            <a:ext cx="5486401" cy="4114800"/>
          </a:xfrm>
          <a:prstGeom prst="rect">
            <a:avLst/>
          </a:prstGeom>
        </p:spPr>
        <p:txBody>
          <a:bodyPr lIns="91439" rIns="91439">
            <a:noAutofit/>
          </a:bodyPr>
          <a:lstStyle/>
          <a:p>
            <a:pPr/>
          </a:p>
        </p:txBody>
      </p:sp>
      <p:sp>
        <p:nvSpPr>
          <p:cNvPr id="84" name="Corpo livello uno…"/>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Corpo livello uno</a:t>
            </a:r>
          </a:p>
          <a:p>
            <a:pPr lvl="1"/>
            <a:r>
              <a:t>Corpo livello due</a:t>
            </a:r>
          </a:p>
          <a:p>
            <a:pPr lvl="2"/>
            <a:r>
              <a:t>Corpo livello tre</a:t>
            </a:r>
          </a:p>
          <a:p>
            <a:pPr lvl="3"/>
            <a:r>
              <a:t>Corpo livello quattro</a:t>
            </a:r>
          </a:p>
          <a:p>
            <a:pPr lvl="4"/>
            <a:r>
              <a:t>Corpo livello cinque</a:t>
            </a:r>
          </a:p>
        </p:txBody>
      </p:sp>
      <p:sp>
        <p:nvSpPr>
          <p:cNvPr id="8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Titolo Testo</a:t>
            </a:r>
          </a:p>
        </p:txBody>
      </p:sp>
      <p:sp>
        <p:nvSpPr>
          <p:cNvPr id="3" name="Corpo livello uno…"/>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1.jpeg"/><Relationship Id="rId5"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1.jpeg"/><Relationship Id="rId5" Type="http://schemas.openxmlformats.org/officeDocument/2006/relationships/image" Target="../media/image1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IPERsensitivity"/>
          <p:cNvSpPr txBox="1"/>
          <p:nvPr/>
        </p:nvSpPr>
        <p:spPr>
          <a:xfrm>
            <a:off x="1371600" y="1606550"/>
            <a:ext cx="6248400" cy="8564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5400">
                <a:latin typeface="Arial"/>
                <a:ea typeface="Arial"/>
                <a:cs typeface="Arial"/>
                <a:sym typeface="Arial"/>
              </a:defRPr>
            </a:lvl1pPr>
          </a:lstStyle>
          <a:p>
            <a:pPr/>
            <a:r>
              <a:t>IPERsensitivity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Immagine 1" descr="Immagine 1"/>
          <p:cNvPicPr>
            <a:picLocks noChangeAspect="1"/>
          </p:cNvPicPr>
          <p:nvPr/>
        </p:nvPicPr>
        <p:blipFill>
          <a:blip r:embed="rId2">
            <a:extLst/>
          </a:blip>
          <a:srcRect l="7066" t="60081" r="8430" b="7969"/>
          <a:stretch>
            <a:fillRect/>
          </a:stretch>
        </p:blipFill>
        <p:spPr>
          <a:xfrm>
            <a:off x="-9526" y="908050"/>
            <a:ext cx="9140826" cy="4891088"/>
          </a:xfrm>
          <a:prstGeom prst="rect">
            <a:avLst/>
          </a:prstGeom>
          <a:ln w="12700">
            <a:miter lim="400000"/>
          </a:ln>
        </p:spPr>
      </p:pic>
      <p:sp>
        <p:nvSpPr>
          <p:cNvPr id="153" name="Rettangolo 1"/>
          <p:cNvSpPr/>
          <p:nvPr/>
        </p:nvSpPr>
        <p:spPr>
          <a:xfrm>
            <a:off x="107950" y="2276475"/>
            <a:ext cx="9036051" cy="2154238"/>
          </a:xfrm>
          <a:prstGeom prst="rect">
            <a:avLst/>
          </a:prstGeom>
          <a:ln w="38100">
            <a:solidFill>
              <a:srgbClr val="FF0000"/>
            </a:solidFill>
            <a:prstDash val="dash"/>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Immagine 1" descr="Immagine 1"/>
          <p:cNvPicPr>
            <a:picLocks noChangeAspect="1"/>
          </p:cNvPicPr>
          <p:nvPr/>
        </p:nvPicPr>
        <p:blipFill>
          <a:blip r:embed="rId2">
            <a:extLst/>
          </a:blip>
          <a:srcRect l="50360" t="7433" r="7094" b="50000"/>
          <a:stretch>
            <a:fillRect/>
          </a:stretch>
        </p:blipFill>
        <p:spPr>
          <a:xfrm>
            <a:off x="2002118" y="92245"/>
            <a:ext cx="5124823" cy="701877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ctangle 1026"/>
          <p:cNvSpPr txBox="1"/>
          <p:nvPr/>
        </p:nvSpPr>
        <p:spPr>
          <a:xfrm>
            <a:off x="685800" y="228600"/>
            <a:ext cx="77724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defRPr b="1" sz="4400">
                <a:solidFill>
                  <a:srgbClr val="0000FF"/>
                </a:solidFill>
              </a:defRPr>
            </a:lvl1pPr>
          </a:lstStyle>
          <a:p>
            <a:pPr/>
            <a:r>
              <a:t>Type II Hypersensitivity</a:t>
            </a:r>
          </a:p>
        </p:txBody>
      </p:sp>
      <p:sp>
        <p:nvSpPr>
          <p:cNvPr id="158" name="Rectangle 1027"/>
          <p:cNvSpPr txBox="1"/>
          <p:nvPr/>
        </p:nvSpPr>
        <p:spPr>
          <a:xfrm>
            <a:off x="0" y="1600200"/>
            <a:ext cx="91440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57200" indent="-457200">
              <a:spcBef>
                <a:spcPts val="700"/>
              </a:spcBef>
              <a:buSzPct val="100000"/>
              <a:buFont typeface="Arial"/>
              <a:buChar char="•"/>
              <a:defRPr sz="3200"/>
            </a:pPr>
            <a:r>
              <a:t>Target antigens are found on cell or tissues</a:t>
            </a:r>
            <a:endParaRPr>
              <a:solidFill>
                <a:srgbClr val="888888"/>
              </a:solidFill>
            </a:endParaRPr>
          </a:p>
          <a:p>
            <a:pPr marL="457200" indent="-457200">
              <a:spcBef>
                <a:spcPts val="700"/>
              </a:spcBef>
              <a:buSzPct val="100000"/>
              <a:buFont typeface="Arial"/>
              <a:buChar char="•"/>
              <a:defRPr sz="3200"/>
            </a:pPr>
            <a:r>
              <a:t>Antibody binds to Target Antigen</a:t>
            </a:r>
            <a:endParaRPr>
              <a:solidFill>
                <a:srgbClr val="888888"/>
              </a:solidFill>
            </a:endParaRPr>
          </a:p>
          <a:p>
            <a:pPr lvl="1" marL="914400" indent="-457200">
              <a:spcBef>
                <a:spcPts val="600"/>
              </a:spcBef>
              <a:buSzPct val="100000"/>
              <a:buChar char="-"/>
              <a:defRPr b="1" sz="2800"/>
            </a:pPr>
            <a:r>
              <a:t>complement activated cell destruction (CDC)</a:t>
            </a:r>
            <a:endParaRPr>
              <a:solidFill>
                <a:srgbClr val="888888"/>
              </a:solidFill>
            </a:endParaR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Picture 2" descr="Picture 2"/>
          <p:cNvPicPr>
            <a:picLocks noChangeAspect="1"/>
          </p:cNvPicPr>
          <p:nvPr/>
        </p:nvPicPr>
        <p:blipFill>
          <a:blip r:embed="rId2">
            <a:extLst/>
          </a:blip>
          <a:stretch>
            <a:fillRect/>
          </a:stretch>
        </p:blipFill>
        <p:spPr>
          <a:xfrm>
            <a:off x="2215741" y="648109"/>
            <a:ext cx="4712518" cy="449365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Picture 2" descr="Picture 2"/>
          <p:cNvPicPr>
            <a:picLocks noChangeAspect="1"/>
          </p:cNvPicPr>
          <p:nvPr/>
        </p:nvPicPr>
        <p:blipFill>
          <a:blip r:embed="rId2">
            <a:extLst/>
          </a:blip>
          <a:stretch>
            <a:fillRect/>
          </a:stretch>
        </p:blipFill>
        <p:spPr>
          <a:xfrm>
            <a:off x="152400" y="93663"/>
            <a:ext cx="3725863" cy="3552826"/>
          </a:xfrm>
          <a:prstGeom prst="rect">
            <a:avLst/>
          </a:prstGeom>
          <a:ln w="12700">
            <a:miter lim="400000"/>
          </a:ln>
        </p:spPr>
      </p:pic>
      <p:pic>
        <p:nvPicPr>
          <p:cNvPr id="163" name="Picture 3" descr="Picture 3"/>
          <p:cNvPicPr>
            <a:picLocks noChangeAspect="1"/>
          </p:cNvPicPr>
          <p:nvPr/>
        </p:nvPicPr>
        <p:blipFill>
          <a:blip r:embed="rId3">
            <a:extLst/>
          </a:blip>
          <a:stretch>
            <a:fillRect/>
          </a:stretch>
        </p:blipFill>
        <p:spPr>
          <a:xfrm>
            <a:off x="4705350" y="93663"/>
            <a:ext cx="4133850" cy="6669087"/>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 name="Group 1026"/>
          <p:cNvGrpSpPr/>
          <p:nvPr/>
        </p:nvGrpSpPr>
        <p:grpSpPr>
          <a:xfrm>
            <a:off x="34926" y="44449"/>
            <a:ext cx="8353424" cy="6704967"/>
            <a:chOff x="0" y="0"/>
            <a:chExt cx="8353423" cy="6704965"/>
          </a:xfrm>
        </p:grpSpPr>
        <p:grpSp>
          <p:nvGrpSpPr>
            <p:cNvPr id="174" name="Group 1027"/>
            <p:cNvGrpSpPr/>
            <p:nvPr/>
          </p:nvGrpSpPr>
          <p:grpSpPr>
            <a:xfrm>
              <a:off x="0" y="-1"/>
              <a:ext cx="8353424" cy="1468189"/>
              <a:chOff x="0" y="0"/>
              <a:chExt cx="8353423" cy="1468187"/>
            </a:xfrm>
          </p:grpSpPr>
          <p:sp>
            <p:nvSpPr>
              <p:cNvPr id="165" name="Rectangle 1028"/>
              <p:cNvSpPr/>
              <p:nvPr/>
            </p:nvSpPr>
            <p:spPr>
              <a:xfrm>
                <a:off x="265396" y="0"/>
                <a:ext cx="1857262" cy="6151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ALTERNATIVE  </a:t>
                </a:r>
              </a:p>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PATHWAY</a:t>
                </a:r>
              </a:p>
            </p:txBody>
          </p:sp>
          <p:sp>
            <p:nvSpPr>
              <p:cNvPr id="166" name="Rectangle 1029"/>
              <p:cNvSpPr/>
              <p:nvPr/>
            </p:nvSpPr>
            <p:spPr>
              <a:xfrm>
                <a:off x="3530562" y="0"/>
                <a:ext cx="1217673" cy="6151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LECTIN</a:t>
                </a:r>
                <a:r>
                  <a:t>  </a:t>
                </a:r>
              </a:p>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PATHWAY</a:t>
                </a:r>
              </a:p>
            </p:txBody>
          </p:sp>
          <p:sp>
            <p:nvSpPr>
              <p:cNvPr id="167" name="Rectangle 1030"/>
              <p:cNvSpPr/>
              <p:nvPr/>
            </p:nvSpPr>
            <p:spPr>
              <a:xfrm>
                <a:off x="6199771" y="0"/>
                <a:ext cx="1514362" cy="61512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CLASSICAL  </a:t>
                </a:r>
              </a:p>
              <a:p>
                <a:pPr algn="ctr">
                  <a:defRPr b="1">
                    <a:solidFill>
                      <a:srgbClr val="00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PATHWAY</a:t>
                </a:r>
              </a:p>
            </p:txBody>
          </p:sp>
          <p:sp>
            <p:nvSpPr>
              <p:cNvPr id="168" name="Rectangle 1031"/>
              <p:cNvSpPr txBox="1"/>
              <p:nvPr/>
            </p:nvSpPr>
            <p:spPr>
              <a:xfrm>
                <a:off x="0" y="690562"/>
                <a:ext cx="2950136" cy="3484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FF66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Activating surfaces</a:t>
                </a:r>
              </a:p>
            </p:txBody>
          </p:sp>
          <p:sp>
            <p:nvSpPr>
              <p:cNvPr id="169" name="Rectangle 1032"/>
              <p:cNvSpPr txBox="1"/>
              <p:nvPr/>
            </p:nvSpPr>
            <p:spPr>
              <a:xfrm>
                <a:off x="260399" y="1076325"/>
                <a:ext cx="1972050" cy="391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C3b C3H</a:t>
                </a:r>
                <a:r>
                  <a:rPr baseline="-25000"/>
                  <a:t>2</a:t>
                </a:r>
                <a:r>
                  <a:t>O</a:t>
                </a:r>
              </a:p>
            </p:txBody>
          </p:sp>
          <p:sp>
            <p:nvSpPr>
              <p:cNvPr id="170" name="Rectangle 1033"/>
              <p:cNvSpPr txBox="1"/>
              <p:nvPr/>
            </p:nvSpPr>
            <p:spPr>
              <a:xfrm>
                <a:off x="3334068" y="754062"/>
                <a:ext cx="1577316" cy="3484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b="1">
                    <a:solidFill>
                      <a:srgbClr val="FF66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Carbohydrates</a:t>
                </a:r>
              </a:p>
            </p:txBody>
          </p:sp>
          <p:sp>
            <p:nvSpPr>
              <p:cNvPr id="171" name="Rectangle 1034"/>
              <p:cNvSpPr txBox="1"/>
              <p:nvPr/>
            </p:nvSpPr>
            <p:spPr>
              <a:xfrm>
                <a:off x="3510629" y="1076325"/>
                <a:ext cx="624853"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MBL</a:t>
                </a:r>
              </a:p>
            </p:txBody>
          </p:sp>
          <p:sp>
            <p:nvSpPr>
              <p:cNvPr id="172" name="Rectangle 1035"/>
              <p:cNvSpPr txBox="1"/>
              <p:nvPr/>
            </p:nvSpPr>
            <p:spPr>
              <a:xfrm>
                <a:off x="5466800" y="752475"/>
                <a:ext cx="2886624"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FF66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Immune complexes</a:t>
                </a:r>
              </a:p>
            </p:txBody>
          </p:sp>
          <p:sp>
            <p:nvSpPr>
              <p:cNvPr id="173" name="Rectangle 1036"/>
              <p:cNvSpPr txBox="1"/>
              <p:nvPr/>
            </p:nvSpPr>
            <p:spPr>
              <a:xfrm>
                <a:off x="5984423" y="1076325"/>
                <a:ext cx="510665"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C1q</a:t>
                </a:r>
              </a:p>
            </p:txBody>
          </p:sp>
        </p:grpSp>
        <p:sp>
          <p:nvSpPr>
            <p:cNvPr id="175" name="Rectangle 1037"/>
            <p:cNvSpPr txBox="1"/>
            <p:nvPr/>
          </p:nvSpPr>
          <p:spPr>
            <a:xfrm>
              <a:off x="2284645" y="2422525"/>
              <a:ext cx="288316"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P </a:t>
              </a:r>
            </a:p>
          </p:txBody>
        </p:sp>
        <p:sp>
          <p:nvSpPr>
            <p:cNvPr id="176" name="Rectangle 1038"/>
            <p:cNvSpPr txBox="1"/>
            <p:nvPr/>
          </p:nvSpPr>
          <p:spPr>
            <a:xfrm>
              <a:off x="1598775" y="1812925"/>
              <a:ext cx="256615"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B</a:t>
              </a:r>
            </a:p>
          </p:txBody>
        </p:sp>
        <p:sp>
          <p:nvSpPr>
            <p:cNvPr id="177" name="Rectangle 1039"/>
            <p:cNvSpPr txBox="1"/>
            <p:nvPr/>
          </p:nvSpPr>
          <p:spPr>
            <a:xfrm>
              <a:off x="1903606" y="2117725"/>
              <a:ext cx="269229"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D</a:t>
              </a:r>
            </a:p>
          </p:txBody>
        </p:sp>
        <p:sp>
          <p:nvSpPr>
            <p:cNvPr id="178" name="Rectangle 1040"/>
            <p:cNvSpPr txBox="1"/>
            <p:nvPr/>
          </p:nvSpPr>
          <p:spPr>
            <a:xfrm>
              <a:off x="2807841" y="1512887"/>
              <a:ext cx="1075703" cy="8818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MASP</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C4</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C2</a:t>
              </a:r>
            </a:p>
          </p:txBody>
        </p:sp>
        <p:sp>
          <p:nvSpPr>
            <p:cNvPr id="179" name="Rectangle 1041"/>
            <p:cNvSpPr txBox="1"/>
            <p:nvPr/>
          </p:nvSpPr>
          <p:spPr>
            <a:xfrm>
              <a:off x="5033988" y="2422525"/>
              <a:ext cx="383528"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C2</a:t>
              </a:r>
            </a:p>
          </p:txBody>
        </p:sp>
        <p:sp>
          <p:nvSpPr>
            <p:cNvPr id="180" name="Rectangle 1042"/>
            <p:cNvSpPr txBox="1"/>
            <p:nvPr/>
          </p:nvSpPr>
          <p:spPr>
            <a:xfrm>
              <a:off x="5338819" y="2168525"/>
              <a:ext cx="383529"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C4</a:t>
              </a:r>
            </a:p>
          </p:txBody>
        </p:sp>
        <p:sp>
          <p:nvSpPr>
            <p:cNvPr id="181" name="Rectangle 1043"/>
            <p:cNvSpPr txBox="1"/>
            <p:nvPr/>
          </p:nvSpPr>
          <p:spPr>
            <a:xfrm>
              <a:off x="5567442" y="1914525"/>
              <a:ext cx="841217"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C1s</a:t>
              </a:r>
            </a:p>
          </p:txBody>
        </p:sp>
        <p:sp>
          <p:nvSpPr>
            <p:cNvPr id="182" name="Rectangle 1044"/>
            <p:cNvSpPr txBox="1"/>
            <p:nvPr/>
          </p:nvSpPr>
          <p:spPr>
            <a:xfrm>
              <a:off x="5796065" y="1660525"/>
              <a:ext cx="797252" cy="348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C1r</a:t>
              </a:r>
            </a:p>
          </p:txBody>
        </p:sp>
        <p:sp>
          <p:nvSpPr>
            <p:cNvPr id="183" name="Rectangle 1045"/>
            <p:cNvSpPr txBox="1"/>
            <p:nvPr/>
          </p:nvSpPr>
          <p:spPr>
            <a:xfrm>
              <a:off x="3351554" y="2879725"/>
              <a:ext cx="884224" cy="726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4400">
                  <a:solidFill>
                    <a:srgbClr val="FFCC00"/>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 3</a:t>
              </a:r>
            </a:p>
          </p:txBody>
        </p:sp>
        <p:sp>
          <p:nvSpPr>
            <p:cNvPr id="184" name="AutoShape 1046"/>
            <p:cNvSpPr/>
            <p:nvPr/>
          </p:nvSpPr>
          <p:spPr>
            <a:xfrm>
              <a:off x="3753111" y="1512887"/>
              <a:ext cx="351729" cy="1525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450"/>
                  </a:moveTo>
                  <a:lnTo>
                    <a:pt x="5400" y="17450"/>
                  </a:lnTo>
                  <a:lnTo>
                    <a:pt x="5400" y="0"/>
                  </a:lnTo>
                  <a:lnTo>
                    <a:pt x="16200" y="0"/>
                  </a:lnTo>
                  <a:lnTo>
                    <a:pt x="16200" y="17450"/>
                  </a:lnTo>
                  <a:lnTo>
                    <a:pt x="21600" y="17450"/>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85" name="AutoShape 1047"/>
            <p:cNvSpPr/>
            <p:nvPr/>
          </p:nvSpPr>
          <p:spPr>
            <a:xfrm rot="2649218">
              <a:off x="5028126" y="120332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86" name="AutoShape 1048"/>
            <p:cNvSpPr/>
            <p:nvPr/>
          </p:nvSpPr>
          <p:spPr>
            <a:xfrm flipH="1" rot="18950782">
              <a:off x="2360853" y="127952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87" name="Rectangle 1049"/>
            <p:cNvSpPr txBox="1"/>
            <p:nvPr/>
          </p:nvSpPr>
          <p:spPr>
            <a:xfrm>
              <a:off x="2772668" y="5622925"/>
              <a:ext cx="992167"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C6C7</a:t>
              </a:r>
            </a:p>
          </p:txBody>
        </p:sp>
        <p:sp>
          <p:nvSpPr>
            <p:cNvPr id="188" name="Rectangle 1050"/>
            <p:cNvSpPr txBox="1"/>
            <p:nvPr/>
          </p:nvSpPr>
          <p:spPr>
            <a:xfrm>
              <a:off x="4069666" y="5622925"/>
              <a:ext cx="685241" cy="358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C8 C9</a:t>
              </a:r>
            </a:p>
          </p:txBody>
        </p:sp>
        <p:sp>
          <p:nvSpPr>
            <p:cNvPr id="189" name="Rectangle 1051"/>
            <p:cNvSpPr txBox="1"/>
            <p:nvPr/>
          </p:nvSpPr>
          <p:spPr>
            <a:xfrm>
              <a:off x="3275346" y="6156325"/>
              <a:ext cx="1120340" cy="548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C5b-9</a:t>
              </a:r>
            </a:p>
          </p:txBody>
        </p:sp>
        <p:sp>
          <p:nvSpPr>
            <p:cNvPr id="190" name="AutoShape 1052"/>
            <p:cNvSpPr/>
            <p:nvPr/>
          </p:nvSpPr>
          <p:spPr>
            <a:xfrm>
              <a:off x="3754576" y="5470525"/>
              <a:ext cx="282849"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91" name="AutoShape 1053"/>
            <p:cNvSpPr/>
            <p:nvPr/>
          </p:nvSpPr>
          <p:spPr>
            <a:xfrm>
              <a:off x="3753111" y="4556125"/>
              <a:ext cx="284314" cy="487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92" name="Rectangle 1054"/>
            <p:cNvSpPr txBox="1"/>
            <p:nvPr/>
          </p:nvSpPr>
          <p:spPr>
            <a:xfrm>
              <a:off x="3470262" y="4022725"/>
              <a:ext cx="794307" cy="548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C3b</a:t>
              </a:r>
            </a:p>
          </p:txBody>
        </p:sp>
        <p:sp>
          <p:nvSpPr>
            <p:cNvPr id="193" name="Rectangle 1055"/>
            <p:cNvSpPr txBox="1"/>
            <p:nvPr/>
          </p:nvSpPr>
          <p:spPr>
            <a:xfrm>
              <a:off x="6115552" y="3840162"/>
              <a:ext cx="764541" cy="548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C3a</a:t>
              </a:r>
            </a:p>
          </p:txBody>
        </p:sp>
        <p:sp>
          <p:nvSpPr>
            <p:cNvPr id="194" name="Rectangle 1056"/>
            <p:cNvSpPr txBox="1"/>
            <p:nvPr/>
          </p:nvSpPr>
          <p:spPr>
            <a:xfrm>
              <a:off x="6115552" y="4195762"/>
              <a:ext cx="764541" cy="548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a:t>
              </a:r>
            </a:p>
          </p:txBody>
        </p:sp>
        <p:sp>
          <p:nvSpPr>
            <p:cNvPr id="195" name="Rectangle 1057"/>
            <p:cNvSpPr txBox="1"/>
            <p:nvPr/>
          </p:nvSpPr>
          <p:spPr>
            <a:xfrm>
              <a:off x="3564057" y="4967287"/>
              <a:ext cx="701992" cy="5492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6037" tIns="46037" rIns="46037" bIns="46037" numCol="1" anchor="t">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t>
              </a:r>
            </a:p>
          </p:txBody>
        </p:sp>
        <p:sp>
          <p:nvSpPr>
            <p:cNvPr id="196" name="AutoShape 1058"/>
            <p:cNvSpPr/>
            <p:nvPr/>
          </p:nvSpPr>
          <p:spPr>
            <a:xfrm>
              <a:off x="3753111" y="3641725"/>
              <a:ext cx="304832" cy="45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grpSp>
          <p:nvGrpSpPr>
            <p:cNvPr id="200" name="AutoShape 1059"/>
            <p:cNvGrpSpPr/>
            <p:nvPr/>
          </p:nvGrpSpPr>
          <p:grpSpPr>
            <a:xfrm>
              <a:off x="2894242" y="3507166"/>
              <a:ext cx="457313" cy="820360"/>
              <a:chOff x="0" y="0"/>
              <a:chExt cx="457312" cy="820359"/>
            </a:xfrm>
          </p:grpSpPr>
          <p:sp>
            <p:nvSpPr>
              <p:cNvPr id="197" name="Forma"/>
              <p:cNvSpPr/>
              <p:nvPr/>
            </p:nvSpPr>
            <p:spPr>
              <a:xfrm rot="10800000">
                <a:off x="0" y="-1"/>
                <a:ext cx="457313" cy="820361"/>
              </a:xfrm>
              <a:custGeom>
                <a:avLst/>
                <a:gdLst/>
                <a:ahLst/>
                <a:cxnLst>
                  <a:cxn ang="0">
                    <a:pos x="wd2" y="hd2"/>
                  </a:cxn>
                  <a:cxn ang="5400000">
                    <a:pos x="wd2" y="hd2"/>
                  </a:cxn>
                  <a:cxn ang="10800000">
                    <a:pos x="wd2" y="hd2"/>
                  </a:cxn>
                  <a:cxn ang="16200000">
                    <a:pos x="wd2" y="hd2"/>
                  </a:cxn>
                </a:cxnLst>
                <a:rect l="0" t="0" r="r" b="b"/>
                <a:pathLst>
                  <a:path w="19879" h="21600" fill="norm" stroke="1" extrusionOk="0">
                    <a:moveTo>
                      <a:pt x="0" y="18230"/>
                    </a:moveTo>
                    <a:lnTo>
                      <a:pt x="6625" y="13921"/>
                    </a:lnTo>
                    <a:lnTo>
                      <a:pt x="6625" y="15958"/>
                    </a:lnTo>
                    <a:lnTo>
                      <a:pt x="6625" y="15958"/>
                    </a:lnTo>
                    <a:cubicBezTo>
                      <a:pt x="13070" y="15017"/>
                      <a:pt x="17892" y="12772"/>
                      <a:pt x="19391" y="10016"/>
                    </a:cubicBezTo>
                    <a:cubicBezTo>
                      <a:pt x="21600" y="14075"/>
                      <a:pt x="16116" y="18176"/>
                      <a:pt x="6625" y="19563"/>
                    </a:cubicBezTo>
                    <a:lnTo>
                      <a:pt x="6625" y="21600"/>
                    </a:lnTo>
                    <a:close/>
                    <a:moveTo>
                      <a:pt x="19876" y="11818"/>
                    </a:moveTo>
                    <a:cubicBezTo>
                      <a:pt x="19876" y="7282"/>
                      <a:pt x="10977" y="3604"/>
                      <a:pt x="0" y="3604"/>
                    </a:cubicBezTo>
                    <a:lnTo>
                      <a:pt x="0" y="0"/>
                    </a:lnTo>
                    <a:cubicBezTo>
                      <a:pt x="10977" y="0"/>
                      <a:pt x="19876" y="3678"/>
                      <a:pt x="19876" y="8214"/>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98" name="Forma"/>
              <p:cNvSpPr/>
              <p:nvPr/>
            </p:nvSpPr>
            <p:spPr>
              <a:xfrm rot="10800000">
                <a:off x="66" y="371505"/>
                <a:ext cx="457247" cy="44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3309"/>
                      <a:pt x="11929" y="6587"/>
                      <a:pt x="0" y="6587"/>
                    </a:cubicBezTo>
                    <a:lnTo>
                      <a:pt x="0" y="0"/>
                    </a:lnTo>
                    <a:cubicBezTo>
                      <a:pt x="11929" y="0"/>
                      <a:pt x="21600" y="6721"/>
                      <a:pt x="21600" y="15013"/>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199" name="Linea"/>
              <p:cNvSpPr/>
              <p:nvPr/>
            </p:nvSpPr>
            <p:spPr>
              <a:xfrm rot="10800000">
                <a:off x="66" y="-1"/>
                <a:ext cx="457247" cy="820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818"/>
                    </a:moveTo>
                    <a:cubicBezTo>
                      <a:pt x="21600" y="7282"/>
                      <a:pt x="11929" y="3604"/>
                      <a:pt x="0" y="3604"/>
                    </a:cubicBezTo>
                    <a:lnTo>
                      <a:pt x="0" y="0"/>
                    </a:lnTo>
                    <a:cubicBezTo>
                      <a:pt x="11929" y="0"/>
                      <a:pt x="21600" y="3678"/>
                      <a:pt x="21600" y="8214"/>
                    </a:cubicBezTo>
                    <a:lnTo>
                      <a:pt x="21600" y="11818"/>
                    </a:lnTo>
                    <a:cubicBezTo>
                      <a:pt x="21600" y="15299"/>
                      <a:pt x="15830" y="18402"/>
                      <a:pt x="7200" y="19563"/>
                    </a:cubicBezTo>
                    <a:lnTo>
                      <a:pt x="7200" y="21600"/>
                    </a:lnTo>
                    <a:lnTo>
                      <a:pt x="0" y="18230"/>
                    </a:lnTo>
                    <a:lnTo>
                      <a:pt x="7200" y="13921"/>
                    </a:lnTo>
                    <a:lnTo>
                      <a:pt x="7200" y="15958"/>
                    </a:lnTo>
                    <a:lnTo>
                      <a:pt x="7200" y="15958"/>
                    </a:lnTo>
                    <a:cubicBezTo>
                      <a:pt x="14204" y="15017"/>
                      <a:pt x="19444" y="12772"/>
                      <a:pt x="21074" y="10016"/>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grpSp>
        <p:sp>
          <p:nvSpPr>
            <p:cNvPr id="201" name="AutoShape 1060"/>
            <p:cNvSpPr/>
            <p:nvPr/>
          </p:nvSpPr>
          <p:spPr>
            <a:xfrm rot="14657084">
              <a:off x="5073266" y="3815523"/>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202" name="AutoShape 1061"/>
            <p:cNvSpPr/>
            <p:nvPr/>
          </p:nvSpPr>
          <p:spPr>
            <a:xfrm flipH="1" rot="17742916">
              <a:off x="5073266" y="2824922"/>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grpSp>
      <p:sp>
        <p:nvSpPr>
          <p:cNvPr id="204" name="Text Box 1062"/>
          <p:cNvSpPr txBox="1"/>
          <p:nvPr/>
        </p:nvSpPr>
        <p:spPr>
          <a:xfrm>
            <a:off x="6875463" y="1547812"/>
            <a:ext cx="145140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RECOGNITION</a:t>
            </a:r>
          </a:p>
        </p:txBody>
      </p:sp>
      <p:sp>
        <p:nvSpPr>
          <p:cNvPr id="205" name="Text Box 1063"/>
          <p:cNvSpPr txBox="1"/>
          <p:nvPr/>
        </p:nvSpPr>
        <p:spPr>
          <a:xfrm>
            <a:off x="6732588" y="3492500"/>
            <a:ext cx="1562247" cy="3708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OPSONIZATION</a:t>
            </a:r>
          </a:p>
        </p:txBody>
      </p:sp>
      <p:sp>
        <p:nvSpPr>
          <p:cNvPr id="206" name="Text Box 1064"/>
          <p:cNvSpPr txBox="1"/>
          <p:nvPr/>
        </p:nvSpPr>
        <p:spPr>
          <a:xfrm>
            <a:off x="6726238" y="4716462"/>
            <a:ext cx="1655339"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INFLAMMATION</a:t>
            </a:r>
          </a:p>
        </p:txBody>
      </p:sp>
      <p:sp>
        <p:nvSpPr>
          <p:cNvPr id="207" name="Text Box 1065"/>
          <p:cNvSpPr txBox="1"/>
          <p:nvPr/>
        </p:nvSpPr>
        <p:spPr>
          <a:xfrm>
            <a:off x="6659563" y="5911850"/>
            <a:ext cx="1655339" cy="6502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effectLst>
                  <a:outerShdw sx="100000" sy="100000" kx="0" ky="0" algn="b" rotWithShape="0" blurRad="38100" dist="38100" dir="2700000">
                    <a:srgbClr val="FFFFFF"/>
                  </a:outerShdw>
                </a:effectLst>
              </a:defRPr>
            </a:pPr>
            <a:r>
              <a:t>CYTOLYSIS</a:t>
            </a:r>
          </a:p>
          <a:p>
            <a:pPr>
              <a:defRPr b="1">
                <a:effectLst>
                  <a:outerShdw sx="100000" sy="100000" kx="0" ky="0" algn="b" rotWithShape="0" blurRad="38100" dist="38100" dir="2700000">
                    <a:srgbClr val="FFFFFF"/>
                  </a:outerShdw>
                </a:effectLst>
              </a:defRPr>
            </a:pPr>
            <a:r>
              <a:t>INFLAMMATION</a:t>
            </a:r>
          </a:p>
        </p:txBody>
      </p:sp>
      <p:grpSp>
        <p:nvGrpSpPr>
          <p:cNvPr id="212" name="Gruppo 1"/>
          <p:cNvGrpSpPr/>
          <p:nvPr/>
        </p:nvGrpSpPr>
        <p:grpSpPr>
          <a:xfrm>
            <a:off x="-425450" y="1963737"/>
            <a:ext cx="3303588" cy="4321942"/>
            <a:chOff x="0" y="0"/>
            <a:chExt cx="3303587" cy="4321940"/>
          </a:xfrm>
        </p:grpSpPr>
        <p:sp>
          <p:nvSpPr>
            <p:cNvPr id="208" name="Text Box 1066"/>
            <p:cNvSpPr txBox="1"/>
            <p:nvPr/>
          </p:nvSpPr>
          <p:spPr>
            <a:xfrm>
              <a:off x="0" y="3440111"/>
              <a:ext cx="3303588" cy="8818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S-Protein</a:t>
              </a:r>
            </a:p>
            <a:p>
              <a:pPr algn="ct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Clusterin</a:t>
              </a:r>
            </a:p>
            <a:p>
              <a:pPr algn="ct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CD59</a:t>
              </a:r>
              <a:r>
                <a:rPr>
                  <a:effectLst>
                    <a:outerShdw sx="100000" sy="100000" kx="0" ky="0" algn="b" rotWithShape="0" blurRad="38100" dist="38100" dir="2700000">
                      <a:srgbClr val="FFFFFF"/>
                    </a:outerShdw>
                  </a:effectLst>
                </a:rPr>
                <a:t> </a:t>
              </a:r>
            </a:p>
          </p:txBody>
        </p:sp>
        <p:sp>
          <p:nvSpPr>
            <p:cNvPr id="209" name="Text Box 1067"/>
            <p:cNvSpPr txBox="1"/>
            <p:nvPr/>
          </p:nvSpPr>
          <p:spPr>
            <a:xfrm>
              <a:off x="163511" y="1851024"/>
              <a:ext cx="2627313" cy="615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FactorH</a:t>
              </a:r>
            </a:p>
            <a:p>
              <a:pPr algn="ct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CD46</a:t>
              </a:r>
              <a:r>
                <a:rPr>
                  <a:effectLst>
                    <a:outerShdw sx="100000" sy="100000" kx="0" ky="0" algn="b" rotWithShape="0" blurRad="38100" dist="38100" dir="2700000">
                      <a:srgbClr val="FFFFFF"/>
                    </a:outerShdw>
                  </a:effectLst>
                </a:rPr>
                <a:t> </a:t>
              </a:r>
            </a:p>
          </p:txBody>
        </p:sp>
        <p:sp>
          <p:nvSpPr>
            <p:cNvPr id="210" name="Text Box 1068"/>
            <p:cNvSpPr txBox="1"/>
            <p:nvPr/>
          </p:nvSpPr>
          <p:spPr>
            <a:xfrm>
              <a:off x="1004887" y="915986"/>
              <a:ext cx="650303" cy="3484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CD55</a:t>
              </a:r>
            </a:p>
          </p:txBody>
        </p:sp>
        <p:sp>
          <p:nvSpPr>
            <p:cNvPr id="211" name="Text Box 1068"/>
            <p:cNvSpPr txBox="1"/>
            <p:nvPr/>
          </p:nvSpPr>
          <p:spPr>
            <a:xfrm>
              <a:off x="1017587" y="0"/>
              <a:ext cx="714151" cy="6151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C1Inh</a:t>
              </a:r>
            </a:p>
            <a:p>
              <a:pPr>
                <a:defRPr b="1" i="1" u="sng">
                  <a:solidFill>
                    <a:srgbClr val="FF00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C4BP</a:t>
              </a:r>
            </a:p>
          </p:txBody>
        </p:sp>
      </p:grpSp>
      <p:sp>
        <p:nvSpPr>
          <p:cNvPr id="213" name="Ovale 2"/>
          <p:cNvSpPr/>
          <p:nvPr/>
        </p:nvSpPr>
        <p:spPr>
          <a:xfrm>
            <a:off x="5602368" y="44449"/>
            <a:ext cx="2785983" cy="1392384"/>
          </a:xfrm>
          <a:prstGeom prst="ellipse">
            <a:avLst/>
          </a:prstGeom>
          <a:ln w="57150">
            <a:solidFill>
              <a:srgbClr val="FF0000"/>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3"/>
                                        </p:tgtEl>
                                        <p:attrNameLst>
                                          <p:attrName>style.visibility</p:attrName>
                                        </p:attrNameLst>
                                      </p:cBhvr>
                                      <p:to>
                                        <p:strVal val="visible"/>
                                      </p:to>
                                    </p:set>
                                    <p:animEffect filter="fade" transition="in">
                                      <p:cBhvr>
                                        <p:cTn id="7" dur="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Picture 2" descr="Picture 2"/>
          <p:cNvPicPr>
            <a:picLocks noChangeAspect="1"/>
          </p:cNvPicPr>
          <p:nvPr/>
        </p:nvPicPr>
        <p:blipFill>
          <a:blip r:embed="rId2">
            <a:extLst/>
          </a:blip>
          <a:stretch>
            <a:fillRect/>
          </a:stretch>
        </p:blipFill>
        <p:spPr>
          <a:xfrm>
            <a:off x="533400" y="549275"/>
            <a:ext cx="8153400" cy="4708525"/>
          </a:xfrm>
          <a:prstGeom prst="rect">
            <a:avLst/>
          </a:prstGeom>
          <a:ln w="12700">
            <a:miter lim="400000"/>
          </a:ln>
        </p:spPr>
      </p:pic>
      <p:pic>
        <p:nvPicPr>
          <p:cNvPr id="216" name="Rettangolo arrotondato Rettangolo arrotondato" descr="Rettangolo arrotondato Rettangolo arrotondato"/>
          <p:cNvPicPr>
            <a:picLocks noChangeAspect="0"/>
          </p:cNvPicPr>
          <p:nvPr/>
        </p:nvPicPr>
        <p:blipFill>
          <a:blip r:embed="rId3">
            <a:alphaModFix amt="43017"/>
            <a:extLst/>
          </a:blip>
          <a:stretch>
            <a:fillRect/>
          </a:stretch>
        </p:blipFill>
        <p:spPr>
          <a:xfrm>
            <a:off x="7756376" y="2681684"/>
            <a:ext cx="1299816" cy="912615"/>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16"/>
                                        </p:tgtEl>
                                        <p:attrNameLst>
                                          <p:attrName>style.visibility</p:attrName>
                                        </p:attrNameLst>
                                      </p:cBhvr>
                                      <p:to>
                                        <p:strVal val="visible"/>
                                      </p:to>
                                    </p:set>
                                    <p:animEffect filter="fade" transition="in">
                                      <p:cBhvr>
                                        <p:cTn id="7"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Rectangle 1028"/>
          <p:cNvSpPr/>
          <p:nvPr/>
        </p:nvSpPr>
        <p:spPr>
          <a:xfrm>
            <a:off x="300322" y="44449"/>
            <a:ext cx="1857262"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ALTERNATIVE  </a:t>
            </a:r>
          </a:p>
          <a:p>
            <a:pPr algn="ctr">
              <a:defRPr b="1">
                <a:solidFill>
                  <a:srgbClr val="00FF00"/>
                </a:solidFill>
                <a:latin typeface="Times New Roman"/>
                <a:ea typeface="Times New Roman"/>
                <a:cs typeface="Times New Roman"/>
                <a:sym typeface="Times New Roman"/>
              </a:defRPr>
            </a:pPr>
            <a:r>
              <a:t>PATHWAY</a:t>
            </a:r>
          </a:p>
        </p:txBody>
      </p:sp>
      <p:sp>
        <p:nvSpPr>
          <p:cNvPr id="220" name="Rectangle 1029"/>
          <p:cNvSpPr/>
          <p:nvPr/>
        </p:nvSpPr>
        <p:spPr>
          <a:xfrm>
            <a:off x="3565488" y="44449"/>
            <a:ext cx="1217673"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LECTIN  </a:t>
            </a:r>
          </a:p>
          <a:p>
            <a:pPr algn="ctr">
              <a:defRPr b="1">
                <a:solidFill>
                  <a:srgbClr val="00FF00"/>
                </a:solidFill>
                <a:latin typeface="Times New Roman"/>
                <a:ea typeface="Times New Roman"/>
                <a:cs typeface="Times New Roman"/>
                <a:sym typeface="Times New Roman"/>
              </a:defRPr>
            </a:pPr>
            <a:r>
              <a:t>PATHWAY</a:t>
            </a:r>
          </a:p>
        </p:txBody>
      </p:sp>
      <p:sp>
        <p:nvSpPr>
          <p:cNvPr id="221" name="Rectangle 1030"/>
          <p:cNvSpPr/>
          <p:nvPr/>
        </p:nvSpPr>
        <p:spPr>
          <a:xfrm>
            <a:off x="6234697" y="44449"/>
            <a:ext cx="1514362"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CLASSICAL  </a:t>
            </a:r>
          </a:p>
          <a:p>
            <a:pPr algn="ctr">
              <a:defRPr b="1">
                <a:solidFill>
                  <a:srgbClr val="00FF00"/>
                </a:solidFill>
                <a:latin typeface="Times New Roman"/>
                <a:ea typeface="Times New Roman"/>
                <a:cs typeface="Times New Roman"/>
                <a:sym typeface="Times New Roman"/>
              </a:defRPr>
            </a:pPr>
            <a:r>
              <a:t>PATHWAY</a:t>
            </a:r>
          </a:p>
        </p:txBody>
      </p:sp>
      <p:sp>
        <p:nvSpPr>
          <p:cNvPr id="222" name="Rectangle 1031"/>
          <p:cNvSpPr txBox="1"/>
          <p:nvPr/>
        </p:nvSpPr>
        <p:spPr>
          <a:xfrm>
            <a:off x="34926" y="735012"/>
            <a:ext cx="2950136"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6600"/>
                </a:solidFill>
                <a:latin typeface="Times New Roman"/>
                <a:ea typeface="Times New Roman"/>
                <a:cs typeface="Times New Roman"/>
                <a:sym typeface="Times New Roman"/>
              </a:defRPr>
            </a:lvl1pPr>
          </a:lstStyle>
          <a:p>
            <a:pPr/>
            <a:r>
              <a:t>Activating surfaces</a:t>
            </a:r>
          </a:p>
        </p:txBody>
      </p:sp>
      <p:sp>
        <p:nvSpPr>
          <p:cNvPr id="223" name="Rectangle 1032"/>
          <p:cNvSpPr txBox="1"/>
          <p:nvPr/>
        </p:nvSpPr>
        <p:spPr>
          <a:xfrm>
            <a:off x="295325" y="1120774"/>
            <a:ext cx="1972050" cy="39186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C3b C3H</a:t>
            </a:r>
            <a:r>
              <a:rPr baseline="-25000"/>
              <a:t>2</a:t>
            </a:r>
            <a:r>
              <a:t>O</a:t>
            </a:r>
          </a:p>
        </p:txBody>
      </p:sp>
      <p:sp>
        <p:nvSpPr>
          <p:cNvPr id="224" name="Rectangle 1033"/>
          <p:cNvSpPr txBox="1"/>
          <p:nvPr/>
        </p:nvSpPr>
        <p:spPr>
          <a:xfrm>
            <a:off x="3368994" y="798512"/>
            <a:ext cx="157731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a:solidFill>
                  <a:srgbClr val="FF6600"/>
                </a:solidFill>
                <a:latin typeface="Times New Roman"/>
                <a:ea typeface="Times New Roman"/>
                <a:cs typeface="Times New Roman"/>
                <a:sym typeface="Times New Roman"/>
              </a:defRPr>
            </a:lvl1pPr>
          </a:lstStyle>
          <a:p>
            <a:pPr/>
            <a:r>
              <a:t>Carbohydrates</a:t>
            </a:r>
          </a:p>
        </p:txBody>
      </p:sp>
      <p:sp>
        <p:nvSpPr>
          <p:cNvPr id="225" name="Rectangle 1034"/>
          <p:cNvSpPr txBox="1"/>
          <p:nvPr/>
        </p:nvSpPr>
        <p:spPr>
          <a:xfrm>
            <a:off x="3545555" y="1120774"/>
            <a:ext cx="624853"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MBL</a:t>
            </a:r>
          </a:p>
        </p:txBody>
      </p:sp>
      <p:sp>
        <p:nvSpPr>
          <p:cNvPr id="226" name="Rectangle 1035"/>
          <p:cNvSpPr txBox="1"/>
          <p:nvPr/>
        </p:nvSpPr>
        <p:spPr>
          <a:xfrm>
            <a:off x="5501726" y="796924"/>
            <a:ext cx="2886624"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6600"/>
                </a:solidFill>
                <a:latin typeface="Times New Roman"/>
                <a:ea typeface="Times New Roman"/>
                <a:cs typeface="Times New Roman"/>
                <a:sym typeface="Times New Roman"/>
              </a:defRPr>
            </a:lvl1pPr>
          </a:lstStyle>
          <a:p>
            <a:pPr/>
            <a:r>
              <a:t>Immune complexes</a:t>
            </a:r>
          </a:p>
        </p:txBody>
      </p:sp>
      <p:sp>
        <p:nvSpPr>
          <p:cNvPr id="227" name="Rectangle 1036"/>
          <p:cNvSpPr txBox="1"/>
          <p:nvPr/>
        </p:nvSpPr>
        <p:spPr>
          <a:xfrm>
            <a:off x="6019349" y="1120774"/>
            <a:ext cx="510665"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C1q</a:t>
            </a:r>
          </a:p>
        </p:txBody>
      </p:sp>
      <p:sp>
        <p:nvSpPr>
          <p:cNvPr id="228" name="Rectangle 1037"/>
          <p:cNvSpPr txBox="1"/>
          <p:nvPr/>
        </p:nvSpPr>
        <p:spPr>
          <a:xfrm>
            <a:off x="2319571" y="2466974"/>
            <a:ext cx="28831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P </a:t>
            </a:r>
          </a:p>
        </p:txBody>
      </p:sp>
      <p:sp>
        <p:nvSpPr>
          <p:cNvPr id="229" name="Rectangle 1038"/>
          <p:cNvSpPr txBox="1"/>
          <p:nvPr/>
        </p:nvSpPr>
        <p:spPr>
          <a:xfrm>
            <a:off x="1633701" y="1857374"/>
            <a:ext cx="256616"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B</a:t>
            </a:r>
          </a:p>
        </p:txBody>
      </p:sp>
      <p:sp>
        <p:nvSpPr>
          <p:cNvPr id="230" name="Rectangle 1039"/>
          <p:cNvSpPr txBox="1"/>
          <p:nvPr/>
        </p:nvSpPr>
        <p:spPr>
          <a:xfrm>
            <a:off x="1938532" y="2162174"/>
            <a:ext cx="269229"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D</a:t>
            </a:r>
          </a:p>
        </p:txBody>
      </p:sp>
      <p:sp>
        <p:nvSpPr>
          <p:cNvPr id="231" name="Rectangle 1040"/>
          <p:cNvSpPr txBox="1"/>
          <p:nvPr/>
        </p:nvSpPr>
        <p:spPr>
          <a:xfrm>
            <a:off x="2842767" y="1557337"/>
            <a:ext cx="1075703" cy="881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MASP</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C4</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C2</a:t>
            </a:r>
          </a:p>
        </p:txBody>
      </p:sp>
      <p:sp>
        <p:nvSpPr>
          <p:cNvPr id="232" name="Rectangle 1041"/>
          <p:cNvSpPr txBox="1"/>
          <p:nvPr/>
        </p:nvSpPr>
        <p:spPr>
          <a:xfrm>
            <a:off x="5068914" y="2466974"/>
            <a:ext cx="383528"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C2</a:t>
            </a:r>
          </a:p>
        </p:txBody>
      </p:sp>
      <p:sp>
        <p:nvSpPr>
          <p:cNvPr id="233" name="Rectangle 1042"/>
          <p:cNvSpPr txBox="1"/>
          <p:nvPr/>
        </p:nvSpPr>
        <p:spPr>
          <a:xfrm>
            <a:off x="5373745" y="2212974"/>
            <a:ext cx="383529"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C4</a:t>
            </a:r>
          </a:p>
        </p:txBody>
      </p:sp>
      <p:sp>
        <p:nvSpPr>
          <p:cNvPr id="234" name="Rectangle 1043"/>
          <p:cNvSpPr txBox="1"/>
          <p:nvPr/>
        </p:nvSpPr>
        <p:spPr>
          <a:xfrm>
            <a:off x="5602368" y="1958974"/>
            <a:ext cx="841217"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C1s</a:t>
            </a:r>
          </a:p>
        </p:txBody>
      </p:sp>
      <p:sp>
        <p:nvSpPr>
          <p:cNvPr id="235" name="Rectangle 1044"/>
          <p:cNvSpPr txBox="1"/>
          <p:nvPr/>
        </p:nvSpPr>
        <p:spPr>
          <a:xfrm>
            <a:off x="5830992" y="1704974"/>
            <a:ext cx="797251"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C1r</a:t>
            </a:r>
          </a:p>
        </p:txBody>
      </p:sp>
      <p:sp>
        <p:nvSpPr>
          <p:cNvPr id="236" name="Rectangle 1045"/>
          <p:cNvSpPr txBox="1"/>
          <p:nvPr/>
        </p:nvSpPr>
        <p:spPr>
          <a:xfrm>
            <a:off x="3386480" y="2924174"/>
            <a:ext cx="884224" cy="726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400">
                <a:solidFill>
                  <a:srgbClr val="FFCC00"/>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 3</a:t>
            </a:r>
          </a:p>
        </p:txBody>
      </p:sp>
      <p:sp>
        <p:nvSpPr>
          <p:cNvPr id="237" name="AutoShape 1046"/>
          <p:cNvSpPr/>
          <p:nvPr/>
        </p:nvSpPr>
        <p:spPr>
          <a:xfrm>
            <a:off x="3788037" y="1557337"/>
            <a:ext cx="351729" cy="1525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450"/>
                </a:moveTo>
                <a:lnTo>
                  <a:pt x="5400" y="17450"/>
                </a:lnTo>
                <a:lnTo>
                  <a:pt x="5400" y="0"/>
                </a:lnTo>
                <a:lnTo>
                  <a:pt x="16200" y="0"/>
                </a:lnTo>
                <a:lnTo>
                  <a:pt x="16200" y="17450"/>
                </a:lnTo>
                <a:lnTo>
                  <a:pt x="21600" y="17450"/>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38" name="AutoShape 1047"/>
          <p:cNvSpPr/>
          <p:nvPr/>
        </p:nvSpPr>
        <p:spPr>
          <a:xfrm rot="2649218">
            <a:off x="5063052" y="124777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39" name="AutoShape 1048"/>
          <p:cNvSpPr/>
          <p:nvPr/>
        </p:nvSpPr>
        <p:spPr>
          <a:xfrm flipH="1" rot="18950782">
            <a:off x="2395779" y="132397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40" name="Rectangle 1049"/>
          <p:cNvSpPr txBox="1"/>
          <p:nvPr/>
        </p:nvSpPr>
        <p:spPr>
          <a:xfrm>
            <a:off x="2807594" y="5667374"/>
            <a:ext cx="992167"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C6C7</a:t>
            </a:r>
          </a:p>
        </p:txBody>
      </p:sp>
      <p:sp>
        <p:nvSpPr>
          <p:cNvPr id="241" name="Rectangle 1050"/>
          <p:cNvSpPr txBox="1"/>
          <p:nvPr/>
        </p:nvSpPr>
        <p:spPr>
          <a:xfrm>
            <a:off x="4104592" y="5667374"/>
            <a:ext cx="68524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C8 C9</a:t>
            </a:r>
          </a:p>
        </p:txBody>
      </p:sp>
      <p:sp>
        <p:nvSpPr>
          <p:cNvPr id="242" name="Rectangle 1051"/>
          <p:cNvSpPr txBox="1"/>
          <p:nvPr/>
        </p:nvSpPr>
        <p:spPr>
          <a:xfrm>
            <a:off x="3310272" y="6200774"/>
            <a:ext cx="1120340"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C5b-9</a:t>
            </a:r>
          </a:p>
        </p:txBody>
      </p:sp>
      <p:sp>
        <p:nvSpPr>
          <p:cNvPr id="243" name="AutoShape 1052"/>
          <p:cNvSpPr/>
          <p:nvPr/>
        </p:nvSpPr>
        <p:spPr>
          <a:xfrm>
            <a:off x="3789502" y="5514974"/>
            <a:ext cx="282849" cy="762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44" name="AutoShape 1053"/>
          <p:cNvSpPr/>
          <p:nvPr/>
        </p:nvSpPr>
        <p:spPr>
          <a:xfrm>
            <a:off x="3788037" y="4600574"/>
            <a:ext cx="284314" cy="487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45" name="Rectangle 1054"/>
          <p:cNvSpPr txBox="1"/>
          <p:nvPr/>
        </p:nvSpPr>
        <p:spPr>
          <a:xfrm>
            <a:off x="3505189" y="4067174"/>
            <a:ext cx="794306"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C3b</a:t>
            </a:r>
          </a:p>
        </p:txBody>
      </p:sp>
      <p:sp>
        <p:nvSpPr>
          <p:cNvPr id="246" name="Rectangle 1055"/>
          <p:cNvSpPr txBox="1"/>
          <p:nvPr/>
        </p:nvSpPr>
        <p:spPr>
          <a:xfrm>
            <a:off x="6150478" y="3884612"/>
            <a:ext cx="764541"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C3a</a:t>
            </a:r>
          </a:p>
        </p:txBody>
      </p:sp>
      <p:sp>
        <p:nvSpPr>
          <p:cNvPr id="247" name="Rectangle 1056"/>
          <p:cNvSpPr txBox="1"/>
          <p:nvPr/>
        </p:nvSpPr>
        <p:spPr>
          <a:xfrm>
            <a:off x="6150478" y="4240212"/>
            <a:ext cx="764541"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a:t>
            </a:r>
          </a:p>
        </p:txBody>
      </p:sp>
      <p:sp>
        <p:nvSpPr>
          <p:cNvPr id="248" name="Rectangle 1057"/>
          <p:cNvSpPr txBox="1"/>
          <p:nvPr/>
        </p:nvSpPr>
        <p:spPr>
          <a:xfrm>
            <a:off x="3598983" y="5011737"/>
            <a:ext cx="701992" cy="549277"/>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t>
            </a:r>
          </a:p>
        </p:txBody>
      </p:sp>
      <p:sp>
        <p:nvSpPr>
          <p:cNvPr id="249" name="AutoShape 1058"/>
          <p:cNvSpPr/>
          <p:nvPr/>
        </p:nvSpPr>
        <p:spPr>
          <a:xfrm>
            <a:off x="3788037" y="3686174"/>
            <a:ext cx="304832"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grpSp>
        <p:nvGrpSpPr>
          <p:cNvPr id="253" name="AutoShape 1059"/>
          <p:cNvGrpSpPr/>
          <p:nvPr/>
        </p:nvGrpSpPr>
        <p:grpSpPr>
          <a:xfrm>
            <a:off x="2929168" y="3551616"/>
            <a:ext cx="457313" cy="820360"/>
            <a:chOff x="0" y="0"/>
            <a:chExt cx="457312" cy="820359"/>
          </a:xfrm>
        </p:grpSpPr>
        <p:sp>
          <p:nvSpPr>
            <p:cNvPr id="250" name="Forma"/>
            <p:cNvSpPr/>
            <p:nvPr/>
          </p:nvSpPr>
          <p:spPr>
            <a:xfrm rot="10800000">
              <a:off x="0" y="-1"/>
              <a:ext cx="457313" cy="820361"/>
            </a:xfrm>
            <a:custGeom>
              <a:avLst/>
              <a:gdLst/>
              <a:ahLst/>
              <a:cxnLst>
                <a:cxn ang="0">
                  <a:pos x="wd2" y="hd2"/>
                </a:cxn>
                <a:cxn ang="5400000">
                  <a:pos x="wd2" y="hd2"/>
                </a:cxn>
                <a:cxn ang="10800000">
                  <a:pos x="wd2" y="hd2"/>
                </a:cxn>
                <a:cxn ang="16200000">
                  <a:pos x="wd2" y="hd2"/>
                </a:cxn>
              </a:cxnLst>
              <a:rect l="0" t="0" r="r" b="b"/>
              <a:pathLst>
                <a:path w="19879" h="21600" fill="norm" stroke="1" extrusionOk="0">
                  <a:moveTo>
                    <a:pt x="0" y="18230"/>
                  </a:moveTo>
                  <a:lnTo>
                    <a:pt x="6625" y="13921"/>
                  </a:lnTo>
                  <a:lnTo>
                    <a:pt x="6625" y="15958"/>
                  </a:lnTo>
                  <a:lnTo>
                    <a:pt x="6625" y="15958"/>
                  </a:lnTo>
                  <a:cubicBezTo>
                    <a:pt x="13070" y="15017"/>
                    <a:pt x="17892" y="12772"/>
                    <a:pt x="19391" y="10016"/>
                  </a:cubicBezTo>
                  <a:cubicBezTo>
                    <a:pt x="21600" y="14075"/>
                    <a:pt x="16116" y="18176"/>
                    <a:pt x="6625" y="19563"/>
                  </a:cubicBezTo>
                  <a:lnTo>
                    <a:pt x="6625" y="21600"/>
                  </a:lnTo>
                  <a:close/>
                  <a:moveTo>
                    <a:pt x="19876" y="11818"/>
                  </a:moveTo>
                  <a:cubicBezTo>
                    <a:pt x="19876" y="7282"/>
                    <a:pt x="10977" y="3604"/>
                    <a:pt x="0" y="3604"/>
                  </a:cubicBezTo>
                  <a:lnTo>
                    <a:pt x="0" y="0"/>
                  </a:lnTo>
                  <a:cubicBezTo>
                    <a:pt x="10977" y="0"/>
                    <a:pt x="19876" y="3678"/>
                    <a:pt x="19876" y="8214"/>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251" name="Forma"/>
            <p:cNvSpPr/>
            <p:nvPr/>
          </p:nvSpPr>
          <p:spPr>
            <a:xfrm rot="10800000">
              <a:off x="66" y="371505"/>
              <a:ext cx="457247" cy="44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3309"/>
                    <a:pt x="11929" y="6587"/>
                    <a:pt x="0" y="6587"/>
                  </a:cubicBezTo>
                  <a:lnTo>
                    <a:pt x="0" y="0"/>
                  </a:lnTo>
                  <a:cubicBezTo>
                    <a:pt x="11929" y="0"/>
                    <a:pt x="21600" y="6721"/>
                    <a:pt x="21600" y="15013"/>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252" name="Linea"/>
            <p:cNvSpPr/>
            <p:nvPr/>
          </p:nvSpPr>
          <p:spPr>
            <a:xfrm rot="10800000">
              <a:off x="66" y="-1"/>
              <a:ext cx="457247" cy="820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818"/>
                  </a:moveTo>
                  <a:cubicBezTo>
                    <a:pt x="21600" y="7282"/>
                    <a:pt x="11929" y="3604"/>
                    <a:pt x="0" y="3604"/>
                  </a:cubicBezTo>
                  <a:lnTo>
                    <a:pt x="0" y="0"/>
                  </a:lnTo>
                  <a:cubicBezTo>
                    <a:pt x="11929" y="0"/>
                    <a:pt x="21600" y="3678"/>
                    <a:pt x="21600" y="8214"/>
                  </a:cubicBezTo>
                  <a:lnTo>
                    <a:pt x="21600" y="11818"/>
                  </a:lnTo>
                  <a:cubicBezTo>
                    <a:pt x="21600" y="15299"/>
                    <a:pt x="15830" y="18402"/>
                    <a:pt x="7200" y="19563"/>
                  </a:cubicBezTo>
                  <a:lnTo>
                    <a:pt x="7200" y="21600"/>
                  </a:lnTo>
                  <a:lnTo>
                    <a:pt x="0" y="18230"/>
                  </a:lnTo>
                  <a:lnTo>
                    <a:pt x="7200" y="13921"/>
                  </a:lnTo>
                  <a:lnTo>
                    <a:pt x="7200" y="15958"/>
                  </a:lnTo>
                  <a:lnTo>
                    <a:pt x="7200" y="15958"/>
                  </a:lnTo>
                  <a:cubicBezTo>
                    <a:pt x="14204" y="15017"/>
                    <a:pt x="19444" y="12772"/>
                    <a:pt x="21074" y="10016"/>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grpSp>
      <p:sp>
        <p:nvSpPr>
          <p:cNvPr id="254" name="AutoShape 1060"/>
          <p:cNvSpPr/>
          <p:nvPr/>
        </p:nvSpPr>
        <p:spPr>
          <a:xfrm rot="14657084">
            <a:off x="5108192" y="3859973"/>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55" name="AutoShape 1061"/>
          <p:cNvSpPr/>
          <p:nvPr/>
        </p:nvSpPr>
        <p:spPr>
          <a:xfrm flipH="1" rot="17742916">
            <a:off x="5108192" y="2869372"/>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256" name="Text Box 1062"/>
          <p:cNvSpPr txBox="1"/>
          <p:nvPr/>
        </p:nvSpPr>
        <p:spPr>
          <a:xfrm>
            <a:off x="6875463" y="1547812"/>
            <a:ext cx="145140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RECOGNITION</a:t>
            </a:r>
          </a:p>
        </p:txBody>
      </p:sp>
      <p:sp>
        <p:nvSpPr>
          <p:cNvPr id="257" name="Text Box 1063"/>
          <p:cNvSpPr txBox="1"/>
          <p:nvPr/>
        </p:nvSpPr>
        <p:spPr>
          <a:xfrm>
            <a:off x="6732588" y="3492500"/>
            <a:ext cx="1562247" cy="3708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OPSONIZATION</a:t>
            </a:r>
          </a:p>
        </p:txBody>
      </p:sp>
      <p:sp>
        <p:nvSpPr>
          <p:cNvPr id="258" name="Text Box 1064"/>
          <p:cNvSpPr txBox="1"/>
          <p:nvPr/>
        </p:nvSpPr>
        <p:spPr>
          <a:xfrm>
            <a:off x="6726238" y="4716462"/>
            <a:ext cx="1655339"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INFLAMMATION</a:t>
            </a:r>
          </a:p>
        </p:txBody>
      </p:sp>
      <p:sp>
        <p:nvSpPr>
          <p:cNvPr id="259" name="Text Box 1065"/>
          <p:cNvSpPr txBox="1"/>
          <p:nvPr/>
        </p:nvSpPr>
        <p:spPr>
          <a:xfrm>
            <a:off x="6659563" y="5911850"/>
            <a:ext cx="1655339" cy="6502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effectLst>
                  <a:outerShdw sx="100000" sy="100000" kx="0" ky="0" algn="b" rotWithShape="0" blurRad="38100" dist="38100" dir="2700000">
                    <a:srgbClr val="FFFFFF"/>
                  </a:outerShdw>
                </a:effectLst>
              </a:defRPr>
            </a:pPr>
            <a:r>
              <a:t>CYTOLYSIS</a:t>
            </a:r>
          </a:p>
          <a:p>
            <a:pPr>
              <a:defRPr b="1">
                <a:effectLst>
                  <a:outerShdw sx="100000" sy="100000" kx="0" ky="0" algn="b" rotWithShape="0" blurRad="38100" dist="38100" dir="2700000">
                    <a:srgbClr val="FFFFFF"/>
                  </a:outerShdw>
                </a:effectLst>
              </a:defRPr>
            </a:pPr>
            <a:r>
              <a:t>INFLAMMATION</a:t>
            </a:r>
          </a:p>
        </p:txBody>
      </p:sp>
      <p:sp>
        <p:nvSpPr>
          <p:cNvPr id="260" name="Text Box 1066"/>
          <p:cNvSpPr txBox="1"/>
          <p:nvPr/>
        </p:nvSpPr>
        <p:spPr>
          <a:xfrm>
            <a:off x="-425450" y="5403849"/>
            <a:ext cx="2749325" cy="881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u="sng">
                <a:solidFill>
                  <a:srgbClr val="FF0000"/>
                </a:solidFill>
                <a:latin typeface="Times New Roman"/>
                <a:ea typeface="Times New Roman"/>
                <a:cs typeface="Times New Roman"/>
                <a:sym typeface="Times New Roman"/>
              </a:defRPr>
            </a:pPr>
            <a:r>
              <a:t>S-Protein</a:t>
            </a:r>
          </a:p>
          <a:p>
            <a:pPr algn="ctr">
              <a:defRPr b="1" i="1" u="sng">
                <a:solidFill>
                  <a:srgbClr val="FF0000"/>
                </a:solidFill>
                <a:latin typeface="Times New Roman"/>
                <a:ea typeface="Times New Roman"/>
                <a:cs typeface="Times New Roman"/>
                <a:sym typeface="Times New Roman"/>
              </a:defRPr>
            </a:pPr>
            <a:r>
              <a:t>Clusterin</a:t>
            </a:r>
          </a:p>
          <a:p>
            <a:pPr algn="ctr">
              <a:defRPr b="1" i="1" u="sng">
                <a:solidFill>
                  <a:srgbClr val="FF0000"/>
                </a:solidFill>
                <a:latin typeface="Times New Roman"/>
                <a:ea typeface="Times New Roman"/>
                <a:cs typeface="Times New Roman"/>
                <a:sym typeface="Times New Roman"/>
              </a:defRPr>
            </a:pPr>
            <a:r>
              <a:t>CD59 </a:t>
            </a:r>
          </a:p>
        </p:txBody>
      </p:sp>
      <p:sp>
        <p:nvSpPr>
          <p:cNvPr id="261" name="Text Box 1067"/>
          <p:cNvSpPr txBox="1"/>
          <p:nvPr/>
        </p:nvSpPr>
        <p:spPr>
          <a:xfrm>
            <a:off x="-261939" y="3814762"/>
            <a:ext cx="2422303"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u="sng">
                <a:solidFill>
                  <a:srgbClr val="FF0000"/>
                </a:solidFill>
                <a:latin typeface="Times New Roman"/>
                <a:ea typeface="Times New Roman"/>
                <a:cs typeface="Times New Roman"/>
                <a:sym typeface="Times New Roman"/>
              </a:defRPr>
            </a:pPr>
            <a:r>
              <a:t>FactorH</a:t>
            </a:r>
          </a:p>
          <a:p>
            <a:pPr algn="ctr">
              <a:defRPr b="1" i="1" u="sng">
                <a:solidFill>
                  <a:srgbClr val="FF0000"/>
                </a:solidFill>
                <a:latin typeface="Times New Roman"/>
                <a:ea typeface="Times New Roman"/>
                <a:cs typeface="Times New Roman"/>
                <a:sym typeface="Times New Roman"/>
              </a:defRPr>
            </a:pPr>
            <a:r>
              <a:t>CD46 </a:t>
            </a:r>
          </a:p>
        </p:txBody>
      </p:sp>
      <p:sp>
        <p:nvSpPr>
          <p:cNvPr id="262" name="Text Box 1068"/>
          <p:cNvSpPr txBox="1"/>
          <p:nvPr/>
        </p:nvSpPr>
        <p:spPr>
          <a:xfrm>
            <a:off x="579437" y="2879725"/>
            <a:ext cx="650303"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u="sng">
                <a:solidFill>
                  <a:srgbClr val="FF0000"/>
                </a:solidFill>
                <a:latin typeface="Times New Roman"/>
                <a:ea typeface="Times New Roman"/>
                <a:cs typeface="Times New Roman"/>
                <a:sym typeface="Times New Roman"/>
              </a:defRPr>
            </a:lvl1pPr>
          </a:lstStyle>
          <a:p>
            <a:pPr/>
            <a:r>
              <a:t>CD55</a:t>
            </a:r>
          </a:p>
        </p:txBody>
      </p:sp>
      <p:sp>
        <p:nvSpPr>
          <p:cNvPr id="263" name="Text Box 1068"/>
          <p:cNvSpPr txBox="1"/>
          <p:nvPr/>
        </p:nvSpPr>
        <p:spPr>
          <a:xfrm>
            <a:off x="592137" y="1963738"/>
            <a:ext cx="714151" cy="6151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i="1" u="sng">
                <a:solidFill>
                  <a:srgbClr val="FF0000"/>
                </a:solidFill>
                <a:latin typeface="Times New Roman"/>
                <a:ea typeface="Times New Roman"/>
                <a:cs typeface="Times New Roman"/>
                <a:sym typeface="Times New Roman"/>
              </a:defRPr>
            </a:pPr>
            <a:r>
              <a:t>C1Inh</a:t>
            </a:r>
          </a:p>
          <a:p>
            <a:pPr>
              <a:defRPr b="1" i="1" u="sng">
                <a:solidFill>
                  <a:srgbClr val="FF0000"/>
                </a:solidFill>
                <a:latin typeface="Times New Roman"/>
                <a:ea typeface="Times New Roman"/>
                <a:cs typeface="Times New Roman"/>
                <a:sym typeface="Times New Roman"/>
              </a:defRPr>
            </a:pPr>
            <a:r>
              <a:t>C4BP</a:t>
            </a:r>
          </a:p>
        </p:txBody>
      </p:sp>
      <p:pic>
        <p:nvPicPr>
          <p:cNvPr id="264" name="Rettangolo arrotondato Rettangolo arrotondato" descr="Rettangolo arrotondato Rettangolo arrotondato"/>
          <p:cNvPicPr>
            <a:picLocks noChangeAspect="0"/>
          </p:cNvPicPr>
          <p:nvPr/>
        </p:nvPicPr>
        <p:blipFill>
          <a:blip r:embed="rId2">
            <a:alphaModFix amt="43017"/>
            <a:extLst/>
          </a:blip>
          <a:stretch>
            <a:fillRect/>
          </a:stretch>
        </p:blipFill>
        <p:spPr>
          <a:xfrm>
            <a:off x="299304" y="1814995"/>
            <a:ext cx="1299817" cy="474226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64"/>
                                        </p:tgtEl>
                                        <p:attrNameLst>
                                          <p:attrName>style.visibility</p:attrName>
                                        </p:attrNameLst>
                                      </p:cBhvr>
                                      <p:to>
                                        <p:strVal val="visible"/>
                                      </p:to>
                                    </p:set>
                                    <p:animEffect filter="fade" transition="in">
                                      <p:cBhvr>
                                        <p:cTn id="7"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7" name="Picture 2" descr="Picture 2"/>
          <p:cNvPicPr>
            <a:picLocks noChangeAspect="1"/>
          </p:cNvPicPr>
          <p:nvPr/>
        </p:nvPicPr>
        <p:blipFill>
          <a:blip r:embed="rId2">
            <a:extLst/>
          </a:blip>
          <a:stretch>
            <a:fillRect/>
          </a:stretch>
        </p:blipFill>
        <p:spPr>
          <a:xfrm>
            <a:off x="1050925" y="93663"/>
            <a:ext cx="7040564" cy="6669087"/>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Picture 2" descr="Picture 2"/>
          <p:cNvPicPr>
            <a:picLocks noChangeAspect="1"/>
          </p:cNvPicPr>
          <p:nvPr/>
        </p:nvPicPr>
        <p:blipFill>
          <a:blip r:embed="rId2">
            <a:extLst/>
          </a:blip>
          <a:stretch>
            <a:fillRect/>
          </a:stretch>
        </p:blipFill>
        <p:spPr>
          <a:xfrm>
            <a:off x="533400" y="549275"/>
            <a:ext cx="8153400" cy="4708525"/>
          </a:xfrm>
          <a:prstGeom prst="rect">
            <a:avLst/>
          </a:prstGeom>
          <a:ln w="12700">
            <a:miter lim="400000"/>
          </a:ln>
        </p:spPr>
      </p:pic>
      <p:pic>
        <p:nvPicPr>
          <p:cNvPr id="270" name="Rettangolo arrotondato Rettangolo arrotondato" descr="Rettangolo arrotondato Rettangolo arrotondato"/>
          <p:cNvPicPr>
            <a:picLocks noChangeAspect="0"/>
          </p:cNvPicPr>
          <p:nvPr/>
        </p:nvPicPr>
        <p:blipFill>
          <a:blip r:embed="rId3">
            <a:alphaModFix amt="43017"/>
            <a:extLst/>
          </a:blip>
          <a:stretch>
            <a:fillRect/>
          </a:stretch>
        </p:blipFill>
        <p:spPr>
          <a:xfrm>
            <a:off x="1143000" y="598884"/>
            <a:ext cx="2119710" cy="81081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70"/>
                                        </p:tgtEl>
                                        <p:attrNameLst>
                                          <p:attrName>style.visibility</p:attrName>
                                        </p:attrNameLst>
                                      </p:cBhvr>
                                      <p:to>
                                        <p:strVal val="visible"/>
                                      </p:to>
                                    </p:set>
                                    <p:animEffect filter="fade" transition="in">
                                      <p:cBhvr>
                                        <p:cTn id="7"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S9781416031239-001-f001" descr="S9781416031239-001-f001"/>
          <p:cNvPicPr>
            <a:picLocks noChangeAspect="1"/>
          </p:cNvPicPr>
          <p:nvPr/>
        </p:nvPicPr>
        <p:blipFill>
          <a:blip r:embed="rId2">
            <a:extLst/>
          </a:blip>
          <a:stretch>
            <a:fillRect/>
          </a:stretch>
        </p:blipFill>
        <p:spPr>
          <a:xfrm>
            <a:off x="760412" y="1057275"/>
            <a:ext cx="7621588" cy="4743450"/>
          </a:xfrm>
          <a:prstGeom prst="rect">
            <a:avLst/>
          </a:prstGeom>
          <a:ln w="12700">
            <a:miter lim="400000"/>
          </a:ln>
        </p:spPr>
      </p:pic>
      <p:sp>
        <p:nvSpPr>
          <p:cNvPr id="132" name="The immune system"/>
          <p:cNvSpPr txBox="1"/>
          <p:nvPr/>
        </p:nvSpPr>
        <p:spPr>
          <a:xfrm>
            <a:off x="669925" y="200025"/>
            <a:ext cx="7864475" cy="6217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800">
                <a:latin typeface="Arial"/>
                <a:ea typeface="Arial"/>
                <a:cs typeface="Arial"/>
                <a:sym typeface="Arial"/>
              </a:defRPr>
            </a:lvl1pPr>
          </a:lstStyle>
          <a:p>
            <a:pPr/>
            <a:r>
              <a:t>The immune system</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angle 1026"/>
          <p:cNvSpPr txBox="1"/>
          <p:nvPr/>
        </p:nvSpPr>
        <p:spPr>
          <a:xfrm>
            <a:off x="685800" y="228600"/>
            <a:ext cx="77724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defRPr b="1" sz="4400">
                <a:solidFill>
                  <a:srgbClr val="0000FF"/>
                </a:solidFill>
              </a:defRPr>
            </a:lvl1pPr>
          </a:lstStyle>
          <a:p>
            <a:pPr/>
            <a:r>
              <a:t>Type II Hypersensitivity</a:t>
            </a:r>
          </a:p>
        </p:txBody>
      </p:sp>
      <p:sp>
        <p:nvSpPr>
          <p:cNvPr id="274" name="Rectangle 1027"/>
          <p:cNvSpPr txBox="1"/>
          <p:nvPr/>
        </p:nvSpPr>
        <p:spPr>
          <a:xfrm>
            <a:off x="0" y="1600200"/>
            <a:ext cx="91440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457200" indent="-457200">
              <a:spcBef>
                <a:spcPts val="700"/>
              </a:spcBef>
              <a:buSzPct val="100000"/>
              <a:buFont typeface="Arial"/>
              <a:buChar char="•"/>
              <a:defRPr sz="3200"/>
            </a:pPr>
            <a:r>
              <a:t>Target antigens are found on cell or tissues</a:t>
            </a:r>
            <a:endParaRPr>
              <a:solidFill>
                <a:srgbClr val="888888"/>
              </a:solidFill>
            </a:endParaRPr>
          </a:p>
          <a:p>
            <a:pPr marL="457200" indent="-457200">
              <a:spcBef>
                <a:spcPts val="700"/>
              </a:spcBef>
              <a:buSzPct val="100000"/>
              <a:buFont typeface="Arial"/>
              <a:buChar char="•"/>
              <a:defRPr sz="3200"/>
            </a:pPr>
            <a:r>
              <a:t>Antibody binds to Target Antigen</a:t>
            </a:r>
            <a:endParaRPr>
              <a:solidFill>
                <a:srgbClr val="888888"/>
              </a:solidFill>
            </a:endParaRPr>
          </a:p>
          <a:p>
            <a:pPr lvl="1">
              <a:spcBef>
                <a:spcPts val="600"/>
              </a:spcBef>
              <a:defRPr sz="2800"/>
            </a:pPr>
            <a:r>
              <a:t>- complement activated cell destruction</a:t>
            </a:r>
            <a:endParaRPr>
              <a:solidFill>
                <a:srgbClr val="888888"/>
              </a:solidFill>
            </a:endParaRPr>
          </a:p>
          <a:p>
            <a:pPr lvl="1">
              <a:spcBef>
                <a:spcPts val="600"/>
              </a:spcBef>
              <a:defRPr b="1" sz="2800"/>
            </a:pPr>
            <a:r>
              <a:t>- Ig binds to Fc receptors on effector cells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76" name="Group 2"/>
          <p:cNvGraphicFramePr/>
          <p:nvPr/>
        </p:nvGraphicFramePr>
        <p:xfrm>
          <a:off x="533400" y="581025"/>
          <a:ext cx="8077200" cy="548481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28800"/>
                <a:gridCol w="2209800"/>
                <a:gridCol w="2019300"/>
                <a:gridCol w="2019300"/>
              </a:tblGrid>
              <a:tr h="487720">
                <a:tc>
                  <a:txBody>
                    <a:bodyPr/>
                    <a:lstStyle/>
                    <a:p>
                      <a:pPr algn="ctr" defTabSz="914400">
                        <a:spcBef>
                          <a:spcPts val="300"/>
                        </a:spcBef>
                        <a:defRPr sz="1800"/>
                      </a:pPr>
                      <a:r>
                        <a:rPr b="1" sz="1300">
                          <a:latin typeface="Comic Sans MS"/>
                          <a:ea typeface="Comic Sans MS"/>
                          <a:cs typeface="Comic Sans MS"/>
                          <a:sym typeface="Comic Sans MS"/>
                        </a:rPr>
                        <a:t>FcR</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solidFill>
                      <a:srgbClr val="FF8000"/>
                    </a:solidFill>
                  </a:tcPr>
                </a:tc>
                <a:tc>
                  <a:txBody>
                    <a:bodyPr/>
                    <a:lstStyle/>
                    <a:p>
                      <a:pPr algn="ctr" defTabSz="914400">
                        <a:spcBef>
                          <a:spcPts val="300"/>
                        </a:spcBef>
                        <a:defRPr sz="1800"/>
                      </a:pPr>
                      <a:r>
                        <a:rPr b="1" sz="1300">
                          <a:latin typeface="Comic Sans MS"/>
                          <a:ea typeface="Comic Sans MS"/>
                          <a:cs typeface="Comic Sans MS"/>
                          <a:sym typeface="Comic Sans MS"/>
                        </a:rPr>
                        <a:t>Affinity for immunoglobulin</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FF8000"/>
                    </a:solidFill>
                  </a:tcPr>
                </a:tc>
                <a:tc>
                  <a:txBody>
                    <a:bodyPr/>
                    <a:lstStyle/>
                    <a:p>
                      <a:pPr algn="ctr" defTabSz="914400">
                        <a:spcBef>
                          <a:spcPts val="300"/>
                        </a:spcBef>
                        <a:defRPr sz="1800"/>
                      </a:pPr>
                      <a:r>
                        <a:rPr b="1" sz="1300">
                          <a:latin typeface="Comic Sans MS"/>
                          <a:ea typeface="Comic Sans MS"/>
                          <a:cs typeface="Comic Sans MS"/>
                          <a:sym typeface="Comic Sans MS"/>
                        </a:rPr>
                        <a:t>Cell Distribution</a:t>
                      </a:r>
                    </a:p>
                  </a:txBody>
                  <a:tcPr marL="45720" marR="45720" marT="45720" marB="45720" anchor="t" anchorCtr="0" horzOverflow="overflow">
                    <a:lnL w="12700">
                      <a:solidFill>
                        <a:srgbClr val="000000"/>
                      </a:solidFill>
                    </a:lnL>
                    <a:lnR w="12700">
                      <a:solidFill>
                        <a:srgbClr val="000000"/>
                      </a:solidFill>
                    </a:lnR>
                    <a:lnT w="28575">
                      <a:solidFill>
                        <a:srgbClr val="000000"/>
                      </a:solidFill>
                    </a:lnT>
                    <a:lnB w="12700">
                      <a:solidFill>
                        <a:srgbClr val="000000"/>
                      </a:solidFill>
                    </a:lnB>
                    <a:solidFill>
                      <a:srgbClr val="FF8000"/>
                    </a:solidFill>
                  </a:tcPr>
                </a:tc>
                <a:tc>
                  <a:txBody>
                    <a:bodyPr/>
                    <a:lstStyle/>
                    <a:p>
                      <a:pPr algn="ctr" defTabSz="914400">
                        <a:spcBef>
                          <a:spcPts val="300"/>
                        </a:spcBef>
                        <a:defRPr sz="1800"/>
                      </a:pPr>
                      <a:r>
                        <a:rPr b="1" sz="1300">
                          <a:latin typeface="Comic Sans MS"/>
                          <a:ea typeface="Comic Sans MS"/>
                          <a:cs typeface="Comic Sans MS"/>
                          <a:sym typeface="Comic Sans MS"/>
                        </a:rPr>
                        <a:t>Function</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solidFill>
                      <a:srgbClr val="FF8000"/>
                    </a:solidFill>
                  </a:tcPr>
                </a:tc>
              </a:tr>
              <a:tr h="685856">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γ</a:t>
                      </a:r>
                      <a:r>
                        <a:t>RI (CD64)	</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High (Kd </a:t>
                      </a:r>
                      <a:r>
                        <a:rPr>
                          <a:latin typeface="Apple Symbols"/>
                          <a:ea typeface="Apple Symbols"/>
                          <a:cs typeface="Apple Symbols"/>
                          <a:sym typeface="Apple Symbols"/>
                        </a:rPr>
                        <a:t>∼</a:t>
                      </a:r>
                      <a:r>
                        <a:t> 10</a:t>
                      </a:r>
                      <a:r>
                        <a:rPr baseline="30000"/>
                        <a:t>-9</a:t>
                      </a:r>
                      <a:r>
                        <a:t> M)</a:t>
                      </a:r>
                    </a:p>
                    <a:p>
                      <a:pPr algn="l" defTabSz="914400">
                        <a:spcBef>
                          <a:spcPts val="300"/>
                        </a:spcBef>
                        <a:defRPr sz="1300">
                          <a:latin typeface="Comic Sans MS"/>
                          <a:ea typeface="Comic Sans MS"/>
                          <a:cs typeface="Comic Sans MS"/>
                          <a:sym typeface="Comic Sans MS"/>
                        </a:defRPr>
                      </a:pPr>
                      <a:r>
                        <a:t>binds IgG1 and IgG3</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Macrophages, neutrophils; also eosinophils	</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Phagocytosis, activation of phagocytes</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85856">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γ</a:t>
                      </a:r>
                      <a:r>
                        <a:t>RIIA (CD32)</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-7</a:t>
                      </a:r>
                      <a:r>
                        <a:t> M)</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Macrophages, neutrophils; eosinophils, platelets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defRPr sz="1800"/>
                      </a:pPr>
                      <a:r>
                        <a:rPr sz="1300">
                          <a:latin typeface="Comic Sans MS"/>
                          <a:ea typeface="Comic Sans MS"/>
                          <a:cs typeface="Comic Sans MS"/>
                          <a:sym typeface="Comic Sans MS"/>
                        </a:rPr>
                        <a:t>Phagocytosis; cell activation (inefficient)</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85856">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γ</a:t>
                      </a:r>
                      <a:r>
                        <a:t>RIIB (CD32)</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-7</a:t>
                      </a:r>
                      <a:r>
                        <a:t> M)</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B lymphocytes, dendritic cells, macrophages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Feedback inhibition of B cells, macrophages, dendritic cells</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85856">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γ</a:t>
                      </a:r>
                      <a:r>
                        <a:t>RIIIA (CD16)</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-6</a:t>
                      </a:r>
                      <a:r>
                        <a:t> M)</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NK cells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Antibody-dependent cell-mediated cytotoxicity</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40048">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γ</a:t>
                      </a:r>
                      <a:r>
                        <a:t>RIIIB (CD16)</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-6</a:t>
                      </a:r>
                      <a:r>
                        <a:t> M)</a:t>
                      </a:r>
                    </a:p>
                    <a:p>
                      <a:pPr algn="l" defTabSz="914400">
                        <a:spcBef>
                          <a:spcPts val="300"/>
                        </a:spcBef>
                        <a:defRPr sz="1300">
                          <a:latin typeface="Comic Sans MS"/>
                          <a:ea typeface="Comic Sans MS"/>
                          <a:cs typeface="Comic Sans MS"/>
                          <a:sym typeface="Comic Sans MS"/>
                        </a:defRPr>
                      </a:pPr>
                      <a:r>
                        <a:t>GPI-linked protein</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Neutrophils, other cells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Phagocytosis (inefficient)</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540048">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ε</a:t>
                      </a:r>
                      <a:r>
                        <a:t>RI</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High (Kd &gt; 10</a:t>
                      </a:r>
                      <a:r>
                        <a:rPr baseline="30000"/>
                        <a:t>-10</a:t>
                      </a:r>
                      <a:r>
                        <a:t> M)</a:t>
                      </a:r>
                    </a:p>
                    <a:p>
                      <a:pPr algn="l" defTabSz="914400">
                        <a:spcBef>
                          <a:spcPts val="300"/>
                        </a:spcBef>
                        <a:defRPr sz="1300">
                          <a:latin typeface="Comic Sans MS"/>
                          <a:ea typeface="Comic Sans MS"/>
                          <a:cs typeface="Comic Sans MS"/>
                          <a:sym typeface="Comic Sans MS"/>
                        </a:defRPr>
                      </a:pPr>
                      <a:r>
                        <a:t>binds monomeric IgE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Mast cells, basophils, eosinophils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Cell activation (degranulation)</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85856">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ε</a:t>
                      </a:r>
                      <a:r>
                        <a:t>RII (CD23)</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-7</a:t>
                      </a:r>
                      <a:r>
                        <a:t> M)</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B lymphocytes, eosinophils, Langerhans cells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Unknown</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487720">
                <a:tc>
                  <a:txBody>
                    <a:bodyPr/>
                    <a:lstStyle/>
                    <a:p>
                      <a:pPr algn="ctr" defTabSz="914400">
                        <a:spcBef>
                          <a:spcPts val="300"/>
                        </a:spcBef>
                        <a:defRPr b="1" sz="1300">
                          <a:latin typeface="Comic Sans MS"/>
                          <a:ea typeface="Comic Sans MS"/>
                          <a:cs typeface="Comic Sans MS"/>
                          <a:sym typeface="Comic Sans MS"/>
                        </a:defRPr>
                      </a:pPr>
                      <a:r>
                        <a:t>Fc</a:t>
                      </a:r>
                      <a:r>
                        <a:rPr b="0">
                          <a:latin typeface="ヒラギノ明朝 ProN W6"/>
                          <a:ea typeface="ヒラギノ明朝 ProN W6"/>
                          <a:cs typeface="ヒラギノ明朝 ProN W6"/>
                          <a:sym typeface="ヒラギノ明朝 ProN W6"/>
                        </a:rPr>
                        <a:t>α</a:t>
                      </a:r>
                      <a:r>
                        <a:t>R (CD89)</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300"/>
                        </a:spcBef>
                        <a:defRPr sz="1300">
                          <a:latin typeface="Comic Sans MS"/>
                          <a:ea typeface="Comic Sans MS"/>
                          <a:cs typeface="Comic Sans MS"/>
                          <a:sym typeface="Comic Sans MS"/>
                        </a:defRPr>
                      </a:pPr>
                      <a:r>
                        <a:t>Low (Kd &gt; 10</a:t>
                      </a:r>
                      <a:r>
                        <a:rPr baseline="30000"/>
                        <a:t>-6</a:t>
                      </a:r>
                      <a:r>
                        <a:t>M)</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Neutrophils, eosinophils, monocytes</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l" defTabSz="914400">
                        <a:spcBef>
                          <a:spcPts val="300"/>
                        </a:spcBef>
                        <a:defRPr sz="1800"/>
                      </a:pPr>
                      <a:r>
                        <a:rPr sz="1300">
                          <a:latin typeface="Comic Sans MS"/>
                          <a:ea typeface="Comic Sans MS"/>
                          <a:cs typeface="Comic Sans MS"/>
                          <a:sym typeface="Comic Sans MS"/>
                        </a:rPr>
                        <a:t>Cell activation?</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
        <p:nvSpPr>
          <p:cNvPr id="277" name="Rettangolo 1"/>
          <p:cNvSpPr/>
          <p:nvPr/>
        </p:nvSpPr>
        <p:spPr>
          <a:xfrm>
            <a:off x="4581449" y="1103630"/>
            <a:ext cx="2011000" cy="3235299"/>
          </a:xfrm>
          <a:prstGeom prst="rect">
            <a:avLst/>
          </a:prstGeom>
          <a:solidFill>
            <a:srgbClr val="FF6600">
              <a:alpha val="33000"/>
            </a:srgbClr>
          </a:solidFill>
          <a:ln>
            <a:solidFill>
              <a:srgbClr val="4A7EBB"/>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
                                        </p:tgtEl>
                                        <p:attrNameLst>
                                          <p:attrName>style.visibility</p:attrName>
                                        </p:attrNameLst>
                                      </p:cBhvr>
                                      <p:to>
                                        <p:strVal val="visible"/>
                                      </p:to>
                                    </p:set>
                                    <p:animEffect filter="fade" transition="in">
                                      <p:cBhvr>
                                        <p:cTn id="7" dur="5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Picture 2" descr="Picture 2"/>
          <p:cNvPicPr>
            <a:picLocks noChangeAspect="1"/>
          </p:cNvPicPr>
          <p:nvPr/>
        </p:nvPicPr>
        <p:blipFill>
          <a:blip r:embed="rId2">
            <a:extLst/>
          </a:blip>
          <a:stretch>
            <a:fillRect/>
          </a:stretch>
        </p:blipFill>
        <p:spPr>
          <a:xfrm>
            <a:off x="838200" y="1371600"/>
            <a:ext cx="7848600" cy="37465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magine 1" descr="Immagine 1"/>
          <p:cNvPicPr>
            <a:picLocks noChangeAspect="1"/>
          </p:cNvPicPr>
          <p:nvPr/>
        </p:nvPicPr>
        <p:blipFill>
          <a:blip r:embed="rId2">
            <a:extLst/>
          </a:blip>
          <a:stretch>
            <a:fillRect/>
          </a:stretch>
        </p:blipFill>
        <p:spPr>
          <a:xfrm>
            <a:off x="0" y="868362"/>
            <a:ext cx="9144000" cy="4359276"/>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ectangle 2"/>
          <p:cNvSpPr txBox="1"/>
          <p:nvPr/>
        </p:nvSpPr>
        <p:spPr>
          <a:xfrm>
            <a:off x="685800" y="228600"/>
            <a:ext cx="77724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434340">
              <a:lnSpc>
                <a:spcPct val="80000"/>
              </a:lnSpc>
              <a:defRPr b="1" sz="3800">
                <a:solidFill>
                  <a:srgbClr val="0000FF"/>
                </a:solidFill>
              </a:defRPr>
            </a:pPr>
            <a:r>
              <a:t>  Type II Hypersensitivity: </a:t>
            </a:r>
          </a:p>
          <a:p>
            <a:pPr algn="ctr" defTabSz="434340">
              <a:lnSpc>
                <a:spcPct val="80000"/>
              </a:lnSpc>
              <a:defRPr b="1" sz="3800">
                <a:solidFill>
                  <a:srgbClr val="0000FF"/>
                </a:solidFill>
              </a:defRPr>
            </a:pPr>
            <a:r>
              <a:t>Antibody mediated cytotoxic</a:t>
            </a:r>
          </a:p>
        </p:txBody>
      </p:sp>
      <p:sp>
        <p:nvSpPr>
          <p:cNvPr id="284" name="Rectangle 3"/>
          <p:cNvSpPr txBox="1"/>
          <p:nvPr/>
        </p:nvSpPr>
        <p:spPr>
          <a:xfrm>
            <a:off x="685800" y="1600200"/>
            <a:ext cx="77724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spcBef>
                <a:spcPts val="600"/>
              </a:spcBef>
              <a:defRPr sz="2900"/>
            </a:pPr>
            <a:r>
              <a:t>Transfusion reactions</a:t>
            </a:r>
            <a:endParaRPr>
              <a:solidFill>
                <a:srgbClr val="888888"/>
              </a:solidFill>
            </a:endParaRPr>
          </a:p>
          <a:p>
            <a:pPr algn="ctr">
              <a:spcBef>
                <a:spcPts val="600"/>
              </a:spcBef>
              <a:defRPr sz="2900"/>
            </a:pPr>
            <a:r>
              <a:t>Hemolytic disease of the newborn</a:t>
            </a:r>
            <a:endParaRPr>
              <a:solidFill>
                <a:srgbClr val="888888"/>
              </a:solidFill>
            </a:endParaRPr>
          </a:p>
          <a:p>
            <a:pPr algn="ctr">
              <a:spcBef>
                <a:spcPts val="600"/>
              </a:spcBef>
              <a:defRPr sz="2900"/>
            </a:pPr>
            <a:r>
              <a:t>Drug induced hemolytic anemia</a:t>
            </a:r>
            <a:endParaRPr>
              <a:solidFill>
                <a:srgbClr val="888888"/>
              </a:solidFill>
            </a:endParaRPr>
          </a:p>
          <a:p>
            <a:pPr algn="ctr">
              <a:spcBef>
                <a:spcPts val="600"/>
              </a:spcBef>
              <a:defRPr sz="2900"/>
            </a:pPr>
            <a:r>
              <a:t>Nephrotoxic (Masugi type) nephtris</a:t>
            </a:r>
          </a:p>
          <a:p>
            <a:pPr algn="ctr">
              <a:spcBef>
                <a:spcPts val="600"/>
              </a:spcBef>
              <a:defRPr sz="2900"/>
            </a:pPr>
            <a:r>
              <a:t>Autoimmune hemolytic anemias</a:t>
            </a:r>
          </a:p>
          <a:p>
            <a:pPr algn="ctr">
              <a:spcBef>
                <a:spcPts val="600"/>
              </a:spcBef>
              <a:defRPr sz="2900"/>
            </a:pPr>
            <a:r>
              <a:t>Anti receptors/ hormone autoimmune diseases</a:t>
            </a:r>
            <a:endParaRPr>
              <a:solidFill>
                <a:srgbClr val="888888"/>
              </a:solidFill>
            </a:endParaRPr>
          </a:p>
          <a:p>
            <a:pPr lvl="1" algn="ctr">
              <a:spcBef>
                <a:spcPts val="600"/>
              </a:spcBef>
              <a:defRPr sz="2500"/>
            </a:pPr>
            <a:r>
              <a:t>(Graves Disease / myasthenia gravis)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Rectangle 1026"/>
          <p:cNvSpPr txBox="1"/>
          <p:nvPr/>
        </p:nvSpPr>
        <p:spPr>
          <a:xfrm>
            <a:off x="685800" y="136061"/>
            <a:ext cx="7772400" cy="762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452627">
              <a:defRPr b="1" sz="4356">
                <a:solidFill>
                  <a:srgbClr val="0000FF"/>
                </a:solidFill>
              </a:defRPr>
            </a:lvl1pPr>
          </a:lstStyle>
          <a:p>
            <a:pPr/>
            <a:r>
              <a:t>Transfusion Reactions</a:t>
            </a:r>
          </a:p>
        </p:txBody>
      </p:sp>
      <p:sp>
        <p:nvSpPr>
          <p:cNvPr id="287" name="Rectangle 1027"/>
          <p:cNvSpPr txBox="1"/>
          <p:nvPr/>
        </p:nvSpPr>
        <p:spPr>
          <a:xfrm>
            <a:off x="609600" y="1319557"/>
            <a:ext cx="7772400" cy="5148622"/>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defTabSz="452627">
              <a:lnSpc>
                <a:spcPct val="90000"/>
              </a:lnSpc>
              <a:spcBef>
                <a:spcPts val="800"/>
              </a:spcBef>
              <a:defRPr b="1" sz="3564"/>
            </a:pPr>
            <a:r>
              <a:t>Major Incompatibility</a:t>
            </a:r>
            <a:endParaRPr sz="3168">
              <a:solidFill>
                <a:srgbClr val="888888"/>
              </a:solidFill>
            </a:endParaRPr>
          </a:p>
          <a:p>
            <a:pPr algn="ctr" defTabSz="452627">
              <a:lnSpc>
                <a:spcPct val="90000"/>
              </a:lnSpc>
              <a:spcBef>
                <a:spcPts val="800"/>
              </a:spcBef>
              <a:defRPr sz="3168"/>
            </a:pPr>
            <a:r>
              <a:t>(recipient has Abs to donor RBCs)</a:t>
            </a:r>
            <a:endParaRPr>
              <a:solidFill>
                <a:srgbClr val="888888"/>
              </a:solidFill>
            </a:endParaRPr>
          </a:p>
          <a:p>
            <a:pPr lvl="1" marL="905255" indent="-452627" algn="ctr" defTabSz="452627">
              <a:lnSpc>
                <a:spcPct val="90000"/>
              </a:lnSpc>
              <a:spcBef>
                <a:spcPts val="600"/>
              </a:spcBef>
              <a:buSzPct val="100000"/>
              <a:buFont typeface="Arial"/>
              <a:buChar char="•"/>
              <a:defRPr sz="2772"/>
            </a:pPr>
            <a:r>
              <a:t>chills, fever, pain &amp; shock</a:t>
            </a:r>
            <a:endParaRPr>
              <a:solidFill>
                <a:srgbClr val="888888"/>
              </a:solidFill>
            </a:endParaRPr>
          </a:p>
          <a:p>
            <a:pPr lvl="1" marL="905255" indent="-452627" algn="ctr" defTabSz="452627">
              <a:lnSpc>
                <a:spcPct val="90000"/>
              </a:lnSpc>
              <a:spcBef>
                <a:spcPts val="600"/>
              </a:spcBef>
              <a:buSzPct val="100000"/>
              <a:buFont typeface="Arial"/>
              <a:buChar char="•"/>
              <a:defRPr sz="2772"/>
            </a:pPr>
            <a:r>
              <a:t>large amounts of hemoglobin released</a:t>
            </a:r>
            <a:endParaRPr>
              <a:solidFill>
                <a:srgbClr val="888888"/>
              </a:solidFill>
            </a:endParaRPr>
          </a:p>
          <a:p>
            <a:pPr lvl="1" marL="905255" indent="-452627" algn="ctr" defTabSz="452627">
              <a:lnSpc>
                <a:spcPct val="90000"/>
              </a:lnSpc>
              <a:spcBef>
                <a:spcPts val="600"/>
              </a:spcBef>
              <a:buSzPct val="100000"/>
              <a:buFont typeface="Arial"/>
              <a:buChar char="•"/>
              <a:defRPr sz="2772"/>
            </a:pPr>
            <a:r>
              <a:t>blood pressure drops, renal failure, coagulation</a:t>
            </a:r>
            <a:endParaRPr>
              <a:solidFill>
                <a:srgbClr val="888888"/>
              </a:solidFill>
            </a:endParaRPr>
          </a:p>
          <a:p>
            <a:pPr algn="ctr" defTabSz="452627">
              <a:lnSpc>
                <a:spcPct val="90000"/>
              </a:lnSpc>
              <a:spcBef>
                <a:spcPts val="700"/>
              </a:spcBef>
              <a:defRPr sz="3465"/>
            </a:pPr>
          </a:p>
          <a:p>
            <a:pPr algn="ctr" defTabSz="452627">
              <a:lnSpc>
                <a:spcPct val="90000"/>
              </a:lnSpc>
              <a:spcBef>
                <a:spcPts val="800"/>
              </a:spcBef>
              <a:defRPr b="1" sz="3465"/>
            </a:pPr>
            <a:r>
              <a:t>Minor Incompatibility</a:t>
            </a:r>
            <a:endParaRPr sz="3168">
              <a:solidFill>
                <a:srgbClr val="888888"/>
              </a:solidFill>
            </a:endParaRPr>
          </a:p>
          <a:p>
            <a:pPr algn="ctr" defTabSz="452627">
              <a:lnSpc>
                <a:spcPct val="90000"/>
              </a:lnSpc>
              <a:spcBef>
                <a:spcPts val="800"/>
              </a:spcBef>
              <a:defRPr sz="3168"/>
            </a:pPr>
            <a:r>
              <a:t>(donor has Abs to recipient RBCs)</a:t>
            </a:r>
            <a:endParaRPr sz="2772">
              <a:solidFill>
                <a:srgbClr val="888888"/>
              </a:solidFill>
            </a:endParaRPr>
          </a:p>
          <a:p>
            <a:pPr lvl="1" marL="905255" indent="-452627" algn="ctr" defTabSz="452627">
              <a:lnSpc>
                <a:spcPct val="90000"/>
              </a:lnSpc>
              <a:spcBef>
                <a:spcPts val="600"/>
              </a:spcBef>
              <a:buSzPct val="100000"/>
              <a:buFont typeface="Arial"/>
              <a:buChar char="•"/>
              <a:defRPr sz="2574"/>
            </a:pPr>
            <a:r>
              <a:t>slowly falling hematocrit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7">
                                            <p:txEl>
                                              <p:pRg st="6" end="6"/>
                                            </p:txEl>
                                          </p:spTgt>
                                        </p:tgtEl>
                                        <p:attrNameLst>
                                          <p:attrName>style.visibility</p:attrName>
                                        </p:attrNameLst>
                                      </p:cBhvr>
                                      <p:to>
                                        <p:strVal val="visible"/>
                                      </p:to>
                                    </p:set>
                                    <p:animEffect filter="fade" transition="in">
                                      <p:cBhvr>
                                        <p:cTn id="7" dur="500"/>
                                        <p:tgtEl>
                                          <p:spTgt spid="287">
                                            <p:txEl>
                                              <p:pRg st="6" end="6"/>
                                            </p:txEl>
                                          </p:spTgt>
                                        </p:tgtEl>
                                      </p:cBhvr>
                                    </p:animEffect>
                                  </p:childTnLst>
                                </p:cTn>
                              </p:par>
                            </p:childTnLst>
                          </p:cTn>
                        </p:par>
                        <p:par>
                          <p:cTn id="8" fill="hold">
                            <p:stCondLst>
                              <p:cond delay="500"/>
                            </p:stCondLst>
                            <p:childTnLst>
                              <p:par>
                                <p:cTn id="9" presetClass="entr" nodeType="afterEffect" presetID="10" grpId="1" fill="hold">
                                  <p:stCondLst>
                                    <p:cond delay="0"/>
                                  </p:stCondLst>
                                  <p:iterate type="el" backwards="0">
                                    <p:tmAbs val="0"/>
                                  </p:iterate>
                                  <p:childTnLst>
                                    <p:set>
                                      <p:cBhvr>
                                        <p:cTn id="10" fill="hold"/>
                                        <p:tgtEl>
                                          <p:spTgt spid="287">
                                            <p:txEl>
                                              <p:pRg st="7" end="7"/>
                                            </p:txEl>
                                          </p:spTgt>
                                        </p:tgtEl>
                                        <p:attrNameLst>
                                          <p:attrName>style.visibility</p:attrName>
                                        </p:attrNameLst>
                                      </p:cBhvr>
                                      <p:to>
                                        <p:strVal val="visible"/>
                                      </p:to>
                                    </p:set>
                                    <p:animEffect filter="fade" transition="in">
                                      <p:cBhvr>
                                        <p:cTn id="11" dur="500"/>
                                        <p:tgtEl>
                                          <p:spTgt spid="287">
                                            <p:txEl>
                                              <p:pRg st="7" end="7"/>
                                            </p:txEl>
                                          </p:spTgt>
                                        </p:tgtEl>
                                      </p:cBhvr>
                                    </p:animEffect>
                                  </p:childTnLst>
                                </p:cTn>
                              </p:par>
                            </p:childTnLst>
                          </p:cTn>
                        </p:par>
                        <p:par>
                          <p:cTn id="12" fill="hold">
                            <p:stCondLst>
                              <p:cond delay="1000"/>
                            </p:stCondLst>
                            <p:childTnLst>
                              <p:par>
                                <p:cTn id="13" presetClass="entr" nodeType="afterEffect" presetID="10" grpId="1" fill="hold">
                                  <p:stCondLst>
                                    <p:cond delay="0"/>
                                  </p:stCondLst>
                                  <p:iterate type="el" backwards="0">
                                    <p:tmAbs val="0"/>
                                  </p:iterate>
                                  <p:childTnLst>
                                    <p:set>
                                      <p:cBhvr>
                                        <p:cTn id="14" fill="hold"/>
                                        <p:tgtEl>
                                          <p:spTgt spid="287">
                                            <p:txEl>
                                              <p:pRg st="8" end="8"/>
                                            </p:txEl>
                                          </p:spTgt>
                                        </p:tgtEl>
                                        <p:attrNameLst>
                                          <p:attrName>style.visibility</p:attrName>
                                        </p:attrNameLst>
                                      </p:cBhvr>
                                      <p:to>
                                        <p:strVal val="visible"/>
                                      </p:to>
                                    </p:set>
                                    <p:animEffect filter="fade" transition="in">
                                      <p:cBhvr>
                                        <p:cTn id="15" dur="500"/>
                                        <p:tgtEl>
                                          <p:spTgt spid="287">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Rectangle 2"/>
          <p:cNvSpPr txBox="1"/>
          <p:nvPr/>
        </p:nvSpPr>
        <p:spPr>
          <a:xfrm>
            <a:off x="50915" y="453231"/>
            <a:ext cx="4518026" cy="1184275"/>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ctr">
            <a:spAutoFit/>
          </a:bodyPr>
          <a:lstStyle>
            <a:lvl1pPr algn="ctr">
              <a:defRPr b="1" sz="3600">
                <a:solidFill>
                  <a:srgbClr val="0000FF"/>
                </a:solidFill>
                <a:latin typeface="+mj-lt"/>
                <a:ea typeface="+mj-ea"/>
                <a:cs typeface="+mj-cs"/>
                <a:sym typeface="Helvetica"/>
              </a:defRPr>
            </a:lvl1pPr>
          </a:lstStyle>
          <a:p>
            <a:pPr/>
            <a:r>
              <a:t>ABO Blood Group Antigens</a:t>
            </a:r>
          </a:p>
        </p:txBody>
      </p:sp>
      <p:sp>
        <p:nvSpPr>
          <p:cNvPr id="290" name="Rectangle 4"/>
          <p:cNvSpPr/>
          <p:nvPr/>
        </p:nvSpPr>
        <p:spPr>
          <a:xfrm>
            <a:off x="333489" y="4667250"/>
            <a:ext cx="2009776" cy="636589"/>
          </a:xfrm>
          <a:prstGeom prst="rect">
            <a:avLst/>
          </a:prstGeom>
          <a:solidFill>
            <a:srgbClr val="B2B2B2"/>
          </a:solidFill>
          <a:ln w="6350">
            <a:solidFill>
              <a:srgbClr val="280049"/>
            </a:solidFill>
            <a:miter/>
          </a:ln>
          <a:effectLst>
            <a:outerShdw sx="100000" sy="100000" kx="0" ky="0" algn="b" rotWithShape="0" blurRad="63500" dist="107762" dir="2700000">
              <a:srgbClr val="000000">
                <a:alpha val="74998"/>
              </a:srgbClr>
            </a:outerShdw>
          </a:effectLst>
        </p:spPr>
        <p:txBody>
          <a:bodyPr lIns="45719" rIns="45719"/>
          <a:lstStyle/>
          <a:p>
            <a:pPr/>
          </a:p>
        </p:txBody>
      </p:sp>
      <p:sp>
        <p:nvSpPr>
          <p:cNvPr id="291" name="Rectangle 5"/>
          <p:cNvSpPr txBox="1"/>
          <p:nvPr/>
        </p:nvSpPr>
        <p:spPr>
          <a:xfrm>
            <a:off x="406515" y="4727575"/>
            <a:ext cx="1816721"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b="1">
                <a:latin typeface="+mj-lt"/>
                <a:ea typeface="+mj-ea"/>
                <a:cs typeface="+mj-cs"/>
                <a:sym typeface="Helvetica"/>
              </a:defRPr>
            </a:pPr>
            <a:r>
              <a:t>Precursor </a:t>
            </a:r>
          </a:p>
          <a:p>
            <a:pPr algn="ctr">
              <a:defRPr b="1">
                <a:latin typeface="+mj-lt"/>
                <a:ea typeface="+mj-ea"/>
                <a:cs typeface="+mj-cs"/>
                <a:sym typeface="Helvetica"/>
              </a:defRPr>
            </a:pPr>
            <a:r>
              <a:t>oligosaccharide </a:t>
            </a:r>
          </a:p>
        </p:txBody>
      </p:sp>
      <p:sp>
        <p:nvSpPr>
          <p:cNvPr id="292" name="Rectangle 8"/>
          <p:cNvSpPr/>
          <p:nvPr/>
        </p:nvSpPr>
        <p:spPr>
          <a:xfrm>
            <a:off x="3176702" y="4679950"/>
            <a:ext cx="2006601" cy="636589"/>
          </a:xfrm>
          <a:prstGeom prst="rect">
            <a:avLst/>
          </a:prstGeom>
          <a:solidFill>
            <a:srgbClr val="B2B2B2"/>
          </a:solidFill>
          <a:ln w="6350">
            <a:solidFill>
              <a:srgbClr val="280049"/>
            </a:solidFill>
            <a:miter/>
          </a:ln>
          <a:effectLst>
            <a:outerShdw sx="100000" sy="100000" kx="0" ky="0" algn="b" rotWithShape="0" blurRad="63500" dist="107762" dir="2700000">
              <a:srgbClr val="000000">
                <a:alpha val="74998"/>
              </a:srgbClr>
            </a:outerShdw>
          </a:effectLst>
        </p:spPr>
        <p:txBody>
          <a:bodyPr lIns="45719" rIns="45719"/>
          <a:lstStyle/>
          <a:p>
            <a:pPr/>
          </a:p>
        </p:txBody>
      </p:sp>
      <p:sp>
        <p:nvSpPr>
          <p:cNvPr id="293" name="Rectangle 9"/>
          <p:cNvSpPr txBox="1"/>
          <p:nvPr/>
        </p:nvSpPr>
        <p:spPr>
          <a:xfrm>
            <a:off x="3470390" y="4891087"/>
            <a:ext cx="1117638"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H antigen </a:t>
            </a:r>
          </a:p>
        </p:txBody>
      </p:sp>
      <p:sp>
        <p:nvSpPr>
          <p:cNvPr id="294" name="Rectangle 11"/>
          <p:cNvSpPr/>
          <p:nvPr/>
        </p:nvSpPr>
        <p:spPr>
          <a:xfrm>
            <a:off x="6951777" y="3890962"/>
            <a:ext cx="2011362" cy="635001"/>
          </a:xfrm>
          <a:prstGeom prst="rect">
            <a:avLst/>
          </a:prstGeom>
          <a:solidFill>
            <a:srgbClr val="B2B2B2"/>
          </a:solidFill>
          <a:ln w="6350">
            <a:solidFill>
              <a:srgbClr val="280049"/>
            </a:solidFill>
            <a:miter/>
          </a:ln>
          <a:effectLst>
            <a:outerShdw sx="100000" sy="100000" kx="0" ky="0" algn="b" rotWithShape="0" blurRad="63500" dist="107762" dir="2700000">
              <a:srgbClr val="000000">
                <a:alpha val="74998"/>
              </a:srgbClr>
            </a:outerShdw>
          </a:effectLst>
        </p:spPr>
        <p:txBody>
          <a:bodyPr lIns="45719" rIns="45719"/>
          <a:lstStyle/>
          <a:p>
            <a:pPr/>
          </a:p>
        </p:txBody>
      </p:sp>
      <p:sp>
        <p:nvSpPr>
          <p:cNvPr id="295" name="Rectangle 12"/>
          <p:cNvSpPr txBox="1"/>
          <p:nvPr/>
        </p:nvSpPr>
        <p:spPr>
          <a:xfrm>
            <a:off x="7254989" y="4102100"/>
            <a:ext cx="1117638"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B antigen </a:t>
            </a:r>
          </a:p>
        </p:txBody>
      </p:sp>
      <p:sp>
        <p:nvSpPr>
          <p:cNvPr id="296" name="Rectangle 14"/>
          <p:cNvSpPr/>
          <p:nvPr/>
        </p:nvSpPr>
        <p:spPr>
          <a:xfrm>
            <a:off x="7929677" y="2057400"/>
            <a:ext cx="133351" cy="133350"/>
          </a:xfrm>
          <a:prstGeom prst="rect">
            <a:avLst/>
          </a:prstGeom>
          <a:solidFill>
            <a:srgbClr val="FFFFFF"/>
          </a:solidFill>
          <a:ln w="6350">
            <a:solidFill>
              <a:srgbClr val="280049"/>
            </a:solidFill>
            <a:miter/>
          </a:ln>
        </p:spPr>
        <p:txBody>
          <a:bodyPr lIns="45719" rIns="45719"/>
          <a:lstStyle/>
          <a:p>
            <a:pPr/>
          </a:p>
        </p:txBody>
      </p:sp>
      <p:sp>
        <p:nvSpPr>
          <p:cNvPr id="297" name="Oval 15"/>
          <p:cNvSpPr/>
          <p:nvPr/>
        </p:nvSpPr>
        <p:spPr>
          <a:xfrm>
            <a:off x="7650277" y="2178050"/>
            <a:ext cx="698501" cy="695327"/>
          </a:xfrm>
          <a:prstGeom prst="ellipse">
            <a:avLst/>
          </a:prstGeom>
          <a:gradFill>
            <a:gsLst>
              <a:gs pos="0">
                <a:srgbClr val="0000FF"/>
              </a:gs>
              <a:gs pos="100000">
                <a:srgbClr val="000076"/>
              </a:gs>
            </a:gsLst>
            <a:path path="circle">
              <a:fillToRect l="37721" t="-19636" r="62278" b="119636"/>
            </a:path>
          </a:gradFill>
          <a:ln w="6350">
            <a:solidFill>
              <a:srgbClr val="280049"/>
            </a:solidFill>
          </a:ln>
        </p:spPr>
        <p:txBody>
          <a:bodyPr lIns="45719" rIns="45719"/>
          <a:lstStyle/>
          <a:p>
            <a:pPr/>
          </a:p>
        </p:txBody>
      </p:sp>
      <p:sp>
        <p:nvSpPr>
          <p:cNvPr id="298" name="Rectangle 17"/>
          <p:cNvSpPr/>
          <p:nvPr/>
        </p:nvSpPr>
        <p:spPr>
          <a:xfrm>
            <a:off x="6626339" y="1655763"/>
            <a:ext cx="1836739" cy="133351"/>
          </a:xfrm>
          <a:prstGeom prst="rect">
            <a:avLst/>
          </a:prstGeom>
          <a:solidFill>
            <a:srgbClr val="FFFFFF"/>
          </a:solidFill>
          <a:ln w="6350">
            <a:solidFill>
              <a:srgbClr val="280049"/>
            </a:solidFill>
            <a:miter/>
          </a:ln>
        </p:spPr>
        <p:txBody>
          <a:bodyPr lIns="45719" rIns="45719"/>
          <a:lstStyle/>
          <a:p>
            <a:pPr/>
          </a:p>
        </p:txBody>
      </p:sp>
      <p:sp>
        <p:nvSpPr>
          <p:cNvPr id="299" name="Oval 18"/>
          <p:cNvSpPr/>
          <p:nvPr/>
        </p:nvSpPr>
        <p:spPr>
          <a:xfrm>
            <a:off x="8442439" y="1374775"/>
            <a:ext cx="698501" cy="695327"/>
          </a:xfrm>
          <a:prstGeom prst="ellipse">
            <a:avLst/>
          </a:prstGeom>
          <a:gradFill>
            <a:gsLst>
              <a:gs pos="0">
                <a:srgbClr val="00FF00"/>
              </a:gs>
              <a:gs pos="100000">
                <a:srgbClr val="007600"/>
              </a:gs>
            </a:gsLst>
            <a:path path="circle">
              <a:fillToRect l="37721" t="-19636" r="62278" b="119636"/>
            </a:path>
          </a:gradFill>
          <a:ln w="6350">
            <a:solidFill>
              <a:srgbClr val="280049"/>
            </a:solidFill>
          </a:ln>
        </p:spPr>
        <p:txBody>
          <a:bodyPr lIns="45719" rIns="45719"/>
          <a:lstStyle/>
          <a:p>
            <a:pPr/>
          </a:p>
        </p:txBody>
      </p:sp>
      <p:sp>
        <p:nvSpPr>
          <p:cNvPr id="300" name="Oval 19"/>
          <p:cNvSpPr/>
          <p:nvPr/>
        </p:nvSpPr>
        <p:spPr>
          <a:xfrm>
            <a:off x="7650277" y="1374775"/>
            <a:ext cx="698501" cy="695327"/>
          </a:xfrm>
          <a:prstGeom prst="ellipse">
            <a:avLst/>
          </a:prstGeom>
          <a:gradFill>
            <a:gsLst>
              <a:gs pos="0">
                <a:schemeClr val="accent2"/>
              </a:gs>
              <a:gs pos="100000">
                <a:srgbClr val="592524"/>
              </a:gs>
            </a:gsLst>
            <a:path path="circle">
              <a:fillToRect l="37721" t="-19636" r="62278" b="119636"/>
            </a:path>
          </a:gradFill>
          <a:ln w="6350">
            <a:solidFill>
              <a:srgbClr val="280049"/>
            </a:solidFill>
          </a:ln>
        </p:spPr>
        <p:txBody>
          <a:bodyPr lIns="45719" rIns="45719"/>
          <a:lstStyle/>
          <a:p>
            <a:pPr/>
          </a:p>
        </p:txBody>
      </p:sp>
      <p:sp>
        <p:nvSpPr>
          <p:cNvPr id="301" name="Oval 20"/>
          <p:cNvSpPr/>
          <p:nvPr/>
        </p:nvSpPr>
        <p:spPr>
          <a:xfrm>
            <a:off x="6866052" y="1374775"/>
            <a:ext cx="698501" cy="695327"/>
          </a:xfrm>
          <a:prstGeom prst="ellipse">
            <a:avLst/>
          </a:prstGeom>
          <a:gradFill>
            <a:gsLst>
              <a:gs pos="0">
                <a:srgbClr val="1F497D"/>
              </a:gs>
              <a:gs pos="100000">
                <a:srgbClr val="0E223A"/>
              </a:gs>
            </a:gsLst>
            <a:path path="circle">
              <a:fillToRect l="37721" t="-19636" r="62278" b="119636"/>
            </a:path>
          </a:gradFill>
          <a:ln w="6350">
            <a:solidFill>
              <a:srgbClr val="280049"/>
            </a:solidFill>
          </a:ln>
        </p:spPr>
        <p:txBody>
          <a:bodyPr lIns="45719" rIns="45719"/>
          <a:lstStyle/>
          <a:p>
            <a:pPr/>
          </a:p>
        </p:txBody>
      </p:sp>
      <p:grpSp>
        <p:nvGrpSpPr>
          <p:cNvPr id="304" name="Arco 21"/>
          <p:cNvGrpSpPr/>
          <p:nvPr/>
        </p:nvGrpSpPr>
        <p:grpSpPr>
          <a:xfrm>
            <a:off x="6313602" y="1374758"/>
            <a:ext cx="346076" cy="347681"/>
            <a:chOff x="0" y="-16"/>
            <a:chExt cx="346074" cy="347679"/>
          </a:xfrm>
        </p:grpSpPr>
        <p:sp>
          <p:nvSpPr>
            <p:cNvPr id="302" name="Forma"/>
            <p:cNvSpPr/>
            <p:nvPr/>
          </p:nvSpPr>
          <p:spPr>
            <a:xfrm>
              <a:off x="0" y="-17"/>
              <a:ext cx="346075" cy="347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lnTo>
                    <a:pt x="0" y="21600"/>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03" name="Linea"/>
            <p:cNvSpPr/>
            <p:nvPr/>
          </p:nvSpPr>
          <p:spPr>
            <a:xfrm>
              <a:off x="0" y="-17"/>
              <a:ext cx="346075" cy="347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grpSp>
        <p:nvGrpSpPr>
          <p:cNvPr id="307" name="Arco 22"/>
          <p:cNvGrpSpPr/>
          <p:nvPr/>
        </p:nvGrpSpPr>
        <p:grpSpPr>
          <a:xfrm>
            <a:off x="6313602" y="1722438"/>
            <a:ext cx="346076" cy="347646"/>
            <a:chOff x="0" y="0"/>
            <a:chExt cx="346074" cy="347645"/>
          </a:xfrm>
        </p:grpSpPr>
        <p:sp>
          <p:nvSpPr>
            <p:cNvPr id="305" name="Forma"/>
            <p:cNvSpPr/>
            <p:nvPr/>
          </p:nvSpPr>
          <p:spPr>
            <a:xfrm>
              <a:off x="0" y="-1"/>
              <a:ext cx="346075" cy="347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1929" y="21600"/>
                    <a:pt x="0" y="21600"/>
                  </a:cubicBezTo>
                  <a:lnTo>
                    <a:pt x="0" y="0"/>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06" name="Linea"/>
            <p:cNvSpPr/>
            <p:nvPr/>
          </p:nvSpPr>
          <p:spPr>
            <a:xfrm>
              <a:off x="0" y="-1"/>
              <a:ext cx="346075" cy="347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1930"/>
                    <a:pt x="11929" y="21600"/>
                    <a:pt x="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sp>
        <p:nvSpPr>
          <p:cNvPr id="308" name="Rectangle 26"/>
          <p:cNvSpPr txBox="1"/>
          <p:nvPr/>
        </p:nvSpPr>
        <p:spPr>
          <a:xfrm>
            <a:off x="8429739" y="1631950"/>
            <a:ext cx="820534"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effectLst>
                  <a:outerShdw sx="100000" sy="100000" kx="0" ky="0" algn="b" rotWithShape="0" blurRad="38100" dist="38100" dir="2700000">
                    <a:srgbClr val="000000"/>
                  </a:outerShdw>
                </a:effectLst>
                <a:latin typeface="+mj-lt"/>
                <a:ea typeface="+mj-ea"/>
                <a:cs typeface="+mj-cs"/>
                <a:sym typeface="Helvetica"/>
              </a:defRPr>
            </a:lvl1pPr>
          </a:lstStyle>
          <a:p>
            <a:pPr/>
            <a:r>
              <a:t>NAcGA </a:t>
            </a:r>
          </a:p>
        </p:txBody>
      </p:sp>
      <p:sp>
        <p:nvSpPr>
          <p:cNvPr id="309" name="Rectangle 27"/>
          <p:cNvSpPr txBox="1"/>
          <p:nvPr/>
        </p:nvSpPr>
        <p:spPr>
          <a:xfrm>
            <a:off x="7786802" y="1631950"/>
            <a:ext cx="42067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Gal </a:t>
            </a:r>
          </a:p>
        </p:txBody>
      </p:sp>
      <p:sp>
        <p:nvSpPr>
          <p:cNvPr id="310" name="Rectangle 28"/>
          <p:cNvSpPr txBox="1"/>
          <p:nvPr/>
        </p:nvSpPr>
        <p:spPr>
          <a:xfrm>
            <a:off x="6945427" y="1631950"/>
            <a:ext cx="492468"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NAG</a:t>
            </a:r>
          </a:p>
        </p:txBody>
      </p:sp>
      <p:sp>
        <p:nvSpPr>
          <p:cNvPr id="311" name="Rectangle 30"/>
          <p:cNvSpPr txBox="1"/>
          <p:nvPr/>
        </p:nvSpPr>
        <p:spPr>
          <a:xfrm>
            <a:off x="7799502" y="2435225"/>
            <a:ext cx="456519"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Fuc </a:t>
            </a:r>
          </a:p>
        </p:txBody>
      </p:sp>
      <p:sp>
        <p:nvSpPr>
          <p:cNvPr id="312" name="Rectangle 33"/>
          <p:cNvSpPr/>
          <p:nvPr/>
        </p:nvSpPr>
        <p:spPr>
          <a:xfrm>
            <a:off x="4784840" y="3141663"/>
            <a:ext cx="131764" cy="1350963"/>
          </a:xfrm>
          <a:prstGeom prst="rect">
            <a:avLst/>
          </a:prstGeom>
          <a:solidFill>
            <a:srgbClr val="FFFFFF"/>
          </a:solidFill>
          <a:ln w="6350">
            <a:solidFill>
              <a:srgbClr val="280049"/>
            </a:solidFill>
            <a:miter/>
          </a:ln>
        </p:spPr>
        <p:txBody>
          <a:bodyPr lIns="45719" rIns="45719"/>
          <a:lstStyle/>
          <a:p>
            <a:pPr/>
          </a:p>
        </p:txBody>
      </p:sp>
      <p:sp>
        <p:nvSpPr>
          <p:cNvPr id="313" name="Oval 34"/>
          <p:cNvSpPr/>
          <p:nvPr/>
        </p:nvSpPr>
        <p:spPr>
          <a:xfrm>
            <a:off x="4497502" y="3857625"/>
            <a:ext cx="698501" cy="695327"/>
          </a:xfrm>
          <a:prstGeom prst="ellipse">
            <a:avLst/>
          </a:prstGeom>
          <a:gradFill>
            <a:gsLst>
              <a:gs pos="0">
                <a:srgbClr val="0000FF"/>
              </a:gs>
              <a:gs pos="100000">
                <a:srgbClr val="000076"/>
              </a:gs>
            </a:gsLst>
            <a:path path="circle">
              <a:fillToRect l="37721" t="-19636" r="62278" b="119636"/>
            </a:path>
          </a:gradFill>
          <a:ln w="6350">
            <a:solidFill>
              <a:srgbClr val="280049"/>
            </a:solidFill>
          </a:ln>
        </p:spPr>
        <p:txBody>
          <a:bodyPr lIns="45719" rIns="45719"/>
          <a:lstStyle/>
          <a:p>
            <a:pPr/>
          </a:p>
        </p:txBody>
      </p:sp>
      <p:sp>
        <p:nvSpPr>
          <p:cNvPr id="314" name="Rectangle 35"/>
          <p:cNvSpPr/>
          <p:nvPr/>
        </p:nvSpPr>
        <p:spPr>
          <a:xfrm>
            <a:off x="3167177" y="3328987"/>
            <a:ext cx="2009776" cy="127001"/>
          </a:xfrm>
          <a:prstGeom prst="rect">
            <a:avLst/>
          </a:prstGeom>
          <a:solidFill>
            <a:srgbClr val="FFFFFF"/>
          </a:solidFill>
          <a:ln w="6350">
            <a:solidFill>
              <a:srgbClr val="280049"/>
            </a:solidFill>
            <a:miter/>
          </a:ln>
        </p:spPr>
        <p:txBody>
          <a:bodyPr lIns="45719" rIns="45719"/>
          <a:lstStyle/>
          <a:p>
            <a:pPr/>
          </a:p>
        </p:txBody>
      </p:sp>
      <p:sp>
        <p:nvSpPr>
          <p:cNvPr id="315" name="Oval 36"/>
          <p:cNvSpPr/>
          <p:nvPr/>
        </p:nvSpPr>
        <p:spPr>
          <a:xfrm>
            <a:off x="4497502" y="3040063"/>
            <a:ext cx="698501" cy="696913"/>
          </a:xfrm>
          <a:prstGeom prst="ellipse">
            <a:avLst/>
          </a:prstGeom>
          <a:gradFill>
            <a:gsLst>
              <a:gs pos="0">
                <a:schemeClr val="accent2"/>
              </a:gs>
              <a:gs pos="100000">
                <a:srgbClr val="592524"/>
              </a:gs>
            </a:gsLst>
            <a:path path="circle">
              <a:fillToRect l="37721" t="-19636" r="62278" b="119636"/>
            </a:path>
          </a:gradFill>
          <a:ln w="6350">
            <a:solidFill>
              <a:srgbClr val="280049"/>
            </a:solidFill>
          </a:ln>
        </p:spPr>
        <p:txBody>
          <a:bodyPr lIns="45719" rIns="45719"/>
          <a:lstStyle/>
          <a:p>
            <a:pPr/>
          </a:p>
        </p:txBody>
      </p:sp>
      <p:sp>
        <p:nvSpPr>
          <p:cNvPr id="316" name="Oval 37"/>
          <p:cNvSpPr/>
          <p:nvPr/>
        </p:nvSpPr>
        <p:spPr>
          <a:xfrm>
            <a:off x="3640252" y="3040063"/>
            <a:ext cx="698501" cy="696913"/>
          </a:xfrm>
          <a:prstGeom prst="ellipse">
            <a:avLst/>
          </a:prstGeom>
          <a:gradFill>
            <a:gsLst>
              <a:gs pos="0">
                <a:srgbClr val="1F497D"/>
              </a:gs>
              <a:gs pos="100000">
                <a:srgbClr val="0E223A"/>
              </a:gs>
            </a:gsLst>
            <a:path path="circle">
              <a:fillToRect l="37721" t="-19636" r="62278" b="119636"/>
            </a:path>
          </a:gradFill>
          <a:ln w="6350">
            <a:solidFill>
              <a:srgbClr val="280049"/>
            </a:solidFill>
          </a:ln>
        </p:spPr>
        <p:txBody>
          <a:bodyPr lIns="45719" rIns="45719"/>
          <a:lstStyle/>
          <a:p>
            <a:pPr/>
          </a:p>
        </p:txBody>
      </p:sp>
      <p:grpSp>
        <p:nvGrpSpPr>
          <p:cNvPr id="319" name="Arco 38"/>
          <p:cNvGrpSpPr/>
          <p:nvPr/>
        </p:nvGrpSpPr>
        <p:grpSpPr>
          <a:xfrm>
            <a:off x="3141778" y="3040046"/>
            <a:ext cx="346076" cy="349268"/>
            <a:chOff x="0" y="-16"/>
            <a:chExt cx="346075" cy="349266"/>
          </a:xfrm>
        </p:grpSpPr>
        <p:sp>
          <p:nvSpPr>
            <p:cNvPr id="317" name="Forma"/>
            <p:cNvSpPr/>
            <p:nvPr/>
          </p:nvSpPr>
          <p:spPr>
            <a:xfrm>
              <a:off x="0" y="-17"/>
              <a:ext cx="346076" cy="349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12"/>
                    <a:pt x="21600" y="21501"/>
                  </a:cubicBezTo>
                  <a:lnTo>
                    <a:pt x="0" y="21600"/>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18" name="Linea"/>
            <p:cNvSpPr/>
            <p:nvPr/>
          </p:nvSpPr>
          <p:spPr>
            <a:xfrm>
              <a:off x="0" y="-17"/>
              <a:ext cx="346076" cy="347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56"/>
                    <a:pt x="2160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grpSp>
        <p:nvGrpSpPr>
          <p:cNvPr id="322" name="Arco 39"/>
          <p:cNvGrpSpPr/>
          <p:nvPr/>
        </p:nvGrpSpPr>
        <p:grpSpPr>
          <a:xfrm>
            <a:off x="3141761" y="3387708"/>
            <a:ext cx="346092" cy="349267"/>
            <a:chOff x="-16" y="-16"/>
            <a:chExt cx="346091" cy="349266"/>
          </a:xfrm>
        </p:grpSpPr>
        <p:sp>
          <p:nvSpPr>
            <p:cNvPr id="320" name="Forma"/>
            <p:cNvSpPr/>
            <p:nvPr/>
          </p:nvSpPr>
          <p:spPr>
            <a:xfrm>
              <a:off x="-17" y="-17"/>
              <a:ext cx="346092"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lnTo>
                    <a:pt x="1" y="99"/>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21" name="Linea"/>
            <p:cNvSpPr/>
            <p:nvPr/>
          </p:nvSpPr>
          <p:spPr>
            <a:xfrm>
              <a:off x="-17" y="-17"/>
              <a:ext cx="346092"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sp>
        <p:nvSpPr>
          <p:cNvPr id="323" name="Rectangle 43"/>
          <p:cNvSpPr/>
          <p:nvPr/>
        </p:nvSpPr>
        <p:spPr>
          <a:xfrm>
            <a:off x="341428" y="3328987"/>
            <a:ext cx="2008186" cy="127001"/>
          </a:xfrm>
          <a:prstGeom prst="rect">
            <a:avLst/>
          </a:prstGeom>
          <a:solidFill>
            <a:srgbClr val="FFFFFF"/>
          </a:solidFill>
          <a:ln w="6350">
            <a:solidFill>
              <a:srgbClr val="280049"/>
            </a:solidFill>
            <a:miter/>
          </a:ln>
        </p:spPr>
        <p:txBody>
          <a:bodyPr lIns="45719" rIns="45719"/>
          <a:lstStyle/>
          <a:p>
            <a:pPr/>
          </a:p>
        </p:txBody>
      </p:sp>
      <p:sp>
        <p:nvSpPr>
          <p:cNvPr id="324" name="Oval 44"/>
          <p:cNvSpPr/>
          <p:nvPr/>
        </p:nvSpPr>
        <p:spPr>
          <a:xfrm>
            <a:off x="1671752" y="3040063"/>
            <a:ext cx="698501" cy="696913"/>
          </a:xfrm>
          <a:prstGeom prst="ellipse">
            <a:avLst/>
          </a:prstGeom>
          <a:gradFill>
            <a:gsLst>
              <a:gs pos="0">
                <a:schemeClr val="accent2"/>
              </a:gs>
              <a:gs pos="100000">
                <a:srgbClr val="592524"/>
              </a:gs>
            </a:gsLst>
            <a:path path="circle">
              <a:fillToRect l="37721" t="-19636" r="62278" b="119636"/>
            </a:path>
          </a:gradFill>
          <a:ln w="6350">
            <a:solidFill>
              <a:srgbClr val="280049"/>
            </a:solidFill>
          </a:ln>
        </p:spPr>
        <p:txBody>
          <a:bodyPr lIns="45719" rIns="45719"/>
          <a:lstStyle/>
          <a:p>
            <a:pPr/>
          </a:p>
        </p:txBody>
      </p:sp>
      <p:sp>
        <p:nvSpPr>
          <p:cNvPr id="325" name="Oval 45"/>
          <p:cNvSpPr/>
          <p:nvPr/>
        </p:nvSpPr>
        <p:spPr>
          <a:xfrm>
            <a:off x="812915" y="3040063"/>
            <a:ext cx="698501" cy="696913"/>
          </a:xfrm>
          <a:prstGeom prst="ellipse">
            <a:avLst/>
          </a:prstGeom>
          <a:gradFill>
            <a:gsLst>
              <a:gs pos="0">
                <a:srgbClr val="1F497D"/>
              </a:gs>
              <a:gs pos="100000">
                <a:srgbClr val="0E223A"/>
              </a:gs>
            </a:gsLst>
            <a:path path="circle">
              <a:fillToRect l="37721" t="-19636" r="62278" b="119636"/>
            </a:path>
          </a:gradFill>
          <a:ln w="6350">
            <a:solidFill>
              <a:srgbClr val="280049"/>
            </a:solidFill>
          </a:ln>
        </p:spPr>
        <p:txBody>
          <a:bodyPr lIns="45719" rIns="45719"/>
          <a:lstStyle/>
          <a:p>
            <a:pPr/>
          </a:p>
        </p:txBody>
      </p:sp>
      <p:grpSp>
        <p:nvGrpSpPr>
          <p:cNvPr id="332" name="Group 113"/>
          <p:cNvGrpSpPr/>
          <p:nvPr/>
        </p:nvGrpSpPr>
        <p:grpSpPr>
          <a:xfrm>
            <a:off x="314423" y="3040046"/>
            <a:ext cx="347681" cy="696930"/>
            <a:chOff x="-16" y="-16"/>
            <a:chExt cx="347679" cy="696928"/>
          </a:xfrm>
        </p:grpSpPr>
        <p:grpSp>
          <p:nvGrpSpPr>
            <p:cNvPr id="328" name="Arco 46"/>
            <p:cNvGrpSpPr/>
            <p:nvPr/>
          </p:nvGrpSpPr>
          <p:grpSpPr>
            <a:xfrm>
              <a:off x="-1" y="-17"/>
              <a:ext cx="347665" cy="349267"/>
              <a:chOff x="0" y="-16"/>
              <a:chExt cx="347663" cy="349265"/>
            </a:xfrm>
          </p:grpSpPr>
          <p:sp>
            <p:nvSpPr>
              <p:cNvPr id="326" name="Forma"/>
              <p:cNvSpPr/>
              <p:nvPr/>
            </p:nvSpPr>
            <p:spPr>
              <a:xfrm>
                <a:off x="-1" y="-17"/>
                <a:ext cx="347665"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12"/>
                      <a:pt x="21600" y="21501"/>
                    </a:cubicBezTo>
                    <a:lnTo>
                      <a:pt x="0" y="21600"/>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27" name="Linea"/>
              <p:cNvSpPr/>
              <p:nvPr/>
            </p:nvSpPr>
            <p:spPr>
              <a:xfrm>
                <a:off x="-1" y="-17"/>
                <a:ext cx="347665" cy="347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56"/>
                      <a:pt x="2160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grpSp>
          <p:nvGrpSpPr>
            <p:cNvPr id="331" name="Arco 47"/>
            <p:cNvGrpSpPr/>
            <p:nvPr/>
          </p:nvGrpSpPr>
          <p:grpSpPr>
            <a:xfrm>
              <a:off x="-17" y="347646"/>
              <a:ext cx="347681" cy="349267"/>
              <a:chOff x="-16" y="-16"/>
              <a:chExt cx="347679" cy="349265"/>
            </a:xfrm>
          </p:grpSpPr>
          <p:sp>
            <p:nvSpPr>
              <p:cNvPr id="329" name="Forma"/>
              <p:cNvSpPr/>
              <p:nvPr/>
            </p:nvSpPr>
            <p:spPr>
              <a:xfrm>
                <a:off x="-17" y="-17"/>
                <a:ext cx="347681"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lnTo>
                      <a:pt x="1" y="99"/>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30" name="Linea"/>
              <p:cNvSpPr/>
              <p:nvPr/>
            </p:nvSpPr>
            <p:spPr>
              <a:xfrm>
                <a:off x="-17" y="-17"/>
                <a:ext cx="347681"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grpSp>
      <p:sp>
        <p:nvSpPr>
          <p:cNvPr id="333" name="Rectangle 50"/>
          <p:cNvSpPr txBox="1"/>
          <p:nvPr/>
        </p:nvSpPr>
        <p:spPr>
          <a:xfrm>
            <a:off x="3768840" y="3298825"/>
            <a:ext cx="49246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NAG</a:t>
            </a:r>
          </a:p>
        </p:txBody>
      </p:sp>
      <p:sp>
        <p:nvSpPr>
          <p:cNvPr id="334" name="Rectangle 51"/>
          <p:cNvSpPr txBox="1"/>
          <p:nvPr/>
        </p:nvSpPr>
        <p:spPr>
          <a:xfrm>
            <a:off x="4638790" y="3298825"/>
            <a:ext cx="420676"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Gal </a:t>
            </a:r>
          </a:p>
        </p:txBody>
      </p:sp>
      <p:sp>
        <p:nvSpPr>
          <p:cNvPr id="335" name="Rectangle 52"/>
          <p:cNvSpPr txBox="1"/>
          <p:nvPr/>
        </p:nvSpPr>
        <p:spPr>
          <a:xfrm>
            <a:off x="873240" y="3298825"/>
            <a:ext cx="49246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NAG</a:t>
            </a:r>
          </a:p>
        </p:txBody>
      </p:sp>
      <p:sp>
        <p:nvSpPr>
          <p:cNvPr id="336" name="Rectangle 53"/>
          <p:cNvSpPr txBox="1"/>
          <p:nvPr/>
        </p:nvSpPr>
        <p:spPr>
          <a:xfrm>
            <a:off x="1863839" y="3298825"/>
            <a:ext cx="42067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Gal </a:t>
            </a:r>
          </a:p>
        </p:txBody>
      </p:sp>
      <p:sp>
        <p:nvSpPr>
          <p:cNvPr id="337" name="Rectangle 55"/>
          <p:cNvSpPr txBox="1"/>
          <p:nvPr/>
        </p:nvSpPr>
        <p:spPr>
          <a:xfrm>
            <a:off x="4621327" y="4121150"/>
            <a:ext cx="456519"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Fuc </a:t>
            </a:r>
          </a:p>
        </p:txBody>
      </p:sp>
      <p:sp>
        <p:nvSpPr>
          <p:cNvPr id="338" name="Freeform 57"/>
          <p:cNvSpPr/>
          <p:nvPr/>
        </p:nvSpPr>
        <p:spPr>
          <a:xfrm>
            <a:off x="2476614" y="3214688"/>
            <a:ext cx="558801" cy="320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863"/>
                </a:moveTo>
                <a:lnTo>
                  <a:pt x="8959" y="14863"/>
                </a:lnTo>
                <a:lnTo>
                  <a:pt x="8959" y="21600"/>
                </a:lnTo>
                <a:lnTo>
                  <a:pt x="21600" y="11228"/>
                </a:lnTo>
                <a:lnTo>
                  <a:pt x="8959" y="0"/>
                </a:lnTo>
                <a:lnTo>
                  <a:pt x="8959" y="7699"/>
                </a:lnTo>
                <a:lnTo>
                  <a:pt x="0" y="7699"/>
                </a:lnTo>
                <a:lnTo>
                  <a:pt x="0" y="14863"/>
                </a:lnTo>
                <a:close/>
              </a:path>
            </a:pathLst>
          </a:custGeom>
          <a:solidFill>
            <a:srgbClr val="FFFFFF"/>
          </a:solidFill>
          <a:ln w="6350">
            <a:solidFill>
              <a:srgbClr val="280049"/>
            </a:solidFill>
          </a:ln>
        </p:spPr>
        <p:txBody>
          <a:bodyPr lIns="45719" rIns="45719"/>
          <a:lstStyle/>
          <a:p>
            <a:pPr/>
          </a:p>
        </p:txBody>
      </p:sp>
      <p:sp>
        <p:nvSpPr>
          <p:cNvPr id="339" name="Freeform 58"/>
          <p:cNvSpPr/>
          <p:nvPr/>
        </p:nvSpPr>
        <p:spPr>
          <a:xfrm>
            <a:off x="2409939" y="2927350"/>
            <a:ext cx="304801" cy="387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88" y="0"/>
                </a:moveTo>
                <a:lnTo>
                  <a:pt x="7088" y="5223"/>
                </a:lnTo>
                <a:lnTo>
                  <a:pt x="0" y="5223"/>
                </a:lnTo>
                <a:lnTo>
                  <a:pt x="11250" y="21600"/>
                </a:lnTo>
                <a:lnTo>
                  <a:pt x="21600" y="5223"/>
                </a:lnTo>
                <a:lnTo>
                  <a:pt x="14625" y="5223"/>
                </a:lnTo>
                <a:lnTo>
                  <a:pt x="14625" y="0"/>
                </a:lnTo>
                <a:lnTo>
                  <a:pt x="7088" y="0"/>
                </a:lnTo>
                <a:close/>
              </a:path>
            </a:pathLst>
          </a:custGeom>
          <a:gradFill>
            <a:gsLst>
              <a:gs pos="0">
                <a:schemeClr val="accent1"/>
              </a:gs>
              <a:gs pos="50000">
                <a:srgbClr val="253C57"/>
              </a:gs>
              <a:gs pos="100000">
                <a:schemeClr val="accent1"/>
              </a:gs>
            </a:gsLst>
          </a:gradFill>
          <a:ln w="12700">
            <a:miter lim="400000"/>
          </a:ln>
        </p:spPr>
        <p:txBody>
          <a:bodyPr lIns="45719" rIns="45719"/>
          <a:lstStyle/>
          <a:p>
            <a:pPr/>
          </a:p>
        </p:txBody>
      </p:sp>
      <p:sp>
        <p:nvSpPr>
          <p:cNvPr id="340" name="Rectangle 61"/>
          <p:cNvSpPr/>
          <p:nvPr/>
        </p:nvSpPr>
        <p:spPr>
          <a:xfrm>
            <a:off x="2244839" y="2286000"/>
            <a:ext cx="679451" cy="609600"/>
          </a:xfrm>
          <a:prstGeom prst="rect">
            <a:avLst/>
          </a:prstGeom>
          <a:gradFill>
            <a:gsLst>
              <a:gs pos="0">
                <a:schemeClr val="accent1"/>
              </a:gs>
              <a:gs pos="50000">
                <a:srgbClr val="253C57"/>
              </a:gs>
              <a:gs pos="100000">
                <a:schemeClr val="accent1"/>
              </a:gs>
            </a:gsLst>
          </a:gradFill>
          <a:ln w="12700">
            <a:miter lim="400000"/>
          </a:ln>
        </p:spPr>
        <p:txBody>
          <a:bodyPr lIns="45719" rIns="45719"/>
          <a:lstStyle/>
          <a:p>
            <a:pPr/>
          </a:p>
        </p:txBody>
      </p:sp>
      <p:sp>
        <p:nvSpPr>
          <p:cNvPr id="341" name="Rectangle 65"/>
          <p:cNvSpPr txBox="1"/>
          <p:nvPr/>
        </p:nvSpPr>
        <p:spPr>
          <a:xfrm>
            <a:off x="2486139" y="2438400"/>
            <a:ext cx="152401" cy="36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400">
                <a:solidFill>
                  <a:srgbClr val="FFFFFF"/>
                </a:solidFill>
                <a:latin typeface="+mj-lt"/>
                <a:ea typeface="+mj-ea"/>
                <a:cs typeface="+mj-cs"/>
                <a:sym typeface="Helvetica"/>
              </a:defRPr>
            </a:lvl1pPr>
          </a:lstStyle>
          <a:p>
            <a:pPr/>
            <a:r>
              <a:t>H </a:t>
            </a:r>
          </a:p>
        </p:txBody>
      </p:sp>
      <p:sp>
        <p:nvSpPr>
          <p:cNvPr id="342" name="Freeform 69"/>
          <p:cNvSpPr/>
          <p:nvPr/>
        </p:nvSpPr>
        <p:spPr>
          <a:xfrm>
            <a:off x="5542077" y="1535113"/>
            <a:ext cx="652464" cy="37607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53" y="20907"/>
                </a:moveTo>
                <a:lnTo>
                  <a:pt x="10353" y="21600"/>
                </a:lnTo>
                <a:lnTo>
                  <a:pt x="21600" y="20524"/>
                </a:lnTo>
                <a:lnTo>
                  <a:pt x="10353" y="19448"/>
                </a:lnTo>
                <a:lnTo>
                  <a:pt x="10353" y="20141"/>
                </a:lnTo>
                <a:lnTo>
                  <a:pt x="6201" y="20141"/>
                </a:lnTo>
                <a:lnTo>
                  <a:pt x="4415" y="20068"/>
                </a:lnTo>
                <a:lnTo>
                  <a:pt x="3994" y="19795"/>
                </a:lnTo>
                <a:lnTo>
                  <a:pt x="3994" y="1842"/>
                </a:lnTo>
                <a:lnTo>
                  <a:pt x="4625" y="1577"/>
                </a:lnTo>
                <a:lnTo>
                  <a:pt x="6622" y="1459"/>
                </a:lnTo>
                <a:lnTo>
                  <a:pt x="10353" y="1459"/>
                </a:lnTo>
                <a:lnTo>
                  <a:pt x="10353" y="2152"/>
                </a:lnTo>
                <a:lnTo>
                  <a:pt x="21600" y="1076"/>
                </a:lnTo>
                <a:lnTo>
                  <a:pt x="10353" y="0"/>
                </a:lnTo>
                <a:lnTo>
                  <a:pt x="10353" y="766"/>
                </a:lnTo>
                <a:lnTo>
                  <a:pt x="3994" y="766"/>
                </a:lnTo>
                <a:lnTo>
                  <a:pt x="1104" y="957"/>
                </a:lnTo>
                <a:lnTo>
                  <a:pt x="0" y="1459"/>
                </a:lnTo>
                <a:lnTo>
                  <a:pt x="0" y="20178"/>
                </a:lnTo>
                <a:lnTo>
                  <a:pt x="1104" y="20643"/>
                </a:lnTo>
                <a:lnTo>
                  <a:pt x="3994" y="20907"/>
                </a:lnTo>
                <a:lnTo>
                  <a:pt x="10353" y="20907"/>
                </a:lnTo>
                <a:close/>
              </a:path>
            </a:pathLst>
          </a:custGeom>
          <a:solidFill>
            <a:srgbClr val="FFFFFF"/>
          </a:solidFill>
          <a:ln w="6350">
            <a:solidFill>
              <a:srgbClr val="280049"/>
            </a:solidFill>
          </a:ln>
        </p:spPr>
        <p:txBody>
          <a:bodyPr lIns="45719" rIns="45719"/>
          <a:lstStyle/>
          <a:p>
            <a:pPr/>
          </a:p>
        </p:txBody>
      </p:sp>
      <p:sp>
        <p:nvSpPr>
          <p:cNvPr id="343" name="Rectangle 70"/>
          <p:cNvSpPr/>
          <p:nvPr/>
        </p:nvSpPr>
        <p:spPr>
          <a:xfrm>
            <a:off x="5302365" y="3328987"/>
            <a:ext cx="246064" cy="127001"/>
          </a:xfrm>
          <a:prstGeom prst="rect">
            <a:avLst/>
          </a:prstGeom>
          <a:solidFill>
            <a:srgbClr val="FFFFFF"/>
          </a:solidFill>
          <a:ln w="6350">
            <a:solidFill>
              <a:srgbClr val="280049"/>
            </a:solidFill>
            <a:miter/>
          </a:ln>
        </p:spPr>
        <p:txBody>
          <a:bodyPr lIns="45719" rIns="45719"/>
          <a:lstStyle/>
          <a:p>
            <a:pPr/>
          </a:p>
        </p:txBody>
      </p:sp>
      <p:sp>
        <p:nvSpPr>
          <p:cNvPr id="344" name="Rectangle 71"/>
          <p:cNvSpPr/>
          <p:nvPr/>
        </p:nvSpPr>
        <p:spPr>
          <a:xfrm>
            <a:off x="5502390" y="3335337"/>
            <a:ext cx="66676" cy="114301"/>
          </a:xfrm>
          <a:prstGeom prst="rect">
            <a:avLst/>
          </a:prstGeom>
          <a:solidFill>
            <a:srgbClr val="FFFFFF"/>
          </a:solidFill>
          <a:ln w="6350">
            <a:solidFill>
              <a:srgbClr val="FFFFFF"/>
            </a:solidFill>
            <a:miter/>
          </a:ln>
        </p:spPr>
        <p:txBody>
          <a:bodyPr lIns="45719" rIns="45719"/>
          <a:lstStyle/>
          <a:p>
            <a:pPr/>
          </a:p>
        </p:txBody>
      </p:sp>
      <p:sp>
        <p:nvSpPr>
          <p:cNvPr id="345" name="Rectangle 73"/>
          <p:cNvSpPr/>
          <p:nvPr/>
        </p:nvSpPr>
        <p:spPr>
          <a:xfrm>
            <a:off x="7916977" y="5476875"/>
            <a:ext cx="133351" cy="133350"/>
          </a:xfrm>
          <a:prstGeom prst="rect">
            <a:avLst/>
          </a:prstGeom>
          <a:solidFill>
            <a:srgbClr val="FFFFFF"/>
          </a:solidFill>
          <a:ln w="6350">
            <a:solidFill>
              <a:srgbClr val="280049"/>
            </a:solidFill>
            <a:miter/>
          </a:ln>
        </p:spPr>
        <p:txBody>
          <a:bodyPr lIns="45719" rIns="45719"/>
          <a:lstStyle/>
          <a:p>
            <a:pPr/>
          </a:p>
        </p:txBody>
      </p:sp>
      <p:sp>
        <p:nvSpPr>
          <p:cNvPr id="346" name="Oval 74"/>
          <p:cNvSpPr/>
          <p:nvPr/>
        </p:nvSpPr>
        <p:spPr>
          <a:xfrm>
            <a:off x="7637577" y="5597525"/>
            <a:ext cx="698501" cy="696915"/>
          </a:xfrm>
          <a:prstGeom prst="ellipse">
            <a:avLst/>
          </a:prstGeom>
          <a:gradFill>
            <a:gsLst>
              <a:gs pos="0">
                <a:srgbClr val="0000FF"/>
              </a:gs>
              <a:gs pos="100000">
                <a:srgbClr val="000076"/>
              </a:gs>
            </a:gsLst>
            <a:path path="circle">
              <a:fillToRect l="37721" t="-19636" r="62278" b="119636"/>
            </a:path>
          </a:gradFill>
          <a:ln w="6350">
            <a:solidFill>
              <a:srgbClr val="280049"/>
            </a:solidFill>
          </a:ln>
        </p:spPr>
        <p:txBody>
          <a:bodyPr lIns="45719" rIns="45719"/>
          <a:lstStyle/>
          <a:p>
            <a:pPr/>
          </a:p>
        </p:txBody>
      </p:sp>
      <p:sp>
        <p:nvSpPr>
          <p:cNvPr id="347" name="Rectangle 76"/>
          <p:cNvSpPr/>
          <p:nvPr/>
        </p:nvSpPr>
        <p:spPr>
          <a:xfrm>
            <a:off x="6613639" y="5075237"/>
            <a:ext cx="1835151" cy="134938"/>
          </a:xfrm>
          <a:prstGeom prst="rect">
            <a:avLst/>
          </a:prstGeom>
          <a:solidFill>
            <a:srgbClr val="FFFFFF"/>
          </a:solidFill>
          <a:ln w="6350">
            <a:solidFill>
              <a:srgbClr val="280049"/>
            </a:solidFill>
            <a:miter/>
          </a:ln>
        </p:spPr>
        <p:txBody>
          <a:bodyPr lIns="45719" rIns="45719"/>
          <a:lstStyle/>
          <a:p>
            <a:pPr/>
          </a:p>
        </p:txBody>
      </p:sp>
      <p:sp>
        <p:nvSpPr>
          <p:cNvPr id="348" name="Oval 77"/>
          <p:cNvSpPr/>
          <p:nvPr/>
        </p:nvSpPr>
        <p:spPr>
          <a:xfrm>
            <a:off x="8429739" y="4794250"/>
            <a:ext cx="698501" cy="696915"/>
          </a:xfrm>
          <a:prstGeom prst="ellipse">
            <a:avLst/>
          </a:prstGeom>
          <a:gradFill>
            <a:gsLst>
              <a:gs pos="0">
                <a:srgbClr val="000066"/>
              </a:gs>
              <a:gs pos="100000">
                <a:srgbClr val="C2C2DA"/>
              </a:gs>
            </a:gsLst>
            <a:path path="circle">
              <a:fillToRect l="37721" t="-19636" r="62278" b="119636"/>
            </a:path>
          </a:gradFill>
          <a:ln w="6350">
            <a:solidFill>
              <a:srgbClr val="280049"/>
            </a:solidFill>
          </a:ln>
        </p:spPr>
        <p:txBody>
          <a:bodyPr lIns="45719" rIns="45719"/>
          <a:lstStyle/>
          <a:p>
            <a:pPr/>
          </a:p>
        </p:txBody>
      </p:sp>
      <p:sp>
        <p:nvSpPr>
          <p:cNvPr id="349" name="Oval 78"/>
          <p:cNvSpPr/>
          <p:nvPr/>
        </p:nvSpPr>
        <p:spPr>
          <a:xfrm>
            <a:off x="7637577" y="4794250"/>
            <a:ext cx="698501" cy="696915"/>
          </a:xfrm>
          <a:prstGeom prst="ellipse">
            <a:avLst/>
          </a:prstGeom>
          <a:gradFill>
            <a:gsLst>
              <a:gs pos="0">
                <a:schemeClr val="accent2"/>
              </a:gs>
              <a:gs pos="100000">
                <a:srgbClr val="592524"/>
              </a:gs>
            </a:gsLst>
            <a:path path="circle">
              <a:fillToRect l="37721" t="-19636" r="62278" b="119636"/>
            </a:path>
          </a:gradFill>
          <a:ln w="6350">
            <a:solidFill>
              <a:srgbClr val="280049"/>
            </a:solidFill>
          </a:ln>
        </p:spPr>
        <p:txBody>
          <a:bodyPr lIns="45719" rIns="45719"/>
          <a:lstStyle/>
          <a:p>
            <a:pPr/>
          </a:p>
        </p:txBody>
      </p:sp>
      <p:sp>
        <p:nvSpPr>
          <p:cNvPr id="350" name="Oval 79"/>
          <p:cNvSpPr/>
          <p:nvPr/>
        </p:nvSpPr>
        <p:spPr>
          <a:xfrm>
            <a:off x="6853352" y="4794250"/>
            <a:ext cx="698501" cy="696915"/>
          </a:xfrm>
          <a:prstGeom prst="ellipse">
            <a:avLst/>
          </a:prstGeom>
          <a:gradFill>
            <a:gsLst>
              <a:gs pos="0">
                <a:srgbClr val="1F497D"/>
              </a:gs>
              <a:gs pos="100000">
                <a:srgbClr val="0E223A"/>
              </a:gs>
            </a:gsLst>
            <a:path path="circle">
              <a:fillToRect l="37721" t="-19636" r="62278" b="119636"/>
            </a:path>
          </a:gradFill>
          <a:ln w="6350">
            <a:solidFill>
              <a:srgbClr val="280049"/>
            </a:solidFill>
          </a:ln>
        </p:spPr>
        <p:txBody>
          <a:bodyPr lIns="45719" rIns="45719"/>
          <a:lstStyle/>
          <a:p>
            <a:pPr/>
          </a:p>
        </p:txBody>
      </p:sp>
      <p:grpSp>
        <p:nvGrpSpPr>
          <p:cNvPr id="353" name="Arco 80"/>
          <p:cNvGrpSpPr/>
          <p:nvPr/>
        </p:nvGrpSpPr>
        <p:grpSpPr>
          <a:xfrm>
            <a:off x="6300902" y="4794233"/>
            <a:ext cx="347664" cy="349268"/>
            <a:chOff x="0" y="-16"/>
            <a:chExt cx="347662" cy="349266"/>
          </a:xfrm>
        </p:grpSpPr>
        <p:sp>
          <p:nvSpPr>
            <p:cNvPr id="351" name="Forma"/>
            <p:cNvSpPr/>
            <p:nvPr/>
          </p:nvSpPr>
          <p:spPr>
            <a:xfrm>
              <a:off x="-1" y="-17"/>
              <a:ext cx="347664" cy="349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12"/>
                    <a:pt x="21600" y="21501"/>
                  </a:cubicBezTo>
                  <a:lnTo>
                    <a:pt x="0" y="21600"/>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52" name="Linea"/>
            <p:cNvSpPr/>
            <p:nvPr/>
          </p:nvSpPr>
          <p:spPr>
            <a:xfrm>
              <a:off x="-1" y="-17"/>
              <a:ext cx="347664" cy="347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892" y="0"/>
                    <a:pt x="21546" y="9656"/>
                    <a:pt x="2160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grpSp>
        <p:nvGrpSpPr>
          <p:cNvPr id="356" name="Arco 81"/>
          <p:cNvGrpSpPr/>
          <p:nvPr/>
        </p:nvGrpSpPr>
        <p:grpSpPr>
          <a:xfrm>
            <a:off x="6300886" y="5141896"/>
            <a:ext cx="347679" cy="349267"/>
            <a:chOff x="-16" y="-16"/>
            <a:chExt cx="347678" cy="349266"/>
          </a:xfrm>
        </p:grpSpPr>
        <p:sp>
          <p:nvSpPr>
            <p:cNvPr id="354" name="Forma"/>
            <p:cNvSpPr/>
            <p:nvPr/>
          </p:nvSpPr>
          <p:spPr>
            <a:xfrm>
              <a:off x="-17" y="-17"/>
              <a:ext cx="347680"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lnTo>
                    <a:pt x="1" y="99"/>
                  </a:lnTo>
                  <a:close/>
                </a:path>
              </a:pathLst>
            </a:custGeom>
            <a:gradFill flip="none" rotWithShape="1">
              <a:gsLst>
                <a:gs pos="0">
                  <a:schemeClr val="accent1"/>
                </a:gs>
                <a:gs pos="100000">
                  <a:srgbClr val="253C57"/>
                </a:gs>
              </a:gsLst>
              <a:path path="circle">
                <a:fillToRect l="37721" t="-19636" r="62278" b="119636"/>
              </a:path>
            </a:gradFill>
            <a:ln w="12700" cap="flat">
              <a:noFill/>
              <a:miter lim="400000"/>
            </a:ln>
            <a:effectLst/>
          </p:spPr>
          <p:txBody>
            <a:bodyPr wrap="square" lIns="45719" tIns="45719" rIns="45719" bIns="45719" numCol="1" anchor="t">
              <a:noAutofit/>
            </a:bodyPr>
            <a:lstStyle/>
            <a:p>
              <a:pPr/>
            </a:p>
          </p:txBody>
        </p:sp>
        <p:sp>
          <p:nvSpPr>
            <p:cNvPr id="355" name="Linea"/>
            <p:cNvSpPr/>
            <p:nvPr/>
          </p:nvSpPr>
          <p:spPr>
            <a:xfrm>
              <a:off x="-17" y="-17"/>
              <a:ext cx="347680" cy="349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9" y="0"/>
                  </a:moveTo>
                  <a:cubicBezTo>
                    <a:pt x="21599" y="33"/>
                    <a:pt x="21600" y="66"/>
                    <a:pt x="21600" y="99"/>
                  </a:cubicBezTo>
                  <a:cubicBezTo>
                    <a:pt x="21600" y="11973"/>
                    <a:pt x="11929" y="21600"/>
                    <a:pt x="0" y="21600"/>
                  </a:cubicBezTo>
                </a:path>
              </a:pathLst>
            </a:custGeom>
            <a:noFill/>
            <a:ln w="6350" cap="flat">
              <a:solidFill>
                <a:srgbClr val="280049"/>
              </a:solidFill>
              <a:prstDash val="solid"/>
              <a:round/>
            </a:ln>
            <a:effectLst/>
          </p:spPr>
          <p:txBody>
            <a:bodyPr wrap="square" lIns="45719" tIns="45719" rIns="45719" bIns="45719" numCol="1" anchor="t">
              <a:noAutofit/>
            </a:bodyPr>
            <a:lstStyle/>
            <a:p>
              <a:pPr/>
            </a:p>
          </p:txBody>
        </p:sp>
      </p:grpSp>
      <p:sp>
        <p:nvSpPr>
          <p:cNvPr id="357" name="Rectangle 85"/>
          <p:cNvSpPr txBox="1"/>
          <p:nvPr/>
        </p:nvSpPr>
        <p:spPr>
          <a:xfrm>
            <a:off x="7780452" y="5875337"/>
            <a:ext cx="456519"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Fuc </a:t>
            </a:r>
          </a:p>
        </p:txBody>
      </p:sp>
      <p:sp>
        <p:nvSpPr>
          <p:cNvPr id="358" name="Rectangle 86"/>
          <p:cNvSpPr txBox="1"/>
          <p:nvPr/>
        </p:nvSpPr>
        <p:spPr>
          <a:xfrm>
            <a:off x="8593252" y="5029200"/>
            <a:ext cx="42067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Gal </a:t>
            </a:r>
          </a:p>
        </p:txBody>
      </p:sp>
      <p:sp>
        <p:nvSpPr>
          <p:cNvPr id="359" name="Rectangle 87"/>
          <p:cNvSpPr txBox="1"/>
          <p:nvPr/>
        </p:nvSpPr>
        <p:spPr>
          <a:xfrm>
            <a:off x="7778864" y="5049837"/>
            <a:ext cx="420676" cy="254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Gal </a:t>
            </a:r>
          </a:p>
        </p:txBody>
      </p:sp>
      <p:sp>
        <p:nvSpPr>
          <p:cNvPr id="360" name="Rectangle 88"/>
          <p:cNvSpPr txBox="1"/>
          <p:nvPr/>
        </p:nvSpPr>
        <p:spPr>
          <a:xfrm>
            <a:off x="6959714" y="5067300"/>
            <a:ext cx="492467" cy="254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1700">
                <a:solidFill>
                  <a:srgbClr val="FFFFFF"/>
                </a:solidFill>
                <a:latin typeface="+mj-lt"/>
                <a:ea typeface="+mj-ea"/>
                <a:cs typeface="+mj-cs"/>
                <a:sym typeface="Helvetica"/>
              </a:defRPr>
            </a:lvl1pPr>
          </a:lstStyle>
          <a:p>
            <a:pPr/>
            <a:r>
              <a:t>NAG</a:t>
            </a:r>
          </a:p>
        </p:txBody>
      </p:sp>
      <p:sp>
        <p:nvSpPr>
          <p:cNvPr id="361" name="Freeform 92"/>
          <p:cNvSpPr/>
          <p:nvPr/>
        </p:nvSpPr>
        <p:spPr>
          <a:xfrm>
            <a:off x="5502390" y="5202237"/>
            <a:ext cx="306389" cy="388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51" y="21600"/>
                </a:moveTo>
                <a:lnTo>
                  <a:pt x="7051" y="16398"/>
                </a:lnTo>
                <a:lnTo>
                  <a:pt x="0" y="16398"/>
                </a:lnTo>
                <a:lnTo>
                  <a:pt x="11304" y="0"/>
                </a:lnTo>
                <a:lnTo>
                  <a:pt x="21600" y="16398"/>
                </a:lnTo>
                <a:lnTo>
                  <a:pt x="14549" y="16398"/>
                </a:lnTo>
                <a:lnTo>
                  <a:pt x="14549" y="21600"/>
                </a:lnTo>
                <a:lnTo>
                  <a:pt x="7051" y="21600"/>
                </a:lnTo>
                <a:close/>
              </a:path>
            </a:pathLst>
          </a:custGeom>
          <a:gradFill>
            <a:gsLst>
              <a:gs pos="0">
                <a:srgbClr val="0000FF"/>
              </a:gs>
              <a:gs pos="50000">
                <a:srgbClr val="000076"/>
              </a:gs>
              <a:gs pos="100000">
                <a:srgbClr val="0000FF"/>
              </a:gs>
            </a:gsLst>
          </a:gradFill>
          <a:ln w="12700">
            <a:miter lim="400000"/>
          </a:ln>
        </p:spPr>
        <p:txBody>
          <a:bodyPr lIns="45719" rIns="45719"/>
          <a:lstStyle/>
          <a:p>
            <a:pPr/>
          </a:p>
        </p:txBody>
      </p:sp>
      <p:sp>
        <p:nvSpPr>
          <p:cNvPr id="362" name="Rectangle 95"/>
          <p:cNvSpPr/>
          <p:nvPr/>
        </p:nvSpPr>
        <p:spPr>
          <a:xfrm>
            <a:off x="5292840" y="5638800"/>
            <a:ext cx="712789" cy="700089"/>
          </a:xfrm>
          <a:prstGeom prst="rect">
            <a:avLst/>
          </a:prstGeom>
          <a:gradFill>
            <a:gsLst>
              <a:gs pos="0">
                <a:srgbClr val="0000FF"/>
              </a:gs>
              <a:gs pos="50000">
                <a:srgbClr val="000076"/>
              </a:gs>
              <a:gs pos="100000">
                <a:srgbClr val="0000FF"/>
              </a:gs>
            </a:gsLst>
          </a:gradFill>
          <a:ln w="12700">
            <a:miter lim="400000"/>
          </a:ln>
        </p:spPr>
        <p:txBody>
          <a:bodyPr lIns="45719" rIns="45719"/>
          <a:lstStyle/>
          <a:p>
            <a:pPr/>
          </a:p>
        </p:txBody>
      </p:sp>
      <p:sp>
        <p:nvSpPr>
          <p:cNvPr id="363" name="Rectangle 99"/>
          <p:cNvSpPr txBox="1"/>
          <p:nvPr/>
        </p:nvSpPr>
        <p:spPr>
          <a:xfrm>
            <a:off x="5521440" y="5791200"/>
            <a:ext cx="317501" cy="368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400">
                <a:solidFill>
                  <a:srgbClr val="FFFFFF"/>
                </a:solidFill>
                <a:latin typeface="+mj-lt"/>
                <a:ea typeface="+mj-ea"/>
                <a:cs typeface="+mj-cs"/>
                <a:sym typeface="Helvetica"/>
              </a:defRPr>
            </a:lvl1pPr>
          </a:lstStyle>
          <a:p>
            <a:pPr/>
            <a:r>
              <a:t>B </a:t>
            </a:r>
          </a:p>
        </p:txBody>
      </p:sp>
      <p:sp>
        <p:nvSpPr>
          <p:cNvPr id="364" name="Freeform 101"/>
          <p:cNvSpPr/>
          <p:nvPr/>
        </p:nvSpPr>
        <p:spPr>
          <a:xfrm>
            <a:off x="5502390" y="1266825"/>
            <a:ext cx="306389" cy="388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51" y="0"/>
                </a:moveTo>
                <a:lnTo>
                  <a:pt x="7051" y="5202"/>
                </a:lnTo>
                <a:lnTo>
                  <a:pt x="0" y="5202"/>
                </a:lnTo>
                <a:lnTo>
                  <a:pt x="11304" y="21600"/>
                </a:lnTo>
                <a:lnTo>
                  <a:pt x="21600" y="5202"/>
                </a:lnTo>
                <a:lnTo>
                  <a:pt x="14549" y="5202"/>
                </a:lnTo>
                <a:lnTo>
                  <a:pt x="14549" y="0"/>
                </a:lnTo>
                <a:lnTo>
                  <a:pt x="7051" y="0"/>
                </a:lnTo>
                <a:close/>
              </a:path>
            </a:pathLst>
          </a:custGeom>
          <a:gradFill>
            <a:gsLst>
              <a:gs pos="0">
                <a:schemeClr val="accent2"/>
              </a:gs>
              <a:gs pos="50000">
                <a:srgbClr val="592524"/>
              </a:gs>
              <a:gs pos="100000">
                <a:schemeClr val="accent2"/>
              </a:gs>
            </a:gsLst>
          </a:gradFill>
          <a:ln w="12700">
            <a:miter lim="400000"/>
          </a:ln>
        </p:spPr>
        <p:txBody>
          <a:bodyPr lIns="45719" rIns="45719"/>
          <a:lstStyle/>
          <a:p>
            <a:pPr/>
          </a:p>
        </p:txBody>
      </p:sp>
      <p:sp>
        <p:nvSpPr>
          <p:cNvPr id="365" name="Rectangle 104"/>
          <p:cNvSpPr/>
          <p:nvPr/>
        </p:nvSpPr>
        <p:spPr>
          <a:xfrm>
            <a:off x="5292840" y="533400"/>
            <a:ext cx="712789" cy="700089"/>
          </a:xfrm>
          <a:prstGeom prst="rect">
            <a:avLst/>
          </a:prstGeom>
          <a:gradFill>
            <a:gsLst>
              <a:gs pos="0">
                <a:schemeClr val="accent2"/>
              </a:gs>
              <a:gs pos="50000">
                <a:srgbClr val="592524"/>
              </a:gs>
              <a:gs pos="100000">
                <a:schemeClr val="accent2"/>
              </a:gs>
            </a:gsLst>
          </a:gradFill>
          <a:ln w="12700">
            <a:miter lim="400000"/>
          </a:ln>
        </p:spPr>
        <p:txBody>
          <a:bodyPr lIns="45719" rIns="45719"/>
          <a:lstStyle/>
          <a:p>
            <a:pPr/>
          </a:p>
        </p:txBody>
      </p:sp>
      <p:sp>
        <p:nvSpPr>
          <p:cNvPr id="366" name="Rectangle 108"/>
          <p:cNvSpPr txBox="1"/>
          <p:nvPr/>
        </p:nvSpPr>
        <p:spPr>
          <a:xfrm>
            <a:off x="5521440" y="685800"/>
            <a:ext cx="321029" cy="3810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400">
                <a:solidFill>
                  <a:srgbClr val="FFFFFF"/>
                </a:solidFill>
                <a:latin typeface="+mj-lt"/>
                <a:ea typeface="+mj-ea"/>
                <a:cs typeface="+mj-cs"/>
                <a:sym typeface="Helvetica"/>
              </a:defRPr>
            </a:pPr>
            <a:r>
              <a:t>A</a:t>
            </a:r>
            <a:r>
              <a:rPr sz="2500"/>
              <a:t> </a:t>
            </a:r>
          </a:p>
        </p:txBody>
      </p:sp>
      <p:sp>
        <p:nvSpPr>
          <p:cNvPr id="367" name="Rectangle 110"/>
          <p:cNvSpPr/>
          <p:nvPr/>
        </p:nvSpPr>
        <p:spPr>
          <a:xfrm>
            <a:off x="6951777" y="3033713"/>
            <a:ext cx="2011362" cy="636588"/>
          </a:xfrm>
          <a:prstGeom prst="rect">
            <a:avLst/>
          </a:prstGeom>
          <a:solidFill>
            <a:srgbClr val="B2B2B2"/>
          </a:solidFill>
          <a:ln w="6350">
            <a:solidFill>
              <a:srgbClr val="280049"/>
            </a:solidFill>
            <a:miter/>
          </a:ln>
          <a:effectLst>
            <a:outerShdw sx="100000" sy="100000" kx="0" ky="0" algn="b" rotWithShape="0" blurRad="63500" dist="107762" dir="2700000">
              <a:srgbClr val="000000">
                <a:alpha val="74998"/>
              </a:srgbClr>
            </a:outerShdw>
          </a:effectLst>
        </p:spPr>
        <p:txBody>
          <a:bodyPr lIns="45719" rIns="45719"/>
          <a:lstStyle/>
          <a:p>
            <a:pPr/>
          </a:p>
        </p:txBody>
      </p:sp>
      <p:sp>
        <p:nvSpPr>
          <p:cNvPr id="368" name="Rectangle 111"/>
          <p:cNvSpPr txBox="1"/>
          <p:nvPr/>
        </p:nvSpPr>
        <p:spPr>
          <a:xfrm>
            <a:off x="7254989" y="3244850"/>
            <a:ext cx="1109267"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atin typeface="+mj-lt"/>
                <a:ea typeface="+mj-ea"/>
                <a:cs typeface="+mj-cs"/>
                <a:sym typeface="Helvetica"/>
              </a:defRPr>
            </a:lvl1pPr>
          </a:lstStyle>
          <a:p>
            <a:pPr/>
            <a:r>
              <a:t>A antigen </a:t>
            </a:r>
          </a:p>
        </p:txBody>
      </p:sp>
      <p:sp>
        <p:nvSpPr>
          <p:cNvPr id="369" name="Text Box 114"/>
          <p:cNvSpPr txBox="1"/>
          <p:nvPr/>
        </p:nvSpPr>
        <p:spPr>
          <a:xfrm>
            <a:off x="702350" y="6041554"/>
            <a:ext cx="3716423"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008000"/>
                </a:solidFill>
                <a:latin typeface="+mj-lt"/>
                <a:ea typeface="+mj-ea"/>
                <a:cs typeface="+mj-cs"/>
                <a:sym typeface="Helvetica"/>
              </a:defRPr>
            </a:pPr>
            <a:r>
              <a:t>NAcGA (N-acetylgalactoseamine)</a:t>
            </a:r>
          </a:p>
          <a:p>
            <a:pPr>
              <a:defRPr b="1">
                <a:solidFill>
                  <a:srgbClr val="B3A2C7"/>
                </a:solidFill>
                <a:latin typeface="+mj-lt"/>
                <a:ea typeface="+mj-ea"/>
                <a:cs typeface="+mj-cs"/>
                <a:sym typeface="Helvetica"/>
              </a:defRPr>
            </a:pPr>
            <a:r>
              <a:t>Gal (galactose)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magine 4" descr="Immagine 4"/>
          <p:cNvPicPr>
            <a:picLocks noChangeAspect="1"/>
          </p:cNvPicPr>
          <p:nvPr/>
        </p:nvPicPr>
        <p:blipFill>
          <a:blip r:embed="rId2">
            <a:extLst/>
          </a:blip>
          <a:stretch>
            <a:fillRect/>
          </a:stretch>
        </p:blipFill>
        <p:spPr>
          <a:xfrm>
            <a:off x="127000" y="279400"/>
            <a:ext cx="8890000" cy="62865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Picture 3" descr="Picture 3"/>
          <p:cNvPicPr>
            <a:picLocks noChangeAspect="1"/>
          </p:cNvPicPr>
          <p:nvPr/>
        </p:nvPicPr>
        <p:blipFill>
          <a:blip r:embed="rId2">
            <a:extLst/>
          </a:blip>
          <a:stretch>
            <a:fillRect/>
          </a:stretch>
        </p:blipFill>
        <p:spPr>
          <a:xfrm>
            <a:off x="1008062" y="944562"/>
            <a:ext cx="7127876" cy="5380039"/>
          </a:xfrm>
          <a:prstGeom prst="rect">
            <a:avLst/>
          </a:prstGeom>
          <a:ln w="12700">
            <a:miter lim="400000"/>
          </a:ln>
        </p:spPr>
      </p:pic>
      <p:sp>
        <p:nvSpPr>
          <p:cNvPr id="374" name="Rectangle 2"/>
          <p:cNvSpPr txBox="1"/>
          <p:nvPr/>
        </p:nvSpPr>
        <p:spPr>
          <a:xfrm>
            <a:off x="114415" y="230981"/>
            <a:ext cx="8799711" cy="638175"/>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ctr">
            <a:spAutoFit/>
          </a:bodyPr>
          <a:lstStyle>
            <a:lvl1pPr algn="ctr">
              <a:defRPr b="1" sz="3600">
                <a:solidFill>
                  <a:srgbClr val="0000FF"/>
                </a:solidFill>
                <a:latin typeface="+mj-lt"/>
                <a:ea typeface="+mj-ea"/>
                <a:cs typeface="+mj-cs"/>
                <a:sym typeface="Helvetica"/>
              </a:defRPr>
            </a:lvl1pPr>
          </a:lstStyle>
          <a:p>
            <a:pPr/>
            <a:r>
              <a:t>ABO Blood Group Antigens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Picture 2" descr="Picture 2"/>
          <p:cNvPicPr>
            <a:picLocks noChangeAspect="1"/>
          </p:cNvPicPr>
          <p:nvPr/>
        </p:nvPicPr>
        <p:blipFill>
          <a:blip r:embed="rId2">
            <a:extLst/>
          </a:blip>
          <a:stretch>
            <a:fillRect/>
          </a:stretch>
        </p:blipFill>
        <p:spPr>
          <a:xfrm>
            <a:off x="1003300" y="1181688"/>
            <a:ext cx="7137400" cy="4976813"/>
          </a:xfrm>
          <a:prstGeom prst="rect">
            <a:avLst/>
          </a:prstGeom>
          <a:ln w="12700">
            <a:miter lim="400000"/>
          </a:ln>
        </p:spPr>
      </p:pic>
      <p:sp>
        <p:nvSpPr>
          <p:cNvPr id="377" name="Rectangle 2"/>
          <p:cNvSpPr txBox="1"/>
          <p:nvPr/>
        </p:nvSpPr>
        <p:spPr>
          <a:xfrm>
            <a:off x="-75331" y="-148130"/>
            <a:ext cx="9258301" cy="1371601"/>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ctr">
            <a:normAutofit fontScale="100000" lnSpcReduction="0"/>
          </a:bodyPr>
          <a:lstStyle>
            <a:lvl1pPr algn="ctr">
              <a:defRPr b="1" sz="4800">
                <a:solidFill>
                  <a:srgbClr val="0000FF"/>
                </a:solidFill>
              </a:defRPr>
            </a:lvl1pPr>
          </a:lstStyle>
          <a:p>
            <a:pPr/>
            <a:r>
              <a:t>ABO Blood Group Reactivity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 S9781416031239-001-f006" descr=" S9781416031239-001-f006"/>
          <p:cNvPicPr>
            <a:picLocks noChangeAspect="1"/>
          </p:cNvPicPr>
          <p:nvPr/>
        </p:nvPicPr>
        <p:blipFill>
          <a:blip r:embed="rId2">
            <a:extLst/>
          </a:blip>
          <a:stretch>
            <a:fillRect/>
          </a:stretch>
        </p:blipFill>
        <p:spPr>
          <a:xfrm>
            <a:off x="760412" y="846137"/>
            <a:ext cx="7621588" cy="5935663"/>
          </a:xfrm>
          <a:prstGeom prst="rect">
            <a:avLst/>
          </a:prstGeom>
          <a:ln w="12700">
            <a:miter lim="400000"/>
          </a:ln>
        </p:spPr>
      </p:pic>
      <p:sp>
        <p:nvSpPr>
          <p:cNvPr id="135" name="Phases of adaptive immune response"/>
          <p:cNvSpPr txBox="1"/>
          <p:nvPr/>
        </p:nvSpPr>
        <p:spPr>
          <a:xfrm>
            <a:off x="152399" y="200025"/>
            <a:ext cx="8763002"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latin typeface="Arial"/>
                <a:ea typeface="Arial"/>
                <a:cs typeface="Arial"/>
                <a:sym typeface="Arial"/>
              </a:defRPr>
            </a:lvl1pPr>
          </a:lstStyle>
          <a:p>
            <a:pPr/>
            <a:r>
              <a:t>Phases of adaptive immune response</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ext Box 2"/>
          <p:cNvSpPr txBox="1"/>
          <p:nvPr/>
        </p:nvSpPr>
        <p:spPr>
          <a:xfrm>
            <a:off x="288925" y="352425"/>
            <a:ext cx="8474075" cy="63403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900">
                <a:solidFill>
                  <a:srgbClr val="0A0AFF"/>
                </a:solidFill>
                <a:latin typeface="Arial"/>
                <a:ea typeface="Arial"/>
                <a:cs typeface="Arial"/>
                <a:sym typeface="Arial"/>
              </a:defRPr>
            </a:lvl1pPr>
          </a:lstStyle>
          <a:p>
            <a:pPr/>
            <a:r>
              <a:t>AB0 distribution</a:t>
            </a:r>
          </a:p>
        </p:txBody>
      </p:sp>
      <p:graphicFrame>
        <p:nvGraphicFramePr>
          <p:cNvPr id="380" name="Group 51"/>
          <p:cNvGraphicFramePr/>
          <p:nvPr/>
        </p:nvGraphicFramePr>
        <p:xfrm>
          <a:off x="914400" y="1498600"/>
          <a:ext cx="7086600" cy="406400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71650"/>
                <a:gridCol w="1771650"/>
                <a:gridCol w="1771650"/>
                <a:gridCol w="1771650"/>
              </a:tblGrid>
              <a:tr h="677863">
                <a:tc rowSpan="2">
                  <a:txBody>
                    <a:bodyPr/>
                    <a:lstStyle/>
                    <a:p>
                      <a:pPr algn="ctr" defTabSz="914400">
                        <a:spcBef>
                          <a:spcPts val="400"/>
                        </a:spcBef>
                        <a:defRPr b="1" sz="2800">
                          <a:latin typeface="Arial"/>
                          <a:ea typeface="Arial"/>
                          <a:cs typeface="Arial"/>
                          <a:sym typeface="Arial"/>
                        </a:defRPr>
                      </a:pPr>
                    </a:p>
                    <a:p>
                      <a:pPr algn="ctr" defTabSz="914400">
                        <a:spcBef>
                          <a:spcPts val="600"/>
                        </a:spcBef>
                        <a:defRPr b="1" sz="2800">
                          <a:latin typeface="Arial"/>
                          <a:ea typeface="Arial"/>
                          <a:cs typeface="Arial"/>
                          <a:sym typeface="Arial"/>
                        </a:defRPr>
                      </a:pPr>
                      <a:r>
                        <a:t>Grup</a:t>
                      </a:r>
                    </a:p>
                  </a:txBody>
                  <a:tcPr marL="45720" marR="45720" marT="45720" marB="45720" anchor="t" anchorCtr="0" horzOverflow="overflow">
                    <a:lnL w="28575">
                      <a:solidFill>
                        <a:srgbClr val="000000"/>
                      </a:solidFill>
                    </a:lnL>
                    <a:lnR w="12700">
                      <a:solidFill>
                        <a:srgbClr val="000000"/>
                      </a:solidFill>
                    </a:lnR>
                    <a:lnT w="28575">
                      <a:solidFill>
                        <a:srgbClr val="000000"/>
                      </a:solidFill>
                    </a:lnT>
                    <a:lnB w="12700">
                      <a:solidFill>
                        <a:srgbClr val="000000"/>
                      </a:solidFill>
                    </a:lnB>
                    <a:solidFill>
                      <a:srgbClr val="ED9F0A"/>
                    </a:solidFill>
                  </a:tcPr>
                </a:tc>
                <a:tc gridSpan="3">
                  <a:txBody>
                    <a:bodyPr/>
                    <a:lstStyle/>
                    <a:p>
                      <a:pPr algn="ctr" defTabSz="914400">
                        <a:spcBef>
                          <a:spcPts val="600"/>
                        </a:spcBef>
                        <a:defRPr sz="1800"/>
                      </a:pPr>
                      <a:r>
                        <a:rPr b="1" sz="2800">
                          <a:latin typeface="Arial"/>
                          <a:ea typeface="Arial"/>
                          <a:cs typeface="Arial"/>
                          <a:sym typeface="Arial"/>
                        </a:rPr>
                        <a:t>Population</a:t>
                      </a:r>
                    </a:p>
                  </a:txBody>
                  <a:tcPr marL="45720" marR="45720" marT="45720" marB="45720" anchor="t" anchorCtr="0" horzOverflow="overflow">
                    <a:lnL w="12700">
                      <a:solidFill>
                        <a:srgbClr val="000000"/>
                      </a:solidFill>
                    </a:lnL>
                    <a:lnR w="28575">
                      <a:solidFill>
                        <a:srgbClr val="000000"/>
                      </a:solidFill>
                    </a:lnR>
                    <a:lnT w="28575">
                      <a:solidFill>
                        <a:srgbClr val="000000"/>
                      </a:solidFill>
                    </a:lnT>
                    <a:lnB w="12700">
                      <a:solidFill>
                        <a:srgbClr val="000000"/>
                      </a:solidFill>
                    </a:lnB>
                    <a:solidFill>
                      <a:schemeClr val="accent1"/>
                    </a:solidFill>
                  </a:tcPr>
                </a:tc>
                <a:tc hMerge="1">
                  <a:tcPr/>
                </a:tc>
                <a:tc hMerge="1">
                  <a:tcPr/>
                </a:tc>
              </a:tr>
              <a:tr h="676275">
                <a:tc vMerge="1">
                  <a:tcPr/>
                </a:tc>
                <a:tc>
                  <a:txBody>
                    <a:bodyPr/>
                    <a:lstStyle/>
                    <a:p>
                      <a:pPr algn="ctr" defTabSz="914400">
                        <a:spcBef>
                          <a:spcPts val="600"/>
                        </a:spcBef>
                        <a:defRPr sz="1800"/>
                      </a:pPr>
                      <a:r>
                        <a:rPr b="1" sz="2800">
                          <a:latin typeface="Arial"/>
                          <a:ea typeface="Arial"/>
                          <a:cs typeface="Arial"/>
                          <a:sym typeface="Arial"/>
                        </a:rPr>
                        <a:t>White</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1"/>
                    </a:solidFill>
                  </a:tcPr>
                </a:tc>
                <a:tc>
                  <a:txBody>
                    <a:bodyPr/>
                    <a:lstStyle/>
                    <a:p>
                      <a:pPr algn="ctr" defTabSz="914400">
                        <a:spcBef>
                          <a:spcPts val="600"/>
                        </a:spcBef>
                        <a:defRPr sz="1800"/>
                      </a:pPr>
                      <a:r>
                        <a:rPr b="1" sz="2800">
                          <a:latin typeface="Arial"/>
                          <a:ea typeface="Arial"/>
                          <a:cs typeface="Arial"/>
                          <a:sym typeface="Arial"/>
                        </a:rPr>
                        <a:t>Black</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1"/>
                    </a:solidFill>
                  </a:tcPr>
                </a:tc>
                <a:tc>
                  <a:txBody>
                    <a:bodyPr/>
                    <a:lstStyle/>
                    <a:p>
                      <a:pPr algn="ctr" defTabSz="914400">
                        <a:spcBef>
                          <a:spcPts val="600"/>
                        </a:spcBef>
                        <a:defRPr sz="1800"/>
                      </a:pPr>
                      <a:r>
                        <a:rPr b="1" sz="2800">
                          <a:latin typeface="Arial"/>
                          <a:ea typeface="Arial"/>
                          <a:cs typeface="Arial"/>
                          <a:sym typeface="Arial"/>
                        </a:rPr>
                        <a:t>Eastern</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solidFill>
                      <a:schemeClr val="accent1"/>
                    </a:solidFill>
                  </a:tcPr>
                </a:tc>
              </a:tr>
              <a:tr h="677863">
                <a:tc>
                  <a:txBody>
                    <a:bodyPr/>
                    <a:lstStyle/>
                    <a:p>
                      <a:pPr algn="ctr" defTabSz="914400">
                        <a:spcBef>
                          <a:spcPts val="600"/>
                        </a:spcBef>
                        <a:defRPr sz="1800"/>
                      </a:pPr>
                      <a:r>
                        <a:rPr b="1" sz="2800">
                          <a:latin typeface="Arial"/>
                          <a:ea typeface="Arial"/>
                          <a:cs typeface="Arial"/>
                          <a:sym typeface="Arial"/>
                        </a:rPr>
                        <a:t>A</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ED9F0A"/>
                    </a:solidFill>
                  </a:tcPr>
                </a:tc>
                <a:tc>
                  <a:txBody>
                    <a:bodyPr/>
                    <a:lstStyle/>
                    <a:p>
                      <a:pPr algn="ctr" defTabSz="914400">
                        <a:spcBef>
                          <a:spcPts val="600"/>
                        </a:spcBef>
                        <a:defRPr sz="1800"/>
                      </a:pPr>
                      <a:r>
                        <a:rPr sz="2800">
                          <a:latin typeface="Arial"/>
                          <a:ea typeface="Arial"/>
                          <a:cs typeface="Arial"/>
                          <a:sym typeface="Arial"/>
                        </a:rPr>
                        <a:t>45</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29</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35,4</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77863">
                <a:tc>
                  <a:txBody>
                    <a:bodyPr/>
                    <a:lstStyle/>
                    <a:p>
                      <a:pPr algn="ctr" defTabSz="914400">
                        <a:spcBef>
                          <a:spcPts val="600"/>
                        </a:spcBef>
                        <a:defRPr sz="1800"/>
                      </a:pPr>
                      <a:r>
                        <a:rPr b="1" sz="2800">
                          <a:latin typeface="Arial"/>
                          <a:ea typeface="Arial"/>
                          <a:cs typeface="Arial"/>
                          <a:sym typeface="Arial"/>
                        </a:rPr>
                        <a:t>B</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ED9F0A"/>
                    </a:solidFill>
                  </a:tcPr>
                </a:tc>
                <a:tc>
                  <a:txBody>
                    <a:bodyPr/>
                    <a:lstStyle/>
                    <a:p>
                      <a:pPr algn="ctr" defTabSz="914400">
                        <a:spcBef>
                          <a:spcPts val="600"/>
                        </a:spcBef>
                        <a:defRPr sz="1800"/>
                      </a:pPr>
                      <a:r>
                        <a:rPr sz="2800">
                          <a:latin typeface="Arial"/>
                          <a:ea typeface="Arial"/>
                          <a:cs typeface="Arial"/>
                          <a:sym typeface="Arial"/>
                        </a:rPr>
                        <a:t>8</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17</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22,5</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76275">
                <a:tc>
                  <a:txBody>
                    <a:bodyPr/>
                    <a:lstStyle/>
                    <a:p>
                      <a:pPr algn="ctr" defTabSz="914400">
                        <a:spcBef>
                          <a:spcPts val="600"/>
                        </a:spcBef>
                        <a:defRPr sz="1800"/>
                      </a:pPr>
                      <a:r>
                        <a:rPr b="1" sz="2800">
                          <a:latin typeface="Arial"/>
                          <a:ea typeface="Arial"/>
                          <a:cs typeface="Arial"/>
                          <a:sym typeface="Arial"/>
                        </a:rPr>
                        <a:t>AB</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12700">
                      <a:solidFill>
                        <a:srgbClr val="000000"/>
                      </a:solidFill>
                    </a:lnB>
                    <a:solidFill>
                      <a:srgbClr val="ED9F0A"/>
                    </a:solidFill>
                  </a:tcPr>
                </a:tc>
                <a:tc>
                  <a:txBody>
                    <a:bodyPr/>
                    <a:lstStyle/>
                    <a:p>
                      <a:pPr algn="ctr" defTabSz="914400">
                        <a:spcBef>
                          <a:spcPts val="600"/>
                        </a:spcBef>
                        <a:defRPr sz="1800"/>
                      </a:pPr>
                      <a:r>
                        <a:rPr sz="2800">
                          <a:latin typeface="Arial"/>
                          <a:ea typeface="Arial"/>
                          <a:cs typeface="Arial"/>
                          <a:sym typeface="Arial"/>
                        </a:rPr>
                        <a:t>4</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4</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defTabSz="914400">
                        <a:spcBef>
                          <a:spcPts val="600"/>
                        </a:spcBef>
                        <a:defRPr sz="1800"/>
                      </a:pPr>
                      <a:r>
                        <a:rPr sz="2800">
                          <a:latin typeface="Arial"/>
                          <a:ea typeface="Arial"/>
                          <a:cs typeface="Arial"/>
                          <a:sym typeface="Arial"/>
                        </a:rPr>
                        <a:t>12,6</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12700">
                      <a:solidFill>
                        <a:srgbClr val="000000"/>
                      </a:solidFill>
                    </a:lnB>
                    <a:noFill/>
                  </a:tcPr>
                </a:tc>
              </a:tr>
              <a:tr h="677863">
                <a:tc>
                  <a:txBody>
                    <a:bodyPr/>
                    <a:lstStyle/>
                    <a:p>
                      <a:pPr algn="ctr" defTabSz="914400">
                        <a:spcBef>
                          <a:spcPts val="600"/>
                        </a:spcBef>
                        <a:defRPr sz="1800"/>
                      </a:pPr>
                      <a:r>
                        <a:rPr b="1" sz="2800">
                          <a:latin typeface="Arial"/>
                          <a:ea typeface="Arial"/>
                          <a:cs typeface="Arial"/>
                          <a:sym typeface="Arial"/>
                        </a:rPr>
                        <a:t>0</a:t>
                      </a:r>
                    </a:p>
                  </a:txBody>
                  <a:tcPr marL="45720" marR="45720" marT="45720" marB="45720" anchor="t" anchorCtr="0" horzOverflow="overflow">
                    <a:lnL w="28575">
                      <a:solidFill>
                        <a:srgbClr val="000000"/>
                      </a:solidFill>
                    </a:lnL>
                    <a:lnR w="12700">
                      <a:solidFill>
                        <a:srgbClr val="000000"/>
                      </a:solidFill>
                    </a:lnR>
                    <a:lnT w="12700">
                      <a:solidFill>
                        <a:srgbClr val="000000"/>
                      </a:solidFill>
                    </a:lnT>
                    <a:lnB w="28575">
                      <a:solidFill>
                        <a:srgbClr val="000000"/>
                      </a:solidFill>
                    </a:lnB>
                    <a:solidFill>
                      <a:srgbClr val="ED9F0A"/>
                    </a:solidFill>
                  </a:tcPr>
                </a:tc>
                <a:tc>
                  <a:txBody>
                    <a:bodyPr/>
                    <a:lstStyle/>
                    <a:p>
                      <a:pPr algn="ctr" defTabSz="914400">
                        <a:spcBef>
                          <a:spcPts val="600"/>
                        </a:spcBef>
                        <a:defRPr sz="1800"/>
                      </a:pPr>
                      <a:r>
                        <a:rPr sz="2800">
                          <a:latin typeface="Arial"/>
                          <a:ea typeface="Arial"/>
                          <a:cs typeface="Arial"/>
                          <a:sym typeface="Arial"/>
                        </a:rPr>
                        <a:t>43</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600"/>
                        </a:spcBef>
                        <a:defRPr sz="1800"/>
                      </a:pPr>
                      <a:r>
                        <a:rPr sz="2800">
                          <a:latin typeface="Arial"/>
                          <a:ea typeface="Arial"/>
                          <a:cs typeface="Arial"/>
                          <a:sym typeface="Arial"/>
                        </a:rPr>
                        <a:t>50</a:t>
                      </a:r>
                    </a:p>
                  </a:txBody>
                  <a:tcPr marL="45720" marR="45720" marT="45720" marB="45720" anchor="t" anchorCtr="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defTabSz="914400">
                        <a:spcBef>
                          <a:spcPts val="600"/>
                        </a:spcBef>
                        <a:defRPr sz="1800"/>
                      </a:pPr>
                      <a:r>
                        <a:rPr sz="2800">
                          <a:latin typeface="Arial"/>
                          <a:ea typeface="Arial"/>
                          <a:cs typeface="Arial"/>
                          <a:sym typeface="Arial"/>
                        </a:rPr>
                        <a:t>29,5</a:t>
                      </a:r>
                    </a:p>
                  </a:txBody>
                  <a:tcPr marL="45720" marR="45720" marT="45720" marB="45720" anchor="t" anchorCtr="0" horzOverflow="overflow">
                    <a:lnL w="12700">
                      <a:solidFill>
                        <a:srgbClr val="000000"/>
                      </a:solidFill>
                    </a:lnL>
                    <a:lnR w="28575">
                      <a:solidFill>
                        <a:srgbClr val="000000"/>
                      </a:solidFill>
                    </a:lnR>
                    <a:lnT w="12700">
                      <a:solidFill>
                        <a:srgbClr val="000000"/>
                      </a:solidFill>
                    </a:lnT>
                    <a:lnB w="28575">
                      <a:solidFill>
                        <a:srgbClr val="000000"/>
                      </a:solidFill>
                    </a:lnB>
                    <a:noFill/>
                  </a:tcPr>
                </a:tc>
              </a:tr>
            </a:tbl>
          </a:graphicData>
        </a:graphic>
      </p:graphicFrame>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ext Box 2"/>
          <p:cNvSpPr txBox="1"/>
          <p:nvPr/>
        </p:nvSpPr>
        <p:spPr>
          <a:xfrm>
            <a:off x="288925" y="352425"/>
            <a:ext cx="8474075" cy="708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400">
                <a:solidFill>
                  <a:srgbClr val="0000FF"/>
                </a:solidFill>
                <a:latin typeface="Arial"/>
                <a:ea typeface="Arial"/>
                <a:cs typeface="Arial"/>
                <a:sym typeface="Arial"/>
              </a:defRPr>
            </a:lvl1pPr>
          </a:lstStyle>
          <a:p>
            <a:pPr/>
            <a:r>
              <a:t>Ag Rhesus (Rh)</a:t>
            </a:r>
          </a:p>
        </p:txBody>
      </p:sp>
      <p:pic>
        <p:nvPicPr>
          <p:cNvPr id="383" name="Picture 3" descr="Picture 3"/>
          <p:cNvPicPr>
            <a:picLocks noChangeAspect="1"/>
          </p:cNvPicPr>
          <p:nvPr/>
        </p:nvPicPr>
        <p:blipFill>
          <a:blip r:embed="rId2">
            <a:extLst/>
          </a:blip>
          <a:srcRect l="0" t="19299" r="0" b="0"/>
          <a:stretch>
            <a:fillRect/>
          </a:stretch>
        </p:blipFill>
        <p:spPr>
          <a:xfrm>
            <a:off x="1143000" y="1943099"/>
            <a:ext cx="6477000" cy="27051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Rectangle 2"/>
          <p:cNvSpPr txBox="1"/>
          <p:nvPr>
            <p:ph type="title"/>
          </p:nvPr>
        </p:nvSpPr>
        <p:spPr>
          <a:xfrm>
            <a:off x="0" y="381000"/>
            <a:ext cx="9144000" cy="1143000"/>
          </a:xfrm>
          <a:prstGeom prst="rect">
            <a:avLst/>
          </a:prstGeom>
        </p:spPr>
        <p:txBody>
          <a:bodyPr/>
          <a:lstStyle/>
          <a:p>
            <a:pPr algn="l" defTabSz="388620">
              <a:defRPr b="1" sz="3400">
                <a:solidFill>
                  <a:srgbClr val="0000FF"/>
                </a:solidFill>
              </a:defRPr>
            </a:pPr>
            <a:r>
              <a:t>Type II Hypersensitivity:</a:t>
            </a:r>
            <a:br/>
            <a:r>
              <a:t>	                            </a:t>
            </a:r>
            <a:r>
              <a:rPr b="0"/>
              <a:t>Transfusion reactions</a:t>
            </a:r>
          </a:p>
        </p:txBody>
      </p:sp>
      <p:sp>
        <p:nvSpPr>
          <p:cNvPr id="386" name="Rectangle 4"/>
          <p:cNvSpPr txBox="1"/>
          <p:nvPr>
            <p:ph type="body" sz="half" idx="1"/>
          </p:nvPr>
        </p:nvSpPr>
        <p:spPr>
          <a:xfrm>
            <a:off x="3352800" y="1905000"/>
            <a:ext cx="5486400" cy="4114800"/>
          </a:xfrm>
          <a:prstGeom prst="rect">
            <a:avLst/>
          </a:prstGeom>
        </p:spPr>
        <p:txBody>
          <a:bodyPr/>
          <a:lstStyle/>
          <a:p>
            <a:pPr>
              <a:spcBef>
                <a:spcPts val="500"/>
              </a:spcBef>
              <a:defRPr sz="2400"/>
            </a:pPr>
            <a:r>
              <a:t>Produced by mismatched blood types</a:t>
            </a:r>
          </a:p>
          <a:p>
            <a:pPr lvl="1" marL="742950" indent="-285750">
              <a:spcBef>
                <a:spcPts val="400"/>
              </a:spcBef>
              <a:defRPr sz="2000"/>
            </a:pPr>
            <a:r>
              <a:t>Destroys foreign RBC by complement-mediated lysis triggered by IgG</a:t>
            </a:r>
            <a:endParaRPr sz="2800"/>
          </a:p>
          <a:p>
            <a:pPr lvl="2" marL="1143000" indent="-228600">
              <a:spcBef>
                <a:spcPts val="400"/>
              </a:spcBef>
              <a:defRPr sz="2000"/>
            </a:pPr>
            <a:r>
              <a:t>Produces fever, intravascular clots, lower back pain, Hgb in urine</a:t>
            </a:r>
            <a:endParaRPr sz="2400"/>
          </a:p>
          <a:p>
            <a:pPr lvl="2" marL="228600" indent="685800">
              <a:spcBef>
                <a:spcPts val="500"/>
              </a:spcBef>
              <a:buSzTx/>
              <a:buNone/>
              <a:defRPr sz="1800"/>
            </a:pPr>
          </a:p>
          <a:p>
            <a:pPr lvl="1" marL="742950" indent="-285750">
              <a:spcBef>
                <a:spcPts val="400"/>
              </a:spcBef>
              <a:defRPr sz="2000"/>
            </a:pPr>
            <a:r>
              <a:t>Free Hgb produced has 2 fates:</a:t>
            </a:r>
            <a:endParaRPr sz="2800"/>
          </a:p>
          <a:p>
            <a:pPr lvl="2" marL="1143000" indent="-228600">
              <a:spcBef>
                <a:spcPts val="400"/>
              </a:spcBef>
              <a:defRPr sz="2000"/>
            </a:pPr>
            <a:r>
              <a:t>passes to the kidneys – hemoglobinuria</a:t>
            </a:r>
            <a:endParaRPr sz="2400"/>
          </a:p>
          <a:p>
            <a:pPr lvl="2" marL="1143000" indent="-228600">
              <a:spcBef>
                <a:spcPts val="400"/>
              </a:spcBef>
              <a:defRPr sz="2000"/>
            </a:pPr>
            <a:r>
              <a:t>Breaks down to bilirubin..can be toxic</a:t>
            </a:r>
          </a:p>
        </p:txBody>
      </p:sp>
      <p:pic>
        <p:nvPicPr>
          <p:cNvPr id="387" name="Picture 7" descr="Picture 7"/>
          <p:cNvPicPr>
            <a:picLocks noChangeAspect="1"/>
          </p:cNvPicPr>
          <p:nvPr/>
        </p:nvPicPr>
        <p:blipFill>
          <a:blip r:embed="rId2">
            <a:extLst/>
          </a:blip>
          <a:stretch>
            <a:fillRect/>
          </a:stretch>
        </p:blipFill>
        <p:spPr>
          <a:xfrm>
            <a:off x="304800" y="1905000"/>
            <a:ext cx="2949575" cy="41148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Rectangle 2"/>
          <p:cNvSpPr txBox="1"/>
          <p:nvPr>
            <p:ph type="title"/>
          </p:nvPr>
        </p:nvSpPr>
        <p:spPr>
          <a:xfrm>
            <a:off x="362880" y="396727"/>
            <a:ext cx="8458201" cy="1066801"/>
          </a:xfrm>
          <a:prstGeom prst="rect">
            <a:avLst/>
          </a:prstGeom>
        </p:spPr>
        <p:txBody>
          <a:bodyPr/>
          <a:lstStyle/>
          <a:p>
            <a:pPr algn="l" defTabSz="397763">
              <a:defRPr b="1" sz="3132">
                <a:solidFill>
                  <a:srgbClr val="0000FF"/>
                </a:solidFill>
              </a:defRPr>
            </a:pPr>
            <a:r>
              <a:t>Type II Hypersensitivity:</a:t>
            </a:r>
            <a:br/>
            <a:r>
              <a:t>	        </a:t>
            </a:r>
            <a:r>
              <a:rPr b="0"/>
              <a:t>Hemolytic Disease of the Newborn</a:t>
            </a:r>
          </a:p>
        </p:txBody>
      </p:sp>
      <p:sp>
        <p:nvSpPr>
          <p:cNvPr id="390" name="Rectangle 3"/>
          <p:cNvSpPr txBox="1"/>
          <p:nvPr>
            <p:ph type="body" idx="1"/>
          </p:nvPr>
        </p:nvSpPr>
        <p:spPr>
          <a:xfrm>
            <a:off x="457200" y="1600200"/>
            <a:ext cx="8229600" cy="4525963"/>
          </a:xfrm>
          <a:prstGeom prst="rect">
            <a:avLst/>
          </a:prstGeom>
        </p:spPr>
        <p:txBody>
          <a:bodyPr/>
          <a:lstStyle/>
          <a:p>
            <a:pPr>
              <a:spcBef>
                <a:spcPts val="400"/>
              </a:spcBef>
              <a:defRPr sz="2000"/>
            </a:pPr>
            <a:r>
              <a:t>Occurs via maternal IgG Ab</a:t>
            </a:r>
            <a:r>
              <a:rPr>
                <a:latin typeface="Arial"/>
                <a:ea typeface="Arial"/>
                <a:cs typeface="Arial"/>
                <a:sym typeface="Arial"/>
              </a:rPr>
              <a:t>’</a:t>
            </a:r>
            <a:r>
              <a:t>s crossing the placenta</a:t>
            </a:r>
          </a:p>
          <a:p>
            <a:pPr>
              <a:spcBef>
                <a:spcPts val="400"/>
              </a:spcBef>
              <a:defRPr sz="2000"/>
            </a:pPr>
            <a:r>
              <a:t>In severe cases causes </a:t>
            </a:r>
            <a:r>
              <a:rPr b="1"/>
              <a:t>erythroblastosis fetalis</a:t>
            </a:r>
            <a:endParaRPr b="1"/>
          </a:p>
          <a:p>
            <a:pPr lvl="1" marL="742950" indent="-285750">
              <a:spcBef>
                <a:spcPts val="400"/>
              </a:spcBef>
              <a:defRPr sz="1800"/>
            </a:pPr>
            <a:r>
              <a:t>Most commonly develops in Rh- mother with Rh+ fetus</a:t>
            </a:r>
            <a:endParaRPr sz="2800"/>
          </a:p>
          <a:p>
            <a:pPr lvl="1" marL="742950" indent="-285750">
              <a:spcBef>
                <a:spcPts val="400"/>
              </a:spcBef>
              <a:defRPr sz="1800"/>
            </a:pPr>
            <a:r>
              <a:t>Exposure to Rh+ fetal RBC</a:t>
            </a:r>
            <a:r>
              <a:rPr>
                <a:latin typeface="Arial"/>
                <a:ea typeface="Arial"/>
                <a:cs typeface="Arial"/>
                <a:sym typeface="Arial"/>
              </a:rPr>
              <a:t>’</a:t>
            </a:r>
            <a:r>
              <a:t>s stimualtes production of memory/plasma cells</a:t>
            </a:r>
          </a:p>
          <a:p>
            <a:pPr lvl="1" marL="742950" indent="-285750">
              <a:spcBef>
                <a:spcPts val="400"/>
              </a:spcBef>
              <a:defRPr sz="1800"/>
            </a:pPr>
            <a:r>
              <a:t>Activation of memory cells in subsequent pregnancy stimulate IgG </a:t>
            </a:r>
            <a:r>
              <a:t>production</a:t>
            </a:r>
            <a:r>
              <a:t> which can cross the placenta</a:t>
            </a:r>
            <a:endParaRPr sz="2800"/>
          </a:p>
          <a:p>
            <a:pPr lvl="1" marL="742950" indent="-285750">
              <a:spcBef>
                <a:spcPts val="400"/>
              </a:spcBef>
              <a:defRPr sz="1800"/>
            </a:pPr>
            <a:r>
              <a:t>mild-severe hemolytic anemia ensues along with bilirubin which affects the brain/CNS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Rectangle 2"/>
          <p:cNvSpPr txBox="1"/>
          <p:nvPr>
            <p:ph type="title"/>
          </p:nvPr>
        </p:nvSpPr>
        <p:spPr>
          <a:xfrm>
            <a:off x="362880" y="396727"/>
            <a:ext cx="8458201" cy="1066801"/>
          </a:xfrm>
          <a:prstGeom prst="rect">
            <a:avLst/>
          </a:prstGeom>
        </p:spPr>
        <p:txBody>
          <a:bodyPr/>
          <a:lstStyle/>
          <a:p>
            <a:pPr algn="l" defTabSz="397763">
              <a:defRPr b="1" sz="3132">
                <a:solidFill>
                  <a:srgbClr val="0000FF"/>
                </a:solidFill>
              </a:defRPr>
            </a:pPr>
            <a:r>
              <a:t>Type II Hypersensitivity:</a:t>
            </a:r>
            <a:br/>
            <a:r>
              <a:t>	        </a:t>
            </a:r>
            <a:r>
              <a:rPr b="0"/>
              <a:t>Hemolytic Disease of the Newborn</a:t>
            </a:r>
          </a:p>
        </p:txBody>
      </p:sp>
      <p:sp>
        <p:nvSpPr>
          <p:cNvPr id="393" name="Rectangle 3"/>
          <p:cNvSpPr txBox="1"/>
          <p:nvPr>
            <p:ph type="body" idx="1"/>
          </p:nvPr>
        </p:nvSpPr>
        <p:spPr>
          <a:xfrm>
            <a:off x="457200" y="1600200"/>
            <a:ext cx="8229600" cy="4525963"/>
          </a:xfrm>
          <a:prstGeom prst="rect">
            <a:avLst/>
          </a:prstGeom>
        </p:spPr>
        <p:txBody>
          <a:bodyPr/>
          <a:lstStyle/>
          <a:p>
            <a:pPr>
              <a:spcBef>
                <a:spcPts val="400"/>
              </a:spcBef>
              <a:defRPr sz="2000"/>
            </a:pPr>
            <a:r>
              <a:t>Occurs via maternal IgG Ab</a:t>
            </a:r>
            <a:r>
              <a:rPr>
                <a:latin typeface="Arial"/>
                <a:ea typeface="Arial"/>
                <a:cs typeface="Arial"/>
                <a:sym typeface="Arial"/>
              </a:rPr>
              <a:t>’</a:t>
            </a:r>
            <a:r>
              <a:t>s crossing the placenta</a:t>
            </a:r>
          </a:p>
          <a:p>
            <a:pPr>
              <a:spcBef>
                <a:spcPts val="400"/>
              </a:spcBef>
              <a:defRPr sz="2000"/>
            </a:pPr>
            <a:r>
              <a:t>In severe cases causes </a:t>
            </a:r>
            <a:r>
              <a:rPr b="1"/>
              <a:t>erythroblastosis fetalis</a:t>
            </a:r>
            <a:endParaRPr b="1"/>
          </a:p>
          <a:p>
            <a:pPr lvl="1" marL="742950" indent="-285750">
              <a:spcBef>
                <a:spcPts val="400"/>
              </a:spcBef>
              <a:defRPr sz="1800"/>
            </a:pPr>
            <a:r>
              <a:t>Most commonly develops in Rh- mother with Rh+ fetus</a:t>
            </a:r>
            <a:endParaRPr sz="2800"/>
          </a:p>
          <a:p>
            <a:pPr lvl="1" marL="742950" indent="-285750">
              <a:spcBef>
                <a:spcPts val="400"/>
              </a:spcBef>
              <a:defRPr sz="1800"/>
            </a:pPr>
            <a:r>
              <a:t>Exposure to Rh+ fetal RBC</a:t>
            </a:r>
            <a:r>
              <a:rPr>
                <a:latin typeface="Arial"/>
                <a:ea typeface="Arial"/>
                <a:cs typeface="Arial"/>
                <a:sym typeface="Arial"/>
              </a:rPr>
              <a:t>’</a:t>
            </a:r>
            <a:r>
              <a:t>s stimualtes prod of memory/plasma</a:t>
            </a:r>
            <a:endParaRPr sz="2800"/>
          </a:p>
          <a:p>
            <a:pPr lvl="1" marL="742950" indent="-285750">
              <a:spcBef>
                <a:spcPts val="400"/>
              </a:spcBef>
              <a:defRPr sz="1800"/>
            </a:pPr>
            <a:r>
              <a:t>Activation of memory cells in subsequent pregnancy stim IgG Ab</a:t>
            </a:r>
            <a:r>
              <a:rPr>
                <a:latin typeface="Arial"/>
                <a:ea typeface="Arial"/>
                <a:cs typeface="Arial"/>
                <a:sym typeface="Arial"/>
              </a:rPr>
              <a:t>’</a:t>
            </a:r>
            <a:r>
              <a:t>s which can cross the placenta</a:t>
            </a:r>
            <a:endParaRPr sz="2800"/>
          </a:p>
          <a:p>
            <a:pPr lvl="1" marL="742950" indent="-285750">
              <a:spcBef>
                <a:spcPts val="400"/>
              </a:spcBef>
              <a:defRPr sz="1800"/>
            </a:pPr>
            <a:r>
              <a:t>mild-severe hemolytic anemia ensues along with bilirubin which affects the brain/CNS</a:t>
            </a:r>
            <a:endParaRPr sz="2800"/>
          </a:p>
          <a:p>
            <a:pPr lvl="1" marL="742950" indent="-285750">
              <a:spcBef>
                <a:spcPts val="600"/>
              </a:spcBef>
              <a:defRPr sz="1800"/>
            </a:pPr>
          </a:p>
          <a:p>
            <a:pPr>
              <a:spcBef>
                <a:spcPts val="400"/>
              </a:spcBef>
              <a:defRPr sz="2000"/>
            </a:pPr>
            <a:r>
              <a:t>Treatment centers on anti-Rh antibodies (RhoGAM)</a:t>
            </a:r>
          </a:p>
          <a:p>
            <a:pPr>
              <a:spcBef>
                <a:spcPts val="400"/>
              </a:spcBef>
              <a:defRPr sz="2000"/>
            </a:pPr>
            <a:r>
              <a:t>Mothers can be tested for anti-Rh antibodies to check for a rise in titre</a:t>
            </a:r>
          </a:p>
          <a:p>
            <a:pPr>
              <a:spcBef>
                <a:spcPts val="400"/>
              </a:spcBef>
              <a:defRPr sz="2000"/>
            </a:pPr>
            <a:r>
              <a:t>Isolated fetal RBC</a:t>
            </a:r>
            <a:r>
              <a:rPr>
                <a:latin typeface="Arial"/>
                <a:ea typeface="Arial"/>
                <a:cs typeface="Arial"/>
                <a:sym typeface="Arial"/>
              </a:rPr>
              <a:t>’</a:t>
            </a:r>
            <a:r>
              <a:t>s can be checked for anti-Rh IgG w/ Coombs test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Rectangle 2"/>
          <p:cNvSpPr txBox="1"/>
          <p:nvPr>
            <p:ph type="title"/>
          </p:nvPr>
        </p:nvSpPr>
        <p:spPr>
          <a:xfrm>
            <a:off x="685800" y="228600"/>
            <a:ext cx="7772400" cy="685800"/>
          </a:xfrm>
          <a:prstGeom prst="rect">
            <a:avLst/>
          </a:prstGeom>
        </p:spPr>
        <p:txBody>
          <a:bodyPr/>
          <a:lstStyle>
            <a:lvl1pPr>
              <a:defRPr sz="3200"/>
            </a:lvl1pPr>
          </a:lstStyle>
          <a:p>
            <a:pPr/>
            <a:r>
              <a:t>Hemolytic Disease of the Newborn</a:t>
            </a:r>
          </a:p>
        </p:txBody>
      </p:sp>
      <p:pic>
        <p:nvPicPr>
          <p:cNvPr id="396" name="Picture 3" descr="Picture 3"/>
          <p:cNvPicPr>
            <a:picLocks noChangeAspect="1"/>
          </p:cNvPicPr>
          <p:nvPr/>
        </p:nvPicPr>
        <p:blipFill>
          <a:blip r:embed="rId2">
            <a:extLst/>
          </a:blip>
          <a:stretch>
            <a:fillRect/>
          </a:stretch>
        </p:blipFill>
        <p:spPr>
          <a:xfrm>
            <a:off x="622300" y="890587"/>
            <a:ext cx="7496175" cy="5076826"/>
          </a:xfrm>
          <a:prstGeom prst="rect">
            <a:avLst/>
          </a:prstGeom>
          <a:ln w="12700">
            <a:miter lim="400000"/>
          </a:ln>
        </p:spPr>
      </p:pic>
      <p:sp>
        <p:nvSpPr>
          <p:cNvPr id="397" name="RhoGAM is purified from human plasma containing anti-Rh…"/>
          <p:cNvSpPr txBox="1"/>
          <p:nvPr/>
        </p:nvSpPr>
        <p:spPr>
          <a:xfrm>
            <a:off x="1813589" y="6088379"/>
            <a:ext cx="5869544" cy="574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317500">
              <a:buClr>
                <a:srgbClr val="354A61"/>
              </a:buClr>
              <a:buSzPct val="100000"/>
              <a:buFont typeface="Helvetica"/>
              <a:buChar char="•"/>
              <a:defRPr sz="1600">
                <a:solidFill>
                  <a:srgbClr val="354A61"/>
                </a:solidFill>
                <a:latin typeface="+mj-lt"/>
                <a:ea typeface="+mj-ea"/>
                <a:cs typeface="+mj-cs"/>
                <a:sym typeface="Helvetica"/>
              </a:defRPr>
            </a:pPr>
            <a:r>
              <a:t>RhoGAM is purified from human plasma containing anti-Rh</a:t>
            </a:r>
          </a:p>
          <a:p>
            <a:pPr marL="457200" indent="-317500">
              <a:buClr>
                <a:srgbClr val="354A61"/>
              </a:buClr>
              <a:buSzPct val="100000"/>
              <a:buFont typeface="Helvetica"/>
              <a:buChar char="•"/>
              <a:defRPr sz="1600">
                <a:solidFill>
                  <a:srgbClr val="354A61"/>
                </a:solidFill>
                <a:latin typeface="+mj-lt"/>
                <a:ea typeface="+mj-ea"/>
                <a:cs typeface="+mj-cs"/>
                <a:sym typeface="Helvetica"/>
              </a:defRPr>
            </a:pPr>
            <a:r>
              <a:t>RhoGAM is administered by intramuscular (IM) injection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Rectangle 2"/>
          <p:cNvSpPr txBox="1"/>
          <p:nvPr>
            <p:ph type="title"/>
          </p:nvPr>
        </p:nvSpPr>
        <p:spPr>
          <a:prstGeom prst="rect">
            <a:avLst/>
          </a:prstGeom>
        </p:spPr>
        <p:txBody>
          <a:bodyPr/>
          <a:lstStyle/>
          <a:p>
            <a:pPr algn="l" defTabSz="429768">
              <a:defRPr b="1" sz="3384">
                <a:solidFill>
                  <a:srgbClr val="0000FF"/>
                </a:solidFill>
              </a:defRPr>
            </a:pPr>
            <a:r>
              <a:t>Type II Hypersensitivity:</a:t>
            </a:r>
            <a:br/>
            <a:r>
              <a:t>	        </a:t>
            </a:r>
            <a:r>
              <a:rPr b="0"/>
              <a:t>Drug-induced hemolytic anemia</a:t>
            </a:r>
          </a:p>
        </p:txBody>
      </p:sp>
      <p:sp>
        <p:nvSpPr>
          <p:cNvPr id="400" name="Rectangle 3"/>
          <p:cNvSpPr txBox="1"/>
          <p:nvPr>
            <p:ph type="body" idx="1"/>
          </p:nvPr>
        </p:nvSpPr>
        <p:spPr>
          <a:xfrm>
            <a:off x="685800" y="2438400"/>
            <a:ext cx="8077200" cy="4114800"/>
          </a:xfrm>
          <a:prstGeom prst="rect">
            <a:avLst/>
          </a:prstGeom>
        </p:spPr>
        <p:txBody>
          <a:bodyPr/>
          <a:lstStyle/>
          <a:p>
            <a:pPr>
              <a:spcBef>
                <a:spcPts val="600"/>
              </a:spcBef>
              <a:defRPr sz="2800"/>
            </a:pPr>
            <a:r>
              <a:t>Drugs such as aspirin and antibiotics can bind to the surfaces of RBC</a:t>
            </a:r>
            <a:r>
              <a:rPr>
                <a:latin typeface="Arial"/>
                <a:ea typeface="Arial"/>
                <a:cs typeface="Arial"/>
                <a:sym typeface="Arial"/>
              </a:rPr>
              <a:t>’</a:t>
            </a:r>
            <a:r>
              <a:t>s</a:t>
            </a:r>
          </a:p>
          <a:p>
            <a:pPr>
              <a:spcBef>
                <a:spcPts val="600"/>
              </a:spcBef>
              <a:defRPr sz="2800"/>
            </a:pPr>
            <a:r>
              <a:t>These interactions act similar to hapten-carrier conjugation</a:t>
            </a:r>
          </a:p>
          <a:p>
            <a:pPr>
              <a:spcBef>
                <a:spcPts val="600"/>
              </a:spcBef>
              <a:defRPr sz="2800"/>
            </a:pPr>
            <a:r>
              <a:t>Such complexes can trigger Ab-mediated cell lysis by complement activation</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Rectangle 1027"/>
          <p:cNvSpPr txBox="1"/>
          <p:nvPr/>
        </p:nvSpPr>
        <p:spPr>
          <a:xfrm>
            <a:off x="755576" y="1600200"/>
            <a:ext cx="7772401"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defTabSz="406908">
              <a:spcBef>
                <a:spcPts val="600"/>
              </a:spcBef>
              <a:defRPr sz="2848"/>
            </a:pPr>
            <a:r>
              <a:t>Antibodies against glomerular basement membrane</a:t>
            </a:r>
            <a:endParaRPr>
              <a:solidFill>
                <a:srgbClr val="888888"/>
              </a:solidFill>
            </a:endParaRPr>
          </a:p>
          <a:p>
            <a:pPr lvl="1" indent="406908" algn="ctr" defTabSz="406908">
              <a:spcBef>
                <a:spcPts val="500"/>
              </a:spcBef>
              <a:defRPr sz="2492"/>
            </a:pPr>
            <a:r>
              <a:t>Goodpasture</a:t>
            </a:r>
            <a:r>
              <a:rPr>
                <a:latin typeface="Arial"/>
                <a:ea typeface="Arial"/>
                <a:cs typeface="Arial"/>
                <a:sym typeface="Arial"/>
              </a:rPr>
              <a:t>’</a:t>
            </a:r>
            <a:r>
              <a:t>s syndrome</a:t>
            </a:r>
            <a:endParaRPr>
              <a:solidFill>
                <a:srgbClr val="888888"/>
              </a:solidFill>
            </a:endParaRPr>
          </a:p>
          <a:p>
            <a:pPr lvl="1" indent="406908" algn="ctr" defTabSz="406908">
              <a:spcBef>
                <a:spcPts val="500"/>
              </a:spcBef>
              <a:defRPr sz="2492"/>
            </a:pPr>
            <a:r>
              <a:t>(also lung basement membrane)</a:t>
            </a:r>
            <a:endParaRPr>
              <a:solidFill>
                <a:srgbClr val="888888"/>
              </a:solidFill>
            </a:endParaRPr>
          </a:p>
          <a:p>
            <a:pPr algn="ctr" defTabSz="406908">
              <a:spcBef>
                <a:spcPts val="600"/>
              </a:spcBef>
              <a:defRPr i="1" sz="2848"/>
            </a:pPr>
            <a:r>
              <a:t>Linear binding of Ab</a:t>
            </a:r>
          </a:p>
          <a:p>
            <a:pPr lvl="1" indent="406908" algn="ctr" defTabSz="406908">
              <a:spcBef>
                <a:spcPts val="500"/>
              </a:spcBef>
              <a:defRPr sz="2492"/>
            </a:pPr>
            <a:r>
              <a:t>fixation of complement</a:t>
            </a:r>
            <a:endParaRPr>
              <a:solidFill>
                <a:srgbClr val="888888"/>
              </a:solidFill>
            </a:endParaRPr>
          </a:p>
          <a:p>
            <a:pPr lvl="1" indent="406908" algn="ctr" defTabSz="406908">
              <a:spcBef>
                <a:spcPts val="500"/>
              </a:spcBef>
              <a:defRPr sz="2492"/>
            </a:pPr>
            <a:r>
              <a:t>Inflammatory cells</a:t>
            </a:r>
            <a:endParaRPr>
              <a:solidFill>
                <a:srgbClr val="888888"/>
              </a:solidFill>
            </a:endParaRPr>
          </a:p>
          <a:p>
            <a:pPr lvl="1" indent="406908" algn="ctr" defTabSz="406908">
              <a:spcBef>
                <a:spcPts val="500"/>
              </a:spcBef>
              <a:defRPr sz="2492"/>
            </a:pPr>
          </a:p>
        </p:txBody>
      </p:sp>
      <p:sp>
        <p:nvSpPr>
          <p:cNvPr id="403" name="Type II Hypersensitivity:          Nephrotoxic Nephritis"/>
          <p:cNvSpPr txBox="1"/>
          <p:nvPr>
            <p:ph type="ctrTitle"/>
          </p:nvPr>
        </p:nvSpPr>
        <p:spPr>
          <a:xfrm>
            <a:off x="457200" y="274638"/>
            <a:ext cx="8229600" cy="1143001"/>
          </a:xfrm>
          <a:prstGeom prst="rect">
            <a:avLst/>
          </a:prstGeom>
        </p:spPr>
        <p:txBody>
          <a:bodyPr/>
          <a:lstStyle/>
          <a:p>
            <a:pPr algn="l" defTabSz="429768">
              <a:defRPr b="1" sz="3384">
                <a:solidFill>
                  <a:srgbClr val="0000FF"/>
                </a:solidFill>
              </a:defRPr>
            </a:pPr>
            <a:r>
              <a:t>Type II Hypersensitivity:</a:t>
            </a:r>
            <a:br/>
            <a:r>
              <a:t>	        </a:t>
            </a:r>
            <a:r>
              <a:rPr b="0"/>
              <a:t>Nephrotoxic Nephritis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Rectangle 1027"/>
          <p:cNvSpPr txBox="1"/>
          <p:nvPr/>
        </p:nvSpPr>
        <p:spPr>
          <a:xfrm>
            <a:off x="685800" y="1600200"/>
            <a:ext cx="77724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90000"/>
              </a:lnSpc>
              <a:spcBef>
                <a:spcPts val="700"/>
              </a:spcBef>
              <a:defRPr b="1" sz="3200"/>
            </a:pPr>
            <a:r>
              <a:t>Graves Disease</a:t>
            </a:r>
            <a:endParaRPr sz="2900">
              <a:solidFill>
                <a:srgbClr val="888888"/>
              </a:solidFill>
            </a:endParaRPr>
          </a:p>
          <a:p>
            <a:pPr lvl="1" algn="ctr">
              <a:lnSpc>
                <a:spcPct val="90000"/>
              </a:lnSpc>
              <a:spcBef>
                <a:spcPts val="600"/>
              </a:spcBef>
              <a:defRPr sz="2500"/>
            </a:pPr>
            <a:r>
              <a:t>Antibodies to receptor of Thyroid Stimulating Hormone (TSH-R)</a:t>
            </a:r>
            <a:endParaRPr>
              <a:solidFill>
                <a:srgbClr val="888888"/>
              </a:solidFill>
            </a:endParaRPr>
          </a:p>
          <a:p>
            <a:pPr lvl="1" algn="ctr">
              <a:lnSpc>
                <a:spcPct val="90000"/>
              </a:lnSpc>
              <a:spcBef>
                <a:spcPts val="600"/>
              </a:spcBef>
              <a:defRPr sz="2500"/>
            </a:pPr>
            <a:r>
              <a:t>Hyperthyroidism</a:t>
            </a:r>
            <a:endParaRPr>
              <a:solidFill>
                <a:srgbClr val="888888"/>
              </a:solidFill>
            </a:endParaRPr>
          </a:p>
          <a:p>
            <a:pPr lvl="1" algn="ctr">
              <a:lnSpc>
                <a:spcPct val="90000"/>
              </a:lnSpc>
              <a:spcBef>
                <a:spcPts val="600"/>
              </a:spcBef>
              <a:defRPr sz="2500"/>
            </a:pPr>
          </a:p>
          <a:p>
            <a:pPr algn="ctr">
              <a:lnSpc>
                <a:spcPct val="90000"/>
              </a:lnSpc>
              <a:spcBef>
                <a:spcPts val="700"/>
              </a:spcBef>
              <a:defRPr b="1" sz="3200">
                <a:solidFill>
                  <a:srgbClr val="A6A6A6"/>
                </a:solidFill>
              </a:defRPr>
            </a:pPr>
            <a:r>
              <a:t>Hashimoto’s Thyroiditis</a:t>
            </a:r>
            <a:endParaRPr sz="2900">
              <a:solidFill>
                <a:srgbClr val="888888"/>
              </a:solidFill>
            </a:endParaRPr>
          </a:p>
          <a:p>
            <a:pPr lvl="1" algn="ctr">
              <a:lnSpc>
                <a:spcPct val="90000"/>
              </a:lnSpc>
              <a:spcBef>
                <a:spcPts val="600"/>
              </a:spcBef>
              <a:defRPr sz="2500">
                <a:solidFill>
                  <a:srgbClr val="A6A6A6"/>
                </a:solidFill>
              </a:defRPr>
            </a:pPr>
            <a:r>
              <a:t>Autoantibodies to thyroid proteins</a:t>
            </a:r>
            <a:endParaRPr>
              <a:solidFill>
                <a:srgbClr val="888888"/>
              </a:solidFill>
            </a:endParaRPr>
          </a:p>
          <a:p>
            <a:pPr lvl="1" algn="ctr">
              <a:lnSpc>
                <a:spcPct val="90000"/>
              </a:lnSpc>
              <a:spcBef>
                <a:spcPts val="600"/>
              </a:spcBef>
              <a:defRPr sz="2500">
                <a:solidFill>
                  <a:srgbClr val="A6A6A6"/>
                </a:solidFill>
              </a:defRPr>
            </a:pPr>
            <a:r>
              <a:t>T</a:t>
            </a:r>
            <a:r>
              <a:rPr baseline="-25000"/>
              <a:t>DTH</a:t>
            </a:r>
            <a:r>
              <a:t> cells: lymphocyte infiltration</a:t>
            </a:r>
            <a:endParaRPr>
              <a:solidFill>
                <a:srgbClr val="888888"/>
              </a:solidFill>
            </a:endParaRPr>
          </a:p>
          <a:p>
            <a:pPr lvl="1" algn="ctr">
              <a:lnSpc>
                <a:spcPct val="90000"/>
              </a:lnSpc>
              <a:spcBef>
                <a:spcPts val="600"/>
              </a:spcBef>
              <a:defRPr sz="2500">
                <a:solidFill>
                  <a:srgbClr val="A6A6A6"/>
                </a:solidFill>
              </a:defRPr>
            </a:pPr>
            <a:r>
              <a:t>hypothyroidism- Goiter</a:t>
            </a:r>
          </a:p>
        </p:txBody>
      </p:sp>
      <p:sp>
        <p:nvSpPr>
          <p:cNvPr id="406" name="Type II Hypersensitivity:          Thyroiditis"/>
          <p:cNvSpPr txBox="1"/>
          <p:nvPr>
            <p:ph type="ctrTitle"/>
          </p:nvPr>
        </p:nvSpPr>
        <p:spPr>
          <a:xfrm>
            <a:off x="457200" y="274638"/>
            <a:ext cx="8229600" cy="1143001"/>
          </a:xfrm>
          <a:prstGeom prst="rect">
            <a:avLst/>
          </a:prstGeom>
        </p:spPr>
        <p:txBody>
          <a:bodyPr/>
          <a:lstStyle/>
          <a:p>
            <a:pPr algn="l" defTabSz="429768">
              <a:defRPr b="1" sz="3384">
                <a:solidFill>
                  <a:srgbClr val="0000FF"/>
                </a:solidFill>
              </a:defRPr>
            </a:pPr>
            <a:r>
              <a:t>Type II Hypersensitivity:</a:t>
            </a:r>
            <a:br/>
            <a:r>
              <a:t>	        </a:t>
            </a:r>
            <a:r>
              <a:rPr b="0"/>
              <a:t>Thyroiditis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itolo 1"/>
          <p:cNvSpPr txBox="1"/>
          <p:nvPr>
            <p:ph type="ctrTitle"/>
          </p:nvPr>
        </p:nvSpPr>
        <p:spPr>
          <a:xfrm>
            <a:off x="-317500" y="-396875"/>
            <a:ext cx="9437142" cy="1470025"/>
          </a:xfrm>
          <a:prstGeom prst="rect">
            <a:avLst/>
          </a:prstGeom>
        </p:spPr>
        <p:txBody>
          <a:bodyPr/>
          <a:lstStyle>
            <a:lvl1pPr>
              <a:defRPr b="1" sz="2500">
                <a:solidFill>
                  <a:srgbClr val="0025FF"/>
                </a:solidFill>
              </a:defRPr>
            </a:lvl1pPr>
          </a:lstStyle>
          <a:p>
            <a:pPr/>
            <a:r>
              <a:t>Antireceptor antibodies disturb the normal function of receptors</a:t>
            </a:r>
          </a:p>
        </p:txBody>
      </p:sp>
      <p:sp>
        <p:nvSpPr>
          <p:cNvPr id="409" name="Doppio clic per modificare"/>
          <p:cNvSpPr txBox="1"/>
          <p:nvPr>
            <p:ph type="subTitle" sz="quarter" idx="1"/>
          </p:nvPr>
        </p:nvSpPr>
        <p:spPr>
          <a:prstGeom prst="rect">
            <a:avLst/>
          </a:prstGeom>
        </p:spPr>
        <p:txBody>
          <a:bodyPr/>
          <a:lstStyle/>
          <a:p>
            <a:pPr/>
          </a:p>
        </p:txBody>
      </p:sp>
      <p:pic>
        <p:nvPicPr>
          <p:cNvPr id="410" name="Picture 3" descr="Picture 3"/>
          <p:cNvPicPr>
            <a:picLocks noChangeAspect="1"/>
          </p:cNvPicPr>
          <p:nvPr/>
        </p:nvPicPr>
        <p:blipFill>
          <a:blip r:embed="rId2">
            <a:extLst/>
          </a:blip>
          <a:stretch>
            <a:fillRect/>
          </a:stretch>
        </p:blipFill>
        <p:spPr>
          <a:xfrm>
            <a:off x="-53403" y="705395"/>
            <a:ext cx="5112568" cy="3065885"/>
          </a:xfrm>
          <a:prstGeom prst="rect">
            <a:avLst/>
          </a:prstGeom>
          <a:ln w="12700">
            <a:miter lim="400000"/>
          </a:ln>
        </p:spPr>
      </p:pic>
      <p:sp>
        <p:nvSpPr>
          <p:cNvPr id="411" name="CasellaDiTesto 8"/>
          <p:cNvSpPr txBox="1"/>
          <p:nvPr/>
        </p:nvSpPr>
        <p:spPr>
          <a:xfrm>
            <a:off x="4211959" y="1057960"/>
            <a:ext cx="4896546" cy="1948816"/>
          </a:xfrm>
          <a:prstGeom prst="rect">
            <a:avLst/>
          </a:prstGeom>
          <a:solidFill>
            <a:srgbClr val="FFFFFF"/>
          </a:solidFill>
          <a:ln w="28575">
            <a:solidFill>
              <a:srgbClr val="0A85FF"/>
            </a:solidFill>
          </a:ln>
          <a:extLst>
            <a:ext uri="{C572A759-6A51-4108-AA02-DFA0A04FC94B}">
              <ma14:wrappingTextBoxFlag xmlns:ma14="http://schemas.microsoft.com/office/mac/drawingml/2011/main" val="1"/>
            </a:ext>
          </a:extLst>
        </p:spPr>
        <p:txBody>
          <a:bodyPr lIns="45719" rIns="45719">
            <a:spAutoFit/>
          </a:bodyPr>
          <a:lstStyle/>
          <a:p>
            <a:pPr algn="just" defTabSz="914400">
              <a:defRPr sz="2000">
                <a:latin typeface="Tahoma"/>
                <a:ea typeface="Tahoma"/>
                <a:cs typeface="Tahoma"/>
                <a:sym typeface="Tahoma"/>
              </a:defRPr>
            </a:pPr>
            <a:r>
              <a:t>	</a:t>
            </a:r>
            <a:r>
              <a:rPr>
                <a:solidFill>
                  <a:srgbClr val="FF0000"/>
                </a:solidFill>
                <a:latin typeface="Tahoma Bold"/>
                <a:ea typeface="Tahoma Bold"/>
                <a:cs typeface="Tahoma Bold"/>
                <a:sym typeface="Tahoma Bold"/>
              </a:rPr>
              <a:t>Graves disease</a:t>
            </a:r>
            <a:endParaRPr>
              <a:solidFill>
                <a:srgbClr val="FF0000"/>
              </a:solidFill>
              <a:latin typeface="Tahoma Bold"/>
              <a:ea typeface="Tahoma Bold"/>
              <a:cs typeface="Tahoma Bold"/>
              <a:sym typeface="Tahoma Bold"/>
            </a:endParaRPr>
          </a:p>
          <a:p>
            <a:pPr algn="just" defTabSz="914400">
              <a:defRPr sz="2000">
                <a:latin typeface="Tahoma"/>
                <a:ea typeface="Tahoma"/>
                <a:cs typeface="Tahoma"/>
                <a:sym typeface="Tahoma"/>
              </a:defRPr>
            </a:pPr>
            <a:r>
              <a:t>Auto-antibodies </a:t>
            </a:r>
            <a:r>
              <a:rPr u="sng"/>
              <a:t>against</a:t>
            </a:r>
            <a:r>
              <a:t> the thyroid-stimulating hormone (</a:t>
            </a:r>
            <a:r>
              <a:rPr u="sng"/>
              <a:t>TSH</a:t>
            </a:r>
            <a:r>
              <a:t>) </a:t>
            </a:r>
            <a:r>
              <a:rPr u="sng"/>
              <a:t>receptor</a:t>
            </a:r>
            <a:r>
              <a:t> </a:t>
            </a:r>
            <a:r>
              <a:rPr>
                <a:latin typeface="Tahoma Bold"/>
                <a:ea typeface="Tahoma Bold"/>
                <a:cs typeface="Tahoma Bold"/>
                <a:sym typeface="Tahoma Bold"/>
              </a:rPr>
              <a:t>activate</a:t>
            </a:r>
            <a:r>
              <a:t> thyroid cells: </a:t>
            </a:r>
            <a:r>
              <a:rPr>
                <a:latin typeface="Tahoma Bold"/>
                <a:ea typeface="Tahoma Bold"/>
                <a:cs typeface="Tahoma Bold"/>
                <a:sym typeface="Tahoma Bold"/>
              </a:rPr>
              <a:t>hyperthyroidism</a:t>
            </a:r>
            <a:endParaRPr>
              <a:solidFill>
                <a:srgbClr val="FFFFFF"/>
              </a:solidFill>
            </a:endParaRPr>
          </a:p>
          <a:p>
            <a:pPr marL="342900" indent="-342900" algn="just" defTabSz="914400">
              <a:buSzPct val="100000"/>
              <a:buFont typeface="Arial"/>
              <a:buChar char="•"/>
              <a:defRPr sz="2000">
                <a:latin typeface="Tahoma"/>
                <a:ea typeface="Tahoma"/>
                <a:cs typeface="Tahoma"/>
                <a:sym typeface="Tahoma"/>
              </a:defRPr>
            </a:pPr>
            <a:r>
              <a:t>Genetic susceptibility</a:t>
            </a:r>
            <a:endParaRPr>
              <a:solidFill>
                <a:srgbClr val="FFFFFF"/>
              </a:solidFill>
            </a:endParaRPr>
          </a:p>
          <a:p>
            <a:pPr marL="342900" indent="-342900" algn="just" defTabSz="914400">
              <a:buSzPct val="100000"/>
              <a:buFont typeface="Arial"/>
              <a:buChar char="•"/>
              <a:defRPr sz="2000">
                <a:latin typeface="Tahoma"/>
                <a:ea typeface="Tahoma"/>
                <a:cs typeface="Tahoma"/>
                <a:sym typeface="Tahoma"/>
              </a:defRPr>
            </a:pPr>
            <a:r>
              <a:t>Bacterial and/or viral infections (?)</a:t>
            </a:r>
          </a:p>
        </p:txBody>
      </p:sp>
      <p:grpSp>
        <p:nvGrpSpPr>
          <p:cNvPr id="414" name="Gruppo 3"/>
          <p:cNvGrpSpPr/>
          <p:nvPr/>
        </p:nvGrpSpPr>
        <p:grpSpPr>
          <a:xfrm>
            <a:off x="48195" y="3824238"/>
            <a:ext cx="9073010" cy="2989139"/>
            <a:chOff x="0" y="0"/>
            <a:chExt cx="9073008" cy="2989137"/>
          </a:xfrm>
        </p:grpSpPr>
        <p:pic>
          <p:nvPicPr>
            <p:cNvPr id="412" name="Picture 4" descr="Picture 4"/>
            <p:cNvPicPr>
              <a:picLocks noChangeAspect="1"/>
            </p:cNvPicPr>
            <p:nvPr/>
          </p:nvPicPr>
          <p:blipFill>
            <a:blip r:embed="rId3">
              <a:extLst/>
            </a:blip>
            <a:stretch>
              <a:fillRect/>
            </a:stretch>
          </p:blipFill>
          <p:spPr>
            <a:xfrm>
              <a:off x="-1" y="-1"/>
              <a:ext cx="5112570" cy="2989139"/>
            </a:xfrm>
            <a:prstGeom prst="rect">
              <a:avLst/>
            </a:prstGeom>
            <a:ln w="12700" cap="flat">
              <a:noFill/>
              <a:miter lim="400000"/>
            </a:ln>
            <a:effectLst/>
          </p:spPr>
        </p:pic>
        <p:sp>
          <p:nvSpPr>
            <p:cNvPr id="413" name="CasellaDiTesto 9"/>
            <p:cNvSpPr txBox="1"/>
            <p:nvPr/>
          </p:nvSpPr>
          <p:spPr>
            <a:xfrm>
              <a:off x="4824536" y="108816"/>
              <a:ext cx="4248473" cy="2558416"/>
            </a:xfrm>
            <a:prstGeom prst="rect">
              <a:avLst/>
            </a:prstGeom>
            <a:solidFill>
              <a:srgbClr val="FFFFFF"/>
            </a:solidFill>
            <a:ln w="28575" cap="flat">
              <a:solidFill>
                <a:srgbClr val="0A85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defTabSz="914400">
                <a:defRPr sz="2000">
                  <a:solidFill>
                    <a:srgbClr val="FFFF00"/>
                  </a:solidFill>
                  <a:latin typeface="Tahoma Bold"/>
                  <a:ea typeface="Tahoma Bold"/>
                  <a:cs typeface="Tahoma Bold"/>
                  <a:sym typeface="Tahoma Bold"/>
                </a:defRPr>
              </a:pPr>
              <a:r>
                <a:t>	</a:t>
              </a:r>
              <a:r>
                <a:rPr>
                  <a:solidFill>
                    <a:srgbClr val="FF0000"/>
                  </a:solidFill>
                </a:rPr>
                <a:t>Myastenia gravis</a:t>
              </a:r>
              <a:endParaRPr>
                <a:solidFill>
                  <a:srgbClr val="FF0000"/>
                </a:solidFill>
              </a:endParaRPr>
            </a:p>
            <a:p>
              <a:pPr algn="just" defTabSz="914400">
                <a:defRPr sz="2000">
                  <a:latin typeface="Tahoma"/>
                  <a:ea typeface="Tahoma"/>
                  <a:cs typeface="Tahoma"/>
                  <a:sym typeface="Tahoma"/>
                </a:defRPr>
              </a:pPr>
              <a:r>
                <a:t>Auto-antibodies against ACh  </a:t>
              </a:r>
              <a:r>
                <a:rPr u="sng"/>
                <a:t>receptor</a:t>
              </a:r>
              <a:r>
                <a:t>  impair neuromuscular transmission: muscle</a:t>
              </a:r>
              <a:r>
                <a:rPr>
                  <a:latin typeface="Tahoma Bold"/>
                  <a:ea typeface="Tahoma Bold"/>
                  <a:cs typeface="Tahoma Bold"/>
                  <a:sym typeface="Tahoma Bold"/>
                </a:rPr>
                <a:t> weakness</a:t>
              </a:r>
              <a:endParaRPr>
                <a:solidFill>
                  <a:srgbClr val="FFFFFF"/>
                </a:solidFill>
              </a:endParaRPr>
            </a:p>
            <a:p>
              <a:pPr marL="342900" indent="-342900" algn="just" defTabSz="914400">
                <a:buSzPct val="100000"/>
                <a:buFont typeface="Arial"/>
                <a:buChar char="•"/>
                <a:defRPr sz="2000">
                  <a:latin typeface="Tahoma"/>
                  <a:ea typeface="Tahoma"/>
                  <a:cs typeface="Tahoma"/>
                  <a:sym typeface="Tahoma"/>
                </a:defRPr>
              </a:pPr>
              <a:r>
                <a:t>Genetic susceptibility</a:t>
              </a:r>
              <a:endParaRPr>
                <a:solidFill>
                  <a:srgbClr val="FFFFFF"/>
                </a:solidFill>
              </a:endParaRPr>
            </a:p>
            <a:p>
              <a:pPr marL="342900" indent="-342900" algn="just" defTabSz="914400">
                <a:buSzPct val="100000"/>
                <a:buFont typeface="Arial"/>
                <a:buChar char="•"/>
                <a:defRPr sz="2000">
                  <a:latin typeface="Tahoma Bold"/>
                  <a:ea typeface="Tahoma Bold"/>
                  <a:cs typeface="Tahoma Bold"/>
                  <a:sym typeface="Tahoma Bold"/>
                </a:defRPr>
              </a:pPr>
              <a:r>
                <a:t>Treg dysfuntion </a:t>
              </a:r>
              <a:r>
                <a:rPr>
                  <a:latin typeface="Tahoma"/>
                  <a:ea typeface="Tahoma"/>
                  <a:cs typeface="Tahoma"/>
                  <a:sym typeface="Tahoma"/>
                </a:rPr>
                <a:t>(low levels of transcription factor </a:t>
              </a:r>
              <a:r>
                <a:t>FOXP3</a:t>
              </a:r>
              <a:r>
                <a:rPr>
                  <a:latin typeface="Tahoma"/>
                  <a:ea typeface="Tahoma"/>
                  <a:cs typeface="Tahoma"/>
                  <a:sym typeface="Tahoma"/>
                </a:rPr>
                <a:t>, crucial for Treg function)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fade" transition="in">
                                      <p:cBhvr>
                                        <p:cTn id="7" dur="500"/>
                                        <p:tgtEl>
                                          <p:spTgt spid="41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414"/>
                                        </p:tgtEl>
                                        <p:attrNameLst>
                                          <p:attrName>style.visibility</p:attrName>
                                        </p:attrNameLst>
                                      </p:cBhvr>
                                      <p:to>
                                        <p:strVal val="visible"/>
                                      </p:to>
                                    </p:set>
                                    <p:anim calcmode="lin" valueType="num">
                                      <p:cBhvr>
                                        <p:cTn id="12" dur="500" fill="hold"/>
                                        <p:tgtEl>
                                          <p:spTgt spid="414"/>
                                        </p:tgtEl>
                                        <p:attrNameLst>
                                          <p:attrName>ppt_x</p:attrName>
                                        </p:attrNameLst>
                                      </p:cBhvr>
                                      <p:tavLst>
                                        <p:tav tm="0">
                                          <p:val>
                                            <p:strVal val="#ppt_x"/>
                                          </p:val>
                                        </p:tav>
                                        <p:tav tm="100000">
                                          <p:val>
                                            <p:strVal val="#ppt_x"/>
                                          </p:val>
                                        </p:tav>
                                      </p:tavLst>
                                    </p:anim>
                                    <p:anim calcmode="lin" valueType="num">
                                      <p:cBhvr>
                                        <p:cTn id="13" dur="500" fill="hold"/>
                                        <p:tgtEl>
                                          <p:spTgt spid="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 grpId="2"/>
      <p:bldP build="whole" bldLvl="1" animBg="1" rev="0" advAuto="0" spid="411"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9781416031239-001-f004" descr="S9781416031239-001-f004"/>
          <p:cNvPicPr>
            <a:picLocks noChangeAspect="1"/>
          </p:cNvPicPr>
          <p:nvPr/>
        </p:nvPicPr>
        <p:blipFill>
          <a:blip r:embed="rId2">
            <a:extLst/>
          </a:blip>
          <a:stretch>
            <a:fillRect/>
          </a:stretch>
        </p:blipFill>
        <p:spPr>
          <a:xfrm>
            <a:off x="1219200" y="1123950"/>
            <a:ext cx="6858000" cy="5657850"/>
          </a:xfrm>
          <a:prstGeom prst="rect">
            <a:avLst/>
          </a:prstGeom>
          <a:ln w="12700">
            <a:miter lim="400000"/>
          </a:ln>
        </p:spPr>
      </p:pic>
      <p:sp>
        <p:nvSpPr>
          <p:cNvPr id="138" name="Specificity, resolution and memory"/>
          <p:cNvSpPr txBox="1"/>
          <p:nvPr/>
        </p:nvSpPr>
        <p:spPr>
          <a:xfrm>
            <a:off x="165100" y="200025"/>
            <a:ext cx="8686800" cy="5480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3200">
                <a:latin typeface="Arial"/>
                <a:ea typeface="Arial"/>
                <a:cs typeface="Arial"/>
                <a:sym typeface="Arial"/>
              </a:defRPr>
            </a:lvl1pPr>
          </a:lstStyle>
          <a:p>
            <a:pPr/>
            <a:r>
              <a:t>Specificity, resolution and memory</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Effector mechanisms of Ab-mediated disorders"/>
          <p:cNvSpPr txBox="1"/>
          <p:nvPr/>
        </p:nvSpPr>
        <p:spPr>
          <a:xfrm>
            <a:off x="152400" y="200025"/>
            <a:ext cx="2911475" cy="17054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latin typeface="Arial"/>
                <a:ea typeface="Arial"/>
                <a:cs typeface="Arial"/>
                <a:sym typeface="Arial"/>
              </a:defRPr>
            </a:lvl1pPr>
          </a:lstStyle>
          <a:p>
            <a:pPr/>
            <a:r>
              <a:t>Effector mechanisms of Ab-mediated disorders</a:t>
            </a:r>
          </a:p>
        </p:txBody>
      </p:sp>
      <p:pic>
        <p:nvPicPr>
          <p:cNvPr id="417" name="19.2a.jpg" descr="19.2a.jpg"/>
          <p:cNvPicPr>
            <a:picLocks noChangeAspect="1"/>
          </p:cNvPicPr>
          <p:nvPr/>
        </p:nvPicPr>
        <p:blipFill>
          <a:blip r:embed="rId2">
            <a:extLst/>
          </a:blip>
          <a:srcRect l="18701" t="11149" r="18304" b="21353"/>
          <a:stretch>
            <a:fillRect/>
          </a:stretch>
        </p:blipFill>
        <p:spPr>
          <a:xfrm>
            <a:off x="3400425" y="66675"/>
            <a:ext cx="4478338" cy="679132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0" name="Immagine 1" descr="Immagine 1"/>
          <p:cNvPicPr>
            <a:picLocks noChangeAspect="1"/>
          </p:cNvPicPr>
          <p:nvPr/>
        </p:nvPicPr>
        <p:blipFill>
          <a:blip r:embed="rId2">
            <a:extLst/>
          </a:blip>
          <a:srcRect l="7066" t="60081" r="8430" b="7969"/>
          <a:stretch>
            <a:fillRect/>
          </a:stretch>
        </p:blipFill>
        <p:spPr>
          <a:xfrm>
            <a:off x="-9526" y="908050"/>
            <a:ext cx="9140826" cy="4891088"/>
          </a:xfrm>
          <a:prstGeom prst="rect">
            <a:avLst/>
          </a:prstGeom>
          <a:ln w="12700">
            <a:miter lim="400000"/>
          </a:ln>
        </p:spPr>
      </p:pic>
      <p:sp>
        <p:nvSpPr>
          <p:cNvPr id="421" name="Rettangolo 1"/>
          <p:cNvSpPr/>
          <p:nvPr/>
        </p:nvSpPr>
        <p:spPr>
          <a:xfrm>
            <a:off x="107950" y="2276475"/>
            <a:ext cx="9036050" cy="2089150"/>
          </a:xfrm>
          <a:prstGeom prst="rect">
            <a:avLst/>
          </a:prstGeom>
          <a:ln w="38100">
            <a:solidFill>
              <a:srgbClr val="FF0000"/>
            </a:solidFill>
            <a:prstDash val="dash"/>
          </a:ln>
        </p:spPr>
        <p:txBody>
          <a:bodyPr lIns="45719" rIns="45719"/>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Rectangle 2"/>
          <p:cNvSpPr txBox="1"/>
          <p:nvPr/>
        </p:nvSpPr>
        <p:spPr>
          <a:xfrm>
            <a:off x="685800" y="228600"/>
            <a:ext cx="7772400" cy="1143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a:defRPr b="1" sz="4400">
                <a:solidFill>
                  <a:srgbClr val="0000FF"/>
                </a:solidFill>
              </a:defRPr>
            </a:lvl1pPr>
          </a:lstStyle>
          <a:p>
            <a:pPr/>
            <a:r>
              <a:t>Type III Hypersensitivity</a:t>
            </a:r>
          </a:p>
        </p:txBody>
      </p:sp>
      <p:sp>
        <p:nvSpPr>
          <p:cNvPr id="424" name="Rectangle 3"/>
          <p:cNvSpPr txBox="1"/>
          <p:nvPr/>
        </p:nvSpPr>
        <p:spPr>
          <a:xfrm>
            <a:off x="685800" y="1600200"/>
            <a:ext cx="7772400" cy="4114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spcBef>
                <a:spcPts val="900"/>
              </a:spcBef>
              <a:defRPr b="1" sz="4000"/>
            </a:pPr>
            <a:r>
              <a:t>Immune Complex Reactions</a:t>
            </a:r>
            <a:endParaRPr sz="3200">
              <a:solidFill>
                <a:srgbClr val="888888"/>
              </a:solidFill>
            </a:endParaRPr>
          </a:p>
          <a:p>
            <a:pPr algn="ctr">
              <a:spcBef>
                <a:spcPts val="700"/>
              </a:spcBef>
              <a:defRPr sz="3200"/>
            </a:pPr>
            <a:r>
              <a:t>Antigens are in solution in plasma or interstitial fluids. Abs combine with these Ags, fix complement and initiate the consequences of the complement cascade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S9781416031239-018-f001" descr="S9781416031239-018-f001"/>
          <p:cNvPicPr>
            <a:picLocks noChangeAspect="1"/>
          </p:cNvPicPr>
          <p:nvPr/>
        </p:nvPicPr>
        <p:blipFill>
          <a:blip r:embed="rId2">
            <a:extLst/>
          </a:blip>
          <a:stretch>
            <a:fillRect/>
          </a:stretch>
        </p:blipFill>
        <p:spPr>
          <a:xfrm>
            <a:off x="2286000" y="265112"/>
            <a:ext cx="6934200" cy="6497638"/>
          </a:xfrm>
          <a:prstGeom prst="rect">
            <a:avLst/>
          </a:prstGeom>
          <a:ln w="12700">
            <a:miter lim="400000"/>
          </a:ln>
        </p:spPr>
      </p:pic>
      <p:sp>
        <p:nvSpPr>
          <p:cNvPr id="427" name="Examples of Ab-mediated disorders"/>
          <p:cNvSpPr txBox="1"/>
          <p:nvPr/>
        </p:nvSpPr>
        <p:spPr>
          <a:xfrm>
            <a:off x="-107950" y="1557337"/>
            <a:ext cx="2911475" cy="12990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800">
                <a:latin typeface="Arial"/>
                <a:ea typeface="Arial"/>
                <a:cs typeface="Arial"/>
                <a:sym typeface="Arial"/>
              </a:defRPr>
            </a:lvl1pPr>
          </a:lstStyle>
          <a:p>
            <a:pPr/>
            <a:r>
              <a:t>Examples of Ab-mediated disorders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9" name="S9781416031239-018-f004" descr="S9781416031239-018-f004"/>
          <p:cNvPicPr>
            <a:picLocks noChangeAspect="1"/>
          </p:cNvPicPr>
          <p:nvPr/>
        </p:nvPicPr>
        <p:blipFill>
          <a:blip r:embed="rId2">
            <a:extLst/>
          </a:blip>
          <a:stretch>
            <a:fillRect/>
          </a:stretch>
        </p:blipFill>
        <p:spPr>
          <a:xfrm>
            <a:off x="3124200" y="304800"/>
            <a:ext cx="6019800" cy="5868988"/>
          </a:xfrm>
          <a:prstGeom prst="rect">
            <a:avLst/>
          </a:prstGeom>
          <a:ln w="12700">
            <a:miter lim="400000"/>
          </a:ln>
        </p:spPr>
      </p:pic>
      <p:sp>
        <p:nvSpPr>
          <p:cNvPr id="430" name="Sequence of the immunological response"/>
          <p:cNvSpPr txBox="1"/>
          <p:nvPr/>
        </p:nvSpPr>
        <p:spPr>
          <a:xfrm>
            <a:off x="152400" y="684212"/>
            <a:ext cx="2743200" cy="1705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latin typeface="Arial"/>
                <a:ea typeface="Arial"/>
                <a:cs typeface="Arial"/>
                <a:sym typeface="Arial"/>
              </a:defRPr>
            </a:lvl1pPr>
          </a:lstStyle>
          <a:p>
            <a:pPr/>
            <a:r>
              <a:t>Sequence of the immunological response</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2" name="S9781416031239-004-f011.jpg" descr="S9781416031239-004-f011.jpg"/>
          <p:cNvPicPr>
            <a:picLocks noChangeAspect="1"/>
          </p:cNvPicPr>
          <p:nvPr/>
        </p:nvPicPr>
        <p:blipFill>
          <a:blip r:embed="rId2">
            <a:extLst/>
          </a:blip>
          <a:stretch>
            <a:fillRect/>
          </a:stretch>
        </p:blipFill>
        <p:spPr>
          <a:xfrm>
            <a:off x="323850" y="722312"/>
            <a:ext cx="8597900" cy="535146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Rectangle 1028"/>
          <p:cNvSpPr/>
          <p:nvPr/>
        </p:nvSpPr>
        <p:spPr>
          <a:xfrm>
            <a:off x="300322" y="44449"/>
            <a:ext cx="1857262"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ALTERNATIVE  </a:t>
            </a:r>
          </a:p>
          <a:p>
            <a:pPr algn="ctr">
              <a:defRPr b="1">
                <a:solidFill>
                  <a:srgbClr val="00FF00"/>
                </a:solidFill>
                <a:latin typeface="Times New Roman"/>
                <a:ea typeface="Times New Roman"/>
                <a:cs typeface="Times New Roman"/>
                <a:sym typeface="Times New Roman"/>
              </a:defRPr>
            </a:pPr>
            <a:r>
              <a:t>PATHWAY</a:t>
            </a:r>
          </a:p>
        </p:txBody>
      </p:sp>
      <p:sp>
        <p:nvSpPr>
          <p:cNvPr id="435" name="Rectangle 1029"/>
          <p:cNvSpPr/>
          <p:nvPr/>
        </p:nvSpPr>
        <p:spPr>
          <a:xfrm>
            <a:off x="3565488" y="44449"/>
            <a:ext cx="1217673"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LECTIN  </a:t>
            </a:r>
          </a:p>
          <a:p>
            <a:pPr algn="ctr">
              <a:defRPr b="1">
                <a:solidFill>
                  <a:srgbClr val="00FF00"/>
                </a:solidFill>
                <a:latin typeface="Times New Roman"/>
                <a:ea typeface="Times New Roman"/>
                <a:cs typeface="Times New Roman"/>
                <a:sym typeface="Times New Roman"/>
              </a:defRPr>
            </a:pPr>
            <a:r>
              <a:t>PATHWAY</a:t>
            </a:r>
          </a:p>
        </p:txBody>
      </p:sp>
      <p:sp>
        <p:nvSpPr>
          <p:cNvPr id="436" name="Rectangle 1030"/>
          <p:cNvSpPr/>
          <p:nvPr/>
        </p:nvSpPr>
        <p:spPr>
          <a:xfrm>
            <a:off x="6234697" y="44449"/>
            <a:ext cx="1514362" cy="61513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solidFill>
                  <a:srgbClr val="00FF00"/>
                </a:solidFill>
                <a:latin typeface="Times New Roman"/>
                <a:ea typeface="Times New Roman"/>
                <a:cs typeface="Times New Roman"/>
                <a:sym typeface="Times New Roman"/>
              </a:defRPr>
            </a:pPr>
            <a:r>
              <a:t>CLASSICAL  </a:t>
            </a:r>
          </a:p>
          <a:p>
            <a:pPr algn="ctr">
              <a:defRPr b="1">
                <a:solidFill>
                  <a:srgbClr val="00FF00"/>
                </a:solidFill>
                <a:latin typeface="Times New Roman"/>
                <a:ea typeface="Times New Roman"/>
                <a:cs typeface="Times New Roman"/>
                <a:sym typeface="Times New Roman"/>
              </a:defRPr>
            </a:pPr>
            <a:r>
              <a:t>PATHWAY</a:t>
            </a:r>
          </a:p>
        </p:txBody>
      </p:sp>
      <p:sp>
        <p:nvSpPr>
          <p:cNvPr id="437" name="Rectangle 1031"/>
          <p:cNvSpPr txBox="1"/>
          <p:nvPr/>
        </p:nvSpPr>
        <p:spPr>
          <a:xfrm>
            <a:off x="34926" y="735012"/>
            <a:ext cx="2950136"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6600"/>
                </a:solidFill>
                <a:latin typeface="Times New Roman"/>
                <a:ea typeface="Times New Roman"/>
                <a:cs typeface="Times New Roman"/>
                <a:sym typeface="Times New Roman"/>
              </a:defRPr>
            </a:lvl1pPr>
          </a:lstStyle>
          <a:p>
            <a:pPr/>
            <a:r>
              <a:t>Activating surfaces</a:t>
            </a:r>
          </a:p>
        </p:txBody>
      </p:sp>
      <p:sp>
        <p:nvSpPr>
          <p:cNvPr id="438" name="Rectangle 1032"/>
          <p:cNvSpPr txBox="1"/>
          <p:nvPr/>
        </p:nvSpPr>
        <p:spPr>
          <a:xfrm>
            <a:off x="295325" y="1120775"/>
            <a:ext cx="1972050" cy="3918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C3b C3H</a:t>
            </a:r>
            <a:r>
              <a:rPr baseline="-25000"/>
              <a:t>2</a:t>
            </a:r>
            <a:r>
              <a:t>O</a:t>
            </a:r>
          </a:p>
        </p:txBody>
      </p:sp>
      <p:sp>
        <p:nvSpPr>
          <p:cNvPr id="439" name="Rectangle 1033"/>
          <p:cNvSpPr txBox="1"/>
          <p:nvPr/>
        </p:nvSpPr>
        <p:spPr>
          <a:xfrm>
            <a:off x="3368994" y="798512"/>
            <a:ext cx="1577317"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a:solidFill>
                  <a:srgbClr val="FF6600"/>
                </a:solidFill>
                <a:latin typeface="Times New Roman"/>
                <a:ea typeface="Times New Roman"/>
                <a:cs typeface="Times New Roman"/>
                <a:sym typeface="Times New Roman"/>
              </a:defRPr>
            </a:lvl1pPr>
          </a:lstStyle>
          <a:p>
            <a:pPr/>
            <a:r>
              <a:t>Carbohydrates</a:t>
            </a:r>
          </a:p>
        </p:txBody>
      </p:sp>
      <p:sp>
        <p:nvSpPr>
          <p:cNvPr id="440" name="Rectangle 1034"/>
          <p:cNvSpPr txBox="1"/>
          <p:nvPr/>
        </p:nvSpPr>
        <p:spPr>
          <a:xfrm>
            <a:off x="3545555" y="1120775"/>
            <a:ext cx="624853"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MBL</a:t>
            </a:r>
          </a:p>
        </p:txBody>
      </p:sp>
      <p:sp>
        <p:nvSpPr>
          <p:cNvPr id="441" name="Rectangle 1035"/>
          <p:cNvSpPr txBox="1"/>
          <p:nvPr/>
        </p:nvSpPr>
        <p:spPr>
          <a:xfrm>
            <a:off x="5501726" y="796925"/>
            <a:ext cx="2886624"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solidFill>
                  <a:srgbClr val="FF6600"/>
                </a:solidFill>
                <a:latin typeface="Times New Roman"/>
                <a:ea typeface="Times New Roman"/>
                <a:cs typeface="Times New Roman"/>
                <a:sym typeface="Times New Roman"/>
              </a:defRPr>
            </a:lvl1pPr>
          </a:lstStyle>
          <a:p>
            <a:pPr/>
            <a:r>
              <a:t>Immune complexes</a:t>
            </a:r>
          </a:p>
        </p:txBody>
      </p:sp>
      <p:sp>
        <p:nvSpPr>
          <p:cNvPr id="442" name="Rectangle 1036"/>
          <p:cNvSpPr txBox="1"/>
          <p:nvPr/>
        </p:nvSpPr>
        <p:spPr>
          <a:xfrm>
            <a:off x="6019350" y="1120775"/>
            <a:ext cx="510665"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00"/>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C1q</a:t>
            </a:r>
          </a:p>
        </p:txBody>
      </p:sp>
      <p:sp>
        <p:nvSpPr>
          <p:cNvPr id="443" name="Rectangle 1037"/>
          <p:cNvSpPr txBox="1"/>
          <p:nvPr/>
        </p:nvSpPr>
        <p:spPr>
          <a:xfrm>
            <a:off x="2319571" y="2466975"/>
            <a:ext cx="288316"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P </a:t>
            </a:r>
          </a:p>
        </p:txBody>
      </p:sp>
      <p:sp>
        <p:nvSpPr>
          <p:cNvPr id="444" name="Rectangle 1038"/>
          <p:cNvSpPr txBox="1"/>
          <p:nvPr/>
        </p:nvSpPr>
        <p:spPr>
          <a:xfrm>
            <a:off x="1633701" y="1857375"/>
            <a:ext cx="256616"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B</a:t>
            </a:r>
          </a:p>
        </p:txBody>
      </p:sp>
      <p:sp>
        <p:nvSpPr>
          <p:cNvPr id="445" name="Rectangle 1039"/>
          <p:cNvSpPr txBox="1"/>
          <p:nvPr/>
        </p:nvSpPr>
        <p:spPr>
          <a:xfrm>
            <a:off x="1938532" y="2162175"/>
            <a:ext cx="269229"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D</a:t>
            </a:r>
          </a:p>
        </p:txBody>
      </p:sp>
      <p:sp>
        <p:nvSpPr>
          <p:cNvPr id="446" name="Rectangle 1040"/>
          <p:cNvSpPr txBox="1"/>
          <p:nvPr/>
        </p:nvSpPr>
        <p:spPr>
          <a:xfrm>
            <a:off x="2842767" y="1557337"/>
            <a:ext cx="1075703" cy="881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MASP</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C4</a:t>
            </a:r>
          </a:p>
          <a:p>
            <a: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pPr>
            <a:r>
              <a:t>     C2</a:t>
            </a:r>
          </a:p>
        </p:txBody>
      </p:sp>
      <p:sp>
        <p:nvSpPr>
          <p:cNvPr id="447" name="Rectangle 1041"/>
          <p:cNvSpPr txBox="1"/>
          <p:nvPr/>
        </p:nvSpPr>
        <p:spPr>
          <a:xfrm>
            <a:off x="5068914" y="2466975"/>
            <a:ext cx="383528"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C2</a:t>
            </a:r>
          </a:p>
        </p:txBody>
      </p:sp>
      <p:sp>
        <p:nvSpPr>
          <p:cNvPr id="448" name="Rectangle 1042"/>
          <p:cNvSpPr txBox="1"/>
          <p:nvPr/>
        </p:nvSpPr>
        <p:spPr>
          <a:xfrm>
            <a:off x="5373745" y="2212975"/>
            <a:ext cx="383529"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C4</a:t>
            </a:r>
          </a:p>
        </p:txBody>
      </p:sp>
      <p:sp>
        <p:nvSpPr>
          <p:cNvPr id="449" name="Rectangle 1043"/>
          <p:cNvSpPr txBox="1"/>
          <p:nvPr/>
        </p:nvSpPr>
        <p:spPr>
          <a:xfrm>
            <a:off x="5602368" y="1958975"/>
            <a:ext cx="841217"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C1s</a:t>
            </a:r>
          </a:p>
        </p:txBody>
      </p:sp>
      <p:sp>
        <p:nvSpPr>
          <p:cNvPr id="450" name="Rectangle 1044"/>
          <p:cNvSpPr txBox="1"/>
          <p:nvPr/>
        </p:nvSpPr>
        <p:spPr>
          <a:xfrm>
            <a:off x="5830992" y="1704975"/>
            <a:ext cx="797251" cy="3484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C1r</a:t>
            </a:r>
          </a:p>
        </p:txBody>
      </p:sp>
      <p:sp>
        <p:nvSpPr>
          <p:cNvPr id="451" name="Rectangle 1045"/>
          <p:cNvSpPr txBox="1"/>
          <p:nvPr/>
        </p:nvSpPr>
        <p:spPr>
          <a:xfrm>
            <a:off x="3386480" y="2924175"/>
            <a:ext cx="884224" cy="7264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4400">
                <a:solidFill>
                  <a:srgbClr val="FFCC00"/>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 3</a:t>
            </a:r>
          </a:p>
        </p:txBody>
      </p:sp>
      <p:sp>
        <p:nvSpPr>
          <p:cNvPr id="452" name="AutoShape 1046"/>
          <p:cNvSpPr/>
          <p:nvPr/>
        </p:nvSpPr>
        <p:spPr>
          <a:xfrm>
            <a:off x="3788037" y="1557337"/>
            <a:ext cx="351729" cy="1525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450"/>
                </a:moveTo>
                <a:lnTo>
                  <a:pt x="5400" y="17450"/>
                </a:lnTo>
                <a:lnTo>
                  <a:pt x="5400" y="0"/>
                </a:lnTo>
                <a:lnTo>
                  <a:pt x="16200" y="0"/>
                </a:lnTo>
                <a:lnTo>
                  <a:pt x="16200" y="17450"/>
                </a:lnTo>
                <a:lnTo>
                  <a:pt x="21600" y="17450"/>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53" name="AutoShape 1047"/>
          <p:cNvSpPr/>
          <p:nvPr/>
        </p:nvSpPr>
        <p:spPr>
          <a:xfrm rot="2649218">
            <a:off x="5063052" y="124777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54" name="AutoShape 1048"/>
          <p:cNvSpPr/>
          <p:nvPr/>
        </p:nvSpPr>
        <p:spPr>
          <a:xfrm flipH="1" rot="18950782">
            <a:off x="2395779" y="1323974"/>
            <a:ext cx="291642" cy="205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55" name="Rectangle 1049"/>
          <p:cNvSpPr txBox="1"/>
          <p:nvPr/>
        </p:nvSpPr>
        <p:spPr>
          <a:xfrm>
            <a:off x="2807594" y="5667375"/>
            <a:ext cx="992167" cy="358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C6C7</a:t>
            </a:r>
          </a:p>
        </p:txBody>
      </p:sp>
      <p:sp>
        <p:nvSpPr>
          <p:cNvPr id="456" name="Rectangle 1050"/>
          <p:cNvSpPr txBox="1"/>
          <p:nvPr/>
        </p:nvSpPr>
        <p:spPr>
          <a:xfrm>
            <a:off x="4104592" y="5667375"/>
            <a:ext cx="685241" cy="3581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C8 C9</a:t>
            </a:r>
          </a:p>
        </p:txBody>
      </p:sp>
      <p:sp>
        <p:nvSpPr>
          <p:cNvPr id="457" name="Rectangle 1051"/>
          <p:cNvSpPr txBox="1"/>
          <p:nvPr/>
        </p:nvSpPr>
        <p:spPr>
          <a:xfrm>
            <a:off x="3310273" y="6200775"/>
            <a:ext cx="1120339" cy="548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C5b-9</a:t>
            </a:r>
          </a:p>
        </p:txBody>
      </p:sp>
      <p:sp>
        <p:nvSpPr>
          <p:cNvPr id="458" name="AutoShape 1052"/>
          <p:cNvSpPr/>
          <p:nvPr/>
        </p:nvSpPr>
        <p:spPr>
          <a:xfrm>
            <a:off x="3789502" y="5514975"/>
            <a:ext cx="282849" cy="762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59" name="AutoShape 1053"/>
          <p:cNvSpPr/>
          <p:nvPr/>
        </p:nvSpPr>
        <p:spPr>
          <a:xfrm>
            <a:off x="3788037" y="4600575"/>
            <a:ext cx="284314" cy="487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60" name="Rectangle 1054"/>
          <p:cNvSpPr txBox="1"/>
          <p:nvPr/>
        </p:nvSpPr>
        <p:spPr>
          <a:xfrm>
            <a:off x="3505189" y="4067175"/>
            <a:ext cx="794306" cy="5486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C3b</a:t>
            </a:r>
          </a:p>
        </p:txBody>
      </p:sp>
      <p:sp>
        <p:nvSpPr>
          <p:cNvPr id="461" name="Rectangle 1055"/>
          <p:cNvSpPr txBox="1"/>
          <p:nvPr/>
        </p:nvSpPr>
        <p:spPr>
          <a:xfrm>
            <a:off x="6150478" y="3884612"/>
            <a:ext cx="764541"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C3a</a:t>
            </a:r>
          </a:p>
        </p:txBody>
      </p:sp>
      <p:sp>
        <p:nvSpPr>
          <p:cNvPr id="462" name="Rectangle 1056"/>
          <p:cNvSpPr txBox="1"/>
          <p:nvPr/>
        </p:nvSpPr>
        <p:spPr>
          <a:xfrm>
            <a:off x="6150478" y="4240212"/>
            <a:ext cx="764541"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a:t>
            </a:r>
          </a:p>
        </p:txBody>
      </p:sp>
      <p:sp>
        <p:nvSpPr>
          <p:cNvPr id="463" name="Rectangle 1057"/>
          <p:cNvSpPr txBox="1"/>
          <p:nvPr/>
        </p:nvSpPr>
        <p:spPr>
          <a:xfrm>
            <a:off x="3598983" y="5011737"/>
            <a:ext cx="701992" cy="549277"/>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lvl1pPr>
              <a:defRPr b="1" sz="3200">
                <a:solidFill>
                  <a:srgbClr val="FFFF66"/>
                </a:solidFill>
                <a:effectLst>
                  <a:outerShdw sx="100000" sy="100000" kx="0" ky="0" algn="b" rotWithShape="0" blurRad="38100" dist="38100" dir="2700000">
                    <a:srgbClr val="000000"/>
                  </a:outerShdw>
                </a:effectLst>
                <a:latin typeface="Garamond"/>
                <a:ea typeface="Garamond"/>
                <a:cs typeface="Garamond"/>
                <a:sym typeface="Garamond"/>
              </a:defRPr>
            </a:lvl1pPr>
          </a:lstStyle>
          <a:p>
            <a:pPr/>
            <a:r>
              <a:t>C5</a:t>
            </a:r>
          </a:p>
        </p:txBody>
      </p:sp>
      <p:sp>
        <p:nvSpPr>
          <p:cNvPr id="464" name="AutoShape 1058"/>
          <p:cNvSpPr/>
          <p:nvPr/>
        </p:nvSpPr>
        <p:spPr>
          <a:xfrm>
            <a:off x="3788037" y="3686175"/>
            <a:ext cx="304832" cy="45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15"/>
                </a:moveTo>
                <a:lnTo>
                  <a:pt x="5400" y="16615"/>
                </a:lnTo>
                <a:lnTo>
                  <a:pt x="5400" y="0"/>
                </a:lnTo>
                <a:lnTo>
                  <a:pt x="16200" y="0"/>
                </a:lnTo>
                <a:lnTo>
                  <a:pt x="16200" y="16615"/>
                </a:lnTo>
                <a:lnTo>
                  <a:pt x="21600" y="16615"/>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grpSp>
        <p:nvGrpSpPr>
          <p:cNvPr id="468" name="AutoShape 1059"/>
          <p:cNvGrpSpPr/>
          <p:nvPr/>
        </p:nvGrpSpPr>
        <p:grpSpPr>
          <a:xfrm>
            <a:off x="2929168" y="3551616"/>
            <a:ext cx="457313" cy="820360"/>
            <a:chOff x="0" y="0"/>
            <a:chExt cx="457312" cy="820359"/>
          </a:xfrm>
        </p:grpSpPr>
        <p:sp>
          <p:nvSpPr>
            <p:cNvPr id="465" name="Forma"/>
            <p:cNvSpPr/>
            <p:nvPr/>
          </p:nvSpPr>
          <p:spPr>
            <a:xfrm rot="10800000">
              <a:off x="0" y="-1"/>
              <a:ext cx="457313" cy="820361"/>
            </a:xfrm>
            <a:custGeom>
              <a:avLst/>
              <a:gdLst/>
              <a:ahLst/>
              <a:cxnLst>
                <a:cxn ang="0">
                  <a:pos x="wd2" y="hd2"/>
                </a:cxn>
                <a:cxn ang="5400000">
                  <a:pos x="wd2" y="hd2"/>
                </a:cxn>
                <a:cxn ang="10800000">
                  <a:pos x="wd2" y="hd2"/>
                </a:cxn>
                <a:cxn ang="16200000">
                  <a:pos x="wd2" y="hd2"/>
                </a:cxn>
              </a:cxnLst>
              <a:rect l="0" t="0" r="r" b="b"/>
              <a:pathLst>
                <a:path w="19879" h="21600" fill="norm" stroke="1" extrusionOk="0">
                  <a:moveTo>
                    <a:pt x="0" y="18230"/>
                  </a:moveTo>
                  <a:lnTo>
                    <a:pt x="6625" y="13921"/>
                  </a:lnTo>
                  <a:lnTo>
                    <a:pt x="6625" y="15958"/>
                  </a:lnTo>
                  <a:lnTo>
                    <a:pt x="6625" y="15958"/>
                  </a:lnTo>
                  <a:cubicBezTo>
                    <a:pt x="13070" y="15017"/>
                    <a:pt x="17892" y="12772"/>
                    <a:pt x="19391" y="10016"/>
                  </a:cubicBezTo>
                  <a:cubicBezTo>
                    <a:pt x="21600" y="14075"/>
                    <a:pt x="16116" y="18176"/>
                    <a:pt x="6625" y="19563"/>
                  </a:cubicBezTo>
                  <a:lnTo>
                    <a:pt x="6625" y="21600"/>
                  </a:lnTo>
                  <a:close/>
                  <a:moveTo>
                    <a:pt x="19876" y="11818"/>
                  </a:moveTo>
                  <a:cubicBezTo>
                    <a:pt x="19876" y="7282"/>
                    <a:pt x="10977" y="3604"/>
                    <a:pt x="0" y="3604"/>
                  </a:cubicBezTo>
                  <a:lnTo>
                    <a:pt x="0" y="0"/>
                  </a:lnTo>
                  <a:cubicBezTo>
                    <a:pt x="10977" y="0"/>
                    <a:pt x="19876" y="3678"/>
                    <a:pt x="19876" y="8214"/>
                  </a:cubicBezTo>
                  <a:close/>
                </a:path>
              </a:pathLst>
            </a:custGeom>
            <a:solidFill>
              <a:schemeClr val="accent1"/>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466" name="Forma"/>
            <p:cNvSpPr/>
            <p:nvPr/>
          </p:nvSpPr>
          <p:spPr>
            <a:xfrm rot="10800000">
              <a:off x="66" y="371505"/>
              <a:ext cx="457247" cy="448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13309"/>
                    <a:pt x="11929" y="6587"/>
                    <a:pt x="0" y="6587"/>
                  </a:cubicBezTo>
                  <a:lnTo>
                    <a:pt x="0" y="0"/>
                  </a:lnTo>
                  <a:cubicBezTo>
                    <a:pt x="11929" y="0"/>
                    <a:pt x="21600" y="6721"/>
                    <a:pt x="21600" y="15013"/>
                  </a:cubicBez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sp>
          <p:nvSpPr>
            <p:cNvPr id="467" name="Linea"/>
            <p:cNvSpPr/>
            <p:nvPr/>
          </p:nvSpPr>
          <p:spPr>
            <a:xfrm rot="10800000">
              <a:off x="66" y="-1"/>
              <a:ext cx="457247" cy="820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818"/>
                  </a:moveTo>
                  <a:cubicBezTo>
                    <a:pt x="21600" y="7282"/>
                    <a:pt x="11929" y="3604"/>
                    <a:pt x="0" y="3604"/>
                  </a:cubicBezTo>
                  <a:lnTo>
                    <a:pt x="0" y="0"/>
                  </a:lnTo>
                  <a:cubicBezTo>
                    <a:pt x="11929" y="0"/>
                    <a:pt x="21600" y="3678"/>
                    <a:pt x="21600" y="8214"/>
                  </a:cubicBezTo>
                  <a:lnTo>
                    <a:pt x="21600" y="11818"/>
                  </a:lnTo>
                  <a:cubicBezTo>
                    <a:pt x="21600" y="15299"/>
                    <a:pt x="15830" y="18402"/>
                    <a:pt x="7200" y="19563"/>
                  </a:cubicBezTo>
                  <a:lnTo>
                    <a:pt x="7200" y="21600"/>
                  </a:lnTo>
                  <a:lnTo>
                    <a:pt x="0" y="18230"/>
                  </a:lnTo>
                  <a:lnTo>
                    <a:pt x="7200" y="13921"/>
                  </a:lnTo>
                  <a:lnTo>
                    <a:pt x="7200" y="15958"/>
                  </a:lnTo>
                  <a:lnTo>
                    <a:pt x="7200" y="15958"/>
                  </a:lnTo>
                  <a:cubicBezTo>
                    <a:pt x="14204" y="15017"/>
                    <a:pt x="19444" y="12772"/>
                    <a:pt x="21074" y="10016"/>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defRPr b="1" sz="3200">
                  <a:latin typeface="Times New Roman"/>
                  <a:ea typeface="Times New Roman"/>
                  <a:cs typeface="Times New Roman"/>
                  <a:sym typeface="Times New Roman"/>
                </a:defRPr>
              </a:pPr>
            </a:p>
          </p:txBody>
        </p:sp>
      </p:grpSp>
      <p:sp>
        <p:nvSpPr>
          <p:cNvPr id="469" name="AutoShape 1060"/>
          <p:cNvSpPr/>
          <p:nvPr/>
        </p:nvSpPr>
        <p:spPr>
          <a:xfrm rot="14657084">
            <a:off x="5108192" y="3859973"/>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70" name="AutoShape 1061"/>
          <p:cNvSpPr/>
          <p:nvPr/>
        </p:nvSpPr>
        <p:spPr>
          <a:xfrm flipH="1" rot="17742916">
            <a:off x="5108192" y="2869372"/>
            <a:ext cx="274638" cy="1849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751"/>
                </a:moveTo>
                <a:lnTo>
                  <a:pt x="5400" y="15751"/>
                </a:lnTo>
                <a:lnTo>
                  <a:pt x="5400" y="0"/>
                </a:lnTo>
                <a:lnTo>
                  <a:pt x="16200" y="0"/>
                </a:lnTo>
                <a:lnTo>
                  <a:pt x="16200" y="15751"/>
                </a:lnTo>
                <a:lnTo>
                  <a:pt x="21600" y="15751"/>
                </a:lnTo>
                <a:lnTo>
                  <a:pt x="10800" y="21600"/>
                </a:lnTo>
                <a:close/>
              </a:path>
            </a:pathLst>
          </a:custGeom>
          <a:solidFill>
            <a:schemeClr val="accent1"/>
          </a:solidFill>
          <a:ln>
            <a:solidFill>
              <a:srgbClr val="000000"/>
            </a:solidFill>
            <a:miter/>
          </a:ln>
        </p:spPr>
        <p:txBody>
          <a:bodyPr lIns="45719" rIns="45719" anchor="ctr"/>
          <a:lstStyle/>
          <a:p>
            <a:pPr>
              <a:defRPr b="1" sz="3200">
                <a:latin typeface="Times New Roman"/>
                <a:ea typeface="Times New Roman"/>
                <a:cs typeface="Times New Roman"/>
                <a:sym typeface="Times New Roman"/>
              </a:defRPr>
            </a:pPr>
          </a:p>
        </p:txBody>
      </p:sp>
      <p:sp>
        <p:nvSpPr>
          <p:cNvPr id="471" name="Text Box 1062"/>
          <p:cNvSpPr txBox="1"/>
          <p:nvPr/>
        </p:nvSpPr>
        <p:spPr>
          <a:xfrm>
            <a:off x="6875463" y="1547812"/>
            <a:ext cx="1451407"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RECOGNITION</a:t>
            </a:r>
          </a:p>
        </p:txBody>
      </p:sp>
      <p:sp>
        <p:nvSpPr>
          <p:cNvPr id="472" name="Text Box 1063"/>
          <p:cNvSpPr txBox="1"/>
          <p:nvPr/>
        </p:nvSpPr>
        <p:spPr>
          <a:xfrm>
            <a:off x="6732588" y="3492500"/>
            <a:ext cx="1562247" cy="3708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OPSONIZATION</a:t>
            </a:r>
          </a:p>
        </p:txBody>
      </p:sp>
      <p:sp>
        <p:nvSpPr>
          <p:cNvPr id="473" name="Text Box 1064"/>
          <p:cNvSpPr txBox="1"/>
          <p:nvPr/>
        </p:nvSpPr>
        <p:spPr>
          <a:xfrm>
            <a:off x="6726238" y="4716462"/>
            <a:ext cx="1655339" cy="3708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effectLst>
                  <a:outerShdw sx="100000" sy="100000" kx="0" ky="0" algn="b" rotWithShape="0" blurRad="38100" dist="38100" dir="2700000">
                    <a:srgbClr val="FFFFFF"/>
                  </a:outerShdw>
                </a:effectLst>
              </a:defRPr>
            </a:lvl1pPr>
          </a:lstStyle>
          <a:p>
            <a:pPr/>
            <a:r>
              <a:t>INFLAMMATION</a:t>
            </a:r>
          </a:p>
        </p:txBody>
      </p:sp>
      <p:sp>
        <p:nvSpPr>
          <p:cNvPr id="474" name="Text Box 1065"/>
          <p:cNvSpPr txBox="1"/>
          <p:nvPr/>
        </p:nvSpPr>
        <p:spPr>
          <a:xfrm>
            <a:off x="6659563" y="5911850"/>
            <a:ext cx="1655339" cy="6502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effectLst>
                  <a:outerShdw sx="100000" sy="100000" kx="0" ky="0" algn="b" rotWithShape="0" blurRad="38100" dist="38100" dir="2700000">
                    <a:srgbClr val="FFFFFF"/>
                  </a:outerShdw>
                </a:effectLst>
              </a:defRPr>
            </a:pPr>
            <a:r>
              <a:t>CYTOLYSIS</a:t>
            </a:r>
          </a:p>
          <a:p>
            <a:pPr>
              <a:defRPr b="1">
                <a:effectLst>
                  <a:outerShdw sx="100000" sy="100000" kx="0" ky="0" algn="b" rotWithShape="0" blurRad="38100" dist="38100" dir="2700000">
                    <a:srgbClr val="FFFFFF"/>
                  </a:outerShdw>
                </a:effectLst>
              </a:defRPr>
            </a:pPr>
            <a:r>
              <a:t>INFLAMMATION</a:t>
            </a:r>
          </a:p>
        </p:txBody>
      </p:sp>
      <p:sp>
        <p:nvSpPr>
          <p:cNvPr id="475" name="Text Box 1066"/>
          <p:cNvSpPr txBox="1"/>
          <p:nvPr/>
        </p:nvSpPr>
        <p:spPr>
          <a:xfrm>
            <a:off x="-425450" y="5403850"/>
            <a:ext cx="2749325" cy="8818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u="sng">
                <a:solidFill>
                  <a:srgbClr val="FF0000"/>
                </a:solidFill>
                <a:latin typeface="Times New Roman"/>
                <a:ea typeface="Times New Roman"/>
                <a:cs typeface="Times New Roman"/>
                <a:sym typeface="Times New Roman"/>
              </a:defRPr>
            </a:pPr>
            <a:r>
              <a:t>S-Protein</a:t>
            </a:r>
          </a:p>
          <a:p>
            <a:pPr algn="ctr">
              <a:defRPr b="1" i="1" u="sng">
                <a:solidFill>
                  <a:srgbClr val="FF0000"/>
                </a:solidFill>
                <a:latin typeface="Times New Roman"/>
                <a:ea typeface="Times New Roman"/>
                <a:cs typeface="Times New Roman"/>
                <a:sym typeface="Times New Roman"/>
              </a:defRPr>
            </a:pPr>
            <a:r>
              <a:t>Clusterin</a:t>
            </a:r>
          </a:p>
          <a:p>
            <a:pPr algn="ctr">
              <a:defRPr b="1" i="1" u="sng">
                <a:solidFill>
                  <a:srgbClr val="FF0000"/>
                </a:solidFill>
                <a:latin typeface="Times New Roman"/>
                <a:ea typeface="Times New Roman"/>
                <a:cs typeface="Times New Roman"/>
                <a:sym typeface="Times New Roman"/>
              </a:defRPr>
            </a:pPr>
            <a:r>
              <a:t>CD59 </a:t>
            </a:r>
          </a:p>
        </p:txBody>
      </p:sp>
      <p:sp>
        <p:nvSpPr>
          <p:cNvPr id="476" name="Text Box 1067"/>
          <p:cNvSpPr txBox="1"/>
          <p:nvPr/>
        </p:nvSpPr>
        <p:spPr>
          <a:xfrm>
            <a:off x="-261939" y="3814762"/>
            <a:ext cx="2422303"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i="1" u="sng">
                <a:solidFill>
                  <a:srgbClr val="FF0000"/>
                </a:solidFill>
                <a:latin typeface="Times New Roman"/>
                <a:ea typeface="Times New Roman"/>
                <a:cs typeface="Times New Roman"/>
                <a:sym typeface="Times New Roman"/>
              </a:defRPr>
            </a:pPr>
            <a:r>
              <a:t>FactorH</a:t>
            </a:r>
          </a:p>
          <a:p>
            <a:pPr algn="ctr">
              <a:defRPr b="1" i="1" u="sng">
                <a:solidFill>
                  <a:srgbClr val="FF0000"/>
                </a:solidFill>
                <a:latin typeface="Times New Roman"/>
                <a:ea typeface="Times New Roman"/>
                <a:cs typeface="Times New Roman"/>
                <a:sym typeface="Times New Roman"/>
              </a:defRPr>
            </a:pPr>
            <a:r>
              <a:t>CD46 </a:t>
            </a:r>
          </a:p>
        </p:txBody>
      </p:sp>
      <p:sp>
        <p:nvSpPr>
          <p:cNvPr id="477" name="Text Box 1068"/>
          <p:cNvSpPr txBox="1"/>
          <p:nvPr/>
        </p:nvSpPr>
        <p:spPr>
          <a:xfrm>
            <a:off x="579437" y="2879725"/>
            <a:ext cx="650303" cy="3484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u="sng">
                <a:solidFill>
                  <a:srgbClr val="FF0000"/>
                </a:solidFill>
                <a:latin typeface="Times New Roman"/>
                <a:ea typeface="Times New Roman"/>
                <a:cs typeface="Times New Roman"/>
                <a:sym typeface="Times New Roman"/>
              </a:defRPr>
            </a:lvl1pPr>
          </a:lstStyle>
          <a:p>
            <a:pPr/>
            <a:r>
              <a:t>CD55</a:t>
            </a:r>
          </a:p>
        </p:txBody>
      </p:sp>
      <p:sp>
        <p:nvSpPr>
          <p:cNvPr id="478" name="Text Box 1068"/>
          <p:cNvSpPr txBox="1"/>
          <p:nvPr/>
        </p:nvSpPr>
        <p:spPr>
          <a:xfrm>
            <a:off x="592137" y="1963738"/>
            <a:ext cx="714151" cy="6151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i="1" u="sng">
                <a:solidFill>
                  <a:srgbClr val="FF0000"/>
                </a:solidFill>
                <a:latin typeface="Times New Roman"/>
                <a:ea typeface="Times New Roman"/>
                <a:cs typeface="Times New Roman"/>
                <a:sym typeface="Times New Roman"/>
              </a:defRPr>
            </a:pPr>
            <a:r>
              <a:t>C1Inh</a:t>
            </a:r>
          </a:p>
          <a:p>
            <a:pPr>
              <a:defRPr b="1" i="1" u="sng">
                <a:solidFill>
                  <a:srgbClr val="FF0000"/>
                </a:solidFill>
                <a:latin typeface="Times New Roman"/>
                <a:ea typeface="Times New Roman"/>
                <a:cs typeface="Times New Roman"/>
                <a:sym typeface="Times New Roman"/>
              </a:defRPr>
            </a:pPr>
            <a:r>
              <a:t>C4BP</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Rectangle 2"/>
          <p:cNvSpPr txBox="1"/>
          <p:nvPr>
            <p:ph type="title"/>
          </p:nvPr>
        </p:nvSpPr>
        <p:spPr>
          <a:xfrm>
            <a:off x="506590" y="469656"/>
            <a:ext cx="8142111" cy="679451"/>
          </a:xfrm>
          <a:prstGeom prst="rect">
            <a:avLst/>
          </a:prstGeom>
        </p:spPr>
        <p:txBody>
          <a:bodyPr lIns="46037" tIns="46037" rIns="46037" bIns="46037"/>
          <a:lstStyle>
            <a:lvl1pPr>
              <a:lnSpc>
                <a:spcPct val="95000"/>
              </a:lnSpc>
              <a:defRPr b="1" sz="3600">
                <a:solidFill>
                  <a:srgbClr val="0000FF"/>
                </a:solidFill>
                <a:latin typeface="+mj-lt"/>
                <a:ea typeface="+mj-ea"/>
                <a:cs typeface="+mj-cs"/>
                <a:sym typeface="Helvetica"/>
              </a:defRPr>
            </a:lvl1pPr>
          </a:lstStyle>
          <a:p>
            <a:pPr/>
            <a:r>
              <a:t>Inflammatory Mechanisms in Type III</a:t>
            </a:r>
          </a:p>
        </p:txBody>
      </p:sp>
      <p:sp>
        <p:nvSpPr>
          <p:cNvPr id="481" name="Rectangle 3"/>
          <p:cNvSpPr txBox="1"/>
          <p:nvPr>
            <p:ph type="body" idx="1"/>
          </p:nvPr>
        </p:nvSpPr>
        <p:spPr>
          <a:xfrm>
            <a:off x="455788" y="1609003"/>
            <a:ext cx="8325558" cy="3352801"/>
          </a:xfrm>
          <a:prstGeom prst="rect">
            <a:avLst/>
          </a:prstGeom>
        </p:spPr>
        <p:txBody>
          <a:bodyPr lIns="46037" tIns="46037" rIns="46037" bIns="46037"/>
          <a:lstStyle/>
          <a:p>
            <a:pPr marL="339470" indent="-339470" defTabSz="452627">
              <a:lnSpc>
                <a:spcPct val="90000"/>
              </a:lnSpc>
              <a:defRPr sz="2970">
                <a:latin typeface="Times Roman"/>
                <a:ea typeface="Times Roman"/>
                <a:cs typeface="Times Roman"/>
                <a:sym typeface="Times Roman"/>
              </a:defRPr>
            </a:pPr>
            <a:r>
              <a:t>Complement activation</a:t>
            </a:r>
            <a:endParaRPr sz="2673"/>
          </a:p>
          <a:p>
            <a:pPr lvl="1" marL="735520" indent="-282892" defTabSz="452627">
              <a:lnSpc>
                <a:spcPct val="90000"/>
              </a:lnSpc>
              <a:spcBef>
                <a:spcPts val="600"/>
              </a:spcBef>
              <a:defRPr sz="2673">
                <a:latin typeface="Times Roman"/>
                <a:ea typeface="Times Roman"/>
                <a:cs typeface="Times Roman"/>
                <a:sym typeface="Times Roman"/>
              </a:defRPr>
            </a:pPr>
            <a:r>
              <a:t> Anaphylatoxins</a:t>
            </a:r>
          </a:p>
          <a:p>
            <a:pPr lvl="1" marL="735520" indent="-282892" defTabSz="452627">
              <a:lnSpc>
                <a:spcPct val="90000"/>
              </a:lnSpc>
              <a:spcBef>
                <a:spcPts val="600"/>
              </a:spcBef>
              <a:defRPr sz="2673">
                <a:latin typeface="Times Roman"/>
                <a:ea typeface="Times Roman"/>
                <a:cs typeface="Times Roman"/>
                <a:sym typeface="Times Roman"/>
              </a:defRPr>
            </a:pPr>
            <a:r>
              <a:t> Chemotactic factors</a:t>
            </a:r>
            <a:endParaRPr sz="2277"/>
          </a:p>
          <a:p>
            <a:pPr lvl="1" marL="735520" indent="-282892" defTabSz="452627">
              <a:lnSpc>
                <a:spcPct val="90000"/>
              </a:lnSpc>
              <a:spcBef>
                <a:spcPts val="500"/>
              </a:spcBef>
              <a:defRPr sz="3168">
                <a:latin typeface="Times Roman"/>
                <a:ea typeface="Times Roman"/>
                <a:cs typeface="Times Roman"/>
                <a:sym typeface="Times Roman"/>
              </a:defRPr>
            </a:pPr>
          </a:p>
          <a:p>
            <a:pPr marL="339470" indent="-339470" defTabSz="452627">
              <a:lnSpc>
                <a:spcPct val="90000"/>
              </a:lnSpc>
              <a:defRPr sz="2970">
                <a:latin typeface="Times Roman"/>
                <a:ea typeface="Times Roman"/>
                <a:cs typeface="Times Roman"/>
                <a:sym typeface="Times Roman"/>
              </a:defRPr>
            </a:pPr>
            <a:r>
              <a:t>Neutrophils attracted</a:t>
            </a:r>
            <a:endParaRPr sz="2673"/>
          </a:p>
          <a:p>
            <a:pPr lvl="1" marL="735520" indent="-282892" defTabSz="452627">
              <a:lnSpc>
                <a:spcPct val="90000"/>
              </a:lnSpc>
              <a:spcBef>
                <a:spcPts val="600"/>
              </a:spcBef>
              <a:defRPr sz="2673">
                <a:latin typeface="Times Roman"/>
                <a:ea typeface="Times Roman"/>
                <a:cs typeface="Times Roman"/>
                <a:sym typeface="Times Roman"/>
              </a:defRPr>
            </a:pPr>
            <a:r>
              <a:t>difficult to phagocytize tissue-trapped complexes</a:t>
            </a:r>
            <a:endParaRPr sz="2277"/>
          </a:p>
          <a:p>
            <a:pPr lvl="1" marL="735520" indent="-282892" defTabSz="452627">
              <a:lnSpc>
                <a:spcPct val="90000"/>
              </a:lnSpc>
              <a:spcBef>
                <a:spcPts val="600"/>
              </a:spcBef>
              <a:defRPr sz="2673">
                <a:latin typeface="Times Roman"/>
                <a:ea typeface="Times Roman"/>
                <a:cs typeface="Times Roman"/>
                <a:sym typeface="Times Roman"/>
              </a:defRPr>
            </a:pPr>
            <a:r>
              <a:t>frustrated phagocytosis leads to tissue damage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Rectangle 2"/>
          <p:cNvSpPr txBox="1"/>
          <p:nvPr>
            <p:ph type="title"/>
          </p:nvPr>
        </p:nvSpPr>
        <p:spPr>
          <a:xfrm>
            <a:off x="268111" y="413676"/>
            <a:ext cx="8658578" cy="749301"/>
          </a:xfrm>
          <a:prstGeom prst="rect">
            <a:avLst/>
          </a:prstGeom>
        </p:spPr>
        <p:txBody>
          <a:bodyPr/>
          <a:lstStyle>
            <a:lvl1pPr defTabSz="393192">
              <a:defRPr b="1" sz="3096">
                <a:solidFill>
                  <a:srgbClr val="0000FF"/>
                </a:solidFill>
                <a:latin typeface="+mj-lt"/>
                <a:ea typeface="+mj-ea"/>
                <a:cs typeface="+mj-cs"/>
                <a:sym typeface="Helvetica"/>
              </a:defRPr>
            </a:lvl1pPr>
          </a:lstStyle>
          <a:p>
            <a:pPr/>
            <a:r>
              <a:t>Diseases associated with immune complexes</a:t>
            </a:r>
          </a:p>
        </p:txBody>
      </p:sp>
      <p:sp>
        <p:nvSpPr>
          <p:cNvPr id="484" name="Rectangle 3"/>
          <p:cNvSpPr txBox="1"/>
          <p:nvPr>
            <p:ph type="body" idx="1"/>
          </p:nvPr>
        </p:nvSpPr>
        <p:spPr>
          <a:xfrm>
            <a:off x="969434" y="1557337"/>
            <a:ext cx="7502877" cy="5067301"/>
          </a:xfrm>
          <a:prstGeom prst="rect">
            <a:avLst/>
          </a:prstGeom>
        </p:spPr>
        <p:txBody>
          <a:bodyPr/>
          <a:lstStyle/>
          <a:p>
            <a:pPr>
              <a:lnSpc>
                <a:spcPct val="90000"/>
              </a:lnSpc>
              <a:defRPr>
                <a:latin typeface="Times Roman"/>
                <a:ea typeface="Times Roman"/>
                <a:cs typeface="Times Roman"/>
                <a:sym typeface="Times Roman"/>
              </a:defRPr>
            </a:pPr>
            <a:r>
              <a:t>Persistent infection</a:t>
            </a:r>
          </a:p>
          <a:p>
            <a:pPr lvl="1" marL="742950" indent="-285750">
              <a:lnSpc>
                <a:spcPct val="90000"/>
              </a:lnSpc>
              <a:spcBef>
                <a:spcPts val="600"/>
              </a:spcBef>
              <a:defRPr sz="2800">
                <a:latin typeface="Times Roman"/>
                <a:ea typeface="Times Roman"/>
                <a:cs typeface="Times Roman"/>
                <a:sym typeface="Times Roman"/>
              </a:defRPr>
            </a:pPr>
            <a:r>
              <a:t>microbial antigens</a:t>
            </a:r>
          </a:p>
          <a:p>
            <a:pPr lvl="1" marL="742950" indent="-285750">
              <a:lnSpc>
                <a:spcPct val="90000"/>
              </a:lnSpc>
              <a:spcBef>
                <a:spcPts val="600"/>
              </a:spcBef>
              <a:defRPr sz="2800">
                <a:latin typeface="Times Roman"/>
                <a:ea typeface="Times Roman"/>
                <a:cs typeface="Times Roman"/>
                <a:sym typeface="Times Roman"/>
              </a:defRPr>
            </a:pPr>
            <a:r>
              <a:t>deposition of immune complexes in kidneys</a:t>
            </a:r>
          </a:p>
          <a:p>
            <a:pPr>
              <a:lnSpc>
                <a:spcPct val="90000"/>
              </a:lnSpc>
              <a:defRPr>
                <a:latin typeface="Times Roman"/>
                <a:ea typeface="Times Roman"/>
                <a:cs typeface="Times Roman"/>
                <a:sym typeface="Times Roman"/>
              </a:defRPr>
            </a:pPr>
            <a:r>
              <a:t>Autoimmunity</a:t>
            </a:r>
          </a:p>
          <a:p>
            <a:pPr lvl="1" marL="742950" indent="-285750">
              <a:lnSpc>
                <a:spcPct val="90000"/>
              </a:lnSpc>
              <a:spcBef>
                <a:spcPts val="600"/>
              </a:spcBef>
              <a:defRPr sz="2800">
                <a:latin typeface="Times Roman"/>
                <a:ea typeface="Times Roman"/>
                <a:cs typeface="Times Roman"/>
                <a:sym typeface="Times Roman"/>
              </a:defRPr>
            </a:pPr>
            <a:r>
              <a:t>self antigens</a:t>
            </a:r>
          </a:p>
          <a:p>
            <a:pPr lvl="1" marL="742950" indent="-285750">
              <a:lnSpc>
                <a:spcPct val="90000"/>
              </a:lnSpc>
              <a:spcBef>
                <a:spcPts val="600"/>
              </a:spcBef>
              <a:defRPr sz="2800">
                <a:latin typeface="Times Roman"/>
                <a:ea typeface="Times Roman"/>
                <a:cs typeface="Times Roman"/>
                <a:sym typeface="Times Roman"/>
              </a:defRPr>
            </a:pPr>
            <a:r>
              <a:t>deposition of immune complexes in kidneys, joints, arteries and skin</a:t>
            </a:r>
          </a:p>
          <a:p>
            <a:pPr>
              <a:lnSpc>
                <a:spcPct val="90000"/>
              </a:lnSpc>
              <a:defRPr>
                <a:latin typeface="Times Roman"/>
                <a:ea typeface="Times Roman"/>
                <a:cs typeface="Times Roman"/>
                <a:sym typeface="Times Roman"/>
              </a:defRPr>
            </a:pPr>
            <a:r>
              <a:t>Extrinsic factors</a:t>
            </a:r>
          </a:p>
          <a:p>
            <a:pPr lvl="1" marL="742950" indent="-285750">
              <a:lnSpc>
                <a:spcPct val="90000"/>
              </a:lnSpc>
              <a:spcBef>
                <a:spcPts val="600"/>
              </a:spcBef>
              <a:defRPr sz="2800">
                <a:latin typeface="Times Roman"/>
                <a:ea typeface="Times Roman"/>
                <a:cs typeface="Times Roman"/>
                <a:sym typeface="Times Roman"/>
              </a:defRPr>
            </a:pPr>
            <a:r>
              <a:t>environmental antigens</a:t>
            </a:r>
          </a:p>
          <a:p>
            <a:pPr lvl="1" marL="742950" indent="-285750">
              <a:lnSpc>
                <a:spcPct val="90000"/>
              </a:lnSpc>
              <a:spcBef>
                <a:spcPts val="600"/>
              </a:spcBef>
              <a:defRPr sz="2800">
                <a:latin typeface="Times Roman"/>
                <a:ea typeface="Times Roman"/>
                <a:cs typeface="Times Roman"/>
                <a:sym typeface="Times Roman"/>
              </a:defRPr>
            </a:pPr>
            <a:r>
              <a:t>deposition of immune complexes in lungs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Control of Immune Response"/>
          <p:cNvSpPr txBox="1"/>
          <p:nvPr/>
        </p:nvSpPr>
        <p:spPr>
          <a:xfrm>
            <a:off x="152400" y="200025"/>
            <a:ext cx="8686800" cy="646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latin typeface="Arial"/>
                <a:ea typeface="Arial"/>
                <a:cs typeface="Arial"/>
                <a:sym typeface="Arial"/>
              </a:defRPr>
            </a:lvl1pPr>
          </a:lstStyle>
          <a:p>
            <a:pPr/>
            <a:r>
              <a:t>Control of Immune Response</a:t>
            </a:r>
          </a:p>
        </p:txBody>
      </p:sp>
      <p:sp>
        <p:nvSpPr>
          <p:cNvPr id="141" name="Antigen"/>
          <p:cNvSpPr txBox="1"/>
          <p:nvPr/>
        </p:nvSpPr>
        <p:spPr>
          <a:xfrm>
            <a:off x="812800" y="1557337"/>
            <a:ext cx="129781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342900" indent="-342900">
              <a:buSzPct val="100000"/>
              <a:buChar char="-"/>
              <a:defRPr b="1">
                <a:latin typeface="Arial"/>
                <a:ea typeface="Arial"/>
                <a:cs typeface="Arial"/>
                <a:sym typeface="Arial"/>
              </a:defRPr>
            </a:lvl1pPr>
          </a:lstStyle>
          <a:p>
            <a:pPr/>
            <a:r>
              <a:t>Antigen</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1"/>
                                        </p:tgtEl>
                                        <p:attrNameLst>
                                          <p:attrName>style.visibility</p:attrName>
                                        </p:attrNameLst>
                                      </p:cBhvr>
                                      <p:to>
                                        <p:strVal val="visible"/>
                                      </p:to>
                                    </p:set>
                                    <p:animEffect filter="fade" transition="in">
                                      <p:cBhvr>
                                        <p:cTn id="7" dur="5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6" name="19.2.jpg" descr="19.2.jpg"/>
          <p:cNvPicPr>
            <a:picLocks noChangeAspect="1"/>
          </p:cNvPicPr>
          <p:nvPr/>
        </p:nvPicPr>
        <p:blipFill>
          <a:blip r:embed="rId2">
            <a:extLst/>
          </a:blip>
          <a:srcRect l="7325" t="40617" r="5325" b="8013"/>
          <a:stretch>
            <a:fillRect/>
          </a:stretch>
        </p:blipFill>
        <p:spPr>
          <a:xfrm>
            <a:off x="355599" y="-17463"/>
            <a:ext cx="8393114" cy="698500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Rectangle 2"/>
          <p:cNvSpPr txBox="1"/>
          <p:nvPr>
            <p:ph type="title"/>
          </p:nvPr>
        </p:nvSpPr>
        <p:spPr>
          <a:prstGeom prst="rect">
            <a:avLst/>
          </a:prstGeom>
        </p:spPr>
        <p:txBody>
          <a:bodyPr/>
          <a:lstStyle>
            <a:lvl1pPr>
              <a:defRPr b="1" sz="4800">
                <a:solidFill>
                  <a:srgbClr val="0000FF"/>
                </a:solidFill>
              </a:defRPr>
            </a:lvl1pPr>
          </a:lstStyle>
          <a:p>
            <a:pPr/>
            <a:r>
              <a:t>Type III Hypersensitivity</a:t>
            </a:r>
          </a:p>
        </p:txBody>
      </p:sp>
      <p:sp>
        <p:nvSpPr>
          <p:cNvPr id="489" name="Rectangle 3"/>
          <p:cNvSpPr txBox="1"/>
          <p:nvPr>
            <p:ph type="body" idx="1"/>
          </p:nvPr>
        </p:nvSpPr>
        <p:spPr>
          <a:xfrm>
            <a:off x="457200" y="1600200"/>
            <a:ext cx="8229600" cy="4525963"/>
          </a:xfrm>
          <a:prstGeom prst="rect">
            <a:avLst/>
          </a:prstGeom>
        </p:spPr>
        <p:txBody>
          <a:bodyPr/>
          <a:lstStyle/>
          <a:p>
            <a:pPr>
              <a:spcBef>
                <a:spcPts val="800"/>
              </a:spcBef>
              <a:defRPr sz="3600">
                <a:solidFill>
                  <a:schemeClr val="accent1"/>
                </a:solidFill>
              </a:defRPr>
            </a:pPr>
            <a:r>
              <a:t>Localized reactions</a:t>
            </a:r>
          </a:p>
          <a:p>
            <a:pPr lvl="1" marL="742950" indent="-285750"/>
            <a:r>
              <a:t>Arthus type skin reactions</a:t>
            </a:r>
            <a:endParaRPr sz="2800"/>
          </a:p>
          <a:p>
            <a:pPr lvl="1" marL="742950" indent="-285750"/>
            <a:r>
              <a:t>complex mediated glomerulonephritis</a:t>
            </a:r>
            <a:endParaRPr sz="2800"/>
          </a:p>
          <a:p>
            <a:pPr lvl="1" marL="742950" indent="-285750"/>
            <a:r>
              <a:t>bumpy deposits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Rectangle 2"/>
          <p:cNvSpPr txBox="1"/>
          <p:nvPr>
            <p:ph type="title"/>
          </p:nvPr>
        </p:nvSpPr>
        <p:spPr>
          <a:xfrm>
            <a:off x="362880" y="228600"/>
            <a:ext cx="8458201" cy="1143000"/>
          </a:xfrm>
          <a:prstGeom prst="rect">
            <a:avLst/>
          </a:prstGeom>
        </p:spPr>
        <p:txBody>
          <a:bodyPr/>
          <a:lstStyle/>
          <a:p>
            <a:pPr algn="l" defTabSz="388620">
              <a:defRPr b="1" sz="3400">
                <a:solidFill>
                  <a:srgbClr val="0000FF"/>
                </a:solidFill>
              </a:defRPr>
            </a:pPr>
            <a:r>
              <a:t>Type III Hypersensitivity:</a:t>
            </a:r>
            <a:br/>
            <a:r>
              <a:t>	                             Localized reactions</a:t>
            </a:r>
          </a:p>
        </p:txBody>
      </p:sp>
      <p:pic>
        <p:nvPicPr>
          <p:cNvPr id="492" name="Picture 3" descr="Picture 3"/>
          <p:cNvPicPr>
            <a:picLocks noChangeAspect="1"/>
          </p:cNvPicPr>
          <p:nvPr/>
        </p:nvPicPr>
        <p:blipFill>
          <a:blip r:embed="rId2">
            <a:extLst/>
          </a:blip>
          <a:stretch>
            <a:fillRect/>
          </a:stretch>
        </p:blipFill>
        <p:spPr>
          <a:xfrm>
            <a:off x="304800" y="1600200"/>
            <a:ext cx="4038600" cy="4648200"/>
          </a:xfrm>
          <a:prstGeom prst="rect">
            <a:avLst/>
          </a:prstGeom>
          <a:ln w="12700">
            <a:miter lim="400000"/>
          </a:ln>
        </p:spPr>
      </p:pic>
      <p:sp>
        <p:nvSpPr>
          <p:cNvPr id="493" name="Rectangle 4"/>
          <p:cNvSpPr txBox="1"/>
          <p:nvPr>
            <p:ph type="body" sz="half" idx="1"/>
          </p:nvPr>
        </p:nvSpPr>
        <p:spPr>
          <a:xfrm>
            <a:off x="4419600" y="1752600"/>
            <a:ext cx="4419600" cy="4343400"/>
          </a:xfrm>
          <a:prstGeom prst="rect">
            <a:avLst/>
          </a:prstGeom>
        </p:spPr>
        <p:txBody>
          <a:bodyPr/>
          <a:lstStyle/>
          <a:p>
            <a:pPr>
              <a:spcBef>
                <a:spcPts val="600"/>
              </a:spcBef>
              <a:defRPr sz="2800"/>
            </a:pPr>
            <a:r>
              <a:t>Arthus reactions:</a:t>
            </a:r>
          </a:p>
          <a:p>
            <a:pPr lvl="1" marL="742950" indent="-285750">
              <a:spcBef>
                <a:spcPts val="500"/>
              </a:spcBef>
              <a:defRPr sz="2400"/>
            </a:pPr>
            <a:r>
              <a:t>Exposure to an Ag for which there already is a high concentration of Ab</a:t>
            </a:r>
          </a:p>
          <a:p>
            <a:pPr lvl="1" marL="742950" indent="-285750">
              <a:spcBef>
                <a:spcPts val="500"/>
              </a:spcBef>
              <a:defRPr sz="2400"/>
            </a:pPr>
            <a:r>
              <a:t>Produces edema/erythema from damage</a:t>
            </a:r>
          </a:p>
          <a:p>
            <a:pPr lvl="2" marL="1143000" indent="-228600">
              <a:spcBef>
                <a:spcPts val="400"/>
              </a:spcBef>
              <a:defRPr sz="2000"/>
            </a:pPr>
            <a:r>
              <a:t>Insect bites</a:t>
            </a:r>
            <a:endParaRPr sz="2400"/>
          </a:p>
          <a:p>
            <a:pPr lvl="2" marL="1143000" indent="-228600">
              <a:spcBef>
                <a:spcPts val="400"/>
              </a:spcBef>
              <a:defRPr sz="2000"/>
            </a:pPr>
            <a:r>
              <a:t>Inhalation of bacteria, fungi, dried fecal matter</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Rectangle 2"/>
          <p:cNvSpPr txBox="1"/>
          <p:nvPr>
            <p:ph type="title"/>
          </p:nvPr>
        </p:nvSpPr>
        <p:spPr>
          <a:prstGeom prst="rect">
            <a:avLst/>
          </a:prstGeom>
        </p:spPr>
        <p:txBody>
          <a:bodyPr lIns="46037" tIns="46037" rIns="46037" bIns="46037"/>
          <a:lstStyle>
            <a:lvl1pPr>
              <a:defRPr b="1">
                <a:solidFill>
                  <a:srgbClr val="0000FF"/>
                </a:solidFill>
                <a:latin typeface="+mj-lt"/>
                <a:ea typeface="+mj-ea"/>
                <a:cs typeface="+mj-cs"/>
                <a:sym typeface="Helvetica"/>
              </a:defRPr>
            </a:lvl1pPr>
          </a:lstStyle>
          <a:p>
            <a:pPr/>
            <a:r>
              <a:t>Arthus Reaction</a:t>
            </a:r>
          </a:p>
        </p:txBody>
      </p:sp>
      <p:pic>
        <p:nvPicPr>
          <p:cNvPr id="496" name="Picture 3" descr="Picture 3"/>
          <p:cNvPicPr>
            <a:picLocks noChangeAspect="1"/>
          </p:cNvPicPr>
          <p:nvPr/>
        </p:nvPicPr>
        <p:blipFill>
          <a:blip r:embed="rId2">
            <a:extLst/>
          </a:blip>
          <a:stretch>
            <a:fillRect/>
          </a:stretch>
        </p:blipFill>
        <p:spPr>
          <a:xfrm>
            <a:off x="163689" y="1790700"/>
            <a:ext cx="8802511" cy="4572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Rectangle 2"/>
          <p:cNvSpPr txBox="1"/>
          <p:nvPr>
            <p:ph type="title"/>
          </p:nvPr>
        </p:nvSpPr>
        <p:spPr>
          <a:prstGeom prst="rect">
            <a:avLst/>
          </a:prstGeom>
        </p:spPr>
        <p:txBody>
          <a:bodyPr/>
          <a:lstStyle>
            <a:lvl1pPr>
              <a:defRPr b="1" sz="4800">
                <a:solidFill>
                  <a:srgbClr val="0000FF"/>
                </a:solidFill>
              </a:defRPr>
            </a:lvl1pPr>
          </a:lstStyle>
          <a:p>
            <a:pPr/>
            <a:r>
              <a:t>Type III Hypersensitivity</a:t>
            </a:r>
          </a:p>
        </p:txBody>
      </p:sp>
      <p:sp>
        <p:nvSpPr>
          <p:cNvPr id="499" name="Rectangle 3"/>
          <p:cNvSpPr txBox="1"/>
          <p:nvPr>
            <p:ph type="body" idx="1"/>
          </p:nvPr>
        </p:nvSpPr>
        <p:spPr>
          <a:xfrm>
            <a:off x="457200" y="1600200"/>
            <a:ext cx="8229600" cy="4525963"/>
          </a:xfrm>
          <a:prstGeom prst="rect">
            <a:avLst/>
          </a:prstGeom>
        </p:spPr>
        <p:txBody>
          <a:bodyPr/>
          <a:lstStyle/>
          <a:p>
            <a:pPr>
              <a:lnSpc>
                <a:spcPct val="90000"/>
              </a:lnSpc>
              <a:spcBef>
                <a:spcPts val="800"/>
              </a:spcBef>
              <a:defRPr sz="2200">
                <a:solidFill>
                  <a:schemeClr val="accent1"/>
                </a:solidFill>
              </a:defRPr>
            </a:pPr>
            <a:r>
              <a:t>Localized reactions</a:t>
            </a:r>
          </a:p>
          <a:p>
            <a:pPr lvl="1" marL="742950" indent="-285750">
              <a:lnSpc>
                <a:spcPct val="90000"/>
              </a:lnSpc>
              <a:defRPr sz="2200"/>
            </a:pPr>
            <a:r>
              <a:t>Arthus type skin reactions</a:t>
            </a:r>
          </a:p>
          <a:p>
            <a:pPr lvl="1" marL="742950" indent="-285750">
              <a:lnSpc>
                <a:spcPct val="90000"/>
              </a:lnSpc>
              <a:defRPr sz="2200"/>
            </a:pPr>
            <a:r>
              <a:t>complex mediated glomerulonephritis</a:t>
            </a:r>
          </a:p>
          <a:p>
            <a:pPr lvl="1" marL="742950" indent="-285750">
              <a:lnSpc>
                <a:spcPct val="90000"/>
              </a:lnSpc>
              <a:defRPr sz="2200"/>
            </a:pPr>
            <a:r>
              <a:t>bumpy deposits</a:t>
            </a:r>
            <a:endParaRPr sz="2800"/>
          </a:p>
          <a:p>
            <a:pPr lvl="1" marL="742950" indent="-285750">
              <a:lnSpc>
                <a:spcPct val="90000"/>
              </a:lnSpc>
              <a:spcBef>
                <a:spcPts val="600"/>
              </a:spcBef>
            </a:pPr>
          </a:p>
          <a:p>
            <a:pPr>
              <a:lnSpc>
                <a:spcPct val="90000"/>
              </a:lnSpc>
              <a:spcBef>
                <a:spcPts val="800"/>
              </a:spcBef>
              <a:defRPr sz="3600">
                <a:solidFill>
                  <a:schemeClr val="accent1"/>
                </a:solidFill>
              </a:defRPr>
            </a:pPr>
            <a:r>
              <a:t>Generalized reactions</a:t>
            </a:r>
          </a:p>
          <a:p>
            <a:pPr lvl="1" marL="742950" indent="-285750">
              <a:lnSpc>
                <a:spcPct val="90000"/>
              </a:lnSpc>
            </a:pPr>
            <a:r>
              <a:t>Serum sickness (injection of large amount of Ag)</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Rectangle 2"/>
          <p:cNvSpPr txBox="1"/>
          <p:nvPr>
            <p:ph type="title"/>
          </p:nvPr>
        </p:nvSpPr>
        <p:spPr>
          <a:xfrm>
            <a:off x="381000" y="76200"/>
            <a:ext cx="8686800" cy="838200"/>
          </a:xfrm>
          <a:prstGeom prst="rect">
            <a:avLst/>
          </a:prstGeom>
        </p:spPr>
        <p:txBody>
          <a:bodyPr/>
          <a:lstStyle>
            <a:lvl1pPr>
              <a:defRPr b="1">
                <a:solidFill>
                  <a:srgbClr val="0000FF"/>
                </a:solidFill>
              </a:defRPr>
            </a:lvl1pPr>
          </a:lstStyle>
          <a:p>
            <a:pPr/>
            <a:r>
              <a:t>Generalized or Systemic Type III</a:t>
            </a:r>
          </a:p>
        </p:txBody>
      </p:sp>
      <p:sp>
        <p:nvSpPr>
          <p:cNvPr id="502" name="Rectangle 3"/>
          <p:cNvSpPr txBox="1"/>
          <p:nvPr>
            <p:ph type="body" idx="1"/>
          </p:nvPr>
        </p:nvSpPr>
        <p:spPr>
          <a:xfrm>
            <a:off x="762000" y="1142389"/>
            <a:ext cx="7772400" cy="4114801"/>
          </a:xfrm>
          <a:prstGeom prst="rect">
            <a:avLst/>
          </a:prstGeom>
        </p:spPr>
        <p:txBody>
          <a:bodyPr/>
          <a:lstStyle/>
          <a:p>
            <a:pPr>
              <a:lnSpc>
                <a:spcPct val="90000"/>
              </a:lnSpc>
              <a:spcBef>
                <a:spcPts val="600"/>
              </a:spcBef>
              <a:defRPr sz="2900">
                <a:solidFill>
                  <a:srgbClr val="1F497D"/>
                </a:solidFill>
              </a:defRPr>
            </a:pPr>
            <a:r>
              <a:t>Acute Systemic Reactions</a:t>
            </a:r>
          </a:p>
          <a:p>
            <a:pPr lvl="1" marL="742950" indent="-285750">
              <a:lnSpc>
                <a:spcPct val="90000"/>
              </a:lnSpc>
              <a:spcBef>
                <a:spcPts val="600"/>
              </a:spcBef>
              <a:defRPr sz="2500"/>
            </a:pPr>
            <a:r>
              <a:t>drug reactions penicillin</a:t>
            </a:r>
          </a:p>
          <a:p>
            <a:pPr lvl="1" marL="742950" indent="-285750">
              <a:lnSpc>
                <a:spcPct val="90000"/>
              </a:lnSpc>
              <a:spcBef>
                <a:spcPts val="600"/>
              </a:spcBef>
              <a:defRPr sz="2500"/>
            </a:pPr>
            <a:r>
              <a:t>Post streptococcal  acute glomerulonephritis</a:t>
            </a:r>
          </a:p>
          <a:p>
            <a:pPr lvl="1" marL="742950" indent="-285750">
              <a:lnSpc>
                <a:spcPct val="90000"/>
              </a:lnSpc>
              <a:spcBef>
                <a:spcPts val="600"/>
              </a:spcBef>
              <a:defRPr sz="2500"/>
            </a:pPr>
            <a:r>
              <a:t>Aggregate </a:t>
            </a:r>
            <a:r>
              <a:rPr>
                <a:latin typeface="Arial"/>
                <a:ea typeface="Arial"/>
                <a:cs typeface="Arial"/>
                <a:sym typeface="Arial"/>
              </a:rPr>
              <a:t>“</a:t>
            </a:r>
            <a:r>
              <a:t>anaphylaxis</a:t>
            </a:r>
            <a:r>
              <a:rPr>
                <a:latin typeface="Arial"/>
                <a:ea typeface="Arial"/>
                <a:cs typeface="Arial"/>
                <a:sym typeface="Arial"/>
              </a:rPr>
              <a:t>”</a:t>
            </a:r>
            <a:r>
              <a:t>- cyro-precipitates</a:t>
            </a:r>
          </a:p>
          <a:p>
            <a:pPr lvl="1" marL="742950" indent="-285750">
              <a:lnSpc>
                <a:spcPct val="90000"/>
              </a:lnSpc>
              <a:spcBef>
                <a:spcPts val="600"/>
              </a:spcBef>
              <a:defRPr sz="2500"/>
            </a:pPr>
          </a:p>
          <a:p>
            <a:pPr>
              <a:lnSpc>
                <a:spcPct val="90000"/>
              </a:lnSpc>
              <a:spcBef>
                <a:spcPts val="600"/>
              </a:spcBef>
              <a:defRPr sz="2900">
                <a:solidFill>
                  <a:srgbClr val="1F497D"/>
                </a:solidFill>
              </a:defRPr>
            </a:pPr>
            <a:r>
              <a:t>Chronic Systemic Reactions</a:t>
            </a:r>
          </a:p>
          <a:p>
            <a:pPr lvl="1" marL="742950" indent="-285750">
              <a:lnSpc>
                <a:spcPct val="90000"/>
              </a:lnSpc>
              <a:spcBef>
                <a:spcPts val="600"/>
              </a:spcBef>
              <a:defRPr sz="2500"/>
            </a:pPr>
            <a:r>
              <a:t>Infections</a:t>
            </a:r>
          </a:p>
          <a:p>
            <a:pPr lvl="1" marL="742950" indent="-285750">
              <a:lnSpc>
                <a:spcPct val="90000"/>
              </a:lnSpc>
              <a:spcBef>
                <a:spcPts val="600"/>
              </a:spcBef>
              <a:defRPr sz="2500"/>
            </a:pPr>
            <a:r>
              <a:t>Autoimmune conditions SLE or RA</a:t>
            </a:r>
          </a:p>
          <a:p>
            <a:pPr lvl="1" marL="742950" indent="-285750">
              <a:lnSpc>
                <a:spcPct val="90000"/>
              </a:lnSpc>
              <a:spcBef>
                <a:spcPts val="600"/>
              </a:spcBef>
              <a:defRPr sz="2500"/>
            </a:pPr>
            <a:r>
              <a:t>Cutaneous vasculitis</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Rectangle 2"/>
          <p:cNvSpPr txBox="1"/>
          <p:nvPr>
            <p:ph type="title"/>
          </p:nvPr>
        </p:nvSpPr>
        <p:spPr>
          <a:xfrm>
            <a:off x="685800" y="457200"/>
            <a:ext cx="7772400" cy="990600"/>
          </a:xfrm>
          <a:prstGeom prst="rect">
            <a:avLst/>
          </a:prstGeom>
        </p:spPr>
        <p:txBody>
          <a:bodyPr/>
          <a:lstStyle/>
          <a:p>
            <a:pPr algn="l">
              <a:defRPr sz="2800"/>
            </a:pPr>
            <a:r>
              <a:t>Type III Hypersensitivity:</a:t>
            </a:r>
            <a:br/>
            <a:r>
              <a:t>	            Systemic (generalized) reactions</a:t>
            </a:r>
          </a:p>
        </p:txBody>
      </p:sp>
      <p:sp>
        <p:nvSpPr>
          <p:cNvPr id="505" name="Rectangle 4"/>
          <p:cNvSpPr txBox="1"/>
          <p:nvPr>
            <p:ph type="body" sz="half" idx="1"/>
          </p:nvPr>
        </p:nvSpPr>
        <p:spPr>
          <a:xfrm>
            <a:off x="4648200" y="1981200"/>
            <a:ext cx="4267200" cy="4114800"/>
          </a:xfrm>
          <a:prstGeom prst="rect">
            <a:avLst/>
          </a:prstGeom>
        </p:spPr>
        <p:txBody>
          <a:bodyPr/>
          <a:lstStyle/>
          <a:p>
            <a:pPr marL="339470" indent="-339470" defTabSz="452627">
              <a:spcBef>
                <a:spcPts val="400"/>
              </a:spcBef>
              <a:defRPr sz="1979"/>
            </a:pPr>
            <a:r>
              <a:t>Produced when large amounts of Ag enter the bloodstream</a:t>
            </a:r>
          </a:p>
          <a:p>
            <a:pPr lvl="1" marL="735520" indent="-282892" defTabSz="452627">
              <a:spcBef>
                <a:spcPts val="400"/>
              </a:spcBef>
              <a:defRPr sz="1782"/>
            </a:pPr>
            <a:r>
              <a:t>The sites of deposition vary; usually in tissues where plasma is filtered</a:t>
            </a:r>
            <a:endParaRPr sz="2772"/>
          </a:p>
          <a:p>
            <a:pPr lvl="1" marL="735520" indent="-282892" defTabSz="452627">
              <a:spcBef>
                <a:spcPts val="400"/>
              </a:spcBef>
              <a:defRPr sz="1782"/>
            </a:pPr>
            <a:r>
              <a:t>Esp. in kidneys, blood vessels, and joints</a:t>
            </a:r>
            <a:endParaRPr sz="2772"/>
          </a:p>
          <a:p>
            <a:pPr marL="339470" indent="-339470" defTabSz="452627">
              <a:spcBef>
                <a:spcPts val="500"/>
              </a:spcBef>
              <a:defRPr sz="1979"/>
            </a:pPr>
            <a:r>
              <a:t>Can cause tissue damaging reactions</a:t>
            </a:r>
            <a:r>
              <a:rPr sz="2376"/>
              <a:t>:</a:t>
            </a:r>
            <a:endParaRPr sz="2376"/>
          </a:p>
          <a:p>
            <a:pPr lvl="2" marL="1131569" indent="-226313" defTabSz="452627">
              <a:spcBef>
                <a:spcPts val="400"/>
              </a:spcBef>
              <a:defRPr sz="1979"/>
            </a:pPr>
            <a:r>
              <a:t>Serum sickness</a:t>
            </a:r>
            <a:endParaRPr sz="2376"/>
          </a:p>
          <a:p>
            <a:pPr lvl="2" marL="1131569" indent="-226313" defTabSz="452627">
              <a:spcBef>
                <a:spcPts val="400"/>
              </a:spcBef>
              <a:defRPr sz="1979"/>
            </a:pPr>
            <a:r>
              <a:t>Autoimmune diseases</a:t>
            </a:r>
            <a:endParaRPr sz="2376"/>
          </a:p>
          <a:p>
            <a:pPr lvl="2" marL="1131569" indent="-226313" defTabSz="452627">
              <a:spcBef>
                <a:spcPts val="400"/>
              </a:spcBef>
              <a:defRPr sz="1979"/>
            </a:pPr>
            <a:r>
              <a:t>Drug reactions</a:t>
            </a:r>
            <a:endParaRPr sz="2376"/>
          </a:p>
          <a:p>
            <a:pPr lvl="2" marL="1131569" indent="-226313" defTabSz="452627">
              <a:spcBef>
                <a:spcPts val="400"/>
              </a:spcBef>
              <a:defRPr sz="1979"/>
            </a:pPr>
            <a:r>
              <a:t>Infectious diseases</a:t>
            </a:r>
          </a:p>
        </p:txBody>
      </p:sp>
      <p:pic>
        <p:nvPicPr>
          <p:cNvPr id="506" name="Picture 7" descr="Picture 7"/>
          <p:cNvPicPr>
            <a:picLocks noChangeAspect="1"/>
          </p:cNvPicPr>
          <p:nvPr/>
        </p:nvPicPr>
        <p:blipFill>
          <a:blip r:embed="rId2">
            <a:extLst/>
          </a:blip>
          <a:stretch>
            <a:fillRect/>
          </a:stretch>
        </p:blipFill>
        <p:spPr>
          <a:xfrm>
            <a:off x="457200" y="1981200"/>
            <a:ext cx="3279775" cy="4114800"/>
          </a:xfrm>
          <a:prstGeom prst="rect">
            <a:avLst/>
          </a:prstGeom>
          <a:ln w="12700">
            <a:miter lim="400000"/>
          </a:ln>
        </p:spPr>
      </p:pic>
      <p:sp>
        <p:nvSpPr>
          <p:cNvPr id="507" name="Line 8"/>
          <p:cNvSpPr/>
          <p:nvPr/>
        </p:nvSpPr>
        <p:spPr>
          <a:xfrm flipH="1">
            <a:off x="3810000" y="4876800"/>
            <a:ext cx="1828800" cy="0"/>
          </a:xfrm>
          <a:prstGeom prst="line">
            <a:avLst/>
          </a:prstGeom>
          <a:ln w="19050">
            <a:solidFill>
              <a:srgbClr val="000000"/>
            </a:solidFill>
            <a:tailEnd type="triangle"/>
          </a:ln>
        </p:spPr>
        <p:txBody>
          <a:bodyPr lIns="45719" rIns="45719"/>
          <a:lstStyle/>
          <a:p>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reeform 4"/>
          <p:cNvSpPr/>
          <p:nvPr/>
        </p:nvSpPr>
        <p:spPr>
          <a:xfrm flipH="1">
            <a:off x="4348031" y="1790425"/>
            <a:ext cx="2656446" cy="4063474"/>
          </a:xfrm>
          <a:custGeom>
            <a:avLst/>
            <a:gdLst/>
            <a:ahLst/>
            <a:cxnLst>
              <a:cxn ang="0">
                <a:pos x="wd2" y="hd2"/>
              </a:cxn>
              <a:cxn ang="5400000">
                <a:pos x="wd2" y="hd2"/>
              </a:cxn>
              <a:cxn ang="10800000">
                <a:pos x="wd2" y="hd2"/>
              </a:cxn>
              <a:cxn ang="16200000">
                <a:pos x="wd2" y="hd2"/>
              </a:cxn>
            </a:cxnLst>
            <a:rect l="0" t="0" r="r" b="b"/>
            <a:pathLst>
              <a:path w="20917" h="21087" fill="norm" stroke="1" extrusionOk="0">
                <a:moveTo>
                  <a:pt x="11094" y="1070"/>
                </a:moveTo>
                <a:cubicBezTo>
                  <a:pt x="10725" y="3227"/>
                  <a:pt x="10676" y="2746"/>
                  <a:pt x="10934" y="6089"/>
                </a:cubicBezTo>
                <a:cubicBezTo>
                  <a:pt x="10983" y="6802"/>
                  <a:pt x="11844" y="8193"/>
                  <a:pt x="12065" y="9004"/>
                </a:cubicBezTo>
                <a:cubicBezTo>
                  <a:pt x="12016" y="9200"/>
                  <a:pt x="12053" y="9423"/>
                  <a:pt x="11905" y="9592"/>
                </a:cubicBezTo>
                <a:cubicBezTo>
                  <a:pt x="11807" y="9690"/>
                  <a:pt x="11573" y="9646"/>
                  <a:pt x="11426" y="9708"/>
                </a:cubicBezTo>
                <a:cubicBezTo>
                  <a:pt x="11291" y="9762"/>
                  <a:pt x="11229" y="9886"/>
                  <a:pt x="11094" y="9940"/>
                </a:cubicBezTo>
                <a:cubicBezTo>
                  <a:pt x="10787" y="10047"/>
                  <a:pt x="10418" y="10038"/>
                  <a:pt x="10135" y="10172"/>
                </a:cubicBezTo>
                <a:cubicBezTo>
                  <a:pt x="9508" y="10475"/>
                  <a:pt x="9840" y="10359"/>
                  <a:pt x="9164" y="10519"/>
                </a:cubicBezTo>
                <a:cubicBezTo>
                  <a:pt x="8574" y="10965"/>
                  <a:pt x="8930" y="10671"/>
                  <a:pt x="8205" y="11455"/>
                </a:cubicBezTo>
                <a:cubicBezTo>
                  <a:pt x="8094" y="11571"/>
                  <a:pt x="7885" y="11803"/>
                  <a:pt x="7885" y="11803"/>
                </a:cubicBezTo>
                <a:cubicBezTo>
                  <a:pt x="7430" y="12766"/>
                  <a:pt x="7602" y="12258"/>
                  <a:pt x="7393" y="13327"/>
                </a:cubicBezTo>
                <a:cubicBezTo>
                  <a:pt x="7344" y="14299"/>
                  <a:pt x="7455" y="15280"/>
                  <a:pt x="7234" y="16242"/>
                </a:cubicBezTo>
                <a:cubicBezTo>
                  <a:pt x="7209" y="16367"/>
                  <a:pt x="6926" y="16127"/>
                  <a:pt x="6754" y="16127"/>
                </a:cubicBezTo>
                <a:cubicBezTo>
                  <a:pt x="6484" y="16127"/>
                  <a:pt x="6213" y="16189"/>
                  <a:pt x="5955" y="16242"/>
                </a:cubicBezTo>
                <a:cubicBezTo>
                  <a:pt x="5058" y="16421"/>
                  <a:pt x="4382" y="16733"/>
                  <a:pt x="3533" y="16938"/>
                </a:cubicBezTo>
                <a:cubicBezTo>
                  <a:pt x="2992" y="17348"/>
                  <a:pt x="2267" y="17544"/>
                  <a:pt x="1763" y="17990"/>
                </a:cubicBezTo>
                <a:cubicBezTo>
                  <a:pt x="1320" y="18373"/>
                  <a:pt x="976" y="18810"/>
                  <a:pt x="472" y="19158"/>
                </a:cubicBezTo>
                <a:cubicBezTo>
                  <a:pt x="153" y="19844"/>
                  <a:pt x="-622" y="21404"/>
                  <a:pt x="964" y="21030"/>
                </a:cubicBezTo>
                <a:cubicBezTo>
                  <a:pt x="1185" y="20521"/>
                  <a:pt x="1554" y="20423"/>
                  <a:pt x="2083" y="20094"/>
                </a:cubicBezTo>
                <a:cubicBezTo>
                  <a:pt x="2537" y="19808"/>
                  <a:pt x="3361" y="19122"/>
                  <a:pt x="3853" y="18926"/>
                </a:cubicBezTo>
                <a:cubicBezTo>
                  <a:pt x="4148" y="18810"/>
                  <a:pt x="4504" y="18774"/>
                  <a:pt x="4824" y="18694"/>
                </a:cubicBezTo>
                <a:cubicBezTo>
                  <a:pt x="5009" y="18649"/>
                  <a:pt x="5119" y="18489"/>
                  <a:pt x="5304" y="18462"/>
                </a:cubicBezTo>
                <a:cubicBezTo>
                  <a:pt x="5992" y="18364"/>
                  <a:pt x="6693" y="18382"/>
                  <a:pt x="7393" y="18337"/>
                </a:cubicBezTo>
                <a:cubicBezTo>
                  <a:pt x="8094" y="18213"/>
                  <a:pt x="8807" y="18150"/>
                  <a:pt x="9496" y="17990"/>
                </a:cubicBezTo>
                <a:cubicBezTo>
                  <a:pt x="10270" y="17428"/>
                  <a:pt x="10221" y="16795"/>
                  <a:pt x="10614" y="16127"/>
                </a:cubicBezTo>
                <a:cubicBezTo>
                  <a:pt x="10860" y="15699"/>
                  <a:pt x="10909" y="15850"/>
                  <a:pt x="11266" y="15538"/>
                </a:cubicBezTo>
                <a:cubicBezTo>
                  <a:pt x="11549" y="15289"/>
                  <a:pt x="11647" y="15012"/>
                  <a:pt x="12065" y="14843"/>
                </a:cubicBezTo>
                <a:cubicBezTo>
                  <a:pt x="12520" y="14665"/>
                  <a:pt x="13798" y="14388"/>
                  <a:pt x="14315" y="14370"/>
                </a:cubicBezTo>
                <a:cubicBezTo>
                  <a:pt x="15925" y="14308"/>
                  <a:pt x="17536" y="14290"/>
                  <a:pt x="19146" y="14255"/>
                </a:cubicBezTo>
                <a:cubicBezTo>
                  <a:pt x="19392" y="11241"/>
                  <a:pt x="19896" y="8291"/>
                  <a:pt x="20117" y="5269"/>
                </a:cubicBezTo>
                <a:cubicBezTo>
                  <a:pt x="20154" y="4832"/>
                  <a:pt x="20351" y="2674"/>
                  <a:pt x="20437" y="2122"/>
                </a:cubicBezTo>
                <a:cubicBezTo>
                  <a:pt x="20474" y="1926"/>
                  <a:pt x="20523" y="1730"/>
                  <a:pt x="20597" y="1533"/>
                </a:cubicBezTo>
                <a:cubicBezTo>
                  <a:pt x="20683" y="1302"/>
                  <a:pt x="20917" y="838"/>
                  <a:pt x="20917" y="838"/>
                </a:cubicBezTo>
                <a:cubicBezTo>
                  <a:pt x="20867" y="642"/>
                  <a:pt x="20978" y="366"/>
                  <a:pt x="20757" y="250"/>
                </a:cubicBezTo>
                <a:cubicBezTo>
                  <a:pt x="20449" y="80"/>
                  <a:pt x="20007" y="143"/>
                  <a:pt x="19626" y="134"/>
                </a:cubicBezTo>
                <a:cubicBezTo>
                  <a:pt x="17536" y="71"/>
                  <a:pt x="15446" y="54"/>
                  <a:pt x="13356" y="18"/>
                </a:cubicBezTo>
                <a:cubicBezTo>
                  <a:pt x="13270" y="27"/>
                  <a:pt x="10565" y="-196"/>
                  <a:pt x="10774" y="722"/>
                </a:cubicBezTo>
                <a:cubicBezTo>
                  <a:pt x="10811" y="856"/>
                  <a:pt x="10983" y="954"/>
                  <a:pt x="11094" y="1070"/>
                </a:cubicBezTo>
                <a:close/>
              </a:path>
            </a:pathLst>
          </a:custGeom>
          <a:solidFill>
            <a:srgbClr val="FF9900"/>
          </a:solidFill>
          <a:ln w="12700">
            <a:miter lim="400000"/>
          </a:ln>
        </p:spPr>
        <p:txBody>
          <a:bodyPr lIns="45719" rIns="45719"/>
          <a:lstStyle/>
          <a:p>
            <a:pPr/>
          </a:p>
        </p:txBody>
      </p:sp>
      <p:sp>
        <p:nvSpPr>
          <p:cNvPr id="511" name="Freeform 5"/>
          <p:cNvSpPr/>
          <p:nvPr/>
        </p:nvSpPr>
        <p:spPr>
          <a:xfrm>
            <a:off x="2136348" y="1790425"/>
            <a:ext cx="2656446" cy="4063474"/>
          </a:xfrm>
          <a:custGeom>
            <a:avLst/>
            <a:gdLst/>
            <a:ahLst/>
            <a:cxnLst>
              <a:cxn ang="0">
                <a:pos x="wd2" y="hd2"/>
              </a:cxn>
              <a:cxn ang="5400000">
                <a:pos x="wd2" y="hd2"/>
              </a:cxn>
              <a:cxn ang="10800000">
                <a:pos x="wd2" y="hd2"/>
              </a:cxn>
              <a:cxn ang="16200000">
                <a:pos x="wd2" y="hd2"/>
              </a:cxn>
            </a:cxnLst>
            <a:rect l="0" t="0" r="r" b="b"/>
            <a:pathLst>
              <a:path w="20917" h="21087" fill="norm" stroke="1" extrusionOk="0">
                <a:moveTo>
                  <a:pt x="11094" y="1070"/>
                </a:moveTo>
                <a:cubicBezTo>
                  <a:pt x="10725" y="3227"/>
                  <a:pt x="10676" y="2746"/>
                  <a:pt x="10934" y="6089"/>
                </a:cubicBezTo>
                <a:cubicBezTo>
                  <a:pt x="10983" y="6802"/>
                  <a:pt x="11844" y="8193"/>
                  <a:pt x="12065" y="9004"/>
                </a:cubicBezTo>
                <a:cubicBezTo>
                  <a:pt x="12016" y="9200"/>
                  <a:pt x="12053" y="9423"/>
                  <a:pt x="11905" y="9592"/>
                </a:cubicBezTo>
                <a:cubicBezTo>
                  <a:pt x="11807" y="9690"/>
                  <a:pt x="11573" y="9646"/>
                  <a:pt x="11426" y="9708"/>
                </a:cubicBezTo>
                <a:cubicBezTo>
                  <a:pt x="11291" y="9762"/>
                  <a:pt x="11229" y="9886"/>
                  <a:pt x="11094" y="9940"/>
                </a:cubicBezTo>
                <a:cubicBezTo>
                  <a:pt x="10787" y="10047"/>
                  <a:pt x="10418" y="10038"/>
                  <a:pt x="10135" y="10172"/>
                </a:cubicBezTo>
                <a:cubicBezTo>
                  <a:pt x="9508" y="10475"/>
                  <a:pt x="9840" y="10359"/>
                  <a:pt x="9164" y="10519"/>
                </a:cubicBezTo>
                <a:cubicBezTo>
                  <a:pt x="8574" y="10965"/>
                  <a:pt x="8930" y="10671"/>
                  <a:pt x="8205" y="11455"/>
                </a:cubicBezTo>
                <a:cubicBezTo>
                  <a:pt x="8094" y="11571"/>
                  <a:pt x="7885" y="11803"/>
                  <a:pt x="7885" y="11803"/>
                </a:cubicBezTo>
                <a:cubicBezTo>
                  <a:pt x="7430" y="12766"/>
                  <a:pt x="7602" y="12258"/>
                  <a:pt x="7393" y="13327"/>
                </a:cubicBezTo>
                <a:cubicBezTo>
                  <a:pt x="7344" y="14299"/>
                  <a:pt x="7455" y="15280"/>
                  <a:pt x="7234" y="16242"/>
                </a:cubicBezTo>
                <a:cubicBezTo>
                  <a:pt x="7209" y="16367"/>
                  <a:pt x="6926" y="16127"/>
                  <a:pt x="6754" y="16127"/>
                </a:cubicBezTo>
                <a:cubicBezTo>
                  <a:pt x="6484" y="16127"/>
                  <a:pt x="6213" y="16189"/>
                  <a:pt x="5955" y="16242"/>
                </a:cubicBezTo>
                <a:cubicBezTo>
                  <a:pt x="5058" y="16421"/>
                  <a:pt x="4382" y="16733"/>
                  <a:pt x="3533" y="16938"/>
                </a:cubicBezTo>
                <a:cubicBezTo>
                  <a:pt x="2992" y="17348"/>
                  <a:pt x="2267" y="17544"/>
                  <a:pt x="1763" y="17990"/>
                </a:cubicBezTo>
                <a:cubicBezTo>
                  <a:pt x="1320" y="18373"/>
                  <a:pt x="976" y="18810"/>
                  <a:pt x="472" y="19158"/>
                </a:cubicBezTo>
                <a:cubicBezTo>
                  <a:pt x="153" y="19844"/>
                  <a:pt x="-622" y="21404"/>
                  <a:pt x="964" y="21030"/>
                </a:cubicBezTo>
                <a:cubicBezTo>
                  <a:pt x="1185" y="20521"/>
                  <a:pt x="1554" y="20423"/>
                  <a:pt x="2083" y="20094"/>
                </a:cubicBezTo>
                <a:cubicBezTo>
                  <a:pt x="2537" y="19808"/>
                  <a:pt x="3361" y="19122"/>
                  <a:pt x="3853" y="18926"/>
                </a:cubicBezTo>
                <a:cubicBezTo>
                  <a:pt x="4148" y="18810"/>
                  <a:pt x="4504" y="18774"/>
                  <a:pt x="4824" y="18694"/>
                </a:cubicBezTo>
                <a:cubicBezTo>
                  <a:pt x="5009" y="18649"/>
                  <a:pt x="5119" y="18489"/>
                  <a:pt x="5304" y="18462"/>
                </a:cubicBezTo>
                <a:cubicBezTo>
                  <a:pt x="5992" y="18364"/>
                  <a:pt x="6693" y="18382"/>
                  <a:pt x="7393" y="18337"/>
                </a:cubicBezTo>
                <a:cubicBezTo>
                  <a:pt x="8094" y="18213"/>
                  <a:pt x="8807" y="18150"/>
                  <a:pt x="9496" y="17990"/>
                </a:cubicBezTo>
                <a:cubicBezTo>
                  <a:pt x="10270" y="17428"/>
                  <a:pt x="10221" y="16795"/>
                  <a:pt x="10614" y="16127"/>
                </a:cubicBezTo>
                <a:cubicBezTo>
                  <a:pt x="10860" y="15699"/>
                  <a:pt x="10909" y="15850"/>
                  <a:pt x="11266" y="15538"/>
                </a:cubicBezTo>
                <a:cubicBezTo>
                  <a:pt x="11549" y="15289"/>
                  <a:pt x="11647" y="15012"/>
                  <a:pt x="12065" y="14843"/>
                </a:cubicBezTo>
                <a:cubicBezTo>
                  <a:pt x="12520" y="14665"/>
                  <a:pt x="13798" y="14388"/>
                  <a:pt x="14315" y="14370"/>
                </a:cubicBezTo>
                <a:cubicBezTo>
                  <a:pt x="15925" y="14308"/>
                  <a:pt x="17536" y="14290"/>
                  <a:pt x="19146" y="14255"/>
                </a:cubicBezTo>
                <a:cubicBezTo>
                  <a:pt x="19392" y="11241"/>
                  <a:pt x="19896" y="8291"/>
                  <a:pt x="20117" y="5269"/>
                </a:cubicBezTo>
                <a:cubicBezTo>
                  <a:pt x="20154" y="4832"/>
                  <a:pt x="20351" y="2674"/>
                  <a:pt x="20437" y="2122"/>
                </a:cubicBezTo>
                <a:cubicBezTo>
                  <a:pt x="20474" y="1926"/>
                  <a:pt x="20523" y="1730"/>
                  <a:pt x="20597" y="1533"/>
                </a:cubicBezTo>
                <a:cubicBezTo>
                  <a:pt x="20683" y="1302"/>
                  <a:pt x="20917" y="838"/>
                  <a:pt x="20917" y="838"/>
                </a:cubicBezTo>
                <a:cubicBezTo>
                  <a:pt x="20867" y="642"/>
                  <a:pt x="20978" y="366"/>
                  <a:pt x="20757" y="250"/>
                </a:cubicBezTo>
                <a:cubicBezTo>
                  <a:pt x="20449" y="80"/>
                  <a:pt x="20007" y="143"/>
                  <a:pt x="19626" y="134"/>
                </a:cubicBezTo>
                <a:cubicBezTo>
                  <a:pt x="17536" y="71"/>
                  <a:pt x="15446" y="54"/>
                  <a:pt x="13356" y="18"/>
                </a:cubicBezTo>
                <a:cubicBezTo>
                  <a:pt x="13270" y="27"/>
                  <a:pt x="10565" y="-196"/>
                  <a:pt x="10774" y="722"/>
                </a:cubicBezTo>
                <a:cubicBezTo>
                  <a:pt x="10811" y="856"/>
                  <a:pt x="10983" y="954"/>
                  <a:pt x="11094" y="1070"/>
                </a:cubicBezTo>
                <a:close/>
              </a:path>
            </a:pathLst>
          </a:custGeom>
          <a:solidFill>
            <a:srgbClr val="FF9900"/>
          </a:solidFill>
          <a:ln w="12700">
            <a:miter lim="400000"/>
          </a:ln>
        </p:spPr>
        <p:txBody>
          <a:bodyPr lIns="45719" rIns="45719"/>
          <a:lstStyle/>
          <a:p>
            <a:pPr/>
          </a:p>
        </p:txBody>
      </p:sp>
      <p:sp>
        <p:nvSpPr>
          <p:cNvPr id="512" name="Freeform 6"/>
          <p:cNvSpPr/>
          <p:nvPr/>
        </p:nvSpPr>
        <p:spPr>
          <a:xfrm>
            <a:off x="4301992" y="4351671"/>
            <a:ext cx="2465579" cy="2506329"/>
          </a:xfrm>
          <a:custGeom>
            <a:avLst/>
            <a:gdLst/>
            <a:ahLst/>
            <a:cxnLst>
              <a:cxn ang="0">
                <a:pos x="wd2" y="hd2"/>
              </a:cxn>
              <a:cxn ang="5400000">
                <a:pos x="wd2" y="hd2"/>
              </a:cxn>
              <a:cxn ang="10800000">
                <a:pos x="wd2" y="hd2"/>
              </a:cxn>
              <a:cxn ang="16200000">
                <a:pos x="wd2" y="hd2"/>
              </a:cxn>
            </a:cxnLst>
            <a:rect l="0" t="0" r="r" b="b"/>
            <a:pathLst>
              <a:path w="20863" h="21543" fill="norm" stroke="1" extrusionOk="0">
                <a:moveTo>
                  <a:pt x="685" y="2930"/>
                </a:moveTo>
                <a:cubicBezTo>
                  <a:pt x="755" y="3964"/>
                  <a:pt x="615" y="6492"/>
                  <a:pt x="685" y="7756"/>
                </a:cubicBezTo>
                <a:cubicBezTo>
                  <a:pt x="755" y="9020"/>
                  <a:pt x="824" y="9479"/>
                  <a:pt x="1104" y="10513"/>
                </a:cubicBezTo>
                <a:cubicBezTo>
                  <a:pt x="1384" y="11547"/>
                  <a:pt x="1803" y="12811"/>
                  <a:pt x="2362" y="13960"/>
                </a:cubicBezTo>
                <a:cubicBezTo>
                  <a:pt x="2922" y="15109"/>
                  <a:pt x="3621" y="16488"/>
                  <a:pt x="4459" y="17407"/>
                </a:cubicBezTo>
                <a:cubicBezTo>
                  <a:pt x="5298" y="18326"/>
                  <a:pt x="6277" y="18900"/>
                  <a:pt x="7395" y="19475"/>
                </a:cubicBezTo>
                <a:cubicBezTo>
                  <a:pt x="8514" y="20049"/>
                  <a:pt x="9702" y="20509"/>
                  <a:pt x="11170" y="20854"/>
                </a:cubicBezTo>
                <a:cubicBezTo>
                  <a:pt x="12638" y="21198"/>
                  <a:pt x="14595" y="21543"/>
                  <a:pt x="16203" y="21543"/>
                </a:cubicBezTo>
                <a:cubicBezTo>
                  <a:pt x="17811" y="21543"/>
                  <a:pt x="21306" y="21198"/>
                  <a:pt x="20817" y="20854"/>
                </a:cubicBezTo>
                <a:cubicBezTo>
                  <a:pt x="20327" y="20509"/>
                  <a:pt x="15434" y="20049"/>
                  <a:pt x="13267" y="19475"/>
                </a:cubicBezTo>
                <a:cubicBezTo>
                  <a:pt x="11100" y="18900"/>
                  <a:pt x="9213" y="18326"/>
                  <a:pt x="7815" y="17407"/>
                </a:cubicBezTo>
                <a:cubicBezTo>
                  <a:pt x="6417" y="16488"/>
                  <a:pt x="5578" y="15224"/>
                  <a:pt x="4879" y="13960"/>
                </a:cubicBezTo>
                <a:cubicBezTo>
                  <a:pt x="4180" y="12696"/>
                  <a:pt x="3900" y="11317"/>
                  <a:pt x="3621" y="9824"/>
                </a:cubicBezTo>
                <a:cubicBezTo>
                  <a:pt x="3341" y="8330"/>
                  <a:pt x="3201" y="6377"/>
                  <a:pt x="3201" y="4998"/>
                </a:cubicBezTo>
                <a:cubicBezTo>
                  <a:pt x="3201" y="3620"/>
                  <a:pt x="3551" y="2356"/>
                  <a:pt x="3621" y="1552"/>
                </a:cubicBezTo>
                <a:cubicBezTo>
                  <a:pt x="3690" y="747"/>
                  <a:pt x="4180" y="403"/>
                  <a:pt x="3621" y="173"/>
                </a:cubicBezTo>
                <a:cubicBezTo>
                  <a:pt x="3061" y="-57"/>
                  <a:pt x="824" y="-57"/>
                  <a:pt x="265" y="173"/>
                </a:cubicBezTo>
                <a:cubicBezTo>
                  <a:pt x="-294" y="403"/>
                  <a:pt x="195" y="1092"/>
                  <a:pt x="265" y="1552"/>
                </a:cubicBezTo>
                <a:cubicBezTo>
                  <a:pt x="335" y="2011"/>
                  <a:pt x="615" y="1896"/>
                  <a:pt x="685" y="2930"/>
                </a:cubicBezTo>
                <a:close/>
              </a:path>
            </a:pathLst>
          </a:custGeom>
          <a:solidFill>
            <a:srgbClr val="FF9900"/>
          </a:solidFill>
          <a:ln w="12700">
            <a:miter lim="400000"/>
          </a:ln>
        </p:spPr>
        <p:txBody>
          <a:bodyPr lIns="45719" rIns="45719"/>
          <a:lstStyle/>
          <a:p>
            <a:pPr/>
          </a:p>
        </p:txBody>
      </p:sp>
      <p:sp>
        <p:nvSpPr>
          <p:cNvPr id="513" name="AutoShape 7"/>
          <p:cNvSpPr/>
          <p:nvPr/>
        </p:nvSpPr>
        <p:spPr>
          <a:xfrm rot="2106621">
            <a:off x="6324600" y="2590800"/>
            <a:ext cx="304800" cy="1219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3300"/>
          </a:solidFill>
          <a:ln>
            <a:solidFill>
              <a:srgbClr val="FF3300"/>
            </a:solidFill>
            <a:miter/>
          </a:ln>
        </p:spPr>
        <p:txBody>
          <a:bodyPr lIns="45719" rIns="45719" anchor="ctr"/>
          <a:lstStyle/>
          <a:p>
            <a:pPr/>
          </a:p>
        </p:txBody>
      </p:sp>
      <p:sp>
        <p:nvSpPr>
          <p:cNvPr id="514" name="AutoShape 8"/>
          <p:cNvSpPr/>
          <p:nvPr/>
        </p:nvSpPr>
        <p:spPr>
          <a:xfrm rot="19500513">
            <a:off x="2362200" y="2590800"/>
            <a:ext cx="304800" cy="1219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3300"/>
          </a:solidFill>
          <a:ln>
            <a:solidFill>
              <a:srgbClr val="FF3300"/>
            </a:solidFill>
            <a:miter/>
          </a:ln>
        </p:spPr>
        <p:txBody>
          <a:bodyPr lIns="45719" rIns="45719" anchor="ctr"/>
          <a:lstStyle/>
          <a:p>
            <a:pPr/>
          </a:p>
        </p:txBody>
      </p:sp>
      <p:sp>
        <p:nvSpPr>
          <p:cNvPr id="515" name="Text Box 11"/>
          <p:cNvSpPr txBox="1"/>
          <p:nvPr/>
        </p:nvSpPr>
        <p:spPr>
          <a:xfrm>
            <a:off x="219095" y="260350"/>
            <a:ext cx="8770899" cy="713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4000">
                <a:solidFill>
                  <a:srgbClr val="0000FF"/>
                </a:solidFill>
              </a:defRPr>
            </a:lvl1pPr>
          </a:lstStyle>
          <a:p>
            <a:pPr/>
            <a:r>
              <a:t>Antigen induced model of arthritis in rats</a:t>
            </a:r>
          </a:p>
        </p:txBody>
      </p:sp>
      <p:sp>
        <p:nvSpPr>
          <p:cNvPr id="516" name="Text Box 13"/>
          <p:cNvSpPr txBox="1"/>
          <p:nvPr/>
        </p:nvSpPr>
        <p:spPr>
          <a:xfrm>
            <a:off x="675445" y="1905000"/>
            <a:ext cx="1966985" cy="650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a:pPr>
            <a:r>
              <a:t>Immune-complexes</a:t>
            </a:r>
          </a:p>
          <a:p>
            <a:pPr algn="ctr">
              <a:defRPr b="1"/>
            </a:pPr>
            <a:r>
              <a:t>(BSA-antiBSA) </a:t>
            </a:r>
          </a:p>
        </p:txBody>
      </p:sp>
      <p:sp>
        <p:nvSpPr>
          <p:cNvPr id="517" name="Text Box 14"/>
          <p:cNvSpPr txBox="1"/>
          <p:nvPr/>
        </p:nvSpPr>
        <p:spPr>
          <a:xfrm>
            <a:off x="6781800" y="2057400"/>
            <a:ext cx="675082"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Saline</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 name="Picture 30" descr="Picture 30"/>
          <p:cNvPicPr>
            <a:picLocks noChangeAspect="1"/>
          </p:cNvPicPr>
          <p:nvPr/>
        </p:nvPicPr>
        <p:blipFill>
          <a:blip r:embed="rId2">
            <a:extLst/>
          </a:blip>
          <a:stretch>
            <a:fillRect/>
          </a:stretch>
        </p:blipFill>
        <p:spPr>
          <a:xfrm>
            <a:off x="5029200" y="3932237"/>
            <a:ext cx="4267200" cy="2951163"/>
          </a:xfrm>
          <a:prstGeom prst="rect">
            <a:avLst/>
          </a:prstGeom>
          <a:ln w="12700">
            <a:miter lim="400000"/>
          </a:ln>
        </p:spPr>
      </p:pic>
      <p:grpSp>
        <p:nvGrpSpPr>
          <p:cNvPr id="523" name="Group 2"/>
          <p:cNvGrpSpPr/>
          <p:nvPr/>
        </p:nvGrpSpPr>
        <p:grpSpPr>
          <a:xfrm>
            <a:off x="762000" y="2152650"/>
            <a:ext cx="7391400" cy="0"/>
            <a:chOff x="0" y="0"/>
            <a:chExt cx="7391400" cy="0"/>
          </a:xfrm>
        </p:grpSpPr>
        <p:sp>
          <p:nvSpPr>
            <p:cNvPr id="520" name="Line 3"/>
            <p:cNvSpPr/>
            <p:nvPr/>
          </p:nvSpPr>
          <p:spPr>
            <a:xfrm>
              <a:off x="762000" y="0"/>
              <a:ext cx="66294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21" name="Line 4"/>
            <p:cNvSpPr/>
            <p:nvPr/>
          </p:nvSpPr>
          <p:spPr>
            <a:xfrm>
              <a:off x="381000" y="0"/>
              <a:ext cx="2286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522" name="Line 5"/>
            <p:cNvSpPr/>
            <p:nvPr/>
          </p:nvSpPr>
          <p:spPr>
            <a:xfrm>
              <a:off x="0" y="0"/>
              <a:ext cx="2286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grpSp>
      <p:sp>
        <p:nvSpPr>
          <p:cNvPr id="524" name="Line 6"/>
          <p:cNvSpPr/>
          <p:nvPr/>
        </p:nvSpPr>
        <p:spPr>
          <a:xfrm>
            <a:off x="8135938" y="2152650"/>
            <a:ext cx="1" cy="152400"/>
          </a:xfrm>
          <a:prstGeom prst="line">
            <a:avLst/>
          </a:prstGeom>
          <a:ln w="28575">
            <a:solidFill>
              <a:srgbClr val="000000"/>
            </a:solidFill>
          </a:ln>
        </p:spPr>
        <p:txBody>
          <a:bodyPr lIns="45719" rIns="45719"/>
          <a:lstStyle/>
          <a:p>
            <a:pPr/>
          </a:p>
        </p:txBody>
      </p:sp>
      <p:sp>
        <p:nvSpPr>
          <p:cNvPr id="525" name="Line 7"/>
          <p:cNvSpPr/>
          <p:nvPr/>
        </p:nvSpPr>
        <p:spPr>
          <a:xfrm>
            <a:off x="4724400" y="2152650"/>
            <a:ext cx="0" cy="152400"/>
          </a:xfrm>
          <a:prstGeom prst="line">
            <a:avLst/>
          </a:prstGeom>
          <a:ln w="28575">
            <a:solidFill>
              <a:srgbClr val="000000"/>
            </a:solidFill>
          </a:ln>
        </p:spPr>
        <p:txBody>
          <a:bodyPr lIns="45719" rIns="45719"/>
          <a:lstStyle/>
          <a:p>
            <a:pPr/>
          </a:p>
        </p:txBody>
      </p:sp>
      <p:sp>
        <p:nvSpPr>
          <p:cNvPr id="526" name="Line 8"/>
          <p:cNvSpPr/>
          <p:nvPr/>
        </p:nvSpPr>
        <p:spPr>
          <a:xfrm>
            <a:off x="2438400" y="2152650"/>
            <a:ext cx="0" cy="152400"/>
          </a:xfrm>
          <a:prstGeom prst="line">
            <a:avLst/>
          </a:prstGeom>
          <a:ln w="28575">
            <a:solidFill>
              <a:srgbClr val="000000"/>
            </a:solidFill>
          </a:ln>
        </p:spPr>
        <p:txBody>
          <a:bodyPr lIns="45719" rIns="45719"/>
          <a:lstStyle/>
          <a:p>
            <a:pPr/>
          </a:p>
        </p:txBody>
      </p:sp>
      <p:sp>
        <p:nvSpPr>
          <p:cNvPr id="527" name="Line 9"/>
          <p:cNvSpPr/>
          <p:nvPr/>
        </p:nvSpPr>
        <p:spPr>
          <a:xfrm>
            <a:off x="4229100" y="2152650"/>
            <a:ext cx="0" cy="152400"/>
          </a:xfrm>
          <a:prstGeom prst="line">
            <a:avLst/>
          </a:prstGeom>
          <a:ln w="28575">
            <a:solidFill>
              <a:srgbClr val="000000"/>
            </a:solidFill>
          </a:ln>
        </p:spPr>
        <p:txBody>
          <a:bodyPr lIns="45719" rIns="45719"/>
          <a:lstStyle/>
          <a:p>
            <a:pPr/>
          </a:p>
        </p:txBody>
      </p:sp>
      <p:sp>
        <p:nvSpPr>
          <p:cNvPr id="528" name="Line 10"/>
          <p:cNvSpPr/>
          <p:nvPr/>
        </p:nvSpPr>
        <p:spPr>
          <a:xfrm>
            <a:off x="1676400" y="2152650"/>
            <a:ext cx="0" cy="152400"/>
          </a:xfrm>
          <a:prstGeom prst="line">
            <a:avLst/>
          </a:prstGeom>
          <a:ln w="28575">
            <a:solidFill>
              <a:srgbClr val="000000"/>
            </a:solidFill>
          </a:ln>
        </p:spPr>
        <p:txBody>
          <a:bodyPr lIns="45719" rIns="45719"/>
          <a:lstStyle/>
          <a:p>
            <a:pPr/>
          </a:p>
        </p:txBody>
      </p:sp>
      <p:sp>
        <p:nvSpPr>
          <p:cNvPr id="529" name="Text Box 11"/>
          <p:cNvSpPr txBox="1"/>
          <p:nvPr/>
        </p:nvSpPr>
        <p:spPr>
          <a:xfrm>
            <a:off x="7826375" y="2303463"/>
            <a:ext cx="443171"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33</a:t>
            </a:r>
          </a:p>
        </p:txBody>
      </p:sp>
      <p:sp>
        <p:nvSpPr>
          <p:cNvPr id="530" name="Text Box 12"/>
          <p:cNvSpPr txBox="1"/>
          <p:nvPr/>
        </p:nvSpPr>
        <p:spPr>
          <a:xfrm>
            <a:off x="4038600" y="230505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0</a:t>
            </a:r>
          </a:p>
        </p:txBody>
      </p:sp>
      <p:sp>
        <p:nvSpPr>
          <p:cNvPr id="531" name="Text Box 13"/>
          <p:cNvSpPr txBox="1"/>
          <p:nvPr/>
        </p:nvSpPr>
        <p:spPr>
          <a:xfrm>
            <a:off x="2057400" y="2303463"/>
            <a:ext cx="54467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-14</a:t>
            </a:r>
          </a:p>
        </p:txBody>
      </p:sp>
      <p:sp>
        <p:nvSpPr>
          <p:cNvPr id="532" name="Text Box 14"/>
          <p:cNvSpPr txBox="1"/>
          <p:nvPr/>
        </p:nvSpPr>
        <p:spPr>
          <a:xfrm>
            <a:off x="1295400" y="2303463"/>
            <a:ext cx="54467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-21</a:t>
            </a:r>
          </a:p>
        </p:txBody>
      </p:sp>
      <p:sp>
        <p:nvSpPr>
          <p:cNvPr id="533" name="Text Box 15"/>
          <p:cNvSpPr txBox="1"/>
          <p:nvPr/>
        </p:nvSpPr>
        <p:spPr>
          <a:xfrm>
            <a:off x="304800" y="2305050"/>
            <a:ext cx="79857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Days</a:t>
            </a:r>
          </a:p>
        </p:txBody>
      </p:sp>
      <p:sp>
        <p:nvSpPr>
          <p:cNvPr id="534" name="Text Box 16"/>
          <p:cNvSpPr txBox="1"/>
          <p:nvPr/>
        </p:nvSpPr>
        <p:spPr>
          <a:xfrm>
            <a:off x="1387395" y="1543050"/>
            <a:ext cx="1255873"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mBSA </a:t>
            </a:r>
            <a:endParaRPr sz="2400"/>
          </a:p>
          <a:p>
            <a:pPr algn="ctr">
              <a:defRPr sz="1600">
                <a:latin typeface="Arial"/>
                <a:ea typeface="Arial"/>
                <a:cs typeface="Arial"/>
                <a:sym typeface="Arial"/>
              </a:defRPr>
            </a:pPr>
            <a:r>
              <a:t>(intradermal)</a:t>
            </a:r>
          </a:p>
        </p:txBody>
      </p:sp>
      <p:sp>
        <p:nvSpPr>
          <p:cNvPr id="535" name="Text Box 17"/>
          <p:cNvSpPr txBox="1"/>
          <p:nvPr/>
        </p:nvSpPr>
        <p:spPr>
          <a:xfrm>
            <a:off x="4545012" y="2292350"/>
            <a:ext cx="273657"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3</a:t>
            </a:r>
          </a:p>
        </p:txBody>
      </p:sp>
      <p:sp>
        <p:nvSpPr>
          <p:cNvPr id="536" name="Text Box 18"/>
          <p:cNvSpPr txBox="1"/>
          <p:nvPr/>
        </p:nvSpPr>
        <p:spPr>
          <a:xfrm>
            <a:off x="3781544" y="1543050"/>
            <a:ext cx="725250"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mBSA </a:t>
            </a:r>
            <a:endParaRPr sz="2400"/>
          </a:p>
          <a:p>
            <a:pPr algn="ctr">
              <a:defRPr sz="1600">
                <a:latin typeface="Arial"/>
                <a:ea typeface="Arial"/>
                <a:cs typeface="Arial"/>
                <a:sym typeface="Arial"/>
              </a:defRPr>
            </a:pPr>
            <a:r>
              <a:t>(i.a.)</a:t>
            </a:r>
          </a:p>
        </p:txBody>
      </p:sp>
      <p:sp>
        <p:nvSpPr>
          <p:cNvPr id="537" name="Text Box 19"/>
          <p:cNvSpPr txBox="1"/>
          <p:nvPr/>
        </p:nvSpPr>
        <p:spPr>
          <a:xfrm>
            <a:off x="4597915" y="1543050"/>
            <a:ext cx="680007"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MT07 </a:t>
            </a:r>
            <a:endParaRPr sz="2400"/>
          </a:p>
          <a:p>
            <a:pPr algn="ctr">
              <a:defRPr sz="1600">
                <a:latin typeface="Arial"/>
                <a:ea typeface="Arial"/>
                <a:cs typeface="Arial"/>
                <a:sym typeface="Arial"/>
              </a:defRPr>
            </a:pPr>
            <a:r>
              <a:t>(e.v.)</a:t>
            </a:r>
          </a:p>
        </p:txBody>
      </p:sp>
      <p:sp>
        <p:nvSpPr>
          <p:cNvPr id="538" name="Text Box 20"/>
          <p:cNvSpPr txBox="1"/>
          <p:nvPr/>
        </p:nvSpPr>
        <p:spPr>
          <a:xfrm>
            <a:off x="0" y="476250"/>
            <a:ext cx="9144000" cy="1017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b="1" sz="3200">
                <a:solidFill>
                  <a:srgbClr val="0000FF"/>
                </a:solidFill>
                <a:latin typeface="Arial"/>
                <a:ea typeface="Arial"/>
                <a:cs typeface="Arial"/>
                <a:sym typeface="Arial"/>
              </a:defRPr>
            </a:lvl1pPr>
          </a:lstStyle>
          <a:p>
            <a:pPr/>
            <a:r>
              <a:t>Bio-distribution of MT07 in a rat model of antigen-induced arthritis</a:t>
            </a:r>
          </a:p>
        </p:txBody>
      </p:sp>
      <p:sp>
        <p:nvSpPr>
          <p:cNvPr id="539" name="Text Box 22"/>
          <p:cNvSpPr txBox="1"/>
          <p:nvPr/>
        </p:nvSpPr>
        <p:spPr>
          <a:xfrm>
            <a:off x="5535508" y="1639888"/>
            <a:ext cx="179408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a:latin typeface="Arial"/>
                <a:ea typeface="Arial"/>
                <a:cs typeface="Arial"/>
                <a:sym typeface="Arial"/>
              </a:defRPr>
            </a:lvl1pPr>
          </a:lstStyle>
          <a:p>
            <a:pPr/>
            <a:r>
              <a:t>In vivo analysis</a:t>
            </a:r>
          </a:p>
        </p:txBody>
      </p:sp>
      <p:grpSp>
        <p:nvGrpSpPr>
          <p:cNvPr id="548" name="Group 23"/>
          <p:cNvGrpSpPr/>
          <p:nvPr/>
        </p:nvGrpSpPr>
        <p:grpSpPr>
          <a:xfrm>
            <a:off x="0" y="2736849"/>
            <a:ext cx="5219700" cy="2087565"/>
            <a:chOff x="0" y="0"/>
            <a:chExt cx="5219700" cy="2087563"/>
          </a:xfrm>
        </p:grpSpPr>
        <p:sp>
          <p:nvSpPr>
            <p:cNvPr id="540" name="Rectangle 24"/>
            <p:cNvSpPr/>
            <p:nvPr/>
          </p:nvSpPr>
          <p:spPr>
            <a:xfrm>
              <a:off x="0" y="-1"/>
              <a:ext cx="5219700" cy="2087565"/>
            </a:xfrm>
            <a:prstGeom prst="rect">
              <a:avLst/>
            </a:prstGeom>
            <a:solidFill>
              <a:srgbClr val="FFFFFF"/>
            </a:solidFill>
            <a:ln w="9525" cap="flat">
              <a:solidFill>
                <a:srgbClr val="000000"/>
              </a:solidFill>
              <a:prstDash val="solid"/>
              <a:miter lim="800000"/>
            </a:ln>
            <a:effectLst/>
          </p:spPr>
          <p:txBody>
            <a:bodyPr wrap="square" lIns="45719" tIns="45719" rIns="45719" bIns="45719" numCol="1" anchor="ctr">
              <a:noAutofit/>
            </a:bodyPr>
            <a:lstStyle/>
            <a:p>
              <a:pPr>
                <a:defRPr>
                  <a:latin typeface="Arial"/>
                  <a:ea typeface="Arial"/>
                  <a:cs typeface="Arial"/>
                  <a:sym typeface="Arial"/>
                </a:defRPr>
              </a:pPr>
            </a:p>
          </p:txBody>
        </p:sp>
        <p:grpSp>
          <p:nvGrpSpPr>
            <p:cNvPr id="547" name="Group 25"/>
            <p:cNvGrpSpPr/>
            <p:nvPr/>
          </p:nvGrpSpPr>
          <p:grpSpPr>
            <a:xfrm>
              <a:off x="47668" y="39141"/>
              <a:ext cx="5148198" cy="1957007"/>
              <a:chOff x="0" y="0"/>
              <a:chExt cx="5148197" cy="1957005"/>
            </a:xfrm>
          </p:grpSpPr>
          <p:sp>
            <p:nvSpPr>
              <p:cNvPr id="541" name="Rectangle 26"/>
              <p:cNvSpPr/>
              <p:nvPr/>
            </p:nvSpPr>
            <p:spPr>
              <a:xfrm>
                <a:off x="0" y="0"/>
                <a:ext cx="5148198" cy="1923582"/>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grpSp>
            <p:nvGrpSpPr>
              <p:cNvPr id="546" name="Group 27"/>
              <p:cNvGrpSpPr/>
              <p:nvPr/>
            </p:nvGrpSpPr>
            <p:grpSpPr>
              <a:xfrm>
                <a:off x="34758" y="32059"/>
                <a:ext cx="5076695" cy="1924947"/>
                <a:chOff x="0" y="0"/>
                <a:chExt cx="5076694" cy="1924945"/>
              </a:xfrm>
            </p:grpSpPr>
            <p:sp>
              <p:nvSpPr>
                <p:cNvPr id="542" name="Text Box 28"/>
                <p:cNvSpPr txBox="1"/>
                <p:nvPr/>
              </p:nvSpPr>
              <p:spPr>
                <a:xfrm>
                  <a:off x="49654" y="1660691"/>
                  <a:ext cx="4886021" cy="26425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spcBef>
                      <a:spcPts val="700"/>
                    </a:spcBef>
                    <a:defRPr sz="1200">
                      <a:latin typeface="Arial"/>
                      <a:ea typeface="Arial"/>
                      <a:cs typeface="Arial"/>
                      <a:sym typeface="Arial"/>
                    </a:defRPr>
                  </a:lvl1pPr>
                </a:lstStyle>
                <a:p>
                  <a:pPr/>
                  <a:r>
                    <a:t>  t0           5h          2days      4days     9days    18days     30days</a:t>
                  </a:r>
                </a:p>
              </p:txBody>
            </p:sp>
            <p:grpSp>
              <p:nvGrpSpPr>
                <p:cNvPr id="545" name="Picture 29"/>
                <p:cNvGrpSpPr/>
                <p:nvPr/>
              </p:nvGrpSpPr>
              <p:grpSpPr>
                <a:xfrm>
                  <a:off x="0" y="0"/>
                  <a:ext cx="5076695" cy="1627030"/>
                  <a:chOff x="0" y="0"/>
                  <a:chExt cx="5076694" cy="1627029"/>
                </a:xfrm>
              </p:grpSpPr>
              <p:sp>
                <p:nvSpPr>
                  <p:cNvPr id="543" name="Rettangolo"/>
                  <p:cNvSpPr/>
                  <p:nvPr/>
                </p:nvSpPr>
                <p:spPr>
                  <a:xfrm>
                    <a:off x="0" y="0"/>
                    <a:ext cx="5076695" cy="1627029"/>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544" name="image21.png" descr="image21.png"/>
                  <p:cNvPicPr>
                    <a:picLocks noChangeAspect="1"/>
                  </p:cNvPicPr>
                  <p:nvPr/>
                </p:nvPicPr>
                <p:blipFill>
                  <a:blip r:embed="rId3">
                    <a:extLst/>
                  </a:blip>
                  <a:srcRect l="1112" t="18457" r="47250" b="18456"/>
                  <a:stretch>
                    <a:fillRect/>
                  </a:stretch>
                </p:blipFill>
                <p:spPr>
                  <a:xfrm>
                    <a:off x="0" y="-1"/>
                    <a:ext cx="5076695" cy="1627031"/>
                  </a:xfrm>
                  <a:prstGeom prst="rect">
                    <a:avLst/>
                  </a:prstGeom>
                  <a:ln w="12700" cap="flat">
                    <a:noFill/>
                    <a:miter lim="400000"/>
                  </a:ln>
                  <a:effectLst/>
                </p:spPr>
              </p:pic>
            </p:grpSp>
          </p:grpSp>
        </p:grpSp>
      </p:grpSp>
      <p:grpSp>
        <p:nvGrpSpPr>
          <p:cNvPr id="555" name="Gruppo 1"/>
          <p:cNvGrpSpPr/>
          <p:nvPr/>
        </p:nvGrpSpPr>
        <p:grpSpPr>
          <a:xfrm>
            <a:off x="0" y="17462"/>
            <a:ext cx="9144000" cy="427038"/>
            <a:chOff x="0" y="0"/>
            <a:chExt cx="9144000" cy="427037"/>
          </a:xfrm>
        </p:grpSpPr>
        <p:grpSp>
          <p:nvGrpSpPr>
            <p:cNvPr id="551" name="Rettangolo 29"/>
            <p:cNvGrpSpPr/>
            <p:nvPr/>
          </p:nvGrpSpPr>
          <p:grpSpPr>
            <a:xfrm>
              <a:off x="0" y="0"/>
              <a:ext cx="9144000" cy="427038"/>
              <a:chOff x="0" y="0"/>
              <a:chExt cx="9144000" cy="427037"/>
            </a:xfrm>
          </p:grpSpPr>
          <p:sp>
            <p:nvSpPr>
              <p:cNvPr id="549" name="Rettangolo"/>
              <p:cNvSpPr/>
              <p:nvPr/>
            </p:nvSpPr>
            <p:spPr>
              <a:xfrm>
                <a:off x="0" y="-1"/>
                <a:ext cx="9144000" cy="427039"/>
              </a:xfrm>
              <a:prstGeom prst="rect">
                <a:avLst/>
              </a:prstGeom>
              <a:solidFill>
                <a:srgbClr val="85F211"/>
              </a:solidFill>
              <a:ln w="25400" cap="flat">
                <a:solidFill>
                  <a:srgbClr val="718841"/>
                </a:solidFill>
                <a:prstDash val="solid"/>
                <a:round/>
              </a:ln>
              <a:effectLst/>
            </p:spPr>
            <p:txBody>
              <a:bodyPr wrap="square" lIns="45719" tIns="45719" rIns="45719" bIns="45719" numCol="1" anchor="ctr">
                <a:noAutofit/>
              </a:bodyPr>
              <a:lstStyle/>
              <a:p>
                <a:pPr algn="r">
                  <a:defRPr>
                    <a:solidFill>
                      <a:srgbClr val="FFFFFF"/>
                    </a:solidFill>
                  </a:defRPr>
                </a:pPr>
              </a:p>
            </p:txBody>
          </p:sp>
          <p:sp>
            <p:nvSpPr>
              <p:cNvPr id="550" name="INTRODUCTION"/>
              <p:cNvSpPr txBox="1"/>
              <p:nvPr/>
            </p:nvSpPr>
            <p:spPr>
              <a:xfrm>
                <a:off x="0" y="15398"/>
                <a:ext cx="914400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i="1" sz="2000">
                    <a:effectLst>
                      <a:outerShdw sx="100000" sy="100000" kx="0" ky="0" algn="b" rotWithShape="0" blurRad="50800" dist="38100" dir="2700000">
                        <a:srgbClr val="000000">
                          <a:alpha val="40000"/>
                        </a:srgbClr>
                      </a:outerShdw>
                    </a:effectLst>
                  </a:defRPr>
                </a:lvl1pPr>
              </a:lstStyle>
              <a:p>
                <a:pPr/>
                <a:r>
                  <a:t>INTRODUCTION</a:t>
                </a:r>
              </a:p>
            </p:txBody>
          </p:sp>
        </p:grpSp>
        <p:pic>
          <p:nvPicPr>
            <p:cNvPr id="552" name="Picture 15" descr="Picture 15"/>
            <p:cNvPicPr>
              <a:picLocks noChangeAspect="1"/>
            </p:cNvPicPr>
            <p:nvPr/>
          </p:nvPicPr>
          <p:blipFill>
            <a:blip r:embed="rId4">
              <a:extLst/>
            </a:blip>
            <a:srcRect l="0" t="0" r="76088" b="0"/>
            <a:stretch>
              <a:fillRect/>
            </a:stretch>
          </p:blipFill>
          <p:spPr>
            <a:xfrm>
              <a:off x="57149" y="76200"/>
              <a:ext cx="284164" cy="252413"/>
            </a:xfrm>
            <a:prstGeom prst="rect">
              <a:avLst/>
            </a:prstGeom>
            <a:ln w="12700" cap="flat">
              <a:noFill/>
              <a:miter lim="400000"/>
            </a:ln>
            <a:effectLst/>
          </p:spPr>
        </p:pic>
        <p:sp>
          <p:nvSpPr>
            <p:cNvPr id="553" name="CasellaDiTesto 4"/>
            <p:cNvSpPr txBox="1"/>
            <p:nvPr/>
          </p:nvSpPr>
          <p:spPr>
            <a:xfrm>
              <a:off x="260350" y="4762"/>
              <a:ext cx="5430838" cy="421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100"/>
              </a:pPr>
              <a:r>
                <a:t>UNIV. OF TRIESTE</a:t>
              </a:r>
              <a:endParaRPr sz="2400">
                <a:latin typeface="Arial"/>
                <a:ea typeface="Arial"/>
                <a:cs typeface="Arial"/>
                <a:sym typeface="Arial"/>
              </a:endParaRPr>
            </a:p>
            <a:p>
              <a:pPr>
                <a:defRPr sz="1100"/>
              </a:pPr>
              <a:r>
                <a:t>	</a:t>
              </a:r>
              <a:r>
                <a:rPr>
                  <a:solidFill>
                    <a:srgbClr val="0070C0"/>
                  </a:solidFill>
                </a:rPr>
                <a:t>DEPT OF LIFE SCIENCES</a:t>
              </a:r>
            </a:p>
          </p:txBody>
        </p:sp>
        <p:pic>
          <p:nvPicPr>
            <p:cNvPr id="554" name="Picture 7" descr="Picture 7"/>
            <p:cNvPicPr>
              <a:picLocks noChangeAspect="1"/>
            </p:cNvPicPr>
            <p:nvPr/>
          </p:nvPicPr>
          <p:blipFill>
            <a:blip r:embed="rId5">
              <a:extLst/>
            </a:blip>
            <a:srcRect l="0" t="9267" r="70804" b="0"/>
            <a:stretch>
              <a:fillRect/>
            </a:stretch>
          </p:blipFill>
          <p:spPr>
            <a:xfrm>
              <a:off x="2214562" y="76200"/>
              <a:ext cx="233363" cy="25241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8"/>
                                        </p:tgtEl>
                                        <p:attrNameLst>
                                          <p:attrName>style.visibility</p:attrName>
                                        </p:attrNameLst>
                                      </p:cBhvr>
                                      <p:to>
                                        <p:strVal val="visible"/>
                                      </p:to>
                                    </p:set>
                                    <p:animEffect filter="fade" transition="in">
                                      <p:cBhvr>
                                        <p:cTn id="7" dur="500"/>
                                        <p:tgtEl>
                                          <p:spTgt spid="5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19"/>
                                        </p:tgtEl>
                                        <p:attrNameLst>
                                          <p:attrName>style.visibility</p:attrName>
                                        </p:attrNameLst>
                                      </p:cBhvr>
                                      <p:to>
                                        <p:strVal val="visible"/>
                                      </p:to>
                                    </p:set>
                                    <p:animEffect filter="fade" transition="in">
                                      <p:cBhvr>
                                        <p:cTn id="12" dur="5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8" grpId="1"/>
      <p:bldP build="whole" bldLvl="1" animBg="1" rev="0" advAuto="0" spid="519"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S9781416031239-007-f007.jpg" descr="S9781416031239-007-f007.jpg"/>
          <p:cNvPicPr>
            <a:picLocks noChangeAspect="1"/>
          </p:cNvPicPr>
          <p:nvPr/>
        </p:nvPicPr>
        <p:blipFill>
          <a:blip r:embed="rId2">
            <a:extLst/>
          </a:blip>
          <a:stretch>
            <a:fillRect/>
          </a:stretch>
        </p:blipFill>
        <p:spPr>
          <a:xfrm>
            <a:off x="328612" y="176212"/>
            <a:ext cx="8636001" cy="56880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Text Box 1026"/>
          <p:cNvSpPr txBox="1"/>
          <p:nvPr/>
        </p:nvSpPr>
        <p:spPr>
          <a:xfrm>
            <a:off x="5334000" y="609600"/>
            <a:ext cx="3505200" cy="65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Knee joint 60 hr after intraarticular injection of mBSA</a:t>
            </a:r>
          </a:p>
        </p:txBody>
      </p:sp>
      <p:pic>
        <p:nvPicPr>
          <p:cNvPr id="558" name="Object 1027" descr="Object 1027"/>
          <p:cNvPicPr>
            <a:picLocks noChangeAspect="1"/>
          </p:cNvPicPr>
          <p:nvPr/>
        </p:nvPicPr>
        <p:blipFill>
          <a:blip r:embed="rId2">
            <a:extLst/>
          </a:blip>
          <a:stretch>
            <a:fillRect/>
          </a:stretch>
        </p:blipFill>
        <p:spPr>
          <a:xfrm>
            <a:off x="4038600" y="3581400"/>
            <a:ext cx="5105400" cy="3292475"/>
          </a:xfrm>
          <a:prstGeom prst="rect">
            <a:avLst/>
          </a:prstGeom>
          <a:ln w="12700">
            <a:miter lim="400000"/>
          </a:ln>
        </p:spPr>
      </p:pic>
      <p:sp>
        <p:nvSpPr>
          <p:cNvPr id="559" name="Line 1028"/>
          <p:cNvSpPr/>
          <p:nvPr/>
        </p:nvSpPr>
        <p:spPr>
          <a:xfrm>
            <a:off x="4953000" y="4267199"/>
            <a:ext cx="685801" cy="762002"/>
          </a:xfrm>
          <a:prstGeom prst="line">
            <a:avLst/>
          </a:prstGeom>
          <a:ln w="76200">
            <a:solidFill>
              <a:srgbClr val="FFFFFF"/>
            </a:solidFill>
            <a:tailEnd type="triangle"/>
          </a:ln>
        </p:spPr>
        <p:txBody>
          <a:bodyPr lIns="45719" rIns="45719"/>
          <a:lstStyle/>
          <a:p>
            <a:pPr/>
          </a:p>
        </p:txBody>
      </p:sp>
      <p:pic>
        <p:nvPicPr>
          <p:cNvPr id="560" name="Object 1029" descr="Object 1029"/>
          <p:cNvPicPr>
            <a:picLocks noChangeAspect="1"/>
          </p:cNvPicPr>
          <p:nvPr/>
        </p:nvPicPr>
        <p:blipFill>
          <a:blip r:embed="rId3">
            <a:extLst/>
          </a:blip>
          <a:stretch>
            <a:fillRect/>
          </a:stretch>
        </p:blipFill>
        <p:spPr>
          <a:xfrm>
            <a:off x="0" y="0"/>
            <a:ext cx="5257800" cy="3429000"/>
          </a:xfrm>
          <a:prstGeom prst="rect">
            <a:avLst/>
          </a:prstGeom>
          <a:ln w="12700">
            <a:miter lim="400000"/>
          </a:ln>
        </p:spPr>
      </p:pic>
      <p:sp>
        <p:nvSpPr>
          <p:cNvPr id="561" name="Line 1030"/>
          <p:cNvSpPr/>
          <p:nvPr/>
        </p:nvSpPr>
        <p:spPr>
          <a:xfrm flipV="1">
            <a:off x="1753452" y="500186"/>
            <a:ext cx="1293696" cy="66428"/>
          </a:xfrm>
          <a:prstGeom prst="line">
            <a:avLst/>
          </a:prstGeom>
          <a:ln w="76200">
            <a:solidFill>
              <a:srgbClr val="FFFFFF"/>
            </a:solidFill>
            <a:headEnd type="triangle"/>
          </a:ln>
        </p:spPr>
        <p:txBody>
          <a:bodyPr lIns="45719" rIns="45719"/>
          <a:lstStyle/>
          <a:p>
            <a:pPr/>
          </a:p>
        </p:txBody>
      </p:sp>
      <p:sp>
        <p:nvSpPr>
          <p:cNvPr id="562" name="Text Box 1031"/>
          <p:cNvSpPr txBox="1"/>
          <p:nvPr/>
        </p:nvSpPr>
        <p:spPr>
          <a:xfrm>
            <a:off x="304800" y="5181600"/>
            <a:ext cx="3505200" cy="650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a:lvl1pPr>
          </a:lstStyle>
          <a:p>
            <a:pPr/>
            <a:r>
              <a:t>Knee joint 60 hr after intraarticular injection of mBSA + MB anti-C5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Object 1026" descr="Object 1026"/>
          <p:cNvPicPr>
            <a:picLocks noChangeAspect="1"/>
          </p:cNvPicPr>
          <p:nvPr/>
        </p:nvPicPr>
        <p:blipFill>
          <a:blip r:embed="rId2">
            <a:extLst/>
          </a:blip>
          <a:stretch>
            <a:fillRect/>
          </a:stretch>
        </p:blipFill>
        <p:spPr>
          <a:xfrm>
            <a:off x="1524000" y="1397000"/>
            <a:ext cx="6096000" cy="4064000"/>
          </a:xfrm>
          <a:prstGeom prst="rect">
            <a:avLst/>
          </a:prstGeom>
          <a:ln w="12700">
            <a:miter lim="400000"/>
          </a:ln>
        </p:spPr>
      </p:pic>
      <p:sp>
        <p:nvSpPr>
          <p:cNvPr id="565" name="Text Box 1027"/>
          <p:cNvSpPr txBox="1"/>
          <p:nvPr/>
        </p:nvSpPr>
        <p:spPr>
          <a:xfrm>
            <a:off x="3180204" y="-107950"/>
            <a:ext cx="2662942" cy="650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600"/>
            </a:lvl1pPr>
          </a:lstStyle>
          <a:p>
            <a:pPr/>
            <a:r>
              <a:t>Joint swelling</a:t>
            </a:r>
          </a:p>
        </p:txBody>
      </p:sp>
      <p:sp>
        <p:nvSpPr>
          <p:cNvPr id="566" name="Text Box 1028"/>
          <p:cNvSpPr txBox="1"/>
          <p:nvPr/>
        </p:nvSpPr>
        <p:spPr>
          <a:xfrm>
            <a:off x="2133600" y="457200"/>
            <a:ext cx="3478893"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(21 days after induction of arthritis)</a:t>
            </a:r>
          </a:p>
        </p:txBody>
      </p:sp>
      <p:sp>
        <p:nvSpPr>
          <p:cNvPr id="567" name="Rectangle 1029"/>
          <p:cNvSpPr txBox="1"/>
          <p:nvPr/>
        </p:nvSpPr>
        <p:spPr>
          <a:xfrm>
            <a:off x="1795463" y="1447800"/>
            <a:ext cx="749896"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lvl1pPr>
          </a:lstStyle>
          <a:p>
            <a:pPr/>
            <a:r>
              <a:t>SALINE</a:t>
            </a:r>
          </a:p>
        </p:txBody>
      </p:sp>
      <p:sp>
        <p:nvSpPr>
          <p:cNvPr id="568" name="Rectangle 1030"/>
          <p:cNvSpPr txBox="1"/>
          <p:nvPr/>
        </p:nvSpPr>
        <p:spPr>
          <a:xfrm>
            <a:off x="106362" y="3140075"/>
            <a:ext cx="1984265"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mBSA+unrelated MB</a:t>
            </a:r>
          </a:p>
        </p:txBody>
      </p:sp>
      <p:sp>
        <p:nvSpPr>
          <p:cNvPr id="569" name="Rectangle 1031"/>
          <p:cNvSpPr txBox="1"/>
          <p:nvPr/>
        </p:nvSpPr>
        <p:spPr>
          <a:xfrm>
            <a:off x="1895475" y="2286000"/>
            <a:ext cx="570583" cy="279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mBSA</a:t>
            </a:r>
          </a:p>
        </p:txBody>
      </p:sp>
      <p:sp>
        <p:nvSpPr>
          <p:cNvPr id="570" name="Rectangle 1033"/>
          <p:cNvSpPr txBox="1"/>
          <p:nvPr/>
        </p:nvSpPr>
        <p:spPr>
          <a:xfrm>
            <a:off x="304800" y="4832350"/>
            <a:ext cx="2074342"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a:pPr>
            <a:r>
              <a:t>mBSA+MB anti-C5</a:t>
            </a:r>
          </a:p>
          <a:p>
            <a:pPr>
              <a:defRPr b="1"/>
            </a:pPr>
            <a:r>
              <a:t>(injected after 7 days)</a:t>
            </a:r>
          </a:p>
        </p:txBody>
      </p:sp>
      <p:grpSp>
        <p:nvGrpSpPr>
          <p:cNvPr id="607" name="Group 1035"/>
          <p:cNvGrpSpPr/>
          <p:nvPr/>
        </p:nvGrpSpPr>
        <p:grpSpPr>
          <a:xfrm>
            <a:off x="3213099" y="1142999"/>
            <a:ext cx="5872115" cy="5176423"/>
            <a:chOff x="0" y="0"/>
            <a:chExt cx="5872113" cy="5176422"/>
          </a:xfrm>
        </p:grpSpPr>
        <p:sp>
          <p:nvSpPr>
            <p:cNvPr id="571" name="Line 1037"/>
            <p:cNvSpPr/>
            <p:nvPr/>
          </p:nvSpPr>
          <p:spPr>
            <a:xfrm>
              <a:off x="2006600" y="-1"/>
              <a:ext cx="1588" cy="457523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72" name="Line 1038"/>
            <p:cNvSpPr/>
            <p:nvPr/>
          </p:nvSpPr>
          <p:spPr>
            <a:xfrm>
              <a:off x="3902075" y="-1"/>
              <a:ext cx="1588" cy="457523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73" name="Line 1039"/>
            <p:cNvSpPr/>
            <p:nvPr/>
          </p:nvSpPr>
          <p:spPr>
            <a:xfrm>
              <a:off x="5795963" y="-1"/>
              <a:ext cx="1587" cy="457523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74" name="Rectangle 1040"/>
            <p:cNvSpPr/>
            <p:nvPr/>
          </p:nvSpPr>
          <p:spPr>
            <a:xfrm>
              <a:off x="112712" y="0"/>
              <a:ext cx="5683252" cy="4575229"/>
            </a:xfrm>
            <a:prstGeom prst="rect">
              <a:avLst/>
            </a:prstGeom>
            <a:noFill/>
            <a:ln w="12700" cap="flat">
              <a:solidFill>
                <a:srgbClr val="000000"/>
              </a:solidFill>
              <a:prstDash val="solid"/>
              <a:miter lim="800000"/>
            </a:ln>
            <a:effectLst/>
          </p:spPr>
          <p:txBody>
            <a:bodyPr wrap="square" lIns="45719" tIns="45719" rIns="45719" bIns="45719" numCol="1" anchor="t">
              <a:noAutofit/>
            </a:bodyPr>
            <a:lstStyle/>
            <a:p>
              <a:pPr/>
            </a:p>
          </p:txBody>
        </p:sp>
        <p:sp>
          <p:nvSpPr>
            <p:cNvPr id="575" name="Rectangle 1041"/>
            <p:cNvSpPr/>
            <p:nvPr/>
          </p:nvSpPr>
          <p:spPr>
            <a:xfrm>
              <a:off x="112712" y="3475016"/>
              <a:ext cx="1711326" cy="832350"/>
            </a:xfrm>
            <a:prstGeom prst="rect">
              <a:avLst/>
            </a:prstGeom>
            <a:solidFill>
              <a:srgbClr val="00CC99"/>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576" name="Rectangle 1042"/>
            <p:cNvSpPr/>
            <p:nvPr/>
          </p:nvSpPr>
          <p:spPr>
            <a:xfrm>
              <a:off x="112712" y="1785148"/>
              <a:ext cx="3606801" cy="830553"/>
            </a:xfrm>
            <a:prstGeom prst="rect">
              <a:avLst/>
            </a:prstGeom>
            <a:solidFill>
              <a:srgbClr val="3333CC"/>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577" name="Rectangle 1043"/>
            <p:cNvSpPr/>
            <p:nvPr/>
          </p:nvSpPr>
          <p:spPr>
            <a:xfrm>
              <a:off x="112712" y="952798"/>
              <a:ext cx="3984626" cy="832350"/>
            </a:xfrm>
            <a:prstGeom prst="rect">
              <a:avLst/>
            </a:prstGeom>
            <a:solidFill>
              <a:srgbClr val="CCCCFF"/>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578" name="Rectangle 1044"/>
            <p:cNvSpPr/>
            <p:nvPr/>
          </p:nvSpPr>
          <p:spPr>
            <a:xfrm>
              <a:off x="112712" y="120448"/>
              <a:ext cx="854076" cy="832350"/>
            </a:xfrm>
            <a:prstGeom prst="rect">
              <a:avLst/>
            </a:prstGeom>
            <a:solidFill>
              <a:srgbClr val="FF6600"/>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579" name="Line 1045"/>
            <p:cNvSpPr/>
            <p:nvPr/>
          </p:nvSpPr>
          <p:spPr>
            <a:xfrm>
              <a:off x="112712" y="4575227"/>
              <a:ext cx="5683252" cy="179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0" name="Line 1046"/>
            <p:cNvSpPr/>
            <p:nvPr/>
          </p:nvSpPr>
          <p:spPr>
            <a:xfrm flipV="1">
              <a:off x="112712" y="4575228"/>
              <a:ext cx="1588" cy="10786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1" name="Line 1047"/>
            <p:cNvSpPr/>
            <p:nvPr/>
          </p:nvSpPr>
          <p:spPr>
            <a:xfrm flipV="1">
              <a:off x="2006600" y="4575228"/>
              <a:ext cx="1588" cy="10786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2" name="Line 1048"/>
            <p:cNvSpPr/>
            <p:nvPr/>
          </p:nvSpPr>
          <p:spPr>
            <a:xfrm flipV="1">
              <a:off x="3902075" y="4575228"/>
              <a:ext cx="1588" cy="10786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3" name="Line 1049"/>
            <p:cNvSpPr/>
            <p:nvPr/>
          </p:nvSpPr>
          <p:spPr>
            <a:xfrm flipV="1">
              <a:off x="5795963" y="4575228"/>
              <a:ext cx="1588" cy="107864"/>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4" name="Line 1050"/>
            <p:cNvSpPr/>
            <p:nvPr/>
          </p:nvSpPr>
          <p:spPr>
            <a:xfrm>
              <a:off x="112712" y="-1"/>
              <a:ext cx="1588" cy="4575230"/>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5" name="Line 1051"/>
            <p:cNvSpPr/>
            <p:nvPr/>
          </p:nvSpPr>
          <p:spPr>
            <a:xfrm>
              <a:off x="-1" y="4575228"/>
              <a:ext cx="112714" cy="1797"/>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6" name="Line 1052"/>
            <p:cNvSpPr/>
            <p:nvPr/>
          </p:nvSpPr>
          <p:spPr>
            <a:xfrm>
              <a:off x="-1" y="0"/>
              <a:ext cx="112714" cy="1798"/>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587" name="Rectangle 1053"/>
            <p:cNvSpPr txBox="1"/>
            <p:nvPr/>
          </p:nvSpPr>
          <p:spPr>
            <a:xfrm>
              <a:off x="26987" y="4897022"/>
              <a:ext cx="12856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0</a:t>
              </a:r>
            </a:p>
          </p:txBody>
        </p:sp>
        <p:sp>
          <p:nvSpPr>
            <p:cNvPr id="588" name="Rectangle 1054"/>
            <p:cNvSpPr txBox="1"/>
            <p:nvPr/>
          </p:nvSpPr>
          <p:spPr>
            <a:xfrm>
              <a:off x="1838325" y="4897022"/>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20</a:t>
              </a:r>
            </a:p>
          </p:txBody>
        </p:sp>
        <p:sp>
          <p:nvSpPr>
            <p:cNvPr id="589" name="Rectangle 1055"/>
            <p:cNvSpPr txBox="1"/>
            <p:nvPr/>
          </p:nvSpPr>
          <p:spPr>
            <a:xfrm>
              <a:off x="3732212" y="4897022"/>
              <a:ext cx="244427"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40</a:t>
              </a:r>
            </a:p>
          </p:txBody>
        </p:sp>
        <p:sp>
          <p:nvSpPr>
            <p:cNvPr id="590" name="Rectangle 1056"/>
            <p:cNvSpPr txBox="1"/>
            <p:nvPr/>
          </p:nvSpPr>
          <p:spPr>
            <a:xfrm>
              <a:off x="5627688" y="4897022"/>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60</a:t>
              </a:r>
            </a:p>
          </p:txBody>
        </p:sp>
        <p:grpSp>
          <p:nvGrpSpPr>
            <p:cNvPr id="593" name="Group 1057"/>
            <p:cNvGrpSpPr/>
            <p:nvPr/>
          </p:nvGrpSpPr>
          <p:grpSpPr>
            <a:xfrm>
              <a:off x="3735229" y="2009600"/>
              <a:ext cx="736601" cy="411681"/>
              <a:chOff x="0" y="0"/>
              <a:chExt cx="736599" cy="411680"/>
            </a:xfrm>
          </p:grpSpPr>
          <p:sp>
            <p:nvSpPr>
              <p:cNvPr id="591" name="Line 1058"/>
              <p:cNvSpPr/>
              <p:nvPr/>
            </p:nvSpPr>
            <p:spPr>
              <a:xfrm flipH="1" flipV="1">
                <a:off x="0" y="204570"/>
                <a:ext cx="736600"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592" name="Line 1059"/>
              <p:cNvSpPr/>
              <p:nvPr/>
            </p:nvSpPr>
            <p:spPr>
              <a:xfrm flipH="1">
                <a:off x="736599" y="0"/>
                <a:ext cx="1" cy="41168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596" name="Group 1060"/>
            <p:cNvGrpSpPr/>
            <p:nvPr/>
          </p:nvGrpSpPr>
          <p:grpSpPr>
            <a:xfrm>
              <a:off x="4083686" y="1113432"/>
              <a:ext cx="642937" cy="429658"/>
              <a:chOff x="0" y="0"/>
              <a:chExt cx="642936" cy="429657"/>
            </a:xfrm>
          </p:grpSpPr>
          <p:sp>
            <p:nvSpPr>
              <p:cNvPr id="594" name="Line 1061"/>
              <p:cNvSpPr/>
              <p:nvPr/>
            </p:nvSpPr>
            <p:spPr>
              <a:xfrm flipH="1" flipV="1">
                <a:off x="0" y="214828"/>
                <a:ext cx="64293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595" name="Line 1062"/>
              <p:cNvSpPr/>
              <p:nvPr/>
            </p:nvSpPr>
            <p:spPr>
              <a:xfrm flipV="1">
                <a:off x="642936" y="0"/>
                <a:ext cx="1" cy="429658"/>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599" name="Group 1063"/>
            <p:cNvGrpSpPr/>
            <p:nvPr/>
          </p:nvGrpSpPr>
          <p:grpSpPr>
            <a:xfrm>
              <a:off x="1838960" y="3725535"/>
              <a:ext cx="160338" cy="429658"/>
              <a:chOff x="0" y="0"/>
              <a:chExt cx="160336" cy="429657"/>
            </a:xfrm>
          </p:grpSpPr>
          <p:sp>
            <p:nvSpPr>
              <p:cNvPr id="597" name="Line 1064"/>
              <p:cNvSpPr/>
              <p:nvPr/>
            </p:nvSpPr>
            <p:spPr>
              <a:xfrm flipH="1">
                <a:off x="0" y="213558"/>
                <a:ext cx="16033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598" name="Line 1065"/>
              <p:cNvSpPr/>
              <p:nvPr/>
            </p:nvSpPr>
            <p:spPr>
              <a:xfrm flipH="1">
                <a:off x="160336" y="0"/>
                <a:ext cx="1" cy="429658"/>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02" name="Group 1066"/>
            <p:cNvGrpSpPr/>
            <p:nvPr/>
          </p:nvGrpSpPr>
          <p:grpSpPr>
            <a:xfrm>
              <a:off x="956310" y="309845"/>
              <a:ext cx="241301" cy="427861"/>
              <a:chOff x="0" y="0"/>
              <a:chExt cx="241300" cy="427860"/>
            </a:xfrm>
          </p:grpSpPr>
          <p:sp>
            <p:nvSpPr>
              <p:cNvPr id="600" name="Line 1067"/>
              <p:cNvSpPr/>
              <p:nvPr/>
            </p:nvSpPr>
            <p:spPr>
              <a:xfrm flipH="1" flipV="1">
                <a:off x="0" y="212660"/>
                <a:ext cx="241300"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01" name="Line 1068"/>
              <p:cNvSpPr/>
              <p:nvPr/>
            </p:nvSpPr>
            <p:spPr>
              <a:xfrm flipH="1">
                <a:off x="241299" y="0"/>
                <a:ext cx="2" cy="42786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sp>
          <p:nvSpPr>
            <p:cNvPr id="603" name="Rectangle 1069"/>
            <p:cNvSpPr/>
            <p:nvPr/>
          </p:nvSpPr>
          <p:spPr>
            <a:xfrm>
              <a:off x="115887" y="2631879"/>
              <a:ext cx="1590676" cy="832350"/>
            </a:xfrm>
            <a:prstGeom prst="rect">
              <a:avLst/>
            </a:prstGeom>
            <a:solidFill>
              <a:srgbClr val="FFFF00"/>
            </a:solidFill>
            <a:ln w="12700" cap="flat">
              <a:solidFill>
                <a:srgbClr val="000000"/>
              </a:solidFill>
              <a:prstDash val="solid"/>
              <a:miter lim="800000"/>
            </a:ln>
            <a:effectLst/>
          </p:spPr>
          <p:txBody>
            <a:bodyPr wrap="square" lIns="45719" tIns="45719" rIns="45719" bIns="45719" numCol="1" anchor="t">
              <a:noAutofit/>
            </a:bodyPr>
            <a:lstStyle/>
            <a:p>
              <a:pPr/>
            </a:p>
          </p:txBody>
        </p:sp>
        <p:grpSp>
          <p:nvGrpSpPr>
            <p:cNvPr id="606" name="Group 1070"/>
            <p:cNvGrpSpPr/>
            <p:nvPr/>
          </p:nvGrpSpPr>
          <p:grpSpPr>
            <a:xfrm>
              <a:off x="1712754" y="2894084"/>
              <a:ext cx="160338" cy="427861"/>
              <a:chOff x="0" y="0"/>
              <a:chExt cx="160336" cy="427860"/>
            </a:xfrm>
          </p:grpSpPr>
          <p:sp>
            <p:nvSpPr>
              <p:cNvPr id="604" name="Line 1071"/>
              <p:cNvSpPr/>
              <p:nvPr/>
            </p:nvSpPr>
            <p:spPr>
              <a:xfrm flipH="1">
                <a:off x="0" y="212660"/>
                <a:ext cx="16033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05" name="Line 1072"/>
              <p:cNvSpPr/>
              <p:nvPr/>
            </p:nvSpPr>
            <p:spPr>
              <a:xfrm flipH="1">
                <a:off x="160336" y="0"/>
                <a:ext cx="1" cy="42786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sp>
        <p:nvSpPr>
          <p:cNvPr id="608" name="Rectangle 1074"/>
          <p:cNvSpPr txBox="1"/>
          <p:nvPr/>
        </p:nvSpPr>
        <p:spPr>
          <a:xfrm>
            <a:off x="300038" y="3841750"/>
            <a:ext cx="1889944" cy="558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a:pPr>
            <a:r>
              <a:t>mBSA+MB anti-C5</a:t>
            </a:r>
          </a:p>
          <a:p>
            <a:pPr>
              <a:defRPr b="1"/>
            </a:pPr>
            <a:r>
              <a:t>  (injected together)</a:t>
            </a:r>
          </a:p>
        </p:txBody>
      </p:sp>
      <p:sp>
        <p:nvSpPr>
          <p:cNvPr id="609" name="Text Box 1076"/>
          <p:cNvSpPr txBox="1"/>
          <p:nvPr/>
        </p:nvSpPr>
        <p:spPr>
          <a:xfrm>
            <a:off x="3505200" y="6400800"/>
            <a:ext cx="4045705"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 of increase compared with basal values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Object 2" descr="Object 2"/>
          <p:cNvPicPr>
            <a:picLocks noChangeAspect="1"/>
          </p:cNvPicPr>
          <p:nvPr/>
        </p:nvPicPr>
        <p:blipFill>
          <a:blip r:embed="rId2">
            <a:extLst/>
          </a:blip>
          <a:stretch>
            <a:fillRect/>
          </a:stretch>
        </p:blipFill>
        <p:spPr>
          <a:xfrm>
            <a:off x="1600200" y="1982788"/>
            <a:ext cx="6096000" cy="4064001"/>
          </a:xfrm>
          <a:prstGeom prst="rect">
            <a:avLst/>
          </a:prstGeom>
          <a:ln w="12700">
            <a:miter lim="400000"/>
          </a:ln>
        </p:spPr>
      </p:pic>
      <p:sp>
        <p:nvSpPr>
          <p:cNvPr id="612" name="Text Box 3"/>
          <p:cNvSpPr txBox="1"/>
          <p:nvPr/>
        </p:nvSpPr>
        <p:spPr>
          <a:xfrm>
            <a:off x="304799" y="106362"/>
            <a:ext cx="8459790"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pPr>
            <a:r>
              <a:t>PMN in the synovial fluid washings</a:t>
            </a:r>
          </a:p>
          <a:p>
            <a:pPr algn="ctr">
              <a:defRPr b="1"/>
            </a:pPr>
            <a:r>
              <a:t>(21 days after induction of arthritis)</a:t>
            </a:r>
          </a:p>
        </p:txBody>
      </p:sp>
      <p:sp>
        <p:nvSpPr>
          <p:cNvPr id="613" name="Text Box 4"/>
          <p:cNvSpPr txBox="1"/>
          <p:nvPr/>
        </p:nvSpPr>
        <p:spPr>
          <a:xfrm>
            <a:off x="5668962" y="6324600"/>
            <a:ext cx="1531105" cy="6502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pPr>
            <a:r>
              <a:t>cells x 10</a:t>
            </a:r>
            <a:r>
              <a:rPr baseline="30000"/>
              <a:t>3</a:t>
            </a:r>
            <a:r>
              <a:t> / ml </a:t>
            </a:r>
          </a:p>
        </p:txBody>
      </p:sp>
      <p:sp>
        <p:nvSpPr>
          <p:cNvPr id="614" name="Rectangle 5"/>
          <p:cNvSpPr txBox="1"/>
          <p:nvPr/>
        </p:nvSpPr>
        <p:spPr>
          <a:xfrm>
            <a:off x="1968500" y="1925638"/>
            <a:ext cx="676176"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SALINE</a:t>
            </a:r>
          </a:p>
        </p:txBody>
      </p:sp>
      <p:sp>
        <p:nvSpPr>
          <p:cNvPr id="615" name="Rectangle 6"/>
          <p:cNvSpPr txBox="1"/>
          <p:nvPr/>
        </p:nvSpPr>
        <p:spPr>
          <a:xfrm>
            <a:off x="457199" y="3267075"/>
            <a:ext cx="2203327"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lvl1pPr>
          </a:lstStyle>
          <a:p>
            <a:pPr/>
            <a:r>
              <a:t>mBSA+unrelated MB</a:t>
            </a:r>
          </a:p>
        </p:txBody>
      </p:sp>
      <p:sp>
        <p:nvSpPr>
          <p:cNvPr id="616" name="Rectangle 7"/>
          <p:cNvSpPr txBox="1"/>
          <p:nvPr/>
        </p:nvSpPr>
        <p:spPr>
          <a:xfrm>
            <a:off x="2112963" y="2581275"/>
            <a:ext cx="632570"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lvl1pPr>
          </a:lstStyle>
          <a:p>
            <a:pPr/>
            <a:r>
              <a:t>mBSA</a:t>
            </a:r>
          </a:p>
        </p:txBody>
      </p:sp>
      <p:sp>
        <p:nvSpPr>
          <p:cNvPr id="617" name="Rectangle 9"/>
          <p:cNvSpPr txBox="1"/>
          <p:nvPr/>
        </p:nvSpPr>
        <p:spPr>
          <a:xfrm>
            <a:off x="523875" y="4800600"/>
            <a:ext cx="2418259" cy="609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000"/>
            </a:pPr>
            <a:r>
              <a:t>mBSA+MB anti C5</a:t>
            </a:r>
          </a:p>
          <a:p>
            <a:pPr>
              <a:defRPr b="1" sz="2000"/>
            </a:pPr>
            <a:r>
              <a:t>  (injected after 7 days)</a:t>
            </a:r>
          </a:p>
        </p:txBody>
      </p:sp>
      <p:sp>
        <p:nvSpPr>
          <p:cNvPr id="618" name="Rectangle 12"/>
          <p:cNvSpPr txBox="1"/>
          <p:nvPr/>
        </p:nvSpPr>
        <p:spPr>
          <a:xfrm>
            <a:off x="457200" y="3852862"/>
            <a:ext cx="2443064" cy="609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000"/>
            </a:pPr>
            <a:r>
              <a:t>mBSA+MB anti C5</a:t>
            </a:r>
          </a:p>
          <a:p>
            <a:pPr>
              <a:defRPr b="1" sz="2000"/>
            </a:pPr>
            <a:r>
              <a:t>        (injected together)</a:t>
            </a:r>
          </a:p>
        </p:txBody>
      </p:sp>
      <p:grpSp>
        <p:nvGrpSpPr>
          <p:cNvPr id="661" name="Group 14"/>
          <p:cNvGrpSpPr/>
          <p:nvPr/>
        </p:nvGrpSpPr>
        <p:grpSpPr>
          <a:xfrm>
            <a:off x="3276599" y="1090612"/>
            <a:ext cx="5652058" cy="5313735"/>
            <a:chOff x="0" y="0"/>
            <a:chExt cx="5652056" cy="5313733"/>
          </a:xfrm>
        </p:grpSpPr>
        <p:sp>
          <p:nvSpPr>
            <p:cNvPr id="619" name="Line 16"/>
            <p:cNvSpPr/>
            <p:nvPr/>
          </p:nvSpPr>
          <p:spPr>
            <a:xfrm>
              <a:off x="1199376" y="-1"/>
              <a:ext cx="1606"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20" name="Line 17"/>
            <p:cNvSpPr/>
            <p:nvPr/>
          </p:nvSpPr>
          <p:spPr>
            <a:xfrm>
              <a:off x="2292783" y="-1"/>
              <a:ext cx="1607"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21" name="Line 18"/>
            <p:cNvSpPr/>
            <p:nvPr/>
          </p:nvSpPr>
          <p:spPr>
            <a:xfrm>
              <a:off x="3384585" y="-1"/>
              <a:ext cx="1607"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22" name="Line 19"/>
            <p:cNvSpPr/>
            <p:nvPr/>
          </p:nvSpPr>
          <p:spPr>
            <a:xfrm>
              <a:off x="4476387" y="-1"/>
              <a:ext cx="1607"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23" name="Line 20"/>
            <p:cNvSpPr/>
            <p:nvPr/>
          </p:nvSpPr>
          <p:spPr>
            <a:xfrm>
              <a:off x="5569795" y="-1"/>
              <a:ext cx="1607"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24" name="Rectangle 21"/>
            <p:cNvSpPr/>
            <p:nvPr/>
          </p:nvSpPr>
          <p:spPr>
            <a:xfrm>
              <a:off x="107574" y="0"/>
              <a:ext cx="5462222" cy="4703308"/>
            </a:xfrm>
            <a:prstGeom prst="rect">
              <a:avLst/>
            </a:prstGeom>
            <a:noFill/>
            <a:ln w="12700" cap="flat">
              <a:solidFill>
                <a:srgbClr val="000000"/>
              </a:solidFill>
              <a:prstDash val="solid"/>
              <a:miter lim="800000"/>
            </a:ln>
            <a:effectLst/>
          </p:spPr>
          <p:txBody>
            <a:bodyPr wrap="square" lIns="45719" tIns="45719" rIns="45719" bIns="45719" numCol="1" anchor="t">
              <a:noAutofit/>
            </a:bodyPr>
            <a:lstStyle/>
            <a:p>
              <a:pPr/>
            </a:p>
          </p:txBody>
        </p:sp>
        <p:sp>
          <p:nvSpPr>
            <p:cNvPr id="625" name="Rectangle 22"/>
            <p:cNvSpPr/>
            <p:nvPr/>
          </p:nvSpPr>
          <p:spPr>
            <a:xfrm>
              <a:off x="107574" y="3448173"/>
              <a:ext cx="876653" cy="717221"/>
            </a:xfrm>
            <a:prstGeom prst="rect">
              <a:avLst/>
            </a:prstGeom>
            <a:solidFill>
              <a:srgbClr val="00CC99"/>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26" name="Rectangle 23"/>
            <p:cNvSpPr/>
            <p:nvPr/>
          </p:nvSpPr>
          <p:spPr>
            <a:xfrm>
              <a:off x="107574" y="2717160"/>
              <a:ext cx="322724" cy="731013"/>
            </a:xfrm>
            <a:prstGeom prst="rect">
              <a:avLst/>
            </a:prstGeom>
            <a:solidFill>
              <a:srgbClr val="3333CC"/>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27" name="Rectangle 24"/>
            <p:cNvSpPr/>
            <p:nvPr/>
          </p:nvSpPr>
          <p:spPr>
            <a:xfrm>
              <a:off x="107574" y="1999940"/>
              <a:ext cx="2615509" cy="717221"/>
            </a:xfrm>
            <a:prstGeom prst="rect">
              <a:avLst/>
            </a:prstGeom>
            <a:solidFill>
              <a:srgbClr val="CCCCFF"/>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28" name="Rectangle 25"/>
            <p:cNvSpPr/>
            <p:nvPr/>
          </p:nvSpPr>
          <p:spPr>
            <a:xfrm>
              <a:off x="107574" y="1268927"/>
              <a:ext cx="3708916" cy="731013"/>
            </a:xfrm>
            <a:prstGeom prst="rect">
              <a:avLst/>
            </a:prstGeom>
            <a:solidFill>
              <a:srgbClr val="B2B2B2"/>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29" name="Rectangle 26"/>
            <p:cNvSpPr/>
            <p:nvPr/>
          </p:nvSpPr>
          <p:spPr>
            <a:xfrm>
              <a:off x="107574" y="551707"/>
              <a:ext cx="107575" cy="717221"/>
            </a:xfrm>
            <a:prstGeom prst="rect">
              <a:avLst/>
            </a:prstGeom>
            <a:solidFill>
              <a:srgbClr val="808080"/>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30" name="Line 27"/>
            <p:cNvSpPr/>
            <p:nvPr/>
          </p:nvSpPr>
          <p:spPr>
            <a:xfrm>
              <a:off x="107574" y="4703308"/>
              <a:ext cx="5462222" cy="229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1" name="Line 28"/>
            <p:cNvSpPr/>
            <p:nvPr/>
          </p:nvSpPr>
          <p:spPr>
            <a:xfrm flipV="1">
              <a:off x="107574"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2" name="Line 29"/>
            <p:cNvSpPr/>
            <p:nvPr/>
          </p:nvSpPr>
          <p:spPr>
            <a:xfrm flipV="1">
              <a:off x="1199376"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3" name="Line 30"/>
            <p:cNvSpPr/>
            <p:nvPr/>
          </p:nvSpPr>
          <p:spPr>
            <a:xfrm flipV="1">
              <a:off x="2292784"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4" name="Line 31"/>
            <p:cNvSpPr/>
            <p:nvPr/>
          </p:nvSpPr>
          <p:spPr>
            <a:xfrm flipV="1">
              <a:off x="3384586"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5" name="Line 32"/>
            <p:cNvSpPr/>
            <p:nvPr/>
          </p:nvSpPr>
          <p:spPr>
            <a:xfrm flipV="1">
              <a:off x="4476388"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6" name="Line 33"/>
            <p:cNvSpPr/>
            <p:nvPr/>
          </p:nvSpPr>
          <p:spPr>
            <a:xfrm flipV="1">
              <a:off x="5569796" y="4703309"/>
              <a:ext cx="1606" cy="110342"/>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7" name="Line 34"/>
            <p:cNvSpPr/>
            <p:nvPr/>
          </p:nvSpPr>
          <p:spPr>
            <a:xfrm>
              <a:off x="107574" y="-1"/>
              <a:ext cx="1607" cy="470330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8" name="Line 35"/>
            <p:cNvSpPr/>
            <p:nvPr/>
          </p:nvSpPr>
          <p:spPr>
            <a:xfrm>
              <a:off x="-1" y="4703308"/>
              <a:ext cx="107576" cy="229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39" name="Line 36"/>
            <p:cNvSpPr/>
            <p:nvPr/>
          </p:nvSpPr>
          <p:spPr>
            <a:xfrm>
              <a:off x="-1" y="0"/>
              <a:ext cx="107576" cy="2299"/>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40" name="Rectangle 37"/>
            <p:cNvSpPr txBox="1"/>
            <p:nvPr/>
          </p:nvSpPr>
          <p:spPr>
            <a:xfrm>
              <a:off x="25689" y="5034333"/>
              <a:ext cx="128564"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0</a:t>
              </a:r>
            </a:p>
          </p:txBody>
        </p:sp>
        <p:sp>
          <p:nvSpPr>
            <p:cNvPr id="641" name="Rectangle 38"/>
            <p:cNvSpPr txBox="1"/>
            <p:nvPr/>
          </p:nvSpPr>
          <p:spPr>
            <a:xfrm>
              <a:off x="1037211" y="5034333"/>
              <a:ext cx="244427"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10</a:t>
              </a:r>
            </a:p>
          </p:txBody>
        </p:sp>
        <p:sp>
          <p:nvSpPr>
            <p:cNvPr id="642" name="Rectangle 39"/>
            <p:cNvSpPr txBox="1"/>
            <p:nvPr/>
          </p:nvSpPr>
          <p:spPr>
            <a:xfrm>
              <a:off x="2130619" y="5034333"/>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20</a:t>
              </a:r>
            </a:p>
          </p:txBody>
        </p:sp>
        <p:sp>
          <p:nvSpPr>
            <p:cNvPr id="643" name="Rectangle 40"/>
            <p:cNvSpPr txBox="1"/>
            <p:nvPr/>
          </p:nvSpPr>
          <p:spPr>
            <a:xfrm>
              <a:off x="3222421" y="5034333"/>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30</a:t>
              </a:r>
            </a:p>
          </p:txBody>
        </p:sp>
        <p:sp>
          <p:nvSpPr>
            <p:cNvPr id="644" name="Rectangle 41"/>
            <p:cNvSpPr txBox="1"/>
            <p:nvPr/>
          </p:nvSpPr>
          <p:spPr>
            <a:xfrm>
              <a:off x="4315829" y="5034333"/>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40</a:t>
              </a:r>
            </a:p>
          </p:txBody>
        </p:sp>
        <p:sp>
          <p:nvSpPr>
            <p:cNvPr id="645" name="Rectangle 42"/>
            <p:cNvSpPr txBox="1"/>
            <p:nvPr/>
          </p:nvSpPr>
          <p:spPr>
            <a:xfrm>
              <a:off x="5407631" y="5034333"/>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50</a:t>
              </a:r>
            </a:p>
          </p:txBody>
        </p:sp>
        <p:grpSp>
          <p:nvGrpSpPr>
            <p:cNvPr id="648" name="Group 43"/>
            <p:cNvGrpSpPr/>
            <p:nvPr/>
          </p:nvGrpSpPr>
          <p:grpSpPr>
            <a:xfrm>
              <a:off x="2730140" y="2124709"/>
              <a:ext cx="606914" cy="427574"/>
              <a:chOff x="0" y="0"/>
              <a:chExt cx="606913" cy="427573"/>
            </a:xfrm>
          </p:grpSpPr>
          <p:sp>
            <p:nvSpPr>
              <p:cNvPr id="646" name="Line 44"/>
              <p:cNvSpPr/>
              <p:nvPr/>
            </p:nvSpPr>
            <p:spPr>
              <a:xfrm flipH="1" flipV="1">
                <a:off x="0" y="212516"/>
                <a:ext cx="606914"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47" name="Line 45"/>
              <p:cNvSpPr/>
              <p:nvPr/>
            </p:nvSpPr>
            <p:spPr>
              <a:xfrm flipH="1">
                <a:off x="606913" y="0"/>
                <a:ext cx="1" cy="427574"/>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51" name="Group 46"/>
            <p:cNvGrpSpPr/>
            <p:nvPr/>
          </p:nvGrpSpPr>
          <p:grpSpPr>
            <a:xfrm>
              <a:off x="3828364" y="1366111"/>
              <a:ext cx="616548" cy="524123"/>
              <a:chOff x="0" y="0"/>
              <a:chExt cx="616547" cy="524122"/>
            </a:xfrm>
          </p:grpSpPr>
          <p:sp>
            <p:nvSpPr>
              <p:cNvPr id="649" name="Line 47"/>
              <p:cNvSpPr/>
              <p:nvPr/>
            </p:nvSpPr>
            <p:spPr>
              <a:xfrm flipH="1" flipV="1">
                <a:off x="0" y="260791"/>
                <a:ext cx="616548"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50" name="Line 48"/>
              <p:cNvSpPr/>
              <p:nvPr/>
            </p:nvSpPr>
            <p:spPr>
              <a:xfrm flipH="1">
                <a:off x="616547" y="0"/>
                <a:ext cx="1" cy="52412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54" name="Group 49"/>
            <p:cNvGrpSpPr/>
            <p:nvPr/>
          </p:nvGrpSpPr>
          <p:grpSpPr>
            <a:xfrm>
              <a:off x="996101" y="3556851"/>
              <a:ext cx="321119" cy="491940"/>
              <a:chOff x="0" y="0"/>
              <a:chExt cx="321117" cy="491939"/>
            </a:xfrm>
          </p:grpSpPr>
          <p:sp>
            <p:nvSpPr>
              <p:cNvPr id="652" name="Line 50"/>
              <p:cNvSpPr/>
              <p:nvPr/>
            </p:nvSpPr>
            <p:spPr>
              <a:xfrm flipH="1" flipV="1">
                <a:off x="0" y="244699"/>
                <a:ext cx="321118"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53" name="Line 51"/>
              <p:cNvSpPr/>
              <p:nvPr/>
            </p:nvSpPr>
            <p:spPr>
              <a:xfrm flipH="1">
                <a:off x="321117" y="0"/>
                <a:ext cx="1" cy="49194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57" name="Group 52"/>
            <p:cNvGrpSpPr/>
            <p:nvPr/>
          </p:nvGrpSpPr>
          <p:grpSpPr>
            <a:xfrm>
              <a:off x="186884" y="676477"/>
              <a:ext cx="154137" cy="441367"/>
              <a:chOff x="0" y="0"/>
              <a:chExt cx="154136" cy="441365"/>
            </a:xfrm>
          </p:grpSpPr>
          <p:sp>
            <p:nvSpPr>
              <p:cNvPr id="655" name="Line 53"/>
              <p:cNvSpPr/>
              <p:nvPr/>
            </p:nvSpPr>
            <p:spPr>
              <a:xfrm flipH="1">
                <a:off x="0" y="219413"/>
                <a:ext cx="15413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56" name="Line 54"/>
              <p:cNvSpPr/>
              <p:nvPr/>
            </p:nvSpPr>
            <p:spPr>
              <a:xfrm flipH="1">
                <a:off x="154136" y="0"/>
                <a:ext cx="1" cy="441366"/>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60" name="Group 55"/>
            <p:cNvGrpSpPr/>
            <p:nvPr/>
          </p:nvGrpSpPr>
          <p:grpSpPr>
            <a:xfrm>
              <a:off x="456623" y="2883307"/>
              <a:ext cx="154137" cy="441367"/>
              <a:chOff x="0" y="0"/>
              <a:chExt cx="154136" cy="441365"/>
            </a:xfrm>
          </p:grpSpPr>
          <p:sp>
            <p:nvSpPr>
              <p:cNvPr id="658" name="Line 56"/>
              <p:cNvSpPr/>
              <p:nvPr/>
            </p:nvSpPr>
            <p:spPr>
              <a:xfrm flipH="1">
                <a:off x="0" y="219413"/>
                <a:ext cx="15413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59" name="Line 57"/>
              <p:cNvSpPr/>
              <p:nvPr/>
            </p:nvSpPr>
            <p:spPr>
              <a:xfrm flipH="1">
                <a:off x="154136" y="0"/>
                <a:ext cx="1" cy="441366"/>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3" name="Object 2" descr="Object 2"/>
          <p:cNvPicPr>
            <a:picLocks noChangeAspect="1"/>
          </p:cNvPicPr>
          <p:nvPr/>
        </p:nvPicPr>
        <p:blipFill>
          <a:blip r:embed="rId2">
            <a:extLst/>
          </a:blip>
          <a:stretch>
            <a:fillRect/>
          </a:stretch>
        </p:blipFill>
        <p:spPr>
          <a:xfrm>
            <a:off x="1524000" y="1397000"/>
            <a:ext cx="6096000" cy="4064000"/>
          </a:xfrm>
          <a:prstGeom prst="rect">
            <a:avLst/>
          </a:prstGeom>
          <a:ln w="12700">
            <a:miter lim="400000"/>
          </a:ln>
        </p:spPr>
      </p:pic>
      <p:sp>
        <p:nvSpPr>
          <p:cNvPr id="664" name="Text Box 3"/>
          <p:cNvSpPr txBox="1"/>
          <p:nvPr/>
        </p:nvSpPr>
        <p:spPr>
          <a:xfrm>
            <a:off x="685800" y="-76200"/>
            <a:ext cx="8458200" cy="5467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pPr>
            <a:r>
              <a:t>TNF-</a:t>
            </a:r>
            <a:r>
              <a:rPr b="0">
                <a:latin typeface="Symbol"/>
                <a:ea typeface="Symbol"/>
                <a:cs typeface="Symbol"/>
                <a:sym typeface="Symbol"/>
              </a:rPr>
              <a:t>a  </a:t>
            </a:r>
            <a:r>
              <a:t>concentration in the synovial fluid washings</a:t>
            </a:r>
          </a:p>
        </p:txBody>
      </p:sp>
      <p:sp>
        <p:nvSpPr>
          <p:cNvPr id="665" name="Text Box 4"/>
          <p:cNvSpPr txBox="1"/>
          <p:nvPr/>
        </p:nvSpPr>
        <p:spPr>
          <a:xfrm>
            <a:off x="2144713" y="381000"/>
            <a:ext cx="3478893" cy="3708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(21 days after induction of arthritis)</a:t>
            </a:r>
          </a:p>
        </p:txBody>
      </p:sp>
      <p:sp>
        <p:nvSpPr>
          <p:cNvPr id="666" name="Text Box 5"/>
          <p:cNvSpPr txBox="1"/>
          <p:nvPr/>
        </p:nvSpPr>
        <p:spPr>
          <a:xfrm>
            <a:off x="7327900" y="6262687"/>
            <a:ext cx="1003385" cy="535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pg/ml</a:t>
            </a:r>
          </a:p>
        </p:txBody>
      </p:sp>
      <p:grpSp>
        <p:nvGrpSpPr>
          <p:cNvPr id="706" name="Group 6"/>
          <p:cNvGrpSpPr/>
          <p:nvPr/>
        </p:nvGrpSpPr>
        <p:grpSpPr>
          <a:xfrm>
            <a:off x="3276600" y="1142999"/>
            <a:ext cx="5725251" cy="5317421"/>
            <a:chOff x="0" y="0"/>
            <a:chExt cx="5725250" cy="5317419"/>
          </a:xfrm>
        </p:grpSpPr>
        <p:sp>
          <p:nvSpPr>
            <p:cNvPr id="667" name="Line 8"/>
            <p:cNvSpPr/>
            <p:nvPr/>
          </p:nvSpPr>
          <p:spPr>
            <a:xfrm>
              <a:off x="1489000" y="0"/>
              <a:ext cx="1628" cy="470675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68" name="Line 9"/>
            <p:cNvSpPr/>
            <p:nvPr/>
          </p:nvSpPr>
          <p:spPr>
            <a:xfrm>
              <a:off x="2883616" y="0"/>
              <a:ext cx="1628" cy="470675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69" name="Line 10"/>
            <p:cNvSpPr/>
            <p:nvPr/>
          </p:nvSpPr>
          <p:spPr>
            <a:xfrm>
              <a:off x="4263587" y="0"/>
              <a:ext cx="1628" cy="470675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70" name="Line 11"/>
            <p:cNvSpPr/>
            <p:nvPr/>
          </p:nvSpPr>
          <p:spPr>
            <a:xfrm>
              <a:off x="5645184" y="0"/>
              <a:ext cx="1628" cy="470675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71" name="Rectangle 12"/>
            <p:cNvSpPr/>
            <p:nvPr/>
          </p:nvSpPr>
          <p:spPr>
            <a:xfrm>
              <a:off x="109030" y="0"/>
              <a:ext cx="5536155" cy="4706753"/>
            </a:xfrm>
            <a:prstGeom prst="rect">
              <a:avLst/>
            </a:prstGeom>
            <a:no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2" name="Rectangle 13"/>
            <p:cNvSpPr/>
            <p:nvPr/>
          </p:nvSpPr>
          <p:spPr>
            <a:xfrm>
              <a:off x="109030" y="3450698"/>
              <a:ext cx="1106580" cy="717746"/>
            </a:xfrm>
            <a:prstGeom prst="rect">
              <a:avLst/>
            </a:prstGeom>
            <a:solidFill>
              <a:srgbClr val="00CC99"/>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3" name="Rectangle 14"/>
            <p:cNvSpPr/>
            <p:nvPr/>
          </p:nvSpPr>
          <p:spPr>
            <a:xfrm>
              <a:off x="109030" y="2719150"/>
              <a:ext cx="1668007" cy="731549"/>
            </a:xfrm>
            <a:prstGeom prst="rect">
              <a:avLst/>
            </a:prstGeom>
            <a:solidFill>
              <a:srgbClr val="3333CC"/>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4" name="Rectangle 15"/>
            <p:cNvSpPr/>
            <p:nvPr/>
          </p:nvSpPr>
          <p:spPr>
            <a:xfrm>
              <a:off x="109030" y="2001405"/>
              <a:ext cx="4154557" cy="717746"/>
            </a:xfrm>
            <a:prstGeom prst="rect">
              <a:avLst/>
            </a:prstGeom>
            <a:solidFill>
              <a:srgbClr val="CCCCFF"/>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5" name="Rectangle 16"/>
            <p:cNvSpPr/>
            <p:nvPr/>
          </p:nvSpPr>
          <p:spPr>
            <a:xfrm>
              <a:off x="109030" y="1269857"/>
              <a:ext cx="3047977" cy="731549"/>
            </a:xfrm>
            <a:prstGeom prst="rect">
              <a:avLst/>
            </a:prstGeom>
            <a:solidFill>
              <a:srgbClr val="B2B2B2"/>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6" name="Rectangle 17"/>
            <p:cNvSpPr/>
            <p:nvPr/>
          </p:nvSpPr>
          <p:spPr>
            <a:xfrm>
              <a:off x="109030" y="552111"/>
              <a:ext cx="969885" cy="717746"/>
            </a:xfrm>
            <a:prstGeom prst="rect">
              <a:avLst/>
            </a:prstGeom>
            <a:solidFill>
              <a:srgbClr val="808080"/>
            </a:solidFill>
            <a:ln w="12700" cap="flat">
              <a:solidFill>
                <a:srgbClr val="000000"/>
              </a:solidFill>
              <a:prstDash val="solid"/>
              <a:miter lim="800000"/>
            </a:ln>
            <a:effectLst/>
          </p:spPr>
          <p:txBody>
            <a:bodyPr wrap="square" lIns="45719" tIns="45719" rIns="45719" bIns="45719" numCol="1" anchor="t">
              <a:noAutofit/>
            </a:bodyPr>
            <a:lstStyle/>
            <a:p>
              <a:pPr/>
            </a:p>
          </p:txBody>
        </p:sp>
        <p:sp>
          <p:nvSpPr>
            <p:cNvPr id="677" name="Line 18"/>
            <p:cNvSpPr/>
            <p:nvPr/>
          </p:nvSpPr>
          <p:spPr>
            <a:xfrm>
              <a:off x="109030" y="4706752"/>
              <a:ext cx="5536155" cy="230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78" name="Line 19"/>
            <p:cNvSpPr/>
            <p:nvPr/>
          </p:nvSpPr>
          <p:spPr>
            <a:xfrm flipV="1">
              <a:off x="109030" y="4706752"/>
              <a:ext cx="1628" cy="11042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79" name="Line 20"/>
            <p:cNvSpPr/>
            <p:nvPr/>
          </p:nvSpPr>
          <p:spPr>
            <a:xfrm flipV="1">
              <a:off x="1489000" y="4706752"/>
              <a:ext cx="1628" cy="11042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0" name="Line 21"/>
            <p:cNvSpPr/>
            <p:nvPr/>
          </p:nvSpPr>
          <p:spPr>
            <a:xfrm flipV="1">
              <a:off x="2883617" y="4706752"/>
              <a:ext cx="1628" cy="11042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1" name="Line 22"/>
            <p:cNvSpPr/>
            <p:nvPr/>
          </p:nvSpPr>
          <p:spPr>
            <a:xfrm flipV="1">
              <a:off x="4263587" y="4706752"/>
              <a:ext cx="1628" cy="11042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2" name="Line 23"/>
            <p:cNvSpPr/>
            <p:nvPr/>
          </p:nvSpPr>
          <p:spPr>
            <a:xfrm flipV="1">
              <a:off x="5645184" y="4706752"/>
              <a:ext cx="1628" cy="11042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3" name="Line 24"/>
            <p:cNvSpPr/>
            <p:nvPr/>
          </p:nvSpPr>
          <p:spPr>
            <a:xfrm>
              <a:off x="109030" y="0"/>
              <a:ext cx="1628" cy="4706753"/>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4" name="Line 25"/>
            <p:cNvSpPr/>
            <p:nvPr/>
          </p:nvSpPr>
          <p:spPr>
            <a:xfrm>
              <a:off x="0" y="4706752"/>
              <a:ext cx="109030" cy="230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5" name="Line 26"/>
            <p:cNvSpPr/>
            <p:nvPr/>
          </p:nvSpPr>
          <p:spPr>
            <a:xfrm>
              <a:off x="0" y="0"/>
              <a:ext cx="109030" cy="2301"/>
            </a:xfrm>
            <a:prstGeom prst="line">
              <a:avLst/>
            </a:prstGeom>
            <a:noFill/>
            <a:ln w="12700" cap="flat">
              <a:solidFill>
                <a:srgbClr val="000000"/>
              </a:solidFill>
              <a:prstDash val="solid"/>
              <a:round/>
            </a:ln>
            <a:effectLst/>
          </p:spPr>
          <p:txBody>
            <a:bodyPr wrap="square" lIns="45719" tIns="45719" rIns="45719" bIns="45719" numCol="1" anchor="t">
              <a:noAutofit/>
            </a:bodyPr>
            <a:lstStyle/>
            <a:p>
              <a:pPr/>
            </a:p>
          </p:txBody>
        </p:sp>
        <p:sp>
          <p:nvSpPr>
            <p:cNvPr id="686" name="Rectangle 27"/>
            <p:cNvSpPr txBox="1"/>
            <p:nvPr/>
          </p:nvSpPr>
          <p:spPr>
            <a:xfrm>
              <a:off x="26037" y="5038019"/>
              <a:ext cx="12856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0</a:t>
              </a:r>
            </a:p>
          </p:txBody>
        </p:sp>
        <p:sp>
          <p:nvSpPr>
            <p:cNvPr id="687" name="Rectangle 28"/>
            <p:cNvSpPr txBox="1"/>
            <p:nvPr/>
          </p:nvSpPr>
          <p:spPr>
            <a:xfrm>
              <a:off x="1324641" y="5038019"/>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10</a:t>
              </a:r>
            </a:p>
          </p:txBody>
        </p:sp>
        <p:sp>
          <p:nvSpPr>
            <p:cNvPr id="688" name="Rectangle 29"/>
            <p:cNvSpPr txBox="1"/>
            <p:nvPr/>
          </p:nvSpPr>
          <p:spPr>
            <a:xfrm>
              <a:off x="2719257" y="5038019"/>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20</a:t>
              </a:r>
            </a:p>
          </p:txBody>
        </p:sp>
        <p:sp>
          <p:nvSpPr>
            <p:cNvPr id="689" name="Rectangle 30"/>
            <p:cNvSpPr txBox="1"/>
            <p:nvPr/>
          </p:nvSpPr>
          <p:spPr>
            <a:xfrm>
              <a:off x="4100854" y="5038019"/>
              <a:ext cx="244427"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30</a:t>
              </a:r>
            </a:p>
          </p:txBody>
        </p:sp>
        <p:sp>
          <p:nvSpPr>
            <p:cNvPr id="690" name="Rectangle 31"/>
            <p:cNvSpPr txBox="1"/>
            <p:nvPr/>
          </p:nvSpPr>
          <p:spPr>
            <a:xfrm>
              <a:off x="5480825" y="5038019"/>
              <a:ext cx="244426"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b="1"/>
              </a:lvl1pPr>
            </a:lstStyle>
            <a:p>
              <a:pPr/>
              <a:r>
                <a:t>40</a:t>
              </a:r>
            </a:p>
          </p:txBody>
        </p:sp>
        <p:grpSp>
          <p:nvGrpSpPr>
            <p:cNvPr id="693" name="Group 32"/>
            <p:cNvGrpSpPr/>
            <p:nvPr/>
          </p:nvGrpSpPr>
          <p:grpSpPr>
            <a:xfrm>
              <a:off x="1790690" y="2857813"/>
              <a:ext cx="468670" cy="496901"/>
              <a:chOff x="0" y="0"/>
              <a:chExt cx="468669" cy="496899"/>
            </a:xfrm>
          </p:grpSpPr>
          <p:sp>
            <p:nvSpPr>
              <p:cNvPr id="691" name="Line 33"/>
              <p:cNvSpPr/>
              <p:nvPr/>
            </p:nvSpPr>
            <p:spPr>
              <a:xfrm flipH="1" flipV="1">
                <a:off x="0" y="247180"/>
                <a:ext cx="468670"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92" name="Line 34"/>
              <p:cNvSpPr/>
              <p:nvPr/>
            </p:nvSpPr>
            <p:spPr>
              <a:xfrm flipH="1">
                <a:off x="468668" y="0"/>
                <a:ext cx="1" cy="49690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96" name="Group 35"/>
            <p:cNvGrpSpPr/>
            <p:nvPr/>
          </p:nvGrpSpPr>
          <p:grpSpPr>
            <a:xfrm>
              <a:off x="1204855" y="3580159"/>
              <a:ext cx="406831" cy="519906"/>
              <a:chOff x="0" y="0"/>
              <a:chExt cx="406830" cy="519904"/>
            </a:xfrm>
          </p:grpSpPr>
          <p:sp>
            <p:nvSpPr>
              <p:cNvPr id="694" name="Line 36"/>
              <p:cNvSpPr/>
              <p:nvPr/>
            </p:nvSpPr>
            <p:spPr>
              <a:xfrm flipH="1" flipV="1">
                <a:off x="0" y="258682"/>
                <a:ext cx="406831"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95" name="Line 37"/>
              <p:cNvSpPr/>
              <p:nvPr/>
            </p:nvSpPr>
            <p:spPr>
              <a:xfrm flipH="1">
                <a:off x="406830" y="0"/>
                <a:ext cx="1" cy="519905"/>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699" name="Group 38"/>
            <p:cNvGrpSpPr/>
            <p:nvPr/>
          </p:nvGrpSpPr>
          <p:grpSpPr>
            <a:xfrm>
              <a:off x="4270731" y="2167673"/>
              <a:ext cx="761588" cy="460094"/>
              <a:chOff x="0" y="0"/>
              <a:chExt cx="761587" cy="460092"/>
            </a:xfrm>
          </p:grpSpPr>
          <p:sp>
            <p:nvSpPr>
              <p:cNvPr id="697" name="Line 39"/>
              <p:cNvSpPr/>
              <p:nvPr/>
            </p:nvSpPr>
            <p:spPr>
              <a:xfrm flipH="1" flipV="1">
                <a:off x="0" y="228776"/>
                <a:ext cx="761587"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698" name="Line 40"/>
              <p:cNvSpPr/>
              <p:nvPr/>
            </p:nvSpPr>
            <p:spPr>
              <a:xfrm flipH="1">
                <a:off x="761587" y="0"/>
                <a:ext cx="1" cy="46009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702" name="Group 41"/>
            <p:cNvGrpSpPr/>
            <p:nvPr/>
          </p:nvGrpSpPr>
          <p:grpSpPr>
            <a:xfrm>
              <a:off x="3170661" y="1422322"/>
              <a:ext cx="768097" cy="460094"/>
              <a:chOff x="0" y="0"/>
              <a:chExt cx="768096" cy="460092"/>
            </a:xfrm>
          </p:grpSpPr>
          <p:sp>
            <p:nvSpPr>
              <p:cNvPr id="700" name="Line 42"/>
              <p:cNvSpPr/>
              <p:nvPr/>
            </p:nvSpPr>
            <p:spPr>
              <a:xfrm flipH="1" flipV="1">
                <a:off x="0" y="228776"/>
                <a:ext cx="768096"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01" name="Line 43"/>
              <p:cNvSpPr/>
              <p:nvPr/>
            </p:nvSpPr>
            <p:spPr>
              <a:xfrm flipH="1">
                <a:off x="768096" y="0"/>
                <a:ext cx="1" cy="460093"/>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nvGrpSpPr>
            <p:cNvPr id="705" name="Group 44"/>
            <p:cNvGrpSpPr/>
            <p:nvPr/>
          </p:nvGrpSpPr>
          <p:grpSpPr>
            <a:xfrm>
              <a:off x="1068160" y="676972"/>
              <a:ext cx="331974" cy="441690"/>
              <a:chOff x="0" y="0"/>
              <a:chExt cx="331973" cy="441689"/>
            </a:xfrm>
          </p:grpSpPr>
          <p:sp>
            <p:nvSpPr>
              <p:cNvPr id="703" name="Line 45"/>
              <p:cNvSpPr/>
              <p:nvPr/>
            </p:nvSpPr>
            <p:spPr>
              <a:xfrm flipH="1" flipV="1">
                <a:off x="0" y="219574"/>
                <a:ext cx="331974" cy="1"/>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sp>
            <p:nvSpPr>
              <p:cNvPr id="704" name="Line 46"/>
              <p:cNvSpPr/>
              <p:nvPr/>
            </p:nvSpPr>
            <p:spPr>
              <a:xfrm flipH="1">
                <a:off x="331972" y="0"/>
                <a:ext cx="1" cy="441690"/>
              </a:xfrm>
              <a:prstGeom prst="line">
                <a:avLst/>
              </a:prstGeom>
              <a:noFill/>
              <a:ln w="9525" cap="flat">
                <a:solidFill>
                  <a:srgbClr val="000000"/>
                </a:solidFill>
                <a:prstDash val="solid"/>
                <a:round/>
              </a:ln>
              <a:effectLst/>
            </p:spPr>
            <p:txBody>
              <a:bodyPr wrap="square" lIns="45719" tIns="45719" rIns="45719" bIns="45719" numCol="1" anchor="t">
                <a:noAutofit/>
              </a:bodyPr>
              <a:lstStyle/>
              <a:p>
                <a:pPr/>
              </a:p>
            </p:txBody>
          </p:sp>
        </p:grpSp>
      </p:grpSp>
      <p:sp>
        <p:nvSpPr>
          <p:cNvPr id="707" name="Rectangle 47"/>
          <p:cNvSpPr txBox="1"/>
          <p:nvPr/>
        </p:nvSpPr>
        <p:spPr>
          <a:xfrm>
            <a:off x="1968500" y="1858963"/>
            <a:ext cx="676176" cy="279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a:lvl1pPr>
          </a:lstStyle>
          <a:p>
            <a:pPr/>
            <a:r>
              <a:t>SALINE</a:t>
            </a:r>
          </a:p>
        </p:txBody>
      </p:sp>
      <p:sp>
        <p:nvSpPr>
          <p:cNvPr id="708" name="Rectangle 48"/>
          <p:cNvSpPr txBox="1"/>
          <p:nvPr/>
        </p:nvSpPr>
        <p:spPr>
          <a:xfrm>
            <a:off x="457199" y="3276600"/>
            <a:ext cx="2203327"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lvl1pPr>
          </a:lstStyle>
          <a:p>
            <a:pPr/>
            <a:r>
              <a:t>mBSA+unrelated MB</a:t>
            </a:r>
          </a:p>
        </p:txBody>
      </p:sp>
      <p:sp>
        <p:nvSpPr>
          <p:cNvPr id="709" name="Rectangle 49"/>
          <p:cNvSpPr txBox="1"/>
          <p:nvPr/>
        </p:nvSpPr>
        <p:spPr>
          <a:xfrm>
            <a:off x="2112963" y="2590800"/>
            <a:ext cx="632570"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sz="2000"/>
            </a:lvl1pPr>
          </a:lstStyle>
          <a:p>
            <a:pPr/>
            <a:r>
              <a:t>mBSA</a:t>
            </a:r>
          </a:p>
        </p:txBody>
      </p:sp>
      <p:sp>
        <p:nvSpPr>
          <p:cNvPr id="710" name="Rectangle 51"/>
          <p:cNvSpPr txBox="1"/>
          <p:nvPr/>
        </p:nvSpPr>
        <p:spPr>
          <a:xfrm>
            <a:off x="523874" y="4681537"/>
            <a:ext cx="2303414" cy="609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000"/>
            </a:pPr>
            <a:r>
              <a:t>mBSA+ MB anti C5</a:t>
            </a:r>
          </a:p>
          <a:p>
            <a:pPr>
              <a:defRPr b="1" sz="2000"/>
            </a:pPr>
            <a:r>
              <a:t>(injected after 7 days)</a:t>
            </a:r>
          </a:p>
        </p:txBody>
      </p:sp>
      <p:sp>
        <p:nvSpPr>
          <p:cNvPr id="711" name="Rectangle 54"/>
          <p:cNvSpPr txBox="1"/>
          <p:nvPr/>
        </p:nvSpPr>
        <p:spPr>
          <a:xfrm>
            <a:off x="457199" y="3886200"/>
            <a:ext cx="2270796" cy="6096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sz="2000"/>
            </a:pPr>
            <a:r>
              <a:t>mBSA+ MB anti C5</a:t>
            </a:r>
          </a:p>
          <a:p>
            <a:pPr>
              <a:defRPr b="1" sz="2000"/>
            </a:pPr>
            <a:r>
              <a:t>     (injected together)</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3" name="Group 18"/>
          <p:cNvGrpSpPr/>
          <p:nvPr/>
        </p:nvGrpSpPr>
        <p:grpSpPr>
          <a:xfrm>
            <a:off x="304800" y="228599"/>
            <a:ext cx="8839200" cy="6162042"/>
            <a:chOff x="0" y="0"/>
            <a:chExt cx="8839200" cy="6162040"/>
          </a:xfrm>
        </p:grpSpPr>
        <p:sp>
          <p:nvSpPr>
            <p:cNvPr id="713" name="Text Box 4"/>
            <p:cNvSpPr txBox="1"/>
            <p:nvPr/>
          </p:nvSpPr>
          <p:spPr>
            <a:xfrm>
              <a:off x="0" y="5791200"/>
              <a:ext cx="8839200"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a:solidFill>
                    <a:srgbClr val="003366"/>
                  </a:solidFill>
                </a:defRPr>
              </a:lvl1pPr>
            </a:lstStyle>
            <a:p>
              <a:pPr/>
              <a:r>
                <a:t>Immunofluorescence analysis of rat synovial tissue 48 hr after mBSA injection </a:t>
              </a:r>
            </a:p>
          </p:txBody>
        </p:sp>
        <p:grpSp>
          <p:nvGrpSpPr>
            <p:cNvPr id="716" name="Object 6"/>
            <p:cNvGrpSpPr/>
            <p:nvPr/>
          </p:nvGrpSpPr>
          <p:grpSpPr>
            <a:xfrm>
              <a:off x="152400" y="98425"/>
              <a:ext cx="8229600" cy="5768975"/>
              <a:chOff x="0" y="0"/>
              <a:chExt cx="8229600" cy="5768975"/>
            </a:xfrm>
          </p:grpSpPr>
          <p:sp>
            <p:nvSpPr>
              <p:cNvPr id="714" name="Rettangolo"/>
              <p:cNvSpPr/>
              <p:nvPr/>
            </p:nvSpPr>
            <p:spPr>
              <a:xfrm>
                <a:off x="0" y="0"/>
                <a:ext cx="8229600" cy="5768975"/>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pic>
            <p:nvPicPr>
              <p:cNvPr id="715" name="image29.png" descr="image29.png"/>
              <p:cNvPicPr>
                <a:picLocks noChangeAspect="1"/>
              </p:cNvPicPr>
              <p:nvPr/>
            </p:nvPicPr>
            <p:blipFill>
              <a:blip r:embed="rId2">
                <a:extLst/>
              </a:blip>
              <a:stretch>
                <a:fillRect/>
              </a:stretch>
            </p:blipFill>
            <p:spPr>
              <a:xfrm>
                <a:off x="0" y="0"/>
                <a:ext cx="8229600" cy="5768975"/>
              </a:xfrm>
              <a:prstGeom prst="rect">
                <a:avLst/>
              </a:prstGeom>
              <a:ln w="12700" cap="flat">
                <a:noFill/>
                <a:miter lim="400000"/>
              </a:ln>
              <a:effectLst/>
            </p:spPr>
          </p:pic>
        </p:grpSp>
        <p:sp>
          <p:nvSpPr>
            <p:cNvPr id="717" name="Rectangle 9"/>
            <p:cNvSpPr/>
            <p:nvPr/>
          </p:nvSpPr>
          <p:spPr>
            <a:xfrm>
              <a:off x="2895600" y="409575"/>
              <a:ext cx="2971800" cy="838200"/>
            </a:xfrm>
            <a:prstGeom prst="rect">
              <a:avLst/>
            </a:prstGeom>
            <a:solidFill>
              <a:srgbClr val="FFFFFF"/>
            </a:solidFill>
            <a:ln w="9525" cap="flat">
              <a:solidFill>
                <a:srgbClr val="000000"/>
              </a:solidFill>
              <a:prstDash val="solid"/>
              <a:miter lim="800000"/>
            </a:ln>
            <a:effectLst/>
          </p:spPr>
          <p:txBody>
            <a:bodyPr wrap="square" lIns="45719" tIns="45719" rIns="45719" bIns="45719" numCol="1" anchor="ctr">
              <a:noAutofit/>
            </a:bodyPr>
            <a:lstStyle/>
            <a:p>
              <a:pPr/>
            </a:p>
          </p:txBody>
        </p:sp>
        <p:sp>
          <p:nvSpPr>
            <p:cNvPr id="718" name="Text Box 13"/>
            <p:cNvSpPr txBox="1"/>
            <p:nvPr/>
          </p:nvSpPr>
          <p:spPr>
            <a:xfrm>
              <a:off x="2971800" y="609600"/>
              <a:ext cx="2876550" cy="44704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latin typeface="Arial Black"/>
                  <a:ea typeface="Arial Black"/>
                  <a:cs typeface="Arial Black"/>
                  <a:sym typeface="Arial Black"/>
                </a:defRPr>
              </a:lvl1pPr>
            </a:lstStyle>
            <a:p>
              <a:pPr/>
              <a:r>
                <a:t>mBSA+ MB anti C5</a:t>
              </a:r>
            </a:p>
          </p:txBody>
        </p:sp>
        <p:sp>
          <p:nvSpPr>
            <p:cNvPr id="719" name="Rectangle 7"/>
            <p:cNvSpPr/>
            <p:nvPr/>
          </p:nvSpPr>
          <p:spPr>
            <a:xfrm>
              <a:off x="2895600" y="3319462"/>
              <a:ext cx="3276600" cy="838201"/>
            </a:xfrm>
            <a:prstGeom prst="rect">
              <a:avLst/>
            </a:prstGeom>
            <a:solidFill>
              <a:srgbClr val="FFFFFF"/>
            </a:solidFill>
            <a:ln w="9525" cap="flat">
              <a:solidFill>
                <a:srgbClr val="000000"/>
              </a:solidFill>
              <a:prstDash val="solid"/>
              <a:miter lim="800000"/>
            </a:ln>
            <a:effectLst/>
          </p:spPr>
          <p:txBody>
            <a:bodyPr wrap="square" lIns="45719" tIns="45719" rIns="45719" bIns="45719" numCol="1" anchor="ctr">
              <a:noAutofit/>
            </a:bodyPr>
            <a:lstStyle/>
            <a:p>
              <a:pPr/>
            </a:p>
          </p:txBody>
        </p:sp>
        <p:sp>
          <p:nvSpPr>
            <p:cNvPr id="720" name="Text Box 8"/>
            <p:cNvSpPr txBox="1"/>
            <p:nvPr/>
          </p:nvSpPr>
          <p:spPr>
            <a:xfrm>
              <a:off x="2978150" y="3509962"/>
              <a:ext cx="3041650" cy="44704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2000">
                  <a:latin typeface="Arial Black"/>
                  <a:ea typeface="Arial Black"/>
                  <a:cs typeface="Arial Black"/>
                  <a:sym typeface="Arial Black"/>
                </a:defRPr>
              </a:lvl1pPr>
            </a:lstStyle>
            <a:p>
              <a:pPr/>
              <a:r>
                <a:t>mBSA+unrelated MB</a:t>
              </a:r>
            </a:p>
          </p:txBody>
        </p:sp>
        <p:sp>
          <p:nvSpPr>
            <p:cNvPr id="721" name="Text Box 2"/>
            <p:cNvSpPr txBox="1"/>
            <p:nvPr/>
          </p:nvSpPr>
          <p:spPr>
            <a:xfrm>
              <a:off x="1347787" y="0"/>
              <a:ext cx="587386" cy="659765"/>
            </a:xfrm>
            <a:prstGeom prst="rect">
              <a:avLst/>
            </a:prstGeom>
            <a:solidFill>
              <a:srgbClr val="FFFFFF"/>
            </a:solidFill>
            <a:ln w="9525" cap="flat">
              <a:solidFill>
                <a:srgbClr val="00FF00"/>
              </a:solidFill>
              <a:prstDash val="solid"/>
              <a:miter lim="8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lvl1pPr>
            </a:lstStyle>
            <a:p>
              <a:pPr/>
              <a:r>
                <a:t>C3</a:t>
              </a:r>
            </a:p>
          </p:txBody>
        </p:sp>
        <p:sp>
          <p:nvSpPr>
            <p:cNvPr id="722" name="Text Box 3"/>
            <p:cNvSpPr txBox="1"/>
            <p:nvPr/>
          </p:nvSpPr>
          <p:spPr>
            <a:xfrm>
              <a:off x="6694487" y="0"/>
              <a:ext cx="587386" cy="659765"/>
            </a:xfrm>
            <a:prstGeom prst="rect">
              <a:avLst/>
            </a:prstGeom>
            <a:solidFill>
              <a:srgbClr val="FFFFFF"/>
            </a:solidFill>
            <a:ln w="9525" cap="flat">
              <a:solidFill>
                <a:srgbClr val="00FF00"/>
              </a:solidFill>
              <a:prstDash val="solid"/>
              <a:miter lim="8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3600"/>
              </a:lvl1pPr>
            </a:lstStyle>
            <a:p>
              <a:pPr/>
              <a:r>
                <a:t>C9</a:t>
              </a:r>
            </a:p>
          </p:txBody>
        </p:sp>
      </p:gr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28" name="Group 2"/>
          <p:cNvGrpSpPr/>
          <p:nvPr/>
        </p:nvGrpSpPr>
        <p:grpSpPr>
          <a:xfrm>
            <a:off x="762000" y="1765300"/>
            <a:ext cx="7391400" cy="0"/>
            <a:chOff x="0" y="0"/>
            <a:chExt cx="7391400" cy="0"/>
          </a:xfrm>
        </p:grpSpPr>
        <p:sp>
          <p:nvSpPr>
            <p:cNvPr id="725" name="Line 3"/>
            <p:cNvSpPr/>
            <p:nvPr/>
          </p:nvSpPr>
          <p:spPr>
            <a:xfrm>
              <a:off x="762000" y="0"/>
              <a:ext cx="66294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726" name="Line 4"/>
            <p:cNvSpPr/>
            <p:nvPr/>
          </p:nvSpPr>
          <p:spPr>
            <a:xfrm>
              <a:off x="381000" y="0"/>
              <a:ext cx="2286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sp>
          <p:nvSpPr>
            <p:cNvPr id="727" name="Line 5"/>
            <p:cNvSpPr/>
            <p:nvPr/>
          </p:nvSpPr>
          <p:spPr>
            <a:xfrm>
              <a:off x="0" y="0"/>
              <a:ext cx="228600" cy="0"/>
            </a:xfrm>
            <a:prstGeom prst="line">
              <a:avLst/>
            </a:prstGeom>
            <a:noFill/>
            <a:ln w="28575" cap="flat">
              <a:solidFill>
                <a:srgbClr val="000000"/>
              </a:solidFill>
              <a:prstDash val="solid"/>
              <a:round/>
            </a:ln>
            <a:effectLst/>
          </p:spPr>
          <p:txBody>
            <a:bodyPr wrap="square" lIns="45719" tIns="45719" rIns="45719" bIns="45719" numCol="1" anchor="t">
              <a:noAutofit/>
            </a:bodyPr>
            <a:lstStyle/>
            <a:p>
              <a:pPr/>
            </a:p>
          </p:txBody>
        </p:sp>
      </p:grpSp>
      <p:sp>
        <p:nvSpPr>
          <p:cNvPr id="729" name="Line 6"/>
          <p:cNvSpPr/>
          <p:nvPr/>
        </p:nvSpPr>
        <p:spPr>
          <a:xfrm>
            <a:off x="8135938" y="1765300"/>
            <a:ext cx="1" cy="152400"/>
          </a:xfrm>
          <a:prstGeom prst="line">
            <a:avLst/>
          </a:prstGeom>
          <a:ln w="28575">
            <a:solidFill>
              <a:srgbClr val="000000"/>
            </a:solidFill>
          </a:ln>
        </p:spPr>
        <p:txBody>
          <a:bodyPr lIns="45719" rIns="45719"/>
          <a:lstStyle/>
          <a:p>
            <a:pPr/>
          </a:p>
        </p:txBody>
      </p:sp>
      <p:sp>
        <p:nvSpPr>
          <p:cNvPr id="730" name="Line 7"/>
          <p:cNvSpPr/>
          <p:nvPr/>
        </p:nvSpPr>
        <p:spPr>
          <a:xfrm>
            <a:off x="2508250" y="1765300"/>
            <a:ext cx="0" cy="152400"/>
          </a:xfrm>
          <a:prstGeom prst="line">
            <a:avLst/>
          </a:prstGeom>
          <a:ln w="28575">
            <a:solidFill>
              <a:srgbClr val="000000"/>
            </a:solidFill>
          </a:ln>
        </p:spPr>
        <p:txBody>
          <a:bodyPr lIns="45719" rIns="45719"/>
          <a:lstStyle/>
          <a:p>
            <a:pPr/>
          </a:p>
        </p:txBody>
      </p:sp>
      <p:sp>
        <p:nvSpPr>
          <p:cNvPr id="731" name="Line 8"/>
          <p:cNvSpPr/>
          <p:nvPr/>
        </p:nvSpPr>
        <p:spPr>
          <a:xfrm>
            <a:off x="1676400" y="1765300"/>
            <a:ext cx="0" cy="152400"/>
          </a:xfrm>
          <a:prstGeom prst="line">
            <a:avLst/>
          </a:prstGeom>
          <a:ln w="28575">
            <a:solidFill>
              <a:srgbClr val="000000"/>
            </a:solidFill>
          </a:ln>
        </p:spPr>
        <p:txBody>
          <a:bodyPr lIns="45719" rIns="45719"/>
          <a:lstStyle/>
          <a:p>
            <a:pPr/>
          </a:p>
        </p:txBody>
      </p:sp>
      <p:sp>
        <p:nvSpPr>
          <p:cNvPr id="732" name="Text Box 9"/>
          <p:cNvSpPr txBox="1"/>
          <p:nvPr/>
        </p:nvSpPr>
        <p:spPr>
          <a:xfrm>
            <a:off x="7897813" y="1916113"/>
            <a:ext cx="443171"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14</a:t>
            </a:r>
          </a:p>
        </p:txBody>
      </p:sp>
      <p:sp>
        <p:nvSpPr>
          <p:cNvPr id="733" name="Text Box 10"/>
          <p:cNvSpPr txBox="1"/>
          <p:nvPr/>
        </p:nvSpPr>
        <p:spPr>
          <a:xfrm>
            <a:off x="1497012" y="1916113"/>
            <a:ext cx="273657"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0</a:t>
            </a:r>
          </a:p>
        </p:txBody>
      </p:sp>
      <p:sp>
        <p:nvSpPr>
          <p:cNvPr id="734" name="Text Box 11"/>
          <p:cNvSpPr txBox="1"/>
          <p:nvPr/>
        </p:nvSpPr>
        <p:spPr>
          <a:xfrm>
            <a:off x="304800" y="1917700"/>
            <a:ext cx="798573"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Days</a:t>
            </a:r>
          </a:p>
        </p:txBody>
      </p:sp>
      <p:sp>
        <p:nvSpPr>
          <p:cNvPr id="735" name="Text Box 12"/>
          <p:cNvSpPr txBox="1"/>
          <p:nvPr/>
        </p:nvSpPr>
        <p:spPr>
          <a:xfrm>
            <a:off x="926326" y="1143000"/>
            <a:ext cx="1233449"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Anti-CII Abs </a:t>
            </a:r>
            <a:endParaRPr sz="2400"/>
          </a:p>
          <a:p>
            <a:pPr algn="ctr">
              <a:defRPr sz="1600">
                <a:latin typeface="Arial"/>
                <a:ea typeface="Arial"/>
                <a:cs typeface="Arial"/>
                <a:sym typeface="Arial"/>
              </a:defRPr>
            </a:pPr>
            <a:r>
              <a:t>(i.p.)</a:t>
            </a:r>
          </a:p>
        </p:txBody>
      </p:sp>
      <p:sp>
        <p:nvSpPr>
          <p:cNvPr id="736" name="Text Box 13"/>
          <p:cNvSpPr txBox="1"/>
          <p:nvPr/>
        </p:nvSpPr>
        <p:spPr>
          <a:xfrm>
            <a:off x="2336800" y="19050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1</a:t>
            </a:r>
          </a:p>
        </p:txBody>
      </p:sp>
      <p:sp>
        <p:nvSpPr>
          <p:cNvPr id="737" name="Text Box 14"/>
          <p:cNvSpPr txBox="1"/>
          <p:nvPr/>
        </p:nvSpPr>
        <p:spPr>
          <a:xfrm>
            <a:off x="2300803" y="1143000"/>
            <a:ext cx="680007"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MT07 </a:t>
            </a:r>
            <a:endParaRPr sz="2400"/>
          </a:p>
          <a:p>
            <a:pPr algn="ctr">
              <a:defRPr sz="1600">
                <a:latin typeface="Arial"/>
                <a:ea typeface="Arial"/>
                <a:cs typeface="Arial"/>
                <a:sym typeface="Arial"/>
              </a:defRPr>
            </a:pPr>
            <a:r>
              <a:t>(e.v.)</a:t>
            </a:r>
          </a:p>
        </p:txBody>
      </p:sp>
      <p:sp>
        <p:nvSpPr>
          <p:cNvPr id="738" name="Text Box 15"/>
          <p:cNvSpPr txBox="1"/>
          <p:nvPr/>
        </p:nvSpPr>
        <p:spPr>
          <a:xfrm>
            <a:off x="685800" y="-63500"/>
            <a:ext cx="7772400" cy="11432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b="1" sz="3600">
                <a:solidFill>
                  <a:srgbClr val="0000FF"/>
                </a:solidFill>
                <a:latin typeface="Arial"/>
                <a:ea typeface="Arial"/>
                <a:cs typeface="Arial"/>
                <a:sym typeface="Arial"/>
              </a:defRPr>
            </a:lvl1pPr>
          </a:lstStyle>
          <a:p>
            <a:pPr/>
            <a:r>
              <a:t>Treatment of mouse model of anti-Anti-CII arthritis (Arthrogen)</a:t>
            </a:r>
          </a:p>
        </p:txBody>
      </p:sp>
      <p:sp>
        <p:nvSpPr>
          <p:cNvPr id="739" name="Line 16"/>
          <p:cNvSpPr/>
          <p:nvPr/>
        </p:nvSpPr>
        <p:spPr>
          <a:xfrm>
            <a:off x="4057650" y="1778000"/>
            <a:ext cx="0" cy="152400"/>
          </a:xfrm>
          <a:prstGeom prst="line">
            <a:avLst/>
          </a:prstGeom>
          <a:ln w="28575">
            <a:solidFill>
              <a:srgbClr val="000000"/>
            </a:solidFill>
          </a:ln>
        </p:spPr>
        <p:txBody>
          <a:bodyPr lIns="45719" rIns="45719"/>
          <a:lstStyle/>
          <a:p>
            <a:pPr/>
          </a:p>
        </p:txBody>
      </p:sp>
      <p:sp>
        <p:nvSpPr>
          <p:cNvPr id="740" name="Text Box 17"/>
          <p:cNvSpPr txBox="1"/>
          <p:nvPr/>
        </p:nvSpPr>
        <p:spPr>
          <a:xfrm>
            <a:off x="3886200" y="1917700"/>
            <a:ext cx="273656"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latin typeface="Arial"/>
                <a:ea typeface="Arial"/>
                <a:cs typeface="Arial"/>
                <a:sym typeface="Arial"/>
              </a:defRPr>
            </a:lvl1pPr>
          </a:lstStyle>
          <a:p>
            <a:pPr/>
            <a:r>
              <a:t>3</a:t>
            </a:r>
          </a:p>
        </p:txBody>
      </p:sp>
      <p:sp>
        <p:nvSpPr>
          <p:cNvPr id="741" name="Text Box 18"/>
          <p:cNvSpPr txBox="1"/>
          <p:nvPr/>
        </p:nvSpPr>
        <p:spPr>
          <a:xfrm>
            <a:off x="3925014" y="1168400"/>
            <a:ext cx="544672" cy="5419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600">
                <a:latin typeface="Arial"/>
                <a:ea typeface="Arial"/>
                <a:cs typeface="Arial"/>
                <a:sym typeface="Arial"/>
              </a:defRPr>
            </a:pPr>
            <a:r>
              <a:t>LPS </a:t>
            </a:r>
            <a:endParaRPr sz="2400"/>
          </a:p>
          <a:p>
            <a:pPr algn="ctr">
              <a:defRPr sz="1600">
                <a:latin typeface="Arial"/>
                <a:ea typeface="Arial"/>
                <a:cs typeface="Arial"/>
                <a:sym typeface="Arial"/>
              </a:defRPr>
            </a:pPr>
            <a:r>
              <a:t>(i.p.)</a:t>
            </a:r>
          </a:p>
        </p:txBody>
      </p:sp>
      <p:grpSp>
        <p:nvGrpSpPr>
          <p:cNvPr id="746" name="Gruppo 1"/>
          <p:cNvGrpSpPr/>
          <p:nvPr/>
        </p:nvGrpSpPr>
        <p:grpSpPr>
          <a:xfrm>
            <a:off x="250825" y="2686050"/>
            <a:ext cx="8713789" cy="3767138"/>
            <a:chOff x="0" y="0"/>
            <a:chExt cx="8713788" cy="3767138"/>
          </a:xfrm>
        </p:grpSpPr>
        <p:pic>
          <p:nvPicPr>
            <p:cNvPr id="742" name="Picture 21" descr="Picture 21"/>
            <p:cNvPicPr>
              <a:picLocks noChangeAspect="1"/>
            </p:cNvPicPr>
            <p:nvPr/>
          </p:nvPicPr>
          <p:blipFill>
            <a:blip r:embed="rId2">
              <a:extLst/>
            </a:blip>
            <a:stretch>
              <a:fillRect/>
            </a:stretch>
          </p:blipFill>
          <p:spPr>
            <a:xfrm>
              <a:off x="4464050" y="590549"/>
              <a:ext cx="4249739" cy="3175001"/>
            </a:xfrm>
            <a:prstGeom prst="rect">
              <a:avLst/>
            </a:prstGeom>
            <a:ln w="9525" cap="flat">
              <a:solidFill>
                <a:srgbClr val="000000"/>
              </a:solidFill>
              <a:prstDash val="solid"/>
              <a:miter lim="800000"/>
            </a:ln>
            <a:effectLst/>
          </p:spPr>
        </p:pic>
        <p:pic>
          <p:nvPicPr>
            <p:cNvPr id="743" name="Picture 23" descr="Picture 23"/>
            <p:cNvPicPr>
              <a:picLocks noChangeAspect="1"/>
            </p:cNvPicPr>
            <p:nvPr/>
          </p:nvPicPr>
          <p:blipFill>
            <a:blip r:embed="rId3">
              <a:extLst/>
            </a:blip>
            <a:stretch>
              <a:fillRect/>
            </a:stretch>
          </p:blipFill>
          <p:spPr>
            <a:xfrm>
              <a:off x="0" y="590549"/>
              <a:ext cx="4248151" cy="3176589"/>
            </a:xfrm>
            <a:prstGeom prst="rect">
              <a:avLst/>
            </a:prstGeom>
            <a:ln w="9525" cap="flat">
              <a:solidFill>
                <a:srgbClr val="000000"/>
              </a:solidFill>
              <a:prstDash val="solid"/>
              <a:miter lim="800000"/>
            </a:ln>
            <a:effectLst/>
          </p:spPr>
        </p:pic>
        <p:sp>
          <p:nvSpPr>
            <p:cNvPr id="744" name="Text Box 26"/>
            <p:cNvSpPr txBox="1"/>
            <p:nvPr/>
          </p:nvSpPr>
          <p:spPr>
            <a:xfrm>
              <a:off x="1330325" y="-1"/>
              <a:ext cx="1151667"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latin typeface="Arial"/>
                  <a:ea typeface="Arial"/>
                  <a:cs typeface="Arial"/>
                  <a:sym typeface="Arial"/>
                </a:defRPr>
              </a:lvl1pPr>
            </a:lstStyle>
            <a:p>
              <a:pPr/>
              <a:r>
                <a:t>Saline</a:t>
              </a:r>
            </a:p>
          </p:txBody>
        </p:sp>
        <p:sp>
          <p:nvSpPr>
            <p:cNvPr id="745" name="Text Box 27"/>
            <p:cNvSpPr txBox="1"/>
            <p:nvPr/>
          </p:nvSpPr>
          <p:spPr>
            <a:xfrm>
              <a:off x="6192838" y="3174"/>
              <a:ext cx="1013109" cy="4862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2800">
                  <a:latin typeface="Arial"/>
                  <a:ea typeface="Arial"/>
                  <a:cs typeface="Arial"/>
                  <a:sym typeface="Arial"/>
                </a:defRPr>
              </a:lvl1pPr>
            </a:lstStyle>
            <a:p>
              <a:pPr/>
              <a:r>
                <a:t>MT07</a:t>
              </a:r>
            </a:p>
          </p:txBody>
        </p:sp>
      </p:grpSp>
      <p:grpSp>
        <p:nvGrpSpPr>
          <p:cNvPr id="753" name="Gruppo 22"/>
          <p:cNvGrpSpPr/>
          <p:nvPr/>
        </p:nvGrpSpPr>
        <p:grpSpPr>
          <a:xfrm>
            <a:off x="0" y="17462"/>
            <a:ext cx="9144000" cy="427038"/>
            <a:chOff x="0" y="0"/>
            <a:chExt cx="9144000" cy="427037"/>
          </a:xfrm>
        </p:grpSpPr>
        <p:grpSp>
          <p:nvGrpSpPr>
            <p:cNvPr id="749" name="Rettangolo 23"/>
            <p:cNvGrpSpPr/>
            <p:nvPr/>
          </p:nvGrpSpPr>
          <p:grpSpPr>
            <a:xfrm>
              <a:off x="0" y="0"/>
              <a:ext cx="9144000" cy="427038"/>
              <a:chOff x="0" y="0"/>
              <a:chExt cx="9144000" cy="427037"/>
            </a:xfrm>
          </p:grpSpPr>
          <p:sp>
            <p:nvSpPr>
              <p:cNvPr id="747" name="Rettangolo"/>
              <p:cNvSpPr/>
              <p:nvPr/>
            </p:nvSpPr>
            <p:spPr>
              <a:xfrm>
                <a:off x="0" y="-1"/>
                <a:ext cx="9144000" cy="427039"/>
              </a:xfrm>
              <a:prstGeom prst="rect">
                <a:avLst/>
              </a:prstGeom>
              <a:solidFill>
                <a:srgbClr val="85F211"/>
              </a:solidFill>
              <a:ln w="25400" cap="flat">
                <a:solidFill>
                  <a:srgbClr val="718841"/>
                </a:solidFill>
                <a:prstDash val="solid"/>
                <a:round/>
              </a:ln>
              <a:effectLst/>
            </p:spPr>
            <p:txBody>
              <a:bodyPr wrap="square" lIns="45719" tIns="45719" rIns="45719" bIns="45719" numCol="1" anchor="ctr">
                <a:noAutofit/>
              </a:bodyPr>
              <a:lstStyle/>
              <a:p>
                <a:pPr algn="r">
                  <a:defRPr>
                    <a:solidFill>
                      <a:srgbClr val="FFFFFF"/>
                    </a:solidFill>
                  </a:defRPr>
                </a:pPr>
              </a:p>
            </p:txBody>
          </p:sp>
          <p:sp>
            <p:nvSpPr>
              <p:cNvPr id="748" name="INTRODUCTION"/>
              <p:cNvSpPr txBox="1"/>
              <p:nvPr/>
            </p:nvSpPr>
            <p:spPr>
              <a:xfrm>
                <a:off x="0" y="15398"/>
                <a:ext cx="914400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i="1" sz="2000">
                    <a:effectLst>
                      <a:outerShdw sx="100000" sy="100000" kx="0" ky="0" algn="b" rotWithShape="0" blurRad="50800" dist="38100" dir="2700000">
                        <a:srgbClr val="000000">
                          <a:alpha val="40000"/>
                        </a:srgbClr>
                      </a:outerShdw>
                    </a:effectLst>
                  </a:defRPr>
                </a:lvl1pPr>
              </a:lstStyle>
              <a:p>
                <a:pPr/>
                <a:r>
                  <a:t>INTRODUCTION</a:t>
                </a:r>
              </a:p>
            </p:txBody>
          </p:sp>
        </p:grpSp>
        <p:pic>
          <p:nvPicPr>
            <p:cNvPr id="750" name="Picture 15" descr="Picture 15"/>
            <p:cNvPicPr>
              <a:picLocks noChangeAspect="1"/>
            </p:cNvPicPr>
            <p:nvPr/>
          </p:nvPicPr>
          <p:blipFill>
            <a:blip r:embed="rId4">
              <a:extLst/>
            </a:blip>
            <a:srcRect l="0" t="0" r="76088" b="0"/>
            <a:stretch>
              <a:fillRect/>
            </a:stretch>
          </p:blipFill>
          <p:spPr>
            <a:xfrm>
              <a:off x="57149" y="76200"/>
              <a:ext cx="284164" cy="252413"/>
            </a:xfrm>
            <a:prstGeom prst="rect">
              <a:avLst/>
            </a:prstGeom>
            <a:ln w="12700" cap="flat">
              <a:noFill/>
              <a:miter lim="400000"/>
            </a:ln>
            <a:effectLst/>
          </p:spPr>
        </p:pic>
        <p:sp>
          <p:nvSpPr>
            <p:cNvPr id="751" name="CasellaDiTesto 4"/>
            <p:cNvSpPr txBox="1"/>
            <p:nvPr/>
          </p:nvSpPr>
          <p:spPr>
            <a:xfrm>
              <a:off x="260350" y="4762"/>
              <a:ext cx="5430838" cy="421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100"/>
              </a:pPr>
              <a:r>
                <a:t>UNIV. OF TRIESTE</a:t>
              </a:r>
              <a:endParaRPr sz="2400">
                <a:latin typeface="Arial"/>
                <a:ea typeface="Arial"/>
                <a:cs typeface="Arial"/>
                <a:sym typeface="Arial"/>
              </a:endParaRPr>
            </a:p>
            <a:p>
              <a:pPr>
                <a:defRPr sz="1100"/>
              </a:pPr>
              <a:r>
                <a:t>	</a:t>
              </a:r>
              <a:r>
                <a:rPr>
                  <a:solidFill>
                    <a:srgbClr val="0070C0"/>
                  </a:solidFill>
                </a:rPr>
                <a:t>DEPT OF LIFE SCIENCES</a:t>
              </a:r>
            </a:p>
          </p:txBody>
        </p:sp>
        <p:pic>
          <p:nvPicPr>
            <p:cNvPr id="752" name="Picture 7" descr="Picture 7"/>
            <p:cNvPicPr>
              <a:picLocks noChangeAspect="1"/>
            </p:cNvPicPr>
            <p:nvPr/>
          </p:nvPicPr>
          <p:blipFill>
            <a:blip r:embed="rId5">
              <a:extLst/>
            </a:blip>
            <a:srcRect l="0" t="9267" r="70804" b="0"/>
            <a:stretch>
              <a:fillRect/>
            </a:stretch>
          </p:blipFill>
          <p:spPr>
            <a:xfrm>
              <a:off x="2214562" y="76200"/>
              <a:ext cx="233363" cy="25241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746"/>
                                        </p:tgtEl>
                                        <p:attrNameLst>
                                          <p:attrName>style.visibility</p:attrName>
                                        </p:attrNameLst>
                                      </p:cBhvr>
                                      <p:to>
                                        <p:strVal val="visible"/>
                                      </p:to>
                                    </p:set>
                                    <p:animEffect filter="fade" transition="in">
                                      <p:cBhvr>
                                        <p:cTn id="7" dur="500"/>
                                        <p:tgtEl>
                                          <p:spTgt spid="7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6"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Control of Immune Response"/>
          <p:cNvSpPr txBox="1"/>
          <p:nvPr/>
        </p:nvSpPr>
        <p:spPr>
          <a:xfrm>
            <a:off x="152400" y="200025"/>
            <a:ext cx="8686800" cy="646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4000">
                <a:latin typeface="Arial"/>
                <a:ea typeface="Arial"/>
                <a:cs typeface="Arial"/>
                <a:sym typeface="Arial"/>
              </a:defRPr>
            </a:lvl1pPr>
          </a:lstStyle>
          <a:p>
            <a:pPr/>
            <a:r>
              <a:t>Control of Immune Response</a:t>
            </a:r>
          </a:p>
        </p:txBody>
      </p:sp>
      <p:sp>
        <p:nvSpPr>
          <p:cNvPr id="146" name="Antigen…"/>
          <p:cNvSpPr txBox="1"/>
          <p:nvPr/>
        </p:nvSpPr>
        <p:spPr>
          <a:xfrm>
            <a:off x="812800" y="1557337"/>
            <a:ext cx="8007350" cy="2217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Char char="-"/>
              <a:defRPr b="1">
                <a:latin typeface="Arial"/>
                <a:ea typeface="Arial"/>
                <a:cs typeface="Arial"/>
                <a:sym typeface="Arial"/>
              </a:defRPr>
            </a:pPr>
            <a:r>
              <a:t>Antigen</a:t>
            </a:r>
          </a:p>
          <a:p>
            <a:pPr marL="342900" indent="-342900">
              <a:buSzPct val="100000"/>
              <a:buChar char="-"/>
              <a:defRPr b="1">
                <a:latin typeface="Arial"/>
                <a:ea typeface="Arial"/>
                <a:cs typeface="Arial"/>
                <a:sym typeface="Arial"/>
              </a:defRPr>
            </a:pPr>
          </a:p>
          <a:p>
            <a:pPr marL="342900" indent="-342900">
              <a:buSzPct val="100000"/>
              <a:buChar char="-"/>
              <a:defRPr b="1">
                <a:latin typeface="Arial"/>
                <a:ea typeface="Arial"/>
                <a:cs typeface="Arial"/>
                <a:sym typeface="Arial"/>
              </a:defRPr>
            </a:pPr>
            <a:r>
              <a:t>Lymphocytes half-life</a:t>
            </a:r>
          </a:p>
          <a:p>
            <a:pPr marL="342900" indent="-342900">
              <a:buSzPct val="100000"/>
              <a:buChar char="-"/>
              <a:defRPr b="1">
                <a:latin typeface="Arial"/>
                <a:ea typeface="Arial"/>
                <a:cs typeface="Arial"/>
                <a:sym typeface="Arial"/>
              </a:defRPr>
            </a:pPr>
          </a:p>
          <a:p>
            <a:pPr marL="342900" indent="-342900">
              <a:buSzPct val="100000"/>
              <a:buChar char="-"/>
              <a:defRPr b="1">
                <a:latin typeface="Arial"/>
                <a:ea typeface="Arial"/>
                <a:cs typeface="Arial"/>
                <a:sym typeface="Arial"/>
              </a:defRPr>
            </a:pPr>
            <a:r>
              <a:t>Treg Lymphocytes</a:t>
            </a:r>
          </a:p>
          <a:p>
            <a:pPr marL="342900" indent="-342900">
              <a:buSzPct val="100000"/>
              <a:buChar char="-"/>
              <a:defRPr b="1">
                <a:latin typeface="Arial"/>
                <a:ea typeface="Arial"/>
                <a:cs typeface="Arial"/>
                <a:sym typeface="Arial"/>
              </a:defRPr>
            </a:pPr>
          </a:p>
          <a:p>
            <a:pPr marL="342900" indent="-342900">
              <a:buSzPct val="100000"/>
              <a:buChar char="-"/>
              <a:defRPr b="1">
                <a:latin typeface="Arial"/>
                <a:ea typeface="Arial"/>
                <a:cs typeface="Arial"/>
                <a:sym typeface="Arial"/>
              </a:defRPr>
            </a:pPr>
            <a:r>
              <a:t>Complexity of the system (request of several costimulatory molecules)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6">
                                            <p:txEl>
                                              <p:pRg st="4" end="4"/>
                                            </p:txEl>
                                          </p:spTgt>
                                        </p:tgtEl>
                                        <p:attrNameLst>
                                          <p:attrName>style.visibility</p:attrName>
                                        </p:attrNameLst>
                                      </p:cBhvr>
                                      <p:to>
                                        <p:strVal val="visible"/>
                                      </p:to>
                                    </p:set>
                                    <p:animEffect filter="fade" transition="in">
                                      <p:cBhvr>
                                        <p:cTn id="7" dur="500"/>
                                        <p:tgtEl>
                                          <p:spTgt spid="146">
                                            <p:txEl>
                                              <p:pRg st="4" end="4"/>
                                            </p:txEl>
                                          </p:spTgt>
                                        </p:tgtEl>
                                      </p:cBhvr>
                                    </p:animEffect>
                                  </p:childTnLst>
                                </p:cTn>
                              </p:par>
                            </p:childTnLst>
                          </p:cTn>
                        </p:par>
                        <p:par>
                          <p:cTn id="8" fill="hold">
                            <p:stCondLst>
                              <p:cond delay="500"/>
                            </p:stCondLst>
                            <p:childTnLst>
                              <p:par>
                                <p:cTn id="9" presetClass="entr" nodeType="afterEffect" presetID="10" grpId="1" fill="hold">
                                  <p:stCondLst>
                                    <p:cond delay="0"/>
                                  </p:stCondLst>
                                  <p:iterate type="el" backwards="0">
                                    <p:tmAbs val="0"/>
                                  </p:iterate>
                                  <p:childTnLst>
                                    <p:set>
                                      <p:cBhvr>
                                        <p:cTn id="10" fill="hold"/>
                                        <p:tgtEl>
                                          <p:spTgt spid="146">
                                            <p:txEl>
                                              <p:pRg st="5" end="5"/>
                                            </p:txEl>
                                          </p:spTgt>
                                        </p:tgtEl>
                                        <p:attrNameLst>
                                          <p:attrName>style.visibility</p:attrName>
                                        </p:attrNameLst>
                                      </p:cBhvr>
                                      <p:to>
                                        <p:strVal val="visible"/>
                                      </p:to>
                                    </p:set>
                                    <p:animEffect filter="fade" transition="in">
                                      <p:cBhvr>
                                        <p:cTn id="11" dur="500"/>
                                        <p:tgtEl>
                                          <p:spTgt spid="146">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1" fill="hold">
                                  <p:stCondLst>
                                    <p:cond delay="0"/>
                                  </p:stCondLst>
                                  <p:iterate type="el" backwards="0">
                                    <p:tmAbs val="0"/>
                                  </p:iterate>
                                  <p:childTnLst>
                                    <p:set>
                                      <p:cBhvr>
                                        <p:cTn id="15" fill="hold"/>
                                        <p:tgtEl>
                                          <p:spTgt spid="146">
                                            <p:txEl>
                                              <p:pRg st="6" end="6"/>
                                            </p:txEl>
                                          </p:spTgt>
                                        </p:tgtEl>
                                        <p:attrNameLst>
                                          <p:attrName>style.visibility</p:attrName>
                                        </p:attrNameLst>
                                      </p:cBhvr>
                                      <p:to>
                                        <p:strVal val="visible"/>
                                      </p:to>
                                    </p:set>
                                    <p:animEffect filter="fade" transition="in">
                                      <p:cBhvr>
                                        <p:cTn id="16" dur="500"/>
                                        <p:tgtEl>
                                          <p:spTgt spid="14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S9781416031239-007-f007.jpg" descr="S9781416031239-007-f007.jpg"/>
          <p:cNvPicPr>
            <a:picLocks noChangeAspect="1"/>
          </p:cNvPicPr>
          <p:nvPr/>
        </p:nvPicPr>
        <p:blipFill>
          <a:blip r:embed="rId2">
            <a:extLst/>
          </a:blip>
          <a:stretch>
            <a:fillRect/>
          </a:stretch>
        </p:blipFill>
        <p:spPr>
          <a:xfrm>
            <a:off x="328612" y="176212"/>
            <a:ext cx="8636001" cy="56880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Hypersensitivity disorders: disorders caused by immune responses…"/>
          <p:cNvSpPr txBox="1"/>
          <p:nvPr/>
        </p:nvSpPr>
        <p:spPr>
          <a:xfrm>
            <a:off x="593725" y="1114425"/>
            <a:ext cx="8016875" cy="2217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b="1">
                <a:latin typeface="Arial"/>
                <a:ea typeface="Arial"/>
                <a:cs typeface="Arial"/>
                <a:sym typeface="Arial"/>
              </a:defRPr>
            </a:pPr>
            <a:r>
              <a:t>Hypersensitivity disorders</a:t>
            </a:r>
            <a:r>
              <a:rPr b="0"/>
              <a:t>: </a:t>
            </a:r>
            <a:r>
              <a:rPr b="0"/>
              <a:t>disorders caused by immune responses</a:t>
            </a:r>
          </a:p>
          <a:p>
            <a:pPr algn="just">
              <a:defRPr>
                <a:latin typeface="Arial"/>
                <a:ea typeface="Arial"/>
                <a:cs typeface="Arial"/>
                <a:sym typeface="Arial"/>
              </a:defRPr>
            </a:pPr>
          </a:p>
          <a:p>
            <a:pPr algn="just">
              <a:defRPr>
                <a:latin typeface="Arial"/>
                <a:ea typeface="Arial"/>
                <a:cs typeface="Arial"/>
                <a:sym typeface="Arial"/>
              </a:defRPr>
            </a:pPr>
            <a:r>
              <a:t>….. </a:t>
            </a:r>
            <a:r>
              <a:t>Normally, immune responses eradicate infectious pathogens without serious injury to host tissues. However, </a:t>
            </a:r>
            <a:r>
              <a:t>these responses are sometimes inadequately controlled, inappropriately targeted to host tissues, or triggered by commensal microorganisms or environmental antigens that are usually harmless. In these situations, the normally beneficial immune response is the cause of disease.</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i Office">
  <a:themeElements>
    <a:clrScheme name="Tema di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Tema di Office">
      <a:majorFont>
        <a:latin typeface="Helvetica"/>
        <a:ea typeface="Helvetica"/>
        <a:cs typeface="Helvetica"/>
      </a:majorFont>
      <a:minorFont>
        <a:latin typeface="Calibri"/>
        <a:ea typeface="Calibri"/>
        <a:cs typeface="Calibri"/>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