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86" r:id="rId2"/>
    <p:sldId id="293" r:id="rId3"/>
    <p:sldId id="256" r:id="rId4"/>
    <p:sldId id="292" r:id="rId5"/>
    <p:sldId id="273" r:id="rId6"/>
    <p:sldId id="263" r:id="rId7"/>
    <p:sldId id="264" r:id="rId8"/>
    <p:sldId id="262" r:id="rId9"/>
    <p:sldId id="295" r:id="rId10"/>
    <p:sldId id="294" r:id="rId11"/>
    <p:sldId id="300" r:id="rId12"/>
    <p:sldId id="302" r:id="rId13"/>
    <p:sldId id="299" r:id="rId14"/>
    <p:sldId id="260" r:id="rId15"/>
    <p:sldId id="303" r:id="rId16"/>
    <p:sldId id="280" r:id="rId17"/>
    <p:sldId id="27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ali" panose="020B0604020202020204" charset="-34"/>
      <p:regular r:id="rId24"/>
      <p:bold r:id="rId25"/>
      <p:italic r:id="rId26"/>
      <p:boldItalic r:id="rId27"/>
    </p:embeddedFont>
    <p:embeddedFont>
      <p:font typeface="Mali SemiBold" panose="020B0604020202020204" charset="-34"/>
      <p:regular r:id="rId28"/>
      <p:bold r:id="rId29"/>
      <p:italic r:id="rId30"/>
      <p:boldItalic r:id="rId31"/>
    </p:embeddedFont>
    <p:embeddedFont>
      <p:font typeface="Nunito Ligh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B71E5A-9332-48D4-A05F-E2D760EE03C9}">
  <a:tblStyle styleId="{BBB71E5A-9332-48D4-A05F-E2D760EE03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618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751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554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76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052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8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5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94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grpSp>
        <p:nvGrpSpPr>
          <p:cNvPr id="453" name="Google Shape;453;p8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454" name="Google Shape;454;p8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55" name="Google Shape;455;p8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456" name="Google Shape;456;p8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57" name="Google Shape;45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8" name="Google Shape;458;p8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59" name="Google Shape;459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0" name="Google Shape;46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1" name="Google Shape;461;p8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3" name="Google Shape;46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4" name="Google Shape;464;p8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65" name="Google Shape;465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6" name="Google Shape;46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7" name="Google Shape;467;p8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9" name="Google Shape;469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0" name="Google Shape;470;p8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471" name="Google Shape;471;p8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2" name="Google Shape;472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3" name="Google Shape;473;p8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74" name="Google Shape;474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5" name="Google Shape;475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6" name="Google Shape;476;p8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477" name="Google Shape;477;p8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8" name="Google Shape;478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8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80" name="Google Shape;480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1" name="Google Shape;481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2" name="Google Shape;482;p8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83" name="Google Shape;483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4" name="Google Shape;484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86" name="Google Shape;486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7" name="Google Shape;48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8" name="Google Shape;488;p8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0" name="Google Shape;49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3" name="Google Shape;49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4" name="Google Shape;494;p8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495" name="Google Shape;495;p8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6" name="Google Shape;49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7" name="Google Shape;497;p8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9" name="Google Shape;49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0" name="Google Shape;500;p8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2" name="Google Shape;50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3" name="Google Shape;503;p8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04" name="Google Shape;504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5" name="Google Shape;50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6" name="Google Shape;506;p8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507" name="Google Shape;507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8" name="Google Shape;50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9" name="Google Shape;509;p8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2" name="Google Shape;512;p8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513" name="Google Shape;513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4" name="Google Shape;5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8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516" name="Google Shape;516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7" name="Google Shape;51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8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519" name="Google Shape;519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0" name="Google Shape;5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8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3" name="Google Shape;52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8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6" name="Google Shape;52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8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9" name="Google Shape;52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8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2" name="Google Shape;53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8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5" name="Google Shape;53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6" name="Google Shape;536;p8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8" name="Google Shape;53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8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1" name="Google Shape;54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2" name="Google Shape;542;p8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c--3JxSncU?feature=oembed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t.qaz.wiki/wiki/Buddy_system#Benefits_of_a_buddy_system" TargetMode="External"/><Relationship Id="rId3" Type="http://schemas.openxmlformats.org/officeDocument/2006/relationships/hyperlink" Target="https://www.polimi.it/servizi-e-opportunita/altri-servizi-e-opportunita/progetto-buddy/" TargetMode="External"/><Relationship Id="rId7" Type="http://schemas.openxmlformats.org/officeDocument/2006/relationships/hyperlink" Target="https://www.unisi.it/buddysyste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Buddy_system" TargetMode="External"/><Relationship Id="rId11" Type="http://schemas.openxmlformats.org/officeDocument/2006/relationships/hyperlink" Target="https://buddysystem.eu/it/" TargetMode="External"/><Relationship Id="rId5" Type="http://schemas.openxmlformats.org/officeDocument/2006/relationships/hyperlink" Target="https://papaya.iter-idea.com/dashboard" TargetMode="External"/><Relationship Id="rId10" Type="http://schemas.openxmlformats.org/officeDocument/2006/relationships/hyperlink" Target="https://www.youtube.com/watch?v=bc--3JxSncU" TargetMode="External"/><Relationship Id="rId4" Type="http://schemas.openxmlformats.org/officeDocument/2006/relationships/hyperlink" Target="https://trieste.esn.it/buddy-system" TargetMode="External"/><Relationship Id="rId9" Type="http://schemas.openxmlformats.org/officeDocument/2006/relationships/hyperlink" Target="https://www.uniupo.it/tuttostudenti/vuoi-studiare-allestero/buddy-syste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1"/>
          <p:cNvSpPr txBox="1">
            <a:spLocks noGrp="1"/>
          </p:cNvSpPr>
          <p:nvPr>
            <p:ph type="ctrTitle" idx="4294967295"/>
          </p:nvPr>
        </p:nvSpPr>
        <p:spPr>
          <a:xfrm>
            <a:off x="685800" y="2043304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Buddy System all’università: l’incrocio perfetto tra tutoraggio, tandem e peer education</a:t>
            </a:r>
            <a:endParaRPr dirty="0"/>
          </a:p>
        </p:txBody>
      </p:sp>
      <p:sp>
        <p:nvSpPr>
          <p:cNvPr id="815" name="Google Shape;815;p21"/>
          <p:cNvSpPr txBox="1">
            <a:spLocks noGrp="1"/>
          </p:cNvSpPr>
          <p:nvPr>
            <p:ph type="subTitle" idx="4294967295"/>
          </p:nvPr>
        </p:nvSpPr>
        <p:spPr>
          <a:xfrm>
            <a:off x="685800" y="3203104"/>
            <a:ext cx="7772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400" dirty="0"/>
              <a:t>Solange Brumat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400" dirty="0"/>
              <a:t>                                              Università degli Studi di Trieste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it-IT" sz="1400" dirty="0"/>
              <a:t>                                                                       A</a:t>
            </a:r>
            <a:r>
              <a:rPr lang="en" sz="1400" dirty="0"/>
              <a:t>nno accademico 2020-2021</a:t>
            </a:r>
            <a:endParaRPr sz="1400" dirty="0"/>
          </a:p>
        </p:txBody>
      </p:sp>
      <p:sp>
        <p:nvSpPr>
          <p:cNvPr id="818" name="Google Shape;818;p21"/>
          <p:cNvSpPr/>
          <p:nvPr/>
        </p:nvSpPr>
        <p:spPr>
          <a:xfrm>
            <a:off x="4256643" y="630100"/>
            <a:ext cx="418605" cy="4067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0" name="Google Shape;820;p2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17D2F38-306D-45A9-98EF-9CEAAF8ED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44" t="24967" r="18317" b="26604"/>
          <a:stretch/>
        </p:blipFill>
        <p:spPr>
          <a:xfrm>
            <a:off x="2056544" y="26626"/>
            <a:ext cx="4818802" cy="20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6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2"/>
          <p:cNvSpPr txBox="1">
            <a:spLocks noGrp="1"/>
          </p:cNvSpPr>
          <p:nvPr>
            <p:ph type="body" idx="1"/>
          </p:nvPr>
        </p:nvSpPr>
        <p:spPr>
          <a:xfrm>
            <a:off x="304800" y="1320800"/>
            <a:ext cx="3741700" cy="32042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lnSpc>
                <a:spcPct val="115000"/>
              </a:lnSpc>
              <a:spcBef>
                <a:spcPts val="1000"/>
              </a:spcBef>
              <a:buSzPts val="2400"/>
              <a:buNone/>
            </a:pPr>
            <a:r>
              <a:rPr lang="en-US" sz="1800" b="1" dirty="0"/>
              <a:t>ESN Trieste </a:t>
            </a:r>
            <a:r>
              <a:rPr lang="en-US" sz="1800" b="1" dirty="0" err="1"/>
              <a:t>ti</a:t>
            </a:r>
            <a:r>
              <a:rPr lang="en-US" sz="1800" b="1" dirty="0"/>
              <a:t> </a:t>
            </a:r>
            <a:r>
              <a:rPr lang="en-US" sz="1800" b="1" dirty="0" err="1"/>
              <a:t>permette</a:t>
            </a:r>
            <a:r>
              <a:rPr lang="en-US" sz="1800" b="1" dirty="0"/>
              <a:t> di </a:t>
            </a:r>
            <a:r>
              <a:rPr lang="en-US" sz="1800" b="1" dirty="0" err="1"/>
              <a:t>avere</a:t>
            </a:r>
            <a:r>
              <a:rPr lang="en-US" sz="1800" b="1" dirty="0"/>
              <a:t> </a:t>
            </a:r>
            <a:r>
              <a:rPr lang="it-IT" sz="1800" b="1" dirty="0"/>
              <a:t>un </a:t>
            </a:r>
            <a:r>
              <a:rPr lang="it-IT" sz="1800" b="1" dirty="0" err="1"/>
              <a:t>buddy</a:t>
            </a:r>
            <a:endParaRPr lang="it-IT" sz="1800" b="1" dirty="0"/>
          </a:p>
          <a:p>
            <a:pPr marL="76200" indent="0">
              <a:lnSpc>
                <a:spcPct val="115000"/>
              </a:lnSpc>
              <a:spcBef>
                <a:spcPts val="1000"/>
              </a:spcBef>
              <a:buSzPts val="2400"/>
              <a:buNone/>
            </a:pPr>
            <a:endParaRPr lang="en-US" sz="1800" b="1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ESN</a:t>
            </a:r>
            <a:r>
              <a:rPr lang="en-US" sz="1600" dirty="0"/>
              <a:t> come </a:t>
            </a:r>
            <a:r>
              <a:rPr lang="it-IT" sz="1600" dirty="0"/>
              <a:t>paladina di valori come l’inclusione e l’accoglienza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it-IT" sz="1600" dirty="0"/>
              <a:t>Piattaforma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Papaya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26" name="Google Shape;826;p22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Il “BuSy” a Trieste</a:t>
            </a:r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98A8FA2-9215-4F95-95F6-9F278CFA0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685" y="526700"/>
            <a:ext cx="3195848" cy="4525094"/>
          </a:xfrm>
          <a:prstGeom prst="rect">
            <a:avLst/>
          </a:prstGeom>
        </p:spPr>
      </p:pic>
      <p:sp>
        <p:nvSpPr>
          <p:cNvPr id="828" name="Google Shape;828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3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38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32" name="Google Shape;1032;p3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557FCB-693A-4EBD-849D-A6374D8C7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92" y="649428"/>
            <a:ext cx="7957039" cy="36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4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33BAAD-EFCE-49C5-8B66-BE8AD265C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1123BE-BC21-44A8-AE1E-CD71349E8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3" t="1" r="3976" b="1529"/>
          <a:stretch/>
        </p:blipFill>
        <p:spPr>
          <a:xfrm>
            <a:off x="4152324" y="526700"/>
            <a:ext cx="3733470" cy="4373471"/>
          </a:xfrm>
          <a:prstGeom prst="rect">
            <a:avLst/>
          </a:prstGeom>
        </p:spPr>
      </p:pic>
      <p:sp>
        <p:nvSpPr>
          <p:cNvPr id="1032" name="Google Shape;1032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1E302CD-DC72-47FB-9311-FAF83FD7D6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20"/>
          <a:stretch/>
        </p:blipFill>
        <p:spPr>
          <a:xfrm>
            <a:off x="181461" y="526700"/>
            <a:ext cx="3877691" cy="43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089D8B-D494-42C4-AE70-476007FFB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8616C4-848A-48D1-B700-60F9EB00D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8" b="28280"/>
          <a:stretch/>
        </p:blipFill>
        <p:spPr>
          <a:xfrm>
            <a:off x="4836469" y="830355"/>
            <a:ext cx="2894625" cy="3995285"/>
          </a:xfrm>
          <a:prstGeom prst="rect">
            <a:avLst/>
          </a:prstGeom>
        </p:spPr>
      </p:pic>
      <p:sp>
        <p:nvSpPr>
          <p:cNvPr id="1032" name="Google Shape;1032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E8476A-DEC2-4E16-82E1-2F2257F66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25" y="830355"/>
            <a:ext cx="4609249" cy="39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6528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i="1" dirty="0"/>
              <a:t>“</a:t>
            </a:r>
            <a:r>
              <a:rPr lang="it-IT" sz="1800" i="1" dirty="0"/>
              <a:t>Non dimenticherò mai, il giorno in cui sono arrivata in Italia, il viso sorridente di Federica che mi aspettava in aeroporto reggendo tra la mani un cartello con scritto: “Welcome </a:t>
            </a:r>
            <a:r>
              <a:rPr lang="it-IT" sz="1800" i="1" dirty="0" err="1"/>
              <a:t>Homa</a:t>
            </a:r>
            <a:r>
              <a:rPr lang="it-IT" sz="1800" i="1" dirty="0"/>
              <a:t>!”. Un gesto di gentilezza e ospitalità spontaneo. Ora sono a Milano da tre mesi, ho imparato molte cose e fatto nuove amicizie e il prezioso aiuto ricevuto dalla mia Buddy ha </a:t>
            </a:r>
            <a:r>
              <a:rPr lang="it-IT" sz="1800" i="1" dirty="0">
                <a:solidFill>
                  <a:schemeClr val="bg2">
                    <a:lumMod val="75000"/>
                  </a:schemeClr>
                </a:solidFill>
              </a:rPr>
              <a:t>ridotto il senso di smarrimento </a:t>
            </a:r>
            <a:r>
              <a:rPr lang="it-IT" sz="1800" i="1" dirty="0"/>
              <a:t>ed </a:t>
            </a:r>
            <a:r>
              <a:rPr lang="it-IT" sz="1800" i="1" dirty="0">
                <a:solidFill>
                  <a:schemeClr val="bg2">
                    <a:lumMod val="75000"/>
                  </a:schemeClr>
                </a:solidFill>
              </a:rPr>
              <a:t>incertezza</a:t>
            </a:r>
            <a:r>
              <a:rPr lang="it-IT" sz="1800" i="1" dirty="0"/>
              <a:t> iniziali, ha reso più semplice il mio inserimento nel nuovo ambiente, </a:t>
            </a:r>
            <a:r>
              <a:rPr lang="it-IT" sz="1800" i="1" dirty="0">
                <a:solidFill>
                  <a:schemeClr val="bg2">
                    <a:lumMod val="75000"/>
                  </a:schemeClr>
                </a:solidFill>
              </a:rPr>
              <a:t>aiutandomi</a:t>
            </a:r>
            <a:r>
              <a:rPr lang="it-IT" sz="1800" i="1" dirty="0"/>
              <a:t> a gestire le prime difficoltà</a:t>
            </a:r>
            <a:r>
              <a:rPr lang="en" sz="1800" i="1" dirty="0"/>
              <a:t>.”</a:t>
            </a:r>
            <a:endParaRPr i="1" dirty="0"/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3145349" y="3398016"/>
            <a:ext cx="3677481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698607D-D5B9-4717-8E3A-2206CB96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72" y="449551"/>
            <a:ext cx="6902100" cy="460500"/>
          </a:xfrm>
        </p:spPr>
        <p:txBody>
          <a:bodyPr/>
          <a:lstStyle/>
          <a:p>
            <a:r>
              <a:rPr lang="it-IT" dirty="0"/>
              <a:t>Testimonianze dirette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B7D8B49-226F-471A-8A0C-570FD8C65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15</a:t>
            </a:fld>
            <a:endParaRPr lang="it-IT"/>
          </a:p>
        </p:txBody>
      </p:sp>
      <p:pic>
        <p:nvPicPr>
          <p:cNvPr id="4" name="Elementi multimediali online 3" title="#THISisESN #ERASMUSBUDDY Are you an Erasmus Buddy?">
            <a:hlinkClick r:id="" action="ppaction://media"/>
            <a:extLst>
              <a:ext uri="{FF2B5EF4-FFF2-40B4-BE49-F238E27FC236}">
                <a16:creationId xmlns:a16="http://schemas.microsoft.com/office/drawing/2014/main" id="{080A8747-76DC-4D27-AA95-860A822C8A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778" y="116558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Sitografia</a:t>
            </a:r>
            <a:endParaRPr dirty="0"/>
          </a:p>
        </p:txBody>
      </p:sp>
      <p:sp>
        <p:nvSpPr>
          <p:cNvPr id="1038" name="Google Shape;1038;p39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dirty="0">
                <a:hlinkClick r:id="rId3"/>
              </a:rPr>
              <a:t>https://www.polimi.it/servizi-e-opportunita/altri-servizi-e-opportunita/progetto-buddy/</a:t>
            </a: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dirty="0">
                <a:hlinkClick r:id="rId4"/>
              </a:rPr>
              <a:t>https://trieste.esn.it/buddy-system</a:t>
            </a: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dirty="0">
                <a:hlinkClick r:id="rId5"/>
              </a:rPr>
              <a:t>https://papaya.iter-idea.com/dashboard</a:t>
            </a: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dirty="0">
                <a:hlinkClick r:id="rId6"/>
              </a:rPr>
              <a:t>https://en.wikipedia.org/wiki/Buddy_system</a:t>
            </a: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dirty="0">
                <a:hlinkClick r:id="rId7"/>
              </a:rPr>
              <a:t>https://www.unisi.it/buddysystem</a:t>
            </a: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dirty="0">
                <a:hlinkClick r:id="rId8"/>
              </a:rPr>
              <a:t>https://it.qaz.wiki/wiki/Buddy_system#Benefits_of_a_buddy_system</a:t>
            </a: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dirty="0">
                <a:hlinkClick r:id="rId9"/>
              </a:rPr>
              <a:t>https://www.uniupo.it/tuttostudenti/vuoi-studiare-allestero/buddy-system</a:t>
            </a: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dirty="0">
                <a:hlinkClick r:id="rId10"/>
              </a:rPr>
              <a:t>https://www.youtube.com/watch?v=bc--3JxSncU</a:t>
            </a: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dirty="0">
                <a:hlinkClick r:id="rId11"/>
              </a:rPr>
              <a:t>https://buddysystem.eu/it/</a:t>
            </a: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it-IT" sz="1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it-IT" sz="1400" dirty="0"/>
          </a:p>
        </p:txBody>
      </p:sp>
      <p:sp>
        <p:nvSpPr>
          <p:cNvPr id="1040" name="Google Shape;1040;p3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023" name="Google Shape;1023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121540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Grazie!</a:t>
            </a:r>
            <a:endParaRPr sz="7200" dirty="0"/>
          </a:p>
        </p:txBody>
      </p:sp>
      <p:sp>
        <p:nvSpPr>
          <p:cNvPr id="1025" name="Google Shape;1025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3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Cos’è il Buddy System?</a:t>
            </a:r>
            <a:endParaRPr dirty="0"/>
          </a:p>
        </p:txBody>
      </p:sp>
      <p:sp>
        <p:nvSpPr>
          <p:cNvPr id="834" name="Google Shape;834;p23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b="1" dirty="0"/>
              <a:t>è una piattaforma online che 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associa</a:t>
            </a:r>
            <a:r>
              <a:rPr lang="it-IT" sz="1800" b="1" dirty="0"/>
              <a:t> gli 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studenti internazionali </a:t>
            </a:r>
            <a:r>
              <a:rPr lang="it-IT" sz="1800" b="1" dirty="0"/>
              <a:t>ai 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studenti locali </a:t>
            </a:r>
            <a:r>
              <a:rPr lang="it-IT" sz="1800" b="1" dirty="0"/>
              <a:t>attraverso un programma di patrocinio. </a:t>
            </a:r>
          </a:p>
        </p:txBody>
      </p:sp>
      <p:sp>
        <p:nvSpPr>
          <p:cNvPr id="835" name="Google Shape;835;p23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 dirty="0"/>
              <a:t>Una volta terminato il match, gli studenti internazionali possono beneficiare di un'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accoglienza</a:t>
            </a:r>
            <a:r>
              <a:rPr lang="it-IT" sz="1800" b="1" dirty="0"/>
              <a:t> personalizzata grazie al loro Buddy locale.</a:t>
            </a:r>
            <a:endParaRPr dirty="0"/>
          </a:p>
        </p:txBody>
      </p:sp>
      <p:sp>
        <p:nvSpPr>
          <p:cNvPr id="836" name="Google Shape;836;p23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 dirty="0"/>
              <a:t>Sono inclusi </a:t>
            </a:r>
            <a:r>
              <a:rPr lang="it-IT" b="1" dirty="0"/>
              <a:t>u</a:t>
            </a:r>
            <a:r>
              <a:rPr lang="it-IT" sz="1800" b="1" dirty="0"/>
              <a:t>n sostegno alle 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procedure amministrative</a:t>
            </a:r>
            <a:r>
              <a:rPr lang="it-IT" sz="1800" b="1" dirty="0"/>
              <a:t>, </a:t>
            </a: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visite</a:t>
            </a:r>
            <a:r>
              <a:rPr lang="it-IT" sz="1800" b="1" dirty="0"/>
              <a:t> individuali della città e del luogo di studio.</a:t>
            </a:r>
            <a:endParaRPr dirty="0"/>
          </a:p>
        </p:txBody>
      </p:sp>
      <p:sp>
        <p:nvSpPr>
          <p:cNvPr id="837" name="Google Shape;837;p2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833BA9-5E49-41EF-8A7F-0F9C678C06D1}"/>
              </a:ext>
            </a:extLst>
          </p:cNvPr>
          <p:cNvSpPr txBox="1"/>
          <p:nvPr/>
        </p:nvSpPr>
        <p:spPr>
          <a:xfrm>
            <a:off x="293511" y="4773450"/>
            <a:ext cx="7811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https://buddysystem.eu/it/the-project</a:t>
            </a:r>
          </a:p>
        </p:txBody>
      </p:sp>
    </p:spTree>
    <p:extLst>
      <p:ext uri="{BB962C8B-B14F-4D97-AF65-F5344CB8AC3E}">
        <p14:creationId xmlns:p14="http://schemas.microsoft.com/office/powerpoint/2010/main" val="30747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" grpId="0" build="p"/>
      <p:bldP spid="835" grpId="0" build="p"/>
      <p:bldP spid="8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5300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Come avviene l’abbinamento?</a:t>
            </a:r>
            <a:endParaRPr sz="2400"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828991" y="1124999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E706A0-1DB6-4F96-9025-8C7017CBF360}"/>
              </a:ext>
            </a:extLst>
          </p:cNvPr>
          <p:cNvSpPr txBox="1"/>
          <p:nvPr/>
        </p:nvSpPr>
        <p:spPr>
          <a:xfrm>
            <a:off x="828991" y="1546578"/>
            <a:ext cx="731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dk1"/>
                </a:solidFill>
                <a:latin typeface="Nunito Light"/>
                <a:sym typeface="Nunito Light"/>
              </a:rPr>
              <a:t>Il match avviene per affinità di 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Nunito Light"/>
                <a:sym typeface="Nunito Light"/>
              </a:rPr>
              <a:t>Corso di Studi</a:t>
            </a:r>
            <a:r>
              <a:rPr lang="it-IT" sz="2000" dirty="0">
                <a:solidFill>
                  <a:schemeClr val="dk1"/>
                </a:solidFill>
                <a:latin typeface="Nunito Light"/>
                <a:sym typeface="Nunito Light"/>
              </a:rPr>
              <a:t>, luogo in cui si ha fatto l’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Nunito Light"/>
                <a:sym typeface="Nunito Light"/>
              </a:rPr>
              <a:t>Erasmus</a:t>
            </a:r>
            <a:r>
              <a:rPr lang="it-IT" sz="2000" dirty="0">
                <a:solidFill>
                  <a:schemeClr val="dk1"/>
                </a:solidFill>
                <a:latin typeface="Nunito Light"/>
                <a:sym typeface="Nunito Light"/>
              </a:rPr>
              <a:t> e 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Nunito Light"/>
                <a:sym typeface="Nunito Light"/>
              </a:rPr>
              <a:t>lingue</a:t>
            </a:r>
            <a:r>
              <a:rPr lang="it-IT" sz="2000" dirty="0">
                <a:solidFill>
                  <a:schemeClr val="dk1"/>
                </a:solidFill>
                <a:latin typeface="Nunito Light"/>
                <a:sym typeface="Nunito Light"/>
              </a:rPr>
              <a:t> parlate.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Quando e dove nasce il Buddy System?</a:t>
            </a:r>
            <a:endParaRPr dirty="0"/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575735" y="1465436"/>
            <a:ext cx="6637866" cy="24292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it-IT" sz="1600" dirty="0"/>
              <a:t>Nasce nel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2013</a:t>
            </a:r>
            <a:r>
              <a:rPr lang="it-IT" sz="1600" dirty="0"/>
              <a:t> grazie a 4 studenti di Lille (Francia) che, dopo aver passato un anno all'estero con il programma Erasmus+, decidono di creare una piattaforma di contatto tra studenti internazionali</a:t>
            </a: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it-IT" sz="1600" dirty="0"/>
              <a:t>Il Buddy System viene quindi sostenuto dall’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Università di Lille</a:t>
            </a:r>
            <a:endParaRPr sz="16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✘"/>
            </a:pPr>
            <a:r>
              <a:rPr lang="en" sz="1600" dirty="0"/>
              <a:t>Viene poi diffuso grazie al canale di </a:t>
            </a:r>
            <a:r>
              <a:rPr lang="en" sz="1600" dirty="0">
                <a:solidFill>
                  <a:schemeClr val="bg2">
                    <a:lumMod val="75000"/>
                  </a:schemeClr>
                </a:solidFill>
              </a:rPr>
              <a:t>ESN France </a:t>
            </a:r>
            <a:r>
              <a:rPr lang="en" sz="1600" dirty="0"/>
              <a:t>(Erasmus Student Network France) </a:t>
            </a:r>
            <a:endParaRPr sz="1600" dirty="0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378853-FC38-41DD-9CEC-D3B5DA5B4544}"/>
              </a:ext>
            </a:extLst>
          </p:cNvPr>
          <p:cNvSpPr txBox="1"/>
          <p:nvPr/>
        </p:nvSpPr>
        <p:spPr>
          <a:xfrm>
            <a:off x="575735" y="4572000"/>
            <a:ext cx="7371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https://buddysystem.eu/it/</a:t>
            </a:r>
          </a:p>
        </p:txBody>
      </p:sp>
    </p:spTree>
    <p:extLst>
      <p:ext uri="{BB962C8B-B14F-4D97-AF65-F5344CB8AC3E}">
        <p14:creationId xmlns:p14="http://schemas.microsoft.com/office/powerpoint/2010/main" val="281522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2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6 PAROLE CHIAVE</a:t>
            </a:r>
            <a:endParaRPr dirty="0"/>
          </a:p>
        </p:txBody>
      </p:sp>
      <p:sp>
        <p:nvSpPr>
          <p:cNvPr id="965" name="Google Shape;965;p32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14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Inclusione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200" dirty="0" err="1"/>
              <a:t>Favorire</a:t>
            </a:r>
            <a:r>
              <a:rPr lang="en-US" sz="1200" dirty="0"/>
              <a:t>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l’integrazione</a:t>
            </a:r>
            <a:r>
              <a:rPr lang="en-US" sz="1200" dirty="0"/>
              <a:t> e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l’accoglienza</a:t>
            </a:r>
            <a:r>
              <a:rPr lang="en-US" sz="1200" dirty="0"/>
              <a:t> di </a:t>
            </a:r>
            <a:r>
              <a:rPr lang="it-IT" sz="1200" dirty="0"/>
              <a:t>studenti internazionali</a:t>
            </a:r>
            <a:endParaRPr lang="en-US" sz="1200" dirty="0"/>
          </a:p>
        </p:txBody>
      </p:sp>
      <p:sp>
        <p:nvSpPr>
          <p:cNvPr id="966" name="Google Shape;966;p32"/>
          <p:cNvSpPr txBox="1">
            <a:spLocks noGrp="1"/>
          </p:cNvSpPr>
          <p:nvPr>
            <p:ph type="body" idx="2"/>
          </p:nvPr>
        </p:nvSpPr>
        <p:spPr>
          <a:xfrm>
            <a:off x="3257801" y="1352550"/>
            <a:ext cx="2044500" cy="14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Espansione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1200" dirty="0"/>
              <a:t>Per imparare la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cultura</a:t>
            </a:r>
            <a:r>
              <a:rPr lang="it-IT" sz="1200" dirty="0"/>
              <a:t> e la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lingua</a:t>
            </a:r>
            <a:r>
              <a:rPr lang="it-IT" sz="1200" dirty="0"/>
              <a:t> di quel luogo</a:t>
            </a:r>
            <a:endParaRPr sz="1200" dirty="0"/>
          </a:p>
        </p:txBody>
      </p:sp>
      <p:sp>
        <p:nvSpPr>
          <p:cNvPr id="967" name="Google Shape;967;p32"/>
          <p:cNvSpPr txBox="1">
            <a:spLocks noGrp="1"/>
          </p:cNvSpPr>
          <p:nvPr>
            <p:ph type="body" idx="3"/>
          </p:nvPr>
        </p:nvSpPr>
        <p:spPr>
          <a:xfrm>
            <a:off x="5686602" y="1352550"/>
            <a:ext cx="2044500" cy="14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Socializzazione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00" dirty="0"/>
              <a:t>Per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conoscere</a:t>
            </a:r>
            <a:r>
              <a:rPr lang="it-IT" sz="1200" dirty="0"/>
              <a:t> altri studenti internazionali, socializzare con loro e fare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amicizia</a:t>
            </a:r>
            <a:endParaRPr sz="12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/>
          </a:p>
        </p:txBody>
      </p:sp>
      <p:sp>
        <p:nvSpPr>
          <p:cNvPr id="968" name="Google Shape;968;p3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69" name="Google Shape;969;p32"/>
          <p:cNvSpPr txBox="1">
            <a:spLocks noGrp="1"/>
          </p:cNvSpPr>
          <p:nvPr>
            <p:ph type="body" idx="1"/>
          </p:nvPr>
        </p:nvSpPr>
        <p:spPr>
          <a:xfrm>
            <a:off x="829000" y="3105150"/>
            <a:ext cx="2044500" cy="14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Supporto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2">
                    <a:lumMod val="75000"/>
                  </a:schemeClr>
                </a:solidFill>
              </a:rPr>
              <a:t>Riduce il senso di smarrimento </a:t>
            </a:r>
            <a:r>
              <a:rPr lang="en" sz="1200" dirty="0"/>
              <a:t>tipico di quando ci si trova lontani da casa</a:t>
            </a:r>
            <a:endParaRPr sz="1200" dirty="0"/>
          </a:p>
        </p:txBody>
      </p:sp>
      <p:sp>
        <p:nvSpPr>
          <p:cNvPr id="970" name="Google Shape;970;p32"/>
          <p:cNvSpPr txBox="1">
            <a:spLocks noGrp="1"/>
          </p:cNvSpPr>
          <p:nvPr>
            <p:ph type="body" idx="2"/>
          </p:nvPr>
        </p:nvSpPr>
        <p:spPr>
          <a:xfrm>
            <a:off x="3257801" y="3105150"/>
            <a:ext cx="2044500" cy="14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Casa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dirty="0"/>
              <a:t>Lo studente internazionale deve sentirsi </a:t>
            </a:r>
            <a:r>
              <a:rPr lang="en" sz="1200" dirty="0">
                <a:solidFill>
                  <a:schemeClr val="bg2">
                    <a:lumMod val="75000"/>
                  </a:schemeClr>
                </a:solidFill>
              </a:rPr>
              <a:t>come a casa</a:t>
            </a:r>
            <a:endParaRPr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71" name="Google Shape;971;p32"/>
          <p:cNvSpPr txBox="1">
            <a:spLocks noGrp="1"/>
          </p:cNvSpPr>
          <p:nvPr>
            <p:ph type="body" idx="3"/>
          </p:nvPr>
        </p:nvSpPr>
        <p:spPr>
          <a:xfrm>
            <a:off x="5686602" y="3105150"/>
            <a:ext cx="2044500" cy="14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Benessere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/>
              <a:t>Aumenta </a:t>
            </a:r>
            <a:r>
              <a:rPr lang="en" sz="1200" dirty="0">
                <a:solidFill>
                  <a:schemeClr val="bg2">
                    <a:lumMod val="75000"/>
                  </a:schemeClr>
                </a:solidFill>
              </a:rPr>
              <a:t>l’autostima</a:t>
            </a:r>
            <a:r>
              <a:rPr lang="en" sz="1200" dirty="0"/>
              <a:t> e mette </a:t>
            </a:r>
            <a:r>
              <a:rPr lang="en" sz="1200" dirty="0">
                <a:solidFill>
                  <a:schemeClr val="bg2">
                    <a:lumMod val="75000"/>
                  </a:schemeClr>
                </a:solidFill>
              </a:rPr>
              <a:t>a proprio agio</a:t>
            </a:r>
            <a:endParaRPr sz="12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" grpId="0" build="p"/>
      <p:bldP spid="966" grpId="0" build="p"/>
      <p:bldP spid="967" grpId="0" build="p"/>
      <p:bldP spid="969" grpId="0" build="p"/>
      <p:bldP spid="970" grpId="0" build="p"/>
      <p:bldP spid="9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2"/>
          <p:cNvSpPr txBox="1">
            <a:spLocks noGrp="1"/>
          </p:cNvSpPr>
          <p:nvPr>
            <p:ph type="body" idx="1"/>
          </p:nvPr>
        </p:nvSpPr>
        <p:spPr>
          <a:xfrm>
            <a:off x="282222" y="1104194"/>
            <a:ext cx="3764278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lnSpc>
                <a:spcPct val="115000"/>
              </a:lnSpc>
              <a:spcBef>
                <a:spcPts val="1000"/>
              </a:spcBef>
              <a:buSzPts val="2400"/>
              <a:buNone/>
            </a:pPr>
            <a:r>
              <a:rPr lang="en-US" sz="1800" b="1" dirty="0"/>
              <a:t>Perché </a:t>
            </a:r>
            <a:r>
              <a:rPr lang="it-IT" sz="1800" b="1" dirty="0"/>
              <a:t>avere un </a:t>
            </a:r>
            <a:r>
              <a:rPr lang="it-IT" sz="1800" b="1" dirty="0" err="1"/>
              <a:t>buddy</a:t>
            </a:r>
            <a:endParaRPr lang="en-US" sz="1800" b="1" dirty="0"/>
          </a:p>
          <a:p>
            <a:pPr indent="-381000">
              <a:lnSpc>
                <a:spcPct val="115000"/>
              </a:lnSpc>
              <a:spcBef>
                <a:spcPts val="1000"/>
              </a:spcBef>
              <a:buSzPts val="2400"/>
            </a:pPr>
            <a:r>
              <a:rPr lang="en-US" sz="1600" dirty="0"/>
              <a:t>Per </a:t>
            </a:r>
            <a:r>
              <a:rPr lang="en-US" sz="1600" dirty="0" err="1"/>
              <a:t>avere</a:t>
            </a:r>
            <a:r>
              <a:rPr lang="en-US" sz="1600" dirty="0"/>
              <a:t> </a:t>
            </a:r>
            <a:r>
              <a:rPr lang="en-US" sz="1600" dirty="0" err="1"/>
              <a:t>qualcuno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ti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aiuti</a:t>
            </a:r>
            <a:r>
              <a:rPr lang="en-US" sz="1600" dirty="0"/>
              <a:t> con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documenti</a:t>
            </a:r>
            <a:r>
              <a:rPr lang="en-US" sz="1600" dirty="0"/>
              <a:t>, </a:t>
            </a:r>
            <a:r>
              <a:rPr lang="en-US" sz="1600" dirty="0" err="1"/>
              <a:t>l’alloggio</a:t>
            </a:r>
            <a:r>
              <a:rPr lang="en-US" sz="1600" dirty="0"/>
              <a:t>, </a:t>
            </a:r>
            <a:r>
              <a:rPr lang="en-US" sz="1600" dirty="0" err="1"/>
              <a:t>l’università</a:t>
            </a:r>
            <a:r>
              <a:rPr lang="en-US" sz="1600" dirty="0"/>
              <a:t> in un </a:t>
            </a:r>
            <a:r>
              <a:rPr lang="en-US" sz="1600" dirty="0" err="1"/>
              <a:t>paese</a:t>
            </a:r>
            <a:r>
              <a:rPr lang="en-US" sz="1600" dirty="0"/>
              <a:t> </a:t>
            </a:r>
            <a:r>
              <a:rPr lang="en-US" sz="1600" dirty="0" err="1"/>
              <a:t>straniero</a:t>
            </a:r>
            <a:endParaRPr lang="en-US" sz="1600" dirty="0"/>
          </a:p>
          <a:p>
            <a:pPr indent="-381000">
              <a:lnSpc>
                <a:spcPct val="115000"/>
              </a:lnSpc>
              <a:spcBef>
                <a:spcPts val="1000"/>
              </a:spcBef>
              <a:buSzPts val="2400"/>
            </a:pPr>
            <a:r>
              <a:rPr lang="it-IT" sz="1600" dirty="0"/>
              <a:t>Per imparare la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cultura</a:t>
            </a:r>
            <a:r>
              <a:rPr lang="it-IT" sz="1600" dirty="0"/>
              <a:t> e la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lingua</a:t>
            </a:r>
            <a:r>
              <a:rPr lang="it-IT" sz="1600" dirty="0"/>
              <a:t> di quel luogo</a:t>
            </a:r>
          </a:p>
          <a:p>
            <a:pPr indent="-381000">
              <a:lnSpc>
                <a:spcPct val="115000"/>
              </a:lnSpc>
              <a:spcBef>
                <a:spcPts val="1000"/>
              </a:spcBef>
              <a:buSzPts val="2400"/>
            </a:pPr>
            <a:r>
              <a:rPr lang="it-IT" sz="1600" dirty="0"/>
              <a:t>Per conoscere altri studenti internazionali, socializzare con loro e fare amicizia</a:t>
            </a:r>
          </a:p>
          <a:p>
            <a:pPr indent="-381000">
              <a:lnSpc>
                <a:spcPct val="115000"/>
              </a:lnSpc>
              <a:spcBef>
                <a:spcPts val="1000"/>
              </a:spcBef>
              <a:buSzPts val="2400"/>
            </a:pPr>
            <a:r>
              <a:rPr lang="it-IT" sz="1600" dirty="0"/>
              <a:t>Per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parlare altre lingue</a:t>
            </a:r>
            <a:endParaRPr lang="en-US" sz="2000" u="sng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endParaRPr lang="en-US" sz="2000" dirty="0"/>
          </a:p>
        </p:txBody>
      </p:sp>
      <p:sp>
        <p:nvSpPr>
          <p:cNvPr id="826" name="Google Shape;826;p22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Perché aderire a questo progetto?</a:t>
            </a:r>
            <a:endParaRPr dirty="0"/>
          </a:p>
        </p:txBody>
      </p:sp>
      <p:sp>
        <p:nvSpPr>
          <p:cNvPr id="827" name="Google Shape;827;p22"/>
          <p:cNvSpPr txBox="1">
            <a:spLocks noGrp="1"/>
          </p:cNvSpPr>
          <p:nvPr>
            <p:ph type="body" idx="2"/>
          </p:nvPr>
        </p:nvSpPr>
        <p:spPr>
          <a:xfrm>
            <a:off x="4334933" y="1195900"/>
            <a:ext cx="3894667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Perché diventare buddy</a:t>
            </a:r>
            <a:endParaRPr sz="1800" b="1" dirty="0"/>
          </a:p>
          <a:p>
            <a:pPr indent="-381000">
              <a:lnSpc>
                <a:spcPct val="115000"/>
              </a:lnSpc>
              <a:spcBef>
                <a:spcPts val="1000"/>
              </a:spcBef>
              <a:buSzPts val="2400"/>
            </a:pPr>
            <a:r>
              <a:rPr lang="en-US" sz="1600" dirty="0"/>
              <a:t>Per </a:t>
            </a:r>
            <a:r>
              <a:rPr lang="en-US" sz="1600" dirty="0" err="1"/>
              <a:t>aiutare</a:t>
            </a:r>
            <a:r>
              <a:rPr lang="en-US" sz="1600" dirty="0"/>
              <a:t> 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facilitare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l’integrazione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/>
              <a:t>di </a:t>
            </a:r>
            <a:r>
              <a:rPr lang="en-US" sz="1600" dirty="0" err="1"/>
              <a:t>studenti</a:t>
            </a:r>
            <a:r>
              <a:rPr lang="en-US" sz="1600" dirty="0"/>
              <a:t> </a:t>
            </a:r>
            <a:r>
              <a:rPr lang="en-US" sz="1600" dirty="0" err="1"/>
              <a:t>stranieri</a:t>
            </a:r>
            <a:endParaRPr lang="en-US" sz="1600" dirty="0"/>
          </a:p>
          <a:p>
            <a:pPr indent="-381000">
              <a:lnSpc>
                <a:spcPct val="115000"/>
              </a:lnSpc>
              <a:spcBef>
                <a:spcPts val="1000"/>
              </a:spcBef>
              <a:buSzPts val="2400"/>
            </a:pPr>
            <a:r>
              <a:rPr lang="it-IT" sz="1600" dirty="0"/>
              <a:t>Per far conoscere la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propria città</a:t>
            </a:r>
          </a:p>
          <a:p>
            <a:pPr indent="-381000">
              <a:lnSpc>
                <a:spcPct val="115000"/>
              </a:lnSpc>
              <a:spcBef>
                <a:spcPts val="1000"/>
              </a:spcBef>
              <a:buSzPts val="2400"/>
            </a:pPr>
            <a:r>
              <a:rPr lang="it-IT" sz="1600" dirty="0"/>
              <a:t>Per avere un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amico</a:t>
            </a:r>
            <a:r>
              <a:rPr lang="it-IT" sz="1600" dirty="0"/>
              <a:t> di un’altra parte del mondo</a:t>
            </a:r>
          </a:p>
          <a:p>
            <a:pPr indent="-381000">
              <a:lnSpc>
                <a:spcPct val="115000"/>
              </a:lnSpc>
              <a:spcBef>
                <a:spcPts val="1000"/>
              </a:spcBef>
              <a:buSzPts val="2400"/>
            </a:pPr>
            <a:r>
              <a:rPr lang="it-IT" sz="1600" dirty="0"/>
              <a:t>Per approfondire la conoscenza delle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lingue</a:t>
            </a:r>
            <a:endParaRPr lang="en-US" sz="1600" u="sng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828" name="Google Shape;828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" grpId="0" build="p"/>
      <p:bldP spid="8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3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Perché è un incrocio tra</a:t>
            </a:r>
            <a:endParaRPr dirty="0"/>
          </a:p>
        </p:txBody>
      </p:sp>
      <p:sp>
        <p:nvSpPr>
          <p:cNvPr id="834" name="Google Shape;834;p23"/>
          <p:cNvSpPr txBox="1">
            <a:spLocks noGrp="1"/>
          </p:cNvSpPr>
          <p:nvPr>
            <p:ph type="body" idx="1"/>
          </p:nvPr>
        </p:nvSpPr>
        <p:spPr>
          <a:xfrm>
            <a:off x="587023" y="1352550"/>
            <a:ext cx="2572172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Tandem</a:t>
            </a:r>
            <a:endParaRPr b="1" dirty="0"/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2400"/>
              <a:buNone/>
              <a:tabLst/>
              <a:defRPr/>
            </a:pPr>
            <a:r>
              <a:rPr lang="it-IT" sz="1600" noProof="0" dirty="0">
                <a:solidFill>
                  <a:srgbClr val="21355A"/>
                </a:solidFill>
              </a:rPr>
              <a:t>       </a:t>
            </a:r>
            <a:r>
              <a:rPr lang="it-IT" sz="1600" dirty="0">
                <a:solidFill>
                  <a:srgbClr val="21355A"/>
                </a:solidFill>
              </a:rPr>
              <a:t>Scambio</a:t>
            </a:r>
            <a:r>
              <a:rPr lang="it-IT" sz="1600" noProof="0" dirty="0">
                <a:solidFill>
                  <a:srgbClr val="21355A"/>
                </a:solidFill>
              </a:rPr>
              <a:t> </a:t>
            </a:r>
            <a:r>
              <a:rPr lang="it-IT" sz="1600" noProof="0" dirty="0">
                <a:solidFill>
                  <a:schemeClr val="bg2">
                    <a:lumMod val="75000"/>
                  </a:schemeClr>
                </a:solidFill>
              </a:rPr>
              <a:t>linguistico</a:t>
            </a:r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2400"/>
              <a:buNone/>
              <a:tabLst/>
              <a:defRPr/>
            </a:pPr>
            <a:r>
              <a:rPr kumimoji="0" lang="it-IT" sz="1600" b="0" i="0" u="none" strike="noStrike" kern="0" cap="none" spc="0" normalizeH="0" baseline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Nunito Light"/>
                <a:sym typeface="Nunito Light"/>
              </a:rPr>
              <a:t>       Scambio </a:t>
            </a:r>
            <a:r>
              <a:rPr kumimoji="0" lang="it-IT" sz="1600" b="0" i="0" u="none" strike="noStrike" kern="0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Nunito Light"/>
                <a:sym typeface="Nunito Light"/>
              </a:rPr>
              <a:t>interculturale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Nunito Light"/>
              <a:sym typeface="Nunito Light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2400"/>
              <a:buFont typeface="Nunito Light"/>
              <a:buChar char="✘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Nunito Light"/>
              <a:sym typeface="Nunito Light"/>
            </a:endParaRPr>
          </a:p>
        </p:txBody>
      </p:sp>
      <p:sp>
        <p:nvSpPr>
          <p:cNvPr id="835" name="Google Shape;835;p23"/>
          <p:cNvSpPr txBox="1">
            <a:spLocks noGrp="1"/>
          </p:cNvSpPr>
          <p:nvPr>
            <p:ph type="body" idx="2"/>
          </p:nvPr>
        </p:nvSpPr>
        <p:spPr>
          <a:xfrm>
            <a:off x="3257802" y="1352550"/>
            <a:ext cx="2330197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Tutoraggio</a:t>
            </a:r>
            <a:endParaRPr b="1" dirty="0"/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2400"/>
              <a:buNone/>
              <a:tabLst/>
              <a:defRPr/>
            </a:pPr>
            <a:r>
              <a:rPr lang="it-IT" sz="1600" dirty="0">
                <a:solidFill>
                  <a:srgbClr val="21355A"/>
                </a:solidFill>
              </a:rPr>
              <a:t>       Comprensione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dell’organizzazione</a:t>
            </a:r>
            <a:r>
              <a:rPr lang="it-IT" sz="1600" dirty="0">
                <a:solidFill>
                  <a:srgbClr val="21355A"/>
                </a:solidFill>
              </a:rPr>
              <a:t> didattica</a:t>
            </a:r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2400"/>
              <a:buNone/>
              <a:tabLst/>
              <a:defRPr/>
            </a:pPr>
            <a:r>
              <a:rPr lang="it-IT" sz="1600" dirty="0">
                <a:solidFill>
                  <a:srgbClr val="21355A"/>
                </a:solidFill>
              </a:rPr>
              <a:t>       Supporto in ambito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universitario</a:t>
            </a: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2400"/>
              <a:buFont typeface="Nunito Light"/>
              <a:buChar char="✘"/>
              <a:tabLst/>
              <a:defRPr/>
            </a:pPr>
            <a:endParaRPr lang="it-IT" sz="1600" dirty="0">
              <a:solidFill>
                <a:srgbClr val="21355A"/>
              </a:solidFill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2400"/>
              <a:buFont typeface="Nunito Light"/>
              <a:buChar char="✘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Nunito Light"/>
              <a:sym typeface="Nunito Light"/>
            </a:endParaRPr>
          </a:p>
        </p:txBody>
      </p:sp>
      <p:sp>
        <p:nvSpPr>
          <p:cNvPr id="836" name="Google Shape;836;p23"/>
          <p:cNvSpPr txBox="1">
            <a:spLocks noGrp="1"/>
          </p:cNvSpPr>
          <p:nvPr>
            <p:ph type="body" idx="3"/>
          </p:nvPr>
        </p:nvSpPr>
        <p:spPr>
          <a:xfrm>
            <a:off x="5686606" y="1352550"/>
            <a:ext cx="2870372" cy="3790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Peer </a:t>
            </a:r>
            <a:r>
              <a:rPr lang="it-IT" b="1" dirty="0" err="1"/>
              <a:t>education</a:t>
            </a:r>
            <a:r>
              <a:rPr lang="it-IT" b="1" dirty="0"/>
              <a:t> </a:t>
            </a:r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2400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Nunito Light"/>
                <a:sym typeface="Nunito Light"/>
              </a:rPr>
              <a:t>       Si trasmettono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Nunito Light"/>
                <a:sym typeface="Nunito Light"/>
              </a:rPr>
              <a:t>conoscenze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Nunito Light"/>
                <a:sym typeface="Nunito Light"/>
              </a:rPr>
              <a:t> ed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Nunito Light"/>
                <a:sym typeface="Nunito Light"/>
              </a:rPr>
              <a:t>esperienze</a:t>
            </a:r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2400"/>
              <a:buNone/>
              <a:tabLst/>
              <a:defRPr/>
            </a:pPr>
            <a:r>
              <a:rPr lang="it-IT" sz="1600" dirty="0">
                <a:solidFill>
                  <a:srgbClr val="21355A"/>
                </a:solidFill>
              </a:rPr>
              <a:t>       Situazione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informale</a:t>
            </a:r>
            <a:r>
              <a:rPr lang="it-IT" sz="1600" dirty="0">
                <a:solidFill>
                  <a:srgbClr val="21355A"/>
                </a:solidFill>
              </a:rPr>
              <a:t> che mette a proprio agio 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Nunito Light"/>
              <a:sym typeface="Nunito Light"/>
            </a:endParaRPr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2400"/>
              <a:buNone/>
              <a:tabLst/>
              <a:defRPr/>
            </a:pPr>
            <a:r>
              <a:rPr lang="it-IT" sz="1600" dirty="0">
                <a:solidFill>
                  <a:srgbClr val="21355A"/>
                </a:solidFill>
              </a:rPr>
              <a:t>       Sono gli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studenti</a:t>
            </a:r>
            <a:r>
              <a:rPr lang="it-IT" sz="1600" dirty="0">
                <a:solidFill>
                  <a:srgbClr val="21355A"/>
                </a:solidFill>
              </a:rPr>
              <a:t> che organizzano eventi, anche culturali, per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altri studenti </a:t>
            </a:r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8200"/>
              </a:buClr>
              <a:buSzPts val="2400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sym typeface="Nunito Light"/>
              </a:rPr>
              <a:t>       Insegnamento</a:t>
            </a:r>
            <a:r>
              <a:rPr kumimoji="0" lang="it-IT" sz="1600" b="0" i="0" u="none" strike="noStrike" kern="0" cap="none" spc="0" normalizeH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sym typeface="Nunito Light"/>
              </a:rPr>
              <a:t> </a:t>
            </a:r>
            <a:r>
              <a:rPr kumimoji="0" lang="it-IT" sz="1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Nunito Light"/>
              </a:rPr>
              <a:t>a vicenda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Nuni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837" name="Google Shape;837;p2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575EB33-17E1-4668-9422-7EE06117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022" y="1740351"/>
            <a:ext cx="338670" cy="40402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7AA904A-C84B-48C2-91C2-9D5A55954B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022" y="2177472"/>
            <a:ext cx="338670" cy="4040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C1DD78E-BCFA-41A6-8454-25C180F73E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9352" y="1740351"/>
            <a:ext cx="347502" cy="41456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276089-1C41-4698-AFA7-B307C53273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9352" y="2668897"/>
            <a:ext cx="347502" cy="4145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85A22FA-9023-4601-9F41-9299861A8E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6606" y="1753158"/>
            <a:ext cx="347502" cy="4145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27BA1C3-6484-45E3-B5AD-678BA6DEBD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3050" y="2373981"/>
            <a:ext cx="347502" cy="41456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11CB487-DE7B-47A1-AA7A-95AC45B1B9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3050" y="3083461"/>
            <a:ext cx="347502" cy="41456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D039C9B-2274-44E9-9DBA-EDB97D1A2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606" y="4113480"/>
            <a:ext cx="347502" cy="41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" grpId="0" build="p"/>
      <p:bldP spid="835" grpId="0" build="p"/>
      <p:bldP spid="8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1"/>
          <p:cNvSpPr txBox="1">
            <a:spLocks noGrp="1"/>
          </p:cNvSpPr>
          <p:nvPr>
            <p:ph type="title"/>
          </p:nvPr>
        </p:nvSpPr>
        <p:spPr>
          <a:xfrm>
            <a:off x="829000" y="293449"/>
            <a:ext cx="6902100" cy="6960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METODO</a:t>
            </a:r>
            <a:endParaRPr sz="5400" dirty="0"/>
          </a:p>
        </p:txBody>
      </p:sp>
      <p:sp>
        <p:nvSpPr>
          <p:cNvPr id="815" name="Google Shape;815;p21"/>
          <p:cNvSpPr txBox="1">
            <a:spLocks noGrp="1"/>
          </p:cNvSpPr>
          <p:nvPr>
            <p:ph type="body" idx="1"/>
          </p:nvPr>
        </p:nvSpPr>
        <p:spPr>
          <a:xfrm>
            <a:off x="829000" y="162121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it-IT" sz="1400" dirty="0"/>
              <a:t>            </a:t>
            </a:r>
            <a:r>
              <a:rPr lang="it-IT" sz="1400" b="1" dirty="0"/>
              <a:t>ADATTIVO</a:t>
            </a:r>
            <a:r>
              <a:rPr lang="it-IT" sz="1400" dirty="0"/>
              <a:t>: si guarda alla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singola persona </a:t>
            </a:r>
            <a:r>
              <a:rPr lang="it-IT" sz="1400" dirty="0"/>
              <a:t>e si cerca di fornirgli un ambiente accogliente e adatto</a:t>
            </a:r>
          </a:p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it-IT" sz="1400" b="1" dirty="0"/>
              <a:t>            INTERATTIVO</a:t>
            </a:r>
            <a:r>
              <a:rPr lang="it-IT" sz="1400" dirty="0"/>
              <a:t>: ci sono continui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feedback</a:t>
            </a:r>
            <a:r>
              <a:rPr lang="it-IT" sz="1400" dirty="0"/>
              <a:t> da entrambi le parti</a:t>
            </a:r>
          </a:p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it-IT" sz="1400" dirty="0"/>
              <a:t>            </a:t>
            </a:r>
            <a:r>
              <a:rPr lang="it-IT" sz="1400" b="1" dirty="0"/>
              <a:t>DISCORSIVO</a:t>
            </a:r>
            <a:r>
              <a:rPr lang="it-IT" sz="1400" dirty="0"/>
              <a:t>: c’è dialogo, una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comunicazione</a:t>
            </a:r>
            <a:r>
              <a:rPr lang="it-IT" sz="1400" dirty="0"/>
              <a:t> che comporta una condivisione di informazioni</a:t>
            </a:r>
          </a:p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it-IT" sz="1400" dirty="0"/>
              <a:t>            </a:t>
            </a:r>
            <a:r>
              <a:rPr lang="it-IT" sz="1400" b="1" dirty="0"/>
              <a:t>RIFLESSIVO: </a:t>
            </a:r>
            <a:r>
              <a:rPr lang="it-IT" sz="1400" dirty="0"/>
              <a:t>alla fine del periodo di studio all’estero, allo studente internazionale viene chiesto compilare una scheda di valutazione del proprio Buddy per vedere se il Buddy è riuscito a dare gli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strumenti</a:t>
            </a:r>
            <a:r>
              <a:rPr lang="it-IT" sz="1400" dirty="0"/>
              <a:t> giusti allo studente internazionale </a:t>
            </a:r>
            <a:endParaRPr sz="1400" dirty="0"/>
          </a:p>
        </p:txBody>
      </p:sp>
      <p:sp>
        <p:nvSpPr>
          <p:cNvPr id="820" name="Google Shape;820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1BFD31-38BC-4F10-994A-054B7AFCCB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412" y="1660866"/>
            <a:ext cx="384244" cy="3121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02DC62B-AC0F-4DE9-9BE7-61095D6856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412" y="2259552"/>
            <a:ext cx="384244" cy="31219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A1E1E5-383A-4044-8D40-261F321BF5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9000" y="2671964"/>
            <a:ext cx="384244" cy="3121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8651751-BD8D-4FDF-9301-21B138D6B4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412" y="3270650"/>
            <a:ext cx="384244" cy="312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2"/>
          <p:cNvSpPr txBox="1">
            <a:spLocks noGrp="1"/>
          </p:cNvSpPr>
          <p:nvPr>
            <p:ph type="body" idx="1"/>
          </p:nvPr>
        </p:nvSpPr>
        <p:spPr>
          <a:xfrm>
            <a:off x="282222" y="1104194"/>
            <a:ext cx="3764278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lnSpc>
                <a:spcPct val="115000"/>
              </a:lnSpc>
              <a:spcBef>
                <a:spcPts val="1000"/>
              </a:spcBef>
              <a:buSzPts val="2400"/>
              <a:buNone/>
            </a:pPr>
            <a:r>
              <a:rPr lang="it-IT" sz="1800" b="1" dirty="0">
                <a:solidFill>
                  <a:schemeClr val="bg2">
                    <a:lumMod val="75000"/>
                  </a:schemeClr>
                </a:solidFill>
              </a:rPr>
              <a:t>Vantaggi</a:t>
            </a:r>
            <a:endParaRPr lang="en-US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76200" indent="0">
              <a:lnSpc>
                <a:spcPct val="115000"/>
              </a:lnSpc>
              <a:spcBef>
                <a:spcPts val="1000"/>
              </a:spcBef>
              <a:buSzPts val="2400"/>
              <a:buNone/>
            </a:pPr>
            <a:r>
              <a:rPr lang="it-IT" sz="1600" dirty="0"/>
              <a:t>       Ci si mette a confronto fra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pari</a:t>
            </a:r>
          </a:p>
          <a:p>
            <a:pPr marL="76200" indent="0">
              <a:lnSpc>
                <a:spcPct val="115000"/>
              </a:lnSpc>
              <a:spcBef>
                <a:spcPts val="1000"/>
              </a:spcBef>
              <a:buSzPts val="2400"/>
              <a:buNone/>
            </a:pPr>
            <a:r>
              <a:rPr lang="it-IT" sz="1600" dirty="0"/>
              <a:t>       Si sviluppa un senso di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partecipazione</a:t>
            </a:r>
            <a:r>
              <a:rPr lang="it-IT" sz="1600" dirty="0"/>
              <a:t> e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inclusione</a:t>
            </a:r>
          </a:p>
          <a:p>
            <a:pPr marL="76200" indent="0">
              <a:lnSpc>
                <a:spcPct val="115000"/>
              </a:lnSpc>
              <a:spcBef>
                <a:spcPts val="1000"/>
              </a:spcBef>
              <a:buSzPts val="2400"/>
              <a:buNone/>
            </a:pPr>
            <a:r>
              <a:rPr lang="it-IT" sz="1600" dirty="0"/>
              <a:t>       Per conoscere altri studenti internazionali, socializzare con loro e fare amicizia</a:t>
            </a:r>
          </a:p>
          <a:p>
            <a:pPr marL="76200" indent="0">
              <a:lnSpc>
                <a:spcPct val="115000"/>
              </a:lnSpc>
              <a:spcBef>
                <a:spcPts val="1000"/>
              </a:spcBef>
              <a:buSzPts val="2400"/>
              <a:buNone/>
            </a:pPr>
            <a:r>
              <a:rPr lang="it-IT" sz="1600" dirty="0"/>
              <a:t>       Per parlare altre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lingue</a:t>
            </a:r>
            <a:endParaRPr lang="en-US" sz="2000" u="sng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endParaRPr lang="en-US" sz="2000" dirty="0"/>
          </a:p>
        </p:txBody>
      </p:sp>
      <p:sp>
        <p:nvSpPr>
          <p:cNvPr id="827" name="Google Shape;827;p22"/>
          <p:cNvSpPr txBox="1">
            <a:spLocks noGrp="1"/>
          </p:cNvSpPr>
          <p:nvPr>
            <p:ph type="body" idx="2"/>
          </p:nvPr>
        </p:nvSpPr>
        <p:spPr>
          <a:xfrm>
            <a:off x="4334933" y="1195899"/>
            <a:ext cx="3764278" cy="37937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FF0000"/>
                </a:solidFill>
              </a:rPr>
              <a:t>Svantaggi</a:t>
            </a:r>
          </a:p>
          <a:p>
            <a:pPr marL="76200" indent="0">
              <a:lnSpc>
                <a:spcPct val="115000"/>
              </a:lnSpc>
              <a:spcBef>
                <a:spcPts val="1000"/>
              </a:spcBef>
              <a:buSzPts val="2400"/>
              <a:buNone/>
            </a:pPr>
            <a:r>
              <a:rPr lang="en-US" sz="1600" dirty="0"/>
              <a:t>        </a:t>
            </a:r>
            <a:r>
              <a:rPr lang="it-IT" sz="1600" dirty="0">
                <a:solidFill>
                  <a:srgbClr val="FF0000"/>
                </a:solidFill>
              </a:rPr>
              <a:t>Non c’è la certezza </a:t>
            </a:r>
            <a:r>
              <a:rPr lang="it-IT" sz="1600" dirty="0"/>
              <a:t>che il match possa funzionare perché ogni persona ha la sua personalità</a:t>
            </a:r>
          </a:p>
          <a:p>
            <a:pPr marL="76200" indent="0">
              <a:lnSpc>
                <a:spcPct val="115000"/>
              </a:lnSpc>
              <a:spcBef>
                <a:spcPts val="1000"/>
              </a:spcBef>
              <a:buSzPts val="2400"/>
              <a:buNone/>
            </a:pPr>
            <a:r>
              <a:rPr lang="it-IT" sz="1600" dirty="0"/>
              <a:t>        Gli studenti sono costretti a comunicare e socializzare</a:t>
            </a:r>
          </a:p>
          <a:p>
            <a:pPr marL="76200" indent="0">
              <a:lnSpc>
                <a:spcPct val="115000"/>
              </a:lnSpc>
              <a:spcBef>
                <a:spcPts val="1000"/>
              </a:spcBef>
              <a:buSzPts val="2400"/>
              <a:buNone/>
            </a:pPr>
            <a:r>
              <a:rPr lang="it-IT" sz="1600" dirty="0"/>
              <a:t>         Si </a:t>
            </a:r>
            <a:r>
              <a:rPr lang="it-IT" sz="1600" dirty="0">
                <a:solidFill>
                  <a:srgbClr val="FF0000"/>
                </a:solidFill>
              </a:rPr>
              <a:t>socializza solamente </a:t>
            </a:r>
            <a:r>
              <a:rPr lang="it-IT" sz="1600" dirty="0"/>
              <a:t>con persone che hanno in comune gli studi e le lingue</a:t>
            </a:r>
            <a:endParaRPr lang="en-US" sz="1600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828" name="Google Shape;828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54425F2-5DA4-493F-BF18-5404DB399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220" y="2041736"/>
            <a:ext cx="377985" cy="34750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7D95309-3326-4D69-9830-7EBA8E74D2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219" y="3691804"/>
            <a:ext cx="377985" cy="3475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A8EAAA2-4A6D-4E5C-A822-C39317704C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220" y="2669383"/>
            <a:ext cx="377985" cy="3475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1CCC18-3C59-4C2A-8E25-59C44D79A6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220" y="1584323"/>
            <a:ext cx="377985" cy="34750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29E01A-F48E-43C1-AEF8-30A6B6B92C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411503">
            <a:off x="4382900" y="2628678"/>
            <a:ext cx="377985" cy="3475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B27C47-FDBB-4491-98F1-CA9BD51CA1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2516" y="1642192"/>
            <a:ext cx="426757" cy="3901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CD71054-CB80-4D9D-A526-958E684F39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7681" y="3301626"/>
            <a:ext cx="42675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" grpId="0" build="p"/>
      <p:bldP spid="827" grpId="0" build="p"/>
    </p:bldLst>
  </p:timing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826</Words>
  <Application>Microsoft Office PowerPoint</Application>
  <PresentationFormat>Presentazione su schermo (16:9)</PresentationFormat>
  <Paragraphs>105</Paragraphs>
  <Slides>17</Slides>
  <Notes>16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Nunito Light</vt:lpstr>
      <vt:lpstr>Arial</vt:lpstr>
      <vt:lpstr>Calibri</vt:lpstr>
      <vt:lpstr>Mali</vt:lpstr>
      <vt:lpstr>Mali SemiBold</vt:lpstr>
      <vt:lpstr>Ely template</vt:lpstr>
      <vt:lpstr>Buddy System all’università: l’incrocio perfetto tra tutoraggio, tandem e peer education</vt:lpstr>
      <vt:lpstr>Cos’è il Buddy System?</vt:lpstr>
      <vt:lpstr>Come avviene l’abbinamento?</vt:lpstr>
      <vt:lpstr>Quando e dove nasce il Buddy System?</vt:lpstr>
      <vt:lpstr>LE 6 PAROLE CHIAVE</vt:lpstr>
      <vt:lpstr>Perché aderire a questo progetto?</vt:lpstr>
      <vt:lpstr>Perché è un incrocio tra</vt:lpstr>
      <vt:lpstr>METODO</vt:lpstr>
      <vt:lpstr>Presentazione standard di PowerPoint</vt:lpstr>
      <vt:lpstr>Il “BuSy” a Trieste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Testimonianze dirette</vt:lpstr>
      <vt:lpstr>Sitografia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Solange Brumat</cp:lastModifiedBy>
  <cp:revision>67</cp:revision>
  <dcterms:modified xsi:type="dcterms:W3CDTF">2020-11-24T15:22:06Z</dcterms:modified>
</cp:coreProperties>
</file>