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57" r:id="rId6"/>
    <p:sldId id="267" r:id="rId7"/>
    <p:sldId id="261" r:id="rId8"/>
    <p:sldId id="262" r:id="rId9"/>
    <p:sldId id="263" r:id="rId10"/>
    <p:sldId id="264" r:id="rId11"/>
    <p:sldId id="265" r:id="rId12"/>
    <p:sldId id="268" r:id="rId13"/>
    <p:sldId id="266" r:id="rId14"/>
    <p:sldId id="269" r:id="rId1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ada.sospiro@gmail.com" initials="g" lastIdx="1" clrIdx="0">
    <p:extLst>
      <p:ext uri="{19B8F6BF-5375-455C-9EA6-DF929625EA0E}">
        <p15:presenceInfo xmlns:p15="http://schemas.microsoft.com/office/powerpoint/2012/main" userId="444baed2c4c332e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4" autoAdjust="0"/>
    <p:restoredTop sz="94660"/>
  </p:normalViewPr>
  <p:slideViewPr>
    <p:cSldViewPr snapToGrid="0">
      <p:cViewPr varScale="1">
        <p:scale>
          <a:sx n="72" d="100"/>
          <a:sy n="72" d="100"/>
        </p:scale>
        <p:origin x="4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0BCB9D-8D56-451D-965B-AF6FF350367B}" type="doc">
      <dgm:prSet loTypeId="urn:microsoft.com/office/officeart/2008/layout/LinedList" loCatId="list" qsTypeId="urn:microsoft.com/office/officeart/2005/8/quickstyle/simple1" qsCatId="simple" csTypeId="urn:microsoft.com/office/officeart/2018/5/colors/Iconchunking_neutralbg_colorful5" csCatId="colorful" phldr="1"/>
      <dgm:spPr/>
      <dgm:t>
        <a:bodyPr/>
        <a:lstStyle/>
        <a:p>
          <a:endParaRPr lang="it-IT"/>
        </a:p>
      </dgm:t>
    </dgm:pt>
    <dgm:pt modelId="{93FF7CEC-12A2-4B7D-A974-F284E4989246}">
      <dgm:prSet phldrT="[Testo]"/>
      <dgm:spPr/>
      <dgm:t>
        <a:bodyPr/>
        <a:lstStyle/>
        <a:p>
          <a:pPr>
            <a:lnSpc>
              <a:spcPct val="100000"/>
            </a:lnSpc>
          </a:pPr>
          <a:r>
            <a:rPr lang="it-IT" b="0" dirty="0">
              <a:latin typeface="Arial Rounded MT Bold" panose="020F0704030504030204" pitchFamily="34" charset="0"/>
            </a:rPr>
            <a:t>1. Potenziare le emozioni positive, per essere in grado di ridurre l’insorgenza di stati d’animo negativi </a:t>
          </a:r>
        </a:p>
        <a:p>
          <a:pPr>
            <a:lnSpc>
              <a:spcPct val="100000"/>
            </a:lnSpc>
          </a:pPr>
          <a:r>
            <a:rPr lang="it-IT" b="0" dirty="0">
              <a:latin typeface="Arial Rounded MT Bold" panose="020F0704030504030204" pitchFamily="34" charset="0"/>
              <a:sym typeface="Wingdings" panose="05000000000000000000" pitchFamily="2" charset="2"/>
            </a:rPr>
            <a:t> </a:t>
          </a:r>
          <a:r>
            <a:rPr lang="it-IT" b="1" u="sng" dirty="0">
              <a:solidFill>
                <a:srgbClr val="FF0000"/>
              </a:solidFill>
              <a:latin typeface="Arial Rounded MT Bold" panose="020F0704030504030204" pitchFamily="34" charset="0"/>
              <a:sym typeface="Wingdings" panose="05000000000000000000" pitchFamily="2" charset="2"/>
            </a:rPr>
            <a:t>MINORE STRESS</a:t>
          </a:r>
          <a:endParaRPr lang="it-IT" b="1" u="sng" dirty="0">
            <a:solidFill>
              <a:srgbClr val="FF0000"/>
            </a:solidFill>
            <a:latin typeface="Arial Rounded MT Bold" panose="020F0704030504030204" pitchFamily="34" charset="0"/>
          </a:endParaRPr>
        </a:p>
      </dgm:t>
    </dgm:pt>
    <dgm:pt modelId="{95A31FD0-257F-4AD0-86F6-3707A7ECB3F0}" type="parTrans" cxnId="{CD447C65-3008-47BD-A6CB-10197AD582F2}">
      <dgm:prSet/>
      <dgm:spPr/>
      <dgm:t>
        <a:bodyPr/>
        <a:lstStyle/>
        <a:p>
          <a:endParaRPr lang="it-IT"/>
        </a:p>
      </dgm:t>
    </dgm:pt>
    <dgm:pt modelId="{58EC5D3C-0A07-41F9-ADAA-A7239EE230AF}" type="sibTrans" cxnId="{CD447C65-3008-47BD-A6CB-10197AD582F2}">
      <dgm:prSet/>
      <dgm:spPr/>
      <dgm:t>
        <a:bodyPr/>
        <a:lstStyle/>
        <a:p>
          <a:endParaRPr lang="it-IT"/>
        </a:p>
      </dgm:t>
    </dgm:pt>
    <dgm:pt modelId="{7236022F-B784-4216-BC20-2DEBB9ED5537}">
      <dgm:prSet phldrT="[Testo]"/>
      <dgm:spPr/>
      <dgm:t>
        <a:bodyPr/>
        <a:lstStyle/>
        <a:p>
          <a:pPr>
            <a:lnSpc>
              <a:spcPct val="100000"/>
            </a:lnSpc>
          </a:pPr>
          <a:r>
            <a:rPr lang="it-IT" dirty="0">
              <a:latin typeface="Arial Rounded MT Bold" panose="020F0704030504030204" pitchFamily="34" charset="0"/>
            </a:rPr>
            <a:t>2. Maturare l’attenzione verso lo sviluppo personale e sociale proprio e altrui </a:t>
          </a:r>
        </a:p>
        <a:p>
          <a:pPr>
            <a:lnSpc>
              <a:spcPct val="100000"/>
            </a:lnSpc>
          </a:pPr>
          <a:r>
            <a:rPr lang="it-IT" dirty="0">
              <a:latin typeface="Arial Rounded MT Bold" panose="020F0704030504030204" pitchFamily="34" charset="0"/>
              <a:sym typeface="Wingdings" panose="05000000000000000000" pitchFamily="2" charset="2"/>
            </a:rPr>
            <a:t> </a:t>
          </a:r>
          <a:r>
            <a:rPr lang="it-IT" b="1" u="sng" dirty="0">
              <a:solidFill>
                <a:srgbClr val="FF0000"/>
              </a:solidFill>
              <a:latin typeface="Arial Rounded MT Bold" panose="020F0704030504030204" pitchFamily="34" charset="0"/>
              <a:sym typeface="Wingdings" panose="05000000000000000000" pitchFamily="2" charset="2"/>
            </a:rPr>
            <a:t>AUTOSTIMA E CONSAPEVOLEZZA</a:t>
          </a:r>
          <a:r>
            <a:rPr lang="it-IT" b="1" u="sng" dirty="0">
              <a:solidFill>
                <a:srgbClr val="FF0000"/>
              </a:solidFill>
              <a:latin typeface="Arial Rounded MT Bold" panose="020F0704030504030204" pitchFamily="34" charset="0"/>
            </a:rPr>
            <a:t> </a:t>
          </a:r>
        </a:p>
      </dgm:t>
    </dgm:pt>
    <dgm:pt modelId="{EA419F21-AE11-4381-BDF7-AADB7C032D42}" type="parTrans" cxnId="{4C2E81B1-3A18-4277-844D-2F32E72994B6}">
      <dgm:prSet/>
      <dgm:spPr/>
      <dgm:t>
        <a:bodyPr/>
        <a:lstStyle/>
        <a:p>
          <a:endParaRPr lang="it-IT"/>
        </a:p>
      </dgm:t>
    </dgm:pt>
    <dgm:pt modelId="{06DAABC8-666B-4A71-94B1-4AA6FF463AC9}" type="sibTrans" cxnId="{4C2E81B1-3A18-4277-844D-2F32E72994B6}">
      <dgm:prSet/>
      <dgm:spPr/>
      <dgm:t>
        <a:bodyPr/>
        <a:lstStyle/>
        <a:p>
          <a:endParaRPr lang="it-IT"/>
        </a:p>
      </dgm:t>
    </dgm:pt>
    <dgm:pt modelId="{63DEE7B9-2FAF-4291-B92B-DA0EA921B850}">
      <dgm:prSet phldrT="[Testo]"/>
      <dgm:spPr/>
      <dgm:t>
        <a:bodyPr/>
        <a:lstStyle/>
        <a:p>
          <a:pPr>
            <a:lnSpc>
              <a:spcPct val="100000"/>
            </a:lnSpc>
          </a:pPr>
          <a:r>
            <a:rPr lang="it-IT" dirty="0">
              <a:latin typeface="Arial Rounded MT Bold" panose="020F0704030504030204" pitchFamily="34" charset="0"/>
            </a:rPr>
            <a:t>3. Sviluppo di capacità di ascolto, comprensione ed espressione dei propri sentimenti, fondamentali per lo sviluppo di relazioni sociali positive </a:t>
          </a:r>
        </a:p>
        <a:p>
          <a:pPr>
            <a:lnSpc>
              <a:spcPct val="100000"/>
            </a:lnSpc>
          </a:pPr>
          <a:r>
            <a:rPr lang="it-IT" dirty="0">
              <a:latin typeface="Arial Rounded MT Bold" panose="020F0704030504030204" pitchFamily="34" charset="0"/>
              <a:sym typeface="Wingdings" panose="05000000000000000000" pitchFamily="2" charset="2"/>
            </a:rPr>
            <a:t> </a:t>
          </a:r>
          <a:r>
            <a:rPr lang="it-IT" b="1" u="sng" dirty="0">
              <a:solidFill>
                <a:srgbClr val="FF0000"/>
              </a:solidFill>
              <a:latin typeface="Arial Rounded MT Bold" panose="020F0704030504030204" pitchFamily="34" charset="0"/>
              <a:sym typeface="Wingdings" panose="05000000000000000000" pitchFamily="2" charset="2"/>
            </a:rPr>
            <a:t>MENO VIOLENZA E PIU’ DIALOGO</a:t>
          </a:r>
          <a:r>
            <a:rPr lang="it-IT" b="1" u="sng" dirty="0">
              <a:solidFill>
                <a:srgbClr val="FF0000"/>
              </a:solidFill>
              <a:latin typeface="Arial Rounded MT Bold" panose="020F0704030504030204" pitchFamily="34" charset="0"/>
            </a:rPr>
            <a:t> </a:t>
          </a:r>
        </a:p>
      </dgm:t>
    </dgm:pt>
    <dgm:pt modelId="{D92C23B0-6143-4C2E-8C55-B5FF746090A0}" type="parTrans" cxnId="{C4EAD8CC-D53B-46F6-833B-26E62A5FA0F5}">
      <dgm:prSet/>
      <dgm:spPr/>
      <dgm:t>
        <a:bodyPr/>
        <a:lstStyle/>
        <a:p>
          <a:endParaRPr lang="it-IT"/>
        </a:p>
      </dgm:t>
    </dgm:pt>
    <dgm:pt modelId="{CFD5FEB8-0BAE-4AF4-8A81-1B6F4584F778}" type="sibTrans" cxnId="{C4EAD8CC-D53B-46F6-833B-26E62A5FA0F5}">
      <dgm:prSet/>
      <dgm:spPr/>
      <dgm:t>
        <a:bodyPr/>
        <a:lstStyle/>
        <a:p>
          <a:endParaRPr lang="it-IT"/>
        </a:p>
      </dgm:t>
    </dgm:pt>
    <dgm:pt modelId="{B22991C7-495C-468D-B354-D567E9AB809D}" type="pres">
      <dgm:prSet presAssocID="{E10BCB9D-8D56-451D-965B-AF6FF350367B}" presName="vert0" presStyleCnt="0">
        <dgm:presLayoutVars>
          <dgm:dir/>
          <dgm:animOne val="branch"/>
          <dgm:animLvl val="lvl"/>
        </dgm:presLayoutVars>
      </dgm:prSet>
      <dgm:spPr/>
    </dgm:pt>
    <dgm:pt modelId="{3B71A55E-521B-4CBA-B255-5FAFFD6BAC29}" type="pres">
      <dgm:prSet presAssocID="{93FF7CEC-12A2-4B7D-A974-F284E4989246}" presName="thickLine" presStyleLbl="alignNode1" presStyleIdx="0" presStyleCnt="3"/>
      <dgm:spPr/>
    </dgm:pt>
    <dgm:pt modelId="{8E212149-6527-4A11-81B1-1B0C569E30B5}" type="pres">
      <dgm:prSet presAssocID="{93FF7CEC-12A2-4B7D-A974-F284E4989246}" presName="horz1" presStyleCnt="0"/>
      <dgm:spPr/>
    </dgm:pt>
    <dgm:pt modelId="{56BCD1F1-573E-4E59-A3E3-382E3DDA112B}" type="pres">
      <dgm:prSet presAssocID="{93FF7CEC-12A2-4B7D-A974-F284E4989246}" presName="tx1" presStyleLbl="revTx" presStyleIdx="0" presStyleCnt="3"/>
      <dgm:spPr/>
    </dgm:pt>
    <dgm:pt modelId="{74930E85-BA52-42E7-9F63-A8A6FC51A5F9}" type="pres">
      <dgm:prSet presAssocID="{93FF7CEC-12A2-4B7D-A974-F284E4989246}" presName="vert1" presStyleCnt="0"/>
      <dgm:spPr/>
    </dgm:pt>
    <dgm:pt modelId="{690326C6-9F14-4FA3-88AA-7574995F7B5F}" type="pres">
      <dgm:prSet presAssocID="{7236022F-B784-4216-BC20-2DEBB9ED5537}" presName="thickLine" presStyleLbl="alignNode1" presStyleIdx="1" presStyleCnt="3"/>
      <dgm:spPr/>
    </dgm:pt>
    <dgm:pt modelId="{A0EB6028-0CEB-4149-A939-D77DB6CE6D47}" type="pres">
      <dgm:prSet presAssocID="{7236022F-B784-4216-BC20-2DEBB9ED5537}" presName="horz1" presStyleCnt="0"/>
      <dgm:spPr/>
    </dgm:pt>
    <dgm:pt modelId="{4C77B12C-6EB4-4111-AEE0-B801E8B72F29}" type="pres">
      <dgm:prSet presAssocID="{7236022F-B784-4216-BC20-2DEBB9ED5537}" presName="tx1" presStyleLbl="revTx" presStyleIdx="1" presStyleCnt="3"/>
      <dgm:spPr/>
    </dgm:pt>
    <dgm:pt modelId="{00ED90B3-DD29-401A-A2D4-BBEDEB05D8CC}" type="pres">
      <dgm:prSet presAssocID="{7236022F-B784-4216-BC20-2DEBB9ED5537}" presName="vert1" presStyleCnt="0"/>
      <dgm:spPr/>
    </dgm:pt>
    <dgm:pt modelId="{D16B9B30-E46B-4856-9840-B1B8E785A095}" type="pres">
      <dgm:prSet presAssocID="{63DEE7B9-2FAF-4291-B92B-DA0EA921B850}" presName="thickLine" presStyleLbl="alignNode1" presStyleIdx="2" presStyleCnt="3"/>
      <dgm:spPr/>
    </dgm:pt>
    <dgm:pt modelId="{66D962D0-A7D0-404C-8866-95CAF578AEF0}" type="pres">
      <dgm:prSet presAssocID="{63DEE7B9-2FAF-4291-B92B-DA0EA921B850}" presName="horz1" presStyleCnt="0"/>
      <dgm:spPr/>
    </dgm:pt>
    <dgm:pt modelId="{4C89FE14-971D-4B7D-B2E4-EE6E793E6BB9}" type="pres">
      <dgm:prSet presAssocID="{63DEE7B9-2FAF-4291-B92B-DA0EA921B850}" presName="tx1" presStyleLbl="revTx" presStyleIdx="2" presStyleCnt="3"/>
      <dgm:spPr/>
    </dgm:pt>
    <dgm:pt modelId="{7F1C50AC-04DC-4860-A498-BE3E421BE53A}" type="pres">
      <dgm:prSet presAssocID="{63DEE7B9-2FAF-4291-B92B-DA0EA921B850}" presName="vert1" presStyleCnt="0"/>
      <dgm:spPr/>
    </dgm:pt>
  </dgm:ptLst>
  <dgm:cxnLst>
    <dgm:cxn modelId="{E02D6116-3D24-4F10-9486-11F7C9A0EF93}" type="presOf" srcId="{E10BCB9D-8D56-451D-965B-AF6FF350367B}" destId="{B22991C7-495C-468D-B354-D567E9AB809D}" srcOrd="0" destOrd="0" presId="urn:microsoft.com/office/officeart/2008/layout/LinedList"/>
    <dgm:cxn modelId="{CD447C65-3008-47BD-A6CB-10197AD582F2}" srcId="{E10BCB9D-8D56-451D-965B-AF6FF350367B}" destId="{93FF7CEC-12A2-4B7D-A974-F284E4989246}" srcOrd="0" destOrd="0" parTransId="{95A31FD0-257F-4AD0-86F6-3707A7ECB3F0}" sibTransId="{58EC5D3C-0A07-41F9-ADAA-A7239EE230AF}"/>
    <dgm:cxn modelId="{D9DFE94F-CD9E-4B08-BAE1-5E325AFC28CB}" type="presOf" srcId="{93FF7CEC-12A2-4B7D-A974-F284E4989246}" destId="{56BCD1F1-573E-4E59-A3E3-382E3DDA112B}" srcOrd="0" destOrd="0" presId="urn:microsoft.com/office/officeart/2008/layout/LinedList"/>
    <dgm:cxn modelId="{4C2E81B1-3A18-4277-844D-2F32E72994B6}" srcId="{E10BCB9D-8D56-451D-965B-AF6FF350367B}" destId="{7236022F-B784-4216-BC20-2DEBB9ED5537}" srcOrd="1" destOrd="0" parTransId="{EA419F21-AE11-4381-BDF7-AADB7C032D42}" sibTransId="{06DAABC8-666B-4A71-94B1-4AA6FF463AC9}"/>
    <dgm:cxn modelId="{D98909BA-54FD-4B31-8DEC-FFCEF3A65492}" type="presOf" srcId="{63DEE7B9-2FAF-4291-B92B-DA0EA921B850}" destId="{4C89FE14-971D-4B7D-B2E4-EE6E793E6BB9}" srcOrd="0" destOrd="0" presId="urn:microsoft.com/office/officeart/2008/layout/LinedList"/>
    <dgm:cxn modelId="{C4EAD8CC-D53B-46F6-833B-26E62A5FA0F5}" srcId="{E10BCB9D-8D56-451D-965B-AF6FF350367B}" destId="{63DEE7B9-2FAF-4291-B92B-DA0EA921B850}" srcOrd="2" destOrd="0" parTransId="{D92C23B0-6143-4C2E-8C55-B5FF746090A0}" sibTransId="{CFD5FEB8-0BAE-4AF4-8A81-1B6F4584F778}"/>
    <dgm:cxn modelId="{D13578E5-07C1-4154-9B00-30829F683784}" type="presOf" srcId="{7236022F-B784-4216-BC20-2DEBB9ED5537}" destId="{4C77B12C-6EB4-4111-AEE0-B801E8B72F29}" srcOrd="0" destOrd="0" presId="urn:microsoft.com/office/officeart/2008/layout/LinedList"/>
    <dgm:cxn modelId="{86AF732B-99E8-4C2C-97BD-031AE0E241D2}" type="presParOf" srcId="{B22991C7-495C-468D-B354-D567E9AB809D}" destId="{3B71A55E-521B-4CBA-B255-5FAFFD6BAC29}" srcOrd="0" destOrd="0" presId="urn:microsoft.com/office/officeart/2008/layout/LinedList"/>
    <dgm:cxn modelId="{04AF782A-F0D3-420B-A93A-503DA62189AA}" type="presParOf" srcId="{B22991C7-495C-468D-B354-D567E9AB809D}" destId="{8E212149-6527-4A11-81B1-1B0C569E30B5}" srcOrd="1" destOrd="0" presId="urn:microsoft.com/office/officeart/2008/layout/LinedList"/>
    <dgm:cxn modelId="{4C597E34-6592-4BA2-B93D-9151F45313CD}" type="presParOf" srcId="{8E212149-6527-4A11-81B1-1B0C569E30B5}" destId="{56BCD1F1-573E-4E59-A3E3-382E3DDA112B}" srcOrd="0" destOrd="0" presId="urn:microsoft.com/office/officeart/2008/layout/LinedList"/>
    <dgm:cxn modelId="{473C139A-E54E-4D77-A2E1-40FA74DE1910}" type="presParOf" srcId="{8E212149-6527-4A11-81B1-1B0C569E30B5}" destId="{74930E85-BA52-42E7-9F63-A8A6FC51A5F9}" srcOrd="1" destOrd="0" presId="urn:microsoft.com/office/officeart/2008/layout/LinedList"/>
    <dgm:cxn modelId="{DFB2F8CA-BC92-4BA0-A11B-4EF4F94DD57C}" type="presParOf" srcId="{B22991C7-495C-468D-B354-D567E9AB809D}" destId="{690326C6-9F14-4FA3-88AA-7574995F7B5F}" srcOrd="2" destOrd="0" presId="urn:microsoft.com/office/officeart/2008/layout/LinedList"/>
    <dgm:cxn modelId="{F7715A8B-10F6-453D-B3C8-7CA8C9F5830E}" type="presParOf" srcId="{B22991C7-495C-468D-B354-D567E9AB809D}" destId="{A0EB6028-0CEB-4149-A939-D77DB6CE6D47}" srcOrd="3" destOrd="0" presId="urn:microsoft.com/office/officeart/2008/layout/LinedList"/>
    <dgm:cxn modelId="{DFD40AF7-E9B8-47A6-A03E-00B1431183B2}" type="presParOf" srcId="{A0EB6028-0CEB-4149-A939-D77DB6CE6D47}" destId="{4C77B12C-6EB4-4111-AEE0-B801E8B72F29}" srcOrd="0" destOrd="0" presId="urn:microsoft.com/office/officeart/2008/layout/LinedList"/>
    <dgm:cxn modelId="{8E0A38BD-7096-4453-A63D-6EDD74681238}" type="presParOf" srcId="{A0EB6028-0CEB-4149-A939-D77DB6CE6D47}" destId="{00ED90B3-DD29-401A-A2D4-BBEDEB05D8CC}" srcOrd="1" destOrd="0" presId="urn:microsoft.com/office/officeart/2008/layout/LinedList"/>
    <dgm:cxn modelId="{930171F5-EC9E-4744-9B6F-DB8616DD6FA6}" type="presParOf" srcId="{B22991C7-495C-468D-B354-D567E9AB809D}" destId="{D16B9B30-E46B-4856-9840-B1B8E785A095}" srcOrd="4" destOrd="0" presId="urn:microsoft.com/office/officeart/2008/layout/LinedList"/>
    <dgm:cxn modelId="{14D8D3F7-F48D-4793-B967-1693A0BDCAE2}" type="presParOf" srcId="{B22991C7-495C-468D-B354-D567E9AB809D}" destId="{66D962D0-A7D0-404C-8866-95CAF578AEF0}" srcOrd="5" destOrd="0" presId="urn:microsoft.com/office/officeart/2008/layout/LinedList"/>
    <dgm:cxn modelId="{79B06AC5-4C51-4CEC-82FE-6CA6011D3FC6}" type="presParOf" srcId="{66D962D0-A7D0-404C-8866-95CAF578AEF0}" destId="{4C89FE14-971D-4B7D-B2E4-EE6E793E6BB9}" srcOrd="0" destOrd="0" presId="urn:microsoft.com/office/officeart/2008/layout/LinedList"/>
    <dgm:cxn modelId="{50CB20F8-240E-44A7-A019-66248CF4FFC9}" type="presParOf" srcId="{66D962D0-A7D0-404C-8866-95CAF578AEF0}" destId="{7F1C50AC-04DC-4860-A498-BE3E421BE53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71A55E-521B-4CBA-B255-5FAFFD6BAC29}">
      <dsp:nvSpPr>
        <dsp:cNvPr id="0" name=""/>
        <dsp:cNvSpPr/>
      </dsp:nvSpPr>
      <dsp:spPr>
        <a:xfrm>
          <a:off x="0" y="1943"/>
          <a:ext cx="455942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BCD1F1-573E-4E59-A3E3-382E3DDA112B}">
      <dsp:nvSpPr>
        <dsp:cNvPr id="0" name=""/>
        <dsp:cNvSpPr/>
      </dsp:nvSpPr>
      <dsp:spPr>
        <a:xfrm>
          <a:off x="0" y="1943"/>
          <a:ext cx="4559425" cy="1325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100000"/>
            </a:lnSpc>
            <a:spcBef>
              <a:spcPct val="0"/>
            </a:spcBef>
            <a:spcAft>
              <a:spcPct val="35000"/>
            </a:spcAft>
            <a:buNone/>
          </a:pPr>
          <a:r>
            <a:rPr lang="it-IT" sz="1500" b="0" kern="1200" dirty="0">
              <a:latin typeface="Arial Rounded MT Bold" panose="020F0704030504030204" pitchFamily="34" charset="0"/>
            </a:rPr>
            <a:t>1. Potenziare le emozioni positive, per essere in grado di ridurre l’insorgenza di stati d’animo negativi </a:t>
          </a:r>
        </a:p>
        <a:p>
          <a:pPr marL="0" lvl="0" indent="0" algn="l" defTabSz="666750">
            <a:lnSpc>
              <a:spcPct val="100000"/>
            </a:lnSpc>
            <a:spcBef>
              <a:spcPct val="0"/>
            </a:spcBef>
            <a:spcAft>
              <a:spcPct val="35000"/>
            </a:spcAft>
            <a:buNone/>
          </a:pPr>
          <a:r>
            <a:rPr lang="it-IT" sz="1500" b="0" kern="1200" dirty="0">
              <a:latin typeface="Arial Rounded MT Bold" panose="020F0704030504030204" pitchFamily="34" charset="0"/>
              <a:sym typeface="Wingdings" panose="05000000000000000000" pitchFamily="2" charset="2"/>
            </a:rPr>
            <a:t> </a:t>
          </a:r>
          <a:r>
            <a:rPr lang="it-IT" sz="1500" b="1" u="sng" kern="1200" dirty="0">
              <a:solidFill>
                <a:srgbClr val="FF0000"/>
              </a:solidFill>
              <a:latin typeface="Arial Rounded MT Bold" panose="020F0704030504030204" pitchFamily="34" charset="0"/>
              <a:sym typeface="Wingdings" panose="05000000000000000000" pitchFamily="2" charset="2"/>
            </a:rPr>
            <a:t>MINORE STRESS</a:t>
          </a:r>
          <a:endParaRPr lang="it-IT" sz="1500" b="1" u="sng" kern="1200" dirty="0">
            <a:solidFill>
              <a:srgbClr val="FF0000"/>
            </a:solidFill>
            <a:latin typeface="Arial Rounded MT Bold" panose="020F0704030504030204" pitchFamily="34" charset="0"/>
          </a:endParaRPr>
        </a:p>
      </dsp:txBody>
      <dsp:txXfrm>
        <a:off x="0" y="1943"/>
        <a:ext cx="4559425" cy="1325232"/>
      </dsp:txXfrm>
    </dsp:sp>
    <dsp:sp modelId="{690326C6-9F14-4FA3-88AA-7574995F7B5F}">
      <dsp:nvSpPr>
        <dsp:cNvPr id="0" name=""/>
        <dsp:cNvSpPr/>
      </dsp:nvSpPr>
      <dsp:spPr>
        <a:xfrm>
          <a:off x="0" y="1327176"/>
          <a:ext cx="4559425" cy="0"/>
        </a:xfrm>
        <a:prstGeom prst="line">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77B12C-6EB4-4111-AEE0-B801E8B72F29}">
      <dsp:nvSpPr>
        <dsp:cNvPr id="0" name=""/>
        <dsp:cNvSpPr/>
      </dsp:nvSpPr>
      <dsp:spPr>
        <a:xfrm>
          <a:off x="0" y="1327176"/>
          <a:ext cx="4559425" cy="1325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100000"/>
            </a:lnSpc>
            <a:spcBef>
              <a:spcPct val="0"/>
            </a:spcBef>
            <a:spcAft>
              <a:spcPct val="35000"/>
            </a:spcAft>
            <a:buNone/>
          </a:pPr>
          <a:r>
            <a:rPr lang="it-IT" sz="1500" kern="1200" dirty="0">
              <a:latin typeface="Arial Rounded MT Bold" panose="020F0704030504030204" pitchFamily="34" charset="0"/>
            </a:rPr>
            <a:t>2. Maturare l’attenzione verso lo sviluppo personale e sociale proprio e altrui </a:t>
          </a:r>
        </a:p>
        <a:p>
          <a:pPr marL="0" lvl="0" indent="0" algn="l" defTabSz="666750">
            <a:lnSpc>
              <a:spcPct val="100000"/>
            </a:lnSpc>
            <a:spcBef>
              <a:spcPct val="0"/>
            </a:spcBef>
            <a:spcAft>
              <a:spcPct val="35000"/>
            </a:spcAft>
            <a:buNone/>
          </a:pPr>
          <a:r>
            <a:rPr lang="it-IT" sz="1500" kern="1200" dirty="0">
              <a:latin typeface="Arial Rounded MT Bold" panose="020F0704030504030204" pitchFamily="34" charset="0"/>
              <a:sym typeface="Wingdings" panose="05000000000000000000" pitchFamily="2" charset="2"/>
            </a:rPr>
            <a:t> </a:t>
          </a:r>
          <a:r>
            <a:rPr lang="it-IT" sz="1500" b="1" u="sng" kern="1200" dirty="0">
              <a:solidFill>
                <a:srgbClr val="FF0000"/>
              </a:solidFill>
              <a:latin typeface="Arial Rounded MT Bold" panose="020F0704030504030204" pitchFamily="34" charset="0"/>
              <a:sym typeface="Wingdings" panose="05000000000000000000" pitchFamily="2" charset="2"/>
            </a:rPr>
            <a:t>AUTOSTIMA E CONSAPEVOLEZZA</a:t>
          </a:r>
          <a:r>
            <a:rPr lang="it-IT" sz="1500" b="1" u="sng" kern="1200" dirty="0">
              <a:solidFill>
                <a:srgbClr val="FF0000"/>
              </a:solidFill>
              <a:latin typeface="Arial Rounded MT Bold" panose="020F0704030504030204" pitchFamily="34" charset="0"/>
            </a:rPr>
            <a:t> </a:t>
          </a:r>
        </a:p>
      </dsp:txBody>
      <dsp:txXfrm>
        <a:off x="0" y="1327176"/>
        <a:ext cx="4559425" cy="1325232"/>
      </dsp:txXfrm>
    </dsp:sp>
    <dsp:sp modelId="{D16B9B30-E46B-4856-9840-B1B8E785A095}">
      <dsp:nvSpPr>
        <dsp:cNvPr id="0" name=""/>
        <dsp:cNvSpPr/>
      </dsp:nvSpPr>
      <dsp:spPr>
        <a:xfrm>
          <a:off x="0" y="2652408"/>
          <a:ext cx="4559425"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89FE14-971D-4B7D-B2E4-EE6E793E6BB9}">
      <dsp:nvSpPr>
        <dsp:cNvPr id="0" name=""/>
        <dsp:cNvSpPr/>
      </dsp:nvSpPr>
      <dsp:spPr>
        <a:xfrm>
          <a:off x="0" y="2652408"/>
          <a:ext cx="4559425" cy="1325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100000"/>
            </a:lnSpc>
            <a:spcBef>
              <a:spcPct val="0"/>
            </a:spcBef>
            <a:spcAft>
              <a:spcPct val="35000"/>
            </a:spcAft>
            <a:buNone/>
          </a:pPr>
          <a:r>
            <a:rPr lang="it-IT" sz="1500" kern="1200" dirty="0">
              <a:latin typeface="Arial Rounded MT Bold" panose="020F0704030504030204" pitchFamily="34" charset="0"/>
            </a:rPr>
            <a:t>3. Sviluppo di capacità di ascolto, comprensione ed espressione dei propri sentimenti, fondamentali per lo sviluppo di relazioni sociali positive </a:t>
          </a:r>
        </a:p>
        <a:p>
          <a:pPr marL="0" lvl="0" indent="0" algn="l" defTabSz="666750">
            <a:lnSpc>
              <a:spcPct val="100000"/>
            </a:lnSpc>
            <a:spcBef>
              <a:spcPct val="0"/>
            </a:spcBef>
            <a:spcAft>
              <a:spcPct val="35000"/>
            </a:spcAft>
            <a:buNone/>
          </a:pPr>
          <a:r>
            <a:rPr lang="it-IT" sz="1500" kern="1200" dirty="0">
              <a:latin typeface="Arial Rounded MT Bold" panose="020F0704030504030204" pitchFamily="34" charset="0"/>
              <a:sym typeface="Wingdings" panose="05000000000000000000" pitchFamily="2" charset="2"/>
            </a:rPr>
            <a:t> </a:t>
          </a:r>
          <a:r>
            <a:rPr lang="it-IT" sz="1500" b="1" u="sng" kern="1200" dirty="0">
              <a:solidFill>
                <a:srgbClr val="FF0000"/>
              </a:solidFill>
              <a:latin typeface="Arial Rounded MT Bold" panose="020F0704030504030204" pitchFamily="34" charset="0"/>
              <a:sym typeface="Wingdings" panose="05000000000000000000" pitchFamily="2" charset="2"/>
            </a:rPr>
            <a:t>MENO VIOLENZA E PIU’ DIALOGO</a:t>
          </a:r>
          <a:r>
            <a:rPr lang="it-IT" sz="1500" b="1" u="sng" kern="1200" dirty="0">
              <a:solidFill>
                <a:srgbClr val="FF0000"/>
              </a:solidFill>
              <a:latin typeface="Arial Rounded MT Bold" panose="020F0704030504030204" pitchFamily="34" charset="0"/>
            </a:rPr>
            <a:t> </a:t>
          </a:r>
        </a:p>
      </dsp:txBody>
      <dsp:txXfrm>
        <a:off x="0" y="2652408"/>
        <a:ext cx="4559425" cy="132523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EEF2E5-7C5F-4339-95B4-A7AF04A6149A}"/>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CF0A7423-66B4-461C-A724-DC68FE8ADF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D4046660-2A41-42FB-8E96-290FF9BDB224}"/>
              </a:ext>
            </a:extLst>
          </p:cNvPr>
          <p:cNvSpPr>
            <a:spLocks noGrp="1"/>
          </p:cNvSpPr>
          <p:nvPr>
            <p:ph type="dt" sz="half" idx="10"/>
          </p:nvPr>
        </p:nvSpPr>
        <p:spPr/>
        <p:txBody>
          <a:bodyPr/>
          <a:lstStyle/>
          <a:p>
            <a:fld id="{76E01596-4728-4F9C-AE1D-243F3900AAA9}" type="datetimeFigureOut">
              <a:rPr lang="it-IT" smtClean="0"/>
              <a:t>29/11/2020</a:t>
            </a:fld>
            <a:endParaRPr lang="it-IT"/>
          </a:p>
        </p:txBody>
      </p:sp>
      <p:sp>
        <p:nvSpPr>
          <p:cNvPr id="5" name="Segnaposto piè di pagina 4">
            <a:extLst>
              <a:ext uri="{FF2B5EF4-FFF2-40B4-BE49-F238E27FC236}">
                <a16:creationId xmlns:a16="http://schemas.microsoft.com/office/drawing/2014/main" id="{05C7E113-C5CB-4B6B-9366-ABB8EF81AA6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D109012-8F61-409B-BAED-3DDF2BBE543D}"/>
              </a:ext>
            </a:extLst>
          </p:cNvPr>
          <p:cNvSpPr>
            <a:spLocks noGrp="1"/>
          </p:cNvSpPr>
          <p:nvPr>
            <p:ph type="sldNum" sz="quarter" idx="12"/>
          </p:nvPr>
        </p:nvSpPr>
        <p:spPr/>
        <p:txBody>
          <a:bodyPr/>
          <a:lstStyle/>
          <a:p>
            <a:fld id="{461A7449-F781-4387-874F-D9B5282367AB}" type="slidenum">
              <a:rPr lang="it-IT" smtClean="0"/>
              <a:t>‹N›</a:t>
            </a:fld>
            <a:endParaRPr lang="it-IT"/>
          </a:p>
        </p:txBody>
      </p:sp>
    </p:spTree>
    <p:extLst>
      <p:ext uri="{BB962C8B-B14F-4D97-AF65-F5344CB8AC3E}">
        <p14:creationId xmlns:p14="http://schemas.microsoft.com/office/powerpoint/2010/main" val="2320028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1DD306-4EEA-4492-89F9-F843C6B08543}"/>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9CC1E3E-4EE4-4758-92B9-2829FF41178F}"/>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9DF42C2-8ABA-407F-9598-FDB72083FC66}"/>
              </a:ext>
            </a:extLst>
          </p:cNvPr>
          <p:cNvSpPr>
            <a:spLocks noGrp="1"/>
          </p:cNvSpPr>
          <p:nvPr>
            <p:ph type="dt" sz="half" idx="10"/>
          </p:nvPr>
        </p:nvSpPr>
        <p:spPr/>
        <p:txBody>
          <a:bodyPr/>
          <a:lstStyle/>
          <a:p>
            <a:fld id="{76E01596-4728-4F9C-AE1D-243F3900AAA9}" type="datetimeFigureOut">
              <a:rPr lang="it-IT" smtClean="0"/>
              <a:t>29/11/2020</a:t>
            </a:fld>
            <a:endParaRPr lang="it-IT"/>
          </a:p>
        </p:txBody>
      </p:sp>
      <p:sp>
        <p:nvSpPr>
          <p:cNvPr id="5" name="Segnaposto piè di pagina 4">
            <a:extLst>
              <a:ext uri="{FF2B5EF4-FFF2-40B4-BE49-F238E27FC236}">
                <a16:creationId xmlns:a16="http://schemas.microsoft.com/office/drawing/2014/main" id="{69C3E79C-3363-45DB-B94C-2C34BEBD331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AECBF98-3AD4-4C38-A79A-705038EB2E24}"/>
              </a:ext>
            </a:extLst>
          </p:cNvPr>
          <p:cNvSpPr>
            <a:spLocks noGrp="1"/>
          </p:cNvSpPr>
          <p:nvPr>
            <p:ph type="sldNum" sz="quarter" idx="12"/>
          </p:nvPr>
        </p:nvSpPr>
        <p:spPr/>
        <p:txBody>
          <a:bodyPr/>
          <a:lstStyle/>
          <a:p>
            <a:fld id="{461A7449-F781-4387-874F-D9B5282367AB}" type="slidenum">
              <a:rPr lang="it-IT" smtClean="0"/>
              <a:t>‹N›</a:t>
            </a:fld>
            <a:endParaRPr lang="it-IT"/>
          </a:p>
        </p:txBody>
      </p:sp>
    </p:spTree>
    <p:extLst>
      <p:ext uri="{BB962C8B-B14F-4D97-AF65-F5344CB8AC3E}">
        <p14:creationId xmlns:p14="http://schemas.microsoft.com/office/powerpoint/2010/main" val="379569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3D6415C-97CF-4F10-A777-745520310F81}"/>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497BE34-2029-462E-8AED-A3F4EBDB1325}"/>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4DBCC03-CB0D-4AB8-B6D9-5D188D10A2A5}"/>
              </a:ext>
            </a:extLst>
          </p:cNvPr>
          <p:cNvSpPr>
            <a:spLocks noGrp="1"/>
          </p:cNvSpPr>
          <p:nvPr>
            <p:ph type="dt" sz="half" idx="10"/>
          </p:nvPr>
        </p:nvSpPr>
        <p:spPr/>
        <p:txBody>
          <a:bodyPr/>
          <a:lstStyle/>
          <a:p>
            <a:fld id="{76E01596-4728-4F9C-AE1D-243F3900AAA9}" type="datetimeFigureOut">
              <a:rPr lang="it-IT" smtClean="0"/>
              <a:t>29/11/2020</a:t>
            </a:fld>
            <a:endParaRPr lang="it-IT"/>
          </a:p>
        </p:txBody>
      </p:sp>
      <p:sp>
        <p:nvSpPr>
          <p:cNvPr id="5" name="Segnaposto piè di pagina 4">
            <a:extLst>
              <a:ext uri="{FF2B5EF4-FFF2-40B4-BE49-F238E27FC236}">
                <a16:creationId xmlns:a16="http://schemas.microsoft.com/office/drawing/2014/main" id="{5BA95830-3D56-4BB2-A101-599C120F32F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E64B9CE-9DBE-4641-AF30-A777FC1CE05B}"/>
              </a:ext>
            </a:extLst>
          </p:cNvPr>
          <p:cNvSpPr>
            <a:spLocks noGrp="1"/>
          </p:cNvSpPr>
          <p:nvPr>
            <p:ph type="sldNum" sz="quarter" idx="12"/>
          </p:nvPr>
        </p:nvSpPr>
        <p:spPr/>
        <p:txBody>
          <a:bodyPr/>
          <a:lstStyle/>
          <a:p>
            <a:fld id="{461A7449-F781-4387-874F-D9B5282367AB}" type="slidenum">
              <a:rPr lang="it-IT" smtClean="0"/>
              <a:t>‹N›</a:t>
            </a:fld>
            <a:endParaRPr lang="it-IT"/>
          </a:p>
        </p:txBody>
      </p:sp>
    </p:spTree>
    <p:extLst>
      <p:ext uri="{BB962C8B-B14F-4D97-AF65-F5344CB8AC3E}">
        <p14:creationId xmlns:p14="http://schemas.microsoft.com/office/powerpoint/2010/main" val="1129628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443658-1422-4651-A0C0-BE1A75FBA55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CDC1800-69F4-46E6-ACF3-66BF64AB66C4}"/>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65CDD8E-3837-44BB-A09B-34796C225802}"/>
              </a:ext>
            </a:extLst>
          </p:cNvPr>
          <p:cNvSpPr>
            <a:spLocks noGrp="1"/>
          </p:cNvSpPr>
          <p:nvPr>
            <p:ph type="dt" sz="half" idx="10"/>
          </p:nvPr>
        </p:nvSpPr>
        <p:spPr/>
        <p:txBody>
          <a:bodyPr/>
          <a:lstStyle/>
          <a:p>
            <a:fld id="{76E01596-4728-4F9C-AE1D-243F3900AAA9}" type="datetimeFigureOut">
              <a:rPr lang="it-IT" smtClean="0"/>
              <a:t>29/11/2020</a:t>
            </a:fld>
            <a:endParaRPr lang="it-IT"/>
          </a:p>
        </p:txBody>
      </p:sp>
      <p:sp>
        <p:nvSpPr>
          <p:cNvPr id="5" name="Segnaposto piè di pagina 4">
            <a:extLst>
              <a:ext uri="{FF2B5EF4-FFF2-40B4-BE49-F238E27FC236}">
                <a16:creationId xmlns:a16="http://schemas.microsoft.com/office/drawing/2014/main" id="{B3206AC6-7C1F-4573-97F8-0668A2BD2B7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B11207D-47F2-40B9-B57E-AC778C5DD89C}"/>
              </a:ext>
            </a:extLst>
          </p:cNvPr>
          <p:cNvSpPr>
            <a:spLocks noGrp="1"/>
          </p:cNvSpPr>
          <p:nvPr>
            <p:ph type="sldNum" sz="quarter" idx="12"/>
          </p:nvPr>
        </p:nvSpPr>
        <p:spPr/>
        <p:txBody>
          <a:bodyPr/>
          <a:lstStyle/>
          <a:p>
            <a:fld id="{461A7449-F781-4387-874F-D9B5282367AB}" type="slidenum">
              <a:rPr lang="it-IT" smtClean="0"/>
              <a:t>‹N›</a:t>
            </a:fld>
            <a:endParaRPr lang="it-IT"/>
          </a:p>
        </p:txBody>
      </p:sp>
    </p:spTree>
    <p:extLst>
      <p:ext uri="{BB962C8B-B14F-4D97-AF65-F5344CB8AC3E}">
        <p14:creationId xmlns:p14="http://schemas.microsoft.com/office/powerpoint/2010/main" val="3101300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6A56D9-086F-4B94-9669-232C32E1ECFF}"/>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97A4F4F3-686E-443C-B316-5B7900A190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5AF35CD0-E1A7-4630-A305-5954B71D82BC}"/>
              </a:ext>
            </a:extLst>
          </p:cNvPr>
          <p:cNvSpPr>
            <a:spLocks noGrp="1"/>
          </p:cNvSpPr>
          <p:nvPr>
            <p:ph type="dt" sz="half" idx="10"/>
          </p:nvPr>
        </p:nvSpPr>
        <p:spPr/>
        <p:txBody>
          <a:bodyPr/>
          <a:lstStyle/>
          <a:p>
            <a:fld id="{76E01596-4728-4F9C-AE1D-243F3900AAA9}" type="datetimeFigureOut">
              <a:rPr lang="it-IT" smtClean="0"/>
              <a:t>29/11/2020</a:t>
            </a:fld>
            <a:endParaRPr lang="it-IT"/>
          </a:p>
        </p:txBody>
      </p:sp>
      <p:sp>
        <p:nvSpPr>
          <p:cNvPr id="5" name="Segnaposto piè di pagina 4">
            <a:extLst>
              <a:ext uri="{FF2B5EF4-FFF2-40B4-BE49-F238E27FC236}">
                <a16:creationId xmlns:a16="http://schemas.microsoft.com/office/drawing/2014/main" id="{0FF081B6-DBB5-46A5-9F1E-E4D4C8A692E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15871BF-B937-4794-AA2C-4FFA33CABF39}"/>
              </a:ext>
            </a:extLst>
          </p:cNvPr>
          <p:cNvSpPr>
            <a:spLocks noGrp="1"/>
          </p:cNvSpPr>
          <p:nvPr>
            <p:ph type="sldNum" sz="quarter" idx="12"/>
          </p:nvPr>
        </p:nvSpPr>
        <p:spPr/>
        <p:txBody>
          <a:bodyPr/>
          <a:lstStyle/>
          <a:p>
            <a:fld id="{461A7449-F781-4387-874F-D9B5282367AB}" type="slidenum">
              <a:rPr lang="it-IT" smtClean="0"/>
              <a:t>‹N›</a:t>
            </a:fld>
            <a:endParaRPr lang="it-IT"/>
          </a:p>
        </p:txBody>
      </p:sp>
    </p:spTree>
    <p:extLst>
      <p:ext uri="{BB962C8B-B14F-4D97-AF65-F5344CB8AC3E}">
        <p14:creationId xmlns:p14="http://schemas.microsoft.com/office/powerpoint/2010/main" val="1453641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BA914B-A3C2-4D0B-A9B3-42CCDA1AAE4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8987948-A201-4B7E-AF12-1ECB5CB51251}"/>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415C6411-5261-4CCF-91E0-575BFC07DE66}"/>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9F0A6AB3-0C7E-48BA-ADB1-B59102E09373}"/>
              </a:ext>
            </a:extLst>
          </p:cNvPr>
          <p:cNvSpPr>
            <a:spLocks noGrp="1"/>
          </p:cNvSpPr>
          <p:nvPr>
            <p:ph type="dt" sz="half" idx="10"/>
          </p:nvPr>
        </p:nvSpPr>
        <p:spPr/>
        <p:txBody>
          <a:bodyPr/>
          <a:lstStyle/>
          <a:p>
            <a:fld id="{76E01596-4728-4F9C-AE1D-243F3900AAA9}" type="datetimeFigureOut">
              <a:rPr lang="it-IT" smtClean="0"/>
              <a:t>29/11/2020</a:t>
            </a:fld>
            <a:endParaRPr lang="it-IT"/>
          </a:p>
        </p:txBody>
      </p:sp>
      <p:sp>
        <p:nvSpPr>
          <p:cNvPr id="6" name="Segnaposto piè di pagina 5">
            <a:extLst>
              <a:ext uri="{FF2B5EF4-FFF2-40B4-BE49-F238E27FC236}">
                <a16:creationId xmlns:a16="http://schemas.microsoft.com/office/drawing/2014/main" id="{1D6F6812-E91A-4A3E-A8AF-F23B4897560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B1A2F26-9AF3-4E2E-8B25-48D45A478F10}"/>
              </a:ext>
            </a:extLst>
          </p:cNvPr>
          <p:cNvSpPr>
            <a:spLocks noGrp="1"/>
          </p:cNvSpPr>
          <p:nvPr>
            <p:ph type="sldNum" sz="quarter" idx="12"/>
          </p:nvPr>
        </p:nvSpPr>
        <p:spPr/>
        <p:txBody>
          <a:bodyPr/>
          <a:lstStyle/>
          <a:p>
            <a:fld id="{461A7449-F781-4387-874F-D9B5282367AB}" type="slidenum">
              <a:rPr lang="it-IT" smtClean="0"/>
              <a:t>‹N›</a:t>
            </a:fld>
            <a:endParaRPr lang="it-IT"/>
          </a:p>
        </p:txBody>
      </p:sp>
    </p:spTree>
    <p:extLst>
      <p:ext uri="{BB962C8B-B14F-4D97-AF65-F5344CB8AC3E}">
        <p14:creationId xmlns:p14="http://schemas.microsoft.com/office/powerpoint/2010/main" val="3235223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8700B4-9576-4545-8000-DC781ED21B6A}"/>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5954A7E-3E81-4755-AD9A-CB4DB5A3DB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8493ED7D-1191-4688-A821-801F59461DE9}"/>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39F60035-CE3C-49F7-8282-E518249FA7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95868CB9-8814-4739-B135-A68522AF26E4}"/>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28B16E48-8737-478E-AF4D-1AAF35C5FF6F}"/>
              </a:ext>
            </a:extLst>
          </p:cNvPr>
          <p:cNvSpPr>
            <a:spLocks noGrp="1"/>
          </p:cNvSpPr>
          <p:nvPr>
            <p:ph type="dt" sz="half" idx="10"/>
          </p:nvPr>
        </p:nvSpPr>
        <p:spPr/>
        <p:txBody>
          <a:bodyPr/>
          <a:lstStyle/>
          <a:p>
            <a:fld id="{76E01596-4728-4F9C-AE1D-243F3900AAA9}" type="datetimeFigureOut">
              <a:rPr lang="it-IT" smtClean="0"/>
              <a:t>29/11/2020</a:t>
            </a:fld>
            <a:endParaRPr lang="it-IT"/>
          </a:p>
        </p:txBody>
      </p:sp>
      <p:sp>
        <p:nvSpPr>
          <p:cNvPr id="8" name="Segnaposto piè di pagina 7">
            <a:extLst>
              <a:ext uri="{FF2B5EF4-FFF2-40B4-BE49-F238E27FC236}">
                <a16:creationId xmlns:a16="http://schemas.microsoft.com/office/drawing/2014/main" id="{F9045786-4362-4F27-8EAB-CF4DCD852C99}"/>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B1F5DD2A-E47C-4BA8-9807-96938120089C}"/>
              </a:ext>
            </a:extLst>
          </p:cNvPr>
          <p:cNvSpPr>
            <a:spLocks noGrp="1"/>
          </p:cNvSpPr>
          <p:nvPr>
            <p:ph type="sldNum" sz="quarter" idx="12"/>
          </p:nvPr>
        </p:nvSpPr>
        <p:spPr/>
        <p:txBody>
          <a:bodyPr/>
          <a:lstStyle/>
          <a:p>
            <a:fld id="{461A7449-F781-4387-874F-D9B5282367AB}" type="slidenum">
              <a:rPr lang="it-IT" smtClean="0"/>
              <a:t>‹N›</a:t>
            </a:fld>
            <a:endParaRPr lang="it-IT"/>
          </a:p>
        </p:txBody>
      </p:sp>
    </p:spTree>
    <p:extLst>
      <p:ext uri="{BB962C8B-B14F-4D97-AF65-F5344CB8AC3E}">
        <p14:creationId xmlns:p14="http://schemas.microsoft.com/office/powerpoint/2010/main" val="3568202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505D46-4FC8-4EB8-BE91-6E4AB401E6FA}"/>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C03C9D4B-6A8E-4546-BFC6-8AD754006BFF}"/>
              </a:ext>
            </a:extLst>
          </p:cNvPr>
          <p:cNvSpPr>
            <a:spLocks noGrp="1"/>
          </p:cNvSpPr>
          <p:nvPr>
            <p:ph type="dt" sz="half" idx="10"/>
          </p:nvPr>
        </p:nvSpPr>
        <p:spPr/>
        <p:txBody>
          <a:bodyPr/>
          <a:lstStyle/>
          <a:p>
            <a:fld id="{76E01596-4728-4F9C-AE1D-243F3900AAA9}" type="datetimeFigureOut">
              <a:rPr lang="it-IT" smtClean="0"/>
              <a:t>29/11/2020</a:t>
            </a:fld>
            <a:endParaRPr lang="it-IT"/>
          </a:p>
        </p:txBody>
      </p:sp>
      <p:sp>
        <p:nvSpPr>
          <p:cNvPr id="4" name="Segnaposto piè di pagina 3">
            <a:extLst>
              <a:ext uri="{FF2B5EF4-FFF2-40B4-BE49-F238E27FC236}">
                <a16:creationId xmlns:a16="http://schemas.microsoft.com/office/drawing/2014/main" id="{98413508-77C0-40C8-8AD3-7DB08B80E983}"/>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4923123A-428E-40A0-B301-FB675286D777}"/>
              </a:ext>
            </a:extLst>
          </p:cNvPr>
          <p:cNvSpPr>
            <a:spLocks noGrp="1"/>
          </p:cNvSpPr>
          <p:nvPr>
            <p:ph type="sldNum" sz="quarter" idx="12"/>
          </p:nvPr>
        </p:nvSpPr>
        <p:spPr/>
        <p:txBody>
          <a:bodyPr/>
          <a:lstStyle/>
          <a:p>
            <a:fld id="{461A7449-F781-4387-874F-D9B5282367AB}" type="slidenum">
              <a:rPr lang="it-IT" smtClean="0"/>
              <a:t>‹N›</a:t>
            </a:fld>
            <a:endParaRPr lang="it-IT"/>
          </a:p>
        </p:txBody>
      </p:sp>
    </p:spTree>
    <p:extLst>
      <p:ext uri="{BB962C8B-B14F-4D97-AF65-F5344CB8AC3E}">
        <p14:creationId xmlns:p14="http://schemas.microsoft.com/office/powerpoint/2010/main" val="2592964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7E9FBE03-E1CF-4FB9-BD2B-306638A19195}"/>
              </a:ext>
            </a:extLst>
          </p:cNvPr>
          <p:cNvSpPr>
            <a:spLocks noGrp="1"/>
          </p:cNvSpPr>
          <p:nvPr>
            <p:ph type="dt" sz="half" idx="10"/>
          </p:nvPr>
        </p:nvSpPr>
        <p:spPr/>
        <p:txBody>
          <a:bodyPr/>
          <a:lstStyle/>
          <a:p>
            <a:fld id="{76E01596-4728-4F9C-AE1D-243F3900AAA9}" type="datetimeFigureOut">
              <a:rPr lang="it-IT" smtClean="0"/>
              <a:t>29/11/2020</a:t>
            </a:fld>
            <a:endParaRPr lang="it-IT"/>
          </a:p>
        </p:txBody>
      </p:sp>
      <p:sp>
        <p:nvSpPr>
          <p:cNvPr id="3" name="Segnaposto piè di pagina 2">
            <a:extLst>
              <a:ext uri="{FF2B5EF4-FFF2-40B4-BE49-F238E27FC236}">
                <a16:creationId xmlns:a16="http://schemas.microsoft.com/office/drawing/2014/main" id="{A9C7676E-D8E2-4452-9262-3FE90C7730C2}"/>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3BAA54C7-779C-429B-8A0F-11A0C2578D1E}"/>
              </a:ext>
            </a:extLst>
          </p:cNvPr>
          <p:cNvSpPr>
            <a:spLocks noGrp="1"/>
          </p:cNvSpPr>
          <p:nvPr>
            <p:ph type="sldNum" sz="quarter" idx="12"/>
          </p:nvPr>
        </p:nvSpPr>
        <p:spPr/>
        <p:txBody>
          <a:bodyPr/>
          <a:lstStyle/>
          <a:p>
            <a:fld id="{461A7449-F781-4387-874F-D9B5282367AB}" type="slidenum">
              <a:rPr lang="it-IT" smtClean="0"/>
              <a:t>‹N›</a:t>
            </a:fld>
            <a:endParaRPr lang="it-IT"/>
          </a:p>
        </p:txBody>
      </p:sp>
    </p:spTree>
    <p:extLst>
      <p:ext uri="{BB962C8B-B14F-4D97-AF65-F5344CB8AC3E}">
        <p14:creationId xmlns:p14="http://schemas.microsoft.com/office/powerpoint/2010/main" val="686304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C7B197-EADE-496D-85CE-5BD68A3DBCA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27A02FF-EBEF-4F7B-B473-B9C39CFFB3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4F136B5A-0790-4445-A227-45327C5A52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01A6148C-0386-49AE-8A23-CEC5D73F078D}"/>
              </a:ext>
            </a:extLst>
          </p:cNvPr>
          <p:cNvSpPr>
            <a:spLocks noGrp="1"/>
          </p:cNvSpPr>
          <p:nvPr>
            <p:ph type="dt" sz="half" idx="10"/>
          </p:nvPr>
        </p:nvSpPr>
        <p:spPr/>
        <p:txBody>
          <a:bodyPr/>
          <a:lstStyle/>
          <a:p>
            <a:fld id="{76E01596-4728-4F9C-AE1D-243F3900AAA9}" type="datetimeFigureOut">
              <a:rPr lang="it-IT" smtClean="0"/>
              <a:t>29/11/2020</a:t>
            </a:fld>
            <a:endParaRPr lang="it-IT"/>
          </a:p>
        </p:txBody>
      </p:sp>
      <p:sp>
        <p:nvSpPr>
          <p:cNvPr id="6" name="Segnaposto piè di pagina 5">
            <a:extLst>
              <a:ext uri="{FF2B5EF4-FFF2-40B4-BE49-F238E27FC236}">
                <a16:creationId xmlns:a16="http://schemas.microsoft.com/office/drawing/2014/main" id="{7B0522EF-9518-4DA2-A92D-0279683C015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39AFF63-B2BC-433D-B0FB-801BE6E804D9}"/>
              </a:ext>
            </a:extLst>
          </p:cNvPr>
          <p:cNvSpPr>
            <a:spLocks noGrp="1"/>
          </p:cNvSpPr>
          <p:nvPr>
            <p:ph type="sldNum" sz="quarter" idx="12"/>
          </p:nvPr>
        </p:nvSpPr>
        <p:spPr/>
        <p:txBody>
          <a:bodyPr/>
          <a:lstStyle/>
          <a:p>
            <a:fld id="{461A7449-F781-4387-874F-D9B5282367AB}" type="slidenum">
              <a:rPr lang="it-IT" smtClean="0"/>
              <a:t>‹N›</a:t>
            </a:fld>
            <a:endParaRPr lang="it-IT"/>
          </a:p>
        </p:txBody>
      </p:sp>
    </p:spTree>
    <p:extLst>
      <p:ext uri="{BB962C8B-B14F-4D97-AF65-F5344CB8AC3E}">
        <p14:creationId xmlns:p14="http://schemas.microsoft.com/office/powerpoint/2010/main" val="2990621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77063D-CFB0-43D9-BC97-A1EC85DBBFD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2840C983-EC2F-45E4-8503-467197AFB8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F122056C-F09E-478D-A1F4-A260F92181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9762DDC-929F-4621-A293-D21EDCB1E8A8}"/>
              </a:ext>
            </a:extLst>
          </p:cNvPr>
          <p:cNvSpPr>
            <a:spLocks noGrp="1"/>
          </p:cNvSpPr>
          <p:nvPr>
            <p:ph type="dt" sz="half" idx="10"/>
          </p:nvPr>
        </p:nvSpPr>
        <p:spPr/>
        <p:txBody>
          <a:bodyPr/>
          <a:lstStyle/>
          <a:p>
            <a:fld id="{76E01596-4728-4F9C-AE1D-243F3900AAA9}" type="datetimeFigureOut">
              <a:rPr lang="it-IT" smtClean="0"/>
              <a:t>29/11/2020</a:t>
            </a:fld>
            <a:endParaRPr lang="it-IT"/>
          </a:p>
        </p:txBody>
      </p:sp>
      <p:sp>
        <p:nvSpPr>
          <p:cNvPr id="6" name="Segnaposto piè di pagina 5">
            <a:extLst>
              <a:ext uri="{FF2B5EF4-FFF2-40B4-BE49-F238E27FC236}">
                <a16:creationId xmlns:a16="http://schemas.microsoft.com/office/drawing/2014/main" id="{A1D939CB-09E5-46FE-88CB-669D7FDD7B2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8105A31-BFE6-4EE2-AA5E-31F4E9DB4BAF}"/>
              </a:ext>
            </a:extLst>
          </p:cNvPr>
          <p:cNvSpPr>
            <a:spLocks noGrp="1"/>
          </p:cNvSpPr>
          <p:nvPr>
            <p:ph type="sldNum" sz="quarter" idx="12"/>
          </p:nvPr>
        </p:nvSpPr>
        <p:spPr/>
        <p:txBody>
          <a:bodyPr/>
          <a:lstStyle/>
          <a:p>
            <a:fld id="{461A7449-F781-4387-874F-D9B5282367AB}" type="slidenum">
              <a:rPr lang="it-IT" smtClean="0"/>
              <a:t>‹N›</a:t>
            </a:fld>
            <a:endParaRPr lang="it-IT"/>
          </a:p>
        </p:txBody>
      </p:sp>
    </p:spTree>
    <p:extLst>
      <p:ext uri="{BB962C8B-B14F-4D97-AF65-F5344CB8AC3E}">
        <p14:creationId xmlns:p14="http://schemas.microsoft.com/office/powerpoint/2010/main" val="1392959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9B7240FE-9AC0-4621-BF97-EF003397C5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AC3876A-8B5C-4C25-B2E5-B32FD02318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FC29B85-64A5-4B40-B5C7-5FD75092E1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E01596-4728-4F9C-AE1D-243F3900AAA9}" type="datetimeFigureOut">
              <a:rPr lang="it-IT" smtClean="0"/>
              <a:t>29/11/2020</a:t>
            </a:fld>
            <a:endParaRPr lang="it-IT"/>
          </a:p>
        </p:txBody>
      </p:sp>
      <p:sp>
        <p:nvSpPr>
          <p:cNvPr id="5" name="Segnaposto piè di pagina 4">
            <a:extLst>
              <a:ext uri="{FF2B5EF4-FFF2-40B4-BE49-F238E27FC236}">
                <a16:creationId xmlns:a16="http://schemas.microsoft.com/office/drawing/2014/main" id="{77194AF4-CB16-4AC0-AF61-BB50DF3BDA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812E9FE4-3E54-4E88-A883-E15E4B8B15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1A7449-F781-4387-874F-D9B5282367AB}" type="slidenum">
              <a:rPr lang="it-IT" smtClean="0"/>
              <a:t>‹N›</a:t>
            </a:fld>
            <a:endParaRPr lang="it-IT"/>
          </a:p>
        </p:txBody>
      </p:sp>
    </p:spTree>
    <p:extLst>
      <p:ext uri="{BB962C8B-B14F-4D97-AF65-F5344CB8AC3E}">
        <p14:creationId xmlns:p14="http://schemas.microsoft.com/office/powerpoint/2010/main" val="3106509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40">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5366C98C-E800-4866-A223-7A804136C5D3}"/>
              </a:ext>
            </a:extLst>
          </p:cNvPr>
          <p:cNvSpPr>
            <a:spLocks noGrp="1"/>
          </p:cNvSpPr>
          <p:nvPr>
            <p:ph type="ctrTitle"/>
          </p:nvPr>
        </p:nvSpPr>
        <p:spPr>
          <a:xfrm>
            <a:off x="617351" y="1041399"/>
            <a:ext cx="5187546" cy="2387600"/>
          </a:xfrm>
        </p:spPr>
        <p:txBody>
          <a:bodyPr vert="horz" lIns="91440" tIns="45720" rIns="91440" bIns="45720" rtlCol="0">
            <a:normAutofit/>
          </a:bodyPr>
          <a:lstStyle/>
          <a:p>
            <a:pPr algn="l"/>
            <a:r>
              <a:rPr lang="en-US" sz="3000" dirty="0" err="1">
                <a:solidFill>
                  <a:schemeClr val="bg1"/>
                </a:solidFill>
                <a:latin typeface="Arial Rounded MT Bold" panose="020F0704030504030204" pitchFamily="34" charset="0"/>
              </a:rPr>
              <a:t>L’alfabetizzazione</a:t>
            </a:r>
            <a:r>
              <a:rPr lang="en-US" sz="3000" dirty="0">
                <a:solidFill>
                  <a:schemeClr val="bg1"/>
                </a:solidFill>
                <a:latin typeface="Arial Rounded MT Bold" panose="020F0704030504030204" pitchFamily="34" charset="0"/>
              </a:rPr>
              <a:t> </a:t>
            </a:r>
            <a:r>
              <a:rPr lang="en-US" sz="3000" dirty="0" err="1">
                <a:solidFill>
                  <a:schemeClr val="bg1"/>
                </a:solidFill>
                <a:latin typeface="Arial Rounded MT Bold" panose="020F0704030504030204" pitchFamily="34" charset="0"/>
              </a:rPr>
              <a:t>emotiva</a:t>
            </a:r>
            <a:r>
              <a:rPr lang="en-US" sz="3000" dirty="0">
                <a:solidFill>
                  <a:schemeClr val="bg1"/>
                </a:solidFill>
                <a:latin typeface="Arial Rounded MT Bold" panose="020F0704030504030204" pitchFamily="34" charset="0"/>
              </a:rPr>
              <a:t> </a:t>
            </a:r>
            <a:br>
              <a:rPr lang="en-US" sz="2400" dirty="0">
                <a:solidFill>
                  <a:schemeClr val="bg1"/>
                </a:solidFill>
                <a:latin typeface="Arial Rounded MT Bold" panose="020F0704030504030204" pitchFamily="34" charset="0"/>
              </a:rPr>
            </a:br>
            <a:r>
              <a:rPr lang="en-US" sz="2400" dirty="0">
                <a:solidFill>
                  <a:schemeClr val="bg1"/>
                </a:solidFill>
                <a:latin typeface="Arial Rounded MT Bold" panose="020F0704030504030204" pitchFamily="34" charset="0"/>
              </a:rPr>
              <a:t>“</a:t>
            </a:r>
            <a:r>
              <a:rPr lang="en-US" sz="2400" dirty="0" err="1">
                <a:solidFill>
                  <a:schemeClr val="bg1"/>
                </a:solidFill>
                <a:latin typeface="Arial Rounded MT Bold" panose="020F0704030504030204" pitchFamily="34" charset="0"/>
              </a:rPr>
              <a:t>Abbiamo</a:t>
            </a:r>
            <a:r>
              <a:rPr lang="en-US" sz="2400" dirty="0">
                <a:solidFill>
                  <a:schemeClr val="bg1"/>
                </a:solidFill>
                <a:latin typeface="Arial Rounded MT Bold" panose="020F0704030504030204" pitchFamily="34" charset="0"/>
              </a:rPr>
              <a:t> due </a:t>
            </a:r>
            <a:r>
              <a:rPr lang="en-US" sz="2400" dirty="0" err="1">
                <a:solidFill>
                  <a:schemeClr val="bg1"/>
                </a:solidFill>
                <a:latin typeface="Arial Rounded MT Bold" panose="020F0704030504030204" pitchFamily="34" charset="0"/>
              </a:rPr>
              <a:t>menti</a:t>
            </a:r>
            <a:r>
              <a:rPr lang="en-US" sz="2400" dirty="0">
                <a:solidFill>
                  <a:schemeClr val="bg1"/>
                </a:solidFill>
                <a:latin typeface="Arial Rounded MT Bold" panose="020F0704030504030204" pitchFamily="34" charset="0"/>
              </a:rPr>
              <a:t>:</a:t>
            </a:r>
            <a:br>
              <a:rPr lang="en-US" sz="2400" dirty="0">
                <a:solidFill>
                  <a:schemeClr val="bg1"/>
                </a:solidFill>
                <a:latin typeface="Arial Rounded MT Bold" panose="020F0704030504030204" pitchFamily="34" charset="0"/>
              </a:rPr>
            </a:br>
            <a:r>
              <a:rPr lang="en-US" sz="2400" dirty="0">
                <a:solidFill>
                  <a:schemeClr val="bg1"/>
                </a:solidFill>
                <a:latin typeface="Arial Rounded MT Bold" panose="020F0704030504030204" pitchFamily="34" charset="0"/>
              </a:rPr>
              <a:t>una </a:t>
            </a:r>
            <a:r>
              <a:rPr lang="en-US" sz="2400" dirty="0" err="1">
                <a:solidFill>
                  <a:schemeClr val="bg1"/>
                </a:solidFill>
                <a:latin typeface="Arial Rounded MT Bold" panose="020F0704030504030204" pitchFamily="34" charset="0"/>
              </a:rPr>
              <a:t>che</a:t>
            </a:r>
            <a:r>
              <a:rPr lang="en-US" sz="2400" dirty="0">
                <a:solidFill>
                  <a:schemeClr val="bg1"/>
                </a:solidFill>
                <a:latin typeface="Arial Rounded MT Bold" panose="020F0704030504030204" pitchFamily="34" charset="0"/>
              </a:rPr>
              <a:t> </a:t>
            </a:r>
            <a:r>
              <a:rPr lang="en-US" sz="2400" dirty="0" err="1">
                <a:solidFill>
                  <a:schemeClr val="bg1"/>
                </a:solidFill>
                <a:latin typeface="Arial Rounded MT Bold" panose="020F0704030504030204" pitchFamily="34" charset="0"/>
              </a:rPr>
              <a:t>pensa</a:t>
            </a:r>
            <a:r>
              <a:rPr lang="en-US" sz="2400" dirty="0">
                <a:solidFill>
                  <a:schemeClr val="bg1"/>
                </a:solidFill>
                <a:latin typeface="Arial Rounded MT Bold" panose="020F0704030504030204" pitchFamily="34" charset="0"/>
              </a:rPr>
              <a:t> e </a:t>
            </a:r>
            <a:r>
              <a:rPr lang="en-US" sz="2400" dirty="0" err="1">
                <a:solidFill>
                  <a:schemeClr val="bg1"/>
                </a:solidFill>
                <a:latin typeface="Arial Rounded MT Bold" panose="020F0704030504030204" pitchFamily="34" charset="0"/>
              </a:rPr>
              <a:t>l’altra</a:t>
            </a:r>
            <a:r>
              <a:rPr lang="en-US" sz="2400" dirty="0">
                <a:solidFill>
                  <a:schemeClr val="bg1"/>
                </a:solidFill>
                <a:latin typeface="Arial Rounded MT Bold" panose="020F0704030504030204" pitchFamily="34" charset="0"/>
              </a:rPr>
              <a:t> </a:t>
            </a:r>
            <a:r>
              <a:rPr lang="en-US" sz="2400" dirty="0" err="1">
                <a:solidFill>
                  <a:schemeClr val="bg1"/>
                </a:solidFill>
                <a:latin typeface="Arial Rounded MT Bold" panose="020F0704030504030204" pitchFamily="34" charset="0"/>
              </a:rPr>
              <a:t>che</a:t>
            </a:r>
            <a:r>
              <a:rPr lang="en-US" sz="2400" dirty="0">
                <a:solidFill>
                  <a:schemeClr val="bg1"/>
                </a:solidFill>
                <a:latin typeface="Arial Rounded MT Bold" panose="020F0704030504030204" pitchFamily="34" charset="0"/>
              </a:rPr>
              <a:t> sente”</a:t>
            </a:r>
            <a:br>
              <a:rPr lang="en-US" sz="2400" dirty="0">
                <a:solidFill>
                  <a:schemeClr val="bg1"/>
                </a:solidFill>
                <a:latin typeface="Arial Rounded MT Bold" panose="020F0704030504030204" pitchFamily="34" charset="0"/>
              </a:rPr>
            </a:br>
            <a:br>
              <a:rPr lang="en-US" sz="2400" dirty="0">
                <a:solidFill>
                  <a:schemeClr val="bg1"/>
                </a:solidFill>
                <a:latin typeface="Arial Rounded MT Bold" panose="020F0704030504030204" pitchFamily="34" charset="0"/>
              </a:rPr>
            </a:br>
            <a:endParaRPr lang="en-US" sz="2400" dirty="0">
              <a:solidFill>
                <a:schemeClr val="bg1"/>
              </a:solidFill>
              <a:latin typeface="Arial Rounded MT Bold" panose="020F0704030504030204" pitchFamily="34" charset="0"/>
            </a:endParaRPr>
          </a:p>
        </p:txBody>
      </p:sp>
      <p:sp>
        <p:nvSpPr>
          <p:cNvPr id="3" name="Sottotitolo 2">
            <a:extLst>
              <a:ext uri="{FF2B5EF4-FFF2-40B4-BE49-F238E27FC236}">
                <a16:creationId xmlns:a16="http://schemas.microsoft.com/office/drawing/2014/main" id="{B045B121-53F7-4DA9-A558-14147ABE83A8}"/>
              </a:ext>
            </a:extLst>
          </p:cNvPr>
          <p:cNvSpPr>
            <a:spLocks noGrp="1"/>
          </p:cNvSpPr>
          <p:nvPr>
            <p:ph type="subTitle" idx="1"/>
          </p:nvPr>
        </p:nvSpPr>
        <p:spPr>
          <a:xfrm>
            <a:off x="908454" y="3840156"/>
            <a:ext cx="4605340" cy="1655762"/>
          </a:xfrm>
        </p:spPr>
        <p:txBody>
          <a:bodyPr vert="horz" lIns="91440" tIns="45720" rIns="91440" bIns="45720" rtlCol="0">
            <a:normAutofit/>
          </a:bodyPr>
          <a:lstStyle/>
          <a:p>
            <a:pPr algn="l"/>
            <a:r>
              <a:rPr lang="en-US" sz="1200" dirty="0">
                <a:solidFill>
                  <a:schemeClr val="bg1"/>
                </a:solidFill>
                <a:latin typeface="Arial Rounded MT Bold" panose="020F0704030504030204" pitchFamily="34" charset="0"/>
              </a:rPr>
              <a:t>Corso di </a:t>
            </a:r>
            <a:r>
              <a:rPr lang="en-US" sz="1200" dirty="0" err="1">
                <a:solidFill>
                  <a:schemeClr val="bg1"/>
                </a:solidFill>
                <a:latin typeface="Arial Rounded MT Bold" panose="020F0704030504030204" pitchFamily="34" charset="0"/>
              </a:rPr>
              <a:t>Metodologie</a:t>
            </a:r>
            <a:r>
              <a:rPr lang="en-US" sz="1200" dirty="0">
                <a:solidFill>
                  <a:schemeClr val="bg1"/>
                </a:solidFill>
                <a:latin typeface="Arial Rounded MT Bold" panose="020F0704030504030204" pitchFamily="34" charset="0"/>
              </a:rPr>
              <a:t> e </a:t>
            </a:r>
            <a:r>
              <a:rPr lang="en-US" sz="1200" dirty="0" err="1">
                <a:solidFill>
                  <a:schemeClr val="bg1"/>
                </a:solidFill>
                <a:latin typeface="Arial Rounded MT Bold" panose="020F0704030504030204" pitchFamily="34" charset="0"/>
              </a:rPr>
              <a:t>Tecnologie</a:t>
            </a:r>
            <a:r>
              <a:rPr lang="en-US" sz="1200" dirty="0">
                <a:solidFill>
                  <a:schemeClr val="bg1"/>
                </a:solidFill>
                <a:latin typeface="Arial Rounded MT Bold" panose="020F0704030504030204" pitchFamily="34" charset="0"/>
              </a:rPr>
              <a:t> </a:t>
            </a:r>
            <a:r>
              <a:rPr lang="en-US" sz="1200" dirty="0" err="1">
                <a:solidFill>
                  <a:schemeClr val="bg1"/>
                </a:solidFill>
                <a:latin typeface="Arial Rounded MT Bold" panose="020F0704030504030204" pitchFamily="34" charset="0"/>
              </a:rPr>
              <a:t>Didattiche</a:t>
            </a:r>
            <a:endParaRPr lang="en-US" sz="1200" dirty="0">
              <a:solidFill>
                <a:schemeClr val="bg1"/>
              </a:solidFill>
              <a:latin typeface="Arial Rounded MT Bold" panose="020F0704030504030204" pitchFamily="34" charset="0"/>
            </a:endParaRPr>
          </a:p>
          <a:p>
            <a:pPr algn="l"/>
            <a:endParaRPr lang="en-US" sz="1100" b="1" dirty="0">
              <a:solidFill>
                <a:schemeClr val="bg1"/>
              </a:solidFill>
              <a:latin typeface="Arial Rounded MT Bold" panose="020F0704030504030204" pitchFamily="34" charset="0"/>
            </a:endParaRPr>
          </a:p>
          <a:p>
            <a:pPr algn="l"/>
            <a:r>
              <a:rPr lang="en-US" sz="1050" dirty="0" err="1">
                <a:solidFill>
                  <a:schemeClr val="bg1"/>
                </a:solidFill>
                <a:latin typeface="Arial Rounded MT Bold" panose="020F0704030504030204" pitchFamily="34" charset="0"/>
              </a:rPr>
              <a:t>Prof.ssa</a:t>
            </a:r>
            <a:r>
              <a:rPr lang="en-US" sz="1050" dirty="0">
                <a:solidFill>
                  <a:schemeClr val="bg1"/>
                </a:solidFill>
                <a:latin typeface="Arial Rounded MT Bold" panose="020F0704030504030204" pitchFamily="34" charset="0"/>
              </a:rPr>
              <a:t> Gisella </a:t>
            </a:r>
            <a:r>
              <a:rPr lang="en-US" sz="1050" dirty="0" err="1">
                <a:solidFill>
                  <a:schemeClr val="bg1"/>
                </a:solidFill>
                <a:latin typeface="Arial Rounded MT Bold" panose="020F0704030504030204" pitchFamily="34" charset="0"/>
              </a:rPr>
              <a:t>Paoletti</a:t>
            </a:r>
            <a:endParaRPr lang="en-US" sz="1050" dirty="0">
              <a:solidFill>
                <a:schemeClr val="bg1"/>
              </a:solidFill>
              <a:latin typeface="Arial Rounded MT Bold" panose="020F0704030504030204" pitchFamily="34" charset="0"/>
            </a:endParaRPr>
          </a:p>
          <a:p>
            <a:pPr algn="l"/>
            <a:r>
              <a:rPr lang="en-US" sz="1050" dirty="0">
                <a:solidFill>
                  <a:schemeClr val="bg1"/>
                </a:solidFill>
                <a:latin typeface="Arial Rounded MT Bold" panose="020F0704030504030204" pitchFamily="34" charset="0"/>
              </a:rPr>
              <a:t>Giada </a:t>
            </a:r>
            <a:r>
              <a:rPr lang="en-US" sz="1050" dirty="0" err="1">
                <a:solidFill>
                  <a:schemeClr val="bg1"/>
                </a:solidFill>
                <a:latin typeface="Arial Rounded MT Bold" panose="020F0704030504030204" pitchFamily="34" charset="0"/>
              </a:rPr>
              <a:t>Sospiro</a:t>
            </a:r>
            <a:endParaRPr lang="en-US" sz="1050" dirty="0">
              <a:solidFill>
                <a:schemeClr val="bg1"/>
              </a:solidFill>
              <a:latin typeface="Arial Rounded MT Bold" panose="020F0704030504030204" pitchFamily="34" charset="0"/>
            </a:endParaRPr>
          </a:p>
          <a:p>
            <a:pPr algn="l"/>
            <a:r>
              <a:rPr lang="en-US" sz="1050" dirty="0">
                <a:solidFill>
                  <a:schemeClr val="bg1"/>
                </a:solidFill>
                <a:latin typeface="Arial Rounded MT Bold" panose="020F0704030504030204" pitchFamily="34" charset="0"/>
              </a:rPr>
              <a:t>LM </a:t>
            </a:r>
            <a:r>
              <a:rPr lang="en-US" sz="1050" dirty="0" err="1">
                <a:solidFill>
                  <a:schemeClr val="bg1"/>
                </a:solidFill>
                <a:latin typeface="Arial Rounded MT Bold" panose="020F0704030504030204" pitchFamily="34" charset="0"/>
              </a:rPr>
              <a:t>Biotecnologie</a:t>
            </a:r>
            <a:r>
              <a:rPr lang="en-US" sz="1050" dirty="0">
                <a:solidFill>
                  <a:schemeClr val="bg1"/>
                </a:solidFill>
                <a:latin typeface="Arial Rounded MT Bold" panose="020F0704030504030204" pitchFamily="34" charset="0"/>
              </a:rPr>
              <a:t> </a:t>
            </a:r>
            <a:r>
              <a:rPr lang="en-US" sz="1050" dirty="0" err="1">
                <a:solidFill>
                  <a:schemeClr val="bg1"/>
                </a:solidFill>
                <a:latin typeface="Arial Rounded MT Bold" panose="020F0704030504030204" pitchFamily="34" charset="0"/>
              </a:rPr>
              <a:t>Mediche</a:t>
            </a:r>
            <a:r>
              <a:rPr lang="en-US" sz="1050" dirty="0">
                <a:solidFill>
                  <a:schemeClr val="bg1"/>
                </a:solidFill>
                <a:latin typeface="Arial Rounded MT Bold" panose="020F0704030504030204" pitchFamily="34" charset="0"/>
              </a:rPr>
              <a:t> e </a:t>
            </a:r>
            <a:r>
              <a:rPr lang="en-US" sz="1050" dirty="0" err="1">
                <a:solidFill>
                  <a:schemeClr val="bg1"/>
                </a:solidFill>
                <a:latin typeface="Arial Rounded MT Bold" panose="020F0704030504030204" pitchFamily="34" charset="0"/>
              </a:rPr>
              <a:t>Farmaceutiche</a:t>
            </a:r>
            <a:endParaRPr lang="en-US" sz="1050" dirty="0">
              <a:solidFill>
                <a:schemeClr val="bg1"/>
              </a:solidFill>
              <a:latin typeface="Arial Rounded MT Bold" panose="020F0704030504030204" pitchFamily="34" charset="0"/>
            </a:endParaRPr>
          </a:p>
          <a:p>
            <a:pPr algn="l"/>
            <a:r>
              <a:rPr lang="en-US" sz="1050" dirty="0">
                <a:solidFill>
                  <a:schemeClr val="bg1"/>
                </a:solidFill>
                <a:latin typeface="Arial Rounded MT Bold" panose="020F0704030504030204" pitchFamily="34" charset="0"/>
              </a:rPr>
              <a:t>A.A: 2020-2021</a:t>
            </a:r>
          </a:p>
          <a:p>
            <a:pPr indent="-228600" algn="l">
              <a:buFont typeface="Arial" panose="020B0604020202020204" pitchFamily="34" charset="0"/>
              <a:buChar char="•"/>
            </a:pPr>
            <a:endParaRPr lang="en-US" sz="1100" dirty="0">
              <a:solidFill>
                <a:schemeClr val="bg1"/>
              </a:solidFill>
            </a:endParaRPr>
          </a:p>
        </p:txBody>
      </p:sp>
      <p:pic>
        <p:nvPicPr>
          <p:cNvPr id="8" name="Immagine 7">
            <a:extLst>
              <a:ext uri="{FF2B5EF4-FFF2-40B4-BE49-F238E27FC236}">
                <a16:creationId xmlns:a16="http://schemas.microsoft.com/office/drawing/2014/main" id="{D9E2CBCB-55A0-4565-B6D2-81D5C5134A54}"/>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18009" r="19617"/>
          <a:stretch/>
        </p:blipFill>
        <p:spPr>
          <a:xfrm>
            <a:off x="5800734" y="1092200"/>
            <a:ext cx="5917401" cy="4673599"/>
          </a:xfrm>
          <a:prstGeom prst="rect">
            <a:avLst/>
          </a:prstGeom>
        </p:spPr>
      </p:pic>
      <p:sp>
        <p:nvSpPr>
          <p:cNvPr id="76" name="Rectangle 42">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977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1105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DF3A36F-54F0-4BE5-9EC9-5F6E5F30BFF7}"/>
              </a:ext>
            </a:extLst>
          </p:cNvPr>
          <p:cNvSpPr>
            <a:spLocks noGrp="1"/>
          </p:cNvSpPr>
          <p:nvPr>
            <p:ph type="title"/>
          </p:nvPr>
        </p:nvSpPr>
        <p:spPr>
          <a:xfrm>
            <a:off x="793662" y="386930"/>
            <a:ext cx="10066122" cy="1298448"/>
          </a:xfrm>
        </p:spPr>
        <p:txBody>
          <a:bodyPr vert="horz" lIns="91440" tIns="45720" rIns="91440" bIns="45720" rtlCol="0" anchor="b">
            <a:normAutofit/>
          </a:bodyPr>
          <a:lstStyle/>
          <a:p>
            <a:r>
              <a:rPr lang="en-US" b="1">
                <a:latin typeface="Arial Rounded MT Bold" panose="020F0704030504030204" pitchFamily="34" charset="0"/>
              </a:rPr>
              <a:t>La meditazione: valorizzare il momento presente </a:t>
            </a:r>
          </a:p>
        </p:txBody>
      </p:sp>
      <p:sp>
        <p:nvSpPr>
          <p:cNvPr id="34" name="Rectangle 3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23">
            <a:extLst>
              <a:ext uri="{FF2B5EF4-FFF2-40B4-BE49-F238E27FC236}">
                <a16:creationId xmlns:a16="http://schemas.microsoft.com/office/drawing/2014/main" id="{EFA8D202-FA98-45B7-B8CE-660D4FEA4107}"/>
              </a:ext>
            </a:extLst>
          </p:cNvPr>
          <p:cNvSpPr>
            <a:spLocks noGrp="1"/>
          </p:cNvSpPr>
          <p:nvPr>
            <p:ph idx="1"/>
          </p:nvPr>
        </p:nvSpPr>
        <p:spPr>
          <a:xfrm>
            <a:off x="793661" y="2599509"/>
            <a:ext cx="4530898" cy="3639450"/>
          </a:xfrm>
        </p:spPr>
        <p:txBody>
          <a:bodyPr anchor="ctr">
            <a:normAutofit/>
          </a:bodyPr>
          <a:lstStyle/>
          <a:p>
            <a:pPr marL="0" indent="0">
              <a:buNone/>
            </a:pPr>
            <a:r>
              <a:rPr lang="en-US" sz="1700" dirty="0">
                <a:latin typeface="Arial Rounded MT Bold" panose="020F0704030504030204" pitchFamily="34" charset="0"/>
              </a:rPr>
              <a:t>MINDFULNESS:</a:t>
            </a:r>
          </a:p>
          <a:p>
            <a:pPr marL="0" indent="0">
              <a:buNone/>
            </a:pPr>
            <a:r>
              <a:rPr lang="en-US" sz="1700" dirty="0" err="1">
                <a:latin typeface="Arial Rounded MT Bold" panose="020F0704030504030204" pitchFamily="34" charset="0"/>
              </a:rPr>
              <a:t>Modalità</a:t>
            </a:r>
            <a:r>
              <a:rPr lang="en-US" sz="1700" dirty="0">
                <a:latin typeface="Arial Rounded MT Bold" panose="020F0704030504030204" pitchFamily="34" charset="0"/>
              </a:rPr>
              <a:t> di </a:t>
            </a:r>
            <a:r>
              <a:rPr lang="en-US" sz="1700" dirty="0" err="1">
                <a:latin typeface="Arial Rounded MT Bold" panose="020F0704030504030204" pitchFamily="34" charset="0"/>
              </a:rPr>
              <a:t>prestare</a:t>
            </a:r>
            <a:r>
              <a:rPr lang="en-US" sz="1700" dirty="0">
                <a:latin typeface="Arial Rounded MT Bold" panose="020F0704030504030204" pitchFamily="34" charset="0"/>
              </a:rPr>
              <a:t> </a:t>
            </a:r>
            <a:r>
              <a:rPr lang="en-US" sz="1700" dirty="0" err="1">
                <a:latin typeface="Arial Rounded MT Bold" panose="020F0704030504030204" pitchFamily="34" charset="0"/>
              </a:rPr>
              <a:t>attenzione</a:t>
            </a:r>
            <a:r>
              <a:rPr lang="en-US" sz="1700" dirty="0">
                <a:latin typeface="Arial Rounded MT Bold" panose="020F0704030504030204" pitchFamily="34" charset="0"/>
              </a:rPr>
              <a:t>, </a:t>
            </a:r>
            <a:r>
              <a:rPr lang="en-US" sz="1700" dirty="0" err="1">
                <a:latin typeface="Arial Rounded MT Bold" panose="020F0704030504030204" pitchFamily="34" charset="0"/>
              </a:rPr>
              <a:t>momento</a:t>
            </a:r>
            <a:r>
              <a:rPr lang="en-US" sz="1700" dirty="0">
                <a:latin typeface="Arial Rounded MT Bold" panose="020F0704030504030204" pitchFamily="34" charset="0"/>
              </a:rPr>
              <a:t> per </a:t>
            </a:r>
            <a:r>
              <a:rPr lang="en-US" sz="1700" dirty="0" err="1">
                <a:latin typeface="Arial Rounded MT Bold" panose="020F0704030504030204" pitchFamily="34" charset="0"/>
              </a:rPr>
              <a:t>momento</a:t>
            </a:r>
            <a:r>
              <a:rPr lang="en-US" sz="1700" dirty="0">
                <a:latin typeface="Arial Rounded MT Bold" panose="020F0704030504030204" pitchFamily="34" charset="0"/>
              </a:rPr>
              <a:t>, </a:t>
            </a:r>
            <a:r>
              <a:rPr lang="en-US" sz="1700" dirty="0" err="1">
                <a:latin typeface="Arial Rounded MT Bold" panose="020F0704030504030204" pitchFamily="34" charset="0"/>
              </a:rPr>
              <a:t>nell’</a:t>
            </a:r>
            <a:r>
              <a:rPr lang="en-US" sz="1700" i="1" dirty="0" err="1">
                <a:latin typeface="Arial Rounded MT Bold" panose="020F0704030504030204" pitchFamily="34" charset="0"/>
              </a:rPr>
              <a:t>hic</a:t>
            </a:r>
            <a:r>
              <a:rPr lang="en-US" sz="1700" i="1" dirty="0">
                <a:latin typeface="Arial Rounded MT Bold" panose="020F0704030504030204" pitchFamily="34" charset="0"/>
              </a:rPr>
              <a:t> et </a:t>
            </a:r>
            <a:r>
              <a:rPr lang="en-US" sz="1700" i="1" dirty="0" err="1">
                <a:latin typeface="Arial Rounded MT Bold" panose="020F0704030504030204" pitchFamily="34" charset="0"/>
              </a:rPr>
              <a:t>nunc</a:t>
            </a:r>
            <a:r>
              <a:rPr lang="en-US" sz="1700" i="1" dirty="0">
                <a:latin typeface="Arial Rounded MT Bold" panose="020F0704030504030204" pitchFamily="34" charset="0"/>
              </a:rPr>
              <a:t>, </a:t>
            </a:r>
            <a:r>
              <a:rPr lang="en-US" sz="1700" dirty="0">
                <a:latin typeface="Arial Rounded MT Bold" panose="020F0704030504030204" pitchFamily="34" charset="0"/>
              </a:rPr>
              <a:t>in modo </a:t>
            </a:r>
            <a:r>
              <a:rPr lang="en-US" sz="1700" dirty="0" err="1">
                <a:latin typeface="Arial Rounded MT Bold" panose="020F0704030504030204" pitchFamily="34" charset="0"/>
              </a:rPr>
              <a:t>intenzionale</a:t>
            </a:r>
            <a:r>
              <a:rPr lang="en-US" sz="1700" dirty="0">
                <a:latin typeface="Arial Rounded MT Bold" panose="020F0704030504030204" pitchFamily="34" charset="0"/>
              </a:rPr>
              <a:t> e non </a:t>
            </a:r>
            <a:r>
              <a:rPr lang="en-US" sz="1700" dirty="0" err="1">
                <a:latin typeface="Arial Rounded MT Bold" panose="020F0704030504030204" pitchFamily="34" charset="0"/>
              </a:rPr>
              <a:t>giudicante</a:t>
            </a:r>
            <a:r>
              <a:rPr lang="en-US" sz="1700" dirty="0">
                <a:latin typeface="Arial Rounded MT Bold" panose="020F0704030504030204" pitchFamily="34" charset="0"/>
              </a:rPr>
              <a:t>, al fine di </a:t>
            </a:r>
            <a:r>
              <a:rPr lang="en-US" sz="1700" dirty="0" err="1">
                <a:latin typeface="Arial Rounded MT Bold" panose="020F0704030504030204" pitchFamily="34" charset="0"/>
              </a:rPr>
              <a:t>risolvere</a:t>
            </a:r>
            <a:r>
              <a:rPr lang="en-US" sz="1700" dirty="0">
                <a:latin typeface="Arial Rounded MT Bold" panose="020F0704030504030204" pitchFamily="34" charset="0"/>
              </a:rPr>
              <a:t> (o </a:t>
            </a:r>
            <a:r>
              <a:rPr lang="en-US" sz="1700" dirty="0" err="1">
                <a:latin typeface="Arial Rounded MT Bold" panose="020F0704030504030204" pitchFamily="34" charset="0"/>
              </a:rPr>
              <a:t>prevenire</a:t>
            </a:r>
            <a:r>
              <a:rPr lang="en-US" sz="1700" dirty="0">
                <a:latin typeface="Arial Rounded MT Bold" panose="020F0704030504030204" pitchFamily="34" charset="0"/>
              </a:rPr>
              <a:t>) la </a:t>
            </a:r>
            <a:r>
              <a:rPr lang="en-US" sz="1700" dirty="0" err="1">
                <a:latin typeface="Arial Rounded MT Bold" panose="020F0704030504030204" pitchFamily="34" charset="0"/>
              </a:rPr>
              <a:t>sofferenza</a:t>
            </a:r>
            <a:r>
              <a:rPr lang="en-US" sz="1700" dirty="0">
                <a:latin typeface="Arial Rounded MT Bold" panose="020F0704030504030204" pitchFamily="34" charset="0"/>
              </a:rPr>
              <a:t> </a:t>
            </a:r>
            <a:r>
              <a:rPr lang="en-US" sz="1700" dirty="0" err="1">
                <a:latin typeface="Arial Rounded MT Bold" panose="020F0704030504030204" pitchFamily="34" charset="0"/>
              </a:rPr>
              <a:t>interiore</a:t>
            </a:r>
            <a:r>
              <a:rPr lang="en-US" sz="1700" dirty="0">
                <a:latin typeface="Arial Rounded MT Bold" panose="020F0704030504030204" pitchFamily="34" charset="0"/>
              </a:rPr>
              <a:t> e </a:t>
            </a:r>
            <a:r>
              <a:rPr lang="en-US" sz="1700" dirty="0" err="1">
                <a:latin typeface="Arial Rounded MT Bold" panose="020F0704030504030204" pitchFamily="34" charset="0"/>
              </a:rPr>
              <a:t>raggiungere</a:t>
            </a:r>
            <a:r>
              <a:rPr lang="en-US" sz="1700" dirty="0">
                <a:latin typeface="Arial Rounded MT Bold" panose="020F0704030504030204" pitchFamily="34" charset="0"/>
              </a:rPr>
              <a:t> </a:t>
            </a:r>
            <a:r>
              <a:rPr lang="en-US" sz="1700" dirty="0" err="1">
                <a:latin typeface="Arial Rounded MT Bold" panose="020F0704030504030204" pitchFamily="34" charset="0"/>
              </a:rPr>
              <a:t>un’accettazione</a:t>
            </a:r>
            <a:r>
              <a:rPr lang="en-US" sz="1700" dirty="0">
                <a:latin typeface="Arial Rounded MT Bold" panose="020F0704030504030204" pitchFamily="34" charset="0"/>
              </a:rPr>
              <a:t> di </a:t>
            </a:r>
            <a:r>
              <a:rPr lang="en-US" sz="1700" dirty="0" err="1">
                <a:latin typeface="Arial Rounded MT Bold" panose="020F0704030504030204" pitchFamily="34" charset="0"/>
              </a:rPr>
              <a:t>sè</a:t>
            </a:r>
            <a:r>
              <a:rPr lang="en-US" sz="1700" dirty="0">
                <a:latin typeface="Arial Rounded MT Bold" panose="020F0704030504030204" pitchFamily="34" charset="0"/>
              </a:rPr>
              <a:t> </a:t>
            </a:r>
            <a:r>
              <a:rPr lang="en-US" sz="1700" dirty="0" err="1">
                <a:latin typeface="Arial Rounded MT Bold" panose="020F0704030504030204" pitchFamily="34" charset="0"/>
              </a:rPr>
              <a:t>attraverso</a:t>
            </a:r>
            <a:r>
              <a:rPr lang="en-US" sz="1700" dirty="0">
                <a:latin typeface="Arial Rounded MT Bold" panose="020F0704030504030204" pitchFamily="34" charset="0"/>
              </a:rPr>
              <a:t> una </a:t>
            </a:r>
            <a:r>
              <a:rPr lang="en-US" sz="1700" dirty="0" err="1">
                <a:latin typeface="Arial Rounded MT Bold" panose="020F0704030504030204" pitchFamily="34" charset="0"/>
              </a:rPr>
              <a:t>maggiore</a:t>
            </a:r>
            <a:r>
              <a:rPr lang="en-US" sz="1700" dirty="0">
                <a:latin typeface="Arial Rounded MT Bold" panose="020F0704030504030204" pitchFamily="34" charset="0"/>
              </a:rPr>
              <a:t> </a:t>
            </a:r>
            <a:r>
              <a:rPr lang="en-US" sz="1700" dirty="0" err="1">
                <a:latin typeface="Arial Rounded MT Bold" panose="020F0704030504030204" pitchFamily="34" charset="0"/>
              </a:rPr>
              <a:t>consapevolezza</a:t>
            </a:r>
            <a:r>
              <a:rPr lang="en-US" sz="1700" dirty="0">
                <a:latin typeface="Arial Rounded MT Bold" panose="020F0704030504030204" pitchFamily="34" charset="0"/>
              </a:rPr>
              <a:t> </a:t>
            </a:r>
            <a:r>
              <a:rPr lang="en-US" sz="1700" dirty="0" err="1">
                <a:latin typeface="Arial Rounded MT Bold" panose="020F0704030504030204" pitchFamily="34" charset="0"/>
              </a:rPr>
              <a:t>della</a:t>
            </a:r>
            <a:r>
              <a:rPr lang="en-US" sz="1700" dirty="0">
                <a:latin typeface="Arial Rounded MT Bold" panose="020F0704030504030204" pitchFamily="34" charset="0"/>
              </a:rPr>
              <a:t> propria </a:t>
            </a:r>
            <a:r>
              <a:rPr lang="en-US" sz="1700" dirty="0" err="1">
                <a:latin typeface="Arial Rounded MT Bold" panose="020F0704030504030204" pitchFamily="34" charset="0"/>
              </a:rPr>
              <a:t>esperienza</a:t>
            </a:r>
            <a:r>
              <a:rPr lang="en-US" sz="1700" dirty="0">
                <a:latin typeface="Arial Rounded MT Bold" panose="020F0704030504030204" pitchFamily="34" charset="0"/>
              </a:rPr>
              <a:t> </a:t>
            </a:r>
            <a:r>
              <a:rPr lang="en-US" sz="1700" dirty="0" err="1">
                <a:latin typeface="Arial Rounded MT Bold" panose="020F0704030504030204" pitchFamily="34" charset="0"/>
              </a:rPr>
              <a:t>comprensiva</a:t>
            </a:r>
            <a:r>
              <a:rPr lang="en-US" sz="1700" dirty="0">
                <a:latin typeface="Arial Rounded MT Bold" panose="020F0704030504030204" pitchFamily="34" charset="0"/>
              </a:rPr>
              <a:t> di </a:t>
            </a:r>
            <a:r>
              <a:rPr lang="en-US" sz="1700" dirty="0" err="1">
                <a:latin typeface="Arial Rounded MT Bold" panose="020F0704030504030204" pitchFamily="34" charset="0"/>
              </a:rPr>
              <a:t>sensazioni</a:t>
            </a:r>
            <a:r>
              <a:rPr lang="en-US" sz="1700" dirty="0">
                <a:latin typeface="Arial Rounded MT Bold" panose="020F0704030504030204" pitchFamily="34" charset="0"/>
              </a:rPr>
              <a:t>, </a:t>
            </a:r>
            <a:r>
              <a:rPr lang="en-US" sz="1700" dirty="0" err="1">
                <a:latin typeface="Arial Rounded MT Bold" panose="020F0704030504030204" pitchFamily="34" charset="0"/>
              </a:rPr>
              <a:t>percezioni</a:t>
            </a:r>
            <a:r>
              <a:rPr lang="en-US" sz="1700" dirty="0">
                <a:latin typeface="Arial Rounded MT Bold" panose="020F0704030504030204" pitchFamily="34" charset="0"/>
              </a:rPr>
              <a:t>, </a:t>
            </a:r>
            <a:r>
              <a:rPr lang="en-US" sz="1700" dirty="0" err="1">
                <a:latin typeface="Arial Rounded MT Bold" panose="020F0704030504030204" pitchFamily="34" charset="0"/>
              </a:rPr>
              <a:t>emozioni</a:t>
            </a:r>
            <a:r>
              <a:rPr lang="en-US" sz="1700" dirty="0">
                <a:latin typeface="Arial Rounded MT Bold" panose="020F0704030504030204" pitchFamily="34" charset="0"/>
              </a:rPr>
              <a:t>, </a:t>
            </a:r>
            <a:r>
              <a:rPr lang="en-US" sz="1700" dirty="0" err="1">
                <a:latin typeface="Arial Rounded MT Bold" panose="020F0704030504030204" pitchFamily="34" charset="0"/>
              </a:rPr>
              <a:t>pensieri</a:t>
            </a:r>
            <a:r>
              <a:rPr lang="en-US" sz="1700" dirty="0">
                <a:latin typeface="Arial Rounded MT Bold" panose="020F0704030504030204" pitchFamily="34" charset="0"/>
              </a:rPr>
              <a:t>, parole, </a:t>
            </a:r>
            <a:r>
              <a:rPr lang="en-US" sz="1700" dirty="0" err="1">
                <a:latin typeface="Arial Rounded MT Bold" panose="020F0704030504030204" pitchFamily="34" charset="0"/>
              </a:rPr>
              <a:t>azioni</a:t>
            </a:r>
            <a:r>
              <a:rPr lang="en-US" sz="1700" dirty="0">
                <a:latin typeface="Arial Rounded MT Bold" panose="020F0704030504030204" pitchFamily="34" charset="0"/>
              </a:rPr>
              <a:t> e </a:t>
            </a:r>
            <a:r>
              <a:rPr lang="en-US" sz="1700" dirty="0" err="1">
                <a:latin typeface="Arial Rounded MT Bold" panose="020F0704030504030204" pitchFamily="34" charset="0"/>
              </a:rPr>
              <a:t>relazioni</a:t>
            </a:r>
            <a:r>
              <a:rPr lang="en-US" sz="1700" dirty="0">
                <a:latin typeface="Arial Rounded MT Bold" panose="020F0704030504030204" pitchFamily="34" charset="0"/>
              </a:rPr>
              <a:t> </a:t>
            </a:r>
          </a:p>
          <a:p>
            <a:pPr marL="0" indent="0">
              <a:buNone/>
            </a:pPr>
            <a:r>
              <a:rPr lang="en-US" sz="1700" dirty="0">
                <a:latin typeface="Arial Rounded MT Bold" panose="020F0704030504030204" pitchFamily="34" charset="0"/>
                <a:sym typeface="Wingdings" panose="05000000000000000000" pitchFamily="2" charset="2"/>
              </a:rPr>
              <a:t> METACOGNIZIONE</a:t>
            </a:r>
            <a:endParaRPr lang="en-US" sz="1700" i="1" dirty="0">
              <a:latin typeface="Arial Rounded MT Bold" panose="020F0704030504030204" pitchFamily="34" charset="0"/>
            </a:endParaRPr>
          </a:p>
        </p:txBody>
      </p:sp>
      <p:pic>
        <p:nvPicPr>
          <p:cNvPr id="8" name="Segnaposto contenuto 7" descr="Immagine che contiene persona, interni, gruppo, fotografia&#10;&#10;Descrizione generata automaticamente">
            <a:extLst>
              <a:ext uri="{FF2B5EF4-FFF2-40B4-BE49-F238E27FC236}">
                <a16:creationId xmlns:a16="http://schemas.microsoft.com/office/drawing/2014/main" id="{278ECF0D-0444-4770-90BC-316AF29946F4}"/>
              </a:ext>
            </a:extLst>
          </p:cNvPr>
          <p:cNvPicPr>
            <a:picLocks noChangeAspect="1"/>
          </p:cNvPicPr>
          <p:nvPr/>
        </p:nvPicPr>
        <p:blipFill rotWithShape="1">
          <a:blip r:embed="rId2">
            <a:extLst>
              <a:ext uri="{28A0092B-C50C-407E-A947-70E740481C1C}">
                <a14:useLocalDpi xmlns:a14="http://schemas.microsoft.com/office/drawing/2010/main" val="0"/>
              </a:ext>
            </a:extLst>
          </a:blip>
          <a:srcRect l="10206" r="8393" b="-2"/>
          <a:stretch/>
        </p:blipFill>
        <p:spPr>
          <a:xfrm>
            <a:off x="5911532" y="2484255"/>
            <a:ext cx="5150277" cy="3714244"/>
          </a:xfrm>
          <a:prstGeom prst="rect">
            <a:avLst/>
          </a:prstGeom>
        </p:spPr>
      </p:pic>
      <p:sp>
        <p:nvSpPr>
          <p:cNvPr id="38" name="Rectangle 37">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asellaDiTesto 8">
            <a:extLst>
              <a:ext uri="{FF2B5EF4-FFF2-40B4-BE49-F238E27FC236}">
                <a16:creationId xmlns:a16="http://schemas.microsoft.com/office/drawing/2014/main" id="{CFC8424A-2D67-4D05-9543-2634D206B91F}"/>
              </a:ext>
            </a:extLst>
          </p:cNvPr>
          <p:cNvSpPr txBox="1"/>
          <p:nvPr/>
        </p:nvSpPr>
        <p:spPr>
          <a:xfrm>
            <a:off x="3218617" y="6110219"/>
            <a:ext cx="8858250" cy="369332"/>
          </a:xfrm>
          <a:prstGeom prst="rect">
            <a:avLst/>
          </a:prstGeom>
          <a:noFill/>
        </p:spPr>
        <p:txBody>
          <a:bodyPr wrap="square" rtlCol="0">
            <a:spAutoFit/>
          </a:bodyPr>
          <a:lstStyle/>
          <a:p>
            <a:pPr>
              <a:spcAft>
                <a:spcPts val="600"/>
              </a:spcAft>
            </a:pPr>
            <a:r>
              <a:rPr lang="it-IT" dirty="0">
                <a:solidFill>
                  <a:srgbClr val="FF0000"/>
                </a:solidFill>
                <a:latin typeface="Arial Rounded MT Bold" panose="020F0704030504030204" pitchFamily="34" charset="0"/>
              </a:rPr>
              <a:t>Non si disattivano i pensieri. Si impara ad osservarli senza giudizio.</a:t>
            </a:r>
          </a:p>
        </p:txBody>
      </p:sp>
    </p:spTree>
    <p:extLst>
      <p:ext uri="{BB962C8B-B14F-4D97-AF65-F5344CB8AC3E}">
        <p14:creationId xmlns:p14="http://schemas.microsoft.com/office/powerpoint/2010/main" val="1887569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6E7F789A-936F-4EFE-A3F4-0CB8FEF25C7C}"/>
              </a:ext>
            </a:extLst>
          </p:cNvPr>
          <p:cNvSpPr>
            <a:spLocks noGrp="1"/>
          </p:cNvSpPr>
          <p:nvPr>
            <p:ph type="title"/>
          </p:nvPr>
        </p:nvSpPr>
        <p:spPr>
          <a:xfrm>
            <a:off x="793662" y="386930"/>
            <a:ext cx="10066122" cy="1298448"/>
          </a:xfrm>
        </p:spPr>
        <p:txBody>
          <a:bodyPr anchor="b">
            <a:normAutofit/>
          </a:bodyPr>
          <a:lstStyle/>
          <a:p>
            <a:pPr algn="ctr"/>
            <a:r>
              <a:rPr lang="it-IT" sz="4800" b="1" i="1" dirty="0">
                <a:latin typeface="Arial Rounded MT Bold" panose="020F0704030504030204" pitchFamily="34" charset="0"/>
              </a:rPr>
              <a:t>Effetto </a:t>
            </a:r>
            <a:r>
              <a:rPr lang="it-IT" sz="4800" b="1" i="1" dirty="0" err="1">
                <a:latin typeface="Arial Rounded MT Bold" panose="020F0704030504030204" pitchFamily="34" charset="0"/>
              </a:rPr>
              <a:t>Maharishi</a:t>
            </a:r>
            <a:endParaRPr lang="it-IT" sz="4800" b="1" i="1" dirty="0">
              <a:latin typeface="Arial Rounded MT Bold" panose="020F0704030504030204" pitchFamily="34" charset="0"/>
            </a:endParaRPr>
          </a:p>
        </p:txBody>
      </p:sp>
      <p:sp>
        <p:nvSpPr>
          <p:cNvPr id="23"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3B3AB4BA-8DCE-4049-BC46-7F6E7BB10E09}"/>
              </a:ext>
            </a:extLst>
          </p:cNvPr>
          <p:cNvSpPr>
            <a:spLocks noGrp="1"/>
          </p:cNvSpPr>
          <p:nvPr>
            <p:ph idx="1"/>
          </p:nvPr>
        </p:nvSpPr>
        <p:spPr>
          <a:xfrm>
            <a:off x="496919" y="1853699"/>
            <a:ext cx="5169785" cy="4966750"/>
          </a:xfrm>
        </p:spPr>
        <p:txBody>
          <a:bodyPr anchor="ctr">
            <a:normAutofit/>
          </a:bodyPr>
          <a:lstStyle/>
          <a:p>
            <a:pPr marL="0" indent="0" algn="just">
              <a:buNone/>
            </a:pPr>
            <a:r>
              <a:rPr lang="it-IT" sz="1400" dirty="0">
                <a:latin typeface="Arial Rounded MT Bold" panose="020F0704030504030204" pitchFamily="34" charset="0"/>
              </a:rPr>
              <a:t>Lo spazio NON è vuoto. Tutta la materia è costituita da energia e si condensa nell’uomo a livello della coscienza individuale. Attraverso la meditazione possiamo amplificare il “campo” energetico sperimentando più elevati livelli di consapevolezza.</a:t>
            </a:r>
            <a:br>
              <a:rPr lang="it-IT" sz="1400" dirty="0">
                <a:latin typeface="Arial Rounded MT Bold" panose="020F0704030504030204" pitchFamily="34" charset="0"/>
              </a:rPr>
            </a:br>
            <a:endParaRPr lang="it-IT" sz="1400" dirty="0">
              <a:latin typeface="Arial Rounded MT Bold" panose="020F0704030504030204" pitchFamily="34" charset="0"/>
            </a:endParaRPr>
          </a:p>
          <a:p>
            <a:pPr marL="0" indent="0" algn="just">
              <a:buNone/>
            </a:pPr>
            <a:r>
              <a:rPr lang="it-IT" sz="1000" dirty="0">
                <a:latin typeface="Arial Rounded MT Bold" panose="020F0704030504030204" pitchFamily="34" charset="0"/>
              </a:rPr>
              <a:t>L’effetto </a:t>
            </a:r>
            <a:r>
              <a:rPr lang="it-IT" sz="1000" dirty="0" err="1">
                <a:latin typeface="Arial Rounded MT Bold" panose="020F0704030504030204" pitchFamily="34" charset="0"/>
              </a:rPr>
              <a:t>Maharishi</a:t>
            </a:r>
            <a:r>
              <a:rPr lang="it-IT" sz="1000" dirty="0">
                <a:latin typeface="Arial Rounded MT Bold" panose="020F0704030504030204" pitchFamily="34" charset="0"/>
              </a:rPr>
              <a:t> nasce dall’omonimo maestro spirituale </a:t>
            </a:r>
            <a:r>
              <a:rPr lang="it-IT" sz="1000" dirty="0" err="1">
                <a:latin typeface="Arial Rounded MT Bold" panose="020F0704030504030204" pitchFamily="34" charset="0"/>
              </a:rPr>
              <a:t>Maharishi</a:t>
            </a:r>
            <a:r>
              <a:rPr lang="it-IT" sz="1000" dirty="0">
                <a:latin typeface="Arial Rounded MT Bold" panose="020F0704030504030204" pitchFamily="34" charset="0"/>
              </a:rPr>
              <a:t> </a:t>
            </a:r>
            <a:r>
              <a:rPr lang="it-IT" sz="1000" dirty="0" err="1">
                <a:latin typeface="Arial Rounded MT Bold" panose="020F0704030504030204" pitchFamily="34" charset="0"/>
              </a:rPr>
              <a:t>Mahesh</a:t>
            </a:r>
            <a:r>
              <a:rPr lang="it-IT" sz="1000" dirty="0">
                <a:latin typeface="Arial Rounded MT Bold" panose="020F0704030504030204" pitchFamily="34" charset="0"/>
              </a:rPr>
              <a:t> Yogi, un personaggio che ha fatto parlare di </a:t>
            </a:r>
            <a:r>
              <a:rPr lang="it-IT" sz="1000" dirty="0" err="1">
                <a:latin typeface="Arial Rounded MT Bold" panose="020F0704030504030204" pitchFamily="34" charset="0"/>
              </a:rPr>
              <a:t>sè</a:t>
            </a:r>
            <a:r>
              <a:rPr lang="it-IT" sz="1000" dirty="0">
                <a:latin typeface="Arial Rounded MT Bold" panose="020F0704030504030204" pitchFamily="34" charset="0"/>
              </a:rPr>
              <a:t> nel corso del ventesimo secolo. Fondatore della tecnica conosciuta come Meditazione Trascendentale e del movimento ad essa relativo.</a:t>
            </a:r>
            <a:br>
              <a:rPr lang="it-IT" sz="1000" dirty="0">
                <a:latin typeface="Arial Rounded MT Bold" panose="020F0704030504030204" pitchFamily="34" charset="0"/>
              </a:rPr>
            </a:br>
            <a:r>
              <a:rPr lang="it-IT" sz="1000" dirty="0">
                <a:latin typeface="Arial Rounded MT Bold" panose="020F0704030504030204" pitchFamily="34" charset="0"/>
              </a:rPr>
              <a:t>In termini pratici </a:t>
            </a:r>
            <a:r>
              <a:rPr lang="it-IT" sz="1000" u="sng" dirty="0">
                <a:latin typeface="Arial Rounded MT Bold" panose="020F0704030504030204" pitchFamily="34" charset="0"/>
              </a:rPr>
              <a:t>l’effetto </a:t>
            </a:r>
            <a:r>
              <a:rPr lang="it-IT" sz="1000" u="sng" dirty="0" err="1">
                <a:latin typeface="Arial Rounded MT Bold" panose="020F0704030504030204" pitchFamily="34" charset="0"/>
              </a:rPr>
              <a:t>Maharishi</a:t>
            </a:r>
            <a:r>
              <a:rPr lang="it-IT" sz="1000" u="sng" dirty="0">
                <a:latin typeface="Arial Rounded MT Bold" panose="020F0704030504030204" pitchFamily="34" charset="0"/>
              </a:rPr>
              <a:t> si manifesterebbe nel momento in cui un insieme di persone svolge in gruppo meditazione</a:t>
            </a:r>
            <a:r>
              <a:rPr lang="it-IT" sz="1000" dirty="0">
                <a:latin typeface="Arial Rounded MT Bold" panose="020F0704030504030204" pitchFamily="34" charset="0"/>
              </a:rPr>
              <a:t>. Il gruppo riuscirebbe a dirigere il proprio pensiero in una particolare direzione. Questo permetterà di assistere ad un netto </a:t>
            </a:r>
            <a:r>
              <a:rPr lang="it-IT" sz="1000" b="1" i="1" dirty="0">
                <a:latin typeface="Arial Rounded MT Bold" panose="020F0704030504030204" pitchFamily="34" charset="0"/>
              </a:rPr>
              <a:t>miglioramento delle tendenze sociali </a:t>
            </a:r>
            <a:r>
              <a:rPr lang="it-IT" sz="1000" dirty="0">
                <a:latin typeface="Arial Rounded MT Bold" panose="020F0704030504030204" pitchFamily="34" charset="0"/>
              </a:rPr>
              <a:t>in un’ampia zona circostante. Riduzione della criminalità, degli incidenti, delle malattie e di altri problemi come perfino un miglioramento dell’economia.</a:t>
            </a:r>
            <a:br>
              <a:rPr lang="it-IT" sz="1000" dirty="0">
                <a:latin typeface="Arial Rounded MT Bold" panose="020F0704030504030204" pitchFamily="34" charset="0"/>
              </a:rPr>
            </a:br>
            <a:r>
              <a:rPr lang="it-IT" sz="1000" dirty="0">
                <a:latin typeface="Arial Rounded MT Bold" panose="020F0704030504030204" pitchFamily="34" charset="0"/>
              </a:rPr>
              <a:t>Secondo le teorie del maestro indiano, il cervello umano sarebbe infatti in grado di </a:t>
            </a:r>
            <a:r>
              <a:rPr lang="it-IT" sz="1000" u="sng" dirty="0">
                <a:latin typeface="Arial Rounded MT Bold" panose="020F0704030504030204" pitchFamily="34" charset="0"/>
              </a:rPr>
              <a:t>espandere la sua vibrazione nell’ambiente </a:t>
            </a:r>
            <a:r>
              <a:rPr lang="it-IT" sz="1000" dirty="0">
                <a:latin typeface="Arial Rounded MT Bold" panose="020F0704030504030204" pitchFamily="34" charset="0"/>
              </a:rPr>
              <a:t>circostante influenzando positivamente</a:t>
            </a:r>
          </a:p>
          <a:p>
            <a:pPr marL="0" indent="0" algn="just">
              <a:buNone/>
            </a:pPr>
            <a:r>
              <a:rPr lang="it-IT" sz="1000" dirty="0">
                <a:latin typeface="Arial Rounded MT Bold" panose="020F0704030504030204" pitchFamily="34" charset="0"/>
              </a:rPr>
              <a:t> </a:t>
            </a:r>
            <a:r>
              <a:rPr lang="it-IT" sz="1000" dirty="0">
                <a:latin typeface="Arial Rounded MT Bold" panose="020F0704030504030204" pitchFamily="34" charset="0"/>
                <a:sym typeface="Wingdings" panose="05000000000000000000" pitchFamily="2" charset="2"/>
              </a:rPr>
              <a:t> COERENZA DELLE ONDE CEREBRALI</a:t>
            </a:r>
            <a:endParaRPr lang="it-IT" sz="1000" dirty="0">
              <a:latin typeface="Arial Rounded MT Bold" panose="020F0704030504030204" pitchFamily="34" charset="0"/>
            </a:endParaRPr>
          </a:p>
        </p:txBody>
      </p:sp>
      <p:pic>
        <p:nvPicPr>
          <p:cNvPr id="5" name="Immagine 4" descr="Immagine che contiene persona, abbigliamento, uomo, cibo&#10;&#10;Descrizione generata automaticamente">
            <a:extLst>
              <a:ext uri="{FF2B5EF4-FFF2-40B4-BE49-F238E27FC236}">
                <a16:creationId xmlns:a16="http://schemas.microsoft.com/office/drawing/2014/main" id="{A67C5850-C9B5-4862-AE96-B7207E19445E}"/>
              </a:ext>
            </a:extLst>
          </p:cNvPr>
          <p:cNvPicPr>
            <a:picLocks noChangeAspect="1"/>
          </p:cNvPicPr>
          <p:nvPr/>
        </p:nvPicPr>
        <p:blipFill rotWithShape="1">
          <a:blip r:embed="rId2">
            <a:extLst>
              <a:ext uri="{28A0092B-C50C-407E-A947-70E740481C1C}">
                <a14:useLocalDpi xmlns:a14="http://schemas.microsoft.com/office/drawing/2010/main" val="0"/>
              </a:ext>
            </a:extLst>
          </a:blip>
          <a:srcRect r="-1" b="937"/>
          <a:stretch/>
        </p:blipFill>
        <p:spPr>
          <a:xfrm>
            <a:off x="6095999" y="2870200"/>
            <a:ext cx="4858068" cy="3147740"/>
          </a:xfrm>
          <a:prstGeom prst="rect">
            <a:avLst/>
          </a:prstGeom>
        </p:spPr>
      </p:pic>
      <p:sp>
        <p:nvSpPr>
          <p:cNvPr id="25"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6133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B61EE17C-2ECD-41DA-9A09-8173638A9835}"/>
              </a:ext>
            </a:extLst>
          </p:cNvPr>
          <p:cNvSpPr/>
          <p:nvPr/>
        </p:nvSpPr>
        <p:spPr>
          <a:xfrm>
            <a:off x="133350" y="1479821"/>
            <a:ext cx="6781800" cy="224790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a:extLst>
              <a:ext uri="{FF2B5EF4-FFF2-40B4-BE49-F238E27FC236}">
                <a16:creationId xmlns:a16="http://schemas.microsoft.com/office/drawing/2014/main" id="{B0B9719E-E499-4FA6-8893-BD8545677E33}"/>
              </a:ext>
            </a:extLst>
          </p:cNvPr>
          <p:cNvPicPr>
            <a:picLocks noChangeAspect="1"/>
          </p:cNvPicPr>
          <p:nvPr/>
        </p:nvPicPr>
        <p:blipFill>
          <a:blip r:embed="rId2"/>
          <a:stretch>
            <a:fillRect/>
          </a:stretch>
        </p:blipFill>
        <p:spPr>
          <a:xfrm>
            <a:off x="6100062" y="0"/>
            <a:ext cx="5683657" cy="1291659"/>
          </a:xfrm>
          <a:prstGeom prst="rect">
            <a:avLst/>
          </a:prstGeom>
        </p:spPr>
      </p:pic>
      <p:pic>
        <p:nvPicPr>
          <p:cNvPr id="7" name="Immagine 6">
            <a:extLst>
              <a:ext uri="{FF2B5EF4-FFF2-40B4-BE49-F238E27FC236}">
                <a16:creationId xmlns:a16="http://schemas.microsoft.com/office/drawing/2014/main" id="{41D5BED1-6BC3-422B-B24B-AE9AF9519754}"/>
              </a:ext>
            </a:extLst>
          </p:cNvPr>
          <p:cNvPicPr>
            <a:picLocks noChangeAspect="1"/>
          </p:cNvPicPr>
          <p:nvPr/>
        </p:nvPicPr>
        <p:blipFill>
          <a:blip r:embed="rId3"/>
          <a:stretch>
            <a:fillRect/>
          </a:stretch>
        </p:blipFill>
        <p:spPr>
          <a:xfrm>
            <a:off x="304800" y="43657"/>
            <a:ext cx="5442857" cy="1291658"/>
          </a:xfrm>
          <a:prstGeom prst="rect">
            <a:avLst/>
          </a:prstGeom>
        </p:spPr>
      </p:pic>
      <p:pic>
        <p:nvPicPr>
          <p:cNvPr id="8" name="Immagine 7">
            <a:extLst>
              <a:ext uri="{FF2B5EF4-FFF2-40B4-BE49-F238E27FC236}">
                <a16:creationId xmlns:a16="http://schemas.microsoft.com/office/drawing/2014/main" id="{A0361559-F520-45E4-A00E-2A384183AEFF}"/>
              </a:ext>
            </a:extLst>
          </p:cNvPr>
          <p:cNvPicPr>
            <a:picLocks noChangeAspect="1"/>
          </p:cNvPicPr>
          <p:nvPr/>
        </p:nvPicPr>
        <p:blipFill>
          <a:blip r:embed="rId4"/>
          <a:stretch>
            <a:fillRect/>
          </a:stretch>
        </p:blipFill>
        <p:spPr>
          <a:xfrm>
            <a:off x="205921" y="1570646"/>
            <a:ext cx="6610350" cy="2114550"/>
          </a:xfrm>
          <a:prstGeom prst="rect">
            <a:avLst/>
          </a:prstGeom>
        </p:spPr>
      </p:pic>
      <p:sp>
        <p:nvSpPr>
          <p:cNvPr id="11" name="Freccia a destra 10">
            <a:extLst>
              <a:ext uri="{FF2B5EF4-FFF2-40B4-BE49-F238E27FC236}">
                <a16:creationId xmlns:a16="http://schemas.microsoft.com/office/drawing/2014/main" id="{1373FE83-BC81-470D-A7C8-2ED66CC59B9E}"/>
              </a:ext>
            </a:extLst>
          </p:cNvPr>
          <p:cNvSpPr/>
          <p:nvPr/>
        </p:nvSpPr>
        <p:spPr>
          <a:xfrm>
            <a:off x="5822398" y="4419600"/>
            <a:ext cx="984804" cy="35616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sp>
        <p:nvSpPr>
          <p:cNvPr id="13" name="CasellaDiTesto 12">
            <a:extLst>
              <a:ext uri="{FF2B5EF4-FFF2-40B4-BE49-F238E27FC236}">
                <a16:creationId xmlns:a16="http://schemas.microsoft.com/office/drawing/2014/main" id="{60E3176E-FB55-4229-9E02-1C1C0A30F6CD}"/>
              </a:ext>
            </a:extLst>
          </p:cNvPr>
          <p:cNvSpPr txBox="1"/>
          <p:nvPr/>
        </p:nvSpPr>
        <p:spPr>
          <a:xfrm>
            <a:off x="7086600" y="2169049"/>
            <a:ext cx="4318683" cy="4524315"/>
          </a:xfrm>
          <a:prstGeom prst="rect">
            <a:avLst/>
          </a:prstGeom>
          <a:noFill/>
        </p:spPr>
        <p:txBody>
          <a:bodyPr wrap="square" rtlCol="0">
            <a:spAutoFit/>
          </a:bodyPr>
          <a:lstStyle/>
          <a:p>
            <a:pPr algn="just"/>
            <a:r>
              <a:rPr lang="it-IT" dirty="0">
                <a:latin typeface="Arial Rounded MT Bold" panose="020F0704030504030204" pitchFamily="34" charset="0"/>
              </a:rPr>
              <a:t>I risultati della ricerca mostrano chiaramente come i cambiamenti prodotti nel tempo dalla meditazione, riuscivano ad influenzare positivamente la materia grigia del cervello. </a:t>
            </a:r>
          </a:p>
          <a:p>
            <a:pPr algn="just"/>
            <a:r>
              <a:rPr lang="it-IT" dirty="0">
                <a:latin typeface="Arial Rounded MT Bold" panose="020F0704030504030204" pitchFamily="34" charset="0"/>
              </a:rPr>
              <a:t>Le analisi delle risonanze magnetiche, dimostrarono un </a:t>
            </a:r>
            <a:r>
              <a:rPr lang="it-IT" b="1" u="sng" dirty="0">
                <a:latin typeface="Arial Rounded MT Bold" panose="020F0704030504030204" pitchFamily="34" charset="0"/>
              </a:rPr>
              <a:t>incremento nei partecipanti della densità di materia grigia nell’ippocampo</a:t>
            </a:r>
            <a:r>
              <a:rPr lang="it-IT" dirty="0">
                <a:latin typeface="Arial Rounded MT Bold" panose="020F0704030504030204" pitchFamily="34" charset="0"/>
              </a:rPr>
              <a:t>, noto per la sua importanza nell’apprendimento e nella memoria. Notarono anche aumento della consapevolezza di sé, della compassione e introspezione.</a:t>
            </a:r>
            <a:br>
              <a:rPr lang="it-IT" dirty="0">
                <a:latin typeface="Arial Rounded MT Bold" panose="020F0704030504030204" pitchFamily="34" charset="0"/>
              </a:rPr>
            </a:br>
            <a:endParaRPr lang="it-IT" dirty="0">
              <a:latin typeface="Arial Rounded MT Bold" panose="020F0704030504030204" pitchFamily="34" charset="0"/>
            </a:endParaRPr>
          </a:p>
        </p:txBody>
      </p:sp>
      <p:pic>
        <p:nvPicPr>
          <p:cNvPr id="16" name="Immagine 15">
            <a:extLst>
              <a:ext uri="{FF2B5EF4-FFF2-40B4-BE49-F238E27FC236}">
                <a16:creationId xmlns:a16="http://schemas.microsoft.com/office/drawing/2014/main" id="{E2A6CF61-87C8-4DEC-A58A-10BAC1A4B149}"/>
              </a:ext>
            </a:extLst>
          </p:cNvPr>
          <p:cNvPicPr/>
          <p:nvPr/>
        </p:nvPicPr>
        <p:blipFill>
          <a:blip r:embed="rId5"/>
          <a:stretch>
            <a:fillRect/>
          </a:stretch>
        </p:blipFill>
        <p:spPr>
          <a:xfrm>
            <a:off x="304800" y="3727722"/>
            <a:ext cx="5080000" cy="1406971"/>
          </a:xfrm>
          <a:prstGeom prst="rect">
            <a:avLst/>
          </a:prstGeom>
        </p:spPr>
      </p:pic>
      <p:pic>
        <p:nvPicPr>
          <p:cNvPr id="17" name="Immagine 16">
            <a:extLst>
              <a:ext uri="{FF2B5EF4-FFF2-40B4-BE49-F238E27FC236}">
                <a16:creationId xmlns:a16="http://schemas.microsoft.com/office/drawing/2014/main" id="{6BF15F1F-5070-4010-A3BA-7BEA27FA0C5C}"/>
              </a:ext>
            </a:extLst>
          </p:cNvPr>
          <p:cNvPicPr/>
          <p:nvPr/>
        </p:nvPicPr>
        <p:blipFill>
          <a:blip r:embed="rId6"/>
          <a:stretch>
            <a:fillRect/>
          </a:stretch>
        </p:blipFill>
        <p:spPr>
          <a:xfrm>
            <a:off x="205921" y="4985142"/>
            <a:ext cx="5178879" cy="1485900"/>
          </a:xfrm>
          <a:prstGeom prst="rect">
            <a:avLst/>
          </a:prstGeom>
        </p:spPr>
      </p:pic>
    </p:spTree>
    <p:extLst>
      <p:ext uri="{BB962C8B-B14F-4D97-AF65-F5344CB8AC3E}">
        <p14:creationId xmlns:p14="http://schemas.microsoft.com/office/powerpoint/2010/main" val="3264718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1">
            <a:extLst>
              <a:ext uri="{FF2B5EF4-FFF2-40B4-BE49-F238E27FC236}">
                <a16:creationId xmlns:a16="http://schemas.microsoft.com/office/drawing/2014/main" id="{3EEB8ED6-9142-4A11-B029-18DDE98C49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2D9355D-FDCB-4F50-A501-4C469E429682}"/>
              </a:ext>
            </a:extLst>
          </p:cNvPr>
          <p:cNvSpPr>
            <a:spLocks noGrp="1"/>
          </p:cNvSpPr>
          <p:nvPr>
            <p:ph type="title"/>
          </p:nvPr>
        </p:nvSpPr>
        <p:spPr>
          <a:xfrm>
            <a:off x="838200" y="365126"/>
            <a:ext cx="10515600" cy="1288784"/>
          </a:xfrm>
        </p:spPr>
        <p:txBody>
          <a:bodyPr>
            <a:normAutofit/>
          </a:bodyPr>
          <a:lstStyle/>
          <a:p>
            <a:r>
              <a:rPr lang="it-IT" sz="4000">
                <a:latin typeface="Arial Rounded MT Bold" panose="020F0704030504030204" pitchFamily="34" charset="0"/>
              </a:rPr>
              <a:t>Per concludere</a:t>
            </a:r>
          </a:p>
        </p:txBody>
      </p:sp>
      <p:pic>
        <p:nvPicPr>
          <p:cNvPr id="7" name="Immagine 6" descr="Immagine che contiene acqua, erba, esterni, fiume&#10;&#10;Descrizione generata automaticamente">
            <a:extLst>
              <a:ext uri="{FF2B5EF4-FFF2-40B4-BE49-F238E27FC236}">
                <a16:creationId xmlns:a16="http://schemas.microsoft.com/office/drawing/2014/main" id="{CDF68156-89B1-4453-9198-D1583C2F119A}"/>
              </a:ext>
            </a:extLst>
          </p:cNvPr>
          <p:cNvPicPr>
            <a:picLocks noChangeAspect="1"/>
          </p:cNvPicPr>
          <p:nvPr/>
        </p:nvPicPr>
        <p:blipFill rotWithShape="1">
          <a:blip r:embed="rId2">
            <a:extLst>
              <a:ext uri="{28A0092B-C50C-407E-A947-70E740481C1C}">
                <a14:useLocalDpi xmlns:a14="http://schemas.microsoft.com/office/drawing/2010/main" val="0"/>
              </a:ext>
            </a:extLst>
          </a:blip>
          <a:srcRect t="17479" r="1" b="12566"/>
          <a:stretch/>
        </p:blipFill>
        <p:spPr>
          <a:xfrm>
            <a:off x="798444" y="1825625"/>
            <a:ext cx="6151651" cy="4303465"/>
          </a:xfrm>
          <a:prstGeom prst="rect">
            <a:avLst/>
          </a:prstGeom>
        </p:spPr>
      </p:pic>
      <p:sp>
        <p:nvSpPr>
          <p:cNvPr id="3" name="Segnaposto contenuto 2">
            <a:extLst>
              <a:ext uri="{FF2B5EF4-FFF2-40B4-BE49-F238E27FC236}">
                <a16:creationId xmlns:a16="http://schemas.microsoft.com/office/drawing/2014/main" id="{4150D658-7D74-45C1-9BE7-79A547FC61A2}"/>
              </a:ext>
            </a:extLst>
          </p:cNvPr>
          <p:cNvSpPr>
            <a:spLocks noGrp="1"/>
          </p:cNvSpPr>
          <p:nvPr>
            <p:ph idx="1"/>
          </p:nvPr>
        </p:nvSpPr>
        <p:spPr>
          <a:xfrm>
            <a:off x="7552944" y="1825625"/>
            <a:ext cx="3800856" cy="4303464"/>
          </a:xfrm>
        </p:spPr>
        <p:txBody>
          <a:bodyPr>
            <a:normAutofit lnSpcReduction="10000"/>
          </a:bodyPr>
          <a:lstStyle/>
          <a:p>
            <a:pPr marL="0" indent="0" algn="just">
              <a:buNone/>
            </a:pPr>
            <a:r>
              <a:rPr lang="it-IT" sz="1900" b="1" u="sng" dirty="0">
                <a:latin typeface="Arial Rounded MT Bold" panose="020F0704030504030204" pitchFamily="34" charset="0"/>
              </a:rPr>
              <a:t>La meditazione </a:t>
            </a:r>
            <a:r>
              <a:rPr lang="it-IT" sz="1900" dirty="0">
                <a:latin typeface="Arial Rounded MT Bold" panose="020F0704030504030204" pitchFamily="34" charset="0"/>
              </a:rPr>
              <a:t>ha senza dubbio poteri che forse ancora non possiamo riuscire a comprendere in maniera chiara, ma certamente abbiamo abbastanza materiale per poter dire che questa pratica è un vero e proprio toccasana. Ci trasforma e ci ripulisce dalla «</a:t>
            </a:r>
            <a:r>
              <a:rPr lang="it-IT" sz="1900" i="1" dirty="0">
                <a:latin typeface="Arial Rounded MT Bold" panose="020F0704030504030204" pitchFamily="34" charset="0"/>
              </a:rPr>
              <a:t>spazzatura energetica e mentale» </a:t>
            </a:r>
            <a:r>
              <a:rPr lang="it-IT" sz="1900" dirty="0">
                <a:latin typeface="Arial Rounded MT Bold" panose="020F0704030504030204" pitchFamily="34" charset="0"/>
              </a:rPr>
              <a:t>che ci blocca e ci rende la vita pesante e stancante. </a:t>
            </a:r>
          </a:p>
          <a:p>
            <a:pPr marL="0" indent="0">
              <a:buNone/>
            </a:pPr>
            <a:endParaRPr lang="it-IT" sz="1900" dirty="0"/>
          </a:p>
          <a:p>
            <a:pPr marL="0" indent="0">
              <a:buNone/>
            </a:pPr>
            <a:r>
              <a:rPr lang="it-IT" sz="1900" b="1" i="1" u="sng" dirty="0">
                <a:latin typeface="Arial Rounded MT Bold" panose="020F0704030504030204" pitchFamily="34" charset="0"/>
              </a:rPr>
              <a:t>Perché non insegnarla come un’abilità importante?</a:t>
            </a:r>
          </a:p>
        </p:txBody>
      </p:sp>
    </p:spTree>
    <p:extLst>
      <p:ext uri="{BB962C8B-B14F-4D97-AF65-F5344CB8AC3E}">
        <p14:creationId xmlns:p14="http://schemas.microsoft.com/office/powerpoint/2010/main" val="2293027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86A6CA-28A0-4E5C-A7D8-944A64745027}"/>
              </a:ext>
            </a:extLst>
          </p:cNvPr>
          <p:cNvSpPr>
            <a:spLocks noGrp="1"/>
          </p:cNvSpPr>
          <p:nvPr>
            <p:ph type="title"/>
          </p:nvPr>
        </p:nvSpPr>
        <p:spPr/>
        <p:txBody>
          <a:bodyPr>
            <a:normAutofit/>
          </a:bodyPr>
          <a:lstStyle/>
          <a:p>
            <a:r>
              <a:rPr lang="it-IT" sz="3200" b="1" dirty="0">
                <a:latin typeface="Arial Rounded MT Bold" panose="020F0704030504030204" pitchFamily="34" charset="0"/>
              </a:rPr>
              <a:t>Spunti per eventuali letture</a:t>
            </a:r>
          </a:p>
        </p:txBody>
      </p:sp>
      <p:pic>
        <p:nvPicPr>
          <p:cNvPr id="5" name="Segnaposto contenuto 4" descr="Immagine che contiene testo&#10;&#10;Descrizione generata automaticamente">
            <a:extLst>
              <a:ext uri="{FF2B5EF4-FFF2-40B4-BE49-F238E27FC236}">
                <a16:creationId xmlns:a16="http://schemas.microsoft.com/office/drawing/2014/main" id="{B2AE1610-516D-4870-84ED-8AD377538A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90688"/>
            <a:ext cx="2732314" cy="2533650"/>
          </a:xfrm>
        </p:spPr>
      </p:pic>
      <p:pic>
        <p:nvPicPr>
          <p:cNvPr id="7" name="Immagine 6" descr="Immagine che contiene testo, libro, arancia, donna&#10;&#10;Descrizione generata automaticamente">
            <a:extLst>
              <a:ext uri="{FF2B5EF4-FFF2-40B4-BE49-F238E27FC236}">
                <a16:creationId xmlns:a16="http://schemas.microsoft.com/office/drawing/2014/main" id="{36B55201-F87E-439F-AB6D-AFC69E5594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1489" y="1876083"/>
            <a:ext cx="1743076" cy="2410053"/>
          </a:xfrm>
          <a:prstGeom prst="rect">
            <a:avLst/>
          </a:prstGeom>
        </p:spPr>
      </p:pic>
      <p:pic>
        <p:nvPicPr>
          <p:cNvPr id="9" name="Immagine 8">
            <a:extLst>
              <a:ext uri="{FF2B5EF4-FFF2-40B4-BE49-F238E27FC236}">
                <a16:creationId xmlns:a16="http://schemas.microsoft.com/office/drawing/2014/main" id="{702FBC4F-10CC-4831-A3C2-5371EE6AF9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6818" y="1814286"/>
            <a:ext cx="1743075" cy="2410052"/>
          </a:xfrm>
          <a:prstGeom prst="rect">
            <a:avLst/>
          </a:prstGeom>
        </p:spPr>
      </p:pic>
      <p:sp>
        <p:nvSpPr>
          <p:cNvPr id="10" name="CasellaDiTesto 9">
            <a:extLst>
              <a:ext uri="{FF2B5EF4-FFF2-40B4-BE49-F238E27FC236}">
                <a16:creationId xmlns:a16="http://schemas.microsoft.com/office/drawing/2014/main" id="{EBABA55C-8F36-4E90-B6A8-B4226AC566B4}"/>
              </a:ext>
            </a:extLst>
          </p:cNvPr>
          <p:cNvSpPr txBox="1"/>
          <p:nvPr/>
        </p:nvSpPr>
        <p:spPr>
          <a:xfrm>
            <a:off x="1407886" y="4499429"/>
            <a:ext cx="2162628" cy="923330"/>
          </a:xfrm>
          <a:prstGeom prst="rect">
            <a:avLst/>
          </a:prstGeom>
          <a:noFill/>
        </p:spPr>
        <p:txBody>
          <a:bodyPr wrap="square" rtlCol="0">
            <a:spAutoFit/>
          </a:bodyPr>
          <a:lstStyle/>
          <a:p>
            <a:r>
              <a:rPr lang="it-IT" dirty="0">
                <a:latin typeface="Arial Rounded MT Bold" panose="020F0704030504030204" pitchFamily="34" charset="0"/>
              </a:rPr>
              <a:t>Daniel </a:t>
            </a:r>
            <a:r>
              <a:rPr lang="it-IT" dirty="0" err="1">
                <a:latin typeface="Arial Rounded MT Bold" panose="020F0704030504030204" pitchFamily="34" charset="0"/>
              </a:rPr>
              <a:t>Goleman</a:t>
            </a:r>
            <a:endParaRPr lang="it-IT" dirty="0">
              <a:latin typeface="Arial Rounded MT Bold" panose="020F0704030504030204" pitchFamily="34" charset="0"/>
            </a:endParaRPr>
          </a:p>
          <a:p>
            <a:r>
              <a:rPr lang="it-IT" dirty="0">
                <a:latin typeface="Arial Rounded MT Bold" panose="020F0704030504030204" pitchFamily="34" charset="0"/>
              </a:rPr>
              <a:t>«Intelligenza emotiva»</a:t>
            </a:r>
          </a:p>
        </p:txBody>
      </p:sp>
      <p:sp>
        <p:nvSpPr>
          <p:cNvPr id="11" name="CasellaDiTesto 10">
            <a:extLst>
              <a:ext uri="{FF2B5EF4-FFF2-40B4-BE49-F238E27FC236}">
                <a16:creationId xmlns:a16="http://schemas.microsoft.com/office/drawing/2014/main" id="{F7537F19-CEAA-4D78-BBBE-261D0DDA4427}"/>
              </a:ext>
            </a:extLst>
          </p:cNvPr>
          <p:cNvSpPr txBox="1"/>
          <p:nvPr/>
        </p:nvSpPr>
        <p:spPr>
          <a:xfrm>
            <a:off x="5026818" y="4499429"/>
            <a:ext cx="2404496" cy="923330"/>
          </a:xfrm>
          <a:prstGeom prst="rect">
            <a:avLst/>
          </a:prstGeom>
          <a:noFill/>
        </p:spPr>
        <p:txBody>
          <a:bodyPr wrap="square" rtlCol="0">
            <a:spAutoFit/>
          </a:bodyPr>
          <a:lstStyle/>
          <a:p>
            <a:r>
              <a:rPr lang="it-IT" dirty="0">
                <a:latin typeface="Arial Rounded MT Bold" panose="020F0704030504030204" pitchFamily="34" charset="0"/>
              </a:rPr>
              <a:t>Patrizio Paoletti</a:t>
            </a:r>
          </a:p>
          <a:p>
            <a:r>
              <a:rPr lang="it-IT" dirty="0">
                <a:latin typeface="Arial Rounded MT Bold" panose="020F0704030504030204" pitchFamily="34" charset="0"/>
              </a:rPr>
              <a:t>«OMM: One Minute </a:t>
            </a:r>
            <a:r>
              <a:rPr lang="it-IT" dirty="0" err="1">
                <a:latin typeface="Arial Rounded MT Bold" panose="020F0704030504030204" pitchFamily="34" charset="0"/>
              </a:rPr>
              <a:t>Meditation</a:t>
            </a:r>
            <a:r>
              <a:rPr lang="it-IT" dirty="0">
                <a:latin typeface="Arial Rounded MT Bold" panose="020F0704030504030204" pitchFamily="34" charset="0"/>
              </a:rPr>
              <a:t>»</a:t>
            </a:r>
          </a:p>
        </p:txBody>
      </p:sp>
      <p:sp>
        <p:nvSpPr>
          <p:cNvPr id="12" name="CasellaDiTesto 11">
            <a:extLst>
              <a:ext uri="{FF2B5EF4-FFF2-40B4-BE49-F238E27FC236}">
                <a16:creationId xmlns:a16="http://schemas.microsoft.com/office/drawing/2014/main" id="{E6F562CF-C79C-47A6-BC68-DE8C949C9929}"/>
              </a:ext>
            </a:extLst>
          </p:cNvPr>
          <p:cNvSpPr txBox="1"/>
          <p:nvPr/>
        </p:nvSpPr>
        <p:spPr>
          <a:xfrm>
            <a:off x="8621489" y="4499429"/>
            <a:ext cx="2002968" cy="1200329"/>
          </a:xfrm>
          <a:prstGeom prst="rect">
            <a:avLst/>
          </a:prstGeom>
          <a:noFill/>
        </p:spPr>
        <p:txBody>
          <a:bodyPr wrap="square" rtlCol="0">
            <a:spAutoFit/>
          </a:bodyPr>
          <a:lstStyle/>
          <a:p>
            <a:r>
              <a:rPr lang="it-IT" dirty="0" err="1">
                <a:latin typeface="Arial Rounded MT Bold" panose="020F0704030504030204" pitchFamily="34" charset="0"/>
              </a:rPr>
              <a:t>Paramahansa</a:t>
            </a:r>
            <a:r>
              <a:rPr lang="it-IT" dirty="0">
                <a:latin typeface="Arial Rounded MT Bold" panose="020F0704030504030204" pitchFamily="34" charset="0"/>
              </a:rPr>
              <a:t> </a:t>
            </a:r>
            <a:r>
              <a:rPr lang="it-IT" dirty="0" err="1">
                <a:latin typeface="Arial Rounded MT Bold" panose="020F0704030504030204" pitchFamily="34" charset="0"/>
              </a:rPr>
              <a:t>Yogananda</a:t>
            </a:r>
            <a:endParaRPr lang="it-IT" dirty="0">
              <a:latin typeface="Arial Rounded MT Bold" panose="020F0704030504030204" pitchFamily="34" charset="0"/>
            </a:endParaRPr>
          </a:p>
          <a:p>
            <a:r>
              <a:rPr lang="it-IT" dirty="0">
                <a:latin typeface="Arial Rounded MT Bold" panose="020F0704030504030204" pitchFamily="34" charset="0"/>
              </a:rPr>
              <a:t>«Autobiografia di uno Yogi»</a:t>
            </a:r>
          </a:p>
        </p:txBody>
      </p:sp>
    </p:spTree>
    <p:extLst>
      <p:ext uri="{BB962C8B-B14F-4D97-AF65-F5344CB8AC3E}">
        <p14:creationId xmlns:p14="http://schemas.microsoft.com/office/powerpoint/2010/main" val="3923387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3">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7C0445D-217C-4478-BB82-75432AF7DC9A}"/>
              </a:ext>
            </a:extLst>
          </p:cNvPr>
          <p:cNvSpPr>
            <a:spLocks noGrp="1"/>
          </p:cNvSpPr>
          <p:nvPr>
            <p:ph type="title"/>
          </p:nvPr>
        </p:nvSpPr>
        <p:spPr>
          <a:xfrm>
            <a:off x="6576289" y="300663"/>
            <a:ext cx="4036334" cy="2786695"/>
          </a:xfrm>
        </p:spPr>
        <p:txBody>
          <a:bodyPr vert="horz" lIns="91440" tIns="45720" rIns="91440" bIns="45720" rtlCol="0" anchor="t">
            <a:normAutofit fontScale="90000"/>
          </a:bodyPr>
          <a:lstStyle/>
          <a:p>
            <a:pPr algn="ctr"/>
            <a:r>
              <a:rPr lang="en-US" sz="3200" dirty="0">
                <a:latin typeface="Arial Rounded MT Bold" panose="020F0704030504030204" pitchFamily="34" charset="0"/>
              </a:rPr>
              <a:t>Le due </a:t>
            </a:r>
            <a:r>
              <a:rPr lang="en-US" sz="3200" dirty="0" err="1">
                <a:latin typeface="Arial Rounded MT Bold" panose="020F0704030504030204" pitchFamily="34" charset="0"/>
              </a:rPr>
              <a:t>menti</a:t>
            </a:r>
            <a:r>
              <a:rPr lang="en-US" sz="3200" dirty="0">
                <a:latin typeface="Arial Rounded MT Bold" panose="020F0704030504030204" pitchFamily="34" charset="0"/>
              </a:rPr>
              <a:t> </a:t>
            </a:r>
            <a:r>
              <a:rPr lang="en-US" sz="3200" dirty="0" err="1">
                <a:latin typeface="Arial Rounded MT Bold" panose="020F0704030504030204" pitchFamily="34" charset="0"/>
              </a:rPr>
              <a:t>dell’uomo</a:t>
            </a:r>
            <a:r>
              <a:rPr lang="en-US" sz="3200" dirty="0">
                <a:latin typeface="Arial Rounded MT Bold" panose="020F0704030504030204" pitchFamily="34" charset="0"/>
              </a:rPr>
              <a:t>: </a:t>
            </a:r>
            <a:br>
              <a:rPr lang="en-US" sz="2700" dirty="0">
                <a:latin typeface="Arial Rounded MT Bold" panose="020F0704030504030204" pitchFamily="34" charset="0"/>
              </a:rPr>
            </a:br>
            <a:br>
              <a:rPr lang="en-US" sz="2700" dirty="0">
                <a:latin typeface="Arial Rounded MT Bold" panose="020F0704030504030204" pitchFamily="34" charset="0"/>
              </a:rPr>
            </a:br>
            <a:r>
              <a:rPr lang="en-US" sz="2700" dirty="0" err="1">
                <a:latin typeface="Arial Rounded MT Bold" panose="020F0704030504030204" pitchFamily="34" charset="0"/>
              </a:rPr>
              <a:t>mente</a:t>
            </a:r>
            <a:r>
              <a:rPr lang="en-US" sz="2700" dirty="0">
                <a:latin typeface="Arial Rounded MT Bold" panose="020F0704030504030204" pitchFamily="34" charset="0"/>
              </a:rPr>
              <a:t> </a:t>
            </a:r>
            <a:r>
              <a:rPr lang="en-US" sz="2700" dirty="0" err="1">
                <a:latin typeface="Arial Rounded MT Bold" panose="020F0704030504030204" pitchFamily="34" charset="0"/>
              </a:rPr>
              <a:t>razionale</a:t>
            </a:r>
            <a:br>
              <a:rPr lang="en-US" sz="2700" dirty="0">
                <a:latin typeface="Arial Rounded MT Bold" panose="020F0704030504030204" pitchFamily="34" charset="0"/>
              </a:rPr>
            </a:br>
            <a:r>
              <a:rPr lang="en-US" sz="2700" dirty="0">
                <a:latin typeface="Arial Rounded MT Bold" panose="020F0704030504030204" pitchFamily="34" charset="0"/>
              </a:rPr>
              <a:t>e</a:t>
            </a:r>
            <a:br>
              <a:rPr lang="en-US" sz="2700" dirty="0">
                <a:latin typeface="Arial Rounded MT Bold" panose="020F0704030504030204" pitchFamily="34" charset="0"/>
              </a:rPr>
            </a:br>
            <a:r>
              <a:rPr lang="en-US" sz="2700" dirty="0">
                <a:latin typeface="Arial Rounded MT Bold" panose="020F0704030504030204" pitchFamily="34" charset="0"/>
              </a:rPr>
              <a:t> </a:t>
            </a:r>
            <a:r>
              <a:rPr lang="en-US" sz="2700" dirty="0" err="1">
                <a:latin typeface="Arial Rounded MT Bold" panose="020F0704030504030204" pitchFamily="34" charset="0"/>
              </a:rPr>
              <a:t>mente</a:t>
            </a:r>
            <a:r>
              <a:rPr lang="en-US" sz="2700" dirty="0">
                <a:latin typeface="Arial Rounded MT Bold" panose="020F0704030504030204" pitchFamily="34" charset="0"/>
              </a:rPr>
              <a:t> </a:t>
            </a:r>
            <a:r>
              <a:rPr lang="en-US" sz="2700" dirty="0" err="1">
                <a:latin typeface="Arial Rounded MT Bold" panose="020F0704030504030204" pitchFamily="34" charset="0"/>
              </a:rPr>
              <a:t>emozionale</a:t>
            </a:r>
            <a:br>
              <a:rPr lang="en-US" sz="3000" dirty="0">
                <a:latin typeface="Arial Rounded MT Bold" panose="020F0704030504030204" pitchFamily="34" charset="0"/>
              </a:rPr>
            </a:br>
            <a:endParaRPr lang="en-US" sz="3000" dirty="0">
              <a:latin typeface="Arial Rounded MT Bold" panose="020F0704030504030204" pitchFamily="34" charset="0"/>
            </a:endParaRPr>
          </a:p>
        </p:txBody>
      </p:sp>
      <p:sp>
        <p:nvSpPr>
          <p:cNvPr id="26" name="Rectangle 15">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3154317"/>
            <a:ext cx="731521" cy="673460"/>
            <a:chOff x="3940602" y="308034"/>
            <a:chExt cx="2116791" cy="3428999"/>
          </a:xfrm>
          <a:solidFill>
            <a:schemeClr val="accent4"/>
          </a:solidFill>
        </p:grpSpPr>
        <p:sp>
          <p:nvSpPr>
            <p:cNvPr id="28" name="Rectangle 2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CasellaDiTesto 9">
            <a:extLst>
              <a:ext uri="{FF2B5EF4-FFF2-40B4-BE49-F238E27FC236}">
                <a16:creationId xmlns:a16="http://schemas.microsoft.com/office/drawing/2014/main" id="{524B07C1-607B-4AF4-879A-5C3965A63719}"/>
              </a:ext>
            </a:extLst>
          </p:cNvPr>
          <p:cNvSpPr txBox="1"/>
          <p:nvPr/>
        </p:nvSpPr>
        <p:spPr>
          <a:xfrm>
            <a:off x="6746820" y="3399379"/>
            <a:ext cx="4722137" cy="2585323"/>
          </a:xfrm>
          <a:prstGeom prst="rect">
            <a:avLst/>
          </a:prstGeom>
          <a:noFill/>
        </p:spPr>
        <p:txBody>
          <a:bodyPr wrap="square" rtlCol="0">
            <a:spAutoFit/>
          </a:bodyPr>
          <a:lstStyle/>
          <a:p>
            <a:pPr algn="just"/>
            <a:r>
              <a:rPr lang="it-IT" dirty="0">
                <a:latin typeface="Arial Rounded MT Bold" panose="020F0704030504030204" pitchFamily="34" charset="0"/>
              </a:rPr>
              <a:t>Il predominio dell’aspetto cognitivo su quello emotivo ha origini lontane.</a:t>
            </a:r>
          </a:p>
          <a:p>
            <a:pPr algn="just"/>
            <a:r>
              <a:rPr lang="it-IT" dirty="0">
                <a:latin typeface="Arial Rounded MT Bold" panose="020F0704030504030204" pitchFamily="34" charset="0"/>
              </a:rPr>
              <a:t>Nell’antica Grecia Socrate definisce l’umano come un «animale razionale».</a:t>
            </a:r>
          </a:p>
          <a:p>
            <a:pPr algn="just"/>
            <a:r>
              <a:rPr lang="it-IT" dirty="0">
                <a:latin typeface="Arial Rounded MT Bold" panose="020F0704030504030204" pitchFamily="34" charset="0"/>
              </a:rPr>
              <a:t>Questa visione influenza il pensiero delle culture occidentali tanto da sviluppare un sistema scolastico che si occupa di potenziare preferibilmente la sfera cognitiva.</a:t>
            </a:r>
          </a:p>
        </p:txBody>
      </p:sp>
      <p:pic>
        <p:nvPicPr>
          <p:cNvPr id="15" name="Segnaposto contenuto 14">
            <a:extLst>
              <a:ext uri="{FF2B5EF4-FFF2-40B4-BE49-F238E27FC236}">
                <a16:creationId xmlns:a16="http://schemas.microsoft.com/office/drawing/2014/main" id="{4D9AAD46-D44D-43BC-A626-62E39134721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4158" y="1041081"/>
            <a:ext cx="5198343" cy="4718323"/>
          </a:xfrm>
        </p:spPr>
      </p:pic>
      <p:sp>
        <p:nvSpPr>
          <p:cNvPr id="3" name="Parentesi graffa chiusa 2">
            <a:extLst>
              <a:ext uri="{FF2B5EF4-FFF2-40B4-BE49-F238E27FC236}">
                <a16:creationId xmlns:a16="http://schemas.microsoft.com/office/drawing/2014/main" id="{47829D3A-81F4-496E-B2A9-8288E6837629}"/>
              </a:ext>
            </a:extLst>
          </p:cNvPr>
          <p:cNvSpPr/>
          <p:nvPr/>
        </p:nvSpPr>
        <p:spPr>
          <a:xfrm>
            <a:off x="10016231" y="1497496"/>
            <a:ext cx="145774" cy="102922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it-IT"/>
          </a:p>
        </p:txBody>
      </p:sp>
      <p:sp>
        <p:nvSpPr>
          <p:cNvPr id="5" name="CasellaDiTesto 4">
            <a:extLst>
              <a:ext uri="{FF2B5EF4-FFF2-40B4-BE49-F238E27FC236}">
                <a16:creationId xmlns:a16="http://schemas.microsoft.com/office/drawing/2014/main" id="{19527CE1-D2CD-455A-B7DF-853ECC73D2B8}"/>
              </a:ext>
            </a:extLst>
          </p:cNvPr>
          <p:cNvSpPr txBox="1"/>
          <p:nvPr/>
        </p:nvSpPr>
        <p:spPr>
          <a:xfrm>
            <a:off x="10323928" y="1694010"/>
            <a:ext cx="1404385" cy="923330"/>
          </a:xfrm>
          <a:prstGeom prst="rect">
            <a:avLst/>
          </a:prstGeom>
          <a:noFill/>
        </p:spPr>
        <p:txBody>
          <a:bodyPr wrap="square" rtlCol="0">
            <a:spAutoFit/>
          </a:bodyPr>
          <a:lstStyle/>
          <a:p>
            <a:r>
              <a:rPr lang="it-IT" dirty="0">
                <a:latin typeface="Arial Rounded MT Bold" panose="020F0704030504030204" pitchFamily="34" charset="0"/>
              </a:rPr>
              <a:t>  </a:t>
            </a:r>
            <a:r>
              <a:rPr lang="it-IT" dirty="0">
                <a:solidFill>
                  <a:srgbClr val="FF0000"/>
                </a:solidFill>
                <a:latin typeface="Arial Rounded MT Bold" panose="020F0704030504030204" pitchFamily="34" charset="0"/>
              </a:rPr>
              <a:t>Sinergia </a:t>
            </a:r>
          </a:p>
          <a:p>
            <a:pPr algn="ctr"/>
            <a:r>
              <a:rPr lang="it-IT" dirty="0">
                <a:solidFill>
                  <a:srgbClr val="FF0000"/>
                </a:solidFill>
                <a:latin typeface="Arial Rounded MT Bold" panose="020F0704030504030204" pitchFamily="34" charset="0"/>
              </a:rPr>
              <a:t>=       successo?</a:t>
            </a:r>
          </a:p>
        </p:txBody>
      </p:sp>
    </p:spTree>
    <p:extLst>
      <p:ext uri="{BB962C8B-B14F-4D97-AF65-F5344CB8AC3E}">
        <p14:creationId xmlns:p14="http://schemas.microsoft.com/office/powerpoint/2010/main" val="2752924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ECA6DCB-B7E1-40A9-9524-540C6DA40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B16DA92-E620-4E3D-A026-942154E9E8EE}"/>
              </a:ext>
            </a:extLst>
          </p:cNvPr>
          <p:cNvSpPr>
            <a:spLocks noGrp="1"/>
          </p:cNvSpPr>
          <p:nvPr>
            <p:ph type="title"/>
          </p:nvPr>
        </p:nvSpPr>
        <p:spPr>
          <a:xfrm>
            <a:off x="496825" y="459469"/>
            <a:ext cx="5279408" cy="1128068"/>
          </a:xfrm>
        </p:spPr>
        <p:txBody>
          <a:bodyPr anchor="ctr">
            <a:normAutofit/>
          </a:bodyPr>
          <a:lstStyle/>
          <a:p>
            <a:pPr algn="ctr"/>
            <a:r>
              <a:rPr lang="it-IT" sz="2800" dirty="0">
                <a:latin typeface="Arial Rounded MT Bold" panose="020F0704030504030204" pitchFamily="34" charset="0"/>
              </a:rPr>
              <a:t>Cosa insegnare veramente? </a:t>
            </a:r>
            <a:br>
              <a:rPr lang="it-IT" sz="2800" dirty="0">
                <a:latin typeface="Arial Rounded MT Bold" panose="020F0704030504030204" pitchFamily="34" charset="0"/>
              </a:rPr>
            </a:br>
            <a:r>
              <a:rPr lang="it-IT" sz="2800" b="1" dirty="0">
                <a:latin typeface="Arial Rounded MT Bold" panose="020F0704030504030204" pitchFamily="34" charset="0"/>
              </a:rPr>
              <a:t>Integrare l’alfabeto emotivo </a:t>
            </a:r>
          </a:p>
        </p:txBody>
      </p:sp>
      <p:grpSp>
        <p:nvGrpSpPr>
          <p:cNvPr id="17" name="Group 1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6" name="Rectangle 1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CFD9EA72-16B6-4B44-B68B-0325EC146CB2}"/>
              </a:ext>
            </a:extLst>
          </p:cNvPr>
          <p:cNvSpPr>
            <a:spLocks noGrp="1"/>
          </p:cNvSpPr>
          <p:nvPr>
            <p:ph idx="1"/>
          </p:nvPr>
        </p:nvSpPr>
        <p:spPr>
          <a:xfrm>
            <a:off x="589559" y="1891405"/>
            <a:ext cx="5278066" cy="2982348"/>
          </a:xfrm>
        </p:spPr>
        <p:txBody>
          <a:bodyPr anchor="ctr">
            <a:normAutofit/>
          </a:bodyPr>
          <a:lstStyle/>
          <a:p>
            <a:pPr marL="0" indent="0" algn="just">
              <a:lnSpc>
                <a:spcPct val="100000"/>
              </a:lnSpc>
              <a:buNone/>
            </a:pPr>
            <a:r>
              <a:rPr lang="it-IT" sz="2000" dirty="0">
                <a:latin typeface="Arial Rounded MT Bold" panose="020F0704030504030204" pitchFamily="34" charset="0"/>
              </a:rPr>
              <a:t>Se è importante fornire agli studenti degli strumenti per affrontare la vita è bene affiancare all’insegnamento delle lingue, della matematica e della letteratura  anche gli strumenti per avere </a:t>
            </a:r>
            <a:r>
              <a:rPr lang="it-IT" sz="2000" b="1" u="sng" dirty="0">
                <a:latin typeface="Arial Rounded MT Bold" panose="020F0704030504030204" pitchFamily="34" charset="0"/>
              </a:rPr>
              <a:t>consapevolezza degli stati emotivi</a:t>
            </a:r>
            <a:r>
              <a:rPr lang="it-IT" sz="2000" dirty="0">
                <a:latin typeface="Arial Rounded MT Bold" panose="020F0704030504030204" pitchFamily="34" charset="0"/>
              </a:rPr>
              <a:t>, la comprensione del loro significato e la capacità di gestirli efficacemente.</a:t>
            </a:r>
          </a:p>
        </p:txBody>
      </p:sp>
      <p:sp>
        <p:nvSpPr>
          <p:cNvPr id="30" name="Rectangle 22">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magine 8">
            <a:extLst>
              <a:ext uri="{FF2B5EF4-FFF2-40B4-BE49-F238E27FC236}">
                <a16:creationId xmlns:a16="http://schemas.microsoft.com/office/drawing/2014/main" id="{DC74A24E-D236-436D-8C42-EA0FFC22BC22}"/>
              </a:ext>
            </a:extLst>
          </p:cNvPr>
          <p:cNvPicPr>
            <a:picLocks noChangeAspect="1"/>
          </p:cNvPicPr>
          <p:nvPr/>
        </p:nvPicPr>
        <p:blipFill rotWithShape="1">
          <a:blip r:embed="rId2">
            <a:extLst>
              <a:ext uri="{28A0092B-C50C-407E-A947-70E740481C1C}">
                <a14:useLocalDpi xmlns:a14="http://schemas.microsoft.com/office/drawing/2010/main" val="0"/>
              </a:ext>
            </a:extLst>
          </a:blip>
          <a:srcRect t="10862" r="2" b="17898"/>
          <a:stretch/>
        </p:blipFill>
        <p:spPr>
          <a:xfrm>
            <a:off x="7083423" y="581892"/>
            <a:ext cx="4397433" cy="2518756"/>
          </a:xfrm>
          <a:prstGeom prst="rect">
            <a:avLst/>
          </a:prstGeom>
        </p:spPr>
      </p:pic>
      <p:sp>
        <p:nvSpPr>
          <p:cNvPr id="27" name="Rectangle 26">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magine 6">
            <a:extLst>
              <a:ext uri="{FF2B5EF4-FFF2-40B4-BE49-F238E27FC236}">
                <a16:creationId xmlns:a16="http://schemas.microsoft.com/office/drawing/2014/main" id="{52DC9DB1-9B55-451F-8947-A94CAC09BC55}"/>
              </a:ext>
            </a:extLst>
          </p:cNvPr>
          <p:cNvPicPr>
            <a:picLocks noChangeAspect="1"/>
          </p:cNvPicPr>
          <p:nvPr/>
        </p:nvPicPr>
        <p:blipFill rotWithShape="1">
          <a:blip r:embed="rId3">
            <a:extLst>
              <a:ext uri="{28A0092B-C50C-407E-A947-70E740481C1C}">
                <a14:useLocalDpi xmlns:a14="http://schemas.microsoft.com/office/drawing/2010/main" val="0"/>
              </a:ext>
            </a:extLst>
          </a:blip>
          <a:srcRect t="3268" r="3" b="2759"/>
          <a:stretch/>
        </p:blipFill>
        <p:spPr>
          <a:xfrm>
            <a:off x="7083423" y="3707894"/>
            <a:ext cx="4395569" cy="2518756"/>
          </a:xfrm>
          <a:prstGeom prst="rect">
            <a:avLst/>
          </a:prstGeom>
        </p:spPr>
      </p:pic>
      <p:sp>
        <p:nvSpPr>
          <p:cNvPr id="11" name="Rettangolo 10">
            <a:extLst>
              <a:ext uri="{FF2B5EF4-FFF2-40B4-BE49-F238E27FC236}">
                <a16:creationId xmlns:a16="http://schemas.microsoft.com/office/drawing/2014/main" id="{DBE20337-0626-4FBC-8CA7-DA40D4927967}"/>
              </a:ext>
            </a:extLst>
          </p:cNvPr>
          <p:cNvSpPr/>
          <p:nvPr/>
        </p:nvSpPr>
        <p:spPr>
          <a:xfrm>
            <a:off x="665084" y="4873753"/>
            <a:ext cx="5202541" cy="181238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solidFill>
                  <a:schemeClr val="tx1"/>
                </a:solidFill>
                <a:latin typeface="Arial Rounded MT Bold" panose="020F0704030504030204" pitchFamily="34" charset="0"/>
              </a:rPr>
              <a:t>«[…] Educare persone con scarse abilità emozionali, vorrebbe dire educare individui con un intelletto limitato</a:t>
            </a:r>
            <a:r>
              <a:rPr lang="it-IT" sz="1600" b="1" dirty="0">
                <a:solidFill>
                  <a:schemeClr val="tx1"/>
                </a:solidFill>
                <a:latin typeface="Arial Rounded MT Bold" panose="020F0704030504030204" pitchFamily="34" charset="0"/>
              </a:rPr>
              <a:t>. </a:t>
            </a:r>
            <a:r>
              <a:rPr lang="it-IT" sz="1600" dirty="0">
                <a:solidFill>
                  <a:srgbClr val="FF0000"/>
                </a:solidFill>
                <a:latin typeface="Arial Rounded MT Bold" panose="020F0704030504030204" pitchFamily="34" charset="0"/>
              </a:rPr>
              <a:t>Mente e cuore hanno bisogno l’una dell’altro</a:t>
            </a:r>
            <a:r>
              <a:rPr lang="it-IT" sz="1600" dirty="0">
                <a:solidFill>
                  <a:schemeClr val="tx1"/>
                </a:solidFill>
                <a:latin typeface="Arial Rounded MT Bold" panose="020F0704030504030204" pitchFamily="34" charset="0"/>
              </a:rPr>
              <a:t>»</a:t>
            </a:r>
          </a:p>
          <a:p>
            <a:pPr algn="ctr"/>
            <a:r>
              <a:rPr lang="it-IT" sz="1600" dirty="0" err="1">
                <a:solidFill>
                  <a:schemeClr val="tx1"/>
                </a:solidFill>
                <a:latin typeface="Arial Rounded MT Bold" panose="020F0704030504030204" pitchFamily="34" charset="0"/>
              </a:rPr>
              <a:t>Goleman</a:t>
            </a:r>
            <a:r>
              <a:rPr lang="it-IT" sz="1600" dirty="0">
                <a:solidFill>
                  <a:schemeClr val="tx1"/>
                </a:solidFill>
                <a:latin typeface="Arial Rounded MT Bold" panose="020F0704030504030204" pitchFamily="34" charset="0"/>
              </a:rPr>
              <a:t> (1996)</a:t>
            </a:r>
          </a:p>
        </p:txBody>
      </p:sp>
    </p:spTree>
    <p:extLst>
      <p:ext uri="{BB962C8B-B14F-4D97-AF65-F5344CB8AC3E}">
        <p14:creationId xmlns:p14="http://schemas.microsoft.com/office/powerpoint/2010/main" val="3046042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magine 16" descr="Immagine che contiene testo&#10;&#10;Descrizione generata automaticamente">
            <a:extLst>
              <a:ext uri="{FF2B5EF4-FFF2-40B4-BE49-F238E27FC236}">
                <a16:creationId xmlns:a16="http://schemas.microsoft.com/office/drawing/2014/main" id="{0EDECC03-7222-4305-890D-E8A1DAA2F5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91" y="2212917"/>
            <a:ext cx="4095750" cy="4645083"/>
          </a:xfrm>
          <a:prstGeom prst="rect">
            <a:avLst/>
          </a:prstGeom>
        </p:spPr>
      </p:pic>
      <p:sp>
        <p:nvSpPr>
          <p:cNvPr id="2" name="Titolo 1">
            <a:extLst>
              <a:ext uri="{FF2B5EF4-FFF2-40B4-BE49-F238E27FC236}">
                <a16:creationId xmlns:a16="http://schemas.microsoft.com/office/drawing/2014/main" id="{BE06CA18-8D14-4D2A-BD0A-CC8E9824328F}"/>
              </a:ext>
            </a:extLst>
          </p:cNvPr>
          <p:cNvSpPr>
            <a:spLocks noGrp="1"/>
          </p:cNvSpPr>
          <p:nvPr>
            <p:ph type="title"/>
          </p:nvPr>
        </p:nvSpPr>
        <p:spPr>
          <a:xfrm>
            <a:off x="838200" y="-64751"/>
            <a:ext cx="10515600" cy="1325563"/>
          </a:xfrm>
        </p:spPr>
        <p:txBody>
          <a:bodyPr>
            <a:normAutofit/>
          </a:bodyPr>
          <a:lstStyle/>
          <a:p>
            <a:pPr algn="just"/>
            <a:r>
              <a:rPr lang="it-IT" sz="4000" dirty="0">
                <a:latin typeface="Arial Rounded MT Bold" panose="020F0704030504030204" pitchFamily="34" charset="0"/>
              </a:rPr>
              <a:t>Ruolo delle emozioni nell’apprendimento</a:t>
            </a:r>
          </a:p>
        </p:txBody>
      </p:sp>
      <p:sp>
        <p:nvSpPr>
          <p:cNvPr id="3" name="Segnaposto contenuto 2">
            <a:extLst>
              <a:ext uri="{FF2B5EF4-FFF2-40B4-BE49-F238E27FC236}">
                <a16:creationId xmlns:a16="http://schemas.microsoft.com/office/drawing/2014/main" id="{175CCC70-1599-4EDD-A1B0-2AE012C83E6A}"/>
              </a:ext>
            </a:extLst>
          </p:cNvPr>
          <p:cNvSpPr>
            <a:spLocks noGrp="1"/>
          </p:cNvSpPr>
          <p:nvPr>
            <p:ph idx="1"/>
          </p:nvPr>
        </p:nvSpPr>
        <p:spPr>
          <a:xfrm>
            <a:off x="704850" y="934243"/>
            <a:ext cx="10648950" cy="1325563"/>
          </a:xfrm>
        </p:spPr>
        <p:txBody>
          <a:bodyPr>
            <a:normAutofit fontScale="85000" lnSpcReduction="20000"/>
          </a:bodyPr>
          <a:lstStyle/>
          <a:p>
            <a:pPr marL="0" indent="0" algn="just">
              <a:lnSpc>
                <a:spcPct val="120000"/>
              </a:lnSpc>
              <a:buNone/>
            </a:pPr>
            <a:r>
              <a:rPr lang="it-IT" sz="2400" u="sng" dirty="0">
                <a:latin typeface="Arial Rounded MT Bold" panose="020F0704030504030204" pitchFamily="34" charset="0"/>
              </a:rPr>
              <a:t>L’esperienza educativa </a:t>
            </a:r>
            <a:r>
              <a:rPr lang="it-IT" sz="2400" dirty="0">
                <a:latin typeface="Arial Rounded MT Bold" panose="020F0704030504030204" pitchFamily="34" charset="0"/>
              </a:rPr>
              <a:t>è fortemente legata </a:t>
            </a:r>
            <a:r>
              <a:rPr lang="it-IT" sz="2400" u="sng" dirty="0">
                <a:latin typeface="Arial Rounded MT Bold" panose="020F0704030504030204" pitchFamily="34" charset="0"/>
              </a:rPr>
              <a:t>all’esperienza emotiva </a:t>
            </a:r>
            <a:r>
              <a:rPr lang="it-IT" sz="2400" dirty="0">
                <a:latin typeface="Arial Rounded MT Bold" panose="020F0704030504030204" pitchFamily="34" charset="0"/>
              </a:rPr>
              <a:t>e l’aula viene identificata come un luogo dove si realizza questo scambio di emozioni, sentimenti ed esperienze espresse in vari stati psicologici che influenzano il processo di insegnamento/apprendimento positivamente e/o negativamente. </a:t>
            </a:r>
          </a:p>
        </p:txBody>
      </p:sp>
      <p:sp>
        <p:nvSpPr>
          <p:cNvPr id="4" name="CasellaDiTesto 3">
            <a:extLst>
              <a:ext uri="{FF2B5EF4-FFF2-40B4-BE49-F238E27FC236}">
                <a16:creationId xmlns:a16="http://schemas.microsoft.com/office/drawing/2014/main" id="{20EDE91A-F347-4637-9C1F-1918BBA8204C}"/>
              </a:ext>
            </a:extLst>
          </p:cNvPr>
          <p:cNvSpPr txBox="1"/>
          <p:nvPr/>
        </p:nvSpPr>
        <p:spPr>
          <a:xfrm>
            <a:off x="6287691" y="3176836"/>
            <a:ext cx="5580459" cy="2215991"/>
          </a:xfrm>
          <a:prstGeom prst="rect">
            <a:avLst/>
          </a:prstGeom>
          <a:noFill/>
        </p:spPr>
        <p:txBody>
          <a:bodyPr wrap="square" rtlCol="0">
            <a:spAutoFit/>
          </a:bodyPr>
          <a:lstStyle/>
          <a:p>
            <a:pPr marL="342900" indent="-342900">
              <a:buFont typeface="+mj-lt"/>
              <a:buAutoNum type="arabicPeriod"/>
            </a:pPr>
            <a:r>
              <a:rPr lang="it-IT" dirty="0">
                <a:latin typeface="Arial Rounded MT Bold" panose="020F0704030504030204" pitchFamily="34" charset="0"/>
              </a:rPr>
              <a:t>Perdita del luogo fisico in cui dare spazio a questo processo,</a:t>
            </a:r>
          </a:p>
          <a:p>
            <a:pPr marL="342900" indent="-342900">
              <a:buFont typeface="+mj-lt"/>
              <a:buAutoNum type="arabicPeriod"/>
            </a:pPr>
            <a:r>
              <a:rPr lang="it-IT" dirty="0">
                <a:latin typeface="Arial Rounded MT Bold" panose="020F0704030504030204" pitchFamily="34" charset="0"/>
              </a:rPr>
              <a:t>Perdita del contatto con i soggetti coinvolti in questo processo,</a:t>
            </a:r>
          </a:p>
          <a:p>
            <a:pPr marL="342900" indent="-342900">
              <a:buFont typeface="+mj-lt"/>
              <a:buAutoNum type="arabicPeriod"/>
            </a:pPr>
            <a:r>
              <a:rPr lang="it-IT" dirty="0">
                <a:latin typeface="Arial Rounded MT Bold" panose="020F0704030504030204" pitchFamily="34" charset="0"/>
              </a:rPr>
              <a:t>Stravolgimento del meccanismo mentale di apprendimento</a:t>
            </a:r>
          </a:p>
          <a:p>
            <a:endParaRPr lang="it-IT" sz="1200" dirty="0">
              <a:latin typeface="Arial Rounded MT Bold" panose="020F0704030504030204" pitchFamily="34" charset="0"/>
            </a:endParaRPr>
          </a:p>
          <a:p>
            <a:endParaRPr lang="it-IT" dirty="0">
              <a:latin typeface="Arial Rounded MT Bold" panose="020F0704030504030204" pitchFamily="34" charset="0"/>
            </a:endParaRPr>
          </a:p>
        </p:txBody>
      </p:sp>
      <p:sp>
        <p:nvSpPr>
          <p:cNvPr id="5" name="Rettangolo con angoli arrotondati 4">
            <a:extLst>
              <a:ext uri="{FF2B5EF4-FFF2-40B4-BE49-F238E27FC236}">
                <a16:creationId xmlns:a16="http://schemas.microsoft.com/office/drawing/2014/main" id="{EC4AA877-0F79-45F1-9EC0-6E9F3347079D}"/>
              </a:ext>
            </a:extLst>
          </p:cNvPr>
          <p:cNvSpPr/>
          <p:nvPr/>
        </p:nvSpPr>
        <p:spPr>
          <a:xfrm>
            <a:off x="3639741" y="3300159"/>
            <a:ext cx="1924050" cy="847725"/>
          </a:xfrm>
          <a:prstGeom prst="roundRect">
            <a:avLst/>
          </a:prstGeom>
          <a:solidFill>
            <a:schemeClr val="accent2">
              <a:lumMod val="60000"/>
              <a:lumOff val="4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dirty="0">
                <a:latin typeface="Arial Rounded MT Bold" panose="020F0704030504030204" pitchFamily="34" charset="0"/>
              </a:rPr>
              <a:t>Svantaggi della DAD</a:t>
            </a:r>
          </a:p>
        </p:txBody>
      </p:sp>
      <p:cxnSp>
        <p:nvCxnSpPr>
          <p:cNvPr id="9" name="Connettore 2 8">
            <a:extLst>
              <a:ext uri="{FF2B5EF4-FFF2-40B4-BE49-F238E27FC236}">
                <a16:creationId xmlns:a16="http://schemas.microsoft.com/office/drawing/2014/main" id="{1D854D08-09C3-48F4-9020-531101B76468}"/>
              </a:ext>
            </a:extLst>
          </p:cNvPr>
          <p:cNvCxnSpPr>
            <a:cxnSpLocks/>
            <a:stCxn id="5" idx="3"/>
          </p:cNvCxnSpPr>
          <p:nvPr/>
        </p:nvCxnSpPr>
        <p:spPr>
          <a:xfrm flipV="1">
            <a:off x="5563791" y="3387809"/>
            <a:ext cx="723900" cy="3362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Connettore 2 10">
            <a:extLst>
              <a:ext uri="{FF2B5EF4-FFF2-40B4-BE49-F238E27FC236}">
                <a16:creationId xmlns:a16="http://schemas.microsoft.com/office/drawing/2014/main" id="{C98E4056-345D-4530-836C-3969E70EE8DC}"/>
              </a:ext>
            </a:extLst>
          </p:cNvPr>
          <p:cNvCxnSpPr>
            <a:cxnSpLocks/>
            <a:stCxn id="5" idx="3"/>
          </p:cNvCxnSpPr>
          <p:nvPr/>
        </p:nvCxnSpPr>
        <p:spPr>
          <a:xfrm>
            <a:off x="5563791" y="3724022"/>
            <a:ext cx="723900" cy="1188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Connettore 2 12">
            <a:extLst>
              <a:ext uri="{FF2B5EF4-FFF2-40B4-BE49-F238E27FC236}">
                <a16:creationId xmlns:a16="http://schemas.microsoft.com/office/drawing/2014/main" id="{CD842947-592D-496C-B749-32AA598C1F2E}"/>
              </a:ext>
            </a:extLst>
          </p:cNvPr>
          <p:cNvCxnSpPr>
            <a:stCxn id="5" idx="3"/>
          </p:cNvCxnSpPr>
          <p:nvPr/>
        </p:nvCxnSpPr>
        <p:spPr>
          <a:xfrm>
            <a:off x="5563791" y="3724022"/>
            <a:ext cx="723900" cy="6267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51279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256A4C3-C3B7-4F66-B1F8-C343EBF65D88}"/>
              </a:ext>
            </a:extLst>
          </p:cNvPr>
          <p:cNvSpPr>
            <a:spLocks noGrp="1"/>
          </p:cNvSpPr>
          <p:nvPr>
            <p:ph type="title"/>
          </p:nvPr>
        </p:nvSpPr>
        <p:spPr>
          <a:xfrm>
            <a:off x="280434" y="1407572"/>
            <a:ext cx="3200400" cy="4461163"/>
          </a:xfrm>
        </p:spPr>
        <p:txBody>
          <a:bodyPr>
            <a:normAutofit/>
          </a:bodyPr>
          <a:lstStyle/>
          <a:p>
            <a:pPr algn="ctr"/>
            <a:r>
              <a:rPr lang="it-IT" sz="4000" dirty="0">
                <a:solidFill>
                  <a:srgbClr val="FFFFFF"/>
                </a:solidFill>
                <a:latin typeface="Arial Rounded MT Bold" panose="020F0704030504030204" pitchFamily="34" charset="0"/>
                <a:cs typeface="Times New Roman" panose="02020603050405020304" pitchFamily="18" charset="0"/>
              </a:rPr>
              <a:t>Definire l’emozione </a:t>
            </a:r>
            <a:r>
              <a:rPr lang="it-IT" sz="2800" dirty="0">
                <a:solidFill>
                  <a:srgbClr val="FFFFFF"/>
                </a:solidFill>
                <a:latin typeface="Arial Rounded MT Bold" panose="020F0704030504030204" pitchFamily="34" charset="0"/>
                <a:cs typeface="Times New Roman" panose="02020603050405020304" pitchFamily="18" charset="0"/>
              </a:rPr>
              <a:t>(</a:t>
            </a:r>
            <a:r>
              <a:rPr lang="it-IT" sz="2800" i="1" u="sng" dirty="0">
                <a:solidFill>
                  <a:srgbClr val="FFFFFF"/>
                </a:solidFill>
                <a:latin typeface="Arial Rounded MT Bold" panose="020F0704030504030204" pitchFamily="34" charset="0"/>
                <a:cs typeface="Times New Roman" panose="02020603050405020304" pitchFamily="18" charset="0"/>
              </a:rPr>
              <a:t>ex-</a:t>
            </a:r>
            <a:r>
              <a:rPr lang="it-IT" sz="2800" i="1" u="sng" dirty="0" err="1">
                <a:solidFill>
                  <a:srgbClr val="FFFFFF"/>
                </a:solidFill>
                <a:latin typeface="Arial Rounded MT Bold" panose="020F0704030504030204" pitchFamily="34" charset="0"/>
                <a:cs typeface="Times New Roman" panose="02020603050405020304" pitchFamily="18" charset="0"/>
              </a:rPr>
              <a:t>moveo</a:t>
            </a:r>
            <a:r>
              <a:rPr lang="it-IT" sz="2800" i="1" u="sng" dirty="0">
                <a:solidFill>
                  <a:srgbClr val="FFFFFF"/>
                </a:solidFill>
                <a:latin typeface="Arial Rounded MT Bold" panose="020F0704030504030204" pitchFamily="34" charset="0"/>
                <a:cs typeface="Times New Roman" panose="02020603050405020304" pitchFamily="18" charset="0"/>
              </a:rPr>
              <a:t> = muovere dall’interno verso  fuori</a:t>
            </a:r>
            <a:r>
              <a:rPr lang="it-IT" sz="2800" dirty="0">
                <a:solidFill>
                  <a:srgbClr val="FFFFFF"/>
                </a:solidFill>
                <a:latin typeface="Arial Rounded MT Bold" panose="020F0704030504030204" pitchFamily="34" charset="0"/>
                <a:cs typeface="Times New Roman" panose="02020603050405020304" pitchFamily="18" charset="0"/>
              </a:rPr>
              <a:t>)</a:t>
            </a:r>
            <a:br>
              <a:rPr lang="it-IT" sz="3700" dirty="0">
                <a:solidFill>
                  <a:srgbClr val="FFFFFF"/>
                </a:solidFill>
                <a:latin typeface="Times New Roman" panose="02020603050405020304" pitchFamily="18" charset="0"/>
                <a:cs typeface="Times New Roman" panose="02020603050405020304" pitchFamily="18" charset="0"/>
              </a:rPr>
            </a:br>
            <a:endParaRPr lang="it-IT" sz="3700" dirty="0">
              <a:solidFill>
                <a:srgbClr val="FFFFFF"/>
              </a:solidFill>
              <a:latin typeface="Times New Roman" panose="02020603050405020304" pitchFamily="18" charset="0"/>
              <a:cs typeface="Times New Roman" panose="02020603050405020304" pitchFamily="18" charset="0"/>
            </a:endParaRPr>
          </a:p>
        </p:txBody>
      </p:sp>
      <p:sp>
        <p:nvSpPr>
          <p:cNvPr id="14"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egnaposto contenuto 2">
            <a:extLst>
              <a:ext uri="{FF2B5EF4-FFF2-40B4-BE49-F238E27FC236}">
                <a16:creationId xmlns:a16="http://schemas.microsoft.com/office/drawing/2014/main" id="{B0027C5A-0A61-478C-9C3D-8ACE36DF35BD}"/>
              </a:ext>
            </a:extLst>
          </p:cNvPr>
          <p:cNvSpPr>
            <a:spLocks noGrp="1"/>
          </p:cNvSpPr>
          <p:nvPr>
            <p:ph idx="1"/>
          </p:nvPr>
        </p:nvSpPr>
        <p:spPr>
          <a:xfrm>
            <a:off x="4447308" y="591344"/>
            <a:ext cx="6906491" cy="5585619"/>
          </a:xfrm>
        </p:spPr>
        <p:txBody>
          <a:bodyPr anchor="ctr">
            <a:normAutofit/>
          </a:bodyPr>
          <a:lstStyle/>
          <a:p>
            <a:pPr marL="0" indent="0" algn="just">
              <a:buNone/>
            </a:pPr>
            <a:r>
              <a:rPr lang="it-IT" sz="2000" dirty="0">
                <a:latin typeface="Arial Rounded MT Bold" panose="020F0704030504030204" pitchFamily="34" charset="0"/>
              </a:rPr>
              <a:t>Gli stati emotivi si configurano come reazioni ad eventi piacevoli o meno, con valore adattivo, fondamentali per la sopravvivenza, si generano dalla mente come prodotto di flusso di pensieri che essa contiene e sono energia che si estende per tutto il corpo e fuori da questo.</a:t>
            </a:r>
          </a:p>
          <a:p>
            <a:pPr marL="0" indent="0">
              <a:buNone/>
            </a:pPr>
            <a:r>
              <a:rPr lang="it-IT" sz="2000" dirty="0">
                <a:latin typeface="Arial Rounded MT Bold" panose="020F0704030504030204" pitchFamily="34" charset="0"/>
              </a:rPr>
              <a:t>Ogni emozione racchiude differenti componenti:</a:t>
            </a:r>
          </a:p>
          <a:p>
            <a:pPr marL="0" indent="0" algn="just">
              <a:buNone/>
            </a:pPr>
            <a:r>
              <a:rPr lang="it-IT" sz="2000" b="1" u="sng" dirty="0">
                <a:latin typeface="Arial Rounded MT Bold" panose="020F0704030504030204" pitchFamily="34" charset="0"/>
              </a:rPr>
              <a:t>1. fisiologiche</a:t>
            </a:r>
            <a:r>
              <a:rPr lang="it-IT" sz="2000" dirty="0">
                <a:latin typeface="Arial Rounded MT Bold" panose="020F0704030504030204" pitchFamily="34" charset="0"/>
                <a:sym typeface="Wingdings" panose="05000000000000000000" pitchFamily="2" charset="2"/>
              </a:rPr>
              <a:t> comprendono tensione muscolare, accelerazione del ritmo cardiaco</a:t>
            </a:r>
          </a:p>
          <a:p>
            <a:pPr marL="0" indent="0" algn="just">
              <a:buNone/>
            </a:pPr>
            <a:r>
              <a:rPr lang="it-IT" sz="2000" b="1" u="sng" dirty="0">
                <a:latin typeface="Arial Rounded MT Bold" panose="020F0704030504030204" pitchFamily="34" charset="0"/>
                <a:sym typeface="Wingdings" panose="05000000000000000000" pitchFamily="2" charset="2"/>
              </a:rPr>
              <a:t>2. cognitive </a:t>
            </a:r>
            <a:r>
              <a:rPr lang="it-IT" sz="2000" dirty="0">
                <a:latin typeface="Arial Rounded MT Bold" panose="020F0704030504030204" pitchFamily="34" charset="0"/>
                <a:sym typeface="Wingdings" panose="05000000000000000000" pitchFamily="2" charset="2"/>
              </a:rPr>
              <a:t> agitano lo spirito e inducono a pensare in maniera differente, passando attraverso i valori, i principi posseduti da ognuno e utilizzati per determinare se la situazione che si sta vivendo sia accettabile o no, corretta o scorretta</a:t>
            </a:r>
          </a:p>
          <a:p>
            <a:pPr marL="0" indent="0" algn="just">
              <a:buNone/>
            </a:pPr>
            <a:r>
              <a:rPr lang="it-IT" sz="2000" b="1" u="sng" dirty="0">
                <a:latin typeface="Arial Rounded MT Bold" panose="020F0704030504030204" pitchFamily="34" charset="0"/>
                <a:sym typeface="Wingdings" panose="05000000000000000000" pitchFamily="2" charset="2"/>
              </a:rPr>
              <a:t>3. comportamentali </a:t>
            </a:r>
            <a:r>
              <a:rPr lang="it-IT" sz="2000" dirty="0">
                <a:latin typeface="Arial Rounded MT Bold" panose="020F0704030504030204" pitchFamily="34" charset="0"/>
                <a:sym typeface="Wingdings" panose="05000000000000000000" pitchFamily="2" charset="2"/>
              </a:rPr>
              <a:t> preparano e spesso spingono all’azione , come fuga o lotta, tenerezza o aggressività.</a:t>
            </a:r>
            <a:endParaRPr lang="it-IT" sz="2000" dirty="0">
              <a:latin typeface="Arial Rounded MT Bold" panose="020F0704030504030204" pitchFamily="34" charset="0"/>
            </a:endParaRPr>
          </a:p>
          <a:p>
            <a:endParaRPr lang="it-IT" sz="2000" dirty="0"/>
          </a:p>
        </p:txBody>
      </p:sp>
    </p:spTree>
    <p:extLst>
      <p:ext uri="{BB962C8B-B14F-4D97-AF65-F5344CB8AC3E}">
        <p14:creationId xmlns:p14="http://schemas.microsoft.com/office/powerpoint/2010/main" val="4083015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56" name="Group 55">
            <a:extLst>
              <a:ext uri="{FF2B5EF4-FFF2-40B4-BE49-F238E27FC236}">
                <a16:creationId xmlns:a16="http://schemas.microsoft.com/office/drawing/2014/main" id="{514E1141-65DC-4F54-8399-7221AE6F83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96000" cy="6858000"/>
            <a:chOff x="7467600" y="0"/>
            <a:chExt cx="4724400" cy="6858000"/>
          </a:xfrm>
        </p:grpSpPr>
        <p:sp>
          <p:nvSpPr>
            <p:cNvPr id="57" name="Rectangle 56">
              <a:extLst>
                <a:ext uri="{FF2B5EF4-FFF2-40B4-BE49-F238E27FC236}">
                  <a16:creationId xmlns:a16="http://schemas.microsoft.com/office/drawing/2014/main" id="{DD75B897-7127-4AAC-A078-70739204B5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Rectangle 57">
              <a:extLst>
                <a:ext uri="{FF2B5EF4-FFF2-40B4-BE49-F238E27FC236}">
                  <a16:creationId xmlns:a16="http://schemas.microsoft.com/office/drawing/2014/main" id="{BDCFF188-DB07-46AA-A2B3-71E936EAB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60" name="Freeform: Shape 59">
            <a:extLst>
              <a:ext uri="{FF2B5EF4-FFF2-40B4-BE49-F238E27FC236}">
                <a16:creationId xmlns:a16="http://schemas.microsoft.com/office/drawing/2014/main" id="{215A9370-15D3-4C30-8BA1-2059A74C99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69701"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62" name="Rectangle 61">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Segnaposto contenuto 2">
            <a:extLst>
              <a:ext uri="{FF2B5EF4-FFF2-40B4-BE49-F238E27FC236}">
                <a16:creationId xmlns:a16="http://schemas.microsoft.com/office/drawing/2014/main" id="{BA675137-1A5C-407E-9BF0-339B9B447277}"/>
              </a:ext>
            </a:extLst>
          </p:cNvPr>
          <p:cNvSpPr>
            <a:spLocks noGrp="1"/>
          </p:cNvSpPr>
          <p:nvPr>
            <p:ph idx="1"/>
          </p:nvPr>
        </p:nvSpPr>
        <p:spPr>
          <a:xfrm>
            <a:off x="1257300" y="1504950"/>
            <a:ext cx="3581399" cy="1752599"/>
          </a:xfrm>
        </p:spPr>
        <p:txBody>
          <a:bodyPr>
            <a:normAutofit/>
          </a:bodyPr>
          <a:lstStyle/>
          <a:p>
            <a:pPr marL="0" indent="0" algn="just">
              <a:buNone/>
            </a:pPr>
            <a:r>
              <a:rPr lang="it-IT" sz="1500" dirty="0">
                <a:solidFill>
                  <a:schemeClr val="tx1">
                    <a:alpha val="55000"/>
                  </a:schemeClr>
                </a:solidFill>
                <a:latin typeface="Arial Rounded MT Bold" panose="020F0704030504030204" pitchFamily="34" charset="0"/>
              </a:rPr>
              <a:t>Le interazioni tra </a:t>
            </a:r>
            <a:r>
              <a:rPr lang="it-IT" sz="1500" u="sng" dirty="0">
                <a:solidFill>
                  <a:schemeClr val="tx1">
                    <a:alpha val="55000"/>
                  </a:schemeClr>
                </a:solidFill>
                <a:latin typeface="Arial Rounded MT Bold" panose="020F0704030504030204" pitchFamily="34" charset="0"/>
              </a:rPr>
              <a:t>l’amigdala, il tronco encefalico e il sistema nervoso autonomo</a:t>
            </a:r>
            <a:r>
              <a:rPr lang="it-IT" sz="1500" dirty="0">
                <a:solidFill>
                  <a:schemeClr val="tx1">
                    <a:alpha val="55000"/>
                  </a:schemeClr>
                </a:solidFill>
                <a:latin typeface="Arial Rounded MT Bold" panose="020F0704030504030204" pitchFamily="34" charset="0"/>
              </a:rPr>
              <a:t>, da una parte, e </a:t>
            </a:r>
            <a:r>
              <a:rPr lang="it-IT" sz="1500" u="sng" dirty="0">
                <a:solidFill>
                  <a:schemeClr val="tx1">
                    <a:alpha val="55000"/>
                  </a:schemeClr>
                </a:solidFill>
                <a:latin typeface="Arial Rounded MT Bold" panose="020F0704030504030204" pitchFamily="34" charset="0"/>
              </a:rPr>
              <a:t>l’amigdala, la corteccia frontale e limbica, </a:t>
            </a:r>
            <a:r>
              <a:rPr lang="it-IT" sz="1500" dirty="0">
                <a:solidFill>
                  <a:schemeClr val="tx1">
                    <a:alpha val="55000"/>
                  </a:schemeClr>
                </a:solidFill>
                <a:latin typeface="Arial Rounded MT Bold" panose="020F0704030504030204" pitchFamily="34" charset="0"/>
              </a:rPr>
              <a:t>dall’altra, determinano la comparsa di esperienze  che vengono definite emozionali. </a:t>
            </a:r>
          </a:p>
          <a:p>
            <a:pPr marL="0" indent="0">
              <a:buNone/>
            </a:pPr>
            <a:endParaRPr lang="it-IT" sz="1500" dirty="0">
              <a:solidFill>
                <a:schemeClr val="tx1">
                  <a:lumMod val="85000"/>
                  <a:lumOff val="15000"/>
                  <a:alpha val="55000"/>
                </a:schemeClr>
              </a:solidFill>
              <a:latin typeface="Arial Rounded MT Bold" panose="020F0704030504030204" pitchFamily="34" charset="0"/>
            </a:endParaRPr>
          </a:p>
        </p:txBody>
      </p:sp>
      <p:pic>
        <p:nvPicPr>
          <p:cNvPr id="7" name="Immagine 6">
            <a:extLst>
              <a:ext uri="{FF2B5EF4-FFF2-40B4-BE49-F238E27FC236}">
                <a16:creationId xmlns:a16="http://schemas.microsoft.com/office/drawing/2014/main" id="{0CE7F081-2A87-44C9-96A2-622C8EBF0F27}"/>
              </a:ext>
            </a:extLst>
          </p:cNvPr>
          <p:cNvPicPr>
            <a:picLocks noChangeAspect="1"/>
          </p:cNvPicPr>
          <p:nvPr/>
        </p:nvPicPr>
        <p:blipFill rotWithShape="1">
          <a:blip r:embed="rId2">
            <a:extLst>
              <a:ext uri="{28A0092B-C50C-407E-A947-70E740481C1C}">
                <a14:useLocalDpi xmlns:a14="http://schemas.microsoft.com/office/drawing/2010/main" val="0"/>
              </a:ext>
            </a:extLst>
          </a:blip>
          <a:srcRect r="3478"/>
          <a:stretch/>
        </p:blipFill>
        <p:spPr>
          <a:xfrm>
            <a:off x="5916643" y="1314448"/>
            <a:ext cx="5638798" cy="3505200"/>
          </a:xfrm>
          <a:prstGeom prst="rect">
            <a:avLst/>
          </a:prstGeom>
        </p:spPr>
      </p:pic>
      <p:sp>
        <p:nvSpPr>
          <p:cNvPr id="9" name="Rettangolo 8">
            <a:extLst>
              <a:ext uri="{FF2B5EF4-FFF2-40B4-BE49-F238E27FC236}">
                <a16:creationId xmlns:a16="http://schemas.microsoft.com/office/drawing/2014/main" id="{6C71856D-D9C4-45DA-AD8C-1D3CBC644AB5}"/>
              </a:ext>
            </a:extLst>
          </p:cNvPr>
          <p:cNvSpPr/>
          <p:nvPr/>
        </p:nvSpPr>
        <p:spPr>
          <a:xfrm>
            <a:off x="6589488" y="4759872"/>
            <a:ext cx="4293107" cy="2098128"/>
          </a:xfrm>
          <a:prstGeom prst="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spcAft>
                <a:spcPts val="600"/>
              </a:spcAft>
            </a:pPr>
            <a:r>
              <a:rPr lang="it-IT" dirty="0">
                <a:latin typeface="Arial Rounded MT Bold" panose="020F0704030504030204" pitchFamily="34" charset="0"/>
              </a:rPr>
              <a:t>APPRENDIMENTO:</a:t>
            </a:r>
          </a:p>
          <a:p>
            <a:pPr algn="just">
              <a:spcAft>
                <a:spcPts val="600"/>
              </a:spcAft>
            </a:pPr>
            <a:r>
              <a:rPr lang="it-IT" dirty="0">
                <a:latin typeface="Arial Rounded MT Bold" panose="020F0704030504030204" pitchFamily="34" charset="0"/>
              </a:rPr>
              <a:t>Processo mediante il quale il cervello reagisce agli stimoli ambientali, l’attivazione di maggiori sinapsi rende la conoscenza più «intensa»</a:t>
            </a:r>
          </a:p>
        </p:txBody>
      </p:sp>
      <p:sp>
        <p:nvSpPr>
          <p:cNvPr id="11" name="Freccia in su 10">
            <a:extLst>
              <a:ext uri="{FF2B5EF4-FFF2-40B4-BE49-F238E27FC236}">
                <a16:creationId xmlns:a16="http://schemas.microsoft.com/office/drawing/2014/main" id="{5C533A91-4953-444D-B1DA-629A9233048C}"/>
              </a:ext>
            </a:extLst>
          </p:cNvPr>
          <p:cNvSpPr/>
          <p:nvPr/>
        </p:nvSpPr>
        <p:spPr>
          <a:xfrm rot="10800000">
            <a:off x="2790824" y="3067048"/>
            <a:ext cx="514350" cy="704851"/>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a:extLst>
              <a:ext uri="{FF2B5EF4-FFF2-40B4-BE49-F238E27FC236}">
                <a16:creationId xmlns:a16="http://schemas.microsoft.com/office/drawing/2014/main" id="{788B214A-7FC2-4BAE-A937-AC3018712637}"/>
              </a:ext>
            </a:extLst>
          </p:cNvPr>
          <p:cNvSpPr txBox="1"/>
          <p:nvPr/>
        </p:nvSpPr>
        <p:spPr>
          <a:xfrm>
            <a:off x="457199" y="3943350"/>
            <a:ext cx="5353449" cy="1815882"/>
          </a:xfrm>
          <a:prstGeom prst="rect">
            <a:avLst/>
          </a:prstGeom>
          <a:noFill/>
        </p:spPr>
        <p:txBody>
          <a:bodyPr wrap="square" rtlCol="0">
            <a:spAutoFit/>
          </a:bodyPr>
          <a:lstStyle/>
          <a:p>
            <a:pPr algn="just"/>
            <a:r>
              <a:rPr lang="it-IT" sz="1600" dirty="0">
                <a:latin typeface="Arial Rounded MT Bold" panose="020F0704030504030204" pitchFamily="34" charset="0"/>
              </a:rPr>
              <a:t>Conoscere meglio la dimensione emotiva della persona, facilita lo sviluppo di sinapsi aiutandolo più soddisfacentemente nel processo di apprendimento, in quanto si facilita la stimolazione di atteggiamenti ed emozioni che rendono utile la nuova creazione dei collegamenti neuronali che plasmano la nuova conoscenza acquisita.</a:t>
            </a:r>
          </a:p>
        </p:txBody>
      </p:sp>
    </p:spTree>
    <p:extLst>
      <p:ext uri="{BB962C8B-B14F-4D97-AF65-F5344CB8AC3E}">
        <p14:creationId xmlns:p14="http://schemas.microsoft.com/office/powerpoint/2010/main" val="2460166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A87424-7E39-4167-A948-785F73126814}"/>
              </a:ext>
            </a:extLst>
          </p:cNvPr>
          <p:cNvSpPr>
            <a:spLocks noGrp="1"/>
          </p:cNvSpPr>
          <p:nvPr>
            <p:ph type="title"/>
          </p:nvPr>
        </p:nvSpPr>
        <p:spPr>
          <a:xfrm>
            <a:off x="589560" y="565384"/>
            <a:ext cx="4560584" cy="1128068"/>
          </a:xfrm>
        </p:spPr>
        <p:txBody>
          <a:bodyPr anchor="ctr">
            <a:noAutofit/>
          </a:bodyPr>
          <a:lstStyle/>
          <a:p>
            <a:r>
              <a:rPr lang="it-IT" sz="3600" dirty="0">
                <a:latin typeface="Arial Rounded MT Bold" panose="020F0704030504030204" pitchFamily="34" charset="0"/>
              </a:rPr>
              <a:t>Perché educare la sensibilità e l’affettività?</a:t>
            </a:r>
          </a:p>
        </p:txBody>
      </p:sp>
      <p:pic>
        <p:nvPicPr>
          <p:cNvPr id="8" name="Immagine 7" descr="Immagine che contiene boccale&#10;&#10;Descrizione generata automaticamente">
            <a:extLst>
              <a:ext uri="{FF2B5EF4-FFF2-40B4-BE49-F238E27FC236}">
                <a16:creationId xmlns:a16="http://schemas.microsoft.com/office/drawing/2014/main" id="{653FA543-0EAE-447F-8487-125D0844C74C}"/>
              </a:ext>
            </a:extLst>
          </p:cNvPr>
          <p:cNvPicPr>
            <a:picLocks noChangeAspect="1"/>
          </p:cNvPicPr>
          <p:nvPr/>
        </p:nvPicPr>
        <p:blipFill rotWithShape="1">
          <a:blip r:embed="rId2">
            <a:extLst>
              <a:ext uri="{28A0092B-C50C-407E-A947-70E740481C1C}">
                <a14:useLocalDpi xmlns:a14="http://schemas.microsoft.com/office/drawing/2010/main" val="0"/>
              </a:ext>
            </a:extLst>
          </a:blip>
          <a:srcRect l="9643" r="92" b="-1"/>
          <a:stretch/>
        </p:blipFill>
        <p:spPr>
          <a:xfrm>
            <a:off x="5977788" y="799352"/>
            <a:ext cx="5425410" cy="5259296"/>
          </a:xfrm>
          <a:prstGeom prst="rect">
            <a:avLst/>
          </a:prstGeom>
        </p:spPr>
      </p:pic>
      <p:graphicFrame>
        <p:nvGraphicFramePr>
          <p:cNvPr id="6" name="Segnaposto contenuto 5">
            <a:extLst>
              <a:ext uri="{FF2B5EF4-FFF2-40B4-BE49-F238E27FC236}">
                <a16:creationId xmlns:a16="http://schemas.microsoft.com/office/drawing/2014/main" id="{AF18866E-A861-43BC-8E21-4114F02E03C4}"/>
              </a:ext>
            </a:extLst>
          </p:cNvPr>
          <p:cNvGraphicFramePr>
            <a:graphicFrameLocks noGrp="1"/>
          </p:cNvGraphicFramePr>
          <p:nvPr>
            <p:ph idx="1"/>
            <p:extLst>
              <p:ext uri="{D42A27DB-BD31-4B8C-83A1-F6EECF244321}">
                <p14:modId xmlns:p14="http://schemas.microsoft.com/office/powerpoint/2010/main" val="78578157"/>
              </p:ext>
            </p:extLst>
          </p:nvPr>
        </p:nvGraphicFramePr>
        <p:xfrm>
          <a:off x="590719" y="2330505"/>
          <a:ext cx="4559425" cy="39795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9404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AB2FAF3C-F36A-4612-B00B-E737FEB1E0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0" name="Freeform 5">
              <a:extLst>
                <a:ext uri="{FF2B5EF4-FFF2-40B4-BE49-F238E27FC236}">
                  <a16:creationId xmlns:a16="http://schemas.microsoft.com/office/drawing/2014/main" id="{23420AEB-7D6F-4338-9CD8-7B96376170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6">
              <a:extLst>
                <a:ext uri="{FF2B5EF4-FFF2-40B4-BE49-F238E27FC236}">
                  <a16:creationId xmlns:a16="http://schemas.microsoft.com/office/drawing/2014/main" id="{9551E9D5-67C0-42B0-9796-909C1B9DF7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7">
              <a:extLst>
                <a:ext uri="{FF2B5EF4-FFF2-40B4-BE49-F238E27FC236}">
                  <a16:creationId xmlns:a16="http://schemas.microsoft.com/office/drawing/2014/main" id="{9CB4C9E0-236E-426D-88FB-50ACF81BC9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8">
              <a:extLst>
                <a:ext uri="{FF2B5EF4-FFF2-40B4-BE49-F238E27FC236}">
                  <a16:creationId xmlns:a16="http://schemas.microsoft.com/office/drawing/2014/main" id="{1A11A9AC-1E25-429F-A3A8-67DED3DF45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9">
              <a:extLst>
                <a:ext uri="{FF2B5EF4-FFF2-40B4-BE49-F238E27FC236}">
                  <a16:creationId xmlns:a16="http://schemas.microsoft.com/office/drawing/2014/main" id="{66E126C4-E1AC-4DDC-87CB-5D8B4605C8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10">
              <a:extLst>
                <a:ext uri="{FF2B5EF4-FFF2-40B4-BE49-F238E27FC236}">
                  <a16:creationId xmlns:a16="http://schemas.microsoft.com/office/drawing/2014/main" id="{B1DE6C75-DCE1-4942-8E8D-ECA1D1773C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11">
              <a:extLst>
                <a:ext uri="{FF2B5EF4-FFF2-40B4-BE49-F238E27FC236}">
                  <a16:creationId xmlns:a16="http://schemas.microsoft.com/office/drawing/2014/main" id="{F5459AD3-234D-4C3B-BD9C-92B3377BDB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12">
              <a:extLst>
                <a:ext uri="{FF2B5EF4-FFF2-40B4-BE49-F238E27FC236}">
                  <a16:creationId xmlns:a16="http://schemas.microsoft.com/office/drawing/2014/main" id="{5593DA70-95B1-425C-BF35-F923099D6F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13">
              <a:extLst>
                <a:ext uri="{FF2B5EF4-FFF2-40B4-BE49-F238E27FC236}">
                  <a16:creationId xmlns:a16="http://schemas.microsoft.com/office/drawing/2014/main" id="{0514C5B5-A5F4-4421-879B-17D39CA644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14">
              <a:extLst>
                <a:ext uri="{FF2B5EF4-FFF2-40B4-BE49-F238E27FC236}">
                  <a16:creationId xmlns:a16="http://schemas.microsoft.com/office/drawing/2014/main" id="{E165685F-E0CE-4CA0-9ECE-F8AE4F3D5E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15">
              <a:extLst>
                <a:ext uri="{FF2B5EF4-FFF2-40B4-BE49-F238E27FC236}">
                  <a16:creationId xmlns:a16="http://schemas.microsoft.com/office/drawing/2014/main" id="{C556BC16-0C87-4FD9-A109-F5AB2056C5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16">
              <a:extLst>
                <a:ext uri="{FF2B5EF4-FFF2-40B4-BE49-F238E27FC236}">
                  <a16:creationId xmlns:a16="http://schemas.microsoft.com/office/drawing/2014/main" id="{DD9A975C-A4CA-4A81-8CA9-BF5A2995F0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17">
              <a:extLst>
                <a:ext uri="{FF2B5EF4-FFF2-40B4-BE49-F238E27FC236}">
                  <a16:creationId xmlns:a16="http://schemas.microsoft.com/office/drawing/2014/main" id="{5B9767C7-72DF-4C7F-8A04-C8D67B7156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18">
              <a:extLst>
                <a:ext uri="{FF2B5EF4-FFF2-40B4-BE49-F238E27FC236}">
                  <a16:creationId xmlns:a16="http://schemas.microsoft.com/office/drawing/2014/main" id="{693F6BB9-0055-42AC-8866-E65D927550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9">
              <a:extLst>
                <a:ext uri="{FF2B5EF4-FFF2-40B4-BE49-F238E27FC236}">
                  <a16:creationId xmlns:a16="http://schemas.microsoft.com/office/drawing/2014/main" id="{BA9A3435-1B30-4618-BB50-E0369BD075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20">
              <a:extLst>
                <a:ext uri="{FF2B5EF4-FFF2-40B4-BE49-F238E27FC236}">
                  <a16:creationId xmlns:a16="http://schemas.microsoft.com/office/drawing/2014/main" id="{2D60252F-2011-4924-81EC-B25F50634C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21">
              <a:extLst>
                <a:ext uri="{FF2B5EF4-FFF2-40B4-BE49-F238E27FC236}">
                  <a16:creationId xmlns:a16="http://schemas.microsoft.com/office/drawing/2014/main" id="{850B7881-58E3-4C9F-9ADB-04F92D4C4D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22">
              <a:extLst>
                <a:ext uri="{FF2B5EF4-FFF2-40B4-BE49-F238E27FC236}">
                  <a16:creationId xmlns:a16="http://schemas.microsoft.com/office/drawing/2014/main" id="{FA90BB2F-2D4A-40BD-90CE-5CF30EC8D4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23">
              <a:extLst>
                <a:ext uri="{FF2B5EF4-FFF2-40B4-BE49-F238E27FC236}">
                  <a16:creationId xmlns:a16="http://schemas.microsoft.com/office/drawing/2014/main" id="{4DA0AE8C-7215-4A64-B19F-3F0F3E6A6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50" name="Isosceles Triangle 39">
            <a:extLst>
              <a:ext uri="{FF2B5EF4-FFF2-40B4-BE49-F238E27FC236}">
                <a16:creationId xmlns:a16="http://schemas.microsoft.com/office/drawing/2014/main" id="{D8DAE7B8-0656-422E-9515-E10952688A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892384" y="4386808"/>
            <a:ext cx="407233" cy="351063"/>
          </a:xfrm>
          <a:prstGeom prst="triangle">
            <a:avLst/>
          </a:prstGeom>
          <a:solidFill>
            <a:srgbClr val="FDD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663A61D5-31EB-44D4-98FF-5C5CE7A3FAB1}"/>
              </a:ext>
            </a:extLst>
          </p:cNvPr>
          <p:cNvSpPr>
            <a:spLocks noGrp="1"/>
          </p:cNvSpPr>
          <p:nvPr>
            <p:ph type="title"/>
          </p:nvPr>
        </p:nvSpPr>
        <p:spPr>
          <a:xfrm>
            <a:off x="2048256" y="4617720"/>
            <a:ext cx="8083296" cy="941832"/>
          </a:xfrm>
        </p:spPr>
        <p:txBody>
          <a:bodyPr vert="horz" lIns="91440" tIns="45720" rIns="91440" bIns="45720" rtlCol="0" anchor="b">
            <a:normAutofit/>
          </a:bodyPr>
          <a:lstStyle/>
          <a:p>
            <a:pPr algn="ctr"/>
            <a:r>
              <a:rPr lang="en-US" sz="4000" dirty="0">
                <a:latin typeface="Arial Rounded MT Bold" panose="020F0704030504030204" pitchFamily="34" charset="0"/>
              </a:rPr>
              <a:t>Come </a:t>
            </a:r>
            <a:r>
              <a:rPr lang="en-US" sz="4000" dirty="0" err="1">
                <a:latin typeface="Arial Rounded MT Bold" panose="020F0704030504030204" pitchFamily="34" charset="0"/>
              </a:rPr>
              <a:t>educare</a:t>
            </a:r>
            <a:r>
              <a:rPr lang="en-US" sz="4000" dirty="0">
                <a:latin typeface="Arial Rounded MT Bold" panose="020F0704030504030204" pitchFamily="34" charset="0"/>
              </a:rPr>
              <a:t> la </a:t>
            </a:r>
            <a:r>
              <a:rPr lang="en-US" sz="4000" dirty="0" err="1">
                <a:latin typeface="Arial Rounded MT Bold" panose="020F0704030504030204" pitchFamily="34" charset="0"/>
              </a:rPr>
              <a:t>sensibilità</a:t>
            </a:r>
            <a:r>
              <a:rPr lang="en-US" sz="4000" dirty="0">
                <a:latin typeface="Arial Rounded MT Bold" panose="020F0704030504030204" pitchFamily="34" charset="0"/>
              </a:rPr>
              <a:t>? </a:t>
            </a:r>
          </a:p>
        </p:txBody>
      </p:sp>
      <p:sp>
        <p:nvSpPr>
          <p:cNvPr id="52" name="Rectangle 51">
            <a:extLst>
              <a:ext uri="{FF2B5EF4-FFF2-40B4-BE49-F238E27FC236}">
                <a16:creationId xmlns:a16="http://schemas.microsoft.com/office/drawing/2014/main" id="{A363DA99-BE95-4C06-82AA-917ED6556B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2847" y="954593"/>
            <a:ext cx="6086306" cy="3432215"/>
          </a:xfrm>
          <a:prstGeom prst="rect">
            <a:avLst/>
          </a:prstGeom>
          <a:solidFill>
            <a:schemeClr val="bg1"/>
          </a:solidFill>
          <a:ln w="19050">
            <a:solidFill>
              <a:srgbClr val="FDD06A"/>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egnaposto contenuto 4">
            <a:extLst>
              <a:ext uri="{FF2B5EF4-FFF2-40B4-BE49-F238E27FC236}">
                <a16:creationId xmlns:a16="http://schemas.microsoft.com/office/drawing/2014/main" id="{0503B4ED-B6C4-42EB-A009-1B1371F7C78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 b="3910"/>
          <a:stretch/>
        </p:blipFill>
        <p:spPr>
          <a:xfrm>
            <a:off x="3218688" y="1124712"/>
            <a:ext cx="5760720" cy="3099816"/>
          </a:xfrm>
          <a:prstGeom prst="rect">
            <a:avLst/>
          </a:prstGeom>
        </p:spPr>
      </p:pic>
    </p:spTree>
    <p:extLst>
      <p:ext uri="{BB962C8B-B14F-4D97-AF65-F5344CB8AC3E}">
        <p14:creationId xmlns:p14="http://schemas.microsoft.com/office/powerpoint/2010/main" val="3690214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magine 18">
            <a:extLst>
              <a:ext uri="{FF2B5EF4-FFF2-40B4-BE49-F238E27FC236}">
                <a16:creationId xmlns:a16="http://schemas.microsoft.com/office/drawing/2014/main" id="{2A7D2E95-226F-494D-BB8D-A978D02170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1509" y="4081008"/>
            <a:ext cx="2143125" cy="2143125"/>
          </a:xfrm>
          <a:prstGeom prst="rect">
            <a:avLst/>
          </a:prstGeom>
        </p:spPr>
      </p:pic>
      <p:sp>
        <p:nvSpPr>
          <p:cNvPr id="5" name="Segnaposto contenuto 4">
            <a:extLst>
              <a:ext uri="{FF2B5EF4-FFF2-40B4-BE49-F238E27FC236}">
                <a16:creationId xmlns:a16="http://schemas.microsoft.com/office/drawing/2014/main" id="{91C2237E-61CF-42EB-836E-C9724205D6AE}"/>
              </a:ext>
            </a:extLst>
          </p:cNvPr>
          <p:cNvSpPr>
            <a:spLocks noGrp="1"/>
          </p:cNvSpPr>
          <p:nvPr>
            <p:ph idx="1"/>
          </p:nvPr>
        </p:nvSpPr>
        <p:spPr>
          <a:xfrm>
            <a:off x="838200" y="646739"/>
            <a:ext cx="5257800" cy="5759520"/>
          </a:xfrm>
        </p:spPr>
        <p:txBody>
          <a:bodyPr>
            <a:normAutofit lnSpcReduction="10000"/>
          </a:bodyPr>
          <a:lstStyle/>
          <a:p>
            <a:pPr marL="0" indent="0">
              <a:buNone/>
            </a:pPr>
            <a:r>
              <a:rPr lang="it-IT" dirty="0">
                <a:latin typeface="Arial Rounded MT Bold" panose="020F0704030504030204" pitchFamily="34" charset="0"/>
              </a:rPr>
              <a:t>1. Promuovere l’autostima:</a:t>
            </a:r>
          </a:p>
          <a:p>
            <a:pPr algn="just"/>
            <a:r>
              <a:rPr lang="it-IT" sz="1700" dirty="0">
                <a:latin typeface="Arial Rounded MT Bold" panose="020F0704030504030204" pitchFamily="34" charset="0"/>
              </a:rPr>
              <a:t>Aiutare gli studenti a riflettere sul proprio stato d’animo</a:t>
            </a:r>
          </a:p>
          <a:p>
            <a:pPr algn="just"/>
            <a:r>
              <a:rPr lang="it-IT" sz="1700" dirty="0">
                <a:latin typeface="Arial Rounded MT Bold" panose="020F0704030504030204" pitchFamily="34" charset="0"/>
              </a:rPr>
              <a:t>Insegnare agli studenti a dare e ricevere riconoscimenti positivi</a:t>
            </a:r>
          </a:p>
          <a:p>
            <a:pPr algn="just"/>
            <a:r>
              <a:rPr lang="it-IT" sz="1700" dirty="0">
                <a:latin typeface="Arial Rounded MT Bold" panose="020F0704030504030204" pitchFamily="34" charset="0"/>
              </a:rPr>
              <a:t>Aiutare gli studenti a riconoscere le particolarità come un valore e una risorsa per l’intera classe</a:t>
            </a:r>
          </a:p>
          <a:p>
            <a:pPr algn="just"/>
            <a:r>
              <a:rPr lang="it-IT" sz="1700" dirty="0">
                <a:latin typeface="Arial Rounded MT Bold" panose="020F0704030504030204" pitchFamily="34" charset="0"/>
              </a:rPr>
              <a:t>Aiutare gli studenti a considerare gli errori come una esperienza dalla quale imparare</a:t>
            </a:r>
          </a:p>
          <a:p>
            <a:pPr marL="0" indent="0" algn="just">
              <a:buNone/>
            </a:pPr>
            <a:r>
              <a:rPr lang="it-IT" dirty="0">
                <a:latin typeface="Arial Rounded MT Bold" panose="020F0704030504030204" pitchFamily="34" charset="0"/>
              </a:rPr>
              <a:t>2. Promuovere l’assertività</a:t>
            </a:r>
            <a:r>
              <a:rPr lang="it-IT" sz="2000" dirty="0">
                <a:latin typeface="Arial Rounded MT Bold" panose="020F0704030504030204" pitchFamily="34" charset="0"/>
              </a:rPr>
              <a:t>:</a:t>
            </a:r>
          </a:p>
          <a:p>
            <a:pPr algn="just"/>
            <a:r>
              <a:rPr lang="it-IT" sz="1700" dirty="0">
                <a:latin typeface="Arial Rounded MT Bold" panose="020F0704030504030204" pitchFamily="34" charset="0"/>
              </a:rPr>
              <a:t>Aiutare gli studenti a riflettere sul proprio stile comportamentale e comunicativo</a:t>
            </a:r>
          </a:p>
          <a:p>
            <a:pPr algn="just"/>
            <a:r>
              <a:rPr lang="it-IT" sz="1700" dirty="0">
                <a:latin typeface="Arial Rounded MT Bold" panose="020F0704030504030204" pitchFamily="34" charset="0"/>
              </a:rPr>
              <a:t>Aiutare gli studenti a sviluppare comportamenti empatici e pro-sociali</a:t>
            </a:r>
          </a:p>
          <a:p>
            <a:pPr algn="just"/>
            <a:r>
              <a:rPr lang="it-IT" sz="1700" dirty="0">
                <a:latin typeface="Arial Rounded MT Bold" panose="020F0704030504030204" pitchFamily="34" charset="0"/>
              </a:rPr>
              <a:t>Aiutare gli studenti a esporre le proprie opinioni in maniera chiara tenendo conto di altre alternative per trovare un accordo in base alle opinioni altrui</a:t>
            </a:r>
          </a:p>
          <a:p>
            <a:pPr marL="0" indent="0">
              <a:buNone/>
            </a:pPr>
            <a:endParaRPr lang="it-IT" sz="2000" dirty="0">
              <a:latin typeface="Arial Rounded MT Bold" panose="020F0704030504030204" pitchFamily="34" charset="0"/>
            </a:endParaRPr>
          </a:p>
        </p:txBody>
      </p:sp>
      <p:sp>
        <p:nvSpPr>
          <p:cNvPr id="7" name="CasellaDiTesto 6">
            <a:extLst>
              <a:ext uri="{FF2B5EF4-FFF2-40B4-BE49-F238E27FC236}">
                <a16:creationId xmlns:a16="http://schemas.microsoft.com/office/drawing/2014/main" id="{E0AAB3BE-2CDD-4E7A-B6A5-C2DB93A17987}"/>
              </a:ext>
            </a:extLst>
          </p:cNvPr>
          <p:cNvSpPr txBox="1"/>
          <p:nvPr/>
        </p:nvSpPr>
        <p:spPr>
          <a:xfrm>
            <a:off x="7096538" y="417443"/>
            <a:ext cx="4257261" cy="4154984"/>
          </a:xfrm>
          <a:prstGeom prst="rect">
            <a:avLst/>
          </a:prstGeom>
          <a:noFill/>
        </p:spPr>
        <p:txBody>
          <a:bodyPr wrap="square" rtlCol="0">
            <a:spAutoFit/>
          </a:bodyPr>
          <a:lstStyle/>
          <a:p>
            <a:r>
              <a:rPr lang="it-IT" sz="2600" dirty="0">
                <a:latin typeface="Arial Rounded MT Bold" panose="020F0704030504030204" pitchFamily="34" charset="0"/>
              </a:rPr>
              <a:t>3</a:t>
            </a:r>
            <a:r>
              <a:rPr lang="it-IT" sz="2800" dirty="0">
                <a:latin typeface="Arial Rounded MT Bold" panose="020F0704030504030204" pitchFamily="34" charset="0"/>
              </a:rPr>
              <a:t>. Promuovere abilità di </a:t>
            </a:r>
            <a:r>
              <a:rPr lang="it-IT" sz="2800" dirty="0" err="1">
                <a:latin typeface="Arial Rounded MT Bold" panose="020F0704030504030204" pitchFamily="34" charset="0"/>
              </a:rPr>
              <a:t>problem</a:t>
            </a:r>
            <a:r>
              <a:rPr lang="it-IT" sz="2800" dirty="0">
                <a:latin typeface="Arial Rounded MT Bold" panose="020F0704030504030204" pitchFamily="34" charset="0"/>
              </a:rPr>
              <a:t>-solving:</a:t>
            </a:r>
          </a:p>
          <a:p>
            <a:pPr marL="457200" indent="-457200">
              <a:buFont typeface="Arial" panose="020B0604020202020204" pitchFamily="34" charset="0"/>
              <a:buChar char="•"/>
            </a:pPr>
            <a:r>
              <a:rPr lang="it-IT" sz="1600" dirty="0">
                <a:latin typeface="Arial Rounded MT Bold" panose="020F0704030504030204" pitchFamily="34" charset="0"/>
              </a:rPr>
              <a:t>Aiutare gli studenti ad esporre con chiarezza i problemi e le emozioni associate</a:t>
            </a:r>
          </a:p>
          <a:p>
            <a:pPr marL="457200" indent="-457200">
              <a:buFont typeface="Arial" panose="020B0604020202020204" pitchFamily="34" charset="0"/>
              <a:buChar char="•"/>
            </a:pPr>
            <a:r>
              <a:rPr lang="it-IT" sz="1600" dirty="0">
                <a:latin typeface="Arial Rounded MT Bold" panose="020F0704030504030204" pitchFamily="34" charset="0"/>
              </a:rPr>
              <a:t>Aiutarli nel prendere in considerazione delle soluzioni diverse di fronte ad un problema</a:t>
            </a:r>
          </a:p>
          <a:p>
            <a:pPr marL="457200" indent="-457200">
              <a:buFont typeface="Arial" panose="020B0604020202020204" pitchFamily="34" charset="0"/>
              <a:buChar char="•"/>
            </a:pPr>
            <a:r>
              <a:rPr lang="it-IT" sz="1600" dirty="0">
                <a:latin typeface="Arial Rounded MT Bold" panose="020F0704030504030204" pitchFamily="34" charset="0"/>
              </a:rPr>
              <a:t>Sostenere gli studenti nell’individuare gli aspetti positivi e anche quelli negativi di ogni soluzione per risolvere il problema</a:t>
            </a:r>
          </a:p>
          <a:p>
            <a:pPr marL="457200" indent="-457200">
              <a:buFont typeface="Arial" panose="020B0604020202020204" pitchFamily="34" charset="0"/>
              <a:buChar char="•"/>
            </a:pPr>
            <a:r>
              <a:rPr lang="it-IT" sz="1600" dirty="0">
                <a:latin typeface="Arial Rounded MT Bold" panose="020F0704030504030204" pitchFamily="34" charset="0"/>
              </a:rPr>
              <a:t>Sostenere gli studenti nel mettere in atto e a monitorare gli effetti della soluzione scelta</a:t>
            </a:r>
          </a:p>
        </p:txBody>
      </p:sp>
      <p:cxnSp>
        <p:nvCxnSpPr>
          <p:cNvPr id="15" name="Connettore a gomito 14">
            <a:extLst>
              <a:ext uri="{FF2B5EF4-FFF2-40B4-BE49-F238E27FC236}">
                <a16:creationId xmlns:a16="http://schemas.microsoft.com/office/drawing/2014/main" id="{7EB4F5D4-23A9-4237-8294-CF0627A001BA}"/>
              </a:ext>
            </a:extLst>
          </p:cNvPr>
          <p:cNvCxnSpPr/>
          <p:nvPr/>
        </p:nvCxnSpPr>
        <p:spPr>
          <a:xfrm>
            <a:off x="7934589" y="5436107"/>
            <a:ext cx="841829" cy="667658"/>
          </a:xfrm>
          <a:prstGeom prst="bentConnector3">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7" name="CasellaDiTesto 16">
            <a:extLst>
              <a:ext uri="{FF2B5EF4-FFF2-40B4-BE49-F238E27FC236}">
                <a16:creationId xmlns:a16="http://schemas.microsoft.com/office/drawing/2014/main" id="{132918E2-0BD0-4401-B1C6-2E2696EBD209}"/>
              </a:ext>
            </a:extLst>
          </p:cNvPr>
          <p:cNvSpPr txBox="1"/>
          <p:nvPr/>
        </p:nvSpPr>
        <p:spPr>
          <a:xfrm>
            <a:off x="9016815" y="5471886"/>
            <a:ext cx="2966832" cy="923330"/>
          </a:xfrm>
          <a:prstGeom prst="rect">
            <a:avLst/>
          </a:prstGeom>
          <a:noFill/>
        </p:spPr>
        <p:txBody>
          <a:bodyPr wrap="square" rtlCol="0">
            <a:spAutoFit/>
          </a:bodyPr>
          <a:lstStyle/>
          <a:p>
            <a:pPr algn="just"/>
            <a:r>
              <a:rPr lang="it-IT" dirty="0">
                <a:solidFill>
                  <a:srgbClr val="C00000"/>
                </a:solidFill>
                <a:latin typeface="Arial Rounded MT Bold" panose="020F0704030504030204" pitchFamily="34" charset="0"/>
              </a:rPr>
              <a:t>Integrazione con ore di </a:t>
            </a:r>
            <a:r>
              <a:rPr lang="it-IT" b="1" dirty="0">
                <a:solidFill>
                  <a:srgbClr val="C00000"/>
                </a:solidFill>
                <a:latin typeface="Arial Rounded MT Bold" panose="020F0704030504030204" pitchFamily="34" charset="0"/>
              </a:rPr>
              <a:t>meditazione guidata e collettiva</a:t>
            </a:r>
          </a:p>
        </p:txBody>
      </p:sp>
    </p:spTree>
    <p:extLst>
      <p:ext uri="{BB962C8B-B14F-4D97-AF65-F5344CB8AC3E}">
        <p14:creationId xmlns:p14="http://schemas.microsoft.com/office/powerpoint/2010/main" val="136318151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787</TotalTime>
  <Words>1205</Words>
  <Application>Microsoft Office PowerPoint</Application>
  <PresentationFormat>Widescreen</PresentationFormat>
  <Paragraphs>78</Paragraphs>
  <Slides>14</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14</vt:i4>
      </vt:variant>
    </vt:vector>
  </HeadingPairs>
  <TitlesOfParts>
    <vt:vector size="20" baseType="lpstr">
      <vt:lpstr>Arial</vt:lpstr>
      <vt:lpstr>Arial Rounded MT Bold</vt:lpstr>
      <vt:lpstr>Calibri</vt:lpstr>
      <vt:lpstr>Calibri Light</vt:lpstr>
      <vt:lpstr>Times New Roman</vt:lpstr>
      <vt:lpstr>Tema di Office</vt:lpstr>
      <vt:lpstr>L’alfabetizzazione emotiva  “Abbiamo due menti: una che pensa e l’altra che sente”  </vt:lpstr>
      <vt:lpstr>Le due menti dell’uomo:   mente razionale e  mente emozionale </vt:lpstr>
      <vt:lpstr>Cosa insegnare veramente?  Integrare l’alfabeto emotivo </vt:lpstr>
      <vt:lpstr>Ruolo delle emozioni nell’apprendimento</vt:lpstr>
      <vt:lpstr>Definire l’emozione (ex-moveo = muovere dall’interno verso  fuori) </vt:lpstr>
      <vt:lpstr>Presentazione standard di PowerPoint</vt:lpstr>
      <vt:lpstr>Perché educare la sensibilità e l’affettività?</vt:lpstr>
      <vt:lpstr>Come educare la sensibilità? </vt:lpstr>
      <vt:lpstr>Presentazione standard di PowerPoint</vt:lpstr>
      <vt:lpstr>La meditazione: valorizzare il momento presente </vt:lpstr>
      <vt:lpstr>Effetto Maharishi</vt:lpstr>
      <vt:lpstr>Presentazione standard di PowerPoint</vt:lpstr>
      <vt:lpstr>Per concludere</vt:lpstr>
      <vt:lpstr>Spunti per eventuali letture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L’intelligenza emotiva  “Abbiamo due menti: una che pensa e l’altra che sente”  </dc:title>
  <dc:creator>giada.sospiro@gmail.com</dc:creator>
  <cp:lastModifiedBy>giada.sospiro@gmail.com</cp:lastModifiedBy>
  <cp:revision>11</cp:revision>
  <dcterms:created xsi:type="dcterms:W3CDTF">2020-11-25T22:09:56Z</dcterms:created>
  <dcterms:modified xsi:type="dcterms:W3CDTF">2020-11-29T10:24:46Z</dcterms:modified>
</cp:coreProperties>
</file>