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14" r:id="rId1"/>
  </p:sldMasterIdLst>
  <p:notesMasterIdLst>
    <p:notesMasterId r:id="rId28"/>
  </p:notesMasterIdLst>
  <p:handoutMasterIdLst>
    <p:handoutMasterId r:id="rId29"/>
  </p:handoutMasterIdLst>
  <p:sldIdLst>
    <p:sldId id="280" r:id="rId2"/>
    <p:sldId id="281" r:id="rId3"/>
    <p:sldId id="319" r:id="rId4"/>
    <p:sldId id="284" r:id="rId5"/>
    <p:sldId id="256" r:id="rId6"/>
    <p:sldId id="324" r:id="rId7"/>
    <p:sldId id="271" r:id="rId8"/>
    <p:sldId id="320" r:id="rId9"/>
    <p:sldId id="282" r:id="rId10"/>
    <p:sldId id="325" r:id="rId11"/>
    <p:sldId id="323" r:id="rId12"/>
    <p:sldId id="330" r:id="rId13"/>
    <p:sldId id="272" r:id="rId14"/>
    <p:sldId id="273" r:id="rId15"/>
    <p:sldId id="302" r:id="rId16"/>
    <p:sldId id="303" r:id="rId17"/>
    <p:sldId id="326" r:id="rId18"/>
    <p:sldId id="276" r:id="rId19"/>
    <p:sldId id="331" r:id="rId20"/>
    <p:sldId id="274" r:id="rId21"/>
    <p:sldId id="275" r:id="rId22"/>
    <p:sldId id="277" r:id="rId23"/>
    <p:sldId id="278" r:id="rId24"/>
    <p:sldId id="327" r:id="rId25"/>
    <p:sldId id="328" r:id="rId26"/>
    <p:sldId id="279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6"/>
    <p:restoredTop sz="94632"/>
  </p:normalViewPr>
  <p:slideViewPr>
    <p:cSldViewPr>
      <p:cViewPr varScale="1">
        <p:scale>
          <a:sx n="80" d="100"/>
          <a:sy n="80" d="100"/>
        </p:scale>
        <p:origin x="124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Lucida Sans Unicode" charset="0"/>
              </a:defRPr>
            </a:lvl1pPr>
          </a:lstStyle>
          <a:p>
            <a:pPr>
              <a:defRPr/>
            </a:pPr>
            <a:fld id="{8A793D06-9A80-824B-8E7F-DFC2722E05E7}" type="datetime1">
              <a:rPr lang="it-IT"/>
              <a:pPr>
                <a:defRPr/>
              </a:pPr>
              <a:t>02/12/20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Lucida Sans Unicode" charset="0"/>
              </a:defRPr>
            </a:lvl1pPr>
          </a:lstStyle>
          <a:p>
            <a:pPr>
              <a:defRPr/>
            </a:pPr>
            <a:fld id="{258F8A50-8156-2D40-A914-314CE5BDB1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136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6584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07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734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76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481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686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198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710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915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1203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32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9ABBC0B-57EC-D24F-96F5-42E93F9D2EF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25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E91D3E4-B714-7A49-A298-F2DBE57E26F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0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E91D3E4-B714-7A49-A298-F2DBE57E26F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05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E91D3E4-B714-7A49-A298-F2DBE57E26F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200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E91D3E4-B714-7A49-A298-F2DBE57E26F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56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E91D3E4-B714-7A49-A298-F2DBE57E26F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572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EF3A3-69D6-BD47-A028-A18CCA941A8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446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1D3E4-B714-7A49-A298-F2DBE57E26F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0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8F60-9017-B240-9A28-842C616BCA0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8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0B72C2CD-58D3-2F47-9B85-54C05564598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30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E91D3E4-B714-7A49-A298-F2DBE57E26F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54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1662E18-596D-2148-AA38-06C374B29B1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73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7B445-FB1C-B649-ABB5-AF7F47E4D41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51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1D3E4-B714-7A49-A298-F2DBE57E26F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6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689F1-79C0-CF44-AF97-778D5ED0DA6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05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27DE64E-98DE-AE4D-A976-1E009729EF6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6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E91D3E4-B714-7A49-A298-F2DBE57E26F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59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nitoba.ca/faculties/arts/anthropology/tutor/descent/unilineal/segment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ZPs33HmEII" TargetMode="External"/><Relationship Id="rId4" Type="http://schemas.openxmlformats.org/officeDocument/2006/relationships/hyperlink" Target="https://www.youtube.com/watch?v=VWsHLNIobd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549275"/>
            <a:ext cx="7772400" cy="19732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Risorse</a:t>
            </a:r>
            <a:r>
              <a:rPr lang="en-GB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potere</a:t>
            </a:r>
            <a:endParaRPr lang="it-IT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0" y="2349500"/>
            <a:ext cx="8064500" cy="2808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400" dirty="0">
                <a:latin typeface="Verdana" charset="0"/>
                <a:ea typeface="ＭＳ Ｐゴシック" charset="0"/>
                <a:cs typeface="ＭＳ Ｐゴシック" charset="0"/>
              </a:rPr>
              <a:t>Antropologia economica: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400" dirty="0">
                <a:latin typeface="Verdana" charset="0"/>
                <a:ea typeface="ＭＳ Ｐゴシック" charset="0"/>
                <a:cs typeface="ＭＳ Ｐゴシック" charset="0"/>
              </a:rPr>
              <a:t>produzione e gestione RISORSE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it-IT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400" dirty="0">
                <a:latin typeface="Verdana" charset="0"/>
                <a:ea typeface="ＭＳ Ｐゴシック" charset="0"/>
                <a:cs typeface="ＭＳ Ｐゴシック" charset="0"/>
              </a:rPr>
              <a:t>Antropologia politica: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400" dirty="0">
                <a:latin typeface="Verdana" charset="0"/>
                <a:ea typeface="ＭＳ Ｐゴシック" charset="0"/>
                <a:cs typeface="ＭＳ Ｐゴシック" charset="0"/>
              </a:rPr>
              <a:t>costituzione e esercizio del POTERE</a:t>
            </a:r>
          </a:p>
        </p:txBody>
      </p:sp>
      <p:cxnSp>
        <p:nvCxnSpPr>
          <p:cNvPr id="15363" name="AutoShape 4"/>
          <p:cNvCxnSpPr>
            <a:cxnSpLocks noChangeShapeType="1"/>
            <a:stCxn id="56323" idx="1"/>
            <a:endCxn id="56323" idx="1"/>
          </p:cNvCxnSpPr>
          <p:nvPr/>
        </p:nvCxnSpPr>
        <p:spPr bwMode="auto">
          <a:xfrm>
            <a:off x="1763688" y="3753646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64" name="AutoShape 6"/>
          <p:cNvCxnSpPr>
            <a:cxnSpLocks noChangeShapeType="1"/>
            <a:stCxn id="56323" idx="1"/>
            <a:endCxn id="56323" idx="1"/>
          </p:cNvCxnSpPr>
          <p:nvPr/>
        </p:nvCxnSpPr>
        <p:spPr bwMode="auto">
          <a:xfrm>
            <a:off x="1763688" y="3753646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419832" y="2521943"/>
            <a:ext cx="647700" cy="17272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 rot="10800000" flipH="1">
            <a:off x="7308304" y="2556868"/>
            <a:ext cx="790575" cy="1657350"/>
          </a:xfrm>
          <a:prstGeom prst="curvedLeftArrow">
            <a:avLst>
              <a:gd name="adj1" fmla="val 41928"/>
              <a:gd name="adj2" fmla="val 8385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0722" name="Segnaposto contenuto 3" descr="media_xll_52360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4109"/>
            <a:ext cx="7612414" cy="538628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1746" name="Segnaposto contenuto 3" descr="featured_communiq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1" y="476672"/>
            <a:ext cx="8133433" cy="5400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2770" name="Segnaposto contenuto 5" descr="med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" r="-1334"/>
          <a:stretch>
            <a:fillRect/>
          </a:stretch>
        </p:blipFill>
        <p:spPr>
          <a:xfrm>
            <a:off x="1692275" y="260350"/>
            <a:ext cx="5837238" cy="3214688"/>
          </a:xfrm>
        </p:spPr>
      </p:pic>
      <p:pic>
        <p:nvPicPr>
          <p:cNvPr id="32771" name="Immagine 6" descr="comunicazione-polit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73463"/>
            <a:ext cx="569118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403" y="273291"/>
            <a:ext cx="8232775" cy="58261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SISTEMI  POLITICI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2276475"/>
            <a:ext cx="4017963" cy="4271682"/>
          </a:xfrm>
        </p:spPr>
        <p:txBody>
          <a:bodyPr lIns="0" tIns="0" rIns="0" bIns="0">
            <a:spAutoFit/>
          </a:bodyPr>
          <a:lstStyle/>
          <a:p>
            <a:pPr marL="428625" indent="-323850" eaLnBrk="1" hangingPunct="1">
              <a:lnSpc>
                <a:spcPct val="87000"/>
              </a:lnSpc>
              <a:buFont typeface="StarSymbo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err="1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centralizzati</a:t>
            </a:r>
            <a:r>
              <a:rPr lang="en-GB" sz="32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428625" indent="-323850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FF99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 algn="r" eaLnBrk="1" hangingPunct="1">
              <a:lnSpc>
                <a:spcPct val="87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 err="1">
                <a:latin typeface="Verdana" charset="0"/>
                <a:ea typeface="ＭＳ Ｐゴシック" charset="0"/>
                <a:cs typeface="ＭＳ Ｐゴシック" charset="0"/>
              </a:rPr>
              <a:t>Potentati</a:t>
            </a: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 eaLnBrk="1" hangingPunct="1">
              <a:lnSpc>
                <a:spcPct val="87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 eaLnBrk="1" hangingPunct="1">
              <a:lnSpc>
                <a:spcPct val="87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>
                <a:latin typeface="Verdana" charset="0"/>
                <a:ea typeface="ＭＳ Ｐゴシック" charset="0"/>
                <a:cs typeface="ＭＳ Ｐゴシック" charset="0"/>
              </a:rPr>
              <a:t>			</a:t>
            </a:r>
            <a:r>
              <a:rPr lang="en-GB" sz="3200" dirty="0" err="1">
                <a:latin typeface="Verdana" charset="0"/>
                <a:ea typeface="ＭＳ Ｐゴシック" charset="0"/>
                <a:cs typeface="ＭＳ Ｐゴシック" charset="0"/>
              </a:rPr>
              <a:t>Stati</a:t>
            </a: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 eaLnBrk="1" hangingPunct="1">
              <a:lnSpc>
                <a:spcPct val="87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 eaLnBrk="1" hangingPunct="1">
              <a:lnSpc>
                <a:spcPct val="87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 err="1">
                <a:latin typeface="Verdana" charset="0"/>
                <a:ea typeface="ＭＳ Ｐゴシック" charset="0"/>
                <a:cs typeface="ＭＳ Ｐゴシック" charset="0"/>
              </a:rPr>
              <a:t>Dinastici</a:t>
            </a:r>
            <a:r>
              <a:rPr lang="en-GB" sz="32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860425" lvl="1" eaLnBrk="1" hangingPunct="1">
              <a:lnSpc>
                <a:spcPct val="87000"/>
              </a:lnSpc>
              <a:buSzPct val="45000"/>
              <a:buFont typeface="StarSymbo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dirty="0">
                <a:latin typeface="Verdana" charset="0"/>
                <a:ea typeface="ＭＳ Ｐゴシック" charset="0"/>
              </a:rPr>
              <a:t>				</a:t>
            </a:r>
            <a:r>
              <a:rPr lang="en-GB" sz="2800" dirty="0" err="1">
                <a:latin typeface="Verdana" charset="0"/>
                <a:ea typeface="ＭＳ Ｐゴシック" charset="0"/>
              </a:rPr>
              <a:t>Nazionali</a:t>
            </a:r>
            <a:endParaRPr lang="en-GB" sz="2800" dirty="0">
              <a:latin typeface="Verdana" charset="0"/>
              <a:ea typeface="ＭＳ Ｐゴシック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79950" y="2160588"/>
            <a:ext cx="3810000" cy="3586751"/>
          </a:xfrm>
        </p:spPr>
        <p:txBody>
          <a:bodyPr lIns="0" tIns="0" rIns="0" bIns="0">
            <a:spAutoFit/>
          </a:bodyPr>
          <a:lstStyle/>
          <a:p>
            <a:pPr marL="428625" indent="-323850" eaLnBrk="1" hangingPunct="1">
              <a:lnSpc>
                <a:spcPct val="87000"/>
              </a:lnSpc>
              <a:buFont typeface="StarSymbo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non </a:t>
            </a:r>
            <a:r>
              <a:rPr lang="en-GB" sz="3200" b="1" dirty="0" err="1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centralizzati</a:t>
            </a:r>
            <a:r>
              <a:rPr lang="en-GB" sz="32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428625" indent="-323850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860425" lvl="1" eaLnBrk="1" hangingPunct="1">
              <a:lnSpc>
                <a:spcPct val="8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dirty="0">
                <a:latin typeface="Verdana" charset="0"/>
                <a:ea typeface="ＭＳ Ｐゴシック" charset="0"/>
              </a:rPr>
              <a:t>					</a:t>
            </a:r>
            <a:r>
              <a:rPr lang="en-GB" sz="2800" dirty="0" err="1">
                <a:latin typeface="Verdana" charset="0"/>
                <a:ea typeface="ＭＳ Ｐゴシック" charset="0"/>
              </a:rPr>
              <a:t>Tribù</a:t>
            </a:r>
            <a:endParaRPr lang="en-GB" sz="2800" dirty="0">
              <a:latin typeface="Verdana" charset="0"/>
              <a:ea typeface="ＭＳ Ｐゴシック" charset="0"/>
            </a:endParaRPr>
          </a:p>
          <a:p>
            <a:pPr marL="428625" indent="-323850" eaLnBrk="1" hangingPunct="1">
              <a:lnSpc>
                <a:spcPct val="87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 err="1">
                <a:latin typeface="Verdana" charset="0"/>
                <a:ea typeface="ＭＳ Ｐゴシック" charset="0"/>
                <a:cs typeface="ＭＳ Ｐゴシック" charset="0"/>
              </a:rPr>
              <a:t>Bande</a:t>
            </a: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 eaLnBrk="1" hangingPunct="1">
              <a:lnSpc>
                <a:spcPct val="87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 eaLnBrk="1" hangingPunct="1">
              <a:lnSpc>
                <a:spcPct val="87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>
                <a:latin typeface="Verdana" charset="0"/>
                <a:ea typeface="ＭＳ Ｐゴシック" charset="0"/>
                <a:cs typeface="ＭＳ Ｐゴシック" charset="0"/>
              </a:rPr>
              <a:t>			</a:t>
            </a:r>
            <a:r>
              <a:rPr lang="ja-JP" altLang="en-GB" sz="320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GB" sz="3200" dirty="0">
                <a:latin typeface="Verdana" charset="0"/>
                <a:ea typeface="ＭＳ Ｐゴシック" charset="0"/>
                <a:cs typeface="ＭＳ Ｐゴシック" charset="0"/>
              </a:rPr>
              <a:t>Big Men</a:t>
            </a:r>
            <a:r>
              <a:rPr lang="ja-JP" altLang="en-GB" sz="320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Line 7"/>
          <p:cNvSpPr>
            <a:spLocks noChangeShapeType="1"/>
          </p:cNvSpPr>
          <p:nvPr/>
        </p:nvSpPr>
        <p:spPr bwMode="auto">
          <a:xfrm flipH="1">
            <a:off x="3059113" y="1052513"/>
            <a:ext cx="9366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>
            <a:off x="4356100" y="1125538"/>
            <a:ext cx="10795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8" name="Line 10"/>
          <p:cNvSpPr>
            <a:spLocks noChangeShapeType="1"/>
          </p:cNvSpPr>
          <p:nvPr/>
        </p:nvSpPr>
        <p:spPr bwMode="auto">
          <a:xfrm flipH="1">
            <a:off x="1403350" y="2708275"/>
            <a:ext cx="50323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1979613" y="2708275"/>
            <a:ext cx="5048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 flipH="1">
            <a:off x="969964" y="5013325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2184568" y="5013325"/>
            <a:ext cx="5762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 flipH="1">
            <a:off x="5508625" y="2997200"/>
            <a:ext cx="5032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>
            <a:off x="6372225" y="2997200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6227763" y="2997200"/>
            <a:ext cx="2889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>
    <p:sndAc>
      <p:stSnd>
        <p:snd r:embed="rId3" name="FOT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76672"/>
            <a:ext cx="8231188" cy="771525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banda</a:t>
            </a:r>
            <a:endParaRPr lang="en-GB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772816"/>
            <a:ext cx="7579568" cy="4540475"/>
          </a:xfrm>
        </p:spPr>
        <p:txBody>
          <a:bodyPr wrap="square" lIns="90000" tIns="46800" rIns="90000" bIns="46800">
            <a:spAutoFit/>
          </a:bodyPr>
          <a:lstStyle/>
          <a:p>
            <a:pPr marL="331788" indent="-331788" eaLnBrk="1" hangingPunct="1">
              <a:lnSpc>
                <a:spcPct val="12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>
                <a:ea typeface="ＭＳ Ｐゴシック" charset="0"/>
                <a:cs typeface="ＭＳ Ｐゴシック" charset="0"/>
              </a:rPr>
              <a:t>-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Struttura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ristretta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informale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priva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di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gerarchia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decisionale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12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>
                <a:ea typeface="ＭＳ Ｐゴシック" charset="0"/>
                <a:cs typeface="ＭＳ Ｐゴシック" charset="0"/>
              </a:rPr>
              <a:t>-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organizzazione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sociale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minima,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flusso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12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>
                <a:ea typeface="ＭＳ Ｐゴシック" charset="0"/>
                <a:cs typeface="ＭＳ Ｐゴシック" charset="0"/>
              </a:rPr>
              <a:t>-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manca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apparato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istituzionale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stratificazione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sociale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331788" indent="-331788" eaLnBrk="1" hangingPunct="1">
              <a:lnSpc>
                <a:spcPct val="12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>
                <a:ea typeface="ＭＳ Ｐゴシック" charset="0"/>
                <a:cs typeface="ＭＳ Ｐゴシック" charset="0"/>
              </a:rPr>
              <a:t>-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reciprocità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e accesso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egualitario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alle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risorse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12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>
                <a:ea typeface="ＭＳ Ｐゴシック" charset="0"/>
                <a:cs typeface="ＭＳ Ｐゴシック" charset="0"/>
              </a:rPr>
              <a:t>-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rischio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conflitti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parentali</a:t>
            </a:r>
            <a:endParaRPr lang="en-GB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+mn-lt"/>
                <a:ea typeface="ＭＳ Ｐゴシック" charset="0"/>
                <a:cs typeface="ＭＳ Ｐゴシック" charset="0"/>
              </a:rPr>
              <a:t>Società ‘tribali’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2195736" y="2060848"/>
            <a:ext cx="4896544" cy="437487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it-IT" sz="2800" dirty="0">
                <a:ea typeface="ＭＳ Ｐゴシック" charset="0"/>
                <a:cs typeface="ＭＳ Ｐゴシック" charset="0"/>
              </a:rPr>
              <a:t>Gruppi di discendenza come corpi politici</a:t>
            </a:r>
          </a:p>
          <a:p>
            <a:pPr eaLnBrk="1" hangingPunct="1">
              <a:defRPr/>
            </a:pPr>
            <a:endParaRPr lang="it-IT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sz="2800" dirty="0">
                <a:ea typeface="ＭＳ Ｐゴシック" charset="0"/>
                <a:cs typeface="ＭＳ Ｐゴシック" charset="0"/>
              </a:rPr>
              <a:t>Organizzazione politica acefala</a:t>
            </a:r>
          </a:p>
          <a:p>
            <a:pPr eaLnBrk="1" hangingPunct="1">
              <a:defRPr/>
            </a:pPr>
            <a:endParaRPr lang="it-IT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sz="2800" dirty="0">
                <a:ea typeface="ＭＳ Ｐゴシック" charset="0"/>
                <a:cs typeface="ＭＳ Ｐゴシック" charset="0"/>
              </a:rPr>
              <a:t>prive di potere centrale e di capacità di coercizione</a:t>
            </a:r>
          </a:p>
          <a:p>
            <a:pPr eaLnBrk="1" hangingPunct="1">
              <a:buFont typeface="Wingdings" charset="0"/>
              <a:buNone/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67744" y="1268760"/>
            <a:ext cx="6480720" cy="453072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>
                <a:ea typeface="ＭＳ Ｐゴシック" charset="0"/>
                <a:cs typeface="ＭＳ Ｐゴシック" charset="0"/>
              </a:rPr>
              <a:t>Consigli di villaggio</a:t>
            </a:r>
          </a:p>
          <a:p>
            <a:pPr eaLnBrk="1" hangingPunct="1">
              <a:defRPr/>
            </a:pPr>
            <a:r>
              <a:rPr lang="it-IT" sz="2800" dirty="0">
                <a:ea typeface="ＭＳ Ｐゴシック" charset="0"/>
                <a:cs typeface="ＭＳ Ｐゴシック" charset="0"/>
              </a:rPr>
              <a:t>Sodalizi</a:t>
            </a:r>
          </a:p>
          <a:p>
            <a:pPr eaLnBrk="1" hangingPunct="1">
              <a:defRPr/>
            </a:pPr>
            <a:r>
              <a:rPr lang="it-IT" sz="2800" dirty="0">
                <a:ea typeface="ＭＳ Ｐゴシック" charset="0"/>
                <a:cs typeface="ＭＳ Ｐゴシック" charset="0"/>
              </a:rPr>
              <a:t>Classi d’età</a:t>
            </a:r>
          </a:p>
          <a:p>
            <a:pPr eaLnBrk="1" hangingPunct="1">
              <a:defRPr/>
            </a:pPr>
            <a:r>
              <a:rPr lang="it-IT" sz="2800" dirty="0">
                <a:ea typeface="ＭＳ Ｐゴシック" charset="0"/>
                <a:cs typeface="ＭＳ Ｐゴシック" charset="0"/>
              </a:rPr>
              <a:t>Società segrete</a:t>
            </a:r>
          </a:p>
          <a:p>
            <a:pPr eaLnBrk="1" hangingPunct="1">
              <a:defRPr/>
            </a:pPr>
            <a:endParaRPr lang="it-IT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it-IT" sz="2800" dirty="0">
                <a:ea typeface="ＭＳ Ｐゴシック" charset="0"/>
                <a:cs typeface="ＭＳ Ｐゴシック" charset="0"/>
              </a:rPr>
              <a:t>Gestione ‘orizzontale’ del potere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it-IT" sz="2800" dirty="0">
                <a:ea typeface="ＭＳ Ｐゴシック" charset="0"/>
                <a:cs typeface="ＭＳ Ｐゴシック" charset="0"/>
              </a:rPr>
              <a:t>nelle società tribali</a:t>
            </a:r>
          </a:p>
          <a:p>
            <a:pPr eaLnBrk="1" hangingPunct="1"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magine 1" descr="jirga__-_pukhtoo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060450"/>
            <a:ext cx="77470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CasellaDiTesto 2"/>
          <p:cNvSpPr txBox="1">
            <a:spLocks noChangeArrowheads="1"/>
          </p:cNvSpPr>
          <p:nvPr/>
        </p:nvSpPr>
        <p:spPr bwMode="auto">
          <a:xfrm>
            <a:off x="1828800" y="61722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Jirga, Afghanistan – assemblea capi tribali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548680"/>
            <a:ext cx="8231188" cy="648512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SOCIETÀ SEGMENTARIE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2060848"/>
            <a:ext cx="7128792" cy="3607271"/>
          </a:xfrm>
        </p:spPr>
        <p:txBody>
          <a:bodyPr wrap="square" lIns="90000" tIns="46800" rIns="90000" bIns="46800">
            <a:spAutoFit/>
          </a:bodyPr>
          <a:lstStyle/>
          <a:p>
            <a:pPr marL="331788" indent="-331788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- </a:t>
            </a:r>
            <a:r>
              <a:rPr lang="en-GB" sz="2800" dirty="0" err="1">
                <a:ea typeface="ＭＳ Ｐゴシック" charset="0"/>
              </a:rPr>
              <a:t>Organizzazione</a:t>
            </a:r>
            <a:r>
              <a:rPr lang="en-GB" sz="2800" dirty="0">
                <a:ea typeface="ＭＳ Ｐゴシック" charset="0"/>
              </a:rPr>
              <a:t> di </a:t>
            </a:r>
            <a:r>
              <a:rPr lang="en-GB" sz="2800" dirty="0" err="1">
                <a:ea typeface="ＭＳ Ｐゴシック" charset="0"/>
              </a:rPr>
              <a:t>gruppi</a:t>
            </a:r>
            <a:r>
              <a:rPr lang="en-GB" sz="2800" dirty="0">
                <a:ea typeface="ＭＳ Ｐゴシック" charset="0"/>
              </a:rPr>
              <a:t> di </a:t>
            </a:r>
            <a:r>
              <a:rPr lang="en-GB" sz="2800" dirty="0" err="1">
                <a:ea typeface="ＭＳ Ｐゴシック" charset="0"/>
              </a:rPr>
              <a:t>lignaggio</a:t>
            </a:r>
            <a:r>
              <a:rPr lang="en-GB" sz="2800" dirty="0">
                <a:ea typeface="ＭＳ Ｐゴシック" charset="0"/>
              </a:rPr>
              <a:t> (</a:t>
            </a:r>
            <a:r>
              <a:rPr lang="en-GB" sz="2800" dirty="0" err="1">
                <a:ea typeface="ＭＳ Ｐゴシック" charset="0"/>
              </a:rPr>
              <a:t>legame</a:t>
            </a:r>
            <a:r>
              <a:rPr lang="en-GB" sz="2800" dirty="0">
                <a:ea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</a:rPr>
              <a:t>genealogico</a:t>
            </a:r>
            <a:r>
              <a:rPr lang="en-GB" sz="2800" dirty="0">
                <a:ea typeface="ＭＳ Ｐゴシック" charset="0"/>
              </a:rPr>
              <a:t>) in </a:t>
            </a:r>
            <a:r>
              <a:rPr lang="en-GB" sz="2800" dirty="0" err="1">
                <a:ea typeface="ＭＳ Ｐゴシック" charset="0"/>
              </a:rPr>
              <a:t>rapporto</a:t>
            </a:r>
            <a:r>
              <a:rPr lang="en-GB" sz="2800" dirty="0">
                <a:ea typeface="ＭＳ Ｐゴシック" charset="0"/>
              </a:rPr>
              <a:t> di </a:t>
            </a:r>
            <a:r>
              <a:rPr lang="en-GB" sz="2800" dirty="0" err="1">
                <a:ea typeface="ＭＳ Ｐゴシック" charset="0"/>
              </a:rPr>
              <a:t>alleanza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/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ostilità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>
                <a:ea typeface="ＭＳ Ｐゴシック" charset="0"/>
                <a:cs typeface="ＭＳ Ｐゴシック" charset="0"/>
              </a:rPr>
              <a:t>-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Manca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un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potere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centralizzato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>
                <a:ea typeface="ＭＳ Ｐゴシック" charset="0"/>
                <a:cs typeface="ＭＳ Ｐゴシック" charset="0"/>
              </a:rPr>
              <a:t>-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Mantenimento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dell</a:t>
            </a:r>
            <a:r>
              <a:rPr lang="ja-JP" altLang="en-GB" sz="2800">
                <a:ea typeface="ＭＳ Ｐゴシック" charset="0"/>
                <a:cs typeface="ＭＳ Ｐゴシック" charset="0"/>
              </a:rPr>
              <a:t>’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ordine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grazie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ad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alleanze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strategiche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dinamiche</a:t>
            </a:r>
            <a:endParaRPr lang="en-GB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magine 1" descr="lignaggi segmentar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7243762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CasellaDiTesto 2"/>
          <p:cNvSpPr txBox="1">
            <a:spLocks noChangeArrowheads="1"/>
          </p:cNvSpPr>
          <p:nvPr/>
        </p:nvSpPr>
        <p:spPr bwMode="auto">
          <a:xfrm>
            <a:off x="1835150" y="188913"/>
            <a:ext cx="410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Lignaggi segmentari </a:t>
            </a:r>
            <a:endParaRPr lang="it-IT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Risorse</a:t>
            </a: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619673" y="1889666"/>
            <a:ext cx="9264742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materiali</a:t>
            </a:r>
            <a:r>
              <a:rPr lang="en-GB" sz="2800" dirty="0">
                <a:latin typeface="Verdana" charset="0"/>
                <a:ea typeface="ＭＳ Ｐゴシック" charset="0"/>
                <a:cs typeface="ＭＳ Ｐゴシック" charset="0"/>
              </a:rPr>
              <a:t> e </a:t>
            </a: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simboliche</a:t>
            </a:r>
            <a:endParaRPr lang="en-GB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oggetti</a:t>
            </a:r>
            <a:r>
              <a:rPr lang="en-GB" sz="2800" dirty="0">
                <a:latin typeface="Verdana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prestigio</a:t>
            </a:r>
            <a:endParaRPr lang="en-GB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beni</a:t>
            </a:r>
            <a:r>
              <a:rPr lang="en-GB" sz="2800" dirty="0">
                <a:latin typeface="Verdana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consumo</a:t>
            </a:r>
            <a:endParaRPr lang="en-GB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Es</a:t>
            </a:r>
            <a:r>
              <a:rPr lang="en-GB" sz="2800" dirty="0">
                <a:latin typeface="Verdana" charset="0"/>
                <a:ea typeface="ＭＳ Ｐゴシック" charset="0"/>
                <a:cs typeface="ＭＳ Ｐゴシック" charset="0"/>
              </a:rPr>
              <a:t>. Trobriand, Malinowski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800" dirty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GB" sz="2800" dirty="0">
                <a:latin typeface="Verdana" charset="0"/>
                <a:ea typeface="ＭＳ Ｐゴシック" charset="0"/>
                <a:cs typeface="ＭＳ Ｐゴシック" charset="0"/>
              </a:rPr>
              <a:t>Kula (=dare)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800" dirty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it-IT" sz="2800" dirty="0" err="1">
                <a:latin typeface="Verdana" charset="0"/>
                <a:ea typeface="ＭＳ Ｐゴシック" charset="0"/>
                <a:cs typeface="ＭＳ Ｐゴシック" charset="0"/>
              </a:rPr>
              <a:t>Keda</a:t>
            </a:r>
            <a:r>
              <a:rPr lang="it-IT" sz="2800" dirty="0">
                <a:latin typeface="Verdana" charset="0"/>
                <a:ea typeface="ＭＳ Ｐゴシック" charset="0"/>
                <a:cs typeface="ＭＳ Ｐゴシック" charset="0"/>
              </a:rPr>
              <a:t> (=memoria e relazioni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800" dirty="0">
                <a:latin typeface="Verdana" charset="0"/>
                <a:ea typeface="ＭＳ Ｐゴシック" charset="0"/>
                <a:cs typeface="ＭＳ Ｐゴシック" charset="0"/>
              </a:rPr>
              <a:t>		incorporate agli oggetti)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800" dirty="0">
                <a:latin typeface="Verdana" charset="0"/>
                <a:ea typeface="ＭＳ Ｐゴシック" charset="0"/>
                <a:cs typeface="ＭＳ Ｐゴシック" charset="0"/>
              </a:rPr>
              <a:t>	Sistema multicentrico, sfere di scambio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709" y="260648"/>
            <a:ext cx="8231188" cy="647700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ja-JP" altLang="en-GB" sz="3600" b="1">
                <a:latin typeface="+mn-lt"/>
                <a:ea typeface="ＭＳ Ｐゴシック" charset="0"/>
                <a:cs typeface="ＭＳ Ｐゴシック" charset="0"/>
              </a:rPr>
              <a:t>“</a:t>
            </a:r>
            <a:r>
              <a:rPr lang="en-GB" sz="3600" b="1" dirty="0">
                <a:latin typeface="+mn-lt"/>
                <a:ea typeface="ＭＳ Ｐゴシック" charset="0"/>
                <a:cs typeface="ＭＳ Ｐゴシック" charset="0"/>
              </a:rPr>
              <a:t>Big Man</a:t>
            </a:r>
            <a:r>
              <a:rPr lang="ja-JP" altLang="en-GB" sz="3600" b="1">
                <a:latin typeface="+mn-lt"/>
                <a:ea typeface="ＭＳ Ｐゴシック" charset="0"/>
                <a:cs typeface="ＭＳ Ｐゴシック" charset="0"/>
              </a:rPr>
              <a:t>”</a:t>
            </a:r>
            <a:endParaRPr lang="en-GB" sz="36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583892" y="1412776"/>
            <a:ext cx="7772400" cy="3040577"/>
          </a:xfrm>
        </p:spPr>
        <p:txBody>
          <a:bodyPr lIns="90000" tIns="46800" rIns="90000" bIns="46800">
            <a:spAutoFit/>
          </a:bodyPr>
          <a:lstStyle/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>
                <a:ea typeface="ＭＳ Ｐゴシック" charset="0"/>
                <a:cs typeface="ＭＳ Ｐゴシック" charset="0"/>
              </a:rPr>
              <a:t>leadership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autorevole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, </a:t>
            </a:r>
          </a:p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>
                <a:ea typeface="ＭＳ Ｐゴシック" charset="0"/>
                <a:cs typeface="ＭＳ Ｐゴシック" charset="0"/>
              </a:rPr>
              <a:t>capo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privo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di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potere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coercitivo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egualitarismo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sociale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manca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governo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stabile</a:t>
            </a:r>
          </a:p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ridistribuzione</a:t>
            </a:r>
            <a:endParaRPr lang="en-GB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EFD926-80C9-1549-AB03-F0C253469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092" y="4088904"/>
            <a:ext cx="3692128" cy="276909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8231188" cy="955675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dirty="0" err="1">
                <a:latin typeface="+mn-lt"/>
                <a:ea typeface="ＭＳ Ｐゴシック" charset="0"/>
                <a:cs typeface="ＭＳ Ｐゴシック" charset="0"/>
              </a:rPr>
              <a:t>Potentati</a:t>
            </a:r>
            <a:br>
              <a:rPr lang="en-GB" sz="2800" b="1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GB" sz="2800" b="1" dirty="0">
                <a:latin typeface="+mn-lt"/>
                <a:ea typeface="ＭＳ Ｐゴシック" charset="0"/>
                <a:cs typeface="ＭＳ Ｐゴシック" charset="0"/>
              </a:rPr>
              <a:t>chieftainship, </a:t>
            </a:r>
            <a:r>
              <a:rPr lang="en-GB" sz="2800" b="1" dirty="0" err="1">
                <a:latin typeface="+mn-lt"/>
                <a:ea typeface="ＭＳ Ｐゴシック" charset="0"/>
                <a:cs typeface="ＭＳ Ｐゴシック" charset="0"/>
              </a:rPr>
              <a:t>chefferie</a:t>
            </a:r>
            <a:endParaRPr lang="en-GB" sz="28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700808"/>
            <a:ext cx="8204200" cy="4006850"/>
          </a:xfrm>
        </p:spPr>
        <p:txBody>
          <a:bodyPr lIns="90000" tIns="46800" rIns="90000" bIns="46800">
            <a:spAutoFit/>
          </a:bodyPr>
          <a:lstStyle/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comunità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territoriale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intermedia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tra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tribù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stato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capi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ridistributori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con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maggior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potere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vantaggi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progressivo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accesso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differenziale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a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risorse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autorità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potere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ereditario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(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prestigio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sacralità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),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cariche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più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stabili</a:t>
            </a:r>
            <a:endParaRPr lang="en-GB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476672"/>
            <a:ext cx="8231188" cy="523875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dirty="0">
                <a:latin typeface="+mn-lt"/>
                <a:ea typeface="ＭＳ Ｐゴシック" charset="0"/>
                <a:cs typeface="ＭＳ Ｐゴシック" charset="0"/>
              </a:rPr>
              <a:t>STATO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1508125"/>
            <a:ext cx="7772400" cy="5349875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Wingdings" pitchFamily="2" charset="2"/>
              <a:buChar char="Ø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Autorità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altamente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centralizzata</a:t>
            </a:r>
            <a:endParaRPr lang="en-GB" sz="2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Wingdings" pitchFamily="2" charset="2"/>
              <a:buChar char="Ø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Apparato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burocratico-amministrativo</a:t>
            </a:r>
            <a:endParaRPr lang="en-GB" sz="2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Wingdings" pitchFamily="2" charset="2"/>
              <a:buChar char="Ø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Leggi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monopolio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della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forza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e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tributi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controllo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ideologico</a:t>
            </a:r>
            <a:endParaRPr lang="en-GB" sz="2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Wingdings" pitchFamily="2" charset="2"/>
              <a:buChar char="Ø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Sovranità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territoriale</a:t>
            </a:r>
            <a:endParaRPr lang="en-GB" sz="2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Wingdings" pitchFamily="2" charset="2"/>
              <a:buChar char="Ø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Stratificazione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sociale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impersonalità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dei</a:t>
            </a:r>
            <a:r>
              <a:rPr lang="en-GB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rapporti</a:t>
            </a:r>
            <a:endParaRPr lang="en-GB" sz="2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endParaRPr lang="en-GB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20688"/>
            <a:ext cx="8231188" cy="648512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err="1">
                <a:latin typeface="+mn-lt"/>
                <a:ea typeface="ＭＳ Ｐゴシック" charset="0"/>
                <a:cs typeface="ＭＳ Ｐゴシック" charset="0"/>
              </a:rPr>
              <a:t>Dinamiche</a:t>
            </a:r>
            <a:r>
              <a:rPr lang="en-GB" b="1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b="1" dirty="0" err="1">
                <a:latin typeface="+mn-lt"/>
                <a:ea typeface="ＭＳ Ｐゴシック" charset="0"/>
                <a:cs typeface="ＭＳ Ｐゴシック" charset="0"/>
              </a:rPr>
              <a:t>contemporanee</a:t>
            </a:r>
            <a:endParaRPr lang="en-GB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599610" y="2060848"/>
            <a:ext cx="8458200" cy="3367205"/>
          </a:xfrm>
        </p:spPr>
        <p:txBody>
          <a:bodyPr wrap="square" lIns="90000" tIns="46800" rIns="90000" bIns="46800">
            <a:spAutoFit/>
          </a:bodyPr>
          <a:lstStyle/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>
                <a:ea typeface="ＭＳ Ｐゴシック" charset="0"/>
                <a:cs typeface="ＭＳ Ｐゴシック" charset="0"/>
              </a:rPr>
              <a:t>-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crisi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delle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unità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politiche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tradizionali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>
                <a:ea typeface="ＭＳ Ｐゴシック" charset="0"/>
                <a:cs typeface="ＭＳ Ｐゴシック" charset="0"/>
              </a:rPr>
              <a:t>-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stratificazione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mobilità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sociale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, </a:t>
            </a:r>
          </a:p>
          <a:p>
            <a:pPr marL="731838" lvl="1" indent="-331788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600" dirty="0" err="1">
                <a:ea typeface="ＭＳ Ｐゴシック" charset="0"/>
                <a:cs typeface="ＭＳ Ｐゴシック" charset="0"/>
              </a:rPr>
              <a:t>eterogeneità</a:t>
            </a:r>
            <a:endParaRPr lang="en-GB" sz="26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>
                <a:ea typeface="ＭＳ Ｐゴシック" charset="0"/>
                <a:cs typeface="ＭＳ Ｐゴシック" charset="0"/>
              </a:rPr>
              <a:t>-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sgretolamento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dei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contesti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più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ampi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frammentazione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54274" name="Segnaposto contenuto 3" descr="18kzw8lzmeuakjp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91" r="-20091"/>
          <a:stretch>
            <a:fillRect/>
          </a:stretch>
        </p:blipFill>
        <p:spPr>
          <a:xfrm>
            <a:off x="-540568" y="0"/>
            <a:ext cx="10028734" cy="68643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55298" name="Segnaposto contenuto 3" descr="2l9jc4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07" t="-14725" r="-15900" b="-13942"/>
          <a:stretch>
            <a:fillRect/>
          </a:stretch>
        </p:blipFill>
        <p:spPr>
          <a:xfrm>
            <a:off x="362017" y="-459432"/>
            <a:ext cx="8756650" cy="6161087"/>
          </a:xfrm>
        </p:spPr>
      </p:pic>
      <p:sp>
        <p:nvSpPr>
          <p:cNvPr id="55299" name="CasellaDiTesto 4"/>
          <p:cNvSpPr txBox="1">
            <a:spLocks noChangeArrowheads="1"/>
          </p:cNvSpPr>
          <p:nvPr/>
        </p:nvSpPr>
        <p:spPr bwMode="auto">
          <a:xfrm>
            <a:off x="3203575" y="6021388"/>
            <a:ext cx="338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>
                <a:hlinkClick r:id="rId4"/>
              </a:rPr>
              <a:t>Anthropocene</a:t>
            </a:r>
            <a:endParaRPr lang="it-IT" sz="1800" dirty="0"/>
          </a:p>
          <a:p>
            <a:pPr eaLnBrk="1" hangingPunct="1"/>
            <a:r>
              <a:rPr lang="it-IT" sz="1800" dirty="0">
                <a:hlinkClick r:id="rId5"/>
              </a:rPr>
              <a:t>VIDEO</a:t>
            </a:r>
            <a:endParaRPr lang="it-IT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533400"/>
            <a:ext cx="8231188" cy="1447800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Nuovi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campi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 dell</a:t>
            </a:r>
            <a:r>
              <a:rPr lang="ja-JP" altLang="en-GB">
                <a:latin typeface="+mn-lt"/>
                <a:ea typeface="ＭＳ Ｐゴシック" charset="0"/>
                <a:cs typeface="ＭＳ Ｐゴシック" charset="0"/>
              </a:rPr>
              <a:t>’</a:t>
            </a: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Antropologia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1844824"/>
            <a:ext cx="8382000" cy="4691063"/>
          </a:xfrm>
        </p:spPr>
        <p:txBody>
          <a:bodyPr lIns="90000" tIns="46800" rIns="90000" bIns="46800">
            <a:spAutoFit/>
          </a:bodyPr>
          <a:lstStyle/>
          <a:p>
            <a:pPr marL="331788" indent="-331788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Metropolitani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virtuali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globali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Ambiente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Consumo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331788" indent="-331788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Biopolitica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Transnazionalismo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migrazioni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>
                <a:ea typeface="ＭＳ Ｐゴシック" charset="0"/>
                <a:cs typeface="ＭＳ Ｐゴシック" charset="0"/>
              </a:rPr>
              <a:t>Media</a:t>
            </a:r>
          </a:p>
          <a:p>
            <a:pPr marL="331788" indent="-331788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Etnopsichiatria</a:t>
            </a: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Wingdings" charset="0"/>
              <a:buNone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endParaRPr lang="en-GB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1" descr="181129258-c6db8507-1e91-4239-8e25-8ab7910a14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53562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CasellaDiTesto 2"/>
          <p:cNvSpPr txBox="1">
            <a:spLocks noChangeArrowheads="1"/>
          </p:cNvSpPr>
          <p:nvPr/>
        </p:nvSpPr>
        <p:spPr bwMode="auto">
          <a:xfrm>
            <a:off x="619125" y="1835150"/>
            <a:ext cx="303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Beni</a:t>
            </a:r>
          </a:p>
        </p:txBody>
      </p:sp>
      <p:sp>
        <p:nvSpPr>
          <p:cNvPr id="17411" name="CasellaDiTesto 3"/>
          <p:cNvSpPr txBox="1">
            <a:spLocks noChangeArrowheads="1"/>
          </p:cNvSpPr>
          <p:nvPr/>
        </p:nvSpPr>
        <p:spPr bwMode="auto">
          <a:xfrm>
            <a:off x="8131175" y="1835150"/>
            <a:ext cx="334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Prodot</a:t>
            </a:r>
          </a:p>
          <a:p>
            <a:pPr eaLnBrk="1" hangingPunct="1"/>
            <a:r>
              <a:rPr lang="it-IT" sz="1800"/>
              <a:t>t</a:t>
            </a:r>
          </a:p>
          <a:p>
            <a:pPr eaLnBrk="1" hangingPunct="1"/>
            <a:r>
              <a:rPr lang="it-IT" sz="1800"/>
              <a:t>i</a:t>
            </a:r>
          </a:p>
        </p:txBody>
      </p:sp>
      <p:sp>
        <p:nvSpPr>
          <p:cNvPr id="17412" name="CasellaDiTesto 4"/>
          <p:cNvSpPr txBox="1">
            <a:spLocks noChangeArrowheads="1"/>
          </p:cNvSpPr>
          <p:nvPr/>
        </p:nvSpPr>
        <p:spPr bwMode="auto">
          <a:xfrm>
            <a:off x="2778125" y="6397625"/>
            <a:ext cx="5113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Oggetti come AGENTI con intenzionalità</a:t>
            </a:r>
          </a:p>
        </p:txBody>
      </p:sp>
      <p:pic>
        <p:nvPicPr>
          <p:cNvPr id="17413" name="Immagine 5" descr="417dC-J121L._SY344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33375"/>
            <a:ext cx="3611271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Karl Polany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Ricerche di 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Malinowski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Boas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Mauss</a:t>
            </a:r>
            <a:endParaRPr lang="it-IT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Dono come dimensione della reciprocità</a:t>
            </a:r>
          </a:p>
          <a:p>
            <a:pPr eaLnBrk="1" hangingPunct="1">
              <a:defRPr/>
            </a:pP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Hau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 = spirito dell’oggetto donato</a:t>
            </a:r>
          </a:p>
          <a:p>
            <a:pPr eaLnBrk="1" hangingPunct="1"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Economia = rapporto concreto degli esseri umani con la NATURA  e suoi simili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>
                <a:latin typeface="+mn-lt"/>
                <a:ea typeface="ＭＳ Ｐゴシック" charset="0"/>
                <a:cs typeface="ＭＳ Ｐゴシック" charset="0"/>
              </a:rPr>
              <a:t>ECONOMIA POLITICA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1187624" y="1628800"/>
            <a:ext cx="7772400" cy="4050792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700"/>
              </a:spcBef>
              <a:buClr>
                <a:srgbClr val="FF99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FORMALISTA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(A. Smith)</a:t>
            </a: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ea typeface="ＭＳ Ｐゴシック" charset="0"/>
                <a:cs typeface="ＭＳ Ｐゴシック" charset="0"/>
              </a:rPr>
              <a:t>	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logica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razionale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di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utilità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in base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ai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i="1" dirty="0" err="1">
                <a:ea typeface="ＭＳ Ｐゴシック" charset="0"/>
                <a:cs typeface="ＭＳ Ｐゴシック" charset="0"/>
              </a:rPr>
              <a:t>bisogni</a:t>
            </a:r>
            <a:endParaRPr lang="en-GB" sz="2400" i="1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ea typeface="ＭＳ Ｐゴシック" charset="0"/>
                <a:cs typeface="ＭＳ Ｐゴシック" charset="0"/>
              </a:rPr>
              <a:t>	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rapporto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costi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/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benefici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ea typeface="ＭＳ Ｐゴシック" charset="0"/>
                <a:cs typeface="ＭＳ Ｐゴシック" charset="0"/>
              </a:rPr>
              <a:t>	(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utilità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scarsità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competizione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ea typeface="ＭＳ Ｐゴシック" charset="0"/>
                <a:cs typeface="ＭＳ Ｐゴシック" charset="0"/>
              </a:rPr>
              <a:t>	</a:t>
            </a:r>
            <a:r>
              <a:rPr lang="en-GB" sz="24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si</a:t>
            </a:r>
            <a:r>
              <a:rPr lang="en-GB" sz="24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riduce</a:t>
            </a:r>
            <a:r>
              <a:rPr lang="en-GB" sz="2400" b="1" dirty="0">
                <a:ea typeface="ＭＳ Ｐゴシック" charset="0"/>
                <a:cs typeface="ＭＳ Ｐゴシック" charset="0"/>
              </a:rPr>
              <a:t> la 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società</a:t>
            </a:r>
            <a:r>
              <a:rPr lang="en-GB" sz="2400" b="1" dirty="0">
                <a:ea typeface="ＭＳ Ｐゴシック" charset="0"/>
                <a:cs typeface="ＭＳ Ｐゴシック" charset="0"/>
              </a:rPr>
              <a:t> al 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mercato</a:t>
            </a:r>
            <a:endParaRPr lang="en-GB" sz="2400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700"/>
              </a:spcBef>
              <a:buClr>
                <a:srgbClr val="FF99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SOSTANTIVISTA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(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K.Polany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ea typeface="ＭＳ Ｐゴシック" charset="0"/>
                <a:cs typeface="ＭＳ Ｐゴシック" charset="0"/>
              </a:rPr>
              <a:t>	studio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delle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attività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di</a:t>
            </a: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ea typeface="ＭＳ Ｐゴシック" charset="0"/>
                <a:cs typeface="ＭＳ Ｐゴシック" charset="0"/>
              </a:rPr>
              <a:t>	-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produzione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ea typeface="ＭＳ Ｐゴシック" charset="0"/>
                <a:cs typeface="ＭＳ Ｐゴシック" charset="0"/>
              </a:rPr>
              <a:t>	-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distribuzione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ea typeface="ＭＳ Ｐゴシック" charset="0"/>
                <a:cs typeface="ＭＳ Ｐゴシック" charset="0"/>
              </a:rPr>
              <a:t>	- 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scambio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ea typeface="ＭＳ Ｐゴシック" charset="0"/>
                <a:cs typeface="ＭＳ Ｐゴシック" charset="0"/>
              </a:rPr>
              <a:t>	 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economia</a:t>
            </a:r>
            <a:r>
              <a:rPr lang="en-GB" sz="24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agganciata</a:t>
            </a:r>
            <a:r>
              <a:rPr lang="en-GB" sz="2400" b="1" dirty="0">
                <a:ea typeface="ＭＳ Ｐゴシック" charset="0"/>
                <a:cs typeface="ＭＳ Ｐゴシック" charset="0"/>
              </a:rPr>
              <a:t> al 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sociale</a:t>
            </a:r>
            <a:endParaRPr lang="en-GB" sz="2400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Potere?</a:t>
            </a:r>
          </a:p>
        </p:txBody>
      </p:sp>
      <p:pic>
        <p:nvPicPr>
          <p:cNvPr id="25602" name="Segnaposto contenuto 3" descr="1529911841913.jpg--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31" y="2133600"/>
            <a:ext cx="5878638" cy="37782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60648"/>
            <a:ext cx="8232775" cy="582612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latin typeface="Arial" charset="0"/>
                <a:ea typeface="ＭＳ Ｐゴシック" charset="0"/>
                <a:cs typeface="ＭＳ Ｐゴシック" charset="0"/>
              </a:rPr>
              <a:t>Potere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1543050"/>
            <a:ext cx="5544616" cy="4330416"/>
          </a:xfrm>
        </p:spPr>
        <p:txBody>
          <a:bodyPr wrap="square" lIns="0" tIns="0" rIns="0" bIns="0">
            <a:spAutoFit/>
          </a:bodyPr>
          <a:lstStyle/>
          <a:p>
            <a:pPr marL="428625" indent="-323850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Hobbes, Rousseau, De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Maistre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, Marx</a:t>
            </a:r>
          </a:p>
          <a:p>
            <a:pPr marL="428625" indent="-323850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ja-JP" altLang="en-GB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Il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potere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è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ovunque</a:t>
            </a:r>
            <a:r>
              <a:rPr lang="ja-JP" altLang="en-GB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(Foucault). </a:t>
            </a:r>
          </a:p>
          <a:p>
            <a:pPr marL="104775" indent="0" eaLnBrk="1" hangingPunct="1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carattere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pervasivo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inscritto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nei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'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discorsi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’, </a:t>
            </a:r>
          </a:p>
          <a:p>
            <a:pPr marL="104775" indent="0" eaLnBrk="1" hangingPunct="1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nelle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relazioni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rappresentazioni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428625" indent="-323850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Potere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≠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essenza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, INCORPORATO, </a:t>
            </a:r>
          </a:p>
          <a:p>
            <a:pPr marL="104775" indent="0" eaLnBrk="1" hangingPunct="1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	non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incarnato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nelle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istituzioni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 (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cfr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. Weber)</a:t>
            </a:r>
          </a:p>
          <a:p>
            <a:pPr marL="428625" indent="-323850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 eaLnBrk="1" hangingPunct="1">
              <a:lnSpc>
                <a:spcPct val="87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>
    <p:sndAc>
      <p:stSnd>
        <p:snd r:embed="rId3" name="FOT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Panopticon</a:t>
            </a:r>
          </a:p>
        </p:txBody>
      </p:sp>
      <p:pic>
        <p:nvPicPr>
          <p:cNvPr id="28674" name="Segnaposto contenuto 3" descr="real-panoptic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5742871" cy="485935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>
                <a:latin typeface="Arial" charset="0"/>
                <a:ea typeface="ＭＳ Ｐゴシック" charset="0"/>
                <a:cs typeface="ＭＳ Ｐゴシック" charset="0"/>
              </a:rPr>
              <a:t>Prospettiva processuale</a:t>
            </a:r>
            <a:br>
              <a:rPr lang="en-GB" sz="4000">
                <a:latin typeface="Arial" charset="0"/>
                <a:ea typeface="ＭＳ Ｐゴシック" charset="0"/>
                <a:cs typeface="ＭＳ Ｐゴシック" charset="0"/>
              </a:rPr>
            </a:br>
            <a:endParaRPr lang="it-IT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931917" y="2132856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dirty="0">
                <a:latin typeface="Verdana" charset="0"/>
                <a:ea typeface="ＭＳ Ｐゴシック" charset="0"/>
                <a:cs typeface="ＭＳ Ｐゴシック" charset="0"/>
              </a:rPr>
              <a:t>Arena e </a:t>
            </a: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attori</a:t>
            </a:r>
            <a:r>
              <a:rPr lang="en-GB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politici</a:t>
            </a:r>
            <a:endParaRPr lang="en-GB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GB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GB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sz="2800" dirty="0">
                <a:latin typeface="Verdana" charset="0"/>
                <a:ea typeface="ＭＳ Ｐゴシック" charset="0"/>
                <a:cs typeface="ＭＳ Ｐゴシック" charset="0"/>
              </a:rPr>
              <a:t>Il </a:t>
            </a: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potere</a:t>
            </a:r>
            <a:r>
              <a:rPr lang="en-GB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tende</a:t>
            </a:r>
            <a:r>
              <a:rPr lang="en-GB" sz="2800" dirty="0">
                <a:latin typeface="Verdana" charset="0"/>
                <a:ea typeface="ＭＳ Ｐゴシック" charset="0"/>
                <a:cs typeface="ＭＳ Ｐゴシック" charset="0"/>
              </a:rPr>
              <a:t> a </a:t>
            </a: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produrre</a:t>
            </a:r>
            <a:r>
              <a:rPr lang="en-GB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rappresentazioni</a:t>
            </a:r>
            <a:r>
              <a:rPr lang="en-GB" sz="2800" dirty="0">
                <a:latin typeface="Verdana" charset="0"/>
                <a:ea typeface="ＭＳ Ｐゴシック" charset="0"/>
                <a:cs typeface="ＭＳ Ｐゴシック" charset="0"/>
              </a:rPr>
              <a:t> di se </a:t>
            </a:r>
            <a:r>
              <a:rPr lang="en-GB" sz="2800" dirty="0" err="1">
                <a:latin typeface="Verdana" charset="0"/>
                <a:ea typeface="ＭＳ Ｐゴシック" charset="0"/>
                <a:cs typeface="ＭＳ Ｐゴシック" charset="0"/>
              </a:rPr>
              <a:t>stesso</a:t>
            </a:r>
            <a:endParaRPr lang="it-IT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{A642BC17-7E17-2D4C-A23D-E235A4F88AB9}tf10001069</Template>
  <TotalTime>747</TotalTime>
  <Words>499</Words>
  <Application>Microsoft Macintosh PowerPoint</Application>
  <PresentationFormat>Presentazione su schermo (4:3)</PresentationFormat>
  <Paragraphs>129</Paragraphs>
  <Slides>26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Century Gothic</vt:lpstr>
      <vt:lpstr>Comic Sans MS</vt:lpstr>
      <vt:lpstr>Lucida Sans Unicode</vt:lpstr>
      <vt:lpstr>StarSymbol</vt:lpstr>
      <vt:lpstr>Times New Roman</vt:lpstr>
      <vt:lpstr>Verdana</vt:lpstr>
      <vt:lpstr>Wingdings</vt:lpstr>
      <vt:lpstr>Wingdings 3</vt:lpstr>
      <vt:lpstr>Filo</vt:lpstr>
      <vt:lpstr>Risorse e potere</vt:lpstr>
      <vt:lpstr>Risorse</vt:lpstr>
      <vt:lpstr>Presentazione standard di PowerPoint</vt:lpstr>
      <vt:lpstr>Karl Polany</vt:lpstr>
      <vt:lpstr>ECONOMIA POLITICA</vt:lpstr>
      <vt:lpstr>Potere?</vt:lpstr>
      <vt:lpstr>Potere</vt:lpstr>
      <vt:lpstr>Panopticon</vt:lpstr>
      <vt:lpstr>Prospettiva processuale </vt:lpstr>
      <vt:lpstr>Presentazione standard di PowerPoint</vt:lpstr>
      <vt:lpstr>Presentazione standard di PowerPoint</vt:lpstr>
      <vt:lpstr>Presentazione standard di PowerPoint</vt:lpstr>
      <vt:lpstr>SISTEMI  POLITICI</vt:lpstr>
      <vt:lpstr>banda</vt:lpstr>
      <vt:lpstr>Società ‘tribali’</vt:lpstr>
      <vt:lpstr>Presentazione standard di PowerPoint</vt:lpstr>
      <vt:lpstr>Presentazione standard di PowerPoint</vt:lpstr>
      <vt:lpstr>SOCIETÀ SEGMENTARIE</vt:lpstr>
      <vt:lpstr>Presentazione standard di PowerPoint</vt:lpstr>
      <vt:lpstr>“Big Man”</vt:lpstr>
      <vt:lpstr>Potentati chieftainship, chefferie</vt:lpstr>
      <vt:lpstr>STATO</vt:lpstr>
      <vt:lpstr>Dinamiche contemporanee</vt:lpstr>
      <vt:lpstr>Presentazione standard di PowerPoint</vt:lpstr>
      <vt:lpstr>Presentazione standard di PowerPoint</vt:lpstr>
      <vt:lpstr>Nuovi campi dell’Antropologia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politica</dc:title>
  <cp:lastModifiedBy>ALTIN ROBERTA</cp:lastModifiedBy>
  <cp:revision>83</cp:revision>
  <dcterms:created xsi:type="dcterms:W3CDTF">2014-11-05T15:56:15Z</dcterms:created>
  <dcterms:modified xsi:type="dcterms:W3CDTF">2020-12-02T17:17:56Z</dcterms:modified>
</cp:coreProperties>
</file>