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1.bin" ContentType="audio/unknown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52" r:id="rId1"/>
  </p:sldMasterIdLst>
  <p:notesMasterIdLst>
    <p:notesMasterId r:id="rId55"/>
  </p:notesMasterIdLst>
  <p:sldIdLst>
    <p:sldId id="317" r:id="rId2"/>
    <p:sldId id="319" r:id="rId3"/>
    <p:sldId id="318" r:id="rId4"/>
    <p:sldId id="333" r:id="rId5"/>
    <p:sldId id="324" r:id="rId6"/>
    <p:sldId id="365" r:id="rId7"/>
    <p:sldId id="366" r:id="rId8"/>
    <p:sldId id="327" r:id="rId9"/>
    <p:sldId id="326" r:id="rId10"/>
    <p:sldId id="383" r:id="rId11"/>
    <p:sldId id="382" r:id="rId12"/>
    <p:sldId id="349" r:id="rId13"/>
    <p:sldId id="384" r:id="rId14"/>
    <p:sldId id="386" r:id="rId15"/>
    <p:sldId id="385" r:id="rId16"/>
    <p:sldId id="279" r:id="rId17"/>
    <p:sldId id="320" r:id="rId18"/>
    <p:sldId id="375" r:id="rId19"/>
    <p:sldId id="377" r:id="rId20"/>
    <p:sldId id="379" r:id="rId21"/>
    <p:sldId id="378" r:id="rId22"/>
    <p:sldId id="370" r:id="rId23"/>
    <p:sldId id="371" r:id="rId24"/>
    <p:sldId id="369" r:id="rId25"/>
    <p:sldId id="372" r:id="rId26"/>
    <p:sldId id="374" r:id="rId27"/>
    <p:sldId id="325" r:id="rId28"/>
    <p:sldId id="337" r:id="rId29"/>
    <p:sldId id="316" r:id="rId30"/>
    <p:sldId id="314" r:id="rId31"/>
    <p:sldId id="315" r:id="rId32"/>
    <p:sldId id="287" r:id="rId33"/>
    <p:sldId id="322" r:id="rId34"/>
    <p:sldId id="367" r:id="rId35"/>
    <p:sldId id="356" r:id="rId36"/>
    <p:sldId id="357" r:id="rId37"/>
    <p:sldId id="360" r:id="rId38"/>
    <p:sldId id="361" r:id="rId39"/>
    <p:sldId id="362" r:id="rId40"/>
    <p:sldId id="363" r:id="rId41"/>
    <p:sldId id="364" r:id="rId42"/>
    <p:sldId id="288" r:id="rId43"/>
    <p:sldId id="297" r:id="rId44"/>
    <p:sldId id="298" r:id="rId45"/>
    <p:sldId id="312" r:id="rId46"/>
    <p:sldId id="350" r:id="rId47"/>
    <p:sldId id="352" r:id="rId48"/>
    <p:sldId id="296" r:id="rId49"/>
    <p:sldId id="313" r:id="rId50"/>
    <p:sldId id="309" r:id="rId51"/>
    <p:sldId id="311" r:id="rId52"/>
    <p:sldId id="353" r:id="rId53"/>
    <p:sldId id="354" r:id="rId5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32"/>
  </p:normalViewPr>
  <p:slideViewPr>
    <p:cSldViewPr>
      <p:cViewPr varScale="1">
        <p:scale>
          <a:sx n="80" d="100"/>
          <a:sy n="80" d="100"/>
        </p:scale>
        <p:origin x="116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E963F-9084-B041-A9EF-904FEA4F4785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DF9C56-6C0A-624D-902D-7DAFD2A9783B}">
      <dgm:prSet custT="1"/>
      <dgm:spPr/>
      <dgm:t>
        <a:bodyPr/>
        <a:lstStyle/>
        <a:p>
          <a:pPr rtl="0"/>
          <a:r>
            <a:rPr lang="it-IT" sz="2400" dirty="0"/>
            <a:t>Modello dinamico </a:t>
          </a:r>
        </a:p>
      </dgm:t>
    </dgm:pt>
    <dgm:pt modelId="{D4BAA02F-537D-B347-9218-A9FE901D69BC}" type="parTrans" cxnId="{16DA656C-F5D2-B14A-B41D-2A264BFE8DDD}">
      <dgm:prSet/>
      <dgm:spPr/>
      <dgm:t>
        <a:bodyPr/>
        <a:lstStyle/>
        <a:p>
          <a:endParaRPr lang="it-IT"/>
        </a:p>
      </dgm:t>
    </dgm:pt>
    <dgm:pt modelId="{0C859784-B7CD-8D49-872C-1334FBE0E3EE}" type="sibTrans" cxnId="{16DA656C-F5D2-B14A-B41D-2A264BFE8DDD}">
      <dgm:prSet/>
      <dgm:spPr/>
      <dgm:t>
        <a:bodyPr/>
        <a:lstStyle/>
        <a:p>
          <a:endParaRPr lang="it-IT"/>
        </a:p>
      </dgm:t>
    </dgm:pt>
    <dgm:pt modelId="{2D2098D1-C34B-394B-84CA-5E838064113F}">
      <dgm:prSet custT="1"/>
      <dgm:spPr/>
      <dgm:t>
        <a:bodyPr/>
        <a:lstStyle/>
        <a:p>
          <a:pPr rtl="0"/>
          <a:r>
            <a:rPr lang="it-IT" sz="2000" dirty="0"/>
            <a:t>-  Confine fluido e strategico, zona liminale (</a:t>
          </a:r>
          <a:r>
            <a:rPr lang="it-IT" sz="2000" dirty="0" err="1"/>
            <a:t>communitas</a:t>
          </a:r>
          <a:r>
            <a:rPr lang="it-IT" sz="2000" dirty="0"/>
            <a:t>) (V. Turner)</a:t>
          </a:r>
        </a:p>
      </dgm:t>
    </dgm:pt>
    <dgm:pt modelId="{DC333954-E4D6-E247-B8BF-C7FC6E81D513}" type="parTrans" cxnId="{974196A7-044E-4240-ACCB-3709B0FD9CD5}">
      <dgm:prSet/>
      <dgm:spPr/>
      <dgm:t>
        <a:bodyPr/>
        <a:lstStyle/>
        <a:p>
          <a:endParaRPr lang="it-IT"/>
        </a:p>
      </dgm:t>
    </dgm:pt>
    <dgm:pt modelId="{6A24F0B4-6C8C-AD48-AC9B-2AFE9692D7B9}" type="sibTrans" cxnId="{974196A7-044E-4240-ACCB-3709B0FD9CD5}">
      <dgm:prSet/>
      <dgm:spPr/>
      <dgm:t>
        <a:bodyPr/>
        <a:lstStyle/>
        <a:p>
          <a:endParaRPr lang="it-IT"/>
        </a:p>
      </dgm:t>
    </dgm:pt>
    <dgm:pt modelId="{78911956-1AD5-2E44-9EEA-F433E1ABF689}">
      <dgm:prSet custT="1"/>
      <dgm:spPr/>
      <dgm:t>
        <a:bodyPr/>
        <a:lstStyle/>
        <a:p>
          <a:pPr rtl="0"/>
          <a:r>
            <a:rPr lang="it-IT" sz="2000" dirty="0"/>
            <a:t>- Etnicità come fenomeno multi-dimensionale e intermittente</a:t>
          </a:r>
        </a:p>
      </dgm:t>
    </dgm:pt>
    <dgm:pt modelId="{37BEB1D8-0AC7-0844-871D-B6CFF4FA34C3}" type="parTrans" cxnId="{B08EAD92-848B-7C41-B606-EDE546AADC10}">
      <dgm:prSet/>
      <dgm:spPr/>
      <dgm:t>
        <a:bodyPr/>
        <a:lstStyle/>
        <a:p>
          <a:endParaRPr lang="it-IT"/>
        </a:p>
      </dgm:t>
    </dgm:pt>
    <dgm:pt modelId="{95964ADB-E004-1A40-99B5-DFFBA594A78A}" type="sibTrans" cxnId="{B08EAD92-848B-7C41-B606-EDE546AADC10}">
      <dgm:prSet/>
      <dgm:spPr/>
      <dgm:t>
        <a:bodyPr/>
        <a:lstStyle/>
        <a:p>
          <a:endParaRPr lang="it-IT"/>
        </a:p>
      </dgm:t>
    </dgm:pt>
    <dgm:pt modelId="{6C7FF6E4-E795-2846-9D4A-5ED405EBF6FF}" type="pres">
      <dgm:prSet presAssocID="{38FE963F-9084-B041-A9EF-904FEA4F4785}" presName="compositeShape" presStyleCnt="0">
        <dgm:presLayoutVars>
          <dgm:dir/>
          <dgm:resizeHandles/>
        </dgm:presLayoutVars>
      </dgm:prSet>
      <dgm:spPr/>
    </dgm:pt>
    <dgm:pt modelId="{64EDB8B6-C8E5-7844-9FAC-C47216F45E8A}" type="pres">
      <dgm:prSet presAssocID="{38FE963F-9084-B041-A9EF-904FEA4F4785}" presName="pyramid" presStyleLbl="node1" presStyleIdx="0" presStyleCnt="1"/>
      <dgm:spPr/>
    </dgm:pt>
    <dgm:pt modelId="{0442A4AB-433E-B343-B7B3-50D0650F6BA4}" type="pres">
      <dgm:prSet presAssocID="{38FE963F-9084-B041-A9EF-904FEA4F4785}" presName="theList" presStyleCnt="0"/>
      <dgm:spPr/>
    </dgm:pt>
    <dgm:pt modelId="{2641B77D-FAE1-194C-811A-1F8C3DFC05DB}" type="pres">
      <dgm:prSet presAssocID="{ECDF9C56-6C0A-624D-902D-7DAFD2A9783B}" presName="aNode" presStyleLbl="fgAcc1" presStyleIdx="0" presStyleCnt="3" custScaleX="271243" custScaleY="87577" custLinFactY="300000" custLinFactNeighborY="352745">
        <dgm:presLayoutVars>
          <dgm:bulletEnabled val="1"/>
        </dgm:presLayoutVars>
      </dgm:prSet>
      <dgm:spPr/>
    </dgm:pt>
    <dgm:pt modelId="{DA52ACDE-9DBA-A840-8AD7-7CD400E634CD}" type="pres">
      <dgm:prSet presAssocID="{ECDF9C56-6C0A-624D-902D-7DAFD2A9783B}" presName="aSpace" presStyleCnt="0"/>
      <dgm:spPr/>
    </dgm:pt>
    <dgm:pt modelId="{A6D39A6A-6923-C24F-8E1D-C16F16B871BF}" type="pres">
      <dgm:prSet presAssocID="{2D2098D1-C34B-394B-84CA-5E838064113F}" presName="aNode" presStyleLbl="fgAcc1" presStyleIdx="1" presStyleCnt="3" custScaleX="332540" custScaleY="130785" custLinFactY="-83517" custLinFactNeighborX="-4249" custLinFactNeighborY="-100000">
        <dgm:presLayoutVars>
          <dgm:bulletEnabled val="1"/>
        </dgm:presLayoutVars>
      </dgm:prSet>
      <dgm:spPr/>
    </dgm:pt>
    <dgm:pt modelId="{49894824-1C1E-E247-A7DF-B02B43E21A7F}" type="pres">
      <dgm:prSet presAssocID="{2D2098D1-C34B-394B-84CA-5E838064113F}" presName="aSpace" presStyleCnt="0"/>
      <dgm:spPr/>
    </dgm:pt>
    <dgm:pt modelId="{867400F4-9480-BD4E-8B84-AF7D7FCDB560}" type="pres">
      <dgm:prSet presAssocID="{78911956-1AD5-2E44-9EEA-F433E1ABF689}" presName="aNode" presStyleLbl="fgAcc1" presStyleIdx="2" presStyleCnt="3" custScaleX="459190" custScaleY="191771" custLinFactY="-93750" custLinFactNeighborX="-4601" custLinFactNeighborY="-100000">
        <dgm:presLayoutVars>
          <dgm:bulletEnabled val="1"/>
        </dgm:presLayoutVars>
      </dgm:prSet>
      <dgm:spPr/>
    </dgm:pt>
    <dgm:pt modelId="{51A051F9-5C0B-AF4B-A568-20C53737AD9B}" type="pres">
      <dgm:prSet presAssocID="{78911956-1AD5-2E44-9EEA-F433E1ABF689}" presName="aSpace" presStyleCnt="0"/>
      <dgm:spPr/>
    </dgm:pt>
  </dgm:ptLst>
  <dgm:cxnLst>
    <dgm:cxn modelId="{16DA656C-F5D2-B14A-B41D-2A264BFE8DDD}" srcId="{38FE963F-9084-B041-A9EF-904FEA4F4785}" destId="{ECDF9C56-6C0A-624D-902D-7DAFD2A9783B}" srcOrd="0" destOrd="0" parTransId="{D4BAA02F-537D-B347-9218-A9FE901D69BC}" sibTransId="{0C859784-B7CD-8D49-872C-1334FBE0E3EE}"/>
    <dgm:cxn modelId="{04CE006F-DAE6-634B-8569-865A217DB922}" type="presOf" srcId="{2D2098D1-C34B-394B-84CA-5E838064113F}" destId="{A6D39A6A-6923-C24F-8E1D-C16F16B871BF}" srcOrd="0" destOrd="0" presId="urn:microsoft.com/office/officeart/2005/8/layout/pyramid2"/>
    <dgm:cxn modelId="{B08EAD92-848B-7C41-B606-EDE546AADC10}" srcId="{38FE963F-9084-B041-A9EF-904FEA4F4785}" destId="{78911956-1AD5-2E44-9EEA-F433E1ABF689}" srcOrd="2" destOrd="0" parTransId="{37BEB1D8-0AC7-0844-871D-B6CFF4FA34C3}" sibTransId="{95964ADB-E004-1A40-99B5-DFFBA594A78A}"/>
    <dgm:cxn modelId="{0BB7509D-2198-BF4B-8332-B103162D8164}" type="presOf" srcId="{ECDF9C56-6C0A-624D-902D-7DAFD2A9783B}" destId="{2641B77D-FAE1-194C-811A-1F8C3DFC05DB}" srcOrd="0" destOrd="0" presId="urn:microsoft.com/office/officeart/2005/8/layout/pyramid2"/>
    <dgm:cxn modelId="{974196A7-044E-4240-ACCB-3709B0FD9CD5}" srcId="{38FE963F-9084-B041-A9EF-904FEA4F4785}" destId="{2D2098D1-C34B-394B-84CA-5E838064113F}" srcOrd="1" destOrd="0" parTransId="{DC333954-E4D6-E247-B8BF-C7FC6E81D513}" sibTransId="{6A24F0B4-6C8C-AD48-AC9B-2AFE9692D7B9}"/>
    <dgm:cxn modelId="{D512B1D7-27EF-9345-9ECF-503ED50CCF67}" type="presOf" srcId="{38FE963F-9084-B041-A9EF-904FEA4F4785}" destId="{6C7FF6E4-E795-2846-9D4A-5ED405EBF6FF}" srcOrd="0" destOrd="0" presId="urn:microsoft.com/office/officeart/2005/8/layout/pyramid2"/>
    <dgm:cxn modelId="{E0351CDF-1A56-F54E-BEC2-272232020DDC}" type="presOf" srcId="{78911956-1AD5-2E44-9EEA-F433E1ABF689}" destId="{867400F4-9480-BD4E-8B84-AF7D7FCDB560}" srcOrd="0" destOrd="0" presId="urn:microsoft.com/office/officeart/2005/8/layout/pyramid2"/>
    <dgm:cxn modelId="{A07D331E-08DB-104E-B3E8-2CF8EE4B6F31}" type="presParOf" srcId="{6C7FF6E4-E795-2846-9D4A-5ED405EBF6FF}" destId="{64EDB8B6-C8E5-7844-9FAC-C47216F45E8A}" srcOrd="0" destOrd="0" presId="urn:microsoft.com/office/officeart/2005/8/layout/pyramid2"/>
    <dgm:cxn modelId="{CF86D499-70D4-7A4F-84A4-12B67E092CA9}" type="presParOf" srcId="{6C7FF6E4-E795-2846-9D4A-5ED405EBF6FF}" destId="{0442A4AB-433E-B343-B7B3-50D0650F6BA4}" srcOrd="1" destOrd="0" presId="urn:microsoft.com/office/officeart/2005/8/layout/pyramid2"/>
    <dgm:cxn modelId="{80A7963D-BB98-7044-BF6B-1129E70DFAE5}" type="presParOf" srcId="{0442A4AB-433E-B343-B7B3-50D0650F6BA4}" destId="{2641B77D-FAE1-194C-811A-1F8C3DFC05DB}" srcOrd="0" destOrd="0" presId="urn:microsoft.com/office/officeart/2005/8/layout/pyramid2"/>
    <dgm:cxn modelId="{35CED6FA-173A-3D4D-96F1-AC8B79320842}" type="presParOf" srcId="{0442A4AB-433E-B343-B7B3-50D0650F6BA4}" destId="{DA52ACDE-9DBA-A840-8AD7-7CD400E634CD}" srcOrd="1" destOrd="0" presId="urn:microsoft.com/office/officeart/2005/8/layout/pyramid2"/>
    <dgm:cxn modelId="{F91BC333-5A78-1E4A-BABC-7860F871047E}" type="presParOf" srcId="{0442A4AB-433E-B343-B7B3-50D0650F6BA4}" destId="{A6D39A6A-6923-C24F-8E1D-C16F16B871BF}" srcOrd="2" destOrd="0" presId="urn:microsoft.com/office/officeart/2005/8/layout/pyramid2"/>
    <dgm:cxn modelId="{77DF3147-5147-C948-B9C6-4EFBC603CC99}" type="presParOf" srcId="{0442A4AB-433E-B343-B7B3-50D0650F6BA4}" destId="{49894824-1C1E-E247-A7DF-B02B43E21A7F}" srcOrd="3" destOrd="0" presId="urn:microsoft.com/office/officeart/2005/8/layout/pyramid2"/>
    <dgm:cxn modelId="{2C0757AC-0E56-194E-BA74-83B4DF42EB15}" type="presParOf" srcId="{0442A4AB-433E-B343-B7B3-50D0650F6BA4}" destId="{867400F4-9480-BD4E-8B84-AF7D7FCDB560}" srcOrd="4" destOrd="0" presId="urn:microsoft.com/office/officeart/2005/8/layout/pyramid2"/>
    <dgm:cxn modelId="{07819E60-7252-0E42-BDB5-4F013F5E0254}" type="presParOf" srcId="{0442A4AB-433E-B343-B7B3-50D0650F6BA4}" destId="{51A051F9-5C0B-AF4B-A568-20C53737AD9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8E9CB-36FE-894C-822A-95E97A150F5B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5C39DB7F-7C99-A74D-9266-DCAC85D60A2C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norme sociali introiettate </a:t>
          </a:r>
          <a:endParaRPr lang="it-IT" dirty="0"/>
        </a:p>
      </dgm:t>
    </dgm:pt>
    <dgm:pt modelId="{2F47FEBB-0400-FB43-A640-EB9307461CEA}" type="parTrans" cxnId="{3E961A35-AEC4-9540-8ACB-B39947B0E323}">
      <dgm:prSet/>
      <dgm:spPr/>
      <dgm:t>
        <a:bodyPr/>
        <a:lstStyle/>
        <a:p>
          <a:endParaRPr lang="it-IT"/>
        </a:p>
      </dgm:t>
    </dgm:pt>
    <dgm:pt modelId="{DFF0F9AA-D215-624E-903C-5E44BB164162}" type="sibTrans" cxnId="{3E961A35-AEC4-9540-8ACB-B39947B0E323}">
      <dgm:prSet/>
      <dgm:spPr/>
      <dgm:t>
        <a:bodyPr/>
        <a:lstStyle/>
        <a:p>
          <a:endParaRPr lang="it-IT"/>
        </a:p>
      </dgm:t>
    </dgm:pt>
    <dgm:pt modelId="{8E3FB7C0-EF44-7640-A943-7B3316594600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scelta e strategia </a:t>
          </a:r>
          <a:endParaRPr lang="it-IT" dirty="0"/>
        </a:p>
      </dgm:t>
    </dgm:pt>
    <dgm:pt modelId="{EFCBB546-4857-EC47-BD06-AC1997832233}" type="parTrans" cxnId="{85DDDAC0-B631-E149-952B-11E4C6890B4C}">
      <dgm:prSet/>
      <dgm:spPr/>
      <dgm:t>
        <a:bodyPr/>
        <a:lstStyle/>
        <a:p>
          <a:endParaRPr lang="it-IT"/>
        </a:p>
      </dgm:t>
    </dgm:pt>
    <dgm:pt modelId="{6588C455-4868-2442-9AAC-093B24B2DC33}" type="sibTrans" cxnId="{85DDDAC0-B631-E149-952B-11E4C6890B4C}">
      <dgm:prSet/>
      <dgm:spPr/>
      <dgm:t>
        <a:bodyPr/>
        <a:lstStyle/>
        <a:p>
          <a:endParaRPr lang="it-IT"/>
        </a:p>
      </dgm:t>
    </dgm:pt>
    <dgm:pt modelId="{F55F5009-BA6C-FC43-803B-4A86834B5E06}">
      <dgm:prSet phldrT="[Testo]"/>
      <dgm:spPr/>
      <dgm:t>
        <a:bodyPr/>
        <a:lstStyle/>
        <a:p>
          <a:r>
            <a:rPr lang="it-IT" dirty="0"/>
            <a:t>Nuovo standard comportamentale</a:t>
          </a:r>
        </a:p>
      </dgm:t>
    </dgm:pt>
    <dgm:pt modelId="{07BD9CF6-F87B-D045-B8DB-5054348F3EF8}" type="parTrans" cxnId="{173A8F80-F0F0-B040-9803-690939F8961A}">
      <dgm:prSet/>
      <dgm:spPr/>
      <dgm:t>
        <a:bodyPr/>
        <a:lstStyle/>
        <a:p>
          <a:endParaRPr lang="it-IT"/>
        </a:p>
      </dgm:t>
    </dgm:pt>
    <dgm:pt modelId="{0C88DD0C-0D29-DC49-A218-25F28F8D5038}" type="sibTrans" cxnId="{173A8F80-F0F0-B040-9803-690939F8961A}">
      <dgm:prSet/>
      <dgm:spPr/>
      <dgm:t>
        <a:bodyPr/>
        <a:lstStyle/>
        <a:p>
          <a:endParaRPr lang="it-IT"/>
        </a:p>
      </dgm:t>
    </dgm:pt>
    <dgm:pt modelId="{5BA6D5C5-857A-FA49-B760-0B6CE9E6526C}" type="pres">
      <dgm:prSet presAssocID="{84C8E9CB-36FE-894C-822A-95E97A150F5B}" presName="Name0" presStyleCnt="0">
        <dgm:presLayoutVars>
          <dgm:dir/>
          <dgm:resizeHandles val="exact"/>
        </dgm:presLayoutVars>
      </dgm:prSet>
      <dgm:spPr/>
    </dgm:pt>
    <dgm:pt modelId="{F52D9971-EE5C-A34F-867E-297CC442F8DB}" type="pres">
      <dgm:prSet presAssocID="{5C39DB7F-7C99-A74D-9266-DCAC85D60A2C}" presName="node" presStyleLbl="node1" presStyleIdx="0" presStyleCnt="3">
        <dgm:presLayoutVars>
          <dgm:bulletEnabled val="1"/>
        </dgm:presLayoutVars>
      </dgm:prSet>
      <dgm:spPr/>
    </dgm:pt>
    <dgm:pt modelId="{FDCECC7D-A629-694B-8CA8-CD09FB0839EF}" type="pres">
      <dgm:prSet presAssocID="{DFF0F9AA-D215-624E-903C-5E44BB164162}" presName="sibTrans" presStyleLbl="sibTrans2D1" presStyleIdx="0" presStyleCnt="2"/>
      <dgm:spPr/>
    </dgm:pt>
    <dgm:pt modelId="{EABCF096-DCB9-7146-BC05-B94C8D41428F}" type="pres">
      <dgm:prSet presAssocID="{DFF0F9AA-D215-624E-903C-5E44BB164162}" presName="connectorText" presStyleLbl="sibTrans2D1" presStyleIdx="0" presStyleCnt="2"/>
      <dgm:spPr/>
    </dgm:pt>
    <dgm:pt modelId="{2EBCEB91-41D3-2642-BE83-BA2AA3E59E1D}" type="pres">
      <dgm:prSet presAssocID="{8E3FB7C0-EF44-7640-A943-7B3316594600}" presName="node" presStyleLbl="node1" presStyleIdx="1" presStyleCnt="3">
        <dgm:presLayoutVars>
          <dgm:bulletEnabled val="1"/>
        </dgm:presLayoutVars>
      </dgm:prSet>
      <dgm:spPr/>
    </dgm:pt>
    <dgm:pt modelId="{8342A92F-6734-5041-9A34-5F2330C2796C}" type="pres">
      <dgm:prSet presAssocID="{6588C455-4868-2442-9AAC-093B24B2DC33}" presName="sibTrans" presStyleLbl="sibTrans2D1" presStyleIdx="1" presStyleCnt="2"/>
      <dgm:spPr/>
    </dgm:pt>
    <dgm:pt modelId="{8B5FC95F-44B3-E44A-BBBA-3A7C5B29BC64}" type="pres">
      <dgm:prSet presAssocID="{6588C455-4868-2442-9AAC-093B24B2DC33}" presName="connectorText" presStyleLbl="sibTrans2D1" presStyleIdx="1" presStyleCnt="2"/>
      <dgm:spPr/>
    </dgm:pt>
    <dgm:pt modelId="{1288B1E5-37BC-E54C-BF68-EDC44726AFB9}" type="pres">
      <dgm:prSet presAssocID="{F55F5009-BA6C-FC43-803B-4A86834B5E06}" presName="node" presStyleLbl="node1" presStyleIdx="2" presStyleCnt="3">
        <dgm:presLayoutVars>
          <dgm:bulletEnabled val="1"/>
        </dgm:presLayoutVars>
      </dgm:prSet>
      <dgm:spPr/>
    </dgm:pt>
  </dgm:ptLst>
  <dgm:cxnLst>
    <dgm:cxn modelId="{22E5170B-6181-7D46-A41C-9FEEA982DC84}" type="presOf" srcId="{5C39DB7F-7C99-A74D-9266-DCAC85D60A2C}" destId="{F52D9971-EE5C-A34F-867E-297CC442F8DB}" srcOrd="0" destOrd="0" presId="urn:microsoft.com/office/officeart/2005/8/layout/process1"/>
    <dgm:cxn modelId="{004DEB0B-E041-5A4A-8C22-1247565538DE}" type="presOf" srcId="{8E3FB7C0-EF44-7640-A943-7B3316594600}" destId="{2EBCEB91-41D3-2642-BE83-BA2AA3E59E1D}" srcOrd="0" destOrd="0" presId="urn:microsoft.com/office/officeart/2005/8/layout/process1"/>
    <dgm:cxn modelId="{9F13B81F-7BB8-BF47-ADBA-676A0EE24E63}" type="presOf" srcId="{DFF0F9AA-D215-624E-903C-5E44BB164162}" destId="{FDCECC7D-A629-694B-8CA8-CD09FB0839EF}" srcOrd="0" destOrd="0" presId="urn:microsoft.com/office/officeart/2005/8/layout/process1"/>
    <dgm:cxn modelId="{3E961A35-AEC4-9540-8ACB-B39947B0E323}" srcId="{84C8E9CB-36FE-894C-822A-95E97A150F5B}" destId="{5C39DB7F-7C99-A74D-9266-DCAC85D60A2C}" srcOrd="0" destOrd="0" parTransId="{2F47FEBB-0400-FB43-A640-EB9307461CEA}" sibTransId="{DFF0F9AA-D215-624E-903C-5E44BB164162}"/>
    <dgm:cxn modelId="{883F284E-86B2-904B-A0B5-F0DDAABFD7E5}" type="presOf" srcId="{6588C455-4868-2442-9AAC-093B24B2DC33}" destId="{8342A92F-6734-5041-9A34-5F2330C2796C}" srcOrd="0" destOrd="0" presId="urn:microsoft.com/office/officeart/2005/8/layout/process1"/>
    <dgm:cxn modelId="{4367C65C-47A4-5843-9777-BE28AE2A1AC4}" type="presOf" srcId="{6588C455-4868-2442-9AAC-093B24B2DC33}" destId="{8B5FC95F-44B3-E44A-BBBA-3A7C5B29BC64}" srcOrd="1" destOrd="0" presId="urn:microsoft.com/office/officeart/2005/8/layout/process1"/>
    <dgm:cxn modelId="{173A8F80-F0F0-B040-9803-690939F8961A}" srcId="{84C8E9CB-36FE-894C-822A-95E97A150F5B}" destId="{F55F5009-BA6C-FC43-803B-4A86834B5E06}" srcOrd="2" destOrd="0" parTransId="{07BD9CF6-F87B-D045-B8DB-5054348F3EF8}" sibTransId="{0C88DD0C-0D29-DC49-A218-25F28F8D5038}"/>
    <dgm:cxn modelId="{F6E5AD9F-3A2C-AF4D-911D-D8EECE2B8572}" type="presOf" srcId="{84C8E9CB-36FE-894C-822A-95E97A150F5B}" destId="{5BA6D5C5-857A-FA49-B760-0B6CE9E6526C}" srcOrd="0" destOrd="0" presId="urn:microsoft.com/office/officeart/2005/8/layout/process1"/>
    <dgm:cxn modelId="{1073B3AC-3377-3D42-8302-A2C44067DD33}" type="presOf" srcId="{F55F5009-BA6C-FC43-803B-4A86834B5E06}" destId="{1288B1E5-37BC-E54C-BF68-EDC44726AFB9}" srcOrd="0" destOrd="0" presId="urn:microsoft.com/office/officeart/2005/8/layout/process1"/>
    <dgm:cxn modelId="{85DDDAC0-B631-E149-952B-11E4C6890B4C}" srcId="{84C8E9CB-36FE-894C-822A-95E97A150F5B}" destId="{8E3FB7C0-EF44-7640-A943-7B3316594600}" srcOrd="1" destOrd="0" parTransId="{EFCBB546-4857-EC47-BD06-AC1997832233}" sibTransId="{6588C455-4868-2442-9AAC-093B24B2DC33}"/>
    <dgm:cxn modelId="{114033DA-9BC5-6A47-8201-600C27705BBF}" type="presOf" srcId="{DFF0F9AA-D215-624E-903C-5E44BB164162}" destId="{EABCF096-DCB9-7146-BC05-B94C8D41428F}" srcOrd="1" destOrd="0" presId="urn:microsoft.com/office/officeart/2005/8/layout/process1"/>
    <dgm:cxn modelId="{775933E7-C1D1-364F-870B-4A962991BC0F}" type="presParOf" srcId="{5BA6D5C5-857A-FA49-B760-0B6CE9E6526C}" destId="{F52D9971-EE5C-A34F-867E-297CC442F8DB}" srcOrd="0" destOrd="0" presId="urn:microsoft.com/office/officeart/2005/8/layout/process1"/>
    <dgm:cxn modelId="{04B5B379-D51B-4D47-B6D7-90C54B4AD8CC}" type="presParOf" srcId="{5BA6D5C5-857A-FA49-B760-0B6CE9E6526C}" destId="{FDCECC7D-A629-694B-8CA8-CD09FB0839EF}" srcOrd="1" destOrd="0" presId="urn:microsoft.com/office/officeart/2005/8/layout/process1"/>
    <dgm:cxn modelId="{177CF864-04CA-EE4B-BAF3-DDC4DBBA58EF}" type="presParOf" srcId="{FDCECC7D-A629-694B-8CA8-CD09FB0839EF}" destId="{EABCF096-DCB9-7146-BC05-B94C8D41428F}" srcOrd="0" destOrd="0" presId="urn:microsoft.com/office/officeart/2005/8/layout/process1"/>
    <dgm:cxn modelId="{0289B679-3F5D-4E4B-8B1F-4FD993BF2917}" type="presParOf" srcId="{5BA6D5C5-857A-FA49-B760-0B6CE9E6526C}" destId="{2EBCEB91-41D3-2642-BE83-BA2AA3E59E1D}" srcOrd="2" destOrd="0" presId="urn:microsoft.com/office/officeart/2005/8/layout/process1"/>
    <dgm:cxn modelId="{D1BC65CE-3408-4A42-8596-B930B9B3C9DC}" type="presParOf" srcId="{5BA6D5C5-857A-FA49-B760-0B6CE9E6526C}" destId="{8342A92F-6734-5041-9A34-5F2330C2796C}" srcOrd="3" destOrd="0" presId="urn:microsoft.com/office/officeart/2005/8/layout/process1"/>
    <dgm:cxn modelId="{87209AA2-85EE-5F49-8250-52D654762A2B}" type="presParOf" srcId="{8342A92F-6734-5041-9A34-5F2330C2796C}" destId="{8B5FC95F-44B3-E44A-BBBA-3A7C5B29BC64}" srcOrd="0" destOrd="0" presId="urn:microsoft.com/office/officeart/2005/8/layout/process1"/>
    <dgm:cxn modelId="{F3A37AC4-15D8-9B4F-A071-82BB64482590}" type="presParOf" srcId="{5BA6D5C5-857A-FA49-B760-0B6CE9E6526C}" destId="{1288B1E5-37BC-E54C-BF68-EDC44726AF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DB8B6-C8E5-7844-9FAC-C47216F45E8A}">
      <dsp:nvSpPr>
        <dsp:cNvPr id="0" name=""/>
        <dsp:cNvSpPr/>
      </dsp:nvSpPr>
      <dsp:spPr>
        <a:xfrm>
          <a:off x="1906044" y="0"/>
          <a:ext cx="2590800" cy="25908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41B77D-FAE1-194C-811A-1F8C3DFC05DB}">
      <dsp:nvSpPr>
        <dsp:cNvPr id="0" name=""/>
        <dsp:cNvSpPr/>
      </dsp:nvSpPr>
      <dsp:spPr>
        <a:xfrm>
          <a:off x="1759561" y="1852285"/>
          <a:ext cx="4567786" cy="4054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Modello dinamico </a:t>
          </a:r>
        </a:p>
      </dsp:txBody>
      <dsp:txXfrm>
        <a:off x="1779355" y="1872079"/>
        <a:ext cx="4528198" cy="365897"/>
      </dsp:txXfrm>
    </dsp:sp>
    <dsp:sp modelId="{A6D39A6A-6923-C24F-8E1D-C16F16B871BF}">
      <dsp:nvSpPr>
        <dsp:cNvPr id="0" name=""/>
        <dsp:cNvSpPr/>
      </dsp:nvSpPr>
      <dsp:spPr>
        <a:xfrm>
          <a:off x="1171880" y="277917"/>
          <a:ext cx="5600040" cy="6055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 Confine fluido e strategico, zona liminale (</a:t>
          </a:r>
          <a:r>
            <a:rPr lang="it-IT" sz="2000" kern="1200" dirty="0" err="1"/>
            <a:t>communitas</a:t>
          </a:r>
          <a:r>
            <a:rPr lang="it-IT" sz="2000" kern="1200" dirty="0"/>
            <a:t>) (V. Turner)</a:t>
          </a:r>
        </a:p>
      </dsp:txBody>
      <dsp:txXfrm>
        <a:off x="1201440" y="307477"/>
        <a:ext cx="5540920" cy="546420"/>
      </dsp:txXfrm>
    </dsp:sp>
    <dsp:sp modelId="{867400F4-9480-BD4E-8B84-AF7D7FCDB560}">
      <dsp:nvSpPr>
        <dsp:cNvPr id="0" name=""/>
        <dsp:cNvSpPr/>
      </dsp:nvSpPr>
      <dsp:spPr>
        <a:xfrm>
          <a:off x="99547" y="893954"/>
          <a:ext cx="7732851" cy="8879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Etnicità come fenomeno multi-dimensionale e intermittente</a:t>
          </a:r>
        </a:p>
      </dsp:txBody>
      <dsp:txXfrm>
        <a:off x="142891" y="937298"/>
        <a:ext cx="7646163" cy="801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9971-EE5C-A34F-867E-297CC442F8DB}">
      <dsp:nvSpPr>
        <dsp:cNvPr id="0" name=""/>
        <dsp:cNvSpPr/>
      </dsp:nvSpPr>
      <dsp:spPr>
        <a:xfrm>
          <a:off x="6314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norme sociali introiettate </a:t>
          </a:r>
          <a:endParaRPr lang="it-IT" kern="1200" dirty="0"/>
        </a:p>
      </dsp:txBody>
      <dsp:txXfrm>
        <a:off x="39483" y="825826"/>
        <a:ext cx="1821137" cy="1066147"/>
      </dsp:txXfrm>
    </dsp:sp>
    <dsp:sp modelId="{FDCECC7D-A629-694B-8CA8-CD09FB0839EF}">
      <dsp:nvSpPr>
        <dsp:cNvPr id="0" name=""/>
        <dsp:cNvSpPr/>
      </dsp:nvSpPr>
      <dsp:spPr>
        <a:xfrm>
          <a:off x="2082537" y="1124853"/>
          <a:ext cx="400144" cy="4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2082537" y="1218472"/>
        <a:ext cx="280101" cy="280855"/>
      </dsp:txXfrm>
    </dsp:sp>
    <dsp:sp modelId="{2EBCEB91-41D3-2642-BE83-BA2AA3E59E1D}">
      <dsp:nvSpPr>
        <dsp:cNvPr id="0" name=""/>
        <dsp:cNvSpPr/>
      </dsp:nvSpPr>
      <dsp:spPr>
        <a:xfrm>
          <a:off x="2648779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scelta e strategia </a:t>
          </a:r>
          <a:endParaRPr lang="it-IT" kern="1200" dirty="0"/>
        </a:p>
      </dsp:txBody>
      <dsp:txXfrm>
        <a:off x="2681948" y="825826"/>
        <a:ext cx="1821137" cy="1066147"/>
      </dsp:txXfrm>
    </dsp:sp>
    <dsp:sp modelId="{8342A92F-6734-5041-9A34-5F2330C2796C}">
      <dsp:nvSpPr>
        <dsp:cNvPr id="0" name=""/>
        <dsp:cNvSpPr/>
      </dsp:nvSpPr>
      <dsp:spPr>
        <a:xfrm>
          <a:off x="4725002" y="1124853"/>
          <a:ext cx="400144" cy="4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>
        <a:off x="4725002" y="1218472"/>
        <a:ext cx="280101" cy="280855"/>
      </dsp:txXfrm>
    </dsp:sp>
    <dsp:sp modelId="{1288B1E5-37BC-E54C-BF68-EDC44726AFB9}">
      <dsp:nvSpPr>
        <dsp:cNvPr id="0" name=""/>
        <dsp:cNvSpPr/>
      </dsp:nvSpPr>
      <dsp:spPr>
        <a:xfrm>
          <a:off x="5291245" y="792657"/>
          <a:ext cx="1887475" cy="1132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Nuovo standard comportamentale</a:t>
          </a:r>
        </a:p>
      </dsp:txBody>
      <dsp:txXfrm>
        <a:off x="5324414" y="825826"/>
        <a:ext cx="1821137" cy="1066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877888"/>
            <a:ext cx="44688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35513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73245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3225" cy="3160712"/>
          </a:xfrm>
        </p:spPr>
      </p:sp>
      <p:sp>
        <p:nvSpPr>
          <p:cNvPr id="5837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7100" cy="34194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cs typeface="Eurostile" charset="0"/>
            </a:endParaRPr>
          </a:p>
        </p:txBody>
      </p:sp>
      <p:sp>
        <p:nvSpPr>
          <p:cNvPr id="1741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</p:txBody>
      </p:sp>
      <p:sp>
        <p:nvSpPr>
          <p:cNvPr id="35843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</p:txBody>
      </p:sp>
      <p:sp>
        <p:nvSpPr>
          <p:cNvPr id="33795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cs typeface="Eurostile" charset="0"/>
            </a:endParaRPr>
          </a:p>
        </p:txBody>
      </p:sp>
      <p:sp>
        <p:nvSpPr>
          <p:cNvPr id="50179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59" y="959313"/>
            <a:ext cx="5760741" cy="257189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5459" y="329308"/>
            <a:ext cx="3392144" cy="309201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6200" y="131730"/>
            <a:ext cx="802005" cy="503578"/>
          </a:xfrm>
        </p:spPr>
        <p:txBody>
          <a:bodyPr/>
          <a:lstStyle/>
          <a:p>
            <a:pPr>
              <a:defRPr/>
            </a:pPr>
            <a:fld id="{6E996707-7448-D849-961B-DEA7BF63C15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97515"/>
      </p:ext>
    </p:extLst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B528A-1C01-BC48-B166-E900B3BF29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721035"/>
      </p:ext>
    </p:extLst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447" y="796298"/>
            <a:ext cx="1103027" cy="466256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910" y="796298"/>
            <a:ext cx="5301095" cy="466256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59215" b="36435"/>
          <a:stretch/>
        </p:blipFill>
        <p:spPr>
          <a:xfrm rot="5400000">
            <a:off x="5605390" y="3050294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09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2A3D6-0AD5-AE42-8A90-E8726E01A75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895069"/>
      </p:ext>
    </p:extLst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1756130"/>
            <a:ext cx="5764142" cy="205006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460" y="3806196"/>
            <a:ext cx="576414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6ED06-3402-5A40-8717-31A809032F5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456267"/>
      </p:ext>
    </p:extLst>
  </p:cSld>
  <p:clrMapOvr>
    <a:masterClrMapping/>
  </p:clrMapOvr>
  <p:transition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959314"/>
            <a:ext cx="6564015" cy="10441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459" y="2172548"/>
            <a:ext cx="3125871" cy="327894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822" y="2172548"/>
            <a:ext cx="3125652" cy="327894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66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2" y="959903"/>
            <a:ext cx="6571344" cy="1044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131" y="2169094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131" y="2973815"/>
            <a:ext cx="3125766" cy="249166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3822" y="2172548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3822" y="2971035"/>
            <a:ext cx="3125652" cy="2484985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B29E-2EA3-CA43-A915-855499626C6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656028"/>
      </p:ext>
    </p:extLst>
  </p:cSld>
  <p:clrMapOvr>
    <a:masterClrMapping/>
  </p:clrMapOvr>
  <p:transition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1EE3D-6460-2947-B563-1A0B58FB512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715964"/>
      </p:ext>
    </p:extLst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3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41" y="959313"/>
            <a:ext cx="2425950" cy="224205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77" y="960890"/>
            <a:ext cx="3828178" cy="449691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041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F4FEB-F566-AC4C-9CA3-63B7C920FE7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713752"/>
      </p:ext>
    </p:extLst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77" y="1129512"/>
            <a:ext cx="3386166" cy="191848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420" y="3057166"/>
            <a:ext cx="3390817" cy="209256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4592" y="5469857"/>
            <a:ext cx="3393977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459" y="318641"/>
            <a:ext cx="2601032" cy="320931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26491" y="131730"/>
            <a:ext cx="795746" cy="503578"/>
          </a:xfrm>
        </p:spPr>
        <p:txBody>
          <a:bodyPr/>
          <a:lstStyle/>
          <a:p>
            <a:pPr>
              <a:defRPr/>
            </a:pPr>
            <a:fld id="{6544E908-08ED-204D-BE82-3AD80D5AE81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70363" b="36435"/>
          <a:stretch/>
        </p:blipFill>
        <p:spPr>
          <a:xfrm>
            <a:off x="1125460" y="643464"/>
            <a:ext cx="339242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219367"/>
      </p:ext>
    </p:extLst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854"/>
            <a:ext cx="9144000" cy="742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>
            <a:off x="0" y="61210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684" y="956172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684" y="2167385"/>
            <a:ext cx="6571343" cy="32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1309" y="330371"/>
            <a:ext cx="2368292" cy="304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3728" y="131730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78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ransition>
    <p:wheel spokes="2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1F8kgFG0W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youtube.com/watch?v=A58UcAdcBw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9Wr4PMijbF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jGcRPJZe5o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O_IjeaqXzs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908720"/>
            <a:ext cx="7593012" cy="466538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COSTRUZIONI DEL SÉ E DELL'ALTRO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2041525"/>
            <a:ext cx="7593013" cy="3260636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Nascita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ciclo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della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vita /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morte</a:t>
            </a:r>
            <a:endParaRPr lang="en-GB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Appartenenza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condivisione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modelli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culturali</a:t>
            </a:r>
            <a:endParaRPr lang="en-GB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Concetto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individuo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/ persona</a:t>
            </a:r>
          </a:p>
          <a:p>
            <a:pPr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Identità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/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endParaRPr lang="en-GB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Cfr</a:t>
            </a:r>
            <a:r>
              <a:rPr lang="en-GB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GB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Bioetica</a:t>
            </a:r>
            <a:endParaRPr lang="en-GB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15875"/>
            <a:ext cx="60404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39975"/>
            <a:ext cx="3240088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435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073283"/>
            <a:ext cx="7334200" cy="740845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+mn-lt"/>
                <a:ea typeface="ＭＳ Ｐゴシック" charset="0"/>
                <a:cs typeface="ＭＳ Ｐゴシック" charset="0"/>
              </a:rPr>
              <a:t>Riti</a:t>
            </a:r>
            <a:r>
              <a:rPr lang="en-GB" dirty="0">
                <a:latin typeface="+mn-lt"/>
                <a:ea typeface="ＭＳ Ｐゴシック" charset="0"/>
                <a:cs typeface="ＭＳ Ｐゴシック" charset="0"/>
              </a:rPr>
              <a:t> di </a:t>
            </a:r>
            <a:r>
              <a:rPr lang="en-GB" dirty="0" err="1">
                <a:latin typeface="+mn-lt"/>
                <a:ea typeface="ＭＳ Ｐゴシック" charset="0"/>
                <a:cs typeface="ＭＳ Ｐゴシック" charset="0"/>
              </a:rPr>
              <a:t>passaggio</a:t>
            </a:r>
            <a:r>
              <a:rPr lang="en-GB" dirty="0">
                <a:latin typeface="+mn-lt"/>
                <a:ea typeface="ＭＳ Ｐゴシック" charset="0"/>
                <a:cs typeface="ＭＳ Ｐゴシック" charset="0"/>
              </a:rPr>
              <a:t> (Van </a:t>
            </a:r>
            <a:r>
              <a:rPr lang="en-GB" dirty="0" err="1">
                <a:latin typeface="+mn-lt"/>
                <a:ea typeface="ＭＳ Ｐゴシック" charset="0"/>
                <a:cs typeface="ＭＳ Ｐゴシック" charset="0"/>
              </a:rPr>
              <a:t>Gennep</a:t>
            </a:r>
            <a:r>
              <a:rPr lang="en-GB" dirty="0"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755651" y="2184400"/>
            <a:ext cx="8064822" cy="2788008"/>
          </a:xfrm>
        </p:spPr>
        <p:txBody>
          <a:bodyPr wrap="square"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1)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separazione</a:t>
            </a: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2)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margine</a:t>
            </a:r>
            <a:r>
              <a:rPr lang="en-GB" dirty="0">
                <a:ea typeface="ＭＳ Ｐゴシック" charset="0"/>
                <a:cs typeface="ＭＳ Ｐゴシック" charset="0"/>
              </a:rPr>
              <a:t> (</a:t>
            </a:r>
            <a:r>
              <a:rPr lang="en-GB" dirty="0" err="1">
                <a:ea typeface="ＭＳ Ｐゴシック" charset="0"/>
                <a:cs typeface="ＭＳ Ｐゴシック" charset="0"/>
              </a:rPr>
              <a:t>liminalità</a:t>
            </a:r>
            <a:r>
              <a:rPr lang="en-GB" dirty="0">
                <a:ea typeface="ＭＳ Ｐゴシック" charset="0"/>
                <a:cs typeface="ＭＳ Ｐゴシック" charset="0"/>
              </a:rPr>
              <a:t>) 			   		</a:t>
            </a:r>
            <a:r>
              <a:rPr lang="en-GB" dirty="0" err="1">
                <a:ea typeface="ＭＳ Ｐゴシック" charset="0"/>
                <a:cs typeface="ＭＳ Ｐゴシック" charset="0"/>
              </a:rPr>
              <a:t>Communitas</a:t>
            </a: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3)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ri-aggregazione</a:t>
            </a: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Il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rito</a:t>
            </a:r>
            <a:r>
              <a:rPr lang="en-GB" dirty="0">
                <a:ea typeface="ＭＳ Ｐゴシック" charset="0"/>
                <a:cs typeface="ＭＳ Ｐゴシック" charset="0"/>
              </a:rPr>
              <a:t> serve a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controllare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il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pericolo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insito</a:t>
            </a:r>
            <a:r>
              <a:rPr lang="en-GB" dirty="0">
                <a:ea typeface="ＭＳ Ｐゴシック" charset="0"/>
                <a:cs typeface="ＭＳ Ｐゴシック" charset="0"/>
              </a:rPr>
              <a:t> 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nel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cambiamento</a:t>
            </a:r>
            <a:r>
              <a:rPr lang="en-GB" dirty="0">
                <a:ea typeface="ＭＳ Ｐゴシック" charset="0"/>
                <a:cs typeface="ＭＳ Ｐゴシック" charset="0"/>
              </a:rPr>
              <a:t>.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 err="1">
                <a:ea typeface="ＭＳ Ｐゴシック" charset="0"/>
                <a:cs typeface="ＭＳ Ｐゴシック" charset="0"/>
              </a:rPr>
              <a:t>Struttura</a:t>
            </a:r>
            <a:r>
              <a:rPr lang="en-GB" dirty="0">
                <a:ea typeface="ＭＳ Ｐゴシック" charset="0"/>
                <a:cs typeface="ＭＳ Ｐゴシック" charset="0"/>
              </a:rPr>
              <a:t>/</a:t>
            </a:r>
            <a:r>
              <a:rPr lang="en-GB" dirty="0" err="1">
                <a:ea typeface="ＭＳ Ｐゴシック" charset="0"/>
                <a:cs typeface="ＭＳ Ｐゴシック" charset="0"/>
              </a:rPr>
              <a:t>Antistruttura</a:t>
            </a: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3923928" y="2780928"/>
            <a:ext cx="1176338" cy="420688"/>
          </a:xfrm>
          <a:prstGeom prst="rightArrow">
            <a:avLst>
              <a:gd name="adj1" fmla="val 50000"/>
              <a:gd name="adj2" fmla="val 69906"/>
            </a:avLst>
          </a:prstGeom>
          <a:solidFill>
            <a:srgbClr val="FF99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184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Il corpo delle donne</a:t>
            </a:r>
          </a:p>
        </p:txBody>
      </p:sp>
      <p:pic>
        <p:nvPicPr>
          <p:cNvPr id="24578" name="Segnaposto contenuto 3" descr="burqabikini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0" y="2166938"/>
            <a:ext cx="4322088" cy="3289300"/>
          </a:xfrm>
        </p:spPr>
      </p:pic>
    </p:spTree>
  </p:cSld>
  <p:clrMapOvr>
    <a:masterClrMapping/>
  </p:clrMapOvr>
  <p:transition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egnaposto contenuto 3" descr="STO-140916-0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80" t="-8620" r="-25404" b="-3793"/>
          <a:stretch>
            <a:fillRect/>
          </a:stretch>
        </p:blipFill>
        <p:spPr>
          <a:xfrm>
            <a:off x="-1044624" y="548680"/>
            <a:ext cx="6737350" cy="5110163"/>
          </a:xfrm>
        </p:spPr>
      </p:pic>
      <p:pic>
        <p:nvPicPr>
          <p:cNvPr id="21507" name="Immagine 4" descr="vintage2520cooking255b12255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01478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866908"/>
      </p:ext>
    </p:extLst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Century Gothic" charset="0"/>
            </a:endParaRPr>
          </a:p>
        </p:txBody>
      </p:sp>
      <p:pic>
        <p:nvPicPr>
          <p:cNvPr id="23555" name="Segnaposto contenuto 3" descr="IMG_17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 b="15488"/>
          <a:stretch>
            <a:fillRect/>
          </a:stretch>
        </p:blipFill>
        <p:spPr>
          <a:xfrm>
            <a:off x="468313" y="1557338"/>
            <a:ext cx="8210550" cy="4249737"/>
          </a:xfrm>
        </p:spPr>
      </p:pic>
    </p:spTree>
    <p:extLst>
      <p:ext uri="{BB962C8B-B14F-4D97-AF65-F5344CB8AC3E}">
        <p14:creationId xmlns:p14="http://schemas.microsoft.com/office/powerpoint/2010/main" val="3927499638"/>
      </p:ext>
    </p:extLst>
  </p:cSld>
  <p:clrMapOvr>
    <a:masterClrMapping/>
  </p:clrMapOvr>
  <p:transition>
    <p:wheel spokes="2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Century Gothic" charset="0"/>
            </a:endParaRPr>
          </a:p>
        </p:txBody>
      </p:sp>
      <p:pic>
        <p:nvPicPr>
          <p:cNvPr id="22531" name="Segnaposto contenuto 5" descr="IMG_17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 b="15488"/>
          <a:stretch>
            <a:fillRect/>
          </a:stretch>
        </p:blipFill>
        <p:spPr>
          <a:xfrm>
            <a:off x="44450" y="1125538"/>
            <a:ext cx="9072563" cy="4695825"/>
          </a:xfrm>
        </p:spPr>
      </p:pic>
    </p:spTree>
    <p:extLst>
      <p:ext uri="{BB962C8B-B14F-4D97-AF65-F5344CB8AC3E}">
        <p14:creationId xmlns:p14="http://schemas.microsoft.com/office/powerpoint/2010/main" val="748853576"/>
      </p:ext>
    </p:extLst>
  </p:cSld>
  <p:clrMapOvr>
    <a:masterClrMapping/>
  </p:clrMapOvr>
  <p:transition>
    <p:wheel spokes="2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Incorporazione - antropopoiesi</a:t>
            </a:r>
          </a:p>
        </p:txBody>
      </p:sp>
      <p:pic>
        <p:nvPicPr>
          <p:cNvPr id="26627" name="Segnaposto contenuto 5" descr="body-piercing-examp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03" y="2009599"/>
            <a:ext cx="2460822" cy="3289300"/>
          </a:xfrm>
        </p:spPr>
      </p:pic>
      <p:pic>
        <p:nvPicPr>
          <p:cNvPr id="26626" name="Picture 3" descr="captureEti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1000"/>
            <a:ext cx="32893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2204913" y="916781"/>
            <a:ext cx="4410199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Corpo come messa in scena del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Sè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Segnaposto contenuto 3" descr="tatuaggi_angelina_jolie_schie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69" r="-65369"/>
          <a:stretch>
            <a:fillRect/>
          </a:stretch>
        </p:blipFill>
        <p:spPr>
          <a:xfrm>
            <a:off x="-2412776" y="2109787"/>
            <a:ext cx="8610600" cy="4748213"/>
          </a:xfrm>
        </p:spPr>
      </p:pic>
      <p:pic>
        <p:nvPicPr>
          <p:cNvPr id="27651" name="Immagine 5" descr="O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56102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olo 1"/>
          <p:cNvSpPr>
            <a:spLocks noGrp="1"/>
          </p:cNvSpPr>
          <p:nvPr>
            <p:ph type="title"/>
          </p:nvPr>
        </p:nvSpPr>
        <p:spPr>
          <a:xfrm>
            <a:off x="1042498" y="188640"/>
            <a:ext cx="6571343" cy="1049235"/>
          </a:xfrm>
        </p:spPr>
        <p:txBody>
          <a:bodyPr/>
          <a:lstStyle/>
          <a:p>
            <a:pPr eaLnBrk="1" hangingPunct="1"/>
            <a:r>
              <a:rPr lang="it-IT" dirty="0">
                <a:latin typeface="Rockwell" charset="0"/>
              </a:rPr>
              <a:t>Come stai? </a:t>
            </a:r>
          </a:p>
        </p:txBody>
      </p:sp>
      <p:pic>
        <p:nvPicPr>
          <p:cNvPr id="77826" name="Segnaposto contenuto 5" descr="Pain-Face-Sca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31" b="-13831"/>
          <a:stretch>
            <a:fillRect/>
          </a:stretch>
        </p:blipFill>
        <p:spPr>
          <a:xfrm>
            <a:off x="1547664" y="713257"/>
            <a:ext cx="5561012" cy="3049587"/>
          </a:xfrm>
        </p:spPr>
      </p:pic>
      <p:pic>
        <p:nvPicPr>
          <p:cNvPr id="77827" name="Immagine 6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556101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16494"/>
      </p:ext>
    </p:extLst>
  </p:cSld>
  <p:clrMapOvr>
    <a:masterClrMapping/>
  </p:clrMapOvr>
  <p:transition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sz="2800">
                <a:latin typeface="Rockwell" charset="0"/>
              </a:rPr>
              <a:t>Angelo del dolore (Angel of Grief)</a:t>
            </a:r>
            <a:br>
              <a:rPr lang="it-IT" sz="2800">
                <a:latin typeface="Rockwell" charset="0"/>
              </a:rPr>
            </a:br>
            <a:r>
              <a:rPr lang="it-IT" sz="2800">
                <a:latin typeface="Rockwell" charset="0"/>
              </a:rPr>
              <a:t>William Wetmore, 1894</a:t>
            </a:r>
          </a:p>
        </p:txBody>
      </p:sp>
      <p:pic>
        <p:nvPicPr>
          <p:cNvPr id="79874" name="Segnaposto contenuto 3" descr="p007_1_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8913"/>
          <a:stretch>
            <a:fillRect/>
          </a:stretch>
        </p:blipFill>
        <p:spPr>
          <a:xfrm>
            <a:off x="467544" y="1772816"/>
            <a:ext cx="8136904" cy="4144963"/>
          </a:xfrm>
        </p:spPr>
      </p:pic>
    </p:spTree>
    <p:extLst>
      <p:ext uri="{BB962C8B-B14F-4D97-AF65-F5344CB8AC3E}">
        <p14:creationId xmlns:p14="http://schemas.microsoft.com/office/powerpoint/2010/main" val="1114572719"/>
      </p:ext>
    </p:extLst>
  </p:cSld>
  <p:clrMapOvr>
    <a:masterClrMapping/>
  </p:clrMapOvr>
  <p:transition>
    <p:wheel spokes="2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764704"/>
            <a:ext cx="7772400" cy="5377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Alterità-identità</a:t>
            </a:r>
            <a:endParaRPr lang="en-GB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205038"/>
            <a:ext cx="8062912" cy="3350726"/>
          </a:xfrm>
        </p:spPr>
        <p:txBody>
          <a:bodyPr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senso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dell</a:t>
            </a:r>
            <a:r>
              <a:rPr lang="it-IT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sz="28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rendere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possibile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formarsi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del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senso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altLang="ja-JP" sz="28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identità</a:t>
            </a:r>
            <a:endParaRPr lang="en-GB" altLang="ja-JP" sz="2800" dirty="0">
              <a:solidFill>
                <a:schemeClr val="accent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</a:t>
            </a:r>
            <a:r>
              <a:rPr lang="ja-JP" alt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viene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sperimentata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diversi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livelli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relativa</a:t>
            </a:r>
            <a:endParaRPr lang="en-GB" altLang="ja-JP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passaggio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cruciale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quando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passa</a:t>
            </a:r>
            <a:r>
              <a:rPr 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dall</a:t>
            </a:r>
            <a:r>
              <a:rPr lang="ja-JP" altLang="en-GB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alla</a:t>
            </a:r>
            <a:r>
              <a:rPr lang="en-GB" altLang="ja-JP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sz="28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DIFFERENZA </a:t>
            </a:r>
            <a:endParaRPr lang="en-GB" sz="2800" dirty="0">
              <a:solidFill>
                <a:schemeClr val="accent2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Rockwell" charset="0"/>
              </a:rPr>
              <a:t>L’urlo (Munch)</a:t>
            </a:r>
          </a:p>
        </p:txBody>
      </p:sp>
      <p:pic>
        <p:nvPicPr>
          <p:cNvPr id="81922" name="Segnaposto contenuto 3" descr="index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01" y="1700808"/>
            <a:ext cx="6032707" cy="3400989"/>
          </a:xfrm>
        </p:spPr>
      </p:pic>
    </p:spTree>
    <p:extLst>
      <p:ext uri="{BB962C8B-B14F-4D97-AF65-F5344CB8AC3E}">
        <p14:creationId xmlns:p14="http://schemas.microsoft.com/office/powerpoint/2010/main" val="2822280914"/>
      </p:ext>
    </p:extLst>
  </p:cSld>
  <p:clrMapOvr>
    <a:masterClrMapping/>
  </p:clrMapOvr>
  <p:transition>
    <p:wheel spokes="2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Rockwell" charset="0"/>
              </a:rPr>
              <a:t>L’indicibile della sofferenza</a:t>
            </a:r>
          </a:p>
        </p:txBody>
      </p:sp>
      <p:sp>
        <p:nvSpPr>
          <p:cNvPr id="80898" name="Segnaposto contenuto 2"/>
          <p:cNvSpPr>
            <a:spLocks noGrp="1"/>
          </p:cNvSpPr>
          <p:nvPr>
            <p:ph idx="1"/>
          </p:nvPr>
        </p:nvSpPr>
        <p:spPr>
          <a:xfrm>
            <a:off x="498475" y="1717675"/>
            <a:ext cx="7556500" cy="4144963"/>
          </a:xfrm>
        </p:spPr>
        <p:txBody>
          <a:bodyPr/>
          <a:lstStyle/>
          <a:p>
            <a:pPr eaLnBrk="1" hangingPunct="1"/>
            <a:r>
              <a:rPr lang="it-IT" dirty="0">
                <a:latin typeface="Rockwell" charset="0"/>
              </a:rPr>
              <a:t>Il dolore si sottrae alla possibilità di essere nominato e comunicato</a:t>
            </a:r>
          </a:p>
          <a:p>
            <a:pPr eaLnBrk="1" hangingPunct="1"/>
            <a:r>
              <a:rPr lang="it-IT" dirty="0">
                <a:latin typeface="Rockwell" charset="0"/>
              </a:rPr>
              <a:t>Morso, tenaglia, isolamento, urla disarticolate</a:t>
            </a:r>
          </a:p>
          <a:p>
            <a:pPr eaLnBrk="1" hangingPunct="1"/>
            <a:r>
              <a:rPr lang="it-IT" dirty="0">
                <a:latin typeface="Rockwell" charset="0"/>
              </a:rPr>
              <a:t>ETNOEZIOLOGIA = spiegazioni causali della sofferenza e problemi di salute</a:t>
            </a:r>
          </a:p>
        </p:txBody>
      </p:sp>
      <p:pic>
        <p:nvPicPr>
          <p:cNvPr id="80899" name="Immagine 3" descr="index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4240953"/>
            <a:ext cx="2566491" cy="217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Immagine 4" descr="487707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0491"/>
            <a:ext cx="22891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91598"/>
      </p:ext>
    </p:extLst>
  </p:cSld>
  <p:clrMapOvr>
    <a:masterClrMapping/>
  </p:clrMapOvr>
  <p:transition>
    <p:wheel spokes="2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Annullamento del dualismo tra fisiologia e coscienza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30716" y="2005407"/>
            <a:ext cx="7556500" cy="4144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Il dolore investe il rapporto con il mondo, non è solo lesione, ma è sofferenza, percepita da una griglia interpretativa propria di ciascun individuo.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Dolore = sensazione + emozione + percezione del mondo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Non esiste dolore ‘oggettivo’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Dolore ha riflessi nel rapporto della persona con il mondo e con gli altri.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52396"/>
      </p:ext>
    </p:extLst>
  </p:cSld>
  <p:clrMapOvr>
    <a:masterClrMapping/>
  </p:clrMapOvr>
  <p:transition>
    <p:wheel spokes="2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Rockwell" charset="0"/>
              </a:rPr>
              <a:t>Definizione OMS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1916832"/>
            <a:ext cx="7076747" cy="446375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Il dolore è un’esperienza sensoriale ed emotiva spiacevole, associata ad un danno tissutale, potenziale o reale, o descritta in relazione a tale danno.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Dolore OGGETTIVATO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Modalità di espressione al bisogno di assistenza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Dolore = sintomo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Componente accessoria da eliminare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Analgesici e farmaci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Rischio del riduzionismo tecnicistico /performance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53033"/>
      </p:ext>
    </p:extLst>
  </p:cSld>
  <p:clrMapOvr>
    <a:masterClrMapping/>
  </p:clrMapOvr>
  <p:transition>
    <p:wheel spokes="2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Dolore = segnale di pericolo, minaccia</a:t>
            </a:r>
          </a:p>
        </p:txBody>
      </p:sp>
      <p:sp>
        <p:nvSpPr>
          <p:cNvPr id="69634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it-IT">
                <a:latin typeface="Rockwell" charset="0"/>
              </a:rPr>
              <a:t>Il dolore è lo scotto che paghiamo alla dimensione corporea dell’esistenza </a:t>
            </a:r>
          </a:p>
          <a:p>
            <a:pPr eaLnBrk="1" hangingPunct="1"/>
            <a:r>
              <a:rPr lang="it-IT">
                <a:latin typeface="Rockwell" charset="0"/>
              </a:rPr>
              <a:t>Stentiamo però a rappresentarcelo come ‘nostro’, ambivalente rapporto</a:t>
            </a:r>
          </a:p>
          <a:p>
            <a:pPr eaLnBrk="1" hangingPunct="1"/>
            <a:r>
              <a:rPr lang="it-IT">
                <a:latin typeface="Rockwell" charset="0"/>
              </a:rPr>
              <a:t>Paradosso: procura la sensazione di essere vivi, stabilisce un netto limite tra sé e il mondo. </a:t>
            </a:r>
          </a:p>
          <a:p>
            <a:pPr eaLnBrk="1" hangingPunct="1"/>
            <a:r>
              <a:rPr lang="it-IT">
                <a:latin typeface="Rockwell" charset="0"/>
              </a:rPr>
              <a:t>L’individuo è ovunque il dolore ‘lo afferri’.</a:t>
            </a:r>
          </a:p>
          <a:p>
            <a:pPr eaLnBrk="1" hangingPunct="1"/>
            <a:r>
              <a:rPr lang="it-IT">
                <a:latin typeface="Rockwell" charset="0"/>
              </a:rPr>
              <a:t>Società occidentale con dualismo corpo/spirito – dolore/sofferenza</a:t>
            </a:r>
          </a:p>
          <a:p>
            <a:pPr eaLnBrk="1" hangingPunct="1"/>
            <a:endParaRPr lang="it-IT"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82715"/>
      </p:ext>
    </p:extLst>
  </p:cSld>
  <p:clrMapOvr>
    <a:masterClrMapping/>
  </p:clrMapOvr>
  <p:transition>
    <p:wheel spokes="2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Rockwell" charset="0"/>
              </a:rPr>
              <a:t>Prospettiva biomedica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9318" y="1556792"/>
            <a:ext cx="6915050" cy="391656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Le malattie sono ENTITA’ BIOLOGICHE O FISIO-PSICOLOGICHE causate da lesioni traumatiche o da disfunzioni organiche.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Queste ultime producono ‘segni’ o anomalie fisiologiche che possono essere MISURATE tramite procedure cliniche di laboratorio;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Producono inoltre ‘sintomi’ cioè espressioni dell’esperienza di sofferenza, linguisticamente comunicate dai ‘pazienti’.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Byron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Good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, 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Medicine, </a:t>
            </a:r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Rationality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and Experience: An </a:t>
            </a:r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Anthropological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</a:t>
            </a:r>
            <a:r>
              <a:rPr lang="it-IT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Perspective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, (</a:t>
            </a:r>
            <a:r>
              <a:rPr lang="it-IT" i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Narrare la malattia)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1994</a:t>
            </a:r>
          </a:p>
        </p:txBody>
      </p:sp>
    </p:spTree>
    <p:extLst>
      <p:ext uri="{BB962C8B-B14F-4D97-AF65-F5344CB8AC3E}">
        <p14:creationId xmlns:p14="http://schemas.microsoft.com/office/powerpoint/2010/main" val="4062735586"/>
      </p:ext>
    </p:extLst>
  </p:cSld>
  <p:clrMapOvr>
    <a:masterClrMapping/>
  </p:clrMapOvr>
  <p:transition>
    <p:wheel spokes="2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</a:rPr>
              <a:t>Salute/malattia</a:t>
            </a:r>
          </a:p>
        </p:txBody>
      </p:sp>
      <p:sp>
        <p:nvSpPr>
          <p:cNvPr id="31748" name="Segnaposto testo 4"/>
          <p:cNvSpPr>
            <a:spLocks noGrp="1"/>
          </p:cNvSpPr>
          <p:nvPr>
            <p:ph type="body" idx="1"/>
          </p:nvPr>
        </p:nvSpPr>
        <p:spPr>
          <a:xfrm>
            <a:off x="496888" y="2070100"/>
            <a:ext cx="3657600" cy="32385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>
                <a:latin typeface="Tw Cen MT" charset="0"/>
                <a:ea typeface="+mn-ea"/>
                <a:cs typeface="+mn-cs"/>
              </a:rPr>
              <a:t>ILLNESS</a:t>
            </a:r>
          </a:p>
        </p:txBody>
      </p:sp>
      <p:sp>
        <p:nvSpPr>
          <p:cNvPr id="56322" name="Segnaposto contenuto 5"/>
          <p:cNvSpPr>
            <a:spLocks noGrp="1"/>
          </p:cNvSpPr>
          <p:nvPr>
            <p:ph sz="half" idx="2"/>
          </p:nvPr>
        </p:nvSpPr>
        <p:spPr>
          <a:xfrm>
            <a:off x="496888" y="2447925"/>
            <a:ext cx="3657600" cy="36782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it-IT" dirty="0">
                <a:latin typeface="Tw Cen MT" charset="0"/>
              </a:rPr>
              <a:t>Ciò che il paziente sente quando va dal dottore</a:t>
            </a:r>
          </a:p>
          <a:p>
            <a:pPr eaLnBrk="1" hangingPunct="1">
              <a:defRPr/>
            </a:pPr>
            <a:r>
              <a:rPr lang="it-IT" dirty="0">
                <a:latin typeface="Tw Cen MT" charset="0"/>
              </a:rPr>
              <a:t>Emozioni, pensieri e comportamenti correlati all’essere ammalato</a:t>
            </a: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r>
              <a:rPr lang="it-IT" dirty="0">
                <a:latin typeface="Tw Cen MT" charset="0"/>
              </a:rPr>
              <a:t>SICKNESS: ruolo sociale dell’ammalato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4400550" y="2070100"/>
            <a:ext cx="3657600" cy="323850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it-IT" dirty="0">
                <a:latin typeface="Tw Cen MT" charset="0"/>
              </a:rPr>
              <a:t>DISEASE</a:t>
            </a:r>
          </a:p>
        </p:txBody>
      </p:sp>
      <p:sp>
        <p:nvSpPr>
          <p:cNvPr id="75779" name="Segnaposto contenuto 7"/>
          <p:cNvSpPr>
            <a:spLocks noGrp="1"/>
          </p:cNvSpPr>
          <p:nvPr>
            <p:ph sz="quarter" idx="4"/>
          </p:nvPr>
        </p:nvSpPr>
        <p:spPr>
          <a:xfrm>
            <a:off x="4572000" y="2420888"/>
            <a:ext cx="3657600" cy="36782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it-IT" dirty="0">
                <a:latin typeface="Tw Cen MT" charset="0"/>
              </a:rPr>
              <a:t>Ciò che ha quando torna torna a casa dall’ambulatorio</a:t>
            </a:r>
          </a:p>
          <a:p>
            <a:pPr eaLnBrk="1" hangingPunct="1"/>
            <a:r>
              <a:rPr lang="it-IT" dirty="0">
                <a:latin typeface="Tw Cen MT" charset="0"/>
              </a:rPr>
              <a:t>Malattia medica, nosografia ufficiale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860032" y="56612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DIALOGO TRANSCULTURALE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18944343"/>
      </p:ext>
    </p:extLst>
  </p:cSld>
  <p:clrMapOvr>
    <a:masterClrMapping/>
  </p:clrMapOvr>
  <p:transition>
    <p:wheel spokes="2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emozioni</a:t>
            </a:r>
          </a:p>
        </p:txBody>
      </p:sp>
      <p:pic>
        <p:nvPicPr>
          <p:cNvPr id="30722" name="Segnaposto contenuto 3" descr="leggere-le-emozioni-è-un-fatto-di-cultura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1" r="-7541"/>
          <a:stretch>
            <a:fillRect/>
          </a:stretch>
        </p:blipFill>
        <p:spPr>
          <a:xfrm>
            <a:off x="0" y="1676400"/>
            <a:ext cx="5602288" cy="3375025"/>
          </a:xfrm>
        </p:spPr>
      </p:pic>
      <p:pic>
        <p:nvPicPr>
          <p:cNvPr id="30723" name="Immagine 4" descr="facs-ek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6" y="1772816"/>
            <a:ext cx="3249862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1219200" y="5715000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Cognizioni di un Io corporeo,</a:t>
            </a:r>
          </a:p>
          <a:p>
            <a:pPr eaLnBrk="1" hangingPunct="1"/>
            <a:r>
              <a:rPr lang="it-IT" sz="1800"/>
              <a:t>Pensieri incorporati</a:t>
            </a:r>
          </a:p>
        </p:txBody>
      </p:sp>
    </p:spTree>
  </p:cSld>
  <p:clrMapOvr>
    <a:masterClrMapping/>
  </p:clrMapOvr>
  <p:transition>
    <p:wheel spokes="2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Una sola morte?</a:t>
            </a:r>
          </a:p>
        </p:txBody>
      </p:sp>
      <p:sp>
        <p:nvSpPr>
          <p:cNvPr id="2969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“Ci sono poche culture al di là della nostra nelle quali si crede che un individuo sia totalmente vivente o totalmente morto” (M. Bloch 1993)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Morte e cadavere sono ritualizzati , fase liminale di passaggio (Van Gennep)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Concezione di ‘persona’ sociale/individuo unico</a:t>
            </a:r>
          </a:p>
          <a:p>
            <a:pPr>
              <a:buFont typeface="Wingdings" charset="0"/>
              <a:buNone/>
            </a:pPr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	Es. da individuo ad antenato / graduale isolamento</a:t>
            </a:r>
          </a:p>
          <a:p>
            <a:pPr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Distinzione sociale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170729" y="1893256"/>
            <a:ext cx="8001000" cy="4267200"/>
          </a:xfrm>
        </p:spPr>
        <p:txBody>
          <a:bodyPr/>
          <a:lstStyle/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Caste</a:t>
            </a:r>
          </a:p>
          <a:p>
            <a:pPr eaLnBrk="1" hangingPunct="1"/>
            <a:endParaRPr lang="it-IT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Classi sociali</a:t>
            </a:r>
          </a:p>
          <a:p>
            <a:pPr eaLnBrk="1" hangingPunct="1"/>
            <a:endParaRPr lang="it-IT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it-IT" sz="3200" dirty="0">
                <a:latin typeface="Tw Cen MT" charset="0"/>
                <a:ea typeface="ＭＳ Ｐゴシック" charset="0"/>
                <a:cs typeface="ＭＳ Ｐゴシック" charset="0"/>
              </a:rPr>
              <a:t>Etnie</a:t>
            </a:r>
          </a:p>
          <a:p>
            <a:pPr eaLnBrk="1" hangingPunct="1">
              <a:buFont typeface="Wingdings" charset="0"/>
              <a:buNone/>
            </a:pP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908720"/>
            <a:ext cx="7593013" cy="638175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Corpo</a:t>
            </a:r>
            <a: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  <a:t> – </a:t>
            </a: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incorporazione</a:t>
            </a:r>
            <a: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2041525"/>
            <a:ext cx="7593013" cy="4208127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Femminile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maschile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come base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classificatoria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identico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differente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Differenze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sessuali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anatomiche</a:t>
            </a:r>
            <a:endParaRPr lang="en-GB" sz="3200" dirty="0">
              <a:solidFill>
                <a:schemeClr val="accent2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Differenze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genere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culturali</a:t>
            </a:r>
            <a:r>
              <a:rPr lang="en-GB" sz="3200" dirty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000" dirty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  <a:hlinkClick r:id="rId3"/>
              </a:rPr>
              <a:t>Judith Butler</a:t>
            </a:r>
            <a:endParaRPr lang="en-GB" sz="2000" dirty="0">
              <a:solidFill>
                <a:schemeClr val="accent2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Implicazioni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sociali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-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educazione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Emozioni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Corpo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culturalmente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disciplinato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(Foucault)</a:t>
            </a:r>
          </a:p>
          <a:p>
            <a:pPr eaLnBrk="1" hangingPunct="1">
              <a:lnSpc>
                <a:spcPct val="93000"/>
              </a:lnSpc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7808912" cy="1076325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  <a:t>Caste</a:t>
            </a:r>
            <a:b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</a:br>
            <a:endParaRPr lang="en-GB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124744"/>
            <a:ext cx="7593013" cy="466566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Stratificazione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sociale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rigida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gerarchica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Criterio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purezza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ascrizione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Caste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indù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sono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unità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chiuse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e separate da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precisi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divieti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Varna (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sacerdoti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guerrieri,commercianti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contadini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) 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jat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(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gruppi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occupazionali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987" y="188640"/>
            <a:ext cx="7593013" cy="53816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Classi</a:t>
            </a:r>
            <a: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sociali</a:t>
            </a:r>
            <a:endParaRPr lang="en-GB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484784"/>
            <a:ext cx="6479357" cy="4048288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K. Marx, Das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Kapital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1867,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modo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produzione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coscienza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Appartenenza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ascrittiva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condizioni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socio-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economiche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Rapporti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egemonia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subalternità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; Agency</a:t>
            </a: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Classe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>
                <a:latin typeface="Symbol" charset="0"/>
                <a:ea typeface="ＭＳ Ｐゴシック" charset="0"/>
                <a:cs typeface="ＭＳ Ｐゴシック" charset="0"/>
              </a:rPr>
              <a:t>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occupazione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(Cultural Studies –CSS)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7950" y="27493"/>
            <a:ext cx="7766050" cy="696913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800" dirty="0" err="1">
                <a:latin typeface="Tw Cen MT" charset="0"/>
                <a:ea typeface="ＭＳ Ｐゴシック" charset="0"/>
                <a:cs typeface="ＭＳ Ｐゴシック" charset="0"/>
              </a:rPr>
              <a:t>etnie</a:t>
            </a:r>
            <a:endParaRPr lang="en-GB" sz="48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2041525"/>
            <a:ext cx="7593013" cy="3683000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Gruppo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che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condivide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GB" sz="3200" b="1" dirty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e/o 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lingua,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tradizione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territorio</a:t>
            </a: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w Cen MT" charset="0"/>
                <a:ea typeface="ＭＳ Ｐゴシック" charset="0"/>
                <a:cs typeface="ＭＳ Ｐゴシック" charset="0"/>
              </a:rPr>
              <a:t>Cultura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b="1" dirty="0">
                <a:solidFill>
                  <a:schemeClr val="accent2"/>
                </a:solidFill>
                <a:latin typeface="Symbol" charset="0"/>
                <a:ea typeface="ＭＳ Ｐゴシック" charset="0"/>
                <a:cs typeface="ＭＳ Ｐゴシック" charset="0"/>
              </a:rPr>
              <a:t> </a:t>
            </a:r>
            <a:r>
              <a:rPr lang="en-GB" sz="3200" dirty="0">
                <a:latin typeface="Tw Cen MT" charset="0"/>
                <a:ea typeface="ＭＳ Ｐゴシック" charset="0"/>
                <a:cs typeface="ＭＳ Ｐゴシック" charset="0"/>
              </a:rPr>
              <a:t>lingua </a:t>
            </a:r>
            <a:r>
              <a:rPr lang="en-GB" sz="3200" b="1" dirty="0">
                <a:solidFill>
                  <a:schemeClr val="accent2"/>
                </a:solidFill>
                <a:latin typeface="Symbol" charset="0"/>
                <a:ea typeface="ＭＳ Ｐゴシック" charset="0"/>
                <a:cs typeface="ＭＳ Ｐゴシック" charset="0"/>
              </a:rPr>
              <a:t>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territorio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Etnia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non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è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fondamento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naturale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, ma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sentimento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3200" dirty="0" err="1">
                <a:latin typeface="Tahoma" charset="0"/>
                <a:ea typeface="ＭＳ Ｐゴシック" charset="0"/>
                <a:cs typeface="ＭＳ Ｐゴシック" charset="0"/>
              </a:rPr>
              <a:t>appartenenza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vertica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Catalogo etnico</a:t>
            </a:r>
          </a:p>
        </p:txBody>
      </p:sp>
      <p:sp>
        <p:nvSpPr>
          <p:cNvPr id="38914" name="Segnaposto testo verticale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Segnaposto contenuto 7" descr="mappe08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28" r="-74728"/>
          <a:stretch>
            <a:fillRect/>
          </a:stretch>
        </p:blipFill>
        <p:spPr>
          <a:xfrm>
            <a:off x="0" y="685800"/>
            <a:ext cx="8912225" cy="5334000"/>
          </a:xfrm>
        </p:spPr>
      </p:pic>
    </p:spTree>
  </p:cSld>
  <p:clrMapOvr>
    <a:masterClrMapping/>
  </p:clrMapOvr>
  <p:transition>
    <p:wheel spokes="2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IMG_20181004_1929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77131"/>
      </p:ext>
    </p:extLst>
  </p:cSld>
  <p:clrMapOvr>
    <a:masterClrMapping/>
  </p:clrMapOvr>
  <p:transition>
    <p:wheel spokes="2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026" descr="D:\Piero\foto robi\cardpo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2350"/>
            <a:ext cx="62484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1027"/>
          <p:cNvSpPr txBox="1">
            <a:spLocks noChangeArrowheads="1"/>
          </p:cNvSpPr>
          <p:nvPr/>
        </p:nvSpPr>
        <p:spPr bwMode="auto">
          <a:xfrm>
            <a:off x="457200" y="60960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The People of India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1868-75</a:t>
            </a:r>
            <a:endParaRPr lang="it-IT" sz="1800" i="1">
              <a:solidFill>
                <a:schemeClr val="bg1"/>
              </a:solidFill>
              <a:latin typeface="Courier New" charset="0"/>
            </a:endParaRPr>
          </a:p>
        </p:txBody>
      </p:sp>
      <p:sp>
        <p:nvSpPr>
          <p:cNvPr id="39939" name="Text Box 1028"/>
          <p:cNvSpPr txBox="1">
            <a:spLocks noChangeArrowheads="1"/>
          </p:cNvSpPr>
          <p:nvPr/>
        </p:nvSpPr>
        <p:spPr bwMode="auto">
          <a:xfrm>
            <a:off x="4800600" y="6096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Types malgaches, 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1905</a:t>
            </a:r>
            <a:endParaRPr lang="it-IT" sz="1800">
              <a:solidFill>
                <a:schemeClr val="bg1"/>
              </a:solidFill>
            </a:endParaRPr>
          </a:p>
        </p:txBody>
      </p:sp>
      <p:sp>
        <p:nvSpPr>
          <p:cNvPr id="39940" name="CasellaDiTesto 4"/>
          <p:cNvSpPr txBox="1">
            <a:spLocks noChangeArrowheads="1"/>
          </p:cNvSpPr>
          <p:nvPr/>
        </p:nvSpPr>
        <p:spPr bwMode="auto">
          <a:xfrm>
            <a:off x="2825750" y="385763"/>
            <a:ext cx="494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Colonialismo: catalogare per amministrare</a:t>
            </a:r>
          </a:p>
        </p:txBody>
      </p:sp>
    </p:spTree>
  </p:cSld>
  <p:clrMapOvr>
    <a:masterClrMapping/>
  </p:clrMapOvr>
  <p:transition>
    <p:wheel spokes="2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:\Roberta\Ditam\didattica\rappresentazione\11388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029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2"/>
          <p:cNvGraphicFramePr>
            <a:graphicFrameLocks noChangeAspect="1"/>
          </p:cNvGraphicFramePr>
          <p:nvPr/>
        </p:nvGraphicFramePr>
        <p:xfrm>
          <a:off x="0" y="1588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4" name="Diapositiva" r:id="rId3" imgW="4533900" imgH="3403600" progId="">
                  <p:embed/>
                </p:oleObj>
              </mc:Choice>
              <mc:Fallback>
                <p:oleObj name="Diapositiva" r:id="rId3" imgW="4533900" imgH="3403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heel spokes="2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98450"/>
            <a:ext cx="7797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CasellaDiTesto 1"/>
          <p:cNvSpPr txBox="1">
            <a:spLocks noChangeArrowheads="1"/>
          </p:cNvSpPr>
          <p:nvPr/>
        </p:nvSpPr>
        <p:spPr bwMode="auto">
          <a:xfrm>
            <a:off x="1908175" y="6092825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hlinkClick r:id="rId4"/>
              </a:rPr>
              <a:t>venere nera</a:t>
            </a:r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Piero\foto robi\postcar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346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D:\Piero\foto robi\cardp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3321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Aborigines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1870</a:t>
            </a:r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Opposizioni binarie, categorie</a:t>
            </a:r>
          </a:p>
        </p:txBody>
      </p:sp>
      <p:pic>
        <p:nvPicPr>
          <p:cNvPr id="20482" name="Segnaposto contenuto 5" descr="Fiocchi nascita rosa e azzurro-ridotto---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75" r="-66975"/>
          <a:stretch>
            <a:fillRect/>
          </a:stretch>
        </p:blipFill>
        <p:spPr>
          <a:xfrm>
            <a:off x="-1836712" y="2327249"/>
            <a:ext cx="8153400" cy="4495800"/>
          </a:xfrm>
        </p:spPr>
      </p:pic>
      <p:pic>
        <p:nvPicPr>
          <p:cNvPr id="20483" name="Immagine 6" descr="AnneGeddes_baby_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34" y="2348880"/>
            <a:ext cx="4989513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 descr="FABIETTI - 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6767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olo verticale 2"/>
          <p:cNvSpPr>
            <a:spLocks noGrp="1"/>
          </p:cNvSpPr>
          <p:nvPr>
            <p:ph type="title" orient="vert"/>
          </p:nvPr>
        </p:nvSpPr>
        <p:spPr>
          <a:xfrm>
            <a:off x="6886575" y="274638"/>
            <a:ext cx="2057400" cy="5851525"/>
          </a:xfrm>
        </p:spPr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Selvaggio, fine ‘800</a:t>
            </a:r>
          </a:p>
        </p:txBody>
      </p:sp>
      <p:sp>
        <p:nvSpPr>
          <p:cNvPr id="47107" name="Segnaposto testo verticale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26" descr="D:\Roberta\Ditam\didattica\99-2000\slide\aborigenald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9163"/>
            <a:ext cx="685800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  <p:sndAc>
      <p:stSnd>
        <p:snd r:embed="rId2" name="FOTO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556500" cy="773113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latin typeface="Eurostile" charset="0"/>
                <a:ea typeface="ＭＳ Ｐゴシック" charset="0"/>
                <a:cs typeface="ＭＳ Ｐゴシック" charset="0"/>
              </a:rPr>
              <a:t>Gruppo </a:t>
            </a:r>
            <a:r>
              <a:rPr lang="en-GB" dirty="0" err="1">
                <a:latin typeface="Eurostile" charset="0"/>
                <a:ea typeface="ＭＳ Ｐゴシック" charset="0"/>
                <a:cs typeface="ＭＳ Ｐゴシック" charset="0"/>
              </a:rPr>
              <a:t>etnico</a:t>
            </a:r>
            <a:endParaRPr lang="en-GB" dirty="0">
              <a:latin typeface="Eurosti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590550" y="1800225"/>
            <a:ext cx="8229600" cy="3720378"/>
          </a:xfrm>
        </p:spPr>
        <p:txBody>
          <a:bodyPr lIns="90000" tIns="46800" rIns="90000" bIns="46800">
            <a:spAutoFit/>
          </a:bodyPr>
          <a:lstStyle/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gruppo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non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definibile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termini di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contenuti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caratteristiche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fisse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bensì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come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una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33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forma di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organizzazione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sociale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un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contenitore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organizzativo</a:t>
            </a:r>
            <a:endParaRPr lang="en-GB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endParaRPr lang="en-GB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900"/>
              </a:spcBef>
              <a:buClr>
                <a:srgbClr val="000000"/>
              </a:buClr>
              <a:buSzPct val="29000"/>
              <a:buFont typeface="Wingdings" charset="0"/>
              <a:buNone/>
              <a:tabLst>
                <a:tab pos="19050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</a:tabLst>
            </a:pP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confini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fra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diversi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gruppi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sono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mobili</a:t>
            </a:r>
            <a:r>
              <a:rPr lang="en-GB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 </a:t>
            </a:r>
            <a:r>
              <a:rPr lang="en-GB" sz="24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attraversabili</a:t>
            </a:r>
            <a:endParaRPr lang="en-GB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Picture 4" descr="HandsBorder03June06%2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Picture 4" descr="tijuana-border-04-743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915400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Zone liminali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Picture 4" descr="MoneyChangersPakAfg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70104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764704"/>
            <a:ext cx="7556500" cy="1116013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Modello generativo </a:t>
            </a:r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it-IT" sz="2800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F.Barth</a:t>
            </a:r>
            <a:r>
              <a:rPr lang="it-IT" sz="2800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it-IT" sz="2800" i="1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Ethnic</a:t>
            </a:r>
            <a:r>
              <a:rPr lang="it-IT" sz="2800" i="1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it-IT" sz="2800" i="1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groups</a:t>
            </a:r>
            <a:r>
              <a:rPr lang="it-IT" sz="2800" i="1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 and </a:t>
            </a:r>
            <a:r>
              <a:rPr lang="it-IT" sz="2800" i="1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Boundaries</a:t>
            </a:r>
            <a:r>
              <a:rPr lang="it-IT" sz="2800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, 1969)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536387" y="3860800"/>
          <a:ext cx="8086909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/>
          <p:cNvGraphicFramePr/>
          <p:nvPr/>
        </p:nvGraphicFramePr>
        <p:xfrm>
          <a:off x="536387" y="1600200"/>
          <a:ext cx="7185035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heel spokes="2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Frontiere e confini</a:t>
            </a:r>
          </a:p>
        </p:txBody>
      </p:sp>
      <p:sp>
        <p:nvSpPr>
          <p:cNvPr id="55298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Le migrazioni mettono in discussione i confini nazionali, ma continuano a esserne regolate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Nazionalismo metodologico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Processi di B/ordering /Othering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Sistemi di inclusione differenziale (Fassin) e ‘razzializzazione’ degli immigrati </a:t>
            </a:r>
          </a:p>
          <a:p>
            <a:pPr>
              <a:lnSpc>
                <a:spcPct val="90000"/>
              </a:lnSpc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Ripensare la governance globale (cittadinanza, lavoro, spazio, mobilità ecc.)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it-IT" sz="2700">
                <a:latin typeface="Tw Cen MT" charset="0"/>
                <a:ea typeface="ＭＳ Ｐゴシック" charset="0"/>
                <a:cs typeface="ＭＳ Ｐゴシック" charset="0"/>
                <a:hlinkClick r:id="rId2"/>
              </a:rPr>
              <a:t>https://www.youtube.com/watch?v=2jGcRPJZe5o</a:t>
            </a:r>
            <a:endParaRPr lang="it-IT" sz="2700">
              <a:latin typeface="Tw Cen MT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it-IT" sz="27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0"/>
            <a:ext cx="8229600" cy="9493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charset="0"/>
              <a:buNone/>
            </a:pPr>
            <a:r>
              <a:rPr lang="it-IT" sz="2600">
                <a:latin typeface="Tw Cen MT" charset="0"/>
                <a:ea typeface="ＭＳ Ｐゴシック" charset="0"/>
                <a:cs typeface="ＭＳ Ｐゴシック" charset="0"/>
              </a:rPr>
              <a:t>Decostruire confini lineari, categorie rigide, essenzialismi, dicotomie.</a:t>
            </a:r>
          </a:p>
        </p:txBody>
      </p:sp>
      <p:pic>
        <p:nvPicPr>
          <p:cNvPr id="56323" name="Picture 4" descr="border-2001-11-703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950"/>
            <a:ext cx="7704856" cy="502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28854" y="116632"/>
            <a:ext cx="8002588" cy="579438"/>
          </a:xfrm>
        </p:spPr>
        <p:txBody>
          <a:bodyPr lIns="0" tIns="0" rIns="0" bIns="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Strumentalizzazioni</a:t>
            </a:r>
            <a: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ideologiche</a:t>
            </a:r>
            <a:endParaRPr lang="en-GB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2587" cy="458788"/>
          </a:xfrm>
        </p:spPr>
        <p:txBody>
          <a:bodyPr lIns="0" tIns="0" rIns="0" bIns="0">
            <a:spAutoFit/>
          </a:bodyPr>
          <a:lstStyle/>
          <a:p>
            <a:pPr eaLnBrk="1" hangingPunct="1"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621587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8153400" cy="1544638"/>
          </a:xfrm>
        </p:spPr>
        <p:txBody>
          <a:bodyPr/>
          <a:lstStyle/>
          <a:p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Habitus: costruire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uomini&amp;donne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6" name="Segnaposto contenuto 3" descr="gender-identity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71" y="2166938"/>
            <a:ext cx="3822146" cy="3289300"/>
          </a:xfrm>
        </p:spPr>
      </p:pic>
      <p:sp>
        <p:nvSpPr>
          <p:cNvPr id="21507" name="CasellaDiTesto 1"/>
          <p:cNvSpPr txBox="1">
            <a:spLocks noChangeArrowheads="1"/>
          </p:cNvSpPr>
          <p:nvPr/>
        </p:nvSpPr>
        <p:spPr bwMode="auto">
          <a:xfrm>
            <a:off x="611188" y="58769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 dirty="0"/>
          </a:p>
        </p:txBody>
      </p:sp>
    </p:spTree>
  </p:cSld>
  <p:clrMapOvr>
    <a:masterClrMapping/>
  </p:clrMapOvr>
  <p:transition>
    <p:wheel spokes="2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Eccessi di cultura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Cultura, identità, etnia, razzismo…</a:t>
            </a:r>
          </a:p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Collocare noi </a:t>
            </a:r>
            <a:r>
              <a:rPr lang="it-IT">
                <a:solidFill>
                  <a:srgbClr val="FF6600"/>
                </a:solidFill>
                <a:latin typeface="Tw Cen MT" charset="0"/>
                <a:ea typeface="ＭＳ Ｐゴシック" charset="0"/>
                <a:cs typeface="ＭＳ Ｐゴシック" charset="0"/>
              </a:rPr>
              <a:t>TRA</a:t>
            </a:r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 gli altri, non noi/altri</a:t>
            </a:r>
          </a:p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Multiculturalismo rischia di riproporre la diversità culturale, accentuando le differenze (cfr. affirmative action)</a:t>
            </a:r>
          </a:p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Ogni cultura è multiculturale!</a:t>
            </a:r>
          </a:p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Diritto all’opacità</a:t>
            </a:r>
          </a:p>
        </p:txBody>
      </p:sp>
    </p:spTree>
  </p:cSld>
  <p:clrMapOvr>
    <a:masterClrMapping/>
  </p:clrMapOvr>
  <p:transition>
    <p:wheel spokes="2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4652963"/>
            <a:ext cx="4076700" cy="1143000"/>
          </a:xfrm>
        </p:spPr>
        <p:txBody>
          <a:bodyPr/>
          <a:lstStyle/>
          <a:p>
            <a:pPr eaLnBrk="1" hangingPunct="1"/>
            <a:r>
              <a:rPr lang="it-IT" sz="3400" i="1">
                <a:latin typeface="Tw Cen MT" charset="0"/>
                <a:ea typeface="ＭＳ Ｐゴシック" charset="0"/>
                <a:cs typeface="ＭＳ Ｐゴシック" charset="0"/>
              </a:rPr>
              <a:t>E. Glissant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7772400" cy="583247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it-IT" sz="2800" i="1">
                <a:latin typeface="Eurostile" charset="0"/>
                <a:ea typeface="ＭＳ Ｐゴシック" charset="0"/>
                <a:cs typeface="ＭＳ Ｐゴシック" charset="0"/>
              </a:rPr>
              <a:t>E’ vero, io rivendico il </a:t>
            </a:r>
            <a:r>
              <a:rPr lang="it-IT" sz="2800" i="1">
                <a:solidFill>
                  <a:schemeClr val="tx2"/>
                </a:solidFill>
                <a:latin typeface="Eurostile" charset="0"/>
                <a:ea typeface="ＭＳ Ｐゴシック" charset="0"/>
                <a:cs typeface="ＭＳ Ｐゴシック" charset="0"/>
              </a:rPr>
              <a:t>diritto all’opacità</a:t>
            </a:r>
            <a:r>
              <a:rPr lang="it-IT" sz="2800" i="1">
                <a:latin typeface="Eurostile" charset="0"/>
                <a:ea typeface="ＭＳ Ｐゴシック" charset="0"/>
                <a:cs typeface="ＭＳ Ｐゴシック" charset="0"/>
              </a:rPr>
              <a:t>. La troppa definizione, la trasparenza portano all’apartheid: di qua i neri, di là i bianchi. “Non ci capiamo”, si dice, e allora viviamo separati. No, dico io, non ci capiamo completamente, ma possiamo convivere. L’opacità non è un muro, lascia sempre filtrare qualcosa. </a:t>
            </a:r>
            <a:r>
              <a:rPr lang="it-IT" sz="2800" i="1">
                <a:solidFill>
                  <a:schemeClr val="tx2"/>
                </a:solidFill>
                <a:latin typeface="Eurostile" charset="0"/>
                <a:ea typeface="ＭＳ Ｐゴシック" charset="0"/>
                <a:cs typeface="ＭＳ Ｐゴシック" charset="0"/>
              </a:rPr>
              <a:t>Il </a:t>
            </a:r>
            <a:r>
              <a:rPr lang="it-IT" sz="2800" i="1">
                <a:solidFill>
                  <a:schemeClr val="accent2"/>
                </a:solidFill>
                <a:latin typeface="Eurostile" charset="0"/>
                <a:ea typeface="ＭＳ Ｐゴシック" charset="0"/>
                <a:cs typeface="ＭＳ Ｐゴシック" charset="0"/>
              </a:rPr>
              <a:t>diritto all’opacità</a:t>
            </a:r>
            <a:r>
              <a:rPr lang="it-IT" sz="2800" i="1">
                <a:solidFill>
                  <a:schemeClr val="tx2"/>
                </a:solidFill>
                <a:latin typeface="Eurostile" charset="0"/>
                <a:ea typeface="ＭＳ Ｐゴシック" charset="0"/>
                <a:cs typeface="ＭＳ Ｐゴシック" charset="0"/>
              </a:rPr>
              <a:t> dovrebbe essere inserito tra i diritti dell’uomo.</a:t>
            </a:r>
            <a:r>
              <a:rPr lang="it-IT" sz="2800" i="1">
                <a:solidFill>
                  <a:srgbClr val="FF3300"/>
                </a:solidFill>
                <a:latin typeface="Eurostile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buFont typeface="Wingdings" charset="0"/>
              <a:buNone/>
            </a:pPr>
            <a:endParaRPr lang="it-IT" sz="2800" i="1">
              <a:solidFill>
                <a:srgbClr val="FF3300"/>
              </a:solidFill>
              <a:latin typeface="Eurostil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it-IT" sz="2600">
              <a:solidFill>
                <a:srgbClr val="FF3300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Diaspora (= dispersione)</a:t>
            </a:r>
          </a:p>
        </p:txBody>
      </p:sp>
      <p:sp>
        <p:nvSpPr>
          <p:cNvPr id="61442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Dislocazione di gruppi che, in seguito a conflitti, persecuzioni politiche e religiose, sono costretti ad abbandonare i loro luoghi di residenza abituale.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Rete di relazioni che unisce le varie dislocazioni anche transcontinentali (R. Cohen)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L’esperienza non è definita dall’essenza e purezza ma dall’eterogeneità e diversità (James Clifford)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Identità ibrida (S. Hall) </a:t>
            </a:r>
          </a:p>
        </p:txBody>
      </p:sp>
      <p:sp>
        <p:nvSpPr>
          <p:cNvPr id="61443" name="CasellaDiTesto 3"/>
          <p:cNvSpPr txBox="1">
            <a:spLocks noChangeArrowheads="1"/>
          </p:cNvSpPr>
          <p:nvPr/>
        </p:nvSpPr>
        <p:spPr bwMode="auto">
          <a:xfrm>
            <a:off x="1835696" y="5617998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hlinkClick r:id="rId2"/>
              </a:rPr>
              <a:t>identità culturale</a:t>
            </a:r>
            <a:endParaRPr lang="it-IT" sz="1800" dirty="0"/>
          </a:p>
        </p:txBody>
      </p:sp>
    </p:spTree>
  </p:cSld>
  <p:clrMapOvr>
    <a:masterClrMapping/>
  </p:clrMapOvr>
  <p:transition>
    <p:wheel spokes="2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Contro l’identità</a:t>
            </a:r>
          </a:p>
        </p:txBody>
      </p:sp>
      <p:pic>
        <p:nvPicPr>
          <p:cNvPr id="64515" name="Segnaposto contenuto 5" descr="future-remembrance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13" y="1875140"/>
            <a:ext cx="3829050" cy="2667983"/>
          </a:xfrm>
        </p:spPr>
      </p:pic>
      <p:sp>
        <p:nvSpPr>
          <p:cNvPr id="64514" name="Segnaposto testo 3"/>
          <p:cNvSpPr>
            <a:spLocks noGrp="1"/>
          </p:cNvSpPr>
          <p:nvPr>
            <p:ph type="body" sz="half" idx="2"/>
          </p:nvPr>
        </p:nvSpPr>
        <p:spPr>
          <a:ln>
            <a:headEnd/>
            <a:tailEnd/>
          </a:ln>
        </p:spPr>
        <p:txBody>
          <a:bodyPr>
            <a:normAutofit lnSpcReduction="10000"/>
          </a:bodyPr>
          <a:lstStyle/>
          <a:p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Noi inventiamo</a:t>
            </a:r>
          </a:p>
          <a:p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Noi stessi come unità in questo mondo di immagini </a:t>
            </a:r>
          </a:p>
          <a:p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da noi stessi creato.</a:t>
            </a:r>
          </a:p>
          <a:p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F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. NIETZSCHE</a:t>
            </a:r>
          </a:p>
        </p:txBody>
      </p:sp>
    </p:spTree>
  </p:cSld>
  <p:clrMapOvr>
    <a:masterClrMapping/>
  </p:clrMapOvr>
  <p:transition>
    <p:wheel spokes="2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Habitus, P.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Bourdieu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362200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“Complesso di atteggiamenti PSICOFISICI mediante cui gli esseri umani </a:t>
            </a:r>
            <a:r>
              <a:rPr lang="it-IT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stanno nel mondo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soggetto ha una comprensione immediata del mondo familiare perché le strutture cognitive messe in opera da lui sono il prodotto dell’</a:t>
            </a:r>
            <a:r>
              <a:rPr lang="it-IT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delle strutture del mondo in cui agisce. </a:t>
            </a:r>
          </a:p>
        </p:txBody>
      </p:sp>
    </p:spTree>
    <p:extLst>
      <p:ext uri="{BB962C8B-B14F-4D97-AF65-F5344CB8AC3E}">
        <p14:creationId xmlns:p14="http://schemas.microsoft.com/office/powerpoint/2010/main" val="538856881"/>
      </p:ext>
    </p:extLst>
  </p:cSld>
  <p:clrMapOvr>
    <a:masterClrMapping/>
  </p:clrMapOvr>
  <p:transition>
    <p:wheel spokes="2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dirty="0">
                <a:latin typeface="Tw Cen MT" charset="0"/>
              </a:rPr>
              <a:t>Habitus: cultura come tessuto connettivo tra corpo/mente/società</a:t>
            </a:r>
            <a:br>
              <a:rPr lang="it-IT" dirty="0">
                <a:latin typeface="Tw Cen MT" charset="0"/>
              </a:rPr>
            </a:br>
            <a:endParaRPr lang="it-IT" dirty="0">
              <a:latin typeface="Tw Cen MT" charset="0"/>
            </a:endParaRPr>
          </a:p>
        </p:txBody>
      </p:sp>
      <p:pic>
        <p:nvPicPr>
          <p:cNvPr id="48130" name="Segnaposto contenuto 2" descr="cpt-general-model-v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83" r="-23883"/>
          <a:stretch>
            <a:fillRect/>
          </a:stretch>
        </p:blipFill>
        <p:spPr>
          <a:xfrm>
            <a:off x="498475" y="2211388"/>
            <a:ext cx="7556500" cy="4144962"/>
          </a:xfrm>
        </p:spPr>
      </p:pic>
    </p:spTree>
    <p:extLst>
      <p:ext uri="{BB962C8B-B14F-4D97-AF65-F5344CB8AC3E}">
        <p14:creationId xmlns:p14="http://schemas.microsoft.com/office/powerpoint/2010/main" val="3377435062"/>
      </p:ext>
    </p:extLst>
  </p:cSld>
  <p:clrMapOvr>
    <a:masterClrMapping/>
  </p:clrMapOvr>
  <p:transition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:\Piero\foto robi\m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2913"/>
            <a:ext cx="7696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olo 2"/>
          <p:cNvSpPr>
            <a:spLocks noGrp="1"/>
          </p:cNvSpPr>
          <p:nvPr>
            <p:ph type="title"/>
          </p:nvPr>
        </p:nvSpPr>
        <p:spPr>
          <a:xfrm>
            <a:off x="1331640" y="658724"/>
            <a:ext cx="6571343" cy="1049235"/>
          </a:xfrm>
        </p:spPr>
        <p:txBody>
          <a:bodyPr/>
          <a:lstStyle/>
          <a:p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M. Mead, Balinese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Character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Piero\foto robi\m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1354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 descr="D:\Piero\foto robi\mea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4040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4800" y="63246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latin typeface="Courier New" charset="0"/>
              </a:rPr>
              <a:t>Bateson and Mead, </a:t>
            </a: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Balinese Character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1942</a:t>
            </a:r>
            <a:endParaRPr lang="it-IT" sz="1800">
              <a:latin typeface="Courier New" charset="0"/>
            </a:endParaRPr>
          </a:p>
        </p:txBody>
      </p:sp>
    </p:spTree>
  </p:cSld>
  <p:clrMapOvr>
    <a:masterClrMapping/>
  </p:clrMapOvr>
  <p:transition>
    <p:wheel spokes="2"/>
  </p:transition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{A10DA0DD-0435-1B41-95FE-2497F25A55D0}tf10001119</Template>
  <TotalTime>3958</TotalTime>
  <Words>1194</Words>
  <Application>Microsoft Macintosh PowerPoint</Application>
  <PresentationFormat>Presentazione su schermo (4:3)</PresentationFormat>
  <Paragraphs>163</Paragraphs>
  <Slides>53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8" baseType="lpstr">
      <vt:lpstr>ＭＳ Ｐゴシック</vt:lpstr>
      <vt:lpstr>Arial</vt:lpstr>
      <vt:lpstr>Century Gothic</vt:lpstr>
      <vt:lpstr>Comic Sans MS</vt:lpstr>
      <vt:lpstr>Courier New</vt:lpstr>
      <vt:lpstr>Eurostile</vt:lpstr>
      <vt:lpstr>Rockwell</vt:lpstr>
      <vt:lpstr>Symbol</vt:lpstr>
      <vt:lpstr>Tahoma</vt:lpstr>
      <vt:lpstr>Times New Roman</vt:lpstr>
      <vt:lpstr>Tw Cen MT</vt:lpstr>
      <vt:lpstr>Verdana</vt:lpstr>
      <vt:lpstr>Wingdings</vt:lpstr>
      <vt:lpstr>Raccolta</vt:lpstr>
      <vt:lpstr>Diapositiva</vt:lpstr>
      <vt:lpstr>COSTRUZIONI DEL SÉ E DELL'ALTRO</vt:lpstr>
      <vt:lpstr>Alterità-identità</vt:lpstr>
      <vt:lpstr>Corpo – incorporazione  </vt:lpstr>
      <vt:lpstr>Opposizioni binarie, categorie</vt:lpstr>
      <vt:lpstr>Habitus: costruire uomini&amp;donne</vt:lpstr>
      <vt:lpstr>Habitus, P. Bourdieu </vt:lpstr>
      <vt:lpstr>Habitus: cultura come tessuto connettivo tra corpo/mente/società </vt:lpstr>
      <vt:lpstr> M. Mead, Balinese Character</vt:lpstr>
      <vt:lpstr>Presentazione standard di PowerPoint</vt:lpstr>
      <vt:lpstr>Presentazione standard di PowerPoint</vt:lpstr>
      <vt:lpstr>Riti di passaggio (Van Gennep)</vt:lpstr>
      <vt:lpstr>Il corpo delle donne</vt:lpstr>
      <vt:lpstr>Presentazione standard di PowerPoint</vt:lpstr>
      <vt:lpstr>Presentazione standard di PowerPoint</vt:lpstr>
      <vt:lpstr>Presentazione standard di PowerPoint</vt:lpstr>
      <vt:lpstr>Incorporazione - antropopoiesi</vt:lpstr>
      <vt:lpstr>Corpo come messa in scena del Sè</vt:lpstr>
      <vt:lpstr>Come stai? </vt:lpstr>
      <vt:lpstr>Angelo del dolore (Angel of Grief) William Wetmore, 1894</vt:lpstr>
      <vt:lpstr>L’urlo (Munch)</vt:lpstr>
      <vt:lpstr>L’indicibile della sofferenza</vt:lpstr>
      <vt:lpstr>Annullamento del dualismo tra fisiologia e coscienza</vt:lpstr>
      <vt:lpstr>Definizione OMS</vt:lpstr>
      <vt:lpstr>Dolore = segnale di pericolo, minaccia</vt:lpstr>
      <vt:lpstr>Prospettiva biomedica</vt:lpstr>
      <vt:lpstr>Salute/malattia</vt:lpstr>
      <vt:lpstr>emozioni</vt:lpstr>
      <vt:lpstr>Una sola morte?</vt:lpstr>
      <vt:lpstr>Distinzione sociale</vt:lpstr>
      <vt:lpstr>Caste </vt:lpstr>
      <vt:lpstr>Classi sociali</vt:lpstr>
      <vt:lpstr>etnie</vt:lpstr>
      <vt:lpstr>Catalogo etnico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Selvaggio, fine ‘800</vt:lpstr>
      <vt:lpstr>Presentazione standard di PowerPoint</vt:lpstr>
      <vt:lpstr>Gruppo etnico</vt:lpstr>
      <vt:lpstr>Presentazione standard di PowerPoint</vt:lpstr>
      <vt:lpstr>Presentazione standard di PowerPoint</vt:lpstr>
      <vt:lpstr>Zone liminali</vt:lpstr>
      <vt:lpstr>Modello generativo  (F.Barth, Ethnic groups and Boundaries, 1969)</vt:lpstr>
      <vt:lpstr>Frontiere e confini</vt:lpstr>
      <vt:lpstr>Presentazione standard di PowerPoint</vt:lpstr>
      <vt:lpstr>Strumentalizzazioni ideologiche</vt:lpstr>
      <vt:lpstr>Eccessi di cultura</vt:lpstr>
      <vt:lpstr>E. Glissant</vt:lpstr>
      <vt:lpstr>Diaspora (= dispersione)</vt:lpstr>
      <vt:lpstr>Contro l’identità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</dc:title>
  <cp:lastModifiedBy>ALTIN ROBERTA</cp:lastModifiedBy>
  <cp:revision>104</cp:revision>
  <dcterms:created xsi:type="dcterms:W3CDTF">2014-10-27T15:26:09Z</dcterms:created>
  <dcterms:modified xsi:type="dcterms:W3CDTF">2020-12-02T17:30:31Z</dcterms:modified>
</cp:coreProperties>
</file>