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35" r:id="rId1"/>
  </p:sldMasterIdLst>
  <p:notesMasterIdLst>
    <p:notesMasterId r:id="rId24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28"/>
    <p:restoredTop sz="94619"/>
  </p:normalViewPr>
  <p:slideViewPr>
    <p:cSldViewPr snapToGrid="0" snapToObjects="1">
      <p:cViewPr varScale="1">
        <p:scale>
          <a:sx n="123" d="100"/>
          <a:sy n="123" d="100"/>
        </p:scale>
        <p:origin x="200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0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0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94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5B58-A58E-1F44-B71C-43E5ECDAD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8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8FE5-EB44-324E-B6F3-BFEC5C01F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1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1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8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8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51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‹N›</a:t>
            </a:fld>
            <a:endParaRPr kumimoji="0"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9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02/12/20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63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  <p:sldLayoutId id="2147485947" r:id="rId12"/>
    <p:sldLayoutId id="214748594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2521" y="524691"/>
            <a:ext cx="8574087" cy="967840"/>
          </a:xfrm>
        </p:spPr>
        <p:txBody>
          <a:bodyPr>
            <a:noAutofit/>
          </a:bodyPr>
          <a:lstStyle/>
          <a:p>
            <a:br>
              <a:rPr lang="it-IT" dirty="0">
                <a:latin typeface="Eurostile"/>
              </a:rPr>
            </a:br>
            <a:r>
              <a:rPr lang="it-IT" dirty="0">
                <a:latin typeface="Eurostile"/>
              </a:rPr>
              <a:t>Parentela e vita familiare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61473" y="2133602"/>
            <a:ext cx="8949781" cy="3992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In che modo le culture COSTRUISCONO la parentela?	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Come sono organizzati i gruppi domestici (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household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) e la vita familiare? </a:t>
            </a:r>
          </a:p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Come stanno cambiando i sistemi di parentela?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1079500" y="179388"/>
          <a:ext cx="68580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Microsoft Draw" r:id="rId4" imgW="38198544" imgH="45055857" progId="MSDraw">
                  <p:embed/>
                </p:oleObj>
              </mc:Choice>
              <mc:Fallback>
                <p:oleObj name="Microsoft Draw" r:id="rId4" imgW="38198544" imgH="45055857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9388"/>
                        <a:ext cx="68580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248400" y="685800"/>
            <a:ext cx="2362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 err="1">
                <a:latin typeface="+mj-lt"/>
              </a:rPr>
              <a:t>lignaggio</a:t>
            </a:r>
            <a:endParaRPr lang="en-GB" sz="3200" b="1" dirty="0">
              <a:latin typeface="+mj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885113" y="4941888"/>
            <a:ext cx="1600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>
                <a:latin typeface="+mj-lt"/>
              </a:rPr>
              <a:t>clan</a:t>
            </a:r>
          </a:p>
        </p:txBody>
      </p:sp>
    </p:spTree>
    <p:extLst>
      <p:ext uri="{BB962C8B-B14F-4D97-AF65-F5344CB8AC3E}">
        <p14:creationId xmlns:p14="http://schemas.microsoft.com/office/powerpoint/2010/main" val="32436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"/>
          <p:cNvGraphicFramePr>
            <a:graphicFrameLocks noChangeAspect="1"/>
          </p:cNvGraphicFramePr>
          <p:nvPr/>
        </p:nvGraphicFramePr>
        <p:xfrm>
          <a:off x="107950" y="1268413"/>
          <a:ext cx="9086850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Microsoft Draw" r:id="rId4" imgW="7378700" imgH="4241800" progId="MSDraw">
                  <p:embed/>
                </p:oleObj>
              </mc:Choice>
              <mc:Fallback>
                <p:oleObj name="Microsoft Draw" r:id="rId4" imgW="7378700" imgH="42418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68413"/>
                        <a:ext cx="9086850" cy="521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8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803594"/>
            <a:ext cx="7807325" cy="712788"/>
          </a:xfrm>
        </p:spPr>
        <p:txBody>
          <a:bodyPr lIns="0" tIns="0" rIns="0" bIns="0">
            <a:spAutoFit/>
          </a:bodyPr>
          <a:lstStyle/>
          <a:p>
            <a:pPr marL="331788" indent="-331788" eaLnBrk="1" fontAlgn="auto" hangingPunct="1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Font typeface="StarSymbol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Matrimonio</a:t>
            </a: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 e </a:t>
            </a: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alleanze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906588"/>
            <a:ext cx="7807325" cy="4046621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a typeface="ＭＳ Ｐゴシック" charset="0"/>
                <a:cs typeface="ＭＳ Ｐゴシック" charset="0"/>
              </a:rPr>
              <a:t>Endo /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Eso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–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gamia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Monogamia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/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poliginia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/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poliandria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Residenza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</a:rPr>
              <a:t>Patri</a:t>
            </a:r>
            <a:r>
              <a:rPr lang="en-GB" sz="2400" dirty="0">
                <a:ea typeface="ＭＳ Ｐゴシック" charset="0"/>
              </a:rPr>
              <a:t> o </a:t>
            </a:r>
            <a:r>
              <a:rPr lang="en-GB" sz="2400" dirty="0" err="1">
                <a:ea typeface="ＭＳ Ｐゴシック" charset="0"/>
              </a:rPr>
              <a:t>virilocale</a:t>
            </a:r>
            <a:endParaRPr lang="en-GB" sz="2400" dirty="0"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</a:rPr>
              <a:t>Matri</a:t>
            </a:r>
            <a:r>
              <a:rPr lang="en-GB" sz="2400" dirty="0">
                <a:ea typeface="ＭＳ Ｐゴシック" charset="0"/>
              </a:rPr>
              <a:t> o </a:t>
            </a:r>
            <a:r>
              <a:rPr lang="en-GB" sz="2400" dirty="0" err="1">
                <a:ea typeface="ＭＳ Ｐゴシック" charset="0"/>
              </a:rPr>
              <a:t>uxorilocale</a:t>
            </a:r>
            <a:endParaRPr lang="en-GB" sz="2400" dirty="0"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</a:rPr>
              <a:t>Ambilocale</a:t>
            </a:r>
            <a:endParaRPr lang="en-GB" sz="2400" dirty="0"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solidFill>
                  <a:srgbClr val="FF0000"/>
                </a:solidFill>
                <a:ea typeface="ＭＳ Ｐゴシック" charset="0"/>
              </a:rPr>
              <a:t>Neolocale</a:t>
            </a:r>
            <a:endParaRPr lang="en-GB" sz="2400" dirty="0">
              <a:solidFill>
                <a:srgbClr val="FF0000"/>
              </a:solidFill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</a:rPr>
              <a:t>Avuncolocale</a:t>
            </a:r>
            <a:endParaRPr lang="en-GB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 descr="cugin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3" b="-33333"/>
          <a:stretch>
            <a:fillRect/>
          </a:stretch>
        </p:blipFill>
        <p:spPr>
          <a:xfrm>
            <a:off x="762000" y="609600"/>
            <a:ext cx="7696200" cy="4572000"/>
          </a:xfrm>
        </p:spPr>
      </p:pic>
      <p:pic>
        <p:nvPicPr>
          <p:cNvPr id="34819" name="Immagine 3" descr="ato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5" y="4756660"/>
            <a:ext cx="4017515" cy="21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err="1">
                <a:ea typeface="+mj-ea"/>
                <a:cs typeface="+mj-cs"/>
              </a:rPr>
              <a:t>Teminologie</a:t>
            </a:r>
            <a:r>
              <a:rPr lang="it-IT" sz="3600" dirty="0">
                <a:ea typeface="+mj-ea"/>
                <a:cs typeface="+mj-cs"/>
              </a:rPr>
              <a:t> di parentela</a:t>
            </a:r>
          </a:p>
        </p:txBody>
      </p:sp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Tre assunti di L.H.Morgan:</a:t>
            </a:r>
          </a:p>
          <a:p>
            <a:pPr marL="609600" indent="-609600" eaLnBrk="1" hangingPunct="1"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Le terminologie sono dei </a:t>
            </a:r>
            <a:r>
              <a:rPr lang="it-IT" sz="2800" b="1">
                <a:latin typeface="Constantia" charset="0"/>
                <a:ea typeface="ＭＳ Ｐゴシック" charset="0"/>
                <a:cs typeface="ＭＳ Ｐゴシック" charset="0"/>
              </a:rPr>
              <a:t>sistemi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basati su coerenza interna dei reciproci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I sistemi di parentela rientrano in poche categorie fondamentali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Sistemi diversi possono trovarsi in zone geograficamente vicine e viceversa.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None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>
                <a:ea typeface="+mj-ea"/>
                <a:cs typeface="+mj-cs"/>
              </a:rPr>
              <a:t>Principi di </a:t>
            </a:r>
            <a:r>
              <a:rPr lang="it-IT" sz="3600" dirty="0" err="1">
                <a:ea typeface="+mj-ea"/>
                <a:cs typeface="+mj-cs"/>
              </a:rPr>
              <a:t>Kroeber</a:t>
            </a:r>
            <a:endParaRPr lang="it-IT" sz="3600" dirty="0">
              <a:ea typeface="+mj-ea"/>
              <a:cs typeface="+mj-cs"/>
            </a:endParaRPr>
          </a:p>
        </p:txBody>
      </p:sp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Generazione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Sesso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Distinzione consanguinei/affini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Sistemi descrittivi/classificatori 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Biforcazione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Età relativa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Sesso del parente che passa la relazione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Condizione (vivo/morto) del parente</a:t>
            </a:r>
          </a:p>
        </p:txBody>
      </p:sp>
    </p:spTree>
    <p:extLst>
      <p:ext uri="{BB962C8B-B14F-4D97-AF65-F5344CB8AC3E}">
        <p14:creationId xmlns:p14="http://schemas.microsoft.com/office/powerpoint/2010/main" val="32471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>
                <a:ea typeface="+mj-ea"/>
                <a:cs typeface="+mj-cs"/>
              </a:rPr>
              <a:t>Sistemi di parentela</a:t>
            </a:r>
          </a:p>
        </p:txBody>
      </p:sp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Bilaterali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senza biforcazione (5)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es. zio/a = FB,MB / FZ,MZ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 startAt="2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Lineari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gruppi discendenza unilineari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 startAt="3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Descrittivi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termine diverso per ogni parente di Ego (1,2,3,4,5,7)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 descr="1280px-Kinship_System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658"/>
            <a:ext cx="8229600" cy="648512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err="1">
                <a:ea typeface="+mj-ea"/>
                <a:cs typeface="+mj-cs"/>
              </a:rPr>
              <a:t>Modelli</a:t>
            </a:r>
            <a:r>
              <a:rPr lang="en-GB" sz="4000" dirty="0">
                <a:ea typeface="+mj-ea"/>
                <a:cs typeface="+mj-cs"/>
              </a:rPr>
              <a:t> di </a:t>
            </a:r>
            <a:r>
              <a:rPr lang="en-GB" sz="4000" dirty="0" err="1">
                <a:ea typeface="+mj-ea"/>
                <a:cs typeface="+mj-cs"/>
              </a:rPr>
              <a:t>residenza</a:t>
            </a:r>
            <a:endParaRPr lang="en-GB" sz="4000" dirty="0">
              <a:ea typeface="+mj-ea"/>
              <a:cs typeface="+mj-cs"/>
            </a:endParaRP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Avunco-locale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Patrilo-cale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altri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Tipo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discendenza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78377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domestici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ESTESO (PATRI / MATRI-LINEARE)</a:t>
            </a:r>
          </a:p>
          <a:p>
            <a:r>
              <a:rPr lang="it-IT" dirty="0"/>
              <a:t>NUCLEARE</a:t>
            </a:r>
          </a:p>
          <a:p>
            <a:r>
              <a:rPr lang="it-IT" dirty="0"/>
              <a:t>COMPLESSI</a:t>
            </a:r>
          </a:p>
          <a:p>
            <a:r>
              <a:rPr lang="it-IT" dirty="0"/>
              <a:t>MONO-PARENTALI</a:t>
            </a:r>
          </a:p>
          <a:p>
            <a:r>
              <a:rPr lang="it-IT" dirty="0"/>
              <a:t>MONO-NUCLEARE</a:t>
            </a:r>
          </a:p>
        </p:txBody>
      </p:sp>
    </p:spTree>
    <p:extLst>
      <p:ext uri="{BB962C8B-B14F-4D97-AF65-F5344CB8AC3E}">
        <p14:creationId xmlns:p14="http://schemas.microsoft.com/office/powerpoint/2010/main" val="39914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 noGrp="1" noChangeAspect="1"/>
          </p:cNvGrpSpPr>
          <p:nvPr/>
        </p:nvGrpSpPr>
        <p:grpSpPr bwMode="auto">
          <a:xfrm>
            <a:off x="468313" y="249042"/>
            <a:ext cx="8208962" cy="6151343"/>
            <a:chOff x="272" y="1001"/>
            <a:chExt cx="2880" cy="1152"/>
          </a:xfrm>
        </p:grpSpPr>
        <p:sp>
          <p:nvSpPr>
            <p:cNvPr id="184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2" y="1001"/>
              <a:ext cx="2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436" name="_s135173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-5400000">
              <a:off x="633" y="179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7" name="_s135174"/>
            <p:cNvCxnSpPr>
              <a:cxnSpLocks noChangeShapeType="1"/>
              <a:stCxn id="18443" idx="0"/>
              <a:endCxn id="18440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8" name="_s135175"/>
            <p:cNvCxnSpPr>
              <a:cxnSpLocks noChangeShapeType="1"/>
              <a:stCxn id="18442" idx="0"/>
              <a:endCxn id="18440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_s135176"/>
            <p:cNvCxnSpPr>
              <a:cxnSpLocks noChangeShapeType="1"/>
              <a:stCxn id="18441" idx="0"/>
              <a:endCxn id="18440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0" name="_s135177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PARENTELA</a:t>
              </a:r>
            </a:p>
          </p:txBody>
        </p:sp>
        <p:sp>
          <p:nvSpPr>
            <p:cNvPr id="18441" name="_s135178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 dirty="0"/>
            </a:p>
            <a:p>
              <a:pPr algn="ctr"/>
              <a:r>
                <a:rPr lang="it-IT" sz="2100" dirty="0">
                  <a:solidFill>
                    <a:srgbClr val="FF6600"/>
                  </a:solidFill>
                </a:rPr>
                <a:t>Relazione </a:t>
              </a:r>
            </a:p>
            <a:p>
              <a:pPr algn="ctr"/>
              <a:r>
                <a:rPr lang="it-IT" sz="2100" dirty="0">
                  <a:solidFill>
                    <a:schemeClr val="bg1"/>
                  </a:solidFill>
                </a:rPr>
                <a:t>che ‘lega’</a:t>
              </a:r>
            </a:p>
            <a:p>
              <a:pPr algn="ctr"/>
              <a:r>
                <a:rPr lang="it-IT" sz="2100" dirty="0">
                  <a:solidFill>
                    <a:schemeClr val="bg1"/>
                  </a:solidFill>
                </a:rPr>
                <a:t>Individui</a:t>
              </a:r>
            </a:p>
            <a:p>
              <a:pPr algn="ctr"/>
              <a:endParaRPr lang="it-IT" sz="2100" dirty="0"/>
            </a:p>
          </p:txBody>
        </p:sp>
        <p:sp>
          <p:nvSpPr>
            <p:cNvPr id="18442" name="_s135179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Rappresentazione</a:t>
              </a:r>
            </a:p>
          </p:txBody>
        </p:sp>
        <p:sp>
          <p:nvSpPr>
            <p:cNvPr id="18443" name="_s135180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 dirty="0">
                  <a:solidFill>
                    <a:schemeClr val="bg1"/>
                  </a:solidFill>
                </a:rPr>
                <a:t>Rapporto </a:t>
              </a:r>
            </a:p>
            <a:p>
              <a:pPr algn="ctr"/>
              <a:r>
                <a:rPr lang="it-IT" sz="2100" dirty="0">
                  <a:solidFill>
                    <a:schemeClr val="bg1"/>
                  </a:solidFill>
                </a:rPr>
                <a:t>tra gruppi</a:t>
              </a:r>
            </a:p>
          </p:txBody>
        </p:sp>
        <p:sp>
          <p:nvSpPr>
            <p:cNvPr id="18444" name="_s135181"/>
            <p:cNvSpPr>
              <a:spLocks noChangeArrowheads="1"/>
            </p:cNvSpPr>
            <p:nvPr/>
          </p:nvSpPr>
          <p:spPr bwMode="auto">
            <a:xfrm>
              <a:off x="272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 dirty="0"/>
            </a:p>
            <a:p>
              <a:pPr algn="ctr"/>
              <a:r>
                <a:rPr lang="it-IT" sz="2100" b="1" dirty="0">
                  <a:solidFill>
                    <a:schemeClr val="bg1"/>
                  </a:solidFill>
                </a:rPr>
                <a:t>Biologicamente</a:t>
              </a:r>
            </a:p>
            <a:p>
              <a:pPr algn="ctr"/>
              <a:r>
                <a:rPr lang="it-IT" sz="2100" b="1" dirty="0">
                  <a:solidFill>
                    <a:schemeClr val="bg1"/>
                  </a:solidFill>
                </a:rPr>
                <a:t>Socialmente </a:t>
              </a:r>
            </a:p>
            <a:p>
              <a:pPr algn="ctr"/>
              <a:r>
                <a:rPr lang="it-IT" sz="2100" b="1" dirty="0">
                  <a:solidFill>
                    <a:schemeClr val="bg1"/>
                  </a:solidFill>
                </a:rPr>
                <a:t>Culturalmente</a:t>
              </a:r>
            </a:p>
            <a:p>
              <a:pPr algn="ctr"/>
              <a:endParaRPr lang="it-IT" sz="2100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577069" y="5105365"/>
            <a:ext cx="341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CONSANGUINEITA’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AFFINITA’ (MATRIMONIO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3" descr="mar-w635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enzafamig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76300"/>
            <a:ext cx="7797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3" descr="Screenshot_2018-11-22 La famiglia oltre gli stereotipi Mark 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2411413" y="12684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971550" y="1196975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763713" y="14843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763713" y="16287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051050" y="19161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95288" y="31416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3952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187450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763713" y="350043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827088" y="35004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0" y="35004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2771775" y="3789363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771775" y="3933825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300788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7019925" y="119697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5580063" y="11969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6372225" y="14843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6372225" y="16287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6659563" y="17732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6659563" y="31416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86756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78120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7" name="Oval 24"/>
          <p:cNvSpPr>
            <a:spLocks noChangeArrowheads="1"/>
          </p:cNvSpPr>
          <p:nvPr/>
        </p:nvSpPr>
        <p:spPr bwMode="auto">
          <a:xfrm>
            <a:off x="7451725" y="35004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8243888" y="35004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4500563" y="393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3203575" y="49418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320357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579596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2843213" y="53006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5508625" y="530066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1600200" y="228600"/>
            <a:ext cx="673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dirty="0">
                <a:solidFill>
                  <a:schemeClr val="accent5"/>
                </a:solidFill>
              </a:rPr>
              <a:t>CONSANGUINEI </a:t>
            </a:r>
            <a:r>
              <a:rPr lang="it-IT" sz="2800" dirty="0">
                <a:solidFill>
                  <a:srgbClr val="C59F97"/>
                </a:solidFill>
              </a:rPr>
              <a:t>	</a:t>
            </a:r>
            <a:r>
              <a:rPr lang="it-IT" sz="2800" dirty="0"/>
              <a:t>ALLEATI</a:t>
            </a:r>
            <a:endParaRPr lang="it-IT" sz="2800" dirty="0">
              <a:solidFill>
                <a:srgbClr val="C59F97"/>
              </a:solidFill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1692275" y="371633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1537" name="Line 34"/>
          <p:cNvSpPr>
            <a:spLocks noChangeShapeType="1"/>
          </p:cNvSpPr>
          <p:nvPr/>
        </p:nvSpPr>
        <p:spPr bwMode="auto">
          <a:xfrm>
            <a:off x="2051050" y="58054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8" name="Line 35"/>
          <p:cNvSpPr>
            <a:spLocks noChangeShapeType="1"/>
          </p:cNvSpPr>
          <p:nvPr/>
        </p:nvSpPr>
        <p:spPr bwMode="auto">
          <a:xfrm>
            <a:off x="2051050" y="56610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6372225" y="57340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6372225" y="55895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1" name="Oval 38"/>
          <p:cNvSpPr>
            <a:spLocks noChangeArrowheads="1"/>
          </p:cNvSpPr>
          <p:nvPr/>
        </p:nvSpPr>
        <p:spPr bwMode="auto">
          <a:xfrm>
            <a:off x="1258888" y="537368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42" name="AutoShape 39"/>
          <p:cNvSpPr>
            <a:spLocks noChangeArrowheads="1"/>
          </p:cNvSpPr>
          <p:nvPr/>
        </p:nvSpPr>
        <p:spPr bwMode="auto">
          <a:xfrm>
            <a:off x="6948488" y="530066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2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_2019-11-04 Pearson_Powerpoint_Edizione_Italiana_Capitolo 6_Antropologia culturale ppt - Microsoft PowerPoint Onl[...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084"/>
            <a:ext cx="9144000" cy="4408047"/>
          </a:xfrm>
          <a:prstGeom prst="rect">
            <a:avLst/>
          </a:prstGeom>
        </p:spPr>
      </p:pic>
      <p:pic>
        <p:nvPicPr>
          <p:cNvPr id="6" name="Immagine 5" descr="Screenshot_2019-11-04 Pearson_Powerpoint_Edizione_Italiana_Capitolo 6_Antropologia culturale ppt - Microsoft PowerPoint Onl[...]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606"/>
            <a:ext cx="9144000" cy="46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1979613" y="692150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979613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4643438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979613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643438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7451725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9404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643438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1619250" y="105251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284663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7092950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692275" y="1052513"/>
            <a:ext cx="504825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4356100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7164388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>
            <a:off x="1619250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7092950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4284663" y="23495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1763713" y="2276475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 flipV="1">
            <a:off x="7235825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4427538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0" name="AutoShape 23"/>
          <p:cNvSpPr>
            <a:spLocks noChangeArrowheads="1"/>
          </p:cNvSpPr>
          <p:nvPr/>
        </p:nvSpPr>
        <p:spPr bwMode="auto">
          <a:xfrm>
            <a:off x="4284663" y="3716338"/>
            <a:ext cx="719137" cy="647700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BRON</a:t>
            </a: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7596188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7524750" y="3141663"/>
            <a:ext cx="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4643438" y="44370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5" name="AutoShape 28"/>
          <p:cNvSpPr>
            <a:spLocks noChangeArrowheads="1"/>
          </p:cNvSpPr>
          <p:nvPr/>
        </p:nvSpPr>
        <p:spPr bwMode="auto">
          <a:xfrm>
            <a:off x="7164388" y="37893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CAM</a:t>
            </a: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755650" y="378936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755650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1692275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916238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ALA</a:t>
            </a:r>
          </a:p>
        </p:txBody>
      </p:sp>
      <p:sp>
        <p:nvSpPr>
          <p:cNvPr id="22561" name="AutoShape 34"/>
          <p:cNvSpPr>
            <a:spLocks noChangeArrowheads="1"/>
          </p:cNvSpPr>
          <p:nvPr/>
        </p:nvSpPr>
        <p:spPr bwMode="auto">
          <a:xfrm>
            <a:off x="1331913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395288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6" name="AutoShape 39"/>
          <p:cNvSpPr>
            <a:spLocks noChangeArrowheads="1"/>
          </p:cNvSpPr>
          <p:nvPr/>
        </p:nvSpPr>
        <p:spPr bwMode="auto">
          <a:xfrm>
            <a:off x="8423275" y="38608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1692275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843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2" name="Line 45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59404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4" name="Line 47"/>
          <p:cNvSpPr>
            <a:spLocks noChangeShapeType="1"/>
          </p:cNvSpPr>
          <p:nvPr/>
        </p:nvSpPr>
        <p:spPr bwMode="auto">
          <a:xfrm>
            <a:off x="72358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5" name="Line 48"/>
          <p:cNvSpPr>
            <a:spLocks noChangeShapeType="1"/>
          </p:cNvSpPr>
          <p:nvPr/>
        </p:nvSpPr>
        <p:spPr bwMode="auto">
          <a:xfrm>
            <a:off x="8351838" y="4941888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6" name="Line 49"/>
          <p:cNvSpPr>
            <a:spLocks noChangeShapeType="1"/>
          </p:cNvSpPr>
          <p:nvPr/>
        </p:nvSpPr>
        <p:spPr bwMode="auto">
          <a:xfrm>
            <a:off x="42116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7" name="Line 50"/>
          <p:cNvSpPr>
            <a:spLocks noChangeShapeType="1"/>
          </p:cNvSpPr>
          <p:nvPr/>
        </p:nvSpPr>
        <p:spPr bwMode="auto">
          <a:xfrm>
            <a:off x="1331913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8" name="Line 51"/>
          <p:cNvSpPr>
            <a:spLocks noChangeShapeType="1"/>
          </p:cNvSpPr>
          <p:nvPr/>
        </p:nvSpPr>
        <p:spPr bwMode="auto">
          <a:xfrm>
            <a:off x="24844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9" name="Line 5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0" name="Line 53"/>
          <p:cNvSpPr>
            <a:spLocks noChangeShapeType="1"/>
          </p:cNvSpPr>
          <p:nvPr/>
        </p:nvSpPr>
        <p:spPr bwMode="auto">
          <a:xfrm>
            <a:off x="1331913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1" name="Line 54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2" name="Line 55"/>
          <p:cNvSpPr>
            <a:spLocks noChangeShapeType="1"/>
          </p:cNvSpPr>
          <p:nvPr/>
        </p:nvSpPr>
        <p:spPr bwMode="auto">
          <a:xfrm>
            <a:off x="50038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42116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>
            <a:off x="32766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5" name="Line 58"/>
          <p:cNvSpPr>
            <a:spLocks noChangeShapeType="1"/>
          </p:cNvSpPr>
          <p:nvPr/>
        </p:nvSpPr>
        <p:spPr bwMode="auto">
          <a:xfrm>
            <a:off x="24844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6" name="Line 59"/>
          <p:cNvSpPr>
            <a:spLocks noChangeShapeType="1"/>
          </p:cNvSpPr>
          <p:nvPr/>
        </p:nvSpPr>
        <p:spPr bwMode="auto">
          <a:xfrm>
            <a:off x="212407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7" name="Line 60"/>
          <p:cNvSpPr>
            <a:spLocks noChangeShapeType="1"/>
          </p:cNvSpPr>
          <p:nvPr/>
        </p:nvSpPr>
        <p:spPr bwMode="auto">
          <a:xfrm>
            <a:off x="67325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8" name="Line 61"/>
          <p:cNvSpPr>
            <a:spLocks noChangeShapeType="1"/>
          </p:cNvSpPr>
          <p:nvPr/>
        </p:nvSpPr>
        <p:spPr bwMode="auto">
          <a:xfrm>
            <a:off x="72358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9" name="Line 62"/>
          <p:cNvSpPr>
            <a:spLocks noChangeShapeType="1"/>
          </p:cNvSpPr>
          <p:nvPr/>
        </p:nvSpPr>
        <p:spPr bwMode="auto">
          <a:xfrm>
            <a:off x="80279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0" name="Line 63"/>
          <p:cNvSpPr>
            <a:spLocks noChangeShapeType="1"/>
          </p:cNvSpPr>
          <p:nvPr/>
        </p:nvSpPr>
        <p:spPr bwMode="auto">
          <a:xfrm>
            <a:off x="83169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1" name="Line 64"/>
          <p:cNvSpPr>
            <a:spLocks noChangeShapeType="1"/>
          </p:cNvSpPr>
          <p:nvPr/>
        </p:nvSpPr>
        <p:spPr bwMode="auto">
          <a:xfrm>
            <a:off x="89646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2" name="Line 65"/>
          <p:cNvSpPr>
            <a:spLocks noChangeShapeType="1"/>
          </p:cNvSpPr>
          <p:nvPr/>
        </p:nvSpPr>
        <p:spPr bwMode="auto">
          <a:xfrm>
            <a:off x="1979613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70199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7245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3995738" y="5445125"/>
            <a:ext cx="431800" cy="43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118745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2339975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>
            <a:off x="3059113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>
            <a:off x="611188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>
            <a:off x="4787900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3" name="AutoShape 76"/>
          <p:cNvSpPr>
            <a:spLocks noChangeArrowheads="1"/>
          </p:cNvSpPr>
          <p:nvPr/>
        </p:nvSpPr>
        <p:spPr bwMode="auto">
          <a:xfrm>
            <a:off x="637222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>
            <a:off x="7596188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5" name="AutoShape 78"/>
          <p:cNvSpPr>
            <a:spLocks noChangeArrowheads="1"/>
          </p:cNvSpPr>
          <p:nvPr/>
        </p:nvSpPr>
        <p:spPr bwMode="auto">
          <a:xfrm>
            <a:off x="863917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6" name="AutoShape 79"/>
          <p:cNvSpPr>
            <a:spLocks noChangeArrowheads="1"/>
          </p:cNvSpPr>
          <p:nvPr/>
        </p:nvSpPr>
        <p:spPr bwMode="auto">
          <a:xfrm>
            <a:off x="1835150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7" name="Text Box 80"/>
          <p:cNvSpPr txBox="1">
            <a:spLocks noChangeArrowheads="1"/>
          </p:cNvSpPr>
          <p:nvPr/>
        </p:nvSpPr>
        <p:spPr bwMode="auto">
          <a:xfrm>
            <a:off x="2743200" y="633412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Gruppi di discendenza</a:t>
            </a:r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1835150" y="18891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A</a:t>
            </a:r>
          </a:p>
        </p:txBody>
      </p:sp>
      <p:sp>
        <p:nvSpPr>
          <p:cNvPr id="22609" name="Text Box 82"/>
          <p:cNvSpPr txBox="1">
            <a:spLocks noChangeArrowheads="1"/>
          </p:cNvSpPr>
          <p:nvPr/>
        </p:nvSpPr>
        <p:spPr bwMode="auto">
          <a:xfrm>
            <a:off x="4495800" y="2286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B</a:t>
            </a:r>
          </a:p>
        </p:txBody>
      </p:sp>
      <p:sp>
        <p:nvSpPr>
          <p:cNvPr id="22610" name="Text Box 83"/>
          <p:cNvSpPr txBox="1">
            <a:spLocks noChangeArrowheads="1"/>
          </p:cNvSpPr>
          <p:nvPr/>
        </p:nvSpPr>
        <p:spPr bwMode="auto">
          <a:xfrm>
            <a:off x="7235825" y="26035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8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4284663" y="69215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2051050" y="227647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3635375" y="55165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4" name="AutoShape 23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9" name="Line 28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2" name="Line 31"/>
          <p:cNvSpPr>
            <a:spLocks noChangeShapeType="1"/>
          </p:cNvSpPr>
          <p:nvPr/>
        </p:nvSpPr>
        <p:spPr bwMode="auto">
          <a:xfrm>
            <a:off x="31321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3" name="Line 3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4" name="Line 33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5" name="Line 34"/>
          <p:cNvSpPr>
            <a:spLocks noChangeShapeType="1"/>
          </p:cNvSpPr>
          <p:nvPr/>
        </p:nvSpPr>
        <p:spPr bwMode="auto">
          <a:xfrm>
            <a:off x="39243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6" name="Line 35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7" name="Line 36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8" name="Line 37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9" name="Line 38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0" name="Line 39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4" name="AutoShape 43"/>
          <p:cNvSpPr>
            <a:spLocks noChangeArrowheads="1"/>
          </p:cNvSpPr>
          <p:nvPr/>
        </p:nvSpPr>
        <p:spPr bwMode="auto">
          <a:xfrm>
            <a:off x="2916238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5" name="AutoShape 44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6" name="AutoShape 45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7" name="Text Box 46"/>
          <p:cNvSpPr txBox="1">
            <a:spLocks noChangeArrowheads="1"/>
          </p:cNvSpPr>
          <p:nvPr/>
        </p:nvSpPr>
        <p:spPr bwMode="auto">
          <a:xfrm>
            <a:off x="1295400" y="-26988"/>
            <a:ext cx="64008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PATRILINEARE</a:t>
            </a:r>
          </a:p>
        </p:txBody>
      </p:sp>
      <p:sp>
        <p:nvSpPr>
          <p:cNvPr id="23598" name="Line 47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9" name="Line 48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1" name="Line 50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2" name="Line 51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611188" y="2349500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4" name="Line 53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5" name="Line 54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6" name="Rectangle 55"/>
          <p:cNvSpPr>
            <a:spLocks noChangeArrowheads="1"/>
          </p:cNvSpPr>
          <p:nvPr/>
        </p:nvSpPr>
        <p:spPr bwMode="auto">
          <a:xfrm>
            <a:off x="827088" y="5516563"/>
            <a:ext cx="647700" cy="577850"/>
          </a:xfrm>
          <a:prstGeom prst="re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827088" y="56610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</p:spTree>
    <p:extLst>
      <p:ext uri="{BB962C8B-B14F-4D97-AF65-F5344CB8AC3E}">
        <p14:creationId xmlns:p14="http://schemas.microsoft.com/office/powerpoint/2010/main" val="1527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rgbClr val="C59F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6" name="Oval 22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3132138" y="51577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6" name="Line 32"/>
          <p:cNvSpPr>
            <a:spLocks noChangeShapeType="1"/>
          </p:cNvSpPr>
          <p:nvPr/>
        </p:nvSpPr>
        <p:spPr bwMode="auto">
          <a:xfrm>
            <a:off x="41402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7" name="Line 33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8" name="Line 34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9" name="Line 35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0" name="Line 36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1" name="Line 37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5" name="AutoShape 41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6" name="AutoShape 42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7" name="AutoShape 43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8" name="Text Box 44"/>
          <p:cNvSpPr txBox="1">
            <a:spLocks noChangeArrowheads="1"/>
          </p:cNvSpPr>
          <p:nvPr/>
        </p:nvSpPr>
        <p:spPr bwMode="auto">
          <a:xfrm>
            <a:off x="1295400" y="-26988"/>
            <a:ext cx="62484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MATRILINEARE</a:t>
            </a:r>
          </a:p>
        </p:txBody>
      </p:sp>
      <p:sp>
        <p:nvSpPr>
          <p:cNvPr id="24619" name="Line 45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0" name="Line 46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2" name="Line 48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3" name="Line 49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5" name="Line 51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6" name="Line 52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7" name="Rectangle 53"/>
          <p:cNvSpPr>
            <a:spLocks noChangeArrowheads="1"/>
          </p:cNvSpPr>
          <p:nvPr/>
        </p:nvSpPr>
        <p:spPr bwMode="auto">
          <a:xfrm>
            <a:off x="2843213" y="558958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8" name="Text Box 54"/>
          <p:cNvSpPr txBox="1">
            <a:spLocks noChangeArrowheads="1"/>
          </p:cNvSpPr>
          <p:nvPr/>
        </p:nvSpPr>
        <p:spPr bwMode="auto">
          <a:xfrm>
            <a:off x="2843213" y="573405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4629" name="Oval 55"/>
          <p:cNvSpPr>
            <a:spLocks noChangeArrowheads="1"/>
          </p:cNvSpPr>
          <p:nvPr/>
        </p:nvSpPr>
        <p:spPr bwMode="auto">
          <a:xfrm>
            <a:off x="4284663" y="8366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30" name="AutoShape 56"/>
          <p:cNvSpPr>
            <a:spLocks noChangeArrowheads="1"/>
          </p:cNvSpPr>
          <p:nvPr/>
        </p:nvSpPr>
        <p:spPr bwMode="auto">
          <a:xfrm>
            <a:off x="3779838" y="55165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601186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6011863" y="36449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724525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6434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rgbClr val="3366FF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5" name="AutoShape 26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819400" y="685800"/>
            <a:ext cx="457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DOPPIA</a:t>
            </a:r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8" name="Line 29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1" name="Line 32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3" name="Line 34"/>
          <p:cNvSpPr>
            <a:spLocks noChangeShapeType="1"/>
          </p:cNvSpPr>
          <p:nvPr/>
        </p:nvSpPr>
        <p:spPr bwMode="auto">
          <a:xfrm>
            <a:off x="3924300" y="45815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3924300" y="43656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72" name="Rectangle 36" descr="Linee verticali scure"/>
          <p:cNvSpPr>
            <a:spLocks noChangeArrowheads="1"/>
          </p:cNvSpPr>
          <p:nvPr/>
        </p:nvSpPr>
        <p:spPr bwMode="auto">
          <a:xfrm>
            <a:off x="4038600" y="5410200"/>
            <a:ext cx="1219200" cy="863600"/>
          </a:xfrm>
          <a:prstGeom prst="rect">
            <a:avLst/>
          </a:prstGeom>
          <a:blipFill rotWithShape="1">
            <a:blip r:embed="rId2">
              <a:alphaModFix amt="67000"/>
            </a:blip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3366FF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u="wavyDbl" dirty="0">
              <a:ea typeface="Lucida Sans Unicode" charset="0"/>
              <a:cs typeface="Lucida Sans Unicode" charset="0"/>
            </a:endParaRP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4267200" y="5562600"/>
            <a:ext cx="762000" cy="3693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softEdge rad="34290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a typeface="Lucida Sans Unicode" charset="0"/>
                <a:cs typeface="Lucida Sans Unicode" charset="0"/>
              </a:rPr>
              <a:t>EGO</a:t>
            </a:r>
          </a:p>
        </p:txBody>
      </p:sp>
      <p:sp>
        <p:nvSpPr>
          <p:cNvPr id="25639" name="Oval 38"/>
          <p:cNvSpPr>
            <a:spLocks noChangeArrowheads="1"/>
          </p:cNvSpPr>
          <p:nvPr/>
        </p:nvSpPr>
        <p:spPr bwMode="auto">
          <a:xfrm>
            <a:off x="8388350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40" name="AutoShape 39"/>
          <p:cNvSpPr>
            <a:spLocks noChangeArrowheads="1"/>
          </p:cNvSpPr>
          <p:nvPr/>
        </p:nvSpPr>
        <p:spPr bwMode="auto">
          <a:xfrm>
            <a:off x="2555875" y="414972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762000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ea typeface="+mj-ea"/>
                <a:cs typeface="+mj-cs"/>
              </a:rPr>
              <a:t>sistemi</a:t>
            </a:r>
            <a:r>
              <a:rPr lang="en-GB" dirty="0">
                <a:ea typeface="+mj-ea"/>
                <a:cs typeface="+mj-cs"/>
              </a:rPr>
              <a:t> di </a:t>
            </a:r>
            <a:r>
              <a:rPr lang="en-GB" dirty="0" err="1">
                <a:ea typeface="+mj-ea"/>
                <a:cs typeface="+mj-cs"/>
              </a:rPr>
              <a:t>parentela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13142"/>
          </a:xfrm>
        </p:spPr>
        <p:txBody>
          <a:bodyPr lIns="90000" tIns="46800" rIns="90000" bIns="46800">
            <a:spAutoFit/>
          </a:bodyPr>
          <a:lstStyle/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Discendenza</a:t>
            </a:r>
            <a:r>
              <a:rPr lang="en-GB" sz="240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latin typeface="+mj-lt"/>
                <a:ea typeface="ＭＳ Ｐゴシック" charset="0"/>
              </a:rPr>
              <a:t>Matrilineare</a:t>
            </a:r>
            <a:r>
              <a:rPr lang="en-GB" sz="2400" dirty="0">
                <a:latin typeface="+mj-lt"/>
                <a:ea typeface="ＭＳ Ｐゴシック" charset="0"/>
              </a:rPr>
              <a:t> (</a:t>
            </a:r>
            <a:r>
              <a:rPr lang="en-GB" sz="2400" dirty="0" err="1">
                <a:latin typeface="+mj-lt"/>
                <a:ea typeface="ＭＳ Ｐゴシック" charset="0"/>
              </a:rPr>
              <a:t>uterina</a:t>
            </a:r>
            <a:r>
              <a:rPr lang="en-GB" sz="2400" dirty="0">
                <a:latin typeface="+mj-lt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latin typeface="+mj-lt"/>
                <a:ea typeface="ＭＳ Ｐゴシック" charset="0"/>
              </a:rPr>
              <a:t>Patrilineare</a:t>
            </a:r>
            <a:r>
              <a:rPr lang="en-GB" sz="2400" dirty="0">
                <a:latin typeface="+mj-lt"/>
                <a:ea typeface="ＭＳ Ｐゴシック" charset="0"/>
              </a:rPr>
              <a:t> (</a:t>
            </a:r>
            <a:r>
              <a:rPr lang="en-GB" sz="2400" dirty="0" err="1">
                <a:latin typeface="+mj-lt"/>
                <a:ea typeface="ＭＳ Ｐゴシック" charset="0"/>
              </a:rPr>
              <a:t>agnatica</a:t>
            </a:r>
            <a:r>
              <a:rPr lang="en-GB" sz="2400" dirty="0">
                <a:latin typeface="+mj-lt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latin typeface="+mj-lt"/>
                <a:ea typeface="ＭＳ Ｐゴシック" charset="0"/>
              </a:rPr>
              <a:t>Cognatica</a:t>
            </a:r>
            <a:endParaRPr lang="en-GB" sz="2400" dirty="0">
              <a:latin typeface="+mj-lt"/>
              <a:ea typeface="ＭＳ Ｐゴシック" charset="0"/>
            </a:endParaRP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latin typeface="+mj-lt"/>
                <a:ea typeface="ＭＳ Ｐゴシック" charset="0"/>
              </a:rPr>
              <a:t>Doppia</a:t>
            </a:r>
            <a:r>
              <a:rPr lang="en-GB" sz="2400" dirty="0">
                <a:latin typeface="+mj-lt"/>
                <a:ea typeface="ＭＳ Ｐゴシック" charset="0"/>
              </a:rPr>
              <a:t>, </a:t>
            </a:r>
            <a:r>
              <a:rPr lang="en-GB" sz="2400" dirty="0" err="1">
                <a:latin typeface="+mj-lt"/>
                <a:ea typeface="ＭＳ Ｐゴシック" charset="0"/>
              </a:rPr>
              <a:t>bilaterale</a:t>
            </a:r>
            <a:endParaRPr lang="en-GB" sz="2400" dirty="0">
              <a:latin typeface="+mj-lt"/>
              <a:ea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StarSymbol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Gruppo</a:t>
            </a:r>
            <a:r>
              <a:rPr lang="en-GB" sz="240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corporato</a:t>
            </a:r>
            <a:endParaRPr lang="en-GB" sz="2400" dirty="0">
              <a:solidFill>
                <a:srgbClr val="C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lignaggi</a:t>
            </a:r>
            <a:r>
              <a:rPr lang="en-GB" sz="2400" dirty="0"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lang="en-GB" sz="2400" dirty="0" err="1">
                <a:latin typeface="+mj-lt"/>
                <a:ea typeface="ＭＳ Ｐゴシック" charset="0"/>
                <a:cs typeface="ＭＳ Ｐゴシック" charset="0"/>
              </a:rPr>
              <a:t>matri</a:t>
            </a:r>
            <a:r>
              <a:rPr lang="en-GB" sz="2400" dirty="0">
                <a:latin typeface="+mj-lt"/>
                <a:ea typeface="ＭＳ Ｐゴシック" charset="0"/>
                <a:cs typeface="ＭＳ Ｐゴシック" charset="0"/>
              </a:rPr>
              <a:t>-  </a:t>
            </a:r>
            <a:r>
              <a:rPr lang="en-GB" sz="2400" dirty="0" err="1">
                <a:latin typeface="+mj-lt"/>
                <a:ea typeface="ＭＳ Ｐゴシック" charset="0"/>
                <a:cs typeface="ＭＳ Ｐゴシック" charset="0"/>
              </a:rPr>
              <a:t>patri</a:t>
            </a:r>
            <a:r>
              <a:rPr lang="en-GB" sz="2400" dirty="0">
                <a:latin typeface="+mj-lt"/>
                <a:ea typeface="ＭＳ Ｐゴシック" charset="0"/>
                <a:cs typeface="ＭＳ Ｐゴシック" charset="0"/>
              </a:rPr>
              <a:t>-) e clan</a:t>
            </a: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Parentado</a:t>
            </a:r>
            <a:endParaRPr lang="en-GB" sz="2400" dirty="0">
              <a:solidFill>
                <a:srgbClr val="C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10493</TotalTime>
  <Words>282</Words>
  <Application>Microsoft Macintosh PowerPoint</Application>
  <PresentationFormat>Presentazione su schermo (4:3)</PresentationFormat>
  <Paragraphs>110</Paragraphs>
  <Slides>22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Comic Sans MS</vt:lpstr>
      <vt:lpstr>Constantia</vt:lpstr>
      <vt:lpstr>Eurostile</vt:lpstr>
      <vt:lpstr>Lucida Sans Unicode</vt:lpstr>
      <vt:lpstr>StarSymbol</vt:lpstr>
      <vt:lpstr>Verdana</vt:lpstr>
      <vt:lpstr>Wingdings</vt:lpstr>
      <vt:lpstr>Raccolta</vt:lpstr>
      <vt:lpstr>Microsoft Draw</vt:lpstr>
      <vt:lpstr> Parentela e vita familiare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parentela</vt:lpstr>
      <vt:lpstr>Presentazione standard di PowerPoint</vt:lpstr>
      <vt:lpstr>Presentazione standard di PowerPoint</vt:lpstr>
      <vt:lpstr>Matrimonio e alleanze</vt:lpstr>
      <vt:lpstr>Presentazione standard di PowerPoint</vt:lpstr>
      <vt:lpstr>Teminologie di parentela</vt:lpstr>
      <vt:lpstr>Principi di Kroeber</vt:lpstr>
      <vt:lpstr>Sistemi di parentela</vt:lpstr>
      <vt:lpstr>Presentazione standard di PowerPoint</vt:lpstr>
      <vt:lpstr>Modelli di residenza</vt:lpstr>
      <vt:lpstr>Gruppi domestici</vt:lpstr>
      <vt:lpstr>Presentazione standard di PowerPoint</vt:lpstr>
      <vt:lpstr>Presentazione standard di PowerPoint</vt:lpstr>
      <vt:lpstr>Presentazione standard di PowerPoint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185</cp:revision>
  <dcterms:created xsi:type="dcterms:W3CDTF">2014-10-06T14:26:40Z</dcterms:created>
  <dcterms:modified xsi:type="dcterms:W3CDTF">2020-12-02T17:47:59Z</dcterms:modified>
</cp:coreProperties>
</file>