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420" r:id="rId2"/>
    <p:sldId id="272" r:id="rId3"/>
    <p:sldId id="325" r:id="rId4"/>
    <p:sldId id="317" r:id="rId5"/>
    <p:sldId id="402" r:id="rId6"/>
    <p:sldId id="379" r:id="rId7"/>
    <p:sldId id="328" r:id="rId8"/>
    <p:sldId id="374" r:id="rId9"/>
    <p:sldId id="422" r:id="rId10"/>
    <p:sldId id="330" r:id="rId11"/>
    <p:sldId id="427" r:id="rId12"/>
    <p:sldId id="468" r:id="rId13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604"/>
    <p:restoredTop sz="94632"/>
  </p:normalViewPr>
  <p:slideViewPr>
    <p:cSldViewPr snapToGrid="0" snapToObjects="1">
      <p:cViewPr varScale="1">
        <p:scale>
          <a:sx n="85" d="100"/>
          <a:sy n="85" d="100"/>
        </p:scale>
        <p:origin x="100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AF2BB-D6D6-1D44-B586-AF955EA06C43}" type="datetimeFigureOut">
              <a:rPr lang="it-IT" smtClean="0"/>
              <a:t>02/12/20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75158-F75F-6244-BD87-43631B17AEE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48327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AF2BB-D6D6-1D44-B586-AF955EA06C43}" type="datetimeFigureOut">
              <a:rPr lang="it-IT" smtClean="0"/>
              <a:t>02/12/20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75158-F75F-6244-BD87-43631B17AEE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401142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AF2BB-D6D6-1D44-B586-AF955EA06C43}" type="datetimeFigureOut">
              <a:rPr lang="it-IT" smtClean="0"/>
              <a:t>02/12/20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75158-F75F-6244-BD87-43631B17AEE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70794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AF2BB-D6D6-1D44-B586-AF955EA06C43}" type="datetimeFigureOut">
              <a:rPr lang="it-IT" smtClean="0"/>
              <a:t>02/12/20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75158-F75F-6244-BD87-43631B17AEE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852302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AF2BB-D6D6-1D44-B586-AF955EA06C43}" type="datetimeFigureOut">
              <a:rPr lang="it-IT" smtClean="0"/>
              <a:t>02/12/20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75158-F75F-6244-BD87-43631B17AEE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677547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AF2BB-D6D6-1D44-B586-AF955EA06C43}" type="datetimeFigureOut">
              <a:rPr lang="it-IT" smtClean="0"/>
              <a:t>02/12/20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75158-F75F-6244-BD87-43631B17AEE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589824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AF2BB-D6D6-1D44-B586-AF955EA06C43}" type="datetimeFigureOut">
              <a:rPr lang="it-IT" smtClean="0"/>
              <a:t>02/12/20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75158-F75F-6244-BD87-43631B17AEE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571979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AF2BB-D6D6-1D44-B586-AF955EA06C43}" type="datetimeFigureOut">
              <a:rPr lang="it-IT" smtClean="0"/>
              <a:t>02/12/20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75158-F75F-6244-BD87-43631B17AEE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396092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AF2BB-D6D6-1D44-B586-AF955EA06C43}" type="datetimeFigureOut">
              <a:rPr lang="it-IT" smtClean="0"/>
              <a:t>02/12/20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75158-F75F-6244-BD87-43631B17AEE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780526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AF2BB-D6D6-1D44-B586-AF955EA06C43}" type="datetimeFigureOut">
              <a:rPr lang="it-IT" smtClean="0"/>
              <a:t>02/12/20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75158-F75F-6244-BD87-43631B17AEE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630738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AF2BB-D6D6-1D44-B586-AF955EA06C43}" type="datetimeFigureOut">
              <a:rPr lang="it-IT" smtClean="0"/>
              <a:t>02/12/20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75158-F75F-6244-BD87-43631B17AEE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04379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5AF2BB-D6D6-1D44-B586-AF955EA06C43}" type="datetimeFigureOut">
              <a:rPr lang="it-IT" smtClean="0"/>
              <a:t>02/12/20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075158-F75F-6244-BD87-43631B17AEE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45814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WW2</a:t>
            </a:r>
          </a:p>
        </p:txBody>
      </p:sp>
      <p:pic>
        <p:nvPicPr>
          <p:cNvPr id="4" name="Segnaposto contenuto 3" descr="05_padriciano533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396" r="-8396"/>
          <a:stretch>
            <a:fillRect/>
          </a:stretch>
        </p:blipFill>
        <p:spPr bwMode="auto">
          <a:xfrm>
            <a:off x="-380999" y="-2695"/>
            <a:ext cx="6434428" cy="3431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magine 4" descr="Villaggio Metallico UDIN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3402052"/>
            <a:ext cx="5346730" cy="3455947"/>
          </a:xfrm>
          <a:prstGeom prst="rect">
            <a:avLst/>
          </a:prstGeom>
        </p:spPr>
      </p:pic>
      <p:pic>
        <p:nvPicPr>
          <p:cNvPr id="6" name="Immagine 1" descr="campo padrician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419600"/>
            <a:ext cx="2819400" cy="1825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5638800" y="685800"/>
            <a:ext cx="32766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latin typeface="+mn-lt"/>
                <a:ea typeface="ＭＳ Ｐゴシック" charset="-128"/>
              </a:rPr>
              <a:t>300.000 </a:t>
            </a:r>
          </a:p>
          <a:p>
            <a:r>
              <a:rPr lang="it-IT" sz="2000" dirty="0">
                <a:latin typeface="+mn-lt"/>
                <a:ea typeface="ＭＳ Ｐゴシック" charset="-128"/>
              </a:rPr>
              <a:t>Italiani sfollati dopo la 2 Guerra Mondiale</a:t>
            </a:r>
          </a:p>
          <a:p>
            <a:endParaRPr lang="it-IT" sz="2000" dirty="0">
              <a:latin typeface="+mn-lt"/>
              <a:ea typeface="ＭＳ Ｐゴシック" charset="-128"/>
            </a:endParaRPr>
          </a:p>
          <a:p>
            <a:endParaRPr lang="it-IT" sz="2000" dirty="0">
              <a:latin typeface="+mn-lt"/>
              <a:ea typeface="ＭＳ Ｐゴシック" charset="-128"/>
            </a:endParaRPr>
          </a:p>
          <a:p>
            <a:r>
              <a:rPr lang="it-IT" sz="2000" dirty="0">
                <a:latin typeface="+mn-lt"/>
                <a:ea typeface="ＭＳ Ｐゴシック" charset="-128"/>
              </a:rPr>
              <a:t>Campi sul Carso</a:t>
            </a:r>
          </a:p>
          <a:p>
            <a:r>
              <a:rPr lang="it-IT" sz="2000" dirty="0">
                <a:latin typeface="+mn-lt"/>
                <a:ea typeface="ＭＳ Ｐゴシック" charset="-128"/>
              </a:rPr>
              <a:t>sloveno</a:t>
            </a:r>
          </a:p>
        </p:txBody>
      </p:sp>
    </p:spTree>
    <p:extLst>
      <p:ext uri="{BB962C8B-B14F-4D97-AF65-F5344CB8AC3E}">
        <p14:creationId xmlns:p14="http://schemas.microsoft.com/office/powerpoint/2010/main" val="5598190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Titolo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001000" cy="1216025"/>
          </a:xfrm>
        </p:spPr>
        <p:txBody>
          <a:bodyPr/>
          <a:lstStyle/>
          <a:p>
            <a:r>
              <a:rPr lang="it-IT" dirty="0">
                <a:latin typeface="Verdana" charset="0"/>
                <a:ea typeface="ＭＳ Ｐゴシック" charset="0"/>
                <a:cs typeface="ＭＳ Ｐゴシック" charset="0"/>
              </a:rPr>
              <a:t>Silos &amp; </a:t>
            </a:r>
            <a:r>
              <a:rPr lang="it-IT" i="1" dirty="0">
                <a:latin typeface="Verdana" charset="0"/>
                <a:ea typeface="ＭＳ Ｐゴシック" charset="0"/>
                <a:cs typeface="ＭＳ Ｐゴシック" charset="0"/>
              </a:rPr>
              <a:t>jungle</a:t>
            </a:r>
            <a:r>
              <a:rPr lang="it-IT" i="1" dirty="0"/>
              <a:t>  </a:t>
            </a:r>
            <a:br>
              <a:rPr lang="it-IT" i="1" dirty="0"/>
            </a:br>
            <a:r>
              <a:rPr lang="it-IT" sz="2800" dirty="0"/>
              <a:t>accampamenti informali temporanei</a:t>
            </a:r>
            <a:endParaRPr lang="it-IT" sz="2800" dirty="0"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2667000"/>
            <a:ext cx="8285163" cy="4800600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it-IT" sz="2400" dirty="0"/>
              <a:t>Mobilità dentro/fuori i confini</a:t>
            </a:r>
          </a:p>
          <a:p>
            <a:pPr marL="471488" lvl="1" indent="0">
              <a:buNone/>
              <a:defRPr/>
            </a:pPr>
            <a:endParaRPr lang="it-IT" sz="2400" dirty="0"/>
          </a:p>
          <a:p>
            <a:pPr>
              <a:defRPr/>
            </a:pPr>
            <a:r>
              <a:rPr lang="it-IT" sz="2400" dirty="0"/>
              <a:t>Umanità in eccesso (</a:t>
            </a:r>
            <a:r>
              <a:rPr lang="it-IT" sz="2400" dirty="0" err="1"/>
              <a:t>in_visibilità</a:t>
            </a:r>
            <a:r>
              <a:rPr lang="it-IT" sz="2400" dirty="0"/>
              <a:t>)</a:t>
            </a:r>
          </a:p>
          <a:p>
            <a:pPr>
              <a:defRPr/>
            </a:pPr>
            <a:r>
              <a:rPr lang="it-IT" sz="2400" dirty="0"/>
              <a:t>Spazi liminali &amp; tempi di transito </a:t>
            </a:r>
          </a:p>
          <a:p>
            <a:pPr>
              <a:defRPr/>
            </a:pPr>
            <a:r>
              <a:rPr lang="it-IT" sz="2400" dirty="0"/>
              <a:t>Tattiche e strategie di posizionamento</a:t>
            </a:r>
          </a:p>
          <a:p>
            <a:pPr>
              <a:defRPr/>
            </a:pPr>
            <a:r>
              <a:rPr lang="it-IT" sz="2400" dirty="0"/>
              <a:t>Costruzione dell’alterità/Identità Europea </a:t>
            </a:r>
          </a:p>
          <a:p>
            <a:pPr>
              <a:defRPr/>
            </a:pPr>
            <a:r>
              <a:rPr lang="it-IT" sz="2400" dirty="0">
                <a:latin typeface="Verdana" charset="0"/>
                <a:ea typeface="ＭＳ Ｐゴシック" charset="0"/>
                <a:cs typeface="ＭＳ Ｐゴシック" charset="0"/>
              </a:rPr>
              <a:t>Background storico &amp; memorie stratificate</a:t>
            </a:r>
            <a:endParaRPr lang="it-IT" sz="2400" dirty="0"/>
          </a:p>
          <a:p>
            <a:pPr marL="0" indent="0">
              <a:buNone/>
              <a:defRPr/>
            </a:pP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42905098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Titolo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8001000" cy="1216025"/>
          </a:xfrm>
        </p:spPr>
        <p:txBody>
          <a:bodyPr>
            <a:normAutofit fontScale="90000"/>
          </a:bodyPr>
          <a:lstStyle/>
          <a:p>
            <a:br>
              <a:rPr lang="it-IT" sz="3200" dirty="0">
                <a:latin typeface="Verdana" charset="0"/>
                <a:ea typeface="ＭＳ Ｐゴシック" charset="0"/>
                <a:cs typeface="ＭＳ Ｐゴシック" charset="0"/>
              </a:rPr>
            </a:br>
            <a:br>
              <a:rPr lang="it-IT" sz="3200" dirty="0">
                <a:latin typeface="Verdana" charset="0"/>
                <a:ea typeface="ＭＳ Ｐゴシック" charset="0"/>
                <a:cs typeface="ＭＳ Ｐゴシック" charset="0"/>
              </a:rPr>
            </a:br>
            <a:r>
              <a:rPr lang="it-IT" sz="3200" dirty="0">
                <a:latin typeface="Verdana" charset="0"/>
                <a:ea typeface="ＭＳ Ｐゴシック" charset="0"/>
                <a:cs typeface="ＭＳ Ｐゴシック" charset="0"/>
              </a:rPr>
              <a:t>2019: Decreto Sicurezza &amp; </a:t>
            </a:r>
            <a:br>
              <a:rPr lang="it-IT" sz="3200" dirty="0">
                <a:latin typeface="Verdana" charset="0"/>
                <a:ea typeface="ＭＳ Ｐゴシック" charset="0"/>
                <a:cs typeface="ＭＳ Ｐゴシック" charset="0"/>
              </a:rPr>
            </a:br>
            <a:r>
              <a:rPr lang="it-IT" sz="3200" dirty="0">
                <a:latin typeface="Verdana" charset="0"/>
                <a:ea typeface="ＭＳ Ｐゴシック" charset="0"/>
                <a:cs typeface="ＭＳ Ｐゴシック" charset="0"/>
              </a:rPr>
              <a:t>politiche di respingimento</a:t>
            </a:r>
          </a:p>
        </p:txBody>
      </p:sp>
      <p:sp>
        <p:nvSpPr>
          <p:cNvPr id="19458" name="Segnaposto contenuto 2"/>
          <p:cNvSpPr>
            <a:spLocks noGrp="1"/>
          </p:cNvSpPr>
          <p:nvPr>
            <p:ph idx="1"/>
          </p:nvPr>
        </p:nvSpPr>
        <p:spPr>
          <a:xfrm>
            <a:off x="533400" y="2819400"/>
            <a:ext cx="8120063" cy="5029200"/>
          </a:xfrm>
        </p:spPr>
        <p:txBody>
          <a:bodyPr/>
          <a:lstStyle/>
          <a:p>
            <a:pPr>
              <a:defRPr/>
            </a:pPr>
            <a:r>
              <a:rPr lang="it-IT" sz="2400" dirty="0">
                <a:latin typeface="Verdana" charset="0"/>
                <a:ea typeface="ＭＳ Ｐゴシック" charset="0"/>
                <a:cs typeface="ＭＳ Ｐゴシック" charset="0"/>
              </a:rPr>
              <a:t>Stop SPRAR e Protezione Umanitaria</a:t>
            </a:r>
          </a:p>
          <a:p>
            <a:pPr marL="909638" lvl="2" indent="0">
              <a:buNone/>
              <a:defRPr/>
            </a:pPr>
            <a:endParaRPr lang="it-IT" sz="2000" dirty="0">
              <a:latin typeface="Verdana" charset="0"/>
              <a:ea typeface="ＭＳ Ｐゴシック" charset="0"/>
            </a:endParaRPr>
          </a:p>
          <a:p>
            <a:pPr>
              <a:buFont typeface="Wingdings" charset="0"/>
              <a:buChar char="q"/>
              <a:defRPr/>
            </a:pPr>
            <a:r>
              <a:rPr lang="it-IT" sz="2400" dirty="0">
                <a:latin typeface="Verdana" charset="0"/>
                <a:ea typeface="ＭＳ Ｐゴシック" charset="0"/>
                <a:cs typeface="ＭＳ Ｐゴシック" charset="0"/>
              </a:rPr>
              <a:t>Aumento dei rifugiati “incastrati” tra gli stati dei Balcani</a:t>
            </a:r>
          </a:p>
          <a:p>
            <a:pPr>
              <a:buFont typeface="Wingdings" charset="0"/>
              <a:buChar char="q"/>
              <a:defRPr/>
            </a:pPr>
            <a:endParaRPr lang="it-IT" sz="2400" dirty="0">
              <a:latin typeface="Verdana" charset="0"/>
              <a:ea typeface="ＭＳ Ｐゴシック" charset="0"/>
              <a:cs typeface="ＭＳ Ｐゴシック" charset="0"/>
            </a:endParaRPr>
          </a:p>
          <a:p>
            <a:pPr>
              <a:buFont typeface="Wingdings" charset="0"/>
              <a:buChar char="q"/>
              <a:defRPr/>
            </a:pPr>
            <a:r>
              <a:rPr lang="it-IT" sz="2400" dirty="0">
                <a:latin typeface="Verdana" charset="0"/>
                <a:ea typeface="ＭＳ Ｐゴシック" charset="0"/>
                <a:cs typeface="ＭＳ Ｐゴシック" charset="0"/>
              </a:rPr>
              <a:t>Aumento delle violenze e del sentimento di “invasione”</a:t>
            </a:r>
          </a:p>
          <a:p>
            <a:pPr marL="0" indent="0">
              <a:buNone/>
              <a:defRPr/>
            </a:pPr>
            <a:endParaRPr lang="it-IT" sz="2400" dirty="0">
              <a:latin typeface="Verdana" charset="0"/>
              <a:ea typeface="ＭＳ Ｐゴシック" charset="0"/>
              <a:cs typeface="ＭＳ Ｐゴシック" charset="0"/>
            </a:endParaRPr>
          </a:p>
          <a:p>
            <a:pPr marL="0" indent="0">
              <a:buNone/>
              <a:defRPr/>
            </a:pPr>
            <a:r>
              <a:rPr lang="it-IT" sz="2400" dirty="0">
                <a:latin typeface="Verdana" charset="0"/>
                <a:ea typeface="ＭＳ Ｐゴシック" charset="0"/>
                <a:cs typeface="ＭＳ Ｐゴシック" charset="0"/>
              </a:rPr>
              <a:t> </a:t>
            </a:r>
          </a:p>
          <a:p>
            <a:pPr>
              <a:buFont typeface="Wingdings" charset="0"/>
              <a:buChar char="q"/>
              <a:defRPr/>
            </a:pPr>
            <a:endParaRPr lang="it-IT" sz="2400" dirty="0">
              <a:latin typeface="Verdana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21237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Confine come area liminale 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idx="1"/>
          </p:nvPr>
        </p:nvSpPr>
        <p:spPr>
          <a:xfrm>
            <a:off x="381000" y="2209800"/>
            <a:ext cx="8536610" cy="5105400"/>
          </a:xfrm>
        </p:spPr>
        <p:txBody>
          <a:bodyPr>
            <a:normAutofit/>
          </a:bodyPr>
          <a:lstStyle/>
          <a:p>
            <a:r>
              <a:rPr lang="it-IT" sz="2000" dirty="0" err="1"/>
              <a:t>Liminalità</a:t>
            </a:r>
            <a:r>
              <a:rPr lang="it-IT" sz="2000" dirty="0"/>
              <a:t>: confini, limiti, porosità inclusiva, categorizzazione (</a:t>
            </a:r>
            <a:r>
              <a:rPr lang="it-IT" sz="2000" dirty="0" err="1"/>
              <a:t>Barth</a:t>
            </a:r>
            <a:r>
              <a:rPr lang="it-IT" sz="2000" dirty="0"/>
              <a:t>, Mezzadra, </a:t>
            </a:r>
            <a:r>
              <a:rPr lang="it-IT" sz="2000" dirty="0" err="1"/>
              <a:t>Sassen</a:t>
            </a:r>
            <a:r>
              <a:rPr lang="it-IT" sz="2000" dirty="0"/>
              <a:t>) </a:t>
            </a:r>
          </a:p>
          <a:p>
            <a:r>
              <a:rPr lang="it-IT" sz="2000" dirty="0"/>
              <a:t>Frontiera europea: B/</a:t>
            </a:r>
            <a:r>
              <a:rPr lang="it-IT" sz="2000" dirty="0" err="1"/>
              <a:t>Ordering</a:t>
            </a:r>
            <a:r>
              <a:rPr lang="it-IT" sz="2000" dirty="0"/>
              <a:t> &amp; </a:t>
            </a:r>
            <a:r>
              <a:rPr lang="it-IT" sz="2000" dirty="0" err="1"/>
              <a:t>Othering</a:t>
            </a:r>
            <a:r>
              <a:rPr lang="it-IT" sz="2000" dirty="0"/>
              <a:t> (</a:t>
            </a:r>
            <a:r>
              <a:rPr lang="it-IT" sz="2000" dirty="0" err="1"/>
              <a:t>Donnan</a:t>
            </a:r>
            <a:r>
              <a:rPr lang="it-IT" sz="2000" dirty="0"/>
              <a:t>, Wilson, Van </a:t>
            </a:r>
            <a:r>
              <a:rPr lang="it-IT" sz="2000" dirty="0" err="1"/>
              <a:t>Houtom</a:t>
            </a:r>
            <a:endParaRPr lang="it-IT" sz="2000" dirty="0"/>
          </a:p>
          <a:p>
            <a:r>
              <a:rPr lang="it-IT" sz="2000" dirty="0"/>
              <a:t>Rapporti di potere coloniale West/East/Sud (T. </a:t>
            </a:r>
            <a:r>
              <a:rPr lang="it-IT" sz="2000" dirty="0" err="1"/>
              <a:t>Sekulic</a:t>
            </a:r>
            <a:r>
              <a:rPr lang="it-IT" sz="2000" dirty="0"/>
              <a:t>; </a:t>
            </a:r>
          </a:p>
          <a:p>
            <a:pPr marL="0" indent="0">
              <a:buNone/>
            </a:pPr>
            <a:r>
              <a:rPr lang="it-IT" sz="2000" dirty="0"/>
              <a:t>	P. </a:t>
            </a:r>
            <a:r>
              <a:rPr lang="it-IT" sz="2000" dirty="0" err="1"/>
              <a:t>Ballinger</a:t>
            </a:r>
            <a:r>
              <a:rPr lang="it-IT" sz="2000" dirty="0"/>
              <a:t>) </a:t>
            </a:r>
          </a:p>
          <a:p>
            <a:r>
              <a:rPr lang="it-IT" sz="2000" dirty="0"/>
              <a:t>Marginalità &amp; approccio </a:t>
            </a:r>
            <a:r>
              <a:rPr lang="it-IT" sz="2000" dirty="0" err="1"/>
              <a:t>microsociale</a:t>
            </a:r>
            <a:r>
              <a:rPr lang="it-IT" sz="2000" dirty="0"/>
              <a:t> (</a:t>
            </a:r>
            <a:r>
              <a:rPr lang="it-IT" sz="2000" dirty="0" err="1"/>
              <a:t>M.Agier</a:t>
            </a:r>
            <a:r>
              <a:rPr lang="it-IT" sz="2000" dirty="0"/>
              <a:t>) </a:t>
            </a:r>
          </a:p>
          <a:p>
            <a:r>
              <a:rPr lang="it-IT" sz="2000" dirty="0"/>
              <a:t>Subalternità, assoggettamento umanitario (</a:t>
            </a:r>
            <a:r>
              <a:rPr lang="it-IT" sz="2000" dirty="0" err="1"/>
              <a:t>Harrel</a:t>
            </a:r>
            <a:r>
              <a:rPr lang="it-IT" sz="2000" dirty="0"/>
              <a:t> Bond, </a:t>
            </a:r>
            <a:r>
              <a:rPr lang="it-IT" sz="2000" dirty="0" err="1"/>
              <a:t>Fassin</a:t>
            </a:r>
            <a:r>
              <a:rPr lang="it-IT" sz="2000" dirty="0"/>
              <a:t>) </a:t>
            </a:r>
          </a:p>
          <a:p>
            <a:r>
              <a:rPr lang="it-IT" sz="2000" dirty="0"/>
              <a:t>Costruzione dell’alterità (</a:t>
            </a:r>
            <a:r>
              <a:rPr lang="it-IT" sz="2000" dirty="0" err="1"/>
              <a:t>A.Ong</a:t>
            </a:r>
            <a:r>
              <a:rPr lang="it-IT" sz="2000" dirty="0"/>
              <a:t>) </a:t>
            </a:r>
          </a:p>
          <a:p>
            <a:r>
              <a:rPr lang="it-IT" sz="2000" dirty="0"/>
              <a:t>Tattiche e strategie di posizionamento (M. De </a:t>
            </a:r>
            <a:r>
              <a:rPr lang="it-IT" sz="2000" dirty="0" err="1"/>
              <a:t>Certeau</a:t>
            </a:r>
            <a:r>
              <a:rPr lang="it-IT" sz="2000" dirty="0"/>
              <a:t>) </a:t>
            </a:r>
          </a:p>
          <a:p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13392326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latin typeface="Verdana" charset="0"/>
                <a:ea typeface="ＭＳ Ｐゴシック" charset="0"/>
                <a:cs typeface="ＭＳ Ｐゴシック" charset="0"/>
              </a:rPr>
              <a:t>Villaggio del Pescatore: </a:t>
            </a:r>
            <a:br>
              <a:rPr lang="it-IT" dirty="0">
                <a:latin typeface="Verdana" charset="0"/>
                <a:ea typeface="ＭＳ Ｐゴシック" charset="0"/>
                <a:cs typeface="ＭＳ Ｐゴシック" charset="0"/>
              </a:rPr>
            </a:br>
            <a:r>
              <a:rPr lang="it-IT" dirty="0">
                <a:latin typeface="Verdana" charset="0"/>
                <a:ea typeface="ＭＳ Ｐゴシック" charset="0"/>
                <a:cs typeface="ＭＳ Ｐゴシック" charset="0"/>
              </a:rPr>
              <a:t>la mediazione possibile </a:t>
            </a:r>
          </a:p>
        </p:txBody>
      </p:sp>
      <p:pic>
        <p:nvPicPr>
          <p:cNvPr id="4" name="Immagine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36" b="16536"/>
          <a:stretch>
            <a:fillRect/>
          </a:stretch>
        </p:blipFill>
        <p:spPr bwMode="auto">
          <a:xfrm>
            <a:off x="-21498" y="1752600"/>
            <a:ext cx="9165498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81238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5444279" y="238922"/>
            <a:ext cx="3143348" cy="5632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Villaggio Pescatore, Giugno 2016</a:t>
            </a:r>
          </a:p>
          <a:p>
            <a:endParaRPr lang="it-IT" dirty="0"/>
          </a:p>
          <a:p>
            <a:endParaRPr lang="it-IT" dirty="0"/>
          </a:p>
          <a:p>
            <a:r>
              <a:rPr lang="it-IT" dirty="0"/>
              <a:t>“Ho vissuto la stessa sensazione di non essere accettato dagli altri. </a:t>
            </a:r>
          </a:p>
          <a:p>
            <a:r>
              <a:rPr lang="it-IT" dirty="0"/>
              <a:t>Non essere accettato dagli italiani stessi!”</a:t>
            </a:r>
          </a:p>
          <a:p>
            <a:endParaRPr lang="it-IT" dirty="0"/>
          </a:p>
          <a:p>
            <a:r>
              <a:rPr lang="it-IT" dirty="0"/>
              <a:t>“Ho conosciuto questo ragazzo e ho cercato di farmi capire, come Tarzan e Jane, no?”</a:t>
            </a:r>
          </a:p>
          <a:p>
            <a:endParaRPr lang="it-IT" dirty="0"/>
          </a:p>
          <a:p>
            <a:r>
              <a:rPr lang="it-IT" dirty="0"/>
              <a:t>“Mi sono rivista in questi ragazzi anche se la situazione è diversa”</a:t>
            </a:r>
          </a:p>
          <a:p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115347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Titolo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it-IT" dirty="0">
                <a:latin typeface="Verdana" charset="0"/>
                <a:ea typeface="ＭＳ Ｐゴシック" charset="0"/>
                <a:cs typeface="ＭＳ Ｐゴシック" charset="0"/>
              </a:rPr>
              <a:t>Trieste Lab.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658938"/>
            <a:ext cx="8229600" cy="5214937"/>
          </a:xfrm>
        </p:spPr>
        <p:txBody>
          <a:bodyPr>
            <a:normAutofit/>
          </a:bodyPr>
          <a:lstStyle/>
          <a:p>
            <a:pPr marL="254000" indent="-342900">
              <a:defRPr/>
            </a:pPr>
            <a:r>
              <a:rPr lang="it-IT" sz="2400" dirty="0"/>
              <a:t>Rifugiati:</a:t>
            </a:r>
          </a:p>
          <a:p>
            <a:pPr marL="746125" lvl="2" indent="0">
              <a:buFont typeface="Wingdings" charset="0"/>
              <a:buNone/>
              <a:defRPr/>
            </a:pPr>
            <a:r>
              <a:rPr lang="it-IT" sz="2200" dirty="0"/>
              <a:t>1945- 60: Italiani DP Istria -Dalmazia</a:t>
            </a:r>
          </a:p>
          <a:p>
            <a:pPr marL="746125" lvl="2" indent="0">
              <a:buFont typeface="Wingdings" charset="0"/>
              <a:buNone/>
              <a:defRPr/>
            </a:pPr>
            <a:r>
              <a:rPr lang="it-IT" sz="2200" dirty="0"/>
              <a:t>1991-95: ex </a:t>
            </a:r>
            <a:r>
              <a:rPr lang="it-IT" sz="2200" dirty="0" err="1"/>
              <a:t>Yugoslavia</a:t>
            </a:r>
            <a:r>
              <a:rPr lang="it-IT" sz="2200" dirty="0"/>
              <a:t> </a:t>
            </a:r>
          </a:p>
          <a:p>
            <a:pPr marL="746125" lvl="2" indent="0">
              <a:buFont typeface="Wingdings" charset="0"/>
              <a:buNone/>
              <a:defRPr/>
            </a:pPr>
            <a:r>
              <a:rPr lang="it-IT" sz="2200" dirty="0"/>
              <a:t>2014-20: AS Afghanistan, Pakistan, </a:t>
            </a:r>
            <a:endParaRPr lang="it-IT" sz="2400" dirty="0"/>
          </a:p>
          <a:p>
            <a:pPr>
              <a:defRPr/>
            </a:pPr>
            <a:r>
              <a:rPr lang="it-IT" sz="2400" dirty="0"/>
              <a:t>Ospitalità diffusa</a:t>
            </a:r>
          </a:p>
          <a:p>
            <a:pPr marL="739775" lvl="2" indent="0">
              <a:buNone/>
              <a:defRPr/>
            </a:pPr>
            <a:r>
              <a:rPr lang="it-IT" sz="2200" dirty="0"/>
              <a:t>(ASGI, ICS, Caritas)</a:t>
            </a:r>
          </a:p>
          <a:p>
            <a:pPr marL="342900" lvl="1" indent="0">
              <a:buNone/>
              <a:defRPr/>
            </a:pPr>
            <a:endParaRPr lang="it-IT" sz="2400" dirty="0"/>
          </a:p>
          <a:p>
            <a:pPr>
              <a:defRPr/>
            </a:pPr>
            <a:r>
              <a:rPr lang="it-IT" sz="2400" dirty="0" err="1"/>
              <a:t>Border</a:t>
            </a:r>
            <a:r>
              <a:rPr lang="it-IT" sz="2400" dirty="0"/>
              <a:t> Area  </a:t>
            </a:r>
          </a:p>
          <a:p>
            <a:pPr marL="0" indent="0">
              <a:buFont typeface="Wingdings" charset="0"/>
              <a:buNone/>
              <a:defRPr/>
            </a:pPr>
            <a:r>
              <a:rPr lang="it-IT" sz="2400" dirty="0"/>
              <a:t>	Nuove &amp; vecchie minoranze,  nazionalismi</a:t>
            </a:r>
          </a:p>
          <a:p>
            <a:pPr marL="0" indent="0">
              <a:buFont typeface="Wingdings" charset="0"/>
              <a:buNone/>
              <a:defRPr/>
            </a:pPr>
            <a:r>
              <a:rPr lang="it-IT" sz="2400" dirty="0"/>
              <a:t>	porto &amp; commercio</a:t>
            </a:r>
          </a:p>
          <a:p>
            <a:pPr>
              <a:defRPr/>
            </a:pPr>
            <a:endParaRPr lang="it-IT" dirty="0"/>
          </a:p>
          <a:p>
            <a:pPr marL="0" indent="0">
              <a:buFont typeface="Wingdings" charset="0"/>
              <a:buNone/>
              <a:defRPr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787486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liberta terapeutic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422"/>
            <a:ext cx="8686800" cy="4505003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138307" y="4898703"/>
            <a:ext cx="8876816" cy="1477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 err="1"/>
              <a:t>Basaglia</a:t>
            </a:r>
            <a:r>
              <a:rPr lang="it-IT" sz="2400" dirty="0"/>
              <a:t>: de-istituzionalizzare</a:t>
            </a:r>
          </a:p>
          <a:p>
            <a:endParaRPr lang="it-IT" sz="2400" dirty="0"/>
          </a:p>
          <a:p>
            <a:endParaRPr lang="it-IT" sz="2400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218775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-20170207-WA000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</p:spPr>
      </p:pic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r>
              <a:rPr lang="it-IT" dirty="0"/>
              <a:t>Silos</a:t>
            </a:r>
          </a:p>
        </p:txBody>
      </p:sp>
    </p:spTree>
    <p:extLst>
      <p:ext uri="{BB962C8B-B14F-4D97-AF65-F5344CB8AC3E}">
        <p14:creationId xmlns:p14="http://schemas.microsoft.com/office/powerpoint/2010/main" val="20762367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Immagine 1"/>
          <p:cNvSpPr>
            <a:spLocks noChangeAspect="1"/>
          </p:cNvSpPr>
          <p:nvPr/>
        </p:nvSpPr>
        <p:spPr bwMode="auto">
          <a:xfrm>
            <a:off x="1422400" y="398463"/>
            <a:ext cx="6959600" cy="351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96258" name="CasellaDiTesto 2"/>
          <p:cNvSpPr txBox="1">
            <a:spLocks noChangeArrowheads="1"/>
          </p:cNvSpPr>
          <p:nvPr/>
        </p:nvSpPr>
        <p:spPr bwMode="auto">
          <a:xfrm>
            <a:off x="533400" y="4419600"/>
            <a:ext cx="760730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800" dirty="0"/>
              <a:t>Info-</a:t>
            </a:r>
            <a:r>
              <a:rPr lang="it-IT" sz="1800" dirty="0" err="1"/>
              <a:t>point</a:t>
            </a:r>
            <a:r>
              <a:rPr lang="it-IT" sz="1800" dirty="0"/>
              <a:t> &amp; socializzazione: Marginalità – tattiche urbane</a:t>
            </a:r>
          </a:p>
          <a:p>
            <a:pPr eaLnBrk="1" hangingPunct="1"/>
            <a:endParaRPr lang="it-IT" sz="1800" dirty="0"/>
          </a:p>
          <a:p>
            <a:pPr eaLnBrk="1" hangingPunct="1"/>
            <a:r>
              <a:rPr lang="it-IT" sz="1800" dirty="0" err="1"/>
              <a:t>Backflow</a:t>
            </a:r>
            <a:r>
              <a:rPr lang="it-IT" sz="1800" dirty="0"/>
              <a:t> &amp; protezione </a:t>
            </a:r>
            <a:r>
              <a:rPr lang="it-IT" sz="1800" dirty="0" err="1"/>
              <a:t>umanitarian</a:t>
            </a:r>
            <a:r>
              <a:rPr lang="it-IT" sz="1800" dirty="0"/>
              <a:t> :buffer zone</a:t>
            </a:r>
          </a:p>
          <a:p>
            <a:pPr eaLnBrk="1" hangingPunct="1"/>
            <a:endParaRPr lang="it-IT" sz="1800" dirty="0"/>
          </a:p>
          <a:p>
            <a:pPr eaLnBrk="1" hangingPunct="1"/>
            <a:r>
              <a:rPr lang="it-IT" sz="1800" dirty="0"/>
              <a:t>Umanità in eccesso ‘</a:t>
            </a:r>
            <a:r>
              <a:rPr lang="it-IT" altLang="ja-JP" sz="1800" dirty="0"/>
              <a:t>invisibile</a:t>
            </a:r>
            <a:r>
              <a:rPr lang="it-IT" sz="1800" dirty="0"/>
              <a:t>’ nel cuore della città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0"/>
            <a:ext cx="8229600" cy="4202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0396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Titolo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8001000" cy="1216025"/>
          </a:xfrm>
        </p:spPr>
        <p:txBody>
          <a:bodyPr/>
          <a:lstStyle/>
          <a:p>
            <a:r>
              <a:rPr lang="it-IT" sz="3200" dirty="0" err="1">
                <a:latin typeface="Verdana" charset="0"/>
                <a:ea typeface="ＭＳ Ｐゴシック" charset="0"/>
                <a:cs typeface="ＭＳ Ｐゴシック" charset="0"/>
              </a:rPr>
              <a:t>Border</a:t>
            </a:r>
            <a:r>
              <a:rPr lang="it-IT" sz="3200" dirty="0">
                <a:latin typeface="Verdana" charset="0"/>
                <a:ea typeface="ＭＳ Ｐゴシック" charset="0"/>
                <a:cs typeface="ＭＳ Ｐゴシック" charset="0"/>
              </a:rPr>
              <a:t> Area</a:t>
            </a:r>
          </a:p>
        </p:txBody>
      </p:sp>
      <p:sp>
        <p:nvSpPr>
          <p:cNvPr id="19458" name="Segnaposto contenuto 2"/>
          <p:cNvSpPr>
            <a:spLocks noGrp="1"/>
          </p:cNvSpPr>
          <p:nvPr>
            <p:ph idx="1"/>
          </p:nvPr>
        </p:nvSpPr>
        <p:spPr>
          <a:xfrm>
            <a:off x="533400" y="1676400"/>
            <a:ext cx="8120063" cy="5029200"/>
          </a:xfrm>
        </p:spPr>
        <p:txBody>
          <a:bodyPr/>
          <a:lstStyle/>
          <a:p>
            <a:pPr>
              <a:defRPr/>
            </a:pPr>
            <a:r>
              <a:rPr lang="it-IT" sz="2400" dirty="0">
                <a:latin typeface="Verdana" charset="0"/>
                <a:ea typeface="ＭＳ Ｐゴシック" charset="0"/>
                <a:cs typeface="ＭＳ Ｐゴシック" charset="0"/>
              </a:rPr>
              <a:t>Gorizia e Udine: grandi </a:t>
            </a:r>
            <a:r>
              <a:rPr lang="it-IT" sz="2400" dirty="0" err="1">
                <a:latin typeface="Verdana" charset="0"/>
                <a:ea typeface="ＭＳ Ｐゴシック" charset="0"/>
                <a:cs typeface="ＭＳ Ｐゴシック" charset="0"/>
              </a:rPr>
              <a:t>hub</a:t>
            </a:r>
            <a:r>
              <a:rPr lang="it-IT" sz="2400" dirty="0">
                <a:latin typeface="Verdana" charset="0"/>
                <a:ea typeface="ＭＳ Ｐゴシック" charset="0"/>
                <a:cs typeface="ＭＳ Ｐゴシック" charset="0"/>
              </a:rPr>
              <a:t>, confinamento in caserme: </a:t>
            </a:r>
          </a:p>
          <a:p>
            <a:pPr lvl="2">
              <a:buFont typeface="Wingdings" charset="0"/>
              <a:buChar char="§"/>
              <a:defRPr/>
            </a:pPr>
            <a:r>
              <a:rPr lang="it-IT" sz="2000" dirty="0">
                <a:latin typeface="Verdana" charset="0"/>
                <a:ea typeface="ＭＳ Ｐゴシック" charset="0"/>
              </a:rPr>
              <a:t>Ambivalente ospitalità in spazi semi-carcerari</a:t>
            </a:r>
          </a:p>
          <a:p>
            <a:pPr lvl="2">
              <a:buFont typeface="Wingdings" charset="0"/>
              <a:buChar char="§"/>
              <a:defRPr/>
            </a:pPr>
            <a:r>
              <a:rPr lang="it-IT" sz="2000" dirty="0">
                <a:latin typeface="Verdana" charset="0"/>
                <a:ea typeface="ＭＳ Ｐゴシック" charset="0"/>
              </a:rPr>
              <a:t>Controllo della mobilità, ‘security’ </a:t>
            </a:r>
          </a:p>
          <a:p>
            <a:pPr lvl="2">
              <a:buFont typeface="Wingdings" charset="0"/>
              <a:buChar char="§"/>
              <a:defRPr/>
            </a:pPr>
            <a:r>
              <a:rPr lang="it-IT" sz="2000" dirty="0">
                <a:latin typeface="Verdana" charset="0"/>
                <a:ea typeface="ＭＳ Ｐゴシック" charset="0"/>
              </a:rPr>
              <a:t>Emergenza umanitaria (Croce Rossa, MSF)</a:t>
            </a:r>
          </a:p>
          <a:p>
            <a:pPr lvl="2">
              <a:buFont typeface="Wingdings" charset="0"/>
              <a:buChar char="§"/>
              <a:defRPr/>
            </a:pPr>
            <a:r>
              <a:rPr lang="it-IT" sz="2000" dirty="0">
                <a:latin typeface="Verdana" charset="0"/>
                <a:ea typeface="ＭＳ Ｐゴシック" charset="0"/>
              </a:rPr>
              <a:t>Paura dell’invasione (barbari?)</a:t>
            </a:r>
          </a:p>
          <a:p>
            <a:pPr marL="909638" lvl="2" indent="0">
              <a:buNone/>
              <a:defRPr/>
            </a:pPr>
            <a:endParaRPr lang="it-IT" sz="2000" dirty="0">
              <a:latin typeface="Verdana" charset="0"/>
              <a:ea typeface="ＭＳ Ｐゴシック" charset="0"/>
            </a:endParaRPr>
          </a:p>
          <a:p>
            <a:pPr>
              <a:buFont typeface="Wingdings" charset="0"/>
              <a:buChar char="q"/>
              <a:defRPr/>
            </a:pPr>
            <a:r>
              <a:rPr lang="it-IT" sz="2400" dirty="0">
                <a:latin typeface="Verdana" charset="0"/>
                <a:ea typeface="ＭＳ Ｐゴシック" charset="0"/>
                <a:cs typeface="ＭＳ Ｐゴシック" charset="0"/>
              </a:rPr>
              <a:t>Trieste: aumento costante dei numeri di richiedenti asilo in ospitalità diffusa (</a:t>
            </a:r>
            <a:r>
              <a:rPr lang="it-IT" sz="2400" dirty="0" err="1">
                <a:latin typeface="Verdana" charset="0"/>
                <a:ea typeface="ＭＳ Ｐゴシック" charset="0"/>
                <a:cs typeface="ＭＳ Ｐゴシック" charset="0"/>
              </a:rPr>
              <a:t>CAS_Siproimi</a:t>
            </a:r>
            <a:r>
              <a:rPr lang="it-IT" sz="2400" dirty="0">
                <a:latin typeface="Verdana" charset="0"/>
                <a:ea typeface="ＭＳ Ｐゴシック" charset="0"/>
                <a:cs typeface="ＭＳ Ｐゴシック" charset="0"/>
              </a:rPr>
              <a:t>)</a:t>
            </a:r>
          </a:p>
          <a:p>
            <a:pPr>
              <a:buFont typeface="Wingdings" charset="0"/>
              <a:buChar char="q"/>
              <a:defRPr/>
            </a:pPr>
            <a:r>
              <a:rPr lang="it-IT" sz="2400" dirty="0">
                <a:latin typeface="Verdana" charset="0"/>
                <a:ea typeface="ＭＳ Ｐゴシック" charset="0"/>
                <a:cs typeface="ＭＳ Ｐゴシック" charset="0"/>
              </a:rPr>
              <a:t>Decreto Sicurezza: nuovo bando Prefettura</a:t>
            </a:r>
          </a:p>
          <a:p>
            <a:pPr marL="0" indent="0">
              <a:buNone/>
              <a:defRPr/>
            </a:pPr>
            <a:r>
              <a:rPr lang="it-IT" sz="2400" dirty="0">
                <a:latin typeface="Verdana" charset="0"/>
                <a:ea typeface="ＭＳ Ｐゴシック" charset="0"/>
                <a:cs typeface="ＭＳ Ｐゴシック" charset="0"/>
              </a:rPr>
              <a:t> </a:t>
            </a:r>
          </a:p>
          <a:p>
            <a:pPr>
              <a:buFont typeface="Wingdings" charset="0"/>
              <a:buChar char="q"/>
              <a:defRPr/>
            </a:pPr>
            <a:endParaRPr lang="it-IT" sz="2400" dirty="0">
              <a:latin typeface="Verdana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26899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Titolo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8001000" cy="1216025"/>
          </a:xfrm>
        </p:spPr>
        <p:txBody>
          <a:bodyPr/>
          <a:lstStyle/>
          <a:p>
            <a:r>
              <a:rPr lang="it-IT" sz="3200" dirty="0">
                <a:latin typeface="Verdana" charset="0"/>
                <a:ea typeface="ＭＳ Ｐゴシック" charset="0"/>
                <a:cs typeface="ＭＳ Ｐゴシック" charset="0"/>
              </a:rPr>
              <a:t>Doppia precarietà </a:t>
            </a:r>
          </a:p>
        </p:txBody>
      </p:sp>
      <p:sp>
        <p:nvSpPr>
          <p:cNvPr id="19458" name="Segnaposto contenuto 2"/>
          <p:cNvSpPr>
            <a:spLocks noGrp="1"/>
          </p:cNvSpPr>
          <p:nvPr>
            <p:ph idx="1"/>
          </p:nvPr>
        </p:nvSpPr>
        <p:spPr>
          <a:xfrm>
            <a:off x="533400" y="1676400"/>
            <a:ext cx="8120063" cy="5029200"/>
          </a:xfrm>
        </p:spPr>
        <p:txBody>
          <a:bodyPr/>
          <a:lstStyle/>
          <a:p>
            <a:pPr>
              <a:buFont typeface="Wingdings" charset="0"/>
              <a:buChar char="q"/>
              <a:defRPr/>
            </a:pPr>
            <a:r>
              <a:rPr lang="it-IT" sz="2400" dirty="0">
                <a:latin typeface="Verdana" charset="0"/>
                <a:ea typeface="ＭＳ Ｐゴシック" charset="0"/>
                <a:cs typeface="ＭＳ Ｐゴシック" charset="0"/>
              </a:rPr>
              <a:t>ICS + Caritas + associazioni</a:t>
            </a:r>
          </a:p>
          <a:p>
            <a:pPr lvl="1">
              <a:buFont typeface="Wingdings" charset="2"/>
              <a:buChar char="ü"/>
              <a:defRPr/>
            </a:pPr>
            <a:r>
              <a:rPr lang="it-IT" sz="2000" dirty="0">
                <a:latin typeface="Verdana" charset="0"/>
                <a:ea typeface="ＭＳ Ｐゴシック" charset="0"/>
                <a:cs typeface="ＭＳ Ｐゴシック" charset="0"/>
              </a:rPr>
              <a:t>2011: 11 </a:t>
            </a:r>
          </a:p>
          <a:p>
            <a:pPr lvl="1">
              <a:buFont typeface="Wingdings" charset="2"/>
              <a:buChar char="ü"/>
              <a:defRPr/>
            </a:pPr>
            <a:r>
              <a:rPr lang="it-IT" sz="2000" dirty="0">
                <a:latin typeface="Verdana" charset="0"/>
                <a:ea typeface="ＭＳ Ｐゴシック" charset="0"/>
                <a:cs typeface="ＭＳ Ｐゴシック" charset="0"/>
              </a:rPr>
              <a:t>2019: 274</a:t>
            </a:r>
          </a:p>
          <a:p>
            <a:pPr lvl="1">
              <a:buFont typeface="Wingdings" charset="2"/>
              <a:buChar char="ü"/>
              <a:defRPr/>
            </a:pPr>
            <a:endParaRPr lang="it-IT" sz="2000" dirty="0">
              <a:latin typeface="Verdana" charset="0"/>
              <a:ea typeface="ＭＳ Ｐゴシック" charset="0"/>
              <a:cs typeface="ＭＳ Ｐゴシック" charset="0"/>
            </a:endParaRPr>
          </a:p>
          <a:p>
            <a:pPr marL="471488" lvl="1" indent="0">
              <a:buNone/>
              <a:defRPr/>
            </a:pPr>
            <a:endParaRPr lang="it-IT" sz="2000" dirty="0">
              <a:latin typeface="Verdana" charset="0"/>
              <a:ea typeface="ＭＳ Ｐゴシック" charset="0"/>
              <a:cs typeface="ＭＳ Ｐゴシック" charset="0"/>
            </a:endParaRPr>
          </a:p>
          <a:p>
            <a:pPr marL="376238" indent="-342900">
              <a:defRPr/>
            </a:pPr>
            <a:r>
              <a:rPr lang="it-IT" sz="2400" dirty="0">
                <a:latin typeface="Verdana" charset="0"/>
                <a:ea typeface="ＭＳ Ｐゴシック" charset="0"/>
                <a:cs typeface="ＭＳ Ｐゴシック" charset="0"/>
              </a:rPr>
              <a:t>Criminalizzazione del ‘rifugiato’ </a:t>
            </a:r>
          </a:p>
          <a:p>
            <a:pPr lvl="1">
              <a:buFont typeface="Wingdings" charset="2"/>
              <a:buChar char="ü"/>
              <a:defRPr/>
            </a:pPr>
            <a:r>
              <a:rPr lang="it-IT" sz="2000" dirty="0">
                <a:latin typeface="Verdana" charset="0"/>
                <a:ea typeface="ＭＳ Ｐゴシック" charset="0"/>
                <a:cs typeface="ＭＳ Ｐゴシック" charset="0"/>
              </a:rPr>
              <a:t>Cfr. accoglienza anni </a:t>
            </a:r>
            <a:r>
              <a:rPr lang="uk-UA" sz="2000" dirty="0">
                <a:latin typeface="Verdana" charset="0"/>
                <a:ea typeface="ＭＳ Ｐゴシック" charset="0"/>
                <a:cs typeface="ＭＳ Ｐゴシック" charset="0"/>
              </a:rPr>
              <a:t>’</a:t>
            </a:r>
            <a:r>
              <a:rPr lang="it-IT" sz="2000" dirty="0">
                <a:latin typeface="Verdana" charset="0"/>
                <a:ea typeface="ＭＳ Ｐゴシック" charset="0"/>
                <a:cs typeface="ＭＳ Ｐゴシック" charset="0"/>
              </a:rPr>
              <a:t>90</a:t>
            </a:r>
          </a:p>
          <a:p>
            <a:pPr marL="33338" indent="0">
              <a:buNone/>
              <a:defRPr/>
            </a:pPr>
            <a:endParaRPr lang="it-IT" sz="2400" dirty="0">
              <a:latin typeface="Verdana" charset="0"/>
              <a:ea typeface="ＭＳ Ｐゴシック" charset="0"/>
              <a:cs typeface="ＭＳ Ｐゴシック" charset="0"/>
            </a:endParaRPr>
          </a:p>
          <a:p>
            <a:pPr marL="376238" indent="-342900">
              <a:buFont typeface="Wingdings" charset="2"/>
              <a:buChar char="q"/>
              <a:defRPr/>
            </a:pPr>
            <a:r>
              <a:rPr lang="it-IT" sz="2400" dirty="0">
                <a:latin typeface="Verdana" charset="0"/>
                <a:ea typeface="ＭＳ Ｐゴシック" charset="0"/>
                <a:cs typeface="ＭＳ Ｐゴシック" charset="0"/>
              </a:rPr>
              <a:t>Proclami senza dati ufficiali sui migranti</a:t>
            </a:r>
          </a:p>
          <a:p>
            <a:pPr marL="471488" lvl="1" indent="0">
              <a:buNone/>
              <a:defRPr/>
            </a:pPr>
            <a:endParaRPr lang="it-IT" sz="2000" dirty="0">
              <a:latin typeface="Verdana" charset="0"/>
              <a:ea typeface="ＭＳ Ｐゴシック" charset="0"/>
              <a:cs typeface="ＭＳ Ｐゴシック" charset="0"/>
            </a:endParaRPr>
          </a:p>
          <a:p>
            <a:pPr marL="33338" indent="0">
              <a:buNone/>
              <a:defRPr/>
            </a:pPr>
            <a:endParaRPr lang="it-IT" sz="2400" dirty="0">
              <a:latin typeface="Verdana" charset="0"/>
              <a:ea typeface="ＭＳ Ｐゴシック" charset="0"/>
              <a:cs typeface="ＭＳ Ｐゴシック" charset="0"/>
            </a:endParaRPr>
          </a:p>
          <a:p>
            <a:pPr marL="0" indent="0">
              <a:buNone/>
              <a:defRPr/>
            </a:pPr>
            <a:endParaRPr lang="it-IT" sz="2400" dirty="0">
              <a:latin typeface="Verdana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549241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418</Words>
  <Application>Microsoft Macintosh PowerPoint</Application>
  <PresentationFormat>Presentazione su schermo (4:3)</PresentationFormat>
  <Paragraphs>82</Paragraphs>
  <Slides>12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12</vt:i4>
      </vt:variant>
    </vt:vector>
  </HeadingPairs>
  <TitlesOfParts>
    <vt:vector size="19" baseType="lpstr">
      <vt:lpstr>ＭＳ Ｐゴシック</vt:lpstr>
      <vt:lpstr>Arial</vt:lpstr>
      <vt:lpstr>Calibri</vt:lpstr>
      <vt:lpstr>Calibri Light</vt:lpstr>
      <vt:lpstr>Verdana</vt:lpstr>
      <vt:lpstr>Wingdings</vt:lpstr>
      <vt:lpstr>Tema di Office</vt:lpstr>
      <vt:lpstr>WW2</vt:lpstr>
      <vt:lpstr>Villaggio del Pescatore:  la mediazione possibile </vt:lpstr>
      <vt:lpstr>Presentazione standard di PowerPoint</vt:lpstr>
      <vt:lpstr>Trieste Lab.</vt:lpstr>
      <vt:lpstr>Presentazione standard di PowerPoint</vt:lpstr>
      <vt:lpstr>Silos</vt:lpstr>
      <vt:lpstr>Presentazione standard di PowerPoint</vt:lpstr>
      <vt:lpstr>Border Area</vt:lpstr>
      <vt:lpstr>Doppia precarietà </vt:lpstr>
      <vt:lpstr>Silos &amp; jungle   accampamenti informali temporanei</vt:lpstr>
      <vt:lpstr>  2019: Decreto Sicurezza &amp;  politiche di respingimento</vt:lpstr>
      <vt:lpstr>Confine come area liminale 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ALTIN ROBERTA</dc:creator>
  <cp:lastModifiedBy>ALTIN ROBERTA</cp:lastModifiedBy>
  <cp:revision>3</cp:revision>
  <dcterms:created xsi:type="dcterms:W3CDTF">2020-11-09T08:55:50Z</dcterms:created>
  <dcterms:modified xsi:type="dcterms:W3CDTF">2020-12-02T18:10:55Z</dcterms:modified>
</cp:coreProperties>
</file>