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6" r:id="rId1"/>
  </p:sldMasterIdLst>
  <p:notesMasterIdLst>
    <p:notesMasterId r:id="rId23"/>
  </p:notesMasterIdLst>
  <p:sldIdLst>
    <p:sldId id="493" r:id="rId2"/>
    <p:sldId id="494" r:id="rId3"/>
    <p:sldId id="497" r:id="rId4"/>
    <p:sldId id="496" r:id="rId5"/>
    <p:sldId id="498" r:id="rId6"/>
    <p:sldId id="501" r:id="rId7"/>
    <p:sldId id="495" r:id="rId8"/>
    <p:sldId id="499" r:id="rId9"/>
    <p:sldId id="324" r:id="rId10"/>
    <p:sldId id="355" r:id="rId11"/>
    <p:sldId id="273" r:id="rId12"/>
    <p:sldId id="295" r:id="rId13"/>
    <p:sldId id="307" r:id="rId14"/>
    <p:sldId id="286" r:id="rId15"/>
    <p:sldId id="289" r:id="rId16"/>
    <p:sldId id="314" r:id="rId17"/>
    <p:sldId id="274" r:id="rId18"/>
    <p:sldId id="502" r:id="rId19"/>
    <p:sldId id="275" r:id="rId20"/>
    <p:sldId id="301" r:id="rId21"/>
    <p:sldId id="503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6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3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87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10030696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rm.ox.ac.uk/rpr/index.php/object-biography-index/19-prmcollect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kwnYt0E5C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SVqRU36Kk&amp;feature=emb_logo" TargetMode="External"/><Relationship Id="rId2" Type="http://schemas.openxmlformats.org/officeDocument/2006/relationships/hyperlink" Target="https://youtu.be/b53jTuj23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QAdUsd-eY2g" TargetMode="External"/><Relationship Id="rId4" Type="http://schemas.openxmlformats.org/officeDocument/2006/relationships/hyperlink" Target="https://www.youtube.com/watch?v=GiveuiEGQDk&amp;feature=emb_lo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ch.unesco.org/en/RL/cultural-space-of-jemaa-el-fna-square-00014" TargetMode="External"/><Relationship Id="rId3" Type="http://schemas.openxmlformats.org/officeDocument/2006/relationships/hyperlink" Target="https://parksaustralia.gov.au/uluru/" TargetMode="External"/><Relationship Id="rId7" Type="http://schemas.openxmlformats.org/officeDocument/2006/relationships/hyperlink" Target="https://www.youtube.com/watch?v=fbqHz__AWYM&amp;feature=emb_logo" TargetMode="External"/><Relationship Id="rId12" Type="http://schemas.openxmlformats.org/officeDocument/2006/relationships/hyperlink" Target="https://www.repubblica.it/viaggi/2013/11/29/foto/i_volti_di_marrakech-72243341/1/" TargetMode="External"/><Relationship Id="rId2" Type="http://schemas.openxmlformats.org/officeDocument/2006/relationships/hyperlink" Target="https://whc.unesco.org/en/list/4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Ykpc7JRZlU&amp;feature=emb_logo" TargetMode="External"/><Relationship Id="rId11" Type="http://schemas.openxmlformats.org/officeDocument/2006/relationships/hyperlink" Target="https://vimeo.com/channels/566270" TargetMode="External"/><Relationship Id="rId5" Type="http://schemas.openxmlformats.org/officeDocument/2006/relationships/hyperlink" Target="https://www.youtube.com/watch?v=eQwhQNXC31k" TargetMode="External"/><Relationship Id="rId10" Type="http://schemas.openxmlformats.org/officeDocument/2006/relationships/hyperlink" Target="https://youtu.be/vxlAvg3UdOI" TargetMode="External"/><Relationship Id="rId4" Type="http://schemas.openxmlformats.org/officeDocument/2006/relationships/hyperlink" Target="https://tg24.sky.it/mondo/2019/10/25/uluru-rock-australia-divieto#15" TargetMode="External"/><Relationship Id="rId9" Type="http://schemas.openxmlformats.org/officeDocument/2006/relationships/hyperlink" Target="https://en.unesco.org/courier/2000-december/jemaa-fna-s-thousand-and-one-nigh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32vd2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9874B-DAB5-1847-8FEC-32E7D1E58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8355330" cy="3035808"/>
          </a:xfrm>
        </p:spPr>
        <p:txBody>
          <a:bodyPr/>
          <a:lstStyle/>
          <a:p>
            <a:r>
              <a:rPr lang="it-IT" dirty="0"/>
              <a:t>APPROCCI </a:t>
            </a:r>
            <a:br>
              <a:rPr lang="it-IT" dirty="0"/>
            </a:br>
            <a:r>
              <a:rPr lang="it-IT" dirty="0"/>
              <a:t>CRITICI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683BF9-ECA4-5143-ADC4-9E2A7500E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19"/>
            <a:ext cx="5918454" cy="2220227"/>
          </a:xfrm>
        </p:spPr>
        <p:txBody>
          <a:bodyPr>
            <a:normAutofit/>
          </a:bodyPr>
          <a:lstStyle/>
          <a:p>
            <a:r>
              <a:rPr lang="it-IT" dirty="0"/>
              <a:t>Svolta con </a:t>
            </a:r>
          </a:p>
          <a:p>
            <a:pPr marL="285750" indent="-285750">
              <a:buFontTx/>
              <a:buChar char="-"/>
            </a:pPr>
            <a:r>
              <a:rPr lang="it-IT" dirty="0"/>
              <a:t>STUDI POST-COLONIALI</a:t>
            </a:r>
          </a:p>
          <a:p>
            <a:pPr marL="285750" indent="-285750">
              <a:buFontTx/>
              <a:buChar char="-"/>
            </a:pPr>
            <a:r>
              <a:rPr lang="it-IT" dirty="0"/>
              <a:t>DECOSTRUZIONE DEL SAPERE-POTER: PATRIMONIO COME ‘DISCORSO’</a:t>
            </a:r>
          </a:p>
        </p:txBody>
      </p:sp>
    </p:spTree>
    <p:extLst>
      <p:ext uri="{BB962C8B-B14F-4D97-AF65-F5344CB8AC3E}">
        <p14:creationId xmlns:p14="http://schemas.microsoft.com/office/powerpoint/2010/main" val="132133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765" y="110559"/>
            <a:ext cx="7772400" cy="1609344"/>
          </a:xfrm>
        </p:spPr>
        <p:txBody>
          <a:bodyPr/>
          <a:lstStyle/>
          <a:p>
            <a:r>
              <a:rPr lang="it-IT" dirty="0"/>
              <a:t>Museo = processo identità/memoria</a:t>
            </a:r>
          </a:p>
        </p:txBody>
      </p:sp>
      <p:pic>
        <p:nvPicPr>
          <p:cNvPr id="4" name="Segnaposto contenuto 3" descr="41ia8-wYCFL._SX340_BO1,204,203,20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09" r="-73109"/>
          <a:stretch>
            <a:fillRect/>
          </a:stretch>
        </p:blipFill>
        <p:spPr>
          <a:xfrm>
            <a:off x="-2006191" y="1600200"/>
            <a:ext cx="8229600" cy="4876800"/>
          </a:xfrm>
        </p:spPr>
      </p:pic>
      <p:pic>
        <p:nvPicPr>
          <p:cNvPr id="5" name="Immagine 4" descr="pricecou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65" y="1600200"/>
            <a:ext cx="32368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143000" y="858441"/>
          <a:ext cx="6858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iapositiva" r:id="rId3" imgW="4546600" imgH="3416300" progId="">
                  <p:embed/>
                </p:oleObj>
              </mc:Choice>
              <mc:Fallback>
                <p:oleObj name="Diapositiva" r:id="rId3" imgW="4546600" imgH="3416300" progId="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8441"/>
                        <a:ext cx="6858000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86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0" y="187325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980998" y="513219"/>
            <a:ext cx="4163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Postcolonialismo</a:t>
            </a:r>
            <a:endParaRPr lang="it-IT" dirty="0"/>
          </a:p>
          <a:p>
            <a:endParaRPr lang="it-IT" dirty="0"/>
          </a:p>
          <a:p>
            <a:r>
              <a:rPr lang="it-IT" dirty="0"/>
              <a:t>Scrittura come mezzo di controllo dell’alterità</a:t>
            </a:r>
          </a:p>
          <a:p>
            <a:r>
              <a:rPr lang="it-IT" dirty="0"/>
              <a:t>Rappresentazione</a:t>
            </a:r>
          </a:p>
          <a:p>
            <a:r>
              <a:rPr lang="it-IT" dirty="0"/>
              <a:t>Sperimentalismo etnografico</a:t>
            </a:r>
          </a:p>
          <a:p>
            <a:r>
              <a:rPr lang="it-IT" dirty="0"/>
              <a:t>Forma dialogica, polifonica</a:t>
            </a:r>
          </a:p>
          <a:p>
            <a:endParaRPr lang="it-IT" dirty="0"/>
          </a:p>
          <a:p>
            <a:r>
              <a:rPr lang="it-IT" dirty="0"/>
              <a:t>Interazione etnografica </a:t>
            </a:r>
            <a:r>
              <a:rPr lang="it-IT" dirty="0">
                <a:latin typeface="Wingdings"/>
                <a:ea typeface="Wingdings"/>
                <a:cs typeface="Wingdings"/>
              </a:rPr>
              <a:t></a:t>
            </a:r>
            <a:r>
              <a:rPr lang="it-IT" dirty="0"/>
              <a:t> significato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zoo-um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9" y="623455"/>
            <a:ext cx="3229944" cy="2570772"/>
          </a:xfrm>
          <a:prstGeom prst="rect">
            <a:avLst/>
          </a:prstGeom>
        </p:spPr>
      </p:pic>
      <p:pic>
        <p:nvPicPr>
          <p:cNvPr id="4" name="Immagine 3" descr="human_zoos_or_negro_villages_03.jpg">
            <a:extLst>
              <a:ext uri="{FF2B5EF4-FFF2-40B4-BE49-F238E27FC236}">
                <a16:creationId xmlns:a16="http://schemas.microsoft.com/office/drawing/2014/main" id="{53143876-F4E0-1841-90E9-BC2C8236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3194227"/>
            <a:ext cx="3883230" cy="34172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F611BC-7C0D-C645-B052-1D0F1FA52C87}"/>
              </a:ext>
            </a:extLst>
          </p:cNvPr>
          <p:cNvSpPr txBox="1"/>
          <p:nvPr/>
        </p:nvSpPr>
        <p:spPr>
          <a:xfrm>
            <a:off x="4796589" y="770021"/>
            <a:ext cx="267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Exhibiting</a:t>
            </a:r>
            <a:r>
              <a:rPr lang="it-IT" dirty="0"/>
              <a:t> </a:t>
            </a:r>
            <a:r>
              <a:rPr lang="it-IT" dirty="0" err="1"/>
              <a:t>Cultures</a:t>
            </a:r>
            <a:endParaRPr lang="it-IT" dirty="0"/>
          </a:p>
          <a:p>
            <a:r>
              <a:rPr lang="it-IT" dirty="0" err="1"/>
              <a:t>Karp</a:t>
            </a:r>
            <a:r>
              <a:rPr lang="it-IT" dirty="0"/>
              <a:t> &amp; Lavine 1991</a:t>
            </a:r>
          </a:p>
          <a:p>
            <a:endParaRPr lang="it-IT" dirty="0"/>
          </a:p>
          <a:p>
            <a:r>
              <a:rPr lang="it-IT" dirty="0">
                <a:hlinkClick r:id="rId4"/>
              </a:rPr>
              <a:t>Exhibit</a:t>
            </a:r>
            <a:r>
              <a:rPr lang="it-IT">
                <a:hlinkClick r:id="rId4"/>
              </a:rPr>
              <a:t> B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4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ABIETTI - Foto 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177" y="457200"/>
            <a:ext cx="4371975" cy="59436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976674" y="1133142"/>
            <a:ext cx="2764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Concezione progressiva della cultura</a:t>
            </a:r>
          </a:p>
          <a:p>
            <a:endParaRPr lang="it-IT" dirty="0"/>
          </a:p>
          <a:p>
            <a:r>
              <a:rPr lang="it-IT" dirty="0"/>
              <a:t>Sopravvivenze</a:t>
            </a:r>
          </a:p>
          <a:p>
            <a:endParaRPr lang="it-IT" dirty="0"/>
          </a:p>
          <a:p>
            <a:r>
              <a:rPr lang="it-IT" dirty="0"/>
              <a:t>Stadi e tappe evolutive</a:t>
            </a:r>
          </a:p>
          <a:p>
            <a:endParaRPr lang="it-IT" dirty="0"/>
          </a:p>
          <a:p>
            <a:r>
              <a:rPr lang="it-IT" dirty="0"/>
              <a:t>Metodo comparativo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96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i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84" y="1202948"/>
            <a:ext cx="4081142" cy="506046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04298" y="1755747"/>
            <a:ext cx="329962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t-IT" dirty="0"/>
              <a:t>Pitt </a:t>
            </a:r>
            <a:r>
              <a:rPr lang="it-IT" dirty="0" err="1"/>
              <a:t>Rivers</a:t>
            </a:r>
            <a:endParaRPr lang="it-IT" dirty="0"/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/>
              <a:t>Musei, arte e tecnologia dei primitivi</a:t>
            </a:r>
          </a:p>
          <a:p>
            <a:pPr marL="342900" indent="-342900"/>
            <a:r>
              <a:rPr lang="it-IT" dirty="0"/>
              <a:t>Classificazione di oggetti (1874)</a:t>
            </a:r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>
                <a:hlinkClick r:id="rId3"/>
              </a:rPr>
              <a:t>museum Pitt Rivers</a:t>
            </a:r>
            <a:endParaRPr lang="it-IT" dirty="0"/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>
                <a:hlinkClick r:id="rId4"/>
              </a:rPr>
              <a:t>visit Museum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513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43816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Collezionismo di farfalle </a:t>
            </a:r>
          </a:p>
          <a:p>
            <a:r>
              <a:rPr lang="it-IT" dirty="0">
                <a:solidFill>
                  <a:schemeClr val="bg1"/>
                </a:solidFill>
              </a:rPr>
              <a:t>(E. Leach)?</a:t>
            </a:r>
          </a:p>
        </p:txBody>
      </p:sp>
    </p:spTree>
    <p:extLst>
      <p:ext uri="{BB962C8B-B14F-4D97-AF65-F5344CB8AC3E}">
        <p14:creationId xmlns:p14="http://schemas.microsoft.com/office/powerpoint/2010/main" val="34663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stuart-hal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684" y="2029877"/>
            <a:ext cx="5118550" cy="43709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02106" y="315714"/>
            <a:ext cx="752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Stuart Hall, Cultural </a:t>
            </a:r>
            <a:r>
              <a:rPr lang="it-IT" dirty="0" err="1">
                <a:latin typeface="+mj-lt"/>
              </a:rPr>
              <a:t>Studies</a:t>
            </a:r>
            <a:r>
              <a:rPr lang="it-IT" dirty="0">
                <a:latin typeface="+mj-lt"/>
              </a:rPr>
              <a:t> </a:t>
            </a:r>
          </a:p>
          <a:p>
            <a:r>
              <a:rPr lang="it-IT" dirty="0">
                <a:latin typeface="+mj-lt"/>
              </a:rPr>
              <a:t>Differenze etniche e di classe (</a:t>
            </a:r>
            <a:r>
              <a:rPr lang="it-IT" dirty="0" err="1">
                <a:latin typeface="+mj-lt"/>
              </a:rPr>
              <a:t>èlite</a:t>
            </a:r>
            <a:r>
              <a:rPr lang="it-IT" dirty="0">
                <a:latin typeface="+mj-lt"/>
              </a:rPr>
              <a:t>/minoranze)</a:t>
            </a:r>
          </a:p>
          <a:p>
            <a:r>
              <a:rPr lang="it-IT" dirty="0">
                <a:latin typeface="+mj-lt"/>
              </a:rPr>
              <a:t>Arena politica, cultura come campo  / discorso</a:t>
            </a:r>
          </a:p>
          <a:p>
            <a:r>
              <a:rPr lang="it-IT" dirty="0">
                <a:latin typeface="+mj-lt"/>
              </a:rPr>
              <a:t>Subalternità (Gramsci),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Agency</a:t>
            </a:r>
            <a:r>
              <a:rPr lang="it-IT" dirty="0">
                <a:latin typeface="+mj-lt"/>
              </a:rPr>
              <a:t>, Soggettività </a:t>
            </a:r>
          </a:p>
        </p:txBody>
      </p:sp>
    </p:spTree>
    <p:extLst>
      <p:ext uri="{BB962C8B-B14F-4D97-AF65-F5344CB8AC3E}">
        <p14:creationId xmlns:p14="http://schemas.microsoft.com/office/powerpoint/2010/main" val="150043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7E439-DF04-D549-9B30-4300F483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0842"/>
            <a:ext cx="8137358" cy="1773133"/>
          </a:xfrm>
        </p:spPr>
        <p:txBody>
          <a:bodyPr>
            <a:normAutofit fontScale="90000"/>
          </a:bodyPr>
          <a:lstStyle/>
          <a:p>
            <a:r>
              <a:rPr lang="it-IT" dirty="0"/>
              <a:t>Relativismo / Diversità </a:t>
            </a:r>
            <a:br>
              <a:rPr lang="it-IT" dirty="0"/>
            </a:br>
            <a:r>
              <a:rPr lang="it-IT" sz="2700" dirty="0"/>
              <a:t>nel contesto del Patrimonio mondiale ‘universale’ e dell’economia culturale globale.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0A1DA-7F61-A54C-B2CD-210F3C04F6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Heritage come costruzione della NAZIONE (</a:t>
            </a:r>
            <a:r>
              <a:rPr lang="it-IT" dirty="0" err="1"/>
              <a:t>Hobsbawm</a:t>
            </a:r>
            <a:r>
              <a:rPr lang="it-IT" dirty="0"/>
              <a:t>)</a:t>
            </a:r>
          </a:p>
          <a:p>
            <a:r>
              <a:rPr lang="it-IT" dirty="0"/>
              <a:t>Mito delle origini, memoria sociale selettiva (Graham)</a:t>
            </a:r>
          </a:p>
          <a:p>
            <a:r>
              <a:rPr lang="it-IT" dirty="0"/>
              <a:t>Patrimonio come pratica ‘discorsiva’ (Hall)</a:t>
            </a:r>
          </a:p>
          <a:p>
            <a:r>
              <a:rPr lang="it-IT" dirty="0"/>
              <a:t>Tradizione selettiva che diventa ‘verità’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0DC634-AAF3-EE4E-9664-6A54AE964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Mobilità, diaspore, modernità in fase liquida (</a:t>
            </a:r>
            <a:r>
              <a:rPr lang="it-IT" dirty="0" err="1"/>
              <a:t>Bauman</a:t>
            </a:r>
            <a:r>
              <a:rPr lang="it-IT" dirty="0"/>
              <a:t>)</a:t>
            </a:r>
          </a:p>
          <a:p>
            <a:r>
              <a:rPr lang="it-IT" dirty="0"/>
              <a:t>Gestione di diversità e minoranze interne alla nazione non più monoculturale - MULTICULTURALISMO</a:t>
            </a:r>
          </a:p>
          <a:p>
            <a:r>
              <a:rPr lang="it-IT" dirty="0"/>
              <a:t>Commercializzazione del PASSATO come patrimonio nelle società transnazionali, postcoloniali e multiculturali</a:t>
            </a:r>
          </a:p>
        </p:txBody>
      </p:sp>
    </p:spTree>
    <p:extLst>
      <p:ext uri="{BB962C8B-B14F-4D97-AF65-F5344CB8AC3E}">
        <p14:creationId xmlns:p14="http://schemas.microsoft.com/office/powerpoint/2010/main" val="66215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ArjunAppadu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390" y="2301194"/>
            <a:ext cx="4520620" cy="410119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3822" y="603592"/>
            <a:ext cx="7878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t-IT" dirty="0" err="1"/>
              <a:t>Appadurai</a:t>
            </a:r>
            <a:r>
              <a:rPr lang="it-IT" dirty="0"/>
              <a:t>, 1996 </a:t>
            </a:r>
            <a:r>
              <a:rPr lang="it-IT" i="1" dirty="0"/>
              <a:t>La vita sociale delle cose </a:t>
            </a:r>
          </a:p>
          <a:p>
            <a:pPr marL="342900" indent="-342900"/>
            <a:r>
              <a:rPr lang="it-IT" dirty="0"/>
              <a:t>IMMAGINAZIONE che produce Agency</a:t>
            </a:r>
          </a:p>
          <a:p>
            <a:pPr marL="342900" indent="-342900"/>
            <a:r>
              <a:rPr lang="it-IT" dirty="0"/>
              <a:t>VALORE come risultato di forze politiche, non solo economiche</a:t>
            </a:r>
          </a:p>
          <a:p>
            <a:pPr marL="342900" indent="-342900"/>
            <a:r>
              <a:rPr lang="it-IT" dirty="0"/>
              <a:t>Media e Migrazioni / critica al concetto di cultura (Harrison, p.133)</a:t>
            </a:r>
          </a:p>
          <a:p>
            <a:pPr marL="342900" indent="-342900"/>
            <a:r>
              <a:rPr lang="it-IT" dirty="0" err="1"/>
              <a:t>Ethno</a:t>
            </a:r>
            <a:r>
              <a:rPr lang="it-IT" dirty="0"/>
              <a:t>/Financial/Ideo/</a:t>
            </a:r>
            <a:r>
              <a:rPr lang="it-IT" dirty="0" err="1"/>
              <a:t>Techno</a:t>
            </a:r>
            <a:r>
              <a:rPr lang="it-IT" dirty="0"/>
              <a:t>/Media - </a:t>
            </a:r>
            <a:r>
              <a:rPr lang="it-IT" dirty="0" err="1"/>
              <a:t>Scape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2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401F24E-FC21-844F-A3BA-F40CE132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PRODUZIONE DI MASSA DI TRADIZIONI </a:t>
            </a:r>
            <a:br>
              <a:rPr lang="it-IT" dirty="0"/>
            </a:br>
            <a:r>
              <a:rPr lang="it-IT" dirty="0"/>
              <a:t>(EUROPA 1870-1914)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99476E1-7128-D14B-B34B-C50F9EC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7871"/>
            <a:ext cx="7772400" cy="405079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INVENZIONE DELLA TRADIZIONE (</a:t>
            </a:r>
            <a:r>
              <a:rPr lang="it-IT" dirty="0" err="1"/>
              <a:t>Hobsbawm</a:t>
            </a:r>
            <a:r>
              <a:rPr lang="it-IT" dirty="0"/>
              <a:t> &amp; Ranger 1983)</a:t>
            </a:r>
          </a:p>
          <a:p>
            <a:r>
              <a:rPr lang="it-IT" dirty="0"/>
              <a:t>ARCHEOLOGIA come politica del ‘passato’ (sapere/potere)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The </a:t>
            </a:r>
            <a:r>
              <a:rPr lang="it-IT" i="1" dirty="0" err="1"/>
              <a:t>past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a </a:t>
            </a:r>
            <a:r>
              <a:rPr lang="it-IT" i="1" dirty="0" err="1"/>
              <a:t>Foreign</a:t>
            </a:r>
            <a:r>
              <a:rPr lang="it-IT" i="1" dirty="0"/>
              <a:t> Country </a:t>
            </a:r>
            <a:r>
              <a:rPr lang="it-IT" dirty="0"/>
              <a:t>(</a:t>
            </a:r>
            <a:r>
              <a:rPr lang="it-IT" dirty="0" err="1"/>
              <a:t>D.Lowenthal</a:t>
            </a:r>
            <a:r>
              <a:rPr lang="it-IT" dirty="0"/>
              <a:t> 1985): «Il patrimonio non è affatto STORIA, non è indagine nel PASSATO, ma una sua celebrazione, un atto di FEDE in un passato su misura per gli scopi del presente». </a:t>
            </a:r>
          </a:p>
          <a:p>
            <a:pPr>
              <a:buFontTx/>
              <a:buChar char="-"/>
            </a:pPr>
            <a:r>
              <a:rPr lang="it-IT" dirty="0"/>
              <a:t>Wright contro l’</a:t>
            </a:r>
            <a:r>
              <a:rPr lang="it-IT" u="sng" dirty="0"/>
              <a:t>atemporalit</a:t>
            </a:r>
            <a:r>
              <a:rPr lang="it-IT" dirty="0"/>
              <a:t>à del patrimonio </a:t>
            </a:r>
          </a:p>
          <a:p>
            <a:pPr>
              <a:buFontTx/>
              <a:buChar char="-"/>
            </a:pPr>
            <a:r>
              <a:rPr lang="it-IT" dirty="0" err="1"/>
              <a:t>Hewison</a:t>
            </a:r>
            <a:r>
              <a:rPr lang="it-IT" dirty="0"/>
              <a:t> contro </a:t>
            </a:r>
            <a:r>
              <a:rPr lang="it-IT" u="sng" dirty="0"/>
              <a:t>l’industria culturale </a:t>
            </a:r>
            <a:r>
              <a:rPr lang="it-IT" dirty="0"/>
              <a:t>(Adorno, </a:t>
            </a:r>
            <a:r>
              <a:rPr lang="it-IT" dirty="0" err="1"/>
              <a:t>Horkheimer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 Intrattenimento e nostalgia, come senso del declino: </a:t>
            </a:r>
          </a:p>
          <a:p>
            <a:pPr marL="0" indent="0">
              <a:buNone/>
            </a:pPr>
            <a:r>
              <a:rPr lang="it-IT" dirty="0"/>
              <a:t>«L’impulso a preservare il passato è parte dell’impulso a preservare il sé» (</a:t>
            </a:r>
            <a:r>
              <a:rPr lang="it-IT" dirty="0" err="1"/>
              <a:t>Hewison</a:t>
            </a:r>
            <a:r>
              <a:rPr lang="it-IT" dirty="0"/>
              <a:t> 1987)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56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r>
              <a:rPr lang="it-IT" dirty="0"/>
              <a:t>Flussi globali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21408"/>
            <a:ext cx="4271211" cy="4050792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it-IT" sz="2800" dirty="0" err="1"/>
              <a:t>Etnorami</a:t>
            </a:r>
            <a:r>
              <a:rPr lang="it-IT" sz="2800" dirty="0"/>
              <a:t> (</a:t>
            </a:r>
            <a:r>
              <a:rPr lang="it-IT" sz="2800" dirty="0" err="1"/>
              <a:t>ethnoscape</a:t>
            </a:r>
            <a:r>
              <a:rPr lang="it-IT" sz="2800" dirty="0"/>
              <a:t>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2800" dirty="0" err="1"/>
              <a:t>Mediorami</a:t>
            </a:r>
            <a:r>
              <a:rPr lang="it-IT" sz="2800" dirty="0"/>
              <a:t> (</a:t>
            </a:r>
            <a:r>
              <a:rPr lang="it-IT" sz="2800" dirty="0" err="1"/>
              <a:t>mediascape</a:t>
            </a:r>
            <a:r>
              <a:rPr lang="it-IT" sz="2800" dirty="0"/>
              <a:t>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2800" dirty="0" err="1"/>
              <a:t>Tecnorami</a:t>
            </a:r>
            <a:r>
              <a:rPr lang="it-IT" sz="2800" dirty="0"/>
              <a:t> (</a:t>
            </a:r>
            <a:r>
              <a:rPr lang="it-IT" sz="2800" dirty="0" err="1"/>
              <a:t>technoscape</a:t>
            </a:r>
            <a:r>
              <a:rPr lang="it-IT" sz="2800" dirty="0"/>
              <a:t>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2800" dirty="0" err="1"/>
              <a:t>Finanziorami</a:t>
            </a:r>
            <a:r>
              <a:rPr lang="it-IT" sz="2800" dirty="0"/>
              <a:t> (</a:t>
            </a:r>
            <a:r>
              <a:rPr lang="it-IT" sz="2800" dirty="0" err="1"/>
              <a:t>financialscape</a:t>
            </a:r>
            <a:r>
              <a:rPr lang="it-IT" sz="2800" dirty="0"/>
              <a:t>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2800" dirty="0" err="1"/>
              <a:t>Ideorami</a:t>
            </a:r>
            <a:r>
              <a:rPr lang="it-IT" sz="2800" dirty="0"/>
              <a:t> (</a:t>
            </a:r>
            <a:r>
              <a:rPr lang="it-IT" sz="2800" dirty="0" err="1"/>
              <a:t>ideascape</a:t>
            </a:r>
            <a:r>
              <a:rPr lang="it-IT" sz="2800" dirty="0"/>
              <a:t>)</a:t>
            </a:r>
          </a:p>
          <a:p>
            <a:pPr marL="609600" indent="-609600">
              <a:buFont typeface="Wingdings" charset="2"/>
              <a:buNone/>
            </a:pPr>
            <a:endParaRPr lang="it-IT" sz="2800" dirty="0"/>
          </a:p>
          <a:p>
            <a:pPr marL="609600" indent="-609600">
              <a:buFont typeface="Wingdings" charset="2"/>
              <a:buNone/>
            </a:pPr>
            <a:r>
              <a:rPr lang="it-IT" sz="2800" dirty="0"/>
              <a:t>-</a:t>
            </a:r>
            <a:r>
              <a:rPr lang="it-IT" sz="2800" dirty="0" err="1"/>
              <a:t>scape</a:t>
            </a:r>
            <a:r>
              <a:rPr lang="it-IT" sz="2800" dirty="0"/>
              <a:t> = panorami dalla forma fluida e irregolare, mondi immaginati storicamente localizzati</a:t>
            </a:r>
          </a:p>
          <a:p>
            <a:pPr marL="609600" indent="-609600">
              <a:buFont typeface="Wingdings" charset="2"/>
              <a:buAutoNum type="arabicPeriod"/>
            </a:pPr>
            <a:endParaRPr lang="it-IT" sz="2800" dirty="0"/>
          </a:p>
        </p:txBody>
      </p:sp>
      <p:pic>
        <p:nvPicPr>
          <p:cNvPr id="4" name="Picture 9" descr="FABIETTI - Foto 22">
            <a:extLst>
              <a:ext uri="{FF2B5EF4-FFF2-40B4-BE49-F238E27FC236}">
                <a16:creationId xmlns:a16="http://schemas.microsoft.com/office/drawing/2014/main" id="{98BC48F4-F500-FF4A-9229-EE266745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065" y="2121408"/>
            <a:ext cx="3973935" cy="470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96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22E2B-A3C3-0B4E-A8C4-758860F5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Patrimonio come </a:t>
            </a:r>
            <a:br>
              <a:rPr lang="it-IT" dirty="0"/>
            </a:br>
            <a:r>
              <a:rPr lang="it-IT" dirty="0"/>
              <a:t>gestione di ‘valori’ diversi e in competizione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52E3DC-EBBB-CB4D-BF51-B825A13D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15710"/>
            <a:ext cx="7772400" cy="405079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Capitalismo, habitus e consumo elitario della differenza (</a:t>
            </a:r>
            <a:r>
              <a:rPr lang="it-IT" i="1" dirty="0"/>
              <a:t>La distinzione</a:t>
            </a:r>
            <a:r>
              <a:rPr lang="it-IT" dirty="0"/>
              <a:t>, </a:t>
            </a:r>
            <a:r>
              <a:rPr lang="it-IT" dirty="0" err="1"/>
              <a:t>Bourdieu</a:t>
            </a:r>
            <a:r>
              <a:rPr lang="it-IT" dirty="0"/>
              <a:t>)</a:t>
            </a:r>
          </a:p>
          <a:p>
            <a:r>
              <a:rPr lang="it-IT" dirty="0"/>
              <a:t>Esperienza individuale del turista, consumo patrimoniale</a:t>
            </a:r>
          </a:p>
          <a:p>
            <a:r>
              <a:rPr lang="it-IT" dirty="0"/>
              <a:t>Valori intrinseci o sociali dei patrimoni?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1) Croazia e gestione nazionale monoculturale dal 1991:</a:t>
            </a:r>
          </a:p>
          <a:p>
            <a:pPr marL="0" indent="0">
              <a:buNone/>
            </a:pPr>
            <a:r>
              <a:rPr lang="it-IT" dirty="0"/>
              <a:t>	1979 Dubrovnik Patrimonio Umanità </a:t>
            </a:r>
            <a:r>
              <a:rPr lang="it-IT" dirty="0">
                <a:hlinkClick r:id="rId2"/>
              </a:rPr>
              <a:t>Festa primavera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2) Sudafrica come nazione ‘arcobaleno’ </a:t>
            </a:r>
          </a:p>
          <a:p>
            <a:pPr marL="0" indent="0">
              <a:buNone/>
            </a:pPr>
            <a:r>
              <a:rPr lang="it-IT" dirty="0"/>
              <a:t>	1989 </a:t>
            </a:r>
            <a:r>
              <a:rPr lang="it-IT" dirty="0" err="1"/>
              <a:t>District</a:t>
            </a:r>
            <a:r>
              <a:rPr lang="it-IT" dirty="0"/>
              <a:t> </a:t>
            </a:r>
            <a:r>
              <a:rPr lang="it-IT" dirty="0" err="1"/>
              <a:t>Six</a:t>
            </a:r>
            <a:r>
              <a:rPr lang="it-IT" dirty="0"/>
              <a:t> </a:t>
            </a:r>
            <a:r>
              <a:rPr lang="it-IT" dirty="0" err="1"/>
              <a:t>Museum</a:t>
            </a:r>
            <a:r>
              <a:rPr lang="it-IT" dirty="0"/>
              <a:t> Città del Capo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video 1</a:t>
            </a:r>
            <a:r>
              <a:rPr lang="it-IT" dirty="0"/>
              <a:t>			</a:t>
            </a:r>
            <a:r>
              <a:rPr lang="it-IT" dirty="0">
                <a:hlinkClick r:id="rId4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5"/>
              </a:rPr>
              <a:t>video 3</a:t>
            </a:r>
            <a:r>
              <a:rPr lang="it-IT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746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1BA0F-D1F7-B947-B69A-7D9908AF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8027276" cy="1609344"/>
          </a:xfrm>
        </p:spPr>
        <p:txBody>
          <a:bodyPr>
            <a:normAutofit fontScale="90000"/>
          </a:bodyPr>
          <a:lstStyle/>
          <a:p>
            <a:r>
              <a:rPr lang="it-IT" dirty="0"/>
              <a:t>PATRIMONIO (IM)MATERIALE </a:t>
            </a:r>
            <a:br>
              <a:rPr lang="it-IT" dirty="0"/>
            </a:br>
            <a:r>
              <a:rPr lang="it-IT" dirty="0"/>
              <a:t>E PAESAGGI CULTURALI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ADE62-251C-184D-AE6F-F89AE3FB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CONVENZIONI UNESCO creano una SFERA PUBBLICA  su SCALA GLOBALE</a:t>
            </a:r>
          </a:p>
          <a:p>
            <a:r>
              <a:rPr lang="it-IT" dirty="0"/>
              <a:t>CULTURE IN MOSTRA </a:t>
            </a:r>
          </a:p>
          <a:p>
            <a:r>
              <a:rPr lang="it-IT" dirty="0"/>
              <a:t>‘CANONE’ UNESCO: mercificazione o diritti universali?</a:t>
            </a:r>
          </a:p>
          <a:p>
            <a:r>
              <a:rPr lang="it-IT" dirty="0"/>
              <a:t>Tema della RAPPRESENTANZA del PATRIMONIO: </a:t>
            </a:r>
          </a:p>
          <a:p>
            <a:pPr marL="0" indent="0">
              <a:buNone/>
            </a:pPr>
            <a:endParaRPr lang="it-IT" dirty="0"/>
          </a:p>
          <a:p>
            <a:pPr lvl="1">
              <a:buFont typeface="Wingdings" pitchFamily="2" charset="2"/>
              <a:buChar char="Ø"/>
            </a:pPr>
            <a:r>
              <a:rPr lang="it-IT" dirty="0"/>
              <a:t> Lista Patrimonio Mondiale, universalmente applicabile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 Discorso totalizzante che rappresenta la gerarchia GLOBALE dei valori 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Minoranze e gruppi sociali marginali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Culture orali e immateriali</a:t>
            </a:r>
          </a:p>
          <a:p>
            <a:pPr lvl="1">
              <a:buFont typeface="Wingdings" pitchFamily="2" charset="2"/>
              <a:buChar char="Ø"/>
            </a:pPr>
            <a:endParaRPr lang="it-IT" dirty="0"/>
          </a:p>
          <a:p>
            <a:pPr lvl="1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24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F7514-3240-4B41-BA7A-7659826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Vecchi problemi da risolvere…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2D38C-AAB3-3248-A97C-30435ABD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67584"/>
            <a:ext cx="7772400" cy="4050792"/>
          </a:xfrm>
        </p:spPr>
        <p:txBody>
          <a:bodyPr/>
          <a:lstStyle/>
          <a:p>
            <a:r>
              <a:rPr lang="it-IT" dirty="0"/>
              <a:t>Politiche di rappresentanza: alterità coloniale</a:t>
            </a:r>
          </a:p>
          <a:p>
            <a:pPr marL="274320" lvl="1" indent="0">
              <a:buNone/>
            </a:pPr>
            <a:endParaRPr lang="it-IT" dirty="0"/>
          </a:p>
          <a:p>
            <a:r>
              <a:rPr lang="it-IT" dirty="0"/>
              <a:t>Maggioranza e minoranze</a:t>
            </a:r>
          </a:p>
          <a:p>
            <a:r>
              <a:rPr lang="it-IT" dirty="0"/>
              <a:t>Diritti universali / indigeni</a:t>
            </a:r>
          </a:p>
          <a:p>
            <a:r>
              <a:rPr lang="it-IT" dirty="0"/>
              <a:t>Canone del patrimonio, svolta discorsiva</a:t>
            </a:r>
          </a:p>
          <a:p>
            <a:r>
              <a:rPr lang="it-IT" dirty="0"/>
              <a:t>Re-</a:t>
            </a:r>
            <a:r>
              <a:rPr lang="it-IT" dirty="0" err="1"/>
              <a:t>impatrio</a:t>
            </a:r>
            <a:r>
              <a:rPr lang="it-IT" dirty="0"/>
              <a:t> di oggetti culturali e materiali</a:t>
            </a:r>
          </a:p>
          <a:p>
            <a:r>
              <a:rPr lang="it-IT" dirty="0"/>
              <a:t>Oggetti come parte del nostro «essere nel mondo»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➡️ svolta dialogica e partecipativa</a:t>
            </a:r>
          </a:p>
          <a:p>
            <a:pPr marL="274320" lvl="1" indent="0">
              <a:buNone/>
            </a:pPr>
            <a:endParaRPr lang="it-IT" dirty="0"/>
          </a:p>
          <a:p>
            <a:pPr marL="27432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88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D395F-B7AC-5C4C-B555-EEB106B9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36776"/>
          </a:xfrm>
        </p:spPr>
        <p:txBody>
          <a:bodyPr>
            <a:normAutofit fontScale="90000"/>
          </a:bodyPr>
          <a:lstStyle/>
          <a:p>
            <a:r>
              <a:rPr lang="it-IT" dirty="0"/>
              <a:t>Paesaggio Naturale/culturale? </a:t>
            </a:r>
            <a:br>
              <a:rPr lang="it-IT" dirty="0"/>
            </a:br>
            <a:r>
              <a:rPr lang="it-IT" dirty="0"/>
              <a:t>Cultura materiale/immateriale?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C9A8A-9F47-5A40-B5D8-B33112AC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8456"/>
            <a:ext cx="7772400" cy="405079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Casi studio:</a:t>
            </a:r>
          </a:p>
          <a:p>
            <a:r>
              <a:rPr lang="it-IT" dirty="0" err="1"/>
              <a:t>Uluru</a:t>
            </a:r>
            <a:r>
              <a:rPr lang="it-IT" dirty="0"/>
              <a:t>-Kata </a:t>
            </a:r>
            <a:r>
              <a:rPr lang="it-IT" dirty="0" err="1"/>
              <a:t>Tjuta</a:t>
            </a:r>
            <a:r>
              <a:rPr lang="it-IT" dirty="0"/>
              <a:t> </a:t>
            </a:r>
            <a:r>
              <a:rPr lang="it-IT" dirty="0" err="1"/>
              <a:t>Nationa</a:t>
            </a:r>
            <a:r>
              <a:rPr lang="it-IT" dirty="0"/>
              <a:t> Park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2"/>
              </a:rPr>
              <a:t>Unesco</a:t>
            </a:r>
            <a:r>
              <a:rPr lang="it-IT" dirty="0"/>
              <a:t>		</a:t>
            </a:r>
            <a:r>
              <a:rPr lang="it-IT" dirty="0">
                <a:hlinkClick r:id="rId3"/>
              </a:rPr>
              <a:t>Parksaustralia</a:t>
            </a:r>
            <a:r>
              <a:rPr lang="it-IT" dirty="0"/>
              <a:t>		</a:t>
            </a:r>
            <a:r>
              <a:rPr lang="it-IT" dirty="0">
                <a:hlinkClick r:id="rId4"/>
              </a:rPr>
              <a:t>Foto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5"/>
              </a:rPr>
              <a:t>Video 1</a:t>
            </a:r>
            <a:r>
              <a:rPr lang="it-IT" dirty="0"/>
              <a:t>		</a:t>
            </a:r>
            <a:r>
              <a:rPr lang="it-IT" dirty="0">
                <a:hlinkClick r:id="rId6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7"/>
              </a:rPr>
              <a:t>Video 3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Piazza </a:t>
            </a:r>
            <a:r>
              <a:rPr lang="it-IT" dirty="0" err="1"/>
              <a:t>Jemaa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Fna</a:t>
            </a:r>
            <a:r>
              <a:rPr lang="it-IT" dirty="0"/>
              <a:t> (Marrakech)</a:t>
            </a:r>
          </a:p>
          <a:p>
            <a:pPr marL="548640" lvl="2" indent="0">
              <a:buNone/>
            </a:pPr>
            <a:r>
              <a:rPr lang="it-IT" dirty="0"/>
              <a:t>	</a:t>
            </a:r>
            <a:r>
              <a:rPr lang="it-IT" dirty="0">
                <a:hlinkClick r:id="rId8"/>
              </a:rPr>
              <a:t>Unesco</a:t>
            </a:r>
            <a:r>
              <a:rPr lang="it-IT" dirty="0"/>
              <a:t>		</a:t>
            </a:r>
            <a:r>
              <a:rPr lang="it-IT" dirty="0">
                <a:hlinkClick r:id="rId9"/>
              </a:rPr>
              <a:t>Unesco Immateriale</a:t>
            </a:r>
            <a:endParaRPr lang="it-IT" dirty="0"/>
          </a:p>
          <a:p>
            <a:pPr marL="548640" lvl="2" indent="0">
              <a:buNone/>
            </a:pPr>
            <a:r>
              <a:rPr lang="it-IT" dirty="0"/>
              <a:t>	</a:t>
            </a:r>
            <a:r>
              <a:rPr lang="it-IT" dirty="0">
                <a:hlinkClick r:id="rId10"/>
              </a:rPr>
              <a:t>video 1</a:t>
            </a:r>
            <a:r>
              <a:rPr lang="it-IT" dirty="0"/>
              <a:t>		</a:t>
            </a:r>
            <a:r>
              <a:rPr lang="it-IT" dirty="0">
                <a:hlinkClick r:id="rId11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12"/>
              </a:rPr>
              <a:t>Foto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005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E233A-D400-B449-9204-4D7F4BDF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Folk ? Tradizione orale?</a:t>
            </a:r>
            <a:br>
              <a:rPr lang="it-IT" dirty="0"/>
            </a:br>
            <a:r>
              <a:rPr lang="it-IT" dirty="0"/>
              <a:t>Cultura Pop(</a:t>
            </a:r>
            <a:r>
              <a:rPr lang="it-IT" dirty="0" err="1"/>
              <a:t>olare</a:t>
            </a:r>
            <a:r>
              <a:rPr lang="it-IT"/>
              <a:t>)?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549D953-C4E4-124B-9540-A0D78856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21" y="2120900"/>
            <a:ext cx="39509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458AEF6-6327-0F41-95FB-8FA79FB4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Nuove piste </a:t>
            </a:r>
            <a:r>
              <a:rPr lang="it-IT" dirty="0" err="1"/>
              <a:t>intrepretative</a:t>
            </a:r>
            <a:r>
              <a:rPr lang="it-IT" dirty="0"/>
              <a:t>…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89A409A-D8BC-7740-ADC2-9969A964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2460"/>
            <a:ext cx="7772400" cy="4050792"/>
          </a:xfrm>
        </p:spPr>
        <p:txBody>
          <a:bodyPr/>
          <a:lstStyle/>
          <a:p>
            <a:r>
              <a:rPr lang="it-IT" dirty="0"/>
              <a:t>Antropologia e studi memoria, musei: M. </a:t>
            </a:r>
            <a:r>
              <a:rPr lang="it-IT" dirty="0" err="1"/>
              <a:t>Herzfeld</a:t>
            </a:r>
            <a:r>
              <a:rPr lang="it-IT" dirty="0"/>
              <a:t>, S. McDonald</a:t>
            </a:r>
          </a:p>
          <a:p>
            <a:r>
              <a:rPr lang="it-IT" dirty="0"/>
              <a:t>Sguardo turistico &amp; </a:t>
            </a:r>
            <a:r>
              <a:rPr lang="it-IT" i="1" dirty="0" err="1"/>
              <a:t>cityscapes</a:t>
            </a:r>
            <a:r>
              <a:rPr lang="it-IT" dirty="0"/>
              <a:t>: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Urry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Cannibal Tour</a:t>
            </a:r>
            <a:endParaRPr lang="it-IT" dirty="0"/>
          </a:p>
          <a:p>
            <a:r>
              <a:rPr lang="it-IT" dirty="0"/>
              <a:t>Destinazione e consumo culturale: B. </a:t>
            </a:r>
            <a:r>
              <a:rPr lang="it-IT" dirty="0" err="1"/>
              <a:t>Kirshenblatt</a:t>
            </a:r>
            <a:r>
              <a:rPr lang="it-IT" dirty="0"/>
              <a:t>- </a:t>
            </a:r>
            <a:r>
              <a:rPr lang="it-IT" dirty="0" err="1"/>
              <a:t>Gimblett</a:t>
            </a:r>
            <a:endParaRPr lang="it-IT" dirty="0"/>
          </a:p>
          <a:p>
            <a:r>
              <a:rPr lang="it-IT" dirty="0"/>
              <a:t>Rappresentazione &amp; cultural </a:t>
            </a:r>
            <a:r>
              <a:rPr lang="it-IT" dirty="0" err="1"/>
              <a:t>studies</a:t>
            </a:r>
            <a:r>
              <a:rPr lang="it-IT" dirty="0"/>
              <a:t>  (</a:t>
            </a:r>
            <a:r>
              <a:rPr lang="it-IT" dirty="0" err="1"/>
              <a:t>R</a:t>
            </a:r>
            <a:r>
              <a:rPr lang="it-IT" dirty="0"/>
              <a:t>. Williams, S. Hall)</a:t>
            </a:r>
          </a:p>
          <a:p>
            <a:r>
              <a:rPr lang="it-IT" dirty="0"/>
              <a:t>Alterità coloniale, orientalismo (E. Said; Clifford, Marcus)</a:t>
            </a:r>
          </a:p>
          <a:p>
            <a:r>
              <a:rPr lang="it-IT" dirty="0" err="1"/>
              <a:t>Governance</a:t>
            </a:r>
            <a:r>
              <a:rPr lang="it-IT" dirty="0"/>
              <a:t> coloniale, zone di contatto (</a:t>
            </a:r>
            <a:r>
              <a:rPr lang="it-IT" dirty="0" err="1"/>
              <a:t>Karp</a:t>
            </a:r>
            <a:r>
              <a:rPr lang="it-IT" dirty="0"/>
              <a:t> &amp; Lavine)</a:t>
            </a:r>
          </a:p>
          <a:p>
            <a:r>
              <a:rPr lang="it-IT" dirty="0"/>
              <a:t>Musei come rituale di civilizzazione (T. </a:t>
            </a:r>
            <a:r>
              <a:rPr lang="it-IT" dirty="0" err="1"/>
              <a:t>Benett</a:t>
            </a:r>
            <a:r>
              <a:rPr lang="it-IT" dirty="0"/>
              <a:t>, Duncan) </a:t>
            </a:r>
          </a:p>
          <a:p>
            <a:r>
              <a:rPr lang="it-IT" dirty="0"/>
              <a:t>New </a:t>
            </a:r>
            <a:r>
              <a:rPr lang="it-IT" dirty="0" err="1"/>
              <a:t>museology</a:t>
            </a:r>
            <a:r>
              <a:rPr lang="it-IT" dirty="0"/>
              <a:t> &amp; ecomusei (</a:t>
            </a:r>
            <a:r>
              <a:rPr lang="it-IT" dirty="0" err="1"/>
              <a:t>P.Vergo</a:t>
            </a:r>
            <a:r>
              <a:rPr lang="it-IT" dirty="0"/>
              <a:t>; H. De </a:t>
            </a:r>
            <a:r>
              <a:rPr lang="it-IT" dirty="0" err="1"/>
              <a:t>Varine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2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D:\Piero\foto robi\postcar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1428751"/>
            <a:ext cx="5543550" cy="3888581"/>
          </a:xfrm>
          <a:prstGeom prst="rect">
            <a:avLst/>
          </a:prstGeom>
          <a:noFill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943100" y="5429250"/>
            <a:ext cx="5429250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  <a:latin typeface="Courier New" charset="0"/>
              </a:rPr>
              <a:t>Melbourne, 1960</a:t>
            </a:r>
          </a:p>
        </p:txBody>
      </p:sp>
    </p:spTree>
    <p:extLst>
      <p:ext uri="{BB962C8B-B14F-4D97-AF65-F5344CB8AC3E}">
        <p14:creationId xmlns:p14="http://schemas.microsoft.com/office/powerpoint/2010/main" val="5352917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026" descr="D:\Roberta\Ditam\didattica\99-2000\slide\aborigenal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9163"/>
            <a:ext cx="6858000" cy="5018087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628133" y="390723"/>
            <a:ext cx="55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SGUARDO TURISTICO</a:t>
            </a:r>
          </a:p>
        </p:txBody>
      </p:sp>
    </p:spTree>
    <p:extLst>
      <p:ext uri="{BB962C8B-B14F-4D97-AF65-F5344CB8AC3E}">
        <p14:creationId xmlns:p14="http://schemas.microsoft.com/office/powerpoint/2010/main" val="3347822675"/>
      </p:ext>
    </p:extLst>
  </p:cSld>
  <p:clrMapOvr>
    <a:masterClrMapping/>
  </p:clrMapOvr>
  <p:transition spd="med">
    <p:dissolve/>
    <p:sndAc>
      <p:stSnd>
        <p:snd r:embed="rId2" name="FOTO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Legno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{F0B54287-F3D1-BE4A-8D53-832DA248E7F4}tf10001070</Template>
  <TotalTime>10689</TotalTime>
  <Words>779</Words>
  <Application>Microsoft Macintosh PowerPoint</Application>
  <PresentationFormat>Presentazione su schermo (4:3)</PresentationFormat>
  <Paragraphs>122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Courier New</vt:lpstr>
      <vt:lpstr>Rockwell Extra Bold</vt:lpstr>
      <vt:lpstr>Wingdings</vt:lpstr>
      <vt:lpstr>Legno</vt:lpstr>
      <vt:lpstr>Diapositiva</vt:lpstr>
      <vt:lpstr>APPROCCI  CRITICI</vt:lpstr>
      <vt:lpstr>PRODUZIONE DI MASSA DI TRADIZIONI  (EUROPA 1870-1914)</vt:lpstr>
      <vt:lpstr>PATRIMONIO (IM)MATERIALE  E PAESAGGI CULTURALI</vt:lpstr>
      <vt:lpstr>Vecchi problemi da risolvere…</vt:lpstr>
      <vt:lpstr>Paesaggio Naturale/culturale?  Cultura materiale/immateriale? </vt:lpstr>
      <vt:lpstr>Folk ? Tradizione orale? Cultura Pop(olare)? </vt:lpstr>
      <vt:lpstr>Nuove piste intrepretative…</vt:lpstr>
      <vt:lpstr>Presentazione standard di PowerPoint</vt:lpstr>
      <vt:lpstr>Presentazione standard di PowerPoint</vt:lpstr>
      <vt:lpstr>Museo = processo identità/memoria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Relativismo / Diversità  nel contesto del Patrimonio mondiale ‘universale’ e dell’economia culturale globale.  </vt:lpstr>
      <vt:lpstr>Presentazione standard di PowerPoint</vt:lpstr>
      <vt:lpstr>Flussi globali</vt:lpstr>
      <vt:lpstr>Patrimonio come  gestione di ‘valori’ diversi e in competizione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234</cp:revision>
  <dcterms:created xsi:type="dcterms:W3CDTF">2014-10-01T09:55:29Z</dcterms:created>
  <dcterms:modified xsi:type="dcterms:W3CDTF">2020-11-11T14:20:41Z</dcterms:modified>
</cp:coreProperties>
</file>