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4" r:id="rId1"/>
  </p:sldMasterIdLst>
  <p:notesMasterIdLst>
    <p:notesMasterId r:id="rId40"/>
  </p:notesMasterIdLst>
  <p:sldIdLst>
    <p:sldId id="256" r:id="rId2"/>
    <p:sldId id="410" r:id="rId3"/>
    <p:sldId id="383" r:id="rId4"/>
    <p:sldId id="385" r:id="rId5"/>
    <p:sldId id="405" r:id="rId6"/>
    <p:sldId id="384" r:id="rId7"/>
    <p:sldId id="386" r:id="rId8"/>
    <p:sldId id="402" r:id="rId9"/>
    <p:sldId id="387" r:id="rId10"/>
    <p:sldId id="403" r:id="rId11"/>
    <p:sldId id="404" r:id="rId12"/>
    <p:sldId id="406" r:id="rId13"/>
    <p:sldId id="317" r:id="rId14"/>
    <p:sldId id="336" r:id="rId15"/>
    <p:sldId id="339" r:id="rId16"/>
    <p:sldId id="332" r:id="rId17"/>
    <p:sldId id="319" r:id="rId18"/>
    <p:sldId id="411" r:id="rId19"/>
    <p:sldId id="418" r:id="rId20"/>
    <p:sldId id="419" r:id="rId21"/>
    <p:sldId id="407" r:id="rId22"/>
    <p:sldId id="409" r:id="rId23"/>
    <p:sldId id="408" r:id="rId24"/>
    <p:sldId id="420" r:id="rId25"/>
    <p:sldId id="353" r:id="rId26"/>
    <p:sldId id="378" r:id="rId27"/>
    <p:sldId id="355" r:id="rId28"/>
    <p:sldId id="330" r:id="rId29"/>
    <p:sldId id="394" r:id="rId30"/>
    <p:sldId id="390" r:id="rId31"/>
    <p:sldId id="392" r:id="rId32"/>
    <p:sldId id="389" r:id="rId33"/>
    <p:sldId id="395" r:id="rId34"/>
    <p:sldId id="388" r:id="rId35"/>
    <p:sldId id="397" r:id="rId36"/>
    <p:sldId id="398" r:id="rId37"/>
    <p:sldId id="396" r:id="rId38"/>
    <p:sldId id="393" r:id="rId3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640"/>
  </p:normalViewPr>
  <p:slideViewPr>
    <p:cSldViewPr snapToGrid="0" snapToObjects="1">
      <p:cViewPr varScale="1">
        <p:scale>
          <a:sx n="121" d="100"/>
          <a:sy n="121" d="100"/>
        </p:scale>
        <p:origin x="8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A809-B042-D649-A130-615FA16329C7}" type="datetimeFigureOut">
              <a:rPr lang="it-IT" smtClean="0"/>
              <a:pPr/>
              <a:t>02/12/20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5BFAD-937C-A34D-BBBC-5CDF411B18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25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BFAD-937C-A34D-BBBC-5CDF411B1853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93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459" y="959313"/>
            <a:ext cx="5760741" cy="257189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5459" y="3531205"/>
            <a:ext cx="5760741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5459" y="329308"/>
            <a:ext cx="3392144" cy="30920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6200" y="131730"/>
            <a:ext cx="802005" cy="503578"/>
          </a:xfrm>
        </p:spPr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7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6447" y="796298"/>
            <a:ext cx="1103027" cy="466256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1910" y="796298"/>
            <a:ext cx="5301095" cy="466256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59215" b="36435"/>
          <a:stretch/>
        </p:blipFill>
        <p:spPr>
          <a:xfrm rot="5400000">
            <a:off x="5605390" y="3050294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974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08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59" y="1756130"/>
            <a:ext cx="5764142" cy="205006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5460" y="3806196"/>
            <a:ext cx="576414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8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59" y="959314"/>
            <a:ext cx="6564015" cy="104411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5459" y="2172548"/>
            <a:ext cx="3125871" cy="327894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3822" y="2172548"/>
            <a:ext cx="3125652" cy="327894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34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652" y="959903"/>
            <a:ext cx="6571344" cy="10446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131" y="2169094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8131" y="2973815"/>
            <a:ext cx="3125766" cy="249166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3822" y="2172548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63822" y="2971035"/>
            <a:ext cx="3125652" cy="2484985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02/12/20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998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02/12/20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8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02/12/20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226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041" y="959313"/>
            <a:ext cx="2425950" cy="224205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877" y="960890"/>
            <a:ext cx="3828178" cy="4496910"/>
          </a:xfrm>
        </p:spPr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041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6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96501" y="482171"/>
            <a:ext cx="3511387" cy="5149101"/>
            <a:chOff x="4996501" y="482171"/>
            <a:chExt cx="3511387" cy="5149101"/>
          </a:xfrm>
        </p:grpSpPr>
        <p:sp>
          <p:nvSpPr>
            <p:cNvPr id="14" name="Rectangle 13"/>
            <p:cNvSpPr/>
            <p:nvPr/>
          </p:nvSpPr>
          <p:spPr>
            <a:xfrm>
              <a:off x="4996501" y="482171"/>
              <a:ext cx="3511387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312152" y="812506"/>
              <a:ext cx="2883013" cy="447936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077" y="1129512"/>
            <a:ext cx="3386166" cy="191848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1420" y="3057166"/>
            <a:ext cx="3390817" cy="209256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4592" y="5469857"/>
            <a:ext cx="3393977" cy="320123"/>
          </a:xfrm>
        </p:spPr>
        <p:txBody>
          <a:bodyPr/>
          <a:lstStyle>
            <a:lvl1pPr algn="l">
              <a:defRPr/>
            </a:lvl1pPr>
          </a:lstStyle>
          <a:p>
            <a:fld id="{1F38E440-D4EB-EF47-8367-8664DDD8E735}" type="datetimeFigureOut">
              <a:rPr lang="it-IT" smtClean="0"/>
              <a:pPr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459" y="318641"/>
            <a:ext cx="2601032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26491" y="131730"/>
            <a:ext cx="795746" cy="503578"/>
          </a:xfrm>
        </p:spPr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70363" b="36435"/>
          <a:stretch/>
        </p:blipFill>
        <p:spPr>
          <a:xfrm>
            <a:off x="1125460" y="643464"/>
            <a:ext cx="339242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52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854"/>
            <a:ext cx="9144000" cy="742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/>
          <p:nvPr/>
        </p:nvCxnSpPr>
        <p:spPr>
          <a:xfrm>
            <a:off x="0" y="6121005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28684" y="956172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8684" y="2167385"/>
            <a:ext cx="6571343" cy="32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21309" y="330371"/>
            <a:ext cx="2368292" cy="304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8E440-D4EB-EF47-8367-8664DDD8E735}" type="datetimeFigureOut">
              <a:rPr lang="it-IT" smtClean="0"/>
              <a:pPr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8684" y="329308"/>
            <a:ext cx="3388498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3728" y="131730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24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OQBPLMzkQY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topic/Northeast-Indian%23ref92847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607o3Sk3SY&amp;feature=emb_logo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youtube.com/watch?v=AlE-twFPgW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tSjp2SPc24" TargetMode="External"/><Relationship Id="rId2" Type="http://schemas.openxmlformats.org/officeDocument/2006/relationships/hyperlink" Target="http://www.museosanmichele.it/alfabeto-delle-cos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useociviltacontadina.bo.it/Home_Page/Il_Museo" TargetMode="External"/><Relationship Id="rId4" Type="http://schemas.openxmlformats.org/officeDocument/2006/relationships/hyperlink" Target="http://www.ipac.regione.fvg.it/aspx/Home.aspx?idAmb=107&amp;idMenu=-1&amp;liv=0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aa6W13m-vY" TargetMode="External"/><Relationship Id="rId7" Type="http://schemas.openxmlformats.org/officeDocument/2006/relationships/hyperlink" Target="https://www.youtube.com/watch?v=Ybrnuu4GMfA" TargetMode="External"/><Relationship Id="rId2" Type="http://schemas.openxmlformats.org/officeDocument/2006/relationships/hyperlink" Target="http://www.museoguatelli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0dxxuhxA8QU" TargetMode="External"/><Relationship Id="rId5" Type="http://schemas.openxmlformats.org/officeDocument/2006/relationships/hyperlink" Target="https://www.youtube.com/watch?v=xgzo2PuGEko" TargetMode="External"/><Relationship Id="rId4" Type="http://schemas.openxmlformats.org/officeDocument/2006/relationships/hyperlink" Target="https://www.youtube.com/watch?v=YK8TKdnebw8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WNSHL4-E4o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_XiVM8mZOU&amp;feature=youtu.b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T0ERjJSZ7c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pac.regione.fvg.it/aspx/Home.aspx?idAmb=107&amp;idMenu=-1&amp;liv=0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ellis.filologicafriulana.it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25459" y="1817229"/>
            <a:ext cx="5760741" cy="2571891"/>
          </a:xfrm>
        </p:spPr>
        <p:txBody>
          <a:bodyPr>
            <a:normAutofit fontScale="90000"/>
          </a:bodyPr>
          <a:lstStyle/>
          <a:p>
            <a:pPr lvl="1"/>
            <a:br>
              <a:rPr lang="it-IT" sz="4889" b="1" cap="small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it-IT" sz="4889" b="1" cap="small" dirty="0">
                <a:solidFill>
                  <a:schemeClr val="tx1"/>
                </a:solidFill>
                <a:latin typeface="Century Gothic" panose="020B0502020202020204" pitchFamily="34" charset="0"/>
              </a:rPr>
              <a:t>Cultura popolare </a:t>
            </a:r>
            <a:br>
              <a:rPr lang="it-IT" sz="4889" b="1" cap="small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it-IT" sz="4889" b="1" cap="small" dirty="0">
                <a:solidFill>
                  <a:schemeClr val="tx1"/>
                </a:solidFill>
                <a:latin typeface="Century Gothic" panose="020B0502020202020204" pitchFamily="34" charset="0"/>
              </a:rPr>
              <a:t>in Italia</a:t>
            </a:r>
            <a:br>
              <a:rPr lang="it-IT" sz="4889" b="1" cap="small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br>
              <a:rPr lang="it-IT" dirty="0">
                <a:solidFill>
                  <a:srgbClr val="FF6600"/>
                </a:solidFill>
              </a:rPr>
            </a:br>
            <a:br>
              <a:rPr lang="it-IT" dirty="0">
                <a:solidFill>
                  <a:srgbClr val="FF6600"/>
                </a:solidFill>
              </a:rPr>
            </a:br>
            <a:br>
              <a:rPr lang="it-IT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88670" y="4389120"/>
            <a:ext cx="5918454" cy="2468880"/>
          </a:xfrm>
        </p:spPr>
        <p:txBody>
          <a:bodyPr>
            <a:noAutofit/>
          </a:bodyPr>
          <a:lstStyle/>
          <a:p>
            <a:r>
              <a:rPr lang="it-IT" sz="2400" b="1" cap="small" dirty="0">
                <a:latin typeface="Century Gothic" panose="020B0502020202020204" pitchFamily="34" charset="0"/>
              </a:rPr>
              <a:t>da </a:t>
            </a:r>
            <a:r>
              <a:rPr lang="it-IT" sz="2400" b="1" cap="small" dirty="0" err="1">
                <a:latin typeface="Century Gothic" panose="020B0502020202020204" pitchFamily="34" charset="0"/>
              </a:rPr>
              <a:t>gramsci</a:t>
            </a:r>
            <a:r>
              <a:rPr lang="it-IT" sz="2400" b="1" cap="small" dirty="0">
                <a:latin typeface="Century Gothic" panose="020B0502020202020204" pitchFamily="34" charset="0"/>
              </a:rPr>
              <a:t> all’Unesco</a:t>
            </a:r>
            <a:br>
              <a:rPr lang="it-IT" sz="2400" b="1" cap="small" dirty="0">
                <a:latin typeface="Century Gothic" panose="020B0502020202020204" pitchFamily="34" charset="0"/>
              </a:rPr>
            </a:br>
            <a:endParaRPr lang="it-IT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1267-1109x4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742"/>
            <a:ext cx="9144000" cy="39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8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-1052-liebig-mostra-etnografica-regionale-in-roma-1911-ita-mf424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57" y="-88066"/>
            <a:ext cx="6946066" cy="69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609344"/>
          </a:xfrm>
        </p:spPr>
        <p:txBody>
          <a:bodyPr/>
          <a:lstStyle/>
          <a:p>
            <a:r>
              <a:rPr lang="it-IT" dirty="0"/>
              <a:t>Studi demologici italiani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2717" y="804672"/>
            <a:ext cx="9079830" cy="5245769"/>
          </a:xfrm>
        </p:spPr>
        <p:txBody>
          <a:bodyPr>
            <a:normAutofit fontScale="92500"/>
          </a:bodyPr>
          <a:lstStyle/>
          <a:p>
            <a:r>
              <a:rPr lang="it-IT" dirty="0"/>
              <a:t>1920-30 Diffusionismo Padre Schmidt </a:t>
            </a:r>
          </a:p>
          <a:p>
            <a:pPr marL="0" indent="0">
              <a:buNone/>
            </a:pPr>
            <a:r>
              <a:rPr lang="it-IT" dirty="0"/>
              <a:t>	Storicismo idealistico di B. Croce (scienze sociali come pseudo 	scienze)</a:t>
            </a:r>
          </a:p>
          <a:p>
            <a:r>
              <a:rPr lang="it-IT" dirty="0"/>
              <a:t>1938 convegno Volta “Manifesto della Razza”</a:t>
            </a:r>
          </a:p>
          <a:p>
            <a:r>
              <a:rPr lang="it-IT" dirty="0"/>
              <a:t>1941 Ernesto de Martino</a:t>
            </a:r>
            <a:r>
              <a:rPr lang="it-IT" i="1" dirty="0"/>
              <a:t>, Naturalismo e storicismo nell’etnologia</a:t>
            </a:r>
            <a:r>
              <a:rPr lang="it-IT" dirty="0"/>
              <a:t> ; 1948 </a:t>
            </a:r>
            <a:r>
              <a:rPr lang="it-IT" i="1" dirty="0"/>
              <a:t>Il mondo magico </a:t>
            </a:r>
            <a:r>
              <a:rPr lang="it-IT" dirty="0"/>
              <a:t>(presenza e costruzione della realtà); 1949 </a:t>
            </a:r>
            <a:r>
              <a:rPr lang="it-IT" i="1" dirty="0"/>
              <a:t>Intorno a una storia del mondo popolare subalterno </a:t>
            </a:r>
            <a:r>
              <a:rPr lang="it-IT" dirty="0"/>
              <a:t>(destorificazione)</a:t>
            </a:r>
          </a:p>
          <a:p>
            <a:pPr marL="0" indent="0">
              <a:buNone/>
            </a:pPr>
            <a:r>
              <a:rPr lang="it-IT" dirty="0"/>
              <a:t>	</a:t>
            </a:r>
            <a:r>
              <a:rPr lang="it-IT" sz="1800" dirty="0">
                <a:hlinkClick r:id="rId2"/>
              </a:rPr>
              <a:t>La potenza degli spiriti (L. Di Gianni)</a:t>
            </a:r>
            <a:endParaRPr lang="it-IT" sz="1800" dirty="0"/>
          </a:p>
          <a:p>
            <a:pPr marL="0" indent="0">
              <a:buNone/>
            </a:pPr>
            <a:r>
              <a:rPr lang="it-IT" dirty="0"/>
              <a:t>	Storia delle </a:t>
            </a:r>
            <a:r>
              <a:rPr lang="it-IT" u="sng" dirty="0"/>
              <a:t>masse </a:t>
            </a:r>
            <a:r>
              <a:rPr lang="it-IT" dirty="0"/>
              <a:t>prive di storia, etnocentrismo critico, umanesimo etnografico (approccio etico, 	subalterno passivo)</a:t>
            </a:r>
          </a:p>
          <a:p>
            <a:r>
              <a:rPr lang="it-IT" dirty="0"/>
              <a:t>A. Gramsci, </a:t>
            </a:r>
            <a:r>
              <a:rPr lang="it-IT" i="1" dirty="0"/>
              <a:t>Quaderni dal carcere </a:t>
            </a:r>
            <a:r>
              <a:rPr lang="it-IT" dirty="0"/>
              <a:t>(1929-35), 1948-51</a:t>
            </a:r>
          </a:p>
          <a:p>
            <a:pPr marL="274320" lvl="1" indent="0">
              <a:buNone/>
            </a:pPr>
            <a:r>
              <a:rPr lang="it-IT" sz="2400" dirty="0">
                <a:solidFill>
                  <a:srgbClr val="FF0000"/>
                </a:solidFill>
              </a:rPr>
              <a:t>	</a:t>
            </a:r>
            <a:r>
              <a:rPr lang="it-IT" sz="2400" dirty="0"/>
              <a:t>Folklore, culture subalterne, cultura popolare 	(consumo)</a:t>
            </a:r>
            <a:endParaRPr lang="it-IT" sz="2400" dirty="0">
              <a:solidFill>
                <a:srgbClr val="FF0000"/>
              </a:solidFill>
            </a:endParaRP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72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USA, particolarismo storico</a:t>
            </a:r>
            <a:br>
              <a:rPr lang="it-IT" dirty="0"/>
            </a:br>
            <a:r>
              <a:rPr lang="it-IT" dirty="0"/>
              <a:t> di F. </a:t>
            </a:r>
            <a:r>
              <a:rPr lang="it-IT" dirty="0" err="1"/>
              <a:t>Boas</a:t>
            </a:r>
            <a:r>
              <a:rPr lang="it-IT" dirty="0"/>
              <a:t> (1856-1942)</a:t>
            </a:r>
          </a:p>
        </p:txBody>
      </p:sp>
      <p:pic>
        <p:nvPicPr>
          <p:cNvPr id="5" name="Picture 11" descr="FABIETTI - Foto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4234" y="1979886"/>
            <a:ext cx="3707766" cy="4970942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5092624" y="1979886"/>
            <a:ext cx="35941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Critica all’evoluzionismo</a:t>
            </a:r>
          </a:p>
          <a:p>
            <a:endParaRPr lang="it-IT" dirty="0"/>
          </a:p>
          <a:p>
            <a:r>
              <a:rPr lang="it-IT" dirty="0"/>
              <a:t>Metodo storico</a:t>
            </a:r>
          </a:p>
          <a:p>
            <a:r>
              <a:rPr lang="it-IT" dirty="0" err="1"/>
              <a:t>Natur</a:t>
            </a:r>
            <a:r>
              <a:rPr lang="it-IT" dirty="0"/>
              <a:t> / </a:t>
            </a:r>
            <a:r>
              <a:rPr lang="it-IT" dirty="0" err="1"/>
              <a:t>Geist</a:t>
            </a:r>
            <a:r>
              <a:rPr lang="it-IT" dirty="0"/>
              <a:t> / </a:t>
            </a:r>
          </a:p>
          <a:p>
            <a:r>
              <a:rPr lang="it-IT" dirty="0" err="1"/>
              <a:t>Wissenschaftlichen</a:t>
            </a:r>
            <a:endParaRPr lang="it-IT" dirty="0"/>
          </a:p>
          <a:p>
            <a:r>
              <a:rPr lang="it-IT" dirty="0"/>
              <a:t>Sapere </a:t>
            </a:r>
            <a:r>
              <a:rPr lang="it-IT" dirty="0" err="1"/>
              <a:t>nomotetico</a:t>
            </a:r>
            <a:r>
              <a:rPr lang="it-IT" dirty="0"/>
              <a:t>/idiografico (</a:t>
            </a:r>
            <a:r>
              <a:rPr lang="it-IT" dirty="0" err="1"/>
              <a:t>Dilthey</a:t>
            </a:r>
            <a:r>
              <a:rPr lang="it-IT" dirty="0"/>
              <a:t>)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1911 </a:t>
            </a:r>
            <a:r>
              <a:rPr lang="it-IT" i="1" dirty="0"/>
              <a:t>The Mind </a:t>
            </a:r>
            <a:r>
              <a:rPr lang="it-IT" i="1" dirty="0" err="1"/>
              <a:t>of</a:t>
            </a:r>
            <a:r>
              <a:rPr lang="it-IT" i="1" dirty="0"/>
              <a:t> Primitive Man</a:t>
            </a:r>
          </a:p>
          <a:p>
            <a:r>
              <a:rPr lang="it-IT" dirty="0"/>
              <a:t>Unità psichica del genere umano</a:t>
            </a:r>
          </a:p>
          <a:p>
            <a:r>
              <a:rPr lang="it-IT" dirty="0"/>
              <a:t>NATURA/CULTURA</a:t>
            </a:r>
          </a:p>
          <a:p>
            <a:r>
              <a:rPr lang="it-IT" dirty="0"/>
              <a:t>Contro Darwinismo sociale</a:t>
            </a:r>
          </a:p>
        </p:txBody>
      </p:sp>
    </p:spTree>
    <p:extLst>
      <p:ext uri="{BB962C8B-B14F-4D97-AF65-F5344CB8AC3E}">
        <p14:creationId xmlns:p14="http://schemas.microsoft.com/office/powerpoint/2010/main" val="8615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Cartina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636" y="1344827"/>
            <a:ext cx="4282638" cy="432278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412473" y="1344827"/>
            <a:ext cx="199222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1894-95</a:t>
            </a:r>
          </a:p>
          <a:p>
            <a:r>
              <a:rPr lang="it-IT" dirty="0"/>
              <a:t>Lavoro sul campo come studio di singole culture o aree culturali particolari</a:t>
            </a:r>
          </a:p>
          <a:p>
            <a:endParaRPr lang="it-IT" dirty="0"/>
          </a:p>
          <a:p>
            <a:r>
              <a:rPr lang="it-IT" dirty="0"/>
              <a:t>Museologia</a:t>
            </a:r>
          </a:p>
          <a:p>
            <a:r>
              <a:rPr lang="it-IT" dirty="0"/>
              <a:t>Antirazzismo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81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FABIETTI - Foto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552" y="1480789"/>
            <a:ext cx="4958572" cy="4715351"/>
          </a:xfrm>
          <a:prstGeom prst="rect">
            <a:avLst/>
          </a:prstGeom>
          <a:noFill/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Diffusionismo USA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502159" y="2204023"/>
            <a:ext cx="23663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Area </a:t>
            </a:r>
            <a:r>
              <a:rPr lang="it-IT" dirty="0" err="1"/>
              <a:t>culturale=</a:t>
            </a:r>
            <a:r>
              <a:rPr lang="it-IT" dirty="0"/>
              <a:t> somma dei tratti componenti</a:t>
            </a:r>
          </a:p>
          <a:p>
            <a:endParaRPr lang="it-IT" dirty="0"/>
          </a:p>
          <a:p>
            <a:r>
              <a:rPr lang="it-IT" dirty="0"/>
              <a:t>WISSLER: classificazione culture indigene</a:t>
            </a:r>
          </a:p>
          <a:p>
            <a:endParaRPr lang="it-IT" dirty="0"/>
          </a:p>
          <a:p>
            <a:r>
              <a:rPr lang="it-IT" dirty="0" err="1"/>
              <a:t>Age</a:t>
            </a:r>
            <a:r>
              <a:rPr lang="it-IT" dirty="0"/>
              <a:t> area </a:t>
            </a:r>
          </a:p>
          <a:p>
            <a:r>
              <a:rPr lang="it-IT" dirty="0"/>
              <a:t>Misura diffusione</a:t>
            </a:r>
          </a:p>
          <a:p>
            <a:r>
              <a:rPr lang="it-IT" dirty="0"/>
              <a:t>Mappe areali</a:t>
            </a:r>
          </a:p>
          <a:p>
            <a:r>
              <a:rPr lang="it-IT" dirty="0">
                <a:hlinkClick r:id="rId3"/>
              </a:rPr>
              <a:t>enc_brit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57200" y="6345206"/>
            <a:ext cx="8136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www.britannica.com</a:t>
            </a:r>
            <a:r>
              <a:rPr lang="it-IT" dirty="0"/>
              <a:t>/</a:t>
            </a:r>
            <a:r>
              <a:rPr lang="it-IT" dirty="0" err="1"/>
              <a:t>topic</a:t>
            </a:r>
            <a:r>
              <a:rPr lang="it-IT" dirty="0"/>
              <a:t>/Northeast-Indian#ref928471</a:t>
            </a:r>
          </a:p>
        </p:txBody>
      </p:sp>
    </p:spTree>
    <p:extLst>
      <p:ext uri="{BB962C8B-B14F-4D97-AF65-F5344CB8AC3E}">
        <p14:creationId xmlns:p14="http://schemas.microsoft.com/office/powerpoint/2010/main" val="172500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FABIETTI - Foto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8814" y="884100"/>
            <a:ext cx="3676406" cy="54405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847771" y="415289"/>
            <a:ext cx="3020855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DIFFUSIONISMO TEDESCO </a:t>
            </a:r>
          </a:p>
          <a:p>
            <a:endParaRPr lang="it-IT" dirty="0"/>
          </a:p>
          <a:p>
            <a:r>
              <a:rPr lang="it-IT" dirty="0"/>
              <a:t>Teoria dei “cicli culturali”(</a:t>
            </a:r>
            <a:r>
              <a:rPr lang="it-IT" dirty="0" err="1"/>
              <a:t>kultur</a:t>
            </a:r>
            <a:r>
              <a:rPr lang="it-IT" dirty="0"/>
              <a:t>/</a:t>
            </a:r>
            <a:r>
              <a:rPr lang="it-IT" dirty="0" err="1"/>
              <a:t>kreislehre-Geschichte</a:t>
            </a:r>
            <a:r>
              <a:rPr lang="it-IT" dirty="0"/>
              <a:t>)</a:t>
            </a:r>
          </a:p>
          <a:p>
            <a:r>
              <a:rPr lang="it-IT" dirty="0"/>
              <a:t>Dimensione geo-etnologica delle singolo culture</a:t>
            </a:r>
          </a:p>
          <a:p>
            <a:r>
              <a:rPr lang="it-IT" dirty="0"/>
              <a:t>Diffusione culturale (Bastian, </a:t>
            </a:r>
            <a:r>
              <a:rPr lang="it-IT" dirty="0" err="1"/>
              <a:t>Graebner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/>
              <a:t>Scuola di Vienna </a:t>
            </a:r>
          </a:p>
          <a:p>
            <a:r>
              <a:rPr lang="it-IT" dirty="0"/>
              <a:t>(W. Schmidt) </a:t>
            </a:r>
          </a:p>
          <a:p>
            <a:r>
              <a:rPr lang="it-IT" dirty="0"/>
              <a:t>anni ‘30-40</a:t>
            </a:r>
          </a:p>
          <a:p>
            <a:endParaRPr lang="it-IT" dirty="0"/>
          </a:p>
          <a:p>
            <a:r>
              <a:rPr lang="it-IT" dirty="0"/>
              <a:t>P. </a:t>
            </a:r>
            <a:r>
              <a:rPr lang="it-IT" dirty="0" err="1"/>
              <a:t>Schebesta</a:t>
            </a:r>
            <a:endParaRPr lang="it-IT" dirty="0"/>
          </a:p>
          <a:p>
            <a:r>
              <a:rPr lang="it-IT" dirty="0"/>
              <a:t>Congo 1925</a:t>
            </a:r>
          </a:p>
          <a:p>
            <a:r>
              <a:rPr lang="it-IT" dirty="0" err="1"/>
              <a:t>Naturvolker</a:t>
            </a:r>
            <a:endParaRPr lang="it-IT" dirty="0"/>
          </a:p>
          <a:p>
            <a:r>
              <a:rPr lang="it-IT" dirty="0" err="1"/>
              <a:t>Degenerazionismo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057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ABIETTI - Foto 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79150"/>
            <a:ext cx="7772400" cy="533558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992224" y="5743073"/>
            <a:ext cx="560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Pigmei : </a:t>
            </a:r>
            <a:r>
              <a:rPr lang="it-IT" dirty="0" err="1"/>
              <a:t>urgent</a:t>
            </a:r>
            <a:r>
              <a:rPr lang="it-IT" dirty="0"/>
              <a:t> </a:t>
            </a:r>
            <a:r>
              <a:rPr lang="it-IT" dirty="0" err="1"/>
              <a:t>anthropology</a:t>
            </a:r>
            <a:r>
              <a:rPr lang="it-IT" dirty="0"/>
              <a:t> / missionari  </a:t>
            </a:r>
          </a:p>
        </p:txBody>
      </p:sp>
    </p:spTree>
    <p:extLst>
      <p:ext uri="{BB962C8B-B14F-4D97-AF65-F5344CB8AC3E}">
        <p14:creationId xmlns:p14="http://schemas.microsoft.com/office/powerpoint/2010/main" val="42354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4B7D28-0581-5A47-AB34-442C6F34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Fascismo &amp; provincialismo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BE3FF2-8D8D-4A4B-B6AF-44E679737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Come nazismo appropriazione del folklore sul piano ideologico </a:t>
            </a:r>
          </a:p>
          <a:p>
            <a:r>
              <a:rPr lang="it-IT" dirty="0"/>
              <a:t>Feste tradizionali e riti partecipativi di massa</a:t>
            </a:r>
          </a:p>
          <a:p>
            <a:r>
              <a:rPr lang="it-IT" dirty="0"/>
              <a:t>Ideologia rurale e conservatrice </a:t>
            </a:r>
          </a:p>
          <a:p>
            <a:r>
              <a:rPr lang="it-IT" dirty="0"/>
              <a:t>Devozione cattolica, donna come madre</a:t>
            </a:r>
          </a:p>
          <a:p>
            <a:r>
              <a:rPr lang="it-IT" dirty="0"/>
              <a:t>CNIAP Comitato </a:t>
            </a:r>
            <a:r>
              <a:rPr lang="it-IT" dirty="0" err="1"/>
              <a:t>naz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. Arti Popolari, </a:t>
            </a:r>
            <a:r>
              <a:rPr lang="it-IT" i="1" dirty="0"/>
              <a:t>Lares</a:t>
            </a:r>
            <a:r>
              <a:rPr lang="it-IT" dirty="0"/>
              <a:t> (1912)</a:t>
            </a:r>
          </a:p>
          <a:p>
            <a:pPr marL="0" indent="0">
              <a:buNone/>
            </a:pPr>
            <a:r>
              <a:rPr lang="it-IT" dirty="0"/>
              <a:t>	gemellaggio </a:t>
            </a:r>
            <a:r>
              <a:rPr lang="it-IT" i="1" dirty="0" err="1"/>
              <a:t>Zeitschrift</a:t>
            </a:r>
            <a:r>
              <a:rPr lang="it-IT" i="1" dirty="0"/>
              <a:t> </a:t>
            </a:r>
            <a:r>
              <a:rPr lang="it-IT" i="1" dirty="0" err="1"/>
              <a:t>fur</a:t>
            </a:r>
            <a:r>
              <a:rPr lang="it-IT" i="1" dirty="0"/>
              <a:t> </a:t>
            </a:r>
            <a:r>
              <a:rPr lang="it-IT" i="1" dirty="0" err="1"/>
              <a:t>Volkskunde</a:t>
            </a:r>
            <a:r>
              <a:rPr lang="it-IT" i="1" dirty="0"/>
              <a:t> </a:t>
            </a:r>
            <a:r>
              <a:rPr lang="it-IT" dirty="0"/>
              <a:t>(1939)</a:t>
            </a:r>
          </a:p>
        </p:txBody>
      </p:sp>
    </p:spTree>
    <p:extLst>
      <p:ext uri="{BB962C8B-B14F-4D97-AF65-F5344CB8AC3E}">
        <p14:creationId xmlns:p14="http://schemas.microsoft.com/office/powerpoint/2010/main" val="24809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EBBA4CA-706F-5544-BF63-C61645AB3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799"/>
            <a:ext cx="9079197" cy="5291557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F7255E7C-8967-2148-84EE-9E8E8B603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37" y="5596356"/>
            <a:ext cx="9127957" cy="1049235"/>
          </a:xfrm>
        </p:spPr>
        <p:txBody>
          <a:bodyPr>
            <a:normAutofit fontScale="90000"/>
          </a:bodyPr>
          <a:lstStyle/>
          <a:p>
            <a:r>
              <a:rPr lang="it-IT" sz="2700" dirty="0"/>
              <a:t>Saluto fascista alla Giornata friulana del 1926 </a:t>
            </a:r>
            <a:br>
              <a:rPr lang="it-IT" sz="2700" dirty="0"/>
            </a:br>
            <a:br>
              <a:rPr lang="it-IT" sz="2700" dirty="0"/>
            </a:br>
            <a:r>
              <a:rPr lang="it-IT" sz="2700" dirty="0">
                <a:solidFill>
                  <a:schemeClr val="bg1"/>
                </a:solidFill>
              </a:rPr>
              <a:t>(album Friuli Folclore I, archivio SFF).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44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5FD019-C700-6540-A5D9-DA43597D0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Cultura popolare: </a:t>
            </a:r>
            <a:br>
              <a:rPr lang="it-IT" dirty="0"/>
            </a:br>
            <a:r>
              <a:rPr lang="it-IT" dirty="0"/>
              <a:t>fortuna e declino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0CC48D-A23A-6045-B82B-B7257D08F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07208"/>
            <a:ext cx="7772400" cy="4050792"/>
          </a:xfrm>
        </p:spPr>
        <p:txBody>
          <a:bodyPr/>
          <a:lstStyle/>
          <a:p>
            <a:r>
              <a:rPr lang="it-IT" dirty="0"/>
              <a:t>Positivismo filologico </a:t>
            </a:r>
          </a:p>
          <a:p>
            <a:r>
              <a:rPr lang="it-IT" dirty="0"/>
              <a:t>Folklore come cultura delle classi subalterne (Gramsci)</a:t>
            </a:r>
          </a:p>
          <a:p>
            <a:r>
              <a:rPr lang="it-IT" dirty="0"/>
              <a:t>Consumo culturale Anni ‘70 (C. Ginzburg)</a:t>
            </a:r>
          </a:p>
          <a:p>
            <a:r>
              <a:rPr lang="it-IT" dirty="0"/>
              <a:t>Crisi della demologia Anni ‘80 (repertorio folklorico / società di massa globalizzata)</a:t>
            </a:r>
          </a:p>
          <a:p>
            <a:r>
              <a:rPr lang="it-IT" dirty="0"/>
              <a:t>Patrimonio culturale ‘intangibile’ nel nuovo millennio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375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184331-D69B-7B44-9AC4-8D186904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Ernesto De Martino: </a:t>
            </a:r>
            <a:br>
              <a:rPr lang="it-IT" dirty="0"/>
            </a:br>
            <a:r>
              <a:rPr lang="it-IT" dirty="0"/>
              <a:t>la questione meridionale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7BB92D-57BD-6845-B9C6-8E8AFBFDA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Carlo Levi, </a:t>
            </a:r>
            <a:r>
              <a:rPr lang="it-IT" i="1" dirty="0"/>
              <a:t>Cristo si è fermato a Eboli</a:t>
            </a:r>
            <a:r>
              <a:rPr lang="it-IT" dirty="0"/>
              <a:t>, 1945</a:t>
            </a:r>
          </a:p>
          <a:p>
            <a:pPr lvl="1">
              <a:buFontTx/>
              <a:buChar char="-"/>
            </a:pPr>
            <a:r>
              <a:rPr lang="it-IT" dirty="0"/>
              <a:t>Sud come alterità radicale</a:t>
            </a:r>
          </a:p>
          <a:p>
            <a:pPr lvl="1">
              <a:buFontTx/>
              <a:buChar char="-"/>
            </a:pPr>
            <a:r>
              <a:rPr lang="it-IT" dirty="0"/>
              <a:t>Fuori dalla storia </a:t>
            </a:r>
          </a:p>
          <a:p>
            <a:pPr lvl="1">
              <a:buFontTx/>
              <a:buChar char="-"/>
            </a:pPr>
            <a:r>
              <a:rPr lang="it-IT" dirty="0" err="1"/>
              <a:t>Primitivizzazione</a:t>
            </a:r>
            <a:r>
              <a:rPr lang="it-IT" dirty="0"/>
              <a:t> dei contadini</a:t>
            </a:r>
          </a:p>
          <a:p>
            <a:pPr>
              <a:buFontTx/>
              <a:buChar char="-"/>
            </a:pPr>
            <a:r>
              <a:rPr lang="it-IT" i="1" dirty="0"/>
              <a:t>Il mondo magico</a:t>
            </a:r>
            <a:r>
              <a:rPr lang="it-IT" dirty="0"/>
              <a:t>, 1948</a:t>
            </a:r>
          </a:p>
          <a:p>
            <a:pPr lvl="1">
              <a:buFontTx/>
              <a:buChar char="-"/>
            </a:pPr>
            <a:r>
              <a:rPr lang="it-IT" dirty="0"/>
              <a:t>Destorificazione </a:t>
            </a:r>
            <a:r>
              <a:rPr lang="it-IT" dirty="0">
                <a:hlinkClick r:id="rId2"/>
              </a:rPr>
              <a:t>La taranta</a:t>
            </a:r>
            <a:r>
              <a:rPr lang="it-IT" dirty="0"/>
              <a:t> </a:t>
            </a:r>
          </a:p>
          <a:p>
            <a:pPr lvl="1">
              <a:buFontTx/>
              <a:buChar char="-"/>
            </a:pPr>
            <a:r>
              <a:rPr lang="it-IT" dirty="0"/>
              <a:t>Morte e pianto rituale </a:t>
            </a:r>
          </a:p>
          <a:p>
            <a:pPr lvl="1">
              <a:buFontTx/>
              <a:buChar char="-"/>
            </a:pPr>
            <a:endParaRPr lang="it-IT" dirty="0"/>
          </a:p>
          <a:p>
            <a:pPr>
              <a:buFontTx/>
              <a:buChar char="-"/>
            </a:pPr>
            <a:endParaRPr lang="it-IT" dirty="0"/>
          </a:p>
          <a:p>
            <a:pPr lvl="1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965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7231" y="0"/>
            <a:ext cx="6571343" cy="1299411"/>
          </a:xfrm>
        </p:spPr>
        <p:txBody>
          <a:bodyPr>
            <a:normAutofit fontScale="90000"/>
          </a:bodyPr>
          <a:lstStyle/>
          <a:p>
            <a:r>
              <a:rPr lang="it-IT" dirty="0"/>
              <a:t>A. Gramsci: folklore</a:t>
            </a:r>
            <a:br>
              <a:rPr lang="it-IT" dirty="0"/>
            </a:br>
            <a:br>
              <a:rPr lang="it-IT" dirty="0"/>
            </a:br>
            <a:r>
              <a:rPr lang="it-IT" i="1" dirty="0"/>
              <a:t>I quaderni del carcere (</a:t>
            </a:r>
            <a:r>
              <a:rPr lang="it-IT" dirty="0"/>
              <a:t>1948)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9390" y="1860885"/>
            <a:ext cx="7748336" cy="4251158"/>
          </a:xfrm>
        </p:spPr>
        <p:txBody>
          <a:bodyPr>
            <a:normAutofit fontScale="32500" lnSpcReduction="20000"/>
          </a:bodyPr>
          <a:lstStyle/>
          <a:p>
            <a:r>
              <a:rPr lang="it-IT" sz="5100" dirty="0"/>
              <a:t>non come ‘materiale pittoresco’ ma “</a:t>
            </a:r>
            <a:r>
              <a:rPr lang="it-IT" sz="5100" b="1" dirty="0"/>
              <a:t>concezione del mondo e della vita</a:t>
            </a:r>
            <a:r>
              <a:rPr lang="it-IT" sz="5100" dirty="0"/>
              <a:t>” di determinati strati della società in contrapposizione con le concezioni del mondo ‘ufficiali’ (esercizio del POTERE)</a:t>
            </a:r>
          </a:p>
          <a:p>
            <a:endParaRPr lang="it-IT" sz="5100" dirty="0"/>
          </a:p>
          <a:p>
            <a:r>
              <a:rPr lang="it-IT" sz="5100" dirty="0"/>
              <a:t>Agglomerato indigesto di frammenti (caduta di elementi residuali e fossilizzati di cultura alta)</a:t>
            </a:r>
          </a:p>
          <a:p>
            <a:endParaRPr lang="it-IT" sz="5100" dirty="0"/>
          </a:p>
          <a:p>
            <a:r>
              <a:rPr lang="it-IT" sz="5100" dirty="0"/>
              <a:t>Forme innovative e progressiste di vita, diverse dalla cultura dirigente (contestativo e rivoluzionario) </a:t>
            </a:r>
          </a:p>
          <a:p>
            <a:pPr marL="0" indent="0">
              <a:buNone/>
            </a:pPr>
            <a:endParaRPr lang="it-IT" sz="5100" dirty="0"/>
          </a:p>
          <a:p>
            <a:pPr>
              <a:buFont typeface="Wingdings" charset="0"/>
              <a:buChar char="è"/>
            </a:pPr>
            <a:r>
              <a:rPr lang="it-IT" sz="5100" dirty="0">
                <a:sym typeface="Wingdings"/>
              </a:rPr>
              <a:t>C. Ginzburg, </a:t>
            </a:r>
            <a:r>
              <a:rPr lang="it-IT" sz="5100" i="1" dirty="0">
                <a:sym typeface="Wingdings"/>
              </a:rPr>
              <a:t>I benandanti</a:t>
            </a:r>
            <a:r>
              <a:rPr lang="it-IT" sz="5100" dirty="0">
                <a:sym typeface="Wingdings"/>
              </a:rPr>
              <a:t> 1966; </a:t>
            </a:r>
            <a:r>
              <a:rPr lang="it-IT" sz="5100" i="1" dirty="0">
                <a:sym typeface="Wingdings"/>
              </a:rPr>
              <a:t>Il formaggio e i vermi</a:t>
            </a:r>
            <a:r>
              <a:rPr lang="it-IT" sz="5100" dirty="0">
                <a:sym typeface="Wingdings"/>
              </a:rPr>
              <a:t>, 1976</a:t>
            </a:r>
            <a:r>
              <a:rPr lang="it-IT" sz="5100" dirty="0"/>
              <a:t> </a:t>
            </a:r>
          </a:p>
          <a:p>
            <a:pPr>
              <a:buFont typeface="Wingdings" charset="0"/>
              <a:buChar char="è"/>
            </a:pPr>
            <a:r>
              <a:rPr lang="it-IT" sz="5100" dirty="0"/>
              <a:t>E. </a:t>
            </a:r>
            <a:r>
              <a:rPr lang="it-IT" sz="5100" dirty="0" err="1"/>
              <a:t>Hobsbawm</a:t>
            </a:r>
            <a:r>
              <a:rPr lang="it-IT" sz="5100" dirty="0"/>
              <a:t>, E.P Thompson, storia ‘dal </a:t>
            </a:r>
            <a:r>
              <a:rPr lang="it-IT" sz="5100" dirty="0" err="1"/>
              <a:t>basso’</a:t>
            </a:r>
            <a:r>
              <a:rPr lang="it-IT" sz="5100" dirty="0"/>
              <a:t>; Annales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356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7021" y="843877"/>
            <a:ext cx="6571343" cy="1049235"/>
          </a:xfrm>
        </p:spPr>
        <p:txBody>
          <a:bodyPr>
            <a:normAutofit/>
          </a:bodyPr>
          <a:lstStyle/>
          <a:p>
            <a:r>
              <a:rPr lang="it-IT" sz="1400" dirty="0">
                <a:hlinkClick r:id="rId2"/>
              </a:rPr>
              <a:t>Il menocchio</a:t>
            </a:r>
            <a:endParaRPr lang="it-IT" sz="1400" dirty="0"/>
          </a:p>
        </p:txBody>
      </p:sp>
      <p:pic>
        <p:nvPicPr>
          <p:cNvPr id="4" name="Segnaposto contenuto 3" descr="cover-791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191" r="-59191"/>
          <a:stretch>
            <a:fillRect/>
          </a:stretch>
        </p:blipFill>
        <p:spPr>
          <a:xfrm>
            <a:off x="-1905290" y="1198276"/>
            <a:ext cx="8229600" cy="4876800"/>
          </a:xfrm>
        </p:spPr>
      </p:pic>
      <p:pic>
        <p:nvPicPr>
          <p:cNvPr id="5" name="Immagine 4" descr="61Ii5uhydm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04" y="956172"/>
            <a:ext cx="2994366" cy="51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3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A.M. </a:t>
            </a:r>
            <a:r>
              <a:rPr lang="it-IT" dirty="0" err="1"/>
              <a:t>Cirese</a:t>
            </a:r>
            <a:r>
              <a:rPr lang="it-IT" dirty="0"/>
              <a:t>, demologia anni ‘60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5643" y="2247595"/>
            <a:ext cx="7250848" cy="36558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i="1" dirty="0"/>
              <a:t>Cultura egemonica e culture subalterne</a:t>
            </a:r>
            <a:r>
              <a:rPr lang="it-IT" dirty="0"/>
              <a:t>, 1973:</a:t>
            </a:r>
          </a:p>
          <a:p>
            <a:r>
              <a:rPr lang="it-IT" dirty="0"/>
              <a:t>“Popolo-classi subalterne” inteso come “variabile storica”</a:t>
            </a:r>
          </a:p>
          <a:p>
            <a:r>
              <a:rPr lang="it-IT" dirty="0"/>
              <a:t>Dislivelli interni di cultura: diseguale partecipazione dei diversi strati sociali alla produzione e fruizione dei beni culturali.</a:t>
            </a:r>
          </a:p>
          <a:p>
            <a:r>
              <a:rPr lang="it-IT" dirty="0"/>
              <a:t>Definizione relazionale dei fatti/oggetti popolari, non essenzialismi</a:t>
            </a:r>
          </a:p>
          <a:p>
            <a:r>
              <a:rPr lang="it-IT" dirty="0"/>
              <a:t>Dal popolo alla massa (P. Clemente)</a:t>
            </a:r>
          </a:p>
        </p:txBody>
      </p:sp>
    </p:spTree>
    <p:extLst>
      <p:ext uri="{BB962C8B-B14F-4D97-AF65-F5344CB8AC3E}">
        <p14:creationId xmlns:p14="http://schemas.microsoft.com/office/powerpoint/2010/main" val="16512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4E0215-CE07-434E-973C-9EE2CF94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questione operaia </a:t>
            </a:r>
            <a:br>
              <a:rPr lang="it-IT" dirty="0"/>
            </a:br>
            <a:r>
              <a:rPr lang="it-IT" dirty="0"/>
              <a:t>(fine anni ‘70)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805A0F-E635-4148-BA3D-4FEA0A069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Cultura popolare / contadini</a:t>
            </a:r>
          </a:p>
          <a:p>
            <a:r>
              <a:rPr lang="it-IT" dirty="0"/>
              <a:t>Cultura di massa /operai </a:t>
            </a:r>
          </a:p>
          <a:p>
            <a:r>
              <a:rPr lang="it-IT" dirty="0"/>
              <a:t>Disgusto estetico intellettuale per la cultura dei consumi di massa (scuola di Francoforte)</a:t>
            </a:r>
          </a:p>
          <a:p>
            <a:r>
              <a:rPr lang="it-IT" dirty="0"/>
              <a:t>Revival folk</a:t>
            </a:r>
          </a:p>
          <a:p>
            <a:r>
              <a:rPr lang="it-IT" dirty="0"/>
              <a:t>Dal folklore contadino alla cultura operaia anni </a:t>
            </a:r>
            <a:r>
              <a:rPr lang="uk-UA" dirty="0"/>
              <a:t>’</a:t>
            </a:r>
            <a:r>
              <a:rPr lang="it-IT" dirty="0"/>
              <a:t>70: </a:t>
            </a:r>
            <a:r>
              <a:rPr lang="it-IT" i="1" dirty="0"/>
              <a:t>Cultural </a:t>
            </a:r>
            <a:r>
              <a:rPr lang="it-IT" i="1" dirty="0" err="1"/>
              <a:t>Studies</a:t>
            </a:r>
            <a:r>
              <a:rPr lang="it-IT" i="1" dirty="0"/>
              <a:t>, </a:t>
            </a:r>
            <a:r>
              <a:rPr lang="it-IT" dirty="0" err="1"/>
              <a:t>P.Bourdieu</a:t>
            </a:r>
            <a:r>
              <a:rPr lang="it-IT" dirty="0"/>
              <a:t>, De </a:t>
            </a:r>
            <a:r>
              <a:rPr lang="it-IT" dirty="0" err="1"/>
              <a:t>Certeau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803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00573" y="5299830"/>
            <a:ext cx="7313613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400" dirty="0">
                <a:latin typeface="+mn-lt"/>
                <a:ea typeface="ＭＳ Ｐゴシック" charset="0"/>
                <a:cs typeface="ＭＳ Ｐゴシック" charset="0"/>
              </a:rPr>
              <a:t>A.M. </a:t>
            </a:r>
            <a:r>
              <a:rPr lang="it-IT" sz="2400" dirty="0" err="1">
                <a:latin typeface="+mn-lt"/>
                <a:ea typeface="ＭＳ Ｐゴシック" charset="0"/>
                <a:cs typeface="ＭＳ Ｐゴシック" charset="0"/>
              </a:rPr>
              <a:t>Cirese</a:t>
            </a:r>
            <a:r>
              <a:rPr lang="it-IT" sz="2400" dirty="0"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it-IT" sz="2400" i="1" dirty="0">
                <a:latin typeface="+mn-lt"/>
                <a:ea typeface="ＭＳ Ｐゴシック" charset="0"/>
                <a:cs typeface="ＭＳ Ｐゴシック" charset="0"/>
              </a:rPr>
              <a:t>Oggetti e segni. </a:t>
            </a:r>
            <a:br>
              <a:rPr lang="it-IT" sz="2400" i="1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it-IT" sz="2400" i="1" dirty="0">
                <a:latin typeface="+mn-lt"/>
                <a:ea typeface="ＭＳ Ｐゴシック" charset="0"/>
                <a:cs typeface="ＭＳ Ｐゴシック" charset="0"/>
              </a:rPr>
              <a:t>Sulle tradizioni contadine</a:t>
            </a:r>
            <a:r>
              <a:rPr lang="it-IT" sz="2400" dirty="0">
                <a:latin typeface="+mn-lt"/>
                <a:ea typeface="ＭＳ Ｐゴシック" charset="0"/>
                <a:cs typeface="ＭＳ Ｐゴシック" charset="0"/>
              </a:rPr>
              <a:t>,1977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717" y="880230"/>
            <a:ext cx="8229600" cy="441960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it-IT" sz="2600" dirty="0">
                <a:ea typeface="ＭＳ Ｐゴシック" charset="0"/>
                <a:cs typeface="ＭＳ Ｐゴシック" charset="0"/>
              </a:rPr>
              <a:t>L</a:t>
            </a:r>
            <a:r>
              <a:rPr lang="ja-JP" altLang="it-IT" sz="2600" dirty="0">
                <a:ea typeface="ＭＳ Ｐゴシック" charset="0"/>
                <a:cs typeface="ＭＳ Ｐゴシック" charset="0"/>
              </a:rPr>
              <a:t>’</a:t>
            </a:r>
            <a:r>
              <a:rPr lang="it-IT" sz="2600" dirty="0">
                <a:ea typeface="ＭＳ Ｐゴシック" charset="0"/>
                <a:cs typeface="ＭＳ Ｐゴシック" charset="0"/>
              </a:rPr>
              <a:t>industrializzazione si accompagna con </a:t>
            </a:r>
            <a:r>
              <a:rPr lang="ja-JP" altLang="it-IT" sz="2600" dirty="0">
                <a:ea typeface="ＭＳ Ｐゴシック" charset="0"/>
                <a:cs typeface="ＭＳ Ｐゴシック" charset="0"/>
              </a:rPr>
              <a:t>“</a:t>
            </a:r>
            <a:r>
              <a:rPr lang="it-IT" sz="2600" dirty="0">
                <a:ea typeface="ＭＳ Ｐゴシック" charset="0"/>
                <a:cs typeface="ＭＳ Ｐゴシック" charset="0"/>
              </a:rPr>
              <a:t>L</a:t>
            </a:r>
            <a:r>
              <a:rPr lang="ja-JP" altLang="it-IT" sz="2600" dirty="0">
                <a:ea typeface="ＭＳ Ｐゴシック" charset="0"/>
                <a:cs typeface="ＭＳ Ｐゴシック" charset="0"/>
              </a:rPr>
              <a:t>’</a:t>
            </a:r>
            <a:r>
              <a:rPr lang="it-IT" sz="2600" dirty="0">
                <a:ea typeface="ＭＳ Ｐゴシック" charset="0"/>
                <a:cs typeface="ＭＳ Ｐゴシック" charset="0"/>
              </a:rPr>
              <a:t>emigrazione, lo sradicamento…e la dura perdita di quel rapporto diretto e proprio con gli </a:t>
            </a:r>
            <a:r>
              <a:rPr lang="it-IT" sz="26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oggetti</a:t>
            </a:r>
            <a:r>
              <a:rPr lang="it-IT" sz="26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it-IT" sz="2600" dirty="0">
                <a:ea typeface="ＭＳ Ｐゴシック" charset="0"/>
                <a:cs typeface="ＭＳ Ｐゴシック" charset="0"/>
              </a:rPr>
              <a:t>e le condizioni del sia pur misero e faticoso </a:t>
            </a:r>
            <a:r>
              <a:rPr lang="it-IT" sz="26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lavoro</a:t>
            </a:r>
            <a:r>
              <a:rPr lang="it-IT" sz="2600" dirty="0">
                <a:ea typeface="ＭＳ Ｐゴシック" charset="0"/>
                <a:cs typeface="ＭＳ Ｐゴシック" charset="0"/>
              </a:rPr>
              <a:t>…. integrazione tra vita domestica, vita associativa e lavorativa</a:t>
            </a:r>
            <a:r>
              <a:rPr lang="ja-JP" altLang="it-IT" sz="2600" dirty="0">
                <a:ea typeface="ＭＳ Ｐゴシック" charset="0"/>
                <a:cs typeface="ＭＳ Ｐゴシック" charset="0"/>
              </a:rPr>
              <a:t>”</a:t>
            </a:r>
            <a:r>
              <a:rPr lang="it-IT" sz="2600" dirty="0">
                <a:ea typeface="ＭＳ Ｐゴシック" charset="0"/>
                <a:cs typeface="ＭＳ Ｐゴシック" charset="0"/>
              </a:rPr>
              <a:t>.</a:t>
            </a:r>
          </a:p>
          <a:p>
            <a:pPr marL="0" indent="0" eaLnBrk="1" hangingPunct="1">
              <a:buNone/>
            </a:pPr>
            <a:r>
              <a:rPr lang="ja-JP" altLang="it-IT" sz="2600" dirty="0">
                <a:ea typeface="ＭＳ Ｐゴシック" charset="0"/>
                <a:cs typeface="ＭＳ Ｐゴシック" charset="0"/>
              </a:rPr>
              <a:t>“</a:t>
            </a:r>
            <a:r>
              <a:rPr lang="it-IT" sz="2600" dirty="0">
                <a:ea typeface="ＭＳ Ｐゴシック" charset="0"/>
                <a:cs typeface="ＭＳ Ｐゴシック" charset="0"/>
              </a:rPr>
              <a:t>La </a:t>
            </a:r>
            <a:r>
              <a:rPr lang="it-IT" sz="26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popolarità</a:t>
            </a:r>
            <a:r>
              <a:rPr lang="it-IT" sz="2600" dirty="0">
                <a:ea typeface="ＭＳ Ｐゴシック" charset="0"/>
                <a:cs typeface="ＭＳ Ｐゴシック" charset="0"/>
              </a:rPr>
              <a:t> di un fenomeno qualsiasi deve venir concepita </a:t>
            </a:r>
            <a:r>
              <a:rPr lang="it-IT" sz="26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come uso e non come origine, come fatto e non come essenza</a:t>
            </a:r>
            <a:r>
              <a:rPr lang="it-IT" sz="2600" dirty="0">
                <a:ea typeface="ＭＳ Ｐゴシック" charset="0"/>
                <a:cs typeface="ＭＳ Ｐゴシック" charset="0"/>
              </a:rPr>
              <a:t>, come posizione relazionale e non come sostanza</a:t>
            </a:r>
            <a:r>
              <a:rPr lang="ja-JP" altLang="it-IT" sz="2600" dirty="0">
                <a:ea typeface="ＭＳ Ｐゴシック" charset="0"/>
                <a:cs typeface="ＭＳ Ｐゴシック" charset="0"/>
              </a:rPr>
              <a:t>”</a:t>
            </a:r>
            <a:r>
              <a:rPr lang="it-IT" sz="2600" dirty="0"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endParaRPr lang="it-IT" sz="28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2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81129258-c6db8507-1e91-4239-8e25-8ab7910a14c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870" y="0"/>
            <a:ext cx="5980726" cy="627011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18736" y="1834590"/>
            <a:ext cx="303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Beni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130412" y="1834590"/>
            <a:ext cx="3365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Prodot</a:t>
            </a:r>
            <a:endParaRPr lang="it-IT" dirty="0"/>
          </a:p>
          <a:p>
            <a:r>
              <a:rPr lang="it-IT" dirty="0" err="1"/>
              <a:t>t</a:t>
            </a:r>
            <a:endParaRPr lang="it-IT" dirty="0"/>
          </a:p>
          <a:p>
            <a:r>
              <a:rPr lang="it-IT" dirty="0"/>
              <a:t>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778886" y="6397116"/>
            <a:ext cx="511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Oggetti come AGENTI con intenzionalità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loadimg.php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2" t="-9590" r="-10123" b="1"/>
          <a:stretch/>
        </p:blipFill>
        <p:spPr>
          <a:xfrm>
            <a:off x="1" y="97697"/>
            <a:ext cx="8959096" cy="6379303"/>
          </a:xfrm>
        </p:spPr>
      </p:pic>
      <p:pic>
        <p:nvPicPr>
          <p:cNvPr id="5" name="Segnaposto contenuto 3" descr="loadimg.php2.jpg">
            <a:extLst>
              <a:ext uri="{FF2B5EF4-FFF2-40B4-BE49-F238E27FC236}">
                <a16:creationId xmlns:a16="http://schemas.microsoft.com/office/drawing/2014/main" id="{29E41A1B-88E9-C341-8201-D597720B47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2" t="-9590" r="-10123" b="1"/>
          <a:stretch/>
        </p:blipFill>
        <p:spPr>
          <a:xfrm>
            <a:off x="0" y="-422288"/>
            <a:ext cx="8959096" cy="637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Cultura materiale nei musei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8276" y="1981200"/>
            <a:ext cx="8077200" cy="4114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2400" dirty="0">
                <a:sym typeface="Wingdings"/>
              </a:rPr>
              <a:t>Musei e </a:t>
            </a:r>
            <a:r>
              <a:rPr lang="it-IT" sz="2400" b="1" dirty="0">
                <a:sym typeface="Wingdings"/>
              </a:rPr>
              <a:t>tecnologie culturali</a:t>
            </a:r>
            <a:r>
              <a:rPr lang="it-IT" sz="2400" dirty="0">
                <a:solidFill>
                  <a:srgbClr val="D2533C"/>
                </a:solidFill>
                <a:sym typeface="Wingdings"/>
              </a:rPr>
              <a:t>, </a:t>
            </a:r>
            <a:r>
              <a:rPr lang="it-IT" sz="2400" dirty="0">
                <a:solidFill>
                  <a:srgbClr val="292934"/>
                </a:solidFill>
                <a:sym typeface="Wingdings"/>
              </a:rPr>
              <a:t>atti tecnici, processi sociali del lavoro, materie e stili etnici.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292934"/>
                </a:solidFill>
                <a:sym typeface="Wingdings"/>
              </a:rPr>
              <a:t>Francia (</a:t>
            </a:r>
            <a:r>
              <a:rPr lang="it-IT" sz="2400" dirty="0" err="1">
                <a:solidFill>
                  <a:srgbClr val="292934"/>
                </a:solidFill>
                <a:sym typeface="Wingdings"/>
              </a:rPr>
              <a:t>Cresswell</a:t>
            </a:r>
            <a:r>
              <a:rPr lang="it-IT" sz="2400" dirty="0">
                <a:solidFill>
                  <a:srgbClr val="292934"/>
                </a:solidFill>
                <a:sym typeface="Wingdings"/>
              </a:rPr>
              <a:t>) e Italia (</a:t>
            </a:r>
            <a:r>
              <a:rPr lang="it-IT" sz="2400" dirty="0" err="1">
                <a:solidFill>
                  <a:srgbClr val="292934"/>
                </a:solidFill>
                <a:sym typeface="Wingdings"/>
              </a:rPr>
              <a:t>Cirese</a:t>
            </a:r>
            <a:r>
              <a:rPr lang="it-IT" sz="2400" dirty="0">
                <a:solidFill>
                  <a:srgbClr val="292934"/>
                </a:solidFill>
                <a:sym typeface="Wingdings"/>
              </a:rPr>
              <a:t>), demologia (</a:t>
            </a:r>
            <a:r>
              <a:rPr lang="it-IT" sz="2400" dirty="0" err="1">
                <a:solidFill>
                  <a:srgbClr val="292934"/>
                </a:solidFill>
                <a:sym typeface="Wingdings"/>
              </a:rPr>
              <a:t>segnità</a:t>
            </a:r>
            <a:r>
              <a:rPr lang="it-IT" sz="2400" dirty="0">
                <a:solidFill>
                  <a:srgbClr val="292934"/>
                </a:solidFill>
                <a:sym typeface="Wingdings"/>
              </a:rPr>
              <a:t> e </a:t>
            </a:r>
            <a:r>
              <a:rPr lang="it-IT" sz="2400" dirty="0" err="1">
                <a:solidFill>
                  <a:srgbClr val="292934"/>
                </a:solidFill>
                <a:sym typeface="Wingdings"/>
              </a:rPr>
              <a:t>fabrilità</a:t>
            </a:r>
            <a:r>
              <a:rPr lang="it-IT" sz="2400" dirty="0">
                <a:solidFill>
                  <a:srgbClr val="292934"/>
                </a:solidFill>
                <a:sym typeface="Wingdings"/>
              </a:rPr>
              <a:t>, tecnologia-ergologia).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292934"/>
                </a:solidFill>
                <a:sym typeface="Wingdings"/>
              </a:rPr>
              <a:t>Anni </a:t>
            </a:r>
            <a:r>
              <a:rPr lang="uk-UA" sz="2400" dirty="0">
                <a:solidFill>
                  <a:srgbClr val="292934"/>
                </a:solidFill>
                <a:sym typeface="Wingdings"/>
              </a:rPr>
              <a:t>’</a:t>
            </a:r>
            <a:r>
              <a:rPr lang="it-IT" sz="2400" dirty="0">
                <a:solidFill>
                  <a:srgbClr val="292934"/>
                </a:solidFill>
                <a:sym typeface="Wingdings"/>
              </a:rPr>
              <a:t>70 musei di tradizioni agricole e artigianali (Riviste La Ricerca Folklorica”): saper della mano e rappresentazioni dei mondi tradizionali </a:t>
            </a:r>
          </a:p>
          <a:p>
            <a:pPr marL="0" indent="0">
              <a:buNone/>
            </a:pPr>
            <a:endParaRPr lang="it-IT" dirty="0">
              <a:hlinkClick r:id="rId2"/>
            </a:endParaRPr>
          </a:p>
          <a:p>
            <a:pPr marL="0" indent="0">
              <a:buNone/>
            </a:pPr>
            <a:r>
              <a:rPr lang="it-IT" dirty="0">
                <a:hlinkClick r:id="rId2"/>
              </a:rPr>
              <a:t>Museosanmichele.it/alfabeto-delle-cose/</a:t>
            </a:r>
            <a:endParaRPr lang="it-IT" dirty="0"/>
          </a:p>
          <a:p>
            <a:pPr marL="0" indent="0">
              <a:buNone/>
            </a:pPr>
            <a:r>
              <a:rPr lang="it-IT" dirty="0">
                <a:hlinkClick r:id="rId3"/>
              </a:rPr>
              <a:t>Giuseppe Sebesta</a:t>
            </a:r>
            <a:endParaRPr lang="it-IT" dirty="0"/>
          </a:p>
          <a:p>
            <a:pPr marL="0" indent="0">
              <a:buNone/>
            </a:pPr>
            <a:r>
              <a:rPr lang="it-IT" dirty="0">
                <a:hlinkClick r:id="rId4"/>
              </a:rPr>
              <a:t>IPAC FVG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88276" y="4531453"/>
            <a:ext cx="5318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hlinkClick r:id="rId5"/>
              </a:rPr>
              <a:t>Museociviltacontadina (s.marino bentivoglio)</a:t>
            </a:r>
            <a:endParaRPr lang="it-IT" sz="1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489914-CD4F-064A-834D-FE3C348F723E}"/>
              </a:ext>
            </a:extLst>
          </p:cNvPr>
          <p:cNvSpPr txBox="1"/>
          <p:nvPr/>
        </p:nvSpPr>
        <p:spPr>
          <a:xfrm>
            <a:off x="788276" y="3426372"/>
            <a:ext cx="15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6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>
                <a:latin typeface="+mn-lt"/>
                <a:ea typeface="ＭＳ Ｐゴシック" charset="0"/>
                <a:cs typeface="ＭＳ Ｐゴシック" charset="0"/>
              </a:rPr>
              <a:t>Conoscere significa sempre…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81200"/>
            <a:ext cx="8001000" cy="41148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buFont typeface="Wingdings" charset="0"/>
              <a:buNone/>
            </a:pPr>
            <a:r>
              <a:rPr lang="ja-JP" altLang="it-IT" dirty="0">
                <a:cs typeface="ＭＳ Ｐゴシック" charset="0"/>
              </a:rPr>
              <a:t>“</a:t>
            </a:r>
            <a:r>
              <a:rPr lang="it-IT" dirty="0">
                <a:cs typeface="ＭＳ Ｐゴシック" charset="0"/>
              </a:rPr>
              <a:t>introdurre una </a:t>
            </a:r>
            <a:r>
              <a:rPr lang="it-IT" b="1" dirty="0">
                <a:cs typeface="ＭＳ Ｐゴシック" charset="0"/>
              </a:rPr>
              <a:t>discontinuità</a:t>
            </a:r>
            <a:r>
              <a:rPr lang="it-IT" dirty="0">
                <a:cs typeface="ＭＳ Ｐゴシック" charset="0"/>
              </a:rPr>
              <a:t> nell’indistinta continuità del reale, </a:t>
            </a:r>
          </a:p>
          <a:p>
            <a:pPr algn="just" eaLnBrk="1" hangingPunct="1">
              <a:lnSpc>
                <a:spcPct val="90000"/>
              </a:lnSpc>
              <a:buFont typeface="Wingdings" charset="0"/>
              <a:buNone/>
            </a:pPr>
            <a:r>
              <a:rPr lang="it-IT" dirty="0">
                <a:cs typeface="ＭＳ Ｐゴシック" charset="0"/>
              </a:rPr>
              <a:t>per rintracciare le linee di continuità che legano i fatti e le cose al di sotto della superficie percettibile del vissuto. … </a:t>
            </a:r>
          </a:p>
          <a:p>
            <a:pPr algn="just" eaLnBrk="1" hangingPunct="1">
              <a:lnSpc>
                <a:spcPct val="90000"/>
              </a:lnSpc>
              <a:buFont typeface="Wingdings" charset="0"/>
              <a:buNone/>
            </a:pPr>
            <a:r>
              <a:rPr lang="it-IT" dirty="0">
                <a:cs typeface="ＭＳ Ｐゴシック" charset="0"/>
              </a:rPr>
              <a:t>ad esempio la collocazione tridimensionale di ogni fatto: </a:t>
            </a:r>
          </a:p>
          <a:p>
            <a:pPr algn="just" eaLnBrk="1" hangingPunct="1">
              <a:lnSpc>
                <a:spcPct val="90000"/>
              </a:lnSpc>
              <a:buFont typeface="Wingdings" charset="0"/>
              <a:buNone/>
            </a:pPr>
            <a:r>
              <a:rPr lang="it-IT" dirty="0">
                <a:cs typeface="ＭＳ Ｐゴシック" charset="0"/>
              </a:rPr>
              <a:t>    spazio, tempo e livello sociale…</a:t>
            </a:r>
          </a:p>
          <a:p>
            <a:pPr algn="just" eaLnBrk="1" hangingPunct="1">
              <a:lnSpc>
                <a:spcPct val="90000"/>
              </a:lnSpc>
              <a:buFont typeface="Wingdings" charset="0"/>
              <a:buNone/>
            </a:pPr>
            <a:r>
              <a:rPr lang="it-IT" dirty="0">
                <a:cs typeface="ＭＳ Ｐゴシック" charset="0"/>
              </a:rPr>
              <a:t>    forma e funzione….</a:t>
            </a:r>
          </a:p>
          <a:p>
            <a:pPr algn="just" eaLnBrk="1" hangingPunct="1">
              <a:lnSpc>
                <a:spcPct val="90000"/>
              </a:lnSpc>
              <a:buFont typeface="Wingdings" charset="0"/>
              <a:buNone/>
            </a:pPr>
            <a:r>
              <a:rPr lang="it-IT" dirty="0">
                <a:cs typeface="ＭＳ Ｐゴシック" charset="0"/>
              </a:rPr>
              <a:t>    o morfologia e storia ecc.</a:t>
            </a:r>
            <a:r>
              <a:rPr lang="ja-JP" altLang="it-IT" dirty="0">
                <a:cs typeface="ＭＳ Ｐゴシック" charset="0"/>
              </a:rPr>
              <a:t>”</a:t>
            </a:r>
            <a:r>
              <a:rPr lang="it-IT" dirty="0">
                <a:cs typeface="ＭＳ Ｐゴシック" charset="0"/>
              </a:rPr>
              <a:t> </a:t>
            </a:r>
          </a:p>
          <a:p>
            <a:pPr algn="r" eaLnBrk="1" hangingPunct="1">
              <a:lnSpc>
                <a:spcPct val="90000"/>
              </a:lnSpc>
              <a:buFont typeface="Wingdings" charset="0"/>
              <a:buNone/>
            </a:pPr>
            <a:r>
              <a:rPr lang="it-IT" sz="2000" dirty="0">
                <a:ea typeface="ＭＳ Ｐゴシック" charset="0"/>
                <a:cs typeface="ＭＳ Ｐゴシック" charset="0"/>
              </a:rPr>
              <a:t>A.M. </a:t>
            </a:r>
            <a:r>
              <a:rPr lang="it-IT" sz="2000" dirty="0" err="1">
                <a:ea typeface="ＭＳ Ｐゴシック" charset="0"/>
                <a:cs typeface="ＭＳ Ｐゴシック" charset="0"/>
              </a:rPr>
              <a:t>Cirese</a:t>
            </a:r>
            <a:r>
              <a:rPr lang="it-IT" sz="2000" dirty="0">
                <a:ea typeface="ＭＳ Ｐゴシック" charset="0"/>
                <a:cs typeface="ＭＳ Ｐゴシック" charset="0"/>
              </a:rPr>
              <a:t> 1977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200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102894" y="49974"/>
            <a:ext cx="7772400" cy="1609344"/>
          </a:xfrm>
        </p:spPr>
        <p:txBody>
          <a:bodyPr>
            <a:normAutofit/>
          </a:bodyPr>
          <a:lstStyle/>
          <a:p>
            <a:r>
              <a:rPr lang="it-IT" dirty="0"/>
              <a:t>Tradizioni popolari </a:t>
            </a:r>
            <a:br>
              <a:rPr lang="it-IT" dirty="0"/>
            </a:br>
            <a:br>
              <a:rPr lang="it-IT" dirty="0"/>
            </a:br>
            <a:r>
              <a:rPr lang="it-IT" dirty="0"/>
              <a:t>etnologia in Italia</a:t>
            </a:r>
          </a:p>
        </p:txBody>
      </p:sp>
      <p:pic>
        <p:nvPicPr>
          <p:cNvPr id="4" name="Picture 2" descr="FABIETTI - Foto 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59318"/>
            <a:ext cx="4459834" cy="509073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534217" y="1942529"/>
            <a:ext cx="31525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Tradizione bicefala: </a:t>
            </a:r>
          </a:p>
          <a:p>
            <a:endParaRPr lang="it-IT" dirty="0"/>
          </a:p>
          <a:p>
            <a:r>
              <a:rPr lang="it-IT" dirty="0"/>
              <a:t>1. colonialismo</a:t>
            </a:r>
          </a:p>
          <a:p>
            <a:endParaRPr lang="it-IT" dirty="0"/>
          </a:p>
          <a:p>
            <a:r>
              <a:rPr lang="it-IT" dirty="0"/>
              <a:t>2. Demologia</a:t>
            </a:r>
          </a:p>
          <a:p>
            <a:r>
              <a:rPr lang="it-IT" dirty="0"/>
              <a:t>Influsso Germania (</a:t>
            </a:r>
            <a:r>
              <a:rPr lang="it-IT" dirty="0" err="1"/>
              <a:t>Vaterland</a:t>
            </a:r>
            <a:r>
              <a:rPr lang="it-IT" dirty="0"/>
              <a:t>, territorio)</a:t>
            </a:r>
          </a:p>
          <a:p>
            <a:endParaRPr lang="it-IT" dirty="0"/>
          </a:p>
          <a:p>
            <a:r>
              <a:rPr lang="it-IT" dirty="0"/>
              <a:t>La Marmora, </a:t>
            </a:r>
            <a:r>
              <a:rPr lang="it-IT" dirty="0" err="1"/>
              <a:t>Tommaseo</a:t>
            </a:r>
            <a:endParaRPr lang="it-IT" dirty="0"/>
          </a:p>
          <a:p>
            <a:endParaRPr lang="it-IT" dirty="0"/>
          </a:p>
          <a:p>
            <a:r>
              <a:rPr lang="it-IT" dirty="0"/>
              <a:t>Diffusionismo:</a:t>
            </a:r>
          </a:p>
          <a:p>
            <a:r>
              <a:rPr lang="it-IT" dirty="0"/>
              <a:t>D’Ancona e Nigra</a:t>
            </a:r>
          </a:p>
          <a:p>
            <a:r>
              <a:rPr lang="it-IT" dirty="0"/>
              <a:t>(teoria del sostrato etnico)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61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90896"/>
            <a:ext cx="8229600" cy="4876800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it-IT" sz="1800" dirty="0"/>
              <a:t>“… è a questo che servono i musei: a incantare, soprattutto i bambini, a dare loro la possibilità di provare meraviglia, un’esperienza di cui hanno un disperato bisogno, oggi che la vita quotidiana è stata spogliata di tutti i miracoli che epoche più religiose sapevano invece cogliere dovunque e in ogni cosa”.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it-IT" sz="1800" dirty="0"/>
              <a:t>			(B. </a:t>
            </a:r>
            <a:r>
              <a:rPr lang="it-IT" sz="1800" dirty="0" err="1"/>
              <a:t>Bettelheim</a:t>
            </a:r>
            <a:r>
              <a:rPr lang="it-IT" sz="1800" dirty="0"/>
              <a:t>, </a:t>
            </a:r>
            <a:r>
              <a:rPr lang="it-IT" sz="1800" i="1" dirty="0"/>
              <a:t>I bambini e i musei</a:t>
            </a:r>
            <a:r>
              <a:rPr lang="it-IT" sz="1800" dirty="0"/>
              <a:t>, 1990).</a:t>
            </a:r>
          </a:p>
          <a:p>
            <a:endParaRPr lang="it-IT" dirty="0"/>
          </a:p>
        </p:txBody>
      </p:sp>
      <p:pic>
        <p:nvPicPr>
          <p:cNvPr id="4" name="Immagine 3" descr="9788843012565_0_240_0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67" y="2427245"/>
            <a:ext cx="2995441" cy="4430756"/>
          </a:xfrm>
          <a:prstGeom prst="rect">
            <a:avLst/>
          </a:prstGeom>
        </p:spPr>
      </p:pic>
      <p:pic>
        <p:nvPicPr>
          <p:cNvPr id="5" name="Immagine 4" descr="img_26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565"/>
            <a:ext cx="5511651" cy="36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70" t="-3166" r="-1997" b="2"/>
          <a:stretch/>
        </p:blipFill>
        <p:spPr>
          <a:xfrm>
            <a:off x="544244" y="307049"/>
            <a:ext cx="7940383" cy="6392193"/>
          </a:xfrm>
        </p:spPr>
      </p:pic>
    </p:spTree>
    <p:extLst>
      <p:ext uri="{BB962C8B-B14F-4D97-AF65-F5344CB8AC3E}">
        <p14:creationId xmlns:p14="http://schemas.microsoft.com/office/powerpoint/2010/main" val="144812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61044"/>
            <a:ext cx="8229600" cy="4876800"/>
          </a:xfrm>
        </p:spPr>
        <p:txBody>
          <a:bodyPr>
            <a:normAutofit/>
          </a:bodyPr>
          <a:lstStyle/>
          <a:p>
            <a:pPr lvl="0">
              <a:spcBef>
                <a:spcPct val="0"/>
              </a:spcBef>
            </a:pPr>
            <a:endParaRPr lang="it-IT" b="1" dirty="0"/>
          </a:p>
          <a:p>
            <a:pPr lvl="0">
              <a:spcBef>
                <a:spcPct val="0"/>
              </a:spcBef>
            </a:pPr>
            <a:endParaRPr lang="it-IT" b="1" dirty="0"/>
          </a:p>
          <a:p>
            <a:pPr lvl="0">
              <a:spcBef>
                <a:spcPct val="0"/>
              </a:spcBef>
            </a:pPr>
            <a:endParaRPr lang="it-IT" b="1" dirty="0">
              <a:latin typeface="Eurostile"/>
            </a:endParaRPr>
          </a:p>
          <a:p>
            <a:pPr lvl="0">
              <a:spcBef>
                <a:spcPct val="0"/>
              </a:spcBef>
            </a:pPr>
            <a:r>
              <a:rPr lang="it-IT" dirty="0">
                <a:latin typeface="Eurostile"/>
              </a:rPr>
              <a:t>	</a:t>
            </a:r>
          </a:p>
          <a:p>
            <a:endParaRPr lang="it-IT" dirty="0"/>
          </a:p>
        </p:txBody>
      </p:sp>
      <p:pic>
        <p:nvPicPr>
          <p:cNvPr id="4" name="Immagine 3" descr="081345848-aa1d946a-17e2-4ecf-9f8e-d51ff796b6a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6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25896" y="195847"/>
            <a:ext cx="7313613" cy="868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dirty="0">
                <a:ea typeface="ＭＳ Ｐゴシック" charset="0"/>
                <a:cs typeface="ＭＳ Ｐゴシック" charset="0"/>
              </a:rPr>
              <a:t>Oggetti d</a:t>
            </a:r>
            <a:r>
              <a:rPr lang="ja-JP" altLang="it-IT" dirty="0">
                <a:ea typeface="ＭＳ Ｐゴシック" charset="0"/>
                <a:cs typeface="ＭＳ Ｐゴシック" charset="0"/>
              </a:rPr>
              <a:t>’</a:t>
            </a:r>
            <a:r>
              <a:rPr lang="it-IT" dirty="0">
                <a:ea typeface="ＭＳ Ｐゴシック" charset="0"/>
                <a:cs typeface="ＭＳ Ｐゴシック" charset="0"/>
              </a:rPr>
              <a:t>affezione </a:t>
            </a:r>
            <a:br>
              <a:rPr lang="it-IT" dirty="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it-IT" dirty="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Segnaposto contenuto 7" descr="IMG_71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84" y="2166938"/>
            <a:ext cx="4387519" cy="3289300"/>
          </a:xfrm>
        </p:spPr>
      </p:pic>
      <p:sp>
        <p:nvSpPr>
          <p:cNvPr id="1474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25896" y="922504"/>
            <a:ext cx="7159625" cy="1201738"/>
          </a:xfrm>
        </p:spPr>
        <p:txBody>
          <a:bodyPr>
            <a:normAutofit fontScale="92500"/>
          </a:bodyPr>
          <a:lstStyle/>
          <a:p>
            <a:pPr lvl="1"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n-GB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						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it-IT" sz="2000" dirty="0"/>
              <a:t>I musei e i loro oggetti hanno speranza di poter comunicare e aiutarci a leggere il presente se hanno capacità di futuro, e quindi potenza di </a:t>
            </a:r>
            <a:r>
              <a:rPr lang="it-IT" sz="2000" dirty="0">
                <a:solidFill>
                  <a:srgbClr val="FF0000"/>
                </a:solidFill>
              </a:rPr>
              <a:t>IMMAGINAZIONE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371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Museo </a:t>
            </a:r>
            <a:r>
              <a:rPr lang="it-IT" dirty="0">
                <a:hlinkClick r:id="rId2"/>
              </a:rPr>
              <a:t>Ettore Guatelli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>
                <a:hlinkClick r:id="rId3"/>
              </a:rPr>
              <a:t>Il mondo che abbiamo perso</a:t>
            </a:r>
            <a:endParaRPr lang="it-IT" dirty="0"/>
          </a:p>
          <a:p>
            <a:endParaRPr lang="it-IT" dirty="0"/>
          </a:p>
          <a:p>
            <a:r>
              <a:rPr lang="it-IT" dirty="0">
                <a:hlinkClick r:id="rId4"/>
              </a:rPr>
              <a:t>Le storie degli oggetti</a:t>
            </a:r>
            <a:endParaRPr lang="it-IT" dirty="0"/>
          </a:p>
          <a:p>
            <a:endParaRPr lang="it-IT" dirty="0"/>
          </a:p>
          <a:p>
            <a:r>
              <a:rPr lang="it-IT" dirty="0">
                <a:hlinkClick r:id="rId5"/>
              </a:rPr>
              <a:t>Il museo dell'ovvio</a:t>
            </a:r>
            <a:endParaRPr lang="it-IT" dirty="0"/>
          </a:p>
          <a:p>
            <a:endParaRPr lang="it-IT" dirty="0"/>
          </a:p>
          <a:p>
            <a:r>
              <a:rPr lang="it-IT" dirty="0">
                <a:hlinkClick r:id="rId6"/>
              </a:rPr>
              <a:t>Il bosco delle cose</a:t>
            </a:r>
            <a:endParaRPr lang="it-IT" dirty="0"/>
          </a:p>
          <a:p>
            <a:endParaRPr lang="it-IT" dirty="0"/>
          </a:p>
          <a:p>
            <a:r>
              <a:rPr lang="it-IT" dirty="0">
                <a:hlinkClick r:id="rId7"/>
              </a:rPr>
              <a:t>Il terzo principio della museografia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906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533400"/>
            <a:ext cx="7005638" cy="1412875"/>
          </a:xfrm>
        </p:spPr>
        <p:txBody>
          <a:bodyPr/>
          <a:lstStyle/>
          <a:p>
            <a:pPr eaLnBrk="1" hangingPunct="1"/>
            <a:endParaRPr lang="it-IT"/>
          </a:p>
        </p:txBody>
      </p:sp>
      <p:pic>
        <p:nvPicPr>
          <p:cNvPr id="84995" name="Picture 4" descr="Guatelli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534" y="387768"/>
            <a:ext cx="4332288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 descr="03-fil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22" y="0"/>
            <a:ext cx="3974816" cy="652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6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algn="r"/>
            <a:r>
              <a:rPr lang="it-IT" dirty="0"/>
              <a:t>Biografie di oggetti</a:t>
            </a:r>
          </a:p>
        </p:txBody>
      </p:sp>
      <p:pic>
        <p:nvPicPr>
          <p:cNvPr id="4" name="Segnaposto contenuto 3" descr="schedaguatelli2-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930419" y="990600"/>
            <a:ext cx="4040827" cy="3920206"/>
          </a:xfrm>
        </p:spPr>
      </p:pic>
      <p:pic>
        <p:nvPicPr>
          <p:cNvPr id="5" name="Immagine 4" descr="schede-Ettore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620"/>
            <a:ext cx="4564547" cy="611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6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9975" y="950317"/>
            <a:ext cx="7158038" cy="1412875"/>
          </a:xfrm>
        </p:spPr>
        <p:txBody>
          <a:bodyPr/>
          <a:lstStyle/>
          <a:p>
            <a:pPr eaLnBrk="1" hangingPunct="1"/>
            <a:r>
              <a:rPr lang="it-IT" dirty="0">
                <a:latin typeface="+mn-lt"/>
                <a:ea typeface="ＭＳ Ｐゴシック" charset="0"/>
                <a:cs typeface="ＭＳ Ｐゴシック" charset="0"/>
              </a:rPr>
              <a:t>Oggetti, segni, musei </a:t>
            </a:r>
            <a:br>
              <a:rPr lang="it-IT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it-IT" sz="3200" dirty="0">
                <a:latin typeface="+mn-lt"/>
                <a:ea typeface="ＭＳ Ｐゴシック" charset="0"/>
                <a:cs typeface="ＭＳ Ｐゴシック" charset="0"/>
              </a:rPr>
              <a:t>(A.M. </a:t>
            </a:r>
            <a:r>
              <a:rPr lang="it-IT" sz="3200" dirty="0" err="1">
                <a:latin typeface="+mn-lt"/>
                <a:ea typeface="ＭＳ Ｐゴシック" charset="0"/>
                <a:cs typeface="ＭＳ Ｐゴシック" charset="0"/>
              </a:rPr>
              <a:t>Cirese</a:t>
            </a:r>
            <a:r>
              <a:rPr lang="it-IT" sz="3200" dirty="0">
                <a:latin typeface="+mn-lt"/>
                <a:ea typeface="ＭＳ Ｐゴシック" charset="0"/>
                <a:cs typeface="ＭＳ Ｐゴシック" charset="0"/>
              </a:rPr>
              <a:t> 1977)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363192"/>
            <a:ext cx="7313613" cy="4056062"/>
          </a:xfrm>
        </p:spPr>
        <p:txBody>
          <a:bodyPr/>
          <a:lstStyle/>
          <a:p>
            <a:pPr eaLnBrk="1" hangingPunct="1"/>
            <a:r>
              <a:rPr lang="it-IT" dirty="0">
                <a:ea typeface="ＭＳ Ｐゴシック" charset="0"/>
                <a:cs typeface="ＭＳ Ｐゴシック" charset="0"/>
              </a:rPr>
              <a:t>Presentare non solo oggetti ma i </a:t>
            </a:r>
            <a:r>
              <a:rPr lang="it-IT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contesti</a:t>
            </a:r>
            <a:r>
              <a:rPr lang="it-IT" dirty="0">
                <a:ea typeface="ＭＳ Ｐゴシック" charset="0"/>
                <a:cs typeface="ＭＳ Ｐゴシック" charset="0"/>
              </a:rPr>
              <a:t> e i </a:t>
            </a:r>
            <a:r>
              <a:rPr lang="it-IT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livelli</a:t>
            </a:r>
            <a:r>
              <a:rPr lang="it-IT" dirty="0">
                <a:ea typeface="ＭＳ Ｐゴシック" charset="0"/>
                <a:cs typeface="ＭＳ Ｐゴシック" charset="0"/>
              </a:rPr>
              <a:t> di cultura di cui gli oggetti sono elementi</a:t>
            </a:r>
          </a:p>
          <a:p>
            <a:pPr eaLnBrk="1" hangingPunct="1"/>
            <a:r>
              <a:rPr lang="it-IT" dirty="0">
                <a:ea typeface="ＭＳ Ｐゴシック" charset="0"/>
                <a:cs typeface="ＭＳ Ｐゴシック" charset="0"/>
              </a:rPr>
              <a:t>Passare dalla collezione di oggetti alle </a:t>
            </a:r>
            <a:r>
              <a:rPr lang="it-IT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relazioni</a:t>
            </a:r>
            <a:r>
              <a:rPr lang="it-IT" dirty="0">
                <a:ea typeface="ＭＳ Ｐゴシック" charset="0"/>
                <a:cs typeface="ＭＳ Ｐゴシック" charset="0"/>
              </a:rPr>
              <a:t> in cui gli oggetti si collocano</a:t>
            </a:r>
          </a:p>
          <a:p>
            <a:pPr eaLnBrk="1" hangingPunct="1"/>
            <a:r>
              <a:rPr lang="it-IT" dirty="0">
                <a:ea typeface="ＭＳ Ｐゴシック" charset="0"/>
                <a:cs typeface="ＭＳ Ｐゴシック" charset="0"/>
              </a:rPr>
              <a:t>Oggetto come segno d</a:t>
            </a:r>
            <a:r>
              <a:rPr lang="ja-JP" altLang="it-IT" dirty="0">
                <a:ea typeface="ＭＳ Ｐゴシック" charset="0"/>
                <a:cs typeface="ＭＳ Ｐゴシック" charset="0"/>
              </a:rPr>
              <a:t>’</a:t>
            </a:r>
            <a:r>
              <a:rPr lang="it-IT" dirty="0">
                <a:ea typeface="ＭＳ Ｐゴシック" charset="0"/>
                <a:cs typeface="ＭＳ Ｐゴシック" charset="0"/>
              </a:rPr>
              <a:t>altro, </a:t>
            </a:r>
            <a:r>
              <a:rPr lang="it-IT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fare storie attraverso le cose, non delle cose</a:t>
            </a:r>
          </a:p>
        </p:txBody>
      </p:sp>
    </p:spTree>
    <p:extLst>
      <p:ext uri="{BB962C8B-B14F-4D97-AF65-F5344CB8AC3E}">
        <p14:creationId xmlns:p14="http://schemas.microsoft.com/office/powerpoint/2010/main" val="5795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Effetto museo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0284" y="2166938"/>
            <a:ext cx="4387519" cy="3289300"/>
          </a:xfrm>
        </p:spPr>
      </p:pic>
    </p:spTree>
    <p:extLst>
      <p:ext uri="{BB962C8B-B14F-4D97-AF65-F5344CB8AC3E}">
        <p14:creationId xmlns:p14="http://schemas.microsoft.com/office/powerpoint/2010/main" val="153655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apponi_1879_paolo_mantegazz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94" y="854270"/>
            <a:ext cx="6731000" cy="4572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00094" y="5426270"/>
            <a:ext cx="673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Lapponi 1879, P. Mantegazza </a:t>
            </a:r>
          </a:p>
          <a:p>
            <a:r>
              <a:rPr lang="it-IT" dirty="0"/>
              <a:t>(Museo Storia </a:t>
            </a:r>
            <a:r>
              <a:rPr lang="it-IT" dirty="0" err="1"/>
              <a:t>Nat</a:t>
            </a:r>
            <a:r>
              <a:rPr lang="it-IT" dirty="0"/>
              <a:t>. </a:t>
            </a:r>
            <a:r>
              <a:rPr lang="it-IT" dirty="0" err="1"/>
              <a:t>Antrop</a:t>
            </a:r>
            <a:r>
              <a:rPr lang="it-IT" dirty="0"/>
              <a:t>. Firenze) </a:t>
            </a:r>
            <a:r>
              <a:rPr lang="it-IT" dirty="0">
                <a:hlinkClick r:id="rId3"/>
              </a:rPr>
              <a:t>Museo Firenze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42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1a3864ed3ad604d2340c3f8fe249f94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431800"/>
            <a:ext cx="857250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2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mantef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003" y="821838"/>
            <a:ext cx="4668863" cy="459375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097596" y="718058"/>
            <a:ext cx="2440476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P. MANTEGAZZA (1831-1910)</a:t>
            </a:r>
          </a:p>
          <a:p>
            <a:r>
              <a:rPr lang="it-IT" dirty="0"/>
              <a:t>Esplorazione</a:t>
            </a:r>
          </a:p>
          <a:p>
            <a:r>
              <a:rPr lang="it-IT" dirty="0"/>
              <a:t>extra-europea</a:t>
            </a:r>
          </a:p>
          <a:p>
            <a:r>
              <a:rPr lang="it-IT" dirty="0"/>
              <a:t>Evoluzionismo</a:t>
            </a:r>
          </a:p>
          <a:p>
            <a:endParaRPr lang="it-IT" dirty="0"/>
          </a:p>
          <a:p>
            <a:r>
              <a:rPr lang="it-IT" dirty="0"/>
              <a:t>Ritardo italiano</a:t>
            </a:r>
          </a:p>
          <a:p>
            <a:r>
              <a:rPr lang="it-IT" dirty="0"/>
              <a:t>Idealismo filosofico</a:t>
            </a:r>
          </a:p>
          <a:p>
            <a:endParaRPr lang="it-IT" dirty="0"/>
          </a:p>
          <a:p>
            <a:r>
              <a:rPr lang="it-IT" dirty="0"/>
              <a:t>L. LORIA (1855-1913)</a:t>
            </a:r>
          </a:p>
          <a:p>
            <a:endParaRPr lang="it-IT" dirty="0"/>
          </a:p>
          <a:p>
            <a:r>
              <a:rPr lang="it-IT" dirty="0"/>
              <a:t>1906 Museo di Etnografia (</a:t>
            </a:r>
            <a:r>
              <a:rPr lang="it-IT" dirty="0" err="1"/>
              <a:t>Trad.Pop</a:t>
            </a:r>
            <a:r>
              <a:rPr lang="it-IT" dirty="0"/>
              <a:t>.)</a:t>
            </a:r>
          </a:p>
          <a:p>
            <a:r>
              <a:rPr lang="it-IT" dirty="0">
                <a:hlinkClick r:id="rId3"/>
              </a:rPr>
              <a:t>MNTP Roma</a:t>
            </a:r>
            <a:endParaRPr lang="it-IT" dirty="0"/>
          </a:p>
          <a:p>
            <a:endParaRPr lang="it-IT" dirty="0"/>
          </a:p>
          <a:p>
            <a:r>
              <a:rPr lang="it-IT" dirty="0"/>
              <a:t>Museo </a:t>
            </a:r>
            <a:r>
              <a:rPr lang="it-IT" dirty="0" err="1"/>
              <a:t>Pigorini</a:t>
            </a:r>
            <a:endParaRPr lang="it-IT" dirty="0"/>
          </a:p>
          <a:p>
            <a:r>
              <a:rPr lang="it-IT" dirty="0">
                <a:hlinkClick r:id="rId4"/>
              </a:rPr>
              <a:t>Pigorini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81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p_41 Pitré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0624" y="1303944"/>
            <a:ext cx="3078296" cy="392594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652938" y="1303944"/>
            <a:ext cx="30381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G. PITRE’ </a:t>
            </a:r>
          </a:p>
          <a:p>
            <a:r>
              <a:rPr lang="it-IT" dirty="0"/>
              <a:t>Studi demologici</a:t>
            </a:r>
          </a:p>
          <a:p>
            <a:r>
              <a:rPr lang="it-IT" dirty="0"/>
              <a:t>Tradizioni popolari siciliane</a:t>
            </a:r>
          </a:p>
          <a:p>
            <a:endParaRPr lang="it-IT" dirty="0"/>
          </a:p>
          <a:p>
            <a:r>
              <a:rPr lang="it-IT" dirty="0"/>
              <a:t>LORIA</a:t>
            </a:r>
          </a:p>
          <a:p>
            <a:r>
              <a:rPr lang="it-IT" dirty="0"/>
              <a:t>Mostra Etnografia Italiana. 1911 Roma </a:t>
            </a:r>
          </a:p>
          <a:p>
            <a:r>
              <a:rPr lang="it-IT" dirty="0"/>
              <a:t>Società Etnografica</a:t>
            </a:r>
          </a:p>
          <a:p>
            <a:r>
              <a:rPr lang="it-IT" dirty="0"/>
              <a:t>Identità regionali </a:t>
            </a:r>
          </a:p>
          <a:p>
            <a:r>
              <a:rPr lang="it-IT" dirty="0"/>
              <a:t>50 anni Italia</a:t>
            </a:r>
          </a:p>
          <a:p>
            <a:r>
              <a:rPr lang="it-IT" dirty="0"/>
              <a:t>Fascismo</a:t>
            </a:r>
          </a:p>
          <a:p>
            <a:endParaRPr lang="it-IT" dirty="0"/>
          </a:p>
          <a:p>
            <a:r>
              <a:rPr lang="it-IT" dirty="0">
                <a:hlinkClick r:id="rId4"/>
              </a:rPr>
              <a:t>Catalogo BDM BDI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639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8677" cy="6858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663787" y="0"/>
            <a:ext cx="448021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1911 Costruzione identitaria: </a:t>
            </a:r>
          </a:p>
          <a:p>
            <a:endParaRPr lang="it-IT" dirty="0"/>
          </a:p>
          <a:p>
            <a:r>
              <a:rPr lang="it-IT" dirty="0"/>
              <a:t>Regionale </a:t>
            </a:r>
          </a:p>
          <a:p>
            <a:r>
              <a:rPr lang="it-IT" dirty="0"/>
              <a:t>Nazionale</a:t>
            </a:r>
          </a:p>
          <a:p>
            <a:r>
              <a:rPr lang="it-IT" dirty="0"/>
              <a:t>Autenticità</a:t>
            </a:r>
          </a:p>
          <a:p>
            <a:r>
              <a:rPr lang="it-IT" dirty="0"/>
              <a:t>Popolo</a:t>
            </a:r>
          </a:p>
          <a:p>
            <a:r>
              <a:rPr lang="it-IT" dirty="0"/>
              <a:t>Bene culturale </a:t>
            </a:r>
          </a:p>
          <a:p>
            <a:r>
              <a:rPr lang="it-IT" dirty="0"/>
              <a:t>(approccio filologico positivista-tratti cult.)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“La mostra voleva rappresentare il documento vivo della spontanea vita popolare, negli usi, abitudini, fogge, negli utensili e negli strumenti del lavoro</a:t>
            </a:r>
            <a:r>
              <a:rPr lang="is-IS" dirty="0"/>
              <a:t>…</a:t>
            </a:r>
          </a:p>
          <a:p>
            <a:r>
              <a:rPr lang="it-IT" dirty="0" err="1"/>
              <a:t>N</a:t>
            </a:r>
            <a:r>
              <a:rPr lang="is-IS" dirty="0"/>
              <a:t>essun paese può, quanto il nostro, offrire tante varietà e così tenace persistenza di tradizioni locali....”</a:t>
            </a:r>
          </a:p>
          <a:p>
            <a:endParaRPr lang="is-IS" dirty="0"/>
          </a:p>
          <a:p>
            <a:r>
              <a:rPr lang="is-IS" dirty="0"/>
              <a:t>Loria 1910 cit. </a:t>
            </a:r>
            <a:r>
              <a:rPr lang="it-IT" dirty="0"/>
              <a:t>I</a:t>
            </a:r>
            <a:r>
              <a:rPr lang="is-IS" dirty="0"/>
              <a:t>n F. DEI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87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FABIETTI - Foto 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1407" y="236621"/>
            <a:ext cx="3916362" cy="59436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097300" y="770736"/>
            <a:ext cx="16435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“Autentici”</a:t>
            </a:r>
          </a:p>
          <a:p>
            <a:r>
              <a:rPr lang="it-IT" dirty="0"/>
              <a:t>costumi tradizionali</a:t>
            </a:r>
          </a:p>
          <a:p>
            <a:r>
              <a:rPr lang="it-IT" dirty="0"/>
              <a:t>Vicentino 1900 .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Popolo &amp; Costumi</a:t>
            </a:r>
          </a:p>
          <a:p>
            <a:r>
              <a:rPr lang="it-IT" dirty="0"/>
              <a:t>Differenze culturali</a:t>
            </a:r>
          </a:p>
          <a:p>
            <a:endParaRPr lang="it-IT" dirty="0"/>
          </a:p>
          <a:p>
            <a:r>
              <a:rPr lang="it-IT" dirty="0"/>
              <a:t>Cfr. </a:t>
            </a:r>
            <a:r>
              <a:rPr lang="it-IT" dirty="0">
                <a:hlinkClick r:id="rId3"/>
              </a:rPr>
              <a:t>Pellis</a:t>
            </a:r>
            <a:endParaRPr lang="it-IT" dirty="0"/>
          </a:p>
          <a:p>
            <a:endParaRPr lang="it-IT" dirty="0"/>
          </a:p>
          <a:p>
            <a:r>
              <a:rPr lang="it-IT" dirty="0"/>
              <a:t>BENE  materiale/immateriale </a:t>
            </a:r>
          </a:p>
          <a:p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8287664" y="54797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03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Raccolta">
  <a:themeElements>
    <a:clrScheme name="Raccolta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04B663"/>
      </a:accent4>
      <a:accent5>
        <a:srgbClr val="DF8822"/>
      </a:accent5>
      <a:accent6>
        <a:srgbClr val="BC410A"/>
      </a:accent6>
      <a:hlink>
        <a:srgbClr val="5977C4"/>
      </a:hlink>
      <a:folHlink>
        <a:srgbClr val="01A9BF"/>
      </a:folHlink>
    </a:clrScheme>
    <a:fontScheme name="Raccolta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ccolt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{A10DA0DD-0435-1B41-95FE-2497F25A55D0}tf10001119</Template>
  <TotalTime>4152</TotalTime>
  <Words>1345</Words>
  <Application>Microsoft Macintosh PowerPoint</Application>
  <PresentationFormat>Presentazione su schermo (4:3)</PresentationFormat>
  <Paragraphs>221</Paragraphs>
  <Slides>38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6" baseType="lpstr">
      <vt:lpstr>ＭＳ Ｐゴシック</vt:lpstr>
      <vt:lpstr>游ゴシック</vt:lpstr>
      <vt:lpstr>Arial</vt:lpstr>
      <vt:lpstr>Calibri</vt:lpstr>
      <vt:lpstr>Century Gothic</vt:lpstr>
      <vt:lpstr>Eurostile</vt:lpstr>
      <vt:lpstr>Wingdings</vt:lpstr>
      <vt:lpstr>Raccolta</vt:lpstr>
      <vt:lpstr> Cultura popolare  in Italia    </vt:lpstr>
      <vt:lpstr>Cultura popolare:  fortuna e declino </vt:lpstr>
      <vt:lpstr>Tradizioni popolari   etnologia in Italia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Studi demologici italiani</vt:lpstr>
      <vt:lpstr>USA, particolarismo storico  di F. Boas (1856-1942)</vt:lpstr>
      <vt:lpstr>Presentazione standard di PowerPoint</vt:lpstr>
      <vt:lpstr>Diffusionismo USA</vt:lpstr>
      <vt:lpstr>Presentazione standard di PowerPoint</vt:lpstr>
      <vt:lpstr>Presentazione standard di PowerPoint</vt:lpstr>
      <vt:lpstr>Fascismo &amp; provincialismo</vt:lpstr>
      <vt:lpstr>Saluto fascista alla Giornata friulana del 1926   (album Friuli Folclore I, archivio SFF). </vt:lpstr>
      <vt:lpstr>Ernesto De Martino:  la questione meridionale</vt:lpstr>
      <vt:lpstr>A. Gramsci: folklore  I quaderni del carcere (1948)</vt:lpstr>
      <vt:lpstr>Il menocchio</vt:lpstr>
      <vt:lpstr>A.M. Cirese, demologia anni ‘60</vt:lpstr>
      <vt:lpstr>La questione operaia  (fine anni ‘70)</vt:lpstr>
      <vt:lpstr>A.M. Cirese, Oggetti e segni.  Sulle tradizioni contadine,1977</vt:lpstr>
      <vt:lpstr>Presentazione standard di PowerPoint</vt:lpstr>
      <vt:lpstr>Presentazione standard di PowerPoint</vt:lpstr>
      <vt:lpstr>Cultura materiale nei musei</vt:lpstr>
      <vt:lpstr>Conoscere significa sempre…</vt:lpstr>
      <vt:lpstr>Presentazione standard di PowerPoint</vt:lpstr>
      <vt:lpstr>Presentazione standard di PowerPoint</vt:lpstr>
      <vt:lpstr>   </vt:lpstr>
      <vt:lpstr>Oggetti d’affezione  </vt:lpstr>
      <vt:lpstr>Museo Ettore Guatelli</vt:lpstr>
      <vt:lpstr>Presentazione standard di PowerPoint</vt:lpstr>
      <vt:lpstr>Biografie di oggetti</vt:lpstr>
      <vt:lpstr>Oggetti, segni, musei  (A.M. Cirese 1977)</vt:lpstr>
      <vt:lpstr>Effetto museo</vt:lpstr>
    </vt:vector>
  </TitlesOfParts>
  <Company>università udine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Antropologia culturale</dc:title>
  <dc:creator>roberta altin</dc:creator>
  <cp:lastModifiedBy>ALTIN ROBERTA</cp:lastModifiedBy>
  <cp:revision>157</cp:revision>
  <cp:lastPrinted>2020-12-02T17:10:17Z</cp:lastPrinted>
  <dcterms:created xsi:type="dcterms:W3CDTF">2014-10-15T07:28:06Z</dcterms:created>
  <dcterms:modified xsi:type="dcterms:W3CDTF">2020-12-02T17:11:28Z</dcterms:modified>
</cp:coreProperties>
</file>