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78" r:id="rId7"/>
    <p:sldId id="262" r:id="rId8"/>
    <p:sldId id="263" r:id="rId9"/>
    <p:sldId id="264" r:id="rId10"/>
    <p:sldId id="265" r:id="rId11"/>
    <p:sldId id="279" r:id="rId12"/>
    <p:sldId id="281" r:id="rId13"/>
    <p:sldId id="280" r:id="rId14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94632"/>
  </p:normalViewPr>
  <p:slideViewPr>
    <p:cSldViewPr snapToGrid="0" snapToObjects="1">
      <p:cViewPr varScale="1">
        <p:scale>
          <a:sx n="80" d="100"/>
          <a:sy n="80" d="100"/>
        </p:scale>
        <p:origin x="116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9984-D8C4-9C4E-BB83-C3436D18209E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C7D58-3EB6-6746-B5D8-B68B34A3F23A}" type="slidenum">
              <a:rPr lang="it-IT" smtClean="0"/>
              <a:t>‹N›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9984-D8C4-9C4E-BB83-C3436D18209E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C7D58-3EB6-6746-B5D8-B68B34A3F23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9984-D8C4-9C4E-BB83-C3436D18209E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C7D58-3EB6-6746-B5D8-B68B34A3F23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9984-D8C4-9C4E-BB83-C3436D18209E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C7D58-3EB6-6746-B5D8-B68B34A3F23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9984-D8C4-9C4E-BB83-C3436D18209E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C7D58-3EB6-6746-B5D8-B68B34A3F23A}" type="slidenum">
              <a:rPr lang="it-IT" smtClean="0"/>
              <a:t>‹N›</a:t>
            </a:fld>
            <a:endParaRPr lang="it-IT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9984-D8C4-9C4E-BB83-C3436D18209E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C7D58-3EB6-6746-B5D8-B68B34A3F23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9984-D8C4-9C4E-BB83-C3436D18209E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C7D58-3EB6-6746-B5D8-B68B34A3F23A}" type="slidenum">
              <a:rPr lang="it-IT" smtClean="0"/>
              <a:t>‹N›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9984-D8C4-9C4E-BB83-C3436D18209E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C7D58-3EB6-6746-B5D8-B68B34A3F23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9984-D8C4-9C4E-BB83-C3436D18209E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C7D58-3EB6-6746-B5D8-B68B34A3F23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9984-D8C4-9C4E-BB83-C3436D18209E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C7D58-3EB6-6746-B5D8-B68B34A3F23A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9984-D8C4-9C4E-BB83-C3436D18209E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C7D58-3EB6-6746-B5D8-B68B34A3F23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5399984-D8C4-9C4E-BB83-C3436D18209E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DB4C7D58-3EB6-6746-B5D8-B68B34A3F23A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.ch/fr/galerie-de-photos/galerie-2000-2010/2002-2003-le-musee-cannibale/" TargetMode="External"/><Relationship Id="rId2" Type="http://schemas.openxmlformats.org/officeDocument/2006/relationships/hyperlink" Target="https://www.men.ch/fr/expositions/la-villa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239598613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bestinheritage.com/conference" TargetMode="External"/><Relationship Id="rId2" Type="http://schemas.openxmlformats.org/officeDocument/2006/relationships/hyperlink" Target="https://icom.museum/en/resources/standards-guidelines/museum-definition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cem.org/" TargetMode="External"/><Relationship Id="rId2" Type="http://schemas.openxmlformats.org/officeDocument/2006/relationships/hyperlink" Target="https://www.youtube.com/watch?v=kRHfF7Z3tkc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4400" dirty="0"/>
              <a:t>Museo in un mondo transnazionale &amp; postcoloniale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5799" y="3505200"/>
            <a:ext cx="7704221" cy="1752600"/>
          </a:xfrm>
        </p:spPr>
        <p:txBody>
          <a:bodyPr>
            <a:normAutofit fontScale="62500" lnSpcReduction="20000"/>
          </a:bodyPr>
          <a:lstStyle/>
          <a:p>
            <a:r>
              <a:rPr lang="it-IT" dirty="0"/>
              <a:t>Musei come luoghi di elaborazione del sapere / potere attraverso tecnologie e pratiche di allestimenti/mostre/archivi/collezioni/classificazioni</a:t>
            </a:r>
          </a:p>
          <a:p>
            <a:endParaRPr lang="it-IT" dirty="0"/>
          </a:p>
          <a:p>
            <a:r>
              <a:rPr lang="it-IT" dirty="0"/>
              <a:t>Museo + inclusivo e per pubblici più vasti </a:t>
            </a:r>
          </a:p>
          <a:p>
            <a:r>
              <a:rPr lang="it-IT" dirty="0"/>
              <a:t>	(macchina della diversità, T. </a:t>
            </a:r>
            <a:r>
              <a:rPr lang="it-IT" dirty="0" err="1"/>
              <a:t>Bennet</a:t>
            </a:r>
            <a:r>
              <a:rPr lang="it-IT" dirty="0"/>
              <a:t>) </a:t>
            </a:r>
          </a:p>
          <a:p>
            <a:endParaRPr lang="it-IT" dirty="0"/>
          </a:p>
          <a:p>
            <a:r>
              <a:rPr lang="it-IT" dirty="0"/>
              <a:t>Diritti umani Universali, economia culturale globale 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43144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100" dirty="0"/>
              <a:t>Museo </a:t>
            </a:r>
            <a:r>
              <a:rPr lang="it-IT" sz="3100" dirty="0" err="1"/>
              <a:t>Neuchatel</a:t>
            </a:r>
            <a:r>
              <a:rPr lang="it-IT" sz="3100" dirty="0"/>
              <a:t> (</a:t>
            </a:r>
            <a:r>
              <a:rPr lang="it-IT" sz="3100" dirty="0" err="1"/>
              <a:t>Ch</a:t>
            </a:r>
            <a:r>
              <a:rPr lang="it-IT" sz="3100" dirty="0"/>
              <a:t>): provocare spaesamento</a:t>
            </a:r>
            <a:br>
              <a:rPr lang="it-IT" sz="3100" dirty="0"/>
            </a:br>
            <a:r>
              <a:rPr lang="it-IT" sz="3100" dirty="0">
                <a:solidFill>
                  <a:srgbClr val="D2533C"/>
                </a:solidFill>
                <a:hlinkClick r:id="rId2"/>
              </a:rPr>
              <a:t>L'impermanenza delle cose</a:t>
            </a:r>
            <a:r>
              <a:rPr lang="it-IT" sz="3100" dirty="0">
                <a:solidFill>
                  <a:srgbClr val="D2533C"/>
                </a:solidFill>
              </a:rPr>
              <a:t> (2018)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959951"/>
            <a:ext cx="8229600" cy="4876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dirty="0">
                <a:hlinkClick r:id="rId3"/>
              </a:rPr>
              <a:t>Il museo cannibale</a:t>
            </a:r>
            <a:r>
              <a:rPr lang="it-IT" dirty="0"/>
              <a:t> (2003)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L'imbarazzo della scelta” </a:t>
            </a:r>
          </a:p>
          <a:p>
            <a:r>
              <a:rPr lang="it-IT" dirty="0"/>
              <a:t>"L'appetito vien classificando” </a:t>
            </a:r>
          </a:p>
          <a:p>
            <a:r>
              <a:rPr lang="it-IT" dirty="0"/>
              <a:t>"Il gusto degli altri", "La camera fredda", "La scatola nera”.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dirty="0"/>
              <a:t>L'etnologia come specchio</a:t>
            </a:r>
          </a:p>
          <a:p>
            <a:r>
              <a:rPr lang="it-IT" dirty="0"/>
              <a:t>Con "Il museo cannibale", l'etnologia non parla più dell'altro, ma di se stessa. "È la direzione che vorrei far imboccare al museo", ammette </a:t>
            </a:r>
            <a:r>
              <a:rPr lang="it-IT" dirty="0" err="1"/>
              <a:t>Hainard</a:t>
            </a:r>
            <a:r>
              <a:rPr lang="it-IT" dirty="0"/>
              <a:t>, "verso un'antropologia di sé."</a:t>
            </a:r>
            <a:br>
              <a:rPr lang="it-IT" dirty="0"/>
            </a:br>
            <a:br>
              <a:rPr lang="it-IT" dirty="0"/>
            </a:br>
            <a:r>
              <a:rPr lang="it-IT" dirty="0"/>
              <a:t>"Noi fabbrichiamo un discorso sul mondo e sugli altri. Ma se riuscissimo a capire perché pensiamo come pensiamo, perché e come costruiamo degli stereotipi, saremmo in grado di posizionarci verso altri </a:t>
            </a:r>
            <a:r>
              <a:rPr lang="it-IT" dirty="0" err="1"/>
              <a:t>saperi</a:t>
            </a:r>
            <a:r>
              <a:rPr lang="it-IT" dirty="0"/>
              <a:t>, verso altri discorsi."</a:t>
            </a:r>
            <a:br>
              <a:rPr lang="it-IT" dirty="0"/>
            </a:b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3085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Contact</a:t>
            </a:r>
            <a:r>
              <a:rPr lang="it-IT" dirty="0"/>
              <a:t> / </a:t>
            </a:r>
            <a:r>
              <a:rPr lang="it-IT" dirty="0" err="1"/>
              <a:t>friction</a:t>
            </a:r>
            <a:r>
              <a:rPr lang="it-IT" dirty="0"/>
              <a:t> zone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29435"/>
            <a:ext cx="8229600" cy="4876800"/>
          </a:xfrm>
        </p:spPr>
        <p:txBody>
          <a:bodyPr/>
          <a:lstStyle/>
          <a:p>
            <a:r>
              <a:rPr lang="it-IT" dirty="0"/>
              <a:t>Temporalità e contesti diversi nelle biografie degli oggetti</a:t>
            </a:r>
          </a:p>
          <a:p>
            <a:r>
              <a:rPr lang="it-IT" dirty="0"/>
              <a:t>Spazi e circuiti: locale / trans-locale, traffico</a:t>
            </a:r>
          </a:p>
          <a:p>
            <a:r>
              <a:rPr lang="it-IT" dirty="0"/>
              <a:t>Comunità: sapere/potere/patrimoni/</a:t>
            </a:r>
            <a:r>
              <a:rPr lang="it-IT" dirty="0" err="1"/>
              <a:t>heritage</a:t>
            </a:r>
            <a:endParaRPr lang="it-IT" dirty="0"/>
          </a:p>
          <a:p>
            <a:r>
              <a:rPr lang="it-IT" dirty="0"/>
              <a:t>Digitale: piattaforme per nuove comunità/pratiche di consumo omologante/appropriazione/espropriazione </a:t>
            </a:r>
          </a:p>
          <a:p>
            <a:r>
              <a:rPr lang="it-IT" dirty="0"/>
              <a:t>Politiche di accesso/accessibilità</a:t>
            </a:r>
          </a:p>
          <a:p>
            <a:r>
              <a:rPr lang="it-IT" dirty="0"/>
              <a:t>Visuale e multisensoriale/virtuale</a:t>
            </a:r>
          </a:p>
          <a:p>
            <a:r>
              <a:rPr lang="it-IT" dirty="0"/>
              <a:t>Realtà virtuale/copy/</a:t>
            </a:r>
            <a:r>
              <a:rPr lang="it-IT" dirty="0" err="1"/>
              <a:t>mimesis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719666" y="6211669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719666" y="5603029"/>
            <a:ext cx="289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2"/>
              </a:rPr>
              <a:t>The other nefertiti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13401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87E051-5E9A-E94C-BAC3-1D7FA7ECB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Attuale definizione ICOM, Vienna 2007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CDF2AE-83BA-AB45-A26E-65FABB736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55232"/>
            <a:ext cx="8229600" cy="4876800"/>
          </a:xfrm>
        </p:spPr>
        <p:txBody>
          <a:bodyPr/>
          <a:lstStyle/>
          <a:p>
            <a:r>
              <a:rPr lang="it-IT" dirty="0"/>
              <a:t>“A </a:t>
            </a:r>
            <a:r>
              <a:rPr lang="it-IT" dirty="0" err="1"/>
              <a:t>museum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non-profit, </a:t>
            </a:r>
            <a:r>
              <a:rPr lang="it-IT" dirty="0" err="1"/>
              <a:t>permanent</a:t>
            </a:r>
            <a:r>
              <a:rPr lang="it-IT" dirty="0"/>
              <a:t> </a:t>
            </a:r>
            <a:r>
              <a:rPr lang="it-IT" dirty="0" err="1"/>
              <a:t>institution</a:t>
            </a:r>
            <a:r>
              <a:rPr lang="it-IT" dirty="0"/>
              <a:t> in the service of society and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development</a:t>
            </a:r>
            <a:r>
              <a:rPr lang="it-IT" dirty="0"/>
              <a:t>, open to the public,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acquires</a:t>
            </a:r>
            <a:r>
              <a:rPr lang="it-IT" dirty="0"/>
              <a:t>, </a:t>
            </a:r>
            <a:r>
              <a:rPr lang="it-IT" dirty="0" err="1"/>
              <a:t>conserves</a:t>
            </a:r>
            <a:r>
              <a:rPr lang="it-IT" dirty="0"/>
              <a:t>, </a:t>
            </a:r>
            <a:r>
              <a:rPr lang="it-IT" dirty="0" err="1"/>
              <a:t>researches</a:t>
            </a:r>
            <a:r>
              <a:rPr lang="it-IT" dirty="0"/>
              <a:t>, </a:t>
            </a:r>
            <a:r>
              <a:rPr lang="it-IT" dirty="0" err="1"/>
              <a:t>communicates</a:t>
            </a:r>
            <a:r>
              <a:rPr lang="it-IT" dirty="0"/>
              <a:t> and </a:t>
            </a:r>
            <a:r>
              <a:rPr lang="it-IT" dirty="0" err="1"/>
              <a:t>exhibits</a:t>
            </a:r>
            <a:r>
              <a:rPr lang="it-IT" dirty="0"/>
              <a:t> the </a:t>
            </a:r>
            <a:r>
              <a:rPr lang="it-IT" dirty="0" err="1"/>
              <a:t>tangible</a:t>
            </a:r>
            <a:r>
              <a:rPr lang="it-IT" dirty="0"/>
              <a:t> and </a:t>
            </a:r>
            <a:r>
              <a:rPr lang="it-IT" dirty="0" err="1"/>
              <a:t>intangible</a:t>
            </a:r>
            <a:r>
              <a:rPr lang="it-IT" dirty="0"/>
              <a:t> </a:t>
            </a:r>
            <a:r>
              <a:rPr lang="it-IT" dirty="0" err="1"/>
              <a:t>heritage</a:t>
            </a:r>
            <a:r>
              <a:rPr lang="it-IT" dirty="0"/>
              <a:t> of </a:t>
            </a:r>
            <a:r>
              <a:rPr lang="it-IT" dirty="0" err="1"/>
              <a:t>humanity</a:t>
            </a:r>
            <a:r>
              <a:rPr lang="it-IT" dirty="0"/>
              <a:t> and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environment</a:t>
            </a:r>
            <a:r>
              <a:rPr lang="it-IT" dirty="0"/>
              <a:t> for the </a:t>
            </a:r>
            <a:r>
              <a:rPr lang="it-IT" dirty="0" err="1"/>
              <a:t>purposes</a:t>
            </a:r>
            <a:r>
              <a:rPr lang="it-IT" dirty="0"/>
              <a:t> of </a:t>
            </a:r>
            <a:r>
              <a:rPr lang="it-IT" dirty="0" err="1"/>
              <a:t>education</a:t>
            </a:r>
            <a:r>
              <a:rPr lang="it-IT" dirty="0"/>
              <a:t>, </a:t>
            </a:r>
            <a:r>
              <a:rPr lang="it-IT" dirty="0" err="1"/>
              <a:t>study</a:t>
            </a:r>
            <a:r>
              <a:rPr lang="it-IT" dirty="0"/>
              <a:t> and </a:t>
            </a:r>
            <a:r>
              <a:rPr lang="it-IT" dirty="0" err="1"/>
              <a:t>enjoyment</a:t>
            </a:r>
            <a:r>
              <a:rPr lang="it-IT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893499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B8AB50-19A8-DD4D-8CBE-65EFFA806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Una nuova definizione di Museo? 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051192-CD70-B448-8CAD-2988B68E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5189"/>
            <a:ext cx="8229600" cy="4977063"/>
          </a:xfrm>
        </p:spPr>
        <p:txBody>
          <a:bodyPr>
            <a:normAutofit fontScale="92500" lnSpcReduction="20000"/>
          </a:bodyPr>
          <a:lstStyle/>
          <a:p>
            <a:r>
              <a:rPr lang="it-IT" dirty="0">
                <a:hlinkClick r:id="rId2"/>
              </a:rPr>
              <a:t>ICOM 2019 Museum Definition, Kyoto </a:t>
            </a:r>
            <a:endParaRPr lang="it-IT" dirty="0"/>
          </a:p>
          <a:p>
            <a:endParaRPr lang="it-IT" dirty="0"/>
          </a:p>
          <a:p>
            <a:r>
              <a:rPr lang="it-IT" dirty="0"/>
              <a:t>“</a:t>
            </a:r>
            <a:r>
              <a:rPr lang="it-IT" dirty="0" err="1"/>
              <a:t>Museums</a:t>
            </a:r>
            <a:r>
              <a:rPr lang="it-IT" dirty="0"/>
              <a:t> are </a:t>
            </a:r>
            <a:r>
              <a:rPr lang="it-IT" b="1" dirty="0" err="1"/>
              <a:t>democratising</a:t>
            </a:r>
            <a:r>
              <a:rPr lang="it-IT" b="1" dirty="0"/>
              <a:t>, inclusive and </a:t>
            </a:r>
            <a:r>
              <a:rPr lang="it-IT" b="1" dirty="0" err="1"/>
              <a:t>polyphonic</a:t>
            </a:r>
            <a:r>
              <a:rPr lang="it-IT" b="1" dirty="0"/>
              <a:t> </a:t>
            </a:r>
            <a:r>
              <a:rPr lang="it-IT" b="1" dirty="0" err="1"/>
              <a:t>spaces</a:t>
            </a:r>
            <a:r>
              <a:rPr lang="it-IT" b="1" dirty="0"/>
              <a:t> for </a:t>
            </a:r>
            <a:r>
              <a:rPr lang="it-IT" b="1" dirty="0" err="1"/>
              <a:t>critical</a:t>
            </a:r>
            <a:r>
              <a:rPr lang="it-IT" b="1" dirty="0"/>
              <a:t> </a:t>
            </a:r>
            <a:r>
              <a:rPr lang="it-IT" b="1" dirty="0" err="1"/>
              <a:t>dialogue</a:t>
            </a:r>
            <a:r>
              <a:rPr lang="it-IT" b="1" dirty="0"/>
              <a:t> </a:t>
            </a:r>
            <a:r>
              <a:rPr lang="it-IT" b="1" dirty="0" err="1"/>
              <a:t>about</a:t>
            </a:r>
            <a:r>
              <a:rPr lang="it-IT" b="1" dirty="0"/>
              <a:t> the </a:t>
            </a:r>
            <a:r>
              <a:rPr lang="it-IT" b="1" dirty="0" err="1"/>
              <a:t>pasts</a:t>
            </a:r>
            <a:r>
              <a:rPr lang="it-IT" b="1" dirty="0"/>
              <a:t> and the </a:t>
            </a:r>
            <a:r>
              <a:rPr lang="it-IT" b="1" dirty="0" err="1"/>
              <a:t>futures</a:t>
            </a:r>
            <a:r>
              <a:rPr lang="it-IT" dirty="0"/>
              <a:t>. </a:t>
            </a:r>
            <a:r>
              <a:rPr lang="it-IT" dirty="0" err="1"/>
              <a:t>Acknowledging</a:t>
            </a:r>
            <a:r>
              <a:rPr lang="it-IT" dirty="0"/>
              <a:t> and </a:t>
            </a:r>
            <a:r>
              <a:rPr lang="it-IT" dirty="0" err="1"/>
              <a:t>addressing</a:t>
            </a:r>
            <a:r>
              <a:rPr lang="it-IT" dirty="0"/>
              <a:t> the </a:t>
            </a:r>
            <a:r>
              <a:rPr lang="it-IT" dirty="0" err="1"/>
              <a:t>conflicts</a:t>
            </a:r>
            <a:r>
              <a:rPr lang="it-IT" dirty="0"/>
              <a:t> and </a:t>
            </a:r>
            <a:r>
              <a:rPr lang="it-IT" dirty="0" err="1"/>
              <a:t>challenges</a:t>
            </a:r>
            <a:r>
              <a:rPr lang="it-IT" dirty="0"/>
              <a:t> of the </a:t>
            </a:r>
            <a:r>
              <a:rPr lang="it-IT" dirty="0" err="1"/>
              <a:t>present</a:t>
            </a:r>
            <a:r>
              <a:rPr lang="it-IT" dirty="0"/>
              <a:t>,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hold</a:t>
            </a:r>
            <a:r>
              <a:rPr lang="it-IT" dirty="0"/>
              <a:t> </a:t>
            </a:r>
            <a:r>
              <a:rPr lang="it-IT" dirty="0" err="1"/>
              <a:t>artefacts</a:t>
            </a:r>
            <a:r>
              <a:rPr lang="it-IT" dirty="0"/>
              <a:t> and </a:t>
            </a:r>
            <a:r>
              <a:rPr lang="it-IT" dirty="0" err="1"/>
              <a:t>specimens</a:t>
            </a:r>
            <a:r>
              <a:rPr lang="it-IT" dirty="0"/>
              <a:t> in trust for society, </a:t>
            </a:r>
            <a:r>
              <a:rPr lang="it-IT" dirty="0" err="1"/>
              <a:t>safeguard</a:t>
            </a:r>
            <a:r>
              <a:rPr lang="it-IT" dirty="0"/>
              <a:t> diverse </a:t>
            </a:r>
            <a:r>
              <a:rPr lang="it-IT" dirty="0" err="1"/>
              <a:t>memories</a:t>
            </a:r>
            <a:r>
              <a:rPr lang="it-IT" dirty="0"/>
              <a:t> for future </a:t>
            </a:r>
            <a:r>
              <a:rPr lang="it-IT" dirty="0" err="1"/>
              <a:t>generations</a:t>
            </a:r>
            <a:r>
              <a:rPr lang="it-IT" dirty="0"/>
              <a:t> and </a:t>
            </a:r>
            <a:r>
              <a:rPr lang="it-IT" dirty="0" err="1"/>
              <a:t>guarantee</a:t>
            </a:r>
            <a:r>
              <a:rPr lang="it-IT" dirty="0"/>
              <a:t> </a:t>
            </a:r>
            <a:r>
              <a:rPr lang="it-IT" dirty="0" err="1"/>
              <a:t>equal</a:t>
            </a:r>
            <a:r>
              <a:rPr lang="it-IT" dirty="0"/>
              <a:t> </a:t>
            </a:r>
            <a:r>
              <a:rPr lang="it-IT" dirty="0" err="1"/>
              <a:t>rights</a:t>
            </a:r>
            <a:r>
              <a:rPr lang="it-IT" dirty="0"/>
              <a:t> and </a:t>
            </a:r>
            <a:r>
              <a:rPr lang="it-IT" dirty="0" err="1"/>
              <a:t>equal</a:t>
            </a:r>
            <a:r>
              <a:rPr lang="it-IT" dirty="0"/>
              <a:t> </a:t>
            </a:r>
            <a:r>
              <a:rPr lang="it-IT" dirty="0" err="1"/>
              <a:t>access</a:t>
            </a:r>
            <a:r>
              <a:rPr lang="it-IT" dirty="0"/>
              <a:t> to </a:t>
            </a:r>
            <a:r>
              <a:rPr lang="it-IT" dirty="0" err="1"/>
              <a:t>heritage</a:t>
            </a:r>
            <a:r>
              <a:rPr lang="it-IT" dirty="0"/>
              <a:t> for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people</a:t>
            </a:r>
            <a:r>
              <a:rPr lang="it-IT" dirty="0"/>
              <a:t>. </a:t>
            </a:r>
            <a:r>
              <a:rPr lang="it-IT" dirty="0" err="1"/>
              <a:t>Museums</a:t>
            </a:r>
            <a:r>
              <a:rPr lang="it-IT" dirty="0"/>
              <a:t> are </a:t>
            </a:r>
            <a:r>
              <a:rPr lang="it-IT" dirty="0" err="1"/>
              <a:t>not</a:t>
            </a:r>
            <a:r>
              <a:rPr lang="it-IT" dirty="0"/>
              <a:t> for profit. </a:t>
            </a:r>
            <a:r>
              <a:rPr lang="it-IT" dirty="0" err="1"/>
              <a:t>They</a:t>
            </a:r>
            <a:r>
              <a:rPr lang="it-IT" dirty="0"/>
              <a:t> are </a:t>
            </a:r>
            <a:r>
              <a:rPr lang="it-IT" b="1" dirty="0" err="1"/>
              <a:t>participatory</a:t>
            </a:r>
            <a:r>
              <a:rPr lang="it-IT" b="1" dirty="0"/>
              <a:t> and </a:t>
            </a:r>
            <a:r>
              <a:rPr lang="it-IT" b="1" dirty="0" err="1"/>
              <a:t>trans</a:t>
            </a:r>
            <a:r>
              <a:rPr lang="it-IT" dirty="0" err="1"/>
              <a:t>parent</a:t>
            </a:r>
            <a:r>
              <a:rPr lang="it-IT" dirty="0"/>
              <a:t>, and work in </a:t>
            </a:r>
            <a:r>
              <a:rPr lang="it-IT" dirty="0" err="1"/>
              <a:t>active</a:t>
            </a:r>
            <a:r>
              <a:rPr lang="it-IT" dirty="0"/>
              <a:t> partnership with and for diverse </a:t>
            </a:r>
            <a:r>
              <a:rPr lang="it-IT" dirty="0" err="1"/>
              <a:t>communities</a:t>
            </a:r>
            <a:r>
              <a:rPr lang="it-IT" dirty="0"/>
              <a:t> to </a:t>
            </a:r>
            <a:r>
              <a:rPr lang="it-IT" dirty="0" err="1"/>
              <a:t>collect</a:t>
            </a:r>
            <a:r>
              <a:rPr lang="it-IT" dirty="0"/>
              <a:t>, </a:t>
            </a:r>
            <a:r>
              <a:rPr lang="it-IT" dirty="0" err="1"/>
              <a:t>preserve</a:t>
            </a:r>
            <a:r>
              <a:rPr lang="it-IT" dirty="0"/>
              <a:t>, </a:t>
            </a:r>
            <a:r>
              <a:rPr lang="it-IT" dirty="0" err="1"/>
              <a:t>research</a:t>
            </a:r>
            <a:r>
              <a:rPr lang="it-IT" dirty="0"/>
              <a:t>, </a:t>
            </a:r>
            <a:r>
              <a:rPr lang="it-IT" dirty="0" err="1"/>
              <a:t>interpret</a:t>
            </a:r>
            <a:r>
              <a:rPr lang="it-IT" dirty="0"/>
              <a:t>, </a:t>
            </a:r>
            <a:r>
              <a:rPr lang="it-IT" dirty="0" err="1"/>
              <a:t>exhibit</a:t>
            </a:r>
            <a:r>
              <a:rPr lang="it-IT" dirty="0"/>
              <a:t>, and </a:t>
            </a:r>
            <a:r>
              <a:rPr lang="it-IT" dirty="0" err="1"/>
              <a:t>enhance</a:t>
            </a:r>
            <a:r>
              <a:rPr lang="it-IT" dirty="0"/>
              <a:t> </a:t>
            </a:r>
            <a:r>
              <a:rPr lang="it-IT" dirty="0" err="1"/>
              <a:t>understandings</a:t>
            </a:r>
            <a:r>
              <a:rPr lang="it-IT" dirty="0"/>
              <a:t> of the world, </a:t>
            </a:r>
            <a:r>
              <a:rPr lang="it-IT" dirty="0" err="1"/>
              <a:t>aiming</a:t>
            </a:r>
            <a:r>
              <a:rPr lang="it-IT" dirty="0"/>
              <a:t> to </a:t>
            </a:r>
            <a:r>
              <a:rPr lang="it-IT" dirty="0" err="1"/>
              <a:t>contribute</a:t>
            </a:r>
            <a:r>
              <a:rPr lang="it-IT" dirty="0"/>
              <a:t> to </a:t>
            </a:r>
            <a:r>
              <a:rPr lang="it-IT" b="1" dirty="0"/>
              <a:t>human </a:t>
            </a:r>
            <a:r>
              <a:rPr lang="it-IT" b="1" dirty="0" err="1"/>
              <a:t>dignity</a:t>
            </a:r>
            <a:r>
              <a:rPr lang="it-IT" b="1" dirty="0"/>
              <a:t> and social </a:t>
            </a:r>
            <a:r>
              <a:rPr lang="it-IT" b="1" dirty="0" err="1"/>
              <a:t>justice</a:t>
            </a:r>
            <a:r>
              <a:rPr lang="it-IT" b="1" dirty="0"/>
              <a:t>, global </a:t>
            </a:r>
            <a:r>
              <a:rPr lang="it-IT" b="1" dirty="0" err="1"/>
              <a:t>equality</a:t>
            </a:r>
            <a:r>
              <a:rPr lang="it-IT" b="1" dirty="0"/>
              <a:t> and </a:t>
            </a:r>
            <a:r>
              <a:rPr lang="it-IT" b="1" dirty="0" err="1"/>
              <a:t>planetary</a:t>
            </a:r>
            <a:r>
              <a:rPr lang="it-IT" b="1" dirty="0"/>
              <a:t> </a:t>
            </a:r>
            <a:r>
              <a:rPr lang="it-IT" b="1" dirty="0" err="1"/>
              <a:t>wellbeing</a:t>
            </a:r>
            <a:r>
              <a:rPr lang="it-IT" dirty="0"/>
              <a:t>.”</a:t>
            </a:r>
          </a:p>
          <a:p>
            <a:endParaRPr lang="it-IT" dirty="0">
              <a:hlinkClick r:id="rId3"/>
            </a:endParaRPr>
          </a:p>
          <a:p>
            <a:r>
              <a:rPr lang="it-IT" dirty="0">
                <a:hlinkClick r:id="rId3"/>
              </a:rPr>
              <a:t>Best in heritage conference 2020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20625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Museo come oggetto di esposizione</a:t>
            </a:r>
          </a:p>
        </p:txBody>
      </p:sp>
      <p:pic>
        <p:nvPicPr>
          <p:cNvPr id="4" name="Segnaposto contenuto 3" descr="MAXX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0" r="77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9938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200px-Bilbao_-_Guggenheim_auro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0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60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1-louvre-Abu-Dhabi-p1-630x4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746701"/>
            <a:ext cx="8001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5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a03b3e55df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393"/>
            <a:ext cx="9144000" cy="5486400"/>
          </a:xfrm>
          <a:prstGeom prst="rect">
            <a:avLst/>
          </a:prstGeo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43816"/>
            <a:ext cx="8229600" cy="990600"/>
          </a:xfrm>
        </p:spPr>
        <p:txBody>
          <a:bodyPr/>
          <a:lstStyle/>
          <a:p>
            <a:r>
              <a:rPr lang="it-IT" dirty="0"/>
              <a:t>Museo che diventa merce?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9715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Museo postmoderno: </a:t>
            </a:r>
            <a:br>
              <a:rPr lang="it-IT" dirty="0"/>
            </a:br>
            <a:r>
              <a:rPr lang="it-IT" dirty="0"/>
              <a:t>esplosione dell’esposizione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57200" y="2227480"/>
            <a:ext cx="8229600" cy="4876800"/>
          </a:xfrm>
        </p:spPr>
        <p:txBody>
          <a:bodyPr>
            <a:normAutofit/>
          </a:bodyPr>
          <a:lstStyle/>
          <a:p>
            <a:r>
              <a:rPr lang="it-IT" dirty="0"/>
              <a:t>Dialogo e sostenibilità del patrimonio </a:t>
            </a:r>
          </a:p>
          <a:p>
            <a:r>
              <a:rPr lang="it-IT" dirty="0"/>
              <a:t>Sconfinamento: museo che “straborda” dalla sua cornice</a:t>
            </a:r>
          </a:p>
          <a:p>
            <a:r>
              <a:rPr lang="it-IT" dirty="0"/>
              <a:t>Spaesamento: decostruzione tassonomie </a:t>
            </a:r>
          </a:p>
          <a:p>
            <a:r>
              <a:rPr lang="it-IT" dirty="0"/>
              <a:t>Messa in scena dei processi</a:t>
            </a:r>
          </a:p>
          <a:p>
            <a:r>
              <a:rPr lang="it-IT" dirty="0"/>
              <a:t>Partecipazione attiva dell’utenza</a:t>
            </a:r>
          </a:p>
          <a:p>
            <a:r>
              <a:rPr lang="it-IT" dirty="0"/>
              <a:t>Frammentazione postmoderna </a:t>
            </a:r>
          </a:p>
          <a:p>
            <a:r>
              <a:rPr lang="it-IT" dirty="0"/>
              <a:t>Prospettive indigene e modelli dialogici di patrimonio</a:t>
            </a:r>
          </a:p>
          <a:p>
            <a:r>
              <a:rPr lang="it-IT" dirty="0"/>
              <a:t>Peso ‘etico’ degli oggetti</a:t>
            </a:r>
          </a:p>
        </p:txBody>
      </p:sp>
    </p:spTree>
    <p:extLst>
      <p:ext uri="{BB962C8B-B14F-4D97-AF65-F5344CB8AC3E}">
        <p14:creationId xmlns:p14="http://schemas.microsoft.com/office/powerpoint/2010/main" val="1463135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704" y="0"/>
            <a:ext cx="7849191" cy="838201"/>
          </a:xfrm>
        </p:spPr>
        <p:txBody>
          <a:bodyPr/>
          <a:lstStyle/>
          <a:p>
            <a:r>
              <a:rPr lang="it-IT" dirty="0"/>
              <a:t>Musei e rappresentazione identitaria</a:t>
            </a:r>
          </a:p>
        </p:txBody>
      </p:sp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5061" b="1506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60109" y="2347793"/>
            <a:ext cx="2491557" cy="4242816"/>
          </a:xfrm>
        </p:spPr>
        <p:txBody>
          <a:bodyPr>
            <a:normAutofit/>
          </a:bodyPr>
          <a:lstStyle/>
          <a:p>
            <a:r>
              <a:rPr lang="it-IT" sz="1800" dirty="0" err="1"/>
              <a:t>Roots</a:t>
            </a:r>
            <a:r>
              <a:rPr lang="it-IT" sz="1800" dirty="0"/>
              <a:t> or </a:t>
            </a:r>
            <a:r>
              <a:rPr lang="it-IT" sz="1800" dirty="0" err="1"/>
              <a:t>routes</a:t>
            </a:r>
            <a:r>
              <a:rPr lang="it-IT" sz="1800" dirty="0"/>
              <a:t> ?</a:t>
            </a:r>
          </a:p>
          <a:p>
            <a:r>
              <a:rPr lang="it-IT" sz="1800" dirty="0"/>
              <a:t>(</a:t>
            </a:r>
            <a:r>
              <a:rPr lang="it-IT" sz="1800" dirty="0" err="1"/>
              <a:t>J</a:t>
            </a:r>
            <a:r>
              <a:rPr lang="it-IT" sz="1800" dirty="0"/>
              <a:t>. Clifford)</a:t>
            </a:r>
          </a:p>
          <a:p>
            <a:endParaRPr lang="it-IT" sz="1800" dirty="0"/>
          </a:p>
          <a:p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4015028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23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Museo come interazione</a:t>
            </a:r>
            <a:br>
              <a:rPr lang="it-IT" dirty="0"/>
            </a:br>
            <a:r>
              <a:rPr lang="it-IT" dirty="0"/>
              <a:t>dialogo, partecipazione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778261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hlinkClick r:id="rId2"/>
              </a:rPr>
              <a:t>MuCEM Marsiglia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>
                <a:hlinkClick r:id="rId3"/>
              </a:rPr>
              <a:t>http://www.mucem.org/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521174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iarezza">
  <a:themeElements>
    <a:clrScheme name="Chiarezza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iarezz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</TotalTime>
  <Words>528</Words>
  <Application>Microsoft Macintosh PowerPoint</Application>
  <PresentationFormat>Presentazione su schermo (4:3)</PresentationFormat>
  <Paragraphs>51</Paragraphs>
  <Slides>13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5" baseType="lpstr">
      <vt:lpstr>Arial</vt:lpstr>
      <vt:lpstr>Chiarezza</vt:lpstr>
      <vt:lpstr>Museo in un mondo transnazionale &amp; postcoloniale</vt:lpstr>
      <vt:lpstr>Museo come oggetto di esposizione</vt:lpstr>
      <vt:lpstr>Presentazione standard di PowerPoint</vt:lpstr>
      <vt:lpstr>Presentazione standard di PowerPoint</vt:lpstr>
      <vt:lpstr>Museo che diventa merce?</vt:lpstr>
      <vt:lpstr>Museo postmoderno:  esplosione dell’esposizione</vt:lpstr>
      <vt:lpstr>Musei e rappresentazione identitaria</vt:lpstr>
      <vt:lpstr>Presentazione standard di PowerPoint</vt:lpstr>
      <vt:lpstr>Museo come interazione dialogo, partecipazione </vt:lpstr>
      <vt:lpstr>Museo Neuchatel (Ch): provocare spaesamento L'impermanenza delle cose (2018)</vt:lpstr>
      <vt:lpstr>Contact / friction zone </vt:lpstr>
      <vt:lpstr>Attuale definizione ICOM, Vienna 2007</vt:lpstr>
      <vt:lpstr>Una nuova definizione di Museo? 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Museo nell’era digitale</dc:title>
  <dc:creator>roberta altin</dc:creator>
  <cp:lastModifiedBy>ALTIN ROBERTA</cp:lastModifiedBy>
  <cp:revision>33</cp:revision>
  <dcterms:created xsi:type="dcterms:W3CDTF">2018-11-07T08:25:46Z</dcterms:created>
  <dcterms:modified xsi:type="dcterms:W3CDTF">2020-12-02T18:15:29Z</dcterms:modified>
</cp:coreProperties>
</file>