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92" r:id="rId10"/>
  </p:sldMasterIdLst>
  <p:notesMasterIdLst>
    <p:notesMasterId r:id="rId46"/>
  </p:notesMasterIdLst>
  <p:sldIdLst>
    <p:sldId id="257" r:id="rId11"/>
    <p:sldId id="258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0" r:id="rId22"/>
    <p:sldId id="269" r:id="rId23"/>
    <p:sldId id="271" r:id="rId24"/>
    <p:sldId id="272" r:id="rId25"/>
    <p:sldId id="279" r:id="rId26"/>
    <p:sldId id="275" r:id="rId27"/>
    <p:sldId id="280" r:id="rId28"/>
    <p:sldId id="277" r:id="rId29"/>
    <p:sldId id="276" r:id="rId30"/>
    <p:sldId id="282" r:id="rId31"/>
    <p:sldId id="283" r:id="rId32"/>
    <p:sldId id="284" r:id="rId33"/>
    <p:sldId id="286" r:id="rId34"/>
    <p:sldId id="289" r:id="rId35"/>
    <p:sldId id="287" r:id="rId36"/>
    <p:sldId id="288" r:id="rId37"/>
    <p:sldId id="290" r:id="rId38"/>
    <p:sldId id="291" r:id="rId39"/>
    <p:sldId id="292" r:id="rId40"/>
    <p:sldId id="293" r:id="rId41"/>
    <p:sldId id="294" r:id="rId42"/>
    <p:sldId id="273" r:id="rId43"/>
    <p:sldId id="299" r:id="rId44"/>
    <p:sldId id="301" r:id="rId4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183A1-6B7D-4B94-8E6E-2F49889881CA}" type="datetimeFigureOut">
              <a:rPr lang="it-IT" smtClean="0"/>
              <a:t>03/12/2020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E1D1F-A858-4432-83BB-0338ECBB1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03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614773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72724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795783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22161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EBF990-C73A-4AF0-9BA3-C739DDB72D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7DBFA7-3277-4A3F-8ED9-D346CBFA316A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77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DFBBC8-05AC-4EB5-90E2-0FD87B68AD3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C242A7-C09D-4D61-906C-0F6F6F8E488C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90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7F36E-2865-4FF1-8BD6-174611B3ABE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912A81-A19C-4A46-BA1C-174AD2258FD0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2217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A3C2F8-63DC-4887-8864-F3557CCFB08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FECC7E-0EB2-4976-B6E2-2BB987D94A24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3230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C05B4E-A8C4-46DC-B085-BB41D9C728B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6D6D37-FAB2-4003-BB6B-04EFC21C208C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442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36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AAFBC0-7BB1-4A44-AE03-7802BFA0B17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BB050A-FEB4-41A8-8BE0-BCA877A21400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254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A7A13-B645-4B46-BD22-B1AC52E3F4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ADE09-7C3E-4A6F-B2CE-6F41298686FB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6996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540C27-47B9-4A0F-8093-04DE8AB51A2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52F86C-3BFD-4E23-B412-30A3096CC556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472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95AAD3-9382-45F6-AD36-A59C28FCD03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1E57C0-D362-4D80-A808-C763D8E50627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464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8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920C3F-E750-4620-88BB-694B8980CBF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B8D827-8AA2-47BC-B230-AFCB948A99BD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0298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395A8F-3429-42E3-AC80-50123E57DFF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A84FE4-8CE9-4B30-B892-705886BC5F3A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7852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292885-D6B6-470F-9378-BE04F5B1190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43889-04A9-431D-8292-D93BF739E4FA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6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66714"/>
            <a:ext cx="205740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5" y="366714"/>
            <a:ext cx="596900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1A1945-8EAB-4F6A-9D00-DB43102C56C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493BC1-EDB2-4F92-9E0B-D929D8B4356A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7575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66714"/>
            <a:ext cx="205740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5" y="366714"/>
            <a:ext cx="596900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5761D8-2133-46A5-B0A5-FC3FB1B82D48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04238-07DB-4D4A-A2E1-B0B0DD9EE01F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82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EBF990-C73A-4AF0-9BA3-C739DDB72D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7DBFA7-3277-4A3F-8ED9-D346CBFA316A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6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6A37C9-7392-49B7-A716-8E9CF5A0E7C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5ECC09-F97C-4171-840A-E788B801DBA5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55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24CECA-03A6-43CA-9A8A-6A7DEA35880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C5AD8D-7316-484A-B23F-9699F0C67863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66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36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6D5AB7-740A-4520-8150-F4AA562EB1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1A088-5FDD-4B2E-A545-672C5E5D91AB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771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C4C89A-ACEF-49F8-B1B6-1A6D274BF0A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EBB048-DEF7-4CE3-9DB8-CE07587C536F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3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08A980-6167-40F5-B789-6B740D3B2C8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0A7660-B41D-4A14-B716-27E28181B8F6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417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5CEE88-628D-4687-AF8C-D4F2D1B4C3A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0DC80-7892-4598-89CF-4FA5D9AA5DA1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065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8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4E5E6-EBFF-49BB-B62E-58AD76CAEB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0593C-3E87-4054-8A5F-FD7D413BF8A8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7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6A37C9-7392-49B7-A716-8E9CF5A0E7C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5ECC09-F97C-4171-840A-E788B801DBA5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986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BF5BAD-343B-4C8B-B0F4-C37D28B11D1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8828C4-EF91-4402-8854-EEBF22DC7736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06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DFBBC8-05AC-4EB5-90E2-0FD87B68AD3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C242A7-C09D-4D61-906C-0F6F6F8E488C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605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66714"/>
            <a:ext cx="205740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5" y="366714"/>
            <a:ext cx="596900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1A1945-8EAB-4F6A-9D00-DB43102C56C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493BC1-EDB2-4F92-9E0B-D929D8B4356A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4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EBF990-C73A-4AF0-9BA3-C739DDB72D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7DBFA7-3277-4A3F-8ED9-D346CBFA316A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069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6A37C9-7392-49B7-A716-8E9CF5A0E7C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5ECC09-F97C-4171-840A-E788B801DBA5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419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24CECA-03A6-43CA-9A8A-6A7DEA35880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C5AD8D-7316-484A-B23F-9699F0C67863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152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36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6D5AB7-740A-4520-8150-F4AA562EB1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1A088-5FDD-4B2E-A545-672C5E5D91AB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321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C4C89A-ACEF-49F8-B1B6-1A6D274BF0A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EBB048-DEF7-4CE3-9DB8-CE07587C536F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49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08A980-6167-40F5-B789-6B740D3B2C8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0A7660-B41D-4A14-B716-27E28181B8F6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834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5CEE88-628D-4687-AF8C-D4F2D1B4C3A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0DC80-7892-4598-89CF-4FA5D9AA5DA1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98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24CECA-03A6-43CA-9A8A-6A7DEA35880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C5AD8D-7316-484A-B23F-9699F0C67863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51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8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4E5E6-EBFF-49BB-B62E-58AD76CAEB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0593C-3E87-4054-8A5F-FD7D413BF8A8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48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BF5BAD-343B-4C8B-B0F4-C37D28B11D1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8828C4-EF91-4402-8854-EEBF22DC7736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53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DFBBC8-05AC-4EB5-90E2-0FD87B68AD3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C242A7-C09D-4D61-906C-0F6F6F8E488C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70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66714"/>
            <a:ext cx="205740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5" y="366714"/>
            <a:ext cx="596900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1A1945-8EAB-4F6A-9D00-DB43102C56C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493BC1-EDB2-4F92-9E0B-D929D8B4356A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701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4D5491-DEFE-47C9-82F4-AA73AF50887F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92D08A-3BF0-440B-BD09-FABEF412B7A7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667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B5504-9462-4184-AACC-12706D250202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F4D419-2B75-4046-A81B-BC221FA2D0BF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708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7D682-FF7B-404E-A119-B50CEBB5F293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AB3085-0EF1-4120-859E-E155B0D3A417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633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36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B3CDD6-9827-42DB-99B6-77A09C42C233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689298-F239-4B47-9C88-C67B1C5C4DB8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33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017573-CEC1-4385-A602-79FC3C6CEBC6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2313EF-9D8D-4AC4-ACB0-7B011B604737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572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664404-0269-4C42-AB3A-24C4D56237E9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B071C5-1FF2-4FCE-A7E9-B725AC44DCB1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07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36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6D5AB7-740A-4520-8150-F4AA562EB19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1A088-5FDD-4B2E-A545-672C5E5D91AB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131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96136C-25C0-4D3C-9232-391023A88C70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B8DF29-CE3A-4D5B-AC94-9067313988DD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838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8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F9B216-058E-41DF-B201-3743DF8F5F15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63767-5437-4C78-ACA3-680A629AD092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33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D4C957-5DCF-4C01-A239-034FA42269A2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2CDDF5-6B5A-4B84-AB39-A2F4CE043E4E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270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3EE511-E548-4A90-89D1-E0741B47EF4D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5E7ADA-DA99-4308-BF70-7420D6E65B98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6429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66714"/>
            <a:ext cx="205740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5" y="366714"/>
            <a:ext cx="596900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B85A2B-EC86-499F-9AEF-A7D8DDA41F41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CFF05F-EDE3-4D2C-800E-FDA26A495AA1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178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C149A3-CBAD-47E2-BAE0-5D9F58678797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F01292-B625-487C-A1BC-45DBBC18233B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87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1EACB1-E251-459A-8762-D21CB792BB0D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C1B6C4-B1D1-45E2-905B-E4CFDFACC3D1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255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010F6-5257-495B-8C17-A67B688FED84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55ABFB-19FB-4BEA-BD63-A0CFDC870DE0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868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36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64449C-FFB8-4C71-925D-7B0DCCEB8524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ED9409-2124-4758-92B6-92BDEB79035D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9301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A1D8B4-A955-4810-B3CB-A6218C4E5853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41C294-D8D2-4855-9E59-383686AA5D8E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7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C4C89A-ACEF-49F8-B1B6-1A6D274BF0A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EBB048-DEF7-4CE3-9DB8-CE07587C536F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92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B4AE9C-6007-43F1-8CAA-B0AEE44D5429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F6D551-F568-472F-B1D1-E369AA57932E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481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C62715-A977-446A-B993-F4C5521E37BA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7F3340-DC66-4365-A0B0-B551F1291B02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993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8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768FF2-C802-4C49-958A-3B54081B1263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93B455-DB1A-485D-8646-F150F7DBF604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504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9D900B-CF35-4933-98A4-1A3D4F3F8B69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3A00E-7E83-4828-B710-5F1CD7EE0E1D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784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51AC1-66D0-409C-B6FE-4462FD14E944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D128DF-62D7-4C00-AEFC-B93016D19D57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560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66714"/>
            <a:ext cx="205740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5" y="366714"/>
            <a:ext cx="596900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69E062-0C6F-4981-8319-73A078706C24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CE6B5-D556-4A98-86FD-70E9002FD68E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9917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C149A3-CBAD-47E2-BAE0-5D9F58678797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F01292-B625-487C-A1BC-45DBBC18233B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776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1EACB1-E251-459A-8762-D21CB792BB0D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C1B6C4-B1D1-45E2-905B-E4CFDFACC3D1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978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010F6-5257-495B-8C17-A67B688FED84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55ABFB-19FB-4BEA-BD63-A0CFDC870DE0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445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36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64449C-FFB8-4C71-925D-7B0DCCEB8524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ED9409-2124-4758-92B6-92BDEB79035D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4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08A980-6167-40F5-B789-6B740D3B2C8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0A7660-B41D-4A14-B716-27E28181B8F6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876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A1D8B4-A955-4810-B3CB-A6218C4E5853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41C294-D8D2-4855-9E59-383686AA5D8E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0200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B4AE9C-6007-43F1-8CAA-B0AEE44D5429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F6D551-F568-472F-B1D1-E369AA57932E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2845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C62715-A977-446A-B993-F4C5521E37BA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7F3340-DC66-4365-A0B0-B551F1291B02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17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8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768FF2-C802-4C49-958A-3B54081B1263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93B455-DB1A-485D-8646-F150F7DBF604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40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9D900B-CF35-4933-98A4-1A3D4F3F8B69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3A00E-7E83-4828-B710-5F1CD7EE0E1D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681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51AC1-66D0-409C-B6FE-4462FD14E944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D128DF-62D7-4C00-AEFC-B93016D19D57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4310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66714"/>
            <a:ext cx="205740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5" y="366714"/>
            <a:ext cx="596900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69E062-0C6F-4981-8319-73A078706C24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CE6B5-D556-4A98-86FD-70E9002FD68E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0455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B1927A-C44B-4408-8B8B-C27B46BC25F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7F8420-A295-4058-A1F9-1DF5B1BC6FF5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461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FC4FEE-1777-4EAE-A180-57AB0B99E8E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C961DD-4353-44F5-AD3C-68FD4161E648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438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E0957D-7A04-4F81-9CD7-9DC13A4623E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F60E6F-4648-496F-91DB-914FF835E56E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084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5CEE88-628D-4687-AF8C-D4F2D1B4C3A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0DC80-7892-4598-89CF-4FA5D9AA5DA1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939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36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38B7EE-06DF-4274-94A7-03E131C4B8F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D697BC-3EF6-40AA-9EDD-6FEE6133B71A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8253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6DE9EF-065C-465A-9AD4-64AD4B675A6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1545D9-B582-4EB2-82CF-82689FE8C701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6357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812794-7B61-4791-9047-7FECE417CDF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B46544-EDED-4F46-B60E-0A1A6C6E20BD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824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2B7B39-FEC9-4EE3-ADCF-DEE1D46B22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897C0A-4472-4B31-BD25-31C7E9283D41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000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8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27ADA3-D04E-4A9C-A9D7-93899198160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8A2923-FE96-4683-9FDD-70462584790B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157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58299-6459-49CE-B85E-E8AC72B9A3F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5FFD95-4375-44D9-BB90-8BC888072D1F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630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5B51CE-A03F-4BB5-853F-998F676CF2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90B98B-12E7-43D4-9B0C-32335E5AED9F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385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66714"/>
            <a:ext cx="205740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5" y="366714"/>
            <a:ext cx="596900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866598-CD76-4441-B8DE-8AB921AD10C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6F19BF-B618-47C4-A74C-29F91103D7AD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666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C95E9A-2725-49F8-93CD-FA1F8ADFC799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9BF632-B8CA-4FDA-8FA8-F96A302868B5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3982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13A6E2-0ED0-4228-8D7E-1FBDA779727E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22B5A3-467C-4357-BEBD-88D85F3BA3EB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28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8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4E5E6-EBFF-49BB-B62E-58AD76CAEB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0593C-3E87-4054-8A5F-FD7D413BF8A8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4219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D98DA0-04FE-43D6-B969-93F876DDEE11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A90AFC-6072-4F87-9D72-CEFBEF459133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8529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3604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4FB5AF-B74F-4A5C-AA4D-F4D01698CB6D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4E581D-6552-4C64-B639-8AC746DE5F2B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583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173754-6B94-4E07-A07F-3BA8C13341E7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22F39E-AAAE-44FB-BD7D-25989A05E9F5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6824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FBD003-7DE0-43D1-A584-CBBCE7E0D1AB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9DDC92-E07D-4D3C-93D1-D6BF8D70077B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3428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3BBA1A-3433-4745-92C2-6AFD2EF3C49C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E3B19F-C46B-4079-9B96-FB8E3012DA94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1367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8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FEB8CE-BB44-495F-82BC-4DDBB1B5588E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FD7D7E-E1DC-4AFC-82E4-E1873F2C3656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352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FD4E95-4247-44E7-B834-C75F5FD9BEDE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205206-66C3-4BE1-950D-7D18C379A853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2123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B26DC8-D38A-410F-A33B-8E110D1BEDC7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05137B-40D4-4080-B43C-DD76CBA85645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2888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66714"/>
            <a:ext cx="205740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5" y="366714"/>
            <a:ext cx="596900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2AC522-0858-4EAB-9BBD-7E5D4B720C13}" type="datetimeFigureOut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F0B270-F28C-4019-A59A-41050BBE7F96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234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8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BF5BAD-343B-4C8B-B0F4-C37D28B11D1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8828C4-EF91-4402-8854-EEBF22DC7736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116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015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573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285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220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491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537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682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103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137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362-8604-4CCC-9AD4-8523B3C4AC8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3D53-501B-4E1C-84DE-A9FBF5ACEF8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86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B7867A-21A0-4AE3-B3ED-845858851DA5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81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B87B4B-476A-4C18-AAAA-A08E368C8833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1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B7867A-21A0-4AE3-B3ED-845858851DA5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18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B7867A-21A0-4AE3-B3ED-845858851DA5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79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7520EB-C87D-4F9B-AF2D-D92A752CFD04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7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C5F068-4E87-47A9-8EE0-2E4B7DE8409F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9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C5F068-4E87-47A9-8EE0-2E4B7DE8409F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92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E983F8-F2BC-4B0B-9588-992EF1E82D70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6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AD6F4-E336-4F84-97F8-8932008C3049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53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BB362-8604-4CCC-9AD4-8523B3C4AC8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03/12/2020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83D53-501B-4E1C-84DE-A9FBF5ACEF8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8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566738"/>
            <a:ext cx="7772400" cy="1782762"/>
          </a:xfrm>
        </p:spPr>
        <p:txBody>
          <a:bodyPr/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2800" dirty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  <a:t/>
            </a:r>
            <a:br>
              <a:rPr lang="it-IT" sz="2800" dirty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</a:br>
            <a:r>
              <a:rPr lang="it-IT" sz="2800" dirty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  <a:t/>
            </a:r>
            <a:br>
              <a:rPr lang="it-IT" sz="2800" dirty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</a:br>
            <a:r>
              <a:rPr lang="it-IT" sz="2800" dirty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  <a:t/>
            </a:r>
            <a:br>
              <a:rPr lang="it-IT" sz="2800" dirty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</a:br>
            <a:r>
              <a:rPr lang="it-IT" sz="3600" dirty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  <a:t>Dipartimento di Studi umanistici</a:t>
            </a:r>
            <a:r>
              <a:rPr lang="it-IT" sz="2800" dirty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  <a:t/>
            </a:r>
            <a:br>
              <a:rPr lang="it-IT" sz="2800" dirty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</a:br>
            <a:r>
              <a:rPr lang="it-IT" sz="2800" dirty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  <a:t>Corso di studio in Servizio Sociale</a:t>
            </a:r>
            <a:br>
              <a:rPr lang="it-IT" sz="2800" dirty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</a:br>
            <a:endParaRPr lang="it-IT" altLang="it-IT" sz="2800" dirty="0">
              <a:cs typeface="Arial" charset="0"/>
            </a:endParaRP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32100" y="2276476"/>
            <a:ext cx="6400800" cy="3960813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b="1" dirty="0" smtClean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it-IT" b="1" dirty="0" smtClean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5800" b="1" dirty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Storia contemporanea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it-IT" sz="2400" b="1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it-IT" sz="2400" b="1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Docente: G. Battelli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it-IT" sz="2000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it-IT" sz="2000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Anno accademico 2020-2021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it-IT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48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/>
              <a:t>La situazione post bellica </a:t>
            </a:r>
            <a:br>
              <a:rPr lang="it-IT" altLang="it-IT" sz="3200"/>
            </a:br>
            <a:r>
              <a:rPr lang="it-IT" altLang="it-IT" sz="3200"/>
              <a:t>della Germania occupata</a:t>
            </a:r>
          </a:p>
        </p:txBody>
      </p:sp>
      <p:pic>
        <p:nvPicPr>
          <p:cNvPr id="105475" name="Picture 4" descr="Deutschland_Besatzungszonen_1945_194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4989" y="1600201"/>
            <a:ext cx="3502025" cy="4525963"/>
          </a:xfrm>
        </p:spPr>
      </p:pic>
    </p:spTree>
    <p:extLst>
      <p:ext uri="{BB962C8B-B14F-4D97-AF65-F5344CB8AC3E}">
        <p14:creationId xmlns:p14="http://schemas.microsoft.com/office/powerpoint/2010/main" val="275278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/>
              <a:t>Muro di Berlino</a:t>
            </a:r>
          </a:p>
        </p:txBody>
      </p:sp>
      <p:pic>
        <p:nvPicPr>
          <p:cNvPr id="1064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3500" y="1196976"/>
            <a:ext cx="698500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04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ONU</a:t>
            </a:r>
            <a:br>
              <a:rPr lang="it-IT" sz="3200" dirty="0" smtClean="0"/>
            </a:br>
            <a:r>
              <a:rPr lang="it-IT" sz="3200" dirty="0" smtClean="0"/>
              <a:t>Struttura e composizione degli organi costitutivi</a:t>
            </a:r>
            <a:endParaRPr lang="it-IT" sz="3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C961DD-4353-44F5-AD3C-68FD4161E648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a nascita dell'ONU - Sito dell'A.N.P.I. di LISSONE - Sezione &quot;Emilio  Diligenti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38" y="1600200"/>
            <a:ext cx="4075612" cy="512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970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olo 1"/>
          <p:cNvSpPr>
            <a:spLocks noGrp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r>
              <a:rPr lang="it-IT" altLang="it-IT" sz="3600"/>
              <a:t>L’America latina in epoca postcoloniale</a:t>
            </a:r>
          </a:p>
        </p:txBody>
      </p:sp>
      <p:pic>
        <p:nvPicPr>
          <p:cNvPr id="1075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1735138"/>
            <a:ext cx="3384550" cy="467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700214"/>
            <a:ext cx="3960813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8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dirty="0"/>
              <a:t>L’Asia </a:t>
            </a:r>
            <a:r>
              <a:rPr lang="it-IT" altLang="it-IT" sz="3600" dirty="0" smtClean="0"/>
              <a:t>nel secondo Novecento</a:t>
            </a:r>
            <a:endParaRPr lang="it-IT" altLang="it-IT" sz="3600" dirty="0"/>
          </a:p>
        </p:txBody>
      </p:sp>
      <p:pic>
        <p:nvPicPr>
          <p:cNvPr id="1085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7225" y="1600201"/>
            <a:ext cx="57975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>
            <a:off x="7751764" y="2492376"/>
            <a:ext cx="504825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6743700" y="3500438"/>
            <a:ext cx="431800" cy="1008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4583114" y="2781301"/>
            <a:ext cx="649287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167438" y="4508501"/>
            <a:ext cx="2449512" cy="9366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4727576" y="3068638"/>
            <a:ext cx="1635125" cy="13462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6024564" y="3284539"/>
            <a:ext cx="1366837" cy="14192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7608889" y="2420939"/>
            <a:ext cx="719137" cy="7207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3287714" y="2781301"/>
            <a:ext cx="504825" cy="5762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3697289" y="3860801"/>
            <a:ext cx="598487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5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La questione arabo-israeliana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7" y="1598067"/>
            <a:ext cx="261639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700808"/>
            <a:ext cx="244827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168445" y="3849330"/>
            <a:ext cx="767315" cy="1091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3503714" y="3356993"/>
            <a:ext cx="216023" cy="492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4007768" y="1916832"/>
            <a:ext cx="72008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3647730" y="3284985"/>
            <a:ext cx="720079" cy="383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670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alt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ettori </a:t>
            </a:r>
            <a: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economici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264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217863"/>
            <a:ext cx="151288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4854576"/>
            <a:ext cx="15224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1" y="1597026"/>
            <a:ext cx="148431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1603376"/>
            <a:ext cx="159067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1600200"/>
            <a:ext cx="1516062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3206750"/>
            <a:ext cx="1554162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Immagin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6" y="3178175"/>
            <a:ext cx="1554163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Immagin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8" y="3240088"/>
            <a:ext cx="14922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Immagin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1597026"/>
            <a:ext cx="151765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Segnaposto contenuto 2"/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3839" y="4864100"/>
            <a:ext cx="1514475" cy="1466850"/>
          </a:xfrm>
        </p:spPr>
      </p:pic>
      <p:pic>
        <p:nvPicPr>
          <p:cNvPr id="112653" name="Immagin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4933950"/>
            <a:ext cx="14986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Immagin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4870451"/>
            <a:ext cx="15621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327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/>
              <a:t>La decolonizzazione dell’Africa</a:t>
            </a:r>
          </a:p>
        </p:txBody>
      </p:sp>
      <p:pic>
        <p:nvPicPr>
          <p:cNvPr id="1095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3975" y="1600201"/>
            <a:ext cx="44640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>
            <a:off x="4295776" y="2636838"/>
            <a:ext cx="504825" cy="3603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4872038" y="2781300"/>
            <a:ext cx="431800" cy="2873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4224338" y="2924176"/>
            <a:ext cx="215900" cy="3603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4872038" y="3068639"/>
            <a:ext cx="431800" cy="288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159376" y="3284539"/>
            <a:ext cx="288925" cy="2555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4727576" y="3357564"/>
            <a:ext cx="288925" cy="3587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5087939" y="3644900"/>
            <a:ext cx="287337" cy="25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448301" y="3284539"/>
            <a:ext cx="341313" cy="288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5645150" y="3540125"/>
            <a:ext cx="431800" cy="2492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5519739" y="2852739"/>
            <a:ext cx="288925" cy="3270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6024564" y="2924176"/>
            <a:ext cx="358775" cy="3603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6057900" y="3357563"/>
            <a:ext cx="649288" cy="431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5645150" y="3827463"/>
            <a:ext cx="306388" cy="3222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5375275" y="4187826"/>
            <a:ext cx="414338" cy="2444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6292851" y="3789363"/>
            <a:ext cx="360363" cy="3603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7499351" y="3644900"/>
            <a:ext cx="468313" cy="25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7499351" y="4724400"/>
            <a:ext cx="468313" cy="6492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6527800" y="2060575"/>
            <a:ext cx="647700" cy="68103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7032625" y="3141664"/>
            <a:ext cx="647700" cy="5746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5951538" y="2276476"/>
            <a:ext cx="431800" cy="2889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5951538" y="4427538"/>
            <a:ext cx="360362" cy="436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6888164" y="4652964"/>
            <a:ext cx="503237" cy="720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4440238" y="1846263"/>
            <a:ext cx="647700" cy="43021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34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Ricchezza pro capite (dollari al giorno 2017)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4792579" cy="475615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sz="1000" dirty="0" smtClean="0"/>
              <a:t>Seychelles </a:t>
            </a:r>
            <a:r>
              <a:rPr lang="it-IT" sz="1000" dirty="0"/>
              <a:t>	42,98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Guinea Equatoriale </a:t>
            </a:r>
            <a:r>
              <a:rPr lang="it-IT" sz="1000" dirty="0" smtClean="0"/>
              <a:t>34,87</a:t>
            </a:r>
            <a:endParaRPr lang="it-IT" sz="1000" dirty="0"/>
          </a:p>
          <a:p>
            <a:pPr>
              <a:spcBef>
                <a:spcPts val="0"/>
              </a:spcBef>
            </a:pPr>
            <a:r>
              <a:rPr lang="it-IT" sz="1000" dirty="0"/>
              <a:t>Mauritius 	26,83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Gabon 	21,84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Botswana 	21,58</a:t>
            </a:r>
          </a:p>
          <a:p>
            <a:pPr>
              <a:spcBef>
                <a:spcPts val="0"/>
              </a:spcBef>
            </a:pPr>
            <a:r>
              <a:rPr lang="it-IT" sz="1000" dirty="0">
                <a:solidFill>
                  <a:srgbClr val="FF0000"/>
                </a:solidFill>
              </a:rPr>
              <a:t>Sudafrica 	16,93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Namibia 	14,83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Libia 	13,31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Angola 	12,08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Algeria 	11,76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Swaziland 	10,73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Tunisia 	9,58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Capo Verde </a:t>
            </a:r>
            <a:r>
              <a:rPr lang="it-IT" sz="1000" dirty="0" smtClean="0"/>
              <a:t>8,87</a:t>
            </a:r>
            <a:endParaRPr lang="it-IT" sz="1000" dirty="0"/>
          </a:p>
          <a:p>
            <a:pPr>
              <a:spcBef>
                <a:spcPts val="0"/>
              </a:spcBef>
            </a:pPr>
            <a:r>
              <a:rPr lang="it-IT" sz="1000" dirty="0"/>
              <a:t>Marocco 	8,63</a:t>
            </a:r>
          </a:p>
          <a:p>
            <a:pPr>
              <a:spcBef>
                <a:spcPts val="0"/>
              </a:spcBef>
            </a:pPr>
            <a:r>
              <a:rPr lang="it-IT" sz="1000" dirty="0">
                <a:solidFill>
                  <a:srgbClr val="FF0000"/>
                </a:solidFill>
              </a:rPr>
              <a:t>Egitto 	6,85</a:t>
            </a:r>
          </a:p>
          <a:p>
            <a:pPr>
              <a:spcBef>
                <a:spcPts val="0"/>
              </a:spcBef>
            </a:pPr>
            <a:r>
              <a:rPr lang="it-IT" sz="1000" dirty="0">
                <a:solidFill>
                  <a:srgbClr val="FF0000"/>
                </a:solidFill>
              </a:rPr>
              <a:t>Nigeria 	5,46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Gibuti 	5,45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Repubblica del </a:t>
            </a:r>
            <a:r>
              <a:rPr lang="it-IT" sz="1000" dirty="0" smtClean="0"/>
              <a:t>Congo 5,36</a:t>
            </a:r>
            <a:endParaRPr lang="it-IT" sz="1000" dirty="0"/>
          </a:p>
          <a:p>
            <a:pPr>
              <a:spcBef>
                <a:spcPts val="0"/>
              </a:spcBef>
            </a:pPr>
            <a:r>
              <a:rPr lang="it-IT" sz="1000" dirty="0"/>
              <a:t>Kenya 	4,66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Ghana 	4,56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Costa d'Avorio </a:t>
            </a:r>
            <a:r>
              <a:rPr lang="it-IT" sz="1000" dirty="0" smtClean="0"/>
              <a:t> 4,43</a:t>
            </a:r>
            <a:endParaRPr lang="it-IT" sz="1000" dirty="0"/>
          </a:p>
          <a:p>
            <a:pPr>
              <a:spcBef>
                <a:spcPts val="0"/>
              </a:spcBef>
            </a:pPr>
            <a:r>
              <a:rPr lang="it-IT" sz="1000" dirty="0"/>
              <a:t>Zambia 	4,05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Sudan 	3,91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Lesotho 	3,90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Camerun 	3,84</a:t>
            </a:r>
          </a:p>
          <a:p>
            <a:pPr>
              <a:spcBef>
                <a:spcPts val="0"/>
              </a:spcBef>
            </a:pPr>
            <a:r>
              <a:rPr lang="it-IT" sz="1000" dirty="0" smtClean="0"/>
              <a:t>Mauritania</a:t>
            </a:r>
            <a:r>
              <a:rPr lang="it-IT" sz="1000" dirty="0"/>
              <a:t>	3,61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Zimbabwe 	3,22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Senegal 	2,84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Tanzania 	2,83</a:t>
            </a:r>
          </a:p>
          <a:p>
            <a:pPr>
              <a:spcBef>
                <a:spcPts val="0"/>
              </a:spcBef>
            </a:pPr>
            <a:r>
              <a:rPr lang="it-IT" sz="1000" dirty="0"/>
              <a:t>Eritrea 	2,68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C961DD-4353-44F5-AD3C-68FD4161E648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991726" y="1744579"/>
            <a:ext cx="315227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Etiopia 	2,39</a:t>
            </a:r>
          </a:p>
          <a:p>
            <a:r>
              <a:rPr lang="it-IT" sz="1000" dirty="0"/>
              <a:t>Benin 	2,28</a:t>
            </a:r>
          </a:p>
          <a:p>
            <a:r>
              <a:rPr lang="it-IT" sz="1000" dirty="0"/>
              <a:t>Mali 	2,22</a:t>
            </a:r>
          </a:p>
          <a:p>
            <a:r>
              <a:rPr lang="it-IT" sz="1000" dirty="0"/>
              <a:t>Ciad 	2,22</a:t>
            </a:r>
          </a:p>
          <a:p>
            <a:r>
              <a:rPr lang="it-IT" sz="1000" dirty="0"/>
              <a:t>Guinea-Bissau 	2,18</a:t>
            </a:r>
          </a:p>
          <a:p>
            <a:r>
              <a:rPr lang="it-IT" sz="1000" dirty="0"/>
              <a:t>Comore 	2,16</a:t>
            </a:r>
          </a:p>
          <a:p>
            <a:r>
              <a:rPr lang="it-IT" sz="1000" dirty="0"/>
              <a:t>Ruanda 	2,11</a:t>
            </a:r>
          </a:p>
          <a:p>
            <a:r>
              <a:rPr lang="it-IT" sz="1000" dirty="0"/>
              <a:t>Guinea 	2,05</a:t>
            </a:r>
          </a:p>
          <a:p>
            <a:r>
              <a:rPr lang="it-IT" sz="1000" dirty="0"/>
              <a:t>Liberia 	2,00</a:t>
            </a:r>
          </a:p>
          <a:p>
            <a:r>
              <a:rPr lang="it-IT" sz="1000" dirty="0"/>
              <a:t>Uganda 	1,92</a:t>
            </a:r>
          </a:p>
          <a:p>
            <a:r>
              <a:rPr lang="it-IT" sz="1000" dirty="0"/>
              <a:t>Burkina Faso 	1,82</a:t>
            </a:r>
          </a:p>
          <a:p>
            <a:r>
              <a:rPr lang="it-IT" sz="1000" dirty="0"/>
              <a:t>Togo 	1,67</a:t>
            </a:r>
          </a:p>
          <a:p>
            <a:r>
              <a:rPr lang="it-IT" sz="1000" dirty="0"/>
              <a:t>Sierra Leone 	1,35</a:t>
            </a:r>
          </a:p>
          <a:p>
            <a:r>
              <a:rPr lang="it-IT" sz="1000" dirty="0"/>
              <a:t>Repubblica Democratica del Congo 	1,31</a:t>
            </a:r>
          </a:p>
          <a:p>
            <a:r>
              <a:rPr lang="it-IT" sz="1000" dirty="0"/>
              <a:t>Madagascar 	1,23</a:t>
            </a:r>
          </a:p>
          <a:p>
            <a:r>
              <a:rPr lang="it-IT" sz="1000" dirty="0"/>
              <a:t>Niger 	1,21</a:t>
            </a:r>
          </a:p>
          <a:p>
            <a:r>
              <a:rPr lang="it-IT" sz="1000" dirty="0"/>
              <a:t>Mozambico 	1,18</a:t>
            </a:r>
          </a:p>
          <a:p>
            <a:r>
              <a:rPr lang="it-IT" sz="1000" dirty="0"/>
              <a:t>Repubblica Centrafricana </a:t>
            </a:r>
            <a:r>
              <a:rPr lang="it-IT" sz="1000" dirty="0" smtClean="0"/>
              <a:t> 1,06</a:t>
            </a:r>
            <a:endParaRPr lang="it-IT" sz="1000" dirty="0"/>
          </a:p>
          <a:p>
            <a:r>
              <a:rPr lang="it-IT" sz="1000" dirty="0"/>
              <a:t>Malawi 	0,89</a:t>
            </a:r>
          </a:p>
          <a:p>
            <a:r>
              <a:rPr lang="it-IT" sz="1000" dirty="0"/>
              <a:t>Burundi 	0,86</a:t>
            </a:r>
          </a:p>
          <a:p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417084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La nascita dell’URSS (dic. 1922)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1600200"/>
            <a:ext cx="5341258" cy="5121276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C961DD-4353-44F5-AD3C-68FD4161E648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4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z="3200"/>
              <a:t>La mappa geo-politica dell’Europa </a:t>
            </a:r>
            <a:br>
              <a:rPr lang="en-US" altLang="it-IT" sz="3200"/>
            </a:br>
            <a:r>
              <a:rPr lang="en-US" altLang="it-IT" sz="3200"/>
              <a:t>alla vigilia della Prima Guerra mondiale</a:t>
            </a:r>
            <a:endParaRPr lang="it-IT" altLang="it-IT" sz="3200"/>
          </a:p>
        </p:txBody>
      </p:sp>
      <p:pic>
        <p:nvPicPr>
          <p:cNvPr id="931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0539" y="1711326"/>
            <a:ext cx="613092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06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Riforma e collasso dell’URSS (1985-1991)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905794"/>
            <a:ext cx="5715000" cy="3914775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C961DD-4353-44F5-AD3C-68FD4161E648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48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/>
              <a:t>T</a:t>
            </a:r>
            <a:r>
              <a:rPr lang="it-IT" altLang="it-IT" sz="3600" dirty="0"/>
              <a:t>eatri di guerra in M.O. </a:t>
            </a:r>
            <a:br>
              <a:rPr lang="it-IT" altLang="it-IT" sz="3600" dirty="0"/>
            </a:br>
            <a:r>
              <a:rPr lang="it-IT" altLang="it-IT" sz="3600" dirty="0"/>
              <a:t>alla fine del XX secolo</a:t>
            </a:r>
          </a:p>
        </p:txBody>
      </p:sp>
      <p:pic>
        <p:nvPicPr>
          <p:cNvPr id="111619" name="Picture 5" descr="C:\Users\Utente\Desktop\Map of middle Ea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1844676"/>
            <a:ext cx="367506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/>
          <p:cNvSpPr/>
          <p:nvPr/>
        </p:nvSpPr>
        <p:spPr>
          <a:xfrm>
            <a:off x="5951984" y="3068960"/>
            <a:ext cx="864096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53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dirty="0"/>
              <a:t>Il dissolvimento della Jugoslavia 1991-1999</a:t>
            </a:r>
          </a:p>
        </p:txBody>
      </p:sp>
      <p:pic>
        <p:nvPicPr>
          <p:cNvPr id="110595" name="Picture 2" descr="G:\Tutto USB 2\VARIA MIE\Corsi miei - cartella ASUS\Corso 2011-2012\Lezione sui Balcani\Jugoslavia ante frantumazi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2578101"/>
            <a:ext cx="3622675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243" y="2348881"/>
            <a:ext cx="4201197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9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/>
              <a:t>Crisi etniche nell’Africa equatoriale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039144"/>
            <a:ext cx="5904656" cy="4414192"/>
          </a:xfrm>
        </p:spPr>
      </p:pic>
      <p:sp>
        <p:nvSpPr>
          <p:cNvPr id="7" name="Ovale 6"/>
          <p:cNvSpPr/>
          <p:nvPr/>
        </p:nvSpPr>
        <p:spPr>
          <a:xfrm>
            <a:off x="6600056" y="4293096"/>
            <a:ext cx="288032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7536160" y="3429000"/>
            <a:ext cx="576064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719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Utente\Desktop\wallpaper-world-map-2006-large.gi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1773239"/>
            <a:ext cx="8785225" cy="4968875"/>
          </a:xfrm>
          <a:extLst>
            <a:ext uri="{91240B29-F687-4F45-9708-019B960494DF}">
              <a14:hiddenLine xmlns:a14="http://schemas.microsoft.com/office/drawing/2010/main" w="22225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5"/>
          <p:cNvSpPr/>
          <p:nvPr/>
        </p:nvSpPr>
        <p:spPr>
          <a:xfrm>
            <a:off x="2927351" y="2852738"/>
            <a:ext cx="1368425" cy="81756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n w="57150">
                <a:solidFill>
                  <a:schemeClr val="tx1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5591176" y="2349500"/>
            <a:ext cx="936625" cy="9715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7535864" y="2924175"/>
            <a:ext cx="1152525" cy="14414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6672263" y="3068638"/>
            <a:ext cx="863600" cy="1008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15719" name="Oval 17"/>
          <p:cNvSpPr>
            <a:spLocks noChangeArrowheads="1"/>
          </p:cNvSpPr>
          <p:nvPr/>
        </p:nvSpPr>
        <p:spPr bwMode="auto">
          <a:xfrm>
            <a:off x="6456364" y="2133601"/>
            <a:ext cx="2903537" cy="790575"/>
          </a:xfrm>
          <a:prstGeom prst="ellips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Ovale 2"/>
          <p:cNvSpPr/>
          <p:nvPr/>
        </p:nvSpPr>
        <p:spPr>
          <a:xfrm>
            <a:off x="4079876" y="4221163"/>
            <a:ext cx="936625" cy="10080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15721" name="Titolo 4"/>
          <p:cNvSpPr>
            <a:spLocks noGrp="1"/>
          </p:cNvSpPr>
          <p:nvPr>
            <p:ph type="ctrTitle"/>
          </p:nvPr>
        </p:nvSpPr>
        <p:spPr>
          <a:xfrm>
            <a:off x="2209800" y="333375"/>
            <a:ext cx="7772400" cy="1511300"/>
          </a:xfrm>
        </p:spPr>
        <p:txBody>
          <a:bodyPr/>
          <a:lstStyle/>
          <a:p>
            <a:r>
              <a:rPr lang="it-IT" altLang="it-IT" sz="3200"/>
              <a:t>Gli inizi del XXI secolo</a:t>
            </a:r>
            <a:br>
              <a:rPr lang="it-IT" altLang="it-IT" sz="3200"/>
            </a:br>
            <a:r>
              <a:rPr lang="it-IT" altLang="it-IT" sz="3200"/>
              <a:t>Un nuovo sistema multipolare</a:t>
            </a:r>
          </a:p>
        </p:txBody>
      </p:sp>
      <p:sp>
        <p:nvSpPr>
          <p:cNvPr id="2" name="Ovale 1"/>
          <p:cNvSpPr/>
          <p:nvPr/>
        </p:nvSpPr>
        <p:spPr>
          <a:xfrm>
            <a:off x="8832851" y="2852739"/>
            <a:ext cx="358775" cy="936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6743700" y="3321050"/>
            <a:ext cx="215900" cy="179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7248525" y="3321050"/>
            <a:ext cx="287338" cy="323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6851651" y="3716338"/>
            <a:ext cx="288925" cy="296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735638" y="3716339"/>
            <a:ext cx="1008062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5519738" y="1773239"/>
            <a:ext cx="3428319" cy="278569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1854926" y="3321050"/>
            <a:ext cx="1724298" cy="90011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3723686" y="2924176"/>
            <a:ext cx="2300878" cy="36036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4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La cinese «</a:t>
            </a:r>
            <a:r>
              <a:rPr lang="it-IT" sz="3200" dirty="0" err="1" smtClean="0"/>
              <a:t>Belt</a:t>
            </a:r>
            <a:r>
              <a:rPr lang="it-IT" sz="3200" dirty="0" smtClean="0"/>
              <a:t> and Road </a:t>
            </a:r>
            <a:r>
              <a:rPr lang="it-IT" sz="3200" dirty="0" err="1" smtClean="0"/>
              <a:t>Initiative</a:t>
            </a:r>
            <a:r>
              <a:rPr lang="it-IT" sz="3200" dirty="0" smtClean="0"/>
              <a:t>»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451" y="1854926"/>
            <a:ext cx="6688183" cy="4389120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C961DD-4353-44F5-AD3C-68FD4161E648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46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Statistiche sulla diffusione della pandemia*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121275"/>
          </a:xfrm>
        </p:spPr>
        <p:txBody>
          <a:bodyPr/>
          <a:lstStyle/>
          <a:p>
            <a:pPr marL="0" indent="0">
              <a:buNone/>
            </a:pPr>
            <a:r>
              <a:rPr lang="it-IT" sz="1400" b="1" dirty="0"/>
              <a:t>Mondo</a:t>
            </a:r>
            <a:r>
              <a:rPr lang="it-IT" sz="1400" dirty="0"/>
              <a:t> </a:t>
            </a:r>
            <a:r>
              <a:rPr lang="it-IT" sz="1400" dirty="0" smtClean="0"/>
              <a:t>     48,2 </a:t>
            </a:r>
            <a:r>
              <a:rPr lang="it-IT" sz="1400" dirty="0"/>
              <a:t>mln </a:t>
            </a:r>
            <a:r>
              <a:rPr lang="it-IT" sz="1400" dirty="0" smtClean="0"/>
              <a:t>di casi   7.700 </a:t>
            </a:r>
            <a:r>
              <a:rPr lang="it-IT" sz="1400" dirty="0"/>
              <a:t>mln </a:t>
            </a:r>
            <a:r>
              <a:rPr lang="it-IT" sz="1400" dirty="0" smtClean="0"/>
              <a:t>di abitanti    % di contagio 0.6   (vittime: 1,25 mln)</a:t>
            </a:r>
            <a:endParaRPr lang="it-IT" sz="1400" dirty="0"/>
          </a:p>
          <a:p>
            <a:pPr marL="0" indent="0">
              <a:buNone/>
            </a:pPr>
            <a:endParaRPr lang="it-IT" sz="1400" dirty="0" smtClean="0"/>
          </a:p>
          <a:p>
            <a:pPr marL="0" indent="0">
              <a:buNone/>
            </a:pPr>
            <a:r>
              <a:rPr lang="it-IT" sz="1400" b="1" dirty="0" smtClean="0">
                <a:solidFill>
                  <a:srgbClr val="FF0000"/>
                </a:solidFill>
              </a:rPr>
              <a:t>Europa</a:t>
            </a:r>
            <a:r>
              <a:rPr lang="it-IT" sz="1400" dirty="0" smtClean="0"/>
              <a:t>       </a:t>
            </a:r>
            <a:r>
              <a:rPr lang="it-IT" sz="1400" dirty="0"/>
              <a:t>12 mln     741 mln    </a:t>
            </a:r>
            <a:r>
              <a:rPr lang="it-IT" sz="1400" dirty="0" smtClean="0"/>
              <a:t>1.61%                  </a:t>
            </a:r>
            <a:r>
              <a:rPr lang="it-IT" sz="1400" b="1" dirty="0" smtClean="0"/>
              <a:t>Africa</a:t>
            </a:r>
            <a:r>
              <a:rPr lang="it-IT" sz="1400" dirty="0" smtClean="0"/>
              <a:t>   </a:t>
            </a:r>
            <a:r>
              <a:rPr lang="it-IT" sz="1400" dirty="0"/>
              <a:t>1,34 mln 1.200 mln  </a:t>
            </a:r>
            <a:r>
              <a:rPr lang="it-IT" sz="1400" dirty="0" smtClean="0"/>
              <a:t>0.11% (senza Sudafrica: 466 mila  1.145 mln   0,04%)  </a:t>
            </a:r>
            <a:endParaRPr lang="it-IT" sz="1400" dirty="0"/>
          </a:p>
          <a:p>
            <a:pPr marL="0" indent="0">
              <a:buNone/>
            </a:pPr>
            <a:r>
              <a:rPr lang="it-IT" sz="1400" b="1" dirty="0"/>
              <a:t>Americhe</a:t>
            </a:r>
            <a:r>
              <a:rPr lang="it-IT" sz="1400" dirty="0"/>
              <a:t>     21 mln   1.000 mln </a:t>
            </a:r>
            <a:r>
              <a:rPr lang="it-IT" sz="1400" dirty="0" smtClean="0"/>
              <a:t> 2.10%                   </a:t>
            </a:r>
            <a:r>
              <a:rPr lang="it-IT" sz="1400" b="1" dirty="0"/>
              <a:t>Oceania</a:t>
            </a:r>
            <a:r>
              <a:rPr lang="it-IT" sz="1400" dirty="0"/>
              <a:t>  29 mila    40 mln   </a:t>
            </a:r>
            <a:r>
              <a:rPr lang="it-IT" sz="1400" dirty="0" smtClean="0"/>
              <a:t>0.07%</a:t>
            </a:r>
            <a:endParaRPr lang="it-IT" sz="1400" dirty="0"/>
          </a:p>
          <a:p>
            <a:pPr marL="0" indent="0">
              <a:buNone/>
            </a:pPr>
            <a:r>
              <a:rPr lang="it-IT" sz="1400" b="1" dirty="0"/>
              <a:t>Asia</a:t>
            </a:r>
            <a:r>
              <a:rPr lang="it-IT" sz="1400" dirty="0"/>
              <a:t>     13,7 mln  4.600 mln  </a:t>
            </a:r>
            <a:r>
              <a:rPr lang="it-IT" sz="1400" dirty="0" smtClean="0"/>
              <a:t>0.29% (senza India: 5,24 mln.   3.220 mln  0.16%) </a:t>
            </a:r>
            <a:endParaRPr lang="it-IT" sz="1400" dirty="0"/>
          </a:p>
          <a:p>
            <a:pPr marL="0" indent="0">
              <a:buNone/>
            </a:pPr>
            <a:r>
              <a:rPr lang="it-IT" sz="1400" dirty="0"/>
              <a:t> </a:t>
            </a:r>
          </a:p>
          <a:p>
            <a:pPr marL="0" indent="0">
              <a:buNone/>
            </a:pPr>
            <a:r>
              <a:rPr lang="it-IT" sz="1400" dirty="0"/>
              <a:t>Stato             </a:t>
            </a:r>
            <a:r>
              <a:rPr lang="it-IT" sz="1400" dirty="0" smtClean="0"/>
              <a:t>  </a:t>
            </a:r>
            <a:r>
              <a:rPr lang="it-IT" sz="1400" dirty="0"/>
              <a:t>n° casi          </a:t>
            </a:r>
            <a:r>
              <a:rPr lang="it-IT" sz="1400" dirty="0" smtClean="0"/>
              <a:t>n° abitanti    % </a:t>
            </a:r>
            <a:r>
              <a:rPr lang="it-IT" sz="1400" dirty="0"/>
              <a:t>positivi        </a:t>
            </a:r>
            <a:r>
              <a:rPr lang="it-IT" sz="1400" dirty="0" smtClean="0"/>
              <a:t>      Stato              n</a:t>
            </a:r>
            <a:r>
              <a:rPr lang="it-IT" sz="1400" dirty="0"/>
              <a:t>° casi         </a:t>
            </a:r>
            <a:r>
              <a:rPr lang="it-IT" sz="1400" dirty="0" smtClean="0"/>
              <a:t>n° abitanti    </a:t>
            </a:r>
            <a:r>
              <a:rPr lang="it-IT" sz="1400" dirty="0"/>
              <a:t>% positivi</a:t>
            </a:r>
          </a:p>
          <a:p>
            <a:pPr marL="0" indent="0">
              <a:buNone/>
            </a:pPr>
            <a:endParaRPr lang="it-IT" sz="1400" dirty="0" smtClean="0"/>
          </a:p>
          <a:p>
            <a:pPr marL="0" indent="0">
              <a:buNone/>
            </a:pPr>
            <a:r>
              <a:rPr lang="it-IT" sz="1400" b="1" dirty="0" smtClean="0"/>
              <a:t>Stati </a:t>
            </a:r>
            <a:r>
              <a:rPr lang="it-IT" sz="1400" b="1" dirty="0"/>
              <a:t>Uniti</a:t>
            </a:r>
            <a:r>
              <a:rPr lang="it-IT" sz="1400" dirty="0"/>
              <a:t>    9,83 mln     330,000 mln       </a:t>
            </a:r>
            <a:r>
              <a:rPr lang="it-IT" sz="1400" dirty="0" smtClean="0"/>
              <a:t>2.97%                </a:t>
            </a:r>
            <a:r>
              <a:rPr lang="it-IT" sz="1400" b="1" dirty="0"/>
              <a:t>Perù</a:t>
            </a:r>
            <a:r>
              <a:rPr lang="it-IT" sz="1400" dirty="0"/>
              <a:t>        </a:t>
            </a:r>
            <a:r>
              <a:rPr lang="it-IT" sz="1400" dirty="0" smtClean="0"/>
              <a:t>       915 </a:t>
            </a:r>
            <a:r>
              <a:rPr lang="it-IT" sz="1400" dirty="0"/>
              <a:t>mila     </a:t>
            </a:r>
            <a:r>
              <a:rPr lang="it-IT" sz="1400" dirty="0" smtClean="0"/>
              <a:t>   32 </a:t>
            </a:r>
            <a:r>
              <a:rPr lang="it-IT" sz="1400" dirty="0"/>
              <a:t>mln        </a:t>
            </a:r>
            <a:r>
              <a:rPr lang="it-IT" sz="1400" dirty="0" smtClean="0"/>
              <a:t>2.85%</a:t>
            </a:r>
            <a:endParaRPr lang="it-IT" sz="1400" dirty="0"/>
          </a:p>
          <a:p>
            <a:pPr marL="0" indent="0">
              <a:buNone/>
            </a:pPr>
            <a:r>
              <a:rPr lang="it-IT" sz="1400" b="1" dirty="0"/>
              <a:t>India</a:t>
            </a:r>
            <a:r>
              <a:rPr lang="it-IT" sz="1400" dirty="0"/>
              <a:t>             8,46 mln   1.366 mln              </a:t>
            </a:r>
            <a:r>
              <a:rPr lang="it-IT" sz="1400" dirty="0" smtClean="0"/>
              <a:t>0.61%                </a:t>
            </a:r>
            <a:r>
              <a:rPr lang="it-IT" sz="1400" b="1" dirty="0">
                <a:solidFill>
                  <a:srgbClr val="FF0000"/>
                </a:solidFill>
              </a:rPr>
              <a:t>Italia</a:t>
            </a:r>
            <a:r>
              <a:rPr lang="it-IT" sz="1400" dirty="0"/>
              <a:t>     </a:t>
            </a:r>
            <a:r>
              <a:rPr lang="it-IT" sz="1400" dirty="0" smtClean="0"/>
              <a:t>         824 </a:t>
            </a:r>
            <a:r>
              <a:rPr lang="it-IT" sz="1400" dirty="0"/>
              <a:t>mila      </a:t>
            </a:r>
            <a:r>
              <a:rPr lang="it-IT" sz="1400" dirty="0" smtClean="0"/>
              <a:t>  60 </a:t>
            </a:r>
            <a:r>
              <a:rPr lang="it-IT" sz="1400" dirty="0"/>
              <a:t>mln      </a:t>
            </a:r>
            <a:r>
              <a:rPr lang="it-IT" sz="1400" dirty="0" smtClean="0"/>
              <a:t>  1.37%</a:t>
            </a:r>
            <a:endParaRPr lang="it-IT" sz="1400" dirty="0"/>
          </a:p>
          <a:p>
            <a:pPr marL="0" indent="0">
              <a:buNone/>
            </a:pPr>
            <a:r>
              <a:rPr lang="it-IT" sz="1400" b="1" dirty="0" smtClean="0"/>
              <a:t>Brasile</a:t>
            </a:r>
            <a:r>
              <a:rPr lang="it-IT" sz="1400" dirty="0" smtClean="0"/>
              <a:t>          5,63 </a:t>
            </a:r>
            <a:r>
              <a:rPr lang="it-IT" sz="1400" dirty="0"/>
              <a:t>mln     </a:t>
            </a:r>
            <a:r>
              <a:rPr lang="it-IT" sz="1400" dirty="0" smtClean="0"/>
              <a:t> </a:t>
            </a:r>
            <a:r>
              <a:rPr lang="it-IT" sz="1400" dirty="0"/>
              <a:t>211 mln   </a:t>
            </a:r>
            <a:r>
              <a:rPr lang="it-IT" sz="1400" dirty="0" smtClean="0"/>
              <a:t>           2.66%                </a:t>
            </a:r>
            <a:r>
              <a:rPr lang="it-IT" sz="1400" b="1" dirty="0"/>
              <a:t>Sudafrica</a:t>
            </a:r>
            <a:r>
              <a:rPr lang="it-IT" sz="1400" dirty="0"/>
              <a:t>  </a:t>
            </a:r>
            <a:r>
              <a:rPr lang="it-IT" sz="1400" dirty="0" smtClean="0"/>
              <a:t>    734 </a:t>
            </a:r>
            <a:r>
              <a:rPr lang="it-IT" sz="1400" dirty="0"/>
              <a:t>mila      </a:t>
            </a:r>
            <a:r>
              <a:rPr lang="it-IT" sz="1400" dirty="0" smtClean="0"/>
              <a:t>   58 </a:t>
            </a:r>
            <a:r>
              <a:rPr lang="it-IT" sz="1400" dirty="0"/>
              <a:t>mln    </a:t>
            </a:r>
            <a:r>
              <a:rPr lang="it-IT" sz="1400" dirty="0" smtClean="0"/>
              <a:t>   1.26%</a:t>
            </a:r>
            <a:endParaRPr lang="it-IT" sz="1400" dirty="0"/>
          </a:p>
          <a:p>
            <a:pPr marL="0" indent="0">
              <a:buNone/>
            </a:pPr>
            <a:r>
              <a:rPr lang="it-IT" sz="1400" b="1" dirty="0">
                <a:solidFill>
                  <a:srgbClr val="FF0000"/>
                </a:solidFill>
              </a:rPr>
              <a:t>Rus</a:t>
            </a:r>
            <a:r>
              <a:rPr lang="it-IT" sz="1400" b="1" dirty="0"/>
              <a:t>sia</a:t>
            </a:r>
            <a:r>
              <a:rPr lang="it-IT" sz="1400" dirty="0"/>
              <a:t>          1,75 mln       145 mln              </a:t>
            </a:r>
            <a:r>
              <a:rPr lang="it-IT" sz="1400" dirty="0" smtClean="0"/>
              <a:t>1.20%                </a:t>
            </a:r>
            <a:r>
              <a:rPr lang="it-IT" sz="1400" b="1" dirty="0"/>
              <a:t>Iran</a:t>
            </a:r>
            <a:r>
              <a:rPr lang="it-IT" sz="1400" dirty="0"/>
              <a:t>         </a:t>
            </a:r>
            <a:r>
              <a:rPr lang="it-IT" sz="1400" dirty="0" smtClean="0"/>
              <a:t>       664 </a:t>
            </a:r>
            <a:r>
              <a:rPr lang="it-IT" sz="1400" dirty="0"/>
              <a:t>mila      </a:t>
            </a:r>
            <a:r>
              <a:rPr lang="it-IT" sz="1400" dirty="0" smtClean="0"/>
              <a:t>  82 </a:t>
            </a:r>
            <a:r>
              <a:rPr lang="it-IT" sz="1400" dirty="0"/>
              <a:t>mln       </a:t>
            </a:r>
            <a:r>
              <a:rPr lang="it-IT" sz="1400" dirty="0" smtClean="0"/>
              <a:t> 0.80%</a:t>
            </a:r>
            <a:endParaRPr lang="it-IT" sz="1400" dirty="0"/>
          </a:p>
          <a:p>
            <a:pPr marL="0" indent="0">
              <a:buNone/>
            </a:pPr>
            <a:r>
              <a:rPr lang="it-IT" sz="1400" b="1" dirty="0">
                <a:solidFill>
                  <a:srgbClr val="FF0000"/>
                </a:solidFill>
              </a:rPr>
              <a:t>Francia</a:t>
            </a:r>
            <a:r>
              <a:rPr lang="it-IT" sz="1400" dirty="0"/>
              <a:t>        </a:t>
            </a:r>
            <a:r>
              <a:rPr lang="it-IT" sz="1400" dirty="0" smtClean="0"/>
              <a:t>1,66 </a:t>
            </a:r>
            <a:r>
              <a:rPr lang="it-IT" sz="1400" dirty="0"/>
              <a:t>mln    </a:t>
            </a:r>
            <a:r>
              <a:rPr lang="it-IT" sz="1400" dirty="0" smtClean="0"/>
              <a:t>     </a:t>
            </a:r>
            <a:r>
              <a:rPr lang="it-IT" sz="1400" dirty="0"/>
              <a:t>68 mln             </a:t>
            </a:r>
            <a:r>
              <a:rPr lang="it-IT" sz="1400" dirty="0" smtClean="0"/>
              <a:t>  2.44%               </a:t>
            </a:r>
            <a:r>
              <a:rPr lang="it-IT" sz="1400" b="1" dirty="0" smtClean="0">
                <a:solidFill>
                  <a:srgbClr val="FF0000"/>
                </a:solidFill>
              </a:rPr>
              <a:t>Germania</a:t>
            </a:r>
            <a:r>
              <a:rPr lang="it-IT" sz="1400" dirty="0" smtClean="0"/>
              <a:t>      619 </a:t>
            </a:r>
            <a:r>
              <a:rPr lang="it-IT" sz="1400" dirty="0"/>
              <a:t>mila   </a:t>
            </a:r>
            <a:r>
              <a:rPr lang="it-IT" sz="1400" dirty="0" smtClean="0"/>
              <a:t>     83 </a:t>
            </a:r>
            <a:r>
              <a:rPr lang="it-IT" sz="1400" dirty="0"/>
              <a:t>mln   </a:t>
            </a:r>
            <a:r>
              <a:rPr lang="it-IT" sz="1400" dirty="0" smtClean="0"/>
              <a:t>     0.74%  </a:t>
            </a:r>
            <a:endParaRPr lang="it-IT" sz="1400" dirty="0"/>
          </a:p>
          <a:p>
            <a:pPr marL="0" indent="0">
              <a:buNone/>
            </a:pPr>
            <a:r>
              <a:rPr lang="it-IT" sz="1400" b="1" dirty="0">
                <a:solidFill>
                  <a:srgbClr val="FF0000"/>
                </a:solidFill>
              </a:rPr>
              <a:t>Spagna</a:t>
            </a:r>
            <a:r>
              <a:rPr lang="it-IT" sz="1400" dirty="0"/>
              <a:t>        1,30 mln     </a:t>
            </a:r>
            <a:r>
              <a:rPr lang="it-IT" sz="1400" dirty="0" smtClean="0"/>
              <a:t>    </a:t>
            </a:r>
            <a:r>
              <a:rPr lang="it-IT" sz="1400" dirty="0"/>
              <a:t>46 mln             </a:t>
            </a:r>
            <a:r>
              <a:rPr lang="it-IT" sz="1400" dirty="0" smtClean="0"/>
              <a:t>  2.82%               </a:t>
            </a:r>
            <a:r>
              <a:rPr lang="it-IT" sz="1400" b="1" dirty="0"/>
              <a:t>Cile</a:t>
            </a:r>
            <a:r>
              <a:rPr lang="it-IT" sz="1400" dirty="0"/>
              <a:t>           </a:t>
            </a:r>
            <a:r>
              <a:rPr lang="it-IT" sz="1400" dirty="0" smtClean="0"/>
              <a:t>      518 </a:t>
            </a:r>
            <a:r>
              <a:rPr lang="it-IT" sz="1400" dirty="0"/>
              <a:t>mila      </a:t>
            </a:r>
            <a:r>
              <a:rPr lang="it-IT" sz="1400" dirty="0" smtClean="0"/>
              <a:t>  19 </a:t>
            </a:r>
            <a:r>
              <a:rPr lang="it-IT" sz="1400" dirty="0"/>
              <a:t>mln    </a:t>
            </a:r>
            <a:r>
              <a:rPr lang="it-IT" sz="1400" dirty="0" smtClean="0"/>
              <a:t>    2.72%</a:t>
            </a:r>
            <a:endParaRPr lang="it-IT" sz="1400" dirty="0"/>
          </a:p>
          <a:p>
            <a:pPr marL="0" indent="0">
              <a:buNone/>
            </a:pPr>
            <a:r>
              <a:rPr lang="it-IT" sz="1400" b="1" dirty="0"/>
              <a:t>Argentina</a:t>
            </a:r>
            <a:r>
              <a:rPr lang="it-IT" sz="1400" dirty="0"/>
              <a:t>   1,23 mln         44 mln            </a:t>
            </a:r>
            <a:r>
              <a:rPr lang="it-IT" sz="1400" dirty="0" smtClean="0"/>
              <a:t>   2.79%               </a:t>
            </a:r>
            <a:r>
              <a:rPr lang="it-IT" sz="1400" b="1" dirty="0">
                <a:solidFill>
                  <a:srgbClr val="FF0000"/>
                </a:solidFill>
              </a:rPr>
              <a:t>Polonia</a:t>
            </a:r>
            <a:r>
              <a:rPr lang="it-IT" sz="1400" dirty="0"/>
              <a:t>    </a:t>
            </a:r>
            <a:r>
              <a:rPr lang="it-IT" sz="1400" dirty="0" smtClean="0"/>
              <a:t>      494 </a:t>
            </a:r>
            <a:r>
              <a:rPr lang="it-IT" sz="1400" dirty="0"/>
              <a:t>mila       </a:t>
            </a:r>
            <a:r>
              <a:rPr lang="it-IT" sz="1400" dirty="0" smtClean="0"/>
              <a:t>  38 </a:t>
            </a:r>
            <a:r>
              <a:rPr lang="it-IT" sz="1400" dirty="0"/>
              <a:t>mln    </a:t>
            </a:r>
            <a:r>
              <a:rPr lang="it-IT" sz="1400" dirty="0" smtClean="0"/>
              <a:t>   1.30%</a:t>
            </a:r>
            <a:endParaRPr lang="it-IT" sz="1400" dirty="0"/>
          </a:p>
          <a:p>
            <a:pPr marL="0" indent="0">
              <a:buNone/>
            </a:pPr>
            <a:r>
              <a:rPr lang="it-IT" sz="1400" b="1" dirty="0">
                <a:solidFill>
                  <a:srgbClr val="FF0000"/>
                </a:solidFill>
              </a:rPr>
              <a:t>Regno Un.</a:t>
            </a:r>
            <a:r>
              <a:rPr lang="it-IT" sz="1400" dirty="0"/>
              <a:t>  1,12 mln     </a:t>
            </a:r>
            <a:r>
              <a:rPr lang="it-IT" sz="1400" dirty="0" smtClean="0"/>
              <a:t>    67 </a:t>
            </a:r>
            <a:r>
              <a:rPr lang="it-IT" sz="1400" dirty="0"/>
              <a:t>mln           </a:t>
            </a:r>
            <a:r>
              <a:rPr lang="it-IT" sz="1400" dirty="0" smtClean="0"/>
              <a:t>    1.67%                </a:t>
            </a:r>
            <a:r>
              <a:rPr lang="it-IT" sz="1400" b="1" dirty="0" smtClean="0"/>
              <a:t>Iraq</a:t>
            </a:r>
            <a:r>
              <a:rPr lang="it-IT" sz="1400" dirty="0" smtClean="0"/>
              <a:t>                493 </a:t>
            </a:r>
            <a:r>
              <a:rPr lang="it-IT" sz="1400" dirty="0"/>
              <a:t>mila      </a:t>
            </a:r>
            <a:r>
              <a:rPr lang="it-IT" sz="1400" dirty="0" smtClean="0"/>
              <a:t>   39 </a:t>
            </a:r>
            <a:r>
              <a:rPr lang="it-IT" sz="1400" dirty="0"/>
              <a:t>mln    </a:t>
            </a:r>
            <a:r>
              <a:rPr lang="it-IT" sz="1400" dirty="0" smtClean="0"/>
              <a:t>   1.26%</a:t>
            </a:r>
            <a:endParaRPr lang="it-IT" sz="1400" dirty="0"/>
          </a:p>
          <a:p>
            <a:pPr marL="0" indent="0">
              <a:buNone/>
            </a:pPr>
            <a:r>
              <a:rPr lang="it-IT" sz="1400" b="1" dirty="0"/>
              <a:t>Colombia</a:t>
            </a:r>
            <a:r>
              <a:rPr lang="it-IT" sz="1400" dirty="0"/>
              <a:t>    1,13 mln     </a:t>
            </a:r>
            <a:r>
              <a:rPr lang="it-IT" sz="1400" dirty="0" smtClean="0"/>
              <a:t>    50 </a:t>
            </a:r>
            <a:r>
              <a:rPr lang="it-IT" sz="1400" dirty="0"/>
              <a:t>mln           </a:t>
            </a:r>
            <a:r>
              <a:rPr lang="it-IT" sz="1400" dirty="0" smtClean="0"/>
              <a:t>   2.26%                </a:t>
            </a:r>
            <a:r>
              <a:rPr lang="it-IT" sz="1400" b="1" dirty="0" smtClean="0">
                <a:solidFill>
                  <a:srgbClr val="FF0000"/>
                </a:solidFill>
              </a:rPr>
              <a:t>Belgio</a:t>
            </a:r>
            <a:r>
              <a:rPr lang="it-IT" sz="1400" dirty="0" smtClean="0"/>
              <a:t>            488 </a:t>
            </a:r>
            <a:r>
              <a:rPr lang="it-IT" sz="1400" dirty="0"/>
              <a:t>mila      </a:t>
            </a:r>
            <a:r>
              <a:rPr lang="it-IT" sz="1400" dirty="0" smtClean="0"/>
              <a:t>   11 </a:t>
            </a:r>
            <a:r>
              <a:rPr lang="it-IT" sz="1400" dirty="0"/>
              <a:t>mln    </a:t>
            </a:r>
            <a:r>
              <a:rPr lang="it-IT" sz="1400" dirty="0" smtClean="0"/>
              <a:t>   4.43%</a:t>
            </a:r>
            <a:endParaRPr lang="it-IT" sz="1400" dirty="0"/>
          </a:p>
          <a:p>
            <a:pPr marL="0" indent="0">
              <a:buNone/>
            </a:pPr>
            <a:r>
              <a:rPr lang="it-IT" sz="1400" b="1" dirty="0"/>
              <a:t>Messico</a:t>
            </a:r>
            <a:r>
              <a:rPr lang="it-IT" sz="1400" dirty="0"/>
              <a:t>          955 mila   </a:t>
            </a:r>
            <a:r>
              <a:rPr lang="it-IT" sz="1400" dirty="0" smtClean="0"/>
              <a:t> 127 </a:t>
            </a:r>
            <a:r>
              <a:rPr lang="it-IT" sz="1400" dirty="0"/>
              <a:t>mln           </a:t>
            </a:r>
            <a:r>
              <a:rPr lang="it-IT" sz="1400" dirty="0" smtClean="0"/>
              <a:t>   0.75%               </a:t>
            </a:r>
            <a:r>
              <a:rPr lang="it-IT" sz="1400" b="1" dirty="0"/>
              <a:t>Ucraina</a:t>
            </a:r>
            <a:r>
              <a:rPr lang="it-IT" sz="1400" dirty="0"/>
              <a:t>    </a:t>
            </a:r>
            <a:r>
              <a:rPr lang="it-IT" sz="1400" dirty="0" smtClean="0"/>
              <a:t>      451 </a:t>
            </a:r>
            <a:r>
              <a:rPr lang="it-IT" sz="1400" dirty="0"/>
              <a:t>mila      </a:t>
            </a:r>
            <a:r>
              <a:rPr lang="it-IT" sz="1400" dirty="0" smtClean="0"/>
              <a:t>   44 </a:t>
            </a:r>
            <a:r>
              <a:rPr lang="it-IT" sz="1400" dirty="0"/>
              <a:t>mln   </a:t>
            </a:r>
            <a:r>
              <a:rPr lang="it-IT" sz="1400" dirty="0" smtClean="0"/>
              <a:t>    1.02%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 smtClean="0"/>
              <a:t>* I dati si riferiscono al 6 novembre 2020 e sono in continua evoluzione.</a:t>
            </a:r>
            <a:endParaRPr lang="it-IT" sz="140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C961DD-4353-44F5-AD3C-68FD4161E648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94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Conseguenze economiche della pandemia</a:t>
            </a:r>
            <a:br>
              <a:rPr lang="it-IT" sz="3200" dirty="0" smtClean="0"/>
            </a:br>
            <a:r>
              <a:rPr lang="it-IT" sz="2400" dirty="0" smtClean="0"/>
              <a:t>(fonte «Corriere della Sera»)</a:t>
            </a:r>
            <a:endParaRPr lang="it-IT" sz="24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35" y="1754501"/>
            <a:ext cx="8904729" cy="4319728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C961DD-4353-44F5-AD3C-68FD4161E648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19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 smtClean="0"/>
              <a:t>Modello costituzionale statunitense</a:t>
            </a:r>
            <a:br>
              <a:rPr lang="it-IT" altLang="it-IT" sz="3200" dirty="0" smtClean="0"/>
            </a:br>
            <a:r>
              <a:rPr lang="it-IT" altLang="it-IT" sz="3200" dirty="0" smtClean="0"/>
              <a:t>sistema «checks and balances»</a:t>
            </a:r>
          </a:p>
        </p:txBody>
      </p:sp>
      <p:sp>
        <p:nvSpPr>
          <p:cNvPr id="118787" name="Segnaposto contenuto 2"/>
          <p:cNvSpPr>
            <a:spLocks noGrp="1"/>
          </p:cNvSpPr>
          <p:nvPr>
            <p:ph idx="1"/>
          </p:nvPr>
        </p:nvSpPr>
        <p:spPr>
          <a:xfrm>
            <a:off x="1658983" y="1600201"/>
            <a:ext cx="9170126" cy="4525963"/>
          </a:xfrm>
        </p:spPr>
        <p:txBody>
          <a:bodyPr/>
          <a:lstStyle/>
          <a:p>
            <a:endParaRPr lang="it-IT" altLang="it-IT" dirty="0" smtClean="0"/>
          </a:p>
        </p:txBody>
      </p:sp>
      <p:pic>
        <p:nvPicPr>
          <p:cNvPr id="1187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51" y="1600201"/>
            <a:ext cx="9405258" cy="504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00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 smtClean="0"/>
              <a:t>Modello costituzionale italiano</a:t>
            </a:r>
          </a:p>
        </p:txBody>
      </p:sp>
      <p:sp>
        <p:nvSpPr>
          <p:cNvPr id="119811" name="Segnaposto contenuto 2"/>
          <p:cNvSpPr>
            <a:spLocks noGrp="1"/>
          </p:cNvSpPr>
          <p:nvPr>
            <p:ph idx="1"/>
          </p:nvPr>
        </p:nvSpPr>
        <p:spPr>
          <a:xfrm>
            <a:off x="1332411" y="1175657"/>
            <a:ext cx="9470572" cy="5538652"/>
          </a:xfrm>
        </p:spPr>
        <p:txBody>
          <a:bodyPr/>
          <a:lstStyle/>
          <a:p>
            <a:pPr marL="0" indent="0">
              <a:buNone/>
            </a:pPr>
            <a:endParaRPr lang="it-IT" altLang="it-IT" dirty="0" smtClean="0"/>
          </a:p>
        </p:txBody>
      </p:sp>
      <p:pic>
        <p:nvPicPr>
          <p:cNvPr id="119812" name="Picture 2" descr="E:\Tutto USB 2\VARIA MIE\Corsi miei - cartella ASUS\Corsi 2016-2017\schema-sistema-politic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11" y="1175657"/>
            <a:ext cx="9470572" cy="534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277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/>
              <a:t>La mappa geo-politica dell’Europa dopo il 1919</a:t>
            </a:r>
          </a:p>
        </p:txBody>
      </p:sp>
      <p:pic>
        <p:nvPicPr>
          <p:cNvPr id="952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2250" y="1600201"/>
            <a:ext cx="66675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961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olo 1"/>
          <p:cNvSpPr>
            <a:spLocks noGrp="1"/>
          </p:cNvSpPr>
          <p:nvPr>
            <p:ph type="ctrTitle"/>
          </p:nvPr>
        </p:nvSpPr>
        <p:spPr>
          <a:xfrm>
            <a:off x="1979614" y="188913"/>
            <a:ext cx="8226425" cy="1439862"/>
          </a:xfrm>
        </p:spPr>
        <p:txBody>
          <a:bodyPr/>
          <a:lstStyle/>
          <a:p>
            <a:pPr eaLnBrk="1" hangingPunct="1"/>
            <a:r>
              <a:rPr lang="it-IT" altLang="it-IT" sz="3200" dirty="0" smtClean="0"/>
              <a:t>Immagini relative alla industrializzazione</a:t>
            </a:r>
            <a:r>
              <a:rPr lang="it-IT" altLang="it-IT" sz="2000" dirty="0" smtClean="0"/>
              <a:t>  </a:t>
            </a:r>
            <a:endParaRPr lang="it-IT" alt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4038" y="1484314"/>
            <a:ext cx="8298157" cy="51847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23908" name="Picture 2" descr="G:\VARIA MIE\Corsi miei - cartella ASUS\Corsi 2012-2013\Storia contemporanea - cdl Servizio sociale\Images\images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72" y="1628775"/>
            <a:ext cx="30575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3" descr="G:\VARIA MIE\Corsi miei - cartella ASUS\Corsi 2012-2013\Storia contemporanea - cdl Servizio sociale\Images\image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485" y="4292601"/>
            <a:ext cx="38655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4" descr="G:\VARIA MIE\Corsi miei - cartella ASUS\Corsi 2012-2013\Storia contemporanea - cdl Servizio sociale\Images\Images 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985" y="1484314"/>
            <a:ext cx="36957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1" name="Picture 5" descr="G:\VARIA MIE\Corsi miei - cartella ASUS\Corsi 2012-2013\Storia contemporanea - cdl Servizio sociale\Images\images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292600"/>
            <a:ext cx="36496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85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 smtClean="0"/>
              <a:t>Il crollo di Wall Street</a:t>
            </a:r>
          </a:p>
        </p:txBody>
      </p:sp>
      <p:pic>
        <p:nvPicPr>
          <p:cNvPr id="134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05039"/>
            <a:ext cx="8229600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967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200" dirty="0" smtClean="0"/>
              <a:t>Dalla catena di montaggio </a:t>
            </a:r>
            <a:br>
              <a:rPr lang="it-IT" altLang="it-IT" sz="3200" dirty="0" smtClean="0"/>
            </a:br>
            <a:r>
              <a:rPr lang="it-IT" altLang="it-IT" sz="3200" dirty="0" smtClean="0"/>
              <a:t>alla produzione leggera</a:t>
            </a:r>
          </a:p>
        </p:txBody>
      </p:sp>
      <p:pic>
        <p:nvPicPr>
          <p:cNvPr id="128003" name="Picture 2" descr="G:\VARIA MIE\Corsi miei - cartella ASUS\Corsi 2012-2013\Storia contemporanea - cdl Comunicazione\Lean producti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5264" y="1916113"/>
            <a:ext cx="6911975" cy="4392612"/>
          </a:xfrm>
        </p:spPr>
      </p:pic>
    </p:spTree>
    <p:extLst>
      <p:ext uri="{BB962C8B-B14F-4D97-AF65-F5344CB8AC3E}">
        <p14:creationId xmlns:p14="http://schemas.microsoft.com/office/powerpoint/2010/main" val="77862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Sviluppo economico a fine Novecento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0869" y="1886744"/>
            <a:ext cx="7576457" cy="4618559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C961DD-4353-44F5-AD3C-68FD4161E648}" type="slidenum"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862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2800" dirty="0">
                <a:latin typeface="+mn-lt"/>
              </a:rPr>
              <a:t>ICT e e-commerce</a:t>
            </a:r>
          </a:p>
        </p:txBody>
      </p:sp>
      <p:pic>
        <p:nvPicPr>
          <p:cNvPr id="133123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0" y="1916114"/>
            <a:ext cx="5715000" cy="3895725"/>
          </a:xfrm>
        </p:spPr>
      </p:pic>
    </p:spTree>
    <p:extLst>
      <p:ext uri="{BB962C8B-B14F-4D97-AF65-F5344CB8AC3E}">
        <p14:creationId xmlns:p14="http://schemas.microsoft.com/office/powerpoint/2010/main" val="1976487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Subprime loans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2533650" y="1600201"/>
            <a:ext cx="7194550" cy="4525963"/>
          </a:xfrm>
        </p:spPr>
        <p:txBody>
          <a:bodyPr/>
          <a:lstStyle/>
          <a:p>
            <a:pPr marL="0" indent="0" eaLnBrk="1" hangingPunct="1">
              <a:buNone/>
            </a:pPr>
            <a:endParaRPr lang="it-IT" altLang="it-IT" smtClean="0"/>
          </a:p>
        </p:txBody>
      </p:sp>
      <p:pic>
        <p:nvPicPr>
          <p:cNvPr id="135172" name="Picture 4" descr="Subprime Mortgage Off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1628775"/>
            <a:ext cx="71945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1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73263" y="490538"/>
            <a:ext cx="8229600" cy="1281112"/>
          </a:xfrm>
        </p:spPr>
        <p:txBody>
          <a:bodyPr vert="horz" wrap="square" lIns="0" tIns="45720" rIns="0" bIns="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>
                <a:solidFill>
                  <a:schemeClr val="accent2"/>
                </a:solidFill>
                <a:cs typeface="Arial" charset="0"/>
              </a:rPr>
              <a:t/>
            </a:r>
            <a:br>
              <a:rPr lang="it-IT" sz="3200" dirty="0">
                <a:solidFill>
                  <a:schemeClr val="accent2"/>
                </a:solidFill>
                <a:cs typeface="Arial" charset="0"/>
              </a:rPr>
            </a:br>
            <a:r>
              <a:rPr lang="it-IT" sz="3200" dirty="0">
                <a:cs typeface="Arial" charset="0"/>
              </a:rPr>
              <a:t>1919-1945</a:t>
            </a:r>
            <a:br>
              <a:rPr lang="it-IT" sz="3200" dirty="0">
                <a:cs typeface="Arial" charset="0"/>
              </a:rPr>
            </a:br>
            <a:r>
              <a:rPr lang="it-IT" sz="3200" dirty="0">
                <a:cs typeface="Arial" charset="0"/>
              </a:rPr>
              <a:t> Un sistema multipolare</a:t>
            </a:r>
          </a:p>
        </p:txBody>
      </p:sp>
      <p:sp>
        <p:nvSpPr>
          <p:cNvPr id="6" name="Ovale 5"/>
          <p:cNvSpPr/>
          <p:nvPr/>
        </p:nvSpPr>
        <p:spPr>
          <a:xfrm>
            <a:off x="3238500" y="3429001"/>
            <a:ext cx="857250" cy="3222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e 6"/>
          <p:cNvSpPr/>
          <p:nvPr/>
        </p:nvSpPr>
        <p:spPr>
          <a:xfrm>
            <a:off x="5619750" y="3108325"/>
            <a:ext cx="1143000" cy="6429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e 7"/>
          <p:cNvSpPr/>
          <p:nvPr/>
        </p:nvSpPr>
        <p:spPr>
          <a:xfrm>
            <a:off x="7239000" y="3322639"/>
            <a:ext cx="1524000" cy="6953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e 8"/>
          <p:cNvSpPr/>
          <p:nvPr/>
        </p:nvSpPr>
        <p:spPr>
          <a:xfrm>
            <a:off x="6381750" y="3482976"/>
            <a:ext cx="1047750" cy="588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6263" name="Picture 2" descr="C:\Users\Utente\Desktop\wallpaper-world-map-2006-larg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844675"/>
            <a:ext cx="82296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e 12"/>
          <p:cNvSpPr/>
          <p:nvPr/>
        </p:nvSpPr>
        <p:spPr>
          <a:xfrm>
            <a:off x="3071813" y="2997201"/>
            <a:ext cx="1439862" cy="5254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6456363" y="2276476"/>
            <a:ext cx="2735262" cy="792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Ovale 2"/>
          <p:cNvSpPr/>
          <p:nvPr/>
        </p:nvSpPr>
        <p:spPr>
          <a:xfrm>
            <a:off x="8543925" y="2997200"/>
            <a:ext cx="647700" cy="5921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e 4"/>
          <p:cNvSpPr/>
          <p:nvPr/>
        </p:nvSpPr>
        <p:spPr>
          <a:xfrm>
            <a:off x="5448300" y="2708276"/>
            <a:ext cx="933450" cy="7207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800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it-IT" sz="3600" dirty="0"/>
              <a:t>Seconda guerra mondiale</a:t>
            </a:r>
            <a:br>
              <a:rPr lang="it-IT" sz="3600" dirty="0"/>
            </a:br>
            <a:r>
              <a:rPr lang="it-IT" sz="3600" dirty="0"/>
              <a:t>Teatro di guerra europeo</a:t>
            </a:r>
          </a:p>
        </p:txBody>
      </p:sp>
      <p:pic>
        <p:nvPicPr>
          <p:cNvPr id="98307" name="Picture 2" descr="https://sites.google.com/a/email.vccs.edu/hanson-history/_/rsrc/1444253391164/history-122/lectures/09-arsenal-of-democracy/world-war-ii-map-europe/World_War_II_Europe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1" y="1773239"/>
            <a:ext cx="6600825" cy="4751387"/>
          </a:xfrm>
        </p:spPr>
      </p:pic>
    </p:spTree>
    <p:extLst>
      <p:ext uri="{BB962C8B-B14F-4D97-AF65-F5344CB8AC3E}">
        <p14:creationId xmlns:p14="http://schemas.microsoft.com/office/powerpoint/2010/main" val="38709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it-IT" sz="3600" dirty="0"/>
              <a:t>Seconda guerra mondiale</a:t>
            </a:r>
            <a:br>
              <a:rPr lang="it-IT" sz="3600" dirty="0"/>
            </a:br>
            <a:r>
              <a:rPr lang="it-IT" sz="3600" dirty="0"/>
              <a:t>Teatro di guerra del Pacifico</a:t>
            </a:r>
          </a:p>
        </p:txBody>
      </p:sp>
      <p:pic>
        <p:nvPicPr>
          <p:cNvPr id="99331" name="Picture 2" descr="https://sites.google.com/a/email.vccs.edu/hanson-history/_/rsrc/1444253954098/history-122/lectures/09-arsenal-of-democracy/world-war-ii-map-europe/WWII_Pacifi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0264" y="1600201"/>
            <a:ext cx="5451475" cy="4525963"/>
          </a:xfrm>
        </p:spPr>
      </p:pic>
    </p:spTree>
    <p:extLst>
      <p:ext uri="{BB962C8B-B14F-4D97-AF65-F5344CB8AC3E}">
        <p14:creationId xmlns:p14="http://schemas.microsoft.com/office/powerpoint/2010/main" val="247084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olo 1"/>
          <p:cNvSpPr>
            <a:spLocks noGrp="1"/>
          </p:cNvSpPr>
          <p:nvPr>
            <p:ph type="ctrTitle"/>
          </p:nvPr>
        </p:nvSpPr>
        <p:spPr>
          <a:xfrm>
            <a:off x="1968500" y="333376"/>
            <a:ext cx="8229600" cy="1008063"/>
          </a:xfrm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200">
                <a:cs typeface="Arial" panose="020B0604020202020204" pitchFamily="34" charset="0"/>
              </a:rPr>
              <a:t>Il sistema bipolare della «Guerra fredda»</a:t>
            </a:r>
          </a:p>
        </p:txBody>
      </p:sp>
      <p:pic>
        <p:nvPicPr>
          <p:cNvPr id="100355" name="Picture 2" descr="C:\Users\Utente\Desktop\wallpaper-world-map-2006-large.gi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844676"/>
            <a:ext cx="8569325" cy="4752975"/>
          </a:xfrm>
        </p:spPr>
      </p:pic>
      <p:sp>
        <p:nvSpPr>
          <p:cNvPr id="6" name="Ovale 5"/>
          <p:cNvSpPr/>
          <p:nvPr/>
        </p:nvSpPr>
        <p:spPr>
          <a:xfrm>
            <a:off x="3119438" y="2997201"/>
            <a:ext cx="1333500" cy="5365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vale 1"/>
          <p:cNvSpPr/>
          <p:nvPr/>
        </p:nvSpPr>
        <p:spPr>
          <a:xfrm>
            <a:off x="6600826" y="2349501"/>
            <a:ext cx="2519363" cy="792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6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olo 1"/>
          <p:cNvSpPr>
            <a:spLocks noGrp="1"/>
          </p:cNvSpPr>
          <p:nvPr>
            <p:ph type="ctrTitle"/>
          </p:nvPr>
        </p:nvSpPr>
        <p:spPr>
          <a:xfrm>
            <a:off x="1981200" y="692150"/>
            <a:ext cx="8229600" cy="1512888"/>
          </a:xfrm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200">
                <a:cs typeface="Arial" panose="020B0604020202020204" pitchFamily="34" charset="0"/>
              </a:rPr>
              <a:t>Aree di crisi durante la Guerra fredda</a:t>
            </a:r>
            <a:r>
              <a:rPr lang="it-IT" altLang="it-IT" sz="3200">
                <a:solidFill>
                  <a:schemeClr val="accent2"/>
                </a:solidFill>
                <a:cs typeface="Arial" panose="020B0604020202020204" pitchFamily="34" charset="0"/>
              </a:rPr>
              <a:t/>
            </a:r>
            <a:br>
              <a:rPr lang="it-IT" altLang="it-IT" sz="3200">
                <a:solidFill>
                  <a:schemeClr val="accent2"/>
                </a:solidFill>
                <a:cs typeface="Arial" panose="020B0604020202020204" pitchFamily="34" charset="0"/>
              </a:rPr>
            </a:br>
            <a:endParaRPr lang="it-IT" altLang="it-IT" sz="3200">
              <a:cs typeface="Arial" panose="020B0604020202020204" pitchFamily="34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3238500" y="3429001"/>
            <a:ext cx="857250" cy="3222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e 6"/>
          <p:cNvSpPr/>
          <p:nvPr/>
        </p:nvSpPr>
        <p:spPr>
          <a:xfrm>
            <a:off x="5619750" y="3108325"/>
            <a:ext cx="1143000" cy="6429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e 7"/>
          <p:cNvSpPr/>
          <p:nvPr/>
        </p:nvSpPr>
        <p:spPr>
          <a:xfrm>
            <a:off x="7239000" y="3322639"/>
            <a:ext cx="1524000" cy="6953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e 8"/>
          <p:cNvSpPr/>
          <p:nvPr/>
        </p:nvSpPr>
        <p:spPr>
          <a:xfrm>
            <a:off x="6381750" y="3482976"/>
            <a:ext cx="1047750" cy="588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407" name="Picture 2" descr="C:\Users\Utente\Desktop\wallpaper-world-map-2006-larg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844675"/>
            <a:ext cx="82296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e 4"/>
          <p:cNvSpPr/>
          <p:nvPr/>
        </p:nvSpPr>
        <p:spPr>
          <a:xfrm>
            <a:off x="5448300" y="2708276"/>
            <a:ext cx="1314450" cy="7207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e 3"/>
          <p:cNvSpPr/>
          <p:nvPr/>
        </p:nvSpPr>
        <p:spPr>
          <a:xfrm>
            <a:off x="7905750" y="2924176"/>
            <a:ext cx="857250" cy="13128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3792538" y="3429001"/>
            <a:ext cx="779462" cy="5889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4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/>
              <a:t>L’Europa della Guerra fredda (1947-1989)</a:t>
            </a:r>
          </a:p>
        </p:txBody>
      </p:sp>
      <p:pic>
        <p:nvPicPr>
          <p:cNvPr id="104451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1200" y="1417639"/>
            <a:ext cx="5689600" cy="4708525"/>
          </a:xfrm>
          <a:ln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Figura a mano libera 6"/>
          <p:cNvSpPr/>
          <p:nvPr/>
        </p:nvSpPr>
        <p:spPr>
          <a:xfrm>
            <a:off x="6186488" y="3262314"/>
            <a:ext cx="914400" cy="903287"/>
          </a:xfrm>
          <a:custGeom>
            <a:avLst/>
            <a:gdLst>
              <a:gd name="connsiteX0" fmla="*/ 914400 w 914400"/>
              <a:gd name="connsiteY0" fmla="*/ 895849 h 903387"/>
              <a:gd name="connsiteX1" fmla="*/ 862012 w 914400"/>
              <a:gd name="connsiteY1" fmla="*/ 891086 h 903387"/>
              <a:gd name="connsiteX2" fmla="*/ 847725 w 914400"/>
              <a:gd name="connsiteY2" fmla="*/ 886324 h 903387"/>
              <a:gd name="connsiteX3" fmla="*/ 823912 w 914400"/>
              <a:gd name="connsiteY3" fmla="*/ 891086 h 903387"/>
              <a:gd name="connsiteX4" fmla="*/ 776287 w 914400"/>
              <a:gd name="connsiteY4" fmla="*/ 895849 h 903387"/>
              <a:gd name="connsiteX5" fmla="*/ 771525 w 914400"/>
              <a:gd name="connsiteY5" fmla="*/ 881561 h 903387"/>
              <a:gd name="connsiteX6" fmla="*/ 762000 w 914400"/>
              <a:gd name="connsiteY6" fmla="*/ 867274 h 903387"/>
              <a:gd name="connsiteX7" fmla="*/ 757237 w 914400"/>
              <a:gd name="connsiteY7" fmla="*/ 848224 h 903387"/>
              <a:gd name="connsiteX8" fmla="*/ 747712 w 914400"/>
              <a:gd name="connsiteY8" fmla="*/ 819649 h 903387"/>
              <a:gd name="connsiteX9" fmla="*/ 738187 w 914400"/>
              <a:gd name="connsiteY9" fmla="*/ 772024 h 903387"/>
              <a:gd name="connsiteX10" fmla="*/ 709612 w 914400"/>
              <a:gd name="connsiteY10" fmla="*/ 748211 h 903387"/>
              <a:gd name="connsiteX11" fmla="*/ 685800 w 914400"/>
              <a:gd name="connsiteY11" fmla="*/ 710111 h 903387"/>
              <a:gd name="connsiteX12" fmla="*/ 671512 w 914400"/>
              <a:gd name="connsiteY12" fmla="*/ 705349 h 903387"/>
              <a:gd name="connsiteX13" fmla="*/ 657225 w 914400"/>
              <a:gd name="connsiteY13" fmla="*/ 691061 h 903387"/>
              <a:gd name="connsiteX14" fmla="*/ 628650 w 914400"/>
              <a:gd name="connsiteY14" fmla="*/ 667249 h 903387"/>
              <a:gd name="connsiteX15" fmla="*/ 619125 w 914400"/>
              <a:gd name="connsiteY15" fmla="*/ 652961 h 903387"/>
              <a:gd name="connsiteX16" fmla="*/ 581025 w 914400"/>
              <a:gd name="connsiteY16" fmla="*/ 643436 h 903387"/>
              <a:gd name="connsiteX17" fmla="*/ 542925 w 914400"/>
              <a:gd name="connsiteY17" fmla="*/ 672011 h 903387"/>
              <a:gd name="connsiteX18" fmla="*/ 528637 w 914400"/>
              <a:gd name="connsiteY18" fmla="*/ 676774 h 903387"/>
              <a:gd name="connsiteX19" fmla="*/ 500062 w 914400"/>
              <a:gd name="connsiteY19" fmla="*/ 681536 h 903387"/>
              <a:gd name="connsiteX20" fmla="*/ 485775 w 914400"/>
              <a:gd name="connsiteY20" fmla="*/ 695824 h 903387"/>
              <a:gd name="connsiteX21" fmla="*/ 471487 w 914400"/>
              <a:gd name="connsiteY21" fmla="*/ 700586 h 903387"/>
              <a:gd name="connsiteX22" fmla="*/ 461962 w 914400"/>
              <a:gd name="connsiteY22" fmla="*/ 714874 h 903387"/>
              <a:gd name="connsiteX23" fmla="*/ 438150 w 914400"/>
              <a:gd name="connsiteY23" fmla="*/ 710111 h 903387"/>
              <a:gd name="connsiteX24" fmla="*/ 419100 w 914400"/>
              <a:gd name="connsiteY24" fmla="*/ 686299 h 903387"/>
              <a:gd name="connsiteX25" fmla="*/ 361950 w 914400"/>
              <a:gd name="connsiteY25" fmla="*/ 681536 h 903387"/>
              <a:gd name="connsiteX26" fmla="*/ 223837 w 914400"/>
              <a:gd name="connsiteY26" fmla="*/ 676774 h 903387"/>
              <a:gd name="connsiteX27" fmla="*/ 228600 w 914400"/>
              <a:gd name="connsiteY27" fmla="*/ 600574 h 903387"/>
              <a:gd name="connsiteX28" fmla="*/ 266700 w 914400"/>
              <a:gd name="connsiteY28" fmla="*/ 595811 h 903387"/>
              <a:gd name="connsiteX29" fmla="*/ 242887 w 914400"/>
              <a:gd name="connsiteY29" fmla="*/ 552949 h 903387"/>
              <a:gd name="connsiteX30" fmla="*/ 252412 w 914400"/>
              <a:gd name="connsiteY30" fmla="*/ 524374 h 903387"/>
              <a:gd name="connsiteX31" fmla="*/ 257175 w 914400"/>
              <a:gd name="connsiteY31" fmla="*/ 510086 h 903387"/>
              <a:gd name="connsiteX32" fmla="*/ 280987 w 914400"/>
              <a:gd name="connsiteY32" fmla="*/ 505324 h 903387"/>
              <a:gd name="connsiteX33" fmla="*/ 300037 w 914400"/>
              <a:gd name="connsiteY33" fmla="*/ 481511 h 903387"/>
              <a:gd name="connsiteX34" fmla="*/ 314325 w 914400"/>
              <a:gd name="connsiteY34" fmla="*/ 467224 h 903387"/>
              <a:gd name="connsiteX35" fmla="*/ 328612 w 914400"/>
              <a:gd name="connsiteY35" fmla="*/ 448174 h 903387"/>
              <a:gd name="connsiteX36" fmla="*/ 323850 w 914400"/>
              <a:gd name="connsiteY36" fmla="*/ 400549 h 903387"/>
              <a:gd name="connsiteX37" fmla="*/ 314325 w 914400"/>
              <a:gd name="connsiteY37" fmla="*/ 371974 h 903387"/>
              <a:gd name="connsiteX38" fmla="*/ 300037 w 914400"/>
              <a:gd name="connsiteY38" fmla="*/ 362449 h 903387"/>
              <a:gd name="connsiteX39" fmla="*/ 290512 w 914400"/>
              <a:gd name="connsiteY39" fmla="*/ 333874 h 903387"/>
              <a:gd name="connsiteX40" fmla="*/ 285750 w 914400"/>
              <a:gd name="connsiteY40" fmla="*/ 305299 h 903387"/>
              <a:gd name="connsiteX41" fmla="*/ 257175 w 914400"/>
              <a:gd name="connsiteY41" fmla="*/ 281486 h 903387"/>
              <a:gd name="connsiteX42" fmla="*/ 242887 w 914400"/>
              <a:gd name="connsiteY42" fmla="*/ 252911 h 903387"/>
              <a:gd name="connsiteX43" fmla="*/ 257175 w 914400"/>
              <a:gd name="connsiteY43" fmla="*/ 248149 h 903387"/>
              <a:gd name="connsiteX44" fmla="*/ 300037 w 914400"/>
              <a:gd name="connsiteY44" fmla="*/ 214811 h 903387"/>
              <a:gd name="connsiteX45" fmla="*/ 295275 w 914400"/>
              <a:gd name="connsiteY45" fmla="*/ 181474 h 903387"/>
              <a:gd name="connsiteX46" fmla="*/ 266700 w 914400"/>
              <a:gd name="connsiteY46" fmla="*/ 167186 h 903387"/>
              <a:gd name="connsiteX47" fmla="*/ 261937 w 914400"/>
              <a:gd name="connsiteY47" fmla="*/ 148136 h 903387"/>
              <a:gd name="connsiteX48" fmla="*/ 252412 w 914400"/>
              <a:gd name="connsiteY48" fmla="*/ 119561 h 903387"/>
              <a:gd name="connsiteX49" fmla="*/ 247650 w 914400"/>
              <a:gd name="connsiteY49" fmla="*/ 86224 h 903387"/>
              <a:gd name="connsiteX50" fmla="*/ 242887 w 914400"/>
              <a:gd name="connsiteY50" fmla="*/ 71936 h 903387"/>
              <a:gd name="connsiteX51" fmla="*/ 228600 w 914400"/>
              <a:gd name="connsiteY51" fmla="*/ 62411 h 903387"/>
              <a:gd name="connsiteX52" fmla="*/ 0 w 914400"/>
              <a:gd name="connsiteY52" fmla="*/ 57649 h 903387"/>
              <a:gd name="connsiteX53" fmla="*/ 19050 w 914400"/>
              <a:gd name="connsiteY53" fmla="*/ 29074 h 903387"/>
              <a:gd name="connsiteX54" fmla="*/ 33337 w 914400"/>
              <a:gd name="connsiteY54" fmla="*/ 499 h 903387"/>
              <a:gd name="connsiteX55" fmla="*/ 38100 w 914400"/>
              <a:gd name="connsiteY55" fmla="*/ 499 h 90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" h="903387">
                <a:moveTo>
                  <a:pt x="914400" y="895849"/>
                </a:moveTo>
                <a:cubicBezTo>
                  <a:pt x="896937" y="894261"/>
                  <a:pt x="879370" y="893566"/>
                  <a:pt x="862012" y="891086"/>
                </a:cubicBezTo>
                <a:cubicBezTo>
                  <a:pt x="857043" y="890376"/>
                  <a:pt x="852745" y="886324"/>
                  <a:pt x="847725" y="886324"/>
                </a:cubicBezTo>
                <a:cubicBezTo>
                  <a:pt x="839630" y="886324"/>
                  <a:pt x="831850" y="889499"/>
                  <a:pt x="823912" y="891086"/>
                </a:cubicBezTo>
                <a:cubicBezTo>
                  <a:pt x="806373" y="902779"/>
                  <a:pt x="803351" y="909381"/>
                  <a:pt x="776287" y="895849"/>
                </a:cubicBezTo>
                <a:cubicBezTo>
                  <a:pt x="771797" y="893604"/>
                  <a:pt x="773770" y="886051"/>
                  <a:pt x="771525" y="881561"/>
                </a:cubicBezTo>
                <a:cubicBezTo>
                  <a:pt x="768965" y="876442"/>
                  <a:pt x="765175" y="872036"/>
                  <a:pt x="762000" y="867274"/>
                </a:cubicBezTo>
                <a:cubicBezTo>
                  <a:pt x="760412" y="860924"/>
                  <a:pt x="759118" y="854493"/>
                  <a:pt x="757237" y="848224"/>
                </a:cubicBezTo>
                <a:cubicBezTo>
                  <a:pt x="754352" y="838607"/>
                  <a:pt x="749681" y="829494"/>
                  <a:pt x="747712" y="819649"/>
                </a:cubicBezTo>
                <a:cubicBezTo>
                  <a:pt x="744537" y="803774"/>
                  <a:pt x="743999" y="787134"/>
                  <a:pt x="738187" y="772024"/>
                </a:cubicBezTo>
                <a:cubicBezTo>
                  <a:pt x="735025" y="763803"/>
                  <a:pt x="716610" y="752876"/>
                  <a:pt x="709612" y="748211"/>
                </a:cubicBezTo>
                <a:cubicBezTo>
                  <a:pt x="703648" y="736282"/>
                  <a:pt x="696397" y="718942"/>
                  <a:pt x="685800" y="710111"/>
                </a:cubicBezTo>
                <a:cubicBezTo>
                  <a:pt x="681943" y="706897"/>
                  <a:pt x="676275" y="706936"/>
                  <a:pt x="671512" y="705349"/>
                </a:cubicBezTo>
                <a:cubicBezTo>
                  <a:pt x="666750" y="700586"/>
                  <a:pt x="662399" y="695373"/>
                  <a:pt x="657225" y="691061"/>
                </a:cubicBezTo>
                <a:cubicBezTo>
                  <a:pt x="636790" y="674031"/>
                  <a:pt x="647624" y="690018"/>
                  <a:pt x="628650" y="667249"/>
                </a:cubicBezTo>
                <a:cubicBezTo>
                  <a:pt x="624986" y="662852"/>
                  <a:pt x="623595" y="656537"/>
                  <a:pt x="619125" y="652961"/>
                </a:cubicBezTo>
                <a:cubicBezTo>
                  <a:pt x="614246" y="649058"/>
                  <a:pt x="582207" y="643672"/>
                  <a:pt x="581025" y="643436"/>
                </a:cubicBezTo>
                <a:cubicBezTo>
                  <a:pt x="514766" y="652902"/>
                  <a:pt x="567849" y="634625"/>
                  <a:pt x="542925" y="672011"/>
                </a:cubicBezTo>
                <a:cubicBezTo>
                  <a:pt x="540140" y="676188"/>
                  <a:pt x="533538" y="675685"/>
                  <a:pt x="528637" y="676774"/>
                </a:cubicBezTo>
                <a:cubicBezTo>
                  <a:pt x="519211" y="678869"/>
                  <a:pt x="509587" y="679949"/>
                  <a:pt x="500062" y="681536"/>
                </a:cubicBezTo>
                <a:cubicBezTo>
                  <a:pt x="495300" y="686299"/>
                  <a:pt x="491379" y="692088"/>
                  <a:pt x="485775" y="695824"/>
                </a:cubicBezTo>
                <a:cubicBezTo>
                  <a:pt x="481598" y="698609"/>
                  <a:pt x="475407" y="697450"/>
                  <a:pt x="471487" y="700586"/>
                </a:cubicBezTo>
                <a:cubicBezTo>
                  <a:pt x="467017" y="704162"/>
                  <a:pt x="465137" y="710111"/>
                  <a:pt x="461962" y="714874"/>
                </a:cubicBezTo>
                <a:cubicBezTo>
                  <a:pt x="454025" y="713286"/>
                  <a:pt x="444885" y="714601"/>
                  <a:pt x="438150" y="710111"/>
                </a:cubicBezTo>
                <a:cubicBezTo>
                  <a:pt x="414911" y="694618"/>
                  <a:pt x="456566" y="693793"/>
                  <a:pt x="419100" y="686299"/>
                </a:cubicBezTo>
                <a:cubicBezTo>
                  <a:pt x="400355" y="682550"/>
                  <a:pt x="381043" y="682467"/>
                  <a:pt x="361950" y="681536"/>
                </a:cubicBezTo>
                <a:cubicBezTo>
                  <a:pt x="315940" y="679292"/>
                  <a:pt x="269875" y="678361"/>
                  <a:pt x="223837" y="676774"/>
                </a:cubicBezTo>
                <a:cubicBezTo>
                  <a:pt x="225425" y="651374"/>
                  <a:pt x="216692" y="623066"/>
                  <a:pt x="228600" y="600574"/>
                </a:cubicBezTo>
                <a:cubicBezTo>
                  <a:pt x="234588" y="589263"/>
                  <a:pt x="258371" y="605529"/>
                  <a:pt x="266700" y="595811"/>
                </a:cubicBezTo>
                <a:cubicBezTo>
                  <a:pt x="277459" y="583259"/>
                  <a:pt x="249239" y="559301"/>
                  <a:pt x="242887" y="552949"/>
                </a:cubicBezTo>
                <a:cubicBezTo>
                  <a:pt x="234518" y="527840"/>
                  <a:pt x="236557" y="548157"/>
                  <a:pt x="252412" y="524374"/>
                </a:cubicBezTo>
                <a:cubicBezTo>
                  <a:pt x="255197" y="520197"/>
                  <a:pt x="252998" y="512871"/>
                  <a:pt x="257175" y="510086"/>
                </a:cubicBezTo>
                <a:cubicBezTo>
                  <a:pt x="263910" y="505596"/>
                  <a:pt x="273050" y="506911"/>
                  <a:pt x="280987" y="505324"/>
                </a:cubicBezTo>
                <a:cubicBezTo>
                  <a:pt x="312943" y="484021"/>
                  <a:pt x="281633" y="509117"/>
                  <a:pt x="300037" y="481511"/>
                </a:cubicBezTo>
                <a:cubicBezTo>
                  <a:pt x="303773" y="475907"/>
                  <a:pt x="309942" y="472338"/>
                  <a:pt x="314325" y="467224"/>
                </a:cubicBezTo>
                <a:cubicBezTo>
                  <a:pt x="319491" y="461198"/>
                  <a:pt x="323850" y="454524"/>
                  <a:pt x="328612" y="448174"/>
                </a:cubicBezTo>
                <a:cubicBezTo>
                  <a:pt x="327025" y="432299"/>
                  <a:pt x="326790" y="416230"/>
                  <a:pt x="323850" y="400549"/>
                </a:cubicBezTo>
                <a:cubicBezTo>
                  <a:pt x="322000" y="390681"/>
                  <a:pt x="322679" y="377543"/>
                  <a:pt x="314325" y="371974"/>
                </a:cubicBezTo>
                <a:lnTo>
                  <a:pt x="300037" y="362449"/>
                </a:lnTo>
                <a:cubicBezTo>
                  <a:pt x="296862" y="352924"/>
                  <a:pt x="292162" y="343778"/>
                  <a:pt x="290512" y="333874"/>
                </a:cubicBezTo>
                <a:cubicBezTo>
                  <a:pt x="288925" y="324349"/>
                  <a:pt x="289672" y="314123"/>
                  <a:pt x="285750" y="305299"/>
                </a:cubicBezTo>
                <a:cubicBezTo>
                  <a:pt x="281890" y="296614"/>
                  <a:pt x="264765" y="286546"/>
                  <a:pt x="257175" y="281486"/>
                </a:cubicBezTo>
                <a:cubicBezTo>
                  <a:pt x="255571" y="279079"/>
                  <a:pt x="240070" y="258545"/>
                  <a:pt x="242887" y="252911"/>
                </a:cubicBezTo>
                <a:cubicBezTo>
                  <a:pt x="245132" y="248421"/>
                  <a:pt x="252412" y="249736"/>
                  <a:pt x="257175" y="248149"/>
                </a:cubicBezTo>
                <a:cubicBezTo>
                  <a:pt x="291354" y="225363"/>
                  <a:pt x="277656" y="237194"/>
                  <a:pt x="300037" y="214811"/>
                </a:cubicBezTo>
                <a:cubicBezTo>
                  <a:pt x="298450" y="203699"/>
                  <a:pt x="299834" y="191732"/>
                  <a:pt x="295275" y="181474"/>
                </a:cubicBezTo>
                <a:cubicBezTo>
                  <a:pt x="292064" y="174250"/>
                  <a:pt x="273039" y="169299"/>
                  <a:pt x="266700" y="167186"/>
                </a:cubicBezTo>
                <a:cubicBezTo>
                  <a:pt x="265112" y="160836"/>
                  <a:pt x="263818" y="154405"/>
                  <a:pt x="261937" y="148136"/>
                </a:cubicBezTo>
                <a:cubicBezTo>
                  <a:pt x="259052" y="138519"/>
                  <a:pt x="252412" y="119561"/>
                  <a:pt x="252412" y="119561"/>
                </a:cubicBezTo>
                <a:cubicBezTo>
                  <a:pt x="250825" y="108449"/>
                  <a:pt x="249851" y="97231"/>
                  <a:pt x="247650" y="86224"/>
                </a:cubicBezTo>
                <a:cubicBezTo>
                  <a:pt x="246665" y="81301"/>
                  <a:pt x="246023" y="75856"/>
                  <a:pt x="242887" y="71936"/>
                </a:cubicBezTo>
                <a:cubicBezTo>
                  <a:pt x="239311" y="67467"/>
                  <a:pt x="234314" y="62747"/>
                  <a:pt x="228600" y="62411"/>
                </a:cubicBezTo>
                <a:cubicBezTo>
                  <a:pt x="152515" y="57936"/>
                  <a:pt x="76200" y="59236"/>
                  <a:pt x="0" y="57649"/>
                </a:cubicBezTo>
                <a:cubicBezTo>
                  <a:pt x="11323" y="23675"/>
                  <a:pt x="-4733" y="64749"/>
                  <a:pt x="19050" y="29074"/>
                </a:cubicBezTo>
                <a:cubicBezTo>
                  <a:pt x="34544" y="5833"/>
                  <a:pt x="10855" y="22980"/>
                  <a:pt x="33337" y="499"/>
                </a:cubicBezTo>
                <a:cubicBezTo>
                  <a:pt x="34460" y="-624"/>
                  <a:pt x="36512" y="499"/>
                  <a:pt x="38100" y="4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igura a mano libera 8"/>
          <p:cNvSpPr/>
          <p:nvPr/>
        </p:nvSpPr>
        <p:spPr>
          <a:xfrm>
            <a:off x="5424489" y="3395663"/>
            <a:ext cx="1138237" cy="1238250"/>
          </a:xfrm>
          <a:custGeom>
            <a:avLst/>
            <a:gdLst>
              <a:gd name="connsiteX0" fmla="*/ 1138237 w 1138237"/>
              <a:gd name="connsiteY0" fmla="*/ 1238250 h 1238250"/>
              <a:gd name="connsiteX1" fmla="*/ 1133475 w 1138237"/>
              <a:gd name="connsiteY1" fmla="*/ 1181100 h 1238250"/>
              <a:gd name="connsiteX2" fmla="*/ 1119187 w 1138237"/>
              <a:gd name="connsiteY2" fmla="*/ 1176337 h 1238250"/>
              <a:gd name="connsiteX3" fmla="*/ 1109662 w 1138237"/>
              <a:gd name="connsiteY3" fmla="*/ 1190625 h 1238250"/>
              <a:gd name="connsiteX4" fmla="*/ 1100137 w 1138237"/>
              <a:gd name="connsiteY4" fmla="*/ 1176337 h 1238250"/>
              <a:gd name="connsiteX5" fmla="*/ 1095375 w 1138237"/>
              <a:gd name="connsiteY5" fmla="*/ 1162050 h 1238250"/>
              <a:gd name="connsiteX6" fmla="*/ 1081087 w 1138237"/>
              <a:gd name="connsiteY6" fmla="*/ 1157287 h 1238250"/>
              <a:gd name="connsiteX7" fmla="*/ 1076325 w 1138237"/>
              <a:gd name="connsiteY7" fmla="*/ 1143000 h 1238250"/>
              <a:gd name="connsiteX8" fmla="*/ 1090612 w 1138237"/>
              <a:gd name="connsiteY8" fmla="*/ 1114425 h 1238250"/>
              <a:gd name="connsiteX9" fmla="*/ 1104900 w 1138237"/>
              <a:gd name="connsiteY9" fmla="*/ 1085850 h 1238250"/>
              <a:gd name="connsiteX10" fmla="*/ 1100137 w 1138237"/>
              <a:gd name="connsiteY10" fmla="*/ 1062037 h 1238250"/>
              <a:gd name="connsiteX11" fmla="*/ 1085850 w 1138237"/>
              <a:gd name="connsiteY11" fmla="*/ 1052512 h 1238250"/>
              <a:gd name="connsiteX12" fmla="*/ 1071562 w 1138237"/>
              <a:gd name="connsiteY12" fmla="*/ 1019175 h 1238250"/>
              <a:gd name="connsiteX13" fmla="*/ 1066800 w 1138237"/>
              <a:gd name="connsiteY13" fmla="*/ 990600 h 1238250"/>
              <a:gd name="connsiteX14" fmla="*/ 1062037 w 1138237"/>
              <a:gd name="connsiteY14" fmla="*/ 976312 h 1238250"/>
              <a:gd name="connsiteX15" fmla="*/ 1066800 w 1138237"/>
              <a:gd name="connsiteY15" fmla="*/ 957262 h 1238250"/>
              <a:gd name="connsiteX16" fmla="*/ 1062037 w 1138237"/>
              <a:gd name="connsiteY16" fmla="*/ 919162 h 1238250"/>
              <a:gd name="connsiteX17" fmla="*/ 1047750 w 1138237"/>
              <a:gd name="connsiteY17" fmla="*/ 923925 h 1238250"/>
              <a:gd name="connsiteX18" fmla="*/ 1033462 w 1138237"/>
              <a:gd name="connsiteY18" fmla="*/ 933450 h 1238250"/>
              <a:gd name="connsiteX19" fmla="*/ 985837 w 1138237"/>
              <a:gd name="connsiteY19" fmla="*/ 909637 h 1238250"/>
              <a:gd name="connsiteX20" fmla="*/ 962025 w 1138237"/>
              <a:gd name="connsiteY20" fmla="*/ 871537 h 1238250"/>
              <a:gd name="connsiteX21" fmla="*/ 942975 w 1138237"/>
              <a:gd name="connsiteY21" fmla="*/ 866775 h 1238250"/>
              <a:gd name="connsiteX22" fmla="*/ 928687 w 1138237"/>
              <a:gd name="connsiteY22" fmla="*/ 857250 h 1238250"/>
              <a:gd name="connsiteX23" fmla="*/ 909637 w 1138237"/>
              <a:gd name="connsiteY23" fmla="*/ 828675 h 1238250"/>
              <a:gd name="connsiteX24" fmla="*/ 904875 w 1138237"/>
              <a:gd name="connsiteY24" fmla="*/ 814387 h 1238250"/>
              <a:gd name="connsiteX25" fmla="*/ 862012 w 1138237"/>
              <a:gd name="connsiteY25" fmla="*/ 776287 h 1238250"/>
              <a:gd name="connsiteX26" fmla="*/ 847725 w 1138237"/>
              <a:gd name="connsiteY26" fmla="*/ 771525 h 1238250"/>
              <a:gd name="connsiteX27" fmla="*/ 833437 w 1138237"/>
              <a:gd name="connsiteY27" fmla="*/ 762000 h 1238250"/>
              <a:gd name="connsiteX28" fmla="*/ 776287 w 1138237"/>
              <a:gd name="connsiteY28" fmla="*/ 771525 h 1238250"/>
              <a:gd name="connsiteX29" fmla="*/ 742950 w 1138237"/>
              <a:gd name="connsiteY29" fmla="*/ 776287 h 1238250"/>
              <a:gd name="connsiteX30" fmla="*/ 733425 w 1138237"/>
              <a:gd name="connsiteY30" fmla="*/ 790575 h 1238250"/>
              <a:gd name="connsiteX31" fmla="*/ 704850 w 1138237"/>
              <a:gd name="connsiteY31" fmla="*/ 800100 h 1238250"/>
              <a:gd name="connsiteX32" fmla="*/ 690562 w 1138237"/>
              <a:gd name="connsiteY32" fmla="*/ 809625 h 1238250"/>
              <a:gd name="connsiteX33" fmla="*/ 609600 w 1138237"/>
              <a:gd name="connsiteY33" fmla="*/ 804862 h 1238250"/>
              <a:gd name="connsiteX34" fmla="*/ 585787 w 1138237"/>
              <a:gd name="connsiteY34" fmla="*/ 781050 h 1238250"/>
              <a:gd name="connsiteX35" fmla="*/ 566737 w 1138237"/>
              <a:gd name="connsiteY35" fmla="*/ 776287 h 1238250"/>
              <a:gd name="connsiteX36" fmla="*/ 538162 w 1138237"/>
              <a:gd name="connsiteY36" fmla="*/ 757237 h 1238250"/>
              <a:gd name="connsiteX37" fmla="*/ 519112 w 1138237"/>
              <a:gd name="connsiteY37" fmla="*/ 728662 h 1238250"/>
              <a:gd name="connsiteX38" fmla="*/ 519112 w 1138237"/>
              <a:gd name="connsiteY38" fmla="*/ 685800 h 1238250"/>
              <a:gd name="connsiteX39" fmla="*/ 523875 w 1138237"/>
              <a:gd name="connsiteY39" fmla="*/ 638175 h 1238250"/>
              <a:gd name="connsiteX40" fmla="*/ 571500 w 1138237"/>
              <a:gd name="connsiteY40" fmla="*/ 633412 h 1238250"/>
              <a:gd name="connsiteX41" fmla="*/ 581025 w 1138237"/>
              <a:gd name="connsiteY41" fmla="*/ 619125 h 1238250"/>
              <a:gd name="connsiteX42" fmla="*/ 571500 w 1138237"/>
              <a:gd name="connsiteY42" fmla="*/ 604837 h 1238250"/>
              <a:gd name="connsiteX43" fmla="*/ 557212 w 1138237"/>
              <a:gd name="connsiteY43" fmla="*/ 595312 h 1238250"/>
              <a:gd name="connsiteX44" fmla="*/ 552450 w 1138237"/>
              <a:gd name="connsiteY44" fmla="*/ 528637 h 1238250"/>
              <a:gd name="connsiteX45" fmla="*/ 538162 w 1138237"/>
              <a:gd name="connsiteY45" fmla="*/ 519112 h 1238250"/>
              <a:gd name="connsiteX46" fmla="*/ 509587 w 1138237"/>
              <a:gd name="connsiteY46" fmla="*/ 509587 h 1238250"/>
              <a:gd name="connsiteX47" fmla="*/ 481012 w 1138237"/>
              <a:gd name="connsiteY47" fmla="*/ 519112 h 1238250"/>
              <a:gd name="connsiteX48" fmla="*/ 466725 w 1138237"/>
              <a:gd name="connsiteY48" fmla="*/ 509587 h 1238250"/>
              <a:gd name="connsiteX49" fmla="*/ 452437 w 1138237"/>
              <a:gd name="connsiteY49" fmla="*/ 495300 h 1238250"/>
              <a:gd name="connsiteX50" fmla="*/ 419100 w 1138237"/>
              <a:gd name="connsiteY50" fmla="*/ 485775 h 1238250"/>
              <a:gd name="connsiteX51" fmla="*/ 395287 w 1138237"/>
              <a:gd name="connsiteY51" fmla="*/ 519112 h 1238250"/>
              <a:gd name="connsiteX52" fmla="*/ 381000 w 1138237"/>
              <a:gd name="connsiteY52" fmla="*/ 533400 h 1238250"/>
              <a:gd name="connsiteX53" fmla="*/ 319087 w 1138237"/>
              <a:gd name="connsiteY53" fmla="*/ 528637 h 1238250"/>
              <a:gd name="connsiteX54" fmla="*/ 295275 w 1138237"/>
              <a:gd name="connsiteY54" fmla="*/ 504825 h 1238250"/>
              <a:gd name="connsiteX55" fmla="*/ 280987 w 1138237"/>
              <a:gd name="connsiteY55" fmla="*/ 500062 h 1238250"/>
              <a:gd name="connsiteX56" fmla="*/ 252412 w 1138237"/>
              <a:gd name="connsiteY56" fmla="*/ 481012 h 1238250"/>
              <a:gd name="connsiteX57" fmla="*/ 252412 w 1138237"/>
              <a:gd name="connsiteY57" fmla="*/ 481012 h 1238250"/>
              <a:gd name="connsiteX58" fmla="*/ 238125 w 1138237"/>
              <a:gd name="connsiteY58" fmla="*/ 466725 h 1238250"/>
              <a:gd name="connsiteX59" fmla="*/ 228600 w 1138237"/>
              <a:gd name="connsiteY59" fmla="*/ 452437 h 1238250"/>
              <a:gd name="connsiteX60" fmla="*/ 214312 w 1138237"/>
              <a:gd name="connsiteY60" fmla="*/ 447675 h 1238250"/>
              <a:gd name="connsiteX61" fmla="*/ 190500 w 1138237"/>
              <a:gd name="connsiteY61" fmla="*/ 423862 h 1238250"/>
              <a:gd name="connsiteX62" fmla="*/ 176212 w 1138237"/>
              <a:gd name="connsiteY62" fmla="*/ 414337 h 1238250"/>
              <a:gd name="connsiteX63" fmla="*/ 166687 w 1138237"/>
              <a:gd name="connsiteY63" fmla="*/ 385762 h 1238250"/>
              <a:gd name="connsiteX64" fmla="*/ 161925 w 1138237"/>
              <a:gd name="connsiteY64" fmla="*/ 371475 h 1238250"/>
              <a:gd name="connsiteX65" fmla="*/ 157162 w 1138237"/>
              <a:gd name="connsiteY65" fmla="*/ 333375 h 1238250"/>
              <a:gd name="connsiteX66" fmla="*/ 14287 w 1138237"/>
              <a:gd name="connsiteY66" fmla="*/ 319087 h 1238250"/>
              <a:gd name="connsiteX67" fmla="*/ 0 w 1138237"/>
              <a:gd name="connsiteY67" fmla="*/ 304800 h 1238250"/>
              <a:gd name="connsiteX68" fmla="*/ 4762 w 1138237"/>
              <a:gd name="connsiteY68" fmla="*/ 285750 h 1238250"/>
              <a:gd name="connsiteX69" fmla="*/ 14287 w 1138237"/>
              <a:gd name="connsiteY69" fmla="*/ 271462 h 1238250"/>
              <a:gd name="connsiteX70" fmla="*/ 4762 w 1138237"/>
              <a:gd name="connsiteY70" fmla="*/ 257175 h 1238250"/>
              <a:gd name="connsiteX71" fmla="*/ 23812 w 1138237"/>
              <a:gd name="connsiteY71" fmla="*/ 247650 h 1238250"/>
              <a:gd name="connsiteX72" fmla="*/ 57150 w 1138237"/>
              <a:gd name="connsiteY72" fmla="*/ 242887 h 1238250"/>
              <a:gd name="connsiteX73" fmla="*/ 52387 w 1138237"/>
              <a:gd name="connsiteY73" fmla="*/ 223837 h 1238250"/>
              <a:gd name="connsiteX74" fmla="*/ 66675 w 1138237"/>
              <a:gd name="connsiteY74" fmla="*/ 180975 h 1238250"/>
              <a:gd name="connsiteX75" fmla="*/ 95250 w 1138237"/>
              <a:gd name="connsiteY75" fmla="*/ 171450 h 1238250"/>
              <a:gd name="connsiteX76" fmla="*/ 109537 w 1138237"/>
              <a:gd name="connsiteY76" fmla="*/ 166687 h 1238250"/>
              <a:gd name="connsiteX77" fmla="*/ 104775 w 1138237"/>
              <a:gd name="connsiteY77" fmla="*/ 133350 h 1238250"/>
              <a:gd name="connsiteX78" fmla="*/ 95250 w 1138237"/>
              <a:gd name="connsiteY78" fmla="*/ 104775 h 1238250"/>
              <a:gd name="connsiteX79" fmla="*/ 128587 w 1138237"/>
              <a:gd name="connsiteY79" fmla="*/ 95250 h 1238250"/>
              <a:gd name="connsiteX80" fmla="*/ 128587 w 1138237"/>
              <a:gd name="connsiteY80" fmla="*/ 61912 h 1238250"/>
              <a:gd name="connsiteX81" fmla="*/ 100012 w 1138237"/>
              <a:gd name="connsiteY81" fmla="*/ 57150 h 1238250"/>
              <a:gd name="connsiteX82" fmla="*/ 85725 w 1138237"/>
              <a:gd name="connsiteY82" fmla="*/ 47625 h 1238250"/>
              <a:gd name="connsiteX83" fmla="*/ 95250 w 1138237"/>
              <a:gd name="connsiteY83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138237" h="1238250">
                <a:moveTo>
                  <a:pt x="1138237" y="1238250"/>
                </a:moveTo>
                <a:cubicBezTo>
                  <a:pt x="1136650" y="1219200"/>
                  <a:pt x="1139097" y="1199371"/>
                  <a:pt x="1133475" y="1181100"/>
                </a:cubicBezTo>
                <a:cubicBezTo>
                  <a:pt x="1131999" y="1176302"/>
                  <a:pt x="1123848" y="1174473"/>
                  <a:pt x="1119187" y="1176337"/>
                </a:cubicBezTo>
                <a:cubicBezTo>
                  <a:pt x="1113872" y="1178463"/>
                  <a:pt x="1112837" y="1185862"/>
                  <a:pt x="1109662" y="1190625"/>
                </a:cubicBezTo>
                <a:cubicBezTo>
                  <a:pt x="1106487" y="1185862"/>
                  <a:pt x="1102697" y="1181457"/>
                  <a:pt x="1100137" y="1176337"/>
                </a:cubicBezTo>
                <a:cubicBezTo>
                  <a:pt x="1097892" y="1171847"/>
                  <a:pt x="1098925" y="1165600"/>
                  <a:pt x="1095375" y="1162050"/>
                </a:cubicBezTo>
                <a:cubicBezTo>
                  <a:pt x="1091825" y="1158500"/>
                  <a:pt x="1085850" y="1158875"/>
                  <a:pt x="1081087" y="1157287"/>
                </a:cubicBezTo>
                <a:cubicBezTo>
                  <a:pt x="1079500" y="1152525"/>
                  <a:pt x="1076325" y="1148020"/>
                  <a:pt x="1076325" y="1143000"/>
                </a:cubicBezTo>
                <a:cubicBezTo>
                  <a:pt x="1076325" y="1131027"/>
                  <a:pt x="1085795" y="1124059"/>
                  <a:pt x="1090612" y="1114425"/>
                </a:cubicBezTo>
                <a:cubicBezTo>
                  <a:pt x="1110330" y="1074991"/>
                  <a:pt x="1077604" y="1126793"/>
                  <a:pt x="1104900" y="1085850"/>
                </a:cubicBezTo>
                <a:cubicBezTo>
                  <a:pt x="1103312" y="1077912"/>
                  <a:pt x="1104153" y="1069065"/>
                  <a:pt x="1100137" y="1062037"/>
                </a:cubicBezTo>
                <a:cubicBezTo>
                  <a:pt x="1097297" y="1057067"/>
                  <a:pt x="1089514" y="1056909"/>
                  <a:pt x="1085850" y="1052512"/>
                </a:cubicBezTo>
                <a:cubicBezTo>
                  <a:pt x="1079312" y="1044667"/>
                  <a:pt x="1074871" y="1029100"/>
                  <a:pt x="1071562" y="1019175"/>
                </a:cubicBezTo>
                <a:cubicBezTo>
                  <a:pt x="1069975" y="1009650"/>
                  <a:pt x="1068895" y="1000026"/>
                  <a:pt x="1066800" y="990600"/>
                </a:cubicBezTo>
                <a:cubicBezTo>
                  <a:pt x="1065711" y="985699"/>
                  <a:pt x="1062037" y="981332"/>
                  <a:pt x="1062037" y="976312"/>
                </a:cubicBezTo>
                <a:cubicBezTo>
                  <a:pt x="1062037" y="969767"/>
                  <a:pt x="1065212" y="963612"/>
                  <a:pt x="1066800" y="957262"/>
                </a:cubicBezTo>
                <a:cubicBezTo>
                  <a:pt x="1065212" y="944562"/>
                  <a:pt x="1068387" y="930274"/>
                  <a:pt x="1062037" y="919162"/>
                </a:cubicBezTo>
                <a:cubicBezTo>
                  <a:pt x="1059546" y="914803"/>
                  <a:pt x="1052240" y="921680"/>
                  <a:pt x="1047750" y="923925"/>
                </a:cubicBezTo>
                <a:cubicBezTo>
                  <a:pt x="1042630" y="926485"/>
                  <a:pt x="1038225" y="930275"/>
                  <a:pt x="1033462" y="933450"/>
                </a:cubicBezTo>
                <a:cubicBezTo>
                  <a:pt x="989809" y="922537"/>
                  <a:pt x="1002623" y="934817"/>
                  <a:pt x="985837" y="909637"/>
                </a:cubicBezTo>
                <a:cubicBezTo>
                  <a:pt x="978180" y="886666"/>
                  <a:pt x="982569" y="880341"/>
                  <a:pt x="962025" y="871537"/>
                </a:cubicBezTo>
                <a:cubicBezTo>
                  <a:pt x="956009" y="868959"/>
                  <a:pt x="949325" y="868362"/>
                  <a:pt x="942975" y="866775"/>
                </a:cubicBezTo>
                <a:cubicBezTo>
                  <a:pt x="938212" y="863600"/>
                  <a:pt x="932456" y="861558"/>
                  <a:pt x="928687" y="857250"/>
                </a:cubicBezTo>
                <a:cubicBezTo>
                  <a:pt x="921149" y="848635"/>
                  <a:pt x="909637" y="828675"/>
                  <a:pt x="909637" y="828675"/>
                </a:cubicBezTo>
                <a:cubicBezTo>
                  <a:pt x="908050" y="823912"/>
                  <a:pt x="907366" y="818746"/>
                  <a:pt x="904875" y="814387"/>
                </a:cubicBezTo>
                <a:cubicBezTo>
                  <a:pt x="895681" y="798298"/>
                  <a:pt x="879938" y="782262"/>
                  <a:pt x="862012" y="776287"/>
                </a:cubicBezTo>
                <a:lnTo>
                  <a:pt x="847725" y="771525"/>
                </a:lnTo>
                <a:cubicBezTo>
                  <a:pt x="842962" y="768350"/>
                  <a:pt x="839141" y="762475"/>
                  <a:pt x="833437" y="762000"/>
                </a:cubicBezTo>
                <a:cubicBezTo>
                  <a:pt x="780789" y="757612"/>
                  <a:pt x="805888" y="765605"/>
                  <a:pt x="776287" y="771525"/>
                </a:cubicBezTo>
                <a:cubicBezTo>
                  <a:pt x="765280" y="773726"/>
                  <a:pt x="754062" y="774700"/>
                  <a:pt x="742950" y="776287"/>
                </a:cubicBezTo>
                <a:cubicBezTo>
                  <a:pt x="739775" y="781050"/>
                  <a:pt x="738279" y="787541"/>
                  <a:pt x="733425" y="790575"/>
                </a:cubicBezTo>
                <a:cubicBezTo>
                  <a:pt x="724911" y="795896"/>
                  <a:pt x="713204" y="794531"/>
                  <a:pt x="704850" y="800100"/>
                </a:cubicBezTo>
                <a:lnTo>
                  <a:pt x="690562" y="809625"/>
                </a:lnTo>
                <a:cubicBezTo>
                  <a:pt x="663575" y="808037"/>
                  <a:pt x="636335" y="808872"/>
                  <a:pt x="609600" y="804862"/>
                </a:cubicBezTo>
                <a:cubicBezTo>
                  <a:pt x="589115" y="801789"/>
                  <a:pt x="599922" y="790473"/>
                  <a:pt x="585787" y="781050"/>
                </a:cubicBezTo>
                <a:cubicBezTo>
                  <a:pt x="580341" y="777419"/>
                  <a:pt x="573087" y="777875"/>
                  <a:pt x="566737" y="776287"/>
                </a:cubicBezTo>
                <a:cubicBezTo>
                  <a:pt x="557212" y="769937"/>
                  <a:pt x="544512" y="766762"/>
                  <a:pt x="538162" y="757237"/>
                </a:cubicBezTo>
                <a:lnTo>
                  <a:pt x="519112" y="728662"/>
                </a:lnTo>
                <a:cubicBezTo>
                  <a:pt x="507777" y="694657"/>
                  <a:pt x="504018" y="708441"/>
                  <a:pt x="519112" y="685800"/>
                </a:cubicBezTo>
                <a:cubicBezTo>
                  <a:pt x="520700" y="669925"/>
                  <a:pt x="512594" y="649456"/>
                  <a:pt x="523875" y="638175"/>
                </a:cubicBezTo>
                <a:cubicBezTo>
                  <a:pt x="535156" y="626894"/>
                  <a:pt x="556365" y="638457"/>
                  <a:pt x="571500" y="633412"/>
                </a:cubicBezTo>
                <a:cubicBezTo>
                  <a:pt x="576930" y="631602"/>
                  <a:pt x="577850" y="623887"/>
                  <a:pt x="581025" y="619125"/>
                </a:cubicBezTo>
                <a:cubicBezTo>
                  <a:pt x="577850" y="614362"/>
                  <a:pt x="575547" y="608884"/>
                  <a:pt x="571500" y="604837"/>
                </a:cubicBezTo>
                <a:cubicBezTo>
                  <a:pt x="567453" y="600790"/>
                  <a:pt x="558600" y="600865"/>
                  <a:pt x="557212" y="595312"/>
                </a:cubicBezTo>
                <a:cubicBezTo>
                  <a:pt x="551808" y="573696"/>
                  <a:pt x="557854" y="550253"/>
                  <a:pt x="552450" y="528637"/>
                </a:cubicBezTo>
                <a:cubicBezTo>
                  <a:pt x="551062" y="523084"/>
                  <a:pt x="543393" y="521437"/>
                  <a:pt x="538162" y="519112"/>
                </a:cubicBezTo>
                <a:cubicBezTo>
                  <a:pt x="528987" y="515034"/>
                  <a:pt x="509587" y="509587"/>
                  <a:pt x="509587" y="509587"/>
                </a:cubicBezTo>
                <a:cubicBezTo>
                  <a:pt x="500062" y="512762"/>
                  <a:pt x="489366" y="524681"/>
                  <a:pt x="481012" y="519112"/>
                </a:cubicBezTo>
                <a:cubicBezTo>
                  <a:pt x="476250" y="515937"/>
                  <a:pt x="471122" y="513251"/>
                  <a:pt x="466725" y="509587"/>
                </a:cubicBezTo>
                <a:cubicBezTo>
                  <a:pt x="461551" y="505275"/>
                  <a:pt x="458041" y="499036"/>
                  <a:pt x="452437" y="495300"/>
                </a:cubicBezTo>
                <a:cubicBezTo>
                  <a:pt x="448334" y="492565"/>
                  <a:pt x="421645" y="486411"/>
                  <a:pt x="419100" y="485775"/>
                </a:cubicBezTo>
                <a:cubicBezTo>
                  <a:pt x="378621" y="499266"/>
                  <a:pt x="439730" y="474666"/>
                  <a:pt x="395287" y="519112"/>
                </a:cubicBezTo>
                <a:lnTo>
                  <a:pt x="381000" y="533400"/>
                </a:lnTo>
                <a:cubicBezTo>
                  <a:pt x="360362" y="531812"/>
                  <a:pt x="339431" y="532452"/>
                  <a:pt x="319087" y="528637"/>
                </a:cubicBezTo>
                <a:cubicBezTo>
                  <a:pt x="300427" y="525138"/>
                  <a:pt x="307585" y="514673"/>
                  <a:pt x="295275" y="504825"/>
                </a:cubicBezTo>
                <a:cubicBezTo>
                  <a:pt x="291355" y="501689"/>
                  <a:pt x="285376" y="502500"/>
                  <a:pt x="280987" y="500062"/>
                </a:cubicBezTo>
                <a:cubicBezTo>
                  <a:pt x="270980" y="494503"/>
                  <a:pt x="261937" y="487362"/>
                  <a:pt x="252412" y="481012"/>
                </a:cubicBezTo>
                <a:lnTo>
                  <a:pt x="252412" y="481012"/>
                </a:lnTo>
                <a:cubicBezTo>
                  <a:pt x="247650" y="476250"/>
                  <a:pt x="242437" y="471899"/>
                  <a:pt x="238125" y="466725"/>
                </a:cubicBezTo>
                <a:cubicBezTo>
                  <a:pt x="234461" y="462328"/>
                  <a:pt x="233070" y="456013"/>
                  <a:pt x="228600" y="452437"/>
                </a:cubicBezTo>
                <a:cubicBezTo>
                  <a:pt x="224680" y="449301"/>
                  <a:pt x="219075" y="449262"/>
                  <a:pt x="214312" y="447675"/>
                </a:cubicBezTo>
                <a:cubicBezTo>
                  <a:pt x="176210" y="422273"/>
                  <a:pt x="222253" y="455615"/>
                  <a:pt x="190500" y="423862"/>
                </a:cubicBezTo>
                <a:cubicBezTo>
                  <a:pt x="186453" y="419815"/>
                  <a:pt x="180975" y="417512"/>
                  <a:pt x="176212" y="414337"/>
                </a:cubicBezTo>
                <a:lnTo>
                  <a:pt x="166687" y="385762"/>
                </a:lnTo>
                <a:lnTo>
                  <a:pt x="161925" y="371475"/>
                </a:lnTo>
                <a:cubicBezTo>
                  <a:pt x="160337" y="358775"/>
                  <a:pt x="169347" y="337292"/>
                  <a:pt x="157162" y="333375"/>
                </a:cubicBezTo>
                <a:cubicBezTo>
                  <a:pt x="70174" y="305414"/>
                  <a:pt x="57949" y="355471"/>
                  <a:pt x="14287" y="319087"/>
                </a:cubicBezTo>
                <a:cubicBezTo>
                  <a:pt x="9113" y="314775"/>
                  <a:pt x="4762" y="309562"/>
                  <a:pt x="0" y="304800"/>
                </a:cubicBezTo>
                <a:cubicBezTo>
                  <a:pt x="1587" y="298450"/>
                  <a:pt x="2184" y="291766"/>
                  <a:pt x="4762" y="285750"/>
                </a:cubicBezTo>
                <a:cubicBezTo>
                  <a:pt x="7017" y="280489"/>
                  <a:pt x="14287" y="277186"/>
                  <a:pt x="14287" y="271462"/>
                </a:cubicBezTo>
                <a:cubicBezTo>
                  <a:pt x="14287" y="265738"/>
                  <a:pt x="7937" y="261937"/>
                  <a:pt x="4762" y="257175"/>
                </a:cubicBezTo>
                <a:cubicBezTo>
                  <a:pt x="11112" y="254000"/>
                  <a:pt x="16963" y="249518"/>
                  <a:pt x="23812" y="247650"/>
                </a:cubicBezTo>
                <a:cubicBezTo>
                  <a:pt x="34642" y="244696"/>
                  <a:pt x="48526" y="250073"/>
                  <a:pt x="57150" y="242887"/>
                </a:cubicBezTo>
                <a:cubicBezTo>
                  <a:pt x="62178" y="238697"/>
                  <a:pt x="53975" y="230187"/>
                  <a:pt x="52387" y="223837"/>
                </a:cubicBezTo>
                <a:cubicBezTo>
                  <a:pt x="54004" y="214138"/>
                  <a:pt x="54216" y="188762"/>
                  <a:pt x="66675" y="180975"/>
                </a:cubicBezTo>
                <a:cubicBezTo>
                  <a:pt x="75189" y="175654"/>
                  <a:pt x="85725" y="174625"/>
                  <a:pt x="95250" y="171450"/>
                </a:cubicBezTo>
                <a:lnTo>
                  <a:pt x="109537" y="166687"/>
                </a:lnTo>
                <a:cubicBezTo>
                  <a:pt x="107950" y="155575"/>
                  <a:pt x="107299" y="144288"/>
                  <a:pt x="104775" y="133350"/>
                </a:cubicBezTo>
                <a:cubicBezTo>
                  <a:pt x="102517" y="123567"/>
                  <a:pt x="95250" y="104775"/>
                  <a:pt x="95250" y="104775"/>
                </a:cubicBezTo>
                <a:cubicBezTo>
                  <a:pt x="106362" y="101600"/>
                  <a:pt x="119341" y="102184"/>
                  <a:pt x="128587" y="95250"/>
                </a:cubicBezTo>
                <a:cubicBezTo>
                  <a:pt x="132904" y="92013"/>
                  <a:pt x="136696" y="66546"/>
                  <a:pt x="128587" y="61912"/>
                </a:cubicBezTo>
                <a:cubicBezTo>
                  <a:pt x="120203" y="57121"/>
                  <a:pt x="109537" y="58737"/>
                  <a:pt x="100012" y="57150"/>
                </a:cubicBezTo>
                <a:cubicBezTo>
                  <a:pt x="95250" y="53975"/>
                  <a:pt x="86848" y="53238"/>
                  <a:pt x="85725" y="47625"/>
                </a:cubicBezTo>
                <a:cubicBezTo>
                  <a:pt x="81265" y="25325"/>
                  <a:pt x="87443" y="15613"/>
                  <a:pt x="952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5490291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2444</TotalTime>
  <Words>250</Words>
  <Application>Microsoft Office PowerPoint</Application>
  <PresentationFormat>Widescreen</PresentationFormat>
  <Paragraphs>122</Paragraphs>
  <Slides>35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10</vt:i4>
      </vt:variant>
      <vt:variant>
        <vt:lpstr>Titoli diapositive</vt:lpstr>
      </vt:variant>
      <vt:variant>
        <vt:i4>35</vt:i4>
      </vt:variant>
    </vt:vector>
  </HeadingPairs>
  <TitlesOfParts>
    <vt:vector size="48" baseType="lpstr">
      <vt:lpstr>Arial</vt:lpstr>
      <vt:lpstr>Calibri</vt:lpstr>
      <vt:lpstr>Times New Roman</vt:lpstr>
      <vt:lpstr>1_Tema di Office</vt:lpstr>
      <vt:lpstr>Tema di Office</vt:lpstr>
      <vt:lpstr>3_Tema di Office</vt:lpstr>
      <vt:lpstr>9_Tema di Office</vt:lpstr>
      <vt:lpstr>10_Tema di Office</vt:lpstr>
      <vt:lpstr>11_Tema di Office</vt:lpstr>
      <vt:lpstr>4_Tema di Office</vt:lpstr>
      <vt:lpstr>12_Tema di Office</vt:lpstr>
      <vt:lpstr>5_Tema di Office</vt:lpstr>
      <vt:lpstr>7_Tema di Office</vt:lpstr>
      <vt:lpstr>   Dipartimento di Studi umanistici Corso di studio in Servizio Sociale </vt:lpstr>
      <vt:lpstr>La mappa geo-politica dell’Europa  alla vigilia della Prima Guerra mondiale</vt:lpstr>
      <vt:lpstr>La mappa geo-politica dell’Europa dopo il 1919</vt:lpstr>
      <vt:lpstr> 1919-1945  Un sistema multipolare</vt:lpstr>
      <vt:lpstr>Seconda guerra mondiale Teatro di guerra europeo</vt:lpstr>
      <vt:lpstr>Seconda guerra mondiale Teatro di guerra del Pacifico</vt:lpstr>
      <vt:lpstr>Il sistema bipolare della «Guerra fredda»</vt:lpstr>
      <vt:lpstr>Aree di crisi durante la Guerra fredda </vt:lpstr>
      <vt:lpstr>L’Europa della Guerra fredda (1947-1989)</vt:lpstr>
      <vt:lpstr>La situazione post bellica  della Germania occupata</vt:lpstr>
      <vt:lpstr>Muro di Berlino</vt:lpstr>
      <vt:lpstr>ONU Struttura e composizione degli organi costitutivi</vt:lpstr>
      <vt:lpstr>L’America latina in epoca postcoloniale</vt:lpstr>
      <vt:lpstr>L’Asia nel secondo Novecento</vt:lpstr>
      <vt:lpstr>La questione arabo-israeliana</vt:lpstr>
      <vt:lpstr>Settori economici </vt:lpstr>
      <vt:lpstr>La decolonizzazione dell’Africa</vt:lpstr>
      <vt:lpstr>Ricchezza pro capite (dollari al giorno 2017)</vt:lpstr>
      <vt:lpstr>La nascita dell’URSS (dic. 1922)</vt:lpstr>
      <vt:lpstr>Riforma e collasso dell’URSS (1985-1991)</vt:lpstr>
      <vt:lpstr>Teatri di guerra in M.O.  alla fine del XX secolo</vt:lpstr>
      <vt:lpstr>Il dissolvimento della Jugoslavia 1991-1999</vt:lpstr>
      <vt:lpstr>Crisi etniche nell’Africa equatoriale</vt:lpstr>
      <vt:lpstr>Gli inizi del XXI secolo Un nuovo sistema multipolare</vt:lpstr>
      <vt:lpstr>La cinese «Belt and Road Initiative»</vt:lpstr>
      <vt:lpstr>Statistiche sulla diffusione della pandemia*</vt:lpstr>
      <vt:lpstr>Conseguenze economiche della pandemia (fonte «Corriere della Sera»)</vt:lpstr>
      <vt:lpstr>Modello costituzionale statunitense sistema «checks and balances»</vt:lpstr>
      <vt:lpstr>Modello costituzionale italiano</vt:lpstr>
      <vt:lpstr>Immagini relative alla industrializzazione  </vt:lpstr>
      <vt:lpstr>Il crollo di Wall Street</vt:lpstr>
      <vt:lpstr>Dalla catena di montaggio  alla produzione leggera</vt:lpstr>
      <vt:lpstr>Sviluppo economico a fine Novecento</vt:lpstr>
      <vt:lpstr>ICT e e-commerce</vt:lpstr>
      <vt:lpstr>Subprime loans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battelligiu@gmail.com</dc:creator>
  <cp:lastModifiedBy>battelligiu@gmail.com</cp:lastModifiedBy>
  <cp:revision>56</cp:revision>
  <dcterms:created xsi:type="dcterms:W3CDTF">2020-10-04T16:03:36Z</dcterms:created>
  <dcterms:modified xsi:type="dcterms:W3CDTF">2020-12-03T10:39:44Z</dcterms:modified>
</cp:coreProperties>
</file>