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13"/>
  </p:notesMasterIdLst>
  <p:handoutMasterIdLst>
    <p:handoutMasterId r:id="rId114"/>
  </p:handoutMasterIdLst>
  <p:sldIdLst>
    <p:sldId id="399" r:id="rId2"/>
    <p:sldId id="295" r:id="rId3"/>
    <p:sldId id="264" r:id="rId4"/>
    <p:sldId id="275" r:id="rId5"/>
    <p:sldId id="277" r:id="rId6"/>
    <p:sldId id="276" r:id="rId7"/>
    <p:sldId id="400" r:id="rId8"/>
    <p:sldId id="300" r:id="rId9"/>
    <p:sldId id="344" r:id="rId10"/>
    <p:sldId id="299" r:id="rId11"/>
    <p:sldId id="301" r:id="rId12"/>
    <p:sldId id="302" r:id="rId13"/>
    <p:sldId id="304" r:id="rId14"/>
    <p:sldId id="316" r:id="rId15"/>
    <p:sldId id="305" r:id="rId16"/>
    <p:sldId id="306" r:id="rId17"/>
    <p:sldId id="307" r:id="rId18"/>
    <p:sldId id="308" r:id="rId19"/>
    <p:sldId id="309" r:id="rId20"/>
    <p:sldId id="310" r:id="rId21"/>
    <p:sldId id="311" r:id="rId22"/>
    <p:sldId id="312" r:id="rId23"/>
    <p:sldId id="313" r:id="rId24"/>
    <p:sldId id="314" r:id="rId25"/>
    <p:sldId id="315" r:id="rId26"/>
    <p:sldId id="282" r:id="rId27"/>
    <p:sldId id="283" r:id="rId28"/>
    <p:sldId id="284" r:id="rId29"/>
    <p:sldId id="317" r:id="rId30"/>
    <p:sldId id="318" r:id="rId31"/>
    <p:sldId id="319" r:id="rId32"/>
    <p:sldId id="320" r:id="rId33"/>
    <p:sldId id="321" r:id="rId34"/>
    <p:sldId id="322" r:id="rId35"/>
    <p:sldId id="323" r:id="rId36"/>
    <p:sldId id="288" r:id="rId37"/>
    <p:sldId id="287" r:id="rId38"/>
    <p:sldId id="339" r:id="rId39"/>
    <p:sldId id="340" r:id="rId40"/>
    <p:sldId id="292" r:id="rId41"/>
    <p:sldId id="293" r:id="rId42"/>
    <p:sldId id="329" r:id="rId43"/>
    <p:sldId id="330" r:id="rId44"/>
    <p:sldId id="331" r:id="rId45"/>
    <p:sldId id="332" r:id="rId46"/>
    <p:sldId id="333" r:id="rId47"/>
    <p:sldId id="334" r:id="rId48"/>
    <p:sldId id="335" r:id="rId49"/>
    <p:sldId id="336" r:id="rId50"/>
    <p:sldId id="294" r:id="rId51"/>
    <p:sldId id="324" r:id="rId52"/>
    <p:sldId id="373" r:id="rId53"/>
    <p:sldId id="338" r:id="rId54"/>
    <p:sldId id="337" r:id="rId55"/>
    <p:sldId id="365" r:id="rId56"/>
    <p:sldId id="366" r:id="rId57"/>
    <p:sldId id="367" r:id="rId58"/>
    <p:sldId id="368" r:id="rId59"/>
    <p:sldId id="369" r:id="rId60"/>
    <p:sldId id="370" r:id="rId61"/>
    <p:sldId id="371" r:id="rId62"/>
    <p:sldId id="372" r:id="rId63"/>
    <p:sldId id="327" r:id="rId64"/>
    <p:sldId id="328" r:id="rId65"/>
    <p:sldId id="343" r:id="rId66"/>
    <p:sldId id="342" r:id="rId67"/>
    <p:sldId id="341" r:id="rId68"/>
    <p:sldId id="345" r:id="rId69"/>
    <p:sldId id="349" r:id="rId70"/>
    <p:sldId id="348" r:id="rId71"/>
    <p:sldId id="347" r:id="rId72"/>
    <p:sldId id="346" r:id="rId73"/>
    <p:sldId id="351" r:id="rId74"/>
    <p:sldId id="350" r:id="rId75"/>
    <p:sldId id="352" r:id="rId76"/>
    <p:sldId id="354" r:id="rId77"/>
    <p:sldId id="353" r:id="rId78"/>
    <p:sldId id="355" r:id="rId79"/>
    <p:sldId id="356" r:id="rId80"/>
    <p:sldId id="357" r:id="rId81"/>
    <p:sldId id="358" r:id="rId82"/>
    <p:sldId id="359" r:id="rId83"/>
    <p:sldId id="360" r:id="rId84"/>
    <p:sldId id="361" r:id="rId85"/>
    <p:sldId id="362" r:id="rId86"/>
    <p:sldId id="363" r:id="rId87"/>
    <p:sldId id="364" r:id="rId88"/>
    <p:sldId id="375" r:id="rId89"/>
    <p:sldId id="376" r:id="rId90"/>
    <p:sldId id="377" r:id="rId91"/>
    <p:sldId id="378" r:id="rId92"/>
    <p:sldId id="379" r:id="rId93"/>
    <p:sldId id="380" r:id="rId94"/>
    <p:sldId id="381" r:id="rId95"/>
    <p:sldId id="382" r:id="rId96"/>
    <p:sldId id="383" r:id="rId97"/>
    <p:sldId id="384" r:id="rId98"/>
    <p:sldId id="385" r:id="rId99"/>
    <p:sldId id="386" r:id="rId100"/>
    <p:sldId id="387" r:id="rId101"/>
    <p:sldId id="388" r:id="rId102"/>
    <p:sldId id="389" r:id="rId103"/>
    <p:sldId id="390" r:id="rId104"/>
    <p:sldId id="391" r:id="rId105"/>
    <p:sldId id="392" r:id="rId106"/>
    <p:sldId id="398" r:id="rId107"/>
    <p:sldId id="393" r:id="rId108"/>
    <p:sldId id="394" r:id="rId109"/>
    <p:sldId id="395" r:id="rId110"/>
    <p:sldId id="396" r:id="rId111"/>
    <p:sldId id="397" r:id="rId112"/>
  </p:sldIdLst>
  <p:sldSz cx="9144000" cy="6858000" type="screen4x3"/>
  <p:notesSz cx="6888163" cy="100187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88272" autoAdjust="0"/>
  </p:normalViewPr>
  <p:slideViewPr>
    <p:cSldViewPr>
      <p:cViewPr varScale="1">
        <p:scale>
          <a:sx n="101" d="100"/>
          <a:sy n="101" d="100"/>
        </p:scale>
        <p:origin x="191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notesMaster" Target="notesMasters/notesMaster1.xml"/><Relationship Id="rId11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EBBD06E4-34CB-4567-9DDF-3B880DC1ADA3}" type="datetimeFigureOut">
              <a:rPr lang="it-IT" smtClean="0"/>
              <a:pPr/>
              <a:t>03/12/2020</a:t>
            </a:fld>
            <a:endParaRPr lang="it-IT"/>
          </a:p>
        </p:txBody>
      </p:sp>
      <p:sp>
        <p:nvSpPr>
          <p:cNvPr id="4" name="Segnaposto piè di pagina 3"/>
          <p:cNvSpPr>
            <a:spLocks noGrp="1"/>
          </p:cNvSpPr>
          <p:nvPr>
            <p:ph type="ftr" sz="quarter" idx="2"/>
          </p:nvPr>
        </p:nvSpPr>
        <p:spPr>
          <a:xfrm>
            <a:off x="0" y="9515475"/>
            <a:ext cx="2984500" cy="50165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902075" y="9515475"/>
            <a:ext cx="2984500" cy="501650"/>
          </a:xfrm>
          <a:prstGeom prst="rect">
            <a:avLst/>
          </a:prstGeom>
        </p:spPr>
        <p:txBody>
          <a:bodyPr vert="horz" lIns="91440" tIns="45720" rIns="91440" bIns="45720" rtlCol="0" anchor="b"/>
          <a:lstStyle>
            <a:lvl1pPr algn="r">
              <a:defRPr sz="1200"/>
            </a:lvl1pPr>
          </a:lstStyle>
          <a:p>
            <a:fld id="{10E180AD-8AB8-428A-A4C0-B6B30313FB8F}" type="slidenum">
              <a:rPr lang="it-IT" smtClean="0"/>
              <a:pPr/>
              <a:t>‹N›</a:t>
            </a:fld>
            <a:endParaRPr lang="it-IT"/>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4871" cy="500936"/>
          </a:xfrm>
          <a:prstGeom prst="rect">
            <a:avLst/>
          </a:prstGeom>
        </p:spPr>
        <p:txBody>
          <a:bodyPr vert="horz" lIns="96606" tIns="48303" rIns="96606" bIns="48303" rtlCol="0"/>
          <a:lstStyle>
            <a:lvl1pPr algn="l">
              <a:defRPr sz="1300"/>
            </a:lvl1pPr>
          </a:lstStyle>
          <a:p>
            <a:endParaRPr lang="it-IT"/>
          </a:p>
        </p:txBody>
      </p:sp>
      <p:sp>
        <p:nvSpPr>
          <p:cNvPr id="3" name="Segnaposto data 2"/>
          <p:cNvSpPr>
            <a:spLocks noGrp="1"/>
          </p:cNvSpPr>
          <p:nvPr>
            <p:ph type="dt" idx="1"/>
          </p:nvPr>
        </p:nvSpPr>
        <p:spPr>
          <a:xfrm>
            <a:off x="3901698" y="0"/>
            <a:ext cx="2984871" cy="500936"/>
          </a:xfrm>
          <a:prstGeom prst="rect">
            <a:avLst/>
          </a:prstGeom>
        </p:spPr>
        <p:txBody>
          <a:bodyPr vert="horz" lIns="96606" tIns="48303" rIns="96606" bIns="48303" rtlCol="0"/>
          <a:lstStyle>
            <a:lvl1pPr algn="r">
              <a:defRPr sz="1300"/>
            </a:lvl1pPr>
          </a:lstStyle>
          <a:p>
            <a:fld id="{F795E881-96AB-4CCB-A398-2B45D441C38F}" type="datetimeFigureOut">
              <a:rPr lang="it-IT" smtClean="0"/>
              <a:pPr/>
              <a:t>03/12/2020</a:t>
            </a:fld>
            <a:endParaRPr lang="it-IT"/>
          </a:p>
        </p:txBody>
      </p:sp>
      <p:sp>
        <p:nvSpPr>
          <p:cNvPr id="4" name="Segnaposto immagine diapositiva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06" tIns="48303" rIns="96606" bIns="48303" rtlCol="0" anchor="ctr"/>
          <a:lstStyle/>
          <a:p>
            <a:endParaRPr lang="it-IT"/>
          </a:p>
        </p:txBody>
      </p:sp>
      <p:sp>
        <p:nvSpPr>
          <p:cNvPr id="5" name="Segnaposto note 4"/>
          <p:cNvSpPr>
            <a:spLocks noGrp="1"/>
          </p:cNvSpPr>
          <p:nvPr>
            <p:ph type="body" sz="quarter" idx="3"/>
          </p:nvPr>
        </p:nvSpPr>
        <p:spPr>
          <a:xfrm>
            <a:off x="688817" y="4758889"/>
            <a:ext cx="5510530" cy="4508421"/>
          </a:xfrm>
          <a:prstGeom prst="rect">
            <a:avLst/>
          </a:prstGeom>
        </p:spPr>
        <p:txBody>
          <a:bodyPr vert="horz" lIns="96606" tIns="48303" rIns="96606" bIns="48303"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516038"/>
            <a:ext cx="2984871" cy="500936"/>
          </a:xfrm>
          <a:prstGeom prst="rect">
            <a:avLst/>
          </a:prstGeom>
        </p:spPr>
        <p:txBody>
          <a:bodyPr vert="horz" lIns="96606" tIns="48303" rIns="96606" bIns="48303" rtlCol="0" anchor="b"/>
          <a:lstStyle>
            <a:lvl1pPr algn="l">
              <a:defRPr sz="1300"/>
            </a:lvl1pPr>
          </a:lstStyle>
          <a:p>
            <a:endParaRPr lang="it-IT"/>
          </a:p>
        </p:txBody>
      </p:sp>
      <p:sp>
        <p:nvSpPr>
          <p:cNvPr id="7" name="Segnaposto numero diapositiva 6"/>
          <p:cNvSpPr>
            <a:spLocks noGrp="1"/>
          </p:cNvSpPr>
          <p:nvPr>
            <p:ph type="sldNum" sz="quarter" idx="5"/>
          </p:nvPr>
        </p:nvSpPr>
        <p:spPr>
          <a:xfrm>
            <a:off x="3901698" y="9516038"/>
            <a:ext cx="2984871" cy="500936"/>
          </a:xfrm>
          <a:prstGeom prst="rect">
            <a:avLst/>
          </a:prstGeom>
        </p:spPr>
        <p:txBody>
          <a:bodyPr vert="horz" lIns="96606" tIns="48303" rIns="96606" bIns="48303" rtlCol="0" anchor="b"/>
          <a:lstStyle>
            <a:lvl1pPr algn="r">
              <a:defRPr sz="1300"/>
            </a:lvl1pPr>
          </a:lstStyle>
          <a:p>
            <a:fld id="{FAAAD786-77F9-4F39-B760-390677928F74}"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a:t>
            </a:fld>
            <a:endParaRPr lang="it-IT"/>
          </a:p>
        </p:txBody>
      </p:sp>
    </p:spTree>
    <p:extLst>
      <p:ext uri="{BB962C8B-B14F-4D97-AF65-F5344CB8AC3E}">
        <p14:creationId xmlns:p14="http://schemas.microsoft.com/office/powerpoint/2010/main" val="1636875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12</a:t>
            </a:fld>
            <a:endParaRPr lang="it-IT"/>
          </a:p>
        </p:txBody>
      </p:sp>
    </p:spTree>
    <p:extLst>
      <p:ext uri="{BB962C8B-B14F-4D97-AF65-F5344CB8AC3E}">
        <p14:creationId xmlns:p14="http://schemas.microsoft.com/office/powerpoint/2010/main" val="2109483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13</a:t>
            </a:fld>
            <a:endParaRPr lang="it-IT"/>
          </a:p>
        </p:txBody>
      </p:sp>
    </p:spTree>
    <p:extLst>
      <p:ext uri="{BB962C8B-B14F-4D97-AF65-F5344CB8AC3E}">
        <p14:creationId xmlns:p14="http://schemas.microsoft.com/office/powerpoint/2010/main" val="24996706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14</a:t>
            </a:fld>
            <a:endParaRPr lang="it-IT"/>
          </a:p>
        </p:txBody>
      </p:sp>
    </p:spTree>
    <p:extLst>
      <p:ext uri="{BB962C8B-B14F-4D97-AF65-F5344CB8AC3E}">
        <p14:creationId xmlns:p14="http://schemas.microsoft.com/office/powerpoint/2010/main" val="2173238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15</a:t>
            </a:fld>
            <a:endParaRPr lang="it-IT"/>
          </a:p>
        </p:txBody>
      </p:sp>
    </p:spTree>
    <p:extLst>
      <p:ext uri="{BB962C8B-B14F-4D97-AF65-F5344CB8AC3E}">
        <p14:creationId xmlns:p14="http://schemas.microsoft.com/office/powerpoint/2010/main" val="14504064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16</a:t>
            </a:fld>
            <a:endParaRPr lang="it-IT"/>
          </a:p>
        </p:txBody>
      </p:sp>
    </p:spTree>
    <p:extLst>
      <p:ext uri="{BB962C8B-B14F-4D97-AF65-F5344CB8AC3E}">
        <p14:creationId xmlns:p14="http://schemas.microsoft.com/office/powerpoint/2010/main" val="25397027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17</a:t>
            </a:fld>
            <a:endParaRPr lang="it-IT"/>
          </a:p>
        </p:txBody>
      </p:sp>
    </p:spTree>
    <p:extLst>
      <p:ext uri="{BB962C8B-B14F-4D97-AF65-F5344CB8AC3E}">
        <p14:creationId xmlns:p14="http://schemas.microsoft.com/office/powerpoint/2010/main" val="33472067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18</a:t>
            </a:fld>
            <a:endParaRPr lang="it-IT"/>
          </a:p>
        </p:txBody>
      </p:sp>
    </p:spTree>
    <p:extLst>
      <p:ext uri="{BB962C8B-B14F-4D97-AF65-F5344CB8AC3E}">
        <p14:creationId xmlns:p14="http://schemas.microsoft.com/office/powerpoint/2010/main" val="26523069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19</a:t>
            </a:fld>
            <a:endParaRPr lang="it-IT"/>
          </a:p>
        </p:txBody>
      </p:sp>
    </p:spTree>
    <p:extLst>
      <p:ext uri="{BB962C8B-B14F-4D97-AF65-F5344CB8AC3E}">
        <p14:creationId xmlns:p14="http://schemas.microsoft.com/office/powerpoint/2010/main" val="15560464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20</a:t>
            </a:fld>
            <a:endParaRPr lang="it-IT"/>
          </a:p>
        </p:txBody>
      </p:sp>
    </p:spTree>
    <p:extLst>
      <p:ext uri="{BB962C8B-B14F-4D97-AF65-F5344CB8AC3E}">
        <p14:creationId xmlns:p14="http://schemas.microsoft.com/office/powerpoint/2010/main" val="28075694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21</a:t>
            </a:fld>
            <a:endParaRPr lang="it-IT"/>
          </a:p>
        </p:txBody>
      </p:sp>
    </p:spTree>
    <p:extLst>
      <p:ext uri="{BB962C8B-B14F-4D97-AF65-F5344CB8AC3E}">
        <p14:creationId xmlns:p14="http://schemas.microsoft.com/office/powerpoint/2010/main" val="3570981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a:t>
            </a:fld>
            <a:endParaRPr lang="it-IT"/>
          </a:p>
        </p:txBody>
      </p:sp>
    </p:spTree>
    <p:extLst>
      <p:ext uri="{BB962C8B-B14F-4D97-AF65-F5344CB8AC3E}">
        <p14:creationId xmlns:p14="http://schemas.microsoft.com/office/powerpoint/2010/main" val="2787483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22</a:t>
            </a:fld>
            <a:endParaRPr lang="it-IT"/>
          </a:p>
        </p:txBody>
      </p:sp>
    </p:spTree>
    <p:extLst>
      <p:ext uri="{BB962C8B-B14F-4D97-AF65-F5344CB8AC3E}">
        <p14:creationId xmlns:p14="http://schemas.microsoft.com/office/powerpoint/2010/main" val="1225964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23</a:t>
            </a:fld>
            <a:endParaRPr lang="it-IT"/>
          </a:p>
        </p:txBody>
      </p:sp>
    </p:spTree>
    <p:extLst>
      <p:ext uri="{BB962C8B-B14F-4D97-AF65-F5344CB8AC3E}">
        <p14:creationId xmlns:p14="http://schemas.microsoft.com/office/powerpoint/2010/main" val="4108648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24</a:t>
            </a:fld>
            <a:endParaRPr lang="it-IT"/>
          </a:p>
        </p:txBody>
      </p:sp>
    </p:spTree>
    <p:extLst>
      <p:ext uri="{BB962C8B-B14F-4D97-AF65-F5344CB8AC3E}">
        <p14:creationId xmlns:p14="http://schemas.microsoft.com/office/powerpoint/2010/main" val="22363062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25</a:t>
            </a:fld>
            <a:endParaRPr lang="it-IT"/>
          </a:p>
        </p:txBody>
      </p:sp>
    </p:spTree>
    <p:extLst>
      <p:ext uri="{BB962C8B-B14F-4D97-AF65-F5344CB8AC3E}">
        <p14:creationId xmlns:p14="http://schemas.microsoft.com/office/powerpoint/2010/main" val="22952648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26</a:t>
            </a:fld>
            <a:endParaRPr lang="it-IT"/>
          </a:p>
        </p:txBody>
      </p:sp>
    </p:spTree>
    <p:extLst>
      <p:ext uri="{BB962C8B-B14F-4D97-AF65-F5344CB8AC3E}">
        <p14:creationId xmlns:p14="http://schemas.microsoft.com/office/powerpoint/2010/main" val="41302623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27</a:t>
            </a:fld>
            <a:endParaRPr lang="it-IT"/>
          </a:p>
        </p:txBody>
      </p:sp>
    </p:spTree>
    <p:extLst>
      <p:ext uri="{BB962C8B-B14F-4D97-AF65-F5344CB8AC3E}">
        <p14:creationId xmlns:p14="http://schemas.microsoft.com/office/powerpoint/2010/main" val="8345977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28</a:t>
            </a:fld>
            <a:endParaRPr lang="it-IT"/>
          </a:p>
        </p:txBody>
      </p:sp>
    </p:spTree>
    <p:extLst>
      <p:ext uri="{BB962C8B-B14F-4D97-AF65-F5344CB8AC3E}">
        <p14:creationId xmlns:p14="http://schemas.microsoft.com/office/powerpoint/2010/main" val="25453082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29</a:t>
            </a:fld>
            <a:endParaRPr lang="it-IT"/>
          </a:p>
        </p:txBody>
      </p:sp>
    </p:spTree>
    <p:extLst>
      <p:ext uri="{BB962C8B-B14F-4D97-AF65-F5344CB8AC3E}">
        <p14:creationId xmlns:p14="http://schemas.microsoft.com/office/powerpoint/2010/main" val="9467430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30</a:t>
            </a:fld>
            <a:endParaRPr lang="it-IT"/>
          </a:p>
        </p:txBody>
      </p:sp>
    </p:spTree>
    <p:extLst>
      <p:ext uri="{BB962C8B-B14F-4D97-AF65-F5344CB8AC3E}">
        <p14:creationId xmlns:p14="http://schemas.microsoft.com/office/powerpoint/2010/main" val="32095859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31</a:t>
            </a:fld>
            <a:endParaRPr lang="it-IT"/>
          </a:p>
        </p:txBody>
      </p:sp>
    </p:spTree>
    <p:extLst>
      <p:ext uri="{BB962C8B-B14F-4D97-AF65-F5344CB8AC3E}">
        <p14:creationId xmlns:p14="http://schemas.microsoft.com/office/powerpoint/2010/main" val="1601109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a:t>
            </a:fld>
            <a:endParaRPr lang="it-IT"/>
          </a:p>
        </p:txBody>
      </p:sp>
    </p:spTree>
    <p:extLst>
      <p:ext uri="{BB962C8B-B14F-4D97-AF65-F5344CB8AC3E}">
        <p14:creationId xmlns:p14="http://schemas.microsoft.com/office/powerpoint/2010/main" val="31350002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32</a:t>
            </a:fld>
            <a:endParaRPr lang="it-IT"/>
          </a:p>
        </p:txBody>
      </p:sp>
    </p:spTree>
    <p:extLst>
      <p:ext uri="{BB962C8B-B14F-4D97-AF65-F5344CB8AC3E}">
        <p14:creationId xmlns:p14="http://schemas.microsoft.com/office/powerpoint/2010/main" val="4406709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33</a:t>
            </a:fld>
            <a:endParaRPr lang="it-IT"/>
          </a:p>
        </p:txBody>
      </p:sp>
    </p:spTree>
    <p:extLst>
      <p:ext uri="{BB962C8B-B14F-4D97-AF65-F5344CB8AC3E}">
        <p14:creationId xmlns:p14="http://schemas.microsoft.com/office/powerpoint/2010/main" val="1393897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34</a:t>
            </a:fld>
            <a:endParaRPr lang="it-IT"/>
          </a:p>
        </p:txBody>
      </p:sp>
    </p:spTree>
    <p:extLst>
      <p:ext uri="{BB962C8B-B14F-4D97-AF65-F5344CB8AC3E}">
        <p14:creationId xmlns:p14="http://schemas.microsoft.com/office/powerpoint/2010/main" val="30636688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35</a:t>
            </a:fld>
            <a:endParaRPr lang="it-IT"/>
          </a:p>
        </p:txBody>
      </p:sp>
    </p:spTree>
    <p:extLst>
      <p:ext uri="{BB962C8B-B14F-4D97-AF65-F5344CB8AC3E}">
        <p14:creationId xmlns:p14="http://schemas.microsoft.com/office/powerpoint/2010/main" val="37444491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36</a:t>
            </a:fld>
            <a:endParaRPr lang="it-IT"/>
          </a:p>
        </p:txBody>
      </p:sp>
    </p:spTree>
    <p:extLst>
      <p:ext uri="{BB962C8B-B14F-4D97-AF65-F5344CB8AC3E}">
        <p14:creationId xmlns:p14="http://schemas.microsoft.com/office/powerpoint/2010/main" val="41845818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37</a:t>
            </a:fld>
            <a:endParaRPr lang="it-IT"/>
          </a:p>
        </p:txBody>
      </p:sp>
    </p:spTree>
    <p:extLst>
      <p:ext uri="{BB962C8B-B14F-4D97-AF65-F5344CB8AC3E}">
        <p14:creationId xmlns:p14="http://schemas.microsoft.com/office/powerpoint/2010/main" val="21764350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38</a:t>
            </a:fld>
            <a:endParaRPr lang="it-IT"/>
          </a:p>
        </p:txBody>
      </p:sp>
    </p:spTree>
    <p:extLst>
      <p:ext uri="{BB962C8B-B14F-4D97-AF65-F5344CB8AC3E}">
        <p14:creationId xmlns:p14="http://schemas.microsoft.com/office/powerpoint/2010/main" val="10690208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39</a:t>
            </a:fld>
            <a:endParaRPr lang="it-IT"/>
          </a:p>
        </p:txBody>
      </p:sp>
    </p:spTree>
    <p:extLst>
      <p:ext uri="{BB962C8B-B14F-4D97-AF65-F5344CB8AC3E}">
        <p14:creationId xmlns:p14="http://schemas.microsoft.com/office/powerpoint/2010/main" val="15972276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40</a:t>
            </a:fld>
            <a:endParaRPr lang="it-IT"/>
          </a:p>
        </p:txBody>
      </p:sp>
    </p:spTree>
    <p:extLst>
      <p:ext uri="{BB962C8B-B14F-4D97-AF65-F5344CB8AC3E}">
        <p14:creationId xmlns:p14="http://schemas.microsoft.com/office/powerpoint/2010/main" val="23552371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41</a:t>
            </a:fld>
            <a:endParaRPr lang="it-IT"/>
          </a:p>
        </p:txBody>
      </p:sp>
    </p:spTree>
    <p:extLst>
      <p:ext uri="{BB962C8B-B14F-4D97-AF65-F5344CB8AC3E}">
        <p14:creationId xmlns:p14="http://schemas.microsoft.com/office/powerpoint/2010/main" val="823262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a:t>
            </a:fld>
            <a:endParaRPr lang="it-IT"/>
          </a:p>
        </p:txBody>
      </p:sp>
    </p:spTree>
    <p:extLst>
      <p:ext uri="{BB962C8B-B14F-4D97-AF65-F5344CB8AC3E}">
        <p14:creationId xmlns:p14="http://schemas.microsoft.com/office/powerpoint/2010/main" val="5871536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42</a:t>
            </a:fld>
            <a:endParaRPr lang="it-IT"/>
          </a:p>
        </p:txBody>
      </p:sp>
    </p:spTree>
    <p:extLst>
      <p:ext uri="{BB962C8B-B14F-4D97-AF65-F5344CB8AC3E}">
        <p14:creationId xmlns:p14="http://schemas.microsoft.com/office/powerpoint/2010/main" val="27407015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43</a:t>
            </a:fld>
            <a:endParaRPr lang="it-IT"/>
          </a:p>
        </p:txBody>
      </p:sp>
    </p:spTree>
    <p:extLst>
      <p:ext uri="{BB962C8B-B14F-4D97-AF65-F5344CB8AC3E}">
        <p14:creationId xmlns:p14="http://schemas.microsoft.com/office/powerpoint/2010/main" val="56181831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44</a:t>
            </a:fld>
            <a:endParaRPr lang="it-IT"/>
          </a:p>
        </p:txBody>
      </p:sp>
    </p:spTree>
    <p:extLst>
      <p:ext uri="{BB962C8B-B14F-4D97-AF65-F5344CB8AC3E}">
        <p14:creationId xmlns:p14="http://schemas.microsoft.com/office/powerpoint/2010/main" val="91933940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45</a:t>
            </a:fld>
            <a:endParaRPr lang="it-IT"/>
          </a:p>
        </p:txBody>
      </p:sp>
    </p:spTree>
    <p:extLst>
      <p:ext uri="{BB962C8B-B14F-4D97-AF65-F5344CB8AC3E}">
        <p14:creationId xmlns:p14="http://schemas.microsoft.com/office/powerpoint/2010/main" val="34017263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46</a:t>
            </a:fld>
            <a:endParaRPr lang="it-IT"/>
          </a:p>
        </p:txBody>
      </p:sp>
    </p:spTree>
    <p:extLst>
      <p:ext uri="{BB962C8B-B14F-4D97-AF65-F5344CB8AC3E}">
        <p14:creationId xmlns:p14="http://schemas.microsoft.com/office/powerpoint/2010/main" val="31612710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47</a:t>
            </a:fld>
            <a:endParaRPr lang="it-IT"/>
          </a:p>
        </p:txBody>
      </p:sp>
    </p:spTree>
    <p:extLst>
      <p:ext uri="{BB962C8B-B14F-4D97-AF65-F5344CB8AC3E}">
        <p14:creationId xmlns:p14="http://schemas.microsoft.com/office/powerpoint/2010/main" val="8535213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48</a:t>
            </a:fld>
            <a:endParaRPr lang="it-IT"/>
          </a:p>
        </p:txBody>
      </p:sp>
    </p:spTree>
    <p:extLst>
      <p:ext uri="{BB962C8B-B14F-4D97-AF65-F5344CB8AC3E}">
        <p14:creationId xmlns:p14="http://schemas.microsoft.com/office/powerpoint/2010/main" val="99017281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49</a:t>
            </a:fld>
            <a:endParaRPr lang="it-IT"/>
          </a:p>
        </p:txBody>
      </p:sp>
    </p:spTree>
    <p:extLst>
      <p:ext uri="{BB962C8B-B14F-4D97-AF65-F5344CB8AC3E}">
        <p14:creationId xmlns:p14="http://schemas.microsoft.com/office/powerpoint/2010/main" val="384397394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50</a:t>
            </a:fld>
            <a:endParaRPr lang="it-IT"/>
          </a:p>
        </p:txBody>
      </p:sp>
    </p:spTree>
    <p:extLst>
      <p:ext uri="{BB962C8B-B14F-4D97-AF65-F5344CB8AC3E}">
        <p14:creationId xmlns:p14="http://schemas.microsoft.com/office/powerpoint/2010/main" val="23037897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51</a:t>
            </a:fld>
            <a:endParaRPr lang="it-IT"/>
          </a:p>
        </p:txBody>
      </p:sp>
    </p:spTree>
    <p:extLst>
      <p:ext uri="{BB962C8B-B14F-4D97-AF65-F5344CB8AC3E}">
        <p14:creationId xmlns:p14="http://schemas.microsoft.com/office/powerpoint/2010/main" val="4176404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a:t>
            </a:fld>
            <a:endParaRPr lang="it-IT"/>
          </a:p>
        </p:txBody>
      </p:sp>
    </p:spTree>
    <p:extLst>
      <p:ext uri="{BB962C8B-B14F-4D97-AF65-F5344CB8AC3E}">
        <p14:creationId xmlns:p14="http://schemas.microsoft.com/office/powerpoint/2010/main" val="230558803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52</a:t>
            </a:fld>
            <a:endParaRPr lang="it-IT"/>
          </a:p>
        </p:txBody>
      </p:sp>
    </p:spTree>
    <p:extLst>
      <p:ext uri="{BB962C8B-B14F-4D97-AF65-F5344CB8AC3E}">
        <p14:creationId xmlns:p14="http://schemas.microsoft.com/office/powerpoint/2010/main" val="74714883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53</a:t>
            </a:fld>
            <a:endParaRPr lang="it-IT"/>
          </a:p>
        </p:txBody>
      </p:sp>
    </p:spTree>
    <p:extLst>
      <p:ext uri="{BB962C8B-B14F-4D97-AF65-F5344CB8AC3E}">
        <p14:creationId xmlns:p14="http://schemas.microsoft.com/office/powerpoint/2010/main" val="165759254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54</a:t>
            </a:fld>
            <a:endParaRPr lang="it-IT"/>
          </a:p>
        </p:txBody>
      </p:sp>
    </p:spTree>
    <p:extLst>
      <p:ext uri="{BB962C8B-B14F-4D97-AF65-F5344CB8AC3E}">
        <p14:creationId xmlns:p14="http://schemas.microsoft.com/office/powerpoint/2010/main" val="195439804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55</a:t>
            </a:fld>
            <a:endParaRPr lang="it-IT"/>
          </a:p>
        </p:txBody>
      </p:sp>
    </p:spTree>
    <p:extLst>
      <p:ext uri="{BB962C8B-B14F-4D97-AF65-F5344CB8AC3E}">
        <p14:creationId xmlns:p14="http://schemas.microsoft.com/office/powerpoint/2010/main" val="187322399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56</a:t>
            </a:fld>
            <a:endParaRPr lang="it-IT"/>
          </a:p>
        </p:txBody>
      </p:sp>
    </p:spTree>
    <p:extLst>
      <p:ext uri="{BB962C8B-B14F-4D97-AF65-F5344CB8AC3E}">
        <p14:creationId xmlns:p14="http://schemas.microsoft.com/office/powerpoint/2010/main" val="15561015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57</a:t>
            </a:fld>
            <a:endParaRPr lang="it-IT"/>
          </a:p>
        </p:txBody>
      </p:sp>
    </p:spTree>
    <p:extLst>
      <p:ext uri="{BB962C8B-B14F-4D97-AF65-F5344CB8AC3E}">
        <p14:creationId xmlns:p14="http://schemas.microsoft.com/office/powerpoint/2010/main" val="239265967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58</a:t>
            </a:fld>
            <a:endParaRPr lang="it-IT"/>
          </a:p>
        </p:txBody>
      </p:sp>
    </p:spTree>
    <p:extLst>
      <p:ext uri="{BB962C8B-B14F-4D97-AF65-F5344CB8AC3E}">
        <p14:creationId xmlns:p14="http://schemas.microsoft.com/office/powerpoint/2010/main" val="239025585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59</a:t>
            </a:fld>
            <a:endParaRPr lang="it-IT"/>
          </a:p>
        </p:txBody>
      </p:sp>
    </p:spTree>
    <p:extLst>
      <p:ext uri="{BB962C8B-B14F-4D97-AF65-F5344CB8AC3E}">
        <p14:creationId xmlns:p14="http://schemas.microsoft.com/office/powerpoint/2010/main" val="123210272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60</a:t>
            </a:fld>
            <a:endParaRPr lang="it-IT"/>
          </a:p>
        </p:txBody>
      </p:sp>
    </p:spTree>
    <p:extLst>
      <p:ext uri="{BB962C8B-B14F-4D97-AF65-F5344CB8AC3E}">
        <p14:creationId xmlns:p14="http://schemas.microsoft.com/office/powerpoint/2010/main" val="71848112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61</a:t>
            </a:fld>
            <a:endParaRPr lang="it-IT"/>
          </a:p>
        </p:txBody>
      </p:sp>
    </p:spTree>
    <p:extLst>
      <p:ext uri="{BB962C8B-B14F-4D97-AF65-F5344CB8AC3E}">
        <p14:creationId xmlns:p14="http://schemas.microsoft.com/office/powerpoint/2010/main" val="4165990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8</a:t>
            </a:fld>
            <a:endParaRPr lang="it-IT"/>
          </a:p>
        </p:txBody>
      </p:sp>
    </p:spTree>
    <p:extLst>
      <p:ext uri="{BB962C8B-B14F-4D97-AF65-F5344CB8AC3E}">
        <p14:creationId xmlns:p14="http://schemas.microsoft.com/office/powerpoint/2010/main" val="267690301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62</a:t>
            </a:fld>
            <a:endParaRPr lang="it-IT"/>
          </a:p>
        </p:txBody>
      </p:sp>
    </p:spTree>
    <p:extLst>
      <p:ext uri="{BB962C8B-B14F-4D97-AF65-F5344CB8AC3E}">
        <p14:creationId xmlns:p14="http://schemas.microsoft.com/office/powerpoint/2010/main" val="30665848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63</a:t>
            </a:fld>
            <a:endParaRPr lang="it-IT"/>
          </a:p>
        </p:txBody>
      </p:sp>
    </p:spTree>
    <p:extLst>
      <p:ext uri="{BB962C8B-B14F-4D97-AF65-F5344CB8AC3E}">
        <p14:creationId xmlns:p14="http://schemas.microsoft.com/office/powerpoint/2010/main" val="421682574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64</a:t>
            </a:fld>
            <a:endParaRPr lang="it-IT"/>
          </a:p>
        </p:txBody>
      </p:sp>
    </p:spTree>
    <p:extLst>
      <p:ext uri="{BB962C8B-B14F-4D97-AF65-F5344CB8AC3E}">
        <p14:creationId xmlns:p14="http://schemas.microsoft.com/office/powerpoint/2010/main" val="182251595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65</a:t>
            </a:fld>
            <a:endParaRPr lang="it-IT"/>
          </a:p>
        </p:txBody>
      </p:sp>
    </p:spTree>
    <p:extLst>
      <p:ext uri="{BB962C8B-B14F-4D97-AF65-F5344CB8AC3E}">
        <p14:creationId xmlns:p14="http://schemas.microsoft.com/office/powerpoint/2010/main" val="418337322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66</a:t>
            </a:fld>
            <a:endParaRPr lang="it-IT"/>
          </a:p>
        </p:txBody>
      </p:sp>
    </p:spTree>
    <p:extLst>
      <p:ext uri="{BB962C8B-B14F-4D97-AF65-F5344CB8AC3E}">
        <p14:creationId xmlns:p14="http://schemas.microsoft.com/office/powerpoint/2010/main" val="316233448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67</a:t>
            </a:fld>
            <a:endParaRPr lang="it-IT"/>
          </a:p>
        </p:txBody>
      </p:sp>
    </p:spTree>
    <p:extLst>
      <p:ext uri="{BB962C8B-B14F-4D97-AF65-F5344CB8AC3E}">
        <p14:creationId xmlns:p14="http://schemas.microsoft.com/office/powerpoint/2010/main" val="249687608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68</a:t>
            </a:fld>
            <a:endParaRPr lang="it-IT"/>
          </a:p>
        </p:txBody>
      </p:sp>
    </p:spTree>
    <p:extLst>
      <p:ext uri="{BB962C8B-B14F-4D97-AF65-F5344CB8AC3E}">
        <p14:creationId xmlns:p14="http://schemas.microsoft.com/office/powerpoint/2010/main" val="401557660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69</a:t>
            </a:fld>
            <a:endParaRPr lang="it-IT"/>
          </a:p>
        </p:txBody>
      </p:sp>
    </p:spTree>
    <p:extLst>
      <p:ext uri="{BB962C8B-B14F-4D97-AF65-F5344CB8AC3E}">
        <p14:creationId xmlns:p14="http://schemas.microsoft.com/office/powerpoint/2010/main" val="422591140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70</a:t>
            </a:fld>
            <a:endParaRPr lang="it-IT"/>
          </a:p>
        </p:txBody>
      </p:sp>
    </p:spTree>
    <p:extLst>
      <p:ext uri="{BB962C8B-B14F-4D97-AF65-F5344CB8AC3E}">
        <p14:creationId xmlns:p14="http://schemas.microsoft.com/office/powerpoint/2010/main" val="411933193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71</a:t>
            </a:fld>
            <a:endParaRPr lang="it-IT"/>
          </a:p>
        </p:txBody>
      </p:sp>
    </p:spTree>
    <p:extLst>
      <p:ext uri="{BB962C8B-B14F-4D97-AF65-F5344CB8AC3E}">
        <p14:creationId xmlns:p14="http://schemas.microsoft.com/office/powerpoint/2010/main" val="142408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9</a:t>
            </a:fld>
            <a:endParaRPr lang="it-IT"/>
          </a:p>
        </p:txBody>
      </p:sp>
    </p:spTree>
    <p:extLst>
      <p:ext uri="{BB962C8B-B14F-4D97-AF65-F5344CB8AC3E}">
        <p14:creationId xmlns:p14="http://schemas.microsoft.com/office/powerpoint/2010/main" val="26846853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72</a:t>
            </a:fld>
            <a:endParaRPr lang="it-IT"/>
          </a:p>
        </p:txBody>
      </p:sp>
    </p:spTree>
    <p:extLst>
      <p:ext uri="{BB962C8B-B14F-4D97-AF65-F5344CB8AC3E}">
        <p14:creationId xmlns:p14="http://schemas.microsoft.com/office/powerpoint/2010/main" val="195857666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73</a:t>
            </a:fld>
            <a:endParaRPr lang="it-IT"/>
          </a:p>
        </p:txBody>
      </p:sp>
    </p:spTree>
    <p:extLst>
      <p:ext uri="{BB962C8B-B14F-4D97-AF65-F5344CB8AC3E}">
        <p14:creationId xmlns:p14="http://schemas.microsoft.com/office/powerpoint/2010/main" val="181153932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74</a:t>
            </a:fld>
            <a:endParaRPr lang="it-IT"/>
          </a:p>
        </p:txBody>
      </p:sp>
    </p:spTree>
    <p:extLst>
      <p:ext uri="{BB962C8B-B14F-4D97-AF65-F5344CB8AC3E}">
        <p14:creationId xmlns:p14="http://schemas.microsoft.com/office/powerpoint/2010/main" val="325805150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75</a:t>
            </a:fld>
            <a:endParaRPr lang="it-IT"/>
          </a:p>
        </p:txBody>
      </p:sp>
    </p:spTree>
    <p:extLst>
      <p:ext uri="{BB962C8B-B14F-4D97-AF65-F5344CB8AC3E}">
        <p14:creationId xmlns:p14="http://schemas.microsoft.com/office/powerpoint/2010/main" val="209184127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76</a:t>
            </a:fld>
            <a:endParaRPr lang="it-IT"/>
          </a:p>
        </p:txBody>
      </p:sp>
    </p:spTree>
    <p:extLst>
      <p:ext uri="{BB962C8B-B14F-4D97-AF65-F5344CB8AC3E}">
        <p14:creationId xmlns:p14="http://schemas.microsoft.com/office/powerpoint/2010/main" val="425663044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77</a:t>
            </a:fld>
            <a:endParaRPr lang="it-IT"/>
          </a:p>
        </p:txBody>
      </p:sp>
    </p:spTree>
    <p:extLst>
      <p:ext uri="{BB962C8B-B14F-4D97-AF65-F5344CB8AC3E}">
        <p14:creationId xmlns:p14="http://schemas.microsoft.com/office/powerpoint/2010/main" val="86151270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78</a:t>
            </a:fld>
            <a:endParaRPr lang="it-IT"/>
          </a:p>
        </p:txBody>
      </p:sp>
    </p:spTree>
    <p:extLst>
      <p:ext uri="{BB962C8B-B14F-4D97-AF65-F5344CB8AC3E}">
        <p14:creationId xmlns:p14="http://schemas.microsoft.com/office/powerpoint/2010/main" val="92813466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79</a:t>
            </a:fld>
            <a:endParaRPr lang="it-IT"/>
          </a:p>
        </p:txBody>
      </p:sp>
    </p:spTree>
    <p:extLst>
      <p:ext uri="{BB962C8B-B14F-4D97-AF65-F5344CB8AC3E}">
        <p14:creationId xmlns:p14="http://schemas.microsoft.com/office/powerpoint/2010/main" val="199152034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80</a:t>
            </a:fld>
            <a:endParaRPr lang="it-IT"/>
          </a:p>
        </p:txBody>
      </p:sp>
    </p:spTree>
    <p:extLst>
      <p:ext uri="{BB962C8B-B14F-4D97-AF65-F5344CB8AC3E}">
        <p14:creationId xmlns:p14="http://schemas.microsoft.com/office/powerpoint/2010/main" val="142474343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81</a:t>
            </a:fld>
            <a:endParaRPr lang="it-IT"/>
          </a:p>
        </p:txBody>
      </p:sp>
    </p:spTree>
    <p:extLst>
      <p:ext uri="{BB962C8B-B14F-4D97-AF65-F5344CB8AC3E}">
        <p14:creationId xmlns:p14="http://schemas.microsoft.com/office/powerpoint/2010/main" val="1765092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10</a:t>
            </a:fld>
            <a:endParaRPr lang="it-IT"/>
          </a:p>
        </p:txBody>
      </p:sp>
    </p:spTree>
    <p:extLst>
      <p:ext uri="{BB962C8B-B14F-4D97-AF65-F5344CB8AC3E}">
        <p14:creationId xmlns:p14="http://schemas.microsoft.com/office/powerpoint/2010/main" val="2635469803"/>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82</a:t>
            </a:fld>
            <a:endParaRPr lang="it-IT"/>
          </a:p>
        </p:txBody>
      </p:sp>
    </p:spTree>
    <p:extLst>
      <p:ext uri="{BB962C8B-B14F-4D97-AF65-F5344CB8AC3E}">
        <p14:creationId xmlns:p14="http://schemas.microsoft.com/office/powerpoint/2010/main" val="3377035277"/>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83</a:t>
            </a:fld>
            <a:endParaRPr lang="it-IT"/>
          </a:p>
        </p:txBody>
      </p:sp>
    </p:spTree>
    <p:extLst>
      <p:ext uri="{BB962C8B-B14F-4D97-AF65-F5344CB8AC3E}">
        <p14:creationId xmlns:p14="http://schemas.microsoft.com/office/powerpoint/2010/main" val="1708673062"/>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84</a:t>
            </a:fld>
            <a:endParaRPr lang="it-IT"/>
          </a:p>
        </p:txBody>
      </p:sp>
    </p:spTree>
    <p:extLst>
      <p:ext uri="{BB962C8B-B14F-4D97-AF65-F5344CB8AC3E}">
        <p14:creationId xmlns:p14="http://schemas.microsoft.com/office/powerpoint/2010/main" val="3747097316"/>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85</a:t>
            </a:fld>
            <a:endParaRPr lang="it-IT"/>
          </a:p>
        </p:txBody>
      </p:sp>
    </p:spTree>
    <p:extLst>
      <p:ext uri="{BB962C8B-B14F-4D97-AF65-F5344CB8AC3E}">
        <p14:creationId xmlns:p14="http://schemas.microsoft.com/office/powerpoint/2010/main" val="2333841946"/>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86</a:t>
            </a:fld>
            <a:endParaRPr lang="it-IT"/>
          </a:p>
        </p:txBody>
      </p:sp>
    </p:spTree>
    <p:extLst>
      <p:ext uri="{BB962C8B-B14F-4D97-AF65-F5344CB8AC3E}">
        <p14:creationId xmlns:p14="http://schemas.microsoft.com/office/powerpoint/2010/main" val="2649030659"/>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87</a:t>
            </a:fld>
            <a:endParaRPr lang="it-IT"/>
          </a:p>
        </p:txBody>
      </p:sp>
    </p:spTree>
    <p:extLst>
      <p:ext uri="{BB962C8B-B14F-4D97-AF65-F5344CB8AC3E}">
        <p14:creationId xmlns:p14="http://schemas.microsoft.com/office/powerpoint/2010/main" val="19508749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11</a:t>
            </a:fld>
            <a:endParaRPr lang="it-IT"/>
          </a:p>
        </p:txBody>
      </p:sp>
    </p:spTree>
    <p:extLst>
      <p:ext uri="{BB962C8B-B14F-4D97-AF65-F5344CB8AC3E}">
        <p14:creationId xmlns:p14="http://schemas.microsoft.com/office/powerpoint/2010/main" val="267330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B7F39B-9117-4F88-A0A9-E664261EE53B}"/>
              </a:ext>
            </a:extLst>
          </p:cNvPr>
          <p:cNvSpPr>
            <a:spLocks noGrp="1"/>
          </p:cNvSpPr>
          <p:nvPr>
            <p:ph type="ctrTitle"/>
          </p:nvPr>
        </p:nvSpPr>
        <p:spPr>
          <a:xfrm>
            <a:off x="1143000" y="1122363"/>
            <a:ext cx="6858000" cy="2387600"/>
          </a:xfrm>
        </p:spPr>
        <p:txBody>
          <a:bodyPr anchor="b"/>
          <a:lstStyle>
            <a:lvl1pPr algn="ctr">
              <a:defRPr sz="45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3857786-237F-4054-B47F-9822B950035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DF29D7-0F55-42D9-8DAE-D0ADD08F2E2B}"/>
              </a:ext>
            </a:extLst>
          </p:cNvPr>
          <p:cNvSpPr>
            <a:spLocks noGrp="1"/>
          </p:cNvSpPr>
          <p:nvPr>
            <p:ph type="dt" sz="half" idx="10"/>
          </p:nvPr>
        </p:nvSpPr>
        <p:spPr/>
        <p:txBody>
          <a:bodyPr/>
          <a:lstStyle/>
          <a:p>
            <a:r>
              <a:rPr lang="it-IT"/>
              <a:t>03/12/2020 - ver. 1</a:t>
            </a:r>
          </a:p>
        </p:txBody>
      </p:sp>
      <p:sp>
        <p:nvSpPr>
          <p:cNvPr id="5" name="Segnaposto piè di pagina 4">
            <a:extLst>
              <a:ext uri="{FF2B5EF4-FFF2-40B4-BE49-F238E27FC236}">
                <a16:creationId xmlns:a16="http://schemas.microsoft.com/office/drawing/2014/main" id="{8CDFE3BA-F91B-4DC0-B291-9F3AD7167397}"/>
              </a:ext>
            </a:extLst>
          </p:cNvPr>
          <p:cNvSpPr>
            <a:spLocks noGrp="1"/>
          </p:cNvSpPr>
          <p:nvPr>
            <p:ph type="ftr" sz="quarter" idx="11"/>
          </p:nvPr>
        </p:nvSpPr>
        <p:spPr/>
        <p:txBody>
          <a:bodyPr/>
          <a:lstStyle/>
          <a:p>
            <a:r>
              <a:rPr lang="it-IT"/>
              <a:t>AA 2020/2021 - Italian and European Company Law -             dott. Giulia Gabassi</a:t>
            </a:r>
          </a:p>
        </p:txBody>
      </p:sp>
      <p:sp>
        <p:nvSpPr>
          <p:cNvPr id="6" name="Segnaposto numero diapositiva 5">
            <a:extLst>
              <a:ext uri="{FF2B5EF4-FFF2-40B4-BE49-F238E27FC236}">
                <a16:creationId xmlns:a16="http://schemas.microsoft.com/office/drawing/2014/main" id="{E0EAE764-6719-4A27-8C3B-2940F6A64496}"/>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2132606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D3D329-0B7D-4F5A-AD1C-63958946E2B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48C2C74-DCF5-4A3C-BFCC-339D4E6A3719}"/>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B34DC79-7858-49E3-AFD2-2D6BA1E5E598}"/>
              </a:ext>
            </a:extLst>
          </p:cNvPr>
          <p:cNvSpPr>
            <a:spLocks noGrp="1"/>
          </p:cNvSpPr>
          <p:nvPr>
            <p:ph type="dt" sz="half" idx="10"/>
          </p:nvPr>
        </p:nvSpPr>
        <p:spPr/>
        <p:txBody>
          <a:bodyPr/>
          <a:lstStyle/>
          <a:p>
            <a:r>
              <a:rPr lang="it-IT"/>
              <a:t>03/12/2020 - ver. 1</a:t>
            </a:r>
          </a:p>
        </p:txBody>
      </p:sp>
      <p:sp>
        <p:nvSpPr>
          <p:cNvPr id="5" name="Segnaposto piè di pagina 4">
            <a:extLst>
              <a:ext uri="{FF2B5EF4-FFF2-40B4-BE49-F238E27FC236}">
                <a16:creationId xmlns:a16="http://schemas.microsoft.com/office/drawing/2014/main" id="{FE046148-CAC6-4717-91C0-A9933467F89C}"/>
              </a:ext>
            </a:extLst>
          </p:cNvPr>
          <p:cNvSpPr>
            <a:spLocks noGrp="1"/>
          </p:cNvSpPr>
          <p:nvPr>
            <p:ph type="ftr" sz="quarter" idx="11"/>
          </p:nvPr>
        </p:nvSpPr>
        <p:spPr/>
        <p:txBody>
          <a:bodyPr/>
          <a:lstStyle/>
          <a:p>
            <a:r>
              <a:rPr lang="it-IT"/>
              <a:t>AA 2020/2021 - Italian and European Company Law -             dott. Giulia Gabassi</a:t>
            </a:r>
          </a:p>
        </p:txBody>
      </p:sp>
      <p:sp>
        <p:nvSpPr>
          <p:cNvPr id="6" name="Segnaposto numero diapositiva 5">
            <a:extLst>
              <a:ext uri="{FF2B5EF4-FFF2-40B4-BE49-F238E27FC236}">
                <a16:creationId xmlns:a16="http://schemas.microsoft.com/office/drawing/2014/main" id="{19D3449F-38A9-44A2-9425-FC5466499B03}"/>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3791081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48A09B7-CD8D-44B2-AC04-82E65735F8E9}"/>
              </a:ext>
            </a:extLst>
          </p:cNvPr>
          <p:cNvSpPr>
            <a:spLocks noGrp="1"/>
          </p:cNvSpPr>
          <p:nvPr>
            <p:ph type="title" orient="vert"/>
          </p:nvPr>
        </p:nvSpPr>
        <p:spPr>
          <a:xfrm>
            <a:off x="6543675" y="365125"/>
            <a:ext cx="1971675"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B7FDA19-0F6D-4A1B-B532-61CF1F063794}"/>
              </a:ext>
            </a:extLst>
          </p:cNvPr>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EC51C6E-76C6-4C7B-97C0-7779C4EB342B}"/>
              </a:ext>
            </a:extLst>
          </p:cNvPr>
          <p:cNvSpPr>
            <a:spLocks noGrp="1"/>
          </p:cNvSpPr>
          <p:nvPr>
            <p:ph type="dt" sz="half" idx="10"/>
          </p:nvPr>
        </p:nvSpPr>
        <p:spPr/>
        <p:txBody>
          <a:bodyPr/>
          <a:lstStyle/>
          <a:p>
            <a:r>
              <a:rPr lang="it-IT"/>
              <a:t>03/12/2020 - ver. 1</a:t>
            </a:r>
          </a:p>
        </p:txBody>
      </p:sp>
      <p:sp>
        <p:nvSpPr>
          <p:cNvPr id="5" name="Segnaposto piè di pagina 4">
            <a:extLst>
              <a:ext uri="{FF2B5EF4-FFF2-40B4-BE49-F238E27FC236}">
                <a16:creationId xmlns:a16="http://schemas.microsoft.com/office/drawing/2014/main" id="{A872E29A-3B6A-41F5-BA67-3A9D1651B469}"/>
              </a:ext>
            </a:extLst>
          </p:cNvPr>
          <p:cNvSpPr>
            <a:spLocks noGrp="1"/>
          </p:cNvSpPr>
          <p:nvPr>
            <p:ph type="ftr" sz="quarter" idx="11"/>
          </p:nvPr>
        </p:nvSpPr>
        <p:spPr/>
        <p:txBody>
          <a:bodyPr/>
          <a:lstStyle/>
          <a:p>
            <a:r>
              <a:rPr lang="it-IT"/>
              <a:t>AA 2020/2021 - Italian and European Company Law -             dott. Giulia Gabassi</a:t>
            </a:r>
          </a:p>
        </p:txBody>
      </p:sp>
      <p:sp>
        <p:nvSpPr>
          <p:cNvPr id="6" name="Segnaposto numero diapositiva 5">
            <a:extLst>
              <a:ext uri="{FF2B5EF4-FFF2-40B4-BE49-F238E27FC236}">
                <a16:creationId xmlns:a16="http://schemas.microsoft.com/office/drawing/2014/main" id="{A70292A0-6C33-43E8-A8F0-CF4946AB7F68}"/>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148148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403470-7A1F-4BDE-BAF0-B107966FE86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CC0788F-0496-4068-8AAF-D8CC6492284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E914206-B976-47A6-8513-42D89E89EFEA}"/>
              </a:ext>
            </a:extLst>
          </p:cNvPr>
          <p:cNvSpPr>
            <a:spLocks noGrp="1"/>
          </p:cNvSpPr>
          <p:nvPr>
            <p:ph type="dt" sz="half" idx="10"/>
          </p:nvPr>
        </p:nvSpPr>
        <p:spPr/>
        <p:txBody>
          <a:bodyPr/>
          <a:lstStyle/>
          <a:p>
            <a:r>
              <a:rPr lang="it-IT"/>
              <a:t>03/12/2020 - ver. 1</a:t>
            </a:r>
          </a:p>
        </p:txBody>
      </p:sp>
      <p:sp>
        <p:nvSpPr>
          <p:cNvPr id="5" name="Segnaposto piè di pagina 4">
            <a:extLst>
              <a:ext uri="{FF2B5EF4-FFF2-40B4-BE49-F238E27FC236}">
                <a16:creationId xmlns:a16="http://schemas.microsoft.com/office/drawing/2014/main" id="{E9554BDC-6FB0-4324-BF8A-3AA267E7D015}"/>
              </a:ext>
            </a:extLst>
          </p:cNvPr>
          <p:cNvSpPr>
            <a:spLocks noGrp="1"/>
          </p:cNvSpPr>
          <p:nvPr>
            <p:ph type="ftr" sz="quarter" idx="11"/>
          </p:nvPr>
        </p:nvSpPr>
        <p:spPr/>
        <p:txBody>
          <a:bodyPr/>
          <a:lstStyle/>
          <a:p>
            <a:r>
              <a:rPr lang="it-IT"/>
              <a:t>AA 2020/2021 - Italian and European Company Law -             dott. Giulia Gabassi</a:t>
            </a:r>
          </a:p>
        </p:txBody>
      </p:sp>
      <p:sp>
        <p:nvSpPr>
          <p:cNvPr id="6" name="Segnaposto numero diapositiva 5">
            <a:extLst>
              <a:ext uri="{FF2B5EF4-FFF2-40B4-BE49-F238E27FC236}">
                <a16:creationId xmlns:a16="http://schemas.microsoft.com/office/drawing/2014/main" id="{DD05E944-6EC5-4BC5-967A-0FA7ECDA695C}"/>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2609853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7A548-4399-40A8-8BE5-697EB66A1AD7}"/>
              </a:ext>
            </a:extLst>
          </p:cNvPr>
          <p:cNvSpPr>
            <a:spLocks noGrp="1"/>
          </p:cNvSpPr>
          <p:nvPr>
            <p:ph type="title"/>
          </p:nvPr>
        </p:nvSpPr>
        <p:spPr>
          <a:xfrm>
            <a:off x="623888" y="1709739"/>
            <a:ext cx="7886700" cy="2852737"/>
          </a:xfrm>
        </p:spPr>
        <p:txBody>
          <a:bodyPr anchor="b"/>
          <a:lstStyle>
            <a:lvl1pPr>
              <a:defRPr sz="45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22FA4547-50D2-4A40-842A-022D602C193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7030386C-4A64-4561-B3D0-A4C44A8EE84D}"/>
              </a:ext>
            </a:extLst>
          </p:cNvPr>
          <p:cNvSpPr>
            <a:spLocks noGrp="1"/>
          </p:cNvSpPr>
          <p:nvPr>
            <p:ph type="dt" sz="half" idx="10"/>
          </p:nvPr>
        </p:nvSpPr>
        <p:spPr/>
        <p:txBody>
          <a:bodyPr/>
          <a:lstStyle/>
          <a:p>
            <a:r>
              <a:rPr lang="it-IT"/>
              <a:t>03/12/2020 - ver. 1</a:t>
            </a:r>
          </a:p>
        </p:txBody>
      </p:sp>
      <p:sp>
        <p:nvSpPr>
          <p:cNvPr id="5" name="Segnaposto piè di pagina 4">
            <a:extLst>
              <a:ext uri="{FF2B5EF4-FFF2-40B4-BE49-F238E27FC236}">
                <a16:creationId xmlns:a16="http://schemas.microsoft.com/office/drawing/2014/main" id="{F52D21D8-6119-49F6-8273-25CF259F300A}"/>
              </a:ext>
            </a:extLst>
          </p:cNvPr>
          <p:cNvSpPr>
            <a:spLocks noGrp="1"/>
          </p:cNvSpPr>
          <p:nvPr>
            <p:ph type="ftr" sz="quarter" idx="11"/>
          </p:nvPr>
        </p:nvSpPr>
        <p:spPr/>
        <p:txBody>
          <a:bodyPr/>
          <a:lstStyle/>
          <a:p>
            <a:r>
              <a:rPr lang="it-IT"/>
              <a:t>AA 2020/2021 - Italian and European Company Law -             dott. Giulia Gabassi</a:t>
            </a:r>
          </a:p>
        </p:txBody>
      </p:sp>
      <p:sp>
        <p:nvSpPr>
          <p:cNvPr id="6" name="Segnaposto numero diapositiva 5">
            <a:extLst>
              <a:ext uri="{FF2B5EF4-FFF2-40B4-BE49-F238E27FC236}">
                <a16:creationId xmlns:a16="http://schemas.microsoft.com/office/drawing/2014/main" id="{837B709B-6E30-4AD4-9C2F-BDC8380B4A42}"/>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3804139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4FB84B-B24D-47AB-8E21-155C074BB4A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F3CDF62-1BA2-4DD1-9108-AD821719B399}"/>
              </a:ext>
            </a:extLst>
          </p:cNvPr>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B0BC642-F3A0-44D2-BD5C-DF6EC5BCF78A}"/>
              </a:ext>
            </a:extLst>
          </p:cNvPr>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03EFEB1-440C-4488-8518-BA18B28FC292}"/>
              </a:ext>
            </a:extLst>
          </p:cNvPr>
          <p:cNvSpPr>
            <a:spLocks noGrp="1"/>
          </p:cNvSpPr>
          <p:nvPr>
            <p:ph type="dt" sz="half" idx="10"/>
          </p:nvPr>
        </p:nvSpPr>
        <p:spPr/>
        <p:txBody>
          <a:bodyPr/>
          <a:lstStyle/>
          <a:p>
            <a:r>
              <a:rPr lang="it-IT"/>
              <a:t>03/12/2020 - ver. 1</a:t>
            </a:r>
          </a:p>
        </p:txBody>
      </p:sp>
      <p:sp>
        <p:nvSpPr>
          <p:cNvPr id="6" name="Segnaposto piè di pagina 5">
            <a:extLst>
              <a:ext uri="{FF2B5EF4-FFF2-40B4-BE49-F238E27FC236}">
                <a16:creationId xmlns:a16="http://schemas.microsoft.com/office/drawing/2014/main" id="{6C8BADDB-768B-49B0-97D5-5E41B9F00099}"/>
              </a:ext>
            </a:extLst>
          </p:cNvPr>
          <p:cNvSpPr>
            <a:spLocks noGrp="1"/>
          </p:cNvSpPr>
          <p:nvPr>
            <p:ph type="ftr" sz="quarter" idx="11"/>
          </p:nvPr>
        </p:nvSpPr>
        <p:spPr/>
        <p:txBody>
          <a:bodyPr/>
          <a:lstStyle/>
          <a:p>
            <a:r>
              <a:rPr lang="it-IT"/>
              <a:t>AA 2020/2021 - Italian and European Company Law -             dott. Giulia Gabassi</a:t>
            </a:r>
          </a:p>
        </p:txBody>
      </p:sp>
      <p:sp>
        <p:nvSpPr>
          <p:cNvPr id="7" name="Segnaposto numero diapositiva 6">
            <a:extLst>
              <a:ext uri="{FF2B5EF4-FFF2-40B4-BE49-F238E27FC236}">
                <a16:creationId xmlns:a16="http://schemas.microsoft.com/office/drawing/2014/main" id="{74608987-7BDB-4B0F-A54F-CB3A8B0CD015}"/>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958623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5F6057-76D3-4F78-B536-C800E3575B85}"/>
              </a:ext>
            </a:extLst>
          </p:cNvPr>
          <p:cNvSpPr>
            <a:spLocks noGrp="1"/>
          </p:cNvSpPr>
          <p:nvPr>
            <p:ph type="title"/>
          </p:nvPr>
        </p:nvSpPr>
        <p:spPr>
          <a:xfrm>
            <a:off x="629841" y="365126"/>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DA6446-350D-4234-93B9-F65B7B2F7E7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A521386A-C579-499D-BEA7-C3DF93073724}"/>
              </a:ext>
            </a:extLst>
          </p:cNvPr>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4EF9CA0-5D54-4317-8E37-894DA5A89C3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75F6A14-05D1-45C4-B33A-520483DC8031}"/>
              </a:ext>
            </a:extLst>
          </p:cNvPr>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C889C93-F043-4BCF-A234-F6F38A8C7E3A}"/>
              </a:ext>
            </a:extLst>
          </p:cNvPr>
          <p:cNvSpPr>
            <a:spLocks noGrp="1"/>
          </p:cNvSpPr>
          <p:nvPr>
            <p:ph type="dt" sz="half" idx="10"/>
          </p:nvPr>
        </p:nvSpPr>
        <p:spPr/>
        <p:txBody>
          <a:bodyPr/>
          <a:lstStyle/>
          <a:p>
            <a:r>
              <a:rPr lang="it-IT"/>
              <a:t>03/12/2020 - ver. 1</a:t>
            </a:r>
          </a:p>
        </p:txBody>
      </p:sp>
      <p:sp>
        <p:nvSpPr>
          <p:cNvPr id="8" name="Segnaposto piè di pagina 7">
            <a:extLst>
              <a:ext uri="{FF2B5EF4-FFF2-40B4-BE49-F238E27FC236}">
                <a16:creationId xmlns:a16="http://schemas.microsoft.com/office/drawing/2014/main" id="{11BC720B-D120-4E0C-BEA5-D0F2A1BFC919}"/>
              </a:ext>
            </a:extLst>
          </p:cNvPr>
          <p:cNvSpPr>
            <a:spLocks noGrp="1"/>
          </p:cNvSpPr>
          <p:nvPr>
            <p:ph type="ftr" sz="quarter" idx="11"/>
          </p:nvPr>
        </p:nvSpPr>
        <p:spPr/>
        <p:txBody>
          <a:bodyPr/>
          <a:lstStyle/>
          <a:p>
            <a:r>
              <a:rPr lang="it-IT"/>
              <a:t>AA 2020/2021 - Italian and European Company Law -             dott. Giulia Gabassi</a:t>
            </a:r>
          </a:p>
        </p:txBody>
      </p:sp>
      <p:sp>
        <p:nvSpPr>
          <p:cNvPr id="9" name="Segnaposto numero diapositiva 8">
            <a:extLst>
              <a:ext uri="{FF2B5EF4-FFF2-40B4-BE49-F238E27FC236}">
                <a16:creationId xmlns:a16="http://schemas.microsoft.com/office/drawing/2014/main" id="{F7F5A098-3A20-49FD-AF97-76724D5B6BFB}"/>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2138388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371DFA-A6E5-4107-AD4E-DBBB5D7F889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A82870C-D8BE-48A9-93F0-02755DA478F3}"/>
              </a:ext>
            </a:extLst>
          </p:cNvPr>
          <p:cNvSpPr>
            <a:spLocks noGrp="1"/>
          </p:cNvSpPr>
          <p:nvPr>
            <p:ph type="dt" sz="half" idx="10"/>
          </p:nvPr>
        </p:nvSpPr>
        <p:spPr/>
        <p:txBody>
          <a:bodyPr/>
          <a:lstStyle/>
          <a:p>
            <a:r>
              <a:rPr lang="it-IT"/>
              <a:t>03/12/2020 - ver. 1</a:t>
            </a:r>
          </a:p>
        </p:txBody>
      </p:sp>
      <p:sp>
        <p:nvSpPr>
          <p:cNvPr id="4" name="Segnaposto piè di pagina 3">
            <a:extLst>
              <a:ext uri="{FF2B5EF4-FFF2-40B4-BE49-F238E27FC236}">
                <a16:creationId xmlns:a16="http://schemas.microsoft.com/office/drawing/2014/main" id="{516DCACE-5163-41E4-B9A8-1C4C27FBB54C}"/>
              </a:ext>
            </a:extLst>
          </p:cNvPr>
          <p:cNvSpPr>
            <a:spLocks noGrp="1"/>
          </p:cNvSpPr>
          <p:nvPr>
            <p:ph type="ftr" sz="quarter" idx="11"/>
          </p:nvPr>
        </p:nvSpPr>
        <p:spPr/>
        <p:txBody>
          <a:bodyPr/>
          <a:lstStyle/>
          <a:p>
            <a:r>
              <a:rPr lang="it-IT"/>
              <a:t>AA 2020/2021 - Italian and European Company Law -             dott. Giulia Gabassi</a:t>
            </a:r>
          </a:p>
        </p:txBody>
      </p:sp>
      <p:sp>
        <p:nvSpPr>
          <p:cNvPr id="5" name="Segnaposto numero diapositiva 4">
            <a:extLst>
              <a:ext uri="{FF2B5EF4-FFF2-40B4-BE49-F238E27FC236}">
                <a16:creationId xmlns:a16="http://schemas.microsoft.com/office/drawing/2014/main" id="{72938546-16DF-4956-BF86-B8574A995872}"/>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140203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34969C4-49C1-4880-AE56-E357E56C51B7}"/>
              </a:ext>
            </a:extLst>
          </p:cNvPr>
          <p:cNvSpPr>
            <a:spLocks noGrp="1"/>
          </p:cNvSpPr>
          <p:nvPr>
            <p:ph type="dt" sz="half" idx="10"/>
          </p:nvPr>
        </p:nvSpPr>
        <p:spPr/>
        <p:txBody>
          <a:bodyPr/>
          <a:lstStyle/>
          <a:p>
            <a:r>
              <a:rPr lang="it-IT"/>
              <a:t>03/12/2020 - ver. 1</a:t>
            </a:r>
          </a:p>
        </p:txBody>
      </p:sp>
      <p:sp>
        <p:nvSpPr>
          <p:cNvPr id="3" name="Segnaposto piè di pagina 2">
            <a:extLst>
              <a:ext uri="{FF2B5EF4-FFF2-40B4-BE49-F238E27FC236}">
                <a16:creationId xmlns:a16="http://schemas.microsoft.com/office/drawing/2014/main" id="{23350C94-BE92-4EC6-BE9E-44DF02DFAE97}"/>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3FB1969F-7EC9-4A8B-A26A-D5C3D2ECBF1E}"/>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4027935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BD3DD0-268D-4D03-8581-6CF3C78D50A8}"/>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5C0F1A6-2337-42B6-8057-CD105D6175C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2DE06329-2DEA-4789-97FC-11A704F677F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F8B73AC-814D-4B16-8C5A-62D2CED1AF05}"/>
              </a:ext>
            </a:extLst>
          </p:cNvPr>
          <p:cNvSpPr>
            <a:spLocks noGrp="1"/>
          </p:cNvSpPr>
          <p:nvPr>
            <p:ph type="dt" sz="half" idx="10"/>
          </p:nvPr>
        </p:nvSpPr>
        <p:spPr/>
        <p:txBody>
          <a:bodyPr/>
          <a:lstStyle/>
          <a:p>
            <a:r>
              <a:rPr lang="it-IT"/>
              <a:t>03/12/2020 - ver. 1</a:t>
            </a:r>
          </a:p>
        </p:txBody>
      </p:sp>
      <p:sp>
        <p:nvSpPr>
          <p:cNvPr id="6" name="Segnaposto piè di pagina 5">
            <a:extLst>
              <a:ext uri="{FF2B5EF4-FFF2-40B4-BE49-F238E27FC236}">
                <a16:creationId xmlns:a16="http://schemas.microsoft.com/office/drawing/2014/main" id="{982B0048-301B-48F6-A3A6-2F338641E5B1}"/>
              </a:ext>
            </a:extLst>
          </p:cNvPr>
          <p:cNvSpPr>
            <a:spLocks noGrp="1"/>
          </p:cNvSpPr>
          <p:nvPr>
            <p:ph type="ftr" sz="quarter" idx="11"/>
          </p:nvPr>
        </p:nvSpPr>
        <p:spPr/>
        <p:txBody>
          <a:bodyPr/>
          <a:lstStyle/>
          <a:p>
            <a:r>
              <a:rPr lang="it-IT"/>
              <a:t>AA 2020/2021 - Italian and European Company Law -             dott. Giulia Gabassi</a:t>
            </a:r>
          </a:p>
        </p:txBody>
      </p:sp>
      <p:sp>
        <p:nvSpPr>
          <p:cNvPr id="7" name="Segnaposto numero diapositiva 6">
            <a:extLst>
              <a:ext uri="{FF2B5EF4-FFF2-40B4-BE49-F238E27FC236}">
                <a16:creationId xmlns:a16="http://schemas.microsoft.com/office/drawing/2014/main" id="{75D13C35-DE25-4361-976A-961CA7A8D56E}"/>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2161361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E7F7DC-254F-48E4-9C25-E998C6ED60B3}"/>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97850CA-E67D-4998-A8E1-28C1D33778D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a:extLst>
              <a:ext uri="{FF2B5EF4-FFF2-40B4-BE49-F238E27FC236}">
                <a16:creationId xmlns:a16="http://schemas.microsoft.com/office/drawing/2014/main" id="{FB76657D-4DBD-46EC-9B7E-9AF81812AFB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A16399D-3A1D-4A45-B991-B37DFDA5DB5C}"/>
              </a:ext>
            </a:extLst>
          </p:cNvPr>
          <p:cNvSpPr>
            <a:spLocks noGrp="1"/>
          </p:cNvSpPr>
          <p:nvPr>
            <p:ph type="dt" sz="half" idx="10"/>
          </p:nvPr>
        </p:nvSpPr>
        <p:spPr/>
        <p:txBody>
          <a:bodyPr/>
          <a:lstStyle/>
          <a:p>
            <a:r>
              <a:rPr lang="it-IT"/>
              <a:t>03/12/2020 - ver. 1</a:t>
            </a:r>
          </a:p>
        </p:txBody>
      </p:sp>
      <p:sp>
        <p:nvSpPr>
          <p:cNvPr id="6" name="Segnaposto piè di pagina 5">
            <a:extLst>
              <a:ext uri="{FF2B5EF4-FFF2-40B4-BE49-F238E27FC236}">
                <a16:creationId xmlns:a16="http://schemas.microsoft.com/office/drawing/2014/main" id="{A894F0D3-AB10-4D41-9F62-E0AFEBA74475}"/>
              </a:ext>
            </a:extLst>
          </p:cNvPr>
          <p:cNvSpPr>
            <a:spLocks noGrp="1"/>
          </p:cNvSpPr>
          <p:nvPr>
            <p:ph type="ftr" sz="quarter" idx="11"/>
          </p:nvPr>
        </p:nvSpPr>
        <p:spPr/>
        <p:txBody>
          <a:bodyPr/>
          <a:lstStyle/>
          <a:p>
            <a:r>
              <a:rPr lang="it-IT"/>
              <a:t>AA 2020/2021 - Italian and European Company Law -             dott. Giulia Gabassi</a:t>
            </a:r>
          </a:p>
        </p:txBody>
      </p:sp>
      <p:sp>
        <p:nvSpPr>
          <p:cNvPr id="7" name="Segnaposto numero diapositiva 6">
            <a:extLst>
              <a:ext uri="{FF2B5EF4-FFF2-40B4-BE49-F238E27FC236}">
                <a16:creationId xmlns:a16="http://schemas.microsoft.com/office/drawing/2014/main" id="{779D7F13-7C6B-45A7-AC1B-2A729177F608}"/>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527721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15D3B4D-8795-4C5D-97C0-86BDD7D683D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44FDDAF-AD67-49BB-AABA-424369FF73A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DE09636-97CB-4015-BAE0-D97141E3FC6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it-IT"/>
              <a:t>03/12/2020 - ver. 1</a:t>
            </a:r>
          </a:p>
        </p:txBody>
      </p:sp>
      <p:sp>
        <p:nvSpPr>
          <p:cNvPr id="5" name="Segnaposto piè di pagina 4">
            <a:extLst>
              <a:ext uri="{FF2B5EF4-FFF2-40B4-BE49-F238E27FC236}">
                <a16:creationId xmlns:a16="http://schemas.microsoft.com/office/drawing/2014/main" id="{ECEDDE5A-CE9F-462D-9F49-4A61837CEA7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it-IT"/>
              <a:t>AA 2020/2021 - Italian and European Company Law -             dott. Giulia Gabassi</a:t>
            </a:r>
          </a:p>
        </p:txBody>
      </p:sp>
      <p:sp>
        <p:nvSpPr>
          <p:cNvPr id="6" name="Segnaposto numero diapositiva 5">
            <a:extLst>
              <a:ext uri="{FF2B5EF4-FFF2-40B4-BE49-F238E27FC236}">
                <a16:creationId xmlns:a16="http://schemas.microsoft.com/office/drawing/2014/main" id="{56948846-893E-40BA-94C9-2FE4B9455AF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EAE7C81-AB1D-4EB1-9E52-B62CF7982609}" type="slidenum">
              <a:rPr lang="it-IT" smtClean="0"/>
              <a:pPr/>
              <a:t>‹N›</a:t>
            </a:fld>
            <a:endParaRPr lang="it-IT"/>
          </a:p>
        </p:txBody>
      </p:sp>
    </p:spTree>
    <p:extLst>
      <p:ext uri="{BB962C8B-B14F-4D97-AF65-F5344CB8AC3E}">
        <p14:creationId xmlns:p14="http://schemas.microsoft.com/office/powerpoint/2010/main" val="25065331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magine 6">
            <a:extLst>
              <a:ext uri="{FF2B5EF4-FFF2-40B4-BE49-F238E27FC236}">
                <a16:creationId xmlns:a16="http://schemas.microsoft.com/office/drawing/2014/main" id="{6622DC4F-2F48-4E42-B956-FCC9A800D300}"/>
              </a:ext>
            </a:extLst>
          </p:cNvPr>
          <p:cNvPicPr>
            <a:picLocks noChangeAspect="1"/>
          </p:cNvPicPr>
          <p:nvPr/>
        </p:nvPicPr>
        <p:blipFill>
          <a:blip r:embed="rId2"/>
          <a:stretch>
            <a:fillRect/>
          </a:stretch>
        </p:blipFill>
        <p:spPr>
          <a:xfrm>
            <a:off x="1143000" y="857250"/>
            <a:ext cx="6858000" cy="5143500"/>
          </a:xfrm>
          <a:prstGeom prst="rect">
            <a:avLst/>
          </a:prstGeom>
        </p:spPr>
      </p:pic>
      <p:sp>
        <p:nvSpPr>
          <p:cNvPr id="2" name="Segnaposto numero diapositiva 1">
            <a:extLst>
              <a:ext uri="{FF2B5EF4-FFF2-40B4-BE49-F238E27FC236}">
                <a16:creationId xmlns:a16="http://schemas.microsoft.com/office/drawing/2014/main" id="{EB0880D0-401E-4DC1-860D-7DCA7FE9FB01}"/>
              </a:ext>
            </a:extLst>
          </p:cNvPr>
          <p:cNvSpPr>
            <a:spLocks noGrp="1"/>
          </p:cNvSpPr>
          <p:nvPr>
            <p:ph type="sldNum" sz="quarter" idx="12"/>
          </p:nvPr>
        </p:nvSpPr>
        <p:spPr/>
        <p:txBody>
          <a:bodyPr/>
          <a:lstStyle/>
          <a:p>
            <a:fld id="{1EAE7C81-AB1D-4EB1-9E52-B62CF7982609}" type="slidenum">
              <a:rPr lang="it-IT" smtClean="0"/>
              <a:pPr/>
              <a:t>1</a:t>
            </a:fld>
            <a:endParaRPr lang="it-IT"/>
          </a:p>
        </p:txBody>
      </p:sp>
      <p:sp>
        <p:nvSpPr>
          <p:cNvPr id="3" name="Segnaposto piè di pagina 2">
            <a:extLst>
              <a:ext uri="{FF2B5EF4-FFF2-40B4-BE49-F238E27FC236}">
                <a16:creationId xmlns:a16="http://schemas.microsoft.com/office/drawing/2014/main" id="{A137705D-D0DA-4BC3-8A21-8B8EBED05165}"/>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data 3">
            <a:extLst>
              <a:ext uri="{FF2B5EF4-FFF2-40B4-BE49-F238E27FC236}">
                <a16:creationId xmlns:a16="http://schemas.microsoft.com/office/drawing/2014/main" id="{96853D94-A2B9-42D9-9FF2-6845B6CDBAAC}"/>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095893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9F6C6B-2B79-48EE-B423-E37AAE237D54}"/>
              </a:ext>
            </a:extLst>
          </p:cNvPr>
          <p:cNvSpPr>
            <a:spLocks noGrp="1"/>
          </p:cNvSpPr>
          <p:nvPr>
            <p:ph type="title"/>
          </p:nvPr>
        </p:nvSpPr>
        <p:spPr/>
        <p:txBody>
          <a:bodyPr>
            <a:normAutofit/>
          </a:bodyPr>
          <a:lstStyle/>
          <a:p>
            <a:r>
              <a:rPr lang="en-US" dirty="0"/>
              <a:t>JUDGMENT OF THE COURT 30 November 1995 in Case C-55/94, </a:t>
            </a:r>
            <a:r>
              <a:rPr lang="en-US" dirty="0" err="1"/>
              <a:t>Gebhard</a:t>
            </a:r>
            <a:endParaRPr lang="it-IT" dirty="0"/>
          </a:p>
        </p:txBody>
      </p:sp>
      <p:sp>
        <p:nvSpPr>
          <p:cNvPr id="4" name="Segnaposto contenuto 3">
            <a:extLst>
              <a:ext uri="{FF2B5EF4-FFF2-40B4-BE49-F238E27FC236}">
                <a16:creationId xmlns:a16="http://schemas.microsoft.com/office/drawing/2014/main" id="{E6991376-0975-43C1-A4BB-400CC452C721}"/>
              </a:ext>
            </a:extLst>
          </p:cNvPr>
          <p:cNvSpPr>
            <a:spLocks noGrp="1"/>
          </p:cNvSpPr>
          <p:nvPr>
            <p:ph idx="1"/>
          </p:nvPr>
        </p:nvSpPr>
        <p:spPr/>
        <p:txBody>
          <a:bodyPr>
            <a:normAutofit/>
          </a:bodyPr>
          <a:lstStyle/>
          <a:p>
            <a:pPr marL="0" indent="0">
              <a:buNone/>
            </a:pPr>
            <a:r>
              <a:rPr lang="en-US" dirty="0"/>
              <a:t>…</a:t>
            </a:r>
          </a:p>
          <a:p>
            <a:pPr marL="0" indent="0" algn="just">
              <a:buNone/>
            </a:pPr>
            <a:r>
              <a:rPr lang="en-US" dirty="0"/>
              <a:t>National measures liable to hinder or make less attractive the exercise of fundamental freedoms guaranteed by the Treaty must fulfil four conditions: they must be applied in a </a:t>
            </a:r>
            <a:r>
              <a:rPr lang="en-US" b="1" dirty="0">
                <a:highlight>
                  <a:srgbClr val="FFFF00"/>
                </a:highlight>
              </a:rPr>
              <a:t>non-discriminatory manner</a:t>
            </a:r>
            <a:r>
              <a:rPr lang="en-US" dirty="0"/>
              <a:t>; they must be justified by </a:t>
            </a:r>
            <a:r>
              <a:rPr lang="en-US" b="1" dirty="0">
                <a:highlight>
                  <a:srgbClr val="00FF00"/>
                </a:highlight>
              </a:rPr>
              <a:t>imperative requirements in the general interest</a:t>
            </a:r>
            <a:r>
              <a:rPr lang="en-US" dirty="0"/>
              <a:t>; they must be </a:t>
            </a:r>
            <a:r>
              <a:rPr lang="en-US" b="1" dirty="0">
                <a:highlight>
                  <a:srgbClr val="FF0000"/>
                </a:highlight>
              </a:rPr>
              <a:t>suitable for securing the attainment of the objective which they pursue</a:t>
            </a:r>
            <a:r>
              <a:rPr lang="en-US" dirty="0"/>
              <a:t>; and they must </a:t>
            </a:r>
            <a:r>
              <a:rPr lang="en-US" b="1" dirty="0">
                <a:highlight>
                  <a:srgbClr val="FF00FF"/>
                </a:highlight>
              </a:rPr>
              <a:t>not go beyond what is necessary in order to attain it</a:t>
            </a:r>
            <a:r>
              <a:rPr lang="en-US" dirty="0"/>
              <a:t>.</a:t>
            </a:r>
          </a:p>
          <a:p>
            <a:pPr marL="0" indent="0">
              <a:buNone/>
            </a:pPr>
            <a:r>
              <a:rPr lang="en-US" dirty="0"/>
              <a:t>… </a:t>
            </a:r>
            <a:endParaRPr lang="it-IT" dirty="0"/>
          </a:p>
        </p:txBody>
      </p:sp>
      <p:sp>
        <p:nvSpPr>
          <p:cNvPr id="5" name="Segnaposto piè di pagina 4">
            <a:extLst>
              <a:ext uri="{FF2B5EF4-FFF2-40B4-BE49-F238E27FC236}">
                <a16:creationId xmlns:a16="http://schemas.microsoft.com/office/drawing/2014/main" id="{6C79ADEE-8B28-4A1A-8BCA-CC0AEE1EDD0B}"/>
              </a:ext>
            </a:extLst>
          </p:cNvPr>
          <p:cNvSpPr>
            <a:spLocks noGrp="1"/>
          </p:cNvSpPr>
          <p:nvPr>
            <p:ph type="ftr" sz="quarter" idx="11"/>
          </p:nvPr>
        </p:nvSpPr>
        <p:spPr/>
        <p:txBody>
          <a:bodyPr/>
          <a:lstStyle/>
          <a:p>
            <a:r>
              <a:rPr lang="it-IT"/>
              <a:t>AA 2020/2021 -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5115F0D2-1AC1-4278-9286-3E841F9A3A67}"/>
              </a:ext>
            </a:extLst>
          </p:cNvPr>
          <p:cNvSpPr>
            <a:spLocks noGrp="1"/>
          </p:cNvSpPr>
          <p:nvPr>
            <p:ph type="sldNum" sz="quarter" idx="12"/>
          </p:nvPr>
        </p:nvSpPr>
        <p:spPr/>
        <p:txBody>
          <a:bodyPr/>
          <a:lstStyle/>
          <a:p>
            <a:fld id="{1EAE7C81-AB1D-4EB1-9E52-B62CF7982609}" type="slidenum">
              <a:rPr lang="it-IT" smtClean="0"/>
              <a:pPr/>
              <a:t>10</a:t>
            </a:fld>
            <a:endParaRPr lang="it-IT"/>
          </a:p>
        </p:txBody>
      </p:sp>
      <p:sp>
        <p:nvSpPr>
          <p:cNvPr id="6" name="Segnaposto data 5">
            <a:extLst>
              <a:ext uri="{FF2B5EF4-FFF2-40B4-BE49-F238E27FC236}">
                <a16:creationId xmlns:a16="http://schemas.microsoft.com/office/drawing/2014/main" id="{332BF6C7-599F-4B0F-89D1-0E07363490FF}"/>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6486133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C53C1EC6-8B63-4FBB-854A-C0D5AD85E0C8}"/>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8D7193AA-5F98-4A8C-9415-1F26D9DA999E}"/>
              </a:ext>
            </a:extLst>
          </p:cNvPr>
          <p:cNvSpPr>
            <a:spLocks noGrp="1"/>
          </p:cNvSpPr>
          <p:nvPr>
            <p:ph type="sldNum" sz="quarter" idx="12"/>
          </p:nvPr>
        </p:nvSpPr>
        <p:spPr/>
        <p:txBody>
          <a:bodyPr/>
          <a:lstStyle/>
          <a:p>
            <a:fld id="{1EAE7C81-AB1D-4EB1-9E52-B62CF7982609}" type="slidenum">
              <a:rPr lang="it-IT" smtClean="0"/>
              <a:pPr/>
              <a:t>100</a:t>
            </a:fld>
            <a:endParaRPr lang="it-IT"/>
          </a:p>
        </p:txBody>
      </p:sp>
      <p:sp>
        <p:nvSpPr>
          <p:cNvPr id="5" name="Segnaposto contenuto 4">
            <a:extLst>
              <a:ext uri="{FF2B5EF4-FFF2-40B4-BE49-F238E27FC236}">
                <a16:creationId xmlns:a16="http://schemas.microsoft.com/office/drawing/2014/main" id="{335EAEE2-DD4F-43C8-9FF9-8355EC8CA93F}"/>
              </a:ext>
            </a:extLst>
          </p:cNvPr>
          <p:cNvSpPr>
            <a:spLocks noGrp="1"/>
          </p:cNvSpPr>
          <p:nvPr>
            <p:ph sz="quarter" idx="4294967295"/>
          </p:nvPr>
        </p:nvSpPr>
        <p:spPr>
          <a:xfrm>
            <a:off x="539552" y="333375"/>
            <a:ext cx="8280920" cy="5822950"/>
          </a:xfrm>
        </p:spPr>
        <p:txBody>
          <a:bodyPr>
            <a:normAutofit fontScale="92500"/>
          </a:bodyPr>
          <a:lstStyle/>
          <a:p>
            <a:pPr algn="just"/>
            <a:r>
              <a:rPr lang="en-US" dirty="0"/>
              <a:t>The Court has held that freedom of establishment extends to a situation in which a company formed in accordance with the legislation of one Member State, where it has its registered office, wants to set up a branch in another Member State, even where that company was formed, in the first Member State, solely for the purpose of establishing itself in the second, where its main, or indeed entire, business is to be conducted (see, to that effect, judgment of 9 March 1999, Centros,C-212/97, EU:C:1999:126, paragraph 17). Equally, a situation in which a company formed in accordance with the legislation of one Member State wants to convert itself into a company under the law of another Member State, with due regard to the test applied by the second Member State in order to determine the connection of a company to its national legal order, falls within the scope of freedom of establishment, even though that company conducts its main, if not entire, business in the first Member State.</a:t>
            </a:r>
          </a:p>
          <a:p>
            <a:pPr algn="just"/>
            <a:r>
              <a:rPr lang="en-US" dirty="0"/>
              <a:t>It must be recalled that the question of the applicability of Articles 49 and 54 TFEU is different from the question of whether a Member State may adopt measures in order to prevent attempts by certain of its nationals to evade domestic legislation, given that, in accordance with settled case-law, it is </a:t>
            </a:r>
            <a:r>
              <a:rPr lang="en-US" dirty="0" err="1"/>
              <a:t>opento</a:t>
            </a:r>
            <a:r>
              <a:rPr lang="en-US" dirty="0"/>
              <a:t> a Member State to adopt such measures (judgments of 9 March 1999, Centros,C-212/97, EU:C:1999:126, paragraphs 18 and 24, and of 30 September 2003, Inspire Art,C-167/01, EU:C:2003:512, paragraph 98)</a:t>
            </a:r>
            <a:endParaRPr lang="it-IT" dirty="0"/>
          </a:p>
        </p:txBody>
      </p:sp>
      <p:sp>
        <p:nvSpPr>
          <p:cNvPr id="2" name="Segnaposto data 1">
            <a:extLst>
              <a:ext uri="{FF2B5EF4-FFF2-40B4-BE49-F238E27FC236}">
                <a16:creationId xmlns:a16="http://schemas.microsoft.com/office/drawing/2014/main" id="{8F2F4E04-281B-4618-BFB6-584EE68E9091}"/>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21091260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E83B917A-9BE0-49EF-A002-D9D0D45ED68A}"/>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E4782D26-B050-40F7-8EDD-ADD53F2A0F44}"/>
              </a:ext>
            </a:extLst>
          </p:cNvPr>
          <p:cNvSpPr>
            <a:spLocks noGrp="1"/>
          </p:cNvSpPr>
          <p:nvPr>
            <p:ph type="sldNum" sz="quarter" idx="12"/>
          </p:nvPr>
        </p:nvSpPr>
        <p:spPr/>
        <p:txBody>
          <a:bodyPr/>
          <a:lstStyle/>
          <a:p>
            <a:fld id="{1EAE7C81-AB1D-4EB1-9E52-B62CF7982609}" type="slidenum">
              <a:rPr lang="it-IT" smtClean="0"/>
              <a:pPr/>
              <a:t>101</a:t>
            </a:fld>
            <a:endParaRPr lang="it-IT"/>
          </a:p>
        </p:txBody>
      </p:sp>
      <p:sp>
        <p:nvSpPr>
          <p:cNvPr id="5" name="Segnaposto contenuto 4">
            <a:extLst>
              <a:ext uri="{FF2B5EF4-FFF2-40B4-BE49-F238E27FC236}">
                <a16:creationId xmlns:a16="http://schemas.microsoft.com/office/drawing/2014/main" id="{67612B44-1ADF-4230-A904-21B97339A6F1}"/>
              </a:ext>
            </a:extLst>
          </p:cNvPr>
          <p:cNvSpPr>
            <a:spLocks noGrp="1"/>
          </p:cNvSpPr>
          <p:nvPr>
            <p:ph sz="quarter" idx="4294967295"/>
          </p:nvPr>
        </p:nvSpPr>
        <p:spPr>
          <a:xfrm>
            <a:off x="395536" y="136525"/>
            <a:ext cx="8352928" cy="6019800"/>
          </a:xfrm>
        </p:spPr>
        <p:txBody>
          <a:bodyPr>
            <a:normAutofit lnSpcReduction="10000"/>
          </a:bodyPr>
          <a:lstStyle/>
          <a:p>
            <a:pPr algn="just"/>
            <a:r>
              <a:rPr lang="en-US" sz="2800" dirty="0"/>
              <a:t>However, it must be observed that, as the Court has previously held, the fact that either the registered office or real head office of a company was established in accordance with the legislation of a Member State for the purpose of enjoying the benefit of more </a:t>
            </a:r>
            <a:r>
              <a:rPr lang="en-US" sz="2800" dirty="0" err="1"/>
              <a:t>favourable</a:t>
            </a:r>
            <a:r>
              <a:rPr lang="en-US" sz="2800" dirty="0"/>
              <a:t> legislation does not, in itself, constitute abuse (see, to that effect, judgments of 9 March 1999, Centros,C-212/97, EU:C:1999:126, paragraph 27, and of 30 September 2003, Inspire Art,C-167/01, EU:C:2003:512, paragraph 96).</a:t>
            </a:r>
          </a:p>
          <a:p>
            <a:pPr algn="just"/>
            <a:r>
              <a:rPr lang="en-US" sz="2800" dirty="0"/>
              <a:t>It follows that, in the main proceedings, </a:t>
            </a:r>
            <a:r>
              <a:rPr lang="en-US" sz="2800" u="sng" dirty="0"/>
              <a:t>the fact that it was decided to transfer to Luxembourg the registered office alone of </a:t>
            </a:r>
            <a:r>
              <a:rPr lang="en-US" sz="2800" u="sng" dirty="0" err="1"/>
              <a:t>Polbud</a:t>
            </a:r>
            <a:r>
              <a:rPr lang="en-US" sz="2800" u="sng" dirty="0"/>
              <a:t>, that transfer not affecting the real head office of that company, cannot, in itself, mean that such a transfer does not fall within the scope of Articles 49 and 54 TFEU</a:t>
            </a:r>
            <a:r>
              <a:rPr lang="en-US" sz="2800" dirty="0"/>
              <a:t>.</a:t>
            </a:r>
            <a:endParaRPr lang="it-IT" sz="2800" dirty="0"/>
          </a:p>
        </p:txBody>
      </p:sp>
      <p:sp>
        <p:nvSpPr>
          <p:cNvPr id="2" name="Segnaposto data 1">
            <a:extLst>
              <a:ext uri="{FF2B5EF4-FFF2-40B4-BE49-F238E27FC236}">
                <a16:creationId xmlns:a16="http://schemas.microsoft.com/office/drawing/2014/main" id="{7B5E5BE7-C0BE-4DAC-9F3D-01E027FF38AF}"/>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40066896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7AA19EAE-6585-4B12-AAC5-D72E6DB8DA82}"/>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6D3A9828-FCA7-4A73-9713-F3C4CEF434DB}"/>
              </a:ext>
            </a:extLst>
          </p:cNvPr>
          <p:cNvSpPr>
            <a:spLocks noGrp="1"/>
          </p:cNvSpPr>
          <p:nvPr>
            <p:ph type="sldNum" sz="quarter" idx="12"/>
          </p:nvPr>
        </p:nvSpPr>
        <p:spPr/>
        <p:txBody>
          <a:bodyPr/>
          <a:lstStyle/>
          <a:p>
            <a:fld id="{1EAE7C81-AB1D-4EB1-9E52-B62CF7982609}" type="slidenum">
              <a:rPr lang="it-IT" smtClean="0"/>
              <a:pPr/>
              <a:t>102</a:t>
            </a:fld>
            <a:endParaRPr lang="it-IT"/>
          </a:p>
        </p:txBody>
      </p:sp>
      <p:sp>
        <p:nvSpPr>
          <p:cNvPr id="5" name="Segnaposto contenuto 4">
            <a:extLst>
              <a:ext uri="{FF2B5EF4-FFF2-40B4-BE49-F238E27FC236}">
                <a16:creationId xmlns:a16="http://schemas.microsoft.com/office/drawing/2014/main" id="{4ED26A28-9B56-49D8-BB32-D76BF7294274}"/>
              </a:ext>
            </a:extLst>
          </p:cNvPr>
          <p:cNvSpPr>
            <a:spLocks noGrp="1"/>
          </p:cNvSpPr>
          <p:nvPr>
            <p:ph sz="quarter" idx="4294967295"/>
          </p:nvPr>
        </p:nvSpPr>
        <p:spPr>
          <a:xfrm>
            <a:off x="323528" y="260350"/>
            <a:ext cx="8424936" cy="5895975"/>
          </a:xfrm>
        </p:spPr>
        <p:txBody>
          <a:bodyPr>
            <a:normAutofit fontScale="92500" lnSpcReduction="10000"/>
          </a:bodyPr>
          <a:lstStyle/>
          <a:p>
            <a:pPr algn="just"/>
            <a:r>
              <a:rPr lang="en-US" dirty="0"/>
              <a:t>Second, as regards the judgments of 27 September 1988, Daily Mail and General Trust (81/87, EU:C:1988:456), and of 16 December 2008, </a:t>
            </a:r>
            <a:r>
              <a:rPr lang="en-US" dirty="0" err="1"/>
              <a:t>Cartesio</a:t>
            </a:r>
            <a:r>
              <a:rPr lang="en-US" dirty="0"/>
              <a:t> (C-210/06, EU:C:2008:723), </a:t>
            </a:r>
            <a:r>
              <a:rPr lang="en-US" u="sng" dirty="0"/>
              <a:t>it does not follow</a:t>
            </a:r>
            <a:r>
              <a:rPr lang="en-US" dirty="0"/>
              <a:t>, contrary to the submissions of the Polish Government, </a:t>
            </a:r>
            <a:r>
              <a:rPr lang="en-US" u="sng" dirty="0"/>
              <a:t>that the transfer of the registered office of a company should necessarily be accompanied by the transfer of its real head office in order to fall within the scope of freedom of establishment</a:t>
            </a:r>
            <a:r>
              <a:rPr lang="en-US" dirty="0"/>
              <a:t>.</a:t>
            </a:r>
          </a:p>
          <a:p>
            <a:pPr algn="just"/>
            <a:r>
              <a:rPr lang="en-US" dirty="0"/>
              <a:t>On the contrary, it follows from those judgments, and from the judgment of 12 July 2012, VALE (C-378/10, EU:C:2012:440), that, as EU law currently stands, </a:t>
            </a:r>
            <a:r>
              <a:rPr lang="en-US" b="1" dirty="0"/>
              <a:t>each Member State has the power to define the connecting factor required of a company if that company is to be regarded as incorporated in accordance with its national legislation</a:t>
            </a:r>
            <a:r>
              <a:rPr lang="en-US" dirty="0"/>
              <a:t>. In the event that a company governed by the law of one Member State converts itself into a company under the law of another Member State while satisfying the conditions imposed by the legislation of the latter if it is to exist within its legal order, that power, far from implying that the legislation of the Member State of origin on the incorporation or winding-up of companies enjoys any immunity from the rules relating to freedom of establishment, cannot provide justification for that Member State preventing or deterring the company concerned from undertaking a cross-border conversion by means of, in particular, the imposition, with respect to such a cross-border conversion, of conditions that are more restrictive than those that apply to the conversion of a company within that Member State itself (see, to that effect, judgments of 27 September 1988, Daily Mail and General Trust, 81/87, EU:C:1988:456, paragraphs 19 to 21; of 16 December 2008, Cartesio,C-210/06, EU:C:2008:723, paragraphs 109 to 112; and of 12 July 2012, VALE,C-378/10, EU:C:2012:440, paragraph 32).</a:t>
            </a:r>
            <a:endParaRPr lang="it-IT" dirty="0"/>
          </a:p>
        </p:txBody>
      </p:sp>
      <p:sp>
        <p:nvSpPr>
          <p:cNvPr id="2" name="Segnaposto data 1">
            <a:extLst>
              <a:ext uri="{FF2B5EF4-FFF2-40B4-BE49-F238E27FC236}">
                <a16:creationId xmlns:a16="http://schemas.microsoft.com/office/drawing/2014/main" id="{171E5D2F-01BD-4866-9F99-ACF203AB8F64}"/>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86212999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8A5C7D1D-DADC-460A-A24E-7F7C46AFA505}"/>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18A21F1E-F61A-495E-B025-38F34094870A}"/>
              </a:ext>
            </a:extLst>
          </p:cNvPr>
          <p:cNvSpPr>
            <a:spLocks noGrp="1"/>
          </p:cNvSpPr>
          <p:nvPr>
            <p:ph type="sldNum" sz="quarter" idx="12"/>
          </p:nvPr>
        </p:nvSpPr>
        <p:spPr/>
        <p:txBody>
          <a:bodyPr/>
          <a:lstStyle/>
          <a:p>
            <a:fld id="{1EAE7C81-AB1D-4EB1-9E52-B62CF7982609}" type="slidenum">
              <a:rPr lang="it-IT" smtClean="0"/>
              <a:pPr/>
              <a:t>103</a:t>
            </a:fld>
            <a:endParaRPr lang="it-IT"/>
          </a:p>
        </p:txBody>
      </p:sp>
      <p:sp>
        <p:nvSpPr>
          <p:cNvPr id="5" name="Segnaposto contenuto 4">
            <a:extLst>
              <a:ext uri="{FF2B5EF4-FFF2-40B4-BE49-F238E27FC236}">
                <a16:creationId xmlns:a16="http://schemas.microsoft.com/office/drawing/2014/main" id="{B072EAB8-AA97-4483-BDA7-A4583A2BDA2E}"/>
              </a:ext>
            </a:extLst>
          </p:cNvPr>
          <p:cNvSpPr>
            <a:spLocks noGrp="1"/>
          </p:cNvSpPr>
          <p:nvPr>
            <p:ph sz="quarter" idx="4294967295"/>
          </p:nvPr>
        </p:nvSpPr>
        <p:spPr>
          <a:xfrm>
            <a:off x="323528" y="333375"/>
            <a:ext cx="8191822" cy="5822950"/>
          </a:xfrm>
        </p:spPr>
        <p:txBody>
          <a:bodyPr>
            <a:normAutofit/>
          </a:bodyPr>
          <a:lstStyle/>
          <a:p>
            <a:pPr algn="just"/>
            <a:r>
              <a:rPr lang="en-US" sz="3200" dirty="0"/>
              <a:t>the answer to the third question is that Articles 49 and 54 TFEU must be interpreted as meaning that freedom of establishment is applicable to the transfer of the registered office of a company formed in accordance with the law of one Member State to the territory of another Member State, for the purposes of its conversion, in accordance with the conditions imposed by the legislation of the other Member State, into a company incorporated under the law of the latter Member State, when there is no change in the location of the real head office of that company</a:t>
            </a:r>
            <a:endParaRPr lang="it-IT" sz="3200" dirty="0"/>
          </a:p>
        </p:txBody>
      </p:sp>
      <p:sp>
        <p:nvSpPr>
          <p:cNvPr id="2" name="Segnaposto data 1">
            <a:extLst>
              <a:ext uri="{FF2B5EF4-FFF2-40B4-BE49-F238E27FC236}">
                <a16:creationId xmlns:a16="http://schemas.microsoft.com/office/drawing/2014/main" id="{E142C9E8-323C-49CC-A6A6-EDA29DB19B69}"/>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85273009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E9A5BB33-2801-4010-B906-BC32648F5F26}"/>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1DA72BF7-5312-44EA-8C1D-050F9999C4DF}"/>
              </a:ext>
            </a:extLst>
          </p:cNvPr>
          <p:cNvSpPr>
            <a:spLocks noGrp="1"/>
          </p:cNvSpPr>
          <p:nvPr>
            <p:ph type="sldNum" sz="quarter" idx="12"/>
          </p:nvPr>
        </p:nvSpPr>
        <p:spPr/>
        <p:txBody>
          <a:bodyPr/>
          <a:lstStyle/>
          <a:p>
            <a:fld id="{1EAE7C81-AB1D-4EB1-9E52-B62CF7982609}" type="slidenum">
              <a:rPr lang="it-IT" smtClean="0"/>
              <a:pPr/>
              <a:t>104</a:t>
            </a:fld>
            <a:endParaRPr lang="it-IT"/>
          </a:p>
        </p:txBody>
      </p:sp>
      <p:sp>
        <p:nvSpPr>
          <p:cNvPr id="5" name="Segnaposto contenuto 4">
            <a:extLst>
              <a:ext uri="{FF2B5EF4-FFF2-40B4-BE49-F238E27FC236}">
                <a16:creationId xmlns:a16="http://schemas.microsoft.com/office/drawing/2014/main" id="{2884BB5B-3553-46FF-831D-FFE8F950C18F}"/>
              </a:ext>
            </a:extLst>
          </p:cNvPr>
          <p:cNvSpPr>
            <a:spLocks noGrp="1"/>
          </p:cNvSpPr>
          <p:nvPr>
            <p:ph sz="quarter" idx="4294967295"/>
          </p:nvPr>
        </p:nvSpPr>
        <p:spPr>
          <a:xfrm>
            <a:off x="467544" y="333375"/>
            <a:ext cx="8208912" cy="5822950"/>
          </a:xfrm>
        </p:spPr>
        <p:txBody>
          <a:bodyPr>
            <a:normAutofit/>
          </a:bodyPr>
          <a:lstStyle/>
          <a:p>
            <a:pPr algn="just"/>
            <a:r>
              <a:rPr lang="en-US" sz="2800" dirty="0"/>
              <a:t>By its first and second questions, which can be examined together, the referring court seeks, in essence, to ascertain whether Articles 49 and 54 TFEU must be interpreted as precluding legislation of a Member State which provides that the transfer of the registered office of a company incorporated under the law of one Member State to the territory of another Member State, with a view to its conversion into a company under the law of the latter Member State, in accordance with the conditions imposed by the legislation of the latter Member State, is subject to the liquidation of the former company.</a:t>
            </a:r>
            <a:endParaRPr lang="it-IT" sz="2800" dirty="0"/>
          </a:p>
        </p:txBody>
      </p:sp>
      <p:sp>
        <p:nvSpPr>
          <p:cNvPr id="2" name="Segnaposto data 1">
            <a:extLst>
              <a:ext uri="{FF2B5EF4-FFF2-40B4-BE49-F238E27FC236}">
                <a16:creationId xmlns:a16="http://schemas.microsoft.com/office/drawing/2014/main" id="{833CD060-4DE2-47DC-B13B-55FCBAACBBC9}"/>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12443124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18A054-04AF-4502-960F-9E170093F74D}"/>
              </a:ext>
            </a:extLst>
          </p:cNvPr>
          <p:cNvSpPr>
            <a:spLocks noGrp="1"/>
          </p:cNvSpPr>
          <p:nvPr>
            <p:ph type="title"/>
          </p:nvPr>
        </p:nvSpPr>
        <p:spPr/>
        <p:txBody>
          <a:bodyPr>
            <a:normAutofit/>
          </a:bodyPr>
          <a:lstStyle/>
          <a:p>
            <a:r>
              <a:rPr lang="en-US" dirty="0"/>
              <a:t>Whether there is a restriction on freedom of establishment</a:t>
            </a:r>
            <a:endParaRPr lang="it-IT" dirty="0"/>
          </a:p>
        </p:txBody>
      </p:sp>
      <p:sp>
        <p:nvSpPr>
          <p:cNvPr id="5" name="Segnaposto contenuto 4">
            <a:extLst>
              <a:ext uri="{FF2B5EF4-FFF2-40B4-BE49-F238E27FC236}">
                <a16:creationId xmlns:a16="http://schemas.microsoft.com/office/drawing/2014/main" id="{18D06D93-925B-4EDD-9C9C-F3859EE3762F}"/>
              </a:ext>
            </a:extLst>
          </p:cNvPr>
          <p:cNvSpPr>
            <a:spLocks noGrp="1"/>
          </p:cNvSpPr>
          <p:nvPr>
            <p:ph idx="1"/>
          </p:nvPr>
        </p:nvSpPr>
        <p:spPr/>
        <p:txBody>
          <a:bodyPr>
            <a:normAutofit/>
          </a:bodyPr>
          <a:lstStyle/>
          <a:p>
            <a:pPr algn="just"/>
            <a:r>
              <a:rPr lang="en-US" sz="1600" dirty="0"/>
              <a:t>Article 49 TFEU requires the abolition of restrictions on freedom of establishment. It is settled case-law that </a:t>
            </a:r>
            <a:r>
              <a:rPr lang="en-US" sz="1600" u="sng" dirty="0"/>
              <a:t>all measures which prohibit, impede or render less attractive the exercise of freedom of establishment must be considered to be restrictions on that freedom</a:t>
            </a:r>
            <a:r>
              <a:rPr lang="en-US" sz="1600" dirty="0"/>
              <a:t> (judgment of 29 November 2011, National Grid Indus,C-371/10, EU:C:2011:785, paragraph 36 and the case-law cited).</a:t>
            </a:r>
          </a:p>
          <a:p>
            <a:pPr algn="just"/>
            <a:r>
              <a:rPr lang="en-US" sz="1600" dirty="0"/>
              <a:t>In this case, it is apparent from the request for a preliminary ruling that the transfer of the registered office of a company incorporated under Polish law to a Member State other than the Republic of Poland does not entail, in accordance with Article 19(1) of the Law on private international law, the loss of legal personality. As stated by the Advocate General in point 46 of her Opinion, Polish law accordingly </a:t>
            </a:r>
            <a:r>
              <a:rPr lang="en-US" sz="1600" dirty="0" err="1"/>
              <a:t>recognises</a:t>
            </a:r>
            <a:r>
              <a:rPr lang="en-US" sz="1600" dirty="0"/>
              <a:t>, in this case, that </a:t>
            </a:r>
            <a:r>
              <a:rPr lang="en-US" sz="1600" dirty="0" err="1"/>
              <a:t>Polbud’s</a:t>
            </a:r>
            <a:r>
              <a:rPr lang="en-US" sz="1600" dirty="0"/>
              <a:t> legal personality may, in principle, be continued by </a:t>
            </a:r>
            <a:r>
              <a:rPr lang="en-US" sz="1600" dirty="0" err="1"/>
              <a:t>Consoil</a:t>
            </a:r>
            <a:r>
              <a:rPr lang="en-US" sz="1600" dirty="0"/>
              <a:t> </a:t>
            </a:r>
            <a:r>
              <a:rPr lang="en-US" sz="1600" dirty="0" err="1"/>
              <a:t>Geotechnik</a:t>
            </a:r>
            <a:r>
              <a:rPr lang="en-US" sz="1600" dirty="0"/>
              <a:t>.</a:t>
            </a:r>
          </a:p>
          <a:p>
            <a:pPr algn="just"/>
            <a:r>
              <a:rPr lang="en-US" sz="1600" dirty="0"/>
              <a:t>Nonetheless, under Article 270, point 2, of the Companies Code and Article 272 of that code, a resolution of the shareholders on the transfer of the registered office to a Member State other than the Republic of Poland, adopted pursuant to Article 562(1) of that code, entails the winding-up of the company on the conclusion of a liquidation procedure. In addition, the effect of Article 288(1) of that code is that, if it is not liquidated, a company that wishes to transfer its registered office to another Member State other than the Republic of Poland cannot be removed from the commercial register.</a:t>
            </a:r>
          </a:p>
        </p:txBody>
      </p:sp>
      <p:sp>
        <p:nvSpPr>
          <p:cNvPr id="3" name="Segnaposto piè di pagina 2">
            <a:extLst>
              <a:ext uri="{FF2B5EF4-FFF2-40B4-BE49-F238E27FC236}">
                <a16:creationId xmlns:a16="http://schemas.microsoft.com/office/drawing/2014/main" id="{0EF37A85-C259-4DFD-A897-AC89D8FBC711}"/>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97BA808D-D073-4481-9103-6861B893D5C6}"/>
              </a:ext>
            </a:extLst>
          </p:cNvPr>
          <p:cNvSpPr>
            <a:spLocks noGrp="1"/>
          </p:cNvSpPr>
          <p:nvPr>
            <p:ph type="sldNum" sz="quarter" idx="12"/>
          </p:nvPr>
        </p:nvSpPr>
        <p:spPr/>
        <p:txBody>
          <a:bodyPr/>
          <a:lstStyle/>
          <a:p>
            <a:fld id="{1EAE7C81-AB1D-4EB1-9E52-B62CF7982609}" type="slidenum">
              <a:rPr lang="it-IT" smtClean="0"/>
              <a:pPr/>
              <a:t>105</a:t>
            </a:fld>
            <a:endParaRPr lang="it-IT"/>
          </a:p>
        </p:txBody>
      </p:sp>
      <p:sp>
        <p:nvSpPr>
          <p:cNvPr id="6" name="Segnaposto data 5">
            <a:extLst>
              <a:ext uri="{FF2B5EF4-FFF2-40B4-BE49-F238E27FC236}">
                <a16:creationId xmlns:a16="http://schemas.microsoft.com/office/drawing/2014/main" id="{035F717D-CC68-4E1A-A107-621A51731C55}"/>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68999546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9C1C834F-6981-4C59-8491-ECCF988685B7}"/>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83D6B571-90AA-4B7C-97DC-68E15B32EE21}"/>
              </a:ext>
            </a:extLst>
          </p:cNvPr>
          <p:cNvSpPr>
            <a:spLocks noGrp="1"/>
          </p:cNvSpPr>
          <p:nvPr>
            <p:ph type="sldNum" sz="quarter" idx="12"/>
          </p:nvPr>
        </p:nvSpPr>
        <p:spPr/>
        <p:txBody>
          <a:bodyPr/>
          <a:lstStyle/>
          <a:p>
            <a:fld id="{1EAE7C81-AB1D-4EB1-9E52-B62CF7982609}" type="slidenum">
              <a:rPr lang="it-IT" smtClean="0"/>
              <a:pPr/>
              <a:t>106</a:t>
            </a:fld>
            <a:endParaRPr lang="it-IT"/>
          </a:p>
        </p:txBody>
      </p:sp>
      <p:sp>
        <p:nvSpPr>
          <p:cNvPr id="5" name="Segnaposto contenuto 4">
            <a:extLst>
              <a:ext uri="{FF2B5EF4-FFF2-40B4-BE49-F238E27FC236}">
                <a16:creationId xmlns:a16="http://schemas.microsoft.com/office/drawing/2014/main" id="{C683D4C7-1CDA-4CE7-9C44-0E5EB0ACA8FB}"/>
              </a:ext>
            </a:extLst>
          </p:cNvPr>
          <p:cNvSpPr>
            <a:spLocks noGrp="1"/>
          </p:cNvSpPr>
          <p:nvPr>
            <p:ph sz="quarter" idx="4294967295"/>
          </p:nvPr>
        </p:nvSpPr>
        <p:spPr>
          <a:xfrm>
            <a:off x="395536" y="333375"/>
            <a:ext cx="8208912" cy="5822950"/>
          </a:xfrm>
        </p:spPr>
        <p:txBody>
          <a:bodyPr>
            <a:normAutofit/>
          </a:bodyPr>
          <a:lstStyle/>
          <a:p>
            <a:pPr algn="just"/>
            <a:r>
              <a:rPr lang="en-US" dirty="0"/>
              <a:t>Accordingly, although it may in principle transfer its registered office to a Member State other than the Republic of Poland without the loss of its legal personality, a company incorporated under Polish law, such as </a:t>
            </a:r>
            <a:r>
              <a:rPr lang="en-US" dirty="0" err="1"/>
              <a:t>Polbud</a:t>
            </a:r>
            <a:r>
              <a:rPr lang="en-US" dirty="0"/>
              <a:t>, that wishes to make such a transfer, can obtain the removal of its name from the Polish commercial register only if it has been liquidated.</a:t>
            </a:r>
          </a:p>
          <a:p>
            <a:pPr algn="just"/>
            <a:r>
              <a:rPr lang="en-US" dirty="0"/>
              <a:t>It must, in that regard, be made clear that, according to the request for a preliminary ruling, the process of liquidation extends to the completion of current business, recovery of debts owed to the company, performance of its obligations and sale of its assets, satisfaction or securing of its creditors, submission of a financial statement on the conduct of that process and indication of where the books and documents of the company in liquidation are to be deposited.</a:t>
            </a:r>
          </a:p>
          <a:p>
            <a:pPr algn="just"/>
            <a:r>
              <a:rPr lang="en-US" dirty="0"/>
              <a:t>In those circumstances, the Court must hold that the national legislation at issue in the main proceedings, by requiring the liquidation of the company, is liable to impede, if not prevent, the cross-border conversion of a company. </a:t>
            </a:r>
            <a:r>
              <a:rPr lang="en-US" b="1" dirty="0"/>
              <a:t>It therefore constitutes a restriction on freedom of establishment</a:t>
            </a:r>
            <a:r>
              <a:rPr lang="en-US" dirty="0"/>
              <a:t> (see, to that effect, judgment of 16 December 2008 Cartesio,C-210/06, EU:C:2008:723, paragraphs 112 and 113).</a:t>
            </a:r>
          </a:p>
          <a:p>
            <a:endParaRPr lang="it-IT" dirty="0"/>
          </a:p>
        </p:txBody>
      </p:sp>
      <p:sp>
        <p:nvSpPr>
          <p:cNvPr id="2" name="Segnaposto data 1">
            <a:extLst>
              <a:ext uri="{FF2B5EF4-FFF2-40B4-BE49-F238E27FC236}">
                <a16:creationId xmlns:a16="http://schemas.microsoft.com/office/drawing/2014/main" id="{B4D4B851-144E-4547-BBCA-BA30C3EF4690}"/>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56201329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0A371C-7130-4080-A47E-F9047D2199DE}"/>
              </a:ext>
            </a:extLst>
          </p:cNvPr>
          <p:cNvSpPr>
            <a:spLocks noGrp="1"/>
          </p:cNvSpPr>
          <p:nvPr>
            <p:ph type="title"/>
          </p:nvPr>
        </p:nvSpPr>
        <p:spPr/>
        <p:txBody>
          <a:bodyPr>
            <a:normAutofit/>
          </a:bodyPr>
          <a:lstStyle/>
          <a:p>
            <a:r>
              <a:rPr lang="en-US" dirty="0"/>
              <a:t>Whether the restriction on freedom of establishment is justified</a:t>
            </a:r>
            <a:endParaRPr lang="it-IT" dirty="0"/>
          </a:p>
        </p:txBody>
      </p:sp>
      <p:sp>
        <p:nvSpPr>
          <p:cNvPr id="5" name="Segnaposto contenuto 4">
            <a:extLst>
              <a:ext uri="{FF2B5EF4-FFF2-40B4-BE49-F238E27FC236}">
                <a16:creationId xmlns:a16="http://schemas.microsoft.com/office/drawing/2014/main" id="{2FA228F2-E0B7-4FB0-A28A-0D59E8CD16AC}"/>
              </a:ext>
            </a:extLst>
          </p:cNvPr>
          <p:cNvSpPr>
            <a:spLocks noGrp="1"/>
          </p:cNvSpPr>
          <p:nvPr>
            <p:ph idx="1"/>
          </p:nvPr>
        </p:nvSpPr>
        <p:spPr/>
        <p:txBody>
          <a:bodyPr>
            <a:normAutofit/>
          </a:bodyPr>
          <a:lstStyle/>
          <a:p>
            <a:pPr algn="just"/>
            <a:r>
              <a:rPr lang="en-US" dirty="0"/>
              <a:t>According to the Court’s settled case-law, such </a:t>
            </a:r>
            <a:r>
              <a:rPr lang="en-US" u="sng" dirty="0"/>
              <a:t>a restriction on freedom of establishment is permissible only if it is justified by overriding reasons in the public interest</a:t>
            </a:r>
            <a:r>
              <a:rPr lang="en-US" dirty="0"/>
              <a:t>. It is further necessary that it should be </a:t>
            </a:r>
            <a:r>
              <a:rPr lang="en-US" u="sng" dirty="0"/>
              <a:t>appropriate</a:t>
            </a:r>
            <a:r>
              <a:rPr lang="en-US" dirty="0"/>
              <a:t> for ensuring the attainment of the objective in question and </a:t>
            </a:r>
            <a:r>
              <a:rPr lang="en-US" u="sng" dirty="0"/>
              <a:t>not go beyond what is necessary to attain that objective</a:t>
            </a:r>
            <a:r>
              <a:rPr lang="en-US" dirty="0"/>
              <a:t> (judgment of 29 November 2011, National Grid Indus,C-371/10, EU:C:2011:785, paragraph 42 and the case-law cited).</a:t>
            </a:r>
          </a:p>
          <a:p>
            <a:pPr algn="just"/>
            <a:r>
              <a:rPr lang="en-US" dirty="0"/>
              <a:t>First, the referring court considers that the restriction on freedom of establishment is justified, in this case, by the objective of protecting the interests of creditors, minority shareholders and employees of the company transferred.</a:t>
            </a:r>
            <a:endParaRPr lang="it-IT" dirty="0"/>
          </a:p>
        </p:txBody>
      </p:sp>
      <p:sp>
        <p:nvSpPr>
          <p:cNvPr id="3" name="Segnaposto piè di pagina 2">
            <a:extLst>
              <a:ext uri="{FF2B5EF4-FFF2-40B4-BE49-F238E27FC236}">
                <a16:creationId xmlns:a16="http://schemas.microsoft.com/office/drawing/2014/main" id="{5D02C325-54BC-4EE9-832E-AB054999E94C}"/>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94CE9951-631A-4291-8468-445B119D4128}"/>
              </a:ext>
            </a:extLst>
          </p:cNvPr>
          <p:cNvSpPr>
            <a:spLocks noGrp="1"/>
          </p:cNvSpPr>
          <p:nvPr>
            <p:ph type="sldNum" sz="quarter" idx="12"/>
          </p:nvPr>
        </p:nvSpPr>
        <p:spPr/>
        <p:txBody>
          <a:bodyPr/>
          <a:lstStyle/>
          <a:p>
            <a:fld id="{1EAE7C81-AB1D-4EB1-9E52-B62CF7982609}" type="slidenum">
              <a:rPr lang="it-IT" smtClean="0"/>
              <a:pPr/>
              <a:t>107</a:t>
            </a:fld>
            <a:endParaRPr lang="it-IT"/>
          </a:p>
        </p:txBody>
      </p:sp>
      <p:sp>
        <p:nvSpPr>
          <p:cNvPr id="6" name="Segnaposto data 5">
            <a:extLst>
              <a:ext uri="{FF2B5EF4-FFF2-40B4-BE49-F238E27FC236}">
                <a16:creationId xmlns:a16="http://schemas.microsoft.com/office/drawing/2014/main" id="{C08A7480-7FEC-457A-AD09-801F697B9641}"/>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00126378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64CBACDF-0E51-4643-BED5-3E304018C3B4}"/>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8B65ADD9-947F-42AC-AFA6-8E40A6461065}"/>
              </a:ext>
            </a:extLst>
          </p:cNvPr>
          <p:cNvSpPr>
            <a:spLocks noGrp="1"/>
          </p:cNvSpPr>
          <p:nvPr>
            <p:ph type="sldNum" sz="quarter" idx="12"/>
          </p:nvPr>
        </p:nvSpPr>
        <p:spPr/>
        <p:txBody>
          <a:bodyPr/>
          <a:lstStyle/>
          <a:p>
            <a:fld id="{1EAE7C81-AB1D-4EB1-9E52-B62CF7982609}" type="slidenum">
              <a:rPr lang="it-IT" smtClean="0"/>
              <a:pPr/>
              <a:t>108</a:t>
            </a:fld>
            <a:endParaRPr lang="it-IT"/>
          </a:p>
        </p:txBody>
      </p:sp>
      <p:sp>
        <p:nvSpPr>
          <p:cNvPr id="5" name="Segnaposto contenuto 4">
            <a:extLst>
              <a:ext uri="{FF2B5EF4-FFF2-40B4-BE49-F238E27FC236}">
                <a16:creationId xmlns:a16="http://schemas.microsoft.com/office/drawing/2014/main" id="{E02EE92B-5D7A-4AE1-99F8-D163F74386D2}"/>
              </a:ext>
            </a:extLst>
          </p:cNvPr>
          <p:cNvSpPr>
            <a:spLocks noGrp="1"/>
          </p:cNvSpPr>
          <p:nvPr>
            <p:ph sz="quarter" idx="4294967295"/>
          </p:nvPr>
        </p:nvSpPr>
        <p:spPr>
          <a:xfrm>
            <a:off x="539552" y="404813"/>
            <a:ext cx="8352928" cy="5751512"/>
          </a:xfrm>
        </p:spPr>
        <p:txBody>
          <a:bodyPr>
            <a:normAutofit fontScale="92500" lnSpcReduction="10000"/>
          </a:bodyPr>
          <a:lstStyle/>
          <a:p>
            <a:pPr algn="just"/>
            <a:r>
              <a:rPr lang="en-US" dirty="0"/>
              <a:t>In that regard, it must be recalled that the Court has </a:t>
            </a:r>
            <a:r>
              <a:rPr lang="en-US" dirty="0" err="1"/>
              <a:t>recognised</a:t>
            </a:r>
            <a:r>
              <a:rPr lang="en-US" dirty="0"/>
              <a:t> that overriding reasons in the public interest include the protection of the interests of creditors and minority shareholders (see, to that effect, judgment of 13 December 2005, SEVIC Systems,C-411/03, EU:C:2005:762, paragraph 28 and the case-law cited). The same is true of the protection of workers (see, to that effect, judgment of 21 December 2016, AGET Iraklis,C-201/15, EU:C:2016:972, paragraph 73 and the case-law cited).</a:t>
            </a:r>
          </a:p>
          <a:p>
            <a:pPr algn="just"/>
            <a:r>
              <a:rPr lang="en-US" dirty="0"/>
              <a:t>Accordingly, Articles 49 and 54 TFEU </a:t>
            </a:r>
            <a:r>
              <a:rPr lang="en-US" b="1" dirty="0"/>
              <a:t>do not, in principle, preclude measures of a Member State intended to ensure that the interests of creditors, minority shareholders and employees</a:t>
            </a:r>
            <a:r>
              <a:rPr lang="en-US" dirty="0"/>
              <a:t> of a company, that has been incorporated under the law of that Member State and is to continue to carry on business in the national territory, are not improperly affected by the transfer of the registered office of that company and its conversion into a company under the law of another Member State.</a:t>
            </a:r>
          </a:p>
          <a:p>
            <a:pPr algn="just"/>
            <a:r>
              <a:rPr lang="en-US" dirty="0"/>
              <a:t>However, in accordance with the settled case-law cited in paragraph 52 of the present judgment, it must also be determined whether the restriction at issue in the main proceedings is appropriate for securing the attainment of the objective of protecting the interests of creditors, minority shareholders and employees and does not go beyond what is necessary to achieve that objective.</a:t>
            </a:r>
          </a:p>
          <a:p>
            <a:pPr algn="just"/>
            <a:r>
              <a:rPr lang="en-US" dirty="0"/>
              <a:t>In this case, the Polish legislation requires the mandatory liquidation of a company that wishes to transfer its registered office to a Member State other than the Republic of Poland.</a:t>
            </a:r>
            <a:endParaRPr lang="it-IT" dirty="0"/>
          </a:p>
        </p:txBody>
      </p:sp>
      <p:sp>
        <p:nvSpPr>
          <p:cNvPr id="2" name="Segnaposto data 1">
            <a:extLst>
              <a:ext uri="{FF2B5EF4-FFF2-40B4-BE49-F238E27FC236}">
                <a16:creationId xmlns:a16="http://schemas.microsoft.com/office/drawing/2014/main" id="{4B582997-43D6-40DB-9187-7E75DD732CDA}"/>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424797199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BB6FD92C-7357-4DFA-81A1-B679DE48A413}"/>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AF071984-33C0-4887-8887-E6ABC8B1116C}"/>
              </a:ext>
            </a:extLst>
          </p:cNvPr>
          <p:cNvSpPr>
            <a:spLocks noGrp="1"/>
          </p:cNvSpPr>
          <p:nvPr>
            <p:ph type="sldNum" sz="quarter" idx="12"/>
          </p:nvPr>
        </p:nvSpPr>
        <p:spPr/>
        <p:txBody>
          <a:bodyPr/>
          <a:lstStyle/>
          <a:p>
            <a:fld id="{1EAE7C81-AB1D-4EB1-9E52-B62CF7982609}" type="slidenum">
              <a:rPr lang="it-IT" smtClean="0"/>
              <a:pPr/>
              <a:t>109</a:t>
            </a:fld>
            <a:endParaRPr lang="it-IT"/>
          </a:p>
        </p:txBody>
      </p:sp>
      <p:sp>
        <p:nvSpPr>
          <p:cNvPr id="5" name="Segnaposto contenuto 4">
            <a:extLst>
              <a:ext uri="{FF2B5EF4-FFF2-40B4-BE49-F238E27FC236}">
                <a16:creationId xmlns:a16="http://schemas.microsoft.com/office/drawing/2014/main" id="{858D097B-D354-451F-A302-FC0634409444}"/>
              </a:ext>
            </a:extLst>
          </p:cNvPr>
          <p:cNvSpPr>
            <a:spLocks noGrp="1"/>
          </p:cNvSpPr>
          <p:nvPr>
            <p:ph sz="quarter" idx="4294967295"/>
          </p:nvPr>
        </p:nvSpPr>
        <p:spPr>
          <a:xfrm>
            <a:off x="467544" y="404813"/>
            <a:ext cx="8424936" cy="5751512"/>
          </a:xfrm>
        </p:spPr>
        <p:txBody>
          <a:bodyPr>
            <a:normAutofit lnSpcReduction="10000"/>
          </a:bodyPr>
          <a:lstStyle/>
          <a:p>
            <a:pPr algn="just"/>
            <a:r>
              <a:rPr lang="en-US" sz="1600" dirty="0"/>
              <a:t>It must be observed that that legislation prescribes, in general, mandatory liquidation, there being no consideration of the actual risk of detriment to the interests of creditors, minority shareholders and employees and no possibility of choosing less restrictive measures capable of protecting those interests. As regards, in particular, the interests of creditors, as stated by the European Commission, the provision of bank guarantees or other equivalent guarantees could offer adequate protection of those interests.</a:t>
            </a:r>
          </a:p>
          <a:p>
            <a:pPr algn="just"/>
            <a:r>
              <a:rPr lang="en-US" sz="1600" dirty="0"/>
              <a:t>It follows that the mandatory liquidation required by the national legislation at issue in the main proceedings </a:t>
            </a:r>
            <a:r>
              <a:rPr lang="en-US" sz="1600" b="1" dirty="0"/>
              <a:t>goes beyond what is necessary to achieve the objective of protecting the interests </a:t>
            </a:r>
            <a:r>
              <a:rPr lang="en-US" sz="1600" dirty="0"/>
              <a:t>referred to in paragraph 56 of the present judgment.</a:t>
            </a:r>
          </a:p>
          <a:p>
            <a:pPr algn="just"/>
            <a:r>
              <a:rPr lang="en-US" sz="1600" dirty="0"/>
              <a:t>Second, the Polish Government relies on the objective of preventing abusive practices in order to justify the national legislation at issue in the main proceedings.</a:t>
            </a:r>
          </a:p>
          <a:p>
            <a:pPr algn="just"/>
            <a:r>
              <a:rPr lang="en-US" sz="1600" dirty="0"/>
              <a:t>In that regard, it is open to the Member States to adopt any appropriate measure for preventing or </a:t>
            </a:r>
            <a:r>
              <a:rPr lang="en-US" sz="1600" dirty="0" err="1"/>
              <a:t>penalising</a:t>
            </a:r>
            <a:r>
              <a:rPr lang="en-US" sz="1600" dirty="0"/>
              <a:t> fraud (judgment of 9 March 1999, Centros,C-212/97, EU:C:1999:126, paragraph 38).</a:t>
            </a:r>
          </a:p>
          <a:p>
            <a:pPr algn="just"/>
            <a:r>
              <a:rPr lang="en-US" sz="1600" dirty="0"/>
              <a:t>However, in accordance with the case-law cited in paragraph 40 of the present judgment, the fact that either the registered office or real head office of a company was established in accordance with the legislation of a Member State for the </a:t>
            </a:r>
            <a:r>
              <a:rPr lang="en-US" sz="1600" b="1" dirty="0"/>
              <a:t>purpose of enjoying the benefit of more </a:t>
            </a:r>
            <a:r>
              <a:rPr lang="en-US" sz="1600" b="1" dirty="0" err="1"/>
              <a:t>favourable</a:t>
            </a:r>
            <a:r>
              <a:rPr lang="en-US" sz="1600" b="1" dirty="0"/>
              <a:t> legislation does not, in itself, constitute abuse.</a:t>
            </a:r>
          </a:p>
          <a:p>
            <a:pPr algn="just"/>
            <a:r>
              <a:rPr lang="en-US" sz="1600" dirty="0"/>
              <a:t>Moreover, </a:t>
            </a:r>
            <a:r>
              <a:rPr lang="en-US" sz="1600" b="1" dirty="0"/>
              <a:t>the mere fact that a company transfers its registered office from one Member State to another cannot be the basis for a general presumption of fraud and cannot justify a measure that adversely affects the exercise of a fundamental freedom guaranteed by the Treaty </a:t>
            </a:r>
            <a:r>
              <a:rPr lang="en-US" sz="1600" dirty="0"/>
              <a:t>(see, by analogy, judgment of 29 November 2011, National Grid Indus,C-371/10, EU:C:2011:785, paragraph 84).</a:t>
            </a:r>
          </a:p>
          <a:p>
            <a:pPr algn="just"/>
            <a:r>
              <a:rPr lang="en-US" sz="1600" dirty="0"/>
              <a:t>since a general obligation to implement a liquidation procedure amounts to establishing a general presumption of the existence of abuse, the Court must hold that legislation, such as that at issue in the main proceedings, which imposes such an obligation, is </a:t>
            </a:r>
            <a:r>
              <a:rPr lang="en-US" sz="1600" b="1" dirty="0"/>
              <a:t>disproportionate</a:t>
            </a:r>
            <a:r>
              <a:rPr lang="en-US" sz="1600" dirty="0"/>
              <a:t>.</a:t>
            </a:r>
            <a:endParaRPr lang="it-IT" sz="1600" dirty="0"/>
          </a:p>
        </p:txBody>
      </p:sp>
      <p:sp>
        <p:nvSpPr>
          <p:cNvPr id="2" name="Segnaposto data 1">
            <a:extLst>
              <a:ext uri="{FF2B5EF4-FFF2-40B4-BE49-F238E27FC236}">
                <a16:creationId xmlns:a16="http://schemas.microsoft.com/office/drawing/2014/main" id="{DD7B471F-DEFF-46E0-93FE-A376082DC0FC}"/>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156806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71CEFA-C64B-4459-AE6F-779557F736E6}"/>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it-IT" dirty="0"/>
              <a:t>DAILY MAIL, </a:t>
            </a:r>
            <a:r>
              <a:rPr lang="en-US" dirty="0"/>
              <a:t>JUDGMENT OF THE COURT</a:t>
            </a:r>
            <a:br>
              <a:rPr lang="en-US" dirty="0"/>
            </a:br>
            <a:r>
              <a:rPr lang="en-US" dirty="0"/>
              <a:t>27</a:t>
            </a:r>
            <a:r>
              <a:rPr lang="en-US" baseline="30000" dirty="0"/>
              <a:t>th</a:t>
            </a:r>
            <a:r>
              <a:rPr lang="en-US" dirty="0"/>
              <a:t>  September 1988, in C-81/87 </a:t>
            </a:r>
            <a:r>
              <a:rPr lang="en-US" sz="2000" dirty="0"/>
              <a:t>(from the judgement)</a:t>
            </a:r>
            <a:endParaRPr lang="it-IT" sz="2000" dirty="0"/>
          </a:p>
        </p:txBody>
      </p:sp>
      <p:sp>
        <p:nvSpPr>
          <p:cNvPr id="4" name="Segnaposto contenuto 3">
            <a:extLst>
              <a:ext uri="{FF2B5EF4-FFF2-40B4-BE49-F238E27FC236}">
                <a16:creationId xmlns:a16="http://schemas.microsoft.com/office/drawing/2014/main" id="{2EF1A0EB-39CB-4DE1-98C2-D8011D193893}"/>
              </a:ext>
            </a:extLst>
          </p:cNvPr>
          <p:cNvSpPr>
            <a:spLocks noGrp="1"/>
          </p:cNvSpPr>
          <p:nvPr>
            <p:ph idx="1"/>
          </p:nvPr>
        </p:nvSpPr>
        <p:spPr/>
        <p:txBody>
          <a:bodyPr>
            <a:normAutofit/>
          </a:bodyPr>
          <a:lstStyle/>
          <a:p>
            <a:pPr algn="just"/>
            <a:r>
              <a:rPr lang="en-US" dirty="0"/>
              <a:t>The applicant (DAILY MAIL), which is an investment holding company, applied for consent under the national provision in order to transfer its central management and control to the Netherlands, whose legislation does not prevent foreign companies from establishing their central management there; the company proposed, in particular, to hold board meetings and to rent offices for its management in the Netherlands. Without waiting for that consent, it subsequently decided to open an investment management office in the Netherlands with a view to providing services to third parties</a:t>
            </a:r>
          </a:p>
        </p:txBody>
      </p:sp>
      <p:sp>
        <p:nvSpPr>
          <p:cNvPr id="5" name="Segnaposto piè di pagina 4">
            <a:extLst>
              <a:ext uri="{FF2B5EF4-FFF2-40B4-BE49-F238E27FC236}">
                <a16:creationId xmlns:a16="http://schemas.microsoft.com/office/drawing/2014/main" id="{7523A46B-10DB-4AE0-9CFD-AEBCA26F0514}"/>
              </a:ext>
            </a:extLst>
          </p:cNvPr>
          <p:cNvSpPr>
            <a:spLocks noGrp="1"/>
          </p:cNvSpPr>
          <p:nvPr>
            <p:ph type="ftr" sz="quarter" idx="11"/>
          </p:nvPr>
        </p:nvSpPr>
        <p:spPr/>
        <p:txBody>
          <a:bodyPr/>
          <a:lstStyle/>
          <a:p>
            <a:r>
              <a:rPr lang="it-IT"/>
              <a:t>AA 2020/2021 -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DDC373F2-C933-4BD6-8059-14E980598FE4}"/>
              </a:ext>
            </a:extLst>
          </p:cNvPr>
          <p:cNvSpPr>
            <a:spLocks noGrp="1"/>
          </p:cNvSpPr>
          <p:nvPr>
            <p:ph type="sldNum" sz="quarter" idx="12"/>
          </p:nvPr>
        </p:nvSpPr>
        <p:spPr/>
        <p:txBody>
          <a:bodyPr/>
          <a:lstStyle/>
          <a:p>
            <a:fld id="{1EAE7C81-AB1D-4EB1-9E52-B62CF7982609}" type="slidenum">
              <a:rPr lang="it-IT" smtClean="0"/>
              <a:pPr/>
              <a:t>11</a:t>
            </a:fld>
            <a:endParaRPr lang="it-IT"/>
          </a:p>
        </p:txBody>
      </p:sp>
      <p:sp>
        <p:nvSpPr>
          <p:cNvPr id="6" name="Segnaposto data 5">
            <a:extLst>
              <a:ext uri="{FF2B5EF4-FFF2-40B4-BE49-F238E27FC236}">
                <a16:creationId xmlns:a16="http://schemas.microsoft.com/office/drawing/2014/main" id="{FA08FA65-585C-44A9-A129-A6D0064DF464}"/>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75384282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42D9EB31-9557-4370-B63B-CAFE73670E9B}"/>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9DCBD921-2E6A-4EE6-B728-895307F977CE}"/>
              </a:ext>
            </a:extLst>
          </p:cNvPr>
          <p:cNvSpPr>
            <a:spLocks noGrp="1"/>
          </p:cNvSpPr>
          <p:nvPr>
            <p:ph type="sldNum" sz="quarter" idx="12"/>
          </p:nvPr>
        </p:nvSpPr>
        <p:spPr/>
        <p:txBody>
          <a:bodyPr/>
          <a:lstStyle/>
          <a:p>
            <a:fld id="{1EAE7C81-AB1D-4EB1-9E52-B62CF7982609}" type="slidenum">
              <a:rPr lang="it-IT" smtClean="0"/>
              <a:pPr/>
              <a:t>110</a:t>
            </a:fld>
            <a:endParaRPr lang="it-IT"/>
          </a:p>
        </p:txBody>
      </p:sp>
      <p:sp>
        <p:nvSpPr>
          <p:cNvPr id="5" name="Segnaposto contenuto 4">
            <a:extLst>
              <a:ext uri="{FF2B5EF4-FFF2-40B4-BE49-F238E27FC236}">
                <a16:creationId xmlns:a16="http://schemas.microsoft.com/office/drawing/2014/main" id="{7AEAB566-8B86-417B-A7BE-2995CE3EE25C}"/>
              </a:ext>
            </a:extLst>
          </p:cNvPr>
          <p:cNvSpPr>
            <a:spLocks noGrp="1"/>
          </p:cNvSpPr>
          <p:nvPr>
            <p:ph sz="quarter" idx="4294967295"/>
          </p:nvPr>
        </p:nvSpPr>
        <p:spPr>
          <a:xfrm>
            <a:off x="467544" y="332656"/>
            <a:ext cx="8136904" cy="5823669"/>
          </a:xfrm>
        </p:spPr>
        <p:txBody>
          <a:bodyPr>
            <a:normAutofit/>
          </a:bodyPr>
          <a:lstStyle/>
          <a:p>
            <a:pPr algn="just"/>
            <a:r>
              <a:rPr lang="en-US" sz="3200" dirty="0"/>
              <a:t>In the light of the foregoing, the answer to the first and second questions is that Articles 49 and 54 TFEU must be interpreted as precluding legislation of a Member State which provides that the transfer of the registered office of a company incorporated under the law of one Member State to the territory of another Member State, for the purposes of its conversion into a company incorporated under the law of the latter Member State, in accordance with the conditions imposed by the legislation of that Member State, is subject to the liquidation of the first company.</a:t>
            </a:r>
            <a:endParaRPr lang="it-IT" sz="3200" dirty="0"/>
          </a:p>
        </p:txBody>
      </p:sp>
      <p:sp>
        <p:nvSpPr>
          <p:cNvPr id="2" name="Segnaposto data 1">
            <a:extLst>
              <a:ext uri="{FF2B5EF4-FFF2-40B4-BE49-F238E27FC236}">
                <a16:creationId xmlns:a16="http://schemas.microsoft.com/office/drawing/2014/main" id="{DFB1EB45-DD05-4A08-80CE-E7562E6E926F}"/>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93838774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007204-D454-4FF6-8975-A8F5B8D4FE84}"/>
              </a:ext>
            </a:extLst>
          </p:cNvPr>
          <p:cNvSpPr>
            <a:spLocks noGrp="1"/>
          </p:cNvSpPr>
          <p:nvPr>
            <p:ph type="title"/>
          </p:nvPr>
        </p:nvSpPr>
        <p:spPr/>
        <p:txBody>
          <a:bodyPr/>
          <a:lstStyle/>
          <a:p>
            <a:r>
              <a:rPr lang="it-IT" dirty="0"/>
              <a:t>The ECJ </a:t>
            </a:r>
            <a:r>
              <a:rPr lang="it-IT" dirty="0" err="1"/>
              <a:t>stated</a:t>
            </a:r>
            <a:r>
              <a:rPr lang="it-IT" dirty="0"/>
              <a:t>:</a:t>
            </a:r>
          </a:p>
        </p:txBody>
      </p:sp>
      <p:sp>
        <p:nvSpPr>
          <p:cNvPr id="5" name="Segnaposto contenuto 4">
            <a:extLst>
              <a:ext uri="{FF2B5EF4-FFF2-40B4-BE49-F238E27FC236}">
                <a16:creationId xmlns:a16="http://schemas.microsoft.com/office/drawing/2014/main" id="{3B829258-A2B8-4932-9DEC-4403182108E5}"/>
              </a:ext>
            </a:extLst>
          </p:cNvPr>
          <p:cNvSpPr>
            <a:spLocks noGrp="1"/>
          </p:cNvSpPr>
          <p:nvPr>
            <p:ph idx="1"/>
          </p:nvPr>
        </p:nvSpPr>
        <p:spPr/>
        <p:txBody>
          <a:bodyPr>
            <a:normAutofit fontScale="92500"/>
          </a:bodyPr>
          <a:lstStyle/>
          <a:p>
            <a:pPr algn="just"/>
            <a:r>
              <a:rPr lang="en-US" dirty="0"/>
              <a:t>1. Articles 49 and 54 TFEU must be interpreted as meaning that freedom of establishment is applicable to the transfer of the registered office of a company formed in accordance with the law of one Member State to the territory of another Member State, for the purposes of its conversion, in accordance with the conditions imposed by the legislation of the other Member State, into a company incorporated under the law of the latter Member State, when there is no change in the location of the real head office of that company.</a:t>
            </a:r>
          </a:p>
          <a:p>
            <a:pPr algn="just"/>
            <a:r>
              <a:rPr lang="en-US" dirty="0"/>
              <a:t>2. Articles 49 and 54 TFEU must be interpreted as precluding legislation of a Member State which provides that the transfer of the registered office of a company incorporated under the law of one Member State to the territory of another Member State, for the purposes of its conversion into a company incorporated under the law of the latter Member State, in accordance with the conditions imposed by the legislation of that Member State, is subject to the liquidation of the first company.</a:t>
            </a:r>
            <a:endParaRPr lang="it-IT" dirty="0"/>
          </a:p>
        </p:txBody>
      </p:sp>
      <p:sp>
        <p:nvSpPr>
          <p:cNvPr id="3" name="Segnaposto piè di pagina 2">
            <a:extLst>
              <a:ext uri="{FF2B5EF4-FFF2-40B4-BE49-F238E27FC236}">
                <a16:creationId xmlns:a16="http://schemas.microsoft.com/office/drawing/2014/main" id="{5173803A-35D8-4E2F-BAE3-BE5E1AD06722}"/>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0DF08C82-DF65-49AD-A40D-C39BA44E5085}"/>
              </a:ext>
            </a:extLst>
          </p:cNvPr>
          <p:cNvSpPr>
            <a:spLocks noGrp="1"/>
          </p:cNvSpPr>
          <p:nvPr>
            <p:ph type="sldNum" sz="quarter" idx="12"/>
          </p:nvPr>
        </p:nvSpPr>
        <p:spPr/>
        <p:txBody>
          <a:bodyPr/>
          <a:lstStyle/>
          <a:p>
            <a:fld id="{1EAE7C81-AB1D-4EB1-9E52-B62CF7982609}" type="slidenum">
              <a:rPr lang="it-IT" smtClean="0"/>
              <a:pPr/>
              <a:t>111</a:t>
            </a:fld>
            <a:endParaRPr lang="it-IT"/>
          </a:p>
        </p:txBody>
      </p:sp>
      <p:sp>
        <p:nvSpPr>
          <p:cNvPr id="6" name="Segnaposto data 5">
            <a:extLst>
              <a:ext uri="{FF2B5EF4-FFF2-40B4-BE49-F238E27FC236}">
                <a16:creationId xmlns:a16="http://schemas.microsoft.com/office/drawing/2014/main" id="{602293F7-8B31-49F7-B4F5-46E4AB31D4F2}"/>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575020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AB263734-E733-4347-9801-6147A53DC7CE}"/>
              </a:ext>
            </a:extLst>
          </p:cNvPr>
          <p:cNvSpPr>
            <a:spLocks noGrp="1"/>
          </p:cNvSpPr>
          <p:nvPr>
            <p:ph type="ftr" sz="quarter" idx="11"/>
          </p:nvPr>
        </p:nvSpPr>
        <p:spPr/>
        <p:txBody>
          <a:bodyPr/>
          <a:lstStyle/>
          <a:p>
            <a:r>
              <a:rPr lang="it-IT"/>
              <a:t>AA 2020/2021 -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D68BDC96-750F-4195-832A-CD172DCA7EA7}"/>
              </a:ext>
            </a:extLst>
          </p:cNvPr>
          <p:cNvSpPr>
            <a:spLocks noGrp="1"/>
          </p:cNvSpPr>
          <p:nvPr>
            <p:ph type="sldNum" sz="quarter" idx="12"/>
          </p:nvPr>
        </p:nvSpPr>
        <p:spPr/>
        <p:txBody>
          <a:bodyPr/>
          <a:lstStyle/>
          <a:p>
            <a:fld id="{1EAE7C81-AB1D-4EB1-9E52-B62CF7982609}" type="slidenum">
              <a:rPr lang="it-IT" smtClean="0"/>
              <a:pPr/>
              <a:t>12</a:t>
            </a:fld>
            <a:endParaRPr lang="it-IT"/>
          </a:p>
        </p:txBody>
      </p:sp>
      <p:sp>
        <p:nvSpPr>
          <p:cNvPr id="4" name="Segnaposto contenuto 3">
            <a:extLst>
              <a:ext uri="{FF2B5EF4-FFF2-40B4-BE49-F238E27FC236}">
                <a16:creationId xmlns:a16="http://schemas.microsoft.com/office/drawing/2014/main" id="{4249F68E-EED7-416F-B5C6-EA7C80E0F93A}"/>
              </a:ext>
            </a:extLst>
          </p:cNvPr>
          <p:cNvSpPr>
            <a:spLocks noGrp="1"/>
          </p:cNvSpPr>
          <p:nvPr>
            <p:ph sz="quarter" idx="4294967295"/>
          </p:nvPr>
        </p:nvSpPr>
        <p:spPr>
          <a:xfrm>
            <a:off x="539552" y="476672"/>
            <a:ext cx="8064896" cy="5679653"/>
          </a:xfrm>
        </p:spPr>
        <p:txBody>
          <a:bodyPr>
            <a:normAutofit lnSpcReduction="10000"/>
          </a:bodyPr>
          <a:lstStyle/>
          <a:p>
            <a:pPr algn="just"/>
            <a:r>
              <a:rPr lang="en-US" sz="2800" dirty="0"/>
              <a:t>the principal reason for the proposed transfer of central management and control was to </a:t>
            </a:r>
            <a:r>
              <a:rPr lang="en-US" sz="2800" dirty="0">
                <a:highlight>
                  <a:srgbClr val="FFFF00"/>
                </a:highlight>
              </a:rPr>
              <a:t>enable the applicant, after establishing its residence for tax purposes in the Netherlands, to sell a significant part of its non-permanent assets and to use the proceeds of that sale to buy its own shares</a:t>
            </a:r>
            <a:r>
              <a:rPr lang="en-US" sz="2800" dirty="0"/>
              <a:t>, </a:t>
            </a:r>
            <a:r>
              <a:rPr lang="en-US" sz="2800" dirty="0">
                <a:highlight>
                  <a:srgbClr val="FFFF00"/>
                </a:highlight>
              </a:rPr>
              <a:t>without having to pay the tax </a:t>
            </a:r>
            <a:r>
              <a:rPr lang="en-US" sz="2800" dirty="0"/>
              <a:t>to which such transactions would make it liable under United Kingdom tax law, in regard in particular to the substantial capital gains on the assets which the applicant proposed to sell. After establishing its central management and control in the Netherlands the applicant would be subject to Netherlands corporation tax, but the transactions envisaged would be taxed only on the basis of any capital gains which accrued after the transfer of its </a:t>
            </a:r>
            <a:r>
              <a:rPr lang="it-IT" sz="2800" dirty="0"/>
              <a:t>residence for </a:t>
            </a:r>
            <a:r>
              <a:rPr lang="it-IT" sz="2800" dirty="0" err="1"/>
              <a:t>tax</a:t>
            </a:r>
            <a:r>
              <a:rPr lang="it-IT" sz="2800" dirty="0"/>
              <a:t> </a:t>
            </a:r>
            <a:r>
              <a:rPr lang="it-IT" sz="2800" dirty="0" err="1"/>
              <a:t>purposes</a:t>
            </a:r>
            <a:endParaRPr lang="it-IT" sz="2800" dirty="0"/>
          </a:p>
        </p:txBody>
      </p:sp>
      <p:sp>
        <p:nvSpPr>
          <p:cNvPr id="5" name="Segnaposto data 4">
            <a:extLst>
              <a:ext uri="{FF2B5EF4-FFF2-40B4-BE49-F238E27FC236}">
                <a16:creationId xmlns:a16="http://schemas.microsoft.com/office/drawing/2014/main" id="{AC08AED9-064D-4985-AC5B-84CF1A263679}"/>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0143028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94210BD0-603F-49DD-9483-E2F8B81B5FD0}"/>
              </a:ext>
            </a:extLst>
          </p:cNvPr>
          <p:cNvSpPr>
            <a:spLocks noGrp="1"/>
          </p:cNvSpPr>
          <p:nvPr>
            <p:ph type="ftr" sz="quarter" idx="11"/>
          </p:nvPr>
        </p:nvSpPr>
        <p:spPr/>
        <p:txBody>
          <a:bodyPr/>
          <a:lstStyle/>
          <a:p>
            <a:r>
              <a:rPr lang="it-IT"/>
              <a:t>AA 2020/2021 -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243F15CE-3293-4E44-A65D-9726FEAFD99B}"/>
              </a:ext>
            </a:extLst>
          </p:cNvPr>
          <p:cNvSpPr>
            <a:spLocks noGrp="1"/>
          </p:cNvSpPr>
          <p:nvPr>
            <p:ph type="sldNum" sz="quarter" idx="12"/>
          </p:nvPr>
        </p:nvSpPr>
        <p:spPr/>
        <p:txBody>
          <a:bodyPr/>
          <a:lstStyle/>
          <a:p>
            <a:fld id="{1EAE7C81-AB1D-4EB1-9E52-B62CF7982609}" type="slidenum">
              <a:rPr lang="it-IT" smtClean="0"/>
              <a:pPr/>
              <a:t>13</a:t>
            </a:fld>
            <a:endParaRPr lang="it-IT"/>
          </a:p>
        </p:txBody>
      </p:sp>
      <p:sp>
        <p:nvSpPr>
          <p:cNvPr id="4" name="Segnaposto contenuto 3">
            <a:extLst>
              <a:ext uri="{FF2B5EF4-FFF2-40B4-BE49-F238E27FC236}">
                <a16:creationId xmlns:a16="http://schemas.microsoft.com/office/drawing/2014/main" id="{50621FBA-66A1-4848-9390-578A033A0D05}"/>
              </a:ext>
            </a:extLst>
          </p:cNvPr>
          <p:cNvSpPr>
            <a:spLocks noGrp="1"/>
          </p:cNvSpPr>
          <p:nvPr>
            <p:ph sz="quarter" idx="4294967295"/>
          </p:nvPr>
        </p:nvSpPr>
        <p:spPr>
          <a:xfrm>
            <a:off x="395536" y="188640"/>
            <a:ext cx="8352928" cy="5967685"/>
          </a:xfrm>
        </p:spPr>
        <p:txBody>
          <a:bodyPr>
            <a:normAutofit/>
          </a:bodyPr>
          <a:lstStyle/>
          <a:p>
            <a:pPr algn="just"/>
            <a:r>
              <a:rPr lang="en-US" sz="3200" dirty="0"/>
              <a:t>After a long period of negotiations with the Treasury, which proposed that it should sell at least part of the assets before transferring its residence for tax purposes out of the United Kingdom, the applicant initiated proceedings before the High Court of Justice, Queen's Bench Division, in 1986. Before that court, it claimed that Articles 52 and 58 of the EEC Treaty gave it the right to transfer its central management and control to another Member State without prior consent or the right to obtain such consent unconditionally</a:t>
            </a:r>
            <a:endParaRPr lang="it-IT" sz="3200" dirty="0"/>
          </a:p>
        </p:txBody>
      </p:sp>
      <p:sp>
        <p:nvSpPr>
          <p:cNvPr id="2" name="Segnaposto data 1">
            <a:extLst>
              <a:ext uri="{FF2B5EF4-FFF2-40B4-BE49-F238E27FC236}">
                <a16:creationId xmlns:a16="http://schemas.microsoft.com/office/drawing/2014/main" id="{E5593DD5-6438-4E90-9FB5-566576FAA3E8}"/>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080698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CC05E6F5-84ED-44A4-B8DF-10BA43675EDF}"/>
              </a:ext>
            </a:extLst>
          </p:cNvPr>
          <p:cNvSpPr>
            <a:spLocks noGrp="1"/>
          </p:cNvSpPr>
          <p:nvPr>
            <p:ph type="ftr" sz="quarter" idx="11"/>
          </p:nvPr>
        </p:nvSpPr>
        <p:spPr/>
        <p:txBody>
          <a:bodyPr/>
          <a:lstStyle/>
          <a:p>
            <a:r>
              <a:rPr lang="it-IT"/>
              <a:t>AA 2020/2021 -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A69D8669-12F0-429E-8A27-7FDF2C74E7DC}"/>
              </a:ext>
            </a:extLst>
          </p:cNvPr>
          <p:cNvSpPr>
            <a:spLocks noGrp="1"/>
          </p:cNvSpPr>
          <p:nvPr>
            <p:ph type="sldNum" sz="quarter" idx="12"/>
          </p:nvPr>
        </p:nvSpPr>
        <p:spPr/>
        <p:txBody>
          <a:bodyPr/>
          <a:lstStyle/>
          <a:p>
            <a:fld id="{1EAE7C81-AB1D-4EB1-9E52-B62CF7982609}" type="slidenum">
              <a:rPr lang="it-IT" smtClean="0"/>
              <a:pPr/>
              <a:t>14</a:t>
            </a:fld>
            <a:endParaRPr lang="it-IT"/>
          </a:p>
        </p:txBody>
      </p:sp>
      <p:sp>
        <p:nvSpPr>
          <p:cNvPr id="4" name="Segnaposto contenuto 3">
            <a:extLst>
              <a:ext uri="{FF2B5EF4-FFF2-40B4-BE49-F238E27FC236}">
                <a16:creationId xmlns:a16="http://schemas.microsoft.com/office/drawing/2014/main" id="{C7E4FAC2-EB2C-4ACD-BFE5-A5F98A714F3F}"/>
              </a:ext>
            </a:extLst>
          </p:cNvPr>
          <p:cNvSpPr>
            <a:spLocks noGrp="1"/>
          </p:cNvSpPr>
          <p:nvPr>
            <p:ph sz="quarter" idx="4294967295"/>
          </p:nvPr>
        </p:nvSpPr>
        <p:spPr>
          <a:xfrm>
            <a:off x="467544" y="404664"/>
            <a:ext cx="8047806" cy="5327799"/>
          </a:xfrm>
        </p:spPr>
        <p:txBody>
          <a:bodyPr>
            <a:normAutofit lnSpcReduction="10000"/>
          </a:bodyPr>
          <a:lstStyle/>
          <a:p>
            <a:pPr algn="just"/>
            <a:r>
              <a:rPr lang="en-US" sz="3600" dirty="0"/>
              <a:t>The questions arose in proceedings between Daily Mail and General Trust PLC, the applicant in the main proceedings (hereinafter </a:t>
            </a:r>
            <a:r>
              <a:rPr lang="en-US" sz="3600" dirty="0" err="1"/>
              <a:t>refered</a:t>
            </a:r>
            <a:r>
              <a:rPr lang="en-US" sz="3600" dirty="0"/>
              <a:t> to as 'the applicant’), and H.M. Treasury for a </a:t>
            </a:r>
            <a:r>
              <a:rPr lang="en-US" sz="3600" b="1" dirty="0"/>
              <a:t>declaration</a:t>
            </a:r>
            <a:r>
              <a:rPr lang="en-US" sz="3600" dirty="0"/>
              <a:t>, inter alia, that the applicant is </a:t>
            </a:r>
            <a:r>
              <a:rPr lang="en-US" sz="3600" dirty="0">
                <a:highlight>
                  <a:srgbClr val="FFFF00"/>
                </a:highlight>
              </a:rPr>
              <a:t>not required to obtain consent under United Kingdom tax legislation in order to cease to be resident in the United Kingdom for the purpose of establishing its residence in the </a:t>
            </a:r>
            <a:r>
              <a:rPr lang="it-IT" sz="3600" dirty="0">
                <a:highlight>
                  <a:srgbClr val="FFFF00"/>
                </a:highlight>
              </a:rPr>
              <a:t>Netherlands</a:t>
            </a:r>
          </a:p>
          <a:p>
            <a:endParaRPr lang="it-IT" dirty="0"/>
          </a:p>
        </p:txBody>
      </p:sp>
      <p:sp>
        <p:nvSpPr>
          <p:cNvPr id="5" name="Segnaposto data 4">
            <a:extLst>
              <a:ext uri="{FF2B5EF4-FFF2-40B4-BE49-F238E27FC236}">
                <a16:creationId xmlns:a16="http://schemas.microsoft.com/office/drawing/2014/main" id="{693F2A08-8E55-435E-BD21-B45AEFE466E1}"/>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08845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3F6633-F257-4762-B15E-DC3B44AEA884}"/>
              </a:ext>
            </a:extLst>
          </p:cNvPr>
          <p:cNvSpPr>
            <a:spLocks noGrp="1"/>
          </p:cNvSpPr>
          <p:nvPr>
            <p:ph type="title"/>
          </p:nvPr>
        </p:nvSpPr>
        <p:spPr>
          <a:xfrm>
            <a:off x="241176" y="152400"/>
            <a:ext cx="8445624" cy="701040"/>
          </a:xfrm>
        </p:spPr>
        <p:txBody>
          <a:bodyPr/>
          <a:lstStyle/>
          <a:p>
            <a:r>
              <a:rPr lang="it-IT" dirty="0"/>
              <a:t>?</a:t>
            </a:r>
          </a:p>
        </p:txBody>
      </p:sp>
      <p:sp>
        <p:nvSpPr>
          <p:cNvPr id="4" name="Segnaposto contenuto 3">
            <a:extLst>
              <a:ext uri="{FF2B5EF4-FFF2-40B4-BE49-F238E27FC236}">
                <a16:creationId xmlns:a16="http://schemas.microsoft.com/office/drawing/2014/main" id="{E9FF9FC3-7115-4C98-8749-1516F5C591A3}"/>
              </a:ext>
            </a:extLst>
          </p:cNvPr>
          <p:cNvSpPr>
            <a:spLocks noGrp="1"/>
          </p:cNvSpPr>
          <p:nvPr>
            <p:ph idx="1"/>
          </p:nvPr>
        </p:nvSpPr>
        <p:spPr>
          <a:xfrm>
            <a:off x="241176" y="853440"/>
            <a:ext cx="8579296" cy="5502910"/>
          </a:xfrm>
        </p:spPr>
        <p:txBody>
          <a:bodyPr>
            <a:normAutofit fontScale="92500"/>
          </a:bodyPr>
          <a:lstStyle/>
          <a:p>
            <a:pPr marL="0" indent="0" algn="just">
              <a:buNone/>
            </a:pPr>
            <a:r>
              <a:rPr lang="en-US" sz="2400" dirty="0"/>
              <a:t>(1) Do Articles 52 and 58 of the EEC Treaty preclude a Member State from prohibiting a body corporate with its central management and control in that Member State from transferring without prior consent or approval that central management and control to another Member State in one or both of the </a:t>
            </a:r>
            <a:r>
              <a:rPr lang="it-IT" sz="2400" dirty="0" err="1"/>
              <a:t>following</a:t>
            </a:r>
            <a:r>
              <a:rPr lang="it-IT" sz="2400" dirty="0"/>
              <a:t> </a:t>
            </a:r>
            <a:r>
              <a:rPr lang="it-IT" sz="2400" dirty="0" err="1"/>
              <a:t>circumstances</a:t>
            </a:r>
            <a:r>
              <a:rPr lang="it-IT" sz="2400" dirty="0"/>
              <a:t>, </a:t>
            </a:r>
            <a:r>
              <a:rPr lang="it-IT" sz="2400" dirty="0" err="1"/>
              <a:t>namely</a:t>
            </a:r>
            <a:r>
              <a:rPr lang="it-IT" sz="2400" dirty="0"/>
              <a:t> </a:t>
            </a:r>
            <a:r>
              <a:rPr lang="it-IT" sz="2400" dirty="0" err="1"/>
              <a:t>where</a:t>
            </a:r>
            <a:r>
              <a:rPr lang="it-IT" sz="2400" dirty="0"/>
              <a:t>:</a:t>
            </a:r>
          </a:p>
          <a:p>
            <a:pPr marL="0" indent="0" algn="just">
              <a:buNone/>
            </a:pPr>
            <a:r>
              <a:rPr lang="en-US" sz="2400" dirty="0"/>
              <a:t>(a) payment of tax upon profits or gains which have already arisen may be</a:t>
            </a:r>
          </a:p>
          <a:p>
            <a:pPr marL="0" indent="0" algn="just">
              <a:buNone/>
            </a:pPr>
            <a:r>
              <a:rPr lang="it-IT" sz="2400" dirty="0" err="1"/>
              <a:t>avoided</a:t>
            </a:r>
            <a:r>
              <a:rPr lang="it-IT" sz="2400" dirty="0"/>
              <a:t>;</a:t>
            </a:r>
          </a:p>
          <a:p>
            <a:pPr marL="0" indent="0" algn="just">
              <a:buNone/>
            </a:pPr>
            <a:r>
              <a:rPr lang="en-US" sz="2400" dirty="0"/>
              <a:t>(b) were the company to transfer its central management and control, tax that might have become chargeable had the company retained its central management and control in that Member State would be avoided?</a:t>
            </a:r>
          </a:p>
          <a:p>
            <a:pPr marL="0" indent="0" algn="just">
              <a:buNone/>
            </a:pPr>
            <a:r>
              <a:rPr lang="en-US" sz="2400" dirty="0"/>
              <a:t>(2) Does Council Directive 73/148/EEC give a right to a corporate body with its central management and control in a Member State to transfer without prior consent or approval its central management and control to another Member State in the conditions set out in Question 1 ? If so, are the relevant provisions directly applicable in this case?</a:t>
            </a:r>
            <a:endParaRPr lang="it-IT" sz="2400" dirty="0"/>
          </a:p>
        </p:txBody>
      </p:sp>
      <p:sp>
        <p:nvSpPr>
          <p:cNvPr id="5" name="Segnaposto piè di pagina 4">
            <a:extLst>
              <a:ext uri="{FF2B5EF4-FFF2-40B4-BE49-F238E27FC236}">
                <a16:creationId xmlns:a16="http://schemas.microsoft.com/office/drawing/2014/main" id="{B683129F-74F3-42E3-B62D-B949808535C9}"/>
              </a:ext>
            </a:extLst>
          </p:cNvPr>
          <p:cNvSpPr>
            <a:spLocks noGrp="1"/>
          </p:cNvSpPr>
          <p:nvPr>
            <p:ph type="ftr" sz="quarter" idx="11"/>
          </p:nvPr>
        </p:nvSpPr>
        <p:spPr/>
        <p:txBody>
          <a:bodyPr/>
          <a:lstStyle/>
          <a:p>
            <a:r>
              <a:rPr lang="it-IT"/>
              <a:t>AA 2020/2021 -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5B8194FC-BFB6-4189-81A9-5E5AFE19F286}"/>
              </a:ext>
            </a:extLst>
          </p:cNvPr>
          <p:cNvSpPr>
            <a:spLocks noGrp="1"/>
          </p:cNvSpPr>
          <p:nvPr>
            <p:ph type="sldNum" sz="quarter" idx="12"/>
          </p:nvPr>
        </p:nvSpPr>
        <p:spPr/>
        <p:txBody>
          <a:bodyPr/>
          <a:lstStyle/>
          <a:p>
            <a:fld id="{1EAE7C81-AB1D-4EB1-9E52-B62CF7982609}" type="slidenum">
              <a:rPr lang="it-IT" smtClean="0"/>
              <a:pPr/>
              <a:t>15</a:t>
            </a:fld>
            <a:endParaRPr lang="it-IT"/>
          </a:p>
        </p:txBody>
      </p:sp>
      <p:sp>
        <p:nvSpPr>
          <p:cNvPr id="6" name="Segnaposto data 5">
            <a:extLst>
              <a:ext uri="{FF2B5EF4-FFF2-40B4-BE49-F238E27FC236}">
                <a16:creationId xmlns:a16="http://schemas.microsoft.com/office/drawing/2014/main" id="{279FD232-EB9F-419D-86DF-C679E90DAE3B}"/>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145415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64D2F4-371C-446C-B1DB-8B40F89865D0}"/>
              </a:ext>
            </a:extLst>
          </p:cNvPr>
          <p:cNvSpPr>
            <a:spLocks noGrp="1"/>
          </p:cNvSpPr>
          <p:nvPr>
            <p:ph type="title"/>
          </p:nvPr>
        </p:nvSpPr>
        <p:spPr/>
        <p:txBody>
          <a:bodyPr/>
          <a:lstStyle/>
          <a:p>
            <a:r>
              <a:rPr lang="it-IT" dirty="0"/>
              <a:t>?</a:t>
            </a:r>
          </a:p>
        </p:txBody>
      </p:sp>
      <p:sp>
        <p:nvSpPr>
          <p:cNvPr id="4" name="Segnaposto contenuto 3">
            <a:extLst>
              <a:ext uri="{FF2B5EF4-FFF2-40B4-BE49-F238E27FC236}">
                <a16:creationId xmlns:a16="http://schemas.microsoft.com/office/drawing/2014/main" id="{26B40252-A7ED-4FBC-93EC-39953FF21A12}"/>
              </a:ext>
            </a:extLst>
          </p:cNvPr>
          <p:cNvSpPr>
            <a:spLocks noGrp="1"/>
          </p:cNvSpPr>
          <p:nvPr>
            <p:ph idx="1"/>
          </p:nvPr>
        </p:nvSpPr>
        <p:spPr/>
        <p:txBody>
          <a:bodyPr>
            <a:normAutofit/>
          </a:bodyPr>
          <a:lstStyle/>
          <a:p>
            <a:pPr marL="0" indent="0" algn="just">
              <a:buNone/>
            </a:pPr>
            <a:r>
              <a:rPr lang="en-US" sz="2800" dirty="0"/>
              <a:t>(3) If such prior consent or approval may be required, is a Member State entitled to refuse consent on the grounds set out in Question 1 ?</a:t>
            </a:r>
          </a:p>
          <a:p>
            <a:pPr marL="0" indent="0" algn="just">
              <a:buNone/>
            </a:pPr>
            <a:r>
              <a:rPr lang="en-US" sz="2800" dirty="0"/>
              <a:t>(4) What difference does it make, if any, that under the relevant law of the Member State no consent is required in the case of a change of residence to another Member State of an individual or firm?'</a:t>
            </a:r>
            <a:endParaRPr lang="it-IT" sz="2800" dirty="0"/>
          </a:p>
        </p:txBody>
      </p:sp>
      <p:sp>
        <p:nvSpPr>
          <p:cNvPr id="5" name="Segnaposto piè di pagina 4">
            <a:extLst>
              <a:ext uri="{FF2B5EF4-FFF2-40B4-BE49-F238E27FC236}">
                <a16:creationId xmlns:a16="http://schemas.microsoft.com/office/drawing/2014/main" id="{2825E1DC-C108-4C8C-8F03-2216E44E6E27}"/>
              </a:ext>
            </a:extLst>
          </p:cNvPr>
          <p:cNvSpPr>
            <a:spLocks noGrp="1"/>
          </p:cNvSpPr>
          <p:nvPr>
            <p:ph type="ftr" sz="quarter" idx="11"/>
          </p:nvPr>
        </p:nvSpPr>
        <p:spPr/>
        <p:txBody>
          <a:bodyPr/>
          <a:lstStyle/>
          <a:p>
            <a:r>
              <a:rPr lang="it-IT"/>
              <a:t>AA 2020/2021 -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D5775100-BC29-4198-BF19-621D9A31417A}"/>
              </a:ext>
            </a:extLst>
          </p:cNvPr>
          <p:cNvSpPr>
            <a:spLocks noGrp="1"/>
          </p:cNvSpPr>
          <p:nvPr>
            <p:ph type="sldNum" sz="quarter" idx="12"/>
          </p:nvPr>
        </p:nvSpPr>
        <p:spPr/>
        <p:txBody>
          <a:bodyPr/>
          <a:lstStyle/>
          <a:p>
            <a:fld id="{1EAE7C81-AB1D-4EB1-9E52-B62CF7982609}" type="slidenum">
              <a:rPr lang="it-IT" smtClean="0"/>
              <a:pPr/>
              <a:t>16</a:t>
            </a:fld>
            <a:endParaRPr lang="it-IT"/>
          </a:p>
        </p:txBody>
      </p:sp>
      <p:sp>
        <p:nvSpPr>
          <p:cNvPr id="6" name="Segnaposto data 5">
            <a:extLst>
              <a:ext uri="{FF2B5EF4-FFF2-40B4-BE49-F238E27FC236}">
                <a16:creationId xmlns:a16="http://schemas.microsoft.com/office/drawing/2014/main" id="{FF618CBF-D968-490D-BE0C-5D0DB15D4D59}"/>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481869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4DA95D75-05A3-47C7-B687-D7C778577B31}"/>
              </a:ext>
            </a:extLst>
          </p:cNvPr>
          <p:cNvSpPr>
            <a:spLocks noGrp="1"/>
          </p:cNvSpPr>
          <p:nvPr>
            <p:ph type="ftr" sz="quarter" idx="11"/>
          </p:nvPr>
        </p:nvSpPr>
        <p:spPr/>
        <p:txBody>
          <a:bodyPr/>
          <a:lstStyle/>
          <a:p>
            <a:r>
              <a:rPr lang="it-IT"/>
              <a:t>AA 2020/2021 -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4D2E6911-9B43-4659-A756-979AAB0EDB40}"/>
              </a:ext>
            </a:extLst>
          </p:cNvPr>
          <p:cNvSpPr>
            <a:spLocks noGrp="1"/>
          </p:cNvSpPr>
          <p:nvPr>
            <p:ph type="sldNum" sz="quarter" idx="12"/>
          </p:nvPr>
        </p:nvSpPr>
        <p:spPr/>
        <p:txBody>
          <a:bodyPr/>
          <a:lstStyle/>
          <a:p>
            <a:fld id="{1EAE7C81-AB1D-4EB1-9E52-B62CF7982609}" type="slidenum">
              <a:rPr lang="it-IT" smtClean="0"/>
              <a:pPr/>
              <a:t>17</a:t>
            </a:fld>
            <a:endParaRPr lang="it-IT"/>
          </a:p>
        </p:txBody>
      </p:sp>
      <p:sp>
        <p:nvSpPr>
          <p:cNvPr id="11" name="Segnaposto contenuto 10">
            <a:extLst>
              <a:ext uri="{FF2B5EF4-FFF2-40B4-BE49-F238E27FC236}">
                <a16:creationId xmlns:a16="http://schemas.microsoft.com/office/drawing/2014/main" id="{98483DB8-1588-4E4D-AC1B-A063767C394B}"/>
              </a:ext>
            </a:extLst>
          </p:cNvPr>
          <p:cNvSpPr>
            <a:spLocks noGrp="1"/>
          </p:cNvSpPr>
          <p:nvPr>
            <p:ph sz="quarter" idx="4294967295"/>
          </p:nvPr>
        </p:nvSpPr>
        <p:spPr>
          <a:xfrm>
            <a:off x="467544" y="260648"/>
            <a:ext cx="8136904" cy="5895677"/>
          </a:xfrm>
        </p:spPr>
        <p:txBody>
          <a:bodyPr>
            <a:normAutofit/>
          </a:bodyPr>
          <a:lstStyle/>
          <a:p>
            <a:pPr algn="just"/>
            <a:r>
              <a:rPr lang="en-US" sz="3200" dirty="0"/>
              <a:t>The national court asks to determine whether Articles 52 and 58 of the Treaty give a company incorporated under the legislation of a Member State and having its registered office there </a:t>
            </a:r>
            <a:r>
              <a:rPr lang="en-US" sz="3200" b="1" dirty="0"/>
              <a:t>the right to transfer its central management and control to another Member State</a:t>
            </a:r>
            <a:r>
              <a:rPr lang="en-US" sz="3200" dirty="0"/>
              <a:t>. If that is so, the national court goes on to ask </a:t>
            </a:r>
            <a:r>
              <a:rPr lang="en-US" sz="3200" b="1" dirty="0"/>
              <a:t>whether the Member State of origin can make that right subject to the consent of national authorities</a:t>
            </a:r>
            <a:r>
              <a:rPr lang="en-US" sz="3200" dirty="0"/>
              <a:t>, the grant of which is linked to the company's tax position</a:t>
            </a:r>
            <a:endParaRPr lang="it-IT" sz="3200" dirty="0"/>
          </a:p>
        </p:txBody>
      </p:sp>
      <p:sp>
        <p:nvSpPr>
          <p:cNvPr id="4" name="Segnaposto data 3">
            <a:extLst>
              <a:ext uri="{FF2B5EF4-FFF2-40B4-BE49-F238E27FC236}">
                <a16:creationId xmlns:a16="http://schemas.microsoft.com/office/drawing/2014/main" id="{8E96B9C5-BACB-47C9-B168-F1BA06C42168}"/>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7733658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a:extLst>
              <a:ext uri="{FF2B5EF4-FFF2-40B4-BE49-F238E27FC236}">
                <a16:creationId xmlns:a16="http://schemas.microsoft.com/office/drawing/2014/main" id="{7841EDC2-46F3-43F7-A963-C925D54EC37D}"/>
              </a:ext>
            </a:extLst>
          </p:cNvPr>
          <p:cNvSpPr>
            <a:spLocks noGrp="1"/>
          </p:cNvSpPr>
          <p:nvPr>
            <p:ph type="body" idx="1"/>
          </p:nvPr>
        </p:nvSpPr>
        <p:spPr>
          <a:xfrm>
            <a:off x="455612" y="476672"/>
            <a:ext cx="4040188" cy="685800"/>
          </a:xfrm>
        </p:spPr>
        <p:txBody>
          <a:bodyPr/>
          <a:lstStyle/>
          <a:p>
            <a:r>
              <a:rPr lang="it-IT" dirty="0"/>
              <a:t>DAILY MAIL</a:t>
            </a:r>
          </a:p>
        </p:txBody>
      </p:sp>
      <p:sp>
        <p:nvSpPr>
          <p:cNvPr id="7" name="Segnaposto contenuto 6">
            <a:extLst>
              <a:ext uri="{FF2B5EF4-FFF2-40B4-BE49-F238E27FC236}">
                <a16:creationId xmlns:a16="http://schemas.microsoft.com/office/drawing/2014/main" id="{AC13BE5B-53C9-4109-A690-D27BA46C30D1}"/>
              </a:ext>
            </a:extLst>
          </p:cNvPr>
          <p:cNvSpPr>
            <a:spLocks noGrp="1"/>
          </p:cNvSpPr>
          <p:nvPr>
            <p:ph sz="half" idx="2"/>
          </p:nvPr>
        </p:nvSpPr>
        <p:spPr>
          <a:xfrm>
            <a:off x="455612" y="1340768"/>
            <a:ext cx="4040188" cy="4831432"/>
          </a:xfrm>
        </p:spPr>
        <p:txBody>
          <a:bodyPr>
            <a:normAutofit lnSpcReduction="10000"/>
          </a:bodyPr>
          <a:lstStyle/>
          <a:p>
            <a:pPr algn="just"/>
            <a:r>
              <a:rPr lang="en-US" dirty="0"/>
              <a:t>claims essentially that Article 58 of the Treaty expressly confers on the companies to which it applies the same right of primary establishment in another Member State as is conferred on natural persons by Article 52. The transfer of the central management and control of a company to another Member State amounts to the establishment of the company in that Member State because the company is locating its </a:t>
            </a:r>
            <a:r>
              <a:rPr lang="en-US" dirty="0" err="1"/>
              <a:t>centre</a:t>
            </a:r>
            <a:r>
              <a:rPr lang="en-US" dirty="0"/>
              <a:t> of decision-making there, which constitutes genuine and effective economic activity</a:t>
            </a:r>
            <a:endParaRPr lang="it-IT" dirty="0"/>
          </a:p>
        </p:txBody>
      </p:sp>
      <p:sp>
        <p:nvSpPr>
          <p:cNvPr id="8" name="Segnaposto testo 7">
            <a:extLst>
              <a:ext uri="{FF2B5EF4-FFF2-40B4-BE49-F238E27FC236}">
                <a16:creationId xmlns:a16="http://schemas.microsoft.com/office/drawing/2014/main" id="{38336A33-E881-4649-9076-2B8476E48969}"/>
              </a:ext>
            </a:extLst>
          </p:cNvPr>
          <p:cNvSpPr>
            <a:spLocks noGrp="1"/>
          </p:cNvSpPr>
          <p:nvPr>
            <p:ph type="body" sz="quarter" idx="3"/>
          </p:nvPr>
        </p:nvSpPr>
        <p:spPr>
          <a:xfrm>
            <a:off x="4648200" y="476672"/>
            <a:ext cx="4041775" cy="685800"/>
          </a:xfrm>
        </p:spPr>
        <p:txBody>
          <a:bodyPr/>
          <a:lstStyle/>
          <a:p>
            <a:r>
              <a:rPr lang="it-IT" dirty="0"/>
              <a:t>UK</a:t>
            </a:r>
          </a:p>
        </p:txBody>
      </p:sp>
      <p:sp>
        <p:nvSpPr>
          <p:cNvPr id="9" name="Segnaposto contenuto 8">
            <a:extLst>
              <a:ext uri="{FF2B5EF4-FFF2-40B4-BE49-F238E27FC236}">
                <a16:creationId xmlns:a16="http://schemas.microsoft.com/office/drawing/2014/main" id="{AFF444F8-B710-403C-95E1-91088B78111A}"/>
              </a:ext>
            </a:extLst>
          </p:cNvPr>
          <p:cNvSpPr>
            <a:spLocks noGrp="1"/>
          </p:cNvSpPr>
          <p:nvPr>
            <p:ph sz="quarter" idx="4"/>
          </p:nvPr>
        </p:nvSpPr>
        <p:spPr>
          <a:xfrm>
            <a:off x="4716016" y="1340768"/>
            <a:ext cx="3970784" cy="4831432"/>
          </a:xfrm>
        </p:spPr>
        <p:txBody>
          <a:bodyPr>
            <a:normAutofit/>
          </a:bodyPr>
          <a:lstStyle/>
          <a:p>
            <a:pPr algn="just"/>
            <a:r>
              <a:rPr lang="en-US" dirty="0"/>
              <a:t>argues essentially that the provisions of the Treaty do not give companies a general right to move their central management and control from one Member State to another. The fact that the central management and control of a company is located in a Member State does not itself necessarily imply any genuine and effective economic activity on the territory of that Member State and cannot therefore be regarded as establishment within the meaning of Article 52 of the Treaty</a:t>
            </a:r>
            <a:endParaRPr lang="it-IT" dirty="0"/>
          </a:p>
        </p:txBody>
      </p:sp>
      <p:sp>
        <p:nvSpPr>
          <p:cNvPr id="2" name="Segnaposto piè di pagina 1">
            <a:extLst>
              <a:ext uri="{FF2B5EF4-FFF2-40B4-BE49-F238E27FC236}">
                <a16:creationId xmlns:a16="http://schemas.microsoft.com/office/drawing/2014/main" id="{8F963F1A-09D8-49D9-AEF1-9922E1D6944E}"/>
              </a:ext>
            </a:extLst>
          </p:cNvPr>
          <p:cNvSpPr>
            <a:spLocks noGrp="1"/>
          </p:cNvSpPr>
          <p:nvPr>
            <p:ph type="ftr" sz="quarter" idx="11"/>
          </p:nvPr>
        </p:nvSpPr>
        <p:spPr/>
        <p:txBody>
          <a:bodyPr/>
          <a:lstStyle/>
          <a:p>
            <a:r>
              <a:rPr lang="it-IT"/>
              <a:t>AA 2020/2021 -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E66E1F0D-ADA9-45AD-AFEE-E5D1E5980E88}"/>
              </a:ext>
            </a:extLst>
          </p:cNvPr>
          <p:cNvSpPr>
            <a:spLocks noGrp="1"/>
          </p:cNvSpPr>
          <p:nvPr>
            <p:ph type="sldNum" sz="quarter" idx="12"/>
          </p:nvPr>
        </p:nvSpPr>
        <p:spPr/>
        <p:txBody>
          <a:bodyPr/>
          <a:lstStyle/>
          <a:p>
            <a:fld id="{1EAE7C81-AB1D-4EB1-9E52-B62CF7982609}" type="slidenum">
              <a:rPr lang="it-IT" smtClean="0"/>
              <a:pPr/>
              <a:t>18</a:t>
            </a:fld>
            <a:endParaRPr lang="it-IT"/>
          </a:p>
        </p:txBody>
      </p:sp>
      <p:sp>
        <p:nvSpPr>
          <p:cNvPr id="4" name="Segnaposto data 3">
            <a:extLst>
              <a:ext uri="{FF2B5EF4-FFF2-40B4-BE49-F238E27FC236}">
                <a16:creationId xmlns:a16="http://schemas.microsoft.com/office/drawing/2014/main" id="{4E314BA0-4AA2-4696-BC3D-4CF8122B9566}"/>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221793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a:extLst>
              <a:ext uri="{FF2B5EF4-FFF2-40B4-BE49-F238E27FC236}">
                <a16:creationId xmlns:a16="http://schemas.microsoft.com/office/drawing/2014/main" id="{D4B23509-272F-44BA-ADB3-626A8423AD5E}"/>
              </a:ext>
            </a:extLst>
          </p:cNvPr>
          <p:cNvSpPr>
            <a:spLocks noGrp="1"/>
          </p:cNvSpPr>
          <p:nvPr>
            <p:ph type="title"/>
          </p:nvPr>
        </p:nvSpPr>
        <p:spPr/>
        <p:txBody>
          <a:bodyPr/>
          <a:lstStyle/>
          <a:p>
            <a:r>
              <a:rPr lang="it-IT" dirty="0"/>
              <a:t>COMMISSION</a:t>
            </a:r>
          </a:p>
        </p:txBody>
      </p:sp>
      <p:sp>
        <p:nvSpPr>
          <p:cNvPr id="9" name="Segnaposto contenuto 8">
            <a:extLst>
              <a:ext uri="{FF2B5EF4-FFF2-40B4-BE49-F238E27FC236}">
                <a16:creationId xmlns:a16="http://schemas.microsoft.com/office/drawing/2014/main" id="{312761D3-1B92-4D4C-A476-3B9C5D675AD9}"/>
              </a:ext>
            </a:extLst>
          </p:cNvPr>
          <p:cNvSpPr>
            <a:spLocks noGrp="1"/>
          </p:cNvSpPr>
          <p:nvPr>
            <p:ph idx="1"/>
          </p:nvPr>
        </p:nvSpPr>
        <p:spPr/>
        <p:txBody>
          <a:bodyPr>
            <a:normAutofit fontScale="92500"/>
          </a:bodyPr>
          <a:lstStyle/>
          <a:p>
            <a:pPr algn="just"/>
            <a:r>
              <a:rPr lang="en-US" dirty="0"/>
              <a:t>emphasizes first of all that in the present state of Community law, </a:t>
            </a:r>
            <a:r>
              <a:rPr lang="en-US" b="1" dirty="0"/>
              <a:t>the conditions under which a company may transfer its central management and control from one Member State to another are still governed by the national law of the State in which it is incorporated and of the State to which it wishes to move</a:t>
            </a:r>
            <a:r>
              <a:rPr lang="en-US" dirty="0"/>
              <a:t>. In that regard, the Commission refers to the differences between the national systems of company law. Some of them permit the transfer of the central management and control of a company and, among those, certain attach no legal consequences to such a transfer, even in regard to taxation. Under other systems, the transfer of the management or the </a:t>
            </a:r>
            <a:r>
              <a:rPr lang="en-US" dirty="0" err="1"/>
              <a:t>centre</a:t>
            </a:r>
            <a:r>
              <a:rPr lang="en-US" dirty="0"/>
              <a:t> of decision-making of a company out of the Member State in which it is incorporated results in the loss of legal personality. However, </a:t>
            </a:r>
            <a:r>
              <a:rPr lang="en-US" b="1" dirty="0"/>
              <a:t>all the systems permit the winding-up of a company in one Member State and its reincorporation in another</a:t>
            </a:r>
            <a:r>
              <a:rPr lang="en-US" dirty="0"/>
              <a:t>. The Commission considers that where the transfer of central management and control is possible under national legislation, the right to transfer it to another Member State is a right protected by Article 52 of the Treaty</a:t>
            </a:r>
            <a:endParaRPr lang="it-IT" dirty="0"/>
          </a:p>
        </p:txBody>
      </p:sp>
      <p:sp>
        <p:nvSpPr>
          <p:cNvPr id="2" name="Segnaposto piè di pagina 1">
            <a:extLst>
              <a:ext uri="{FF2B5EF4-FFF2-40B4-BE49-F238E27FC236}">
                <a16:creationId xmlns:a16="http://schemas.microsoft.com/office/drawing/2014/main" id="{2F7A681F-C3AC-4DE7-86EE-DCAEFACBEC0B}"/>
              </a:ext>
            </a:extLst>
          </p:cNvPr>
          <p:cNvSpPr>
            <a:spLocks noGrp="1"/>
          </p:cNvSpPr>
          <p:nvPr>
            <p:ph type="ftr" sz="quarter" idx="11"/>
          </p:nvPr>
        </p:nvSpPr>
        <p:spPr/>
        <p:txBody>
          <a:bodyPr/>
          <a:lstStyle/>
          <a:p>
            <a:r>
              <a:rPr lang="it-IT"/>
              <a:t>AA 2020/2021 - Italian and European Company Law -             dott. Giulia Gabassi</a:t>
            </a:r>
            <a:endParaRPr lang="it-IT" dirty="0"/>
          </a:p>
        </p:txBody>
      </p:sp>
      <p:sp>
        <p:nvSpPr>
          <p:cNvPr id="5" name="Segnaposto numero diapositiva 4">
            <a:extLst>
              <a:ext uri="{FF2B5EF4-FFF2-40B4-BE49-F238E27FC236}">
                <a16:creationId xmlns:a16="http://schemas.microsoft.com/office/drawing/2014/main" id="{F2BD42DC-48E5-437E-B4EB-865872027056}"/>
              </a:ext>
            </a:extLst>
          </p:cNvPr>
          <p:cNvSpPr>
            <a:spLocks noGrp="1"/>
          </p:cNvSpPr>
          <p:nvPr>
            <p:ph type="sldNum" sz="quarter" idx="12"/>
          </p:nvPr>
        </p:nvSpPr>
        <p:spPr/>
        <p:txBody>
          <a:bodyPr/>
          <a:lstStyle/>
          <a:p>
            <a:fld id="{1EAE7C81-AB1D-4EB1-9E52-B62CF7982609}" type="slidenum">
              <a:rPr lang="it-IT" smtClean="0"/>
              <a:pPr/>
              <a:t>19</a:t>
            </a:fld>
            <a:endParaRPr lang="it-IT"/>
          </a:p>
        </p:txBody>
      </p:sp>
      <p:sp>
        <p:nvSpPr>
          <p:cNvPr id="3" name="Segnaposto data 2">
            <a:extLst>
              <a:ext uri="{FF2B5EF4-FFF2-40B4-BE49-F238E27FC236}">
                <a16:creationId xmlns:a16="http://schemas.microsoft.com/office/drawing/2014/main" id="{09940C33-B0AB-498E-B983-D6A69A2DA608}"/>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762307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ctrTitle"/>
          </p:nvPr>
        </p:nvSpPr>
        <p:spPr/>
        <p:txBody>
          <a:bodyPr>
            <a:normAutofit/>
          </a:bodyPr>
          <a:lstStyle/>
          <a:p>
            <a:r>
              <a:rPr lang="it-IT" dirty="0"/>
              <a:t>ITALIAN AND EUROPEAN</a:t>
            </a:r>
            <a:br>
              <a:rPr lang="it-IT" dirty="0"/>
            </a:br>
            <a:r>
              <a:rPr lang="it-IT" dirty="0"/>
              <a:t>COMPANY LAW</a:t>
            </a:r>
          </a:p>
        </p:txBody>
      </p:sp>
      <p:sp>
        <p:nvSpPr>
          <p:cNvPr id="7" name="Sottotitolo 6"/>
          <p:cNvSpPr>
            <a:spLocks noGrp="1"/>
          </p:cNvSpPr>
          <p:nvPr>
            <p:ph type="subTitle" idx="1"/>
          </p:nvPr>
        </p:nvSpPr>
        <p:spPr/>
        <p:txBody>
          <a:bodyPr/>
          <a:lstStyle/>
          <a:p>
            <a:r>
              <a:rPr lang="it-IT" dirty="0"/>
              <a:t>AA 2020/2021</a:t>
            </a:r>
          </a:p>
        </p:txBody>
      </p:sp>
    </p:spTree>
    <p:extLst>
      <p:ext uri="{BB962C8B-B14F-4D97-AF65-F5344CB8AC3E}">
        <p14:creationId xmlns:p14="http://schemas.microsoft.com/office/powerpoint/2010/main" val="381723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C428FE-A48B-4025-B25C-00516B57A5A2}"/>
              </a:ext>
            </a:extLst>
          </p:cNvPr>
          <p:cNvSpPr>
            <a:spLocks noGrp="1"/>
          </p:cNvSpPr>
          <p:nvPr>
            <p:ph type="title"/>
          </p:nvPr>
        </p:nvSpPr>
        <p:spPr/>
        <p:txBody>
          <a:bodyPr/>
          <a:lstStyle/>
          <a:p>
            <a:r>
              <a:rPr lang="it-IT" dirty="0"/>
              <a:t>COURT</a:t>
            </a:r>
          </a:p>
        </p:txBody>
      </p:sp>
      <p:sp>
        <p:nvSpPr>
          <p:cNvPr id="4" name="Segnaposto contenuto 3">
            <a:extLst>
              <a:ext uri="{FF2B5EF4-FFF2-40B4-BE49-F238E27FC236}">
                <a16:creationId xmlns:a16="http://schemas.microsoft.com/office/drawing/2014/main" id="{63DA9473-8F63-4BE9-9FAE-E7C2E30EB753}"/>
              </a:ext>
            </a:extLst>
          </p:cNvPr>
          <p:cNvSpPr>
            <a:spLocks noGrp="1"/>
          </p:cNvSpPr>
          <p:nvPr>
            <p:ph idx="1"/>
          </p:nvPr>
        </p:nvSpPr>
        <p:spPr/>
        <p:txBody>
          <a:bodyPr>
            <a:normAutofit/>
          </a:bodyPr>
          <a:lstStyle/>
          <a:p>
            <a:pPr algn="just"/>
            <a:r>
              <a:rPr lang="en-US" dirty="0"/>
              <a:t>freedom of establishment constitutes one of the fundamental principles of the Community and that the provisions of the Treaty guaranteeing that freedom have been directly applicable since the end of the transitional period</a:t>
            </a:r>
          </a:p>
          <a:p>
            <a:pPr algn="just"/>
            <a:r>
              <a:rPr lang="en-US" dirty="0"/>
              <a:t>Even though those provisions are directed mainly to ensuring that foreign nationals and companies are treated in the host Member State in the same way as nationals of that State, they also prohibit the Member State of origin from hindering the establishment in another Member State of one of its nationals or of a company incorporated under its legislation which comes within the definition </a:t>
            </a:r>
            <a:r>
              <a:rPr lang="it-IT" dirty="0" err="1"/>
              <a:t>contained</a:t>
            </a:r>
            <a:r>
              <a:rPr lang="it-IT" dirty="0"/>
              <a:t> in </a:t>
            </a:r>
            <a:r>
              <a:rPr lang="it-IT" dirty="0" err="1"/>
              <a:t>Article</a:t>
            </a:r>
            <a:r>
              <a:rPr lang="it-IT" dirty="0"/>
              <a:t> 58</a:t>
            </a:r>
          </a:p>
        </p:txBody>
      </p:sp>
      <p:sp>
        <p:nvSpPr>
          <p:cNvPr id="5" name="Segnaposto piè di pagina 4">
            <a:extLst>
              <a:ext uri="{FF2B5EF4-FFF2-40B4-BE49-F238E27FC236}">
                <a16:creationId xmlns:a16="http://schemas.microsoft.com/office/drawing/2014/main" id="{B9520877-4B57-4FD8-9EA2-D91A42FC4435}"/>
              </a:ext>
            </a:extLst>
          </p:cNvPr>
          <p:cNvSpPr>
            <a:spLocks noGrp="1"/>
          </p:cNvSpPr>
          <p:nvPr>
            <p:ph type="ftr" sz="quarter" idx="11"/>
          </p:nvPr>
        </p:nvSpPr>
        <p:spPr/>
        <p:txBody>
          <a:bodyPr/>
          <a:lstStyle/>
          <a:p>
            <a:r>
              <a:rPr lang="it-IT"/>
              <a:t>AA 2020/2021 -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D214C199-BA98-408E-9197-AFA03EE46BD7}"/>
              </a:ext>
            </a:extLst>
          </p:cNvPr>
          <p:cNvSpPr>
            <a:spLocks noGrp="1"/>
          </p:cNvSpPr>
          <p:nvPr>
            <p:ph type="sldNum" sz="quarter" idx="12"/>
          </p:nvPr>
        </p:nvSpPr>
        <p:spPr/>
        <p:txBody>
          <a:bodyPr/>
          <a:lstStyle/>
          <a:p>
            <a:fld id="{1EAE7C81-AB1D-4EB1-9E52-B62CF7982609}" type="slidenum">
              <a:rPr lang="it-IT" smtClean="0"/>
              <a:pPr/>
              <a:t>20</a:t>
            </a:fld>
            <a:endParaRPr lang="it-IT"/>
          </a:p>
        </p:txBody>
      </p:sp>
      <p:sp>
        <p:nvSpPr>
          <p:cNvPr id="6" name="Segnaposto data 5">
            <a:extLst>
              <a:ext uri="{FF2B5EF4-FFF2-40B4-BE49-F238E27FC236}">
                <a16:creationId xmlns:a16="http://schemas.microsoft.com/office/drawing/2014/main" id="{698ACEF8-6F45-4D7C-A78F-7ABFA20547F7}"/>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398847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218BD425-74E6-425A-B1ED-C9028F2D649C}"/>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30ED494F-A91F-4F4B-8FAF-D88CBBC35775}"/>
              </a:ext>
            </a:extLst>
          </p:cNvPr>
          <p:cNvSpPr>
            <a:spLocks noGrp="1"/>
          </p:cNvSpPr>
          <p:nvPr>
            <p:ph type="sldNum" sz="quarter" idx="12"/>
          </p:nvPr>
        </p:nvSpPr>
        <p:spPr/>
        <p:txBody>
          <a:bodyPr/>
          <a:lstStyle/>
          <a:p>
            <a:fld id="{1EAE7C81-AB1D-4EB1-9E52-B62CF7982609}" type="slidenum">
              <a:rPr lang="it-IT" smtClean="0"/>
              <a:pPr/>
              <a:t>21</a:t>
            </a:fld>
            <a:endParaRPr lang="it-IT"/>
          </a:p>
        </p:txBody>
      </p:sp>
      <p:sp>
        <p:nvSpPr>
          <p:cNvPr id="4" name="Segnaposto contenuto 3">
            <a:extLst>
              <a:ext uri="{FF2B5EF4-FFF2-40B4-BE49-F238E27FC236}">
                <a16:creationId xmlns:a16="http://schemas.microsoft.com/office/drawing/2014/main" id="{7E6653CE-9497-475C-876A-1872DD4EB1D4}"/>
              </a:ext>
            </a:extLst>
          </p:cNvPr>
          <p:cNvSpPr>
            <a:spLocks noGrp="1"/>
          </p:cNvSpPr>
          <p:nvPr>
            <p:ph sz="quarter" idx="4294967295"/>
          </p:nvPr>
        </p:nvSpPr>
        <p:spPr>
          <a:xfrm>
            <a:off x="755576" y="476672"/>
            <a:ext cx="7920880" cy="5679653"/>
          </a:xfrm>
        </p:spPr>
        <p:txBody>
          <a:bodyPr>
            <a:normAutofit/>
          </a:bodyPr>
          <a:lstStyle/>
          <a:p>
            <a:pPr algn="just"/>
            <a:r>
              <a:rPr lang="it-IT" sz="2800" dirty="0"/>
              <a:t>the </a:t>
            </a:r>
            <a:r>
              <a:rPr lang="it-IT" sz="2800" dirty="0" err="1"/>
              <a:t>rights</a:t>
            </a:r>
            <a:r>
              <a:rPr lang="it-IT" sz="2800" dirty="0"/>
              <a:t> </a:t>
            </a:r>
            <a:r>
              <a:rPr lang="it-IT" sz="2800" dirty="0" err="1"/>
              <a:t>guaranteed</a:t>
            </a:r>
            <a:r>
              <a:rPr lang="it-IT" sz="2800" dirty="0"/>
              <a:t> </a:t>
            </a:r>
            <a:r>
              <a:rPr lang="en-US" sz="2800" dirty="0"/>
              <a:t>by Article 52 </a:t>
            </a:r>
            <a:r>
              <a:rPr lang="en-US" sz="2800" i="1" dirty="0"/>
              <a:t>et seq. </a:t>
            </a:r>
            <a:r>
              <a:rPr lang="en-US" sz="2800" dirty="0"/>
              <a:t>would be rendered meaningless if the Member State of origin could prohibit undertakings from leaving in order to establish themselves in </a:t>
            </a:r>
            <a:r>
              <a:rPr lang="it-IT" sz="2800" dirty="0" err="1"/>
              <a:t>another</a:t>
            </a:r>
            <a:r>
              <a:rPr lang="it-IT" sz="2800" dirty="0"/>
              <a:t> </a:t>
            </a:r>
            <a:r>
              <a:rPr lang="it-IT" sz="2800" dirty="0" err="1"/>
              <a:t>Member</a:t>
            </a:r>
            <a:r>
              <a:rPr lang="it-IT" sz="2800" dirty="0"/>
              <a:t> State</a:t>
            </a:r>
          </a:p>
          <a:p>
            <a:pPr algn="just"/>
            <a:r>
              <a:rPr lang="en-US" sz="2800" dirty="0"/>
              <a:t>In the case of a company, the right of establishment is generally exercised by the setting-up of agencies, branches or subsidiaries, as is expressly provided for in the second sentence of the first paragraph of Article 52</a:t>
            </a:r>
          </a:p>
          <a:p>
            <a:pPr algn="just"/>
            <a:r>
              <a:rPr lang="en-US" sz="2800" dirty="0"/>
              <a:t>A company may also exercise its right of establishment by taking part in the incorporation of a company in another Member </a:t>
            </a:r>
            <a:r>
              <a:rPr lang="it-IT" sz="2800" dirty="0"/>
              <a:t>State</a:t>
            </a:r>
            <a:r>
              <a:rPr lang="en-US" sz="2800" dirty="0"/>
              <a:t>.</a:t>
            </a:r>
            <a:endParaRPr lang="it-IT" sz="2800" dirty="0"/>
          </a:p>
        </p:txBody>
      </p:sp>
      <p:sp>
        <p:nvSpPr>
          <p:cNvPr id="2" name="Segnaposto data 1">
            <a:extLst>
              <a:ext uri="{FF2B5EF4-FFF2-40B4-BE49-F238E27FC236}">
                <a16:creationId xmlns:a16="http://schemas.microsoft.com/office/drawing/2014/main" id="{2F588D62-906B-43E7-99C4-0C01178BBC79}"/>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669738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BC7CAA19-0A6D-491D-B72B-64A46F9D2C26}"/>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A0A0FA3F-60DE-43AA-9F19-428BA2E211CD}"/>
              </a:ext>
            </a:extLst>
          </p:cNvPr>
          <p:cNvSpPr>
            <a:spLocks noGrp="1"/>
          </p:cNvSpPr>
          <p:nvPr>
            <p:ph type="sldNum" sz="quarter" idx="12"/>
          </p:nvPr>
        </p:nvSpPr>
        <p:spPr/>
        <p:txBody>
          <a:bodyPr/>
          <a:lstStyle/>
          <a:p>
            <a:fld id="{1EAE7C81-AB1D-4EB1-9E52-B62CF7982609}" type="slidenum">
              <a:rPr lang="it-IT" smtClean="0"/>
              <a:pPr/>
              <a:t>22</a:t>
            </a:fld>
            <a:endParaRPr lang="it-IT"/>
          </a:p>
        </p:txBody>
      </p:sp>
      <p:sp>
        <p:nvSpPr>
          <p:cNvPr id="4" name="Segnaposto contenuto 3">
            <a:extLst>
              <a:ext uri="{FF2B5EF4-FFF2-40B4-BE49-F238E27FC236}">
                <a16:creationId xmlns:a16="http://schemas.microsoft.com/office/drawing/2014/main" id="{AA00E505-5DAE-4FC2-8BD1-3A186F1395CE}"/>
              </a:ext>
            </a:extLst>
          </p:cNvPr>
          <p:cNvSpPr>
            <a:spLocks noGrp="1"/>
          </p:cNvSpPr>
          <p:nvPr>
            <p:ph sz="quarter" idx="4294967295"/>
          </p:nvPr>
        </p:nvSpPr>
        <p:spPr>
          <a:xfrm>
            <a:off x="467544" y="404663"/>
            <a:ext cx="8101781" cy="5751661"/>
          </a:xfrm>
        </p:spPr>
        <p:txBody>
          <a:bodyPr>
            <a:normAutofit lnSpcReduction="10000"/>
          </a:bodyPr>
          <a:lstStyle/>
          <a:p>
            <a:pPr algn="just"/>
            <a:r>
              <a:rPr lang="en-US" sz="2800" dirty="0"/>
              <a:t>The provision of United Kingdom law at issue in the main proceedings imposes no restriction on transactions such as those described above. Nor does it stand in the way of a partial or total transfer of the activities of a company incorporated in the United Kingdom to a company newly incorporated in another Member State, if necessary after winding-up and, consequently, the settlement of the tax position of the United Kingdom company. It requires Treasury consent only where such a company seeks to transfer its central management and control out of the United Kingdom </a:t>
            </a:r>
            <a:r>
              <a:rPr lang="en-US" sz="3600" b="1" dirty="0"/>
              <a:t>while maintaining its legal personality and its status as a United Kingdom company</a:t>
            </a:r>
            <a:r>
              <a:rPr lang="en-US" sz="2800" dirty="0"/>
              <a:t>.</a:t>
            </a:r>
            <a:endParaRPr lang="it-IT" sz="2800" dirty="0"/>
          </a:p>
        </p:txBody>
      </p:sp>
      <p:sp>
        <p:nvSpPr>
          <p:cNvPr id="2" name="Segnaposto data 1">
            <a:extLst>
              <a:ext uri="{FF2B5EF4-FFF2-40B4-BE49-F238E27FC236}">
                <a16:creationId xmlns:a16="http://schemas.microsoft.com/office/drawing/2014/main" id="{B1579A51-5957-49E0-8D78-02676C87739D}"/>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4584608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DBD6CC94-287D-49CA-AC15-7C2F9D93A490}"/>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74588178-14CD-4216-94A4-83F69C66CD8F}"/>
              </a:ext>
            </a:extLst>
          </p:cNvPr>
          <p:cNvSpPr>
            <a:spLocks noGrp="1"/>
          </p:cNvSpPr>
          <p:nvPr>
            <p:ph type="sldNum" sz="quarter" idx="12"/>
          </p:nvPr>
        </p:nvSpPr>
        <p:spPr/>
        <p:txBody>
          <a:bodyPr/>
          <a:lstStyle/>
          <a:p>
            <a:fld id="{1EAE7C81-AB1D-4EB1-9E52-B62CF7982609}" type="slidenum">
              <a:rPr lang="it-IT" smtClean="0"/>
              <a:pPr/>
              <a:t>23</a:t>
            </a:fld>
            <a:endParaRPr lang="it-IT"/>
          </a:p>
        </p:txBody>
      </p:sp>
      <p:sp>
        <p:nvSpPr>
          <p:cNvPr id="4" name="Segnaposto contenuto 3">
            <a:extLst>
              <a:ext uri="{FF2B5EF4-FFF2-40B4-BE49-F238E27FC236}">
                <a16:creationId xmlns:a16="http://schemas.microsoft.com/office/drawing/2014/main" id="{A53AF084-395C-4BE4-8D51-4CF36C03F856}"/>
              </a:ext>
            </a:extLst>
          </p:cNvPr>
          <p:cNvSpPr>
            <a:spLocks noGrp="1"/>
          </p:cNvSpPr>
          <p:nvPr>
            <p:ph sz="quarter" idx="4294967295"/>
          </p:nvPr>
        </p:nvSpPr>
        <p:spPr>
          <a:xfrm>
            <a:off x="611560" y="404664"/>
            <a:ext cx="8029203" cy="5751661"/>
          </a:xfrm>
        </p:spPr>
        <p:txBody>
          <a:bodyPr>
            <a:normAutofit/>
          </a:bodyPr>
          <a:lstStyle/>
          <a:p>
            <a:pPr algn="just"/>
            <a:r>
              <a:rPr lang="it-IT" sz="4000" b="1" dirty="0" err="1"/>
              <a:t>unlike</a:t>
            </a:r>
            <a:r>
              <a:rPr lang="it-IT" sz="4000" b="1" dirty="0"/>
              <a:t> </a:t>
            </a:r>
            <a:r>
              <a:rPr lang="it-IT" sz="4000" b="1" dirty="0" err="1"/>
              <a:t>natural</a:t>
            </a:r>
            <a:r>
              <a:rPr lang="it-IT" sz="4000" b="1" dirty="0"/>
              <a:t> </a:t>
            </a:r>
            <a:r>
              <a:rPr lang="it-IT" sz="4000" b="1" dirty="0" err="1"/>
              <a:t>persons</a:t>
            </a:r>
            <a:r>
              <a:rPr lang="it-IT" sz="4000" b="1" dirty="0"/>
              <a:t>, companies </a:t>
            </a:r>
            <a:r>
              <a:rPr lang="en-US" sz="4000" b="1" dirty="0"/>
              <a:t>are creatures of the law and, in the present state of Community law, creatures of national law. They exist only by virtue of the varying national legislation which determines their incorporation and functioning</a:t>
            </a:r>
            <a:endParaRPr lang="it-IT" sz="4000" b="1" dirty="0"/>
          </a:p>
        </p:txBody>
      </p:sp>
      <p:sp>
        <p:nvSpPr>
          <p:cNvPr id="2" name="Segnaposto data 1">
            <a:extLst>
              <a:ext uri="{FF2B5EF4-FFF2-40B4-BE49-F238E27FC236}">
                <a16:creationId xmlns:a16="http://schemas.microsoft.com/office/drawing/2014/main" id="{C86BE29E-C7D9-4540-B8A2-940C099FDA62}"/>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68453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487DC7B1-57B2-4907-9B4D-9B88A0D8C75F}"/>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C8ADD663-5D94-4BCB-9DDF-FF4FD7852709}"/>
              </a:ext>
            </a:extLst>
          </p:cNvPr>
          <p:cNvSpPr>
            <a:spLocks noGrp="1"/>
          </p:cNvSpPr>
          <p:nvPr>
            <p:ph type="sldNum" sz="quarter" idx="12"/>
          </p:nvPr>
        </p:nvSpPr>
        <p:spPr/>
        <p:txBody>
          <a:bodyPr/>
          <a:lstStyle/>
          <a:p>
            <a:fld id="{1EAE7C81-AB1D-4EB1-9E52-B62CF7982609}" type="slidenum">
              <a:rPr lang="it-IT" smtClean="0"/>
              <a:pPr/>
              <a:t>24</a:t>
            </a:fld>
            <a:endParaRPr lang="it-IT"/>
          </a:p>
        </p:txBody>
      </p:sp>
      <p:sp>
        <p:nvSpPr>
          <p:cNvPr id="4" name="Segnaposto contenuto 3">
            <a:extLst>
              <a:ext uri="{FF2B5EF4-FFF2-40B4-BE49-F238E27FC236}">
                <a16:creationId xmlns:a16="http://schemas.microsoft.com/office/drawing/2014/main" id="{B94B619D-CF30-41D6-A37F-A0FCE3F4E683}"/>
              </a:ext>
            </a:extLst>
          </p:cNvPr>
          <p:cNvSpPr>
            <a:spLocks noGrp="1"/>
          </p:cNvSpPr>
          <p:nvPr>
            <p:ph sz="quarter" idx="4294967295"/>
          </p:nvPr>
        </p:nvSpPr>
        <p:spPr>
          <a:xfrm>
            <a:off x="611560" y="404664"/>
            <a:ext cx="7668840" cy="5751661"/>
          </a:xfrm>
        </p:spPr>
        <p:txBody>
          <a:bodyPr>
            <a:normAutofit lnSpcReduction="10000"/>
          </a:bodyPr>
          <a:lstStyle/>
          <a:p>
            <a:pPr algn="just"/>
            <a:r>
              <a:rPr lang="en-US" sz="3600" dirty="0"/>
              <a:t>the Treaty regards the differences in national legislation concerning the required connecting factor and </a:t>
            </a:r>
            <a:r>
              <a:rPr lang="en-US" sz="3600" b="1" dirty="0"/>
              <a:t>the question whether </a:t>
            </a:r>
            <a:r>
              <a:rPr lang="en-US" sz="3600" dirty="0"/>
              <a:t>— and if so how — </a:t>
            </a:r>
            <a:r>
              <a:rPr lang="en-US" sz="3600" b="1" dirty="0"/>
              <a:t>the registered office or real head office of a company incorporated under national law may be transferred from one Member State to another as problems which are not resolved by the rules concerning the right of establishment</a:t>
            </a:r>
            <a:r>
              <a:rPr lang="en-US" sz="3600" dirty="0"/>
              <a:t> but must be dealt with by future legislation or conventions</a:t>
            </a:r>
            <a:endParaRPr lang="it-IT" sz="3600" dirty="0"/>
          </a:p>
        </p:txBody>
      </p:sp>
      <p:sp>
        <p:nvSpPr>
          <p:cNvPr id="2" name="Segnaposto data 1">
            <a:extLst>
              <a:ext uri="{FF2B5EF4-FFF2-40B4-BE49-F238E27FC236}">
                <a16:creationId xmlns:a16="http://schemas.microsoft.com/office/drawing/2014/main" id="{86B9D0A1-4620-4C28-B95C-157B9B274FD6}"/>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0266862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295BBE-05E9-4AF0-A7D1-223D94AE6C12}"/>
              </a:ext>
            </a:extLst>
          </p:cNvPr>
          <p:cNvSpPr>
            <a:spLocks noGrp="1"/>
          </p:cNvSpPr>
          <p:nvPr>
            <p:ph type="title"/>
          </p:nvPr>
        </p:nvSpPr>
        <p:spPr/>
        <p:txBody>
          <a:bodyPr/>
          <a:lstStyle/>
          <a:p>
            <a:r>
              <a:rPr lang="it-IT" dirty="0"/>
              <a:t>The ECJ </a:t>
            </a:r>
            <a:r>
              <a:rPr lang="it-IT" dirty="0" err="1"/>
              <a:t>stated</a:t>
            </a:r>
            <a:r>
              <a:rPr lang="it-IT" dirty="0"/>
              <a:t>:</a:t>
            </a:r>
          </a:p>
        </p:txBody>
      </p:sp>
      <p:sp>
        <p:nvSpPr>
          <p:cNvPr id="4" name="Segnaposto contenuto 3">
            <a:extLst>
              <a:ext uri="{FF2B5EF4-FFF2-40B4-BE49-F238E27FC236}">
                <a16:creationId xmlns:a16="http://schemas.microsoft.com/office/drawing/2014/main" id="{75BF31AA-EAFB-4687-8AB9-BE968B3B086E}"/>
              </a:ext>
            </a:extLst>
          </p:cNvPr>
          <p:cNvSpPr>
            <a:spLocks noGrp="1"/>
          </p:cNvSpPr>
          <p:nvPr>
            <p:ph idx="1"/>
          </p:nvPr>
        </p:nvSpPr>
        <p:spPr/>
        <p:txBody>
          <a:bodyPr>
            <a:normAutofit/>
          </a:bodyPr>
          <a:lstStyle/>
          <a:p>
            <a:pPr algn="just"/>
            <a:r>
              <a:rPr lang="en-US" i="1" dirty="0"/>
              <a:t>Articles 52 and 58 of the Treaty </a:t>
            </a:r>
            <a:r>
              <a:rPr lang="en-US" b="1" i="1" dirty="0"/>
              <a:t>cannot be interpreted as conferring on companies incorporated under the law of a Member State a right to transfer their central management and control and their central administration to another Member State while retaining their status as companies incorporated under the legislation of the first Member State</a:t>
            </a:r>
            <a:r>
              <a:rPr lang="en-US" i="1" dirty="0"/>
              <a:t>.</a:t>
            </a:r>
          </a:p>
          <a:p>
            <a:pPr algn="just"/>
            <a:r>
              <a:rPr lang="en-US" i="1" dirty="0"/>
              <a:t>The answer to the first part of the first question must therefore be that in the present state of Community law Articles 52 and 58 of the Treaty, properly construed, confer </a:t>
            </a:r>
            <a:r>
              <a:rPr lang="en-US" b="1" i="1" dirty="0"/>
              <a:t>no right on a company incorporated under the legislation of a Member State and having its registered office there to transfer its central management and control to another Member State</a:t>
            </a:r>
            <a:endParaRPr lang="it-IT" b="1" i="1" dirty="0"/>
          </a:p>
        </p:txBody>
      </p:sp>
      <p:sp>
        <p:nvSpPr>
          <p:cNvPr id="5" name="Segnaposto piè di pagina 4">
            <a:extLst>
              <a:ext uri="{FF2B5EF4-FFF2-40B4-BE49-F238E27FC236}">
                <a16:creationId xmlns:a16="http://schemas.microsoft.com/office/drawing/2014/main" id="{4FAC7B91-D71B-4B58-A4C5-6790745696DD}"/>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15F1A48E-395A-4132-8E5F-36A6B5253D5D}"/>
              </a:ext>
            </a:extLst>
          </p:cNvPr>
          <p:cNvSpPr>
            <a:spLocks noGrp="1"/>
          </p:cNvSpPr>
          <p:nvPr>
            <p:ph type="sldNum" sz="quarter" idx="12"/>
          </p:nvPr>
        </p:nvSpPr>
        <p:spPr/>
        <p:txBody>
          <a:bodyPr/>
          <a:lstStyle/>
          <a:p>
            <a:fld id="{1EAE7C81-AB1D-4EB1-9E52-B62CF7982609}" type="slidenum">
              <a:rPr lang="it-IT" smtClean="0"/>
              <a:pPr/>
              <a:t>25</a:t>
            </a:fld>
            <a:endParaRPr lang="it-IT"/>
          </a:p>
        </p:txBody>
      </p:sp>
      <p:sp>
        <p:nvSpPr>
          <p:cNvPr id="6" name="Segnaposto data 5">
            <a:extLst>
              <a:ext uri="{FF2B5EF4-FFF2-40B4-BE49-F238E27FC236}">
                <a16:creationId xmlns:a16="http://schemas.microsoft.com/office/drawing/2014/main" id="{459E700E-6886-4C18-A415-8A5E61C5E09C}"/>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0899627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EBDEEE-ACC4-4C93-83A9-62EAA2CDDDAD}"/>
              </a:ext>
            </a:extLst>
          </p:cNvPr>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pt-BR" dirty="0"/>
              <a:t>Centros case (ECJ, 9 Mar. 1999, Case C-212/1997) </a:t>
            </a:r>
            <a:r>
              <a:rPr lang="en-US" dirty="0"/>
              <a:t>(</a:t>
            </a:r>
            <a:r>
              <a:rPr lang="en-US" i="1" dirty="0"/>
              <a:t>from the judgement</a:t>
            </a:r>
            <a:r>
              <a:rPr lang="en-US" dirty="0"/>
              <a:t>)</a:t>
            </a:r>
            <a:endParaRPr lang="it-IT" dirty="0"/>
          </a:p>
        </p:txBody>
      </p:sp>
      <p:sp>
        <p:nvSpPr>
          <p:cNvPr id="4" name="Segnaposto contenuto 3">
            <a:extLst>
              <a:ext uri="{FF2B5EF4-FFF2-40B4-BE49-F238E27FC236}">
                <a16:creationId xmlns:a16="http://schemas.microsoft.com/office/drawing/2014/main" id="{D8194FC5-12EE-482D-8799-6FB7839247AF}"/>
              </a:ext>
            </a:extLst>
          </p:cNvPr>
          <p:cNvSpPr>
            <a:spLocks noGrp="1"/>
          </p:cNvSpPr>
          <p:nvPr>
            <p:ph idx="1"/>
          </p:nvPr>
        </p:nvSpPr>
        <p:spPr/>
        <p:txBody>
          <a:bodyPr>
            <a:normAutofit lnSpcReduction="10000"/>
          </a:bodyPr>
          <a:lstStyle/>
          <a:p>
            <a:pPr algn="just"/>
            <a:r>
              <a:rPr lang="en-US" dirty="0"/>
              <a:t>Mr. and </a:t>
            </a:r>
            <a:r>
              <a:rPr lang="en-US" dirty="0" err="1"/>
              <a:t>Mrs</a:t>
            </a:r>
            <a:r>
              <a:rPr lang="en-US" dirty="0"/>
              <a:t> </a:t>
            </a:r>
            <a:r>
              <a:rPr lang="en-US" dirty="0" err="1"/>
              <a:t>Bryde</a:t>
            </a:r>
            <a:r>
              <a:rPr lang="en-US" dirty="0"/>
              <a:t>, a Danish couple residing in Denmark registered a private company named </a:t>
            </a:r>
            <a:r>
              <a:rPr lang="en-US" dirty="0" err="1"/>
              <a:t>Centros</a:t>
            </a:r>
            <a:r>
              <a:rPr lang="en-US" dirty="0"/>
              <a:t> Ltd. in England and Wales;</a:t>
            </a:r>
          </a:p>
          <a:p>
            <a:pPr algn="just"/>
            <a:r>
              <a:rPr lang="it-IT" dirty="0" err="1"/>
              <a:t>Centros</a:t>
            </a:r>
            <a:r>
              <a:rPr lang="it-IT" dirty="0"/>
              <a:t> </a:t>
            </a:r>
            <a:r>
              <a:rPr lang="it-IT" b="1" dirty="0" err="1"/>
              <a:t>has</a:t>
            </a:r>
            <a:r>
              <a:rPr lang="it-IT" b="1" dirty="0"/>
              <a:t> </a:t>
            </a:r>
            <a:r>
              <a:rPr lang="it-IT" b="1" dirty="0" err="1"/>
              <a:t>never</a:t>
            </a:r>
            <a:r>
              <a:rPr lang="it-IT" b="1" dirty="0"/>
              <a:t> </a:t>
            </a:r>
            <a:r>
              <a:rPr lang="en-US" b="1" dirty="0"/>
              <a:t>traded since its formation</a:t>
            </a:r>
            <a:r>
              <a:rPr lang="en-US" dirty="0"/>
              <a:t>. Since United Kingdom law imposes no requirement on limited liability companies as to the provision for and the paying-up of a minimum share capital, </a:t>
            </a:r>
            <a:r>
              <a:rPr lang="en-US" dirty="0" err="1"/>
              <a:t>Centros's</a:t>
            </a:r>
            <a:r>
              <a:rPr lang="en-US" dirty="0"/>
              <a:t> share capital, which amounts to GBP 100, has been neither paid up nor made available to the company. It is divided into two shares held by </a:t>
            </a:r>
            <a:r>
              <a:rPr lang="en-US" dirty="0" err="1"/>
              <a:t>Mr</a:t>
            </a:r>
            <a:r>
              <a:rPr lang="en-US" dirty="0"/>
              <a:t> and </a:t>
            </a:r>
            <a:r>
              <a:rPr lang="en-US" dirty="0" err="1"/>
              <a:t>Mrs</a:t>
            </a:r>
            <a:r>
              <a:rPr lang="en-US" dirty="0"/>
              <a:t> </a:t>
            </a:r>
            <a:r>
              <a:rPr lang="en-US" dirty="0" err="1"/>
              <a:t>Bryde</a:t>
            </a:r>
            <a:r>
              <a:rPr lang="en-US" dirty="0"/>
              <a:t>, Danish nationals residing in Denmark. </a:t>
            </a:r>
            <a:r>
              <a:rPr lang="en-US" dirty="0" err="1"/>
              <a:t>Mrs</a:t>
            </a:r>
            <a:r>
              <a:rPr lang="en-US" dirty="0"/>
              <a:t> </a:t>
            </a:r>
            <a:r>
              <a:rPr lang="en-US" dirty="0" err="1"/>
              <a:t>Bryde</a:t>
            </a:r>
            <a:r>
              <a:rPr lang="en-US" dirty="0"/>
              <a:t> is the director of </a:t>
            </a:r>
            <a:r>
              <a:rPr lang="en-US" dirty="0" err="1"/>
              <a:t>Centros</a:t>
            </a:r>
            <a:r>
              <a:rPr lang="en-US" dirty="0"/>
              <a:t>, whose registered office is situated in the United Kingdom, at the home of a friend of </a:t>
            </a:r>
            <a:r>
              <a:rPr lang="en-US" dirty="0" err="1"/>
              <a:t>Mr</a:t>
            </a:r>
            <a:r>
              <a:rPr lang="en-US" dirty="0"/>
              <a:t> </a:t>
            </a:r>
            <a:r>
              <a:rPr lang="en-US" dirty="0" err="1"/>
              <a:t>Bryde</a:t>
            </a:r>
            <a:r>
              <a:rPr lang="en-US" dirty="0"/>
              <a:t>;</a:t>
            </a:r>
          </a:p>
          <a:p>
            <a:pPr algn="just"/>
            <a:r>
              <a:rPr lang="en-US" dirty="0"/>
              <a:t>During the summer of 1992, Mrs. B. requested the </a:t>
            </a:r>
            <a:r>
              <a:rPr lang="en-US" dirty="0" err="1"/>
              <a:t>Erhvervs-og</a:t>
            </a:r>
            <a:r>
              <a:rPr lang="en-US" dirty="0"/>
              <a:t> </a:t>
            </a:r>
            <a:r>
              <a:rPr lang="en-US" dirty="0" err="1"/>
              <a:t>Selskabsstyrelsen</a:t>
            </a:r>
            <a:r>
              <a:rPr lang="en-US" dirty="0"/>
              <a:t> (the Trade and Companies Board) under the Danish Department of Trade, </a:t>
            </a:r>
            <a:r>
              <a:rPr lang="en-US" u="sng" dirty="0"/>
              <a:t>to register a branch </a:t>
            </a:r>
            <a:r>
              <a:rPr lang="en-US" dirty="0"/>
              <a:t>of </a:t>
            </a:r>
            <a:r>
              <a:rPr lang="en-US" dirty="0" err="1"/>
              <a:t>Centros</a:t>
            </a:r>
            <a:r>
              <a:rPr lang="en-US" dirty="0"/>
              <a:t> in Denmark;</a:t>
            </a:r>
          </a:p>
          <a:p>
            <a:pPr algn="just"/>
            <a:r>
              <a:rPr lang="en-US" i="1" dirty="0"/>
              <a:t>Pseudo-foreign company</a:t>
            </a:r>
          </a:p>
          <a:p>
            <a:endParaRPr lang="it-IT" dirty="0"/>
          </a:p>
        </p:txBody>
      </p:sp>
      <p:sp>
        <p:nvSpPr>
          <p:cNvPr id="5" name="Segnaposto piè di pagina 4">
            <a:extLst>
              <a:ext uri="{FF2B5EF4-FFF2-40B4-BE49-F238E27FC236}">
                <a16:creationId xmlns:a16="http://schemas.microsoft.com/office/drawing/2014/main" id="{6BC7D86E-7004-473F-ACE5-83E4C07D012B}"/>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6B603A97-4279-403B-8739-1EAC184EC16C}"/>
              </a:ext>
            </a:extLst>
          </p:cNvPr>
          <p:cNvSpPr>
            <a:spLocks noGrp="1"/>
          </p:cNvSpPr>
          <p:nvPr>
            <p:ph type="sldNum" sz="quarter" idx="12"/>
          </p:nvPr>
        </p:nvSpPr>
        <p:spPr/>
        <p:txBody>
          <a:bodyPr/>
          <a:lstStyle/>
          <a:p>
            <a:fld id="{1EAE7C81-AB1D-4EB1-9E52-B62CF7982609}" type="slidenum">
              <a:rPr lang="it-IT" smtClean="0"/>
              <a:pPr/>
              <a:t>26</a:t>
            </a:fld>
            <a:endParaRPr lang="it-IT"/>
          </a:p>
        </p:txBody>
      </p:sp>
      <p:sp>
        <p:nvSpPr>
          <p:cNvPr id="6" name="Segnaposto data 5">
            <a:extLst>
              <a:ext uri="{FF2B5EF4-FFF2-40B4-BE49-F238E27FC236}">
                <a16:creationId xmlns:a16="http://schemas.microsoft.com/office/drawing/2014/main" id="{4488167E-EB38-4547-97DA-691A36047C32}"/>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8330247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EA153AF7-6331-47EA-9E69-0D935504B5D4}"/>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1BCB3744-DBE1-4C4B-92C8-02486883F68F}"/>
              </a:ext>
            </a:extLst>
          </p:cNvPr>
          <p:cNvSpPr>
            <a:spLocks noGrp="1"/>
          </p:cNvSpPr>
          <p:nvPr>
            <p:ph type="sldNum" sz="quarter" idx="12"/>
          </p:nvPr>
        </p:nvSpPr>
        <p:spPr/>
        <p:txBody>
          <a:bodyPr/>
          <a:lstStyle/>
          <a:p>
            <a:fld id="{1EAE7C81-AB1D-4EB1-9E52-B62CF7982609}" type="slidenum">
              <a:rPr lang="it-IT" smtClean="0"/>
              <a:pPr/>
              <a:t>27</a:t>
            </a:fld>
            <a:endParaRPr lang="it-IT"/>
          </a:p>
        </p:txBody>
      </p:sp>
      <p:sp>
        <p:nvSpPr>
          <p:cNvPr id="4" name="Segnaposto contenuto 3">
            <a:extLst>
              <a:ext uri="{FF2B5EF4-FFF2-40B4-BE49-F238E27FC236}">
                <a16:creationId xmlns:a16="http://schemas.microsoft.com/office/drawing/2014/main" id="{A8E304C0-4413-4B9F-9623-7094091437CF}"/>
              </a:ext>
            </a:extLst>
          </p:cNvPr>
          <p:cNvSpPr>
            <a:spLocks noGrp="1"/>
          </p:cNvSpPr>
          <p:nvPr>
            <p:ph sz="quarter" idx="4294967295"/>
          </p:nvPr>
        </p:nvSpPr>
        <p:spPr>
          <a:xfrm>
            <a:off x="755576" y="476672"/>
            <a:ext cx="7848872" cy="5679653"/>
          </a:xfrm>
        </p:spPr>
        <p:txBody>
          <a:bodyPr>
            <a:normAutofit/>
          </a:bodyPr>
          <a:lstStyle/>
          <a:p>
            <a:pPr algn="just"/>
            <a:r>
              <a:rPr lang="en-US" sz="2400" dirty="0"/>
              <a:t>The Board refused that registration on the grounds, inter alia, that </a:t>
            </a:r>
            <a:r>
              <a:rPr lang="en-US" sz="2400" dirty="0" err="1"/>
              <a:t>Centros</a:t>
            </a:r>
            <a:r>
              <a:rPr lang="en-US" sz="2400" dirty="0"/>
              <a:t>, which does not trade in the United Kingdom, was in fact seeking to establish not a branch but a principal establishment in Denmark, by </a:t>
            </a:r>
            <a:r>
              <a:rPr lang="en-US" sz="2400" b="1" dirty="0"/>
              <a:t>circumventing the national rules concerning, in particular, the paying-up of the minimum capital required for Danish private companies</a:t>
            </a:r>
            <a:r>
              <a:rPr lang="en-US" sz="2400" dirty="0"/>
              <a:t>;</a:t>
            </a:r>
          </a:p>
          <a:p>
            <a:pPr algn="just"/>
            <a:r>
              <a:rPr lang="en-US" sz="2400" dirty="0"/>
              <a:t>The Board submits that its refusal to grant registration is not contrary to Articles 52 and 58 of the Treaty since the establishment of a branch in Denmark would seem to be </a:t>
            </a:r>
            <a:r>
              <a:rPr lang="en-US" sz="2400" i="1" dirty="0"/>
              <a:t>a way of avoiding the national rules on the provision for and the paying-up of minimum share capital.</a:t>
            </a:r>
            <a:r>
              <a:rPr lang="en-US" sz="2400" dirty="0"/>
              <a:t> Furthermore, its refusal to register is justified by the need to protect private or public creditors and other contracting parties and also by the need to </a:t>
            </a:r>
            <a:r>
              <a:rPr lang="en-US" sz="2400" dirty="0" err="1"/>
              <a:t>endeavour</a:t>
            </a:r>
            <a:r>
              <a:rPr lang="en-US" sz="2400" dirty="0"/>
              <a:t> to prevent fraudulent insolvencies</a:t>
            </a:r>
          </a:p>
          <a:p>
            <a:pPr algn="just"/>
            <a:endParaRPr lang="it-IT" dirty="0"/>
          </a:p>
        </p:txBody>
      </p:sp>
      <p:sp>
        <p:nvSpPr>
          <p:cNvPr id="5" name="Segnaposto data 4">
            <a:extLst>
              <a:ext uri="{FF2B5EF4-FFF2-40B4-BE49-F238E27FC236}">
                <a16:creationId xmlns:a16="http://schemas.microsoft.com/office/drawing/2014/main" id="{C99E0342-49C3-44A0-9628-2EAEDDA2027F}"/>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9582390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E337DD7E-5544-4CFB-976B-185850A7E043}"/>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11314FD8-C7AB-4B71-A3FF-68071CA2B015}"/>
              </a:ext>
            </a:extLst>
          </p:cNvPr>
          <p:cNvSpPr>
            <a:spLocks noGrp="1"/>
          </p:cNvSpPr>
          <p:nvPr>
            <p:ph type="sldNum" sz="quarter" idx="12"/>
          </p:nvPr>
        </p:nvSpPr>
        <p:spPr/>
        <p:txBody>
          <a:bodyPr/>
          <a:lstStyle/>
          <a:p>
            <a:fld id="{1EAE7C81-AB1D-4EB1-9E52-B62CF7982609}" type="slidenum">
              <a:rPr lang="it-IT" smtClean="0"/>
              <a:pPr/>
              <a:t>28</a:t>
            </a:fld>
            <a:endParaRPr lang="it-IT"/>
          </a:p>
        </p:txBody>
      </p:sp>
      <p:sp>
        <p:nvSpPr>
          <p:cNvPr id="4" name="Segnaposto contenuto 3">
            <a:extLst>
              <a:ext uri="{FF2B5EF4-FFF2-40B4-BE49-F238E27FC236}">
                <a16:creationId xmlns:a16="http://schemas.microsoft.com/office/drawing/2014/main" id="{D464D140-1B5C-4753-811B-C479A6559C22}"/>
              </a:ext>
            </a:extLst>
          </p:cNvPr>
          <p:cNvSpPr>
            <a:spLocks noGrp="1"/>
          </p:cNvSpPr>
          <p:nvPr>
            <p:ph sz="quarter" idx="4294967295"/>
          </p:nvPr>
        </p:nvSpPr>
        <p:spPr>
          <a:xfrm>
            <a:off x="539552" y="476672"/>
            <a:ext cx="8352928" cy="5689178"/>
          </a:xfrm>
        </p:spPr>
        <p:txBody>
          <a:bodyPr>
            <a:normAutofit/>
          </a:bodyPr>
          <a:lstStyle/>
          <a:p>
            <a:pPr algn="just"/>
            <a:r>
              <a:rPr lang="en-US" sz="3200" dirty="0" err="1"/>
              <a:t>Centros</a:t>
            </a:r>
            <a:r>
              <a:rPr lang="en-US" sz="3200" dirty="0"/>
              <a:t> brought an action before the court (</a:t>
            </a:r>
            <a:r>
              <a:rPr lang="en-US" sz="3200" dirty="0" err="1"/>
              <a:t>Ostre</a:t>
            </a:r>
            <a:r>
              <a:rPr lang="en-US" sz="3200" dirty="0"/>
              <a:t> </a:t>
            </a:r>
            <a:r>
              <a:rPr lang="en-US" sz="3200" dirty="0" err="1"/>
              <a:t>Landsret</a:t>
            </a:r>
            <a:r>
              <a:rPr lang="en-US" sz="3200" dirty="0"/>
              <a:t>) against the refusal of the board to give effect to that registration.</a:t>
            </a:r>
          </a:p>
          <a:p>
            <a:pPr algn="just"/>
            <a:r>
              <a:rPr lang="en-US" sz="3200" dirty="0"/>
              <a:t>Because of the court upholding the argument of the board, </a:t>
            </a:r>
            <a:r>
              <a:rPr lang="en-US" sz="3200" dirty="0" err="1"/>
              <a:t>Centros</a:t>
            </a:r>
            <a:r>
              <a:rPr lang="en-US" sz="3200" dirty="0"/>
              <a:t> appealed to the Supreme Court (</a:t>
            </a:r>
            <a:r>
              <a:rPr lang="en-US" sz="3200" dirty="0" err="1"/>
              <a:t>Hojesteret</a:t>
            </a:r>
            <a:r>
              <a:rPr lang="en-US" sz="3200" dirty="0"/>
              <a:t>);</a:t>
            </a:r>
          </a:p>
          <a:p>
            <a:pPr algn="just"/>
            <a:r>
              <a:rPr lang="en-US" sz="3200" dirty="0"/>
              <a:t>The Danish Supreme Court referred questions about the interpretation of the relevant articles of the EC Treaty to the ECJ for a preliminary ruling.</a:t>
            </a:r>
            <a:endParaRPr lang="it-IT" sz="3200" dirty="0"/>
          </a:p>
        </p:txBody>
      </p:sp>
      <p:sp>
        <p:nvSpPr>
          <p:cNvPr id="5" name="Segnaposto data 4">
            <a:extLst>
              <a:ext uri="{FF2B5EF4-FFF2-40B4-BE49-F238E27FC236}">
                <a16:creationId xmlns:a16="http://schemas.microsoft.com/office/drawing/2014/main" id="{ECA23070-870E-418E-B4F1-4598AE7CD088}"/>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374940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13782A-A372-4BE1-807D-4F865250C37C}"/>
              </a:ext>
            </a:extLst>
          </p:cNvPr>
          <p:cNvSpPr>
            <a:spLocks noGrp="1"/>
          </p:cNvSpPr>
          <p:nvPr>
            <p:ph type="title"/>
          </p:nvPr>
        </p:nvSpPr>
        <p:spPr>
          <a:xfrm>
            <a:off x="323528" y="152400"/>
            <a:ext cx="8363272" cy="548640"/>
          </a:xfrm>
        </p:spPr>
        <p:txBody>
          <a:bodyPr>
            <a:normAutofit/>
          </a:bodyPr>
          <a:lstStyle/>
          <a:p>
            <a:r>
              <a:rPr lang="it-IT" dirty="0"/>
              <a:t>?</a:t>
            </a:r>
          </a:p>
        </p:txBody>
      </p:sp>
      <p:sp>
        <p:nvSpPr>
          <p:cNvPr id="4" name="Segnaposto contenuto 3">
            <a:extLst>
              <a:ext uri="{FF2B5EF4-FFF2-40B4-BE49-F238E27FC236}">
                <a16:creationId xmlns:a16="http://schemas.microsoft.com/office/drawing/2014/main" id="{99C129AD-E71E-4502-BE52-6FA0F70A151A}"/>
              </a:ext>
            </a:extLst>
          </p:cNvPr>
          <p:cNvSpPr>
            <a:spLocks noGrp="1"/>
          </p:cNvSpPr>
          <p:nvPr>
            <p:ph idx="1"/>
          </p:nvPr>
        </p:nvSpPr>
        <p:spPr>
          <a:xfrm>
            <a:off x="323528" y="836712"/>
            <a:ext cx="8363272" cy="5320248"/>
          </a:xfrm>
        </p:spPr>
        <p:txBody>
          <a:bodyPr>
            <a:normAutofit/>
          </a:bodyPr>
          <a:lstStyle/>
          <a:p>
            <a:pPr algn="just"/>
            <a:r>
              <a:rPr lang="en-US" sz="2400" dirty="0"/>
              <a:t>Is it compatible with Article 52 of the EC Treaty, in conjunction with Articles 56 and 58 thereof, to refuse registration of a branch of a company which has its registered office in another Member State and has been lawfully founded with company capital of GBP 100 (approximately DKK 1 000) and exists in conformity with the legislation of that Member State, where the company does not itself carry on any business but it is desired to set up the branch in order to carry on the entire business in the country in which the branch is established, and where, instead of incorporating a company in the latter Member State, that procedure must be regarded as having been employed in order to avoid paying up company capital of not less than DKK 200 000 (at present DKR 125 000)?</a:t>
            </a:r>
            <a:endParaRPr lang="it-IT" sz="2400" dirty="0"/>
          </a:p>
        </p:txBody>
      </p:sp>
      <p:sp>
        <p:nvSpPr>
          <p:cNvPr id="5" name="Segnaposto piè di pagina 4">
            <a:extLst>
              <a:ext uri="{FF2B5EF4-FFF2-40B4-BE49-F238E27FC236}">
                <a16:creationId xmlns:a16="http://schemas.microsoft.com/office/drawing/2014/main" id="{E9F0B20F-32F0-4B14-9E8F-2791F3E9CF4F}"/>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4585EE8F-F69A-4C10-B1A8-C063122221E6}"/>
              </a:ext>
            </a:extLst>
          </p:cNvPr>
          <p:cNvSpPr>
            <a:spLocks noGrp="1"/>
          </p:cNvSpPr>
          <p:nvPr>
            <p:ph type="sldNum" sz="quarter" idx="12"/>
          </p:nvPr>
        </p:nvSpPr>
        <p:spPr/>
        <p:txBody>
          <a:bodyPr/>
          <a:lstStyle/>
          <a:p>
            <a:fld id="{1EAE7C81-AB1D-4EB1-9E52-B62CF7982609}" type="slidenum">
              <a:rPr lang="it-IT" smtClean="0"/>
              <a:pPr/>
              <a:t>29</a:t>
            </a:fld>
            <a:endParaRPr lang="it-IT"/>
          </a:p>
        </p:txBody>
      </p:sp>
      <p:sp>
        <p:nvSpPr>
          <p:cNvPr id="6" name="Segnaposto data 5">
            <a:extLst>
              <a:ext uri="{FF2B5EF4-FFF2-40B4-BE49-F238E27FC236}">
                <a16:creationId xmlns:a16="http://schemas.microsoft.com/office/drawing/2014/main" id="{42F25A6D-1368-47FA-B8E1-DFA9546F7176}"/>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14634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ctrTitle"/>
          </p:nvPr>
        </p:nvSpPr>
        <p:spPr/>
        <p:txBody>
          <a:bodyPr>
            <a:normAutofit/>
          </a:bodyPr>
          <a:lstStyle/>
          <a:p>
            <a:r>
              <a:rPr lang="it-IT" dirty="0"/>
              <a:t>EUROPEAN COMPANY LAW</a:t>
            </a:r>
          </a:p>
        </p:txBody>
      </p:sp>
      <p:sp>
        <p:nvSpPr>
          <p:cNvPr id="7" name="Sottotitolo 6"/>
          <p:cNvSpPr>
            <a:spLocks noGrp="1"/>
          </p:cNvSpPr>
          <p:nvPr>
            <p:ph type="subTitle" idx="1"/>
          </p:nvPr>
        </p:nvSpPr>
        <p:spPr/>
        <p:txBody>
          <a:bodyPr/>
          <a:lstStyle/>
          <a:p>
            <a:r>
              <a:rPr lang="it-IT" dirty="0"/>
              <a:t>RIGHT OF ESTABLISHMENT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2457D9AF-789D-4ED2-ACE9-0FA5846F9573}"/>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6A92199E-DF28-48C3-A224-CEF385FEB2AE}"/>
              </a:ext>
            </a:extLst>
          </p:cNvPr>
          <p:cNvSpPr>
            <a:spLocks noGrp="1"/>
          </p:cNvSpPr>
          <p:nvPr>
            <p:ph type="sldNum" sz="quarter" idx="12"/>
          </p:nvPr>
        </p:nvSpPr>
        <p:spPr/>
        <p:txBody>
          <a:bodyPr/>
          <a:lstStyle/>
          <a:p>
            <a:fld id="{1EAE7C81-AB1D-4EB1-9E52-B62CF7982609}" type="slidenum">
              <a:rPr lang="it-IT" smtClean="0"/>
              <a:pPr/>
              <a:t>30</a:t>
            </a:fld>
            <a:endParaRPr lang="it-IT"/>
          </a:p>
        </p:txBody>
      </p:sp>
      <p:sp>
        <p:nvSpPr>
          <p:cNvPr id="4" name="Segnaposto contenuto 3">
            <a:extLst>
              <a:ext uri="{FF2B5EF4-FFF2-40B4-BE49-F238E27FC236}">
                <a16:creationId xmlns:a16="http://schemas.microsoft.com/office/drawing/2014/main" id="{5F052DF1-458C-43D8-90D7-C5B9D3769C0E}"/>
              </a:ext>
            </a:extLst>
          </p:cNvPr>
          <p:cNvSpPr>
            <a:spLocks noGrp="1"/>
          </p:cNvSpPr>
          <p:nvPr>
            <p:ph sz="quarter" idx="4294967295"/>
          </p:nvPr>
        </p:nvSpPr>
        <p:spPr>
          <a:xfrm>
            <a:off x="395536" y="404664"/>
            <a:ext cx="8424936" cy="5751661"/>
          </a:xfrm>
        </p:spPr>
        <p:txBody>
          <a:bodyPr>
            <a:normAutofit/>
          </a:bodyPr>
          <a:lstStyle/>
          <a:p>
            <a:pPr algn="just"/>
            <a:r>
              <a:rPr lang="en-US" sz="2800" dirty="0"/>
              <a:t>the national court is in substance asking whether it is contrary to Articles 52 and 58 of the Treaty for a Member State to refuse to register a branch of a company formed in accordance with the legislation of another Member State in which it has its registered office but where it does not carry on any business when the purpose of the branch is to enable the company concerned to carry on its entire business in the State in which that branch is to be set up, while avoiding the formation of a company in that State, thus evading application of the rules governing the formation of companies which are, in that State, more restrictive so far as minimum paid-up share capital is concerned</a:t>
            </a:r>
            <a:endParaRPr lang="it-IT" sz="2800" dirty="0"/>
          </a:p>
        </p:txBody>
      </p:sp>
      <p:sp>
        <p:nvSpPr>
          <p:cNvPr id="5" name="Segnaposto data 4">
            <a:extLst>
              <a:ext uri="{FF2B5EF4-FFF2-40B4-BE49-F238E27FC236}">
                <a16:creationId xmlns:a16="http://schemas.microsoft.com/office/drawing/2014/main" id="{E51F9BB1-F8AC-4C3E-AE09-7D84D9544E37}"/>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8483764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testo 8">
            <a:extLst>
              <a:ext uri="{FF2B5EF4-FFF2-40B4-BE49-F238E27FC236}">
                <a16:creationId xmlns:a16="http://schemas.microsoft.com/office/drawing/2014/main" id="{3878E964-A19A-4EB6-84E9-26293992E565}"/>
              </a:ext>
            </a:extLst>
          </p:cNvPr>
          <p:cNvSpPr>
            <a:spLocks noGrp="1"/>
          </p:cNvSpPr>
          <p:nvPr>
            <p:ph type="body" idx="1"/>
          </p:nvPr>
        </p:nvSpPr>
        <p:spPr>
          <a:xfrm>
            <a:off x="440407" y="404664"/>
            <a:ext cx="4040188" cy="685800"/>
          </a:xfrm>
        </p:spPr>
        <p:txBody>
          <a:bodyPr/>
          <a:lstStyle/>
          <a:p>
            <a:r>
              <a:rPr lang="it-IT" dirty="0" err="1"/>
              <a:t>Danish</a:t>
            </a:r>
            <a:r>
              <a:rPr lang="it-IT" dirty="0"/>
              <a:t> </a:t>
            </a:r>
            <a:r>
              <a:rPr lang="it-IT" dirty="0" err="1"/>
              <a:t>government</a:t>
            </a:r>
            <a:endParaRPr lang="it-IT" dirty="0"/>
          </a:p>
        </p:txBody>
      </p:sp>
      <p:sp>
        <p:nvSpPr>
          <p:cNvPr id="10" name="Segnaposto contenuto 9">
            <a:extLst>
              <a:ext uri="{FF2B5EF4-FFF2-40B4-BE49-F238E27FC236}">
                <a16:creationId xmlns:a16="http://schemas.microsoft.com/office/drawing/2014/main" id="{32D46D63-C9D6-47A3-A115-DFD2EB0F3625}"/>
              </a:ext>
            </a:extLst>
          </p:cNvPr>
          <p:cNvSpPr>
            <a:spLocks noGrp="1"/>
          </p:cNvSpPr>
          <p:nvPr>
            <p:ph sz="half" idx="2"/>
          </p:nvPr>
        </p:nvSpPr>
        <p:spPr>
          <a:xfrm>
            <a:off x="251520" y="1295400"/>
            <a:ext cx="4244280" cy="4876800"/>
          </a:xfrm>
        </p:spPr>
        <p:txBody>
          <a:bodyPr>
            <a:normAutofit fontScale="92500" lnSpcReduction="10000"/>
          </a:bodyPr>
          <a:lstStyle/>
          <a:p>
            <a:pPr algn="just"/>
            <a:r>
              <a:rPr lang="en-US" dirty="0"/>
              <a:t>Article 52 of the Treaty is not applicable in the case in the main proceedings, since the situation is purely internal to Denmark. </a:t>
            </a:r>
            <a:r>
              <a:rPr lang="en-US" dirty="0" err="1"/>
              <a:t>Mr</a:t>
            </a:r>
            <a:r>
              <a:rPr lang="en-US" dirty="0"/>
              <a:t> and </a:t>
            </a:r>
            <a:r>
              <a:rPr lang="en-US" dirty="0" err="1"/>
              <a:t>Mrs</a:t>
            </a:r>
            <a:r>
              <a:rPr lang="en-US" dirty="0"/>
              <a:t> </a:t>
            </a:r>
            <a:r>
              <a:rPr lang="en-US" dirty="0" err="1"/>
              <a:t>Bryde</a:t>
            </a:r>
            <a:r>
              <a:rPr lang="en-US" dirty="0"/>
              <a:t>, Danish nationals have formed a company in the United Kingdom which does not carry on any actual business there with the sole purpose of carrying on business in Denmark through a branch and thus of avoiding application of Danish legislation on the formation of private limited companies. It considers that in such circumstances the formation by nationals of one Member State of a company in another Member State does not amount to a relevant external element in the light of Community law and, in particular, freedom of establishment</a:t>
            </a:r>
            <a:endParaRPr lang="it-IT" dirty="0"/>
          </a:p>
        </p:txBody>
      </p:sp>
      <p:sp>
        <p:nvSpPr>
          <p:cNvPr id="11" name="Segnaposto testo 10">
            <a:extLst>
              <a:ext uri="{FF2B5EF4-FFF2-40B4-BE49-F238E27FC236}">
                <a16:creationId xmlns:a16="http://schemas.microsoft.com/office/drawing/2014/main" id="{B26AA2EA-D658-43C1-9458-E8087BD8AB1F}"/>
              </a:ext>
            </a:extLst>
          </p:cNvPr>
          <p:cNvSpPr>
            <a:spLocks noGrp="1"/>
          </p:cNvSpPr>
          <p:nvPr>
            <p:ph type="body" sz="quarter" idx="3"/>
          </p:nvPr>
        </p:nvSpPr>
        <p:spPr>
          <a:xfrm>
            <a:off x="4645025" y="414189"/>
            <a:ext cx="4041775" cy="685800"/>
          </a:xfrm>
        </p:spPr>
        <p:txBody>
          <a:bodyPr/>
          <a:lstStyle/>
          <a:p>
            <a:r>
              <a:rPr lang="it-IT" dirty="0"/>
              <a:t>Mr.  and Mrs. Bride</a:t>
            </a:r>
          </a:p>
        </p:txBody>
      </p:sp>
      <p:sp>
        <p:nvSpPr>
          <p:cNvPr id="12" name="Segnaposto contenuto 11">
            <a:extLst>
              <a:ext uri="{FF2B5EF4-FFF2-40B4-BE49-F238E27FC236}">
                <a16:creationId xmlns:a16="http://schemas.microsoft.com/office/drawing/2014/main" id="{BC6A72AE-7EA5-4085-9E93-D5588A9B8C3E}"/>
              </a:ext>
            </a:extLst>
          </p:cNvPr>
          <p:cNvSpPr>
            <a:spLocks noGrp="1"/>
          </p:cNvSpPr>
          <p:nvPr>
            <p:ph sz="quarter" idx="4"/>
          </p:nvPr>
        </p:nvSpPr>
        <p:spPr>
          <a:xfrm>
            <a:off x="4645025" y="1295400"/>
            <a:ext cx="4319463" cy="4941912"/>
          </a:xfrm>
        </p:spPr>
        <p:txBody>
          <a:bodyPr>
            <a:normAutofit lnSpcReduction="10000"/>
          </a:bodyPr>
          <a:lstStyle/>
          <a:p>
            <a:pPr algn="just"/>
            <a:r>
              <a:rPr lang="en-US" dirty="0"/>
              <a:t>the refusal to register in Denmark a branch of their company formed in accordance with the law of another Member State in which its has its registered office constitutes an obstacle to freedom of establishment, it must be borne in mind that that freedom, conferred by Article 52 of the Treaty on Community nationals, includes the right for them to take up and pursue activities as self-employed persons and to set up and manage undertakings under the same conditions as are laid down by the law of the Member State of establishment for its own nationals. </a:t>
            </a:r>
            <a:endParaRPr lang="it-IT" dirty="0"/>
          </a:p>
        </p:txBody>
      </p:sp>
      <p:sp>
        <p:nvSpPr>
          <p:cNvPr id="2" name="Segnaposto piè di pagina 1">
            <a:extLst>
              <a:ext uri="{FF2B5EF4-FFF2-40B4-BE49-F238E27FC236}">
                <a16:creationId xmlns:a16="http://schemas.microsoft.com/office/drawing/2014/main" id="{DC04503D-9C8E-48EB-9244-4DD71D3CD245}"/>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E396A6F1-2B14-4BA4-B613-907C0ADCE4DB}"/>
              </a:ext>
            </a:extLst>
          </p:cNvPr>
          <p:cNvSpPr>
            <a:spLocks noGrp="1"/>
          </p:cNvSpPr>
          <p:nvPr>
            <p:ph type="sldNum" sz="quarter" idx="12"/>
          </p:nvPr>
        </p:nvSpPr>
        <p:spPr/>
        <p:txBody>
          <a:bodyPr/>
          <a:lstStyle/>
          <a:p>
            <a:fld id="{1EAE7C81-AB1D-4EB1-9E52-B62CF7982609}" type="slidenum">
              <a:rPr lang="it-IT" smtClean="0"/>
              <a:pPr/>
              <a:t>31</a:t>
            </a:fld>
            <a:endParaRPr lang="it-IT"/>
          </a:p>
        </p:txBody>
      </p:sp>
      <p:sp>
        <p:nvSpPr>
          <p:cNvPr id="4" name="Segnaposto data 3">
            <a:extLst>
              <a:ext uri="{FF2B5EF4-FFF2-40B4-BE49-F238E27FC236}">
                <a16:creationId xmlns:a16="http://schemas.microsoft.com/office/drawing/2014/main" id="{008F1AF3-9AEC-4FE7-BB54-750D1BFBD063}"/>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358519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a:extLst>
              <a:ext uri="{FF2B5EF4-FFF2-40B4-BE49-F238E27FC236}">
                <a16:creationId xmlns:a16="http://schemas.microsoft.com/office/drawing/2014/main" id="{C14DBF00-8220-4D0E-86A5-9C66C35FCD04}"/>
              </a:ext>
            </a:extLst>
          </p:cNvPr>
          <p:cNvSpPr>
            <a:spLocks noGrp="1"/>
          </p:cNvSpPr>
          <p:nvPr>
            <p:ph type="title"/>
          </p:nvPr>
        </p:nvSpPr>
        <p:spPr/>
        <p:txBody>
          <a:bodyPr/>
          <a:lstStyle/>
          <a:p>
            <a:r>
              <a:rPr lang="it-IT" dirty="0"/>
              <a:t>COURT</a:t>
            </a:r>
          </a:p>
        </p:txBody>
      </p:sp>
      <p:sp>
        <p:nvSpPr>
          <p:cNvPr id="9" name="Segnaposto contenuto 8">
            <a:extLst>
              <a:ext uri="{FF2B5EF4-FFF2-40B4-BE49-F238E27FC236}">
                <a16:creationId xmlns:a16="http://schemas.microsoft.com/office/drawing/2014/main" id="{CED8098A-1752-4921-ABEB-6E79EED4877C}"/>
              </a:ext>
            </a:extLst>
          </p:cNvPr>
          <p:cNvSpPr>
            <a:spLocks noGrp="1"/>
          </p:cNvSpPr>
          <p:nvPr>
            <p:ph idx="1"/>
          </p:nvPr>
        </p:nvSpPr>
        <p:spPr/>
        <p:txBody>
          <a:bodyPr>
            <a:normAutofit/>
          </a:bodyPr>
          <a:lstStyle/>
          <a:p>
            <a:pPr algn="just"/>
            <a:r>
              <a:rPr lang="en-US" dirty="0"/>
              <a:t>Under Article 58 of the Treaty companies or firms formed in accordance with the law of a Member State and having their registered office, central administration or principal place of business within the Community are to be treated in the same way as natural persons who are nationals of Member States</a:t>
            </a:r>
          </a:p>
          <a:p>
            <a:pPr algn="just"/>
            <a:r>
              <a:rPr lang="en-US" dirty="0"/>
              <a:t>The immediate consequence of this is that those companies are entitled to carry on their business in another Member State through an agency, branch or subsidiary. The location of their registered office, central administration or principal place of business serves as the connecting factor with the legal system of a particular State in the same way as does nationality in the case of a natural person</a:t>
            </a:r>
            <a:endParaRPr lang="it-IT" dirty="0"/>
          </a:p>
        </p:txBody>
      </p:sp>
      <p:sp>
        <p:nvSpPr>
          <p:cNvPr id="2" name="Segnaposto piè di pagina 1">
            <a:extLst>
              <a:ext uri="{FF2B5EF4-FFF2-40B4-BE49-F238E27FC236}">
                <a16:creationId xmlns:a16="http://schemas.microsoft.com/office/drawing/2014/main" id="{B85CDB9B-7FA3-45D6-8D04-BC3803797508}"/>
              </a:ext>
            </a:extLst>
          </p:cNvPr>
          <p:cNvSpPr>
            <a:spLocks noGrp="1"/>
          </p:cNvSpPr>
          <p:nvPr>
            <p:ph type="ftr" sz="quarter" idx="11"/>
          </p:nvPr>
        </p:nvSpPr>
        <p:spPr/>
        <p:txBody>
          <a:bodyPr/>
          <a:lstStyle/>
          <a:p>
            <a:r>
              <a:rPr lang="it-IT"/>
              <a:t>AA 2020/2021 - Italian and European Company Law -             dott. Giulia Gabassi</a:t>
            </a:r>
          </a:p>
        </p:txBody>
      </p:sp>
      <p:sp>
        <p:nvSpPr>
          <p:cNvPr id="5" name="Segnaposto numero diapositiva 4">
            <a:extLst>
              <a:ext uri="{FF2B5EF4-FFF2-40B4-BE49-F238E27FC236}">
                <a16:creationId xmlns:a16="http://schemas.microsoft.com/office/drawing/2014/main" id="{05ED6F0A-2DCB-4CAE-B153-5C25955B156B}"/>
              </a:ext>
            </a:extLst>
          </p:cNvPr>
          <p:cNvSpPr>
            <a:spLocks noGrp="1"/>
          </p:cNvSpPr>
          <p:nvPr>
            <p:ph type="sldNum" sz="quarter" idx="12"/>
          </p:nvPr>
        </p:nvSpPr>
        <p:spPr/>
        <p:txBody>
          <a:bodyPr/>
          <a:lstStyle/>
          <a:p>
            <a:fld id="{1EAE7C81-AB1D-4EB1-9E52-B62CF7982609}" type="slidenum">
              <a:rPr lang="it-IT" smtClean="0"/>
              <a:pPr/>
              <a:t>32</a:t>
            </a:fld>
            <a:endParaRPr lang="it-IT"/>
          </a:p>
        </p:txBody>
      </p:sp>
      <p:sp>
        <p:nvSpPr>
          <p:cNvPr id="3" name="Segnaposto data 2">
            <a:extLst>
              <a:ext uri="{FF2B5EF4-FFF2-40B4-BE49-F238E27FC236}">
                <a16:creationId xmlns:a16="http://schemas.microsoft.com/office/drawing/2014/main" id="{3002C32D-3A0D-4F96-B1B5-C996651062AE}"/>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6234618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58E48447-ECE2-47B0-884C-FAA51AD8E178}"/>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C00AEF3A-36D6-474B-AB92-1F3F227493B7}"/>
              </a:ext>
            </a:extLst>
          </p:cNvPr>
          <p:cNvSpPr>
            <a:spLocks noGrp="1"/>
          </p:cNvSpPr>
          <p:nvPr>
            <p:ph type="sldNum" sz="quarter" idx="12"/>
          </p:nvPr>
        </p:nvSpPr>
        <p:spPr/>
        <p:txBody>
          <a:bodyPr/>
          <a:lstStyle/>
          <a:p>
            <a:fld id="{1EAE7C81-AB1D-4EB1-9E52-B62CF7982609}" type="slidenum">
              <a:rPr lang="it-IT" smtClean="0"/>
              <a:pPr/>
              <a:t>33</a:t>
            </a:fld>
            <a:endParaRPr lang="it-IT"/>
          </a:p>
        </p:txBody>
      </p:sp>
      <p:sp>
        <p:nvSpPr>
          <p:cNvPr id="4" name="Segnaposto contenuto 3">
            <a:extLst>
              <a:ext uri="{FF2B5EF4-FFF2-40B4-BE49-F238E27FC236}">
                <a16:creationId xmlns:a16="http://schemas.microsoft.com/office/drawing/2014/main" id="{FAC0CA24-CF39-47C5-9702-B6A29FF75B19}"/>
              </a:ext>
            </a:extLst>
          </p:cNvPr>
          <p:cNvSpPr>
            <a:spLocks noGrp="1"/>
          </p:cNvSpPr>
          <p:nvPr>
            <p:ph sz="quarter" idx="4294967295"/>
          </p:nvPr>
        </p:nvSpPr>
        <p:spPr>
          <a:xfrm>
            <a:off x="683568" y="332656"/>
            <a:ext cx="7831782" cy="5823669"/>
          </a:xfrm>
        </p:spPr>
        <p:txBody>
          <a:bodyPr>
            <a:normAutofit/>
          </a:bodyPr>
          <a:lstStyle/>
          <a:p>
            <a:pPr marL="0" indent="0" algn="just">
              <a:buNone/>
            </a:pPr>
            <a:r>
              <a:rPr lang="en-US" sz="3200" dirty="0"/>
              <a:t>Where it is the practice of a Member State, in certain circumstances, to refuse to register a branch of a company having its registered office in another Member State, the result is that companies formed in accordance with the law of that other Member State are prevented from exercising the freedom of establishment conferred on them by Articles 52 and 58 of the Treaty.</a:t>
            </a:r>
          </a:p>
          <a:p>
            <a:pPr marL="0" indent="0" algn="just">
              <a:buNone/>
            </a:pPr>
            <a:r>
              <a:rPr lang="en-US" sz="3200" dirty="0"/>
              <a:t>Consequently, that practice constitutes an obstacle to the exercise of the freedoms guaranteed by those provisions</a:t>
            </a:r>
            <a:endParaRPr lang="it-IT" sz="3200" dirty="0"/>
          </a:p>
        </p:txBody>
      </p:sp>
      <p:sp>
        <p:nvSpPr>
          <p:cNvPr id="5" name="Segnaposto data 4">
            <a:extLst>
              <a:ext uri="{FF2B5EF4-FFF2-40B4-BE49-F238E27FC236}">
                <a16:creationId xmlns:a16="http://schemas.microsoft.com/office/drawing/2014/main" id="{2405D54A-9D15-4CED-9703-C8D7BD20ED40}"/>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4884099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02B81528-E1D3-4F18-BD31-3AFC14502284}"/>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5D606A32-2497-4248-82B2-8CFB7F409F86}"/>
              </a:ext>
            </a:extLst>
          </p:cNvPr>
          <p:cNvSpPr>
            <a:spLocks noGrp="1"/>
          </p:cNvSpPr>
          <p:nvPr>
            <p:ph type="sldNum" sz="quarter" idx="12"/>
          </p:nvPr>
        </p:nvSpPr>
        <p:spPr/>
        <p:txBody>
          <a:bodyPr/>
          <a:lstStyle/>
          <a:p>
            <a:fld id="{1EAE7C81-AB1D-4EB1-9E52-B62CF7982609}" type="slidenum">
              <a:rPr lang="it-IT" smtClean="0"/>
              <a:pPr/>
              <a:t>34</a:t>
            </a:fld>
            <a:endParaRPr lang="it-IT"/>
          </a:p>
        </p:txBody>
      </p:sp>
      <p:sp>
        <p:nvSpPr>
          <p:cNvPr id="4" name="Segnaposto contenuto 3">
            <a:extLst>
              <a:ext uri="{FF2B5EF4-FFF2-40B4-BE49-F238E27FC236}">
                <a16:creationId xmlns:a16="http://schemas.microsoft.com/office/drawing/2014/main" id="{0116A015-05A4-4023-A3B4-04642A5E73E3}"/>
              </a:ext>
            </a:extLst>
          </p:cNvPr>
          <p:cNvSpPr>
            <a:spLocks noGrp="1"/>
          </p:cNvSpPr>
          <p:nvPr>
            <p:ph sz="quarter" idx="4294967295"/>
          </p:nvPr>
        </p:nvSpPr>
        <p:spPr>
          <a:xfrm>
            <a:off x="395536" y="404664"/>
            <a:ext cx="8280920" cy="5751661"/>
          </a:xfrm>
        </p:spPr>
        <p:txBody>
          <a:bodyPr>
            <a:normAutofit/>
          </a:bodyPr>
          <a:lstStyle/>
          <a:p>
            <a:pPr algn="just"/>
            <a:r>
              <a:rPr lang="en-US" sz="3200" dirty="0"/>
              <a:t>the fact that a national of a Member State who wishes to set up a company chooses to form it in the Member State whose rules of company law seem to him the least restrictive and to set up branches in other Member States cannot, in itself, constitute an abuse of the right of establishment. The right to form a company in accordance with the law of a Member State and to set up branches in other Member States is inherent in the exercise, in a single market, of the freedom of establishment guaranteed by the Treaty</a:t>
            </a:r>
            <a:endParaRPr lang="it-IT" sz="3200" dirty="0"/>
          </a:p>
        </p:txBody>
      </p:sp>
      <p:sp>
        <p:nvSpPr>
          <p:cNvPr id="5" name="Segnaposto data 4">
            <a:extLst>
              <a:ext uri="{FF2B5EF4-FFF2-40B4-BE49-F238E27FC236}">
                <a16:creationId xmlns:a16="http://schemas.microsoft.com/office/drawing/2014/main" id="{0EDE01BD-66F8-49D4-8651-8093905972C5}"/>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247010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5D8C02DB-212F-498E-AF68-26D2D3DFD48C}"/>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09FA554D-4FAD-47A5-A8FA-E937A435A0A5}"/>
              </a:ext>
            </a:extLst>
          </p:cNvPr>
          <p:cNvSpPr>
            <a:spLocks noGrp="1"/>
          </p:cNvSpPr>
          <p:nvPr>
            <p:ph type="sldNum" sz="quarter" idx="12"/>
          </p:nvPr>
        </p:nvSpPr>
        <p:spPr/>
        <p:txBody>
          <a:bodyPr/>
          <a:lstStyle/>
          <a:p>
            <a:fld id="{1EAE7C81-AB1D-4EB1-9E52-B62CF7982609}" type="slidenum">
              <a:rPr lang="it-IT" smtClean="0"/>
              <a:pPr/>
              <a:t>35</a:t>
            </a:fld>
            <a:endParaRPr lang="it-IT"/>
          </a:p>
        </p:txBody>
      </p:sp>
      <p:sp>
        <p:nvSpPr>
          <p:cNvPr id="4" name="Segnaposto contenuto 3">
            <a:extLst>
              <a:ext uri="{FF2B5EF4-FFF2-40B4-BE49-F238E27FC236}">
                <a16:creationId xmlns:a16="http://schemas.microsoft.com/office/drawing/2014/main" id="{5F8B48FD-5DB2-4A71-94C5-4861F2948D1E}"/>
              </a:ext>
            </a:extLst>
          </p:cNvPr>
          <p:cNvSpPr>
            <a:spLocks noGrp="1"/>
          </p:cNvSpPr>
          <p:nvPr>
            <p:ph sz="quarter" idx="4294967295"/>
          </p:nvPr>
        </p:nvSpPr>
        <p:spPr>
          <a:xfrm>
            <a:off x="323528" y="260648"/>
            <a:ext cx="8191822" cy="5895677"/>
          </a:xfrm>
        </p:spPr>
        <p:txBody>
          <a:bodyPr>
            <a:normAutofit lnSpcReduction="10000"/>
          </a:bodyPr>
          <a:lstStyle/>
          <a:p>
            <a:pPr algn="just"/>
            <a:r>
              <a:rPr lang="en-US" sz="3200" dirty="0"/>
              <a:t>the refusal of a Member State to register a branch of a company formed in accordance with the law of another Member State in which it has its registered office on the grounds that the branch is intended to enable the company to carry on all its economic activity in the host State, with the result that the secondary establishment escapes national rules on the provision for and the paying-up of a minimum capital, is incompatible with Articles 52 and 58 of the Treaty, in so far as it prevents any exercise of the right freely to set up a secondary establishment which Articles 52 and 58 are specifically intended to guarantee</a:t>
            </a:r>
            <a:endParaRPr lang="it-IT" sz="3200" dirty="0"/>
          </a:p>
        </p:txBody>
      </p:sp>
      <p:sp>
        <p:nvSpPr>
          <p:cNvPr id="5" name="Segnaposto data 4">
            <a:extLst>
              <a:ext uri="{FF2B5EF4-FFF2-40B4-BE49-F238E27FC236}">
                <a16:creationId xmlns:a16="http://schemas.microsoft.com/office/drawing/2014/main" id="{77E1F2AE-F28D-409B-93B1-F6E909783A29}"/>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8741680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B1804F-0739-4646-8517-414AE217646E}"/>
              </a:ext>
            </a:extLst>
          </p:cNvPr>
          <p:cNvSpPr>
            <a:spLocks noGrp="1"/>
          </p:cNvSpPr>
          <p:nvPr>
            <p:ph type="title"/>
          </p:nvPr>
        </p:nvSpPr>
        <p:spPr/>
        <p:txBody>
          <a:bodyPr/>
          <a:lstStyle/>
          <a:p>
            <a:r>
              <a:rPr lang="en-US" dirty="0"/>
              <a:t>The ECJ stated:</a:t>
            </a:r>
            <a:endParaRPr lang="it-IT" dirty="0"/>
          </a:p>
        </p:txBody>
      </p:sp>
      <p:sp>
        <p:nvSpPr>
          <p:cNvPr id="4" name="Segnaposto contenuto 3">
            <a:extLst>
              <a:ext uri="{FF2B5EF4-FFF2-40B4-BE49-F238E27FC236}">
                <a16:creationId xmlns:a16="http://schemas.microsoft.com/office/drawing/2014/main" id="{A3DB8ACD-485D-454B-AF38-7880AC04FCCA}"/>
              </a:ext>
            </a:extLst>
          </p:cNvPr>
          <p:cNvSpPr>
            <a:spLocks noGrp="1"/>
          </p:cNvSpPr>
          <p:nvPr>
            <p:ph idx="1"/>
          </p:nvPr>
        </p:nvSpPr>
        <p:spPr/>
        <p:txBody>
          <a:bodyPr/>
          <a:lstStyle/>
          <a:p>
            <a:pPr algn="just"/>
            <a:r>
              <a:rPr lang="en-US" i="1" dirty="0"/>
              <a:t>It is contrary to Articles 52 and 58 of the EC Treaty for a Member State to refuse to register a branch of a company formed in accordance with the law of another Member State in which it has its registered office but in which it conducts no business where the branch is intended to enable the company in question to carry on its entire business in the State in which that branch is to be created, while avoiding the need to form a company there, thus evading application of the rules governing the formation of companies which, in that State, are more restrictive as regards the paying up of a minimum share capital;</a:t>
            </a:r>
            <a:endParaRPr lang="it-IT" i="1" dirty="0"/>
          </a:p>
        </p:txBody>
      </p:sp>
      <p:sp>
        <p:nvSpPr>
          <p:cNvPr id="5" name="Segnaposto piè di pagina 4">
            <a:extLst>
              <a:ext uri="{FF2B5EF4-FFF2-40B4-BE49-F238E27FC236}">
                <a16:creationId xmlns:a16="http://schemas.microsoft.com/office/drawing/2014/main" id="{1AB9E32C-5E9C-4990-8296-0BE4F90C5B62}"/>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4E0B2582-688C-4AF9-ADCB-E29154580917}"/>
              </a:ext>
            </a:extLst>
          </p:cNvPr>
          <p:cNvSpPr>
            <a:spLocks noGrp="1"/>
          </p:cNvSpPr>
          <p:nvPr>
            <p:ph type="sldNum" sz="quarter" idx="12"/>
          </p:nvPr>
        </p:nvSpPr>
        <p:spPr/>
        <p:txBody>
          <a:bodyPr/>
          <a:lstStyle/>
          <a:p>
            <a:fld id="{1EAE7C81-AB1D-4EB1-9E52-B62CF7982609}" type="slidenum">
              <a:rPr lang="it-IT" smtClean="0"/>
              <a:pPr/>
              <a:t>36</a:t>
            </a:fld>
            <a:endParaRPr lang="it-IT"/>
          </a:p>
        </p:txBody>
      </p:sp>
      <p:sp>
        <p:nvSpPr>
          <p:cNvPr id="6" name="Segnaposto data 5">
            <a:extLst>
              <a:ext uri="{FF2B5EF4-FFF2-40B4-BE49-F238E27FC236}">
                <a16:creationId xmlns:a16="http://schemas.microsoft.com/office/drawing/2014/main" id="{62B2F1DA-A4B3-475D-A2C0-E33F7AEA5A76}"/>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7672169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B1E33BFD-41AB-4392-BEA1-A94AA7F8AFC9}"/>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ECAAD918-397E-4AF4-BCFD-99A443807BA9}"/>
              </a:ext>
            </a:extLst>
          </p:cNvPr>
          <p:cNvSpPr>
            <a:spLocks noGrp="1"/>
          </p:cNvSpPr>
          <p:nvPr>
            <p:ph type="sldNum" sz="quarter" idx="12"/>
          </p:nvPr>
        </p:nvSpPr>
        <p:spPr/>
        <p:txBody>
          <a:bodyPr/>
          <a:lstStyle/>
          <a:p>
            <a:fld id="{1EAE7C81-AB1D-4EB1-9E52-B62CF7982609}" type="slidenum">
              <a:rPr lang="it-IT" smtClean="0"/>
              <a:pPr/>
              <a:t>37</a:t>
            </a:fld>
            <a:endParaRPr lang="it-IT"/>
          </a:p>
        </p:txBody>
      </p:sp>
      <p:sp>
        <p:nvSpPr>
          <p:cNvPr id="4" name="Segnaposto contenuto 3">
            <a:extLst>
              <a:ext uri="{FF2B5EF4-FFF2-40B4-BE49-F238E27FC236}">
                <a16:creationId xmlns:a16="http://schemas.microsoft.com/office/drawing/2014/main" id="{12E613EB-04D9-44A8-8EE5-4BBD5B04AF84}"/>
              </a:ext>
            </a:extLst>
          </p:cNvPr>
          <p:cNvSpPr>
            <a:spLocks noGrp="1"/>
          </p:cNvSpPr>
          <p:nvPr>
            <p:ph sz="quarter" idx="4294967295"/>
          </p:nvPr>
        </p:nvSpPr>
        <p:spPr>
          <a:xfrm>
            <a:off x="467544" y="260648"/>
            <a:ext cx="8047806" cy="5895677"/>
          </a:xfrm>
        </p:spPr>
        <p:txBody>
          <a:bodyPr>
            <a:normAutofit/>
          </a:bodyPr>
          <a:lstStyle/>
          <a:p>
            <a:pPr algn="just"/>
            <a:r>
              <a:rPr lang="en-US" sz="3200" i="1" dirty="0"/>
              <a:t>That interpretation does not, however, prevent the authorities of the Member State concerned from adopting any appropriate measure for preventing or penalizing fraud, either in relation to the company itself, if need be in cooperation with the Member State in which it was formed, or in relation to its members, where it has been established that they are in fact attempting, by means of the formation of a company, to evade their obligations towards private or public creditors established in the territory of the Member State concerned</a:t>
            </a:r>
            <a:endParaRPr lang="it-IT" sz="3200" dirty="0"/>
          </a:p>
        </p:txBody>
      </p:sp>
      <p:sp>
        <p:nvSpPr>
          <p:cNvPr id="5" name="Segnaposto data 4">
            <a:extLst>
              <a:ext uri="{FF2B5EF4-FFF2-40B4-BE49-F238E27FC236}">
                <a16:creationId xmlns:a16="http://schemas.microsoft.com/office/drawing/2014/main" id="{F2FADE95-06E8-4A42-BA3C-96CEDAFA2343}"/>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9657557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97B28AE3-D6C4-4B36-B483-84715087BBE4}"/>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4F7E2614-93FB-46E6-A009-C7770D229F3B}"/>
              </a:ext>
            </a:extLst>
          </p:cNvPr>
          <p:cNvSpPr>
            <a:spLocks noGrp="1"/>
          </p:cNvSpPr>
          <p:nvPr>
            <p:ph type="sldNum" sz="quarter" idx="12"/>
          </p:nvPr>
        </p:nvSpPr>
        <p:spPr/>
        <p:txBody>
          <a:bodyPr/>
          <a:lstStyle/>
          <a:p>
            <a:fld id="{1EAE7C81-AB1D-4EB1-9E52-B62CF7982609}" type="slidenum">
              <a:rPr lang="it-IT" smtClean="0"/>
              <a:pPr/>
              <a:t>38</a:t>
            </a:fld>
            <a:endParaRPr lang="it-IT"/>
          </a:p>
        </p:txBody>
      </p:sp>
      <p:sp>
        <p:nvSpPr>
          <p:cNvPr id="4" name="Segnaposto contenuto 3">
            <a:extLst>
              <a:ext uri="{FF2B5EF4-FFF2-40B4-BE49-F238E27FC236}">
                <a16:creationId xmlns:a16="http://schemas.microsoft.com/office/drawing/2014/main" id="{11141C90-F85A-428D-802D-0C95BFA4B7BF}"/>
              </a:ext>
            </a:extLst>
          </p:cNvPr>
          <p:cNvSpPr>
            <a:spLocks noGrp="1"/>
          </p:cNvSpPr>
          <p:nvPr>
            <p:ph sz="quarter" idx="4294967295"/>
          </p:nvPr>
        </p:nvSpPr>
        <p:spPr>
          <a:xfrm>
            <a:off x="323528" y="260648"/>
            <a:ext cx="8496944" cy="5895677"/>
          </a:xfrm>
        </p:spPr>
        <p:txBody>
          <a:bodyPr>
            <a:normAutofit/>
          </a:bodyPr>
          <a:lstStyle/>
          <a:p>
            <a:pPr algn="just"/>
            <a:r>
              <a:rPr lang="en-US" sz="2800" dirty="0"/>
              <a:t>a Member State is entitled to take measures designed to prevent certain of its nationals from attempting, under cover of the rights created by the Treaty, improperly to circumvent their national legislation or to prevent individuals from improperly or fraudulently taking advantage of provisions of Community law</a:t>
            </a:r>
          </a:p>
          <a:p>
            <a:pPr algn="just"/>
            <a:r>
              <a:rPr lang="en-US" sz="2800" dirty="0"/>
              <a:t>the national courts may, case by case, take account — on the basis of objective evidence — of </a:t>
            </a:r>
            <a:r>
              <a:rPr lang="en-US" sz="2800" b="1" dirty="0"/>
              <a:t>abuse or fraudulent conduct</a:t>
            </a:r>
            <a:r>
              <a:rPr lang="en-US" sz="2800" dirty="0"/>
              <a:t> on the part of the persons concerned in order, where appropriate, to deny them the benefit of the provisions of Community law on which they seek to rely, they must nevertheless assess such conduct in the light of the objectives pursued by those </a:t>
            </a:r>
            <a:r>
              <a:rPr lang="it-IT" sz="2800" dirty="0" err="1"/>
              <a:t>provisions</a:t>
            </a:r>
            <a:endParaRPr lang="it-IT" sz="2800" dirty="0"/>
          </a:p>
        </p:txBody>
      </p:sp>
      <p:sp>
        <p:nvSpPr>
          <p:cNvPr id="2" name="Segnaposto data 1">
            <a:extLst>
              <a:ext uri="{FF2B5EF4-FFF2-40B4-BE49-F238E27FC236}">
                <a16:creationId xmlns:a16="http://schemas.microsoft.com/office/drawing/2014/main" id="{EA050D7C-E510-4D39-8D90-0B087D1BC579}"/>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5124992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4BB8EC5F-DF20-483E-9C71-03B018E2647A}"/>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0F7294E2-A2EC-449E-8134-8D3F58FCDBD0}"/>
              </a:ext>
            </a:extLst>
          </p:cNvPr>
          <p:cNvSpPr>
            <a:spLocks noGrp="1"/>
          </p:cNvSpPr>
          <p:nvPr>
            <p:ph type="sldNum" sz="quarter" idx="12"/>
          </p:nvPr>
        </p:nvSpPr>
        <p:spPr/>
        <p:txBody>
          <a:bodyPr/>
          <a:lstStyle/>
          <a:p>
            <a:fld id="{1EAE7C81-AB1D-4EB1-9E52-B62CF7982609}" type="slidenum">
              <a:rPr lang="it-IT" smtClean="0"/>
              <a:pPr/>
              <a:t>39</a:t>
            </a:fld>
            <a:endParaRPr lang="it-IT"/>
          </a:p>
        </p:txBody>
      </p:sp>
      <p:sp>
        <p:nvSpPr>
          <p:cNvPr id="4" name="Segnaposto contenuto 3">
            <a:extLst>
              <a:ext uri="{FF2B5EF4-FFF2-40B4-BE49-F238E27FC236}">
                <a16:creationId xmlns:a16="http://schemas.microsoft.com/office/drawing/2014/main" id="{10FD8889-F1C5-46F0-99DB-3F63EBA62518}"/>
              </a:ext>
            </a:extLst>
          </p:cNvPr>
          <p:cNvSpPr>
            <a:spLocks noGrp="1"/>
          </p:cNvSpPr>
          <p:nvPr>
            <p:ph sz="quarter" idx="4294967295"/>
          </p:nvPr>
        </p:nvSpPr>
        <p:spPr>
          <a:xfrm>
            <a:off x="251520" y="260648"/>
            <a:ext cx="8568952" cy="5895677"/>
          </a:xfrm>
        </p:spPr>
        <p:txBody>
          <a:bodyPr>
            <a:normAutofit/>
          </a:bodyPr>
          <a:lstStyle/>
          <a:p>
            <a:pPr algn="just"/>
            <a:r>
              <a:rPr lang="en-US" sz="3200" dirty="0"/>
              <a:t>the fact that a national of a Member State who wishes to set up a company chooses to form it in the Member State whose rules of company law seem to him the least restrictive and to set up branches in other Member States </a:t>
            </a:r>
            <a:r>
              <a:rPr lang="en-US" sz="3200" b="1" dirty="0"/>
              <a:t>cannot, in itself, constitute an abuse of the right of establishment</a:t>
            </a:r>
            <a:r>
              <a:rPr lang="en-US" sz="3200" dirty="0"/>
              <a:t>. The right to form a company in accordance with the law of a Member State and to set up branches in other Member States is inherent in the exercise, in a single market, of the freedom of establishment guaranteed by the Treaty</a:t>
            </a:r>
            <a:endParaRPr lang="it-IT" sz="3200" dirty="0"/>
          </a:p>
        </p:txBody>
      </p:sp>
      <p:sp>
        <p:nvSpPr>
          <p:cNvPr id="2" name="Segnaposto data 1">
            <a:extLst>
              <a:ext uri="{FF2B5EF4-FFF2-40B4-BE49-F238E27FC236}">
                <a16:creationId xmlns:a16="http://schemas.microsoft.com/office/drawing/2014/main" id="{9EE17732-DCB3-432D-AFF8-3ED6D5A20607}"/>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493578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EUROPEAN COMPANY LAW</a:t>
            </a:r>
          </a:p>
        </p:txBody>
      </p:sp>
      <p:sp>
        <p:nvSpPr>
          <p:cNvPr id="3" name="Segnaposto piè di pagina 2">
            <a:extLst>
              <a:ext uri="{FF2B5EF4-FFF2-40B4-BE49-F238E27FC236}">
                <a16:creationId xmlns:a16="http://schemas.microsoft.com/office/drawing/2014/main" id="{915745AE-676F-473C-9151-0EB1A12BD9EF}"/>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p:cNvSpPr>
            <a:spLocks noGrp="1"/>
          </p:cNvSpPr>
          <p:nvPr>
            <p:ph type="sldNum" sz="quarter" idx="12"/>
          </p:nvPr>
        </p:nvSpPr>
        <p:spPr/>
        <p:txBody>
          <a:bodyPr/>
          <a:lstStyle/>
          <a:p>
            <a:fld id="{1EAE7C81-AB1D-4EB1-9E52-B62CF7982609}" type="slidenum">
              <a:rPr lang="it-IT" smtClean="0"/>
              <a:pPr/>
              <a:t>4</a:t>
            </a:fld>
            <a:endParaRPr lang="it-IT" dirty="0"/>
          </a:p>
        </p:txBody>
      </p:sp>
      <p:cxnSp>
        <p:nvCxnSpPr>
          <p:cNvPr id="9" name="Connettore 2 8"/>
          <p:cNvCxnSpPr/>
          <p:nvPr/>
        </p:nvCxnSpPr>
        <p:spPr>
          <a:xfrm flipH="1">
            <a:off x="2699792" y="1340768"/>
            <a:ext cx="1728192"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a:off x="4427984" y="1340768"/>
            <a:ext cx="1512168"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CasellaDiTesto 12"/>
          <p:cNvSpPr txBox="1"/>
          <p:nvPr/>
        </p:nvSpPr>
        <p:spPr>
          <a:xfrm>
            <a:off x="683568" y="2420888"/>
            <a:ext cx="3168352" cy="369332"/>
          </a:xfrm>
          <a:prstGeom prst="rect">
            <a:avLst/>
          </a:prstGeom>
          <a:noFill/>
        </p:spPr>
        <p:txBody>
          <a:bodyPr wrap="square" rtlCol="0">
            <a:spAutoFit/>
          </a:bodyPr>
          <a:lstStyle/>
          <a:p>
            <a:r>
              <a:rPr lang="it-IT" dirty="0"/>
              <a:t>EUROPEAN LEGISLATION</a:t>
            </a:r>
          </a:p>
        </p:txBody>
      </p:sp>
      <p:sp>
        <p:nvSpPr>
          <p:cNvPr id="14" name="CasellaDiTesto 13"/>
          <p:cNvSpPr txBox="1"/>
          <p:nvPr/>
        </p:nvSpPr>
        <p:spPr>
          <a:xfrm>
            <a:off x="5436096" y="2420888"/>
            <a:ext cx="2952328" cy="369332"/>
          </a:xfrm>
          <a:prstGeom prst="rect">
            <a:avLst/>
          </a:prstGeom>
          <a:noFill/>
        </p:spPr>
        <p:txBody>
          <a:bodyPr wrap="square" rtlCol="0">
            <a:spAutoFit/>
          </a:bodyPr>
          <a:lstStyle/>
          <a:p>
            <a:r>
              <a:rPr lang="it-IT" dirty="0"/>
              <a:t>COURT OF JUSTICE</a:t>
            </a:r>
          </a:p>
        </p:txBody>
      </p:sp>
      <p:cxnSp>
        <p:nvCxnSpPr>
          <p:cNvPr id="16" name="Connettore 2 15"/>
          <p:cNvCxnSpPr/>
          <p:nvPr/>
        </p:nvCxnSpPr>
        <p:spPr>
          <a:xfrm flipH="1">
            <a:off x="1763688" y="2924944"/>
            <a:ext cx="504056"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p:nvPr/>
        </p:nvCxnSpPr>
        <p:spPr>
          <a:xfrm>
            <a:off x="2267744" y="2924944"/>
            <a:ext cx="2016224"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CasellaDiTesto 18"/>
          <p:cNvSpPr txBox="1"/>
          <p:nvPr/>
        </p:nvSpPr>
        <p:spPr>
          <a:xfrm>
            <a:off x="395536" y="4581128"/>
            <a:ext cx="2448272" cy="369332"/>
          </a:xfrm>
          <a:prstGeom prst="rect">
            <a:avLst/>
          </a:prstGeom>
          <a:noFill/>
        </p:spPr>
        <p:txBody>
          <a:bodyPr wrap="square" rtlCol="0">
            <a:spAutoFit/>
          </a:bodyPr>
          <a:lstStyle/>
          <a:p>
            <a:r>
              <a:rPr lang="it-IT" dirty="0"/>
              <a:t>DIRECTIVES</a:t>
            </a:r>
          </a:p>
        </p:txBody>
      </p:sp>
      <p:sp>
        <p:nvSpPr>
          <p:cNvPr id="20" name="CasellaDiTesto 19"/>
          <p:cNvSpPr txBox="1"/>
          <p:nvPr/>
        </p:nvSpPr>
        <p:spPr>
          <a:xfrm>
            <a:off x="3851920" y="4365104"/>
            <a:ext cx="2736304" cy="646331"/>
          </a:xfrm>
          <a:prstGeom prst="rect">
            <a:avLst/>
          </a:prstGeom>
          <a:noFill/>
        </p:spPr>
        <p:txBody>
          <a:bodyPr wrap="square" rtlCol="0">
            <a:spAutoFit/>
          </a:bodyPr>
          <a:lstStyle/>
          <a:p>
            <a:r>
              <a:rPr lang="it-IT" dirty="0"/>
              <a:t>REGULATIONS</a:t>
            </a:r>
          </a:p>
          <a:p>
            <a:endParaRPr lang="it-IT" dirty="0"/>
          </a:p>
        </p:txBody>
      </p:sp>
      <p:sp>
        <p:nvSpPr>
          <p:cNvPr id="5" name="Segnaposto data 4">
            <a:extLst>
              <a:ext uri="{FF2B5EF4-FFF2-40B4-BE49-F238E27FC236}">
                <a16:creationId xmlns:a16="http://schemas.microsoft.com/office/drawing/2014/main" id="{9DF44BAA-C79F-46C0-88C3-DC40499E5A9E}"/>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4456032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216B7D-63FF-4AA8-8548-3BC662D9821E}"/>
              </a:ext>
            </a:extLst>
          </p:cNvPr>
          <p:cNvSpPr>
            <a:spLocks noGrp="1"/>
          </p:cNvSpPr>
          <p:nvPr>
            <p:ph type="title"/>
          </p:nvPr>
        </p:nvSpPr>
        <p:spPr>
          <a:xfrm>
            <a:off x="323528" y="136524"/>
            <a:ext cx="8568952" cy="1204244"/>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just"/>
            <a:r>
              <a:rPr lang="it-IT" dirty="0"/>
              <a:t>ÜBERSEERING, </a:t>
            </a:r>
            <a:r>
              <a:rPr lang="en-US" dirty="0"/>
              <a:t>JUDGMENT OF THE COURT 5 November 2002, in Case C-208/00 </a:t>
            </a:r>
            <a:r>
              <a:rPr lang="en-US" i="1" dirty="0"/>
              <a:t>(from the judgement)</a:t>
            </a:r>
            <a:endParaRPr lang="it-IT" i="1" dirty="0"/>
          </a:p>
        </p:txBody>
      </p:sp>
      <p:sp>
        <p:nvSpPr>
          <p:cNvPr id="4" name="Segnaposto contenuto 3">
            <a:extLst>
              <a:ext uri="{FF2B5EF4-FFF2-40B4-BE49-F238E27FC236}">
                <a16:creationId xmlns:a16="http://schemas.microsoft.com/office/drawing/2014/main" id="{FBD4B8CC-D965-4672-8B8B-7662BD6D5995}"/>
              </a:ext>
            </a:extLst>
          </p:cNvPr>
          <p:cNvSpPr>
            <a:spLocks noGrp="1"/>
          </p:cNvSpPr>
          <p:nvPr>
            <p:ph idx="1"/>
          </p:nvPr>
        </p:nvSpPr>
        <p:spPr/>
        <p:txBody>
          <a:bodyPr>
            <a:normAutofit/>
          </a:bodyPr>
          <a:lstStyle/>
          <a:p>
            <a:pPr algn="just"/>
            <a:r>
              <a:rPr lang="en-US" dirty="0"/>
              <a:t>The </a:t>
            </a:r>
            <a:r>
              <a:rPr lang="it-IT" dirty="0" err="1"/>
              <a:t>Überseering</a:t>
            </a:r>
            <a:r>
              <a:rPr lang="en-US" i="1" dirty="0"/>
              <a:t> </a:t>
            </a:r>
            <a:r>
              <a:rPr lang="en-US" dirty="0"/>
              <a:t>case originated from a conflict between </a:t>
            </a:r>
            <a:r>
              <a:rPr lang="it-IT" dirty="0" err="1"/>
              <a:t>Überseering</a:t>
            </a:r>
            <a:r>
              <a:rPr lang="en-US" i="1" dirty="0"/>
              <a:t> BV </a:t>
            </a:r>
            <a:r>
              <a:rPr lang="en-US" dirty="0"/>
              <a:t>and </a:t>
            </a:r>
            <a:r>
              <a:rPr lang="en-US" i="1" dirty="0"/>
              <a:t>Nordic Construction Company </a:t>
            </a:r>
            <a:r>
              <a:rPr lang="en-US" i="1" dirty="0" err="1"/>
              <a:t>Baumanagement</a:t>
            </a:r>
            <a:r>
              <a:rPr lang="en-US" i="1" dirty="0"/>
              <a:t> GmbH </a:t>
            </a:r>
            <a:r>
              <a:rPr lang="en-US" dirty="0"/>
              <a:t>(</a:t>
            </a:r>
            <a:r>
              <a:rPr lang="en-US" i="1" dirty="0"/>
              <a:t>NCC</a:t>
            </a:r>
            <a:r>
              <a:rPr lang="en-US" dirty="0"/>
              <a:t>). </a:t>
            </a:r>
          </a:p>
          <a:p>
            <a:pPr algn="just"/>
            <a:r>
              <a:rPr lang="it-IT" dirty="0" err="1"/>
              <a:t>Überseering</a:t>
            </a:r>
            <a:r>
              <a:rPr lang="en-US" dirty="0"/>
              <a:t>, a Dutch private company, acquired a piece of land in Dusseldorf (Germany), which it used for business purposes; </a:t>
            </a:r>
          </a:p>
          <a:p>
            <a:pPr algn="just"/>
            <a:r>
              <a:rPr lang="en-US" dirty="0"/>
              <a:t>By way of a project management contract, </a:t>
            </a:r>
            <a:r>
              <a:rPr lang="it-IT" dirty="0" err="1"/>
              <a:t>Überseering</a:t>
            </a:r>
            <a:r>
              <a:rPr lang="en-US" i="1" dirty="0"/>
              <a:t> </a:t>
            </a:r>
            <a:r>
              <a:rPr lang="en-US" dirty="0"/>
              <a:t>engaged </a:t>
            </a:r>
            <a:r>
              <a:rPr lang="en-US" i="1" dirty="0"/>
              <a:t>NCC </a:t>
            </a:r>
            <a:r>
              <a:rPr lang="en-US" dirty="0"/>
              <a:t>to refurbish a garage and a motel on the site. </a:t>
            </a:r>
          </a:p>
          <a:p>
            <a:pPr algn="just"/>
            <a:r>
              <a:rPr lang="en-US" dirty="0"/>
              <a:t>The contractual obligations were performed but </a:t>
            </a:r>
            <a:r>
              <a:rPr lang="it-IT" dirty="0" err="1"/>
              <a:t>Überseering</a:t>
            </a:r>
            <a:r>
              <a:rPr lang="it-IT" dirty="0"/>
              <a:t> </a:t>
            </a:r>
            <a:r>
              <a:rPr lang="en-US" dirty="0"/>
              <a:t>claimed that the paintwork was defective; </a:t>
            </a:r>
          </a:p>
          <a:p>
            <a:pPr algn="just"/>
            <a:r>
              <a:rPr lang="en-US" dirty="0"/>
              <a:t>In December 1994 two German nationals residing in Düsseldorf acquired all the </a:t>
            </a:r>
            <a:r>
              <a:rPr lang="it-IT" dirty="0"/>
              <a:t>shares in </a:t>
            </a:r>
            <a:r>
              <a:rPr lang="it-IT" dirty="0" err="1"/>
              <a:t>Überseering</a:t>
            </a:r>
            <a:endParaRPr lang="en-US" dirty="0"/>
          </a:p>
          <a:p>
            <a:pPr algn="just"/>
            <a:r>
              <a:rPr lang="it-IT" dirty="0" err="1"/>
              <a:t>Überseering</a:t>
            </a:r>
            <a:r>
              <a:rPr lang="en-US" i="1" dirty="0"/>
              <a:t> </a:t>
            </a:r>
            <a:r>
              <a:rPr lang="en-US" dirty="0"/>
              <a:t>unsuccessfully sought compensation from </a:t>
            </a:r>
            <a:r>
              <a:rPr lang="en-US" i="1" dirty="0"/>
              <a:t>NCC </a:t>
            </a:r>
            <a:r>
              <a:rPr lang="en-US" dirty="0"/>
              <a:t>for the defective work and it brought an action before the Regional Court of the </a:t>
            </a:r>
            <a:r>
              <a:rPr lang="en-US" i="1" dirty="0"/>
              <a:t>Lander </a:t>
            </a:r>
            <a:r>
              <a:rPr lang="en-US" dirty="0"/>
              <a:t>(Dusseldorf’s </a:t>
            </a:r>
            <a:r>
              <a:rPr lang="en-US" dirty="0" err="1"/>
              <a:t>Landgericht</a:t>
            </a:r>
            <a:r>
              <a:rPr lang="en-US" dirty="0"/>
              <a:t>); </a:t>
            </a:r>
          </a:p>
          <a:p>
            <a:endParaRPr lang="it-IT" dirty="0"/>
          </a:p>
        </p:txBody>
      </p:sp>
      <p:sp>
        <p:nvSpPr>
          <p:cNvPr id="5" name="Segnaposto piè di pagina 4">
            <a:extLst>
              <a:ext uri="{FF2B5EF4-FFF2-40B4-BE49-F238E27FC236}">
                <a16:creationId xmlns:a16="http://schemas.microsoft.com/office/drawing/2014/main" id="{0C0BE77E-6176-4A7E-88C5-F3840DB67973}"/>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0E0EA177-D24E-44E1-9BA6-44D0A47D435E}"/>
              </a:ext>
            </a:extLst>
          </p:cNvPr>
          <p:cNvSpPr>
            <a:spLocks noGrp="1"/>
          </p:cNvSpPr>
          <p:nvPr>
            <p:ph type="sldNum" sz="quarter" idx="12"/>
          </p:nvPr>
        </p:nvSpPr>
        <p:spPr/>
        <p:txBody>
          <a:bodyPr/>
          <a:lstStyle/>
          <a:p>
            <a:fld id="{1EAE7C81-AB1D-4EB1-9E52-B62CF7982609}" type="slidenum">
              <a:rPr lang="it-IT" smtClean="0"/>
              <a:pPr/>
              <a:t>40</a:t>
            </a:fld>
            <a:endParaRPr lang="it-IT"/>
          </a:p>
        </p:txBody>
      </p:sp>
      <p:sp>
        <p:nvSpPr>
          <p:cNvPr id="6" name="Segnaposto data 5">
            <a:extLst>
              <a:ext uri="{FF2B5EF4-FFF2-40B4-BE49-F238E27FC236}">
                <a16:creationId xmlns:a16="http://schemas.microsoft.com/office/drawing/2014/main" id="{A8EC0D7D-CBF5-4342-9BFA-F33776EAA16D}"/>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2026649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EB94156D-B5A7-4E0A-BBB0-A8191BB2D07D}"/>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A1348A65-A6AF-4738-8762-B9FAAEAF1579}"/>
              </a:ext>
            </a:extLst>
          </p:cNvPr>
          <p:cNvSpPr>
            <a:spLocks noGrp="1"/>
          </p:cNvSpPr>
          <p:nvPr>
            <p:ph type="sldNum" sz="quarter" idx="12"/>
          </p:nvPr>
        </p:nvSpPr>
        <p:spPr/>
        <p:txBody>
          <a:bodyPr/>
          <a:lstStyle/>
          <a:p>
            <a:fld id="{1EAE7C81-AB1D-4EB1-9E52-B62CF7982609}" type="slidenum">
              <a:rPr lang="it-IT" smtClean="0"/>
              <a:pPr/>
              <a:t>41</a:t>
            </a:fld>
            <a:endParaRPr lang="it-IT"/>
          </a:p>
        </p:txBody>
      </p:sp>
      <p:sp>
        <p:nvSpPr>
          <p:cNvPr id="4" name="Segnaposto contenuto 3">
            <a:extLst>
              <a:ext uri="{FF2B5EF4-FFF2-40B4-BE49-F238E27FC236}">
                <a16:creationId xmlns:a16="http://schemas.microsoft.com/office/drawing/2014/main" id="{59A167FC-905F-47B4-8E0E-D6A6FA00E45A}"/>
              </a:ext>
            </a:extLst>
          </p:cNvPr>
          <p:cNvSpPr>
            <a:spLocks noGrp="1"/>
          </p:cNvSpPr>
          <p:nvPr>
            <p:ph sz="quarter" idx="4294967295"/>
          </p:nvPr>
        </p:nvSpPr>
        <p:spPr>
          <a:xfrm>
            <a:off x="395536" y="260648"/>
            <a:ext cx="8280920" cy="5895677"/>
          </a:xfrm>
        </p:spPr>
        <p:txBody>
          <a:bodyPr>
            <a:normAutofit/>
          </a:bodyPr>
          <a:lstStyle/>
          <a:p>
            <a:pPr algn="just"/>
            <a:r>
              <a:rPr lang="en-US" sz="2800" dirty="0"/>
              <a:t>The </a:t>
            </a:r>
            <a:r>
              <a:rPr lang="en-US" sz="2800" dirty="0" err="1"/>
              <a:t>Landgericht</a:t>
            </a:r>
            <a:r>
              <a:rPr lang="en-US" sz="2800" dirty="0"/>
              <a:t> dismissed the action, as did the </a:t>
            </a:r>
            <a:r>
              <a:rPr lang="en-US" sz="2800" dirty="0" err="1"/>
              <a:t>Oberlandesgericht</a:t>
            </a:r>
            <a:r>
              <a:rPr lang="en-US" sz="2800" dirty="0"/>
              <a:t> (Higher Regional Court): </a:t>
            </a:r>
          </a:p>
          <a:p>
            <a:pPr algn="just"/>
            <a:r>
              <a:rPr lang="en-US" sz="2800" dirty="0"/>
              <a:t>The </a:t>
            </a:r>
            <a:r>
              <a:rPr lang="en-US" sz="2800" dirty="0" err="1"/>
              <a:t>Oberlandesgericht</a:t>
            </a:r>
            <a:r>
              <a:rPr lang="en-US" sz="2800" dirty="0"/>
              <a:t> found that </a:t>
            </a:r>
            <a:r>
              <a:rPr lang="it-IT" sz="2800" dirty="0" err="1"/>
              <a:t>Überseering</a:t>
            </a:r>
            <a:r>
              <a:rPr lang="en-US" sz="2800" i="1" dirty="0"/>
              <a:t> </a:t>
            </a:r>
            <a:r>
              <a:rPr lang="en-US" sz="2800" dirty="0"/>
              <a:t>had transferred its actual </a:t>
            </a:r>
            <a:r>
              <a:rPr lang="en-US" sz="2800" dirty="0" err="1"/>
              <a:t>centre</a:t>
            </a:r>
            <a:r>
              <a:rPr lang="en-US" sz="2800" dirty="0"/>
              <a:t> of administration to Dusseldorf once two German nationals acquired its shares; </a:t>
            </a:r>
          </a:p>
          <a:p>
            <a:pPr algn="just"/>
            <a:r>
              <a:rPr lang="en-US" sz="2800" dirty="0"/>
              <a:t>It found that, as a company incorporated under Dutch law, </a:t>
            </a:r>
            <a:r>
              <a:rPr lang="it-IT" sz="2800" dirty="0" err="1"/>
              <a:t>Überseering</a:t>
            </a:r>
            <a:r>
              <a:rPr lang="en-US" sz="2800" dirty="0"/>
              <a:t> did not have legal capacity in Germany. </a:t>
            </a:r>
          </a:p>
          <a:p>
            <a:pPr algn="just"/>
            <a:r>
              <a:rPr lang="it-IT" sz="2800" dirty="0" err="1"/>
              <a:t>Überseering</a:t>
            </a:r>
            <a:r>
              <a:rPr lang="en-US" sz="2800" i="1" dirty="0"/>
              <a:t> </a:t>
            </a:r>
            <a:r>
              <a:rPr lang="en-US" sz="2800" dirty="0"/>
              <a:t>appealed to the German Supreme Court (</a:t>
            </a:r>
            <a:r>
              <a:rPr lang="en-US" sz="2800" dirty="0" err="1"/>
              <a:t>Bundesgerichtshof</a:t>
            </a:r>
            <a:r>
              <a:rPr lang="en-US" sz="2800" dirty="0"/>
              <a:t>), which referred the case to the ECJ for a preliminary ruling.</a:t>
            </a:r>
          </a:p>
          <a:p>
            <a:endParaRPr lang="it-IT" dirty="0"/>
          </a:p>
        </p:txBody>
      </p:sp>
      <p:sp>
        <p:nvSpPr>
          <p:cNvPr id="5" name="Segnaposto data 4">
            <a:extLst>
              <a:ext uri="{FF2B5EF4-FFF2-40B4-BE49-F238E27FC236}">
                <a16:creationId xmlns:a16="http://schemas.microsoft.com/office/drawing/2014/main" id="{EA7A7656-9A06-4ECF-AD75-8CF6900563BB}"/>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9604258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38ACE61E-D993-49D2-9B79-219D2CD60343}"/>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7E2F3240-6C78-4446-88D5-71368B6C5C34}"/>
              </a:ext>
            </a:extLst>
          </p:cNvPr>
          <p:cNvSpPr>
            <a:spLocks noGrp="1"/>
          </p:cNvSpPr>
          <p:nvPr>
            <p:ph type="sldNum" sz="quarter" idx="12"/>
          </p:nvPr>
        </p:nvSpPr>
        <p:spPr/>
        <p:txBody>
          <a:bodyPr/>
          <a:lstStyle/>
          <a:p>
            <a:fld id="{1EAE7C81-AB1D-4EB1-9E52-B62CF7982609}" type="slidenum">
              <a:rPr lang="it-IT" smtClean="0"/>
              <a:pPr/>
              <a:t>42</a:t>
            </a:fld>
            <a:endParaRPr lang="it-IT"/>
          </a:p>
        </p:txBody>
      </p:sp>
      <p:sp>
        <p:nvSpPr>
          <p:cNvPr id="4" name="Segnaposto contenuto 3">
            <a:extLst>
              <a:ext uri="{FF2B5EF4-FFF2-40B4-BE49-F238E27FC236}">
                <a16:creationId xmlns:a16="http://schemas.microsoft.com/office/drawing/2014/main" id="{63C6CBDC-A744-419F-BF7E-350C8A00DA15}"/>
              </a:ext>
            </a:extLst>
          </p:cNvPr>
          <p:cNvSpPr>
            <a:spLocks noGrp="1"/>
          </p:cNvSpPr>
          <p:nvPr>
            <p:ph sz="quarter" idx="4294967295"/>
          </p:nvPr>
        </p:nvSpPr>
        <p:spPr>
          <a:xfrm>
            <a:off x="395536" y="136525"/>
            <a:ext cx="8389689" cy="6219826"/>
          </a:xfrm>
        </p:spPr>
        <p:txBody>
          <a:bodyPr>
            <a:normAutofit fontScale="47500" lnSpcReduction="20000"/>
          </a:bodyPr>
          <a:lstStyle/>
          <a:p>
            <a:pPr algn="just"/>
            <a:r>
              <a:rPr lang="en-US" sz="4400" dirty="0"/>
              <a:t>The </a:t>
            </a:r>
            <a:r>
              <a:rPr lang="en-US" sz="4400" dirty="0" err="1"/>
              <a:t>Zivilprozessordnung</a:t>
            </a:r>
            <a:r>
              <a:rPr lang="en-US" sz="4400" dirty="0"/>
              <a:t> (German Code of Civil Procedure) provides that an action brought by a party which does not have the capacity to bring legal proceedings must be dismissed as inadmissible. Under Paragraph 50(1) of the </a:t>
            </a:r>
            <a:r>
              <a:rPr lang="en-US" sz="4400" dirty="0" err="1"/>
              <a:t>Zivilprozessordnung</a:t>
            </a:r>
            <a:r>
              <a:rPr lang="en-US" sz="4400" dirty="0"/>
              <a:t> any person, including a company, having legal capacity has the capacity to be a party to legal proceedings: legal capacity is defined as the capacity to enjoy rights and to be the subject of obligations.</a:t>
            </a:r>
          </a:p>
          <a:p>
            <a:pPr algn="just"/>
            <a:endParaRPr lang="en-US" sz="4400" dirty="0"/>
          </a:p>
          <a:p>
            <a:pPr algn="just"/>
            <a:r>
              <a:rPr lang="en-US" sz="4400" dirty="0"/>
              <a:t>According to the settled case-law of the </a:t>
            </a:r>
            <a:r>
              <a:rPr lang="en-US" sz="4400" dirty="0" err="1"/>
              <a:t>Bundesgerichtshof</a:t>
            </a:r>
            <a:r>
              <a:rPr lang="en-US" sz="4400" dirty="0"/>
              <a:t>, which is approved by most German legal commentators, a company's legal capacity is determined </a:t>
            </a:r>
            <a:r>
              <a:rPr lang="en-US" sz="4400" b="1" dirty="0"/>
              <a:t>by reference to the law applicable in the place where its actual </a:t>
            </a:r>
            <a:r>
              <a:rPr lang="en-US" sz="4400" b="1" dirty="0" err="1"/>
              <a:t>centre</a:t>
            </a:r>
            <a:r>
              <a:rPr lang="en-US" sz="4400" b="1" dirty="0"/>
              <a:t> of administration is established </a:t>
            </a:r>
            <a:r>
              <a:rPr lang="en-US" sz="4400" dirty="0"/>
              <a:t>('</a:t>
            </a:r>
            <a:r>
              <a:rPr lang="en-US" sz="4400" dirty="0" err="1"/>
              <a:t>Sitztheorie</a:t>
            </a:r>
            <a:r>
              <a:rPr lang="en-US" sz="4400" dirty="0"/>
              <a:t>' or company seat principle), as opposed to the '</a:t>
            </a:r>
            <a:r>
              <a:rPr lang="en-US" sz="4400" dirty="0" err="1"/>
              <a:t>Gründungstheorie</a:t>
            </a:r>
            <a:r>
              <a:rPr lang="en-US" sz="4400" dirty="0"/>
              <a:t>' or incorporation principle, by virtue of which legal capacity is determined in accordance with the law of the State in which the company was incorporated. That rule also applies where a company has been validly incorporated in another State and has subsequently transferred its actual </a:t>
            </a:r>
            <a:r>
              <a:rPr lang="en-US" sz="4400" dirty="0" err="1"/>
              <a:t>centre</a:t>
            </a:r>
            <a:r>
              <a:rPr lang="en-US" sz="4400" dirty="0"/>
              <a:t> of administration to Germany.</a:t>
            </a:r>
          </a:p>
          <a:p>
            <a:pPr algn="just"/>
            <a:endParaRPr lang="en-US" sz="4400" dirty="0"/>
          </a:p>
          <a:p>
            <a:pPr algn="just"/>
            <a:r>
              <a:rPr lang="en-US" sz="4400" dirty="0"/>
              <a:t>Since a company's legal capacity is determined by reference to German law, it cannot enjoy rights or be the subject of obligations or be a party to legal proceedings </a:t>
            </a:r>
            <a:r>
              <a:rPr lang="en-US" sz="4400" b="1" dirty="0"/>
              <a:t>unless it has been reincorporated in Germany in such a way as to acquire legal capacity under German law</a:t>
            </a:r>
            <a:r>
              <a:rPr lang="en-US" sz="4400" dirty="0"/>
              <a:t>.</a:t>
            </a:r>
          </a:p>
          <a:p>
            <a:endParaRPr lang="it-IT" dirty="0"/>
          </a:p>
        </p:txBody>
      </p:sp>
      <p:sp>
        <p:nvSpPr>
          <p:cNvPr id="5" name="Segnaposto data 4">
            <a:extLst>
              <a:ext uri="{FF2B5EF4-FFF2-40B4-BE49-F238E27FC236}">
                <a16:creationId xmlns:a16="http://schemas.microsoft.com/office/drawing/2014/main" id="{8D5B4405-35B7-47DF-BD8E-9F59996988E1}"/>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35693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9A441924-1E1C-44F1-915D-472A4673DA47}"/>
              </a:ext>
            </a:extLst>
          </p:cNvPr>
          <p:cNvSpPr>
            <a:spLocks noGrp="1"/>
          </p:cNvSpPr>
          <p:nvPr>
            <p:ph type="title"/>
          </p:nvPr>
        </p:nvSpPr>
        <p:spPr/>
        <p:txBody>
          <a:bodyPr/>
          <a:lstStyle/>
          <a:p>
            <a:r>
              <a:rPr lang="it-IT" dirty="0"/>
              <a:t>Real </a:t>
            </a:r>
            <a:r>
              <a:rPr lang="it-IT" dirty="0" err="1"/>
              <a:t>seat</a:t>
            </a:r>
            <a:r>
              <a:rPr lang="it-IT" dirty="0"/>
              <a:t> </a:t>
            </a:r>
            <a:r>
              <a:rPr lang="it-IT" dirty="0" err="1"/>
              <a:t>theory</a:t>
            </a:r>
            <a:r>
              <a:rPr lang="it-IT" dirty="0"/>
              <a:t> vs </a:t>
            </a:r>
            <a:r>
              <a:rPr lang="it-IT" dirty="0" err="1"/>
              <a:t>Incorporation</a:t>
            </a:r>
            <a:r>
              <a:rPr lang="it-IT" dirty="0"/>
              <a:t> </a:t>
            </a:r>
            <a:r>
              <a:rPr lang="it-IT" dirty="0" err="1"/>
              <a:t>theory</a:t>
            </a:r>
            <a:endParaRPr lang="it-IT" dirty="0"/>
          </a:p>
        </p:txBody>
      </p:sp>
      <p:sp>
        <p:nvSpPr>
          <p:cNvPr id="6" name="Segnaposto contenuto 5">
            <a:extLst>
              <a:ext uri="{FF2B5EF4-FFF2-40B4-BE49-F238E27FC236}">
                <a16:creationId xmlns:a16="http://schemas.microsoft.com/office/drawing/2014/main" id="{D06FCAEF-11B1-4637-947B-9EA47F7A73D7}"/>
              </a:ext>
            </a:extLst>
          </p:cNvPr>
          <p:cNvSpPr>
            <a:spLocks noGrp="1"/>
          </p:cNvSpPr>
          <p:nvPr>
            <p:ph sz="half" idx="1"/>
          </p:nvPr>
        </p:nvSpPr>
        <p:spPr/>
        <p:txBody>
          <a:bodyPr>
            <a:noAutofit/>
          </a:bodyPr>
          <a:lstStyle/>
          <a:p>
            <a:pPr algn="just"/>
            <a:r>
              <a:rPr lang="en-US" sz="2400" dirty="0"/>
              <a:t>where the connecting factor is taken to be the actual </a:t>
            </a:r>
            <a:r>
              <a:rPr lang="en-US" sz="2400" dirty="0" err="1"/>
              <a:t>centre</a:t>
            </a:r>
            <a:r>
              <a:rPr lang="en-US" sz="2400" dirty="0"/>
              <a:t> of administration, that prevents the provisions of company law in the State in which the actual </a:t>
            </a:r>
            <a:r>
              <a:rPr lang="en-US" sz="2400" dirty="0" err="1"/>
              <a:t>centre</a:t>
            </a:r>
            <a:r>
              <a:rPr lang="en-US" sz="2400" dirty="0"/>
              <a:t> of administration is situated, which are intended to protect certain vital interests, from being circumvented by incorporating the company abroad</a:t>
            </a:r>
            <a:endParaRPr lang="it-IT" sz="2400" dirty="0"/>
          </a:p>
        </p:txBody>
      </p:sp>
      <p:sp>
        <p:nvSpPr>
          <p:cNvPr id="7" name="Segnaposto contenuto 6">
            <a:extLst>
              <a:ext uri="{FF2B5EF4-FFF2-40B4-BE49-F238E27FC236}">
                <a16:creationId xmlns:a16="http://schemas.microsoft.com/office/drawing/2014/main" id="{B9C8622D-2C9E-4900-B71D-38FE2828B6F8}"/>
              </a:ext>
            </a:extLst>
          </p:cNvPr>
          <p:cNvSpPr>
            <a:spLocks noGrp="1"/>
          </p:cNvSpPr>
          <p:nvPr>
            <p:ph sz="half" idx="2"/>
          </p:nvPr>
        </p:nvSpPr>
        <p:spPr/>
        <p:txBody>
          <a:bodyPr>
            <a:normAutofit fontScale="92500" lnSpcReduction="20000"/>
          </a:bodyPr>
          <a:lstStyle/>
          <a:p>
            <a:pPr algn="just"/>
            <a:r>
              <a:rPr lang="en-US" sz="2000" dirty="0"/>
              <a:t>where the connecting factor is taken to be the place of incorporation, the company's founding members are placed at an advantage, since they are able, when choosing the place of incorporation, to choose the legal system which suits them best. Therein lies the fundamental weakness of the incorporation principle, which fails to take account of the fact that a company's incorporation and activities also affect the interests of third parties and of the State in which the company has its actual </a:t>
            </a:r>
            <a:r>
              <a:rPr lang="en-US" sz="2000" dirty="0" err="1"/>
              <a:t>centre</a:t>
            </a:r>
            <a:r>
              <a:rPr lang="en-US" sz="2000" dirty="0"/>
              <a:t> of administration, where that is located in a State other than the one in which the company was incorporated</a:t>
            </a:r>
            <a:endParaRPr lang="it-IT" sz="2000" dirty="0"/>
          </a:p>
        </p:txBody>
      </p:sp>
      <p:sp>
        <p:nvSpPr>
          <p:cNvPr id="2" name="Segnaposto piè di pagina 1">
            <a:extLst>
              <a:ext uri="{FF2B5EF4-FFF2-40B4-BE49-F238E27FC236}">
                <a16:creationId xmlns:a16="http://schemas.microsoft.com/office/drawing/2014/main" id="{84A279DD-12B3-478D-9D3A-7F2F89400489}"/>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28AF89C5-FEF8-4754-9CF5-380590D4A217}"/>
              </a:ext>
            </a:extLst>
          </p:cNvPr>
          <p:cNvSpPr>
            <a:spLocks noGrp="1"/>
          </p:cNvSpPr>
          <p:nvPr>
            <p:ph type="sldNum" sz="quarter" idx="12"/>
          </p:nvPr>
        </p:nvSpPr>
        <p:spPr/>
        <p:txBody>
          <a:bodyPr/>
          <a:lstStyle/>
          <a:p>
            <a:fld id="{1EAE7C81-AB1D-4EB1-9E52-B62CF7982609}" type="slidenum">
              <a:rPr lang="it-IT" smtClean="0"/>
              <a:pPr/>
              <a:t>43</a:t>
            </a:fld>
            <a:endParaRPr lang="it-IT"/>
          </a:p>
        </p:txBody>
      </p:sp>
      <p:sp>
        <p:nvSpPr>
          <p:cNvPr id="4" name="Segnaposto data 3">
            <a:extLst>
              <a:ext uri="{FF2B5EF4-FFF2-40B4-BE49-F238E27FC236}">
                <a16:creationId xmlns:a16="http://schemas.microsoft.com/office/drawing/2014/main" id="{0DCD8484-41D7-4BBD-88BC-20C1DEF94FDE}"/>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41427669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CB6C9B-5230-4EAF-AEE1-EACB305FE1BB}"/>
              </a:ext>
            </a:extLst>
          </p:cNvPr>
          <p:cNvSpPr>
            <a:spLocks noGrp="1"/>
          </p:cNvSpPr>
          <p:nvPr>
            <p:ph type="title"/>
          </p:nvPr>
        </p:nvSpPr>
        <p:spPr/>
        <p:txBody>
          <a:bodyPr/>
          <a:lstStyle/>
          <a:p>
            <a:r>
              <a:rPr lang="it-IT" dirty="0"/>
              <a:t>?</a:t>
            </a:r>
          </a:p>
        </p:txBody>
      </p:sp>
      <p:sp>
        <p:nvSpPr>
          <p:cNvPr id="6" name="Segnaposto contenuto 5">
            <a:extLst>
              <a:ext uri="{FF2B5EF4-FFF2-40B4-BE49-F238E27FC236}">
                <a16:creationId xmlns:a16="http://schemas.microsoft.com/office/drawing/2014/main" id="{7AFD97A9-0284-4826-8856-5C48C99C8765}"/>
              </a:ext>
            </a:extLst>
          </p:cNvPr>
          <p:cNvSpPr>
            <a:spLocks noGrp="1"/>
          </p:cNvSpPr>
          <p:nvPr>
            <p:ph idx="1"/>
          </p:nvPr>
        </p:nvSpPr>
        <p:spPr/>
        <p:txBody>
          <a:bodyPr>
            <a:normAutofit/>
          </a:bodyPr>
          <a:lstStyle/>
          <a:p>
            <a:pPr algn="just"/>
            <a:r>
              <a:rPr lang="en-US" dirty="0"/>
              <a:t>1 . Are Articles 43 EC and 48 EC to be interpreted as meaning that the freedom of establishment of companies precludes the legal capacity, and capacity to be a party to legal proceedings, of a company validly incorporated under the law of one Member State from being determined according to the law of another State to which the company has moved its actual </a:t>
            </a:r>
            <a:r>
              <a:rPr lang="en-US" dirty="0" err="1"/>
              <a:t>centre</a:t>
            </a:r>
            <a:r>
              <a:rPr lang="en-US" dirty="0"/>
              <a:t> of administration, where, under the law of that second State, the company may no longer bring legal proceedings there in respect of claims under a contract?</a:t>
            </a:r>
          </a:p>
          <a:p>
            <a:pPr algn="just"/>
            <a:r>
              <a:rPr lang="en-US" dirty="0"/>
              <a:t>2. If the Court's answer to that question is affirmative: Does the freedom of establishment of companies (Articles 43 EC and 48 EC) require that a company's legal capacity and capacity to be a party to legal proceedings is to be determined according to the law of the State where the </a:t>
            </a:r>
            <a:r>
              <a:rPr lang="it-IT" dirty="0"/>
              <a:t>company </a:t>
            </a:r>
            <a:r>
              <a:rPr lang="it-IT" dirty="0" err="1"/>
              <a:t>is</a:t>
            </a:r>
            <a:r>
              <a:rPr lang="it-IT" dirty="0"/>
              <a:t> </a:t>
            </a:r>
            <a:r>
              <a:rPr lang="it-IT" dirty="0" err="1"/>
              <a:t>incorporated</a:t>
            </a:r>
            <a:r>
              <a:rPr lang="it-IT" dirty="0"/>
              <a:t>?'</a:t>
            </a:r>
          </a:p>
        </p:txBody>
      </p:sp>
      <p:sp>
        <p:nvSpPr>
          <p:cNvPr id="4" name="Segnaposto piè di pagina 3">
            <a:extLst>
              <a:ext uri="{FF2B5EF4-FFF2-40B4-BE49-F238E27FC236}">
                <a16:creationId xmlns:a16="http://schemas.microsoft.com/office/drawing/2014/main" id="{771BA40E-B8DE-4FC8-9187-E5FF7CCCA57B}"/>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7A09CBBD-3EFB-40E9-8E3E-91E39384DD46}"/>
              </a:ext>
            </a:extLst>
          </p:cNvPr>
          <p:cNvSpPr>
            <a:spLocks noGrp="1"/>
          </p:cNvSpPr>
          <p:nvPr>
            <p:ph type="sldNum" sz="quarter" idx="12"/>
          </p:nvPr>
        </p:nvSpPr>
        <p:spPr/>
        <p:txBody>
          <a:bodyPr/>
          <a:lstStyle/>
          <a:p>
            <a:fld id="{1EAE7C81-AB1D-4EB1-9E52-B62CF7982609}" type="slidenum">
              <a:rPr lang="it-IT" smtClean="0"/>
              <a:pPr/>
              <a:t>44</a:t>
            </a:fld>
            <a:endParaRPr lang="it-IT"/>
          </a:p>
        </p:txBody>
      </p:sp>
      <p:sp>
        <p:nvSpPr>
          <p:cNvPr id="5" name="Segnaposto data 4">
            <a:extLst>
              <a:ext uri="{FF2B5EF4-FFF2-40B4-BE49-F238E27FC236}">
                <a16:creationId xmlns:a16="http://schemas.microsoft.com/office/drawing/2014/main" id="{AF987740-2E65-4546-813C-DDB68C9D8CA1}"/>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0850371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30A1F4-3B7A-4315-8C43-8FDEE12B850F}"/>
              </a:ext>
            </a:extLst>
          </p:cNvPr>
          <p:cNvSpPr>
            <a:spLocks noGrp="1"/>
          </p:cNvSpPr>
          <p:nvPr>
            <p:ph type="title"/>
          </p:nvPr>
        </p:nvSpPr>
        <p:spPr/>
        <p:txBody>
          <a:bodyPr/>
          <a:lstStyle/>
          <a:p>
            <a:r>
              <a:rPr lang="it-IT" dirty="0" err="1"/>
              <a:t>Question</a:t>
            </a:r>
            <a:r>
              <a:rPr lang="it-IT" dirty="0"/>
              <a:t> 1</a:t>
            </a:r>
          </a:p>
        </p:txBody>
      </p:sp>
      <p:sp>
        <p:nvSpPr>
          <p:cNvPr id="4" name="Segnaposto contenuto 3">
            <a:extLst>
              <a:ext uri="{FF2B5EF4-FFF2-40B4-BE49-F238E27FC236}">
                <a16:creationId xmlns:a16="http://schemas.microsoft.com/office/drawing/2014/main" id="{491BD97A-82DB-4DC7-B0A6-05EEA91AFC24}"/>
              </a:ext>
            </a:extLst>
          </p:cNvPr>
          <p:cNvSpPr>
            <a:spLocks noGrp="1"/>
          </p:cNvSpPr>
          <p:nvPr>
            <p:ph idx="1"/>
          </p:nvPr>
        </p:nvSpPr>
        <p:spPr/>
        <p:txBody>
          <a:bodyPr>
            <a:normAutofit/>
          </a:bodyPr>
          <a:lstStyle/>
          <a:p>
            <a:pPr algn="just"/>
            <a:r>
              <a:rPr lang="en-US" dirty="0"/>
              <a:t>the national court is, essentially, asking whether, where a company formed in accordance with the legislation of a Member State ('A') in which it has its registered office is deemed, under the law of another Member State ('B'), to have moved its actual </a:t>
            </a:r>
            <a:r>
              <a:rPr lang="en-US" dirty="0" err="1"/>
              <a:t>centre</a:t>
            </a:r>
            <a:r>
              <a:rPr lang="en-US" dirty="0"/>
              <a:t> of administration to Member State B,  Articles 43 EC and 48 EC preclude Member State B from denying the company legal capacity, and therefore the capacity to bring legal proceedings before its national courts in order to enforce rights under a contract with a company established in Member State B.</a:t>
            </a:r>
            <a:endParaRPr lang="it-IT" dirty="0"/>
          </a:p>
        </p:txBody>
      </p:sp>
      <p:sp>
        <p:nvSpPr>
          <p:cNvPr id="5" name="Segnaposto piè di pagina 4">
            <a:extLst>
              <a:ext uri="{FF2B5EF4-FFF2-40B4-BE49-F238E27FC236}">
                <a16:creationId xmlns:a16="http://schemas.microsoft.com/office/drawing/2014/main" id="{84EF48B9-8E20-469D-B7B8-62B2137FD993}"/>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3F9480B5-6CE2-4620-9E89-BFF3FD26CDA5}"/>
              </a:ext>
            </a:extLst>
          </p:cNvPr>
          <p:cNvSpPr>
            <a:spLocks noGrp="1"/>
          </p:cNvSpPr>
          <p:nvPr>
            <p:ph type="sldNum" sz="quarter" idx="12"/>
          </p:nvPr>
        </p:nvSpPr>
        <p:spPr/>
        <p:txBody>
          <a:bodyPr/>
          <a:lstStyle/>
          <a:p>
            <a:fld id="{1EAE7C81-AB1D-4EB1-9E52-B62CF7982609}" type="slidenum">
              <a:rPr lang="it-IT" smtClean="0"/>
              <a:pPr/>
              <a:t>45</a:t>
            </a:fld>
            <a:endParaRPr lang="it-IT"/>
          </a:p>
        </p:txBody>
      </p:sp>
      <p:sp>
        <p:nvSpPr>
          <p:cNvPr id="6" name="Segnaposto data 5">
            <a:extLst>
              <a:ext uri="{FF2B5EF4-FFF2-40B4-BE49-F238E27FC236}">
                <a16:creationId xmlns:a16="http://schemas.microsoft.com/office/drawing/2014/main" id="{AC62DCB5-15F7-488B-98EA-FE38B272F82E}"/>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1817022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6557FF-BC7E-4201-9C71-945671B77E50}"/>
              </a:ext>
            </a:extLst>
          </p:cNvPr>
          <p:cNvSpPr>
            <a:spLocks noGrp="1"/>
          </p:cNvSpPr>
          <p:nvPr>
            <p:ph type="title"/>
          </p:nvPr>
        </p:nvSpPr>
        <p:spPr/>
        <p:txBody>
          <a:bodyPr/>
          <a:lstStyle/>
          <a:p>
            <a:r>
              <a:rPr lang="it-IT" dirty="0"/>
              <a:t>COURT</a:t>
            </a:r>
          </a:p>
        </p:txBody>
      </p:sp>
      <p:sp>
        <p:nvSpPr>
          <p:cNvPr id="4" name="Segnaposto contenuto 3">
            <a:extLst>
              <a:ext uri="{FF2B5EF4-FFF2-40B4-BE49-F238E27FC236}">
                <a16:creationId xmlns:a16="http://schemas.microsoft.com/office/drawing/2014/main" id="{85AE0AE5-B6DA-4649-8CC3-ED5797F5546B}"/>
              </a:ext>
            </a:extLst>
          </p:cNvPr>
          <p:cNvSpPr>
            <a:spLocks noGrp="1"/>
          </p:cNvSpPr>
          <p:nvPr>
            <p:ph idx="1"/>
          </p:nvPr>
        </p:nvSpPr>
        <p:spPr/>
        <p:txBody>
          <a:bodyPr>
            <a:normAutofit/>
          </a:bodyPr>
          <a:lstStyle/>
          <a:p>
            <a:pPr algn="just"/>
            <a:r>
              <a:rPr lang="en-US" sz="2800" dirty="0"/>
              <a:t>where a company which is validly incorporated in one Member State ('A') in which it has its registered office is deemed, under the law of a second Member State ('B'), to have moved its actual </a:t>
            </a:r>
            <a:r>
              <a:rPr lang="en-US" sz="2800" dirty="0" err="1"/>
              <a:t>centre</a:t>
            </a:r>
            <a:r>
              <a:rPr lang="en-US" sz="2800" dirty="0"/>
              <a:t> of administration to Member State B following the transfer of all its shares to nationals of that State residing there, the rules which Member State B applies to that company do not, as Community law now stands, fall outside the scope of the Community provisions on freedom of establishment</a:t>
            </a:r>
            <a:endParaRPr lang="it-IT" sz="2800" dirty="0"/>
          </a:p>
        </p:txBody>
      </p:sp>
      <p:sp>
        <p:nvSpPr>
          <p:cNvPr id="5" name="Segnaposto piè di pagina 4">
            <a:extLst>
              <a:ext uri="{FF2B5EF4-FFF2-40B4-BE49-F238E27FC236}">
                <a16:creationId xmlns:a16="http://schemas.microsoft.com/office/drawing/2014/main" id="{F70CC49D-1723-449E-BCDD-F9B5ED1D26D9}"/>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F8DD06F7-3BA8-4A6C-B654-F987842DF69C}"/>
              </a:ext>
            </a:extLst>
          </p:cNvPr>
          <p:cNvSpPr>
            <a:spLocks noGrp="1"/>
          </p:cNvSpPr>
          <p:nvPr>
            <p:ph type="sldNum" sz="quarter" idx="12"/>
          </p:nvPr>
        </p:nvSpPr>
        <p:spPr/>
        <p:txBody>
          <a:bodyPr/>
          <a:lstStyle/>
          <a:p>
            <a:fld id="{1EAE7C81-AB1D-4EB1-9E52-B62CF7982609}" type="slidenum">
              <a:rPr lang="it-IT" smtClean="0"/>
              <a:pPr/>
              <a:t>46</a:t>
            </a:fld>
            <a:endParaRPr lang="it-IT"/>
          </a:p>
        </p:txBody>
      </p:sp>
      <p:sp>
        <p:nvSpPr>
          <p:cNvPr id="6" name="Segnaposto data 5">
            <a:extLst>
              <a:ext uri="{FF2B5EF4-FFF2-40B4-BE49-F238E27FC236}">
                <a16:creationId xmlns:a16="http://schemas.microsoft.com/office/drawing/2014/main" id="{F050C2E8-7455-470B-8BBD-E15E9C889F8F}"/>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4805267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0EF9B768-826C-4122-BD39-0BE06DA1C5A9}"/>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6C2430FF-C7A4-48FB-8FB3-70E6AE2C096B}"/>
              </a:ext>
            </a:extLst>
          </p:cNvPr>
          <p:cNvSpPr>
            <a:spLocks noGrp="1"/>
          </p:cNvSpPr>
          <p:nvPr>
            <p:ph type="sldNum" sz="quarter" idx="12"/>
          </p:nvPr>
        </p:nvSpPr>
        <p:spPr/>
        <p:txBody>
          <a:bodyPr/>
          <a:lstStyle/>
          <a:p>
            <a:fld id="{1EAE7C81-AB1D-4EB1-9E52-B62CF7982609}" type="slidenum">
              <a:rPr lang="it-IT" smtClean="0"/>
              <a:pPr/>
              <a:t>47</a:t>
            </a:fld>
            <a:endParaRPr lang="it-IT"/>
          </a:p>
        </p:txBody>
      </p:sp>
      <p:sp>
        <p:nvSpPr>
          <p:cNvPr id="4" name="Segnaposto contenuto 3">
            <a:extLst>
              <a:ext uri="{FF2B5EF4-FFF2-40B4-BE49-F238E27FC236}">
                <a16:creationId xmlns:a16="http://schemas.microsoft.com/office/drawing/2014/main" id="{0172BE68-DCDD-4066-8975-CAC2073432CD}"/>
              </a:ext>
            </a:extLst>
          </p:cNvPr>
          <p:cNvSpPr>
            <a:spLocks noGrp="1"/>
          </p:cNvSpPr>
          <p:nvPr>
            <p:ph sz="quarter" idx="4294967295"/>
          </p:nvPr>
        </p:nvSpPr>
        <p:spPr>
          <a:xfrm>
            <a:off x="467544" y="260648"/>
            <a:ext cx="8208912" cy="5895677"/>
          </a:xfrm>
        </p:spPr>
        <p:txBody>
          <a:bodyPr>
            <a:normAutofit/>
          </a:bodyPr>
          <a:lstStyle/>
          <a:p>
            <a:pPr algn="just"/>
            <a:r>
              <a:rPr lang="en-US" sz="2800" dirty="0"/>
              <a:t>although the conventions which may be entered into pursuant to Article 293 EC may, like the harmonizing directives provided for in Article 44 EC, facilitate the attainment of freedom of establishment, the exercise of that freedom can none the less not be dependent upon the adoption of such conventions</a:t>
            </a:r>
          </a:p>
          <a:p>
            <a:pPr algn="just"/>
            <a:r>
              <a:rPr lang="en-US" sz="2800" b="1" dirty="0"/>
              <a:t>No argument that might justify limiting the full effect of those articles can be derived from the fact that no convention on the mutual recognition of companies has as yet been adopted on the basis of Article 293 EC</a:t>
            </a:r>
            <a:r>
              <a:rPr lang="en-US" sz="2800" dirty="0"/>
              <a:t>.</a:t>
            </a:r>
            <a:endParaRPr lang="it-IT" sz="2800" dirty="0"/>
          </a:p>
        </p:txBody>
      </p:sp>
      <p:sp>
        <p:nvSpPr>
          <p:cNvPr id="5" name="Segnaposto data 4">
            <a:extLst>
              <a:ext uri="{FF2B5EF4-FFF2-40B4-BE49-F238E27FC236}">
                <a16:creationId xmlns:a16="http://schemas.microsoft.com/office/drawing/2014/main" id="{146C19CC-9926-4E4A-BABF-3F7FF5867D94}"/>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40077301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05C31B96-A80C-4D0C-8359-4B0173372FC9}"/>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39538102-1381-401D-BB30-50E7C8D19C47}"/>
              </a:ext>
            </a:extLst>
          </p:cNvPr>
          <p:cNvSpPr>
            <a:spLocks noGrp="1"/>
          </p:cNvSpPr>
          <p:nvPr>
            <p:ph type="sldNum" sz="quarter" idx="12"/>
          </p:nvPr>
        </p:nvSpPr>
        <p:spPr/>
        <p:txBody>
          <a:bodyPr/>
          <a:lstStyle/>
          <a:p>
            <a:fld id="{1EAE7C81-AB1D-4EB1-9E52-B62CF7982609}" type="slidenum">
              <a:rPr lang="it-IT" smtClean="0"/>
              <a:pPr/>
              <a:t>48</a:t>
            </a:fld>
            <a:endParaRPr lang="it-IT"/>
          </a:p>
        </p:txBody>
      </p:sp>
      <p:sp>
        <p:nvSpPr>
          <p:cNvPr id="4" name="Segnaposto contenuto 3">
            <a:extLst>
              <a:ext uri="{FF2B5EF4-FFF2-40B4-BE49-F238E27FC236}">
                <a16:creationId xmlns:a16="http://schemas.microsoft.com/office/drawing/2014/main" id="{5E8B4A01-D470-4B0A-9059-A0AB47FBD1B2}"/>
              </a:ext>
            </a:extLst>
          </p:cNvPr>
          <p:cNvSpPr>
            <a:spLocks noGrp="1"/>
          </p:cNvSpPr>
          <p:nvPr>
            <p:ph sz="quarter" idx="4294967295"/>
          </p:nvPr>
        </p:nvSpPr>
        <p:spPr>
          <a:xfrm>
            <a:off x="467544" y="260350"/>
            <a:ext cx="8047806" cy="5759450"/>
          </a:xfrm>
        </p:spPr>
        <p:txBody>
          <a:bodyPr>
            <a:normAutofit lnSpcReduction="10000"/>
          </a:bodyPr>
          <a:lstStyle/>
          <a:p>
            <a:pPr algn="just"/>
            <a:r>
              <a:rPr lang="en-US" sz="2800" b="1" dirty="0"/>
              <a:t>general rule</a:t>
            </a:r>
            <a:r>
              <a:rPr lang="en-US" sz="2800" dirty="0"/>
              <a:t>: the acquisition by one or more natural persons residing in a Member State of shares in a company incorporated and established in another Member State is covered by the Treaty provisions on the free movement of capital, provided that the shareholding does not confer on those natural persons definite influence over the company’s decisions and does not allow them to determine its activities. By contrast, </a:t>
            </a:r>
            <a:r>
              <a:rPr lang="en-US" sz="2800" u="sng" dirty="0"/>
              <a:t>where the acquisition involves all the shares in a company having its registered office in another Member State and the shareholding confers a definite influence over the company's decisions and allows the shareholders to determine its activities, it is the Treaty provisions on freedom of establishment which apply</a:t>
            </a:r>
            <a:endParaRPr lang="it-IT" sz="2800" u="sng" dirty="0"/>
          </a:p>
        </p:txBody>
      </p:sp>
      <p:sp>
        <p:nvSpPr>
          <p:cNvPr id="5" name="Segnaposto data 4">
            <a:extLst>
              <a:ext uri="{FF2B5EF4-FFF2-40B4-BE49-F238E27FC236}">
                <a16:creationId xmlns:a16="http://schemas.microsoft.com/office/drawing/2014/main" id="{C085418E-A036-4169-BF67-91D8B4F961F5}"/>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9003491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79C866A5-4502-4104-AF77-E4EB92CE4602}"/>
              </a:ext>
            </a:extLst>
          </p:cNvPr>
          <p:cNvSpPr>
            <a:spLocks noGrp="1"/>
          </p:cNvSpPr>
          <p:nvPr>
            <p:ph type="title"/>
          </p:nvPr>
        </p:nvSpPr>
        <p:spPr/>
        <p:txBody>
          <a:bodyPr/>
          <a:lstStyle/>
          <a:p>
            <a:r>
              <a:rPr lang="it-IT" dirty="0" err="1"/>
              <a:t>Daily</a:t>
            </a:r>
            <a:r>
              <a:rPr lang="it-IT" dirty="0"/>
              <a:t> Mail vs </a:t>
            </a:r>
            <a:r>
              <a:rPr lang="it-IT" dirty="0" err="1"/>
              <a:t>Überseering</a:t>
            </a:r>
            <a:r>
              <a:rPr lang="it-IT" dirty="0"/>
              <a:t> </a:t>
            </a:r>
          </a:p>
        </p:txBody>
      </p:sp>
      <p:sp>
        <p:nvSpPr>
          <p:cNvPr id="6" name="Segnaposto contenuto 5">
            <a:extLst>
              <a:ext uri="{FF2B5EF4-FFF2-40B4-BE49-F238E27FC236}">
                <a16:creationId xmlns:a16="http://schemas.microsoft.com/office/drawing/2014/main" id="{49F6D4FA-7EB4-47EB-99E3-955E817A82DE}"/>
              </a:ext>
            </a:extLst>
          </p:cNvPr>
          <p:cNvSpPr>
            <a:spLocks noGrp="1"/>
          </p:cNvSpPr>
          <p:nvPr>
            <p:ph sz="half" idx="1"/>
          </p:nvPr>
        </p:nvSpPr>
        <p:spPr>
          <a:xfrm>
            <a:off x="467544" y="1353611"/>
            <a:ext cx="3960440" cy="4523661"/>
          </a:xfrm>
        </p:spPr>
        <p:txBody>
          <a:bodyPr>
            <a:normAutofit/>
          </a:bodyPr>
          <a:lstStyle/>
          <a:p>
            <a:pPr algn="just"/>
            <a:r>
              <a:rPr lang="en-US" dirty="0"/>
              <a:t>It </a:t>
            </a:r>
            <a:r>
              <a:rPr lang="en-US" dirty="0" err="1"/>
              <a:t>concernes</a:t>
            </a:r>
            <a:r>
              <a:rPr lang="en-US" dirty="0"/>
              <a:t> relations between a company and the Member State under whose laws it had been incorporated in a situation where the company wished to transfer its actual </a:t>
            </a:r>
            <a:r>
              <a:rPr lang="en-US" dirty="0" err="1"/>
              <a:t>centre</a:t>
            </a:r>
            <a:r>
              <a:rPr lang="en-US" dirty="0"/>
              <a:t> of administration to another Member State whilst retaining its legal personality in the State of incorporation</a:t>
            </a:r>
            <a:endParaRPr lang="it-IT" dirty="0"/>
          </a:p>
        </p:txBody>
      </p:sp>
      <p:sp>
        <p:nvSpPr>
          <p:cNvPr id="7" name="Segnaposto contenuto 6">
            <a:extLst>
              <a:ext uri="{FF2B5EF4-FFF2-40B4-BE49-F238E27FC236}">
                <a16:creationId xmlns:a16="http://schemas.microsoft.com/office/drawing/2014/main" id="{A897DA56-B592-4FD6-AA31-145EADC61105}"/>
              </a:ext>
            </a:extLst>
          </p:cNvPr>
          <p:cNvSpPr>
            <a:spLocks noGrp="1"/>
          </p:cNvSpPr>
          <p:nvPr>
            <p:ph sz="half" idx="2"/>
          </p:nvPr>
        </p:nvSpPr>
        <p:spPr>
          <a:xfrm>
            <a:off x="4629150" y="1340768"/>
            <a:ext cx="3886200" cy="4351338"/>
          </a:xfrm>
        </p:spPr>
        <p:txBody>
          <a:bodyPr>
            <a:normAutofit/>
          </a:bodyPr>
          <a:lstStyle/>
          <a:p>
            <a:pPr algn="just"/>
            <a:r>
              <a:rPr lang="en-US" dirty="0"/>
              <a:t>It concerns the recognition by one Member State of a company incorporated under the law of another Member State, such a company being denied all legal capacity in the host Member State where it takes the view that the company has moved its actual </a:t>
            </a:r>
            <a:r>
              <a:rPr lang="en-US" dirty="0" err="1"/>
              <a:t>centre</a:t>
            </a:r>
            <a:r>
              <a:rPr lang="en-US" dirty="0"/>
              <a:t> of administration to its territory, irrespective of whether in that regard the company actually intended to transfer its seat</a:t>
            </a:r>
            <a:endParaRPr lang="it-IT" dirty="0"/>
          </a:p>
        </p:txBody>
      </p:sp>
      <p:sp>
        <p:nvSpPr>
          <p:cNvPr id="2" name="Segnaposto piè di pagina 1">
            <a:extLst>
              <a:ext uri="{FF2B5EF4-FFF2-40B4-BE49-F238E27FC236}">
                <a16:creationId xmlns:a16="http://schemas.microsoft.com/office/drawing/2014/main" id="{D7B1533B-743A-467A-A35B-34A0CC84924E}"/>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F5D610CC-051F-4D45-8ECB-6FC021003ADB}"/>
              </a:ext>
            </a:extLst>
          </p:cNvPr>
          <p:cNvSpPr>
            <a:spLocks noGrp="1"/>
          </p:cNvSpPr>
          <p:nvPr>
            <p:ph type="sldNum" sz="quarter" idx="12"/>
          </p:nvPr>
        </p:nvSpPr>
        <p:spPr/>
        <p:txBody>
          <a:bodyPr/>
          <a:lstStyle/>
          <a:p>
            <a:fld id="{1EAE7C81-AB1D-4EB1-9E52-B62CF7982609}" type="slidenum">
              <a:rPr lang="it-IT" smtClean="0"/>
              <a:pPr/>
              <a:t>49</a:t>
            </a:fld>
            <a:endParaRPr lang="it-IT"/>
          </a:p>
        </p:txBody>
      </p:sp>
      <p:sp>
        <p:nvSpPr>
          <p:cNvPr id="4" name="Segnaposto data 3">
            <a:extLst>
              <a:ext uri="{FF2B5EF4-FFF2-40B4-BE49-F238E27FC236}">
                <a16:creationId xmlns:a16="http://schemas.microsoft.com/office/drawing/2014/main" id="{07573A05-4A4D-4306-87EE-02CBC1B974AB}"/>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104133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ABEA60-3507-48D9-B63E-7F887B258335}"/>
              </a:ext>
            </a:extLst>
          </p:cNvPr>
          <p:cNvSpPr>
            <a:spLocks noGrp="1"/>
          </p:cNvSpPr>
          <p:nvPr>
            <p:ph type="title"/>
          </p:nvPr>
        </p:nvSpPr>
        <p:spPr>
          <a:xfrm>
            <a:off x="179512" y="152400"/>
            <a:ext cx="8507288" cy="684312"/>
          </a:xfrm>
        </p:spPr>
        <p:txBody>
          <a:bodyPr>
            <a:normAutofit/>
          </a:bodyPr>
          <a:lstStyle/>
          <a:p>
            <a:r>
              <a:rPr lang="it-IT" dirty="0"/>
              <a:t>RIGHT OF ESTABLISHMENT</a:t>
            </a:r>
          </a:p>
        </p:txBody>
      </p:sp>
      <p:sp>
        <p:nvSpPr>
          <p:cNvPr id="4" name="Segnaposto contenuto 3">
            <a:extLst>
              <a:ext uri="{FF2B5EF4-FFF2-40B4-BE49-F238E27FC236}">
                <a16:creationId xmlns:a16="http://schemas.microsoft.com/office/drawing/2014/main" id="{2A998000-815C-489C-A05C-A8D262B54104}"/>
              </a:ext>
            </a:extLst>
          </p:cNvPr>
          <p:cNvSpPr>
            <a:spLocks noGrp="1"/>
          </p:cNvSpPr>
          <p:nvPr>
            <p:ph idx="1"/>
          </p:nvPr>
        </p:nvSpPr>
        <p:spPr>
          <a:xfrm>
            <a:off x="251520" y="980728"/>
            <a:ext cx="8712968" cy="5176232"/>
          </a:xfrm>
        </p:spPr>
        <p:txBody>
          <a:bodyPr>
            <a:normAutofit/>
          </a:bodyPr>
          <a:lstStyle/>
          <a:p>
            <a:pPr marL="0" indent="0" algn="just">
              <a:buNone/>
            </a:pPr>
            <a:r>
              <a:rPr lang="en-US" b="1" dirty="0"/>
              <a:t>Article 49 TFEU </a:t>
            </a:r>
            <a:r>
              <a:rPr lang="en-US" dirty="0"/>
              <a:t>(ex Article 43 TEC)</a:t>
            </a:r>
          </a:p>
          <a:p>
            <a:pPr marL="0" indent="0" algn="just">
              <a:buNone/>
            </a:pPr>
            <a:endParaRPr lang="en-US" dirty="0"/>
          </a:p>
          <a:p>
            <a:pPr marL="0" indent="0" algn="just">
              <a:buNone/>
            </a:pPr>
            <a:r>
              <a:rPr lang="en-US" dirty="0"/>
              <a:t>Within the framework of the provisions set out below, </a:t>
            </a:r>
            <a:r>
              <a:rPr lang="en-US" b="1" dirty="0"/>
              <a:t>restrictions on the freedom of establishment of nationals of a Member State in the territory of another Member State shall be prohibited</a:t>
            </a:r>
            <a:r>
              <a:rPr lang="en-US" dirty="0"/>
              <a:t>. Such prohibition shall also apply to restrictions on the setting-up of agencies, branches or subsidiaries by nationals of any Member State established in the territory of any Member State. </a:t>
            </a:r>
          </a:p>
          <a:p>
            <a:pPr marL="0" indent="0" algn="just">
              <a:buNone/>
            </a:pPr>
            <a:r>
              <a:rPr lang="en-US" dirty="0"/>
              <a:t>Freedom of establishment shall </a:t>
            </a:r>
            <a:r>
              <a:rPr lang="en-US" b="1" dirty="0"/>
              <a:t>include the right to take up and pursue activities as self-employed persons and to set up and manage undertakings</a:t>
            </a:r>
            <a:r>
              <a:rPr lang="en-US" dirty="0"/>
              <a:t>, in particular companies or firms within the meaning of the second paragraph of Article 54, under the conditions laid down for its own nationals by the law of the country where such establishment is effected, subject to the provisions of the Chapter relating to capital.</a:t>
            </a:r>
            <a:endParaRPr lang="it-IT" dirty="0"/>
          </a:p>
        </p:txBody>
      </p:sp>
      <p:sp>
        <p:nvSpPr>
          <p:cNvPr id="5" name="Segnaposto piè di pagina 4">
            <a:extLst>
              <a:ext uri="{FF2B5EF4-FFF2-40B4-BE49-F238E27FC236}">
                <a16:creationId xmlns:a16="http://schemas.microsoft.com/office/drawing/2014/main" id="{DE2C62F2-AF9E-4577-AACA-B5455179C5D8}"/>
              </a:ext>
            </a:extLst>
          </p:cNvPr>
          <p:cNvSpPr>
            <a:spLocks noGrp="1"/>
          </p:cNvSpPr>
          <p:nvPr>
            <p:ph type="ftr" sz="quarter" idx="11"/>
          </p:nvPr>
        </p:nvSpPr>
        <p:spPr/>
        <p:txBody>
          <a:bodyPr/>
          <a:lstStyle/>
          <a:p>
            <a:r>
              <a:rPr lang="it-IT"/>
              <a:t>AA 2020/2021 -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676D9ECA-1DBE-4F18-BB6B-3DC487808446}"/>
              </a:ext>
            </a:extLst>
          </p:cNvPr>
          <p:cNvSpPr>
            <a:spLocks noGrp="1"/>
          </p:cNvSpPr>
          <p:nvPr>
            <p:ph type="sldNum" sz="quarter" idx="12"/>
          </p:nvPr>
        </p:nvSpPr>
        <p:spPr/>
        <p:txBody>
          <a:bodyPr/>
          <a:lstStyle/>
          <a:p>
            <a:fld id="{1EAE7C81-AB1D-4EB1-9E52-B62CF7982609}" type="slidenum">
              <a:rPr lang="it-IT" smtClean="0"/>
              <a:pPr/>
              <a:t>5</a:t>
            </a:fld>
            <a:endParaRPr lang="it-IT" dirty="0"/>
          </a:p>
        </p:txBody>
      </p:sp>
      <p:sp>
        <p:nvSpPr>
          <p:cNvPr id="6" name="Segnaposto data 5">
            <a:extLst>
              <a:ext uri="{FF2B5EF4-FFF2-40B4-BE49-F238E27FC236}">
                <a16:creationId xmlns:a16="http://schemas.microsoft.com/office/drawing/2014/main" id="{54A13033-F98F-48A9-B4DD-A69DB3F5C98A}"/>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4347752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C68918-2417-4B5A-80A3-D4C2A34311C5}"/>
              </a:ext>
            </a:extLst>
          </p:cNvPr>
          <p:cNvSpPr>
            <a:spLocks noGrp="1"/>
          </p:cNvSpPr>
          <p:nvPr>
            <p:ph type="title"/>
          </p:nvPr>
        </p:nvSpPr>
        <p:spPr/>
        <p:txBody>
          <a:bodyPr/>
          <a:lstStyle/>
          <a:p>
            <a:r>
              <a:rPr lang="it-IT" dirty="0"/>
              <a:t>The ECJ </a:t>
            </a:r>
            <a:r>
              <a:rPr lang="it-IT" dirty="0" err="1"/>
              <a:t>stated</a:t>
            </a:r>
            <a:r>
              <a:rPr lang="it-IT" dirty="0"/>
              <a:t>:</a:t>
            </a:r>
          </a:p>
        </p:txBody>
      </p:sp>
      <p:sp>
        <p:nvSpPr>
          <p:cNvPr id="4" name="Segnaposto contenuto 3">
            <a:extLst>
              <a:ext uri="{FF2B5EF4-FFF2-40B4-BE49-F238E27FC236}">
                <a16:creationId xmlns:a16="http://schemas.microsoft.com/office/drawing/2014/main" id="{B9BDD6FA-E34D-4D40-A861-5F14858937B4}"/>
              </a:ext>
            </a:extLst>
          </p:cNvPr>
          <p:cNvSpPr>
            <a:spLocks noGrp="1"/>
          </p:cNvSpPr>
          <p:nvPr>
            <p:ph idx="1"/>
          </p:nvPr>
        </p:nvSpPr>
        <p:spPr/>
        <p:txBody>
          <a:bodyPr>
            <a:normAutofit/>
          </a:bodyPr>
          <a:lstStyle/>
          <a:p>
            <a:pPr algn="just"/>
            <a:r>
              <a:rPr lang="en-US" i="1" dirty="0"/>
              <a:t>Where a company formed in accordance with the law of a Member State (“A”) in which it has its registered office is deemed, under the law of another Member State (“B”), to have moved its actual </a:t>
            </a:r>
            <a:r>
              <a:rPr lang="en-US" i="1" dirty="0" err="1"/>
              <a:t>centre</a:t>
            </a:r>
            <a:r>
              <a:rPr lang="en-US" i="1" dirty="0"/>
              <a:t> of administration to Member State B, articles 43 EC and 48 EC preclude Member State B from denying the company legal capacity and, consequently, the capacity to bring legal proceedings before its national courts for the purpose of enforcing rights under a contract with a company established in Member State B;</a:t>
            </a:r>
          </a:p>
          <a:p>
            <a:pPr algn="just"/>
            <a:r>
              <a:rPr lang="en-US" i="1" dirty="0"/>
              <a:t>Where a company formed in accordance with the law of a Member State (“A”) in which it has its registered office exercises its freedom of establishment in another Member State B to recognize the legal capacity and, consequently, the capacity to be a party to legal proceedings which the company enjoys under the law of its State of incorporation (“A”).</a:t>
            </a:r>
            <a:endParaRPr lang="it-IT" i="1" dirty="0"/>
          </a:p>
        </p:txBody>
      </p:sp>
      <p:sp>
        <p:nvSpPr>
          <p:cNvPr id="5" name="Segnaposto piè di pagina 4">
            <a:extLst>
              <a:ext uri="{FF2B5EF4-FFF2-40B4-BE49-F238E27FC236}">
                <a16:creationId xmlns:a16="http://schemas.microsoft.com/office/drawing/2014/main" id="{24ADE62A-9BF7-4762-B068-CB97E0E11939}"/>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6B7DFA31-3311-4E1A-87F4-EF0AA834F2A7}"/>
              </a:ext>
            </a:extLst>
          </p:cNvPr>
          <p:cNvSpPr>
            <a:spLocks noGrp="1"/>
          </p:cNvSpPr>
          <p:nvPr>
            <p:ph type="sldNum" sz="quarter" idx="12"/>
          </p:nvPr>
        </p:nvSpPr>
        <p:spPr/>
        <p:txBody>
          <a:bodyPr/>
          <a:lstStyle/>
          <a:p>
            <a:fld id="{1EAE7C81-AB1D-4EB1-9E52-B62CF7982609}" type="slidenum">
              <a:rPr lang="it-IT" smtClean="0"/>
              <a:pPr/>
              <a:t>50</a:t>
            </a:fld>
            <a:endParaRPr lang="it-IT"/>
          </a:p>
        </p:txBody>
      </p:sp>
      <p:sp>
        <p:nvSpPr>
          <p:cNvPr id="6" name="Segnaposto data 5">
            <a:extLst>
              <a:ext uri="{FF2B5EF4-FFF2-40B4-BE49-F238E27FC236}">
                <a16:creationId xmlns:a16="http://schemas.microsoft.com/office/drawing/2014/main" id="{783277F4-8A74-412C-897E-D1582197F6D8}"/>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2326228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6F5497-8649-445D-8FA9-000DCBB73D07}"/>
              </a:ext>
            </a:extLst>
          </p:cNvPr>
          <p:cNvSpPr>
            <a:spLocks noGrp="1"/>
          </p:cNvSpPr>
          <p:nvPr>
            <p:ph type="title"/>
          </p:nvPr>
        </p:nvSpPr>
        <p:spPr/>
        <p:style>
          <a:lnRef idx="1">
            <a:schemeClr val="accent4"/>
          </a:lnRef>
          <a:fillRef idx="3">
            <a:schemeClr val="accent4"/>
          </a:fillRef>
          <a:effectRef idx="2">
            <a:schemeClr val="accent4"/>
          </a:effectRef>
          <a:fontRef idx="minor">
            <a:schemeClr val="lt1"/>
          </a:fontRef>
        </p:style>
        <p:txBody>
          <a:bodyPr>
            <a:normAutofit/>
          </a:bodyPr>
          <a:lstStyle/>
          <a:p>
            <a:r>
              <a:rPr lang="it-IT" dirty="0"/>
              <a:t>INSPIRE ART, JUDGMENT OF THE COURT</a:t>
            </a:r>
            <a:br>
              <a:rPr lang="it-IT" dirty="0"/>
            </a:br>
            <a:r>
              <a:rPr lang="it-IT" dirty="0"/>
              <a:t>30 </a:t>
            </a:r>
            <a:r>
              <a:rPr lang="it-IT" dirty="0" err="1"/>
              <a:t>September</a:t>
            </a:r>
            <a:r>
              <a:rPr lang="it-IT" dirty="0"/>
              <a:t> 2003 in Case C-167/01 </a:t>
            </a:r>
            <a:r>
              <a:rPr lang="en-US" sz="2200" i="1" dirty="0"/>
              <a:t>(from the judgement)</a:t>
            </a:r>
            <a:endParaRPr lang="it-IT" sz="2200" i="1" dirty="0"/>
          </a:p>
        </p:txBody>
      </p:sp>
      <p:sp>
        <p:nvSpPr>
          <p:cNvPr id="4" name="Segnaposto contenuto 3">
            <a:extLst>
              <a:ext uri="{FF2B5EF4-FFF2-40B4-BE49-F238E27FC236}">
                <a16:creationId xmlns:a16="http://schemas.microsoft.com/office/drawing/2014/main" id="{00BBF4A2-E940-4688-9C61-7B93C82A8210}"/>
              </a:ext>
            </a:extLst>
          </p:cNvPr>
          <p:cNvSpPr>
            <a:spLocks noGrp="1"/>
          </p:cNvSpPr>
          <p:nvPr>
            <p:ph idx="1"/>
          </p:nvPr>
        </p:nvSpPr>
        <p:spPr/>
        <p:txBody>
          <a:bodyPr>
            <a:normAutofit/>
          </a:bodyPr>
          <a:lstStyle/>
          <a:p>
            <a:pPr algn="just"/>
            <a:r>
              <a:rPr lang="en-US" dirty="0"/>
              <a:t>In the Inspire Art case, Inspire Art Ltd. a company governed by the law of England and Wales, requested registration of its branch in the Netherlands;</a:t>
            </a:r>
          </a:p>
          <a:p>
            <a:pPr algn="just"/>
            <a:r>
              <a:rPr lang="nl-NL" dirty="0"/>
              <a:t>proceedings between the Kamer van Koophandel en Fabrieken voor Amsterdam (Amsterdam Chamber of Commerce and </a:t>
            </a:r>
            <a:r>
              <a:rPr lang="en-US" dirty="0"/>
              <a:t>Industry), Netherlands ('the Chamber of Commerce') and Inspire Art Ltd, a company governed by the law of England and Wales ('Inspire Art'), </a:t>
            </a:r>
            <a:r>
              <a:rPr lang="en-US" b="1" dirty="0"/>
              <a:t>concerning the obligation imposed on Inspire Art's branch in the Netherlands to record, with its registration in the Dutch commercial register, its description as a '</a:t>
            </a:r>
            <a:r>
              <a:rPr lang="en-US" b="1" dirty="0" err="1"/>
              <a:t>formeel</a:t>
            </a:r>
            <a:r>
              <a:rPr lang="en-US" b="1" dirty="0"/>
              <a:t> </a:t>
            </a:r>
            <a:r>
              <a:rPr lang="en-US" b="1" dirty="0" err="1"/>
              <a:t>buitenlandse</a:t>
            </a:r>
            <a:r>
              <a:rPr lang="en-US" b="1" dirty="0"/>
              <a:t> </a:t>
            </a:r>
            <a:r>
              <a:rPr lang="en-US" b="1" dirty="0" err="1"/>
              <a:t>vennootschap</a:t>
            </a:r>
            <a:r>
              <a:rPr lang="en-US" b="1" dirty="0"/>
              <a:t>' (formally foreign company) and to use that description in its business dealings</a:t>
            </a:r>
            <a:r>
              <a:rPr lang="en-US" dirty="0"/>
              <a:t>, such obligations being imposed by the Wet</a:t>
            </a:r>
            <a:r>
              <a:rPr lang="nl-NL" dirty="0"/>
              <a:t>op de Formeel Buitenlandse Vennootschappen (Law on Formally Foreign </a:t>
            </a:r>
            <a:r>
              <a:rPr lang="en-US" dirty="0"/>
              <a:t>Companies) of 17 December 1997</a:t>
            </a:r>
            <a:endParaRPr lang="it-IT" dirty="0"/>
          </a:p>
        </p:txBody>
      </p:sp>
      <p:sp>
        <p:nvSpPr>
          <p:cNvPr id="5" name="Segnaposto piè di pagina 4">
            <a:extLst>
              <a:ext uri="{FF2B5EF4-FFF2-40B4-BE49-F238E27FC236}">
                <a16:creationId xmlns:a16="http://schemas.microsoft.com/office/drawing/2014/main" id="{0EA1C2B7-6C25-4E77-AB48-314785A389ED}"/>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3063060E-9C43-40DD-B30A-829D6441D666}"/>
              </a:ext>
            </a:extLst>
          </p:cNvPr>
          <p:cNvSpPr>
            <a:spLocks noGrp="1"/>
          </p:cNvSpPr>
          <p:nvPr>
            <p:ph type="sldNum" sz="quarter" idx="12"/>
          </p:nvPr>
        </p:nvSpPr>
        <p:spPr/>
        <p:txBody>
          <a:bodyPr/>
          <a:lstStyle/>
          <a:p>
            <a:fld id="{1EAE7C81-AB1D-4EB1-9E52-B62CF7982609}" type="slidenum">
              <a:rPr lang="it-IT" smtClean="0"/>
              <a:pPr/>
              <a:t>51</a:t>
            </a:fld>
            <a:endParaRPr lang="it-IT"/>
          </a:p>
        </p:txBody>
      </p:sp>
      <p:sp>
        <p:nvSpPr>
          <p:cNvPr id="6" name="Segnaposto data 5">
            <a:extLst>
              <a:ext uri="{FF2B5EF4-FFF2-40B4-BE49-F238E27FC236}">
                <a16:creationId xmlns:a16="http://schemas.microsoft.com/office/drawing/2014/main" id="{ADBEBDE5-702C-48C1-8C57-D4DB8B9E8742}"/>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6192288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AC0CE0BD-54A5-4853-9B3D-F81A61C0364B}"/>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7765475C-EF04-4F70-AEE4-DBEF09C14B6E}"/>
              </a:ext>
            </a:extLst>
          </p:cNvPr>
          <p:cNvSpPr>
            <a:spLocks noGrp="1"/>
          </p:cNvSpPr>
          <p:nvPr>
            <p:ph type="sldNum" sz="quarter" idx="12"/>
          </p:nvPr>
        </p:nvSpPr>
        <p:spPr/>
        <p:txBody>
          <a:bodyPr/>
          <a:lstStyle/>
          <a:p>
            <a:fld id="{1EAE7C81-AB1D-4EB1-9E52-B62CF7982609}" type="slidenum">
              <a:rPr lang="it-IT" smtClean="0"/>
              <a:pPr/>
              <a:t>52</a:t>
            </a:fld>
            <a:endParaRPr lang="it-IT"/>
          </a:p>
        </p:txBody>
      </p:sp>
      <p:sp>
        <p:nvSpPr>
          <p:cNvPr id="5" name="Segnaposto contenuto 4">
            <a:extLst>
              <a:ext uri="{FF2B5EF4-FFF2-40B4-BE49-F238E27FC236}">
                <a16:creationId xmlns:a16="http://schemas.microsoft.com/office/drawing/2014/main" id="{5976BCD7-3A64-4C29-A64F-656A11E5AC30}"/>
              </a:ext>
            </a:extLst>
          </p:cNvPr>
          <p:cNvSpPr>
            <a:spLocks noGrp="1"/>
          </p:cNvSpPr>
          <p:nvPr>
            <p:ph sz="quarter" idx="4294967295"/>
          </p:nvPr>
        </p:nvSpPr>
        <p:spPr>
          <a:xfrm>
            <a:off x="323528" y="136524"/>
            <a:ext cx="8390260" cy="6019801"/>
          </a:xfrm>
        </p:spPr>
        <p:txBody>
          <a:bodyPr>
            <a:normAutofit fontScale="92500" lnSpcReduction="20000"/>
          </a:bodyPr>
          <a:lstStyle/>
          <a:p>
            <a:r>
              <a:rPr lang="en-US" sz="2000" dirty="0"/>
              <a:t>In particular, Article 2 of the WFBV requires a company falling within the definition of a formally foreign company to be registered as such in the commercial register of the host State. An authentic copy in Dutch, French, German or English, or a copy certified by a director, of the instrument constituting the company must also be filed in the commercial register of the host State, and a copy of the memorandum and articles of association if they are contained in a separate instrument. The date of the first registration of that company, the national register in which and the number under which it is registered must also appear in the commercial register and, in the case of companies with a single member, certain information concerning that sole shareholder.</a:t>
            </a:r>
          </a:p>
          <a:p>
            <a:r>
              <a:rPr lang="en-US" sz="2000" dirty="0"/>
              <a:t>Article 4(4) provides for directors to be jointly and severally liable with the company for legal acts carried out in the name of the company during their directorship until the requirement of registration in the commercial register has been fulfilled.</a:t>
            </a:r>
          </a:p>
          <a:p>
            <a:r>
              <a:rPr lang="en-US" sz="2000" dirty="0"/>
              <a:t>Pursuant to Article 3 of the WFBV, all documents and notices in which a formally foreign company appears or which it produces, except telegrams and advertisements, must state the company's full name, legal form, registered office and chief place of business, and the registration number, the date of first registration and the register in which it is required to be registered under the legislation applicable to it. That article also requires it to be indicated that the company is formally foreign and prohibits the making of statements in documents or publications which give the false impression that the undertaking belongs to a Netherlands legal person.</a:t>
            </a:r>
          </a:p>
          <a:p>
            <a:r>
              <a:rPr lang="en-US" sz="2000" dirty="0"/>
              <a:t>the subscribed capital of a formally foreign company must be at least equal to the minimum amount required of Netherlands limited. The paid-up share capital must be at least equal to the minimum capital</a:t>
            </a:r>
            <a:endParaRPr lang="it-IT" sz="2000" dirty="0"/>
          </a:p>
        </p:txBody>
      </p:sp>
      <p:sp>
        <p:nvSpPr>
          <p:cNvPr id="2" name="Segnaposto data 1">
            <a:extLst>
              <a:ext uri="{FF2B5EF4-FFF2-40B4-BE49-F238E27FC236}">
                <a16:creationId xmlns:a16="http://schemas.microsoft.com/office/drawing/2014/main" id="{27FB0822-D717-44B7-8C75-A0B3BDDA6933}"/>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4074152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391C0D-EF78-4AD5-B134-9D691DE4AA9C}"/>
              </a:ext>
            </a:extLst>
          </p:cNvPr>
          <p:cNvSpPr>
            <a:spLocks noGrp="1"/>
          </p:cNvSpPr>
          <p:nvPr>
            <p:ph type="title"/>
          </p:nvPr>
        </p:nvSpPr>
        <p:spPr>
          <a:xfrm>
            <a:off x="251520" y="152400"/>
            <a:ext cx="8435280" cy="548640"/>
          </a:xfrm>
        </p:spPr>
        <p:txBody>
          <a:bodyPr>
            <a:normAutofit/>
          </a:bodyPr>
          <a:lstStyle/>
          <a:p>
            <a:r>
              <a:rPr lang="it-IT" dirty="0"/>
              <a:t>?</a:t>
            </a:r>
          </a:p>
        </p:txBody>
      </p:sp>
      <p:sp>
        <p:nvSpPr>
          <p:cNvPr id="4" name="Segnaposto contenuto 3">
            <a:extLst>
              <a:ext uri="{FF2B5EF4-FFF2-40B4-BE49-F238E27FC236}">
                <a16:creationId xmlns:a16="http://schemas.microsoft.com/office/drawing/2014/main" id="{AE537C02-E0EB-4C1E-B248-E27F9286082A}"/>
              </a:ext>
            </a:extLst>
          </p:cNvPr>
          <p:cNvSpPr>
            <a:spLocks noGrp="1"/>
          </p:cNvSpPr>
          <p:nvPr>
            <p:ph idx="1"/>
          </p:nvPr>
        </p:nvSpPr>
        <p:spPr>
          <a:xfrm>
            <a:off x="251520" y="701040"/>
            <a:ext cx="8435280" cy="5455920"/>
          </a:xfrm>
        </p:spPr>
        <p:txBody>
          <a:bodyPr>
            <a:normAutofit/>
          </a:bodyPr>
          <a:lstStyle/>
          <a:p>
            <a:pPr algn="just"/>
            <a:r>
              <a:rPr lang="en-US" dirty="0"/>
              <a:t>1 . Are Articles 43 EC and 48 EC to be interpreted as </a:t>
            </a:r>
            <a:r>
              <a:rPr lang="en-US" i="1" dirty="0"/>
              <a:t>precluding the Netherlands</a:t>
            </a:r>
            <a:r>
              <a:rPr lang="en-US" dirty="0"/>
              <a:t>, pursuant to the Wet op de </a:t>
            </a:r>
            <a:r>
              <a:rPr lang="en-US" dirty="0" err="1"/>
              <a:t>formeel</a:t>
            </a:r>
            <a:r>
              <a:rPr lang="en-US" dirty="0"/>
              <a:t> </a:t>
            </a:r>
            <a:r>
              <a:rPr lang="en-US" dirty="0" err="1"/>
              <a:t>buitenlandse</a:t>
            </a:r>
            <a:r>
              <a:rPr lang="en-US" dirty="0"/>
              <a:t> </a:t>
            </a:r>
            <a:r>
              <a:rPr lang="en-US" dirty="0" err="1"/>
              <a:t>vennootschappen</a:t>
            </a:r>
            <a:r>
              <a:rPr lang="en-US" dirty="0"/>
              <a:t> of 17 December 1997, </a:t>
            </a:r>
            <a:r>
              <a:rPr lang="en-US" i="1" dirty="0"/>
              <a:t>from attaching additional conditions,</a:t>
            </a:r>
            <a:r>
              <a:rPr lang="en-US" dirty="0"/>
              <a:t> such as those laid down in Articles 2 to 5 of that law, </a:t>
            </a:r>
            <a:r>
              <a:rPr lang="en-US" i="1" dirty="0"/>
              <a:t>to the establishment in the Netherlands of a branch of a company which has been set up in the United Kingdom with the sole aim of securing the advantages which that offers </a:t>
            </a:r>
            <a:r>
              <a:rPr lang="en-US" dirty="0"/>
              <a:t>compared to incorporation under Netherlands law, given that Netherlands law imposes stricter rules than those applying in the United Kingdom with regard to the setting-up of companies and payment for shares, and given that the Netherlands law infers that aim from the fact that </a:t>
            </a:r>
            <a:r>
              <a:rPr lang="en-US" u="sng" dirty="0"/>
              <a:t>the company carries on its activities entirely or almost entirely in the Netherlands and, furthermore, does not have any real connection with the State in which the law under which it was formed applies</a:t>
            </a:r>
            <a:r>
              <a:rPr lang="en-US" dirty="0"/>
              <a:t>?</a:t>
            </a:r>
            <a:endParaRPr lang="it-IT" dirty="0"/>
          </a:p>
        </p:txBody>
      </p:sp>
      <p:sp>
        <p:nvSpPr>
          <p:cNvPr id="5" name="Segnaposto piè di pagina 4">
            <a:extLst>
              <a:ext uri="{FF2B5EF4-FFF2-40B4-BE49-F238E27FC236}">
                <a16:creationId xmlns:a16="http://schemas.microsoft.com/office/drawing/2014/main" id="{B016A749-8625-4D18-A022-43F0CDE23199}"/>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DED2DD19-9DCB-4A11-88B1-182BEDCEF774}"/>
              </a:ext>
            </a:extLst>
          </p:cNvPr>
          <p:cNvSpPr>
            <a:spLocks noGrp="1"/>
          </p:cNvSpPr>
          <p:nvPr>
            <p:ph type="sldNum" sz="quarter" idx="12"/>
          </p:nvPr>
        </p:nvSpPr>
        <p:spPr/>
        <p:txBody>
          <a:bodyPr/>
          <a:lstStyle/>
          <a:p>
            <a:fld id="{1EAE7C81-AB1D-4EB1-9E52-B62CF7982609}" type="slidenum">
              <a:rPr lang="it-IT" smtClean="0"/>
              <a:pPr/>
              <a:t>53</a:t>
            </a:fld>
            <a:endParaRPr lang="it-IT"/>
          </a:p>
        </p:txBody>
      </p:sp>
      <p:sp>
        <p:nvSpPr>
          <p:cNvPr id="6" name="Segnaposto data 5">
            <a:extLst>
              <a:ext uri="{FF2B5EF4-FFF2-40B4-BE49-F238E27FC236}">
                <a16:creationId xmlns:a16="http://schemas.microsoft.com/office/drawing/2014/main" id="{9051E6DD-7259-473F-805A-7B49958EE4A1}"/>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805743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F7BF5B-B2DB-4083-AABA-437BD346EDB3}"/>
              </a:ext>
            </a:extLst>
          </p:cNvPr>
          <p:cNvSpPr>
            <a:spLocks noGrp="1"/>
          </p:cNvSpPr>
          <p:nvPr>
            <p:ph type="title"/>
          </p:nvPr>
        </p:nvSpPr>
        <p:spPr/>
        <p:txBody>
          <a:bodyPr/>
          <a:lstStyle/>
          <a:p>
            <a:r>
              <a:rPr lang="it-IT" dirty="0"/>
              <a:t>?</a:t>
            </a:r>
          </a:p>
        </p:txBody>
      </p:sp>
      <p:sp>
        <p:nvSpPr>
          <p:cNvPr id="4" name="Segnaposto contenuto 3">
            <a:extLst>
              <a:ext uri="{FF2B5EF4-FFF2-40B4-BE49-F238E27FC236}">
                <a16:creationId xmlns:a16="http://schemas.microsoft.com/office/drawing/2014/main" id="{1339C918-A63D-40D9-A2B1-DFEF4EBAC1D9}"/>
              </a:ext>
            </a:extLst>
          </p:cNvPr>
          <p:cNvSpPr>
            <a:spLocks noGrp="1"/>
          </p:cNvSpPr>
          <p:nvPr>
            <p:ph idx="1"/>
          </p:nvPr>
        </p:nvSpPr>
        <p:spPr/>
        <p:txBody>
          <a:bodyPr>
            <a:normAutofit/>
          </a:bodyPr>
          <a:lstStyle/>
          <a:p>
            <a:pPr algn="just"/>
            <a:r>
              <a:rPr lang="en-US" sz="2800" dirty="0"/>
              <a:t>2. If, on a proper construction of those articles, it is held that the provisions of the Wet op de </a:t>
            </a:r>
            <a:r>
              <a:rPr lang="en-US" sz="2800" dirty="0" err="1"/>
              <a:t>formeel</a:t>
            </a:r>
            <a:r>
              <a:rPr lang="en-US" sz="2800" dirty="0"/>
              <a:t> </a:t>
            </a:r>
            <a:r>
              <a:rPr lang="en-US" sz="2800" dirty="0" err="1"/>
              <a:t>buitenlandse</a:t>
            </a:r>
            <a:r>
              <a:rPr lang="en-US" sz="2800" dirty="0"/>
              <a:t> </a:t>
            </a:r>
            <a:r>
              <a:rPr lang="en-US" sz="2800" dirty="0" err="1"/>
              <a:t>vennootschappen</a:t>
            </a:r>
            <a:r>
              <a:rPr lang="en-US" sz="2800" dirty="0"/>
              <a:t> are incompatible with them, must Article 46 EC be interpreted as meaning that the said Articles 43 EC and 48 EC do not affect the applicability of the Netherlands rules laid down in that law, on the ground that the provisions in question are justified for the reasons stated by the Netherlands legislature?'</a:t>
            </a:r>
            <a:endParaRPr lang="it-IT" sz="2800" dirty="0"/>
          </a:p>
        </p:txBody>
      </p:sp>
      <p:sp>
        <p:nvSpPr>
          <p:cNvPr id="5" name="Segnaposto piè di pagina 4">
            <a:extLst>
              <a:ext uri="{FF2B5EF4-FFF2-40B4-BE49-F238E27FC236}">
                <a16:creationId xmlns:a16="http://schemas.microsoft.com/office/drawing/2014/main" id="{C8D17715-0CCF-4E61-8F51-C38BD7843E7E}"/>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47B94072-E062-4AEB-BB1C-89799387F255}"/>
              </a:ext>
            </a:extLst>
          </p:cNvPr>
          <p:cNvSpPr>
            <a:spLocks noGrp="1"/>
          </p:cNvSpPr>
          <p:nvPr>
            <p:ph type="sldNum" sz="quarter" idx="12"/>
          </p:nvPr>
        </p:nvSpPr>
        <p:spPr/>
        <p:txBody>
          <a:bodyPr/>
          <a:lstStyle/>
          <a:p>
            <a:fld id="{1EAE7C81-AB1D-4EB1-9E52-B62CF7982609}" type="slidenum">
              <a:rPr lang="it-IT" smtClean="0"/>
              <a:pPr/>
              <a:t>54</a:t>
            </a:fld>
            <a:endParaRPr lang="it-IT"/>
          </a:p>
        </p:txBody>
      </p:sp>
      <p:sp>
        <p:nvSpPr>
          <p:cNvPr id="6" name="Segnaposto data 5">
            <a:extLst>
              <a:ext uri="{FF2B5EF4-FFF2-40B4-BE49-F238E27FC236}">
                <a16:creationId xmlns:a16="http://schemas.microsoft.com/office/drawing/2014/main" id="{D8C86BC5-41F2-4E9E-BE86-FB6AA90D1FE1}"/>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4365389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6E3488EB-DF6F-477B-AF27-B0D3379A4C1B}"/>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6FF75434-3A11-46E4-8CE0-A324D0C89A24}"/>
              </a:ext>
            </a:extLst>
          </p:cNvPr>
          <p:cNvSpPr>
            <a:spLocks noGrp="1"/>
          </p:cNvSpPr>
          <p:nvPr>
            <p:ph type="sldNum" sz="quarter" idx="12"/>
          </p:nvPr>
        </p:nvSpPr>
        <p:spPr/>
        <p:txBody>
          <a:bodyPr/>
          <a:lstStyle/>
          <a:p>
            <a:fld id="{1EAE7C81-AB1D-4EB1-9E52-B62CF7982609}" type="slidenum">
              <a:rPr lang="it-IT" smtClean="0"/>
              <a:pPr/>
              <a:t>55</a:t>
            </a:fld>
            <a:endParaRPr lang="it-IT"/>
          </a:p>
        </p:txBody>
      </p:sp>
      <p:sp>
        <p:nvSpPr>
          <p:cNvPr id="4" name="Segnaposto contenuto 3">
            <a:extLst>
              <a:ext uri="{FF2B5EF4-FFF2-40B4-BE49-F238E27FC236}">
                <a16:creationId xmlns:a16="http://schemas.microsoft.com/office/drawing/2014/main" id="{86712ED5-2D16-4440-A692-20164761B166}"/>
              </a:ext>
            </a:extLst>
          </p:cNvPr>
          <p:cNvSpPr>
            <a:spLocks noGrp="1"/>
          </p:cNvSpPr>
          <p:nvPr>
            <p:ph sz="quarter" idx="4294967295"/>
          </p:nvPr>
        </p:nvSpPr>
        <p:spPr>
          <a:xfrm>
            <a:off x="539552" y="332656"/>
            <a:ext cx="7776864" cy="5823669"/>
          </a:xfrm>
        </p:spPr>
        <p:txBody>
          <a:bodyPr>
            <a:normAutofit/>
          </a:bodyPr>
          <a:lstStyle/>
          <a:p>
            <a:pPr algn="just"/>
            <a:r>
              <a:rPr lang="en-US" sz="2800" dirty="0"/>
              <a:t>The national Court is asking whether Articles 43 EC and 48 EC must be interpreted as </a:t>
            </a:r>
            <a:r>
              <a:rPr lang="en-US" sz="2800" b="1" dirty="0"/>
              <a:t>precluding legislation of a Member State</a:t>
            </a:r>
            <a:r>
              <a:rPr lang="en-US" sz="2800" dirty="0"/>
              <a:t>, such as the WFBV, which attaches additional conditions, such as those laid down in Articles 2 to 5 of that law, to the establishment in that Member State of a company formed under the law of another Member State with the sole aim of securing certain advantages compared with companies formed under the law of the Member State of establishment which imposes stricter rules than those imposed by the law of the Member State of formation with regard to the setting-up of companies and paying-up of shares;</a:t>
            </a:r>
            <a:endParaRPr lang="it-IT" sz="2800" dirty="0"/>
          </a:p>
        </p:txBody>
      </p:sp>
      <p:sp>
        <p:nvSpPr>
          <p:cNvPr id="5" name="Segnaposto data 4">
            <a:extLst>
              <a:ext uri="{FF2B5EF4-FFF2-40B4-BE49-F238E27FC236}">
                <a16:creationId xmlns:a16="http://schemas.microsoft.com/office/drawing/2014/main" id="{9A69E034-395B-4B1C-9EB2-BF380D2AF617}"/>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4652033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03CAB158-2D97-475C-8888-62EB0E2BCAA9}"/>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6FF75434-3A11-46E4-8CE0-A324D0C89A24}"/>
              </a:ext>
            </a:extLst>
          </p:cNvPr>
          <p:cNvSpPr>
            <a:spLocks noGrp="1"/>
          </p:cNvSpPr>
          <p:nvPr>
            <p:ph type="sldNum" sz="quarter" idx="12"/>
          </p:nvPr>
        </p:nvSpPr>
        <p:spPr/>
        <p:txBody>
          <a:bodyPr/>
          <a:lstStyle/>
          <a:p>
            <a:fld id="{1EAE7C81-AB1D-4EB1-9E52-B62CF7982609}" type="slidenum">
              <a:rPr lang="it-IT" smtClean="0"/>
              <a:pPr/>
              <a:t>56</a:t>
            </a:fld>
            <a:endParaRPr lang="it-IT"/>
          </a:p>
        </p:txBody>
      </p:sp>
      <p:sp>
        <p:nvSpPr>
          <p:cNvPr id="4" name="Segnaposto contenuto 3">
            <a:extLst>
              <a:ext uri="{FF2B5EF4-FFF2-40B4-BE49-F238E27FC236}">
                <a16:creationId xmlns:a16="http://schemas.microsoft.com/office/drawing/2014/main" id="{86712ED5-2D16-4440-A692-20164761B166}"/>
              </a:ext>
            </a:extLst>
          </p:cNvPr>
          <p:cNvSpPr>
            <a:spLocks noGrp="1"/>
          </p:cNvSpPr>
          <p:nvPr>
            <p:ph sz="quarter" idx="4294967295"/>
          </p:nvPr>
        </p:nvSpPr>
        <p:spPr>
          <a:xfrm>
            <a:off x="251520" y="188640"/>
            <a:ext cx="8424936" cy="5967685"/>
          </a:xfrm>
        </p:spPr>
        <p:txBody>
          <a:bodyPr>
            <a:normAutofit/>
          </a:bodyPr>
          <a:lstStyle/>
          <a:p>
            <a:pPr algn="just"/>
            <a:r>
              <a:rPr lang="en-US" sz="2800" dirty="0"/>
              <a:t>whether the fact that the law of the Member State of establishment infers that aim from the circumstance of that company's carrying on its activities entirely or almost entirely in that latter Member State and of its having no genuine connection with the State in accordance with the law of which it was formed makes any difference to the Court's analysis of that question;</a:t>
            </a:r>
          </a:p>
          <a:p>
            <a:pPr algn="just"/>
            <a:r>
              <a:rPr lang="en-US" sz="2800" dirty="0"/>
              <a:t>and whether, if an affirmative answer is given to one or other of those questions, a national law such as the WFBV may be justified under Article 46 EC or by overriding reasons relating to the public interest</a:t>
            </a:r>
            <a:endParaRPr lang="it-IT" sz="2800" dirty="0"/>
          </a:p>
        </p:txBody>
      </p:sp>
      <p:sp>
        <p:nvSpPr>
          <p:cNvPr id="5" name="Segnaposto data 4">
            <a:extLst>
              <a:ext uri="{FF2B5EF4-FFF2-40B4-BE49-F238E27FC236}">
                <a16:creationId xmlns:a16="http://schemas.microsoft.com/office/drawing/2014/main" id="{17D88326-63AE-45BF-9AA7-265B5E3B1E92}"/>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7111494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ACD71C8B-ADF0-419D-94E8-E1976A3B6A8C}"/>
              </a:ext>
            </a:extLst>
          </p:cNvPr>
          <p:cNvSpPr>
            <a:spLocks noGrp="1"/>
          </p:cNvSpPr>
          <p:nvPr>
            <p:ph type="ftr" sz="quarter" idx="11"/>
          </p:nvPr>
        </p:nvSpPr>
        <p:spPr/>
        <p:txBody>
          <a:bodyPr/>
          <a:lstStyle/>
          <a:p>
            <a:r>
              <a:rPr lang="it-IT"/>
              <a:t>AA 2020/2021 - Italian and European Company Law -             dott. Giulia Gabassi</a:t>
            </a:r>
          </a:p>
        </p:txBody>
      </p:sp>
      <p:sp>
        <p:nvSpPr>
          <p:cNvPr id="2" name="Segnaposto numero diapositiva 1">
            <a:extLst>
              <a:ext uri="{FF2B5EF4-FFF2-40B4-BE49-F238E27FC236}">
                <a16:creationId xmlns:a16="http://schemas.microsoft.com/office/drawing/2014/main" id="{557ECED3-1781-4383-9BD5-0763456B0CB8}"/>
              </a:ext>
            </a:extLst>
          </p:cNvPr>
          <p:cNvSpPr>
            <a:spLocks noGrp="1"/>
          </p:cNvSpPr>
          <p:nvPr>
            <p:ph type="sldNum" sz="quarter" idx="12"/>
          </p:nvPr>
        </p:nvSpPr>
        <p:spPr/>
        <p:txBody>
          <a:bodyPr/>
          <a:lstStyle/>
          <a:p>
            <a:fld id="{1EAE7C81-AB1D-4EB1-9E52-B62CF7982609}" type="slidenum">
              <a:rPr lang="it-IT" smtClean="0"/>
              <a:pPr/>
              <a:t>57</a:t>
            </a:fld>
            <a:endParaRPr lang="it-IT"/>
          </a:p>
        </p:txBody>
      </p:sp>
      <p:sp>
        <p:nvSpPr>
          <p:cNvPr id="4" name="Segnaposto contenuto 3">
            <a:extLst>
              <a:ext uri="{FF2B5EF4-FFF2-40B4-BE49-F238E27FC236}">
                <a16:creationId xmlns:a16="http://schemas.microsoft.com/office/drawing/2014/main" id="{A2F5E82D-22FF-4938-A17A-C01CEB55E429}"/>
              </a:ext>
            </a:extLst>
          </p:cNvPr>
          <p:cNvSpPr>
            <a:spLocks noGrp="1"/>
          </p:cNvSpPr>
          <p:nvPr>
            <p:ph sz="quarter" idx="4294967295"/>
          </p:nvPr>
        </p:nvSpPr>
        <p:spPr>
          <a:xfrm>
            <a:off x="323528" y="260648"/>
            <a:ext cx="8390260" cy="5976664"/>
          </a:xfrm>
        </p:spPr>
        <p:txBody>
          <a:bodyPr>
            <a:normAutofit/>
          </a:bodyPr>
          <a:lstStyle/>
          <a:p>
            <a:pPr algn="just"/>
            <a:r>
              <a:rPr lang="en-US" dirty="0"/>
              <a:t>several of the provisions of the WFBV </a:t>
            </a:r>
            <a:r>
              <a:rPr lang="en-US" dirty="0">
                <a:highlight>
                  <a:srgbClr val="FFFF00"/>
                </a:highlight>
              </a:rPr>
              <a:t>fall within the scope of the Eleventh Directive</a:t>
            </a:r>
            <a:r>
              <a:rPr lang="en-US" dirty="0"/>
              <a:t>, since that concerns disclosure requirements in respect of branches opened in a Member State by companies covered by the First Directive and governed by the law of another Member State</a:t>
            </a:r>
          </a:p>
          <a:p>
            <a:pPr algn="just"/>
            <a:r>
              <a:rPr lang="it-IT" dirty="0"/>
              <a:t>some of the </a:t>
            </a:r>
            <a:r>
              <a:rPr lang="it-IT" dirty="0" err="1"/>
              <a:t>obligations</a:t>
            </a:r>
            <a:r>
              <a:rPr lang="it-IT" dirty="0"/>
              <a:t> </a:t>
            </a:r>
            <a:r>
              <a:rPr lang="en-US" dirty="0"/>
              <a:t>imposed by the WFBV concern the implementation in domestic law of the disclosure requirements laid down by the Eleventh Directive</a:t>
            </a:r>
          </a:p>
          <a:p>
            <a:pPr algn="just"/>
            <a:r>
              <a:rPr lang="en-US" u="sng" dirty="0"/>
              <a:t>Those provisions, the compatibility of which with the Eleventh Directive has not been called into question, cannot be regarded as constituting any impediment to </a:t>
            </a:r>
            <a:r>
              <a:rPr lang="it-IT" u="sng" dirty="0" err="1"/>
              <a:t>freedom</a:t>
            </a:r>
            <a:r>
              <a:rPr lang="it-IT" u="sng" dirty="0"/>
              <a:t> of establishment. </a:t>
            </a:r>
            <a:r>
              <a:rPr lang="en-US" dirty="0"/>
              <a:t>Nevertheless, even if the various disclosure measures referred to at paragraph 57 above are compatible with Community law, </a:t>
            </a:r>
            <a:r>
              <a:rPr lang="en-US" u="sng" dirty="0"/>
              <a:t>that does not automatically mean that the sanctions attached by the WFBV to non-compliance with those disclosure measures must also be compatible with Community law</a:t>
            </a:r>
          </a:p>
          <a:p>
            <a:r>
              <a:rPr lang="en-US" dirty="0"/>
              <a:t>the Eleventh Directive requires the Member States to provide for appropriate penalties where branches of companies fail to make the required disclosures in the host Member State</a:t>
            </a:r>
            <a:endParaRPr lang="it-IT" dirty="0"/>
          </a:p>
        </p:txBody>
      </p:sp>
      <p:sp>
        <p:nvSpPr>
          <p:cNvPr id="5" name="Segnaposto data 4">
            <a:extLst>
              <a:ext uri="{FF2B5EF4-FFF2-40B4-BE49-F238E27FC236}">
                <a16:creationId xmlns:a16="http://schemas.microsoft.com/office/drawing/2014/main" id="{9FE91F8C-1589-49F9-B9F7-BE98972A8EC9}"/>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0362539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77997FA3-5E32-4984-8628-C355E0518FD3}"/>
              </a:ext>
            </a:extLst>
          </p:cNvPr>
          <p:cNvSpPr>
            <a:spLocks noGrp="1"/>
          </p:cNvSpPr>
          <p:nvPr>
            <p:ph type="ftr" sz="quarter" idx="11"/>
          </p:nvPr>
        </p:nvSpPr>
        <p:spPr/>
        <p:txBody>
          <a:bodyPr/>
          <a:lstStyle/>
          <a:p>
            <a:r>
              <a:rPr lang="it-IT"/>
              <a:t>AA 2020/2021 - Italian and European Company Law -             dott. Giulia Gabassi</a:t>
            </a:r>
          </a:p>
        </p:txBody>
      </p:sp>
      <p:sp>
        <p:nvSpPr>
          <p:cNvPr id="2" name="Segnaposto numero diapositiva 1">
            <a:extLst>
              <a:ext uri="{FF2B5EF4-FFF2-40B4-BE49-F238E27FC236}">
                <a16:creationId xmlns:a16="http://schemas.microsoft.com/office/drawing/2014/main" id="{01295177-0B12-403B-A992-AF4801A4D806}"/>
              </a:ext>
            </a:extLst>
          </p:cNvPr>
          <p:cNvSpPr>
            <a:spLocks noGrp="1"/>
          </p:cNvSpPr>
          <p:nvPr>
            <p:ph type="sldNum" sz="quarter" idx="12"/>
          </p:nvPr>
        </p:nvSpPr>
        <p:spPr/>
        <p:txBody>
          <a:bodyPr/>
          <a:lstStyle/>
          <a:p>
            <a:fld id="{1EAE7C81-AB1D-4EB1-9E52-B62CF7982609}" type="slidenum">
              <a:rPr lang="it-IT" smtClean="0"/>
              <a:pPr/>
              <a:t>58</a:t>
            </a:fld>
            <a:endParaRPr lang="it-IT"/>
          </a:p>
        </p:txBody>
      </p:sp>
      <p:sp>
        <p:nvSpPr>
          <p:cNvPr id="5" name="Segnaposto contenuto 4">
            <a:extLst>
              <a:ext uri="{FF2B5EF4-FFF2-40B4-BE49-F238E27FC236}">
                <a16:creationId xmlns:a16="http://schemas.microsoft.com/office/drawing/2014/main" id="{13B38676-9138-4623-8503-4444D09A938B}"/>
              </a:ext>
            </a:extLst>
          </p:cNvPr>
          <p:cNvSpPr>
            <a:spLocks noGrp="1"/>
          </p:cNvSpPr>
          <p:nvPr>
            <p:ph sz="quarter" idx="4294967295"/>
          </p:nvPr>
        </p:nvSpPr>
        <p:spPr>
          <a:xfrm>
            <a:off x="574675" y="333375"/>
            <a:ext cx="7940675" cy="5903937"/>
          </a:xfrm>
        </p:spPr>
        <p:txBody>
          <a:bodyPr>
            <a:normAutofit/>
          </a:bodyPr>
          <a:lstStyle/>
          <a:p>
            <a:pPr algn="just"/>
            <a:r>
              <a:rPr lang="en-US" dirty="0"/>
              <a:t>On the other hand, the list set out in Article 2 of the Eleventh Directive </a:t>
            </a:r>
            <a:r>
              <a:rPr lang="en-US" dirty="0">
                <a:highlight>
                  <a:srgbClr val="FFFF00"/>
                </a:highlight>
              </a:rPr>
              <a:t>does not include the other disclosure obligations provided for</a:t>
            </a:r>
            <a:r>
              <a:rPr lang="en-US" dirty="0"/>
              <a:t> by the WFBV, namely, </a:t>
            </a:r>
            <a:r>
              <a:rPr lang="en-US" b="1" dirty="0"/>
              <a:t>recording in the commercial register the fact that the company is formally foreign</a:t>
            </a:r>
          </a:p>
          <a:p>
            <a:pPr algn="just"/>
            <a:r>
              <a:rPr lang="en-US" dirty="0"/>
              <a:t>It is therefore necessary to consider, with regard to those obligations, whether the </a:t>
            </a:r>
            <a:r>
              <a:rPr lang="en-US" dirty="0" err="1"/>
              <a:t>harmonisation</a:t>
            </a:r>
            <a:r>
              <a:rPr lang="en-US" dirty="0"/>
              <a:t> brought about by the Eleventh Directive, and more particularly Articles 2 and 6 thereof, is exhaustive</a:t>
            </a:r>
          </a:p>
          <a:p>
            <a:pPr algn="just"/>
            <a:r>
              <a:rPr lang="en-US" dirty="0"/>
              <a:t>It must therefore be concluded on this point that it is contrary to Article 2 of the Eleventh Directive for national legislation such as the WFBV to impose on the branch of a company formed in accordance with the laws of another Member State disclosure obligations not provided for by that directive</a:t>
            </a:r>
          </a:p>
          <a:p>
            <a:pPr algn="just"/>
            <a:r>
              <a:rPr lang="en-US" dirty="0">
                <a:highlight>
                  <a:srgbClr val="FFFF00"/>
                </a:highlight>
              </a:rPr>
              <a:t>several of the provisions of the WFBV do not fall within the scope of the </a:t>
            </a:r>
            <a:r>
              <a:rPr lang="it-IT" dirty="0" err="1">
                <a:highlight>
                  <a:srgbClr val="FFFF00"/>
                </a:highlight>
              </a:rPr>
              <a:t>Eleventh</a:t>
            </a:r>
            <a:r>
              <a:rPr lang="it-IT" dirty="0">
                <a:highlight>
                  <a:srgbClr val="FFFF00"/>
                </a:highlight>
              </a:rPr>
              <a:t> Directive</a:t>
            </a:r>
            <a:r>
              <a:rPr lang="it-IT" dirty="0"/>
              <a:t>. </a:t>
            </a:r>
            <a:r>
              <a:rPr lang="en-US" dirty="0"/>
              <a:t>Those provisions must therefore be considered in the light of Articles 43 EC and 48 EC</a:t>
            </a:r>
            <a:endParaRPr lang="it-IT" dirty="0"/>
          </a:p>
        </p:txBody>
      </p:sp>
      <p:sp>
        <p:nvSpPr>
          <p:cNvPr id="4" name="Segnaposto data 3">
            <a:extLst>
              <a:ext uri="{FF2B5EF4-FFF2-40B4-BE49-F238E27FC236}">
                <a16:creationId xmlns:a16="http://schemas.microsoft.com/office/drawing/2014/main" id="{55061081-98D0-4149-BA9D-0EE954824431}"/>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53409569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7D7BCACD-A441-4ACF-B1C5-0C67AE41D3B4}"/>
              </a:ext>
            </a:extLst>
          </p:cNvPr>
          <p:cNvSpPr>
            <a:spLocks noGrp="1"/>
          </p:cNvSpPr>
          <p:nvPr>
            <p:ph type="title"/>
          </p:nvPr>
        </p:nvSpPr>
        <p:spPr/>
        <p:txBody>
          <a:bodyPr/>
          <a:lstStyle/>
          <a:p>
            <a:r>
              <a:rPr lang="it-IT" dirty="0"/>
              <a:t>Court</a:t>
            </a:r>
          </a:p>
        </p:txBody>
      </p:sp>
      <p:sp>
        <p:nvSpPr>
          <p:cNvPr id="4" name="Segnaposto contenuto 3">
            <a:extLst>
              <a:ext uri="{FF2B5EF4-FFF2-40B4-BE49-F238E27FC236}">
                <a16:creationId xmlns:a16="http://schemas.microsoft.com/office/drawing/2014/main" id="{854AB80D-A4B6-4777-8689-29635207516B}"/>
              </a:ext>
            </a:extLst>
          </p:cNvPr>
          <p:cNvSpPr>
            <a:spLocks noGrp="1"/>
          </p:cNvSpPr>
          <p:nvPr>
            <p:ph idx="1"/>
          </p:nvPr>
        </p:nvSpPr>
        <p:spPr/>
        <p:txBody>
          <a:bodyPr>
            <a:normAutofit/>
          </a:bodyPr>
          <a:lstStyle/>
          <a:p>
            <a:pPr algn="just"/>
            <a:r>
              <a:rPr lang="en-US" dirty="0"/>
              <a:t>it is immaterial, having regard to the application of the rules on freedom of establishment, that the company was formed in one Member State only for the purpose of establishing itself in a second Member State, where its main, or indeed entire, business is to be conducted. The reasons for which a company chooses to be formed in a particular Member State are, save in the case of fraud, irrelevant with regard to application of the rules on freedom of establishment</a:t>
            </a:r>
          </a:p>
          <a:p>
            <a:pPr algn="just"/>
            <a:r>
              <a:rPr lang="en-US" dirty="0"/>
              <a:t>the fact that the company was formed in a particular Member State for the sole purpose of enjoying the benefit of more </a:t>
            </a:r>
            <a:r>
              <a:rPr lang="en-US" dirty="0" err="1"/>
              <a:t>favourable</a:t>
            </a:r>
            <a:r>
              <a:rPr lang="en-US" dirty="0"/>
              <a:t> legislation does not constitute abuse even if that company conducts its activities entirely or mainly in that second State</a:t>
            </a:r>
            <a:endParaRPr lang="it-IT" dirty="0">
              <a:highlight>
                <a:srgbClr val="FFFF00"/>
              </a:highlight>
            </a:endParaRPr>
          </a:p>
        </p:txBody>
      </p:sp>
      <p:sp>
        <p:nvSpPr>
          <p:cNvPr id="5" name="Segnaposto piè di pagina 4">
            <a:extLst>
              <a:ext uri="{FF2B5EF4-FFF2-40B4-BE49-F238E27FC236}">
                <a16:creationId xmlns:a16="http://schemas.microsoft.com/office/drawing/2014/main" id="{99206FBA-66E4-440C-A4FC-20822E523607}"/>
              </a:ext>
            </a:extLst>
          </p:cNvPr>
          <p:cNvSpPr>
            <a:spLocks noGrp="1"/>
          </p:cNvSpPr>
          <p:nvPr>
            <p:ph type="ftr" sz="quarter" idx="11"/>
          </p:nvPr>
        </p:nvSpPr>
        <p:spPr/>
        <p:txBody>
          <a:bodyPr/>
          <a:lstStyle/>
          <a:p>
            <a:r>
              <a:rPr lang="it-IT"/>
              <a:t>AA 2020/2021 - Italian and European Company Law -             dott. Giulia Gabassi</a:t>
            </a:r>
          </a:p>
        </p:txBody>
      </p:sp>
      <p:sp>
        <p:nvSpPr>
          <p:cNvPr id="2" name="Segnaposto numero diapositiva 1">
            <a:extLst>
              <a:ext uri="{FF2B5EF4-FFF2-40B4-BE49-F238E27FC236}">
                <a16:creationId xmlns:a16="http://schemas.microsoft.com/office/drawing/2014/main" id="{A978CB54-BF36-448B-BC0F-66261D5DA1EE}"/>
              </a:ext>
            </a:extLst>
          </p:cNvPr>
          <p:cNvSpPr>
            <a:spLocks noGrp="1"/>
          </p:cNvSpPr>
          <p:nvPr>
            <p:ph type="sldNum" sz="quarter" idx="12"/>
          </p:nvPr>
        </p:nvSpPr>
        <p:spPr/>
        <p:txBody>
          <a:bodyPr/>
          <a:lstStyle/>
          <a:p>
            <a:fld id="{1EAE7C81-AB1D-4EB1-9E52-B62CF7982609}" type="slidenum">
              <a:rPr lang="it-IT" smtClean="0"/>
              <a:pPr/>
              <a:t>59</a:t>
            </a:fld>
            <a:endParaRPr lang="it-IT"/>
          </a:p>
        </p:txBody>
      </p:sp>
      <p:sp>
        <p:nvSpPr>
          <p:cNvPr id="6" name="Segnaposto data 5">
            <a:extLst>
              <a:ext uri="{FF2B5EF4-FFF2-40B4-BE49-F238E27FC236}">
                <a16:creationId xmlns:a16="http://schemas.microsoft.com/office/drawing/2014/main" id="{5307EDD2-CF8D-4B4C-A647-22307CC3A408}"/>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92187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2F5FFB-7DAC-4C60-8EAD-26C3667F9B5C}"/>
              </a:ext>
            </a:extLst>
          </p:cNvPr>
          <p:cNvSpPr>
            <a:spLocks noGrp="1"/>
          </p:cNvSpPr>
          <p:nvPr>
            <p:ph type="title"/>
          </p:nvPr>
        </p:nvSpPr>
        <p:spPr/>
        <p:txBody>
          <a:bodyPr>
            <a:normAutofit/>
          </a:bodyPr>
          <a:lstStyle/>
          <a:p>
            <a:r>
              <a:rPr lang="en-US" dirty="0"/>
              <a:t>Article 54 TFEU(ex Article 48 TEC)</a:t>
            </a:r>
            <a:br>
              <a:rPr lang="en-US" dirty="0"/>
            </a:br>
            <a:endParaRPr lang="it-IT" dirty="0"/>
          </a:p>
        </p:txBody>
      </p:sp>
      <p:sp>
        <p:nvSpPr>
          <p:cNvPr id="4" name="Segnaposto contenuto 3">
            <a:extLst>
              <a:ext uri="{FF2B5EF4-FFF2-40B4-BE49-F238E27FC236}">
                <a16:creationId xmlns:a16="http://schemas.microsoft.com/office/drawing/2014/main" id="{405EEA2E-6652-4A65-9CF7-8F9342F442F5}"/>
              </a:ext>
            </a:extLst>
          </p:cNvPr>
          <p:cNvSpPr>
            <a:spLocks noGrp="1"/>
          </p:cNvSpPr>
          <p:nvPr>
            <p:ph idx="1"/>
          </p:nvPr>
        </p:nvSpPr>
        <p:spPr>
          <a:xfrm>
            <a:off x="628650" y="1340768"/>
            <a:ext cx="7886700" cy="4836195"/>
          </a:xfrm>
        </p:spPr>
        <p:txBody>
          <a:bodyPr>
            <a:normAutofit fontScale="92500" lnSpcReduction="10000"/>
          </a:bodyPr>
          <a:lstStyle/>
          <a:p>
            <a:pPr marL="0" indent="0" algn="just">
              <a:buNone/>
            </a:pPr>
            <a:r>
              <a:rPr lang="en-US" dirty="0"/>
              <a:t>“</a:t>
            </a:r>
            <a:r>
              <a:rPr lang="en-US" sz="3200" i="1" dirty="0"/>
              <a:t>Companies or firms formed in accordance with the law of a Member State and having their </a:t>
            </a:r>
            <a:r>
              <a:rPr lang="en-US" sz="3200" i="1" dirty="0">
                <a:highlight>
                  <a:srgbClr val="FFFF00"/>
                </a:highlight>
              </a:rPr>
              <a:t>registered office</a:t>
            </a:r>
            <a:r>
              <a:rPr lang="en-US" sz="3200" i="1" dirty="0"/>
              <a:t>, </a:t>
            </a:r>
            <a:r>
              <a:rPr lang="en-US" sz="3200" i="1" dirty="0">
                <a:highlight>
                  <a:srgbClr val="FFFF00"/>
                </a:highlight>
              </a:rPr>
              <a:t>central administration </a:t>
            </a:r>
            <a:r>
              <a:rPr lang="en-US" sz="3200" i="1" dirty="0"/>
              <a:t>or </a:t>
            </a:r>
            <a:r>
              <a:rPr lang="en-US" sz="3200" i="1" dirty="0">
                <a:highlight>
                  <a:srgbClr val="FFFF00"/>
                </a:highlight>
              </a:rPr>
              <a:t>principal place of business </a:t>
            </a:r>
            <a:r>
              <a:rPr lang="en-US" sz="3200" i="1" dirty="0"/>
              <a:t>within the Union shall, for the purposes of this Chapter, be treated in the same way as natural persons who are nationals of Member States. </a:t>
            </a:r>
          </a:p>
          <a:p>
            <a:pPr marL="0" indent="0" algn="just">
              <a:buNone/>
            </a:pPr>
            <a:r>
              <a:rPr lang="en-US" sz="3200" i="1" dirty="0"/>
              <a:t>‘Companies or firms’ means companies or firms constituted under civil or commercial law, including cooperative societies, and other legal persons governed by public or private law, save for those which are non-profit-making</a:t>
            </a:r>
            <a:r>
              <a:rPr lang="en-US" dirty="0"/>
              <a:t>.”</a:t>
            </a:r>
            <a:endParaRPr lang="it-IT" dirty="0"/>
          </a:p>
        </p:txBody>
      </p:sp>
      <p:sp>
        <p:nvSpPr>
          <p:cNvPr id="5" name="Segnaposto piè di pagina 4">
            <a:extLst>
              <a:ext uri="{FF2B5EF4-FFF2-40B4-BE49-F238E27FC236}">
                <a16:creationId xmlns:a16="http://schemas.microsoft.com/office/drawing/2014/main" id="{F2A32D77-ECF1-48B6-9F37-C85591FE3B36}"/>
              </a:ext>
            </a:extLst>
          </p:cNvPr>
          <p:cNvSpPr>
            <a:spLocks noGrp="1"/>
          </p:cNvSpPr>
          <p:nvPr>
            <p:ph type="ftr" sz="quarter" idx="11"/>
          </p:nvPr>
        </p:nvSpPr>
        <p:spPr/>
        <p:txBody>
          <a:bodyPr/>
          <a:lstStyle/>
          <a:p>
            <a:r>
              <a:rPr lang="it-IT"/>
              <a:t>AA 2020/2021 -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581B0BCF-EF4C-4749-AE0A-4BBAB032B8D3}"/>
              </a:ext>
            </a:extLst>
          </p:cNvPr>
          <p:cNvSpPr>
            <a:spLocks noGrp="1"/>
          </p:cNvSpPr>
          <p:nvPr>
            <p:ph type="sldNum" sz="quarter" idx="12"/>
          </p:nvPr>
        </p:nvSpPr>
        <p:spPr/>
        <p:txBody>
          <a:bodyPr/>
          <a:lstStyle/>
          <a:p>
            <a:fld id="{1EAE7C81-AB1D-4EB1-9E52-B62CF7982609}" type="slidenum">
              <a:rPr lang="it-IT" smtClean="0"/>
              <a:pPr/>
              <a:t>6</a:t>
            </a:fld>
            <a:endParaRPr lang="it-IT" dirty="0"/>
          </a:p>
        </p:txBody>
      </p:sp>
      <p:sp>
        <p:nvSpPr>
          <p:cNvPr id="6" name="Segnaposto data 5">
            <a:extLst>
              <a:ext uri="{FF2B5EF4-FFF2-40B4-BE49-F238E27FC236}">
                <a16:creationId xmlns:a16="http://schemas.microsoft.com/office/drawing/2014/main" id="{CA6DC5AE-3498-481C-8F83-CF2A59AB54C8}"/>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6912767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7D7BCACD-A441-4ACF-B1C5-0C67AE41D3B4}"/>
              </a:ext>
            </a:extLst>
          </p:cNvPr>
          <p:cNvSpPr>
            <a:spLocks noGrp="1"/>
          </p:cNvSpPr>
          <p:nvPr>
            <p:ph type="title"/>
          </p:nvPr>
        </p:nvSpPr>
        <p:spPr/>
        <p:txBody>
          <a:bodyPr/>
          <a:lstStyle/>
          <a:p>
            <a:r>
              <a:rPr lang="it-IT" dirty="0"/>
              <a:t>Court</a:t>
            </a:r>
          </a:p>
        </p:txBody>
      </p:sp>
      <p:sp>
        <p:nvSpPr>
          <p:cNvPr id="4" name="Segnaposto contenuto 3">
            <a:extLst>
              <a:ext uri="{FF2B5EF4-FFF2-40B4-BE49-F238E27FC236}">
                <a16:creationId xmlns:a16="http://schemas.microsoft.com/office/drawing/2014/main" id="{854AB80D-A4B6-4777-8689-29635207516B}"/>
              </a:ext>
            </a:extLst>
          </p:cNvPr>
          <p:cNvSpPr>
            <a:spLocks noGrp="1"/>
          </p:cNvSpPr>
          <p:nvPr>
            <p:ph idx="1"/>
          </p:nvPr>
        </p:nvSpPr>
        <p:spPr/>
        <p:txBody>
          <a:bodyPr>
            <a:normAutofit/>
          </a:bodyPr>
          <a:lstStyle/>
          <a:p>
            <a:pPr algn="just"/>
            <a:r>
              <a:rPr lang="en-US" dirty="0"/>
              <a:t>those companies are entitled to carry on their business in another Member State through a branch, and that the location of their registered office, central administration or principal place of business serves as the connecting factor with the legal system of a particular Member State in the same way as does nationality in the case of a natural person</a:t>
            </a:r>
          </a:p>
          <a:p>
            <a:pPr algn="just"/>
            <a:r>
              <a:rPr lang="en-US" dirty="0"/>
              <a:t>the fact that Inspire Art was formed in the United Kingdom for the purpose of circumventing Netherlands company law which lays down stricter rules with regard in particular to minimum capital and the paying-up of shares does not mean that that company's establishment of a branch in the Netherlands is not covered by freedom of establishment as provided for by Articles 43 EC and 48 EC</a:t>
            </a:r>
            <a:endParaRPr lang="it-IT" dirty="0">
              <a:highlight>
                <a:srgbClr val="FFFF00"/>
              </a:highlight>
            </a:endParaRPr>
          </a:p>
        </p:txBody>
      </p:sp>
      <p:sp>
        <p:nvSpPr>
          <p:cNvPr id="5" name="Segnaposto piè di pagina 4">
            <a:extLst>
              <a:ext uri="{FF2B5EF4-FFF2-40B4-BE49-F238E27FC236}">
                <a16:creationId xmlns:a16="http://schemas.microsoft.com/office/drawing/2014/main" id="{6927D49C-DB9B-4A01-832A-0D2F62D34BB2}"/>
              </a:ext>
            </a:extLst>
          </p:cNvPr>
          <p:cNvSpPr>
            <a:spLocks noGrp="1"/>
          </p:cNvSpPr>
          <p:nvPr>
            <p:ph type="ftr" sz="quarter" idx="11"/>
          </p:nvPr>
        </p:nvSpPr>
        <p:spPr/>
        <p:txBody>
          <a:bodyPr/>
          <a:lstStyle/>
          <a:p>
            <a:r>
              <a:rPr lang="it-IT"/>
              <a:t>AA 2020/2021 - Italian and European Company Law -             dott. Giulia Gabassi</a:t>
            </a:r>
          </a:p>
        </p:txBody>
      </p:sp>
      <p:sp>
        <p:nvSpPr>
          <p:cNvPr id="2" name="Segnaposto numero diapositiva 1">
            <a:extLst>
              <a:ext uri="{FF2B5EF4-FFF2-40B4-BE49-F238E27FC236}">
                <a16:creationId xmlns:a16="http://schemas.microsoft.com/office/drawing/2014/main" id="{A978CB54-BF36-448B-BC0F-66261D5DA1EE}"/>
              </a:ext>
            </a:extLst>
          </p:cNvPr>
          <p:cNvSpPr>
            <a:spLocks noGrp="1"/>
          </p:cNvSpPr>
          <p:nvPr>
            <p:ph type="sldNum" sz="quarter" idx="12"/>
          </p:nvPr>
        </p:nvSpPr>
        <p:spPr/>
        <p:txBody>
          <a:bodyPr/>
          <a:lstStyle/>
          <a:p>
            <a:fld id="{1EAE7C81-AB1D-4EB1-9E52-B62CF7982609}" type="slidenum">
              <a:rPr lang="it-IT" smtClean="0"/>
              <a:pPr/>
              <a:t>60</a:t>
            </a:fld>
            <a:endParaRPr lang="it-IT"/>
          </a:p>
        </p:txBody>
      </p:sp>
      <p:sp>
        <p:nvSpPr>
          <p:cNvPr id="6" name="Segnaposto data 5">
            <a:extLst>
              <a:ext uri="{FF2B5EF4-FFF2-40B4-BE49-F238E27FC236}">
                <a16:creationId xmlns:a16="http://schemas.microsoft.com/office/drawing/2014/main" id="{6BFA4B64-AF52-4B6D-A622-4F16D51579E2}"/>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23685576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7D7BCACD-A441-4ACF-B1C5-0C67AE41D3B4}"/>
              </a:ext>
            </a:extLst>
          </p:cNvPr>
          <p:cNvSpPr>
            <a:spLocks noGrp="1"/>
          </p:cNvSpPr>
          <p:nvPr>
            <p:ph type="title"/>
          </p:nvPr>
        </p:nvSpPr>
        <p:spPr/>
        <p:txBody>
          <a:bodyPr/>
          <a:lstStyle/>
          <a:p>
            <a:r>
              <a:rPr lang="it-IT" dirty="0"/>
              <a:t>Court</a:t>
            </a:r>
          </a:p>
        </p:txBody>
      </p:sp>
      <p:sp>
        <p:nvSpPr>
          <p:cNvPr id="4" name="Segnaposto contenuto 3">
            <a:extLst>
              <a:ext uri="{FF2B5EF4-FFF2-40B4-BE49-F238E27FC236}">
                <a16:creationId xmlns:a16="http://schemas.microsoft.com/office/drawing/2014/main" id="{854AB80D-A4B6-4777-8689-29635207516B}"/>
              </a:ext>
            </a:extLst>
          </p:cNvPr>
          <p:cNvSpPr>
            <a:spLocks noGrp="1"/>
          </p:cNvSpPr>
          <p:nvPr>
            <p:ph idx="1"/>
          </p:nvPr>
        </p:nvSpPr>
        <p:spPr/>
        <p:txBody>
          <a:bodyPr>
            <a:normAutofit/>
          </a:bodyPr>
          <a:lstStyle/>
          <a:p>
            <a:pPr algn="just"/>
            <a:r>
              <a:rPr lang="en-US" dirty="0"/>
              <a:t>The argument that freedom of establishment is not in any way infringed by the WFBV inasmuch as foreign companies are fully </a:t>
            </a:r>
            <a:r>
              <a:rPr lang="en-US" dirty="0" err="1"/>
              <a:t>recognised</a:t>
            </a:r>
            <a:r>
              <a:rPr lang="en-US" dirty="0"/>
              <a:t> in the Netherlands and are not refused registration in that Member State's business register, that law having the effect simply of laying down a number of additional obligations classified as 'administrative', cannot be accepted.</a:t>
            </a:r>
          </a:p>
          <a:p>
            <a:pPr algn="just"/>
            <a:r>
              <a:rPr lang="en-US" dirty="0"/>
              <a:t>The effect of the WFBV is, in fact, that the Netherlands company-law rules on minimum capital and directors' liability are applied mandatorily to foreign companies such as Inspire Art when they carry on their activities exclusively, or almost exclusively, in the Netherlands.</a:t>
            </a:r>
            <a:endParaRPr lang="it-IT" dirty="0">
              <a:highlight>
                <a:srgbClr val="FFFF00"/>
              </a:highlight>
            </a:endParaRPr>
          </a:p>
        </p:txBody>
      </p:sp>
      <p:sp>
        <p:nvSpPr>
          <p:cNvPr id="5" name="Segnaposto piè di pagina 4">
            <a:extLst>
              <a:ext uri="{FF2B5EF4-FFF2-40B4-BE49-F238E27FC236}">
                <a16:creationId xmlns:a16="http://schemas.microsoft.com/office/drawing/2014/main" id="{F508CB38-A99F-470C-B2B2-C8831CF1F797}"/>
              </a:ext>
            </a:extLst>
          </p:cNvPr>
          <p:cNvSpPr>
            <a:spLocks noGrp="1"/>
          </p:cNvSpPr>
          <p:nvPr>
            <p:ph type="ftr" sz="quarter" idx="11"/>
          </p:nvPr>
        </p:nvSpPr>
        <p:spPr/>
        <p:txBody>
          <a:bodyPr/>
          <a:lstStyle/>
          <a:p>
            <a:r>
              <a:rPr lang="it-IT"/>
              <a:t>AA 2020/2021 - Italian and European Company Law -             dott. Giulia Gabassi</a:t>
            </a:r>
          </a:p>
        </p:txBody>
      </p:sp>
      <p:sp>
        <p:nvSpPr>
          <p:cNvPr id="2" name="Segnaposto numero diapositiva 1">
            <a:extLst>
              <a:ext uri="{FF2B5EF4-FFF2-40B4-BE49-F238E27FC236}">
                <a16:creationId xmlns:a16="http://schemas.microsoft.com/office/drawing/2014/main" id="{A978CB54-BF36-448B-BC0F-66261D5DA1EE}"/>
              </a:ext>
            </a:extLst>
          </p:cNvPr>
          <p:cNvSpPr>
            <a:spLocks noGrp="1"/>
          </p:cNvSpPr>
          <p:nvPr>
            <p:ph type="sldNum" sz="quarter" idx="12"/>
          </p:nvPr>
        </p:nvSpPr>
        <p:spPr/>
        <p:txBody>
          <a:bodyPr/>
          <a:lstStyle/>
          <a:p>
            <a:fld id="{1EAE7C81-AB1D-4EB1-9E52-B62CF7982609}" type="slidenum">
              <a:rPr lang="it-IT" smtClean="0"/>
              <a:pPr/>
              <a:t>61</a:t>
            </a:fld>
            <a:endParaRPr lang="it-IT"/>
          </a:p>
        </p:txBody>
      </p:sp>
      <p:sp>
        <p:nvSpPr>
          <p:cNvPr id="6" name="Segnaposto data 5">
            <a:extLst>
              <a:ext uri="{FF2B5EF4-FFF2-40B4-BE49-F238E27FC236}">
                <a16:creationId xmlns:a16="http://schemas.microsoft.com/office/drawing/2014/main" id="{E6333781-0963-4127-8A5F-7BF674332EAE}"/>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0936903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7D7BCACD-A441-4ACF-B1C5-0C67AE41D3B4}"/>
              </a:ext>
            </a:extLst>
          </p:cNvPr>
          <p:cNvSpPr>
            <a:spLocks noGrp="1"/>
          </p:cNvSpPr>
          <p:nvPr>
            <p:ph type="title"/>
          </p:nvPr>
        </p:nvSpPr>
        <p:spPr/>
        <p:txBody>
          <a:bodyPr/>
          <a:lstStyle/>
          <a:p>
            <a:r>
              <a:rPr lang="it-IT" dirty="0"/>
              <a:t>Court</a:t>
            </a:r>
          </a:p>
        </p:txBody>
      </p:sp>
      <p:sp>
        <p:nvSpPr>
          <p:cNvPr id="4" name="Segnaposto contenuto 3">
            <a:extLst>
              <a:ext uri="{FF2B5EF4-FFF2-40B4-BE49-F238E27FC236}">
                <a16:creationId xmlns:a16="http://schemas.microsoft.com/office/drawing/2014/main" id="{854AB80D-A4B6-4777-8689-29635207516B}"/>
              </a:ext>
            </a:extLst>
          </p:cNvPr>
          <p:cNvSpPr>
            <a:spLocks noGrp="1"/>
          </p:cNvSpPr>
          <p:nvPr>
            <p:ph idx="1"/>
          </p:nvPr>
        </p:nvSpPr>
        <p:spPr/>
        <p:txBody>
          <a:bodyPr>
            <a:normAutofit/>
          </a:bodyPr>
          <a:lstStyle/>
          <a:p>
            <a:pPr algn="just"/>
            <a:r>
              <a:rPr lang="en-US" dirty="0"/>
              <a:t>It follows from the foregoing that </a:t>
            </a:r>
            <a:r>
              <a:rPr lang="en-US" b="1" dirty="0"/>
              <a:t>the provisions of the WFBV relating to minimum capital </a:t>
            </a:r>
            <a:r>
              <a:rPr lang="en-US" dirty="0"/>
              <a:t>(both at the time of formation and during the life of the company) </a:t>
            </a:r>
            <a:r>
              <a:rPr lang="en-US" b="1" dirty="0"/>
              <a:t>and to directors' liability constitute restrictions on freedom of establishment as guaranteed by Articles 43 EC and 48 EC</a:t>
            </a:r>
            <a:endParaRPr lang="it-IT" b="1" dirty="0">
              <a:highlight>
                <a:srgbClr val="FFFF00"/>
              </a:highlight>
            </a:endParaRPr>
          </a:p>
        </p:txBody>
      </p:sp>
      <p:sp>
        <p:nvSpPr>
          <p:cNvPr id="5" name="Segnaposto piè di pagina 4">
            <a:extLst>
              <a:ext uri="{FF2B5EF4-FFF2-40B4-BE49-F238E27FC236}">
                <a16:creationId xmlns:a16="http://schemas.microsoft.com/office/drawing/2014/main" id="{D8A52FFA-3C1B-47D8-982A-72BF6EF95B64}"/>
              </a:ext>
            </a:extLst>
          </p:cNvPr>
          <p:cNvSpPr>
            <a:spLocks noGrp="1"/>
          </p:cNvSpPr>
          <p:nvPr>
            <p:ph type="ftr" sz="quarter" idx="11"/>
          </p:nvPr>
        </p:nvSpPr>
        <p:spPr/>
        <p:txBody>
          <a:bodyPr/>
          <a:lstStyle/>
          <a:p>
            <a:r>
              <a:rPr lang="it-IT"/>
              <a:t>AA 2020/2021 - Italian and European Company Law -             dott. Giulia Gabassi</a:t>
            </a:r>
          </a:p>
        </p:txBody>
      </p:sp>
      <p:sp>
        <p:nvSpPr>
          <p:cNvPr id="2" name="Segnaposto numero diapositiva 1">
            <a:extLst>
              <a:ext uri="{FF2B5EF4-FFF2-40B4-BE49-F238E27FC236}">
                <a16:creationId xmlns:a16="http://schemas.microsoft.com/office/drawing/2014/main" id="{A978CB54-BF36-448B-BC0F-66261D5DA1EE}"/>
              </a:ext>
            </a:extLst>
          </p:cNvPr>
          <p:cNvSpPr>
            <a:spLocks noGrp="1"/>
          </p:cNvSpPr>
          <p:nvPr>
            <p:ph type="sldNum" sz="quarter" idx="12"/>
          </p:nvPr>
        </p:nvSpPr>
        <p:spPr/>
        <p:txBody>
          <a:bodyPr/>
          <a:lstStyle/>
          <a:p>
            <a:fld id="{1EAE7C81-AB1D-4EB1-9E52-B62CF7982609}" type="slidenum">
              <a:rPr lang="it-IT" smtClean="0"/>
              <a:pPr/>
              <a:t>62</a:t>
            </a:fld>
            <a:endParaRPr lang="it-IT"/>
          </a:p>
        </p:txBody>
      </p:sp>
      <p:sp>
        <p:nvSpPr>
          <p:cNvPr id="6" name="Segnaposto data 5">
            <a:extLst>
              <a:ext uri="{FF2B5EF4-FFF2-40B4-BE49-F238E27FC236}">
                <a16:creationId xmlns:a16="http://schemas.microsoft.com/office/drawing/2014/main" id="{2DF7B9FF-F05E-49BF-B68F-EF071052E0CC}"/>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18128469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A2D93F-767F-42BA-9A26-7AF8B788FCBD}"/>
              </a:ext>
            </a:extLst>
          </p:cNvPr>
          <p:cNvSpPr>
            <a:spLocks noGrp="1"/>
          </p:cNvSpPr>
          <p:nvPr>
            <p:ph type="title"/>
          </p:nvPr>
        </p:nvSpPr>
        <p:spPr/>
        <p:txBody>
          <a:bodyPr/>
          <a:lstStyle/>
          <a:p>
            <a:r>
              <a:rPr lang="it-IT" dirty="0"/>
              <a:t>The ECJ </a:t>
            </a:r>
            <a:r>
              <a:rPr lang="it-IT" dirty="0" err="1"/>
              <a:t>stated</a:t>
            </a:r>
            <a:r>
              <a:rPr lang="it-IT" dirty="0"/>
              <a:t>:</a:t>
            </a:r>
          </a:p>
        </p:txBody>
      </p:sp>
      <p:sp>
        <p:nvSpPr>
          <p:cNvPr id="4" name="Segnaposto contenuto 3">
            <a:extLst>
              <a:ext uri="{FF2B5EF4-FFF2-40B4-BE49-F238E27FC236}">
                <a16:creationId xmlns:a16="http://schemas.microsoft.com/office/drawing/2014/main" id="{C3B0A7F3-4E2C-4E28-9313-28F4E7BAD515}"/>
              </a:ext>
            </a:extLst>
          </p:cNvPr>
          <p:cNvSpPr>
            <a:spLocks noGrp="1"/>
          </p:cNvSpPr>
          <p:nvPr>
            <p:ph idx="1"/>
          </p:nvPr>
        </p:nvSpPr>
        <p:spPr/>
        <p:txBody>
          <a:bodyPr>
            <a:normAutofit/>
          </a:bodyPr>
          <a:lstStyle/>
          <a:p>
            <a:pPr algn="just"/>
            <a:r>
              <a:rPr lang="en-US" i="1" dirty="0"/>
              <a:t>“1. It is contrary to Article 2 of the 11th Council Directive 89/666/EEC of December 1989, concerning disclosure requirements in respect of branches opened in a Member State by certain types of company governed by the law of another State for national legislation such as the Wet op de </a:t>
            </a:r>
            <a:r>
              <a:rPr lang="en-US" i="1" dirty="0" err="1"/>
              <a:t>Formeel</a:t>
            </a:r>
            <a:r>
              <a:rPr lang="en-US" i="1" dirty="0"/>
              <a:t> </a:t>
            </a:r>
            <a:r>
              <a:rPr lang="en-US" i="1" dirty="0" err="1"/>
              <a:t>Buitenlandse</a:t>
            </a:r>
            <a:r>
              <a:rPr lang="en-US" i="1" dirty="0"/>
              <a:t> </a:t>
            </a:r>
            <a:r>
              <a:rPr lang="en-US" i="1" dirty="0" err="1"/>
              <a:t>Vennootschap</a:t>
            </a:r>
            <a:r>
              <a:rPr lang="en-US" i="1" dirty="0"/>
              <a:t> (Law on Formally Foreign Companies) of 17 December 1997 to impose on the branch of a company formed in accordance with the laws of another Member State disclosure obligations not provided for by that directive; </a:t>
            </a:r>
            <a:endParaRPr lang="en-US" dirty="0"/>
          </a:p>
          <a:p>
            <a:endParaRPr lang="it-IT" dirty="0"/>
          </a:p>
        </p:txBody>
      </p:sp>
      <p:sp>
        <p:nvSpPr>
          <p:cNvPr id="5" name="Segnaposto piè di pagina 4">
            <a:extLst>
              <a:ext uri="{FF2B5EF4-FFF2-40B4-BE49-F238E27FC236}">
                <a16:creationId xmlns:a16="http://schemas.microsoft.com/office/drawing/2014/main" id="{86F24EB7-EC78-47EF-943E-547E6AB36287}"/>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BF1D94B8-0FF2-462C-90A2-2BBC11EDF316}"/>
              </a:ext>
            </a:extLst>
          </p:cNvPr>
          <p:cNvSpPr>
            <a:spLocks noGrp="1"/>
          </p:cNvSpPr>
          <p:nvPr>
            <p:ph type="sldNum" sz="quarter" idx="12"/>
          </p:nvPr>
        </p:nvSpPr>
        <p:spPr/>
        <p:txBody>
          <a:bodyPr/>
          <a:lstStyle/>
          <a:p>
            <a:fld id="{1EAE7C81-AB1D-4EB1-9E52-B62CF7982609}" type="slidenum">
              <a:rPr lang="it-IT" smtClean="0"/>
              <a:pPr/>
              <a:t>63</a:t>
            </a:fld>
            <a:endParaRPr lang="it-IT"/>
          </a:p>
        </p:txBody>
      </p:sp>
      <p:sp>
        <p:nvSpPr>
          <p:cNvPr id="6" name="Segnaposto data 5">
            <a:extLst>
              <a:ext uri="{FF2B5EF4-FFF2-40B4-BE49-F238E27FC236}">
                <a16:creationId xmlns:a16="http://schemas.microsoft.com/office/drawing/2014/main" id="{1CE0BF5C-8AD5-45F6-9D59-5E566CB2D600}"/>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426607427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2669E857-9177-4FAE-8034-3520B69F16EA}"/>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D6AA15BE-E5FC-4233-AA91-FB17C11311D3}"/>
              </a:ext>
            </a:extLst>
          </p:cNvPr>
          <p:cNvSpPr>
            <a:spLocks noGrp="1"/>
          </p:cNvSpPr>
          <p:nvPr>
            <p:ph type="sldNum" sz="quarter" idx="12"/>
          </p:nvPr>
        </p:nvSpPr>
        <p:spPr/>
        <p:txBody>
          <a:bodyPr/>
          <a:lstStyle/>
          <a:p>
            <a:fld id="{1EAE7C81-AB1D-4EB1-9E52-B62CF7982609}" type="slidenum">
              <a:rPr lang="it-IT" smtClean="0"/>
              <a:pPr/>
              <a:t>64</a:t>
            </a:fld>
            <a:endParaRPr lang="it-IT"/>
          </a:p>
        </p:txBody>
      </p:sp>
      <p:sp>
        <p:nvSpPr>
          <p:cNvPr id="4" name="Segnaposto contenuto 3">
            <a:extLst>
              <a:ext uri="{FF2B5EF4-FFF2-40B4-BE49-F238E27FC236}">
                <a16:creationId xmlns:a16="http://schemas.microsoft.com/office/drawing/2014/main" id="{49F1723A-EBC2-42EF-ADD0-3BAD28DED599}"/>
              </a:ext>
            </a:extLst>
          </p:cNvPr>
          <p:cNvSpPr>
            <a:spLocks noGrp="1"/>
          </p:cNvSpPr>
          <p:nvPr>
            <p:ph sz="quarter" idx="4294967295"/>
          </p:nvPr>
        </p:nvSpPr>
        <p:spPr>
          <a:xfrm>
            <a:off x="611560" y="332656"/>
            <a:ext cx="7903790" cy="5823669"/>
          </a:xfrm>
        </p:spPr>
        <p:txBody>
          <a:bodyPr>
            <a:normAutofit lnSpcReduction="10000"/>
          </a:bodyPr>
          <a:lstStyle/>
          <a:p>
            <a:pPr algn="just"/>
            <a:r>
              <a:rPr lang="en-US" sz="2800" i="1" dirty="0"/>
              <a:t>2. It is contrary to Articles 43 EC and 48 EC for national legislation such as the Wet op de </a:t>
            </a:r>
            <a:r>
              <a:rPr lang="en-US" sz="2800" i="1" dirty="0" err="1"/>
              <a:t>Formeel</a:t>
            </a:r>
            <a:r>
              <a:rPr lang="en-US" sz="2800" i="1" dirty="0"/>
              <a:t> </a:t>
            </a:r>
            <a:r>
              <a:rPr lang="en-US" sz="2800" i="1" dirty="0" err="1"/>
              <a:t>Buitenlandse</a:t>
            </a:r>
            <a:r>
              <a:rPr lang="en-US" sz="2800" i="1" dirty="0"/>
              <a:t> </a:t>
            </a:r>
            <a:r>
              <a:rPr lang="en-US" sz="2800" i="1" dirty="0" err="1"/>
              <a:t>Vennootschappen</a:t>
            </a:r>
            <a:r>
              <a:rPr lang="en-US" sz="2800" i="1" dirty="0"/>
              <a:t> to impose on the exercise of freedom of secondary establishment in that State by a company formed in accordance with the law of another Member State certain conditions provided for in domestic company law in respect of company formation relating to minimum capital and directors' liability. The reasons for which the company was formed in that other State, and the fact that it carries on its activities exclusively or almost exclusively in the Member State of establishment, do not deprive it of the right to invoke the freedom of establishment guaranteed by the treaty, on a case-by-case basis.”</a:t>
            </a:r>
            <a:endParaRPr lang="it-IT" sz="2800" i="1" dirty="0"/>
          </a:p>
        </p:txBody>
      </p:sp>
      <p:sp>
        <p:nvSpPr>
          <p:cNvPr id="2" name="Segnaposto data 1">
            <a:extLst>
              <a:ext uri="{FF2B5EF4-FFF2-40B4-BE49-F238E27FC236}">
                <a16:creationId xmlns:a16="http://schemas.microsoft.com/office/drawing/2014/main" id="{A5D49DD0-B666-4A54-8710-FE22D5C25044}"/>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0323461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A54DE6-F1B9-4D2B-93B3-DC3E7A412880}"/>
              </a:ext>
            </a:extLst>
          </p:cNvPr>
          <p:cNvSpPr>
            <a:spLocks noGrp="1"/>
          </p:cNvSpPr>
          <p:nvPr>
            <p:ph type="title"/>
          </p:nvPr>
        </p:nvSpPr>
        <p:spPr>
          <a:xfrm>
            <a:off x="107504" y="135890"/>
            <a:ext cx="8928992" cy="100711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dirty="0"/>
              <a:t>Judgment of the Court (Grand Chamber) 16</a:t>
            </a:r>
            <a:r>
              <a:rPr lang="en-US" baseline="30000" dirty="0"/>
              <a:t>th </a:t>
            </a:r>
            <a:r>
              <a:rPr lang="en-US" dirty="0"/>
              <a:t>December 2008, in C- 210/06 CARTESIO (</a:t>
            </a:r>
            <a:r>
              <a:rPr lang="en-US" i="1" dirty="0"/>
              <a:t>from the judgement</a:t>
            </a:r>
            <a:r>
              <a:rPr lang="en-US" dirty="0"/>
              <a:t>)</a:t>
            </a:r>
            <a:endParaRPr lang="it-IT" dirty="0"/>
          </a:p>
        </p:txBody>
      </p:sp>
      <p:sp>
        <p:nvSpPr>
          <p:cNvPr id="4" name="Segnaposto contenuto 3">
            <a:extLst>
              <a:ext uri="{FF2B5EF4-FFF2-40B4-BE49-F238E27FC236}">
                <a16:creationId xmlns:a16="http://schemas.microsoft.com/office/drawing/2014/main" id="{D9A485FB-E761-4529-8FAB-23276B45D646}"/>
              </a:ext>
            </a:extLst>
          </p:cNvPr>
          <p:cNvSpPr>
            <a:spLocks noGrp="1"/>
          </p:cNvSpPr>
          <p:nvPr>
            <p:ph idx="1"/>
          </p:nvPr>
        </p:nvSpPr>
        <p:spPr>
          <a:xfrm>
            <a:off x="251520" y="1219200"/>
            <a:ext cx="8784976" cy="5137150"/>
          </a:xfrm>
        </p:spPr>
        <p:txBody>
          <a:bodyPr>
            <a:normAutofit fontScale="92500" lnSpcReduction="10000"/>
          </a:bodyPr>
          <a:lstStyle/>
          <a:p>
            <a:pPr algn="just"/>
            <a:r>
              <a:rPr lang="en-US" dirty="0" err="1"/>
              <a:t>Cartesio</a:t>
            </a:r>
            <a:r>
              <a:rPr lang="en-US" dirty="0"/>
              <a:t> was formed on 20 May 2004 as a ‘</a:t>
            </a:r>
            <a:r>
              <a:rPr lang="en-US" dirty="0" err="1"/>
              <a:t>betéti</a:t>
            </a:r>
            <a:r>
              <a:rPr lang="en-US" dirty="0"/>
              <a:t> </a:t>
            </a:r>
            <a:r>
              <a:rPr lang="en-US" dirty="0" err="1"/>
              <a:t>társaság</a:t>
            </a:r>
            <a:r>
              <a:rPr lang="en-US" dirty="0"/>
              <a:t>’ (limited partnership) under Hungarian law. Its seat was established in Baja (Hungary). </a:t>
            </a:r>
            <a:r>
              <a:rPr lang="en-US" dirty="0" err="1"/>
              <a:t>Cartesio</a:t>
            </a:r>
            <a:r>
              <a:rPr lang="en-US" dirty="0"/>
              <a:t> was registered in the commercial register on 11 June 2004.</a:t>
            </a:r>
          </a:p>
          <a:p>
            <a:pPr algn="just"/>
            <a:r>
              <a:rPr lang="en-US" dirty="0" err="1"/>
              <a:t>Cartesio</a:t>
            </a:r>
            <a:r>
              <a:rPr lang="en-US" dirty="0"/>
              <a:t> has two partners both of whom are natural persons resident in Hungary and holding Hungarian nationality: a limited partner, whose only commitment is to invest capital, and an unlimited partner, with unlimited liability for the company’s debts. </a:t>
            </a:r>
            <a:r>
              <a:rPr lang="en-US" dirty="0" err="1"/>
              <a:t>Cartesio</a:t>
            </a:r>
            <a:r>
              <a:rPr lang="en-US" dirty="0"/>
              <a:t> is active, inter alia, in the field of human resources, secretarial activities, translation, teaching and training.</a:t>
            </a:r>
          </a:p>
          <a:p>
            <a:pPr algn="just"/>
            <a:r>
              <a:rPr lang="en-US" dirty="0"/>
              <a:t>On 11 November 2005, </a:t>
            </a:r>
            <a:r>
              <a:rPr lang="en-US" dirty="0" err="1"/>
              <a:t>Cartesio</a:t>
            </a:r>
            <a:r>
              <a:rPr lang="en-US" dirty="0"/>
              <a:t> filed an application with the </a:t>
            </a:r>
            <a:r>
              <a:rPr lang="en-US" dirty="0" err="1"/>
              <a:t>Bács-Kiskun</a:t>
            </a:r>
            <a:r>
              <a:rPr lang="en-US" dirty="0"/>
              <a:t> </a:t>
            </a:r>
            <a:r>
              <a:rPr lang="en-US" dirty="0" err="1"/>
              <a:t>Megyei</a:t>
            </a:r>
            <a:r>
              <a:rPr lang="en-US" dirty="0"/>
              <a:t> </a:t>
            </a:r>
            <a:r>
              <a:rPr lang="en-US" dirty="0" err="1"/>
              <a:t>Bíróság</a:t>
            </a:r>
            <a:r>
              <a:rPr lang="en-US" dirty="0"/>
              <a:t> (Regional Court, </a:t>
            </a:r>
            <a:r>
              <a:rPr lang="en-US" dirty="0" err="1"/>
              <a:t>Bács-Kiskun</a:t>
            </a:r>
            <a:r>
              <a:rPr lang="en-US" dirty="0"/>
              <a:t>), sitting as a </a:t>
            </a:r>
            <a:r>
              <a:rPr lang="en-US" dirty="0" err="1"/>
              <a:t>cégbíróság</a:t>
            </a:r>
            <a:r>
              <a:rPr lang="en-US" dirty="0"/>
              <a:t> (commercial court), for registration of the transfer of its seat to Gallarate (Italy) and, in consequence, for amendment of the entry regarding </a:t>
            </a:r>
            <a:r>
              <a:rPr lang="en-US" dirty="0" err="1"/>
              <a:t>Cartesio’s</a:t>
            </a:r>
            <a:r>
              <a:rPr lang="en-US" dirty="0"/>
              <a:t> company seat in the commercial register.</a:t>
            </a:r>
          </a:p>
          <a:p>
            <a:pPr algn="just"/>
            <a:r>
              <a:rPr lang="en-US" dirty="0"/>
              <a:t>By decision of 24 January 2006, that application was rejected on the ground that the Hungarian law in force did not allow a company incorporated in Hungary to transfer its seat abroad while continuing to be subject to Hungarian law as its personal law.</a:t>
            </a:r>
          </a:p>
          <a:p>
            <a:pPr algn="just"/>
            <a:r>
              <a:rPr lang="en-US" dirty="0" err="1"/>
              <a:t>Cartesio</a:t>
            </a:r>
            <a:r>
              <a:rPr lang="en-US" dirty="0"/>
              <a:t> lodged an appeal against that decision with the </a:t>
            </a:r>
            <a:r>
              <a:rPr lang="en-US" dirty="0" err="1"/>
              <a:t>Szegedi</a:t>
            </a:r>
            <a:r>
              <a:rPr lang="en-US" dirty="0"/>
              <a:t> </a:t>
            </a:r>
            <a:r>
              <a:rPr lang="en-US" dirty="0" err="1"/>
              <a:t>Ítélőtábla</a:t>
            </a:r>
            <a:r>
              <a:rPr lang="en-US" dirty="0"/>
              <a:t> (Regional Court of Appeal, Szeged).</a:t>
            </a:r>
            <a:endParaRPr lang="it-IT" dirty="0"/>
          </a:p>
        </p:txBody>
      </p:sp>
      <p:sp>
        <p:nvSpPr>
          <p:cNvPr id="5" name="Segnaposto piè di pagina 4">
            <a:extLst>
              <a:ext uri="{FF2B5EF4-FFF2-40B4-BE49-F238E27FC236}">
                <a16:creationId xmlns:a16="http://schemas.microsoft.com/office/drawing/2014/main" id="{BBC9BFE8-61DD-4544-A079-B3634560EA5E}"/>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9C2EC932-5183-4D7E-BD07-C77214B4AD0C}"/>
              </a:ext>
            </a:extLst>
          </p:cNvPr>
          <p:cNvSpPr>
            <a:spLocks noGrp="1"/>
          </p:cNvSpPr>
          <p:nvPr>
            <p:ph type="sldNum" sz="quarter" idx="12"/>
          </p:nvPr>
        </p:nvSpPr>
        <p:spPr/>
        <p:txBody>
          <a:bodyPr/>
          <a:lstStyle/>
          <a:p>
            <a:fld id="{1EAE7C81-AB1D-4EB1-9E52-B62CF7982609}" type="slidenum">
              <a:rPr lang="it-IT" smtClean="0"/>
              <a:pPr/>
              <a:t>65</a:t>
            </a:fld>
            <a:endParaRPr lang="it-IT"/>
          </a:p>
        </p:txBody>
      </p:sp>
      <p:sp>
        <p:nvSpPr>
          <p:cNvPr id="6" name="Segnaposto data 5">
            <a:extLst>
              <a:ext uri="{FF2B5EF4-FFF2-40B4-BE49-F238E27FC236}">
                <a16:creationId xmlns:a16="http://schemas.microsoft.com/office/drawing/2014/main" id="{D3B31F37-BFF7-4A9F-8D54-8131B3A9777C}"/>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01197530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40D411-179D-4B2F-ABC5-51F0936F0633}"/>
              </a:ext>
            </a:extLst>
          </p:cNvPr>
          <p:cNvSpPr>
            <a:spLocks noGrp="1"/>
          </p:cNvSpPr>
          <p:nvPr>
            <p:ph type="title"/>
          </p:nvPr>
        </p:nvSpPr>
        <p:spPr>
          <a:xfrm>
            <a:off x="539552" y="152400"/>
            <a:ext cx="8147248" cy="468288"/>
          </a:xfrm>
        </p:spPr>
        <p:txBody>
          <a:bodyPr>
            <a:normAutofit fontScale="90000"/>
          </a:bodyPr>
          <a:lstStyle/>
          <a:p>
            <a:r>
              <a:rPr lang="it-IT" dirty="0"/>
              <a:t>?</a:t>
            </a:r>
          </a:p>
        </p:txBody>
      </p:sp>
      <p:sp>
        <p:nvSpPr>
          <p:cNvPr id="4" name="Segnaposto contenuto 3">
            <a:extLst>
              <a:ext uri="{FF2B5EF4-FFF2-40B4-BE49-F238E27FC236}">
                <a16:creationId xmlns:a16="http://schemas.microsoft.com/office/drawing/2014/main" id="{4FE0719E-3796-4C4A-A119-512C1FDA3540}"/>
              </a:ext>
            </a:extLst>
          </p:cNvPr>
          <p:cNvSpPr>
            <a:spLocks noGrp="1"/>
          </p:cNvSpPr>
          <p:nvPr>
            <p:ph idx="1"/>
          </p:nvPr>
        </p:nvSpPr>
        <p:spPr>
          <a:xfrm>
            <a:off x="395536" y="692696"/>
            <a:ext cx="8568952" cy="5663654"/>
          </a:xfrm>
        </p:spPr>
        <p:txBody>
          <a:bodyPr>
            <a:normAutofit lnSpcReduction="10000"/>
          </a:bodyPr>
          <a:lstStyle/>
          <a:p>
            <a:pPr marL="0" indent="0">
              <a:buNone/>
            </a:pPr>
            <a:r>
              <a:rPr lang="en-US" dirty="0"/>
              <a:t>(4) </a:t>
            </a:r>
          </a:p>
          <a:p>
            <a:pPr marL="0" indent="0" algn="just">
              <a:buNone/>
            </a:pPr>
            <a:r>
              <a:rPr lang="en-US" dirty="0"/>
              <a:t>	(a) If a company, [incorporated] in Hungary under Hungarian company law and entered in the Hungarian commercial register, wishes to transfer its seat to another Member State of the European Union, is the regulation of this field within the scope of Community law or, in the absence of the </a:t>
            </a:r>
            <a:r>
              <a:rPr lang="en-US" dirty="0" err="1"/>
              <a:t>harmonisation</a:t>
            </a:r>
            <a:r>
              <a:rPr lang="en-US" dirty="0"/>
              <a:t> of laws, is national law exclusively applicable? </a:t>
            </a:r>
          </a:p>
          <a:p>
            <a:pPr marL="0" indent="0" algn="just">
              <a:buNone/>
            </a:pPr>
            <a:r>
              <a:rPr lang="en-US" dirty="0"/>
              <a:t>	(b) May a Hungarian company request transfer of its seat to another Member State of the European Union relying directly on Community law (Articles 43 [EC] and 48 [EC])? If the answer is affirmative, may the transfer of the seat be made subject to any kind of condition or </a:t>
            </a:r>
            <a:r>
              <a:rPr lang="en-US" dirty="0" err="1"/>
              <a:t>authorisation</a:t>
            </a:r>
            <a:r>
              <a:rPr lang="en-US" dirty="0"/>
              <a:t> by the Member State of origin or the host Member State?</a:t>
            </a:r>
          </a:p>
          <a:p>
            <a:pPr marL="0" indent="0" algn="just">
              <a:buNone/>
            </a:pPr>
            <a:r>
              <a:rPr lang="en-US" dirty="0"/>
              <a:t>	(c) May Articles 43 [EC] and 48 [EC] be interpreted as meaning that national rules or national practices which differentiate between commercial companies with respect to the exercise of their rights, according to the Member State in which their seat is situated, are incompatible with Community law?</a:t>
            </a:r>
          </a:p>
          <a:p>
            <a:pPr marL="0" indent="0" algn="just">
              <a:buNone/>
            </a:pPr>
            <a:r>
              <a:rPr lang="en-US" dirty="0"/>
              <a:t>	[(d)] May Articles 43 [EC] and 48 [EC] be interpreted as meaning that, in accordance with those articles, national rules or practices which prevent a Hungarian company from transferring its seat to another Member State of the European Union are incompatible with Community law?’</a:t>
            </a:r>
            <a:endParaRPr lang="it-IT" dirty="0"/>
          </a:p>
        </p:txBody>
      </p:sp>
      <p:sp>
        <p:nvSpPr>
          <p:cNvPr id="5" name="Segnaposto piè di pagina 4">
            <a:extLst>
              <a:ext uri="{FF2B5EF4-FFF2-40B4-BE49-F238E27FC236}">
                <a16:creationId xmlns:a16="http://schemas.microsoft.com/office/drawing/2014/main" id="{26789ED1-6860-4D80-95A1-FA378BB6D84D}"/>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B79D3558-3FBF-48A9-A1BD-F8B05834A05B}"/>
              </a:ext>
            </a:extLst>
          </p:cNvPr>
          <p:cNvSpPr>
            <a:spLocks noGrp="1"/>
          </p:cNvSpPr>
          <p:nvPr>
            <p:ph type="sldNum" sz="quarter" idx="12"/>
          </p:nvPr>
        </p:nvSpPr>
        <p:spPr/>
        <p:txBody>
          <a:bodyPr/>
          <a:lstStyle/>
          <a:p>
            <a:fld id="{1EAE7C81-AB1D-4EB1-9E52-B62CF7982609}" type="slidenum">
              <a:rPr lang="it-IT" smtClean="0"/>
              <a:pPr/>
              <a:t>66</a:t>
            </a:fld>
            <a:endParaRPr lang="it-IT"/>
          </a:p>
        </p:txBody>
      </p:sp>
      <p:sp>
        <p:nvSpPr>
          <p:cNvPr id="6" name="Segnaposto data 5">
            <a:extLst>
              <a:ext uri="{FF2B5EF4-FFF2-40B4-BE49-F238E27FC236}">
                <a16:creationId xmlns:a16="http://schemas.microsoft.com/office/drawing/2014/main" id="{3F14F8D3-6F56-4073-8034-4DBF1B69B5AD}"/>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8032605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E9B9BF09-BFA3-49EE-9859-C5A308526F3C}"/>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73E40AF2-5941-48FD-9051-A0C4F61EE37D}"/>
              </a:ext>
            </a:extLst>
          </p:cNvPr>
          <p:cNvSpPr>
            <a:spLocks noGrp="1"/>
          </p:cNvSpPr>
          <p:nvPr>
            <p:ph type="sldNum" sz="quarter" idx="12"/>
          </p:nvPr>
        </p:nvSpPr>
        <p:spPr/>
        <p:txBody>
          <a:bodyPr/>
          <a:lstStyle/>
          <a:p>
            <a:fld id="{1EAE7C81-AB1D-4EB1-9E52-B62CF7982609}" type="slidenum">
              <a:rPr lang="it-IT" smtClean="0"/>
              <a:pPr/>
              <a:t>67</a:t>
            </a:fld>
            <a:endParaRPr lang="it-IT"/>
          </a:p>
        </p:txBody>
      </p:sp>
      <p:sp>
        <p:nvSpPr>
          <p:cNvPr id="4" name="Segnaposto contenuto 3">
            <a:extLst>
              <a:ext uri="{FF2B5EF4-FFF2-40B4-BE49-F238E27FC236}">
                <a16:creationId xmlns:a16="http://schemas.microsoft.com/office/drawing/2014/main" id="{E5CBF1D7-2F4E-49EA-8B1B-7BCE01B42ACD}"/>
              </a:ext>
            </a:extLst>
          </p:cNvPr>
          <p:cNvSpPr>
            <a:spLocks noGrp="1"/>
          </p:cNvSpPr>
          <p:nvPr>
            <p:ph sz="quarter" idx="4294967295"/>
          </p:nvPr>
        </p:nvSpPr>
        <p:spPr>
          <a:xfrm>
            <a:off x="467544" y="332656"/>
            <a:ext cx="8047806" cy="5823669"/>
          </a:xfrm>
        </p:spPr>
        <p:txBody>
          <a:bodyPr>
            <a:normAutofit/>
          </a:bodyPr>
          <a:lstStyle/>
          <a:p>
            <a:pPr algn="just"/>
            <a:r>
              <a:rPr lang="en-US" sz="3600" dirty="0"/>
              <a:t>The referring court essentially asks whether Articles 43 EC and 48 EC are to be interpreted as precluding legislation of a Member State under which a company incorporated under the law of that Member State may not transfer its seat to another Member State whilst retaining its status as a company governed by the law of the Member State of incorporation</a:t>
            </a:r>
            <a:endParaRPr lang="it-IT" sz="3600" dirty="0"/>
          </a:p>
        </p:txBody>
      </p:sp>
      <p:sp>
        <p:nvSpPr>
          <p:cNvPr id="5" name="Segnaposto data 4">
            <a:extLst>
              <a:ext uri="{FF2B5EF4-FFF2-40B4-BE49-F238E27FC236}">
                <a16:creationId xmlns:a16="http://schemas.microsoft.com/office/drawing/2014/main" id="{073871F5-740D-4044-896B-24C5A8807678}"/>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7994361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AEB2D669-367D-4F17-B469-D5266B1FB8E2}"/>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071A4932-EC0F-44B4-B619-CC8A0EA3B4BA}"/>
              </a:ext>
            </a:extLst>
          </p:cNvPr>
          <p:cNvSpPr>
            <a:spLocks noGrp="1"/>
          </p:cNvSpPr>
          <p:nvPr>
            <p:ph type="sldNum" sz="quarter" idx="12"/>
          </p:nvPr>
        </p:nvSpPr>
        <p:spPr/>
        <p:txBody>
          <a:bodyPr/>
          <a:lstStyle/>
          <a:p>
            <a:fld id="{1EAE7C81-AB1D-4EB1-9E52-B62CF7982609}" type="slidenum">
              <a:rPr lang="it-IT" smtClean="0"/>
              <a:pPr/>
              <a:t>68</a:t>
            </a:fld>
            <a:endParaRPr lang="it-IT"/>
          </a:p>
        </p:txBody>
      </p:sp>
      <p:sp>
        <p:nvSpPr>
          <p:cNvPr id="4" name="Segnaposto contenuto 3">
            <a:extLst>
              <a:ext uri="{FF2B5EF4-FFF2-40B4-BE49-F238E27FC236}">
                <a16:creationId xmlns:a16="http://schemas.microsoft.com/office/drawing/2014/main" id="{E8343954-8F08-4822-B8D3-6F9697ECBA43}"/>
              </a:ext>
            </a:extLst>
          </p:cNvPr>
          <p:cNvSpPr>
            <a:spLocks noGrp="1"/>
          </p:cNvSpPr>
          <p:nvPr>
            <p:ph sz="quarter" idx="4294967295"/>
          </p:nvPr>
        </p:nvSpPr>
        <p:spPr>
          <a:xfrm>
            <a:off x="395536" y="260648"/>
            <a:ext cx="7751514" cy="6124277"/>
          </a:xfrm>
        </p:spPr>
        <p:txBody>
          <a:bodyPr>
            <a:normAutofit/>
          </a:bodyPr>
          <a:lstStyle/>
          <a:p>
            <a:pPr algn="just"/>
            <a:r>
              <a:rPr lang="en-US" dirty="0" err="1"/>
              <a:t>Cartesio</a:t>
            </a:r>
            <a:r>
              <a:rPr lang="en-US" dirty="0"/>
              <a:t> – a company which was incorporated in accordance with Hungarian legislation and which, at the time of its incorporation, established its seat in Hungary – transferred its seat to Italy but wished to retain its status as a company governed by Hungarian law.</a:t>
            </a:r>
          </a:p>
          <a:p>
            <a:pPr algn="just"/>
            <a:r>
              <a:rPr lang="en-US" dirty="0"/>
              <a:t>Under the Hungarian Law on the commercial register, the seat of a company governed by Hungarian law is to be the place where its central administration is situated.</a:t>
            </a:r>
          </a:p>
          <a:p>
            <a:pPr algn="just"/>
            <a:r>
              <a:rPr lang="en-US" dirty="0"/>
              <a:t>The referring court states that the application filed by </a:t>
            </a:r>
            <a:r>
              <a:rPr lang="en-US" dirty="0" err="1"/>
              <a:t>Cartesio</a:t>
            </a:r>
            <a:r>
              <a:rPr lang="en-US" dirty="0"/>
              <a:t> for amendment of the entry in the commercial register regarding its company seat was rejected by the court responsible for maintaining that register on the ground that, under Hungarian law, a company incorporated in Hungary may not transfer its seat, as defined by the Law on the commercial register, abroad while continuing to be subject to Hungarian law as the law governing its articles of association.</a:t>
            </a:r>
          </a:p>
          <a:p>
            <a:pPr algn="just"/>
            <a:r>
              <a:rPr lang="en-US" dirty="0"/>
              <a:t>Such a transfer would require, first, that the company cease to exist and, then, that the company reincorporate itself in compliance with the law of the country where it wishes to establish its new seat.</a:t>
            </a:r>
            <a:endParaRPr lang="it-IT" dirty="0"/>
          </a:p>
        </p:txBody>
      </p:sp>
      <p:sp>
        <p:nvSpPr>
          <p:cNvPr id="5" name="Segnaposto data 4">
            <a:extLst>
              <a:ext uri="{FF2B5EF4-FFF2-40B4-BE49-F238E27FC236}">
                <a16:creationId xmlns:a16="http://schemas.microsoft.com/office/drawing/2014/main" id="{9B0CD5E3-1A56-4D18-9416-81FE890138D3}"/>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43381922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2EF1FF51-0BC1-490F-A013-F74E4C1A2226}"/>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C42E059F-5EE7-48F0-91C0-43A9F6BC098B}"/>
              </a:ext>
            </a:extLst>
          </p:cNvPr>
          <p:cNvSpPr>
            <a:spLocks noGrp="1"/>
          </p:cNvSpPr>
          <p:nvPr>
            <p:ph type="sldNum" sz="quarter" idx="12"/>
          </p:nvPr>
        </p:nvSpPr>
        <p:spPr/>
        <p:txBody>
          <a:bodyPr/>
          <a:lstStyle/>
          <a:p>
            <a:fld id="{1EAE7C81-AB1D-4EB1-9E52-B62CF7982609}" type="slidenum">
              <a:rPr lang="it-IT" smtClean="0"/>
              <a:pPr/>
              <a:t>69</a:t>
            </a:fld>
            <a:endParaRPr lang="it-IT"/>
          </a:p>
        </p:txBody>
      </p:sp>
      <p:sp>
        <p:nvSpPr>
          <p:cNvPr id="4" name="Segnaposto contenuto 3">
            <a:extLst>
              <a:ext uri="{FF2B5EF4-FFF2-40B4-BE49-F238E27FC236}">
                <a16:creationId xmlns:a16="http://schemas.microsoft.com/office/drawing/2014/main" id="{A820FAFD-9EF1-4E0D-B2A4-79E1392F74CB}"/>
              </a:ext>
            </a:extLst>
          </p:cNvPr>
          <p:cNvSpPr>
            <a:spLocks noGrp="1"/>
          </p:cNvSpPr>
          <p:nvPr>
            <p:ph sz="quarter" idx="4294967295"/>
          </p:nvPr>
        </p:nvSpPr>
        <p:spPr>
          <a:xfrm>
            <a:off x="539552" y="260648"/>
            <a:ext cx="7501136" cy="5895677"/>
          </a:xfrm>
        </p:spPr>
        <p:txBody>
          <a:bodyPr>
            <a:normAutofit/>
          </a:bodyPr>
          <a:lstStyle/>
          <a:p>
            <a:pPr algn="just"/>
            <a:r>
              <a:rPr lang="en-US" sz="2800" dirty="0"/>
              <a:t>In defining, in article 58 of the EEC Treaty, the companies which enjoy the right of establishment, the EEC Treaty regarded the differences in the legislation of the various Member States both as regards the required connecting factor for companies subject to that legislation and as regards the question whether ─ and, if so, how ─ the registered office (</a:t>
            </a:r>
            <a:r>
              <a:rPr lang="en-US" sz="2800" dirty="0" err="1"/>
              <a:t>siège</a:t>
            </a:r>
            <a:r>
              <a:rPr lang="en-US" sz="2800" dirty="0"/>
              <a:t> </a:t>
            </a:r>
            <a:r>
              <a:rPr lang="en-US" sz="2800" dirty="0" err="1"/>
              <a:t>statutaire</a:t>
            </a:r>
            <a:r>
              <a:rPr lang="en-US" sz="2800" dirty="0"/>
              <a:t>) or real seat (</a:t>
            </a:r>
            <a:r>
              <a:rPr lang="en-US" sz="2800" dirty="0" err="1"/>
              <a:t>siège</a:t>
            </a:r>
            <a:r>
              <a:rPr lang="en-US" sz="2800" dirty="0"/>
              <a:t> </a:t>
            </a:r>
            <a:r>
              <a:rPr lang="en-US" sz="2800" dirty="0" err="1"/>
              <a:t>réel</a:t>
            </a:r>
            <a:r>
              <a:rPr lang="en-US" sz="2800" dirty="0"/>
              <a:t>) of a company incorporated under national law may be transferred from one Member State to another as problems which are not resolved by the rules concerning the right of establishment, but which must be dealt with by future legislation or conventions</a:t>
            </a:r>
            <a:endParaRPr lang="it-IT" sz="2800" dirty="0"/>
          </a:p>
        </p:txBody>
      </p:sp>
      <p:sp>
        <p:nvSpPr>
          <p:cNvPr id="5" name="Segnaposto data 4">
            <a:extLst>
              <a:ext uri="{FF2B5EF4-FFF2-40B4-BE49-F238E27FC236}">
                <a16:creationId xmlns:a16="http://schemas.microsoft.com/office/drawing/2014/main" id="{0CE0840F-4CE2-414F-B85A-BEFE0FE7B456}"/>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114285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9A441924-1E1C-44F1-915D-472A4673DA47}"/>
              </a:ext>
            </a:extLst>
          </p:cNvPr>
          <p:cNvSpPr>
            <a:spLocks noGrp="1"/>
          </p:cNvSpPr>
          <p:nvPr>
            <p:ph type="title"/>
          </p:nvPr>
        </p:nvSpPr>
        <p:spPr/>
        <p:txBody>
          <a:bodyPr/>
          <a:lstStyle/>
          <a:p>
            <a:r>
              <a:rPr lang="it-IT" dirty="0"/>
              <a:t>Real </a:t>
            </a:r>
            <a:r>
              <a:rPr lang="it-IT" dirty="0" err="1"/>
              <a:t>seat</a:t>
            </a:r>
            <a:r>
              <a:rPr lang="it-IT" dirty="0"/>
              <a:t> </a:t>
            </a:r>
            <a:r>
              <a:rPr lang="it-IT" dirty="0" err="1"/>
              <a:t>theory</a:t>
            </a:r>
            <a:r>
              <a:rPr lang="it-IT" dirty="0"/>
              <a:t> </a:t>
            </a:r>
            <a:r>
              <a:rPr lang="it-IT" i="1" dirty="0"/>
              <a:t>vs</a:t>
            </a:r>
            <a:r>
              <a:rPr lang="it-IT" dirty="0"/>
              <a:t> </a:t>
            </a:r>
            <a:r>
              <a:rPr lang="it-IT" dirty="0" err="1"/>
              <a:t>Incorporation</a:t>
            </a:r>
            <a:r>
              <a:rPr lang="it-IT" dirty="0"/>
              <a:t> </a:t>
            </a:r>
            <a:r>
              <a:rPr lang="it-IT" dirty="0" err="1"/>
              <a:t>theory</a:t>
            </a:r>
            <a:endParaRPr lang="it-IT" dirty="0"/>
          </a:p>
        </p:txBody>
      </p:sp>
      <p:sp>
        <p:nvSpPr>
          <p:cNvPr id="6" name="Segnaposto contenuto 5">
            <a:extLst>
              <a:ext uri="{FF2B5EF4-FFF2-40B4-BE49-F238E27FC236}">
                <a16:creationId xmlns:a16="http://schemas.microsoft.com/office/drawing/2014/main" id="{D06FCAEF-11B1-4637-947B-9EA47F7A73D7}"/>
              </a:ext>
            </a:extLst>
          </p:cNvPr>
          <p:cNvSpPr>
            <a:spLocks noGrp="1"/>
          </p:cNvSpPr>
          <p:nvPr>
            <p:ph sz="half" idx="1"/>
          </p:nvPr>
        </p:nvSpPr>
        <p:spPr>
          <a:xfrm>
            <a:off x="628650" y="1825625"/>
            <a:ext cx="3886200" cy="1325563"/>
          </a:xfrm>
        </p:spPr>
        <p:txBody>
          <a:bodyPr>
            <a:noAutofit/>
          </a:bodyPr>
          <a:lstStyle/>
          <a:p>
            <a:pPr algn="just"/>
            <a:r>
              <a:rPr lang="en-US" sz="2400" dirty="0"/>
              <a:t>the </a:t>
            </a:r>
            <a:r>
              <a:rPr lang="en-US" sz="2400" b="1" dirty="0"/>
              <a:t>connecting factor </a:t>
            </a:r>
            <a:r>
              <a:rPr lang="en-US" sz="2400" dirty="0"/>
              <a:t>is taken to be the actual </a:t>
            </a:r>
            <a:r>
              <a:rPr lang="en-US" sz="2400" dirty="0" err="1"/>
              <a:t>centre</a:t>
            </a:r>
            <a:r>
              <a:rPr lang="en-US" sz="2400" dirty="0"/>
              <a:t> of administration</a:t>
            </a:r>
            <a:endParaRPr lang="it-IT" sz="2400" dirty="0"/>
          </a:p>
        </p:txBody>
      </p:sp>
      <p:sp>
        <p:nvSpPr>
          <p:cNvPr id="7" name="Segnaposto contenuto 6">
            <a:extLst>
              <a:ext uri="{FF2B5EF4-FFF2-40B4-BE49-F238E27FC236}">
                <a16:creationId xmlns:a16="http://schemas.microsoft.com/office/drawing/2014/main" id="{B9C8622D-2C9E-4900-B71D-38FE2828B6F8}"/>
              </a:ext>
            </a:extLst>
          </p:cNvPr>
          <p:cNvSpPr>
            <a:spLocks noGrp="1"/>
          </p:cNvSpPr>
          <p:nvPr>
            <p:ph sz="half" idx="2"/>
          </p:nvPr>
        </p:nvSpPr>
        <p:spPr>
          <a:xfrm>
            <a:off x="4629150" y="1825625"/>
            <a:ext cx="3886200" cy="1099319"/>
          </a:xfrm>
        </p:spPr>
        <p:txBody>
          <a:bodyPr>
            <a:normAutofit/>
          </a:bodyPr>
          <a:lstStyle/>
          <a:p>
            <a:pPr algn="just"/>
            <a:r>
              <a:rPr lang="en-US" sz="2400" dirty="0"/>
              <a:t>the </a:t>
            </a:r>
            <a:r>
              <a:rPr lang="en-US" sz="2400" b="1" dirty="0"/>
              <a:t>connecting factor </a:t>
            </a:r>
            <a:r>
              <a:rPr lang="en-US" sz="2400" dirty="0"/>
              <a:t>is taken to be the place of incorporation</a:t>
            </a:r>
            <a:endParaRPr lang="it-IT" sz="2400" dirty="0"/>
          </a:p>
        </p:txBody>
      </p:sp>
      <p:sp>
        <p:nvSpPr>
          <p:cNvPr id="2" name="Segnaposto piè di pagina 1">
            <a:extLst>
              <a:ext uri="{FF2B5EF4-FFF2-40B4-BE49-F238E27FC236}">
                <a16:creationId xmlns:a16="http://schemas.microsoft.com/office/drawing/2014/main" id="{84A279DD-12B3-478D-9D3A-7F2F89400489}"/>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28AF89C5-FEF8-4754-9CF5-380590D4A217}"/>
              </a:ext>
            </a:extLst>
          </p:cNvPr>
          <p:cNvSpPr>
            <a:spLocks noGrp="1"/>
          </p:cNvSpPr>
          <p:nvPr>
            <p:ph type="sldNum" sz="quarter" idx="12"/>
          </p:nvPr>
        </p:nvSpPr>
        <p:spPr/>
        <p:txBody>
          <a:bodyPr/>
          <a:lstStyle/>
          <a:p>
            <a:fld id="{1EAE7C81-AB1D-4EB1-9E52-B62CF7982609}" type="slidenum">
              <a:rPr lang="it-IT" smtClean="0"/>
              <a:pPr/>
              <a:t>7</a:t>
            </a:fld>
            <a:endParaRPr lang="it-IT"/>
          </a:p>
        </p:txBody>
      </p:sp>
      <p:sp>
        <p:nvSpPr>
          <p:cNvPr id="4" name="Freccia in giù 3">
            <a:extLst>
              <a:ext uri="{FF2B5EF4-FFF2-40B4-BE49-F238E27FC236}">
                <a16:creationId xmlns:a16="http://schemas.microsoft.com/office/drawing/2014/main" id="{2C26FC66-940F-480D-AF18-ABBC5BC33A16}"/>
              </a:ext>
            </a:extLst>
          </p:cNvPr>
          <p:cNvSpPr/>
          <p:nvPr/>
        </p:nvSpPr>
        <p:spPr>
          <a:xfrm>
            <a:off x="4355976" y="3356992"/>
            <a:ext cx="576064"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a:extLst>
              <a:ext uri="{FF2B5EF4-FFF2-40B4-BE49-F238E27FC236}">
                <a16:creationId xmlns:a16="http://schemas.microsoft.com/office/drawing/2014/main" id="{FBF1B3A8-2B1F-4848-A40D-41F96387089C}"/>
              </a:ext>
            </a:extLst>
          </p:cNvPr>
          <p:cNvSpPr txBox="1"/>
          <p:nvPr/>
        </p:nvSpPr>
        <p:spPr>
          <a:xfrm>
            <a:off x="3851920" y="4509120"/>
            <a:ext cx="1656184" cy="369332"/>
          </a:xfrm>
          <a:prstGeom prst="rect">
            <a:avLst/>
          </a:prstGeom>
          <a:noFill/>
        </p:spPr>
        <p:txBody>
          <a:bodyPr wrap="square" rtlCol="0">
            <a:spAutoFit/>
          </a:bodyPr>
          <a:lstStyle/>
          <a:p>
            <a:r>
              <a:rPr lang="it-IT" dirty="0"/>
              <a:t>MEMBER STATE</a:t>
            </a:r>
          </a:p>
        </p:txBody>
      </p:sp>
      <p:sp>
        <p:nvSpPr>
          <p:cNvPr id="9" name="Segnaposto data 8">
            <a:extLst>
              <a:ext uri="{FF2B5EF4-FFF2-40B4-BE49-F238E27FC236}">
                <a16:creationId xmlns:a16="http://schemas.microsoft.com/office/drawing/2014/main" id="{374800FD-0B1F-4047-8E73-F580E991C055}"/>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85035103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1999768F-D44A-4486-810B-057F258444DD}"/>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5D5CF959-8652-45FA-BB5C-0C79DD8EC138}"/>
              </a:ext>
            </a:extLst>
          </p:cNvPr>
          <p:cNvSpPr>
            <a:spLocks noGrp="1"/>
          </p:cNvSpPr>
          <p:nvPr>
            <p:ph type="sldNum" sz="quarter" idx="12"/>
          </p:nvPr>
        </p:nvSpPr>
        <p:spPr/>
        <p:txBody>
          <a:bodyPr/>
          <a:lstStyle/>
          <a:p>
            <a:fld id="{1EAE7C81-AB1D-4EB1-9E52-B62CF7982609}" type="slidenum">
              <a:rPr lang="it-IT" smtClean="0"/>
              <a:pPr/>
              <a:t>70</a:t>
            </a:fld>
            <a:endParaRPr lang="it-IT"/>
          </a:p>
        </p:txBody>
      </p:sp>
      <p:sp>
        <p:nvSpPr>
          <p:cNvPr id="4" name="Segnaposto contenuto 3">
            <a:extLst>
              <a:ext uri="{FF2B5EF4-FFF2-40B4-BE49-F238E27FC236}">
                <a16:creationId xmlns:a16="http://schemas.microsoft.com/office/drawing/2014/main" id="{D8E17487-7B50-435F-966E-B2E385E1F61F}"/>
              </a:ext>
            </a:extLst>
          </p:cNvPr>
          <p:cNvSpPr>
            <a:spLocks noGrp="1"/>
          </p:cNvSpPr>
          <p:nvPr>
            <p:ph sz="quarter" idx="4294967295"/>
          </p:nvPr>
        </p:nvSpPr>
        <p:spPr>
          <a:xfrm>
            <a:off x="539552" y="188640"/>
            <a:ext cx="7975798" cy="5967685"/>
          </a:xfrm>
        </p:spPr>
        <p:txBody>
          <a:bodyPr>
            <a:normAutofit/>
          </a:bodyPr>
          <a:lstStyle/>
          <a:p>
            <a:pPr algn="just"/>
            <a:r>
              <a:rPr lang="en-US" sz="2400" dirty="0"/>
              <a:t>Consequently, in accordance with Article 48 EC, in the absence of a uniform Community law definition of the companies which may enjoy the right of establishment on the basis of a single connecting factor determining the national law applicable to a company, </a:t>
            </a:r>
            <a:r>
              <a:rPr lang="en-US" sz="2400" b="1" i="1" dirty="0"/>
              <a:t>the question whether Article 43 EC applies to a company which seeks to rely on the fundamental freedom enshrined in that article </a:t>
            </a:r>
            <a:r>
              <a:rPr lang="en-US" sz="2400" dirty="0"/>
              <a:t>– like the question whether a natural person is a national of a Member State, hence entitled to enjoy that freedom – is a preliminary matter which, as Community law now stands, can only be resolved </a:t>
            </a:r>
            <a:r>
              <a:rPr lang="en-US" sz="2400" b="1" i="1" dirty="0"/>
              <a:t>by the applicable national law</a:t>
            </a:r>
            <a:r>
              <a:rPr lang="en-US" sz="2400" dirty="0"/>
              <a:t>. In consequence, the question whether the company is faced with a restriction on the freedom of establishment, within the meaning of Article 43 EC, </a:t>
            </a:r>
            <a:r>
              <a:rPr lang="en-US" sz="2400" b="1" i="1" dirty="0"/>
              <a:t>can arise only if it has been established, in the light of the conditions laid down in Article 48 EC, that the company actually has a right to that freedom</a:t>
            </a:r>
            <a:endParaRPr lang="it-IT" sz="2400" b="1" i="1" dirty="0"/>
          </a:p>
        </p:txBody>
      </p:sp>
      <p:sp>
        <p:nvSpPr>
          <p:cNvPr id="5" name="Segnaposto data 4">
            <a:extLst>
              <a:ext uri="{FF2B5EF4-FFF2-40B4-BE49-F238E27FC236}">
                <a16:creationId xmlns:a16="http://schemas.microsoft.com/office/drawing/2014/main" id="{82307891-231F-4EF9-9A49-B01930A5B681}"/>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62826308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CB86593D-8EB8-4CD6-B72F-A6BBBBC6637D}"/>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2A256B7D-597E-4F44-9CFC-9F0896AA8B2C}"/>
              </a:ext>
            </a:extLst>
          </p:cNvPr>
          <p:cNvSpPr>
            <a:spLocks noGrp="1"/>
          </p:cNvSpPr>
          <p:nvPr>
            <p:ph type="sldNum" sz="quarter" idx="12"/>
          </p:nvPr>
        </p:nvSpPr>
        <p:spPr/>
        <p:txBody>
          <a:bodyPr/>
          <a:lstStyle/>
          <a:p>
            <a:fld id="{1EAE7C81-AB1D-4EB1-9E52-B62CF7982609}" type="slidenum">
              <a:rPr lang="it-IT" smtClean="0"/>
              <a:pPr/>
              <a:t>71</a:t>
            </a:fld>
            <a:endParaRPr lang="it-IT"/>
          </a:p>
        </p:txBody>
      </p:sp>
      <p:sp>
        <p:nvSpPr>
          <p:cNvPr id="4" name="Segnaposto contenuto 3">
            <a:extLst>
              <a:ext uri="{FF2B5EF4-FFF2-40B4-BE49-F238E27FC236}">
                <a16:creationId xmlns:a16="http://schemas.microsoft.com/office/drawing/2014/main" id="{CF5F9D92-EBA8-4CDD-AB42-D19B659AC502}"/>
              </a:ext>
            </a:extLst>
          </p:cNvPr>
          <p:cNvSpPr>
            <a:spLocks noGrp="1"/>
          </p:cNvSpPr>
          <p:nvPr>
            <p:ph sz="quarter" idx="4294967295"/>
          </p:nvPr>
        </p:nvSpPr>
        <p:spPr>
          <a:xfrm>
            <a:off x="395536" y="260648"/>
            <a:ext cx="8280920" cy="5895677"/>
          </a:xfrm>
        </p:spPr>
        <p:txBody>
          <a:bodyPr>
            <a:normAutofit/>
          </a:bodyPr>
          <a:lstStyle/>
          <a:p>
            <a:pPr algn="just"/>
            <a:r>
              <a:rPr lang="en-US" sz="2800" dirty="0"/>
              <a:t>Thus a Member State has the power to define both the connecting factor required of a company if it is to be regarded as incorporated under the law of that Member State and, as such, capable of enjoying the right of establishment, and that required if the company is to be able subsequently to maintain that status. That power includes the </a:t>
            </a:r>
            <a:r>
              <a:rPr lang="en-US" sz="2800" b="1" dirty="0"/>
              <a:t>possibility </a:t>
            </a:r>
            <a:r>
              <a:rPr lang="en-US" sz="2800" dirty="0"/>
              <a:t>for that Member State </a:t>
            </a:r>
            <a:r>
              <a:rPr lang="en-US" sz="2800" b="1" dirty="0"/>
              <a:t>not to permit a company governed by its law to retain that status if the company intends to </a:t>
            </a:r>
            <a:r>
              <a:rPr lang="en-US" sz="2800" b="1" dirty="0" err="1"/>
              <a:t>reorganise</a:t>
            </a:r>
            <a:r>
              <a:rPr lang="en-US" sz="2800" b="1" dirty="0"/>
              <a:t> itself in another Member State</a:t>
            </a:r>
            <a:r>
              <a:rPr lang="en-US" sz="2800" dirty="0"/>
              <a:t> </a:t>
            </a:r>
            <a:r>
              <a:rPr lang="en-US" sz="2800" b="1" dirty="0"/>
              <a:t>by moving its seat to the territory of the latter,</a:t>
            </a:r>
            <a:r>
              <a:rPr lang="en-US" sz="2800" dirty="0"/>
              <a:t> thereby </a:t>
            </a:r>
            <a:r>
              <a:rPr lang="en-US" sz="2800" i="1" u="sng" dirty="0"/>
              <a:t>breaking the connecting factor required under the national law of the Member State of incorporation</a:t>
            </a:r>
            <a:endParaRPr lang="it-IT" sz="2800" i="1" u="sng" dirty="0"/>
          </a:p>
        </p:txBody>
      </p:sp>
      <p:sp>
        <p:nvSpPr>
          <p:cNvPr id="5" name="Segnaposto data 4">
            <a:extLst>
              <a:ext uri="{FF2B5EF4-FFF2-40B4-BE49-F238E27FC236}">
                <a16:creationId xmlns:a16="http://schemas.microsoft.com/office/drawing/2014/main" id="{E6A669B4-328C-46D8-BE7A-67D00C1F8DBB}"/>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7924858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B86105D4-4DF4-4944-AD26-75021B7D0DAE}"/>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2328D480-E470-47DC-994E-9275BEF3A3FD}"/>
              </a:ext>
            </a:extLst>
          </p:cNvPr>
          <p:cNvSpPr>
            <a:spLocks noGrp="1"/>
          </p:cNvSpPr>
          <p:nvPr>
            <p:ph type="sldNum" sz="quarter" idx="12"/>
          </p:nvPr>
        </p:nvSpPr>
        <p:spPr/>
        <p:txBody>
          <a:bodyPr/>
          <a:lstStyle/>
          <a:p>
            <a:fld id="{1EAE7C81-AB1D-4EB1-9E52-B62CF7982609}" type="slidenum">
              <a:rPr lang="it-IT" smtClean="0"/>
              <a:pPr/>
              <a:t>72</a:t>
            </a:fld>
            <a:endParaRPr lang="it-IT"/>
          </a:p>
        </p:txBody>
      </p:sp>
      <p:sp>
        <p:nvSpPr>
          <p:cNvPr id="4" name="Segnaposto contenuto 3">
            <a:extLst>
              <a:ext uri="{FF2B5EF4-FFF2-40B4-BE49-F238E27FC236}">
                <a16:creationId xmlns:a16="http://schemas.microsoft.com/office/drawing/2014/main" id="{DF8AEEBF-3783-41A6-A160-11C7F2664AF6}"/>
              </a:ext>
            </a:extLst>
          </p:cNvPr>
          <p:cNvSpPr>
            <a:spLocks noGrp="1"/>
          </p:cNvSpPr>
          <p:nvPr>
            <p:ph sz="quarter" idx="4294967295"/>
          </p:nvPr>
        </p:nvSpPr>
        <p:spPr>
          <a:xfrm>
            <a:off x="539552" y="188639"/>
            <a:ext cx="8136904" cy="5967685"/>
          </a:xfrm>
        </p:spPr>
        <p:txBody>
          <a:bodyPr>
            <a:normAutofit fontScale="92500"/>
          </a:bodyPr>
          <a:lstStyle/>
          <a:p>
            <a:pPr algn="just"/>
            <a:r>
              <a:rPr lang="en-US" dirty="0"/>
              <a:t>Nevertheless, the situation where the seat of a company incorporated under the law of one Member State is transferred to another Member State with no change as regards the law which governs that company falls to be </a:t>
            </a:r>
            <a:r>
              <a:rPr lang="en-US" b="1" i="1" dirty="0"/>
              <a:t>distinguished</a:t>
            </a:r>
            <a:r>
              <a:rPr lang="en-US" dirty="0"/>
              <a:t> from the situation where a company governed by the law of one Member State moves to another Member State with an attendant change as regards the national law applicable, since in the latter situation the company is converted into a form of company which is governed by the law of the Member State to which it has moved.</a:t>
            </a:r>
          </a:p>
          <a:p>
            <a:pPr algn="just"/>
            <a:r>
              <a:rPr lang="en-US" dirty="0"/>
              <a:t>In fact, in that latter case, the power referred to in paragraph 110 above, far from implying that national legislation on the incorporation and winding-up of companies enjoys any form of immunity from the rules of the EC Treaty on freedom of establishment, </a:t>
            </a:r>
            <a:r>
              <a:rPr lang="en-US" b="1" dirty="0"/>
              <a:t>cannot</a:t>
            </a:r>
            <a:r>
              <a:rPr lang="en-US" dirty="0"/>
              <a:t>, in particular</a:t>
            </a:r>
            <a:r>
              <a:rPr lang="en-US" b="1" dirty="0"/>
              <a:t>, justify the Member State of incorporation</a:t>
            </a:r>
            <a:r>
              <a:rPr lang="en-US" dirty="0"/>
              <a:t>, by requiring the winding-up or liquidation of the company, </a:t>
            </a:r>
            <a:r>
              <a:rPr lang="en-US" b="1" dirty="0"/>
              <a:t>in preventing that company from converting itself into a company governed by the law of the other Member State</a:t>
            </a:r>
            <a:r>
              <a:rPr lang="en-US" dirty="0"/>
              <a:t>, to the extent that it is permitted under that law to do so.</a:t>
            </a:r>
          </a:p>
          <a:p>
            <a:pPr algn="just"/>
            <a:r>
              <a:rPr lang="en-US" dirty="0"/>
              <a:t>Such a barrier to the actual conversion of such a company, without prior winding-up or liquidation, into a company governed by the law of the Member State to which it wishes to relocate constitutes a restriction on the freedom of establishment of the company concerned which, unless it serves overriding requirements in the public interest, is prohibited under Article 43 EC</a:t>
            </a:r>
            <a:endParaRPr lang="it-IT" dirty="0"/>
          </a:p>
        </p:txBody>
      </p:sp>
      <p:sp>
        <p:nvSpPr>
          <p:cNvPr id="5" name="Segnaposto data 4">
            <a:extLst>
              <a:ext uri="{FF2B5EF4-FFF2-40B4-BE49-F238E27FC236}">
                <a16:creationId xmlns:a16="http://schemas.microsoft.com/office/drawing/2014/main" id="{99B10F01-A95D-4FEB-A87F-7D726354BBEE}"/>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47104184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A24CC3CC-AD17-41E6-8A49-2A8663B75690}"/>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4C890525-C8F3-491D-B218-939F300EAA7C}"/>
              </a:ext>
            </a:extLst>
          </p:cNvPr>
          <p:cNvSpPr>
            <a:spLocks noGrp="1"/>
          </p:cNvSpPr>
          <p:nvPr>
            <p:ph type="sldNum" sz="quarter" idx="12"/>
          </p:nvPr>
        </p:nvSpPr>
        <p:spPr/>
        <p:txBody>
          <a:bodyPr/>
          <a:lstStyle/>
          <a:p>
            <a:fld id="{1EAE7C81-AB1D-4EB1-9E52-B62CF7982609}" type="slidenum">
              <a:rPr lang="it-IT" smtClean="0"/>
              <a:pPr/>
              <a:t>73</a:t>
            </a:fld>
            <a:endParaRPr lang="it-IT"/>
          </a:p>
        </p:txBody>
      </p:sp>
      <p:sp>
        <p:nvSpPr>
          <p:cNvPr id="4" name="Segnaposto contenuto 3">
            <a:extLst>
              <a:ext uri="{FF2B5EF4-FFF2-40B4-BE49-F238E27FC236}">
                <a16:creationId xmlns:a16="http://schemas.microsoft.com/office/drawing/2014/main" id="{C5206C2B-4688-42F5-9E7D-B635292E0A85}"/>
              </a:ext>
            </a:extLst>
          </p:cNvPr>
          <p:cNvSpPr>
            <a:spLocks noGrp="1"/>
          </p:cNvSpPr>
          <p:nvPr>
            <p:ph sz="quarter" idx="4294967295"/>
          </p:nvPr>
        </p:nvSpPr>
        <p:spPr>
          <a:xfrm>
            <a:off x="467544" y="136524"/>
            <a:ext cx="8352928" cy="6019801"/>
          </a:xfrm>
        </p:spPr>
        <p:txBody>
          <a:bodyPr>
            <a:normAutofit/>
          </a:bodyPr>
          <a:lstStyle/>
          <a:p>
            <a:pPr algn="just"/>
            <a:r>
              <a:rPr lang="en-US" sz="2800" dirty="0"/>
              <a:t>it should be noted that although those regulations, adopted on the basis of Article 308 EC, in fact lay down a set of rules under which it is possible for the new legal entities which they establish to transfer their registered office (</a:t>
            </a:r>
            <a:r>
              <a:rPr lang="en-US" sz="2800" dirty="0" err="1"/>
              <a:t>siège</a:t>
            </a:r>
            <a:r>
              <a:rPr lang="en-US" sz="2800" dirty="0"/>
              <a:t> </a:t>
            </a:r>
            <a:r>
              <a:rPr lang="en-US" sz="2800" dirty="0" err="1"/>
              <a:t>statutaire</a:t>
            </a:r>
            <a:r>
              <a:rPr lang="en-US" sz="2800" dirty="0"/>
              <a:t>) and, accordingly, also their real seat (</a:t>
            </a:r>
            <a:r>
              <a:rPr lang="en-US" sz="2800" dirty="0" err="1"/>
              <a:t>siège</a:t>
            </a:r>
            <a:r>
              <a:rPr lang="en-US" sz="2800" dirty="0"/>
              <a:t> </a:t>
            </a:r>
            <a:r>
              <a:rPr lang="en-US" sz="2800" dirty="0" err="1"/>
              <a:t>réel</a:t>
            </a:r>
            <a:r>
              <a:rPr lang="en-US" sz="2800" dirty="0"/>
              <a:t>) – both of which must, in effect, be situated in the same Member State – to another Member State without it being compulsory to wind up the original legal person or to create a new legal person, such a transfer nevertheless necessarily entails a change as regards the national law applicable to the entity making such a transfer</a:t>
            </a:r>
            <a:endParaRPr lang="it-IT" sz="2800" dirty="0"/>
          </a:p>
        </p:txBody>
      </p:sp>
      <p:sp>
        <p:nvSpPr>
          <p:cNvPr id="5" name="Segnaposto data 4">
            <a:extLst>
              <a:ext uri="{FF2B5EF4-FFF2-40B4-BE49-F238E27FC236}">
                <a16:creationId xmlns:a16="http://schemas.microsoft.com/office/drawing/2014/main" id="{156EEA8F-0025-47CF-825E-7B401FE60412}"/>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72356194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EFDF7F-81FC-4297-9F9F-2B403B521BE8}"/>
              </a:ext>
            </a:extLst>
          </p:cNvPr>
          <p:cNvSpPr>
            <a:spLocks noGrp="1"/>
          </p:cNvSpPr>
          <p:nvPr>
            <p:ph type="title"/>
          </p:nvPr>
        </p:nvSpPr>
        <p:spPr/>
        <p:txBody>
          <a:bodyPr/>
          <a:lstStyle/>
          <a:p>
            <a:r>
              <a:rPr lang="it-IT" dirty="0"/>
              <a:t>The ECJ </a:t>
            </a:r>
            <a:r>
              <a:rPr lang="it-IT" dirty="0" err="1"/>
              <a:t>stated</a:t>
            </a:r>
            <a:r>
              <a:rPr lang="it-IT" dirty="0"/>
              <a:t>:</a:t>
            </a:r>
          </a:p>
        </p:txBody>
      </p:sp>
      <p:sp>
        <p:nvSpPr>
          <p:cNvPr id="4" name="Segnaposto contenuto 3">
            <a:extLst>
              <a:ext uri="{FF2B5EF4-FFF2-40B4-BE49-F238E27FC236}">
                <a16:creationId xmlns:a16="http://schemas.microsoft.com/office/drawing/2014/main" id="{DE78AD6A-2C36-4C1C-B6BA-6A6C683C8699}"/>
              </a:ext>
            </a:extLst>
          </p:cNvPr>
          <p:cNvSpPr>
            <a:spLocks noGrp="1"/>
          </p:cNvSpPr>
          <p:nvPr>
            <p:ph idx="1"/>
          </p:nvPr>
        </p:nvSpPr>
        <p:spPr/>
        <p:txBody>
          <a:bodyPr>
            <a:normAutofit/>
          </a:bodyPr>
          <a:lstStyle/>
          <a:p>
            <a:pPr algn="just"/>
            <a:r>
              <a:rPr lang="en-US" sz="3200" i="1" dirty="0"/>
              <a:t>As Community law now stands, Articles 43 EC and 48 EC are to be interpreted as not precluding legislation of a Member State under which a company incorporated under the law of that Member State may not transfer its seat to another Member State whilst retaining its status as a company governed by the law of the Member State of incorporation.</a:t>
            </a:r>
            <a:endParaRPr lang="it-IT" sz="3200" i="1" dirty="0"/>
          </a:p>
        </p:txBody>
      </p:sp>
      <p:sp>
        <p:nvSpPr>
          <p:cNvPr id="5" name="Segnaposto piè di pagina 4">
            <a:extLst>
              <a:ext uri="{FF2B5EF4-FFF2-40B4-BE49-F238E27FC236}">
                <a16:creationId xmlns:a16="http://schemas.microsoft.com/office/drawing/2014/main" id="{A133F0F3-15F3-401A-A2CF-EB13ABAD8959}"/>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FEB73591-6854-4F3E-80B8-C43CCAAD9346}"/>
              </a:ext>
            </a:extLst>
          </p:cNvPr>
          <p:cNvSpPr>
            <a:spLocks noGrp="1"/>
          </p:cNvSpPr>
          <p:nvPr>
            <p:ph type="sldNum" sz="quarter" idx="12"/>
          </p:nvPr>
        </p:nvSpPr>
        <p:spPr/>
        <p:txBody>
          <a:bodyPr/>
          <a:lstStyle/>
          <a:p>
            <a:fld id="{1EAE7C81-AB1D-4EB1-9E52-B62CF7982609}" type="slidenum">
              <a:rPr lang="it-IT" smtClean="0"/>
              <a:pPr/>
              <a:t>74</a:t>
            </a:fld>
            <a:endParaRPr lang="it-IT"/>
          </a:p>
        </p:txBody>
      </p:sp>
      <p:sp>
        <p:nvSpPr>
          <p:cNvPr id="6" name="Segnaposto data 5">
            <a:extLst>
              <a:ext uri="{FF2B5EF4-FFF2-40B4-BE49-F238E27FC236}">
                <a16:creationId xmlns:a16="http://schemas.microsoft.com/office/drawing/2014/main" id="{F44C1B40-F249-484E-BE1A-F7B326862732}"/>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51858731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175077-2B14-4E5F-8A63-22F74F0A6E1C}"/>
              </a:ext>
            </a:extLst>
          </p:cNvPr>
          <p:cNvSpPr>
            <a:spLocks noGrp="1"/>
          </p:cNvSpPr>
          <p:nvPr>
            <p:ph type="title"/>
          </p:nvPr>
        </p:nvSpPr>
        <p:spPr>
          <a:xfrm>
            <a:off x="251520" y="152400"/>
            <a:ext cx="8435280" cy="990600"/>
          </a:xfrm>
        </p:spPr>
        <p:style>
          <a:lnRef idx="3">
            <a:schemeClr val="lt1"/>
          </a:lnRef>
          <a:fillRef idx="1">
            <a:schemeClr val="accent2"/>
          </a:fillRef>
          <a:effectRef idx="1">
            <a:schemeClr val="accent2"/>
          </a:effectRef>
          <a:fontRef idx="minor">
            <a:schemeClr val="lt1"/>
          </a:fontRef>
        </p:style>
        <p:txBody>
          <a:bodyPr>
            <a:normAutofit fontScale="90000"/>
          </a:bodyPr>
          <a:lstStyle/>
          <a:p>
            <a:r>
              <a:rPr lang="en-US" dirty="0"/>
              <a:t>JUDGMENT OF THE COURT 12</a:t>
            </a:r>
            <a:r>
              <a:rPr lang="en-US" baseline="30000" dirty="0"/>
              <a:t>th </a:t>
            </a:r>
            <a:r>
              <a:rPr lang="en-US" dirty="0"/>
              <a:t>July 2012, in C-378/10, VALE (</a:t>
            </a:r>
            <a:r>
              <a:rPr lang="en-US" i="1" dirty="0"/>
              <a:t>from the judgment</a:t>
            </a:r>
            <a:r>
              <a:rPr lang="en-US" dirty="0"/>
              <a:t>)</a:t>
            </a:r>
            <a:endParaRPr lang="it-IT" dirty="0"/>
          </a:p>
        </p:txBody>
      </p:sp>
      <p:sp>
        <p:nvSpPr>
          <p:cNvPr id="4" name="Segnaposto contenuto 3">
            <a:extLst>
              <a:ext uri="{FF2B5EF4-FFF2-40B4-BE49-F238E27FC236}">
                <a16:creationId xmlns:a16="http://schemas.microsoft.com/office/drawing/2014/main" id="{D95EDD66-8113-4C89-8359-861ADDE624AC}"/>
              </a:ext>
            </a:extLst>
          </p:cNvPr>
          <p:cNvSpPr>
            <a:spLocks noGrp="1"/>
          </p:cNvSpPr>
          <p:nvPr>
            <p:ph idx="1"/>
          </p:nvPr>
        </p:nvSpPr>
        <p:spPr>
          <a:xfrm>
            <a:off x="179512" y="1412776"/>
            <a:ext cx="8507288" cy="5112568"/>
          </a:xfrm>
        </p:spPr>
        <p:txBody>
          <a:bodyPr>
            <a:normAutofit lnSpcReduction="10000"/>
          </a:bodyPr>
          <a:lstStyle/>
          <a:p>
            <a:pPr algn="just"/>
            <a:r>
              <a:rPr lang="en-US" dirty="0"/>
              <a:t>VALE </a:t>
            </a:r>
            <a:r>
              <a:rPr lang="en-US" dirty="0" err="1"/>
              <a:t>Costruzioni</a:t>
            </a:r>
            <a:r>
              <a:rPr lang="en-US" dirty="0"/>
              <a:t> </a:t>
            </a:r>
            <a:r>
              <a:rPr lang="en-US" dirty="0" err="1"/>
              <a:t>Srl</a:t>
            </a:r>
            <a:r>
              <a:rPr lang="en-US" dirty="0"/>
              <a:t> (a limited liability company governed by Italian law) (‘VALE </a:t>
            </a:r>
            <a:r>
              <a:rPr lang="en-US" dirty="0" err="1"/>
              <a:t>Costruzioni</a:t>
            </a:r>
            <a:r>
              <a:rPr lang="en-US" dirty="0"/>
              <a:t>’), established on 27 September 2000, was registered in the Rome (Italy) commercial register on 16 November 2000. On 3 February 2006, VALE </a:t>
            </a:r>
            <a:r>
              <a:rPr lang="en-US" dirty="0" err="1"/>
              <a:t>Costruzioni</a:t>
            </a:r>
            <a:r>
              <a:rPr lang="en-US" dirty="0"/>
              <a:t> asked to be removed from that register on the ground that it intended to transfer its seat and its business to Hungary, and to discontinue business in Italy. In accordance with that request, the authority responsible for the commercial register in Rome deleted the entry relating to VALE </a:t>
            </a:r>
            <a:r>
              <a:rPr lang="en-US" dirty="0" err="1"/>
              <a:t>Costruzioni</a:t>
            </a:r>
            <a:r>
              <a:rPr lang="en-US" dirty="0"/>
              <a:t> from the register on 13 February 2006. As is apparent from the file, an entry was made in the register under the heading ‘Removal and transfer of seat’, stating that ‘the company ha[d] moved to Hungary’.</a:t>
            </a:r>
          </a:p>
          <a:p>
            <a:pPr algn="just"/>
            <a:r>
              <a:rPr lang="en-US" dirty="0"/>
              <a:t>Given that the company established originally in Italy under Italian law had decided to transfer its seat to Hungary and to operate there in accordance with Hungarian law, on 14 November 2006, the director of VALE </a:t>
            </a:r>
            <a:r>
              <a:rPr lang="en-US" dirty="0" err="1"/>
              <a:t>Costruzioni</a:t>
            </a:r>
            <a:r>
              <a:rPr lang="en-US" dirty="0"/>
              <a:t> and another natural person adopted, in Rome, the articles of association of VALE </a:t>
            </a:r>
            <a:r>
              <a:rPr lang="en-US" dirty="0" err="1"/>
              <a:t>Építési</a:t>
            </a:r>
            <a:r>
              <a:rPr lang="en-US" dirty="0"/>
              <a:t> </a:t>
            </a:r>
            <a:r>
              <a:rPr lang="en-US" dirty="0" err="1"/>
              <a:t>kft</a:t>
            </a:r>
            <a:r>
              <a:rPr lang="en-US" dirty="0"/>
              <a:t> (a limited liability company governed by Hungarian law) (‘VALE </a:t>
            </a:r>
            <a:r>
              <a:rPr lang="en-US" dirty="0" err="1"/>
              <a:t>Építési</a:t>
            </a:r>
            <a:r>
              <a:rPr lang="en-US" dirty="0"/>
              <a:t>’), with a view to registration in the Hungarian commercial register. Moreover, the share capital was paid up to the extent required under Hungarian law for registration.</a:t>
            </a:r>
            <a:endParaRPr lang="it-IT" dirty="0"/>
          </a:p>
        </p:txBody>
      </p:sp>
      <p:sp>
        <p:nvSpPr>
          <p:cNvPr id="5" name="Segnaposto piè di pagina 4">
            <a:extLst>
              <a:ext uri="{FF2B5EF4-FFF2-40B4-BE49-F238E27FC236}">
                <a16:creationId xmlns:a16="http://schemas.microsoft.com/office/drawing/2014/main" id="{0E98B9F0-FF45-4A02-A328-A5368B0FE33F}"/>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FCE8284B-F6BA-47AD-A78E-182AC9EF807E}"/>
              </a:ext>
            </a:extLst>
          </p:cNvPr>
          <p:cNvSpPr>
            <a:spLocks noGrp="1"/>
          </p:cNvSpPr>
          <p:nvPr>
            <p:ph type="sldNum" sz="quarter" idx="12"/>
          </p:nvPr>
        </p:nvSpPr>
        <p:spPr/>
        <p:txBody>
          <a:bodyPr/>
          <a:lstStyle/>
          <a:p>
            <a:fld id="{1EAE7C81-AB1D-4EB1-9E52-B62CF7982609}" type="slidenum">
              <a:rPr lang="it-IT" smtClean="0"/>
              <a:pPr/>
              <a:t>75</a:t>
            </a:fld>
            <a:endParaRPr lang="it-IT"/>
          </a:p>
        </p:txBody>
      </p:sp>
      <p:sp>
        <p:nvSpPr>
          <p:cNvPr id="6" name="Segnaposto data 5">
            <a:extLst>
              <a:ext uri="{FF2B5EF4-FFF2-40B4-BE49-F238E27FC236}">
                <a16:creationId xmlns:a16="http://schemas.microsoft.com/office/drawing/2014/main" id="{68097D0A-C12B-4428-A979-881A4F571AB8}"/>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53270619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090E18C6-E1C0-4A5C-8D75-19C2344AD1CD}"/>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40F3A4A2-E055-4F56-97D7-FE60733D482A}"/>
              </a:ext>
            </a:extLst>
          </p:cNvPr>
          <p:cNvSpPr>
            <a:spLocks noGrp="1"/>
          </p:cNvSpPr>
          <p:nvPr>
            <p:ph type="sldNum" sz="quarter" idx="12"/>
          </p:nvPr>
        </p:nvSpPr>
        <p:spPr/>
        <p:txBody>
          <a:bodyPr/>
          <a:lstStyle/>
          <a:p>
            <a:fld id="{1EAE7C81-AB1D-4EB1-9E52-B62CF7982609}" type="slidenum">
              <a:rPr lang="it-IT" smtClean="0"/>
              <a:pPr/>
              <a:t>76</a:t>
            </a:fld>
            <a:endParaRPr lang="it-IT"/>
          </a:p>
        </p:txBody>
      </p:sp>
      <p:sp>
        <p:nvSpPr>
          <p:cNvPr id="4" name="Segnaposto contenuto 3">
            <a:extLst>
              <a:ext uri="{FF2B5EF4-FFF2-40B4-BE49-F238E27FC236}">
                <a16:creationId xmlns:a16="http://schemas.microsoft.com/office/drawing/2014/main" id="{E054BD10-397C-42E7-A999-D45F9068AA29}"/>
              </a:ext>
            </a:extLst>
          </p:cNvPr>
          <p:cNvSpPr>
            <a:spLocks noGrp="1"/>
          </p:cNvSpPr>
          <p:nvPr>
            <p:ph sz="quarter" idx="4294967295"/>
          </p:nvPr>
        </p:nvSpPr>
        <p:spPr>
          <a:xfrm>
            <a:off x="395536" y="136525"/>
            <a:ext cx="8208912" cy="6019800"/>
          </a:xfrm>
        </p:spPr>
        <p:txBody>
          <a:bodyPr>
            <a:normAutofit/>
          </a:bodyPr>
          <a:lstStyle/>
          <a:p>
            <a:pPr algn="just"/>
            <a:r>
              <a:rPr lang="en-US" dirty="0"/>
              <a:t>On 19 January 2007, the representative of VALE </a:t>
            </a:r>
            <a:r>
              <a:rPr lang="en-US" dirty="0" err="1"/>
              <a:t>Építési</a:t>
            </a:r>
            <a:r>
              <a:rPr lang="en-US" dirty="0"/>
              <a:t> applied to the </a:t>
            </a:r>
            <a:r>
              <a:rPr lang="en-US" dirty="0" err="1"/>
              <a:t>Fővárosi</a:t>
            </a:r>
            <a:r>
              <a:rPr lang="en-US" dirty="0"/>
              <a:t> </a:t>
            </a:r>
            <a:r>
              <a:rPr lang="en-US" dirty="0" err="1"/>
              <a:t>Bíróság</a:t>
            </a:r>
            <a:r>
              <a:rPr lang="en-US" dirty="0"/>
              <a:t> (Budapest Metropolitan Court), acting as the </a:t>
            </a:r>
            <a:r>
              <a:rPr lang="en-US" dirty="0" err="1"/>
              <a:t>Cégbíróság</a:t>
            </a:r>
            <a:r>
              <a:rPr lang="en-US" dirty="0"/>
              <a:t> (Commercial Court), to register the company in accordance with Hungarian law. In the application, the representative stated that VALE </a:t>
            </a:r>
            <a:r>
              <a:rPr lang="en-US" dirty="0" err="1"/>
              <a:t>Costruzioni</a:t>
            </a:r>
            <a:r>
              <a:rPr lang="en-US" dirty="0"/>
              <a:t> was the predecessor in law to VALE </a:t>
            </a:r>
            <a:r>
              <a:rPr lang="en-US" dirty="0" err="1"/>
              <a:t>Építési</a:t>
            </a:r>
            <a:r>
              <a:rPr lang="en-US" dirty="0"/>
              <a:t>.</a:t>
            </a:r>
          </a:p>
          <a:p>
            <a:pPr marL="0" indent="0" algn="just">
              <a:buNone/>
            </a:pPr>
            <a:endParaRPr lang="en-US" dirty="0"/>
          </a:p>
          <a:p>
            <a:pPr algn="just"/>
            <a:r>
              <a:rPr lang="en-US" dirty="0"/>
              <a:t>The </a:t>
            </a:r>
            <a:r>
              <a:rPr lang="en-US" dirty="0" err="1"/>
              <a:t>Fővárosi</a:t>
            </a:r>
            <a:r>
              <a:rPr lang="en-US" dirty="0"/>
              <a:t> </a:t>
            </a:r>
            <a:r>
              <a:rPr lang="en-US" dirty="0" err="1"/>
              <a:t>Bíróság</a:t>
            </a:r>
            <a:r>
              <a:rPr lang="en-US" dirty="0"/>
              <a:t>, acting as a commercial court at first instance, rejected the application for registration.  VALE </a:t>
            </a:r>
            <a:r>
              <a:rPr lang="en-US" dirty="0" err="1"/>
              <a:t>Építési</a:t>
            </a:r>
            <a:r>
              <a:rPr lang="en-US" dirty="0"/>
              <a:t> lodged an appeal before the </a:t>
            </a:r>
            <a:r>
              <a:rPr lang="en-US" dirty="0" err="1"/>
              <a:t>Fővárosi</a:t>
            </a:r>
            <a:r>
              <a:rPr lang="en-US" dirty="0"/>
              <a:t> </a:t>
            </a:r>
            <a:r>
              <a:rPr lang="en-US" dirty="0" err="1"/>
              <a:t>Ítélőtábla</a:t>
            </a:r>
            <a:r>
              <a:rPr lang="en-US" dirty="0"/>
              <a:t> (Regional Court of Appeal of Budapest), which upheld the order rejecting the registration. According to that court, a company which was incorporated and registered in Italy cannot, by virtue of Hungarian company law, transfer its seat to Hungary and cannot obtain registration there in the form requested. According to that court, under the Hungarian law in force, the only particulars which can be shown in the commercial register are those listed in Paragraphs 24 to 29 of Law V of 2006 and, consequently, a company which is not Hungarian cannot be listed as a </a:t>
            </a:r>
            <a:r>
              <a:rPr lang="en-US" i="1" dirty="0"/>
              <a:t>predecessor in law</a:t>
            </a:r>
            <a:endParaRPr lang="it-IT" i="1" dirty="0"/>
          </a:p>
        </p:txBody>
      </p:sp>
      <p:sp>
        <p:nvSpPr>
          <p:cNvPr id="5" name="Segnaposto data 4">
            <a:extLst>
              <a:ext uri="{FF2B5EF4-FFF2-40B4-BE49-F238E27FC236}">
                <a16:creationId xmlns:a16="http://schemas.microsoft.com/office/drawing/2014/main" id="{6722D292-6594-43C0-86BE-53D7306C0B77}"/>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40090896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C20A38-D80C-4B97-8780-FC02C73BBE3A}"/>
              </a:ext>
            </a:extLst>
          </p:cNvPr>
          <p:cNvSpPr>
            <a:spLocks noGrp="1"/>
          </p:cNvSpPr>
          <p:nvPr>
            <p:ph type="title"/>
          </p:nvPr>
        </p:nvSpPr>
        <p:spPr>
          <a:xfrm>
            <a:off x="323528" y="152400"/>
            <a:ext cx="8363272" cy="548640"/>
          </a:xfrm>
        </p:spPr>
        <p:txBody>
          <a:bodyPr>
            <a:normAutofit/>
          </a:bodyPr>
          <a:lstStyle/>
          <a:p>
            <a:r>
              <a:rPr lang="it-IT" dirty="0"/>
              <a:t>?</a:t>
            </a:r>
          </a:p>
        </p:txBody>
      </p:sp>
      <p:sp>
        <p:nvSpPr>
          <p:cNvPr id="4" name="Segnaposto contenuto 3">
            <a:extLst>
              <a:ext uri="{FF2B5EF4-FFF2-40B4-BE49-F238E27FC236}">
                <a16:creationId xmlns:a16="http://schemas.microsoft.com/office/drawing/2014/main" id="{508017CA-7017-4EF9-950E-0DD1D14342EB}"/>
              </a:ext>
            </a:extLst>
          </p:cNvPr>
          <p:cNvSpPr>
            <a:spLocks noGrp="1"/>
          </p:cNvSpPr>
          <p:nvPr>
            <p:ph idx="1"/>
          </p:nvPr>
        </p:nvSpPr>
        <p:spPr>
          <a:xfrm>
            <a:off x="323528" y="836712"/>
            <a:ext cx="8363272" cy="5320248"/>
          </a:xfrm>
        </p:spPr>
        <p:txBody>
          <a:bodyPr>
            <a:normAutofit/>
          </a:bodyPr>
          <a:lstStyle/>
          <a:p>
            <a:pPr algn="just"/>
            <a:r>
              <a:rPr lang="en-US" dirty="0"/>
              <a:t>(1) Must the host Member State pay due regard to Articles [49 TFEU and 54 TFEU] when a company established in another Member State (the Member State of origin) transfers its seat to that host Member State and, at the same time and for this purpose, deletes the entry regarding it in the commercial register in the Member State of origin, and the company’s owners adopt a new instrument of constitution under the laws of the host Member State, and the company applies for registration in the commercial register of the host Member State under the laws of the host Member State?</a:t>
            </a:r>
          </a:p>
          <a:p>
            <a:pPr algn="just"/>
            <a:r>
              <a:rPr lang="en-US" dirty="0"/>
              <a:t>(2) If the answer to the first question is yes, must Articles [49 TFEU and 54 TFEU] be interpreted in such a case as meaning that they preclude legislation or practices of such a (host) Member State which prohibit a company established lawfully in any other Member State (the Member State of origin) from transferring its seat to the host Member State and continuing to operate under the laws of that State?</a:t>
            </a:r>
            <a:endParaRPr lang="it-IT" dirty="0"/>
          </a:p>
        </p:txBody>
      </p:sp>
      <p:sp>
        <p:nvSpPr>
          <p:cNvPr id="5" name="Segnaposto piè di pagina 4">
            <a:extLst>
              <a:ext uri="{FF2B5EF4-FFF2-40B4-BE49-F238E27FC236}">
                <a16:creationId xmlns:a16="http://schemas.microsoft.com/office/drawing/2014/main" id="{AA696508-DDA6-4673-A811-EF967A1419BF}"/>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6C56A29F-DF0D-4A0C-9941-8905C4CE9B5A}"/>
              </a:ext>
            </a:extLst>
          </p:cNvPr>
          <p:cNvSpPr>
            <a:spLocks noGrp="1"/>
          </p:cNvSpPr>
          <p:nvPr>
            <p:ph type="sldNum" sz="quarter" idx="12"/>
          </p:nvPr>
        </p:nvSpPr>
        <p:spPr/>
        <p:txBody>
          <a:bodyPr/>
          <a:lstStyle/>
          <a:p>
            <a:fld id="{1EAE7C81-AB1D-4EB1-9E52-B62CF7982609}" type="slidenum">
              <a:rPr lang="it-IT" smtClean="0"/>
              <a:pPr/>
              <a:t>77</a:t>
            </a:fld>
            <a:endParaRPr lang="it-IT"/>
          </a:p>
        </p:txBody>
      </p:sp>
      <p:sp>
        <p:nvSpPr>
          <p:cNvPr id="6" name="Segnaposto data 5">
            <a:extLst>
              <a:ext uri="{FF2B5EF4-FFF2-40B4-BE49-F238E27FC236}">
                <a16:creationId xmlns:a16="http://schemas.microsoft.com/office/drawing/2014/main" id="{6EF0DDAE-EC34-4D2F-9431-34B7659280DC}"/>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40931485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B284BC-71E7-41C6-B533-E2AD104CF90A}"/>
              </a:ext>
            </a:extLst>
          </p:cNvPr>
          <p:cNvSpPr>
            <a:spLocks noGrp="1"/>
          </p:cNvSpPr>
          <p:nvPr>
            <p:ph type="title"/>
          </p:nvPr>
        </p:nvSpPr>
        <p:spPr>
          <a:xfrm>
            <a:off x="457200" y="152400"/>
            <a:ext cx="8229600" cy="468288"/>
          </a:xfrm>
        </p:spPr>
        <p:txBody>
          <a:bodyPr>
            <a:normAutofit fontScale="90000"/>
          </a:bodyPr>
          <a:lstStyle/>
          <a:p>
            <a:r>
              <a:rPr lang="it-IT" dirty="0"/>
              <a:t>?</a:t>
            </a:r>
          </a:p>
        </p:txBody>
      </p:sp>
      <p:sp>
        <p:nvSpPr>
          <p:cNvPr id="4" name="Segnaposto contenuto 3">
            <a:extLst>
              <a:ext uri="{FF2B5EF4-FFF2-40B4-BE49-F238E27FC236}">
                <a16:creationId xmlns:a16="http://schemas.microsoft.com/office/drawing/2014/main" id="{268A351B-B08F-48B4-B3F2-9C872C19BCC2}"/>
              </a:ext>
            </a:extLst>
          </p:cNvPr>
          <p:cNvSpPr>
            <a:spLocks noGrp="1"/>
          </p:cNvSpPr>
          <p:nvPr>
            <p:ph idx="1"/>
          </p:nvPr>
        </p:nvSpPr>
        <p:spPr>
          <a:xfrm>
            <a:off x="323528" y="692696"/>
            <a:ext cx="8363272" cy="5464264"/>
          </a:xfrm>
        </p:spPr>
        <p:txBody>
          <a:bodyPr>
            <a:normAutofit fontScale="92500" lnSpcReduction="20000"/>
          </a:bodyPr>
          <a:lstStyle/>
          <a:p>
            <a:pPr algn="just"/>
            <a:r>
              <a:rPr lang="en-US" dirty="0"/>
              <a:t>(3) With regard to the response to the second question, is the basis on which the host Member State prohibits the company from registration of any relevance, specifically:</a:t>
            </a:r>
          </a:p>
          <a:p>
            <a:pPr marL="0" indent="0" algn="just">
              <a:buNone/>
            </a:pPr>
            <a:r>
              <a:rPr lang="en-US" dirty="0"/>
              <a:t>	if, in its instrument of constitution adopted in the host Member State, the company designates as its predecessor the company established and deleted from the commercial register in the Member State of origin, and applies for the predecessor to be registered as its own predecessor in the commercial register of the host Member State?</a:t>
            </a:r>
          </a:p>
          <a:p>
            <a:pPr marL="0" indent="0" algn="just">
              <a:buNone/>
            </a:pPr>
            <a:r>
              <a:rPr lang="en-US" dirty="0"/>
              <a:t>	in the event of international conversion within the Community, when deciding on the company’s application for registration, must the host Member State take into consideration the instrument recording the fact of the transfer of company seat in the commercial register of the Member State of origin, and, if so, to what extent?</a:t>
            </a:r>
          </a:p>
          <a:p>
            <a:pPr algn="just"/>
            <a:r>
              <a:rPr lang="en-US" dirty="0"/>
              <a:t>(4) Is the host Member State entitled to decide on the application for company registration lodged in the host Member State by the company carrying out international conversion within the Community in accordance with the rules of company law of the host Member State as they relate to the conversion of domestic companies, and to require the company to fulfil all the conditions (e.g. drawing up lists of assets and liabilities and property inventories) laid down by the company law of the host Member State in respect of domestic conversion, or is the host Member State obliged under Articles [49 TFEU and 54 TFEU] to distinguish international conversion within the Community from domestic conversion and, if so, to what extent?’</a:t>
            </a:r>
            <a:endParaRPr lang="it-IT" dirty="0"/>
          </a:p>
        </p:txBody>
      </p:sp>
      <p:sp>
        <p:nvSpPr>
          <p:cNvPr id="5" name="Segnaposto piè di pagina 4">
            <a:extLst>
              <a:ext uri="{FF2B5EF4-FFF2-40B4-BE49-F238E27FC236}">
                <a16:creationId xmlns:a16="http://schemas.microsoft.com/office/drawing/2014/main" id="{B3CEDD6A-EA28-4338-A1A1-72BBE0BC6B89}"/>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9FE297B4-116C-46D4-8F55-BF4DCDF2A4A6}"/>
              </a:ext>
            </a:extLst>
          </p:cNvPr>
          <p:cNvSpPr>
            <a:spLocks noGrp="1"/>
          </p:cNvSpPr>
          <p:nvPr>
            <p:ph type="sldNum" sz="quarter" idx="12"/>
          </p:nvPr>
        </p:nvSpPr>
        <p:spPr/>
        <p:txBody>
          <a:bodyPr/>
          <a:lstStyle/>
          <a:p>
            <a:fld id="{1EAE7C81-AB1D-4EB1-9E52-B62CF7982609}" type="slidenum">
              <a:rPr lang="it-IT" smtClean="0"/>
              <a:pPr/>
              <a:t>78</a:t>
            </a:fld>
            <a:endParaRPr lang="it-IT"/>
          </a:p>
        </p:txBody>
      </p:sp>
      <p:sp>
        <p:nvSpPr>
          <p:cNvPr id="6" name="Segnaposto data 5">
            <a:extLst>
              <a:ext uri="{FF2B5EF4-FFF2-40B4-BE49-F238E27FC236}">
                <a16:creationId xmlns:a16="http://schemas.microsoft.com/office/drawing/2014/main" id="{268F0F14-58E7-4909-BF26-0EE52F41DC65}"/>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93618698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28C825A9-30DD-4F69-BF67-5C1A457BC7C9}"/>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C54969CD-67DA-4DEE-8DBE-9CF66803FC8E}"/>
              </a:ext>
            </a:extLst>
          </p:cNvPr>
          <p:cNvSpPr>
            <a:spLocks noGrp="1"/>
          </p:cNvSpPr>
          <p:nvPr>
            <p:ph type="sldNum" sz="quarter" idx="12"/>
          </p:nvPr>
        </p:nvSpPr>
        <p:spPr/>
        <p:txBody>
          <a:bodyPr/>
          <a:lstStyle/>
          <a:p>
            <a:fld id="{1EAE7C81-AB1D-4EB1-9E52-B62CF7982609}" type="slidenum">
              <a:rPr lang="it-IT" smtClean="0"/>
              <a:pPr/>
              <a:t>79</a:t>
            </a:fld>
            <a:endParaRPr lang="it-IT"/>
          </a:p>
        </p:txBody>
      </p:sp>
      <p:sp>
        <p:nvSpPr>
          <p:cNvPr id="4" name="Segnaposto contenuto 3">
            <a:extLst>
              <a:ext uri="{FF2B5EF4-FFF2-40B4-BE49-F238E27FC236}">
                <a16:creationId xmlns:a16="http://schemas.microsoft.com/office/drawing/2014/main" id="{54248125-2B77-44C5-A58A-B11A8524FADD}"/>
              </a:ext>
            </a:extLst>
          </p:cNvPr>
          <p:cNvSpPr>
            <a:spLocks noGrp="1"/>
          </p:cNvSpPr>
          <p:nvPr>
            <p:ph sz="quarter" idx="4294967295"/>
          </p:nvPr>
        </p:nvSpPr>
        <p:spPr>
          <a:xfrm>
            <a:off x="503238" y="260350"/>
            <a:ext cx="8245226" cy="5905500"/>
          </a:xfrm>
        </p:spPr>
        <p:txBody>
          <a:bodyPr>
            <a:normAutofit fontScale="92500" lnSpcReduction="20000"/>
          </a:bodyPr>
          <a:lstStyle/>
          <a:p>
            <a:pPr algn="just"/>
            <a:r>
              <a:rPr lang="en-US" sz="2400" dirty="0"/>
              <a:t>By the first two questions referred the referring court asks, in essence, whether Articles 49 TFEU and 54 TFEU must be interpreted as precluding national legislation which, although enabling a company established under national law to convert, does not allow a company established in accordance with the law of another Member State to convert to a company governed by national law by incorporating such a company</a:t>
            </a:r>
          </a:p>
          <a:p>
            <a:pPr algn="just"/>
            <a:endParaRPr lang="it-IT" sz="2400" dirty="0"/>
          </a:p>
          <a:p>
            <a:pPr algn="just"/>
            <a:r>
              <a:rPr lang="en-US" sz="2400" dirty="0"/>
              <a:t>By its third and fourth questions the referring court asks, in essence, whether Articles 49 TFEU and 54 TFEU must be interpreted, in the context of a cross-border conversion, as meaning that the host Member State is entitled to determine the national law applicable to such an operation and thus to apply the national law provisions on domestic conversions governing the incorporation and functioning of a company, such as the requirements of drawing up lists of assets and liabilities and property inventories. More specifically, it seeks to determine whether the host Member State </a:t>
            </a:r>
            <a:r>
              <a:rPr lang="en-US" sz="2400" i="1" dirty="0"/>
              <a:t>may refuse, for cross-border conversions, the designation ‘predecessor in law’, </a:t>
            </a:r>
            <a:r>
              <a:rPr lang="en-US" sz="2400" dirty="0"/>
              <a:t>such a designation in the commercial register being laid down for domestic conversions, and whether and to what extent it is required to take account of documents issued by the authorities of the Member State of origin when registering the company</a:t>
            </a:r>
            <a:endParaRPr lang="it-IT" sz="2400" dirty="0"/>
          </a:p>
        </p:txBody>
      </p:sp>
      <p:sp>
        <p:nvSpPr>
          <p:cNvPr id="5" name="Segnaposto data 4">
            <a:extLst>
              <a:ext uri="{FF2B5EF4-FFF2-40B4-BE49-F238E27FC236}">
                <a16:creationId xmlns:a16="http://schemas.microsoft.com/office/drawing/2014/main" id="{D9FC503B-B409-4930-BACC-6B2C3E06A128}"/>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253410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a:extLst>
              <a:ext uri="{FF2B5EF4-FFF2-40B4-BE49-F238E27FC236}">
                <a16:creationId xmlns:a16="http://schemas.microsoft.com/office/drawing/2014/main" id="{A5DD38F3-CC46-4467-9737-4A8F56C3B13D}"/>
              </a:ext>
            </a:extLst>
          </p:cNvPr>
          <p:cNvSpPr>
            <a:spLocks noGrp="1"/>
          </p:cNvSpPr>
          <p:nvPr>
            <p:ph type="title"/>
          </p:nvPr>
        </p:nvSpPr>
        <p:spPr/>
        <p:txBody>
          <a:bodyPr/>
          <a:lstStyle/>
          <a:p>
            <a:r>
              <a:rPr lang="it-IT" dirty="0"/>
              <a:t>De Luca, </a:t>
            </a:r>
            <a:r>
              <a:rPr lang="it-IT" dirty="0" err="1"/>
              <a:t>European</a:t>
            </a:r>
            <a:r>
              <a:rPr lang="it-IT" dirty="0"/>
              <a:t> company law</a:t>
            </a:r>
          </a:p>
        </p:txBody>
      </p:sp>
      <p:sp>
        <p:nvSpPr>
          <p:cNvPr id="9" name="Segnaposto testo 8">
            <a:extLst>
              <a:ext uri="{FF2B5EF4-FFF2-40B4-BE49-F238E27FC236}">
                <a16:creationId xmlns:a16="http://schemas.microsoft.com/office/drawing/2014/main" id="{520B6F39-D827-43BE-A3A4-E01E097C01DA}"/>
              </a:ext>
            </a:extLst>
          </p:cNvPr>
          <p:cNvSpPr>
            <a:spLocks noGrp="1"/>
          </p:cNvSpPr>
          <p:nvPr>
            <p:ph type="body" idx="1"/>
          </p:nvPr>
        </p:nvSpPr>
        <p:spPr/>
        <p:txBody>
          <a:bodyPr/>
          <a:lstStyle/>
          <a:p>
            <a:r>
              <a:rPr lang="it-IT" dirty="0"/>
              <a:t>PRIMARY ESTABLISHMENT</a:t>
            </a:r>
          </a:p>
        </p:txBody>
      </p:sp>
      <p:sp>
        <p:nvSpPr>
          <p:cNvPr id="10" name="Segnaposto contenuto 9">
            <a:extLst>
              <a:ext uri="{FF2B5EF4-FFF2-40B4-BE49-F238E27FC236}">
                <a16:creationId xmlns:a16="http://schemas.microsoft.com/office/drawing/2014/main" id="{938E03E7-E450-42CA-A8B0-21677B0FBE6E}"/>
              </a:ext>
            </a:extLst>
          </p:cNvPr>
          <p:cNvSpPr>
            <a:spLocks noGrp="1"/>
          </p:cNvSpPr>
          <p:nvPr>
            <p:ph sz="half" idx="2"/>
          </p:nvPr>
        </p:nvSpPr>
        <p:spPr/>
        <p:txBody>
          <a:bodyPr/>
          <a:lstStyle/>
          <a:p>
            <a:r>
              <a:rPr lang="it-IT" dirty="0"/>
              <a:t>The right to set up and </a:t>
            </a:r>
            <a:r>
              <a:rPr lang="it-IT" dirty="0" err="1"/>
              <a:t>manage</a:t>
            </a:r>
            <a:r>
              <a:rPr lang="it-IT" dirty="0"/>
              <a:t> companies or </a:t>
            </a:r>
            <a:r>
              <a:rPr lang="it-IT" dirty="0" err="1"/>
              <a:t>firm</a:t>
            </a:r>
            <a:r>
              <a:rPr lang="it-IT" dirty="0"/>
              <a:t> in </a:t>
            </a:r>
            <a:r>
              <a:rPr lang="it-IT" dirty="0" err="1"/>
              <a:t>any</a:t>
            </a:r>
            <a:r>
              <a:rPr lang="it-IT" dirty="0"/>
              <a:t> </a:t>
            </a:r>
            <a:r>
              <a:rPr lang="it-IT" dirty="0" err="1"/>
              <a:t>member</a:t>
            </a:r>
            <a:r>
              <a:rPr lang="it-IT" dirty="0"/>
              <a:t> </a:t>
            </a:r>
            <a:r>
              <a:rPr lang="it-IT" dirty="0" err="1"/>
              <a:t>States</a:t>
            </a:r>
            <a:r>
              <a:rPr lang="it-IT" dirty="0"/>
              <a:t>, under the </a:t>
            </a:r>
            <a:r>
              <a:rPr lang="it-IT" dirty="0" err="1"/>
              <a:t>same</a:t>
            </a:r>
            <a:r>
              <a:rPr lang="it-IT" dirty="0"/>
              <a:t> </a:t>
            </a:r>
            <a:r>
              <a:rPr lang="it-IT" dirty="0" err="1"/>
              <a:t>condition</a:t>
            </a:r>
            <a:r>
              <a:rPr lang="it-IT" dirty="0"/>
              <a:t> </a:t>
            </a:r>
            <a:r>
              <a:rPr lang="it-IT" dirty="0" err="1"/>
              <a:t>laid</a:t>
            </a:r>
            <a:r>
              <a:rPr lang="it-IT" dirty="0"/>
              <a:t> down for </a:t>
            </a:r>
            <a:r>
              <a:rPr lang="it-IT" dirty="0" err="1"/>
              <a:t>their</a:t>
            </a:r>
            <a:r>
              <a:rPr lang="it-IT" dirty="0"/>
              <a:t> </a:t>
            </a:r>
            <a:r>
              <a:rPr lang="it-IT" dirty="0" err="1"/>
              <a:t>own</a:t>
            </a:r>
            <a:r>
              <a:rPr lang="it-IT" dirty="0"/>
              <a:t> </a:t>
            </a:r>
            <a:r>
              <a:rPr lang="it-IT" dirty="0" err="1"/>
              <a:t>nationals</a:t>
            </a:r>
            <a:endParaRPr lang="it-IT" dirty="0"/>
          </a:p>
        </p:txBody>
      </p:sp>
      <p:sp>
        <p:nvSpPr>
          <p:cNvPr id="11" name="Segnaposto testo 10">
            <a:extLst>
              <a:ext uri="{FF2B5EF4-FFF2-40B4-BE49-F238E27FC236}">
                <a16:creationId xmlns:a16="http://schemas.microsoft.com/office/drawing/2014/main" id="{7176B7DE-DB9C-4353-AD84-18ED3420D23E}"/>
              </a:ext>
            </a:extLst>
          </p:cNvPr>
          <p:cNvSpPr>
            <a:spLocks noGrp="1"/>
          </p:cNvSpPr>
          <p:nvPr>
            <p:ph type="body" sz="quarter" idx="3"/>
          </p:nvPr>
        </p:nvSpPr>
        <p:spPr/>
        <p:txBody>
          <a:bodyPr>
            <a:normAutofit/>
          </a:bodyPr>
          <a:lstStyle/>
          <a:p>
            <a:r>
              <a:rPr lang="it-IT" dirty="0"/>
              <a:t>SECONDARY ESTABLISHMENT</a:t>
            </a:r>
          </a:p>
        </p:txBody>
      </p:sp>
      <p:sp>
        <p:nvSpPr>
          <p:cNvPr id="12" name="Segnaposto contenuto 11">
            <a:extLst>
              <a:ext uri="{FF2B5EF4-FFF2-40B4-BE49-F238E27FC236}">
                <a16:creationId xmlns:a16="http://schemas.microsoft.com/office/drawing/2014/main" id="{3CEAC607-316E-4DB8-BBA7-25C6BE2FDA53}"/>
              </a:ext>
            </a:extLst>
          </p:cNvPr>
          <p:cNvSpPr>
            <a:spLocks noGrp="1"/>
          </p:cNvSpPr>
          <p:nvPr>
            <p:ph sz="quarter" idx="4"/>
          </p:nvPr>
        </p:nvSpPr>
        <p:spPr/>
        <p:txBody>
          <a:bodyPr/>
          <a:lstStyle/>
          <a:p>
            <a:pPr algn="just"/>
            <a:r>
              <a:rPr lang="it-IT" dirty="0"/>
              <a:t>The right to set up </a:t>
            </a:r>
            <a:r>
              <a:rPr lang="it-IT" dirty="0" err="1"/>
              <a:t>agencies</a:t>
            </a:r>
            <a:r>
              <a:rPr lang="it-IT" dirty="0"/>
              <a:t>, </a:t>
            </a:r>
            <a:r>
              <a:rPr lang="it-IT" dirty="0" err="1"/>
              <a:t>branches</a:t>
            </a:r>
            <a:r>
              <a:rPr lang="it-IT" dirty="0"/>
              <a:t> or </a:t>
            </a:r>
            <a:r>
              <a:rPr lang="it-IT" dirty="0" err="1"/>
              <a:t>subsidiaries</a:t>
            </a:r>
            <a:r>
              <a:rPr lang="it-IT" dirty="0"/>
              <a:t> in </a:t>
            </a:r>
            <a:r>
              <a:rPr lang="it-IT" dirty="0" err="1"/>
              <a:t>any</a:t>
            </a:r>
            <a:r>
              <a:rPr lang="it-IT" dirty="0"/>
              <a:t> </a:t>
            </a:r>
            <a:r>
              <a:rPr lang="it-IT" dirty="0" err="1"/>
              <a:t>Member</a:t>
            </a:r>
            <a:r>
              <a:rPr lang="it-IT" dirty="0"/>
              <a:t> </a:t>
            </a:r>
            <a:r>
              <a:rPr lang="it-IT" dirty="0" err="1"/>
              <a:t>States</a:t>
            </a:r>
            <a:r>
              <a:rPr lang="it-IT" dirty="0"/>
              <a:t>, under the </a:t>
            </a:r>
            <a:r>
              <a:rPr lang="it-IT" dirty="0" err="1"/>
              <a:t>same</a:t>
            </a:r>
            <a:r>
              <a:rPr lang="it-IT" dirty="0"/>
              <a:t> </a:t>
            </a:r>
            <a:r>
              <a:rPr lang="it-IT" dirty="0" err="1"/>
              <a:t>conditions</a:t>
            </a:r>
            <a:r>
              <a:rPr lang="it-IT" dirty="0"/>
              <a:t> </a:t>
            </a:r>
            <a:r>
              <a:rPr lang="it-IT" dirty="0" err="1"/>
              <a:t>laid</a:t>
            </a:r>
            <a:r>
              <a:rPr lang="it-IT" dirty="0"/>
              <a:t> down for </a:t>
            </a:r>
            <a:r>
              <a:rPr lang="it-IT" dirty="0" err="1"/>
              <a:t>their</a:t>
            </a:r>
            <a:r>
              <a:rPr lang="it-IT" dirty="0"/>
              <a:t> </a:t>
            </a:r>
            <a:r>
              <a:rPr lang="it-IT" dirty="0" err="1"/>
              <a:t>own</a:t>
            </a:r>
            <a:r>
              <a:rPr lang="it-IT" dirty="0"/>
              <a:t> </a:t>
            </a:r>
            <a:r>
              <a:rPr lang="it-IT" dirty="0" err="1"/>
              <a:t>nationals</a:t>
            </a:r>
            <a:endParaRPr lang="it-IT" dirty="0"/>
          </a:p>
        </p:txBody>
      </p:sp>
      <p:sp>
        <p:nvSpPr>
          <p:cNvPr id="2" name="Segnaposto piè di pagina 1">
            <a:extLst>
              <a:ext uri="{FF2B5EF4-FFF2-40B4-BE49-F238E27FC236}">
                <a16:creationId xmlns:a16="http://schemas.microsoft.com/office/drawing/2014/main" id="{C7D758A9-D03A-4D45-9912-DECF387CC781}"/>
              </a:ext>
            </a:extLst>
          </p:cNvPr>
          <p:cNvSpPr>
            <a:spLocks noGrp="1"/>
          </p:cNvSpPr>
          <p:nvPr>
            <p:ph type="ftr" sz="quarter" idx="11"/>
          </p:nvPr>
        </p:nvSpPr>
        <p:spPr/>
        <p:txBody>
          <a:bodyPr/>
          <a:lstStyle/>
          <a:p>
            <a:r>
              <a:rPr lang="it-IT"/>
              <a:t>AA 2020/2021 -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45373C83-771C-4721-9560-9FCD530A1FB0}"/>
              </a:ext>
            </a:extLst>
          </p:cNvPr>
          <p:cNvSpPr>
            <a:spLocks noGrp="1"/>
          </p:cNvSpPr>
          <p:nvPr>
            <p:ph type="sldNum" sz="quarter" idx="12"/>
          </p:nvPr>
        </p:nvSpPr>
        <p:spPr/>
        <p:txBody>
          <a:bodyPr/>
          <a:lstStyle/>
          <a:p>
            <a:fld id="{1EAE7C81-AB1D-4EB1-9E52-B62CF7982609}" type="slidenum">
              <a:rPr lang="it-IT" smtClean="0"/>
              <a:pPr/>
              <a:t>8</a:t>
            </a:fld>
            <a:endParaRPr lang="it-IT"/>
          </a:p>
        </p:txBody>
      </p:sp>
      <p:sp>
        <p:nvSpPr>
          <p:cNvPr id="4" name="Segnaposto data 3">
            <a:extLst>
              <a:ext uri="{FF2B5EF4-FFF2-40B4-BE49-F238E27FC236}">
                <a16:creationId xmlns:a16="http://schemas.microsoft.com/office/drawing/2014/main" id="{4FB76B7A-EB92-45AB-8EFB-C814AD219592}"/>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74409395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8B6CF9-55A6-4AE5-9B8D-D6DA263981ED}"/>
              </a:ext>
            </a:extLst>
          </p:cNvPr>
          <p:cNvSpPr>
            <a:spLocks noGrp="1"/>
          </p:cNvSpPr>
          <p:nvPr>
            <p:ph type="title"/>
          </p:nvPr>
        </p:nvSpPr>
        <p:spPr/>
        <p:txBody>
          <a:bodyPr/>
          <a:lstStyle/>
          <a:p>
            <a:r>
              <a:rPr lang="it-IT" dirty="0" err="1"/>
              <a:t>Questions</a:t>
            </a:r>
            <a:r>
              <a:rPr lang="it-IT" dirty="0"/>
              <a:t> 1-2</a:t>
            </a:r>
          </a:p>
        </p:txBody>
      </p:sp>
      <p:sp>
        <p:nvSpPr>
          <p:cNvPr id="4" name="Segnaposto contenuto 3">
            <a:extLst>
              <a:ext uri="{FF2B5EF4-FFF2-40B4-BE49-F238E27FC236}">
                <a16:creationId xmlns:a16="http://schemas.microsoft.com/office/drawing/2014/main" id="{AE1BD963-B906-44B8-B188-374EC0CDEB28}"/>
              </a:ext>
            </a:extLst>
          </p:cNvPr>
          <p:cNvSpPr>
            <a:spLocks noGrp="1"/>
          </p:cNvSpPr>
          <p:nvPr>
            <p:ph idx="1"/>
          </p:nvPr>
        </p:nvSpPr>
        <p:spPr/>
        <p:txBody>
          <a:bodyPr>
            <a:normAutofit fontScale="85000" lnSpcReduction="20000"/>
          </a:bodyPr>
          <a:lstStyle/>
          <a:p>
            <a:pPr algn="just"/>
            <a:r>
              <a:rPr lang="en-US" sz="2400" dirty="0"/>
              <a:t>As regards the existence of a restriction on the freedom of establishment, the Court notes that the concept of establishment within the meaning of the Treaty provisions on the freedom of establishment involves the </a:t>
            </a:r>
            <a:r>
              <a:rPr lang="en-US" sz="2400" i="1" dirty="0"/>
              <a:t>actual pursuit of an economic activity through a fixed establishment in the host Member State for an indefinite period</a:t>
            </a:r>
            <a:r>
              <a:rPr lang="en-US" sz="2400" dirty="0"/>
              <a:t>. Consequently, it presupposes actual establishment of the company concerned in that State and the pursuit of genuine economic activity there</a:t>
            </a:r>
          </a:p>
          <a:p>
            <a:pPr algn="just"/>
            <a:endParaRPr lang="it-IT" sz="2400" dirty="0"/>
          </a:p>
          <a:p>
            <a:pPr algn="just"/>
            <a:r>
              <a:rPr lang="en-US" sz="2400" dirty="0"/>
              <a:t>The Court considers that, in so far as the national legislation at issue in the case in the main proceedings provides only for conversion of companies which already have their seat in the Member State concerned, that </a:t>
            </a:r>
            <a:r>
              <a:rPr lang="en-US" sz="2400" i="1" dirty="0"/>
              <a:t>legislation treats companies differently according to whether the conversion is domestic or of a cross-border nature, which is likely to deter companies which have their seat in another Member State from exercising the freedom of establishment laid down by the Treaty</a:t>
            </a:r>
            <a:r>
              <a:rPr lang="en-US" sz="2400" dirty="0"/>
              <a:t> and, therefore, amounts to a restriction within the meaning of Articles 49 TFEU and 54 TFEU</a:t>
            </a:r>
            <a:endParaRPr lang="it-IT" sz="2400" dirty="0"/>
          </a:p>
        </p:txBody>
      </p:sp>
      <p:sp>
        <p:nvSpPr>
          <p:cNvPr id="5" name="Segnaposto piè di pagina 4">
            <a:extLst>
              <a:ext uri="{FF2B5EF4-FFF2-40B4-BE49-F238E27FC236}">
                <a16:creationId xmlns:a16="http://schemas.microsoft.com/office/drawing/2014/main" id="{A4E2AFD9-CD20-45C7-B828-714BFE432D07}"/>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BD5E2E5E-03E5-4008-92B5-37D9DAC6F74F}"/>
              </a:ext>
            </a:extLst>
          </p:cNvPr>
          <p:cNvSpPr>
            <a:spLocks noGrp="1"/>
          </p:cNvSpPr>
          <p:nvPr>
            <p:ph type="sldNum" sz="quarter" idx="12"/>
          </p:nvPr>
        </p:nvSpPr>
        <p:spPr/>
        <p:txBody>
          <a:bodyPr/>
          <a:lstStyle/>
          <a:p>
            <a:fld id="{1EAE7C81-AB1D-4EB1-9E52-B62CF7982609}" type="slidenum">
              <a:rPr lang="it-IT" smtClean="0"/>
              <a:pPr/>
              <a:t>80</a:t>
            </a:fld>
            <a:endParaRPr lang="it-IT"/>
          </a:p>
        </p:txBody>
      </p:sp>
      <p:sp>
        <p:nvSpPr>
          <p:cNvPr id="6" name="Segnaposto data 5">
            <a:extLst>
              <a:ext uri="{FF2B5EF4-FFF2-40B4-BE49-F238E27FC236}">
                <a16:creationId xmlns:a16="http://schemas.microsoft.com/office/drawing/2014/main" id="{874A916C-AFD9-4031-9DB0-84EDD62BDE6B}"/>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40733945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74A8941E-348C-49AD-BAB8-5C65250015F0}"/>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D77DBC9B-8056-44CB-B904-2B6B9C5F9945}"/>
              </a:ext>
            </a:extLst>
          </p:cNvPr>
          <p:cNvSpPr>
            <a:spLocks noGrp="1"/>
          </p:cNvSpPr>
          <p:nvPr>
            <p:ph type="sldNum" sz="quarter" idx="12"/>
          </p:nvPr>
        </p:nvSpPr>
        <p:spPr/>
        <p:txBody>
          <a:bodyPr/>
          <a:lstStyle/>
          <a:p>
            <a:fld id="{1EAE7C81-AB1D-4EB1-9E52-B62CF7982609}" type="slidenum">
              <a:rPr lang="it-IT" smtClean="0"/>
              <a:pPr/>
              <a:t>81</a:t>
            </a:fld>
            <a:endParaRPr lang="it-IT"/>
          </a:p>
        </p:txBody>
      </p:sp>
      <p:sp>
        <p:nvSpPr>
          <p:cNvPr id="4" name="Segnaposto contenuto 3">
            <a:extLst>
              <a:ext uri="{FF2B5EF4-FFF2-40B4-BE49-F238E27FC236}">
                <a16:creationId xmlns:a16="http://schemas.microsoft.com/office/drawing/2014/main" id="{0AC37B53-139F-44FC-A578-3DA787E89DC6}"/>
              </a:ext>
            </a:extLst>
          </p:cNvPr>
          <p:cNvSpPr>
            <a:spLocks noGrp="1"/>
          </p:cNvSpPr>
          <p:nvPr>
            <p:ph sz="quarter" idx="4294967295"/>
          </p:nvPr>
        </p:nvSpPr>
        <p:spPr>
          <a:xfrm>
            <a:off x="467544" y="333375"/>
            <a:ext cx="8208912" cy="5822950"/>
          </a:xfrm>
        </p:spPr>
        <p:txBody>
          <a:bodyPr>
            <a:normAutofit/>
          </a:bodyPr>
          <a:lstStyle/>
          <a:p>
            <a:pPr algn="just"/>
            <a:r>
              <a:rPr lang="en-US" sz="2800" dirty="0"/>
              <a:t>Hungarian law precludes, in a general manner, cross-border conversions, with the result that it prevents such operations from being carried out even if the interests, mentioned in the preceding paragraph, are not threatened. In any event, such a rule goes beyond what is necessary to protect the interests of creditors, minority shareholders and employees, the preservation of the effectiveness of fiscal supervision and the fairness of commercial transactions</a:t>
            </a:r>
            <a:endParaRPr lang="it-IT" sz="2800" dirty="0"/>
          </a:p>
        </p:txBody>
      </p:sp>
      <p:sp>
        <p:nvSpPr>
          <p:cNvPr id="2" name="Segnaposto data 1">
            <a:extLst>
              <a:ext uri="{FF2B5EF4-FFF2-40B4-BE49-F238E27FC236}">
                <a16:creationId xmlns:a16="http://schemas.microsoft.com/office/drawing/2014/main" id="{E61F025B-DB7B-40D4-B1A2-124A8CD0148C}"/>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2642038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60E197-FF0B-40D2-85E3-E1822784330F}"/>
              </a:ext>
            </a:extLst>
          </p:cNvPr>
          <p:cNvSpPr>
            <a:spLocks noGrp="1"/>
          </p:cNvSpPr>
          <p:nvPr>
            <p:ph type="title"/>
          </p:nvPr>
        </p:nvSpPr>
        <p:spPr/>
        <p:txBody>
          <a:bodyPr/>
          <a:lstStyle/>
          <a:p>
            <a:r>
              <a:rPr lang="it-IT" dirty="0"/>
              <a:t>The ECJ </a:t>
            </a:r>
            <a:r>
              <a:rPr lang="it-IT" dirty="0" err="1"/>
              <a:t>stated</a:t>
            </a:r>
            <a:r>
              <a:rPr lang="it-IT" dirty="0"/>
              <a:t>:</a:t>
            </a:r>
          </a:p>
        </p:txBody>
      </p:sp>
      <p:sp>
        <p:nvSpPr>
          <p:cNvPr id="4" name="Segnaposto contenuto 3">
            <a:extLst>
              <a:ext uri="{FF2B5EF4-FFF2-40B4-BE49-F238E27FC236}">
                <a16:creationId xmlns:a16="http://schemas.microsoft.com/office/drawing/2014/main" id="{0BCEF101-EFFC-4275-9DFC-28E6F9B93FDC}"/>
              </a:ext>
            </a:extLst>
          </p:cNvPr>
          <p:cNvSpPr>
            <a:spLocks noGrp="1"/>
          </p:cNvSpPr>
          <p:nvPr>
            <p:ph idx="1"/>
          </p:nvPr>
        </p:nvSpPr>
        <p:spPr/>
        <p:txBody>
          <a:bodyPr>
            <a:normAutofit lnSpcReduction="10000"/>
          </a:bodyPr>
          <a:lstStyle/>
          <a:p>
            <a:pPr algn="just"/>
            <a:r>
              <a:rPr lang="en-US" sz="3600" i="1" dirty="0"/>
              <a:t>Articles 49 TFEU and 54 TFEU must be interpreted as precluding national legislation which enables companies established under national law to convert, but does not allow, in a general manner, companies governed by the law of another Member State to convert to companies governed by national law by incorporating such a company</a:t>
            </a:r>
            <a:endParaRPr lang="it-IT" sz="3600" i="1" dirty="0"/>
          </a:p>
        </p:txBody>
      </p:sp>
      <p:sp>
        <p:nvSpPr>
          <p:cNvPr id="5" name="Segnaposto piè di pagina 4">
            <a:extLst>
              <a:ext uri="{FF2B5EF4-FFF2-40B4-BE49-F238E27FC236}">
                <a16:creationId xmlns:a16="http://schemas.microsoft.com/office/drawing/2014/main" id="{8F1B04E7-051D-4DDA-934A-B9BC593A1DF5}"/>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92585019-F972-4030-A6CA-3ADA99BBAD64}"/>
              </a:ext>
            </a:extLst>
          </p:cNvPr>
          <p:cNvSpPr>
            <a:spLocks noGrp="1"/>
          </p:cNvSpPr>
          <p:nvPr>
            <p:ph type="sldNum" sz="quarter" idx="12"/>
          </p:nvPr>
        </p:nvSpPr>
        <p:spPr/>
        <p:txBody>
          <a:bodyPr/>
          <a:lstStyle/>
          <a:p>
            <a:fld id="{1EAE7C81-AB1D-4EB1-9E52-B62CF7982609}" type="slidenum">
              <a:rPr lang="it-IT" smtClean="0"/>
              <a:pPr/>
              <a:t>82</a:t>
            </a:fld>
            <a:endParaRPr lang="it-IT"/>
          </a:p>
        </p:txBody>
      </p:sp>
      <p:sp>
        <p:nvSpPr>
          <p:cNvPr id="6" name="Segnaposto data 5">
            <a:extLst>
              <a:ext uri="{FF2B5EF4-FFF2-40B4-BE49-F238E27FC236}">
                <a16:creationId xmlns:a16="http://schemas.microsoft.com/office/drawing/2014/main" id="{3ABF517C-EEA3-4411-9655-FBA1792AC750}"/>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04912125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6EBB80-984A-4169-B5A9-28BC8C81AAC4}"/>
              </a:ext>
            </a:extLst>
          </p:cNvPr>
          <p:cNvSpPr>
            <a:spLocks noGrp="1"/>
          </p:cNvSpPr>
          <p:nvPr>
            <p:ph type="title"/>
          </p:nvPr>
        </p:nvSpPr>
        <p:spPr/>
        <p:txBody>
          <a:bodyPr/>
          <a:lstStyle/>
          <a:p>
            <a:r>
              <a:rPr lang="it-IT" dirty="0" err="1"/>
              <a:t>Questions</a:t>
            </a:r>
            <a:r>
              <a:rPr lang="it-IT" dirty="0"/>
              <a:t> 3-4</a:t>
            </a:r>
          </a:p>
        </p:txBody>
      </p:sp>
      <p:sp>
        <p:nvSpPr>
          <p:cNvPr id="4" name="Segnaposto contenuto 3">
            <a:extLst>
              <a:ext uri="{FF2B5EF4-FFF2-40B4-BE49-F238E27FC236}">
                <a16:creationId xmlns:a16="http://schemas.microsoft.com/office/drawing/2014/main" id="{79021BB2-9D68-4795-B7BF-A1F240771062}"/>
              </a:ext>
            </a:extLst>
          </p:cNvPr>
          <p:cNvSpPr>
            <a:spLocks noGrp="1"/>
          </p:cNvSpPr>
          <p:nvPr>
            <p:ph idx="1"/>
          </p:nvPr>
        </p:nvSpPr>
        <p:spPr/>
        <p:txBody>
          <a:bodyPr/>
          <a:lstStyle/>
          <a:p>
            <a:pPr algn="just"/>
            <a:r>
              <a:rPr lang="en-US" dirty="0"/>
              <a:t>the company concerned enjoys a right granted by the European Union legal order, in this instance, the right to carry out a cross-border conversion, the implementation of which depends, in the absence of European Union rules, on the application of national law</a:t>
            </a:r>
          </a:p>
          <a:p>
            <a:pPr algn="just"/>
            <a:endParaRPr lang="it-IT" dirty="0"/>
          </a:p>
          <a:p>
            <a:pPr algn="just"/>
            <a:r>
              <a:rPr lang="en-US" dirty="0"/>
              <a:t>the determination, by the host Member State, of the applicable national law enabling the implementation of a cross-border conversion is not, in itself, capable of calling into question its compliance with the obligations resulting from Articles 49 TFEU and 54 TFEU</a:t>
            </a:r>
          </a:p>
          <a:p>
            <a:endParaRPr lang="it-IT" dirty="0"/>
          </a:p>
        </p:txBody>
      </p:sp>
      <p:sp>
        <p:nvSpPr>
          <p:cNvPr id="5" name="Segnaposto piè di pagina 4">
            <a:extLst>
              <a:ext uri="{FF2B5EF4-FFF2-40B4-BE49-F238E27FC236}">
                <a16:creationId xmlns:a16="http://schemas.microsoft.com/office/drawing/2014/main" id="{E6951BC4-92D6-44A5-80F8-583195A860BC}"/>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FC2E396F-056E-4BF8-ABBE-7BE0545732CD}"/>
              </a:ext>
            </a:extLst>
          </p:cNvPr>
          <p:cNvSpPr>
            <a:spLocks noGrp="1"/>
          </p:cNvSpPr>
          <p:nvPr>
            <p:ph type="sldNum" sz="quarter" idx="12"/>
          </p:nvPr>
        </p:nvSpPr>
        <p:spPr/>
        <p:txBody>
          <a:bodyPr/>
          <a:lstStyle/>
          <a:p>
            <a:fld id="{1EAE7C81-AB1D-4EB1-9E52-B62CF7982609}" type="slidenum">
              <a:rPr lang="it-IT" smtClean="0"/>
              <a:pPr/>
              <a:t>83</a:t>
            </a:fld>
            <a:endParaRPr lang="it-IT"/>
          </a:p>
        </p:txBody>
      </p:sp>
      <p:sp>
        <p:nvSpPr>
          <p:cNvPr id="6" name="Segnaposto data 5">
            <a:extLst>
              <a:ext uri="{FF2B5EF4-FFF2-40B4-BE49-F238E27FC236}">
                <a16:creationId xmlns:a16="http://schemas.microsoft.com/office/drawing/2014/main" id="{0E61F716-D910-4924-AD9D-B7849275369B}"/>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23627736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BBE6477C-E1FD-469F-92A3-7506E34511B2}"/>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376B850A-BAD5-448A-9BAE-873081162546}"/>
              </a:ext>
            </a:extLst>
          </p:cNvPr>
          <p:cNvSpPr>
            <a:spLocks noGrp="1"/>
          </p:cNvSpPr>
          <p:nvPr>
            <p:ph type="sldNum" sz="quarter" idx="12"/>
          </p:nvPr>
        </p:nvSpPr>
        <p:spPr/>
        <p:txBody>
          <a:bodyPr/>
          <a:lstStyle/>
          <a:p>
            <a:fld id="{1EAE7C81-AB1D-4EB1-9E52-B62CF7982609}" type="slidenum">
              <a:rPr lang="it-IT" smtClean="0"/>
              <a:pPr/>
              <a:t>84</a:t>
            </a:fld>
            <a:endParaRPr lang="it-IT"/>
          </a:p>
        </p:txBody>
      </p:sp>
      <p:sp>
        <p:nvSpPr>
          <p:cNvPr id="4" name="Segnaposto contenuto 3">
            <a:extLst>
              <a:ext uri="{FF2B5EF4-FFF2-40B4-BE49-F238E27FC236}">
                <a16:creationId xmlns:a16="http://schemas.microsoft.com/office/drawing/2014/main" id="{34FA4267-D109-4614-8907-1C89958E163B}"/>
              </a:ext>
            </a:extLst>
          </p:cNvPr>
          <p:cNvSpPr>
            <a:spLocks noGrp="1"/>
          </p:cNvSpPr>
          <p:nvPr>
            <p:ph sz="quarter" idx="4294967295"/>
          </p:nvPr>
        </p:nvSpPr>
        <p:spPr>
          <a:xfrm>
            <a:off x="611560" y="260648"/>
            <a:ext cx="8136904" cy="5895677"/>
          </a:xfrm>
        </p:spPr>
        <p:txBody>
          <a:bodyPr>
            <a:normAutofit/>
          </a:bodyPr>
          <a:lstStyle/>
          <a:p>
            <a:pPr algn="just"/>
            <a:r>
              <a:rPr lang="en-US" sz="2800" dirty="0"/>
              <a:t>in many areas, it is settled case-law that, in the absence of relevant European Union rules, the detailed procedural rules designed to ensure the protection of the rights which individuals acquire under European Union law are a matter for the domestic legal order of each Member State, provided that they are not less </a:t>
            </a:r>
            <a:r>
              <a:rPr lang="en-US" sz="2800" dirty="0" err="1"/>
              <a:t>favourable</a:t>
            </a:r>
            <a:r>
              <a:rPr lang="en-US" sz="2800" dirty="0"/>
              <a:t> than those governing similar domestic situations (</a:t>
            </a:r>
            <a:r>
              <a:rPr lang="en-US" sz="2800" b="1" dirty="0"/>
              <a:t>principle of equivalence</a:t>
            </a:r>
            <a:r>
              <a:rPr lang="en-US" sz="2800" dirty="0"/>
              <a:t>) and that they do not render impossible in practice or excessively difficult the exercise of rights conferred by the European Union legal order (</a:t>
            </a:r>
            <a:r>
              <a:rPr lang="en-US" sz="2800" b="1" dirty="0"/>
              <a:t>principle of effectiveness</a:t>
            </a:r>
            <a:r>
              <a:rPr lang="en-US" sz="2800" dirty="0"/>
              <a:t>)</a:t>
            </a:r>
            <a:endParaRPr lang="it-IT" sz="2800" dirty="0"/>
          </a:p>
        </p:txBody>
      </p:sp>
      <p:sp>
        <p:nvSpPr>
          <p:cNvPr id="2" name="Segnaposto data 1">
            <a:extLst>
              <a:ext uri="{FF2B5EF4-FFF2-40B4-BE49-F238E27FC236}">
                <a16:creationId xmlns:a16="http://schemas.microsoft.com/office/drawing/2014/main" id="{0ED24E4A-4826-44D5-A14F-551A9E4A7441}"/>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69960051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D024F301-4090-406C-AF95-D117BA49A5F8}"/>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0176E59D-A6C0-44DF-89EE-0F2CA84ECE7B}"/>
              </a:ext>
            </a:extLst>
          </p:cNvPr>
          <p:cNvSpPr>
            <a:spLocks noGrp="1"/>
          </p:cNvSpPr>
          <p:nvPr>
            <p:ph type="sldNum" sz="quarter" idx="12"/>
          </p:nvPr>
        </p:nvSpPr>
        <p:spPr/>
        <p:txBody>
          <a:bodyPr/>
          <a:lstStyle/>
          <a:p>
            <a:fld id="{1EAE7C81-AB1D-4EB1-9E52-B62CF7982609}" type="slidenum">
              <a:rPr lang="it-IT" smtClean="0"/>
              <a:pPr/>
              <a:t>85</a:t>
            </a:fld>
            <a:endParaRPr lang="it-IT"/>
          </a:p>
        </p:txBody>
      </p:sp>
      <p:sp>
        <p:nvSpPr>
          <p:cNvPr id="4" name="Segnaposto contenuto 3">
            <a:extLst>
              <a:ext uri="{FF2B5EF4-FFF2-40B4-BE49-F238E27FC236}">
                <a16:creationId xmlns:a16="http://schemas.microsoft.com/office/drawing/2014/main" id="{60C85A84-3A9D-41C1-93CF-C074EE3E9BA3}"/>
              </a:ext>
            </a:extLst>
          </p:cNvPr>
          <p:cNvSpPr>
            <a:spLocks noGrp="1"/>
          </p:cNvSpPr>
          <p:nvPr>
            <p:ph sz="quarter" idx="4294967295"/>
          </p:nvPr>
        </p:nvSpPr>
        <p:spPr>
          <a:xfrm>
            <a:off x="539552" y="136524"/>
            <a:ext cx="8208912" cy="6019801"/>
          </a:xfrm>
        </p:spPr>
        <p:txBody>
          <a:bodyPr>
            <a:normAutofit/>
          </a:bodyPr>
          <a:lstStyle/>
          <a:p>
            <a:pPr algn="just"/>
            <a:r>
              <a:rPr lang="en-US" sz="2400" dirty="0"/>
              <a:t>the refusal by the authorities of a Member State, in relation to a cross-border conversion, to record in the commercial register the company of the Member State of origin as the ‘predecessor in law’ to the converted company is not compatible with the principle of equivalence if, in relation to the registration of domestic conversions, such a record is made of the predecessor company. The Court notes, in that regard, that the recording of the ‘predecessor in law’ in the commercial register, irrespective of the domestic or cross-border nature of the conversion, may be useful, in particular, to inform the creditors of the company which has converted</a:t>
            </a:r>
          </a:p>
          <a:p>
            <a:pPr algn="just"/>
            <a:endParaRPr lang="it-IT" sz="2400" dirty="0"/>
          </a:p>
          <a:p>
            <a:pPr algn="just"/>
            <a:r>
              <a:rPr lang="en-US" sz="2400" dirty="0"/>
              <a:t>Consequently, the refusal to record VALE </a:t>
            </a:r>
            <a:r>
              <a:rPr lang="en-US" sz="2400" dirty="0" err="1"/>
              <a:t>Costruzioni</a:t>
            </a:r>
            <a:r>
              <a:rPr lang="en-US" sz="2400" dirty="0"/>
              <a:t> in the Hungarian commercial register as the ‘predecessor in law’ is incompatible with the principle of equivalence</a:t>
            </a:r>
          </a:p>
        </p:txBody>
      </p:sp>
      <p:sp>
        <p:nvSpPr>
          <p:cNvPr id="5" name="Segnaposto data 4">
            <a:extLst>
              <a:ext uri="{FF2B5EF4-FFF2-40B4-BE49-F238E27FC236}">
                <a16:creationId xmlns:a16="http://schemas.microsoft.com/office/drawing/2014/main" id="{EC1919F0-BC5C-489E-ADAB-D2AA328B94E6}"/>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67918264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8B6B773D-125E-4F5A-84D8-C2B09453AF28}"/>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81B9B440-8F3A-4888-9CA6-605C803CC45C}"/>
              </a:ext>
            </a:extLst>
          </p:cNvPr>
          <p:cNvSpPr>
            <a:spLocks noGrp="1"/>
          </p:cNvSpPr>
          <p:nvPr>
            <p:ph type="sldNum" sz="quarter" idx="12"/>
          </p:nvPr>
        </p:nvSpPr>
        <p:spPr/>
        <p:txBody>
          <a:bodyPr/>
          <a:lstStyle/>
          <a:p>
            <a:fld id="{1EAE7C81-AB1D-4EB1-9E52-B62CF7982609}" type="slidenum">
              <a:rPr lang="it-IT" smtClean="0"/>
              <a:pPr/>
              <a:t>86</a:t>
            </a:fld>
            <a:endParaRPr lang="it-IT"/>
          </a:p>
        </p:txBody>
      </p:sp>
      <p:sp>
        <p:nvSpPr>
          <p:cNvPr id="4" name="Segnaposto contenuto 3">
            <a:extLst>
              <a:ext uri="{FF2B5EF4-FFF2-40B4-BE49-F238E27FC236}">
                <a16:creationId xmlns:a16="http://schemas.microsoft.com/office/drawing/2014/main" id="{02180807-1055-4BB8-8404-EFFD86E75182}"/>
              </a:ext>
            </a:extLst>
          </p:cNvPr>
          <p:cNvSpPr>
            <a:spLocks noGrp="1"/>
          </p:cNvSpPr>
          <p:nvPr>
            <p:ph sz="quarter" idx="4294967295"/>
          </p:nvPr>
        </p:nvSpPr>
        <p:spPr>
          <a:xfrm>
            <a:off x="539552" y="333375"/>
            <a:ext cx="7788473" cy="5822950"/>
          </a:xfrm>
        </p:spPr>
        <p:txBody>
          <a:bodyPr>
            <a:normAutofit/>
          </a:bodyPr>
          <a:lstStyle/>
          <a:p>
            <a:pPr algn="just"/>
            <a:r>
              <a:rPr lang="en-US" dirty="0"/>
              <a:t>a practice on the part of the authorities of the host Member State </a:t>
            </a:r>
            <a:r>
              <a:rPr lang="en-US" i="1" dirty="0"/>
              <a:t>to refuse, in a general manner, to take account of documents obtained from the authorities of the Member State </a:t>
            </a:r>
            <a:r>
              <a:rPr lang="en-US" dirty="0"/>
              <a:t>of origin during the registration procedure is liable to make it impossible for the company requesting to be converted to show that it actually complied with the requirements of the Member State of origin, thereby </a:t>
            </a:r>
            <a:r>
              <a:rPr lang="en-US" dirty="0" err="1"/>
              <a:t>jeopardising</a:t>
            </a:r>
            <a:r>
              <a:rPr lang="en-US" dirty="0"/>
              <a:t> the implementation of the cross-border conversion to which it has committed itself.</a:t>
            </a:r>
          </a:p>
          <a:p>
            <a:pPr algn="just"/>
            <a:r>
              <a:rPr lang="en-US" dirty="0"/>
              <a:t>Consequently, the authorities of the host Member State are required, pursuant to the principle of effectiveness, </a:t>
            </a:r>
            <a:r>
              <a:rPr lang="en-US" i="1" dirty="0"/>
              <a:t>to take due account, when examining a company’s application for registration, of documents obtained from the authorities of the Member State of origin</a:t>
            </a:r>
            <a:r>
              <a:rPr lang="en-US" dirty="0"/>
              <a:t> certifying that that company has indeed complied with the conditions laid down in that Member State, provided that those conditions are compatible with European Union law</a:t>
            </a:r>
            <a:endParaRPr lang="it-IT" dirty="0"/>
          </a:p>
        </p:txBody>
      </p:sp>
      <p:sp>
        <p:nvSpPr>
          <p:cNvPr id="5" name="Segnaposto data 4">
            <a:extLst>
              <a:ext uri="{FF2B5EF4-FFF2-40B4-BE49-F238E27FC236}">
                <a16:creationId xmlns:a16="http://schemas.microsoft.com/office/drawing/2014/main" id="{85EC2B65-19AF-40CA-B8C1-339A0EA4C45B}"/>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04600916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E43E15-266E-41DB-A003-BBAE558B378C}"/>
              </a:ext>
            </a:extLst>
          </p:cNvPr>
          <p:cNvSpPr>
            <a:spLocks noGrp="1"/>
          </p:cNvSpPr>
          <p:nvPr>
            <p:ph type="title"/>
          </p:nvPr>
        </p:nvSpPr>
        <p:spPr/>
        <p:txBody>
          <a:bodyPr/>
          <a:lstStyle/>
          <a:p>
            <a:r>
              <a:rPr lang="it-IT" dirty="0"/>
              <a:t>The ECJ </a:t>
            </a:r>
            <a:r>
              <a:rPr lang="it-IT" dirty="0" err="1"/>
              <a:t>stated</a:t>
            </a:r>
            <a:r>
              <a:rPr lang="it-IT" dirty="0"/>
              <a:t>:</a:t>
            </a:r>
          </a:p>
        </p:txBody>
      </p:sp>
      <p:sp>
        <p:nvSpPr>
          <p:cNvPr id="4" name="Segnaposto contenuto 3">
            <a:extLst>
              <a:ext uri="{FF2B5EF4-FFF2-40B4-BE49-F238E27FC236}">
                <a16:creationId xmlns:a16="http://schemas.microsoft.com/office/drawing/2014/main" id="{490C3E9F-F135-4878-9833-D5DB01D1472C}"/>
              </a:ext>
            </a:extLst>
          </p:cNvPr>
          <p:cNvSpPr>
            <a:spLocks noGrp="1"/>
          </p:cNvSpPr>
          <p:nvPr>
            <p:ph idx="1"/>
          </p:nvPr>
        </p:nvSpPr>
        <p:spPr/>
        <p:txBody>
          <a:bodyPr>
            <a:normAutofit fontScale="92500"/>
          </a:bodyPr>
          <a:lstStyle/>
          <a:p>
            <a:pPr marL="0" indent="0" algn="just">
              <a:buNone/>
            </a:pPr>
            <a:r>
              <a:rPr lang="en-US" i="1" dirty="0"/>
              <a:t>Articles 49 TFEU and 54 TFEU must be interpreted, in the context of cross-border company conversions, as meaning that the host Member State is entitled to determine the national law applicable to such operations and thus to apply the provisions of its national law on the conversion of national companies governing the incorporation and functioning of companies, such as the requirements relating to the drawing-up of lists of assets and liabilities and property inventories. However, the principles of equivalence and effectiveness, respectively, </a:t>
            </a:r>
            <a:r>
              <a:rPr lang="en-US" b="1" i="1" dirty="0"/>
              <a:t>preclude </a:t>
            </a:r>
            <a:r>
              <a:rPr lang="en-US" i="1" dirty="0"/>
              <a:t>the host Member State from:</a:t>
            </a:r>
          </a:p>
          <a:p>
            <a:pPr marL="0" indent="0" algn="just">
              <a:buNone/>
            </a:pPr>
            <a:r>
              <a:rPr lang="it-IT" i="1" dirty="0"/>
              <a:t>— </a:t>
            </a:r>
            <a:r>
              <a:rPr lang="en-US" i="1" dirty="0"/>
              <a:t>refusing, in relation to cross-border conversions, to record the company which has applied to convert as the ‘predecessor in law’, if such a record is made of the predecessor company in the commercial register for domestic conversions, and</a:t>
            </a:r>
          </a:p>
          <a:p>
            <a:pPr marL="0" indent="0" algn="just">
              <a:buNone/>
            </a:pPr>
            <a:r>
              <a:rPr lang="it-IT" i="1" dirty="0"/>
              <a:t>—  </a:t>
            </a:r>
            <a:r>
              <a:rPr lang="en-US" i="1" dirty="0"/>
              <a:t>refusing to take due account, when examining a company’s application for registration, of documents obtained from the authorities of the Member State of origin.</a:t>
            </a:r>
          </a:p>
          <a:p>
            <a:endParaRPr lang="it-IT" dirty="0"/>
          </a:p>
          <a:p>
            <a:endParaRPr lang="it-IT" dirty="0"/>
          </a:p>
        </p:txBody>
      </p:sp>
      <p:sp>
        <p:nvSpPr>
          <p:cNvPr id="5" name="Segnaposto piè di pagina 4">
            <a:extLst>
              <a:ext uri="{FF2B5EF4-FFF2-40B4-BE49-F238E27FC236}">
                <a16:creationId xmlns:a16="http://schemas.microsoft.com/office/drawing/2014/main" id="{680A4C6A-FA77-4ACD-940E-F3F9CB674FBF}"/>
              </a:ext>
            </a:extLst>
          </p:cNvPr>
          <p:cNvSpPr>
            <a:spLocks noGrp="1"/>
          </p:cNvSpPr>
          <p:nvPr>
            <p:ph type="ftr" sz="quarter" idx="11"/>
          </p:nvPr>
        </p:nvSpPr>
        <p:spPr/>
        <p:txBody>
          <a:bodyPr/>
          <a:lstStyle/>
          <a:p>
            <a:r>
              <a:rPr lang="it-IT"/>
              <a:t>AA 2020/2021 - Italian and European Company Law -             dott. Giulia Gabassi</a:t>
            </a:r>
          </a:p>
        </p:txBody>
      </p:sp>
      <p:sp>
        <p:nvSpPr>
          <p:cNvPr id="3" name="Segnaposto numero diapositiva 2">
            <a:extLst>
              <a:ext uri="{FF2B5EF4-FFF2-40B4-BE49-F238E27FC236}">
                <a16:creationId xmlns:a16="http://schemas.microsoft.com/office/drawing/2014/main" id="{098A824B-7B3D-4D86-BAF7-198B414199D5}"/>
              </a:ext>
            </a:extLst>
          </p:cNvPr>
          <p:cNvSpPr>
            <a:spLocks noGrp="1"/>
          </p:cNvSpPr>
          <p:nvPr>
            <p:ph type="sldNum" sz="quarter" idx="12"/>
          </p:nvPr>
        </p:nvSpPr>
        <p:spPr/>
        <p:txBody>
          <a:bodyPr/>
          <a:lstStyle/>
          <a:p>
            <a:fld id="{1EAE7C81-AB1D-4EB1-9E52-B62CF7982609}" type="slidenum">
              <a:rPr lang="it-IT" smtClean="0"/>
              <a:pPr/>
              <a:t>87</a:t>
            </a:fld>
            <a:endParaRPr lang="it-IT"/>
          </a:p>
        </p:txBody>
      </p:sp>
      <p:sp>
        <p:nvSpPr>
          <p:cNvPr id="6" name="Segnaposto data 5">
            <a:extLst>
              <a:ext uri="{FF2B5EF4-FFF2-40B4-BE49-F238E27FC236}">
                <a16:creationId xmlns:a16="http://schemas.microsoft.com/office/drawing/2014/main" id="{4CD8BB27-14C3-4068-A6B1-A6BF5051998A}"/>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421017563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a:extLst>
              <a:ext uri="{FF2B5EF4-FFF2-40B4-BE49-F238E27FC236}">
                <a16:creationId xmlns:a16="http://schemas.microsoft.com/office/drawing/2014/main" id="{D35228F0-7C5D-449C-8713-82AA1ACD44C6}"/>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it-IT" dirty="0"/>
              <a:t>POLBUD, </a:t>
            </a:r>
            <a:r>
              <a:rPr lang="en-US" dirty="0"/>
              <a:t>JUDGMENT OF THE COURT</a:t>
            </a:r>
            <a:br>
              <a:rPr lang="en-US" dirty="0"/>
            </a:br>
            <a:r>
              <a:rPr lang="en-US" dirty="0"/>
              <a:t>25</a:t>
            </a:r>
            <a:r>
              <a:rPr lang="en-US" baseline="30000" dirty="0"/>
              <a:t>th</a:t>
            </a:r>
            <a:r>
              <a:rPr lang="en-US" dirty="0"/>
              <a:t> October 2017, in C-106/16 </a:t>
            </a:r>
            <a:r>
              <a:rPr lang="en-US" sz="2000" dirty="0"/>
              <a:t>(from the judgement)</a:t>
            </a:r>
            <a:endParaRPr lang="it-IT" sz="2000" dirty="0"/>
          </a:p>
        </p:txBody>
      </p:sp>
      <p:sp>
        <p:nvSpPr>
          <p:cNvPr id="5" name="Segnaposto contenuto 4">
            <a:extLst>
              <a:ext uri="{FF2B5EF4-FFF2-40B4-BE49-F238E27FC236}">
                <a16:creationId xmlns:a16="http://schemas.microsoft.com/office/drawing/2014/main" id="{FA57F618-1974-4094-96E5-1E957F27032F}"/>
              </a:ext>
            </a:extLst>
          </p:cNvPr>
          <p:cNvSpPr>
            <a:spLocks noGrp="1"/>
          </p:cNvSpPr>
          <p:nvPr>
            <p:ph idx="1"/>
          </p:nvPr>
        </p:nvSpPr>
        <p:spPr/>
        <p:txBody>
          <a:bodyPr/>
          <a:lstStyle/>
          <a:p>
            <a:pPr algn="just"/>
            <a:r>
              <a:rPr lang="en-US" dirty="0" err="1"/>
              <a:t>Polbud</a:t>
            </a:r>
            <a:r>
              <a:rPr lang="en-US" dirty="0"/>
              <a:t> is a limited company established in </a:t>
            </a:r>
            <a:r>
              <a:rPr lang="en-US" dirty="0" err="1"/>
              <a:t>Łąck</a:t>
            </a:r>
            <a:r>
              <a:rPr lang="en-US" dirty="0"/>
              <a:t> (Poland). By a resolution of 30 September 2011, an extraordinary general meeting of shareholders of that company decided, under Article 270, point 2, of the Companies Code, to transfer the registered office of that company to Luxembourg. According to the request for a preliminary ruling, that resolution made no reference to a transfer of either the place where </a:t>
            </a:r>
            <a:r>
              <a:rPr lang="en-US" dirty="0" err="1"/>
              <a:t>Polbud’s</a:t>
            </a:r>
            <a:r>
              <a:rPr lang="en-US" dirty="0"/>
              <a:t> business is managed or the place where that company’s business is actually carried out</a:t>
            </a:r>
            <a:endParaRPr lang="it-IT" dirty="0"/>
          </a:p>
        </p:txBody>
      </p:sp>
      <p:sp>
        <p:nvSpPr>
          <p:cNvPr id="3" name="Segnaposto piè di pagina 2">
            <a:extLst>
              <a:ext uri="{FF2B5EF4-FFF2-40B4-BE49-F238E27FC236}">
                <a16:creationId xmlns:a16="http://schemas.microsoft.com/office/drawing/2014/main" id="{D979416E-5162-4D37-B44C-4F2DCDAA0BF5}"/>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71AE0CE7-968C-46F6-AB12-276F591DBF65}"/>
              </a:ext>
            </a:extLst>
          </p:cNvPr>
          <p:cNvSpPr>
            <a:spLocks noGrp="1"/>
          </p:cNvSpPr>
          <p:nvPr>
            <p:ph type="sldNum" sz="quarter" idx="12"/>
          </p:nvPr>
        </p:nvSpPr>
        <p:spPr/>
        <p:txBody>
          <a:bodyPr/>
          <a:lstStyle/>
          <a:p>
            <a:fld id="{1EAE7C81-AB1D-4EB1-9E52-B62CF7982609}" type="slidenum">
              <a:rPr lang="it-IT" smtClean="0"/>
              <a:pPr/>
              <a:t>88</a:t>
            </a:fld>
            <a:endParaRPr lang="it-IT"/>
          </a:p>
        </p:txBody>
      </p:sp>
      <p:sp>
        <p:nvSpPr>
          <p:cNvPr id="2" name="Segnaposto data 1">
            <a:extLst>
              <a:ext uri="{FF2B5EF4-FFF2-40B4-BE49-F238E27FC236}">
                <a16:creationId xmlns:a16="http://schemas.microsoft.com/office/drawing/2014/main" id="{5254070C-712D-4758-9DD3-D62C794B2933}"/>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8345481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5FD625D9-A751-4245-8877-A84D456590AA}"/>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6B912081-EEDE-4C63-A1FB-CFD3084FA4E5}"/>
              </a:ext>
            </a:extLst>
          </p:cNvPr>
          <p:cNvSpPr>
            <a:spLocks noGrp="1"/>
          </p:cNvSpPr>
          <p:nvPr>
            <p:ph type="sldNum" sz="quarter" idx="12"/>
          </p:nvPr>
        </p:nvSpPr>
        <p:spPr/>
        <p:txBody>
          <a:bodyPr/>
          <a:lstStyle/>
          <a:p>
            <a:fld id="{1EAE7C81-AB1D-4EB1-9E52-B62CF7982609}" type="slidenum">
              <a:rPr lang="it-IT" smtClean="0"/>
              <a:pPr/>
              <a:t>89</a:t>
            </a:fld>
            <a:endParaRPr lang="it-IT"/>
          </a:p>
        </p:txBody>
      </p:sp>
      <p:sp>
        <p:nvSpPr>
          <p:cNvPr id="5" name="Segnaposto contenuto 4">
            <a:extLst>
              <a:ext uri="{FF2B5EF4-FFF2-40B4-BE49-F238E27FC236}">
                <a16:creationId xmlns:a16="http://schemas.microsoft.com/office/drawing/2014/main" id="{18604822-BE25-4C15-9253-81F45AF4E5BB}"/>
              </a:ext>
            </a:extLst>
          </p:cNvPr>
          <p:cNvSpPr>
            <a:spLocks noGrp="1"/>
          </p:cNvSpPr>
          <p:nvPr>
            <p:ph sz="quarter" idx="4294967295"/>
          </p:nvPr>
        </p:nvSpPr>
        <p:spPr>
          <a:xfrm>
            <a:off x="755576" y="260350"/>
            <a:ext cx="7920880" cy="5895975"/>
          </a:xfrm>
        </p:spPr>
        <p:txBody>
          <a:bodyPr>
            <a:normAutofit/>
          </a:bodyPr>
          <a:lstStyle/>
          <a:p>
            <a:pPr algn="just"/>
            <a:r>
              <a:rPr lang="en-US" dirty="0"/>
              <a:t>On the basis of that resolution, on 19 October 2011 </a:t>
            </a:r>
            <a:r>
              <a:rPr lang="en-US" dirty="0" err="1"/>
              <a:t>Polbud</a:t>
            </a:r>
            <a:r>
              <a:rPr lang="en-US" dirty="0"/>
              <a:t> lodged a request that the opening of a liquidation procedure be recorded by the court responsible for keeping the commercial register (‘the registry court’). On 26 October 2011 the opening of the liquidation procedure was recorded in that register and the liquidator was appointed.</a:t>
            </a:r>
          </a:p>
          <a:p>
            <a:pPr algn="just"/>
            <a:r>
              <a:rPr lang="en-US" dirty="0"/>
              <a:t>10 On 28 May 2013 the meeting of shareholders of </a:t>
            </a:r>
            <a:r>
              <a:rPr lang="en-US" dirty="0" err="1"/>
              <a:t>Consoil</a:t>
            </a:r>
            <a:r>
              <a:rPr lang="en-US" dirty="0"/>
              <a:t> </a:t>
            </a:r>
            <a:r>
              <a:rPr lang="en-US" dirty="0" err="1"/>
              <a:t>Geotechnik</a:t>
            </a:r>
            <a:r>
              <a:rPr lang="en-US" dirty="0"/>
              <a:t> </a:t>
            </a:r>
            <a:r>
              <a:rPr lang="en-US" dirty="0" err="1"/>
              <a:t>Sàrl</a:t>
            </a:r>
            <a:r>
              <a:rPr lang="en-US" dirty="0"/>
              <a:t>, whose registered office is in Luxembourg, adopted a resolution which, inter alia, implemented the resolution of 30 September 2011 and transferred the registered office of </a:t>
            </a:r>
            <a:r>
              <a:rPr lang="en-US" dirty="0" err="1"/>
              <a:t>Polbud</a:t>
            </a:r>
            <a:r>
              <a:rPr lang="en-US" dirty="0"/>
              <a:t> to Luxembourg, with a view to the application of Luxembourg law to it, without loss of its legal personality. According to the resolution of 28 May 2013, the transfer was to take effect on that date. On 28 May 2013, therefore, </a:t>
            </a:r>
            <a:r>
              <a:rPr lang="en-US" dirty="0" err="1"/>
              <a:t>Polbud’s</a:t>
            </a:r>
            <a:r>
              <a:rPr lang="en-US" dirty="0"/>
              <a:t> registered office was transferred to Luxembourg and that company was no longer named ‘</a:t>
            </a:r>
            <a:r>
              <a:rPr lang="en-US" dirty="0" err="1"/>
              <a:t>Polbud</a:t>
            </a:r>
            <a:r>
              <a:rPr lang="en-US" dirty="0"/>
              <a:t>’ but became ‘</a:t>
            </a:r>
            <a:r>
              <a:rPr lang="en-US" dirty="0" err="1"/>
              <a:t>Consoil</a:t>
            </a:r>
            <a:r>
              <a:rPr lang="en-US" dirty="0"/>
              <a:t> </a:t>
            </a:r>
            <a:r>
              <a:rPr lang="en-US" dirty="0" err="1"/>
              <a:t>Geotechnik</a:t>
            </a:r>
            <a:r>
              <a:rPr lang="en-US" dirty="0"/>
              <a:t>’.</a:t>
            </a:r>
            <a:endParaRPr lang="it-IT" dirty="0"/>
          </a:p>
        </p:txBody>
      </p:sp>
      <p:sp>
        <p:nvSpPr>
          <p:cNvPr id="2" name="Segnaposto data 1">
            <a:extLst>
              <a:ext uri="{FF2B5EF4-FFF2-40B4-BE49-F238E27FC236}">
                <a16:creationId xmlns:a16="http://schemas.microsoft.com/office/drawing/2014/main" id="{15BADBB8-1535-49F6-9562-321A86E97065}"/>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936000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a:extLst>
              <a:ext uri="{FF2B5EF4-FFF2-40B4-BE49-F238E27FC236}">
                <a16:creationId xmlns:a16="http://schemas.microsoft.com/office/drawing/2014/main" id="{794FC60A-F51F-44DC-BCD7-071BB66B87FF}"/>
              </a:ext>
            </a:extLst>
          </p:cNvPr>
          <p:cNvSpPr>
            <a:spLocks noGrp="1"/>
          </p:cNvSpPr>
          <p:nvPr>
            <p:ph type="title"/>
          </p:nvPr>
        </p:nvSpPr>
        <p:spPr/>
        <p:txBody>
          <a:bodyPr>
            <a:normAutofit/>
          </a:bodyPr>
          <a:lstStyle/>
          <a:p>
            <a:r>
              <a:rPr lang="en-US" dirty="0"/>
              <a:t>The reference for a preliminary ruling</a:t>
            </a:r>
            <a:endParaRPr lang="it-IT" dirty="0"/>
          </a:p>
        </p:txBody>
      </p:sp>
      <p:sp>
        <p:nvSpPr>
          <p:cNvPr id="9" name="Segnaposto contenuto 8">
            <a:extLst>
              <a:ext uri="{FF2B5EF4-FFF2-40B4-BE49-F238E27FC236}">
                <a16:creationId xmlns:a16="http://schemas.microsoft.com/office/drawing/2014/main" id="{307DA53C-53DC-46D5-B2BC-5A6410083952}"/>
              </a:ext>
            </a:extLst>
          </p:cNvPr>
          <p:cNvSpPr>
            <a:spLocks noGrp="1"/>
          </p:cNvSpPr>
          <p:nvPr>
            <p:ph idx="1"/>
          </p:nvPr>
        </p:nvSpPr>
        <p:spPr>
          <a:xfrm>
            <a:off x="457200" y="1219200"/>
            <a:ext cx="8229600" cy="5306144"/>
          </a:xfrm>
        </p:spPr>
        <p:txBody>
          <a:bodyPr>
            <a:normAutofit/>
          </a:bodyPr>
          <a:lstStyle/>
          <a:p>
            <a:pPr marL="0" indent="0" algn="just">
              <a:buNone/>
            </a:pPr>
            <a:r>
              <a:rPr lang="en-US" dirty="0"/>
              <a:t>The reference for a preliminary ruling is a procedure exercised before the Court of Justice of the European Union. This procedure enables national courts </a:t>
            </a:r>
            <a:r>
              <a:rPr lang="en-US" b="1" dirty="0"/>
              <a:t>to question the Court of Justice on the interpretation or validity of European law</a:t>
            </a:r>
            <a:r>
              <a:rPr lang="en-US" dirty="0"/>
              <a:t>. The reference for a preliminary ruling therefore offers a means to guarantee </a:t>
            </a:r>
            <a:r>
              <a:rPr lang="en-US" b="1" dirty="0"/>
              <a:t>legal certainty by uniform application of EU law</a:t>
            </a:r>
            <a:r>
              <a:rPr lang="en-US" dirty="0"/>
              <a:t>. </a:t>
            </a:r>
          </a:p>
          <a:p>
            <a:pPr marL="0" indent="0" algn="just" fontAlgn="base">
              <a:buNone/>
            </a:pPr>
            <a:r>
              <a:rPr lang="en-US" b="1" dirty="0"/>
              <a:t>General scope of preliminary rulings</a:t>
            </a:r>
            <a:endParaRPr lang="en-US" dirty="0"/>
          </a:p>
          <a:p>
            <a:pPr marL="0" indent="0" algn="just" fontAlgn="base">
              <a:buNone/>
            </a:pPr>
            <a:r>
              <a:rPr lang="en-US" dirty="0"/>
              <a:t>The Court of Justice Decision has the force of res judicata. It is </a:t>
            </a:r>
            <a:r>
              <a:rPr lang="en-US" b="1" dirty="0"/>
              <a:t>binding</a:t>
            </a:r>
            <a:r>
              <a:rPr lang="en-US" dirty="0"/>
              <a:t> not only on the national court on whose initiative the reference for a preliminary ruling was made but also on all of the national courts of the Member States.</a:t>
            </a:r>
          </a:p>
          <a:p>
            <a:pPr marL="0" indent="0" algn="just" fontAlgn="base">
              <a:buNone/>
            </a:pPr>
            <a:r>
              <a:rPr lang="en-US" dirty="0"/>
              <a:t>In the context of a reference for a preliminary ruling concerning validity, if the European instrument is declared invalid all of the instruments adopted based on it are also invalid. It then falls to the competent European institutions to adopt a new instrument to rectify the situation.</a:t>
            </a:r>
          </a:p>
          <a:p>
            <a:pPr marL="0" indent="0">
              <a:buNone/>
            </a:pPr>
            <a:r>
              <a:rPr lang="it-IT" dirty="0"/>
              <a:t>(</a:t>
            </a:r>
            <a:r>
              <a:rPr lang="it-IT" i="1" dirty="0"/>
              <a:t>http://eur-lex.europa.eu</a:t>
            </a:r>
            <a:r>
              <a:rPr lang="it-IT" dirty="0"/>
              <a:t>)</a:t>
            </a:r>
          </a:p>
        </p:txBody>
      </p:sp>
      <p:sp>
        <p:nvSpPr>
          <p:cNvPr id="2" name="Segnaposto piè di pagina 1">
            <a:extLst>
              <a:ext uri="{FF2B5EF4-FFF2-40B4-BE49-F238E27FC236}">
                <a16:creationId xmlns:a16="http://schemas.microsoft.com/office/drawing/2014/main" id="{518E99E4-A59C-4D68-AE46-C88D4D2A8AF4}"/>
              </a:ext>
            </a:extLst>
          </p:cNvPr>
          <p:cNvSpPr>
            <a:spLocks noGrp="1"/>
          </p:cNvSpPr>
          <p:nvPr>
            <p:ph type="ftr" sz="quarter" idx="11"/>
          </p:nvPr>
        </p:nvSpPr>
        <p:spPr/>
        <p:txBody>
          <a:bodyPr/>
          <a:lstStyle/>
          <a:p>
            <a:r>
              <a:rPr lang="it-IT"/>
              <a:t>AA 2020/2021 - Italian and European Company Law -             dott. Giulia Gabassi</a:t>
            </a:r>
            <a:endParaRPr lang="it-IT" dirty="0"/>
          </a:p>
        </p:txBody>
      </p:sp>
      <p:sp>
        <p:nvSpPr>
          <p:cNvPr id="5" name="Segnaposto numero diapositiva 4">
            <a:extLst>
              <a:ext uri="{FF2B5EF4-FFF2-40B4-BE49-F238E27FC236}">
                <a16:creationId xmlns:a16="http://schemas.microsoft.com/office/drawing/2014/main" id="{DCCB6355-715D-43EE-A203-CDFAE0208131}"/>
              </a:ext>
            </a:extLst>
          </p:cNvPr>
          <p:cNvSpPr>
            <a:spLocks noGrp="1"/>
          </p:cNvSpPr>
          <p:nvPr>
            <p:ph type="sldNum" sz="quarter" idx="12"/>
          </p:nvPr>
        </p:nvSpPr>
        <p:spPr/>
        <p:txBody>
          <a:bodyPr/>
          <a:lstStyle/>
          <a:p>
            <a:fld id="{1EAE7C81-AB1D-4EB1-9E52-B62CF7982609}" type="slidenum">
              <a:rPr lang="it-IT" smtClean="0"/>
              <a:pPr/>
              <a:t>9</a:t>
            </a:fld>
            <a:endParaRPr lang="it-IT"/>
          </a:p>
        </p:txBody>
      </p:sp>
      <p:sp>
        <p:nvSpPr>
          <p:cNvPr id="3" name="Segnaposto data 2">
            <a:extLst>
              <a:ext uri="{FF2B5EF4-FFF2-40B4-BE49-F238E27FC236}">
                <a16:creationId xmlns:a16="http://schemas.microsoft.com/office/drawing/2014/main" id="{42786C03-A7A7-469A-8DA8-047911EAFCF6}"/>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49378204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0EFE94DA-CA0D-4723-A86F-69F6F7D4571B}"/>
              </a:ext>
            </a:extLst>
          </p:cNvPr>
          <p:cNvSpPr>
            <a:spLocks noGrp="1"/>
          </p:cNvSpPr>
          <p:nvPr>
            <p:ph idx="1"/>
          </p:nvPr>
        </p:nvSpPr>
        <p:spPr>
          <a:xfrm>
            <a:off x="251520" y="332656"/>
            <a:ext cx="8435280" cy="5824304"/>
          </a:xfrm>
        </p:spPr>
        <p:txBody>
          <a:bodyPr>
            <a:normAutofit/>
          </a:bodyPr>
          <a:lstStyle/>
          <a:p>
            <a:pPr algn="just"/>
            <a:r>
              <a:rPr lang="en-US" dirty="0"/>
              <a:t>On 24 June 2013, </a:t>
            </a:r>
            <a:r>
              <a:rPr lang="en-US" dirty="0" err="1"/>
              <a:t>Polbud</a:t>
            </a:r>
            <a:r>
              <a:rPr lang="en-US" dirty="0"/>
              <a:t> lodged an application at the registry court for its removal from the Polish commercial register. The reason stated for that application was the transfer of the company’s registered office to Luxembourg. For the purposes of the removal procedure, by decision of 21 August 2013, </a:t>
            </a:r>
            <a:r>
              <a:rPr lang="en-US" dirty="0" err="1"/>
              <a:t>Polbud</a:t>
            </a:r>
            <a:r>
              <a:rPr lang="en-US" dirty="0"/>
              <a:t> was asked to produce (</a:t>
            </a:r>
            <a:r>
              <a:rPr lang="en-US" dirty="0" err="1"/>
              <a:t>i</a:t>
            </a:r>
            <a:r>
              <a:rPr lang="en-US" dirty="0"/>
              <a:t>) the resolution of the general meeting of shareholders containing the indication of the name of the depositary of the books and documents of the undertaking being wound up, (ii) the financial accounts relating to the periods from 1 January to 29 September 2011, 30 September to 31 December 2011, 1 January to 31 December 2012, and 1 January to 28 May 2013, signed by the liquidator and by the person responsible for keeping the accounts, and (iii) the resolution of the general meeting of shareholders approving the report on the process of liquidation.</a:t>
            </a:r>
            <a:endParaRPr lang="it-IT" dirty="0"/>
          </a:p>
        </p:txBody>
      </p:sp>
      <p:sp>
        <p:nvSpPr>
          <p:cNvPr id="3" name="Segnaposto piè di pagina 2">
            <a:extLst>
              <a:ext uri="{FF2B5EF4-FFF2-40B4-BE49-F238E27FC236}">
                <a16:creationId xmlns:a16="http://schemas.microsoft.com/office/drawing/2014/main" id="{9D3A1C9F-DB03-42B8-85AF-65B23580D781}"/>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98770A69-0DAB-4593-BC04-01A56FA36AB9}"/>
              </a:ext>
            </a:extLst>
          </p:cNvPr>
          <p:cNvSpPr>
            <a:spLocks noGrp="1"/>
          </p:cNvSpPr>
          <p:nvPr>
            <p:ph type="sldNum" sz="quarter" idx="12"/>
          </p:nvPr>
        </p:nvSpPr>
        <p:spPr/>
        <p:txBody>
          <a:bodyPr/>
          <a:lstStyle/>
          <a:p>
            <a:fld id="{1EAE7C81-AB1D-4EB1-9E52-B62CF7982609}" type="slidenum">
              <a:rPr lang="it-IT" smtClean="0"/>
              <a:pPr/>
              <a:t>90</a:t>
            </a:fld>
            <a:endParaRPr lang="it-IT"/>
          </a:p>
        </p:txBody>
      </p:sp>
      <p:sp>
        <p:nvSpPr>
          <p:cNvPr id="2" name="Segnaposto data 1">
            <a:extLst>
              <a:ext uri="{FF2B5EF4-FFF2-40B4-BE49-F238E27FC236}">
                <a16:creationId xmlns:a16="http://schemas.microsoft.com/office/drawing/2014/main" id="{23FC00D5-B0F6-4AA3-B5A9-A670A18F0BAC}"/>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05754230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8BCDD5CD-8A31-41B2-8538-81E217E726CB}"/>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1C65A5DF-7EFC-488A-803D-26C6C497B07E}"/>
              </a:ext>
            </a:extLst>
          </p:cNvPr>
          <p:cNvSpPr>
            <a:spLocks noGrp="1"/>
          </p:cNvSpPr>
          <p:nvPr>
            <p:ph type="sldNum" sz="quarter" idx="12"/>
          </p:nvPr>
        </p:nvSpPr>
        <p:spPr/>
        <p:txBody>
          <a:bodyPr/>
          <a:lstStyle/>
          <a:p>
            <a:fld id="{1EAE7C81-AB1D-4EB1-9E52-B62CF7982609}" type="slidenum">
              <a:rPr lang="it-IT" smtClean="0"/>
              <a:pPr/>
              <a:t>91</a:t>
            </a:fld>
            <a:endParaRPr lang="it-IT"/>
          </a:p>
        </p:txBody>
      </p:sp>
      <p:sp>
        <p:nvSpPr>
          <p:cNvPr id="5" name="Segnaposto contenuto 4">
            <a:extLst>
              <a:ext uri="{FF2B5EF4-FFF2-40B4-BE49-F238E27FC236}">
                <a16:creationId xmlns:a16="http://schemas.microsoft.com/office/drawing/2014/main" id="{B0401337-F6FF-4F98-859D-16DABEC14547}"/>
              </a:ext>
            </a:extLst>
          </p:cNvPr>
          <p:cNvSpPr>
            <a:spLocks noGrp="1"/>
          </p:cNvSpPr>
          <p:nvPr>
            <p:ph sz="quarter" idx="4294967295"/>
          </p:nvPr>
        </p:nvSpPr>
        <p:spPr>
          <a:xfrm>
            <a:off x="467544" y="188913"/>
            <a:ext cx="8047806" cy="5895975"/>
          </a:xfrm>
        </p:spPr>
        <p:txBody>
          <a:bodyPr>
            <a:normAutofit/>
          </a:bodyPr>
          <a:lstStyle/>
          <a:p>
            <a:pPr algn="just"/>
            <a:r>
              <a:rPr lang="en-US" sz="2800" dirty="0" err="1"/>
              <a:t>Polbud</a:t>
            </a:r>
            <a:r>
              <a:rPr lang="en-US" sz="2800" dirty="0"/>
              <a:t> stated that it did not see any need to produce those documents since it was not being wound up, its assets had not been distributed to the shareholders and the application for removal from the register had been lodged because of the transfer of the company’s registered office to Luxembourg, where it was continuing its existence as a company incorporated under Luxembourg law. In those circumstances, by decision of 19 September 2013 the registry court refused the application for removal on the ground that the abovementioned documents had not been submitted.</a:t>
            </a:r>
            <a:endParaRPr lang="it-IT" sz="2800" dirty="0"/>
          </a:p>
        </p:txBody>
      </p:sp>
      <p:sp>
        <p:nvSpPr>
          <p:cNvPr id="2" name="Segnaposto data 1">
            <a:extLst>
              <a:ext uri="{FF2B5EF4-FFF2-40B4-BE49-F238E27FC236}">
                <a16:creationId xmlns:a16="http://schemas.microsoft.com/office/drawing/2014/main" id="{71DEC587-56A4-4E43-87DD-F1F06C461378}"/>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94470793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DE1567E6-60A8-43D1-BC30-84F772F69454}"/>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1F50D578-2491-4B09-AE66-D7A7CB96A818}"/>
              </a:ext>
            </a:extLst>
          </p:cNvPr>
          <p:cNvSpPr>
            <a:spLocks noGrp="1"/>
          </p:cNvSpPr>
          <p:nvPr>
            <p:ph type="sldNum" sz="quarter" idx="12"/>
          </p:nvPr>
        </p:nvSpPr>
        <p:spPr/>
        <p:txBody>
          <a:bodyPr/>
          <a:lstStyle/>
          <a:p>
            <a:fld id="{1EAE7C81-AB1D-4EB1-9E52-B62CF7982609}" type="slidenum">
              <a:rPr lang="it-IT" smtClean="0"/>
              <a:pPr/>
              <a:t>92</a:t>
            </a:fld>
            <a:endParaRPr lang="it-IT"/>
          </a:p>
        </p:txBody>
      </p:sp>
      <p:sp>
        <p:nvSpPr>
          <p:cNvPr id="5" name="Segnaposto contenuto 4">
            <a:extLst>
              <a:ext uri="{FF2B5EF4-FFF2-40B4-BE49-F238E27FC236}">
                <a16:creationId xmlns:a16="http://schemas.microsoft.com/office/drawing/2014/main" id="{258F0BD2-DC89-478B-8A61-9491275C28A9}"/>
              </a:ext>
            </a:extLst>
          </p:cNvPr>
          <p:cNvSpPr>
            <a:spLocks noGrp="1"/>
          </p:cNvSpPr>
          <p:nvPr>
            <p:ph sz="quarter" idx="4294967295"/>
          </p:nvPr>
        </p:nvSpPr>
        <p:spPr>
          <a:xfrm>
            <a:off x="539553" y="260350"/>
            <a:ext cx="8064896" cy="5895975"/>
          </a:xfrm>
        </p:spPr>
        <p:txBody>
          <a:bodyPr>
            <a:normAutofit/>
          </a:bodyPr>
          <a:lstStyle/>
          <a:p>
            <a:pPr algn="just"/>
            <a:r>
              <a:rPr lang="en-US" dirty="0" err="1"/>
              <a:t>Polbud</a:t>
            </a:r>
            <a:r>
              <a:rPr lang="en-US" dirty="0"/>
              <a:t> brought an action against that decision before the District Court of Bydgoszcz, Poland, which dismissed the action. The company brought an appeal against that dismissal before the Regional Court of Bydgoszcz, Poland, which dismissed the appeal by order of 4 June 2014. </a:t>
            </a:r>
            <a:r>
              <a:rPr lang="en-US" dirty="0" err="1"/>
              <a:t>Polbud</a:t>
            </a:r>
            <a:r>
              <a:rPr lang="en-US" dirty="0"/>
              <a:t> then brought an appeal on a point of law before the referring court.</a:t>
            </a:r>
          </a:p>
          <a:p>
            <a:pPr algn="just"/>
            <a:r>
              <a:rPr lang="en-US" dirty="0"/>
              <a:t>Before that court, </a:t>
            </a:r>
            <a:r>
              <a:rPr lang="en-US" dirty="0" err="1"/>
              <a:t>Polbud</a:t>
            </a:r>
            <a:r>
              <a:rPr lang="en-US" dirty="0"/>
              <a:t> claims that, when its registered office was transferred to Luxembourg, it had lost its status as a company incorporated under Polish law and had become a company incorporated under Luxembourg law. Consequently, according to </a:t>
            </a:r>
            <a:r>
              <a:rPr lang="en-US" dirty="0" err="1"/>
              <a:t>Polbud</a:t>
            </a:r>
            <a:r>
              <a:rPr lang="en-US" dirty="0"/>
              <a:t>, the liquidation procedure should have been closed and its name should have been removed from the commercial register in Poland. In addition, </a:t>
            </a:r>
            <a:r>
              <a:rPr lang="en-US" dirty="0" err="1"/>
              <a:t>Polbud</a:t>
            </a:r>
            <a:r>
              <a:rPr lang="en-US" dirty="0"/>
              <a:t> states that compliance with the requirements of the liquidation procedure laid down under Polish law was neither necessary nor possible, since it had not lost its legal personality.</a:t>
            </a:r>
            <a:endParaRPr lang="it-IT" dirty="0"/>
          </a:p>
        </p:txBody>
      </p:sp>
      <p:sp>
        <p:nvSpPr>
          <p:cNvPr id="2" name="Segnaposto data 1">
            <a:extLst>
              <a:ext uri="{FF2B5EF4-FFF2-40B4-BE49-F238E27FC236}">
                <a16:creationId xmlns:a16="http://schemas.microsoft.com/office/drawing/2014/main" id="{BDBB7171-1C2A-4CB2-8366-3AA18C038EA6}"/>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99238287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F4989F-39E2-43B7-98CF-6D6ACC797BFC}"/>
              </a:ext>
            </a:extLst>
          </p:cNvPr>
          <p:cNvSpPr>
            <a:spLocks noGrp="1"/>
          </p:cNvSpPr>
          <p:nvPr>
            <p:ph type="title"/>
          </p:nvPr>
        </p:nvSpPr>
        <p:spPr/>
        <p:txBody>
          <a:bodyPr/>
          <a:lstStyle/>
          <a:p>
            <a:r>
              <a:rPr lang="it-IT" dirty="0" err="1"/>
              <a:t>Referring</a:t>
            </a:r>
            <a:r>
              <a:rPr lang="it-IT" dirty="0"/>
              <a:t> Court</a:t>
            </a:r>
          </a:p>
        </p:txBody>
      </p:sp>
      <p:sp>
        <p:nvSpPr>
          <p:cNvPr id="5" name="Segnaposto contenuto 4">
            <a:extLst>
              <a:ext uri="{FF2B5EF4-FFF2-40B4-BE49-F238E27FC236}">
                <a16:creationId xmlns:a16="http://schemas.microsoft.com/office/drawing/2014/main" id="{DF8957F9-323F-4129-B979-F2772E341044}"/>
              </a:ext>
            </a:extLst>
          </p:cNvPr>
          <p:cNvSpPr>
            <a:spLocks noGrp="1"/>
          </p:cNvSpPr>
          <p:nvPr>
            <p:ph idx="1"/>
          </p:nvPr>
        </p:nvSpPr>
        <p:spPr/>
        <p:txBody>
          <a:bodyPr>
            <a:normAutofit lnSpcReduction="10000"/>
          </a:bodyPr>
          <a:lstStyle/>
          <a:p>
            <a:pPr algn="just"/>
            <a:r>
              <a:rPr lang="en-US" dirty="0"/>
              <a:t>The referring court, for its part, states, first, that a liquidation procedure is focused on the end of a company’s legal existence and implies certain obligations in that regard. In this case, however, the company is continuing its legal existence as a legal person under the law of a Member State other than the Republic of Poland. The referring court asks whether, therefore, the imposition on that company of obligations comparable to those required to bring its legal existence, as a company, to an end do not improperly restrict its freedom of establishment. Further, that court seeks to ascertain whether the fact of the company’s reconstitution, based solely on the decision of shareholders to maintain the legal personality it had acquired in the Member State of origin, and of its being registered in the commercial register of the host Member State pursuant to that decision, can be relied upon against the Member State of origin, in spite of the ongoing liquidation procedure in the latter State.</a:t>
            </a:r>
            <a:endParaRPr lang="it-IT" dirty="0"/>
          </a:p>
        </p:txBody>
      </p:sp>
      <p:sp>
        <p:nvSpPr>
          <p:cNvPr id="3" name="Segnaposto piè di pagina 2">
            <a:extLst>
              <a:ext uri="{FF2B5EF4-FFF2-40B4-BE49-F238E27FC236}">
                <a16:creationId xmlns:a16="http://schemas.microsoft.com/office/drawing/2014/main" id="{68EF78B9-4CEB-44A5-B72F-69A159BAC03A}"/>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0E1988C1-6117-4A63-856E-6FBFE1AA8074}"/>
              </a:ext>
            </a:extLst>
          </p:cNvPr>
          <p:cNvSpPr>
            <a:spLocks noGrp="1"/>
          </p:cNvSpPr>
          <p:nvPr>
            <p:ph type="sldNum" sz="quarter" idx="12"/>
          </p:nvPr>
        </p:nvSpPr>
        <p:spPr/>
        <p:txBody>
          <a:bodyPr/>
          <a:lstStyle/>
          <a:p>
            <a:fld id="{1EAE7C81-AB1D-4EB1-9E52-B62CF7982609}" type="slidenum">
              <a:rPr lang="it-IT" smtClean="0"/>
              <a:pPr/>
              <a:t>93</a:t>
            </a:fld>
            <a:endParaRPr lang="it-IT"/>
          </a:p>
        </p:txBody>
      </p:sp>
      <p:sp>
        <p:nvSpPr>
          <p:cNvPr id="6" name="Segnaposto data 5">
            <a:extLst>
              <a:ext uri="{FF2B5EF4-FFF2-40B4-BE49-F238E27FC236}">
                <a16:creationId xmlns:a16="http://schemas.microsoft.com/office/drawing/2014/main" id="{823D6EFC-0497-4BA5-A927-05A539043FE5}"/>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270316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0CA994-387C-461B-9F3E-2D1C84266411}"/>
              </a:ext>
            </a:extLst>
          </p:cNvPr>
          <p:cNvSpPr>
            <a:spLocks noGrp="1"/>
          </p:cNvSpPr>
          <p:nvPr>
            <p:ph type="title"/>
          </p:nvPr>
        </p:nvSpPr>
        <p:spPr/>
        <p:txBody>
          <a:bodyPr/>
          <a:lstStyle/>
          <a:p>
            <a:r>
              <a:rPr lang="it-IT" dirty="0" err="1"/>
              <a:t>Referring</a:t>
            </a:r>
            <a:r>
              <a:rPr lang="it-IT" dirty="0"/>
              <a:t> Court</a:t>
            </a:r>
          </a:p>
        </p:txBody>
      </p:sp>
      <p:sp>
        <p:nvSpPr>
          <p:cNvPr id="5" name="Segnaposto contenuto 4">
            <a:extLst>
              <a:ext uri="{FF2B5EF4-FFF2-40B4-BE49-F238E27FC236}">
                <a16:creationId xmlns:a16="http://schemas.microsoft.com/office/drawing/2014/main" id="{00659BD0-1E3A-422A-9A51-B98855191A3C}"/>
              </a:ext>
            </a:extLst>
          </p:cNvPr>
          <p:cNvSpPr>
            <a:spLocks noGrp="1"/>
          </p:cNvSpPr>
          <p:nvPr>
            <p:ph idx="1"/>
          </p:nvPr>
        </p:nvSpPr>
        <p:spPr>
          <a:xfrm>
            <a:off x="457200" y="1219200"/>
            <a:ext cx="8229600" cy="5378152"/>
          </a:xfrm>
        </p:spPr>
        <p:txBody>
          <a:bodyPr>
            <a:normAutofit/>
          </a:bodyPr>
          <a:lstStyle/>
          <a:p>
            <a:pPr algn="just"/>
            <a:r>
              <a:rPr lang="en-US" dirty="0"/>
              <a:t>Second, the referring court states that, while, as a general rule, a Member State may not refuse to </a:t>
            </a:r>
            <a:r>
              <a:rPr lang="en-US" dirty="0" err="1"/>
              <a:t>recognise</a:t>
            </a:r>
            <a:r>
              <a:rPr lang="en-US" dirty="0"/>
              <a:t> legal personality acquired in another Member State and may not undertake an assessment of the correctness of the measures adopted by the authorities of that Member State, removal from the former commercial register is a matter for the law of the Member State of origin, which must ensure that the interests of creditors, minority shareholders and employees are protected in the liquidation procedure. That court considers, consequently, that the registry court ought not to abandon that procedure. </a:t>
            </a:r>
          </a:p>
          <a:p>
            <a:pPr algn="just"/>
            <a:r>
              <a:rPr lang="en-US" dirty="0"/>
              <a:t>Third, the referring court states that, according to the Court’s case-law, it is, as a general rule, permissible to check whether an undertaking intends to establish a lasting economic connection with the host Member State and, for that purpose, to transfer its registered office, understood as meaning its place of actual management and the place where it carries on its business. It is unclear, however, whether it is the host Member State or the Member State of origin that should undertake that check. </a:t>
            </a:r>
            <a:endParaRPr lang="it-IT" dirty="0"/>
          </a:p>
        </p:txBody>
      </p:sp>
      <p:sp>
        <p:nvSpPr>
          <p:cNvPr id="3" name="Segnaposto piè di pagina 2">
            <a:extLst>
              <a:ext uri="{FF2B5EF4-FFF2-40B4-BE49-F238E27FC236}">
                <a16:creationId xmlns:a16="http://schemas.microsoft.com/office/drawing/2014/main" id="{8FAB87AC-4F4E-4911-A881-295703D4BDFF}"/>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A996E9F2-633E-45EF-9D24-40F10652B26F}"/>
              </a:ext>
            </a:extLst>
          </p:cNvPr>
          <p:cNvSpPr>
            <a:spLocks noGrp="1"/>
          </p:cNvSpPr>
          <p:nvPr>
            <p:ph type="sldNum" sz="quarter" idx="12"/>
          </p:nvPr>
        </p:nvSpPr>
        <p:spPr/>
        <p:txBody>
          <a:bodyPr/>
          <a:lstStyle/>
          <a:p>
            <a:fld id="{1EAE7C81-AB1D-4EB1-9E52-B62CF7982609}" type="slidenum">
              <a:rPr lang="it-IT" smtClean="0"/>
              <a:pPr/>
              <a:t>94</a:t>
            </a:fld>
            <a:endParaRPr lang="it-IT"/>
          </a:p>
        </p:txBody>
      </p:sp>
      <p:sp>
        <p:nvSpPr>
          <p:cNvPr id="6" name="Segnaposto data 5">
            <a:extLst>
              <a:ext uri="{FF2B5EF4-FFF2-40B4-BE49-F238E27FC236}">
                <a16:creationId xmlns:a16="http://schemas.microsoft.com/office/drawing/2014/main" id="{3834259F-E1A6-4E23-B89B-8E4BFEFB6B16}"/>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18194234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FBAD82-9394-4659-A958-A0F9A0F88ABC}"/>
              </a:ext>
            </a:extLst>
          </p:cNvPr>
          <p:cNvSpPr>
            <a:spLocks noGrp="1"/>
          </p:cNvSpPr>
          <p:nvPr>
            <p:ph type="title"/>
          </p:nvPr>
        </p:nvSpPr>
        <p:spPr/>
        <p:txBody>
          <a:bodyPr/>
          <a:lstStyle/>
          <a:p>
            <a:r>
              <a:rPr lang="it-IT" dirty="0"/>
              <a:t>QUESTIONS</a:t>
            </a:r>
          </a:p>
        </p:txBody>
      </p:sp>
      <p:sp>
        <p:nvSpPr>
          <p:cNvPr id="5" name="Segnaposto contenuto 4">
            <a:extLst>
              <a:ext uri="{FF2B5EF4-FFF2-40B4-BE49-F238E27FC236}">
                <a16:creationId xmlns:a16="http://schemas.microsoft.com/office/drawing/2014/main" id="{5F4B79BE-AAC5-49A7-AB6B-59D9D0D2AA38}"/>
              </a:ext>
            </a:extLst>
          </p:cNvPr>
          <p:cNvSpPr>
            <a:spLocks noGrp="1"/>
          </p:cNvSpPr>
          <p:nvPr>
            <p:ph idx="1"/>
          </p:nvPr>
        </p:nvSpPr>
        <p:spPr/>
        <p:txBody>
          <a:bodyPr/>
          <a:lstStyle/>
          <a:p>
            <a:pPr algn="just"/>
            <a:r>
              <a:rPr lang="en-US" dirty="0"/>
              <a:t>‘(1) Do Articles 49 and 54 TFEU preclude the application, by the Member State in which a (private limited liability) company was initially incorporated, of provisions of national law which make removal from the commercial register conditional on that company being wound up after liquidation has been carried out, if that company has been reincorporated in another Member State pursuant to a shareholders’ decision to continue the legal personality acquired in the State of initial incorporation? </a:t>
            </a:r>
            <a:endParaRPr lang="it-IT" dirty="0"/>
          </a:p>
        </p:txBody>
      </p:sp>
      <p:sp>
        <p:nvSpPr>
          <p:cNvPr id="3" name="Segnaposto piè di pagina 2">
            <a:extLst>
              <a:ext uri="{FF2B5EF4-FFF2-40B4-BE49-F238E27FC236}">
                <a16:creationId xmlns:a16="http://schemas.microsoft.com/office/drawing/2014/main" id="{D7A42B19-A563-4C1B-9A38-8EC00836F2C3}"/>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7913B00C-1B54-48C1-9C0D-B26B73840899}"/>
              </a:ext>
            </a:extLst>
          </p:cNvPr>
          <p:cNvSpPr>
            <a:spLocks noGrp="1"/>
          </p:cNvSpPr>
          <p:nvPr>
            <p:ph type="sldNum" sz="quarter" idx="12"/>
          </p:nvPr>
        </p:nvSpPr>
        <p:spPr/>
        <p:txBody>
          <a:bodyPr/>
          <a:lstStyle/>
          <a:p>
            <a:fld id="{1EAE7C81-AB1D-4EB1-9E52-B62CF7982609}" type="slidenum">
              <a:rPr lang="it-IT" smtClean="0"/>
              <a:pPr/>
              <a:t>95</a:t>
            </a:fld>
            <a:endParaRPr lang="it-IT"/>
          </a:p>
        </p:txBody>
      </p:sp>
      <p:sp>
        <p:nvSpPr>
          <p:cNvPr id="6" name="Segnaposto data 5">
            <a:extLst>
              <a:ext uri="{FF2B5EF4-FFF2-40B4-BE49-F238E27FC236}">
                <a16:creationId xmlns:a16="http://schemas.microsoft.com/office/drawing/2014/main" id="{B2F2549E-0962-4E3A-890F-D8D29A308AD6}"/>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2237796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CB2D4C-3DA1-4A38-95B7-61124EA5C3C5}"/>
              </a:ext>
            </a:extLst>
          </p:cNvPr>
          <p:cNvSpPr>
            <a:spLocks noGrp="1"/>
          </p:cNvSpPr>
          <p:nvPr>
            <p:ph type="title"/>
          </p:nvPr>
        </p:nvSpPr>
        <p:spPr/>
        <p:txBody>
          <a:bodyPr/>
          <a:lstStyle/>
          <a:p>
            <a:r>
              <a:rPr lang="it-IT" dirty="0"/>
              <a:t>QUESTIONS</a:t>
            </a:r>
          </a:p>
        </p:txBody>
      </p:sp>
      <p:sp>
        <p:nvSpPr>
          <p:cNvPr id="5" name="Segnaposto contenuto 4">
            <a:extLst>
              <a:ext uri="{FF2B5EF4-FFF2-40B4-BE49-F238E27FC236}">
                <a16:creationId xmlns:a16="http://schemas.microsoft.com/office/drawing/2014/main" id="{8F987F60-A17C-4EF3-B5BC-D5FA3633CFFC}"/>
              </a:ext>
            </a:extLst>
          </p:cNvPr>
          <p:cNvSpPr>
            <a:spLocks noGrp="1"/>
          </p:cNvSpPr>
          <p:nvPr>
            <p:ph idx="1"/>
          </p:nvPr>
        </p:nvSpPr>
        <p:spPr>
          <a:xfrm>
            <a:off x="457200" y="1219200"/>
            <a:ext cx="8229600" cy="5306144"/>
          </a:xfrm>
        </p:spPr>
        <p:txBody>
          <a:bodyPr>
            <a:normAutofit fontScale="92500" lnSpcReduction="10000"/>
          </a:bodyPr>
          <a:lstStyle/>
          <a:p>
            <a:pPr algn="just"/>
            <a:r>
              <a:rPr lang="en-US" dirty="0"/>
              <a:t>If the answer to that question is in the negative: </a:t>
            </a:r>
          </a:p>
          <a:p>
            <a:pPr algn="just"/>
            <a:endParaRPr lang="it-IT" dirty="0"/>
          </a:p>
          <a:p>
            <a:pPr marL="0" indent="0" algn="just">
              <a:buNone/>
            </a:pPr>
            <a:r>
              <a:rPr lang="en-US" dirty="0"/>
              <a:t>(2) Can Articles 49 and 54 TFEU be interpreted as meaning that the requirement under national law that a process of liquidation of a company be carried out — including the conclusion of current business, recovery of debts, performance of obligations and sale of company assets, satisfaction or securing of creditors, submission of a financial statement on the conduct of that process, and indication of the person to whom the books and documents are to be entrusted — which precedes the winding-up of the company, that occurs on removal from the commercial register, is a measure which is appropriate, necessary and proportionate to a public interest deserving of protection that consists in the safeguarding of the interests of creditors, minority shareholders, and employees of the migrant company? </a:t>
            </a:r>
          </a:p>
          <a:p>
            <a:pPr algn="just"/>
            <a:endParaRPr lang="it-IT" dirty="0"/>
          </a:p>
          <a:p>
            <a:pPr marL="0" indent="0" algn="just">
              <a:buNone/>
            </a:pPr>
            <a:r>
              <a:rPr lang="en-US" dirty="0"/>
              <a:t>(3) Must Articles 49 and 54 TFEU be interpreted as meaning that restrictions on freedom of establishment cover a situation in which — for the purpose of its conversion to a company of another Member State — a company transfers its registered office to that other Member State without changing its main head office, which remains in the State of initial incorporation?’ </a:t>
            </a:r>
          </a:p>
          <a:p>
            <a:endParaRPr lang="it-IT" dirty="0"/>
          </a:p>
        </p:txBody>
      </p:sp>
      <p:sp>
        <p:nvSpPr>
          <p:cNvPr id="3" name="Segnaposto piè di pagina 2">
            <a:extLst>
              <a:ext uri="{FF2B5EF4-FFF2-40B4-BE49-F238E27FC236}">
                <a16:creationId xmlns:a16="http://schemas.microsoft.com/office/drawing/2014/main" id="{3568F004-1ED4-4B16-AD03-27CB3D76622C}"/>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9D2A2AD7-DE35-4C09-B7F5-865F9FCF4966}"/>
              </a:ext>
            </a:extLst>
          </p:cNvPr>
          <p:cNvSpPr>
            <a:spLocks noGrp="1"/>
          </p:cNvSpPr>
          <p:nvPr>
            <p:ph type="sldNum" sz="quarter" idx="12"/>
          </p:nvPr>
        </p:nvSpPr>
        <p:spPr/>
        <p:txBody>
          <a:bodyPr/>
          <a:lstStyle/>
          <a:p>
            <a:fld id="{1EAE7C81-AB1D-4EB1-9E52-B62CF7982609}" type="slidenum">
              <a:rPr lang="it-IT" smtClean="0"/>
              <a:pPr/>
              <a:t>96</a:t>
            </a:fld>
            <a:endParaRPr lang="it-IT"/>
          </a:p>
        </p:txBody>
      </p:sp>
      <p:sp>
        <p:nvSpPr>
          <p:cNvPr id="6" name="Segnaposto data 5">
            <a:extLst>
              <a:ext uri="{FF2B5EF4-FFF2-40B4-BE49-F238E27FC236}">
                <a16:creationId xmlns:a16="http://schemas.microsoft.com/office/drawing/2014/main" id="{A2AE6FE8-058F-47B5-B1F4-38B627354A32}"/>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243756416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CA6625DA-33DF-4895-9046-474D5F595338}"/>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3F9BF50F-A083-4EA1-B0E0-DCDC18205A9A}"/>
              </a:ext>
            </a:extLst>
          </p:cNvPr>
          <p:cNvSpPr>
            <a:spLocks noGrp="1"/>
          </p:cNvSpPr>
          <p:nvPr>
            <p:ph type="sldNum" sz="quarter" idx="12"/>
          </p:nvPr>
        </p:nvSpPr>
        <p:spPr/>
        <p:txBody>
          <a:bodyPr/>
          <a:lstStyle/>
          <a:p>
            <a:fld id="{1EAE7C81-AB1D-4EB1-9E52-B62CF7982609}" type="slidenum">
              <a:rPr lang="it-IT" smtClean="0"/>
              <a:pPr/>
              <a:t>97</a:t>
            </a:fld>
            <a:endParaRPr lang="it-IT"/>
          </a:p>
        </p:txBody>
      </p:sp>
      <p:sp>
        <p:nvSpPr>
          <p:cNvPr id="5" name="Segnaposto contenuto 4">
            <a:extLst>
              <a:ext uri="{FF2B5EF4-FFF2-40B4-BE49-F238E27FC236}">
                <a16:creationId xmlns:a16="http://schemas.microsoft.com/office/drawing/2014/main" id="{61ED3AB8-8E30-434B-A8A3-55EB917AD5F4}"/>
              </a:ext>
            </a:extLst>
          </p:cNvPr>
          <p:cNvSpPr>
            <a:spLocks noGrp="1"/>
          </p:cNvSpPr>
          <p:nvPr>
            <p:ph sz="quarter" idx="4294967295"/>
          </p:nvPr>
        </p:nvSpPr>
        <p:spPr>
          <a:xfrm>
            <a:off x="539552" y="333375"/>
            <a:ext cx="8208912" cy="5822950"/>
          </a:xfrm>
        </p:spPr>
        <p:txBody>
          <a:bodyPr>
            <a:normAutofit/>
          </a:bodyPr>
          <a:lstStyle/>
          <a:p>
            <a:pPr algn="just"/>
            <a:r>
              <a:rPr lang="en-US" sz="3200" dirty="0"/>
              <a:t>the referring court seeks, in essence, to ascertain whether Articles 49 and 54 TFEU must be interpreted as meaning that freedom of establishment is applicable to the transfer of the registered office of a company incorporated under the law of one Member State to the territory of another Member State, with a view to that company being converted to a company under the law of that other Member State, when there is no change of location of the real head office of that company.</a:t>
            </a:r>
            <a:endParaRPr lang="it-IT" sz="3200" dirty="0"/>
          </a:p>
        </p:txBody>
      </p:sp>
      <p:sp>
        <p:nvSpPr>
          <p:cNvPr id="2" name="Segnaposto data 1">
            <a:extLst>
              <a:ext uri="{FF2B5EF4-FFF2-40B4-BE49-F238E27FC236}">
                <a16:creationId xmlns:a16="http://schemas.microsoft.com/office/drawing/2014/main" id="{4692669C-EFD1-4AC6-9DD5-8FF6C18CC1FE}"/>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85064277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9863AC-DA72-4B7F-8168-02B627BD78E4}"/>
              </a:ext>
            </a:extLst>
          </p:cNvPr>
          <p:cNvSpPr>
            <a:spLocks noGrp="1"/>
          </p:cNvSpPr>
          <p:nvPr>
            <p:ph type="title"/>
          </p:nvPr>
        </p:nvSpPr>
        <p:spPr/>
        <p:txBody>
          <a:bodyPr/>
          <a:lstStyle/>
          <a:p>
            <a:r>
              <a:rPr lang="it-IT" dirty="0"/>
              <a:t>THE COURT</a:t>
            </a:r>
          </a:p>
        </p:txBody>
      </p:sp>
      <p:sp>
        <p:nvSpPr>
          <p:cNvPr id="5" name="Segnaposto contenuto 4">
            <a:extLst>
              <a:ext uri="{FF2B5EF4-FFF2-40B4-BE49-F238E27FC236}">
                <a16:creationId xmlns:a16="http://schemas.microsoft.com/office/drawing/2014/main" id="{9A5EA31C-F457-41D1-A1AD-71A6A14D12B1}"/>
              </a:ext>
            </a:extLst>
          </p:cNvPr>
          <p:cNvSpPr>
            <a:spLocks noGrp="1"/>
          </p:cNvSpPr>
          <p:nvPr>
            <p:ph idx="1"/>
          </p:nvPr>
        </p:nvSpPr>
        <p:spPr/>
        <p:txBody>
          <a:bodyPr>
            <a:normAutofit fontScale="85000" lnSpcReduction="20000"/>
          </a:bodyPr>
          <a:lstStyle/>
          <a:p>
            <a:pPr algn="just"/>
            <a:r>
              <a:rPr lang="en-US" dirty="0"/>
              <a:t>Article 49 TFEU, read in conjunction with Article 54 TFEU, extends the benefit of freedom of establishment to companies or firms formed in accordance with the legislation of a Member State and having their registered office, their central administration or principal place of business within the European Union. Accordingly, a company such as </a:t>
            </a:r>
            <a:r>
              <a:rPr lang="en-US" dirty="0" err="1"/>
              <a:t>Polbud</a:t>
            </a:r>
            <a:r>
              <a:rPr lang="en-US" dirty="0"/>
              <a:t>, which was formed in accordance with the legislation of a Member State, in this case, with Polish legislation, may, in principle, rely on that freedom.</a:t>
            </a:r>
          </a:p>
          <a:p>
            <a:pPr algn="just"/>
            <a:endParaRPr lang="en-US" dirty="0"/>
          </a:p>
          <a:p>
            <a:pPr algn="just"/>
            <a:r>
              <a:rPr lang="en-US" dirty="0"/>
              <a:t>Under the second paragraph of Article 49 TFEU, read in conjunction with Article 54 TFEU, </a:t>
            </a:r>
            <a:r>
              <a:rPr lang="en-US" b="1" dirty="0"/>
              <a:t>the freedom of establishment </a:t>
            </a:r>
            <a:r>
              <a:rPr lang="en-US" dirty="0"/>
              <a:t>for companies or firms covered by the latter article </a:t>
            </a:r>
            <a:r>
              <a:rPr lang="en-US" b="1" dirty="0"/>
              <a:t>includes,</a:t>
            </a:r>
            <a:r>
              <a:rPr lang="en-US" dirty="0"/>
              <a:t> inter alia, </a:t>
            </a:r>
            <a:r>
              <a:rPr lang="en-US" b="1" dirty="0"/>
              <a:t>the right to set up and manage such companies or firms under the conditions laid down, by the legislation of the Member State where such establishment is effected, for its own companies or firms</a:t>
            </a:r>
            <a:r>
              <a:rPr lang="en-US" dirty="0"/>
              <a:t>. Freedom of establishment therefore encompasses the right of a company or firm formed in accordance with the legislation of a Member State to </a:t>
            </a:r>
            <a:r>
              <a:rPr lang="en-US" b="1" dirty="0"/>
              <a:t>convert itself into a company or firm governed by the law another Member State </a:t>
            </a:r>
            <a:r>
              <a:rPr lang="en-US" dirty="0"/>
              <a:t>(see, to that effect, judgment of 27 September 1988, Daily Mail and General Trust, 81/87, EU:C:1988:456, paragraph 17), provided that the conditions laid down by the legislation of that other Member State are satisfied and, in particular, that the test adopted by the latter State to determine the connection of a company or firm to its national legal order is satisfied</a:t>
            </a:r>
            <a:endParaRPr lang="it-IT" dirty="0"/>
          </a:p>
        </p:txBody>
      </p:sp>
      <p:sp>
        <p:nvSpPr>
          <p:cNvPr id="3" name="Segnaposto piè di pagina 2">
            <a:extLst>
              <a:ext uri="{FF2B5EF4-FFF2-40B4-BE49-F238E27FC236}">
                <a16:creationId xmlns:a16="http://schemas.microsoft.com/office/drawing/2014/main" id="{4458C4ED-8786-498E-A97B-C276383E7B82}"/>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50132610-A353-4776-BB20-1D9A0FE49083}"/>
              </a:ext>
            </a:extLst>
          </p:cNvPr>
          <p:cNvSpPr>
            <a:spLocks noGrp="1"/>
          </p:cNvSpPr>
          <p:nvPr>
            <p:ph type="sldNum" sz="quarter" idx="12"/>
          </p:nvPr>
        </p:nvSpPr>
        <p:spPr/>
        <p:txBody>
          <a:bodyPr/>
          <a:lstStyle/>
          <a:p>
            <a:fld id="{1EAE7C81-AB1D-4EB1-9E52-B62CF7982609}" type="slidenum">
              <a:rPr lang="it-IT" smtClean="0"/>
              <a:pPr/>
              <a:t>98</a:t>
            </a:fld>
            <a:endParaRPr lang="it-IT"/>
          </a:p>
        </p:txBody>
      </p:sp>
      <p:sp>
        <p:nvSpPr>
          <p:cNvPr id="6" name="Segnaposto data 5">
            <a:extLst>
              <a:ext uri="{FF2B5EF4-FFF2-40B4-BE49-F238E27FC236}">
                <a16:creationId xmlns:a16="http://schemas.microsoft.com/office/drawing/2014/main" id="{F3891DDE-0464-4498-A683-4C63C997FC9D}"/>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392876173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478A5DB2-C259-4F16-815C-F8690C7A2B19}"/>
              </a:ext>
            </a:extLst>
          </p:cNvPr>
          <p:cNvSpPr>
            <a:spLocks noGrp="1"/>
          </p:cNvSpPr>
          <p:nvPr>
            <p:ph type="ftr" sz="quarter" idx="11"/>
          </p:nvPr>
        </p:nvSpPr>
        <p:spPr/>
        <p:txBody>
          <a:bodyPr/>
          <a:lstStyle/>
          <a:p>
            <a:r>
              <a:rPr lang="it-IT"/>
              <a:t>AA 2020/2021 - Italian and European Company Law -             dott. Giulia Gabassi</a:t>
            </a:r>
          </a:p>
        </p:txBody>
      </p:sp>
      <p:sp>
        <p:nvSpPr>
          <p:cNvPr id="4" name="Segnaposto numero diapositiva 3">
            <a:extLst>
              <a:ext uri="{FF2B5EF4-FFF2-40B4-BE49-F238E27FC236}">
                <a16:creationId xmlns:a16="http://schemas.microsoft.com/office/drawing/2014/main" id="{DEFC1C75-5BB6-4ACE-98EF-130F24463B4B}"/>
              </a:ext>
            </a:extLst>
          </p:cNvPr>
          <p:cNvSpPr>
            <a:spLocks noGrp="1"/>
          </p:cNvSpPr>
          <p:nvPr>
            <p:ph type="sldNum" sz="quarter" idx="12"/>
          </p:nvPr>
        </p:nvSpPr>
        <p:spPr/>
        <p:txBody>
          <a:bodyPr/>
          <a:lstStyle/>
          <a:p>
            <a:fld id="{1EAE7C81-AB1D-4EB1-9E52-B62CF7982609}" type="slidenum">
              <a:rPr lang="it-IT" smtClean="0"/>
              <a:pPr/>
              <a:t>99</a:t>
            </a:fld>
            <a:endParaRPr lang="it-IT"/>
          </a:p>
        </p:txBody>
      </p:sp>
      <p:sp>
        <p:nvSpPr>
          <p:cNvPr id="5" name="Segnaposto contenuto 4">
            <a:extLst>
              <a:ext uri="{FF2B5EF4-FFF2-40B4-BE49-F238E27FC236}">
                <a16:creationId xmlns:a16="http://schemas.microsoft.com/office/drawing/2014/main" id="{04EEB6AF-DCDA-4117-8188-4B0F18D65BF0}"/>
              </a:ext>
            </a:extLst>
          </p:cNvPr>
          <p:cNvSpPr>
            <a:spLocks noGrp="1"/>
          </p:cNvSpPr>
          <p:nvPr>
            <p:ph sz="quarter" idx="4294967295"/>
          </p:nvPr>
        </p:nvSpPr>
        <p:spPr>
          <a:xfrm>
            <a:off x="395536" y="188913"/>
            <a:ext cx="8424936" cy="5967412"/>
          </a:xfrm>
        </p:spPr>
        <p:txBody>
          <a:bodyPr>
            <a:normAutofit/>
          </a:bodyPr>
          <a:lstStyle/>
          <a:p>
            <a:pPr algn="just"/>
            <a:r>
              <a:rPr lang="en-US" dirty="0"/>
              <a:t>In that regard, it must be recalled that, in the absence of </a:t>
            </a:r>
            <a:r>
              <a:rPr lang="en-US" dirty="0" err="1"/>
              <a:t>harmonisation</a:t>
            </a:r>
            <a:r>
              <a:rPr lang="en-US" dirty="0"/>
              <a:t> of EU law, the definition of the connecting factor that determines the national law applicable to a company or firm falls, in accordance with Article 54 TFEU, within the powers of each Member State, that article having placed on the same footing the registered office, the central administration and the principal place of business of a company or firm as such connecting factors (see, to that effect, judgment of 27 September 1988, Daily Mail and General Trust, 81/87, EU:C:1988:456, paragraphs 19 to 21).</a:t>
            </a:r>
          </a:p>
          <a:p>
            <a:pPr algn="just"/>
            <a:r>
              <a:rPr lang="en-US" dirty="0"/>
              <a:t>It follows, in this case, </a:t>
            </a:r>
            <a:r>
              <a:rPr lang="en-US" b="1" dirty="0"/>
              <a:t>that freedom of establishment confers on </a:t>
            </a:r>
            <a:r>
              <a:rPr lang="en-US" b="1" dirty="0" err="1"/>
              <a:t>Polbud</a:t>
            </a:r>
            <a:r>
              <a:rPr lang="en-US" b="1" dirty="0"/>
              <a:t>, a company incorporated under Polish law, the right to convert itself into a company incorporated under Luxembourg law, provided that the conditions laid down by Luxembourg legislation are satisfied and, in particular, that the test adopted by Luxembourg to determine the connection of a company or firm to its national legal order is satisfied</a:t>
            </a:r>
            <a:endParaRPr lang="it-IT" dirty="0"/>
          </a:p>
        </p:txBody>
      </p:sp>
      <p:sp>
        <p:nvSpPr>
          <p:cNvPr id="2" name="Segnaposto data 1">
            <a:extLst>
              <a:ext uri="{FF2B5EF4-FFF2-40B4-BE49-F238E27FC236}">
                <a16:creationId xmlns:a16="http://schemas.microsoft.com/office/drawing/2014/main" id="{185F80C5-3A11-458A-9C60-08C696B99EB2}"/>
              </a:ext>
            </a:extLst>
          </p:cNvPr>
          <p:cNvSpPr>
            <a:spLocks noGrp="1"/>
          </p:cNvSpPr>
          <p:nvPr>
            <p:ph type="dt" sz="half" idx="10"/>
          </p:nvPr>
        </p:nvSpPr>
        <p:spPr/>
        <p:txBody>
          <a:bodyPr/>
          <a:lstStyle/>
          <a:p>
            <a:r>
              <a:rPr lang="it-IT"/>
              <a:t>03/12/2020 - ver. 1</a:t>
            </a:r>
          </a:p>
        </p:txBody>
      </p:sp>
    </p:spTree>
    <p:extLst>
      <p:ext uri="{BB962C8B-B14F-4D97-AF65-F5344CB8AC3E}">
        <p14:creationId xmlns:p14="http://schemas.microsoft.com/office/powerpoint/2010/main" val="118537334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6629</TotalTime>
  <Words>18029</Words>
  <Application>Microsoft Office PowerPoint</Application>
  <PresentationFormat>Presentazione su schermo (4:3)</PresentationFormat>
  <Paragraphs>707</Paragraphs>
  <Slides>111</Slides>
  <Notes>85</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111</vt:i4>
      </vt:variant>
    </vt:vector>
  </HeadingPairs>
  <TitlesOfParts>
    <vt:vector size="115" baseType="lpstr">
      <vt:lpstr>Arial</vt:lpstr>
      <vt:lpstr>Calibri</vt:lpstr>
      <vt:lpstr>Calibri Light</vt:lpstr>
      <vt:lpstr>Tema di Office</vt:lpstr>
      <vt:lpstr>Presentazione standard di PowerPoint</vt:lpstr>
      <vt:lpstr>ITALIAN AND EUROPEAN COMPANY LAW</vt:lpstr>
      <vt:lpstr>EUROPEAN COMPANY LAW</vt:lpstr>
      <vt:lpstr>EUROPEAN COMPANY LAW</vt:lpstr>
      <vt:lpstr>RIGHT OF ESTABLISHMENT</vt:lpstr>
      <vt:lpstr>Article 54 TFEU(ex Article 48 TEC) </vt:lpstr>
      <vt:lpstr>Real seat theory vs Incorporation theory</vt:lpstr>
      <vt:lpstr>De Luca, European company law</vt:lpstr>
      <vt:lpstr>The reference for a preliminary ruling</vt:lpstr>
      <vt:lpstr>JUDGMENT OF THE COURT 30 November 1995 in Case C-55/94, Gebhard</vt:lpstr>
      <vt:lpstr>DAILY MAIL, JUDGMENT OF THE COURT 27th  September 1988, in C-81/87 (from the judgement)</vt:lpstr>
      <vt:lpstr>Presentazione standard di PowerPoint</vt:lpstr>
      <vt:lpstr>Presentazione standard di PowerPoint</vt:lpstr>
      <vt:lpstr>Presentazione standard di PowerPoint</vt:lpstr>
      <vt:lpstr>?</vt:lpstr>
      <vt:lpstr>?</vt:lpstr>
      <vt:lpstr>Presentazione standard di PowerPoint</vt:lpstr>
      <vt:lpstr>Presentazione standard di PowerPoint</vt:lpstr>
      <vt:lpstr>COMMISSION</vt:lpstr>
      <vt:lpstr>COURT</vt:lpstr>
      <vt:lpstr>Presentazione standard di PowerPoint</vt:lpstr>
      <vt:lpstr>Presentazione standard di PowerPoint</vt:lpstr>
      <vt:lpstr>Presentazione standard di PowerPoint</vt:lpstr>
      <vt:lpstr>Presentazione standard di PowerPoint</vt:lpstr>
      <vt:lpstr>The ECJ stated:</vt:lpstr>
      <vt:lpstr>Centros case (ECJ, 9 Mar. 1999, Case C-212/1997) (from the judgement)</vt:lpstr>
      <vt:lpstr>Presentazione standard di PowerPoint</vt:lpstr>
      <vt:lpstr>Presentazione standard di PowerPoint</vt:lpstr>
      <vt:lpstr>?</vt:lpstr>
      <vt:lpstr>Presentazione standard di PowerPoint</vt:lpstr>
      <vt:lpstr>Presentazione standard di PowerPoint</vt:lpstr>
      <vt:lpstr>COURT</vt:lpstr>
      <vt:lpstr>Presentazione standard di PowerPoint</vt:lpstr>
      <vt:lpstr>Presentazione standard di PowerPoint</vt:lpstr>
      <vt:lpstr>Presentazione standard di PowerPoint</vt:lpstr>
      <vt:lpstr>The ECJ stated:</vt:lpstr>
      <vt:lpstr>Presentazione standard di PowerPoint</vt:lpstr>
      <vt:lpstr>Presentazione standard di PowerPoint</vt:lpstr>
      <vt:lpstr>Presentazione standard di PowerPoint</vt:lpstr>
      <vt:lpstr>ÜBERSEERING, JUDGMENT OF THE COURT 5 November 2002, in Case C-208/00 (from the judgement)</vt:lpstr>
      <vt:lpstr>Presentazione standard di PowerPoint</vt:lpstr>
      <vt:lpstr>Presentazione standard di PowerPoint</vt:lpstr>
      <vt:lpstr>Real seat theory vs Incorporation theory</vt:lpstr>
      <vt:lpstr>?</vt:lpstr>
      <vt:lpstr>Question 1</vt:lpstr>
      <vt:lpstr>COURT</vt:lpstr>
      <vt:lpstr>Presentazione standard di PowerPoint</vt:lpstr>
      <vt:lpstr>Presentazione standard di PowerPoint</vt:lpstr>
      <vt:lpstr>Daily Mail vs Überseering </vt:lpstr>
      <vt:lpstr>The ECJ stated:</vt:lpstr>
      <vt:lpstr>INSPIRE ART, JUDGMENT OF THE COURT 30 September 2003 in Case C-167/01 (from the judgement)</vt:lpstr>
      <vt:lpstr>Presentazione standard di PowerPoint</vt:lpstr>
      <vt:lpstr>?</vt:lpstr>
      <vt:lpstr>?</vt:lpstr>
      <vt:lpstr>Presentazione standard di PowerPoint</vt:lpstr>
      <vt:lpstr>Presentazione standard di PowerPoint</vt:lpstr>
      <vt:lpstr>Presentazione standard di PowerPoint</vt:lpstr>
      <vt:lpstr>Presentazione standard di PowerPoint</vt:lpstr>
      <vt:lpstr>Court</vt:lpstr>
      <vt:lpstr>Court</vt:lpstr>
      <vt:lpstr>Court</vt:lpstr>
      <vt:lpstr>Court</vt:lpstr>
      <vt:lpstr>The ECJ stated:</vt:lpstr>
      <vt:lpstr>Presentazione standard di PowerPoint</vt:lpstr>
      <vt:lpstr>Judgment of the Court (Grand Chamber) 16th December 2008, in C- 210/06 CARTESIO (from the judgement)</vt:lpstr>
      <vt:lpstr>?</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The ECJ stated:</vt:lpstr>
      <vt:lpstr>JUDGMENT OF THE COURT 12th July 2012, in C-378/10, VALE (from the judgment)</vt:lpstr>
      <vt:lpstr>Presentazione standard di PowerPoint</vt:lpstr>
      <vt:lpstr>?</vt:lpstr>
      <vt:lpstr>?</vt:lpstr>
      <vt:lpstr>Presentazione standard di PowerPoint</vt:lpstr>
      <vt:lpstr>Questions 1-2</vt:lpstr>
      <vt:lpstr>Presentazione standard di PowerPoint</vt:lpstr>
      <vt:lpstr>The ECJ stated:</vt:lpstr>
      <vt:lpstr>Questions 3-4</vt:lpstr>
      <vt:lpstr>Presentazione standard di PowerPoint</vt:lpstr>
      <vt:lpstr>Presentazione standard di PowerPoint</vt:lpstr>
      <vt:lpstr>Presentazione standard di PowerPoint</vt:lpstr>
      <vt:lpstr>The ECJ stated:</vt:lpstr>
      <vt:lpstr>POLBUD, JUDGMENT OF THE COURT 25th October 2017, in C-106/16 (from the judgement)</vt:lpstr>
      <vt:lpstr>Presentazione standard di PowerPoint</vt:lpstr>
      <vt:lpstr>Presentazione standard di PowerPoint</vt:lpstr>
      <vt:lpstr>Presentazione standard di PowerPoint</vt:lpstr>
      <vt:lpstr>Presentazione standard di PowerPoint</vt:lpstr>
      <vt:lpstr>Referring Court</vt:lpstr>
      <vt:lpstr>Referring Court</vt:lpstr>
      <vt:lpstr>QUESTIONS</vt:lpstr>
      <vt:lpstr>QUESTIONS</vt:lpstr>
      <vt:lpstr>Presentazione standard di PowerPoint</vt:lpstr>
      <vt:lpstr>THE COURT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Whether there is a restriction on freedom of establishment</vt:lpstr>
      <vt:lpstr>Presentazione standard di PowerPoint</vt:lpstr>
      <vt:lpstr>Whether the restriction on freedom of establishment is justified</vt:lpstr>
      <vt:lpstr>Presentazione standard di PowerPoint</vt:lpstr>
      <vt:lpstr>Presentazione standard di PowerPoint</vt:lpstr>
      <vt:lpstr>Presentazione standard di PowerPoint</vt:lpstr>
      <vt:lpstr>The ECJ stated:</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COMPANY LAW</dc:title>
  <dc:creator>a</dc:creator>
  <cp:lastModifiedBy>giulia@gabassi.it</cp:lastModifiedBy>
  <cp:revision>541</cp:revision>
  <cp:lastPrinted>2017-11-28T22:36:28Z</cp:lastPrinted>
  <dcterms:created xsi:type="dcterms:W3CDTF">2015-10-13T15:41:23Z</dcterms:created>
  <dcterms:modified xsi:type="dcterms:W3CDTF">2020-12-03T12:38:11Z</dcterms:modified>
</cp:coreProperties>
</file>