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handoutMasterIdLst>
    <p:handoutMasterId r:id="rId56"/>
  </p:handoutMasterIdLst>
  <p:sldIdLst>
    <p:sldId id="256" r:id="rId2"/>
    <p:sldId id="269" r:id="rId3"/>
    <p:sldId id="270" r:id="rId4"/>
    <p:sldId id="280" r:id="rId5"/>
    <p:sldId id="259" r:id="rId6"/>
    <p:sldId id="260" r:id="rId7"/>
    <p:sldId id="261" r:id="rId8"/>
    <p:sldId id="265" r:id="rId9"/>
    <p:sldId id="277" r:id="rId10"/>
    <p:sldId id="281" r:id="rId11"/>
    <p:sldId id="266" r:id="rId12"/>
    <p:sldId id="320" r:id="rId13"/>
    <p:sldId id="271" r:id="rId14"/>
    <p:sldId id="276" r:id="rId15"/>
    <p:sldId id="267" r:id="rId16"/>
    <p:sldId id="282" r:id="rId17"/>
    <p:sldId id="268" r:id="rId18"/>
    <p:sldId id="308" r:id="rId19"/>
    <p:sldId id="262" r:id="rId20"/>
    <p:sldId id="283" r:id="rId21"/>
    <p:sldId id="263" r:id="rId22"/>
    <p:sldId id="272" r:id="rId23"/>
    <p:sldId id="284" r:id="rId24"/>
    <p:sldId id="295" r:id="rId25"/>
    <p:sldId id="321" r:id="rId26"/>
    <p:sldId id="322" r:id="rId27"/>
    <p:sldId id="323" r:id="rId28"/>
    <p:sldId id="324" r:id="rId29"/>
    <p:sldId id="288" r:id="rId30"/>
    <p:sldId id="289" r:id="rId31"/>
    <p:sldId id="290" r:id="rId32"/>
    <p:sldId id="325" r:id="rId33"/>
    <p:sldId id="326" r:id="rId34"/>
    <p:sldId id="327" r:id="rId35"/>
    <p:sldId id="328" r:id="rId36"/>
    <p:sldId id="286" r:id="rId37"/>
    <p:sldId id="278" r:id="rId38"/>
    <p:sldId id="285" r:id="rId39"/>
    <p:sldId id="275" r:id="rId40"/>
    <p:sldId id="319" r:id="rId41"/>
    <p:sldId id="298" r:id="rId42"/>
    <p:sldId id="297" r:id="rId43"/>
    <p:sldId id="309" r:id="rId44"/>
    <p:sldId id="310" r:id="rId45"/>
    <p:sldId id="311" r:id="rId46"/>
    <p:sldId id="313" r:id="rId47"/>
    <p:sldId id="314" r:id="rId48"/>
    <p:sldId id="315" r:id="rId49"/>
    <p:sldId id="316" r:id="rId50"/>
    <p:sldId id="300" r:id="rId51"/>
    <p:sldId id="303" r:id="rId52"/>
    <p:sldId id="305" r:id="rId53"/>
    <p:sldId id="306" r:id="rId54"/>
  </p:sldIdLst>
  <p:sldSz cx="9144000" cy="6858000" type="screen4x3"/>
  <p:notesSz cx="6735763" cy="9869488"/>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750" userDrawn="1">
          <p15:clr>
            <a:srgbClr val="A4A3A4"/>
          </p15:clr>
        </p15:guide>
        <p15:guide id="2" pos="17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80"/>
    <a:srgbClr val="FF0066"/>
    <a:srgbClr val="0000FF"/>
    <a:srgbClr val="FF0000"/>
    <a:srgbClr val="80FF00"/>
    <a:srgbClr val="800000"/>
    <a:srgbClr val="FFCC66"/>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84" d="100"/>
          <a:sy n="84" d="100"/>
        </p:scale>
        <p:origin x="-904" y="-104"/>
      </p:cViewPr>
      <p:guideLst>
        <p:guide orient="horz" pos="2750"/>
        <p:guide pos="56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15373" y="0"/>
            <a:ext cx="2918831" cy="495188"/>
          </a:xfrm>
          <a:prstGeom prst="rect">
            <a:avLst/>
          </a:prstGeom>
        </p:spPr>
        <p:txBody>
          <a:bodyPr vert="horz" lIns="91440" tIns="45720" rIns="91440" bIns="45720" rtlCol="0"/>
          <a:lstStyle>
            <a:lvl1pPr algn="r">
              <a:defRPr sz="1200"/>
            </a:lvl1pPr>
          </a:lstStyle>
          <a:p>
            <a:fld id="{DF87C768-9EC8-4D6B-9C7C-7C3D1DA38A0C}" type="datetimeFigureOut">
              <a:rPr lang="it-IT" smtClean="0"/>
              <a:t>06/12/20</a:t>
            </a:fld>
            <a:endParaRPr lang="it-IT"/>
          </a:p>
        </p:txBody>
      </p:sp>
      <p:sp>
        <p:nvSpPr>
          <p:cNvPr id="4" name="Segnaposto piè di pagina 3"/>
          <p:cNvSpPr>
            <a:spLocks noGrp="1"/>
          </p:cNvSpPr>
          <p:nvPr>
            <p:ph type="ftr" sz="quarter" idx="2"/>
          </p:nvPr>
        </p:nvSpPr>
        <p:spPr>
          <a:xfrm>
            <a:off x="0" y="9374301"/>
            <a:ext cx="2918831" cy="4951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15373" y="9374301"/>
            <a:ext cx="2918831" cy="495187"/>
          </a:xfrm>
          <a:prstGeom prst="rect">
            <a:avLst/>
          </a:prstGeom>
        </p:spPr>
        <p:txBody>
          <a:bodyPr vert="horz" lIns="91440" tIns="45720" rIns="91440" bIns="45720" rtlCol="0" anchor="b"/>
          <a:lstStyle>
            <a:lvl1pPr algn="r">
              <a:defRPr sz="1200"/>
            </a:lvl1pPr>
          </a:lstStyle>
          <a:p>
            <a:fld id="{EB79A7E9-5185-4482-8CCC-ED8E67E94A9F}" type="slidenum">
              <a:rPr lang="it-IT" smtClean="0"/>
              <a:t>‹n.›</a:t>
            </a:fld>
            <a:endParaRPr lang="it-IT"/>
          </a:p>
        </p:txBody>
      </p:sp>
    </p:spTree>
    <p:extLst>
      <p:ext uri="{BB962C8B-B14F-4D97-AF65-F5344CB8AC3E}">
        <p14:creationId xmlns:p14="http://schemas.microsoft.com/office/powerpoint/2010/main" val="3962197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18831" cy="493474"/>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15373" y="0"/>
            <a:ext cx="2918831" cy="493474"/>
          </a:xfrm>
          <a:prstGeom prst="rect">
            <a:avLst/>
          </a:prstGeom>
        </p:spPr>
        <p:txBody>
          <a:bodyPr vert="horz" lIns="91440" tIns="45720" rIns="91440" bIns="45720" rtlCol="0"/>
          <a:lstStyle>
            <a:lvl1pPr algn="r">
              <a:defRPr sz="1200"/>
            </a:lvl1pPr>
          </a:lstStyle>
          <a:p>
            <a:fld id="{1EB02C8B-29B5-0140-BA64-0A14C1D74FB2}" type="datetimeFigureOut">
              <a:rPr lang="it-IT" smtClean="0"/>
              <a:t>06/12/20</a:t>
            </a:fld>
            <a:endParaRPr lang="it-IT"/>
          </a:p>
        </p:txBody>
      </p:sp>
      <p:sp>
        <p:nvSpPr>
          <p:cNvPr id="4" name="Segnaposto immagine diapositiva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3577" y="4688007"/>
            <a:ext cx="5388610" cy="444127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374301"/>
            <a:ext cx="2918831" cy="493474"/>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15373" y="9374301"/>
            <a:ext cx="2918831" cy="493474"/>
          </a:xfrm>
          <a:prstGeom prst="rect">
            <a:avLst/>
          </a:prstGeom>
        </p:spPr>
        <p:txBody>
          <a:bodyPr vert="horz" lIns="91440" tIns="45720" rIns="91440" bIns="45720" rtlCol="0" anchor="b"/>
          <a:lstStyle>
            <a:lvl1pPr algn="r">
              <a:defRPr sz="1200"/>
            </a:lvl1pPr>
          </a:lstStyle>
          <a:p>
            <a:fld id="{065779E7-C5DA-D94A-9638-281ABFF7CDD0}" type="slidenum">
              <a:rPr lang="it-IT" smtClean="0"/>
              <a:t>‹n.›</a:t>
            </a:fld>
            <a:endParaRPr lang="it-IT"/>
          </a:p>
        </p:txBody>
      </p:sp>
    </p:spTree>
    <p:extLst>
      <p:ext uri="{BB962C8B-B14F-4D97-AF65-F5344CB8AC3E}">
        <p14:creationId xmlns:p14="http://schemas.microsoft.com/office/powerpoint/2010/main" val="25475801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fld id="{04D2500D-0526-461C-A901-327F761ECB81}" type="slidenum">
              <a:rPr lang="it-IT" altLang="it-IT" sz="1200"/>
              <a:pPr/>
              <a:t>4</a:t>
            </a:fld>
            <a:endParaRPr lang="it-IT" altLang="it-IT"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dirty="0" smtClean="0">
              <a:latin typeface="Times" panose="02020603050405020304" pitchFamily="18" charset="0"/>
            </a:endParaRPr>
          </a:p>
        </p:txBody>
      </p:sp>
    </p:spTree>
    <p:extLst>
      <p:ext uri="{BB962C8B-B14F-4D97-AF65-F5344CB8AC3E}">
        <p14:creationId xmlns:p14="http://schemas.microsoft.com/office/powerpoint/2010/main" val="1695512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ln/>
        </p:spPr>
      </p:sp>
      <p:sp>
        <p:nvSpPr>
          <p:cNvPr id="4813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a typeface="MS PGothic" charset="0"/>
            </a:endParaRPr>
          </a:p>
        </p:txBody>
      </p:sp>
      <p:sp>
        <p:nvSpPr>
          <p:cNvPr id="4813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B2BD98D-E64E-284A-A860-55A6B8581A44}" type="slidenum">
              <a:rPr lang="it-IT" sz="1200"/>
              <a:pPr/>
              <a:t>27</a:t>
            </a:fld>
            <a:endParaRPr lang="it-IT"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a:ln/>
        </p:spPr>
      </p:sp>
      <p:sp>
        <p:nvSpPr>
          <p:cNvPr id="5017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a typeface="MS PGothic" charset="0"/>
            </a:endParaRPr>
          </a:p>
        </p:txBody>
      </p:sp>
      <p:sp>
        <p:nvSpPr>
          <p:cNvPr id="5018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CFFDADD-961E-F040-AE03-98244EEDC076}" type="slidenum">
              <a:rPr lang="it-IT" sz="1200"/>
              <a:pPr/>
              <a:t>28</a:t>
            </a:fld>
            <a:endParaRPr lang="it-IT"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a:ln/>
        </p:spPr>
      </p:sp>
      <p:sp>
        <p:nvSpPr>
          <p:cNvPr id="4096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
        <p:nvSpPr>
          <p:cNvPr id="4096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CCB18480-19FA-45B3-BFBA-360F852A6451}" type="slidenum">
              <a:rPr lang="it-IT" altLang="it-IT" sz="1200" smtClean="0"/>
              <a:pPr/>
              <a:t>29</a:t>
            </a:fld>
            <a:endParaRPr lang="it-IT" altLang="it-IT" sz="1200" smtClean="0"/>
          </a:p>
        </p:txBody>
      </p:sp>
    </p:spTree>
    <p:extLst>
      <p:ext uri="{BB962C8B-B14F-4D97-AF65-F5344CB8AC3E}">
        <p14:creationId xmlns:p14="http://schemas.microsoft.com/office/powerpoint/2010/main" val="1180369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a:ln/>
        </p:spPr>
      </p:sp>
      <p:sp>
        <p:nvSpPr>
          <p:cNvPr id="4505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p>
        </p:txBody>
      </p:sp>
      <p:sp>
        <p:nvSpPr>
          <p:cNvPr id="4506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E9F8A9E-D445-4E07-9A41-848AEC987ABD}" type="slidenum">
              <a:rPr lang="it-IT" altLang="it-IT" sz="1200" smtClean="0"/>
              <a:pPr/>
              <a:t>30</a:t>
            </a:fld>
            <a:endParaRPr lang="it-IT" altLang="it-IT" sz="1200" smtClean="0"/>
          </a:p>
        </p:txBody>
      </p:sp>
    </p:spTree>
    <p:extLst>
      <p:ext uri="{BB962C8B-B14F-4D97-AF65-F5344CB8AC3E}">
        <p14:creationId xmlns:p14="http://schemas.microsoft.com/office/powerpoint/2010/main" val="2976902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9pPr>
          </a:lstStyle>
          <a:p>
            <a:pPr eaLnBrk="1" hangingPunct="1"/>
            <a:fld id="{D92AE87F-7101-4343-B21D-6F77B47E79B3}" type="slidenum">
              <a:rPr lang="it-IT" altLang="it-IT">
                <a:solidFill>
                  <a:srgbClr val="000000"/>
                </a:solidFill>
                <a:ea typeface="ヒラギノ角ゴ Pro W3" pitchFamily="16" charset="-128"/>
              </a:rPr>
              <a:pPr eaLnBrk="1" hangingPunct="1"/>
              <a:t>31</a:t>
            </a:fld>
            <a:endParaRPr lang="it-IT" altLang="it-IT">
              <a:solidFill>
                <a:srgbClr val="000000"/>
              </a:solidFill>
              <a:ea typeface="ヒラギノ角ゴ Pro W3" pitchFamily="16" charset="-128"/>
            </a:endParaRPr>
          </a:p>
        </p:txBody>
      </p:sp>
      <p:sp>
        <p:nvSpPr>
          <p:cNvPr id="53251" name="Segnaposto immagine diapositiva 1"/>
          <p:cNvSpPr>
            <a:spLocks noGrp="1" noRot="1" noChangeAspect="1" noTextEdit="1"/>
          </p:cNvSpPr>
          <p:nvPr>
            <p:ph type="sldImg"/>
          </p:nvPr>
        </p:nvSpPr>
        <p:spPr>
          <a:ln/>
        </p:spPr>
      </p:sp>
      <p:sp>
        <p:nvSpPr>
          <p:cNvPr id="53252" name="Segnaposto note 2"/>
          <p:cNvSpPr>
            <a:spLocks noGrp="1"/>
          </p:cNvSpPr>
          <p:nvPr>
            <p:ph type="body" idx="1"/>
          </p:nvPr>
        </p:nvSpPr>
        <p:spPr>
          <a:xfrm>
            <a:off x="673577" y="4688007"/>
            <a:ext cx="5388610" cy="44412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ltLang="it-IT" smtClean="0">
              <a:latin typeface="Arial" panose="020B0604020202020204" pitchFamily="34" charset="0"/>
              <a:ea typeface="ヒラギノ角ゴ Pro W3" pitchFamily="16" charset="-128"/>
            </a:endParaRPr>
          </a:p>
        </p:txBody>
      </p:sp>
      <p:sp>
        <p:nvSpPr>
          <p:cNvPr id="53253" name="Segnaposto numero diapositiva 3"/>
          <p:cNvSpPr txBox="1">
            <a:spLocks noGrp="1"/>
          </p:cNvSpPr>
          <p:nvPr/>
        </p:nvSpPr>
        <p:spPr bwMode="auto">
          <a:xfrm>
            <a:off x="3815373" y="9374301"/>
            <a:ext cx="2918831" cy="49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algn="r" eaLnBrk="1" hangingPunct="1"/>
            <a:fld id="{2509C82C-E20D-450B-9C24-46D2E6491C37}" type="slidenum">
              <a:rPr lang="it-IT" altLang="it-IT" sz="1200">
                <a:latin typeface="Calibri" panose="020F0502020204030204" pitchFamily="34" charset="0"/>
                <a:ea typeface="MS PGothic" panose="020B0600070205080204" pitchFamily="34" charset="-128"/>
              </a:rPr>
              <a:pPr algn="r" eaLnBrk="1" hangingPunct="1"/>
              <a:t>31</a:t>
            </a:fld>
            <a:endParaRPr lang="it-IT" altLang="it-IT" sz="120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562330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a:ln/>
        </p:spPr>
      </p:sp>
      <p:sp>
        <p:nvSpPr>
          <p:cNvPr id="6758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a typeface="MS PGothic" charset="0"/>
            </a:endParaRPr>
          </a:p>
        </p:txBody>
      </p:sp>
      <p:sp>
        <p:nvSpPr>
          <p:cNvPr id="6758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7540B4C-FF9D-DB43-BCBF-EE4431000BAB}" type="slidenum">
              <a:rPr lang="it-IT" sz="1200"/>
              <a:pPr/>
              <a:t>32</a:t>
            </a:fld>
            <a:endParaRPr lang="it-IT"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p:cNvSpPr>
            <a:spLocks noGrp="1" noRot="1" noChangeAspect="1" noTextEdit="1"/>
          </p:cNvSpPr>
          <p:nvPr>
            <p:ph type="sldImg"/>
          </p:nvPr>
        </p:nvSpPr>
        <p:spPr>
          <a:ln/>
        </p:spPr>
      </p:sp>
      <p:sp>
        <p:nvSpPr>
          <p:cNvPr id="6963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a typeface="MS PGothic" charset="0"/>
            </a:endParaRPr>
          </a:p>
        </p:txBody>
      </p:sp>
      <p:sp>
        <p:nvSpPr>
          <p:cNvPr id="6963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4F19CC2-468B-2643-99B2-95EEAF4BF5FF}" type="slidenum">
              <a:rPr lang="it-IT" sz="1200"/>
              <a:pPr/>
              <a:t>33</a:t>
            </a:fld>
            <a:endParaRPr lang="it-IT"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egnaposto immagine diapositiva 1"/>
          <p:cNvSpPr>
            <a:spLocks noGrp="1" noRot="1" noChangeAspect="1" noTextEdit="1"/>
          </p:cNvSpPr>
          <p:nvPr>
            <p:ph type="sldImg"/>
          </p:nvPr>
        </p:nvSpPr>
        <p:spPr>
          <a:ln/>
        </p:spPr>
      </p:sp>
      <p:sp>
        <p:nvSpPr>
          <p:cNvPr id="7577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a typeface="MS PGothic" charset="0"/>
            </a:endParaRPr>
          </a:p>
        </p:txBody>
      </p:sp>
      <p:sp>
        <p:nvSpPr>
          <p:cNvPr id="75780"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F4441F8-4C2E-0648-81E7-B19B417671C2}" type="slidenum">
              <a:rPr lang="it-IT" sz="1200"/>
              <a:pPr/>
              <a:t>34</a:t>
            </a:fld>
            <a:endParaRPr lang="it-IT"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immagine diapositiva 1"/>
          <p:cNvSpPr>
            <a:spLocks noGrp="1" noRot="1" noChangeAspect="1" noTextEdit="1"/>
          </p:cNvSpPr>
          <p:nvPr>
            <p:ph type="sldImg"/>
          </p:nvPr>
        </p:nvSpPr>
        <p:spPr>
          <a:ln/>
        </p:spPr>
      </p:sp>
      <p:sp>
        <p:nvSpPr>
          <p:cNvPr id="7782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a typeface="MS PGothic" charset="0"/>
            </a:endParaRPr>
          </a:p>
        </p:txBody>
      </p:sp>
      <p:sp>
        <p:nvSpPr>
          <p:cNvPr id="77828"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6CA0399-E1BD-EA41-BB9F-B4B489CAEE6D}" type="slidenum">
              <a:rPr lang="it-IT" sz="1200"/>
              <a:pPr/>
              <a:t>35</a:t>
            </a:fld>
            <a:endParaRPr lang="it-IT"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Rot="1" noChangeAspect="1" noTextEdit="1"/>
          </p:cNvSpPr>
          <p:nvPr>
            <p:ph type="sldImg"/>
          </p:nvPr>
        </p:nvSpPr>
        <p:spPr>
          <a:ln/>
        </p:spPr>
      </p:sp>
      <p:sp>
        <p:nvSpPr>
          <p:cNvPr id="33792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3664586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fld id="{04D2500D-0526-461C-A901-327F761ECB81}" type="slidenum">
              <a:rPr lang="it-IT" altLang="it-IT" sz="1200"/>
              <a:pPr/>
              <a:t>6</a:t>
            </a:fld>
            <a:endParaRPr lang="it-IT" altLang="it-IT"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dirty="0" smtClean="0">
              <a:latin typeface="Times" panose="02020603050405020304" pitchFamily="18" charset="0"/>
            </a:endParaRPr>
          </a:p>
        </p:txBody>
      </p:sp>
    </p:spTree>
    <p:extLst>
      <p:ext uri="{BB962C8B-B14F-4D97-AF65-F5344CB8AC3E}">
        <p14:creationId xmlns:p14="http://schemas.microsoft.com/office/powerpoint/2010/main" val="3889835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fld id="{04D2500D-0526-461C-A901-327F761ECB81}" type="slidenum">
              <a:rPr lang="it-IT" altLang="it-IT" sz="1200"/>
              <a:pPr/>
              <a:t>38</a:t>
            </a:fld>
            <a:endParaRPr lang="it-IT" altLang="it-IT"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dirty="0" smtClean="0">
              <a:latin typeface="Times" panose="02020603050405020304" pitchFamily="18" charset="0"/>
            </a:endParaRPr>
          </a:p>
        </p:txBody>
      </p:sp>
    </p:spTree>
    <p:extLst>
      <p:ext uri="{BB962C8B-B14F-4D97-AF65-F5344CB8AC3E}">
        <p14:creationId xmlns:p14="http://schemas.microsoft.com/office/powerpoint/2010/main" val="720729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fld id="{04D2500D-0526-461C-A901-327F761ECB81}" type="slidenum">
              <a:rPr lang="it-IT" altLang="it-IT" sz="1200"/>
              <a:pPr/>
              <a:t>39</a:t>
            </a:fld>
            <a:endParaRPr lang="it-IT" altLang="it-IT"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dirty="0" smtClean="0">
              <a:latin typeface="Times" panose="02020603050405020304" pitchFamily="18" charset="0"/>
            </a:endParaRPr>
          </a:p>
        </p:txBody>
      </p:sp>
    </p:spTree>
    <p:extLst>
      <p:ext uri="{BB962C8B-B14F-4D97-AF65-F5344CB8AC3E}">
        <p14:creationId xmlns:p14="http://schemas.microsoft.com/office/powerpoint/2010/main" val="388983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fld id="{04D2500D-0526-461C-A901-327F761ECB81}" type="slidenum">
              <a:rPr lang="it-IT" altLang="it-IT" sz="1200"/>
              <a:pPr/>
              <a:t>40</a:t>
            </a:fld>
            <a:endParaRPr lang="it-IT" altLang="it-IT"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dirty="0" smtClean="0">
              <a:latin typeface="Times" panose="02020603050405020304" pitchFamily="18" charset="0"/>
            </a:endParaRPr>
          </a:p>
        </p:txBody>
      </p:sp>
    </p:spTree>
    <p:extLst>
      <p:ext uri="{BB962C8B-B14F-4D97-AF65-F5344CB8AC3E}">
        <p14:creationId xmlns:p14="http://schemas.microsoft.com/office/powerpoint/2010/main" val="1307983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fld id="{04D2500D-0526-461C-A901-327F761ECB81}" type="slidenum">
              <a:rPr lang="it-IT" altLang="it-IT" sz="1200"/>
              <a:pPr/>
              <a:t>41</a:t>
            </a:fld>
            <a:endParaRPr lang="it-IT" altLang="it-IT"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dirty="0" smtClean="0">
              <a:latin typeface="Times" panose="02020603050405020304" pitchFamily="18" charset="0"/>
            </a:endParaRPr>
          </a:p>
        </p:txBody>
      </p:sp>
    </p:spTree>
    <p:extLst>
      <p:ext uri="{BB962C8B-B14F-4D97-AF65-F5344CB8AC3E}">
        <p14:creationId xmlns:p14="http://schemas.microsoft.com/office/powerpoint/2010/main" val="3207001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egnaposto immagine diapositiva 1"/>
          <p:cNvSpPr>
            <a:spLocks noGrp="1" noRot="1" noChangeAspect="1" noTextEdit="1"/>
          </p:cNvSpPr>
          <p:nvPr>
            <p:ph type="sldImg"/>
          </p:nvPr>
        </p:nvSpPr>
        <p:spPr>
          <a:ln/>
        </p:spPr>
      </p:sp>
      <p:sp>
        <p:nvSpPr>
          <p:cNvPr id="378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
        <p:nvSpPr>
          <p:cNvPr id="378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66422619-9EE3-47D1-B164-0BF6F2C0F9F6}" type="slidenum">
              <a:rPr lang="it-IT" altLang="it-IT" sz="1200">
                <a:latin typeface="Arial" panose="020B0604020202020204" pitchFamily="34" charset="0"/>
              </a:rPr>
              <a:pPr eaLnBrk="1" hangingPunct="1"/>
              <a:t>43</a:t>
            </a:fld>
            <a:endParaRPr lang="it-IT" altLang="it-IT" sz="1200">
              <a:latin typeface="Arial" panose="020B0604020202020204" pitchFamily="34" charset="0"/>
            </a:endParaRPr>
          </a:p>
        </p:txBody>
      </p:sp>
    </p:spTree>
    <p:extLst>
      <p:ext uri="{BB962C8B-B14F-4D97-AF65-F5344CB8AC3E}">
        <p14:creationId xmlns:p14="http://schemas.microsoft.com/office/powerpoint/2010/main" val="3624078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p:cNvSpPr>
            <a:spLocks noGrp="1" noRot="1" noChangeAspect="1" noTextEdit="1"/>
          </p:cNvSpPr>
          <p:nvPr>
            <p:ph type="sldImg"/>
          </p:nvPr>
        </p:nvSpPr>
        <p:spPr>
          <a:ln/>
        </p:spPr>
      </p:sp>
      <p:sp>
        <p:nvSpPr>
          <p:cNvPr id="3993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
        <p:nvSpPr>
          <p:cNvPr id="3993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5FE4B3B-405A-45A0-9351-1C237B2C9CEA}" type="slidenum">
              <a:rPr lang="it-IT" altLang="it-IT" sz="1200">
                <a:latin typeface="Arial" panose="020B0604020202020204" pitchFamily="34" charset="0"/>
              </a:rPr>
              <a:pPr eaLnBrk="1" hangingPunct="1"/>
              <a:t>44</a:t>
            </a:fld>
            <a:endParaRPr lang="it-IT" altLang="it-IT" sz="1200">
              <a:latin typeface="Arial" panose="020B0604020202020204" pitchFamily="34" charset="0"/>
            </a:endParaRPr>
          </a:p>
        </p:txBody>
      </p:sp>
    </p:spTree>
    <p:extLst>
      <p:ext uri="{BB962C8B-B14F-4D97-AF65-F5344CB8AC3E}">
        <p14:creationId xmlns:p14="http://schemas.microsoft.com/office/powerpoint/2010/main" val="2867511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noTextEdit="1"/>
          </p:cNvSpPr>
          <p:nvPr>
            <p:ph type="sldImg"/>
          </p:nvPr>
        </p:nvSpPr>
        <p:spPr>
          <a:ln/>
        </p:spPr>
      </p:sp>
      <p:sp>
        <p:nvSpPr>
          <p:cNvPr id="419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
        <p:nvSpPr>
          <p:cNvPr id="419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E66AC89C-E80C-40AA-A648-4D624232924A}" type="slidenum">
              <a:rPr lang="it-IT" altLang="it-IT" sz="1200">
                <a:latin typeface="Arial" panose="020B0604020202020204" pitchFamily="34" charset="0"/>
              </a:rPr>
              <a:pPr eaLnBrk="1" hangingPunct="1"/>
              <a:t>45</a:t>
            </a:fld>
            <a:endParaRPr lang="it-IT" altLang="it-IT" sz="1200">
              <a:latin typeface="Arial" panose="020B0604020202020204" pitchFamily="34" charset="0"/>
            </a:endParaRPr>
          </a:p>
        </p:txBody>
      </p:sp>
    </p:spTree>
    <p:extLst>
      <p:ext uri="{BB962C8B-B14F-4D97-AF65-F5344CB8AC3E}">
        <p14:creationId xmlns:p14="http://schemas.microsoft.com/office/powerpoint/2010/main" val="420699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p:cNvSpPr>
            <a:spLocks noGrp="1" noRot="1" noChangeAspect="1" noTextEdit="1"/>
          </p:cNvSpPr>
          <p:nvPr>
            <p:ph type="sldImg"/>
          </p:nvPr>
        </p:nvSpPr>
        <p:spPr>
          <a:ln/>
        </p:spPr>
      </p:sp>
      <p:sp>
        <p:nvSpPr>
          <p:cNvPr id="4608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
        <p:nvSpPr>
          <p:cNvPr id="4608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F86C1D1F-2D74-4972-A8CF-CEC6D847F449}" type="slidenum">
              <a:rPr lang="it-IT" altLang="it-IT" sz="1200">
                <a:latin typeface="Arial" panose="020B0604020202020204" pitchFamily="34" charset="0"/>
              </a:rPr>
              <a:pPr eaLnBrk="1" hangingPunct="1"/>
              <a:t>46</a:t>
            </a:fld>
            <a:endParaRPr lang="it-IT" altLang="it-IT" sz="1200">
              <a:latin typeface="Arial" panose="020B0604020202020204" pitchFamily="34" charset="0"/>
            </a:endParaRPr>
          </a:p>
        </p:txBody>
      </p:sp>
    </p:spTree>
    <p:extLst>
      <p:ext uri="{BB962C8B-B14F-4D97-AF65-F5344CB8AC3E}">
        <p14:creationId xmlns:p14="http://schemas.microsoft.com/office/powerpoint/2010/main" val="757393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egnaposto immagine diapositiva 1"/>
          <p:cNvSpPr>
            <a:spLocks noGrp="1" noRot="1" noChangeAspect="1" noTextEdit="1"/>
          </p:cNvSpPr>
          <p:nvPr>
            <p:ph type="sldImg"/>
          </p:nvPr>
        </p:nvSpPr>
        <p:spPr>
          <a:ln/>
        </p:spPr>
      </p:sp>
      <p:sp>
        <p:nvSpPr>
          <p:cNvPr id="4813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
        <p:nvSpPr>
          <p:cNvPr id="4813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9A79C7A9-354B-4B06-ABAF-D356C55F68FF}" type="slidenum">
              <a:rPr lang="it-IT" altLang="it-IT" sz="1200">
                <a:latin typeface="Arial" panose="020B0604020202020204" pitchFamily="34" charset="0"/>
              </a:rPr>
              <a:pPr eaLnBrk="1" hangingPunct="1"/>
              <a:t>47</a:t>
            </a:fld>
            <a:endParaRPr lang="it-IT" altLang="it-IT" sz="1200">
              <a:latin typeface="Arial" panose="020B0604020202020204" pitchFamily="34" charset="0"/>
            </a:endParaRPr>
          </a:p>
        </p:txBody>
      </p:sp>
    </p:spTree>
    <p:extLst>
      <p:ext uri="{BB962C8B-B14F-4D97-AF65-F5344CB8AC3E}">
        <p14:creationId xmlns:p14="http://schemas.microsoft.com/office/powerpoint/2010/main" val="3512429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egnaposto immagine diapositiva 1"/>
          <p:cNvSpPr>
            <a:spLocks noGrp="1" noRot="1" noChangeAspect="1" noTextEdit="1"/>
          </p:cNvSpPr>
          <p:nvPr>
            <p:ph type="sldImg"/>
          </p:nvPr>
        </p:nvSpPr>
        <p:spPr>
          <a:ln/>
        </p:spPr>
      </p:sp>
      <p:sp>
        <p:nvSpPr>
          <p:cNvPr id="501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
        <p:nvSpPr>
          <p:cNvPr id="501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0823E9D7-8486-465E-9A2B-5B5F780D4C87}" type="slidenum">
              <a:rPr lang="it-IT" altLang="it-IT" sz="1200">
                <a:latin typeface="Arial" panose="020B0604020202020204" pitchFamily="34" charset="0"/>
              </a:rPr>
              <a:pPr eaLnBrk="1" hangingPunct="1"/>
              <a:t>48</a:t>
            </a:fld>
            <a:endParaRPr lang="it-IT" altLang="it-IT" sz="1200">
              <a:latin typeface="Arial" panose="020B0604020202020204" pitchFamily="34" charset="0"/>
            </a:endParaRPr>
          </a:p>
        </p:txBody>
      </p:sp>
    </p:spTree>
    <p:extLst>
      <p:ext uri="{BB962C8B-B14F-4D97-AF65-F5344CB8AC3E}">
        <p14:creationId xmlns:p14="http://schemas.microsoft.com/office/powerpoint/2010/main" val="626376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egnaposto immagine diapositiva 1"/>
          <p:cNvSpPr>
            <a:spLocks noGrp="1" noRot="1" noChangeAspect="1" noTextEdit="1"/>
          </p:cNvSpPr>
          <p:nvPr>
            <p:ph type="sldImg"/>
          </p:nvPr>
        </p:nvSpPr>
        <p:spPr>
          <a:ln/>
        </p:spPr>
      </p:sp>
      <p:sp>
        <p:nvSpPr>
          <p:cNvPr id="7168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New Roman" panose="02020603050405020304" pitchFamily="18" charset="0"/>
            </a:endParaRPr>
          </a:p>
        </p:txBody>
      </p:sp>
      <p:sp>
        <p:nvSpPr>
          <p:cNvPr id="94212" name="Segnaposto numero diapositiva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fld id="{F5512059-50CC-42B8-8830-0D4A2AB9A58E}" type="slidenum">
              <a:rPr lang="it-IT" altLang="it-IT" sz="1200">
                <a:latin typeface="Times New Roman" panose="02020603050405020304" pitchFamily="18" charset="0"/>
              </a:rPr>
              <a:pPr/>
              <a:t>7</a:t>
            </a:fld>
            <a:endParaRPr lang="it-IT" altLang="it-IT" sz="1200">
              <a:latin typeface="Times New Roman" panose="02020603050405020304" pitchFamily="18" charset="0"/>
            </a:endParaRPr>
          </a:p>
        </p:txBody>
      </p:sp>
    </p:spTree>
    <p:extLst>
      <p:ext uri="{BB962C8B-B14F-4D97-AF65-F5344CB8AC3E}">
        <p14:creationId xmlns:p14="http://schemas.microsoft.com/office/powerpoint/2010/main" val="748662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egnaposto immagine diapositiva 1"/>
          <p:cNvSpPr>
            <a:spLocks noGrp="1" noRot="1" noChangeAspect="1" noTextEdit="1"/>
          </p:cNvSpPr>
          <p:nvPr>
            <p:ph type="sldImg"/>
          </p:nvPr>
        </p:nvSpPr>
        <p:spPr>
          <a:ln/>
        </p:spPr>
      </p:sp>
      <p:sp>
        <p:nvSpPr>
          <p:cNvPr id="5222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
        <p:nvSpPr>
          <p:cNvPr id="5222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fld id="{F511C5A8-56ED-488D-9AC6-311699B55165}" type="slidenum">
              <a:rPr lang="it-IT" altLang="it-IT" sz="1200">
                <a:latin typeface="Arial" panose="020B0604020202020204" pitchFamily="34" charset="0"/>
              </a:rPr>
              <a:pPr eaLnBrk="1" hangingPunct="1"/>
              <a:t>49</a:t>
            </a:fld>
            <a:endParaRPr lang="it-IT" altLang="it-IT" sz="1200">
              <a:latin typeface="Arial" panose="020B0604020202020204" pitchFamily="34" charset="0"/>
            </a:endParaRPr>
          </a:p>
        </p:txBody>
      </p:sp>
    </p:spTree>
    <p:extLst>
      <p:ext uri="{BB962C8B-B14F-4D97-AF65-F5344CB8AC3E}">
        <p14:creationId xmlns:p14="http://schemas.microsoft.com/office/powerpoint/2010/main" val="2580288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eaLnBrk="1" hangingPunct="1"/>
            <a:fld id="{AB63E092-8EDA-4BCA-861A-AF5C974C67EB}" type="slidenum">
              <a:rPr lang="en-US" altLang="it-IT" sz="1200">
                <a:latin typeface="Arial" panose="020B0604020202020204" pitchFamily="34" charset="0"/>
              </a:rPr>
              <a:pPr eaLnBrk="1" hangingPunct="1"/>
              <a:t>51</a:t>
            </a:fld>
            <a:endParaRPr lang="en-US" altLang="it-IT" sz="1200">
              <a:latin typeface="Arial" panose="020B0604020202020204" pitchFamily="34" charset="0"/>
            </a:endParaRPr>
          </a:p>
        </p:txBody>
      </p:sp>
      <p:sp>
        <p:nvSpPr>
          <p:cNvPr id="8499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499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it-IT" altLang="it-IT" smtClean="0">
                <a:latin typeface="Arial" panose="020B0604020202020204" pitchFamily="34" charset="0"/>
              </a:rPr>
              <a:t>La determinazione della chetonemia risulta di fondamentale importanza per permettere al paziente con diabete di adottare le misure preventive e/o terapeutiche opportune in caso di eccessiva produzione di chetoni, prevenendo in questo modo lo sviluppo di DKA e delle complicanze a essa correlate. I metodi di automonitoraggio dei chetoni attualmente disponibili rilevano la presenzadi chetoni nelle urine o nel sangue</a:t>
            </a:r>
          </a:p>
        </p:txBody>
      </p:sp>
    </p:spTree>
    <p:extLst>
      <p:ext uri="{BB962C8B-B14F-4D97-AF65-F5344CB8AC3E}">
        <p14:creationId xmlns:p14="http://schemas.microsoft.com/office/powerpoint/2010/main" val="2007004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latin typeface="Arial" panose="020B0604020202020204" pitchFamily="34" charset="0"/>
            </a:endParaRPr>
          </a:p>
        </p:txBody>
      </p:sp>
      <p:sp>
        <p:nvSpPr>
          <p:cNvPr id="8909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eaLnBrk="1" hangingPunct="1"/>
            <a:fld id="{9DB08C5F-FD3A-4769-A443-AAFE7D406067}" type="slidenum">
              <a:rPr lang="en-US" altLang="it-IT" sz="1200">
                <a:latin typeface="Arial" panose="020B0604020202020204" pitchFamily="34" charset="0"/>
              </a:rPr>
              <a:pPr eaLnBrk="1" hangingPunct="1"/>
              <a:t>52</a:t>
            </a:fld>
            <a:endParaRPr lang="en-US" altLang="it-IT" sz="1200">
              <a:latin typeface="Arial" panose="020B0604020202020204" pitchFamily="34" charset="0"/>
            </a:endParaRPr>
          </a:p>
        </p:txBody>
      </p:sp>
    </p:spTree>
    <p:extLst>
      <p:ext uri="{BB962C8B-B14F-4D97-AF65-F5344CB8AC3E}">
        <p14:creationId xmlns:p14="http://schemas.microsoft.com/office/powerpoint/2010/main" val="95287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fld id="{04D2500D-0526-461C-A901-327F761ECB81}" type="slidenum">
              <a:rPr lang="it-IT" altLang="it-IT" sz="1200"/>
              <a:pPr/>
              <a:t>8</a:t>
            </a:fld>
            <a:endParaRPr lang="it-IT" altLang="it-IT"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dirty="0" smtClean="0">
              <a:latin typeface="Times" panose="02020603050405020304" pitchFamily="18" charset="0"/>
            </a:endParaRPr>
          </a:p>
        </p:txBody>
      </p:sp>
    </p:spTree>
    <p:extLst>
      <p:ext uri="{BB962C8B-B14F-4D97-AF65-F5344CB8AC3E}">
        <p14:creationId xmlns:p14="http://schemas.microsoft.com/office/powerpoint/2010/main" val="388983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fld id="{04D2500D-0526-461C-A901-327F761ECB81}" type="slidenum">
              <a:rPr lang="it-IT" altLang="it-IT" sz="1200"/>
              <a:pPr/>
              <a:t>15</a:t>
            </a:fld>
            <a:endParaRPr lang="it-IT" altLang="it-IT"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dirty="0" smtClean="0">
              <a:latin typeface="Times" panose="02020603050405020304" pitchFamily="18" charset="0"/>
            </a:endParaRPr>
          </a:p>
        </p:txBody>
      </p:sp>
    </p:spTree>
    <p:extLst>
      <p:ext uri="{BB962C8B-B14F-4D97-AF65-F5344CB8AC3E}">
        <p14:creationId xmlns:p14="http://schemas.microsoft.com/office/powerpoint/2010/main" val="388983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fld id="{04D2500D-0526-461C-A901-327F761ECB81}" type="slidenum">
              <a:rPr lang="it-IT" altLang="it-IT" sz="1200"/>
              <a:pPr/>
              <a:t>22</a:t>
            </a:fld>
            <a:endParaRPr lang="it-IT" altLang="it-IT"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dirty="0" smtClean="0">
              <a:latin typeface="Times" panose="02020603050405020304" pitchFamily="18" charset="0"/>
            </a:endParaRPr>
          </a:p>
        </p:txBody>
      </p:sp>
    </p:spTree>
    <p:extLst>
      <p:ext uri="{BB962C8B-B14F-4D97-AF65-F5344CB8AC3E}">
        <p14:creationId xmlns:p14="http://schemas.microsoft.com/office/powerpoint/2010/main" val="3889835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S Gothic" panose="020B0609070205080204" pitchFamily="49" charset="-128"/>
              </a:defRPr>
            </a:lvl9pPr>
          </a:lstStyle>
          <a:p>
            <a:pPr eaLnBrk="1" hangingPunct="1"/>
            <a:fld id="{1A201FCC-AB64-4A29-848C-7FE6BC849F92}" type="slidenum">
              <a:rPr lang="en-GB" altLang="it-IT">
                <a:solidFill>
                  <a:srgbClr val="000000"/>
                </a:solidFill>
                <a:latin typeface="Calibri" panose="020F0502020204030204" pitchFamily="34" charset="0"/>
              </a:rPr>
              <a:pPr eaLnBrk="1" hangingPunct="1"/>
              <a:t>23</a:t>
            </a:fld>
            <a:endParaRPr lang="en-GB" altLang="it-IT">
              <a:solidFill>
                <a:srgbClr val="000000"/>
              </a:solidFill>
              <a:latin typeface="Calibri" panose="020F0502020204030204" pitchFamily="34" charset="0"/>
            </a:endParaRPr>
          </a:p>
        </p:txBody>
      </p:sp>
      <p:sp>
        <p:nvSpPr>
          <p:cNvPr id="46083" name="Rectangle 1"/>
          <p:cNvSpPr>
            <a:spLocks noGrp="1" noRot="1" noChangeAspect="1" noChangeArrowheads="1" noTextEdit="1"/>
          </p:cNvSpPr>
          <p:nvPr>
            <p:ph type="sldImg"/>
          </p:nvPr>
        </p:nvSpPr>
        <p:spPr>
          <a:xfrm>
            <a:off x="900113" y="739775"/>
            <a:ext cx="4935537" cy="3702050"/>
          </a:xfrm>
          <a:solidFill>
            <a:srgbClr val="FFFFFF"/>
          </a:solidFill>
          <a:ln/>
        </p:spPr>
      </p:sp>
      <p:sp>
        <p:nvSpPr>
          <p:cNvPr id="46084" name="Rectangle 2"/>
          <p:cNvSpPr>
            <a:spLocks noGrp="1" noChangeArrowheads="1"/>
          </p:cNvSpPr>
          <p:nvPr>
            <p:ph type="body" idx="1"/>
          </p:nvPr>
        </p:nvSpPr>
        <p:spPr>
          <a:xfrm>
            <a:off x="673577" y="4688007"/>
            <a:ext cx="5388610" cy="44412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ltLang="it-IT" smtClean="0">
              <a:latin typeface="Times New Roman" panose="02020603050405020304" pitchFamily="18" charset="0"/>
            </a:endParaRPr>
          </a:p>
        </p:txBody>
      </p:sp>
    </p:spTree>
    <p:extLst>
      <p:ext uri="{BB962C8B-B14F-4D97-AF65-F5344CB8AC3E}">
        <p14:creationId xmlns:p14="http://schemas.microsoft.com/office/powerpoint/2010/main" val="146820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p:cNvSpPr>
            <a:spLocks noGrp="1" noRot="1" noChangeAspect="1" noTextEdit="1"/>
          </p:cNvSpPr>
          <p:nvPr>
            <p:ph type="sldImg"/>
          </p:nvPr>
        </p:nvSpPr>
        <p:spPr>
          <a:ln/>
        </p:spPr>
      </p:sp>
      <p:sp>
        <p:nvSpPr>
          <p:cNvPr id="2048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a typeface="MS PGothic" charset="0"/>
            </a:endParaRPr>
          </a:p>
        </p:txBody>
      </p:sp>
      <p:sp>
        <p:nvSpPr>
          <p:cNvPr id="2048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02AB78B-97D3-B24E-BF3D-69E77C2A6BF1}" type="slidenum">
              <a:rPr lang="it-IT" sz="1200"/>
              <a:pPr/>
              <a:t>25</a:t>
            </a:fld>
            <a:endParaRPr lang="it-IT"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p:cNvSpPr>
            <a:spLocks noGrp="1" noRot="1" noChangeAspect="1" noTextEdit="1"/>
          </p:cNvSpPr>
          <p:nvPr>
            <p:ph type="sldImg"/>
          </p:nvPr>
        </p:nvSpPr>
        <p:spPr>
          <a:ln/>
        </p:spPr>
      </p:sp>
      <p:sp>
        <p:nvSpPr>
          <p:cNvPr id="4608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New Roman" charset="0"/>
              <a:ea typeface="MS PGothic" charset="0"/>
            </a:endParaRPr>
          </a:p>
        </p:txBody>
      </p:sp>
      <p:sp>
        <p:nvSpPr>
          <p:cNvPr id="46084"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D516EFA-4064-CC4E-A127-83B4FB8E51A5}" type="slidenum">
              <a:rPr lang="it-IT" sz="1200"/>
              <a:pPr/>
              <a:t>26</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79B2F37-5CD1-594C-8D15-22F6ADD3B4F9}" type="datetimeFigureOut">
              <a:rPr lang="it-IT" smtClean="0"/>
              <a:t>06/12/20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B07462-9F10-F245-BA94-A03EF56BCDEF}" type="slidenum">
              <a:rPr lang="it-IT" smtClean="0"/>
              <a:t>‹n.›</a:t>
            </a:fld>
            <a:endParaRPr lang="it-IT"/>
          </a:p>
        </p:txBody>
      </p:sp>
    </p:spTree>
    <p:extLst>
      <p:ext uri="{BB962C8B-B14F-4D97-AF65-F5344CB8AC3E}">
        <p14:creationId xmlns:p14="http://schemas.microsoft.com/office/powerpoint/2010/main" val="73392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79B2F37-5CD1-594C-8D15-22F6ADD3B4F9}" type="datetimeFigureOut">
              <a:rPr lang="it-IT" smtClean="0"/>
              <a:t>06/12/20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B07462-9F10-F245-BA94-A03EF56BCDEF}" type="slidenum">
              <a:rPr lang="it-IT" smtClean="0"/>
              <a:t>‹n.›</a:t>
            </a:fld>
            <a:endParaRPr lang="it-IT"/>
          </a:p>
        </p:txBody>
      </p:sp>
    </p:spTree>
    <p:extLst>
      <p:ext uri="{BB962C8B-B14F-4D97-AF65-F5344CB8AC3E}">
        <p14:creationId xmlns:p14="http://schemas.microsoft.com/office/powerpoint/2010/main" val="3532589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79B2F37-5CD1-594C-8D15-22F6ADD3B4F9}" type="datetimeFigureOut">
              <a:rPr lang="it-IT" smtClean="0"/>
              <a:t>06/12/20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B07462-9F10-F245-BA94-A03EF56BCDEF}" type="slidenum">
              <a:rPr lang="it-IT" smtClean="0"/>
              <a:t>‹n.›</a:t>
            </a:fld>
            <a:endParaRPr lang="it-IT"/>
          </a:p>
        </p:txBody>
      </p:sp>
    </p:spTree>
    <p:extLst>
      <p:ext uri="{BB962C8B-B14F-4D97-AF65-F5344CB8AC3E}">
        <p14:creationId xmlns:p14="http://schemas.microsoft.com/office/powerpoint/2010/main" val="214173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74675" y="304800"/>
            <a:ext cx="8001000" cy="1216025"/>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566738" y="1752600"/>
            <a:ext cx="8001000" cy="2057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66738" y="3962400"/>
            <a:ext cx="8001000" cy="2057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6"/>
          <p:cNvSpPr>
            <a:spLocks noGrp="1" noChangeArrowheads="1"/>
          </p:cNvSpPr>
          <p:nvPr>
            <p:ph type="dt" sz="half" idx="10"/>
          </p:nvPr>
        </p:nvSpPr>
        <p:spPr>
          <a:ln/>
        </p:spPr>
        <p:txBody>
          <a:bodyPr/>
          <a:lstStyle>
            <a:lvl1pPr>
              <a:defRPr/>
            </a:lvl1pPr>
          </a:lstStyle>
          <a:p>
            <a:pPr>
              <a:defRPr/>
            </a:pPr>
            <a:endParaRPr lang="it-IT"/>
          </a:p>
        </p:txBody>
      </p:sp>
      <p:sp>
        <p:nvSpPr>
          <p:cNvPr id="6" name="Rectangle 7"/>
          <p:cNvSpPr>
            <a:spLocks noGrp="1" noChangeArrowheads="1"/>
          </p:cNvSpPr>
          <p:nvPr>
            <p:ph type="ftr" sz="quarter" idx="11"/>
          </p:nvPr>
        </p:nvSpPr>
        <p:spPr>
          <a:ln/>
        </p:spPr>
        <p:txBody>
          <a:bodyPr/>
          <a:lstStyle>
            <a:lvl1pPr>
              <a:defRPr/>
            </a:lvl1pPr>
          </a:lstStyle>
          <a:p>
            <a:pPr>
              <a:defRPr/>
            </a:pPr>
            <a:endParaRPr lang="it-IT"/>
          </a:p>
        </p:txBody>
      </p:sp>
      <p:sp>
        <p:nvSpPr>
          <p:cNvPr id="7" name="Rectangle 8"/>
          <p:cNvSpPr>
            <a:spLocks noGrp="1" noChangeArrowheads="1"/>
          </p:cNvSpPr>
          <p:nvPr>
            <p:ph type="sldNum" sz="quarter" idx="12"/>
          </p:nvPr>
        </p:nvSpPr>
        <p:spPr>
          <a:ln/>
        </p:spPr>
        <p:txBody>
          <a:bodyPr/>
          <a:lstStyle>
            <a:lvl1pPr>
              <a:defRPr/>
            </a:lvl1pPr>
          </a:lstStyle>
          <a:p>
            <a:fld id="{5137B6DB-A180-4979-A852-F736C988421E}" type="slidenum">
              <a:rPr lang="it-IT" altLang="it-IT"/>
              <a:pPr/>
              <a:t>‹n.›</a:t>
            </a:fld>
            <a:endParaRPr lang="it-IT" altLang="it-IT"/>
          </a:p>
        </p:txBody>
      </p:sp>
    </p:spTree>
    <p:extLst>
      <p:ext uri="{BB962C8B-B14F-4D97-AF65-F5344CB8AC3E}">
        <p14:creationId xmlns:p14="http://schemas.microsoft.com/office/powerpoint/2010/main" val="155479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79B2F37-5CD1-594C-8D15-22F6ADD3B4F9}" type="datetimeFigureOut">
              <a:rPr lang="it-IT" smtClean="0"/>
              <a:t>06/12/20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B07462-9F10-F245-BA94-A03EF56BCDEF}" type="slidenum">
              <a:rPr lang="it-IT" smtClean="0"/>
              <a:t>‹n.›</a:t>
            </a:fld>
            <a:endParaRPr lang="it-IT"/>
          </a:p>
        </p:txBody>
      </p:sp>
    </p:spTree>
    <p:extLst>
      <p:ext uri="{BB962C8B-B14F-4D97-AF65-F5344CB8AC3E}">
        <p14:creationId xmlns:p14="http://schemas.microsoft.com/office/powerpoint/2010/main" val="2693076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279B2F37-5CD1-594C-8D15-22F6ADD3B4F9}" type="datetimeFigureOut">
              <a:rPr lang="it-IT" smtClean="0"/>
              <a:t>06/12/20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CB07462-9F10-F245-BA94-A03EF56BCDEF}" type="slidenum">
              <a:rPr lang="it-IT" smtClean="0"/>
              <a:t>‹n.›</a:t>
            </a:fld>
            <a:endParaRPr lang="it-IT"/>
          </a:p>
        </p:txBody>
      </p:sp>
    </p:spTree>
    <p:extLst>
      <p:ext uri="{BB962C8B-B14F-4D97-AF65-F5344CB8AC3E}">
        <p14:creationId xmlns:p14="http://schemas.microsoft.com/office/powerpoint/2010/main" val="231396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79B2F37-5CD1-594C-8D15-22F6ADD3B4F9}" type="datetimeFigureOut">
              <a:rPr lang="it-IT" smtClean="0"/>
              <a:t>06/12/20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B07462-9F10-F245-BA94-A03EF56BCDEF}" type="slidenum">
              <a:rPr lang="it-IT" smtClean="0"/>
              <a:t>‹n.›</a:t>
            </a:fld>
            <a:endParaRPr lang="it-IT"/>
          </a:p>
        </p:txBody>
      </p:sp>
    </p:spTree>
    <p:extLst>
      <p:ext uri="{BB962C8B-B14F-4D97-AF65-F5344CB8AC3E}">
        <p14:creationId xmlns:p14="http://schemas.microsoft.com/office/powerpoint/2010/main" val="316717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79B2F37-5CD1-594C-8D15-22F6ADD3B4F9}" type="datetimeFigureOut">
              <a:rPr lang="it-IT" smtClean="0"/>
              <a:t>06/12/20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CB07462-9F10-F245-BA94-A03EF56BCDEF}" type="slidenum">
              <a:rPr lang="it-IT" smtClean="0"/>
              <a:t>‹n.›</a:t>
            </a:fld>
            <a:endParaRPr lang="it-IT"/>
          </a:p>
        </p:txBody>
      </p:sp>
    </p:spTree>
    <p:extLst>
      <p:ext uri="{BB962C8B-B14F-4D97-AF65-F5344CB8AC3E}">
        <p14:creationId xmlns:p14="http://schemas.microsoft.com/office/powerpoint/2010/main" val="789790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279B2F37-5CD1-594C-8D15-22F6ADD3B4F9}" type="datetimeFigureOut">
              <a:rPr lang="it-IT" smtClean="0"/>
              <a:t>06/12/20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CB07462-9F10-F245-BA94-A03EF56BCDEF}" type="slidenum">
              <a:rPr lang="it-IT" smtClean="0"/>
              <a:t>‹n.›</a:t>
            </a:fld>
            <a:endParaRPr lang="it-IT"/>
          </a:p>
        </p:txBody>
      </p:sp>
    </p:spTree>
    <p:extLst>
      <p:ext uri="{BB962C8B-B14F-4D97-AF65-F5344CB8AC3E}">
        <p14:creationId xmlns:p14="http://schemas.microsoft.com/office/powerpoint/2010/main" val="176254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79B2F37-5CD1-594C-8D15-22F6ADD3B4F9}" type="datetimeFigureOut">
              <a:rPr lang="it-IT" smtClean="0"/>
              <a:t>06/12/20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CB07462-9F10-F245-BA94-A03EF56BCDEF}" type="slidenum">
              <a:rPr lang="it-IT" smtClean="0"/>
              <a:t>‹n.›</a:t>
            </a:fld>
            <a:endParaRPr lang="it-IT"/>
          </a:p>
        </p:txBody>
      </p:sp>
    </p:spTree>
    <p:extLst>
      <p:ext uri="{BB962C8B-B14F-4D97-AF65-F5344CB8AC3E}">
        <p14:creationId xmlns:p14="http://schemas.microsoft.com/office/powerpoint/2010/main" val="2605212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279B2F37-5CD1-594C-8D15-22F6ADD3B4F9}" type="datetimeFigureOut">
              <a:rPr lang="it-IT" smtClean="0"/>
              <a:t>06/12/20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B07462-9F10-F245-BA94-A03EF56BCDEF}" type="slidenum">
              <a:rPr lang="it-IT" smtClean="0"/>
              <a:t>‹n.›</a:t>
            </a:fld>
            <a:endParaRPr lang="it-IT"/>
          </a:p>
        </p:txBody>
      </p:sp>
    </p:spTree>
    <p:extLst>
      <p:ext uri="{BB962C8B-B14F-4D97-AF65-F5344CB8AC3E}">
        <p14:creationId xmlns:p14="http://schemas.microsoft.com/office/powerpoint/2010/main" val="358052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279B2F37-5CD1-594C-8D15-22F6ADD3B4F9}" type="datetimeFigureOut">
              <a:rPr lang="it-IT" smtClean="0"/>
              <a:t>06/12/20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CB07462-9F10-F245-BA94-A03EF56BCDEF}" type="slidenum">
              <a:rPr lang="it-IT" smtClean="0"/>
              <a:t>‹n.›</a:t>
            </a:fld>
            <a:endParaRPr lang="it-IT"/>
          </a:p>
        </p:txBody>
      </p:sp>
    </p:spTree>
    <p:extLst>
      <p:ext uri="{BB962C8B-B14F-4D97-AF65-F5344CB8AC3E}">
        <p14:creationId xmlns:p14="http://schemas.microsoft.com/office/powerpoint/2010/main" val="24571201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9B2F37-5CD1-594C-8D15-22F6ADD3B4F9}" type="datetimeFigureOut">
              <a:rPr lang="it-IT" smtClean="0"/>
              <a:t>06/12/20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07462-9F10-F245-BA94-A03EF56BCDEF}" type="slidenum">
              <a:rPr lang="it-IT" smtClean="0"/>
              <a:t>‹n.›</a:t>
            </a:fld>
            <a:endParaRPr lang="it-IT"/>
          </a:p>
        </p:txBody>
      </p:sp>
    </p:spTree>
    <p:extLst>
      <p:ext uri="{BB962C8B-B14F-4D97-AF65-F5344CB8AC3E}">
        <p14:creationId xmlns:p14="http://schemas.microsoft.com/office/powerpoint/2010/main" val="406811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slide" Target="slide49.xml"/><Relationship Id="rId5" Type="http://schemas.openxmlformats.org/officeDocument/2006/relationships/image" Target="../media/image26.em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8.emf"/><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wmf"/><Relationship Id="rId4" Type="http://schemas.openxmlformats.org/officeDocument/2006/relationships/image" Target="../media/image31.wmf"/><Relationship Id="rId5" Type="http://schemas.openxmlformats.org/officeDocument/2006/relationships/image" Target="../media/image32.png"/><Relationship Id="rId6" Type="http://schemas.openxmlformats.org/officeDocument/2006/relationships/image" Target="../media/image33.jpeg"/><Relationship Id="rId7"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gif"/><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INSULINA e DIABETE MELLITO</a:t>
            </a:r>
            <a:endParaRPr lang="it-IT" dirty="0"/>
          </a:p>
        </p:txBody>
      </p:sp>
      <p:sp>
        <p:nvSpPr>
          <p:cNvPr id="3" name="Sottotitolo 2"/>
          <p:cNvSpPr>
            <a:spLocks noGrp="1"/>
          </p:cNvSpPr>
          <p:nvPr>
            <p:ph type="subTitle" idx="1"/>
          </p:nvPr>
        </p:nvSpPr>
        <p:spPr/>
        <p:txBody>
          <a:bodyPr/>
          <a:lstStyle/>
          <a:p>
            <a:r>
              <a:rPr lang="it-IT" dirty="0" smtClean="0"/>
              <a:t>03.12.2020</a:t>
            </a:r>
            <a:endParaRPr lang="it-IT" dirty="0"/>
          </a:p>
        </p:txBody>
      </p:sp>
    </p:spTree>
    <p:extLst>
      <p:ext uri="{BB962C8B-B14F-4D97-AF65-F5344CB8AC3E}">
        <p14:creationId xmlns:p14="http://schemas.microsoft.com/office/powerpoint/2010/main" val="18143422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5292725" y="2369103"/>
            <a:ext cx="3532621" cy="2031325"/>
          </a:xfrm>
          <a:prstGeom prst="rect">
            <a:avLst/>
          </a:prstGeom>
          <a:noFill/>
        </p:spPr>
        <p:txBody>
          <a:bodyPr wrap="square" rtlCol="0">
            <a:spAutoFit/>
          </a:bodyPr>
          <a:lstStyle/>
          <a:p>
            <a:pPr algn="just"/>
            <a:r>
              <a:rPr lang="it-IT" b="1" dirty="0" smtClean="0"/>
              <a:t>CALO PONDERALE </a:t>
            </a:r>
            <a:r>
              <a:rPr lang="it-IT" dirty="0" smtClean="0"/>
              <a:t>=</a:t>
            </a:r>
            <a:r>
              <a:rPr lang="it-IT" dirty="0"/>
              <a:t> Il muscolo rilascia AA, il tessuto adiposo rilascia acidi grassi, che vengono utilizzati per produrre </a:t>
            </a:r>
            <a:r>
              <a:rPr lang="it-IT" dirty="0" smtClean="0"/>
              <a:t>energia. Questo si associa a perdita di massa con calo di peso. Nel bambino DEFICIT di CRESCITA. </a:t>
            </a:r>
            <a:endParaRPr lang="it-IT"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095" t="22596" r="39614" b="46642"/>
          <a:stretch/>
        </p:blipFill>
        <p:spPr bwMode="auto">
          <a:xfrm>
            <a:off x="3033934" y="131019"/>
            <a:ext cx="2299855" cy="225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45" t="21082" r="73858" b="49394"/>
          <a:stretch/>
        </p:blipFill>
        <p:spPr bwMode="auto">
          <a:xfrm>
            <a:off x="470616" y="4294902"/>
            <a:ext cx="1413164" cy="21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5292725" y="131018"/>
            <a:ext cx="3532621" cy="2308324"/>
          </a:xfrm>
          <a:prstGeom prst="rect">
            <a:avLst/>
          </a:prstGeom>
          <a:noFill/>
        </p:spPr>
        <p:txBody>
          <a:bodyPr wrap="square" rtlCol="0">
            <a:spAutoFit/>
          </a:bodyPr>
          <a:lstStyle/>
          <a:p>
            <a:pPr algn="just"/>
            <a:r>
              <a:rPr lang="it-IT" b="1" dirty="0" smtClean="0"/>
              <a:t>POLIURIA e POLIDIPSIA </a:t>
            </a:r>
            <a:r>
              <a:rPr lang="it-IT" dirty="0" smtClean="0"/>
              <a:t>= l’iperglicemia porta ad un aumento del glucosio anche nelle urine, dove per effetto osmotico aumenta la perdita di liquidi  </a:t>
            </a:r>
            <a:r>
              <a:rPr lang="it-IT" dirty="0"/>
              <a:t>(</a:t>
            </a:r>
            <a:r>
              <a:rPr lang="it-IT" dirty="0" smtClean="0"/>
              <a:t>diuresi osmotica) con poliuria e conseguente disidratazione che poi determina una polidipsia. </a:t>
            </a:r>
            <a:endParaRPr lang="it-IT" dirty="0"/>
          </a:p>
        </p:txBody>
      </p:sp>
      <p:sp>
        <p:nvSpPr>
          <p:cNvPr id="8" name="CasellaDiTesto 7"/>
          <p:cNvSpPr txBox="1"/>
          <p:nvPr/>
        </p:nvSpPr>
        <p:spPr>
          <a:xfrm>
            <a:off x="5292725" y="4378032"/>
            <a:ext cx="3527425" cy="1477328"/>
          </a:xfrm>
          <a:prstGeom prst="rect">
            <a:avLst/>
          </a:prstGeom>
          <a:noFill/>
        </p:spPr>
        <p:txBody>
          <a:bodyPr wrap="square" rtlCol="0">
            <a:spAutoFit/>
          </a:bodyPr>
          <a:lstStyle/>
          <a:p>
            <a:pPr algn="just"/>
            <a:r>
              <a:rPr lang="it-IT" b="1" dirty="0" smtClean="0"/>
              <a:t>ASTENIA</a:t>
            </a:r>
            <a:r>
              <a:rPr lang="it-IT" dirty="0" smtClean="0"/>
              <a:t> = il calo di peso e l’incapacità dei tessuti di trasportare il glucosio nelle cellule come fonte energetica sono causa di astenia. </a:t>
            </a:r>
            <a:endParaRPr lang="it-IT" dirty="0"/>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880" t="55904" r="24708" b="11710"/>
          <a:stretch/>
        </p:blipFill>
        <p:spPr bwMode="auto">
          <a:xfrm>
            <a:off x="124253" y="1947414"/>
            <a:ext cx="2105890" cy="237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846" t="22785" r="7117" b="45827"/>
          <a:stretch/>
        </p:blipFill>
        <p:spPr bwMode="auto">
          <a:xfrm>
            <a:off x="367141" y="131018"/>
            <a:ext cx="2479964" cy="229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p:cNvSpPr txBox="1"/>
          <p:nvPr/>
        </p:nvSpPr>
        <p:spPr>
          <a:xfrm>
            <a:off x="1953490" y="5874324"/>
            <a:ext cx="7190509" cy="923330"/>
          </a:xfrm>
          <a:prstGeom prst="rect">
            <a:avLst/>
          </a:prstGeom>
          <a:noFill/>
        </p:spPr>
        <p:txBody>
          <a:bodyPr wrap="square" rtlCol="0">
            <a:spAutoFit/>
          </a:bodyPr>
          <a:lstStyle/>
          <a:p>
            <a:pPr algn="just"/>
            <a:r>
              <a:rPr lang="it-IT" b="1" dirty="0" smtClean="0">
                <a:solidFill>
                  <a:srgbClr val="FF0000"/>
                </a:solidFill>
              </a:rPr>
              <a:t>QUANDO L’ORGANISMO PRODUCE ENERGIA ATTRAVERSO IL METABOLISMO DEI GRASSI SI PRODUCONO CORPI CHETONICI. L’ACCUMULO DI CORPI CHETONICI CAUSA NAUSEA VOMITO fino ACIDOSI </a:t>
            </a:r>
            <a:endParaRPr lang="it-IT" b="1" dirty="0">
              <a:solidFill>
                <a:srgbClr val="FF0000"/>
              </a:solidFill>
            </a:endParaRPr>
          </a:p>
        </p:txBody>
      </p:sp>
    </p:spTree>
    <p:extLst>
      <p:ext uri="{BB962C8B-B14F-4D97-AF65-F5344CB8AC3E}">
        <p14:creationId xmlns:p14="http://schemas.microsoft.com/office/powerpoint/2010/main" val="32886414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lum bright="-20000" contrast="40000"/>
          </a:blip>
          <a:srcRect l="4242" b="23592"/>
          <a:stretch/>
        </p:blipFill>
        <p:spPr>
          <a:xfrm>
            <a:off x="219474" y="1618117"/>
            <a:ext cx="7446265" cy="4529563"/>
          </a:xfrm>
          <a:prstGeom prst="rect">
            <a:avLst/>
          </a:prstGeom>
        </p:spPr>
      </p:pic>
      <p:sp>
        <p:nvSpPr>
          <p:cNvPr id="3" name="CasellaDiTesto 2"/>
          <p:cNvSpPr txBox="1"/>
          <p:nvPr/>
        </p:nvSpPr>
        <p:spPr>
          <a:xfrm>
            <a:off x="2781805" y="932130"/>
            <a:ext cx="1261872" cy="369332"/>
          </a:xfrm>
          <a:prstGeom prst="rect">
            <a:avLst/>
          </a:prstGeom>
          <a:noFill/>
        </p:spPr>
        <p:txBody>
          <a:bodyPr wrap="square" rtlCol="0">
            <a:spAutoFit/>
          </a:bodyPr>
          <a:lstStyle/>
          <a:p>
            <a:r>
              <a:rPr lang="it-IT" b="1" dirty="0" smtClean="0">
                <a:solidFill>
                  <a:srgbClr val="0000FF"/>
                </a:solidFill>
              </a:rPr>
              <a:t>ANTICORPI</a:t>
            </a:r>
            <a:endParaRPr lang="it-IT" b="1" dirty="0">
              <a:solidFill>
                <a:srgbClr val="0000FF"/>
              </a:solidFill>
            </a:endParaRPr>
          </a:p>
        </p:txBody>
      </p:sp>
      <p:sp>
        <p:nvSpPr>
          <p:cNvPr id="4" name="CasellaDiTesto 3"/>
          <p:cNvSpPr txBox="1"/>
          <p:nvPr/>
        </p:nvSpPr>
        <p:spPr>
          <a:xfrm>
            <a:off x="5866675" y="980520"/>
            <a:ext cx="3277324" cy="2031325"/>
          </a:xfrm>
          <a:prstGeom prst="rect">
            <a:avLst/>
          </a:prstGeom>
          <a:noFill/>
        </p:spPr>
        <p:txBody>
          <a:bodyPr wrap="square" rtlCol="0">
            <a:spAutoFit/>
          </a:bodyPr>
          <a:lstStyle/>
          <a:p>
            <a:r>
              <a:rPr lang="it-IT" b="1" dirty="0" smtClean="0"/>
              <a:t>Quando viene distrutto </a:t>
            </a:r>
            <a:r>
              <a:rPr lang="it-IT" b="1" dirty="0"/>
              <a:t>&gt;</a:t>
            </a:r>
            <a:r>
              <a:rPr lang="it-IT" b="1" dirty="0" smtClean="0"/>
              <a:t>80% delle beta-cellule si hanno le manifestazioni cliniche:</a:t>
            </a:r>
          </a:p>
          <a:p>
            <a:r>
              <a:rPr lang="it-IT" b="1" dirty="0" smtClean="0">
                <a:solidFill>
                  <a:srgbClr val="0000FF"/>
                </a:solidFill>
              </a:rPr>
              <a:t>Poliuria, polidipsia, disidratazione, calo ponderale, astenia, nausea vomito</a:t>
            </a:r>
          </a:p>
          <a:p>
            <a:r>
              <a:rPr lang="it-IT" b="1" dirty="0" smtClean="0">
                <a:solidFill>
                  <a:srgbClr val="800000"/>
                </a:solidFill>
              </a:rPr>
              <a:t> </a:t>
            </a:r>
            <a:endParaRPr lang="it-IT" b="1" dirty="0">
              <a:solidFill>
                <a:srgbClr val="800000"/>
              </a:solidFill>
            </a:endParaRPr>
          </a:p>
        </p:txBody>
      </p:sp>
      <p:cxnSp>
        <p:nvCxnSpPr>
          <p:cNvPr id="7" name="Connettore 1 6"/>
          <p:cNvCxnSpPr/>
          <p:nvPr/>
        </p:nvCxnSpPr>
        <p:spPr>
          <a:xfrm flipV="1">
            <a:off x="5723652" y="1301462"/>
            <a:ext cx="0" cy="340584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flipV="1">
            <a:off x="2796925" y="1301462"/>
            <a:ext cx="0" cy="3466554"/>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2" name="CasellaDiTesto 11"/>
          <p:cNvSpPr txBox="1"/>
          <p:nvPr/>
        </p:nvSpPr>
        <p:spPr>
          <a:xfrm>
            <a:off x="219474" y="202481"/>
            <a:ext cx="8675144" cy="461665"/>
          </a:xfrm>
          <a:prstGeom prst="rect">
            <a:avLst/>
          </a:prstGeom>
          <a:noFill/>
        </p:spPr>
        <p:txBody>
          <a:bodyPr wrap="square" rtlCol="0">
            <a:spAutoFit/>
          </a:bodyPr>
          <a:lstStyle/>
          <a:p>
            <a:pPr algn="ctr"/>
            <a:r>
              <a:rPr lang="it-IT" sz="2400" b="1" dirty="0" smtClean="0"/>
              <a:t>STORIA NATURALE DEL DIABETE MELLITO DI TIPO 1 AUTOIMMUNE</a:t>
            </a:r>
            <a:endParaRPr lang="it-IT" sz="2400" b="1" dirty="0"/>
          </a:p>
        </p:txBody>
      </p:sp>
    </p:spTree>
    <p:extLst>
      <p:ext uri="{BB962C8B-B14F-4D97-AF65-F5344CB8AC3E}">
        <p14:creationId xmlns:p14="http://schemas.microsoft.com/office/powerpoint/2010/main" val="8572266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8007" y="913370"/>
            <a:ext cx="8482487" cy="4801315"/>
          </a:xfrm>
          <a:prstGeom prst="rect">
            <a:avLst/>
          </a:prstGeom>
        </p:spPr>
        <p:txBody>
          <a:bodyPr wrap="square">
            <a:spAutoFit/>
          </a:bodyPr>
          <a:lstStyle/>
          <a:p>
            <a:pPr algn="just"/>
            <a:r>
              <a:rPr lang="it-IT" dirty="0"/>
              <a:t>In collaborazione con i diabetologi pediatri della Società Italiana di Endocrinologia Pediatrica (SIEDP) </a:t>
            </a:r>
            <a:r>
              <a:rPr lang="it-IT" dirty="0" smtClean="0"/>
              <a:t>sono stati studiati </a:t>
            </a:r>
            <a:r>
              <a:rPr lang="it-IT" dirty="0"/>
              <a:t>i gemelli in cura per diabete tipo </a:t>
            </a:r>
            <a:r>
              <a:rPr lang="it-IT" dirty="0" smtClean="0"/>
              <a:t>1. </a:t>
            </a:r>
            <a:r>
              <a:rPr lang="it-IT" dirty="0"/>
              <a:t>Ottantotto coppie ed una tripletta </a:t>
            </a:r>
            <a:r>
              <a:rPr lang="it-IT" dirty="0" smtClean="0"/>
              <a:t>hanno accettato.</a:t>
            </a:r>
            <a:endParaRPr lang="it-IT" dirty="0"/>
          </a:p>
          <a:p>
            <a:pPr algn="just"/>
            <a:r>
              <a:rPr lang="it-IT" dirty="0"/>
              <a:t>I risultati più rilevanti sono i seguenti: </a:t>
            </a:r>
            <a:r>
              <a:rPr lang="it-IT" dirty="0">
                <a:solidFill>
                  <a:srgbClr val="FF0000"/>
                </a:solidFill>
              </a:rPr>
              <a:t>su 34 coppie di gemelli monozigoti, quelle nelle quali entrambi i gemelli hanno il diabete tipo 1 sono 10</a:t>
            </a:r>
            <a:r>
              <a:rPr lang="it-IT" dirty="0"/>
              <a:t>; tra le 56 coppie dizigoti solo 5 sono “concordanti” (cioè entrambi i gemelli hanno il diabete). Nelle rimanenti 24 coppie monozigoti e 51 dizigoti solo uno dei due gemelli ha sviluppato il diabete tipo 1. Questo dato è stato registrato dopo un tempo mediano di osservazione (che è il tempo intercorso tra la prima diagnosi di diabete tipo 1 nella coppia e l’osservazione dei ricercatori) di 7,3 anni</a:t>
            </a:r>
            <a:r>
              <a:rPr lang="it-IT" dirty="0" smtClean="0"/>
              <a:t>. Questo indicherebbe che </a:t>
            </a:r>
            <a:r>
              <a:rPr lang="it-IT" dirty="0"/>
              <a:t>il patrimonio genetico e le esposizioni ambientali sembrano contribuire in misura simile al rischio di sviluppare il diabete di tipo 1. </a:t>
            </a:r>
          </a:p>
          <a:p>
            <a:pPr algn="just"/>
            <a:endParaRPr lang="it-IT" dirty="0"/>
          </a:p>
          <a:p>
            <a:pPr algn="just"/>
            <a:r>
              <a:rPr lang="it-IT" dirty="0"/>
              <a:t>Il rischio che il secondo gemello sviluppi il diabete tipo 1, dopo che il primo lo ha già sviluppato, è diverso se la coppia è monozigote o dizigote. Tra le prime il rischio è del 18% entro un anno, tra le seconde è del 2%. Dopo 10 anni dalla diagnosi nel primo gemello il rischio diviene del 37% per i monozigoti e del 12% per i dizigoti</a:t>
            </a:r>
            <a:r>
              <a:rPr lang="it-IT" dirty="0" smtClean="0"/>
              <a:t>.</a:t>
            </a:r>
            <a:endParaRPr lang="it-IT" dirty="0"/>
          </a:p>
        </p:txBody>
      </p:sp>
      <p:sp>
        <p:nvSpPr>
          <p:cNvPr id="3" name="CasellaDiTesto 2"/>
          <p:cNvSpPr txBox="1"/>
          <p:nvPr/>
        </p:nvSpPr>
        <p:spPr>
          <a:xfrm>
            <a:off x="378007" y="226773"/>
            <a:ext cx="8482487" cy="400110"/>
          </a:xfrm>
          <a:prstGeom prst="rect">
            <a:avLst/>
          </a:prstGeom>
          <a:noFill/>
        </p:spPr>
        <p:txBody>
          <a:bodyPr wrap="square" rtlCol="0">
            <a:spAutoFit/>
          </a:bodyPr>
          <a:lstStyle/>
          <a:p>
            <a:r>
              <a:rPr lang="it-IT" sz="2000" b="1" dirty="0" smtClean="0"/>
              <a:t>Quanto conta la genetica nello sviluppo del diabete mellito di tipo 1?</a:t>
            </a:r>
            <a:endParaRPr lang="it-IT" sz="2000" b="1" dirty="0"/>
          </a:p>
        </p:txBody>
      </p:sp>
      <p:sp>
        <p:nvSpPr>
          <p:cNvPr id="4" name="CasellaDiTesto 3"/>
          <p:cNvSpPr txBox="1"/>
          <p:nvPr/>
        </p:nvSpPr>
        <p:spPr>
          <a:xfrm>
            <a:off x="544331" y="5880985"/>
            <a:ext cx="2721653" cy="369332"/>
          </a:xfrm>
          <a:prstGeom prst="rect">
            <a:avLst/>
          </a:prstGeom>
          <a:noFill/>
        </p:spPr>
        <p:txBody>
          <a:bodyPr wrap="square" rtlCol="0">
            <a:spAutoFit/>
          </a:bodyPr>
          <a:lstStyle/>
          <a:p>
            <a:r>
              <a:rPr lang="it-IT" dirty="0" err="1" smtClean="0"/>
              <a:t>Nistico’</a:t>
            </a:r>
            <a:r>
              <a:rPr lang="it-IT" dirty="0" smtClean="0"/>
              <a:t> L JCEM 2012</a:t>
            </a:r>
            <a:endParaRPr lang="it-IT" dirty="0"/>
          </a:p>
        </p:txBody>
      </p:sp>
    </p:spTree>
    <p:extLst>
      <p:ext uri="{BB962C8B-B14F-4D97-AF65-F5344CB8AC3E}">
        <p14:creationId xmlns:p14="http://schemas.microsoft.com/office/powerpoint/2010/main" val="464869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lly fat gene increases type 2 diabetes risk, study suggests - Diabetes"/>
          <p:cNvPicPr>
            <a:picLocks noChangeAspect="1" noChangeArrowheads="1"/>
          </p:cNvPicPr>
          <p:nvPr/>
        </p:nvPicPr>
        <p:blipFill rotWithShape="1">
          <a:blip r:embed="rId2">
            <a:extLst>
              <a:ext uri="{28A0092B-C50C-407E-A947-70E740481C1C}">
                <a14:useLocalDpi xmlns:a14="http://schemas.microsoft.com/office/drawing/2010/main" val="0"/>
              </a:ext>
            </a:extLst>
          </a:blip>
          <a:srcRect l="1" t="5453" r="22895" b="6687"/>
          <a:stretch/>
        </p:blipFill>
        <p:spPr bwMode="auto">
          <a:xfrm>
            <a:off x="5452799" y="1053342"/>
            <a:ext cx="3490088" cy="1537464"/>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rotWithShape="1">
          <a:blip r:embed="rId3"/>
          <a:srcRect t="9663" b="12594"/>
          <a:stretch/>
        </p:blipFill>
        <p:spPr>
          <a:xfrm>
            <a:off x="5486400" y="2590806"/>
            <a:ext cx="3456487" cy="1676394"/>
          </a:xfrm>
          <a:prstGeom prst="rect">
            <a:avLst/>
          </a:prstGeom>
        </p:spPr>
      </p:pic>
      <p:sp>
        <p:nvSpPr>
          <p:cNvPr id="7" name="CasellaDiTesto 6"/>
          <p:cNvSpPr txBox="1"/>
          <p:nvPr/>
        </p:nvSpPr>
        <p:spPr>
          <a:xfrm>
            <a:off x="401782" y="891956"/>
            <a:ext cx="4876799" cy="5324535"/>
          </a:xfrm>
          <a:prstGeom prst="rect">
            <a:avLst/>
          </a:prstGeom>
          <a:noFill/>
        </p:spPr>
        <p:txBody>
          <a:bodyPr wrap="square" rtlCol="0">
            <a:spAutoFit/>
          </a:bodyPr>
          <a:lstStyle/>
          <a:p>
            <a:pPr algn="just"/>
            <a:r>
              <a:rPr lang="it-IT" sz="2000" dirty="0" smtClean="0"/>
              <a:t>Il DMT2 rappresenta il 90-95% delle forme di DM. Eziologia multifattoriale. Componente </a:t>
            </a:r>
            <a:r>
              <a:rPr lang="it-IT" sz="2000" dirty="0" smtClean="0"/>
              <a:t>genetica </a:t>
            </a:r>
            <a:r>
              <a:rPr lang="it-IT" sz="2000" dirty="0" smtClean="0"/>
              <a:t>+ fattori </a:t>
            </a:r>
            <a:r>
              <a:rPr lang="it-IT" sz="2000" dirty="0" smtClean="0"/>
              <a:t>ambientali </a:t>
            </a:r>
            <a:r>
              <a:rPr lang="it-IT" sz="2000" dirty="0" smtClean="0"/>
              <a:t>(=stile di vita). Nella maggior parte dei </a:t>
            </a:r>
            <a:r>
              <a:rPr lang="it-IT" sz="2000" dirty="0" smtClean="0"/>
              <a:t>casi, l’</a:t>
            </a:r>
            <a:r>
              <a:rPr lang="it-IT" sz="2000" dirty="0" err="1" smtClean="0"/>
              <a:t>insulino</a:t>
            </a:r>
            <a:r>
              <a:rPr lang="it-IT" sz="2000" dirty="0" smtClean="0"/>
              <a:t>-resistenza associata </a:t>
            </a:r>
            <a:r>
              <a:rPr lang="it-IT" sz="2000" dirty="0" smtClean="0"/>
              <a:t>all’obesità e </a:t>
            </a:r>
            <a:r>
              <a:rPr lang="it-IT" sz="2000" dirty="0" smtClean="0"/>
              <a:t>una relativa carenza insulinica </a:t>
            </a:r>
            <a:r>
              <a:rPr lang="it-IT" sz="2000" dirty="0" smtClean="0"/>
              <a:t>sono la causa del </a:t>
            </a:r>
            <a:r>
              <a:rPr lang="it-IT" sz="2000" dirty="0" smtClean="0"/>
              <a:t>DMT2. </a:t>
            </a:r>
          </a:p>
          <a:p>
            <a:pPr algn="just"/>
            <a:r>
              <a:rPr lang="it-IT" sz="2000" dirty="0" smtClean="0"/>
              <a:t>La m</a:t>
            </a:r>
            <a:r>
              <a:rPr lang="it-IT" sz="2000" dirty="0" smtClean="0"/>
              <a:t>alattia </a:t>
            </a:r>
            <a:r>
              <a:rPr lang="it-IT" sz="2000" dirty="0" smtClean="0"/>
              <a:t>ha un esordio insidioso. Spesso i pazienti </a:t>
            </a:r>
            <a:r>
              <a:rPr lang="it-IT" sz="2000" dirty="0" smtClean="0"/>
              <a:t>all’esordio hanno </a:t>
            </a:r>
            <a:r>
              <a:rPr lang="it-IT" sz="2000" dirty="0" smtClean="0"/>
              <a:t>già complicanze cardiovascolari. In condizioni di forte stress metabolico possono sviluppare </a:t>
            </a:r>
            <a:r>
              <a:rPr lang="it-IT" sz="2000" dirty="0" smtClean="0"/>
              <a:t>anche </a:t>
            </a:r>
            <a:r>
              <a:rPr lang="it-IT" sz="2000" dirty="0" err="1" smtClean="0"/>
              <a:t>chetoacidosi</a:t>
            </a:r>
            <a:r>
              <a:rPr lang="it-IT" sz="2000" dirty="0" smtClean="0"/>
              <a:t> </a:t>
            </a:r>
            <a:r>
              <a:rPr lang="it-IT" sz="2000" dirty="0" smtClean="0"/>
              <a:t>(rara rispetto al DMT1).</a:t>
            </a:r>
          </a:p>
          <a:p>
            <a:pPr algn="just"/>
            <a:r>
              <a:rPr lang="it-IT" sz="2000" dirty="0" smtClean="0"/>
              <a:t>Diversi studi hanno dimostrato che nei soggetti con prediabete i </a:t>
            </a:r>
            <a:r>
              <a:rPr lang="it-IT" sz="2000" dirty="0" smtClean="0"/>
              <a:t>cambiamenti dello stile di vita, la dieta e </a:t>
            </a:r>
            <a:r>
              <a:rPr lang="it-IT" sz="2000" dirty="0" smtClean="0"/>
              <a:t>l’aumento dell’attività fisica quotidiana </a:t>
            </a:r>
            <a:r>
              <a:rPr lang="it-IT" sz="2000" dirty="0" smtClean="0"/>
              <a:t>con </a:t>
            </a:r>
            <a:r>
              <a:rPr lang="it-IT" sz="2000" dirty="0" smtClean="0"/>
              <a:t>un </a:t>
            </a:r>
            <a:r>
              <a:rPr lang="it-IT" sz="2000" dirty="0" smtClean="0"/>
              <a:t>calo di peso del 5-7% possono diminuire in modo significativo del 41-58% il rischio di sviluppare </a:t>
            </a:r>
            <a:r>
              <a:rPr lang="it-IT" sz="2000" dirty="0" smtClean="0"/>
              <a:t>DMT2</a:t>
            </a:r>
            <a:r>
              <a:rPr lang="it-IT" sz="2000" dirty="0" smtClean="0"/>
              <a:t>.   </a:t>
            </a:r>
            <a:endParaRPr lang="it-IT" sz="2000" dirty="0"/>
          </a:p>
        </p:txBody>
      </p:sp>
      <p:sp>
        <p:nvSpPr>
          <p:cNvPr id="9" name="CasellaDiTesto 8"/>
          <p:cNvSpPr txBox="1"/>
          <p:nvPr/>
        </p:nvSpPr>
        <p:spPr>
          <a:xfrm>
            <a:off x="1090088" y="147683"/>
            <a:ext cx="7132099" cy="461665"/>
          </a:xfrm>
          <a:prstGeom prst="rect">
            <a:avLst/>
          </a:prstGeom>
          <a:noFill/>
        </p:spPr>
        <p:txBody>
          <a:bodyPr wrap="square" rtlCol="0">
            <a:spAutoFit/>
          </a:bodyPr>
          <a:lstStyle/>
          <a:p>
            <a:pPr algn="ctr"/>
            <a:r>
              <a:rPr lang="it-IT" sz="2400" b="1" dirty="0" smtClean="0"/>
              <a:t>CARATTERISTICHE DEL DIABETE MELLITO DI TIPO 2</a:t>
            </a:r>
            <a:endParaRPr lang="it-IT" sz="2400" b="1" dirty="0"/>
          </a:p>
        </p:txBody>
      </p:sp>
    </p:spTree>
    <p:extLst>
      <p:ext uri="{BB962C8B-B14F-4D97-AF65-F5344CB8AC3E}">
        <p14:creationId xmlns:p14="http://schemas.microsoft.com/office/powerpoint/2010/main" val="16290554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524000" y="1397000"/>
          <a:ext cx="6096000" cy="2595880"/>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1844003639"/>
                    </a:ext>
                  </a:extLst>
                </a:gridCol>
                <a:gridCol w="3048000">
                  <a:extLst>
                    <a:ext uri="{9D8B030D-6E8A-4147-A177-3AD203B41FA5}">
                      <a16:colId xmlns="" xmlns:a16="http://schemas.microsoft.com/office/drawing/2014/main" val="3014301828"/>
                    </a:ext>
                  </a:extLst>
                </a:gridCol>
              </a:tblGrid>
              <a:tr h="370840">
                <a:tc>
                  <a:txBody>
                    <a:bodyPr/>
                    <a:lstStyle/>
                    <a:p>
                      <a:endParaRPr lang="it-IT" dirty="0"/>
                    </a:p>
                  </a:txBody>
                  <a:tcPr/>
                </a:tc>
                <a:tc>
                  <a:txBody>
                    <a:bodyPr/>
                    <a:lstStyle/>
                    <a:p>
                      <a:endParaRPr lang="it-IT" dirty="0"/>
                    </a:p>
                  </a:txBody>
                  <a:tcPr/>
                </a:tc>
                <a:extLst>
                  <a:ext uri="{0D108BD9-81ED-4DB2-BD59-A6C34878D82A}">
                    <a16:rowId xmlns="" xmlns:a16="http://schemas.microsoft.com/office/drawing/2014/main" val="248327508"/>
                  </a:ext>
                </a:extLst>
              </a:tr>
              <a:tr h="370840">
                <a:tc>
                  <a:txBody>
                    <a:bodyPr/>
                    <a:lstStyle/>
                    <a:p>
                      <a:endParaRPr lang="it-IT"/>
                    </a:p>
                  </a:txBody>
                  <a:tcPr/>
                </a:tc>
                <a:tc>
                  <a:txBody>
                    <a:bodyPr/>
                    <a:lstStyle/>
                    <a:p>
                      <a:endParaRPr lang="it-IT" dirty="0"/>
                    </a:p>
                  </a:txBody>
                  <a:tcPr/>
                </a:tc>
                <a:extLst>
                  <a:ext uri="{0D108BD9-81ED-4DB2-BD59-A6C34878D82A}">
                    <a16:rowId xmlns="" xmlns:a16="http://schemas.microsoft.com/office/drawing/2014/main" val="3715608047"/>
                  </a:ext>
                </a:extLst>
              </a:tr>
              <a:tr h="370840">
                <a:tc>
                  <a:txBody>
                    <a:bodyPr/>
                    <a:lstStyle/>
                    <a:p>
                      <a:endParaRPr lang="it-IT"/>
                    </a:p>
                  </a:txBody>
                  <a:tcPr/>
                </a:tc>
                <a:tc>
                  <a:txBody>
                    <a:bodyPr/>
                    <a:lstStyle/>
                    <a:p>
                      <a:endParaRPr lang="it-IT" dirty="0"/>
                    </a:p>
                  </a:txBody>
                  <a:tcPr/>
                </a:tc>
                <a:extLst>
                  <a:ext uri="{0D108BD9-81ED-4DB2-BD59-A6C34878D82A}">
                    <a16:rowId xmlns="" xmlns:a16="http://schemas.microsoft.com/office/drawing/2014/main" val="2027039650"/>
                  </a:ext>
                </a:extLst>
              </a:tr>
              <a:tr h="370840">
                <a:tc>
                  <a:txBody>
                    <a:bodyPr/>
                    <a:lstStyle/>
                    <a:p>
                      <a:endParaRPr lang="it-IT"/>
                    </a:p>
                  </a:txBody>
                  <a:tcPr/>
                </a:tc>
                <a:tc>
                  <a:txBody>
                    <a:bodyPr/>
                    <a:lstStyle/>
                    <a:p>
                      <a:endParaRPr lang="it-IT" dirty="0"/>
                    </a:p>
                  </a:txBody>
                  <a:tcPr/>
                </a:tc>
                <a:extLst>
                  <a:ext uri="{0D108BD9-81ED-4DB2-BD59-A6C34878D82A}">
                    <a16:rowId xmlns="" xmlns:a16="http://schemas.microsoft.com/office/drawing/2014/main" val="3271950571"/>
                  </a:ext>
                </a:extLst>
              </a:tr>
              <a:tr h="370840">
                <a:tc>
                  <a:txBody>
                    <a:bodyPr/>
                    <a:lstStyle/>
                    <a:p>
                      <a:endParaRPr lang="it-IT"/>
                    </a:p>
                  </a:txBody>
                  <a:tcPr/>
                </a:tc>
                <a:tc>
                  <a:txBody>
                    <a:bodyPr/>
                    <a:lstStyle/>
                    <a:p>
                      <a:endParaRPr lang="it-IT" dirty="0"/>
                    </a:p>
                  </a:txBody>
                  <a:tcPr/>
                </a:tc>
                <a:extLst>
                  <a:ext uri="{0D108BD9-81ED-4DB2-BD59-A6C34878D82A}">
                    <a16:rowId xmlns="" xmlns:a16="http://schemas.microsoft.com/office/drawing/2014/main" val="532325269"/>
                  </a:ext>
                </a:extLst>
              </a:tr>
              <a:tr h="370840">
                <a:tc>
                  <a:txBody>
                    <a:bodyPr/>
                    <a:lstStyle/>
                    <a:p>
                      <a:endParaRPr lang="it-IT"/>
                    </a:p>
                  </a:txBody>
                  <a:tcPr/>
                </a:tc>
                <a:tc>
                  <a:txBody>
                    <a:bodyPr/>
                    <a:lstStyle/>
                    <a:p>
                      <a:endParaRPr lang="it-IT" dirty="0"/>
                    </a:p>
                  </a:txBody>
                  <a:tcPr/>
                </a:tc>
                <a:extLst>
                  <a:ext uri="{0D108BD9-81ED-4DB2-BD59-A6C34878D82A}">
                    <a16:rowId xmlns="" xmlns:a16="http://schemas.microsoft.com/office/drawing/2014/main" val="2542074248"/>
                  </a:ext>
                </a:extLst>
              </a:tr>
              <a:tr h="370840">
                <a:tc>
                  <a:txBody>
                    <a:bodyPr/>
                    <a:lstStyle/>
                    <a:p>
                      <a:endParaRPr lang="it-IT"/>
                    </a:p>
                  </a:txBody>
                  <a:tcPr/>
                </a:tc>
                <a:tc>
                  <a:txBody>
                    <a:bodyPr/>
                    <a:lstStyle/>
                    <a:p>
                      <a:endParaRPr lang="it-IT" dirty="0"/>
                    </a:p>
                  </a:txBody>
                  <a:tcPr/>
                </a:tc>
                <a:extLst>
                  <a:ext uri="{0D108BD9-81ED-4DB2-BD59-A6C34878D82A}">
                    <a16:rowId xmlns="" xmlns:a16="http://schemas.microsoft.com/office/drawing/2014/main" val="4112042974"/>
                  </a:ext>
                </a:extLst>
              </a:tr>
            </a:tbl>
          </a:graphicData>
        </a:graphic>
      </p:graphicFrame>
      <p:graphicFrame>
        <p:nvGraphicFramePr>
          <p:cNvPr id="3" name="Tabella 2"/>
          <p:cNvGraphicFramePr>
            <a:graphicFrameLocks noGrp="1"/>
          </p:cNvGraphicFramePr>
          <p:nvPr>
            <p:extLst>
              <p:ext uri="{D42A27DB-BD31-4B8C-83A1-F6EECF244321}">
                <p14:modId xmlns:p14="http://schemas.microsoft.com/office/powerpoint/2010/main" val="1359780828"/>
              </p:ext>
            </p:extLst>
          </p:nvPr>
        </p:nvGraphicFramePr>
        <p:xfrm>
          <a:off x="340446" y="579582"/>
          <a:ext cx="8631385" cy="4516120"/>
        </p:xfrm>
        <a:graphic>
          <a:graphicData uri="http://schemas.openxmlformats.org/drawingml/2006/table">
            <a:tbl>
              <a:tblPr firstRow="1" bandRow="1">
                <a:tableStyleId>{5C22544A-7EE6-4342-B048-85BDC9FD1C3A}</a:tableStyleId>
              </a:tblPr>
              <a:tblGrid>
                <a:gridCol w="2278063">
                  <a:extLst>
                    <a:ext uri="{9D8B030D-6E8A-4147-A177-3AD203B41FA5}">
                      <a16:colId xmlns="" xmlns:a16="http://schemas.microsoft.com/office/drawing/2014/main" val="4105948526"/>
                    </a:ext>
                  </a:extLst>
                </a:gridCol>
                <a:gridCol w="3176661">
                  <a:extLst>
                    <a:ext uri="{9D8B030D-6E8A-4147-A177-3AD203B41FA5}">
                      <a16:colId xmlns="" xmlns:a16="http://schemas.microsoft.com/office/drawing/2014/main" val="2637252240"/>
                    </a:ext>
                  </a:extLst>
                </a:gridCol>
                <a:gridCol w="3176661">
                  <a:extLst>
                    <a:ext uri="{9D8B030D-6E8A-4147-A177-3AD203B41FA5}">
                      <a16:colId xmlns="" xmlns:a16="http://schemas.microsoft.com/office/drawing/2014/main" val="3400719246"/>
                    </a:ext>
                  </a:extLst>
                </a:gridCol>
              </a:tblGrid>
              <a:tr h="370840">
                <a:tc>
                  <a:txBody>
                    <a:bodyPr/>
                    <a:lstStyle/>
                    <a:p>
                      <a:endParaRPr lang="it-IT" dirty="0"/>
                    </a:p>
                  </a:txBody>
                  <a:tcPr/>
                </a:tc>
                <a:tc>
                  <a:txBody>
                    <a:bodyPr/>
                    <a:lstStyle/>
                    <a:p>
                      <a:r>
                        <a:rPr lang="it-IT" dirty="0" smtClean="0"/>
                        <a:t>DIABETE TIPO 1</a:t>
                      </a:r>
                      <a:endParaRPr lang="it-IT" dirty="0"/>
                    </a:p>
                  </a:txBody>
                  <a:tcPr/>
                </a:tc>
                <a:tc>
                  <a:txBody>
                    <a:bodyPr/>
                    <a:lstStyle/>
                    <a:p>
                      <a:r>
                        <a:rPr lang="it-IT" dirty="0" smtClean="0"/>
                        <a:t>DIABETE TIPO 2</a:t>
                      </a:r>
                      <a:endParaRPr lang="it-IT" dirty="0"/>
                    </a:p>
                  </a:txBody>
                  <a:tcPr/>
                </a:tc>
                <a:extLst>
                  <a:ext uri="{0D108BD9-81ED-4DB2-BD59-A6C34878D82A}">
                    <a16:rowId xmlns="" xmlns:a16="http://schemas.microsoft.com/office/drawing/2014/main" val="2207014630"/>
                  </a:ext>
                </a:extLst>
              </a:tr>
              <a:tr h="370840">
                <a:tc>
                  <a:txBody>
                    <a:bodyPr/>
                    <a:lstStyle/>
                    <a:p>
                      <a:r>
                        <a:rPr lang="it-IT" dirty="0" smtClean="0"/>
                        <a:t>Prevalenza</a:t>
                      </a:r>
                      <a:endParaRPr lang="it-IT" dirty="0"/>
                    </a:p>
                  </a:txBody>
                  <a:tcPr/>
                </a:tc>
                <a:tc>
                  <a:txBody>
                    <a:bodyPr/>
                    <a:lstStyle/>
                    <a:p>
                      <a:r>
                        <a:rPr lang="it-IT" dirty="0" smtClean="0"/>
                        <a:t>0.3%</a:t>
                      </a:r>
                      <a:endParaRPr lang="it-IT" dirty="0"/>
                    </a:p>
                  </a:txBody>
                  <a:tcPr/>
                </a:tc>
                <a:tc>
                  <a:txBody>
                    <a:bodyPr/>
                    <a:lstStyle/>
                    <a:p>
                      <a:r>
                        <a:rPr lang="it-IT" dirty="0" smtClean="0"/>
                        <a:t>5%</a:t>
                      </a:r>
                      <a:endParaRPr lang="it-IT" dirty="0"/>
                    </a:p>
                  </a:txBody>
                  <a:tcPr/>
                </a:tc>
                <a:extLst>
                  <a:ext uri="{0D108BD9-81ED-4DB2-BD59-A6C34878D82A}">
                    <a16:rowId xmlns="" xmlns:a16="http://schemas.microsoft.com/office/drawing/2014/main" val="652364965"/>
                  </a:ext>
                </a:extLst>
              </a:tr>
              <a:tr h="370840">
                <a:tc>
                  <a:txBody>
                    <a:bodyPr/>
                    <a:lstStyle/>
                    <a:p>
                      <a:r>
                        <a:rPr lang="it-IT" dirty="0" smtClean="0"/>
                        <a:t>Sintomi</a:t>
                      </a:r>
                      <a:endParaRPr lang="it-IT" dirty="0"/>
                    </a:p>
                  </a:txBody>
                  <a:tcPr/>
                </a:tc>
                <a:tc>
                  <a:txBody>
                    <a:bodyPr/>
                    <a:lstStyle/>
                    <a:p>
                      <a:r>
                        <a:rPr lang="it-IT" dirty="0" smtClean="0"/>
                        <a:t>Sempre presente</a:t>
                      </a:r>
                    </a:p>
                    <a:p>
                      <a:r>
                        <a:rPr lang="it-IT" dirty="0" smtClean="0"/>
                        <a:t>Spesso eclatante inizio brusco</a:t>
                      </a:r>
                      <a:endParaRPr lang="it-IT" dirty="0"/>
                    </a:p>
                  </a:txBody>
                  <a:tcPr/>
                </a:tc>
                <a:tc>
                  <a:txBody>
                    <a:bodyPr/>
                    <a:lstStyle/>
                    <a:p>
                      <a:r>
                        <a:rPr lang="it-IT" dirty="0" smtClean="0"/>
                        <a:t>Generalmente assente, spesso modesta</a:t>
                      </a:r>
                      <a:endParaRPr lang="it-IT" dirty="0"/>
                    </a:p>
                  </a:txBody>
                  <a:tcPr/>
                </a:tc>
                <a:extLst>
                  <a:ext uri="{0D108BD9-81ED-4DB2-BD59-A6C34878D82A}">
                    <a16:rowId xmlns="" xmlns:a16="http://schemas.microsoft.com/office/drawing/2014/main" val="351321753"/>
                  </a:ext>
                </a:extLst>
              </a:tr>
              <a:tr h="370840">
                <a:tc>
                  <a:txBody>
                    <a:bodyPr/>
                    <a:lstStyle/>
                    <a:p>
                      <a:r>
                        <a:rPr lang="it-IT" dirty="0" smtClean="0"/>
                        <a:t>Rischio</a:t>
                      </a:r>
                      <a:r>
                        <a:rPr lang="it-IT" baseline="0" dirty="0" smtClean="0"/>
                        <a:t> chetosi</a:t>
                      </a:r>
                      <a:endParaRPr lang="it-IT" dirty="0"/>
                    </a:p>
                  </a:txBody>
                  <a:tcPr/>
                </a:tc>
                <a:tc>
                  <a:txBody>
                    <a:bodyPr/>
                    <a:lstStyle/>
                    <a:p>
                      <a:r>
                        <a:rPr lang="it-IT" dirty="0" smtClean="0"/>
                        <a:t>Presente</a:t>
                      </a:r>
                      <a:endParaRPr lang="it-IT" dirty="0"/>
                    </a:p>
                  </a:txBody>
                  <a:tcPr/>
                </a:tc>
                <a:tc>
                  <a:txBody>
                    <a:bodyPr/>
                    <a:lstStyle/>
                    <a:p>
                      <a:r>
                        <a:rPr lang="it-IT" dirty="0" smtClean="0"/>
                        <a:t>Assente</a:t>
                      </a:r>
                      <a:endParaRPr lang="it-IT" dirty="0"/>
                    </a:p>
                  </a:txBody>
                  <a:tcPr/>
                </a:tc>
                <a:extLst>
                  <a:ext uri="{0D108BD9-81ED-4DB2-BD59-A6C34878D82A}">
                    <a16:rowId xmlns="" xmlns:a16="http://schemas.microsoft.com/office/drawing/2014/main" val="1322061705"/>
                  </a:ext>
                </a:extLst>
              </a:tr>
              <a:tr h="370840">
                <a:tc>
                  <a:txBody>
                    <a:bodyPr/>
                    <a:lstStyle/>
                    <a:p>
                      <a:r>
                        <a:rPr lang="it-IT" dirty="0" smtClean="0"/>
                        <a:t>Peso</a:t>
                      </a:r>
                      <a:endParaRPr lang="it-IT" dirty="0"/>
                    </a:p>
                  </a:txBody>
                  <a:tcPr/>
                </a:tc>
                <a:tc>
                  <a:txBody>
                    <a:bodyPr/>
                    <a:lstStyle/>
                    <a:p>
                      <a:r>
                        <a:rPr lang="it-IT" dirty="0" smtClean="0"/>
                        <a:t>Normale</a:t>
                      </a:r>
                      <a:endParaRPr lang="it-IT" dirty="0"/>
                    </a:p>
                  </a:txBody>
                  <a:tcPr/>
                </a:tc>
                <a:tc>
                  <a:txBody>
                    <a:bodyPr/>
                    <a:lstStyle/>
                    <a:p>
                      <a:r>
                        <a:rPr lang="it-IT" dirty="0" smtClean="0"/>
                        <a:t>Aumentato</a:t>
                      </a:r>
                      <a:endParaRPr lang="it-IT" dirty="0"/>
                    </a:p>
                  </a:txBody>
                  <a:tcPr/>
                </a:tc>
                <a:extLst>
                  <a:ext uri="{0D108BD9-81ED-4DB2-BD59-A6C34878D82A}">
                    <a16:rowId xmlns="" xmlns:a16="http://schemas.microsoft.com/office/drawing/2014/main" val="1826934394"/>
                  </a:ext>
                </a:extLst>
              </a:tr>
              <a:tr h="370840">
                <a:tc>
                  <a:txBody>
                    <a:bodyPr/>
                    <a:lstStyle/>
                    <a:p>
                      <a:r>
                        <a:rPr lang="it-IT" dirty="0" smtClean="0"/>
                        <a:t>Età all’esordio</a:t>
                      </a:r>
                      <a:endParaRPr lang="it-IT" dirty="0"/>
                    </a:p>
                  </a:txBody>
                  <a:tcPr/>
                </a:tc>
                <a:tc>
                  <a:txBody>
                    <a:bodyPr/>
                    <a:lstStyle/>
                    <a:p>
                      <a:r>
                        <a:rPr lang="it-IT" dirty="0" smtClean="0"/>
                        <a:t>&lt; 30 anni</a:t>
                      </a:r>
                      <a:endParaRPr lang="it-IT" dirty="0"/>
                    </a:p>
                  </a:txBody>
                  <a:tcPr/>
                </a:tc>
                <a:tc>
                  <a:txBody>
                    <a:bodyPr/>
                    <a:lstStyle/>
                    <a:p>
                      <a:r>
                        <a:rPr lang="it-IT" dirty="0" smtClean="0"/>
                        <a:t>&gt; 40 anni</a:t>
                      </a:r>
                      <a:endParaRPr lang="it-IT" dirty="0"/>
                    </a:p>
                  </a:txBody>
                  <a:tcPr/>
                </a:tc>
                <a:extLst>
                  <a:ext uri="{0D108BD9-81ED-4DB2-BD59-A6C34878D82A}">
                    <a16:rowId xmlns="" xmlns:a16="http://schemas.microsoft.com/office/drawing/2014/main" val="4172709345"/>
                  </a:ext>
                </a:extLst>
              </a:tr>
              <a:tr h="370840">
                <a:tc>
                  <a:txBody>
                    <a:bodyPr/>
                    <a:lstStyle/>
                    <a:p>
                      <a:r>
                        <a:rPr lang="it-IT" dirty="0" smtClean="0"/>
                        <a:t>Complicanze croniche</a:t>
                      </a:r>
                      <a:endParaRPr lang="it-IT" dirty="0"/>
                    </a:p>
                  </a:txBody>
                  <a:tcPr/>
                </a:tc>
                <a:tc>
                  <a:txBody>
                    <a:bodyPr/>
                    <a:lstStyle/>
                    <a:p>
                      <a:r>
                        <a:rPr lang="it-IT" dirty="0" smtClean="0"/>
                        <a:t>Non</a:t>
                      </a:r>
                      <a:r>
                        <a:rPr lang="it-IT" baseline="0" dirty="0" smtClean="0"/>
                        <a:t> prima di alcuni anni dopo la diagnosi</a:t>
                      </a:r>
                      <a:endParaRPr lang="it-IT" dirty="0"/>
                    </a:p>
                  </a:txBody>
                  <a:tcPr/>
                </a:tc>
                <a:tc>
                  <a:txBody>
                    <a:bodyPr/>
                    <a:lstStyle/>
                    <a:p>
                      <a:r>
                        <a:rPr lang="it-IT" dirty="0" smtClean="0"/>
                        <a:t>Spesso presenti già alla diagnosi</a:t>
                      </a:r>
                      <a:endParaRPr lang="it-IT" dirty="0"/>
                    </a:p>
                  </a:txBody>
                  <a:tcPr/>
                </a:tc>
                <a:extLst>
                  <a:ext uri="{0D108BD9-81ED-4DB2-BD59-A6C34878D82A}">
                    <a16:rowId xmlns="" xmlns:a16="http://schemas.microsoft.com/office/drawing/2014/main" val="2890273086"/>
                  </a:ext>
                </a:extLst>
              </a:tr>
              <a:tr h="370840">
                <a:tc>
                  <a:txBody>
                    <a:bodyPr/>
                    <a:lstStyle/>
                    <a:p>
                      <a:r>
                        <a:rPr lang="it-IT" dirty="0" smtClean="0"/>
                        <a:t>Insulina </a:t>
                      </a:r>
                      <a:endParaRPr lang="it-IT" dirty="0"/>
                    </a:p>
                  </a:txBody>
                  <a:tcPr/>
                </a:tc>
                <a:tc>
                  <a:txBody>
                    <a:bodyPr/>
                    <a:lstStyle/>
                    <a:p>
                      <a:r>
                        <a:rPr lang="it-IT" dirty="0" smtClean="0"/>
                        <a:t>Ridotta o assente</a:t>
                      </a:r>
                      <a:endParaRPr lang="it-IT" dirty="0"/>
                    </a:p>
                  </a:txBody>
                  <a:tcPr/>
                </a:tc>
                <a:tc>
                  <a:txBody>
                    <a:bodyPr/>
                    <a:lstStyle/>
                    <a:p>
                      <a:r>
                        <a:rPr lang="it-IT" dirty="0" smtClean="0"/>
                        <a:t>Normale o aumentata</a:t>
                      </a:r>
                      <a:endParaRPr lang="it-IT" dirty="0"/>
                    </a:p>
                  </a:txBody>
                  <a:tcPr/>
                </a:tc>
                <a:extLst>
                  <a:ext uri="{0D108BD9-81ED-4DB2-BD59-A6C34878D82A}">
                    <a16:rowId xmlns="" xmlns:a16="http://schemas.microsoft.com/office/drawing/2014/main" val="2320110553"/>
                  </a:ext>
                </a:extLst>
              </a:tr>
              <a:tr h="370840">
                <a:tc>
                  <a:txBody>
                    <a:bodyPr/>
                    <a:lstStyle/>
                    <a:p>
                      <a:r>
                        <a:rPr lang="it-IT" dirty="0" smtClean="0"/>
                        <a:t>Autoimmunità</a:t>
                      </a:r>
                      <a:endParaRPr lang="it-IT" dirty="0"/>
                    </a:p>
                  </a:txBody>
                  <a:tcPr/>
                </a:tc>
                <a:tc>
                  <a:txBody>
                    <a:bodyPr/>
                    <a:lstStyle/>
                    <a:p>
                      <a:r>
                        <a:rPr lang="it-IT" dirty="0" smtClean="0"/>
                        <a:t>Presente</a:t>
                      </a:r>
                      <a:endParaRPr lang="it-IT" dirty="0"/>
                    </a:p>
                  </a:txBody>
                  <a:tcPr/>
                </a:tc>
                <a:tc>
                  <a:txBody>
                    <a:bodyPr/>
                    <a:lstStyle/>
                    <a:p>
                      <a:r>
                        <a:rPr lang="it-IT" dirty="0" smtClean="0"/>
                        <a:t>Assente</a:t>
                      </a:r>
                      <a:endParaRPr lang="it-IT" dirty="0"/>
                    </a:p>
                  </a:txBody>
                  <a:tcPr/>
                </a:tc>
                <a:extLst>
                  <a:ext uri="{0D108BD9-81ED-4DB2-BD59-A6C34878D82A}">
                    <a16:rowId xmlns="" xmlns:a16="http://schemas.microsoft.com/office/drawing/2014/main" val="1116669894"/>
                  </a:ext>
                </a:extLst>
              </a:tr>
              <a:tr h="370840">
                <a:tc>
                  <a:txBody>
                    <a:bodyPr/>
                    <a:lstStyle/>
                    <a:p>
                      <a:r>
                        <a:rPr lang="it-IT" dirty="0" smtClean="0"/>
                        <a:t>Terapia</a:t>
                      </a:r>
                      <a:endParaRPr lang="it-IT" dirty="0"/>
                    </a:p>
                  </a:txBody>
                  <a:tcPr/>
                </a:tc>
                <a:tc>
                  <a:txBody>
                    <a:bodyPr/>
                    <a:lstStyle/>
                    <a:p>
                      <a:r>
                        <a:rPr lang="it-IT" dirty="0" smtClean="0"/>
                        <a:t>Insulina </a:t>
                      </a:r>
                      <a:endParaRPr lang="it-IT" dirty="0"/>
                    </a:p>
                  </a:txBody>
                  <a:tcPr/>
                </a:tc>
                <a:tc>
                  <a:txBody>
                    <a:bodyPr/>
                    <a:lstStyle/>
                    <a:p>
                      <a:r>
                        <a:rPr lang="it-IT" dirty="0" smtClean="0"/>
                        <a:t>Dieta,</a:t>
                      </a:r>
                      <a:r>
                        <a:rPr lang="it-IT" baseline="0" dirty="0" smtClean="0"/>
                        <a:t> farmaci orali o sottocute e insulina</a:t>
                      </a:r>
                      <a:endParaRPr lang="it-IT" dirty="0"/>
                    </a:p>
                  </a:txBody>
                  <a:tcPr/>
                </a:tc>
                <a:extLst>
                  <a:ext uri="{0D108BD9-81ED-4DB2-BD59-A6C34878D82A}">
                    <a16:rowId xmlns="" xmlns:a16="http://schemas.microsoft.com/office/drawing/2014/main" val="1120179146"/>
                  </a:ext>
                </a:extLst>
              </a:tr>
            </a:tbl>
          </a:graphicData>
        </a:graphic>
      </p:graphicFrame>
    </p:spTree>
    <p:extLst>
      <p:ext uri="{BB962C8B-B14F-4D97-AF65-F5344CB8AC3E}">
        <p14:creationId xmlns:p14="http://schemas.microsoft.com/office/powerpoint/2010/main" val="22851874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61" name="Rectangle 2089"/>
          <p:cNvSpPr>
            <a:spLocks noChangeArrowheads="1"/>
          </p:cNvSpPr>
          <p:nvPr/>
        </p:nvSpPr>
        <p:spPr bwMode="auto">
          <a:xfrm>
            <a:off x="795528" y="448056"/>
            <a:ext cx="7564374" cy="8412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3470" dir="2700000" algn="ctr" rotWithShape="0">
                    <a:schemeClr val="bg2">
                      <a:alpha val="74998"/>
                    </a:schemeClr>
                  </a:outerShdw>
                </a:effectLst>
              </a14:hiddenEffects>
            </a:ext>
          </a:extLst>
        </p:spPr>
        <p:txBody>
          <a:bodyPr lIns="92075" tIns="46038" rIns="92075" bIns="46038" anchor="ctr"/>
          <a:lstStyle/>
          <a:p>
            <a:pPr algn="ctr" eaLnBrk="1" hangingPunct="1">
              <a:defRPr/>
            </a:pPr>
            <a:r>
              <a:rPr lang="it-IT" sz="4400" dirty="0">
                <a:solidFill>
                  <a:srgbClr val="000000"/>
                </a:solidFill>
                <a:ea typeface="ＭＳ Ｐゴシック" charset="0"/>
              </a:rPr>
              <a:t>Diabete Mellito:</a:t>
            </a:r>
            <a:r>
              <a:rPr lang="it-IT" sz="4400" dirty="0">
                <a:solidFill>
                  <a:srgbClr val="3F69BE"/>
                </a:solidFill>
                <a:ea typeface="ＭＳ Ｐゴシック" charset="0"/>
              </a:rPr>
              <a:t> </a:t>
            </a:r>
            <a:endParaRPr lang="it-IT" sz="4400" dirty="0" smtClean="0">
              <a:solidFill>
                <a:srgbClr val="3F69BE"/>
              </a:solidFill>
              <a:ea typeface="ＭＳ Ｐゴシック" charset="0"/>
            </a:endParaRPr>
          </a:p>
          <a:p>
            <a:pPr algn="ctr" eaLnBrk="1" hangingPunct="1">
              <a:defRPr/>
            </a:pPr>
            <a:r>
              <a:rPr lang="it-IT" sz="4400" i="1" dirty="0">
                <a:solidFill>
                  <a:srgbClr val="FF0000"/>
                </a:solidFill>
                <a:ea typeface="ＭＳ Ｐゴシック" charset="0"/>
              </a:rPr>
              <a:t>f</a:t>
            </a:r>
            <a:r>
              <a:rPr lang="it-IT" sz="4400" i="1" dirty="0" smtClean="0">
                <a:solidFill>
                  <a:srgbClr val="FF0000"/>
                </a:solidFill>
                <a:ea typeface="ＭＳ Ｐゴシック" charset="0"/>
              </a:rPr>
              <a:t>orme di diabete in gravidanza</a:t>
            </a:r>
            <a:endParaRPr lang="it-IT" sz="4400" i="1" dirty="0">
              <a:solidFill>
                <a:srgbClr val="FF0000"/>
              </a:solidFill>
              <a:ea typeface="ＭＳ Ｐゴシック" charset="0"/>
            </a:endParaRPr>
          </a:p>
        </p:txBody>
      </p:sp>
      <p:sp>
        <p:nvSpPr>
          <p:cNvPr id="2" name="CasellaDiTesto 1"/>
          <p:cNvSpPr txBox="1"/>
          <p:nvPr/>
        </p:nvSpPr>
        <p:spPr>
          <a:xfrm>
            <a:off x="454523" y="1803190"/>
            <a:ext cx="8403230" cy="1938992"/>
          </a:xfrm>
          <a:prstGeom prst="rect">
            <a:avLst/>
          </a:prstGeom>
          <a:noFill/>
        </p:spPr>
        <p:txBody>
          <a:bodyPr wrap="square" rtlCol="0">
            <a:spAutoFit/>
          </a:bodyPr>
          <a:lstStyle/>
          <a:p>
            <a:pPr algn="just"/>
            <a:r>
              <a:rPr lang="it-IT" sz="2400" dirty="0" smtClean="0"/>
              <a:t>Il diabete mellito è la complicanza più frequente in gravidanza, che interessa il </a:t>
            </a:r>
            <a:r>
              <a:rPr lang="it-IT" sz="2400" b="1" dirty="0" smtClean="0"/>
              <a:t>5% delle donne gravide</a:t>
            </a:r>
            <a:r>
              <a:rPr lang="it-IT" sz="2400" dirty="0" smtClean="0"/>
              <a:t>. </a:t>
            </a:r>
          </a:p>
          <a:p>
            <a:pPr marL="342900" indent="-342900" algn="just">
              <a:buFont typeface="Wingdings" charset="0"/>
              <a:buChar char="Ø"/>
            </a:pPr>
            <a:r>
              <a:rPr lang="it-IT" sz="2400" dirty="0" smtClean="0"/>
              <a:t>diabete di tipo 1 nel 7-8%</a:t>
            </a:r>
          </a:p>
          <a:p>
            <a:pPr marL="342900" indent="-342900" algn="just">
              <a:buFont typeface="Wingdings" charset="0"/>
              <a:buChar char="Ø"/>
            </a:pPr>
            <a:r>
              <a:rPr lang="it-IT" sz="2400" dirty="0" smtClean="0"/>
              <a:t>diabete di tipo 2 nel 5%</a:t>
            </a:r>
          </a:p>
          <a:p>
            <a:pPr marL="342900" indent="-342900" algn="just">
              <a:buFont typeface="Wingdings" charset="0"/>
              <a:buChar char="Ø"/>
            </a:pPr>
            <a:r>
              <a:rPr lang="it-IT" sz="2400" dirty="0" smtClean="0"/>
              <a:t>diabete gestazionale nel 80%</a:t>
            </a:r>
            <a:endParaRPr lang="it-IT" sz="2400" dirty="0"/>
          </a:p>
        </p:txBody>
      </p:sp>
      <p:pic>
        <p:nvPicPr>
          <p:cNvPr id="3" name="Immagine 2"/>
          <p:cNvPicPr>
            <a:picLocks noChangeAspect="1"/>
          </p:cNvPicPr>
          <p:nvPr/>
        </p:nvPicPr>
        <p:blipFill>
          <a:blip r:embed="rId3"/>
          <a:stretch>
            <a:fillRect/>
          </a:stretch>
        </p:blipFill>
        <p:spPr>
          <a:xfrm>
            <a:off x="4656138" y="2667287"/>
            <a:ext cx="3774019" cy="4011417"/>
          </a:xfrm>
          <a:prstGeom prst="rect">
            <a:avLst/>
          </a:prstGeom>
          <a:ln w="38100" cmpd="sng">
            <a:solidFill>
              <a:srgbClr val="FF0000"/>
            </a:solidFill>
          </a:ln>
        </p:spPr>
      </p:pic>
      <p:sp>
        <p:nvSpPr>
          <p:cNvPr id="4" name="Freccia angolare in su 3"/>
          <p:cNvSpPr/>
          <p:nvPr/>
        </p:nvSpPr>
        <p:spPr>
          <a:xfrm rot="5400000">
            <a:off x="2704353" y="4111514"/>
            <a:ext cx="1404470" cy="1434353"/>
          </a:xfrm>
          <a:prstGeom prst="bentUp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7127431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44810" y="1212554"/>
            <a:ext cx="3774019" cy="4011417"/>
          </a:xfrm>
          <a:prstGeom prst="rect">
            <a:avLst/>
          </a:prstGeom>
          <a:ln w="38100" cmpd="sng">
            <a:solidFill>
              <a:srgbClr val="FF0000"/>
            </a:solidFill>
          </a:ln>
        </p:spPr>
      </p:pic>
      <p:graphicFrame>
        <p:nvGraphicFramePr>
          <p:cNvPr id="5" name="Tabella 4"/>
          <p:cNvGraphicFramePr>
            <a:graphicFrameLocks noGrp="1"/>
          </p:cNvGraphicFramePr>
          <p:nvPr>
            <p:extLst>
              <p:ext uri="{D42A27DB-BD31-4B8C-83A1-F6EECF244321}">
                <p14:modId xmlns:p14="http://schemas.microsoft.com/office/powerpoint/2010/main" val="1911835209"/>
              </p:ext>
            </p:extLst>
          </p:nvPr>
        </p:nvGraphicFramePr>
        <p:xfrm>
          <a:off x="4336472" y="302491"/>
          <a:ext cx="4710546" cy="5772727"/>
        </p:xfrm>
        <a:graphic>
          <a:graphicData uri="http://schemas.openxmlformats.org/drawingml/2006/table">
            <a:tbl>
              <a:tblPr firstRow="1" bandRow="1">
                <a:tableStyleId>{2D5ABB26-0587-4C30-8999-92F81FD0307C}</a:tableStyleId>
              </a:tblPr>
              <a:tblGrid>
                <a:gridCol w="1339561">
                  <a:extLst>
                    <a:ext uri="{9D8B030D-6E8A-4147-A177-3AD203B41FA5}">
                      <a16:colId xmlns="" xmlns:a16="http://schemas.microsoft.com/office/drawing/2014/main" val="2455937609"/>
                    </a:ext>
                  </a:extLst>
                </a:gridCol>
                <a:gridCol w="3370985">
                  <a:extLst>
                    <a:ext uri="{9D8B030D-6E8A-4147-A177-3AD203B41FA5}">
                      <a16:colId xmlns="" xmlns:a16="http://schemas.microsoft.com/office/drawing/2014/main" val="2250462448"/>
                    </a:ext>
                  </a:extLst>
                </a:gridCol>
              </a:tblGrid>
              <a:tr h="371764">
                <a:tc gridSpan="2">
                  <a:txBody>
                    <a:bodyPr/>
                    <a:lstStyle/>
                    <a:p>
                      <a:r>
                        <a:rPr lang="it-IT" b="1" dirty="0" smtClean="0"/>
                        <a:t>MALFORMAZIONI CONGENITE</a:t>
                      </a:r>
                      <a:endParaRPr lang="it-IT"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it-IT" dirty="0"/>
                    </a:p>
                  </a:txBody>
                  <a:tcPr/>
                </a:tc>
                <a:extLst>
                  <a:ext uri="{0D108BD9-81ED-4DB2-BD59-A6C34878D82A}">
                    <a16:rowId xmlns="" xmlns:a16="http://schemas.microsoft.com/office/drawing/2014/main" val="72674165"/>
                  </a:ext>
                </a:extLst>
              </a:tr>
              <a:tr h="371764">
                <a:tc>
                  <a:txBody>
                    <a:bodyPr/>
                    <a:lstStyle/>
                    <a:p>
                      <a:r>
                        <a:rPr lang="it-IT" b="1" dirty="0" smtClean="0"/>
                        <a:t>CUORE</a:t>
                      </a:r>
                      <a:endParaRPr lang="it-IT" b="1" dirty="0"/>
                    </a:p>
                  </a:txBody>
                  <a:tcPr>
                    <a:lnL w="12700" cap="flat" cmpd="sng" algn="ctr">
                      <a:solidFill>
                        <a:schemeClr val="tx1"/>
                      </a:solidFill>
                      <a:prstDash val="solid"/>
                      <a:round/>
                      <a:headEnd type="none" w="med" len="med"/>
                      <a:tailEnd type="none" w="med" len="med"/>
                    </a:lnL>
                  </a:tcPr>
                </a:tc>
                <a:tc>
                  <a:txBody>
                    <a:bodyPr/>
                    <a:lstStyle/>
                    <a:p>
                      <a:r>
                        <a:rPr lang="it-IT" dirty="0" smtClean="0"/>
                        <a:t>Difetti</a:t>
                      </a:r>
                      <a:r>
                        <a:rPr lang="it-IT" baseline="0" dirty="0" smtClean="0"/>
                        <a:t> setto atriale</a:t>
                      </a:r>
                    </a:p>
                    <a:p>
                      <a:r>
                        <a:rPr lang="it-IT" baseline="0" dirty="0" smtClean="0"/>
                        <a:t>Difetti setto ventricolare</a:t>
                      </a:r>
                    </a:p>
                    <a:p>
                      <a:r>
                        <a:rPr lang="it-IT" baseline="0" dirty="0" smtClean="0"/>
                        <a:t>Trasposizione grossi vasi</a:t>
                      </a:r>
                    </a:p>
                    <a:p>
                      <a:r>
                        <a:rPr lang="it-IT" baseline="0" dirty="0" smtClean="0"/>
                        <a:t>Coartazione aorta</a:t>
                      </a:r>
                    </a:p>
                    <a:p>
                      <a:r>
                        <a:rPr lang="it-IT" baseline="0" dirty="0" smtClean="0"/>
                        <a:t>Tetralogia di </a:t>
                      </a:r>
                      <a:r>
                        <a:rPr lang="it-IT" baseline="0" dirty="0" err="1" smtClean="0"/>
                        <a:t>Fallot</a:t>
                      </a:r>
                      <a:endParaRPr lang="it-IT" baseline="0" dirty="0" smtClean="0"/>
                    </a:p>
                    <a:p>
                      <a:r>
                        <a:rPr lang="it-IT" baseline="0" dirty="0" smtClean="0"/>
                        <a:t>Dotto di </a:t>
                      </a:r>
                      <a:r>
                        <a:rPr lang="it-IT" baseline="0" dirty="0" err="1" smtClean="0"/>
                        <a:t>Botallo</a:t>
                      </a:r>
                      <a:r>
                        <a:rPr lang="it-IT" baseline="0" dirty="0" smtClean="0"/>
                        <a:t> pervio</a:t>
                      </a:r>
                    </a:p>
                    <a:p>
                      <a:r>
                        <a:rPr lang="it-IT" baseline="0" dirty="0" smtClean="0"/>
                        <a:t>Destrocardia</a:t>
                      </a:r>
                    </a:p>
                    <a:p>
                      <a:r>
                        <a:rPr lang="it-IT" baseline="0" dirty="0" smtClean="0"/>
                        <a:t>Cardiomegalia</a:t>
                      </a:r>
                      <a:endParaRPr lang="it-IT" dirty="0"/>
                    </a:p>
                  </a:txBody>
                  <a:tcP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3993949925"/>
                  </a:ext>
                </a:extLst>
              </a:tr>
              <a:tr h="371764">
                <a:tc>
                  <a:txBody>
                    <a:bodyPr/>
                    <a:lstStyle/>
                    <a:p>
                      <a:r>
                        <a:rPr lang="it-IT" b="1" dirty="0" smtClean="0"/>
                        <a:t>SNC</a:t>
                      </a:r>
                      <a:endParaRPr lang="it-IT" b="1" dirty="0"/>
                    </a:p>
                  </a:txBody>
                  <a:tcPr>
                    <a:lnL w="12700" cap="flat" cmpd="sng" algn="ctr">
                      <a:solidFill>
                        <a:schemeClr val="tx1"/>
                      </a:solidFill>
                      <a:prstDash val="solid"/>
                      <a:round/>
                      <a:headEnd type="none" w="med" len="med"/>
                      <a:tailEnd type="none" w="med" len="med"/>
                    </a:lnL>
                  </a:tcPr>
                </a:tc>
                <a:tc>
                  <a:txBody>
                    <a:bodyPr/>
                    <a:lstStyle/>
                    <a:p>
                      <a:r>
                        <a:rPr lang="it-IT" dirty="0" smtClean="0"/>
                        <a:t>Difetti tubo neurale</a:t>
                      </a:r>
                    </a:p>
                    <a:p>
                      <a:r>
                        <a:rPr lang="it-IT" dirty="0" smtClean="0"/>
                        <a:t>Anencefalia</a:t>
                      </a:r>
                    </a:p>
                    <a:p>
                      <a:r>
                        <a:rPr lang="it-IT" dirty="0" err="1" smtClean="0"/>
                        <a:t>Oloprosencefalia</a:t>
                      </a:r>
                      <a:endParaRPr lang="it-IT" dirty="0"/>
                    </a:p>
                  </a:txBody>
                  <a:tcP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2730131646"/>
                  </a:ext>
                </a:extLst>
              </a:tr>
              <a:tr h="371764">
                <a:tc>
                  <a:txBody>
                    <a:bodyPr/>
                    <a:lstStyle/>
                    <a:p>
                      <a:r>
                        <a:rPr lang="it-IT" b="1" dirty="0" smtClean="0"/>
                        <a:t>RENE</a:t>
                      </a:r>
                      <a:endParaRPr lang="it-IT" b="1" dirty="0"/>
                    </a:p>
                  </a:txBody>
                  <a:tcPr>
                    <a:lnL w="12700" cap="flat" cmpd="sng" algn="ctr">
                      <a:solidFill>
                        <a:schemeClr val="tx1"/>
                      </a:solidFill>
                      <a:prstDash val="solid"/>
                      <a:round/>
                      <a:headEnd type="none" w="med" len="med"/>
                      <a:tailEnd type="none" w="med" len="med"/>
                    </a:lnL>
                  </a:tcPr>
                </a:tc>
                <a:tc>
                  <a:txBody>
                    <a:bodyPr/>
                    <a:lstStyle/>
                    <a:p>
                      <a:r>
                        <a:rPr lang="it-IT" dirty="0" smtClean="0"/>
                        <a:t>Idronefrosi</a:t>
                      </a:r>
                    </a:p>
                    <a:p>
                      <a:r>
                        <a:rPr lang="it-IT" dirty="0" smtClean="0"/>
                        <a:t>Agenesia renale</a:t>
                      </a:r>
                    </a:p>
                    <a:p>
                      <a:r>
                        <a:rPr lang="it-IT" dirty="0" smtClean="0"/>
                        <a:t>Duplicazione ureterale</a:t>
                      </a:r>
                      <a:endParaRPr lang="it-IT" dirty="0"/>
                    </a:p>
                  </a:txBody>
                  <a:tcP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151369676"/>
                  </a:ext>
                </a:extLst>
              </a:tr>
              <a:tr h="371764">
                <a:tc>
                  <a:txBody>
                    <a:bodyPr/>
                    <a:lstStyle/>
                    <a:p>
                      <a:r>
                        <a:rPr lang="it-IT" b="1" dirty="0" smtClean="0"/>
                        <a:t>APP GI</a:t>
                      </a:r>
                      <a:endParaRPr lang="it-IT" b="1" dirty="0"/>
                    </a:p>
                  </a:txBody>
                  <a:tcPr>
                    <a:lnL w="12700" cap="flat" cmpd="sng" algn="ctr">
                      <a:solidFill>
                        <a:schemeClr val="tx1"/>
                      </a:solidFill>
                      <a:prstDash val="solid"/>
                      <a:round/>
                      <a:headEnd type="none" w="med" len="med"/>
                      <a:tailEnd type="none" w="med" len="med"/>
                    </a:lnL>
                  </a:tcPr>
                </a:tc>
                <a:tc>
                  <a:txBody>
                    <a:bodyPr/>
                    <a:lstStyle/>
                    <a:p>
                      <a:r>
                        <a:rPr lang="it-IT" dirty="0" smtClean="0"/>
                        <a:t>Atresia duodenale</a:t>
                      </a:r>
                    </a:p>
                    <a:p>
                      <a:r>
                        <a:rPr lang="it-IT" dirty="0" smtClean="0"/>
                        <a:t>Atresia anorettale</a:t>
                      </a:r>
                    </a:p>
                    <a:p>
                      <a:r>
                        <a:rPr lang="it-IT" dirty="0" smtClean="0"/>
                        <a:t>Onfalocele</a:t>
                      </a:r>
                      <a:endParaRPr lang="it-IT" dirty="0"/>
                    </a:p>
                  </a:txBody>
                  <a:tcPr>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2468059499"/>
                  </a:ext>
                </a:extLst>
              </a:tr>
              <a:tr h="371764">
                <a:tc>
                  <a:txBody>
                    <a:bodyPr/>
                    <a:lstStyle/>
                    <a:p>
                      <a:r>
                        <a:rPr lang="it-IT" b="1" dirty="0" smtClean="0"/>
                        <a:t>MIDOLLO</a:t>
                      </a:r>
                      <a:endParaRPr lang="it-IT" b="1"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lang="it-IT" dirty="0" smtClean="0"/>
                        <a:t>Agenesia sacrale</a:t>
                      </a:r>
                      <a:endParaRPr lang="it-IT"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16379726"/>
                  </a:ext>
                </a:extLst>
              </a:tr>
            </a:tbl>
          </a:graphicData>
        </a:graphic>
      </p:graphicFrame>
    </p:spTree>
    <p:extLst>
      <p:ext uri="{BB962C8B-B14F-4D97-AF65-F5344CB8AC3E}">
        <p14:creationId xmlns:p14="http://schemas.microsoft.com/office/powerpoint/2010/main" val="373084704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b="3744"/>
          <a:stretch/>
        </p:blipFill>
        <p:spPr>
          <a:xfrm>
            <a:off x="3095409" y="531656"/>
            <a:ext cx="5083820" cy="6312256"/>
          </a:xfrm>
          <a:prstGeom prst="rect">
            <a:avLst/>
          </a:prstGeom>
        </p:spPr>
      </p:pic>
      <p:sp>
        <p:nvSpPr>
          <p:cNvPr id="4" name="Rettangolo 3"/>
          <p:cNvSpPr/>
          <p:nvPr/>
        </p:nvSpPr>
        <p:spPr>
          <a:xfrm>
            <a:off x="2111725" y="3957887"/>
            <a:ext cx="1668432" cy="59073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6" name="Rettangolo 5"/>
          <p:cNvSpPr/>
          <p:nvPr/>
        </p:nvSpPr>
        <p:spPr>
          <a:xfrm>
            <a:off x="2111725" y="4533849"/>
            <a:ext cx="1668432" cy="132914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7" name="Rettangolo 6"/>
          <p:cNvSpPr/>
          <p:nvPr/>
        </p:nvSpPr>
        <p:spPr>
          <a:xfrm>
            <a:off x="1905000" y="6025441"/>
            <a:ext cx="1668432" cy="68555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p:cNvSpPr txBox="1"/>
          <p:nvPr/>
        </p:nvSpPr>
        <p:spPr>
          <a:xfrm>
            <a:off x="457754" y="118146"/>
            <a:ext cx="8018073" cy="461665"/>
          </a:xfrm>
          <a:prstGeom prst="rect">
            <a:avLst/>
          </a:prstGeom>
          <a:noFill/>
        </p:spPr>
        <p:txBody>
          <a:bodyPr wrap="square" rtlCol="0">
            <a:spAutoFit/>
          </a:bodyPr>
          <a:lstStyle/>
          <a:p>
            <a:pPr algn="ctr"/>
            <a:r>
              <a:rPr lang="it-IT" sz="2400" b="1" dirty="0" smtClean="0"/>
              <a:t>PATOGENESI del DIABETE MELLITO GESTAZIONALE</a:t>
            </a:r>
            <a:endParaRPr lang="it-IT" sz="2400" b="1" dirty="0"/>
          </a:p>
        </p:txBody>
      </p:sp>
      <p:sp>
        <p:nvSpPr>
          <p:cNvPr id="2" name="CasellaDiTesto 1"/>
          <p:cNvSpPr txBox="1"/>
          <p:nvPr/>
        </p:nvSpPr>
        <p:spPr>
          <a:xfrm>
            <a:off x="457754" y="579811"/>
            <a:ext cx="2637655" cy="6186309"/>
          </a:xfrm>
          <a:prstGeom prst="rect">
            <a:avLst/>
          </a:prstGeom>
          <a:noFill/>
        </p:spPr>
        <p:txBody>
          <a:bodyPr wrap="square" rtlCol="0">
            <a:spAutoFit/>
          </a:bodyPr>
          <a:lstStyle/>
          <a:p>
            <a:endParaRPr lang="it-IT" dirty="0" smtClean="0"/>
          </a:p>
          <a:p>
            <a:r>
              <a:rPr lang="it-IT" dirty="0" smtClean="0"/>
              <a:t>Nel I trimestre, estrogeni e progesterone riducono i livelli di glicemia fino a valori di 70-80 mg/</a:t>
            </a:r>
            <a:r>
              <a:rPr lang="it-IT" dirty="0" err="1" smtClean="0"/>
              <a:t>dL</a:t>
            </a:r>
            <a:r>
              <a:rPr lang="it-IT" dirty="0" smtClean="0"/>
              <a:t> (10° settimana).</a:t>
            </a:r>
          </a:p>
          <a:p>
            <a:r>
              <a:rPr lang="it-IT" dirty="0" smtClean="0"/>
              <a:t>Dal II trimestre di gravidanza, la placenta produce antagonisti dell’insulina. </a:t>
            </a:r>
          </a:p>
          <a:p>
            <a:r>
              <a:rPr lang="it-IT" b="1" dirty="0" err="1" smtClean="0">
                <a:solidFill>
                  <a:srgbClr val="FF0000"/>
                </a:solidFill>
              </a:rPr>
              <a:t>hLP</a:t>
            </a:r>
            <a:r>
              <a:rPr lang="it-IT" b="1" dirty="0" smtClean="0">
                <a:solidFill>
                  <a:srgbClr val="FF0000"/>
                </a:solidFill>
              </a:rPr>
              <a:t> </a:t>
            </a:r>
            <a:r>
              <a:rPr lang="it-IT" dirty="0" smtClean="0"/>
              <a:t>(o </a:t>
            </a:r>
            <a:r>
              <a:rPr lang="it-IT" dirty="0" err="1" smtClean="0"/>
              <a:t>hCS</a:t>
            </a:r>
            <a:r>
              <a:rPr lang="it-IT" dirty="0" smtClean="0"/>
              <a:t>) causa </a:t>
            </a:r>
            <a:r>
              <a:rPr lang="it-IT" dirty="0" err="1" smtClean="0"/>
              <a:t>insulino</a:t>
            </a:r>
            <a:r>
              <a:rPr lang="it-IT" dirty="0" smtClean="0"/>
              <a:t> resistenza e lipolisi</a:t>
            </a:r>
          </a:p>
          <a:p>
            <a:r>
              <a:rPr lang="it-IT" b="1" dirty="0" smtClean="0">
                <a:solidFill>
                  <a:srgbClr val="FF0000"/>
                </a:solidFill>
              </a:rPr>
              <a:t>Cortisolo</a:t>
            </a:r>
            <a:r>
              <a:rPr lang="it-IT" dirty="0" smtClean="0"/>
              <a:t> porta a </a:t>
            </a:r>
            <a:r>
              <a:rPr lang="it-IT" dirty="0" err="1" smtClean="0"/>
              <a:t>gluconeogenesi</a:t>
            </a:r>
            <a:endParaRPr lang="it-IT" dirty="0" smtClean="0"/>
          </a:p>
          <a:p>
            <a:r>
              <a:rPr lang="it-IT" b="1" dirty="0" smtClean="0">
                <a:solidFill>
                  <a:srgbClr val="FF0000"/>
                </a:solidFill>
              </a:rPr>
              <a:t>PRL</a:t>
            </a:r>
            <a:r>
              <a:rPr lang="it-IT" dirty="0" smtClean="0"/>
              <a:t> antagonizza l’insulina.</a:t>
            </a:r>
          </a:p>
          <a:p>
            <a:r>
              <a:rPr lang="it-IT" dirty="0" smtClean="0"/>
              <a:t>L’aumento dei livelli di glucosio è funzionale al trasferimento del glucosio dalla madre al feto (il feto ha glicemia = 80% della </a:t>
            </a:r>
            <a:r>
              <a:rPr lang="it-IT" dirty="0" err="1" smtClean="0"/>
              <a:t>glucemia</a:t>
            </a:r>
            <a:r>
              <a:rPr lang="it-IT" dirty="0" smtClean="0"/>
              <a:t> materno)</a:t>
            </a:r>
          </a:p>
          <a:p>
            <a:r>
              <a:rPr lang="it-IT" dirty="0" smtClean="0"/>
              <a:t> </a:t>
            </a:r>
            <a:endParaRPr lang="it-IT" dirty="0"/>
          </a:p>
        </p:txBody>
      </p:sp>
      <p:sp>
        <p:nvSpPr>
          <p:cNvPr id="5" name="Rettangolo 4"/>
          <p:cNvSpPr/>
          <p:nvPr/>
        </p:nvSpPr>
        <p:spPr>
          <a:xfrm>
            <a:off x="0" y="6476408"/>
            <a:ext cx="9144000" cy="381591"/>
          </a:xfrm>
          <a:prstGeom prst="rect">
            <a:avLst/>
          </a:prstGeom>
        </p:spPr>
        <p:txBody>
          <a:bodyPr wrap="square">
            <a:spAutoFit/>
          </a:bodyPr>
          <a:lstStyle/>
          <a:p>
            <a:r>
              <a:rPr lang="en-US" b="1" dirty="0">
                <a:solidFill>
                  <a:srgbClr val="FF0000"/>
                </a:solidFill>
              </a:rPr>
              <a:t>Human placental </a:t>
            </a:r>
            <a:r>
              <a:rPr lang="en-US" b="1" dirty="0" err="1">
                <a:solidFill>
                  <a:srgbClr val="FF0000"/>
                </a:solidFill>
              </a:rPr>
              <a:t>lactogen</a:t>
            </a:r>
            <a:r>
              <a:rPr lang="en-US" b="1" dirty="0">
                <a:solidFill>
                  <a:srgbClr val="FF0000"/>
                </a:solidFill>
              </a:rPr>
              <a:t> (</a:t>
            </a:r>
            <a:r>
              <a:rPr lang="en-US" b="1" dirty="0" err="1">
                <a:solidFill>
                  <a:srgbClr val="FF0000"/>
                </a:solidFill>
              </a:rPr>
              <a:t>hPL</a:t>
            </a:r>
            <a:r>
              <a:rPr lang="en-US" b="1" dirty="0">
                <a:solidFill>
                  <a:srgbClr val="FF0000"/>
                </a:solidFill>
              </a:rPr>
              <a:t>), also called human chorionic </a:t>
            </a:r>
            <a:r>
              <a:rPr lang="en-US" b="1" dirty="0" err="1">
                <a:solidFill>
                  <a:srgbClr val="FF0000"/>
                </a:solidFill>
              </a:rPr>
              <a:t>somatomammotropin</a:t>
            </a:r>
            <a:r>
              <a:rPr lang="en-US" b="1" dirty="0">
                <a:solidFill>
                  <a:srgbClr val="FF0000"/>
                </a:solidFill>
              </a:rPr>
              <a:t> (HCS)</a:t>
            </a:r>
            <a:endParaRPr lang="it-IT" b="1" dirty="0">
              <a:solidFill>
                <a:srgbClr val="FF0000"/>
              </a:solidFill>
            </a:endParaRPr>
          </a:p>
        </p:txBody>
      </p:sp>
    </p:spTree>
    <p:extLst>
      <p:ext uri="{BB962C8B-B14F-4D97-AF65-F5344CB8AC3E}">
        <p14:creationId xmlns:p14="http://schemas.microsoft.com/office/powerpoint/2010/main" val="34087372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6985" y="751387"/>
            <a:ext cx="8950036" cy="5330158"/>
          </a:xfrm>
          <a:prstGeom prst="rect">
            <a:avLst/>
          </a:prstGeom>
        </p:spPr>
      </p:pic>
    </p:spTree>
    <p:extLst>
      <p:ext uri="{BB962C8B-B14F-4D97-AF65-F5344CB8AC3E}">
        <p14:creationId xmlns:p14="http://schemas.microsoft.com/office/powerpoint/2010/main" val="11798551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306388" y="325208"/>
            <a:ext cx="8699500" cy="5737661"/>
          </a:xfrm>
        </p:spPr>
        <p:txBody>
          <a:bodyPr>
            <a:normAutofit fontScale="77500" lnSpcReduction="20000"/>
          </a:bodyPr>
          <a:lstStyle/>
          <a:p>
            <a:pPr marL="0" indent="0" algn="ctr">
              <a:buNone/>
            </a:pPr>
            <a:r>
              <a:rPr lang="it-IT" b="1" dirty="0" smtClean="0"/>
              <a:t>DIAGNOSI DEL DIABETE MELLITO GESTAZIONALE</a:t>
            </a:r>
          </a:p>
          <a:p>
            <a:pPr marL="0" indent="0" algn="just">
              <a:buNone/>
            </a:pPr>
            <a:endParaRPr lang="it-IT" dirty="0"/>
          </a:p>
          <a:p>
            <a:pPr marL="0" indent="0" algn="just">
              <a:buNone/>
            </a:pPr>
            <a:r>
              <a:rPr lang="it-IT" b="1" dirty="0" smtClean="0"/>
              <a:t>La glicemia aumenta fisiologicamente in gravidanza e, associato ad essa, il rischio di avere un </a:t>
            </a:r>
            <a:r>
              <a:rPr lang="it-IT" b="1" i="1" dirty="0" smtClean="0"/>
              <a:t>large for </a:t>
            </a:r>
            <a:r>
              <a:rPr lang="it-IT" b="1" i="1" dirty="0" err="1" smtClean="0"/>
              <a:t>gestational</a:t>
            </a:r>
            <a:r>
              <a:rPr lang="it-IT" b="1" i="1" dirty="0" smtClean="0"/>
              <a:t> </a:t>
            </a:r>
            <a:r>
              <a:rPr lang="it-IT" b="1" i="1" dirty="0" err="1" smtClean="0"/>
              <a:t>age</a:t>
            </a:r>
            <a:r>
              <a:rPr lang="it-IT" b="1" i="1" dirty="0" smtClean="0"/>
              <a:t> baby</a:t>
            </a:r>
            <a:r>
              <a:rPr lang="it-IT" dirty="0" smtClean="0"/>
              <a:t>. A causa di questo aumento lineare della glicemia, tutte le donne in gravidanza dovrebbero controllare il proprio stile di vita (in particolare quelle sovrappeso). </a:t>
            </a:r>
          </a:p>
          <a:p>
            <a:pPr marL="0" indent="0" algn="just">
              <a:buNone/>
            </a:pPr>
            <a:endParaRPr lang="it-IT" b="1" dirty="0" smtClean="0"/>
          </a:p>
          <a:p>
            <a:pPr marL="0" indent="0" algn="just">
              <a:buNone/>
            </a:pPr>
            <a:r>
              <a:rPr lang="it-IT" b="1" dirty="0" smtClean="0"/>
              <a:t>Il diabete gestazionale insorge nella seconda parte della gravidanza</a:t>
            </a:r>
            <a:r>
              <a:rPr lang="it-IT" dirty="0" smtClean="0"/>
              <a:t>. Lo screening si fa nelle donne a rischio (</a:t>
            </a:r>
            <a:r>
              <a:rPr lang="it-IT" b="1" dirty="0" smtClean="0"/>
              <a:t>1 </a:t>
            </a:r>
            <a:r>
              <a:rPr lang="it-IT" b="1" dirty="0" err="1" smtClean="0"/>
              <a:t>FdR</a:t>
            </a:r>
            <a:r>
              <a:rPr lang="it-IT" dirty="0" smtClean="0"/>
              <a:t>). </a:t>
            </a:r>
            <a:r>
              <a:rPr lang="it-IT" dirty="0" err="1" smtClean="0"/>
              <a:t>FdR</a:t>
            </a:r>
            <a:r>
              <a:rPr lang="it-IT" dirty="0" smtClean="0"/>
              <a:t>: familiarità di 1° grado per DMT2, macrosomia pregressa, sovrappeso, età &gt;35 anni, etnia ad elevato rischio, PCOS. L’epoca ottimale dello screening è tra la </a:t>
            </a:r>
            <a:r>
              <a:rPr lang="it-IT" b="1" dirty="0" smtClean="0"/>
              <a:t>24-28 settimana</a:t>
            </a:r>
            <a:r>
              <a:rPr lang="it-IT" dirty="0" smtClean="0"/>
              <a:t>. </a:t>
            </a:r>
          </a:p>
          <a:p>
            <a:pPr marL="0" indent="0" algn="just">
              <a:buNone/>
            </a:pPr>
            <a:endParaRPr lang="it-IT" b="1" dirty="0"/>
          </a:p>
          <a:p>
            <a:pPr marL="0" indent="0" algn="just">
              <a:buNone/>
            </a:pPr>
            <a:r>
              <a:rPr lang="it-IT" dirty="0" smtClean="0"/>
              <a:t>Nelle donne a </a:t>
            </a:r>
            <a:r>
              <a:rPr lang="it-IT" b="1" dirty="0" smtClean="0"/>
              <a:t>rischio più elevato </a:t>
            </a:r>
            <a:r>
              <a:rPr lang="it-IT" dirty="0" smtClean="0"/>
              <a:t>viene offerto uno screening precoce a </a:t>
            </a:r>
            <a:r>
              <a:rPr lang="it-IT" b="1" dirty="0" smtClean="0"/>
              <a:t>16-18 settimane (da ripetere alla 24-28 settimana). </a:t>
            </a:r>
            <a:r>
              <a:rPr lang="it-IT" b="1" dirty="0" err="1" smtClean="0"/>
              <a:t>FdR</a:t>
            </a:r>
            <a:r>
              <a:rPr lang="it-IT" b="1" dirty="0" smtClean="0"/>
              <a:t>: obesità, pregresso GDM, IFG. </a:t>
            </a:r>
          </a:p>
        </p:txBody>
      </p:sp>
    </p:spTree>
    <p:extLst>
      <p:ext uri="{BB962C8B-B14F-4D97-AF65-F5344CB8AC3E}">
        <p14:creationId xmlns:p14="http://schemas.microsoft.com/office/powerpoint/2010/main" val="35960272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PANCREAS e INSULINA</a:t>
            </a:r>
            <a:endParaRPr lang="it-IT" dirty="0"/>
          </a:p>
        </p:txBody>
      </p:sp>
      <p:pic>
        <p:nvPicPr>
          <p:cNvPr id="4" name="Segnaposto contenuto 3"/>
          <p:cNvPicPr>
            <a:picLocks noGrp="1" noChangeAspect="1"/>
          </p:cNvPicPr>
          <p:nvPr>
            <p:ph idx="1"/>
          </p:nvPr>
        </p:nvPicPr>
        <p:blipFill>
          <a:blip r:embed="rId2"/>
          <a:srcRect l="-13141" r="-13141"/>
          <a:stretch>
            <a:fillRect/>
          </a:stretch>
        </p:blipFill>
        <p:spPr>
          <a:xfrm>
            <a:off x="0" y="2576252"/>
            <a:ext cx="4902334" cy="2696095"/>
          </a:xfrm>
        </p:spPr>
      </p:pic>
      <p:pic>
        <p:nvPicPr>
          <p:cNvPr id="5" name="Immagine 4"/>
          <p:cNvPicPr>
            <a:picLocks noChangeAspect="1"/>
          </p:cNvPicPr>
          <p:nvPr/>
        </p:nvPicPr>
        <p:blipFill>
          <a:blip r:embed="rId3"/>
          <a:stretch>
            <a:fillRect/>
          </a:stretch>
        </p:blipFill>
        <p:spPr>
          <a:xfrm>
            <a:off x="4902334" y="1594334"/>
            <a:ext cx="3574222" cy="5056424"/>
          </a:xfrm>
          <a:prstGeom prst="rect">
            <a:avLst/>
          </a:prstGeom>
        </p:spPr>
      </p:pic>
    </p:spTree>
    <p:extLst>
      <p:ext uri="{BB962C8B-B14F-4D97-AF65-F5344CB8AC3E}">
        <p14:creationId xmlns:p14="http://schemas.microsoft.com/office/powerpoint/2010/main" val="13052231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lum bright="-20000" contrast="40000"/>
          </a:blip>
          <a:srcRect l="2985" r="1510"/>
          <a:stretch/>
        </p:blipFill>
        <p:spPr>
          <a:xfrm>
            <a:off x="581891" y="138545"/>
            <a:ext cx="8423564" cy="6474967"/>
          </a:xfrm>
          <a:prstGeom prst="rect">
            <a:avLst/>
          </a:prstGeom>
        </p:spPr>
      </p:pic>
    </p:spTree>
    <p:extLst>
      <p:ext uri="{BB962C8B-B14F-4D97-AF65-F5344CB8AC3E}">
        <p14:creationId xmlns:p14="http://schemas.microsoft.com/office/powerpoint/2010/main" val="36697813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167594371"/>
              </p:ext>
            </p:extLst>
          </p:nvPr>
        </p:nvGraphicFramePr>
        <p:xfrm>
          <a:off x="452784" y="303703"/>
          <a:ext cx="8393042" cy="3403600"/>
        </p:xfrm>
        <a:graphic>
          <a:graphicData uri="http://schemas.openxmlformats.org/drawingml/2006/table">
            <a:tbl>
              <a:tblPr firstRow="1" bandRow="1">
                <a:tableStyleId>{5C22544A-7EE6-4342-B048-85BDC9FD1C3A}</a:tableStyleId>
              </a:tblPr>
              <a:tblGrid>
                <a:gridCol w="8393042">
                  <a:extLst>
                    <a:ext uri="{9D8B030D-6E8A-4147-A177-3AD203B41FA5}">
                      <a16:colId xmlns="" xmlns:a16="http://schemas.microsoft.com/office/drawing/2014/main" val="20000"/>
                    </a:ext>
                  </a:extLst>
                </a:gridCol>
              </a:tblGrid>
              <a:tr h="370840">
                <a:tc>
                  <a:txBody>
                    <a:bodyPr/>
                    <a:lstStyle/>
                    <a:p>
                      <a:r>
                        <a:rPr lang="it-IT" dirty="0" smtClean="0"/>
                        <a:t>Esecuzione del test da carico con 75 g di</a:t>
                      </a:r>
                      <a:r>
                        <a:rPr lang="it-IT" baseline="0" dirty="0" smtClean="0"/>
                        <a:t> glucosio</a:t>
                      </a:r>
                      <a:endParaRPr lang="it-IT" dirty="0"/>
                    </a:p>
                  </a:txBody>
                  <a:tcPr/>
                </a:tc>
                <a:extLst>
                  <a:ext uri="{0D108BD9-81ED-4DB2-BD59-A6C34878D82A}">
                    <a16:rowId xmlns="" xmlns:a16="http://schemas.microsoft.com/office/drawing/2014/main" val="10000"/>
                  </a:ext>
                </a:extLst>
              </a:tr>
              <a:tr h="370840">
                <a:tc>
                  <a:txBody>
                    <a:bodyPr/>
                    <a:lstStyle/>
                    <a:p>
                      <a:r>
                        <a:rPr lang="it-IT" dirty="0" smtClean="0"/>
                        <a:t>Il test deve essere eseguito al mattino, a digiuno</a:t>
                      </a:r>
                      <a:endParaRPr lang="it-IT" dirty="0"/>
                    </a:p>
                  </a:txBody>
                  <a:tcPr/>
                </a:tc>
                <a:extLst>
                  <a:ext uri="{0D108BD9-81ED-4DB2-BD59-A6C34878D82A}">
                    <a16:rowId xmlns="" xmlns:a16="http://schemas.microsoft.com/office/drawing/2014/main" val="10001"/>
                  </a:ext>
                </a:extLst>
              </a:tr>
              <a:tr h="370840">
                <a:tc>
                  <a:txBody>
                    <a:bodyPr/>
                    <a:lstStyle/>
                    <a:p>
                      <a:r>
                        <a:rPr lang="it-IT" dirty="0" smtClean="0"/>
                        <a:t>Il carico glucidico va somministrato a una concentrazione del 25% (75 g di glucosio sciolti in</a:t>
                      </a:r>
                      <a:r>
                        <a:rPr lang="it-IT" baseline="0" dirty="0" smtClean="0"/>
                        <a:t> 300 ml di acqua</a:t>
                      </a:r>
                      <a:r>
                        <a:rPr lang="it-IT" dirty="0" smtClean="0"/>
                        <a:t>)</a:t>
                      </a:r>
                      <a:endParaRPr lang="it-IT" dirty="0"/>
                    </a:p>
                  </a:txBody>
                  <a:tcPr/>
                </a:tc>
                <a:extLst>
                  <a:ext uri="{0D108BD9-81ED-4DB2-BD59-A6C34878D82A}">
                    <a16:rowId xmlns="" xmlns:a16="http://schemas.microsoft.com/office/drawing/2014/main" val="10002"/>
                  </a:ext>
                </a:extLst>
              </a:tr>
              <a:tr h="370840">
                <a:tc>
                  <a:txBody>
                    <a:bodyPr/>
                    <a:lstStyle/>
                    <a:p>
                      <a:r>
                        <a:rPr lang="it-IT" dirty="0" smtClean="0"/>
                        <a:t>Durante il test la donna deve essere seduta</a:t>
                      </a:r>
                      <a:endParaRPr lang="it-IT" dirty="0"/>
                    </a:p>
                  </a:txBody>
                  <a:tcPr/>
                </a:tc>
                <a:extLst>
                  <a:ext uri="{0D108BD9-81ED-4DB2-BD59-A6C34878D82A}">
                    <a16:rowId xmlns="" xmlns:a16="http://schemas.microsoft.com/office/drawing/2014/main" val="10003"/>
                  </a:ext>
                </a:extLst>
              </a:tr>
              <a:tr h="370840">
                <a:tc>
                  <a:txBody>
                    <a:bodyPr/>
                    <a:lstStyle/>
                    <a:p>
                      <a:r>
                        <a:rPr lang="it-IT" dirty="0" smtClean="0"/>
                        <a:t>Nei giorni precedenti il test l’alimentazione deve essere varia e comprendere almeno 150 g di carboidrati/die</a:t>
                      </a:r>
                      <a:endParaRPr lang="it-IT" dirty="0"/>
                    </a:p>
                  </a:txBody>
                  <a:tcPr/>
                </a:tc>
                <a:extLst>
                  <a:ext uri="{0D108BD9-81ED-4DB2-BD59-A6C34878D82A}">
                    <a16:rowId xmlns="" xmlns:a16="http://schemas.microsoft.com/office/drawing/2014/main" val="10004"/>
                  </a:ext>
                </a:extLst>
              </a:tr>
              <a:tr h="370840">
                <a:tc>
                  <a:txBody>
                    <a:bodyPr/>
                    <a:lstStyle/>
                    <a:p>
                      <a:r>
                        <a:rPr lang="it-IT" dirty="0" smtClean="0"/>
                        <a:t>Il dosaggio della glicemia deve essere effettuato su plasma (NO GLUCOMETRI!)</a:t>
                      </a:r>
                      <a:endParaRPr lang="it-IT" dirty="0"/>
                    </a:p>
                  </a:txBody>
                  <a:tcPr/>
                </a:tc>
                <a:extLst>
                  <a:ext uri="{0D108BD9-81ED-4DB2-BD59-A6C34878D82A}">
                    <a16:rowId xmlns="" xmlns:a16="http://schemas.microsoft.com/office/drawing/2014/main" val="10005"/>
                  </a:ext>
                </a:extLst>
              </a:tr>
              <a:tr h="370840">
                <a:tc>
                  <a:txBody>
                    <a:bodyPr/>
                    <a:lstStyle/>
                    <a:p>
                      <a:r>
                        <a:rPr lang="it-IT" dirty="0" smtClean="0"/>
                        <a:t>Il test con carico di glucosio non deve essere effettuato in presenza di malattie intercorrenti (influenza, stati febbrili)</a:t>
                      </a:r>
                      <a:endParaRPr lang="it-IT" dirty="0"/>
                    </a:p>
                  </a:txBody>
                  <a:tcPr/>
                </a:tc>
                <a:extLst>
                  <a:ext uri="{0D108BD9-81ED-4DB2-BD59-A6C34878D82A}">
                    <a16:rowId xmlns="" xmlns:a16="http://schemas.microsoft.com/office/drawing/2014/main" val="10006"/>
                  </a:ext>
                </a:extLst>
              </a:tr>
            </a:tbl>
          </a:graphicData>
        </a:graphic>
      </p:graphicFrame>
      <p:graphicFrame>
        <p:nvGraphicFramePr>
          <p:cNvPr id="3" name="Tabella 2"/>
          <p:cNvGraphicFramePr>
            <a:graphicFrameLocks noGrp="1"/>
          </p:cNvGraphicFramePr>
          <p:nvPr>
            <p:extLst>
              <p:ext uri="{D42A27DB-BD31-4B8C-83A1-F6EECF244321}">
                <p14:modId xmlns:p14="http://schemas.microsoft.com/office/powerpoint/2010/main" val="3653641861"/>
              </p:ext>
            </p:extLst>
          </p:nvPr>
        </p:nvGraphicFramePr>
        <p:xfrm>
          <a:off x="1608138" y="3974479"/>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70840">
                <a:tc>
                  <a:txBody>
                    <a:bodyPr/>
                    <a:lstStyle/>
                    <a:p>
                      <a:r>
                        <a:rPr lang="it-IT" dirty="0" smtClean="0">
                          <a:solidFill>
                            <a:schemeClr val="tx1"/>
                          </a:solidFill>
                        </a:rPr>
                        <a:t>TEMPI</a:t>
                      </a:r>
                      <a:endParaRPr lang="it-IT" dirty="0">
                        <a:solidFill>
                          <a:schemeClr val="tx1"/>
                        </a:solidFill>
                      </a:endParaRPr>
                    </a:p>
                  </a:txBody>
                  <a:tcPr>
                    <a:solidFill>
                      <a:srgbClr val="FFFFFF"/>
                    </a:solidFill>
                  </a:tcPr>
                </a:tc>
                <a:tc>
                  <a:txBody>
                    <a:bodyPr/>
                    <a:lstStyle/>
                    <a:p>
                      <a:r>
                        <a:rPr lang="it-IT" dirty="0" smtClean="0">
                          <a:solidFill>
                            <a:schemeClr val="tx1"/>
                          </a:solidFill>
                        </a:rPr>
                        <a:t>VALORI DIAGNOSTICI GDM*</a:t>
                      </a:r>
                      <a:endParaRPr lang="it-IT" dirty="0">
                        <a:solidFill>
                          <a:schemeClr val="tx1"/>
                        </a:solidFill>
                      </a:endParaRPr>
                    </a:p>
                  </a:txBody>
                  <a:tcPr>
                    <a:solidFill>
                      <a:srgbClr val="FFFFFF"/>
                    </a:solidFill>
                  </a:tcPr>
                </a:tc>
                <a:extLst>
                  <a:ext uri="{0D108BD9-81ED-4DB2-BD59-A6C34878D82A}">
                    <a16:rowId xmlns="" xmlns:a16="http://schemas.microsoft.com/office/drawing/2014/main" val="10000"/>
                  </a:ext>
                </a:extLst>
              </a:tr>
              <a:tr h="370840">
                <a:tc>
                  <a:txBody>
                    <a:bodyPr/>
                    <a:lstStyle/>
                    <a:p>
                      <a:r>
                        <a:rPr lang="it-IT" b="1" dirty="0" smtClean="0"/>
                        <a:t>Glicemia</a:t>
                      </a:r>
                      <a:r>
                        <a:rPr lang="it-IT" b="1" baseline="0" dirty="0" smtClean="0"/>
                        <a:t> basale</a:t>
                      </a:r>
                      <a:endParaRPr lang="it-IT" b="1" dirty="0"/>
                    </a:p>
                  </a:txBody>
                  <a:tcPr>
                    <a:noFill/>
                  </a:tcPr>
                </a:tc>
                <a:tc>
                  <a:txBody>
                    <a:bodyPr/>
                    <a:lstStyle/>
                    <a:p>
                      <a:r>
                        <a:rPr lang="it-IT" b="1" dirty="0" smtClean="0">
                          <a:solidFill>
                            <a:srgbClr val="FF0000"/>
                          </a:solidFill>
                        </a:rPr>
                        <a:t>&gt; 92 mg/</a:t>
                      </a:r>
                      <a:r>
                        <a:rPr lang="it-IT" b="1" dirty="0" err="1" smtClean="0">
                          <a:solidFill>
                            <a:srgbClr val="FF0000"/>
                          </a:solidFill>
                        </a:rPr>
                        <a:t>dL</a:t>
                      </a:r>
                      <a:endParaRPr lang="it-IT" b="1" dirty="0">
                        <a:solidFill>
                          <a:srgbClr val="FF0000"/>
                        </a:solidFill>
                      </a:endParaRPr>
                    </a:p>
                  </a:txBody>
                  <a:tcPr>
                    <a:noFill/>
                  </a:tcPr>
                </a:tc>
                <a:extLst>
                  <a:ext uri="{0D108BD9-81ED-4DB2-BD59-A6C34878D82A}">
                    <a16:rowId xmlns="" xmlns:a16="http://schemas.microsoft.com/office/drawing/2014/main" val="10001"/>
                  </a:ext>
                </a:extLst>
              </a:tr>
              <a:tr h="370840">
                <a:tc>
                  <a:txBody>
                    <a:bodyPr/>
                    <a:lstStyle/>
                    <a:p>
                      <a:r>
                        <a:rPr lang="it-IT" b="1" dirty="0" smtClean="0"/>
                        <a:t>Glicemia 1 h</a:t>
                      </a:r>
                      <a:endParaRPr lang="it-IT" b="1" dirty="0"/>
                    </a:p>
                  </a:txBody>
                  <a:tcPr>
                    <a:noFill/>
                  </a:tcPr>
                </a:tc>
                <a:tc>
                  <a:txBody>
                    <a:bodyPr/>
                    <a:lstStyle/>
                    <a:p>
                      <a:r>
                        <a:rPr lang="it-IT" b="1" dirty="0" smtClean="0">
                          <a:solidFill>
                            <a:srgbClr val="FF0000"/>
                          </a:solidFill>
                        </a:rPr>
                        <a:t>&gt; 180 mg/</a:t>
                      </a:r>
                      <a:r>
                        <a:rPr lang="it-IT" b="1" dirty="0" err="1" smtClean="0">
                          <a:solidFill>
                            <a:srgbClr val="FF0000"/>
                          </a:solidFill>
                        </a:rPr>
                        <a:t>dL</a:t>
                      </a:r>
                      <a:endParaRPr lang="it-IT" b="1" dirty="0">
                        <a:solidFill>
                          <a:srgbClr val="FF0000"/>
                        </a:solidFill>
                      </a:endParaRPr>
                    </a:p>
                  </a:txBody>
                  <a:tcPr>
                    <a:noFill/>
                  </a:tcPr>
                </a:tc>
                <a:extLst>
                  <a:ext uri="{0D108BD9-81ED-4DB2-BD59-A6C34878D82A}">
                    <a16:rowId xmlns="" xmlns:a16="http://schemas.microsoft.com/office/drawing/2014/main" val="10002"/>
                  </a:ext>
                </a:extLst>
              </a:tr>
              <a:tr h="370840">
                <a:tc>
                  <a:txBody>
                    <a:bodyPr/>
                    <a:lstStyle/>
                    <a:p>
                      <a:r>
                        <a:rPr lang="it-IT" b="1" dirty="0" smtClean="0"/>
                        <a:t>Glicemia 2 h</a:t>
                      </a:r>
                      <a:endParaRPr lang="it-IT" b="1" dirty="0"/>
                    </a:p>
                  </a:txBody>
                  <a:tcPr>
                    <a:noFill/>
                  </a:tcPr>
                </a:tc>
                <a:tc>
                  <a:txBody>
                    <a:bodyPr/>
                    <a:lstStyle/>
                    <a:p>
                      <a:r>
                        <a:rPr lang="it-IT" b="1" dirty="0" smtClean="0">
                          <a:solidFill>
                            <a:srgbClr val="FF0000"/>
                          </a:solidFill>
                        </a:rPr>
                        <a:t>&gt; 153 mg/</a:t>
                      </a:r>
                      <a:r>
                        <a:rPr lang="it-IT" b="1" dirty="0" err="1" smtClean="0">
                          <a:solidFill>
                            <a:srgbClr val="FF0000"/>
                          </a:solidFill>
                        </a:rPr>
                        <a:t>dL</a:t>
                      </a:r>
                      <a:endParaRPr lang="it-IT" b="1" dirty="0">
                        <a:solidFill>
                          <a:srgbClr val="FF0000"/>
                        </a:solidFill>
                      </a:endParaRPr>
                    </a:p>
                  </a:txBody>
                  <a:tcPr>
                    <a:noFill/>
                  </a:tcPr>
                </a:tc>
                <a:extLst>
                  <a:ext uri="{0D108BD9-81ED-4DB2-BD59-A6C34878D82A}">
                    <a16:rowId xmlns="" xmlns:a16="http://schemas.microsoft.com/office/drawing/2014/main" val="10003"/>
                  </a:ext>
                </a:extLst>
              </a:tr>
            </a:tbl>
          </a:graphicData>
        </a:graphic>
      </p:graphicFrame>
      <p:sp>
        <p:nvSpPr>
          <p:cNvPr id="4" name="CasellaDiTesto 3"/>
          <p:cNvSpPr txBox="1"/>
          <p:nvPr/>
        </p:nvSpPr>
        <p:spPr>
          <a:xfrm>
            <a:off x="1608138" y="5643217"/>
            <a:ext cx="6096000" cy="646331"/>
          </a:xfrm>
          <a:prstGeom prst="rect">
            <a:avLst/>
          </a:prstGeom>
          <a:noFill/>
        </p:spPr>
        <p:txBody>
          <a:bodyPr wrap="square" rtlCol="0">
            <a:spAutoFit/>
          </a:bodyPr>
          <a:lstStyle/>
          <a:p>
            <a:r>
              <a:rPr lang="it-IT" dirty="0" smtClean="0"/>
              <a:t>*La diagnosi di diabete gestazionale è definita dalla presenza di uno o più valori uguali o superiori a quelli indicati</a:t>
            </a:r>
            <a:endParaRPr lang="it-IT" dirty="0"/>
          </a:p>
        </p:txBody>
      </p:sp>
    </p:spTree>
    <p:extLst>
      <p:ext uri="{BB962C8B-B14F-4D97-AF65-F5344CB8AC3E}">
        <p14:creationId xmlns:p14="http://schemas.microsoft.com/office/powerpoint/2010/main" val="35036818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61" name="Rectangle 2089"/>
          <p:cNvSpPr>
            <a:spLocks noChangeArrowheads="1"/>
          </p:cNvSpPr>
          <p:nvPr/>
        </p:nvSpPr>
        <p:spPr bwMode="auto">
          <a:xfrm>
            <a:off x="795528" y="448056"/>
            <a:ext cx="7564374" cy="8412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3470" dir="2700000" algn="ctr" rotWithShape="0">
                    <a:schemeClr val="bg2">
                      <a:alpha val="74998"/>
                    </a:schemeClr>
                  </a:outerShdw>
                </a:effectLst>
              </a14:hiddenEffects>
            </a:ext>
          </a:extLst>
        </p:spPr>
        <p:txBody>
          <a:bodyPr lIns="92075" tIns="46038" rIns="92075" bIns="46038" anchor="ctr"/>
          <a:lstStyle/>
          <a:p>
            <a:pPr algn="ctr" eaLnBrk="1" hangingPunct="1">
              <a:defRPr/>
            </a:pPr>
            <a:r>
              <a:rPr lang="it-IT" sz="4400" dirty="0">
                <a:solidFill>
                  <a:srgbClr val="000000"/>
                </a:solidFill>
                <a:ea typeface="ＭＳ Ｐゴシック" charset="0"/>
              </a:rPr>
              <a:t>Diabete Mellito:</a:t>
            </a:r>
            <a:r>
              <a:rPr lang="it-IT" sz="4400" dirty="0">
                <a:solidFill>
                  <a:srgbClr val="3F69BE"/>
                </a:solidFill>
                <a:ea typeface="ＭＳ Ｐゴシック" charset="0"/>
              </a:rPr>
              <a:t> </a:t>
            </a:r>
            <a:r>
              <a:rPr lang="it-IT" sz="4400" i="1" dirty="0" smtClean="0">
                <a:solidFill>
                  <a:srgbClr val="FF0000"/>
                </a:solidFill>
                <a:ea typeface="ＭＳ Ｐゴシック" charset="0"/>
              </a:rPr>
              <a:t>terapia (1)</a:t>
            </a:r>
            <a:endParaRPr lang="it-IT" sz="4400" i="1" dirty="0">
              <a:solidFill>
                <a:srgbClr val="FF0000"/>
              </a:solidFill>
              <a:ea typeface="ＭＳ Ｐゴシック" charset="0"/>
            </a:endParaRPr>
          </a:p>
        </p:txBody>
      </p:sp>
      <p:sp>
        <p:nvSpPr>
          <p:cNvPr id="2" name="CasellaDiTesto 1"/>
          <p:cNvSpPr txBox="1"/>
          <p:nvPr/>
        </p:nvSpPr>
        <p:spPr>
          <a:xfrm>
            <a:off x="317652" y="1809368"/>
            <a:ext cx="8520126" cy="4524315"/>
          </a:xfrm>
          <a:prstGeom prst="rect">
            <a:avLst/>
          </a:prstGeom>
          <a:noFill/>
        </p:spPr>
        <p:txBody>
          <a:bodyPr wrap="square" rtlCol="0">
            <a:spAutoFit/>
          </a:bodyPr>
          <a:lstStyle/>
          <a:p>
            <a:pPr algn="just"/>
            <a:r>
              <a:rPr lang="it-IT" sz="2400" b="1" dirty="0" smtClean="0">
                <a:solidFill>
                  <a:srgbClr val="0000FF"/>
                </a:solidFill>
              </a:rPr>
              <a:t>STILE DI VITA + </a:t>
            </a:r>
          </a:p>
          <a:p>
            <a:pPr algn="just"/>
            <a:endParaRPr lang="it-IT" sz="2400" b="1" dirty="0" smtClean="0"/>
          </a:p>
          <a:p>
            <a:pPr algn="just"/>
            <a:r>
              <a:rPr lang="it-IT" sz="2400" b="1" dirty="0" smtClean="0"/>
              <a:t>DIABETE MELLITO di TIPO 1</a:t>
            </a:r>
            <a:r>
              <a:rPr lang="it-IT" sz="2400" dirty="0" smtClean="0"/>
              <a:t>: 		</a:t>
            </a:r>
          </a:p>
          <a:p>
            <a:pPr marL="342900" indent="-342900" algn="just">
              <a:buFont typeface="Arial"/>
              <a:buChar char="•"/>
            </a:pPr>
            <a:r>
              <a:rPr lang="it-IT" sz="2400" dirty="0"/>
              <a:t>INSULINA dose </a:t>
            </a:r>
            <a:r>
              <a:rPr lang="it-IT" sz="2400" dirty="0" smtClean="0"/>
              <a:t>0.3-1U/kg/die (terapia insulinica intensiva </a:t>
            </a:r>
            <a:r>
              <a:rPr lang="it-IT" sz="2400" dirty="0" err="1" smtClean="0"/>
              <a:t>multiiniettiva</a:t>
            </a:r>
            <a:r>
              <a:rPr lang="it-IT" sz="2400" dirty="0" smtClean="0"/>
              <a:t> «</a:t>
            </a:r>
            <a:r>
              <a:rPr lang="it-IT" sz="2400" dirty="0" err="1" smtClean="0"/>
              <a:t>basal</a:t>
            </a:r>
            <a:r>
              <a:rPr lang="it-IT" sz="2400" dirty="0" smtClean="0"/>
              <a:t>/</a:t>
            </a:r>
            <a:r>
              <a:rPr lang="it-IT" sz="2400" dirty="0" err="1" smtClean="0"/>
              <a:t>bolus</a:t>
            </a:r>
            <a:r>
              <a:rPr lang="it-IT" sz="2400" dirty="0" smtClean="0"/>
              <a:t>» o con CSII e boli con microinfusore)</a:t>
            </a:r>
          </a:p>
          <a:p>
            <a:pPr algn="just"/>
            <a:endParaRPr lang="it-IT" sz="2400" b="1" dirty="0"/>
          </a:p>
          <a:p>
            <a:pPr algn="just"/>
            <a:r>
              <a:rPr lang="it-IT" sz="2400" b="1" dirty="0" smtClean="0"/>
              <a:t>DIABETE MELLITO di TIPO 2</a:t>
            </a:r>
            <a:r>
              <a:rPr lang="it-IT" sz="2400" dirty="0" smtClean="0"/>
              <a:t>: 	</a:t>
            </a:r>
          </a:p>
          <a:p>
            <a:pPr marL="342900" indent="-342900" algn="just">
              <a:buFont typeface="Arial"/>
              <a:buChar char="•"/>
            </a:pPr>
            <a:r>
              <a:rPr lang="it-IT" sz="2400" dirty="0" smtClean="0"/>
              <a:t>FARMACI ORALI: METFORMINA; SECRETAGOCHI (SULFANILUREE</a:t>
            </a:r>
            <a:r>
              <a:rPr lang="it-IT" sz="2400" dirty="0"/>
              <a:t> </a:t>
            </a:r>
            <a:r>
              <a:rPr lang="it-IT" sz="2400" dirty="0" smtClean="0"/>
              <a:t>e GLINIDI); TIAZOLIDINEDIONI o GLITAZONICI; INIBITORI DPP-IV; GLIFLOZINE</a:t>
            </a:r>
          </a:p>
          <a:p>
            <a:pPr marL="342900" indent="-342900" algn="just">
              <a:buFont typeface="Arial"/>
              <a:buChar char="•"/>
            </a:pPr>
            <a:r>
              <a:rPr lang="it-IT" sz="2400" dirty="0" smtClean="0"/>
              <a:t>FARMACI INIETTIVI NON INSULINA: ANALOGHI GLP-1</a:t>
            </a:r>
          </a:p>
          <a:p>
            <a:pPr marL="342900" indent="-342900" algn="just">
              <a:buFont typeface="Arial"/>
              <a:buChar char="•"/>
            </a:pPr>
            <a:r>
              <a:rPr lang="it-IT" sz="2400" dirty="0" smtClean="0"/>
              <a:t>INSULINA</a:t>
            </a:r>
            <a:endParaRPr lang="it-IT" sz="2400" b="1" dirty="0" smtClean="0"/>
          </a:p>
        </p:txBody>
      </p:sp>
    </p:spTree>
    <p:extLst>
      <p:ext uri="{BB962C8B-B14F-4D97-AF65-F5344CB8AC3E}">
        <p14:creationId xmlns:p14="http://schemas.microsoft.com/office/powerpoint/2010/main" val="94019498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10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7022820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lum bright="-20000" contrast="40000"/>
          </a:blip>
          <a:srcRect l="2747" t="2413" r="4396" b="3181"/>
          <a:stretch/>
        </p:blipFill>
        <p:spPr>
          <a:xfrm>
            <a:off x="2604655" y="548640"/>
            <a:ext cx="3990110" cy="5586984"/>
          </a:xfrm>
          <a:prstGeom prst="rect">
            <a:avLst/>
          </a:prstGeom>
        </p:spPr>
      </p:pic>
      <p:sp>
        <p:nvSpPr>
          <p:cNvPr id="2" name="CasellaDiTesto 1"/>
          <p:cNvSpPr txBox="1"/>
          <p:nvPr/>
        </p:nvSpPr>
        <p:spPr>
          <a:xfrm>
            <a:off x="165100" y="1409700"/>
            <a:ext cx="2439555" cy="923330"/>
          </a:xfrm>
          <a:prstGeom prst="rect">
            <a:avLst/>
          </a:prstGeom>
          <a:noFill/>
        </p:spPr>
        <p:txBody>
          <a:bodyPr wrap="square" rtlCol="0">
            <a:spAutoFit/>
          </a:bodyPr>
          <a:lstStyle/>
          <a:p>
            <a:r>
              <a:rPr lang="it-IT" dirty="0" smtClean="0"/>
              <a:t>HUMALOG=LISPRO</a:t>
            </a:r>
          </a:p>
          <a:p>
            <a:r>
              <a:rPr lang="it-IT" dirty="0" smtClean="0"/>
              <a:t>NOVORAPID=ASPART</a:t>
            </a:r>
          </a:p>
          <a:p>
            <a:r>
              <a:rPr lang="it-IT" dirty="0" smtClean="0"/>
              <a:t>APIDRA=GLULISINA</a:t>
            </a:r>
            <a:endParaRPr lang="it-IT" dirty="0"/>
          </a:p>
        </p:txBody>
      </p:sp>
      <p:sp>
        <p:nvSpPr>
          <p:cNvPr id="4" name="CasellaDiTesto 3"/>
          <p:cNvSpPr txBox="1"/>
          <p:nvPr/>
        </p:nvSpPr>
        <p:spPr>
          <a:xfrm>
            <a:off x="6594765" y="2044700"/>
            <a:ext cx="1990435" cy="923330"/>
          </a:xfrm>
          <a:prstGeom prst="rect">
            <a:avLst/>
          </a:prstGeom>
          <a:noFill/>
        </p:spPr>
        <p:txBody>
          <a:bodyPr wrap="square" rtlCol="0">
            <a:spAutoFit/>
          </a:bodyPr>
          <a:lstStyle/>
          <a:p>
            <a:r>
              <a:rPr lang="it-IT" dirty="0" smtClean="0"/>
              <a:t>INSULINA UMANA RAPIDA </a:t>
            </a:r>
            <a:r>
              <a:rPr lang="it-IT" dirty="0" smtClean="0"/>
              <a:t>ora usata quasi solo per </a:t>
            </a:r>
            <a:r>
              <a:rPr lang="it-IT" dirty="0" smtClean="0"/>
              <a:t>EV</a:t>
            </a:r>
            <a:endParaRPr lang="it-IT" dirty="0"/>
          </a:p>
        </p:txBody>
      </p:sp>
      <p:sp>
        <p:nvSpPr>
          <p:cNvPr id="6" name="Rettangolo 5"/>
          <p:cNvSpPr/>
          <p:nvPr/>
        </p:nvSpPr>
        <p:spPr>
          <a:xfrm>
            <a:off x="2501900" y="1320800"/>
            <a:ext cx="4092865" cy="1130300"/>
          </a:xfrm>
          <a:prstGeom prst="rect">
            <a:avLst/>
          </a:prstGeom>
          <a:noFill/>
          <a:ln w="57150" cmpd="sng">
            <a:solidFill>
              <a:srgbClr val="FF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7" name="Rettangolo 6"/>
          <p:cNvSpPr/>
          <p:nvPr/>
        </p:nvSpPr>
        <p:spPr>
          <a:xfrm>
            <a:off x="2604655" y="2451100"/>
            <a:ext cx="3990110" cy="1016000"/>
          </a:xfrm>
          <a:prstGeom prst="rect">
            <a:avLst/>
          </a:prstGeom>
          <a:noFill/>
          <a:ln w="57150" cmpd="sng">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p>
        </p:txBody>
      </p:sp>
      <p:sp>
        <p:nvSpPr>
          <p:cNvPr id="8" name="CasellaDiTesto 7"/>
          <p:cNvSpPr txBox="1"/>
          <p:nvPr/>
        </p:nvSpPr>
        <p:spPr>
          <a:xfrm>
            <a:off x="165100" y="2691031"/>
            <a:ext cx="2336800" cy="646331"/>
          </a:xfrm>
          <a:prstGeom prst="rect">
            <a:avLst/>
          </a:prstGeom>
          <a:noFill/>
        </p:spPr>
        <p:txBody>
          <a:bodyPr wrap="square" rtlCol="0">
            <a:spAutoFit/>
          </a:bodyPr>
          <a:lstStyle/>
          <a:p>
            <a:r>
              <a:rPr lang="it-IT" dirty="0" smtClean="0"/>
              <a:t>LANTUS=GLARGINE</a:t>
            </a:r>
          </a:p>
          <a:p>
            <a:r>
              <a:rPr lang="it-IT" dirty="0" smtClean="0"/>
              <a:t>LEVEMIR=DETEMIR</a:t>
            </a:r>
            <a:endParaRPr lang="it-IT" dirty="0"/>
          </a:p>
        </p:txBody>
      </p:sp>
      <p:sp>
        <p:nvSpPr>
          <p:cNvPr id="9" name="CasellaDiTesto 8"/>
          <p:cNvSpPr txBox="1"/>
          <p:nvPr/>
        </p:nvSpPr>
        <p:spPr>
          <a:xfrm>
            <a:off x="6858000" y="2933700"/>
            <a:ext cx="1828800" cy="646331"/>
          </a:xfrm>
          <a:prstGeom prst="rect">
            <a:avLst/>
          </a:prstGeom>
          <a:noFill/>
        </p:spPr>
        <p:txBody>
          <a:bodyPr wrap="square" rtlCol="0">
            <a:spAutoFit/>
          </a:bodyPr>
          <a:lstStyle/>
          <a:p>
            <a:r>
              <a:rPr lang="it-IT" dirty="0" smtClean="0"/>
              <a:t>INSULINA NPH in disuso</a:t>
            </a:r>
            <a:endParaRPr lang="it-IT" dirty="0"/>
          </a:p>
        </p:txBody>
      </p:sp>
    </p:spTree>
    <p:extLst>
      <p:ext uri="{BB962C8B-B14F-4D97-AF65-F5344CB8AC3E}">
        <p14:creationId xmlns:p14="http://schemas.microsoft.com/office/powerpoint/2010/main" val="11297462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0L02P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91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57225" y="6280150"/>
            <a:ext cx="19573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it-IT"/>
          </a:p>
        </p:txBody>
      </p:sp>
      <p:sp>
        <p:nvSpPr>
          <p:cNvPr id="483331" name="Oval 3"/>
          <p:cNvSpPr>
            <a:spLocks noChangeArrowheads="1"/>
          </p:cNvSpPr>
          <p:nvPr/>
        </p:nvSpPr>
        <p:spPr bwMode="auto">
          <a:xfrm>
            <a:off x="7448550" y="3657600"/>
            <a:ext cx="781050" cy="755650"/>
          </a:xfrm>
          <a:prstGeom prst="ellipse">
            <a:avLst/>
          </a:prstGeom>
          <a:solidFill>
            <a:srgbClr val="FFFF00"/>
          </a:solidFill>
          <a:ln w="25400">
            <a:solidFill>
              <a:srgbClr val="FFFFFF"/>
            </a:solidFill>
            <a:round/>
            <a:headEnd/>
            <a:tailEnd/>
          </a:ln>
        </p:spPr>
        <p:txBody>
          <a:bodyPr wrap="none" anchor="ctr"/>
          <a:lstStyle/>
          <a:p>
            <a:pPr algn="ctr"/>
            <a:endParaRPr lang="it-IT"/>
          </a:p>
        </p:txBody>
      </p:sp>
      <p:sp>
        <p:nvSpPr>
          <p:cNvPr id="45060" name="Rectangle 4"/>
          <p:cNvSpPr>
            <a:spLocks noChangeArrowheads="1"/>
          </p:cNvSpPr>
          <p:nvPr/>
        </p:nvSpPr>
        <p:spPr bwMode="auto">
          <a:xfrm>
            <a:off x="3122613" y="6280150"/>
            <a:ext cx="28987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it-IT"/>
          </a:p>
        </p:txBody>
      </p:sp>
      <p:sp>
        <p:nvSpPr>
          <p:cNvPr id="45061" name="Rectangle 5"/>
          <p:cNvSpPr>
            <a:spLocks noChangeArrowheads="1"/>
          </p:cNvSpPr>
          <p:nvPr/>
        </p:nvSpPr>
        <p:spPr bwMode="auto">
          <a:xfrm>
            <a:off x="1809750" y="0"/>
            <a:ext cx="1079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it-IT"/>
          </a:p>
        </p:txBody>
      </p:sp>
      <p:sp>
        <p:nvSpPr>
          <p:cNvPr id="45062" name="Oval 6"/>
          <p:cNvSpPr>
            <a:spLocks noChangeArrowheads="1"/>
          </p:cNvSpPr>
          <p:nvPr/>
        </p:nvSpPr>
        <p:spPr bwMode="auto">
          <a:xfrm>
            <a:off x="8164513" y="41402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63" name="Line 7"/>
          <p:cNvSpPr>
            <a:spLocks noChangeShapeType="1"/>
          </p:cNvSpPr>
          <p:nvPr/>
        </p:nvSpPr>
        <p:spPr bwMode="auto">
          <a:xfrm flipV="1">
            <a:off x="2112963" y="1717675"/>
            <a:ext cx="0" cy="492125"/>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5064" name="Line 8"/>
          <p:cNvSpPr>
            <a:spLocks noChangeShapeType="1"/>
          </p:cNvSpPr>
          <p:nvPr/>
        </p:nvSpPr>
        <p:spPr bwMode="auto">
          <a:xfrm flipV="1">
            <a:off x="3154363" y="1717675"/>
            <a:ext cx="0" cy="492125"/>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5065" name="Rectangle 9"/>
          <p:cNvSpPr>
            <a:spLocks noChangeArrowheads="1"/>
          </p:cNvSpPr>
          <p:nvPr/>
        </p:nvSpPr>
        <p:spPr bwMode="auto">
          <a:xfrm>
            <a:off x="2255838" y="2922588"/>
            <a:ext cx="211137"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lnSpc>
                <a:spcPct val="110000"/>
              </a:lnSpc>
            </a:pPr>
            <a:r>
              <a:rPr lang="it-IT" sz="1700" b="1">
                <a:solidFill>
                  <a:srgbClr val="FFFFFF"/>
                </a:solidFill>
                <a:latin typeface="DINMittelschrift Alternate" charset="0"/>
              </a:rPr>
              <a:t>S</a:t>
            </a:r>
          </a:p>
          <a:p>
            <a:pPr defTabSz="877888" eaLnBrk="1" hangingPunct="1">
              <a:lnSpc>
                <a:spcPct val="110000"/>
              </a:lnSpc>
            </a:pPr>
            <a:endParaRPr lang="it-IT" sz="1700" b="1">
              <a:solidFill>
                <a:srgbClr val="FFFFFF"/>
              </a:solidFill>
              <a:latin typeface="DINMittelschrift Alternate" charset="0"/>
            </a:endParaRPr>
          </a:p>
          <a:p>
            <a:pPr defTabSz="877888" eaLnBrk="1" hangingPunct="1">
              <a:lnSpc>
                <a:spcPct val="110000"/>
              </a:lnSpc>
            </a:pPr>
            <a:r>
              <a:rPr lang="it-IT" sz="1700" b="1">
                <a:solidFill>
                  <a:srgbClr val="FFFFFF"/>
                </a:solidFill>
                <a:latin typeface="DINMittelschrift Alternate" charset="0"/>
              </a:rPr>
              <a:t>S</a:t>
            </a:r>
          </a:p>
        </p:txBody>
      </p:sp>
      <p:sp>
        <p:nvSpPr>
          <p:cNvPr id="45066" name="Line 10"/>
          <p:cNvSpPr>
            <a:spLocks noChangeShapeType="1"/>
          </p:cNvSpPr>
          <p:nvPr/>
        </p:nvSpPr>
        <p:spPr bwMode="auto">
          <a:xfrm>
            <a:off x="2354263" y="3906838"/>
            <a:ext cx="0" cy="207962"/>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5067" name="Line 11"/>
          <p:cNvSpPr>
            <a:spLocks noChangeShapeType="1"/>
          </p:cNvSpPr>
          <p:nvPr/>
        </p:nvSpPr>
        <p:spPr bwMode="auto">
          <a:xfrm>
            <a:off x="2354263" y="3284538"/>
            <a:ext cx="0" cy="206375"/>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5068" name="Line 12"/>
          <p:cNvSpPr>
            <a:spLocks noChangeShapeType="1"/>
          </p:cNvSpPr>
          <p:nvPr/>
        </p:nvSpPr>
        <p:spPr bwMode="auto">
          <a:xfrm>
            <a:off x="2354263" y="2581275"/>
            <a:ext cx="0" cy="28575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5069" name="Rectangle 13"/>
          <p:cNvSpPr>
            <a:spLocks noChangeArrowheads="1"/>
          </p:cNvSpPr>
          <p:nvPr/>
        </p:nvSpPr>
        <p:spPr bwMode="auto">
          <a:xfrm>
            <a:off x="2028825" y="1444625"/>
            <a:ext cx="1357313"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r>
              <a:rPr lang="it-IT" sz="1700" b="1">
                <a:solidFill>
                  <a:srgbClr val="FFFFFF"/>
                </a:solidFill>
                <a:latin typeface="DINMittelschrift Alternate" charset="0"/>
              </a:rPr>
              <a:t>S                   S</a:t>
            </a:r>
          </a:p>
        </p:txBody>
      </p:sp>
      <p:sp>
        <p:nvSpPr>
          <p:cNvPr id="45070" name="Line 14"/>
          <p:cNvSpPr>
            <a:spLocks noChangeShapeType="1"/>
          </p:cNvSpPr>
          <p:nvPr/>
        </p:nvSpPr>
        <p:spPr bwMode="auto">
          <a:xfrm>
            <a:off x="2230438" y="1631950"/>
            <a:ext cx="806450"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5071" name="Rectangle 15"/>
          <p:cNvSpPr>
            <a:spLocks noChangeArrowheads="1"/>
          </p:cNvSpPr>
          <p:nvPr/>
        </p:nvSpPr>
        <p:spPr bwMode="auto">
          <a:xfrm>
            <a:off x="4943475" y="3495675"/>
            <a:ext cx="2095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r>
              <a:rPr lang="it-IT" sz="1700" b="1">
                <a:solidFill>
                  <a:srgbClr val="FFFFFF"/>
                </a:solidFill>
                <a:latin typeface="DINMittelschrift Alternate" charset="0"/>
              </a:rPr>
              <a:t>S</a:t>
            </a:r>
          </a:p>
        </p:txBody>
      </p:sp>
      <p:sp>
        <p:nvSpPr>
          <p:cNvPr id="45072" name="Rectangle 16"/>
          <p:cNvSpPr>
            <a:spLocks noChangeArrowheads="1"/>
          </p:cNvSpPr>
          <p:nvPr/>
        </p:nvSpPr>
        <p:spPr bwMode="auto">
          <a:xfrm>
            <a:off x="5083175" y="2794000"/>
            <a:ext cx="209550"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r>
              <a:rPr lang="it-IT" sz="1700" b="1">
                <a:solidFill>
                  <a:srgbClr val="FFFFFF"/>
                </a:solidFill>
                <a:latin typeface="DINMittelschrift Alternate" charset="0"/>
              </a:rPr>
              <a:t>S</a:t>
            </a:r>
          </a:p>
        </p:txBody>
      </p:sp>
      <p:sp>
        <p:nvSpPr>
          <p:cNvPr id="45073" name="Line 17"/>
          <p:cNvSpPr>
            <a:spLocks noChangeShapeType="1"/>
          </p:cNvSpPr>
          <p:nvPr/>
        </p:nvSpPr>
        <p:spPr bwMode="auto">
          <a:xfrm flipH="1">
            <a:off x="5116513" y="3127375"/>
            <a:ext cx="90487" cy="363538"/>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5074" name="Rectangle 18"/>
          <p:cNvSpPr>
            <a:spLocks noChangeArrowheads="1"/>
          </p:cNvSpPr>
          <p:nvPr/>
        </p:nvSpPr>
        <p:spPr bwMode="auto">
          <a:xfrm>
            <a:off x="871538" y="1693863"/>
            <a:ext cx="114306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r>
              <a:rPr lang="it-IT" sz="2000" b="1" dirty="0">
                <a:solidFill>
                  <a:schemeClr val="bg1"/>
                </a:solidFill>
                <a:latin typeface="DINMittelschrift Alternate" charset="0"/>
              </a:rPr>
              <a:t>catena A</a:t>
            </a:r>
          </a:p>
        </p:txBody>
      </p:sp>
      <p:sp>
        <p:nvSpPr>
          <p:cNvPr id="45075" name="Rectangle 19"/>
          <p:cNvSpPr>
            <a:spLocks noChangeArrowheads="1"/>
          </p:cNvSpPr>
          <p:nvPr/>
        </p:nvSpPr>
        <p:spPr bwMode="auto">
          <a:xfrm>
            <a:off x="865188" y="4568825"/>
            <a:ext cx="116210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r>
              <a:rPr lang="it-IT" sz="2000" b="1" dirty="0">
                <a:solidFill>
                  <a:srgbClr val="FFFFFF"/>
                </a:solidFill>
                <a:latin typeface="DINMittelschrift Alternate" charset="0"/>
              </a:rPr>
              <a:t>catena B</a:t>
            </a:r>
          </a:p>
        </p:txBody>
      </p:sp>
      <p:sp>
        <p:nvSpPr>
          <p:cNvPr id="45076" name="Rectangle 20"/>
          <p:cNvSpPr>
            <a:spLocks noChangeArrowheads="1"/>
          </p:cNvSpPr>
          <p:nvPr/>
        </p:nvSpPr>
        <p:spPr bwMode="auto">
          <a:xfrm>
            <a:off x="996950" y="2316163"/>
            <a:ext cx="119063"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lnSpc>
                <a:spcPct val="90000"/>
              </a:lnSpc>
            </a:pPr>
            <a:r>
              <a:rPr lang="it-IT" sz="600" b="1">
                <a:solidFill>
                  <a:srgbClr val="FFFFFF"/>
                </a:solidFill>
                <a:latin typeface="Arial" charset="0"/>
              </a:rPr>
              <a:t>1</a:t>
            </a:r>
          </a:p>
        </p:txBody>
      </p:sp>
      <p:sp>
        <p:nvSpPr>
          <p:cNvPr id="45077" name="Rectangle 21"/>
          <p:cNvSpPr>
            <a:spLocks noChangeArrowheads="1"/>
          </p:cNvSpPr>
          <p:nvPr/>
        </p:nvSpPr>
        <p:spPr bwMode="auto">
          <a:xfrm>
            <a:off x="996950" y="4184650"/>
            <a:ext cx="119063"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lnSpc>
                <a:spcPct val="90000"/>
              </a:lnSpc>
            </a:pPr>
            <a:r>
              <a:rPr lang="it-IT" sz="600" b="1">
                <a:solidFill>
                  <a:srgbClr val="FFFFFF"/>
                </a:solidFill>
                <a:latin typeface="Arial" charset="0"/>
              </a:rPr>
              <a:t>1</a:t>
            </a:r>
          </a:p>
        </p:txBody>
      </p:sp>
      <p:sp>
        <p:nvSpPr>
          <p:cNvPr id="45078" name="Rectangle 22"/>
          <p:cNvSpPr>
            <a:spLocks noChangeArrowheads="1"/>
          </p:cNvSpPr>
          <p:nvPr/>
        </p:nvSpPr>
        <p:spPr bwMode="auto">
          <a:xfrm>
            <a:off x="5151438" y="2343150"/>
            <a:ext cx="1587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lnSpc>
                <a:spcPct val="90000"/>
              </a:lnSpc>
            </a:pPr>
            <a:r>
              <a:rPr lang="it-IT" sz="600" b="1">
                <a:solidFill>
                  <a:srgbClr val="FFFFFF"/>
                </a:solidFill>
                <a:latin typeface="Arial" charset="0"/>
              </a:rPr>
              <a:t>21</a:t>
            </a:r>
          </a:p>
        </p:txBody>
      </p:sp>
      <p:sp>
        <p:nvSpPr>
          <p:cNvPr id="45079" name="Rectangle 23"/>
          <p:cNvSpPr>
            <a:spLocks noChangeArrowheads="1"/>
          </p:cNvSpPr>
          <p:nvPr/>
        </p:nvSpPr>
        <p:spPr bwMode="auto">
          <a:xfrm>
            <a:off x="8150225" y="4183063"/>
            <a:ext cx="1587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lnSpc>
                <a:spcPct val="90000"/>
              </a:lnSpc>
            </a:pPr>
            <a:r>
              <a:rPr lang="it-IT" sz="600" b="1">
                <a:solidFill>
                  <a:srgbClr val="FFFFFF"/>
                </a:solidFill>
                <a:latin typeface="DINMittelschrift Alternate" charset="0"/>
              </a:rPr>
              <a:t>30</a:t>
            </a:r>
          </a:p>
        </p:txBody>
      </p:sp>
      <p:sp>
        <p:nvSpPr>
          <p:cNvPr id="45080" name="Rectangle 24"/>
          <p:cNvSpPr>
            <a:spLocks noChangeArrowheads="1"/>
          </p:cNvSpPr>
          <p:nvPr/>
        </p:nvSpPr>
        <p:spPr bwMode="auto">
          <a:xfrm>
            <a:off x="0" y="5224463"/>
            <a:ext cx="9144000" cy="58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46038" tIns="19050" rIns="46038" bIns="19050">
            <a:spAutoFit/>
          </a:bodyPr>
          <a:lstStyle/>
          <a:p>
            <a:pPr algn="ctr" defTabSz="877888" eaLnBrk="1" hangingPunct="1">
              <a:lnSpc>
                <a:spcPct val="98000"/>
              </a:lnSpc>
            </a:pPr>
            <a:r>
              <a:rPr lang="it-IT" b="1" dirty="0">
                <a:solidFill>
                  <a:srgbClr val="FFFFFF"/>
                </a:solidFill>
                <a:latin typeface="DINMittelschrift Alternate" charset="0"/>
              </a:rPr>
              <a:t>[</a:t>
            </a:r>
            <a:r>
              <a:rPr lang="it-IT" b="1" dirty="0" err="1">
                <a:solidFill>
                  <a:srgbClr val="FFFFFF"/>
                </a:solidFill>
                <a:latin typeface="DINMittelschrift Alternate" charset="0"/>
              </a:rPr>
              <a:t>Lys</a:t>
            </a:r>
            <a:r>
              <a:rPr lang="it-IT" b="1" dirty="0">
                <a:solidFill>
                  <a:srgbClr val="FFFFFF"/>
                </a:solidFill>
                <a:latin typeface="DINMittelschrift Alternate" charset="0"/>
              </a:rPr>
              <a:t> (B28), Pro (B29)] - Analogo dell’insulina umana</a:t>
            </a:r>
          </a:p>
          <a:p>
            <a:pPr algn="ctr" defTabSz="877888" eaLnBrk="1" hangingPunct="1">
              <a:lnSpc>
                <a:spcPct val="98000"/>
              </a:lnSpc>
            </a:pPr>
            <a:r>
              <a:rPr lang="it-IT" dirty="0">
                <a:solidFill>
                  <a:srgbClr val="FFFFFF"/>
                </a:solidFill>
                <a:latin typeface="DINMittelschrift Alternate" charset="0"/>
              </a:rPr>
              <a:t>(origine da DNA ricombinante</a:t>
            </a:r>
            <a:r>
              <a:rPr lang="it-IT" b="1" dirty="0">
                <a:solidFill>
                  <a:srgbClr val="FFFFFF"/>
                </a:solidFill>
                <a:latin typeface="DINMittelschrift Alternate" charset="0"/>
              </a:rPr>
              <a:t>)</a:t>
            </a:r>
          </a:p>
        </p:txBody>
      </p:sp>
      <p:sp>
        <p:nvSpPr>
          <p:cNvPr id="45081" name="Oval 25"/>
          <p:cNvSpPr>
            <a:spLocks noChangeArrowheads="1"/>
          </p:cNvSpPr>
          <p:nvPr/>
        </p:nvSpPr>
        <p:spPr bwMode="auto">
          <a:xfrm>
            <a:off x="981075" y="2268538"/>
            <a:ext cx="185738"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82" name="Oval 26"/>
          <p:cNvSpPr>
            <a:spLocks noChangeArrowheads="1"/>
          </p:cNvSpPr>
          <p:nvPr/>
        </p:nvSpPr>
        <p:spPr bwMode="auto">
          <a:xfrm>
            <a:off x="1189038" y="2268538"/>
            <a:ext cx="184150"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83" name="Oval 27"/>
          <p:cNvSpPr>
            <a:spLocks noChangeArrowheads="1"/>
          </p:cNvSpPr>
          <p:nvPr/>
        </p:nvSpPr>
        <p:spPr bwMode="auto">
          <a:xfrm>
            <a:off x="1395413" y="2268538"/>
            <a:ext cx="185737"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84" name="Oval 28"/>
          <p:cNvSpPr>
            <a:spLocks noChangeArrowheads="1"/>
          </p:cNvSpPr>
          <p:nvPr/>
        </p:nvSpPr>
        <p:spPr bwMode="auto">
          <a:xfrm>
            <a:off x="1604963" y="2268538"/>
            <a:ext cx="184150"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85" name="Oval 29"/>
          <p:cNvSpPr>
            <a:spLocks noChangeArrowheads="1"/>
          </p:cNvSpPr>
          <p:nvPr/>
        </p:nvSpPr>
        <p:spPr bwMode="auto">
          <a:xfrm>
            <a:off x="1811338" y="2268538"/>
            <a:ext cx="185737"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86" name="Oval 30"/>
          <p:cNvSpPr>
            <a:spLocks noChangeArrowheads="1"/>
          </p:cNvSpPr>
          <p:nvPr/>
        </p:nvSpPr>
        <p:spPr bwMode="auto">
          <a:xfrm>
            <a:off x="2019300" y="2268538"/>
            <a:ext cx="187325"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87" name="Oval 31"/>
          <p:cNvSpPr>
            <a:spLocks noChangeArrowheads="1"/>
          </p:cNvSpPr>
          <p:nvPr/>
        </p:nvSpPr>
        <p:spPr bwMode="auto">
          <a:xfrm>
            <a:off x="2228850" y="2268538"/>
            <a:ext cx="184150"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88" name="Oval 32"/>
          <p:cNvSpPr>
            <a:spLocks noChangeArrowheads="1"/>
          </p:cNvSpPr>
          <p:nvPr/>
        </p:nvSpPr>
        <p:spPr bwMode="auto">
          <a:xfrm>
            <a:off x="2435225" y="2268538"/>
            <a:ext cx="185738"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89" name="Oval 33"/>
          <p:cNvSpPr>
            <a:spLocks noChangeArrowheads="1"/>
          </p:cNvSpPr>
          <p:nvPr/>
        </p:nvSpPr>
        <p:spPr bwMode="auto">
          <a:xfrm>
            <a:off x="2643188" y="2268538"/>
            <a:ext cx="185737"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90" name="Oval 34"/>
          <p:cNvSpPr>
            <a:spLocks noChangeArrowheads="1"/>
          </p:cNvSpPr>
          <p:nvPr/>
        </p:nvSpPr>
        <p:spPr bwMode="auto">
          <a:xfrm>
            <a:off x="2851150" y="2268538"/>
            <a:ext cx="185738"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91" name="Oval 35"/>
          <p:cNvSpPr>
            <a:spLocks noChangeArrowheads="1"/>
          </p:cNvSpPr>
          <p:nvPr/>
        </p:nvSpPr>
        <p:spPr bwMode="auto">
          <a:xfrm>
            <a:off x="3059113" y="2268538"/>
            <a:ext cx="185737"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92" name="Oval 36"/>
          <p:cNvSpPr>
            <a:spLocks noChangeArrowheads="1"/>
          </p:cNvSpPr>
          <p:nvPr/>
        </p:nvSpPr>
        <p:spPr bwMode="auto">
          <a:xfrm>
            <a:off x="3267075" y="2268538"/>
            <a:ext cx="185738"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93" name="Oval 37"/>
          <p:cNvSpPr>
            <a:spLocks noChangeArrowheads="1"/>
          </p:cNvSpPr>
          <p:nvPr/>
        </p:nvSpPr>
        <p:spPr bwMode="auto">
          <a:xfrm>
            <a:off x="3475038" y="2268538"/>
            <a:ext cx="185737"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94" name="Oval 38"/>
          <p:cNvSpPr>
            <a:spLocks noChangeArrowheads="1"/>
          </p:cNvSpPr>
          <p:nvPr/>
        </p:nvSpPr>
        <p:spPr bwMode="auto">
          <a:xfrm>
            <a:off x="3683000" y="2268538"/>
            <a:ext cx="184150"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95" name="Oval 39"/>
          <p:cNvSpPr>
            <a:spLocks noChangeArrowheads="1"/>
          </p:cNvSpPr>
          <p:nvPr/>
        </p:nvSpPr>
        <p:spPr bwMode="auto">
          <a:xfrm>
            <a:off x="3889375" y="2268538"/>
            <a:ext cx="187325"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96" name="Oval 40"/>
          <p:cNvSpPr>
            <a:spLocks noChangeArrowheads="1"/>
          </p:cNvSpPr>
          <p:nvPr/>
        </p:nvSpPr>
        <p:spPr bwMode="auto">
          <a:xfrm>
            <a:off x="4098925" y="2268538"/>
            <a:ext cx="185738"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97" name="Oval 41"/>
          <p:cNvSpPr>
            <a:spLocks noChangeArrowheads="1"/>
          </p:cNvSpPr>
          <p:nvPr/>
        </p:nvSpPr>
        <p:spPr bwMode="auto">
          <a:xfrm>
            <a:off x="4306888" y="2268538"/>
            <a:ext cx="182562"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98" name="Oval 42"/>
          <p:cNvSpPr>
            <a:spLocks noChangeArrowheads="1"/>
          </p:cNvSpPr>
          <p:nvPr/>
        </p:nvSpPr>
        <p:spPr bwMode="auto">
          <a:xfrm>
            <a:off x="4513263" y="2268538"/>
            <a:ext cx="187325"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099" name="Oval 43"/>
          <p:cNvSpPr>
            <a:spLocks noChangeArrowheads="1"/>
          </p:cNvSpPr>
          <p:nvPr/>
        </p:nvSpPr>
        <p:spPr bwMode="auto">
          <a:xfrm>
            <a:off x="4722813" y="2268538"/>
            <a:ext cx="184150"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00" name="Oval 44"/>
          <p:cNvSpPr>
            <a:spLocks noChangeArrowheads="1"/>
          </p:cNvSpPr>
          <p:nvPr/>
        </p:nvSpPr>
        <p:spPr bwMode="auto">
          <a:xfrm>
            <a:off x="4929188" y="2268538"/>
            <a:ext cx="185737"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01" name="Oval 45"/>
          <p:cNvSpPr>
            <a:spLocks noChangeArrowheads="1"/>
          </p:cNvSpPr>
          <p:nvPr/>
        </p:nvSpPr>
        <p:spPr bwMode="auto">
          <a:xfrm>
            <a:off x="5137150" y="2268538"/>
            <a:ext cx="185738" cy="207962"/>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02" name="Line 46"/>
          <p:cNvSpPr>
            <a:spLocks noChangeShapeType="1"/>
          </p:cNvSpPr>
          <p:nvPr/>
        </p:nvSpPr>
        <p:spPr bwMode="auto">
          <a:xfrm>
            <a:off x="5138738" y="2581275"/>
            <a:ext cx="46037" cy="206375"/>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5103" name="Oval 47"/>
          <p:cNvSpPr>
            <a:spLocks noChangeArrowheads="1"/>
          </p:cNvSpPr>
          <p:nvPr/>
        </p:nvSpPr>
        <p:spPr bwMode="auto">
          <a:xfrm>
            <a:off x="981075" y="4140200"/>
            <a:ext cx="185738"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04" name="Oval 48"/>
          <p:cNvSpPr>
            <a:spLocks noChangeArrowheads="1"/>
          </p:cNvSpPr>
          <p:nvPr/>
        </p:nvSpPr>
        <p:spPr bwMode="auto">
          <a:xfrm>
            <a:off x="1189038" y="4140200"/>
            <a:ext cx="184150"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05" name="Oval 49"/>
          <p:cNvSpPr>
            <a:spLocks noChangeArrowheads="1"/>
          </p:cNvSpPr>
          <p:nvPr/>
        </p:nvSpPr>
        <p:spPr bwMode="auto">
          <a:xfrm>
            <a:off x="1395413" y="41402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06" name="Oval 50"/>
          <p:cNvSpPr>
            <a:spLocks noChangeArrowheads="1"/>
          </p:cNvSpPr>
          <p:nvPr/>
        </p:nvSpPr>
        <p:spPr bwMode="auto">
          <a:xfrm>
            <a:off x="1604963" y="4140200"/>
            <a:ext cx="184150"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07" name="Oval 51"/>
          <p:cNvSpPr>
            <a:spLocks noChangeArrowheads="1"/>
          </p:cNvSpPr>
          <p:nvPr/>
        </p:nvSpPr>
        <p:spPr bwMode="auto">
          <a:xfrm>
            <a:off x="1811338" y="41402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08" name="Oval 52"/>
          <p:cNvSpPr>
            <a:spLocks noChangeArrowheads="1"/>
          </p:cNvSpPr>
          <p:nvPr/>
        </p:nvSpPr>
        <p:spPr bwMode="auto">
          <a:xfrm>
            <a:off x="2019300" y="4140200"/>
            <a:ext cx="187325"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09" name="Oval 53"/>
          <p:cNvSpPr>
            <a:spLocks noChangeArrowheads="1"/>
          </p:cNvSpPr>
          <p:nvPr/>
        </p:nvSpPr>
        <p:spPr bwMode="auto">
          <a:xfrm>
            <a:off x="2228850" y="4140200"/>
            <a:ext cx="184150"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10" name="Oval 54"/>
          <p:cNvSpPr>
            <a:spLocks noChangeArrowheads="1"/>
          </p:cNvSpPr>
          <p:nvPr/>
        </p:nvSpPr>
        <p:spPr bwMode="auto">
          <a:xfrm>
            <a:off x="2435225" y="4140200"/>
            <a:ext cx="185738"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11" name="Oval 55"/>
          <p:cNvSpPr>
            <a:spLocks noChangeArrowheads="1"/>
          </p:cNvSpPr>
          <p:nvPr/>
        </p:nvSpPr>
        <p:spPr bwMode="auto">
          <a:xfrm>
            <a:off x="2643188" y="41402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12" name="Oval 56"/>
          <p:cNvSpPr>
            <a:spLocks noChangeArrowheads="1"/>
          </p:cNvSpPr>
          <p:nvPr/>
        </p:nvSpPr>
        <p:spPr bwMode="auto">
          <a:xfrm>
            <a:off x="2851150" y="4140200"/>
            <a:ext cx="185738"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13" name="Oval 57"/>
          <p:cNvSpPr>
            <a:spLocks noChangeArrowheads="1"/>
          </p:cNvSpPr>
          <p:nvPr/>
        </p:nvSpPr>
        <p:spPr bwMode="auto">
          <a:xfrm>
            <a:off x="3059113" y="41402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14" name="Oval 58"/>
          <p:cNvSpPr>
            <a:spLocks noChangeArrowheads="1"/>
          </p:cNvSpPr>
          <p:nvPr/>
        </p:nvSpPr>
        <p:spPr bwMode="auto">
          <a:xfrm>
            <a:off x="3267075" y="4140200"/>
            <a:ext cx="185738"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15" name="Oval 59"/>
          <p:cNvSpPr>
            <a:spLocks noChangeArrowheads="1"/>
          </p:cNvSpPr>
          <p:nvPr/>
        </p:nvSpPr>
        <p:spPr bwMode="auto">
          <a:xfrm>
            <a:off x="3475038" y="41402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16" name="Oval 60"/>
          <p:cNvSpPr>
            <a:spLocks noChangeArrowheads="1"/>
          </p:cNvSpPr>
          <p:nvPr/>
        </p:nvSpPr>
        <p:spPr bwMode="auto">
          <a:xfrm>
            <a:off x="3683000" y="4140200"/>
            <a:ext cx="184150"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17" name="Oval 61"/>
          <p:cNvSpPr>
            <a:spLocks noChangeArrowheads="1"/>
          </p:cNvSpPr>
          <p:nvPr/>
        </p:nvSpPr>
        <p:spPr bwMode="auto">
          <a:xfrm>
            <a:off x="3889375" y="4140200"/>
            <a:ext cx="187325"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18" name="Oval 62"/>
          <p:cNvSpPr>
            <a:spLocks noChangeArrowheads="1"/>
          </p:cNvSpPr>
          <p:nvPr/>
        </p:nvSpPr>
        <p:spPr bwMode="auto">
          <a:xfrm>
            <a:off x="4098925" y="4140200"/>
            <a:ext cx="185738"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19" name="Oval 63"/>
          <p:cNvSpPr>
            <a:spLocks noChangeArrowheads="1"/>
          </p:cNvSpPr>
          <p:nvPr/>
        </p:nvSpPr>
        <p:spPr bwMode="auto">
          <a:xfrm>
            <a:off x="4306888" y="4140200"/>
            <a:ext cx="182562"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20" name="Oval 64"/>
          <p:cNvSpPr>
            <a:spLocks noChangeArrowheads="1"/>
          </p:cNvSpPr>
          <p:nvPr/>
        </p:nvSpPr>
        <p:spPr bwMode="auto">
          <a:xfrm>
            <a:off x="4513263" y="4140200"/>
            <a:ext cx="187325"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21" name="Oval 65"/>
          <p:cNvSpPr>
            <a:spLocks noChangeArrowheads="1"/>
          </p:cNvSpPr>
          <p:nvPr/>
        </p:nvSpPr>
        <p:spPr bwMode="auto">
          <a:xfrm>
            <a:off x="4722813" y="4140200"/>
            <a:ext cx="184150"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22" name="Oval 66"/>
          <p:cNvSpPr>
            <a:spLocks noChangeArrowheads="1"/>
          </p:cNvSpPr>
          <p:nvPr/>
        </p:nvSpPr>
        <p:spPr bwMode="auto">
          <a:xfrm>
            <a:off x="4929188" y="41402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23" name="Oval 67"/>
          <p:cNvSpPr>
            <a:spLocks noChangeArrowheads="1"/>
          </p:cNvSpPr>
          <p:nvPr/>
        </p:nvSpPr>
        <p:spPr bwMode="auto">
          <a:xfrm>
            <a:off x="5137150" y="4140200"/>
            <a:ext cx="185738"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24" name="Oval 68"/>
          <p:cNvSpPr>
            <a:spLocks noChangeArrowheads="1"/>
          </p:cNvSpPr>
          <p:nvPr/>
        </p:nvSpPr>
        <p:spPr bwMode="auto">
          <a:xfrm>
            <a:off x="5345113" y="41402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25" name="Oval 69"/>
          <p:cNvSpPr>
            <a:spLocks noChangeArrowheads="1"/>
          </p:cNvSpPr>
          <p:nvPr/>
        </p:nvSpPr>
        <p:spPr bwMode="auto">
          <a:xfrm>
            <a:off x="5553075" y="4140200"/>
            <a:ext cx="185738"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26" name="Oval 70"/>
          <p:cNvSpPr>
            <a:spLocks noChangeArrowheads="1"/>
          </p:cNvSpPr>
          <p:nvPr/>
        </p:nvSpPr>
        <p:spPr bwMode="auto">
          <a:xfrm>
            <a:off x="5761038" y="4140200"/>
            <a:ext cx="184150"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27" name="Oval 71"/>
          <p:cNvSpPr>
            <a:spLocks noChangeArrowheads="1"/>
          </p:cNvSpPr>
          <p:nvPr/>
        </p:nvSpPr>
        <p:spPr bwMode="auto">
          <a:xfrm>
            <a:off x="5967413" y="4140200"/>
            <a:ext cx="187325"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28" name="Oval 72"/>
          <p:cNvSpPr>
            <a:spLocks noChangeArrowheads="1"/>
          </p:cNvSpPr>
          <p:nvPr/>
        </p:nvSpPr>
        <p:spPr bwMode="auto">
          <a:xfrm>
            <a:off x="6178550" y="4140200"/>
            <a:ext cx="182563"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29" name="Oval 73"/>
          <p:cNvSpPr>
            <a:spLocks noChangeArrowheads="1"/>
          </p:cNvSpPr>
          <p:nvPr/>
        </p:nvSpPr>
        <p:spPr bwMode="auto">
          <a:xfrm>
            <a:off x="6383338" y="41402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30" name="Line 74"/>
          <p:cNvSpPr>
            <a:spLocks noChangeShapeType="1"/>
          </p:cNvSpPr>
          <p:nvPr/>
        </p:nvSpPr>
        <p:spPr bwMode="auto">
          <a:xfrm flipV="1">
            <a:off x="4859338" y="3802063"/>
            <a:ext cx="115887" cy="33655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5131" name="Rectangle 75"/>
          <p:cNvSpPr>
            <a:spLocks noChangeArrowheads="1"/>
          </p:cNvSpPr>
          <p:nvPr/>
        </p:nvSpPr>
        <p:spPr bwMode="auto">
          <a:xfrm>
            <a:off x="969963" y="433388"/>
            <a:ext cx="3948112"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it-IT"/>
          </a:p>
        </p:txBody>
      </p:sp>
      <p:sp>
        <p:nvSpPr>
          <p:cNvPr id="483404" name="Rectangle 76"/>
          <p:cNvSpPr>
            <a:spLocks noChangeArrowheads="1"/>
          </p:cNvSpPr>
          <p:nvPr/>
        </p:nvSpPr>
        <p:spPr bwMode="auto">
          <a:xfrm>
            <a:off x="684213" y="95250"/>
            <a:ext cx="8034337" cy="1104900"/>
          </a:xfrm>
          <a:prstGeom prst="rect">
            <a:avLst/>
          </a:prstGeom>
          <a:noFill/>
          <a:ln w="12700">
            <a:noFill/>
            <a:miter lim="800000"/>
            <a:headEnd/>
            <a:tailEnd/>
          </a:ln>
          <a:effectLst/>
        </p:spPr>
        <p:txBody>
          <a:bodyPr lIns="90488" tIns="44450" rIns="90488" bIns="44450" anchor="ctr"/>
          <a:lstStyle>
            <a:lvl1pPr defTabSz="885825">
              <a:defRPr sz="2400">
                <a:solidFill>
                  <a:schemeClr val="tx1"/>
                </a:solidFill>
                <a:latin typeface="Times New Roman" panose="02020603050405020304" pitchFamily="18" charset="0"/>
                <a:ea typeface="MS PGothic" panose="020B0600070205080204" pitchFamily="34" charset="-128"/>
              </a:defRPr>
            </a:lvl1pPr>
            <a:lvl2pPr marL="742950" indent="-285750" defTabSz="885825">
              <a:defRPr sz="2400">
                <a:solidFill>
                  <a:schemeClr val="tx1"/>
                </a:solidFill>
                <a:latin typeface="Times New Roman" panose="02020603050405020304" pitchFamily="18" charset="0"/>
                <a:ea typeface="MS PGothic" panose="020B0600070205080204" pitchFamily="34" charset="-128"/>
              </a:defRPr>
            </a:lvl2pPr>
            <a:lvl3pPr marL="1143000" indent="-228600" defTabSz="885825">
              <a:defRPr sz="2400">
                <a:solidFill>
                  <a:schemeClr val="tx1"/>
                </a:solidFill>
                <a:latin typeface="Times New Roman" panose="02020603050405020304" pitchFamily="18" charset="0"/>
                <a:ea typeface="MS PGothic" panose="020B0600070205080204" pitchFamily="34" charset="-128"/>
              </a:defRPr>
            </a:lvl3pPr>
            <a:lvl4pPr marL="1600200" indent="-228600" defTabSz="885825">
              <a:defRPr sz="2400">
                <a:solidFill>
                  <a:schemeClr val="tx1"/>
                </a:solidFill>
                <a:latin typeface="Times New Roman" panose="02020603050405020304" pitchFamily="18" charset="0"/>
                <a:ea typeface="MS PGothic" panose="020B0600070205080204" pitchFamily="34" charset="-128"/>
              </a:defRPr>
            </a:lvl4pPr>
            <a:lvl5pPr marL="2057400" indent="-228600" defTabSz="885825">
              <a:defRPr sz="2400">
                <a:solidFill>
                  <a:schemeClr val="tx1"/>
                </a:solidFill>
                <a:latin typeface="Times New Roman" panose="02020603050405020304" pitchFamily="18" charset="0"/>
                <a:ea typeface="MS PGothic" panose="020B0600070205080204" pitchFamily="34" charset="-128"/>
              </a:defRPr>
            </a:lvl5pPr>
            <a:lvl6pPr marL="25146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it-IT" altLang="it-IT" sz="4000" b="1" dirty="0">
                <a:solidFill>
                  <a:srgbClr val="FFFF00"/>
                </a:solidFill>
                <a:effectLst>
                  <a:outerShdw blurRad="38100" dist="38100" dir="2700000" algn="tl">
                    <a:srgbClr val="000000"/>
                  </a:outerShdw>
                </a:effectLst>
                <a:latin typeface="Arial" panose="020B0604020202020204" pitchFamily="34" charset="0"/>
                <a:cs typeface="+mn-cs"/>
              </a:rPr>
              <a:t>I</a:t>
            </a:r>
            <a:r>
              <a:rPr lang="it-IT" altLang="it-IT" sz="4000" b="1" dirty="0" smtClean="0">
                <a:solidFill>
                  <a:srgbClr val="FFFF00"/>
                </a:solidFill>
                <a:effectLst>
                  <a:outerShdw blurRad="38100" dist="38100" dir="2700000" algn="tl">
                    <a:srgbClr val="000000"/>
                  </a:outerShdw>
                </a:effectLst>
                <a:latin typeface="Arial" panose="020B0604020202020204" pitchFamily="34" charset="0"/>
                <a:cs typeface="+mn-cs"/>
              </a:rPr>
              <a:t>nsulina </a:t>
            </a:r>
            <a:r>
              <a:rPr lang="it-IT" altLang="it-IT" sz="4000" b="1" dirty="0" err="1" smtClean="0">
                <a:solidFill>
                  <a:srgbClr val="FFFF00"/>
                </a:solidFill>
                <a:effectLst>
                  <a:outerShdw blurRad="38100" dist="38100" dir="2700000" algn="tl">
                    <a:srgbClr val="000000"/>
                  </a:outerShdw>
                </a:effectLst>
                <a:latin typeface="Arial" panose="020B0604020202020204" pitchFamily="34" charset="0"/>
                <a:cs typeface="+mn-cs"/>
              </a:rPr>
              <a:t>Lis</a:t>
            </a:r>
            <a:r>
              <a:rPr lang="it-IT" altLang="it-IT" sz="4000" b="1" dirty="0" smtClean="0">
                <a:solidFill>
                  <a:srgbClr val="FFFF00"/>
                </a:solidFill>
                <a:effectLst>
                  <a:outerShdw blurRad="38100" dist="38100" dir="2700000" algn="tl">
                    <a:srgbClr val="000000"/>
                  </a:outerShdw>
                </a:effectLst>
                <a:latin typeface="Arial" panose="020B0604020202020204" pitchFamily="34" charset="0"/>
                <a:cs typeface="+mn-cs"/>
              </a:rPr>
              <a:t>-Pro (HUMALOG)</a:t>
            </a:r>
            <a:endParaRPr lang="it-IT" altLang="it-IT" sz="4100" dirty="0" smtClean="0">
              <a:solidFill>
                <a:srgbClr val="FFFF00"/>
              </a:solidFill>
              <a:effectLst>
                <a:outerShdw blurRad="38100" dist="38100" dir="2700000" algn="tl">
                  <a:srgbClr val="000000"/>
                </a:outerShdw>
              </a:effectLst>
              <a:latin typeface="DINMittelschrift Alternate" charset="0"/>
              <a:cs typeface="+mn-cs"/>
            </a:endParaRPr>
          </a:p>
        </p:txBody>
      </p:sp>
      <p:grpSp>
        <p:nvGrpSpPr>
          <p:cNvPr id="45133" name="Group 77"/>
          <p:cNvGrpSpPr>
            <a:grpSpLocks/>
          </p:cNvGrpSpPr>
          <p:nvPr/>
        </p:nvGrpSpPr>
        <p:grpSpPr bwMode="auto">
          <a:xfrm>
            <a:off x="7048500" y="3051175"/>
            <a:ext cx="701675" cy="639763"/>
            <a:chOff x="4995" y="1922"/>
            <a:chExt cx="497" cy="403"/>
          </a:xfrm>
        </p:grpSpPr>
        <p:sp>
          <p:nvSpPr>
            <p:cNvPr id="45144" name="Arc 78"/>
            <p:cNvSpPr>
              <a:spLocks/>
            </p:cNvSpPr>
            <p:nvPr/>
          </p:nvSpPr>
          <p:spPr bwMode="auto">
            <a:xfrm>
              <a:off x="4995" y="1922"/>
              <a:ext cx="249" cy="40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493"/>
                  </a:moveTo>
                  <a:cubicBezTo>
                    <a:pt x="58" y="9639"/>
                    <a:pt x="9659" y="47"/>
                    <a:pt x="21513" y="0"/>
                  </a:cubicBezTo>
                </a:path>
                <a:path w="21600" h="21600" stroke="0" extrusionOk="0">
                  <a:moveTo>
                    <a:pt x="0" y="21493"/>
                  </a:moveTo>
                  <a:cubicBezTo>
                    <a:pt x="58" y="9639"/>
                    <a:pt x="9659" y="47"/>
                    <a:pt x="21513" y="0"/>
                  </a:cubicBezTo>
                  <a:lnTo>
                    <a:pt x="21600" y="21600"/>
                  </a:lnTo>
                  <a:lnTo>
                    <a:pt x="0" y="21493"/>
                  </a:lnTo>
                  <a:close/>
                </a:path>
              </a:pathLst>
            </a:custGeom>
            <a:noFill/>
            <a:ln w="25400" cap="rnd">
              <a:solidFill>
                <a:schemeClr val="hlink"/>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5145" name="Arc 79"/>
            <p:cNvSpPr>
              <a:spLocks/>
            </p:cNvSpPr>
            <p:nvPr/>
          </p:nvSpPr>
          <p:spPr bwMode="auto">
            <a:xfrm>
              <a:off x="5242" y="1922"/>
              <a:ext cx="250" cy="403"/>
            </a:xfrm>
            <a:custGeom>
              <a:avLst/>
              <a:gdLst>
                <a:gd name="T0" fmla="*/ 0 w 21687"/>
                <a:gd name="T1" fmla="*/ 0 h 21600"/>
                <a:gd name="T2" fmla="*/ 0 w 21687"/>
                <a:gd name="T3" fmla="*/ 0 h 21600"/>
                <a:gd name="T4" fmla="*/ 0 w 21687"/>
                <a:gd name="T5" fmla="*/ 0 h 21600"/>
                <a:gd name="T6" fmla="*/ 0 60000 65536"/>
                <a:gd name="T7" fmla="*/ 0 60000 65536"/>
                <a:gd name="T8" fmla="*/ 0 60000 65536"/>
                <a:gd name="T9" fmla="*/ 0 w 21687"/>
                <a:gd name="T10" fmla="*/ 0 h 21600"/>
                <a:gd name="T11" fmla="*/ 21687 w 21687"/>
                <a:gd name="T12" fmla="*/ 21600 h 21600"/>
              </a:gdLst>
              <a:ahLst/>
              <a:cxnLst>
                <a:cxn ang="T6">
                  <a:pos x="T0" y="T1"/>
                </a:cxn>
                <a:cxn ang="T7">
                  <a:pos x="T2" y="T3"/>
                </a:cxn>
                <a:cxn ang="T8">
                  <a:pos x="T4" y="T5"/>
                </a:cxn>
              </a:cxnLst>
              <a:rect l="T9" t="T10" r="T11" b="T12"/>
              <a:pathLst>
                <a:path w="21687" h="21600" fill="none" extrusionOk="0">
                  <a:moveTo>
                    <a:pt x="0" y="0"/>
                  </a:moveTo>
                  <a:cubicBezTo>
                    <a:pt x="29" y="0"/>
                    <a:pt x="58" y="-1"/>
                    <a:pt x="87" y="0"/>
                  </a:cubicBezTo>
                  <a:cubicBezTo>
                    <a:pt x="11995" y="0"/>
                    <a:pt x="21657" y="9637"/>
                    <a:pt x="21686" y="21546"/>
                  </a:cubicBezTo>
                </a:path>
                <a:path w="21687" h="21600" stroke="0" extrusionOk="0">
                  <a:moveTo>
                    <a:pt x="0" y="0"/>
                  </a:moveTo>
                  <a:cubicBezTo>
                    <a:pt x="29" y="0"/>
                    <a:pt x="58" y="-1"/>
                    <a:pt x="87" y="0"/>
                  </a:cubicBezTo>
                  <a:cubicBezTo>
                    <a:pt x="11995" y="0"/>
                    <a:pt x="21657" y="9637"/>
                    <a:pt x="21686" y="21546"/>
                  </a:cubicBezTo>
                  <a:lnTo>
                    <a:pt x="87" y="21600"/>
                  </a:lnTo>
                  <a:lnTo>
                    <a:pt x="0" y="0"/>
                  </a:lnTo>
                  <a:close/>
                </a:path>
              </a:pathLst>
            </a:custGeom>
            <a:noFill/>
            <a:ln w="25400" cap="rnd">
              <a:solidFill>
                <a:schemeClr val="hlink"/>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45134" name="Oval 80"/>
          <p:cNvSpPr>
            <a:spLocks noChangeArrowheads="1"/>
          </p:cNvSpPr>
          <p:nvPr/>
        </p:nvSpPr>
        <p:spPr bwMode="auto">
          <a:xfrm>
            <a:off x="6629400" y="4114800"/>
            <a:ext cx="185738"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35" name="Oval 81"/>
          <p:cNvSpPr>
            <a:spLocks noChangeArrowheads="1"/>
          </p:cNvSpPr>
          <p:nvPr/>
        </p:nvSpPr>
        <p:spPr bwMode="auto">
          <a:xfrm>
            <a:off x="6858000" y="4114800"/>
            <a:ext cx="185738"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36" name="Oval 82"/>
          <p:cNvSpPr>
            <a:spLocks noChangeArrowheads="1"/>
          </p:cNvSpPr>
          <p:nvPr/>
        </p:nvSpPr>
        <p:spPr bwMode="auto">
          <a:xfrm>
            <a:off x="7086600" y="4114800"/>
            <a:ext cx="185738"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37" name="Oval 83"/>
          <p:cNvSpPr>
            <a:spLocks noChangeArrowheads="1"/>
          </p:cNvSpPr>
          <p:nvPr/>
        </p:nvSpPr>
        <p:spPr bwMode="auto">
          <a:xfrm>
            <a:off x="7510463" y="4114800"/>
            <a:ext cx="185737" cy="207963"/>
          </a:xfrm>
          <a:prstGeom prst="ellipse">
            <a:avLst/>
          </a:prstGeom>
          <a:solidFill>
            <a:srgbClr val="FFFF00"/>
          </a:solidFill>
          <a:ln w="25400">
            <a:solidFill>
              <a:srgbClr val="FFFFFF"/>
            </a:solidFill>
            <a:round/>
            <a:headEnd/>
            <a:tailEnd/>
          </a:ln>
        </p:spPr>
        <p:txBody>
          <a:bodyPr wrap="none" anchor="ctr"/>
          <a:lstStyle/>
          <a:p>
            <a:pPr algn="ctr"/>
            <a:endParaRPr lang="it-IT"/>
          </a:p>
        </p:txBody>
      </p:sp>
      <p:sp>
        <p:nvSpPr>
          <p:cNvPr id="45138" name="Oval 84"/>
          <p:cNvSpPr>
            <a:spLocks noChangeArrowheads="1"/>
          </p:cNvSpPr>
          <p:nvPr/>
        </p:nvSpPr>
        <p:spPr bwMode="auto">
          <a:xfrm>
            <a:off x="7967663" y="41148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39" name="Oval 85"/>
          <p:cNvSpPr>
            <a:spLocks noChangeArrowheads="1"/>
          </p:cNvSpPr>
          <p:nvPr/>
        </p:nvSpPr>
        <p:spPr bwMode="auto">
          <a:xfrm>
            <a:off x="7281863" y="41148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5140" name="Oval 86"/>
          <p:cNvSpPr>
            <a:spLocks noChangeArrowheads="1"/>
          </p:cNvSpPr>
          <p:nvPr/>
        </p:nvSpPr>
        <p:spPr bwMode="auto">
          <a:xfrm>
            <a:off x="7739063" y="4114800"/>
            <a:ext cx="185737" cy="207963"/>
          </a:xfrm>
          <a:prstGeom prst="ellipse">
            <a:avLst/>
          </a:pr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a:p>
        </p:txBody>
      </p:sp>
      <p:sp>
        <p:nvSpPr>
          <p:cNvPr id="483415" name="Rectangle 87"/>
          <p:cNvSpPr>
            <a:spLocks noChangeArrowheads="1"/>
          </p:cNvSpPr>
          <p:nvPr/>
        </p:nvSpPr>
        <p:spPr bwMode="auto">
          <a:xfrm>
            <a:off x="7600950" y="3733800"/>
            <a:ext cx="6429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r>
              <a:rPr lang="it-IT" sz="2000" b="1">
                <a:solidFill>
                  <a:srgbClr val="FF3300"/>
                </a:solidFill>
                <a:latin typeface="DINMittelschrift Alternate" charset="0"/>
              </a:rPr>
              <a:t>B29</a:t>
            </a:r>
          </a:p>
          <a:p>
            <a:pPr defTabSz="877888" eaLnBrk="1" hangingPunct="1"/>
            <a:r>
              <a:rPr lang="it-IT" sz="2000" b="1">
                <a:solidFill>
                  <a:srgbClr val="FF3300"/>
                </a:solidFill>
                <a:latin typeface="DINMittelschrift Alternate" charset="0"/>
              </a:rPr>
              <a:t>PRO</a:t>
            </a:r>
          </a:p>
        </p:txBody>
      </p:sp>
      <p:sp>
        <p:nvSpPr>
          <p:cNvPr id="483416" name="Oval 88"/>
          <p:cNvSpPr>
            <a:spLocks noChangeArrowheads="1"/>
          </p:cNvSpPr>
          <p:nvPr/>
        </p:nvSpPr>
        <p:spPr bwMode="auto">
          <a:xfrm>
            <a:off x="6629400" y="3657600"/>
            <a:ext cx="781050" cy="755650"/>
          </a:xfrm>
          <a:prstGeom prst="ellipse">
            <a:avLst/>
          </a:prstGeom>
          <a:solidFill>
            <a:srgbClr val="FFFF00"/>
          </a:solidFill>
          <a:ln w="25400">
            <a:solidFill>
              <a:srgbClr val="FFFFFF"/>
            </a:solidFill>
            <a:round/>
            <a:headEnd/>
            <a:tailEnd/>
          </a:ln>
        </p:spPr>
        <p:txBody>
          <a:bodyPr wrap="none" anchor="ctr"/>
          <a:lstStyle/>
          <a:p>
            <a:pPr algn="ctr"/>
            <a:endParaRPr lang="it-IT"/>
          </a:p>
        </p:txBody>
      </p:sp>
      <p:sp>
        <p:nvSpPr>
          <p:cNvPr id="483417" name="Rectangle 89"/>
          <p:cNvSpPr>
            <a:spLocks noChangeArrowheads="1"/>
          </p:cNvSpPr>
          <p:nvPr/>
        </p:nvSpPr>
        <p:spPr bwMode="auto">
          <a:xfrm>
            <a:off x="6705600" y="3733800"/>
            <a:ext cx="587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46038" tIns="19050" rIns="46038" bIns="19050">
            <a:spAutoFit/>
          </a:bodyPr>
          <a:lstStyle/>
          <a:p>
            <a:pPr defTabSz="877888" eaLnBrk="1" hangingPunct="1"/>
            <a:r>
              <a:rPr lang="it-IT" sz="2000" b="1">
                <a:solidFill>
                  <a:srgbClr val="FF3300"/>
                </a:solidFill>
                <a:latin typeface="DINMittelschrift Alternate" charset="0"/>
              </a:rPr>
              <a:t>B28</a:t>
            </a:r>
          </a:p>
          <a:p>
            <a:pPr defTabSz="877888" eaLnBrk="1" hangingPunct="1"/>
            <a:r>
              <a:rPr lang="it-IT" sz="2000" b="1">
                <a:solidFill>
                  <a:srgbClr val="FF3300"/>
                </a:solidFill>
                <a:latin typeface="DINMittelschrift Alternate" charset="0"/>
              </a:rPr>
              <a:t>LYS</a:t>
            </a:r>
          </a:p>
        </p:txBody>
      </p:sp>
    </p:spTree>
    <p:extLst>
      <p:ext uri="{BB962C8B-B14F-4D97-AF65-F5344CB8AC3E}">
        <p14:creationId xmlns:p14="http://schemas.microsoft.com/office/powerpoint/2010/main" val="3433101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3416"/>
                                        </p:tgtEl>
                                        <p:attrNameLst>
                                          <p:attrName>style.visibility</p:attrName>
                                        </p:attrNameLst>
                                      </p:cBhvr>
                                      <p:to>
                                        <p:strVal val="visible"/>
                                      </p:to>
                                    </p:set>
                                    <p:animEffect transition="in" filter="wipe(left)">
                                      <p:cBhvr>
                                        <p:cTn id="7" dur="500"/>
                                        <p:tgtEl>
                                          <p:spTgt spid="4834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3417"/>
                                        </p:tgtEl>
                                        <p:attrNameLst>
                                          <p:attrName>style.visibility</p:attrName>
                                        </p:attrNameLst>
                                      </p:cBhvr>
                                      <p:to>
                                        <p:strVal val="visible"/>
                                      </p:to>
                                    </p:set>
                                    <p:animEffect transition="in" filter="wipe(left)">
                                      <p:cBhvr>
                                        <p:cTn id="12" dur="500"/>
                                        <p:tgtEl>
                                          <p:spTgt spid="4834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83331"/>
                                        </p:tgtEl>
                                        <p:attrNameLst>
                                          <p:attrName>style.visibility</p:attrName>
                                        </p:attrNameLst>
                                      </p:cBhvr>
                                      <p:to>
                                        <p:strVal val="visible"/>
                                      </p:to>
                                    </p:set>
                                    <p:animEffect transition="in" filter="wipe(right)">
                                      <p:cBhvr>
                                        <p:cTn id="17" dur="500"/>
                                        <p:tgtEl>
                                          <p:spTgt spid="483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83415"/>
                                        </p:tgtEl>
                                        <p:attrNameLst>
                                          <p:attrName>style.visibility</p:attrName>
                                        </p:attrNameLst>
                                      </p:cBhvr>
                                      <p:to>
                                        <p:strVal val="visible"/>
                                      </p:to>
                                    </p:set>
                                    <p:animEffect transition="in" filter="wipe(right)">
                                      <p:cBhvr>
                                        <p:cTn id="22" dur="500"/>
                                        <p:tgtEl>
                                          <p:spTgt spid="48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animBg="1"/>
      <p:bldP spid="483415" grpId="0" autoUpdateAnimBg="0"/>
      <p:bldP spid="483416" grpId="0" animBg="1"/>
      <p:bldP spid="48341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88938" y="5964238"/>
            <a:ext cx="844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it-IT" sz="2400" b="1">
                <a:solidFill>
                  <a:srgbClr val="FFFFFF"/>
                </a:solidFill>
              </a:rPr>
              <a:t>Analogo rapido ASPART - </a:t>
            </a:r>
            <a:r>
              <a:rPr lang="it-IT" sz="2000" b="1">
                <a:solidFill>
                  <a:srgbClr val="FFFFFF"/>
                </a:solidFill>
              </a:rPr>
              <a:t>AC ASPARTICO VS. PROLINA B28</a:t>
            </a:r>
          </a:p>
        </p:txBody>
      </p:sp>
      <p:sp>
        <p:nvSpPr>
          <p:cNvPr id="47107" name="AutoShape 4"/>
          <p:cNvSpPr>
            <a:spLocks noChangeAspect="1" noChangeArrowheads="1" noTextEdit="1"/>
          </p:cNvSpPr>
          <p:nvPr/>
        </p:nvSpPr>
        <p:spPr bwMode="auto">
          <a:xfrm>
            <a:off x="4763" y="1066800"/>
            <a:ext cx="67119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4710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206500"/>
            <a:ext cx="67056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Freeform 6"/>
          <p:cNvSpPr>
            <a:spLocks noEditPoints="1"/>
          </p:cNvSpPr>
          <p:nvPr/>
        </p:nvSpPr>
        <p:spPr bwMode="auto">
          <a:xfrm>
            <a:off x="5830888" y="2921000"/>
            <a:ext cx="711200" cy="609600"/>
          </a:xfrm>
          <a:custGeom>
            <a:avLst/>
            <a:gdLst>
              <a:gd name="T0" fmla="*/ 2147483646 w 448"/>
              <a:gd name="T1" fmla="*/ 2147483646 h 384"/>
              <a:gd name="T2" fmla="*/ 0 w 448"/>
              <a:gd name="T3" fmla="*/ 2147483646 h 384"/>
              <a:gd name="T4" fmla="*/ 2147483646 w 448"/>
              <a:gd name="T5" fmla="*/ 2147483646 h 384"/>
              <a:gd name="T6" fmla="*/ 2147483646 w 448"/>
              <a:gd name="T7" fmla="*/ 2147483646 h 384"/>
              <a:gd name="T8" fmla="*/ 2147483646 w 448"/>
              <a:gd name="T9" fmla="*/ 2147483646 h 384"/>
              <a:gd name="T10" fmla="*/ 2147483646 w 448"/>
              <a:gd name="T11" fmla="*/ 2147483646 h 384"/>
              <a:gd name="T12" fmla="*/ 2147483646 w 448"/>
              <a:gd name="T13" fmla="*/ 2147483646 h 384"/>
              <a:gd name="T14" fmla="*/ 2147483646 w 448"/>
              <a:gd name="T15" fmla="*/ 0 h 384"/>
              <a:gd name="T16" fmla="*/ 2147483646 w 448"/>
              <a:gd name="T17" fmla="*/ 0 h 384"/>
              <a:gd name="T18" fmla="*/ 2147483646 w 448"/>
              <a:gd name="T19" fmla="*/ 0 h 384"/>
              <a:gd name="T20" fmla="*/ 2147483646 w 448"/>
              <a:gd name="T21" fmla="*/ 0 h 384"/>
              <a:gd name="T22" fmla="*/ 2147483646 w 448"/>
              <a:gd name="T23" fmla="*/ 2147483646 h 384"/>
              <a:gd name="T24" fmla="*/ 2147483646 w 448"/>
              <a:gd name="T25" fmla="*/ 2147483646 h 384"/>
              <a:gd name="T26" fmla="*/ 2147483646 w 448"/>
              <a:gd name="T27" fmla="*/ 2147483646 h 384"/>
              <a:gd name="T28" fmla="*/ 2147483646 w 448"/>
              <a:gd name="T29" fmla="*/ 2147483646 h 384"/>
              <a:gd name="T30" fmla="*/ 2147483646 w 448"/>
              <a:gd name="T31" fmla="*/ 2147483646 h 384"/>
              <a:gd name="T32" fmla="*/ 2147483646 w 448"/>
              <a:gd name="T33" fmla="*/ 2147483646 h 384"/>
              <a:gd name="T34" fmla="*/ 2147483646 w 448"/>
              <a:gd name="T35" fmla="*/ 2147483646 h 384"/>
              <a:gd name="T36" fmla="*/ 2147483646 w 448"/>
              <a:gd name="T37" fmla="*/ 2147483646 h 384"/>
              <a:gd name="T38" fmla="*/ 2147483646 w 448"/>
              <a:gd name="T39" fmla="*/ 2147483646 h 384"/>
              <a:gd name="T40" fmla="*/ 2147483646 w 448"/>
              <a:gd name="T41" fmla="*/ 2147483646 h 384"/>
              <a:gd name="T42" fmla="*/ 2147483646 w 448"/>
              <a:gd name="T43" fmla="*/ 2147483646 h 384"/>
              <a:gd name="T44" fmla="*/ 2147483646 w 448"/>
              <a:gd name="T45" fmla="*/ 2147483646 h 384"/>
              <a:gd name="T46" fmla="*/ 2147483646 w 448"/>
              <a:gd name="T47" fmla="*/ 2147483646 h 384"/>
              <a:gd name="T48" fmla="*/ 2147483646 w 448"/>
              <a:gd name="T49" fmla="*/ 2147483646 h 384"/>
              <a:gd name="T50" fmla="*/ 2147483646 w 448"/>
              <a:gd name="T51" fmla="*/ 2147483646 h 3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8"/>
              <a:gd name="T79" fmla="*/ 0 h 384"/>
              <a:gd name="T80" fmla="*/ 448 w 448"/>
              <a:gd name="T81" fmla="*/ 384 h 3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8" h="384">
                <a:moveTo>
                  <a:pt x="9" y="354"/>
                </a:moveTo>
                <a:lnTo>
                  <a:pt x="0" y="384"/>
                </a:lnTo>
                <a:lnTo>
                  <a:pt x="32" y="384"/>
                </a:lnTo>
                <a:lnTo>
                  <a:pt x="320" y="384"/>
                </a:lnTo>
                <a:lnTo>
                  <a:pt x="338" y="384"/>
                </a:lnTo>
                <a:lnTo>
                  <a:pt x="343" y="367"/>
                </a:lnTo>
                <a:lnTo>
                  <a:pt x="439" y="31"/>
                </a:lnTo>
                <a:lnTo>
                  <a:pt x="448" y="0"/>
                </a:lnTo>
                <a:lnTo>
                  <a:pt x="416" y="0"/>
                </a:lnTo>
                <a:lnTo>
                  <a:pt x="128" y="0"/>
                </a:lnTo>
                <a:lnTo>
                  <a:pt x="110" y="0"/>
                </a:lnTo>
                <a:lnTo>
                  <a:pt x="105" y="18"/>
                </a:lnTo>
                <a:lnTo>
                  <a:pt x="9" y="354"/>
                </a:lnTo>
                <a:close/>
                <a:moveTo>
                  <a:pt x="151" y="31"/>
                </a:moveTo>
                <a:lnTo>
                  <a:pt x="128" y="24"/>
                </a:lnTo>
                <a:lnTo>
                  <a:pt x="128" y="48"/>
                </a:lnTo>
                <a:lnTo>
                  <a:pt x="416" y="48"/>
                </a:lnTo>
                <a:lnTo>
                  <a:pt x="416" y="24"/>
                </a:lnTo>
                <a:lnTo>
                  <a:pt x="393" y="18"/>
                </a:lnTo>
                <a:lnTo>
                  <a:pt x="297" y="354"/>
                </a:lnTo>
                <a:lnTo>
                  <a:pt x="320" y="360"/>
                </a:lnTo>
                <a:lnTo>
                  <a:pt x="320" y="336"/>
                </a:lnTo>
                <a:lnTo>
                  <a:pt x="32" y="336"/>
                </a:lnTo>
                <a:lnTo>
                  <a:pt x="32" y="360"/>
                </a:lnTo>
                <a:lnTo>
                  <a:pt x="55" y="367"/>
                </a:lnTo>
                <a:lnTo>
                  <a:pt x="151" y="31"/>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7110" name="Rectangle 7"/>
          <p:cNvSpPr>
            <a:spLocks noChangeArrowheads="1"/>
          </p:cNvSpPr>
          <p:nvPr/>
        </p:nvSpPr>
        <p:spPr bwMode="auto">
          <a:xfrm>
            <a:off x="4868863" y="2278063"/>
            <a:ext cx="3841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it-IT"/>
          </a:p>
        </p:txBody>
      </p:sp>
      <p:sp>
        <p:nvSpPr>
          <p:cNvPr id="47111" name="Rectangle 8"/>
          <p:cNvSpPr>
            <a:spLocks noChangeArrowheads="1"/>
          </p:cNvSpPr>
          <p:nvPr/>
        </p:nvSpPr>
        <p:spPr bwMode="auto">
          <a:xfrm>
            <a:off x="6264275" y="2487613"/>
            <a:ext cx="1984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it-IT" sz="2800">
                <a:solidFill>
                  <a:srgbClr val="FC0128"/>
                </a:solidFill>
                <a:latin typeface="Arial" charset="0"/>
              </a:rPr>
              <a:t>1</a:t>
            </a:r>
            <a:endParaRPr lang="it-IT"/>
          </a:p>
        </p:txBody>
      </p:sp>
      <p:sp>
        <p:nvSpPr>
          <p:cNvPr id="484361" name="Rectangle 9"/>
          <p:cNvSpPr>
            <a:spLocks noChangeArrowheads="1"/>
          </p:cNvSpPr>
          <p:nvPr/>
        </p:nvSpPr>
        <p:spPr bwMode="auto">
          <a:xfrm>
            <a:off x="342900" y="38100"/>
            <a:ext cx="8459788" cy="1104900"/>
          </a:xfrm>
          <a:prstGeom prst="rect">
            <a:avLst/>
          </a:prstGeom>
          <a:noFill/>
          <a:ln w="12700">
            <a:noFill/>
            <a:miter lim="800000"/>
            <a:headEnd/>
            <a:tailEnd/>
          </a:ln>
          <a:effectLst/>
        </p:spPr>
        <p:txBody>
          <a:bodyPr lIns="90488" tIns="44450" rIns="90488" bIns="44450" anchor="ctr"/>
          <a:lstStyle>
            <a:lvl1pPr defTabSz="885825">
              <a:defRPr sz="2400">
                <a:solidFill>
                  <a:schemeClr val="tx1"/>
                </a:solidFill>
                <a:latin typeface="Times New Roman" panose="02020603050405020304" pitchFamily="18" charset="0"/>
                <a:ea typeface="MS PGothic" panose="020B0600070205080204" pitchFamily="34" charset="-128"/>
              </a:defRPr>
            </a:lvl1pPr>
            <a:lvl2pPr marL="742950" indent="-285750" defTabSz="885825">
              <a:defRPr sz="2400">
                <a:solidFill>
                  <a:schemeClr val="tx1"/>
                </a:solidFill>
                <a:latin typeface="Times New Roman" panose="02020603050405020304" pitchFamily="18" charset="0"/>
                <a:ea typeface="MS PGothic" panose="020B0600070205080204" pitchFamily="34" charset="-128"/>
              </a:defRPr>
            </a:lvl2pPr>
            <a:lvl3pPr marL="1143000" indent="-228600" defTabSz="885825">
              <a:defRPr sz="2400">
                <a:solidFill>
                  <a:schemeClr val="tx1"/>
                </a:solidFill>
                <a:latin typeface="Times New Roman" panose="02020603050405020304" pitchFamily="18" charset="0"/>
                <a:ea typeface="MS PGothic" panose="020B0600070205080204" pitchFamily="34" charset="-128"/>
              </a:defRPr>
            </a:lvl3pPr>
            <a:lvl4pPr marL="1600200" indent="-228600" defTabSz="885825">
              <a:defRPr sz="2400">
                <a:solidFill>
                  <a:schemeClr val="tx1"/>
                </a:solidFill>
                <a:latin typeface="Times New Roman" panose="02020603050405020304" pitchFamily="18" charset="0"/>
                <a:ea typeface="MS PGothic" panose="020B0600070205080204" pitchFamily="34" charset="-128"/>
              </a:defRPr>
            </a:lvl4pPr>
            <a:lvl5pPr marL="2057400" indent="-228600" defTabSz="885825">
              <a:defRPr sz="2400">
                <a:solidFill>
                  <a:schemeClr val="tx1"/>
                </a:solidFill>
                <a:latin typeface="Times New Roman" panose="02020603050405020304" pitchFamily="18" charset="0"/>
                <a:ea typeface="MS PGothic" panose="020B0600070205080204" pitchFamily="34" charset="-128"/>
              </a:defRPr>
            </a:lvl5pPr>
            <a:lvl6pPr marL="25146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it-IT" altLang="it-IT" sz="4000" b="1" dirty="0">
                <a:solidFill>
                  <a:srgbClr val="FFFF00"/>
                </a:solidFill>
                <a:effectLst>
                  <a:outerShdw blurRad="38100" dist="38100" dir="2700000" algn="tl">
                    <a:srgbClr val="000000"/>
                  </a:outerShdw>
                </a:effectLst>
                <a:latin typeface="Arial" panose="020B0604020202020204" pitchFamily="34" charset="0"/>
                <a:cs typeface="+mn-cs"/>
              </a:rPr>
              <a:t>I</a:t>
            </a:r>
            <a:r>
              <a:rPr lang="it-IT" altLang="it-IT" sz="4000" b="1" dirty="0" smtClean="0">
                <a:solidFill>
                  <a:srgbClr val="FFFF00"/>
                </a:solidFill>
                <a:effectLst>
                  <a:outerShdw blurRad="38100" dist="38100" dir="2700000" algn="tl">
                    <a:srgbClr val="000000"/>
                  </a:outerShdw>
                </a:effectLst>
                <a:latin typeface="Arial" panose="020B0604020202020204" pitchFamily="34" charset="0"/>
                <a:cs typeface="+mn-cs"/>
              </a:rPr>
              <a:t>nsulina ASPART (NOVORAPID)</a:t>
            </a:r>
            <a:endParaRPr lang="it-IT" altLang="it-IT" sz="4100" dirty="0" smtClean="0">
              <a:solidFill>
                <a:srgbClr val="FFFF00"/>
              </a:solidFill>
              <a:effectLst>
                <a:outerShdw blurRad="38100" dist="38100" dir="2700000" algn="tl">
                  <a:srgbClr val="000000"/>
                </a:outerShdw>
              </a:effectLst>
              <a:latin typeface="DINMittelschrift Alternate" charset="0"/>
              <a:cs typeface="+mn-cs"/>
            </a:endParaRPr>
          </a:p>
        </p:txBody>
      </p:sp>
    </p:spTree>
    <p:extLst>
      <p:ext uri="{BB962C8B-B14F-4D97-AF65-F5344CB8AC3E}">
        <p14:creationId xmlns:p14="http://schemas.microsoft.com/office/powerpoint/2010/main" val="4001374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0" y="252413"/>
            <a:ext cx="9307513" cy="708025"/>
          </a:xfrm>
          <a:prstGeom prst="rect">
            <a:avLst/>
          </a:prstGeom>
          <a:noFill/>
          <a:ln>
            <a:noFill/>
          </a:ln>
          <a:extLst/>
        </p:spPr>
        <p:txBody>
          <a:bodyPr lIns="91422" tIns="45711" rIns="91422" bIns="45711">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defRPr/>
            </a:pPr>
            <a:r>
              <a:rPr lang="it-IT" altLang="it-IT" sz="4000" b="1" dirty="0" smtClean="0">
                <a:solidFill>
                  <a:srgbClr val="FFFF00"/>
                </a:solidFill>
                <a:latin typeface="+mj-lt"/>
                <a:cs typeface="+mn-cs"/>
              </a:rPr>
              <a:t>Insulina GLULISINA (APIDRA) </a:t>
            </a:r>
          </a:p>
        </p:txBody>
      </p:sp>
      <p:sp>
        <p:nvSpPr>
          <p:cNvPr id="49155" name="Line 3"/>
          <p:cNvSpPr>
            <a:spLocks noChangeShapeType="1"/>
          </p:cNvSpPr>
          <p:nvPr/>
        </p:nvSpPr>
        <p:spPr bwMode="auto">
          <a:xfrm>
            <a:off x="7770813" y="3648075"/>
            <a:ext cx="381000" cy="133350"/>
          </a:xfrm>
          <a:prstGeom prst="line">
            <a:avLst/>
          </a:prstGeom>
          <a:noFill/>
          <a:ln w="33401">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it-IT"/>
          </a:p>
        </p:txBody>
      </p:sp>
      <p:sp>
        <p:nvSpPr>
          <p:cNvPr id="49156" name="Line 4"/>
          <p:cNvSpPr>
            <a:spLocks noChangeShapeType="1"/>
          </p:cNvSpPr>
          <p:nvPr/>
        </p:nvSpPr>
        <p:spPr bwMode="auto">
          <a:xfrm flipH="1">
            <a:off x="1447800" y="3722688"/>
            <a:ext cx="152400" cy="228600"/>
          </a:xfrm>
          <a:prstGeom prst="line">
            <a:avLst/>
          </a:prstGeom>
          <a:noFill/>
          <a:ln w="36576">
            <a:solidFill>
              <a:schemeClr val="bg1"/>
            </a:solidFill>
            <a:round/>
            <a:headEnd/>
            <a:tailEnd/>
          </a:ln>
          <a:extLst>
            <a:ext uri="{909E8E84-426E-40dd-AFC4-6F175D3DCCD1}">
              <a14:hiddenFill xmlns:a14="http://schemas.microsoft.com/office/drawing/2010/main">
                <a:noFill/>
              </a14:hiddenFill>
            </a:ext>
          </a:extLst>
        </p:spPr>
        <p:txBody>
          <a:bodyPr wrap="none"/>
          <a:lstStyle/>
          <a:p>
            <a:endParaRPr lang="it-IT"/>
          </a:p>
        </p:txBody>
      </p:sp>
      <p:sp>
        <p:nvSpPr>
          <p:cNvPr id="49157" name="Text Box 5"/>
          <p:cNvSpPr txBox="1">
            <a:spLocks noChangeArrowheads="1"/>
          </p:cNvSpPr>
          <p:nvPr/>
        </p:nvSpPr>
        <p:spPr bwMode="auto">
          <a:xfrm>
            <a:off x="361950" y="2452688"/>
            <a:ext cx="906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en-GB" sz="1600" b="1">
                <a:latin typeface="Arial Narrow" charset="0"/>
              </a:rPr>
              <a:t>Catena A</a:t>
            </a:r>
          </a:p>
        </p:txBody>
      </p:sp>
      <p:sp>
        <p:nvSpPr>
          <p:cNvPr id="49158" name="Text Box 6"/>
          <p:cNvSpPr txBox="1">
            <a:spLocks noChangeArrowheads="1"/>
          </p:cNvSpPr>
          <p:nvPr/>
        </p:nvSpPr>
        <p:spPr bwMode="auto">
          <a:xfrm>
            <a:off x="361950" y="4203700"/>
            <a:ext cx="9064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en-GB" sz="1600" b="1">
                <a:latin typeface="Arial Narrow" charset="0"/>
              </a:rPr>
              <a:t>Catena B</a:t>
            </a:r>
          </a:p>
        </p:txBody>
      </p:sp>
      <p:sp>
        <p:nvSpPr>
          <p:cNvPr id="49159" name="AutoShape 7"/>
          <p:cNvSpPr>
            <a:spLocks noChangeArrowheads="1"/>
          </p:cNvSpPr>
          <p:nvPr/>
        </p:nvSpPr>
        <p:spPr bwMode="auto">
          <a:xfrm rot="-1052759">
            <a:off x="7913688" y="3941763"/>
            <a:ext cx="85725" cy="84137"/>
          </a:xfrm>
          <a:prstGeom prst="upDownArrow">
            <a:avLst>
              <a:gd name="adj1" fmla="val 22222"/>
              <a:gd name="adj2" fmla="val 29093"/>
            </a:avLst>
          </a:prstGeom>
          <a:solidFill>
            <a:srgbClr val="FFFFFF"/>
          </a:solidFill>
          <a:ln w="3175">
            <a:solidFill>
              <a:srgbClr val="000000"/>
            </a:solidFill>
            <a:miter lim="800000"/>
            <a:headEnd/>
            <a:tailEnd/>
          </a:ln>
        </p:spPr>
        <p:txBody>
          <a:bodyPr wrap="none" anchor="ctr"/>
          <a:lstStyle/>
          <a:p>
            <a:pPr algn="ctr"/>
            <a:endParaRPr lang="it-IT"/>
          </a:p>
        </p:txBody>
      </p:sp>
      <p:sp>
        <p:nvSpPr>
          <p:cNvPr id="49160" name="AutoShape 8"/>
          <p:cNvSpPr>
            <a:spLocks noChangeArrowheads="1"/>
          </p:cNvSpPr>
          <p:nvPr/>
        </p:nvSpPr>
        <p:spPr bwMode="auto">
          <a:xfrm rot="-1052759">
            <a:off x="7978775" y="4103688"/>
            <a:ext cx="85725" cy="82550"/>
          </a:xfrm>
          <a:prstGeom prst="upDownArrow">
            <a:avLst>
              <a:gd name="adj1" fmla="val 22222"/>
              <a:gd name="adj2" fmla="val 29093"/>
            </a:avLst>
          </a:prstGeom>
          <a:solidFill>
            <a:srgbClr val="FFFF00"/>
          </a:solidFill>
          <a:ln w="6350">
            <a:solidFill>
              <a:srgbClr val="000000"/>
            </a:solidFill>
            <a:miter lim="800000"/>
            <a:headEnd/>
            <a:tailEnd/>
          </a:ln>
        </p:spPr>
        <p:txBody>
          <a:bodyPr wrap="none" anchor="ctr"/>
          <a:lstStyle/>
          <a:p>
            <a:pPr algn="ctr"/>
            <a:endParaRPr lang="it-IT"/>
          </a:p>
        </p:txBody>
      </p:sp>
      <p:sp>
        <p:nvSpPr>
          <p:cNvPr id="49161" name="AutoShape 9"/>
          <p:cNvSpPr>
            <a:spLocks noChangeArrowheads="1"/>
          </p:cNvSpPr>
          <p:nvPr/>
        </p:nvSpPr>
        <p:spPr bwMode="auto">
          <a:xfrm rot="-1052759">
            <a:off x="8255000" y="4014788"/>
            <a:ext cx="85725" cy="82550"/>
          </a:xfrm>
          <a:prstGeom prst="upDownArrow">
            <a:avLst>
              <a:gd name="adj1" fmla="val 22222"/>
              <a:gd name="adj2" fmla="val 29093"/>
            </a:avLst>
          </a:prstGeom>
          <a:solidFill>
            <a:srgbClr val="FFFF00"/>
          </a:solidFill>
          <a:ln w="6350">
            <a:solidFill>
              <a:srgbClr val="000000"/>
            </a:solidFill>
            <a:miter lim="800000"/>
            <a:headEnd/>
            <a:tailEnd/>
          </a:ln>
        </p:spPr>
        <p:txBody>
          <a:bodyPr wrap="none" anchor="ctr"/>
          <a:lstStyle/>
          <a:p>
            <a:pPr algn="ctr"/>
            <a:endParaRPr lang="it-IT"/>
          </a:p>
        </p:txBody>
      </p:sp>
      <p:sp>
        <p:nvSpPr>
          <p:cNvPr id="49162" name="Freeform 10"/>
          <p:cNvSpPr>
            <a:spLocks/>
          </p:cNvSpPr>
          <p:nvPr/>
        </p:nvSpPr>
        <p:spPr bwMode="auto">
          <a:xfrm>
            <a:off x="4975225" y="4745038"/>
            <a:ext cx="271463" cy="257175"/>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2"/>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63" name="Freeform 11"/>
          <p:cNvSpPr>
            <a:spLocks/>
          </p:cNvSpPr>
          <p:nvPr/>
        </p:nvSpPr>
        <p:spPr bwMode="auto">
          <a:xfrm>
            <a:off x="5232400" y="4684713"/>
            <a:ext cx="271463" cy="258762"/>
          </a:xfrm>
          <a:custGeom>
            <a:avLst/>
            <a:gdLst>
              <a:gd name="T0" fmla="*/ 2147483646 w 512"/>
              <a:gd name="T1" fmla="*/ 2147483646 h 512"/>
              <a:gd name="T2" fmla="*/ 2147483646 w 512"/>
              <a:gd name="T3" fmla="*/ 2147483646 h 512"/>
              <a:gd name="T4" fmla="*/ 2147483646 w 512"/>
              <a:gd name="T5" fmla="*/ 2147483646 h 512"/>
              <a:gd name="T6" fmla="*/ 2147483646 w 512"/>
              <a:gd name="T7" fmla="*/ 2147483646 h 512"/>
              <a:gd name="T8" fmla="*/ 2147483646 w 512"/>
              <a:gd name="T9" fmla="*/ 0 h 512"/>
              <a:gd name="T10" fmla="*/ 2147483646 w 512"/>
              <a:gd name="T11" fmla="*/ 2147483646 h 512"/>
              <a:gd name="T12" fmla="*/ 2147483646 w 512"/>
              <a:gd name="T13" fmla="*/ 2147483646 h 512"/>
              <a:gd name="T14" fmla="*/ 2147483646 w 512"/>
              <a:gd name="T15" fmla="*/ 2147483646 h 512"/>
              <a:gd name="T16" fmla="*/ 0 w 512"/>
              <a:gd name="T17" fmla="*/ 2147483646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2"/>
              <a:gd name="T53" fmla="*/ 512 w 512"/>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2">
                <a:moveTo>
                  <a:pt x="512"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2"/>
                </a:lnTo>
                <a:lnTo>
                  <a:pt x="355" y="492"/>
                </a:lnTo>
                <a:lnTo>
                  <a:pt x="437" y="437"/>
                </a:lnTo>
                <a:lnTo>
                  <a:pt x="492" y="355"/>
                </a:lnTo>
                <a:lnTo>
                  <a:pt x="512"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64" name="Freeform 12"/>
          <p:cNvSpPr>
            <a:spLocks/>
          </p:cNvSpPr>
          <p:nvPr/>
        </p:nvSpPr>
        <p:spPr bwMode="auto">
          <a:xfrm>
            <a:off x="5481638" y="4627563"/>
            <a:ext cx="269875" cy="257175"/>
          </a:xfrm>
          <a:custGeom>
            <a:avLst/>
            <a:gdLst>
              <a:gd name="T0" fmla="*/ 2147483646 w 512"/>
              <a:gd name="T1" fmla="*/ 2147483646 h 512"/>
              <a:gd name="T2" fmla="*/ 2147483646 w 512"/>
              <a:gd name="T3" fmla="*/ 2147483646 h 512"/>
              <a:gd name="T4" fmla="*/ 2147483646 w 512"/>
              <a:gd name="T5" fmla="*/ 2147483646 h 512"/>
              <a:gd name="T6" fmla="*/ 2147483646 w 512"/>
              <a:gd name="T7" fmla="*/ 2147483646 h 512"/>
              <a:gd name="T8" fmla="*/ 2147483646 w 512"/>
              <a:gd name="T9" fmla="*/ 0 h 512"/>
              <a:gd name="T10" fmla="*/ 2147483646 w 512"/>
              <a:gd name="T11" fmla="*/ 2147483646 h 512"/>
              <a:gd name="T12" fmla="*/ 2147483646 w 512"/>
              <a:gd name="T13" fmla="*/ 2147483646 h 512"/>
              <a:gd name="T14" fmla="*/ 2147483646 w 512"/>
              <a:gd name="T15" fmla="*/ 2147483646 h 512"/>
              <a:gd name="T16" fmla="*/ 0 w 512"/>
              <a:gd name="T17" fmla="*/ 2147483646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2"/>
              <a:gd name="T53" fmla="*/ 512 w 512"/>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2">
                <a:moveTo>
                  <a:pt x="512" y="256"/>
                </a:moveTo>
                <a:lnTo>
                  <a:pt x="492" y="156"/>
                </a:lnTo>
                <a:lnTo>
                  <a:pt x="437" y="74"/>
                </a:lnTo>
                <a:lnTo>
                  <a:pt x="355" y="19"/>
                </a:lnTo>
                <a:lnTo>
                  <a:pt x="256" y="0"/>
                </a:lnTo>
                <a:lnTo>
                  <a:pt x="156" y="19"/>
                </a:lnTo>
                <a:lnTo>
                  <a:pt x="74" y="74"/>
                </a:lnTo>
                <a:lnTo>
                  <a:pt x="19" y="156"/>
                </a:lnTo>
                <a:lnTo>
                  <a:pt x="0" y="256"/>
                </a:lnTo>
                <a:lnTo>
                  <a:pt x="19" y="354"/>
                </a:lnTo>
                <a:lnTo>
                  <a:pt x="74" y="436"/>
                </a:lnTo>
                <a:lnTo>
                  <a:pt x="156" y="492"/>
                </a:lnTo>
                <a:lnTo>
                  <a:pt x="256" y="512"/>
                </a:lnTo>
                <a:lnTo>
                  <a:pt x="355" y="492"/>
                </a:lnTo>
                <a:lnTo>
                  <a:pt x="437" y="436"/>
                </a:lnTo>
                <a:lnTo>
                  <a:pt x="492" y="354"/>
                </a:lnTo>
                <a:lnTo>
                  <a:pt x="512"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65" name="Freeform 13"/>
          <p:cNvSpPr>
            <a:spLocks/>
          </p:cNvSpPr>
          <p:nvPr/>
        </p:nvSpPr>
        <p:spPr bwMode="auto">
          <a:xfrm>
            <a:off x="5721350" y="4533900"/>
            <a:ext cx="323850" cy="306388"/>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4"/>
                </a:lnTo>
                <a:lnTo>
                  <a:pt x="74" y="436"/>
                </a:lnTo>
                <a:lnTo>
                  <a:pt x="156" y="492"/>
                </a:lnTo>
                <a:lnTo>
                  <a:pt x="256" y="512"/>
                </a:lnTo>
                <a:lnTo>
                  <a:pt x="355" y="492"/>
                </a:lnTo>
                <a:lnTo>
                  <a:pt x="437" y="436"/>
                </a:lnTo>
                <a:lnTo>
                  <a:pt x="492" y="354"/>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66" name="Rectangle 14"/>
          <p:cNvSpPr>
            <a:spLocks noChangeArrowheads="1"/>
          </p:cNvSpPr>
          <p:nvPr/>
        </p:nvSpPr>
        <p:spPr bwMode="auto">
          <a:xfrm>
            <a:off x="5816600" y="4613275"/>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Gly</a:t>
            </a:r>
          </a:p>
        </p:txBody>
      </p:sp>
      <p:sp>
        <p:nvSpPr>
          <p:cNvPr id="49167" name="Freeform 15"/>
          <p:cNvSpPr>
            <a:spLocks/>
          </p:cNvSpPr>
          <p:nvPr/>
        </p:nvSpPr>
        <p:spPr bwMode="auto">
          <a:xfrm>
            <a:off x="6002338" y="4454525"/>
            <a:ext cx="323850" cy="307975"/>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4"/>
                </a:lnTo>
                <a:lnTo>
                  <a:pt x="74" y="436"/>
                </a:lnTo>
                <a:lnTo>
                  <a:pt x="156" y="492"/>
                </a:lnTo>
                <a:lnTo>
                  <a:pt x="256" y="512"/>
                </a:lnTo>
                <a:lnTo>
                  <a:pt x="355" y="492"/>
                </a:lnTo>
                <a:lnTo>
                  <a:pt x="437" y="436"/>
                </a:lnTo>
                <a:lnTo>
                  <a:pt x="492" y="354"/>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68" name="Freeform 16"/>
          <p:cNvSpPr>
            <a:spLocks/>
          </p:cNvSpPr>
          <p:nvPr/>
        </p:nvSpPr>
        <p:spPr bwMode="auto">
          <a:xfrm>
            <a:off x="6259513" y="4370388"/>
            <a:ext cx="322262" cy="306387"/>
          </a:xfrm>
          <a:custGeom>
            <a:avLst/>
            <a:gdLst>
              <a:gd name="T0" fmla="*/ 2147483646 w 512"/>
              <a:gd name="T1" fmla="*/ 2147483646 h 512"/>
              <a:gd name="T2" fmla="*/ 2147483646 w 512"/>
              <a:gd name="T3" fmla="*/ 2147483646 h 512"/>
              <a:gd name="T4" fmla="*/ 2147483646 w 512"/>
              <a:gd name="T5" fmla="*/ 2147483646 h 512"/>
              <a:gd name="T6" fmla="*/ 2147483646 w 512"/>
              <a:gd name="T7" fmla="*/ 2147483646 h 512"/>
              <a:gd name="T8" fmla="*/ 2147483646 w 512"/>
              <a:gd name="T9" fmla="*/ 0 h 512"/>
              <a:gd name="T10" fmla="*/ 2147483646 w 512"/>
              <a:gd name="T11" fmla="*/ 2147483646 h 512"/>
              <a:gd name="T12" fmla="*/ 2147483646 w 512"/>
              <a:gd name="T13" fmla="*/ 2147483646 h 512"/>
              <a:gd name="T14" fmla="*/ 2147483646 w 512"/>
              <a:gd name="T15" fmla="*/ 2147483646 h 512"/>
              <a:gd name="T16" fmla="*/ 0 w 512"/>
              <a:gd name="T17" fmla="*/ 2147483646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2"/>
              <a:gd name="T53" fmla="*/ 512 w 512"/>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2">
                <a:moveTo>
                  <a:pt x="512" y="256"/>
                </a:moveTo>
                <a:lnTo>
                  <a:pt x="492" y="156"/>
                </a:lnTo>
                <a:lnTo>
                  <a:pt x="437" y="74"/>
                </a:lnTo>
                <a:lnTo>
                  <a:pt x="355" y="19"/>
                </a:lnTo>
                <a:lnTo>
                  <a:pt x="256" y="0"/>
                </a:lnTo>
                <a:lnTo>
                  <a:pt x="156" y="19"/>
                </a:lnTo>
                <a:lnTo>
                  <a:pt x="74" y="74"/>
                </a:lnTo>
                <a:lnTo>
                  <a:pt x="19" y="156"/>
                </a:lnTo>
                <a:lnTo>
                  <a:pt x="0" y="256"/>
                </a:lnTo>
                <a:lnTo>
                  <a:pt x="19" y="354"/>
                </a:lnTo>
                <a:lnTo>
                  <a:pt x="74" y="436"/>
                </a:lnTo>
                <a:lnTo>
                  <a:pt x="156" y="492"/>
                </a:lnTo>
                <a:lnTo>
                  <a:pt x="256" y="512"/>
                </a:lnTo>
                <a:lnTo>
                  <a:pt x="355" y="492"/>
                </a:lnTo>
                <a:lnTo>
                  <a:pt x="437" y="436"/>
                </a:lnTo>
                <a:lnTo>
                  <a:pt x="492" y="354"/>
                </a:lnTo>
                <a:lnTo>
                  <a:pt x="512"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69" name="Freeform 17"/>
          <p:cNvSpPr>
            <a:spLocks/>
          </p:cNvSpPr>
          <p:nvPr/>
        </p:nvSpPr>
        <p:spPr bwMode="auto">
          <a:xfrm>
            <a:off x="6523038" y="4284663"/>
            <a:ext cx="323850" cy="309562"/>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6"/>
                </a:moveTo>
                <a:lnTo>
                  <a:pt x="493" y="157"/>
                </a:lnTo>
                <a:lnTo>
                  <a:pt x="437" y="75"/>
                </a:lnTo>
                <a:lnTo>
                  <a:pt x="355" y="19"/>
                </a:lnTo>
                <a:lnTo>
                  <a:pt x="257" y="0"/>
                </a:lnTo>
                <a:lnTo>
                  <a:pt x="157" y="19"/>
                </a:lnTo>
                <a:lnTo>
                  <a:pt x="75" y="75"/>
                </a:lnTo>
                <a:lnTo>
                  <a:pt x="20" y="157"/>
                </a:lnTo>
                <a:lnTo>
                  <a:pt x="0" y="256"/>
                </a:lnTo>
                <a:lnTo>
                  <a:pt x="20" y="355"/>
                </a:lnTo>
                <a:lnTo>
                  <a:pt x="75" y="437"/>
                </a:lnTo>
                <a:lnTo>
                  <a:pt x="157" y="492"/>
                </a:lnTo>
                <a:lnTo>
                  <a:pt x="257" y="513"/>
                </a:lnTo>
                <a:lnTo>
                  <a:pt x="355" y="492"/>
                </a:lnTo>
                <a:lnTo>
                  <a:pt x="437" y="437"/>
                </a:lnTo>
                <a:lnTo>
                  <a:pt x="493"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70" name="Freeform 18"/>
          <p:cNvSpPr>
            <a:spLocks/>
          </p:cNvSpPr>
          <p:nvPr/>
        </p:nvSpPr>
        <p:spPr bwMode="auto">
          <a:xfrm>
            <a:off x="6775450" y="4198938"/>
            <a:ext cx="323850" cy="309562"/>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3"/>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71" name="Freeform 19"/>
          <p:cNvSpPr>
            <a:spLocks/>
          </p:cNvSpPr>
          <p:nvPr/>
        </p:nvSpPr>
        <p:spPr bwMode="auto">
          <a:xfrm>
            <a:off x="5703888" y="3609975"/>
            <a:ext cx="641350" cy="1001713"/>
          </a:xfrm>
          <a:custGeom>
            <a:avLst/>
            <a:gdLst>
              <a:gd name="T0" fmla="*/ 2147483646 w 404"/>
              <a:gd name="T1" fmla="*/ 0 h 664"/>
              <a:gd name="T2" fmla="*/ 2147483646 w 404"/>
              <a:gd name="T3" fmla="*/ 2147483646 h 664"/>
              <a:gd name="T4" fmla="*/ 0 w 404"/>
              <a:gd name="T5" fmla="*/ 2147483646 h 664"/>
              <a:gd name="T6" fmla="*/ 0 60000 65536"/>
              <a:gd name="T7" fmla="*/ 0 60000 65536"/>
              <a:gd name="T8" fmla="*/ 0 60000 65536"/>
              <a:gd name="T9" fmla="*/ 0 w 404"/>
              <a:gd name="T10" fmla="*/ 0 h 664"/>
              <a:gd name="T11" fmla="*/ 404 w 404"/>
              <a:gd name="T12" fmla="*/ 664 h 664"/>
            </a:gdLst>
            <a:ahLst/>
            <a:cxnLst>
              <a:cxn ang="T6">
                <a:pos x="T0" y="T1"/>
              </a:cxn>
              <a:cxn ang="T7">
                <a:pos x="T2" y="T3"/>
              </a:cxn>
              <a:cxn ang="T8">
                <a:pos x="T4" y="T5"/>
              </a:cxn>
            </a:cxnLst>
            <a:rect l="T9" t="T10" r="T11" b="T12"/>
            <a:pathLst>
              <a:path w="404" h="664">
                <a:moveTo>
                  <a:pt x="404" y="0"/>
                </a:moveTo>
                <a:lnTo>
                  <a:pt x="404" y="156"/>
                </a:lnTo>
                <a:lnTo>
                  <a:pt x="0" y="664"/>
                </a:ln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9172" name="Freeform 20"/>
          <p:cNvSpPr>
            <a:spLocks/>
          </p:cNvSpPr>
          <p:nvPr/>
        </p:nvSpPr>
        <p:spPr bwMode="auto">
          <a:xfrm>
            <a:off x="4721225" y="4783138"/>
            <a:ext cx="271463" cy="258762"/>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3"/>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73" name="Freeform 21"/>
          <p:cNvSpPr>
            <a:spLocks/>
          </p:cNvSpPr>
          <p:nvPr/>
        </p:nvSpPr>
        <p:spPr bwMode="auto">
          <a:xfrm>
            <a:off x="3632200" y="4770438"/>
            <a:ext cx="271463" cy="258762"/>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2"/>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74" name="Freeform 22"/>
          <p:cNvSpPr>
            <a:spLocks/>
          </p:cNvSpPr>
          <p:nvPr/>
        </p:nvSpPr>
        <p:spPr bwMode="auto">
          <a:xfrm>
            <a:off x="2825750" y="4552950"/>
            <a:ext cx="271463" cy="258763"/>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2"/>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75" name="Freeform 23"/>
          <p:cNvSpPr>
            <a:spLocks/>
          </p:cNvSpPr>
          <p:nvPr/>
        </p:nvSpPr>
        <p:spPr bwMode="auto">
          <a:xfrm>
            <a:off x="2571750" y="4457700"/>
            <a:ext cx="271463" cy="258763"/>
          </a:xfrm>
          <a:custGeom>
            <a:avLst/>
            <a:gdLst>
              <a:gd name="T0" fmla="*/ 2147483646 w 512"/>
              <a:gd name="T1" fmla="*/ 2147483646 h 513"/>
              <a:gd name="T2" fmla="*/ 2147483646 w 512"/>
              <a:gd name="T3" fmla="*/ 2147483646 h 513"/>
              <a:gd name="T4" fmla="*/ 2147483646 w 512"/>
              <a:gd name="T5" fmla="*/ 2147483646 h 513"/>
              <a:gd name="T6" fmla="*/ 2147483646 w 512"/>
              <a:gd name="T7" fmla="*/ 2147483646 h 513"/>
              <a:gd name="T8" fmla="*/ 2147483646 w 512"/>
              <a:gd name="T9" fmla="*/ 0 h 513"/>
              <a:gd name="T10" fmla="*/ 2147483646 w 512"/>
              <a:gd name="T11" fmla="*/ 2147483646 h 513"/>
              <a:gd name="T12" fmla="*/ 2147483646 w 512"/>
              <a:gd name="T13" fmla="*/ 2147483646 h 513"/>
              <a:gd name="T14" fmla="*/ 2147483646 w 512"/>
              <a:gd name="T15" fmla="*/ 2147483646 h 513"/>
              <a:gd name="T16" fmla="*/ 0 w 512"/>
              <a:gd name="T17" fmla="*/ 2147483646 h 513"/>
              <a:gd name="T18" fmla="*/ 2147483646 w 512"/>
              <a:gd name="T19" fmla="*/ 2147483646 h 513"/>
              <a:gd name="T20" fmla="*/ 2147483646 w 512"/>
              <a:gd name="T21" fmla="*/ 2147483646 h 513"/>
              <a:gd name="T22" fmla="*/ 2147483646 w 512"/>
              <a:gd name="T23" fmla="*/ 2147483646 h 513"/>
              <a:gd name="T24" fmla="*/ 2147483646 w 512"/>
              <a:gd name="T25" fmla="*/ 2147483646 h 513"/>
              <a:gd name="T26" fmla="*/ 2147483646 w 512"/>
              <a:gd name="T27" fmla="*/ 2147483646 h 513"/>
              <a:gd name="T28" fmla="*/ 2147483646 w 512"/>
              <a:gd name="T29" fmla="*/ 2147483646 h 513"/>
              <a:gd name="T30" fmla="*/ 2147483646 w 512"/>
              <a:gd name="T31" fmla="*/ 2147483646 h 513"/>
              <a:gd name="T32" fmla="*/ 2147483646 w 512"/>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3"/>
              <a:gd name="T53" fmla="*/ 512 w 512"/>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3">
                <a:moveTo>
                  <a:pt x="512" y="257"/>
                </a:moveTo>
                <a:lnTo>
                  <a:pt x="492" y="157"/>
                </a:lnTo>
                <a:lnTo>
                  <a:pt x="437" y="75"/>
                </a:lnTo>
                <a:lnTo>
                  <a:pt x="355" y="19"/>
                </a:lnTo>
                <a:lnTo>
                  <a:pt x="256" y="0"/>
                </a:lnTo>
                <a:lnTo>
                  <a:pt x="156" y="19"/>
                </a:lnTo>
                <a:lnTo>
                  <a:pt x="74" y="75"/>
                </a:lnTo>
                <a:lnTo>
                  <a:pt x="19" y="157"/>
                </a:lnTo>
                <a:lnTo>
                  <a:pt x="0" y="257"/>
                </a:lnTo>
                <a:lnTo>
                  <a:pt x="19" y="355"/>
                </a:lnTo>
                <a:lnTo>
                  <a:pt x="74" y="437"/>
                </a:lnTo>
                <a:lnTo>
                  <a:pt x="156" y="492"/>
                </a:lnTo>
                <a:lnTo>
                  <a:pt x="256" y="513"/>
                </a:lnTo>
                <a:lnTo>
                  <a:pt x="355" y="492"/>
                </a:lnTo>
                <a:lnTo>
                  <a:pt x="437" y="437"/>
                </a:lnTo>
                <a:lnTo>
                  <a:pt x="492" y="355"/>
                </a:lnTo>
                <a:lnTo>
                  <a:pt x="512" y="257"/>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76" name="Rectangle 24"/>
          <p:cNvSpPr>
            <a:spLocks noChangeArrowheads="1"/>
          </p:cNvSpPr>
          <p:nvPr/>
        </p:nvSpPr>
        <p:spPr bwMode="auto">
          <a:xfrm>
            <a:off x="1281113" y="3067050"/>
            <a:ext cx="809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FFFF00"/>
                </a:solidFill>
                <a:latin typeface="Arial Narrow" charset="0"/>
              </a:rPr>
              <a:t>1</a:t>
            </a:r>
            <a:endParaRPr lang="en-GB">
              <a:solidFill>
                <a:srgbClr val="FFFF00"/>
              </a:solidFill>
              <a:latin typeface="Arial Narrow" charset="0"/>
            </a:endParaRPr>
          </a:p>
        </p:txBody>
      </p:sp>
      <p:sp>
        <p:nvSpPr>
          <p:cNvPr id="49177" name="Rectangle 25"/>
          <p:cNvSpPr>
            <a:spLocks noChangeArrowheads="1"/>
          </p:cNvSpPr>
          <p:nvPr/>
        </p:nvSpPr>
        <p:spPr bwMode="auto">
          <a:xfrm>
            <a:off x="2270125" y="3586163"/>
            <a:ext cx="809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r>
              <a:rPr lang="en-GB" sz="1400" b="1">
                <a:solidFill>
                  <a:srgbClr val="FFFF00"/>
                </a:solidFill>
                <a:latin typeface="Arial Narrow" charset="0"/>
              </a:rPr>
              <a:t>5</a:t>
            </a:r>
            <a:endParaRPr lang="en-GB">
              <a:solidFill>
                <a:srgbClr val="FFFF00"/>
              </a:solidFill>
              <a:latin typeface="Arial Narrow" charset="0"/>
            </a:endParaRPr>
          </a:p>
        </p:txBody>
      </p:sp>
      <p:sp>
        <p:nvSpPr>
          <p:cNvPr id="49178" name="Rectangle 26"/>
          <p:cNvSpPr>
            <a:spLocks noChangeArrowheads="1"/>
          </p:cNvSpPr>
          <p:nvPr/>
        </p:nvSpPr>
        <p:spPr bwMode="auto">
          <a:xfrm>
            <a:off x="742950" y="3930650"/>
            <a:ext cx="190500" cy="212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1400" b="1">
                <a:solidFill>
                  <a:srgbClr val="000000"/>
                </a:solidFill>
                <a:latin typeface="Arial Narrow" charset="0"/>
              </a:rPr>
              <a:t>1</a:t>
            </a:r>
            <a:endParaRPr lang="en-GB">
              <a:solidFill>
                <a:srgbClr val="000000"/>
              </a:solidFill>
              <a:latin typeface="Arial Narrow" charset="0"/>
            </a:endParaRPr>
          </a:p>
        </p:txBody>
      </p:sp>
      <p:sp>
        <p:nvSpPr>
          <p:cNvPr id="49179" name="Rectangle 27"/>
          <p:cNvSpPr>
            <a:spLocks noChangeArrowheads="1"/>
          </p:cNvSpPr>
          <p:nvPr/>
        </p:nvSpPr>
        <p:spPr bwMode="auto">
          <a:xfrm>
            <a:off x="1758950" y="4449763"/>
            <a:ext cx="190500" cy="212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1400" b="1">
                <a:solidFill>
                  <a:srgbClr val="000000"/>
                </a:solidFill>
                <a:latin typeface="Arial Narrow" charset="0"/>
              </a:rPr>
              <a:t>5</a:t>
            </a:r>
            <a:endParaRPr lang="en-GB">
              <a:solidFill>
                <a:srgbClr val="000000"/>
              </a:solidFill>
              <a:latin typeface="Arial Narrow" charset="0"/>
            </a:endParaRPr>
          </a:p>
        </p:txBody>
      </p:sp>
      <p:sp>
        <p:nvSpPr>
          <p:cNvPr id="49180" name="Rectangle 28"/>
          <p:cNvSpPr>
            <a:spLocks noChangeArrowheads="1"/>
          </p:cNvSpPr>
          <p:nvPr/>
        </p:nvSpPr>
        <p:spPr bwMode="auto">
          <a:xfrm>
            <a:off x="3032125" y="4924425"/>
            <a:ext cx="161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FFFF00"/>
                </a:solidFill>
                <a:latin typeface="Arial Narrow" charset="0"/>
              </a:rPr>
              <a:t>10</a:t>
            </a:r>
            <a:endParaRPr lang="en-GB">
              <a:solidFill>
                <a:srgbClr val="FFFF00"/>
              </a:solidFill>
              <a:latin typeface="Arial Narrow" charset="0"/>
            </a:endParaRPr>
          </a:p>
        </p:txBody>
      </p:sp>
      <p:sp>
        <p:nvSpPr>
          <p:cNvPr id="49181" name="Rectangle 29"/>
          <p:cNvSpPr>
            <a:spLocks noChangeArrowheads="1"/>
          </p:cNvSpPr>
          <p:nvPr/>
        </p:nvSpPr>
        <p:spPr bwMode="auto">
          <a:xfrm>
            <a:off x="4487863" y="5110163"/>
            <a:ext cx="161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FFFF00"/>
                </a:solidFill>
                <a:latin typeface="Arial Narrow" charset="0"/>
              </a:rPr>
              <a:t>15</a:t>
            </a:r>
            <a:endParaRPr lang="en-GB">
              <a:solidFill>
                <a:srgbClr val="FFFF00"/>
              </a:solidFill>
              <a:latin typeface="Arial Narrow" charset="0"/>
            </a:endParaRPr>
          </a:p>
        </p:txBody>
      </p:sp>
      <p:sp>
        <p:nvSpPr>
          <p:cNvPr id="49182" name="Rectangle 30"/>
          <p:cNvSpPr>
            <a:spLocks noChangeArrowheads="1"/>
          </p:cNvSpPr>
          <p:nvPr/>
        </p:nvSpPr>
        <p:spPr bwMode="auto">
          <a:xfrm>
            <a:off x="5902325" y="4835525"/>
            <a:ext cx="161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FFFF00"/>
                </a:solidFill>
                <a:latin typeface="Arial Narrow" charset="0"/>
              </a:rPr>
              <a:t>20</a:t>
            </a:r>
            <a:endParaRPr lang="en-GB">
              <a:solidFill>
                <a:srgbClr val="FFFF00"/>
              </a:solidFill>
              <a:latin typeface="Arial Narrow" charset="0"/>
            </a:endParaRPr>
          </a:p>
        </p:txBody>
      </p:sp>
      <p:sp>
        <p:nvSpPr>
          <p:cNvPr id="49183" name="Rectangle 31"/>
          <p:cNvSpPr>
            <a:spLocks noChangeArrowheads="1"/>
          </p:cNvSpPr>
          <p:nvPr/>
        </p:nvSpPr>
        <p:spPr bwMode="auto">
          <a:xfrm>
            <a:off x="3700463" y="3071813"/>
            <a:ext cx="198437" cy="212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1400" b="1">
                <a:solidFill>
                  <a:srgbClr val="000000"/>
                </a:solidFill>
                <a:latin typeface="Arial Narrow" charset="0"/>
              </a:rPr>
              <a:t>S</a:t>
            </a:r>
            <a:endParaRPr lang="en-GB" sz="1400">
              <a:solidFill>
                <a:srgbClr val="000000"/>
              </a:solidFill>
              <a:latin typeface="Arial Narrow" charset="0"/>
            </a:endParaRPr>
          </a:p>
        </p:txBody>
      </p:sp>
      <p:sp>
        <p:nvSpPr>
          <p:cNvPr id="49184" name="Rectangle 32"/>
          <p:cNvSpPr>
            <a:spLocks noChangeArrowheads="1"/>
          </p:cNvSpPr>
          <p:nvPr/>
        </p:nvSpPr>
        <p:spPr bwMode="auto">
          <a:xfrm>
            <a:off x="3076575" y="2916238"/>
            <a:ext cx="198438" cy="212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1400" b="1">
                <a:solidFill>
                  <a:srgbClr val="000000"/>
                </a:solidFill>
                <a:latin typeface="Arial Narrow" charset="0"/>
              </a:rPr>
              <a:t>S</a:t>
            </a:r>
            <a:endParaRPr lang="en-GB" sz="1400">
              <a:solidFill>
                <a:srgbClr val="000000"/>
              </a:solidFill>
              <a:latin typeface="Arial Narrow" charset="0"/>
            </a:endParaRPr>
          </a:p>
        </p:txBody>
      </p:sp>
      <p:sp>
        <p:nvSpPr>
          <p:cNvPr id="49185" name="Rectangle 33"/>
          <p:cNvSpPr>
            <a:spLocks noChangeArrowheads="1"/>
          </p:cNvSpPr>
          <p:nvPr/>
        </p:nvSpPr>
        <p:spPr bwMode="auto">
          <a:xfrm>
            <a:off x="6399213" y="3609975"/>
            <a:ext cx="161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FFFF00"/>
                </a:solidFill>
                <a:latin typeface="Arial Narrow" charset="0"/>
              </a:rPr>
              <a:t>20</a:t>
            </a:r>
            <a:endParaRPr lang="en-GB">
              <a:solidFill>
                <a:srgbClr val="FFFF00"/>
              </a:solidFill>
              <a:latin typeface="Arial Narrow" charset="0"/>
            </a:endParaRPr>
          </a:p>
        </p:txBody>
      </p:sp>
      <p:sp>
        <p:nvSpPr>
          <p:cNvPr id="49186" name="Rectangle 34"/>
          <p:cNvSpPr>
            <a:spLocks noChangeArrowheads="1"/>
          </p:cNvSpPr>
          <p:nvPr/>
        </p:nvSpPr>
        <p:spPr bwMode="auto">
          <a:xfrm>
            <a:off x="4906963" y="3997325"/>
            <a:ext cx="161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FFFF00"/>
                </a:solidFill>
                <a:latin typeface="Arial Narrow" charset="0"/>
              </a:rPr>
              <a:t>15</a:t>
            </a:r>
            <a:endParaRPr lang="en-GB">
              <a:solidFill>
                <a:srgbClr val="FFFF00"/>
              </a:solidFill>
              <a:latin typeface="Arial Narrow" charset="0"/>
            </a:endParaRPr>
          </a:p>
        </p:txBody>
      </p:sp>
      <p:sp>
        <p:nvSpPr>
          <p:cNvPr id="49187" name="Rectangle 35"/>
          <p:cNvSpPr>
            <a:spLocks noChangeArrowheads="1"/>
          </p:cNvSpPr>
          <p:nvPr/>
        </p:nvSpPr>
        <p:spPr bwMode="auto">
          <a:xfrm>
            <a:off x="3513138" y="4035425"/>
            <a:ext cx="161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FFFF00"/>
                </a:solidFill>
                <a:latin typeface="Arial Narrow" charset="0"/>
              </a:rPr>
              <a:t>10</a:t>
            </a:r>
            <a:endParaRPr lang="en-GB">
              <a:solidFill>
                <a:srgbClr val="FFFF00"/>
              </a:solidFill>
              <a:latin typeface="Arial Narrow" charset="0"/>
            </a:endParaRPr>
          </a:p>
        </p:txBody>
      </p:sp>
      <p:sp>
        <p:nvSpPr>
          <p:cNvPr id="49188" name="Freeform 36"/>
          <p:cNvSpPr>
            <a:spLocks/>
          </p:cNvSpPr>
          <p:nvPr/>
        </p:nvSpPr>
        <p:spPr bwMode="auto">
          <a:xfrm>
            <a:off x="5121275" y="3649663"/>
            <a:ext cx="271463" cy="257175"/>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3" y="156"/>
                </a:lnTo>
                <a:lnTo>
                  <a:pt x="438" y="74"/>
                </a:lnTo>
                <a:lnTo>
                  <a:pt x="355" y="19"/>
                </a:lnTo>
                <a:lnTo>
                  <a:pt x="257" y="0"/>
                </a:lnTo>
                <a:lnTo>
                  <a:pt x="157" y="19"/>
                </a:lnTo>
                <a:lnTo>
                  <a:pt x="75" y="74"/>
                </a:lnTo>
                <a:lnTo>
                  <a:pt x="20" y="156"/>
                </a:lnTo>
                <a:lnTo>
                  <a:pt x="0" y="256"/>
                </a:lnTo>
                <a:lnTo>
                  <a:pt x="20" y="355"/>
                </a:lnTo>
                <a:lnTo>
                  <a:pt x="75" y="437"/>
                </a:lnTo>
                <a:lnTo>
                  <a:pt x="157" y="492"/>
                </a:lnTo>
                <a:lnTo>
                  <a:pt x="257" y="512"/>
                </a:lnTo>
                <a:lnTo>
                  <a:pt x="355" y="492"/>
                </a:lnTo>
                <a:lnTo>
                  <a:pt x="438" y="437"/>
                </a:lnTo>
                <a:lnTo>
                  <a:pt x="493"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89" name="Freeform 37"/>
          <p:cNvSpPr>
            <a:spLocks/>
          </p:cNvSpPr>
          <p:nvPr/>
        </p:nvSpPr>
        <p:spPr bwMode="auto">
          <a:xfrm>
            <a:off x="1254125" y="2792413"/>
            <a:ext cx="269875" cy="258762"/>
          </a:xfrm>
          <a:custGeom>
            <a:avLst/>
            <a:gdLst>
              <a:gd name="T0" fmla="*/ 2147483646 w 512"/>
              <a:gd name="T1" fmla="*/ 2147483646 h 513"/>
              <a:gd name="T2" fmla="*/ 2147483646 w 512"/>
              <a:gd name="T3" fmla="*/ 2147483646 h 513"/>
              <a:gd name="T4" fmla="*/ 2147483646 w 512"/>
              <a:gd name="T5" fmla="*/ 2147483646 h 513"/>
              <a:gd name="T6" fmla="*/ 2147483646 w 512"/>
              <a:gd name="T7" fmla="*/ 2147483646 h 513"/>
              <a:gd name="T8" fmla="*/ 2147483646 w 512"/>
              <a:gd name="T9" fmla="*/ 0 h 513"/>
              <a:gd name="T10" fmla="*/ 2147483646 w 512"/>
              <a:gd name="T11" fmla="*/ 2147483646 h 513"/>
              <a:gd name="T12" fmla="*/ 2147483646 w 512"/>
              <a:gd name="T13" fmla="*/ 2147483646 h 513"/>
              <a:gd name="T14" fmla="*/ 2147483646 w 512"/>
              <a:gd name="T15" fmla="*/ 2147483646 h 513"/>
              <a:gd name="T16" fmla="*/ 0 w 512"/>
              <a:gd name="T17" fmla="*/ 2147483646 h 513"/>
              <a:gd name="T18" fmla="*/ 2147483646 w 512"/>
              <a:gd name="T19" fmla="*/ 2147483646 h 513"/>
              <a:gd name="T20" fmla="*/ 2147483646 w 512"/>
              <a:gd name="T21" fmla="*/ 2147483646 h 513"/>
              <a:gd name="T22" fmla="*/ 2147483646 w 512"/>
              <a:gd name="T23" fmla="*/ 2147483646 h 513"/>
              <a:gd name="T24" fmla="*/ 2147483646 w 512"/>
              <a:gd name="T25" fmla="*/ 2147483646 h 513"/>
              <a:gd name="T26" fmla="*/ 2147483646 w 512"/>
              <a:gd name="T27" fmla="*/ 2147483646 h 513"/>
              <a:gd name="T28" fmla="*/ 2147483646 w 512"/>
              <a:gd name="T29" fmla="*/ 2147483646 h 513"/>
              <a:gd name="T30" fmla="*/ 2147483646 w 512"/>
              <a:gd name="T31" fmla="*/ 2147483646 h 513"/>
              <a:gd name="T32" fmla="*/ 2147483646 w 512"/>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3"/>
              <a:gd name="T53" fmla="*/ 512 w 512"/>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3">
                <a:moveTo>
                  <a:pt x="512"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3"/>
                </a:lnTo>
                <a:lnTo>
                  <a:pt x="355" y="492"/>
                </a:lnTo>
                <a:lnTo>
                  <a:pt x="437" y="437"/>
                </a:lnTo>
                <a:lnTo>
                  <a:pt x="492" y="355"/>
                </a:lnTo>
                <a:lnTo>
                  <a:pt x="512"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90" name="Rectangle 38"/>
          <p:cNvSpPr>
            <a:spLocks noChangeArrowheads="1"/>
          </p:cNvSpPr>
          <p:nvPr/>
        </p:nvSpPr>
        <p:spPr bwMode="auto">
          <a:xfrm>
            <a:off x="1298575" y="2846388"/>
            <a:ext cx="184150" cy="171450"/>
          </a:xfrm>
          <a:prstGeom prst="rect">
            <a:avLst/>
          </a:prstGeom>
          <a:noFill/>
          <a:ln w="19050">
            <a:solidFill>
              <a:srgbClr val="CCFF33"/>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r>
              <a:rPr lang="en-GB" sz="1000" b="1">
                <a:solidFill>
                  <a:srgbClr val="292929"/>
                </a:solidFill>
                <a:latin typeface="Arial Narrow" charset="0"/>
              </a:rPr>
              <a:t>Gly</a:t>
            </a:r>
          </a:p>
        </p:txBody>
      </p:sp>
      <p:sp>
        <p:nvSpPr>
          <p:cNvPr id="49191" name="Freeform 39"/>
          <p:cNvSpPr>
            <a:spLocks/>
          </p:cNvSpPr>
          <p:nvPr/>
        </p:nvSpPr>
        <p:spPr bwMode="auto">
          <a:xfrm>
            <a:off x="1497013" y="2919413"/>
            <a:ext cx="271462" cy="258762"/>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6"/>
                </a:moveTo>
                <a:lnTo>
                  <a:pt x="492" y="156"/>
                </a:lnTo>
                <a:lnTo>
                  <a:pt x="437" y="74"/>
                </a:lnTo>
                <a:lnTo>
                  <a:pt x="355" y="19"/>
                </a:lnTo>
                <a:lnTo>
                  <a:pt x="257" y="0"/>
                </a:lnTo>
                <a:lnTo>
                  <a:pt x="157" y="19"/>
                </a:lnTo>
                <a:lnTo>
                  <a:pt x="75" y="74"/>
                </a:lnTo>
                <a:lnTo>
                  <a:pt x="19" y="156"/>
                </a:lnTo>
                <a:lnTo>
                  <a:pt x="0" y="256"/>
                </a:lnTo>
                <a:lnTo>
                  <a:pt x="19" y="355"/>
                </a:lnTo>
                <a:lnTo>
                  <a:pt x="75" y="437"/>
                </a:lnTo>
                <a:lnTo>
                  <a:pt x="157" y="492"/>
                </a:lnTo>
                <a:lnTo>
                  <a:pt x="257" y="513"/>
                </a:lnTo>
                <a:lnTo>
                  <a:pt x="355" y="492"/>
                </a:lnTo>
                <a:lnTo>
                  <a:pt x="437" y="437"/>
                </a:lnTo>
                <a:lnTo>
                  <a:pt x="492" y="355"/>
                </a:lnTo>
                <a:lnTo>
                  <a:pt x="513" y="256"/>
                </a:lnTo>
                <a:close/>
              </a:path>
            </a:pathLst>
          </a:custGeom>
          <a:solidFill>
            <a:srgbClr val="CCFF33"/>
          </a:solidFill>
          <a:ln w="12700" cmpd="sng">
            <a:solidFill>
              <a:srgbClr val="CCFF33"/>
            </a:solidFill>
            <a:prstDash val="solid"/>
            <a:round/>
            <a:headEnd/>
            <a:tailEnd/>
          </a:ln>
        </p:spPr>
        <p:txBody>
          <a:bodyPr/>
          <a:lstStyle/>
          <a:p>
            <a:endParaRPr lang="it-IT"/>
          </a:p>
        </p:txBody>
      </p:sp>
      <p:sp>
        <p:nvSpPr>
          <p:cNvPr id="49192" name="Freeform 40"/>
          <p:cNvSpPr>
            <a:spLocks/>
          </p:cNvSpPr>
          <p:nvPr/>
        </p:nvSpPr>
        <p:spPr bwMode="auto">
          <a:xfrm>
            <a:off x="1731963" y="3052763"/>
            <a:ext cx="269875" cy="258762"/>
          </a:xfrm>
          <a:custGeom>
            <a:avLst/>
            <a:gdLst>
              <a:gd name="T0" fmla="*/ 2147483646 w 512"/>
              <a:gd name="T1" fmla="*/ 2147483646 h 513"/>
              <a:gd name="T2" fmla="*/ 2147483646 w 512"/>
              <a:gd name="T3" fmla="*/ 2147483646 h 513"/>
              <a:gd name="T4" fmla="*/ 2147483646 w 512"/>
              <a:gd name="T5" fmla="*/ 2147483646 h 513"/>
              <a:gd name="T6" fmla="*/ 2147483646 w 512"/>
              <a:gd name="T7" fmla="*/ 2147483646 h 513"/>
              <a:gd name="T8" fmla="*/ 2147483646 w 512"/>
              <a:gd name="T9" fmla="*/ 0 h 513"/>
              <a:gd name="T10" fmla="*/ 2147483646 w 512"/>
              <a:gd name="T11" fmla="*/ 2147483646 h 513"/>
              <a:gd name="T12" fmla="*/ 2147483646 w 512"/>
              <a:gd name="T13" fmla="*/ 2147483646 h 513"/>
              <a:gd name="T14" fmla="*/ 2147483646 w 512"/>
              <a:gd name="T15" fmla="*/ 2147483646 h 513"/>
              <a:gd name="T16" fmla="*/ 0 w 512"/>
              <a:gd name="T17" fmla="*/ 2147483646 h 513"/>
              <a:gd name="T18" fmla="*/ 2147483646 w 512"/>
              <a:gd name="T19" fmla="*/ 2147483646 h 513"/>
              <a:gd name="T20" fmla="*/ 2147483646 w 512"/>
              <a:gd name="T21" fmla="*/ 2147483646 h 513"/>
              <a:gd name="T22" fmla="*/ 2147483646 w 512"/>
              <a:gd name="T23" fmla="*/ 2147483646 h 513"/>
              <a:gd name="T24" fmla="*/ 2147483646 w 512"/>
              <a:gd name="T25" fmla="*/ 2147483646 h 513"/>
              <a:gd name="T26" fmla="*/ 2147483646 w 512"/>
              <a:gd name="T27" fmla="*/ 2147483646 h 513"/>
              <a:gd name="T28" fmla="*/ 2147483646 w 512"/>
              <a:gd name="T29" fmla="*/ 2147483646 h 513"/>
              <a:gd name="T30" fmla="*/ 2147483646 w 512"/>
              <a:gd name="T31" fmla="*/ 2147483646 h 513"/>
              <a:gd name="T32" fmla="*/ 2147483646 w 512"/>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3"/>
              <a:gd name="T53" fmla="*/ 512 w 512"/>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3">
                <a:moveTo>
                  <a:pt x="512"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3"/>
                </a:lnTo>
                <a:lnTo>
                  <a:pt x="355" y="492"/>
                </a:lnTo>
                <a:lnTo>
                  <a:pt x="437" y="437"/>
                </a:lnTo>
                <a:lnTo>
                  <a:pt x="492" y="355"/>
                </a:lnTo>
                <a:lnTo>
                  <a:pt x="512" y="256"/>
                </a:lnTo>
                <a:close/>
              </a:path>
            </a:pathLst>
          </a:custGeom>
          <a:solidFill>
            <a:srgbClr val="CCFF33"/>
          </a:solidFill>
          <a:ln w="12700" cmpd="sng">
            <a:solidFill>
              <a:srgbClr val="CCFF33"/>
            </a:solidFill>
            <a:prstDash val="solid"/>
            <a:round/>
            <a:headEnd/>
            <a:tailEnd/>
          </a:ln>
        </p:spPr>
        <p:txBody>
          <a:bodyPr/>
          <a:lstStyle/>
          <a:p>
            <a:endParaRPr lang="it-IT"/>
          </a:p>
        </p:txBody>
      </p:sp>
      <p:sp>
        <p:nvSpPr>
          <p:cNvPr id="49193" name="Freeform 41"/>
          <p:cNvSpPr>
            <a:spLocks/>
          </p:cNvSpPr>
          <p:nvPr/>
        </p:nvSpPr>
        <p:spPr bwMode="auto">
          <a:xfrm>
            <a:off x="1981200" y="3146425"/>
            <a:ext cx="271463" cy="258763"/>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6"/>
                </a:moveTo>
                <a:lnTo>
                  <a:pt x="492" y="156"/>
                </a:lnTo>
                <a:lnTo>
                  <a:pt x="437" y="74"/>
                </a:lnTo>
                <a:lnTo>
                  <a:pt x="355" y="19"/>
                </a:lnTo>
                <a:lnTo>
                  <a:pt x="257" y="0"/>
                </a:lnTo>
                <a:lnTo>
                  <a:pt x="157" y="19"/>
                </a:lnTo>
                <a:lnTo>
                  <a:pt x="75" y="74"/>
                </a:lnTo>
                <a:lnTo>
                  <a:pt x="19" y="156"/>
                </a:lnTo>
                <a:lnTo>
                  <a:pt x="0" y="256"/>
                </a:lnTo>
                <a:lnTo>
                  <a:pt x="19" y="355"/>
                </a:lnTo>
                <a:lnTo>
                  <a:pt x="75" y="437"/>
                </a:lnTo>
                <a:lnTo>
                  <a:pt x="157" y="492"/>
                </a:lnTo>
                <a:lnTo>
                  <a:pt x="257" y="513"/>
                </a:lnTo>
                <a:lnTo>
                  <a:pt x="355" y="492"/>
                </a:lnTo>
                <a:lnTo>
                  <a:pt x="437" y="437"/>
                </a:lnTo>
                <a:lnTo>
                  <a:pt x="492" y="355"/>
                </a:lnTo>
                <a:lnTo>
                  <a:pt x="513" y="256"/>
                </a:lnTo>
                <a:close/>
              </a:path>
            </a:pathLst>
          </a:custGeom>
          <a:solidFill>
            <a:srgbClr val="CCFF33"/>
          </a:solidFill>
          <a:ln w="12700" cmpd="sng">
            <a:solidFill>
              <a:srgbClr val="CCFF33"/>
            </a:solidFill>
            <a:prstDash val="solid"/>
            <a:round/>
            <a:headEnd/>
            <a:tailEnd/>
          </a:ln>
        </p:spPr>
        <p:txBody>
          <a:bodyPr/>
          <a:lstStyle/>
          <a:p>
            <a:endParaRPr lang="it-IT"/>
          </a:p>
        </p:txBody>
      </p:sp>
      <p:sp>
        <p:nvSpPr>
          <p:cNvPr id="49194" name="Freeform 42"/>
          <p:cNvSpPr>
            <a:spLocks/>
          </p:cNvSpPr>
          <p:nvPr/>
        </p:nvSpPr>
        <p:spPr bwMode="auto">
          <a:xfrm>
            <a:off x="2200275" y="3306763"/>
            <a:ext cx="271463" cy="258762"/>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6"/>
                </a:moveTo>
                <a:lnTo>
                  <a:pt x="493" y="156"/>
                </a:lnTo>
                <a:lnTo>
                  <a:pt x="437" y="74"/>
                </a:lnTo>
                <a:lnTo>
                  <a:pt x="355" y="19"/>
                </a:lnTo>
                <a:lnTo>
                  <a:pt x="257" y="0"/>
                </a:lnTo>
                <a:lnTo>
                  <a:pt x="157" y="19"/>
                </a:lnTo>
                <a:lnTo>
                  <a:pt x="75" y="74"/>
                </a:lnTo>
                <a:lnTo>
                  <a:pt x="20" y="156"/>
                </a:lnTo>
                <a:lnTo>
                  <a:pt x="0" y="256"/>
                </a:lnTo>
                <a:lnTo>
                  <a:pt x="20" y="355"/>
                </a:lnTo>
                <a:lnTo>
                  <a:pt x="75" y="437"/>
                </a:lnTo>
                <a:lnTo>
                  <a:pt x="157" y="492"/>
                </a:lnTo>
                <a:lnTo>
                  <a:pt x="257" y="513"/>
                </a:lnTo>
                <a:lnTo>
                  <a:pt x="355" y="492"/>
                </a:lnTo>
                <a:lnTo>
                  <a:pt x="437" y="437"/>
                </a:lnTo>
                <a:lnTo>
                  <a:pt x="493"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95" name="Rectangle 43"/>
          <p:cNvSpPr>
            <a:spLocks noChangeArrowheads="1"/>
          </p:cNvSpPr>
          <p:nvPr/>
        </p:nvSpPr>
        <p:spPr bwMode="auto">
          <a:xfrm>
            <a:off x="2252663" y="3360738"/>
            <a:ext cx="1730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Gln</a:t>
            </a:r>
          </a:p>
        </p:txBody>
      </p:sp>
      <p:sp>
        <p:nvSpPr>
          <p:cNvPr id="49196" name="Freeform 44"/>
          <p:cNvSpPr>
            <a:spLocks/>
          </p:cNvSpPr>
          <p:nvPr/>
        </p:nvSpPr>
        <p:spPr bwMode="auto">
          <a:xfrm>
            <a:off x="2454275" y="3417888"/>
            <a:ext cx="271463" cy="257175"/>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6"/>
                </a:moveTo>
                <a:lnTo>
                  <a:pt x="492" y="156"/>
                </a:lnTo>
                <a:lnTo>
                  <a:pt x="437" y="74"/>
                </a:lnTo>
                <a:lnTo>
                  <a:pt x="355" y="19"/>
                </a:lnTo>
                <a:lnTo>
                  <a:pt x="257" y="0"/>
                </a:lnTo>
                <a:lnTo>
                  <a:pt x="157" y="19"/>
                </a:lnTo>
                <a:lnTo>
                  <a:pt x="75" y="74"/>
                </a:lnTo>
                <a:lnTo>
                  <a:pt x="20" y="156"/>
                </a:lnTo>
                <a:lnTo>
                  <a:pt x="0" y="256"/>
                </a:lnTo>
                <a:lnTo>
                  <a:pt x="20" y="355"/>
                </a:lnTo>
                <a:lnTo>
                  <a:pt x="75" y="437"/>
                </a:lnTo>
                <a:lnTo>
                  <a:pt x="157" y="492"/>
                </a:lnTo>
                <a:lnTo>
                  <a:pt x="257" y="513"/>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97" name="Freeform 45"/>
          <p:cNvSpPr>
            <a:spLocks/>
          </p:cNvSpPr>
          <p:nvPr/>
        </p:nvSpPr>
        <p:spPr bwMode="auto">
          <a:xfrm>
            <a:off x="2965450" y="3605213"/>
            <a:ext cx="271463" cy="257175"/>
          </a:xfrm>
          <a:custGeom>
            <a:avLst/>
            <a:gdLst>
              <a:gd name="T0" fmla="*/ 2147483646 w 512"/>
              <a:gd name="T1" fmla="*/ 2147483646 h 513"/>
              <a:gd name="T2" fmla="*/ 2147483646 w 512"/>
              <a:gd name="T3" fmla="*/ 2147483646 h 513"/>
              <a:gd name="T4" fmla="*/ 2147483646 w 512"/>
              <a:gd name="T5" fmla="*/ 2147483646 h 513"/>
              <a:gd name="T6" fmla="*/ 2147483646 w 512"/>
              <a:gd name="T7" fmla="*/ 2147483646 h 513"/>
              <a:gd name="T8" fmla="*/ 2147483646 w 512"/>
              <a:gd name="T9" fmla="*/ 0 h 513"/>
              <a:gd name="T10" fmla="*/ 2147483646 w 512"/>
              <a:gd name="T11" fmla="*/ 2147483646 h 513"/>
              <a:gd name="T12" fmla="*/ 2147483646 w 512"/>
              <a:gd name="T13" fmla="*/ 2147483646 h 513"/>
              <a:gd name="T14" fmla="*/ 2147483646 w 512"/>
              <a:gd name="T15" fmla="*/ 2147483646 h 513"/>
              <a:gd name="T16" fmla="*/ 0 w 512"/>
              <a:gd name="T17" fmla="*/ 2147483646 h 513"/>
              <a:gd name="T18" fmla="*/ 2147483646 w 512"/>
              <a:gd name="T19" fmla="*/ 2147483646 h 513"/>
              <a:gd name="T20" fmla="*/ 2147483646 w 512"/>
              <a:gd name="T21" fmla="*/ 2147483646 h 513"/>
              <a:gd name="T22" fmla="*/ 2147483646 w 512"/>
              <a:gd name="T23" fmla="*/ 2147483646 h 513"/>
              <a:gd name="T24" fmla="*/ 2147483646 w 512"/>
              <a:gd name="T25" fmla="*/ 2147483646 h 513"/>
              <a:gd name="T26" fmla="*/ 2147483646 w 512"/>
              <a:gd name="T27" fmla="*/ 2147483646 h 513"/>
              <a:gd name="T28" fmla="*/ 2147483646 w 512"/>
              <a:gd name="T29" fmla="*/ 2147483646 h 513"/>
              <a:gd name="T30" fmla="*/ 2147483646 w 512"/>
              <a:gd name="T31" fmla="*/ 2147483646 h 513"/>
              <a:gd name="T32" fmla="*/ 2147483646 w 512"/>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3"/>
              <a:gd name="T53" fmla="*/ 512 w 512"/>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3">
                <a:moveTo>
                  <a:pt x="512" y="257"/>
                </a:moveTo>
                <a:lnTo>
                  <a:pt x="492" y="157"/>
                </a:lnTo>
                <a:lnTo>
                  <a:pt x="437" y="75"/>
                </a:lnTo>
                <a:lnTo>
                  <a:pt x="355" y="20"/>
                </a:lnTo>
                <a:lnTo>
                  <a:pt x="256" y="0"/>
                </a:lnTo>
                <a:lnTo>
                  <a:pt x="156" y="20"/>
                </a:lnTo>
                <a:lnTo>
                  <a:pt x="74" y="75"/>
                </a:lnTo>
                <a:lnTo>
                  <a:pt x="19" y="157"/>
                </a:lnTo>
                <a:lnTo>
                  <a:pt x="0" y="257"/>
                </a:lnTo>
                <a:lnTo>
                  <a:pt x="19" y="355"/>
                </a:lnTo>
                <a:lnTo>
                  <a:pt x="74" y="437"/>
                </a:lnTo>
                <a:lnTo>
                  <a:pt x="156" y="492"/>
                </a:lnTo>
                <a:lnTo>
                  <a:pt x="256" y="513"/>
                </a:lnTo>
                <a:lnTo>
                  <a:pt x="355" y="492"/>
                </a:lnTo>
                <a:lnTo>
                  <a:pt x="437" y="437"/>
                </a:lnTo>
                <a:lnTo>
                  <a:pt x="492" y="355"/>
                </a:lnTo>
                <a:lnTo>
                  <a:pt x="512" y="257"/>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98" name="Freeform 46"/>
          <p:cNvSpPr>
            <a:spLocks/>
          </p:cNvSpPr>
          <p:nvPr/>
        </p:nvSpPr>
        <p:spPr bwMode="auto">
          <a:xfrm>
            <a:off x="3225800" y="3679825"/>
            <a:ext cx="269875" cy="258763"/>
          </a:xfrm>
          <a:custGeom>
            <a:avLst/>
            <a:gdLst>
              <a:gd name="T0" fmla="*/ 2147483646 w 512"/>
              <a:gd name="T1" fmla="*/ 2147483646 h 513"/>
              <a:gd name="T2" fmla="*/ 2147483646 w 512"/>
              <a:gd name="T3" fmla="*/ 2147483646 h 513"/>
              <a:gd name="T4" fmla="*/ 2147483646 w 512"/>
              <a:gd name="T5" fmla="*/ 2147483646 h 513"/>
              <a:gd name="T6" fmla="*/ 2147483646 w 512"/>
              <a:gd name="T7" fmla="*/ 2147483646 h 513"/>
              <a:gd name="T8" fmla="*/ 2147483646 w 512"/>
              <a:gd name="T9" fmla="*/ 0 h 513"/>
              <a:gd name="T10" fmla="*/ 2147483646 w 512"/>
              <a:gd name="T11" fmla="*/ 2147483646 h 513"/>
              <a:gd name="T12" fmla="*/ 2147483646 w 512"/>
              <a:gd name="T13" fmla="*/ 2147483646 h 513"/>
              <a:gd name="T14" fmla="*/ 2147483646 w 512"/>
              <a:gd name="T15" fmla="*/ 2147483646 h 513"/>
              <a:gd name="T16" fmla="*/ 0 w 512"/>
              <a:gd name="T17" fmla="*/ 2147483646 h 513"/>
              <a:gd name="T18" fmla="*/ 2147483646 w 512"/>
              <a:gd name="T19" fmla="*/ 2147483646 h 513"/>
              <a:gd name="T20" fmla="*/ 2147483646 w 512"/>
              <a:gd name="T21" fmla="*/ 2147483646 h 513"/>
              <a:gd name="T22" fmla="*/ 2147483646 w 512"/>
              <a:gd name="T23" fmla="*/ 2147483646 h 513"/>
              <a:gd name="T24" fmla="*/ 2147483646 w 512"/>
              <a:gd name="T25" fmla="*/ 2147483646 h 513"/>
              <a:gd name="T26" fmla="*/ 2147483646 w 512"/>
              <a:gd name="T27" fmla="*/ 2147483646 h 513"/>
              <a:gd name="T28" fmla="*/ 2147483646 w 512"/>
              <a:gd name="T29" fmla="*/ 2147483646 h 513"/>
              <a:gd name="T30" fmla="*/ 2147483646 w 512"/>
              <a:gd name="T31" fmla="*/ 2147483646 h 513"/>
              <a:gd name="T32" fmla="*/ 2147483646 w 512"/>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3"/>
              <a:gd name="T53" fmla="*/ 512 w 512"/>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3">
                <a:moveTo>
                  <a:pt x="512"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3"/>
                </a:lnTo>
                <a:lnTo>
                  <a:pt x="355" y="492"/>
                </a:lnTo>
                <a:lnTo>
                  <a:pt x="437" y="437"/>
                </a:lnTo>
                <a:lnTo>
                  <a:pt x="492" y="355"/>
                </a:lnTo>
                <a:lnTo>
                  <a:pt x="512"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199" name="Freeform 47"/>
          <p:cNvSpPr>
            <a:spLocks/>
          </p:cNvSpPr>
          <p:nvPr/>
        </p:nvSpPr>
        <p:spPr bwMode="auto">
          <a:xfrm>
            <a:off x="3489325" y="3743325"/>
            <a:ext cx="271463" cy="258763"/>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6"/>
                </a:moveTo>
                <a:lnTo>
                  <a:pt x="493" y="156"/>
                </a:lnTo>
                <a:lnTo>
                  <a:pt x="437" y="74"/>
                </a:lnTo>
                <a:lnTo>
                  <a:pt x="355" y="19"/>
                </a:lnTo>
                <a:lnTo>
                  <a:pt x="257" y="0"/>
                </a:lnTo>
                <a:lnTo>
                  <a:pt x="157" y="19"/>
                </a:lnTo>
                <a:lnTo>
                  <a:pt x="75" y="74"/>
                </a:lnTo>
                <a:lnTo>
                  <a:pt x="20" y="156"/>
                </a:lnTo>
                <a:lnTo>
                  <a:pt x="0" y="256"/>
                </a:lnTo>
                <a:lnTo>
                  <a:pt x="20" y="355"/>
                </a:lnTo>
                <a:lnTo>
                  <a:pt x="75" y="437"/>
                </a:lnTo>
                <a:lnTo>
                  <a:pt x="157" y="492"/>
                </a:lnTo>
                <a:lnTo>
                  <a:pt x="257" y="513"/>
                </a:lnTo>
                <a:lnTo>
                  <a:pt x="355" y="492"/>
                </a:lnTo>
                <a:lnTo>
                  <a:pt x="437" y="437"/>
                </a:lnTo>
                <a:lnTo>
                  <a:pt x="493"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00" name="Rectangle 48"/>
          <p:cNvSpPr>
            <a:spLocks noChangeArrowheads="1"/>
          </p:cNvSpPr>
          <p:nvPr/>
        </p:nvSpPr>
        <p:spPr bwMode="auto">
          <a:xfrm>
            <a:off x="3570288" y="3797300"/>
            <a:ext cx="114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Ile</a:t>
            </a:r>
          </a:p>
        </p:txBody>
      </p:sp>
      <p:sp>
        <p:nvSpPr>
          <p:cNvPr id="49201" name="Freeform 49"/>
          <p:cNvSpPr>
            <a:spLocks/>
          </p:cNvSpPr>
          <p:nvPr/>
        </p:nvSpPr>
        <p:spPr bwMode="auto">
          <a:xfrm>
            <a:off x="3773488" y="3781425"/>
            <a:ext cx="271462" cy="258763"/>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2"/>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02" name="Freeform 50"/>
          <p:cNvSpPr>
            <a:spLocks/>
          </p:cNvSpPr>
          <p:nvPr/>
        </p:nvSpPr>
        <p:spPr bwMode="auto">
          <a:xfrm>
            <a:off x="4043363" y="3794125"/>
            <a:ext cx="271462" cy="258763"/>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7" y="0"/>
                </a:lnTo>
                <a:lnTo>
                  <a:pt x="157" y="19"/>
                </a:lnTo>
                <a:lnTo>
                  <a:pt x="75" y="74"/>
                </a:lnTo>
                <a:lnTo>
                  <a:pt x="19" y="156"/>
                </a:lnTo>
                <a:lnTo>
                  <a:pt x="0" y="256"/>
                </a:lnTo>
                <a:lnTo>
                  <a:pt x="19" y="355"/>
                </a:lnTo>
                <a:lnTo>
                  <a:pt x="75" y="437"/>
                </a:lnTo>
                <a:lnTo>
                  <a:pt x="157" y="492"/>
                </a:lnTo>
                <a:lnTo>
                  <a:pt x="257" y="512"/>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03" name="Freeform 51"/>
          <p:cNvSpPr>
            <a:spLocks/>
          </p:cNvSpPr>
          <p:nvPr/>
        </p:nvSpPr>
        <p:spPr bwMode="auto">
          <a:xfrm>
            <a:off x="4316413" y="3778250"/>
            <a:ext cx="268287" cy="257175"/>
          </a:xfrm>
          <a:custGeom>
            <a:avLst/>
            <a:gdLst>
              <a:gd name="T0" fmla="*/ 2147483646 w 512"/>
              <a:gd name="T1" fmla="*/ 2147483646 h 512"/>
              <a:gd name="T2" fmla="*/ 2147483646 w 512"/>
              <a:gd name="T3" fmla="*/ 2147483646 h 512"/>
              <a:gd name="T4" fmla="*/ 2147483646 w 512"/>
              <a:gd name="T5" fmla="*/ 2147483646 h 512"/>
              <a:gd name="T6" fmla="*/ 2147483646 w 512"/>
              <a:gd name="T7" fmla="*/ 2147483646 h 512"/>
              <a:gd name="T8" fmla="*/ 2147483646 w 512"/>
              <a:gd name="T9" fmla="*/ 0 h 512"/>
              <a:gd name="T10" fmla="*/ 2147483646 w 512"/>
              <a:gd name="T11" fmla="*/ 2147483646 h 512"/>
              <a:gd name="T12" fmla="*/ 2147483646 w 512"/>
              <a:gd name="T13" fmla="*/ 2147483646 h 512"/>
              <a:gd name="T14" fmla="*/ 2147483646 w 512"/>
              <a:gd name="T15" fmla="*/ 2147483646 h 512"/>
              <a:gd name="T16" fmla="*/ 0 w 512"/>
              <a:gd name="T17" fmla="*/ 2147483646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2"/>
              <a:gd name="T53" fmla="*/ 512 w 512"/>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2">
                <a:moveTo>
                  <a:pt x="512"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2"/>
                </a:lnTo>
                <a:lnTo>
                  <a:pt x="355" y="492"/>
                </a:lnTo>
                <a:lnTo>
                  <a:pt x="437" y="437"/>
                </a:lnTo>
                <a:lnTo>
                  <a:pt x="492" y="355"/>
                </a:lnTo>
                <a:lnTo>
                  <a:pt x="512"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04" name="Freeform 52"/>
          <p:cNvSpPr>
            <a:spLocks/>
          </p:cNvSpPr>
          <p:nvPr/>
        </p:nvSpPr>
        <p:spPr bwMode="auto">
          <a:xfrm>
            <a:off x="4587875" y="3757613"/>
            <a:ext cx="271463" cy="257175"/>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3" y="156"/>
                </a:lnTo>
                <a:lnTo>
                  <a:pt x="437" y="74"/>
                </a:lnTo>
                <a:lnTo>
                  <a:pt x="355" y="19"/>
                </a:lnTo>
                <a:lnTo>
                  <a:pt x="257" y="0"/>
                </a:lnTo>
                <a:lnTo>
                  <a:pt x="157" y="19"/>
                </a:lnTo>
                <a:lnTo>
                  <a:pt x="75" y="74"/>
                </a:lnTo>
                <a:lnTo>
                  <a:pt x="20" y="156"/>
                </a:lnTo>
                <a:lnTo>
                  <a:pt x="0" y="256"/>
                </a:lnTo>
                <a:lnTo>
                  <a:pt x="20" y="354"/>
                </a:lnTo>
                <a:lnTo>
                  <a:pt x="75" y="436"/>
                </a:lnTo>
                <a:lnTo>
                  <a:pt x="157" y="492"/>
                </a:lnTo>
                <a:lnTo>
                  <a:pt x="257" y="512"/>
                </a:lnTo>
                <a:lnTo>
                  <a:pt x="355" y="492"/>
                </a:lnTo>
                <a:lnTo>
                  <a:pt x="437" y="436"/>
                </a:lnTo>
                <a:lnTo>
                  <a:pt x="493" y="354"/>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05" name="Freeform 53"/>
          <p:cNvSpPr>
            <a:spLocks/>
          </p:cNvSpPr>
          <p:nvPr/>
        </p:nvSpPr>
        <p:spPr bwMode="auto">
          <a:xfrm>
            <a:off x="4856163" y="3708400"/>
            <a:ext cx="269875" cy="257175"/>
          </a:xfrm>
          <a:custGeom>
            <a:avLst/>
            <a:gdLst>
              <a:gd name="T0" fmla="*/ 2147483646 w 512"/>
              <a:gd name="T1" fmla="*/ 2147483646 h 513"/>
              <a:gd name="T2" fmla="*/ 2147483646 w 512"/>
              <a:gd name="T3" fmla="*/ 2147483646 h 513"/>
              <a:gd name="T4" fmla="*/ 2147483646 w 512"/>
              <a:gd name="T5" fmla="*/ 2147483646 h 513"/>
              <a:gd name="T6" fmla="*/ 2147483646 w 512"/>
              <a:gd name="T7" fmla="*/ 2147483646 h 513"/>
              <a:gd name="T8" fmla="*/ 2147483646 w 512"/>
              <a:gd name="T9" fmla="*/ 0 h 513"/>
              <a:gd name="T10" fmla="*/ 2147483646 w 512"/>
              <a:gd name="T11" fmla="*/ 2147483646 h 513"/>
              <a:gd name="T12" fmla="*/ 2147483646 w 512"/>
              <a:gd name="T13" fmla="*/ 2147483646 h 513"/>
              <a:gd name="T14" fmla="*/ 2147483646 w 512"/>
              <a:gd name="T15" fmla="*/ 2147483646 h 513"/>
              <a:gd name="T16" fmla="*/ 0 w 512"/>
              <a:gd name="T17" fmla="*/ 2147483646 h 513"/>
              <a:gd name="T18" fmla="*/ 2147483646 w 512"/>
              <a:gd name="T19" fmla="*/ 2147483646 h 513"/>
              <a:gd name="T20" fmla="*/ 2147483646 w 512"/>
              <a:gd name="T21" fmla="*/ 2147483646 h 513"/>
              <a:gd name="T22" fmla="*/ 2147483646 w 512"/>
              <a:gd name="T23" fmla="*/ 2147483646 h 513"/>
              <a:gd name="T24" fmla="*/ 2147483646 w 512"/>
              <a:gd name="T25" fmla="*/ 2147483646 h 513"/>
              <a:gd name="T26" fmla="*/ 2147483646 w 512"/>
              <a:gd name="T27" fmla="*/ 2147483646 h 513"/>
              <a:gd name="T28" fmla="*/ 2147483646 w 512"/>
              <a:gd name="T29" fmla="*/ 2147483646 h 513"/>
              <a:gd name="T30" fmla="*/ 2147483646 w 512"/>
              <a:gd name="T31" fmla="*/ 2147483646 h 513"/>
              <a:gd name="T32" fmla="*/ 2147483646 w 512"/>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3"/>
              <a:gd name="T53" fmla="*/ 512 w 512"/>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3">
                <a:moveTo>
                  <a:pt x="512" y="257"/>
                </a:moveTo>
                <a:lnTo>
                  <a:pt x="492" y="157"/>
                </a:lnTo>
                <a:lnTo>
                  <a:pt x="437" y="75"/>
                </a:lnTo>
                <a:lnTo>
                  <a:pt x="355" y="20"/>
                </a:lnTo>
                <a:lnTo>
                  <a:pt x="256" y="0"/>
                </a:lnTo>
                <a:lnTo>
                  <a:pt x="156" y="20"/>
                </a:lnTo>
                <a:lnTo>
                  <a:pt x="74" y="75"/>
                </a:lnTo>
                <a:lnTo>
                  <a:pt x="19" y="157"/>
                </a:lnTo>
                <a:lnTo>
                  <a:pt x="0" y="257"/>
                </a:lnTo>
                <a:lnTo>
                  <a:pt x="19" y="355"/>
                </a:lnTo>
                <a:lnTo>
                  <a:pt x="74" y="437"/>
                </a:lnTo>
                <a:lnTo>
                  <a:pt x="156" y="492"/>
                </a:lnTo>
                <a:lnTo>
                  <a:pt x="256" y="513"/>
                </a:lnTo>
                <a:lnTo>
                  <a:pt x="355" y="492"/>
                </a:lnTo>
                <a:lnTo>
                  <a:pt x="437" y="437"/>
                </a:lnTo>
                <a:lnTo>
                  <a:pt x="492" y="355"/>
                </a:lnTo>
                <a:lnTo>
                  <a:pt x="512" y="257"/>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06" name="Rectangle 54"/>
          <p:cNvSpPr>
            <a:spLocks noChangeArrowheads="1"/>
          </p:cNvSpPr>
          <p:nvPr/>
        </p:nvSpPr>
        <p:spPr bwMode="auto">
          <a:xfrm>
            <a:off x="4905375" y="3760788"/>
            <a:ext cx="1730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Gln</a:t>
            </a:r>
          </a:p>
        </p:txBody>
      </p:sp>
      <p:sp>
        <p:nvSpPr>
          <p:cNvPr id="49207" name="Freeform 55"/>
          <p:cNvSpPr>
            <a:spLocks/>
          </p:cNvSpPr>
          <p:nvPr/>
        </p:nvSpPr>
        <p:spPr bwMode="auto">
          <a:xfrm>
            <a:off x="5383213" y="3579813"/>
            <a:ext cx="271462" cy="257175"/>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6"/>
                </a:moveTo>
                <a:lnTo>
                  <a:pt x="492" y="156"/>
                </a:lnTo>
                <a:lnTo>
                  <a:pt x="437" y="74"/>
                </a:lnTo>
                <a:lnTo>
                  <a:pt x="355" y="19"/>
                </a:lnTo>
                <a:lnTo>
                  <a:pt x="257" y="0"/>
                </a:lnTo>
                <a:lnTo>
                  <a:pt x="157" y="19"/>
                </a:lnTo>
                <a:lnTo>
                  <a:pt x="75" y="74"/>
                </a:lnTo>
                <a:lnTo>
                  <a:pt x="20" y="156"/>
                </a:lnTo>
                <a:lnTo>
                  <a:pt x="0" y="256"/>
                </a:lnTo>
                <a:lnTo>
                  <a:pt x="20" y="355"/>
                </a:lnTo>
                <a:lnTo>
                  <a:pt x="75" y="437"/>
                </a:lnTo>
                <a:lnTo>
                  <a:pt x="157" y="492"/>
                </a:lnTo>
                <a:lnTo>
                  <a:pt x="257" y="513"/>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08" name="Freeform 56"/>
          <p:cNvSpPr>
            <a:spLocks/>
          </p:cNvSpPr>
          <p:nvPr/>
        </p:nvSpPr>
        <p:spPr bwMode="auto">
          <a:xfrm>
            <a:off x="5659438" y="3509963"/>
            <a:ext cx="284162" cy="257175"/>
          </a:xfrm>
          <a:custGeom>
            <a:avLst/>
            <a:gdLst>
              <a:gd name="T0" fmla="*/ 2147483646 w 512"/>
              <a:gd name="T1" fmla="*/ 2147483646 h 513"/>
              <a:gd name="T2" fmla="*/ 2147483646 w 512"/>
              <a:gd name="T3" fmla="*/ 2147483646 h 513"/>
              <a:gd name="T4" fmla="*/ 2147483646 w 512"/>
              <a:gd name="T5" fmla="*/ 2147483646 h 513"/>
              <a:gd name="T6" fmla="*/ 2147483646 w 512"/>
              <a:gd name="T7" fmla="*/ 2147483646 h 513"/>
              <a:gd name="T8" fmla="*/ 2147483646 w 512"/>
              <a:gd name="T9" fmla="*/ 0 h 513"/>
              <a:gd name="T10" fmla="*/ 2147483646 w 512"/>
              <a:gd name="T11" fmla="*/ 2147483646 h 513"/>
              <a:gd name="T12" fmla="*/ 2147483646 w 512"/>
              <a:gd name="T13" fmla="*/ 2147483646 h 513"/>
              <a:gd name="T14" fmla="*/ 2147483646 w 512"/>
              <a:gd name="T15" fmla="*/ 2147483646 h 513"/>
              <a:gd name="T16" fmla="*/ 0 w 512"/>
              <a:gd name="T17" fmla="*/ 2147483646 h 513"/>
              <a:gd name="T18" fmla="*/ 2147483646 w 512"/>
              <a:gd name="T19" fmla="*/ 2147483646 h 513"/>
              <a:gd name="T20" fmla="*/ 2147483646 w 512"/>
              <a:gd name="T21" fmla="*/ 2147483646 h 513"/>
              <a:gd name="T22" fmla="*/ 2147483646 w 512"/>
              <a:gd name="T23" fmla="*/ 2147483646 h 513"/>
              <a:gd name="T24" fmla="*/ 2147483646 w 512"/>
              <a:gd name="T25" fmla="*/ 2147483646 h 513"/>
              <a:gd name="T26" fmla="*/ 2147483646 w 512"/>
              <a:gd name="T27" fmla="*/ 2147483646 h 513"/>
              <a:gd name="T28" fmla="*/ 2147483646 w 512"/>
              <a:gd name="T29" fmla="*/ 2147483646 h 513"/>
              <a:gd name="T30" fmla="*/ 2147483646 w 512"/>
              <a:gd name="T31" fmla="*/ 2147483646 h 513"/>
              <a:gd name="T32" fmla="*/ 2147483646 w 512"/>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3"/>
              <a:gd name="T53" fmla="*/ 512 w 512"/>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3">
                <a:moveTo>
                  <a:pt x="512" y="257"/>
                </a:moveTo>
                <a:lnTo>
                  <a:pt x="492" y="157"/>
                </a:lnTo>
                <a:lnTo>
                  <a:pt x="437" y="75"/>
                </a:lnTo>
                <a:lnTo>
                  <a:pt x="355" y="19"/>
                </a:lnTo>
                <a:lnTo>
                  <a:pt x="256" y="0"/>
                </a:lnTo>
                <a:lnTo>
                  <a:pt x="156" y="19"/>
                </a:lnTo>
                <a:lnTo>
                  <a:pt x="74" y="75"/>
                </a:lnTo>
                <a:lnTo>
                  <a:pt x="19" y="157"/>
                </a:lnTo>
                <a:lnTo>
                  <a:pt x="0" y="257"/>
                </a:lnTo>
                <a:lnTo>
                  <a:pt x="19" y="355"/>
                </a:lnTo>
                <a:lnTo>
                  <a:pt x="74" y="437"/>
                </a:lnTo>
                <a:lnTo>
                  <a:pt x="156" y="492"/>
                </a:lnTo>
                <a:lnTo>
                  <a:pt x="256" y="513"/>
                </a:lnTo>
                <a:lnTo>
                  <a:pt x="355" y="492"/>
                </a:lnTo>
                <a:lnTo>
                  <a:pt x="437" y="437"/>
                </a:lnTo>
                <a:lnTo>
                  <a:pt x="492" y="355"/>
                </a:lnTo>
                <a:lnTo>
                  <a:pt x="512" y="257"/>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09" name="Freeform 57"/>
          <p:cNvSpPr>
            <a:spLocks/>
          </p:cNvSpPr>
          <p:nvPr/>
        </p:nvSpPr>
        <p:spPr bwMode="auto">
          <a:xfrm>
            <a:off x="5930900" y="3421063"/>
            <a:ext cx="271463" cy="257175"/>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2"/>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10" name="Freeform 58"/>
          <p:cNvSpPr>
            <a:spLocks/>
          </p:cNvSpPr>
          <p:nvPr/>
        </p:nvSpPr>
        <p:spPr bwMode="auto">
          <a:xfrm>
            <a:off x="6197600" y="3341688"/>
            <a:ext cx="271463" cy="258762"/>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7"/>
                </a:moveTo>
                <a:lnTo>
                  <a:pt x="492" y="157"/>
                </a:lnTo>
                <a:lnTo>
                  <a:pt x="437" y="75"/>
                </a:lnTo>
                <a:lnTo>
                  <a:pt x="355" y="20"/>
                </a:lnTo>
                <a:lnTo>
                  <a:pt x="256" y="0"/>
                </a:lnTo>
                <a:lnTo>
                  <a:pt x="156" y="20"/>
                </a:lnTo>
                <a:lnTo>
                  <a:pt x="74" y="75"/>
                </a:lnTo>
                <a:lnTo>
                  <a:pt x="19" y="157"/>
                </a:lnTo>
                <a:lnTo>
                  <a:pt x="0" y="257"/>
                </a:lnTo>
                <a:lnTo>
                  <a:pt x="19" y="355"/>
                </a:lnTo>
                <a:lnTo>
                  <a:pt x="74" y="437"/>
                </a:lnTo>
                <a:lnTo>
                  <a:pt x="156" y="492"/>
                </a:lnTo>
                <a:lnTo>
                  <a:pt x="256" y="513"/>
                </a:lnTo>
                <a:lnTo>
                  <a:pt x="355" y="492"/>
                </a:lnTo>
                <a:lnTo>
                  <a:pt x="437" y="437"/>
                </a:lnTo>
                <a:lnTo>
                  <a:pt x="492" y="355"/>
                </a:lnTo>
                <a:lnTo>
                  <a:pt x="513" y="257"/>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11" name="Rectangle 59"/>
          <p:cNvSpPr>
            <a:spLocks noChangeArrowheads="1"/>
          </p:cNvSpPr>
          <p:nvPr/>
        </p:nvSpPr>
        <p:spPr bwMode="auto">
          <a:xfrm>
            <a:off x="6240463" y="3395663"/>
            <a:ext cx="18891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Cys</a:t>
            </a:r>
          </a:p>
        </p:txBody>
      </p:sp>
      <p:sp>
        <p:nvSpPr>
          <p:cNvPr id="49212" name="Freeform 60"/>
          <p:cNvSpPr>
            <a:spLocks/>
          </p:cNvSpPr>
          <p:nvPr/>
        </p:nvSpPr>
        <p:spPr bwMode="auto">
          <a:xfrm>
            <a:off x="815975" y="3659188"/>
            <a:ext cx="271463" cy="255587"/>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4"/>
                </a:lnTo>
                <a:lnTo>
                  <a:pt x="74" y="436"/>
                </a:lnTo>
                <a:lnTo>
                  <a:pt x="156" y="492"/>
                </a:lnTo>
                <a:lnTo>
                  <a:pt x="256" y="512"/>
                </a:lnTo>
                <a:lnTo>
                  <a:pt x="355" y="492"/>
                </a:lnTo>
                <a:lnTo>
                  <a:pt x="437" y="436"/>
                </a:lnTo>
                <a:lnTo>
                  <a:pt x="492" y="354"/>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13" name="Rectangle 61"/>
          <p:cNvSpPr>
            <a:spLocks noChangeArrowheads="1"/>
          </p:cNvSpPr>
          <p:nvPr/>
        </p:nvSpPr>
        <p:spPr bwMode="auto">
          <a:xfrm>
            <a:off x="858838" y="3709988"/>
            <a:ext cx="190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Phe</a:t>
            </a:r>
          </a:p>
        </p:txBody>
      </p:sp>
      <p:sp>
        <p:nvSpPr>
          <p:cNvPr id="49214" name="Freeform 62"/>
          <p:cNvSpPr>
            <a:spLocks/>
          </p:cNvSpPr>
          <p:nvPr/>
        </p:nvSpPr>
        <p:spPr bwMode="auto">
          <a:xfrm>
            <a:off x="1066800" y="3767138"/>
            <a:ext cx="271463" cy="257175"/>
          </a:xfrm>
          <a:custGeom>
            <a:avLst/>
            <a:gdLst>
              <a:gd name="T0" fmla="*/ 2147483646 w 512"/>
              <a:gd name="T1" fmla="*/ 2147483646 h 512"/>
              <a:gd name="T2" fmla="*/ 2147483646 w 512"/>
              <a:gd name="T3" fmla="*/ 2147483646 h 512"/>
              <a:gd name="T4" fmla="*/ 2147483646 w 512"/>
              <a:gd name="T5" fmla="*/ 2147483646 h 512"/>
              <a:gd name="T6" fmla="*/ 2147483646 w 512"/>
              <a:gd name="T7" fmla="*/ 2147483646 h 512"/>
              <a:gd name="T8" fmla="*/ 2147483646 w 512"/>
              <a:gd name="T9" fmla="*/ 0 h 512"/>
              <a:gd name="T10" fmla="*/ 2147483646 w 512"/>
              <a:gd name="T11" fmla="*/ 2147483646 h 512"/>
              <a:gd name="T12" fmla="*/ 2147483646 w 512"/>
              <a:gd name="T13" fmla="*/ 2147483646 h 512"/>
              <a:gd name="T14" fmla="*/ 2147483646 w 512"/>
              <a:gd name="T15" fmla="*/ 2147483646 h 512"/>
              <a:gd name="T16" fmla="*/ 0 w 512"/>
              <a:gd name="T17" fmla="*/ 2147483646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2"/>
              <a:gd name="T53" fmla="*/ 512 w 512"/>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2">
                <a:moveTo>
                  <a:pt x="512" y="256"/>
                </a:moveTo>
                <a:lnTo>
                  <a:pt x="492" y="156"/>
                </a:lnTo>
                <a:lnTo>
                  <a:pt x="437" y="74"/>
                </a:lnTo>
                <a:lnTo>
                  <a:pt x="355" y="19"/>
                </a:lnTo>
                <a:lnTo>
                  <a:pt x="256" y="0"/>
                </a:lnTo>
                <a:lnTo>
                  <a:pt x="156" y="19"/>
                </a:lnTo>
                <a:lnTo>
                  <a:pt x="74" y="74"/>
                </a:lnTo>
                <a:lnTo>
                  <a:pt x="19" y="156"/>
                </a:lnTo>
                <a:lnTo>
                  <a:pt x="0" y="256"/>
                </a:lnTo>
                <a:lnTo>
                  <a:pt x="19" y="354"/>
                </a:lnTo>
                <a:lnTo>
                  <a:pt x="74" y="436"/>
                </a:lnTo>
                <a:lnTo>
                  <a:pt x="156" y="492"/>
                </a:lnTo>
                <a:lnTo>
                  <a:pt x="256" y="512"/>
                </a:lnTo>
                <a:lnTo>
                  <a:pt x="355" y="492"/>
                </a:lnTo>
                <a:lnTo>
                  <a:pt x="437" y="436"/>
                </a:lnTo>
                <a:lnTo>
                  <a:pt x="492" y="354"/>
                </a:lnTo>
                <a:lnTo>
                  <a:pt x="512"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15" name="Freeform 63"/>
          <p:cNvSpPr>
            <a:spLocks/>
          </p:cNvSpPr>
          <p:nvPr/>
        </p:nvSpPr>
        <p:spPr bwMode="auto">
          <a:xfrm>
            <a:off x="1312863" y="3890963"/>
            <a:ext cx="271462" cy="257175"/>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3" y="156"/>
                </a:lnTo>
                <a:lnTo>
                  <a:pt x="437" y="74"/>
                </a:lnTo>
                <a:lnTo>
                  <a:pt x="355" y="19"/>
                </a:lnTo>
                <a:lnTo>
                  <a:pt x="257" y="0"/>
                </a:lnTo>
                <a:lnTo>
                  <a:pt x="157" y="19"/>
                </a:lnTo>
                <a:lnTo>
                  <a:pt x="75" y="74"/>
                </a:lnTo>
                <a:lnTo>
                  <a:pt x="20" y="156"/>
                </a:lnTo>
                <a:lnTo>
                  <a:pt x="0" y="256"/>
                </a:lnTo>
                <a:lnTo>
                  <a:pt x="20" y="354"/>
                </a:lnTo>
                <a:lnTo>
                  <a:pt x="75" y="436"/>
                </a:lnTo>
                <a:lnTo>
                  <a:pt x="157" y="492"/>
                </a:lnTo>
                <a:lnTo>
                  <a:pt x="257" y="512"/>
                </a:lnTo>
                <a:lnTo>
                  <a:pt x="355" y="492"/>
                </a:lnTo>
                <a:lnTo>
                  <a:pt x="437" y="436"/>
                </a:lnTo>
                <a:lnTo>
                  <a:pt x="493" y="354"/>
                </a:lnTo>
                <a:lnTo>
                  <a:pt x="513" y="256"/>
                </a:lnTo>
                <a:close/>
              </a:path>
            </a:pathLst>
          </a:custGeom>
          <a:solidFill>
            <a:srgbClr val="8DE1FF"/>
          </a:solidFill>
          <a:ln w="12700" cmpd="sng">
            <a:solidFill>
              <a:srgbClr val="000000"/>
            </a:solidFill>
            <a:prstDash val="solid"/>
            <a:round/>
            <a:headEnd/>
            <a:tailEnd/>
          </a:ln>
        </p:spPr>
        <p:txBody>
          <a:bodyPr/>
          <a:lstStyle/>
          <a:p>
            <a:endParaRPr lang="it-IT"/>
          </a:p>
        </p:txBody>
      </p:sp>
      <p:sp>
        <p:nvSpPr>
          <p:cNvPr id="49216" name="Freeform 64"/>
          <p:cNvSpPr>
            <a:spLocks/>
          </p:cNvSpPr>
          <p:nvPr/>
        </p:nvSpPr>
        <p:spPr bwMode="auto">
          <a:xfrm>
            <a:off x="1565275" y="4014788"/>
            <a:ext cx="271463" cy="257175"/>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4"/>
                </a:lnTo>
                <a:lnTo>
                  <a:pt x="74" y="436"/>
                </a:lnTo>
                <a:lnTo>
                  <a:pt x="156" y="492"/>
                </a:lnTo>
                <a:lnTo>
                  <a:pt x="256" y="512"/>
                </a:lnTo>
                <a:lnTo>
                  <a:pt x="355" y="492"/>
                </a:lnTo>
                <a:lnTo>
                  <a:pt x="437" y="436"/>
                </a:lnTo>
                <a:lnTo>
                  <a:pt x="492" y="354"/>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17" name="Freeform 65"/>
          <p:cNvSpPr>
            <a:spLocks/>
          </p:cNvSpPr>
          <p:nvPr/>
        </p:nvSpPr>
        <p:spPr bwMode="auto">
          <a:xfrm>
            <a:off x="1811338" y="4130675"/>
            <a:ext cx="271462" cy="257175"/>
          </a:xfrm>
          <a:custGeom>
            <a:avLst/>
            <a:gdLst>
              <a:gd name="T0" fmla="*/ 2147483646 w 512"/>
              <a:gd name="T1" fmla="*/ 2147483646 h 512"/>
              <a:gd name="T2" fmla="*/ 2147483646 w 512"/>
              <a:gd name="T3" fmla="*/ 2147483646 h 512"/>
              <a:gd name="T4" fmla="*/ 2147483646 w 512"/>
              <a:gd name="T5" fmla="*/ 2147483646 h 512"/>
              <a:gd name="T6" fmla="*/ 2147483646 w 512"/>
              <a:gd name="T7" fmla="*/ 2147483646 h 512"/>
              <a:gd name="T8" fmla="*/ 2147483646 w 512"/>
              <a:gd name="T9" fmla="*/ 0 h 512"/>
              <a:gd name="T10" fmla="*/ 2147483646 w 512"/>
              <a:gd name="T11" fmla="*/ 2147483646 h 512"/>
              <a:gd name="T12" fmla="*/ 2147483646 w 512"/>
              <a:gd name="T13" fmla="*/ 2147483646 h 512"/>
              <a:gd name="T14" fmla="*/ 2147483646 w 512"/>
              <a:gd name="T15" fmla="*/ 2147483646 h 512"/>
              <a:gd name="T16" fmla="*/ 0 w 512"/>
              <a:gd name="T17" fmla="*/ 2147483646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2"/>
              <a:gd name="T53" fmla="*/ 512 w 512"/>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2">
                <a:moveTo>
                  <a:pt x="512" y="256"/>
                </a:moveTo>
                <a:lnTo>
                  <a:pt x="492" y="156"/>
                </a:lnTo>
                <a:lnTo>
                  <a:pt x="437" y="74"/>
                </a:lnTo>
                <a:lnTo>
                  <a:pt x="355" y="19"/>
                </a:lnTo>
                <a:lnTo>
                  <a:pt x="256" y="0"/>
                </a:lnTo>
                <a:lnTo>
                  <a:pt x="156" y="19"/>
                </a:lnTo>
                <a:lnTo>
                  <a:pt x="74" y="74"/>
                </a:lnTo>
                <a:lnTo>
                  <a:pt x="19" y="156"/>
                </a:lnTo>
                <a:lnTo>
                  <a:pt x="0" y="256"/>
                </a:lnTo>
                <a:lnTo>
                  <a:pt x="19" y="354"/>
                </a:lnTo>
                <a:lnTo>
                  <a:pt x="74" y="436"/>
                </a:lnTo>
                <a:lnTo>
                  <a:pt x="156" y="492"/>
                </a:lnTo>
                <a:lnTo>
                  <a:pt x="256" y="512"/>
                </a:lnTo>
                <a:lnTo>
                  <a:pt x="355" y="492"/>
                </a:lnTo>
                <a:lnTo>
                  <a:pt x="437" y="436"/>
                </a:lnTo>
                <a:lnTo>
                  <a:pt x="492" y="354"/>
                </a:lnTo>
                <a:lnTo>
                  <a:pt x="512"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18" name="Rectangle 66"/>
          <p:cNvSpPr>
            <a:spLocks noChangeArrowheads="1"/>
          </p:cNvSpPr>
          <p:nvPr/>
        </p:nvSpPr>
        <p:spPr bwMode="auto">
          <a:xfrm>
            <a:off x="1865313" y="4184650"/>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His</a:t>
            </a:r>
          </a:p>
        </p:txBody>
      </p:sp>
      <p:sp>
        <p:nvSpPr>
          <p:cNvPr id="49219" name="Freeform 67"/>
          <p:cNvSpPr>
            <a:spLocks/>
          </p:cNvSpPr>
          <p:nvPr/>
        </p:nvSpPr>
        <p:spPr bwMode="auto">
          <a:xfrm>
            <a:off x="2065338" y="4248150"/>
            <a:ext cx="271462" cy="257175"/>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7" y="0"/>
                </a:lnTo>
                <a:lnTo>
                  <a:pt x="157" y="19"/>
                </a:lnTo>
                <a:lnTo>
                  <a:pt x="75" y="74"/>
                </a:lnTo>
                <a:lnTo>
                  <a:pt x="20" y="156"/>
                </a:lnTo>
                <a:lnTo>
                  <a:pt x="0" y="256"/>
                </a:lnTo>
                <a:lnTo>
                  <a:pt x="20" y="354"/>
                </a:lnTo>
                <a:lnTo>
                  <a:pt x="75" y="436"/>
                </a:lnTo>
                <a:lnTo>
                  <a:pt x="157" y="492"/>
                </a:lnTo>
                <a:lnTo>
                  <a:pt x="257" y="512"/>
                </a:lnTo>
                <a:lnTo>
                  <a:pt x="355" y="492"/>
                </a:lnTo>
                <a:lnTo>
                  <a:pt x="437" y="436"/>
                </a:lnTo>
                <a:lnTo>
                  <a:pt x="492" y="354"/>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20" name="Freeform 68"/>
          <p:cNvSpPr>
            <a:spLocks/>
          </p:cNvSpPr>
          <p:nvPr/>
        </p:nvSpPr>
        <p:spPr bwMode="auto">
          <a:xfrm>
            <a:off x="2319338" y="4357688"/>
            <a:ext cx="271462" cy="257175"/>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4"/>
                </a:lnTo>
                <a:lnTo>
                  <a:pt x="74" y="436"/>
                </a:lnTo>
                <a:lnTo>
                  <a:pt x="156" y="492"/>
                </a:lnTo>
                <a:lnTo>
                  <a:pt x="256" y="512"/>
                </a:lnTo>
                <a:lnTo>
                  <a:pt x="355" y="492"/>
                </a:lnTo>
                <a:lnTo>
                  <a:pt x="437" y="436"/>
                </a:lnTo>
                <a:lnTo>
                  <a:pt x="492" y="354"/>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21" name="Freeform 69"/>
          <p:cNvSpPr>
            <a:spLocks/>
          </p:cNvSpPr>
          <p:nvPr/>
        </p:nvSpPr>
        <p:spPr bwMode="auto">
          <a:xfrm>
            <a:off x="3094038" y="4635500"/>
            <a:ext cx="268287" cy="257175"/>
          </a:xfrm>
          <a:custGeom>
            <a:avLst/>
            <a:gdLst>
              <a:gd name="T0" fmla="*/ 2147483646 w 512"/>
              <a:gd name="T1" fmla="*/ 2147483646 h 512"/>
              <a:gd name="T2" fmla="*/ 2147483646 w 512"/>
              <a:gd name="T3" fmla="*/ 2147483646 h 512"/>
              <a:gd name="T4" fmla="*/ 2147483646 w 512"/>
              <a:gd name="T5" fmla="*/ 2147483646 h 512"/>
              <a:gd name="T6" fmla="*/ 2147483646 w 512"/>
              <a:gd name="T7" fmla="*/ 2147483646 h 512"/>
              <a:gd name="T8" fmla="*/ 2147483646 w 512"/>
              <a:gd name="T9" fmla="*/ 0 h 512"/>
              <a:gd name="T10" fmla="*/ 2147483646 w 512"/>
              <a:gd name="T11" fmla="*/ 2147483646 h 512"/>
              <a:gd name="T12" fmla="*/ 2147483646 w 512"/>
              <a:gd name="T13" fmla="*/ 2147483646 h 512"/>
              <a:gd name="T14" fmla="*/ 2147483646 w 512"/>
              <a:gd name="T15" fmla="*/ 2147483646 h 512"/>
              <a:gd name="T16" fmla="*/ 0 w 512"/>
              <a:gd name="T17" fmla="*/ 2147483646 h 512"/>
              <a:gd name="T18" fmla="*/ 2147483646 w 512"/>
              <a:gd name="T19" fmla="*/ 2147483646 h 512"/>
              <a:gd name="T20" fmla="*/ 2147483646 w 512"/>
              <a:gd name="T21" fmla="*/ 2147483646 h 512"/>
              <a:gd name="T22" fmla="*/ 2147483646 w 512"/>
              <a:gd name="T23" fmla="*/ 2147483646 h 512"/>
              <a:gd name="T24" fmla="*/ 2147483646 w 512"/>
              <a:gd name="T25" fmla="*/ 2147483646 h 512"/>
              <a:gd name="T26" fmla="*/ 2147483646 w 512"/>
              <a:gd name="T27" fmla="*/ 2147483646 h 512"/>
              <a:gd name="T28" fmla="*/ 2147483646 w 512"/>
              <a:gd name="T29" fmla="*/ 2147483646 h 512"/>
              <a:gd name="T30" fmla="*/ 2147483646 w 512"/>
              <a:gd name="T31" fmla="*/ 2147483646 h 512"/>
              <a:gd name="T32" fmla="*/ 2147483646 w 512"/>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2"/>
              <a:gd name="T53" fmla="*/ 512 w 512"/>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2">
                <a:moveTo>
                  <a:pt x="512"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2"/>
                </a:lnTo>
                <a:lnTo>
                  <a:pt x="355" y="492"/>
                </a:lnTo>
                <a:lnTo>
                  <a:pt x="437" y="437"/>
                </a:lnTo>
                <a:lnTo>
                  <a:pt x="492" y="355"/>
                </a:lnTo>
                <a:lnTo>
                  <a:pt x="512"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22" name="Rectangle 70"/>
          <p:cNvSpPr>
            <a:spLocks noChangeArrowheads="1"/>
          </p:cNvSpPr>
          <p:nvPr/>
        </p:nvSpPr>
        <p:spPr bwMode="auto">
          <a:xfrm>
            <a:off x="3148013" y="4689475"/>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His</a:t>
            </a:r>
          </a:p>
        </p:txBody>
      </p:sp>
      <p:sp>
        <p:nvSpPr>
          <p:cNvPr id="49223" name="Freeform 71"/>
          <p:cNvSpPr>
            <a:spLocks/>
          </p:cNvSpPr>
          <p:nvPr/>
        </p:nvSpPr>
        <p:spPr bwMode="auto">
          <a:xfrm>
            <a:off x="3360738" y="4706938"/>
            <a:ext cx="269875" cy="258762"/>
          </a:xfrm>
          <a:custGeom>
            <a:avLst/>
            <a:gdLst>
              <a:gd name="T0" fmla="*/ 2147483646 w 512"/>
              <a:gd name="T1" fmla="*/ 2147483646 h 513"/>
              <a:gd name="T2" fmla="*/ 2147483646 w 512"/>
              <a:gd name="T3" fmla="*/ 2147483646 h 513"/>
              <a:gd name="T4" fmla="*/ 2147483646 w 512"/>
              <a:gd name="T5" fmla="*/ 2147483646 h 513"/>
              <a:gd name="T6" fmla="*/ 2147483646 w 512"/>
              <a:gd name="T7" fmla="*/ 2147483646 h 513"/>
              <a:gd name="T8" fmla="*/ 2147483646 w 512"/>
              <a:gd name="T9" fmla="*/ 0 h 513"/>
              <a:gd name="T10" fmla="*/ 2147483646 w 512"/>
              <a:gd name="T11" fmla="*/ 2147483646 h 513"/>
              <a:gd name="T12" fmla="*/ 2147483646 w 512"/>
              <a:gd name="T13" fmla="*/ 2147483646 h 513"/>
              <a:gd name="T14" fmla="*/ 2147483646 w 512"/>
              <a:gd name="T15" fmla="*/ 2147483646 h 513"/>
              <a:gd name="T16" fmla="*/ 0 w 512"/>
              <a:gd name="T17" fmla="*/ 2147483646 h 513"/>
              <a:gd name="T18" fmla="*/ 2147483646 w 512"/>
              <a:gd name="T19" fmla="*/ 2147483646 h 513"/>
              <a:gd name="T20" fmla="*/ 2147483646 w 512"/>
              <a:gd name="T21" fmla="*/ 2147483646 h 513"/>
              <a:gd name="T22" fmla="*/ 2147483646 w 512"/>
              <a:gd name="T23" fmla="*/ 2147483646 h 513"/>
              <a:gd name="T24" fmla="*/ 2147483646 w 512"/>
              <a:gd name="T25" fmla="*/ 2147483646 h 513"/>
              <a:gd name="T26" fmla="*/ 2147483646 w 512"/>
              <a:gd name="T27" fmla="*/ 2147483646 h 513"/>
              <a:gd name="T28" fmla="*/ 2147483646 w 512"/>
              <a:gd name="T29" fmla="*/ 2147483646 h 513"/>
              <a:gd name="T30" fmla="*/ 2147483646 w 512"/>
              <a:gd name="T31" fmla="*/ 2147483646 h 513"/>
              <a:gd name="T32" fmla="*/ 2147483646 w 512"/>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3"/>
              <a:gd name="T53" fmla="*/ 512 w 512"/>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3">
                <a:moveTo>
                  <a:pt x="512" y="256"/>
                </a:moveTo>
                <a:lnTo>
                  <a:pt x="492" y="157"/>
                </a:lnTo>
                <a:lnTo>
                  <a:pt x="437" y="75"/>
                </a:lnTo>
                <a:lnTo>
                  <a:pt x="355" y="19"/>
                </a:lnTo>
                <a:lnTo>
                  <a:pt x="256" y="0"/>
                </a:lnTo>
                <a:lnTo>
                  <a:pt x="156" y="19"/>
                </a:lnTo>
                <a:lnTo>
                  <a:pt x="74" y="75"/>
                </a:lnTo>
                <a:lnTo>
                  <a:pt x="19" y="157"/>
                </a:lnTo>
                <a:lnTo>
                  <a:pt x="0" y="256"/>
                </a:lnTo>
                <a:lnTo>
                  <a:pt x="19" y="355"/>
                </a:lnTo>
                <a:lnTo>
                  <a:pt x="74" y="437"/>
                </a:lnTo>
                <a:lnTo>
                  <a:pt x="156" y="492"/>
                </a:lnTo>
                <a:lnTo>
                  <a:pt x="256" y="513"/>
                </a:lnTo>
                <a:lnTo>
                  <a:pt x="355" y="492"/>
                </a:lnTo>
                <a:lnTo>
                  <a:pt x="437" y="437"/>
                </a:lnTo>
                <a:lnTo>
                  <a:pt x="492" y="355"/>
                </a:lnTo>
                <a:lnTo>
                  <a:pt x="512"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24" name="Freeform 72"/>
          <p:cNvSpPr>
            <a:spLocks/>
          </p:cNvSpPr>
          <p:nvPr/>
        </p:nvSpPr>
        <p:spPr bwMode="auto">
          <a:xfrm>
            <a:off x="3902075" y="4808538"/>
            <a:ext cx="271463" cy="258762"/>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7"/>
                </a:moveTo>
                <a:lnTo>
                  <a:pt x="493" y="157"/>
                </a:lnTo>
                <a:lnTo>
                  <a:pt x="438" y="75"/>
                </a:lnTo>
                <a:lnTo>
                  <a:pt x="355" y="20"/>
                </a:lnTo>
                <a:lnTo>
                  <a:pt x="257" y="0"/>
                </a:lnTo>
                <a:lnTo>
                  <a:pt x="157" y="20"/>
                </a:lnTo>
                <a:lnTo>
                  <a:pt x="75" y="75"/>
                </a:lnTo>
                <a:lnTo>
                  <a:pt x="20" y="157"/>
                </a:lnTo>
                <a:lnTo>
                  <a:pt x="0" y="257"/>
                </a:lnTo>
                <a:lnTo>
                  <a:pt x="20" y="355"/>
                </a:lnTo>
                <a:lnTo>
                  <a:pt x="75" y="437"/>
                </a:lnTo>
                <a:lnTo>
                  <a:pt x="157" y="492"/>
                </a:lnTo>
                <a:lnTo>
                  <a:pt x="257" y="513"/>
                </a:lnTo>
                <a:lnTo>
                  <a:pt x="355" y="492"/>
                </a:lnTo>
                <a:lnTo>
                  <a:pt x="438" y="437"/>
                </a:lnTo>
                <a:lnTo>
                  <a:pt x="493" y="355"/>
                </a:lnTo>
                <a:lnTo>
                  <a:pt x="513" y="257"/>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25" name="Freeform 73"/>
          <p:cNvSpPr>
            <a:spLocks/>
          </p:cNvSpPr>
          <p:nvPr/>
        </p:nvSpPr>
        <p:spPr bwMode="auto">
          <a:xfrm>
            <a:off x="4176713" y="4814888"/>
            <a:ext cx="271462" cy="258762"/>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2"/>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26" name="Freeform 74"/>
          <p:cNvSpPr>
            <a:spLocks/>
          </p:cNvSpPr>
          <p:nvPr/>
        </p:nvSpPr>
        <p:spPr bwMode="auto">
          <a:xfrm>
            <a:off x="4452938" y="4805363"/>
            <a:ext cx="269875" cy="258762"/>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7" y="0"/>
                </a:lnTo>
                <a:lnTo>
                  <a:pt x="157" y="19"/>
                </a:lnTo>
                <a:lnTo>
                  <a:pt x="75" y="74"/>
                </a:lnTo>
                <a:lnTo>
                  <a:pt x="20" y="156"/>
                </a:lnTo>
                <a:lnTo>
                  <a:pt x="0" y="256"/>
                </a:lnTo>
                <a:lnTo>
                  <a:pt x="20" y="355"/>
                </a:lnTo>
                <a:lnTo>
                  <a:pt x="75" y="437"/>
                </a:lnTo>
                <a:lnTo>
                  <a:pt x="157" y="492"/>
                </a:lnTo>
                <a:lnTo>
                  <a:pt x="257" y="512"/>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27" name="Rectangle 75"/>
          <p:cNvSpPr>
            <a:spLocks noChangeArrowheads="1"/>
          </p:cNvSpPr>
          <p:nvPr/>
        </p:nvSpPr>
        <p:spPr bwMode="auto">
          <a:xfrm>
            <a:off x="4497388" y="4872038"/>
            <a:ext cx="18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Leu</a:t>
            </a:r>
          </a:p>
        </p:txBody>
      </p:sp>
      <p:sp>
        <p:nvSpPr>
          <p:cNvPr id="49228" name="Freeform 76"/>
          <p:cNvSpPr>
            <a:spLocks/>
          </p:cNvSpPr>
          <p:nvPr/>
        </p:nvSpPr>
        <p:spPr bwMode="auto">
          <a:xfrm>
            <a:off x="2701925" y="3525838"/>
            <a:ext cx="271463" cy="257175"/>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6"/>
                </a:moveTo>
                <a:lnTo>
                  <a:pt x="492" y="156"/>
                </a:lnTo>
                <a:lnTo>
                  <a:pt x="437" y="74"/>
                </a:lnTo>
                <a:lnTo>
                  <a:pt x="355" y="19"/>
                </a:lnTo>
                <a:lnTo>
                  <a:pt x="257" y="0"/>
                </a:lnTo>
                <a:lnTo>
                  <a:pt x="157" y="19"/>
                </a:lnTo>
                <a:lnTo>
                  <a:pt x="75" y="74"/>
                </a:lnTo>
                <a:lnTo>
                  <a:pt x="20" y="156"/>
                </a:lnTo>
                <a:lnTo>
                  <a:pt x="0" y="256"/>
                </a:lnTo>
                <a:lnTo>
                  <a:pt x="20" y="355"/>
                </a:lnTo>
                <a:lnTo>
                  <a:pt x="75" y="437"/>
                </a:lnTo>
                <a:lnTo>
                  <a:pt x="157" y="492"/>
                </a:lnTo>
                <a:lnTo>
                  <a:pt x="257" y="513"/>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29" name="Line 77"/>
          <p:cNvSpPr>
            <a:spLocks noChangeShapeType="1"/>
          </p:cNvSpPr>
          <p:nvPr/>
        </p:nvSpPr>
        <p:spPr bwMode="auto">
          <a:xfrm flipV="1">
            <a:off x="2511425" y="3789363"/>
            <a:ext cx="279400" cy="561975"/>
          </a:xfrm>
          <a:prstGeom prst="line">
            <a:avLst/>
          </a:prstGeom>
          <a:noFill/>
          <a:ln w="28575">
            <a:solidFill>
              <a:srgbClr val="FFFF99"/>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9230" name="Rectangle 78"/>
          <p:cNvSpPr>
            <a:spLocks noChangeArrowheads="1"/>
          </p:cNvSpPr>
          <p:nvPr/>
        </p:nvSpPr>
        <p:spPr bwMode="auto">
          <a:xfrm>
            <a:off x="2468563" y="4098925"/>
            <a:ext cx="230187" cy="212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1400" b="1">
                <a:solidFill>
                  <a:srgbClr val="000000"/>
                </a:solidFill>
                <a:latin typeface="Arial Narrow" charset="0"/>
              </a:rPr>
              <a:t>S</a:t>
            </a:r>
            <a:endParaRPr lang="en-GB" sz="1400">
              <a:solidFill>
                <a:srgbClr val="000000"/>
              </a:solidFill>
              <a:latin typeface="Arial Narrow" charset="0"/>
            </a:endParaRPr>
          </a:p>
        </p:txBody>
      </p:sp>
      <p:sp>
        <p:nvSpPr>
          <p:cNvPr id="49231" name="Rectangle 79"/>
          <p:cNvSpPr>
            <a:spLocks noChangeArrowheads="1"/>
          </p:cNvSpPr>
          <p:nvPr/>
        </p:nvSpPr>
        <p:spPr bwMode="auto">
          <a:xfrm>
            <a:off x="2601913" y="3838575"/>
            <a:ext cx="230187" cy="212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1400" b="1">
                <a:solidFill>
                  <a:srgbClr val="000000"/>
                </a:solidFill>
                <a:latin typeface="Arial Narrow" charset="0"/>
              </a:rPr>
              <a:t>S</a:t>
            </a:r>
            <a:endParaRPr lang="en-GB" sz="1400">
              <a:solidFill>
                <a:srgbClr val="000000"/>
              </a:solidFill>
              <a:latin typeface="Arial Narrow" charset="0"/>
            </a:endParaRPr>
          </a:p>
        </p:txBody>
      </p:sp>
      <p:sp>
        <p:nvSpPr>
          <p:cNvPr id="49232" name="Rectangle 80"/>
          <p:cNvSpPr>
            <a:spLocks noChangeArrowheads="1"/>
          </p:cNvSpPr>
          <p:nvPr/>
        </p:nvSpPr>
        <p:spPr bwMode="auto">
          <a:xfrm>
            <a:off x="5819775" y="4225925"/>
            <a:ext cx="223838" cy="212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1400" b="1">
                <a:solidFill>
                  <a:srgbClr val="000000"/>
                </a:solidFill>
                <a:latin typeface="Arial Narrow" charset="0"/>
              </a:rPr>
              <a:t>S</a:t>
            </a:r>
            <a:endParaRPr lang="en-GB" sz="1400">
              <a:solidFill>
                <a:srgbClr val="000000"/>
              </a:solidFill>
              <a:latin typeface="Arial Narrow" charset="0"/>
            </a:endParaRPr>
          </a:p>
        </p:txBody>
      </p:sp>
      <p:sp>
        <p:nvSpPr>
          <p:cNvPr id="49233" name="Rectangle 81"/>
          <p:cNvSpPr>
            <a:spLocks noChangeArrowheads="1"/>
          </p:cNvSpPr>
          <p:nvPr/>
        </p:nvSpPr>
        <p:spPr bwMode="auto">
          <a:xfrm>
            <a:off x="6238875" y="3797300"/>
            <a:ext cx="233363" cy="2127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sz="1400" b="1">
                <a:solidFill>
                  <a:srgbClr val="000000"/>
                </a:solidFill>
                <a:latin typeface="Arial Narrow" charset="0"/>
              </a:rPr>
              <a:t>S</a:t>
            </a:r>
            <a:endParaRPr lang="en-GB" sz="1400">
              <a:solidFill>
                <a:srgbClr val="000000"/>
              </a:solidFill>
              <a:latin typeface="Arial Narrow" charset="0"/>
            </a:endParaRPr>
          </a:p>
        </p:txBody>
      </p:sp>
      <p:sp>
        <p:nvSpPr>
          <p:cNvPr id="49234" name="Freeform 82"/>
          <p:cNvSpPr>
            <a:spLocks/>
          </p:cNvSpPr>
          <p:nvPr/>
        </p:nvSpPr>
        <p:spPr bwMode="auto">
          <a:xfrm>
            <a:off x="7040563" y="4116388"/>
            <a:ext cx="323850" cy="307975"/>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7"/>
                </a:moveTo>
                <a:lnTo>
                  <a:pt x="492" y="157"/>
                </a:lnTo>
                <a:lnTo>
                  <a:pt x="437" y="75"/>
                </a:lnTo>
                <a:lnTo>
                  <a:pt x="355" y="19"/>
                </a:lnTo>
                <a:lnTo>
                  <a:pt x="257" y="0"/>
                </a:lnTo>
                <a:lnTo>
                  <a:pt x="157" y="19"/>
                </a:lnTo>
                <a:lnTo>
                  <a:pt x="75" y="75"/>
                </a:lnTo>
                <a:lnTo>
                  <a:pt x="19" y="157"/>
                </a:lnTo>
                <a:lnTo>
                  <a:pt x="0" y="257"/>
                </a:lnTo>
                <a:lnTo>
                  <a:pt x="19" y="355"/>
                </a:lnTo>
                <a:lnTo>
                  <a:pt x="75" y="437"/>
                </a:lnTo>
                <a:lnTo>
                  <a:pt x="157" y="492"/>
                </a:lnTo>
                <a:lnTo>
                  <a:pt x="257" y="513"/>
                </a:lnTo>
                <a:lnTo>
                  <a:pt x="355" y="492"/>
                </a:lnTo>
                <a:lnTo>
                  <a:pt x="437" y="437"/>
                </a:lnTo>
                <a:lnTo>
                  <a:pt x="492" y="355"/>
                </a:lnTo>
                <a:lnTo>
                  <a:pt x="513" y="257"/>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35" name="Rectangle 83"/>
          <p:cNvSpPr>
            <a:spLocks noChangeArrowheads="1"/>
          </p:cNvSpPr>
          <p:nvPr/>
        </p:nvSpPr>
        <p:spPr bwMode="auto">
          <a:xfrm>
            <a:off x="7067550" y="4197350"/>
            <a:ext cx="2095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100" b="1">
                <a:solidFill>
                  <a:srgbClr val="000000"/>
                </a:solidFill>
                <a:latin typeface="Arial Narrow" charset="0"/>
              </a:rPr>
              <a:t>Phe</a:t>
            </a:r>
          </a:p>
        </p:txBody>
      </p:sp>
      <p:sp>
        <p:nvSpPr>
          <p:cNvPr id="49236" name="Rectangle 84"/>
          <p:cNvSpPr>
            <a:spLocks noChangeArrowheads="1"/>
          </p:cNvSpPr>
          <p:nvPr/>
        </p:nvSpPr>
        <p:spPr bwMode="auto">
          <a:xfrm>
            <a:off x="7272338" y="4392613"/>
            <a:ext cx="161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FFFF00"/>
                </a:solidFill>
                <a:latin typeface="Arial Narrow" charset="0"/>
              </a:rPr>
              <a:t>25</a:t>
            </a:r>
            <a:endParaRPr lang="en-GB">
              <a:solidFill>
                <a:srgbClr val="FFFF00"/>
              </a:solidFill>
              <a:latin typeface="Arial Narrow" charset="0"/>
            </a:endParaRPr>
          </a:p>
        </p:txBody>
      </p:sp>
      <p:sp>
        <p:nvSpPr>
          <p:cNvPr id="49237" name="Rectangle 85"/>
          <p:cNvSpPr>
            <a:spLocks noChangeArrowheads="1"/>
          </p:cNvSpPr>
          <p:nvPr/>
        </p:nvSpPr>
        <p:spPr bwMode="auto">
          <a:xfrm>
            <a:off x="8559800" y="3892550"/>
            <a:ext cx="1619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1400" b="1">
                <a:solidFill>
                  <a:srgbClr val="FFFF00"/>
                </a:solidFill>
                <a:latin typeface="Arial Narrow" charset="0"/>
              </a:rPr>
              <a:t>30</a:t>
            </a:r>
            <a:endParaRPr lang="en-GB">
              <a:solidFill>
                <a:srgbClr val="FFFF00"/>
              </a:solidFill>
              <a:latin typeface="Arial Narrow" charset="0"/>
            </a:endParaRPr>
          </a:p>
        </p:txBody>
      </p:sp>
      <p:sp>
        <p:nvSpPr>
          <p:cNvPr id="49238" name="Freeform 86"/>
          <p:cNvSpPr>
            <a:spLocks/>
          </p:cNvSpPr>
          <p:nvPr/>
        </p:nvSpPr>
        <p:spPr bwMode="auto">
          <a:xfrm>
            <a:off x="7278688" y="4008438"/>
            <a:ext cx="323850" cy="307975"/>
          </a:xfrm>
          <a:custGeom>
            <a:avLst/>
            <a:gdLst>
              <a:gd name="T0" fmla="*/ 2147483646 w 513"/>
              <a:gd name="T1" fmla="*/ 2147483646 h 512"/>
              <a:gd name="T2" fmla="*/ 2147483646 w 513"/>
              <a:gd name="T3" fmla="*/ 2147483646 h 512"/>
              <a:gd name="T4" fmla="*/ 2147483646 w 513"/>
              <a:gd name="T5" fmla="*/ 2147483646 h 512"/>
              <a:gd name="T6" fmla="*/ 2147483646 w 513"/>
              <a:gd name="T7" fmla="*/ 2147483646 h 512"/>
              <a:gd name="T8" fmla="*/ 2147483646 w 513"/>
              <a:gd name="T9" fmla="*/ 0 h 512"/>
              <a:gd name="T10" fmla="*/ 2147483646 w 513"/>
              <a:gd name="T11" fmla="*/ 2147483646 h 512"/>
              <a:gd name="T12" fmla="*/ 2147483646 w 513"/>
              <a:gd name="T13" fmla="*/ 2147483646 h 512"/>
              <a:gd name="T14" fmla="*/ 2147483646 w 513"/>
              <a:gd name="T15" fmla="*/ 2147483646 h 512"/>
              <a:gd name="T16" fmla="*/ 0 w 513"/>
              <a:gd name="T17" fmla="*/ 2147483646 h 512"/>
              <a:gd name="T18" fmla="*/ 2147483646 w 513"/>
              <a:gd name="T19" fmla="*/ 2147483646 h 512"/>
              <a:gd name="T20" fmla="*/ 2147483646 w 513"/>
              <a:gd name="T21" fmla="*/ 2147483646 h 512"/>
              <a:gd name="T22" fmla="*/ 2147483646 w 513"/>
              <a:gd name="T23" fmla="*/ 2147483646 h 512"/>
              <a:gd name="T24" fmla="*/ 2147483646 w 513"/>
              <a:gd name="T25" fmla="*/ 2147483646 h 512"/>
              <a:gd name="T26" fmla="*/ 2147483646 w 513"/>
              <a:gd name="T27" fmla="*/ 2147483646 h 512"/>
              <a:gd name="T28" fmla="*/ 2147483646 w 513"/>
              <a:gd name="T29" fmla="*/ 2147483646 h 512"/>
              <a:gd name="T30" fmla="*/ 2147483646 w 513"/>
              <a:gd name="T31" fmla="*/ 2147483646 h 512"/>
              <a:gd name="T32" fmla="*/ 2147483646 w 513"/>
              <a:gd name="T33" fmla="*/ 2147483646 h 5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2"/>
              <a:gd name="T53" fmla="*/ 513 w 513"/>
              <a:gd name="T54" fmla="*/ 512 h 5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2">
                <a:moveTo>
                  <a:pt x="513" y="256"/>
                </a:moveTo>
                <a:lnTo>
                  <a:pt x="492" y="156"/>
                </a:lnTo>
                <a:lnTo>
                  <a:pt x="437" y="74"/>
                </a:lnTo>
                <a:lnTo>
                  <a:pt x="355" y="19"/>
                </a:lnTo>
                <a:lnTo>
                  <a:pt x="256" y="0"/>
                </a:lnTo>
                <a:lnTo>
                  <a:pt x="156" y="19"/>
                </a:lnTo>
                <a:lnTo>
                  <a:pt x="74" y="74"/>
                </a:lnTo>
                <a:lnTo>
                  <a:pt x="19" y="156"/>
                </a:lnTo>
                <a:lnTo>
                  <a:pt x="0" y="256"/>
                </a:lnTo>
                <a:lnTo>
                  <a:pt x="19" y="354"/>
                </a:lnTo>
                <a:lnTo>
                  <a:pt x="74" y="436"/>
                </a:lnTo>
                <a:lnTo>
                  <a:pt x="156" y="492"/>
                </a:lnTo>
                <a:lnTo>
                  <a:pt x="256" y="512"/>
                </a:lnTo>
                <a:lnTo>
                  <a:pt x="355" y="492"/>
                </a:lnTo>
                <a:lnTo>
                  <a:pt x="437" y="436"/>
                </a:lnTo>
                <a:lnTo>
                  <a:pt x="492" y="354"/>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39" name="Freeform 87"/>
          <p:cNvSpPr>
            <a:spLocks/>
          </p:cNvSpPr>
          <p:nvPr/>
        </p:nvSpPr>
        <p:spPr bwMode="auto">
          <a:xfrm>
            <a:off x="7539038" y="3906838"/>
            <a:ext cx="339725" cy="314325"/>
          </a:xfrm>
          <a:custGeom>
            <a:avLst/>
            <a:gdLst>
              <a:gd name="T0" fmla="*/ 2147483646 w 513"/>
              <a:gd name="T1" fmla="*/ 2147483646 h 513"/>
              <a:gd name="T2" fmla="*/ 2147483646 w 513"/>
              <a:gd name="T3" fmla="*/ 2147483646 h 513"/>
              <a:gd name="T4" fmla="*/ 2147483646 w 513"/>
              <a:gd name="T5" fmla="*/ 2147483646 h 513"/>
              <a:gd name="T6" fmla="*/ 2147483646 w 513"/>
              <a:gd name="T7" fmla="*/ 2147483646 h 513"/>
              <a:gd name="T8" fmla="*/ 2147483646 w 513"/>
              <a:gd name="T9" fmla="*/ 0 h 513"/>
              <a:gd name="T10" fmla="*/ 2147483646 w 513"/>
              <a:gd name="T11" fmla="*/ 2147483646 h 513"/>
              <a:gd name="T12" fmla="*/ 2147483646 w 513"/>
              <a:gd name="T13" fmla="*/ 2147483646 h 513"/>
              <a:gd name="T14" fmla="*/ 2147483646 w 513"/>
              <a:gd name="T15" fmla="*/ 2147483646 h 513"/>
              <a:gd name="T16" fmla="*/ 0 w 513"/>
              <a:gd name="T17" fmla="*/ 2147483646 h 513"/>
              <a:gd name="T18" fmla="*/ 2147483646 w 513"/>
              <a:gd name="T19" fmla="*/ 2147483646 h 513"/>
              <a:gd name="T20" fmla="*/ 2147483646 w 513"/>
              <a:gd name="T21" fmla="*/ 2147483646 h 513"/>
              <a:gd name="T22" fmla="*/ 2147483646 w 513"/>
              <a:gd name="T23" fmla="*/ 2147483646 h 513"/>
              <a:gd name="T24" fmla="*/ 2147483646 w 513"/>
              <a:gd name="T25" fmla="*/ 2147483646 h 513"/>
              <a:gd name="T26" fmla="*/ 2147483646 w 513"/>
              <a:gd name="T27" fmla="*/ 2147483646 h 513"/>
              <a:gd name="T28" fmla="*/ 2147483646 w 513"/>
              <a:gd name="T29" fmla="*/ 2147483646 h 513"/>
              <a:gd name="T30" fmla="*/ 2147483646 w 513"/>
              <a:gd name="T31" fmla="*/ 2147483646 h 513"/>
              <a:gd name="T32" fmla="*/ 2147483646 w 513"/>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6"/>
                </a:moveTo>
                <a:lnTo>
                  <a:pt x="492" y="157"/>
                </a:lnTo>
                <a:lnTo>
                  <a:pt x="437" y="74"/>
                </a:lnTo>
                <a:lnTo>
                  <a:pt x="355" y="19"/>
                </a:lnTo>
                <a:lnTo>
                  <a:pt x="257" y="0"/>
                </a:lnTo>
                <a:lnTo>
                  <a:pt x="157" y="19"/>
                </a:lnTo>
                <a:lnTo>
                  <a:pt x="75" y="74"/>
                </a:lnTo>
                <a:lnTo>
                  <a:pt x="20" y="157"/>
                </a:lnTo>
                <a:lnTo>
                  <a:pt x="0" y="256"/>
                </a:lnTo>
                <a:lnTo>
                  <a:pt x="20" y="355"/>
                </a:lnTo>
                <a:lnTo>
                  <a:pt x="75" y="437"/>
                </a:lnTo>
                <a:lnTo>
                  <a:pt x="157" y="492"/>
                </a:lnTo>
                <a:lnTo>
                  <a:pt x="257" y="513"/>
                </a:lnTo>
                <a:lnTo>
                  <a:pt x="355" y="492"/>
                </a:lnTo>
                <a:lnTo>
                  <a:pt x="437" y="437"/>
                </a:lnTo>
                <a:lnTo>
                  <a:pt x="492" y="355"/>
                </a:lnTo>
                <a:lnTo>
                  <a:pt x="513"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40" name="Freeform 88"/>
          <p:cNvSpPr>
            <a:spLocks/>
          </p:cNvSpPr>
          <p:nvPr/>
        </p:nvSpPr>
        <p:spPr bwMode="auto">
          <a:xfrm>
            <a:off x="7813675" y="3819525"/>
            <a:ext cx="309563" cy="295275"/>
          </a:xfrm>
          <a:custGeom>
            <a:avLst/>
            <a:gdLst>
              <a:gd name="T0" fmla="*/ 2147483646 w 512"/>
              <a:gd name="T1" fmla="*/ 2147483646 h 513"/>
              <a:gd name="T2" fmla="*/ 2147483646 w 512"/>
              <a:gd name="T3" fmla="*/ 2147483646 h 513"/>
              <a:gd name="T4" fmla="*/ 2147483646 w 512"/>
              <a:gd name="T5" fmla="*/ 2147483646 h 513"/>
              <a:gd name="T6" fmla="*/ 2147483646 w 512"/>
              <a:gd name="T7" fmla="*/ 2147483646 h 513"/>
              <a:gd name="T8" fmla="*/ 2147483646 w 512"/>
              <a:gd name="T9" fmla="*/ 0 h 513"/>
              <a:gd name="T10" fmla="*/ 2147483646 w 512"/>
              <a:gd name="T11" fmla="*/ 2147483646 h 513"/>
              <a:gd name="T12" fmla="*/ 2147483646 w 512"/>
              <a:gd name="T13" fmla="*/ 2147483646 h 513"/>
              <a:gd name="T14" fmla="*/ 2147483646 w 512"/>
              <a:gd name="T15" fmla="*/ 2147483646 h 513"/>
              <a:gd name="T16" fmla="*/ 0 w 512"/>
              <a:gd name="T17" fmla="*/ 2147483646 h 513"/>
              <a:gd name="T18" fmla="*/ 2147483646 w 512"/>
              <a:gd name="T19" fmla="*/ 2147483646 h 513"/>
              <a:gd name="T20" fmla="*/ 2147483646 w 512"/>
              <a:gd name="T21" fmla="*/ 2147483646 h 513"/>
              <a:gd name="T22" fmla="*/ 2147483646 w 512"/>
              <a:gd name="T23" fmla="*/ 2147483646 h 513"/>
              <a:gd name="T24" fmla="*/ 2147483646 w 512"/>
              <a:gd name="T25" fmla="*/ 2147483646 h 513"/>
              <a:gd name="T26" fmla="*/ 2147483646 w 512"/>
              <a:gd name="T27" fmla="*/ 2147483646 h 513"/>
              <a:gd name="T28" fmla="*/ 2147483646 w 512"/>
              <a:gd name="T29" fmla="*/ 2147483646 h 513"/>
              <a:gd name="T30" fmla="*/ 2147483646 w 512"/>
              <a:gd name="T31" fmla="*/ 2147483646 h 513"/>
              <a:gd name="T32" fmla="*/ 2147483646 w 512"/>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3"/>
              <a:gd name="T53" fmla="*/ 512 w 512"/>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3">
                <a:moveTo>
                  <a:pt x="512" y="256"/>
                </a:moveTo>
                <a:lnTo>
                  <a:pt x="492" y="156"/>
                </a:lnTo>
                <a:lnTo>
                  <a:pt x="437" y="74"/>
                </a:lnTo>
                <a:lnTo>
                  <a:pt x="355" y="19"/>
                </a:lnTo>
                <a:lnTo>
                  <a:pt x="256" y="0"/>
                </a:lnTo>
                <a:lnTo>
                  <a:pt x="156" y="19"/>
                </a:lnTo>
                <a:lnTo>
                  <a:pt x="74" y="74"/>
                </a:lnTo>
                <a:lnTo>
                  <a:pt x="19" y="156"/>
                </a:lnTo>
                <a:lnTo>
                  <a:pt x="0" y="256"/>
                </a:lnTo>
                <a:lnTo>
                  <a:pt x="19" y="355"/>
                </a:lnTo>
                <a:lnTo>
                  <a:pt x="74" y="437"/>
                </a:lnTo>
                <a:lnTo>
                  <a:pt x="156" y="492"/>
                </a:lnTo>
                <a:lnTo>
                  <a:pt x="256" y="513"/>
                </a:lnTo>
                <a:lnTo>
                  <a:pt x="355" y="492"/>
                </a:lnTo>
                <a:lnTo>
                  <a:pt x="437" y="437"/>
                </a:lnTo>
                <a:lnTo>
                  <a:pt x="492" y="355"/>
                </a:lnTo>
                <a:lnTo>
                  <a:pt x="512" y="256"/>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41" name="Rectangle 89"/>
          <p:cNvSpPr>
            <a:spLocks noChangeArrowheads="1"/>
          </p:cNvSpPr>
          <p:nvPr/>
        </p:nvSpPr>
        <p:spPr bwMode="auto">
          <a:xfrm>
            <a:off x="7888288" y="3897313"/>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Pro</a:t>
            </a:r>
          </a:p>
        </p:txBody>
      </p:sp>
      <p:sp>
        <p:nvSpPr>
          <p:cNvPr id="49242" name="Freeform 90"/>
          <p:cNvSpPr>
            <a:spLocks/>
          </p:cNvSpPr>
          <p:nvPr/>
        </p:nvSpPr>
        <p:spPr bwMode="auto">
          <a:xfrm>
            <a:off x="8066088" y="3727450"/>
            <a:ext cx="309562" cy="295275"/>
          </a:xfrm>
          <a:custGeom>
            <a:avLst/>
            <a:gdLst>
              <a:gd name="T0" fmla="*/ 2147483646 w 512"/>
              <a:gd name="T1" fmla="*/ 2147483646 h 513"/>
              <a:gd name="T2" fmla="*/ 2147483646 w 512"/>
              <a:gd name="T3" fmla="*/ 2147483646 h 513"/>
              <a:gd name="T4" fmla="*/ 2147483646 w 512"/>
              <a:gd name="T5" fmla="*/ 2147483646 h 513"/>
              <a:gd name="T6" fmla="*/ 2147483646 w 512"/>
              <a:gd name="T7" fmla="*/ 2147483646 h 513"/>
              <a:gd name="T8" fmla="*/ 2147483646 w 512"/>
              <a:gd name="T9" fmla="*/ 0 h 513"/>
              <a:gd name="T10" fmla="*/ 2147483646 w 512"/>
              <a:gd name="T11" fmla="*/ 2147483646 h 513"/>
              <a:gd name="T12" fmla="*/ 2147483646 w 512"/>
              <a:gd name="T13" fmla="*/ 2147483646 h 513"/>
              <a:gd name="T14" fmla="*/ 2147483646 w 512"/>
              <a:gd name="T15" fmla="*/ 2147483646 h 513"/>
              <a:gd name="T16" fmla="*/ 0 w 512"/>
              <a:gd name="T17" fmla="*/ 2147483646 h 513"/>
              <a:gd name="T18" fmla="*/ 2147483646 w 512"/>
              <a:gd name="T19" fmla="*/ 2147483646 h 513"/>
              <a:gd name="T20" fmla="*/ 2147483646 w 512"/>
              <a:gd name="T21" fmla="*/ 2147483646 h 513"/>
              <a:gd name="T22" fmla="*/ 2147483646 w 512"/>
              <a:gd name="T23" fmla="*/ 2147483646 h 513"/>
              <a:gd name="T24" fmla="*/ 2147483646 w 512"/>
              <a:gd name="T25" fmla="*/ 2147483646 h 513"/>
              <a:gd name="T26" fmla="*/ 2147483646 w 512"/>
              <a:gd name="T27" fmla="*/ 2147483646 h 513"/>
              <a:gd name="T28" fmla="*/ 2147483646 w 512"/>
              <a:gd name="T29" fmla="*/ 2147483646 h 513"/>
              <a:gd name="T30" fmla="*/ 2147483646 w 512"/>
              <a:gd name="T31" fmla="*/ 2147483646 h 513"/>
              <a:gd name="T32" fmla="*/ 2147483646 w 512"/>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3"/>
              <a:gd name="T53" fmla="*/ 512 w 512"/>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3">
                <a:moveTo>
                  <a:pt x="512" y="257"/>
                </a:moveTo>
                <a:lnTo>
                  <a:pt x="492" y="157"/>
                </a:lnTo>
                <a:lnTo>
                  <a:pt x="437" y="75"/>
                </a:lnTo>
                <a:lnTo>
                  <a:pt x="355" y="20"/>
                </a:lnTo>
                <a:lnTo>
                  <a:pt x="256" y="0"/>
                </a:lnTo>
                <a:lnTo>
                  <a:pt x="156" y="20"/>
                </a:lnTo>
                <a:lnTo>
                  <a:pt x="74" y="75"/>
                </a:lnTo>
                <a:lnTo>
                  <a:pt x="19" y="157"/>
                </a:lnTo>
                <a:lnTo>
                  <a:pt x="0" y="257"/>
                </a:lnTo>
                <a:lnTo>
                  <a:pt x="19" y="355"/>
                </a:lnTo>
                <a:lnTo>
                  <a:pt x="74" y="437"/>
                </a:lnTo>
                <a:lnTo>
                  <a:pt x="156" y="492"/>
                </a:lnTo>
                <a:lnTo>
                  <a:pt x="256" y="513"/>
                </a:lnTo>
                <a:lnTo>
                  <a:pt x="355" y="492"/>
                </a:lnTo>
                <a:lnTo>
                  <a:pt x="437" y="437"/>
                </a:lnTo>
                <a:lnTo>
                  <a:pt x="492" y="355"/>
                </a:lnTo>
                <a:lnTo>
                  <a:pt x="512" y="257"/>
                </a:lnTo>
                <a:close/>
              </a:path>
            </a:pathLst>
          </a:custGeom>
          <a:solidFill>
            <a:srgbClr val="8DE1FF"/>
          </a:solidFill>
          <a:ln w="12700" cmpd="sng">
            <a:solidFill>
              <a:srgbClr val="000000"/>
            </a:solidFill>
            <a:prstDash val="solid"/>
            <a:round/>
            <a:headEnd/>
            <a:tailEnd/>
          </a:ln>
        </p:spPr>
        <p:txBody>
          <a:bodyPr/>
          <a:lstStyle/>
          <a:p>
            <a:endParaRPr lang="it-IT"/>
          </a:p>
        </p:txBody>
      </p:sp>
      <p:sp>
        <p:nvSpPr>
          <p:cNvPr id="49243" name="Rectangle 91"/>
          <p:cNvSpPr>
            <a:spLocks noChangeArrowheads="1"/>
          </p:cNvSpPr>
          <p:nvPr/>
        </p:nvSpPr>
        <p:spPr bwMode="auto">
          <a:xfrm>
            <a:off x="8132763" y="3798888"/>
            <a:ext cx="1778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Lys</a:t>
            </a:r>
          </a:p>
        </p:txBody>
      </p:sp>
      <p:sp>
        <p:nvSpPr>
          <p:cNvPr id="49244" name="Freeform 92"/>
          <p:cNvSpPr>
            <a:spLocks/>
          </p:cNvSpPr>
          <p:nvPr/>
        </p:nvSpPr>
        <p:spPr bwMode="auto">
          <a:xfrm>
            <a:off x="8321675" y="3617913"/>
            <a:ext cx="328613" cy="301625"/>
          </a:xfrm>
          <a:custGeom>
            <a:avLst/>
            <a:gdLst>
              <a:gd name="T0" fmla="*/ 2147483646 w 512"/>
              <a:gd name="T1" fmla="*/ 2147483646 h 513"/>
              <a:gd name="T2" fmla="*/ 2147483646 w 512"/>
              <a:gd name="T3" fmla="*/ 2147483646 h 513"/>
              <a:gd name="T4" fmla="*/ 2147483646 w 512"/>
              <a:gd name="T5" fmla="*/ 2147483646 h 513"/>
              <a:gd name="T6" fmla="*/ 2147483646 w 512"/>
              <a:gd name="T7" fmla="*/ 2147483646 h 513"/>
              <a:gd name="T8" fmla="*/ 2147483646 w 512"/>
              <a:gd name="T9" fmla="*/ 0 h 513"/>
              <a:gd name="T10" fmla="*/ 2147483646 w 512"/>
              <a:gd name="T11" fmla="*/ 2147483646 h 513"/>
              <a:gd name="T12" fmla="*/ 2147483646 w 512"/>
              <a:gd name="T13" fmla="*/ 2147483646 h 513"/>
              <a:gd name="T14" fmla="*/ 2147483646 w 512"/>
              <a:gd name="T15" fmla="*/ 2147483646 h 513"/>
              <a:gd name="T16" fmla="*/ 0 w 512"/>
              <a:gd name="T17" fmla="*/ 2147483646 h 513"/>
              <a:gd name="T18" fmla="*/ 2147483646 w 512"/>
              <a:gd name="T19" fmla="*/ 2147483646 h 513"/>
              <a:gd name="T20" fmla="*/ 2147483646 w 512"/>
              <a:gd name="T21" fmla="*/ 2147483646 h 513"/>
              <a:gd name="T22" fmla="*/ 2147483646 w 512"/>
              <a:gd name="T23" fmla="*/ 2147483646 h 513"/>
              <a:gd name="T24" fmla="*/ 2147483646 w 512"/>
              <a:gd name="T25" fmla="*/ 2147483646 h 513"/>
              <a:gd name="T26" fmla="*/ 2147483646 w 512"/>
              <a:gd name="T27" fmla="*/ 2147483646 h 513"/>
              <a:gd name="T28" fmla="*/ 2147483646 w 512"/>
              <a:gd name="T29" fmla="*/ 2147483646 h 513"/>
              <a:gd name="T30" fmla="*/ 2147483646 w 512"/>
              <a:gd name="T31" fmla="*/ 2147483646 h 513"/>
              <a:gd name="T32" fmla="*/ 2147483646 w 512"/>
              <a:gd name="T33" fmla="*/ 2147483646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2"/>
              <a:gd name="T52" fmla="*/ 0 h 513"/>
              <a:gd name="T53" fmla="*/ 512 w 512"/>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2" h="513">
                <a:moveTo>
                  <a:pt x="512" y="257"/>
                </a:moveTo>
                <a:lnTo>
                  <a:pt x="492" y="157"/>
                </a:lnTo>
                <a:lnTo>
                  <a:pt x="437" y="75"/>
                </a:lnTo>
                <a:lnTo>
                  <a:pt x="355" y="20"/>
                </a:lnTo>
                <a:lnTo>
                  <a:pt x="256" y="0"/>
                </a:lnTo>
                <a:lnTo>
                  <a:pt x="156" y="20"/>
                </a:lnTo>
                <a:lnTo>
                  <a:pt x="74" y="75"/>
                </a:lnTo>
                <a:lnTo>
                  <a:pt x="19" y="157"/>
                </a:lnTo>
                <a:lnTo>
                  <a:pt x="0" y="257"/>
                </a:lnTo>
                <a:lnTo>
                  <a:pt x="19" y="355"/>
                </a:lnTo>
                <a:lnTo>
                  <a:pt x="74" y="437"/>
                </a:lnTo>
                <a:lnTo>
                  <a:pt x="156" y="493"/>
                </a:lnTo>
                <a:lnTo>
                  <a:pt x="256" y="513"/>
                </a:lnTo>
                <a:lnTo>
                  <a:pt x="355" y="493"/>
                </a:lnTo>
                <a:lnTo>
                  <a:pt x="437" y="437"/>
                </a:lnTo>
                <a:lnTo>
                  <a:pt x="492" y="355"/>
                </a:lnTo>
                <a:lnTo>
                  <a:pt x="512" y="257"/>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a:lstStyle/>
          <a:p>
            <a:endParaRPr lang="it-IT"/>
          </a:p>
        </p:txBody>
      </p:sp>
      <p:sp>
        <p:nvSpPr>
          <p:cNvPr id="49245" name="Rectangle 93"/>
          <p:cNvSpPr>
            <a:spLocks noChangeArrowheads="1"/>
          </p:cNvSpPr>
          <p:nvPr/>
        </p:nvSpPr>
        <p:spPr bwMode="auto">
          <a:xfrm>
            <a:off x="8399463" y="3694113"/>
            <a:ext cx="1682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Thr</a:t>
            </a:r>
          </a:p>
        </p:txBody>
      </p:sp>
      <p:grpSp>
        <p:nvGrpSpPr>
          <p:cNvPr id="49246" name="Group 94"/>
          <p:cNvGrpSpPr>
            <a:grpSpLocks/>
          </p:cNvGrpSpPr>
          <p:nvPr/>
        </p:nvGrpSpPr>
        <p:grpSpPr bwMode="auto">
          <a:xfrm>
            <a:off x="6443663" y="3228975"/>
            <a:ext cx="312737" cy="295275"/>
            <a:chOff x="4250" y="1529"/>
            <a:chExt cx="197" cy="196"/>
          </a:xfrm>
        </p:grpSpPr>
        <p:sp>
          <p:nvSpPr>
            <p:cNvPr id="49261" name="Freeform 95"/>
            <p:cNvSpPr>
              <a:spLocks/>
            </p:cNvSpPr>
            <p:nvPr/>
          </p:nvSpPr>
          <p:spPr bwMode="auto">
            <a:xfrm>
              <a:off x="4250" y="1529"/>
              <a:ext cx="197" cy="196"/>
            </a:xfrm>
            <a:custGeom>
              <a:avLst/>
              <a:gdLst>
                <a:gd name="T0" fmla="*/ 0 w 513"/>
                <a:gd name="T1" fmla="*/ 0 h 513"/>
                <a:gd name="T2" fmla="*/ 0 w 513"/>
                <a:gd name="T3" fmla="*/ 0 h 513"/>
                <a:gd name="T4" fmla="*/ 0 w 513"/>
                <a:gd name="T5" fmla="*/ 0 h 513"/>
                <a:gd name="T6" fmla="*/ 0 w 513"/>
                <a:gd name="T7" fmla="*/ 0 h 513"/>
                <a:gd name="T8" fmla="*/ 0 w 513"/>
                <a:gd name="T9" fmla="*/ 0 h 513"/>
                <a:gd name="T10" fmla="*/ 0 w 513"/>
                <a:gd name="T11" fmla="*/ 0 h 513"/>
                <a:gd name="T12" fmla="*/ 0 w 513"/>
                <a:gd name="T13" fmla="*/ 0 h 513"/>
                <a:gd name="T14" fmla="*/ 0 w 513"/>
                <a:gd name="T15" fmla="*/ 0 h 513"/>
                <a:gd name="T16" fmla="*/ 0 w 513"/>
                <a:gd name="T17" fmla="*/ 0 h 513"/>
                <a:gd name="T18" fmla="*/ 0 w 513"/>
                <a:gd name="T19" fmla="*/ 0 h 513"/>
                <a:gd name="T20" fmla="*/ 0 w 513"/>
                <a:gd name="T21" fmla="*/ 0 h 513"/>
                <a:gd name="T22" fmla="*/ 0 w 513"/>
                <a:gd name="T23" fmla="*/ 0 h 513"/>
                <a:gd name="T24" fmla="*/ 0 w 513"/>
                <a:gd name="T25" fmla="*/ 0 h 513"/>
                <a:gd name="T26" fmla="*/ 0 w 513"/>
                <a:gd name="T27" fmla="*/ 0 h 513"/>
                <a:gd name="T28" fmla="*/ 0 w 513"/>
                <a:gd name="T29" fmla="*/ 0 h 513"/>
                <a:gd name="T30" fmla="*/ 0 w 513"/>
                <a:gd name="T31" fmla="*/ 0 h 513"/>
                <a:gd name="T32" fmla="*/ 0 w 513"/>
                <a:gd name="T33" fmla="*/ 0 h 5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3"/>
                <a:gd name="T52" fmla="*/ 0 h 513"/>
                <a:gd name="T53" fmla="*/ 513 w 513"/>
                <a:gd name="T54" fmla="*/ 513 h 5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3" h="513">
                  <a:moveTo>
                    <a:pt x="513" y="257"/>
                  </a:moveTo>
                  <a:lnTo>
                    <a:pt x="492" y="157"/>
                  </a:lnTo>
                  <a:lnTo>
                    <a:pt x="437" y="75"/>
                  </a:lnTo>
                  <a:lnTo>
                    <a:pt x="355" y="19"/>
                  </a:lnTo>
                  <a:lnTo>
                    <a:pt x="257" y="0"/>
                  </a:lnTo>
                  <a:lnTo>
                    <a:pt x="157" y="19"/>
                  </a:lnTo>
                  <a:lnTo>
                    <a:pt x="75" y="75"/>
                  </a:lnTo>
                  <a:lnTo>
                    <a:pt x="19" y="157"/>
                  </a:lnTo>
                  <a:lnTo>
                    <a:pt x="0" y="257"/>
                  </a:lnTo>
                  <a:lnTo>
                    <a:pt x="19" y="355"/>
                  </a:lnTo>
                  <a:lnTo>
                    <a:pt x="75" y="437"/>
                  </a:lnTo>
                  <a:lnTo>
                    <a:pt x="157" y="492"/>
                  </a:lnTo>
                  <a:lnTo>
                    <a:pt x="257" y="513"/>
                  </a:lnTo>
                  <a:lnTo>
                    <a:pt x="355" y="492"/>
                  </a:lnTo>
                  <a:lnTo>
                    <a:pt x="437" y="437"/>
                  </a:lnTo>
                  <a:lnTo>
                    <a:pt x="492" y="355"/>
                  </a:lnTo>
                  <a:lnTo>
                    <a:pt x="513" y="257"/>
                  </a:lnTo>
                  <a:close/>
                </a:path>
              </a:pathLst>
            </a:custGeom>
            <a:solidFill>
              <a:srgbClr val="CCFF33"/>
            </a:solidFill>
            <a:ln>
              <a:noFill/>
            </a:ln>
            <a:extLst>
              <a:ext uri="{91240B29-F687-4f45-9708-019B960494DF}">
                <a14:hiddenLine xmlns:a14="http://schemas.microsoft.com/office/drawing/2010/main" w="12700" cmpd="sng">
                  <a:solidFill>
                    <a:srgbClr val="000000"/>
                  </a:solidFill>
                  <a:prstDash val="solid"/>
                  <a:round/>
                  <a:headEnd/>
                  <a:tailEnd/>
                </a14:hiddenLine>
              </a:ext>
            </a:extLst>
          </p:spPr>
          <p:txBody>
            <a:bodyPr wrap="none" lIns="0" tIns="0" rIns="0" bIns="0">
              <a:spAutoFit/>
            </a:bodyPr>
            <a:lstStyle/>
            <a:p>
              <a:endParaRPr lang="it-IT"/>
            </a:p>
          </p:txBody>
        </p:sp>
        <p:sp>
          <p:nvSpPr>
            <p:cNvPr id="49262" name="Rectangle 96"/>
            <p:cNvSpPr>
              <a:spLocks noChangeArrowheads="1"/>
            </p:cNvSpPr>
            <p:nvPr/>
          </p:nvSpPr>
          <p:spPr bwMode="auto">
            <a:xfrm>
              <a:off x="4291" y="1577"/>
              <a:ext cx="104" cy="102"/>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GB" sz="1000" b="1">
                  <a:solidFill>
                    <a:srgbClr val="292929"/>
                  </a:solidFill>
                  <a:latin typeface="Arial Narrow" charset="0"/>
                </a:rPr>
                <a:t>Ala</a:t>
              </a:r>
            </a:p>
          </p:txBody>
        </p:sp>
      </p:grpSp>
      <p:sp>
        <p:nvSpPr>
          <p:cNvPr id="49247" name="AutoShape 97"/>
          <p:cNvSpPr>
            <a:spLocks noChangeArrowheads="1"/>
          </p:cNvSpPr>
          <p:nvPr/>
        </p:nvSpPr>
        <p:spPr bwMode="auto">
          <a:xfrm rot="-1052759">
            <a:off x="6478588" y="3182938"/>
            <a:ext cx="85725" cy="82550"/>
          </a:xfrm>
          <a:prstGeom prst="upDownArrow">
            <a:avLst>
              <a:gd name="adj1" fmla="val 22222"/>
              <a:gd name="adj2" fmla="val 29093"/>
            </a:avLst>
          </a:prstGeom>
          <a:solidFill>
            <a:srgbClr val="FFFF00"/>
          </a:solidFill>
          <a:ln w="6350">
            <a:solidFill>
              <a:srgbClr val="000000"/>
            </a:solidFill>
            <a:miter lim="800000"/>
            <a:headEnd/>
            <a:tailEnd/>
          </a:ln>
        </p:spPr>
        <p:txBody>
          <a:bodyPr wrap="none" anchor="ctr"/>
          <a:lstStyle/>
          <a:p>
            <a:pPr algn="ctr"/>
            <a:endParaRPr lang="it-IT"/>
          </a:p>
        </p:txBody>
      </p:sp>
      <p:sp>
        <p:nvSpPr>
          <p:cNvPr id="49248" name="Oval 98"/>
          <p:cNvSpPr>
            <a:spLocks noChangeArrowheads="1"/>
          </p:cNvSpPr>
          <p:nvPr/>
        </p:nvSpPr>
        <p:spPr bwMode="blackWhite">
          <a:xfrm>
            <a:off x="2400300" y="1344613"/>
            <a:ext cx="4338638" cy="1597025"/>
          </a:xfrm>
          <a:prstGeom prst="ellipse">
            <a:avLst/>
          </a:prstGeom>
          <a:solidFill>
            <a:srgbClr val="3366FF"/>
          </a:solidFill>
          <a:ln>
            <a:noFill/>
          </a:ln>
          <a:extLst>
            <a:ext uri="{91240B29-F687-4f45-9708-019B960494DF}">
              <a14:hiddenLine xmlns:a14="http://schemas.microsoft.com/office/drawing/2010/main" w="4826">
                <a:solidFill>
                  <a:srgbClr val="000000"/>
                </a:solidFill>
                <a:round/>
                <a:headEnd/>
                <a:tailEnd/>
              </a14:hiddenLine>
            </a:ext>
          </a:extLst>
        </p:spPr>
        <p:txBody>
          <a:bodyPr wrap="none" lIns="0" tIns="0" rIns="0" bIns="45711" anchor="b"/>
          <a:lstStyle/>
          <a:p>
            <a:pPr algn="ctr" eaLnBrk="1" hangingPunct="1"/>
            <a:endParaRPr lang="en-GB" sz="1900">
              <a:latin typeface="Arial Narrow" charset="0"/>
            </a:endParaRPr>
          </a:p>
        </p:txBody>
      </p:sp>
      <p:sp>
        <p:nvSpPr>
          <p:cNvPr id="49249" name="Text Box 99"/>
          <p:cNvSpPr txBox="1">
            <a:spLocks noChangeArrowheads="1"/>
          </p:cNvSpPr>
          <p:nvPr/>
        </p:nvSpPr>
        <p:spPr bwMode="blackWhite">
          <a:xfrm>
            <a:off x="2665413" y="1576388"/>
            <a:ext cx="3808412"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lIns="0" tIns="0" rIns="0" bIns="45711" anchor="b">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algn="ctr" eaLnBrk="1" hangingPunct="1"/>
            <a:r>
              <a:rPr lang="it-IT" sz="1800" b="1">
                <a:solidFill>
                  <a:srgbClr val="FFFF00"/>
                </a:solidFill>
                <a:latin typeface="Arial Narrow" charset="0"/>
              </a:rPr>
              <a:t>Insulina glulisina:</a:t>
            </a:r>
          </a:p>
          <a:p>
            <a:pPr algn="ctr" eaLnBrk="1" hangingPunct="1"/>
            <a:r>
              <a:rPr lang="it-IT" sz="1800" b="1">
                <a:solidFill>
                  <a:schemeClr val="bg1"/>
                </a:solidFill>
                <a:latin typeface="Arial Narrow" charset="0"/>
              </a:rPr>
              <a:t>sostituzione di asparagina B3 con </a:t>
            </a:r>
            <a:r>
              <a:rPr lang="it-IT" sz="1800" b="1">
                <a:solidFill>
                  <a:srgbClr val="FFFF00"/>
                </a:solidFill>
                <a:latin typeface="Arial Narrow" charset="0"/>
              </a:rPr>
              <a:t>lisina</a:t>
            </a:r>
            <a:r>
              <a:rPr lang="it-IT" sz="1800" b="1">
                <a:solidFill>
                  <a:schemeClr val="bg1"/>
                </a:solidFill>
                <a:latin typeface="Arial Narrow" charset="0"/>
              </a:rPr>
              <a:t> </a:t>
            </a:r>
          </a:p>
          <a:p>
            <a:pPr algn="ctr" eaLnBrk="1" hangingPunct="1"/>
            <a:r>
              <a:rPr lang="it-IT" sz="1800" b="1">
                <a:solidFill>
                  <a:schemeClr val="bg1"/>
                </a:solidFill>
                <a:latin typeface="Arial Narrow" charset="0"/>
              </a:rPr>
              <a:t>e di lisina B29 con </a:t>
            </a:r>
          </a:p>
          <a:p>
            <a:pPr algn="ctr" eaLnBrk="1" hangingPunct="1"/>
            <a:r>
              <a:rPr lang="it-IT" sz="1800" b="1">
                <a:solidFill>
                  <a:srgbClr val="FFFF00"/>
                </a:solidFill>
                <a:latin typeface="Arial Narrow" charset="0"/>
              </a:rPr>
              <a:t>acido glutammico</a:t>
            </a:r>
            <a:endParaRPr lang="en-US" sz="1800" b="1">
              <a:solidFill>
                <a:srgbClr val="FFFF00"/>
              </a:solidFill>
              <a:latin typeface="Arial Narrow" charset="0"/>
            </a:endParaRPr>
          </a:p>
        </p:txBody>
      </p:sp>
      <p:sp>
        <p:nvSpPr>
          <p:cNvPr id="49250" name="Oval 100"/>
          <p:cNvSpPr>
            <a:spLocks noChangeArrowheads="1"/>
          </p:cNvSpPr>
          <p:nvPr/>
        </p:nvSpPr>
        <p:spPr bwMode="auto">
          <a:xfrm>
            <a:off x="7466013" y="3419475"/>
            <a:ext cx="533400" cy="303213"/>
          </a:xfrm>
          <a:prstGeom prst="ellipse">
            <a:avLst/>
          </a:prstGeom>
          <a:solidFill>
            <a:srgbClr val="FFFF00"/>
          </a:solidFill>
          <a:ln>
            <a:noFill/>
          </a:ln>
          <a:extLst>
            <a:ext uri="{91240B29-F687-4f45-9708-019B960494DF}">
              <a14:hiddenLine xmlns:a14="http://schemas.microsoft.com/office/drawing/2010/main" w="4826">
                <a:solidFill>
                  <a:srgbClr val="000000"/>
                </a:solidFill>
                <a:round/>
                <a:headEnd/>
                <a:tailEnd/>
              </a14:hiddenLine>
            </a:ext>
          </a:extLst>
        </p:spPr>
        <p:txBody>
          <a:bodyPr wrap="none" lIns="91422" tIns="45711" rIns="91422" bIns="45711" anchor="ctr"/>
          <a:lstStyle/>
          <a:p>
            <a:pPr algn="ctr" eaLnBrk="1" hangingPunct="1"/>
            <a:r>
              <a:rPr lang="en-US" sz="1400" b="1">
                <a:solidFill>
                  <a:schemeClr val="bg2"/>
                </a:solidFill>
                <a:latin typeface="Arial Narrow" charset="0"/>
              </a:rPr>
              <a:t>Glu</a:t>
            </a:r>
          </a:p>
        </p:txBody>
      </p:sp>
      <p:sp>
        <p:nvSpPr>
          <p:cNvPr id="49251" name="Oval 101"/>
          <p:cNvSpPr>
            <a:spLocks noChangeArrowheads="1"/>
          </p:cNvSpPr>
          <p:nvPr/>
        </p:nvSpPr>
        <p:spPr bwMode="auto">
          <a:xfrm>
            <a:off x="1524000" y="3478213"/>
            <a:ext cx="457200" cy="320675"/>
          </a:xfrm>
          <a:prstGeom prst="ellipse">
            <a:avLst/>
          </a:prstGeom>
          <a:solidFill>
            <a:srgbClr val="FFFF00"/>
          </a:solidFill>
          <a:ln>
            <a:noFill/>
          </a:ln>
          <a:extLst>
            <a:ext uri="{91240B29-F687-4f45-9708-019B960494DF}">
              <a14:hiddenLine xmlns:a14="http://schemas.microsoft.com/office/drawing/2010/main" w="4826">
                <a:solidFill>
                  <a:srgbClr val="000000"/>
                </a:solidFill>
                <a:round/>
                <a:headEnd/>
                <a:tailEnd/>
              </a14:hiddenLine>
            </a:ext>
          </a:extLst>
        </p:spPr>
        <p:txBody>
          <a:bodyPr wrap="none" lIns="91422" tIns="45711" rIns="91422" bIns="45711" anchor="ctr"/>
          <a:lstStyle/>
          <a:p>
            <a:pPr algn="ctr" eaLnBrk="1" hangingPunct="1"/>
            <a:r>
              <a:rPr lang="en-US" sz="1400" b="1">
                <a:solidFill>
                  <a:schemeClr val="bg2"/>
                </a:solidFill>
                <a:latin typeface="Arial Narrow" charset="0"/>
              </a:rPr>
              <a:t>Lys</a:t>
            </a:r>
          </a:p>
        </p:txBody>
      </p:sp>
      <p:sp>
        <p:nvSpPr>
          <p:cNvPr id="49252" name="Line 102"/>
          <p:cNvSpPr>
            <a:spLocks noChangeShapeType="1"/>
          </p:cNvSpPr>
          <p:nvPr/>
        </p:nvSpPr>
        <p:spPr bwMode="auto">
          <a:xfrm>
            <a:off x="7770813" y="3630613"/>
            <a:ext cx="0" cy="0"/>
          </a:xfrm>
          <a:prstGeom prst="line">
            <a:avLst/>
          </a:prstGeom>
          <a:noFill/>
          <a:ln w="4826">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it-IT"/>
          </a:p>
        </p:txBody>
      </p:sp>
      <p:sp>
        <p:nvSpPr>
          <p:cNvPr id="49253" name="Oval 103"/>
          <p:cNvSpPr>
            <a:spLocks noChangeArrowheads="1"/>
          </p:cNvSpPr>
          <p:nvPr/>
        </p:nvSpPr>
        <p:spPr bwMode="auto">
          <a:xfrm>
            <a:off x="7280275" y="5429250"/>
            <a:ext cx="381000" cy="304800"/>
          </a:xfrm>
          <a:prstGeom prst="ellipse">
            <a:avLst/>
          </a:prstGeom>
          <a:solidFill>
            <a:srgbClr val="FFFF00"/>
          </a:solidFill>
          <a:ln>
            <a:noFill/>
          </a:ln>
          <a:extLst>
            <a:ext uri="{91240B29-F687-4f45-9708-019B960494DF}">
              <a14:hiddenLine xmlns:a14="http://schemas.microsoft.com/office/drawing/2010/main" w="4826">
                <a:solidFill>
                  <a:srgbClr val="000000"/>
                </a:solidFill>
                <a:round/>
                <a:headEnd/>
                <a:tailEnd/>
              </a14:hiddenLine>
            </a:ext>
          </a:extLst>
        </p:spPr>
        <p:txBody>
          <a:bodyPr wrap="none" lIns="91422" tIns="45711" rIns="91422" bIns="45711" anchor="ctr"/>
          <a:lstStyle/>
          <a:p>
            <a:pPr algn="ctr" eaLnBrk="1" hangingPunct="1"/>
            <a:endParaRPr lang="en-GB" sz="1400">
              <a:solidFill>
                <a:srgbClr val="FFFF00"/>
              </a:solidFill>
              <a:latin typeface="Arial Narrow" charset="0"/>
            </a:endParaRPr>
          </a:p>
        </p:txBody>
      </p:sp>
      <p:sp>
        <p:nvSpPr>
          <p:cNvPr id="49254" name="Text Box 104"/>
          <p:cNvSpPr txBox="1">
            <a:spLocks noChangeArrowheads="1"/>
          </p:cNvSpPr>
          <p:nvPr/>
        </p:nvSpPr>
        <p:spPr bwMode="auto">
          <a:xfrm>
            <a:off x="7635875" y="5441950"/>
            <a:ext cx="1163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none" lIns="91422" tIns="45711" rIns="91422" bIns="45711">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eaLnBrk="1" hangingPunct="1"/>
            <a:r>
              <a:rPr lang="en-US" sz="1400" b="1">
                <a:latin typeface="Arial Narrow" charset="0"/>
              </a:rPr>
              <a:t>= sostituzione</a:t>
            </a:r>
          </a:p>
        </p:txBody>
      </p:sp>
      <p:sp>
        <p:nvSpPr>
          <p:cNvPr id="49255" name="Line 105"/>
          <p:cNvSpPr>
            <a:spLocks noChangeShapeType="1"/>
          </p:cNvSpPr>
          <p:nvPr/>
        </p:nvSpPr>
        <p:spPr bwMode="auto">
          <a:xfrm flipV="1">
            <a:off x="2667000" y="3038475"/>
            <a:ext cx="381000" cy="381000"/>
          </a:xfrm>
          <a:prstGeom prst="line">
            <a:avLst/>
          </a:prstGeom>
          <a:noFill/>
          <a:ln w="33401">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it-IT"/>
          </a:p>
        </p:txBody>
      </p:sp>
      <p:sp>
        <p:nvSpPr>
          <p:cNvPr id="49256" name="Line 106"/>
          <p:cNvSpPr>
            <a:spLocks noChangeShapeType="1"/>
          </p:cNvSpPr>
          <p:nvPr/>
        </p:nvSpPr>
        <p:spPr bwMode="auto">
          <a:xfrm>
            <a:off x="3276600" y="2962275"/>
            <a:ext cx="457200" cy="152400"/>
          </a:xfrm>
          <a:prstGeom prst="line">
            <a:avLst/>
          </a:prstGeom>
          <a:noFill/>
          <a:ln w="33401">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it-IT"/>
          </a:p>
        </p:txBody>
      </p:sp>
      <p:sp>
        <p:nvSpPr>
          <p:cNvPr id="49257" name="Line 107"/>
          <p:cNvSpPr>
            <a:spLocks noChangeShapeType="1"/>
          </p:cNvSpPr>
          <p:nvPr/>
        </p:nvSpPr>
        <p:spPr bwMode="auto">
          <a:xfrm>
            <a:off x="3886200" y="3267075"/>
            <a:ext cx="0" cy="531813"/>
          </a:xfrm>
          <a:prstGeom prst="line">
            <a:avLst/>
          </a:prstGeom>
          <a:noFill/>
          <a:ln w="33401">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it-IT"/>
          </a:p>
        </p:txBody>
      </p:sp>
      <p:sp>
        <p:nvSpPr>
          <p:cNvPr id="49258" name="Text Box 108"/>
          <p:cNvSpPr txBox="1">
            <a:spLocks noChangeArrowheads="1"/>
          </p:cNvSpPr>
          <p:nvPr/>
        </p:nvSpPr>
        <p:spPr bwMode="auto">
          <a:xfrm>
            <a:off x="1231900" y="3889375"/>
            <a:ext cx="3794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wrap="none" lIns="91422" tIns="45711" rIns="91422" bIns="45711">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eaLnBrk="1" hangingPunct="1"/>
            <a:r>
              <a:rPr lang="en-US" sz="1000" b="1">
                <a:solidFill>
                  <a:schemeClr val="bg2"/>
                </a:solidFill>
                <a:latin typeface="Arial Narrow" charset="0"/>
              </a:rPr>
              <a:t>Asn</a:t>
            </a:r>
          </a:p>
        </p:txBody>
      </p:sp>
      <p:sp>
        <p:nvSpPr>
          <p:cNvPr id="49259" name="Text Box 109"/>
          <p:cNvSpPr txBox="1">
            <a:spLocks noChangeArrowheads="1"/>
          </p:cNvSpPr>
          <p:nvPr/>
        </p:nvSpPr>
        <p:spPr bwMode="auto">
          <a:xfrm>
            <a:off x="346075" y="6105525"/>
            <a:ext cx="863758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eaLnBrk="1" hangingPunct="1"/>
            <a:endParaRPr lang="it-IT" sz="1200" b="1">
              <a:solidFill>
                <a:srgbClr val="FFFF00"/>
              </a:solidFill>
              <a:latin typeface="Arial Narrow" charset="0"/>
            </a:endParaRPr>
          </a:p>
          <a:p>
            <a:pPr eaLnBrk="1" hangingPunct="1"/>
            <a:r>
              <a:rPr lang="it-IT" sz="1200" b="1">
                <a:solidFill>
                  <a:srgbClr val="CCFF33"/>
                </a:solidFill>
                <a:latin typeface="Arial Narrow" charset="0"/>
              </a:rPr>
              <a:t>Garg SK et al. Expert Opin Pharmacother 2005;  6(4): 643-651</a:t>
            </a:r>
          </a:p>
          <a:p>
            <a:pPr eaLnBrk="1" hangingPunct="1"/>
            <a:endParaRPr lang="it-IT" sz="1200" b="1">
              <a:solidFill>
                <a:srgbClr val="CCFF33"/>
              </a:solidFill>
              <a:latin typeface="Arial Narrow" charset="0"/>
            </a:endParaRPr>
          </a:p>
        </p:txBody>
      </p:sp>
      <p:sp>
        <p:nvSpPr>
          <p:cNvPr id="49260" name="Text Box 110"/>
          <p:cNvSpPr txBox="1">
            <a:spLocks noChangeArrowheads="1"/>
          </p:cNvSpPr>
          <p:nvPr/>
        </p:nvSpPr>
        <p:spPr bwMode="blackWhite">
          <a:xfrm>
            <a:off x="2484438" y="5489575"/>
            <a:ext cx="3808412"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826">
                <a:solidFill>
                  <a:srgbClr val="000000"/>
                </a:solidFill>
                <a:miter lim="800000"/>
                <a:headEnd/>
                <a:tailEnd/>
              </a14:hiddenLine>
            </a:ext>
          </a:extLst>
        </p:spPr>
        <p:txBody>
          <a:bodyPr lIns="0" tIns="0" rIns="0" bIns="45711" anchor="b">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algn="ctr" eaLnBrk="1" hangingPunct="1"/>
            <a:r>
              <a:rPr lang="it-IT" sz="1600" b="1">
                <a:latin typeface="Arial Narrow" charset="0"/>
              </a:rPr>
              <a:t>INSULINA UMANA MODIFICATA</a:t>
            </a:r>
          </a:p>
        </p:txBody>
      </p:sp>
    </p:spTree>
    <p:extLst>
      <p:ext uri="{BB962C8B-B14F-4D97-AF65-F5344CB8AC3E}">
        <p14:creationId xmlns:p14="http://schemas.microsoft.com/office/powerpoint/2010/main" val="16377021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reeform 2"/>
          <p:cNvSpPr>
            <a:spLocks/>
          </p:cNvSpPr>
          <p:nvPr/>
        </p:nvSpPr>
        <p:spPr bwMode="auto">
          <a:xfrm>
            <a:off x="1206500" y="2503488"/>
            <a:ext cx="3124200" cy="1519237"/>
          </a:xfrm>
          <a:custGeom>
            <a:avLst/>
            <a:gdLst>
              <a:gd name="T0" fmla="*/ 0 w 2214"/>
              <a:gd name="T1" fmla="*/ 2147483646 h 957"/>
              <a:gd name="T2" fmla="*/ 2147483646 w 2214"/>
              <a:gd name="T3" fmla="*/ 2147483646 h 957"/>
              <a:gd name="T4" fmla="*/ 2147483646 w 2214"/>
              <a:gd name="T5" fmla="*/ 2147483646 h 957"/>
              <a:gd name="T6" fmla="*/ 2147483646 w 2214"/>
              <a:gd name="T7" fmla="*/ 2147483646 h 957"/>
              <a:gd name="T8" fmla="*/ 2147483646 w 2214"/>
              <a:gd name="T9" fmla="*/ 2147483646 h 957"/>
              <a:gd name="T10" fmla="*/ 2147483646 w 2214"/>
              <a:gd name="T11" fmla="*/ 0 h 957"/>
              <a:gd name="T12" fmla="*/ 2147483646 w 2214"/>
              <a:gd name="T13" fmla="*/ 2147483646 h 957"/>
              <a:gd name="T14" fmla="*/ 2147483646 w 2214"/>
              <a:gd name="T15" fmla="*/ 2147483646 h 957"/>
              <a:gd name="T16" fmla="*/ 2147483646 w 2214"/>
              <a:gd name="T17" fmla="*/ 2147483646 h 957"/>
              <a:gd name="T18" fmla="*/ 2147483646 w 2214"/>
              <a:gd name="T19" fmla="*/ 2147483646 h 957"/>
              <a:gd name="T20" fmla="*/ 2147483646 w 2214"/>
              <a:gd name="T21" fmla="*/ 2147483646 h 957"/>
              <a:gd name="T22" fmla="*/ 2147483646 w 2214"/>
              <a:gd name="T23" fmla="*/ 2147483646 h 957"/>
              <a:gd name="T24" fmla="*/ 2147483646 w 2214"/>
              <a:gd name="T25" fmla="*/ 2147483646 h 957"/>
              <a:gd name="T26" fmla="*/ 2147483646 w 2214"/>
              <a:gd name="T27" fmla="*/ 2147483646 h 9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14"/>
              <a:gd name="T43" fmla="*/ 0 h 957"/>
              <a:gd name="T44" fmla="*/ 2214 w 2214"/>
              <a:gd name="T45" fmla="*/ 957 h 9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14" h="957">
                <a:moveTo>
                  <a:pt x="0" y="957"/>
                </a:moveTo>
                <a:lnTo>
                  <a:pt x="88" y="947"/>
                </a:lnTo>
                <a:lnTo>
                  <a:pt x="231" y="838"/>
                </a:lnTo>
                <a:lnTo>
                  <a:pt x="361" y="339"/>
                </a:lnTo>
                <a:lnTo>
                  <a:pt x="492" y="80"/>
                </a:lnTo>
                <a:lnTo>
                  <a:pt x="623" y="0"/>
                </a:lnTo>
                <a:lnTo>
                  <a:pt x="753" y="100"/>
                </a:lnTo>
                <a:lnTo>
                  <a:pt x="872" y="70"/>
                </a:lnTo>
                <a:lnTo>
                  <a:pt x="1014" y="180"/>
                </a:lnTo>
                <a:lnTo>
                  <a:pt x="1157" y="329"/>
                </a:lnTo>
                <a:lnTo>
                  <a:pt x="1418" y="538"/>
                </a:lnTo>
                <a:lnTo>
                  <a:pt x="1680" y="718"/>
                </a:lnTo>
                <a:lnTo>
                  <a:pt x="1941" y="798"/>
                </a:lnTo>
                <a:lnTo>
                  <a:pt x="2214" y="818"/>
                </a:lnTo>
              </a:path>
            </a:pathLst>
          </a:custGeom>
          <a:noFill/>
          <a:ln w="57150" cap="flat" cmpd="sng">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9939" name="Freeform 3"/>
          <p:cNvSpPr>
            <a:spLocks/>
          </p:cNvSpPr>
          <p:nvPr/>
        </p:nvSpPr>
        <p:spPr bwMode="auto">
          <a:xfrm>
            <a:off x="1209675" y="3105150"/>
            <a:ext cx="3121025" cy="981075"/>
          </a:xfrm>
          <a:custGeom>
            <a:avLst/>
            <a:gdLst>
              <a:gd name="T0" fmla="*/ 0 w 2212"/>
              <a:gd name="T1" fmla="*/ 2147483646 h 618"/>
              <a:gd name="T2" fmla="*/ 2147483646 w 2212"/>
              <a:gd name="T3" fmla="*/ 2147483646 h 618"/>
              <a:gd name="T4" fmla="*/ 2147483646 w 2212"/>
              <a:gd name="T5" fmla="*/ 2147483646 h 618"/>
              <a:gd name="T6" fmla="*/ 2147483646 w 2212"/>
              <a:gd name="T7" fmla="*/ 2147483646 h 618"/>
              <a:gd name="T8" fmla="*/ 2147483646 w 2212"/>
              <a:gd name="T9" fmla="*/ 2147483646 h 618"/>
              <a:gd name="T10" fmla="*/ 2147483646 w 2212"/>
              <a:gd name="T11" fmla="*/ 2147483646 h 618"/>
              <a:gd name="T12" fmla="*/ 2147483646 w 2212"/>
              <a:gd name="T13" fmla="*/ 2147483646 h 618"/>
              <a:gd name="T14" fmla="*/ 2147483646 w 2212"/>
              <a:gd name="T15" fmla="*/ 2147483646 h 618"/>
              <a:gd name="T16" fmla="*/ 2147483646 w 2212"/>
              <a:gd name="T17" fmla="*/ 0 h 618"/>
              <a:gd name="T18" fmla="*/ 2147483646 w 2212"/>
              <a:gd name="T19" fmla="*/ 0 h 618"/>
              <a:gd name="T20" fmla="*/ 2147483646 w 2212"/>
              <a:gd name="T21" fmla="*/ 0 h 618"/>
              <a:gd name="T22" fmla="*/ 2147483646 w 2212"/>
              <a:gd name="T23" fmla="*/ 2147483646 h 618"/>
              <a:gd name="T24" fmla="*/ 2147483646 w 2212"/>
              <a:gd name="T25" fmla="*/ 2147483646 h 618"/>
              <a:gd name="T26" fmla="*/ 2147483646 w 2212"/>
              <a:gd name="T27" fmla="*/ 2147483646 h 6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12"/>
              <a:gd name="T43" fmla="*/ 0 h 618"/>
              <a:gd name="T44" fmla="*/ 2212 w 2212"/>
              <a:gd name="T45" fmla="*/ 618 h 6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12" h="618">
                <a:moveTo>
                  <a:pt x="0" y="608"/>
                </a:moveTo>
                <a:lnTo>
                  <a:pt x="98" y="618"/>
                </a:lnTo>
                <a:lnTo>
                  <a:pt x="241" y="488"/>
                </a:lnTo>
                <a:lnTo>
                  <a:pt x="359" y="219"/>
                </a:lnTo>
                <a:lnTo>
                  <a:pt x="490" y="199"/>
                </a:lnTo>
                <a:lnTo>
                  <a:pt x="633" y="130"/>
                </a:lnTo>
                <a:lnTo>
                  <a:pt x="739" y="60"/>
                </a:lnTo>
                <a:lnTo>
                  <a:pt x="894" y="20"/>
                </a:lnTo>
                <a:lnTo>
                  <a:pt x="1024" y="0"/>
                </a:lnTo>
                <a:lnTo>
                  <a:pt x="1143" y="0"/>
                </a:lnTo>
                <a:lnTo>
                  <a:pt x="1416" y="0"/>
                </a:lnTo>
                <a:lnTo>
                  <a:pt x="1678" y="120"/>
                </a:lnTo>
                <a:lnTo>
                  <a:pt x="1951" y="199"/>
                </a:lnTo>
                <a:lnTo>
                  <a:pt x="2212" y="289"/>
                </a:lnTo>
              </a:path>
            </a:pathLst>
          </a:custGeom>
          <a:noFill/>
          <a:ln w="571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9940" name="Line 4"/>
          <p:cNvSpPr>
            <a:spLocks noChangeShapeType="1"/>
          </p:cNvSpPr>
          <p:nvPr/>
        </p:nvSpPr>
        <p:spPr bwMode="auto">
          <a:xfrm flipH="1">
            <a:off x="1208088" y="4576763"/>
            <a:ext cx="3138487"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41" name="Line 5"/>
          <p:cNvSpPr>
            <a:spLocks noChangeShapeType="1"/>
          </p:cNvSpPr>
          <p:nvPr/>
        </p:nvSpPr>
        <p:spPr bwMode="auto">
          <a:xfrm flipV="1">
            <a:off x="1209675" y="2227263"/>
            <a:ext cx="1588" cy="2365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42" name="Rectangle 6"/>
          <p:cNvSpPr>
            <a:spLocks noChangeArrowheads="1"/>
          </p:cNvSpPr>
          <p:nvPr/>
        </p:nvSpPr>
        <p:spPr bwMode="auto">
          <a:xfrm>
            <a:off x="806450" y="2101850"/>
            <a:ext cx="319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400</a:t>
            </a:r>
            <a:endParaRPr lang="en-US" altLang="it-IT" sz="2400" b="1"/>
          </a:p>
        </p:txBody>
      </p:sp>
      <p:sp>
        <p:nvSpPr>
          <p:cNvPr id="39943" name="Rectangle 7"/>
          <p:cNvSpPr>
            <a:spLocks noChangeArrowheads="1"/>
          </p:cNvSpPr>
          <p:nvPr/>
        </p:nvSpPr>
        <p:spPr bwMode="auto">
          <a:xfrm>
            <a:off x="806450" y="2416175"/>
            <a:ext cx="319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350</a:t>
            </a:r>
            <a:endParaRPr lang="en-US" altLang="it-IT" sz="2400" b="1"/>
          </a:p>
        </p:txBody>
      </p:sp>
      <p:sp>
        <p:nvSpPr>
          <p:cNvPr id="39944" name="Rectangle 8"/>
          <p:cNvSpPr>
            <a:spLocks noChangeArrowheads="1"/>
          </p:cNvSpPr>
          <p:nvPr/>
        </p:nvSpPr>
        <p:spPr bwMode="auto">
          <a:xfrm>
            <a:off x="806450" y="2700338"/>
            <a:ext cx="319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300</a:t>
            </a:r>
            <a:endParaRPr lang="en-US" altLang="it-IT" sz="2400" b="1"/>
          </a:p>
        </p:txBody>
      </p:sp>
      <p:sp>
        <p:nvSpPr>
          <p:cNvPr id="39945" name="Rectangle 9"/>
          <p:cNvSpPr>
            <a:spLocks noChangeArrowheads="1"/>
          </p:cNvSpPr>
          <p:nvPr/>
        </p:nvSpPr>
        <p:spPr bwMode="auto">
          <a:xfrm>
            <a:off x="806450" y="2984500"/>
            <a:ext cx="319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250</a:t>
            </a:r>
            <a:endParaRPr lang="en-US" altLang="it-IT" sz="2400" b="1"/>
          </a:p>
        </p:txBody>
      </p:sp>
      <p:sp>
        <p:nvSpPr>
          <p:cNvPr id="39946" name="Rectangle 10"/>
          <p:cNvSpPr>
            <a:spLocks noChangeArrowheads="1"/>
          </p:cNvSpPr>
          <p:nvPr/>
        </p:nvSpPr>
        <p:spPr bwMode="auto">
          <a:xfrm>
            <a:off x="806450" y="3270250"/>
            <a:ext cx="319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200</a:t>
            </a:r>
            <a:endParaRPr lang="en-US" altLang="it-IT" sz="2400" b="1"/>
          </a:p>
        </p:txBody>
      </p:sp>
      <p:sp>
        <p:nvSpPr>
          <p:cNvPr id="39947" name="Rectangle 11"/>
          <p:cNvSpPr>
            <a:spLocks noChangeArrowheads="1"/>
          </p:cNvSpPr>
          <p:nvPr/>
        </p:nvSpPr>
        <p:spPr bwMode="auto">
          <a:xfrm>
            <a:off x="806450" y="3567113"/>
            <a:ext cx="319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150</a:t>
            </a:r>
            <a:endParaRPr lang="en-US" altLang="it-IT" sz="2400" b="1"/>
          </a:p>
        </p:txBody>
      </p:sp>
      <p:sp>
        <p:nvSpPr>
          <p:cNvPr id="39948" name="Rectangle 12"/>
          <p:cNvSpPr>
            <a:spLocks noChangeArrowheads="1"/>
          </p:cNvSpPr>
          <p:nvPr/>
        </p:nvSpPr>
        <p:spPr bwMode="auto">
          <a:xfrm>
            <a:off x="806450" y="3868738"/>
            <a:ext cx="319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100</a:t>
            </a:r>
            <a:endParaRPr lang="en-US" altLang="it-IT" sz="2400" b="1"/>
          </a:p>
        </p:txBody>
      </p:sp>
      <p:sp>
        <p:nvSpPr>
          <p:cNvPr id="39949" name="Rectangle 13"/>
          <p:cNvSpPr>
            <a:spLocks noChangeArrowheads="1"/>
          </p:cNvSpPr>
          <p:nvPr/>
        </p:nvSpPr>
        <p:spPr bwMode="auto">
          <a:xfrm>
            <a:off x="487363" y="5311775"/>
            <a:ext cx="1422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lnSpc>
                <a:spcPct val="95000"/>
              </a:lnSpc>
              <a:spcBef>
                <a:spcPct val="0"/>
              </a:spcBef>
              <a:buClrTx/>
              <a:buSzTx/>
              <a:buFontTx/>
              <a:buNone/>
            </a:pPr>
            <a:r>
              <a:rPr lang="en-US" altLang="it-IT" sz="1800" b="1"/>
              <a:t>Iniezione s.c.</a:t>
            </a:r>
            <a:endParaRPr lang="en-US" altLang="it-IT" sz="2400" b="1"/>
          </a:p>
        </p:txBody>
      </p:sp>
      <p:sp>
        <p:nvSpPr>
          <p:cNvPr id="39950" name="Rectangle 14"/>
          <p:cNvSpPr>
            <a:spLocks noChangeArrowheads="1"/>
          </p:cNvSpPr>
          <p:nvPr/>
        </p:nvSpPr>
        <p:spPr bwMode="auto">
          <a:xfrm>
            <a:off x="912813" y="4165600"/>
            <a:ext cx="212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50</a:t>
            </a:r>
            <a:endParaRPr lang="en-US" altLang="it-IT" sz="2400" b="1"/>
          </a:p>
        </p:txBody>
      </p:sp>
      <p:sp>
        <p:nvSpPr>
          <p:cNvPr id="39951" name="Rectangle 15"/>
          <p:cNvSpPr>
            <a:spLocks noChangeArrowheads="1"/>
          </p:cNvSpPr>
          <p:nvPr/>
        </p:nvSpPr>
        <p:spPr bwMode="auto">
          <a:xfrm>
            <a:off x="1017588" y="4462463"/>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0</a:t>
            </a:r>
            <a:endParaRPr lang="en-US" altLang="it-IT" sz="2400" b="1"/>
          </a:p>
        </p:txBody>
      </p:sp>
      <p:sp>
        <p:nvSpPr>
          <p:cNvPr id="39952" name="Rectangle 16"/>
          <p:cNvSpPr>
            <a:spLocks noChangeArrowheads="1"/>
          </p:cNvSpPr>
          <p:nvPr/>
        </p:nvSpPr>
        <p:spPr bwMode="auto">
          <a:xfrm>
            <a:off x="1155700" y="4665663"/>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0</a:t>
            </a:r>
            <a:endParaRPr lang="en-US" altLang="it-IT" sz="2400" b="1"/>
          </a:p>
        </p:txBody>
      </p:sp>
      <p:sp>
        <p:nvSpPr>
          <p:cNvPr id="39953" name="Rectangle 17"/>
          <p:cNvSpPr>
            <a:spLocks noChangeArrowheads="1"/>
          </p:cNvSpPr>
          <p:nvPr/>
        </p:nvSpPr>
        <p:spPr bwMode="auto">
          <a:xfrm>
            <a:off x="1493838" y="4665663"/>
            <a:ext cx="212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30</a:t>
            </a:r>
            <a:endParaRPr lang="en-US" altLang="it-IT" sz="2400" b="1"/>
          </a:p>
        </p:txBody>
      </p:sp>
      <p:sp>
        <p:nvSpPr>
          <p:cNvPr id="39954" name="Rectangle 18"/>
          <p:cNvSpPr>
            <a:spLocks noChangeArrowheads="1"/>
          </p:cNvSpPr>
          <p:nvPr/>
        </p:nvSpPr>
        <p:spPr bwMode="auto">
          <a:xfrm>
            <a:off x="1887538" y="4665663"/>
            <a:ext cx="212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60</a:t>
            </a:r>
            <a:endParaRPr lang="en-US" altLang="it-IT" sz="2400" b="1"/>
          </a:p>
        </p:txBody>
      </p:sp>
      <p:sp>
        <p:nvSpPr>
          <p:cNvPr id="39955" name="Rectangle 19"/>
          <p:cNvSpPr>
            <a:spLocks noChangeArrowheads="1"/>
          </p:cNvSpPr>
          <p:nvPr/>
        </p:nvSpPr>
        <p:spPr bwMode="auto">
          <a:xfrm>
            <a:off x="2370138" y="4919663"/>
            <a:ext cx="137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it-IT" sz="1800" b="1"/>
              <a:t>Tempo (min)</a:t>
            </a:r>
            <a:endParaRPr lang="en-US" altLang="it-IT" sz="2400" b="1"/>
          </a:p>
        </p:txBody>
      </p:sp>
      <p:sp>
        <p:nvSpPr>
          <p:cNvPr id="39956" name="Rectangle 20"/>
          <p:cNvSpPr>
            <a:spLocks noChangeArrowheads="1"/>
          </p:cNvSpPr>
          <p:nvPr/>
        </p:nvSpPr>
        <p:spPr bwMode="auto">
          <a:xfrm>
            <a:off x="2274888" y="4665663"/>
            <a:ext cx="212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90</a:t>
            </a:r>
            <a:endParaRPr lang="en-US" altLang="it-IT" sz="2400" b="1"/>
          </a:p>
        </p:txBody>
      </p:sp>
      <p:sp>
        <p:nvSpPr>
          <p:cNvPr id="39957" name="Rectangle 21"/>
          <p:cNvSpPr>
            <a:spLocks noChangeArrowheads="1"/>
          </p:cNvSpPr>
          <p:nvPr/>
        </p:nvSpPr>
        <p:spPr bwMode="auto">
          <a:xfrm>
            <a:off x="2614613" y="4665663"/>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120</a:t>
            </a:r>
            <a:endParaRPr lang="en-US" altLang="it-IT" sz="2400" b="1"/>
          </a:p>
        </p:txBody>
      </p:sp>
      <p:sp>
        <p:nvSpPr>
          <p:cNvPr id="39958" name="Rectangle 22"/>
          <p:cNvSpPr>
            <a:spLocks noChangeArrowheads="1"/>
          </p:cNvSpPr>
          <p:nvPr/>
        </p:nvSpPr>
        <p:spPr bwMode="auto">
          <a:xfrm>
            <a:off x="3390900" y="4665663"/>
            <a:ext cx="319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180</a:t>
            </a:r>
            <a:endParaRPr lang="en-US" altLang="it-IT" sz="2400" b="1"/>
          </a:p>
        </p:txBody>
      </p:sp>
      <p:sp>
        <p:nvSpPr>
          <p:cNvPr id="39959" name="Rectangle 23"/>
          <p:cNvSpPr>
            <a:spLocks noChangeArrowheads="1"/>
          </p:cNvSpPr>
          <p:nvPr/>
        </p:nvSpPr>
        <p:spPr bwMode="auto">
          <a:xfrm>
            <a:off x="3783013" y="4665663"/>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210</a:t>
            </a:r>
            <a:endParaRPr lang="en-US" altLang="it-IT" sz="2400" b="1"/>
          </a:p>
        </p:txBody>
      </p:sp>
      <p:sp>
        <p:nvSpPr>
          <p:cNvPr id="39960" name="Rectangle 24"/>
          <p:cNvSpPr>
            <a:spLocks noChangeArrowheads="1"/>
          </p:cNvSpPr>
          <p:nvPr/>
        </p:nvSpPr>
        <p:spPr bwMode="auto">
          <a:xfrm>
            <a:off x="3008313" y="4665663"/>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150</a:t>
            </a:r>
            <a:endParaRPr lang="en-US" altLang="it-IT" sz="2400" b="1"/>
          </a:p>
        </p:txBody>
      </p:sp>
      <p:sp>
        <p:nvSpPr>
          <p:cNvPr id="39961" name="Rectangle 25"/>
          <p:cNvSpPr>
            <a:spLocks noChangeArrowheads="1"/>
          </p:cNvSpPr>
          <p:nvPr/>
        </p:nvSpPr>
        <p:spPr bwMode="auto">
          <a:xfrm>
            <a:off x="4194175" y="4665663"/>
            <a:ext cx="319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240</a:t>
            </a:r>
            <a:endParaRPr lang="en-US" altLang="it-IT" sz="2400" b="1"/>
          </a:p>
        </p:txBody>
      </p:sp>
      <p:sp>
        <p:nvSpPr>
          <p:cNvPr id="39962" name="Line 26"/>
          <p:cNvSpPr>
            <a:spLocks noChangeShapeType="1"/>
          </p:cNvSpPr>
          <p:nvPr/>
        </p:nvSpPr>
        <p:spPr bwMode="auto">
          <a:xfrm>
            <a:off x="1169988" y="2519363"/>
            <a:ext cx="39687"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63" name="Line 27"/>
          <p:cNvSpPr>
            <a:spLocks noChangeShapeType="1"/>
          </p:cNvSpPr>
          <p:nvPr/>
        </p:nvSpPr>
        <p:spPr bwMode="auto">
          <a:xfrm>
            <a:off x="1169988" y="2225675"/>
            <a:ext cx="39687"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64" name="Line 28"/>
          <p:cNvSpPr>
            <a:spLocks noChangeShapeType="1"/>
          </p:cNvSpPr>
          <p:nvPr/>
        </p:nvSpPr>
        <p:spPr bwMode="auto">
          <a:xfrm>
            <a:off x="1169988" y="3105150"/>
            <a:ext cx="39687"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65" name="Line 29"/>
          <p:cNvSpPr>
            <a:spLocks noChangeShapeType="1"/>
          </p:cNvSpPr>
          <p:nvPr/>
        </p:nvSpPr>
        <p:spPr bwMode="auto">
          <a:xfrm>
            <a:off x="1169988" y="2805113"/>
            <a:ext cx="39687"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66" name="Line 30"/>
          <p:cNvSpPr>
            <a:spLocks noChangeShapeType="1"/>
          </p:cNvSpPr>
          <p:nvPr/>
        </p:nvSpPr>
        <p:spPr bwMode="auto">
          <a:xfrm>
            <a:off x="1169988" y="3389313"/>
            <a:ext cx="39687"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67" name="Line 31"/>
          <p:cNvSpPr>
            <a:spLocks noChangeShapeType="1"/>
          </p:cNvSpPr>
          <p:nvPr/>
        </p:nvSpPr>
        <p:spPr bwMode="auto">
          <a:xfrm>
            <a:off x="1169988" y="3690938"/>
            <a:ext cx="39687"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68" name="Line 32"/>
          <p:cNvSpPr>
            <a:spLocks noChangeShapeType="1"/>
          </p:cNvSpPr>
          <p:nvPr/>
        </p:nvSpPr>
        <p:spPr bwMode="auto">
          <a:xfrm>
            <a:off x="1169988" y="3975100"/>
            <a:ext cx="39687"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69" name="Line 33"/>
          <p:cNvSpPr>
            <a:spLocks noChangeShapeType="1"/>
          </p:cNvSpPr>
          <p:nvPr/>
        </p:nvSpPr>
        <p:spPr bwMode="auto">
          <a:xfrm>
            <a:off x="1169988" y="4276725"/>
            <a:ext cx="39687"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70" name="Line 34"/>
          <p:cNvSpPr>
            <a:spLocks noChangeShapeType="1"/>
          </p:cNvSpPr>
          <p:nvPr/>
        </p:nvSpPr>
        <p:spPr bwMode="auto">
          <a:xfrm>
            <a:off x="1169988" y="4576763"/>
            <a:ext cx="39687"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71" name="Line 35"/>
          <p:cNvSpPr>
            <a:spLocks noChangeShapeType="1"/>
          </p:cNvSpPr>
          <p:nvPr/>
        </p:nvSpPr>
        <p:spPr bwMode="auto">
          <a:xfrm>
            <a:off x="2773363" y="4576763"/>
            <a:ext cx="1587"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72" name="Line 36"/>
          <p:cNvSpPr>
            <a:spLocks noChangeShapeType="1"/>
          </p:cNvSpPr>
          <p:nvPr/>
        </p:nvSpPr>
        <p:spPr bwMode="auto">
          <a:xfrm>
            <a:off x="2382838" y="4576763"/>
            <a:ext cx="3175"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73" name="Line 37"/>
          <p:cNvSpPr>
            <a:spLocks noChangeShapeType="1"/>
          </p:cNvSpPr>
          <p:nvPr/>
        </p:nvSpPr>
        <p:spPr bwMode="auto">
          <a:xfrm>
            <a:off x="1992313" y="4576763"/>
            <a:ext cx="1587"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74" name="Line 38"/>
          <p:cNvSpPr>
            <a:spLocks noChangeShapeType="1"/>
          </p:cNvSpPr>
          <p:nvPr/>
        </p:nvSpPr>
        <p:spPr bwMode="auto">
          <a:xfrm>
            <a:off x="1601788" y="4576763"/>
            <a:ext cx="1587"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75" name="Line 39"/>
          <p:cNvSpPr>
            <a:spLocks noChangeShapeType="1"/>
          </p:cNvSpPr>
          <p:nvPr/>
        </p:nvSpPr>
        <p:spPr bwMode="auto">
          <a:xfrm>
            <a:off x="3165475" y="4576763"/>
            <a:ext cx="0"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76" name="Line 40"/>
          <p:cNvSpPr>
            <a:spLocks noChangeShapeType="1"/>
          </p:cNvSpPr>
          <p:nvPr/>
        </p:nvSpPr>
        <p:spPr bwMode="auto">
          <a:xfrm>
            <a:off x="3556000" y="4576763"/>
            <a:ext cx="1588"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77" name="Line 41"/>
          <p:cNvSpPr>
            <a:spLocks noChangeShapeType="1"/>
          </p:cNvSpPr>
          <p:nvPr/>
        </p:nvSpPr>
        <p:spPr bwMode="auto">
          <a:xfrm>
            <a:off x="3948113" y="4576763"/>
            <a:ext cx="0"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78" name="Line 42"/>
          <p:cNvSpPr>
            <a:spLocks noChangeShapeType="1"/>
          </p:cNvSpPr>
          <p:nvPr/>
        </p:nvSpPr>
        <p:spPr bwMode="auto">
          <a:xfrm>
            <a:off x="4338638" y="4576763"/>
            <a:ext cx="3175"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79" name="Rectangle 43"/>
          <p:cNvSpPr>
            <a:spLocks noChangeArrowheads="1"/>
          </p:cNvSpPr>
          <p:nvPr/>
        </p:nvSpPr>
        <p:spPr bwMode="auto">
          <a:xfrm>
            <a:off x="3543300" y="2316163"/>
            <a:ext cx="1041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it-IT" sz="1800" b="1"/>
              <a:t>Regolare </a:t>
            </a:r>
          </a:p>
          <a:p>
            <a:pPr>
              <a:spcBef>
                <a:spcPct val="0"/>
              </a:spcBef>
              <a:buClrTx/>
              <a:buSzTx/>
              <a:buFontTx/>
              <a:buNone/>
            </a:pPr>
            <a:r>
              <a:rPr lang="en-US" altLang="it-IT" sz="1800" b="1"/>
              <a:t>Lispro</a:t>
            </a:r>
          </a:p>
        </p:txBody>
      </p:sp>
      <p:sp>
        <p:nvSpPr>
          <p:cNvPr id="39980" name="Line 44"/>
          <p:cNvSpPr>
            <a:spLocks noChangeShapeType="1"/>
          </p:cNvSpPr>
          <p:nvPr/>
        </p:nvSpPr>
        <p:spPr bwMode="auto">
          <a:xfrm>
            <a:off x="1209675" y="4576763"/>
            <a:ext cx="1588"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81" name="Line 45"/>
          <p:cNvSpPr>
            <a:spLocks noChangeShapeType="1"/>
          </p:cNvSpPr>
          <p:nvPr/>
        </p:nvSpPr>
        <p:spPr bwMode="auto">
          <a:xfrm flipH="1">
            <a:off x="5487988" y="4589463"/>
            <a:ext cx="3151187" cy="1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82" name="Line 46"/>
          <p:cNvSpPr>
            <a:spLocks noChangeShapeType="1"/>
          </p:cNvSpPr>
          <p:nvPr/>
        </p:nvSpPr>
        <p:spPr bwMode="auto">
          <a:xfrm flipV="1">
            <a:off x="5489575" y="2227263"/>
            <a:ext cx="1588" cy="236537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9983" name="Rectangle 47"/>
          <p:cNvSpPr>
            <a:spLocks noChangeArrowheads="1"/>
          </p:cNvSpPr>
          <p:nvPr/>
        </p:nvSpPr>
        <p:spPr bwMode="auto">
          <a:xfrm>
            <a:off x="5084763" y="2101850"/>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500</a:t>
            </a:r>
            <a:endParaRPr lang="en-US" altLang="it-IT" sz="2400" b="1"/>
          </a:p>
        </p:txBody>
      </p:sp>
      <p:sp>
        <p:nvSpPr>
          <p:cNvPr id="39984" name="Rectangle 48"/>
          <p:cNvSpPr>
            <a:spLocks noChangeArrowheads="1"/>
          </p:cNvSpPr>
          <p:nvPr/>
        </p:nvSpPr>
        <p:spPr bwMode="auto">
          <a:xfrm>
            <a:off x="5084763" y="2352675"/>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450</a:t>
            </a:r>
            <a:endParaRPr lang="en-US" altLang="it-IT" sz="2400" b="1"/>
          </a:p>
        </p:txBody>
      </p:sp>
      <p:sp>
        <p:nvSpPr>
          <p:cNvPr id="39985" name="Rectangle 49"/>
          <p:cNvSpPr>
            <a:spLocks noChangeArrowheads="1"/>
          </p:cNvSpPr>
          <p:nvPr/>
        </p:nvSpPr>
        <p:spPr bwMode="auto">
          <a:xfrm>
            <a:off x="5084763" y="2573338"/>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dirty="0"/>
              <a:t>400</a:t>
            </a:r>
            <a:endParaRPr lang="en-US" altLang="it-IT" sz="2400" b="1" dirty="0"/>
          </a:p>
        </p:txBody>
      </p:sp>
      <p:sp>
        <p:nvSpPr>
          <p:cNvPr id="39986" name="Rectangle 50"/>
          <p:cNvSpPr>
            <a:spLocks noChangeArrowheads="1"/>
          </p:cNvSpPr>
          <p:nvPr/>
        </p:nvSpPr>
        <p:spPr bwMode="auto">
          <a:xfrm>
            <a:off x="5084763" y="2808288"/>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dirty="0"/>
              <a:t>350</a:t>
            </a:r>
            <a:endParaRPr lang="en-US" altLang="it-IT" sz="2400" b="1" dirty="0"/>
          </a:p>
        </p:txBody>
      </p:sp>
      <p:sp>
        <p:nvSpPr>
          <p:cNvPr id="39987" name="Rectangle 51"/>
          <p:cNvSpPr>
            <a:spLocks noChangeArrowheads="1"/>
          </p:cNvSpPr>
          <p:nvPr/>
        </p:nvSpPr>
        <p:spPr bwMode="auto">
          <a:xfrm>
            <a:off x="5084763" y="3057525"/>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dirty="0"/>
              <a:t>300</a:t>
            </a:r>
            <a:endParaRPr lang="en-US" altLang="it-IT" sz="2400" b="1" dirty="0"/>
          </a:p>
        </p:txBody>
      </p:sp>
      <p:sp>
        <p:nvSpPr>
          <p:cNvPr id="39988" name="Rectangle 52"/>
          <p:cNvSpPr>
            <a:spLocks noChangeArrowheads="1"/>
          </p:cNvSpPr>
          <p:nvPr/>
        </p:nvSpPr>
        <p:spPr bwMode="auto">
          <a:xfrm>
            <a:off x="5084763" y="3279775"/>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250</a:t>
            </a:r>
            <a:endParaRPr lang="en-US" altLang="it-IT" sz="2400" b="1"/>
          </a:p>
        </p:txBody>
      </p:sp>
      <p:sp>
        <p:nvSpPr>
          <p:cNvPr id="39989" name="Rectangle 53"/>
          <p:cNvSpPr>
            <a:spLocks noChangeArrowheads="1"/>
          </p:cNvSpPr>
          <p:nvPr/>
        </p:nvSpPr>
        <p:spPr bwMode="auto">
          <a:xfrm>
            <a:off x="5084763" y="3748088"/>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150</a:t>
            </a:r>
            <a:endParaRPr lang="en-US" altLang="it-IT" sz="2400" b="1"/>
          </a:p>
        </p:txBody>
      </p:sp>
      <p:sp>
        <p:nvSpPr>
          <p:cNvPr id="39990" name="Rectangle 54"/>
          <p:cNvSpPr>
            <a:spLocks noChangeArrowheads="1"/>
          </p:cNvSpPr>
          <p:nvPr/>
        </p:nvSpPr>
        <p:spPr bwMode="auto">
          <a:xfrm>
            <a:off x="5191125" y="4232275"/>
            <a:ext cx="212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50</a:t>
            </a:r>
            <a:endParaRPr lang="en-US" altLang="it-IT" sz="2400" b="1"/>
          </a:p>
        </p:txBody>
      </p:sp>
      <p:sp>
        <p:nvSpPr>
          <p:cNvPr id="39991" name="Rectangle 55"/>
          <p:cNvSpPr>
            <a:spLocks noChangeArrowheads="1"/>
          </p:cNvSpPr>
          <p:nvPr/>
        </p:nvSpPr>
        <p:spPr bwMode="auto">
          <a:xfrm>
            <a:off x="5084763" y="3513138"/>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200</a:t>
            </a:r>
            <a:endParaRPr lang="en-US" altLang="it-IT" sz="2400" b="1"/>
          </a:p>
        </p:txBody>
      </p:sp>
      <p:sp>
        <p:nvSpPr>
          <p:cNvPr id="39992" name="Rectangle 56"/>
          <p:cNvSpPr>
            <a:spLocks noChangeArrowheads="1"/>
          </p:cNvSpPr>
          <p:nvPr/>
        </p:nvSpPr>
        <p:spPr bwMode="auto">
          <a:xfrm>
            <a:off x="5084763" y="3997325"/>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100</a:t>
            </a:r>
            <a:endParaRPr lang="en-US" altLang="it-IT" sz="2400" b="1"/>
          </a:p>
        </p:txBody>
      </p:sp>
      <p:sp>
        <p:nvSpPr>
          <p:cNvPr id="39993" name="Rectangle 57"/>
          <p:cNvSpPr>
            <a:spLocks noChangeArrowheads="1"/>
          </p:cNvSpPr>
          <p:nvPr/>
        </p:nvSpPr>
        <p:spPr bwMode="auto">
          <a:xfrm>
            <a:off x="5297488" y="4467225"/>
            <a:ext cx="1063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r">
              <a:spcBef>
                <a:spcPct val="0"/>
              </a:spcBef>
              <a:buClrTx/>
              <a:buSzTx/>
              <a:buFontTx/>
              <a:buNone/>
            </a:pPr>
            <a:r>
              <a:rPr lang="en-US" altLang="it-IT" sz="1500" b="1"/>
              <a:t>0</a:t>
            </a:r>
            <a:endParaRPr lang="en-US" altLang="it-IT" sz="2400" b="1"/>
          </a:p>
        </p:txBody>
      </p:sp>
      <p:sp>
        <p:nvSpPr>
          <p:cNvPr id="39994" name="Rectangle 58"/>
          <p:cNvSpPr>
            <a:spLocks noChangeArrowheads="1"/>
          </p:cNvSpPr>
          <p:nvPr/>
        </p:nvSpPr>
        <p:spPr bwMode="auto">
          <a:xfrm>
            <a:off x="5445125" y="4665663"/>
            <a:ext cx="1063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0</a:t>
            </a:r>
            <a:endParaRPr lang="en-US" altLang="it-IT" sz="2400" b="1"/>
          </a:p>
        </p:txBody>
      </p:sp>
      <p:sp>
        <p:nvSpPr>
          <p:cNvPr id="39995" name="Rectangle 59"/>
          <p:cNvSpPr>
            <a:spLocks noChangeArrowheads="1"/>
          </p:cNvSpPr>
          <p:nvPr/>
        </p:nvSpPr>
        <p:spPr bwMode="auto">
          <a:xfrm>
            <a:off x="5843588" y="4665663"/>
            <a:ext cx="212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50</a:t>
            </a:r>
            <a:endParaRPr lang="en-US" altLang="it-IT" sz="2400" b="1"/>
          </a:p>
        </p:txBody>
      </p:sp>
      <p:sp>
        <p:nvSpPr>
          <p:cNvPr id="39996" name="Rectangle 60"/>
          <p:cNvSpPr>
            <a:spLocks noChangeArrowheads="1"/>
          </p:cNvSpPr>
          <p:nvPr/>
        </p:nvSpPr>
        <p:spPr bwMode="auto">
          <a:xfrm>
            <a:off x="6284913" y="4665663"/>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100</a:t>
            </a:r>
            <a:endParaRPr lang="en-US" altLang="it-IT" sz="2400" b="1"/>
          </a:p>
        </p:txBody>
      </p:sp>
      <p:sp>
        <p:nvSpPr>
          <p:cNvPr id="39997" name="Rectangle 61"/>
          <p:cNvSpPr>
            <a:spLocks noChangeArrowheads="1"/>
          </p:cNvSpPr>
          <p:nvPr/>
        </p:nvSpPr>
        <p:spPr bwMode="auto">
          <a:xfrm>
            <a:off x="6648450" y="4919663"/>
            <a:ext cx="137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it-IT" sz="1800" b="1"/>
              <a:t>Tempo (min)</a:t>
            </a:r>
            <a:endParaRPr lang="en-US" altLang="it-IT" sz="2400" b="1"/>
          </a:p>
        </p:txBody>
      </p:sp>
      <p:sp>
        <p:nvSpPr>
          <p:cNvPr id="39998" name="Rectangle 62"/>
          <p:cNvSpPr>
            <a:spLocks noChangeArrowheads="1"/>
          </p:cNvSpPr>
          <p:nvPr/>
        </p:nvSpPr>
        <p:spPr bwMode="auto">
          <a:xfrm>
            <a:off x="6780213" y="4665663"/>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150</a:t>
            </a:r>
            <a:endParaRPr lang="en-US" altLang="it-IT" sz="2400" b="1"/>
          </a:p>
        </p:txBody>
      </p:sp>
      <p:sp>
        <p:nvSpPr>
          <p:cNvPr id="39999" name="Rectangle 63"/>
          <p:cNvSpPr>
            <a:spLocks noChangeArrowheads="1"/>
          </p:cNvSpPr>
          <p:nvPr/>
        </p:nvSpPr>
        <p:spPr bwMode="auto">
          <a:xfrm>
            <a:off x="7316788" y="4665663"/>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200</a:t>
            </a:r>
            <a:endParaRPr lang="en-US" altLang="it-IT" sz="2400" b="1"/>
          </a:p>
        </p:txBody>
      </p:sp>
      <p:sp>
        <p:nvSpPr>
          <p:cNvPr id="40000" name="Rectangle 64"/>
          <p:cNvSpPr>
            <a:spLocks noChangeArrowheads="1"/>
          </p:cNvSpPr>
          <p:nvPr/>
        </p:nvSpPr>
        <p:spPr bwMode="auto">
          <a:xfrm>
            <a:off x="8475663" y="4665663"/>
            <a:ext cx="3190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300</a:t>
            </a:r>
            <a:endParaRPr lang="en-US" altLang="it-IT" sz="2400" b="1"/>
          </a:p>
        </p:txBody>
      </p:sp>
      <p:sp>
        <p:nvSpPr>
          <p:cNvPr id="40001" name="Rectangle 65"/>
          <p:cNvSpPr>
            <a:spLocks noChangeArrowheads="1"/>
          </p:cNvSpPr>
          <p:nvPr/>
        </p:nvSpPr>
        <p:spPr bwMode="auto">
          <a:xfrm>
            <a:off x="7896225" y="4665663"/>
            <a:ext cx="319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250</a:t>
            </a:r>
            <a:endParaRPr lang="en-US" altLang="it-IT" sz="2400" b="1"/>
          </a:p>
        </p:txBody>
      </p:sp>
      <p:sp>
        <p:nvSpPr>
          <p:cNvPr id="40002" name="Line 66"/>
          <p:cNvSpPr>
            <a:spLocks noChangeShapeType="1"/>
          </p:cNvSpPr>
          <p:nvPr/>
        </p:nvSpPr>
        <p:spPr bwMode="auto">
          <a:xfrm>
            <a:off x="5448300" y="2468563"/>
            <a:ext cx="41275"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03" name="Line 67"/>
          <p:cNvSpPr>
            <a:spLocks noChangeShapeType="1"/>
          </p:cNvSpPr>
          <p:nvPr/>
        </p:nvSpPr>
        <p:spPr bwMode="auto">
          <a:xfrm>
            <a:off x="5459413" y="2225675"/>
            <a:ext cx="42862"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04" name="Line 68"/>
          <p:cNvSpPr>
            <a:spLocks noChangeShapeType="1"/>
          </p:cNvSpPr>
          <p:nvPr/>
        </p:nvSpPr>
        <p:spPr bwMode="auto">
          <a:xfrm>
            <a:off x="5448300" y="2952750"/>
            <a:ext cx="41275"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05" name="Line 69"/>
          <p:cNvSpPr>
            <a:spLocks noChangeShapeType="1"/>
          </p:cNvSpPr>
          <p:nvPr/>
        </p:nvSpPr>
        <p:spPr bwMode="auto">
          <a:xfrm>
            <a:off x="5448300" y="2703513"/>
            <a:ext cx="41275"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06" name="Line 70"/>
          <p:cNvSpPr>
            <a:spLocks noChangeShapeType="1"/>
          </p:cNvSpPr>
          <p:nvPr/>
        </p:nvSpPr>
        <p:spPr bwMode="auto">
          <a:xfrm>
            <a:off x="5448300" y="3175000"/>
            <a:ext cx="41275"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07" name="Line 71"/>
          <p:cNvSpPr>
            <a:spLocks noChangeShapeType="1"/>
          </p:cNvSpPr>
          <p:nvPr/>
        </p:nvSpPr>
        <p:spPr bwMode="auto">
          <a:xfrm>
            <a:off x="5448300" y="3408363"/>
            <a:ext cx="41275"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08" name="Line 72"/>
          <p:cNvSpPr>
            <a:spLocks noChangeShapeType="1"/>
          </p:cNvSpPr>
          <p:nvPr/>
        </p:nvSpPr>
        <p:spPr bwMode="auto">
          <a:xfrm>
            <a:off x="5448300" y="3881438"/>
            <a:ext cx="41275"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09" name="Line 73"/>
          <p:cNvSpPr>
            <a:spLocks noChangeShapeType="1"/>
          </p:cNvSpPr>
          <p:nvPr/>
        </p:nvSpPr>
        <p:spPr bwMode="auto">
          <a:xfrm>
            <a:off x="5448300" y="4365625"/>
            <a:ext cx="41275"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10" name="Line 74"/>
          <p:cNvSpPr>
            <a:spLocks noChangeShapeType="1"/>
          </p:cNvSpPr>
          <p:nvPr/>
        </p:nvSpPr>
        <p:spPr bwMode="auto">
          <a:xfrm>
            <a:off x="5448300" y="3659188"/>
            <a:ext cx="41275"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11" name="Line 75"/>
          <p:cNvSpPr>
            <a:spLocks noChangeShapeType="1"/>
          </p:cNvSpPr>
          <p:nvPr/>
        </p:nvSpPr>
        <p:spPr bwMode="auto">
          <a:xfrm>
            <a:off x="5448300" y="4114800"/>
            <a:ext cx="41275" cy="1588"/>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12" name="Line 76"/>
          <p:cNvSpPr>
            <a:spLocks noChangeShapeType="1"/>
          </p:cNvSpPr>
          <p:nvPr/>
        </p:nvSpPr>
        <p:spPr bwMode="auto">
          <a:xfrm>
            <a:off x="5448300" y="4598988"/>
            <a:ext cx="41275" cy="1587"/>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13" name="Line 77"/>
          <p:cNvSpPr>
            <a:spLocks noChangeShapeType="1"/>
          </p:cNvSpPr>
          <p:nvPr/>
        </p:nvSpPr>
        <p:spPr bwMode="auto">
          <a:xfrm>
            <a:off x="6446838" y="4589463"/>
            <a:ext cx="1587"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14" name="Line 78"/>
          <p:cNvSpPr>
            <a:spLocks noChangeShapeType="1"/>
          </p:cNvSpPr>
          <p:nvPr/>
        </p:nvSpPr>
        <p:spPr bwMode="auto">
          <a:xfrm>
            <a:off x="5934075" y="4589463"/>
            <a:ext cx="1588"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15" name="Line 79"/>
          <p:cNvSpPr>
            <a:spLocks noChangeShapeType="1"/>
          </p:cNvSpPr>
          <p:nvPr/>
        </p:nvSpPr>
        <p:spPr bwMode="auto">
          <a:xfrm>
            <a:off x="6937375" y="4589463"/>
            <a:ext cx="0"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16" name="Line 80"/>
          <p:cNvSpPr>
            <a:spLocks noChangeShapeType="1"/>
          </p:cNvSpPr>
          <p:nvPr/>
        </p:nvSpPr>
        <p:spPr bwMode="auto">
          <a:xfrm>
            <a:off x="7483475" y="4589463"/>
            <a:ext cx="0"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17" name="Line 81"/>
          <p:cNvSpPr>
            <a:spLocks noChangeShapeType="1"/>
          </p:cNvSpPr>
          <p:nvPr/>
        </p:nvSpPr>
        <p:spPr bwMode="auto">
          <a:xfrm>
            <a:off x="8051800" y="4589463"/>
            <a:ext cx="1588"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18" name="Line 82"/>
          <p:cNvSpPr>
            <a:spLocks noChangeShapeType="1"/>
          </p:cNvSpPr>
          <p:nvPr/>
        </p:nvSpPr>
        <p:spPr bwMode="auto">
          <a:xfrm>
            <a:off x="8631238" y="4589463"/>
            <a:ext cx="1587"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19" name="Line 83"/>
          <p:cNvSpPr>
            <a:spLocks noChangeShapeType="1"/>
          </p:cNvSpPr>
          <p:nvPr/>
        </p:nvSpPr>
        <p:spPr bwMode="auto">
          <a:xfrm>
            <a:off x="5489575" y="4614863"/>
            <a:ext cx="1588" cy="47625"/>
          </a:xfrm>
          <a:prstGeom prst="line">
            <a:avLst/>
          </a:prstGeom>
          <a:noFill/>
          <a:ln w="12700">
            <a:solidFill>
              <a:srgbClr val="FEFEFE"/>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020" name="Rectangle 84"/>
          <p:cNvSpPr>
            <a:spLocks noChangeArrowheads="1"/>
          </p:cNvSpPr>
          <p:nvPr/>
        </p:nvSpPr>
        <p:spPr bwMode="auto">
          <a:xfrm rot="-5400000">
            <a:off x="-367506" y="3212307"/>
            <a:ext cx="19002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Insulinemia  (pmol/L)</a:t>
            </a:r>
          </a:p>
        </p:txBody>
      </p:sp>
      <p:sp>
        <p:nvSpPr>
          <p:cNvPr id="40021" name="Rectangle 85"/>
          <p:cNvSpPr>
            <a:spLocks noChangeArrowheads="1"/>
          </p:cNvSpPr>
          <p:nvPr/>
        </p:nvSpPr>
        <p:spPr bwMode="auto">
          <a:xfrm rot="-5400000">
            <a:off x="3960019" y="3228182"/>
            <a:ext cx="19002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it-IT" sz="1500" b="1"/>
              <a:t>Insulinemia  (pmol/L)</a:t>
            </a:r>
          </a:p>
        </p:txBody>
      </p:sp>
      <p:sp>
        <p:nvSpPr>
          <p:cNvPr id="40022" name="Line 86"/>
          <p:cNvSpPr>
            <a:spLocks noChangeShapeType="1"/>
          </p:cNvSpPr>
          <p:nvPr/>
        </p:nvSpPr>
        <p:spPr bwMode="auto">
          <a:xfrm rot="10800000">
            <a:off x="1204913" y="4943475"/>
            <a:ext cx="0" cy="304800"/>
          </a:xfrm>
          <a:prstGeom prst="line">
            <a:avLst/>
          </a:prstGeom>
          <a:noFill/>
          <a:ln w="25400">
            <a:solidFill>
              <a:srgbClr val="FF1EFC"/>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0023" name="Rectangle 87"/>
          <p:cNvSpPr>
            <a:spLocks noChangeArrowheads="1"/>
          </p:cNvSpPr>
          <p:nvPr/>
        </p:nvSpPr>
        <p:spPr bwMode="auto">
          <a:xfrm>
            <a:off x="4781550" y="5311775"/>
            <a:ext cx="1422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lnSpc>
                <a:spcPct val="95000"/>
              </a:lnSpc>
              <a:spcBef>
                <a:spcPct val="0"/>
              </a:spcBef>
              <a:buClrTx/>
              <a:buSzTx/>
              <a:buFontTx/>
              <a:buNone/>
            </a:pPr>
            <a:r>
              <a:rPr lang="en-US" altLang="it-IT" sz="1800" b="1"/>
              <a:t>Iniezione s.c.</a:t>
            </a:r>
            <a:endParaRPr lang="en-US" altLang="it-IT" sz="2400" b="1"/>
          </a:p>
        </p:txBody>
      </p:sp>
      <p:sp>
        <p:nvSpPr>
          <p:cNvPr id="40024" name="Line 88"/>
          <p:cNvSpPr>
            <a:spLocks noChangeShapeType="1"/>
          </p:cNvSpPr>
          <p:nvPr/>
        </p:nvSpPr>
        <p:spPr bwMode="auto">
          <a:xfrm rot="10800000">
            <a:off x="5499100" y="4943475"/>
            <a:ext cx="1588" cy="304800"/>
          </a:xfrm>
          <a:prstGeom prst="line">
            <a:avLst/>
          </a:prstGeom>
          <a:noFill/>
          <a:ln w="25400">
            <a:solidFill>
              <a:srgbClr val="FF1EFC"/>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488537" name="Rectangle 89"/>
          <p:cNvSpPr>
            <a:spLocks noChangeArrowheads="1"/>
          </p:cNvSpPr>
          <p:nvPr/>
        </p:nvSpPr>
        <p:spPr bwMode="auto">
          <a:xfrm>
            <a:off x="177800" y="6286500"/>
            <a:ext cx="6911975" cy="303213"/>
          </a:xfrm>
          <a:prstGeom prst="rect">
            <a:avLst/>
          </a:prstGeom>
          <a:noFill/>
          <a:ln w="9525">
            <a:noFill/>
            <a:miter lim="800000"/>
            <a:headEnd/>
            <a:tailEnd/>
          </a:ln>
          <a:effectLst/>
        </p:spPr>
        <p:txBody>
          <a:bodyPr/>
          <a:lstStyle>
            <a:lvl1pPr>
              <a:tabLst>
                <a:tab pos="5434013" algn="dec"/>
                <a:tab pos="8116888" algn="dec"/>
              </a:tabLst>
              <a:defRPr sz="2400">
                <a:solidFill>
                  <a:schemeClr val="tx1"/>
                </a:solidFill>
                <a:latin typeface="Times New Roman" panose="02020603050405020304" pitchFamily="18" charset="0"/>
                <a:ea typeface="MS PGothic" panose="020B0600070205080204" pitchFamily="34" charset="-128"/>
              </a:defRPr>
            </a:lvl1pPr>
            <a:lvl2pPr marL="742950" indent="-285750">
              <a:tabLst>
                <a:tab pos="5434013" algn="dec"/>
                <a:tab pos="8116888" algn="dec"/>
              </a:tabLst>
              <a:defRPr sz="2400">
                <a:solidFill>
                  <a:schemeClr val="tx1"/>
                </a:solidFill>
                <a:latin typeface="Times New Roman" panose="02020603050405020304" pitchFamily="18" charset="0"/>
                <a:ea typeface="MS PGothic" panose="020B0600070205080204" pitchFamily="34" charset="-128"/>
              </a:defRPr>
            </a:lvl2pPr>
            <a:lvl3pPr marL="1143000" indent="-228600">
              <a:tabLst>
                <a:tab pos="5434013" algn="dec"/>
                <a:tab pos="8116888" algn="dec"/>
              </a:tabLst>
              <a:defRPr sz="2400">
                <a:solidFill>
                  <a:schemeClr val="tx1"/>
                </a:solidFill>
                <a:latin typeface="Times New Roman" panose="02020603050405020304" pitchFamily="18" charset="0"/>
                <a:ea typeface="MS PGothic" panose="020B0600070205080204" pitchFamily="34" charset="-128"/>
              </a:defRPr>
            </a:lvl3pPr>
            <a:lvl4pPr marL="1600200" indent="-228600">
              <a:tabLst>
                <a:tab pos="5434013" algn="dec"/>
                <a:tab pos="8116888" algn="dec"/>
              </a:tabLst>
              <a:defRPr sz="2400">
                <a:solidFill>
                  <a:schemeClr val="tx1"/>
                </a:solidFill>
                <a:latin typeface="Times New Roman" panose="02020603050405020304" pitchFamily="18" charset="0"/>
                <a:ea typeface="MS PGothic" panose="020B0600070205080204" pitchFamily="34" charset="-128"/>
              </a:defRPr>
            </a:lvl4pPr>
            <a:lvl5pPr marL="2057400" indent="-228600">
              <a:tabLst>
                <a:tab pos="5434013" algn="dec"/>
                <a:tab pos="8116888" algn="dec"/>
              </a:tabLst>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tabLst>
                <a:tab pos="5434013" algn="dec"/>
                <a:tab pos="8116888" algn="dec"/>
              </a:tabLs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tabLst>
                <a:tab pos="5434013" algn="dec"/>
                <a:tab pos="8116888" algn="dec"/>
              </a:tabLs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tabLst>
                <a:tab pos="5434013" algn="dec"/>
                <a:tab pos="8116888" algn="dec"/>
              </a:tabLs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tabLst>
                <a:tab pos="5434013" algn="dec"/>
                <a:tab pos="8116888" algn="dec"/>
              </a:tabLs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buClr>
                <a:schemeClr val="hlink"/>
              </a:buClr>
              <a:buSzPct val="90000"/>
              <a:buFont typeface="Wingdings" panose="05000000000000000000" pitchFamily="2" charset="2"/>
              <a:buNone/>
              <a:defRPr/>
            </a:pPr>
            <a:r>
              <a:rPr lang="en-US" altLang="it-IT" sz="1600" dirty="0" smtClean="0">
                <a:latin typeface="Arial" panose="020B0604020202020204" pitchFamily="34" charset="0"/>
              </a:rPr>
              <a:t>Heinemann, et al. </a:t>
            </a:r>
            <a:r>
              <a:rPr lang="en-US" altLang="it-IT" sz="1600" i="1" dirty="0" err="1" smtClean="0">
                <a:latin typeface="Arial" panose="020B0604020202020204" pitchFamily="34" charset="0"/>
              </a:rPr>
              <a:t>Diabet</a:t>
            </a:r>
            <a:r>
              <a:rPr lang="en-US" altLang="it-IT" sz="1600" i="1" dirty="0" smtClean="0">
                <a:latin typeface="Arial" panose="020B0604020202020204" pitchFamily="34" charset="0"/>
              </a:rPr>
              <a:t> Med</a:t>
            </a:r>
            <a:r>
              <a:rPr lang="en-US" altLang="it-IT" sz="1600" dirty="0" smtClean="0">
                <a:latin typeface="Arial" panose="020B0604020202020204" pitchFamily="34" charset="0"/>
              </a:rPr>
              <a:t>. 1996;13:625–629; </a:t>
            </a:r>
            <a:r>
              <a:rPr lang="en-US" altLang="it-IT" sz="1600" dirty="0" err="1" smtClean="0">
                <a:latin typeface="Arial" panose="020B0604020202020204" pitchFamily="34" charset="0"/>
              </a:rPr>
              <a:t>Mudaliar</a:t>
            </a:r>
            <a:r>
              <a:rPr lang="en-US" altLang="it-IT" sz="1600" dirty="0" smtClean="0">
                <a:latin typeface="Arial" panose="020B0604020202020204" pitchFamily="34" charset="0"/>
              </a:rPr>
              <a:t>, et al. </a:t>
            </a:r>
            <a:r>
              <a:rPr lang="en-US" altLang="it-IT" sz="1600" i="1" dirty="0" smtClean="0">
                <a:latin typeface="Arial" panose="020B0604020202020204" pitchFamily="34" charset="0"/>
              </a:rPr>
              <a:t>Diabetes Care</a:t>
            </a:r>
            <a:r>
              <a:rPr lang="en-US" altLang="it-IT" sz="1600" dirty="0" smtClean="0">
                <a:latin typeface="Arial" panose="020B0604020202020204" pitchFamily="34" charset="0"/>
              </a:rPr>
              <a:t>. 1999;22:1501–1506.</a:t>
            </a:r>
          </a:p>
        </p:txBody>
      </p:sp>
      <p:sp>
        <p:nvSpPr>
          <p:cNvPr id="40026" name="Freeform 90"/>
          <p:cNvSpPr>
            <a:spLocks/>
          </p:cNvSpPr>
          <p:nvPr/>
        </p:nvSpPr>
        <p:spPr bwMode="auto">
          <a:xfrm>
            <a:off x="5514975" y="2420938"/>
            <a:ext cx="3111500" cy="1962150"/>
          </a:xfrm>
          <a:custGeom>
            <a:avLst/>
            <a:gdLst>
              <a:gd name="T0" fmla="*/ 2147483646 w 2204"/>
              <a:gd name="T1" fmla="*/ 2147483646 h 1236"/>
              <a:gd name="T2" fmla="*/ 2147483646 w 2204"/>
              <a:gd name="T3" fmla="*/ 2147483646 h 1236"/>
              <a:gd name="T4" fmla="*/ 2147483646 w 2204"/>
              <a:gd name="T5" fmla="*/ 2147483646 h 1236"/>
              <a:gd name="T6" fmla="*/ 2147483646 w 2204"/>
              <a:gd name="T7" fmla="*/ 2147483646 h 1236"/>
              <a:gd name="T8" fmla="*/ 2147483646 w 2204"/>
              <a:gd name="T9" fmla="*/ 2147483646 h 1236"/>
              <a:gd name="T10" fmla="*/ 2147483646 w 2204"/>
              <a:gd name="T11" fmla="*/ 2147483646 h 1236"/>
              <a:gd name="T12" fmla="*/ 2147483646 w 2204"/>
              <a:gd name="T13" fmla="*/ 2147483646 h 1236"/>
              <a:gd name="T14" fmla="*/ 2147483646 w 2204"/>
              <a:gd name="T15" fmla="*/ 2147483646 h 1236"/>
              <a:gd name="T16" fmla="*/ 2147483646 w 2204"/>
              <a:gd name="T17" fmla="*/ 2147483646 h 1236"/>
              <a:gd name="T18" fmla="*/ 2147483646 w 2204"/>
              <a:gd name="T19" fmla="*/ 2147483646 h 1236"/>
              <a:gd name="T20" fmla="*/ 2147483646 w 2204"/>
              <a:gd name="T21" fmla="*/ 2147483646 h 1236"/>
              <a:gd name="T22" fmla="*/ 2147483646 w 2204"/>
              <a:gd name="T23" fmla="*/ 0 h 1236"/>
              <a:gd name="T24" fmla="*/ 2147483646 w 2204"/>
              <a:gd name="T25" fmla="*/ 2147483646 h 1236"/>
              <a:gd name="T26" fmla="*/ 2147483646 w 2204"/>
              <a:gd name="T27" fmla="*/ 2147483646 h 1236"/>
              <a:gd name="T28" fmla="*/ 2147483646 w 2204"/>
              <a:gd name="T29" fmla="*/ 2147483646 h 1236"/>
              <a:gd name="T30" fmla="*/ 0 w 2204"/>
              <a:gd name="T31" fmla="*/ 2147483646 h 12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04"/>
              <a:gd name="T49" fmla="*/ 0 h 1236"/>
              <a:gd name="T50" fmla="*/ 2204 w 2204"/>
              <a:gd name="T51" fmla="*/ 1236 h 12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04" h="1236">
                <a:moveTo>
                  <a:pt x="2204" y="1115"/>
                </a:moveTo>
                <a:lnTo>
                  <a:pt x="1935" y="1057"/>
                </a:lnTo>
                <a:lnTo>
                  <a:pt x="1692" y="977"/>
                </a:lnTo>
                <a:lnTo>
                  <a:pt x="1452" y="858"/>
                </a:lnTo>
                <a:lnTo>
                  <a:pt x="1209" y="648"/>
                </a:lnTo>
                <a:lnTo>
                  <a:pt x="966" y="429"/>
                </a:lnTo>
                <a:lnTo>
                  <a:pt x="856" y="299"/>
                </a:lnTo>
                <a:lnTo>
                  <a:pt x="726" y="190"/>
                </a:lnTo>
                <a:lnTo>
                  <a:pt x="593" y="80"/>
                </a:lnTo>
                <a:lnTo>
                  <a:pt x="461" y="40"/>
                </a:lnTo>
                <a:lnTo>
                  <a:pt x="351" y="20"/>
                </a:lnTo>
                <a:lnTo>
                  <a:pt x="307" y="0"/>
                </a:lnTo>
                <a:lnTo>
                  <a:pt x="240" y="180"/>
                </a:lnTo>
                <a:lnTo>
                  <a:pt x="132" y="579"/>
                </a:lnTo>
                <a:lnTo>
                  <a:pt x="44" y="1037"/>
                </a:lnTo>
                <a:lnTo>
                  <a:pt x="0" y="1236"/>
                </a:lnTo>
              </a:path>
            </a:pathLst>
          </a:custGeom>
          <a:noFill/>
          <a:ln w="57150" cap="flat" cmpd="sng">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0027" name="Freeform 91"/>
          <p:cNvSpPr>
            <a:spLocks/>
          </p:cNvSpPr>
          <p:nvPr/>
        </p:nvSpPr>
        <p:spPr bwMode="auto">
          <a:xfrm>
            <a:off x="5514975" y="3624263"/>
            <a:ext cx="3111500" cy="758825"/>
          </a:xfrm>
          <a:custGeom>
            <a:avLst/>
            <a:gdLst>
              <a:gd name="T0" fmla="*/ 0 w 2204"/>
              <a:gd name="T1" fmla="*/ 2147483646 h 478"/>
              <a:gd name="T2" fmla="*/ 2147483646 w 2204"/>
              <a:gd name="T3" fmla="*/ 2147483646 h 478"/>
              <a:gd name="T4" fmla="*/ 2147483646 w 2204"/>
              <a:gd name="T5" fmla="*/ 2147483646 h 478"/>
              <a:gd name="T6" fmla="*/ 2147483646 w 2204"/>
              <a:gd name="T7" fmla="*/ 2147483646 h 478"/>
              <a:gd name="T8" fmla="*/ 2147483646 w 2204"/>
              <a:gd name="T9" fmla="*/ 2147483646 h 478"/>
              <a:gd name="T10" fmla="*/ 2147483646 w 2204"/>
              <a:gd name="T11" fmla="*/ 2147483646 h 478"/>
              <a:gd name="T12" fmla="*/ 2147483646 w 2204"/>
              <a:gd name="T13" fmla="*/ 2147483646 h 478"/>
              <a:gd name="T14" fmla="*/ 2147483646 w 2204"/>
              <a:gd name="T15" fmla="*/ 2147483646 h 478"/>
              <a:gd name="T16" fmla="*/ 2147483646 w 2204"/>
              <a:gd name="T17" fmla="*/ 2147483646 h 478"/>
              <a:gd name="T18" fmla="*/ 2147483646 w 2204"/>
              <a:gd name="T19" fmla="*/ 0 h 478"/>
              <a:gd name="T20" fmla="*/ 2147483646 w 2204"/>
              <a:gd name="T21" fmla="*/ 2147483646 h 478"/>
              <a:gd name="T22" fmla="*/ 2147483646 w 2204"/>
              <a:gd name="T23" fmla="*/ 2147483646 h 478"/>
              <a:gd name="T24" fmla="*/ 2147483646 w 2204"/>
              <a:gd name="T25" fmla="*/ 2147483646 h 478"/>
              <a:gd name="T26" fmla="*/ 2147483646 w 2204"/>
              <a:gd name="T27" fmla="*/ 2147483646 h 478"/>
              <a:gd name="T28" fmla="*/ 2147483646 w 2204"/>
              <a:gd name="T29" fmla="*/ 2147483646 h 478"/>
              <a:gd name="T30" fmla="*/ 2147483646 w 2204"/>
              <a:gd name="T31" fmla="*/ 2147483646 h 4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04"/>
              <a:gd name="T49" fmla="*/ 0 h 478"/>
              <a:gd name="T50" fmla="*/ 2204 w 2204"/>
              <a:gd name="T51" fmla="*/ 478 h 4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04" h="478">
                <a:moveTo>
                  <a:pt x="0" y="478"/>
                </a:moveTo>
                <a:lnTo>
                  <a:pt x="88" y="289"/>
                </a:lnTo>
                <a:lnTo>
                  <a:pt x="152" y="199"/>
                </a:lnTo>
                <a:lnTo>
                  <a:pt x="240" y="110"/>
                </a:lnTo>
                <a:lnTo>
                  <a:pt x="329" y="50"/>
                </a:lnTo>
                <a:lnTo>
                  <a:pt x="395" y="10"/>
                </a:lnTo>
                <a:lnTo>
                  <a:pt x="461" y="20"/>
                </a:lnTo>
                <a:lnTo>
                  <a:pt x="616" y="10"/>
                </a:lnTo>
                <a:lnTo>
                  <a:pt x="726" y="10"/>
                </a:lnTo>
                <a:lnTo>
                  <a:pt x="856" y="0"/>
                </a:lnTo>
                <a:lnTo>
                  <a:pt x="988" y="10"/>
                </a:lnTo>
                <a:lnTo>
                  <a:pt x="1187" y="30"/>
                </a:lnTo>
                <a:lnTo>
                  <a:pt x="1471" y="60"/>
                </a:lnTo>
                <a:lnTo>
                  <a:pt x="1714" y="100"/>
                </a:lnTo>
                <a:lnTo>
                  <a:pt x="1935" y="120"/>
                </a:lnTo>
                <a:lnTo>
                  <a:pt x="2204" y="205"/>
                </a:lnTo>
              </a:path>
            </a:pathLst>
          </a:custGeom>
          <a:noFill/>
          <a:ln w="571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0028" name="Line 93"/>
          <p:cNvSpPr>
            <a:spLocks noChangeShapeType="1"/>
          </p:cNvSpPr>
          <p:nvPr/>
        </p:nvSpPr>
        <p:spPr bwMode="auto">
          <a:xfrm>
            <a:off x="3051175" y="2474913"/>
            <a:ext cx="361950" cy="0"/>
          </a:xfrm>
          <a:prstGeom prst="line">
            <a:avLst/>
          </a:prstGeom>
          <a:noFill/>
          <a:ln w="38100"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40029" name="Line 94"/>
          <p:cNvSpPr>
            <a:spLocks noChangeShapeType="1"/>
          </p:cNvSpPr>
          <p:nvPr/>
        </p:nvSpPr>
        <p:spPr bwMode="auto">
          <a:xfrm>
            <a:off x="3051175" y="2722563"/>
            <a:ext cx="361950" cy="0"/>
          </a:xfrm>
          <a:prstGeom prst="line">
            <a:avLst/>
          </a:prstGeom>
          <a:noFill/>
          <a:ln w="38100">
            <a:solidFill>
              <a:srgbClr val="0000FF"/>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40030" name="Rectangle 95"/>
          <p:cNvSpPr>
            <a:spLocks noChangeArrowheads="1"/>
          </p:cNvSpPr>
          <p:nvPr/>
        </p:nvSpPr>
        <p:spPr bwMode="auto">
          <a:xfrm>
            <a:off x="7778750" y="2316163"/>
            <a:ext cx="1041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it-IT" sz="1800" b="1"/>
              <a:t>Regolare </a:t>
            </a:r>
          </a:p>
          <a:p>
            <a:pPr>
              <a:spcBef>
                <a:spcPct val="0"/>
              </a:spcBef>
              <a:buClrTx/>
              <a:buSzTx/>
              <a:buFontTx/>
              <a:buNone/>
            </a:pPr>
            <a:r>
              <a:rPr lang="en-US" altLang="it-IT" sz="1800" b="1"/>
              <a:t>Aspart</a:t>
            </a:r>
          </a:p>
        </p:txBody>
      </p:sp>
      <p:sp>
        <p:nvSpPr>
          <p:cNvPr id="40031" name="Line 96"/>
          <p:cNvSpPr>
            <a:spLocks noChangeShapeType="1"/>
          </p:cNvSpPr>
          <p:nvPr/>
        </p:nvSpPr>
        <p:spPr bwMode="auto">
          <a:xfrm>
            <a:off x="7288213" y="2474913"/>
            <a:ext cx="360362" cy="0"/>
          </a:xfrm>
          <a:prstGeom prst="line">
            <a:avLst/>
          </a:prstGeom>
          <a:noFill/>
          <a:ln w="38100"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40032" name="Line 97"/>
          <p:cNvSpPr>
            <a:spLocks noChangeShapeType="1"/>
          </p:cNvSpPr>
          <p:nvPr/>
        </p:nvSpPr>
        <p:spPr bwMode="auto">
          <a:xfrm>
            <a:off x="7288213" y="2722563"/>
            <a:ext cx="360362" cy="0"/>
          </a:xfrm>
          <a:prstGeom prst="line">
            <a:avLst/>
          </a:prstGeom>
          <a:noFill/>
          <a:ln w="38100">
            <a:solidFill>
              <a:srgbClr val="0000FF"/>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pic>
        <p:nvPicPr>
          <p:cNvPr id="4003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63" y="438150"/>
            <a:ext cx="1354137" cy="1447800"/>
          </a:xfrm>
          <a:prstGeom prst="rect">
            <a:avLst/>
          </a:prstGeom>
          <a:solidFill>
            <a:srgbClr val="FF0066"/>
          </a:solidFill>
          <a:ln>
            <a:noFill/>
          </a:ln>
        </p:spPr>
      </p:pic>
      <p:sp>
        <p:nvSpPr>
          <p:cNvPr id="40034" name="Rectangle 3"/>
          <p:cNvSpPr>
            <a:spLocks noChangeArrowheads="1"/>
          </p:cNvSpPr>
          <p:nvPr/>
        </p:nvSpPr>
        <p:spPr bwMode="auto">
          <a:xfrm>
            <a:off x="2386013" y="533400"/>
            <a:ext cx="45942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it-IT" altLang="it-IT" sz="3600" b="1" dirty="0">
                <a:solidFill>
                  <a:srgbClr val="0000FF"/>
                </a:solidFill>
              </a:rPr>
              <a:t>ANALOGHI RAPIDI, </a:t>
            </a:r>
          </a:p>
        </p:txBody>
      </p:sp>
      <p:sp>
        <p:nvSpPr>
          <p:cNvPr id="40035" name="Line 4"/>
          <p:cNvSpPr>
            <a:spLocks noChangeShapeType="1"/>
          </p:cNvSpPr>
          <p:nvPr/>
        </p:nvSpPr>
        <p:spPr bwMode="auto">
          <a:xfrm>
            <a:off x="2368550" y="1323975"/>
            <a:ext cx="5476875" cy="0"/>
          </a:xfrm>
          <a:prstGeom prst="line">
            <a:avLst/>
          </a:prstGeom>
          <a:noFill/>
          <a:ln w="7620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0036" name="Rectangle 6"/>
          <p:cNvSpPr>
            <a:spLocks noChangeArrowheads="1"/>
          </p:cNvSpPr>
          <p:nvPr/>
        </p:nvSpPr>
        <p:spPr bwMode="auto">
          <a:xfrm>
            <a:off x="2366963" y="1357313"/>
            <a:ext cx="26431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it-IT" altLang="it-IT" sz="2400" b="1" dirty="0"/>
              <a:t>LISPRO ASPART</a:t>
            </a:r>
          </a:p>
        </p:txBody>
      </p:sp>
    </p:spTree>
    <p:extLst>
      <p:ext uri="{BB962C8B-B14F-4D97-AF65-F5344CB8AC3E}">
        <p14:creationId xmlns:p14="http://schemas.microsoft.com/office/powerpoint/2010/main" val="36346322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40132" y="0"/>
            <a:ext cx="5446616" cy="6858000"/>
          </a:xfrm>
          <a:prstGeom prst="rect">
            <a:avLst/>
          </a:prstGeom>
        </p:spPr>
      </p:pic>
      <p:sp>
        <p:nvSpPr>
          <p:cNvPr id="3" name="Titolo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mtClean="0"/>
              <a:t>PANCREAS e INSULINA</a:t>
            </a:r>
            <a:endParaRPr lang="it-IT" dirty="0"/>
          </a:p>
        </p:txBody>
      </p:sp>
      <p:sp>
        <p:nvSpPr>
          <p:cNvPr id="2" name="CasellaDiTesto 1"/>
          <p:cNvSpPr txBox="1"/>
          <p:nvPr/>
        </p:nvSpPr>
        <p:spPr>
          <a:xfrm>
            <a:off x="5166360" y="1929384"/>
            <a:ext cx="3520440" cy="4247317"/>
          </a:xfrm>
          <a:prstGeom prst="rect">
            <a:avLst/>
          </a:prstGeom>
          <a:noFill/>
        </p:spPr>
        <p:txBody>
          <a:bodyPr wrap="square" rtlCol="0">
            <a:spAutoFit/>
          </a:bodyPr>
          <a:lstStyle/>
          <a:p>
            <a:r>
              <a:rPr lang="it-IT" b="1" dirty="0" smtClean="0">
                <a:solidFill>
                  <a:srgbClr val="00B050"/>
                </a:solidFill>
              </a:rPr>
              <a:t>+</a:t>
            </a:r>
            <a:r>
              <a:rPr lang="it-IT" dirty="0" smtClean="0"/>
              <a:t> INGRESSO DEL GLUCOSIO NEL MUSCOLO → ENERGIA</a:t>
            </a:r>
          </a:p>
          <a:p>
            <a:r>
              <a:rPr lang="it-IT" b="1" dirty="0" smtClean="0">
                <a:solidFill>
                  <a:srgbClr val="00B050"/>
                </a:solidFill>
              </a:rPr>
              <a:t>+ </a:t>
            </a:r>
            <a:r>
              <a:rPr lang="it-IT" dirty="0" smtClean="0"/>
              <a:t>INGRESSO DEL GLUCOSIO NEL TESSUTO ADIPOSO </a:t>
            </a:r>
            <a:r>
              <a:rPr lang="it-IT" dirty="0"/>
              <a:t>→ </a:t>
            </a:r>
            <a:r>
              <a:rPr lang="it-IT" dirty="0" smtClean="0"/>
              <a:t>TRIGLICERID</a:t>
            </a:r>
          </a:p>
          <a:p>
            <a:r>
              <a:rPr lang="it-IT" b="1" dirty="0" smtClean="0">
                <a:solidFill>
                  <a:srgbClr val="00B050"/>
                </a:solidFill>
              </a:rPr>
              <a:t>+ </a:t>
            </a:r>
            <a:r>
              <a:rPr lang="it-IT" dirty="0" smtClean="0"/>
              <a:t>INGRESSO DEGLI AA NEL MUSCOLO → PROTEINE</a:t>
            </a:r>
          </a:p>
          <a:p>
            <a:endParaRPr lang="it-IT" b="1" dirty="0">
              <a:solidFill>
                <a:srgbClr val="FF0000"/>
              </a:solidFill>
            </a:endParaRPr>
          </a:p>
          <a:p>
            <a:r>
              <a:rPr lang="it-IT" dirty="0" smtClean="0">
                <a:solidFill>
                  <a:srgbClr val="FF0000"/>
                </a:solidFill>
              </a:rPr>
              <a:t>-</a:t>
            </a:r>
            <a:r>
              <a:rPr lang="it-IT" dirty="0" smtClean="0"/>
              <a:t> DEGRADAZIONE DEL GLICOGENO EPATICO CON RILASCIO DI GLUCOSIO</a:t>
            </a:r>
          </a:p>
          <a:p>
            <a:pPr marL="285750" indent="-285750">
              <a:buFontTx/>
              <a:buChar char="-"/>
            </a:pPr>
            <a:r>
              <a:rPr lang="it-IT" dirty="0" smtClean="0"/>
              <a:t>RILASCIO </a:t>
            </a:r>
            <a:r>
              <a:rPr lang="it-IT" dirty="0"/>
              <a:t>DI ACIDI GRASSI DAL TESSUTO </a:t>
            </a:r>
            <a:r>
              <a:rPr lang="it-IT" dirty="0" smtClean="0"/>
              <a:t>ADIPOSO</a:t>
            </a:r>
          </a:p>
          <a:p>
            <a:pPr marL="285750" indent="-285750">
              <a:buFontTx/>
              <a:buChar char="-"/>
            </a:pPr>
            <a:r>
              <a:rPr lang="it-IT" b="1" dirty="0" smtClean="0">
                <a:solidFill>
                  <a:srgbClr val="FF0000"/>
                </a:solidFill>
              </a:rPr>
              <a:t>-</a:t>
            </a:r>
            <a:r>
              <a:rPr lang="it-IT" dirty="0" smtClean="0"/>
              <a:t> RILASCIO di AA DAL MUSCOLO</a:t>
            </a:r>
          </a:p>
          <a:p>
            <a:pPr marL="285750" indent="-285750">
              <a:buFontTx/>
              <a:buChar char="-"/>
            </a:pPr>
            <a:endParaRPr lang="it-IT" dirty="0" smtClean="0"/>
          </a:p>
          <a:p>
            <a:endParaRPr lang="it-IT" dirty="0"/>
          </a:p>
        </p:txBody>
      </p:sp>
    </p:spTree>
    <p:extLst>
      <p:ext uri="{BB962C8B-B14F-4D97-AF65-F5344CB8AC3E}">
        <p14:creationId xmlns:p14="http://schemas.microsoft.com/office/powerpoint/2010/main" val="35342516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ipe(left)">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left)">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ipe(left)">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87426" name="Rectangle 2"/>
          <p:cNvSpPr>
            <a:spLocks noChangeArrowheads="1"/>
          </p:cNvSpPr>
          <p:nvPr/>
        </p:nvSpPr>
        <p:spPr bwMode="auto">
          <a:xfrm>
            <a:off x="685800" y="254000"/>
            <a:ext cx="7772400" cy="787400"/>
          </a:xfrm>
          <a:prstGeom prst="rect">
            <a:avLst/>
          </a:prstGeom>
          <a:noFill/>
          <a:ln w="12700">
            <a:noFill/>
            <a:miter lim="800000"/>
            <a:headEnd/>
            <a:tailEnd/>
          </a:ln>
          <a:effectLst/>
        </p:spPr>
        <p:txBody>
          <a:bodyPr lIns="90488" tIns="44450" rIns="90488" bIns="44450" anchor="ctr"/>
          <a:lstStyle/>
          <a:p>
            <a:pPr algn="ctr" eaLnBrk="1" hangingPunct="1">
              <a:defRPr/>
            </a:pPr>
            <a:r>
              <a:rPr lang="it-IT" sz="4100" b="1" dirty="0">
                <a:solidFill>
                  <a:schemeClr val="bg1"/>
                </a:solidFill>
                <a:effectLst>
                  <a:outerShdw blurRad="38100" dist="38100" dir="2700000" algn="tl">
                    <a:srgbClr val="000000"/>
                  </a:outerShdw>
                </a:effectLst>
                <a:latin typeface="Arial" pitchFamily="34" charset="0"/>
                <a:ea typeface="+mn-ea"/>
              </a:rPr>
              <a:t>Dissociazione delle Insuline</a:t>
            </a:r>
            <a:endParaRPr lang="it-IT" sz="4100" dirty="0">
              <a:solidFill>
                <a:schemeClr val="bg1"/>
              </a:solidFill>
              <a:effectLst>
                <a:outerShdw blurRad="38100" dist="38100" dir="2700000" algn="tl">
                  <a:srgbClr val="000000"/>
                </a:outerShdw>
              </a:effectLst>
              <a:latin typeface="DINMittelschrift Alternate" charset="0"/>
              <a:ea typeface="+mn-ea"/>
            </a:endParaRPr>
          </a:p>
        </p:txBody>
      </p:sp>
      <p:sp>
        <p:nvSpPr>
          <p:cNvPr id="44035" name="Rectangle 3"/>
          <p:cNvSpPr>
            <a:spLocks noChangeArrowheads="1"/>
          </p:cNvSpPr>
          <p:nvPr/>
        </p:nvSpPr>
        <p:spPr bwMode="auto">
          <a:xfrm>
            <a:off x="987552" y="1433513"/>
            <a:ext cx="4700461"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2400" b="1" dirty="0">
                <a:solidFill>
                  <a:srgbClr val="FAFD00"/>
                </a:solidFill>
                <a:latin typeface="DINMittelschrift Alternate" charset="0"/>
              </a:rPr>
              <a:t>Insulina </a:t>
            </a:r>
            <a:r>
              <a:rPr lang="it-IT" altLang="it-IT" sz="2400" b="1" dirty="0" smtClean="0">
                <a:solidFill>
                  <a:srgbClr val="FAFD00"/>
                </a:solidFill>
                <a:latin typeface="DINMittelschrift Alternate" charset="0"/>
              </a:rPr>
              <a:t>	  -	Umana </a:t>
            </a:r>
            <a:r>
              <a:rPr lang="it-IT" altLang="it-IT" sz="2400" b="1" dirty="0">
                <a:solidFill>
                  <a:srgbClr val="FAFD00"/>
                </a:solidFill>
                <a:latin typeface="DINMittelschrift Alternate" charset="0"/>
              </a:rPr>
              <a:t>Regolare</a:t>
            </a:r>
          </a:p>
        </p:txBody>
      </p:sp>
      <p:sp>
        <p:nvSpPr>
          <p:cNvPr id="44036" name="Rectangle 4"/>
          <p:cNvSpPr>
            <a:spLocks noChangeArrowheads="1"/>
          </p:cNvSpPr>
          <p:nvPr/>
        </p:nvSpPr>
        <p:spPr bwMode="auto">
          <a:xfrm>
            <a:off x="2500313" y="1855788"/>
            <a:ext cx="7318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800" b="1" dirty="0">
                <a:solidFill>
                  <a:srgbClr val="FFFFFF"/>
                </a:solidFill>
                <a:latin typeface="DINMittelschrift Alternate" charset="0"/>
              </a:rPr>
              <a:t>10</a:t>
            </a:r>
            <a:r>
              <a:rPr lang="it-IT" altLang="it-IT" sz="1800" b="1" baseline="30000" dirty="0">
                <a:solidFill>
                  <a:srgbClr val="FFFFFF"/>
                </a:solidFill>
                <a:latin typeface="DINMittelschrift Alternate" charset="0"/>
              </a:rPr>
              <a:t>-3</a:t>
            </a:r>
            <a:r>
              <a:rPr lang="it-IT" altLang="it-IT" sz="1800" b="1" dirty="0">
                <a:solidFill>
                  <a:srgbClr val="FFFFFF"/>
                </a:solidFill>
                <a:latin typeface="DINMittelschrift Alternate" charset="0"/>
              </a:rPr>
              <a:t> M</a:t>
            </a:r>
          </a:p>
        </p:txBody>
      </p:sp>
      <p:sp>
        <p:nvSpPr>
          <p:cNvPr id="44037" name="Rectangle 5"/>
          <p:cNvSpPr>
            <a:spLocks noChangeArrowheads="1"/>
          </p:cNvSpPr>
          <p:nvPr/>
        </p:nvSpPr>
        <p:spPr bwMode="auto">
          <a:xfrm>
            <a:off x="3492500" y="1855788"/>
            <a:ext cx="7318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800" b="1" dirty="0">
                <a:solidFill>
                  <a:srgbClr val="FFFFFF"/>
                </a:solidFill>
                <a:latin typeface="DINMittelschrift Alternate" charset="0"/>
              </a:rPr>
              <a:t>10</a:t>
            </a:r>
            <a:r>
              <a:rPr lang="it-IT" altLang="it-IT" sz="1800" b="1" baseline="30000" dirty="0">
                <a:solidFill>
                  <a:srgbClr val="FFFFFF"/>
                </a:solidFill>
                <a:latin typeface="DINMittelschrift Alternate" charset="0"/>
              </a:rPr>
              <a:t>-3</a:t>
            </a:r>
            <a:r>
              <a:rPr lang="it-IT" altLang="it-IT" sz="1800" b="1" dirty="0">
                <a:solidFill>
                  <a:srgbClr val="FFFFFF"/>
                </a:solidFill>
                <a:latin typeface="DINMittelschrift Alternate" charset="0"/>
              </a:rPr>
              <a:t> M</a:t>
            </a:r>
          </a:p>
        </p:txBody>
      </p:sp>
      <p:sp>
        <p:nvSpPr>
          <p:cNvPr id="44038" name="Rectangle 6"/>
          <p:cNvSpPr>
            <a:spLocks noChangeArrowheads="1"/>
          </p:cNvSpPr>
          <p:nvPr/>
        </p:nvSpPr>
        <p:spPr bwMode="auto">
          <a:xfrm>
            <a:off x="4445000" y="1855788"/>
            <a:ext cx="7318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800" b="1">
                <a:solidFill>
                  <a:srgbClr val="FFFFFF"/>
                </a:solidFill>
                <a:latin typeface="DINMittelschrift Alternate" charset="0"/>
              </a:rPr>
              <a:t>10</a:t>
            </a:r>
            <a:r>
              <a:rPr lang="it-IT" altLang="it-IT" sz="1800" b="1" baseline="30000">
                <a:solidFill>
                  <a:srgbClr val="FFFFFF"/>
                </a:solidFill>
                <a:latin typeface="DINMittelschrift Alternate" charset="0"/>
              </a:rPr>
              <a:t>-5</a:t>
            </a:r>
            <a:r>
              <a:rPr lang="it-IT" altLang="it-IT" sz="1800" b="1">
                <a:solidFill>
                  <a:srgbClr val="FFFFFF"/>
                </a:solidFill>
                <a:latin typeface="DINMittelschrift Alternate" charset="0"/>
              </a:rPr>
              <a:t> M</a:t>
            </a:r>
          </a:p>
        </p:txBody>
      </p:sp>
      <p:sp>
        <p:nvSpPr>
          <p:cNvPr id="44039" name="Rectangle 7"/>
          <p:cNvSpPr>
            <a:spLocks noChangeArrowheads="1"/>
          </p:cNvSpPr>
          <p:nvPr/>
        </p:nvSpPr>
        <p:spPr bwMode="auto">
          <a:xfrm>
            <a:off x="5427663" y="1855788"/>
            <a:ext cx="7318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800" b="1" dirty="0">
                <a:solidFill>
                  <a:srgbClr val="FFFFFF"/>
                </a:solidFill>
                <a:latin typeface="DINMittelschrift Alternate" charset="0"/>
              </a:rPr>
              <a:t>10</a:t>
            </a:r>
            <a:r>
              <a:rPr lang="it-IT" altLang="it-IT" sz="1800" b="1" baseline="30000" dirty="0">
                <a:solidFill>
                  <a:srgbClr val="FFFFFF"/>
                </a:solidFill>
                <a:latin typeface="DINMittelschrift Alternate" charset="0"/>
              </a:rPr>
              <a:t>-8</a:t>
            </a:r>
            <a:r>
              <a:rPr lang="it-IT" altLang="it-IT" sz="1800" b="1" dirty="0">
                <a:solidFill>
                  <a:srgbClr val="FFFFFF"/>
                </a:solidFill>
                <a:latin typeface="DINMittelschrift Alternate" charset="0"/>
              </a:rPr>
              <a:t> M</a:t>
            </a:r>
          </a:p>
        </p:txBody>
      </p:sp>
      <p:sp>
        <p:nvSpPr>
          <p:cNvPr id="44040" name="Rectangle 8"/>
          <p:cNvSpPr>
            <a:spLocks noChangeArrowheads="1"/>
          </p:cNvSpPr>
          <p:nvPr/>
        </p:nvSpPr>
        <p:spPr bwMode="auto">
          <a:xfrm>
            <a:off x="6896405" y="1762125"/>
            <a:ext cx="921728"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it-IT" altLang="it-IT" sz="2200" dirty="0">
                <a:solidFill>
                  <a:schemeClr val="bg1"/>
                </a:solidFill>
                <a:latin typeface="DINMittelschrift Alternate" charset="0"/>
              </a:rPr>
              <a:t>picco</a:t>
            </a:r>
            <a:br>
              <a:rPr lang="it-IT" altLang="it-IT" sz="2200" dirty="0">
                <a:solidFill>
                  <a:schemeClr val="bg1"/>
                </a:solidFill>
                <a:latin typeface="DINMittelschrift Alternate" charset="0"/>
              </a:rPr>
            </a:br>
            <a:r>
              <a:rPr lang="it-IT" altLang="it-IT" sz="2200" dirty="0">
                <a:solidFill>
                  <a:schemeClr val="bg1"/>
                </a:solidFill>
                <a:latin typeface="DINMittelschrift Alternate" charset="0"/>
              </a:rPr>
              <a:t>2-4 </a:t>
            </a:r>
            <a:r>
              <a:rPr lang="it-IT" altLang="it-IT" sz="2200" dirty="0" err="1">
                <a:solidFill>
                  <a:schemeClr val="bg1"/>
                </a:solidFill>
                <a:latin typeface="DINMittelschrift Alternate" charset="0"/>
              </a:rPr>
              <a:t>hr</a:t>
            </a:r>
            <a:endParaRPr lang="it-IT" altLang="it-IT" sz="2200" dirty="0">
              <a:solidFill>
                <a:schemeClr val="bg1"/>
              </a:solidFill>
              <a:latin typeface="DINMittelschrift Alternate" charset="0"/>
            </a:endParaRPr>
          </a:p>
        </p:txBody>
      </p:sp>
      <p:grpSp>
        <p:nvGrpSpPr>
          <p:cNvPr id="44041" name="Group 9"/>
          <p:cNvGrpSpPr>
            <a:grpSpLocks/>
          </p:cNvGrpSpPr>
          <p:nvPr/>
        </p:nvGrpSpPr>
        <p:grpSpPr bwMode="auto">
          <a:xfrm>
            <a:off x="2668588" y="2506663"/>
            <a:ext cx="307975" cy="346075"/>
            <a:chOff x="1891" y="1579"/>
            <a:chExt cx="218" cy="218"/>
          </a:xfrm>
        </p:grpSpPr>
        <p:sp>
          <p:nvSpPr>
            <p:cNvPr id="44232" name="AutoShape 10"/>
            <p:cNvSpPr>
              <a:spLocks noChangeArrowheads="1"/>
            </p:cNvSpPr>
            <p:nvPr/>
          </p:nvSpPr>
          <p:spPr bwMode="auto">
            <a:xfrm rot="16200000" flipH="1">
              <a:off x="1890" y="1583"/>
              <a:ext cx="218" cy="210"/>
            </a:xfrm>
            <a:prstGeom prst="hexagon">
              <a:avLst>
                <a:gd name="adj" fmla="val 25933"/>
                <a:gd name="vf" fmla="val 115470"/>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33" name="Line 11"/>
            <p:cNvSpPr>
              <a:spLocks noChangeShapeType="1"/>
            </p:cNvSpPr>
            <p:nvPr/>
          </p:nvSpPr>
          <p:spPr bwMode="auto">
            <a:xfrm>
              <a:off x="1897" y="1640"/>
              <a:ext cx="206" cy="97"/>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234" name="Line 12"/>
            <p:cNvSpPr>
              <a:spLocks noChangeShapeType="1"/>
            </p:cNvSpPr>
            <p:nvPr/>
          </p:nvSpPr>
          <p:spPr bwMode="auto">
            <a:xfrm flipH="1">
              <a:off x="1891" y="1638"/>
              <a:ext cx="218" cy="101"/>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235" name="Line 13"/>
            <p:cNvSpPr>
              <a:spLocks noChangeShapeType="1"/>
            </p:cNvSpPr>
            <p:nvPr/>
          </p:nvSpPr>
          <p:spPr bwMode="auto">
            <a:xfrm>
              <a:off x="2000" y="1583"/>
              <a:ext cx="0" cy="211"/>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236" name="Oval 14"/>
            <p:cNvSpPr>
              <a:spLocks noChangeArrowheads="1"/>
            </p:cNvSpPr>
            <p:nvPr/>
          </p:nvSpPr>
          <p:spPr bwMode="auto">
            <a:xfrm>
              <a:off x="1986" y="1675"/>
              <a:ext cx="26" cy="26"/>
            </a:xfrm>
            <a:prstGeom prst="ellipse">
              <a:avLst/>
            </a:prstGeom>
            <a:solidFill>
              <a:srgbClr val="FF5008"/>
            </a:solidFill>
            <a:ln w="12700">
              <a:solidFill>
                <a:schemeClr val="accent1"/>
              </a:solidFill>
              <a:round/>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grpSp>
      <p:grpSp>
        <p:nvGrpSpPr>
          <p:cNvPr id="44042" name="Group 15"/>
          <p:cNvGrpSpPr>
            <a:grpSpLocks/>
          </p:cNvGrpSpPr>
          <p:nvPr/>
        </p:nvGrpSpPr>
        <p:grpSpPr bwMode="auto">
          <a:xfrm>
            <a:off x="2433638" y="2608263"/>
            <a:ext cx="61912" cy="165100"/>
            <a:chOff x="1725" y="1643"/>
            <a:chExt cx="44" cy="104"/>
          </a:xfrm>
        </p:grpSpPr>
        <p:sp>
          <p:nvSpPr>
            <p:cNvPr id="44230" name="Oval 16"/>
            <p:cNvSpPr>
              <a:spLocks noChangeArrowheads="1"/>
            </p:cNvSpPr>
            <p:nvPr/>
          </p:nvSpPr>
          <p:spPr bwMode="auto">
            <a:xfrm>
              <a:off x="1725" y="1668"/>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31" name="Line 17"/>
            <p:cNvSpPr>
              <a:spLocks noChangeShapeType="1"/>
            </p:cNvSpPr>
            <p:nvPr/>
          </p:nvSpPr>
          <p:spPr bwMode="auto">
            <a:xfrm>
              <a:off x="1747" y="1643"/>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43" name="Group 18"/>
          <p:cNvGrpSpPr>
            <a:grpSpLocks/>
          </p:cNvGrpSpPr>
          <p:nvPr/>
        </p:nvGrpSpPr>
        <p:grpSpPr bwMode="auto">
          <a:xfrm>
            <a:off x="2517775" y="2547938"/>
            <a:ext cx="60325" cy="165100"/>
            <a:chOff x="1784" y="1605"/>
            <a:chExt cx="43" cy="104"/>
          </a:xfrm>
        </p:grpSpPr>
        <p:sp>
          <p:nvSpPr>
            <p:cNvPr id="44228" name="Oval 19"/>
            <p:cNvSpPr>
              <a:spLocks noChangeArrowheads="1"/>
            </p:cNvSpPr>
            <p:nvPr/>
          </p:nvSpPr>
          <p:spPr bwMode="auto">
            <a:xfrm>
              <a:off x="1784" y="1630"/>
              <a:ext cx="43" cy="54"/>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29" name="Line 20"/>
            <p:cNvSpPr>
              <a:spLocks noChangeShapeType="1"/>
            </p:cNvSpPr>
            <p:nvPr/>
          </p:nvSpPr>
          <p:spPr bwMode="auto">
            <a:xfrm>
              <a:off x="1806" y="1605"/>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44" name="Group 21"/>
          <p:cNvGrpSpPr>
            <a:grpSpLocks/>
          </p:cNvGrpSpPr>
          <p:nvPr/>
        </p:nvGrpSpPr>
        <p:grpSpPr bwMode="auto">
          <a:xfrm>
            <a:off x="2571750" y="2422525"/>
            <a:ext cx="61913" cy="163513"/>
            <a:chOff x="1823" y="1526"/>
            <a:chExt cx="43" cy="103"/>
          </a:xfrm>
        </p:grpSpPr>
        <p:sp>
          <p:nvSpPr>
            <p:cNvPr id="44226" name="Oval 22"/>
            <p:cNvSpPr>
              <a:spLocks noChangeArrowheads="1"/>
            </p:cNvSpPr>
            <p:nvPr/>
          </p:nvSpPr>
          <p:spPr bwMode="auto">
            <a:xfrm>
              <a:off x="1823" y="1550"/>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27" name="Line 23"/>
            <p:cNvSpPr>
              <a:spLocks noChangeShapeType="1"/>
            </p:cNvSpPr>
            <p:nvPr/>
          </p:nvSpPr>
          <p:spPr bwMode="auto">
            <a:xfrm>
              <a:off x="1845" y="1526"/>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45" name="Group 24"/>
          <p:cNvGrpSpPr>
            <a:grpSpLocks/>
          </p:cNvGrpSpPr>
          <p:nvPr/>
        </p:nvGrpSpPr>
        <p:grpSpPr bwMode="auto">
          <a:xfrm>
            <a:off x="2670175" y="2344738"/>
            <a:ext cx="58738" cy="163512"/>
            <a:chOff x="1892" y="1477"/>
            <a:chExt cx="42" cy="103"/>
          </a:xfrm>
        </p:grpSpPr>
        <p:sp>
          <p:nvSpPr>
            <p:cNvPr id="44224" name="Oval 25"/>
            <p:cNvSpPr>
              <a:spLocks noChangeArrowheads="1"/>
            </p:cNvSpPr>
            <p:nvPr/>
          </p:nvSpPr>
          <p:spPr bwMode="auto">
            <a:xfrm>
              <a:off x="1892" y="1501"/>
              <a:ext cx="42"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25" name="Line 26"/>
            <p:cNvSpPr>
              <a:spLocks noChangeShapeType="1"/>
            </p:cNvSpPr>
            <p:nvPr/>
          </p:nvSpPr>
          <p:spPr bwMode="auto">
            <a:xfrm>
              <a:off x="1912" y="1477"/>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46" name="Group 27"/>
          <p:cNvGrpSpPr>
            <a:grpSpLocks/>
          </p:cNvGrpSpPr>
          <p:nvPr/>
        </p:nvGrpSpPr>
        <p:grpSpPr bwMode="auto">
          <a:xfrm>
            <a:off x="2771775" y="2325688"/>
            <a:ext cx="60325" cy="163512"/>
            <a:chOff x="1964" y="1465"/>
            <a:chExt cx="43" cy="103"/>
          </a:xfrm>
        </p:grpSpPr>
        <p:sp>
          <p:nvSpPr>
            <p:cNvPr id="44222" name="Oval 28"/>
            <p:cNvSpPr>
              <a:spLocks noChangeArrowheads="1"/>
            </p:cNvSpPr>
            <p:nvPr/>
          </p:nvSpPr>
          <p:spPr bwMode="auto">
            <a:xfrm>
              <a:off x="1964" y="1489"/>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23" name="Line 29"/>
            <p:cNvSpPr>
              <a:spLocks noChangeShapeType="1"/>
            </p:cNvSpPr>
            <p:nvPr/>
          </p:nvSpPr>
          <p:spPr bwMode="auto">
            <a:xfrm>
              <a:off x="1986" y="1465"/>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47" name="Group 30"/>
          <p:cNvGrpSpPr>
            <a:grpSpLocks/>
          </p:cNvGrpSpPr>
          <p:nvPr/>
        </p:nvGrpSpPr>
        <p:grpSpPr bwMode="auto">
          <a:xfrm>
            <a:off x="2879725" y="2370138"/>
            <a:ext cx="61913" cy="163512"/>
            <a:chOff x="2041" y="1493"/>
            <a:chExt cx="44" cy="103"/>
          </a:xfrm>
        </p:grpSpPr>
        <p:sp>
          <p:nvSpPr>
            <p:cNvPr id="44220" name="Oval 31"/>
            <p:cNvSpPr>
              <a:spLocks noChangeArrowheads="1"/>
            </p:cNvSpPr>
            <p:nvPr/>
          </p:nvSpPr>
          <p:spPr bwMode="auto">
            <a:xfrm>
              <a:off x="2041" y="1517"/>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21" name="Line 32"/>
            <p:cNvSpPr>
              <a:spLocks noChangeShapeType="1"/>
            </p:cNvSpPr>
            <p:nvPr/>
          </p:nvSpPr>
          <p:spPr bwMode="auto">
            <a:xfrm>
              <a:off x="2063" y="1493"/>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48" name="Group 33"/>
          <p:cNvGrpSpPr>
            <a:grpSpLocks/>
          </p:cNvGrpSpPr>
          <p:nvPr/>
        </p:nvGrpSpPr>
        <p:grpSpPr bwMode="auto">
          <a:xfrm>
            <a:off x="2990850" y="2436813"/>
            <a:ext cx="61913" cy="166687"/>
            <a:chOff x="2119" y="1535"/>
            <a:chExt cx="44" cy="105"/>
          </a:xfrm>
        </p:grpSpPr>
        <p:sp>
          <p:nvSpPr>
            <p:cNvPr id="44218" name="Oval 34"/>
            <p:cNvSpPr>
              <a:spLocks noChangeArrowheads="1"/>
            </p:cNvSpPr>
            <p:nvPr/>
          </p:nvSpPr>
          <p:spPr bwMode="auto">
            <a:xfrm>
              <a:off x="2119" y="1560"/>
              <a:ext cx="44" cy="54"/>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19" name="Line 35"/>
            <p:cNvSpPr>
              <a:spLocks noChangeShapeType="1"/>
            </p:cNvSpPr>
            <p:nvPr/>
          </p:nvSpPr>
          <p:spPr bwMode="auto">
            <a:xfrm>
              <a:off x="2141" y="1535"/>
              <a:ext cx="0" cy="10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49" name="Group 36"/>
          <p:cNvGrpSpPr>
            <a:grpSpLocks/>
          </p:cNvGrpSpPr>
          <p:nvPr/>
        </p:nvGrpSpPr>
        <p:grpSpPr bwMode="auto">
          <a:xfrm>
            <a:off x="3067050" y="2368550"/>
            <a:ext cx="61913" cy="163513"/>
            <a:chOff x="2174" y="1492"/>
            <a:chExt cx="43" cy="103"/>
          </a:xfrm>
        </p:grpSpPr>
        <p:sp>
          <p:nvSpPr>
            <p:cNvPr id="44216" name="Oval 37"/>
            <p:cNvSpPr>
              <a:spLocks noChangeArrowheads="1"/>
            </p:cNvSpPr>
            <p:nvPr/>
          </p:nvSpPr>
          <p:spPr bwMode="auto">
            <a:xfrm>
              <a:off x="2174" y="1516"/>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17" name="Line 38"/>
            <p:cNvSpPr>
              <a:spLocks noChangeShapeType="1"/>
            </p:cNvSpPr>
            <p:nvPr/>
          </p:nvSpPr>
          <p:spPr bwMode="auto">
            <a:xfrm>
              <a:off x="2196" y="1492"/>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50" name="Group 39"/>
          <p:cNvGrpSpPr>
            <a:grpSpLocks/>
          </p:cNvGrpSpPr>
          <p:nvPr/>
        </p:nvGrpSpPr>
        <p:grpSpPr bwMode="auto">
          <a:xfrm>
            <a:off x="3108325" y="2535238"/>
            <a:ext cx="60325" cy="165100"/>
            <a:chOff x="2203" y="1597"/>
            <a:chExt cx="43" cy="104"/>
          </a:xfrm>
        </p:grpSpPr>
        <p:sp>
          <p:nvSpPr>
            <p:cNvPr id="44214" name="Oval 40"/>
            <p:cNvSpPr>
              <a:spLocks noChangeArrowheads="1"/>
            </p:cNvSpPr>
            <p:nvPr/>
          </p:nvSpPr>
          <p:spPr bwMode="auto">
            <a:xfrm>
              <a:off x="2203" y="1622"/>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15" name="Line 41"/>
            <p:cNvSpPr>
              <a:spLocks noChangeShapeType="1"/>
            </p:cNvSpPr>
            <p:nvPr/>
          </p:nvSpPr>
          <p:spPr bwMode="auto">
            <a:xfrm>
              <a:off x="2224" y="1597"/>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51" name="Group 42"/>
          <p:cNvGrpSpPr>
            <a:grpSpLocks/>
          </p:cNvGrpSpPr>
          <p:nvPr/>
        </p:nvGrpSpPr>
        <p:grpSpPr bwMode="auto">
          <a:xfrm>
            <a:off x="3044825" y="2627313"/>
            <a:ext cx="61913" cy="163512"/>
            <a:chOff x="2158" y="1655"/>
            <a:chExt cx="44" cy="103"/>
          </a:xfrm>
        </p:grpSpPr>
        <p:sp>
          <p:nvSpPr>
            <p:cNvPr id="44212" name="Oval 43"/>
            <p:cNvSpPr>
              <a:spLocks noChangeArrowheads="1"/>
            </p:cNvSpPr>
            <p:nvPr/>
          </p:nvSpPr>
          <p:spPr bwMode="auto">
            <a:xfrm>
              <a:off x="2158" y="1680"/>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13" name="Line 44"/>
            <p:cNvSpPr>
              <a:spLocks noChangeShapeType="1"/>
            </p:cNvSpPr>
            <p:nvPr/>
          </p:nvSpPr>
          <p:spPr bwMode="auto">
            <a:xfrm>
              <a:off x="2180" y="1655"/>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52" name="Group 45"/>
          <p:cNvGrpSpPr>
            <a:grpSpLocks/>
          </p:cNvGrpSpPr>
          <p:nvPr/>
        </p:nvGrpSpPr>
        <p:grpSpPr bwMode="auto">
          <a:xfrm>
            <a:off x="3081338" y="2774950"/>
            <a:ext cx="61912" cy="163513"/>
            <a:chOff x="2184" y="1748"/>
            <a:chExt cx="44" cy="103"/>
          </a:xfrm>
        </p:grpSpPr>
        <p:sp>
          <p:nvSpPr>
            <p:cNvPr id="44210" name="Oval 46"/>
            <p:cNvSpPr>
              <a:spLocks noChangeArrowheads="1"/>
            </p:cNvSpPr>
            <p:nvPr/>
          </p:nvSpPr>
          <p:spPr bwMode="auto">
            <a:xfrm>
              <a:off x="2184" y="1773"/>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11" name="Line 47"/>
            <p:cNvSpPr>
              <a:spLocks noChangeShapeType="1"/>
            </p:cNvSpPr>
            <p:nvPr/>
          </p:nvSpPr>
          <p:spPr bwMode="auto">
            <a:xfrm>
              <a:off x="2206" y="1748"/>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53" name="Group 48"/>
          <p:cNvGrpSpPr>
            <a:grpSpLocks/>
          </p:cNvGrpSpPr>
          <p:nvPr/>
        </p:nvGrpSpPr>
        <p:grpSpPr bwMode="auto">
          <a:xfrm>
            <a:off x="2998788" y="2867025"/>
            <a:ext cx="60325" cy="163513"/>
            <a:chOff x="2125" y="1806"/>
            <a:chExt cx="43" cy="103"/>
          </a:xfrm>
        </p:grpSpPr>
        <p:sp>
          <p:nvSpPr>
            <p:cNvPr id="44208" name="Oval 49"/>
            <p:cNvSpPr>
              <a:spLocks noChangeArrowheads="1"/>
            </p:cNvSpPr>
            <p:nvPr/>
          </p:nvSpPr>
          <p:spPr bwMode="auto">
            <a:xfrm>
              <a:off x="2125" y="1831"/>
              <a:ext cx="43" cy="52"/>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09" name="Line 50"/>
            <p:cNvSpPr>
              <a:spLocks noChangeShapeType="1"/>
            </p:cNvSpPr>
            <p:nvPr/>
          </p:nvSpPr>
          <p:spPr bwMode="auto">
            <a:xfrm>
              <a:off x="2146" y="1806"/>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54" name="Group 51"/>
          <p:cNvGrpSpPr>
            <a:grpSpLocks/>
          </p:cNvGrpSpPr>
          <p:nvPr/>
        </p:nvGrpSpPr>
        <p:grpSpPr bwMode="auto">
          <a:xfrm>
            <a:off x="2897188" y="2847975"/>
            <a:ext cx="60325" cy="163513"/>
            <a:chOff x="2053" y="1794"/>
            <a:chExt cx="43" cy="103"/>
          </a:xfrm>
        </p:grpSpPr>
        <p:sp>
          <p:nvSpPr>
            <p:cNvPr id="44206" name="Oval 52"/>
            <p:cNvSpPr>
              <a:spLocks noChangeArrowheads="1"/>
            </p:cNvSpPr>
            <p:nvPr/>
          </p:nvSpPr>
          <p:spPr bwMode="auto">
            <a:xfrm>
              <a:off x="2053" y="1819"/>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07" name="Line 53"/>
            <p:cNvSpPr>
              <a:spLocks noChangeShapeType="1"/>
            </p:cNvSpPr>
            <p:nvPr/>
          </p:nvSpPr>
          <p:spPr bwMode="auto">
            <a:xfrm>
              <a:off x="2074" y="1794"/>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55" name="Group 54"/>
          <p:cNvGrpSpPr>
            <a:grpSpLocks/>
          </p:cNvGrpSpPr>
          <p:nvPr/>
        </p:nvGrpSpPr>
        <p:grpSpPr bwMode="auto">
          <a:xfrm>
            <a:off x="2836863" y="2932113"/>
            <a:ext cx="61912" cy="165100"/>
            <a:chOff x="2010" y="1847"/>
            <a:chExt cx="44" cy="104"/>
          </a:xfrm>
        </p:grpSpPr>
        <p:sp>
          <p:nvSpPr>
            <p:cNvPr id="44204" name="Oval 55"/>
            <p:cNvSpPr>
              <a:spLocks noChangeArrowheads="1"/>
            </p:cNvSpPr>
            <p:nvPr/>
          </p:nvSpPr>
          <p:spPr bwMode="auto">
            <a:xfrm>
              <a:off x="2010" y="1871"/>
              <a:ext cx="44" cy="54"/>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05" name="Line 56"/>
            <p:cNvSpPr>
              <a:spLocks noChangeShapeType="1"/>
            </p:cNvSpPr>
            <p:nvPr/>
          </p:nvSpPr>
          <p:spPr bwMode="auto">
            <a:xfrm>
              <a:off x="2032" y="1847"/>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56" name="Group 57"/>
          <p:cNvGrpSpPr>
            <a:grpSpLocks/>
          </p:cNvGrpSpPr>
          <p:nvPr/>
        </p:nvGrpSpPr>
        <p:grpSpPr bwMode="auto">
          <a:xfrm>
            <a:off x="2703513" y="2863850"/>
            <a:ext cx="61912" cy="165100"/>
            <a:chOff x="1916" y="1804"/>
            <a:chExt cx="44" cy="104"/>
          </a:xfrm>
        </p:grpSpPr>
        <p:sp>
          <p:nvSpPr>
            <p:cNvPr id="44202" name="Oval 58"/>
            <p:cNvSpPr>
              <a:spLocks noChangeArrowheads="1"/>
            </p:cNvSpPr>
            <p:nvPr/>
          </p:nvSpPr>
          <p:spPr bwMode="auto">
            <a:xfrm>
              <a:off x="1916" y="1828"/>
              <a:ext cx="44" cy="54"/>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03" name="Line 59"/>
            <p:cNvSpPr>
              <a:spLocks noChangeShapeType="1"/>
            </p:cNvSpPr>
            <p:nvPr/>
          </p:nvSpPr>
          <p:spPr bwMode="auto">
            <a:xfrm>
              <a:off x="1938" y="1804"/>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57" name="Group 60"/>
          <p:cNvGrpSpPr>
            <a:grpSpLocks/>
          </p:cNvGrpSpPr>
          <p:nvPr/>
        </p:nvGrpSpPr>
        <p:grpSpPr bwMode="auto">
          <a:xfrm>
            <a:off x="2584450" y="2824163"/>
            <a:ext cx="61913" cy="163512"/>
            <a:chOff x="1831" y="1779"/>
            <a:chExt cx="44" cy="103"/>
          </a:xfrm>
        </p:grpSpPr>
        <p:sp>
          <p:nvSpPr>
            <p:cNvPr id="44200" name="Oval 61"/>
            <p:cNvSpPr>
              <a:spLocks noChangeArrowheads="1"/>
            </p:cNvSpPr>
            <p:nvPr/>
          </p:nvSpPr>
          <p:spPr bwMode="auto">
            <a:xfrm>
              <a:off x="1831" y="1804"/>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201" name="Line 62"/>
            <p:cNvSpPr>
              <a:spLocks noChangeShapeType="1"/>
            </p:cNvSpPr>
            <p:nvPr/>
          </p:nvSpPr>
          <p:spPr bwMode="auto">
            <a:xfrm>
              <a:off x="1853" y="1779"/>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58" name="Group 63"/>
          <p:cNvGrpSpPr>
            <a:grpSpLocks/>
          </p:cNvGrpSpPr>
          <p:nvPr/>
        </p:nvGrpSpPr>
        <p:grpSpPr bwMode="auto">
          <a:xfrm>
            <a:off x="2503488" y="2852738"/>
            <a:ext cx="60325" cy="165100"/>
            <a:chOff x="1774" y="1797"/>
            <a:chExt cx="43" cy="104"/>
          </a:xfrm>
        </p:grpSpPr>
        <p:sp>
          <p:nvSpPr>
            <p:cNvPr id="44198" name="Oval 64"/>
            <p:cNvSpPr>
              <a:spLocks noChangeArrowheads="1"/>
            </p:cNvSpPr>
            <p:nvPr/>
          </p:nvSpPr>
          <p:spPr bwMode="auto">
            <a:xfrm>
              <a:off x="1774" y="1822"/>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99" name="Line 65"/>
            <p:cNvSpPr>
              <a:spLocks noChangeShapeType="1"/>
            </p:cNvSpPr>
            <p:nvPr/>
          </p:nvSpPr>
          <p:spPr bwMode="auto">
            <a:xfrm>
              <a:off x="1795" y="1797"/>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59" name="Group 66"/>
          <p:cNvGrpSpPr>
            <a:grpSpLocks/>
          </p:cNvGrpSpPr>
          <p:nvPr/>
        </p:nvGrpSpPr>
        <p:grpSpPr bwMode="auto">
          <a:xfrm>
            <a:off x="2533650" y="2698750"/>
            <a:ext cx="61913" cy="163513"/>
            <a:chOff x="1795" y="1700"/>
            <a:chExt cx="44" cy="103"/>
          </a:xfrm>
        </p:grpSpPr>
        <p:sp>
          <p:nvSpPr>
            <p:cNvPr id="44196" name="Oval 67"/>
            <p:cNvSpPr>
              <a:spLocks noChangeArrowheads="1"/>
            </p:cNvSpPr>
            <p:nvPr/>
          </p:nvSpPr>
          <p:spPr bwMode="auto">
            <a:xfrm>
              <a:off x="1795" y="1725"/>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97" name="Line 68"/>
            <p:cNvSpPr>
              <a:spLocks noChangeShapeType="1"/>
            </p:cNvSpPr>
            <p:nvPr/>
          </p:nvSpPr>
          <p:spPr bwMode="auto">
            <a:xfrm>
              <a:off x="1817" y="1700"/>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60" name="Group 69"/>
          <p:cNvGrpSpPr>
            <a:grpSpLocks/>
          </p:cNvGrpSpPr>
          <p:nvPr/>
        </p:nvGrpSpPr>
        <p:grpSpPr bwMode="auto">
          <a:xfrm>
            <a:off x="3317875" y="2220913"/>
            <a:ext cx="53975" cy="357187"/>
            <a:chOff x="2351" y="1399"/>
            <a:chExt cx="38" cy="225"/>
          </a:xfrm>
        </p:grpSpPr>
        <p:sp>
          <p:nvSpPr>
            <p:cNvPr id="44194" name="Line 70"/>
            <p:cNvSpPr>
              <a:spLocks noChangeShapeType="1"/>
            </p:cNvSpPr>
            <p:nvPr/>
          </p:nvSpPr>
          <p:spPr bwMode="auto">
            <a:xfrm>
              <a:off x="2351" y="1399"/>
              <a:ext cx="38"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195" name="Line 71"/>
            <p:cNvSpPr>
              <a:spLocks noChangeShapeType="1"/>
            </p:cNvSpPr>
            <p:nvPr/>
          </p:nvSpPr>
          <p:spPr bwMode="auto">
            <a:xfrm>
              <a:off x="2371" y="1409"/>
              <a:ext cx="0" cy="215"/>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44061" name="Rectangle 72"/>
          <p:cNvSpPr>
            <a:spLocks noChangeArrowheads="1"/>
          </p:cNvSpPr>
          <p:nvPr/>
        </p:nvSpPr>
        <p:spPr bwMode="auto">
          <a:xfrm>
            <a:off x="3316288" y="2289175"/>
            <a:ext cx="58737" cy="60325"/>
          </a:xfrm>
          <a:prstGeom prst="rect">
            <a:avLst/>
          </a:prstGeom>
          <a:solidFill>
            <a:schemeClr val="folHlink"/>
          </a:solidFill>
          <a:ln w="12700">
            <a:solidFill>
              <a:srgbClr val="FFFFFF"/>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62" name="Rectangle 73"/>
          <p:cNvSpPr>
            <a:spLocks noChangeArrowheads="1"/>
          </p:cNvSpPr>
          <p:nvPr/>
        </p:nvSpPr>
        <p:spPr bwMode="auto">
          <a:xfrm>
            <a:off x="3316288" y="2354263"/>
            <a:ext cx="58737" cy="61912"/>
          </a:xfrm>
          <a:prstGeom prst="rect">
            <a:avLst/>
          </a:prstGeom>
          <a:solidFill>
            <a:schemeClr val="folHlink"/>
          </a:solidFill>
          <a:ln w="12700">
            <a:solidFill>
              <a:srgbClr val="FFFFFF"/>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63" name="Rectangle 74"/>
          <p:cNvSpPr>
            <a:spLocks noChangeArrowheads="1"/>
          </p:cNvSpPr>
          <p:nvPr/>
        </p:nvSpPr>
        <p:spPr bwMode="auto">
          <a:xfrm>
            <a:off x="3316288" y="2420938"/>
            <a:ext cx="58737" cy="61912"/>
          </a:xfrm>
          <a:prstGeom prst="rect">
            <a:avLst/>
          </a:prstGeom>
          <a:solidFill>
            <a:schemeClr val="folHlink"/>
          </a:solidFill>
          <a:ln w="12700">
            <a:solidFill>
              <a:srgbClr val="FFFFFF"/>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64" name="Rectangle 75"/>
          <p:cNvSpPr>
            <a:spLocks noChangeArrowheads="1"/>
          </p:cNvSpPr>
          <p:nvPr/>
        </p:nvSpPr>
        <p:spPr bwMode="auto">
          <a:xfrm>
            <a:off x="3194050" y="2566988"/>
            <a:ext cx="3254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2000" dirty="0">
                <a:solidFill>
                  <a:srgbClr val="FAFD00"/>
                </a:solidFill>
                <a:latin typeface="DINMittelschrift Alternate" charset="0"/>
              </a:rPr>
              <a:t>Û</a:t>
            </a:r>
          </a:p>
        </p:txBody>
      </p:sp>
      <p:sp>
        <p:nvSpPr>
          <p:cNvPr id="44065" name="Rectangle 76"/>
          <p:cNvSpPr>
            <a:spLocks noChangeArrowheads="1"/>
          </p:cNvSpPr>
          <p:nvPr/>
        </p:nvSpPr>
        <p:spPr bwMode="auto">
          <a:xfrm>
            <a:off x="4037013" y="2566988"/>
            <a:ext cx="3254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2000">
                <a:solidFill>
                  <a:srgbClr val="FAFD00"/>
                </a:solidFill>
                <a:latin typeface="DINMittelschrift Alternate" charset="0"/>
              </a:rPr>
              <a:t>Û</a:t>
            </a:r>
          </a:p>
        </p:txBody>
      </p:sp>
      <p:sp>
        <p:nvSpPr>
          <p:cNvPr id="44066" name="Rectangle 77"/>
          <p:cNvSpPr>
            <a:spLocks noChangeArrowheads="1"/>
          </p:cNvSpPr>
          <p:nvPr/>
        </p:nvSpPr>
        <p:spPr bwMode="auto">
          <a:xfrm>
            <a:off x="5035550" y="2566988"/>
            <a:ext cx="3238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2000">
                <a:solidFill>
                  <a:srgbClr val="FAFD00"/>
                </a:solidFill>
                <a:latin typeface="DINMittelschrift Alternate" charset="0"/>
              </a:rPr>
              <a:t>Û</a:t>
            </a:r>
          </a:p>
        </p:txBody>
      </p:sp>
      <p:grpSp>
        <p:nvGrpSpPr>
          <p:cNvPr id="44067" name="Group 78"/>
          <p:cNvGrpSpPr>
            <a:grpSpLocks/>
          </p:cNvGrpSpPr>
          <p:nvPr/>
        </p:nvGrpSpPr>
        <p:grpSpPr bwMode="auto">
          <a:xfrm>
            <a:off x="3651250" y="2506663"/>
            <a:ext cx="304800" cy="346075"/>
            <a:chOff x="2588" y="1579"/>
            <a:chExt cx="216" cy="218"/>
          </a:xfrm>
        </p:grpSpPr>
        <p:sp>
          <p:nvSpPr>
            <p:cNvPr id="44189" name="AutoShape 79"/>
            <p:cNvSpPr>
              <a:spLocks noChangeArrowheads="1"/>
            </p:cNvSpPr>
            <p:nvPr/>
          </p:nvSpPr>
          <p:spPr bwMode="auto">
            <a:xfrm rot="16200000" flipH="1">
              <a:off x="2586" y="1583"/>
              <a:ext cx="218" cy="210"/>
            </a:xfrm>
            <a:prstGeom prst="hexagon">
              <a:avLst>
                <a:gd name="adj" fmla="val 25933"/>
                <a:gd name="vf" fmla="val 115470"/>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90" name="Line 80"/>
            <p:cNvSpPr>
              <a:spLocks noChangeShapeType="1"/>
            </p:cNvSpPr>
            <p:nvPr/>
          </p:nvSpPr>
          <p:spPr bwMode="auto">
            <a:xfrm>
              <a:off x="2594" y="1640"/>
              <a:ext cx="204" cy="97"/>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191" name="Line 81"/>
            <p:cNvSpPr>
              <a:spLocks noChangeShapeType="1"/>
            </p:cNvSpPr>
            <p:nvPr/>
          </p:nvSpPr>
          <p:spPr bwMode="auto">
            <a:xfrm flipH="1">
              <a:off x="2588" y="1638"/>
              <a:ext cx="216" cy="101"/>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192" name="Line 82"/>
            <p:cNvSpPr>
              <a:spLocks noChangeShapeType="1"/>
            </p:cNvSpPr>
            <p:nvPr/>
          </p:nvSpPr>
          <p:spPr bwMode="auto">
            <a:xfrm>
              <a:off x="2695" y="1583"/>
              <a:ext cx="0" cy="211"/>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193" name="Oval 83"/>
            <p:cNvSpPr>
              <a:spLocks noChangeArrowheads="1"/>
            </p:cNvSpPr>
            <p:nvPr/>
          </p:nvSpPr>
          <p:spPr bwMode="auto">
            <a:xfrm>
              <a:off x="2684" y="1675"/>
              <a:ext cx="23" cy="26"/>
            </a:xfrm>
            <a:prstGeom prst="ellipse">
              <a:avLst/>
            </a:prstGeom>
            <a:solidFill>
              <a:srgbClr val="FF5008"/>
            </a:solidFill>
            <a:ln w="12700">
              <a:solidFill>
                <a:schemeClr val="accent1"/>
              </a:solidFill>
              <a:round/>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grpSp>
      <p:sp>
        <p:nvSpPr>
          <p:cNvPr id="44068" name="AutoShape 84"/>
          <p:cNvSpPr>
            <a:spLocks noChangeArrowheads="1"/>
          </p:cNvSpPr>
          <p:nvPr/>
        </p:nvSpPr>
        <p:spPr bwMode="auto">
          <a:xfrm rot="-5400000">
            <a:off x="4505325" y="2511425"/>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69" name="AutoShape 85"/>
          <p:cNvSpPr>
            <a:spLocks noChangeArrowheads="1"/>
          </p:cNvSpPr>
          <p:nvPr/>
        </p:nvSpPr>
        <p:spPr bwMode="auto">
          <a:xfrm rot="-5400000">
            <a:off x="4571206" y="2812257"/>
            <a:ext cx="168275" cy="150812"/>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70" name="AutoShape 86"/>
          <p:cNvSpPr>
            <a:spLocks noChangeArrowheads="1"/>
          </p:cNvSpPr>
          <p:nvPr/>
        </p:nvSpPr>
        <p:spPr bwMode="auto">
          <a:xfrm rot="-5400000">
            <a:off x="4846638" y="2430463"/>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71" name="AutoShape 87"/>
          <p:cNvSpPr>
            <a:spLocks noChangeArrowheads="1"/>
          </p:cNvSpPr>
          <p:nvPr/>
        </p:nvSpPr>
        <p:spPr bwMode="auto">
          <a:xfrm rot="5400000" flipH="1">
            <a:off x="4511676" y="2427287"/>
            <a:ext cx="165100"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72" name="AutoShape 88"/>
          <p:cNvSpPr>
            <a:spLocks noChangeArrowheads="1"/>
          </p:cNvSpPr>
          <p:nvPr/>
        </p:nvSpPr>
        <p:spPr bwMode="auto">
          <a:xfrm rot="5400000" flipH="1">
            <a:off x="4851400" y="2514600"/>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73" name="AutoShape 89"/>
          <p:cNvSpPr>
            <a:spLocks noChangeArrowheads="1"/>
          </p:cNvSpPr>
          <p:nvPr/>
        </p:nvSpPr>
        <p:spPr bwMode="auto">
          <a:xfrm rot="5400000" flipH="1">
            <a:off x="4727575" y="2814638"/>
            <a:ext cx="168275" cy="146050"/>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74" name="AutoShape 90"/>
          <p:cNvSpPr>
            <a:spLocks noChangeArrowheads="1"/>
          </p:cNvSpPr>
          <p:nvPr/>
        </p:nvSpPr>
        <p:spPr bwMode="auto">
          <a:xfrm rot="-5400000">
            <a:off x="5541963" y="2459038"/>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75" name="AutoShape 91"/>
          <p:cNvSpPr>
            <a:spLocks noChangeArrowheads="1"/>
          </p:cNvSpPr>
          <p:nvPr/>
        </p:nvSpPr>
        <p:spPr bwMode="auto">
          <a:xfrm rot="5400000" flipH="1">
            <a:off x="5422106" y="2721770"/>
            <a:ext cx="168275" cy="150812"/>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76" name="AutoShape 92"/>
          <p:cNvSpPr>
            <a:spLocks noChangeArrowheads="1"/>
          </p:cNvSpPr>
          <p:nvPr/>
        </p:nvSpPr>
        <p:spPr bwMode="auto">
          <a:xfrm rot="5400000" flipH="1">
            <a:off x="5753100" y="2800350"/>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77" name="AutoShape 93"/>
          <p:cNvSpPr>
            <a:spLocks noChangeArrowheads="1"/>
          </p:cNvSpPr>
          <p:nvPr/>
        </p:nvSpPr>
        <p:spPr bwMode="auto">
          <a:xfrm rot="5400000" flipH="1">
            <a:off x="5897562" y="2624138"/>
            <a:ext cx="168275" cy="146050"/>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78" name="Arc 94"/>
          <p:cNvSpPr>
            <a:spLocks/>
          </p:cNvSpPr>
          <p:nvPr/>
        </p:nvSpPr>
        <p:spPr bwMode="auto">
          <a:xfrm>
            <a:off x="5600700" y="3122613"/>
            <a:ext cx="960438" cy="420687"/>
          </a:xfrm>
          <a:custGeom>
            <a:avLst/>
            <a:gdLst>
              <a:gd name="T0" fmla="*/ 2147483646 w 19758"/>
              <a:gd name="T1" fmla="*/ 2147483646 h 21600"/>
              <a:gd name="T2" fmla="*/ 0 w 19758"/>
              <a:gd name="T3" fmla="*/ 2147483646 h 21600"/>
              <a:gd name="T4" fmla="*/ 0 w 19758"/>
              <a:gd name="T5" fmla="*/ 0 h 21600"/>
              <a:gd name="T6" fmla="*/ 0 60000 65536"/>
              <a:gd name="T7" fmla="*/ 0 60000 65536"/>
              <a:gd name="T8" fmla="*/ 0 60000 65536"/>
              <a:gd name="T9" fmla="*/ 0 w 19758"/>
              <a:gd name="T10" fmla="*/ 0 h 21600"/>
              <a:gd name="T11" fmla="*/ 19758 w 19758"/>
              <a:gd name="T12" fmla="*/ 21600 h 21600"/>
            </a:gdLst>
            <a:ahLst/>
            <a:cxnLst>
              <a:cxn ang="T6">
                <a:pos x="T0" y="T1"/>
              </a:cxn>
              <a:cxn ang="T7">
                <a:pos x="T2" y="T3"/>
              </a:cxn>
              <a:cxn ang="T8">
                <a:pos x="T4" y="T5"/>
              </a:cxn>
            </a:cxnLst>
            <a:rect l="T9" t="T10" r="T11" b="T12"/>
            <a:pathLst>
              <a:path w="19758" h="21600" fill="none" extrusionOk="0">
                <a:moveTo>
                  <a:pt x="19757" y="8728"/>
                </a:moveTo>
                <a:cubicBezTo>
                  <a:pt x="16301" y="16552"/>
                  <a:pt x="8553" y="21599"/>
                  <a:pt x="0" y="21600"/>
                </a:cubicBezTo>
              </a:path>
              <a:path w="19758" h="21600" stroke="0" extrusionOk="0">
                <a:moveTo>
                  <a:pt x="19757" y="8728"/>
                </a:moveTo>
                <a:cubicBezTo>
                  <a:pt x="16301" y="16552"/>
                  <a:pt x="8553" y="21599"/>
                  <a:pt x="0" y="21600"/>
                </a:cubicBezTo>
                <a:lnTo>
                  <a:pt x="0" y="0"/>
                </a:lnTo>
                <a:lnTo>
                  <a:pt x="19757" y="8728"/>
                </a:lnTo>
                <a:close/>
              </a:path>
            </a:pathLst>
          </a:custGeom>
          <a:noFill/>
          <a:ln w="12700" cap="rnd">
            <a:solidFill>
              <a:srgbClr val="FFFF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4079" name="AutoShape 95"/>
          <p:cNvSpPr>
            <a:spLocks noChangeArrowheads="1"/>
          </p:cNvSpPr>
          <p:nvPr/>
        </p:nvSpPr>
        <p:spPr bwMode="auto">
          <a:xfrm flipH="1">
            <a:off x="6580188" y="2846388"/>
            <a:ext cx="95250" cy="338137"/>
          </a:xfrm>
          <a:prstGeom prst="cube">
            <a:avLst>
              <a:gd name="adj" fmla="val 39111"/>
            </a:avLst>
          </a:prstGeom>
          <a:solidFill>
            <a:schemeClr val="hlink"/>
          </a:solidFill>
          <a:ln w="12700">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80" name="AutoShape 96"/>
          <p:cNvSpPr>
            <a:spLocks noChangeArrowheads="1"/>
          </p:cNvSpPr>
          <p:nvPr/>
        </p:nvSpPr>
        <p:spPr bwMode="auto">
          <a:xfrm flipH="1">
            <a:off x="6580188" y="2546350"/>
            <a:ext cx="95250" cy="339725"/>
          </a:xfrm>
          <a:prstGeom prst="cube">
            <a:avLst>
              <a:gd name="adj" fmla="val 39111"/>
            </a:avLst>
          </a:prstGeom>
          <a:solidFill>
            <a:schemeClr val="hlink"/>
          </a:solidFill>
          <a:ln w="12700">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81" name="AutoShape 97"/>
          <p:cNvSpPr>
            <a:spLocks noChangeArrowheads="1"/>
          </p:cNvSpPr>
          <p:nvPr/>
        </p:nvSpPr>
        <p:spPr bwMode="auto">
          <a:xfrm flipH="1">
            <a:off x="6580188" y="2247900"/>
            <a:ext cx="95250" cy="338138"/>
          </a:xfrm>
          <a:prstGeom prst="cube">
            <a:avLst>
              <a:gd name="adj" fmla="val 39111"/>
            </a:avLst>
          </a:prstGeom>
          <a:solidFill>
            <a:schemeClr val="hlink"/>
          </a:solidFill>
          <a:ln w="12700">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82" name="Line 98"/>
          <p:cNvSpPr>
            <a:spLocks noChangeShapeType="1"/>
          </p:cNvSpPr>
          <p:nvPr/>
        </p:nvSpPr>
        <p:spPr bwMode="auto">
          <a:xfrm>
            <a:off x="6211888" y="2730500"/>
            <a:ext cx="885825" cy="0"/>
          </a:xfrm>
          <a:prstGeom prst="line">
            <a:avLst/>
          </a:prstGeom>
          <a:noFill/>
          <a:ln w="762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083" name="Rectangle 99"/>
          <p:cNvSpPr>
            <a:spLocks noChangeArrowheads="1"/>
          </p:cNvSpPr>
          <p:nvPr/>
        </p:nvSpPr>
        <p:spPr bwMode="auto">
          <a:xfrm>
            <a:off x="6623050" y="2597150"/>
            <a:ext cx="50800" cy="290513"/>
          </a:xfrm>
          <a:prstGeom prst="rect">
            <a:avLst/>
          </a:prstGeom>
          <a:solidFill>
            <a:schemeClr val="hlink"/>
          </a:solidFill>
          <a:ln w="12700">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84" name="AutoShape 100"/>
          <p:cNvSpPr>
            <a:spLocks noChangeArrowheads="1"/>
          </p:cNvSpPr>
          <p:nvPr/>
        </p:nvSpPr>
        <p:spPr bwMode="auto">
          <a:xfrm rot="-5400000">
            <a:off x="7225506" y="2542382"/>
            <a:ext cx="168275" cy="150812"/>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85" name="AutoShape 101"/>
          <p:cNvSpPr>
            <a:spLocks noChangeArrowheads="1"/>
          </p:cNvSpPr>
          <p:nvPr/>
        </p:nvSpPr>
        <p:spPr bwMode="auto">
          <a:xfrm rot="-5400000">
            <a:off x="7524750" y="2763838"/>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086" name="Rectangle 102"/>
          <p:cNvSpPr>
            <a:spLocks noChangeArrowheads="1"/>
          </p:cNvSpPr>
          <p:nvPr/>
        </p:nvSpPr>
        <p:spPr bwMode="auto">
          <a:xfrm>
            <a:off x="2276475" y="3133725"/>
            <a:ext cx="11938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600">
                <a:solidFill>
                  <a:srgbClr val="FFFFFF"/>
                </a:solidFill>
                <a:latin typeface="DINMittelschrift Alternate" charset="0"/>
              </a:rPr>
              <a:t>formulazione</a:t>
            </a:r>
          </a:p>
        </p:txBody>
      </p:sp>
      <p:sp>
        <p:nvSpPr>
          <p:cNvPr id="44087" name="Rectangle 103"/>
          <p:cNvSpPr>
            <a:spLocks noChangeArrowheads="1"/>
          </p:cNvSpPr>
          <p:nvPr/>
        </p:nvSpPr>
        <p:spPr bwMode="auto">
          <a:xfrm>
            <a:off x="3663950" y="3349625"/>
            <a:ext cx="19637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600">
                <a:solidFill>
                  <a:srgbClr val="FFFFFF"/>
                </a:solidFill>
                <a:latin typeface="DINMittelschrift Alternate" charset="0"/>
              </a:rPr>
              <a:t>membrana capillare</a:t>
            </a:r>
          </a:p>
        </p:txBody>
      </p:sp>
      <p:sp>
        <p:nvSpPr>
          <p:cNvPr id="44088" name="Rectangle 104"/>
          <p:cNvSpPr>
            <a:spLocks noChangeArrowheads="1"/>
          </p:cNvSpPr>
          <p:nvPr/>
        </p:nvSpPr>
        <p:spPr bwMode="auto">
          <a:xfrm>
            <a:off x="987552" y="4027488"/>
            <a:ext cx="5981252"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2400" b="1" dirty="0" err="1">
                <a:solidFill>
                  <a:srgbClr val="80FF00"/>
                </a:solidFill>
                <a:latin typeface="DINMittelschrift Alternate" charset="0"/>
              </a:rPr>
              <a:t>Humalog</a:t>
            </a:r>
            <a:r>
              <a:rPr lang="it-IT" altLang="it-IT" sz="2400" b="1" baseline="30000" dirty="0">
                <a:solidFill>
                  <a:srgbClr val="FAFD00"/>
                </a:solidFill>
                <a:latin typeface="DINMittelschrift Alternate" charset="0"/>
              </a:rPr>
              <a:t>® </a:t>
            </a:r>
            <a:r>
              <a:rPr lang="it-IT" altLang="it-IT" sz="2400" b="1" dirty="0">
                <a:solidFill>
                  <a:srgbClr val="FAFD00"/>
                </a:solidFill>
                <a:latin typeface="DINMittelschrift Alternate" charset="0"/>
              </a:rPr>
              <a:t>- </a:t>
            </a:r>
            <a:r>
              <a:rPr lang="it-IT" altLang="it-IT" sz="2400" b="1" dirty="0" smtClean="0">
                <a:solidFill>
                  <a:srgbClr val="FAFD00"/>
                </a:solidFill>
                <a:latin typeface="DINMittelschrift Alternate" charset="0"/>
              </a:rPr>
              <a:t>	Analogo </a:t>
            </a:r>
            <a:r>
              <a:rPr lang="it-IT" altLang="it-IT" sz="2400" b="1" dirty="0">
                <a:solidFill>
                  <a:srgbClr val="FAFD00"/>
                </a:solidFill>
                <a:latin typeface="DINMittelschrift Alternate" charset="0"/>
              </a:rPr>
              <a:t>ad Azione Rapida</a:t>
            </a:r>
          </a:p>
        </p:txBody>
      </p:sp>
      <p:sp>
        <p:nvSpPr>
          <p:cNvPr id="44089" name="Rectangle 105"/>
          <p:cNvSpPr>
            <a:spLocks noChangeArrowheads="1"/>
          </p:cNvSpPr>
          <p:nvPr/>
        </p:nvSpPr>
        <p:spPr bwMode="auto">
          <a:xfrm>
            <a:off x="2500313" y="4449763"/>
            <a:ext cx="7318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800" b="1">
                <a:solidFill>
                  <a:srgbClr val="FFFFFF"/>
                </a:solidFill>
                <a:latin typeface="DINMittelschrift Alternate" charset="0"/>
              </a:rPr>
              <a:t>10</a:t>
            </a:r>
            <a:r>
              <a:rPr lang="it-IT" altLang="it-IT" sz="1800" b="1" baseline="30000">
                <a:solidFill>
                  <a:srgbClr val="FFFFFF"/>
                </a:solidFill>
                <a:latin typeface="DINMittelschrift Alternate" charset="0"/>
              </a:rPr>
              <a:t>-3</a:t>
            </a:r>
            <a:r>
              <a:rPr lang="it-IT" altLang="it-IT" sz="1800" b="1">
                <a:solidFill>
                  <a:srgbClr val="FFFFFF"/>
                </a:solidFill>
                <a:latin typeface="DINMittelschrift Alternate" charset="0"/>
              </a:rPr>
              <a:t> M</a:t>
            </a:r>
          </a:p>
        </p:txBody>
      </p:sp>
      <p:sp>
        <p:nvSpPr>
          <p:cNvPr id="44090" name="Rectangle 106"/>
          <p:cNvSpPr>
            <a:spLocks noChangeArrowheads="1"/>
          </p:cNvSpPr>
          <p:nvPr/>
        </p:nvSpPr>
        <p:spPr bwMode="auto">
          <a:xfrm>
            <a:off x="3492500" y="4449763"/>
            <a:ext cx="7318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800" b="1">
                <a:solidFill>
                  <a:srgbClr val="FFFFFF"/>
                </a:solidFill>
                <a:latin typeface="DINMittelschrift Alternate" charset="0"/>
              </a:rPr>
              <a:t>10</a:t>
            </a:r>
            <a:r>
              <a:rPr lang="it-IT" altLang="it-IT" sz="1800" b="1" baseline="30000">
                <a:solidFill>
                  <a:srgbClr val="FFFFFF"/>
                </a:solidFill>
                <a:latin typeface="DINMittelschrift Alternate" charset="0"/>
              </a:rPr>
              <a:t>-3</a:t>
            </a:r>
            <a:r>
              <a:rPr lang="it-IT" altLang="it-IT" sz="1800" b="1">
                <a:solidFill>
                  <a:srgbClr val="FFFFFF"/>
                </a:solidFill>
                <a:latin typeface="DINMittelschrift Alternate" charset="0"/>
              </a:rPr>
              <a:t> M</a:t>
            </a:r>
          </a:p>
        </p:txBody>
      </p:sp>
      <p:sp>
        <p:nvSpPr>
          <p:cNvPr id="44091" name="Rectangle 107"/>
          <p:cNvSpPr>
            <a:spLocks noChangeArrowheads="1"/>
          </p:cNvSpPr>
          <p:nvPr/>
        </p:nvSpPr>
        <p:spPr bwMode="auto">
          <a:xfrm>
            <a:off x="4445000" y="4449763"/>
            <a:ext cx="7318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800" b="1">
                <a:solidFill>
                  <a:srgbClr val="FFFFFF"/>
                </a:solidFill>
                <a:latin typeface="DINMittelschrift Alternate" charset="0"/>
              </a:rPr>
              <a:t>10</a:t>
            </a:r>
            <a:r>
              <a:rPr lang="it-IT" altLang="it-IT" sz="1800" b="1" baseline="30000">
                <a:solidFill>
                  <a:srgbClr val="FFFFFF"/>
                </a:solidFill>
                <a:latin typeface="DINMittelschrift Alternate" charset="0"/>
              </a:rPr>
              <a:t>-3</a:t>
            </a:r>
            <a:r>
              <a:rPr lang="it-IT" altLang="it-IT" sz="1800" b="1">
                <a:solidFill>
                  <a:srgbClr val="FFFFFF"/>
                </a:solidFill>
                <a:latin typeface="DINMittelschrift Alternate" charset="0"/>
              </a:rPr>
              <a:t> M</a:t>
            </a:r>
          </a:p>
        </p:txBody>
      </p:sp>
      <p:sp>
        <p:nvSpPr>
          <p:cNvPr id="44092" name="Rectangle 108"/>
          <p:cNvSpPr>
            <a:spLocks noChangeArrowheads="1"/>
          </p:cNvSpPr>
          <p:nvPr/>
        </p:nvSpPr>
        <p:spPr bwMode="auto">
          <a:xfrm>
            <a:off x="6936480" y="4356100"/>
            <a:ext cx="841578"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it-IT" altLang="it-IT" sz="2200" dirty="0">
                <a:solidFill>
                  <a:schemeClr val="bg1"/>
                </a:solidFill>
                <a:latin typeface="DINMittelschrift Alternate" charset="0"/>
              </a:rPr>
              <a:t>picco</a:t>
            </a:r>
          </a:p>
          <a:p>
            <a:pPr algn="ctr" eaLnBrk="1" hangingPunct="1">
              <a:spcBef>
                <a:spcPct val="0"/>
              </a:spcBef>
              <a:buClrTx/>
              <a:buSzTx/>
              <a:buFontTx/>
              <a:buNone/>
            </a:pPr>
            <a:r>
              <a:rPr lang="it-IT" altLang="it-IT" sz="2200" dirty="0">
                <a:solidFill>
                  <a:schemeClr val="bg1"/>
                </a:solidFill>
                <a:latin typeface="DINMittelschrift Alternate" charset="0"/>
              </a:rPr>
              <a:t>1 </a:t>
            </a:r>
            <a:r>
              <a:rPr lang="it-IT" altLang="it-IT" sz="2200" dirty="0" err="1">
                <a:solidFill>
                  <a:schemeClr val="bg1"/>
                </a:solidFill>
                <a:latin typeface="DINMittelschrift Alternate" charset="0"/>
              </a:rPr>
              <a:t>hr</a:t>
            </a:r>
            <a:endParaRPr lang="it-IT" altLang="it-IT" sz="2200" dirty="0">
              <a:solidFill>
                <a:schemeClr val="bg1"/>
              </a:solidFill>
              <a:latin typeface="DINMittelschrift Alternate" charset="0"/>
            </a:endParaRPr>
          </a:p>
        </p:txBody>
      </p:sp>
      <p:grpSp>
        <p:nvGrpSpPr>
          <p:cNvPr id="44093" name="Group 109"/>
          <p:cNvGrpSpPr>
            <a:grpSpLocks/>
          </p:cNvGrpSpPr>
          <p:nvPr/>
        </p:nvGrpSpPr>
        <p:grpSpPr bwMode="auto">
          <a:xfrm>
            <a:off x="2668588" y="5103813"/>
            <a:ext cx="307975" cy="342900"/>
            <a:chOff x="1891" y="3215"/>
            <a:chExt cx="218" cy="216"/>
          </a:xfrm>
        </p:grpSpPr>
        <p:sp>
          <p:nvSpPr>
            <p:cNvPr id="44184" name="AutoShape 110"/>
            <p:cNvSpPr>
              <a:spLocks noChangeArrowheads="1"/>
            </p:cNvSpPr>
            <p:nvPr/>
          </p:nvSpPr>
          <p:spPr bwMode="auto">
            <a:xfrm rot="16200000" flipH="1">
              <a:off x="1891" y="3218"/>
              <a:ext cx="216" cy="210"/>
            </a:xfrm>
            <a:prstGeom prst="hexagon">
              <a:avLst>
                <a:gd name="adj" fmla="val 25695"/>
                <a:gd name="vf" fmla="val 115470"/>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85" name="Line 111"/>
            <p:cNvSpPr>
              <a:spLocks noChangeShapeType="1"/>
            </p:cNvSpPr>
            <p:nvPr/>
          </p:nvSpPr>
          <p:spPr bwMode="auto">
            <a:xfrm>
              <a:off x="1897" y="3275"/>
              <a:ext cx="206" cy="97"/>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186" name="Line 112"/>
            <p:cNvSpPr>
              <a:spLocks noChangeShapeType="1"/>
            </p:cNvSpPr>
            <p:nvPr/>
          </p:nvSpPr>
          <p:spPr bwMode="auto">
            <a:xfrm flipH="1">
              <a:off x="1891" y="3273"/>
              <a:ext cx="218" cy="101"/>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187" name="Line 113"/>
            <p:cNvSpPr>
              <a:spLocks noChangeShapeType="1"/>
            </p:cNvSpPr>
            <p:nvPr/>
          </p:nvSpPr>
          <p:spPr bwMode="auto">
            <a:xfrm>
              <a:off x="2000" y="3219"/>
              <a:ext cx="0" cy="21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188" name="Oval 114"/>
            <p:cNvSpPr>
              <a:spLocks noChangeArrowheads="1"/>
            </p:cNvSpPr>
            <p:nvPr/>
          </p:nvSpPr>
          <p:spPr bwMode="auto">
            <a:xfrm>
              <a:off x="1986" y="3311"/>
              <a:ext cx="26" cy="25"/>
            </a:xfrm>
            <a:prstGeom prst="ellipse">
              <a:avLst/>
            </a:prstGeom>
            <a:solidFill>
              <a:srgbClr val="FF5008"/>
            </a:solidFill>
            <a:ln w="12700">
              <a:solidFill>
                <a:schemeClr val="accent1"/>
              </a:solidFill>
              <a:round/>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grpSp>
      <p:grpSp>
        <p:nvGrpSpPr>
          <p:cNvPr id="44094" name="Group 115"/>
          <p:cNvGrpSpPr>
            <a:grpSpLocks/>
          </p:cNvGrpSpPr>
          <p:nvPr/>
        </p:nvGrpSpPr>
        <p:grpSpPr bwMode="auto">
          <a:xfrm>
            <a:off x="2433638" y="5205413"/>
            <a:ext cx="61912" cy="163512"/>
            <a:chOff x="1725" y="3279"/>
            <a:chExt cx="44" cy="103"/>
          </a:xfrm>
        </p:grpSpPr>
        <p:sp>
          <p:nvSpPr>
            <p:cNvPr id="44182" name="Oval 116"/>
            <p:cNvSpPr>
              <a:spLocks noChangeArrowheads="1"/>
            </p:cNvSpPr>
            <p:nvPr/>
          </p:nvSpPr>
          <p:spPr bwMode="auto">
            <a:xfrm>
              <a:off x="1725" y="3303"/>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83" name="Line 117"/>
            <p:cNvSpPr>
              <a:spLocks noChangeShapeType="1"/>
            </p:cNvSpPr>
            <p:nvPr/>
          </p:nvSpPr>
          <p:spPr bwMode="auto">
            <a:xfrm>
              <a:off x="1747" y="3279"/>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95" name="Group 118"/>
          <p:cNvGrpSpPr>
            <a:grpSpLocks/>
          </p:cNvGrpSpPr>
          <p:nvPr/>
        </p:nvGrpSpPr>
        <p:grpSpPr bwMode="auto">
          <a:xfrm>
            <a:off x="2517775" y="5143500"/>
            <a:ext cx="60325" cy="166688"/>
            <a:chOff x="1784" y="3240"/>
            <a:chExt cx="43" cy="105"/>
          </a:xfrm>
        </p:grpSpPr>
        <p:sp>
          <p:nvSpPr>
            <p:cNvPr id="44180" name="Oval 119"/>
            <p:cNvSpPr>
              <a:spLocks noChangeArrowheads="1"/>
            </p:cNvSpPr>
            <p:nvPr/>
          </p:nvSpPr>
          <p:spPr bwMode="auto">
            <a:xfrm>
              <a:off x="1784" y="3265"/>
              <a:ext cx="43" cy="54"/>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81" name="Line 120"/>
            <p:cNvSpPr>
              <a:spLocks noChangeShapeType="1"/>
            </p:cNvSpPr>
            <p:nvPr/>
          </p:nvSpPr>
          <p:spPr bwMode="auto">
            <a:xfrm>
              <a:off x="1806" y="3240"/>
              <a:ext cx="0" cy="10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96" name="Group 121"/>
          <p:cNvGrpSpPr>
            <a:grpSpLocks/>
          </p:cNvGrpSpPr>
          <p:nvPr/>
        </p:nvGrpSpPr>
        <p:grpSpPr bwMode="auto">
          <a:xfrm>
            <a:off x="2571750" y="5018088"/>
            <a:ext cx="61913" cy="163512"/>
            <a:chOff x="1823" y="3161"/>
            <a:chExt cx="43" cy="103"/>
          </a:xfrm>
        </p:grpSpPr>
        <p:sp>
          <p:nvSpPr>
            <p:cNvPr id="44178" name="Oval 122"/>
            <p:cNvSpPr>
              <a:spLocks noChangeArrowheads="1"/>
            </p:cNvSpPr>
            <p:nvPr/>
          </p:nvSpPr>
          <p:spPr bwMode="auto">
            <a:xfrm>
              <a:off x="1823" y="3186"/>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79" name="Line 123"/>
            <p:cNvSpPr>
              <a:spLocks noChangeShapeType="1"/>
            </p:cNvSpPr>
            <p:nvPr/>
          </p:nvSpPr>
          <p:spPr bwMode="auto">
            <a:xfrm>
              <a:off x="1845" y="3161"/>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97" name="Group 124"/>
          <p:cNvGrpSpPr>
            <a:grpSpLocks/>
          </p:cNvGrpSpPr>
          <p:nvPr/>
        </p:nvGrpSpPr>
        <p:grpSpPr bwMode="auto">
          <a:xfrm>
            <a:off x="2670175" y="4940300"/>
            <a:ext cx="58738" cy="163513"/>
            <a:chOff x="1892" y="3112"/>
            <a:chExt cx="42" cy="103"/>
          </a:xfrm>
        </p:grpSpPr>
        <p:sp>
          <p:nvSpPr>
            <p:cNvPr id="44176" name="Oval 125"/>
            <p:cNvSpPr>
              <a:spLocks noChangeArrowheads="1"/>
            </p:cNvSpPr>
            <p:nvPr/>
          </p:nvSpPr>
          <p:spPr bwMode="auto">
            <a:xfrm>
              <a:off x="1892" y="3137"/>
              <a:ext cx="42"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77" name="Line 126"/>
            <p:cNvSpPr>
              <a:spLocks noChangeShapeType="1"/>
            </p:cNvSpPr>
            <p:nvPr/>
          </p:nvSpPr>
          <p:spPr bwMode="auto">
            <a:xfrm>
              <a:off x="1912" y="3112"/>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98" name="Group 127"/>
          <p:cNvGrpSpPr>
            <a:grpSpLocks/>
          </p:cNvGrpSpPr>
          <p:nvPr/>
        </p:nvGrpSpPr>
        <p:grpSpPr bwMode="auto">
          <a:xfrm>
            <a:off x="2771775" y="4921250"/>
            <a:ext cx="60325" cy="163513"/>
            <a:chOff x="1964" y="3100"/>
            <a:chExt cx="43" cy="103"/>
          </a:xfrm>
        </p:grpSpPr>
        <p:sp>
          <p:nvSpPr>
            <p:cNvPr id="44174" name="Oval 128"/>
            <p:cNvSpPr>
              <a:spLocks noChangeArrowheads="1"/>
            </p:cNvSpPr>
            <p:nvPr/>
          </p:nvSpPr>
          <p:spPr bwMode="auto">
            <a:xfrm>
              <a:off x="1964" y="3125"/>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75" name="Line 129"/>
            <p:cNvSpPr>
              <a:spLocks noChangeShapeType="1"/>
            </p:cNvSpPr>
            <p:nvPr/>
          </p:nvSpPr>
          <p:spPr bwMode="auto">
            <a:xfrm>
              <a:off x="1986" y="3100"/>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099" name="Group 130"/>
          <p:cNvGrpSpPr>
            <a:grpSpLocks/>
          </p:cNvGrpSpPr>
          <p:nvPr/>
        </p:nvGrpSpPr>
        <p:grpSpPr bwMode="auto">
          <a:xfrm>
            <a:off x="2879725" y="4965700"/>
            <a:ext cx="61913" cy="163513"/>
            <a:chOff x="2041" y="3128"/>
            <a:chExt cx="44" cy="103"/>
          </a:xfrm>
        </p:grpSpPr>
        <p:sp>
          <p:nvSpPr>
            <p:cNvPr id="44172" name="Oval 131"/>
            <p:cNvSpPr>
              <a:spLocks noChangeArrowheads="1"/>
            </p:cNvSpPr>
            <p:nvPr/>
          </p:nvSpPr>
          <p:spPr bwMode="auto">
            <a:xfrm>
              <a:off x="2041" y="3153"/>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73" name="Line 132"/>
            <p:cNvSpPr>
              <a:spLocks noChangeShapeType="1"/>
            </p:cNvSpPr>
            <p:nvPr/>
          </p:nvSpPr>
          <p:spPr bwMode="auto">
            <a:xfrm>
              <a:off x="2063" y="3128"/>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00" name="Group 133"/>
          <p:cNvGrpSpPr>
            <a:grpSpLocks/>
          </p:cNvGrpSpPr>
          <p:nvPr/>
        </p:nvGrpSpPr>
        <p:grpSpPr bwMode="auto">
          <a:xfrm>
            <a:off x="2990850" y="5033963"/>
            <a:ext cx="61913" cy="165100"/>
            <a:chOff x="2119" y="3171"/>
            <a:chExt cx="44" cy="104"/>
          </a:xfrm>
        </p:grpSpPr>
        <p:sp>
          <p:nvSpPr>
            <p:cNvPr id="44170" name="Oval 134"/>
            <p:cNvSpPr>
              <a:spLocks noChangeArrowheads="1"/>
            </p:cNvSpPr>
            <p:nvPr/>
          </p:nvSpPr>
          <p:spPr bwMode="auto">
            <a:xfrm>
              <a:off x="2119" y="3195"/>
              <a:ext cx="44" cy="54"/>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71" name="Line 135"/>
            <p:cNvSpPr>
              <a:spLocks noChangeShapeType="1"/>
            </p:cNvSpPr>
            <p:nvPr/>
          </p:nvSpPr>
          <p:spPr bwMode="auto">
            <a:xfrm>
              <a:off x="2141" y="3171"/>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01" name="Group 136"/>
          <p:cNvGrpSpPr>
            <a:grpSpLocks/>
          </p:cNvGrpSpPr>
          <p:nvPr/>
        </p:nvGrpSpPr>
        <p:grpSpPr bwMode="auto">
          <a:xfrm>
            <a:off x="3067050" y="4964113"/>
            <a:ext cx="61913" cy="163512"/>
            <a:chOff x="2174" y="3127"/>
            <a:chExt cx="43" cy="103"/>
          </a:xfrm>
        </p:grpSpPr>
        <p:sp>
          <p:nvSpPr>
            <p:cNvPr id="44168" name="Oval 137"/>
            <p:cNvSpPr>
              <a:spLocks noChangeArrowheads="1"/>
            </p:cNvSpPr>
            <p:nvPr/>
          </p:nvSpPr>
          <p:spPr bwMode="auto">
            <a:xfrm>
              <a:off x="2174" y="3152"/>
              <a:ext cx="43" cy="52"/>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69" name="Line 138"/>
            <p:cNvSpPr>
              <a:spLocks noChangeShapeType="1"/>
            </p:cNvSpPr>
            <p:nvPr/>
          </p:nvSpPr>
          <p:spPr bwMode="auto">
            <a:xfrm>
              <a:off x="2196" y="3127"/>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02" name="Group 139"/>
          <p:cNvGrpSpPr>
            <a:grpSpLocks/>
          </p:cNvGrpSpPr>
          <p:nvPr/>
        </p:nvGrpSpPr>
        <p:grpSpPr bwMode="auto">
          <a:xfrm>
            <a:off x="3108325" y="5132388"/>
            <a:ext cx="60325" cy="163512"/>
            <a:chOff x="2203" y="3233"/>
            <a:chExt cx="43" cy="103"/>
          </a:xfrm>
        </p:grpSpPr>
        <p:sp>
          <p:nvSpPr>
            <p:cNvPr id="44166" name="Oval 140"/>
            <p:cNvSpPr>
              <a:spLocks noChangeArrowheads="1"/>
            </p:cNvSpPr>
            <p:nvPr/>
          </p:nvSpPr>
          <p:spPr bwMode="auto">
            <a:xfrm>
              <a:off x="2203" y="3257"/>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67" name="Line 141"/>
            <p:cNvSpPr>
              <a:spLocks noChangeShapeType="1"/>
            </p:cNvSpPr>
            <p:nvPr/>
          </p:nvSpPr>
          <p:spPr bwMode="auto">
            <a:xfrm>
              <a:off x="2224" y="3233"/>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03" name="Group 142"/>
          <p:cNvGrpSpPr>
            <a:grpSpLocks/>
          </p:cNvGrpSpPr>
          <p:nvPr/>
        </p:nvGrpSpPr>
        <p:grpSpPr bwMode="auto">
          <a:xfrm>
            <a:off x="3044825" y="5222875"/>
            <a:ext cx="61913" cy="165100"/>
            <a:chOff x="2158" y="3290"/>
            <a:chExt cx="44" cy="104"/>
          </a:xfrm>
        </p:grpSpPr>
        <p:sp>
          <p:nvSpPr>
            <p:cNvPr id="44164" name="Oval 143"/>
            <p:cNvSpPr>
              <a:spLocks noChangeArrowheads="1"/>
            </p:cNvSpPr>
            <p:nvPr/>
          </p:nvSpPr>
          <p:spPr bwMode="auto">
            <a:xfrm>
              <a:off x="2158" y="3315"/>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65" name="Line 144"/>
            <p:cNvSpPr>
              <a:spLocks noChangeShapeType="1"/>
            </p:cNvSpPr>
            <p:nvPr/>
          </p:nvSpPr>
          <p:spPr bwMode="auto">
            <a:xfrm>
              <a:off x="2180" y="3290"/>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04" name="Group 145"/>
          <p:cNvGrpSpPr>
            <a:grpSpLocks/>
          </p:cNvGrpSpPr>
          <p:nvPr/>
        </p:nvGrpSpPr>
        <p:grpSpPr bwMode="auto">
          <a:xfrm>
            <a:off x="3081338" y="5370513"/>
            <a:ext cx="61912" cy="165100"/>
            <a:chOff x="2184" y="3383"/>
            <a:chExt cx="44" cy="104"/>
          </a:xfrm>
        </p:grpSpPr>
        <p:sp>
          <p:nvSpPr>
            <p:cNvPr id="44162" name="Oval 146"/>
            <p:cNvSpPr>
              <a:spLocks noChangeArrowheads="1"/>
            </p:cNvSpPr>
            <p:nvPr/>
          </p:nvSpPr>
          <p:spPr bwMode="auto">
            <a:xfrm>
              <a:off x="2184" y="3408"/>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63" name="Line 147"/>
            <p:cNvSpPr>
              <a:spLocks noChangeShapeType="1"/>
            </p:cNvSpPr>
            <p:nvPr/>
          </p:nvSpPr>
          <p:spPr bwMode="auto">
            <a:xfrm>
              <a:off x="2206" y="3383"/>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05" name="Group 148"/>
          <p:cNvGrpSpPr>
            <a:grpSpLocks/>
          </p:cNvGrpSpPr>
          <p:nvPr/>
        </p:nvGrpSpPr>
        <p:grpSpPr bwMode="auto">
          <a:xfrm>
            <a:off x="2998788" y="5462588"/>
            <a:ext cx="60325" cy="165100"/>
            <a:chOff x="2125" y="3441"/>
            <a:chExt cx="43" cy="104"/>
          </a:xfrm>
        </p:grpSpPr>
        <p:sp>
          <p:nvSpPr>
            <p:cNvPr id="44160" name="Oval 149"/>
            <p:cNvSpPr>
              <a:spLocks noChangeArrowheads="1"/>
            </p:cNvSpPr>
            <p:nvPr/>
          </p:nvSpPr>
          <p:spPr bwMode="auto">
            <a:xfrm>
              <a:off x="2125" y="3466"/>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61" name="Line 150"/>
            <p:cNvSpPr>
              <a:spLocks noChangeShapeType="1"/>
            </p:cNvSpPr>
            <p:nvPr/>
          </p:nvSpPr>
          <p:spPr bwMode="auto">
            <a:xfrm>
              <a:off x="2146" y="3441"/>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06" name="Group 151"/>
          <p:cNvGrpSpPr>
            <a:grpSpLocks/>
          </p:cNvGrpSpPr>
          <p:nvPr/>
        </p:nvGrpSpPr>
        <p:grpSpPr bwMode="auto">
          <a:xfrm>
            <a:off x="2897188" y="5443538"/>
            <a:ext cx="60325" cy="165100"/>
            <a:chOff x="2053" y="3429"/>
            <a:chExt cx="43" cy="104"/>
          </a:xfrm>
        </p:grpSpPr>
        <p:sp>
          <p:nvSpPr>
            <p:cNvPr id="44158" name="Oval 152"/>
            <p:cNvSpPr>
              <a:spLocks noChangeArrowheads="1"/>
            </p:cNvSpPr>
            <p:nvPr/>
          </p:nvSpPr>
          <p:spPr bwMode="auto">
            <a:xfrm>
              <a:off x="2053" y="3454"/>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59" name="Line 153"/>
            <p:cNvSpPr>
              <a:spLocks noChangeShapeType="1"/>
            </p:cNvSpPr>
            <p:nvPr/>
          </p:nvSpPr>
          <p:spPr bwMode="auto">
            <a:xfrm>
              <a:off x="2074" y="3429"/>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07" name="Group 154"/>
          <p:cNvGrpSpPr>
            <a:grpSpLocks/>
          </p:cNvGrpSpPr>
          <p:nvPr/>
        </p:nvGrpSpPr>
        <p:grpSpPr bwMode="auto">
          <a:xfrm>
            <a:off x="2836863" y="5527675"/>
            <a:ext cx="61912" cy="165100"/>
            <a:chOff x="2010" y="3482"/>
            <a:chExt cx="44" cy="104"/>
          </a:xfrm>
        </p:grpSpPr>
        <p:sp>
          <p:nvSpPr>
            <p:cNvPr id="44156" name="Oval 155"/>
            <p:cNvSpPr>
              <a:spLocks noChangeArrowheads="1"/>
            </p:cNvSpPr>
            <p:nvPr/>
          </p:nvSpPr>
          <p:spPr bwMode="auto">
            <a:xfrm>
              <a:off x="2010" y="3507"/>
              <a:ext cx="44" cy="54"/>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57" name="Line 156"/>
            <p:cNvSpPr>
              <a:spLocks noChangeShapeType="1"/>
            </p:cNvSpPr>
            <p:nvPr/>
          </p:nvSpPr>
          <p:spPr bwMode="auto">
            <a:xfrm>
              <a:off x="2032" y="3482"/>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08" name="Group 157"/>
          <p:cNvGrpSpPr>
            <a:grpSpLocks/>
          </p:cNvGrpSpPr>
          <p:nvPr/>
        </p:nvGrpSpPr>
        <p:grpSpPr bwMode="auto">
          <a:xfrm>
            <a:off x="2703513" y="5459413"/>
            <a:ext cx="61912" cy="165100"/>
            <a:chOff x="1916" y="3439"/>
            <a:chExt cx="44" cy="104"/>
          </a:xfrm>
        </p:grpSpPr>
        <p:sp>
          <p:nvSpPr>
            <p:cNvPr id="44154" name="Oval 158"/>
            <p:cNvSpPr>
              <a:spLocks noChangeArrowheads="1"/>
            </p:cNvSpPr>
            <p:nvPr/>
          </p:nvSpPr>
          <p:spPr bwMode="auto">
            <a:xfrm>
              <a:off x="1916" y="3464"/>
              <a:ext cx="44" cy="54"/>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55" name="Line 159"/>
            <p:cNvSpPr>
              <a:spLocks noChangeShapeType="1"/>
            </p:cNvSpPr>
            <p:nvPr/>
          </p:nvSpPr>
          <p:spPr bwMode="auto">
            <a:xfrm>
              <a:off x="1938" y="3439"/>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09" name="Group 160"/>
          <p:cNvGrpSpPr>
            <a:grpSpLocks/>
          </p:cNvGrpSpPr>
          <p:nvPr/>
        </p:nvGrpSpPr>
        <p:grpSpPr bwMode="auto">
          <a:xfrm>
            <a:off x="2584450" y="5421313"/>
            <a:ext cx="61913" cy="163512"/>
            <a:chOff x="1831" y="3415"/>
            <a:chExt cx="44" cy="103"/>
          </a:xfrm>
        </p:grpSpPr>
        <p:sp>
          <p:nvSpPr>
            <p:cNvPr id="44152" name="Oval 161"/>
            <p:cNvSpPr>
              <a:spLocks noChangeArrowheads="1"/>
            </p:cNvSpPr>
            <p:nvPr/>
          </p:nvSpPr>
          <p:spPr bwMode="auto">
            <a:xfrm>
              <a:off x="1831" y="3439"/>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53" name="Line 162"/>
            <p:cNvSpPr>
              <a:spLocks noChangeShapeType="1"/>
            </p:cNvSpPr>
            <p:nvPr/>
          </p:nvSpPr>
          <p:spPr bwMode="auto">
            <a:xfrm>
              <a:off x="1853" y="3415"/>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10" name="Group 163"/>
          <p:cNvGrpSpPr>
            <a:grpSpLocks/>
          </p:cNvGrpSpPr>
          <p:nvPr/>
        </p:nvGrpSpPr>
        <p:grpSpPr bwMode="auto">
          <a:xfrm>
            <a:off x="2503488" y="5449888"/>
            <a:ext cx="60325" cy="163512"/>
            <a:chOff x="1774" y="3433"/>
            <a:chExt cx="43" cy="103"/>
          </a:xfrm>
        </p:grpSpPr>
        <p:sp>
          <p:nvSpPr>
            <p:cNvPr id="44150" name="Oval 164"/>
            <p:cNvSpPr>
              <a:spLocks noChangeArrowheads="1"/>
            </p:cNvSpPr>
            <p:nvPr/>
          </p:nvSpPr>
          <p:spPr bwMode="auto">
            <a:xfrm>
              <a:off x="1774" y="3457"/>
              <a:ext cx="43"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51" name="Line 165"/>
            <p:cNvSpPr>
              <a:spLocks noChangeShapeType="1"/>
            </p:cNvSpPr>
            <p:nvPr/>
          </p:nvSpPr>
          <p:spPr bwMode="auto">
            <a:xfrm>
              <a:off x="1795" y="3433"/>
              <a:ext cx="0" cy="103"/>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11" name="Group 166"/>
          <p:cNvGrpSpPr>
            <a:grpSpLocks/>
          </p:cNvGrpSpPr>
          <p:nvPr/>
        </p:nvGrpSpPr>
        <p:grpSpPr bwMode="auto">
          <a:xfrm>
            <a:off x="2533650" y="5294313"/>
            <a:ext cx="61913" cy="165100"/>
            <a:chOff x="1795" y="3335"/>
            <a:chExt cx="44" cy="104"/>
          </a:xfrm>
        </p:grpSpPr>
        <p:sp>
          <p:nvSpPr>
            <p:cNvPr id="44148" name="Oval 167"/>
            <p:cNvSpPr>
              <a:spLocks noChangeArrowheads="1"/>
            </p:cNvSpPr>
            <p:nvPr/>
          </p:nvSpPr>
          <p:spPr bwMode="auto">
            <a:xfrm>
              <a:off x="1795" y="3360"/>
              <a:ext cx="44" cy="53"/>
            </a:xfrm>
            <a:prstGeom prst="ellipse">
              <a:avLst/>
            </a:pr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49" name="Line 168"/>
            <p:cNvSpPr>
              <a:spLocks noChangeShapeType="1"/>
            </p:cNvSpPr>
            <p:nvPr/>
          </p:nvSpPr>
          <p:spPr bwMode="auto">
            <a:xfrm>
              <a:off x="1817" y="3335"/>
              <a:ext cx="0" cy="104"/>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4112" name="Group 169"/>
          <p:cNvGrpSpPr>
            <a:grpSpLocks/>
          </p:cNvGrpSpPr>
          <p:nvPr/>
        </p:nvGrpSpPr>
        <p:grpSpPr bwMode="auto">
          <a:xfrm>
            <a:off x="3317875" y="4816475"/>
            <a:ext cx="53975" cy="357188"/>
            <a:chOff x="2351" y="3034"/>
            <a:chExt cx="38" cy="225"/>
          </a:xfrm>
        </p:grpSpPr>
        <p:sp>
          <p:nvSpPr>
            <p:cNvPr id="44146" name="Line 170"/>
            <p:cNvSpPr>
              <a:spLocks noChangeShapeType="1"/>
            </p:cNvSpPr>
            <p:nvPr/>
          </p:nvSpPr>
          <p:spPr bwMode="auto">
            <a:xfrm>
              <a:off x="2351" y="3034"/>
              <a:ext cx="38" cy="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147" name="Line 171"/>
            <p:cNvSpPr>
              <a:spLocks noChangeShapeType="1"/>
            </p:cNvSpPr>
            <p:nvPr/>
          </p:nvSpPr>
          <p:spPr bwMode="auto">
            <a:xfrm>
              <a:off x="2371" y="3044"/>
              <a:ext cx="0" cy="215"/>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44113" name="Rectangle 172"/>
          <p:cNvSpPr>
            <a:spLocks noChangeArrowheads="1"/>
          </p:cNvSpPr>
          <p:nvPr/>
        </p:nvSpPr>
        <p:spPr bwMode="auto">
          <a:xfrm>
            <a:off x="3316288" y="4886325"/>
            <a:ext cx="58737" cy="60325"/>
          </a:xfrm>
          <a:prstGeom prst="rect">
            <a:avLst/>
          </a:prstGeom>
          <a:solidFill>
            <a:schemeClr val="folHlink"/>
          </a:solidFill>
          <a:ln w="12700">
            <a:solidFill>
              <a:srgbClr val="FFFFFF"/>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14" name="Rectangle 173"/>
          <p:cNvSpPr>
            <a:spLocks noChangeArrowheads="1"/>
          </p:cNvSpPr>
          <p:nvPr/>
        </p:nvSpPr>
        <p:spPr bwMode="auto">
          <a:xfrm>
            <a:off x="3316288" y="4949825"/>
            <a:ext cx="58737" cy="61913"/>
          </a:xfrm>
          <a:prstGeom prst="rect">
            <a:avLst/>
          </a:prstGeom>
          <a:solidFill>
            <a:schemeClr val="folHlink"/>
          </a:solidFill>
          <a:ln w="12700">
            <a:solidFill>
              <a:srgbClr val="FFFFFF"/>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15" name="Rectangle 174"/>
          <p:cNvSpPr>
            <a:spLocks noChangeArrowheads="1"/>
          </p:cNvSpPr>
          <p:nvPr/>
        </p:nvSpPr>
        <p:spPr bwMode="auto">
          <a:xfrm>
            <a:off x="3316288" y="5016500"/>
            <a:ext cx="58737" cy="61913"/>
          </a:xfrm>
          <a:prstGeom prst="rect">
            <a:avLst/>
          </a:prstGeom>
          <a:solidFill>
            <a:schemeClr val="folHlink"/>
          </a:solidFill>
          <a:ln w="12700">
            <a:solidFill>
              <a:srgbClr val="FFFFFF"/>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16" name="Rectangle 175"/>
          <p:cNvSpPr>
            <a:spLocks noChangeArrowheads="1"/>
          </p:cNvSpPr>
          <p:nvPr/>
        </p:nvSpPr>
        <p:spPr bwMode="auto">
          <a:xfrm>
            <a:off x="3160713" y="5175250"/>
            <a:ext cx="3571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2400">
                <a:solidFill>
                  <a:srgbClr val="FAFD00"/>
                </a:solidFill>
              </a:rPr>
              <a:t>Û</a:t>
            </a:r>
          </a:p>
        </p:txBody>
      </p:sp>
      <p:sp>
        <p:nvSpPr>
          <p:cNvPr id="44117" name="Rectangle 176"/>
          <p:cNvSpPr>
            <a:spLocks noChangeArrowheads="1"/>
          </p:cNvSpPr>
          <p:nvPr/>
        </p:nvSpPr>
        <p:spPr bwMode="auto">
          <a:xfrm>
            <a:off x="4349750" y="5175250"/>
            <a:ext cx="3571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2400">
                <a:solidFill>
                  <a:srgbClr val="FAFD00"/>
                </a:solidFill>
              </a:rPr>
              <a:t>Û</a:t>
            </a:r>
          </a:p>
        </p:txBody>
      </p:sp>
      <p:sp>
        <p:nvSpPr>
          <p:cNvPr id="44118" name="Oval 177"/>
          <p:cNvSpPr>
            <a:spLocks noChangeArrowheads="1"/>
          </p:cNvSpPr>
          <p:nvPr/>
        </p:nvSpPr>
        <p:spPr bwMode="auto">
          <a:xfrm>
            <a:off x="3948113" y="5256213"/>
            <a:ext cx="34925" cy="39687"/>
          </a:xfrm>
          <a:prstGeom prst="ellipse">
            <a:avLst/>
          </a:prstGeom>
          <a:solidFill>
            <a:srgbClr val="FF5008"/>
          </a:solidFill>
          <a:ln w="12700">
            <a:solidFill>
              <a:schemeClr val="accent1"/>
            </a:solidFill>
            <a:round/>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19" name="AutoShape 178"/>
          <p:cNvSpPr>
            <a:spLocks noChangeArrowheads="1"/>
          </p:cNvSpPr>
          <p:nvPr/>
        </p:nvSpPr>
        <p:spPr bwMode="auto">
          <a:xfrm rot="-5400000">
            <a:off x="4864100" y="5054600"/>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20" name="AutoShape 179"/>
          <p:cNvSpPr>
            <a:spLocks noChangeArrowheads="1"/>
          </p:cNvSpPr>
          <p:nvPr/>
        </p:nvSpPr>
        <p:spPr bwMode="auto">
          <a:xfrm rot="5400000" flipH="1">
            <a:off x="4746625" y="5318125"/>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21" name="AutoShape 180"/>
          <p:cNvSpPr>
            <a:spLocks noChangeArrowheads="1"/>
          </p:cNvSpPr>
          <p:nvPr/>
        </p:nvSpPr>
        <p:spPr bwMode="auto">
          <a:xfrm rot="5400000" flipH="1">
            <a:off x="5077619" y="5395119"/>
            <a:ext cx="168275" cy="150813"/>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22" name="AutoShape 181"/>
          <p:cNvSpPr>
            <a:spLocks noChangeArrowheads="1"/>
          </p:cNvSpPr>
          <p:nvPr/>
        </p:nvSpPr>
        <p:spPr bwMode="auto">
          <a:xfrm rot="5400000" flipH="1">
            <a:off x="5219700" y="5218113"/>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23" name="AutoShape 182"/>
          <p:cNvSpPr>
            <a:spLocks noChangeArrowheads="1"/>
          </p:cNvSpPr>
          <p:nvPr/>
        </p:nvSpPr>
        <p:spPr bwMode="auto">
          <a:xfrm flipH="1">
            <a:off x="5902325" y="5441950"/>
            <a:ext cx="98425" cy="339725"/>
          </a:xfrm>
          <a:prstGeom prst="cube">
            <a:avLst>
              <a:gd name="adj" fmla="val 39111"/>
            </a:avLst>
          </a:prstGeom>
          <a:solidFill>
            <a:schemeClr val="hlink"/>
          </a:solidFill>
          <a:ln w="12700">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24" name="AutoShape 183"/>
          <p:cNvSpPr>
            <a:spLocks noChangeArrowheads="1"/>
          </p:cNvSpPr>
          <p:nvPr/>
        </p:nvSpPr>
        <p:spPr bwMode="auto">
          <a:xfrm flipH="1">
            <a:off x="5902325" y="5141913"/>
            <a:ext cx="98425" cy="341312"/>
          </a:xfrm>
          <a:prstGeom prst="cube">
            <a:avLst>
              <a:gd name="adj" fmla="val 39111"/>
            </a:avLst>
          </a:prstGeom>
          <a:solidFill>
            <a:schemeClr val="hlink"/>
          </a:solidFill>
          <a:ln w="12700">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25" name="AutoShape 184"/>
          <p:cNvSpPr>
            <a:spLocks noChangeArrowheads="1"/>
          </p:cNvSpPr>
          <p:nvPr/>
        </p:nvSpPr>
        <p:spPr bwMode="auto">
          <a:xfrm flipH="1">
            <a:off x="5902325" y="4843463"/>
            <a:ext cx="98425" cy="338137"/>
          </a:xfrm>
          <a:prstGeom prst="cube">
            <a:avLst>
              <a:gd name="adj" fmla="val 39111"/>
            </a:avLst>
          </a:prstGeom>
          <a:solidFill>
            <a:schemeClr val="hlink"/>
          </a:solidFill>
          <a:ln w="12700">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26" name="Line 185"/>
          <p:cNvSpPr>
            <a:spLocks noChangeShapeType="1"/>
          </p:cNvSpPr>
          <p:nvPr/>
        </p:nvSpPr>
        <p:spPr bwMode="auto">
          <a:xfrm>
            <a:off x="5534025" y="5326063"/>
            <a:ext cx="885825" cy="0"/>
          </a:xfrm>
          <a:prstGeom prst="line">
            <a:avLst/>
          </a:prstGeom>
          <a:noFill/>
          <a:ln w="76200">
            <a:solidFill>
              <a:srgbClr val="FAFD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44127" name="Rectangle 186"/>
          <p:cNvSpPr>
            <a:spLocks noChangeArrowheads="1"/>
          </p:cNvSpPr>
          <p:nvPr/>
        </p:nvSpPr>
        <p:spPr bwMode="auto">
          <a:xfrm>
            <a:off x="5945188" y="5192713"/>
            <a:ext cx="52387" cy="292100"/>
          </a:xfrm>
          <a:prstGeom prst="rect">
            <a:avLst/>
          </a:prstGeom>
          <a:solidFill>
            <a:schemeClr val="hlink"/>
          </a:solidFill>
          <a:ln w="12700">
            <a:solidFill>
              <a:schemeClr val="tx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28" name="AutoShape 187"/>
          <p:cNvSpPr>
            <a:spLocks noChangeArrowheads="1"/>
          </p:cNvSpPr>
          <p:nvPr/>
        </p:nvSpPr>
        <p:spPr bwMode="auto">
          <a:xfrm rot="-5400000">
            <a:off x="7225506" y="5139532"/>
            <a:ext cx="168275" cy="150812"/>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29" name="AutoShape 188"/>
          <p:cNvSpPr>
            <a:spLocks noChangeArrowheads="1"/>
          </p:cNvSpPr>
          <p:nvPr/>
        </p:nvSpPr>
        <p:spPr bwMode="auto">
          <a:xfrm rot="-5400000">
            <a:off x="7524750" y="5360988"/>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30" name="Rectangle 189"/>
          <p:cNvSpPr>
            <a:spLocks noChangeArrowheads="1"/>
          </p:cNvSpPr>
          <p:nvPr/>
        </p:nvSpPr>
        <p:spPr bwMode="auto">
          <a:xfrm>
            <a:off x="2224088" y="5729288"/>
            <a:ext cx="11938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it-IT" altLang="it-IT" sz="1600">
                <a:solidFill>
                  <a:srgbClr val="FFFFFF"/>
                </a:solidFill>
                <a:latin typeface="DINMittelschrift Alternate" charset="0"/>
              </a:rPr>
              <a:t>formulazione</a:t>
            </a:r>
          </a:p>
        </p:txBody>
      </p:sp>
      <p:sp>
        <p:nvSpPr>
          <p:cNvPr id="44131" name="Rectangle 190"/>
          <p:cNvSpPr>
            <a:spLocks noChangeArrowheads="1"/>
          </p:cNvSpPr>
          <p:nvPr/>
        </p:nvSpPr>
        <p:spPr bwMode="auto">
          <a:xfrm>
            <a:off x="3513138" y="5729288"/>
            <a:ext cx="9540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it-IT" altLang="it-IT" sz="1600">
                <a:solidFill>
                  <a:srgbClr val="FFFFFF"/>
                </a:solidFill>
                <a:latin typeface="DINMittelschrift Alternate" charset="0"/>
              </a:rPr>
              <a:t>transitorio</a:t>
            </a:r>
          </a:p>
        </p:txBody>
      </p:sp>
      <p:sp>
        <p:nvSpPr>
          <p:cNvPr id="44132" name="AutoShape 191"/>
          <p:cNvSpPr>
            <a:spLocks noChangeArrowheads="1"/>
          </p:cNvSpPr>
          <p:nvPr/>
        </p:nvSpPr>
        <p:spPr bwMode="auto">
          <a:xfrm rot="5400000" flipH="1">
            <a:off x="4028282" y="5390356"/>
            <a:ext cx="165100" cy="147637"/>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33" name="AutoShape 192"/>
          <p:cNvSpPr>
            <a:spLocks noChangeArrowheads="1"/>
          </p:cNvSpPr>
          <p:nvPr/>
        </p:nvSpPr>
        <p:spPr bwMode="auto">
          <a:xfrm rot="5400000" flipH="1">
            <a:off x="3707606" y="5199857"/>
            <a:ext cx="168275" cy="150812"/>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34" name="AutoShape 193"/>
          <p:cNvSpPr>
            <a:spLocks noChangeArrowheads="1"/>
          </p:cNvSpPr>
          <p:nvPr/>
        </p:nvSpPr>
        <p:spPr bwMode="auto">
          <a:xfrm rot="-5400000">
            <a:off x="3714750" y="5032375"/>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35" name="AutoShape 194"/>
          <p:cNvSpPr>
            <a:spLocks noChangeArrowheads="1"/>
          </p:cNvSpPr>
          <p:nvPr/>
        </p:nvSpPr>
        <p:spPr bwMode="auto">
          <a:xfrm rot="5400000" flipH="1">
            <a:off x="4026694" y="5031582"/>
            <a:ext cx="168275" cy="147637"/>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36" name="AutoShape 195"/>
          <p:cNvSpPr>
            <a:spLocks noChangeArrowheads="1"/>
          </p:cNvSpPr>
          <p:nvPr/>
        </p:nvSpPr>
        <p:spPr bwMode="auto">
          <a:xfrm rot="-5400000">
            <a:off x="3714750" y="5392738"/>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37" name="AutoShape 196"/>
          <p:cNvSpPr>
            <a:spLocks noChangeArrowheads="1"/>
          </p:cNvSpPr>
          <p:nvPr/>
        </p:nvSpPr>
        <p:spPr bwMode="auto">
          <a:xfrm rot="-5400000">
            <a:off x="4057650" y="5203826"/>
            <a:ext cx="168275" cy="146050"/>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38" name="Freeform 197"/>
          <p:cNvSpPr>
            <a:spLocks/>
          </p:cNvSpPr>
          <p:nvPr/>
        </p:nvSpPr>
        <p:spPr bwMode="auto">
          <a:xfrm>
            <a:off x="3590925" y="5037138"/>
            <a:ext cx="79375" cy="558800"/>
          </a:xfrm>
          <a:custGeom>
            <a:avLst/>
            <a:gdLst>
              <a:gd name="T0" fmla="*/ 2147483646 w 56"/>
              <a:gd name="T1" fmla="*/ 0 h 352"/>
              <a:gd name="T2" fmla="*/ 0 w 56"/>
              <a:gd name="T3" fmla="*/ 0 h 352"/>
              <a:gd name="T4" fmla="*/ 0 w 56"/>
              <a:gd name="T5" fmla="*/ 2147483646 h 352"/>
              <a:gd name="T6" fmla="*/ 2147483646 w 56"/>
              <a:gd name="T7" fmla="*/ 2147483646 h 352"/>
              <a:gd name="T8" fmla="*/ 0 60000 65536"/>
              <a:gd name="T9" fmla="*/ 0 60000 65536"/>
              <a:gd name="T10" fmla="*/ 0 60000 65536"/>
              <a:gd name="T11" fmla="*/ 0 60000 65536"/>
              <a:gd name="T12" fmla="*/ 0 w 56"/>
              <a:gd name="T13" fmla="*/ 0 h 352"/>
              <a:gd name="T14" fmla="*/ 56 w 56"/>
              <a:gd name="T15" fmla="*/ 352 h 352"/>
            </a:gdLst>
            <a:ahLst/>
            <a:cxnLst>
              <a:cxn ang="T8">
                <a:pos x="T0" y="T1"/>
              </a:cxn>
              <a:cxn ang="T9">
                <a:pos x="T2" y="T3"/>
              </a:cxn>
              <a:cxn ang="T10">
                <a:pos x="T4" y="T5"/>
              </a:cxn>
              <a:cxn ang="T11">
                <a:pos x="T6" y="T7"/>
              </a:cxn>
            </a:cxnLst>
            <a:rect l="T12" t="T13" r="T14" b="T15"/>
            <a:pathLst>
              <a:path w="56" h="352">
                <a:moveTo>
                  <a:pt x="55" y="0"/>
                </a:moveTo>
                <a:lnTo>
                  <a:pt x="0" y="0"/>
                </a:lnTo>
                <a:lnTo>
                  <a:pt x="0" y="351"/>
                </a:lnTo>
                <a:lnTo>
                  <a:pt x="55" y="351"/>
                </a:lnTo>
              </a:path>
            </a:pathLst>
          </a:custGeom>
          <a:noFill/>
          <a:ln w="25400"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4139" name="Freeform 198"/>
          <p:cNvSpPr>
            <a:spLocks/>
          </p:cNvSpPr>
          <p:nvPr/>
        </p:nvSpPr>
        <p:spPr bwMode="auto">
          <a:xfrm>
            <a:off x="4273550" y="5057775"/>
            <a:ext cx="79375" cy="558800"/>
          </a:xfrm>
          <a:custGeom>
            <a:avLst/>
            <a:gdLst>
              <a:gd name="T0" fmla="*/ 0 w 57"/>
              <a:gd name="T1" fmla="*/ 0 h 352"/>
              <a:gd name="T2" fmla="*/ 2147483646 w 57"/>
              <a:gd name="T3" fmla="*/ 0 h 352"/>
              <a:gd name="T4" fmla="*/ 2147483646 w 57"/>
              <a:gd name="T5" fmla="*/ 2147483646 h 352"/>
              <a:gd name="T6" fmla="*/ 0 w 57"/>
              <a:gd name="T7" fmla="*/ 2147483646 h 352"/>
              <a:gd name="T8" fmla="*/ 0 60000 65536"/>
              <a:gd name="T9" fmla="*/ 0 60000 65536"/>
              <a:gd name="T10" fmla="*/ 0 60000 65536"/>
              <a:gd name="T11" fmla="*/ 0 60000 65536"/>
              <a:gd name="T12" fmla="*/ 0 w 57"/>
              <a:gd name="T13" fmla="*/ 0 h 352"/>
              <a:gd name="T14" fmla="*/ 57 w 57"/>
              <a:gd name="T15" fmla="*/ 352 h 352"/>
            </a:gdLst>
            <a:ahLst/>
            <a:cxnLst>
              <a:cxn ang="T8">
                <a:pos x="T0" y="T1"/>
              </a:cxn>
              <a:cxn ang="T9">
                <a:pos x="T2" y="T3"/>
              </a:cxn>
              <a:cxn ang="T10">
                <a:pos x="T4" y="T5"/>
              </a:cxn>
              <a:cxn ang="T11">
                <a:pos x="T6" y="T7"/>
              </a:cxn>
            </a:cxnLst>
            <a:rect l="T12" t="T13" r="T14" b="T15"/>
            <a:pathLst>
              <a:path w="57" h="352">
                <a:moveTo>
                  <a:pt x="0" y="0"/>
                </a:moveTo>
                <a:lnTo>
                  <a:pt x="56" y="0"/>
                </a:lnTo>
                <a:lnTo>
                  <a:pt x="56" y="351"/>
                </a:lnTo>
                <a:lnTo>
                  <a:pt x="0" y="351"/>
                </a:lnTo>
              </a:path>
            </a:pathLst>
          </a:custGeom>
          <a:noFill/>
          <a:ln w="25400" cap="rnd" cmpd="sng">
            <a:solidFill>
              <a:srgbClr val="FFFF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4140" name="AutoShape 199"/>
          <p:cNvSpPr>
            <a:spLocks noChangeArrowheads="1"/>
          </p:cNvSpPr>
          <p:nvPr/>
        </p:nvSpPr>
        <p:spPr bwMode="auto">
          <a:xfrm rot="-5400000">
            <a:off x="6573838" y="5140325"/>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41" name="AutoShape 200"/>
          <p:cNvSpPr>
            <a:spLocks noChangeArrowheads="1"/>
          </p:cNvSpPr>
          <p:nvPr/>
        </p:nvSpPr>
        <p:spPr bwMode="auto">
          <a:xfrm rot="-5400000">
            <a:off x="6870700" y="5360988"/>
            <a:ext cx="168275" cy="149225"/>
          </a:xfrm>
          <a:prstGeom prst="triangle">
            <a:avLst>
              <a:gd name="adj" fmla="val 49981"/>
            </a:avLst>
          </a:prstGeom>
          <a:solidFill>
            <a:srgbClr val="FFFFFF"/>
          </a:solidFill>
          <a:ln w="12700">
            <a:solidFill>
              <a:schemeClr val="accent1"/>
            </a:solidFill>
            <a:miter lim="800000"/>
            <a:headEnd/>
            <a:tailEnd/>
          </a:ln>
        </p:spPr>
        <p:txBody>
          <a:bodyPr wrap="none" anchor="ct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it-IT" altLang="it-IT" sz="2400">
              <a:latin typeface="Times New Roman" panose="02020603050405020304" pitchFamily="18" charset="0"/>
            </a:endParaRPr>
          </a:p>
        </p:txBody>
      </p:sp>
      <p:sp>
        <p:nvSpPr>
          <p:cNvPr id="44142" name="Arc 201"/>
          <p:cNvSpPr>
            <a:spLocks/>
          </p:cNvSpPr>
          <p:nvPr/>
        </p:nvSpPr>
        <p:spPr bwMode="auto">
          <a:xfrm>
            <a:off x="5603875" y="3563938"/>
            <a:ext cx="358775" cy="1203325"/>
          </a:xfrm>
          <a:custGeom>
            <a:avLst/>
            <a:gdLst>
              <a:gd name="T0" fmla="*/ 0 w 21685"/>
              <a:gd name="T1" fmla="*/ 0 h 21600"/>
              <a:gd name="T2" fmla="*/ 2147483646 w 21685"/>
              <a:gd name="T3" fmla="*/ 2147483646 h 21600"/>
              <a:gd name="T4" fmla="*/ 2147483646 w 21685"/>
              <a:gd name="T5" fmla="*/ 2147483646 h 21600"/>
              <a:gd name="T6" fmla="*/ 0 60000 65536"/>
              <a:gd name="T7" fmla="*/ 0 60000 65536"/>
              <a:gd name="T8" fmla="*/ 0 60000 65536"/>
              <a:gd name="T9" fmla="*/ 0 w 21685"/>
              <a:gd name="T10" fmla="*/ 0 h 21600"/>
              <a:gd name="T11" fmla="*/ 21685 w 21685"/>
              <a:gd name="T12" fmla="*/ 21600 h 21600"/>
            </a:gdLst>
            <a:ahLst/>
            <a:cxnLst>
              <a:cxn ang="T6">
                <a:pos x="T0" y="T1"/>
              </a:cxn>
              <a:cxn ang="T7">
                <a:pos x="T2" y="T3"/>
              </a:cxn>
              <a:cxn ang="T8">
                <a:pos x="T4" y="T5"/>
              </a:cxn>
            </a:cxnLst>
            <a:rect l="T9" t="T10" r="T11" b="T12"/>
            <a:pathLst>
              <a:path w="21685" h="21600" fill="none" extrusionOk="0">
                <a:moveTo>
                  <a:pt x="0" y="0"/>
                </a:moveTo>
                <a:cubicBezTo>
                  <a:pt x="28" y="0"/>
                  <a:pt x="56" y="-1"/>
                  <a:pt x="85" y="0"/>
                </a:cubicBezTo>
                <a:cubicBezTo>
                  <a:pt x="12003" y="0"/>
                  <a:pt x="21668" y="9652"/>
                  <a:pt x="21684" y="21571"/>
                </a:cubicBezTo>
              </a:path>
              <a:path w="21685" h="21600" stroke="0" extrusionOk="0">
                <a:moveTo>
                  <a:pt x="0" y="0"/>
                </a:moveTo>
                <a:cubicBezTo>
                  <a:pt x="28" y="0"/>
                  <a:pt x="56" y="-1"/>
                  <a:pt x="85" y="0"/>
                </a:cubicBezTo>
                <a:cubicBezTo>
                  <a:pt x="12003" y="0"/>
                  <a:pt x="21668" y="9652"/>
                  <a:pt x="21684" y="21571"/>
                </a:cubicBezTo>
                <a:lnTo>
                  <a:pt x="85" y="21600"/>
                </a:lnTo>
                <a:lnTo>
                  <a:pt x="0" y="0"/>
                </a:lnTo>
                <a:close/>
              </a:path>
            </a:pathLst>
          </a:custGeom>
          <a:noFill/>
          <a:ln w="12700" cap="rnd">
            <a:solidFill>
              <a:srgbClr val="FFFFFF"/>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4143" name="Rectangle 202"/>
          <p:cNvSpPr>
            <a:spLocks noChangeArrowheads="1"/>
          </p:cNvSpPr>
          <p:nvPr/>
        </p:nvSpPr>
        <p:spPr bwMode="auto">
          <a:xfrm>
            <a:off x="890588" y="6226175"/>
            <a:ext cx="3752631"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hlink"/>
              </a:buClr>
              <a:buSzPct val="90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90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it-IT" altLang="it-IT" sz="1400" b="1" dirty="0" err="1">
                <a:solidFill>
                  <a:schemeClr val="bg1"/>
                </a:solidFill>
                <a:latin typeface="DINMittelschrift Alternate" charset="0"/>
              </a:rPr>
              <a:t>Ciszak</a:t>
            </a:r>
            <a:r>
              <a:rPr lang="it-IT" altLang="it-IT" sz="1400" b="1" dirty="0">
                <a:solidFill>
                  <a:schemeClr val="bg1"/>
                </a:solidFill>
                <a:latin typeface="DINMittelschrift Alternate" charset="0"/>
              </a:rPr>
              <a:t> E., et al.: </a:t>
            </a:r>
            <a:r>
              <a:rPr lang="it-IT" altLang="it-IT" sz="1400" b="1" dirty="0" err="1">
                <a:solidFill>
                  <a:schemeClr val="bg1"/>
                </a:solidFill>
                <a:latin typeface="DINMittelschrift Alternate" charset="0"/>
              </a:rPr>
              <a:t>Structure</a:t>
            </a:r>
            <a:r>
              <a:rPr lang="it-IT" altLang="it-IT" sz="1400" b="1" dirty="0">
                <a:solidFill>
                  <a:schemeClr val="bg1"/>
                </a:solidFill>
                <a:latin typeface="DINMittelschrift Alternate" charset="0"/>
              </a:rPr>
              <a:t> 1995;3:615-622.</a:t>
            </a:r>
          </a:p>
        </p:txBody>
      </p:sp>
      <p:sp>
        <p:nvSpPr>
          <p:cNvPr id="44144" name="Line 203"/>
          <p:cNvSpPr>
            <a:spLocks noChangeShapeType="1"/>
          </p:cNvSpPr>
          <p:nvPr/>
        </p:nvSpPr>
        <p:spPr bwMode="auto">
          <a:xfrm>
            <a:off x="6350" y="1387475"/>
            <a:ext cx="91313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44145" name="Line 204"/>
          <p:cNvSpPr>
            <a:spLocks noChangeShapeType="1"/>
          </p:cNvSpPr>
          <p:nvPr/>
        </p:nvSpPr>
        <p:spPr bwMode="auto">
          <a:xfrm>
            <a:off x="6350" y="6096000"/>
            <a:ext cx="91313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8477308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3"/>
          <p:cNvSpPr>
            <a:spLocks noChangeArrowheads="1"/>
          </p:cNvSpPr>
          <p:nvPr/>
        </p:nvSpPr>
        <p:spPr bwMode="auto">
          <a:xfrm>
            <a:off x="838200" y="914400"/>
            <a:ext cx="7334250" cy="5178425"/>
          </a:xfrm>
          <a:prstGeom prst="rect">
            <a:avLst/>
          </a:prstGeom>
          <a:solidFill>
            <a:schemeClr val="accent1">
              <a:lumMod val="75000"/>
            </a:schemeClr>
          </a:solidFill>
          <a:ln w="28575">
            <a:noFill/>
            <a:miter lim="800000"/>
            <a:headEnd/>
            <a:tailEnd/>
          </a:ln>
        </p:spPr>
        <p:txBody>
          <a:bodyPr wrap="none" anchor="ctr"/>
          <a:lstStyle/>
          <a:p>
            <a:pPr>
              <a:buFont typeface="Arial" charset="0"/>
              <a:buNone/>
              <a:defRPr/>
            </a:pPr>
            <a:endParaRPr lang="en-US">
              <a:latin typeface="Arial" charset="0"/>
              <a:ea typeface="MS PGothic" pitchFamily="34" charset="-128"/>
              <a:cs typeface="MS PGothic" pitchFamily="34" charset="-128"/>
            </a:endParaRPr>
          </a:p>
        </p:txBody>
      </p:sp>
      <p:grpSp>
        <p:nvGrpSpPr>
          <p:cNvPr id="2" name="Group 4"/>
          <p:cNvGrpSpPr>
            <a:grpSpLocks/>
          </p:cNvGrpSpPr>
          <p:nvPr/>
        </p:nvGrpSpPr>
        <p:grpSpPr bwMode="auto">
          <a:xfrm>
            <a:off x="2384425" y="4265613"/>
            <a:ext cx="4370388" cy="919162"/>
            <a:chOff x="1658" y="2772"/>
            <a:chExt cx="2754" cy="578"/>
          </a:xfrm>
        </p:grpSpPr>
        <p:grpSp>
          <p:nvGrpSpPr>
            <p:cNvPr id="23667" name="Group 5"/>
            <p:cNvGrpSpPr>
              <a:grpSpLocks/>
            </p:cNvGrpSpPr>
            <p:nvPr/>
          </p:nvGrpSpPr>
          <p:grpSpPr bwMode="auto">
            <a:xfrm>
              <a:off x="1658" y="2799"/>
              <a:ext cx="2740" cy="551"/>
              <a:chOff x="1658" y="2799"/>
              <a:chExt cx="2740" cy="551"/>
            </a:xfrm>
          </p:grpSpPr>
          <p:sp>
            <p:nvSpPr>
              <p:cNvPr id="23669" name="Line 6"/>
              <p:cNvSpPr>
                <a:spLocks noChangeShapeType="1"/>
              </p:cNvSpPr>
              <p:nvPr/>
            </p:nvSpPr>
            <p:spPr bwMode="auto">
              <a:xfrm>
                <a:off x="1658" y="3329"/>
                <a:ext cx="102" cy="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70" name="Line 7"/>
              <p:cNvSpPr>
                <a:spLocks noChangeShapeType="1"/>
              </p:cNvSpPr>
              <p:nvPr/>
            </p:nvSpPr>
            <p:spPr bwMode="auto">
              <a:xfrm flipV="1">
                <a:off x="1768" y="3161"/>
                <a:ext cx="103" cy="156"/>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71" name="Line 8"/>
              <p:cNvSpPr>
                <a:spLocks noChangeShapeType="1"/>
              </p:cNvSpPr>
              <p:nvPr/>
            </p:nvSpPr>
            <p:spPr bwMode="auto">
              <a:xfrm flipV="1">
                <a:off x="1878" y="3063"/>
                <a:ext cx="101" cy="8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72" name="Line 9"/>
              <p:cNvSpPr>
                <a:spLocks noChangeShapeType="1"/>
              </p:cNvSpPr>
              <p:nvPr/>
            </p:nvSpPr>
            <p:spPr bwMode="auto">
              <a:xfrm flipV="1">
                <a:off x="2011" y="3018"/>
                <a:ext cx="69" cy="27"/>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73" name="Line 10"/>
              <p:cNvSpPr>
                <a:spLocks noChangeShapeType="1"/>
              </p:cNvSpPr>
              <p:nvPr/>
            </p:nvSpPr>
            <p:spPr bwMode="auto">
              <a:xfrm flipV="1">
                <a:off x="2111" y="2956"/>
                <a:ext cx="99" cy="4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74" name="Line 11"/>
              <p:cNvSpPr>
                <a:spLocks noChangeShapeType="1"/>
              </p:cNvSpPr>
              <p:nvPr/>
            </p:nvSpPr>
            <p:spPr bwMode="auto">
              <a:xfrm flipV="1">
                <a:off x="2229" y="2895"/>
                <a:ext cx="80" cy="53"/>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75" name="Line 12"/>
              <p:cNvSpPr>
                <a:spLocks noChangeShapeType="1"/>
              </p:cNvSpPr>
              <p:nvPr/>
            </p:nvSpPr>
            <p:spPr bwMode="auto">
              <a:xfrm>
                <a:off x="2339" y="2887"/>
                <a:ext cx="95" cy="63"/>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76" name="Line 13"/>
              <p:cNvSpPr>
                <a:spLocks noChangeShapeType="1"/>
              </p:cNvSpPr>
              <p:nvPr/>
            </p:nvSpPr>
            <p:spPr bwMode="auto">
              <a:xfrm>
                <a:off x="2456" y="2957"/>
                <a:ext cx="106" cy="4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77" name="Line 14"/>
              <p:cNvSpPr>
                <a:spLocks noChangeShapeType="1"/>
              </p:cNvSpPr>
              <p:nvPr/>
            </p:nvSpPr>
            <p:spPr bwMode="auto">
              <a:xfrm flipV="1">
                <a:off x="2587" y="2989"/>
                <a:ext cx="63" cy="7"/>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78" name="Line 15"/>
              <p:cNvSpPr>
                <a:spLocks noChangeShapeType="1"/>
              </p:cNvSpPr>
              <p:nvPr/>
            </p:nvSpPr>
            <p:spPr bwMode="auto">
              <a:xfrm>
                <a:off x="2685" y="2994"/>
                <a:ext cx="82" cy="13"/>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79" name="Line 16"/>
              <p:cNvSpPr>
                <a:spLocks noChangeShapeType="1"/>
              </p:cNvSpPr>
              <p:nvPr/>
            </p:nvSpPr>
            <p:spPr bwMode="auto">
              <a:xfrm>
                <a:off x="2804" y="3012"/>
                <a:ext cx="67" cy="6"/>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80" name="Line 17"/>
              <p:cNvSpPr>
                <a:spLocks noChangeShapeType="1"/>
              </p:cNvSpPr>
              <p:nvPr/>
            </p:nvSpPr>
            <p:spPr bwMode="auto">
              <a:xfrm flipV="1">
                <a:off x="2915" y="2990"/>
                <a:ext cx="76" cy="23"/>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81" name="Line 18"/>
              <p:cNvSpPr>
                <a:spLocks noChangeShapeType="1"/>
              </p:cNvSpPr>
              <p:nvPr/>
            </p:nvSpPr>
            <p:spPr bwMode="auto">
              <a:xfrm>
                <a:off x="3032" y="2985"/>
                <a:ext cx="82" cy="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82" name="Line 19"/>
              <p:cNvSpPr>
                <a:spLocks noChangeShapeType="1"/>
              </p:cNvSpPr>
              <p:nvPr/>
            </p:nvSpPr>
            <p:spPr bwMode="auto">
              <a:xfrm>
                <a:off x="3164" y="2985"/>
                <a:ext cx="62" cy="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83" name="Line 20"/>
              <p:cNvSpPr>
                <a:spLocks noChangeShapeType="1"/>
              </p:cNvSpPr>
              <p:nvPr/>
            </p:nvSpPr>
            <p:spPr bwMode="auto">
              <a:xfrm flipV="1">
                <a:off x="3240" y="2973"/>
                <a:ext cx="92" cy="1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84" name="Line 21"/>
              <p:cNvSpPr>
                <a:spLocks noChangeShapeType="1"/>
              </p:cNvSpPr>
              <p:nvPr/>
            </p:nvSpPr>
            <p:spPr bwMode="auto">
              <a:xfrm>
                <a:off x="3365" y="2972"/>
                <a:ext cx="94" cy="1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85" name="Line 22"/>
              <p:cNvSpPr>
                <a:spLocks noChangeShapeType="1"/>
              </p:cNvSpPr>
              <p:nvPr/>
            </p:nvSpPr>
            <p:spPr bwMode="auto">
              <a:xfrm>
                <a:off x="3482" y="2984"/>
                <a:ext cx="82" cy="1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86" name="Line 23"/>
              <p:cNvSpPr>
                <a:spLocks noChangeShapeType="1"/>
              </p:cNvSpPr>
              <p:nvPr/>
            </p:nvSpPr>
            <p:spPr bwMode="auto">
              <a:xfrm flipV="1">
                <a:off x="3591" y="2952"/>
                <a:ext cx="87" cy="4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87" name="Line 24"/>
              <p:cNvSpPr>
                <a:spLocks noChangeShapeType="1"/>
              </p:cNvSpPr>
              <p:nvPr/>
            </p:nvSpPr>
            <p:spPr bwMode="auto">
              <a:xfrm flipV="1">
                <a:off x="3707" y="2920"/>
                <a:ext cx="93" cy="23"/>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88" name="Line 25"/>
              <p:cNvSpPr>
                <a:spLocks noChangeShapeType="1"/>
              </p:cNvSpPr>
              <p:nvPr/>
            </p:nvSpPr>
            <p:spPr bwMode="auto">
              <a:xfrm>
                <a:off x="3804" y="2919"/>
                <a:ext cx="105" cy="4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89" name="Line 26"/>
              <p:cNvSpPr>
                <a:spLocks noChangeShapeType="1"/>
              </p:cNvSpPr>
              <p:nvPr/>
            </p:nvSpPr>
            <p:spPr bwMode="auto">
              <a:xfrm>
                <a:off x="3931" y="2971"/>
                <a:ext cx="99" cy="3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90" name="Line 27"/>
              <p:cNvSpPr>
                <a:spLocks noChangeShapeType="1"/>
              </p:cNvSpPr>
              <p:nvPr/>
            </p:nvSpPr>
            <p:spPr bwMode="auto">
              <a:xfrm flipV="1">
                <a:off x="4043" y="2972"/>
                <a:ext cx="96" cy="3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91" name="Line 28"/>
              <p:cNvSpPr>
                <a:spLocks noChangeShapeType="1"/>
              </p:cNvSpPr>
              <p:nvPr/>
            </p:nvSpPr>
            <p:spPr bwMode="auto">
              <a:xfrm>
                <a:off x="4154" y="2967"/>
                <a:ext cx="96" cy="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92" name="Line 29"/>
              <p:cNvSpPr>
                <a:spLocks noChangeShapeType="1"/>
              </p:cNvSpPr>
              <p:nvPr/>
            </p:nvSpPr>
            <p:spPr bwMode="auto">
              <a:xfrm>
                <a:off x="4253" y="2979"/>
                <a:ext cx="121" cy="27"/>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93" name="Freeform 30"/>
              <p:cNvSpPr>
                <a:spLocks/>
              </p:cNvSpPr>
              <p:nvPr/>
            </p:nvSpPr>
            <p:spPr bwMode="auto">
              <a:xfrm>
                <a:off x="1737" y="3306"/>
                <a:ext cx="48" cy="44"/>
              </a:xfrm>
              <a:custGeom>
                <a:avLst/>
                <a:gdLst>
                  <a:gd name="T0" fmla="*/ 29 w 48"/>
                  <a:gd name="T1" fmla="*/ 44 h 44"/>
                  <a:gd name="T2" fmla="*/ 35 w 48"/>
                  <a:gd name="T3" fmla="*/ 44 h 44"/>
                  <a:gd name="T4" fmla="*/ 39 w 48"/>
                  <a:gd name="T5" fmla="*/ 41 h 44"/>
                  <a:gd name="T6" fmla="*/ 45 w 48"/>
                  <a:gd name="T7" fmla="*/ 38 h 44"/>
                  <a:gd name="T8" fmla="*/ 48 w 48"/>
                  <a:gd name="T9" fmla="*/ 32 h 44"/>
                  <a:gd name="T10" fmla="*/ 48 w 48"/>
                  <a:gd name="T11" fmla="*/ 25 h 44"/>
                  <a:gd name="T12" fmla="*/ 48 w 48"/>
                  <a:gd name="T13" fmla="*/ 19 h 44"/>
                  <a:gd name="T14" fmla="*/ 48 w 48"/>
                  <a:gd name="T15" fmla="*/ 12 h 44"/>
                  <a:gd name="T16" fmla="*/ 45 w 48"/>
                  <a:gd name="T17" fmla="*/ 9 h 44"/>
                  <a:gd name="T18" fmla="*/ 39 w 48"/>
                  <a:gd name="T19" fmla="*/ 3 h 44"/>
                  <a:gd name="T20" fmla="*/ 35 w 48"/>
                  <a:gd name="T21" fmla="*/ 0 h 44"/>
                  <a:gd name="T22" fmla="*/ 29 w 48"/>
                  <a:gd name="T23" fmla="*/ 0 h 44"/>
                  <a:gd name="T24" fmla="*/ 23 w 48"/>
                  <a:gd name="T25" fmla="*/ 0 h 44"/>
                  <a:gd name="T26" fmla="*/ 16 w 48"/>
                  <a:gd name="T27" fmla="*/ 0 h 44"/>
                  <a:gd name="T28" fmla="*/ 10 w 48"/>
                  <a:gd name="T29" fmla="*/ 3 h 44"/>
                  <a:gd name="T30" fmla="*/ 7 w 48"/>
                  <a:gd name="T31" fmla="*/ 9 h 44"/>
                  <a:gd name="T32" fmla="*/ 3 w 48"/>
                  <a:gd name="T33" fmla="*/ 12 h 44"/>
                  <a:gd name="T34" fmla="*/ 0 w 48"/>
                  <a:gd name="T35" fmla="*/ 19 h 44"/>
                  <a:gd name="T36" fmla="*/ 0 w 48"/>
                  <a:gd name="T37" fmla="*/ 25 h 44"/>
                  <a:gd name="T38" fmla="*/ 3 w 48"/>
                  <a:gd name="T39" fmla="*/ 32 h 44"/>
                  <a:gd name="T40" fmla="*/ 7 w 48"/>
                  <a:gd name="T41" fmla="*/ 38 h 44"/>
                  <a:gd name="T42" fmla="*/ 10 w 48"/>
                  <a:gd name="T43" fmla="*/ 41 h 44"/>
                  <a:gd name="T44" fmla="*/ 16 w 48"/>
                  <a:gd name="T45" fmla="*/ 44 h 44"/>
                  <a:gd name="T46" fmla="*/ 23 w 48"/>
                  <a:gd name="T47" fmla="*/ 44 h 44"/>
                  <a:gd name="T48" fmla="*/ 29 w 48"/>
                  <a:gd name="T49" fmla="*/ 44 h 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4"/>
                  <a:gd name="T77" fmla="*/ 48 w 48"/>
                  <a:gd name="T78" fmla="*/ 44 h 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4">
                    <a:moveTo>
                      <a:pt x="29" y="44"/>
                    </a:moveTo>
                    <a:lnTo>
                      <a:pt x="35" y="44"/>
                    </a:lnTo>
                    <a:lnTo>
                      <a:pt x="39" y="41"/>
                    </a:lnTo>
                    <a:lnTo>
                      <a:pt x="45" y="38"/>
                    </a:lnTo>
                    <a:lnTo>
                      <a:pt x="48" y="32"/>
                    </a:lnTo>
                    <a:lnTo>
                      <a:pt x="48" y="25"/>
                    </a:lnTo>
                    <a:lnTo>
                      <a:pt x="48" y="19"/>
                    </a:lnTo>
                    <a:lnTo>
                      <a:pt x="48" y="12"/>
                    </a:lnTo>
                    <a:lnTo>
                      <a:pt x="45" y="9"/>
                    </a:lnTo>
                    <a:lnTo>
                      <a:pt x="39" y="3"/>
                    </a:lnTo>
                    <a:lnTo>
                      <a:pt x="35" y="0"/>
                    </a:lnTo>
                    <a:lnTo>
                      <a:pt x="29" y="0"/>
                    </a:lnTo>
                    <a:lnTo>
                      <a:pt x="23" y="0"/>
                    </a:lnTo>
                    <a:lnTo>
                      <a:pt x="16" y="0"/>
                    </a:lnTo>
                    <a:lnTo>
                      <a:pt x="10" y="3"/>
                    </a:lnTo>
                    <a:lnTo>
                      <a:pt x="7" y="9"/>
                    </a:lnTo>
                    <a:lnTo>
                      <a:pt x="3" y="12"/>
                    </a:lnTo>
                    <a:lnTo>
                      <a:pt x="0" y="19"/>
                    </a:lnTo>
                    <a:lnTo>
                      <a:pt x="0" y="25"/>
                    </a:lnTo>
                    <a:lnTo>
                      <a:pt x="3" y="32"/>
                    </a:lnTo>
                    <a:lnTo>
                      <a:pt x="7" y="38"/>
                    </a:lnTo>
                    <a:lnTo>
                      <a:pt x="10" y="41"/>
                    </a:lnTo>
                    <a:lnTo>
                      <a:pt x="16" y="44"/>
                    </a:lnTo>
                    <a:lnTo>
                      <a:pt x="23" y="44"/>
                    </a:lnTo>
                    <a:lnTo>
                      <a:pt x="29" y="44"/>
                    </a:lnTo>
                  </a:path>
                </a:pathLst>
              </a:custGeom>
              <a:solidFill>
                <a:schemeClr val="hlink"/>
              </a:solidFill>
              <a:ln w="28575">
                <a:solidFill>
                  <a:schemeClr val="hlink"/>
                </a:solidFill>
                <a:round/>
                <a:headEnd/>
                <a:tailEnd/>
              </a:ln>
            </p:spPr>
            <p:txBody>
              <a:bodyPr/>
              <a:lstStyle/>
              <a:p>
                <a:endParaRPr lang="it-IT"/>
              </a:p>
            </p:txBody>
          </p:sp>
          <p:sp>
            <p:nvSpPr>
              <p:cNvPr id="23694" name="Rectangle 31"/>
              <p:cNvSpPr>
                <a:spLocks noChangeArrowheads="1"/>
              </p:cNvSpPr>
              <p:nvPr/>
            </p:nvSpPr>
            <p:spPr bwMode="auto">
              <a:xfrm>
                <a:off x="1875" y="3184"/>
                <a:ext cx="3" cy="16"/>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95" name="Freeform 32"/>
              <p:cNvSpPr>
                <a:spLocks/>
              </p:cNvSpPr>
              <p:nvPr/>
            </p:nvSpPr>
            <p:spPr bwMode="auto">
              <a:xfrm>
                <a:off x="1853" y="3126"/>
                <a:ext cx="48" cy="48"/>
              </a:xfrm>
              <a:custGeom>
                <a:avLst/>
                <a:gdLst>
                  <a:gd name="T0" fmla="*/ 25 w 48"/>
                  <a:gd name="T1" fmla="*/ 48 h 48"/>
                  <a:gd name="T2" fmla="*/ 32 w 48"/>
                  <a:gd name="T3" fmla="*/ 48 h 48"/>
                  <a:gd name="T4" fmla="*/ 38 w 48"/>
                  <a:gd name="T5" fmla="*/ 45 h 48"/>
                  <a:gd name="T6" fmla="*/ 41 w 48"/>
                  <a:gd name="T7" fmla="*/ 38 h 48"/>
                  <a:gd name="T8" fmla="*/ 44 w 48"/>
                  <a:gd name="T9" fmla="*/ 35 h 48"/>
                  <a:gd name="T10" fmla="*/ 48 w 48"/>
                  <a:gd name="T11" fmla="*/ 29 h 48"/>
                  <a:gd name="T12" fmla="*/ 48 w 48"/>
                  <a:gd name="T13" fmla="*/ 22 h 48"/>
                  <a:gd name="T14" fmla="*/ 44 w 48"/>
                  <a:gd name="T15" fmla="*/ 16 h 48"/>
                  <a:gd name="T16" fmla="*/ 41 w 48"/>
                  <a:gd name="T17" fmla="*/ 10 h 48"/>
                  <a:gd name="T18" fmla="*/ 38 w 48"/>
                  <a:gd name="T19" fmla="*/ 6 h 48"/>
                  <a:gd name="T20" fmla="*/ 32 w 48"/>
                  <a:gd name="T21" fmla="*/ 3 h 48"/>
                  <a:gd name="T22" fmla="*/ 25 w 48"/>
                  <a:gd name="T23" fmla="*/ 0 h 48"/>
                  <a:gd name="T24" fmla="*/ 19 w 48"/>
                  <a:gd name="T25" fmla="*/ 0 h 48"/>
                  <a:gd name="T26" fmla="*/ 12 w 48"/>
                  <a:gd name="T27" fmla="*/ 3 h 48"/>
                  <a:gd name="T28" fmla="*/ 9 w 48"/>
                  <a:gd name="T29" fmla="*/ 6 h 48"/>
                  <a:gd name="T30" fmla="*/ 3 w 48"/>
                  <a:gd name="T31" fmla="*/ 10 h 48"/>
                  <a:gd name="T32" fmla="*/ 0 w 48"/>
                  <a:gd name="T33" fmla="*/ 16 h 48"/>
                  <a:gd name="T34" fmla="*/ 0 w 48"/>
                  <a:gd name="T35" fmla="*/ 22 h 48"/>
                  <a:gd name="T36" fmla="*/ 0 w 48"/>
                  <a:gd name="T37" fmla="*/ 29 h 48"/>
                  <a:gd name="T38" fmla="*/ 0 w 48"/>
                  <a:gd name="T39" fmla="*/ 35 h 48"/>
                  <a:gd name="T40" fmla="*/ 3 w 48"/>
                  <a:gd name="T41" fmla="*/ 38 h 48"/>
                  <a:gd name="T42" fmla="*/ 9 w 48"/>
                  <a:gd name="T43" fmla="*/ 45 h 48"/>
                  <a:gd name="T44" fmla="*/ 12 w 48"/>
                  <a:gd name="T45" fmla="*/ 48 h 48"/>
                  <a:gd name="T46" fmla="*/ 19 w 48"/>
                  <a:gd name="T47" fmla="*/ 48 h 48"/>
                  <a:gd name="T48" fmla="*/ 25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5" y="48"/>
                    </a:moveTo>
                    <a:lnTo>
                      <a:pt x="32" y="48"/>
                    </a:lnTo>
                    <a:lnTo>
                      <a:pt x="38" y="45"/>
                    </a:lnTo>
                    <a:lnTo>
                      <a:pt x="41" y="38"/>
                    </a:lnTo>
                    <a:lnTo>
                      <a:pt x="44" y="35"/>
                    </a:lnTo>
                    <a:lnTo>
                      <a:pt x="48" y="29"/>
                    </a:lnTo>
                    <a:lnTo>
                      <a:pt x="48" y="22"/>
                    </a:lnTo>
                    <a:lnTo>
                      <a:pt x="44" y="16"/>
                    </a:lnTo>
                    <a:lnTo>
                      <a:pt x="41" y="10"/>
                    </a:lnTo>
                    <a:lnTo>
                      <a:pt x="38" y="6"/>
                    </a:lnTo>
                    <a:lnTo>
                      <a:pt x="32" y="3"/>
                    </a:lnTo>
                    <a:lnTo>
                      <a:pt x="25" y="0"/>
                    </a:lnTo>
                    <a:lnTo>
                      <a:pt x="19" y="0"/>
                    </a:lnTo>
                    <a:lnTo>
                      <a:pt x="12" y="3"/>
                    </a:lnTo>
                    <a:lnTo>
                      <a:pt x="9" y="6"/>
                    </a:lnTo>
                    <a:lnTo>
                      <a:pt x="3" y="10"/>
                    </a:lnTo>
                    <a:lnTo>
                      <a:pt x="0" y="16"/>
                    </a:lnTo>
                    <a:lnTo>
                      <a:pt x="0" y="22"/>
                    </a:lnTo>
                    <a:lnTo>
                      <a:pt x="0" y="29"/>
                    </a:lnTo>
                    <a:lnTo>
                      <a:pt x="0" y="35"/>
                    </a:lnTo>
                    <a:lnTo>
                      <a:pt x="3" y="38"/>
                    </a:lnTo>
                    <a:lnTo>
                      <a:pt x="9" y="45"/>
                    </a:lnTo>
                    <a:lnTo>
                      <a:pt x="12" y="48"/>
                    </a:lnTo>
                    <a:lnTo>
                      <a:pt x="19" y="48"/>
                    </a:lnTo>
                    <a:lnTo>
                      <a:pt x="25" y="48"/>
                    </a:lnTo>
                  </a:path>
                </a:pathLst>
              </a:custGeom>
              <a:solidFill>
                <a:schemeClr val="hlink"/>
              </a:solidFill>
              <a:ln w="28575">
                <a:solidFill>
                  <a:schemeClr val="hlink"/>
                </a:solidFill>
                <a:round/>
                <a:headEnd/>
                <a:tailEnd/>
              </a:ln>
            </p:spPr>
            <p:txBody>
              <a:bodyPr/>
              <a:lstStyle/>
              <a:p>
                <a:endParaRPr lang="it-IT"/>
              </a:p>
            </p:txBody>
          </p:sp>
          <p:sp>
            <p:nvSpPr>
              <p:cNvPr id="23696" name="Freeform 33"/>
              <p:cNvSpPr>
                <a:spLocks/>
              </p:cNvSpPr>
              <p:nvPr/>
            </p:nvSpPr>
            <p:spPr bwMode="auto">
              <a:xfrm>
                <a:off x="1965" y="3033"/>
                <a:ext cx="48" cy="45"/>
              </a:xfrm>
              <a:custGeom>
                <a:avLst/>
                <a:gdLst>
                  <a:gd name="T0" fmla="*/ 29 w 48"/>
                  <a:gd name="T1" fmla="*/ 45 h 45"/>
                  <a:gd name="T2" fmla="*/ 32 w 48"/>
                  <a:gd name="T3" fmla="*/ 45 h 45"/>
                  <a:gd name="T4" fmla="*/ 38 w 48"/>
                  <a:gd name="T5" fmla="*/ 42 h 45"/>
                  <a:gd name="T6" fmla="*/ 41 w 48"/>
                  <a:gd name="T7" fmla="*/ 35 h 45"/>
                  <a:gd name="T8" fmla="*/ 45 w 48"/>
                  <a:gd name="T9" fmla="*/ 32 h 45"/>
                  <a:gd name="T10" fmla="*/ 48 w 48"/>
                  <a:gd name="T11" fmla="*/ 26 h 45"/>
                  <a:gd name="T12" fmla="*/ 48 w 48"/>
                  <a:gd name="T13" fmla="*/ 19 h 45"/>
                  <a:gd name="T14" fmla="*/ 45 w 48"/>
                  <a:gd name="T15" fmla="*/ 13 h 45"/>
                  <a:gd name="T16" fmla="*/ 41 w 48"/>
                  <a:gd name="T17" fmla="*/ 6 h 45"/>
                  <a:gd name="T18" fmla="*/ 38 w 48"/>
                  <a:gd name="T19" fmla="*/ 3 h 45"/>
                  <a:gd name="T20" fmla="*/ 32 w 48"/>
                  <a:gd name="T21" fmla="*/ 0 h 45"/>
                  <a:gd name="T22" fmla="*/ 29 w 48"/>
                  <a:gd name="T23" fmla="*/ 0 h 45"/>
                  <a:gd name="T24" fmla="*/ 22 w 48"/>
                  <a:gd name="T25" fmla="*/ 0 h 45"/>
                  <a:gd name="T26" fmla="*/ 16 w 48"/>
                  <a:gd name="T27" fmla="*/ 0 h 45"/>
                  <a:gd name="T28" fmla="*/ 9 w 48"/>
                  <a:gd name="T29" fmla="*/ 3 h 45"/>
                  <a:gd name="T30" fmla="*/ 6 w 48"/>
                  <a:gd name="T31" fmla="*/ 6 h 45"/>
                  <a:gd name="T32" fmla="*/ 3 w 48"/>
                  <a:gd name="T33" fmla="*/ 13 h 45"/>
                  <a:gd name="T34" fmla="*/ 0 w 48"/>
                  <a:gd name="T35" fmla="*/ 19 h 45"/>
                  <a:gd name="T36" fmla="*/ 0 w 48"/>
                  <a:gd name="T37" fmla="*/ 26 h 45"/>
                  <a:gd name="T38" fmla="*/ 3 w 48"/>
                  <a:gd name="T39" fmla="*/ 32 h 45"/>
                  <a:gd name="T40" fmla="*/ 6 w 48"/>
                  <a:gd name="T41" fmla="*/ 35 h 45"/>
                  <a:gd name="T42" fmla="*/ 9 w 48"/>
                  <a:gd name="T43" fmla="*/ 42 h 45"/>
                  <a:gd name="T44" fmla="*/ 16 w 48"/>
                  <a:gd name="T45" fmla="*/ 45 h 45"/>
                  <a:gd name="T46" fmla="*/ 22 w 48"/>
                  <a:gd name="T47" fmla="*/ 45 h 45"/>
                  <a:gd name="T48" fmla="*/ 29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9" y="45"/>
                    </a:moveTo>
                    <a:lnTo>
                      <a:pt x="32" y="45"/>
                    </a:lnTo>
                    <a:lnTo>
                      <a:pt x="38" y="42"/>
                    </a:lnTo>
                    <a:lnTo>
                      <a:pt x="41" y="35"/>
                    </a:lnTo>
                    <a:lnTo>
                      <a:pt x="45" y="32"/>
                    </a:lnTo>
                    <a:lnTo>
                      <a:pt x="48" y="26"/>
                    </a:lnTo>
                    <a:lnTo>
                      <a:pt x="48" y="19"/>
                    </a:lnTo>
                    <a:lnTo>
                      <a:pt x="45" y="13"/>
                    </a:lnTo>
                    <a:lnTo>
                      <a:pt x="41" y="6"/>
                    </a:lnTo>
                    <a:lnTo>
                      <a:pt x="38" y="3"/>
                    </a:lnTo>
                    <a:lnTo>
                      <a:pt x="32" y="0"/>
                    </a:lnTo>
                    <a:lnTo>
                      <a:pt x="29" y="0"/>
                    </a:lnTo>
                    <a:lnTo>
                      <a:pt x="22" y="0"/>
                    </a:lnTo>
                    <a:lnTo>
                      <a:pt x="16" y="0"/>
                    </a:lnTo>
                    <a:lnTo>
                      <a:pt x="9" y="3"/>
                    </a:lnTo>
                    <a:lnTo>
                      <a:pt x="6" y="6"/>
                    </a:lnTo>
                    <a:lnTo>
                      <a:pt x="3" y="13"/>
                    </a:lnTo>
                    <a:lnTo>
                      <a:pt x="0" y="19"/>
                    </a:lnTo>
                    <a:lnTo>
                      <a:pt x="0" y="26"/>
                    </a:lnTo>
                    <a:lnTo>
                      <a:pt x="3" y="32"/>
                    </a:lnTo>
                    <a:lnTo>
                      <a:pt x="6" y="35"/>
                    </a:lnTo>
                    <a:lnTo>
                      <a:pt x="9" y="42"/>
                    </a:lnTo>
                    <a:lnTo>
                      <a:pt x="16" y="45"/>
                    </a:lnTo>
                    <a:lnTo>
                      <a:pt x="22" y="45"/>
                    </a:lnTo>
                    <a:lnTo>
                      <a:pt x="29" y="45"/>
                    </a:lnTo>
                    <a:close/>
                  </a:path>
                </a:pathLst>
              </a:custGeom>
              <a:solidFill>
                <a:schemeClr val="hlink"/>
              </a:solidFill>
              <a:ln w="28575">
                <a:solidFill>
                  <a:schemeClr val="hlink"/>
                </a:solidFill>
                <a:round/>
                <a:headEnd/>
                <a:tailEnd/>
              </a:ln>
            </p:spPr>
            <p:txBody>
              <a:bodyPr/>
              <a:lstStyle/>
              <a:p>
                <a:endParaRPr lang="it-IT"/>
              </a:p>
            </p:txBody>
          </p:sp>
          <p:sp>
            <p:nvSpPr>
              <p:cNvPr id="23697" name="Rectangle 34"/>
              <p:cNvSpPr>
                <a:spLocks noChangeArrowheads="1"/>
              </p:cNvSpPr>
              <p:nvPr/>
            </p:nvSpPr>
            <p:spPr bwMode="auto">
              <a:xfrm>
                <a:off x="2103" y="3039"/>
                <a:ext cx="3" cy="29"/>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98" name="Freeform 35"/>
              <p:cNvSpPr>
                <a:spLocks/>
              </p:cNvSpPr>
              <p:nvPr/>
            </p:nvSpPr>
            <p:spPr bwMode="auto">
              <a:xfrm>
                <a:off x="2080" y="2985"/>
                <a:ext cx="48" cy="48"/>
              </a:xfrm>
              <a:custGeom>
                <a:avLst/>
                <a:gdLst>
                  <a:gd name="T0" fmla="*/ 26 w 48"/>
                  <a:gd name="T1" fmla="*/ 48 h 48"/>
                  <a:gd name="T2" fmla="*/ 32 w 48"/>
                  <a:gd name="T3" fmla="*/ 45 h 48"/>
                  <a:gd name="T4" fmla="*/ 39 w 48"/>
                  <a:gd name="T5" fmla="*/ 42 h 48"/>
                  <a:gd name="T6" fmla="*/ 42 w 48"/>
                  <a:gd name="T7" fmla="*/ 38 h 48"/>
                  <a:gd name="T8" fmla="*/ 45 w 48"/>
                  <a:gd name="T9" fmla="*/ 32 h 48"/>
                  <a:gd name="T10" fmla="*/ 48 w 48"/>
                  <a:gd name="T11" fmla="*/ 26 h 48"/>
                  <a:gd name="T12" fmla="*/ 48 w 48"/>
                  <a:gd name="T13" fmla="*/ 19 h 48"/>
                  <a:gd name="T14" fmla="*/ 45 w 48"/>
                  <a:gd name="T15" fmla="*/ 16 h 48"/>
                  <a:gd name="T16" fmla="*/ 42 w 48"/>
                  <a:gd name="T17" fmla="*/ 10 h 48"/>
                  <a:gd name="T18" fmla="*/ 39 w 48"/>
                  <a:gd name="T19" fmla="*/ 6 h 48"/>
                  <a:gd name="T20" fmla="*/ 32 w 48"/>
                  <a:gd name="T21" fmla="*/ 3 h 48"/>
                  <a:gd name="T22" fmla="*/ 26 w 48"/>
                  <a:gd name="T23" fmla="*/ 0 h 48"/>
                  <a:gd name="T24" fmla="*/ 19 w 48"/>
                  <a:gd name="T25" fmla="*/ 0 h 48"/>
                  <a:gd name="T26" fmla="*/ 13 w 48"/>
                  <a:gd name="T27" fmla="*/ 3 h 48"/>
                  <a:gd name="T28" fmla="*/ 10 w 48"/>
                  <a:gd name="T29" fmla="*/ 6 h 48"/>
                  <a:gd name="T30" fmla="*/ 3 w 48"/>
                  <a:gd name="T31" fmla="*/ 10 h 48"/>
                  <a:gd name="T32" fmla="*/ 0 w 48"/>
                  <a:gd name="T33" fmla="*/ 16 h 48"/>
                  <a:gd name="T34" fmla="*/ 0 w 48"/>
                  <a:gd name="T35" fmla="*/ 19 h 48"/>
                  <a:gd name="T36" fmla="*/ 0 w 48"/>
                  <a:gd name="T37" fmla="*/ 26 h 48"/>
                  <a:gd name="T38" fmla="*/ 0 w 48"/>
                  <a:gd name="T39" fmla="*/ 32 h 48"/>
                  <a:gd name="T40" fmla="*/ 3 w 48"/>
                  <a:gd name="T41" fmla="*/ 38 h 48"/>
                  <a:gd name="T42" fmla="*/ 10 w 48"/>
                  <a:gd name="T43" fmla="*/ 42 h 48"/>
                  <a:gd name="T44" fmla="*/ 13 w 48"/>
                  <a:gd name="T45" fmla="*/ 45 h 48"/>
                  <a:gd name="T46" fmla="*/ 19 w 48"/>
                  <a:gd name="T47" fmla="*/ 48 h 48"/>
                  <a:gd name="T48" fmla="*/ 26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6" y="48"/>
                    </a:moveTo>
                    <a:lnTo>
                      <a:pt x="32" y="45"/>
                    </a:lnTo>
                    <a:lnTo>
                      <a:pt x="39" y="42"/>
                    </a:lnTo>
                    <a:lnTo>
                      <a:pt x="42" y="38"/>
                    </a:lnTo>
                    <a:lnTo>
                      <a:pt x="45" y="32"/>
                    </a:lnTo>
                    <a:lnTo>
                      <a:pt x="48" y="26"/>
                    </a:lnTo>
                    <a:lnTo>
                      <a:pt x="48" y="19"/>
                    </a:lnTo>
                    <a:lnTo>
                      <a:pt x="45" y="16"/>
                    </a:lnTo>
                    <a:lnTo>
                      <a:pt x="42" y="10"/>
                    </a:lnTo>
                    <a:lnTo>
                      <a:pt x="39" y="6"/>
                    </a:lnTo>
                    <a:lnTo>
                      <a:pt x="32" y="3"/>
                    </a:lnTo>
                    <a:lnTo>
                      <a:pt x="26" y="0"/>
                    </a:lnTo>
                    <a:lnTo>
                      <a:pt x="19" y="0"/>
                    </a:lnTo>
                    <a:lnTo>
                      <a:pt x="13" y="3"/>
                    </a:lnTo>
                    <a:lnTo>
                      <a:pt x="10" y="6"/>
                    </a:lnTo>
                    <a:lnTo>
                      <a:pt x="3" y="10"/>
                    </a:lnTo>
                    <a:lnTo>
                      <a:pt x="0" y="16"/>
                    </a:lnTo>
                    <a:lnTo>
                      <a:pt x="0" y="19"/>
                    </a:lnTo>
                    <a:lnTo>
                      <a:pt x="0" y="26"/>
                    </a:lnTo>
                    <a:lnTo>
                      <a:pt x="0" y="32"/>
                    </a:lnTo>
                    <a:lnTo>
                      <a:pt x="3" y="38"/>
                    </a:lnTo>
                    <a:lnTo>
                      <a:pt x="10" y="42"/>
                    </a:lnTo>
                    <a:lnTo>
                      <a:pt x="13" y="45"/>
                    </a:lnTo>
                    <a:lnTo>
                      <a:pt x="19" y="48"/>
                    </a:lnTo>
                    <a:lnTo>
                      <a:pt x="26" y="48"/>
                    </a:lnTo>
                  </a:path>
                </a:pathLst>
              </a:custGeom>
              <a:solidFill>
                <a:schemeClr val="hlink"/>
              </a:solidFill>
              <a:ln w="28575">
                <a:solidFill>
                  <a:schemeClr val="hlink"/>
                </a:solidFill>
                <a:round/>
                <a:headEnd/>
                <a:tailEnd/>
              </a:ln>
            </p:spPr>
            <p:txBody>
              <a:bodyPr/>
              <a:lstStyle/>
              <a:p>
                <a:endParaRPr lang="it-IT"/>
              </a:p>
            </p:txBody>
          </p:sp>
          <p:sp>
            <p:nvSpPr>
              <p:cNvPr id="23699" name="Rectangle 36"/>
              <p:cNvSpPr>
                <a:spLocks noChangeArrowheads="1"/>
              </p:cNvSpPr>
              <p:nvPr/>
            </p:nvSpPr>
            <p:spPr bwMode="auto">
              <a:xfrm>
                <a:off x="2215" y="2882"/>
                <a:ext cx="3" cy="39"/>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00" name="Freeform 37"/>
              <p:cNvSpPr>
                <a:spLocks/>
              </p:cNvSpPr>
              <p:nvPr/>
            </p:nvSpPr>
            <p:spPr bwMode="auto">
              <a:xfrm>
                <a:off x="2192" y="2930"/>
                <a:ext cx="48" cy="45"/>
              </a:xfrm>
              <a:custGeom>
                <a:avLst/>
                <a:gdLst>
                  <a:gd name="T0" fmla="*/ 26 w 48"/>
                  <a:gd name="T1" fmla="*/ 45 h 45"/>
                  <a:gd name="T2" fmla="*/ 32 w 48"/>
                  <a:gd name="T3" fmla="*/ 45 h 45"/>
                  <a:gd name="T4" fmla="*/ 39 w 48"/>
                  <a:gd name="T5" fmla="*/ 42 h 45"/>
                  <a:gd name="T6" fmla="*/ 42 w 48"/>
                  <a:gd name="T7" fmla="*/ 39 h 45"/>
                  <a:gd name="T8" fmla="*/ 45 w 48"/>
                  <a:gd name="T9" fmla="*/ 32 h 45"/>
                  <a:gd name="T10" fmla="*/ 48 w 48"/>
                  <a:gd name="T11" fmla="*/ 26 h 45"/>
                  <a:gd name="T12" fmla="*/ 48 w 48"/>
                  <a:gd name="T13" fmla="*/ 20 h 45"/>
                  <a:gd name="T14" fmla="*/ 45 w 48"/>
                  <a:gd name="T15" fmla="*/ 13 h 45"/>
                  <a:gd name="T16" fmla="*/ 42 w 48"/>
                  <a:gd name="T17" fmla="*/ 10 h 45"/>
                  <a:gd name="T18" fmla="*/ 39 w 48"/>
                  <a:gd name="T19" fmla="*/ 4 h 45"/>
                  <a:gd name="T20" fmla="*/ 32 w 48"/>
                  <a:gd name="T21" fmla="*/ 0 h 45"/>
                  <a:gd name="T22" fmla="*/ 26 w 48"/>
                  <a:gd name="T23" fmla="*/ 0 h 45"/>
                  <a:gd name="T24" fmla="*/ 23 w 48"/>
                  <a:gd name="T25" fmla="*/ 0 h 45"/>
                  <a:gd name="T26" fmla="*/ 16 w 48"/>
                  <a:gd name="T27" fmla="*/ 0 h 45"/>
                  <a:gd name="T28" fmla="*/ 10 w 48"/>
                  <a:gd name="T29" fmla="*/ 4 h 45"/>
                  <a:gd name="T30" fmla="*/ 7 w 48"/>
                  <a:gd name="T31" fmla="*/ 10 h 45"/>
                  <a:gd name="T32" fmla="*/ 4 w 48"/>
                  <a:gd name="T33" fmla="*/ 13 h 45"/>
                  <a:gd name="T34" fmla="*/ 0 w 48"/>
                  <a:gd name="T35" fmla="*/ 20 h 45"/>
                  <a:gd name="T36" fmla="*/ 0 w 48"/>
                  <a:gd name="T37" fmla="*/ 26 h 45"/>
                  <a:gd name="T38" fmla="*/ 4 w 48"/>
                  <a:gd name="T39" fmla="*/ 32 h 45"/>
                  <a:gd name="T40" fmla="*/ 7 w 48"/>
                  <a:gd name="T41" fmla="*/ 39 h 45"/>
                  <a:gd name="T42" fmla="*/ 10 w 48"/>
                  <a:gd name="T43" fmla="*/ 42 h 45"/>
                  <a:gd name="T44" fmla="*/ 16 w 48"/>
                  <a:gd name="T45" fmla="*/ 45 h 45"/>
                  <a:gd name="T46" fmla="*/ 23 w 48"/>
                  <a:gd name="T47" fmla="*/ 45 h 45"/>
                  <a:gd name="T48" fmla="*/ 26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6" y="45"/>
                    </a:moveTo>
                    <a:lnTo>
                      <a:pt x="32" y="45"/>
                    </a:lnTo>
                    <a:lnTo>
                      <a:pt x="39" y="42"/>
                    </a:lnTo>
                    <a:lnTo>
                      <a:pt x="42" y="39"/>
                    </a:lnTo>
                    <a:lnTo>
                      <a:pt x="45" y="32"/>
                    </a:lnTo>
                    <a:lnTo>
                      <a:pt x="48" y="26"/>
                    </a:lnTo>
                    <a:lnTo>
                      <a:pt x="48" y="20"/>
                    </a:lnTo>
                    <a:lnTo>
                      <a:pt x="45" y="13"/>
                    </a:lnTo>
                    <a:lnTo>
                      <a:pt x="42" y="10"/>
                    </a:lnTo>
                    <a:lnTo>
                      <a:pt x="39" y="4"/>
                    </a:lnTo>
                    <a:lnTo>
                      <a:pt x="32" y="0"/>
                    </a:lnTo>
                    <a:lnTo>
                      <a:pt x="26" y="0"/>
                    </a:lnTo>
                    <a:lnTo>
                      <a:pt x="23" y="0"/>
                    </a:lnTo>
                    <a:lnTo>
                      <a:pt x="16" y="0"/>
                    </a:lnTo>
                    <a:lnTo>
                      <a:pt x="10" y="4"/>
                    </a:lnTo>
                    <a:lnTo>
                      <a:pt x="7" y="10"/>
                    </a:lnTo>
                    <a:lnTo>
                      <a:pt x="4" y="13"/>
                    </a:lnTo>
                    <a:lnTo>
                      <a:pt x="0" y="20"/>
                    </a:lnTo>
                    <a:lnTo>
                      <a:pt x="0" y="26"/>
                    </a:lnTo>
                    <a:lnTo>
                      <a:pt x="4" y="32"/>
                    </a:lnTo>
                    <a:lnTo>
                      <a:pt x="7" y="39"/>
                    </a:lnTo>
                    <a:lnTo>
                      <a:pt x="10" y="42"/>
                    </a:lnTo>
                    <a:lnTo>
                      <a:pt x="16" y="45"/>
                    </a:lnTo>
                    <a:lnTo>
                      <a:pt x="23" y="45"/>
                    </a:lnTo>
                    <a:lnTo>
                      <a:pt x="26" y="45"/>
                    </a:lnTo>
                  </a:path>
                </a:pathLst>
              </a:custGeom>
              <a:solidFill>
                <a:schemeClr val="hlink"/>
              </a:solidFill>
              <a:ln w="28575">
                <a:solidFill>
                  <a:schemeClr val="hlink"/>
                </a:solidFill>
                <a:round/>
                <a:headEnd/>
                <a:tailEnd/>
              </a:ln>
            </p:spPr>
            <p:txBody>
              <a:bodyPr/>
              <a:lstStyle/>
              <a:p>
                <a:endParaRPr lang="it-IT"/>
              </a:p>
            </p:txBody>
          </p:sp>
          <p:sp>
            <p:nvSpPr>
              <p:cNvPr id="23701" name="Rectangle 38"/>
              <p:cNvSpPr>
                <a:spLocks noChangeArrowheads="1"/>
              </p:cNvSpPr>
              <p:nvPr/>
            </p:nvSpPr>
            <p:spPr bwMode="auto">
              <a:xfrm>
                <a:off x="2327" y="2799"/>
                <a:ext cx="3" cy="51"/>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02" name="Freeform 39"/>
              <p:cNvSpPr>
                <a:spLocks/>
              </p:cNvSpPr>
              <p:nvPr/>
            </p:nvSpPr>
            <p:spPr bwMode="auto">
              <a:xfrm>
                <a:off x="2308" y="2860"/>
                <a:ext cx="45" cy="45"/>
              </a:xfrm>
              <a:custGeom>
                <a:avLst/>
                <a:gdLst>
                  <a:gd name="T0" fmla="*/ 25 w 45"/>
                  <a:gd name="T1" fmla="*/ 45 h 45"/>
                  <a:gd name="T2" fmla="*/ 32 w 45"/>
                  <a:gd name="T3" fmla="*/ 45 h 45"/>
                  <a:gd name="T4" fmla="*/ 35 w 45"/>
                  <a:gd name="T5" fmla="*/ 42 h 45"/>
                  <a:gd name="T6" fmla="*/ 41 w 45"/>
                  <a:gd name="T7" fmla="*/ 35 h 45"/>
                  <a:gd name="T8" fmla="*/ 45 w 45"/>
                  <a:gd name="T9" fmla="*/ 32 h 45"/>
                  <a:gd name="T10" fmla="*/ 45 w 45"/>
                  <a:gd name="T11" fmla="*/ 26 h 45"/>
                  <a:gd name="T12" fmla="*/ 45 w 45"/>
                  <a:gd name="T13" fmla="*/ 19 h 45"/>
                  <a:gd name="T14" fmla="*/ 45 w 45"/>
                  <a:gd name="T15" fmla="*/ 13 h 45"/>
                  <a:gd name="T16" fmla="*/ 41 w 45"/>
                  <a:gd name="T17" fmla="*/ 10 h 45"/>
                  <a:gd name="T18" fmla="*/ 35 w 45"/>
                  <a:gd name="T19" fmla="*/ 3 h 45"/>
                  <a:gd name="T20" fmla="*/ 32 w 45"/>
                  <a:gd name="T21" fmla="*/ 0 h 45"/>
                  <a:gd name="T22" fmla="*/ 25 w 45"/>
                  <a:gd name="T23" fmla="*/ 0 h 45"/>
                  <a:gd name="T24" fmla="*/ 19 w 45"/>
                  <a:gd name="T25" fmla="*/ 0 h 45"/>
                  <a:gd name="T26" fmla="*/ 13 w 45"/>
                  <a:gd name="T27" fmla="*/ 0 h 45"/>
                  <a:gd name="T28" fmla="*/ 6 w 45"/>
                  <a:gd name="T29" fmla="*/ 3 h 45"/>
                  <a:gd name="T30" fmla="*/ 3 w 45"/>
                  <a:gd name="T31" fmla="*/ 10 h 45"/>
                  <a:gd name="T32" fmla="*/ 0 w 45"/>
                  <a:gd name="T33" fmla="*/ 13 h 45"/>
                  <a:gd name="T34" fmla="*/ 0 w 45"/>
                  <a:gd name="T35" fmla="*/ 19 h 45"/>
                  <a:gd name="T36" fmla="*/ 0 w 45"/>
                  <a:gd name="T37" fmla="*/ 26 h 45"/>
                  <a:gd name="T38" fmla="*/ 0 w 45"/>
                  <a:gd name="T39" fmla="*/ 32 h 45"/>
                  <a:gd name="T40" fmla="*/ 3 w 45"/>
                  <a:gd name="T41" fmla="*/ 35 h 45"/>
                  <a:gd name="T42" fmla="*/ 6 w 45"/>
                  <a:gd name="T43" fmla="*/ 42 h 45"/>
                  <a:gd name="T44" fmla="*/ 13 w 45"/>
                  <a:gd name="T45" fmla="*/ 45 h 45"/>
                  <a:gd name="T46" fmla="*/ 19 w 45"/>
                  <a:gd name="T47" fmla="*/ 45 h 45"/>
                  <a:gd name="T48" fmla="*/ 25 w 45"/>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5"/>
                  <a:gd name="T77" fmla="*/ 45 w 45"/>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5">
                    <a:moveTo>
                      <a:pt x="25" y="45"/>
                    </a:moveTo>
                    <a:lnTo>
                      <a:pt x="32" y="45"/>
                    </a:lnTo>
                    <a:lnTo>
                      <a:pt x="35" y="42"/>
                    </a:lnTo>
                    <a:lnTo>
                      <a:pt x="41" y="35"/>
                    </a:lnTo>
                    <a:lnTo>
                      <a:pt x="45" y="32"/>
                    </a:lnTo>
                    <a:lnTo>
                      <a:pt x="45" y="26"/>
                    </a:lnTo>
                    <a:lnTo>
                      <a:pt x="45" y="19"/>
                    </a:lnTo>
                    <a:lnTo>
                      <a:pt x="45" y="13"/>
                    </a:lnTo>
                    <a:lnTo>
                      <a:pt x="41" y="10"/>
                    </a:lnTo>
                    <a:lnTo>
                      <a:pt x="35" y="3"/>
                    </a:lnTo>
                    <a:lnTo>
                      <a:pt x="32" y="0"/>
                    </a:lnTo>
                    <a:lnTo>
                      <a:pt x="25" y="0"/>
                    </a:lnTo>
                    <a:lnTo>
                      <a:pt x="19" y="0"/>
                    </a:lnTo>
                    <a:lnTo>
                      <a:pt x="13" y="0"/>
                    </a:lnTo>
                    <a:lnTo>
                      <a:pt x="6" y="3"/>
                    </a:lnTo>
                    <a:lnTo>
                      <a:pt x="3" y="10"/>
                    </a:lnTo>
                    <a:lnTo>
                      <a:pt x="0" y="13"/>
                    </a:lnTo>
                    <a:lnTo>
                      <a:pt x="0" y="19"/>
                    </a:lnTo>
                    <a:lnTo>
                      <a:pt x="0" y="26"/>
                    </a:lnTo>
                    <a:lnTo>
                      <a:pt x="0" y="32"/>
                    </a:lnTo>
                    <a:lnTo>
                      <a:pt x="3" y="35"/>
                    </a:lnTo>
                    <a:lnTo>
                      <a:pt x="6" y="42"/>
                    </a:lnTo>
                    <a:lnTo>
                      <a:pt x="13" y="45"/>
                    </a:lnTo>
                    <a:lnTo>
                      <a:pt x="19" y="45"/>
                    </a:lnTo>
                    <a:lnTo>
                      <a:pt x="25" y="45"/>
                    </a:lnTo>
                  </a:path>
                </a:pathLst>
              </a:custGeom>
              <a:solidFill>
                <a:schemeClr val="hlink"/>
              </a:solidFill>
              <a:ln w="28575">
                <a:solidFill>
                  <a:schemeClr val="hlink"/>
                </a:solidFill>
                <a:round/>
                <a:headEnd/>
                <a:tailEnd/>
              </a:ln>
            </p:spPr>
            <p:txBody>
              <a:bodyPr/>
              <a:lstStyle/>
              <a:p>
                <a:endParaRPr lang="it-IT"/>
              </a:p>
            </p:txBody>
          </p:sp>
          <p:sp>
            <p:nvSpPr>
              <p:cNvPr id="23703" name="Rectangle 40"/>
              <p:cNvSpPr>
                <a:spLocks noChangeArrowheads="1"/>
              </p:cNvSpPr>
              <p:nvPr/>
            </p:nvSpPr>
            <p:spPr bwMode="auto">
              <a:xfrm>
                <a:off x="2442" y="2882"/>
                <a:ext cx="4" cy="39"/>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04" name="Freeform 41"/>
              <p:cNvSpPr>
                <a:spLocks/>
              </p:cNvSpPr>
              <p:nvPr/>
            </p:nvSpPr>
            <p:spPr bwMode="auto">
              <a:xfrm>
                <a:off x="2420" y="2930"/>
                <a:ext cx="48" cy="45"/>
              </a:xfrm>
              <a:custGeom>
                <a:avLst/>
                <a:gdLst>
                  <a:gd name="T0" fmla="*/ 26 w 48"/>
                  <a:gd name="T1" fmla="*/ 45 h 45"/>
                  <a:gd name="T2" fmla="*/ 32 w 48"/>
                  <a:gd name="T3" fmla="*/ 45 h 45"/>
                  <a:gd name="T4" fmla="*/ 39 w 48"/>
                  <a:gd name="T5" fmla="*/ 42 h 45"/>
                  <a:gd name="T6" fmla="*/ 42 w 48"/>
                  <a:gd name="T7" fmla="*/ 36 h 45"/>
                  <a:gd name="T8" fmla="*/ 45 w 48"/>
                  <a:gd name="T9" fmla="*/ 32 h 45"/>
                  <a:gd name="T10" fmla="*/ 48 w 48"/>
                  <a:gd name="T11" fmla="*/ 26 h 45"/>
                  <a:gd name="T12" fmla="*/ 48 w 48"/>
                  <a:gd name="T13" fmla="*/ 20 h 45"/>
                  <a:gd name="T14" fmla="*/ 45 w 48"/>
                  <a:gd name="T15" fmla="*/ 13 h 45"/>
                  <a:gd name="T16" fmla="*/ 42 w 48"/>
                  <a:gd name="T17" fmla="*/ 10 h 45"/>
                  <a:gd name="T18" fmla="*/ 39 w 48"/>
                  <a:gd name="T19" fmla="*/ 4 h 45"/>
                  <a:gd name="T20" fmla="*/ 32 w 48"/>
                  <a:gd name="T21" fmla="*/ 0 h 45"/>
                  <a:gd name="T22" fmla="*/ 26 w 48"/>
                  <a:gd name="T23" fmla="*/ 0 h 45"/>
                  <a:gd name="T24" fmla="*/ 19 w 48"/>
                  <a:gd name="T25" fmla="*/ 0 h 45"/>
                  <a:gd name="T26" fmla="*/ 16 w 48"/>
                  <a:gd name="T27" fmla="*/ 0 h 45"/>
                  <a:gd name="T28" fmla="*/ 10 w 48"/>
                  <a:gd name="T29" fmla="*/ 4 h 45"/>
                  <a:gd name="T30" fmla="*/ 3 w 48"/>
                  <a:gd name="T31" fmla="*/ 10 h 45"/>
                  <a:gd name="T32" fmla="*/ 3 w 48"/>
                  <a:gd name="T33" fmla="*/ 13 h 45"/>
                  <a:gd name="T34" fmla="*/ 0 w 48"/>
                  <a:gd name="T35" fmla="*/ 20 h 45"/>
                  <a:gd name="T36" fmla="*/ 0 w 48"/>
                  <a:gd name="T37" fmla="*/ 26 h 45"/>
                  <a:gd name="T38" fmla="*/ 3 w 48"/>
                  <a:gd name="T39" fmla="*/ 32 h 45"/>
                  <a:gd name="T40" fmla="*/ 3 w 48"/>
                  <a:gd name="T41" fmla="*/ 36 h 45"/>
                  <a:gd name="T42" fmla="*/ 10 w 48"/>
                  <a:gd name="T43" fmla="*/ 42 h 45"/>
                  <a:gd name="T44" fmla="*/ 16 w 48"/>
                  <a:gd name="T45" fmla="*/ 45 h 45"/>
                  <a:gd name="T46" fmla="*/ 19 w 48"/>
                  <a:gd name="T47" fmla="*/ 45 h 45"/>
                  <a:gd name="T48" fmla="*/ 26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6" y="45"/>
                    </a:moveTo>
                    <a:lnTo>
                      <a:pt x="32" y="45"/>
                    </a:lnTo>
                    <a:lnTo>
                      <a:pt x="39" y="42"/>
                    </a:lnTo>
                    <a:lnTo>
                      <a:pt x="42" y="36"/>
                    </a:lnTo>
                    <a:lnTo>
                      <a:pt x="45" y="32"/>
                    </a:lnTo>
                    <a:lnTo>
                      <a:pt x="48" y="26"/>
                    </a:lnTo>
                    <a:lnTo>
                      <a:pt x="48" y="20"/>
                    </a:lnTo>
                    <a:lnTo>
                      <a:pt x="45" y="13"/>
                    </a:lnTo>
                    <a:lnTo>
                      <a:pt x="42" y="10"/>
                    </a:lnTo>
                    <a:lnTo>
                      <a:pt x="39" y="4"/>
                    </a:lnTo>
                    <a:lnTo>
                      <a:pt x="32" y="0"/>
                    </a:lnTo>
                    <a:lnTo>
                      <a:pt x="26" y="0"/>
                    </a:lnTo>
                    <a:lnTo>
                      <a:pt x="19" y="0"/>
                    </a:lnTo>
                    <a:lnTo>
                      <a:pt x="16" y="0"/>
                    </a:lnTo>
                    <a:lnTo>
                      <a:pt x="10" y="4"/>
                    </a:lnTo>
                    <a:lnTo>
                      <a:pt x="3" y="10"/>
                    </a:lnTo>
                    <a:lnTo>
                      <a:pt x="3" y="13"/>
                    </a:lnTo>
                    <a:lnTo>
                      <a:pt x="0" y="20"/>
                    </a:lnTo>
                    <a:lnTo>
                      <a:pt x="0" y="26"/>
                    </a:lnTo>
                    <a:lnTo>
                      <a:pt x="3" y="32"/>
                    </a:lnTo>
                    <a:lnTo>
                      <a:pt x="3" y="36"/>
                    </a:lnTo>
                    <a:lnTo>
                      <a:pt x="10" y="42"/>
                    </a:lnTo>
                    <a:lnTo>
                      <a:pt x="16" y="45"/>
                    </a:lnTo>
                    <a:lnTo>
                      <a:pt x="19" y="45"/>
                    </a:lnTo>
                    <a:lnTo>
                      <a:pt x="26" y="45"/>
                    </a:lnTo>
                  </a:path>
                </a:pathLst>
              </a:custGeom>
              <a:solidFill>
                <a:schemeClr val="hlink"/>
              </a:solidFill>
              <a:ln w="28575">
                <a:solidFill>
                  <a:schemeClr val="hlink"/>
                </a:solidFill>
                <a:round/>
                <a:headEnd/>
                <a:tailEnd/>
              </a:ln>
            </p:spPr>
            <p:txBody>
              <a:bodyPr/>
              <a:lstStyle/>
              <a:p>
                <a:endParaRPr lang="it-IT"/>
              </a:p>
            </p:txBody>
          </p:sp>
          <p:sp>
            <p:nvSpPr>
              <p:cNvPr id="23705" name="Rectangle 42"/>
              <p:cNvSpPr>
                <a:spLocks noChangeArrowheads="1"/>
              </p:cNvSpPr>
              <p:nvPr/>
            </p:nvSpPr>
            <p:spPr bwMode="auto">
              <a:xfrm>
                <a:off x="2555" y="2930"/>
                <a:ext cx="3" cy="36"/>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06" name="Freeform 43"/>
              <p:cNvSpPr>
                <a:spLocks/>
              </p:cNvSpPr>
              <p:nvPr/>
            </p:nvSpPr>
            <p:spPr bwMode="auto">
              <a:xfrm>
                <a:off x="2532" y="2975"/>
                <a:ext cx="48" cy="45"/>
              </a:xfrm>
              <a:custGeom>
                <a:avLst/>
                <a:gdLst>
                  <a:gd name="T0" fmla="*/ 29 w 48"/>
                  <a:gd name="T1" fmla="*/ 45 h 45"/>
                  <a:gd name="T2" fmla="*/ 36 w 48"/>
                  <a:gd name="T3" fmla="*/ 45 h 45"/>
                  <a:gd name="T4" fmla="*/ 39 w 48"/>
                  <a:gd name="T5" fmla="*/ 42 h 45"/>
                  <a:gd name="T6" fmla="*/ 45 w 48"/>
                  <a:gd name="T7" fmla="*/ 39 h 45"/>
                  <a:gd name="T8" fmla="*/ 48 w 48"/>
                  <a:gd name="T9" fmla="*/ 32 h 45"/>
                  <a:gd name="T10" fmla="*/ 48 w 48"/>
                  <a:gd name="T11" fmla="*/ 26 h 45"/>
                  <a:gd name="T12" fmla="*/ 48 w 48"/>
                  <a:gd name="T13" fmla="*/ 20 h 45"/>
                  <a:gd name="T14" fmla="*/ 48 w 48"/>
                  <a:gd name="T15" fmla="*/ 13 h 45"/>
                  <a:gd name="T16" fmla="*/ 45 w 48"/>
                  <a:gd name="T17" fmla="*/ 10 h 45"/>
                  <a:gd name="T18" fmla="*/ 39 w 48"/>
                  <a:gd name="T19" fmla="*/ 4 h 45"/>
                  <a:gd name="T20" fmla="*/ 36 w 48"/>
                  <a:gd name="T21" fmla="*/ 0 h 45"/>
                  <a:gd name="T22" fmla="*/ 29 w 48"/>
                  <a:gd name="T23" fmla="*/ 0 h 45"/>
                  <a:gd name="T24" fmla="*/ 23 w 48"/>
                  <a:gd name="T25" fmla="*/ 0 h 45"/>
                  <a:gd name="T26" fmla="*/ 16 w 48"/>
                  <a:gd name="T27" fmla="*/ 0 h 45"/>
                  <a:gd name="T28" fmla="*/ 10 w 48"/>
                  <a:gd name="T29" fmla="*/ 4 h 45"/>
                  <a:gd name="T30" fmla="*/ 7 w 48"/>
                  <a:gd name="T31" fmla="*/ 10 h 45"/>
                  <a:gd name="T32" fmla="*/ 3 w 48"/>
                  <a:gd name="T33" fmla="*/ 13 h 45"/>
                  <a:gd name="T34" fmla="*/ 0 w 48"/>
                  <a:gd name="T35" fmla="*/ 20 h 45"/>
                  <a:gd name="T36" fmla="*/ 0 w 48"/>
                  <a:gd name="T37" fmla="*/ 26 h 45"/>
                  <a:gd name="T38" fmla="*/ 3 w 48"/>
                  <a:gd name="T39" fmla="*/ 32 h 45"/>
                  <a:gd name="T40" fmla="*/ 7 w 48"/>
                  <a:gd name="T41" fmla="*/ 39 h 45"/>
                  <a:gd name="T42" fmla="*/ 10 w 48"/>
                  <a:gd name="T43" fmla="*/ 42 h 45"/>
                  <a:gd name="T44" fmla="*/ 16 w 48"/>
                  <a:gd name="T45" fmla="*/ 45 h 45"/>
                  <a:gd name="T46" fmla="*/ 23 w 48"/>
                  <a:gd name="T47" fmla="*/ 45 h 45"/>
                  <a:gd name="T48" fmla="*/ 29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9" y="45"/>
                    </a:moveTo>
                    <a:lnTo>
                      <a:pt x="36" y="45"/>
                    </a:lnTo>
                    <a:lnTo>
                      <a:pt x="39" y="42"/>
                    </a:lnTo>
                    <a:lnTo>
                      <a:pt x="45" y="39"/>
                    </a:lnTo>
                    <a:lnTo>
                      <a:pt x="48" y="32"/>
                    </a:lnTo>
                    <a:lnTo>
                      <a:pt x="48" y="26"/>
                    </a:lnTo>
                    <a:lnTo>
                      <a:pt x="48" y="20"/>
                    </a:lnTo>
                    <a:lnTo>
                      <a:pt x="48" y="13"/>
                    </a:lnTo>
                    <a:lnTo>
                      <a:pt x="45" y="10"/>
                    </a:lnTo>
                    <a:lnTo>
                      <a:pt x="39" y="4"/>
                    </a:lnTo>
                    <a:lnTo>
                      <a:pt x="36" y="0"/>
                    </a:lnTo>
                    <a:lnTo>
                      <a:pt x="29" y="0"/>
                    </a:lnTo>
                    <a:lnTo>
                      <a:pt x="23" y="0"/>
                    </a:lnTo>
                    <a:lnTo>
                      <a:pt x="16" y="0"/>
                    </a:lnTo>
                    <a:lnTo>
                      <a:pt x="10" y="4"/>
                    </a:lnTo>
                    <a:lnTo>
                      <a:pt x="7" y="10"/>
                    </a:lnTo>
                    <a:lnTo>
                      <a:pt x="3" y="13"/>
                    </a:lnTo>
                    <a:lnTo>
                      <a:pt x="0" y="20"/>
                    </a:lnTo>
                    <a:lnTo>
                      <a:pt x="0" y="26"/>
                    </a:lnTo>
                    <a:lnTo>
                      <a:pt x="3" y="32"/>
                    </a:lnTo>
                    <a:lnTo>
                      <a:pt x="7" y="39"/>
                    </a:lnTo>
                    <a:lnTo>
                      <a:pt x="10" y="42"/>
                    </a:lnTo>
                    <a:lnTo>
                      <a:pt x="16" y="45"/>
                    </a:lnTo>
                    <a:lnTo>
                      <a:pt x="23" y="45"/>
                    </a:lnTo>
                    <a:lnTo>
                      <a:pt x="29" y="45"/>
                    </a:lnTo>
                  </a:path>
                </a:pathLst>
              </a:custGeom>
              <a:solidFill>
                <a:schemeClr val="hlink"/>
              </a:solidFill>
              <a:ln w="28575">
                <a:solidFill>
                  <a:schemeClr val="hlink"/>
                </a:solidFill>
                <a:round/>
                <a:headEnd/>
                <a:tailEnd/>
              </a:ln>
            </p:spPr>
            <p:txBody>
              <a:bodyPr/>
              <a:lstStyle/>
              <a:p>
                <a:endParaRPr lang="it-IT"/>
              </a:p>
            </p:txBody>
          </p:sp>
          <p:sp>
            <p:nvSpPr>
              <p:cNvPr id="23707" name="Rectangle 44"/>
              <p:cNvSpPr>
                <a:spLocks noChangeArrowheads="1"/>
              </p:cNvSpPr>
              <p:nvPr/>
            </p:nvSpPr>
            <p:spPr bwMode="auto">
              <a:xfrm>
                <a:off x="2670" y="2924"/>
                <a:ext cx="3" cy="32"/>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08" name="Freeform 45"/>
              <p:cNvSpPr>
                <a:spLocks/>
              </p:cNvSpPr>
              <p:nvPr/>
            </p:nvSpPr>
            <p:spPr bwMode="auto">
              <a:xfrm>
                <a:off x="2648" y="2966"/>
                <a:ext cx="48" cy="48"/>
              </a:xfrm>
              <a:custGeom>
                <a:avLst/>
                <a:gdLst>
                  <a:gd name="T0" fmla="*/ 25 w 48"/>
                  <a:gd name="T1" fmla="*/ 48 h 48"/>
                  <a:gd name="T2" fmla="*/ 32 w 48"/>
                  <a:gd name="T3" fmla="*/ 45 h 48"/>
                  <a:gd name="T4" fmla="*/ 38 w 48"/>
                  <a:gd name="T5" fmla="*/ 41 h 48"/>
                  <a:gd name="T6" fmla="*/ 41 w 48"/>
                  <a:gd name="T7" fmla="*/ 38 h 48"/>
                  <a:gd name="T8" fmla="*/ 45 w 48"/>
                  <a:gd name="T9" fmla="*/ 32 h 48"/>
                  <a:gd name="T10" fmla="*/ 48 w 48"/>
                  <a:gd name="T11" fmla="*/ 25 h 48"/>
                  <a:gd name="T12" fmla="*/ 48 w 48"/>
                  <a:gd name="T13" fmla="*/ 19 h 48"/>
                  <a:gd name="T14" fmla="*/ 45 w 48"/>
                  <a:gd name="T15" fmla="*/ 16 h 48"/>
                  <a:gd name="T16" fmla="*/ 41 w 48"/>
                  <a:gd name="T17" fmla="*/ 9 h 48"/>
                  <a:gd name="T18" fmla="*/ 38 w 48"/>
                  <a:gd name="T19" fmla="*/ 6 h 48"/>
                  <a:gd name="T20" fmla="*/ 32 w 48"/>
                  <a:gd name="T21" fmla="*/ 3 h 48"/>
                  <a:gd name="T22" fmla="*/ 25 w 48"/>
                  <a:gd name="T23" fmla="*/ 0 h 48"/>
                  <a:gd name="T24" fmla="*/ 19 w 48"/>
                  <a:gd name="T25" fmla="*/ 0 h 48"/>
                  <a:gd name="T26" fmla="*/ 12 w 48"/>
                  <a:gd name="T27" fmla="*/ 3 h 48"/>
                  <a:gd name="T28" fmla="*/ 9 w 48"/>
                  <a:gd name="T29" fmla="*/ 6 h 48"/>
                  <a:gd name="T30" fmla="*/ 3 w 48"/>
                  <a:gd name="T31" fmla="*/ 9 h 48"/>
                  <a:gd name="T32" fmla="*/ 0 w 48"/>
                  <a:gd name="T33" fmla="*/ 16 h 48"/>
                  <a:gd name="T34" fmla="*/ 0 w 48"/>
                  <a:gd name="T35" fmla="*/ 19 h 48"/>
                  <a:gd name="T36" fmla="*/ 0 w 48"/>
                  <a:gd name="T37" fmla="*/ 25 h 48"/>
                  <a:gd name="T38" fmla="*/ 0 w 48"/>
                  <a:gd name="T39" fmla="*/ 32 h 48"/>
                  <a:gd name="T40" fmla="*/ 3 w 48"/>
                  <a:gd name="T41" fmla="*/ 38 h 48"/>
                  <a:gd name="T42" fmla="*/ 9 w 48"/>
                  <a:gd name="T43" fmla="*/ 41 h 48"/>
                  <a:gd name="T44" fmla="*/ 12 w 48"/>
                  <a:gd name="T45" fmla="*/ 45 h 48"/>
                  <a:gd name="T46" fmla="*/ 19 w 48"/>
                  <a:gd name="T47" fmla="*/ 48 h 48"/>
                  <a:gd name="T48" fmla="*/ 25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5" y="48"/>
                    </a:moveTo>
                    <a:lnTo>
                      <a:pt x="32" y="45"/>
                    </a:lnTo>
                    <a:lnTo>
                      <a:pt x="38" y="41"/>
                    </a:lnTo>
                    <a:lnTo>
                      <a:pt x="41" y="38"/>
                    </a:lnTo>
                    <a:lnTo>
                      <a:pt x="45" y="32"/>
                    </a:lnTo>
                    <a:lnTo>
                      <a:pt x="48" y="25"/>
                    </a:lnTo>
                    <a:lnTo>
                      <a:pt x="48" y="19"/>
                    </a:lnTo>
                    <a:lnTo>
                      <a:pt x="45" y="16"/>
                    </a:lnTo>
                    <a:lnTo>
                      <a:pt x="41" y="9"/>
                    </a:lnTo>
                    <a:lnTo>
                      <a:pt x="38" y="6"/>
                    </a:lnTo>
                    <a:lnTo>
                      <a:pt x="32" y="3"/>
                    </a:lnTo>
                    <a:lnTo>
                      <a:pt x="25" y="0"/>
                    </a:lnTo>
                    <a:lnTo>
                      <a:pt x="19" y="0"/>
                    </a:lnTo>
                    <a:lnTo>
                      <a:pt x="12" y="3"/>
                    </a:lnTo>
                    <a:lnTo>
                      <a:pt x="9" y="6"/>
                    </a:lnTo>
                    <a:lnTo>
                      <a:pt x="3" y="9"/>
                    </a:lnTo>
                    <a:lnTo>
                      <a:pt x="0" y="16"/>
                    </a:lnTo>
                    <a:lnTo>
                      <a:pt x="0" y="19"/>
                    </a:lnTo>
                    <a:lnTo>
                      <a:pt x="0" y="25"/>
                    </a:lnTo>
                    <a:lnTo>
                      <a:pt x="0" y="32"/>
                    </a:lnTo>
                    <a:lnTo>
                      <a:pt x="3" y="38"/>
                    </a:lnTo>
                    <a:lnTo>
                      <a:pt x="9" y="41"/>
                    </a:lnTo>
                    <a:lnTo>
                      <a:pt x="12" y="45"/>
                    </a:lnTo>
                    <a:lnTo>
                      <a:pt x="19" y="48"/>
                    </a:lnTo>
                    <a:lnTo>
                      <a:pt x="25" y="48"/>
                    </a:lnTo>
                  </a:path>
                </a:pathLst>
              </a:custGeom>
              <a:solidFill>
                <a:schemeClr val="hlink"/>
              </a:solidFill>
              <a:ln w="28575">
                <a:solidFill>
                  <a:schemeClr val="hlink"/>
                </a:solidFill>
                <a:round/>
                <a:headEnd/>
                <a:tailEnd/>
              </a:ln>
            </p:spPr>
            <p:txBody>
              <a:bodyPr/>
              <a:lstStyle/>
              <a:p>
                <a:endParaRPr lang="it-IT"/>
              </a:p>
            </p:txBody>
          </p:sp>
          <p:sp>
            <p:nvSpPr>
              <p:cNvPr id="23709" name="Rectangle 46"/>
              <p:cNvSpPr>
                <a:spLocks noChangeArrowheads="1"/>
              </p:cNvSpPr>
              <p:nvPr/>
            </p:nvSpPr>
            <p:spPr bwMode="auto">
              <a:xfrm>
                <a:off x="2782" y="2950"/>
                <a:ext cx="4" cy="32"/>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10" name="Freeform 47"/>
              <p:cNvSpPr>
                <a:spLocks/>
              </p:cNvSpPr>
              <p:nvPr/>
            </p:nvSpPr>
            <p:spPr bwMode="auto">
              <a:xfrm>
                <a:off x="2760" y="2991"/>
                <a:ext cx="48" cy="45"/>
              </a:xfrm>
              <a:custGeom>
                <a:avLst/>
                <a:gdLst>
                  <a:gd name="T0" fmla="*/ 29 w 48"/>
                  <a:gd name="T1" fmla="*/ 45 h 45"/>
                  <a:gd name="T2" fmla="*/ 32 w 48"/>
                  <a:gd name="T3" fmla="*/ 45 h 45"/>
                  <a:gd name="T4" fmla="*/ 38 w 48"/>
                  <a:gd name="T5" fmla="*/ 42 h 45"/>
                  <a:gd name="T6" fmla="*/ 42 w 48"/>
                  <a:gd name="T7" fmla="*/ 36 h 45"/>
                  <a:gd name="T8" fmla="*/ 45 w 48"/>
                  <a:gd name="T9" fmla="*/ 32 h 45"/>
                  <a:gd name="T10" fmla="*/ 48 w 48"/>
                  <a:gd name="T11" fmla="*/ 26 h 45"/>
                  <a:gd name="T12" fmla="*/ 48 w 48"/>
                  <a:gd name="T13" fmla="*/ 20 h 45"/>
                  <a:gd name="T14" fmla="*/ 45 w 48"/>
                  <a:gd name="T15" fmla="*/ 13 h 45"/>
                  <a:gd name="T16" fmla="*/ 42 w 48"/>
                  <a:gd name="T17" fmla="*/ 10 h 45"/>
                  <a:gd name="T18" fmla="*/ 38 w 48"/>
                  <a:gd name="T19" fmla="*/ 4 h 45"/>
                  <a:gd name="T20" fmla="*/ 32 w 48"/>
                  <a:gd name="T21" fmla="*/ 0 h 45"/>
                  <a:gd name="T22" fmla="*/ 29 w 48"/>
                  <a:gd name="T23" fmla="*/ 0 h 45"/>
                  <a:gd name="T24" fmla="*/ 22 w 48"/>
                  <a:gd name="T25" fmla="*/ 0 h 45"/>
                  <a:gd name="T26" fmla="*/ 16 w 48"/>
                  <a:gd name="T27" fmla="*/ 0 h 45"/>
                  <a:gd name="T28" fmla="*/ 9 w 48"/>
                  <a:gd name="T29" fmla="*/ 4 h 45"/>
                  <a:gd name="T30" fmla="*/ 6 w 48"/>
                  <a:gd name="T31" fmla="*/ 10 h 45"/>
                  <a:gd name="T32" fmla="*/ 3 w 48"/>
                  <a:gd name="T33" fmla="*/ 13 h 45"/>
                  <a:gd name="T34" fmla="*/ 0 w 48"/>
                  <a:gd name="T35" fmla="*/ 20 h 45"/>
                  <a:gd name="T36" fmla="*/ 0 w 48"/>
                  <a:gd name="T37" fmla="*/ 26 h 45"/>
                  <a:gd name="T38" fmla="*/ 3 w 48"/>
                  <a:gd name="T39" fmla="*/ 32 h 45"/>
                  <a:gd name="T40" fmla="*/ 6 w 48"/>
                  <a:gd name="T41" fmla="*/ 36 h 45"/>
                  <a:gd name="T42" fmla="*/ 9 w 48"/>
                  <a:gd name="T43" fmla="*/ 42 h 45"/>
                  <a:gd name="T44" fmla="*/ 16 w 48"/>
                  <a:gd name="T45" fmla="*/ 45 h 45"/>
                  <a:gd name="T46" fmla="*/ 22 w 48"/>
                  <a:gd name="T47" fmla="*/ 45 h 45"/>
                  <a:gd name="T48" fmla="*/ 29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9" y="45"/>
                    </a:moveTo>
                    <a:lnTo>
                      <a:pt x="32" y="45"/>
                    </a:lnTo>
                    <a:lnTo>
                      <a:pt x="38" y="42"/>
                    </a:lnTo>
                    <a:lnTo>
                      <a:pt x="42" y="36"/>
                    </a:lnTo>
                    <a:lnTo>
                      <a:pt x="45" y="32"/>
                    </a:lnTo>
                    <a:lnTo>
                      <a:pt x="48" y="26"/>
                    </a:lnTo>
                    <a:lnTo>
                      <a:pt x="48" y="20"/>
                    </a:lnTo>
                    <a:lnTo>
                      <a:pt x="45" y="13"/>
                    </a:lnTo>
                    <a:lnTo>
                      <a:pt x="42" y="10"/>
                    </a:lnTo>
                    <a:lnTo>
                      <a:pt x="38" y="4"/>
                    </a:lnTo>
                    <a:lnTo>
                      <a:pt x="32" y="0"/>
                    </a:lnTo>
                    <a:lnTo>
                      <a:pt x="29" y="0"/>
                    </a:lnTo>
                    <a:lnTo>
                      <a:pt x="22" y="0"/>
                    </a:lnTo>
                    <a:lnTo>
                      <a:pt x="16" y="0"/>
                    </a:lnTo>
                    <a:lnTo>
                      <a:pt x="9" y="4"/>
                    </a:lnTo>
                    <a:lnTo>
                      <a:pt x="6" y="10"/>
                    </a:lnTo>
                    <a:lnTo>
                      <a:pt x="3" y="13"/>
                    </a:lnTo>
                    <a:lnTo>
                      <a:pt x="0" y="20"/>
                    </a:lnTo>
                    <a:lnTo>
                      <a:pt x="0" y="26"/>
                    </a:lnTo>
                    <a:lnTo>
                      <a:pt x="3" y="32"/>
                    </a:lnTo>
                    <a:lnTo>
                      <a:pt x="6" y="36"/>
                    </a:lnTo>
                    <a:lnTo>
                      <a:pt x="9" y="42"/>
                    </a:lnTo>
                    <a:lnTo>
                      <a:pt x="16" y="45"/>
                    </a:lnTo>
                    <a:lnTo>
                      <a:pt x="22" y="45"/>
                    </a:lnTo>
                    <a:lnTo>
                      <a:pt x="29" y="45"/>
                    </a:lnTo>
                  </a:path>
                </a:pathLst>
              </a:custGeom>
              <a:solidFill>
                <a:schemeClr val="hlink"/>
              </a:solidFill>
              <a:ln w="28575">
                <a:solidFill>
                  <a:schemeClr val="hlink"/>
                </a:solidFill>
                <a:round/>
                <a:headEnd/>
                <a:tailEnd/>
              </a:ln>
            </p:spPr>
            <p:txBody>
              <a:bodyPr/>
              <a:lstStyle/>
              <a:p>
                <a:endParaRPr lang="it-IT"/>
              </a:p>
            </p:txBody>
          </p:sp>
          <p:sp>
            <p:nvSpPr>
              <p:cNvPr id="23711" name="Rectangle 48"/>
              <p:cNvSpPr>
                <a:spLocks noChangeArrowheads="1"/>
              </p:cNvSpPr>
              <p:nvPr/>
            </p:nvSpPr>
            <p:spPr bwMode="auto">
              <a:xfrm>
                <a:off x="2898" y="2946"/>
                <a:ext cx="3" cy="39"/>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12" name="Freeform 49"/>
              <p:cNvSpPr>
                <a:spLocks/>
              </p:cNvSpPr>
              <p:nvPr/>
            </p:nvSpPr>
            <p:spPr bwMode="auto">
              <a:xfrm>
                <a:off x="2875" y="2995"/>
                <a:ext cx="45" cy="44"/>
              </a:xfrm>
              <a:custGeom>
                <a:avLst/>
                <a:gdLst>
                  <a:gd name="T0" fmla="*/ 26 w 45"/>
                  <a:gd name="T1" fmla="*/ 44 h 44"/>
                  <a:gd name="T2" fmla="*/ 32 w 45"/>
                  <a:gd name="T3" fmla="*/ 44 h 44"/>
                  <a:gd name="T4" fmla="*/ 36 w 45"/>
                  <a:gd name="T5" fmla="*/ 41 h 44"/>
                  <a:gd name="T6" fmla="*/ 42 w 45"/>
                  <a:gd name="T7" fmla="*/ 38 h 44"/>
                  <a:gd name="T8" fmla="*/ 45 w 45"/>
                  <a:gd name="T9" fmla="*/ 32 h 44"/>
                  <a:gd name="T10" fmla="*/ 45 w 45"/>
                  <a:gd name="T11" fmla="*/ 25 h 44"/>
                  <a:gd name="T12" fmla="*/ 45 w 45"/>
                  <a:gd name="T13" fmla="*/ 19 h 44"/>
                  <a:gd name="T14" fmla="*/ 45 w 45"/>
                  <a:gd name="T15" fmla="*/ 12 h 44"/>
                  <a:gd name="T16" fmla="*/ 42 w 45"/>
                  <a:gd name="T17" fmla="*/ 9 h 44"/>
                  <a:gd name="T18" fmla="*/ 36 w 45"/>
                  <a:gd name="T19" fmla="*/ 3 h 44"/>
                  <a:gd name="T20" fmla="*/ 32 w 45"/>
                  <a:gd name="T21" fmla="*/ 0 h 44"/>
                  <a:gd name="T22" fmla="*/ 26 w 45"/>
                  <a:gd name="T23" fmla="*/ 0 h 44"/>
                  <a:gd name="T24" fmla="*/ 20 w 45"/>
                  <a:gd name="T25" fmla="*/ 0 h 44"/>
                  <a:gd name="T26" fmla="*/ 13 w 45"/>
                  <a:gd name="T27" fmla="*/ 0 h 44"/>
                  <a:gd name="T28" fmla="*/ 10 w 45"/>
                  <a:gd name="T29" fmla="*/ 3 h 44"/>
                  <a:gd name="T30" fmla="*/ 3 w 45"/>
                  <a:gd name="T31" fmla="*/ 9 h 44"/>
                  <a:gd name="T32" fmla="*/ 0 w 45"/>
                  <a:gd name="T33" fmla="*/ 12 h 44"/>
                  <a:gd name="T34" fmla="*/ 0 w 45"/>
                  <a:gd name="T35" fmla="*/ 19 h 44"/>
                  <a:gd name="T36" fmla="*/ 0 w 45"/>
                  <a:gd name="T37" fmla="*/ 25 h 44"/>
                  <a:gd name="T38" fmla="*/ 0 w 45"/>
                  <a:gd name="T39" fmla="*/ 32 h 44"/>
                  <a:gd name="T40" fmla="*/ 3 w 45"/>
                  <a:gd name="T41" fmla="*/ 38 h 44"/>
                  <a:gd name="T42" fmla="*/ 10 w 45"/>
                  <a:gd name="T43" fmla="*/ 41 h 44"/>
                  <a:gd name="T44" fmla="*/ 13 w 45"/>
                  <a:gd name="T45" fmla="*/ 44 h 44"/>
                  <a:gd name="T46" fmla="*/ 20 w 45"/>
                  <a:gd name="T47" fmla="*/ 44 h 44"/>
                  <a:gd name="T48" fmla="*/ 26 w 45"/>
                  <a:gd name="T49" fmla="*/ 44 h 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4"/>
                  <a:gd name="T77" fmla="*/ 45 w 45"/>
                  <a:gd name="T78" fmla="*/ 44 h 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4">
                    <a:moveTo>
                      <a:pt x="26" y="44"/>
                    </a:moveTo>
                    <a:lnTo>
                      <a:pt x="32" y="44"/>
                    </a:lnTo>
                    <a:lnTo>
                      <a:pt x="36" y="41"/>
                    </a:lnTo>
                    <a:lnTo>
                      <a:pt x="42" y="38"/>
                    </a:lnTo>
                    <a:lnTo>
                      <a:pt x="45" y="32"/>
                    </a:lnTo>
                    <a:lnTo>
                      <a:pt x="45" y="25"/>
                    </a:lnTo>
                    <a:lnTo>
                      <a:pt x="45" y="19"/>
                    </a:lnTo>
                    <a:lnTo>
                      <a:pt x="45" y="12"/>
                    </a:lnTo>
                    <a:lnTo>
                      <a:pt x="42" y="9"/>
                    </a:lnTo>
                    <a:lnTo>
                      <a:pt x="36" y="3"/>
                    </a:lnTo>
                    <a:lnTo>
                      <a:pt x="32" y="0"/>
                    </a:lnTo>
                    <a:lnTo>
                      <a:pt x="26" y="0"/>
                    </a:lnTo>
                    <a:lnTo>
                      <a:pt x="20" y="0"/>
                    </a:lnTo>
                    <a:lnTo>
                      <a:pt x="13" y="0"/>
                    </a:lnTo>
                    <a:lnTo>
                      <a:pt x="10" y="3"/>
                    </a:lnTo>
                    <a:lnTo>
                      <a:pt x="3" y="9"/>
                    </a:lnTo>
                    <a:lnTo>
                      <a:pt x="0" y="12"/>
                    </a:lnTo>
                    <a:lnTo>
                      <a:pt x="0" y="19"/>
                    </a:lnTo>
                    <a:lnTo>
                      <a:pt x="0" y="25"/>
                    </a:lnTo>
                    <a:lnTo>
                      <a:pt x="0" y="32"/>
                    </a:lnTo>
                    <a:lnTo>
                      <a:pt x="3" y="38"/>
                    </a:lnTo>
                    <a:lnTo>
                      <a:pt x="10" y="41"/>
                    </a:lnTo>
                    <a:lnTo>
                      <a:pt x="13" y="44"/>
                    </a:lnTo>
                    <a:lnTo>
                      <a:pt x="20" y="44"/>
                    </a:lnTo>
                    <a:lnTo>
                      <a:pt x="26" y="44"/>
                    </a:lnTo>
                  </a:path>
                </a:pathLst>
              </a:custGeom>
              <a:solidFill>
                <a:schemeClr val="hlink"/>
              </a:solidFill>
              <a:ln w="28575">
                <a:solidFill>
                  <a:schemeClr val="hlink"/>
                </a:solidFill>
                <a:round/>
                <a:headEnd/>
                <a:tailEnd/>
              </a:ln>
            </p:spPr>
            <p:txBody>
              <a:bodyPr/>
              <a:lstStyle/>
              <a:p>
                <a:endParaRPr lang="it-IT"/>
              </a:p>
            </p:txBody>
          </p:sp>
          <p:sp>
            <p:nvSpPr>
              <p:cNvPr id="23713" name="Rectangle 50"/>
              <p:cNvSpPr>
                <a:spLocks noChangeArrowheads="1"/>
              </p:cNvSpPr>
              <p:nvPr/>
            </p:nvSpPr>
            <p:spPr bwMode="auto">
              <a:xfrm>
                <a:off x="3010" y="2902"/>
                <a:ext cx="3" cy="48"/>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14" name="Freeform 51"/>
              <p:cNvSpPr>
                <a:spLocks/>
              </p:cNvSpPr>
              <p:nvPr/>
            </p:nvSpPr>
            <p:spPr bwMode="auto">
              <a:xfrm>
                <a:off x="2988" y="2959"/>
                <a:ext cx="48" cy="48"/>
              </a:xfrm>
              <a:custGeom>
                <a:avLst/>
                <a:gdLst>
                  <a:gd name="T0" fmla="*/ 25 w 48"/>
                  <a:gd name="T1" fmla="*/ 48 h 48"/>
                  <a:gd name="T2" fmla="*/ 32 w 48"/>
                  <a:gd name="T3" fmla="*/ 45 h 48"/>
                  <a:gd name="T4" fmla="*/ 38 w 48"/>
                  <a:gd name="T5" fmla="*/ 42 h 48"/>
                  <a:gd name="T6" fmla="*/ 41 w 48"/>
                  <a:gd name="T7" fmla="*/ 39 h 48"/>
                  <a:gd name="T8" fmla="*/ 44 w 48"/>
                  <a:gd name="T9" fmla="*/ 32 h 48"/>
                  <a:gd name="T10" fmla="*/ 48 w 48"/>
                  <a:gd name="T11" fmla="*/ 26 h 48"/>
                  <a:gd name="T12" fmla="*/ 48 w 48"/>
                  <a:gd name="T13" fmla="*/ 20 h 48"/>
                  <a:gd name="T14" fmla="*/ 44 w 48"/>
                  <a:gd name="T15" fmla="*/ 16 h 48"/>
                  <a:gd name="T16" fmla="*/ 41 w 48"/>
                  <a:gd name="T17" fmla="*/ 10 h 48"/>
                  <a:gd name="T18" fmla="*/ 38 w 48"/>
                  <a:gd name="T19" fmla="*/ 7 h 48"/>
                  <a:gd name="T20" fmla="*/ 32 w 48"/>
                  <a:gd name="T21" fmla="*/ 3 h 48"/>
                  <a:gd name="T22" fmla="*/ 25 w 48"/>
                  <a:gd name="T23" fmla="*/ 0 h 48"/>
                  <a:gd name="T24" fmla="*/ 22 w 48"/>
                  <a:gd name="T25" fmla="*/ 0 h 48"/>
                  <a:gd name="T26" fmla="*/ 16 w 48"/>
                  <a:gd name="T27" fmla="*/ 3 h 48"/>
                  <a:gd name="T28" fmla="*/ 9 w 48"/>
                  <a:gd name="T29" fmla="*/ 7 h 48"/>
                  <a:gd name="T30" fmla="*/ 6 w 48"/>
                  <a:gd name="T31" fmla="*/ 10 h 48"/>
                  <a:gd name="T32" fmla="*/ 3 w 48"/>
                  <a:gd name="T33" fmla="*/ 16 h 48"/>
                  <a:gd name="T34" fmla="*/ 0 w 48"/>
                  <a:gd name="T35" fmla="*/ 20 h 48"/>
                  <a:gd name="T36" fmla="*/ 0 w 48"/>
                  <a:gd name="T37" fmla="*/ 26 h 48"/>
                  <a:gd name="T38" fmla="*/ 3 w 48"/>
                  <a:gd name="T39" fmla="*/ 32 h 48"/>
                  <a:gd name="T40" fmla="*/ 6 w 48"/>
                  <a:gd name="T41" fmla="*/ 39 h 48"/>
                  <a:gd name="T42" fmla="*/ 9 w 48"/>
                  <a:gd name="T43" fmla="*/ 42 h 48"/>
                  <a:gd name="T44" fmla="*/ 16 w 48"/>
                  <a:gd name="T45" fmla="*/ 45 h 48"/>
                  <a:gd name="T46" fmla="*/ 22 w 48"/>
                  <a:gd name="T47" fmla="*/ 48 h 48"/>
                  <a:gd name="T48" fmla="*/ 25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5" y="48"/>
                    </a:moveTo>
                    <a:lnTo>
                      <a:pt x="32" y="45"/>
                    </a:lnTo>
                    <a:lnTo>
                      <a:pt x="38" y="42"/>
                    </a:lnTo>
                    <a:lnTo>
                      <a:pt x="41" y="39"/>
                    </a:lnTo>
                    <a:lnTo>
                      <a:pt x="44" y="32"/>
                    </a:lnTo>
                    <a:lnTo>
                      <a:pt x="48" y="26"/>
                    </a:lnTo>
                    <a:lnTo>
                      <a:pt x="48" y="20"/>
                    </a:lnTo>
                    <a:lnTo>
                      <a:pt x="44" y="16"/>
                    </a:lnTo>
                    <a:lnTo>
                      <a:pt x="41" y="10"/>
                    </a:lnTo>
                    <a:lnTo>
                      <a:pt x="38" y="7"/>
                    </a:lnTo>
                    <a:lnTo>
                      <a:pt x="32" y="3"/>
                    </a:lnTo>
                    <a:lnTo>
                      <a:pt x="25" y="0"/>
                    </a:lnTo>
                    <a:lnTo>
                      <a:pt x="22" y="0"/>
                    </a:lnTo>
                    <a:lnTo>
                      <a:pt x="16" y="3"/>
                    </a:lnTo>
                    <a:lnTo>
                      <a:pt x="9" y="7"/>
                    </a:lnTo>
                    <a:lnTo>
                      <a:pt x="6" y="10"/>
                    </a:lnTo>
                    <a:lnTo>
                      <a:pt x="3" y="16"/>
                    </a:lnTo>
                    <a:lnTo>
                      <a:pt x="0" y="20"/>
                    </a:lnTo>
                    <a:lnTo>
                      <a:pt x="0" y="26"/>
                    </a:lnTo>
                    <a:lnTo>
                      <a:pt x="3" y="32"/>
                    </a:lnTo>
                    <a:lnTo>
                      <a:pt x="6" y="39"/>
                    </a:lnTo>
                    <a:lnTo>
                      <a:pt x="9" y="42"/>
                    </a:lnTo>
                    <a:lnTo>
                      <a:pt x="16" y="45"/>
                    </a:lnTo>
                    <a:lnTo>
                      <a:pt x="22" y="48"/>
                    </a:lnTo>
                    <a:lnTo>
                      <a:pt x="25" y="48"/>
                    </a:lnTo>
                  </a:path>
                </a:pathLst>
              </a:custGeom>
              <a:solidFill>
                <a:schemeClr val="hlink"/>
              </a:solidFill>
              <a:ln w="28575">
                <a:solidFill>
                  <a:schemeClr val="hlink"/>
                </a:solidFill>
                <a:round/>
                <a:headEnd/>
                <a:tailEnd/>
              </a:ln>
            </p:spPr>
            <p:txBody>
              <a:bodyPr/>
              <a:lstStyle/>
              <a:p>
                <a:endParaRPr lang="it-IT"/>
              </a:p>
            </p:txBody>
          </p:sp>
          <p:sp>
            <p:nvSpPr>
              <p:cNvPr id="23715" name="Rectangle 52"/>
              <p:cNvSpPr>
                <a:spLocks noChangeArrowheads="1"/>
              </p:cNvSpPr>
              <p:nvPr/>
            </p:nvSpPr>
            <p:spPr bwMode="auto">
              <a:xfrm>
                <a:off x="3122" y="3017"/>
                <a:ext cx="3" cy="48"/>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16" name="Freeform 53"/>
              <p:cNvSpPr>
                <a:spLocks/>
              </p:cNvSpPr>
              <p:nvPr/>
            </p:nvSpPr>
            <p:spPr bwMode="auto">
              <a:xfrm>
                <a:off x="3100" y="2962"/>
                <a:ext cx="48" cy="49"/>
              </a:xfrm>
              <a:custGeom>
                <a:avLst/>
                <a:gdLst>
                  <a:gd name="T0" fmla="*/ 29 w 48"/>
                  <a:gd name="T1" fmla="*/ 49 h 49"/>
                  <a:gd name="T2" fmla="*/ 35 w 48"/>
                  <a:gd name="T3" fmla="*/ 45 h 49"/>
                  <a:gd name="T4" fmla="*/ 38 w 48"/>
                  <a:gd name="T5" fmla="*/ 42 h 49"/>
                  <a:gd name="T6" fmla="*/ 45 w 48"/>
                  <a:gd name="T7" fmla="*/ 39 h 49"/>
                  <a:gd name="T8" fmla="*/ 48 w 48"/>
                  <a:gd name="T9" fmla="*/ 33 h 49"/>
                  <a:gd name="T10" fmla="*/ 48 w 48"/>
                  <a:gd name="T11" fmla="*/ 26 h 49"/>
                  <a:gd name="T12" fmla="*/ 48 w 48"/>
                  <a:gd name="T13" fmla="*/ 23 h 49"/>
                  <a:gd name="T14" fmla="*/ 48 w 48"/>
                  <a:gd name="T15" fmla="*/ 17 h 49"/>
                  <a:gd name="T16" fmla="*/ 45 w 48"/>
                  <a:gd name="T17" fmla="*/ 10 h 49"/>
                  <a:gd name="T18" fmla="*/ 38 w 48"/>
                  <a:gd name="T19" fmla="*/ 7 h 49"/>
                  <a:gd name="T20" fmla="*/ 35 w 48"/>
                  <a:gd name="T21" fmla="*/ 4 h 49"/>
                  <a:gd name="T22" fmla="*/ 29 w 48"/>
                  <a:gd name="T23" fmla="*/ 0 h 49"/>
                  <a:gd name="T24" fmla="*/ 22 w 48"/>
                  <a:gd name="T25" fmla="*/ 0 h 49"/>
                  <a:gd name="T26" fmla="*/ 16 w 48"/>
                  <a:gd name="T27" fmla="*/ 4 h 49"/>
                  <a:gd name="T28" fmla="*/ 9 w 48"/>
                  <a:gd name="T29" fmla="*/ 7 h 49"/>
                  <a:gd name="T30" fmla="*/ 6 w 48"/>
                  <a:gd name="T31" fmla="*/ 10 h 49"/>
                  <a:gd name="T32" fmla="*/ 3 w 48"/>
                  <a:gd name="T33" fmla="*/ 17 h 49"/>
                  <a:gd name="T34" fmla="*/ 0 w 48"/>
                  <a:gd name="T35" fmla="*/ 23 h 49"/>
                  <a:gd name="T36" fmla="*/ 0 w 48"/>
                  <a:gd name="T37" fmla="*/ 26 h 49"/>
                  <a:gd name="T38" fmla="*/ 3 w 48"/>
                  <a:gd name="T39" fmla="*/ 33 h 49"/>
                  <a:gd name="T40" fmla="*/ 6 w 48"/>
                  <a:gd name="T41" fmla="*/ 39 h 49"/>
                  <a:gd name="T42" fmla="*/ 9 w 48"/>
                  <a:gd name="T43" fmla="*/ 42 h 49"/>
                  <a:gd name="T44" fmla="*/ 16 w 48"/>
                  <a:gd name="T45" fmla="*/ 45 h 49"/>
                  <a:gd name="T46" fmla="*/ 22 w 48"/>
                  <a:gd name="T47" fmla="*/ 49 h 49"/>
                  <a:gd name="T48" fmla="*/ 29 w 48"/>
                  <a:gd name="T49" fmla="*/ 49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9"/>
                  <a:gd name="T77" fmla="*/ 48 w 48"/>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9">
                    <a:moveTo>
                      <a:pt x="29" y="49"/>
                    </a:moveTo>
                    <a:lnTo>
                      <a:pt x="35" y="45"/>
                    </a:lnTo>
                    <a:lnTo>
                      <a:pt x="38" y="42"/>
                    </a:lnTo>
                    <a:lnTo>
                      <a:pt x="45" y="39"/>
                    </a:lnTo>
                    <a:lnTo>
                      <a:pt x="48" y="33"/>
                    </a:lnTo>
                    <a:lnTo>
                      <a:pt x="48" y="26"/>
                    </a:lnTo>
                    <a:lnTo>
                      <a:pt x="48" y="23"/>
                    </a:lnTo>
                    <a:lnTo>
                      <a:pt x="48" y="17"/>
                    </a:lnTo>
                    <a:lnTo>
                      <a:pt x="45" y="10"/>
                    </a:lnTo>
                    <a:lnTo>
                      <a:pt x="38" y="7"/>
                    </a:lnTo>
                    <a:lnTo>
                      <a:pt x="35" y="4"/>
                    </a:lnTo>
                    <a:lnTo>
                      <a:pt x="29" y="0"/>
                    </a:lnTo>
                    <a:lnTo>
                      <a:pt x="22" y="0"/>
                    </a:lnTo>
                    <a:lnTo>
                      <a:pt x="16" y="4"/>
                    </a:lnTo>
                    <a:lnTo>
                      <a:pt x="9" y="7"/>
                    </a:lnTo>
                    <a:lnTo>
                      <a:pt x="6" y="10"/>
                    </a:lnTo>
                    <a:lnTo>
                      <a:pt x="3" y="17"/>
                    </a:lnTo>
                    <a:lnTo>
                      <a:pt x="0" y="23"/>
                    </a:lnTo>
                    <a:lnTo>
                      <a:pt x="0" y="26"/>
                    </a:lnTo>
                    <a:lnTo>
                      <a:pt x="3" y="33"/>
                    </a:lnTo>
                    <a:lnTo>
                      <a:pt x="6" y="39"/>
                    </a:lnTo>
                    <a:lnTo>
                      <a:pt x="9" y="42"/>
                    </a:lnTo>
                    <a:lnTo>
                      <a:pt x="16" y="45"/>
                    </a:lnTo>
                    <a:lnTo>
                      <a:pt x="22" y="49"/>
                    </a:lnTo>
                    <a:lnTo>
                      <a:pt x="29" y="49"/>
                    </a:lnTo>
                  </a:path>
                </a:pathLst>
              </a:custGeom>
              <a:solidFill>
                <a:schemeClr val="hlink"/>
              </a:solidFill>
              <a:ln w="28575">
                <a:solidFill>
                  <a:schemeClr val="hlink"/>
                </a:solidFill>
                <a:round/>
                <a:headEnd/>
                <a:tailEnd/>
              </a:ln>
            </p:spPr>
            <p:txBody>
              <a:bodyPr/>
              <a:lstStyle/>
              <a:p>
                <a:endParaRPr lang="it-IT"/>
              </a:p>
            </p:txBody>
          </p:sp>
          <p:sp>
            <p:nvSpPr>
              <p:cNvPr id="23717" name="Rectangle 54"/>
              <p:cNvSpPr>
                <a:spLocks noChangeArrowheads="1"/>
              </p:cNvSpPr>
              <p:nvPr/>
            </p:nvSpPr>
            <p:spPr bwMode="auto">
              <a:xfrm>
                <a:off x="3238" y="2902"/>
                <a:ext cx="3" cy="48"/>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18" name="Freeform 55"/>
              <p:cNvSpPr>
                <a:spLocks/>
              </p:cNvSpPr>
              <p:nvPr/>
            </p:nvSpPr>
            <p:spPr bwMode="auto">
              <a:xfrm>
                <a:off x="3215" y="2959"/>
                <a:ext cx="48" cy="48"/>
              </a:xfrm>
              <a:custGeom>
                <a:avLst/>
                <a:gdLst>
                  <a:gd name="T0" fmla="*/ 26 w 48"/>
                  <a:gd name="T1" fmla="*/ 48 h 48"/>
                  <a:gd name="T2" fmla="*/ 32 w 48"/>
                  <a:gd name="T3" fmla="*/ 45 h 48"/>
                  <a:gd name="T4" fmla="*/ 39 w 48"/>
                  <a:gd name="T5" fmla="*/ 42 h 48"/>
                  <a:gd name="T6" fmla="*/ 42 w 48"/>
                  <a:gd name="T7" fmla="*/ 39 h 48"/>
                  <a:gd name="T8" fmla="*/ 45 w 48"/>
                  <a:gd name="T9" fmla="*/ 32 h 48"/>
                  <a:gd name="T10" fmla="*/ 48 w 48"/>
                  <a:gd name="T11" fmla="*/ 26 h 48"/>
                  <a:gd name="T12" fmla="*/ 48 w 48"/>
                  <a:gd name="T13" fmla="*/ 20 h 48"/>
                  <a:gd name="T14" fmla="*/ 45 w 48"/>
                  <a:gd name="T15" fmla="*/ 13 h 48"/>
                  <a:gd name="T16" fmla="*/ 42 w 48"/>
                  <a:gd name="T17" fmla="*/ 10 h 48"/>
                  <a:gd name="T18" fmla="*/ 39 w 48"/>
                  <a:gd name="T19" fmla="*/ 3 h 48"/>
                  <a:gd name="T20" fmla="*/ 32 w 48"/>
                  <a:gd name="T21" fmla="*/ 0 h 48"/>
                  <a:gd name="T22" fmla="*/ 26 w 48"/>
                  <a:gd name="T23" fmla="*/ 0 h 48"/>
                  <a:gd name="T24" fmla="*/ 19 w 48"/>
                  <a:gd name="T25" fmla="*/ 0 h 48"/>
                  <a:gd name="T26" fmla="*/ 13 w 48"/>
                  <a:gd name="T27" fmla="*/ 0 h 48"/>
                  <a:gd name="T28" fmla="*/ 10 w 48"/>
                  <a:gd name="T29" fmla="*/ 3 h 48"/>
                  <a:gd name="T30" fmla="*/ 3 w 48"/>
                  <a:gd name="T31" fmla="*/ 10 h 48"/>
                  <a:gd name="T32" fmla="*/ 0 w 48"/>
                  <a:gd name="T33" fmla="*/ 13 h 48"/>
                  <a:gd name="T34" fmla="*/ 0 w 48"/>
                  <a:gd name="T35" fmla="*/ 20 h 48"/>
                  <a:gd name="T36" fmla="*/ 0 w 48"/>
                  <a:gd name="T37" fmla="*/ 26 h 48"/>
                  <a:gd name="T38" fmla="*/ 0 w 48"/>
                  <a:gd name="T39" fmla="*/ 32 h 48"/>
                  <a:gd name="T40" fmla="*/ 3 w 48"/>
                  <a:gd name="T41" fmla="*/ 39 h 48"/>
                  <a:gd name="T42" fmla="*/ 10 w 48"/>
                  <a:gd name="T43" fmla="*/ 42 h 48"/>
                  <a:gd name="T44" fmla="*/ 13 w 48"/>
                  <a:gd name="T45" fmla="*/ 45 h 48"/>
                  <a:gd name="T46" fmla="*/ 19 w 48"/>
                  <a:gd name="T47" fmla="*/ 48 h 48"/>
                  <a:gd name="T48" fmla="*/ 26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6" y="48"/>
                    </a:moveTo>
                    <a:lnTo>
                      <a:pt x="32" y="45"/>
                    </a:lnTo>
                    <a:lnTo>
                      <a:pt x="39" y="42"/>
                    </a:lnTo>
                    <a:lnTo>
                      <a:pt x="42" y="39"/>
                    </a:lnTo>
                    <a:lnTo>
                      <a:pt x="45" y="32"/>
                    </a:lnTo>
                    <a:lnTo>
                      <a:pt x="48" y="26"/>
                    </a:lnTo>
                    <a:lnTo>
                      <a:pt x="48" y="20"/>
                    </a:lnTo>
                    <a:lnTo>
                      <a:pt x="45" y="13"/>
                    </a:lnTo>
                    <a:lnTo>
                      <a:pt x="42" y="10"/>
                    </a:lnTo>
                    <a:lnTo>
                      <a:pt x="39" y="3"/>
                    </a:lnTo>
                    <a:lnTo>
                      <a:pt x="32" y="0"/>
                    </a:lnTo>
                    <a:lnTo>
                      <a:pt x="26" y="0"/>
                    </a:lnTo>
                    <a:lnTo>
                      <a:pt x="19" y="0"/>
                    </a:lnTo>
                    <a:lnTo>
                      <a:pt x="13" y="0"/>
                    </a:lnTo>
                    <a:lnTo>
                      <a:pt x="10" y="3"/>
                    </a:lnTo>
                    <a:lnTo>
                      <a:pt x="3" y="10"/>
                    </a:lnTo>
                    <a:lnTo>
                      <a:pt x="0" y="13"/>
                    </a:lnTo>
                    <a:lnTo>
                      <a:pt x="0" y="20"/>
                    </a:lnTo>
                    <a:lnTo>
                      <a:pt x="0" y="26"/>
                    </a:lnTo>
                    <a:lnTo>
                      <a:pt x="0" y="32"/>
                    </a:lnTo>
                    <a:lnTo>
                      <a:pt x="3" y="39"/>
                    </a:lnTo>
                    <a:lnTo>
                      <a:pt x="10" y="42"/>
                    </a:lnTo>
                    <a:lnTo>
                      <a:pt x="13" y="45"/>
                    </a:lnTo>
                    <a:lnTo>
                      <a:pt x="19" y="48"/>
                    </a:lnTo>
                    <a:lnTo>
                      <a:pt x="26" y="48"/>
                    </a:lnTo>
                  </a:path>
                </a:pathLst>
              </a:custGeom>
              <a:solidFill>
                <a:schemeClr val="hlink"/>
              </a:solidFill>
              <a:ln w="28575">
                <a:solidFill>
                  <a:schemeClr val="hlink"/>
                </a:solidFill>
                <a:round/>
                <a:headEnd/>
                <a:tailEnd/>
              </a:ln>
            </p:spPr>
            <p:txBody>
              <a:bodyPr/>
              <a:lstStyle/>
              <a:p>
                <a:endParaRPr lang="it-IT"/>
              </a:p>
            </p:txBody>
          </p:sp>
          <p:sp>
            <p:nvSpPr>
              <p:cNvPr id="23719" name="Rectangle 56"/>
              <p:cNvSpPr>
                <a:spLocks noChangeArrowheads="1"/>
              </p:cNvSpPr>
              <p:nvPr/>
            </p:nvSpPr>
            <p:spPr bwMode="auto">
              <a:xfrm>
                <a:off x="3350" y="2879"/>
                <a:ext cx="3" cy="64"/>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20" name="Freeform 57"/>
              <p:cNvSpPr>
                <a:spLocks/>
              </p:cNvSpPr>
              <p:nvPr/>
            </p:nvSpPr>
            <p:spPr bwMode="auto">
              <a:xfrm>
                <a:off x="3327" y="2950"/>
                <a:ext cx="48" cy="48"/>
              </a:xfrm>
              <a:custGeom>
                <a:avLst/>
                <a:gdLst>
                  <a:gd name="T0" fmla="*/ 29 w 48"/>
                  <a:gd name="T1" fmla="*/ 48 h 48"/>
                  <a:gd name="T2" fmla="*/ 32 w 48"/>
                  <a:gd name="T3" fmla="*/ 45 h 48"/>
                  <a:gd name="T4" fmla="*/ 39 w 48"/>
                  <a:gd name="T5" fmla="*/ 45 h 48"/>
                  <a:gd name="T6" fmla="*/ 42 w 48"/>
                  <a:gd name="T7" fmla="*/ 38 h 48"/>
                  <a:gd name="T8" fmla="*/ 45 w 48"/>
                  <a:gd name="T9" fmla="*/ 32 h 48"/>
                  <a:gd name="T10" fmla="*/ 48 w 48"/>
                  <a:gd name="T11" fmla="*/ 29 h 48"/>
                  <a:gd name="T12" fmla="*/ 48 w 48"/>
                  <a:gd name="T13" fmla="*/ 22 h 48"/>
                  <a:gd name="T14" fmla="*/ 45 w 48"/>
                  <a:gd name="T15" fmla="*/ 16 h 48"/>
                  <a:gd name="T16" fmla="*/ 42 w 48"/>
                  <a:gd name="T17" fmla="*/ 9 h 48"/>
                  <a:gd name="T18" fmla="*/ 39 w 48"/>
                  <a:gd name="T19" fmla="*/ 6 h 48"/>
                  <a:gd name="T20" fmla="*/ 32 w 48"/>
                  <a:gd name="T21" fmla="*/ 3 h 48"/>
                  <a:gd name="T22" fmla="*/ 29 w 48"/>
                  <a:gd name="T23" fmla="*/ 0 h 48"/>
                  <a:gd name="T24" fmla="*/ 23 w 48"/>
                  <a:gd name="T25" fmla="*/ 0 h 48"/>
                  <a:gd name="T26" fmla="*/ 16 w 48"/>
                  <a:gd name="T27" fmla="*/ 3 h 48"/>
                  <a:gd name="T28" fmla="*/ 10 w 48"/>
                  <a:gd name="T29" fmla="*/ 6 h 48"/>
                  <a:gd name="T30" fmla="*/ 7 w 48"/>
                  <a:gd name="T31" fmla="*/ 9 h 48"/>
                  <a:gd name="T32" fmla="*/ 4 w 48"/>
                  <a:gd name="T33" fmla="*/ 16 h 48"/>
                  <a:gd name="T34" fmla="*/ 0 w 48"/>
                  <a:gd name="T35" fmla="*/ 22 h 48"/>
                  <a:gd name="T36" fmla="*/ 0 w 48"/>
                  <a:gd name="T37" fmla="*/ 29 h 48"/>
                  <a:gd name="T38" fmla="*/ 4 w 48"/>
                  <a:gd name="T39" fmla="*/ 32 h 48"/>
                  <a:gd name="T40" fmla="*/ 7 w 48"/>
                  <a:gd name="T41" fmla="*/ 38 h 48"/>
                  <a:gd name="T42" fmla="*/ 10 w 48"/>
                  <a:gd name="T43" fmla="*/ 45 h 48"/>
                  <a:gd name="T44" fmla="*/ 16 w 48"/>
                  <a:gd name="T45" fmla="*/ 45 h 48"/>
                  <a:gd name="T46" fmla="*/ 23 w 48"/>
                  <a:gd name="T47" fmla="*/ 48 h 48"/>
                  <a:gd name="T48" fmla="*/ 29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9" y="48"/>
                    </a:moveTo>
                    <a:lnTo>
                      <a:pt x="32" y="45"/>
                    </a:lnTo>
                    <a:lnTo>
                      <a:pt x="39" y="45"/>
                    </a:lnTo>
                    <a:lnTo>
                      <a:pt x="42" y="38"/>
                    </a:lnTo>
                    <a:lnTo>
                      <a:pt x="45" y="32"/>
                    </a:lnTo>
                    <a:lnTo>
                      <a:pt x="48" y="29"/>
                    </a:lnTo>
                    <a:lnTo>
                      <a:pt x="48" y="22"/>
                    </a:lnTo>
                    <a:lnTo>
                      <a:pt x="45" y="16"/>
                    </a:lnTo>
                    <a:lnTo>
                      <a:pt x="42" y="9"/>
                    </a:lnTo>
                    <a:lnTo>
                      <a:pt x="39" y="6"/>
                    </a:lnTo>
                    <a:lnTo>
                      <a:pt x="32" y="3"/>
                    </a:lnTo>
                    <a:lnTo>
                      <a:pt x="29" y="0"/>
                    </a:lnTo>
                    <a:lnTo>
                      <a:pt x="23" y="0"/>
                    </a:lnTo>
                    <a:lnTo>
                      <a:pt x="16" y="3"/>
                    </a:lnTo>
                    <a:lnTo>
                      <a:pt x="10" y="6"/>
                    </a:lnTo>
                    <a:lnTo>
                      <a:pt x="7" y="9"/>
                    </a:lnTo>
                    <a:lnTo>
                      <a:pt x="4" y="16"/>
                    </a:lnTo>
                    <a:lnTo>
                      <a:pt x="0" y="22"/>
                    </a:lnTo>
                    <a:lnTo>
                      <a:pt x="0" y="29"/>
                    </a:lnTo>
                    <a:lnTo>
                      <a:pt x="4" y="32"/>
                    </a:lnTo>
                    <a:lnTo>
                      <a:pt x="7" y="38"/>
                    </a:lnTo>
                    <a:lnTo>
                      <a:pt x="10" y="45"/>
                    </a:lnTo>
                    <a:lnTo>
                      <a:pt x="16" y="45"/>
                    </a:lnTo>
                    <a:lnTo>
                      <a:pt x="23" y="48"/>
                    </a:lnTo>
                    <a:lnTo>
                      <a:pt x="29" y="48"/>
                    </a:lnTo>
                  </a:path>
                </a:pathLst>
              </a:custGeom>
              <a:solidFill>
                <a:schemeClr val="hlink"/>
              </a:solidFill>
              <a:ln w="28575">
                <a:solidFill>
                  <a:schemeClr val="hlink"/>
                </a:solidFill>
                <a:round/>
                <a:headEnd/>
                <a:tailEnd/>
              </a:ln>
            </p:spPr>
            <p:txBody>
              <a:bodyPr/>
              <a:lstStyle/>
              <a:p>
                <a:endParaRPr lang="it-IT"/>
              </a:p>
            </p:txBody>
          </p:sp>
          <p:sp>
            <p:nvSpPr>
              <p:cNvPr id="23721" name="Rectangle 58"/>
              <p:cNvSpPr>
                <a:spLocks noChangeArrowheads="1"/>
              </p:cNvSpPr>
              <p:nvPr/>
            </p:nvSpPr>
            <p:spPr bwMode="auto">
              <a:xfrm>
                <a:off x="3465" y="2895"/>
                <a:ext cx="3" cy="55"/>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22" name="Freeform 59"/>
              <p:cNvSpPr>
                <a:spLocks/>
              </p:cNvSpPr>
              <p:nvPr/>
            </p:nvSpPr>
            <p:spPr bwMode="auto">
              <a:xfrm>
                <a:off x="3443" y="2956"/>
                <a:ext cx="48" cy="48"/>
              </a:xfrm>
              <a:custGeom>
                <a:avLst/>
                <a:gdLst>
                  <a:gd name="T0" fmla="*/ 25 w 48"/>
                  <a:gd name="T1" fmla="*/ 48 h 48"/>
                  <a:gd name="T2" fmla="*/ 32 w 48"/>
                  <a:gd name="T3" fmla="*/ 45 h 48"/>
                  <a:gd name="T4" fmla="*/ 38 w 48"/>
                  <a:gd name="T5" fmla="*/ 45 h 48"/>
                  <a:gd name="T6" fmla="*/ 41 w 48"/>
                  <a:gd name="T7" fmla="*/ 39 h 48"/>
                  <a:gd name="T8" fmla="*/ 45 w 48"/>
                  <a:gd name="T9" fmla="*/ 32 h 48"/>
                  <a:gd name="T10" fmla="*/ 48 w 48"/>
                  <a:gd name="T11" fmla="*/ 29 h 48"/>
                  <a:gd name="T12" fmla="*/ 48 w 48"/>
                  <a:gd name="T13" fmla="*/ 23 h 48"/>
                  <a:gd name="T14" fmla="*/ 45 w 48"/>
                  <a:gd name="T15" fmla="*/ 16 h 48"/>
                  <a:gd name="T16" fmla="*/ 41 w 48"/>
                  <a:gd name="T17" fmla="*/ 10 h 48"/>
                  <a:gd name="T18" fmla="*/ 38 w 48"/>
                  <a:gd name="T19" fmla="*/ 6 h 48"/>
                  <a:gd name="T20" fmla="*/ 32 w 48"/>
                  <a:gd name="T21" fmla="*/ 3 h 48"/>
                  <a:gd name="T22" fmla="*/ 25 w 48"/>
                  <a:gd name="T23" fmla="*/ 0 h 48"/>
                  <a:gd name="T24" fmla="*/ 19 w 48"/>
                  <a:gd name="T25" fmla="*/ 0 h 48"/>
                  <a:gd name="T26" fmla="*/ 13 w 48"/>
                  <a:gd name="T27" fmla="*/ 3 h 48"/>
                  <a:gd name="T28" fmla="*/ 9 w 48"/>
                  <a:gd name="T29" fmla="*/ 6 h 48"/>
                  <a:gd name="T30" fmla="*/ 3 w 48"/>
                  <a:gd name="T31" fmla="*/ 10 h 48"/>
                  <a:gd name="T32" fmla="*/ 0 w 48"/>
                  <a:gd name="T33" fmla="*/ 16 h 48"/>
                  <a:gd name="T34" fmla="*/ 0 w 48"/>
                  <a:gd name="T35" fmla="*/ 23 h 48"/>
                  <a:gd name="T36" fmla="*/ 0 w 48"/>
                  <a:gd name="T37" fmla="*/ 29 h 48"/>
                  <a:gd name="T38" fmla="*/ 0 w 48"/>
                  <a:gd name="T39" fmla="*/ 32 h 48"/>
                  <a:gd name="T40" fmla="*/ 3 w 48"/>
                  <a:gd name="T41" fmla="*/ 39 h 48"/>
                  <a:gd name="T42" fmla="*/ 9 w 48"/>
                  <a:gd name="T43" fmla="*/ 45 h 48"/>
                  <a:gd name="T44" fmla="*/ 13 w 48"/>
                  <a:gd name="T45" fmla="*/ 45 h 48"/>
                  <a:gd name="T46" fmla="*/ 19 w 48"/>
                  <a:gd name="T47" fmla="*/ 48 h 48"/>
                  <a:gd name="T48" fmla="*/ 25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5" y="48"/>
                    </a:moveTo>
                    <a:lnTo>
                      <a:pt x="32" y="45"/>
                    </a:lnTo>
                    <a:lnTo>
                      <a:pt x="38" y="45"/>
                    </a:lnTo>
                    <a:lnTo>
                      <a:pt x="41" y="39"/>
                    </a:lnTo>
                    <a:lnTo>
                      <a:pt x="45" y="32"/>
                    </a:lnTo>
                    <a:lnTo>
                      <a:pt x="48" y="29"/>
                    </a:lnTo>
                    <a:lnTo>
                      <a:pt x="48" y="23"/>
                    </a:lnTo>
                    <a:lnTo>
                      <a:pt x="45" y="16"/>
                    </a:lnTo>
                    <a:lnTo>
                      <a:pt x="41" y="10"/>
                    </a:lnTo>
                    <a:lnTo>
                      <a:pt x="38" y="6"/>
                    </a:lnTo>
                    <a:lnTo>
                      <a:pt x="32" y="3"/>
                    </a:lnTo>
                    <a:lnTo>
                      <a:pt x="25" y="0"/>
                    </a:lnTo>
                    <a:lnTo>
                      <a:pt x="19" y="0"/>
                    </a:lnTo>
                    <a:lnTo>
                      <a:pt x="13" y="3"/>
                    </a:lnTo>
                    <a:lnTo>
                      <a:pt x="9" y="6"/>
                    </a:lnTo>
                    <a:lnTo>
                      <a:pt x="3" y="10"/>
                    </a:lnTo>
                    <a:lnTo>
                      <a:pt x="0" y="16"/>
                    </a:lnTo>
                    <a:lnTo>
                      <a:pt x="0" y="23"/>
                    </a:lnTo>
                    <a:lnTo>
                      <a:pt x="0" y="29"/>
                    </a:lnTo>
                    <a:lnTo>
                      <a:pt x="0" y="32"/>
                    </a:lnTo>
                    <a:lnTo>
                      <a:pt x="3" y="39"/>
                    </a:lnTo>
                    <a:lnTo>
                      <a:pt x="9" y="45"/>
                    </a:lnTo>
                    <a:lnTo>
                      <a:pt x="13" y="45"/>
                    </a:lnTo>
                    <a:lnTo>
                      <a:pt x="19" y="48"/>
                    </a:lnTo>
                    <a:lnTo>
                      <a:pt x="25" y="48"/>
                    </a:lnTo>
                    <a:close/>
                  </a:path>
                </a:pathLst>
              </a:custGeom>
              <a:solidFill>
                <a:schemeClr val="hlink"/>
              </a:solidFill>
              <a:ln w="28575">
                <a:solidFill>
                  <a:schemeClr val="hlink"/>
                </a:solidFill>
                <a:round/>
                <a:headEnd/>
                <a:tailEnd/>
              </a:ln>
            </p:spPr>
            <p:txBody>
              <a:bodyPr/>
              <a:lstStyle/>
              <a:p>
                <a:endParaRPr lang="it-IT"/>
              </a:p>
            </p:txBody>
          </p:sp>
          <p:sp>
            <p:nvSpPr>
              <p:cNvPr id="23723" name="Freeform 60"/>
              <p:cNvSpPr>
                <a:spLocks/>
              </p:cNvSpPr>
              <p:nvPr/>
            </p:nvSpPr>
            <p:spPr bwMode="auto">
              <a:xfrm>
                <a:off x="3443" y="2956"/>
                <a:ext cx="48" cy="48"/>
              </a:xfrm>
              <a:custGeom>
                <a:avLst/>
                <a:gdLst>
                  <a:gd name="T0" fmla="*/ 25 w 48"/>
                  <a:gd name="T1" fmla="*/ 48 h 48"/>
                  <a:gd name="T2" fmla="*/ 32 w 48"/>
                  <a:gd name="T3" fmla="*/ 45 h 48"/>
                  <a:gd name="T4" fmla="*/ 38 w 48"/>
                  <a:gd name="T5" fmla="*/ 45 h 48"/>
                  <a:gd name="T6" fmla="*/ 41 w 48"/>
                  <a:gd name="T7" fmla="*/ 39 h 48"/>
                  <a:gd name="T8" fmla="*/ 45 w 48"/>
                  <a:gd name="T9" fmla="*/ 32 h 48"/>
                  <a:gd name="T10" fmla="*/ 48 w 48"/>
                  <a:gd name="T11" fmla="*/ 29 h 48"/>
                  <a:gd name="T12" fmla="*/ 48 w 48"/>
                  <a:gd name="T13" fmla="*/ 23 h 48"/>
                  <a:gd name="T14" fmla="*/ 45 w 48"/>
                  <a:gd name="T15" fmla="*/ 16 h 48"/>
                  <a:gd name="T16" fmla="*/ 41 w 48"/>
                  <a:gd name="T17" fmla="*/ 10 h 48"/>
                  <a:gd name="T18" fmla="*/ 38 w 48"/>
                  <a:gd name="T19" fmla="*/ 6 h 48"/>
                  <a:gd name="T20" fmla="*/ 32 w 48"/>
                  <a:gd name="T21" fmla="*/ 3 h 48"/>
                  <a:gd name="T22" fmla="*/ 25 w 48"/>
                  <a:gd name="T23" fmla="*/ 0 h 48"/>
                  <a:gd name="T24" fmla="*/ 19 w 48"/>
                  <a:gd name="T25" fmla="*/ 0 h 48"/>
                  <a:gd name="T26" fmla="*/ 13 w 48"/>
                  <a:gd name="T27" fmla="*/ 3 h 48"/>
                  <a:gd name="T28" fmla="*/ 9 w 48"/>
                  <a:gd name="T29" fmla="*/ 6 h 48"/>
                  <a:gd name="T30" fmla="*/ 3 w 48"/>
                  <a:gd name="T31" fmla="*/ 10 h 48"/>
                  <a:gd name="T32" fmla="*/ 0 w 48"/>
                  <a:gd name="T33" fmla="*/ 16 h 48"/>
                  <a:gd name="T34" fmla="*/ 0 w 48"/>
                  <a:gd name="T35" fmla="*/ 23 h 48"/>
                  <a:gd name="T36" fmla="*/ 0 w 48"/>
                  <a:gd name="T37" fmla="*/ 29 h 48"/>
                  <a:gd name="T38" fmla="*/ 0 w 48"/>
                  <a:gd name="T39" fmla="*/ 32 h 48"/>
                  <a:gd name="T40" fmla="*/ 3 w 48"/>
                  <a:gd name="T41" fmla="*/ 39 h 48"/>
                  <a:gd name="T42" fmla="*/ 9 w 48"/>
                  <a:gd name="T43" fmla="*/ 45 h 48"/>
                  <a:gd name="T44" fmla="*/ 13 w 48"/>
                  <a:gd name="T45" fmla="*/ 45 h 48"/>
                  <a:gd name="T46" fmla="*/ 19 w 48"/>
                  <a:gd name="T47" fmla="*/ 48 h 48"/>
                  <a:gd name="T48" fmla="*/ 25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5" y="48"/>
                    </a:moveTo>
                    <a:lnTo>
                      <a:pt x="32" y="45"/>
                    </a:lnTo>
                    <a:lnTo>
                      <a:pt x="38" y="45"/>
                    </a:lnTo>
                    <a:lnTo>
                      <a:pt x="41" y="39"/>
                    </a:lnTo>
                    <a:lnTo>
                      <a:pt x="45" y="32"/>
                    </a:lnTo>
                    <a:lnTo>
                      <a:pt x="48" y="29"/>
                    </a:lnTo>
                    <a:lnTo>
                      <a:pt x="48" y="23"/>
                    </a:lnTo>
                    <a:lnTo>
                      <a:pt x="45" y="16"/>
                    </a:lnTo>
                    <a:lnTo>
                      <a:pt x="41" y="10"/>
                    </a:lnTo>
                    <a:lnTo>
                      <a:pt x="38" y="6"/>
                    </a:lnTo>
                    <a:lnTo>
                      <a:pt x="32" y="3"/>
                    </a:lnTo>
                    <a:lnTo>
                      <a:pt x="25" y="0"/>
                    </a:lnTo>
                    <a:lnTo>
                      <a:pt x="19" y="0"/>
                    </a:lnTo>
                    <a:lnTo>
                      <a:pt x="13" y="3"/>
                    </a:lnTo>
                    <a:lnTo>
                      <a:pt x="9" y="6"/>
                    </a:lnTo>
                    <a:lnTo>
                      <a:pt x="3" y="10"/>
                    </a:lnTo>
                    <a:lnTo>
                      <a:pt x="0" y="16"/>
                    </a:lnTo>
                    <a:lnTo>
                      <a:pt x="0" y="23"/>
                    </a:lnTo>
                    <a:lnTo>
                      <a:pt x="0" y="29"/>
                    </a:lnTo>
                    <a:lnTo>
                      <a:pt x="0" y="32"/>
                    </a:lnTo>
                    <a:lnTo>
                      <a:pt x="3" y="39"/>
                    </a:lnTo>
                    <a:lnTo>
                      <a:pt x="9" y="45"/>
                    </a:lnTo>
                    <a:lnTo>
                      <a:pt x="13" y="45"/>
                    </a:lnTo>
                    <a:lnTo>
                      <a:pt x="19" y="48"/>
                    </a:lnTo>
                    <a:lnTo>
                      <a:pt x="25" y="48"/>
                    </a:lnTo>
                  </a:path>
                </a:pathLst>
              </a:custGeom>
              <a:solidFill>
                <a:schemeClr val="hlink"/>
              </a:solidFill>
              <a:ln w="28575">
                <a:solidFill>
                  <a:schemeClr val="hlink"/>
                </a:solidFill>
                <a:round/>
                <a:headEnd/>
                <a:tailEnd/>
              </a:ln>
            </p:spPr>
            <p:txBody>
              <a:bodyPr/>
              <a:lstStyle/>
              <a:p>
                <a:endParaRPr lang="it-IT"/>
              </a:p>
            </p:txBody>
          </p:sp>
          <p:sp>
            <p:nvSpPr>
              <p:cNvPr id="23724" name="Rectangle 61"/>
              <p:cNvSpPr>
                <a:spLocks noChangeArrowheads="1"/>
              </p:cNvSpPr>
              <p:nvPr/>
            </p:nvSpPr>
            <p:spPr bwMode="auto">
              <a:xfrm>
                <a:off x="3577" y="2914"/>
                <a:ext cx="4" cy="55"/>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25" name="Freeform 62"/>
              <p:cNvSpPr>
                <a:spLocks/>
              </p:cNvSpPr>
              <p:nvPr/>
            </p:nvSpPr>
            <p:spPr bwMode="auto">
              <a:xfrm>
                <a:off x="3555" y="2979"/>
                <a:ext cx="48" cy="48"/>
              </a:xfrm>
              <a:custGeom>
                <a:avLst/>
                <a:gdLst>
                  <a:gd name="T0" fmla="*/ 26 w 48"/>
                  <a:gd name="T1" fmla="*/ 48 h 48"/>
                  <a:gd name="T2" fmla="*/ 32 w 48"/>
                  <a:gd name="T3" fmla="*/ 44 h 48"/>
                  <a:gd name="T4" fmla="*/ 38 w 48"/>
                  <a:gd name="T5" fmla="*/ 41 h 48"/>
                  <a:gd name="T6" fmla="*/ 42 w 48"/>
                  <a:gd name="T7" fmla="*/ 38 h 48"/>
                  <a:gd name="T8" fmla="*/ 45 w 48"/>
                  <a:gd name="T9" fmla="*/ 32 h 48"/>
                  <a:gd name="T10" fmla="*/ 48 w 48"/>
                  <a:gd name="T11" fmla="*/ 25 h 48"/>
                  <a:gd name="T12" fmla="*/ 48 w 48"/>
                  <a:gd name="T13" fmla="*/ 22 h 48"/>
                  <a:gd name="T14" fmla="*/ 45 w 48"/>
                  <a:gd name="T15" fmla="*/ 16 h 48"/>
                  <a:gd name="T16" fmla="*/ 42 w 48"/>
                  <a:gd name="T17" fmla="*/ 9 h 48"/>
                  <a:gd name="T18" fmla="*/ 38 w 48"/>
                  <a:gd name="T19" fmla="*/ 6 h 48"/>
                  <a:gd name="T20" fmla="*/ 32 w 48"/>
                  <a:gd name="T21" fmla="*/ 3 h 48"/>
                  <a:gd name="T22" fmla="*/ 26 w 48"/>
                  <a:gd name="T23" fmla="*/ 0 h 48"/>
                  <a:gd name="T24" fmla="*/ 22 w 48"/>
                  <a:gd name="T25" fmla="*/ 0 h 48"/>
                  <a:gd name="T26" fmla="*/ 16 w 48"/>
                  <a:gd name="T27" fmla="*/ 3 h 48"/>
                  <a:gd name="T28" fmla="*/ 10 w 48"/>
                  <a:gd name="T29" fmla="*/ 6 h 48"/>
                  <a:gd name="T30" fmla="*/ 6 w 48"/>
                  <a:gd name="T31" fmla="*/ 9 h 48"/>
                  <a:gd name="T32" fmla="*/ 3 w 48"/>
                  <a:gd name="T33" fmla="*/ 16 h 48"/>
                  <a:gd name="T34" fmla="*/ 0 w 48"/>
                  <a:gd name="T35" fmla="*/ 22 h 48"/>
                  <a:gd name="T36" fmla="*/ 0 w 48"/>
                  <a:gd name="T37" fmla="*/ 25 h 48"/>
                  <a:gd name="T38" fmla="*/ 3 w 48"/>
                  <a:gd name="T39" fmla="*/ 32 h 48"/>
                  <a:gd name="T40" fmla="*/ 6 w 48"/>
                  <a:gd name="T41" fmla="*/ 38 h 48"/>
                  <a:gd name="T42" fmla="*/ 10 w 48"/>
                  <a:gd name="T43" fmla="*/ 41 h 48"/>
                  <a:gd name="T44" fmla="*/ 16 w 48"/>
                  <a:gd name="T45" fmla="*/ 44 h 48"/>
                  <a:gd name="T46" fmla="*/ 22 w 48"/>
                  <a:gd name="T47" fmla="*/ 48 h 48"/>
                  <a:gd name="T48" fmla="*/ 26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6" y="48"/>
                    </a:moveTo>
                    <a:lnTo>
                      <a:pt x="32" y="44"/>
                    </a:lnTo>
                    <a:lnTo>
                      <a:pt x="38" y="41"/>
                    </a:lnTo>
                    <a:lnTo>
                      <a:pt x="42" y="38"/>
                    </a:lnTo>
                    <a:lnTo>
                      <a:pt x="45" y="32"/>
                    </a:lnTo>
                    <a:lnTo>
                      <a:pt x="48" y="25"/>
                    </a:lnTo>
                    <a:lnTo>
                      <a:pt x="48" y="22"/>
                    </a:lnTo>
                    <a:lnTo>
                      <a:pt x="45" y="16"/>
                    </a:lnTo>
                    <a:lnTo>
                      <a:pt x="42" y="9"/>
                    </a:lnTo>
                    <a:lnTo>
                      <a:pt x="38" y="6"/>
                    </a:lnTo>
                    <a:lnTo>
                      <a:pt x="32" y="3"/>
                    </a:lnTo>
                    <a:lnTo>
                      <a:pt x="26" y="0"/>
                    </a:lnTo>
                    <a:lnTo>
                      <a:pt x="22" y="0"/>
                    </a:lnTo>
                    <a:lnTo>
                      <a:pt x="16" y="3"/>
                    </a:lnTo>
                    <a:lnTo>
                      <a:pt x="10" y="6"/>
                    </a:lnTo>
                    <a:lnTo>
                      <a:pt x="6" y="9"/>
                    </a:lnTo>
                    <a:lnTo>
                      <a:pt x="3" y="16"/>
                    </a:lnTo>
                    <a:lnTo>
                      <a:pt x="0" y="22"/>
                    </a:lnTo>
                    <a:lnTo>
                      <a:pt x="0" y="25"/>
                    </a:lnTo>
                    <a:lnTo>
                      <a:pt x="3" y="32"/>
                    </a:lnTo>
                    <a:lnTo>
                      <a:pt x="6" y="38"/>
                    </a:lnTo>
                    <a:lnTo>
                      <a:pt x="10" y="41"/>
                    </a:lnTo>
                    <a:lnTo>
                      <a:pt x="16" y="44"/>
                    </a:lnTo>
                    <a:lnTo>
                      <a:pt x="22" y="48"/>
                    </a:lnTo>
                    <a:lnTo>
                      <a:pt x="26" y="48"/>
                    </a:lnTo>
                    <a:close/>
                  </a:path>
                </a:pathLst>
              </a:custGeom>
              <a:solidFill>
                <a:schemeClr val="hlink"/>
              </a:solidFill>
              <a:ln w="28575">
                <a:solidFill>
                  <a:schemeClr val="hlink"/>
                </a:solidFill>
                <a:round/>
                <a:headEnd/>
                <a:tailEnd/>
              </a:ln>
            </p:spPr>
            <p:txBody>
              <a:bodyPr/>
              <a:lstStyle/>
              <a:p>
                <a:endParaRPr lang="it-IT"/>
              </a:p>
            </p:txBody>
          </p:sp>
          <p:sp>
            <p:nvSpPr>
              <p:cNvPr id="23726" name="Freeform 63"/>
              <p:cNvSpPr>
                <a:spLocks/>
              </p:cNvSpPr>
              <p:nvPr/>
            </p:nvSpPr>
            <p:spPr bwMode="auto">
              <a:xfrm>
                <a:off x="3555" y="2979"/>
                <a:ext cx="48" cy="48"/>
              </a:xfrm>
              <a:custGeom>
                <a:avLst/>
                <a:gdLst>
                  <a:gd name="T0" fmla="*/ 26 w 48"/>
                  <a:gd name="T1" fmla="*/ 48 h 48"/>
                  <a:gd name="T2" fmla="*/ 32 w 48"/>
                  <a:gd name="T3" fmla="*/ 44 h 48"/>
                  <a:gd name="T4" fmla="*/ 38 w 48"/>
                  <a:gd name="T5" fmla="*/ 41 h 48"/>
                  <a:gd name="T6" fmla="*/ 42 w 48"/>
                  <a:gd name="T7" fmla="*/ 38 h 48"/>
                  <a:gd name="T8" fmla="*/ 45 w 48"/>
                  <a:gd name="T9" fmla="*/ 32 h 48"/>
                  <a:gd name="T10" fmla="*/ 48 w 48"/>
                  <a:gd name="T11" fmla="*/ 25 h 48"/>
                  <a:gd name="T12" fmla="*/ 48 w 48"/>
                  <a:gd name="T13" fmla="*/ 22 h 48"/>
                  <a:gd name="T14" fmla="*/ 45 w 48"/>
                  <a:gd name="T15" fmla="*/ 16 h 48"/>
                  <a:gd name="T16" fmla="*/ 42 w 48"/>
                  <a:gd name="T17" fmla="*/ 9 h 48"/>
                  <a:gd name="T18" fmla="*/ 38 w 48"/>
                  <a:gd name="T19" fmla="*/ 6 h 48"/>
                  <a:gd name="T20" fmla="*/ 32 w 48"/>
                  <a:gd name="T21" fmla="*/ 3 h 48"/>
                  <a:gd name="T22" fmla="*/ 26 w 48"/>
                  <a:gd name="T23" fmla="*/ 0 h 48"/>
                  <a:gd name="T24" fmla="*/ 22 w 48"/>
                  <a:gd name="T25" fmla="*/ 0 h 48"/>
                  <a:gd name="T26" fmla="*/ 16 w 48"/>
                  <a:gd name="T27" fmla="*/ 3 h 48"/>
                  <a:gd name="T28" fmla="*/ 10 w 48"/>
                  <a:gd name="T29" fmla="*/ 6 h 48"/>
                  <a:gd name="T30" fmla="*/ 6 w 48"/>
                  <a:gd name="T31" fmla="*/ 9 h 48"/>
                  <a:gd name="T32" fmla="*/ 3 w 48"/>
                  <a:gd name="T33" fmla="*/ 16 h 48"/>
                  <a:gd name="T34" fmla="*/ 0 w 48"/>
                  <a:gd name="T35" fmla="*/ 22 h 48"/>
                  <a:gd name="T36" fmla="*/ 0 w 48"/>
                  <a:gd name="T37" fmla="*/ 25 h 48"/>
                  <a:gd name="T38" fmla="*/ 3 w 48"/>
                  <a:gd name="T39" fmla="*/ 32 h 48"/>
                  <a:gd name="T40" fmla="*/ 6 w 48"/>
                  <a:gd name="T41" fmla="*/ 38 h 48"/>
                  <a:gd name="T42" fmla="*/ 10 w 48"/>
                  <a:gd name="T43" fmla="*/ 41 h 48"/>
                  <a:gd name="T44" fmla="*/ 16 w 48"/>
                  <a:gd name="T45" fmla="*/ 44 h 48"/>
                  <a:gd name="T46" fmla="*/ 22 w 48"/>
                  <a:gd name="T47" fmla="*/ 48 h 48"/>
                  <a:gd name="T48" fmla="*/ 26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6" y="48"/>
                    </a:moveTo>
                    <a:lnTo>
                      <a:pt x="32" y="44"/>
                    </a:lnTo>
                    <a:lnTo>
                      <a:pt x="38" y="41"/>
                    </a:lnTo>
                    <a:lnTo>
                      <a:pt x="42" y="38"/>
                    </a:lnTo>
                    <a:lnTo>
                      <a:pt x="45" y="32"/>
                    </a:lnTo>
                    <a:lnTo>
                      <a:pt x="48" y="25"/>
                    </a:lnTo>
                    <a:lnTo>
                      <a:pt x="48" y="22"/>
                    </a:lnTo>
                    <a:lnTo>
                      <a:pt x="45" y="16"/>
                    </a:lnTo>
                    <a:lnTo>
                      <a:pt x="42" y="9"/>
                    </a:lnTo>
                    <a:lnTo>
                      <a:pt x="38" y="6"/>
                    </a:lnTo>
                    <a:lnTo>
                      <a:pt x="32" y="3"/>
                    </a:lnTo>
                    <a:lnTo>
                      <a:pt x="26" y="0"/>
                    </a:lnTo>
                    <a:lnTo>
                      <a:pt x="22" y="0"/>
                    </a:lnTo>
                    <a:lnTo>
                      <a:pt x="16" y="3"/>
                    </a:lnTo>
                    <a:lnTo>
                      <a:pt x="10" y="6"/>
                    </a:lnTo>
                    <a:lnTo>
                      <a:pt x="6" y="9"/>
                    </a:lnTo>
                    <a:lnTo>
                      <a:pt x="3" y="16"/>
                    </a:lnTo>
                    <a:lnTo>
                      <a:pt x="0" y="22"/>
                    </a:lnTo>
                    <a:lnTo>
                      <a:pt x="0" y="25"/>
                    </a:lnTo>
                    <a:lnTo>
                      <a:pt x="3" y="32"/>
                    </a:lnTo>
                    <a:lnTo>
                      <a:pt x="6" y="38"/>
                    </a:lnTo>
                    <a:lnTo>
                      <a:pt x="10" y="41"/>
                    </a:lnTo>
                    <a:lnTo>
                      <a:pt x="16" y="44"/>
                    </a:lnTo>
                    <a:lnTo>
                      <a:pt x="22" y="48"/>
                    </a:lnTo>
                    <a:lnTo>
                      <a:pt x="26" y="48"/>
                    </a:lnTo>
                  </a:path>
                </a:pathLst>
              </a:custGeom>
              <a:solidFill>
                <a:schemeClr val="hlink"/>
              </a:solidFill>
              <a:ln w="28575">
                <a:solidFill>
                  <a:schemeClr val="hlink"/>
                </a:solidFill>
                <a:round/>
                <a:headEnd/>
                <a:tailEnd/>
              </a:ln>
            </p:spPr>
            <p:txBody>
              <a:bodyPr/>
              <a:lstStyle/>
              <a:p>
                <a:endParaRPr lang="it-IT"/>
              </a:p>
            </p:txBody>
          </p:sp>
          <p:sp>
            <p:nvSpPr>
              <p:cNvPr id="23727" name="Rectangle 64"/>
              <p:cNvSpPr>
                <a:spLocks noChangeArrowheads="1"/>
              </p:cNvSpPr>
              <p:nvPr/>
            </p:nvSpPr>
            <p:spPr bwMode="auto">
              <a:xfrm>
                <a:off x="3690" y="2857"/>
                <a:ext cx="3" cy="57"/>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28" name="Freeform 65"/>
              <p:cNvSpPr>
                <a:spLocks/>
              </p:cNvSpPr>
              <p:nvPr/>
            </p:nvSpPr>
            <p:spPr bwMode="auto">
              <a:xfrm>
                <a:off x="3670" y="2924"/>
                <a:ext cx="45" cy="48"/>
              </a:xfrm>
              <a:custGeom>
                <a:avLst/>
                <a:gdLst>
                  <a:gd name="T0" fmla="*/ 26 w 45"/>
                  <a:gd name="T1" fmla="*/ 48 h 48"/>
                  <a:gd name="T2" fmla="*/ 32 w 45"/>
                  <a:gd name="T3" fmla="*/ 45 h 48"/>
                  <a:gd name="T4" fmla="*/ 36 w 45"/>
                  <a:gd name="T5" fmla="*/ 42 h 48"/>
                  <a:gd name="T6" fmla="*/ 42 w 45"/>
                  <a:gd name="T7" fmla="*/ 38 h 48"/>
                  <a:gd name="T8" fmla="*/ 45 w 45"/>
                  <a:gd name="T9" fmla="*/ 32 h 48"/>
                  <a:gd name="T10" fmla="*/ 45 w 45"/>
                  <a:gd name="T11" fmla="*/ 26 h 48"/>
                  <a:gd name="T12" fmla="*/ 45 w 45"/>
                  <a:gd name="T13" fmla="*/ 19 h 48"/>
                  <a:gd name="T14" fmla="*/ 45 w 45"/>
                  <a:gd name="T15" fmla="*/ 16 h 48"/>
                  <a:gd name="T16" fmla="*/ 42 w 45"/>
                  <a:gd name="T17" fmla="*/ 10 h 48"/>
                  <a:gd name="T18" fmla="*/ 36 w 45"/>
                  <a:gd name="T19" fmla="*/ 3 h 48"/>
                  <a:gd name="T20" fmla="*/ 32 w 45"/>
                  <a:gd name="T21" fmla="*/ 3 h 48"/>
                  <a:gd name="T22" fmla="*/ 26 w 45"/>
                  <a:gd name="T23" fmla="*/ 0 h 48"/>
                  <a:gd name="T24" fmla="*/ 20 w 45"/>
                  <a:gd name="T25" fmla="*/ 0 h 48"/>
                  <a:gd name="T26" fmla="*/ 13 w 45"/>
                  <a:gd name="T27" fmla="*/ 3 h 48"/>
                  <a:gd name="T28" fmla="*/ 7 w 45"/>
                  <a:gd name="T29" fmla="*/ 3 h 48"/>
                  <a:gd name="T30" fmla="*/ 4 w 45"/>
                  <a:gd name="T31" fmla="*/ 10 h 48"/>
                  <a:gd name="T32" fmla="*/ 0 w 45"/>
                  <a:gd name="T33" fmla="*/ 16 h 48"/>
                  <a:gd name="T34" fmla="*/ 0 w 45"/>
                  <a:gd name="T35" fmla="*/ 19 h 48"/>
                  <a:gd name="T36" fmla="*/ 0 w 45"/>
                  <a:gd name="T37" fmla="*/ 26 h 48"/>
                  <a:gd name="T38" fmla="*/ 0 w 45"/>
                  <a:gd name="T39" fmla="*/ 32 h 48"/>
                  <a:gd name="T40" fmla="*/ 4 w 45"/>
                  <a:gd name="T41" fmla="*/ 38 h 48"/>
                  <a:gd name="T42" fmla="*/ 7 w 45"/>
                  <a:gd name="T43" fmla="*/ 42 h 48"/>
                  <a:gd name="T44" fmla="*/ 13 w 45"/>
                  <a:gd name="T45" fmla="*/ 45 h 48"/>
                  <a:gd name="T46" fmla="*/ 20 w 45"/>
                  <a:gd name="T47" fmla="*/ 48 h 48"/>
                  <a:gd name="T48" fmla="*/ 26 w 45"/>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8"/>
                  <a:gd name="T77" fmla="*/ 45 w 45"/>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8">
                    <a:moveTo>
                      <a:pt x="26" y="48"/>
                    </a:moveTo>
                    <a:lnTo>
                      <a:pt x="32" y="45"/>
                    </a:lnTo>
                    <a:lnTo>
                      <a:pt x="36" y="42"/>
                    </a:lnTo>
                    <a:lnTo>
                      <a:pt x="42" y="38"/>
                    </a:lnTo>
                    <a:lnTo>
                      <a:pt x="45" y="32"/>
                    </a:lnTo>
                    <a:lnTo>
                      <a:pt x="45" y="26"/>
                    </a:lnTo>
                    <a:lnTo>
                      <a:pt x="45" y="19"/>
                    </a:lnTo>
                    <a:lnTo>
                      <a:pt x="45" y="16"/>
                    </a:lnTo>
                    <a:lnTo>
                      <a:pt x="42" y="10"/>
                    </a:lnTo>
                    <a:lnTo>
                      <a:pt x="36" y="3"/>
                    </a:lnTo>
                    <a:lnTo>
                      <a:pt x="32" y="3"/>
                    </a:lnTo>
                    <a:lnTo>
                      <a:pt x="26" y="0"/>
                    </a:lnTo>
                    <a:lnTo>
                      <a:pt x="20" y="0"/>
                    </a:lnTo>
                    <a:lnTo>
                      <a:pt x="13" y="3"/>
                    </a:lnTo>
                    <a:lnTo>
                      <a:pt x="7" y="3"/>
                    </a:lnTo>
                    <a:lnTo>
                      <a:pt x="4" y="10"/>
                    </a:lnTo>
                    <a:lnTo>
                      <a:pt x="0" y="16"/>
                    </a:lnTo>
                    <a:lnTo>
                      <a:pt x="0" y="19"/>
                    </a:lnTo>
                    <a:lnTo>
                      <a:pt x="0" y="26"/>
                    </a:lnTo>
                    <a:lnTo>
                      <a:pt x="0" y="32"/>
                    </a:lnTo>
                    <a:lnTo>
                      <a:pt x="4" y="38"/>
                    </a:lnTo>
                    <a:lnTo>
                      <a:pt x="7" y="42"/>
                    </a:lnTo>
                    <a:lnTo>
                      <a:pt x="13" y="45"/>
                    </a:lnTo>
                    <a:lnTo>
                      <a:pt x="20" y="48"/>
                    </a:lnTo>
                    <a:lnTo>
                      <a:pt x="26" y="48"/>
                    </a:lnTo>
                    <a:close/>
                  </a:path>
                </a:pathLst>
              </a:custGeom>
              <a:solidFill>
                <a:schemeClr val="hlink"/>
              </a:solidFill>
              <a:ln w="28575">
                <a:solidFill>
                  <a:schemeClr val="hlink"/>
                </a:solidFill>
                <a:round/>
                <a:headEnd/>
                <a:tailEnd/>
              </a:ln>
            </p:spPr>
            <p:txBody>
              <a:bodyPr/>
              <a:lstStyle/>
              <a:p>
                <a:endParaRPr lang="it-IT"/>
              </a:p>
            </p:txBody>
          </p:sp>
          <p:sp>
            <p:nvSpPr>
              <p:cNvPr id="23729" name="Freeform 66"/>
              <p:cNvSpPr>
                <a:spLocks/>
              </p:cNvSpPr>
              <p:nvPr/>
            </p:nvSpPr>
            <p:spPr bwMode="auto">
              <a:xfrm>
                <a:off x="3670" y="2924"/>
                <a:ext cx="45" cy="48"/>
              </a:xfrm>
              <a:custGeom>
                <a:avLst/>
                <a:gdLst>
                  <a:gd name="T0" fmla="*/ 26 w 45"/>
                  <a:gd name="T1" fmla="*/ 48 h 48"/>
                  <a:gd name="T2" fmla="*/ 32 w 45"/>
                  <a:gd name="T3" fmla="*/ 45 h 48"/>
                  <a:gd name="T4" fmla="*/ 36 w 45"/>
                  <a:gd name="T5" fmla="*/ 42 h 48"/>
                  <a:gd name="T6" fmla="*/ 42 w 45"/>
                  <a:gd name="T7" fmla="*/ 38 h 48"/>
                  <a:gd name="T8" fmla="*/ 45 w 45"/>
                  <a:gd name="T9" fmla="*/ 32 h 48"/>
                  <a:gd name="T10" fmla="*/ 45 w 45"/>
                  <a:gd name="T11" fmla="*/ 26 h 48"/>
                  <a:gd name="T12" fmla="*/ 45 w 45"/>
                  <a:gd name="T13" fmla="*/ 19 h 48"/>
                  <a:gd name="T14" fmla="*/ 45 w 45"/>
                  <a:gd name="T15" fmla="*/ 16 h 48"/>
                  <a:gd name="T16" fmla="*/ 42 w 45"/>
                  <a:gd name="T17" fmla="*/ 10 h 48"/>
                  <a:gd name="T18" fmla="*/ 36 w 45"/>
                  <a:gd name="T19" fmla="*/ 3 h 48"/>
                  <a:gd name="T20" fmla="*/ 32 w 45"/>
                  <a:gd name="T21" fmla="*/ 3 h 48"/>
                  <a:gd name="T22" fmla="*/ 26 w 45"/>
                  <a:gd name="T23" fmla="*/ 0 h 48"/>
                  <a:gd name="T24" fmla="*/ 20 w 45"/>
                  <a:gd name="T25" fmla="*/ 0 h 48"/>
                  <a:gd name="T26" fmla="*/ 13 w 45"/>
                  <a:gd name="T27" fmla="*/ 3 h 48"/>
                  <a:gd name="T28" fmla="*/ 7 w 45"/>
                  <a:gd name="T29" fmla="*/ 3 h 48"/>
                  <a:gd name="T30" fmla="*/ 4 w 45"/>
                  <a:gd name="T31" fmla="*/ 10 h 48"/>
                  <a:gd name="T32" fmla="*/ 0 w 45"/>
                  <a:gd name="T33" fmla="*/ 16 h 48"/>
                  <a:gd name="T34" fmla="*/ 0 w 45"/>
                  <a:gd name="T35" fmla="*/ 19 h 48"/>
                  <a:gd name="T36" fmla="*/ 0 w 45"/>
                  <a:gd name="T37" fmla="*/ 26 h 48"/>
                  <a:gd name="T38" fmla="*/ 0 w 45"/>
                  <a:gd name="T39" fmla="*/ 32 h 48"/>
                  <a:gd name="T40" fmla="*/ 4 w 45"/>
                  <a:gd name="T41" fmla="*/ 38 h 48"/>
                  <a:gd name="T42" fmla="*/ 7 w 45"/>
                  <a:gd name="T43" fmla="*/ 42 h 48"/>
                  <a:gd name="T44" fmla="*/ 13 w 45"/>
                  <a:gd name="T45" fmla="*/ 45 h 48"/>
                  <a:gd name="T46" fmla="*/ 20 w 45"/>
                  <a:gd name="T47" fmla="*/ 48 h 48"/>
                  <a:gd name="T48" fmla="*/ 26 w 45"/>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8"/>
                  <a:gd name="T77" fmla="*/ 45 w 45"/>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8">
                    <a:moveTo>
                      <a:pt x="26" y="48"/>
                    </a:moveTo>
                    <a:lnTo>
                      <a:pt x="32" y="45"/>
                    </a:lnTo>
                    <a:lnTo>
                      <a:pt x="36" y="42"/>
                    </a:lnTo>
                    <a:lnTo>
                      <a:pt x="42" y="38"/>
                    </a:lnTo>
                    <a:lnTo>
                      <a:pt x="45" y="32"/>
                    </a:lnTo>
                    <a:lnTo>
                      <a:pt x="45" y="26"/>
                    </a:lnTo>
                    <a:lnTo>
                      <a:pt x="45" y="19"/>
                    </a:lnTo>
                    <a:lnTo>
                      <a:pt x="45" y="16"/>
                    </a:lnTo>
                    <a:lnTo>
                      <a:pt x="42" y="10"/>
                    </a:lnTo>
                    <a:lnTo>
                      <a:pt x="36" y="3"/>
                    </a:lnTo>
                    <a:lnTo>
                      <a:pt x="32" y="3"/>
                    </a:lnTo>
                    <a:lnTo>
                      <a:pt x="26" y="0"/>
                    </a:lnTo>
                    <a:lnTo>
                      <a:pt x="20" y="0"/>
                    </a:lnTo>
                    <a:lnTo>
                      <a:pt x="13" y="3"/>
                    </a:lnTo>
                    <a:lnTo>
                      <a:pt x="7" y="3"/>
                    </a:lnTo>
                    <a:lnTo>
                      <a:pt x="4" y="10"/>
                    </a:lnTo>
                    <a:lnTo>
                      <a:pt x="0" y="16"/>
                    </a:lnTo>
                    <a:lnTo>
                      <a:pt x="0" y="19"/>
                    </a:lnTo>
                    <a:lnTo>
                      <a:pt x="0" y="26"/>
                    </a:lnTo>
                    <a:lnTo>
                      <a:pt x="0" y="32"/>
                    </a:lnTo>
                    <a:lnTo>
                      <a:pt x="4" y="38"/>
                    </a:lnTo>
                    <a:lnTo>
                      <a:pt x="7" y="42"/>
                    </a:lnTo>
                    <a:lnTo>
                      <a:pt x="13" y="45"/>
                    </a:lnTo>
                    <a:lnTo>
                      <a:pt x="20" y="48"/>
                    </a:lnTo>
                    <a:lnTo>
                      <a:pt x="26" y="48"/>
                    </a:lnTo>
                  </a:path>
                </a:pathLst>
              </a:custGeom>
              <a:solidFill>
                <a:schemeClr val="hlink"/>
              </a:solidFill>
              <a:ln w="28575">
                <a:solidFill>
                  <a:schemeClr val="hlink"/>
                </a:solidFill>
                <a:round/>
                <a:headEnd/>
                <a:tailEnd/>
              </a:ln>
            </p:spPr>
            <p:txBody>
              <a:bodyPr/>
              <a:lstStyle/>
              <a:p>
                <a:endParaRPr lang="it-IT"/>
              </a:p>
            </p:txBody>
          </p:sp>
          <p:sp>
            <p:nvSpPr>
              <p:cNvPr id="23730" name="Rectangle 67"/>
              <p:cNvSpPr>
                <a:spLocks noChangeArrowheads="1"/>
              </p:cNvSpPr>
              <p:nvPr/>
            </p:nvSpPr>
            <p:spPr bwMode="auto">
              <a:xfrm>
                <a:off x="3805" y="2831"/>
                <a:ext cx="3" cy="55"/>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31" name="Freeform 68"/>
              <p:cNvSpPr>
                <a:spLocks/>
              </p:cNvSpPr>
              <p:nvPr/>
            </p:nvSpPr>
            <p:spPr bwMode="auto">
              <a:xfrm>
                <a:off x="3783" y="2895"/>
                <a:ext cx="48" cy="45"/>
              </a:xfrm>
              <a:custGeom>
                <a:avLst/>
                <a:gdLst>
                  <a:gd name="T0" fmla="*/ 25 w 48"/>
                  <a:gd name="T1" fmla="*/ 45 h 45"/>
                  <a:gd name="T2" fmla="*/ 32 w 48"/>
                  <a:gd name="T3" fmla="*/ 45 h 45"/>
                  <a:gd name="T4" fmla="*/ 38 w 48"/>
                  <a:gd name="T5" fmla="*/ 42 h 45"/>
                  <a:gd name="T6" fmla="*/ 41 w 48"/>
                  <a:gd name="T7" fmla="*/ 35 h 45"/>
                  <a:gd name="T8" fmla="*/ 44 w 48"/>
                  <a:gd name="T9" fmla="*/ 32 h 45"/>
                  <a:gd name="T10" fmla="*/ 48 w 48"/>
                  <a:gd name="T11" fmla="*/ 26 h 45"/>
                  <a:gd name="T12" fmla="*/ 48 w 48"/>
                  <a:gd name="T13" fmla="*/ 19 h 45"/>
                  <a:gd name="T14" fmla="*/ 44 w 48"/>
                  <a:gd name="T15" fmla="*/ 13 h 45"/>
                  <a:gd name="T16" fmla="*/ 41 w 48"/>
                  <a:gd name="T17" fmla="*/ 7 h 45"/>
                  <a:gd name="T18" fmla="*/ 38 w 48"/>
                  <a:gd name="T19" fmla="*/ 3 h 45"/>
                  <a:gd name="T20" fmla="*/ 32 w 48"/>
                  <a:gd name="T21" fmla="*/ 0 h 45"/>
                  <a:gd name="T22" fmla="*/ 25 w 48"/>
                  <a:gd name="T23" fmla="*/ 0 h 45"/>
                  <a:gd name="T24" fmla="*/ 19 w 48"/>
                  <a:gd name="T25" fmla="*/ 0 h 45"/>
                  <a:gd name="T26" fmla="*/ 16 w 48"/>
                  <a:gd name="T27" fmla="*/ 0 h 45"/>
                  <a:gd name="T28" fmla="*/ 9 w 48"/>
                  <a:gd name="T29" fmla="*/ 3 h 45"/>
                  <a:gd name="T30" fmla="*/ 3 w 48"/>
                  <a:gd name="T31" fmla="*/ 7 h 45"/>
                  <a:gd name="T32" fmla="*/ 3 w 48"/>
                  <a:gd name="T33" fmla="*/ 13 h 45"/>
                  <a:gd name="T34" fmla="*/ 0 w 48"/>
                  <a:gd name="T35" fmla="*/ 19 h 45"/>
                  <a:gd name="T36" fmla="*/ 0 w 48"/>
                  <a:gd name="T37" fmla="*/ 26 h 45"/>
                  <a:gd name="T38" fmla="*/ 3 w 48"/>
                  <a:gd name="T39" fmla="*/ 32 h 45"/>
                  <a:gd name="T40" fmla="*/ 3 w 48"/>
                  <a:gd name="T41" fmla="*/ 35 h 45"/>
                  <a:gd name="T42" fmla="*/ 9 w 48"/>
                  <a:gd name="T43" fmla="*/ 42 h 45"/>
                  <a:gd name="T44" fmla="*/ 16 w 48"/>
                  <a:gd name="T45" fmla="*/ 45 h 45"/>
                  <a:gd name="T46" fmla="*/ 19 w 48"/>
                  <a:gd name="T47" fmla="*/ 45 h 45"/>
                  <a:gd name="T48" fmla="*/ 25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5" y="45"/>
                    </a:moveTo>
                    <a:lnTo>
                      <a:pt x="32" y="45"/>
                    </a:lnTo>
                    <a:lnTo>
                      <a:pt x="38" y="42"/>
                    </a:lnTo>
                    <a:lnTo>
                      <a:pt x="41" y="35"/>
                    </a:lnTo>
                    <a:lnTo>
                      <a:pt x="44" y="32"/>
                    </a:lnTo>
                    <a:lnTo>
                      <a:pt x="48" y="26"/>
                    </a:lnTo>
                    <a:lnTo>
                      <a:pt x="48" y="19"/>
                    </a:lnTo>
                    <a:lnTo>
                      <a:pt x="44" y="13"/>
                    </a:lnTo>
                    <a:lnTo>
                      <a:pt x="41" y="7"/>
                    </a:lnTo>
                    <a:lnTo>
                      <a:pt x="38" y="3"/>
                    </a:lnTo>
                    <a:lnTo>
                      <a:pt x="32" y="0"/>
                    </a:lnTo>
                    <a:lnTo>
                      <a:pt x="25" y="0"/>
                    </a:lnTo>
                    <a:lnTo>
                      <a:pt x="19" y="0"/>
                    </a:lnTo>
                    <a:lnTo>
                      <a:pt x="16" y="0"/>
                    </a:lnTo>
                    <a:lnTo>
                      <a:pt x="9" y="3"/>
                    </a:lnTo>
                    <a:lnTo>
                      <a:pt x="3" y="7"/>
                    </a:lnTo>
                    <a:lnTo>
                      <a:pt x="3" y="13"/>
                    </a:lnTo>
                    <a:lnTo>
                      <a:pt x="0" y="19"/>
                    </a:lnTo>
                    <a:lnTo>
                      <a:pt x="0" y="26"/>
                    </a:lnTo>
                    <a:lnTo>
                      <a:pt x="3" y="32"/>
                    </a:lnTo>
                    <a:lnTo>
                      <a:pt x="3" y="35"/>
                    </a:lnTo>
                    <a:lnTo>
                      <a:pt x="9" y="42"/>
                    </a:lnTo>
                    <a:lnTo>
                      <a:pt x="16" y="45"/>
                    </a:lnTo>
                    <a:lnTo>
                      <a:pt x="19" y="45"/>
                    </a:lnTo>
                    <a:lnTo>
                      <a:pt x="25" y="45"/>
                    </a:lnTo>
                    <a:close/>
                  </a:path>
                </a:pathLst>
              </a:custGeom>
              <a:solidFill>
                <a:schemeClr val="hlink"/>
              </a:solidFill>
              <a:ln w="28575">
                <a:solidFill>
                  <a:schemeClr val="hlink"/>
                </a:solidFill>
                <a:round/>
                <a:headEnd/>
                <a:tailEnd/>
              </a:ln>
            </p:spPr>
            <p:txBody>
              <a:bodyPr/>
              <a:lstStyle/>
              <a:p>
                <a:endParaRPr lang="it-IT"/>
              </a:p>
            </p:txBody>
          </p:sp>
          <p:sp>
            <p:nvSpPr>
              <p:cNvPr id="23732" name="Freeform 69"/>
              <p:cNvSpPr>
                <a:spLocks/>
              </p:cNvSpPr>
              <p:nvPr/>
            </p:nvSpPr>
            <p:spPr bwMode="auto">
              <a:xfrm>
                <a:off x="3783" y="2895"/>
                <a:ext cx="48" cy="45"/>
              </a:xfrm>
              <a:custGeom>
                <a:avLst/>
                <a:gdLst>
                  <a:gd name="T0" fmla="*/ 25 w 48"/>
                  <a:gd name="T1" fmla="*/ 45 h 45"/>
                  <a:gd name="T2" fmla="*/ 32 w 48"/>
                  <a:gd name="T3" fmla="*/ 45 h 45"/>
                  <a:gd name="T4" fmla="*/ 38 w 48"/>
                  <a:gd name="T5" fmla="*/ 42 h 45"/>
                  <a:gd name="T6" fmla="*/ 41 w 48"/>
                  <a:gd name="T7" fmla="*/ 35 h 45"/>
                  <a:gd name="T8" fmla="*/ 44 w 48"/>
                  <a:gd name="T9" fmla="*/ 32 h 45"/>
                  <a:gd name="T10" fmla="*/ 48 w 48"/>
                  <a:gd name="T11" fmla="*/ 26 h 45"/>
                  <a:gd name="T12" fmla="*/ 48 w 48"/>
                  <a:gd name="T13" fmla="*/ 19 h 45"/>
                  <a:gd name="T14" fmla="*/ 44 w 48"/>
                  <a:gd name="T15" fmla="*/ 13 h 45"/>
                  <a:gd name="T16" fmla="*/ 41 w 48"/>
                  <a:gd name="T17" fmla="*/ 7 h 45"/>
                  <a:gd name="T18" fmla="*/ 38 w 48"/>
                  <a:gd name="T19" fmla="*/ 3 h 45"/>
                  <a:gd name="T20" fmla="*/ 32 w 48"/>
                  <a:gd name="T21" fmla="*/ 0 h 45"/>
                  <a:gd name="T22" fmla="*/ 25 w 48"/>
                  <a:gd name="T23" fmla="*/ 0 h 45"/>
                  <a:gd name="T24" fmla="*/ 19 w 48"/>
                  <a:gd name="T25" fmla="*/ 0 h 45"/>
                  <a:gd name="T26" fmla="*/ 16 w 48"/>
                  <a:gd name="T27" fmla="*/ 0 h 45"/>
                  <a:gd name="T28" fmla="*/ 9 w 48"/>
                  <a:gd name="T29" fmla="*/ 3 h 45"/>
                  <a:gd name="T30" fmla="*/ 3 w 48"/>
                  <a:gd name="T31" fmla="*/ 7 h 45"/>
                  <a:gd name="T32" fmla="*/ 3 w 48"/>
                  <a:gd name="T33" fmla="*/ 13 h 45"/>
                  <a:gd name="T34" fmla="*/ 0 w 48"/>
                  <a:gd name="T35" fmla="*/ 19 h 45"/>
                  <a:gd name="T36" fmla="*/ 0 w 48"/>
                  <a:gd name="T37" fmla="*/ 26 h 45"/>
                  <a:gd name="T38" fmla="*/ 3 w 48"/>
                  <a:gd name="T39" fmla="*/ 32 h 45"/>
                  <a:gd name="T40" fmla="*/ 3 w 48"/>
                  <a:gd name="T41" fmla="*/ 35 h 45"/>
                  <a:gd name="T42" fmla="*/ 9 w 48"/>
                  <a:gd name="T43" fmla="*/ 42 h 45"/>
                  <a:gd name="T44" fmla="*/ 16 w 48"/>
                  <a:gd name="T45" fmla="*/ 45 h 45"/>
                  <a:gd name="T46" fmla="*/ 19 w 48"/>
                  <a:gd name="T47" fmla="*/ 45 h 45"/>
                  <a:gd name="T48" fmla="*/ 25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5" y="45"/>
                    </a:moveTo>
                    <a:lnTo>
                      <a:pt x="32" y="45"/>
                    </a:lnTo>
                    <a:lnTo>
                      <a:pt x="38" y="42"/>
                    </a:lnTo>
                    <a:lnTo>
                      <a:pt x="41" y="35"/>
                    </a:lnTo>
                    <a:lnTo>
                      <a:pt x="44" y="32"/>
                    </a:lnTo>
                    <a:lnTo>
                      <a:pt x="48" y="26"/>
                    </a:lnTo>
                    <a:lnTo>
                      <a:pt x="48" y="19"/>
                    </a:lnTo>
                    <a:lnTo>
                      <a:pt x="44" y="13"/>
                    </a:lnTo>
                    <a:lnTo>
                      <a:pt x="41" y="7"/>
                    </a:lnTo>
                    <a:lnTo>
                      <a:pt x="38" y="3"/>
                    </a:lnTo>
                    <a:lnTo>
                      <a:pt x="32" y="0"/>
                    </a:lnTo>
                    <a:lnTo>
                      <a:pt x="25" y="0"/>
                    </a:lnTo>
                    <a:lnTo>
                      <a:pt x="19" y="0"/>
                    </a:lnTo>
                    <a:lnTo>
                      <a:pt x="16" y="0"/>
                    </a:lnTo>
                    <a:lnTo>
                      <a:pt x="9" y="3"/>
                    </a:lnTo>
                    <a:lnTo>
                      <a:pt x="3" y="7"/>
                    </a:lnTo>
                    <a:lnTo>
                      <a:pt x="3" y="13"/>
                    </a:lnTo>
                    <a:lnTo>
                      <a:pt x="0" y="19"/>
                    </a:lnTo>
                    <a:lnTo>
                      <a:pt x="0" y="26"/>
                    </a:lnTo>
                    <a:lnTo>
                      <a:pt x="3" y="32"/>
                    </a:lnTo>
                    <a:lnTo>
                      <a:pt x="3" y="35"/>
                    </a:lnTo>
                    <a:lnTo>
                      <a:pt x="9" y="42"/>
                    </a:lnTo>
                    <a:lnTo>
                      <a:pt x="16" y="45"/>
                    </a:lnTo>
                    <a:lnTo>
                      <a:pt x="19" y="45"/>
                    </a:lnTo>
                    <a:lnTo>
                      <a:pt x="25" y="45"/>
                    </a:lnTo>
                  </a:path>
                </a:pathLst>
              </a:custGeom>
              <a:solidFill>
                <a:schemeClr val="hlink"/>
              </a:solidFill>
              <a:ln w="28575">
                <a:solidFill>
                  <a:schemeClr val="hlink"/>
                </a:solidFill>
                <a:round/>
                <a:headEnd/>
                <a:tailEnd/>
              </a:ln>
            </p:spPr>
            <p:txBody>
              <a:bodyPr/>
              <a:lstStyle/>
              <a:p>
                <a:endParaRPr lang="it-IT"/>
              </a:p>
            </p:txBody>
          </p:sp>
          <p:sp>
            <p:nvSpPr>
              <p:cNvPr id="23733" name="Rectangle 70"/>
              <p:cNvSpPr>
                <a:spLocks noChangeArrowheads="1"/>
              </p:cNvSpPr>
              <p:nvPr/>
            </p:nvSpPr>
            <p:spPr bwMode="auto">
              <a:xfrm>
                <a:off x="3917" y="2879"/>
                <a:ext cx="3" cy="55"/>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34" name="Freeform 71"/>
              <p:cNvSpPr>
                <a:spLocks/>
              </p:cNvSpPr>
              <p:nvPr/>
            </p:nvSpPr>
            <p:spPr bwMode="auto">
              <a:xfrm>
                <a:off x="3895" y="2940"/>
                <a:ext cx="48" cy="48"/>
              </a:xfrm>
              <a:custGeom>
                <a:avLst/>
                <a:gdLst>
                  <a:gd name="T0" fmla="*/ 29 w 48"/>
                  <a:gd name="T1" fmla="*/ 48 h 48"/>
                  <a:gd name="T2" fmla="*/ 35 w 48"/>
                  <a:gd name="T3" fmla="*/ 48 h 48"/>
                  <a:gd name="T4" fmla="*/ 38 w 48"/>
                  <a:gd name="T5" fmla="*/ 45 h 48"/>
                  <a:gd name="T6" fmla="*/ 45 w 48"/>
                  <a:gd name="T7" fmla="*/ 39 h 48"/>
                  <a:gd name="T8" fmla="*/ 48 w 48"/>
                  <a:gd name="T9" fmla="*/ 35 h 48"/>
                  <a:gd name="T10" fmla="*/ 48 w 48"/>
                  <a:gd name="T11" fmla="*/ 29 h 48"/>
                  <a:gd name="T12" fmla="*/ 48 w 48"/>
                  <a:gd name="T13" fmla="*/ 22 h 48"/>
                  <a:gd name="T14" fmla="*/ 48 w 48"/>
                  <a:gd name="T15" fmla="*/ 16 h 48"/>
                  <a:gd name="T16" fmla="*/ 45 w 48"/>
                  <a:gd name="T17" fmla="*/ 10 h 48"/>
                  <a:gd name="T18" fmla="*/ 38 w 48"/>
                  <a:gd name="T19" fmla="*/ 6 h 48"/>
                  <a:gd name="T20" fmla="*/ 35 w 48"/>
                  <a:gd name="T21" fmla="*/ 3 h 48"/>
                  <a:gd name="T22" fmla="*/ 29 w 48"/>
                  <a:gd name="T23" fmla="*/ 0 h 48"/>
                  <a:gd name="T24" fmla="*/ 22 w 48"/>
                  <a:gd name="T25" fmla="*/ 0 h 48"/>
                  <a:gd name="T26" fmla="*/ 16 w 48"/>
                  <a:gd name="T27" fmla="*/ 3 h 48"/>
                  <a:gd name="T28" fmla="*/ 9 w 48"/>
                  <a:gd name="T29" fmla="*/ 6 h 48"/>
                  <a:gd name="T30" fmla="*/ 6 w 48"/>
                  <a:gd name="T31" fmla="*/ 10 h 48"/>
                  <a:gd name="T32" fmla="*/ 3 w 48"/>
                  <a:gd name="T33" fmla="*/ 16 h 48"/>
                  <a:gd name="T34" fmla="*/ 0 w 48"/>
                  <a:gd name="T35" fmla="*/ 22 h 48"/>
                  <a:gd name="T36" fmla="*/ 0 w 48"/>
                  <a:gd name="T37" fmla="*/ 29 h 48"/>
                  <a:gd name="T38" fmla="*/ 3 w 48"/>
                  <a:gd name="T39" fmla="*/ 35 h 48"/>
                  <a:gd name="T40" fmla="*/ 6 w 48"/>
                  <a:gd name="T41" fmla="*/ 39 h 48"/>
                  <a:gd name="T42" fmla="*/ 9 w 48"/>
                  <a:gd name="T43" fmla="*/ 45 h 48"/>
                  <a:gd name="T44" fmla="*/ 16 w 48"/>
                  <a:gd name="T45" fmla="*/ 48 h 48"/>
                  <a:gd name="T46" fmla="*/ 22 w 48"/>
                  <a:gd name="T47" fmla="*/ 48 h 48"/>
                  <a:gd name="T48" fmla="*/ 29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9" y="48"/>
                    </a:moveTo>
                    <a:lnTo>
                      <a:pt x="35" y="48"/>
                    </a:lnTo>
                    <a:lnTo>
                      <a:pt x="38" y="45"/>
                    </a:lnTo>
                    <a:lnTo>
                      <a:pt x="45" y="39"/>
                    </a:lnTo>
                    <a:lnTo>
                      <a:pt x="48" y="35"/>
                    </a:lnTo>
                    <a:lnTo>
                      <a:pt x="48" y="29"/>
                    </a:lnTo>
                    <a:lnTo>
                      <a:pt x="48" y="22"/>
                    </a:lnTo>
                    <a:lnTo>
                      <a:pt x="48" y="16"/>
                    </a:lnTo>
                    <a:lnTo>
                      <a:pt x="45" y="10"/>
                    </a:lnTo>
                    <a:lnTo>
                      <a:pt x="38" y="6"/>
                    </a:lnTo>
                    <a:lnTo>
                      <a:pt x="35" y="3"/>
                    </a:lnTo>
                    <a:lnTo>
                      <a:pt x="29" y="0"/>
                    </a:lnTo>
                    <a:lnTo>
                      <a:pt x="22" y="0"/>
                    </a:lnTo>
                    <a:lnTo>
                      <a:pt x="16" y="3"/>
                    </a:lnTo>
                    <a:lnTo>
                      <a:pt x="9" y="6"/>
                    </a:lnTo>
                    <a:lnTo>
                      <a:pt x="6" y="10"/>
                    </a:lnTo>
                    <a:lnTo>
                      <a:pt x="3" y="16"/>
                    </a:lnTo>
                    <a:lnTo>
                      <a:pt x="0" y="22"/>
                    </a:lnTo>
                    <a:lnTo>
                      <a:pt x="0" y="29"/>
                    </a:lnTo>
                    <a:lnTo>
                      <a:pt x="3" y="35"/>
                    </a:lnTo>
                    <a:lnTo>
                      <a:pt x="6" y="39"/>
                    </a:lnTo>
                    <a:lnTo>
                      <a:pt x="9" y="45"/>
                    </a:lnTo>
                    <a:lnTo>
                      <a:pt x="16" y="48"/>
                    </a:lnTo>
                    <a:lnTo>
                      <a:pt x="22" y="48"/>
                    </a:lnTo>
                    <a:lnTo>
                      <a:pt x="29" y="48"/>
                    </a:lnTo>
                    <a:close/>
                  </a:path>
                </a:pathLst>
              </a:custGeom>
              <a:solidFill>
                <a:schemeClr val="hlink"/>
              </a:solidFill>
              <a:ln w="28575">
                <a:solidFill>
                  <a:schemeClr val="hlink"/>
                </a:solidFill>
                <a:round/>
                <a:headEnd/>
                <a:tailEnd/>
              </a:ln>
            </p:spPr>
            <p:txBody>
              <a:bodyPr/>
              <a:lstStyle/>
              <a:p>
                <a:endParaRPr lang="it-IT"/>
              </a:p>
            </p:txBody>
          </p:sp>
          <p:sp>
            <p:nvSpPr>
              <p:cNvPr id="23735" name="Freeform 72"/>
              <p:cNvSpPr>
                <a:spLocks/>
              </p:cNvSpPr>
              <p:nvPr/>
            </p:nvSpPr>
            <p:spPr bwMode="auto">
              <a:xfrm>
                <a:off x="3895" y="2940"/>
                <a:ext cx="48" cy="48"/>
              </a:xfrm>
              <a:custGeom>
                <a:avLst/>
                <a:gdLst>
                  <a:gd name="T0" fmla="*/ 29 w 48"/>
                  <a:gd name="T1" fmla="*/ 48 h 48"/>
                  <a:gd name="T2" fmla="*/ 35 w 48"/>
                  <a:gd name="T3" fmla="*/ 48 h 48"/>
                  <a:gd name="T4" fmla="*/ 38 w 48"/>
                  <a:gd name="T5" fmla="*/ 45 h 48"/>
                  <a:gd name="T6" fmla="*/ 45 w 48"/>
                  <a:gd name="T7" fmla="*/ 39 h 48"/>
                  <a:gd name="T8" fmla="*/ 48 w 48"/>
                  <a:gd name="T9" fmla="*/ 35 h 48"/>
                  <a:gd name="T10" fmla="*/ 48 w 48"/>
                  <a:gd name="T11" fmla="*/ 29 h 48"/>
                  <a:gd name="T12" fmla="*/ 48 w 48"/>
                  <a:gd name="T13" fmla="*/ 22 h 48"/>
                  <a:gd name="T14" fmla="*/ 48 w 48"/>
                  <a:gd name="T15" fmla="*/ 16 h 48"/>
                  <a:gd name="T16" fmla="*/ 45 w 48"/>
                  <a:gd name="T17" fmla="*/ 10 h 48"/>
                  <a:gd name="T18" fmla="*/ 38 w 48"/>
                  <a:gd name="T19" fmla="*/ 6 h 48"/>
                  <a:gd name="T20" fmla="*/ 35 w 48"/>
                  <a:gd name="T21" fmla="*/ 3 h 48"/>
                  <a:gd name="T22" fmla="*/ 29 w 48"/>
                  <a:gd name="T23" fmla="*/ 0 h 48"/>
                  <a:gd name="T24" fmla="*/ 22 w 48"/>
                  <a:gd name="T25" fmla="*/ 0 h 48"/>
                  <a:gd name="T26" fmla="*/ 16 w 48"/>
                  <a:gd name="T27" fmla="*/ 3 h 48"/>
                  <a:gd name="T28" fmla="*/ 9 w 48"/>
                  <a:gd name="T29" fmla="*/ 6 h 48"/>
                  <a:gd name="T30" fmla="*/ 6 w 48"/>
                  <a:gd name="T31" fmla="*/ 10 h 48"/>
                  <a:gd name="T32" fmla="*/ 3 w 48"/>
                  <a:gd name="T33" fmla="*/ 16 h 48"/>
                  <a:gd name="T34" fmla="*/ 0 w 48"/>
                  <a:gd name="T35" fmla="*/ 22 h 48"/>
                  <a:gd name="T36" fmla="*/ 0 w 48"/>
                  <a:gd name="T37" fmla="*/ 29 h 48"/>
                  <a:gd name="T38" fmla="*/ 3 w 48"/>
                  <a:gd name="T39" fmla="*/ 35 h 48"/>
                  <a:gd name="T40" fmla="*/ 6 w 48"/>
                  <a:gd name="T41" fmla="*/ 39 h 48"/>
                  <a:gd name="T42" fmla="*/ 9 w 48"/>
                  <a:gd name="T43" fmla="*/ 45 h 48"/>
                  <a:gd name="T44" fmla="*/ 16 w 48"/>
                  <a:gd name="T45" fmla="*/ 48 h 48"/>
                  <a:gd name="T46" fmla="*/ 22 w 48"/>
                  <a:gd name="T47" fmla="*/ 48 h 48"/>
                  <a:gd name="T48" fmla="*/ 29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9" y="48"/>
                    </a:moveTo>
                    <a:lnTo>
                      <a:pt x="35" y="48"/>
                    </a:lnTo>
                    <a:lnTo>
                      <a:pt x="38" y="45"/>
                    </a:lnTo>
                    <a:lnTo>
                      <a:pt x="45" y="39"/>
                    </a:lnTo>
                    <a:lnTo>
                      <a:pt x="48" y="35"/>
                    </a:lnTo>
                    <a:lnTo>
                      <a:pt x="48" y="29"/>
                    </a:lnTo>
                    <a:lnTo>
                      <a:pt x="48" y="22"/>
                    </a:lnTo>
                    <a:lnTo>
                      <a:pt x="48" y="16"/>
                    </a:lnTo>
                    <a:lnTo>
                      <a:pt x="45" y="10"/>
                    </a:lnTo>
                    <a:lnTo>
                      <a:pt x="38" y="6"/>
                    </a:lnTo>
                    <a:lnTo>
                      <a:pt x="35" y="3"/>
                    </a:lnTo>
                    <a:lnTo>
                      <a:pt x="29" y="0"/>
                    </a:lnTo>
                    <a:lnTo>
                      <a:pt x="22" y="0"/>
                    </a:lnTo>
                    <a:lnTo>
                      <a:pt x="16" y="3"/>
                    </a:lnTo>
                    <a:lnTo>
                      <a:pt x="9" y="6"/>
                    </a:lnTo>
                    <a:lnTo>
                      <a:pt x="6" y="10"/>
                    </a:lnTo>
                    <a:lnTo>
                      <a:pt x="3" y="16"/>
                    </a:lnTo>
                    <a:lnTo>
                      <a:pt x="0" y="22"/>
                    </a:lnTo>
                    <a:lnTo>
                      <a:pt x="0" y="29"/>
                    </a:lnTo>
                    <a:lnTo>
                      <a:pt x="3" y="35"/>
                    </a:lnTo>
                    <a:lnTo>
                      <a:pt x="6" y="39"/>
                    </a:lnTo>
                    <a:lnTo>
                      <a:pt x="9" y="45"/>
                    </a:lnTo>
                    <a:lnTo>
                      <a:pt x="16" y="48"/>
                    </a:lnTo>
                    <a:lnTo>
                      <a:pt x="22" y="48"/>
                    </a:lnTo>
                    <a:lnTo>
                      <a:pt x="29" y="48"/>
                    </a:lnTo>
                  </a:path>
                </a:pathLst>
              </a:custGeom>
              <a:solidFill>
                <a:schemeClr val="hlink"/>
              </a:solidFill>
              <a:ln w="28575">
                <a:solidFill>
                  <a:schemeClr val="hlink"/>
                </a:solidFill>
                <a:round/>
                <a:headEnd/>
                <a:tailEnd/>
              </a:ln>
            </p:spPr>
            <p:txBody>
              <a:bodyPr/>
              <a:lstStyle/>
              <a:p>
                <a:endParaRPr lang="it-IT"/>
              </a:p>
            </p:txBody>
          </p:sp>
          <p:sp>
            <p:nvSpPr>
              <p:cNvPr id="23736" name="Rectangle 73"/>
              <p:cNvSpPr>
                <a:spLocks noChangeArrowheads="1"/>
              </p:cNvSpPr>
              <p:nvPr/>
            </p:nvSpPr>
            <p:spPr bwMode="auto">
              <a:xfrm>
                <a:off x="4033" y="3036"/>
                <a:ext cx="3" cy="33"/>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37" name="Freeform 74"/>
              <p:cNvSpPr>
                <a:spLocks/>
              </p:cNvSpPr>
              <p:nvPr/>
            </p:nvSpPr>
            <p:spPr bwMode="auto">
              <a:xfrm>
                <a:off x="4010" y="2988"/>
                <a:ext cx="48" cy="45"/>
              </a:xfrm>
              <a:custGeom>
                <a:avLst/>
                <a:gdLst>
                  <a:gd name="T0" fmla="*/ 26 w 48"/>
                  <a:gd name="T1" fmla="*/ 45 h 45"/>
                  <a:gd name="T2" fmla="*/ 32 w 48"/>
                  <a:gd name="T3" fmla="*/ 45 h 45"/>
                  <a:gd name="T4" fmla="*/ 39 w 48"/>
                  <a:gd name="T5" fmla="*/ 42 h 45"/>
                  <a:gd name="T6" fmla="*/ 42 w 48"/>
                  <a:gd name="T7" fmla="*/ 35 h 45"/>
                  <a:gd name="T8" fmla="*/ 45 w 48"/>
                  <a:gd name="T9" fmla="*/ 32 h 45"/>
                  <a:gd name="T10" fmla="*/ 48 w 48"/>
                  <a:gd name="T11" fmla="*/ 26 h 45"/>
                  <a:gd name="T12" fmla="*/ 48 w 48"/>
                  <a:gd name="T13" fmla="*/ 19 h 45"/>
                  <a:gd name="T14" fmla="*/ 45 w 48"/>
                  <a:gd name="T15" fmla="*/ 13 h 45"/>
                  <a:gd name="T16" fmla="*/ 42 w 48"/>
                  <a:gd name="T17" fmla="*/ 10 h 45"/>
                  <a:gd name="T18" fmla="*/ 39 w 48"/>
                  <a:gd name="T19" fmla="*/ 3 h 45"/>
                  <a:gd name="T20" fmla="*/ 32 w 48"/>
                  <a:gd name="T21" fmla="*/ 0 h 45"/>
                  <a:gd name="T22" fmla="*/ 26 w 48"/>
                  <a:gd name="T23" fmla="*/ 0 h 45"/>
                  <a:gd name="T24" fmla="*/ 19 w 48"/>
                  <a:gd name="T25" fmla="*/ 0 h 45"/>
                  <a:gd name="T26" fmla="*/ 13 w 48"/>
                  <a:gd name="T27" fmla="*/ 0 h 45"/>
                  <a:gd name="T28" fmla="*/ 10 w 48"/>
                  <a:gd name="T29" fmla="*/ 3 h 45"/>
                  <a:gd name="T30" fmla="*/ 3 w 48"/>
                  <a:gd name="T31" fmla="*/ 10 h 45"/>
                  <a:gd name="T32" fmla="*/ 0 w 48"/>
                  <a:gd name="T33" fmla="*/ 13 h 45"/>
                  <a:gd name="T34" fmla="*/ 0 w 48"/>
                  <a:gd name="T35" fmla="*/ 19 h 45"/>
                  <a:gd name="T36" fmla="*/ 0 w 48"/>
                  <a:gd name="T37" fmla="*/ 26 h 45"/>
                  <a:gd name="T38" fmla="*/ 0 w 48"/>
                  <a:gd name="T39" fmla="*/ 32 h 45"/>
                  <a:gd name="T40" fmla="*/ 3 w 48"/>
                  <a:gd name="T41" fmla="*/ 35 h 45"/>
                  <a:gd name="T42" fmla="*/ 10 w 48"/>
                  <a:gd name="T43" fmla="*/ 42 h 45"/>
                  <a:gd name="T44" fmla="*/ 13 w 48"/>
                  <a:gd name="T45" fmla="*/ 45 h 45"/>
                  <a:gd name="T46" fmla="*/ 19 w 48"/>
                  <a:gd name="T47" fmla="*/ 45 h 45"/>
                  <a:gd name="T48" fmla="*/ 26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6" y="45"/>
                    </a:moveTo>
                    <a:lnTo>
                      <a:pt x="32" y="45"/>
                    </a:lnTo>
                    <a:lnTo>
                      <a:pt x="39" y="42"/>
                    </a:lnTo>
                    <a:lnTo>
                      <a:pt x="42" y="35"/>
                    </a:lnTo>
                    <a:lnTo>
                      <a:pt x="45" y="32"/>
                    </a:lnTo>
                    <a:lnTo>
                      <a:pt x="48" y="26"/>
                    </a:lnTo>
                    <a:lnTo>
                      <a:pt x="48" y="19"/>
                    </a:lnTo>
                    <a:lnTo>
                      <a:pt x="45" y="13"/>
                    </a:lnTo>
                    <a:lnTo>
                      <a:pt x="42" y="10"/>
                    </a:lnTo>
                    <a:lnTo>
                      <a:pt x="39" y="3"/>
                    </a:lnTo>
                    <a:lnTo>
                      <a:pt x="32" y="0"/>
                    </a:lnTo>
                    <a:lnTo>
                      <a:pt x="26" y="0"/>
                    </a:lnTo>
                    <a:lnTo>
                      <a:pt x="19" y="0"/>
                    </a:lnTo>
                    <a:lnTo>
                      <a:pt x="13" y="0"/>
                    </a:lnTo>
                    <a:lnTo>
                      <a:pt x="10" y="3"/>
                    </a:lnTo>
                    <a:lnTo>
                      <a:pt x="3" y="10"/>
                    </a:lnTo>
                    <a:lnTo>
                      <a:pt x="0" y="13"/>
                    </a:lnTo>
                    <a:lnTo>
                      <a:pt x="0" y="19"/>
                    </a:lnTo>
                    <a:lnTo>
                      <a:pt x="0" y="26"/>
                    </a:lnTo>
                    <a:lnTo>
                      <a:pt x="0" y="32"/>
                    </a:lnTo>
                    <a:lnTo>
                      <a:pt x="3" y="35"/>
                    </a:lnTo>
                    <a:lnTo>
                      <a:pt x="10" y="42"/>
                    </a:lnTo>
                    <a:lnTo>
                      <a:pt x="13" y="45"/>
                    </a:lnTo>
                    <a:lnTo>
                      <a:pt x="19" y="45"/>
                    </a:lnTo>
                    <a:lnTo>
                      <a:pt x="26" y="45"/>
                    </a:lnTo>
                    <a:close/>
                  </a:path>
                </a:pathLst>
              </a:custGeom>
              <a:solidFill>
                <a:schemeClr val="hlink"/>
              </a:solidFill>
              <a:ln w="28575">
                <a:solidFill>
                  <a:schemeClr val="hlink"/>
                </a:solidFill>
                <a:round/>
                <a:headEnd/>
                <a:tailEnd/>
              </a:ln>
            </p:spPr>
            <p:txBody>
              <a:bodyPr/>
              <a:lstStyle/>
              <a:p>
                <a:endParaRPr lang="it-IT"/>
              </a:p>
            </p:txBody>
          </p:sp>
          <p:sp>
            <p:nvSpPr>
              <p:cNvPr id="23738" name="Freeform 75"/>
              <p:cNvSpPr>
                <a:spLocks/>
              </p:cNvSpPr>
              <p:nvPr/>
            </p:nvSpPr>
            <p:spPr bwMode="auto">
              <a:xfrm>
                <a:off x="4010" y="2988"/>
                <a:ext cx="48" cy="45"/>
              </a:xfrm>
              <a:custGeom>
                <a:avLst/>
                <a:gdLst>
                  <a:gd name="T0" fmla="*/ 26 w 48"/>
                  <a:gd name="T1" fmla="*/ 45 h 45"/>
                  <a:gd name="T2" fmla="*/ 32 w 48"/>
                  <a:gd name="T3" fmla="*/ 45 h 45"/>
                  <a:gd name="T4" fmla="*/ 39 w 48"/>
                  <a:gd name="T5" fmla="*/ 42 h 45"/>
                  <a:gd name="T6" fmla="*/ 42 w 48"/>
                  <a:gd name="T7" fmla="*/ 35 h 45"/>
                  <a:gd name="T8" fmla="*/ 45 w 48"/>
                  <a:gd name="T9" fmla="*/ 32 h 45"/>
                  <a:gd name="T10" fmla="*/ 48 w 48"/>
                  <a:gd name="T11" fmla="*/ 26 h 45"/>
                  <a:gd name="T12" fmla="*/ 48 w 48"/>
                  <a:gd name="T13" fmla="*/ 19 h 45"/>
                  <a:gd name="T14" fmla="*/ 45 w 48"/>
                  <a:gd name="T15" fmla="*/ 13 h 45"/>
                  <a:gd name="T16" fmla="*/ 42 w 48"/>
                  <a:gd name="T17" fmla="*/ 10 h 45"/>
                  <a:gd name="T18" fmla="*/ 39 w 48"/>
                  <a:gd name="T19" fmla="*/ 3 h 45"/>
                  <a:gd name="T20" fmla="*/ 32 w 48"/>
                  <a:gd name="T21" fmla="*/ 0 h 45"/>
                  <a:gd name="T22" fmla="*/ 26 w 48"/>
                  <a:gd name="T23" fmla="*/ 0 h 45"/>
                  <a:gd name="T24" fmla="*/ 19 w 48"/>
                  <a:gd name="T25" fmla="*/ 0 h 45"/>
                  <a:gd name="T26" fmla="*/ 13 w 48"/>
                  <a:gd name="T27" fmla="*/ 0 h 45"/>
                  <a:gd name="T28" fmla="*/ 10 w 48"/>
                  <a:gd name="T29" fmla="*/ 3 h 45"/>
                  <a:gd name="T30" fmla="*/ 3 w 48"/>
                  <a:gd name="T31" fmla="*/ 10 h 45"/>
                  <a:gd name="T32" fmla="*/ 0 w 48"/>
                  <a:gd name="T33" fmla="*/ 13 h 45"/>
                  <a:gd name="T34" fmla="*/ 0 w 48"/>
                  <a:gd name="T35" fmla="*/ 19 h 45"/>
                  <a:gd name="T36" fmla="*/ 0 w 48"/>
                  <a:gd name="T37" fmla="*/ 26 h 45"/>
                  <a:gd name="T38" fmla="*/ 0 w 48"/>
                  <a:gd name="T39" fmla="*/ 32 h 45"/>
                  <a:gd name="T40" fmla="*/ 3 w 48"/>
                  <a:gd name="T41" fmla="*/ 35 h 45"/>
                  <a:gd name="T42" fmla="*/ 10 w 48"/>
                  <a:gd name="T43" fmla="*/ 42 h 45"/>
                  <a:gd name="T44" fmla="*/ 13 w 48"/>
                  <a:gd name="T45" fmla="*/ 45 h 45"/>
                  <a:gd name="T46" fmla="*/ 19 w 48"/>
                  <a:gd name="T47" fmla="*/ 45 h 45"/>
                  <a:gd name="T48" fmla="*/ 26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6" y="45"/>
                    </a:moveTo>
                    <a:lnTo>
                      <a:pt x="32" y="45"/>
                    </a:lnTo>
                    <a:lnTo>
                      <a:pt x="39" y="42"/>
                    </a:lnTo>
                    <a:lnTo>
                      <a:pt x="42" y="35"/>
                    </a:lnTo>
                    <a:lnTo>
                      <a:pt x="45" y="32"/>
                    </a:lnTo>
                    <a:lnTo>
                      <a:pt x="48" y="26"/>
                    </a:lnTo>
                    <a:lnTo>
                      <a:pt x="48" y="19"/>
                    </a:lnTo>
                    <a:lnTo>
                      <a:pt x="45" y="13"/>
                    </a:lnTo>
                    <a:lnTo>
                      <a:pt x="42" y="10"/>
                    </a:lnTo>
                    <a:lnTo>
                      <a:pt x="39" y="3"/>
                    </a:lnTo>
                    <a:lnTo>
                      <a:pt x="32" y="0"/>
                    </a:lnTo>
                    <a:lnTo>
                      <a:pt x="26" y="0"/>
                    </a:lnTo>
                    <a:lnTo>
                      <a:pt x="19" y="0"/>
                    </a:lnTo>
                    <a:lnTo>
                      <a:pt x="13" y="0"/>
                    </a:lnTo>
                    <a:lnTo>
                      <a:pt x="10" y="3"/>
                    </a:lnTo>
                    <a:lnTo>
                      <a:pt x="3" y="10"/>
                    </a:lnTo>
                    <a:lnTo>
                      <a:pt x="0" y="13"/>
                    </a:lnTo>
                    <a:lnTo>
                      <a:pt x="0" y="19"/>
                    </a:lnTo>
                    <a:lnTo>
                      <a:pt x="0" y="26"/>
                    </a:lnTo>
                    <a:lnTo>
                      <a:pt x="0" y="32"/>
                    </a:lnTo>
                    <a:lnTo>
                      <a:pt x="3" y="35"/>
                    </a:lnTo>
                    <a:lnTo>
                      <a:pt x="10" y="42"/>
                    </a:lnTo>
                    <a:lnTo>
                      <a:pt x="13" y="45"/>
                    </a:lnTo>
                    <a:lnTo>
                      <a:pt x="19" y="45"/>
                    </a:lnTo>
                    <a:lnTo>
                      <a:pt x="26" y="45"/>
                    </a:lnTo>
                  </a:path>
                </a:pathLst>
              </a:custGeom>
              <a:solidFill>
                <a:schemeClr val="hlink"/>
              </a:solidFill>
              <a:ln w="28575">
                <a:solidFill>
                  <a:schemeClr val="hlink"/>
                </a:solidFill>
                <a:round/>
                <a:headEnd/>
                <a:tailEnd/>
              </a:ln>
            </p:spPr>
            <p:txBody>
              <a:bodyPr/>
              <a:lstStyle/>
              <a:p>
                <a:endParaRPr lang="it-IT"/>
              </a:p>
            </p:txBody>
          </p:sp>
          <p:sp>
            <p:nvSpPr>
              <p:cNvPr id="23739" name="Rectangle 76"/>
              <p:cNvSpPr>
                <a:spLocks noChangeArrowheads="1"/>
              </p:cNvSpPr>
              <p:nvPr/>
            </p:nvSpPr>
            <p:spPr bwMode="auto">
              <a:xfrm>
                <a:off x="4145" y="2998"/>
                <a:ext cx="3" cy="51"/>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40" name="Freeform 77"/>
              <p:cNvSpPr>
                <a:spLocks/>
              </p:cNvSpPr>
              <p:nvPr/>
            </p:nvSpPr>
            <p:spPr bwMode="auto">
              <a:xfrm>
                <a:off x="4122" y="2940"/>
                <a:ext cx="49" cy="48"/>
              </a:xfrm>
              <a:custGeom>
                <a:avLst/>
                <a:gdLst>
                  <a:gd name="T0" fmla="*/ 29 w 49"/>
                  <a:gd name="T1" fmla="*/ 48 h 48"/>
                  <a:gd name="T2" fmla="*/ 33 w 49"/>
                  <a:gd name="T3" fmla="*/ 45 h 48"/>
                  <a:gd name="T4" fmla="*/ 39 w 49"/>
                  <a:gd name="T5" fmla="*/ 42 h 48"/>
                  <a:gd name="T6" fmla="*/ 42 w 49"/>
                  <a:gd name="T7" fmla="*/ 39 h 48"/>
                  <a:gd name="T8" fmla="*/ 45 w 49"/>
                  <a:gd name="T9" fmla="*/ 32 h 48"/>
                  <a:gd name="T10" fmla="*/ 49 w 49"/>
                  <a:gd name="T11" fmla="*/ 26 h 48"/>
                  <a:gd name="T12" fmla="*/ 49 w 49"/>
                  <a:gd name="T13" fmla="*/ 22 h 48"/>
                  <a:gd name="T14" fmla="*/ 45 w 49"/>
                  <a:gd name="T15" fmla="*/ 16 h 48"/>
                  <a:gd name="T16" fmla="*/ 42 w 49"/>
                  <a:gd name="T17" fmla="*/ 10 h 48"/>
                  <a:gd name="T18" fmla="*/ 39 w 49"/>
                  <a:gd name="T19" fmla="*/ 6 h 48"/>
                  <a:gd name="T20" fmla="*/ 33 w 49"/>
                  <a:gd name="T21" fmla="*/ 3 h 48"/>
                  <a:gd name="T22" fmla="*/ 29 w 49"/>
                  <a:gd name="T23" fmla="*/ 0 h 48"/>
                  <a:gd name="T24" fmla="*/ 23 w 49"/>
                  <a:gd name="T25" fmla="*/ 0 h 48"/>
                  <a:gd name="T26" fmla="*/ 16 w 49"/>
                  <a:gd name="T27" fmla="*/ 3 h 48"/>
                  <a:gd name="T28" fmla="*/ 10 w 49"/>
                  <a:gd name="T29" fmla="*/ 6 h 48"/>
                  <a:gd name="T30" fmla="*/ 7 w 49"/>
                  <a:gd name="T31" fmla="*/ 10 h 48"/>
                  <a:gd name="T32" fmla="*/ 4 w 49"/>
                  <a:gd name="T33" fmla="*/ 16 h 48"/>
                  <a:gd name="T34" fmla="*/ 0 w 49"/>
                  <a:gd name="T35" fmla="*/ 22 h 48"/>
                  <a:gd name="T36" fmla="*/ 0 w 49"/>
                  <a:gd name="T37" fmla="*/ 26 h 48"/>
                  <a:gd name="T38" fmla="*/ 4 w 49"/>
                  <a:gd name="T39" fmla="*/ 32 h 48"/>
                  <a:gd name="T40" fmla="*/ 7 w 49"/>
                  <a:gd name="T41" fmla="*/ 39 h 48"/>
                  <a:gd name="T42" fmla="*/ 10 w 49"/>
                  <a:gd name="T43" fmla="*/ 42 h 48"/>
                  <a:gd name="T44" fmla="*/ 16 w 49"/>
                  <a:gd name="T45" fmla="*/ 45 h 48"/>
                  <a:gd name="T46" fmla="*/ 23 w 49"/>
                  <a:gd name="T47" fmla="*/ 48 h 48"/>
                  <a:gd name="T48" fmla="*/ 29 w 49"/>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48"/>
                  <a:gd name="T77" fmla="*/ 49 w 49"/>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48">
                    <a:moveTo>
                      <a:pt x="29" y="48"/>
                    </a:moveTo>
                    <a:lnTo>
                      <a:pt x="33" y="45"/>
                    </a:lnTo>
                    <a:lnTo>
                      <a:pt x="39" y="42"/>
                    </a:lnTo>
                    <a:lnTo>
                      <a:pt x="42" y="39"/>
                    </a:lnTo>
                    <a:lnTo>
                      <a:pt x="45" y="32"/>
                    </a:lnTo>
                    <a:lnTo>
                      <a:pt x="49" y="26"/>
                    </a:lnTo>
                    <a:lnTo>
                      <a:pt x="49" y="22"/>
                    </a:lnTo>
                    <a:lnTo>
                      <a:pt x="45" y="16"/>
                    </a:lnTo>
                    <a:lnTo>
                      <a:pt x="42" y="10"/>
                    </a:lnTo>
                    <a:lnTo>
                      <a:pt x="39" y="6"/>
                    </a:lnTo>
                    <a:lnTo>
                      <a:pt x="33" y="3"/>
                    </a:lnTo>
                    <a:lnTo>
                      <a:pt x="29" y="0"/>
                    </a:lnTo>
                    <a:lnTo>
                      <a:pt x="23" y="0"/>
                    </a:lnTo>
                    <a:lnTo>
                      <a:pt x="16" y="3"/>
                    </a:lnTo>
                    <a:lnTo>
                      <a:pt x="10" y="6"/>
                    </a:lnTo>
                    <a:lnTo>
                      <a:pt x="7" y="10"/>
                    </a:lnTo>
                    <a:lnTo>
                      <a:pt x="4" y="16"/>
                    </a:lnTo>
                    <a:lnTo>
                      <a:pt x="0" y="22"/>
                    </a:lnTo>
                    <a:lnTo>
                      <a:pt x="0" y="26"/>
                    </a:lnTo>
                    <a:lnTo>
                      <a:pt x="4" y="32"/>
                    </a:lnTo>
                    <a:lnTo>
                      <a:pt x="7" y="39"/>
                    </a:lnTo>
                    <a:lnTo>
                      <a:pt x="10" y="42"/>
                    </a:lnTo>
                    <a:lnTo>
                      <a:pt x="16" y="45"/>
                    </a:lnTo>
                    <a:lnTo>
                      <a:pt x="23" y="48"/>
                    </a:lnTo>
                    <a:lnTo>
                      <a:pt x="29" y="48"/>
                    </a:lnTo>
                    <a:close/>
                  </a:path>
                </a:pathLst>
              </a:custGeom>
              <a:solidFill>
                <a:schemeClr val="hlink"/>
              </a:solidFill>
              <a:ln w="28575">
                <a:solidFill>
                  <a:schemeClr val="hlink"/>
                </a:solidFill>
                <a:round/>
                <a:headEnd/>
                <a:tailEnd/>
              </a:ln>
            </p:spPr>
            <p:txBody>
              <a:bodyPr/>
              <a:lstStyle/>
              <a:p>
                <a:endParaRPr lang="it-IT"/>
              </a:p>
            </p:txBody>
          </p:sp>
          <p:sp>
            <p:nvSpPr>
              <p:cNvPr id="23741" name="Freeform 78"/>
              <p:cNvSpPr>
                <a:spLocks/>
              </p:cNvSpPr>
              <p:nvPr/>
            </p:nvSpPr>
            <p:spPr bwMode="auto">
              <a:xfrm>
                <a:off x="4122" y="2940"/>
                <a:ext cx="49" cy="48"/>
              </a:xfrm>
              <a:custGeom>
                <a:avLst/>
                <a:gdLst>
                  <a:gd name="T0" fmla="*/ 29 w 49"/>
                  <a:gd name="T1" fmla="*/ 48 h 48"/>
                  <a:gd name="T2" fmla="*/ 33 w 49"/>
                  <a:gd name="T3" fmla="*/ 45 h 48"/>
                  <a:gd name="T4" fmla="*/ 39 w 49"/>
                  <a:gd name="T5" fmla="*/ 42 h 48"/>
                  <a:gd name="T6" fmla="*/ 42 w 49"/>
                  <a:gd name="T7" fmla="*/ 39 h 48"/>
                  <a:gd name="T8" fmla="*/ 45 w 49"/>
                  <a:gd name="T9" fmla="*/ 32 h 48"/>
                  <a:gd name="T10" fmla="*/ 49 w 49"/>
                  <a:gd name="T11" fmla="*/ 26 h 48"/>
                  <a:gd name="T12" fmla="*/ 49 w 49"/>
                  <a:gd name="T13" fmla="*/ 22 h 48"/>
                  <a:gd name="T14" fmla="*/ 45 w 49"/>
                  <a:gd name="T15" fmla="*/ 16 h 48"/>
                  <a:gd name="T16" fmla="*/ 42 w 49"/>
                  <a:gd name="T17" fmla="*/ 10 h 48"/>
                  <a:gd name="T18" fmla="*/ 39 w 49"/>
                  <a:gd name="T19" fmla="*/ 6 h 48"/>
                  <a:gd name="T20" fmla="*/ 33 w 49"/>
                  <a:gd name="T21" fmla="*/ 3 h 48"/>
                  <a:gd name="T22" fmla="*/ 29 w 49"/>
                  <a:gd name="T23" fmla="*/ 0 h 48"/>
                  <a:gd name="T24" fmla="*/ 23 w 49"/>
                  <a:gd name="T25" fmla="*/ 0 h 48"/>
                  <a:gd name="T26" fmla="*/ 16 w 49"/>
                  <a:gd name="T27" fmla="*/ 3 h 48"/>
                  <a:gd name="T28" fmla="*/ 10 w 49"/>
                  <a:gd name="T29" fmla="*/ 6 h 48"/>
                  <a:gd name="T30" fmla="*/ 7 w 49"/>
                  <a:gd name="T31" fmla="*/ 10 h 48"/>
                  <a:gd name="T32" fmla="*/ 4 w 49"/>
                  <a:gd name="T33" fmla="*/ 16 h 48"/>
                  <a:gd name="T34" fmla="*/ 0 w 49"/>
                  <a:gd name="T35" fmla="*/ 22 h 48"/>
                  <a:gd name="T36" fmla="*/ 0 w 49"/>
                  <a:gd name="T37" fmla="*/ 26 h 48"/>
                  <a:gd name="T38" fmla="*/ 4 w 49"/>
                  <a:gd name="T39" fmla="*/ 32 h 48"/>
                  <a:gd name="T40" fmla="*/ 7 w 49"/>
                  <a:gd name="T41" fmla="*/ 39 h 48"/>
                  <a:gd name="T42" fmla="*/ 10 w 49"/>
                  <a:gd name="T43" fmla="*/ 42 h 48"/>
                  <a:gd name="T44" fmla="*/ 16 w 49"/>
                  <a:gd name="T45" fmla="*/ 45 h 48"/>
                  <a:gd name="T46" fmla="*/ 23 w 49"/>
                  <a:gd name="T47" fmla="*/ 48 h 48"/>
                  <a:gd name="T48" fmla="*/ 29 w 49"/>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
                  <a:gd name="T76" fmla="*/ 0 h 48"/>
                  <a:gd name="T77" fmla="*/ 49 w 49"/>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 h="48">
                    <a:moveTo>
                      <a:pt x="29" y="48"/>
                    </a:moveTo>
                    <a:lnTo>
                      <a:pt x="33" y="45"/>
                    </a:lnTo>
                    <a:lnTo>
                      <a:pt x="39" y="42"/>
                    </a:lnTo>
                    <a:lnTo>
                      <a:pt x="42" y="39"/>
                    </a:lnTo>
                    <a:lnTo>
                      <a:pt x="45" y="32"/>
                    </a:lnTo>
                    <a:lnTo>
                      <a:pt x="49" y="26"/>
                    </a:lnTo>
                    <a:lnTo>
                      <a:pt x="49" y="22"/>
                    </a:lnTo>
                    <a:lnTo>
                      <a:pt x="45" y="16"/>
                    </a:lnTo>
                    <a:lnTo>
                      <a:pt x="42" y="10"/>
                    </a:lnTo>
                    <a:lnTo>
                      <a:pt x="39" y="6"/>
                    </a:lnTo>
                    <a:lnTo>
                      <a:pt x="33" y="3"/>
                    </a:lnTo>
                    <a:lnTo>
                      <a:pt x="29" y="0"/>
                    </a:lnTo>
                    <a:lnTo>
                      <a:pt x="23" y="0"/>
                    </a:lnTo>
                    <a:lnTo>
                      <a:pt x="16" y="3"/>
                    </a:lnTo>
                    <a:lnTo>
                      <a:pt x="10" y="6"/>
                    </a:lnTo>
                    <a:lnTo>
                      <a:pt x="7" y="10"/>
                    </a:lnTo>
                    <a:lnTo>
                      <a:pt x="4" y="16"/>
                    </a:lnTo>
                    <a:lnTo>
                      <a:pt x="0" y="22"/>
                    </a:lnTo>
                    <a:lnTo>
                      <a:pt x="0" y="26"/>
                    </a:lnTo>
                    <a:lnTo>
                      <a:pt x="4" y="32"/>
                    </a:lnTo>
                    <a:lnTo>
                      <a:pt x="7" y="39"/>
                    </a:lnTo>
                    <a:lnTo>
                      <a:pt x="10" y="42"/>
                    </a:lnTo>
                    <a:lnTo>
                      <a:pt x="16" y="45"/>
                    </a:lnTo>
                    <a:lnTo>
                      <a:pt x="23" y="48"/>
                    </a:lnTo>
                    <a:lnTo>
                      <a:pt x="29" y="48"/>
                    </a:lnTo>
                  </a:path>
                </a:pathLst>
              </a:custGeom>
              <a:solidFill>
                <a:schemeClr val="hlink"/>
              </a:solidFill>
              <a:ln w="28575">
                <a:solidFill>
                  <a:schemeClr val="hlink"/>
                </a:solidFill>
                <a:round/>
                <a:headEnd/>
                <a:tailEnd/>
              </a:ln>
            </p:spPr>
            <p:txBody>
              <a:bodyPr/>
              <a:lstStyle/>
              <a:p>
                <a:endParaRPr lang="it-IT"/>
              </a:p>
            </p:txBody>
          </p:sp>
          <p:sp>
            <p:nvSpPr>
              <p:cNvPr id="23742" name="Rectangle 79"/>
              <p:cNvSpPr>
                <a:spLocks noChangeArrowheads="1"/>
              </p:cNvSpPr>
              <p:nvPr/>
            </p:nvSpPr>
            <p:spPr bwMode="auto">
              <a:xfrm>
                <a:off x="4260" y="3011"/>
                <a:ext cx="4" cy="57"/>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43" name="Freeform 80"/>
              <p:cNvSpPr>
                <a:spLocks/>
              </p:cNvSpPr>
              <p:nvPr/>
            </p:nvSpPr>
            <p:spPr bwMode="auto">
              <a:xfrm>
                <a:off x="4238" y="2956"/>
                <a:ext cx="45" cy="45"/>
              </a:xfrm>
              <a:custGeom>
                <a:avLst/>
                <a:gdLst>
                  <a:gd name="T0" fmla="*/ 26 w 45"/>
                  <a:gd name="T1" fmla="*/ 45 h 45"/>
                  <a:gd name="T2" fmla="*/ 32 w 45"/>
                  <a:gd name="T3" fmla="*/ 45 h 45"/>
                  <a:gd name="T4" fmla="*/ 35 w 45"/>
                  <a:gd name="T5" fmla="*/ 42 h 45"/>
                  <a:gd name="T6" fmla="*/ 42 w 45"/>
                  <a:gd name="T7" fmla="*/ 35 h 45"/>
                  <a:gd name="T8" fmla="*/ 45 w 45"/>
                  <a:gd name="T9" fmla="*/ 32 h 45"/>
                  <a:gd name="T10" fmla="*/ 45 w 45"/>
                  <a:gd name="T11" fmla="*/ 26 h 45"/>
                  <a:gd name="T12" fmla="*/ 45 w 45"/>
                  <a:gd name="T13" fmla="*/ 19 h 45"/>
                  <a:gd name="T14" fmla="*/ 45 w 45"/>
                  <a:gd name="T15" fmla="*/ 13 h 45"/>
                  <a:gd name="T16" fmla="*/ 42 w 45"/>
                  <a:gd name="T17" fmla="*/ 10 h 45"/>
                  <a:gd name="T18" fmla="*/ 35 w 45"/>
                  <a:gd name="T19" fmla="*/ 3 h 45"/>
                  <a:gd name="T20" fmla="*/ 32 w 45"/>
                  <a:gd name="T21" fmla="*/ 0 h 45"/>
                  <a:gd name="T22" fmla="*/ 26 w 45"/>
                  <a:gd name="T23" fmla="*/ 0 h 45"/>
                  <a:gd name="T24" fmla="*/ 19 w 45"/>
                  <a:gd name="T25" fmla="*/ 0 h 45"/>
                  <a:gd name="T26" fmla="*/ 13 w 45"/>
                  <a:gd name="T27" fmla="*/ 0 h 45"/>
                  <a:gd name="T28" fmla="*/ 9 w 45"/>
                  <a:gd name="T29" fmla="*/ 3 h 45"/>
                  <a:gd name="T30" fmla="*/ 3 w 45"/>
                  <a:gd name="T31" fmla="*/ 10 h 45"/>
                  <a:gd name="T32" fmla="*/ 0 w 45"/>
                  <a:gd name="T33" fmla="*/ 13 h 45"/>
                  <a:gd name="T34" fmla="*/ 0 w 45"/>
                  <a:gd name="T35" fmla="*/ 19 h 45"/>
                  <a:gd name="T36" fmla="*/ 0 w 45"/>
                  <a:gd name="T37" fmla="*/ 26 h 45"/>
                  <a:gd name="T38" fmla="*/ 0 w 45"/>
                  <a:gd name="T39" fmla="*/ 32 h 45"/>
                  <a:gd name="T40" fmla="*/ 3 w 45"/>
                  <a:gd name="T41" fmla="*/ 35 h 45"/>
                  <a:gd name="T42" fmla="*/ 9 w 45"/>
                  <a:gd name="T43" fmla="*/ 42 h 45"/>
                  <a:gd name="T44" fmla="*/ 13 w 45"/>
                  <a:gd name="T45" fmla="*/ 45 h 45"/>
                  <a:gd name="T46" fmla="*/ 19 w 45"/>
                  <a:gd name="T47" fmla="*/ 45 h 45"/>
                  <a:gd name="T48" fmla="*/ 26 w 45"/>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5"/>
                  <a:gd name="T77" fmla="*/ 45 w 45"/>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5">
                    <a:moveTo>
                      <a:pt x="26" y="45"/>
                    </a:moveTo>
                    <a:lnTo>
                      <a:pt x="32" y="45"/>
                    </a:lnTo>
                    <a:lnTo>
                      <a:pt x="35" y="42"/>
                    </a:lnTo>
                    <a:lnTo>
                      <a:pt x="42" y="35"/>
                    </a:lnTo>
                    <a:lnTo>
                      <a:pt x="45" y="32"/>
                    </a:lnTo>
                    <a:lnTo>
                      <a:pt x="45" y="26"/>
                    </a:lnTo>
                    <a:lnTo>
                      <a:pt x="45" y="19"/>
                    </a:lnTo>
                    <a:lnTo>
                      <a:pt x="45" y="13"/>
                    </a:lnTo>
                    <a:lnTo>
                      <a:pt x="42" y="10"/>
                    </a:lnTo>
                    <a:lnTo>
                      <a:pt x="35" y="3"/>
                    </a:lnTo>
                    <a:lnTo>
                      <a:pt x="32" y="0"/>
                    </a:lnTo>
                    <a:lnTo>
                      <a:pt x="26" y="0"/>
                    </a:lnTo>
                    <a:lnTo>
                      <a:pt x="19" y="0"/>
                    </a:lnTo>
                    <a:lnTo>
                      <a:pt x="13" y="0"/>
                    </a:lnTo>
                    <a:lnTo>
                      <a:pt x="9" y="3"/>
                    </a:lnTo>
                    <a:lnTo>
                      <a:pt x="3" y="10"/>
                    </a:lnTo>
                    <a:lnTo>
                      <a:pt x="0" y="13"/>
                    </a:lnTo>
                    <a:lnTo>
                      <a:pt x="0" y="19"/>
                    </a:lnTo>
                    <a:lnTo>
                      <a:pt x="0" y="26"/>
                    </a:lnTo>
                    <a:lnTo>
                      <a:pt x="0" y="32"/>
                    </a:lnTo>
                    <a:lnTo>
                      <a:pt x="3" y="35"/>
                    </a:lnTo>
                    <a:lnTo>
                      <a:pt x="9" y="42"/>
                    </a:lnTo>
                    <a:lnTo>
                      <a:pt x="13" y="45"/>
                    </a:lnTo>
                    <a:lnTo>
                      <a:pt x="19" y="45"/>
                    </a:lnTo>
                    <a:lnTo>
                      <a:pt x="26" y="45"/>
                    </a:lnTo>
                    <a:close/>
                  </a:path>
                </a:pathLst>
              </a:custGeom>
              <a:solidFill>
                <a:schemeClr val="hlink"/>
              </a:solidFill>
              <a:ln w="28575">
                <a:solidFill>
                  <a:schemeClr val="hlink"/>
                </a:solidFill>
                <a:round/>
                <a:headEnd/>
                <a:tailEnd/>
              </a:ln>
            </p:spPr>
            <p:txBody>
              <a:bodyPr/>
              <a:lstStyle/>
              <a:p>
                <a:endParaRPr lang="it-IT"/>
              </a:p>
            </p:txBody>
          </p:sp>
          <p:sp>
            <p:nvSpPr>
              <p:cNvPr id="23744" name="Freeform 81"/>
              <p:cNvSpPr>
                <a:spLocks/>
              </p:cNvSpPr>
              <p:nvPr/>
            </p:nvSpPr>
            <p:spPr bwMode="auto">
              <a:xfrm>
                <a:off x="4238" y="2956"/>
                <a:ext cx="45" cy="45"/>
              </a:xfrm>
              <a:custGeom>
                <a:avLst/>
                <a:gdLst>
                  <a:gd name="T0" fmla="*/ 26 w 45"/>
                  <a:gd name="T1" fmla="*/ 45 h 45"/>
                  <a:gd name="T2" fmla="*/ 32 w 45"/>
                  <a:gd name="T3" fmla="*/ 45 h 45"/>
                  <a:gd name="T4" fmla="*/ 35 w 45"/>
                  <a:gd name="T5" fmla="*/ 42 h 45"/>
                  <a:gd name="T6" fmla="*/ 42 w 45"/>
                  <a:gd name="T7" fmla="*/ 35 h 45"/>
                  <a:gd name="T8" fmla="*/ 45 w 45"/>
                  <a:gd name="T9" fmla="*/ 32 h 45"/>
                  <a:gd name="T10" fmla="*/ 45 w 45"/>
                  <a:gd name="T11" fmla="*/ 26 h 45"/>
                  <a:gd name="T12" fmla="*/ 45 w 45"/>
                  <a:gd name="T13" fmla="*/ 19 h 45"/>
                  <a:gd name="T14" fmla="*/ 45 w 45"/>
                  <a:gd name="T15" fmla="*/ 13 h 45"/>
                  <a:gd name="T16" fmla="*/ 42 w 45"/>
                  <a:gd name="T17" fmla="*/ 10 h 45"/>
                  <a:gd name="T18" fmla="*/ 35 w 45"/>
                  <a:gd name="T19" fmla="*/ 3 h 45"/>
                  <a:gd name="T20" fmla="*/ 32 w 45"/>
                  <a:gd name="T21" fmla="*/ 0 h 45"/>
                  <a:gd name="T22" fmla="*/ 26 w 45"/>
                  <a:gd name="T23" fmla="*/ 0 h 45"/>
                  <a:gd name="T24" fmla="*/ 19 w 45"/>
                  <a:gd name="T25" fmla="*/ 0 h 45"/>
                  <a:gd name="T26" fmla="*/ 13 w 45"/>
                  <a:gd name="T27" fmla="*/ 0 h 45"/>
                  <a:gd name="T28" fmla="*/ 9 w 45"/>
                  <a:gd name="T29" fmla="*/ 3 h 45"/>
                  <a:gd name="T30" fmla="*/ 3 w 45"/>
                  <a:gd name="T31" fmla="*/ 10 h 45"/>
                  <a:gd name="T32" fmla="*/ 0 w 45"/>
                  <a:gd name="T33" fmla="*/ 13 h 45"/>
                  <a:gd name="T34" fmla="*/ 0 w 45"/>
                  <a:gd name="T35" fmla="*/ 19 h 45"/>
                  <a:gd name="T36" fmla="*/ 0 w 45"/>
                  <a:gd name="T37" fmla="*/ 26 h 45"/>
                  <a:gd name="T38" fmla="*/ 0 w 45"/>
                  <a:gd name="T39" fmla="*/ 32 h 45"/>
                  <a:gd name="T40" fmla="*/ 3 w 45"/>
                  <a:gd name="T41" fmla="*/ 35 h 45"/>
                  <a:gd name="T42" fmla="*/ 9 w 45"/>
                  <a:gd name="T43" fmla="*/ 42 h 45"/>
                  <a:gd name="T44" fmla="*/ 13 w 45"/>
                  <a:gd name="T45" fmla="*/ 45 h 45"/>
                  <a:gd name="T46" fmla="*/ 19 w 45"/>
                  <a:gd name="T47" fmla="*/ 45 h 45"/>
                  <a:gd name="T48" fmla="*/ 26 w 45"/>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5"/>
                  <a:gd name="T77" fmla="*/ 45 w 45"/>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5">
                    <a:moveTo>
                      <a:pt x="26" y="45"/>
                    </a:moveTo>
                    <a:lnTo>
                      <a:pt x="32" y="45"/>
                    </a:lnTo>
                    <a:lnTo>
                      <a:pt x="35" y="42"/>
                    </a:lnTo>
                    <a:lnTo>
                      <a:pt x="42" y="35"/>
                    </a:lnTo>
                    <a:lnTo>
                      <a:pt x="45" y="32"/>
                    </a:lnTo>
                    <a:lnTo>
                      <a:pt x="45" y="26"/>
                    </a:lnTo>
                    <a:lnTo>
                      <a:pt x="45" y="19"/>
                    </a:lnTo>
                    <a:lnTo>
                      <a:pt x="45" y="13"/>
                    </a:lnTo>
                    <a:lnTo>
                      <a:pt x="42" y="10"/>
                    </a:lnTo>
                    <a:lnTo>
                      <a:pt x="35" y="3"/>
                    </a:lnTo>
                    <a:lnTo>
                      <a:pt x="32" y="0"/>
                    </a:lnTo>
                    <a:lnTo>
                      <a:pt x="26" y="0"/>
                    </a:lnTo>
                    <a:lnTo>
                      <a:pt x="19" y="0"/>
                    </a:lnTo>
                    <a:lnTo>
                      <a:pt x="13" y="0"/>
                    </a:lnTo>
                    <a:lnTo>
                      <a:pt x="9" y="3"/>
                    </a:lnTo>
                    <a:lnTo>
                      <a:pt x="3" y="10"/>
                    </a:lnTo>
                    <a:lnTo>
                      <a:pt x="0" y="13"/>
                    </a:lnTo>
                    <a:lnTo>
                      <a:pt x="0" y="19"/>
                    </a:lnTo>
                    <a:lnTo>
                      <a:pt x="0" y="26"/>
                    </a:lnTo>
                    <a:lnTo>
                      <a:pt x="0" y="32"/>
                    </a:lnTo>
                    <a:lnTo>
                      <a:pt x="3" y="35"/>
                    </a:lnTo>
                    <a:lnTo>
                      <a:pt x="9" y="42"/>
                    </a:lnTo>
                    <a:lnTo>
                      <a:pt x="13" y="45"/>
                    </a:lnTo>
                    <a:lnTo>
                      <a:pt x="19" y="45"/>
                    </a:lnTo>
                    <a:lnTo>
                      <a:pt x="26" y="45"/>
                    </a:lnTo>
                  </a:path>
                </a:pathLst>
              </a:custGeom>
              <a:solidFill>
                <a:schemeClr val="hlink"/>
              </a:solidFill>
              <a:ln w="28575">
                <a:solidFill>
                  <a:schemeClr val="hlink"/>
                </a:solidFill>
                <a:round/>
                <a:headEnd/>
                <a:tailEnd/>
              </a:ln>
            </p:spPr>
            <p:txBody>
              <a:bodyPr/>
              <a:lstStyle/>
              <a:p>
                <a:endParaRPr lang="it-IT"/>
              </a:p>
            </p:txBody>
          </p:sp>
          <p:sp>
            <p:nvSpPr>
              <p:cNvPr id="23745" name="Rectangle 82"/>
              <p:cNvSpPr>
                <a:spLocks noChangeArrowheads="1"/>
              </p:cNvSpPr>
              <p:nvPr/>
            </p:nvSpPr>
            <p:spPr bwMode="auto">
              <a:xfrm>
                <a:off x="4373" y="3039"/>
                <a:ext cx="3" cy="45"/>
              </a:xfrm>
              <a:prstGeom prst="rect">
                <a:avLst/>
              </a:prstGeom>
              <a:solidFill>
                <a:schemeClr val="hlink"/>
              </a:solidFill>
              <a:ln w="28575">
                <a:solidFill>
                  <a:schemeClr val="hlink"/>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746" name="Freeform 83"/>
              <p:cNvSpPr>
                <a:spLocks/>
              </p:cNvSpPr>
              <p:nvPr/>
            </p:nvSpPr>
            <p:spPr bwMode="auto">
              <a:xfrm>
                <a:off x="4350" y="2985"/>
                <a:ext cx="48" cy="48"/>
              </a:xfrm>
              <a:custGeom>
                <a:avLst/>
                <a:gdLst>
                  <a:gd name="T0" fmla="*/ 26 w 48"/>
                  <a:gd name="T1" fmla="*/ 48 h 48"/>
                  <a:gd name="T2" fmla="*/ 32 w 48"/>
                  <a:gd name="T3" fmla="*/ 45 h 48"/>
                  <a:gd name="T4" fmla="*/ 39 w 48"/>
                  <a:gd name="T5" fmla="*/ 42 h 48"/>
                  <a:gd name="T6" fmla="*/ 42 w 48"/>
                  <a:gd name="T7" fmla="*/ 38 h 48"/>
                  <a:gd name="T8" fmla="*/ 45 w 48"/>
                  <a:gd name="T9" fmla="*/ 32 h 48"/>
                  <a:gd name="T10" fmla="*/ 48 w 48"/>
                  <a:gd name="T11" fmla="*/ 26 h 48"/>
                  <a:gd name="T12" fmla="*/ 48 w 48"/>
                  <a:gd name="T13" fmla="*/ 22 h 48"/>
                  <a:gd name="T14" fmla="*/ 45 w 48"/>
                  <a:gd name="T15" fmla="*/ 16 h 48"/>
                  <a:gd name="T16" fmla="*/ 42 w 48"/>
                  <a:gd name="T17" fmla="*/ 10 h 48"/>
                  <a:gd name="T18" fmla="*/ 39 w 48"/>
                  <a:gd name="T19" fmla="*/ 6 h 48"/>
                  <a:gd name="T20" fmla="*/ 32 w 48"/>
                  <a:gd name="T21" fmla="*/ 3 h 48"/>
                  <a:gd name="T22" fmla="*/ 26 w 48"/>
                  <a:gd name="T23" fmla="*/ 0 h 48"/>
                  <a:gd name="T24" fmla="*/ 23 w 48"/>
                  <a:gd name="T25" fmla="*/ 0 h 48"/>
                  <a:gd name="T26" fmla="*/ 16 w 48"/>
                  <a:gd name="T27" fmla="*/ 3 h 48"/>
                  <a:gd name="T28" fmla="*/ 10 w 48"/>
                  <a:gd name="T29" fmla="*/ 6 h 48"/>
                  <a:gd name="T30" fmla="*/ 6 w 48"/>
                  <a:gd name="T31" fmla="*/ 10 h 48"/>
                  <a:gd name="T32" fmla="*/ 3 w 48"/>
                  <a:gd name="T33" fmla="*/ 16 h 48"/>
                  <a:gd name="T34" fmla="*/ 0 w 48"/>
                  <a:gd name="T35" fmla="*/ 22 h 48"/>
                  <a:gd name="T36" fmla="*/ 0 w 48"/>
                  <a:gd name="T37" fmla="*/ 26 h 48"/>
                  <a:gd name="T38" fmla="*/ 3 w 48"/>
                  <a:gd name="T39" fmla="*/ 32 h 48"/>
                  <a:gd name="T40" fmla="*/ 6 w 48"/>
                  <a:gd name="T41" fmla="*/ 38 h 48"/>
                  <a:gd name="T42" fmla="*/ 10 w 48"/>
                  <a:gd name="T43" fmla="*/ 42 h 48"/>
                  <a:gd name="T44" fmla="*/ 16 w 48"/>
                  <a:gd name="T45" fmla="*/ 45 h 48"/>
                  <a:gd name="T46" fmla="*/ 23 w 48"/>
                  <a:gd name="T47" fmla="*/ 48 h 48"/>
                  <a:gd name="T48" fmla="*/ 26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6" y="48"/>
                    </a:moveTo>
                    <a:lnTo>
                      <a:pt x="32" y="45"/>
                    </a:lnTo>
                    <a:lnTo>
                      <a:pt x="39" y="42"/>
                    </a:lnTo>
                    <a:lnTo>
                      <a:pt x="42" y="38"/>
                    </a:lnTo>
                    <a:lnTo>
                      <a:pt x="45" y="32"/>
                    </a:lnTo>
                    <a:lnTo>
                      <a:pt x="48" y="26"/>
                    </a:lnTo>
                    <a:lnTo>
                      <a:pt x="48" y="22"/>
                    </a:lnTo>
                    <a:lnTo>
                      <a:pt x="45" y="16"/>
                    </a:lnTo>
                    <a:lnTo>
                      <a:pt x="42" y="10"/>
                    </a:lnTo>
                    <a:lnTo>
                      <a:pt x="39" y="6"/>
                    </a:lnTo>
                    <a:lnTo>
                      <a:pt x="32" y="3"/>
                    </a:lnTo>
                    <a:lnTo>
                      <a:pt x="26" y="0"/>
                    </a:lnTo>
                    <a:lnTo>
                      <a:pt x="23" y="0"/>
                    </a:lnTo>
                    <a:lnTo>
                      <a:pt x="16" y="3"/>
                    </a:lnTo>
                    <a:lnTo>
                      <a:pt x="10" y="6"/>
                    </a:lnTo>
                    <a:lnTo>
                      <a:pt x="6" y="10"/>
                    </a:lnTo>
                    <a:lnTo>
                      <a:pt x="3" y="16"/>
                    </a:lnTo>
                    <a:lnTo>
                      <a:pt x="0" y="22"/>
                    </a:lnTo>
                    <a:lnTo>
                      <a:pt x="0" y="26"/>
                    </a:lnTo>
                    <a:lnTo>
                      <a:pt x="3" y="32"/>
                    </a:lnTo>
                    <a:lnTo>
                      <a:pt x="6" y="38"/>
                    </a:lnTo>
                    <a:lnTo>
                      <a:pt x="10" y="42"/>
                    </a:lnTo>
                    <a:lnTo>
                      <a:pt x="16" y="45"/>
                    </a:lnTo>
                    <a:lnTo>
                      <a:pt x="23" y="48"/>
                    </a:lnTo>
                    <a:lnTo>
                      <a:pt x="26" y="48"/>
                    </a:lnTo>
                    <a:close/>
                  </a:path>
                </a:pathLst>
              </a:custGeom>
              <a:solidFill>
                <a:schemeClr val="hlink"/>
              </a:solidFill>
              <a:ln w="28575">
                <a:solidFill>
                  <a:schemeClr val="hlink"/>
                </a:solidFill>
                <a:round/>
                <a:headEnd/>
                <a:tailEnd/>
              </a:ln>
            </p:spPr>
            <p:txBody>
              <a:bodyPr/>
              <a:lstStyle/>
              <a:p>
                <a:endParaRPr lang="it-IT"/>
              </a:p>
            </p:txBody>
          </p:sp>
          <p:sp>
            <p:nvSpPr>
              <p:cNvPr id="23747" name="Freeform 84"/>
              <p:cNvSpPr>
                <a:spLocks/>
              </p:cNvSpPr>
              <p:nvPr/>
            </p:nvSpPr>
            <p:spPr bwMode="auto">
              <a:xfrm>
                <a:off x="4350" y="2985"/>
                <a:ext cx="48" cy="48"/>
              </a:xfrm>
              <a:custGeom>
                <a:avLst/>
                <a:gdLst>
                  <a:gd name="T0" fmla="*/ 26 w 48"/>
                  <a:gd name="T1" fmla="*/ 48 h 48"/>
                  <a:gd name="T2" fmla="*/ 32 w 48"/>
                  <a:gd name="T3" fmla="*/ 45 h 48"/>
                  <a:gd name="T4" fmla="*/ 39 w 48"/>
                  <a:gd name="T5" fmla="*/ 42 h 48"/>
                  <a:gd name="T6" fmla="*/ 42 w 48"/>
                  <a:gd name="T7" fmla="*/ 38 h 48"/>
                  <a:gd name="T8" fmla="*/ 45 w 48"/>
                  <a:gd name="T9" fmla="*/ 32 h 48"/>
                  <a:gd name="T10" fmla="*/ 48 w 48"/>
                  <a:gd name="T11" fmla="*/ 26 h 48"/>
                  <a:gd name="T12" fmla="*/ 48 w 48"/>
                  <a:gd name="T13" fmla="*/ 22 h 48"/>
                  <a:gd name="T14" fmla="*/ 45 w 48"/>
                  <a:gd name="T15" fmla="*/ 16 h 48"/>
                  <a:gd name="T16" fmla="*/ 42 w 48"/>
                  <a:gd name="T17" fmla="*/ 10 h 48"/>
                  <a:gd name="T18" fmla="*/ 39 w 48"/>
                  <a:gd name="T19" fmla="*/ 6 h 48"/>
                  <a:gd name="T20" fmla="*/ 32 w 48"/>
                  <a:gd name="T21" fmla="*/ 3 h 48"/>
                  <a:gd name="T22" fmla="*/ 26 w 48"/>
                  <a:gd name="T23" fmla="*/ 0 h 48"/>
                  <a:gd name="T24" fmla="*/ 23 w 48"/>
                  <a:gd name="T25" fmla="*/ 0 h 48"/>
                  <a:gd name="T26" fmla="*/ 16 w 48"/>
                  <a:gd name="T27" fmla="*/ 3 h 48"/>
                  <a:gd name="T28" fmla="*/ 10 w 48"/>
                  <a:gd name="T29" fmla="*/ 6 h 48"/>
                  <a:gd name="T30" fmla="*/ 6 w 48"/>
                  <a:gd name="T31" fmla="*/ 10 h 48"/>
                  <a:gd name="T32" fmla="*/ 3 w 48"/>
                  <a:gd name="T33" fmla="*/ 16 h 48"/>
                  <a:gd name="T34" fmla="*/ 0 w 48"/>
                  <a:gd name="T35" fmla="*/ 22 h 48"/>
                  <a:gd name="T36" fmla="*/ 0 w 48"/>
                  <a:gd name="T37" fmla="*/ 26 h 48"/>
                  <a:gd name="T38" fmla="*/ 3 w 48"/>
                  <a:gd name="T39" fmla="*/ 32 h 48"/>
                  <a:gd name="T40" fmla="*/ 6 w 48"/>
                  <a:gd name="T41" fmla="*/ 38 h 48"/>
                  <a:gd name="T42" fmla="*/ 10 w 48"/>
                  <a:gd name="T43" fmla="*/ 42 h 48"/>
                  <a:gd name="T44" fmla="*/ 16 w 48"/>
                  <a:gd name="T45" fmla="*/ 45 h 48"/>
                  <a:gd name="T46" fmla="*/ 23 w 48"/>
                  <a:gd name="T47" fmla="*/ 48 h 48"/>
                  <a:gd name="T48" fmla="*/ 26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6" y="48"/>
                    </a:moveTo>
                    <a:lnTo>
                      <a:pt x="32" y="45"/>
                    </a:lnTo>
                    <a:lnTo>
                      <a:pt x="39" y="42"/>
                    </a:lnTo>
                    <a:lnTo>
                      <a:pt x="42" y="38"/>
                    </a:lnTo>
                    <a:lnTo>
                      <a:pt x="45" y="32"/>
                    </a:lnTo>
                    <a:lnTo>
                      <a:pt x="48" y="26"/>
                    </a:lnTo>
                    <a:lnTo>
                      <a:pt x="48" y="22"/>
                    </a:lnTo>
                    <a:lnTo>
                      <a:pt x="45" y="16"/>
                    </a:lnTo>
                    <a:lnTo>
                      <a:pt x="42" y="10"/>
                    </a:lnTo>
                    <a:lnTo>
                      <a:pt x="39" y="6"/>
                    </a:lnTo>
                    <a:lnTo>
                      <a:pt x="32" y="3"/>
                    </a:lnTo>
                    <a:lnTo>
                      <a:pt x="26" y="0"/>
                    </a:lnTo>
                    <a:lnTo>
                      <a:pt x="23" y="0"/>
                    </a:lnTo>
                    <a:lnTo>
                      <a:pt x="16" y="3"/>
                    </a:lnTo>
                    <a:lnTo>
                      <a:pt x="10" y="6"/>
                    </a:lnTo>
                    <a:lnTo>
                      <a:pt x="6" y="10"/>
                    </a:lnTo>
                    <a:lnTo>
                      <a:pt x="3" y="16"/>
                    </a:lnTo>
                    <a:lnTo>
                      <a:pt x="0" y="22"/>
                    </a:lnTo>
                    <a:lnTo>
                      <a:pt x="0" y="26"/>
                    </a:lnTo>
                    <a:lnTo>
                      <a:pt x="3" y="32"/>
                    </a:lnTo>
                    <a:lnTo>
                      <a:pt x="6" y="38"/>
                    </a:lnTo>
                    <a:lnTo>
                      <a:pt x="10" y="42"/>
                    </a:lnTo>
                    <a:lnTo>
                      <a:pt x="16" y="45"/>
                    </a:lnTo>
                    <a:lnTo>
                      <a:pt x="23" y="48"/>
                    </a:lnTo>
                    <a:lnTo>
                      <a:pt x="26" y="48"/>
                    </a:lnTo>
                  </a:path>
                </a:pathLst>
              </a:custGeom>
              <a:solidFill>
                <a:schemeClr val="hlink"/>
              </a:solidFill>
              <a:ln w="28575">
                <a:solidFill>
                  <a:schemeClr val="hlink"/>
                </a:solidFill>
                <a:round/>
                <a:headEnd/>
                <a:tailEnd/>
              </a:ln>
            </p:spPr>
            <p:txBody>
              <a:bodyPr/>
              <a:lstStyle/>
              <a:p>
                <a:endParaRPr lang="it-IT"/>
              </a:p>
            </p:txBody>
          </p:sp>
        </p:grpSp>
        <p:sp>
          <p:nvSpPr>
            <p:cNvPr id="23668" name="Rectangle 85"/>
            <p:cNvSpPr>
              <a:spLocks noChangeArrowheads="1"/>
            </p:cNvSpPr>
            <p:nvPr/>
          </p:nvSpPr>
          <p:spPr bwMode="auto">
            <a:xfrm>
              <a:off x="4298" y="2772"/>
              <a:ext cx="114"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997" tIns="45501" rIns="90997" bIns="45501">
              <a:spAutoFit/>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sz="1700">
                <a:ea typeface="MS PGothic" panose="020B0600070205080204" pitchFamily="34" charset="-128"/>
              </a:endParaRPr>
            </a:p>
          </p:txBody>
        </p:sp>
      </p:grpSp>
      <p:sp>
        <p:nvSpPr>
          <p:cNvPr id="23556" name="Freeform 86"/>
          <p:cNvSpPr>
            <a:spLocks/>
          </p:cNvSpPr>
          <p:nvPr/>
        </p:nvSpPr>
        <p:spPr bwMode="auto">
          <a:xfrm>
            <a:off x="2332038" y="5114925"/>
            <a:ext cx="76200" cy="69850"/>
          </a:xfrm>
          <a:custGeom>
            <a:avLst/>
            <a:gdLst>
              <a:gd name="T0" fmla="*/ 2147483647 w 48"/>
              <a:gd name="T1" fmla="*/ 2147483647 h 44"/>
              <a:gd name="T2" fmla="*/ 2147483647 w 48"/>
              <a:gd name="T3" fmla="*/ 2147483647 h 44"/>
              <a:gd name="T4" fmla="*/ 2147483647 w 48"/>
              <a:gd name="T5" fmla="*/ 2147483647 h 44"/>
              <a:gd name="T6" fmla="*/ 2147483647 w 48"/>
              <a:gd name="T7" fmla="*/ 2147483647 h 44"/>
              <a:gd name="T8" fmla="*/ 2147483647 w 48"/>
              <a:gd name="T9" fmla="*/ 2147483647 h 44"/>
              <a:gd name="T10" fmla="*/ 2147483647 w 48"/>
              <a:gd name="T11" fmla="*/ 2147483647 h 44"/>
              <a:gd name="T12" fmla="*/ 2147483647 w 48"/>
              <a:gd name="T13" fmla="*/ 2147483647 h 44"/>
              <a:gd name="T14" fmla="*/ 2147483647 w 48"/>
              <a:gd name="T15" fmla="*/ 2147483647 h 44"/>
              <a:gd name="T16" fmla="*/ 2147483647 w 48"/>
              <a:gd name="T17" fmla="*/ 2147483647 h 44"/>
              <a:gd name="T18" fmla="*/ 2147483647 w 48"/>
              <a:gd name="T19" fmla="*/ 2147483647 h 44"/>
              <a:gd name="T20" fmla="*/ 2147483647 w 48"/>
              <a:gd name="T21" fmla="*/ 0 h 44"/>
              <a:gd name="T22" fmla="*/ 2147483647 w 48"/>
              <a:gd name="T23" fmla="*/ 0 h 44"/>
              <a:gd name="T24" fmla="*/ 2147483647 w 48"/>
              <a:gd name="T25" fmla="*/ 0 h 44"/>
              <a:gd name="T26" fmla="*/ 2147483647 w 48"/>
              <a:gd name="T27" fmla="*/ 0 h 44"/>
              <a:gd name="T28" fmla="*/ 2147483647 w 48"/>
              <a:gd name="T29" fmla="*/ 2147483647 h 44"/>
              <a:gd name="T30" fmla="*/ 2147483647 w 48"/>
              <a:gd name="T31" fmla="*/ 2147483647 h 44"/>
              <a:gd name="T32" fmla="*/ 2147483647 w 48"/>
              <a:gd name="T33" fmla="*/ 2147483647 h 44"/>
              <a:gd name="T34" fmla="*/ 0 w 48"/>
              <a:gd name="T35" fmla="*/ 2147483647 h 44"/>
              <a:gd name="T36" fmla="*/ 0 w 48"/>
              <a:gd name="T37" fmla="*/ 2147483647 h 44"/>
              <a:gd name="T38" fmla="*/ 2147483647 w 48"/>
              <a:gd name="T39" fmla="*/ 2147483647 h 44"/>
              <a:gd name="T40" fmla="*/ 2147483647 w 48"/>
              <a:gd name="T41" fmla="*/ 2147483647 h 44"/>
              <a:gd name="T42" fmla="*/ 2147483647 w 48"/>
              <a:gd name="T43" fmla="*/ 2147483647 h 44"/>
              <a:gd name="T44" fmla="*/ 2147483647 w 48"/>
              <a:gd name="T45" fmla="*/ 2147483647 h 44"/>
              <a:gd name="T46" fmla="*/ 2147483647 w 48"/>
              <a:gd name="T47" fmla="*/ 2147483647 h 44"/>
              <a:gd name="T48" fmla="*/ 2147483647 w 48"/>
              <a:gd name="T49" fmla="*/ 2147483647 h 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4"/>
              <a:gd name="T77" fmla="*/ 48 w 48"/>
              <a:gd name="T78" fmla="*/ 44 h 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4">
                <a:moveTo>
                  <a:pt x="26" y="44"/>
                </a:moveTo>
                <a:lnTo>
                  <a:pt x="32" y="44"/>
                </a:lnTo>
                <a:lnTo>
                  <a:pt x="38" y="41"/>
                </a:lnTo>
                <a:lnTo>
                  <a:pt x="42" y="38"/>
                </a:lnTo>
                <a:lnTo>
                  <a:pt x="45" y="32"/>
                </a:lnTo>
                <a:lnTo>
                  <a:pt x="48" y="25"/>
                </a:lnTo>
                <a:lnTo>
                  <a:pt x="48" y="19"/>
                </a:lnTo>
                <a:lnTo>
                  <a:pt x="45" y="12"/>
                </a:lnTo>
                <a:lnTo>
                  <a:pt x="42" y="9"/>
                </a:lnTo>
                <a:lnTo>
                  <a:pt x="38" y="3"/>
                </a:lnTo>
                <a:lnTo>
                  <a:pt x="32" y="0"/>
                </a:lnTo>
                <a:lnTo>
                  <a:pt x="26" y="0"/>
                </a:lnTo>
                <a:lnTo>
                  <a:pt x="22" y="0"/>
                </a:lnTo>
                <a:lnTo>
                  <a:pt x="16" y="0"/>
                </a:lnTo>
                <a:lnTo>
                  <a:pt x="10" y="3"/>
                </a:lnTo>
                <a:lnTo>
                  <a:pt x="6" y="9"/>
                </a:lnTo>
                <a:lnTo>
                  <a:pt x="3" y="12"/>
                </a:lnTo>
                <a:lnTo>
                  <a:pt x="0" y="19"/>
                </a:lnTo>
                <a:lnTo>
                  <a:pt x="0" y="25"/>
                </a:lnTo>
                <a:lnTo>
                  <a:pt x="3" y="32"/>
                </a:lnTo>
                <a:lnTo>
                  <a:pt x="6" y="38"/>
                </a:lnTo>
                <a:lnTo>
                  <a:pt x="10" y="41"/>
                </a:lnTo>
                <a:lnTo>
                  <a:pt x="16" y="44"/>
                </a:lnTo>
                <a:lnTo>
                  <a:pt x="22" y="44"/>
                </a:lnTo>
                <a:lnTo>
                  <a:pt x="26" y="44"/>
                </a:lnTo>
              </a:path>
            </a:pathLst>
          </a:custGeom>
          <a:solidFill>
            <a:schemeClr val="hlink"/>
          </a:solidFill>
          <a:ln w="9525">
            <a:solidFill>
              <a:schemeClr val="hlink"/>
            </a:solidFill>
            <a:round/>
            <a:headEnd/>
            <a:tailEnd/>
          </a:ln>
        </p:spPr>
        <p:txBody>
          <a:bodyPr/>
          <a:lstStyle/>
          <a:p>
            <a:endParaRPr lang="it-IT"/>
          </a:p>
        </p:txBody>
      </p:sp>
      <p:grpSp>
        <p:nvGrpSpPr>
          <p:cNvPr id="4" name="Group 87"/>
          <p:cNvGrpSpPr>
            <a:grpSpLocks/>
          </p:cNvGrpSpPr>
          <p:nvPr/>
        </p:nvGrpSpPr>
        <p:grpSpPr bwMode="auto">
          <a:xfrm>
            <a:off x="2332038" y="2116138"/>
            <a:ext cx="3679825" cy="3068637"/>
            <a:chOff x="1469" y="1333"/>
            <a:chExt cx="2318" cy="1934"/>
          </a:xfrm>
        </p:grpSpPr>
        <p:sp>
          <p:nvSpPr>
            <p:cNvPr id="23607" name="Rectangle 88"/>
            <p:cNvSpPr>
              <a:spLocks noChangeArrowheads="1"/>
            </p:cNvSpPr>
            <p:nvPr/>
          </p:nvSpPr>
          <p:spPr bwMode="auto">
            <a:xfrm>
              <a:off x="3566" y="3042"/>
              <a:ext cx="114"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997" tIns="45501" rIns="90997" bIns="45501">
              <a:spAutoFit/>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sz="1100">
                <a:ea typeface="MS PGothic" panose="020B0600070205080204" pitchFamily="34" charset="-128"/>
              </a:endParaRPr>
            </a:p>
          </p:txBody>
        </p:sp>
        <p:grpSp>
          <p:nvGrpSpPr>
            <p:cNvPr id="23608" name="Group 89"/>
            <p:cNvGrpSpPr>
              <a:grpSpLocks/>
            </p:cNvGrpSpPr>
            <p:nvPr/>
          </p:nvGrpSpPr>
          <p:grpSpPr bwMode="auto">
            <a:xfrm>
              <a:off x="1469" y="1333"/>
              <a:ext cx="2318" cy="1934"/>
              <a:chOff x="1625" y="1417"/>
              <a:chExt cx="2318" cy="1934"/>
            </a:xfrm>
          </p:grpSpPr>
          <p:grpSp>
            <p:nvGrpSpPr>
              <p:cNvPr id="23609" name="Group 90"/>
              <p:cNvGrpSpPr>
                <a:grpSpLocks/>
              </p:cNvGrpSpPr>
              <p:nvPr/>
            </p:nvGrpSpPr>
            <p:grpSpPr bwMode="auto">
              <a:xfrm>
                <a:off x="1660" y="1417"/>
                <a:ext cx="2283" cy="1933"/>
                <a:chOff x="1660" y="1417"/>
                <a:chExt cx="2283" cy="1933"/>
              </a:xfrm>
            </p:grpSpPr>
            <p:sp>
              <p:nvSpPr>
                <p:cNvPr id="23611" name="Line 91"/>
                <p:cNvSpPr>
                  <a:spLocks noChangeShapeType="1"/>
                </p:cNvSpPr>
                <p:nvPr/>
              </p:nvSpPr>
              <p:spPr bwMode="auto">
                <a:xfrm flipV="1">
                  <a:off x="1660" y="3158"/>
                  <a:ext cx="94" cy="154"/>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12" name="Line 92"/>
                <p:cNvSpPr>
                  <a:spLocks noChangeShapeType="1"/>
                </p:cNvSpPr>
                <p:nvPr/>
              </p:nvSpPr>
              <p:spPr bwMode="auto">
                <a:xfrm flipV="1">
                  <a:off x="1767" y="2698"/>
                  <a:ext cx="106" cy="437"/>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13" name="Line 93"/>
                <p:cNvSpPr>
                  <a:spLocks noChangeShapeType="1"/>
                </p:cNvSpPr>
                <p:nvPr/>
              </p:nvSpPr>
              <p:spPr bwMode="auto">
                <a:xfrm flipV="1">
                  <a:off x="1884" y="2410"/>
                  <a:ext cx="98" cy="27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14" name="Line 94"/>
                <p:cNvSpPr>
                  <a:spLocks noChangeShapeType="1"/>
                </p:cNvSpPr>
                <p:nvPr/>
              </p:nvSpPr>
              <p:spPr bwMode="auto">
                <a:xfrm flipV="1">
                  <a:off x="1991" y="2040"/>
                  <a:ext cx="113" cy="351"/>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15" name="Line 95"/>
                <p:cNvSpPr>
                  <a:spLocks noChangeShapeType="1"/>
                </p:cNvSpPr>
                <p:nvPr/>
              </p:nvSpPr>
              <p:spPr bwMode="auto">
                <a:xfrm flipV="1">
                  <a:off x="2106" y="1708"/>
                  <a:ext cx="108" cy="32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16" name="Line 96"/>
                <p:cNvSpPr>
                  <a:spLocks noChangeShapeType="1"/>
                </p:cNvSpPr>
                <p:nvPr/>
              </p:nvSpPr>
              <p:spPr bwMode="auto">
                <a:xfrm>
                  <a:off x="2231" y="1709"/>
                  <a:ext cx="94" cy="49"/>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17" name="Line 97"/>
                <p:cNvSpPr>
                  <a:spLocks noChangeShapeType="1"/>
                </p:cNvSpPr>
                <p:nvPr/>
              </p:nvSpPr>
              <p:spPr bwMode="auto">
                <a:xfrm>
                  <a:off x="2337" y="1778"/>
                  <a:ext cx="106" cy="184"/>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18" name="Line 98"/>
                <p:cNvSpPr>
                  <a:spLocks noChangeShapeType="1"/>
                </p:cNvSpPr>
                <p:nvPr/>
              </p:nvSpPr>
              <p:spPr bwMode="auto">
                <a:xfrm>
                  <a:off x="2451" y="1976"/>
                  <a:ext cx="100" cy="257"/>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19" name="Line 99"/>
                <p:cNvSpPr>
                  <a:spLocks noChangeShapeType="1"/>
                </p:cNvSpPr>
                <p:nvPr/>
              </p:nvSpPr>
              <p:spPr bwMode="auto">
                <a:xfrm>
                  <a:off x="2566" y="2261"/>
                  <a:ext cx="102" cy="18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20" name="Line 100"/>
                <p:cNvSpPr>
                  <a:spLocks noChangeShapeType="1"/>
                </p:cNvSpPr>
                <p:nvPr/>
              </p:nvSpPr>
              <p:spPr bwMode="auto">
                <a:xfrm>
                  <a:off x="2684" y="2450"/>
                  <a:ext cx="89" cy="51"/>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21" name="Line 101"/>
                <p:cNvSpPr>
                  <a:spLocks noChangeShapeType="1"/>
                </p:cNvSpPr>
                <p:nvPr/>
              </p:nvSpPr>
              <p:spPr bwMode="auto">
                <a:xfrm>
                  <a:off x="2796" y="2531"/>
                  <a:ext cx="99" cy="189"/>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22" name="Line 102"/>
                <p:cNvSpPr>
                  <a:spLocks noChangeShapeType="1"/>
                </p:cNvSpPr>
                <p:nvPr/>
              </p:nvSpPr>
              <p:spPr bwMode="auto">
                <a:xfrm>
                  <a:off x="2906" y="2730"/>
                  <a:ext cx="98" cy="103"/>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23" name="Line 103"/>
                <p:cNvSpPr>
                  <a:spLocks noChangeShapeType="1"/>
                </p:cNvSpPr>
                <p:nvPr/>
              </p:nvSpPr>
              <p:spPr bwMode="auto">
                <a:xfrm>
                  <a:off x="3021" y="2847"/>
                  <a:ext cx="92" cy="7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24" name="Line 104"/>
                <p:cNvSpPr>
                  <a:spLocks noChangeShapeType="1"/>
                </p:cNvSpPr>
                <p:nvPr/>
              </p:nvSpPr>
              <p:spPr bwMode="auto">
                <a:xfrm>
                  <a:off x="3134" y="2938"/>
                  <a:ext cx="109" cy="141"/>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25" name="Line 105"/>
                <p:cNvSpPr>
                  <a:spLocks noChangeShapeType="1"/>
                </p:cNvSpPr>
                <p:nvPr/>
              </p:nvSpPr>
              <p:spPr bwMode="auto">
                <a:xfrm>
                  <a:off x="3245" y="3086"/>
                  <a:ext cx="106" cy="15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26" name="Line 106"/>
                <p:cNvSpPr>
                  <a:spLocks noChangeShapeType="1"/>
                </p:cNvSpPr>
                <p:nvPr/>
              </p:nvSpPr>
              <p:spPr bwMode="auto">
                <a:xfrm>
                  <a:off x="3355" y="3241"/>
                  <a:ext cx="99" cy="3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27" name="Line 107"/>
                <p:cNvSpPr>
                  <a:spLocks noChangeShapeType="1"/>
                </p:cNvSpPr>
                <p:nvPr/>
              </p:nvSpPr>
              <p:spPr bwMode="auto">
                <a:xfrm>
                  <a:off x="3475" y="3273"/>
                  <a:ext cx="108" cy="37"/>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28" name="Line 108"/>
                <p:cNvSpPr>
                  <a:spLocks noChangeShapeType="1"/>
                </p:cNvSpPr>
                <p:nvPr/>
              </p:nvSpPr>
              <p:spPr bwMode="auto">
                <a:xfrm>
                  <a:off x="3590" y="3305"/>
                  <a:ext cx="75" cy="2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29" name="Line 109"/>
                <p:cNvSpPr>
                  <a:spLocks noChangeShapeType="1"/>
                </p:cNvSpPr>
                <p:nvPr/>
              </p:nvSpPr>
              <p:spPr bwMode="auto">
                <a:xfrm>
                  <a:off x="3708" y="3327"/>
                  <a:ext cx="86" cy="3"/>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30" name="Line 110"/>
                <p:cNvSpPr>
                  <a:spLocks noChangeShapeType="1"/>
                </p:cNvSpPr>
                <p:nvPr/>
              </p:nvSpPr>
              <p:spPr bwMode="auto">
                <a:xfrm>
                  <a:off x="3818" y="3327"/>
                  <a:ext cx="100" cy="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631" name="Rectangle 111"/>
                <p:cNvSpPr>
                  <a:spLocks noChangeArrowheads="1"/>
                </p:cNvSpPr>
                <p:nvPr/>
              </p:nvSpPr>
              <p:spPr bwMode="auto">
                <a:xfrm>
                  <a:off x="1760" y="3084"/>
                  <a:ext cx="3" cy="32"/>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32" name="Freeform 112"/>
                <p:cNvSpPr>
                  <a:spLocks/>
                </p:cNvSpPr>
                <p:nvPr/>
              </p:nvSpPr>
              <p:spPr bwMode="auto">
                <a:xfrm>
                  <a:off x="1737" y="3126"/>
                  <a:ext cx="48" cy="48"/>
                </a:xfrm>
                <a:custGeom>
                  <a:avLst/>
                  <a:gdLst>
                    <a:gd name="T0" fmla="*/ 29 w 48"/>
                    <a:gd name="T1" fmla="*/ 48 h 48"/>
                    <a:gd name="T2" fmla="*/ 35 w 48"/>
                    <a:gd name="T3" fmla="*/ 45 h 48"/>
                    <a:gd name="T4" fmla="*/ 39 w 48"/>
                    <a:gd name="T5" fmla="*/ 42 h 48"/>
                    <a:gd name="T6" fmla="*/ 45 w 48"/>
                    <a:gd name="T7" fmla="*/ 38 h 48"/>
                    <a:gd name="T8" fmla="*/ 48 w 48"/>
                    <a:gd name="T9" fmla="*/ 32 h 48"/>
                    <a:gd name="T10" fmla="*/ 48 w 48"/>
                    <a:gd name="T11" fmla="*/ 26 h 48"/>
                    <a:gd name="T12" fmla="*/ 48 w 48"/>
                    <a:gd name="T13" fmla="*/ 19 h 48"/>
                    <a:gd name="T14" fmla="*/ 48 w 48"/>
                    <a:gd name="T15" fmla="*/ 13 h 48"/>
                    <a:gd name="T16" fmla="*/ 45 w 48"/>
                    <a:gd name="T17" fmla="*/ 10 h 48"/>
                    <a:gd name="T18" fmla="*/ 39 w 48"/>
                    <a:gd name="T19" fmla="*/ 3 h 48"/>
                    <a:gd name="T20" fmla="*/ 35 w 48"/>
                    <a:gd name="T21" fmla="*/ 0 h 48"/>
                    <a:gd name="T22" fmla="*/ 29 w 48"/>
                    <a:gd name="T23" fmla="*/ 0 h 48"/>
                    <a:gd name="T24" fmla="*/ 23 w 48"/>
                    <a:gd name="T25" fmla="*/ 0 h 48"/>
                    <a:gd name="T26" fmla="*/ 16 w 48"/>
                    <a:gd name="T27" fmla="*/ 0 h 48"/>
                    <a:gd name="T28" fmla="*/ 10 w 48"/>
                    <a:gd name="T29" fmla="*/ 3 h 48"/>
                    <a:gd name="T30" fmla="*/ 7 w 48"/>
                    <a:gd name="T31" fmla="*/ 10 h 48"/>
                    <a:gd name="T32" fmla="*/ 3 w 48"/>
                    <a:gd name="T33" fmla="*/ 13 h 48"/>
                    <a:gd name="T34" fmla="*/ 0 w 48"/>
                    <a:gd name="T35" fmla="*/ 19 h 48"/>
                    <a:gd name="T36" fmla="*/ 0 w 48"/>
                    <a:gd name="T37" fmla="*/ 26 h 48"/>
                    <a:gd name="T38" fmla="*/ 3 w 48"/>
                    <a:gd name="T39" fmla="*/ 32 h 48"/>
                    <a:gd name="T40" fmla="*/ 7 w 48"/>
                    <a:gd name="T41" fmla="*/ 38 h 48"/>
                    <a:gd name="T42" fmla="*/ 10 w 48"/>
                    <a:gd name="T43" fmla="*/ 42 h 48"/>
                    <a:gd name="T44" fmla="*/ 16 w 48"/>
                    <a:gd name="T45" fmla="*/ 45 h 48"/>
                    <a:gd name="T46" fmla="*/ 23 w 48"/>
                    <a:gd name="T47" fmla="*/ 48 h 48"/>
                    <a:gd name="T48" fmla="*/ 29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9" y="48"/>
                      </a:moveTo>
                      <a:lnTo>
                        <a:pt x="35" y="45"/>
                      </a:lnTo>
                      <a:lnTo>
                        <a:pt x="39" y="42"/>
                      </a:lnTo>
                      <a:lnTo>
                        <a:pt x="45" y="38"/>
                      </a:lnTo>
                      <a:lnTo>
                        <a:pt x="48" y="32"/>
                      </a:lnTo>
                      <a:lnTo>
                        <a:pt x="48" y="26"/>
                      </a:lnTo>
                      <a:lnTo>
                        <a:pt x="48" y="19"/>
                      </a:lnTo>
                      <a:lnTo>
                        <a:pt x="48" y="13"/>
                      </a:lnTo>
                      <a:lnTo>
                        <a:pt x="45" y="10"/>
                      </a:lnTo>
                      <a:lnTo>
                        <a:pt x="39" y="3"/>
                      </a:lnTo>
                      <a:lnTo>
                        <a:pt x="35" y="0"/>
                      </a:lnTo>
                      <a:lnTo>
                        <a:pt x="29" y="0"/>
                      </a:lnTo>
                      <a:lnTo>
                        <a:pt x="23" y="0"/>
                      </a:lnTo>
                      <a:lnTo>
                        <a:pt x="16" y="0"/>
                      </a:lnTo>
                      <a:lnTo>
                        <a:pt x="10" y="3"/>
                      </a:lnTo>
                      <a:lnTo>
                        <a:pt x="7" y="10"/>
                      </a:lnTo>
                      <a:lnTo>
                        <a:pt x="3" y="13"/>
                      </a:lnTo>
                      <a:lnTo>
                        <a:pt x="0" y="19"/>
                      </a:lnTo>
                      <a:lnTo>
                        <a:pt x="0" y="26"/>
                      </a:lnTo>
                      <a:lnTo>
                        <a:pt x="3" y="32"/>
                      </a:lnTo>
                      <a:lnTo>
                        <a:pt x="7" y="38"/>
                      </a:lnTo>
                      <a:lnTo>
                        <a:pt x="10" y="42"/>
                      </a:lnTo>
                      <a:lnTo>
                        <a:pt x="16" y="45"/>
                      </a:lnTo>
                      <a:lnTo>
                        <a:pt x="23" y="48"/>
                      </a:lnTo>
                      <a:lnTo>
                        <a:pt x="29" y="48"/>
                      </a:lnTo>
                    </a:path>
                  </a:pathLst>
                </a:custGeom>
                <a:solidFill>
                  <a:schemeClr val="tx2"/>
                </a:solidFill>
                <a:ln w="28575">
                  <a:solidFill>
                    <a:schemeClr val="tx2"/>
                  </a:solidFill>
                  <a:round/>
                  <a:headEnd/>
                  <a:tailEnd/>
                </a:ln>
              </p:spPr>
              <p:txBody>
                <a:bodyPr/>
                <a:lstStyle/>
                <a:p>
                  <a:endParaRPr lang="it-IT"/>
                </a:p>
              </p:txBody>
            </p:sp>
            <p:sp>
              <p:nvSpPr>
                <p:cNvPr id="23633" name="Rectangle 113"/>
                <p:cNvSpPr>
                  <a:spLocks noChangeArrowheads="1"/>
                </p:cNvSpPr>
                <p:nvPr/>
              </p:nvSpPr>
              <p:spPr bwMode="auto">
                <a:xfrm>
                  <a:off x="1875" y="2581"/>
                  <a:ext cx="3" cy="83"/>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34" name="Freeform 114"/>
                <p:cNvSpPr>
                  <a:spLocks/>
                </p:cNvSpPr>
                <p:nvPr/>
              </p:nvSpPr>
              <p:spPr bwMode="auto">
                <a:xfrm>
                  <a:off x="1853" y="2671"/>
                  <a:ext cx="48" cy="48"/>
                </a:xfrm>
                <a:custGeom>
                  <a:avLst/>
                  <a:gdLst>
                    <a:gd name="T0" fmla="*/ 25 w 48"/>
                    <a:gd name="T1" fmla="*/ 48 h 48"/>
                    <a:gd name="T2" fmla="*/ 32 w 48"/>
                    <a:gd name="T3" fmla="*/ 48 h 48"/>
                    <a:gd name="T4" fmla="*/ 38 w 48"/>
                    <a:gd name="T5" fmla="*/ 45 h 48"/>
                    <a:gd name="T6" fmla="*/ 41 w 48"/>
                    <a:gd name="T7" fmla="*/ 38 h 48"/>
                    <a:gd name="T8" fmla="*/ 44 w 48"/>
                    <a:gd name="T9" fmla="*/ 35 h 48"/>
                    <a:gd name="T10" fmla="*/ 48 w 48"/>
                    <a:gd name="T11" fmla="*/ 29 h 48"/>
                    <a:gd name="T12" fmla="*/ 48 w 48"/>
                    <a:gd name="T13" fmla="*/ 22 h 48"/>
                    <a:gd name="T14" fmla="*/ 44 w 48"/>
                    <a:gd name="T15" fmla="*/ 16 h 48"/>
                    <a:gd name="T16" fmla="*/ 41 w 48"/>
                    <a:gd name="T17" fmla="*/ 9 h 48"/>
                    <a:gd name="T18" fmla="*/ 38 w 48"/>
                    <a:gd name="T19" fmla="*/ 6 h 48"/>
                    <a:gd name="T20" fmla="*/ 32 w 48"/>
                    <a:gd name="T21" fmla="*/ 3 h 48"/>
                    <a:gd name="T22" fmla="*/ 25 w 48"/>
                    <a:gd name="T23" fmla="*/ 0 h 48"/>
                    <a:gd name="T24" fmla="*/ 19 w 48"/>
                    <a:gd name="T25" fmla="*/ 0 h 48"/>
                    <a:gd name="T26" fmla="*/ 12 w 48"/>
                    <a:gd name="T27" fmla="*/ 3 h 48"/>
                    <a:gd name="T28" fmla="*/ 9 w 48"/>
                    <a:gd name="T29" fmla="*/ 6 h 48"/>
                    <a:gd name="T30" fmla="*/ 3 w 48"/>
                    <a:gd name="T31" fmla="*/ 9 h 48"/>
                    <a:gd name="T32" fmla="*/ 0 w 48"/>
                    <a:gd name="T33" fmla="*/ 16 h 48"/>
                    <a:gd name="T34" fmla="*/ 0 w 48"/>
                    <a:gd name="T35" fmla="*/ 22 h 48"/>
                    <a:gd name="T36" fmla="*/ 0 w 48"/>
                    <a:gd name="T37" fmla="*/ 29 h 48"/>
                    <a:gd name="T38" fmla="*/ 0 w 48"/>
                    <a:gd name="T39" fmla="*/ 35 h 48"/>
                    <a:gd name="T40" fmla="*/ 3 w 48"/>
                    <a:gd name="T41" fmla="*/ 38 h 48"/>
                    <a:gd name="T42" fmla="*/ 9 w 48"/>
                    <a:gd name="T43" fmla="*/ 45 h 48"/>
                    <a:gd name="T44" fmla="*/ 12 w 48"/>
                    <a:gd name="T45" fmla="*/ 48 h 48"/>
                    <a:gd name="T46" fmla="*/ 19 w 48"/>
                    <a:gd name="T47" fmla="*/ 48 h 48"/>
                    <a:gd name="T48" fmla="*/ 25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5" y="48"/>
                      </a:moveTo>
                      <a:lnTo>
                        <a:pt x="32" y="48"/>
                      </a:lnTo>
                      <a:lnTo>
                        <a:pt x="38" y="45"/>
                      </a:lnTo>
                      <a:lnTo>
                        <a:pt x="41" y="38"/>
                      </a:lnTo>
                      <a:lnTo>
                        <a:pt x="44" y="35"/>
                      </a:lnTo>
                      <a:lnTo>
                        <a:pt x="48" y="29"/>
                      </a:lnTo>
                      <a:lnTo>
                        <a:pt x="48" y="22"/>
                      </a:lnTo>
                      <a:lnTo>
                        <a:pt x="44" y="16"/>
                      </a:lnTo>
                      <a:lnTo>
                        <a:pt x="41" y="9"/>
                      </a:lnTo>
                      <a:lnTo>
                        <a:pt x="38" y="6"/>
                      </a:lnTo>
                      <a:lnTo>
                        <a:pt x="32" y="3"/>
                      </a:lnTo>
                      <a:lnTo>
                        <a:pt x="25" y="0"/>
                      </a:lnTo>
                      <a:lnTo>
                        <a:pt x="19" y="0"/>
                      </a:lnTo>
                      <a:lnTo>
                        <a:pt x="12" y="3"/>
                      </a:lnTo>
                      <a:lnTo>
                        <a:pt x="9" y="6"/>
                      </a:lnTo>
                      <a:lnTo>
                        <a:pt x="3" y="9"/>
                      </a:lnTo>
                      <a:lnTo>
                        <a:pt x="0" y="16"/>
                      </a:lnTo>
                      <a:lnTo>
                        <a:pt x="0" y="22"/>
                      </a:lnTo>
                      <a:lnTo>
                        <a:pt x="0" y="29"/>
                      </a:lnTo>
                      <a:lnTo>
                        <a:pt x="0" y="35"/>
                      </a:lnTo>
                      <a:lnTo>
                        <a:pt x="3" y="38"/>
                      </a:lnTo>
                      <a:lnTo>
                        <a:pt x="9" y="45"/>
                      </a:lnTo>
                      <a:lnTo>
                        <a:pt x="12" y="48"/>
                      </a:lnTo>
                      <a:lnTo>
                        <a:pt x="19" y="48"/>
                      </a:lnTo>
                      <a:lnTo>
                        <a:pt x="25" y="48"/>
                      </a:lnTo>
                    </a:path>
                  </a:pathLst>
                </a:custGeom>
                <a:solidFill>
                  <a:schemeClr val="tx2"/>
                </a:solidFill>
                <a:ln w="28575">
                  <a:solidFill>
                    <a:schemeClr val="tx2"/>
                  </a:solidFill>
                  <a:round/>
                  <a:headEnd/>
                  <a:tailEnd/>
                </a:ln>
              </p:spPr>
              <p:txBody>
                <a:bodyPr/>
                <a:lstStyle/>
                <a:p>
                  <a:endParaRPr lang="it-IT"/>
                </a:p>
              </p:txBody>
            </p:sp>
            <p:sp>
              <p:nvSpPr>
                <p:cNvPr id="23635" name="Rectangle 115"/>
                <p:cNvSpPr>
                  <a:spLocks noChangeArrowheads="1"/>
                </p:cNvSpPr>
                <p:nvPr/>
              </p:nvSpPr>
              <p:spPr bwMode="auto">
                <a:xfrm>
                  <a:off x="1987" y="2267"/>
                  <a:ext cx="3" cy="99"/>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36" name="Freeform 116"/>
                <p:cNvSpPr>
                  <a:spLocks/>
                </p:cNvSpPr>
                <p:nvPr/>
              </p:nvSpPr>
              <p:spPr bwMode="auto">
                <a:xfrm>
                  <a:off x="1965" y="2376"/>
                  <a:ext cx="48" cy="48"/>
                </a:xfrm>
                <a:custGeom>
                  <a:avLst/>
                  <a:gdLst>
                    <a:gd name="T0" fmla="*/ 29 w 48"/>
                    <a:gd name="T1" fmla="*/ 48 h 48"/>
                    <a:gd name="T2" fmla="*/ 32 w 48"/>
                    <a:gd name="T3" fmla="*/ 45 h 48"/>
                    <a:gd name="T4" fmla="*/ 38 w 48"/>
                    <a:gd name="T5" fmla="*/ 41 h 48"/>
                    <a:gd name="T6" fmla="*/ 41 w 48"/>
                    <a:gd name="T7" fmla="*/ 38 h 48"/>
                    <a:gd name="T8" fmla="*/ 45 w 48"/>
                    <a:gd name="T9" fmla="*/ 32 h 48"/>
                    <a:gd name="T10" fmla="*/ 48 w 48"/>
                    <a:gd name="T11" fmla="*/ 25 h 48"/>
                    <a:gd name="T12" fmla="*/ 48 w 48"/>
                    <a:gd name="T13" fmla="*/ 19 h 48"/>
                    <a:gd name="T14" fmla="*/ 45 w 48"/>
                    <a:gd name="T15" fmla="*/ 13 h 48"/>
                    <a:gd name="T16" fmla="*/ 41 w 48"/>
                    <a:gd name="T17" fmla="*/ 9 h 48"/>
                    <a:gd name="T18" fmla="*/ 38 w 48"/>
                    <a:gd name="T19" fmla="*/ 3 h 48"/>
                    <a:gd name="T20" fmla="*/ 32 w 48"/>
                    <a:gd name="T21" fmla="*/ 0 h 48"/>
                    <a:gd name="T22" fmla="*/ 29 w 48"/>
                    <a:gd name="T23" fmla="*/ 0 h 48"/>
                    <a:gd name="T24" fmla="*/ 22 w 48"/>
                    <a:gd name="T25" fmla="*/ 0 h 48"/>
                    <a:gd name="T26" fmla="*/ 16 w 48"/>
                    <a:gd name="T27" fmla="*/ 0 h 48"/>
                    <a:gd name="T28" fmla="*/ 9 w 48"/>
                    <a:gd name="T29" fmla="*/ 3 h 48"/>
                    <a:gd name="T30" fmla="*/ 6 w 48"/>
                    <a:gd name="T31" fmla="*/ 9 h 48"/>
                    <a:gd name="T32" fmla="*/ 3 w 48"/>
                    <a:gd name="T33" fmla="*/ 13 h 48"/>
                    <a:gd name="T34" fmla="*/ 0 w 48"/>
                    <a:gd name="T35" fmla="*/ 19 h 48"/>
                    <a:gd name="T36" fmla="*/ 0 w 48"/>
                    <a:gd name="T37" fmla="*/ 25 h 48"/>
                    <a:gd name="T38" fmla="*/ 3 w 48"/>
                    <a:gd name="T39" fmla="*/ 32 h 48"/>
                    <a:gd name="T40" fmla="*/ 6 w 48"/>
                    <a:gd name="T41" fmla="*/ 38 h 48"/>
                    <a:gd name="T42" fmla="*/ 9 w 48"/>
                    <a:gd name="T43" fmla="*/ 41 h 48"/>
                    <a:gd name="T44" fmla="*/ 16 w 48"/>
                    <a:gd name="T45" fmla="*/ 45 h 48"/>
                    <a:gd name="T46" fmla="*/ 22 w 48"/>
                    <a:gd name="T47" fmla="*/ 48 h 48"/>
                    <a:gd name="T48" fmla="*/ 29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9" y="48"/>
                      </a:moveTo>
                      <a:lnTo>
                        <a:pt x="32" y="45"/>
                      </a:lnTo>
                      <a:lnTo>
                        <a:pt x="38" y="41"/>
                      </a:lnTo>
                      <a:lnTo>
                        <a:pt x="41" y="38"/>
                      </a:lnTo>
                      <a:lnTo>
                        <a:pt x="45" y="32"/>
                      </a:lnTo>
                      <a:lnTo>
                        <a:pt x="48" y="25"/>
                      </a:lnTo>
                      <a:lnTo>
                        <a:pt x="48" y="19"/>
                      </a:lnTo>
                      <a:lnTo>
                        <a:pt x="45" y="13"/>
                      </a:lnTo>
                      <a:lnTo>
                        <a:pt x="41" y="9"/>
                      </a:lnTo>
                      <a:lnTo>
                        <a:pt x="38" y="3"/>
                      </a:lnTo>
                      <a:lnTo>
                        <a:pt x="32" y="0"/>
                      </a:lnTo>
                      <a:lnTo>
                        <a:pt x="29" y="0"/>
                      </a:lnTo>
                      <a:lnTo>
                        <a:pt x="22" y="0"/>
                      </a:lnTo>
                      <a:lnTo>
                        <a:pt x="16" y="0"/>
                      </a:lnTo>
                      <a:lnTo>
                        <a:pt x="9" y="3"/>
                      </a:lnTo>
                      <a:lnTo>
                        <a:pt x="6" y="9"/>
                      </a:lnTo>
                      <a:lnTo>
                        <a:pt x="3" y="13"/>
                      </a:lnTo>
                      <a:lnTo>
                        <a:pt x="0" y="19"/>
                      </a:lnTo>
                      <a:lnTo>
                        <a:pt x="0" y="25"/>
                      </a:lnTo>
                      <a:lnTo>
                        <a:pt x="3" y="32"/>
                      </a:lnTo>
                      <a:lnTo>
                        <a:pt x="6" y="38"/>
                      </a:lnTo>
                      <a:lnTo>
                        <a:pt x="9" y="41"/>
                      </a:lnTo>
                      <a:lnTo>
                        <a:pt x="16" y="45"/>
                      </a:lnTo>
                      <a:lnTo>
                        <a:pt x="22" y="48"/>
                      </a:lnTo>
                      <a:lnTo>
                        <a:pt x="29" y="48"/>
                      </a:lnTo>
                    </a:path>
                  </a:pathLst>
                </a:custGeom>
                <a:solidFill>
                  <a:schemeClr val="tx2"/>
                </a:solidFill>
                <a:ln w="28575">
                  <a:solidFill>
                    <a:schemeClr val="tx2"/>
                  </a:solidFill>
                  <a:round/>
                  <a:headEnd/>
                  <a:tailEnd/>
                </a:ln>
              </p:spPr>
              <p:txBody>
                <a:bodyPr/>
                <a:lstStyle/>
                <a:p>
                  <a:endParaRPr lang="it-IT"/>
                </a:p>
              </p:txBody>
            </p:sp>
            <p:sp>
              <p:nvSpPr>
                <p:cNvPr id="23637" name="Rectangle 117"/>
                <p:cNvSpPr>
                  <a:spLocks noChangeArrowheads="1"/>
                </p:cNvSpPr>
                <p:nvPr/>
              </p:nvSpPr>
              <p:spPr bwMode="auto">
                <a:xfrm>
                  <a:off x="2103" y="1818"/>
                  <a:ext cx="3" cy="186"/>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38" name="Freeform 118"/>
                <p:cNvSpPr>
                  <a:spLocks/>
                </p:cNvSpPr>
                <p:nvPr/>
              </p:nvSpPr>
              <p:spPr bwMode="auto">
                <a:xfrm>
                  <a:off x="2080" y="2013"/>
                  <a:ext cx="48" cy="49"/>
                </a:xfrm>
                <a:custGeom>
                  <a:avLst/>
                  <a:gdLst>
                    <a:gd name="T0" fmla="*/ 26 w 48"/>
                    <a:gd name="T1" fmla="*/ 49 h 49"/>
                    <a:gd name="T2" fmla="*/ 32 w 48"/>
                    <a:gd name="T3" fmla="*/ 45 h 49"/>
                    <a:gd name="T4" fmla="*/ 39 w 48"/>
                    <a:gd name="T5" fmla="*/ 42 h 49"/>
                    <a:gd name="T6" fmla="*/ 42 w 48"/>
                    <a:gd name="T7" fmla="*/ 39 h 49"/>
                    <a:gd name="T8" fmla="*/ 45 w 48"/>
                    <a:gd name="T9" fmla="*/ 33 h 49"/>
                    <a:gd name="T10" fmla="*/ 48 w 48"/>
                    <a:gd name="T11" fmla="*/ 26 h 49"/>
                    <a:gd name="T12" fmla="*/ 48 w 48"/>
                    <a:gd name="T13" fmla="*/ 20 h 49"/>
                    <a:gd name="T14" fmla="*/ 45 w 48"/>
                    <a:gd name="T15" fmla="*/ 17 h 49"/>
                    <a:gd name="T16" fmla="*/ 42 w 48"/>
                    <a:gd name="T17" fmla="*/ 10 h 49"/>
                    <a:gd name="T18" fmla="*/ 39 w 48"/>
                    <a:gd name="T19" fmla="*/ 4 h 49"/>
                    <a:gd name="T20" fmla="*/ 32 w 48"/>
                    <a:gd name="T21" fmla="*/ 4 h 49"/>
                    <a:gd name="T22" fmla="*/ 26 w 48"/>
                    <a:gd name="T23" fmla="*/ 0 h 49"/>
                    <a:gd name="T24" fmla="*/ 19 w 48"/>
                    <a:gd name="T25" fmla="*/ 0 h 49"/>
                    <a:gd name="T26" fmla="*/ 13 w 48"/>
                    <a:gd name="T27" fmla="*/ 4 h 49"/>
                    <a:gd name="T28" fmla="*/ 10 w 48"/>
                    <a:gd name="T29" fmla="*/ 4 h 49"/>
                    <a:gd name="T30" fmla="*/ 3 w 48"/>
                    <a:gd name="T31" fmla="*/ 10 h 49"/>
                    <a:gd name="T32" fmla="*/ 0 w 48"/>
                    <a:gd name="T33" fmla="*/ 17 h 49"/>
                    <a:gd name="T34" fmla="*/ 0 w 48"/>
                    <a:gd name="T35" fmla="*/ 20 h 49"/>
                    <a:gd name="T36" fmla="*/ 0 w 48"/>
                    <a:gd name="T37" fmla="*/ 26 h 49"/>
                    <a:gd name="T38" fmla="*/ 0 w 48"/>
                    <a:gd name="T39" fmla="*/ 33 h 49"/>
                    <a:gd name="T40" fmla="*/ 3 w 48"/>
                    <a:gd name="T41" fmla="*/ 39 h 49"/>
                    <a:gd name="T42" fmla="*/ 10 w 48"/>
                    <a:gd name="T43" fmla="*/ 42 h 49"/>
                    <a:gd name="T44" fmla="*/ 13 w 48"/>
                    <a:gd name="T45" fmla="*/ 45 h 49"/>
                    <a:gd name="T46" fmla="*/ 19 w 48"/>
                    <a:gd name="T47" fmla="*/ 49 h 49"/>
                    <a:gd name="T48" fmla="*/ 26 w 48"/>
                    <a:gd name="T49" fmla="*/ 49 h 4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9"/>
                    <a:gd name="T77" fmla="*/ 48 w 48"/>
                    <a:gd name="T78" fmla="*/ 49 h 4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9">
                      <a:moveTo>
                        <a:pt x="26" y="49"/>
                      </a:moveTo>
                      <a:lnTo>
                        <a:pt x="32" y="45"/>
                      </a:lnTo>
                      <a:lnTo>
                        <a:pt x="39" y="42"/>
                      </a:lnTo>
                      <a:lnTo>
                        <a:pt x="42" y="39"/>
                      </a:lnTo>
                      <a:lnTo>
                        <a:pt x="45" y="33"/>
                      </a:lnTo>
                      <a:lnTo>
                        <a:pt x="48" y="26"/>
                      </a:lnTo>
                      <a:lnTo>
                        <a:pt x="48" y="20"/>
                      </a:lnTo>
                      <a:lnTo>
                        <a:pt x="45" y="17"/>
                      </a:lnTo>
                      <a:lnTo>
                        <a:pt x="42" y="10"/>
                      </a:lnTo>
                      <a:lnTo>
                        <a:pt x="39" y="4"/>
                      </a:lnTo>
                      <a:lnTo>
                        <a:pt x="32" y="4"/>
                      </a:lnTo>
                      <a:lnTo>
                        <a:pt x="26" y="0"/>
                      </a:lnTo>
                      <a:lnTo>
                        <a:pt x="19" y="0"/>
                      </a:lnTo>
                      <a:lnTo>
                        <a:pt x="13" y="4"/>
                      </a:lnTo>
                      <a:lnTo>
                        <a:pt x="10" y="4"/>
                      </a:lnTo>
                      <a:lnTo>
                        <a:pt x="3" y="10"/>
                      </a:lnTo>
                      <a:lnTo>
                        <a:pt x="0" y="17"/>
                      </a:lnTo>
                      <a:lnTo>
                        <a:pt x="0" y="20"/>
                      </a:lnTo>
                      <a:lnTo>
                        <a:pt x="0" y="26"/>
                      </a:lnTo>
                      <a:lnTo>
                        <a:pt x="0" y="33"/>
                      </a:lnTo>
                      <a:lnTo>
                        <a:pt x="3" y="39"/>
                      </a:lnTo>
                      <a:lnTo>
                        <a:pt x="10" y="42"/>
                      </a:lnTo>
                      <a:lnTo>
                        <a:pt x="13" y="45"/>
                      </a:lnTo>
                      <a:lnTo>
                        <a:pt x="19" y="49"/>
                      </a:lnTo>
                      <a:lnTo>
                        <a:pt x="26" y="49"/>
                      </a:lnTo>
                    </a:path>
                  </a:pathLst>
                </a:custGeom>
                <a:solidFill>
                  <a:schemeClr val="tx2"/>
                </a:solidFill>
                <a:ln w="28575">
                  <a:solidFill>
                    <a:schemeClr val="tx2"/>
                  </a:solidFill>
                  <a:round/>
                  <a:headEnd/>
                  <a:tailEnd/>
                </a:ln>
              </p:spPr>
              <p:txBody>
                <a:bodyPr/>
                <a:lstStyle/>
                <a:p>
                  <a:endParaRPr lang="it-IT"/>
                </a:p>
              </p:txBody>
            </p:sp>
            <p:sp>
              <p:nvSpPr>
                <p:cNvPr id="23639" name="Rectangle 119"/>
                <p:cNvSpPr>
                  <a:spLocks noChangeArrowheads="1"/>
                </p:cNvSpPr>
                <p:nvPr/>
              </p:nvSpPr>
              <p:spPr bwMode="auto">
                <a:xfrm>
                  <a:off x="2215" y="1417"/>
                  <a:ext cx="3" cy="250"/>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40" name="Freeform 120"/>
                <p:cNvSpPr>
                  <a:spLocks/>
                </p:cNvSpPr>
                <p:nvPr/>
              </p:nvSpPr>
              <p:spPr bwMode="auto">
                <a:xfrm>
                  <a:off x="2192" y="1677"/>
                  <a:ext cx="48" cy="45"/>
                </a:xfrm>
                <a:custGeom>
                  <a:avLst/>
                  <a:gdLst>
                    <a:gd name="T0" fmla="*/ 26 w 48"/>
                    <a:gd name="T1" fmla="*/ 45 h 45"/>
                    <a:gd name="T2" fmla="*/ 32 w 48"/>
                    <a:gd name="T3" fmla="*/ 45 h 45"/>
                    <a:gd name="T4" fmla="*/ 39 w 48"/>
                    <a:gd name="T5" fmla="*/ 42 h 45"/>
                    <a:gd name="T6" fmla="*/ 42 w 48"/>
                    <a:gd name="T7" fmla="*/ 38 h 45"/>
                    <a:gd name="T8" fmla="*/ 45 w 48"/>
                    <a:gd name="T9" fmla="*/ 32 h 45"/>
                    <a:gd name="T10" fmla="*/ 48 w 48"/>
                    <a:gd name="T11" fmla="*/ 26 h 45"/>
                    <a:gd name="T12" fmla="*/ 48 w 48"/>
                    <a:gd name="T13" fmla="*/ 19 h 45"/>
                    <a:gd name="T14" fmla="*/ 45 w 48"/>
                    <a:gd name="T15" fmla="*/ 13 h 45"/>
                    <a:gd name="T16" fmla="*/ 42 w 48"/>
                    <a:gd name="T17" fmla="*/ 9 h 45"/>
                    <a:gd name="T18" fmla="*/ 39 w 48"/>
                    <a:gd name="T19" fmla="*/ 3 h 45"/>
                    <a:gd name="T20" fmla="*/ 32 w 48"/>
                    <a:gd name="T21" fmla="*/ 0 h 45"/>
                    <a:gd name="T22" fmla="*/ 26 w 48"/>
                    <a:gd name="T23" fmla="*/ 0 h 45"/>
                    <a:gd name="T24" fmla="*/ 23 w 48"/>
                    <a:gd name="T25" fmla="*/ 0 h 45"/>
                    <a:gd name="T26" fmla="*/ 16 w 48"/>
                    <a:gd name="T27" fmla="*/ 0 h 45"/>
                    <a:gd name="T28" fmla="*/ 10 w 48"/>
                    <a:gd name="T29" fmla="*/ 3 h 45"/>
                    <a:gd name="T30" fmla="*/ 7 w 48"/>
                    <a:gd name="T31" fmla="*/ 9 h 45"/>
                    <a:gd name="T32" fmla="*/ 4 w 48"/>
                    <a:gd name="T33" fmla="*/ 13 h 45"/>
                    <a:gd name="T34" fmla="*/ 0 w 48"/>
                    <a:gd name="T35" fmla="*/ 19 h 45"/>
                    <a:gd name="T36" fmla="*/ 0 w 48"/>
                    <a:gd name="T37" fmla="*/ 26 h 45"/>
                    <a:gd name="T38" fmla="*/ 4 w 48"/>
                    <a:gd name="T39" fmla="*/ 32 h 45"/>
                    <a:gd name="T40" fmla="*/ 7 w 48"/>
                    <a:gd name="T41" fmla="*/ 38 h 45"/>
                    <a:gd name="T42" fmla="*/ 10 w 48"/>
                    <a:gd name="T43" fmla="*/ 42 h 45"/>
                    <a:gd name="T44" fmla="*/ 16 w 48"/>
                    <a:gd name="T45" fmla="*/ 45 h 45"/>
                    <a:gd name="T46" fmla="*/ 23 w 48"/>
                    <a:gd name="T47" fmla="*/ 45 h 45"/>
                    <a:gd name="T48" fmla="*/ 26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6" y="45"/>
                      </a:moveTo>
                      <a:lnTo>
                        <a:pt x="32" y="45"/>
                      </a:lnTo>
                      <a:lnTo>
                        <a:pt x="39" y="42"/>
                      </a:lnTo>
                      <a:lnTo>
                        <a:pt x="42" y="38"/>
                      </a:lnTo>
                      <a:lnTo>
                        <a:pt x="45" y="32"/>
                      </a:lnTo>
                      <a:lnTo>
                        <a:pt x="48" y="26"/>
                      </a:lnTo>
                      <a:lnTo>
                        <a:pt x="48" y="19"/>
                      </a:lnTo>
                      <a:lnTo>
                        <a:pt x="45" y="13"/>
                      </a:lnTo>
                      <a:lnTo>
                        <a:pt x="42" y="9"/>
                      </a:lnTo>
                      <a:lnTo>
                        <a:pt x="39" y="3"/>
                      </a:lnTo>
                      <a:lnTo>
                        <a:pt x="32" y="0"/>
                      </a:lnTo>
                      <a:lnTo>
                        <a:pt x="26" y="0"/>
                      </a:lnTo>
                      <a:lnTo>
                        <a:pt x="23" y="0"/>
                      </a:lnTo>
                      <a:lnTo>
                        <a:pt x="16" y="0"/>
                      </a:lnTo>
                      <a:lnTo>
                        <a:pt x="10" y="3"/>
                      </a:lnTo>
                      <a:lnTo>
                        <a:pt x="7" y="9"/>
                      </a:lnTo>
                      <a:lnTo>
                        <a:pt x="4" y="13"/>
                      </a:lnTo>
                      <a:lnTo>
                        <a:pt x="0" y="19"/>
                      </a:lnTo>
                      <a:lnTo>
                        <a:pt x="0" y="26"/>
                      </a:lnTo>
                      <a:lnTo>
                        <a:pt x="4" y="32"/>
                      </a:lnTo>
                      <a:lnTo>
                        <a:pt x="7" y="38"/>
                      </a:lnTo>
                      <a:lnTo>
                        <a:pt x="10" y="42"/>
                      </a:lnTo>
                      <a:lnTo>
                        <a:pt x="16" y="45"/>
                      </a:lnTo>
                      <a:lnTo>
                        <a:pt x="23" y="45"/>
                      </a:lnTo>
                      <a:lnTo>
                        <a:pt x="26" y="45"/>
                      </a:lnTo>
                    </a:path>
                  </a:pathLst>
                </a:custGeom>
                <a:solidFill>
                  <a:schemeClr val="tx2"/>
                </a:solidFill>
                <a:ln w="28575">
                  <a:solidFill>
                    <a:schemeClr val="tx2"/>
                  </a:solidFill>
                  <a:round/>
                  <a:headEnd/>
                  <a:tailEnd/>
                </a:ln>
              </p:spPr>
              <p:txBody>
                <a:bodyPr/>
                <a:lstStyle/>
                <a:p>
                  <a:endParaRPr lang="it-IT"/>
                </a:p>
              </p:txBody>
            </p:sp>
            <p:sp>
              <p:nvSpPr>
                <p:cNvPr id="23641" name="Rectangle 121"/>
                <p:cNvSpPr>
                  <a:spLocks noChangeArrowheads="1"/>
                </p:cNvSpPr>
                <p:nvPr/>
              </p:nvSpPr>
              <p:spPr bwMode="auto">
                <a:xfrm>
                  <a:off x="2327" y="1472"/>
                  <a:ext cx="3" cy="259"/>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42" name="Freeform 122"/>
                <p:cNvSpPr>
                  <a:spLocks/>
                </p:cNvSpPr>
                <p:nvPr/>
              </p:nvSpPr>
              <p:spPr bwMode="auto">
                <a:xfrm>
                  <a:off x="2308" y="1741"/>
                  <a:ext cx="45" cy="48"/>
                </a:xfrm>
                <a:custGeom>
                  <a:avLst/>
                  <a:gdLst>
                    <a:gd name="T0" fmla="*/ 25 w 45"/>
                    <a:gd name="T1" fmla="*/ 48 h 48"/>
                    <a:gd name="T2" fmla="*/ 32 w 45"/>
                    <a:gd name="T3" fmla="*/ 45 h 48"/>
                    <a:gd name="T4" fmla="*/ 35 w 45"/>
                    <a:gd name="T5" fmla="*/ 42 h 48"/>
                    <a:gd name="T6" fmla="*/ 41 w 45"/>
                    <a:gd name="T7" fmla="*/ 38 h 48"/>
                    <a:gd name="T8" fmla="*/ 45 w 45"/>
                    <a:gd name="T9" fmla="*/ 32 h 48"/>
                    <a:gd name="T10" fmla="*/ 45 w 45"/>
                    <a:gd name="T11" fmla="*/ 26 h 48"/>
                    <a:gd name="T12" fmla="*/ 45 w 45"/>
                    <a:gd name="T13" fmla="*/ 22 h 48"/>
                    <a:gd name="T14" fmla="*/ 45 w 45"/>
                    <a:gd name="T15" fmla="*/ 16 h 48"/>
                    <a:gd name="T16" fmla="*/ 41 w 45"/>
                    <a:gd name="T17" fmla="*/ 10 h 48"/>
                    <a:gd name="T18" fmla="*/ 35 w 45"/>
                    <a:gd name="T19" fmla="*/ 6 h 48"/>
                    <a:gd name="T20" fmla="*/ 32 w 45"/>
                    <a:gd name="T21" fmla="*/ 3 h 48"/>
                    <a:gd name="T22" fmla="*/ 25 w 45"/>
                    <a:gd name="T23" fmla="*/ 0 h 48"/>
                    <a:gd name="T24" fmla="*/ 19 w 45"/>
                    <a:gd name="T25" fmla="*/ 0 h 48"/>
                    <a:gd name="T26" fmla="*/ 13 w 45"/>
                    <a:gd name="T27" fmla="*/ 3 h 48"/>
                    <a:gd name="T28" fmla="*/ 6 w 45"/>
                    <a:gd name="T29" fmla="*/ 6 h 48"/>
                    <a:gd name="T30" fmla="*/ 3 w 45"/>
                    <a:gd name="T31" fmla="*/ 10 h 48"/>
                    <a:gd name="T32" fmla="*/ 0 w 45"/>
                    <a:gd name="T33" fmla="*/ 16 h 48"/>
                    <a:gd name="T34" fmla="*/ 0 w 45"/>
                    <a:gd name="T35" fmla="*/ 22 h 48"/>
                    <a:gd name="T36" fmla="*/ 0 w 45"/>
                    <a:gd name="T37" fmla="*/ 26 h 48"/>
                    <a:gd name="T38" fmla="*/ 0 w 45"/>
                    <a:gd name="T39" fmla="*/ 32 h 48"/>
                    <a:gd name="T40" fmla="*/ 3 w 45"/>
                    <a:gd name="T41" fmla="*/ 38 h 48"/>
                    <a:gd name="T42" fmla="*/ 6 w 45"/>
                    <a:gd name="T43" fmla="*/ 42 h 48"/>
                    <a:gd name="T44" fmla="*/ 13 w 45"/>
                    <a:gd name="T45" fmla="*/ 45 h 48"/>
                    <a:gd name="T46" fmla="*/ 19 w 45"/>
                    <a:gd name="T47" fmla="*/ 48 h 48"/>
                    <a:gd name="T48" fmla="*/ 25 w 45"/>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8"/>
                    <a:gd name="T77" fmla="*/ 45 w 45"/>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8">
                      <a:moveTo>
                        <a:pt x="25" y="48"/>
                      </a:moveTo>
                      <a:lnTo>
                        <a:pt x="32" y="45"/>
                      </a:lnTo>
                      <a:lnTo>
                        <a:pt x="35" y="42"/>
                      </a:lnTo>
                      <a:lnTo>
                        <a:pt x="41" y="38"/>
                      </a:lnTo>
                      <a:lnTo>
                        <a:pt x="45" y="32"/>
                      </a:lnTo>
                      <a:lnTo>
                        <a:pt x="45" y="26"/>
                      </a:lnTo>
                      <a:lnTo>
                        <a:pt x="45" y="22"/>
                      </a:lnTo>
                      <a:lnTo>
                        <a:pt x="45" y="16"/>
                      </a:lnTo>
                      <a:lnTo>
                        <a:pt x="41" y="10"/>
                      </a:lnTo>
                      <a:lnTo>
                        <a:pt x="35" y="6"/>
                      </a:lnTo>
                      <a:lnTo>
                        <a:pt x="32" y="3"/>
                      </a:lnTo>
                      <a:lnTo>
                        <a:pt x="25" y="0"/>
                      </a:lnTo>
                      <a:lnTo>
                        <a:pt x="19" y="0"/>
                      </a:lnTo>
                      <a:lnTo>
                        <a:pt x="13" y="3"/>
                      </a:lnTo>
                      <a:lnTo>
                        <a:pt x="6" y="6"/>
                      </a:lnTo>
                      <a:lnTo>
                        <a:pt x="3" y="10"/>
                      </a:lnTo>
                      <a:lnTo>
                        <a:pt x="0" y="16"/>
                      </a:lnTo>
                      <a:lnTo>
                        <a:pt x="0" y="22"/>
                      </a:lnTo>
                      <a:lnTo>
                        <a:pt x="0" y="26"/>
                      </a:lnTo>
                      <a:lnTo>
                        <a:pt x="0" y="32"/>
                      </a:lnTo>
                      <a:lnTo>
                        <a:pt x="3" y="38"/>
                      </a:lnTo>
                      <a:lnTo>
                        <a:pt x="6" y="42"/>
                      </a:lnTo>
                      <a:lnTo>
                        <a:pt x="13" y="45"/>
                      </a:lnTo>
                      <a:lnTo>
                        <a:pt x="19" y="48"/>
                      </a:lnTo>
                      <a:lnTo>
                        <a:pt x="25" y="48"/>
                      </a:lnTo>
                    </a:path>
                  </a:pathLst>
                </a:custGeom>
                <a:solidFill>
                  <a:schemeClr val="tx2"/>
                </a:solidFill>
                <a:ln w="28575">
                  <a:solidFill>
                    <a:schemeClr val="tx2"/>
                  </a:solidFill>
                  <a:round/>
                  <a:headEnd/>
                  <a:tailEnd/>
                </a:ln>
              </p:spPr>
              <p:txBody>
                <a:bodyPr/>
                <a:lstStyle/>
                <a:p>
                  <a:endParaRPr lang="it-IT"/>
                </a:p>
              </p:txBody>
            </p:sp>
            <p:sp>
              <p:nvSpPr>
                <p:cNvPr id="23643" name="Rectangle 123"/>
                <p:cNvSpPr>
                  <a:spLocks noChangeArrowheads="1"/>
                </p:cNvSpPr>
                <p:nvPr/>
              </p:nvSpPr>
              <p:spPr bwMode="auto">
                <a:xfrm>
                  <a:off x="2442" y="1731"/>
                  <a:ext cx="4" cy="199"/>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44" name="Freeform 124"/>
                <p:cNvSpPr>
                  <a:spLocks/>
                </p:cNvSpPr>
                <p:nvPr/>
              </p:nvSpPr>
              <p:spPr bwMode="auto">
                <a:xfrm>
                  <a:off x="2420" y="1937"/>
                  <a:ext cx="48" cy="48"/>
                </a:xfrm>
                <a:custGeom>
                  <a:avLst/>
                  <a:gdLst>
                    <a:gd name="T0" fmla="*/ 26 w 48"/>
                    <a:gd name="T1" fmla="*/ 48 h 48"/>
                    <a:gd name="T2" fmla="*/ 32 w 48"/>
                    <a:gd name="T3" fmla="*/ 48 h 48"/>
                    <a:gd name="T4" fmla="*/ 39 w 48"/>
                    <a:gd name="T5" fmla="*/ 44 h 48"/>
                    <a:gd name="T6" fmla="*/ 42 w 48"/>
                    <a:gd name="T7" fmla="*/ 38 h 48"/>
                    <a:gd name="T8" fmla="*/ 45 w 48"/>
                    <a:gd name="T9" fmla="*/ 35 h 48"/>
                    <a:gd name="T10" fmla="*/ 48 w 48"/>
                    <a:gd name="T11" fmla="*/ 28 h 48"/>
                    <a:gd name="T12" fmla="*/ 48 w 48"/>
                    <a:gd name="T13" fmla="*/ 22 h 48"/>
                    <a:gd name="T14" fmla="*/ 45 w 48"/>
                    <a:gd name="T15" fmla="*/ 16 h 48"/>
                    <a:gd name="T16" fmla="*/ 42 w 48"/>
                    <a:gd name="T17" fmla="*/ 9 h 48"/>
                    <a:gd name="T18" fmla="*/ 39 w 48"/>
                    <a:gd name="T19" fmla="*/ 6 h 48"/>
                    <a:gd name="T20" fmla="*/ 32 w 48"/>
                    <a:gd name="T21" fmla="*/ 3 h 48"/>
                    <a:gd name="T22" fmla="*/ 26 w 48"/>
                    <a:gd name="T23" fmla="*/ 0 h 48"/>
                    <a:gd name="T24" fmla="*/ 19 w 48"/>
                    <a:gd name="T25" fmla="*/ 0 h 48"/>
                    <a:gd name="T26" fmla="*/ 16 w 48"/>
                    <a:gd name="T27" fmla="*/ 3 h 48"/>
                    <a:gd name="T28" fmla="*/ 10 w 48"/>
                    <a:gd name="T29" fmla="*/ 6 h 48"/>
                    <a:gd name="T30" fmla="*/ 3 w 48"/>
                    <a:gd name="T31" fmla="*/ 9 h 48"/>
                    <a:gd name="T32" fmla="*/ 3 w 48"/>
                    <a:gd name="T33" fmla="*/ 16 h 48"/>
                    <a:gd name="T34" fmla="*/ 0 w 48"/>
                    <a:gd name="T35" fmla="*/ 22 h 48"/>
                    <a:gd name="T36" fmla="*/ 0 w 48"/>
                    <a:gd name="T37" fmla="*/ 28 h 48"/>
                    <a:gd name="T38" fmla="*/ 3 w 48"/>
                    <a:gd name="T39" fmla="*/ 35 h 48"/>
                    <a:gd name="T40" fmla="*/ 3 w 48"/>
                    <a:gd name="T41" fmla="*/ 38 h 48"/>
                    <a:gd name="T42" fmla="*/ 10 w 48"/>
                    <a:gd name="T43" fmla="*/ 44 h 48"/>
                    <a:gd name="T44" fmla="*/ 16 w 48"/>
                    <a:gd name="T45" fmla="*/ 48 h 48"/>
                    <a:gd name="T46" fmla="*/ 19 w 48"/>
                    <a:gd name="T47" fmla="*/ 48 h 48"/>
                    <a:gd name="T48" fmla="*/ 26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6" y="48"/>
                      </a:moveTo>
                      <a:lnTo>
                        <a:pt x="32" y="48"/>
                      </a:lnTo>
                      <a:lnTo>
                        <a:pt x="39" y="44"/>
                      </a:lnTo>
                      <a:lnTo>
                        <a:pt x="42" y="38"/>
                      </a:lnTo>
                      <a:lnTo>
                        <a:pt x="45" y="35"/>
                      </a:lnTo>
                      <a:lnTo>
                        <a:pt x="48" y="28"/>
                      </a:lnTo>
                      <a:lnTo>
                        <a:pt x="48" y="22"/>
                      </a:lnTo>
                      <a:lnTo>
                        <a:pt x="45" y="16"/>
                      </a:lnTo>
                      <a:lnTo>
                        <a:pt x="42" y="9"/>
                      </a:lnTo>
                      <a:lnTo>
                        <a:pt x="39" y="6"/>
                      </a:lnTo>
                      <a:lnTo>
                        <a:pt x="32" y="3"/>
                      </a:lnTo>
                      <a:lnTo>
                        <a:pt x="26" y="0"/>
                      </a:lnTo>
                      <a:lnTo>
                        <a:pt x="19" y="0"/>
                      </a:lnTo>
                      <a:lnTo>
                        <a:pt x="16" y="3"/>
                      </a:lnTo>
                      <a:lnTo>
                        <a:pt x="10" y="6"/>
                      </a:lnTo>
                      <a:lnTo>
                        <a:pt x="3" y="9"/>
                      </a:lnTo>
                      <a:lnTo>
                        <a:pt x="3" y="16"/>
                      </a:lnTo>
                      <a:lnTo>
                        <a:pt x="0" y="22"/>
                      </a:lnTo>
                      <a:lnTo>
                        <a:pt x="0" y="28"/>
                      </a:lnTo>
                      <a:lnTo>
                        <a:pt x="3" y="35"/>
                      </a:lnTo>
                      <a:lnTo>
                        <a:pt x="3" y="38"/>
                      </a:lnTo>
                      <a:lnTo>
                        <a:pt x="10" y="44"/>
                      </a:lnTo>
                      <a:lnTo>
                        <a:pt x="16" y="48"/>
                      </a:lnTo>
                      <a:lnTo>
                        <a:pt x="19" y="48"/>
                      </a:lnTo>
                      <a:lnTo>
                        <a:pt x="26" y="48"/>
                      </a:lnTo>
                    </a:path>
                  </a:pathLst>
                </a:custGeom>
                <a:solidFill>
                  <a:schemeClr val="tx2"/>
                </a:solidFill>
                <a:ln w="28575">
                  <a:solidFill>
                    <a:schemeClr val="tx2"/>
                  </a:solidFill>
                  <a:round/>
                  <a:headEnd/>
                  <a:tailEnd/>
                </a:ln>
              </p:spPr>
              <p:txBody>
                <a:bodyPr/>
                <a:lstStyle/>
                <a:p>
                  <a:endParaRPr lang="it-IT"/>
                </a:p>
              </p:txBody>
            </p:sp>
            <p:sp>
              <p:nvSpPr>
                <p:cNvPr id="23645" name="Rectangle 125"/>
                <p:cNvSpPr>
                  <a:spLocks noChangeArrowheads="1"/>
                </p:cNvSpPr>
                <p:nvPr/>
              </p:nvSpPr>
              <p:spPr bwMode="auto">
                <a:xfrm>
                  <a:off x="2555" y="2052"/>
                  <a:ext cx="3" cy="163"/>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46" name="Freeform 126"/>
                <p:cNvSpPr>
                  <a:spLocks/>
                </p:cNvSpPr>
                <p:nvPr/>
              </p:nvSpPr>
              <p:spPr bwMode="auto">
                <a:xfrm>
                  <a:off x="2532" y="2222"/>
                  <a:ext cx="48" cy="48"/>
                </a:xfrm>
                <a:custGeom>
                  <a:avLst/>
                  <a:gdLst>
                    <a:gd name="T0" fmla="*/ 29 w 48"/>
                    <a:gd name="T1" fmla="*/ 48 h 48"/>
                    <a:gd name="T2" fmla="*/ 36 w 48"/>
                    <a:gd name="T3" fmla="*/ 45 h 48"/>
                    <a:gd name="T4" fmla="*/ 39 w 48"/>
                    <a:gd name="T5" fmla="*/ 42 h 48"/>
                    <a:gd name="T6" fmla="*/ 45 w 48"/>
                    <a:gd name="T7" fmla="*/ 38 h 48"/>
                    <a:gd name="T8" fmla="*/ 48 w 48"/>
                    <a:gd name="T9" fmla="*/ 32 h 48"/>
                    <a:gd name="T10" fmla="*/ 48 w 48"/>
                    <a:gd name="T11" fmla="*/ 29 h 48"/>
                    <a:gd name="T12" fmla="*/ 48 w 48"/>
                    <a:gd name="T13" fmla="*/ 22 h 48"/>
                    <a:gd name="T14" fmla="*/ 48 w 48"/>
                    <a:gd name="T15" fmla="*/ 16 h 48"/>
                    <a:gd name="T16" fmla="*/ 45 w 48"/>
                    <a:gd name="T17" fmla="*/ 10 h 48"/>
                    <a:gd name="T18" fmla="*/ 39 w 48"/>
                    <a:gd name="T19" fmla="*/ 6 h 48"/>
                    <a:gd name="T20" fmla="*/ 36 w 48"/>
                    <a:gd name="T21" fmla="*/ 3 h 48"/>
                    <a:gd name="T22" fmla="*/ 29 w 48"/>
                    <a:gd name="T23" fmla="*/ 0 h 48"/>
                    <a:gd name="T24" fmla="*/ 23 w 48"/>
                    <a:gd name="T25" fmla="*/ 0 h 48"/>
                    <a:gd name="T26" fmla="*/ 16 w 48"/>
                    <a:gd name="T27" fmla="*/ 3 h 48"/>
                    <a:gd name="T28" fmla="*/ 10 w 48"/>
                    <a:gd name="T29" fmla="*/ 6 h 48"/>
                    <a:gd name="T30" fmla="*/ 7 w 48"/>
                    <a:gd name="T31" fmla="*/ 10 h 48"/>
                    <a:gd name="T32" fmla="*/ 3 w 48"/>
                    <a:gd name="T33" fmla="*/ 16 h 48"/>
                    <a:gd name="T34" fmla="*/ 0 w 48"/>
                    <a:gd name="T35" fmla="*/ 22 h 48"/>
                    <a:gd name="T36" fmla="*/ 0 w 48"/>
                    <a:gd name="T37" fmla="*/ 29 h 48"/>
                    <a:gd name="T38" fmla="*/ 3 w 48"/>
                    <a:gd name="T39" fmla="*/ 32 h 48"/>
                    <a:gd name="T40" fmla="*/ 7 w 48"/>
                    <a:gd name="T41" fmla="*/ 38 h 48"/>
                    <a:gd name="T42" fmla="*/ 10 w 48"/>
                    <a:gd name="T43" fmla="*/ 42 h 48"/>
                    <a:gd name="T44" fmla="*/ 16 w 48"/>
                    <a:gd name="T45" fmla="*/ 45 h 48"/>
                    <a:gd name="T46" fmla="*/ 23 w 48"/>
                    <a:gd name="T47" fmla="*/ 48 h 48"/>
                    <a:gd name="T48" fmla="*/ 29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9" y="48"/>
                      </a:moveTo>
                      <a:lnTo>
                        <a:pt x="36" y="45"/>
                      </a:lnTo>
                      <a:lnTo>
                        <a:pt x="39" y="42"/>
                      </a:lnTo>
                      <a:lnTo>
                        <a:pt x="45" y="38"/>
                      </a:lnTo>
                      <a:lnTo>
                        <a:pt x="48" y="32"/>
                      </a:lnTo>
                      <a:lnTo>
                        <a:pt x="48" y="29"/>
                      </a:lnTo>
                      <a:lnTo>
                        <a:pt x="48" y="22"/>
                      </a:lnTo>
                      <a:lnTo>
                        <a:pt x="48" y="16"/>
                      </a:lnTo>
                      <a:lnTo>
                        <a:pt x="45" y="10"/>
                      </a:lnTo>
                      <a:lnTo>
                        <a:pt x="39" y="6"/>
                      </a:lnTo>
                      <a:lnTo>
                        <a:pt x="36" y="3"/>
                      </a:lnTo>
                      <a:lnTo>
                        <a:pt x="29" y="0"/>
                      </a:lnTo>
                      <a:lnTo>
                        <a:pt x="23" y="0"/>
                      </a:lnTo>
                      <a:lnTo>
                        <a:pt x="16" y="3"/>
                      </a:lnTo>
                      <a:lnTo>
                        <a:pt x="10" y="6"/>
                      </a:lnTo>
                      <a:lnTo>
                        <a:pt x="7" y="10"/>
                      </a:lnTo>
                      <a:lnTo>
                        <a:pt x="3" y="16"/>
                      </a:lnTo>
                      <a:lnTo>
                        <a:pt x="0" y="22"/>
                      </a:lnTo>
                      <a:lnTo>
                        <a:pt x="0" y="29"/>
                      </a:lnTo>
                      <a:lnTo>
                        <a:pt x="3" y="32"/>
                      </a:lnTo>
                      <a:lnTo>
                        <a:pt x="7" y="38"/>
                      </a:lnTo>
                      <a:lnTo>
                        <a:pt x="10" y="42"/>
                      </a:lnTo>
                      <a:lnTo>
                        <a:pt x="16" y="45"/>
                      </a:lnTo>
                      <a:lnTo>
                        <a:pt x="23" y="48"/>
                      </a:lnTo>
                      <a:lnTo>
                        <a:pt x="29" y="48"/>
                      </a:lnTo>
                    </a:path>
                  </a:pathLst>
                </a:custGeom>
                <a:solidFill>
                  <a:schemeClr val="tx2"/>
                </a:solidFill>
                <a:ln w="28575">
                  <a:solidFill>
                    <a:schemeClr val="tx2"/>
                  </a:solidFill>
                  <a:round/>
                  <a:headEnd/>
                  <a:tailEnd/>
                </a:ln>
              </p:spPr>
              <p:txBody>
                <a:bodyPr/>
                <a:lstStyle/>
                <a:p>
                  <a:endParaRPr lang="it-IT"/>
                </a:p>
              </p:txBody>
            </p:sp>
            <p:sp>
              <p:nvSpPr>
                <p:cNvPr id="23647" name="Rectangle 127"/>
                <p:cNvSpPr>
                  <a:spLocks noChangeArrowheads="1"/>
                </p:cNvSpPr>
                <p:nvPr/>
              </p:nvSpPr>
              <p:spPr bwMode="auto">
                <a:xfrm>
                  <a:off x="2670" y="2475"/>
                  <a:ext cx="3" cy="144"/>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48" name="Freeform 128"/>
                <p:cNvSpPr>
                  <a:spLocks/>
                </p:cNvSpPr>
                <p:nvPr/>
              </p:nvSpPr>
              <p:spPr bwMode="auto">
                <a:xfrm>
                  <a:off x="2648" y="2421"/>
                  <a:ext cx="48" cy="48"/>
                </a:xfrm>
                <a:custGeom>
                  <a:avLst/>
                  <a:gdLst>
                    <a:gd name="T0" fmla="*/ 25 w 48"/>
                    <a:gd name="T1" fmla="*/ 48 h 48"/>
                    <a:gd name="T2" fmla="*/ 32 w 48"/>
                    <a:gd name="T3" fmla="*/ 45 h 48"/>
                    <a:gd name="T4" fmla="*/ 38 w 48"/>
                    <a:gd name="T5" fmla="*/ 41 h 48"/>
                    <a:gd name="T6" fmla="*/ 41 w 48"/>
                    <a:gd name="T7" fmla="*/ 38 h 48"/>
                    <a:gd name="T8" fmla="*/ 45 w 48"/>
                    <a:gd name="T9" fmla="*/ 32 h 48"/>
                    <a:gd name="T10" fmla="*/ 48 w 48"/>
                    <a:gd name="T11" fmla="*/ 25 h 48"/>
                    <a:gd name="T12" fmla="*/ 48 w 48"/>
                    <a:gd name="T13" fmla="*/ 19 h 48"/>
                    <a:gd name="T14" fmla="*/ 45 w 48"/>
                    <a:gd name="T15" fmla="*/ 16 h 48"/>
                    <a:gd name="T16" fmla="*/ 41 w 48"/>
                    <a:gd name="T17" fmla="*/ 9 h 48"/>
                    <a:gd name="T18" fmla="*/ 38 w 48"/>
                    <a:gd name="T19" fmla="*/ 6 h 48"/>
                    <a:gd name="T20" fmla="*/ 32 w 48"/>
                    <a:gd name="T21" fmla="*/ 3 h 48"/>
                    <a:gd name="T22" fmla="*/ 25 w 48"/>
                    <a:gd name="T23" fmla="*/ 0 h 48"/>
                    <a:gd name="T24" fmla="*/ 19 w 48"/>
                    <a:gd name="T25" fmla="*/ 0 h 48"/>
                    <a:gd name="T26" fmla="*/ 12 w 48"/>
                    <a:gd name="T27" fmla="*/ 3 h 48"/>
                    <a:gd name="T28" fmla="*/ 9 w 48"/>
                    <a:gd name="T29" fmla="*/ 6 h 48"/>
                    <a:gd name="T30" fmla="*/ 3 w 48"/>
                    <a:gd name="T31" fmla="*/ 9 h 48"/>
                    <a:gd name="T32" fmla="*/ 0 w 48"/>
                    <a:gd name="T33" fmla="*/ 16 h 48"/>
                    <a:gd name="T34" fmla="*/ 0 w 48"/>
                    <a:gd name="T35" fmla="*/ 19 h 48"/>
                    <a:gd name="T36" fmla="*/ 0 w 48"/>
                    <a:gd name="T37" fmla="*/ 25 h 48"/>
                    <a:gd name="T38" fmla="*/ 0 w 48"/>
                    <a:gd name="T39" fmla="*/ 32 h 48"/>
                    <a:gd name="T40" fmla="*/ 3 w 48"/>
                    <a:gd name="T41" fmla="*/ 38 h 48"/>
                    <a:gd name="T42" fmla="*/ 9 w 48"/>
                    <a:gd name="T43" fmla="*/ 41 h 48"/>
                    <a:gd name="T44" fmla="*/ 12 w 48"/>
                    <a:gd name="T45" fmla="*/ 45 h 48"/>
                    <a:gd name="T46" fmla="*/ 19 w 48"/>
                    <a:gd name="T47" fmla="*/ 48 h 48"/>
                    <a:gd name="T48" fmla="*/ 25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5" y="48"/>
                      </a:moveTo>
                      <a:lnTo>
                        <a:pt x="32" y="45"/>
                      </a:lnTo>
                      <a:lnTo>
                        <a:pt x="38" y="41"/>
                      </a:lnTo>
                      <a:lnTo>
                        <a:pt x="41" y="38"/>
                      </a:lnTo>
                      <a:lnTo>
                        <a:pt x="45" y="32"/>
                      </a:lnTo>
                      <a:lnTo>
                        <a:pt x="48" y="25"/>
                      </a:lnTo>
                      <a:lnTo>
                        <a:pt x="48" y="19"/>
                      </a:lnTo>
                      <a:lnTo>
                        <a:pt x="45" y="16"/>
                      </a:lnTo>
                      <a:lnTo>
                        <a:pt x="41" y="9"/>
                      </a:lnTo>
                      <a:lnTo>
                        <a:pt x="38" y="6"/>
                      </a:lnTo>
                      <a:lnTo>
                        <a:pt x="32" y="3"/>
                      </a:lnTo>
                      <a:lnTo>
                        <a:pt x="25" y="0"/>
                      </a:lnTo>
                      <a:lnTo>
                        <a:pt x="19" y="0"/>
                      </a:lnTo>
                      <a:lnTo>
                        <a:pt x="12" y="3"/>
                      </a:lnTo>
                      <a:lnTo>
                        <a:pt x="9" y="6"/>
                      </a:lnTo>
                      <a:lnTo>
                        <a:pt x="3" y="9"/>
                      </a:lnTo>
                      <a:lnTo>
                        <a:pt x="0" y="16"/>
                      </a:lnTo>
                      <a:lnTo>
                        <a:pt x="0" y="19"/>
                      </a:lnTo>
                      <a:lnTo>
                        <a:pt x="0" y="25"/>
                      </a:lnTo>
                      <a:lnTo>
                        <a:pt x="0" y="32"/>
                      </a:lnTo>
                      <a:lnTo>
                        <a:pt x="3" y="38"/>
                      </a:lnTo>
                      <a:lnTo>
                        <a:pt x="9" y="41"/>
                      </a:lnTo>
                      <a:lnTo>
                        <a:pt x="12" y="45"/>
                      </a:lnTo>
                      <a:lnTo>
                        <a:pt x="19" y="48"/>
                      </a:lnTo>
                      <a:lnTo>
                        <a:pt x="25" y="48"/>
                      </a:lnTo>
                    </a:path>
                  </a:pathLst>
                </a:custGeom>
                <a:solidFill>
                  <a:schemeClr val="tx2"/>
                </a:solidFill>
                <a:ln w="28575">
                  <a:solidFill>
                    <a:schemeClr val="tx2"/>
                  </a:solidFill>
                  <a:round/>
                  <a:headEnd/>
                  <a:tailEnd/>
                </a:ln>
              </p:spPr>
              <p:txBody>
                <a:bodyPr/>
                <a:lstStyle/>
                <a:p>
                  <a:endParaRPr lang="it-IT"/>
                </a:p>
              </p:txBody>
            </p:sp>
            <p:sp>
              <p:nvSpPr>
                <p:cNvPr id="23649" name="Rectangle 129"/>
                <p:cNvSpPr>
                  <a:spLocks noChangeArrowheads="1"/>
                </p:cNvSpPr>
                <p:nvPr/>
              </p:nvSpPr>
              <p:spPr bwMode="auto">
                <a:xfrm>
                  <a:off x="2782" y="2357"/>
                  <a:ext cx="4" cy="118"/>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50" name="Freeform 130"/>
                <p:cNvSpPr>
                  <a:spLocks/>
                </p:cNvSpPr>
                <p:nvPr/>
              </p:nvSpPr>
              <p:spPr bwMode="auto">
                <a:xfrm>
                  <a:off x="2760" y="2485"/>
                  <a:ext cx="48" cy="45"/>
                </a:xfrm>
                <a:custGeom>
                  <a:avLst/>
                  <a:gdLst>
                    <a:gd name="T0" fmla="*/ 29 w 48"/>
                    <a:gd name="T1" fmla="*/ 45 h 45"/>
                    <a:gd name="T2" fmla="*/ 32 w 48"/>
                    <a:gd name="T3" fmla="*/ 45 h 45"/>
                    <a:gd name="T4" fmla="*/ 38 w 48"/>
                    <a:gd name="T5" fmla="*/ 41 h 45"/>
                    <a:gd name="T6" fmla="*/ 42 w 48"/>
                    <a:gd name="T7" fmla="*/ 35 h 45"/>
                    <a:gd name="T8" fmla="*/ 45 w 48"/>
                    <a:gd name="T9" fmla="*/ 32 h 45"/>
                    <a:gd name="T10" fmla="*/ 48 w 48"/>
                    <a:gd name="T11" fmla="*/ 25 h 45"/>
                    <a:gd name="T12" fmla="*/ 48 w 48"/>
                    <a:gd name="T13" fmla="*/ 19 h 45"/>
                    <a:gd name="T14" fmla="*/ 45 w 48"/>
                    <a:gd name="T15" fmla="*/ 13 h 45"/>
                    <a:gd name="T16" fmla="*/ 42 w 48"/>
                    <a:gd name="T17" fmla="*/ 9 h 45"/>
                    <a:gd name="T18" fmla="*/ 38 w 48"/>
                    <a:gd name="T19" fmla="*/ 3 h 45"/>
                    <a:gd name="T20" fmla="*/ 32 w 48"/>
                    <a:gd name="T21" fmla="*/ 0 h 45"/>
                    <a:gd name="T22" fmla="*/ 29 w 48"/>
                    <a:gd name="T23" fmla="*/ 0 h 45"/>
                    <a:gd name="T24" fmla="*/ 22 w 48"/>
                    <a:gd name="T25" fmla="*/ 0 h 45"/>
                    <a:gd name="T26" fmla="*/ 16 w 48"/>
                    <a:gd name="T27" fmla="*/ 0 h 45"/>
                    <a:gd name="T28" fmla="*/ 9 w 48"/>
                    <a:gd name="T29" fmla="*/ 3 h 45"/>
                    <a:gd name="T30" fmla="*/ 6 w 48"/>
                    <a:gd name="T31" fmla="*/ 9 h 45"/>
                    <a:gd name="T32" fmla="*/ 3 w 48"/>
                    <a:gd name="T33" fmla="*/ 13 h 45"/>
                    <a:gd name="T34" fmla="*/ 0 w 48"/>
                    <a:gd name="T35" fmla="*/ 19 h 45"/>
                    <a:gd name="T36" fmla="*/ 0 w 48"/>
                    <a:gd name="T37" fmla="*/ 25 h 45"/>
                    <a:gd name="T38" fmla="*/ 3 w 48"/>
                    <a:gd name="T39" fmla="*/ 32 h 45"/>
                    <a:gd name="T40" fmla="*/ 6 w 48"/>
                    <a:gd name="T41" fmla="*/ 35 h 45"/>
                    <a:gd name="T42" fmla="*/ 9 w 48"/>
                    <a:gd name="T43" fmla="*/ 41 h 45"/>
                    <a:gd name="T44" fmla="*/ 16 w 48"/>
                    <a:gd name="T45" fmla="*/ 45 h 45"/>
                    <a:gd name="T46" fmla="*/ 22 w 48"/>
                    <a:gd name="T47" fmla="*/ 45 h 45"/>
                    <a:gd name="T48" fmla="*/ 29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9" y="45"/>
                      </a:moveTo>
                      <a:lnTo>
                        <a:pt x="32" y="45"/>
                      </a:lnTo>
                      <a:lnTo>
                        <a:pt x="38" y="41"/>
                      </a:lnTo>
                      <a:lnTo>
                        <a:pt x="42" y="35"/>
                      </a:lnTo>
                      <a:lnTo>
                        <a:pt x="45" y="32"/>
                      </a:lnTo>
                      <a:lnTo>
                        <a:pt x="48" y="25"/>
                      </a:lnTo>
                      <a:lnTo>
                        <a:pt x="48" y="19"/>
                      </a:lnTo>
                      <a:lnTo>
                        <a:pt x="45" y="13"/>
                      </a:lnTo>
                      <a:lnTo>
                        <a:pt x="42" y="9"/>
                      </a:lnTo>
                      <a:lnTo>
                        <a:pt x="38" y="3"/>
                      </a:lnTo>
                      <a:lnTo>
                        <a:pt x="32" y="0"/>
                      </a:lnTo>
                      <a:lnTo>
                        <a:pt x="29" y="0"/>
                      </a:lnTo>
                      <a:lnTo>
                        <a:pt x="22" y="0"/>
                      </a:lnTo>
                      <a:lnTo>
                        <a:pt x="16" y="0"/>
                      </a:lnTo>
                      <a:lnTo>
                        <a:pt x="9" y="3"/>
                      </a:lnTo>
                      <a:lnTo>
                        <a:pt x="6" y="9"/>
                      </a:lnTo>
                      <a:lnTo>
                        <a:pt x="3" y="13"/>
                      </a:lnTo>
                      <a:lnTo>
                        <a:pt x="0" y="19"/>
                      </a:lnTo>
                      <a:lnTo>
                        <a:pt x="0" y="25"/>
                      </a:lnTo>
                      <a:lnTo>
                        <a:pt x="3" y="32"/>
                      </a:lnTo>
                      <a:lnTo>
                        <a:pt x="6" y="35"/>
                      </a:lnTo>
                      <a:lnTo>
                        <a:pt x="9" y="41"/>
                      </a:lnTo>
                      <a:lnTo>
                        <a:pt x="16" y="45"/>
                      </a:lnTo>
                      <a:lnTo>
                        <a:pt x="22" y="45"/>
                      </a:lnTo>
                      <a:lnTo>
                        <a:pt x="29" y="45"/>
                      </a:lnTo>
                    </a:path>
                  </a:pathLst>
                </a:custGeom>
                <a:solidFill>
                  <a:schemeClr val="tx2"/>
                </a:solidFill>
                <a:ln w="28575">
                  <a:solidFill>
                    <a:schemeClr val="tx2"/>
                  </a:solidFill>
                  <a:round/>
                  <a:headEnd/>
                  <a:tailEnd/>
                </a:ln>
              </p:spPr>
              <p:txBody>
                <a:bodyPr/>
                <a:lstStyle/>
                <a:p>
                  <a:endParaRPr lang="it-IT"/>
                </a:p>
              </p:txBody>
            </p:sp>
            <p:sp>
              <p:nvSpPr>
                <p:cNvPr id="23651" name="Rectangle 131"/>
                <p:cNvSpPr>
                  <a:spLocks noChangeArrowheads="1"/>
                </p:cNvSpPr>
                <p:nvPr/>
              </p:nvSpPr>
              <p:spPr bwMode="auto">
                <a:xfrm>
                  <a:off x="2898" y="2754"/>
                  <a:ext cx="3" cy="87"/>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52" name="Freeform 132"/>
                <p:cNvSpPr>
                  <a:spLocks/>
                </p:cNvSpPr>
                <p:nvPr/>
              </p:nvSpPr>
              <p:spPr bwMode="auto">
                <a:xfrm>
                  <a:off x="2875" y="2696"/>
                  <a:ext cx="45" cy="48"/>
                </a:xfrm>
                <a:custGeom>
                  <a:avLst/>
                  <a:gdLst>
                    <a:gd name="T0" fmla="*/ 26 w 45"/>
                    <a:gd name="T1" fmla="*/ 48 h 48"/>
                    <a:gd name="T2" fmla="*/ 32 w 45"/>
                    <a:gd name="T3" fmla="*/ 45 h 48"/>
                    <a:gd name="T4" fmla="*/ 36 w 45"/>
                    <a:gd name="T5" fmla="*/ 42 h 48"/>
                    <a:gd name="T6" fmla="*/ 42 w 45"/>
                    <a:gd name="T7" fmla="*/ 39 h 48"/>
                    <a:gd name="T8" fmla="*/ 45 w 45"/>
                    <a:gd name="T9" fmla="*/ 32 h 48"/>
                    <a:gd name="T10" fmla="*/ 45 w 45"/>
                    <a:gd name="T11" fmla="*/ 26 h 48"/>
                    <a:gd name="T12" fmla="*/ 45 w 45"/>
                    <a:gd name="T13" fmla="*/ 23 h 48"/>
                    <a:gd name="T14" fmla="*/ 45 w 45"/>
                    <a:gd name="T15" fmla="*/ 16 h 48"/>
                    <a:gd name="T16" fmla="*/ 42 w 45"/>
                    <a:gd name="T17" fmla="*/ 10 h 48"/>
                    <a:gd name="T18" fmla="*/ 36 w 45"/>
                    <a:gd name="T19" fmla="*/ 7 h 48"/>
                    <a:gd name="T20" fmla="*/ 32 w 45"/>
                    <a:gd name="T21" fmla="*/ 4 h 48"/>
                    <a:gd name="T22" fmla="*/ 26 w 45"/>
                    <a:gd name="T23" fmla="*/ 0 h 48"/>
                    <a:gd name="T24" fmla="*/ 20 w 45"/>
                    <a:gd name="T25" fmla="*/ 0 h 48"/>
                    <a:gd name="T26" fmla="*/ 13 w 45"/>
                    <a:gd name="T27" fmla="*/ 4 h 48"/>
                    <a:gd name="T28" fmla="*/ 10 w 45"/>
                    <a:gd name="T29" fmla="*/ 7 h 48"/>
                    <a:gd name="T30" fmla="*/ 3 w 45"/>
                    <a:gd name="T31" fmla="*/ 10 h 48"/>
                    <a:gd name="T32" fmla="*/ 0 w 45"/>
                    <a:gd name="T33" fmla="*/ 16 h 48"/>
                    <a:gd name="T34" fmla="*/ 0 w 45"/>
                    <a:gd name="T35" fmla="*/ 23 h 48"/>
                    <a:gd name="T36" fmla="*/ 0 w 45"/>
                    <a:gd name="T37" fmla="*/ 26 h 48"/>
                    <a:gd name="T38" fmla="*/ 0 w 45"/>
                    <a:gd name="T39" fmla="*/ 32 h 48"/>
                    <a:gd name="T40" fmla="*/ 3 w 45"/>
                    <a:gd name="T41" fmla="*/ 39 h 48"/>
                    <a:gd name="T42" fmla="*/ 10 w 45"/>
                    <a:gd name="T43" fmla="*/ 42 h 48"/>
                    <a:gd name="T44" fmla="*/ 13 w 45"/>
                    <a:gd name="T45" fmla="*/ 45 h 48"/>
                    <a:gd name="T46" fmla="*/ 20 w 45"/>
                    <a:gd name="T47" fmla="*/ 48 h 48"/>
                    <a:gd name="T48" fmla="*/ 26 w 45"/>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8"/>
                    <a:gd name="T77" fmla="*/ 45 w 45"/>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8">
                      <a:moveTo>
                        <a:pt x="26" y="48"/>
                      </a:moveTo>
                      <a:lnTo>
                        <a:pt x="32" y="45"/>
                      </a:lnTo>
                      <a:lnTo>
                        <a:pt x="36" y="42"/>
                      </a:lnTo>
                      <a:lnTo>
                        <a:pt x="42" y="39"/>
                      </a:lnTo>
                      <a:lnTo>
                        <a:pt x="45" y="32"/>
                      </a:lnTo>
                      <a:lnTo>
                        <a:pt x="45" y="26"/>
                      </a:lnTo>
                      <a:lnTo>
                        <a:pt x="45" y="23"/>
                      </a:lnTo>
                      <a:lnTo>
                        <a:pt x="45" y="16"/>
                      </a:lnTo>
                      <a:lnTo>
                        <a:pt x="42" y="10"/>
                      </a:lnTo>
                      <a:lnTo>
                        <a:pt x="36" y="7"/>
                      </a:lnTo>
                      <a:lnTo>
                        <a:pt x="32" y="4"/>
                      </a:lnTo>
                      <a:lnTo>
                        <a:pt x="26" y="0"/>
                      </a:lnTo>
                      <a:lnTo>
                        <a:pt x="20" y="0"/>
                      </a:lnTo>
                      <a:lnTo>
                        <a:pt x="13" y="4"/>
                      </a:lnTo>
                      <a:lnTo>
                        <a:pt x="10" y="7"/>
                      </a:lnTo>
                      <a:lnTo>
                        <a:pt x="3" y="10"/>
                      </a:lnTo>
                      <a:lnTo>
                        <a:pt x="0" y="16"/>
                      </a:lnTo>
                      <a:lnTo>
                        <a:pt x="0" y="23"/>
                      </a:lnTo>
                      <a:lnTo>
                        <a:pt x="0" y="26"/>
                      </a:lnTo>
                      <a:lnTo>
                        <a:pt x="0" y="32"/>
                      </a:lnTo>
                      <a:lnTo>
                        <a:pt x="3" y="39"/>
                      </a:lnTo>
                      <a:lnTo>
                        <a:pt x="10" y="42"/>
                      </a:lnTo>
                      <a:lnTo>
                        <a:pt x="13" y="45"/>
                      </a:lnTo>
                      <a:lnTo>
                        <a:pt x="20" y="48"/>
                      </a:lnTo>
                      <a:lnTo>
                        <a:pt x="26" y="48"/>
                      </a:lnTo>
                    </a:path>
                  </a:pathLst>
                </a:custGeom>
                <a:solidFill>
                  <a:schemeClr val="tx2"/>
                </a:solidFill>
                <a:ln w="28575">
                  <a:solidFill>
                    <a:schemeClr val="tx2"/>
                  </a:solidFill>
                  <a:round/>
                  <a:headEnd/>
                  <a:tailEnd/>
                </a:ln>
              </p:spPr>
              <p:txBody>
                <a:bodyPr/>
                <a:lstStyle/>
                <a:p>
                  <a:endParaRPr lang="it-IT"/>
                </a:p>
              </p:txBody>
            </p:sp>
            <p:sp>
              <p:nvSpPr>
                <p:cNvPr id="23653" name="Rectangle 133"/>
                <p:cNvSpPr>
                  <a:spLocks noChangeArrowheads="1"/>
                </p:cNvSpPr>
                <p:nvPr/>
              </p:nvSpPr>
              <p:spPr bwMode="auto">
                <a:xfrm>
                  <a:off x="3010" y="2728"/>
                  <a:ext cx="3" cy="81"/>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54" name="Freeform 134"/>
                <p:cNvSpPr>
                  <a:spLocks/>
                </p:cNvSpPr>
                <p:nvPr/>
              </p:nvSpPr>
              <p:spPr bwMode="auto">
                <a:xfrm>
                  <a:off x="2988" y="2815"/>
                  <a:ext cx="48" cy="48"/>
                </a:xfrm>
                <a:custGeom>
                  <a:avLst/>
                  <a:gdLst>
                    <a:gd name="T0" fmla="*/ 25 w 48"/>
                    <a:gd name="T1" fmla="*/ 48 h 48"/>
                    <a:gd name="T2" fmla="*/ 32 w 48"/>
                    <a:gd name="T3" fmla="*/ 45 h 48"/>
                    <a:gd name="T4" fmla="*/ 38 w 48"/>
                    <a:gd name="T5" fmla="*/ 45 h 48"/>
                    <a:gd name="T6" fmla="*/ 41 w 48"/>
                    <a:gd name="T7" fmla="*/ 38 h 48"/>
                    <a:gd name="T8" fmla="*/ 44 w 48"/>
                    <a:gd name="T9" fmla="*/ 32 h 48"/>
                    <a:gd name="T10" fmla="*/ 48 w 48"/>
                    <a:gd name="T11" fmla="*/ 29 h 48"/>
                    <a:gd name="T12" fmla="*/ 48 w 48"/>
                    <a:gd name="T13" fmla="*/ 22 h 48"/>
                    <a:gd name="T14" fmla="*/ 44 w 48"/>
                    <a:gd name="T15" fmla="*/ 16 h 48"/>
                    <a:gd name="T16" fmla="*/ 41 w 48"/>
                    <a:gd name="T17" fmla="*/ 10 h 48"/>
                    <a:gd name="T18" fmla="*/ 38 w 48"/>
                    <a:gd name="T19" fmla="*/ 6 h 48"/>
                    <a:gd name="T20" fmla="*/ 32 w 48"/>
                    <a:gd name="T21" fmla="*/ 3 h 48"/>
                    <a:gd name="T22" fmla="*/ 25 w 48"/>
                    <a:gd name="T23" fmla="*/ 0 h 48"/>
                    <a:gd name="T24" fmla="*/ 22 w 48"/>
                    <a:gd name="T25" fmla="*/ 0 h 48"/>
                    <a:gd name="T26" fmla="*/ 16 w 48"/>
                    <a:gd name="T27" fmla="*/ 3 h 48"/>
                    <a:gd name="T28" fmla="*/ 9 w 48"/>
                    <a:gd name="T29" fmla="*/ 6 h 48"/>
                    <a:gd name="T30" fmla="*/ 6 w 48"/>
                    <a:gd name="T31" fmla="*/ 10 h 48"/>
                    <a:gd name="T32" fmla="*/ 3 w 48"/>
                    <a:gd name="T33" fmla="*/ 16 h 48"/>
                    <a:gd name="T34" fmla="*/ 0 w 48"/>
                    <a:gd name="T35" fmla="*/ 22 h 48"/>
                    <a:gd name="T36" fmla="*/ 0 w 48"/>
                    <a:gd name="T37" fmla="*/ 29 h 48"/>
                    <a:gd name="T38" fmla="*/ 3 w 48"/>
                    <a:gd name="T39" fmla="*/ 32 h 48"/>
                    <a:gd name="T40" fmla="*/ 6 w 48"/>
                    <a:gd name="T41" fmla="*/ 38 h 48"/>
                    <a:gd name="T42" fmla="*/ 9 w 48"/>
                    <a:gd name="T43" fmla="*/ 45 h 48"/>
                    <a:gd name="T44" fmla="*/ 16 w 48"/>
                    <a:gd name="T45" fmla="*/ 45 h 48"/>
                    <a:gd name="T46" fmla="*/ 22 w 48"/>
                    <a:gd name="T47" fmla="*/ 48 h 48"/>
                    <a:gd name="T48" fmla="*/ 25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5" y="48"/>
                      </a:moveTo>
                      <a:lnTo>
                        <a:pt x="32" y="45"/>
                      </a:lnTo>
                      <a:lnTo>
                        <a:pt x="38" y="45"/>
                      </a:lnTo>
                      <a:lnTo>
                        <a:pt x="41" y="38"/>
                      </a:lnTo>
                      <a:lnTo>
                        <a:pt x="44" y="32"/>
                      </a:lnTo>
                      <a:lnTo>
                        <a:pt x="48" y="29"/>
                      </a:lnTo>
                      <a:lnTo>
                        <a:pt x="48" y="22"/>
                      </a:lnTo>
                      <a:lnTo>
                        <a:pt x="44" y="16"/>
                      </a:lnTo>
                      <a:lnTo>
                        <a:pt x="41" y="10"/>
                      </a:lnTo>
                      <a:lnTo>
                        <a:pt x="38" y="6"/>
                      </a:lnTo>
                      <a:lnTo>
                        <a:pt x="32" y="3"/>
                      </a:lnTo>
                      <a:lnTo>
                        <a:pt x="25" y="0"/>
                      </a:lnTo>
                      <a:lnTo>
                        <a:pt x="22" y="0"/>
                      </a:lnTo>
                      <a:lnTo>
                        <a:pt x="16" y="3"/>
                      </a:lnTo>
                      <a:lnTo>
                        <a:pt x="9" y="6"/>
                      </a:lnTo>
                      <a:lnTo>
                        <a:pt x="6" y="10"/>
                      </a:lnTo>
                      <a:lnTo>
                        <a:pt x="3" y="16"/>
                      </a:lnTo>
                      <a:lnTo>
                        <a:pt x="0" y="22"/>
                      </a:lnTo>
                      <a:lnTo>
                        <a:pt x="0" y="29"/>
                      </a:lnTo>
                      <a:lnTo>
                        <a:pt x="3" y="32"/>
                      </a:lnTo>
                      <a:lnTo>
                        <a:pt x="6" y="38"/>
                      </a:lnTo>
                      <a:lnTo>
                        <a:pt x="9" y="45"/>
                      </a:lnTo>
                      <a:lnTo>
                        <a:pt x="16" y="45"/>
                      </a:lnTo>
                      <a:lnTo>
                        <a:pt x="22" y="48"/>
                      </a:lnTo>
                      <a:lnTo>
                        <a:pt x="25" y="48"/>
                      </a:lnTo>
                    </a:path>
                  </a:pathLst>
                </a:custGeom>
                <a:solidFill>
                  <a:schemeClr val="tx2"/>
                </a:solidFill>
                <a:ln w="28575">
                  <a:solidFill>
                    <a:schemeClr val="tx2"/>
                  </a:solidFill>
                  <a:round/>
                  <a:headEnd/>
                  <a:tailEnd/>
                </a:ln>
              </p:spPr>
              <p:txBody>
                <a:bodyPr/>
                <a:lstStyle/>
                <a:p>
                  <a:endParaRPr lang="it-IT"/>
                </a:p>
              </p:txBody>
            </p:sp>
            <p:sp>
              <p:nvSpPr>
                <p:cNvPr id="23655" name="Rectangle 135"/>
                <p:cNvSpPr>
                  <a:spLocks noChangeArrowheads="1"/>
                </p:cNvSpPr>
                <p:nvPr/>
              </p:nvSpPr>
              <p:spPr bwMode="auto">
                <a:xfrm>
                  <a:off x="3122" y="2815"/>
                  <a:ext cx="3" cy="77"/>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56" name="Freeform 136"/>
                <p:cNvSpPr>
                  <a:spLocks/>
                </p:cNvSpPr>
                <p:nvPr/>
              </p:nvSpPr>
              <p:spPr bwMode="auto">
                <a:xfrm>
                  <a:off x="3100" y="2902"/>
                  <a:ext cx="48" cy="48"/>
                </a:xfrm>
                <a:custGeom>
                  <a:avLst/>
                  <a:gdLst>
                    <a:gd name="T0" fmla="*/ 29 w 48"/>
                    <a:gd name="T1" fmla="*/ 48 h 48"/>
                    <a:gd name="T2" fmla="*/ 35 w 48"/>
                    <a:gd name="T3" fmla="*/ 44 h 48"/>
                    <a:gd name="T4" fmla="*/ 38 w 48"/>
                    <a:gd name="T5" fmla="*/ 41 h 48"/>
                    <a:gd name="T6" fmla="*/ 45 w 48"/>
                    <a:gd name="T7" fmla="*/ 38 h 48"/>
                    <a:gd name="T8" fmla="*/ 48 w 48"/>
                    <a:gd name="T9" fmla="*/ 32 h 48"/>
                    <a:gd name="T10" fmla="*/ 48 w 48"/>
                    <a:gd name="T11" fmla="*/ 25 h 48"/>
                    <a:gd name="T12" fmla="*/ 48 w 48"/>
                    <a:gd name="T13" fmla="*/ 19 h 48"/>
                    <a:gd name="T14" fmla="*/ 48 w 48"/>
                    <a:gd name="T15" fmla="*/ 16 h 48"/>
                    <a:gd name="T16" fmla="*/ 45 w 48"/>
                    <a:gd name="T17" fmla="*/ 9 h 48"/>
                    <a:gd name="T18" fmla="*/ 38 w 48"/>
                    <a:gd name="T19" fmla="*/ 6 h 48"/>
                    <a:gd name="T20" fmla="*/ 35 w 48"/>
                    <a:gd name="T21" fmla="*/ 3 h 48"/>
                    <a:gd name="T22" fmla="*/ 29 w 48"/>
                    <a:gd name="T23" fmla="*/ 0 h 48"/>
                    <a:gd name="T24" fmla="*/ 22 w 48"/>
                    <a:gd name="T25" fmla="*/ 0 h 48"/>
                    <a:gd name="T26" fmla="*/ 16 w 48"/>
                    <a:gd name="T27" fmla="*/ 3 h 48"/>
                    <a:gd name="T28" fmla="*/ 9 w 48"/>
                    <a:gd name="T29" fmla="*/ 6 h 48"/>
                    <a:gd name="T30" fmla="*/ 6 w 48"/>
                    <a:gd name="T31" fmla="*/ 9 h 48"/>
                    <a:gd name="T32" fmla="*/ 3 w 48"/>
                    <a:gd name="T33" fmla="*/ 16 h 48"/>
                    <a:gd name="T34" fmla="*/ 0 w 48"/>
                    <a:gd name="T35" fmla="*/ 19 h 48"/>
                    <a:gd name="T36" fmla="*/ 0 w 48"/>
                    <a:gd name="T37" fmla="*/ 25 h 48"/>
                    <a:gd name="T38" fmla="*/ 3 w 48"/>
                    <a:gd name="T39" fmla="*/ 32 h 48"/>
                    <a:gd name="T40" fmla="*/ 6 w 48"/>
                    <a:gd name="T41" fmla="*/ 38 h 48"/>
                    <a:gd name="T42" fmla="*/ 9 w 48"/>
                    <a:gd name="T43" fmla="*/ 41 h 48"/>
                    <a:gd name="T44" fmla="*/ 16 w 48"/>
                    <a:gd name="T45" fmla="*/ 44 h 48"/>
                    <a:gd name="T46" fmla="*/ 22 w 48"/>
                    <a:gd name="T47" fmla="*/ 48 h 48"/>
                    <a:gd name="T48" fmla="*/ 29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9" y="48"/>
                      </a:moveTo>
                      <a:lnTo>
                        <a:pt x="35" y="44"/>
                      </a:lnTo>
                      <a:lnTo>
                        <a:pt x="38" y="41"/>
                      </a:lnTo>
                      <a:lnTo>
                        <a:pt x="45" y="38"/>
                      </a:lnTo>
                      <a:lnTo>
                        <a:pt x="48" y="32"/>
                      </a:lnTo>
                      <a:lnTo>
                        <a:pt x="48" y="25"/>
                      </a:lnTo>
                      <a:lnTo>
                        <a:pt x="48" y="19"/>
                      </a:lnTo>
                      <a:lnTo>
                        <a:pt x="48" y="16"/>
                      </a:lnTo>
                      <a:lnTo>
                        <a:pt x="45" y="9"/>
                      </a:lnTo>
                      <a:lnTo>
                        <a:pt x="38" y="6"/>
                      </a:lnTo>
                      <a:lnTo>
                        <a:pt x="35" y="3"/>
                      </a:lnTo>
                      <a:lnTo>
                        <a:pt x="29" y="0"/>
                      </a:lnTo>
                      <a:lnTo>
                        <a:pt x="22" y="0"/>
                      </a:lnTo>
                      <a:lnTo>
                        <a:pt x="16" y="3"/>
                      </a:lnTo>
                      <a:lnTo>
                        <a:pt x="9" y="6"/>
                      </a:lnTo>
                      <a:lnTo>
                        <a:pt x="6" y="9"/>
                      </a:lnTo>
                      <a:lnTo>
                        <a:pt x="3" y="16"/>
                      </a:lnTo>
                      <a:lnTo>
                        <a:pt x="0" y="19"/>
                      </a:lnTo>
                      <a:lnTo>
                        <a:pt x="0" y="25"/>
                      </a:lnTo>
                      <a:lnTo>
                        <a:pt x="3" y="32"/>
                      </a:lnTo>
                      <a:lnTo>
                        <a:pt x="6" y="38"/>
                      </a:lnTo>
                      <a:lnTo>
                        <a:pt x="9" y="41"/>
                      </a:lnTo>
                      <a:lnTo>
                        <a:pt x="16" y="44"/>
                      </a:lnTo>
                      <a:lnTo>
                        <a:pt x="22" y="48"/>
                      </a:lnTo>
                      <a:lnTo>
                        <a:pt x="29" y="48"/>
                      </a:lnTo>
                    </a:path>
                  </a:pathLst>
                </a:custGeom>
                <a:solidFill>
                  <a:schemeClr val="tx2"/>
                </a:solidFill>
                <a:ln w="28575">
                  <a:solidFill>
                    <a:schemeClr val="tx2"/>
                  </a:solidFill>
                  <a:round/>
                  <a:headEnd/>
                  <a:tailEnd/>
                </a:ln>
              </p:spPr>
              <p:txBody>
                <a:bodyPr/>
                <a:lstStyle/>
                <a:p>
                  <a:endParaRPr lang="it-IT"/>
                </a:p>
              </p:txBody>
            </p:sp>
            <p:sp>
              <p:nvSpPr>
                <p:cNvPr id="23657" name="Rectangle 137"/>
                <p:cNvSpPr>
                  <a:spLocks noChangeArrowheads="1"/>
                </p:cNvSpPr>
                <p:nvPr/>
              </p:nvSpPr>
              <p:spPr bwMode="auto">
                <a:xfrm>
                  <a:off x="3238" y="3107"/>
                  <a:ext cx="3" cy="41"/>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58" name="Freeform 138"/>
                <p:cNvSpPr>
                  <a:spLocks/>
                </p:cNvSpPr>
                <p:nvPr/>
              </p:nvSpPr>
              <p:spPr bwMode="auto">
                <a:xfrm>
                  <a:off x="3215" y="3052"/>
                  <a:ext cx="48" cy="45"/>
                </a:xfrm>
                <a:custGeom>
                  <a:avLst/>
                  <a:gdLst>
                    <a:gd name="T0" fmla="*/ 26 w 48"/>
                    <a:gd name="T1" fmla="*/ 45 h 45"/>
                    <a:gd name="T2" fmla="*/ 32 w 48"/>
                    <a:gd name="T3" fmla="*/ 45 h 45"/>
                    <a:gd name="T4" fmla="*/ 39 w 48"/>
                    <a:gd name="T5" fmla="*/ 42 h 45"/>
                    <a:gd name="T6" fmla="*/ 42 w 48"/>
                    <a:gd name="T7" fmla="*/ 36 h 45"/>
                    <a:gd name="T8" fmla="*/ 45 w 48"/>
                    <a:gd name="T9" fmla="*/ 32 h 45"/>
                    <a:gd name="T10" fmla="*/ 48 w 48"/>
                    <a:gd name="T11" fmla="*/ 26 h 45"/>
                    <a:gd name="T12" fmla="*/ 48 w 48"/>
                    <a:gd name="T13" fmla="*/ 19 h 45"/>
                    <a:gd name="T14" fmla="*/ 45 w 48"/>
                    <a:gd name="T15" fmla="*/ 13 h 45"/>
                    <a:gd name="T16" fmla="*/ 42 w 48"/>
                    <a:gd name="T17" fmla="*/ 10 h 45"/>
                    <a:gd name="T18" fmla="*/ 39 w 48"/>
                    <a:gd name="T19" fmla="*/ 3 h 45"/>
                    <a:gd name="T20" fmla="*/ 32 w 48"/>
                    <a:gd name="T21" fmla="*/ 0 h 45"/>
                    <a:gd name="T22" fmla="*/ 26 w 48"/>
                    <a:gd name="T23" fmla="*/ 0 h 45"/>
                    <a:gd name="T24" fmla="*/ 19 w 48"/>
                    <a:gd name="T25" fmla="*/ 0 h 45"/>
                    <a:gd name="T26" fmla="*/ 13 w 48"/>
                    <a:gd name="T27" fmla="*/ 0 h 45"/>
                    <a:gd name="T28" fmla="*/ 10 w 48"/>
                    <a:gd name="T29" fmla="*/ 3 h 45"/>
                    <a:gd name="T30" fmla="*/ 3 w 48"/>
                    <a:gd name="T31" fmla="*/ 10 h 45"/>
                    <a:gd name="T32" fmla="*/ 0 w 48"/>
                    <a:gd name="T33" fmla="*/ 13 h 45"/>
                    <a:gd name="T34" fmla="*/ 0 w 48"/>
                    <a:gd name="T35" fmla="*/ 19 h 45"/>
                    <a:gd name="T36" fmla="*/ 0 w 48"/>
                    <a:gd name="T37" fmla="*/ 26 h 45"/>
                    <a:gd name="T38" fmla="*/ 0 w 48"/>
                    <a:gd name="T39" fmla="*/ 32 h 45"/>
                    <a:gd name="T40" fmla="*/ 3 w 48"/>
                    <a:gd name="T41" fmla="*/ 36 h 45"/>
                    <a:gd name="T42" fmla="*/ 10 w 48"/>
                    <a:gd name="T43" fmla="*/ 42 h 45"/>
                    <a:gd name="T44" fmla="*/ 13 w 48"/>
                    <a:gd name="T45" fmla="*/ 45 h 45"/>
                    <a:gd name="T46" fmla="*/ 19 w 48"/>
                    <a:gd name="T47" fmla="*/ 45 h 45"/>
                    <a:gd name="T48" fmla="*/ 26 w 48"/>
                    <a:gd name="T49" fmla="*/ 45 h 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5"/>
                    <a:gd name="T77" fmla="*/ 48 w 48"/>
                    <a:gd name="T78" fmla="*/ 45 h 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5">
                      <a:moveTo>
                        <a:pt x="26" y="45"/>
                      </a:moveTo>
                      <a:lnTo>
                        <a:pt x="32" y="45"/>
                      </a:lnTo>
                      <a:lnTo>
                        <a:pt x="39" y="42"/>
                      </a:lnTo>
                      <a:lnTo>
                        <a:pt x="42" y="36"/>
                      </a:lnTo>
                      <a:lnTo>
                        <a:pt x="45" y="32"/>
                      </a:lnTo>
                      <a:lnTo>
                        <a:pt x="48" y="26"/>
                      </a:lnTo>
                      <a:lnTo>
                        <a:pt x="48" y="19"/>
                      </a:lnTo>
                      <a:lnTo>
                        <a:pt x="45" y="13"/>
                      </a:lnTo>
                      <a:lnTo>
                        <a:pt x="42" y="10"/>
                      </a:lnTo>
                      <a:lnTo>
                        <a:pt x="39" y="3"/>
                      </a:lnTo>
                      <a:lnTo>
                        <a:pt x="32" y="0"/>
                      </a:lnTo>
                      <a:lnTo>
                        <a:pt x="26" y="0"/>
                      </a:lnTo>
                      <a:lnTo>
                        <a:pt x="19" y="0"/>
                      </a:lnTo>
                      <a:lnTo>
                        <a:pt x="13" y="0"/>
                      </a:lnTo>
                      <a:lnTo>
                        <a:pt x="10" y="3"/>
                      </a:lnTo>
                      <a:lnTo>
                        <a:pt x="3" y="10"/>
                      </a:lnTo>
                      <a:lnTo>
                        <a:pt x="0" y="13"/>
                      </a:lnTo>
                      <a:lnTo>
                        <a:pt x="0" y="19"/>
                      </a:lnTo>
                      <a:lnTo>
                        <a:pt x="0" y="26"/>
                      </a:lnTo>
                      <a:lnTo>
                        <a:pt x="0" y="32"/>
                      </a:lnTo>
                      <a:lnTo>
                        <a:pt x="3" y="36"/>
                      </a:lnTo>
                      <a:lnTo>
                        <a:pt x="10" y="42"/>
                      </a:lnTo>
                      <a:lnTo>
                        <a:pt x="13" y="45"/>
                      </a:lnTo>
                      <a:lnTo>
                        <a:pt x="19" y="45"/>
                      </a:lnTo>
                      <a:lnTo>
                        <a:pt x="26" y="45"/>
                      </a:lnTo>
                    </a:path>
                  </a:pathLst>
                </a:custGeom>
                <a:solidFill>
                  <a:schemeClr val="tx2"/>
                </a:solidFill>
                <a:ln w="28575">
                  <a:solidFill>
                    <a:schemeClr val="tx2"/>
                  </a:solidFill>
                  <a:round/>
                  <a:headEnd/>
                  <a:tailEnd/>
                </a:ln>
              </p:spPr>
              <p:txBody>
                <a:bodyPr/>
                <a:lstStyle/>
                <a:p>
                  <a:endParaRPr lang="it-IT"/>
                </a:p>
              </p:txBody>
            </p:sp>
            <p:sp>
              <p:nvSpPr>
                <p:cNvPr id="23659" name="Rectangle 139"/>
                <p:cNvSpPr>
                  <a:spLocks noChangeArrowheads="1"/>
                </p:cNvSpPr>
                <p:nvPr/>
              </p:nvSpPr>
              <p:spPr bwMode="auto">
                <a:xfrm>
                  <a:off x="3350" y="3193"/>
                  <a:ext cx="3" cy="13"/>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60" name="Freeform 140"/>
                <p:cNvSpPr>
                  <a:spLocks/>
                </p:cNvSpPr>
                <p:nvPr/>
              </p:nvSpPr>
              <p:spPr bwMode="auto">
                <a:xfrm>
                  <a:off x="3327" y="3216"/>
                  <a:ext cx="48" cy="48"/>
                </a:xfrm>
                <a:custGeom>
                  <a:avLst/>
                  <a:gdLst>
                    <a:gd name="T0" fmla="*/ 29 w 48"/>
                    <a:gd name="T1" fmla="*/ 48 h 48"/>
                    <a:gd name="T2" fmla="*/ 32 w 48"/>
                    <a:gd name="T3" fmla="*/ 45 h 48"/>
                    <a:gd name="T4" fmla="*/ 39 w 48"/>
                    <a:gd name="T5" fmla="*/ 41 h 48"/>
                    <a:gd name="T6" fmla="*/ 42 w 48"/>
                    <a:gd name="T7" fmla="*/ 38 h 48"/>
                    <a:gd name="T8" fmla="*/ 45 w 48"/>
                    <a:gd name="T9" fmla="*/ 32 h 48"/>
                    <a:gd name="T10" fmla="*/ 48 w 48"/>
                    <a:gd name="T11" fmla="*/ 25 h 48"/>
                    <a:gd name="T12" fmla="*/ 48 w 48"/>
                    <a:gd name="T13" fmla="*/ 22 h 48"/>
                    <a:gd name="T14" fmla="*/ 45 w 48"/>
                    <a:gd name="T15" fmla="*/ 16 h 48"/>
                    <a:gd name="T16" fmla="*/ 42 w 48"/>
                    <a:gd name="T17" fmla="*/ 9 h 48"/>
                    <a:gd name="T18" fmla="*/ 39 w 48"/>
                    <a:gd name="T19" fmla="*/ 6 h 48"/>
                    <a:gd name="T20" fmla="*/ 32 w 48"/>
                    <a:gd name="T21" fmla="*/ 3 h 48"/>
                    <a:gd name="T22" fmla="*/ 29 w 48"/>
                    <a:gd name="T23" fmla="*/ 0 h 48"/>
                    <a:gd name="T24" fmla="*/ 23 w 48"/>
                    <a:gd name="T25" fmla="*/ 0 h 48"/>
                    <a:gd name="T26" fmla="*/ 16 w 48"/>
                    <a:gd name="T27" fmla="*/ 3 h 48"/>
                    <a:gd name="T28" fmla="*/ 10 w 48"/>
                    <a:gd name="T29" fmla="*/ 6 h 48"/>
                    <a:gd name="T30" fmla="*/ 7 w 48"/>
                    <a:gd name="T31" fmla="*/ 9 h 48"/>
                    <a:gd name="T32" fmla="*/ 4 w 48"/>
                    <a:gd name="T33" fmla="*/ 16 h 48"/>
                    <a:gd name="T34" fmla="*/ 0 w 48"/>
                    <a:gd name="T35" fmla="*/ 22 h 48"/>
                    <a:gd name="T36" fmla="*/ 0 w 48"/>
                    <a:gd name="T37" fmla="*/ 25 h 48"/>
                    <a:gd name="T38" fmla="*/ 4 w 48"/>
                    <a:gd name="T39" fmla="*/ 32 h 48"/>
                    <a:gd name="T40" fmla="*/ 7 w 48"/>
                    <a:gd name="T41" fmla="*/ 38 h 48"/>
                    <a:gd name="T42" fmla="*/ 10 w 48"/>
                    <a:gd name="T43" fmla="*/ 41 h 48"/>
                    <a:gd name="T44" fmla="*/ 16 w 48"/>
                    <a:gd name="T45" fmla="*/ 45 h 48"/>
                    <a:gd name="T46" fmla="*/ 23 w 48"/>
                    <a:gd name="T47" fmla="*/ 48 h 48"/>
                    <a:gd name="T48" fmla="*/ 29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9" y="48"/>
                      </a:moveTo>
                      <a:lnTo>
                        <a:pt x="32" y="45"/>
                      </a:lnTo>
                      <a:lnTo>
                        <a:pt x="39" y="41"/>
                      </a:lnTo>
                      <a:lnTo>
                        <a:pt x="42" y="38"/>
                      </a:lnTo>
                      <a:lnTo>
                        <a:pt x="45" y="32"/>
                      </a:lnTo>
                      <a:lnTo>
                        <a:pt x="48" y="25"/>
                      </a:lnTo>
                      <a:lnTo>
                        <a:pt x="48" y="22"/>
                      </a:lnTo>
                      <a:lnTo>
                        <a:pt x="45" y="16"/>
                      </a:lnTo>
                      <a:lnTo>
                        <a:pt x="42" y="9"/>
                      </a:lnTo>
                      <a:lnTo>
                        <a:pt x="39" y="6"/>
                      </a:lnTo>
                      <a:lnTo>
                        <a:pt x="32" y="3"/>
                      </a:lnTo>
                      <a:lnTo>
                        <a:pt x="29" y="0"/>
                      </a:lnTo>
                      <a:lnTo>
                        <a:pt x="23" y="0"/>
                      </a:lnTo>
                      <a:lnTo>
                        <a:pt x="16" y="3"/>
                      </a:lnTo>
                      <a:lnTo>
                        <a:pt x="10" y="6"/>
                      </a:lnTo>
                      <a:lnTo>
                        <a:pt x="7" y="9"/>
                      </a:lnTo>
                      <a:lnTo>
                        <a:pt x="4" y="16"/>
                      </a:lnTo>
                      <a:lnTo>
                        <a:pt x="0" y="22"/>
                      </a:lnTo>
                      <a:lnTo>
                        <a:pt x="0" y="25"/>
                      </a:lnTo>
                      <a:lnTo>
                        <a:pt x="4" y="32"/>
                      </a:lnTo>
                      <a:lnTo>
                        <a:pt x="7" y="38"/>
                      </a:lnTo>
                      <a:lnTo>
                        <a:pt x="10" y="41"/>
                      </a:lnTo>
                      <a:lnTo>
                        <a:pt x="16" y="45"/>
                      </a:lnTo>
                      <a:lnTo>
                        <a:pt x="23" y="48"/>
                      </a:lnTo>
                      <a:lnTo>
                        <a:pt x="29" y="48"/>
                      </a:lnTo>
                    </a:path>
                  </a:pathLst>
                </a:custGeom>
                <a:solidFill>
                  <a:schemeClr val="tx2"/>
                </a:solidFill>
                <a:ln w="28575">
                  <a:solidFill>
                    <a:schemeClr val="tx2"/>
                  </a:solidFill>
                  <a:round/>
                  <a:headEnd/>
                  <a:tailEnd/>
                </a:ln>
              </p:spPr>
              <p:txBody>
                <a:bodyPr/>
                <a:lstStyle/>
                <a:p>
                  <a:endParaRPr lang="it-IT"/>
                </a:p>
              </p:txBody>
            </p:sp>
            <p:sp>
              <p:nvSpPr>
                <p:cNvPr id="23661" name="Rectangle 141"/>
                <p:cNvSpPr>
                  <a:spLocks noChangeArrowheads="1"/>
                </p:cNvSpPr>
                <p:nvPr/>
              </p:nvSpPr>
              <p:spPr bwMode="auto">
                <a:xfrm>
                  <a:off x="3465" y="3241"/>
                  <a:ext cx="3" cy="0"/>
                </a:xfrm>
                <a:prstGeom prst="rect">
                  <a:avLst/>
                </a:prstGeom>
                <a:solidFill>
                  <a:schemeClr val="tx2"/>
                </a:solidFill>
                <a:ln w="28575">
                  <a:solidFill>
                    <a:schemeClr val="tx2"/>
                  </a:solidFill>
                  <a:miter lim="800000"/>
                  <a:headEnd/>
                  <a:tailEnd/>
                </a:ln>
              </p:spPr>
              <p:txBody>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sp>
              <p:nvSpPr>
                <p:cNvPr id="23662" name="Freeform 142"/>
                <p:cNvSpPr>
                  <a:spLocks/>
                </p:cNvSpPr>
                <p:nvPr/>
              </p:nvSpPr>
              <p:spPr bwMode="auto">
                <a:xfrm>
                  <a:off x="3443" y="3251"/>
                  <a:ext cx="48" cy="48"/>
                </a:xfrm>
                <a:custGeom>
                  <a:avLst/>
                  <a:gdLst>
                    <a:gd name="T0" fmla="*/ 25 w 48"/>
                    <a:gd name="T1" fmla="*/ 48 h 48"/>
                    <a:gd name="T2" fmla="*/ 32 w 48"/>
                    <a:gd name="T3" fmla="*/ 45 h 48"/>
                    <a:gd name="T4" fmla="*/ 38 w 48"/>
                    <a:gd name="T5" fmla="*/ 42 h 48"/>
                    <a:gd name="T6" fmla="*/ 41 w 48"/>
                    <a:gd name="T7" fmla="*/ 39 h 48"/>
                    <a:gd name="T8" fmla="*/ 45 w 48"/>
                    <a:gd name="T9" fmla="*/ 32 h 48"/>
                    <a:gd name="T10" fmla="*/ 48 w 48"/>
                    <a:gd name="T11" fmla="*/ 26 h 48"/>
                    <a:gd name="T12" fmla="*/ 48 w 48"/>
                    <a:gd name="T13" fmla="*/ 19 h 48"/>
                    <a:gd name="T14" fmla="*/ 45 w 48"/>
                    <a:gd name="T15" fmla="*/ 16 h 48"/>
                    <a:gd name="T16" fmla="*/ 41 w 48"/>
                    <a:gd name="T17" fmla="*/ 10 h 48"/>
                    <a:gd name="T18" fmla="*/ 38 w 48"/>
                    <a:gd name="T19" fmla="*/ 6 h 48"/>
                    <a:gd name="T20" fmla="*/ 32 w 48"/>
                    <a:gd name="T21" fmla="*/ 3 h 48"/>
                    <a:gd name="T22" fmla="*/ 25 w 48"/>
                    <a:gd name="T23" fmla="*/ 0 h 48"/>
                    <a:gd name="T24" fmla="*/ 19 w 48"/>
                    <a:gd name="T25" fmla="*/ 0 h 48"/>
                    <a:gd name="T26" fmla="*/ 13 w 48"/>
                    <a:gd name="T27" fmla="*/ 3 h 48"/>
                    <a:gd name="T28" fmla="*/ 9 w 48"/>
                    <a:gd name="T29" fmla="*/ 6 h 48"/>
                    <a:gd name="T30" fmla="*/ 3 w 48"/>
                    <a:gd name="T31" fmla="*/ 10 h 48"/>
                    <a:gd name="T32" fmla="*/ 0 w 48"/>
                    <a:gd name="T33" fmla="*/ 16 h 48"/>
                    <a:gd name="T34" fmla="*/ 0 w 48"/>
                    <a:gd name="T35" fmla="*/ 19 h 48"/>
                    <a:gd name="T36" fmla="*/ 0 w 48"/>
                    <a:gd name="T37" fmla="*/ 26 h 48"/>
                    <a:gd name="T38" fmla="*/ 0 w 48"/>
                    <a:gd name="T39" fmla="*/ 32 h 48"/>
                    <a:gd name="T40" fmla="*/ 3 w 48"/>
                    <a:gd name="T41" fmla="*/ 39 h 48"/>
                    <a:gd name="T42" fmla="*/ 9 w 48"/>
                    <a:gd name="T43" fmla="*/ 42 h 48"/>
                    <a:gd name="T44" fmla="*/ 13 w 48"/>
                    <a:gd name="T45" fmla="*/ 45 h 48"/>
                    <a:gd name="T46" fmla="*/ 19 w 48"/>
                    <a:gd name="T47" fmla="*/ 48 h 48"/>
                    <a:gd name="T48" fmla="*/ 25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5" y="48"/>
                      </a:moveTo>
                      <a:lnTo>
                        <a:pt x="32" y="45"/>
                      </a:lnTo>
                      <a:lnTo>
                        <a:pt x="38" y="42"/>
                      </a:lnTo>
                      <a:lnTo>
                        <a:pt x="41" y="39"/>
                      </a:lnTo>
                      <a:lnTo>
                        <a:pt x="45" y="32"/>
                      </a:lnTo>
                      <a:lnTo>
                        <a:pt x="48" y="26"/>
                      </a:lnTo>
                      <a:lnTo>
                        <a:pt x="48" y="19"/>
                      </a:lnTo>
                      <a:lnTo>
                        <a:pt x="45" y="16"/>
                      </a:lnTo>
                      <a:lnTo>
                        <a:pt x="41" y="10"/>
                      </a:lnTo>
                      <a:lnTo>
                        <a:pt x="38" y="6"/>
                      </a:lnTo>
                      <a:lnTo>
                        <a:pt x="32" y="3"/>
                      </a:lnTo>
                      <a:lnTo>
                        <a:pt x="25" y="0"/>
                      </a:lnTo>
                      <a:lnTo>
                        <a:pt x="19" y="0"/>
                      </a:lnTo>
                      <a:lnTo>
                        <a:pt x="13" y="3"/>
                      </a:lnTo>
                      <a:lnTo>
                        <a:pt x="9" y="6"/>
                      </a:lnTo>
                      <a:lnTo>
                        <a:pt x="3" y="10"/>
                      </a:lnTo>
                      <a:lnTo>
                        <a:pt x="0" y="16"/>
                      </a:lnTo>
                      <a:lnTo>
                        <a:pt x="0" y="19"/>
                      </a:lnTo>
                      <a:lnTo>
                        <a:pt x="0" y="26"/>
                      </a:lnTo>
                      <a:lnTo>
                        <a:pt x="0" y="32"/>
                      </a:lnTo>
                      <a:lnTo>
                        <a:pt x="3" y="39"/>
                      </a:lnTo>
                      <a:lnTo>
                        <a:pt x="9" y="42"/>
                      </a:lnTo>
                      <a:lnTo>
                        <a:pt x="13" y="45"/>
                      </a:lnTo>
                      <a:lnTo>
                        <a:pt x="19" y="48"/>
                      </a:lnTo>
                      <a:lnTo>
                        <a:pt x="25" y="48"/>
                      </a:lnTo>
                    </a:path>
                  </a:pathLst>
                </a:custGeom>
                <a:solidFill>
                  <a:schemeClr val="tx2"/>
                </a:solidFill>
                <a:ln w="28575">
                  <a:solidFill>
                    <a:schemeClr val="tx2"/>
                  </a:solidFill>
                  <a:round/>
                  <a:headEnd/>
                  <a:tailEnd/>
                </a:ln>
              </p:spPr>
              <p:txBody>
                <a:bodyPr/>
                <a:lstStyle/>
                <a:p>
                  <a:endParaRPr lang="it-IT"/>
                </a:p>
              </p:txBody>
            </p:sp>
            <p:sp>
              <p:nvSpPr>
                <p:cNvPr id="23663" name="Freeform 143"/>
                <p:cNvSpPr>
                  <a:spLocks/>
                </p:cNvSpPr>
                <p:nvPr/>
              </p:nvSpPr>
              <p:spPr bwMode="auto">
                <a:xfrm>
                  <a:off x="3555" y="3280"/>
                  <a:ext cx="48" cy="48"/>
                </a:xfrm>
                <a:custGeom>
                  <a:avLst/>
                  <a:gdLst>
                    <a:gd name="T0" fmla="*/ 26 w 48"/>
                    <a:gd name="T1" fmla="*/ 48 h 48"/>
                    <a:gd name="T2" fmla="*/ 32 w 48"/>
                    <a:gd name="T3" fmla="*/ 45 h 48"/>
                    <a:gd name="T4" fmla="*/ 38 w 48"/>
                    <a:gd name="T5" fmla="*/ 42 h 48"/>
                    <a:gd name="T6" fmla="*/ 42 w 48"/>
                    <a:gd name="T7" fmla="*/ 38 h 48"/>
                    <a:gd name="T8" fmla="*/ 45 w 48"/>
                    <a:gd name="T9" fmla="*/ 32 h 48"/>
                    <a:gd name="T10" fmla="*/ 48 w 48"/>
                    <a:gd name="T11" fmla="*/ 29 h 48"/>
                    <a:gd name="T12" fmla="*/ 48 w 48"/>
                    <a:gd name="T13" fmla="*/ 22 h 48"/>
                    <a:gd name="T14" fmla="*/ 45 w 48"/>
                    <a:gd name="T15" fmla="*/ 16 h 48"/>
                    <a:gd name="T16" fmla="*/ 42 w 48"/>
                    <a:gd name="T17" fmla="*/ 10 h 48"/>
                    <a:gd name="T18" fmla="*/ 38 w 48"/>
                    <a:gd name="T19" fmla="*/ 6 h 48"/>
                    <a:gd name="T20" fmla="*/ 32 w 48"/>
                    <a:gd name="T21" fmla="*/ 3 h 48"/>
                    <a:gd name="T22" fmla="*/ 26 w 48"/>
                    <a:gd name="T23" fmla="*/ 0 h 48"/>
                    <a:gd name="T24" fmla="*/ 22 w 48"/>
                    <a:gd name="T25" fmla="*/ 0 h 48"/>
                    <a:gd name="T26" fmla="*/ 16 w 48"/>
                    <a:gd name="T27" fmla="*/ 3 h 48"/>
                    <a:gd name="T28" fmla="*/ 10 w 48"/>
                    <a:gd name="T29" fmla="*/ 6 h 48"/>
                    <a:gd name="T30" fmla="*/ 6 w 48"/>
                    <a:gd name="T31" fmla="*/ 10 h 48"/>
                    <a:gd name="T32" fmla="*/ 3 w 48"/>
                    <a:gd name="T33" fmla="*/ 16 h 48"/>
                    <a:gd name="T34" fmla="*/ 0 w 48"/>
                    <a:gd name="T35" fmla="*/ 22 h 48"/>
                    <a:gd name="T36" fmla="*/ 0 w 48"/>
                    <a:gd name="T37" fmla="*/ 29 h 48"/>
                    <a:gd name="T38" fmla="*/ 3 w 48"/>
                    <a:gd name="T39" fmla="*/ 32 h 48"/>
                    <a:gd name="T40" fmla="*/ 6 w 48"/>
                    <a:gd name="T41" fmla="*/ 38 h 48"/>
                    <a:gd name="T42" fmla="*/ 10 w 48"/>
                    <a:gd name="T43" fmla="*/ 42 h 48"/>
                    <a:gd name="T44" fmla="*/ 16 w 48"/>
                    <a:gd name="T45" fmla="*/ 45 h 48"/>
                    <a:gd name="T46" fmla="*/ 22 w 48"/>
                    <a:gd name="T47" fmla="*/ 48 h 48"/>
                    <a:gd name="T48" fmla="*/ 26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6" y="48"/>
                      </a:moveTo>
                      <a:lnTo>
                        <a:pt x="32" y="45"/>
                      </a:lnTo>
                      <a:lnTo>
                        <a:pt x="38" y="42"/>
                      </a:lnTo>
                      <a:lnTo>
                        <a:pt x="42" y="38"/>
                      </a:lnTo>
                      <a:lnTo>
                        <a:pt x="45" y="32"/>
                      </a:lnTo>
                      <a:lnTo>
                        <a:pt x="48" y="29"/>
                      </a:lnTo>
                      <a:lnTo>
                        <a:pt x="48" y="22"/>
                      </a:lnTo>
                      <a:lnTo>
                        <a:pt x="45" y="16"/>
                      </a:lnTo>
                      <a:lnTo>
                        <a:pt x="42" y="10"/>
                      </a:lnTo>
                      <a:lnTo>
                        <a:pt x="38" y="6"/>
                      </a:lnTo>
                      <a:lnTo>
                        <a:pt x="32" y="3"/>
                      </a:lnTo>
                      <a:lnTo>
                        <a:pt x="26" y="0"/>
                      </a:lnTo>
                      <a:lnTo>
                        <a:pt x="22" y="0"/>
                      </a:lnTo>
                      <a:lnTo>
                        <a:pt x="16" y="3"/>
                      </a:lnTo>
                      <a:lnTo>
                        <a:pt x="10" y="6"/>
                      </a:lnTo>
                      <a:lnTo>
                        <a:pt x="6" y="10"/>
                      </a:lnTo>
                      <a:lnTo>
                        <a:pt x="3" y="16"/>
                      </a:lnTo>
                      <a:lnTo>
                        <a:pt x="0" y="22"/>
                      </a:lnTo>
                      <a:lnTo>
                        <a:pt x="0" y="29"/>
                      </a:lnTo>
                      <a:lnTo>
                        <a:pt x="3" y="32"/>
                      </a:lnTo>
                      <a:lnTo>
                        <a:pt x="6" y="38"/>
                      </a:lnTo>
                      <a:lnTo>
                        <a:pt x="10" y="42"/>
                      </a:lnTo>
                      <a:lnTo>
                        <a:pt x="16" y="45"/>
                      </a:lnTo>
                      <a:lnTo>
                        <a:pt x="22" y="48"/>
                      </a:lnTo>
                      <a:lnTo>
                        <a:pt x="26" y="48"/>
                      </a:lnTo>
                    </a:path>
                  </a:pathLst>
                </a:custGeom>
                <a:solidFill>
                  <a:schemeClr val="tx2"/>
                </a:solidFill>
                <a:ln w="28575">
                  <a:solidFill>
                    <a:schemeClr val="tx2"/>
                  </a:solidFill>
                  <a:round/>
                  <a:headEnd/>
                  <a:tailEnd/>
                </a:ln>
              </p:spPr>
              <p:txBody>
                <a:bodyPr/>
                <a:lstStyle/>
                <a:p>
                  <a:endParaRPr lang="it-IT"/>
                </a:p>
              </p:txBody>
            </p:sp>
            <p:sp>
              <p:nvSpPr>
                <p:cNvPr id="23664" name="Freeform 144"/>
                <p:cNvSpPr>
                  <a:spLocks/>
                </p:cNvSpPr>
                <p:nvPr/>
              </p:nvSpPr>
              <p:spPr bwMode="auto">
                <a:xfrm>
                  <a:off x="3670" y="3306"/>
                  <a:ext cx="45" cy="44"/>
                </a:xfrm>
                <a:custGeom>
                  <a:avLst/>
                  <a:gdLst>
                    <a:gd name="T0" fmla="*/ 26 w 45"/>
                    <a:gd name="T1" fmla="*/ 44 h 44"/>
                    <a:gd name="T2" fmla="*/ 32 w 45"/>
                    <a:gd name="T3" fmla="*/ 44 h 44"/>
                    <a:gd name="T4" fmla="*/ 36 w 45"/>
                    <a:gd name="T5" fmla="*/ 41 h 44"/>
                    <a:gd name="T6" fmla="*/ 42 w 45"/>
                    <a:gd name="T7" fmla="*/ 38 h 44"/>
                    <a:gd name="T8" fmla="*/ 45 w 45"/>
                    <a:gd name="T9" fmla="*/ 32 h 44"/>
                    <a:gd name="T10" fmla="*/ 45 w 45"/>
                    <a:gd name="T11" fmla="*/ 25 h 44"/>
                    <a:gd name="T12" fmla="*/ 45 w 45"/>
                    <a:gd name="T13" fmla="*/ 19 h 44"/>
                    <a:gd name="T14" fmla="*/ 45 w 45"/>
                    <a:gd name="T15" fmla="*/ 12 h 44"/>
                    <a:gd name="T16" fmla="*/ 42 w 45"/>
                    <a:gd name="T17" fmla="*/ 9 h 44"/>
                    <a:gd name="T18" fmla="*/ 36 w 45"/>
                    <a:gd name="T19" fmla="*/ 3 h 44"/>
                    <a:gd name="T20" fmla="*/ 32 w 45"/>
                    <a:gd name="T21" fmla="*/ 0 h 44"/>
                    <a:gd name="T22" fmla="*/ 26 w 45"/>
                    <a:gd name="T23" fmla="*/ 0 h 44"/>
                    <a:gd name="T24" fmla="*/ 20 w 45"/>
                    <a:gd name="T25" fmla="*/ 0 h 44"/>
                    <a:gd name="T26" fmla="*/ 13 w 45"/>
                    <a:gd name="T27" fmla="*/ 0 h 44"/>
                    <a:gd name="T28" fmla="*/ 7 w 45"/>
                    <a:gd name="T29" fmla="*/ 3 h 44"/>
                    <a:gd name="T30" fmla="*/ 4 w 45"/>
                    <a:gd name="T31" fmla="*/ 9 h 44"/>
                    <a:gd name="T32" fmla="*/ 0 w 45"/>
                    <a:gd name="T33" fmla="*/ 12 h 44"/>
                    <a:gd name="T34" fmla="*/ 0 w 45"/>
                    <a:gd name="T35" fmla="*/ 19 h 44"/>
                    <a:gd name="T36" fmla="*/ 0 w 45"/>
                    <a:gd name="T37" fmla="*/ 25 h 44"/>
                    <a:gd name="T38" fmla="*/ 0 w 45"/>
                    <a:gd name="T39" fmla="*/ 32 h 44"/>
                    <a:gd name="T40" fmla="*/ 4 w 45"/>
                    <a:gd name="T41" fmla="*/ 38 h 44"/>
                    <a:gd name="T42" fmla="*/ 7 w 45"/>
                    <a:gd name="T43" fmla="*/ 41 h 44"/>
                    <a:gd name="T44" fmla="*/ 13 w 45"/>
                    <a:gd name="T45" fmla="*/ 44 h 44"/>
                    <a:gd name="T46" fmla="*/ 20 w 45"/>
                    <a:gd name="T47" fmla="*/ 44 h 44"/>
                    <a:gd name="T48" fmla="*/ 26 w 45"/>
                    <a:gd name="T49" fmla="*/ 44 h 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
                    <a:gd name="T76" fmla="*/ 0 h 44"/>
                    <a:gd name="T77" fmla="*/ 45 w 45"/>
                    <a:gd name="T78" fmla="*/ 44 h 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 h="44">
                      <a:moveTo>
                        <a:pt x="26" y="44"/>
                      </a:moveTo>
                      <a:lnTo>
                        <a:pt x="32" y="44"/>
                      </a:lnTo>
                      <a:lnTo>
                        <a:pt x="36" y="41"/>
                      </a:lnTo>
                      <a:lnTo>
                        <a:pt x="42" y="38"/>
                      </a:lnTo>
                      <a:lnTo>
                        <a:pt x="45" y="32"/>
                      </a:lnTo>
                      <a:lnTo>
                        <a:pt x="45" y="25"/>
                      </a:lnTo>
                      <a:lnTo>
                        <a:pt x="45" y="19"/>
                      </a:lnTo>
                      <a:lnTo>
                        <a:pt x="45" y="12"/>
                      </a:lnTo>
                      <a:lnTo>
                        <a:pt x="42" y="9"/>
                      </a:lnTo>
                      <a:lnTo>
                        <a:pt x="36" y="3"/>
                      </a:lnTo>
                      <a:lnTo>
                        <a:pt x="32" y="0"/>
                      </a:lnTo>
                      <a:lnTo>
                        <a:pt x="26" y="0"/>
                      </a:lnTo>
                      <a:lnTo>
                        <a:pt x="20" y="0"/>
                      </a:lnTo>
                      <a:lnTo>
                        <a:pt x="13" y="0"/>
                      </a:lnTo>
                      <a:lnTo>
                        <a:pt x="7" y="3"/>
                      </a:lnTo>
                      <a:lnTo>
                        <a:pt x="4" y="9"/>
                      </a:lnTo>
                      <a:lnTo>
                        <a:pt x="0" y="12"/>
                      </a:lnTo>
                      <a:lnTo>
                        <a:pt x="0" y="19"/>
                      </a:lnTo>
                      <a:lnTo>
                        <a:pt x="0" y="25"/>
                      </a:lnTo>
                      <a:lnTo>
                        <a:pt x="0" y="32"/>
                      </a:lnTo>
                      <a:lnTo>
                        <a:pt x="4" y="38"/>
                      </a:lnTo>
                      <a:lnTo>
                        <a:pt x="7" y="41"/>
                      </a:lnTo>
                      <a:lnTo>
                        <a:pt x="13" y="44"/>
                      </a:lnTo>
                      <a:lnTo>
                        <a:pt x="20" y="44"/>
                      </a:lnTo>
                      <a:lnTo>
                        <a:pt x="26" y="44"/>
                      </a:lnTo>
                    </a:path>
                  </a:pathLst>
                </a:custGeom>
                <a:solidFill>
                  <a:schemeClr val="tx2"/>
                </a:solidFill>
                <a:ln w="28575">
                  <a:solidFill>
                    <a:schemeClr val="tx2"/>
                  </a:solidFill>
                  <a:round/>
                  <a:headEnd/>
                  <a:tailEnd/>
                </a:ln>
              </p:spPr>
              <p:txBody>
                <a:bodyPr/>
                <a:lstStyle/>
                <a:p>
                  <a:endParaRPr lang="it-IT"/>
                </a:p>
              </p:txBody>
            </p:sp>
            <p:sp>
              <p:nvSpPr>
                <p:cNvPr id="23665" name="Freeform 145"/>
                <p:cNvSpPr>
                  <a:spLocks/>
                </p:cNvSpPr>
                <p:nvPr/>
              </p:nvSpPr>
              <p:spPr bwMode="auto">
                <a:xfrm>
                  <a:off x="3783" y="3306"/>
                  <a:ext cx="48" cy="44"/>
                </a:xfrm>
                <a:custGeom>
                  <a:avLst/>
                  <a:gdLst>
                    <a:gd name="T0" fmla="*/ 25 w 48"/>
                    <a:gd name="T1" fmla="*/ 44 h 44"/>
                    <a:gd name="T2" fmla="*/ 32 w 48"/>
                    <a:gd name="T3" fmla="*/ 44 h 44"/>
                    <a:gd name="T4" fmla="*/ 38 w 48"/>
                    <a:gd name="T5" fmla="*/ 41 h 44"/>
                    <a:gd name="T6" fmla="*/ 41 w 48"/>
                    <a:gd name="T7" fmla="*/ 38 h 44"/>
                    <a:gd name="T8" fmla="*/ 44 w 48"/>
                    <a:gd name="T9" fmla="*/ 32 h 44"/>
                    <a:gd name="T10" fmla="*/ 48 w 48"/>
                    <a:gd name="T11" fmla="*/ 25 h 44"/>
                    <a:gd name="T12" fmla="*/ 48 w 48"/>
                    <a:gd name="T13" fmla="*/ 19 h 44"/>
                    <a:gd name="T14" fmla="*/ 44 w 48"/>
                    <a:gd name="T15" fmla="*/ 12 h 44"/>
                    <a:gd name="T16" fmla="*/ 41 w 48"/>
                    <a:gd name="T17" fmla="*/ 9 h 44"/>
                    <a:gd name="T18" fmla="*/ 38 w 48"/>
                    <a:gd name="T19" fmla="*/ 3 h 44"/>
                    <a:gd name="T20" fmla="*/ 32 w 48"/>
                    <a:gd name="T21" fmla="*/ 0 h 44"/>
                    <a:gd name="T22" fmla="*/ 25 w 48"/>
                    <a:gd name="T23" fmla="*/ 0 h 44"/>
                    <a:gd name="T24" fmla="*/ 19 w 48"/>
                    <a:gd name="T25" fmla="*/ 0 h 44"/>
                    <a:gd name="T26" fmla="*/ 16 w 48"/>
                    <a:gd name="T27" fmla="*/ 0 h 44"/>
                    <a:gd name="T28" fmla="*/ 9 w 48"/>
                    <a:gd name="T29" fmla="*/ 3 h 44"/>
                    <a:gd name="T30" fmla="*/ 3 w 48"/>
                    <a:gd name="T31" fmla="*/ 9 h 44"/>
                    <a:gd name="T32" fmla="*/ 3 w 48"/>
                    <a:gd name="T33" fmla="*/ 12 h 44"/>
                    <a:gd name="T34" fmla="*/ 0 w 48"/>
                    <a:gd name="T35" fmla="*/ 19 h 44"/>
                    <a:gd name="T36" fmla="*/ 0 w 48"/>
                    <a:gd name="T37" fmla="*/ 25 h 44"/>
                    <a:gd name="T38" fmla="*/ 3 w 48"/>
                    <a:gd name="T39" fmla="*/ 32 h 44"/>
                    <a:gd name="T40" fmla="*/ 3 w 48"/>
                    <a:gd name="T41" fmla="*/ 38 h 44"/>
                    <a:gd name="T42" fmla="*/ 9 w 48"/>
                    <a:gd name="T43" fmla="*/ 41 h 44"/>
                    <a:gd name="T44" fmla="*/ 16 w 48"/>
                    <a:gd name="T45" fmla="*/ 44 h 44"/>
                    <a:gd name="T46" fmla="*/ 19 w 48"/>
                    <a:gd name="T47" fmla="*/ 44 h 44"/>
                    <a:gd name="T48" fmla="*/ 25 w 48"/>
                    <a:gd name="T49" fmla="*/ 44 h 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4"/>
                    <a:gd name="T77" fmla="*/ 48 w 48"/>
                    <a:gd name="T78" fmla="*/ 44 h 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4">
                      <a:moveTo>
                        <a:pt x="25" y="44"/>
                      </a:moveTo>
                      <a:lnTo>
                        <a:pt x="32" y="44"/>
                      </a:lnTo>
                      <a:lnTo>
                        <a:pt x="38" y="41"/>
                      </a:lnTo>
                      <a:lnTo>
                        <a:pt x="41" y="38"/>
                      </a:lnTo>
                      <a:lnTo>
                        <a:pt x="44" y="32"/>
                      </a:lnTo>
                      <a:lnTo>
                        <a:pt x="48" y="25"/>
                      </a:lnTo>
                      <a:lnTo>
                        <a:pt x="48" y="19"/>
                      </a:lnTo>
                      <a:lnTo>
                        <a:pt x="44" y="12"/>
                      </a:lnTo>
                      <a:lnTo>
                        <a:pt x="41" y="9"/>
                      </a:lnTo>
                      <a:lnTo>
                        <a:pt x="38" y="3"/>
                      </a:lnTo>
                      <a:lnTo>
                        <a:pt x="32" y="0"/>
                      </a:lnTo>
                      <a:lnTo>
                        <a:pt x="25" y="0"/>
                      </a:lnTo>
                      <a:lnTo>
                        <a:pt x="19" y="0"/>
                      </a:lnTo>
                      <a:lnTo>
                        <a:pt x="16" y="0"/>
                      </a:lnTo>
                      <a:lnTo>
                        <a:pt x="9" y="3"/>
                      </a:lnTo>
                      <a:lnTo>
                        <a:pt x="3" y="9"/>
                      </a:lnTo>
                      <a:lnTo>
                        <a:pt x="3" y="12"/>
                      </a:lnTo>
                      <a:lnTo>
                        <a:pt x="0" y="19"/>
                      </a:lnTo>
                      <a:lnTo>
                        <a:pt x="0" y="25"/>
                      </a:lnTo>
                      <a:lnTo>
                        <a:pt x="3" y="32"/>
                      </a:lnTo>
                      <a:lnTo>
                        <a:pt x="3" y="38"/>
                      </a:lnTo>
                      <a:lnTo>
                        <a:pt x="9" y="41"/>
                      </a:lnTo>
                      <a:lnTo>
                        <a:pt x="16" y="44"/>
                      </a:lnTo>
                      <a:lnTo>
                        <a:pt x="19" y="44"/>
                      </a:lnTo>
                      <a:lnTo>
                        <a:pt x="25" y="44"/>
                      </a:lnTo>
                    </a:path>
                  </a:pathLst>
                </a:custGeom>
                <a:solidFill>
                  <a:schemeClr val="tx2"/>
                </a:solidFill>
                <a:ln w="28575">
                  <a:solidFill>
                    <a:schemeClr val="tx2"/>
                  </a:solidFill>
                  <a:round/>
                  <a:headEnd/>
                  <a:tailEnd/>
                </a:ln>
              </p:spPr>
              <p:txBody>
                <a:bodyPr/>
                <a:lstStyle/>
                <a:p>
                  <a:endParaRPr lang="it-IT"/>
                </a:p>
              </p:txBody>
            </p:sp>
            <p:sp>
              <p:nvSpPr>
                <p:cNvPr id="23666" name="Freeform 146"/>
                <p:cNvSpPr>
                  <a:spLocks/>
                </p:cNvSpPr>
                <p:nvPr/>
              </p:nvSpPr>
              <p:spPr bwMode="auto">
                <a:xfrm>
                  <a:off x="3895" y="3306"/>
                  <a:ext cx="48" cy="44"/>
                </a:xfrm>
                <a:custGeom>
                  <a:avLst/>
                  <a:gdLst>
                    <a:gd name="T0" fmla="*/ 29 w 48"/>
                    <a:gd name="T1" fmla="*/ 44 h 44"/>
                    <a:gd name="T2" fmla="*/ 35 w 48"/>
                    <a:gd name="T3" fmla="*/ 44 h 44"/>
                    <a:gd name="T4" fmla="*/ 38 w 48"/>
                    <a:gd name="T5" fmla="*/ 41 h 44"/>
                    <a:gd name="T6" fmla="*/ 45 w 48"/>
                    <a:gd name="T7" fmla="*/ 38 h 44"/>
                    <a:gd name="T8" fmla="*/ 48 w 48"/>
                    <a:gd name="T9" fmla="*/ 32 h 44"/>
                    <a:gd name="T10" fmla="*/ 48 w 48"/>
                    <a:gd name="T11" fmla="*/ 25 h 44"/>
                    <a:gd name="T12" fmla="*/ 48 w 48"/>
                    <a:gd name="T13" fmla="*/ 19 h 44"/>
                    <a:gd name="T14" fmla="*/ 48 w 48"/>
                    <a:gd name="T15" fmla="*/ 12 h 44"/>
                    <a:gd name="T16" fmla="*/ 45 w 48"/>
                    <a:gd name="T17" fmla="*/ 9 h 44"/>
                    <a:gd name="T18" fmla="*/ 38 w 48"/>
                    <a:gd name="T19" fmla="*/ 3 h 44"/>
                    <a:gd name="T20" fmla="*/ 35 w 48"/>
                    <a:gd name="T21" fmla="*/ 0 h 44"/>
                    <a:gd name="T22" fmla="*/ 29 w 48"/>
                    <a:gd name="T23" fmla="*/ 0 h 44"/>
                    <a:gd name="T24" fmla="*/ 22 w 48"/>
                    <a:gd name="T25" fmla="*/ 0 h 44"/>
                    <a:gd name="T26" fmla="*/ 16 w 48"/>
                    <a:gd name="T27" fmla="*/ 0 h 44"/>
                    <a:gd name="T28" fmla="*/ 9 w 48"/>
                    <a:gd name="T29" fmla="*/ 3 h 44"/>
                    <a:gd name="T30" fmla="*/ 6 w 48"/>
                    <a:gd name="T31" fmla="*/ 9 h 44"/>
                    <a:gd name="T32" fmla="*/ 3 w 48"/>
                    <a:gd name="T33" fmla="*/ 12 h 44"/>
                    <a:gd name="T34" fmla="*/ 0 w 48"/>
                    <a:gd name="T35" fmla="*/ 19 h 44"/>
                    <a:gd name="T36" fmla="*/ 0 w 48"/>
                    <a:gd name="T37" fmla="*/ 25 h 44"/>
                    <a:gd name="T38" fmla="*/ 3 w 48"/>
                    <a:gd name="T39" fmla="*/ 32 h 44"/>
                    <a:gd name="T40" fmla="*/ 6 w 48"/>
                    <a:gd name="T41" fmla="*/ 38 h 44"/>
                    <a:gd name="T42" fmla="*/ 9 w 48"/>
                    <a:gd name="T43" fmla="*/ 41 h 44"/>
                    <a:gd name="T44" fmla="*/ 16 w 48"/>
                    <a:gd name="T45" fmla="*/ 44 h 44"/>
                    <a:gd name="T46" fmla="*/ 22 w 48"/>
                    <a:gd name="T47" fmla="*/ 44 h 44"/>
                    <a:gd name="T48" fmla="*/ 29 w 48"/>
                    <a:gd name="T49" fmla="*/ 44 h 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4"/>
                    <a:gd name="T77" fmla="*/ 48 w 48"/>
                    <a:gd name="T78" fmla="*/ 44 h 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4">
                      <a:moveTo>
                        <a:pt x="29" y="44"/>
                      </a:moveTo>
                      <a:lnTo>
                        <a:pt x="35" y="44"/>
                      </a:lnTo>
                      <a:lnTo>
                        <a:pt x="38" y="41"/>
                      </a:lnTo>
                      <a:lnTo>
                        <a:pt x="45" y="38"/>
                      </a:lnTo>
                      <a:lnTo>
                        <a:pt x="48" y="32"/>
                      </a:lnTo>
                      <a:lnTo>
                        <a:pt x="48" y="25"/>
                      </a:lnTo>
                      <a:lnTo>
                        <a:pt x="48" y="19"/>
                      </a:lnTo>
                      <a:lnTo>
                        <a:pt x="48" y="12"/>
                      </a:lnTo>
                      <a:lnTo>
                        <a:pt x="45" y="9"/>
                      </a:lnTo>
                      <a:lnTo>
                        <a:pt x="38" y="3"/>
                      </a:lnTo>
                      <a:lnTo>
                        <a:pt x="35" y="0"/>
                      </a:lnTo>
                      <a:lnTo>
                        <a:pt x="29" y="0"/>
                      </a:lnTo>
                      <a:lnTo>
                        <a:pt x="22" y="0"/>
                      </a:lnTo>
                      <a:lnTo>
                        <a:pt x="16" y="0"/>
                      </a:lnTo>
                      <a:lnTo>
                        <a:pt x="9" y="3"/>
                      </a:lnTo>
                      <a:lnTo>
                        <a:pt x="6" y="9"/>
                      </a:lnTo>
                      <a:lnTo>
                        <a:pt x="3" y="12"/>
                      </a:lnTo>
                      <a:lnTo>
                        <a:pt x="0" y="19"/>
                      </a:lnTo>
                      <a:lnTo>
                        <a:pt x="0" y="25"/>
                      </a:lnTo>
                      <a:lnTo>
                        <a:pt x="3" y="32"/>
                      </a:lnTo>
                      <a:lnTo>
                        <a:pt x="6" y="38"/>
                      </a:lnTo>
                      <a:lnTo>
                        <a:pt x="9" y="41"/>
                      </a:lnTo>
                      <a:lnTo>
                        <a:pt x="16" y="44"/>
                      </a:lnTo>
                      <a:lnTo>
                        <a:pt x="22" y="44"/>
                      </a:lnTo>
                      <a:lnTo>
                        <a:pt x="29" y="44"/>
                      </a:lnTo>
                    </a:path>
                  </a:pathLst>
                </a:custGeom>
                <a:solidFill>
                  <a:schemeClr val="tx2"/>
                </a:solidFill>
                <a:ln w="28575">
                  <a:solidFill>
                    <a:schemeClr val="tx2"/>
                  </a:solidFill>
                  <a:round/>
                  <a:headEnd/>
                  <a:tailEnd/>
                </a:ln>
              </p:spPr>
              <p:txBody>
                <a:bodyPr/>
                <a:lstStyle/>
                <a:p>
                  <a:endParaRPr lang="it-IT"/>
                </a:p>
              </p:txBody>
            </p:sp>
          </p:grpSp>
          <p:sp>
            <p:nvSpPr>
              <p:cNvPr id="23610" name="Freeform 147"/>
              <p:cNvSpPr>
                <a:spLocks/>
              </p:cNvSpPr>
              <p:nvPr/>
            </p:nvSpPr>
            <p:spPr bwMode="auto">
              <a:xfrm>
                <a:off x="1625" y="3303"/>
                <a:ext cx="48" cy="48"/>
              </a:xfrm>
              <a:custGeom>
                <a:avLst/>
                <a:gdLst>
                  <a:gd name="T0" fmla="*/ 25 w 48"/>
                  <a:gd name="T1" fmla="*/ 48 h 48"/>
                  <a:gd name="T2" fmla="*/ 32 w 48"/>
                  <a:gd name="T3" fmla="*/ 48 h 48"/>
                  <a:gd name="T4" fmla="*/ 38 w 48"/>
                  <a:gd name="T5" fmla="*/ 45 h 48"/>
                  <a:gd name="T6" fmla="*/ 41 w 48"/>
                  <a:gd name="T7" fmla="*/ 38 h 48"/>
                  <a:gd name="T8" fmla="*/ 44 w 48"/>
                  <a:gd name="T9" fmla="*/ 35 h 48"/>
                  <a:gd name="T10" fmla="*/ 48 w 48"/>
                  <a:gd name="T11" fmla="*/ 29 h 48"/>
                  <a:gd name="T12" fmla="*/ 48 w 48"/>
                  <a:gd name="T13" fmla="*/ 22 h 48"/>
                  <a:gd name="T14" fmla="*/ 44 w 48"/>
                  <a:gd name="T15" fmla="*/ 16 h 48"/>
                  <a:gd name="T16" fmla="*/ 41 w 48"/>
                  <a:gd name="T17" fmla="*/ 9 h 48"/>
                  <a:gd name="T18" fmla="*/ 38 w 48"/>
                  <a:gd name="T19" fmla="*/ 6 h 48"/>
                  <a:gd name="T20" fmla="*/ 32 w 48"/>
                  <a:gd name="T21" fmla="*/ 3 h 48"/>
                  <a:gd name="T22" fmla="*/ 25 w 48"/>
                  <a:gd name="T23" fmla="*/ 0 h 48"/>
                  <a:gd name="T24" fmla="*/ 19 w 48"/>
                  <a:gd name="T25" fmla="*/ 0 h 48"/>
                  <a:gd name="T26" fmla="*/ 12 w 48"/>
                  <a:gd name="T27" fmla="*/ 3 h 48"/>
                  <a:gd name="T28" fmla="*/ 9 w 48"/>
                  <a:gd name="T29" fmla="*/ 6 h 48"/>
                  <a:gd name="T30" fmla="*/ 3 w 48"/>
                  <a:gd name="T31" fmla="*/ 9 h 48"/>
                  <a:gd name="T32" fmla="*/ 0 w 48"/>
                  <a:gd name="T33" fmla="*/ 16 h 48"/>
                  <a:gd name="T34" fmla="*/ 0 w 48"/>
                  <a:gd name="T35" fmla="*/ 22 h 48"/>
                  <a:gd name="T36" fmla="*/ 0 w 48"/>
                  <a:gd name="T37" fmla="*/ 29 h 48"/>
                  <a:gd name="T38" fmla="*/ 0 w 48"/>
                  <a:gd name="T39" fmla="*/ 35 h 48"/>
                  <a:gd name="T40" fmla="*/ 3 w 48"/>
                  <a:gd name="T41" fmla="*/ 38 h 48"/>
                  <a:gd name="T42" fmla="*/ 9 w 48"/>
                  <a:gd name="T43" fmla="*/ 45 h 48"/>
                  <a:gd name="T44" fmla="*/ 12 w 48"/>
                  <a:gd name="T45" fmla="*/ 48 h 48"/>
                  <a:gd name="T46" fmla="*/ 19 w 48"/>
                  <a:gd name="T47" fmla="*/ 48 h 48"/>
                  <a:gd name="T48" fmla="*/ 25 w 48"/>
                  <a:gd name="T49" fmla="*/ 48 h 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48"/>
                  <a:gd name="T77" fmla="*/ 48 w 48"/>
                  <a:gd name="T78" fmla="*/ 48 h 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48">
                    <a:moveTo>
                      <a:pt x="25" y="48"/>
                    </a:moveTo>
                    <a:lnTo>
                      <a:pt x="32" y="48"/>
                    </a:lnTo>
                    <a:lnTo>
                      <a:pt x="38" y="45"/>
                    </a:lnTo>
                    <a:lnTo>
                      <a:pt x="41" y="38"/>
                    </a:lnTo>
                    <a:lnTo>
                      <a:pt x="44" y="35"/>
                    </a:lnTo>
                    <a:lnTo>
                      <a:pt x="48" y="29"/>
                    </a:lnTo>
                    <a:lnTo>
                      <a:pt x="48" y="22"/>
                    </a:lnTo>
                    <a:lnTo>
                      <a:pt x="44" y="16"/>
                    </a:lnTo>
                    <a:lnTo>
                      <a:pt x="41" y="9"/>
                    </a:lnTo>
                    <a:lnTo>
                      <a:pt x="38" y="6"/>
                    </a:lnTo>
                    <a:lnTo>
                      <a:pt x="32" y="3"/>
                    </a:lnTo>
                    <a:lnTo>
                      <a:pt x="25" y="0"/>
                    </a:lnTo>
                    <a:lnTo>
                      <a:pt x="19" y="0"/>
                    </a:lnTo>
                    <a:lnTo>
                      <a:pt x="12" y="3"/>
                    </a:lnTo>
                    <a:lnTo>
                      <a:pt x="9" y="6"/>
                    </a:lnTo>
                    <a:lnTo>
                      <a:pt x="3" y="9"/>
                    </a:lnTo>
                    <a:lnTo>
                      <a:pt x="0" y="16"/>
                    </a:lnTo>
                    <a:lnTo>
                      <a:pt x="0" y="22"/>
                    </a:lnTo>
                    <a:lnTo>
                      <a:pt x="0" y="29"/>
                    </a:lnTo>
                    <a:lnTo>
                      <a:pt x="0" y="35"/>
                    </a:lnTo>
                    <a:lnTo>
                      <a:pt x="3" y="38"/>
                    </a:lnTo>
                    <a:lnTo>
                      <a:pt x="9" y="45"/>
                    </a:lnTo>
                    <a:lnTo>
                      <a:pt x="12" y="48"/>
                    </a:lnTo>
                    <a:lnTo>
                      <a:pt x="19" y="48"/>
                    </a:lnTo>
                    <a:lnTo>
                      <a:pt x="25" y="48"/>
                    </a:lnTo>
                  </a:path>
                </a:pathLst>
              </a:custGeom>
              <a:solidFill>
                <a:schemeClr val="tx2"/>
              </a:solidFill>
              <a:ln w="28575">
                <a:solidFill>
                  <a:schemeClr val="tx2"/>
                </a:solidFill>
                <a:round/>
                <a:headEnd/>
                <a:tailEnd/>
              </a:ln>
            </p:spPr>
            <p:txBody>
              <a:bodyPr/>
              <a:lstStyle/>
              <a:p>
                <a:endParaRPr lang="it-IT"/>
              </a:p>
            </p:txBody>
          </p:sp>
        </p:grpSp>
      </p:grpSp>
      <p:grpSp>
        <p:nvGrpSpPr>
          <p:cNvPr id="23558" name="Group 148"/>
          <p:cNvGrpSpPr>
            <a:grpSpLocks/>
          </p:cNvGrpSpPr>
          <p:nvPr/>
        </p:nvGrpSpPr>
        <p:grpSpPr bwMode="auto">
          <a:xfrm>
            <a:off x="2362200" y="5392738"/>
            <a:ext cx="4351338" cy="55562"/>
            <a:chOff x="1644" y="3480"/>
            <a:chExt cx="2742" cy="36"/>
          </a:xfrm>
        </p:grpSpPr>
        <p:sp>
          <p:nvSpPr>
            <p:cNvPr id="23599" name="Line 149"/>
            <p:cNvSpPr>
              <a:spLocks noChangeShapeType="1"/>
            </p:cNvSpPr>
            <p:nvPr/>
          </p:nvSpPr>
          <p:spPr bwMode="auto">
            <a:xfrm>
              <a:off x="1644" y="3516"/>
              <a:ext cx="2742"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600" name="Line 150"/>
            <p:cNvSpPr>
              <a:spLocks noChangeShapeType="1"/>
            </p:cNvSpPr>
            <p:nvPr/>
          </p:nvSpPr>
          <p:spPr bwMode="auto">
            <a:xfrm>
              <a:off x="1644" y="3480"/>
              <a:ext cx="0" cy="3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601" name="Line 151"/>
            <p:cNvSpPr>
              <a:spLocks noChangeShapeType="1"/>
            </p:cNvSpPr>
            <p:nvPr/>
          </p:nvSpPr>
          <p:spPr bwMode="auto">
            <a:xfrm>
              <a:off x="2100" y="3480"/>
              <a:ext cx="0" cy="3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602" name="Line 152"/>
            <p:cNvSpPr>
              <a:spLocks noChangeShapeType="1"/>
            </p:cNvSpPr>
            <p:nvPr/>
          </p:nvSpPr>
          <p:spPr bwMode="auto">
            <a:xfrm>
              <a:off x="2556" y="3480"/>
              <a:ext cx="0" cy="3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603" name="Line 153"/>
            <p:cNvSpPr>
              <a:spLocks noChangeShapeType="1"/>
            </p:cNvSpPr>
            <p:nvPr/>
          </p:nvSpPr>
          <p:spPr bwMode="auto">
            <a:xfrm>
              <a:off x="3012" y="3480"/>
              <a:ext cx="0" cy="3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604" name="Line 154"/>
            <p:cNvSpPr>
              <a:spLocks noChangeShapeType="1"/>
            </p:cNvSpPr>
            <p:nvPr/>
          </p:nvSpPr>
          <p:spPr bwMode="auto">
            <a:xfrm>
              <a:off x="3468" y="3480"/>
              <a:ext cx="0" cy="3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605" name="Line 155"/>
            <p:cNvSpPr>
              <a:spLocks noChangeShapeType="1"/>
            </p:cNvSpPr>
            <p:nvPr/>
          </p:nvSpPr>
          <p:spPr bwMode="auto">
            <a:xfrm>
              <a:off x="4380" y="3480"/>
              <a:ext cx="0" cy="3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606" name="Line 156"/>
            <p:cNvSpPr>
              <a:spLocks noChangeShapeType="1"/>
            </p:cNvSpPr>
            <p:nvPr/>
          </p:nvSpPr>
          <p:spPr bwMode="auto">
            <a:xfrm>
              <a:off x="3918" y="3480"/>
              <a:ext cx="0" cy="36"/>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23559" name="Group 157"/>
          <p:cNvGrpSpPr>
            <a:grpSpLocks/>
          </p:cNvGrpSpPr>
          <p:nvPr/>
        </p:nvGrpSpPr>
        <p:grpSpPr bwMode="auto">
          <a:xfrm>
            <a:off x="6921500" y="2081213"/>
            <a:ext cx="176213" cy="3059112"/>
            <a:chOff x="4515" y="1395"/>
            <a:chExt cx="111" cy="1928"/>
          </a:xfrm>
        </p:grpSpPr>
        <p:sp>
          <p:nvSpPr>
            <p:cNvPr id="23591" name="Line 158"/>
            <p:cNvSpPr>
              <a:spLocks noChangeShapeType="1"/>
            </p:cNvSpPr>
            <p:nvPr/>
          </p:nvSpPr>
          <p:spPr bwMode="auto">
            <a:xfrm>
              <a:off x="4623" y="1398"/>
              <a:ext cx="0" cy="192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92" name="Line 159"/>
            <p:cNvSpPr>
              <a:spLocks noChangeShapeType="1"/>
            </p:cNvSpPr>
            <p:nvPr/>
          </p:nvSpPr>
          <p:spPr bwMode="auto">
            <a:xfrm flipH="1">
              <a:off x="4515" y="1395"/>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93" name="Line 160"/>
            <p:cNvSpPr>
              <a:spLocks noChangeShapeType="1"/>
            </p:cNvSpPr>
            <p:nvPr/>
          </p:nvSpPr>
          <p:spPr bwMode="auto">
            <a:xfrm flipH="1">
              <a:off x="4526" y="2039"/>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94" name="Line 161"/>
            <p:cNvSpPr>
              <a:spLocks noChangeShapeType="1"/>
            </p:cNvSpPr>
            <p:nvPr/>
          </p:nvSpPr>
          <p:spPr bwMode="auto">
            <a:xfrm flipH="1">
              <a:off x="4525" y="2360"/>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95" name="Line 162"/>
            <p:cNvSpPr>
              <a:spLocks noChangeShapeType="1"/>
            </p:cNvSpPr>
            <p:nvPr/>
          </p:nvSpPr>
          <p:spPr bwMode="auto">
            <a:xfrm flipH="1">
              <a:off x="4526" y="2680"/>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96" name="Line 163"/>
            <p:cNvSpPr>
              <a:spLocks noChangeShapeType="1"/>
            </p:cNvSpPr>
            <p:nvPr/>
          </p:nvSpPr>
          <p:spPr bwMode="auto">
            <a:xfrm flipH="1">
              <a:off x="4515" y="3312"/>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97" name="Line 164"/>
            <p:cNvSpPr>
              <a:spLocks noChangeShapeType="1"/>
            </p:cNvSpPr>
            <p:nvPr/>
          </p:nvSpPr>
          <p:spPr bwMode="auto">
            <a:xfrm flipH="1">
              <a:off x="4524" y="1719"/>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98" name="Line 165"/>
            <p:cNvSpPr>
              <a:spLocks noChangeShapeType="1"/>
            </p:cNvSpPr>
            <p:nvPr/>
          </p:nvSpPr>
          <p:spPr bwMode="auto">
            <a:xfrm flipH="1">
              <a:off x="4526" y="3001"/>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23560" name="Group 166"/>
          <p:cNvGrpSpPr>
            <a:grpSpLocks/>
          </p:cNvGrpSpPr>
          <p:nvPr/>
        </p:nvGrpSpPr>
        <p:grpSpPr bwMode="auto">
          <a:xfrm>
            <a:off x="1974850" y="2089150"/>
            <a:ext cx="165100" cy="3062288"/>
            <a:chOff x="1400" y="1400"/>
            <a:chExt cx="104" cy="1929"/>
          </a:xfrm>
        </p:grpSpPr>
        <p:sp>
          <p:nvSpPr>
            <p:cNvPr id="23585" name="Line 167"/>
            <p:cNvSpPr>
              <a:spLocks noChangeShapeType="1"/>
            </p:cNvSpPr>
            <p:nvPr/>
          </p:nvSpPr>
          <p:spPr bwMode="auto">
            <a:xfrm>
              <a:off x="1404" y="1403"/>
              <a:ext cx="0" cy="192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86" name="Line 168"/>
            <p:cNvSpPr>
              <a:spLocks noChangeShapeType="1"/>
            </p:cNvSpPr>
            <p:nvPr/>
          </p:nvSpPr>
          <p:spPr bwMode="auto">
            <a:xfrm flipH="1">
              <a:off x="1400" y="1400"/>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87" name="Line 169"/>
            <p:cNvSpPr>
              <a:spLocks noChangeShapeType="1"/>
            </p:cNvSpPr>
            <p:nvPr/>
          </p:nvSpPr>
          <p:spPr bwMode="auto">
            <a:xfrm flipH="1">
              <a:off x="1401" y="1886"/>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88" name="Line 170"/>
            <p:cNvSpPr>
              <a:spLocks noChangeShapeType="1"/>
            </p:cNvSpPr>
            <p:nvPr/>
          </p:nvSpPr>
          <p:spPr bwMode="auto">
            <a:xfrm flipH="1">
              <a:off x="1404" y="2365"/>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89" name="Line 171"/>
            <p:cNvSpPr>
              <a:spLocks noChangeShapeType="1"/>
            </p:cNvSpPr>
            <p:nvPr/>
          </p:nvSpPr>
          <p:spPr bwMode="auto">
            <a:xfrm flipH="1">
              <a:off x="1404" y="2848"/>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3590" name="Line 172"/>
            <p:cNvSpPr>
              <a:spLocks noChangeShapeType="1"/>
            </p:cNvSpPr>
            <p:nvPr/>
          </p:nvSpPr>
          <p:spPr bwMode="auto">
            <a:xfrm flipH="1">
              <a:off x="1400" y="3329"/>
              <a:ext cx="1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43017" name="Rectangle 173"/>
          <p:cNvSpPr>
            <a:spLocks noGrp="1" noChangeArrowheads="1"/>
          </p:cNvSpPr>
          <p:nvPr>
            <p:ph type="title" idx="4294967295"/>
          </p:nvPr>
        </p:nvSpPr>
        <p:spPr>
          <a:xfrm>
            <a:off x="28575" y="188913"/>
            <a:ext cx="9115425" cy="609600"/>
          </a:xfrm>
        </p:spPr>
        <p:txBody>
          <a:bodyPr>
            <a:normAutofit fontScale="90000"/>
          </a:bodyPr>
          <a:lstStyle/>
          <a:p>
            <a:pPr eaLnBrk="1" hangingPunct="1">
              <a:defRPr/>
            </a:pPr>
            <a:r>
              <a:rPr lang="en-US" i="1" kern="1200" dirty="0">
                <a:solidFill>
                  <a:srgbClr val="006600"/>
                </a:solidFill>
                <a:effectLst>
                  <a:outerShdw blurRad="38100" dist="38100" dir="2700000" algn="tl">
                    <a:srgbClr val="C0C0C0"/>
                  </a:outerShdw>
                </a:effectLst>
                <a:cs typeface="Arial" charset="0"/>
              </a:rPr>
              <a:t>Glucose Infusion Rate</a:t>
            </a:r>
          </a:p>
        </p:txBody>
      </p:sp>
      <p:sp>
        <p:nvSpPr>
          <p:cNvPr id="23562" name="Freeform 174"/>
          <p:cNvSpPr>
            <a:spLocks/>
          </p:cNvSpPr>
          <p:nvPr/>
        </p:nvSpPr>
        <p:spPr bwMode="auto">
          <a:xfrm>
            <a:off x="2316163" y="2187575"/>
            <a:ext cx="101600" cy="103188"/>
          </a:xfrm>
          <a:custGeom>
            <a:avLst/>
            <a:gdLst>
              <a:gd name="T0" fmla="*/ 2147483647 w 64"/>
              <a:gd name="T1" fmla="*/ 2147483647 h 64"/>
              <a:gd name="T2" fmla="*/ 0 w 64"/>
              <a:gd name="T3" fmla="*/ 0 h 64"/>
              <a:gd name="T4" fmla="*/ 2147483647 w 64"/>
              <a:gd name="T5" fmla="*/ 0 h 64"/>
              <a:gd name="T6" fmla="*/ 2147483647 w 64"/>
              <a:gd name="T7" fmla="*/ 2147483647 h 64"/>
              <a:gd name="T8" fmla="*/ 0 60000 65536"/>
              <a:gd name="T9" fmla="*/ 0 60000 65536"/>
              <a:gd name="T10" fmla="*/ 0 60000 65536"/>
              <a:gd name="T11" fmla="*/ 0 60000 65536"/>
              <a:gd name="T12" fmla="*/ 0 w 64"/>
              <a:gd name="T13" fmla="*/ 0 h 64"/>
              <a:gd name="T14" fmla="*/ 64 w 64"/>
              <a:gd name="T15" fmla="*/ 64 h 64"/>
            </a:gdLst>
            <a:ahLst/>
            <a:cxnLst>
              <a:cxn ang="T8">
                <a:pos x="T0" y="T1"/>
              </a:cxn>
              <a:cxn ang="T9">
                <a:pos x="T2" y="T3"/>
              </a:cxn>
              <a:cxn ang="T10">
                <a:pos x="T4" y="T5"/>
              </a:cxn>
              <a:cxn ang="T11">
                <a:pos x="T6" y="T7"/>
              </a:cxn>
            </a:cxnLst>
            <a:rect l="T12" t="T13" r="T14" b="T15"/>
            <a:pathLst>
              <a:path w="64" h="64">
                <a:moveTo>
                  <a:pt x="32" y="64"/>
                </a:moveTo>
                <a:lnTo>
                  <a:pt x="0" y="0"/>
                </a:lnTo>
                <a:lnTo>
                  <a:pt x="64" y="0"/>
                </a:lnTo>
                <a:lnTo>
                  <a:pt x="32" y="64"/>
                </a:lnTo>
              </a:path>
            </a:pathLst>
          </a:custGeom>
          <a:solidFill>
            <a:srgbClr val="FFFFFF"/>
          </a:solidFill>
          <a:ln w="9525">
            <a:solidFill>
              <a:srgbClr val="FFFFFF"/>
            </a:solidFill>
            <a:round/>
            <a:headEnd/>
            <a:tailEnd/>
          </a:ln>
        </p:spPr>
        <p:txBody>
          <a:bodyPr/>
          <a:lstStyle/>
          <a:p>
            <a:endParaRPr lang="it-IT"/>
          </a:p>
        </p:txBody>
      </p:sp>
      <p:sp>
        <p:nvSpPr>
          <p:cNvPr id="23563" name="Line 175"/>
          <p:cNvSpPr>
            <a:spLocks noChangeShapeType="1"/>
          </p:cNvSpPr>
          <p:nvPr/>
        </p:nvSpPr>
        <p:spPr bwMode="auto">
          <a:xfrm flipV="1">
            <a:off x="2366963" y="1857375"/>
            <a:ext cx="1587" cy="32543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3564" name="Text Box 176"/>
          <p:cNvSpPr txBox="1">
            <a:spLocks noChangeArrowheads="1"/>
          </p:cNvSpPr>
          <p:nvPr/>
        </p:nvSpPr>
        <p:spPr bwMode="auto">
          <a:xfrm>
            <a:off x="5257800" y="1431925"/>
            <a:ext cx="1530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997" tIns="45501" rIns="90997" bIns="45501">
            <a:spAutoFit/>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r>
              <a:rPr lang="en-US" altLang="it-IT" sz="1600" b="1">
                <a:latin typeface="Verdana" panose="020B0604030504040204" pitchFamily="34" charset="0"/>
                <a:ea typeface="MS PGothic" panose="020B0600070205080204" pitchFamily="34" charset="-128"/>
              </a:rPr>
              <a:t>n = 20 T1DM</a:t>
            </a:r>
          </a:p>
          <a:p>
            <a:pPr eaLnBrk="1" hangingPunct="1"/>
            <a:r>
              <a:rPr lang="en-US" altLang="it-IT" sz="1600" b="1">
                <a:latin typeface="Verdana" panose="020B0604030504040204" pitchFamily="34" charset="0"/>
                <a:ea typeface="MS PGothic" panose="020B0600070205080204" pitchFamily="34" charset="-128"/>
              </a:rPr>
              <a:t>Mean </a:t>
            </a:r>
            <a:r>
              <a:rPr lang="en-GB" altLang="it-IT" sz="1600" b="1">
                <a:latin typeface="Verdana" panose="020B0604030504040204" pitchFamily="34" charset="0"/>
                <a:ea typeface="MS PGothic" panose="020B0600070205080204" pitchFamily="34" charset="-128"/>
              </a:rPr>
              <a:t>± SEM</a:t>
            </a:r>
            <a:endParaRPr lang="en-US" altLang="it-IT" sz="1600" b="1">
              <a:latin typeface="Verdana" panose="020B0604030504040204" pitchFamily="34" charset="0"/>
              <a:ea typeface="MS PGothic" panose="020B0600070205080204" pitchFamily="34" charset="-128"/>
            </a:endParaRPr>
          </a:p>
        </p:txBody>
      </p:sp>
      <p:sp>
        <p:nvSpPr>
          <p:cNvPr id="23565" name="Text Box 177"/>
          <p:cNvSpPr txBox="1">
            <a:spLocks noChangeArrowheads="1"/>
          </p:cNvSpPr>
          <p:nvPr/>
        </p:nvSpPr>
        <p:spPr bwMode="auto">
          <a:xfrm>
            <a:off x="1857375" y="1431925"/>
            <a:ext cx="1122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997" tIns="45501" rIns="90997" bIns="45501">
            <a:spAutoFit/>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r>
              <a:rPr lang="en-US" altLang="it-IT" sz="1600" b="1">
                <a:latin typeface="Verdana" panose="020B0604030504040204" pitchFamily="34" charset="0"/>
                <a:ea typeface="MS PGothic" panose="020B0600070205080204" pitchFamily="34" charset="-128"/>
              </a:rPr>
              <a:t>sc insulin</a:t>
            </a:r>
          </a:p>
        </p:txBody>
      </p:sp>
      <p:sp>
        <p:nvSpPr>
          <p:cNvPr id="23566" name="Text Box 178"/>
          <p:cNvSpPr txBox="1">
            <a:spLocks noChangeArrowheads="1"/>
          </p:cNvSpPr>
          <p:nvPr/>
        </p:nvSpPr>
        <p:spPr bwMode="auto">
          <a:xfrm>
            <a:off x="1484313" y="1546225"/>
            <a:ext cx="51276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97" tIns="45501" rIns="90997" bIns="45501">
            <a:spAutoFit/>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algn="r" eaLnBrk="1" hangingPunct="1">
              <a:lnSpc>
                <a:spcPct val="275000"/>
              </a:lnSpc>
            </a:pPr>
            <a:r>
              <a:rPr lang="en-US" altLang="it-IT" sz="1600" b="1">
                <a:latin typeface="Verdana" panose="020B0604030504040204" pitchFamily="34" charset="0"/>
                <a:ea typeface="MS PGothic" panose="020B0600070205080204" pitchFamily="34" charset="-128"/>
              </a:rPr>
              <a:t>4.0</a:t>
            </a:r>
          </a:p>
          <a:p>
            <a:pPr algn="r" eaLnBrk="1" hangingPunct="1">
              <a:lnSpc>
                <a:spcPct val="275000"/>
              </a:lnSpc>
            </a:pPr>
            <a:r>
              <a:rPr lang="en-US" altLang="it-IT" sz="1600" b="1">
                <a:latin typeface="Verdana" panose="020B0604030504040204" pitchFamily="34" charset="0"/>
                <a:ea typeface="MS PGothic" panose="020B0600070205080204" pitchFamily="34" charset="-128"/>
              </a:rPr>
              <a:t>3.0</a:t>
            </a:r>
          </a:p>
          <a:p>
            <a:pPr algn="r" eaLnBrk="1" hangingPunct="1">
              <a:lnSpc>
                <a:spcPct val="275000"/>
              </a:lnSpc>
            </a:pPr>
            <a:r>
              <a:rPr lang="en-US" altLang="it-IT" sz="1600" b="1">
                <a:latin typeface="Verdana" panose="020B0604030504040204" pitchFamily="34" charset="0"/>
                <a:ea typeface="MS PGothic" panose="020B0600070205080204" pitchFamily="34" charset="-128"/>
              </a:rPr>
              <a:t>2.0</a:t>
            </a:r>
          </a:p>
          <a:p>
            <a:pPr algn="r" eaLnBrk="1" hangingPunct="1">
              <a:lnSpc>
                <a:spcPct val="275000"/>
              </a:lnSpc>
            </a:pPr>
            <a:r>
              <a:rPr lang="en-US" altLang="it-IT" sz="1600" b="1">
                <a:latin typeface="Verdana" panose="020B0604030504040204" pitchFamily="34" charset="0"/>
                <a:ea typeface="MS PGothic" panose="020B0600070205080204" pitchFamily="34" charset="-128"/>
              </a:rPr>
              <a:t>1.0</a:t>
            </a:r>
          </a:p>
          <a:p>
            <a:pPr algn="r" eaLnBrk="1" hangingPunct="1">
              <a:lnSpc>
                <a:spcPct val="275000"/>
              </a:lnSpc>
            </a:pPr>
            <a:r>
              <a:rPr lang="en-US" altLang="it-IT" sz="1600" b="1">
                <a:latin typeface="Verdana" panose="020B0604030504040204" pitchFamily="34" charset="0"/>
                <a:ea typeface="MS PGothic" panose="020B0600070205080204" pitchFamily="34" charset="-128"/>
              </a:rPr>
              <a:t>0</a:t>
            </a:r>
          </a:p>
        </p:txBody>
      </p:sp>
      <p:sp>
        <p:nvSpPr>
          <p:cNvPr id="23567" name="Text Box 179"/>
          <p:cNvSpPr txBox="1">
            <a:spLocks noChangeArrowheads="1"/>
          </p:cNvSpPr>
          <p:nvPr/>
        </p:nvSpPr>
        <p:spPr bwMode="auto">
          <a:xfrm>
            <a:off x="7062788" y="1733550"/>
            <a:ext cx="439737"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97" tIns="45501" rIns="90997" bIns="45501">
            <a:spAutoFit/>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lnSpc>
                <a:spcPct val="185000"/>
              </a:lnSpc>
            </a:pPr>
            <a:r>
              <a:rPr lang="en-US" altLang="it-IT" sz="1600" b="1">
                <a:latin typeface="Verdana" panose="020B0604030504040204" pitchFamily="34" charset="0"/>
                <a:ea typeface="MS PGothic" panose="020B0600070205080204" pitchFamily="34" charset="-128"/>
              </a:rPr>
              <a:t>24</a:t>
            </a:r>
          </a:p>
          <a:p>
            <a:pPr eaLnBrk="1" hangingPunct="1">
              <a:lnSpc>
                <a:spcPct val="185000"/>
              </a:lnSpc>
            </a:pPr>
            <a:r>
              <a:rPr lang="en-US" altLang="it-IT" sz="1600" b="1">
                <a:latin typeface="Verdana" panose="020B0604030504040204" pitchFamily="34" charset="0"/>
                <a:ea typeface="MS PGothic" panose="020B0600070205080204" pitchFamily="34" charset="-128"/>
              </a:rPr>
              <a:t>20</a:t>
            </a:r>
          </a:p>
          <a:p>
            <a:pPr eaLnBrk="1" hangingPunct="1">
              <a:lnSpc>
                <a:spcPct val="185000"/>
              </a:lnSpc>
            </a:pPr>
            <a:r>
              <a:rPr lang="en-US" altLang="it-IT" sz="1600" b="1">
                <a:latin typeface="Verdana" panose="020B0604030504040204" pitchFamily="34" charset="0"/>
                <a:ea typeface="MS PGothic" panose="020B0600070205080204" pitchFamily="34" charset="-128"/>
              </a:rPr>
              <a:t>16</a:t>
            </a:r>
          </a:p>
          <a:p>
            <a:pPr eaLnBrk="1" hangingPunct="1">
              <a:lnSpc>
                <a:spcPct val="185000"/>
              </a:lnSpc>
            </a:pPr>
            <a:r>
              <a:rPr lang="en-US" altLang="it-IT" sz="1600" b="1">
                <a:latin typeface="Verdana" panose="020B0604030504040204" pitchFamily="34" charset="0"/>
                <a:ea typeface="MS PGothic" panose="020B0600070205080204" pitchFamily="34" charset="-128"/>
              </a:rPr>
              <a:t>12</a:t>
            </a:r>
          </a:p>
          <a:p>
            <a:pPr eaLnBrk="1" hangingPunct="1">
              <a:lnSpc>
                <a:spcPct val="185000"/>
              </a:lnSpc>
            </a:pPr>
            <a:r>
              <a:rPr lang="en-US" altLang="it-IT" sz="1600" b="1">
                <a:latin typeface="Verdana" panose="020B0604030504040204" pitchFamily="34" charset="0"/>
                <a:ea typeface="MS PGothic" panose="020B0600070205080204" pitchFamily="34" charset="-128"/>
              </a:rPr>
              <a:t>8</a:t>
            </a:r>
          </a:p>
          <a:p>
            <a:pPr eaLnBrk="1" hangingPunct="1">
              <a:lnSpc>
                <a:spcPct val="185000"/>
              </a:lnSpc>
            </a:pPr>
            <a:r>
              <a:rPr lang="en-US" altLang="it-IT" sz="1600" b="1">
                <a:latin typeface="Verdana" panose="020B0604030504040204" pitchFamily="34" charset="0"/>
                <a:ea typeface="MS PGothic" panose="020B0600070205080204" pitchFamily="34" charset="-128"/>
              </a:rPr>
              <a:t>4</a:t>
            </a:r>
          </a:p>
          <a:p>
            <a:pPr eaLnBrk="1" hangingPunct="1">
              <a:lnSpc>
                <a:spcPct val="185000"/>
              </a:lnSpc>
            </a:pPr>
            <a:r>
              <a:rPr lang="en-US" altLang="it-IT" sz="1600" b="1">
                <a:latin typeface="Verdana" panose="020B0604030504040204" pitchFamily="34" charset="0"/>
                <a:ea typeface="MS PGothic" panose="020B0600070205080204" pitchFamily="34" charset="-128"/>
              </a:rPr>
              <a:t>0</a:t>
            </a:r>
          </a:p>
        </p:txBody>
      </p:sp>
      <p:sp>
        <p:nvSpPr>
          <p:cNvPr id="23568" name="Text Box 180"/>
          <p:cNvSpPr txBox="1">
            <a:spLocks noChangeArrowheads="1"/>
          </p:cNvSpPr>
          <p:nvPr/>
        </p:nvSpPr>
        <p:spPr bwMode="auto">
          <a:xfrm>
            <a:off x="2198688" y="5491163"/>
            <a:ext cx="535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7" tIns="45501" rIns="90997" bIns="45501">
            <a:spAutoFit/>
          </a:bodyPr>
          <a:lstStyle>
            <a:lvl1pPr eaLnBrk="0" hangingPunct="0">
              <a:tabLst>
                <a:tab pos="800100" algn="ctr"/>
                <a:tab pos="1543050" algn="ctr"/>
                <a:tab pos="2228850" algn="ctr"/>
                <a:tab pos="2971800" algn="ctr"/>
                <a:tab pos="3656013" algn="ctr"/>
                <a:tab pos="4397375" algn="ctr"/>
              </a:tabLst>
              <a:defRPr>
                <a:solidFill>
                  <a:schemeClr val="bg1"/>
                </a:solidFill>
                <a:latin typeface="Arial" panose="020B0604020202020204" pitchFamily="34" charset="0"/>
                <a:ea typeface="MS Gothic" panose="020B0609070205080204" pitchFamily="49" charset="-128"/>
              </a:defRPr>
            </a:lvl1pPr>
            <a:lvl2pPr marL="742950" indent="-285750" eaLnBrk="0" hangingPunct="0">
              <a:tabLst>
                <a:tab pos="800100" algn="ctr"/>
                <a:tab pos="1543050" algn="ctr"/>
                <a:tab pos="2228850" algn="ctr"/>
                <a:tab pos="2971800" algn="ctr"/>
                <a:tab pos="3656013" algn="ctr"/>
                <a:tab pos="4397375" algn="ctr"/>
              </a:tabLst>
              <a:defRPr>
                <a:solidFill>
                  <a:schemeClr val="bg1"/>
                </a:solidFill>
                <a:latin typeface="Arial" panose="020B0604020202020204" pitchFamily="34" charset="0"/>
                <a:ea typeface="MS Gothic" panose="020B0609070205080204" pitchFamily="49" charset="-128"/>
              </a:defRPr>
            </a:lvl2pPr>
            <a:lvl3pPr marL="1143000" indent="-228600" eaLnBrk="0" hangingPunct="0">
              <a:tabLst>
                <a:tab pos="800100" algn="ctr"/>
                <a:tab pos="1543050" algn="ctr"/>
                <a:tab pos="2228850" algn="ctr"/>
                <a:tab pos="2971800" algn="ctr"/>
                <a:tab pos="3656013" algn="ctr"/>
                <a:tab pos="4397375" algn="ctr"/>
              </a:tabLst>
              <a:defRPr>
                <a:solidFill>
                  <a:schemeClr val="bg1"/>
                </a:solidFill>
                <a:latin typeface="Arial" panose="020B0604020202020204" pitchFamily="34" charset="0"/>
                <a:ea typeface="MS Gothic" panose="020B0609070205080204" pitchFamily="49" charset="-128"/>
              </a:defRPr>
            </a:lvl3pPr>
            <a:lvl4pPr marL="1600200" indent="-228600" eaLnBrk="0" hangingPunct="0">
              <a:tabLst>
                <a:tab pos="800100" algn="ctr"/>
                <a:tab pos="1543050" algn="ctr"/>
                <a:tab pos="2228850" algn="ctr"/>
                <a:tab pos="2971800" algn="ctr"/>
                <a:tab pos="3656013" algn="ctr"/>
                <a:tab pos="4397375" algn="ctr"/>
              </a:tabLst>
              <a:defRPr>
                <a:solidFill>
                  <a:schemeClr val="bg1"/>
                </a:solidFill>
                <a:latin typeface="Arial" panose="020B0604020202020204" pitchFamily="34" charset="0"/>
                <a:ea typeface="MS Gothic" panose="020B0609070205080204" pitchFamily="49" charset="-128"/>
              </a:defRPr>
            </a:lvl4pPr>
            <a:lvl5pPr marL="2057400" indent="-228600" eaLnBrk="0" hangingPunct="0">
              <a:tabLst>
                <a:tab pos="800100" algn="ctr"/>
                <a:tab pos="1543050" algn="ctr"/>
                <a:tab pos="2228850" algn="ctr"/>
                <a:tab pos="2971800" algn="ctr"/>
                <a:tab pos="3656013" algn="ctr"/>
                <a:tab pos="4397375" algn="ctr"/>
              </a:tabLst>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800100" algn="ctr"/>
                <a:tab pos="1543050" algn="ctr"/>
                <a:tab pos="2228850" algn="ctr"/>
                <a:tab pos="2971800" algn="ctr"/>
                <a:tab pos="3656013" algn="ctr"/>
                <a:tab pos="4397375" algn="ctr"/>
              </a:tabLst>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800100" algn="ctr"/>
                <a:tab pos="1543050" algn="ctr"/>
                <a:tab pos="2228850" algn="ctr"/>
                <a:tab pos="2971800" algn="ctr"/>
                <a:tab pos="3656013" algn="ctr"/>
                <a:tab pos="4397375" algn="ctr"/>
              </a:tabLst>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800100" algn="ctr"/>
                <a:tab pos="1543050" algn="ctr"/>
                <a:tab pos="2228850" algn="ctr"/>
                <a:tab pos="2971800" algn="ctr"/>
                <a:tab pos="3656013" algn="ctr"/>
                <a:tab pos="4397375" algn="ctr"/>
              </a:tabLst>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800100" algn="ctr"/>
                <a:tab pos="1543050" algn="ctr"/>
                <a:tab pos="2228850" algn="ctr"/>
                <a:tab pos="2971800" algn="ctr"/>
                <a:tab pos="3656013" algn="ctr"/>
                <a:tab pos="4397375" algn="ctr"/>
              </a:tabLst>
              <a:defRPr>
                <a:solidFill>
                  <a:schemeClr val="bg1"/>
                </a:solidFill>
                <a:latin typeface="Arial" panose="020B0604020202020204" pitchFamily="34" charset="0"/>
                <a:ea typeface="MS Gothic" panose="020B0609070205080204" pitchFamily="49" charset="-128"/>
              </a:defRPr>
            </a:lvl9pPr>
          </a:lstStyle>
          <a:p>
            <a:pPr eaLnBrk="1" hangingPunct="1"/>
            <a:r>
              <a:rPr lang="en-US" altLang="it-IT" sz="1600" b="1">
                <a:latin typeface="Verdana" panose="020B0604030504040204" pitchFamily="34" charset="0"/>
                <a:ea typeface="MS PGothic" panose="020B0600070205080204" pitchFamily="34" charset="-128"/>
              </a:rPr>
              <a:t>0	4	8	12	16	20	24</a:t>
            </a:r>
          </a:p>
        </p:txBody>
      </p:sp>
      <p:sp>
        <p:nvSpPr>
          <p:cNvPr id="23569" name="Rectangle 181"/>
          <p:cNvSpPr>
            <a:spLocks noChangeArrowheads="1"/>
          </p:cNvSpPr>
          <p:nvPr/>
        </p:nvSpPr>
        <p:spPr bwMode="auto">
          <a:xfrm>
            <a:off x="3606800" y="5738813"/>
            <a:ext cx="18446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464" tIns="44232" rIns="88464" bIns="44232"/>
          <a:lstStyle>
            <a:lvl1pPr defTabSz="792163" eaLnBrk="0" hangingPunct="0">
              <a:defRPr>
                <a:solidFill>
                  <a:schemeClr val="bg1"/>
                </a:solidFill>
                <a:latin typeface="Arial" panose="020B0604020202020204" pitchFamily="34" charset="0"/>
                <a:ea typeface="MS Gothic" panose="020B0609070205080204" pitchFamily="49" charset="-128"/>
              </a:defRPr>
            </a:lvl1pPr>
            <a:lvl2pPr marL="742950" indent="-285750" defTabSz="792163" eaLnBrk="0" hangingPunct="0">
              <a:defRPr>
                <a:solidFill>
                  <a:schemeClr val="bg1"/>
                </a:solidFill>
                <a:latin typeface="Arial" panose="020B0604020202020204" pitchFamily="34" charset="0"/>
                <a:ea typeface="MS Gothic" panose="020B0609070205080204" pitchFamily="49" charset="-128"/>
              </a:defRPr>
            </a:lvl2pPr>
            <a:lvl3pPr marL="1143000" indent="-228600" defTabSz="792163" eaLnBrk="0" hangingPunct="0">
              <a:defRPr>
                <a:solidFill>
                  <a:schemeClr val="bg1"/>
                </a:solidFill>
                <a:latin typeface="Arial" panose="020B0604020202020204" pitchFamily="34" charset="0"/>
                <a:ea typeface="MS Gothic" panose="020B0609070205080204" pitchFamily="49" charset="-128"/>
              </a:defRPr>
            </a:lvl3pPr>
            <a:lvl4pPr marL="1600200" indent="-228600" defTabSz="792163" eaLnBrk="0" hangingPunct="0">
              <a:defRPr>
                <a:solidFill>
                  <a:schemeClr val="bg1"/>
                </a:solidFill>
                <a:latin typeface="Arial" panose="020B0604020202020204" pitchFamily="34" charset="0"/>
                <a:ea typeface="MS Gothic" panose="020B0609070205080204" pitchFamily="49" charset="-128"/>
              </a:defRPr>
            </a:lvl4pPr>
            <a:lvl5pPr marL="2057400" indent="-228600" defTabSz="792163" eaLnBrk="0" hangingPunct="0">
              <a:defRPr>
                <a:solidFill>
                  <a:schemeClr val="bg1"/>
                </a:solidFill>
                <a:latin typeface="Arial" panose="020B0604020202020204" pitchFamily="34" charset="0"/>
                <a:ea typeface="MS Gothic" panose="020B0609070205080204" pitchFamily="49" charset="-128"/>
              </a:defRPr>
            </a:lvl5pPr>
            <a:lvl6pPr marL="2514600" indent="-228600" defTabSz="7921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7921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7921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7921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algn="ctr" eaLnBrk="1" hangingPunct="1">
              <a:lnSpc>
                <a:spcPct val="105000"/>
              </a:lnSpc>
              <a:spcAft>
                <a:spcPct val="70000"/>
              </a:spcAft>
            </a:pPr>
            <a:r>
              <a:rPr lang="en-US" altLang="it-IT" sz="1600" b="1">
                <a:latin typeface="Verdana" panose="020B0604030504040204" pitchFamily="34" charset="0"/>
                <a:ea typeface="MS PGothic" panose="020B0600070205080204" pitchFamily="34" charset="-128"/>
              </a:rPr>
              <a:t>Time (hours)</a:t>
            </a:r>
          </a:p>
        </p:txBody>
      </p:sp>
      <p:sp>
        <p:nvSpPr>
          <p:cNvPr id="23570" name="Text Box 182"/>
          <p:cNvSpPr txBox="1">
            <a:spLocks noChangeArrowheads="1"/>
          </p:cNvSpPr>
          <p:nvPr/>
        </p:nvSpPr>
        <p:spPr bwMode="auto">
          <a:xfrm rot="-5400000">
            <a:off x="685006" y="3431382"/>
            <a:ext cx="1176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97" tIns="45501" rIns="90997" bIns="45501">
            <a:spAutoFit/>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r>
              <a:rPr lang="en-GB" altLang="it-IT" sz="1400" b="1">
                <a:latin typeface="Verdana" panose="020B0604030504040204" pitchFamily="34" charset="0"/>
                <a:ea typeface="MS PGothic" panose="020B0600070205080204" pitchFamily="34" charset="-128"/>
              </a:rPr>
              <a:t>mg/kg/min</a:t>
            </a:r>
            <a:endParaRPr lang="en-US" altLang="it-IT" sz="1400" b="1">
              <a:latin typeface="Verdana" panose="020B0604030504040204" pitchFamily="34" charset="0"/>
              <a:ea typeface="MS PGothic" panose="020B0600070205080204" pitchFamily="34" charset="-128"/>
            </a:endParaRPr>
          </a:p>
        </p:txBody>
      </p:sp>
      <p:grpSp>
        <p:nvGrpSpPr>
          <p:cNvPr id="23571" name="Group 183"/>
          <p:cNvGrpSpPr>
            <a:grpSpLocks/>
          </p:cNvGrpSpPr>
          <p:nvPr/>
        </p:nvGrpSpPr>
        <p:grpSpPr bwMode="auto">
          <a:xfrm>
            <a:off x="7624763" y="2954338"/>
            <a:ext cx="304800" cy="1263650"/>
            <a:chOff x="4802" y="1873"/>
            <a:chExt cx="192" cy="796"/>
          </a:xfrm>
        </p:grpSpPr>
        <p:sp>
          <p:nvSpPr>
            <p:cNvPr id="23583" name="Text Box 184"/>
            <p:cNvSpPr txBox="1">
              <a:spLocks noChangeArrowheads="1"/>
            </p:cNvSpPr>
            <p:nvPr/>
          </p:nvSpPr>
          <p:spPr bwMode="auto">
            <a:xfrm rot="-5400000">
              <a:off x="4513" y="2162"/>
              <a:ext cx="7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97" tIns="45501" rIns="90997" bIns="45501">
              <a:spAutoFit/>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r>
                <a:rPr lang="en-US" altLang="it-IT" sz="1400" b="1">
                  <a:latin typeface="Verdana" panose="020B0604030504040204" pitchFamily="34" charset="0"/>
                  <a:ea typeface="MS PGothic" panose="020B0600070205080204" pitchFamily="34" charset="-128"/>
                </a:rPr>
                <a:t>mol/kg/min</a:t>
              </a:r>
            </a:p>
          </p:txBody>
        </p:sp>
        <p:sp>
          <p:nvSpPr>
            <p:cNvPr id="23584" name="Rectangle 185"/>
            <p:cNvSpPr>
              <a:spLocks noChangeArrowheads="1"/>
            </p:cNvSpPr>
            <p:nvPr/>
          </p:nvSpPr>
          <p:spPr bwMode="auto">
            <a:xfrm rot="-5400000">
              <a:off x="4877" y="2566"/>
              <a:ext cx="7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r>
                <a:rPr lang="en-GB" altLang="it-IT" sz="1400" b="1">
                  <a:latin typeface="Verdana" panose="020B0604030504040204" pitchFamily="34" charset="0"/>
                  <a:ea typeface="MS PGothic" panose="020B0600070205080204" pitchFamily="34" charset="-128"/>
                </a:rPr>
                <a:t>µ</a:t>
              </a:r>
            </a:p>
          </p:txBody>
        </p:sp>
      </p:grpSp>
      <p:sp>
        <p:nvSpPr>
          <p:cNvPr id="56342" name="Rectangle 186"/>
          <p:cNvSpPr>
            <a:spLocks noChangeArrowheads="1"/>
          </p:cNvSpPr>
          <p:nvPr/>
        </p:nvSpPr>
        <p:spPr bwMode="auto">
          <a:xfrm>
            <a:off x="4800600" y="6096000"/>
            <a:ext cx="3962400" cy="249238"/>
          </a:xfrm>
          <a:prstGeom prst="rect">
            <a:avLst/>
          </a:prstGeom>
          <a:noFill/>
          <a:ln w="28575">
            <a:noFill/>
            <a:miter lim="800000"/>
            <a:headEnd/>
            <a:tailEnd/>
          </a:ln>
        </p:spPr>
        <p:txBody>
          <a:bodyPr lIns="90997" tIns="45501" rIns="90997" bIns="45501">
            <a:spAutoFit/>
          </a:bodyPr>
          <a:lstStyle/>
          <a:p>
            <a:pPr>
              <a:buFont typeface="Arial" charset="0"/>
              <a:buNone/>
              <a:defRPr/>
            </a:pPr>
            <a:r>
              <a:rPr lang="en-US" sz="1100" dirty="0" err="1">
                <a:solidFill>
                  <a:schemeClr val="tx1">
                    <a:lumMod val="95000"/>
                    <a:lumOff val="5000"/>
                  </a:schemeClr>
                </a:solidFill>
                <a:latin typeface="Arial" charset="0"/>
                <a:ea typeface="MS PGothic" pitchFamily="34" charset="-128"/>
                <a:cs typeface="MS PGothic" pitchFamily="34" charset="-128"/>
              </a:rPr>
              <a:t>Modificata</a:t>
            </a:r>
            <a:r>
              <a:rPr lang="en-US" sz="1100" dirty="0">
                <a:solidFill>
                  <a:schemeClr val="tx1">
                    <a:lumMod val="95000"/>
                    <a:lumOff val="5000"/>
                  </a:schemeClr>
                </a:solidFill>
                <a:latin typeface="Arial" charset="0"/>
                <a:ea typeface="MS PGothic" pitchFamily="34" charset="-128"/>
                <a:cs typeface="MS PGothic" pitchFamily="34" charset="-128"/>
              </a:rPr>
              <a:t> </a:t>
            </a:r>
            <a:r>
              <a:rPr lang="en-US" sz="1100" dirty="0" err="1">
                <a:solidFill>
                  <a:schemeClr val="tx1">
                    <a:lumMod val="95000"/>
                    <a:lumOff val="5000"/>
                  </a:schemeClr>
                </a:solidFill>
                <a:latin typeface="Arial" charset="0"/>
                <a:ea typeface="MS PGothic" pitchFamily="34" charset="-128"/>
                <a:cs typeface="MS PGothic" pitchFamily="34" charset="-128"/>
              </a:rPr>
              <a:t>da</a:t>
            </a:r>
            <a:r>
              <a:rPr lang="en-US" sz="1100" dirty="0">
                <a:solidFill>
                  <a:schemeClr val="tx1">
                    <a:lumMod val="95000"/>
                    <a:lumOff val="5000"/>
                  </a:schemeClr>
                </a:solidFill>
                <a:latin typeface="Arial" charset="0"/>
                <a:ea typeface="MS PGothic" pitchFamily="34" charset="-128"/>
                <a:cs typeface="MS PGothic" pitchFamily="34" charset="-128"/>
              </a:rPr>
              <a:t> </a:t>
            </a:r>
            <a:r>
              <a:rPr lang="en-US" sz="1100" dirty="0" err="1">
                <a:solidFill>
                  <a:schemeClr val="tx1">
                    <a:lumMod val="95000"/>
                    <a:lumOff val="5000"/>
                  </a:schemeClr>
                </a:solidFill>
                <a:latin typeface="Arial" charset="0"/>
                <a:ea typeface="MS PGothic" pitchFamily="34" charset="-128"/>
                <a:cs typeface="MS PGothic" pitchFamily="34" charset="-128"/>
              </a:rPr>
              <a:t>Lepore</a:t>
            </a:r>
            <a:r>
              <a:rPr lang="en-US" sz="1100" dirty="0">
                <a:solidFill>
                  <a:schemeClr val="tx1">
                    <a:lumMod val="95000"/>
                    <a:lumOff val="5000"/>
                  </a:schemeClr>
                </a:solidFill>
                <a:latin typeface="Arial" charset="0"/>
                <a:ea typeface="MS PGothic" pitchFamily="34" charset="-128"/>
                <a:cs typeface="MS PGothic" pitchFamily="34" charset="-128"/>
              </a:rPr>
              <a:t> M, et al. </a:t>
            </a:r>
            <a:r>
              <a:rPr lang="en-US" sz="1100" i="1" dirty="0">
                <a:solidFill>
                  <a:schemeClr val="tx1">
                    <a:lumMod val="95000"/>
                    <a:lumOff val="5000"/>
                  </a:schemeClr>
                </a:solidFill>
                <a:latin typeface="Arial" charset="0"/>
                <a:ea typeface="MS PGothic" pitchFamily="34" charset="-128"/>
                <a:cs typeface="MS PGothic" pitchFamily="34" charset="-128"/>
              </a:rPr>
              <a:t>Diabetes </a:t>
            </a:r>
            <a:r>
              <a:rPr lang="en-US" sz="1100" dirty="0">
                <a:solidFill>
                  <a:schemeClr val="tx1">
                    <a:lumMod val="95000"/>
                    <a:lumOff val="5000"/>
                  </a:schemeClr>
                </a:solidFill>
                <a:latin typeface="Arial" charset="0"/>
                <a:ea typeface="MS PGothic" pitchFamily="34" charset="-128"/>
                <a:cs typeface="MS PGothic" pitchFamily="34" charset="-128"/>
              </a:rPr>
              <a:t>2000;49:2142-2148</a:t>
            </a:r>
            <a:endParaRPr lang="en-GB" sz="1100" dirty="0">
              <a:solidFill>
                <a:schemeClr val="tx1">
                  <a:lumMod val="95000"/>
                  <a:lumOff val="5000"/>
                </a:schemeClr>
              </a:solidFill>
              <a:latin typeface="Arial" charset="0"/>
              <a:ea typeface="MS PGothic" pitchFamily="34" charset="-128"/>
              <a:cs typeface="MS PGothic" pitchFamily="34" charset="-128"/>
            </a:endParaRPr>
          </a:p>
        </p:txBody>
      </p:sp>
      <p:grpSp>
        <p:nvGrpSpPr>
          <p:cNvPr id="11" name="Group 187"/>
          <p:cNvGrpSpPr>
            <a:grpSpLocks/>
          </p:cNvGrpSpPr>
          <p:nvPr/>
        </p:nvGrpSpPr>
        <p:grpSpPr bwMode="auto">
          <a:xfrm>
            <a:off x="3754438" y="2046288"/>
            <a:ext cx="676275" cy="1131887"/>
            <a:chOff x="2366" y="1289"/>
            <a:chExt cx="425" cy="714"/>
          </a:xfrm>
        </p:grpSpPr>
        <p:sp>
          <p:nvSpPr>
            <p:cNvPr id="23579" name="Text Box 188"/>
            <p:cNvSpPr txBox="1">
              <a:spLocks noChangeArrowheads="1"/>
            </p:cNvSpPr>
            <p:nvPr/>
          </p:nvSpPr>
          <p:spPr bwMode="auto">
            <a:xfrm>
              <a:off x="2366" y="1289"/>
              <a:ext cx="38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997" tIns="45501" rIns="90997" bIns="45501">
              <a:spAutoFit/>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r>
                <a:rPr lang="en-US" altLang="it-IT" sz="1600" b="1">
                  <a:latin typeface="Verdana" panose="020B0604030504040204" pitchFamily="34" charset="0"/>
                  <a:ea typeface="MS PGothic" panose="020B0600070205080204" pitchFamily="34" charset="-128"/>
                </a:rPr>
                <a:t>NPH</a:t>
              </a:r>
            </a:p>
          </p:txBody>
        </p:sp>
        <p:grpSp>
          <p:nvGrpSpPr>
            <p:cNvPr id="23580" name="Group 189"/>
            <p:cNvGrpSpPr>
              <a:grpSpLocks/>
            </p:cNvGrpSpPr>
            <p:nvPr/>
          </p:nvGrpSpPr>
          <p:grpSpPr bwMode="auto">
            <a:xfrm>
              <a:off x="2464" y="1576"/>
              <a:ext cx="327" cy="427"/>
              <a:chOff x="2464" y="1576"/>
              <a:chExt cx="327" cy="427"/>
            </a:xfrm>
          </p:grpSpPr>
          <p:sp>
            <p:nvSpPr>
              <p:cNvPr id="23581" name="Freeform 190"/>
              <p:cNvSpPr>
                <a:spLocks/>
              </p:cNvSpPr>
              <p:nvPr/>
            </p:nvSpPr>
            <p:spPr bwMode="auto">
              <a:xfrm>
                <a:off x="2532" y="1576"/>
                <a:ext cx="259" cy="324"/>
              </a:xfrm>
              <a:custGeom>
                <a:avLst/>
                <a:gdLst>
                  <a:gd name="T0" fmla="*/ 164 w 259"/>
                  <a:gd name="T1" fmla="*/ 0 h 324"/>
                  <a:gd name="T2" fmla="*/ 240 w 259"/>
                  <a:gd name="T3" fmla="*/ 204 h 324"/>
                  <a:gd name="T4" fmla="*/ 48 w 259"/>
                  <a:gd name="T5" fmla="*/ 152 h 324"/>
                  <a:gd name="T6" fmla="*/ 72 w 259"/>
                  <a:gd name="T7" fmla="*/ 290 h 324"/>
                  <a:gd name="T8" fmla="*/ 0 w 259"/>
                  <a:gd name="T9" fmla="*/ 324 h 324"/>
                  <a:gd name="T10" fmla="*/ 0 60000 65536"/>
                  <a:gd name="T11" fmla="*/ 0 60000 65536"/>
                  <a:gd name="T12" fmla="*/ 0 60000 65536"/>
                  <a:gd name="T13" fmla="*/ 0 60000 65536"/>
                  <a:gd name="T14" fmla="*/ 0 60000 65536"/>
                  <a:gd name="T15" fmla="*/ 0 w 259"/>
                  <a:gd name="T16" fmla="*/ 0 h 324"/>
                  <a:gd name="T17" fmla="*/ 259 w 259"/>
                  <a:gd name="T18" fmla="*/ 324 h 324"/>
                </a:gdLst>
                <a:ahLst/>
                <a:cxnLst>
                  <a:cxn ang="T10">
                    <a:pos x="T0" y="T1"/>
                  </a:cxn>
                  <a:cxn ang="T11">
                    <a:pos x="T2" y="T3"/>
                  </a:cxn>
                  <a:cxn ang="T12">
                    <a:pos x="T4" y="T5"/>
                  </a:cxn>
                  <a:cxn ang="T13">
                    <a:pos x="T6" y="T7"/>
                  </a:cxn>
                  <a:cxn ang="T14">
                    <a:pos x="T8" y="T9"/>
                  </a:cxn>
                </a:cxnLst>
                <a:rect l="T15" t="T16" r="T17" b="T18"/>
                <a:pathLst>
                  <a:path w="259" h="324">
                    <a:moveTo>
                      <a:pt x="164" y="0"/>
                    </a:moveTo>
                    <a:cubicBezTo>
                      <a:pt x="178" y="34"/>
                      <a:pt x="259" y="179"/>
                      <a:pt x="240" y="204"/>
                    </a:cubicBezTo>
                    <a:cubicBezTo>
                      <a:pt x="221" y="229"/>
                      <a:pt x="76" y="138"/>
                      <a:pt x="48" y="152"/>
                    </a:cubicBezTo>
                    <a:cubicBezTo>
                      <a:pt x="20" y="166"/>
                      <a:pt x="80" y="261"/>
                      <a:pt x="72" y="290"/>
                    </a:cubicBezTo>
                    <a:cubicBezTo>
                      <a:pt x="64" y="319"/>
                      <a:pt x="37" y="323"/>
                      <a:pt x="0" y="324"/>
                    </a:cubicBez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3582" name="AutoShape 191"/>
              <p:cNvSpPr>
                <a:spLocks noChangeArrowheads="1"/>
              </p:cNvSpPr>
              <p:nvPr/>
            </p:nvSpPr>
            <p:spPr bwMode="auto">
              <a:xfrm rot="-8507995">
                <a:off x="2464" y="1899"/>
                <a:ext cx="120" cy="104"/>
              </a:xfrm>
              <a:prstGeom prst="triangle">
                <a:avLst>
                  <a:gd name="adj" fmla="val 50000"/>
                </a:avLst>
              </a:prstGeom>
              <a:solidFill>
                <a:schemeClr val="tx2"/>
              </a:solidFill>
              <a:ln w="28575">
                <a:solidFill>
                  <a:schemeClr val="tx2"/>
                </a:solidFill>
                <a:miter lim="800000"/>
                <a:headEnd/>
                <a:tailEnd/>
              </a:ln>
            </p:spPr>
            <p:txBody>
              <a:bodyPr wrap="none" anchor="ct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grpSp>
      </p:grpSp>
      <p:grpSp>
        <p:nvGrpSpPr>
          <p:cNvPr id="13" name="Group 192"/>
          <p:cNvGrpSpPr>
            <a:grpSpLocks/>
          </p:cNvGrpSpPr>
          <p:nvPr/>
        </p:nvGrpSpPr>
        <p:grpSpPr bwMode="auto">
          <a:xfrm>
            <a:off x="4572000" y="3500438"/>
            <a:ext cx="1946275" cy="873125"/>
            <a:chOff x="2880" y="2206"/>
            <a:chExt cx="1226" cy="549"/>
          </a:xfrm>
        </p:grpSpPr>
        <p:sp>
          <p:nvSpPr>
            <p:cNvPr id="23575" name="Text Box 193"/>
            <p:cNvSpPr txBox="1">
              <a:spLocks noChangeArrowheads="1"/>
            </p:cNvSpPr>
            <p:nvPr/>
          </p:nvSpPr>
          <p:spPr bwMode="auto">
            <a:xfrm>
              <a:off x="2880" y="2206"/>
              <a:ext cx="122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lIns="90997" tIns="45501" rIns="90997" bIns="45501">
              <a:spAutoFit/>
            </a:bodyP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r>
                <a:rPr lang="en-US" altLang="it-IT" sz="1600" b="1" dirty="0">
                  <a:latin typeface="Verdana" panose="020B0604030504040204" pitchFamily="34" charset="0"/>
                  <a:ea typeface="MS PGothic" panose="020B0600070205080204" pitchFamily="34" charset="-128"/>
                </a:rPr>
                <a:t>Glargine/</a:t>
              </a:r>
              <a:r>
                <a:rPr lang="en-US" altLang="it-IT" sz="1600" b="1" dirty="0" err="1">
                  <a:latin typeface="Verdana" panose="020B0604030504040204" pitchFamily="34" charset="0"/>
                  <a:ea typeface="MS PGothic" panose="020B0600070205080204" pitchFamily="34" charset="-128"/>
                </a:rPr>
                <a:t>Detemir</a:t>
              </a:r>
              <a:endParaRPr lang="en-US" altLang="it-IT" sz="1600" b="1" dirty="0">
                <a:latin typeface="Verdana" panose="020B0604030504040204" pitchFamily="34" charset="0"/>
                <a:ea typeface="MS PGothic" panose="020B0600070205080204" pitchFamily="34" charset="-128"/>
              </a:endParaRPr>
            </a:p>
          </p:txBody>
        </p:sp>
        <p:grpSp>
          <p:nvGrpSpPr>
            <p:cNvPr id="23576" name="Group 194"/>
            <p:cNvGrpSpPr>
              <a:grpSpLocks/>
            </p:cNvGrpSpPr>
            <p:nvPr/>
          </p:nvGrpSpPr>
          <p:grpSpPr bwMode="auto">
            <a:xfrm>
              <a:off x="3392" y="2520"/>
              <a:ext cx="219" cy="235"/>
              <a:chOff x="3392" y="2520"/>
              <a:chExt cx="219" cy="235"/>
            </a:xfrm>
          </p:grpSpPr>
          <p:sp>
            <p:nvSpPr>
              <p:cNvPr id="23577" name="Freeform 195"/>
              <p:cNvSpPr>
                <a:spLocks/>
              </p:cNvSpPr>
              <p:nvPr/>
            </p:nvSpPr>
            <p:spPr bwMode="auto">
              <a:xfrm>
                <a:off x="3456" y="2520"/>
                <a:ext cx="155" cy="156"/>
              </a:xfrm>
              <a:custGeom>
                <a:avLst/>
                <a:gdLst>
                  <a:gd name="T0" fmla="*/ 101 w 155"/>
                  <a:gd name="T1" fmla="*/ 0 h 156"/>
                  <a:gd name="T2" fmla="*/ 147 w 155"/>
                  <a:gd name="T3" fmla="*/ 98 h 156"/>
                  <a:gd name="T4" fmla="*/ 56 w 155"/>
                  <a:gd name="T5" fmla="*/ 72 h 156"/>
                  <a:gd name="T6" fmla="*/ 44 w 155"/>
                  <a:gd name="T7" fmla="*/ 140 h 156"/>
                  <a:gd name="T8" fmla="*/ 0 w 155"/>
                  <a:gd name="T9" fmla="*/ 156 h 156"/>
                  <a:gd name="T10" fmla="*/ 0 60000 65536"/>
                  <a:gd name="T11" fmla="*/ 0 60000 65536"/>
                  <a:gd name="T12" fmla="*/ 0 60000 65536"/>
                  <a:gd name="T13" fmla="*/ 0 60000 65536"/>
                  <a:gd name="T14" fmla="*/ 0 60000 65536"/>
                  <a:gd name="T15" fmla="*/ 0 w 155"/>
                  <a:gd name="T16" fmla="*/ 0 h 156"/>
                  <a:gd name="T17" fmla="*/ 155 w 155"/>
                  <a:gd name="T18" fmla="*/ 156 h 156"/>
                </a:gdLst>
                <a:ahLst/>
                <a:cxnLst>
                  <a:cxn ang="T10">
                    <a:pos x="T0" y="T1"/>
                  </a:cxn>
                  <a:cxn ang="T11">
                    <a:pos x="T2" y="T3"/>
                  </a:cxn>
                  <a:cxn ang="T12">
                    <a:pos x="T4" y="T5"/>
                  </a:cxn>
                  <a:cxn ang="T13">
                    <a:pos x="T6" y="T7"/>
                  </a:cxn>
                  <a:cxn ang="T14">
                    <a:pos x="T8" y="T9"/>
                  </a:cxn>
                </a:cxnLst>
                <a:rect l="T15" t="T16" r="T17" b="T18"/>
                <a:pathLst>
                  <a:path w="155" h="156">
                    <a:moveTo>
                      <a:pt x="101" y="0"/>
                    </a:moveTo>
                    <a:cubicBezTo>
                      <a:pt x="109" y="16"/>
                      <a:pt x="155" y="86"/>
                      <a:pt x="147" y="98"/>
                    </a:cubicBezTo>
                    <a:cubicBezTo>
                      <a:pt x="139" y="110"/>
                      <a:pt x="73" y="65"/>
                      <a:pt x="56" y="72"/>
                    </a:cubicBezTo>
                    <a:cubicBezTo>
                      <a:pt x="39" y="79"/>
                      <a:pt x="53" y="126"/>
                      <a:pt x="44" y="140"/>
                    </a:cubicBezTo>
                    <a:cubicBezTo>
                      <a:pt x="35" y="154"/>
                      <a:pt x="23" y="156"/>
                      <a:pt x="0" y="156"/>
                    </a:cubicBez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3578" name="AutoShape 196"/>
              <p:cNvSpPr>
                <a:spLocks noChangeArrowheads="1"/>
              </p:cNvSpPr>
              <p:nvPr/>
            </p:nvSpPr>
            <p:spPr bwMode="auto">
              <a:xfrm rot="-8507995">
                <a:off x="3392" y="2651"/>
                <a:ext cx="120" cy="104"/>
              </a:xfrm>
              <a:prstGeom prst="triangle">
                <a:avLst>
                  <a:gd name="adj" fmla="val 50000"/>
                </a:avLst>
              </a:prstGeom>
              <a:solidFill>
                <a:schemeClr val="hlink"/>
              </a:solidFill>
              <a:ln w="28575">
                <a:solidFill>
                  <a:schemeClr val="hlink"/>
                </a:solidFill>
                <a:miter lim="800000"/>
                <a:headEnd/>
                <a:tailEnd/>
              </a:ln>
            </p:spPr>
            <p:txBody>
              <a:bodyPr wrap="none" anchor="ctr"/>
              <a:lstStyle>
                <a:lvl1pPr eaLnBrk="0" hangingPunct="0">
                  <a:defRPr>
                    <a:solidFill>
                      <a:schemeClr val="bg1"/>
                    </a:solidFill>
                    <a:latin typeface="Arial" panose="020B0604020202020204" pitchFamily="34" charset="0"/>
                    <a:ea typeface="MS Gothic" panose="020B0609070205080204" pitchFamily="49" charset="-128"/>
                  </a:defRPr>
                </a:lvl1pPr>
                <a:lvl2pPr marL="742950" indent="-285750" eaLnBrk="0" hangingPunct="0">
                  <a:defRPr>
                    <a:solidFill>
                      <a:schemeClr val="bg1"/>
                    </a:solidFill>
                    <a:latin typeface="Arial" panose="020B0604020202020204" pitchFamily="34" charset="0"/>
                    <a:ea typeface="MS Gothic" panose="020B0609070205080204" pitchFamily="49" charset="-128"/>
                  </a:defRPr>
                </a:lvl2pPr>
                <a:lvl3pPr marL="1143000" indent="-228600" eaLnBrk="0" hangingPunct="0">
                  <a:defRPr>
                    <a:solidFill>
                      <a:schemeClr val="bg1"/>
                    </a:solidFill>
                    <a:latin typeface="Arial" panose="020B0604020202020204" pitchFamily="34" charset="0"/>
                    <a:ea typeface="MS Gothic" panose="020B0609070205080204" pitchFamily="49" charset="-128"/>
                  </a:defRPr>
                </a:lvl3pPr>
                <a:lvl4pPr marL="1600200" indent="-228600" eaLnBrk="0" hangingPunct="0">
                  <a:defRPr>
                    <a:solidFill>
                      <a:schemeClr val="bg1"/>
                    </a:solidFill>
                    <a:latin typeface="Arial" panose="020B0604020202020204" pitchFamily="34" charset="0"/>
                    <a:ea typeface="MS Gothic" panose="020B0609070205080204" pitchFamily="49" charset="-128"/>
                  </a:defRPr>
                </a:lvl4pPr>
                <a:lvl5pPr marL="2057400" indent="-228600" eaLnBrk="0" hangingPunct="0">
                  <a:defRPr>
                    <a:solidFill>
                      <a:schemeClr val="bg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a:solidFill>
                      <a:schemeClr val="bg1"/>
                    </a:solidFill>
                    <a:latin typeface="Arial" panose="020B0604020202020204" pitchFamily="34" charset="0"/>
                    <a:ea typeface="MS Gothic" panose="020B0609070205080204" pitchFamily="49" charset="-128"/>
                  </a:defRPr>
                </a:lvl9pPr>
              </a:lstStyle>
              <a:p>
                <a:pPr eaLnBrk="1" hangingPunct="1"/>
                <a:endParaRPr lang="en-US" altLang="it-IT">
                  <a:ea typeface="MS PGothic" panose="020B0600070205080204" pitchFamily="34" charset="-128"/>
                </a:endParaRPr>
              </a:p>
            </p:txBody>
          </p:sp>
        </p:grpSp>
      </p:grpSp>
    </p:spTree>
    <p:extLst>
      <p:ext uri="{BB962C8B-B14F-4D97-AF65-F5344CB8AC3E}">
        <p14:creationId xmlns:p14="http://schemas.microsoft.com/office/powerpoint/2010/main" val="2342584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nodeType="afterGroup">
                            <p:stCondLst>
                              <p:cond delay="1500"/>
                            </p:stCondLst>
                            <p:childTnLst>
                              <p:par>
                                <p:cTn id="18" presetID="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p:cNvGrpSpPr>
            <a:grpSpLocks/>
          </p:cNvGrpSpPr>
          <p:nvPr/>
        </p:nvGrpSpPr>
        <p:grpSpPr bwMode="auto">
          <a:xfrm>
            <a:off x="1117600" y="2012950"/>
            <a:ext cx="7315200" cy="4495800"/>
            <a:chOff x="576" y="1056"/>
            <a:chExt cx="4608" cy="2832"/>
          </a:xfrm>
        </p:grpSpPr>
        <p:sp>
          <p:nvSpPr>
            <p:cNvPr id="66590" name="Rectangle 3"/>
            <p:cNvSpPr>
              <a:spLocks noChangeArrowheads="1"/>
            </p:cNvSpPr>
            <p:nvPr/>
          </p:nvSpPr>
          <p:spPr bwMode="auto">
            <a:xfrm>
              <a:off x="576" y="1056"/>
              <a:ext cx="4608" cy="2832"/>
            </a:xfrm>
            <a:prstGeom prst="rect">
              <a:avLst/>
            </a:prstGeom>
            <a:solidFill>
              <a:schemeClr val="tx1">
                <a:alpha val="50195"/>
              </a:schemeClr>
            </a:solidFill>
            <a:ln w="12700">
              <a:solidFill>
                <a:srgbClr val="FFCC00"/>
              </a:solidFill>
              <a:miter lim="800000"/>
              <a:headEnd/>
              <a:tailEnd/>
            </a:ln>
          </p:spPr>
          <p:txBody>
            <a:bodyPr wrap="none" anchor="ctr"/>
            <a:lstStyle/>
            <a:p>
              <a:pPr algn="ctr"/>
              <a:endParaRPr lang="it-IT"/>
            </a:p>
          </p:txBody>
        </p:sp>
        <p:sp>
          <p:nvSpPr>
            <p:cNvPr id="66591" name="Rectangle 4"/>
            <p:cNvSpPr>
              <a:spLocks noChangeArrowheads="1"/>
            </p:cNvSpPr>
            <p:nvPr/>
          </p:nvSpPr>
          <p:spPr bwMode="auto">
            <a:xfrm>
              <a:off x="1002" y="1056"/>
              <a:ext cx="192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de-DE" sz="2000" b="1">
                  <a:solidFill>
                    <a:srgbClr val="000000"/>
                  </a:solidFill>
                  <a:latin typeface="Arial" charset="0"/>
                </a:rPr>
                <a:t>Meccanismi d’azione</a:t>
              </a:r>
              <a:endParaRPr lang="de-DE" sz="4400">
                <a:solidFill>
                  <a:srgbClr val="000000"/>
                </a:solidFill>
                <a:latin typeface="Arial" charset="0"/>
              </a:endParaRPr>
            </a:p>
          </p:txBody>
        </p:sp>
      </p:grpSp>
      <p:grpSp>
        <p:nvGrpSpPr>
          <p:cNvPr id="3" name="Group 5"/>
          <p:cNvGrpSpPr>
            <a:grpSpLocks/>
          </p:cNvGrpSpPr>
          <p:nvPr/>
        </p:nvGrpSpPr>
        <p:grpSpPr bwMode="auto">
          <a:xfrm>
            <a:off x="1362075" y="2482850"/>
            <a:ext cx="3865563" cy="3676650"/>
            <a:chOff x="722" y="1428"/>
            <a:chExt cx="2435" cy="2316"/>
          </a:xfrm>
        </p:grpSpPr>
        <p:pic>
          <p:nvPicPr>
            <p:cNvPr id="665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432"/>
              <a:ext cx="2389" cy="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8" name="Text Box 7"/>
            <p:cNvSpPr txBox="1">
              <a:spLocks noChangeArrowheads="1"/>
            </p:cNvSpPr>
            <p:nvPr/>
          </p:nvSpPr>
          <p:spPr bwMode="auto">
            <a:xfrm>
              <a:off x="1281" y="1428"/>
              <a:ext cx="687"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tabLst>
                  <a:tab pos="571500" algn="l"/>
                </a:tabLst>
                <a:defRPr sz="3200">
                  <a:solidFill>
                    <a:schemeClr val="tx1"/>
                  </a:solidFill>
                  <a:latin typeface="Arial" charset="0"/>
                  <a:ea typeface="MS PGothic" charset="0"/>
                  <a:cs typeface="MS PGothic" charset="0"/>
                </a:defRPr>
              </a:lvl1pPr>
              <a:lvl2pPr>
                <a:tabLst>
                  <a:tab pos="571500" algn="l"/>
                </a:tabLst>
                <a:defRPr sz="2800">
                  <a:solidFill>
                    <a:schemeClr val="tx1"/>
                  </a:solidFill>
                  <a:latin typeface="Arial" charset="0"/>
                  <a:ea typeface="MS PGothic" charset="0"/>
                  <a:cs typeface="MS PGothic" charset="0"/>
                </a:defRPr>
              </a:lvl2pPr>
              <a:lvl3pPr>
                <a:tabLst>
                  <a:tab pos="571500" algn="l"/>
                </a:tabLst>
                <a:defRPr sz="2400">
                  <a:solidFill>
                    <a:schemeClr val="tx1"/>
                  </a:solidFill>
                  <a:latin typeface="Arial" charset="0"/>
                  <a:ea typeface="MS PGothic" charset="0"/>
                  <a:cs typeface="MS PGothic" charset="0"/>
                </a:defRPr>
              </a:lvl3pPr>
              <a:lvl4pPr>
                <a:tabLst>
                  <a:tab pos="571500" algn="l"/>
                </a:tabLst>
                <a:defRPr sz="2000">
                  <a:solidFill>
                    <a:schemeClr val="tx1"/>
                  </a:solidFill>
                  <a:latin typeface="Arial" charset="0"/>
                  <a:ea typeface="MS PGothic" charset="0"/>
                  <a:cs typeface="MS PGothic" charset="0"/>
                </a:defRPr>
              </a:lvl4pPr>
              <a:lvl5pPr>
                <a:tabLst>
                  <a:tab pos="571500" algn="l"/>
                </a:tabLst>
                <a:defRPr sz="2000">
                  <a:solidFill>
                    <a:schemeClr val="tx1"/>
                  </a:solidFill>
                  <a:latin typeface="Arial" charset="0"/>
                  <a:ea typeface="MS PGothic" charset="0"/>
                  <a:cs typeface="MS PGothic" charset="0"/>
                </a:defRPr>
              </a:lvl5pPr>
              <a:lvl6pPr eaLnBrk="0" hangingPunct="0">
                <a:buFont typeface="Wingdings" charset="0"/>
                <a:tabLst>
                  <a:tab pos="571500" algn="l"/>
                </a:tabLst>
                <a:defRPr sz="2000">
                  <a:solidFill>
                    <a:schemeClr val="tx1"/>
                  </a:solidFill>
                  <a:latin typeface="Arial" charset="0"/>
                  <a:ea typeface="MS PGothic" charset="0"/>
                  <a:cs typeface="MS PGothic" charset="0"/>
                </a:defRPr>
              </a:lvl6pPr>
              <a:lvl7pPr eaLnBrk="0" hangingPunct="0">
                <a:buFont typeface="Wingdings" charset="0"/>
                <a:tabLst>
                  <a:tab pos="571500" algn="l"/>
                </a:tabLst>
                <a:defRPr sz="2000">
                  <a:solidFill>
                    <a:schemeClr val="tx1"/>
                  </a:solidFill>
                  <a:latin typeface="Arial" charset="0"/>
                  <a:ea typeface="MS PGothic" charset="0"/>
                  <a:cs typeface="MS PGothic" charset="0"/>
                </a:defRPr>
              </a:lvl7pPr>
              <a:lvl8pPr eaLnBrk="0" hangingPunct="0">
                <a:buFont typeface="Wingdings" charset="0"/>
                <a:tabLst>
                  <a:tab pos="571500" algn="l"/>
                </a:tabLst>
                <a:defRPr sz="2000">
                  <a:solidFill>
                    <a:schemeClr val="tx1"/>
                  </a:solidFill>
                  <a:latin typeface="Arial" charset="0"/>
                  <a:ea typeface="MS PGothic" charset="0"/>
                  <a:cs typeface="MS PGothic" charset="0"/>
                </a:defRPr>
              </a:lvl8pPr>
              <a:lvl9pPr eaLnBrk="0" hangingPunct="0">
                <a:buFont typeface="Wingdings" charset="0"/>
                <a:tabLst>
                  <a:tab pos="571500" algn="l"/>
                </a:tabLst>
                <a:defRPr sz="2000">
                  <a:solidFill>
                    <a:schemeClr val="tx1"/>
                  </a:solidFill>
                  <a:latin typeface="Arial" charset="0"/>
                  <a:ea typeface="MS PGothic" charset="0"/>
                  <a:cs typeface="MS PGothic" charset="0"/>
                </a:defRPr>
              </a:lvl9pPr>
            </a:lstStyle>
            <a:p>
              <a:r>
                <a:rPr lang="de-DE" sz="1400" b="1">
                  <a:solidFill>
                    <a:srgbClr val="000000"/>
                  </a:solidFill>
                </a:rPr>
                <a:t>Solubile </a:t>
              </a:r>
            </a:p>
            <a:p>
              <a:r>
                <a:rPr lang="de-DE" sz="1400" b="1">
                  <a:solidFill>
                    <a:srgbClr val="000000"/>
                  </a:solidFill>
                </a:rPr>
                <a:t>a pH 4,0</a:t>
              </a:r>
            </a:p>
          </p:txBody>
        </p:sp>
        <p:sp>
          <p:nvSpPr>
            <p:cNvPr id="502792" name="Text Box 8"/>
            <p:cNvSpPr txBox="1">
              <a:spLocks noChangeArrowheads="1"/>
            </p:cNvSpPr>
            <p:nvPr/>
          </p:nvSpPr>
          <p:spPr bwMode="auto">
            <a:xfrm>
              <a:off x="2369" y="1517"/>
              <a:ext cx="322" cy="326"/>
            </a:xfrm>
            <a:prstGeom prst="rect">
              <a:avLst/>
            </a:prstGeom>
            <a:solidFill>
              <a:srgbClr val="FFFFFF"/>
            </a:solidFill>
            <a:ln>
              <a:noFill/>
            </a:ln>
            <a:effectLst>
              <a:outerShdw dist="35921" dir="2700000" algn="ctr" rotWithShape="0">
                <a:schemeClr val="tx1"/>
              </a:outerShdw>
            </a:effectLst>
            <a:extLs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defRPr/>
              </a:pPr>
              <a:r>
                <a:rPr lang="de-DE" altLang="it-IT" sz="1400" b="1" dirty="0">
                  <a:solidFill>
                    <a:srgbClr val="000000"/>
                  </a:solidFill>
                  <a:latin typeface="Arial" pitchFamily="34" charset="0"/>
                  <a:ea typeface="+mn-ea"/>
                  <a:cs typeface="+mn-cs"/>
                </a:rPr>
                <a:t>pH 7,4</a:t>
              </a:r>
            </a:p>
          </p:txBody>
        </p:sp>
        <p:sp>
          <p:nvSpPr>
            <p:cNvPr id="66580" name="Text Box 9"/>
            <p:cNvSpPr txBox="1">
              <a:spLocks noChangeArrowheads="1"/>
            </p:cNvSpPr>
            <p:nvPr/>
          </p:nvSpPr>
          <p:spPr bwMode="auto">
            <a:xfrm>
              <a:off x="2208" y="2282"/>
              <a:ext cx="9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de-DE" sz="1400" b="1">
                  <a:solidFill>
                    <a:srgbClr val="000000"/>
                  </a:solidFill>
                </a:rPr>
                <a:t>Precipitazione</a:t>
              </a:r>
            </a:p>
          </p:txBody>
        </p:sp>
        <p:sp>
          <p:nvSpPr>
            <p:cNvPr id="66581" name="Text Box 10"/>
            <p:cNvSpPr txBox="1">
              <a:spLocks noChangeArrowheads="1"/>
            </p:cNvSpPr>
            <p:nvPr/>
          </p:nvSpPr>
          <p:spPr bwMode="auto">
            <a:xfrm>
              <a:off x="1161" y="2534"/>
              <a:ext cx="8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de-DE" sz="1400" b="1">
                  <a:solidFill>
                    <a:srgbClr val="000000"/>
                  </a:solidFill>
                </a:rPr>
                <a:t>Dissolvimento</a:t>
              </a:r>
            </a:p>
          </p:txBody>
        </p:sp>
        <p:sp>
          <p:nvSpPr>
            <p:cNvPr id="66582" name="Text Box 11"/>
            <p:cNvSpPr txBox="1">
              <a:spLocks noChangeArrowheads="1"/>
            </p:cNvSpPr>
            <p:nvPr/>
          </p:nvSpPr>
          <p:spPr bwMode="auto">
            <a:xfrm>
              <a:off x="1126" y="3312"/>
              <a:ext cx="115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de-DE" sz="1400" b="1">
                  <a:solidFill>
                    <a:srgbClr val="000000"/>
                  </a:solidFill>
                </a:rPr>
                <a:t>Membrana capillare</a:t>
              </a:r>
            </a:p>
          </p:txBody>
        </p:sp>
        <p:sp>
          <p:nvSpPr>
            <p:cNvPr id="66583" name="Text Box 12"/>
            <p:cNvSpPr txBox="1">
              <a:spLocks noChangeArrowheads="1"/>
            </p:cNvSpPr>
            <p:nvPr/>
          </p:nvSpPr>
          <p:spPr bwMode="auto">
            <a:xfrm>
              <a:off x="722" y="3552"/>
              <a:ext cx="11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de-DE" sz="1400" b="1">
                  <a:solidFill>
                    <a:srgbClr val="000000"/>
                  </a:solidFill>
                </a:rPr>
                <a:t>Insulina nel sangue</a:t>
              </a:r>
            </a:p>
          </p:txBody>
        </p:sp>
        <p:sp>
          <p:nvSpPr>
            <p:cNvPr id="66584" name="Text Box 13"/>
            <p:cNvSpPr txBox="1">
              <a:spLocks noChangeArrowheads="1"/>
            </p:cNvSpPr>
            <p:nvPr/>
          </p:nvSpPr>
          <p:spPr bwMode="auto">
            <a:xfrm>
              <a:off x="792" y="2709"/>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de-DE" sz="1400" b="1">
                  <a:solidFill>
                    <a:srgbClr val="000000"/>
                  </a:solidFill>
                </a:rPr>
                <a:t>Esameri</a:t>
              </a:r>
            </a:p>
          </p:txBody>
        </p:sp>
        <p:sp>
          <p:nvSpPr>
            <p:cNvPr id="66585" name="Text Box 14"/>
            <p:cNvSpPr txBox="1">
              <a:spLocks noChangeArrowheads="1"/>
            </p:cNvSpPr>
            <p:nvPr/>
          </p:nvSpPr>
          <p:spPr bwMode="auto">
            <a:xfrm>
              <a:off x="1632" y="2709"/>
              <a:ext cx="4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de-DE" sz="1400" b="1">
                  <a:solidFill>
                    <a:srgbClr val="000000"/>
                  </a:solidFill>
                </a:rPr>
                <a:t>Dimeri</a:t>
              </a:r>
            </a:p>
          </p:txBody>
        </p:sp>
        <p:sp>
          <p:nvSpPr>
            <p:cNvPr id="66586" name="Text Box 15"/>
            <p:cNvSpPr txBox="1">
              <a:spLocks noChangeArrowheads="1"/>
            </p:cNvSpPr>
            <p:nvPr/>
          </p:nvSpPr>
          <p:spPr bwMode="auto">
            <a:xfrm>
              <a:off x="2374" y="2709"/>
              <a:ext cx="65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de-DE" sz="1400" b="1">
                  <a:solidFill>
                    <a:srgbClr val="000000"/>
                  </a:solidFill>
                </a:rPr>
                <a:t>Monomeri</a:t>
              </a:r>
            </a:p>
          </p:txBody>
        </p:sp>
        <p:sp>
          <p:nvSpPr>
            <p:cNvPr id="66587" name="Text Box 16"/>
            <p:cNvSpPr txBox="1">
              <a:spLocks noChangeArrowheads="1"/>
            </p:cNvSpPr>
            <p:nvPr/>
          </p:nvSpPr>
          <p:spPr bwMode="auto">
            <a:xfrm>
              <a:off x="1119" y="2880"/>
              <a:ext cx="4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de-DE" sz="1400" b="1">
                  <a:solidFill>
                    <a:srgbClr val="000000"/>
                  </a:solidFill>
                </a:rPr>
                <a:t>10</a:t>
              </a:r>
              <a:r>
                <a:rPr lang="de-DE" sz="1400" b="1" baseline="30000">
                  <a:solidFill>
                    <a:srgbClr val="000000"/>
                  </a:solidFill>
                </a:rPr>
                <a:t>-3 </a:t>
              </a:r>
              <a:r>
                <a:rPr lang="de-DE" sz="1400" b="1">
                  <a:solidFill>
                    <a:srgbClr val="000000"/>
                  </a:solidFill>
                </a:rPr>
                <a:t>M</a:t>
              </a:r>
            </a:p>
          </p:txBody>
        </p:sp>
        <p:sp>
          <p:nvSpPr>
            <p:cNvPr id="66588" name="Text Box 17"/>
            <p:cNvSpPr txBox="1">
              <a:spLocks noChangeArrowheads="1"/>
            </p:cNvSpPr>
            <p:nvPr/>
          </p:nvSpPr>
          <p:spPr bwMode="auto">
            <a:xfrm>
              <a:off x="1968" y="2880"/>
              <a:ext cx="3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de-DE" sz="1400" b="1">
                  <a:solidFill>
                    <a:srgbClr val="000000"/>
                  </a:solidFill>
                </a:rPr>
                <a:t>10</a:t>
              </a:r>
              <a:r>
                <a:rPr lang="de-DE" sz="1400" b="1" baseline="30000">
                  <a:solidFill>
                    <a:srgbClr val="000000"/>
                  </a:solidFill>
                </a:rPr>
                <a:t>-5</a:t>
              </a:r>
              <a:r>
                <a:rPr lang="de-DE" sz="1400" b="1">
                  <a:solidFill>
                    <a:srgbClr val="000000"/>
                  </a:solidFill>
                </a:rPr>
                <a:t>M</a:t>
              </a:r>
            </a:p>
          </p:txBody>
        </p:sp>
        <p:sp>
          <p:nvSpPr>
            <p:cNvPr id="66589" name="Text Box 18"/>
            <p:cNvSpPr txBox="1">
              <a:spLocks noChangeArrowheads="1"/>
            </p:cNvSpPr>
            <p:nvPr/>
          </p:nvSpPr>
          <p:spPr bwMode="auto">
            <a:xfrm>
              <a:off x="2736" y="2880"/>
              <a:ext cx="41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de-DE" sz="1400" b="1">
                  <a:solidFill>
                    <a:srgbClr val="000000"/>
                  </a:solidFill>
                </a:rPr>
                <a:t>10</a:t>
              </a:r>
              <a:r>
                <a:rPr lang="de-DE" sz="1400" b="1" baseline="30000">
                  <a:solidFill>
                    <a:srgbClr val="000000"/>
                  </a:solidFill>
                </a:rPr>
                <a:t>-8 </a:t>
              </a:r>
              <a:r>
                <a:rPr lang="de-DE" sz="1400" b="1">
                  <a:solidFill>
                    <a:srgbClr val="000000"/>
                  </a:solidFill>
                </a:rPr>
                <a:t>M</a:t>
              </a:r>
            </a:p>
          </p:txBody>
        </p:sp>
      </p:grpSp>
      <p:sp>
        <p:nvSpPr>
          <p:cNvPr id="502803" name="Text Box 19"/>
          <p:cNvSpPr txBox="1">
            <a:spLocks noChangeArrowheads="1"/>
          </p:cNvSpPr>
          <p:nvPr/>
        </p:nvSpPr>
        <p:spPr bwMode="invGray">
          <a:xfrm>
            <a:off x="5245100" y="2301875"/>
            <a:ext cx="3124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algn="ctr"/>
            <a:r>
              <a:rPr lang="de-DE" sz="1600" b="1">
                <a:solidFill>
                  <a:schemeClr val="bg1"/>
                </a:solidFill>
              </a:rPr>
              <a:t>Iniezione di una soluzione acida (pH 4,0)</a:t>
            </a:r>
            <a:endParaRPr lang="it-IT" sz="1600" b="1">
              <a:solidFill>
                <a:schemeClr val="bg1"/>
              </a:solidFill>
            </a:endParaRPr>
          </a:p>
        </p:txBody>
      </p:sp>
      <p:sp>
        <p:nvSpPr>
          <p:cNvPr id="502804" name="Text Box 20"/>
          <p:cNvSpPr txBox="1">
            <a:spLocks noChangeArrowheads="1"/>
          </p:cNvSpPr>
          <p:nvPr/>
        </p:nvSpPr>
        <p:spPr bwMode="invGray">
          <a:xfrm>
            <a:off x="5245100" y="3363913"/>
            <a:ext cx="3200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algn="ctr">
              <a:lnSpc>
                <a:spcPct val="90000"/>
              </a:lnSpc>
              <a:spcBef>
                <a:spcPct val="25000"/>
              </a:spcBef>
              <a:buClr>
                <a:srgbClr val="CC0000"/>
              </a:buClr>
              <a:buSzPct val="125000"/>
            </a:pPr>
            <a:r>
              <a:rPr lang="de-DE" sz="1600" b="1">
                <a:solidFill>
                  <a:schemeClr val="bg1"/>
                </a:solidFill>
              </a:rPr>
              <a:t>Precipitazione di glargine in tessuto sottocutaneo (pH 7,4)</a:t>
            </a:r>
          </a:p>
        </p:txBody>
      </p:sp>
      <p:sp>
        <p:nvSpPr>
          <p:cNvPr id="502805" name="Text Box 21"/>
          <p:cNvSpPr txBox="1">
            <a:spLocks noChangeArrowheads="1"/>
          </p:cNvSpPr>
          <p:nvPr/>
        </p:nvSpPr>
        <p:spPr bwMode="invGray">
          <a:xfrm>
            <a:off x="5359400" y="4378325"/>
            <a:ext cx="28956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algn="ctr"/>
            <a:r>
              <a:rPr lang="de-DE" sz="1600" b="1">
                <a:solidFill>
                  <a:schemeClr val="bg1"/>
                </a:solidFill>
              </a:rPr>
              <a:t>Lento dissolvimento di esameri liberi di glargine da glargine precipitata</a:t>
            </a:r>
          </a:p>
          <a:p>
            <a:pPr algn="ctr"/>
            <a:r>
              <a:rPr lang="de-DE" sz="1600" b="1">
                <a:solidFill>
                  <a:schemeClr val="bg1"/>
                </a:solidFill>
              </a:rPr>
              <a:t>(aggregati stabilizzati)</a:t>
            </a:r>
            <a:endParaRPr lang="it-IT" sz="1600" b="1">
              <a:solidFill>
                <a:schemeClr val="bg1"/>
              </a:solidFill>
            </a:endParaRPr>
          </a:p>
        </p:txBody>
      </p:sp>
      <p:sp>
        <p:nvSpPr>
          <p:cNvPr id="502806" name="Text Box 22"/>
          <p:cNvSpPr txBox="1">
            <a:spLocks noChangeArrowheads="1"/>
          </p:cNvSpPr>
          <p:nvPr/>
        </p:nvSpPr>
        <p:spPr bwMode="invGray">
          <a:xfrm>
            <a:off x="5430838" y="5930900"/>
            <a:ext cx="2752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algn="ctr"/>
            <a:r>
              <a:rPr lang="de-DE" sz="1600" b="1">
                <a:solidFill>
                  <a:schemeClr val="bg2"/>
                </a:solidFill>
              </a:rPr>
              <a:t>Azione protratta</a:t>
            </a:r>
            <a:endParaRPr lang="it-IT" sz="1600" b="1">
              <a:solidFill>
                <a:schemeClr val="bg2"/>
              </a:solidFill>
            </a:endParaRPr>
          </a:p>
        </p:txBody>
      </p:sp>
      <p:sp>
        <p:nvSpPr>
          <p:cNvPr id="502807" name="AutoShape 23"/>
          <p:cNvSpPr>
            <a:spLocks noChangeArrowheads="1"/>
          </p:cNvSpPr>
          <p:nvPr/>
        </p:nvSpPr>
        <p:spPr bwMode="invGray">
          <a:xfrm>
            <a:off x="6654800" y="2959100"/>
            <a:ext cx="304800" cy="381000"/>
          </a:xfrm>
          <a:prstGeom prst="downArrow">
            <a:avLst>
              <a:gd name="adj1" fmla="val 50000"/>
              <a:gd name="adj2" fmla="val 31250"/>
            </a:avLst>
          </a:prstGeom>
          <a:gradFill rotWithShape="0">
            <a:gsLst>
              <a:gs pos="0">
                <a:srgbClr val="FF6600"/>
              </a:gs>
              <a:gs pos="100000">
                <a:srgbClr val="FF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algn="ctr">
              <a:defRPr/>
            </a:pPr>
            <a:endParaRPr lang="it-IT">
              <a:latin typeface="Times New Roman" panose="02020603050405020304" pitchFamily="18" charset="0"/>
              <a:ea typeface="+mn-ea"/>
              <a:cs typeface="+mn-cs"/>
            </a:endParaRPr>
          </a:p>
        </p:txBody>
      </p:sp>
      <p:sp>
        <p:nvSpPr>
          <p:cNvPr id="502808" name="AutoShape 24"/>
          <p:cNvSpPr>
            <a:spLocks noChangeArrowheads="1"/>
          </p:cNvSpPr>
          <p:nvPr/>
        </p:nvSpPr>
        <p:spPr bwMode="invGray">
          <a:xfrm>
            <a:off x="6654800" y="3949700"/>
            <a:ext cx="304800" cy="381000"/>
          </a:xfrm>
          <a:prstGeom prst="downArrow">
            <a:avLst>
              <a:gd name="adj1" fmla="val 50000"/>
              <a:gd name="adj2" fmla="val 31250"/>
            </a:avLst>
          </a:prstGeom>
          <a:gradFill rotWithShape="0">
            <a:gsLst>
              <a:gs pos="0">
                <a:srgbClr val="FF6600"/>
              </a:gs>
              <a:gs pos="100000">
                <a:srgbClr val="FF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algn="ctr">
              <a:defRPr/>
            </a:pPr>
            <a:endParaRPr lang="it-IT">
              <a:latin typeface="Times New Roman" panose="02020603050405020304" pitchFamily="18" charset="0"/>
              <a:ea typeface="+mn-ea"/>
              <a:cs typeface="+mn-cs"/>
            </a:endParaRPr>
          </a:p>
        </p:txBody>
      </p:sp>
      <p:sp>
        <p:nvSpPr>
          <p:cNvPr id="502809" name="AutoShape 25"/>
          <p:cNvSpPr>
            <a:spLocks noChangeArrowheads="1"/>
          </p:cNvSpPr>
          <p:nvPr/>
        </p:nvSpPr>
        <p:spPr bwMode="invGray">
          <a:xfrm>
            <a:off x="6654800" y="5549900"/>
            <a:ext cx="304800" cy="381000"/>
          </a:xfrm>
          <a:prstGeom prst="downArrow">
            <a:avLst>
              <a:gd name="adj1" fmla="val 50000"/>
              <a:gd name="adj2" fmla="val 31250"/>
            </a:avLst>
          </a:prstGeom>
          <a:gradFill rotWithShape="0">
            <a:gsLst>
              <a:gs pos="0">
                <a:srgbClr val="FF6600"/>
              </a:gs>
              <a:gs pos="100000">
                <a:srgbClr val="FF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p>
            <a:pPr algn="ctr">
              <a:defRPr/>
            </a:pPr>
            <a:endParaRPr lang="it-IT">
              <a:latin typeface="Times New Roman" panose="02020603050405020304" pitchFamily="18" charset="0"/>
              <a:ea typeface="+mn-ea"/>
              <a:cs typeface="+mn-cs"/>
            </a:endParaRPr>
          </a:p>
        </p:txBody>
      </p:sp>
      <p:sp>
        <p:nvSpPr>
          <p:cNvPr id="502811" name="AutoShape 27">
            <a:hlinkClick r:id="rId4" action="ppaction://hlinksldjump" highlightClick="1"/>
          </p:cNvPr>
          <p:cNvSpPr>
            <a:spLocks noChangeArrowheads="1"/>
          </p:cNvSpPr>
          <p:nvPr/>
        </p:nvSpPr>
        <p:spPr bwMode="invGray">
          <a:xfrm>
            <a:off x="8369300" y="749300"/>
            <a:ext cx="990600" cy="457200"/>
          </a:xfrm>
          <a:prstGeom prst="actionButtonBlank">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p>
            <a:pPr algn="ctr">
              <a:defRPr/>
            </a:pPr>
            <a:endParaRPr lang="it-IT">
              <a:latin typeface="Times New Roman" panose="02020603050405020304" pitchFamily="18" charset="0"/>
              <a:ea typeface="+mn-ea"/>
              <a:cs typeface="+mn-cs"/>
            </a:endParaRPr>
          </a:p>
        </p:txBody>
      </p:sp>
      <p:pic>
        <p:nvPicPr>
          <p:cNvPr id="66573"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263" y="438150"/>
            <a:ext cx="1354137" cy="1447800"/>
          </a:xfrm>
          <a:prstGeom prst="rect">
            <a:avLst/>
          </a:prstGeom>
          <a:solidFill>
            <a:srgbClr val="FF0080"/>
          </a:solidFill>
          <a:ln>
            <a:noFill/>
          </a:ln>
        </p:spPr>
      </p:pic>
      <p:sp>
        <p:nvSpPr>
          <p:cNvPr id="66574" name="Rectangle 3"/>
          <p:cNvSpPr>
            <a:spLocks noChangeArrowheads="1"/>
          </p:cNvSpPr>
          <p:nvPr/>
        </p:nvSpPr>
        <p:spPr bwMode="auto">
          <a:xfrm>
            <a:off x="2166938" y="609600"/>
            <a:ext cx="4910137" cy="644525"/>
          </a:xfrm>
          <a:prstGeom prst="rect">
            <a:avLst/>
          </a:prstGeom>
          <a:noFill/>
          <a:ln>
            <a:noFill/>
          </a:ln>
        </p:spPr>
        <p:txBody>
          <a:bodyPr wrap="none" lIns="90488" tIns="44450" rIns="90488" bIns="44450">
            <a:spAutoFit/>
          </a:bodyPr>
          <a:lstStyle/>
          <a:p>
            <a:r>
              <a:rPr lang="it-IT" sz="3600" b="1" dirty="0">
                <a:solidFill>
                  <a:srgbClr val="FF0080"/>
                </a:solidFill>
                <a:latin typeface="Arial" charset="0"/>
              </a:rPr>
              <a:t>INSULINA GLARGINE </a:t>
            </a:r>
          </a:p>
        </p:txBody>
      </p:sp>
      <p:sp>
        <p:nvSpPr>
          <p:cNvPr id="66575" name="Line 4"/>
          <p:cNvSpPr>
            <a:spLocks noChangeShapeType="1"/>
          </p:cNvSpPr>
          <p:nvPr/>
        </p:nvSpPr>
        <p:spPr bwMode="auto">
          <a:xfrm>
            <a:off x="2166938" y="1273175"/>
            <a:ext cx="5678487" cy="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dirty="0"/>
          </a:p>
        </p:txBody>
      </p:sp>
      <p:sp>
        <p:nvSpPr>
          <p:cNvPr id="66576" name="Rectangle 5"/>
          <p:cNvSpPr>
            <a:spLocks noChangeArrowheads="1"/>
          </p:cNvSpPr>
          <p:nvPr/>
        </p:nvSpPr>
        <p:spPr bwMode="auto">
          <a:xfrm>
            <a:off x="2166938" y="1366838"/>
            <a:ext cx="143033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it-IT" b="1">
                <a:latin typeface="Arial" charset="0"/>
              </a:rPr>
              <a:t>LANTUS</a:t>
            </a:r>
          </a:p>
        </p:txBody>
      </p:sp>
    </p:spTree>
    <p:extLst>
      <p:ext uri="{BB962C8B-B14F-4D97-AF65-F5344CB8AC3E}">
        <p14:creationId xmlns:p14="http://schemas.microsoft.com/office/powerpoint/2010/main" val="3342738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502803"/>
                                        </p:tgtEl>
                                        <p:attrNameLst>
                                          <p:attrName>style.visibility</p:attrName>
                                        </p:attrNameLst>
                                      </p:cBhvr>
                                      <p:to>
                                        <p:strVal val="visible"/>
                                      </p:to>
                                    </p:set>
                                    <p:animEffect transition="in" filter="wipe(up)">
                                      <p:cBhvr>
                                        <p:cTn id="11" dur="500"/>
                                        <p:tgtEl>
                                          <p:spTgt spid="502803"/>
                                        </p:tgtEl>
                                      </p:cBhvr>
                                    </p:animEffect>
                                  </p:childTnLst>
                                </p:cTn>
                              </p:par>
                            </p:childTnLst>
                          </p:cTn>
                        </p:par>
                        <p:par>
                          <p:cTn id="12" fill="hold" nodeType="afterGroup">
                            <p:stCondLst>
                              <p:cond delay="2000"/>
                            </p:stCondLst>
                            <p:childTnLst>
                              <p:par>
                                <p:cTn id="13" presetID="17" presetClass="entr" presetSubtype="1" fill="hold" grpId="0" nodeType="afterEffect">
                                  <p:stCondLst>
                                    <p:cond delay="0"/>
                                  </p:stCondLst>
                                  <p:childTnLst>
                                    <p:set>
                                      <p:cBhvr>
                                        <p:cTn id="14" dur="1" fill="hold">
                                          <p:stCondLst>
                                            <p:cond delay="0"/>
                                          </p:stCondLst>
                                        </p:cTn>
                                        <p:tgtEl>
                                          <p:spTgt spid="502807"/>
                                        </p:tgtEl>
                                        <p:attrNameLst>
                                          <p:attrName>style.visibility</p:attrName>
                                        </p:attrNameLst>
                                      </p:cBhvr>
                                      <p:to>
                                        <p:strVal val="visible"/>
                                      </p:to>
                                    </p:set>
                                    <p:anim calcmode="lin" valueType="num">
                                      <p:cBhvr>
                                        <p:cTn id="15" dur="500" fill="hold"/>
                                        <p:tgtEl>
                                          <p:spTgt spid="502807"/>
                                        </p:tgtEl>
                                        <p:attrNameLst>
                                          <p:attrName>ppt_x</p:attrName>
                                        </p:attrNameLst>
                                      </p:cBhvr>
                                      <p:tavLst>
                                        <p:tav tm="0">
                                          <p:val>
                                            <p:strVal val="#ppt_x"/>
                                          </p:val>
                                        </p:tav>
                                        <p:tav tm="100000">
                                          <p:val>
                                            <p:strVal val="#ppt_x"/>
                                          </p:val>
                                        </p:tav>
                                      </p:tavLst>
                                    </p:anim>
                                    <p:anim calcmode="lin" valueType="num">
                                      <p:cBhvr>
                                        <p:cTn id="16" dur="500" fill="hold"/>
                                        <p:tgtEl>
                                          <p:spTgt spid="502807"/>
                                        </p:tgtEl>
                                        <p:attrNameLst>
                                          <p:attrName>ppt_y</p:attrName>
                                        </p:attrNameLst>
                                      </p:cBhvr>
                                      <p:tavLst>
                                        <p:tav tm="0">
                                          <p:val>
                                            <p:strVal val="#ppt_y-#ppt_h/2"/>
                                          </p:val>
                                        </p:tav>
                                        <p:tav tm="100000">
                                          <p:val>
                                            <p:strVal val="#ppt_y"/>
                                          </p:val>
                                        </p:tav>
                                      </p:tavLst>
                                    </p:anim>
                                    <p:anim calcmode="lin" valueType="num">
                                      <p:cBhvr>
                                        <p:cTn id="17" dur="500" fill="hold"/>
                                        <p:tgtEl>
                                          <p:spTgt spid="502807"/>
                                        </p:tgtEl>
                                        <p:attrNameLst>
                                          <p:attrName>ppt_w</p:attrName>
                                        </p:attrNameLst>
                                      </p:cBhvr>
                                      <p:tavLst>
                                        <p:tav tm="0">
                                          <p:val>
                                            <p:strVal val="#ppt_w"/>
                                          </p:val>
                                        </p:tav>
                                        <p:tav tm="100000">
                                          <p:val>
                                            <p:strVal val="#ppt_w"/>
                                          </p:val>
                                        </p:tav>
                                      </p:tavLst>
                                    </p:anim>
                                    <p:anim calcmode="lin" valueType="num">
                                      <p:cBhvr>
                                        <p:cTn id="18" dur="500" fill="hold"/>
                                        <p:tgtEl>
                                          <p:spTgt spid="502807"/>
                                        </p:tgtEl>
                                        <p:attrNameLst>
                                          <p:attrName>ppt_h</p:attrName>
                                        </p:attrNameLst>
                                      </p:cBhvr>
                                      <p:tavLst>
                                        <p:tav tm="0">
                                          <p:val>
                                            <p:fltVal val="0"/>
                                          </p:val>
                                        </p:tav>
                                        <p:tav tm="100000">
                                          <p:val>
                                            <p:strVal val="#ppt_h"/>
                                          </p:val>
                                        </p:tav>
                                      </p:tavLst>
                                    </p:anim>
                                  </p:childTnLst>
                                </p:cTn>
                              </p:par>
                            </p:childTnLst>
                          </p:cTn>
                        </p:par>
                        <p:par>
                          <p:cTn id="19" fill="hold" nodeType="afterGroup">
                            <p:stCondLst>
                              <p:cond delay="2500"/>
                            </p:stCondLst>
                            <p:childTnLst>
                              <p:par>
                                <p:cTn id="20" presetID="22" presetClass="entr" presetSubtype="1" fill="hold" grpId="0" nodeType="afterEffect">
                                  <p:stCondLst>
                                    <p:cond delay="1000"/>
                                  </p:stCondLst>
                                  <p:childTnLst>
                                    <p:set>
                                      <p:cBhvr>
                                        <p:cTn id="21" dur="1" fill="hold">
                                          <p:stCondLst>
                                            <p:cond delay="0"/>
                                          </p:stCondLst>
                                        </p:cTn>
                                        <p:tgtEl>
                                          <p:spTgt spid="502804"/>
                                        </p:tgtEl>
                                        <p:attrNameLst>
                                          <p:attrName>style.visibility</p:attrName>
                                        </p:attrNameLst>
                                      </p:cBhvr>
                                      <p:to>
                                        <p:strVal val="visible"/>
                                      </p:to>
                                    </p:set>
                                    <p:animEffect transition="in" filter="wipe(up)">
                                      <p:cBhvr>
                                        <p:cTn id="22" dur="500"/>
                                        <p:tgtEl>
                                          <p:spTgt spid="502804"/>
                                        </p:tgtEl>
                                      </p:cBhvr>
                                    </p:animEffect>
                                  </p:childTnLst>
                                </p:cTn>
                              </p:par>
                            </p:childTnLst>
                          </p:cTn>
                        </p:par>
                        <p:par>
                          <p:cTn id="23" fill="hold" nodeType="afterGroup">
                            <p:stCondLst>
                              <p:cond delay="4000"/>
                            </p:stCondLst>
                            <p:childTnLst>
                              <p:par>
                                <p:cTn id="24" presetID="17" presetClass="entr" presetSubtype="1" fill="hold" grpId="0" nodeType="afterEffect">
                                  <p:stCondLst>
                                    <p:cond delay="0"/>
                                  </p:stCondLst>
                                  <p:childTnLst>
                                    <p:set>
                                      <p:cBhvr>
                                        <p:cTn id="25" dur="1" fill="hold">
                                          <p:stCondLst>
                                            <p:cond delay="0"/>
                                          </p:stCondLst>
                                        </p:cTn>
                                        <p:tgtEl>
                                          <p:spTgt spid="502808"/>
                                        </p:tgtEl>
                                        <p:attrNameLst>
                                          <p:attrName>style.visibility</p:attrName>
                                        </p:attrNameLst>
                                      </p:cBhvr>
                                      <p:to>
                                        <p:strVal val="visible"/>
                                      </p:to>
                                    </p:set>
                                    <p:anim calcmode="lin" valueType="num">
                                      <p:cBhvr>
                                        <p:cTn id="26" dur="500" fill="hold"/>
                                        <p:tgtEl>
                                          <p:spTgt spid="502808"/>
                                        </p:tgtEl>
                                        <p:attrNameLst>
                                          <p:attrName>ppt_x</p:attrName>
                                        </p:attrNameLst>
                                      </p:cBhvr>
                                      <p:tavLst>
                                        <p:tav tm="0">
                                          <p:val>
                                            <p:strVal val="#ppt_x"/>
                                          </p:val>
                                        </p:tav>
                                        <p:tav tm="100000">
                                          <p:val>
                                            <p:strVal val="#ppt_x"/>
                                          </p:val>
                                        </p:tav>
                                      </p:tavLst>
                                    </p:anim>
                                    <p:anim calcmode="lin" valueType="num">
                                      <p:cBhvr>
                                        <p:cTn id="27" dur="500" fill="hold"/>
                                        <p:tgtEl>
                                          <p:spTgt spid="502808"/>
                                        </p:tgtEl>
                                        <p:attrNameLst>
                                          <p:attrName>ppt_y</p:attrName>
                                        </p:attrNameLst>
                                      </p:cBhvr>
                                      <p:tavLst>
                                        <p:tav tm="0">
                                          <p:val>
                                            <p:strVal val="#ppt_y-#ppt_h/2"/>
                                          </p:val>
                                        </p:tav>
                                        <p:tav tm="100000">
                                          <p:val>
                                            <p:strVal val="#ppt_y"/>
                                          </p:val>
                                        </p:tav>
                                      </p:tavLst>
                                    </p:anim>
                                    <p:anim calcmode="lin" valueType="num">
                                      <p:cBhvr>
                                        <p:cTn id="28" dur="500" fill="hold"/>
                                        <p:tgtEl>
                                          <p:spTgt spid="502808"/>
                                        </p:tgtEl>
                                        <p:attrNameLst>
                                          <p:attrName>ppt_w</p:attrName>
                                        </p:attrNameLst>
                                      </p:cBhvr>
                                      <p:tavLst>
                                        <p:tav tm="0">
                                          <p:val>
                                            <p:strVal val="#ppt_w"/>
                                          </p:val>
                                        </p:tav>
                                        <p:tav tm="100000">
                                          <p:val>
                                            <p:strVal val="#ppt_w"/>
                                          </p:val>
                                        </p:tav>
                                      </p:tavLst>
                                    </p:anim>
                                    <p:anim calcmode="lin" valueType="num">
                                      <p:cBhvr>
                                        <p:cTn id="29" dur="500" fill="hold"/>
                                        <p:tgtEl>
                                          <p:spTgt spid="502808"/>
                                        </p:tgtEl>
                                        <p:attrNameLst>
                                          <p:attrName>ppt_h</p:attrName>
                                        </p:attrNameLst>
                                      </p:cBhvr>
                                      <p:tavLst>
                                        <p:tav tm="0">
                                          <p:val>
                                            <p:fltVal val="0"/>
                                          </p:val>
                                        </p:tav>
                                        <p:tav tm="100000">
                                          <p:val>
                                            <p:strVal val="#ppt_h"/>
                                          </p:val>
                                        </p:tav>
                                      </p:tavLst>
                                    </p:anim>
                                  </p:childTnLst>
                                </p:cTn>
                              </p:par>
                            </p:childTnLst>
                          </p:cTn>
                        </p:par>
                        <p:par>
                          <p:cTn id="30" fill="hold" nodeType="afterGroup">
                            <p:stCondLst>
                              <p:cond delay="4500"/>
                            </p:stCondLst>
                            <p:childTnLst>
                              <p:par>
                                <p:cTn id="31" presetID="22" presetClass="entr" presetSubtype="1" fill="hold" grpId="0" nodeType="afterEffect">
                                  <p:stCondLst>
                                    <p:cond delay="1000"/>
                                  </p:stCondLst>
                                  <p:childTnLst>
                                    <p:set>
                                      <p:cBhvr>
                                        <p:cTn id="32" dur="1" fill="hold">
                                          <p:stCondLst>
                                            <p:cond delay="0"/>
                                          </p:stCondLst>
                                        </p:cTn>
                                        <p:tgtEl>
                                          <p:spTgt spid="502805"/>
                                        </p:tgtEl>
                                        <p:attrNameLst>
                                          <p:attrName>style.visibility</p:attrName>
                                        </p:attrNameLst>
                                      </p:cBhvr>
                                      <p:to>
                                        <p:strVal val="visible"/>
                                      </p:to>
                                    </p:set>
                                    <p:animEffect transition="in" filter="wipe(up)">
                                      <p:cBhvr>
                                        <p:cTn id="33" dur="500"/>
                                        <p:tgtEl>
                                          <p:spTgt spid="502805"/>
                                        </p:tgtEl>
                                      </p:cBhvr>
                                    </p:animEffect>
                                  </p:childTnLst>
                                </p:cTn>
                              </p:par>
                            </p:childTnLst>
                          </p:cTn>
                        </p:par>
                        <p:par>
                          <p:cTn id="34" fill="hold" nodeType="afterGroup">
                            <p:stCondLst>
                              <p:cond delay="6000"/>
                            </p:stCondLst>
                            <p:childTnLst>
                              <p:par>
                                <p:cTn id="35" presetID="17" presetClass="entr" presetSubtype="1" fill="hold" grpId="0" nodeType="afterEffect">
                                  <p:stCondLst>
                                    <p:cond delay="0"/>
                                  </p:stCondLst>
                                  <p:childTnLst>
                                    <p:set>
                                      <p:cBhvr>
                                        <p:cTn id="36" dur="1" fill="hold">
                                          <p:stCondLst>
                                            <p:cond delay="0"/>
                                          </p:stCondLst>
                                        </p:cTn>
                                        <p:tgtEl>
                                          <p:spTgt spid="502809"/>
                                        </p:tgtEl>
                                        <p:attrNameLst>
                                          <p:attrName>style.visibility</p:attrName>
                                        </p:attrNameLst>
                                      </p:cBhvr>
                                      <p:to>
                                        <p:strVal val="visible"/>
                                      </p:to>
                                    </p:set>
                                    <p:anim calcmode="lin" valueType="num">
                                      <p:cBhvr>
                                        <p:cTn id="37" dur="500" fill="hold"/>
                                        <p:tgtEl>
                                          <p:spTgt spid="502809"/>
                                        </p:tgtEl>
                                        <p:attrNameLst>
                                          <p:attrName>ppt_x</p:attrName>
                                        </p:attrNameLst>
                                      </p:cBhvr>
                                      <p:tavLst>
                                        <p:tav tm="0">
                                          <p:val>
                                            <p:strVal val="#ppt_x"/>
                                          </p:val>
                                        </p:tav>
                                        <p:tav tm="100000">
                                          <p:val>
                                            <p:strVal val="#ppt_x"/>
                                          </p:val>
                                        </p:tav>
                                      </p:tavLst>
                                    </p:anim>
                                    <p:anim calcmode="lin" valueType="num">
                                      <p:cBhvr>
                                        <p:cTn id="38" dur="500" fill="hold"/>
                                        <p:tgtEl>
                                          <p:spTgt spid="502809"/>
                                        </p:tgtEl>
                                        <p:attrNameLst>
                                          <p:attrName>ppt_y</p:attrName>
                                        </p:attrNameLst>
                                      </p:cBhvr>
                                      <p:tavLst>
                                        <p:tav tm="0">
                                          <p:val>
                                            <p:strVal val="#ppt_y-#ppt_h/2"/>
                                          </p:val>
                                        </p:tav>
                                        <p:tav tm="100000">
                                          <p:val>
                                            <p:strVal val="#ppt_y"/>
                                          </p:val>
                                        </p:tav>
                                      </p:tavLst>
                                    </p:anim>
                                    <p:anim calcmode="lin" valueType="num">
                                      <p:cBhvr>
                                        <p:cTn id="39" dur="500" fill="hold"/>
                                        <p:tgtEl>
                                          <p:spTgt spid="502809"/>
                                        </p:tgtEl>
                                        <p:attrNameLst>
                                          <p:attrName>ppt_w</p:attrName>
                                        </p:attrNameLst>
                                      </p:cBhvr>
                                      <p:tavLst>
                                        <p:tav tm="0">
                                          <p:val>
                                            <p:strVal val="#ppt_w"/>
                                          </p:val>
                                        </p:tav>
                                        <p:tav tm="100000">
                                          <p:val>
                                            <p:strVal val="#ppt_w"/>
                                          </p:val>
                                        </p:tav>
                                      </p:tavLst>
                                    </p:anim>
                                    <p:anim calcmode="lin" valueType="num">
                                      <p:cBhvr>
                                        <p:cTn id="40" dur="500" fill="hold"/>
                                        <p:tgtEl>
                                          <p:spTgt spid="502809"/>
                                        </p:tgtEl>
                                        <p:attrNameLst>
                                          <p:attrName>ppt_h</p:attrName>
                                        </p:attrNameLst>
                                      </p:cBhvr>
                                      <p:tavLst>
                                        <p:tav tm="0">
                                          <p:val>
                                            <p:fltVal val="0"/>
                                          </p:val>
                                        </p:tav>
                                        <p:tav tm="100000">
                                          <p:val>
                                            <p:strVal val="#ppt_h"/>
                                          </p:val>
                                        </p:tav>
                                      </p:tavLst>
                                    </p:anim>
                                  </p:childTnLst>
                                </p:cTn>
                              </p:par>
                            </p:childTnLst>
                          </p:cTn>
                        </p:par>
                        <p:par>
                          <p:cTn id="41" fill="hold" nodeType="afterGroup">
                            <p:stCondLst>
                              <p:cond delay="6500"/>
                            </p:stCondLst>
                            <p:childTnLst>
                              <p:par>
                                <p:cTn id="42" presetID="22" presetClass="entr" presetSubtype="1" fill="hold" grpId="0" nodeType="afterEffect">
                                  <p:stCondLst>
                                    <p:cond delay="1000"/>
                                  </p:stCondLst>
                                  <p:childTnLst>
                                    <p:set>
                                      <p:cBhvr>
                                        <p:cTn id="43" dur="1" fill="hold">
                                          <p:stCondLst>
                                            <p:cond delay="0"/>
                                          </p:stCondLst>
                                        </p:cTn>
                                        <p:tgtEl>
                                          <p:spTgt spid="502806"/>
                                        </p:tgtEl>
                                        <p:attrNameLst>
                                          <p:attrName>style.visibility</p:attrName>
                                        </p:attrNameLst>
                                      </p:cBhvr>
                                      <p:to>
                                        <p:strVal val="visible"/>
                                      </p:to>
                                    </p:set>
                                    <p:animEffect transition="in" filter="wipe(up)">
                                      <p:cBhvr>
                                        <p:cTn id="44" dur="500"/>
                                        <p:tgtEl>
                                          <p:spTgt spid="502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803" grpId="0" autoUpdateAnimBg="0"/>
      <p:bldP spid="502804" grpId="0" autoUpdateAnimBg="0"/>
      <p:bldP spid="502805" grpId="0" autoUpdateAnimBg="0"/>
      <p:bldP spid="502806" grpId="0" autoUpdateAnimBg="0"/>
      <p:bldP spid="502807" grpId="0" animBg="1"/>
      <p:bldP spid="502808" grpId="0" animBg="1"/>
      <p:bldP spid="50280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6683375" y="394017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eaLnBrk="1" hangingPunct="1">
              <a:spcBef>
                <a:spcPct val="50000"/>
              </a:spcBef>
            </a:pPr>
            <a:r>
              <a:rPr lang="it-IT" sz="2400" b="1">
                <a:latin typeface="Tahoma" charset="0"/>
              </a:rPr>
              <a:t>ARG</a:t>
            </a:r>
          </a:p>
        </p:txBody>
      </p:sp>
      <p:pic>
        <p:nvPicPr>
          <p:cNvPr id="686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5263"/>
            <a:ext cx="915193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5"/>
          <p:cNvSpPr txBox="1">
            <a:spLocks noChangeArrowheads="1"/>
          </p:cNvSpPr>
          <p:nvPr/>
        </p:nvSpPr>
        <p:spPr bwMode="auto">
          <a:xfrm>
            <a:off x="187325" y="4530725"/>
            <a:ext cx="877728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eaLnBrk="1" hangingPunct="1">
              <a:spcBef>
                <a:spcPct val="50000"/>
              </a:spcBef>
            </a:pPr>
            <a:r>
              <a:rPr lang="it-IT" sz="2000" b="1">
                <a:solidFill>
                  <a:srgbClr val="FF0066"/>
                </a:solidFill>
              </a:rPr>
              <a:t>Aggiunta di 2 Arg (arginina) all’estremità C-terminale della catena B: </a:t>
            </a:r>
            <a:r>
              <a:rPr lang="it-IT" sz="2000"/>
              <a:t>spostamento del punto isolettrico da pH 5.4 a pH 6.7 rendendola più solubile a pH acido e meno solubile al pH basico del sottocute.</a:t>
            </a:r>
          </a:p>
          <a:p>
            <a:pPr eaLnBrk="1" hangingPunct="1">
              <a:spcBef>
                <a:spcPct val="50000"/>
              </a:spcBef>
            </a:pPr>
            <a:r>
              <a:rPr lang="it-IT" sz="2000" b="1">
                <a:solidFill>
                  <a:srgbClr val="FF0066"/>
                </a:solidFill>
              </a:rPr>
              <a:t>Sostituzione dell’Asp (asparagina) in posizione 21 della catena A con Gly (glicina): </a:t>
            </a:r>
            <a:r>
              <a:rPr lang="it-IT" sz="2000"/>
              <a:t>stabilizzazione dell’insulina</a:t>
            </a:r>
          </a:p>
        </p:txBody>
      </p:sp>
      <p:sp>
        <p:nvSpPr>
          <p:cNvPr id="68613" name="Line 6"/>
          <p:cNvSpPr>
            <a:spLocks noChangeShapeType="1"/>
          </p:cNvSpPr>
          <p:nvPr/>
        </p:nvSpPr>
        <p:spPr bwMode="auto">
          <a:xfrm flipV="1">
            <a:off x="7493000" y="3729038"/>
            <a:ext cx="736600" cy="39528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it-IT"/>
          </a:p>
        </p:txBody>
      </p:sp>
      <p:sp>
        <p:nvSpPr>
          <p:cNvPr id="11" name="Rectangle 9"/>
          <p:cNvSpPr>
            <a:spLocks noChangeArrowheads="1"/>
          </p:cNvSpPr>
          <p:nvPr/>
        </p:nvSpPr>
        <p:spPr bwMode="auto">
          <a:xfrm>
            <a:off x="382588" y="82550"/>
            <a:ext cx="8459787" cy="1104900"/>
          </a:xfrm>
          <a:prstGeom prst="rect">
            <a:avLst/>
          </a:prstGeom>
          <a:noFill/>
          <a:ln w="12700">
            <a:noFill/>
            <a:miter lim="800000"/>
            <a:headEnd/>
            <a:tailEnd/>
          </a:ln>
          <a:effectLst/>
        </p:spPr>
        <p:txBody>
          <a:bodyPr lIns="90488" tIns="44450" rIns="90488" bIns="44450" anchor="ctr"/>
          <a:lstStyle>
            <a:lvl1pPr defTabSz="885825">
              <a:defRPr sz="2400">
                <a:solidFill>
                  <a:schemeClr val="tx1"/>
                </a:solidFill>
                <a:latin typeface="Times New Roman" panose="02020603050405020304" pitchFamily="18" charset="0"/>
                <a:ea typeface="MS PGothic" panose="020B0600070205080204" pitchFamily="34" charset="-128"/>
              </a:defRPr>
            </a:lvl1pPr>
            <a:lvl2pPr marL="742950" indent="-285750" defTabSz="885825">
              <a:defRPr sz="2400">
                <a:solidFill>
                  <a:schemeClr val="tx1"/>
                </a:solidFill>
                <a:latin typeface="Times New Roman" panose="02020603050405020304" pitchFamily="18" charset="0"/>
                <a:ea typeface="MS PGothic" panose="020B0600070205080204" pitchFamily="34" charset="-128"/>
              </a:defRPr>
            </a:lvl2pPr>
            <a:lvl3pPr marL="1143000" indent="-228600" defTabSz="885825">
              <a:defRPr sz="2400">
                <a:solidFill>
                  <a:schemeClr val="tx1"/>
                </a:solidFill>
                <a:latin typeface="Times New Roman" panose="02020603050405020304" pitchFamily="18" charset="0"/>
                <a:ea typeface="MS PGothic" panose="020B0600070205080204" pitchFamily="34" charset="-128"/>
              </a:defRPr>
            </a:lvl3pPr>
            <a:lvl4pPr marL="1600200" indent="-228600" defTabSz="885825">
              <a:defRPr sz="2400">
                <a:solidFill>
                  <a:schemeClr val="tx1"/>
                </a:solidFill>
                <a:latin typeface="Times New Roman" panose="02020603050405020304" pitchFamily="18" charset="0"/>
                <a:ea typeface="MS PGothic" panose="020B0600070205080204" pitchFamily="34" charset="-128"/>
              </a:defRPr>
            </a:lvl4pPr>
            <a:lvl5pPr marL="2057400" indent="-228600" defTabSz="885825">
              <a:defRPr sz="2400">
                <a:solidFill>
                  <a:schemeClr val="tx1"/>
                </a:solidFill>
                <a:latin typeface="Times New Roman" panose="02020603050405020304" pitchFamily="18" charset="0"/>
                <a:ea typeface="MS PGothic" panose="020B0600070205080204" pitchFamily="34" charset="-128"/>
              </a:defRPr>
            </a:lvl5pPr>
            <a:lvl6pPr marL="25146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defTabSz="8858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it-IT" altLang="it-IT" sz="4000" b="1" dirty="0">
                <a:solidFill>
                  <a:srgbClr val="FF0080"/>
                </a:solidFill>
                <a:effectLst>
                  <a:outerShdw blurRad="38100" dist="38100" dir="2700000" algn="tl">
                    <a:srgbClr val="000000"/>
                  </a:outerShdw>
                </a:effectLst>
                <a:latin typeface="Arial" panose="020B0604020202020204" pitchFamily="34" charset="0"/>
                <a:cs typeface="+mn-cs"/>
              </a:rPr>
              <a:t>I</a:t>
            </a:r>
            <a:r>
              <a:rPr lang="it-IT" altLang="it-IT" sz="4000" b="1" dirty="0" smtClean="0">
                <a:solidFill>
                  <a:srgbClr val="FF0080"/>
                </a:solidFill>
                <a:effectLst>
                  <a:outerShdw blurRad="38100" dist="38100" dir="2700000" algn="tl">
                    <a:srgbClr val="000000"/>
                  </a:outerShdw>
                </a:effectLst>
                <a:latin typeface="Arial" panose="020B0604020202020204" pitchFamily="34" charset="0"/>
                <a:cs typeface="+mn-cs"/>
              </a:rPr>
              <a:t>nsulina GLARGINE (LANTUS)</a:t>
            </a:r>
            <a:endParaRPr lang="it-IT" altLang="it-IT" sz="4100" dirty="0" smtClean="0">
              <a:solidFill>
                <a:srgbClr val="FF0080"/>
              </a:solidFill>
              <a:effectLst>
                <a:outerShdw blurRad="38100" dist="38100" dir="2700000" algn="tl">
                  <a:srgbClr val="000000"/>
                </a:outerShdw>
              </a:effectLst>
              <a:latin typeface="DINMittelschrift Alternate" charset="0"/>
              <a:cs typeface="+mn-cs"/>
            </a:endParaRPr>
          </a:p>
        </p:txBody>
      </p:sp>
    </p:spTree>
    <p:extLst>
      <p:ext uri="{BB962C8B-B14F-4D97-AF65-F5344CB8AC3E}">
        <p14:creationId xmlns:p14="http://schemas.microsoft.com/office/powerpoint/2010/main" val="2259112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363" y="1928813"/>
            <a:ext cx="67056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Freeform 3"/>
          <p:cNvSpPr>
            <a:spLocks noEditPoints="1"/>
          </p:cNvSpPr>
          <p:nvPr/>
        </p:nvSpPr>
        <p:spPr bwMode="auto">
          <a:xfrm>
            <a:off x="5110163" y="3338513"/>
            <a:ext cx="711200" cy="609600"/>
          </a:xfrm>
          <a:custGeom>
            <a:avLst/>
            <a:gdLst>
              <a:gd name="T0" fmla="*/ 2147483646 w 448"/>
              <a:gd name="T1" fmla="*/ 2147483646 h 384"/>
              <a:gd name="T2" fmla="*/ 0 w 448"/>
              <a:gd name="T3" fmla="*/ 2147483646 h 384"/>
              <a:gd name="T4" fmla="*/ 2147483646 w 448"/>
              <a:gd name="T5" fmla="*/ 2147483646 h 384"/>
              <a:gd name="T6" fmla="*/ 2147483646 w 448"/>
              <a:gd name="T7" fmla="*/ 2147483646 h 384"/>
              <a:gd name="T8" fmla="*/ 2147483646 w 448"/>
              <a:gd name="T9" fmla="*/ 2147483646 h 384"/>
              <a:gd name="T10" fmla="*/ 2147483646 w 448"/>
              <a:gd name="T11" fmla="*/ 2147483646 h 384"/>
              <a:gd name="T12" fmla="*/ 2147483646 w 448"/>
              <a:gd name="T13" fmla="*/ 2147483646 h 384"/>
              <a:gd name="T14" fmla="*/ 2147483646 w 448"/>
              <a:gd name="T15" fmla="*/ 0 h 384"/>
              <a:gd name="T16" fmla="*/ 2147483646 w 448"/>
              <a:gd name="T17" fmla="*/ 0 h 384"/>
              <a:gd name="T18" fmla="*/ 2147483646 w 448"/>
              <a:gd name="T19" fmla="*/ 0 h 384"/>
              <a:gd name="T20" fmla="*/ 2147483646 w 448"/>
              <a:gd name="T21" fmla="*/ 0 h 384"/>
              <a:gd name="T22" fmla="*/ 2147483646 w 448"/>
              <a:gd name="T23" fmla="*/ 2147483646 h 384"/>
              <a:gd name="T24" fmla="*/ 2147483646 w 448"/>
              <a:gd name="T25" fmla="*/ 2147483646 h 384"/>
              <a:gd name="T26" fmla="*/ 2147483646 w 448"/>
              <a:gd name="T27" fmla="*/ 2147483646 h 384"/>
              <a:gd name="T28" fmla="*/ 2147483646 w 448"/>
              <a:gd name="T29" fmla="*/ 2147483646 h 384"/>
              <a:gd name="T30" fmla="*/ 2147483646 w 448"/>
              <a:gd name="T31" fmla="*/ 2147483646 h 384"/>
              <a:gd name="T32" fmla="*/ 2147483646 w 448"/>
              <a:gd name="T33" fmla="*/ 2147483646 h 384"/>
              <a:gd name="T34" fmla="*/ 2147483646 w 448"/>
              <a:gd name="T35" fmla="*/ 2147483646 h 384"/>
              <a:gd name="T36" fmla="*/ 2147483646 w 448"/>
              <a:gd name="T37" fmla="*/ 2147483646 h 384"/>
              <a:gd name="T38" fmla="*/ 2147483646 w 448"/>
              <a:gd name="T39" fmla="*/ 2147483646 h 384"/>
              <a:gd name="T40" fmla="*/ 2147483646 w 448"/>
              <a:gd name="T41" fmla="*/ 2147483646 h 384"/>
              <a:gd name="T42" fmla="*/ 2147483646 w 448"/>
              <a:gd name="T43" fmla="*/ 2147483646 h 384"/>
              <a:gd name="T44" fmla="*/ 2147483646 w 448"/>
              <a:gd name="T45" fmla="*/ 2147483646 h 384"/>
              <a:gd name="T46" fmla="*/ 2147483646 w 448"/>
              <a:gd name="T47" fmla="*/ 2147483646 h 384"/>
              <a:gd name="T48" fmla="*/ 2147483646 w 448"/>
              <a:gd name="T49" fmla="*/ 2147483646 h 384"/>
              <a:gd name="T50" fmla="*/ 2147483646 w 448"/>
              <a:gd name="T51" fmla="*/ 2147483646 h 3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8"/>
              <a:gd name="T79" fmla="*/ 0 h 384"/>
              <a:gd name="T80" fmla="*/ 448 w 448"/>
              <a:gd name="T81" fmla="*/ 384 h 3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8" h="384">
                <a:moveTo>
                  <a:pt x="9" y="354"/>
                </a:moveTo>
                <a:lnTo>
                  <a:pt x="0" y="384"/>
                </a:lnTo>
                <a:lnTo>
                  <a:pt x="32" y="384"/>
                </a:lnTo>
                <a:lnTo>
                  <a:pt x="320" y="384"/>
                </a:lnTo>
                <a:lnTo>
                  <a:pt x="338" y="384"/>
                </a:lnTo>
                <a:lnTo>
                  <a:pt x="343" y="367"/>
                </a:lnTo>
                <a:lnTo>
                  <a:pt x="439" y="31"/>
                </a:lnTo>
                <a:lnTo>
                  <a:pt x="448" y="0"/>
                </a:lnTo>
                <a:lnTo>
                  <a:pt x="416" y="0"/>
                </a:lnTo>
                <a:lnTo>
                  <a:pt x="128" y="0"/>
                </a:lnTo>
                <a:lnTo>
                  <a:pt x="110" y="0"/>
                </a:lnTo>
                <a:lnTo>
                  <a:pt x="105" y="18"/>
                </a:lnTo>
                <a:lnTo>
                  <a:pt x="9" y="354"/>
                </a:lnTo>
                <a:close/>
                <a:moveTo>
                  <a:pt x="151" y="31"/>
                </a:moveTo>
                <a:lnTo>
                  <a:pt x="128" y="24"/>
                </a:lnTo>
                <a:lnTo>
                  <a:pt x="128" y="48"/>
                </a:lnTo>
                <a:lnTo>
                  <a:pt x="416" y="48"/>
                </a:lnTo>
                <a:lnTo>
                  <a:pt x="416" y="24"/>
                </a:lnTo>
                <a:lnTo>
                  <a:pt x="393" y="18"/>
                </a:lnTo>
                <a:lnTo>
                  <a:pt x="297" y="354"/>
                </a:lnTo>
                <a:lnTo>
                  <a:pt x="320" y="360"/>
                </a:lnTo>
                <a:lnTo>
                  <a:pt x="320" y="336"/>
                </a:lnTo>
                <a:lnTo>
                  <a:pt x="32" y="336"/>
                </a:lnTo>
                <a:lnTo>
                  <a:pt x="32" y="360"/>
                </a:lnTo>
                <a:lnTo>
                  <a:pt x="55" y="367"/>
                </a:lnTo>
                <a:lnTo>
                  <a:pt x="151"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4756" name="Rectangle 4"/>
          <p:cNvSpPr>
            <a:spLocks noChangeArrowheads="1"/>
          </p:cNvSpPr>
          <p:nvPr/>
        </p:nvSpPr>
        <p:spPr bwMode="auto">
          <a:xfrm>
            <a:off x="6226175" y="2749550"/>
            <a:ext cx="3841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it-IT"/>
          </a:p>
        </p:txBody>
      </p:sp>
      <p:sp>
        <p:nvSpPr>
          <p:cNvPr id="74757" name="Rectangle 5"/>
          <p:cNvSpPr>
            <a:spLocks noChangeArrowheads="1"/>
          </p:cNvSpPr>
          <p:nvPr/>
        </p:nvSpPr>
        <p:spPr bwMode="auto">
          <a:xfrm>
            <a:off x="5616575" y="2444750"/>
            <a:ext cx="3841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it-IT"/>
          </a:p>
        </p:txBody>
      </p:sp>
      <p:sp>
        <p:nvSpPr>
          <p:cNvPr id="74758" name="Text Box 6"/>
          <p:cNvSpPr txBox="1">
            <a:spLocks noChangeArrowheads="1"/>
          </p:cNvSpPr>
          <p:nvPr/>
        </p:nvSpPr>
        <p:spPr bwMode="auto">
          <a:xfrm>
            <a:off x="2062163" y="6400800"/>
            <a:ext cx="5262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r>
              <a:rPr lang="it-IT" sz="2400" b="1">
                <a:solidFill>
                  <a:srgbClr val="FFFFFF"/>
                </a:solidFill>
              </a:rPr>
              <a:t>AC.MIRISTICO VS. TREONINA B30</a:t>
            </a:r>
            <a:endParaRPr lang="it-IT" sz="2800" b="1">
              <a:solidFill>
                <a:srgbClr val="FFFFFF"/>
              </a:solidFill>
            </a:endParaRPr>
          </a:p>
        </p:txBody>
      </p:sp>
      <p:pic>
        <p:nvPicPr>
          <p:cNvPr id="74759"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3" y="438150"/>
            <a:ext cx="1354137" cy="1447800"/>
          </a:xfrm>
          <a:prstGeom prst="rect">
            <a:avLst/>
          </a:prstGeom>
          <a:solidFill>
            <a:srgbClr val="FF0080"/>
          </a:solidFill>
          <a:ln>
            <a:noFill/>
          </a:ln>
        </p:spPr>
      </p:pic>
      <p:sp>
        <p:nvSpPr>
          <p:cNvPr id="74760" name="Rectangle 3"/>
          <p:cNvSpPr>
            <a:spLocks noChangeArrowheads="1"/>
          </p:cNvSpPr>
          <p:nvPr/>
        </p:nvSpPr>
        <p:spPr bwMode="auto">
          <a:xfrm>
            <a:off x="2166938" y="609600"/>
            <a:ext cx="4556125" cy="644525"/>
          </a:xfrm>
          <a:prstGeom prst="rect">
            <a:avLst/>
          </a:prstGeom>
          <a:noFill/>
          <a:ln>
            <a:noFill/>
          </a:ln>
        </p:spPr>
        <p:txBody>
          <a:bodyPr wrap="none" lIns="90488" tIns="44450" rIns="90488" bIns="44450">
            <a:spAutoFit/>
          </a:bodyPr>
          <a:lstStyle/>
          <a:p>
            <a:r>
              <a:rPr lang="it-IT" sz="3600" b="1" dirty="0">
                <a:solidFill>
                  <a:srgbClr val="FF0080"/>
                </a:solidFill>
                <a:latin typeface="Arial" charset="0"/>
              </a:rPr>
              <a:t>INSULINA DETEMIR </a:t>
            </a:r>
          </a:p>
        </p:txBody>
      </p:sp>
      <p:sp>
        <p:nvSpPr>
          <p:cNvPr id="74761" name="Line 4"/>
          <p:cNvSpPr>
            <a:spLocks noChangeShapeType="1"/>
          </p:cNvSpPr>
          <p:nvPr/>
        </p:nvSpPr>
        <p:spPr bwMode="auto">
          <a:xfrm>
            <a:off x="2166938" y="1273175"/>
            <a:ext cx="5678487" cy="0"/>
          </a:xfrm>
          <a:prstGeom prst="line">
            <a:avLst/>
          </a:prstGeom>
          <a:noFill/>
          <a:ln w="76200">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dirty="0"/>
          </a:p>
        </p:txBody>
      </p:sp>
      <p:sp>
        <p:nvSpPr>
          <p:cNvPr id="74762" name="Rectangle 5"/>
          <p:cNvSpPr>
            <a:spLocks noChangeArrowheads="1"/>
          </p:cNvSpPr>
          <p:nvPr/>
        </p:nvSpPr>
        <p:spPr bwMode="auto">
          <a:xfrm>
            <a:off x="2166938" y="1366838"/>
            <a:ext cx="1550987"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it-IT" b="1">
                <a:latin typeface="Arial" charset="0"/>
              </a:rPr>
              <a:t>LEVEMIR</a:t>
            </a:r>
          </a:p>
        </p:txBody>
      </p:sp>
    </p:spTree>
    <p:extLst>
      <p:ext uri="{BB962C8B-B14F-4D97-AF65-F5344CB8AC3E}">
        <p14:creationId xmlns:p14="http://schemas.microsoft.com/office/powerpoint/2010/main" val="40979621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7848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8979" name="Rectangle 3"/>
          <p:cNvSpPr>
            <a:spLocks noChangeArrowheads="1"/>
          </p:cNvSpPr>
          <p:nvPr/>
        </p:nvSpPr>
        <p:spPr bwMode="auto">
          <a:xfrm>
            <a:off x="-38100" y="0"/>
            <a:ext cx="9267825" cy="685800"/>
          </a:xfrm>
          <a:prstGeom prst="rect">
            <a:avLst/>
          </a:prstGeom>
          <a:noFill/>
          <a:ln w="9525">
            <a:noFill/>
            <a:miter lim="800000"/>
            <a:headEnd/>
            <a:tailEnd/>
          </a:ln>
          <a:effectLst/>
        </p:spPr>
        <p:txBody>
          <a:bodyPr anchor="ctr"/>
          <a:lstStyle/>
          <a:p>
            <a:pPr algn="ctr" eaLnBrk="1" hangingPunct="1"/>
            <a:r>
              <a:rPr lang="it-IT" sz="3600" b="1" dirty="0">
                <a:solidFill>
                  <a:srgbClr val="FF0080"/>
                </a:solidFill>
                <a:effectLst>
                  <a:outerShdw blurRad="38100" dist="38100" dir="2700000" algn="tl">
                    <a:srgbClr val="000000"/>
                  </a:outerShdw>
                </a:effectLst>
                <a:latin typeface="Comic Sans MS" charset="0"/>
              </a:rPr>
              <a:t>Meccanismo d’azione dell’</a:t>
            </a:r>
            <a:r>
              <a:rPr lang="it-IT" altLang="ja-JP" sz="3600" b="1" u="sng" dirty="0">
                <a:solidFill>
                  <a:srgbClr val="FF0080"/>
                </a:solidFill>
                <a:effectLst>
                  <a:outerShdw blurRad="38100" dist="38100" dir="2700000" algn="tl">
                    <a:srgbClr val="000000"/>
                  </a:outerShdw>
                </a:effectLst>
                <a:latin typeface="Comic Sans MS" charset="0"/>
              </a:rPr>
              <a:t>insulina </a:t>
            </a:r>
            <a:r>
              <a:rPr lang="it-IT" altLang="ja-JP" sz="3600" b="1" u="sng" dirty="0" err="1">
                <a:solidFill>
                  <a:srgbClr val="FF0080"/>
                </a:solidFill>
                <a:effectLst>
                  <a:outerShdw blurRad="38100" dist="38100" dir="2700000" algn="tl">
                    <a:srgbClr val="000000"/>
                  </a:outerShdw>
                </a:effectLst>
                <a:latin typeface="Comic Sans MS" charset="0"/>
              </a:rPr>
              <a:t>detemir</a:t>
            </a:r>
            <a:endParaRPr lang="it-IT" sz="3600" b="1" u="sng" dirty="0">
              <a:solidFill>
                <a:srgbClr val="FF0080"/>
              </a:solidFill>
              <a:effectLst>
                <a:outerShdw blurRad="38100" dist="38100" dir="2700000" algn="tl">
                  <a:srgbClr val="000000"/>
                </a:outerShdw>
              </a:effectLst>
              <a:latin typeface="Comic Sans MS" charset="0"/>
            </a:endParaRPr>
          </a:p>
        </p:txBody>
      </p:sp>
      <p:sp>
        <p:nvSpPr>
          <p:cNvPr id="76804" name="Text Box 4"/>
          <p:cNvSpPr txBox="1">
            <a:spLocks noChangeArrowheads="1"/>
          </p:cNvSpPr>
          <p:nvPr/>
        </p:nvSpPr>
        <p:spPr bwMode="auto">
          <a:xfrm>
            <a:off x="609600" y="6096000"/>
            <a:ext cx="807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eaLnBrk="1" hangingPunct="1">
              <a:spcBef>
                <a:spcPct val="50000"/>
              </a:spcBef>
            </a:pPr>
            <a:endParaRPr lang="it-IT" sz="1800"/>
          </a:p>
        </p:txBody>
      </p:sp>
      <p:sp>
        <p:nvSpPr>
          <p:cNvPr id="76805" name="Text Box 5"/>
          <p:cNvSpPr txBox="1">
            <a:spLocks noChangeArrowheads="1"/>
          </p:cNvSpPr>
          <p:nvPr/>
        </p:nvSpPr>
        <p:spPr bwMode="auto">
          <a:xfrm>
            <a:off x="190500" y="5495925"/>
            <a:ext cx="8853488"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buFont typeface="Wingdings" charset="0"/>
              <a:defRPr sz="2000">
                <a:solidFill>
                  <a:schemeClr val="tx1"/>
                </a:solidFill>
                <a:latin typeface="Arial" charset="0"/>
                <a:ea typeface="MS PGothic" charset="0"/>
                <a:cs typeface="MS PGothic" charset="0"/>
              </a:defRPr>
            </a:lvl6pPr>
            <a:lvl7pPr eaLnBrk="0" hangingPunct="0">
              <a:buFont typeface="Wingdings" charset="0"/>
              <a:defRPr sz="2000">
                <a:solidFill>
                  <a:schemeClr val="tx1"/>
                </a:solidFill>
                <a:latin typeface="Arial" charset="0"/>
                <a:ea typeface="MS PGothic" charset="0"/>
                <a:cs typeface="MS PGothic" charset="0"/>
              </a:defRPr>
            </a:lvl7pPr>
            <a:lvl8pPr eaLnBrk="0" hangingPunct="0">
              <a:buFont typeface="Wingdings" charset="0"/>
              <a:defRPr sz="2000">
                <a:solidFill>
                  <a:schemeClr val="tx1"/>
                </a:solidFill>
                <a:latin typeface="Arial" charset="0"/>
                <a:ea typeface="MS PGothic" charset="0"/>
                <a:cs typeface="MS PGothic" charset="0"/>
              </a:defRPr>
            </a:lvl8pPr>
            <a:lvl9pPr eaLnBrk="0" hangingPunct="0">
              <a:buFont typeface="Wingdings" charset="0"/>
              <a:defRPr sz="2000">
                <a:solidFill>
                  <a:schemeClr val="tx1"/>
                </a:solidFill>
                <a:latin typeface="Arial" charset="0"/>
                <a:ea typeface="MS PGothic" charset="0"/>
                <a:cs typeface="MS PGothic" charset="0"/>
              </a:defRPr>
            </a:lvl9pPr>
          </a:lstStyle>
          <a:p>
            <a:pPr eaLnBrk="1" hangingPunct="1">
              <a:spcBef>
                <a:spcPct val="50000"/>
              </a:spcBef>
              <a:buClr>
                <a:srgbClr val="00FFFF"/>
              </a:buClr>
              <a:buFont typeface="Wingdings" charset="0"/>
              <a:buChar char="v"/>
            </a:pPr>
            <a:r>
              <a:rPr lang="it-IT" sz="1800" b="1">
                <a:latin typeface="Comic Sans MS" charset="0"/>
              </a:rPr>
              <a:t> L’insulina acilata dopo essere stata iniettata nel sottocute entra in circolo dove si lega all’albumina.</a:t>
            </a:r>
          </a:p>
          <a:p>
            <a:pPr eaLnBrk="1" hangingPunct="1">
              <a:spcBef>
                <a:spcPct val="50000"/>
              </a:spcBef>
              <a:buClr>
                <a:srgbClr val="00FFFF"/>
              </a:buClr>
              <a:buFont typeface="Wingdings" charset="0"/>
              <a:buChar char="v"/>
            </a:pPr>
            <a:r>
              <a:rPr lang="it-IT" sz="1800" b="1">
                <a:latin typeface="Comic Sans MS" charset="0"/>
              </a:rPr>
              <a:t> Il complesso detemir-albumina svolge la funzione di deposito con rilascio graduale di insulina a livello tissutale.</a:t>
            </a:r>
          </a:p>
        </p:txBody>
      </p:sp>
    </p:spTree>
    <p:extLst>
      <p:ext uri="{BB962C8B-B14F-4D97-AF65-F5344CB8AC3E}">
        <p14:creationId xmlns:p14="http://schemas.microsoft.com/office/powerpoint/2010/main" val="13401972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ChangeArrowheads="1"/>
          </p:cNvSpPr>
          <p:nvPr>
            <p:ph type="title" idx="4294967295"/>
          </p:nvPr>
        </p:nvSpPr>
        <p:spPr>
          <a:xfrm>
            <a:off x="1491959" y="1035845"/>
            <a:ext cx="6172200" cy="485775"/>
          </a:xfrm>
        </p:spPr>
        <p:txBody>
          <a:bodyPr anchor="b">
            <a:noAutofit/>
          </a:bodyPr>
          <a:lstStyle/>
          <a:p>
            <a:pPr algn="ctr" eaLnBrk="1" hangingPunct="1"/>
            <a:r>
              <a:rPr lang="de-DE" altLang="it-IT" dirty="0" err="1">
                <a:latin typeface="+mn-lt"/>
                <a:ea typeface="MS PGothic" panose="020B0600070205080204" pitchFamily="34" charset="-128"/>
              </a:rPr>
              <a:t>Opzioni</a:t>
            </a:r>
            <a:r>
              <a:rPr lang="de-DE" altLang="it-IT" dirty="0">
                <a:latin typeface="+mn-lt"/>
                <a:ea typeface="MS PGothic" panose="020B0600070205080204" pitchFamily="34" charset="-128"/>
              </a:rPr>
              <a:t> per la </a:t>
            </a:r>
            <a:r>
              <a:rPr lang="de-DE" altLang="it-IT" dirty="0" err="1">
                <a:latin typeface="+mn-lt"/>
                <a:ea typeface="MS PGothic" panose="020B0600070205080204" pitchFamily="34" charset="-128"/>
              </a:rPr>
              <a:t>cura</a:t>
            </a:r>
            <a:r>
              <a:rPr lang="de-DE" altLang="it-IT" dirty="0">
                <a:latin typeface="+mn-lt"/>
                <a:ea typeface="MS PGothic" panose="020B0600070205080204" pitchFamily="34" charset="-128"/>
              </a:rPr>
              <a:t> del </a:t>
            </a:r>
            <a:r>
              <a:rPr lang="de-DE" altLang="it-IT" dirty="0" err="1" smtClean="0">
                <a:latin typeface="+mn-lt"/>
                <a:ea typeface="MS PGothic" panose="020B0600070205080204" pitchFamily="34" charset="-128"/>
              </a:rPr>
              <a:t>diabete</a:t>
            </a:r>
            <a:r>
              <a:rPr lang="de-DE" altLang="it-IT" dirty="0" smtClean="0">
                <a:latin typeface="+mn-lt"/>
                <a:ea typeface="MS PGothic" panose="020B0600070205080204" pitchFamily="34" charset="-128"/>
              </a:rPr>
              <a:t> </a:t>
            </a:r>
            <a:r>
              <a:rPr lang="de-DE" altLang="it-IT" dirty="0" err="1" smtClean="0">
                <a:latin typeface="+mn-lt"/>
                <a:ea typeface="MS PGothic" panose="020B0600070205080204" pitchFamily="34" charset="-128"/>
              </a:rPr>
              <a:t>mellito</a:t>
            </a:r>
            <a:r>
              <a:rPr lang="de-DE" altLang="it-IT" dirty="0" smtClean="0">
                <a:latin typeface="+mn-lt"/>
                <a:ea typeface="MS PGothic" panose="020B0600070205080204" pitchFamily="34" charset="-128"/>
              </a:rPr>
              <a:t> di </a:t>
            </a:r>
            <a:r>
              <a:rPr lang="de-DE" altLang="it-IT" dirty="0" err="1" smtClean="0">
                <a:latin typeface="+mn-lt"/>
                <a:ea typeface="MS PGothic" panose="020B0600070205080204" pitchFamily="34" charset="-128"/>
              </a:rPr>
              <a:t>tipo</a:t>
            </a:r>
            <a:r>
              <a:rPr lang="de-DE" altLang="it-IT" dirty="0" smtClean="0">
                <a:latin typeface="+mn-lt"/>
                <a:ea typeface="MS PGothic" panose="020B0600070205080204" pitchFamily="34" charset="-128"/>
              </a:rPr>
              <a:t> 2</a:t>
            </a:r>
            <a:endParaRPr lang="de-AT" altLang="it-IT" dirty="0">
              <a:latin typeface="+mn-lt"/>
              <a:ea typeface="MS PGothic" panose="020B0600070205080204" pitchFamily="34" charset="-128"/>
            </a:endParaRPr>
          </a:p>
        </p:txBody>
      </p:sp>
      <p:pic>
        <p:nvPicPr>
          <p:cNvPr id="1339395" name="Picture 3"/>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a:stretch>
            <a:fillRect/>
          </a:stretch>
        </p:blipFill>
        <p:spPr bwMode="auto">
          <a:xfrm>
            <a:off x="1239442" y="2085975"/>
            <a:ext cx="878681" cy="7429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939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511" y="1957389"/>
            <a:ext cx="1015603"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39397" name="Text Box 5"/>
          <p:cNvSpPr txBox="1">
            <a:spLocks noChangeArrowheads="1"/>
          </p:cNvSpPr>
          <p:nvPr/>
        </p:nvSpPr>
        <p:spPr bwMode="auto">
          <a:xfrm>
            <a:off x="4519614" y="3064670"/>
            <a:ext cx="116919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50000"/>
              </a:spcBef>
            </a:pPr>
            <a:r>
              <a:rPr lang="de-DE" altLang="it-IT" sz="1500" dirty="0" err="1">
                <a:solidFill>
                  <a:srgbClr val="008000"/>
                </a:solidFill>
              </a:rPr>
              <a:t>Glucosio</a:t>
            </a:r>
            <a:r>
              <a:rPr lang="de-DE" altLang="it-IT" sz="1500" dirty="0">
                <a:solidFill>
                  <a:srgbClr val="008000"/>
                </a:solidFill>
              </a:rPr>
              <a:t> </a:t>
            </a:r>
            <a:r>
              <a:rPr lang="de-DE" altLang="it-IT" sz="1500" dirty="0" err="1">
                <a:solidFill>
                  <a:srgbClr val="008000"/>
                </a:solidFill>
              </a:rPr>
              <a:t>dipendenti</a:t>
            </a:r>
            <a:endParaRPr lang="de-AT" altLang="it-IT" sz="1500" dirty="0">
              <a:solidFill>
                <a:srgbClr val="008000"/>
              </a:solidFill>
            </a:endParaRPr>
          </a:p>
        </p:txBody>
      </p:sp>
      <p:sp>
        <p:nvSpPr>
          <p:cNvPr id="1339398" name="Text Box 6"/>
          <p:cNvSpPr txBox="1">
            <a:spLocks noChangeArrowheads="1"/>
          </p:cNvSpPr>
          <p:nvPr/>
        </p:nvSpPr>
        <p:spPr bwMode="auto">
          <a:xfrm>
            <a:off x="4491326" y="4259819"/>
            <a:ext cx="228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altLang="it-IT" sz="1500" dirty="0">
                <a:solidFill>
                  <a:schemeClr val="tx2"/>
                </a:solidFill>
              </a:rPr>
              <a:t>GLP-1 </a:t>
            </a:r>
            <a:r>
              <a:rPr lang="de-DE" altLang="it-IT" sz="1500" dirty="0" err="1">
                <a:solidFill>
                  <a:schemeClr val="tx2"/>
                </a:solidFill>
              </a:rPr>
              <a:t>Mimetici</a:t>
            </a:r>
            <a:r>
              <a:rPr lang="de-DE" altLang="it-IT" sz="1500" dirty="0">
                <a:solidFill>
                  <a:schemeClr val="tx2"/>
                </a:solidFill>
              </a:rPr>
              <a:t>                   </a:t>
            </a:r>
            <a:r>
              <a:rPr lang="de-DE" altLang="it-IT" sz="1050" dirty="0" err="1">
                <a:solidFill>
                  <a:schemeClr val="tx2"/>
                </a:solidFill>
              </a:rPr>
              <a:t>Exenatide</a:t>
            </a:r>
            <a:r>
              <a:rPr lang="de-DE" altLang="it-IT" sz="1050" dirty="0">
                <a:solidFill>
                  <a:schemeClr val="tx2"/>
                </a:solidFill>
              </a:rPr>
              <a:t>, </a:t>
            </a:r>
            <a:r>
              <a:rPr lang="de-DE" altLang="it-IT" sz="1050" dirty="0" err="1">
                <a:solidFill>
                  <a:schemeClr val="tx2"/>
                </a:solidFill>
              </a:rPr>
              <a:t>Liraglutide</a:t>
            </a:r>
            <a:r>
              <a:rPr lang="de-DE" altLang="it-IT" sz="1050" dirty="0">
                <a:solidFill>
                  <a:schemeClr val="tx2"/>
                </a:solidFill>
              </a:rPr>
              <a:t>, </a:t>
            </a:r>
            <a:r>
              <a:rPr lang="de-DE" altLang="it-IT" sz="1050" dirty="0" err="1">
                <a:solidFill>
                  <a:schemeClr val="tx2"/>
                </a:solidFill>
              </a:rPr>
              <a:t>Lixisenatide</a:t>
            </a:r>
            <a:r>
              <a:rPr lang="de-DE" altLang="it-IT" sz="1050" dirty="0">
                <a:solidFill>
                  <a:schemeClr val="tx2"/>
                </a:solidFill>
              </a:rPr>
              <a:t> </a:t>
            </a:r>
            <a:r>
              <a:rPr lang="de-DE" altLang="it-IT" sz="1050" dirty="0" err="1">
                <a:solidFill>
                  <a:schemeClr val="tx2"/>
                </a:solidFill>
              </a:rPr>
              <a:t>Dulaglutide</a:t>
            </a:r>
            <a:endParaRPr lang="de-AT" altLang="it-IT" sz="1050" dirty="0">
              <a:solidFill>
                <a:schemeClr val="tx2"/>
              </a:solidFill>
            </a:endParaRPr>
          </a:p>
        </p:txBody>
      </p:sp>
      <p:sp>
        <p:nvSpPr>
          <p:cNvPr id="1339399" name="Text Box 7"/>
          <p:cNvSpPr txBox="1">
            <a:spLocks noChangeArrowheads="1"/>
          </p:cNvSpPr>
          <p:nvPr/>
        </p:nvSpPr>
        <p:spPr bwMode="auto">
          <a:xfrm>
            <a:off x="6443663" y="3654029"/>
            <a:ext cx="1409700" cy="79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de-AT" altLang="it-IT" sz="1500" dirty="0">
                <a:solidFill>
                  <a:schemeClr val="tx2"/>
                </a:solidFill>
                <a:sym typeface="Symbol" panose="05050102010706020507" pitchFamily="18" charset="2"/>
              </a:rPr>
              <a:t>-</a:t>
            </a:r>
            <a:r>
              <a:rPr lang="de-AT" altLang="it-IT" sz="1500" dirty="0" err="1">
                <a:solidFill>
                  <a:schemeClr val="tx2"/>
                </a:solidFill>
                <a:sym typeface="Symbol" panose="05050102010706020507" pitchFamily="18" charset="2"/>
              </a:rPr>
              <a:t>Glucosidasi</a:t>
            </a:r>
            <a:r>
              <a:rPr lang="de-AT" altLang="it-IT" sz="1500" dirty="0">
                <a:solidFill>
                  <a:schemeClr val="tx2"/>
                </a:solidFill>
                <a:sym typeface="Symbol" panose="05050102010706020507" pitchFamily="18" charset="2"/>
              </a:rPr>
              <a:t> </a:t>
            </a:r>
            <a:r>
              <a:rPr lang="de-AT" altLang="it-IT" sz="1500" dirty="0" err="1">
                <a:solidFill>
                  <a:schemeClr val="tx2"/>
                </a:solidFill>
                <a:sym typeface="Symbol" panose="05050102010706020507" pitchFamily="18" charset="2"/>
              </a:rPr>
              <a:t>Inibitori</a:t>
            </a:r>
            <a:endParaRPr lang="de-AT" altLang="it-IT" sz="1500" dirty="0">
              <a:solidFill>
                <a:schemeClr val="tx2"/>
              </a:solidFill>
              <a:sym typeface="Symbol" panose="05050102010706020507" pitchFamily="18" charset="2"/>
            </a:endParaRPr>
          </a:p>
          <a:p>
            <a:pPr algn="ctr" eaLnBrk="1" hangingPunct="1">
              <a:spcBef>
                <a:spcPct val="50000"/>
              </a:spcBef>
            </a:pPr>
            <a:r>
              <a:rPr lang="de-AT" altLang="it-IT" sz="1050" dirty="0" err="1">
                <a:solidFill>
                  <a:schemeClr val="tx2"/>
                </a:solidFill>
                <a:sym typeface="Symbol" panose="05050102010706020507" pitchFamily="18" charset="2"/>
              </a:rPr>
              <a:t>Acarbosio</a:t>
            </a:r>
            <a:r>
              <a:rPr lang="de-AT" altLang="it-IT" sz="1050" dirty="0">
                <a:solidFill>
                  <a:schemeClr val="tx2"/>
                </a:solidFill>
                <a:sym typeface="Symbol" panose="05050102010706020507" pitchFamily="18" charset="2"/>
              </a:rPr>
              <a:t>                                        </a:t>
            </a:r>
          </a:p>
        </p:txBody>
      </p:sp>
      <p:sp>
        <p:nvSpPr>
          <p:cNvPr id="336903" name="Line 8"/>
          <p:cNvSpPr>
            <a:spLocks noChangeShapeType="1"/>
          </p:cNvSpPr>
          <p:nvPr/>
        </p:nvSpPr>
        <p:spPr bwMode="auto">
          <a:xfrm>
            <a:off x="4418410" y="2819400"/>
            <a:ext cx="660797" cy="2286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336904" name="Line 9"/>
          <p:cNvSpPr>
            <a:spLocks noChangeShapeType="1"/>
          </p:cNvSpPr>
          <p:nvPr/>
        </p:nvSpPr>
        <p:spPr bwMode="auto">
          <a:xfrm flipH="1">
            <a:off x="3757614" y="2819400"/>
            <a:ext cx="660797" cy="22860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sz="1350"/>
          </a:p>
        </p:txBody>
      </p:sp>
      <p:sp>
        <p:nvSpPr>
          <p:cNvPr id="1339402" name="Text Box 10"/>
          <p:cNvSpPr txBox="1">
            <a:spLocks noChangeArrowheads="1"/>
          </p:cNvSpPr>
          <p:nvPr/>
        </p:nvSpPr>
        <p:spPr bwMode="auto">
          <a:xfrm>
            <a:off x="4500563" y="3526633"/>
            <a:ext cx="213360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altLang="it-IT" sz="1500">
                <a:solidFill>
                  <a:schemeClr val="tx2"/>
                </a:solidFill>
              </a:rPr>
              <a:t>DPP-4 Inhibitori                   </a:t>
            </a:r>
            <a:r>
              <a:rPr lang="de-DE" altLang="it-IT" sz="1050">
                <a:solidFill>
                  <a:schemeClr val="tx2"/>
                </a:solidFill>
              </a:rPr>
              <a:t>Sitagliptin, Vildagliptin,                     Saxagliptin, Linagliptin, Alogliptin</a:t>
            </a:r>
            <a:endParaRPr lang="de-AT" altLang="it-IT" sz="1050">
              <a:solidFill>
                <a:schemeClr val="tx2"/>
              </a:solidFill>
            </a:endParaRPr>
          </a:p>
        </p:txBody>
      </p:sp>
      <p:sp>
        <p:nvSpPr>
          <p:cNvPr id="1339403" name="Text Box 11"/>
          <p:cNvSpPr txBox="1">
            <a:spLocks noChangeArrowheads="1"/>
          </p:cNvSpPr>
          <p:nvPr/>
        </p:nvSpPr>
        <p:spPr bwMode="auto">
          <a:xfrm>
            <a:off x="3028951" y="3064670"/>
            <a:ext cx="132159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50000"/>
              </a:spcBef>
            </a:pPr>
            <a:r>
              <a:rPr lang="de-DE" altLang="it-IT" sz="1500" dirty="0" err="1">
                <a:solidFill>
                  <a:srgbClr val="0000FF"/>
                </a:solidFill>
              </a:rPr>
              <a:t>Glucosio</a:t>
            </a:r>
            <a:r>
              <a:rPr lang="de-DE" altLang="it-IT" sz="1500" dirty="0">
                <a:solidFill>
                  <a:srgbClr val="0000FF"/>
                </a:solidFill>
              </a:rPr>
              <a:t> </a:t>
            </a:r>
            <a:r>
              <a:rPr lang="de-DE" altLang="it-IT" sz="1500" dirty="0" err="1">
                <a:solidFill>
                  <a:srgbClr val="0000FF"/>
                </a:solidFill>
              </a:rPr>
              <a:t>indipendenti</a:t>
            </a:r>
            <a:endParaRPr lang="de-AT" altLang="it-IT" sz="1500" dirty="0">
              <a:solidFill>
                <a:srgbClr val="0000FF"/>
              </a:solidFill>
            </a:endParaRPr>
          </a:p>
        </p:txBody>
      </p:sp>
      <p:sp>
        <p:nvSpPr>
          <p:cNvPr id="1339404" name="Text Box 12"/>
          <p:cNvSpPr txBox="1">
            <a:spLocks noChangeArrowheads="1"/>
          </p:cNvSpPr>
          <p:nvPr/>
        </p:nvSpPr>
        <p:spPr bwMode="auto">
          <a:xfrm>
            <a:off x="3099197" y="4148138"/>
            <a:ext cx="1828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80000"/>
              </a:lnSpc>
              <a:spcBef>
                <a:spcPct val="50000"/>
              </a:spcBef>
            </a:pPr>
            <a:r>
              <a:rPr lang="de-DE" altLang="it-IT" sz="1500">
                <a:solidFill>
                  <a:schemeClr val="tx2"/>
                </a:solidFill>
              </a:rPr>
              <a:t>Insulina</a:t>
            </a:r>
            <a:endParaRPr lang="de-AT" altLang="it-IT" sz="1500">
              <a:solidFill>
                <a:schemeClr val="tx2"/>
              </a:solidFill>
            </a:endParaRPr>
          </a:p>
        </p:txBody>
      </p:sp>
      <p:sp>
        <p:nvSpPr>
          <p:cNvPr id="1339405" name="Text Box 13"/>
          <p:cNvSpPr txBox="1">
            <a:spLocks noChangeArrowheads="1"/>
          </p:cNvSpPr>
          <p:nvPr/>
        </p:nvSpPr>
        <p:spPr bwMode="auto">
          <a:xfrm>
            <a:off x="3099197" y="3812382"/>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altLang="it-IT" sz="1500">
                <a:solidFill>
                  <a:schemeClr val="tx2"/>
                </a:solidFill>
              </a:rPr>
              <a:t>Glinidi</a:t>
            </a:r>
            <a:endParaRPr lang="de-AT" altLang="it-IT" sz="1500">
              <a:solidFill>
                <a:schemeClr val="tx2"/>
              </a:solidFill>
            </a:endParaRPr>
          </a:p>
        </p:txBody>
      </p:sp>
      <p:sp>
        <p:nvSpPr>
          <p:cNvPr id="1339406" name="Text Box 14"/>
          <p:cNvSpPr txBox="1">
            <a:spLocks noChangeArrowheads="1"/>
          </p:cNvSpPr>
          <p:nvPr/>
        </p:nvSpPr>
        <p:spPr bwMode="auto">
          <a:xfrm>
            <a:off x="3099197" y="3515917"/>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altLang="it-IT" sz="1500" dirty="0" err="1">
                <a:solidFill>
                  <a:schemeClr val="tx2"/>
                </a:solidFill>
              </a:rPr>
              <a:t>Sulfonilurea</a:t>
            </a:r>
            <a:endParaRPr lang="de-AT" altLang="it-IT" sz="1500" dirty="0">
              <a:solidFill>
                <a:schemeClr val="tx2"/>
              </a:solidFill>
            </a:endParaRPr>
          </a:p>
        </p:txBody>
      </p:sp>
      <p:sp>
        <p:nvSpPr>
          <p:cNvPr id="1339408" name="Text Box 16"/>
          <p:cNvSpPr txBox="1">
            <a:spLocks noChangeArrowheads="1"/>
          </p:cNvSpPr>
          <p:nvPr/>
        </p:nvSpPr>
        <p:spPr bwMode="auto">
          <a:xfrm>
            <a:off x="1625204" y="3105151"/>
            <a:ext cx="13227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altLang="it-IT" sz="1500">
                <a:solidFill>
                  <a:schemeClr val="tx2"/>
                </a:solidFill>
              </a:rPr>
              <a:t>Metformina</a:t>
            </a:r>
            <a:endParaRPr lang="de-AT" altLang="it-IT" sz="1500">
              <a:solidFill>
                <a:schemeClr val="tx2"/>
              </a:solidFill>
            </a:endParaRPr>
          </a:p>
        </p:txBody>
      </p:sp>
      <p:sp>
        <p:nvSpPr>
          <p:cNvPr id="1339409" name="Text Box 17"/>
          <p:cNvSpPr txBox="1">
            <a:spLocks noChangeArrowheads="1"/>
          </p:cNvSpPr>
          <p:nvPr/>
        </p:nvSpPr>
        <p:spPr bwMode="auto">
          <a:xfrm>
            <a:off x="1625204" y="3401617"/>
            <a:ext cx="13227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altLang="it-IT" sz="1500">
                <a:solidFill>
                  <a:schemeClr val="tx2"/>
                </a:solidFill>
              </a:rPr>
              <a:t>Pioglitazone</a:t>
            </a:r>
            <a:endParaRPr lang="de-AT" altLang="it-IT" sz="1500">
              <a:solidFill>
                <a:schemeClr val="tx2"/>
              </a:solidFill>
            </a:endParaRPr>
          </a:p>
        </p:txBody>
      </p:sp>
      <p:pic>
        <p:nvPicPr>
          <p:cNvPr id="42000" name="Picture 19" descr="GUT"/>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174889" y="2186836"/>
            <a:ext cx="978694"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9413" name="Text Box 21"/>
          <p:cNvSpPr txBox="1">
            <a:spLocks noChangeArrowheads="1"/>
          </p:cNvSpPr>
          <p:nvPr/>
        </p:nvSpPr>
        <p:spPr bwMode="auto">
          <a:xfrm>
            <a:off x="5688807" y="1684736"/>
            <a:ext cx="23121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50000"/>
              </a:spcBef>
            </a:pPr>
            <a:r>
              <a:rPr lang="de-DE" altLang="it-IT" sz="1500" b="1">
                <a:solidFill>
                  <a:srgbClr val="FF0000"/>
                </a:solidFill>
              </a:rPr>
              <a:t>Inibizione Riassorbimento</a:t>
            </a:r>
            <a:endParaRPr lang="de-AT" altLang="it-IT" sz="1500" b="1">
              <a:solidFill>
                <a:srgbClr val="FF0000"/>
              </a:solidFill>
            </a:endParaRPr>
          </a:p>
          <a:p>
            <a:pPr algn="ctr" eaLnBrk="1" hangingPunct="1">
              <a:lnSpc>
                <a:spcPct val="90000"/>
              </a:lnSpc>
              <a:spcBef>
                <a:spcPct val="50000"/>
              </a:spcBef>
            </a:pPr>
            <a:r>
              <a:rPr lang="de-DE" altLang="it-IT" sz="1500" b="1">
                <a:solidFill>
                  <a:srgbClr val="FF0000"/>
                </a:solidFill>
              </a:rPr>
              <a:t>Intestinale Glucosio</a:t>
            </a:r>
            <a:endParaRPr lang="de-AT" altLang="it-IT" sz="1500" b="1">
              <a:solidFill>
                <a:srgbClr val="FF0000"/>
              </a:solidFill>
            </a:endParaRPr>
          </a:p>
        </p:txBody>
      </p:sp>
      <p:sp>
        <p:nvSpPr>
          <p:cNvPr id="1339414" name="Text Box 22"/>
          <p:cNvSpPr txBox="1">
            <a:spLocks noChangeArrowheads="1"/>
          </p:cNvSpPr>
          <p:nvPr/>
        </p:nvSpPr>
        <p:spPr bwMode="auto">
          <a:xfrm>
            <a:off x="1252539" y="1684735"/>
            <a:ext cx="19978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de-DE" altLang="it-IT" sz="1500" b="1">
                <a:solidFill>
                  <a:srgbClr val="FF0000"/>
                </a:solidFill>
              </a:rPr>
              <a:t>Insulino Resistenza</a:t>
            </a:r>
            <a:endParaRPr lang="de-AT" altLang="it-IT" sz="1500" b="1">
              <a:solidFill>
                <a:srgbClr val="FF0000"/>
              </a:solidFill>
            </a:endParaRPr>
          </a:p>
        </p:txBody>
      </p:sp>
      <p:sp>
        <p:nvSpPr>
          <p:cNvPr id="1339415" name="Text Box 23"/>
          <p:cNvSpPr txBox="1">
            <a:spLocks noChangeArrowheads="1"/>
          </p:cNvSpPr>
          <p:nvPr/>
        </p:nvSpPr>
        <p:spPr bwMode="auto">
          <a:xfrm>
            <a:off x="3411142" y="1684735"/>
            <a:ext cx="199786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de-DE" altLang="it-IT" sz="1500" b="1">
                <a:solidFill>
                  <a:srgbClr val="FF0000"/>
                </a:solidFill>
              </a:rPr>
              <a:t>Insulino Secretori</a:t>
            </a:r>
            <a:endParaRPr lang="de-AT" altLang="it-IT" sz="1500" b="1">
              <a:solidFill>
                <a:srgbClr val="FF0000"/>
              </a:solidFill>
            </a:endParaRPr>
          </a:p>
        </p:txBody>
      </p:sp>
      <p:grpSp>
        <p:nvGrpSpPr>
          <p:cNvPr id="4" name="Group 24"/>
          <p:cNvGrpSpPr>
            <a:grpSpLocks/>
          </p:cNvGrpSpPr>
          <p:nvPr/>
        </p:nvGrpSpPr>
        <p:grpSpPr bwMode="auto">
          <a:xfrm>
            <a:off x="3849291" y="2047876"/>
            <a:ext cx="1137047" cy="750094"/>
            <a:chOff x="2557" y="1615"/>
            <a:chExt cx="1075" cy="630"/>
          </a:xfrm>
        </p:grpSpPr>
        <p:sp>
          <p:nvSpPr>
            <p:cNvPr id="336923" name="Freeform 25"/>
            <p:cNvSpPr>
              <a:spLocks/>
            </p:cNvSpPr>
            <p:nvPr/>
          </p:nvSpPr>
          <p:spPr bwMode="auto">
            <a:xfrm>
              <a:off x="2557" y="1615"/>
              <a:ext cx="1075" cy="630"/>
            </a:xfrm>
            <a:custGeom>
              <a:avLst/>
              <a:gdLst>
                <a:gd name="T0" fmla="*/ 738 w 1075"/>
                <a:gd name="T1" fmla="*/ 128 h 630"/>
                <a:gd name="T2" fmla="*/ 674 w 1075"/>
                <a:gd name="T3" fmla="*/ 117 h 630"/>
                <a:gd name="T4" fmla="*/ 587 w 1075"/>
                <a:gd name="T5" fmla="*/ 101 h 630"/>
                <a:gd name="T6" fmla="*/ 538 w 1075"/>
                <a:gd name="T7" fmla="*/ 69 h 630"/>
                <a:gd name="T8" fmla="*/ 463 w 1075"/>
                <a:gd name="T9" fmla="*/ 56 h 630"/>
                <a:gd name="T10" fmla="*/ 448 w 1075"/>
                <a:gd name="T11" fmla="*/ 58 h 630"/>
                <a:gd name="T12" fmla="*/ 426 w 1075"/>
                <a:gd name="T13" fmla="*/ 42 h 630"/>
                <a:gd name="T14" fmla="*/ 385 w 1075"/>
                <a:gd name="T15" fmla="*/ 33 h 630"/>
                <a:gd name="T16" fmla="*/ 332 w 1075"/>
                <a:gd name="T17" fmla="*/ 25 h 630"/>
                <a:gd name="T18" fmla="*/ 249 w 1075"/>
                <a:gd name="T19" fmla="*/ 0 h 630"/>
                <a:gd name="T20" fmla="*/ 183 w 1075"/>
                <a:gd name="T21" fmla="*/ 14 h 630"/>
                <a:gd name="T22" fmla="*/ 157 w 1075"/>
                <a:gd name="T23" fmla="*/ 29 h 630"/>
                <a:gd name="T24" fmla="*/ 127 w 1075"/>
                <a:gd name="T25" fmla="*/ 33 h 630"/>
                <a:gd name="T26" fmla="*/ 50 w 1075"/>
                <a:gd name="T27" fmla="*/ 98 h 630"/>
                <a:gd name="T28" fmla="*/ 22 w 1075"/>
                <a:gd name="T29" fmla="*/ 172 h 630"/>
                <a:gd name="T30" fmla="*/ 16 w 1075"/>
                <a:gd name="T31" fmla="*/ 204 h 630"/>
                <a:gd name="T32" fmla="*/ 0 w 1075"/>
                <a:gd name="T33" fmla="*/ 275 h 630"/>
                <a:gd name="T34" fmla="*/ 11 w 1075"/>
                <a:gd name="T35" fmla="*/ 317 h 630"/>
                <a:gd name="T36" fmla="*/ 13 w 1075"/>
                <a:gd name="T37" fmla="*/ 368 h 630"/>
                <a:gd name="T38" fmla="*/ 29 w 1075"/>
                <a:gd name="T39" fmla="*/ 424 h 630"/>
                <a:gd name="T40" fmla="*/ 64 w 1075"/>
                <a:gd name="T41" fmla="*/ 473 h 630"/>
                <a:gd name="T42" fmla="*/ 74 w 1075"/>
                <a:gd name="T43" fmla="*/ 498 h 630"/>
                <a:gd name="T44" fmla="*/ 99 w 1075"/>
                <a:gd name="T45" fmla="*/ 536 h 630"/>
                <a:gd name="T46" fmla="*/ 147 w 1075"/>
                <a:gd name="T47" fmla="*/ 563 h 630"/>
                <a:gd name="T48" fmla="*/ 199 w 1075"/>
                <a:gd name="T49" fmla="*/ 618 h 630"/>
                <a:gd name="T50" fmla="*/ 249 w 1075"/>
                <a:gd name="T51" fmla="*/ 624 h 630"/>
                <a:gd name="T52" fmla="*/ 301 w 1075"/>
                <a:gd name="T53" fmla="*/ 630 h 630"/>
                <a:gd name="T54" fmla="*/ 319 w 1075"/>
                <a:gd name="T55" fmla="*/ 614 h 630"/>
                <a:gd name="T56" fmla="*/ 333 w 1075"/>
                <a:gd name="T57" fmla="*/ 603 h 630"/>
                <a:gd name="T58" fmla="*/ 352 w 1075"/>
                <a:gd name="T59" fmla="*/ 599 h 630"/>
                <a:gd name="T60" fmla="*/ 365 w 1075"/>
                <a:gd name="T61" fmla="*/ 590 h 630"/>
                <a:gd name="T62" fmla="*/ 383 w 1075"/>
                <a:gd name="T63" fmla="*/ 565 h 630"/>
                <a:gd name="T64" fmla="*/ 404 w 1075"/>
                <a:gd name="T65" fmla="*/ 527 h 630"/>
                <a:gd name="T66" fmla="*/ 430 w 1075"/>
                <a:gd name="T67" fmla="*/ 496 h 630"/>
                <a:gd name="T68" fmla="*/ 434 w 1075"/>
                <a:gd name="T69" fmla="*/ 475 h 630"/>
                <a:gd name="T70" fmla="*/ 430 w 1075"/>
                <a:gd name="T71" fmla="*/ 458 h 630"/>
                <a:gd name="T72" fmla="*/ 455 w 1075"/>
                <a:gd name="T73" fmla="*/ 464 h 630"/>
                <a:gd name="T74" fmla="*/ 515 w 1075"/>
                <a:gd name="T75" fmla="*/ 456 h 630"/>
                <a:gd name="T76" fmla="*/ 534 w 1075"/>
                <a:gd name="T77" fmla="*/ 439 h 630"/>
                <a:gd name="T78" fmla="*/ 573 w 1075"/>
                <a:gd name="T79" fmla="*/ 433 h 630"/>
                <a:gd name="T80" fmla="*/ 610 w 1075"/>
                <a:gd name="T81" fmla="*/ 418 h 630"/>
                <a:gd name="T82" fmla="*/ 637 w 1075"/>
                <a:gd name="T83" fmla="*/ 418 h 630"/>
                <a:gd name="T84" fmla="*/ 652 w 1075"/>
                <a:gd name="T85" fmla="*/ 410 h 630"/>
                <a:gd name="T86" fmla="*/ 695 w 1075"/>
                <a:gd name="T87" fmla="*/ 418 h 630"/>
                <a:gd name="T88" fmla="*/ 749 w 1075"/>
                <a:gd name="T89" fmla="*/ 410 h 630"/>
                <a:gd name="T90" fmla="*/ 804 w 1075"/>
                <a:gd name="T91" fmla="*/ 410 h 630"/>
                <a:gd name="T92" fmla="*/ 832 w 1075"/>
                <a:gd name="T93" fmla="*/ 424 h 630"/>
                <a:gd name="T94" fmla="*/ 848 w 1075"/>
                <a:gd name="T95" fmla="*/ 422 h 630"/>
                <a:gd name="T96" fmla="*/ 859 w 1075"/>
                <a:gd name="T97" fmla="*/ 420 h 630"/>
                <a:gd name="T98" fmla="*/ 868 w 1075"/>
                <a:gd name="T99" fmla="*/ 424 h 630"/>
                <a:gd name="T100" fmla="*/ 892 w 1075"/>
                <a:gd name="T101" fmla="*/ 418 h 630"/>
                <a:gd name="T102" fmla="*/ 915 w 1075"/>
                <a:gd name="T103" fmla="*/ 431 h 630"/>
                <a:gd name="T104" fmla="*/ 951 w 1075"/>
                <a:gd name="T105" fmla="*/ 410 h 630"/>
                <a:gd name="T106" fmla="*/ 987 w 1075"/>
                <a:gd name="T107" fmla="*/ 376 h 630"/>
                <a:gd name="T108" fmla="*/ 1000 w 1075"/>
                <a:gd name="T109" fmla="*/ 328 h 630"/>
                <a:gd name="T110" fmla="*/ 1059 w 1075"/>
                <a:gd name="T111" fmla="*/ 246 h 630"/>
                <a:gd name="T112" fmla="*/ 1075 w 1075"/>
                <a:gd name="T113" fmla="*/ 180 h 630"/>
                <a:gd name="T114" fmla="*/ 1062 w 1075"/>
                <a:gd name="T115" fmla="*/ 162 h 630"/>
                <a:gd name="T116" fmla="*/ 1020 w 1075"/>
                <a:gd name="T117" fmla="*/ 151 h 630"/>
                <a:gd name="T118" fmla="*/ 970 w 1075"/>
                <a:gd name="T119" fmla="*/ 164 h 630"/>
                <a:gd name="T120" fmla="*/ 939 w 1075"/>
                <a:gd name="T121" fmla="*/ 162 h 630"/>
                <a:gd name="T122" fmla="*/ 874 w 1075"/>
                <a:gd name="T123" fmla="*/ 183 h 630"/>
                <a:gd name="T124" fmla="*/ 813 w 1075"/>
                <a:gd name="T125" fmla="*/ 134 h 6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75"/>
                <a:gd name="T190" fmla="*/ 0 h 630"/>
                <a:gd name="T191" fmla="*/ 1075 w 1075"/>
                <a:gd name="T192" fmla="*/ 630 h 6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75" h="630">
                  <a:moveTo>
                    <a:pt x="803" y="130"/>
                  </a:moveTo>
                  <a:lnTo>
                    <a:pt x="787" y="126"/>
                  </a:lnTo>
                  <a:lnTo>
                    <a:pt x="773" y="124"/>
                  </a:lnTo>
                  <a:lnTo>
                    <a:pt x="760" y="124"/>
                  </a:lnTo>
                  <a:lnTo>
                    <a:pt x="749" y="126"/>
                  </a:lnTo>
                  <a:lnTo>
                    <a:pt x="738" y="128"/>
                  </a:lnTo>
                  <a:lnTo>
                    <a:pt x="727" y="130"/>
                  </a:lnTo>
                  <a:lnTo>
                    <a:pt x="718" y="132"/>
                  </a:lnTo>
                  <a:lnTo>
                    <a:pt x="707" y="132"/>
                  </a:lnTo>
                  <a:lnTo>
                    <a:pt x="693" y="128"/>
                  </a:lnTo>
                  <a:lnTo>
                    <a:pt x="684" y="124"/>
                  </a:lnTo>
                  <a:lnTo>
                    <a:pt x="674" y="117"/>
                  </a:lnTo>
                  <a:lnTo>
                    <a:pt x="665" y="111"/>
                  </a:lnTo>
                  <a:lnTo>
                    <a:pt x="654" y="105"/>
                  </a:lnTo>
                  <a:lnTo>
                    <a:pt x="640" y="101"/>
                  </a:lnTo>
                  <a:lnTo>
                    <a:pt x="620" y="101"/>
                  </a:lnTo>
                  <a:lnTo>
                    <a:pt x="595" y="101"/>
                  </a:lnTo>
                  <a:lnTo>
                    <a:pt x="587" y="101"/>
                  </a:lnTo>
                  <a:lnTo>
                    <a:pt x="581" y="101"/>
                  </a:lnTo>
                  <a:lnTo>
                    <a:pt x="574" y="98"/>
                  </a:lnTo>
                  <a:lnTo>
                    <a:pt x="570" y="94"/>
                  </a:lnTo>
                  <a:lnTo>
                    <a:pt x="560" y="86"/>
                  </a:lnTo>
                  <a:lnTo>
                    <a:pt x="551" y="77"/>
                  </a:lnTo>
                  <a:lnTo>
                    <a:pt x="538" y="69"/>
                  </a:lnTo>
                  <a:lnTo>
                    <a:pt x="521" y="61"/>
                  </a:lnTo>
                  <a:lnTo>
                    <a:pt x="510" y="58"/>
                  </a:lnTo>
                  <a:lnTo>
                    <a:pt x="498" y="56"/>
                  </a:lnTo>
                  <a:lnTo>
                    <a:pt x="482" y="56"/>
                  </a:lnTo>
                  <a:lnTo>
                    <a:pt x="465" y="56"/>
                  </a:lnTo>
                  <a:lnTo>
                    <a:pt x="463" y="56"/>
                  </a:lnTo>
                  <a:lnTo>
                    <a:pt x="462" y="56"/>
                  </a:lnTo>
                  <a:lnTo>
                    <a:pt x="459" y="56"/>
                  </a:lnTo>
                  <a:lnTo>
                    <a:pt x="455" y="56"/>
                  </a:lnTo>
                  <a:lnTo>
                    <a:pt x="452" y="56"/>
                  </a:lnTo>
                  <a:lnTo>
                    <a:pt x="451" y="58"/>
                  </a:lnTo>
                  <a:lnTo>
                    <a:pt x="448" y="58"/>
                  </a:lnTo>
                  <a:lnTo>
                    <a:pt x="448" y="61"/>
                  </a:lnTo>
                  <a:lnTo>
                    <a:pt x="443" y="56"/>
                  </a:lnTo>
                  <a:lnTo>
                    <a:pt x="438" y="52"/>
                  </a:lnTo>
                  <a:lnTo>
                    <a:pt x="435" y="48"/>
                  </a:lnTo>
                  <a:lnTo>
                    <a:pt x="430" y="44"/>
                  </a:lnTo>
                  <a:lnTo>
                    <a:pt x="426" y="42"/>
                  </a:lnTo>
                  <a:lnTo>
                    <a:pt x="421" y="37"/>
                  </a:lnTo>
                  <a:lnTo>
                    <a:pt x="416" y="35"/>
                  </a:lnTo>
                  <a:lnTo>
                    <a:pt x="412" y="31"/>
                  </a:lnTo>
                  <a:lnTo>
                    <a:pt x="402" y="29"/>
                  </a:lnTo>
                  <a:lnTo>
                    <a:pt x="394" y="31"/>
                  </a:lnTo>
                  <a:lnTo>
                    <a:pt x="385" y="33"/>
                  </a:lnTo>
                  <a:lnTo>
                    <a:pt x="377" y="35"/>
                  </a:lnTo>
                  <a:lnTo>
                    <a:pt x="368" y="40"/>
                  </a:lnTo>
                  <a:lnTo>
                    <a:pt x="360" y="42"/>
                  </a:lnTo>
                  <a:lnTo>
                    <a:pt x="352" y="40"/>
                  </a:lnTo>
                  <a:lnTo>
                    <a:pt x="344" y="35"/>
                  </a:lnTo>
                  <a:lnTo>
                    <a:pt x="332" y="25"/>
                  </a:lnTo>
                  <a:lnTo>
                    <a:pt x="321" y="16"/>
                  </a:lnTo>
                  <a:lnTo>
                    <a:pt x="310" y="10"/>
                  </a:lnTo>
                  <a:lnTo>
                    <a:pt x="301" y="6"/>
                  </a:lnTo>
                  <a:lnTo>
                    <a:pt x="282" y="0"/>
                  </a:lnTo>
                  <a:lnTo>
                    <a:pt x="265" y="0"/>
                  </a:lnTo>
                  <a:lnTo>
                    <a:pt x="249" y="0"/>
                  </a:lnTo>
                  <a:lnTo>
                    <a:pt x="232" y="4"/>
                  </a:lnTo>
                  <a:lnTo>
                    <a:pt x="216" y="8"/>
                  </a:lnTo>
                  <a:lnTo>
                    <a:pt x="197" y="10"/>
                  </a:lnTo>
                  <a:lnTo>
                    <a:pt x="193" y="10"/>
                  </a:lnTo>
                  <a:lnTo>
                    <a:pt x="188" y="12"/>
                  </a:lnTo>
                  <a:lnTo>
                    <a:pt x="183" y="14"/>
                  </a:lnTo>
                  <a:lnTo>
                    <a:pt x="179" y="16"/>
                  </a:lnTo>
                  <a:lnTo>
                    <a:pt x="174" y="19"/>
                  </a:lnTo>
                  <a:lnTo>
                    <a:pt x="169" y="21"/>
                  </a:lnTo>
                  <a:lnTo>
                    <a:pt x="165" y="25"/>
                  </a:lnTo>
                  <a:lnTo>
                    <a:pt x="160" y="27"/>
                  </a:lnTo>
                  <a:lnTo>
                    <a:pt x="157" y="29"/>
                  </a:lnTo>
                  <a:lnTo>
                    <a:pt x="152" y="31"/>
                  </a:lnTo>
                  <a:lnTo>
                    <a:pt x="147" y="31"/>
                  </a:lnTo>
                  <a:lnTo>
                    <a:pt x="143" y="31"/>
                  </a:lnTo>
                  <a:lnTo>
                    <a:pt x="136" y="31"/>
                  </a:lnTo>
                  <a:lnTo>
                    <a:pt x="132" y="31"/>
                  </a:lnTo>
                  <a:lnTo>
                    <a:pt x="127" y="33"/>
                  </a:lnTo>
                  <a:lnTo>
                    <a:pt x="122" y="33"/>
                  </a:lnTo>
                  <a:lnTo>
                    <a:pt x="105" y="44"/>
                  </a:lnTo>
                  <a:lnTo>
                    <a:pt x="90" y="54"/>
                  </a:lnTo>
                  <a:lnTo>
                    <a:pt x="75" y="67"/>
                  </a:lnTo>
                  <a:lnTo>
                    <a:pt x="63" y="82"/>
                  </a:lnTo>
                  <a:lnTo>
                    <a:pt x="50" y="98"/>
                  </a:lnTo>
                  <a:lnTo>
                    <a:pt x="39" y="117"/>
                  </a:lnTo>
                  <a:lnTo>
                    <a:pt x="30" y="138"/>
                  </a:lnTo>
                  <a:lnTo>
                    <a:pt x="22" y="162"/>
                  </a:lnTo>
                  <a:lnTo>
                    <a:pt x="22" y="164"/>
                  </a:lnTo>
                  <a:lnTo>
                    <a:pt x="22" y="168"/>
                  </a:lnTo>
                  <a:lnTo>
                    <a:pt x="22" y="172"/>
                  </a:lnTo>
                  <a:lnTo>
                    <a:pt x="22" y="176"/>
                  </a:lnTo>
                  <a:lnTo>
                    <a:pt x="24" y="180"/>
                  </a:lnTo>
                  <a:lnTo>
                    <a:pt x="24" y="185"/>
                  </a:lnTo>
                  <a:lnTo>
                    <a:pt x="22" y="189"/>
                  </a:lnTo>
                  <a:lnTo>
                    <a:pt x="22" y="191"/>
                  </a:lnTo>
                  <a:lnTo>
                    <a:pt x="16" y="204"/>
                  </a:lnTo>
                  <a:lnTo>
                    <a:pt x="11" y="214"/>
                  </a:lnTo>
                  <a:lnTo>
                    <a:pt x="7" y="225"/>
                  </a:lnTo>
                  <a:lnTo>
                    <a:pt x="2" y="237"/>
                  </a:lnTo>
                  <a:lnTo>
                    <a:pt x="0" y="248"/>
                  </a:lnTo>
                  <a:lnTo>
                    <a:pt x="0" y="260"/>
                  </a:lnTo>
                  <a:lnTo>
                    <a:pt x="0" y="275"/>
                  </a:lnTo>
                  <a:lnTo>
                    <a:pt x="4" y="290"/>
                  </a:lnTo>
                  <a:lnTo>
                    <a:pt x="5" y="294"/>
                  </a:lnTo>
                  <a:lnTo>
                    <a:pt x="7" y="300"/>
                  </a:lnTo>
                  <a:lnTo>
                    <a:pt x="8" y="307"/>
                  </a:lnTo>
                  <a:lnTo>
                    <a:pt x="10" y="311"/>
                  </a:lnTo>
                  <a:lnTo>
                    <a:pt x="11" y="317"/>
                  </a:lnTo>
                  <a:lnTo>
                    <a:pt x="11" y="321"/>
                  </a:lnTo>
                  <a:lnTo>
                    <a:pt x="11" y="328"/>
                  </a:lnTo>
                  <a:lnTo>
                    <a:pt x="11" y="334"/>
                  </a:lnTo>
                  <a:lnTo>
                    <a:pt x="10" y="347"/>
                  </a:lnTo>
                  <a:lnTo>
                    <a:pt x="11" y="357"/>
                  </a:lnTo>
                  <a:lnTo>
                    <a:pt x="13" y="368"/>
                  </a:lnTo>
                  <a:lnTo>
                    <a:pt x="16" y="376"/>
                  </a:lnTo>
                  <a:lnTo>
                    <a:pt x="19" y="386"/>
                  </a:lnTo>
                  <a:lnTo>
                    <a:pt x="22" y="395"/>
                  </a:lnTo>
                  <a:lnTo>
                    <a:pt x="25" y="403"/>
                  </a:lnTo>
                  <a:lnTo>
                    <a:pt x="27" y="412"/>
                  </a:lnTo>
                  <a:lnTo>
                    <a:pt x="29" y="424"/>
                  </a:lnTo>
                  <a:lnTo>
                    <a:pt x="33" y="435"/>
                  </a:lnTo>
                  <a:lnTo>
                    <a:pt x="36" y="443"/>
                  </a:lnTo>
                  <a:lnTo>
                    <a:pt x="43" y="452"/>
                  </a:lnTo>
                  <a:lnTo>
                    <a:pt x="49" y="460"/>
                  </a:lnTo>
                  <a:lnTo>
                    <a:pt x="57" y="466"/>
                  </a:lnTo>
                  <a:lnTo>
                    <a:pt x="64" y="473"/>
                  </a:lnTo>
                  <a:lnTo>
                    <a:pt x="74" y="479"/>
                  </a:lnTo>
                  <a:lnTo>
                    <a:pt x="74" y="483"/>
                  </a:lnTo>
                  <a:lnTo>
                    <a:pt x="74" y="485"/>
                  </a:lnTo>
                  <a:lnTo>
                    <a:pt x="74" y="490"/>
                  </a:lnTo>
                  <a:lnTo>
                    <a:pt x="74" y="494"/>
                  </a:lnTo>
                  <a:lnTo>
                    <a:pt x="74" y="498"/>
                  </a:lnTo>
                  <a:lnTo>
                    <a:pt x="75" y="502"/>
                  </a:lnTo>
                  <a:lnTo>
                    <a:pt x="75" y="504"/>
                  </a:lnTo>
                  <a:lnTo>
                    <a:pt x="77" y="506"/>
                  </a:lnTo>
                  <a:lnTo>
                    <a:pt x="85" y="519"/>
                  </a:lnTo>
                  <a:lnTo>
                    <a:pt x="91" y="527"/>
                  </a:lnTo>
                  <a:lnTo>
                    <a:pt x="99" y="536"/>
                  </a:lnTo>
                  <a:lnTo>
                    <a:pt x="107" y="544"/>
                  </a:lnTo>
                  <a:lnTo>
                    <a:pt x="115" y="550"/>
                  </a:lnTo>
                  <a:lnTo>
                    <a:pt x="124" y="555"/>
                  </a:lnTo>
                  <a:lnTo>
                    <a:pt x="132" y="559"/>
                  </a:lnTo>
                  <a:lnTo>
                    <a:pt x="140" y="561"/>
                  </a:lnTo>
                  <a:lnTo>
                    <a:pt x="147" y="563"/>
                  </a:lnTo>
                  <a:lnTo>
                    <a:pt x="154" y="567"/>
                  </a:lnTo>
                  <a:lnTo>
                    <a:pt x="160" y="572"/>
                  </a:lnTo>
                  <a:lnTo>
                    <a:pt x="166" y="578"/>
                  </a:lnTo>
                  <a:lnTo>
                    <a:pt x="179" y="590"/>
                  </a:lnTo>
                  <a:lnTo>
                    <a:pt x="188" y="605"/>
                  </a:lnTo>
                  <a:lnTo>
                    <a:pt x="199" y="618"/>
                  </a:lnTo>
                  <a:lnTo>
                    <a:pt x="210" y="626"/>
                  </a:lnTo>
                  <a:lnTo>
                    <a:pt x="216" y="628"/>
                  </a:lnTo>
                  <a:lnTo>
                    <a:pt x="221" y="630"/>
                  </a:lnTo>
                  <a:lnTo>
                    <a:pt x="229" y="630"/>
                  </a:lnTo>
                  <a:lnTo>
                    <a:pt x="235" y="628"/>
                  </a:lnTo>
                  <a:lnTo>
                    <a:pt x="249" y="624"/>
                  </a:lnTo>
                  <a:lnTo>
                    <a:pt x="260" y="622"/>
                  </a:lnTo>
                  <a:lnTo>
                    <a:pt x="269" y="624"/>
                  </a:lnTo>
                  <a:lnTo>
                    <a:pt x="279" y="626"/>
                  </a:lnTo>
                  <a:lnTo>
                    <a:pt x="285" y="628"/>
                  </a:lnTo>
                  <a:lnTo>
                    <a:pt x="293" y="630"/>
                  </a:lnTo>
                  <a:lnTo>
                    <a:pt x="301" y="630"/>
                  </a:lnTo>
                  <a:lnTo>
                    <a:pt x="310" y="630"/>
                  </a:lnTo>
                  <a:lnTo>
                    <a:pt x="312" y="628"/>
                  </a:lnTo>
                  <a:lnTo>
                    <a:pt x="313" y="626"/>
                  </a:lnTo>
                  <a:lnTo>
                    <a:pt x="316" y="622"/>
                  </a:lnTo>
                  <a:lnTo>
                    <a:pt x="318" y="618"/>
                  </a:lnTo>
                  <a:lnTo>
                    <a:pt x="319" y="614"/>
                  </a:lnTo>
                  <a:lnTo>
                    <a:pt x="321" y="609"/>
                  </a:lnTo>
                  <a:lnTo>
                    <a:pt x="322" y="607"/>
                  </a:lnTo>
                  <a:lnTo>
                    <a:pt x="324" y="605"/>
                  </a:lnTo>
                  <a:lnTo>
                    <a:pt x="327" y="605"/>
                  </a:lnTo>
                  <a:lnTo>
                    <a:pt x="330" y="603"/>
                  </a:lnTo>
                  <a:lnTo>
                    <a:pt x="333" y="603"/>
                  </a:lnTo>
                  <a:lnTo>
                    <a:pt x="337" y="605"/>
                  </a:lnTo>
                  <a:lnTo>
                    <a:pt x="341" y="603"/>
                  </a:lnTo>
                  <a:lnTo>
                    <a:pt x="344" y="603"/>
                  </a:lnTo>
                  <a:lnTo>
                    <a:pt x="348" y="603"/>
                  </a:lnTo>
                  <a:lnTo>
                    <a:pt x="349" y="601"/>
                  </a:lnTo>
                  <a:lnTo>
                    <a:pt x="352" y="599"/>
                  </a:lnTo>
                  <a:lnTo>
                    <a:pt x="354" y="597"/>
                  </a:lnTo>
                  <a:lnTo>
                    <a:pt x="357" y="597"/>
                  </a:lnTo>
                  <a:lnTo>
                    <a:pt x="358" y="595"/>
                  </a:lnTo>
                  <a:lnTo>
                    <a:pt x="362" y="593"/>
                  </a:lnTo>
                  <a:lnTo>
                    <a:pt x="363" y="593"/>
                  </a:lnTo>
                  <a:lnTo>
                    <a:pt x="365" y="590"/>
                  </a:lnTo>
                  <a:lnTo>
                    <a:pt x="366" y="588"/>
                  </a:lnTo>
                  <a:lnTo>
                    <a:pt x="371" y="584"/>
                  </a:lnTo>
                  <a:lnTo>
                    <a:pt x="374" y="580"/>
                  </a:lnTo>
                  <a:lnTo>
                    <a:pt x="377" y="576"/>
                  </a:lnTo>
                  <a:lnTo>
                    <a:pt x="380" y="569"/>
                  </a:lnTo>
                  <a:lnTo>
                    <a:pt x="383" y="565"/>
                  </a:lnTo>
                  <a:lnTo>
                    <a:pt x="387" y="557"/>
                  </a:lnTo>
                  <a:lnTo>
                    <a:pt x="391" y="548"/>
                  </a:lnTo>
                  <a:lnTo>
                    <a:pt x="396" y="538"/>
                  </a:lnTo>
                  <a:lnTo>
                    <a:pt x="398" y="536"/>
                  </a:lnTo>
                  <a:lnTo>
                    <a:pt x="401" y="532"/>
                  </a:lnTo>
                  <a:lnTo>
                    <a:pt x="404" y="527"/>
                  </a:lnTo>
                  <a:lnTo>
                    <a:pt x="408" y="523"/>
                  </a:lnTo>
                  <a:lnTo>
                    <a:pt x="413" y="519"/>
                  </a:lnTo>
                  <a:lnTo>
                    <a:pt x="418" y="513"/>
                  </a:lnTo>
                  <a:lnTo>
                    <a:pt x="424" y="504"/>
                  </a:lnTo>
                  <a:lnTo>
                    <a:pt x="429" y="498"/>
                  </a:lnTo>
                  <a:lnTo>
                    <a:pt x="430" y="496"/>
                  </a:lnTo>
                  <a:lnTo>
                    <a:pt x="432" y="492"/>
                  </a:lnTo>
                  <a:lnTo>
                    <a:pt x="432" y="490"/>
                  </a:lnTo>
                  <a:lnTo>
                    <a:pt x="434" y="485"/>
                  </a:lnTo>
                  <a:lnTo>
                    <a:pt x="434" y="481"/>
                  </a:lnTo>
                  <a:lnTo>
                    <a:pt x="434" y="479"/>
                  </a:lnTo>
                  <a:lnTo>
                    <a:pt x="434" y="475"/>
                  </a:lnTo>
                  <a:lnTo>
                    <a:pt x="432" y="473"/>
                  </a:lnTo>
                  <a:lnTo>
                    <a:pt x="432" y="468"/>
                  </a:lnTo>
                  <a:lnTo>
                    <a:pt x="432" y="464"/>
                  </a:lnTo>
                  <a:lnTo>
                    <a:pt x="430" y="462"/>
                  </a:lnTo>
                  <a:lnTo>
                    <a:pt x="430" y="460"/>
                  </a:lnTo>
                  <a:lnTo>
                    <a:pt x="430" y="458"/>
                  </a:lnTo>
                  <a:lnTo>
                    <a:pt x="429" y="456"/>
                  </a:lnTo>
                  <a:lnTo>
                    <a:pt x="429" y="454"/>
                  </a:lnTo>
                  <a:lnTo>
                    <a:pt x="429" y="447"/>
                  </a:lnTo>
                  <a:lnTo>
                    <a:pt x="437" y="456"/>
                  </a:lnTo>
                  <a:lnTo>
                    <a:pt x="444" y="462"/>
                  </a:lnTo>
                  <a:lnTo>
                    <a:pt x="455" y="464"/>
                  </a:lnTo>
                  <a:lnTo>
                    <a:pt x="466" y="466"/>
                  </a:lnTo>
                  <a:lnTo>
                    <a:pt x="477" y="464"/>
                  </a:lnTo>
                  <a:lnTo>
                    <a:pt x="488" y="462"/>
                  </a:lnTo>
                  <a:lnTo>
                    <a:pt x="501" y="460"/>
                  </a:lnTo>
                  <a:lnTo>
                    <a:pt x="512" y="456"/>
                  </a:lnTo>
                  <a:lnTo>
                    <a:pt x="515" y="456"/>
                  </a:lnTo>
                  <a:lnTo>
                    <a:pt x="516" y="454"/>
                  </a:lnTo>
                  <a:lnTo>
                    <a:pt x="520" y="450"/>
                  </a:lnTo>
                  <a:lnTo>
                    <a:pt x="523" y="447"/>
                  </a:lnTo>
                  <a:lnTo>
                    <a:pt x="526" y="443"/>
                  </a:lnTo>
                  <a:lnTo>
                    <a:pt x="530" y="441"/>
                  </a:lnTo>
                  <a:lnTo>
                    <a:pt x="534" y="439"/>
                  </a:lnTo>
                  <a:lnTo>
                    <a:pt x="538" y="437"/>
                  </a:lnTo>
                  <a:lnTo>
                    <a:pt x="546" y="437"/>
                  </a:lnTo>
                  <a:lnTo>
                    <a:pt x="552" y="435"/>
                  </a:lnTo>
                  <a:lnTo>
                    <a:pt x="559" y="435"/>
                  </a:lnTo>
                  <a:lnTo>
                    <a:pt x="566" y="433"/>
                  </a:lnTo>
                  <a:lnTo>
                    <a:pt x="573" y="433"/>
                  </a:lnTo>
                  <a:lnTo>
                    <a:pt x="581" y="431"/>
                  </a:lnTo>
                  <a:lnTo>
                    <a:pt x="588" y="426"/>
                  </a:lnTo>
                  <a:lnTo>
                    <a:pt x="596" y="420"/>
                  </a:lnTo>
                  <a:lnTo>
                    <a:pt x="601" y="418"/>
                  </a:lnTo>
                  <a:lnTo>
                    <a:pt x="606" y="418"/>
                  </a:lnTo>
                  <a:lnTo>
                    <a:pt x="610" y="418"/>
                  </a:lnTo>
                  <a:lnTo>
                    <a:pt x="615" y="418"/>
                  </a:lnTo>
                  <a:lnTo>
                    <a:pt x="620" y="418"/>
                  </a:lnTo>
                  <a:lnTo>
                    <a:pt x="624" y="418"/>
                  </a:lnTo>
                  <a:lnTo>
                    <a:pt x="631" y="418"/>
                  </a:lnTo>
                  <a:lnTo>
                    <a:pt x="635" y="418"/>
                  </a:lnTo>
                  <a:lnTo>
                    <a:pt x="637" y="418"/>
                  </a:lnTo>
                  <a:lnTo>
                    <a:pt x="640" y="416"/>
                  </a:lnTo>
                  <a:lnTo>
                    <a:pt x="643" y="414"/>
                  </a:lnTo>
                  <a:lnTo>
                    <a:pt x="645" y="414"/>
                  </a:lnTo>
                  <a:lnTo>
                    <a:pt x="648" y="412"/>
                  </a:lnTo>
                  <a:lnTo>
                    <a:pt x="649" y="410"/>
                  </a:lnTo>
                  <a:lnTo>
                    <a:pt x="652" y="410"/>
                  </a:lnTo>
                  <a:lnTo>
                    <a:pt x="654" y="408"/>
                  </a:lnTo>
                  <a:lnTo>
                    <a:pt x="663" y="408"/>
                  </a:lnTo>
                  <a:lnTo>
                    <a:pt x="671" y="410"/>
                  </a:lnTo>
                  <a:lnTo>
                    <a:pt x="679" y="412"/>
                  </a:lnTo>
                  <a:lnTo>
                    <a:pt x="687" y="416"/>
                  </a:lnTo>
                  <a:lnTo>
                    <a:pt x="695" y="418"/>
                  </a:lnTo>
                  <a:lnTo>
                    <a:pt x="704" y="418"/>
                  </a:lnTo>
                  <a:lnTo>
                    <a:pt x="713" y="416"/>
                  </a:lnTo>
                  <a:lnTo>
                    <a:pt x="724" y="412"/>
                  </a:lnTo>
                  <a:lnTo>
                    <a:pt x="732" y="408"/>
                  </a:lnTo>
                  <a:lnTo>
                    <a:pt x="740" y="408"/>
                  </a:lnTo>
                  <a:lnTo>
                    <a:pt x="749" y="410"/>
                  </a:lnTo>
                  <a:lnTo>
                    <a:pt x="757" y="412"/>
                  </a:lnTo>
                  <a:lnTo>
                    <a:pt x="768" y="416"/>
                  </a:lnTo>
                  <a:lnTo>
                    <a:pt x="778" y="416"/>
                  </a:lnTo>
                  <a:lnTo>
                    <a:pt x="788" y="416"/>
                  </a:lnTo>
                  <a:lnTo>
                    <a:pt x="799" y="412"/>
                  </a:lnTo>
                  <a:lnTo>
                    <a:pt x="804" y="410"/>
                  </a:lnTo>
                  <a:lnTo>
                    <a:pt x="809" y="412"/>
                  </a:lnTo>
                  <a:lnTo>
                    <a:pt x="815" y="412"/>
                  </a:lnTo>
                  <a:lnTo>
                    <a:pt x="820" y="416"/>
                  </a:lnTo>
                  <a:lnTo>
                    <a:pt x="824" y="418"/>
                  </a:lnTo>
                  <a:lnTo>
                    <a:pt x="828" y="422"/>
                  </a:lnTo>
                  <a:lnTo>
                    <a:pt x="832" y="424"/>
                  </a:lnTo>
                  <a:lnTo>
                    <a:pt x="835" y="424"/>
                  </a:lnTo>
                  <a:lnTo>
                    <a:pt x="837" y="424"/>
                  </a:lnTo>
                  <a:lnTo>
                    <a:pt x="840" y="424"/>
                  </a:lnTo>
                  <a:lnTo>
                    <a:pt x="843" y="424"/>
                  </a:lnTo>
                  <a:lnTo>
                    <a:pt x="846" y="424"/>
                  </a:lnTo>
                  <a:lnTo>
                    <a:pt x="848" y="422"/>
                  </a:lnTo>
                  <a:lnTo>
                    <a:pt x="851" y="422"/>
                  </a:lnTo>
                  <a:lnTo>
                    <a:pt x="854" y="420"/>
                  </a:lnTo>
                  <a:lnTo>
                    <a:pt x="856" y="420"/>
                  </a:lnTo>
                  <a:lnTo>
                    <a:pt x="857" y="418"/>
                  </a:lnTo>
                  <a:lnTo>
                    <a:pt x="857" y="420"/>
                  </a:lnTo>
                  <a:lnTo>
                    <a:pt x="859" y="420"/>
                  </a:lnTo>
                  <a:lnTo>
                    <a:pt x="860" y="420"/>
                  </a:lnTo>
                  <a:lnTo>
                    <a:pt x="862" y="422"/>
                  </a:lnTo>
                  <a:lnTo>
                    <a:pt x="862" y="424"/>
                  </a:lnTo>
                  <a:lnTo>
                    <a:pt x="864" y="424"/>
                  </a:lnTo>
                  <a:lnTo>
                    <a:pt x="865" y="424"/>
                  </a:lnTo>
                  <a:lnTo>
                    <a:pt x="868" y="424"/>
                  </a:lnTo>
                  <a:lnTo>
                    <a:pt x="873" y="424"/>
                  </a:lnTo>
                  <a:lnTo>
                    <a:pt x="876" y="422"/>
                  </a:lnTo>
                  <a:lnTo>
                    <a:pt x="881" y="420"/>
                  </a:lnTo>
                  <a:lnTo>
                    <a:pt x="885" y="420"/>
                  </a:lnTo>
                  <a:lnTo>
                    <a:pt x="889" y="418"/>
                  </a:lnTo>
                  <a:lnTo>
                    <a:pt x="892" y="418"/>
                  </a:lnTo>
                  <a:lnTo>
                    <a:pt x="893" y="420"/>
                  </a:lnTo>
                  <a:lnTo>
                    <a:pt x="898" y="424"/>
                  </a:lnTo>
                  <a:lnTo>
                    <a:pt x="901" y="426"/>
                  </a:lnTo>
                  <a:lnTo>
                    <a:pt x="906" y="429"/>
                  </a:lnTo>
                  <a:lnTo>
                    <a:pt x="910" y="431"/>
                  </a:lnTo>
                  <a:lnTo>
                    <a:pt x="915" y="431"/>
                  </a:lnTo>
                  <a:lnTo>
                    <a:pt x="920" y="429"/>
                  </a:lnTo>
                  <a:lnTo>
                    <a:pt x="925" y="426"/>
                  </a:lnTo>
                  <a:lnTo>
                    <a:pt x="929" y="424"/>
                  </a:lnTo>
                  <a:lnTo>
                    <a:pt x="937" y="418"/>
                  </a:lnTo>
                  <a:lnTo>
                    <a:pt x="943" y="414"/>
                  </a:lnTo>
                  <a:lnTo>
                    <a:pt x="951" y="410"/>
                  </a:lnTo>
                  <a:lnTo>
                    <a:pt x="957" y="403"/>
                  </a:lnTo>
                  <a:lnTo>
                    <a:pt x="964" y="399"/>
                  </a:lnTo>
                  <a:lnTo>
                    <a:pt x="970" y="393"/>
                  </a:lnTo>
                  <a:lnTo>
                    <a:pt x="978" y="389"/>
                  </a:lnTo>
                  <a:lnTo>
                    <a:pt x="984" y="382"/>
                  </a:lnTo>
                  <a:lnTo>
                    <a:pt x="987" y="376"/>
                  </a:lnTo>
                  <a:lnTo>
                    <a:pt x="990" y="368"/>
                  </a:lnTo>
                  <a:lnTo>
                    <a:pt x="992" y="359"/>
                  </a:lnTo>
                  <a:lnTo>
                    <a:pt x="995" y="351"/>
                  </a:lnTo>
                  <a:lnTo>
                    <a:pt x="996" y="340"/>
                  </a:lnTo>
                  <a:lnTo>
                    <a:pt x="998" y="334"/>
                  </a:lnTo>
                  <a:lnTo>
                    <a:pt x="1000" y="328"/>
                  </a:lnTo>
                  <a:lnTo>
                    <a:pt x="1001" y="323"/>
                  </a:lnTo>
                  <a:lnTo>
                    <a:pt x="1015" y="309"/>
                  </a:lnTo>
                  <a:lnTo>
                    <a:pt x="1028" y="294"/>
                  </a:lnTo>
                  <a:lnTo>
                    <a:pt x="1040" y="277"/>
                  </a:lnTo>
                  <a:lnTo>
                    <a:pt x="1050" y="262"/>
                  </a:lnTo>
                  <a:lnTo>
                    <a:pt x="1059" y="246"/>
                  </a:lnTo>
                  <a:lnTo>
                    <a:pt x="1065" y="227"/>
                  </a:lnTo>
                  <a:lnTo>
                    <a:pt x="1071" y="208"/>
                  </a:lnTo>
                  <a:lnTo>
                    <a:pt x="1075" y="185"/>
                  </a:lnTo>
                  <a:lnTo>
                    <a:pt x="1075" y="183"/>
                  </a:lnTo>
                  <a:lnTo>
                    <a:pt x="1075" y="180"/>
                  </a:lnTo>
                  <a:lnTo>
                    <a:pt x="1073" y="178"/>
                  </a:lnTo>
                  <a:lnTo>
                    <a:pt x="1071" y="176"/>
                  </a:lnTo>
                  <a:lnTo>
                    <a:pt x="1071" y="172"/>
                  </a:lnTo>
                  <a:lnTo>
                    <a:pt x="1070" y="170"/>
                  </a:lnTo>
                  <a:lnTo>
                    <a:pt x="1067" y="168"/>
                  </a:lnTo>
                  <a:lnTo>
                    <a:pt x="1062" y="162"/>
                  </a:lnTo>
                  <a:lnTo>
                    <a:pt x="1056" y="157"/>
                  </a:lnTo>
                  <a:lnTo>
                    <a:pt x="1050" y="153"/>
                  </a:lnTo>
                  <a:lnTo>
                    <a:pt x="1042" y="153"/>
                  </a:lnTo>
                  <a:lnTo>
                    <a:pt x="1034" y="153"/>
                  </a:lnTo>
                  <a:lnTo>
                    <a:pt x="1026" y="151"/>
                  </a:lnTo>
                  <a:lnTo>
                    <a:pt x="1020" y="151"/>
                  </a:lnTo>
                  <a:lnTo>
                    <a:pt x="1012" y="151"/>
                  </a:lnTo>
                  <a:lnTo>
                    <a:pt x="1001" y="149"/>
                  </a:lnTo>
                  <a:lnTo>
                    <a:pt x="990" y="151"/>
                  </a:lnTo>
                  <a:lnTo>
                    <a:pt x="982" y="155"/>
                  </a:lnTo>
                  <a:lnTo>
                    <a:pt x="976" y="159"/>
                  </a:lnTo>
                  <a:lnTo>
                    <a:pt x="970" y="164"/>
                  </a:lnTo>
                  <a:lnTo>
                    <a:pt x="964" y="166"/>
                  </a:lnTo>
                  <a:lnTo>
                    <a:pt x="957" y="166"/>
                  </a:lnTo>
                  <a:lnTo>
                    <a:pt x="951" y="164"/>
                  </a:lnTo>
                  <a:lnTo>
                    <a:pt x="948" y="164"/>
                  </a:lnTo>
                  <a:lnTo>
                    <a:pt x="945" y="162"/>
                  </a:lnTo>
                  <a:lnTo>
                    <a:pt x="939" y="162"/>
                  </a:lnTo>
                  <a:lnTo>
                    <a:pt x="931" y="162"/>
                  </a:lnTo>
                  <a:lnTo>
                    <a:pt x="920" y="164"/>
                  </a:lnTo>
                  <a:lnTo>
                    <a:pt x="909" y="170"/>
                  </a:lnTo>
                  <a:lnTo>
                    <a:pt x="896" y="178"/>
                  </a:lnTo>
                  <a:lnTo>
                    <a:pt x="884" y="191"/>
                  </a:lnTo>
                  <a:lnTo>
                    <a:pt x="874" y="183"/>
                  </a:lnTo>
                  <a:lnTo>
                    <a:pt x="865" y="174"/>
                  </a:lnTo>
                  <a:lnTo>
                    <a:pt x="856" y="166"/>
                  </a:lnTo>
                  <a:lnTo>
                    <a:pt x="845" y="157"/>
                  </a:lnTo>
                  <a:lnTo>
                    <a:pt x="834" y="149"/>
                  </a:lnTo>
                  <a:lnTo>
                    <a:pt x="823" y="143"/>
                  </a:lnTo>
                  <a:lnTo>
                    <a:pt x="813" y="134"/>
                  </a:lnTo>
                  <a:lnTo>
                    <a:pt x="803" y="130"/>
                  </a:lnTo>
                  <a:close/>
                </a:path>
              </a:pathLst>
            </a:custGeom>
            <a:solidFill>
              <a:srgbClr val="FF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24" name="Freeform 26"/>
            <p:cNvSpPr>
              <a:spLocks/>
            </p:cNvSpPr>
            <p:nvPr/>
          </p:nvSpPr>
          <p:spPr bwMode="auto">
            <a:xfrm>
              <a:off x="2557" y="1615"/>
              <a:ext cx="1075" cy="630"/>
            </a:xfrm>
            <a:custGeom>
              <a:avLst/>
              <a:gdLst>
                <a:gd name="T0" fmla="*/ 738 w 1075"/>
                <a:gd name="T1" fmla="*/ 128 h 630"/>
                <a:gd name="T2" fmla="*/ 674 w 1075"/>
                <a:gd name="T3" fmla="*/ 117 h 630"/>
                <a:gd name="T4" fmla="*/ 587 w 1075"/>
                <a:gd name="T5" fmla="*/ 101 h 630"/>
                <a:gd name="T6" fmla="*/ 538 w 1075"/>
                <a:gd name="T7" fmla="*/ 69 h 630"/>
                <a:gd name="T8" fmla="*/ 463 w 1075"/>
                <a:gd name="T9" fmla="*/ 56 h 630"/>
                <a:gd name="T10" fmla="*/ 448 w 1075"/>
                <a:gd name="T11" fmla="*/ 58 h 630"/>
                <a:gd name="T12" fmla="*/ 426 w 1075"/>
                <a:gd name="T13" fmla="*/ 42 h 630"/>
                <a:gd name="T14" fmla="*/ 385 w 1075"/>
                <a:gd name="T15" fmla="*/ 33 h 630"/>
                <a:gd name="T16" fmla="*/ 332 w 1075"/>
                <a:gd name="T17" fmla="*/ 25 h 630"/>
                <a:gd name="T18" fmla="*/ 249 w 1075"/>
                <a:gd name="T19" fmla="*/ 0 h 630"/>
                <a:gd name="T20" fmla="*/ 183 w 1075"/>
                <a:gd name="T21" fmla="*/ 14 h 630"/>
                <a:gd name="T22" fmla="*/ 157 w 1075"/>
                <a:gd name="T23" fmla="*/ 29 h 630"/>
                <a:gd name="T24" fmla="*/ 127 w 1075"/>
                <a:gd name="T25" fmla="*/ 33 h 630"/>
                <a:gd name="T26" fmla="*/ 50 w 1075"/>
                <a:gd name="T27" fmla="*/ 98 h 630"/>
                <a:gd name="T28" fmla="*/ 22 w 1075"/>
                <a:gd name="T29" fmla="*/ 172 h 630"/>
                <a:gd name="T30" fmla="*/ 16 w 1075"/>
                <a:gd name="T31" fmla="*/ 204 h 630"/>
                <a:gd name="T32" fmla="*/ 0 w 1075"/>
                <a:gd name="T33" fmla="*/ 275 h 630"/>
                <a:gd name="T34" fmla="*/ 11 w 1075"/>
                <a:gd name="T35" fmla="*/ 317 h 630"/>
                <a:gd name="T36" fmla="*/ 13 w 1075"/>
                <a:gd name="T37" fmla="*/ 368 h 630"/>
                <a:gd name="T38" fmla="*/ 29 w 1075"/>
                <a:gd name="T39" fmla="*/ 424 h 630"/>
                <a:gd name="T40" fmla="*/ 64 w 1075"/>
                <a:gd name="T41" fmla="*/ 473 h 630"/>
                <a:gd name="T42" fmla="*/ 74 w 1075"/>
                <a:gd name="T43" fmla="*/ 498 h 630"/>
                <a:gd name="T44" fmla="*/ 99 w 1075"/>
                <a:gd name="T45" fmla="*/ 536 h 630"/>
                <a:gd name="T46" fmla="*/ 147 w 1075"/>
                <a:gd name="T47" fmla="*/ 563 h 630"/>
                <a:gd name="T48" fmla="*/ 199 w 1075"/>
                <a:gd name="T49" fmla="*/ 618 h 630"/>
                <a:gd name="T50" fmla="*/ 249 w 1075"/>
                <a:gd name="T51" fmla="*/ 624 h 630"/>
                <a:gd name="T52" fmla="*/ 301 w 1075"/>
                <a:gd name="T53" fmla="*/ 630 h 630"/>
                <a:gd name="T54" fmla="*/ 319 w 1075"/>
                <a:gd name="T55" fmla="*/ 614 h 630"/>
                <a:gd name="T56" fmla="*/ 333 w 1075"/>
                <a:gd name="T57" fmla="*/ 603 h 630"/>
                <a:gd name="T58" fmla="*/ 352 w 1075"/>
                <a:gd name="T59" fmla="*/ 599 h 630"/>
                <a:gd name="T60" fmla="*/ 365 w 1075"/>
                <a:gd name="T61" fmla="*/ 590 h 630"/>
                <a:gd name="T62" fmla="*/ 383 w 1075"/>
                <a:gd name="T63" fmla="*/ 565 h 630"/>
                <a:gd name="T64" fmla="*/ 404 w 1075"/>
                <a:gd name="T65" fmla="*/ 527 h 630"/>
                <a:gd name="T66" fmla="*/ 430 w 1075"/>
                <a:gd name="T67" fmla="*/ 496 h 630"/>
                <a:gd name="T68" fmla="*/ 434 w 1075"/>
                <a:gd name="T69" fmla="*/ 475 h 630"/>
                <a:gd name="T70" fmla="*/ 430 w 1075"/>
                <a:gd name="T71" fmla="*/ 458 h 630"/>
                <a:gd name="T72" fmla="*/ 455 w 1075"/>
                <a:gd name="T73" fmla="*/ 464 h 630"/>
                <a:gd name="T74" fmla="*/ 515 w 1075"/>
                <a:gd name="T75" fmla="*/ 456 h 630"/>
                <a:gd name="T76" fmla="*/ 534 w 1075"/>
                <a:gd name="T77" fmla="*/ 439 h 630"/>
                <a:gd name="T78" fmla="*/ 573 w 1075"/>
                <a:gd name="T79" fmla="*/ 433 h 630"/>
                <a:gd name="T80" fmla="*/ 610 w 1075"/>
                <a:gd name="T81" fmla="*/ 418 h 630"/>
                <a:gd name="T82" fmla="*/ 637 w 1075"/>
                <a:gd name="T83" fmla="*/ 418 h 630"/>
                <a:gd name="T84" fmla="*/ 652 w 1075"/>
                <a:gd name="T85" fmla="*/ 410 h 630"/>
                <a:gd name="T86" fmla="*/ 695 w 1075"/>
                <a:gd name="T87" fmla="*/ 418 h 630"/>
                <a:gd name="T88" fmla="*/ 749 w 1075"/>
                <a:gd name="T89" fmla="*/ 410 h 630"/>
                <a:gd name="T90" fmla="*/ 804 w 1075"/>
                <a:gd name="T91" fmla="*/ 410 h 630"/>
                <a:gd name="T92" fmla="*/ 832 w 1075"/>
                <a:gd name="T93" fmla="*/ 424 h 630"/>
                <a:gd name="T94" fmla="*/ 848 w 1075"/>
                <a:gd name="T95" fmla="*/ 422 h 630"/>
                <a:gd name="T96" fmla="*/ 859 w 1075"/>
                <a:gd name="T97" fmla="*/ 420 h 630"/>
                <a:gd name="T98" fmla="*/ 868 w 1075"/>
                <a:gd name="T99" fmla="*/ 424 h 630"/>
                <a:gd name="T100" fmla="*/ 892 w 1075"/>
                <a:gd name="T101" fmla="*/ 418 h 630"/>
                <a:gd name="T102" fmla="*/ 915 w 1075"/>
                <a:gd name="T103" fmla="*/ 431 h 630"/>
                <a:gd name="T104" fmla="*/ 951 w 1075"/>
                <a:gd name="T105" fmla="*/ 410 h 630"/>
                <a:gd name="T106" fmla="*/ 987 w 1075"/>
                <a:gd name="T107" fmla="*/ 376 h 630"/>
                <a:gd name="T108" fmla="*/ 1000 w 1075"/>
                <a:gd name="T109" fmla="*/ 328 h 630"/>
                <a:gd name="T110" fmla="*/ 1059 w 1075"/>
                <a:gd name="T111" fmla="*/ 246 h 630"/>
                <a:gd name="T112" fmla="*/ 1075 w 1075"/>
                <a:gd name="T113" fmla="*/ 180 h 630"/>
                <a:gd name="T114" fmla="*/ 1062 w 1075"/>
                <a:gd name="T115" fmla="*/ 162 h 630"/>
                <a:gd name="T116" fmla="*/ 1020 w 1075"/>
                <a:gd name="T117" fmla="*/ 151 h 630"/>
                <a:gd name="T118" fmla="*/ 970 w 1075"/>
                <a:gd name="T119" fmla="*/ 164 h 630"/>
                <a:gd name="T120" fmla="*/ 939 w 1075"/>
                <a:gd name="T121" fmla="*/ 162 h 630"/>
                <a:gd name="T122" fmla="*/ 874 w 1075"/>
                <a:gd name="T123" fmla="*/ 183 h 630"/>
                <a:gd name="T124" fmla="*/ 813 w 1075"/>
                <a:gd name="T125" fmla="*/ 134 h 6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75"/>
                <a:gd name="T190" fmla="*/ 0 h 630"/>
                <a:gd name="T191" fmla="*/ 1075 w 1075"/>
                <a:gd name="T192" fmla="*/ 630 h 6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75" h="630">
                  <a:moveTo>
                    <a:pt x="803" y="130"/>
                  </a:moveTo>
                  <a:lnTo>
                    <a:pt x="787" y="126"/>
                  </a:lnTo>
                  <a:lnTo>
                    <a:pt x="773" y="124"/>
                  </a:lnTo>
                  <a:lnTo>
                    <a:pt x="760" y="124"/>
                  </a:lnTo>
                  <a:lnTo>
                    <a:pt x="749" y="126"/>
                  </a:lnTo>
                  <a:lnTo>
                    <a:pt x="738" y="128"/>
                  </a:lnTo>
                  <a:lnTo>
                    <a:pt x="727" y="130"/>
                  </a:lnTo>
                  <a:lnTo>
                    <a:pt x="718" y="132"/>
                  </a:lnTo>
                  <a:lnTo>
                    <a:pt x="707" y="132"/>
                  </a:lnTo>
                  <a:lnTo>
                    <a:pt x="693" y="128"/>
                  </a:lnTo>
                  <a:lnTo>
                    <a:pt x="684" y="124"/>
                  </a:lnTo>
                  <a:lnTo>
                    <a:pt x="674" y="117"/>
                  </a:lnTo>
                  <a:lnTo>
                    <a:pt x="665" y="111"/>
                  </a:lnTo>
                  <a:lnTo>
                    <a:pt x="654" y="105"/>
                  </a:lnTo>
                  <a:lnTo>
                    <a:pt x="640" y="101"/>
                  </a:lnTo>
                  <a:lnTo>
                    <a:pt x="620" y="101"/>
                  </a:lnTo>
                  <a:lnTo>
                    <a:pt x="595" y="101"/>
                  </a:lnTo>
                  <a:lnTo>
                    <a:pt x="587" y="101"/>
                  </a:lnTo>
                  <a:lnTo>
                    <a:pt x="581" y="101"/>
                  </a:lnTo>
                  <a:lnTo>
                    <a:pt x="574" y="98"/>
                  </a:lnTo>
                  <a:lnTo>
                    <a:pt x="570" y="94"/>
                  </a:lnTo>
                  <a:lnTo>
                    <a:pt x="560" y="86"/>
                  </a:lnTo>
                  <a:lnTo>
                    <a:pt x="551" y="77"/>
                  </a:lnTo>
                  <a:lnTo>
                    <a:pt x="538" y="69"/>
                  </a:lnTo>
                  <a:lnTo>
                    <a:pt x="521" y="61"/>
                  </a:lnTo>
                  <a:lnTo>
                    <a:pt x="510" y="58"/>
                  </a:lnTo>
                  <a:lnTo>
                    <a:pt x="498" y="56"/>
                  </a:lnTo>
                  <a:lnTo>
                    <a:pt x="482" y="56"/>
                  </a:lnTo>
                  <a:lnTo>
                    <a:pt x="465" y="56"/>
                  </a:lnTo>
                  <a:lnTo>
                    <a:pt x="463" y="56"/>
                  </a:lnTo>
                  <a:lnTo>
                    <a:pt x="462" y="56"/>
                  </a:lnTo>
                  <a:lnTo>
                    <a:pt x="459" y="56"/>
                  </a:lnTo>
                  <a:lnTo>
                    <a:pt x="455" y="56"/>
                  </a:lnTo>
                  <a:lnTo>
                    <a:pt x="452" y="56"/>
                  </a:lnTo>
                  <a:lnTo>
                    <a:pt x="451" y="58"/>
                  </a:lnTo>
                  <a:lnTo>
                    <a:pt x="448" y="58"/>
                  </a:lnTo>
                  <a:lnTo>
                    <a:pt x="448" y="61"/>
                  </a:lnTo>
                  <a:lnTo>
                    <a:pt x="443" y="56"/>
                  </a:lnTo>
                  <a:lnTo>
                    <a:pt x="438" y="52"/>
                  </a:lnTo>
                  <a:lnTo>
                    <a:pt x="435" y="48"/>
                  </a:lnTo>
                  <a:lnTo>
                    <a:pt x="430" y="44"/>
                  </a:lnTo>
                  <a:lnTo>
                    <a:pt x="426" y="42"/>
                  </a:lnTo>
                  <a:lnTo>
                    <a:pt x="421" y="37"/>
                  </a:lnTo>
                  <a:lnTo>
                    <a:pt x="416" y="35"/>
                  </a:lnTo>
                  <a:lnTo>
                    <a:pt x="412" y="31"/>
                  </a:lnTo>
                  <a:lnTo>
                    <a:pt x="402" y="29"/>
                  </a:lnTo>
                  <a:lnTo>
                    <a:pt x="394" y="31"/>
                  </a:lnTo>
                  <a:lnTo>
                    <a:pt x="385" y="33"/>
                  </a:lnTo>
                  <a:lnTo>
                    <a:pt x="377" y="35"/>
                  </a:lnTo>
                  <a:lnTo>
                    <a:pt x="368" y="40"/>
                  </a:lnTo>
                  <a:lnTo>
                    <a:pt x="360" y="42"/>
                  </a:lnTo>
                  <a:lnTo>
                    <a:pt x="352" y="40"/>
                  </a:lnTo>
                  <a:lnTo>
                    <a:pt x="344" y="35"/>
                  </a:lnTo>
                  <a:lnTo>
                    <a:pt x="332" y="25"/>
                  </a:lnTo>
                  <a:lnTo>
                    <a:pt x="321" y="16"/>
                  </a:lnTo>
                  <a:lnTo>
                    <a:pt x="310" y="10"/>
                  </a:lnTo>
                  <a:lnTo>
                    <a:pt x="301" y="6"/>
                  </a:lnTo>
                  <a:lnTo>
                    <a:pt x="282" y="0"/>
                  </a:lnTo>
                  <a:lnTo>
                    <a:pt x="265" y="0"/>
                  </a:lnTo>
                  <a:lnTo>
                    <a:pt x="249" y="0"/>
                  </a:lnTo>
                  <a:lnTo>
                    <a:pt x="232" y="4"/>
                  </a:lnTo>
                  <a:lnTo>
                    <a:pt x="216" y="8"/>
                  </a:lnTo>
                  <a:lnTo>
                    <a:pt x="197" y="10"/>
                  </a:lnTo>
                  <a:lnTo>
                    <a:pt x="193" y="10"/>
                  </a:lnTo>
                  <a:lnTo>
                    <a:pt x="188" y="12"/>
                  </a:lnTo>
                  <a:lnTo>
                    <a:pt x="183" y="14"/>
                  </a:lnTo>
                  <a:lnTo>
                    <a:pt x="179" y="16"/>
                  </a:lnTo>
                  <a:lnTo>
                    <a:pt x="174" y="19"/>
                  </a:lnTo>
                  <a:lnTo>
                    <a:pt x="169" y="21"/>
                  </a:lnTo>
                  <a:lnTo>
                    <a:pt x="165" y="25"/>
                  </a:lnTo>
                  <a:lnTo>
                    <a:pt x="160" y="27"/>
                  </a:lnTo>
                  <a:lnTo>
                    <a:pt x="157" y="29"/>
                  </a:lnTo>
                  <a:lnTo>
                    <a:pt x="152" y="31"/>
                  </a:lnTo>
                  <a:lnTo>
                    <a:pt x="147" y="31"/>
                  </a:lnTo>
                  <a:lnTo>
                    <a:pt x="143" y="31"/>
                  </a:lnTo>
                  <a:lnTo>
                    <a:pt x="136" y="31"/>
                  </a:lnTo>
                  <a:lnTo>
                    <a:pt x="132" y="31"/>
                  </a:lnTo>
                  <a:lnTo>
                    <a:pt x="127" y="33"/>
                  </a:lnTo>
                  <a:lnTo>
                    <a:pt x="122" y="33"/>
                  </a:lnTo>
                  <a:lnTo>
                    <a:pt x="105" y="44"/>
                  </a:lnTo>
                  <a:lnTo>
                    <a:pt x="90" y="54"/>
                  </a:lnTo>
                  <a:lnTo>
                    <a:pt x="75" y="67"/>
                  </a:lnTo>
                  <a:lnTo>
                    <a:pt x="63" y="82"/>
                  </a:lnTo>
                  <a:lnTo>
                    <a:pt x="50" y="98"/>
                  </a:lnTo>
                  <a:lnTo>
                    <a:pt x="39" y="117"/>
                  </a:lnTo>
                  <a:lnTo>
                    <a:pt x="30" y="138"/>
                  </a:lnTo>
                  <a:lnTo>
                    <a:pt x="22" y="162"/>
                  </a:lnTo>
                  <a:lnTo>
                    <a:pt x="22" y="164"/>
                  </a:lnTo>
                  <a:lnTo>
                    <a:pt x="22" y="168"/>
                  </a:lnTo>
                  <a:lnTo>
                    <a:pt x="22" y="172"/>
                  </a:lnTo>
                  <a:lnTo>
                    <a:pt x="22" y="176"/>
                  </a:lnTo>
                  <a:lnTo>
                    <a:pt x="24" y="180"/>
                  </a:lnTo>
                  <a:lnTo>
                    <a:pt x="24" y="185"/>
                  </a:lnTo>
                  <a:lnTo>
                    <a:pt x="22" y="189"/>
                  </a:lnTo>
                  <a:lnTo>
                    <a:pt x="22" y="191"/>
                  </a:lnTo>
                  <a:lnTo>
                    <a:pt x="16" y="204"/>
                  </a:lnTo>
                  <a:lnTo>
                    <a:pt x="11" y="214"/>
                  </a:lnTo>
                  <a:lnTo>
                    <a:pt x="7" y="225"/>
                  </a:lnTo>
                  <a:lnTo>
                    <a:pt x="2" y="237"/>
                  </a:lnTo>
                  <a:lnTo>
                    <a:pt x="0" y="248"/>
                  </a:lnTo>
                  <a:lnTo>
                    <a:pt x="0" y="260"/>
                  </a:lnTo>
                  <a:lnTo>
                    <a:pt x="0" y="275"/>
                  </a:lnTo>
                  <a:lnTo>
                    <a:pt x="4" y="290"/>
                  </a:lnTo>
                  <a:lnTo>
                    <a:pt x="5" y="294"/>
                  </a:lnTo>
                  <a:lnTo>
                    <a:pt x="7" y="300"/>
                  </a:lnTo>
                  <a:lnTo>
                    <a:pt x="8" y="307"/>
                  </a:lnTo>
                  <a:lnTo>
                    <a:pt x="10" y="311"/>
                  </a:lnTo>
                  <a:lnTo>
                    <a:pt x="11" y="317"/>
                  </a:lnTo>
                  <a:lnTo>
                    <a:pt x="11" y="321"/>
                  </a:lnTo>
                  <a:lnTo>
                    <a:pt x="11" y="328"/>
                  </a:lnTo>
                  <a:lnTo>
                    <a:pt x="11" y="334"/>
                  </a:lnTo>
                  <a:lnTo>
                    <a:pt x="10" y="347"/>
                  </a:lnTo>
                  <a:lnTo>
                    <a:pt x="11" y="357"/>
                  </a:lnTo>
                  <a:lnTo>
                    <a:pt x="13" y="368"/>
                  </a:lnTo>
                  <a:lnTo>
                    <a:pt x="16" y="376"/>
                  </a:lnTo>
                  <a:lnTo>
                    <a:pt x="19" y="386"/>
                  </a:lnTo>
                  <a:lnTo>
                    <a:pt x="22" y="395"/>
                  </a:lnTo>
                  <a:lnTo>
                    <a:pt x="25" y="403"/>
                  </a:lnTo>
                  <a:lnTo>
                    <a:pt x="27" y="412"/>
                  </a:lnTo>
                  <a:lnTo>
                    <a:pt x="29" y="424"/>
                  </a:lnTo>
                  <a:lnTo>
                    <a:pt x="33" y="435"/>
                  </a:lnTo>
                  <a:lnTo>
                    <a:pt x="36" y="443"/>
                  </a:lnTo>
                  <a:lnTo>
                    <a:pt x="43" y="452"/>
                  </a:lnTo>
                  <a:lnTo>
                    <a:pt x="49" y="460"/>
                  </a:lnTo>
                  <a:lnTo>
                    <a:pt x="57" y="466"/>
                  </a:lnTo>
                  <a:lnTo>
                    <a:pt x="64" y="473"/>
                  </a:lnTo>
                  <a:lnTo>
                    <a:pt x="74" y="479"/>
                  </a:lnTo>
                  <a:lnTo>
                    <a:pt x="74" y="483"/>
                  </a:lnTo>
                  <a:lnTo>
                    <a:pt x="74" y="485"/>
                  </a:lnTo>
                  <a:lnTo>
                    <a:pt x="74" y="490"/>
                  </a:lnTo>
                  <a:lnTo>
                    <a:pt x="74" y="494"/>
                  </a:lnTo>
                  <a:lnTo>
                    <a:pt x="74" y="498"/>
                  </a:lnTo>
                  <a:lnTo>
                    <a:pt x="75" y="502"/>
                  </a:lnTo>
                  <a:lnTo>
                    <a:pt x="75" y="504"/>
                  </a:lnTo>
                  <a:lnTo>
                    <a:pt x="77" y="506"/>
                  </a:lnTo>
                  <a:lnTo>
                    <a:pt x="85" y="519"/>
                  </a:lnTo>
                  <a:lnTo>
                    <a:pt x="91" y="527"/>
                  </a:lnTo>
                  <a:lnTo>
                    <a:pt x="99" y="536"/>
                  </a:lnTo>
                  <a:lnTo>
                    <a:pt x="107" y="544"/>
                  </a:lnTo>
                  <a:lnTo>
                    <a:pt x="115" y="550"/>
                  </a:lnTo>
                  <a:lnTo>
                    <a:pt x="124" y="555"/>
                  </a:lnTo>
                  <a:lnTo>
                    <a:pt x="132" y="559"/>
                  </a:lnTo>
                  <a:lnTo>
                    <a:pt x="140" y="561"/>
                  </a:lnTo>
                  <a:lnTo>
                    <a:pt x="147" y="563"/>
                  </a:lnTo>
                  <a:lnTo>
                    <a:pt x="154" y="567"/>
                  </a:lnTo>
                  <a:lnTo>
                    <a:pt x="160" y="572"/>
                  </a:lnTo>
                  <a:lnTo>
                    <a:pt x="166" y="578"/>
                  </a:lnTo>
                  <a:lnTo>
                    <a:pt x="179" y="590"/>
                  </a:lnTo>
                  <a:lnTo>
                    <a:pt x="188" y="605"/>
                  </a:lnTo>
                  <a:lnTo>
                    <a:pt x="199" y="618"/>
                  </a:lnTo>
                  <a:lnTo>
                    <a:pt x="210" y="626"/>
                  </a:lnTo>
                  <a:lnTo>
                    <a:pt x="216" y="628"/>
                  </a:lnTo>
                  <a:lnTo>
                    <a:pt x="221" y="630"/>
                  </a:lnTo>
                  <a:lnTo>
                    <a:pt x="229" y="630"/>
                  </a:lnTo>
                  <a:lnTo>
                    <a:pt x="235" y="628"/>
                  </a:lnTo>
                  <a:lnTo>
                    <a:pt x="249" y="624"/>
                  </a:lnTo>
                  <a:lnTo>
                    <a:pt x="260" y="622"/>
                  </a:lnTo>
                  <a:lnTo>
                    <a:pt x="269" y="624"/>
                  </a:lnTo>
                  <a:lnTo>
                    <a:pt x="279" y="626"/>
                  </a:lnTo>
                  <a:lnTo>
                    <a:pt x="285" y="628"/>
                  </a:lnTo>
                  <a:lnTo>
                    <a:pt x="293" y="630"/>
                  </a:lnTo>
                  <a:lnTo>
                    <a:pt x="301" y="630"/>
                  </a:lnTo>
                  <a:lnTo>
                    <a:pt x="310" y="630"/>
                  </a:lnTo>
                  <a:lnTo>
                    <a:pt x="312" y="628"/>
                  </a:lnTo>
                  <a:lnTo>
                    <a:pt x="313" y="626"/>
                  </a:lnTo>
                  <a:lnTo>
                    <a:pt x="316" y="622"/>
                  </a:lnTo>
                  <a:lnTo>
                    <a:pt x="318" y="618"/>
                  </a:lnTo>
                  <a:lnTo>
                    <a:pt x="319" y="614"/>
                  </a:lnTo>
                  <a:lnTo>
                    <a:pt x="321" y="609"/>
                  </a:lnTo>
                  <a:lnTo>
                    <a:pt x="322" y="607"/>
                  </a:lnTo>
                  <a:lnTo>
                    <a:pt x="324" y="605"/>
                  </a:lnTo>
                  <a:lnTo>
                    <a:pt x="327" y="605"/>
                  </a:lnTo>
                  <a:lnTo>
                    <a:pt x="330" y="603"/>
                  </a:lnTo>
                  <a:lnTo>
                    <a:pt x="333" y="603"/>
                  </a:lnTo>
                  <a:lnTo>
                    <a:pt x="337" y="605"/>
                  </a:lnTo>
                  <a:lnTo>
                    <a:pt x="341" y="603"/>
                  </a:lnTo>
                  <a:lnTo>
                    <a:pt x="344" y="603"/>
                  </a:lnTo>
                  <a:lnTo>
                    <a:pt x="348" y="603"/>
                  </a:lnTo>
                  <a:lnTo>
                    <a:pt x="349" y="601"/>
                  </a:lnTo>
                  <a:lnTo>
                    <a:pt x="352" y="599"/>
                  </a:lnTo>
                  <a:lnTo>
                    <a:pt x="354" y="597"/>
                  </a:lnTo>
                  <a:lnTo>
                    <a:pt x="357" y="597"/>
                  </a:lnTo>
                  <a:lnTo>
                    <a:pt x="358" y="595"/>
                  </a:lnTo>
                  <a:lnTo>
                    <a:pt x="362" y="593"/>
                  </a:lnTo>
                  <a:lnTo>
                    <a:pt x="363" y="593"/>
                  </a:lnTo>
                  <a:lnTo>
                    <a:pt x="365" y="590"/>
                  </a:lnTo>
                  <a:lnTo>
                    <a:pt x="366" y="588"/>
                  </a:lnTo>
                  <a:lnTo>
                    <a:pt x="371" y="584"/>
                  </a:lnTo>
                  <a:lnTo>
                    <a:pt x="374" y="580"/>
                  </a:lnTo>
                  <a:lnTo>
                    <a:pt x="377" y="576"/>
                  </a:lnTo>
                  <a:lnTo>
                    <a:pt x="380" y="569"/>
                  </a:lnTo>
                  <a:lnTo>
                    <a:pt x="383" y="565"/>
                  </a:lnTo>
                  <a:lnTo>
                    <a:pt x="387" y="557"/>
                  </a:lnTo>
                  <a:lnTo>
                    <a:pt x="391" y="548"/>
                  </a:lnTo>
                  <a:lnTo>
                    <a:pt x="396" y="538"/>
                  </a:lnTo>
                  <a:lnTo>
                    <a:pt x="398" y="536"/>
                  </a:lnTo>
                  <a:lnTo>
                    <a:pt x="401" y="532"/>
                  </a:lnTo>
                  <a:lnTo>
                    <a:pt x="404" y="527"/>
                  </a:lnTo>
                  <a:lnTo>
                    <a:pt x="408" y="523"/>
                  </a:lnTo>
                  <a:lnTo>
                    <a:pt x="413" y="519"/>
                  </a:lnTo>
                  <a:lnTo>
                    <a:pt x="418" y="513"/>
                  </a:lnTo>
                  <a:lnTo>
                    <a:pt x="424" y="504"/>
                  </a:lnTo>
                  <a:lnTo>
                    <a:pt x="429" y="498"/>
                  </a:lnTo>
                  <a:lnTo>
                    <a:pt x="430" y="496"/>
                  </a:lnTo>
                  <a:lnTo>
                    <a:pt x="432" y="492"/>
                  </a:lnTo>
                  <a:lnTo>
                    <a:pt x="432" y="490"/>
                  </a:lnTo>
                  <a:lnTo>
                    <a:pt x="434" y="485"/>
                  </a:lnTo>
                  <a:lnTo>
                    <a:pt x="434" y="481"/>
                  </a:lnTo>
                  <a:lnTo>
                    <a:pt x="434" y="479"/>
                  </a:lnTo>
                  <a:lnTo>
                    <a:pt x="434" y="475"/>
                  </a:lnTo>
                  <a:lnTo>
                    <a:pt x="432" y="473"/>
                  </a:lnTo>
                  <a:lnTo>
                    <a:pt x="432" y="468"/>
                  </a:lnTo>
                  <a:lnTo>
                    <a:pt x="432" y="464"/>
                  </a:lnTo>
                  <a:lnTo>
                    <a:pt x="430" y="462"/>
                  </a:lnTo>
                  <a:lnTo>
                    <a:pt x="430" y="460"/>
                  </a:lnTo>
                  <a:lnTo>
                    <a:pt x="430" y="458"/>
                  </a:lnTo>
                  <a:lnTo>
                    <a:pt x="429" y="456"/>
                  </a:lnTo>
                  <a:lnTo>
                    <a:pt x="429" y="454"/>
                  </a:lnTo>
                  <a:lnTo>
                    <a:pt x="429" y="447"/>
                  </a:lnTo>
                  <a:lnTo>
                    <a:pt x="437" y="456"/>
                  </a:lnTo>
                  <a:lnTo>
                    <a:pt x="444" y="462"/>
                  </a:lnTo>
                  <a:lnTo>
                    <a:pt x="455" y="464"/>
                  </a:lnTo>
                  <a:lnTo>
                    <a:pt x="466" y="466"/>
                  </a:lnTo>
                  <a:lnTo>
                    <a:pt x="477" y="464"/>
                  </a:lnTo>
                  <a:lnTo>
                    <a:pt x="488" y="462"/>
                  </a:lnTo>
                  <a:lnTo>
                    <a:pt x="501" y="460"/>
                  </a:lnTo>
                  <a:lnTo>
                    <a:pt x="512" y="456"/>
                  </a:lnTo>
                  <a:lnTo>
                    <a:pt x="515" y="456"/>
                  </a:lnTo>
                  <a:lnTo>
                    <a:pt x="516" y="454"/>
                  </a:lnTo>
                  <a:lnTo>
                    <a:pt x="520" y="450"/>
                  </a:lnTo>
                  <a:lnTo>
                    <a:pt x="523" y="447"/>
                  </a:lnTo>
                  <a:lnTo>
                    <a:pt x="526" y="443"/>
                  </a:lnTo>
                  <a:lnTo>
                    <a:pt x="530" y="441"/>
                  </a:lnTo>
                  <a:lnTo>
                    <a:pt x="534" y="439"/>
                  </a:lnTo>
                  <a:lnTo>
                    <a:pt x="538" y="437"/>
                  </a:lnTo>
                  <a:lnTo>
                    <a:pt x="546" y="437"/>
                  </a:lnTo>
                  <a:lnTo>
                    <a:pt x="552" y="435"/>
                  </a:lnTo>
                  <a:lnTo>
                    <a:pt x="559" y="435"/>
                  </a:lnTo>
                  <a:lnTo>
                    <a:pt x="566" y="433"/>
                  </a:lnTo>
                  <a:lnTo>
                    <a:pt x="573" y="433"/>
                  </a:lnTo>
                  <a:lnTo>
                    <a:pt x="581" y="431"/>
                  </a:lnTo>
                  <a:lnTo>
                    <a:pt x="588" y="426"/>
                  </a:lnTo>
                  <a:lnTo>
                    <a:pt x="596" y="420"/>
                  </a:lnTo>
                  <a:lnTo>
                    <a:pt x="601" y="418"/>
                  </a:lnTo>
                  <a:lnTo>
                    <a:pt x="606" y="418"/>
                  </a:lnTo>
                  <a:lnTo>
                    <a:pt x="610" y="418"/>
                  </a:lnTo>
                  <a:lnTo>
                    <a:pt x="615" y="418"/>
                  </a:lnTo>
                  <a:lnTo>
                    <a:pt x="620" y="418"/>
                  </a:lnTo>
                  <a:lnTo>
                    <a:pt x="624" y="418"/>
                  </a:lnTo>
                  <a:lnTo>
                    <a:pt x="631" y="418"/>
                  </a:lnTo>
                  <a:lnTo>
                    <a:pt x="635" y="418"/>
                  </a:lnTo>
                  <a:lnTo>
                    <a:pt x="637" y="418"/>
                  </a:lnTo>
                  <a:lnTo>
                    <a:pt x="640" y="416"/>
                  </a:lnTo>
                  <a:lnTo>
                    <a:pt x="643" y="414"/>
                  </a:lnTo>
                  <a:lnTo>
                    <a:pt x="645" y="414"/>
                  </a:lnTo>
                  <a:lnTo>
                    <a:pt x="648" y="412"/>
                  </a:lnTo>
                  <a:lnTo>
                    <a:pt x="649" y="410"/>
                  </a:lnTo>
                  <a:lnTo>
                    <a:pt x="652" y="410"/>
                  </a:lnTo>
                  <a:lnTo>
                    <a:pt x="654" y="408"/>
                  </a:lnTo>
                  <a:lnTo>
                    <a:pt x="663" y="408"/>
                  </a:lnTo>
                  <a:lnTo>
                    <a:pt x="671" y="410"/>
                  </a:lnTo>
                  <a:lnTo>
                    <a:pt x="679" y="412"/>
                  </a:lnTo>
                  <a:lnTo>
                    <a:pt x="687" y="416"/>
                  </a:lnTo>
                  <a:lnTo>
                    <a:pt x="695" y="418"/>
                  </a:lnTo>
                  <a:lnTo>
                    <a:pt x="704" y="418"/>
                  </a:lnTo>
                  <a:lnTo>
                    <a:pt x="713" y="416"/>
                  </a:lnTo>
                  <a:lnTo>
                    <a:pt x="724" y="412"/>
                  </a:lnTo>
                  <a:lnTo>
                    <a:pt x="732" y="408"/>
                  </a:lnTo>
                  <a:lnTo>
                    <a:pt x="740" y="408"/>
                  </a:lnTo>
                  <a:lnTo>
                    <a:pt x="749" y="410"/>
                  </a:lnTo>
                  <a:lnTo>
                    <a:pt x="757" y="412"/>
                  </a:lnTo>
                  <a:lnTo>
                    <a:pt x="768" y="416"/>
                  </a:lnTo>
                  <a:lnTo>
                    <a:pt x="778" y="416"/>
                  </a:lnTo>
                  <a:lnTo>
                    <a:pt x="788" y="416"/>
                  </a:lnTo>
                  <a:lnTo>
                    <a:pt x="799" y="412"/>
                  </a:lnTo>
                  <a:lnTo>
                    <a:pt x="804" y="410"/>
                  </a:lnTo>
                  <a:lnTo>
                    <a:pt x="809" y="412"/>
                  </a:lnTo>
                  <a:lnTo>
                    <a:pt x="815" y="412"/>
                  </a:lnTo>
                  <a:lnTo>
                    <a:pt x="820" y="416"/>
                  </a:lnTo>
                  <a:lnTo>
                    <a:pt x="824" y="418"/>
                  </a:lnTo>
                  <a:lnTo>
                    <a:pt x="828" y="422"/>
                  </a:lnTo>
                  <a:lnTo>
                    <a:pt x="832" y="424"/>
                  </a:lnTo>
                  <a:lnTo>
                    <a:pt x="835" y="424"/>
                  </a:lnTo>
                  <a:lnTo>
                    <a:pt x="837" y="424"/>
                  </a:lnTo>
                  <a:lnTo>
                    <a:pt x="840" y="424"/>
                  </a:lnTo>
                  <a:lnTo>
                    <a:pt x="843" y="424"/>
                  </a:lnTo>
                  <a:lnTo>
                    <a:pt x="846" y="424"/>
                  </a:lnTo>
                  <a:lnTo>
                    <a:pt x="848" y="422"/>
                  </a:lnTo>
                  <a:lnTo>
                    <a:pt x="851" y="422"/>
                  </a:lnTo>
                  <a:lnTo>
                    <a:pt x="854" y="420"/>
                  </a:lnTo>
                  <a:lnTo>
                    <a:pt x="856" y="420"/>
                  </a:lnTo>
                  <a:lnTo>
                    <a:pt x="857" y="418"/>
                  </a:lnTo>
                  <a:lnTo>
                    <a:pt x="857" y="420"/>
                  </a:lnTo>
                  <a:lnTo>
                    <a:pt x="859" y="420"/>
                  </a:lnTo>
                  <a:lnTo>
                    <a:pt x="860" y="420"/>
                  </a:lnTo>
                  <a:lnTo>
                    <a:pt x="862" y="422"/>
                  </a:lnTo>
                  <a:lnTo>
                    <a:pt x="862" y="424"/>
                  </a:lnTo>
                  <a:lnTo>
                    <a:pt x="864" y="424"/>
                  </a:lnTo>
                  <a:lnTo>
                    <a:pt x="865" y="424"/>
                  </a:lnTo>
                  <a:lnTo>
                    <a:pt x="868" y="424"/>
                  </a:lnTo>
                  <a:lnTo>
                    <a:pt x="873" y="424"/>
                  </a:lnTo>
                  <a:lnTo>
                    <a:pt x="876" y="422"/>
                  </a:lnTo>
                  <a:lnTo>
                    <a:pt x="881" y="420"/>
                  </a:lnTo>
                  <a:lnTo>
                    <a:pt x="885" y="420"/>
                  </a:lnTo>
                  <a:lnTo>
                    <a:pt x="889" y="418"/>
                  </a:lnTo>
                  <a:lnTo>
                    <a:pt x="892" y="418"/>
                  </a:lnTo>
                  <a:lnTo>
                    <a:pt x="893" y="420"/>
                  </a:lnTo>
                  <a:lnTo>
                    <a:pt x="898" y="424"/>
                  </a:lnTo>
                  <a:lnTo>
                    <a:pt x="901" y="426"/>
                  </a:lnTo>
                  <a:lnTo>
                    <a:pt x="906" y="429"/>
                  </a:lnTo>
                  <a:lnTo>
                    <a:pt x="910" y="431"/>
                  </a:lnTo>
                  <a:lnTo>
                    <a:pt x="915" y="431"/>
                  </a:lnTo>
                  <a:lnTo>
                    <a:pt x="920" y="429"/>
                  </a:lnTo>
                  <a:lnTo>
                    <a:pt x="925" y="426"/>
                  </a:lnTo>
                  <a:lnTo>
                    <a:pt x="929" y="424"/>
                  </a:lnTo>
                  <a:lnTo>
                    <a:pt x="937" y="418"/>
                  </a:lnTo>
                  <a:lnTo>
                    <a:pt x="943" y="414"/>
                  </a:lnTo>
                  <a:lnTo>
                    <a:pt x="951" y="410"/>
                  </a:lnTo>
                  <a:lnTo>
                    <a:pt x="957" y="403"/>
                  </a:lnTo>
                  <a:lnTo>
                    <a:pt x="964" y="399"/>
                  </a:lnTo>
                  <a:lnTo>
                    <a:pt x="970" y="393"/>
                  </a:lnTo>
                  <a:lnTo>
                    <a:pt x="978" y="389"/>
                  </a:lnTo>
                  <a:lnTo>
                    <a:pt x="984" y="382"/>
                  </a:lnTo>
                  <a:lnTo>
                    <a:pt x="987" y="376"/>
                  </a:lnTo>
                  <a:lnTo>
                    <a:pt x="990" y="368"/>
                  </a:lnTo>
                  <a:lnTo>
                    <a:pt x="992" y="359"/>
                  </a:lnTo>
                  <a:lnTo>
                    <a:pt x="995" y="351"/>
                  </a:lnTo>
                  <a:lnTo>
                    <a:pt x="996" y="340"/>
                  </a:lnTo>
                  <a:lnTo>
                    <a:pt x="998" y="334"/>
                  </a:lnTo>
                  <a:lnTo>
                    <a:pt x="1000" y="328"/>
                  </a:lnTo>
                  <a:lnTo>
                    <a:pt x="1001" y="323"/>
                  </a:lnTo>
                  <a:lnTo>
                    <a:pt x="1015" y="309"/>
                  </a:lnTo>
                  <a:lnTo>
                    <a:pt x="1028" y="294"/>
                  </a:lnTo>
                  <a:lnTo>
                    <a:pt x="1040" y="277"/>
                  </a:lnTo>
                  <a:lnTo>
                    <a:pt x="1050" y="262"/>
                  </a:lnTo>
                  <a:lnTo>
                    <a:pt x="1059" y="246"/>
                  </a:lnTo>
                  <a:lnTo>
                    <a:pt x="1065" y="227"/>
                  </a:lnTo>
                  <a:lnTo>
                    <a:pt x="1071" y="208"/>
                  </a:lnTo>
                  <a:lnTo>
                    <a:pt x="1075" y="185"/>
                  </a:lnTo>
                  <a:lnTo>
                    <a:pt x="1075" y="183"/>
                  </a:lnTo>
                  <a:lnTo>
                    <a:pt x="1075" y="180"/>
                  </a:lnTo>
                  <a:lnTo>
                    <a:pt x="1073" y="178"/>
                  </a:lnTo>
                  <a:lnTo>
                    <a:pt x="1071" y="176"/>
                  </a:lnTo>
                  <a:lnTo>
                    <a:pt x="1071" y="172"/>
                  </a:lnTo>
                  <a:lnTo>
                    <a:pt x="1070" y="170"/>
                  </a:lnTo>
                  <a:lnTo>
                    <a:pt x="1067" y="168"/>
                  </a:lnTo>
                  <a:lnTo>
                    <a:pt x="1062" y="162"/>
                  </a:lnTo>
                  <a:lnTo>
                    <a:pt x="1056" y="157"/>
                  </a:lnTo>
                  <a:lnTo>
                    <a:pt x="1050" y="153"/>
                  </a:lnTo>
                  <a:lnTo>
                    <a:pt x="1042" y="153"/>
                  </a:lnTo>
                  <a:lnTo>
                    <a:pt x="1034" y="153"/>
                  </a:lnTo>
                  <a:lnTo>
                    <a:pt x="1026" y="151"/>
                  </a:lnTo>
                  <a:lnTo>
                    <a:pt x="1020" y="151"/>
                  </a:lnTo>
                  <a:lnTo>
                    <a:pt x="1012" y="151"/>
                  </a:lnTo>
                  <a:lnTo>
                    <a:pt x="1001" y="149"/>
                  </a:lnTo>
                  <a:lnTo>
                    <a:pt x="990" y="151"/>
                  </a:lnTo>
                  <a:lnTo>
                    <a:pt x="982" y="155"/>
                  </a:lnTo>
                  <a:lnTo>
                    <a:pt x="976" y="159"/>
                  </a:lnTo>
                  <a:lnTo>
                    <a:pt x="970" y="164"/>
                  </a:lnTo>
                  <a:lnTo>
                    <a:pt x="964" y="166"/>
                  </a:lnTo>
                  <a:lnTo>
                    <a:pt x="957" y="166"/>
                  </a:lnTo>
                  <a:lnTo>
                    <a:pt x="951" y="164"/>
                  </a:lnTo>
                  <a:lnTo>
                    <a:pt x="948" y="164"/>
                  </a:lnTo>
                  <a:lnTo>
                    <a:pt x="945" y="162"/>
                  </a:lnTo>
                  <a:lnTo>
                    <a:pt x="939" y="162"/>
                  </a:lnTo>
                  <a:lnTo>
                    <a:pt x="931" y="162"/>
                  </a:lnTo>
                  <a:lnTo>
                    <a:pt x="920" y="164"/>
                  </a:lnTo>
                  <a:lnTo>
                    <a:pt x="909" y="170"/>
                  </a:lnTo>
                  <a:lnTo>
                    <a:pt x="896" y="178"/>
                  </a:lnTo>
                  <a:lnTo>
                    <a:pt x="884" y="191"/>
                  </a:lnTo>
                  <a:lnTo>
                    <a:pt x="874" y="183"/>
                  </a:lnTo>
                  <a:lnTo>
                    <a:pt x="865" y="174"/>
                  </a:lnTo>
                  <a:lnTo>
                    <a:pt x="856" y="166"/>
                  </a:lnTo>
                  <a:lnTo>
                    <a:pt x="845" y="157"/>
                  </a:lnTo>
                  <a:lnTo>
                    <a:pt x="834" y="149"/>
                  </a:lnTo>
                  <a:lnTo>
                    <a:pt x="823" y="143"/>
                  </a:lnTo>
                  <a:lnTo>
                    <a:pt x="813" y="134"/>
                  </a:lnTo>
                  <a:lnTo>
                    <a:pt x="803" y="130"/>
                  </a:lnTo>
                </a:path>
              </a:pathLst>
            </a:custGeom>
            <a:noFill/>
            <a:ln w="4763">
              <a:solidFill>
                <a:srgbClr val="99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sz="1350"/>
            </a:p>
          </p:txBody>
        </p:sp>
        <p:sp>
          <p:nvSpPr>
            <p:cNvPr id="336925" name="Freeform 27"/>
            <p:cNvSpPr>
              <a:spLocks/>
            </p:cNvSpPr>
            <p:nvPr/>
          </p:nvSpPr>
          <p:spPr bwMode="auto">
            <a:xfrm>
              <a:off x="2573" y="1827"/>
              <a:ext cx="64" cy="109"/>
            </a:xfrm>
            <a:custGeom>
              <a:avLst/>
              <a:gdLst>
                <a:gd name="T0" fmla="*/ 52 w 64"/>
                <a:gd name="T1" fmla="*/ 19 h 109"/>
                <a:gd name="T2" fmla="*/ 47 w 64"/>
                <a:gd name="T3" fmla="*/ 13 h 109"/>
                <a:gd name="T4" fmla="*/ 42 w 64"/>
                <a:gd name="T5" fmla="*/ 8 h 109"/>
                <a:gd name="T6" fmla="*/ 38 w 64"/>
                <a:gd name="T7" fmla="*/ 4 h 109"/>
                <a:gd name="T8" fmla="*/ 31 w 64"/>
                <a:gd name="T9" fmla="*/ 0 h 109"/>
                <a:gd name="T10" fmla="*/ 25 w 64"/>
                <a:gd name="T11" fmla="*/ 0 h 109"/>
                <a:gd name="T12" fmla="*/ 20 w 64"/>
                <a:gd name="T13" fmla="*/ 0 h 109"/>
                <a:gd name="T14" fmla="*/ 14 w 64"/>
                <a:gd name="T15" fmla="*/ 2 h 109"/>
                <a:gd name="T16" fmla="*/ 11 w 64"/>
                <a:gd name="T17" fmla="*/ 6 h 109"/>
                <a:gd name="T18" fmla="*/ 8 w 64"/>
                <a:gd name="T19" fmla="*/ 13 h 109"/>
                <a:gd name="T20" fmla="*/ 6 w 64"/>
                <a:gd name="T21" fmla="*/ 17 h 109"/>
                <a:gd name="T22" fmla="*/ 5 w 64"/>
                <a:gd name="T23" fmla="*/ 23 h 109"/>
                <a:gd name="T24" fmla="*/ 3 w 64"/>
                <a:gd name="T25" fmla="*/ 29 h 109"/>
                <a:gd name="T26" fmla="*/ 2 w 64"/>
                <a:gd name="T27" fmla="*/ 36 h 109"/>
                <a:gd name="T28" fmla="*/ 2 w 64"/>
                <a:gd name="T29" fmla="*/ 42 h 109"/>
                <a:gd name="T30" fmla="*/ 0 w 64"/>
                <a:gd name="T31" fmla="*/ 48 h 109"/>
                <a:gd name="T32" fmla="*/ 0 w 64"/>
                <a:gd name="T33" fmla="*/ 55 h 109"/>
                <a:gd name="T34" fmla="*/ 0 w 64"/>
                <a:gd name="T35" fmla="*/ 61 h 109"/>
                <a:gd name="T36" fmla="*/ 0 w 64"/>
                <a:gd name="T37" fmla="*/ 67 h 109"/>
                <a:gd name="T38" fmla="*/ 0 w 64"/>
                <a:gd name="T39" fmla="*/ 71 h 109"/>
                <a:gd name="T40" fmla="*/ 2 w 64"/>
                <a:gd name="T41" fmla="*/ 78 h 109"/>
                <a:gd name="T42" fmla="*/ 2 w 64"/>
                <a:gd name="T43" fmla="*/ 84 h 109"/>
                <a:gd name="T44" fmla="*/ 3 w 64"/>
                <a:gd name="T45" fmla="*/ 88 h 109"/>
                <a:gd name="T46" fmla="*/ 5 w 64"/>
                <a:gd name="T47" fmla="*/ 95 h 109"/>
                <a:gd name="T48" fmla="*/ 6 w 64"/>
                <a:gd name="T49" fmla="*/ 101 h 109"/>
                <a:gd name="T50" fmla="*/ 6 w 64"/>
                <a:gd name="T51" fmla="*/ 103 h 109"/>
                <a:gd name="T52" fmla="*/ 8 w 64"/>
                <a:gd name="T53" fmla="*/ 105 h 109"/>
                <a:gd name="T54" fmla="*/ 11 w 64"/>
                <a:gd name="T55" fmla="*/ 107 h 109"/>
                <a:gd name="T56" fmla="*/ 13 w 64"/>
                <a:gd name="T57" fmla="*/ 107 h 109"/>
                <a:gd name="T58" fmla="*/ 14 w 64"/>
                <a:gd name="T59" fmla="*/ 109 h 109"/>
                <a:gd name="T60" fmla="*/ 17 w 64"/>
                <a:gd name="T61" fmla="*/ 109 h 109"/>
                <a:gd name="T62" fmla="*/ 19 w 64"/>
                <a:gd name="T63" fmla="*/ 109 h 109"/>
                <a:gd name="T64" fmla="*/ 22 w 64"/>
                <a:gd name="T65" fmla="*/ 109 h 109"/>
                <a:gd name="T66" fmla="*/ 27 w 64"/>
                <a:gd name="T67" fmla="*/ 109 h 109"/>
                <a:gd name="T68" fmla="*/ 33 w 64"/>
                <a:gd name="T69" fmla="*/ 109 h 109"/>
                <a:gd name="T70" fmla="*/ 38 w 64"/>
                <a:gd name="T71" fmla="*/ 109 h 109"/>
                <a:gd name="T72" fmla="*/ 44 w 64"/>
                <a:gd name="T73" fmla="*/ 107 h 109"/>
                <a:gd name="T74" fmla="*/ 48 w 64"/>
                <a:gd name="T75" fmla="*/ 103 h 109"/>
                <a:gd name="T76" fmla="*/ 53 w 64"/>
                <a:gd name="T77" fmla="*/ 99 h 109"/>
                <a:gd name="T78" fmla="*/ 56 w 64"/>
                <a:gd name="T79" fmla="*/ 95 h 109"/>
                <a:gd name="T80" fmla="*/ 59 w 64"/>
                <a:gd name="T81" fmla="*/ 90 h 109"/>
                <a:gd name="T82" fmla="*/ 63 w 64"/>
                <a:gd name="T83" fmla="*/ 82 h 109"/>
                <a:gd name="T84" fmla="*/ 63 w 64"/>
                <a:gd name="T85" fmla="*/ 71 h 109"/>
                <a:gd name="T86" fmla="*/ 64 w 64"/>
                <a:gd name="T87" fmla="*/ 63 h 109"/>
                <a:gd name="T88" fmla="*/ 63 w 64"/>
                <a:gd name="T89" fmla="*/ 55 h 109"/>
                <a:gd name="T90" fmla="*/ 61 w 64"/>
                <a:gd name="T91" fmla="*/ 44 h 109"/>
                <a:gd name="T92" fmla="*/ 59 w 64"/>
                <a:gd name="T93" fmla="*/ 36 h 109"/>
                <a:gd name="T94" fmla="*/ 56 w 64"/>
                <a:gd name="T95" fmla="*/ 27 h 109"/>
                <a:gd name="T96" fmla="*/ 52 w 64"/>
                <a:gd name="T97" fmla="*/ 19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4"/>
                <a:gd name="T148" fmla="*/ 0 h 109"/>
                <a:gd name="T149" fmla="*/ 64 w 64"/>
                <a:gd name="T150" fmla="*/ 109 h 10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4" h="109">
                  <a:moveTo>
                    <a:pt x="52" y="19"/>
                  </a:moveTo>
                  <a:lnTo>
                    <a:pt x="47" y="13"/>
                  </a:lnTo>
                  <a:lnTo>
                    <a:pt x="42" y="8"/>
                  </a:lnTo>
                  <a:lnTo>
                    <a:pt x="38" y="4"/>
                  </a:lnTo>
                  <a:lnTo>
                    <a:pt x="31" y="0"/>
                  </a:lnTo>
                  <a:lnTo>
                    <a:pt x="25" y="0"/>
                  </a:lnTo>
                  <a:lnTo>
                    <a:pt x="20" y="0"/>
                  </a:lnTo>
                  <a:lnTo>
                    <a:pt x="14" y="2"/>
                  </a:lnTo>
                  <a:lnTo>
                    <a:pt x="11" y="6"/>
                  </a:lnTo>
                  <a:lnTo>
                    <a:pt x="8" y="13"/>
                  </a:lnTo>
                  <a:lnTo>
                    <a:pt x="6" y="17"/>
                  </a:lnTo>
                  <a:lnTo>
                    <a:pt x="5" y="23"/>
                  </a:lnTo>
                  <a:lnTo>
                    <a:pt x="3" y="29"/>
                  </a:lnTo>
                  <a:lnTo>
                    <a:pt x="2" y="36"/>
                  </a:lnTo>
                  <a:lnTo>
                    <a:pt x="2" y="42"/>
                  </a:lnTo>
                  <a:lnTo>
                    <a:pt x="0" y="48"/>
                  </a:lnTo>
                  <a:lnTo>
                    <a:pt x="0" y="55"/>
                  </a:lnTo>
                  <a:lnTo>
                    <a:pt x="0" y="61"/>
                  </a:lnTo>
                  <a:lnTo>
                    <a:pt x="0" y="67"/>
                  </a:lnTo>
                  <a:lnTo>
                    <a:pt x="0" y="71"/>
                  </a:lnTo>
                  <a:lnTo>
                    <a:pt x="2" y="78"/>
                  </a:lnTo>
                  <a:lnTo>
                    <a:pt x="2" y="84"/>
                  </a:lnTo>
                  <a:lnTo>
                    <a:pt x="3" y="88"/>
                  </a:lnTo>
                  <a:lnTo>
                    <a:pt x="5" y="95"/>
                  </a:lnTo>
                  <a:lnTo>
                    <a:pt x="6" y="101"/>
                  </a:lnTo>
                  <a:lnTo>
                    <a:pt x="6" y="103"/>
                  </a:lnTo>
                  <a:lnTo>
                    <a:pt x="8" y="105"/>
                  </a:lnTo>
                  <a:lnTo>
                    <a:pt x="11" y="107"/>
                  </a:lnTo>
                  <a:lnTo>
                    <a:pt x="13" y="107"/>
                  </a:lnTo>
                  <a:lnTo>
                    <a:pt x="14" y="109"/>
                  </a:lnTo>
                  <a:lnTo>
                    <a:pt x="17" y="109"/>
                  </a:lnTo>
                  <a:lnTo>
                    <a:pt x="19" y="109"/>
                  </a:lnTo>
                  <a:lnTo>
                    <a:pt x="22" y="109"/>
                  </a:lnTo>
                  <a:lnTo>
                    <a:pt x="27" y="109"/>
                  </a:lnTo>
                  <a:lnTo>
                    <a:pt x="33" y="109"/>
                  </a:lnTo>
                  <a:lnTo>
                    <a:pt x="38" y="109"/>
                  </a:lnTo>
                  <a:lnTo>
                    <a:pt x="44" y="107"/>
                  </a:lnTo>
                  <a:lnTo>
                    <a:pt x="48" y="103"/>
                  </a:lnTo>
                  <a:lnTo>
                    <a:pt x="53" y="99"/>
                  </a:lnTo>
                  <a:lnTo>
                    <a:pt x="56" y="95"/>
                  </a:lnTo>
                  <a:lnTo>
                    <a:pt x="59" y="90"/>
                  </a:lnTo>
                  <a:lnTo>
                    <a:pt x="63" y="82"/>
                  </a:lnTo>
                  <a:lnTo>
                    <a:pt x="63" y="71"/>
                  </a:lnTo>
                  <a:lnTo>
                    <a:pt x="64" y="63"/>
                  </a:lnTo>
                  <a:lnTo>
                    <a:pt x="63" y="55"/>
                  </a:lnTo>
                  <a:lnTo>
                    <a:pt x="61" y="44"/>
                  </a:lnTo>
                  <a:lnTo>
                    <a:pt x="59" y="36"/>
                  </a:lnTo>
                  <a:lnTo>
                    <a:pt x="56" y="27"/>
                  </a:lnTo>
                  <a:lnTo>
                    <a:pt x="52" y="19"/>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26" name="Freeform 28"/>
            <p:cNvSpPr>
              <a:spLocks/>
            </p:cNvSpPr>
            <p:nvPr/>
          </p:nvSpPr>
          <p:spPr bwMode="auto">
            <a:xfrm>
              <a:off x="2581" y="1821"/>
              <a:ext cx="47" cy="29"/>
            </a:xfrm>
            <a:custGeom>
              <a:avLst/>
              <a:gdLst>
                <a:gd name="T0" fmla="*/ 5 w 47"/>
                <a:gd name="T1" fmla="*/ 16 h 29"/>
                <a:gd name="T2" fmla="*/ 8 w 47"/>
                <a:gd name="T3" fmla="*/ 12 h 29"/>
                <a:gd name="T4" fmla="*/ 12 w 47"/>
                <a:gd name="T5" fmla="*/ 10 h 29"/>
                <a:gd name="T6" fmla="*/ 17 w 47"/>
                <a:gd name="T7" fmla="*/ 10 h 29"/>
                <a:gd name="T8" fmla="*/ 22 w 47"/>
                <a:gd name="T9" fmla="*/ 10 h 29"/>
                <a:gd name="T10" fmla="*/ 28 w 47"/>
                <a:gd name="T11" fmla="*/ 12 h 29"/>
                <a:gd name="T12" fmla="*/ 33 w 47"/>
                <a:gd name="T13" fmla="*/ 16 h 29"/>
                <a:gd name="T14" fmla="*/ 37 w 47"/>
                <a:gd name="T15" fmla="*/ 23 h 29"/>
                <a:gd name="T16" fmla="*/ 40 w 47"/>
                <a:gd name="T17" fmla="*/ 29 h 29"/>
                <a:gd name="T18" fmla="*/ 47 w 47"/>
                <a:gd name="T19" fmla="*/ 23 h 29"/>
                <a:gd name="T20" fmla="*/ 42 w 47"/>
                <a:gd name="T21" fmla="*/ 16 h 29"/>
                <a:gd name="T22" fmla="*/ 36 w 47"/>
                <a:gd name="T23" fmla="*/ 10 h 29"/>
                <a:gd name="T24" fmla="*/ 30 w 47"/>
                <a:gd name="T25" fmla="*/ 6 h 29"/>
                <a:gd name="T26" fmla="*/ 23 w 47"/>
                <a:gd name="T27" fmla="*/ 2 h 29"/>
                <a:gd name="T28" fmla="*/ 17 w 47"/>
                <a:gd name="T29" fmla="*/ 0 h 29"/>
                <a:gd name="T30" fmla="*/ 11 w 47"/>
                <a:gd name="T31" fmla="*/ 2 h 29"/>
                <a:gd name="T32" fmla="*/ 5 w 47"/>
                <a:gd name="T33" fmla="*/ 4 h 29"/>
                <a:gd name="T34" fmla="*/ 0 w 47"/>
                <a:gd name="T35" fmla="*/ 10 h 29"/>
                <a:gd name="T36" fmla="*/ 5 w 47"/>
                <a:gd name="T37" fmla="*/ 16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9"/>
                <a:gd name="T59" fmla="*/ 47 w 47"/>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9">
                  <a:moveTo>
                    <a:pt x="5" y="16"/>
                  </a:moveTo>
                  <a:lnTo>
                    <a:pt x="8" y="12"/>
                  </a:lnTo>
                  <a:lnTo>
                    <a:pt x="12" y="10"/>
                  </a:lnTo>
                  <a:lnTo>
                    <a:pt x="17" y="10"/>
                  </a:lnTo>
                  <a:lnTo>
                    <a:pt x="22" y="10"/>
                  </a:lnTo>
                  <a:lnTo>
                    <a:pt x="28" y="12"/>
                  </a:lnTo>
                  <a:lnTo>
                    <a:pt x="33" y="16"/>
                  </a:lnTo>
                  <a:lnTo>
                    <a:pt x="37" y="23"/>
                  </a:lnTo>
                  <a:lnTo>
                    <a:pt x="40" y="29"/>
                  </a:lnTo>
                  <a:lnTo>
                    <a:pt x="47" y="23"/>
                  </a:lnTo>
                  <a:lnTo>
                    <a:pt x="42" y="16"/>
                  </a:lnTo>
                  <a:lnTo>
                    <a:pt x="36" y="10"/>
                  </a:lnTo>
                  <a:lnTo>
                    <a:pt x="30" y="6"/>
                  </a:lnTo>
                  <a:lnTo>
                    <a:pt x="23" y="2"/>
                  </a:lnTo>
                  <a:lnTo>
                    <a:pt x="17" y="0"/>
                  </a:lnTo>
                  <a:lnTo>
                    <a:pt x="11" y="2"/>
                  </a:lnTo>
                  <a:lnTo>
                    <a:pt x="5" y="4"/>
                  </a:lnTo>
                  <a:lnTo>
                    <a:pt x="0" y="10"/>
                  </a:lnTo>
                  <a:lnTo>
                    <a:pt x="5" y="1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27" name="Freeform 29"/>
            <p:cNvSpPr>
              <a:spLocks/>
            </p:cNvSpPr>
            <p:nvPr/>
          </p:nvSpPr>
          <p:spPr bwMode="auto">
            <a:xfrm>
              <a:off x="2570" y="1831"/>
              <a:ext cx="16" cy="53"/>
            </a:xfrm>
            <a:custGeom>
              <a:avLst/>
              <a:gdLst>
                <a:gd name="T0" fmla="*/ 6 w 16"/>
                <a:gd name="T1" fmla="*/ 53 h 53"/>
                <a:gd name="T2" fmla="*/ 6 w 16"/>
                <a:gd name="T3" fmla="*/ 46 h 53"/>
                <a:gd name="T4" fmla="*/ 8 w 16"/>
                <a:gd name="T5" fmla="*/ 38 h 53"/>
                <a:gd name="T6" fmla="*/ 8 w 16"/>
                <a:gd name="T7" fmla="*/ 32 h 53"/>
                <a:gd name="T8" fmla="*/ 9 w 16"/>
                <a:gd name="T9" fmla="*/ 25 h 53"/>
                <a:gd name="T10" fmla="*/ 11 w 16"/>
                <a:gd name="T11" fmla="*/ 21 h 53"/>
                <a:gd name="T12" fmla="*/ 12 w 16"/>
                <a:gd name="T13" fmla="*/ 15 h 53"/>
                <a:gd name="T14" fmla="*/ 14 w 16"/>
                <a:gd name="T15" fmla="*/ 11 h 53"/>
                <a:gd name="T16" fmla="*/ 16 w 16"/>
                <a:gd name="T17" fmla="*/ 6 h 53"/>
                <a:gd name="T18" fmla="*/ 11 w 16"/>
                <a:gd name="T19" fmla="*/ 0 h 53"/>
                <a:gd name="T20" fmla="*/ 8 w 16"/>
                <a:gd name="T21" fmla="*/ 4 h 53"/>
                <a:gd name="T22" fmla="*/ 6 w 16"/>
                <a:gd name="T23" fmla="*/ 11 h 53"/>
                <a:gd name="T24" fmla="*/ 5 w 16"/>
                <a:gd name="T25" fmla="*/ 17 h 53"/>
                <a:gd name="T26" fmla="*/ 3 w 16"/>
                <a:gd name="T27" fmla="*/ 23 h 53"/>
                <a:gd name="T28" fmla="*/ 1 w 16"/>
                <a:gd name="T29" fmla="*/ 32 h 53"/>
                <a:gd name="T30" fmla="*/ 1 w 16"/>
                <a:gd name="T31" fmla="*/ 38 h 53"/>
                <a:gd name="T32" fmla="*/ 0 w 16"/>
                <a:gd name="T33" fmla="*/ 44 h 53"/>
                <a:gd name="T34" fmla="*/ 0 w 16"/>
                <a:gd name="T35" fmla="*/ 51 h 53"/>
                <a:gd name="T36" fmla="*/ 6 w 16"/>
                <a:gd name="T37" fmla="*/ 53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53"/>
                <a:gd name="T59" fmla="*/ 16 w 16"/>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53">
                  <a:moveTo>
                    <a:pt x="6" y="53"/>
                  </a:moveTo>
                  <a:lnTo>
                    <a:pt x="6" y="46"/>
                  </a:lnTo>
                  <a:lnTo>
                    <a:pt x="8" y="38"/>
                  </a:lnTo>
                  <a:lnTo>
                    <a:pt x="8" y="32"/>
                  </a:lnTo>
                  <a:lnTo>
                    <a:pt x="9" y="25"/>
                  </a:lnTo>
                  <a:lnTo>
                    <a:pt x="11" y="21"/>
                  </a:lnTo>
                  <a:lnTo>
                    <a:pt x="12" y="15"/>
                  </a:lnTo>
                  <a:lnTo>
                    <a:pt x="14" y="11"/>
                  </a:lnTo>
                  <a:lnTo>
                    <a:pt x="16" y="6"/>
                  </a:lnTo>
                  <a:lnTo>
                    <a:pt x="11" y="0"/>
                  </a:lnTo>
                  <a:lnTo>
                    <a:pt x="8" y="4"/>
                  </a:lnTo>
                  <a:lnTo>
                    <a:pt x="6" y="11"/>
                  </a:lnTo>
                  <a:lnTo>
                    <a:pt x="5" y="17"/>
                  </a:lnTo>
                  <a:lnTo>
                    <a:pt x="3" y="23"/>
                  </a:lnTo>
                  <a:lnTo>
                    <a:pt x="1" y="32"/>
                  </a:lnTo>
                  <a:lnTo>
                    <a:pt x="1" y="38"/>
                  </a:lnTo>
                  <a:lnTo>
                    <a:pt x="0" y="44"/>
                  </a:lnTo>
                  <a:lnTo>
                    <a:pt x="0" y="51"/>
                  </a:lnTo>
                  <a:lnTo>
                    <a:pt x="6" y="5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28" name="Freeform 30"/>
            <p:cNvSpPr>
              <a:spLocks/>
            </p:cNvSpPr>
            <p:nvPr/>
          </p:nvSpPr>
          <p:spPr bwMode="auto">
            <a:xfrm>
              <a:off x="2570" y="1882"/>
              <a:ext cx="12" cy="46"/>
            </a:xfrm>
            <a:custGeom>
              <a:avLst/>
              <a:gdLst>
                <a:gd name="T0" fmla="*/ 12 w 12"/>
                <a:gd name="T1" fmla="*/ 44 h 46"/>
                <a:gd name="T2" fmla="*/ 11 w 12"/>
                <a:gd name="T3" fmla="*/ 37 h 46"/>
                <a:gd name="T4" fmla="*/ 9 w 12"/>
                <a:gd name="T5" fmla="*/ 33 h 46"/>
                <a:gd name="T6" fmla="*/ 8 w 12"/>
                <a:gd name="T7" fmla="*/ 27 h 46"/>
                <a:gd name="T8" fmla="*/ 8 w 12"/>
                <a:gd name="T9" fmla="*/ 23 h 46"/>
                <a:gd name="T10" fmla="*/ 6 w 12"/>
                <a:gd name="T11" fmla="*/ 16 h 46"/>
                <a:gd name="T12" fmla="*/ 6 w 12"/>
                <a:gd name="T13" fmla="*/ 12 h 46"/>
                <a:gd name="T14" fmla="*/ 6 w 12"/>
                <a:gd name="T15" fmla="*/ 6 h 46"/>
                <a:gd name="T16" fmla="*/ 6 w 12"/>
                <a:gd name="T17" fmla="*/ 2 h 46"/>
                <a:gd name="T18" fmla="*/ 0 w 12"/>
                <a:gd name="T19" fmla="*/ 0 h 46"/>
                <a:gd name="T20" fmla="*/ 0 w 12"/>
                <a:gd name="T21" fmla="*/ 6 h 46"/>
                <a:gd name="T22" fmla="*/ 0 w 12"/>
                <a:gd name="T23" fmla="*/ 12 h 46"/>
                <a:gd name="T24" fmla="*/ 0 w 12"/>
                <a:gd name="T25" fmla="*/ 19 h 46"/>
                <a:gd name="T26" fmla="*/ 1 w 12"/>
                <a:gd name="T27" fmla="*/ 25 h 46"/>
                <a:gd name="T28" fmla="*/ 1 w 12"/>
                <a:gd name="T29" fmla="*/ 29 h 46"/>
                <a:gd name="T30" fmla="*/ 3 w 12"/>
                <a:gd name="T31" fmla="*/ 35 h 46"/>
                <a:gd name="T32" fmla="*/ 5 w 12"/>
                <a:gd name="T33" fmla="*/ 42 h 46"/>
                <a:gd name="T34" fmla="*/ 6 w 12"/>
                <a:gd name="T35" fmla="*/ 46 h 46"/>
                <a:gd name="T36" fmla="*/ 12 w 12"/>
                <a:gd name="T37" fmla="*/ 44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46"/>
                <a:gd name="T59" fmla="*/ 12 w 12"/>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46">
                  <a:moveTo>
                    <a:pt x="12" y="44"/>
                  </a:moveTo>
                  <a:lnTo>
                    <a:pt x="11" y="37"/>
                  </a:lnTo>
                  <a:lnTo>
                    <a:pt x="9" y="33"/>
                  </a:lnTo>
                  <a:lnTo>
                    <a:pt x="8" y="27"/>
                  </a:lnTo>
                  <a:lnTo>
                    <a:pt x="8" y="23"/>
                  </a:lnTo>
                  <a:lnTo>
                    <a:pt x="6" y="16"/>
                  </a:lnTo>
                  <a:lnTo>
                    <a:pt x="6" y="12"/>
                  </a:lnTo>
                  <a:lnTo>
                    <a:pt x="6" y="6"/>
                  </a:lnTo>
                  <a:lnTo>
                    <a:pt x="6" y="2"/>
                  </a:lnTo>
                  <a:lnTo>
                    <a:pt x="0" y="0"/>
                  </a:lnTo>
                  <a:lnTo>
                    <a:pt x="0" y="6"/>
                  </a:lnTo>
                  <a:lnTo>
                    <a:pt x="0" y="12"/>
                  </a:lnTo>
                  <a:lnTo>
                    <a:pt x="0" y="19"/>
                  </a:lnTo>
                  <a:lnTo>
                    <a:pt x="1" y="25"/>
                  </a:lnTo>
                  <a:lnTo>
                    <a:pt x="1" y="29"/>
                  </a:lnTo>
                  <a:lnTo>
                    <a:pt x="3" y="35"/>
                  </a:lnTo>
                  <a:lnTo>
                    <a:pt x="5" y="42"/>
                  </a:lnTo>
                  <a:lnTo>
                    <a:pt x="6" y="46"/>
                  </a:lnTo>
                  <a:lnTo>
                    <a:pt x="12" y="4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29" name="Freeform 31"/>
            <p:cNvSpPr>
              <a:spLocks/>
            </p:cNvSpPr>
            <p:nvPr/>
          </p:nvSpPr>
          <p:spPr bwMode="auto">
            <a:xfrm>
              <a:off x="2576" y="1926"/>
              <a:ext cx="19" cy="15"/>
            </a:xfrm>
            <a:custGeom>
              <a:avLst/>
              <a:gdLst>
                <a:gd name="T0" fmla="*/ 19 w 19"/>
                <a:gd name="T1" fmla="*/ 6 h 15"/>
                <a:gd name="T2" fmla="*/ 17 w 19"/>
                <a:gd name="T3" fmla="*/ 6 h 15"/>
                <a:gd name="T4" fmla="*/ 14 w 19"/>
                <a:gd name="T5" fmla="*/ 6 h 15"/>
                <a:gd name="T6" fmla="*/ 13 w 19"/>
                <a:gd name="T7" fmla="*/ 6 h 15"/>
                <a:gd name="T8" fmla="*/ 11 w 19"/>
                <a:gd name="T9" fmla="*/ 4 h 15"/>
                <a:gd name="T10" fmla="*/ 8 w 19"/>
                <a:gd name="T11" fmla="*/ 4 h 15"/>
                <a:gd name="T12" fmla="*/ 8 w 19"/>
                <a:gd name="T13" fmla="*/ 2 h 15"/>
                <a:gd name="T14" fmla="*/ 6 w 19"/>
                <a:gd name="T15" fmla="*/ 2 h 15"/>
                <a:gd name="T16" fmla="*/ 6 w 19"/>
                <a:gd name="T17" fmla="*/ 0 h 15"/>
                <a:gd name="T18" fmla="*/ 0 w 19"/>
                <a:gd name="T19" fmla="*/ 2 h 15"/>
                <a:gd name="T20" fmla="*/ 2 w 19"/>
                <a:gd name="T21" fmla="*/ 6 h 15"/>
                <a:gd name="T22" fmla="*/ 3 w 19"/>
                <a:gd name="T23" fmla="*/ 10 h 15"/>
                <a:gd name="T24" fmla="*/ 6 w 19"/>
                <a:gd name="T25" fmla="*/ 10 h 15"/>
                <a:gd name="T26" fmla="*/ 8 w 19"/>
                <a:gd name="T27" fmla="*/ 12 h 15"/>
                <a:gd name="T28" fmla="*/ 11 w 19"/>
                <a:gd name="T29" fmla="*/ 15 h 15"/>
                <a:gd name="T30" fmla="*/ 14 w 19"/>
                <a:gd name="T31" fmla="*/ 15 h 15"/>
                <a:gd name="T32" fmla="*/ 16 w 19"/>
                <a:gd name="T33" fmla="*/ 15 h 15"/>
                <a:gd name="T34" fmla="*/ 19 w 19"/>
                <a:gd name="T35" fmla="*/ 15 h 15"/>
                <a:gd name="T36" fmla="*/ 19 w 19"/>
                <a:gd name="T37" fmla="*/ 6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15"/>
                <a:gd name="T59" fmla="*/ 19 w 19"/>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15">
                  <a:moveTo>
                    <a:pt x="19" y="6"/>
                  </a:moveTo>
                  <a:lnTo>
                    <a:pt x="17" y="6"/>
                  </a:lnTo>
                  <a:lnTo>
                    <a:pt x="14" y="6"/>
                  </a:lnTo>
                  <a:lnTo>
                    <a:pt x="13" y="6"/>
                  </a:lnTo>
                  <a:lnTo>
                    <a:pt x="11" y="4"/>
                  </a:lnTo>
                  <a:lnTo>
                    <a:pt x="8" y="4"/>
                  </a:lnTo>
                  <a:lnTo>
                    <a:pt x="8" y="2"/>
                  </a:lnTo>
                  <a:lnTo>
                    <a:pt x="6" y="2"/>
                  </a:lnTo>
                  <a:lnTo>
                    <a:pt x="6" y="0"/>
                  </a:lnTo>
                  <a:lnTo>
                    <a:pt x="0" y="2"/>
                  </a:lnTo>
                  <a:lnTo>
                    <a:pt x="2" y="6"/>
                  </a:lnTo>
                  <a:lnTo>
                    <a:pt x="3" y="10"/>
                  </a:lnTo>
                  <a:lnTo>
                    <a:pt x="6" y="10"/>
                  </a:lnTo>
                  <a:lnTo>
                    <a:pt x="8" y="12"/>
                  </a:lnTo>
                  <a:lnTo>
                    <a:pt x="11" y="15"/>
                  </a:lnTo>
                  <a:lnTo>
                    <a:pt x="14" y="15"/>
                  </a:lnTo>
                  <a:lnTo>
                    <a:pt x="16" y="15"/>
                  </a:lnTo>
                  <a:lnTo>
                    <a:pt x="19" y="15"/>
                  </a:lnTo>
                  <a:lnTo>
                    <a:pt x="19"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30" name="Freeform 32"/>
            <p:cNvSpPr>
              <a:spLocks/>
            </p:cNvSpPr>
            <p:nvPr/>
          </p:nvSpPr>
          <p:spPr bwMode="auto">
            <a:xfrm>
              <a:off x="2595" y="1915"/>
              <a:ext cx="41" cy="28"/>
            </a:xfrm>
            <a:custGeom>
              <a:avLst/>
              <a:gdLst>
                <a:gd name="T0" fmla="*/ 34 w 41"/>
                <a:gd name="T1" fmla="*/ 0 h 28"/>
                <a:gd name="T2" fmla="*/ 33 w 41"/>
                <a:gd name="T3" fmla="*/ 4 h 28"/>
                <a:gd name="T4" fmla="*/ 30 w 41"/>
                <a:gd name="T5" fmla="*/ 9 h 28"/>
                <a:gd name="T6" fmla="*/ 25 w 41"/>
                <a:gd name="T7" fmla="*/ 11 h 28"/>
                <a:gd name="T8" fmla="*/ 20 w 41"/>
                <a:gd name="T9" fmla="*/ 15 h 28"/>
                <a:gd name="T10" fmla="*/ 16 w 41"/>
                <a:gd name="T11" fmla="*/ 17 h 28"/>
                <a:gd name="T12" fmla="*/ 11 w 41"/>
                <a:gd name="T13" fmla="*/ 17 h 28"/>
                <a:gd name="T14" fmla="*/ 5 w 41"/>
                <a:gd name="T15" fmla="*/ 17 h 28"/>
                <a:gd name="T16" fmla="*/ 0 w 41"/>
                <a:gd name="T17" fmla="*/ 17 h 28"/>
                <a:gd name="T18" fmla="*/ 0 w 41"/>
                <a:gd name="T19" fmla="*/ 26 h 28"/>
                <a:gd name="T20" fmla="*/ 5 w 41"/>
                <a:gd name="T21" fmla="*/ 28 h 28"/>
                <a:gd name="T22" fmla="*/ 11 w 41"/>
                <a:gd name="T23" fmla="*/ 26 h 28"/>
                <a:gd name="T24" fmla="*/ 17 w 41"/>
                <a:gd name="T25" fmla="*/ 26 h 28"/>
                <a:gd name="T26" fmla="*/ 23 w 41"/>
                <a:gd name="T27" fmla="*/ 23 h 28"/>
                <a:gd name="T28" fmla="*/ 28 w 41"/>
                <a:gd name="T29" fmla="*/ 19 h 28"/>
                <a:gd name="T30" fmla="*/ 33 w 41"/>
                <a:gd name="T31" fmla="*/ 15 h 28"/>
                <a:gd name="T32" fmla="*/ 37 w 41"/>
                <a:gd name="T33" fmla="*/ 11 h 28"/>
                <a:gd name="T34" fmla="*/ 41 w 41"/>
                <a:gd name="T35" fmla="*/ 4 h 28"/>
                <a:gd name="T36" fmla="*/ 34 w 41"/>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28"/>
                <a:gd name="T59" fmla="*/ 41 w 41"/>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28">
                  <a:moveTo>
                    <a:pt x="34" y="0"/>
                  </a:moveTo>
                  <a:lnTo>
                    <a:pt x="33" y="4"/>
                  </a:lnTo>
                  <a:lnTo>
                    <a:pt x="30" y="9"/>
                  </a:lnTo>
                  <a:lnTo>
                    <a:pt x="25" y="11"/>
                  </a:lnTo>
                  <a:lnTo>
                    <a:pt x="20" y="15"/>
                  </a:lnTo>
                  <a:lnTo>
                    <a:pt x="16" y="17"/>
                  </a:lnTo>
                  <a:lnTo>
                    <a:pt x="11" y="17"/>
                  </a:lnTo>
                  <a:lnTo>
                    <a:pt x="5" y="17"/>
                  </a:lnTo>
                  <a:lnTo>
                    <a:pt x="0" y="17"/>
                  </a:lnTo>
                  <a:lnTo>
                    <a:pt x="0" y="26"/>
                  </a:lnTo>
                  <a:lnTo>
                    <a:pt x="5" y="28"/>
                  </a:lnTo>
                  <a:lnTo>
                    <a:pt x="11" y="26"/>
                  </a:lnTo>
                  <a:lnTo>
                    <a:pt x="17" y="26"/>
                  </a:lnTo>
                  <a:lnTo>
                    <a:pt x="23" y="23"/>
                  </a:lnTo>
                  <a:lnTo>
                    <a:pt x="28" y="19"/>
                  </a:lnTo>
                  <a:lnTo>
                    <a:pt x="33" y="15"/>
                  </a:lnTo>
                  <a:lnTo>
                    <a:pt x="37" y="11"/>
                  </a:lnTo>
                  <a:lnTo>
                    <a:pt x="41" y="4"/>
                  </a:lnTo>
                  <a:lnTo>
                    <a:pt x="34"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31" name="Freeform 33"/>
            <p:cNvSpPr>
              <a:spLocks/>
            </p:cNvSpPr>
            <p:nvPr/>
          </p:nvSpPr>
          <p:spPr bwMode="auto">
            <a:xfrm>
              <a:off x="2621" y="1844"/>
              <a:ext cx="19" cy="75"/>
            </a:xfrm>
            <a:custGeom>
              <a:avLst/>
              <a:gdLst>
                <a:gd name="T0" fmla="*/ 0 w 19"/>
                <a:gd name="T1" fmla="*/ 6 h 75"/>
                <a:gd name="T2" fmla="*/ 5 w 19"/>
                <a:gd name="T3" fmla="*/ 12 h 75"/>
                <a:gd name="T4" fmla="*/ 8 w 19"/>
                <a:gd name="T5" fmla="*/ 21 h 75"/>
                <a:gd name="T6" fmla="*/ 10 w 19"/>
                <a:gd name="T7" fmla="*/ 29 h 75"/>
                <a:gd name="T8" fmla="*/ 11 w 19"/>
                <a:gd name="T9" fmla="*/ 38 h 75"/>
                <a:gd name="T10" fmla="*/ 13 w 19"/>
                <a:gd name="T11" fmla="*/ 46 h 75"/>
                <a:gd name="T12" fmla="*/ 11 w 19"/>
                <a:gd name="T13" fmla="*/ 54 h 75"/>
                <a:gd name="T14" fmla="*/ 11 w 19"/>
                <a:gd name="T15" fmla="*/ 63 h 75"/>
                <a:gd name="T16" fmla="*/ 8 w 19"/>
                <a:gd name="T17" fmla="*/ 71 h 75"/>
                <a:gd name="T18" fmla="*/ 15 w 19"/>
                <a:gd name="T19" fmla="*/ 75 h 75"/>
                <a:gd name="T20" fmla="*/ 18 w 19"/>
                <a:gd name="T21" fmla="*/ 65 h 75"/>
                <a:gd name="T22" fmla="*/ 19 w 19"/>
                <a:gd name="T23" fmla="*/ 57 h 75"/>
                <a:gd name="T24" fmla="*/ 19 w 19"/>
                <a:gd name="T25" fmla="*/ 46 h 75"/>
                <a:gd name="T26" fmla="*/ 18 w 19"/>
                <a:gd name="T27" fmla="*/ 36 h 75"/>
                <a:gd name="T28" fmla="*/ 16 w 19"/>
                <a:gd name="T29" fmla="*/ 27 h 75"/>
                <a:gd name="T30" fmla="*/ 15 w 19"/>
                <a:gd name="T31" fmla="*/ 17 h 75"/>
                <a:gd name="T32" fmla="*/ 10 w 19"/>
                <a:gd name="T33" fmla="*/ 8 h 75"/>
                <a:gd name="T34" fmla="*/ 7 w 19"/>
                <a:gd name="T35" fmla="*/ 0 h 75"/>
                <a:gd name="T36" fmla="*/ 0 w 19"/>
                <a:gd name="T37" fmla="*/ 6 h 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75"/>
                <a:gd name="T59" fmla="*/ 19 w 19"/>
                <a:gd name="T60" fmla="*/ 75 h 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75">
                  <a:moveTo>
                    <a:pt x="0" y="6"/>
                  </a:moveTo>
                  <a:lnTo>
                    <a:pt x="5" y="12"/>
                  </a:lnTo>
                  <a:lnTo>
                    <a:pt x="8" y="21"/>
                  </a:lnTo>
                  <a:lnTo>
                    <a:pt x="10" y="29"/>
                  </a:lnTo>
                  <a:lnTo>
                    <a:pt x="11" y="38"/>
                  </a:lnTo>
                  <a:lnTo>
                    <a:pt x="13" y="46"/>
                  </a:lnTo>
                  <a:lnTo>
                    <a:pt x="11" y="54"/>
                  </a:lnTo>
                  <a:lnTo>
                    <a:pt x="11" y="63"/>
                  </a:lnTo>
                  <a:lnTo>
                    <a:pt x="8" y="71"/>
                  </a:lnTo>
                  <a:lnTo>
                    <a:pt x="15" y="75"/>
                  </a:lnTo>
                  <a:lnTo>
                    <a:pt x="18" y="65"/>
                  </a:lnTo>
                  <a:lnTo>
                    <a:pt x="19" y="57"/>
                  </a:lnTo>
                  <a:lnTo>
                    <a:pt x="19" y="46"/>
                  </a:lnTo>
                  <a:lnTo>
                    <a:pt x="18" y="36"/>
                  </a:lnTo>
                  <a:lnTo>
                    <a:pt x="16" y="27"/>
                  </a:lnTo>
                  <a:lnTo>
                    <a:pt x="15" y="17"/>
                  </a:lnTo>
                  <a:lnTo>
                    <a:pt x="10" y="8"/>
                  </a:lnTo>
                  <a:lnTo>
                    <a:pt x="7" y="0"/>
                  </a:lnTo>
                  <a:lnTo>
                    <a:pt x="0"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32" name="Freeform 34"/>
            <p:cNvSpPr>
              <a:spLocks/>
            </p:cNvSpPr>
            <p:nvPr/>
          </p:nvSpPr>
          <p:spPr bwMode="auto">
            <a:xfrm>
              <a:off x="2573" y="1934"/>
              <a:ext cx="72" cy="95"/>
            </a:xfrm>
            <a:custGeom>
              <a:avLst/>
              <a:gdLst>
                <a:gd name="T0" fmla="*/ 72 w 72"/>
                <a:gd name="T1" fmla="*/ 23 h 95"/>
                <a:gd name="T2" fmla="*/ 69 w 72"/>
                <a:gd name="T3" fmla="*/ 21 h 95"/>
                <a:gd name="T4" fmla="*/ 67 w 72"/>
                <a:gd name="T5" fmla="*/ 17 h 95"/>
                <a:gd name="T6" fmla="*/ 66 w 72"/>
                <a:gd name="T7" fmla="*/ 13 h 95"/>
                <a:gd name="T8" fmla="*/ 64 w 72"/>
                <a:gd name="T9" fmla="*/ 9 h 95"/>
                <a:gd name="T10" fmla="*/ 63 w 72"/>
                <a:gd name="T11" fmla="*/ 4 h 95"/>
                <a:gd name="T12" fmla="*/ 61 w 72"/>
                <a:gd name="T13" fmla="*/ 2 h 95"/>
                <a:gd name="T14" fmla="*/ 59 w 72"/>
                <a:gd name="T15" fmla="*/ 0 h 95"/>
                <a:gd name="T16" fmla="*/ 58 w 72"/>
                <a:gd name="T17" fmla="*/ 0 h 95"/>
                <a:gd name="T18" fmla="*/ 50 w 72"/>
                <a:gd name="T19" fmla="*/ 2 h 95"/>
                <a:gd name="T20" fmla="*/ 44 w 72"/>
                <a:gd name="T21" fmla="*/ 2 h 95"/>
                <a:gd name="T22" fmla="*/ 38 w 72"/>
                <a:gd name="T23" fmla="*/ 4 h 95"/>
                <a:gd name="T24" fmla="*/ 31 w 72"/>
                <a:gd name="T25" fmla="*/ 4 h 95"/>
                <a:gd name="T26" fmla="*/ 25 w 72"/>
                <a:gd name="T27" fmla="*/ 7 h 95"/>
                <a:gd name="T28" fmla="*/ 20 w 72"/>
                <a:gd name="T29" fmla="*/ 9 h 95"/>
                <a:gd name="T30" fmla="*/ 14 w 72"/>
                <a:gd name="T31" fmla="*/ 11 h 95"/>
                <a:gd name="T32" fmla="*/ 8 w 72"/>
                <a:gd name="T33" fmla="*/ 15 h 95"/>
                <a:gd name="T34" fmla="*/ 5 w 72"/>
                <a:gd name="T35" fmla="*/ 17 h 95"/>
                <a:gd name="T36" fmla="*/ 3 w 72"/>
                <a:gd name="T37" fmla="*/ 19 h 95"/>
                <a:gd name="T38" fmla="*/ 2 w 72"/>
                <a:gd name="T39" fmla="*/ 21 h 95"/>
                <a:gd name="T40" fmla="*/ 2 w 72"/>
                <a:gd name="T41" fmla="*/ 25 h 95"/>
                <a:gd name="T42" fmla="*/ 0 w 72"/>
                <a:gd name="T43" fmla="*/ 30 h 95"/>
                <a:gd name="T44" fmla="*/ 0 w 72"/>
                <a:gd name="T45" fmla="*/ 34 h 95"/>
                <a:gd name="T46" fmla="*/ 0 w 72"/>
                <a:gd name="T47" fmla="*/ 38 h 95"/>
                <a:gd name="T48" fmla="*/ 0 w 72"/>
                <a:gd name="T49" fmla="*/ 42 h 95"/>
                <a:gd name="T50" fmla="*/ 2 w 72"/>
                <a:gd name="T51" fmla="*/ 51 h 95"/>
                <a:gd name="T52" fmla="*/ 3 w 72"/>
                <a:gd name="T53" fmla="*/ 57 h 95"/>
                <a:gd name="T54" fmla="*/ 6 w 72"/>
                <a:gd name="T55" fmla="*/ 63 h 95"/>
                <a:gd name="T56" fmla="*/ 9 w 72"/>
                <a:gd name="T57" fmla="*/ 70 h 95"/>
                <a:gd name="T58" fmla="*/ 13 w 72"/>
                <a:gd name="T59" fmla="*/ 74 h 95"/>
                <a:gd name="T60" fmla="*/ 16 w 72"/>
                <a:gd name="T61" fmla="*/ 80 h 95"/>
                <a:gd name="T62" fmla="*/ 19 w 72"/>
                <a:gd name="T63" fmla="*/ 86 h 95"/>
                <a:gd name="T64" fmla="*/ 20 w 72"/>
                <a:gd name="T65" fmla="*/ 93 h 95"/>
                <a:gd name="T66" fmla="*/ 22 w 72"/>
                <a:gd name="T67" fmla="*/ 93 h 95"/>
                <a:gd name="T68" fmla="*/ 22 w 72"/>
                <a:gd name="T69" fmla="*/ 95 h 95"/>
                <a:gd name="T70" fmla="*/ 23 w 72"/>
                <a:gd name="T71" fmla="*/ 95 h 95"/>
                <a:gd name="T72" fmla="*/ 23 w 72"/>
                <a:gd name="T73" fmla="*/ 95 h 95"/>
                <a:gd name="T74" fmla="*/ 25 w 72"/>
                <a:gd name="T75" fmla="*/ 95 h 95"/>
                <a:gd name="T76" fmla="*/ 25 w 72"/>
                <a:gd name="T77" fmla="*/ 93 h 95"/>
                <a:gd name="T78" fmla="*/ 27 w 72"/>
                <a:gd name="T79" fmla="*/ 93 h 95"/>
                <a:gd name="T80" fmla="*/ 27 w 72"/>
                <a:gd name="T81" fmla="*/ 93 h 95"/>
                <a:gd name="T82" fmla="*/ 30 w 72"/>
                <a:gd name="T83" fmla="*/ 86 h 95"/>
                <a:gd name="T84" fmla="*/ 34 w 72"/>
                <a:gd name="T85" fmla="*/ 82 h 95"/>
                <a:gd name="T86" fmla="*/ 39 w 72"/>
                <a:gd name="T87" fmla="*/ 76 h 95"/>
                <a:gd name="T88" fmla="*/ 44 w 72"/>
                <a:gd name="T89" fmla="*/ 74 h 95"/>
                <a:gd name="T90" fmla="*/ 48 w 72"/>
                <a:gd name="T91" fmla="*/ 70 h 95"/>
                <a:gd name="T92" fmla="*/ 53 w 72"/>
                <a:gd name="T93" fmla="*/ 65 h 95"/>
                <a:gd name="T94" fmla="*/ 58 w 72"/>
                <a:gd name="T95" fmla="*/ 61 h 95"/>
                <a:gd name="T96" fmla="*/ 63 w 72"/>
                <a:gd name="T97" fmla="*/ 57 h 95"/>
                <a:gd name="T98" fmla="*/ 64 w 72"/>
                <a:gd name="T99" fmla="*/ 53 h 95"/>
                <a:gd name="T100" fmla="*/ 66 w 72"/>
                <a:gd name="T101" fmla="*/ 51 h 95"/>
                <a:gd name="T102" fmla="*/ 67 w 72"/>
                <a:gd name="T103" fmla="*/ 46 h 95"/>
                <a:gd name="T104" fmla="*/ 67 w 72"/>
                <a:gd name="T105" fmla="*/ 42 h 95"/>
                <a:gd name="T106" fmla="*/ 67 w 72"/>
                <a:gd name="T107" fmla="*/ 36 h 95"/>
                <a:gd name="T108" fmla="*/ 69 w 72"/>
                <a:gd name="T109" fmla="*/ 32 h 95"/>
                <a:gd name="T110" fmla="*/ 69 w 72"/>
                <a:gd name="T111" fmla="*/ 28 h 95"/>
                <a:gd name="T112" fmla="*/ 72 w 72"/>
                <a:gd name="T113" fmla="*/ 23 h 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95"/>
                <a:gd name="T173" fmla="*/ 72 w 72"/>
                <a:gd name="T174" fmla="*/ 95 h 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95">
                  <a:moveTo>
                    <a:pt x="72" y="23"/>
                  </a:moveTo>
                  <a:lnTo>
                    <a:pt x="69" y="21"/>
                  </a:lnTo>
                  <a:lnTo>
                    <a:pt x="67" y="17"/>
                  </a:lnTo>
                  <a:lnTo>
                    <a:pt x="66" y="13"/>
                  </a:lnTo>
                  <a:lnTo>
                    <a:pt x="64" y="9"/>
                  </a:lnTo>
                  <a:lnTo>
                    <a:pt x="63" y="4"/>
                  </a:lnTo>
                  <a:lnTo>
                    <a:pt x="61" y="2"/>
                  </a:lnTo>
                  <a:lnTo>
                    <a:pt x="59" y="0"/>
                  </a:lnTo>
                  <a:lnTo>
                    <a:pt x="58" y="0"/>
                  </a:lnTo>
                  <a:lnTo>
                    <a:pt x="50" y="2"/>
                  </a:lnTo>
                  <a:lnTo>
                    <a:pt x="44" y="2"/>
                  </a:lnTo>
                  <a:lnTo>
                    <a:pt x="38" y="4"/>
                  </a:lnTo>
                  <a:lnTo>
                    <a:pt x="31" y="4"/>
                  </a:lnTo>
                  <a:lnTo>
                    <a:pt x="25" y="7"/>
                  </a:lnTo>
                  <a:lnTo>
                    <a:pt x="20" y="9"/>
                  </a:lnTo>
                  <a:lnTo>
                    <a:pt x="14" y="11"/>
                  </a:lnTo>
                  <a:lnTo>
                    <a:pt x="8" y="15"/>
                  </a:lnTo>
                  <a:lnTo>
                    <a:pt x="5" y="17"/>
                  </a:lnTo>
                  <a:lnTo>
                    <a:pt x="3" y="19"/>
                  </a:lnTo>
                  <a:lnTo>
                    <a:pt x="2" y="21"/>
                  </a:lnTo>
                  <a:lnTo>
                    <a:pt x="2" y="25"/>
                  </a:lnTo>
                  <a:lnTo>
                    <a:pt x="0" y="30"/>
                  </a:lnTo>
                  <a:lnTo>
                    <a:pt x="0" y="34"/>
                  </a:lnTo>
                  <a:lnTo>
                    <a:pt x="0" y="38"/>
                  </a:lnTo>
                  <a:lnTo>
                    <a:pt x="0" y="42"/>
                  </a:lnTo>
                  <a:lnTo>
                    <a:pt x="2" y="51"/>
                  </a:lnTo>
                  <a:lnTo>
                    <a:pt x="3" y="57"/>
                  </a:lnTo>
                  <a:lnTo>
                    <a:pt x="6" y="63"/>
                  </a:lnTo>
                  <a:lnTo>
                    <a:pt x="9" y="70"/>
                  </a:lnTo>
                  <a:lnTo>
                    <a:pt x="13" y="74"/>
                  </a:lnTo>
                  <a:lnTo>
                    <a:pt x="16" y="80"/>
                  </a:lnTo>
                  <a:lnTo>
                    <a:pt x="19" y="86"/>
                  </a:lnTo>
                  <a:lnTo>
                    <a:pt x="20" y="93"/>
                  </a:lnTo>
                  <a:lnTo>
                    <a:pt x="22" y="93"/>
                  </a:lnTo>
                  <a:lnTo>
                    <a:pt x="22" y="95"/>
                  </a:lnTo>
                  <a:lnTo>
                    <a:pt x="23" y="95"/>
                  </a:lnTo>
                  <a:lnTo>
                    <a:pt x="25" y="95"/>
                  </a:lnTo>
                  <a:lnTo>
                    <a:pt x="25" y="93"/>
                  </a:lnTo>
                  <a:lnTo>
                    <a:pt x="27" y="93"/>
                  </a:lnTo>
                  <a:lnTo>
                    <a:pt x="30" y="86"/>
                  </a:lnTo>
                  <a:lnTo>
                    <a:pt x="34" y="82"/>
                  </a:lnTo>
                  <a:lnTo>
                    <a:pt x="39" y="76"/>
                  </a:lnTo>
                  <a:lnTo>
                    <a:pt x="44" y="74"/>
                  </a:lnTo>
                  <a:lnTo>
                    <a:pt x="48" y="70"/>
                  </a:lnTo>
                  <a:lnTo>
                    <a:pt x="53" y="65"/>
                  </a:lnTo>
                  <a:lnTo>
                    <a:pt x="58" y="61"/>
                  </a:lnTo>
                  <a:lnTo>
                    <a:pt x="63" y="57"/>
                  </a:lnTo>
                  <a:lnTo>
                    <a:pt x="64" y="53"/>
                  </a:lnTo>
                  <a:lnTo>
                    <a:pt x="66" y="51"/>
                  </a:lnTo>
                  <a:lnTo>
                    <a:pt x="67" y="46"/>
                  </a:lnTo>
                  <a:lnTo>
                    <a:pt x="67" y="42"/>
                  </a:lnTo>
                  <a:lnTo>
                    <a:pt x="67" y="36"/>
                  </a:lnTo>
                  <a:lnTo>
                    <a:pt x="69" y="32"/>
                  </a:lnTo>
                  <a:lnTo>
                    <a:pt x="69" y="28"/>
                  </a:lnTo>
                  <a:lnTo>
                    <a:pt x="72" y="23"/>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33" name="Freeform 35"/>
            <p:cNvSpPr>
              <a:spLocks/>
            </p:cNvSpPr>
            <p:nvPr/>
          </p:nvSpPr>
          <p:spPr bwMode="auto">
            <a:xfrm>
              <a:off x="2629" y="1930"/>
              <a:ext cx="18" cy="32"/>
            </a:xfrm>
            <a:custGeom>
              <a:avLst/>
              <a:gdLst>
                <a:gd name="T0" fmla="*/ 2 w 18"/>
                <a:gd name="T1" fmla="*/ 8 h 32"/>
                <a:gd name="T2" fmla="*/ 3 w 18"/>
                <a:gd name="T3" fmla="*/ 8 h 32"/>
                <a:gd name="T4" fmla="*/ 3 w 18"/>
                <a:gd name="T5" fmla="*/ 11 h 32"/>
                <a:gd name="T6" fmla="*/ 5 w 18"/>
                <a:gd name="T7" fmla="*/ 15 h 32"/>
                <a:gd name="T8" fmla="*/ 7 w 18"/>
                <a:gd name="T9" fmla="*/ 19 h 32"/>
                <a:gd name="T10" fmla="*/ 8 w 18"/>
                <a:gd name="T11" fmla="*/ 23 h 32"/>
                <a:gd name="T12" fmla="*/ 10 w 18"/>
                <a:gd name="T13" fmla="*/ 27 h 32"/>
                <a:gd name="T14" fmla="*/ 13 w 18"/>
                <a:gd name="T15" fmla="*/ 32 h 32"/>
                <a:gd name="T16" fmla="*/ 18 w 18"/>
                <a:gd name="T17" fmla="*/ 23 h 32"/>
                <a:gd name="T18" fmla="*/ 14 w 18"/>
                <a:gd name="T19" fmla="*/ 21 h 32"/>
                <a:gd name="T20" fmla="*/ 14 w 18"/>
                <a:gd name="T21" fmla="*/ 19 h 32"/>
                <a:gd name="T22" fmla="*/ 13 w 18"/>
                <a:gd name="T23" fmla="*/ 15 h 32"/>
                <a:gd name="T24" fmla="*/ 11 w 18"/>
                <a:gd name="T25" fmla="*/ 11 h 32"/>
                <a:gd name="T26" fmla="*/ 10 w 18"/>
                <a:gd name="T27" fmla="*/ 6 h 32"/>
                <a:gd name="T28" fmla="*/ 8 w 18"/>
                <a:gd name="T29" fmla="*/ 2 h 32"/>
                <a:gd name="T30" fmla="*/ 5 w 18"/>
                <a:gd name="T31" fmla="*/ 0 h 32"/>
                <a:gd name="T32" fmla="*/ 0 w 18"/>
                <a:gd name="T33" fmla="*/ 0 h 32"/>
                <a:gd name="T34" fmla="*/ 2 w 18"/>
                <a:gd name="T35" fmla="*/ 8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32"/>
                <a:gd name="T56" fmla="*/ 18 w 18"/>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32">
                  <a:moveTo>
                    <a:pt x="2" y="8"/>
                  </a:moveTo>
                  <a:lnTo>
                    <a:pt x="3" y="8"/>
                  </a:lnTo>
                  <a:lnTo>
                    <a:pt x="3" y="11"/>
                  </a:lnTo>
                  <a:lnTo>
                    <a:pt x="5" y="15"/>
                  </a:lnTo>
                  <a:lnTo>
                    <a:pt x="7" y="19"/>
                  </a:lnTo>
                  <a:lnTo>
                    <a:pt x="8" y="23"/>
                  </a:lnTo>
                  <a:lnTo>
                    <a:pt x="10" y="27"/>
                  </a:lnTo>
                  <a:lnTo>
                    <a:pt x="13" y="32"/>
                  </a:lnTo>
                  <a:lnTo>
                    <a:pt x="18" y="23"/>
                  </a:lnTo>
                  <a:lnTo>
                    <a:pt x="14" y="21"/>
                  </a:lnTo>
                  <a:lnTo>
                    <a:pt x="14" y="19"/>
                  </a:lnTo>
                  <a:lnTo>
                    <a:pt x="13" y="15"/>
                  </a:lnTo>
                  <a:lnTo>
                    <a:pt x="11" y="11"/>
                  </a:lnTo>
                  <a:lnTo>
                    <a:pt x="10" y="6"/>
                  </a:lnTo>
                  <a:lnTo>
                    <a:pt x="8" y="2"/>
                  </a:lnTo>
                  <a:lnTo>
                    <a:pt x="5" y="0"/>
                  </a:lnTo>
                  <a:lnTo>
                    <a:pt x="0" y="0"/>
                  </a:lnTo>
                  <a:lnTo>
                    <a:pt x="2"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34" name="Freeform 36"/>
            <p:cNvSpPr>
              <a:spLocks/>
            </p:cNvSpPr>
            <p:nvPr/>
          </p:nvSpPr>
          <p:spPr bwMode="auto">
            <a:xfrm>
              <a:off x="2579" y="1930"/>
              <a:ext cx="52" cy="23"/>
            </a:xfrm>
            <a:custGeom>
              <a:avLst/>
              <a:gdLst>
                <a:gd name="T0" fmla="*/ 3 w 52"/>
                <a:gd name="T1" fmla="*/ 23 h 23"/>
                <a:gd name="T2" fmla="*/ 8 w 52"/>
                <a:gd name="T3" fmla="*/ 19 h 23"/>
                <a:gd name="T4" fmla="*/ 14 w 52"/>
                <a:gd name="T5" fmla="*/ 17 h 23"/>
                <a:gd name="T6" fmla="*/ 21 w 52"/>
                <a:gd name="T7" fmla="*/ 15 h 23"/>
                <a:gd name="T8" fmla="*/ 27 w 52"/>
                <a:gd name="T9" fmla="*/ 15 h 23"/>
                <a:gd name="T10" fmla="*/ 33 w 52"/>
                <a:gd name="T11" fmla="*/ 13 h 23"/>
                <a:gd name="T12" fmla="*/ 39 w 52"/>
                <a:gd name="T13" fmla="*/ 11 h 23"/>
                <a:gd name="T14" fmla="*/ 46 w 52"/>
                <a:gd name="T15" fmla="*/ 11 h 23"/>
                <a:gd name="T16" fmla="*/ 52 w 52"/>
                <a:gd name="T17" fmla="*/ 8 h 23"/>
                <a:gd name="T18" fmla="*/ 50 w 52"/>
                <a:gd name="T19" fmla="*/ 0 h 23"/>
                <a:gd name="T20" fmla="*/ 44 w 52"/>
                <a:gd name="T21" fmla="*/ 2 h 23"/>
                <a:gd name="T22" fmla="*/ 38 w 52"/>
                <a:gd name="T23" fmla="*/ 2 h 23"/>
                <a:gd name="T24" fmla="*/ 32 w 52"/>
                <a:gd name="T25" fmla="*/ 4 h 23"/>
                <a:gd name="T26" fmla="*/ 25 w 52"/>
                <a:gd name="T27" fmla="*/ 4 h 23"/>
                <a:gd name="T28" fmla="*/ 19 w 52"/>
                <a:gd name="T29" fmla="*/ 6 h 23"/>
                <a:gd name="T30" fmla="*/ 13 w 52"/>
                <a:gd name="T31" fmla="*/ 8 h 23"/>
                <a:gd name="T32" fmla="*/ 7 w 52"/>
                <a:gd name="T33" fmla="*/ 11 h 23"/>
                <a:gd name="T34" fmla="*/ 0 w 52"/>
                <a:gd name="T35" fmla="*/ 15 h 23"/>
                <a:gd name="T36" fmla="*/ 3 w 52"/>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23"/>
                <a:gd name="T59" fmla="*/ 52 w 52"/>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23">
                  <a:moveTo>
                    <a:pt x="3" y="23"/>
                  </a:moveTo>
                  <a:lnTo>
                    <a:pt x="8" y="19"/>
                  </a:lnTo>
                  <a:lnTo>
                    <a:pt x="14" y="17"/>
                  </a:lnTo>
                  <a:lnTo>
                    <a:pt x="21" y="15"/>
                  </a:lnTo>
                  <a:lnTo>
                    <a:pt x="27" y="15"/>
                  </a:lnTo>
                  <a:lnTo>
                    <a:pt x="33" y="13"/>
                  </a:lnTo>
                  <a:lnTo>
                    <a:pt x="39" y="11"/>
                  </a:lnTo>
                  <a:lnTo>
                    <a:pt x="46" y="11"/>
                  </a:lnTo>
                  <a:lnTo>
                    <a:pt x="52" y="8"/>
                  </a:lnTo>
                  <a:lnTo>
                    <a:pt x="50" y="0"/>
                  </a:lnTo>
                  <a:lnTo>
                    <a:pt x="44" y="2"/>
                  </a:lnTo>
                  <a:lnTo>
                    <a:pt x="38" y="2"/>
                  </a:lnTo>
                  <a:lnTo>
                    <a:pt x="32" y="4"/>
                  </a:lnTo>
                  <a:lnTo>
                    <a:pt x="25" y="4"/>
                  </a:lnTo>
                  <a:lnTo>
                    <a:pt x="19" y="6"/>
                  </a:lnTo>
                  <a:lnTo>
                    <a:pt x="13" y="8"/>
                  </a:lnTo>
                  <a:lnTo>
                    <a:pt x="7" y="11"/>
                  </a:lnTo>
                  <a:lnTo>
                    <a:pt x="0" y="15"/>
                  </a:lnTo>
                  <a:lnTo>
                    <a:pt x="3" y="2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35" name="Freeform 37"/>
            <p:cNvSpPr>
              <a:spLocks/>
            </p:cNvSpPr>
            <p:nvPr/>
          </p:nvSpPr>
          <p:spPr bwMode="auto">
            <a:xfrm>
              <a:off x="2570" y="1945"/>
              <a:ext cx="12" cy="31"/>
            </a:xfrm>
            <a:custGeom>
              <a:avLst/>
              <a:gdLst>
                <a:gd name="T0" fmla="*/ 6 w 12"/>
                <a:gd name="T1" fmla="*/ 31 h 31"/>
                <a:gd name="T2" fmla="*/ 6 w 12"/>
                <a:gd name="T3" fmla="*/ 27 h 31"/>
                <a:gd name="T4" fmla="*/ 6 w 12"/>
                <a:gd name="T5" fmla="*/ 23 h 31"/>
                <a:gd name="T6" fmla="*/ 6 w 12"/>
                <a:gd name="T7" fmla="*/ 19 h 31"/>
                <a:gd name="T8" fmla="*/ 8 w 12"/>
                <a:gd name="T9" fmla="*/ 17 h 31"/>
                <a:gd name="T10" fmla="*/ 8 w 12"/>
                <a:gd name="T11" fmla="*/ 12 h 31"/>
                <a:gd name="T12" fmla="*/ 9 w 12"/>
                <a:gd name="T13" fmla="*/ 10 h 31"/>
                <a:gd name="T14" fmla="*/ 11 w 12"/>
                <a:gd name="T15" fmla="*/ 8 h 31"/>
                <a:gd name="T16" fmla="*/ 12 w 12"/>
                <a:gd name="T17" fmla="*/ 8 h 31"/>
                <a:gd name="T18" fmla="*/ 9 w 12"/>
                <a:gd name="T19" fmla="*/ 0 h 31"/>
                <a:gd name="T20" fmla="*/ 6 w 12"/>
                <a:gd name="T21" fmla="*/ 2 h 31"/>
                <a:gd name="T22" fmla="*/ 3 w 12"/>
                <a:gd name="T23" fmla="*/ 6 h 31"/>
                <a:gd name="T24" fmla="*/ 1 w 12"/>
                <a:gd name="T25" fmla="*/ 8 h 31"/>
                <a:gd name="T26" fmla="*/ 1 w 12"/>
                <a:gd name="T27" fmla="*/ 12 h 31"/>
                <a:gd name="T28" fmla="*/ 0 w 12"/>
                <a:gd name="T29" fmla="*/ 17 h 31"/>
                <a:gd name="T30" fmla="*/ 0 w 12"/>
                <a:gd name="T31" fmla="*/ 23 h 31"/>
                <a:gd name="T32" fmla="*/ 0 w 12"/>
                <a:gd name="T33" fmla="*/ 27 h 31"/>
                <a:gd name="T34" fmla="*/ 0 w 12"/>
                <a:gd name="T35" fmla="*/ 31 h 31"/>
                <a:gd name="T36" fmla="*/ 6 w 12"/>
                <a:gd name="T37" fmla="*/ 31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31"/>
                <a:gd name="T59" fmla="*/ 12 w 12"/>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31">
                  <a:moveTo>
                    <a:pt x="6" y="31"/>
                  </a:moveTo>
                  <a:lnTo>
                    <a:pt x="6" y="27"/>
                  </a:lnTo>
                  <a:lnTo>
                    <a:pt x="6" y="23"/>
                  </a:lnTo>
                  <a:lnTo>
                    <a:pt x="6" y="19"/>
                  </a:lnTo>
                  <a:lnTo>
                    <a:pt x="8" y="17"/>
                  </a:lnTo>
                  <a:lnTo>
                    <a:pt x="8" y="12"/>
                  </a:lnTo>
                  <a:lnTo>
                    <a:pt x="9" y="10"/>
                  </a:lnTo>
                  <a:lnTo>
                    <a:pt x="11" y="8"/>
                  </a:lnTo>
                  <a:lnTo>
                    <a:pt x="12" y="8"/>
                  </a:lnTo>
                  <a:lnTo>
                    <a:pt x="9" y="0"/>
                  </a:lnTo>
                  <a:lnTo>
                    <a:pt x="6" y="2"/>
                  </a:lnTo>
                  <a:lnTo>
                    <a:pt x="3" y="6"/>
                  </a:lnTo>
                  <a:lnTo>
                    <a:pt x="1" y="8"/>
                  </a:lnTo>
                  <a:lnTo>
                    <a:pt x="1" y="12"/>
                  </a:lnTo>
                  <a:lnTo>
                    <a:pt x="0" y="17"/>
                  </a:lnTo>
                  <a:lnTo>
                    <a:pt x="0" y="23"/>
                  </a:lnTo>
                  <a:lnTo>
                    <a:pt x="0" y="27"/>
                  </a:lnTo>
                  <a:lnTo>
                    <a:pt x="0" y="31"/>
                  </a:lnTo>
                  <a:lnTo>
                    <a:pt x="6" y="3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36" name="Freeform 38"/>
            <p:cNvSpPr>
              <a:spLocks/>
            </p:cNvSpPr>
            <p:nvPr/>
          </p:nvSpPr>
          <p:spPr bwMode="auto">
            <a:xfrm>
              <a:off x="2570" y="1976"/>
              <a:ext cx="26" cy="53"/>
            </a:xfrm>
            <a:custGeom>
              <a:avLst/>
              <a:gdLst>
                <a:gd name="T0" fmla="*/ 26 w 26"/>
                <a:gd name="T1" fmla="*/ 49 h 53"/>
                <a:gd name="T2" fmla="*/ 25 w 26"/>
                <a:gd name="T3" fmla="*/ 42 h 53"/>
                <a:gd name="T4" fmla="*/ 22 w 26"/>
                <a:gd name="T5" fmla="*/ 36 h 53"/>
                <a:gd name="T6" fmla="*/ 17 w 26"/>
                <a:gd name="T7" fmla="*/ 30 h 53"/>
                <a:gd name="T8" fmla="*/ 14 w 26"/>
                <a:gd name="T9" fmla="*/ 23 h 53"/>
                <a:gd name="T10" fmla="*/ 11 w 26"/>
                <a:gd name="T11" fmla="*/ 19 h 53"/>
                <a:gd name="T12" fmla="*/ 9 w 26"/>
                <a:gd name="T13" fmla="*/ 13 h 53"/>
                <a:gd name="T14" fmla="*/ 8 w 26"/>
                <a:gd name="T15" fmla="*/ 7 h 53"/>
                <a:gd name="T16" fmla="*/ 6 w 26"/>
                <a:gd name="T17" fmla="*/ 0 h 53"/>
                <a:gd name="T18" fmla="*/ 0 w 26"/>
                <a:gd name="T19" fmla="*/ 0 h 53"/>
                <a:gd name="T20" fmla="*/ 1 w 26"/>
                <a:gd name="T21" fmla="*/ 9 h 53"/>
                <a:gd name="T22" fmla="*/ 3 w 26"/>
                <a:gd name="T23" fmla="*/ 17 h 53"/>
                <a:gd name="T24" fmla="*/ 6 w 26"/>
                <a:gd name="T25" fmla="*/ 23 h 53"/>
                <a:gd name="T26" fmla="*/ 9 w 26"/>
                <a:gd name="T27" fmla="*/ 30 h 53"/>
                <a:gd name="T28" fmla="*/ 12 w 26"/>
                <a:gd name="T29" fmla="*/ 36 h 53"/>
                <a:gd name="T30" fmla="*/ 16 w 26"/>
                <a:gd name="T31" fmla="*/ 40 h 53"/>
                <a:gd name="T32" fmla="*/ 19 w 26"/>
                <a:gd name="T33" fmla="*/ 47 h 53"/>
                <a:gd name="T34" fmla="*/ 22 w 26"/>
                <a:gd name="T35" fmla="*/ 53 h 53"/>
                <a:gd name="T36" fmla="*/ 26 w 26"/>
                <a:gd name="T37" fmla="*/ 49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53"/>
                <a:gd name="T59" fmla="*/ 26 w 26"/>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53">
                  <a:moveTo>
                    <a:pt x="26" y="49"/>
                  </a:moveTo>
                  <a:lnTo>
                    <a:pt x="25" y="42"/>
                  </a:lnTo>
                  <a:lnTo>
                    <a:pt x="22" y="36"/>
                  </a:lnTo>
                  <a:lnTo>
                    <a:pt x="17" y="30"/>
                  </a:lnTo>
                  <a:lnTo>
                    <a:pt x="14" y="23"/>
                  </a:lnTo>
                  <a:lnTo>
                    <a:pt x="11" y="19"/>
                  </a:lnTo>
                  <a:lnTo>
                    <a:pt x="9" y="13"/>
                  </a:lnTo>
                  <a:lnTo>
                    <a:pt x="8" y="7"/>
                  </a:lnTo>
                  <a:lnTo>
                    <a:pt x="6" y="0"/>
                  </a:lnTo>
                  <a:lnTo>
                    <a:pt x="0" y="0"/>
                  </a:lnTo>
                  <a:lnTo>
                    <a:pt x="1" y="9"/>
                  </a:lnTo>
                  <a:lnTo>
                    <a:pt x="3" y="17"/>
                  </a:lnTo>
                  <a:lnTo>
                    <a:pt x="6" y="23"/>
                  </a:lnTo>
                  <a:lnTo>
                    <a:pt x="9" y="30"/>
                  </a:lnTo>
                  <a:lnTo>
                    <a:pt x="12" y="36"/>
                  </a:lnTo>
                  <a:lnTo>
                    <a:pt x="16" y="40"/>
                  </a:lnTo>
                  <a:lnTo>
                    <a:pt x="19" y="47"/>
                  </a:lnTo>
                  <a:lnTo>
                    <a:pt x="22" y="53"/>
                  </a:lnTo>
                  <a:lnTo>
                    <a:pt x="26" y="4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37" name="Freeform 39"/>
            <p:cNvSpPr>
              <a:spLocks/>
            </p:cNvSpPr>
            <p:nvPr/>
          </p:nvSpPr>
          <p:spPr bwMode="auto">
            <a:xfrm>
              <a:off x="2592" y="2025"/>
              <a:ext cx="11" cy="8"/>
            </a:xfrm>
            <a:custGeom>
              <a:avLst/>
              <a:gdLst>
                <a:gd name="T0" fmla="*/ 4 w 11"/>
                <a:gd name="T1" fmla="*/ 0 h 8"/>
                <a:gd name="T2" fmla="*/ 6 w 11"/>
                <a:gd name="T3" fmla="*/ 0 h 8"/>
                <a:gd name="T4" fmla="*/ 4 w 11"/>
                <a:gd name="T5" fmla="*/ 0 h 8"/>
                <a:gd name="T6" fmla="*/ 0 w 11"/>
                <a:gd name="T7" fmla="*/ 4 h 8"/>
                <a:gd name="T8" fmla="*/ 1 w 11"/>
                <a:gd name="T9" fmla="*/ 6 h 8"/>
                <a:gd name="T10" fmla="*/ 1 w 11"/>
                <a:gd name="T11" fmla="*/ 8 h 8"/>
                <a:gd name="T12" fmla="*/ 3 w 11"/>
                <a:gd name="T13" fmla="*/ 8 h 8"/>
                <a:gd name="T14" fmla="*/ 4 w 11"/>
                <a:gd name="T15" fmla="*/ 8 h 8"/>
                <a:gd name="T16" fmla="*/ 6 w 11"/>
                <a:gd name="T17" fmla="*/ 8 h 8"/>
                <a:gd name="T18" fmla="*/ 8 w 11"/>
                <a:gd name="T19" fmla="*/ 6 h 8"/>
                <a:gd name="T20" fmla="*/ 9 w 11"/>
                <a:gd name="T21" fmla="*/ 6 h 8"/>
                <a:gd name="T22" fmla="*/ 11 w 11"/>
                <a:gd name="T23" fmla="*/ 4 h 8"/>
                <a:gd name="T24" fmla="*/ 4 w 11"/>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8"/>
                <a:gd name="T41" fmla="*/ 11 w 11"/>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8">
                  <a:moveTo>
                    <a:pt x="4" y="0"/>
                  </a:moveTo>
                  <a:lnTo>
                    <a:pt x="6" y="0"/>
                  </a:lnTo>
                  <a:lnTo>
                    <a:pt x="4" y="0"/>
                  </a:lnTo>
                  <a:lnTo>
                    <a:pt x="0" y="4"/>
                  </a:lnTo>
                  <a:lnTo>
                    <a:pt x="1" y="6"/>
                  </a:lnTo>
                  <a:lnTo>
                    <a:pt x="1" y="8"/>
                  </a:lnTo>
                  <a:lnTo>
                    <a:pt x="3" y="8"/>
                  </a:lnTo>
                  <a:lnTo>
                    <a:pt x="4" y="8"/>
                  </a:lnTo>
                  <a:lnTo>
                    <a:pt x="6" y="8"/>
                  </a:lnTo>
                  <a:lnTo>
                    <a:pt x="8" y="6"/>
                  </a:lnTo>
                  <a:lnTo>
                    <a:pt x="9" y="6"/>
                  </a:lnTo>
                  <a:lnTo>
                    <a:pt x="11" y="4"/>
                  </a:lnTo>
                  <a:lnTo>
                    <a:pt x="4"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38" name="Freeform 40"/>
            <p:cNvSpPr>
              <a:spLocks/>
            </p:cNvSpPr>
            <p:nvPr/>
          </p:nvSpPr>
          <p:spPr bwMode="auto">
            <a:xfrm>
              <a:off x="2596" y="1987"/>
              <a:ext cx="41" cy="42"/>
            </a:xfrm>
            <a:custGeom>
              <a:avLst/>
              <a:gdLst>
                <a:gd name="T0" fmla="*/ 36 w 41"/>
                <a:gd name="T1" fmla="*/ 0 h 42"/>
                <a:gd name="T2" fmla="*/ 33 w 41"/>
                <a:gd name="T3" fmla="*/ 4 h 42"/>
                <a:gd name="T4" fmla="*/ 29 w 41"/>
                <a:gd name="T5" fmla="*/ 8 h 42"/>
                <a:gd name="T6" fmla="*/ 24 w 41"/>
                <a:gd name="T7" fmla="*/ 12 h 42"/>
                <a:gd name="T8" fmla="*/ 19 w 41"/>
                <a:gd name="T9" fmla="*/ 17 h 42"/>
                <a:gd name="T10" fmla="*/ 15 w 41"/>
                <a:gd name="T11" fmla="*/ 21 h 42"/>
                <a:gd name="T12" fmla="*/ 10 w 41"/>
                <a:gd name="T13" fmla="*/ 25 h 42"/>
                <a:gd name="T14" fmla="*/ 5 w 41"/>
                <a:gd name="T15" fmla="*/ 31 h 42"/>
                <a:gd name="T16" fmla="*/ 0 w 41"/>
                <a:gd name="T17" fmla="*/ 38 h 42"/>
                <a:gd name="T18" fmla="*/ 7 w 41"/>
                <a:gd name="T19" fmla="*/ 42 h 42"/>
                <a:gd name="T20" fmla="*/ 10 w 41"/>
                <a:gd name="T21" fmla="*/ 36 h 42"/>
                <a:gd name="T22" fmla="*/ 13 w 41"/>
                <a:gd name="T23" fmla="*/ 31 h 42"/>
                <a:gd name="T24" fmla="*/ 18 w 41"/>
                <a:gd name="T25" fmla="*/ 27 h 42"/>
                <a:gd name="T26" fmla="*/ 22 w 41"/>
                <a:gd name="T27" fmla="*/ 23 h 42"/>
                <a:gd name="T28" fmla="*/ 27 w 41"/>
                <a:gd name="T29" fmla="*/ 21 h 42"/>
                <a:gd name="T30" fmla="*/ 32 w 41"/>
                <a:gd name="T31" fmla="*/ 17 h 42"/>
                <a:gd name="T32" fmla="*/ 36 w 41"/>
                <a:gd name="T33" fmla="*/ 12 h 42"/>
                <a:gd name="T34" fmla="*/ 41 w 41"/>
                <a:gd name="T35" fmla="*/ 8 h 42"/>
                <a:gd name="T36" fmla="*/ 36 w 41"/>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42"/>
                <a:gd name="T59" fmla="*/ 41 w 41"/>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42">
                  <a:moveTo>
                    <a:pt x="36" y="0"/>
                  </a:moveTo>
                  <a:lnTo>
                    <a:pt x="33" y="4"/>
                  </a:lnTo>
                  <a:lnTo>
                    <a:pt x="29" y="8"/>
                  </a:lnTo>
                  <a:lnTo>
                    <a:pt x="24" y="12"/>
                  </a:lnTo>
                  <a:lnTo>
                    <a:pt x="19" y="17"/>
                  </a:lnTo>
                  <a:lnTo>
                    <a:pt x="15" y="21"/>
                  </a:lnTo>
                  <a:lnTo>
                    <a:pt x="10" y="25"/>
                  </a:lnTo>
                  <a:lnTo>
                    <a:pt x="5" y="31"/>
                  </a:lnTo>
                  <a:lnTo>
                    <a:pt x="0" y="38"/>
                  </a:lnTo>
                  <a:lnTo>
                    <a:pt x="7" y="42"/>
                  </a:lnTo>
                  <a:lnTo>
                    <a:pt x="10" y="36"/>
                  </a:lnTo>
                  <a:lnTo>
                    <a:pt x="13" y="31"/>
                  </a:lnTo>
                  <a:lnTo>
                    <a:pt x="18" y="27"/>
                  </a:lnTo>
                  <a:lnTo>
                    <a:pt x="22" y="23"/>
                  </a:lnTo>
                  <a:lnTo>
                    <a:pt x="27" y="21"/>
                  </a:lnTo>
                  <a:lnTo>
                    <a:pt x="32" y="17"/>
                  </a:lnTo>
                  <a:lnTo>
                    <a:pt x="36" y="12"/>
                  </a:lnTo>
                  <a:lnTo>
                    <a:pt x="41" y="8"/>
                  </a:lnTo>
                  <a:lnTo>
                    <a:pt x="36"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39" name="Freeform 41"/>
            <p:cNvSpPr>
              <a:spLocks/>
            </p:cNvSpPr>
            <p:nvPr/>
          </p:nvSpPr>
          <p:spPr bwMode="auto">
            <a:xfrm>
              <a:off x="2632" y="1953"/>
              <a:ext cx="18" cy="42"/>
            </a:xfrm>
            <a:custGeom>
              <a:avLst/>
              <a:gdLst>
                <a:gd name="T0" fmla="*/ 10 w 18"/>
                <a:gd name="T1" fmla="*/ 9 h 42"/>
                <a:gd name="T2" fmla="*/ 10 w 18"/>
                <a:gd name="T3" fmla="*/ 2 h 42"/>
                <a:gd name="T4" fmla="*/ 7 w 18"/>
                <a:gd name="T5" fmla="*/ 6 h 42"/>
                <a:gd name="T6" fmla="*/ 7 w 18"/>
                <a:gd name="T7" fmla="*/ 13 h 42"/>
                <a:gd name="T8" fmla="*/ 5 w 18"/>
                <a:gd name="T9" fmla="*/ 17 h 42"/>
                <a:gd name="T10" fmla="*/ 5 w 18"/>
                <a:gd name="T11" fmla="*/ 21 h 42"/>
                <a:gd name="T12" fmla="*/ 5 w 18"/>
                <a:gd name="T13" fmla="*/ 25 h 42"/>
                <a:gd name="T14" fmla="*/ 4 w 18"/>
                <a:gd name="T15" fmla="*/ 30 h 42"/>
                <a:gd name="T16" fmla="*/ 4 w 18"/>
                <a:gd name="T17" fmla="*/ 32 h 42"/>
                <a:gd name="T18" fmla="*/ 0 w 18"/>
                <a:gd name="T19" fmla="*/ 34 h 42"/>
                <a:gd name="T20" fmla="*/ 5 w 18"/>
                <a:gd name="T21" fmla="*/ 42 h 42"/>
                <a:gd name="T22" fmla="*/ 8 w 18"/>
                <a:gd name="T23" fmla="*/ 38 h 42"/>
                <a:gd name="T24" fmla="*/ 10 w 18"/>
                <a:gd name="T25" fmla="*/ 32 h 42"/>
                <a:gd name="T26" fmla="*/ 11 w 18"/>
                <a:gd name="T27" fmla="*/ 27 h 42"/>
                <a:gd name="T28" fmla="*/ 11 w 18"/>
                <a:gd name="T29" fmla="*/ 23 h 42"/>
                <a:gd name="T30" fmla="*/ 13 w 18"/>
                <a:gd name="T31" fmla="*/ 19 h 42"/>
                <a:gd name="T32" fmla="*/ 13 w 18"/>
                <a:gd name="T33" fmla="*/ 15 h 42"/>
                <a:gd name="T34" fmla="*/ 13 w 18"/>
                <a:gd name="T35" fmla="*/ 11 h 42"/>
                <a:gd name="T36" fmla="*/ 15 w 18"/>
                <a:gd name="T37" fmla="*/ 6 h 42"/>
                <a:gd name="T38" fmla="*/ 15 w 18"/>
                <a:gd name="T39" fmla="*/ 0 h 42"/>
                <a:gd name="T40" fmla="*/ 15 w 18"/>
                <a:gd name="T41" fmla="*/ 6 h 42"/>
                <a:gd name="T42" fmla="*/ 18 w 18"/>
                <a:gd name="T43" fmla="*/ 2 h 42"/>
                <a:gd name="T44" fmla="*/ 15 w 18"/>
                <a:gd name="T45" fmla="*/ 0 h 42"/>
                <a:gd name="T46" fmla="*/ 10 w 18"/>
                <a:gd name="T47" fmla="*/ 9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
                <a:gd name="T73" fmla="*/ 0 h 42"/>
                <a:gd name="T74" fmla="*/ 18 w 18"/>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 h="42">
                  <a:moveTo>
                    <a:pt x="10" y="9"/>
                  </a:moveTo>
                  <a:lnTo>
                    <a:pt x="10" y="2"/>
                  </a:lnTo>
                  <a:lnTo>
                    <a:pt x="7" y="6"/>
                  </a:lnTo>
                  <a:lnTo>
                    <a:pt x="7" y="13"/>
                  </a:lnTo>
                  <a:lnTo>
                    <a:pt x="5" y="17"/>
                  </a:lnTo>
                  <a:lnTo>
                    <a:pt x="5" y="21"/>
                  </a:lnTo>
                  <a:lnTo>
                    <a:pt x="5" y="25"/>
                  </a:lnTo>
                  <a:lnTo>
                    <a:pt x="4" y="30"/>
                  </a:lnTo>
                  <a:lnTo>
                    <a:pt x="4" y="32"/>
                  </a:lnTo>
                  <a:lnTo>
                    <a:pt x="0" y="34"/>
                  </a:lnTo>
                  <a:lnTo>
                    <a:pt x="5" y="42"/>
                  </a:lnTo>
                  <a:lnTo>
                    <a:pt x="8" y="38"/>
                  </a:lnTo>
                  <a:lnTo>
                    <a:pt x="10" y="32"/>
                  </a:lnTo>
                  <a:lnTo>
                    <a:pt x="11" y="27"/>
                  </a:lnTo>
                  <a:lnTo>
                    <a:pt x="11" y="23"/>
                  </a:lnTo>
                  <a:lnTo>
                    <a:pt x="13" y="19"/>
                  </a:lnTo>
                  <a:lnTo>
                    <a:pt x="13" y="15"/>
                  </a:lnTo>
                  <a:lnTo>
                    <a:pt x="13" y="11"/>
                  </a:lnTo>
                  <a:lnTo>
                    <a:pt x="15" y="6"/>
                  </a:lnTo>
                  <a:lnTo>
                    <a:pt x="15" y="0"/>
                  </a:lnTo>
                  <a:lnTo>
                    <a:pt x="15" y="6"/>
                  </a:lnTo>
                  <a:lnTo>
                    <a:pt x="18" y="2"/>
                  </a:lnTo>
                  <a:lnTo>
                    <a:pt x="15" y="0"/>
                  </a:lnTo>
                  <a:lnTo>
                    <a:pt x="1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40" name="Freeform 42"/>
            <p:cNvSpPr>
              <a:spLocks/>
            </p:cNvSpPr>
            <p:nvPr/>
          </p:nvSpPr>
          <p:spPr bwMode="auto">
            <a:xfrm>
              <a:off x="2692" y="1974"/>
              <a:ext cx="23" cy="32"/>
            </a:xfrm>
            <a:custGeom>
              <a:avLst/>
              <a:gdLst>
                <a:gd name="T0" fmla="*/ 0 w 23"/>
                <a:gd name="T1" fmla="*/ 9 h 32"/>
                <a:gd name="T2" fmla="*/ 3 w 23"/>
                <a:gd name="T3" fmla="*/ 9 h 32"/>
                <a:gd name="T4" fmla="*/ 6 w 23"/>
                <a:gd name="T5" fmla="*/ 11 h 32"/>
                <a:gd name="T6" fmla="*/ 9 w 23"/>
                <a:gd name="T7" fmla="*/ 13 h 32"/>
                <a:gd name="T8" fmla="*/ 11 w 23"/>
                <a:gd name="T9" fmla="*/ 15 h 32"/>
                <a:gd name="T10" fmla="*/ 12 w 23"/>
                <a:gd name="T11" fmla="*/ 19 h 32"/>
                <a:gd name="T12" fmla="*/ 14 w 23"/>
                <a:gd name="T13" fmla="*/ 21 h 32"/>
                <a:gd name="T14" fmla="*/ 15 w 23"/>
                <a:gd name="T15" fmla="*/ 25 h 32"/>
                <a:gd name="T16" fmla="*/ 17 w 23"/>
                <a:gd name="T17" fmla="*/ 32 h 32"/>
                <a:gd name="T18" fmla="*/ 23 w 23"/>
                <a:gd name="T19" fmla="*/ 30 h 32"/>
                <a:gd name="T20" fmla="*/ 22 w 23"/>
                <a:gd name="T21" fmla="*/ 23 h 32"/>
                <a:gd name="T22" fmla="*/ 20 w 23"/>
                <a:gd name="T23" fmla="*/ 17 h 32"/>
                <a:gd name="T24" fmla="*/ 17 w 23"/>
                <a:gd name="T25" fmla="*/ 13 h 32"/>
                <a:gd name="T26" fmla="*/ 15 w 23"/>
                <a:gd name="T27" fmla="*/ 9 h 32"/>
                <a:gd name="T28" fmla="*/ 12 w 23"/>
                <a:gd name="T29" fmla="*/ 6 h 32"/>
                <a:gd name="T30" fmla="*/ 9 w 23"/>
                <a:gd name="T31" fmla="*/ 2 h 32"/>
                <a:gd name="T32" fmla="*/ 5 w 23"/>
                <a:gd name="T33" fmla="*/ 0 h 32"/>
                <a:gd name="T34" fmla="*/ 0 w 23"/>
                <a:gd name="T35" fmla="*/ 0 h 32"/>
                <a:gd name="T36" fmla="*/ 0 w 23"/>
                <a:gd name="T37" fmla="*/ 9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32"/>
                <a:gd name="T59" fmla="*/ 23 w 23"/>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32">
                  <a:moveTo>
                    <a:pt x="0" y="9"/>
                  </a:moveTo>
                  <a:lnTo>
                    <a:pt x="3" y="9"/>
                  </a:lnTo>
                  <a:lnTo>
                    <a:pt x="6" y="11"/>
                  </a:lnTo>
                  <a:lnTo>
                    <a:pt x="9" y="13"/>
                  </a:lnTo>
                  <a:lnTo>
                    <a:pt x="11" y="15"/>
                  </a:lnTo>
                  <a:lnTo>
                    <a:pt x="12" y="19"/>
                  </a:lnTo>
                  <a:lnTo>
                    <a:pt x="14" y="21"/>
                  </a:lnTo>
                  <a:lnTo>
                    <a:pt x="15" y="25"/>
                  </a:lnTo>
                  <a:lnTo>
                    <a:pt x="17" y="32"/>
                  </a:lnTo>
                  <a:lnTo>
                    <a:pt x="23" y="30"/>
                  </a:lnTo>
                  <a:lnTo>
                    <a:pt x="22" y="23"/>
                  </a:lnTo>
                  <a:lnTo>
                    <a:pt x="20" y="17"/>
                  </a:lnTo>
                  <a:lnTo>
                    <a:pt x="17" y="13"/>
                  </a:lnTo>
                  <a:lnTo>
                    <a:pt x="15" y="9"/>
                  </a:lnTo>
                  <a:lnTo>
                    <a:pt x="12" y="6"/>
                  </a:lnTo>
                  <a:lnTo>
                    <a:pt x="9" y="2"/>
                  </a:lnTo>
                  <a:lnTo>
                    <a:pt x="5" y="0"/>
                  </a:lnTo>
                  <a:lnTo>
                    <a:pt x="0"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41" name="Freeform 43"/>
            <p:cNvSpPr>
              <a:spLocks/>
            </p:cNvSpPr>
            <p:nvPr/>
          </p:nvSpPr>
          <p:spPr bwMode="auto">
            <a:xfrm>
              <a:off x="2654" y="1972"/>
              <a:ext cx="38" cy="13"/>
            </a:xfrm>
            <a:custGeom>
              <a:avLst/>
              <a:gdLst>
                <a:gd name="T0" fmla="*/ 0 w 38"/>
                <a:gd name="T1" fmla="*/ 11 h 13"/>
                <a:gd name="T2" fmla="*/ 5 w 38"/>
                <a:gd name="T3" fmla="*/ 13 h 13"/>
                <a:gd name="T4" fmla="*/ 10 w 38"/>
                <a:gd name="T5" fmla="*/ 13 h 13"/>
                <a:gd name="T6" fmla="*/ 14 w 38"/>
                <a:gd name="T7" fmla="*/ 11 h 13"/>
                <a:gd name="T8" fmla="*/ 19 w 38"/>
                <a:gd name="T9" fmla="*/ 11 h 13"/>
                <a:gd name="T10" fmla="*/ 24 w 38"/>
                <a:gd name="T11" fmla="*/ 11 h 13"/>
                <a:gd name="T12" fmla="*/ 28 w 38"/>
                <a:gd name="T13" fmla="*/ 11 h 13"/>
                <a:gd name="T14" fmla="*/ 33 w 38"/>
                <a:gd name="T15" fmla="*/ 11 h 13"/>
                <a:gd name="T16" fmla="*/ 38 w 38"/>
                <a:gd name="T17" fmla="*/ 11 h 13"/>
                <a:gd name="T18" fmla="*/ 38 w 38"/>
                <a:gd name="T19" fmla="*/ 2 h 13"/>
                <a:gd name="T20" fmla="*/ 33 w 38"/>
                <a:gd name="T21" fmla="*/ 0 h 13"/>
                <a:gd name="T22" fmla="*/ 28 w 38"/>
                <a:gd name="T23" fmla="*/ 0 h 13"/>
                <a:gd name="T24" fmla="*/ 24 w 38"/>
                <a:gd name="T25" fmla="*/ 2 h 13"/>
                <a:gd name="T26" fmla="*/ 19 w 38"/>
                <a:gd name="T27" fmla="*/ 2 h 13"/>
                <a:gd name="T28" fmla="*/ 14 w 38"/>
                <a:gd name="T29" fmla="*/ 2 h 13"/>
                <a:gd name="T30" fmla="*/ 10 w 38"/>
                <a:gd name="T31" fmla="*/ 2 h 13"/>
                <a:gd name="T32" fmla="*/ 5 w 38"/>
                <a:gd name="T33" fmla="*/ 2 h 13"/>
                <a:gd name="T34" fmla="*/ 0 w 38"/>
                <a:gd name="T35" fmla="*/ 2 h 13"/>
                <a:gd name="T36" fmla="*/ 0 w 38"/>
                <a:gd name="T37" fmla="*/ 11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13"/>
                <a:gd name="T59" fmla="*/ 38 w 38"/>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13">
                  <a:moveTo>
                    <a:pt x="0" y="11"/>
                  </a:moveTo>
                  <a:lnTo>
                    <a:pt x="5" y="13"/>
                  </a:lnTo>
                  <a:lnTo>
                    <a:pt x="10" y="13"/>
                  </a:lnTo>
                  <a:lnTo>
                    <a:pt x="14" y="11"/>
                  </a:lnTo>
                  <a:lnTo>
                    <a:pt x="19" y="11"/>
                  </a:lnTo>
                  <a:lnTo>
                    <a:pt x="24" y="11"/>
                  </a:lnTo>
                  <a:lnTo>
                    <a:pt x="28" y="11"/>
                  </a:lnTo>
                  <a:lnTo>
                    <a:pt x="33" y="11"/>
                  </a:lnTo>
                  <a:lnTo>
                    <a:pt x="38" y="11"/>
                  </a:lnTo>
                  <a:lnTo>
                    <a:pt x="38" y="2"/>
                  </a:lnTo>
                  <a:lnTo>
                    <a:pt x="33" y="0"/>
                  </a:lnTo>
                  <a:lnTo>
                    <a:pt x="28" y="0"/>
                  </a:lnTo>
                  <a:lnTo>
                    <a:pt x="24" y="2"/>
                  </a:lnTo>
                  <a:lnTo>
                    <a:pt x="19" y="2"/>
                  </a:lnTo>
                  <a:lnTo>
                    <a:pt x="14" y="2"/>
                  </a:lnTo>
                  <a:lnTo>
                    <a:pt x="10" y="2"/>
                  </a:lnTo>
                  <a:lnTo>
                    <a:pt x="5" y="2"/>
                  </a:lnTo>
                  <a:lnTo>
                    <a:pt x="0" y="2"/>
                  </a:lnTo>
                  <a:lnTo>
                    <a:pt x="0"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42" name="Freeform 44"/>
            <p:cNvSpPr>
              <a:spLocks/>
            </p:cNvSpPr>
            <p:nvPr/>
          </p:nvSpPr>
          <p:spPr bwMode="auto">
            <a:xfrm>
              <a:off x="2636" y="1974"/>
              <a:ext cx="18" cy="27"/>
            </a:xfrm>
            <a:custGeom>
              <a:avLst/>
              <a:gdLst>
                <a:gd name="T0" fmla="*/ 7 w 18"/>
                <a:gd name="T1" fmla="*/ 27 h 27"/>
                <a:gd name="T2" fmla="*/ 7 w 18"/>
                <a:gd name="T3" fmla="*/ 25 h 27"/>
                <a:gd name="T4" fmla="*/ 7 w 18"/>
                <a:gd name="T5" fmla="*/ 21 h 27"/>
                <a:gd name="T6" fmla="*/ 9 w 18"/>
                <a:gd name="T7" fmla="*/ 17 h 27"/>
                <a:gd name="T8" fmla="*/ 11 w 18"/>
                <a:gd name="T9" fmla="*/ 15 h 27"/>
                <a:gd name="T10" fmla="*/ 12 w 18"/>
                <a:gd name="T11" fmla="*/ 13 h 27"/>
                <a:gd name="T12" fmla="*/ 14 w 18"/>
                <a:gd name="T13" fmla="*/ 11 h 27"/>
                <a:gd name="T14" fmla="*/ 15 w 18"/>
                <a:gd name="T15" fmla="*/ 9 h 27"/>
                <a:gd name="T16" fmla="*/ 18 w 18"/>
                <a:gd name="T17" fmla="*/ 9 h 27"/>
                <a:gd name="T18" fmla="*/ 18 w 18"/>
                <a:gd name="T19" fmla="*/ 0 h 27"/>
                <a:gd name="T20" fmla="*/ 14 w 18"/>
                <a:gd name="T21" fmla="*/ 0 h 27"/>
                <a:gd name="T22" fmla="*/ 11 w 18"/>
                <a:gd name="T23" fmla="*/ 2 h 27"/>
                <a:gd name="T24" fmla="*/ 7 w 18"/>
                <a:gd name="T25" fmla="*/ 6 h 27"/>
                <a:gd name="T26" fmla="*/ 4 w 18"/>
                <a:gd name="T27" fmla="*/ 11 h 27"/>
                <a:gd name="T28" fmla="*/ 3 w 18"/>
                <a:gd name="T29" fmla="*/ 15 h 27"/>
                <a:gd name="T30" fmla="*/ 1 w 18"/>
                <a:gd name="T31" fmla="*/ 19 h 27"/>
                <a:gd name="T32" fmla="*/ 1 w 18"/>
                <a:gd name="T33" fmla="*/ 23 h 27"/>
                <a:gd name="T34" fmla="*/ 0 w 18"/>
                <a:gd name="T35" fmla="*/ 27 h 27"/>
                <a:gd name="T36" fmla="*/ 7 w 18"/>
                <a:gd name="T37" fmla="*/ 2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27"/>
                <a:gd name="T59" fmla="*/ 18 w 18"/>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27">
                  <a:moveTo>
                    <a:pt x="7" y="27"/>
                  </a:moveTo>
                  <a:lnTo>
                    <a:pt x="7" y="25"/>
                  </a:lnTo>
                  <a:lnTo>
                    <a:pt x="7" y="21"/>
                  </a:lnTo>
                  <a:lnTo>
                    <a:pt x="9" y="17"/>
                  </a:lnTo>
                  <a:lnTo>
                    <a:pt x="11" y="15"/>
                  </a:lnTo>
                  <a:lnTo>
                    <a:pt x="12" y="13"/>
                  </a:lnTo>
                  <a:lnTo>
                    <a:pt x="14" y="11"/>
                  </a:lnTo>
                  <a:lnTo>
                    <a:pt x="15" y="9"/>
                  </a:lnTo>
                  <a:lnTo>
                    <a:pt x="18" y="9"/>
                  </a:lnTo>
                  <a:lnTo>
                    <a:pt x="18" y="0"/>
                  </a:lnTo>
                  <a:lnTo>
                    <a:pt x="14" y="0"/>
                  </a:lnTo>
                  <a:lnTo>
                    <a:pt x="11" y="2"/>
                  </a:lnTo>
                  <a:lnTo>
                    <a:pt x="7" y="6"/>
                  </a:lnTo>
                  <a:lnTo>
                    <a:pt x="4" y="11"/>
                  </a:lnTo>
                  <a:lnTo>
                    <a:pt x="3" y="15"/>
                  </a:lnTo>
                  <a:lnTo>
                    <a:pt x="1" y="19"/>
                  </a:lnTo>
                  <a:lnTo>
                    <a:pt x="1" y="23"/>
                  </a:lnTo>
                  <a:lnTo>
                    <a:pt x="0" y="27"/>
                  </a:lnTo>
                  <a:lnTo>
                    <a:pt x="7" y="2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43" name="Freeform 45"/>
            <p:cNvSpPr>
              <a:spLocks/>
            </p:cNvSpPr>
            <p:nvPr/>
          </p:nvSpPr>
          <p:spPr bwMode="auto">
            <a:xfrm>
              <a:off x="2636" y="2001"/>
              <a:ext cx="34" cy="66"/>
            </a:xfrm>
            <a:custGeom>
              <a:avLst/>
              <a:gdLst>
                <a:gd name="T0" fmla="*/ 34 w 34"/>
                <a:gd name="T1" fmla="*/ 59 h 66"/>
                <a:gd name="T2" fmla="*/ 29 w 34"/>
                <a:gd name="T3" fmla="*/ 53 h 66"/>
                <a:gd name="T4" fmla="*/ 25 w 34"/>
                <a:gd name="T5" fmla="*/ 45 h 66"/>
                <a:gd name="T6" fmla="*/ 20 w 34"/>
                <a:gd name="T7" fmla="*/ 38 h 66"/>
                <a:gd name="T8" fmla="*/ 15 w 34"/>
                <a:gd name="T9" fmla="*/ 32 h 66"/>
                <a:gd name="T10" fmla="*/ 12 w 34"/>
                <a:gd name="T11" fmla="*/ 24 h 66"/>
                <a:gd name="T12" fmla="*/ 9 w 34"/>
                <a:gd name="T13" fmla="*/ 17 h 66"/>
                <a:gd name="T14" fmla="*/ 7 w 34"/>
                <a:gd name="T15" fmla="*/ 9 h 66"/>
                <a:gd name="T16" fmla="*/ 7 w 34"/>
                <a:gd name="T17" fmla="*/ 0 h 66"/>
                <a:gd name="T18" fmla="*/ 0 w 34"/>
                <a:gd name="T19" fmla="*/ 0 h 66"/>
                <a:gd name="T20" fmla="*/ 1 w 34"/>
                <a:gd name="T21" fmla="*/ 11 h 66"/>
                <a:gd name="T22" fmla="*/ 3 w 34"/>
                <a:gd name="T23" fmla="*/ 19 h 66"/>
                <a:gd name="T24" fmla="*/ 6 w 34"/>
                <a:gd name="T25" fmla="*/ 28 h 66"/>
                <a:gd name="T26" fmla="*/ 11 w 34"/>
                <a:gd name="T27" fmla="*/ 36 h 66"/>
                <a:gd name="T28" fmla="*/ 15 w 34"/>
                <a:gd name="T29" fmla="*/ 45 h 66"/>
                <a:gd name="T30" fmla="*/ 20 w 34"/>
                <a:gd name="T31" fmla="*/ 51 h 66"/>
                <a:gd name="T32" fmla="*/ 25 w 34"/>
                <a:gd name="T33" fmla="*/ 59 h 66"/>
                <a:gd name="T34" fmla="*/ 31 w 34"/>
                <a:gd name="T35" fmla="*/ 66 h 66"/>
                <a:gd name="T36" fmla="*/ 34 w 34"/>
                <a:gd name="T37" fmla="*/ 59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66"/>
                <a:gd name="T59" fmla="*/ 34 w 34"/>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66">
                  <a:moveTo>
                    <a:pt x="34" y="59"/>
                  </a:moveTo>
                  <a:lnTo>
                    <a:pt x="29" y="53"/>
                  </a:lnTo>
                  <a:lnTo>
                    <a:pt x="25" y="45"/>
                  </a:lnTo>
                  <a:lnTo>
                    <a:pt x="20" y="38"/>
                  </a:lnTo>
                  <a:lnTo>
                    <a:pt x="15" y="32"/>
                  </a:lnTo>
                  <a:lnTo>
                    <a:pt x="12" y="24"/>
                  </a:lnTo>
                  <a:lnTo>
                    <a:pt x="9" y="17"/>
                  </a:lnTo>
                  <a:lnTo>
                    <a:pt x="7" y="9"/>
                  </a:lnTo>
                  <a:lnTo>
                    <a:pt x="7" y="0"/>
                  </a:lnTo>
                  <a:lnTo>
                    <a:pt x="0" y="0"/>
                  </a:lnTo>
                  <a:lnTo>
                    <a:pt x="1" y="11"/>
                  </a:lnTo>
                  <a:lnTo>
                    <a:pt x="3" y="19"/>
                  </a:lnTo>
                  <a:lnTo>
                    <a:pt x="6" y="28"/>
                  </a:lnTo>
                  <a:lnTo>
                    <a:pt x="11" y="36"/>
                  </a:lnTo>
                  <a:lnTo>
                    <a:pt x="15" y="45"/>
                  </a:lnTo>
                  <a:lnTo>
                    <a:pt x="20" y="51"/>
                  </a:lnTo>
                  <a:lnTo>
                    <a:pt x="25" y="59"/>
                  </a:lnTo>
                  <a:lnTo>
                    <a:pt x="31" y="66"/>
                  </a:lnTo>
                  <a:lnTo>
                    <a:pt x="34" y="5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44" name="Freeform 46"/>
            <p:cNvSpPr>
              <a:spLocks/>
            </p:cNvSpPr>
            <p:nvPr/>
          </p:nvSpPr>
          <p:spPr bwMode="auto">
            <a:xfrm>
              <a:off x="2667" y="2056"/>
              <a:ext cx="17" cy="13"/>
            </a:xfrm>
            <a:custGeom>
              <a:avLst/>
              <a:gdLst>
                <a:gd name="T0" fmla="*/ 12 w 17"/>
                <a:gd name="T1" fmla="*/ 0 h 13"/>
                <a:gd name="T2" fmla="*/ 11 w 17"/>
                <a:gd name="T3" fmla="*/ 2 h 13"/>
                <a:gd name="T4" fmla="*/ 9 w 17"/>
                <a:gd name="T5" fmla="*/ 4 h 13"/>
                <a:gd name="T6" fmla="*/ 8 w 17"/>
                <a:gd name="T7" fmla="*/ 4 h 13"/>
                <a:gd name="T8" fmla="*/ 6 w 17"/>
                <a:gd name="T9" fmla="*/ 4 h 13"/>
                <a:gd name="T10" fmla="*/ 5 w 17"/>
                <a:gd name="T11" fmla="*/ 4 h 13"/>
                <a:gd name="T12" fmla="*/ 3 w 17"/>
                <a:gd name="T13" fmla="*/ 4 h 13"/>
                <a:gd name="T14" fmla="*/ 0 w 17"/>
                <a:gd name="T15" fmla="*/ 11 h 13"/>
                <a:gd name="T16" fmla="*/ 1 w 17"/>
                <a:gd name="T17" fmla="*/ 13 h 13"/>
                <a:gd name="T18" fmla="*/ 5 w 17"/>
                <a:gd name="T19" fmla="*/ 13 h 13"/>
                <a:gd name="T20" fmla="*/ 6 w 17"/>
                <a:gd name="T21" fmla="*/ 13 h 13"/>
                <a:gd name="T22" fmla="*/ 9 w 17"/>
                <a:gd name="T23" fmla="*/ 13 h 13"/>
                <a:gd name="T24" fmla="*/ 11 w 17"/>
                <a:gd name="T25" fmla="*/ 13 h 13"/>
                <a:gd name="T26" fmla="*/ 12 w 17"/>
                <a:gd name="T27" fmla="*/ 11 h 13"/>
                <a:gd name="T28" fmla="*/ 15 w 17"/>
                <a:gd name="T29" fmla="*/ 9 h 13"/>
                <a:gd name="T30" fmla="*/ 17 w 17"/>
                <a:gd name="T31" fmla="*/ 9 h 13"/>
                <a:gd name="T32" fmla="*/ 12 w 17"/>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3"/>
                <a:gd name="T53" fmla="*/ 17 w 17"/>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3">
                  <a:moveTo>
                    <a:pt x="12" y="0"/>
                  </a:moveTo>
                  <a:lnTo>
                    <a:pt x="11" y="2"/>
                  </a:lnTo>
                  <a:lnTo>
                    <a:pt x="9" y="4"/>
                  </a:lnTo>
                  <a:lnTo>
                    <a:pt x="8" y="4"/>
                  </a:lnTo>
                  <a:lnTo>
                    <a:pt x="6" y="4"/>
                  </a:lnTo>
                  <a:lnTo>
                    <a:pt x="5" y="4"/>
                  </a:lnTo>
                  <a:lnTo>
                    <a:pt x="3" y="4"/>
                  </a:lnTo>
                  <a:lnTo>
                    <a:pt x="0" y="11"/>
                  </a:lnTo>
                  <a:lnTo>
                    <a:pt x="1" y="13"/>
                  </a:lnTo>
                  <a:lnTo>
                    <a:pt x="5" y="13"/>
                  </a:lnTo>
                  <a:lnTo>
                    <a:pt x="6" y="13"/>
                  </a:lnTo>
                  <a:lnTo>
                    <a:pt x="9" y="13"/>
                  </a:lnTo>
                  <a:lnTo>
                    <a:pt x="11" y="13"/>
                  </a:lnTo>
                  <a:lnTo>
                    <a:pt x="12" y="11"/>
                  </a:lnTo>
                  <a:lnTo>
                    <a:pt x="15" y="9"/>
                  </a:lnTo>
                  <a:lnTo>
                    <a:pt x="17" y="9"/>
                  </a:lnTo>
                  <a:lnTo>
                    <a:pt x="12"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45" name="Freeform 47"/>
            <p:cNvSpPr>
              <a:spLocks/>
            </p:cNvSpPr>
            <p:nvPr/>
          </p:nvSpPr>
          <p:spPr bwMode="auto">
            <a:xfrm>
              <a:off x="2679" y="2016"/>
              <a:ext cx="38" cy="49"/>
            </a:xfrm>
            <a:custGeom>
              <a:avLst/>
              <a:gdLst>
                <a:gd name="T0" fmla="*/ 38 w 38"/>
                <a:gd name="T1" fmla="*/ 4 h 49"/>
                <a:gd name="T2" fmla="*/ 32 w 38"/>
                <a:gd name="T3" fmla="*/ 0 h 49"/>
                <a:gd name="T4" fmla="*/ 28 w 38"/>
                <a:gd name="T5" fmla="*/ 7 h 49"/>
                <a:gd name="T6" fmla="*/ 25 w 38"/>
                <a:gd name="T7" fmla="*/ 11 h 49"/>
                <a:gd name="T8" fmla="*/ 22 w 38"/>
                <a:gd name="T9" fmla="*/ 17 h 49"/>
                <a:gd name="T10" fmla="*/ 18 w 38"/>
                <a:gd name="T11" fmla="*/ 21 h 49"/>
                <a:gd name="T12" fmla="*/ 14 w 38"/>
                <a:gd name="T13" fmla="*/ 28 h 49"/>
                <a:gd name="T14" fmla="*/ 10 w 38"/>
                <a:gd name="T15" fmla="*/ 32 h 49"/>
                <a:gd name="T16" fmla="*/ 5 w 38"/>
                <a:gd name="T17" fmla="*/ 36 h 49"/>
                <a:gd name="T18" fmla="*/ 0 w 38"/>
                <a:gd name="T19" fmla="*/ 40 h 49"/>
                <a:gd name="T20" fmla="*/ 5 w 38"/>
                <a:gd name="T21" fmla="*/ 49 h 49"/>
                <a:gd name="T22" fmla="*/ 10 w 38"/>
                <a:gd name="T23" fmla="*/ 42 h 49"/>
                <a:gd name="T24" fmla="*/ 14 w 38"/>
                <a:gd name="T25" fmla="*/ 38 h 49"/>
                <a:gd name="T26" fmla="*/ 18 w 38"/>
                <a:gd name="T27" fmla="*/ 34 h 49"/>
                <a:gd name="T28" fmla="*/ 22 w 38"/>
                <a:gd name="T29" fmla="*/ 28 h 49"/>
                <a:gd name="T30" fmla="*/ 27 w 38"/>
                <a:gd name="T31" fmla="*/ 23 h 49"/>
                <a:gd name="T32" fmla="*/ 30 w 38"/>
                <a:gd name="T33" fmla="*/ 17 h 49"/>
                <a:gd name="T34" fmla="*/ 35 w 38"/>
                <a:gd name="T35" fmla="*/ 11 h 49"/>
                <a:gd name="T36" fmla="*/ 38 w 38"/>
                <a:gd name="T37" fmla="*/ 4 h 49"/>
                <a:gd name="T38" fmla="*/ 32 w 38"/>
                <a:gd name="T39" fmla="*/ 0 h 49"/>
                <a:gd name="T40" fmla="*/ 38 w 38"/>
                <a:gd name="T41" fmla="*/ 4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49"/>
                <a:gd name="T65" fmla="*/ 38 w 38"/>
                <a:gd name="T66" fmla="*/ 49 h 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49">
                  <a:moveTo>
                    <a:pt x="38" y="4"/>
                  </a:moveTo>
                  <a:lnTo>
                    <a:pt x="32" y="0"/>
                  </a:lnTo>
                  <a:lnTo>
                    <a:pt x="28" y="7"/>
                  </a:lnTo>
                  <a:lnTo>
                    <a:pt x="25" y="11"/>
                  </a:lnTo>
                  <a:lnTo>
                    <a:pt x="22" y="17"/>
                  </a:lnTo>
                  <a:lnTo>
                    <a:pt x="18" y="21"/>
                  </a:lnTo>
                  <a:lnTo>
                    <a:pt x="14" y="28"/>
                  </a:lnTo>
                  <a:lnTo>
                    <a:pt x="10" y="32"/>
                  </a:lnTo>
                  <a:lnTo>
                    <a:pt x="5" y="36"/>
                  </a:lnTo>
                  <a:lnTo>
                    <a:pt x="0" y="40"/>
                  </a:lnTo>
                  <a:lnTo>
                    <a:pt x="5" y="49"/>
                  </a:lnTo>
                  <a:lnTo>
                    <a:pt x="10" y="42"/>
                  </a:lnTo>
                  <a:lnTo>
                    <a:pt x="14" y="38"/>
                  </a:lnTo>
                  <a:lnTo>
                    <a:pt x="18" y="34"/>
                  </a:lnTo>
                  <a:lnTo>
                    <a:pt x="22" y="28"/>
                  </a:lnTo>
                  <a:lnTo>
                    <a:pt x="27" y="23"/>
                  </a:lnTo>
                  <a:lnTo>
                    <a:pt x="30" y="17"/>
                  </a:lnTo>
                  <a:lnTo>
                    <a:pt x="35" y="11"/>
                  </a:lnTo>
                  <a:lnTo>
                    <a:pt x="38" y="4"/>
                  </a:lnTo>
                  <a:lnTo>
                    <a:pt x="32" y="0"/>
                  </a:lnTo>
                  <a:lnTo>
                    <a:pt x="38"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46" name="Freeform 48"/>
            <p:cNvSpPr>
              <a:spLocks/>
            </p:cNvSpPr>
            <p:nvPr/>
          </p:nvSpPr>
          <p:spPr bwMode="auto">
            <a:xfrm>
              <a:off x="2711" y="1999"/>
              <a:ext cx="7" cy="24"/>
            </a:xfrm>
            <a:custGeom>
              <a:avLst/>
              <a:gdLst>
                <a:gd name="T0" fmla="*/ 0 w 7"/>
                <a:gd name="T1" fmla="*/ 9 h 24"/>
                <a:gd name="T2" fmla="*/ 0 w 7"/>
                <a:gd name="T3" fmla="*/ 11 h 24"/>
                <a:gd name="T4" fmla="*/ 0 w 7"/>
                <a:gd name="T5" fmla="*/ 13 h 24"/>
                <a:gd name="T6" fmla="*/ 0 w 7"/>
                <a:gd name="T7" fmla="*/ 15 h 24"/>
                <a:gd name="T8" fmla="*/ 0 w 7"/>
                <a:gd name="T9" fmla="*/ 17 h 24"/>
                <a:gd name="T10" fmla="*/ 3 w 7"/>
                <a:gd name="T11" fmla="*/ 24 h 24"/>
                <a:gd name="T12" fmla="*/ 6 w 7"/>
                <a:gd name="T13" fmla="*/ 21 h 24"/>
                <a:gd name="T14" fmla="*/ 0 w 7"/>
                <a:gd name="T15" fmla="*/ 17 h 24"/>
                <a:gd name="T16" fmla="*/ 1 w 7"/>
                <a:gd name="T17" fmla="*/ 15 h 24"/>
                <a:gd name="T18" fmla="*/ 6 w 7"/>
                <a:gd name="T19" fmla="*/ 19 h 24"/>
                <a:gd name="T20" fmla="*/ 6 w 7"/>
                <a:gd name="T21" fmla="*/ 17 h 24"/>
                <a:gd name="T22" fmla="*/ 6 w 7"/>
                <a:gd name="T23" fmla="*/ 15 h 24"/>
                <a:gd name="T24" fmla="*/ 7 w 7"/>
                <a:gd name="T25" fmla="*/ 11 h 24"/>
                <a:gd name="T26" fmla="*/ 6 w 7"/>
                <a:gd name="T27" fmla="*/ 7 h 24"/>
                <a:gd name="T28" fmla="*/ 4 w 7"/>
                <a:gd name="T29" fmla="*/ 2 h 24"/>
                <a:gd name="T30" fmla="*/ 1 w 7"/>
                <a:gd name="T31" fmla="*/ 0 h 24"/>
                <a:gd name="T32" fmla="*/ 0 w 7"/>
                <a:gd name="T33" fmla="*/ 9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24"/>
                <a:gd name="T53" fmla="*/ 7 w 7"/>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24">
                  <a:moveTo>
                    <a:pt x="0" y="9"/>
                  </a:moveTo>
                  <a:lnTo>
                    <a:pt x="0" y="11"/>
                  </a:lnTo>
                  <a:lnTo>
                    <a:pt x="0" y="13"/>
                  </a:lnTo>
                  <a:lnTo>
                    <a:pt x="0" y="15"/>
                  </a:lnTo>
                  <a:lnTo>
                    <a:pt x="0" y="17"/>
                  </a:lnTo>
                  <a:lnTo>
                    <a:pt x="3" y="24"/>
                  </a:lnTo>
                  <a:lnTo>
                    <a:pt x="6" y="21"/>
                  </a:lnTo>
                  <a:lnTo>
                    <a:pt x="0" y="17"/>
                  </a:lnTo>
                  <a:lnTo>
                    <a:pt x="1" y="15"/>
                  </a:lnTo>
                  <a:lnTo>
                    <a:pt x="6" y="19"/>
                  </a:lnTo>
                  <a:lnTo>
                    <a:pt x="6" y="17"/>
                  </a:lnTo>
                  <a:lnTo>
                    <a:pt x="6" y="15"/>
                  </a:lnTo>
                  <a:lnTo>
                    <a:pt x="7" y="11"/>
                  </a:lnTo>
                  <a:lnTo>
                    <a:pt x="6" y="7"/>
                  </a:lnTo>
                  <a:lnTo>
                    <a:pt x="4" y="2"/>
                  </a:lnTo>
                  <a:lnTo>
                    <a:pt x="1"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47" name="Freeform 49"/>
            <p:cNvSpPr>
              <a:spLocks/>
            </p:cNvSpPr>
            <p:nvPr/>
          </p:nvSpPr>
          <p:spPr bwMode="auto">
            <a:xfrm>
              <a:off x="2604" y="2018"/>
              <a:ext cx="50" cy="70"/>
            </a:xfrm>
            <a:custGeom>
              <a:avLst/>
              <a:gdLst>
                <a:gd name="T0" fmla="*/ 49 w 50"/>
                <a:gd name="T1" fmla="*/ 38 h 70"/>
                <a:gd name="T2" fmla="*/ 47 w 50"/>
                <a:gd name="T3" fmla="*/ 32 h 70"/>
                <a:gd name="T4" fmla="*/ 44 w 50"/>
                <a:gd name="T5" fmla="*/ 26 h 70"/>
                <a:gd name="T6" fmla="*/ 43 w 50"/>
                <a:gd name="T7" fmla="*/ 19 h 70"/>
                <a:gd name="T8" fmla="*/ 39 w 50"/>
                <a:gd name="T9" fmla="*/ 13 h 70"/>
                <a:gd name="T10" fmla="*/ 36 w 50"/>
                <a:gd name="T11" fmla="*/ 9 h 70"/>
                <a:gd name="T12" fmla="*/ 32 w 50"/>
                <a:gd name="T13" fmla="*/ 5 h 70"/>
                <a:gd name="T14" fmla="*/ 28 w 50"/>
                <a:gd name="T15" fmla="*/ 2 h 70"/>
                <a:gd name="T16" fmla="*/ 22 w 50"/>
                <a:gd name="T17" fmla="*/ 0 h 70"/>
                <a:gd name="T18" fmla="*/ 19 w 50"/>
                <a:gd name="T19" fmla="*/ 2 h 70"/>
                <a:gd name="T20" fmla="*/ 14 w 50"/>
                <a:gd name="T21" fmla="*/ 5 h 70"/>
                <a:gd name="T22" fmla="*/ 11 w 50"/>
                <a:gd name="T23" fmla="*/ 7 h 70"/>
                <a:gd name="T24" fmla="*/ 7 w 50"/>
                <a:gd name="T25" fmla="*/ 11 h 70"/>
                <a:gd name="T26" fmla="*/ 3 w 50"/>
                <a:gd name="T27" fmla="*/ 15 h 70"/>
                <a:gd name="T28" fmla="*/ 2 w 50"/>
                <a:gd name="T29" fmla="*/ 19 h 70"/>
                <a:gd name="T30" fmla="*/ 0 w 50"/>
                <a:gd name="T31" fmla="*/ 26 h 70"/>
                <a:gd name="T32" fmla="*/ 0 w 50"/>
                <a:gd name="T33" fmla="*/ 30 h 70"/>
                <a:gd name="T34" fmla="*/ 0 w 50"/>
                <a:gd name="T35" fmla="*/ 38 h 70"/>
                <a:gd name="T36" fmla="*/ 3 w 50"/>
                <a:gd name="T37" fmla="*/ 44 h 70"/>
                <a:gd name="T38" fmla="*/ 5 w 50"/>
                <a:gd name="T39" fmla="*/ 53 h 70"/>
                <a:gd name="T40" fmla="*/ 10 w 50"/>
                <a:gd name="T41" fmla="*/ 57 h 70"/>
                <a:gd name="T42" fmla="*/ 14 w 50"/>
                <a:gd name="T43" fmla="*/ 63 h 70"/>
                <a:gd name="T44" fmla="*/ 19 w 50"/>
                <a:gd name="T45" fmla="*/ 68 h 70"/>
                <a:gd name="T46" fmla="*/ 25 w 50"/>
                <a:gd name="T47" fmla="*/ 70 h 70"/>
                <a:gd name="T48" fmla="*/ 30 w 50"/>
                <a:gd name="T49" fmla="*/ 70 h 70"/>
                <a:gd name="T50" fmla="*/ 32 w 50"/>
                <a:gd name="T51" fmla="*/ 70 h 70"/>
                <a:gd name="T52" fmla="*/ 33 w 50"/>
                <a:gd name="T53" fmla="*/ 68 h 70"/>
                <a:gd name="T54" fmla="*/ 35 w 50"/>
                <a:gd name="T55" fmla="*/ 65 h 70"/>
                <a:gd name="T56" fmla="*/ 36 w 50"/>
                <a:gd name="T57" fmla="*/ 63 h 70"/>
                <a:gd name="T58" fmla="*/ 38 w 50"/>
                <a:gd name="T59" fmla="*/ 61 h 70"/>
                <a:gd name="T60" fmla="*/ 39 w 50"/>
                <a:gd name="T61" fmla="*/ 59 h 70"/>
                <a:gd name="T62" fmla="*/ 39 w 50"/>
                <a:gd name="T63" fmla="*/ 57 h 70"/>
                <a:gd name="T64" fmla="*/ 41 w 50"/>
                <a:gd name="T65" fmla="*/ 53 h 70"/>
                <a:gd name="T66" fmla="*/ 43 w 50"/>
                <a:gd name="T67" fmla="*/ 53 h 70"/>
                <a:gd name="T68" fmla="*/ 44 w 50"/>
                <a:gd name="T69" fmla="*/ 51 h 70"/>
                <a:gd name="T70" fmla="*/ 46 w 50"/>
                <a:gd name="T71" fmla="*/ 49 h 70"/>
                <a:gd name="T72" fmla="*/ 47 w 50"/>
                <a:gd name="T73" fmla="*/ 47 h 70"/>
                <a:gd name="T74" fmla="*/ 49 w 50"/>
                <a:gd name="T75" fmla="*/ 47 h 70"/>
                <a:gd name="T76" fmla="*/ 50 w 50"/>
                <a:gd name="T77" fmla="*/ 44 h 70"/>
                <a:gd name="T78" fmla="*/ 50 w 50"/>
                <a:gd name="T79" fmla="*/ 42 h 70"/>
                <a:gd name="T80" fmla="*/ 49 w 50"/>
                <a:gd name="T81" fmla="*/ 38 h 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70"/>
                <a:gd name="T125" fmla="*/ 50 w 50"/>
                <a:gd name="T126" fmla="*/ 70 h 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70">
                  <a:moveTo>
                    <a:pt x="49" y="38"/>
                  </a:moveTo>
                  <a:lnTo>
                    <a:pt x="47" y="32"/>
                  </a:lnTo>
                  <a:lnTo>
                    <a:pt x="44" y="26"/>
                  </a:lnTo>
                  <a:lnTo>
                    <a:pt x="43" y="19"/>
                  </a:lnTo>
                  <a:lnTo>
                    <a:pt x="39" y="13"/>
                  </a:lnTo>
                  <a:lnTo>
                    <a:pt x="36" y="9"/>
                  </a:lnTo>
                  <a:lnTo>
                    <a:pt x="32" y="5"/>
                  </a:lnTo>
                  <a:lnTo>
                    <a:pt x="28" y="2"/>
                  </a:lnTo>
                  <a:lnTo>
                    <a:pt x="22" y="0"/>
                  </a:lnTo>
                  <a:lnTo>
                    <a:pt x="19" y="2"/>
                  </a:lnTo>
                  <a:lnTo>
                    <a:pt x="14" y="5"/>
                  </a:lnTo>
                  <a:lnTo>
                    <a:pt x="11" y="7"/>
                  </a:lnTo>
                  <a:lnTo>
                    <a:pt x="7" y="11"/>
                  </a:lnTo>
                  <a:lnTo>
                    <a:pt x="3" y="15"/>
                  </a:lnTo>
                  <a:lnTo>
                    <a:pt x="2" y="19"/>
                  </a:lnTo>
                  <a:lnTo>
                    <a:pt x="0" y="26"/>
                  </a:lnTo>
                  <a:lnTo>
                    <a:pt x="0" y="30"/>
                  </a:lnTo>
                  <a:lnTo>
                    <a:pt x="0" y="38"/>
                  </a:lnTo>
                  <a:lnTo>
                    <a:pt x="3" y="44"/>
                  </a:lnTo>
                  <a:lnTo>
                    <a:pt x="5" y="53"/>
                  </a:lnTo>
                  <a:lnTo>
                    <a:pt x="10" y="57"/>
                  </a:lnTo>
                  <a:lnTo>
                    <a:pt x="14" y="63"/>
                  </a:lnTo>
                  <a:lnTo>
                    <a:pt x="19" y="68"/>
                  </a:lnTo>
                  <a:lnTo>
                    <a:pt x="25" y="70"/>
                  </a:lnTo>
                  <a:lnTo>
                    <a:pt x="30" y="70"/>
                  </a:lnTo>
                  <a:lnTo>
                    <a:pt x="32" y="70"/>
                  </a:lnTo>
                  <a:lnTo>
                    <a:pt x="33" y="68"/>
                  </a:lnTo>
                  <a:lnTo>
                    <a:pt x="35" y="65"/>
                  </a:lnTo>
                  <a:lnTo>
                    <a:pt x="36" y="63"/>
                  </a:lnTo>
                  <a:lnTo>
                    <a:pt x="38" y="61"/>
                  </a:lnTo>
                  <a:lnTo>
                    <a:pt x="39" y="59"/>
                  </a:lnTo>
                  <a:lnTo>
                    <a:pt x="39" y="57"/>
                  </a:lnTo>
                  <a:lnTo>
                    <a:pt x="41" y="53"/>
                  </a:lnTo>
                  <a:lnTo>
                    <a:pt x="43" y="53"/>
                  </a:lnTo>
                  <a:lnTo>
                    <a:pt x="44" y="51"/>
                  </a:lnTo>
                  <a:lnTo>
                    <a:pt x="46" y="49"/>
                  </a:lnTo>
                  <a:lnTo>
                    <a:pt x="47" y="47"/>
                  </a:lnTo>
                  <a:lnTo>
                    <a:pt x="49" y="47"/>
                  </a:lnTo>
                  <a:lnTo>
                    <a:pt x="50" y="44"/>
                  </a:lnTo>
                  <a:lnTo>
                    <a:pt x="50" y="42"/>
                  </a:lnTo>
                  <a:lnTo>
                    <a:pt x="49" y="38"/>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48" name="Freeform 50"/>
            <p:cNvSpPr>
              <a:spLocks/>
            </p:cNvSpPr>
            <p:nvPr/>
          </p:nvSpPr>
          <p:spPr bwMode="auto">
            <a:xfrm>
              <a:off x="2626" y="2014"/>
              <a:ext cx="30" cy="44"/>
            </a:xfrm>
            <a:custGeom>
              <a:avLst/>
              <a:gdLst>
                <a:gd name="T0" fmla="*/ 2 w 30"/>
                <a:gd name="T1" fmla="*/ 9 h 44"/>
                <a:gd name="T2" fmla="*/ 0 w 30"/>
                <a:gd name="T3" fmla="*/ 9 h 44"/>
                <a:gd name="T4" fmla="*/ 5 w 30"/>
                <a:gd name="T5" fmla="*/ 11 h 44"/>
                <a:gd name="T6" fmla="*/ 8 w 30"/>
                <a:gd name="T7" fmla="*/ 11 h 44"/>
                <a:gd name="T8" fmla="*/ 11 w 30"/>
                <a:gd name="T9" fmla="*/ 15 h 44"/>
                <a:gd name="T10" fmla="*/ 14 w 30"/>
                <a:gd name="T11" fmla="*/ 19 h 44"/>
                <a:gd name="T12" fmla="*/ 17 w 30"/>
                <a:gd name="T13" fmla="*/ 25 h 44"/>
                <a:gd name="T14" fmla="*/ 19 w 30"/>
                <a:gd name="T15" fmla="*/ 32 h 44"/>
                <a:gd name="T16" fmla="*/ 22 w 30"/>
                <a:gd name="T17" fmla="*/ 38 h 44"/>
                <a:gd name="T18" fmla="*/ 25 w 30"/>
                <a:gd name="T19" fmla="*/ 44 h 44"/>
                <a:gd name="T20" fmla="*/ 30 w 30"/>
                <a:gd name="T21" fmla="*/ 40 h 44"/>
                <a:gd name="T22" fmla="*/ 28 w 30"/>
                <a:gd name="T23" fmla="*/ 34 h 44"/>
                <a:gd name="T24" fmla="*/ 25 w 30"/>
                <a:gd name="T25" fmla="*/ 27 h 44"/>
                <a:gd name="T26" fmla="*/ 22 w 30"/>
                <a:gd name="T27" fmla="*/ 21 h 44"/>
                <a:gd name="T28" fmla="*/ 19 w 30"/>
                <a:gd name="T29" fmla="*/ 15 h 44"/>
                <a:gd name="T30" fmla="*/ 16 w 30"/>
                <a:gd name="T31" fmla="*/ 9 h 44"/>
                <a:gd name="T32" fmla="*/ 11 w 30"/>
                <a:gd name="T33" fmla="*/ 4 h 44"/>
                <a:gd name="T34" fmla="*/ 6 w 30"/>
                <a:gd name="T35" fmla="*/ 0 h 44"/>
                <a:gd name="T36" fmla="*/ 0 w 30"/>
                <a:gd name="T37" fmla="*/ 0 h 44"/>
                <a:gd name="T38" fmla="*/ 2 w 30"/>
                <a:gd name="T39" fmla="*/ 9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44"/>
                <a:gd name="T62" fmla="*/ 30 w 30"/>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44">
                  <a:moveTo>
                    <a:pt x="2" y="9"/>
                  </a:moveTo>
                  <a:lnTo>
                    <a:pt x="0" y="9"/>
                  </a:lnTo>
                  <a:lnTo>
                    <a:pt x="5" y="11"/>
                  </a:lnTo>
                  <a:lnTo>
                    <a:pt x="8" y="11"/>
                  </a:lnTo>
                  <a:lnTo>
                    <a:pt x="11" y="15"/>
                  </a:lnTo>
                  <a:lnTo>
                    <a:pt x="14" y="19"/>
                  </a:lnTo>
                  <a:lnTo>
                    <a:pt x="17" y="25"/>
                  </a:lnTo>
                  <a:lnTo>
                    <a:pt x="19" y="32"/>
                  </a:lnTo>
                  <a:lnTo>
                    <a:pt x="22" y="38"/>
                  </a:lnTo>
                  <a:lnTo>
                    <a:pt x="25" y="44"/>
                  </a:lnTo>
                  <a:lnTo>
                    <a:pt x="30" y="40"/>
                  </a:lnTo>
                  <a:lnTo>
                    <a:pt x="28" y="34"/>
                  </a:lnTo>
                  <a:lnTo>
                    <a:pt x="25" y="27"/>
                  </a:lnTo>
                  <a:lnTo>
                    <a:pt x="22" y="21"/>
                  </a:lnTo>
                  <a:lnTo>
                    <a:pt x="19" y="15"/>
                  </a:lnTo>
                  <a:lnTo>
                    <a:pt x="16" y="9"/>
                  </a:lnTo>
                  <a:lnTo>
                    <a:pt x="11" y="4"/>
                  </a:lnTo>
                  <a:lnTo>
                    <a:pt x="6" y="0"/>
                  </a:lnTo>
                  <a:lnTo>
                    <a:pt x="0" y="0"/>
                  </a:lnTo>
                  <a:lnTo>
                    <a:pt x="2"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49" name="Freeform 51"/>
            <p:cNvSpPr>
              <a:spLocks/>
            </p:cNvSpPr>
            <p:nvPr/>
          </p:nvSpPr>
          <p:spPr bwMode="auto">
            <a:xfrm>
              <a:off x="2600" y="2014"/>
              <a:ext cx="28" cy="34"/>
            </a:xfrm>
            <a:custGeom>
              <a:avLst/>
              <a:gdLst>
                <a:gd name="T0" fmla="*/ 7 w 28"/>
                <a:gd name="T1" fmla="*/ 34 h 34"/>
                <a:gd name="T2" fmla="*/ 7 w 28"/>
                <a:gd name="T3" fmla="*/ 30 h 34"/>
                <a:gd name="T4" fmla="*/ 9 w 28"/>
                <a:gd name="T5" fmla="*/ 25 h 34"/>
                <a:gd name="T6" fmla="*/ 11 w 28"/>
                <a:gd name="T7" fmla="*/ 21 h 34"/>
                <a:gd name="T8" fmla="*/ 14 w 28"/>
                <a:gd name="T9" fmla="*/ 17 h 34"/>
                <a:gd name="T10" fmla="*/ 17 w 28"/>
                <a:gd name="T11" fmla="*/ 15 h 34"/>
                <a:gd name="T12" fmla="*/ 20 w 28"/>
                <a:gd name="T13" fmla="*/ 13 h 34"/>
                <a:gd name="T14" fmla="*/ 23 w 28"/>
                <a:gd name="T15" fmla="*/ 11 h 34"/>
                <a:gd name="T16" fmla="*/ 28 w 28"/>
                <a:gd name="T17" fmla="*/ 9 h 34"/>
                <a:gd name="T18" fmla="*/ 26 w 28"/>
                <a:gd name="T19" fmla="*/ 0 h 34"/>
                <a:gd name="T20" fmla="*/ 21 w 28"/>
                <a:gd name="T21" fmla="*/ 2 h 34"/>
                <a:gd name="T22" fmla="*/ 17 w 28"/>
                <a:gd name="T23" fmla="*/ 4 h 34"/>
                <a:gd name="T24" fmla="*/ 12 w 28"/>
                <a:gd name="T25" fmla="*/ 6 h 34"/>
                <a:gd name="T26" fmla="*/ 9 w 28"/>
                <a:gd name="T27" fmla="*/ 11 h 34"/>
                <a:gd name="T28" fmla="*/ 6 w 28"/>
                <a:gd name="T29" fmla="*/ 15 h 34"/>
                <a:gd name="T30" fmla="*/ 3 w 28"/>
                <a:gd name="T31" fmla="*/ 21 h 34"/>
                <a:gd name="T32" fmla="*/ 1 w 28"/>
                <a:gd name="T33" fmla="*/ 27 h 34"/>
                <a:gd name="T34" fmla="*/ 0 w 28"/>
                <a:gd name="T35" fmla="*/ 34 h 34"/>
                <a:gd name="T36" fmla="*/ 7 w 28"/>
                <a:gd name="T37" fmla="*/ 34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34"/>
                <a:gd name="T59" fmla="*/ 28 w 28"/>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34">
                  <a:moveTo>
                    <a:pt x="7" y="34"/>
                  </a:moveTo>
                  <a:lnTo>
                    <a:pt x="7" y="30"/>
                  </a:lnTo>
                  <a:lnTo>
                    <a:pt x="9" y="25"/>
                  </a:lnTo>
                  <a:lnTo>
                    <a:pt x="11" y="21"/>
                  </a:lnTo>
                  <a:lnTo>
                    <a:pt x="14" y="17"/>
                  </a:lnTo>
                  <a:lnTo>
                    <a:pt x="17" y="15"/>
                  </a:lnTo>
                  <a:lnTo>
                    <a:pt x="20" y="13"/>
                  </a:lnTo>
                  <a:lnTo>
                    <a:pt x="23" y="11"/>
                  </a:lnTo>
                  <a:lnTo>
                    <a:pt x="28" y="9"/>
                  </a:lnTo>
                  <a:lnTo>
                    <a:pt x="26" y="0"/>
                  </a:lnTo>
                  <a:lnTo>
                    <a:pt x="21" y="2"/>
                  </a:lnTo>
                  <a:lnTo>
                    <a:pt x="17" y="4"/>
                  </a:lnTo>
                  <a:lnTo>
                    <a:pt x="12" y="6"/>
                  </a:lnTo>
                  <a:lnTo>
                    <a:pt x="9" y="11"/>
                  </a:lnTo>
                  <a:lnTo>
                    <a:pt x="6" y="15"/>
                  </a:lnTo>
                  <a:lnTo>
                    <a:pt x="3" y="21"/>
                  </a:lnTo>
                  <a:lnTo>
                    <a:pt x="1" y="27"/>
                  </a:lnTo>
                  <a:lnTo>
                    <a:pt x="0" y="34"/>
                  </a:lnTo>
                  <a:lnTo>
                    <a:pt x="7"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50" name="Freeform 52"/>
            <p:cNvSpPr>
              <a:spLocks/>
            </p:cNvSpPr>
            <p:nvPr/>
          </p:nvSpPr>
          <p:spPr bwMode="auto">
            <a:xfrm>
              <a:off x="2600" y="2048"/>
              <a:ext cx="36" cy="44"/>
            </a:xfrm>
            <a:custGeom>
              <a:avLst/>
              <a:gdLst>
                <a:gd name="T0" fmla="*/ 34 w 36"/>
                <a:gd name="T1" fmla="*/ 35 h 44"/>
                <a:gd name="T2" fmla="*/ 29 w 36"/>
                <a:gd name="T3" fmla="*/ 35 h 44"/>
                <a:gd name="T4" fmla="*/ 25 w 36"/>
                <a:gd name="T5" fmla="*/ 33 h 44"/>
                <a:gd name="T6" fmla="*/ 20 w 36"/>
                <a:gd name="T7" fmla="*/ 29 h 44"/>
                <a:gd name="T8" fmla="*/ 15 w 36"/>
                <a:gd name="T9" fmla="*/ 25 h 44"/>
                <a:gd name="T10" fmla="*/ 12 w 36"/>
                <a:gd name="T11" fmla="*/ 19 h 44"/>
                <a:gd name="T12" fmla="*/ 9 w 36"/>
                <a:gd name="T13" fmla="*/ 12 h 44"/>
                <a:gd name="T14" fmla="*/ 7 w 36"/>
                <a:gd name="T15" fmla="*/ 6 h 44"/>
                <a:gd name="T16" fmla="*/ 7 w 36"/>
                <a:gd name="T17" fmla="*/ 0 h 44"/>
                <a:gd name="T18" fmla="*/ 0 w 36"/>
                <a:gd name="T19" fmla="*/ 0 h 44"/>
                <a:gd name="T20" fmla="*/ 1 w 36"/>
                <a:gd name="T21" fmla="*/ 8 h 44"/>
                <a:gd name="T22" fmla="*/ 4 w 36"/>
                <a:gd name="T23" fmla="*/ 17 h 44"/>
                <a:gd name="T24" fmla="*/ 7 w 36"/>
                <a:gd name="T25" fmla="*/ 25 h 44"/>
                <a:gd name="T26" fmla="*/ 11 w 36"/>
                <a:gd name="T27" fmla="*/ 31 h 44"/>
                <a:gd name="T28" fmla="*/ 15 w 36"/>
                <a:gd name="T29" fmla="*/ 38 h 44"/>
                <a:gd name="T30" fmla="*/ 21 w 36"/>
                <a:gd name="T31" fmla="*/ 42 h 44"/>
                <a:gd name="T32" fmla="*/ 28 w 36"/>
                <a:gd name="T33" fmla="*/ 44 h 44"/>
                <a:gd name="T34" fmla="*/ 36 w 36"/>
                <a:gd name="T35" fmla="*/ 44 h 44"/>
                <a:gd name="T36" fmla="*/ 34 w 36"/>
                <a:gd name="T37" fmla="*/ 35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44"/>
                <a:gd name="T59" fmla="*/ 36 w 36"/>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44">
                  <a:moveTo>
                    <a:pt x="34" y="35"/>
                  </a:moveTo>
                  <a:lnTo>
                    <a:pt x="29" y="35"/>
                  </a:lnTo>
                  <a:lnTo>
                    <a:pt x="25" y="33"/>
                  </a:lnTo>
                  <a:lnTo>
                    <a:pt x="20" y="29"/>
                  </a:lnTo>
                  <a:lnTo>
                    <a:pt x="15" y="25"/>
                  </a:lnTo>
                  <a:lnTo>
                    <a:pt x="12" y="19"/>
                  </a:lnTo>
                  <a:lnTo>
                    <a:pt x="9" y="12"/>
                  </a:lnTo>
                  <a:lnTo>
                    <a:pt x="7" y="6"/>
                  </a:lnTo>
                  <a:lnTo>
                    <a:pt x="7" y="0"/>
                  </a:lnTo>
                  <a:lnTo>
                    <a:pt x="0" y="0"/>
                  </a:lnTo>
                  <a:lnTo>
                    <a:pt x="1" y="8"/>
                  </a:lnTo>
                  <a:lnTo>
                    <a:pt x="4" y="17"/>
                  </a:lnTo>
                  <a:lnTo>
                    <a:pt x="7" y="25"/>
                  </a:lnTo>
                  <a:lnTo>
                    <a:pt x="11" y="31"/>
                  </a:lnTo>
                  <a:lnTo>
                    <a:pt x="15" y="38"/>
                  </a:lnTo>
                  <a:lnTo>
                    <a:pt x="21" y="42"/>
                  </a:lnTo>
                  <a:lnTo>
                    <a:pt x="28" y="44"/>
                  </a:lnTo>
                  <a:lnTo>
                    <a:pt x="36" y="44"/>
                  </a:lnTo>
                  <a:lnTo>
                    <a:pt x="34" y="3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51" name="Freeform 53"/>
            <p:cNvSpPr>
              <a:spLocks/>
            </p:cNvSpPr>
            <p:nvPr/>
          </p:nvSpPr>
          <p:spPr bwMode="auto">
            <a:xfrm>
              <a:off x="2634" y="2069"/>
              <a:ext cx="14" cy="23"/>
            </a:xfrm>
            <a:custGeom>
              <a:avLst/>
              <a:gdLst>
                <a:gd name="T0" fmla="*/ 9 w 14"/>
                <a:gd name="T1" fmla="*/ 0 h 23"/>
                <a:gd name="T2" fmla="*/ 8 w 14"/>
                <a:gd name="T3" fmla="*/ 2 h 23"/>
                <a:gd name="T4" fmla="*/ 6 w 14"/>
                <a:gd name="T5" fmla="*/ 6 h 23"/>
                <a:gd name="T6" fmla="*/ 5 w 14"/>
                <a:gd name="T7" fmla="*/ 8 h 23"/>
                <a:gd name="T8" fmla="*/ 3 w 14"/>
                <a:gd name="T9" fmla="*/ 10 h 23"/>
                <a:gd name="T10" fmla="*/ 2 w 14"/>
                <a:gd name="T11" fmla="*/ 12 h 23"/>
                <a:gd name="T12" fmla="*/ 0 w 14"/>
                <a:gd name="T13" fmla="*/ 14 h 23"/>
                <a:gd name="T14" fmla="*/ 2 w 14"/>
                <a:gd name="T15" fmla="*/ 23 h 23"/>
                <a:gd name="T16" fmla="*/ 3 w 14"/>
                <a:gd name="T17" fmla="*/ 23 h 23"/>
                <a:gd name="T18" fmla="*/ 5 w 14"/>
                <a:gd name="T19" fmla="*/ 21 h 23"/>
                <a:gd name="T20" fmla="*/ 6 w 14"/>
                <a:gd name="T21" fmla="*/ 19 h 23"/>
                <a:gd name="T22" fmla="*/ 8 w 14"/>
                <a:gd name="T23" fmla="*/ 14 h 23"/>
                <a:gd name="T24" fmla="*/ 9 w 14"/>
                <a:gd name="T25" fmla="*/ 12 h 23"/>
                <a:gd name="T26" fmla="*/ 11 w 14"/>
                <a:gd name="T27" fmla="*/ 10 h 23"/>
                <a:gd name="T28" fmla="*/ 13 w 14"/>
                <a:gd name="T29" fmla="*/ 8 h 23"/>
                <a:gd name="T30" fmla="*/ 14 w 14"/>
                <a:gd name="T31" fmla="*/ 6 h 23"/>
                <a:gd name="T32" fmla="*/ 9 w 14"/>
                <a:gd name="T33" fmla="*/ 0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23"/>
                <a:gd name="T53" fmla="*/ 14 w 14"/>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23">
                  <a:moveTo>
                    <a:pt x="9" y="0"/>
                  </a:moveTo>
                  <a:lnTo>
                    <a:pt x="8" y="2"/>
                  </a:lnTo>
                  <a:lnTo>
                    <a:pt x="6" y="6"/>
                  </a:lnTo>
                  <a:lnTo>
                    <a:pt x="5" y="8"/>
                  </a:lnTo>
                  <a:lnTo>
                    <a:pt x="3" y="10"/>
                  </a:lnTo>
                  <a:lnTo>
                    <a:pt x="2" y="12"/>
                  </a:lnTo>
                  <a:lnTo>
                    <a:pt x="0" y="14"/>
                  </a:lnTo>
                  <a:lnTo>
                    <a:pt x="2" y="23"/>
                  </a:lnTo>
                  <a:lnTo>
                    <a:pt x="3" y="23"/>
                  </a:lnTo>
                  <a:lnTo>
                    <a:pt x="5" y="21"/>
                  </a:lnTo>
                  <a:lnTo>
                    <a:pt x="6" y="19"/>
                  </a:lnTo>
                  <a:lnTo>
                    <a:pt x="8" y="14"/>
                  </a:lnTo>
                  <a:lnTo>
                    <a:pt x="9" y="12"/>
                  </a:lnTo>
                  <a:lnTo>
                    <a:pt x="11" y="10"/>
                  </a:lnTo>
                  <a:lnTo>
                    <a:pt x="13" y="8"/>
                  </a:lnTo>
                  <a:lnTo>
                    <a:pt x="14" y="6"/>
                  </a:lnTo>
                  <a:lnTo>
                    <a:pt x="9"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52" name="Freeform 54"/>
            <p:cNvSpPr>
              <a:spLocks/>
            </p:cNvSpPr>
            <p:nvPr/>
          </p:nvSpPr>
          <p:spPr bwMode="auto">
            <a:xfrm>
              <a:off x="2643" y="2054"/>
              <a:ext cx="14" cy="21"/>
            </a:xfrm>
            <a:custGeom>
              <a:avLst/>
              <a:gdLst>
                <a:gd name="T0" fmla="*/ 8 w 14"/>
                <a:gd name="T1" fmla="*/ 4 h 21"/>
                <a:gd name="T2" fmla="*/ 8 w 14"/>
                <a:gd name="T3" fmla="*/ 6 h 21"/>
                <a:gd name="T4" fmla="*/ 7 w 14"/>
                <a:gd name="T5" fmla="*/ 8 h 21"/>
                <a:gd name="T6" fmla="*/ 5 w 14"/>
                <a:gd name="T7" fmla="*/ 11 h 21"/>
                <a:gd name="T8" fmla="*/ 4 w 14"/>
                <a:gd name="T9" fmla="*/ 11 h 21"/>
                <a:gd name="T10" fmla="*/ 2 w 14"/>
                <a:gd name="T11" fmla="*/ 13 h 21"/>
                <a:gd name="T12" fmla="*/ 0 w 14"/>
                <a:gd name="T13" fmla="*/ 15 h 21"/>
                <a:gd name="T14" fmla="*/ 5 w 14"/>
                <a:gd name="T15" fmla="*/ 21 h 21"/>
                <a:gd name="T16" fmla="*/ 5 w 14"/>
                <a:gd name="T17" fmla="*/ 19 h 21"/>
                <a:gd name="T18" fmla="*/ 7 w 14"/>
                <a:gd name="T19" fmla="*/ 19 h 21"/>
                <a:gd name="T20" fmla="*/ 10 w 14"/>
                <a:gd name="T21" fmla="*/ 17 h 21"/>
                <a:gd name="T22" fmla="*/ 11 w 14"/>
                <a:gd name="T23" fmla="*/ 15 h 21"/>
                <a:gd name="T24" fmla="*/ 13 w 14"/>
                <a:gd name="T25" fmla="*/ 13 h 21"/>
                <a:gd name="T26" fmla="*/ 14 w 14"/>
                <a:gd name="T27" fmla="*/ 8 h 21"/>
                <a:gd name="T28" fmla="*/ 14 w 14"/>
                <a:gd name="T29" fmla="*/ 4 h 21"/>
                <a:gd name="T30" fmla="*/ 13 w 14"/>
                <a:gd name="T31" fmla="*/ 0 h 21"/>
                <a:gd name="T32" fmla="*/ 8 w 14"/>
                <a:gd name="T33" fmla="*/ 4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21"/>
                <a:gd name="T53" fmla="*/ 14 w 14"/>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21">
                  <a:moveTo>
                    <a:pt x="8" y="4"/>
                  </a:moveTo>
                  <a:lnTo>
                    <a:pt x="8" y="6"/>
                  </a:lnTo>
                  <a:lnTo>
                    <a:pt x="7" y="8"/>
                  </a:lnTo>
                  <a:lnTo>
                    <a:pt x="5" y="11"/>
                  </a:lnTo>
                  <a:lnTo>
                    <a:pt x="4" y="11"/>
                  </a:lnTo>
                  <a:lnTo>
                    <a:pt x="2" y="13"/>
                  </a:lnTo>
                  <a:lnTo>
                    <a:pt x="0" y="15"/>
                  </a:lnTo>
                  <a:lnTo>
                    <a:pt x="5" y="21"/>
                  </a:lnTo>
                  <a:lnTo>
                    <a:pt x="5" y="19"/>
                  </a:lnTo>
                  <a:lnTo>
                    <a:pt x="7" y="19"/>
                  </a:lnTo>
                  <a:lnTo>
                    <a:pt x="10" y="17"/>
                  </a:lnTo>
                  <a:lnTo>
                    <a:pt x="11" y="15"/>
                  </a:lnTo>
                  <a:lnTo>
                    <a:pt x="13" y="13"/>
                  </a:lnTo>
                  <a:lnTo>
                    <a:pt x="14" y="8"/>
                  </a:lnTo>
                  <a:lnTo>
                    <a:pt x="14" y="4"/>
                  </a:lnTo>
                  <a:lnTo>
                    <a:pt x="13" y="0"/>
                  </a:lnTo>
                  <a:lnTo>
                    <a:pt x="8"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53" name="Freeform 55"/>
            <p:cNvSpPr>
              <a:spLocks/>
            </p:cNvSpPr>
            <p:nvPr/>
          </p:nvSpPr>
          <p:spPr bwMode="auto">
            <a:xfrm>
              <a:off x="2640" y="2075"/>
              <a:ext cx="58" cy="93"/>
            </a:xfrm>
            <a:custGeom>
              <a:avLst/>
              <a:gdLst>
                <a:gd name="T0" fmla="*/ 55 w 58"/>
                <a:gd name="T1" fmla="*/ 34 h 93"/>
                <a:gd name="T2" fmla="*/ 52 w 58"/>
                <a:gd name="T3" fmla="*/ 27 h 93"/>
                <a:gd name="T4" fmla="*/ 49 w 58"/>
                <a:gd name="T5" fmla="*/ 21 h 93"/>
                <a:gd name="T6" fmla="*/ 44 w 58"/>
                <a:gd name="T7" fmla="*/ 15 h 93"/>
                <a:gd name="T8" fmla="*/ 39 w 58"/>
                <a:gd name="T9" fmla="*/ 8 h 93"/>
                <a:gd name="T10" fmla="*/ 35 w 58"/>
                <a:gd name="T11" fmla="*/ 4 h 93"/>
                <a:gd name="T12" fmla="*/ 30 w 58"/>
                <a:gd name="T13" fmla="*/ 2 h 93"/>
                <a:gd name="T14" fmla="*/ 25 w 58"/>
                <a:gd name="T15" fmla="*/ 0 h 93"/>
                <a:gd name="T16" fmla="*/ 21 w 58"/>
                <a:gd name="T17" fmla="*/ 0 h 93"/>
                <a:gd name="T18" fmla="*/ 16 w 58"/>
                <a:gd name="T19" fmla="*/ 0 h 93"/>
                <a:gd name="T20" fmla="*/ 13 w 58"/>
                <a:gd name="T21" fmla="*/ 2 h 93"/>
                <a:gd name="T22" fmla="*/ 10 w 58"/>
                <a:gd name="T23" fmla="*/ 4 h 93"/>
                <a:gd name="T24" fmla="*/ 7 w 58"/>
                <a:gd name="T25" fmla="*/ 8 h 93"/>
                <a:gd name="T26" fmla="*/ 3 w 58"/>
                <a:gd name="T27" fmla="*/ 13 h 93"/>
                <a:gd name="T28" fmla="*/ 2 w 58"/>
                <a:gd name="T29" fmla="*/ 17 h 93"/>
                <a:gd name="T30" fmla="*/ 0 w 58"/>
                <a:gd name="T31" fmla="*/ 21 h 93"/>
                <a:gd name="T32" fmla="*/ 0 w 58"/>
                <a:gd name="T33" fmla="*/ 25 h 93"/>
                <a:gd name="T34" fmla="*/ 2 w 58"/>
                <a:gd name="T35" fmla="*/ 40 h 93"/>
                <a:gd name="T36" fmla="*/ 7 w 58"/>
                <a:gd name="T37" fmla="*/ 51 h 93"/>
                <a:gd name="T38" fmla="*/ 13 w 58"/>
                <a:gd name="T39" fmla="*/ 63 h 93"/>
                <a:gd name="T40" fmla="*/ 21 w 58"/>
                <a:gd name="T41" fmla="*/ 72 h 93"/>
                <a:gd name="T42" fmla="*/ 28 w 58"/>
                <a:gd name="T43" fmla="*/ 80 h 93"/>
                <a:gd name="T44" fmla="*/ 39 w 58"/>
                <a:gd name="T45" fmla="*/ 86 h 93"/>
                <a:gd name="T46" fmla="*/ 49 w 58"/>
                <a:gd name="T47" fmla="*/ 90 h 93"/>
                <a:gd name="T48" fmla="*/ 58 w 58"/>
                <a:gd name="T49" fmla="*/ 93 h 93"/>
                <a:gd name="T50" fmla="*/ 58 w 58"/>
                <a:gd name="T51" fmla="*/ 88 h 93"/>
                <a:gd name="T52" fmla="*/ 58 w 58"/>
                <a:gd name="T53" fmla="*/ 82 h 93"/>
                <a:gd name="T54" fmla="*/ 57 w 58"/>
                <a:gd name="T55" fmla="*/ 78 h 93"/>
                <a:gd name="T56" fmla="*/ 55 w 58"/>
                <a:gd name="T57" fmla="*/ 72 h 93"/>
                <a:gd name="T58" fmla="*/ 53 w 58"/>
                <a:gd name="T59" fmla="*/ 67 h 93"/>
                <a:gd name="T60" fmla="*/ 53 w 58"/>
                <a:gd name="T61" fmla="*/ 61 h 93"/>
                <a:gd name="T62" fmla="*/ 52 w 58"/>
                <a:gd name="T63" fmla="*/ 57 h 93"/>
                <a:gd name="T64" fmla="*/ 52 w 58"/>
                <a:gd name="T65" fmla="*/ 53 h 93"/>
                <a:gd name="T66" fmla="*/ 53 w 58"/>
                <a:gd name="T67" fmla="*/ 51 h 93"/>
                <a:gd name="T68" fmla="*/ 53 w 58"/>
                <a:gd name="T69" fmla="*/ 46 h 93"/>
                <a:gd name="T70" fmla="*/ 55 w 58"/>
                <a:gd name="T71" fmla="*/ 44 h 93"/>
                <a:gd name="T72" fmla="*/ 55 w 58"/>
                <a:gd name="T73" fmla="*/ 42 h 93"/>
                <a:gd name="T74" fmla="*/ 55 w 58"/>
                <a:gd name="T75" fmla="*/ 40 h 93"/>
                <a:gd name="T76" fmla="*/ 55 w 58"/>
                <a:gd name="T77" fmla="*/ 38 h 93"/>
                <a:gd name="T78" fmla="*/ 55 w 58"/>
                <a:gd name="T79" fmla="*/ 36 h 93"/>
                <a:gd name="T80" fmla="*/ 55 w 58"/>
                <a:gd name="T81" fmla="*/ 34 h 9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93"/>
                <a:gd name="T125" fmla="*/ 58 w 58"/>
                <a:gd name="T126" fmla="*/ 93 h 9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93">
                  <a:moveTo>
                    <a:pt x="55" y="34"/>
                  </a:moveTo>
                  <a:lnTo>
                    <a:pt x="52" y="27"/>
                  </a:lnTo>
                  <a:lnTo>
                    <a:pt x="49" y="21"/>
                  </a:lnTo>
                  <a:lnTo>
                    <a:pt x="44" y="15"/>
                  </a:lnTo>
                  <a:lnTo>
                    <a:pt x="39" y="8"/>
                  </a:lnTo>
                  <a:lnTo>
                    <a:pt x="35" y="4"/>
                  </a:lnTo>
                  <a:lnTo>
                    <a:pt x="30" y="2"/>
                  </a:lnTo>
                  <a:lnTo>
                    <a:pt x="25" y="0"/>
                  </a:lnTo>
                  <a:lnTo>
                    <a:pt x="21" y="0"/>
                  </a:lnTo>
                  <a:lnTo>
                    <a:pt x="16" y="0"/>
                  </a:lnTo>
                  <a:lnTo>
                    <a:pt x="13" y="2"/>
                  </a:lnTo>
                  <a:lnTo>
                    <a:pt x="10" y="4"/>
                  </a:lnTo>
                  <a:lnTo>
                    <a:pt x="7" y="8"/>
                  </a:lnTo>
                  <a:lnTo>
                    <a:pt x="3" y="13"/>
                  </a:lnTo>
                  <a:lnTo>
                    <a:pt x="2" y="17"/>
                  </a:lnTo>
                  <a:lnTo>
                    <a:pt x="0" y="21"/>
                  </a:lnTo>
                  <a:lnTo>
                    <a:pt x="0" y="25"/>
                  </a:lnTo>
                  <a:lnTo>
                    <a:pt x="2" y="40"/>
                  </a:lnTo>
                  <a:lnTo>
                    <a:pt x="7" y="51"/>
                  </a:lnTo>
                  <a:lnTo>
                    <a:pt x="13" y="63"/>
                  </a:lnTo>
                  <a:lnTo>
                    <a:pt x="21" y="72"/>
                  </a:lnTo>
                  <a:lnTo>
                    <a:pt x="28" y="80"/>
                  </a:lnTo>
                  <a:lnTo>
                    <a:pt x="39" y="86"/>
                  </a:lnTo>
                  <a:lnTo>
                    <a:pt x="49" y="90"/>
                  </a:lnTo>
                  <a:lnTo>
                    <a:pt x="58" y="93"/>
                  </a:lnTo>
                  <a:lnTo>
                    <a:pt x="58" y="88"/>
                  </a:lnTo>
                  <a:lnTo>
                    <a:pt x="58" y="82"/>
                  </a:lnTo>
                  <a:lnTo>
                    <a:pt x="57" y="78"/>
                  </a:lnTo>
                  <a:lnTo>
                    <a:pt x="55" y="72"/>
                  </a:lnTo>
                  <a:lnTo>
                    <a:pt x="53" y="67"/>
                  </a:lnTo>
                  <a:lnTo>
                    <a:pt x="53" y="61"/>
                  </a:lnTo>
                  <a:lnTo>
                    <a:pt x="52" y="57"/>
                  </a:lnTo>
                  <a:lnTo>
                    <a:pt x="52" y="53"/>
                  </a:lnTo>
                  <a:lnTo>
                    <a:pt x="53" y="51"/>
                  </a:lnTo>
                  <a:lnTo>
                    <a:pt x="53" y="46"/>
                  </a:lnTo>
                  <a:lnTo>
                    <a:pt x="55" y="44"/>
                  </a:lnTo>
                  <a:lnTo>
                    <a:pt x="55" y="42"/>
                  </a:lnTo>
                  <a:lnTo>
                    <a:pt x="55" y="40"/>
                  </a:lnTo>
                  <a:lnTo>
                    <a:pt x="55" y="38"/>
                  </a:lnTo>
                  <a:lnTo>
                    <a:pt x="55" y="36"/>
                  </a:lnTo>
                  <a:lnTo>
                    <a:pt x="55" y="34"/>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54" name="Freeform 56"/>
            <p:cNvSpPr>
              <a:spLocks/>
            </p:cNvSpPr>
            <p:nvPr/>
          </p:nvSpPr>
          <p:spPr bwMode="auto">
            <a:xfrm>
              <a:off x="2659" y="2071"/>
              <a:ext cx="39" cy="40"/>
            </a:xfrm>
            <a:custGeom>
              <a:avLst/>
              <a:gdLst>
                <a:gd name="T0" fmla="*/ 2 w 39"/>
                <a:gd name="T1" fmla="*/ 8 h 40"/>
                <a:gd name="T2" fmla="*/ 6 w 39"/>
                <a:gd name="T3" fmla="*/ 8 h 40"/>
                <a:gd name="T4" fmla="*/ 9 w 39"/>
                <a:gd name="T5" fmla="*/ 10 h 40"/>
                <a:gd name="T6" fmla="*/ 14 w 39"/>
                <a:gd name="T7" fmla="*/ 12 h 40"/>
                <a:gd name="T8" fmla="*/ 19 w 39"/>
                <a:gd name="T9" fmla="*/ 17 h 40"/>
                <a:gd name="T10" fmla="*/ 23 w 39"/>
                <a:gd name="T11" fmla="*/ 21 h 40"/>
                <a:gd name="T12" fmla="*/ 27 w 39"/>
                <a:gd name="T13" fmla="*/ 27 h 40"/>
                <a:gd name="T14" fmla="*/ 30 w 39"/>
                <a:gd name="T15" fmla="*/ 34 h 40"/>
                <a:gd name="T16" fmla="*/ 33 w 39"/>
                <a:gd name="T17" fmla="*/ 40 h 40"/>
                <a:gd name="T18" fmla="*/ 39 w 39"/>
                <a:gd name="T19" fmla="*/ 36 h 40"/>
                <a:gd name="T20" fmla="*/ 36 w 39"/>
                <a:gd name="T21" fmla="*/ 27 h 40"/>
                <a:gd name="T22" fmla="*/ 31 w 39"/>
                <a:gd name="T23" fmla="*/ 21 h 40"/>
                <a:gd name="T24" fmla="*/ 28 w 39"/>
                <a:gd name="T25" fmla="*/ 15 h 40"/>
                <a:gd name="T26" fmla="*/ 23 w 39"/>
                <a:gd name="T27" fmla="*/ 10 h 40"/>
                <a:gd name="T28" fmla="*/ 17 w 39"/>
                <a:gd name="T29" fmla="*/ 6 h 40"/>
                <a:gd name="T30" fmla="*/ 13 w 39"/>
                <a:gd name="T31" fmla="*/ 2 h 40"/>
                <a:gd name="T32" fmla="*/ 6 w 39"/>
                <a:gd name="T33" fmla="*/ 0 h 40"/>
                <a:gd name="T34" fmla="*/ 0 w 39"/>
                <a:gd name="T35" fmla="*/ 0 h 40"/>
                <a:gd name="T36" fmla="*/ 2 w 39"/>
                <a:gd name="T37" fmla="*/ 8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40"/>
                <a:gd name="T59" fmla="*/ 39 w 39"/>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40">
                  <a:moveTo>
                    <a:pt x="2" y="8"/>
                  </a:moveTo>
                  <a:lnTo>
                    <a:pt x="6" y="8"/>
                  </a:lnTo>
                  <a:lnTo>
                    <a:pt x="9" y="10"/>
                  </a:lnTo>
                  <a:lnTo>
                    <a:pt x="14" y="12"/>
                  </a:lnTo>
                  <a:lnTo>
                    <a:pt x="19" y="17"/>
                  </a:lnTo>
                  <a:lnTo>
                    <a:pt x="23" y="21"/>
                  </a:lnTo>
                  <a:lnTo>
                    <a:pt x="27" y="27"/>
                  </a:lnTo>
                  <a:lnTo>
                    <a:pt x="30" y="34"/>
                  </a:lnTo>
                  <a:lnTo>
                    <a:pt x="33" y="40"/>
                  </a:lnTo>
                  <a:lnTo>
                    <a:pt x="39" y="36"/>
                  </a:lnTo>
                  <a:lnTo>
                    <a:pt x="36" y="27"/>
                  </a:lnTo>
                  <a:lnTo>
                    <a:pt x="31" y="21"/>
                  </a:lnTo>
                  <a:lnTo>
                    <a:pt x="28" y="15"/>
                  </a:lnTo>
                  <a:lnTo>
                    <a:pt x="23" y="10"/>
                  </a:lnTo>
                  <a:lnTo>
                    <a:pt x="17" y="6"/>
                  </a:lnTo>
                  <a:lnTo>
                    <a:pt x="13" y="2"/>
                  </a:lnTo>
                  <a:lnTo>
                    <a:pt x="6" y="0"/>
                  </a:lnTo>
                  <a:lnTo>
                    <a:pt x="0" y="0"/>
                  </a:lnTo>
                  <a:lnTo>
                    <a:pt x="2"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55" name="Freeform 57"/>
            <p:cNvSpPr>
              <a:spLocks/>
            </p:cNvSpPr>
            <p:nvPr/>
          </p:nvSpPr>
          <p:spPr bwMode="auto">
            <a:xfrm>
              <a:off x="2637" y="2071"/>
              <a:ext cx="24" cy="31"/>
            </a:xfrm>
            <a:custGeom>
              <a:avLst/>
              <a:gdLst>
                <a:gd name="T0" fmla="*/ 6 w 24"/>
                <a:gd name="T1" fmla="*/ 29 h 31"/>
                <a:gd name="T2" fmla="*/ 6 w 24"/>
                <a:gd name="T3" fmla="*/ 25 h 31"/>
                <a:gd name="T4" fmla="*/ 8 w 24"/>
                <a:gd name="T5" fmla="*/ 23 h 31"/>
                <a:gd name="T6" fmla="*/ 10 w 24"/>
                <a:gd name="T7" fmla="*/ 19 h 31"/>
                <a:gd name="T8" fmla="*/ 11 w 24"/>
                <a:gd name="T9" fmla="*/ 15 h 31"/>
                <a:gd name="T10" fmla="*/ 14 w 24"/>
                <a:gd name="T11" fmla="*/ 12 h 31"/>
                <a:gd name="T12" fmla="*/ 17 w 24"/>
                <a:gd name="T13" fmla="*/ 10 h 31"/>
                <a:gd name="T14" fmla="*/ 20 w 24"/>
                <a:gd name="T15" fmla="*/ 8 h 31"/>
                <a:gd name="T16" fmla="*/ 24 w 24"/>
                <a:gd name="T17" fmla="*/ 8 h 31"/>
                <a:gd name="T18" fmla="*/ 22 w 24"/>
                <a:gd name="T19" fmla="*/ 0 h 31"/>
                <a:gd name="T20" fmla="*/ 19 w 24"/>
                <a:gd name="T21" fmla="*/ 0 h 31"/>
                <a:gd name="T22" fmla="*/ 14 w 24"/>
                <a:gd name="T23" fmla="*/ 2 h 31"/>
                <a:gd name="T24" fmla="*/ 11 w 24"/>
                <a:gd name="T25" fmla="*/ 6 h 31"/>
                <a:gd name="T26" fmla="*/ 6 w 24"/>
                <a:gd name="T27" fmla="*/ 8 h 31"/>
                <a:gd name="T28" fmla="*/ 3 w 24"/>
                <a:gd name="T29" fmla="*/ 12 h 31"/>
                <a:gd name="T30" fmla="*/ 2 w 24"/>
                <a:gd name="T31" fmla="*/ 19 h 31"/>
                <a:gd name="T32" fmla="*/ 0 w 24"/>
                <a:gd name="T33" fmla="*/ 25 h 31"/>
                <a:gd name="T34" fmla="*/ 0 w 24"/>
                <a:gd name="T35" fmla="*/ 31 h 31"/>
                <a:gd name="T36" fmla="*/ 6 w 24"/>
                <a:gd name="T37" fmla="*/ 29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31"/>
                <a:gd name="T59" fmla="*/ 24 w 24"/>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31">
                  <a:moveTo>
                    <a:pt x="6" y="29"/>
                  </a:moveTo>
                  <a:lnTo>
                    <a:pt x="6" y="25"/>
                  </a:lnTo>
                  <a:lnTo>
                    <a:pt x="8" y="23"/>
                  </a:lnTo>
                  <a:lnTo>
                    <a:pt x="10" y="19"/>
                  </a:lnTo>
                  <a:lnTo>
                    <a:pt x="11" y="15"/>
                  </a:lnTo>
                  <a:lnTo>
                    <a:pt x="14" y="12"/>
                  </a:lnTo>
                  <a:lnTo>
                    <a:pt x="17" y="10"/>
                  </a:lnTo>
                  <a:lnTo>
                    <a:pt x="20" y="8"/>
                  </a:lnTo>
                  <a:lnTo>
                    <a:pt x="24" y="8"/>
                  </a:lnTo>
                  <a:lnTo>
                    <a:pt x="22" y="0"/>
                  </a:lnTo>
                  <a:lnTo>
                    <a:pt x="19" y="0"/>
                  </a:lnTo>
                  <a:lnTo>
                    <a:pt x="14" y="2"/>
                  </a:lnTo>
                  <a:lnTo>
                    <a:pt x="11" y="6"/>
                  </a:lnTo>
                  <a:lnTo>
                    <a:pt x="6" y="8"/>
                  </a:lnTo>
                  <a:lnTo>
                    <a:pt x="3" y="12"/>
                  </a:lnTo>
                  <a:lnTo>
                    <a:pt x="2" y="19"/>
                  </a:lnTo>
                  <a:lnTo>
                    <a:pt x="0" y="25"/>
                  </a:lnTo>
                  <a:lnTo>
                    <a:pt x="0" y="31"/>
                  </a:lnTo>
                  <a:lnTo>
                    <a:pt x="6" y="2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56" name="Freeform 58"/>
            <p:cNvSpPr>
              <a:spLocks/>
            </p:cNvSpPr>
            <p:nvPr/>
          </p:nvSpPr>
          <p:spPr bwMode="auto">
            <a:xfrm>
              <a:off x="2637" y="2100"/>
              <a:ext cx="66" cy="72"/>
            </a:xfrm>
            <a:custGeom>
              <a:avLst/>
              <a:gdLst>
                <a:gd name="T0" fmla="*/ 58 w 66"/>
                <a:gd name="T1" fmla="*/ 68 h 72"/>
                <a:gd name="T2" fmla="*/ 63 w 66"/>
                <a:gd name="T3" fmla="*/ 63 h 72"/>
                <a:gd name="T4" fmla="*/ 52 w 66"/>
                <a:gd name="T5" fmla="*/ 61 h 72"/>
                <a:gd name="T6" fmla="*/ 42 w 66"/>
                <a:gd name="T7" fmla="*/ 57 h 72"/>
                <a:gd name="T8" fmla="*/ 33 w 66"/>
                <a:gd name="T9" fmla="*/ 51 h 72"/>
                <a:gd name="T10" fmla="*/ 25 w 66"/>
                <a:gd name="T11" fmla="*/ 42 h 72"/>
                <a:gd name="T12" fmla="*/ 19 w 66"/>
                <a:gd name="T13" fmla="*/ 34 h 72"/>
                <a:gd name="T14" fmla="*/ 13 w 66"/>
                <a:gd name="T15" fmla="*/ 23 h 72"/>
                <a:gd name="T16" fmla="*/ 8 w 66"/>
                <a:gd name="T17" fmla="*/ 13 h 72"/>
                <a:gd name="T18" fmla="*/ 6 w 66"/>
                <a:gd name="T19" fmla="*/ 0 h 72"/>
                <a:gd name="T20" fmla="*/ 0 w 66"/>
                <a:gd name="T21" fmla="*/ 2 h 72"/>
                <a:gd name="T22" fmla="*/ 2 w 66"/>
                <a:gd name="T23" fmla="*/ 15 h 72"/>
                <a:gd name="T24" fmla="*/ 6 w 66"/>
                <a:gd name="T25" fmla="*/ 30 h 72"/>
                <a:gd name="T26" fmla="*/ 14 w 66"/>
                <a:gd name="T27" fmla="*/ 40 h 72"/>
                <a:gd name="T28" fmla="*/ 22 w 66"/>
                <a:gd name="T29" fmla="*/ 51 h 72"/>
                <a:gd name="T30" fmla="*/ 30 w 66"/>
                <a:gd name="T31" fmla="*/ 59 h 72"/>
                <a:gd name="T32" fmla="*/ 41 w 66"/>
                <a:gd name="T33" fmla="*/ 65 h 72"/>
                <a:gd name="T34" fmla="*/ 50 w 66"/>
                <a:gd name="T35" fmla="*/ 70 h 72"/>
                <a:gd name="T36" fmla="*/ 61 w 66"/>
                <a:gd name="T37" fmla="*/ 72 h 72"/>
                <a:gd name="T38" fmla="*/ 66 w 66"/>
                <a:gd name="T39" fmla="*/ 68 h 72"/>
                <a:gd name="T40" fmla="*/ 61 w 66"/>
                <a:gd name="T41" fmla="*/ 72 h 72"/>
                <a:gd name="T42" fmla="*/ 64 w 66"/>
                <a:gd name="T43" fmla="*/ 72 h 72"/>
                <a:gd name="T44" fmla="*/ 66 w 66"/>
                <a:gd name="T45" fmla="*/ 68 h 72"/>
                <a:gd name="T46" fmla="*/ 58 w 66"/>
                <a:gd name="T47" fmla="*/ 68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72"/>
                <a:gd name="T74" fmla="*/ 66 w 66"/>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72">
                  <a:moveTo>
                    <a:pt x="58" y="68"/>
                  </a:moveTo>
                  <a:lnTo>
                    <a:pt x="63" y="63"/>
                  </a:lnTo>
                  <a:lnTo>
                    <a:pt x="52" y="61"/>
                  </a:lnTo>
                  <a:lnTo>
                    <a:pt x="42" y="57"/>
                  </a:lnTo>
                  <a:lnTo>
                    <a:pt x="33" y="51"/>
                  </a:lnTo>
                  <a:lnTo>
                    <a:pt x="25" y="42"/>
                  </a:lnTo>
                  <a:lnTo>
                    <a:pt x="19" y="34"/>
                  </a:lnTo>
                  <a:lnTo>
                    <a:pt x="13" y="23"/>
                  </a:lnTo>
                  <a:lnTo>
                    <a:pt x="8" y="13"/>
                  </a:lnTo>
                  <a:lnTo>
                    <a:pt x="6" y="0"/>
                  </a:lnTo>
                  <a:lnTo>
                    <a:pt x="0" y="2"/>
                  </a:lnTo>
                  <a:lnTo>
                    <a:pt x="2" y="15"/>
                  </a:lnTo>
                  <a:lnTo>
                    <a:pt x="6" y="30"/>
                  </a:lnTo>
                  <a:lnTo>
                    <a:pt x="14" y="40"/>
                  </a:lnTo>
                  <a:lnTo>
                    <a:pt x="22" y="51"/>
                  </a:lnTo>
                  <a:lnTo>
                    <a:pt x="30" y="59"/>
                  </a:lnTo>
                  <a:lnTo>
                    <a:pt x="41" y="65"/>
                  </a:lnTo>
                  <a:lnTo>
                    <a:pt x="50" y="70"/>
                  </a:lnTo>
                  <a:lnTo>
                    <a:pt x="61" y="72"/>
                  </a:lnTo>
                  <a:lnTo>
                    <a:pt x="66" y="68"/>
                  </a:lnTo>
                  <a:lnTo>
                    <a:pt x="61" y="72"/>
                  </a:lnTo>
                  <a:lnTo>
                    <a:pt x="64" y="72"/>
                  </a:lnTo>
                  <a:lnTo>
                    <a:pt x="66" y="68"/>
                  </a:lnTo>
                  <a:lnTo>
                    <a:pt x="58" y="6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57" name="Freeform 59"/>
            <p:cNvSpPr>
              <a:spLocks/>
            </p:cNvSpPr>
            <p:nvPr/>
          </p:nvSpPr>
          <p:spPr bwMode="auto">
            <a:xfrm>
              <a:off x="2689" y="2126"/>
              <a:ext cx="14" cy="42"/>
            </a:xfrm>
            <a:custGeom>
              <a:avLst/>
              <a:gdLst>
                <a:gd name="T0" fmla="*/ 0 w 14"/>
                <a:gd name="T1" fmla="*/ 0 h 42"/>
                <a:gd name="T2" fmla="*/ 0 w 14"/>
                <a:gd name="T3" fmla="*/ 6 h 42"/>
                <a:gd name="T4" fmla="*/ 1 w 14"/>
                <a:gd name="T5" fmla="*/ 12 h 42"/>
                <a:gd name="T6" fmla="*/ 1 w 14"/>
                <a:gd name="T7" fmla="*/ 18 h 42"/>
                <a:gd name="T8" fmla="*/ 3 w 14"/>
                <a:gd name="T9" fmla="*/ 23 h 42"/>
                <a:gd name="T10" fmla="*/ 4 w 14"/>
                <a:gd name="T11" fmla="*/ 27 h 42"/>
                <a:gd name="T12" fmla="*/ 6 w 14"/>
                <a:gd name="T13" fmla="*/ 33 h 42"/>
                <a:gd name="T14" fmla="*/ 6 w 14"/>
                <a:gd name="T15" fmla="*/ 37 h 42"/>
                <a:gd name="T16" fmla="*/ 6 w 14"/>
                <a:gd name="T17" fmla="*/ 42 h 42"/>
                <a:gd name="T18" fmla="*/ 14 w 14"/>
                <a:gd name="T19" fmla="*/ 42 h 42"/>
                <a:gd name="T20" fmla="*/ 12 w 14"/>
                <a:gd name="T21" fmla="*/ 35 h 42"/>
                <a:gd name="T22" fmla="*/ 12 w 14"/>
                <a:gd name="T23" fmla="*/ 29 h 42"/>
                <a:gd name="T24" fmla="*/ 11 w 14"/>
                <a:gd name="T25" fmla="*/ 25 h 42"/>
                <a:gd name="T26" fmla="*/ 9 w 14"/>
                <a:gd name="T27" fmla="*/ 18 h 42"/>
                <a:gd name="T28" fmla="*/ 8 w 14"/>
                <a:gd name="T29" fmla="*/ 14 h 42"/>
                <a:gd name="T30" fmla="*/ 8 w 14"/>
                <a:gd name="T31" fmla="*/ 10 h 42"/>
                <a:gd name="T32" fmla="*/ 6 w 14"/>
                <a:gd name="T33" fmla="*/ 6 h 42"/>
                <a:gd name="T34" fmla="*/ 6 w 14"/>
                <a:gd name="T35" fmla="*/ 2 h 42"/>
                <a:gd name="T36" fmla="*/ 0 w 14"/>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42"/>
                <a:gd name="T59" fmla="*/ 14 w 1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42">
                  <a:moveTo>
                    <a:pt x="0" y="0"/>
                  </a:moveTo>
                  <a:lnTo>
                    <a:pt x="0" y="6"/>
                  </a:lnTo>
                  <a:lnTo>
                    <a:pt x="1" y="12"/>
                  </a:lnTo>
                  <a:lnTo>
                    <a:pt x="1" y="18"/>
                  </a:lnTo>
                  <a:lnTo>
                    <a:pt x="3" y="23"/>
                  </a:lnTo>
                  <a:lnTo>
                    <a:pt x="4" y="27"/>
                  </a:lnTo>
                  <a:lnTo>
                    <a:pt x="6" y="33"/>
                  </a:lnTo>
                  <a:lnTo>
                    <a:pt x="6" y="37"/>
                  </a:lnTo>
                  <a:lnTo>
                    <a:pt x="6" y="42"/>
                  </a:lnTo>
                  <a:lnTo>
                    <a:pt x="14" y="42"/>
                  </a:lnTo>
                  <a:lnTo>
                    <a:pt x="12" y="35"/>
                  </a:lnTo>
                  <a:lnTo>
                    <a:pt x="12" y="29"/>
                  </a:lnTo>
                  <a:lnTo>
                    <a:pt x="11" y="25"/>
                  </a:lnTo>
                  <a:lnTo>
                    <a:pt x="9" y="18"/>
                  </a:lnTo>
                  <a:lnTo>
                    <a:pt x="8" y="14"/>
                  </a:lnTo>
                  <a:lnTo>
                    <a:pt x="8" y="10"/>
                  </a:lnTo>
                  <a:lnTo>
                    <a:pt x="6" y="6"/>
                  </a:lnTo>
                  <a:lnTo>
                    <a:pt x="6" y="2"/>
                  </a:lnTo>
                  <a:lnTo>
                    <a:pt x="0"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58" name="Freeform 60"/>
            <p:cNvSpPr>
              <a:spLocks/>
            </p:cNvSpPr>
            <p:nvPr/>
          </p:nvSpPr>
          <p:spPr bwMode="auto">
            <a:xfrm>
              <a:off x="2689" y="2107"/>
              <a:ext cx="9" cy="21"/>
            </a:xfrm>
            <a:custGeom>
              <a:avLst/>
              <a:gdLst>
                <a:gd name="T0" fmla="*/ 3 w 9"/>
                <a:gd name="T1" fmla="*/ 4 h 21"/>
                <a:gd name="T2" fmla="*/ 3 w 9"/>
                <a:gd name="T3" fmla="*/ 6 h 21"/>
                <a:gd name="T4" fmla="*/ 3 w 9"/>
                <a:gd name="T5" fmla="*/ 8 h 21"/>
                <a:gd name="T6" fmla="*/ 3 w 9"/>
                <a:gd name="T7" fmla="*/ 10 h 21"/>
                <a:gd name="T8" fmla="*/ 1 w 9"/>
                <a:gd name="T9" fmla="*/ 14 h 21"/>
                <a:gd name="T10" fmla="*/ 1 w 9"/>
                <a:gd name="T11" fmla="*/ 16 h 21"/>
                <a:gd name="T12" fmla="*/ 0 w 9"/>
                <a:gd name="T13" fmla="*/ 19 h 21"/>
                <a:gd name="T14" fmla="*/ 6 w 9"/>
                <a:gd name="T15" fmla="*/ 21 h 21"/>
                <a:gd name="T16" fmla="*/ 8 w 9"/>
                <a:gd name="T17" fmla="*/ 19 h 21"/>
                <a:gd name="T18" fmla="*/ 8 w 9"/>
                <a:gd name="T19" fmla="*/ 16 h 21"/>
                <a:gd name="T20" fmla="*/ 9 w 9"/>
                <a:gd name="T21" fmla="*/ 14 h 21"/>
                <a:gd name="T22" fmla="*/ 9 w 9"/>
                <a:gd name="T23" fmla="*/ 10 h 21"/>
                <a:gd name="T24" fmla="*/ 9 w 9"/>
                <a:gd name="T25" fmla="*/ 8 h 21"/>
                <a:gd name="T26" fmla="*/ 9 w 9"/>
                <a:gd name="T27" fmla="*/ 6 h 21"/>
                <a:gd name="T28" fmla="*/ 9 w 9"/>
                <a:gd name="T29" fmla="*/ 2 h 21"/>
                <a:gd name="T30" fmla="*/ 9 w 9"/>
                <a:gd name="T31" fmla="*/ 0 h 21"/>
                <a:gd name="T32" fmla="*/ 3 w 9"/>
                <a:gd name="T33" fmla="*/ 4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21"/>
                <a:gd name="T53" fmla="*/ 9 w 9"/>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21">
                  <a:moveTo>
                    <a:pt x="3" y="4"/>
                  </a:moveTo>
                  <a:lnTo>
                    <a:pt x="3" y="6"/>
                  </a:lnTo>
                  <a:lnTo>
                    <a:pt x="3" y="8"/>
                  </a:lnTo>
                  <a:lnTo>
                    <a:pt x="3" y="10"/>
                  </a:lnTo>
                  <a:lnTo>
                    <a:pt x="1" y="14"/>
                  </a:lnTo>
                  <a:lnTo>
                    <a:pt x="1" y="16"/>
                  </a:lnTo>
                  <a:lnTo>
                    <a:pt x="0" y="19"/>
                  </a:lnTo>
                  <a:lnTo>
                    <a:pt x="6" y="21"/>
                  </a:lnTo>
                  <a:lnTo>
                    <a:pt x="8" y="19"/>
                  </a:lnTo>
                  <a:lnTo>
                    <a:pt x="8" y="16"/>
                  </a:lnTo>
                  <a:lnTo>
                    <a:pt x="9" y="14"/>
                  </a:lnTo>
                  <a:lnTo>
                    <a:pt x="9" y="10"/>
                  </a:lnTo>
                  <a:lnTo>
                    <a:pt x="9" y="8"/>
                  </a:lnTo>
                  <a:lnTo>
                    <a:pt x="9" y="6"/>
                  </a:lnTo>
                  <a:lnTo>
                    <a:pt x="9" y="2"/>
                  </a:lnTo>
                  <a:lnTo>
                    <a:pt x="9" y="0"/>
                  </a:lnTo>
                  <a:lnTo>
                    <a:pt x="3"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59" name="Freeform 61"/>
            <p:cNvSpPr>
              <a:spLocks/>
            </p:cNvSpPr>
            <p:nvPr/>
          </p:nvSpPr>
          <p:spPr bwMode="auto">
            <a:xfrm>
              <a:off x="2736" y="2020"/>
              <a:ext cx="15" cy="28"/>
            </a:xfrm>
            <a:custGeom>
              <a:avLst/>
              <a:gdLst>
                <a:gd name="T0" fmla="*/ 0 w 15"/>
                <a:gd name="T1" fmla="*/ 7 h 28"/>
                <a:gd name="T2" fmla="*/ 1 w 15"/>
                <a:gd name="T3" fmla="*/ 9 h 28"/>
                <a:gd name="T4" fmla="*/ 4 w 15"/>
                <a:gd name="T5" fmla="*/ 11 h 28"/>
                <a:gd name="T6" fmla="*/ 6 w 15"/>
                <a:gd name="T7" fmla="*/ 13 h 28"/>
                <a:gd name="T8" fmla="*/ 7 w 15"/>
                <a:gd name="T9" fmla="*/ 15 h 28"/>
                <a:gd name="T10" fmla="*/ 7 w 15"/>
                <a:gd name="T11" fmla="*/ 17 h 28"/>
                <a:gd name="T12" fmla="*/ 9 w 15"/>
                <a:gd name="T13" fmla="*/ 21 h 28"/>
                <a:gd name="T14" fmla="*/ 9 w 15"/>
                <a:gd name="T15" fmla="*/ 24 h 28"/>
                <a:gd name="T16" fmla="*/ 9 w 15"/>
                <a:gd name="T17" fmla="*/ 28 h 28"/>
                <a:gd name="T18" fmla="*/ 15 w 15"/>
                <a:gd name="T19" fmla="*/ 28 h 28"/>
                <a:gd name="T20" fmla="*/ 15 w 15"/>
                <a:gd name="T21" fmla="*/ 24 h 28"/>
                <a:gd name="T22" fmla="*/ 15 w 15"/>
                <a:gd name="T23" fmla="*/ 19 h 28"/>
                <a:gd name="T24" fmla="*/ 14 w 15"/>
                <a:gd name="T25" fmla="*/ 15 h 28"/>
                <a:gd name="T26" fmla="*/ 12 w 15"/>
                <a:gd name="T27" fmla="*/ 11 h 28"/>
                <a:gd name="T28" fmla="*/ 11 w 15"/>
                <a:gd name="T29" fmla="*/ 7 h 28"/>
                <a:gd name="T30" fmla="*/ 7 w 15"/>
                <a:gd name="T31" fmla="*/ 5 h 28"/>
                <a:gd name="T32" fmla="*/ 6 w 15"/>
                <a:gd name="T33" fmla="*/ 3 h 28"/>
                <a:gd name="T34" fmla="*/ 3 w 15"/>
                <a:gd name="T35" fmla="*/ 0 h 28"/>
                <a:gd name="T36" fmla="*/ 0 w 15"/>
                <a:gd name="T37" fmla="*/ 7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28"/>
                <a:gd name="T59" fmla="*/ 15 w 15"/>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28">
                  <a:moveTo>
                    <a:pt x="0" y="7"/>
                  </a:moveTo>
                  <a:lnTo>
                    <a:pt x="1" y="9"/>
                  </a:lnTo>
                  <a:lnTo>
                    <a:pt x="4" y="11"/>
                  </a:lnTo>
                  <a:lnTo>
                    <a:pt x="6" y="13"/>
                  </a:lnTo>
                  <a:lnTo>
                    <a:pt x="7" y="15"/>
                  </a:lnTo>
                  <a:lnTo>
                    <a:pt x="7" y="17"/>
                  </a:lnTo>
                  <a:lnTo>
                    <a:pt x="9" y="21"/>
                  </a:lnTo>
                  <a:lnTo>
                    <a:pt x="9" y="24"/>
                  </a:lnTo>
                  <a:lnTo>
                    <a:pt x="9" y="28"/>
                  </a:lnTo>
                  <a:lnTo>
                    <a:pt x="15" y="28"/>
                  </a:lnTo>
                  <a:lnTo>
                    <a:pt x="15" y="24"/>
                  </a:lnTo>
                  <a:lnTo>
                    <a:pt x="15" y="19"/>
                  </a:lnTo>
                  <a:lnTo>
                    <a:pt x="14" y="15"/>
                  </a:lnTo>
                  <a:lnTo>
                    <a:pt x="12" y="11"/>
                  </a:lnTo>
                  <a:lnTo>
                    <a:pt x="11" y="7"/>
                  </a:lnTo>
                  <a:lnTo>
                    <a:pt x="7" y="5"/>
                  </a:lnTo>
                  <a:lnTo>
                    <a:pt x="6" y="3"/>
                  </a:lnTo>
                  <a:lnTo>
                    <a:pt x="3" y="0"/>
                  </a:lnTo>
                  <a:lnTo>
                    <a:pt x="0" y="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60" name="Freeform 62"/>
            <p:cNvSpPr>
              <a:spLocks/>
            </p:cNvSpPr>
            <p:nvPr/>
          </p:nvSpPr>
          <p:spPr bwMode="auto">
            <a:xfrm>
              <a:off x="2715" y="2018"/>
              <a:ext cx="24" cy="19"/>
            </a:xfrm>
            <a:custGeom>
              <a:avLst/>
              <a:gdLst>
                <a:gd name="T0" fmla="*/ 3 w 24"/>
                <a:gd name="T1" fmla="*/ 19 h 19"/>
                <a:gd name="T2" fmla="*/ 7 w 24"/>
                <a:gd name="T3" fmla="*/ 17 h 19"/>
                <a:gd name="T4" fmla="*/ 10 w 24"/>
                <a:gd name="T5" fmla="*/ 15 h 19"/>
                <a:gd name="T6" fmla="*/ 11 w 24"/>
                <a:gd name="T7" fmla="*/ 13 h 19"/>
                <a:gd name="T8" fmla="*/ 14 w 24"/>
                <a:gd name="T9" fmla="*/ 11 h 19"/>
                <a:gd name="T10" fmla="*/ 16 w 24"/>
                <a:gd name="T11" fmla="*/ 9 h 19"/>
                <a:gd name="T12" fmla="*/ 18 w 24"/>
                <a:gd name="T13" fmla="*/ 9 h 19"/>
                <a:gd name="T14" fmla="*/ 19 w 24"/>
                <a:gd name="T15" fmla="*/ 9 h 19"/>
                <a:gd name="T16" fmla="*/ 21 w 24"/>
                <a:gd name="T17" fmla="*/ 9 h 19"/>
                <a:gd name="T18" fmla="*/ 24 w 24"/>
                <a:gd name="T19" fmla="*/ 2 h 19"/>
                <a:gd name="T20" fmla="*/ 21 w 24"/>
                <a:gd name="T21" fmla="*/ 0 h 19"/>
                <a:gd name="T22" fmla="*/ 18 w 24"/>
                <a:gd name="T23" fmla="*/ 0 h 19"/>
                <a:gd name="T24" fmla="*/ 14 w 24"/>
                <a:gd name="T25" fmla="*/ 0 h 19"/>
                <a:gd name="T26" fmla="*/ 11 w 24"/>
                <a:gd name="T27" fmla="*/ 2 h 19"/>
                <a:gd name="T28" fmla="*/ 8 w 24"/>
                <a:gd name="T29" fmla="*/ 5 h 19"/>
                <a:gd name="T30" fmla="*/ 5 w 24"/>
                <a:gd name="T31" fmla="*/ 7 h 19"/>
                <a:gd name="T32" fmla="*/ 3 w 24"/>
                <a:gd name="T33" fmla="*/ 9 h 19"/>
                <a:gd name="T34" fmla="*/ 0 w 24"/>
                <a:gd name="T35" fmla="*/ 11 h 19"/>
                <a:gd name="T36" fmla="*/ 3 w 24"/>
                <a:gd name="T37" fmla="*/ 19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19"/>
                <a:gd name="T59" fmla="*/ 24 w 24"/>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19">
                  <a:moveTo>
                    <a:pt x="3" y="19"/>
                  </a:moveTo>
                  <a:lnTo>
                    <a:pt x="7" y="17"/>
                  </a:lnTo>
                  <a:lnTo>
                    <a:pt x="10" y="15"/>
                  </a:lnTo>
                  <a:lnTo>
                    <a:pt x="11" y="13"/>
                  </a:lnTo>
                  <a:lnTo>
                    <a:pt x="14" y="11"/>
                  </a:lnTo>
                  <a:lnTo>
                    <a:pt x="16" y="9"/>
                  </a:lnTo>
                  <a:lnTo>
                    <a:pt x="18" y="9"/>
                  </a:lnTo>
                  <a:lnTo>
                    <a:pt x="19" y="9"/>
                  </a:lnTo>
                  <a:lnTo>
                    <a:pt x="21" y="9"/>
                  </a:lnTo>
                  <a:lnTo>
                    <a:pt x="24" y="2"/>
                  </a:lnTo>
                  <a:lnTo>
                    <a:pt x="21" y="0"/>
                  </a:lnTo>
                  <a:lnTo>
                    <a:pt x="18" y="0"/>
                  </a:lnTo>
                  <a:lnTo>
                    <a:pt x="14" y="0"/>
                  </a:lnTo>
                  <a:lnTo>
                    <a:pt x="11" y="2"/>
                  </a:lnTo>
                  <a:lnTo>
                    <a:pt x="8" y="5"/>
                  </a:lnTo>
                  <a:lnTo>
                    <a:pt x="5" y="7"/>
                  </a:lnTo>
                  <a:lnTo>
                    <a:pt x="3" y="9"/>
                  </a:lnTo>
                  <a:lnTo>
                    <a:pt x="0" y="11"/>
                  </a:lnTo>
                  <a:lnTo>
                    <a:pt x="3"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61" name="Freeform 63"/>
            <p:cNvSpPr>
              <a:spLocks/>
            </p:cNvSpPr>
            <p:nvPr/>
          </p:nvSpPr>
          <p:spPr bwMode="auto">
            <a:xfrm>
              <a:off x="2684" y="2029"/>
              <a:ext cx="34" cy="42"/>
            </a:xfrm>
            <a:custGeom>
              <a:avLst/>
              <a:gdLst>
                <a:gd name="T0" fmla="*/ 3 w 34"/>
                <a:gd name="T1" fmla="*/ 42 h 42"/>
                <a:gd name="T2" fmla="*/ 8 w 34"/>
                <a:gd name="T3" fmla="*/ 38 h 42"/>
                <a:gd name="T4" fmla="*/ 13 w 34"/>
                <a:gd name="T5" fmla="*/ 33 h 42"/>
                <a:gd name="T6" fmla="*/ 16 w 34"/>
                <a:gd name="T7" fmla="*/ 27 h 42"/>
                <a:gd name="T8" fmla="*/ 20 w 34"/>
                <a:gd name="T9" fmla="*/ 23 h 42"/>
                <a:gd name="T10" fmla="*/ 23 w 34"/>
                <a:gd name="T11" fmla="*/ 19 h 42"/>
                <a:gd name="T12" fmla="*/ 27 w 34"/>
                <a:gd name="T13" fmla="*/ 15 h 42"/>
                <a:gd name="T14" fmla="*/ 30 w 34"/>
                <a:gd name="T15" fmla="*/ 10 h 42"/>
                <a:gd name="T16" fmla="*/ 34 w 34"/>
                <a:gd name="T17" fmla="*/ 8 h 42"/>
                <a:gd name="T18" fmla="*/ 31 w 34"/>
                <a:gd name="T19" fmla="*/ 0 h 42"/>
                <a:gd name="T20" fmla="*/ 27 w 34"/>
                <a:gd name="T21" fmla="*/ 4 h 42"/>
                <a:gd name="T22" fmla="*/ 23 w 34"/>
                <a:gd name="T23" fmla="*/ 8 h 42"/>
                <a:gd name="T24" fmla="*/ 19 w 34"/>
                <a:gd name="T25" fmla="*/ 12 h 42"/>
                <a:gd name="T26" fmla="*/ 16 w 34"/>
                <a:gd name="T27" fmla="*/ 17 h 42"/>
                <a:gd name="T28" fmla="*/ 11 w 34"/>
                <a:gd name="T29" fmla="*/ 21 h 42"/>
                <a:gd name="T30" fmla="*/ 8 w 34"/>
                <a:gd name="T31" fmla="*/ 27 h 42"/>
                <a:gd name="T32" fmla="*/ 5 w 34"/>
                <a:gd name="T33" fmla="*/ 31 h 42"/>
                <a:gd name="T34" fmla="*/ 0 w 34"/>
                <a:gd name="T35" fmla="*/ 36 h 42"/>
                <a:gd name="T36" fmla="*/ 3 w 34"/>
                <a:gd name="T37" fmla="*/ 42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2"/>
                <a:gd name="T59" fmla="*/ 34 w 3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2">
                  <a:moveTo>
                    <a:pt x="3" y="42"/>
                  </a:moveTo>
                  <a:lnTo>
                    <a:pt x="8" y="38"/>
                  </a:lnTo>
                  <a:lnTo>
                    <a:pt x="13" y="33"/>
                  </a:lnTo>
                  <a:lnTo>
                    <a:pt x="16" y="27"/>
                  </a:lnTo>
                  <a:lnTo>
                    <a:pt x="20" y="23"/>
                  </a:lnTo>
                  <a:lnTo>
                    <a:pt x="23" y="19"/>
                  </a:lnTo>
                  <a:lnTo>
                    <a:pt x="27" y="15"/>
                  </a:lnTo>
                  <a:lnTo>
                    <a:pt x="30" y="10"/>
                  </a:lnTo>
                  <a:lnTo>
                    <a:pt x="34" y="8"/>
                  </a:lnTo>
                  <a:lnTo>
                    <a:pt x="31" y="0"/>
                  </a:lnTo>
                  <a:lnTo>
                    <a:pt x="27" y="4"/>
                  </a:lnTo>
                  <a:lnTo>
                    <a:pt x="23" y="8"/>
                  </a:lnTo>
                  <a:lnTo>
                    <a:pt x="19" y="12"/>
                  </a:lnTo>
                  <a:lnTo>
                    <a:pt x="16" y="17"/>
                  </a:lnTo>
                  <a:lnTo>
                    <a:pt x="11" y="21"/>
                  </a:lnTo>
                  <a:lnTo>
                    <a:pt x="8" y="27"/>
                  </a:lnTo>
                  <a:lnTo>
                    <a:pt x="5" y="31"/>
                  </a:lnTo>
                  <a:lnTo>
                    <a:pt x="0" y="36"/>
                  </a:lnTo>
                  <a:lnTo>
                    <a:pt x="3" y="4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62" name="Freeform 64"/>
            <p:cNvSpPr>
              <a:spLocks/>
            </p:cNvSpPr>
            <p:nvPr/>
          </p:nvSpPr>
          <p:spPr bwMode="auto">
            <a:xfrm>
              <a:off x="2681" y="2065"/>
              <a:ext cx="9" cy="16"/>
            </a:xfrm>
            <a:custGeom>
              <a:avLst/>
              <a:gdLst>
                <a:gd name="T0" fmla="*/ 9 w 9"/>
                <a:gd name="T1" fmla="*/ 10 h 16"/>
                <a:gd name="T2" fmla="*/ 8 w 9"/>
                <a:gd name="T3" fmla="*/ 10 h 16"/>
                <a:gd name="T4" fmla="*/ 8 w 9"/>
                <a:gd name="T5" fmla="*/ 8 h 16"/>
                <a:gd name="T6" fmla="*/ 6 w 9"/>
                <a:gd name="T7" fmla="*/ 6 h 16"/>
                <a:gd name="T8" fmla="*/ 3 w 9"/>
                <a:gd name="T9" fmla="*/ 0 h 16"/>
                <a:gd name="T10" fmla="*/ 1 w 9"/>
                <a:gd name="T11" fmla="*/ 2 h 16"/>
                <a:gd name="T12" fmla="*/ 0 w 9"/>
                <a:gd name="T13" fmla="*/ 4 h 16"/>
                <a:gd name="T14" fmla="*/ 0 w 9"/>
                <a:gd name="T15" fmla="*/ 8 h 16"/>
                <a:gd name="T16" fmla="*/ 1 w 9"/>
                <a:gd name="T17" fmla="*/ 10 h 16"/>
                <a:gd name="T18" fmla="*/ 1 w 9"/>
                <a:gd name="T19" fmla="*/ 12 h 16"/>
                <a:gd name="T20" fmla="*/ 3 w 9"/>
                <a:gd name="T21" fmla="*/ 14 h 16"/>
                <a:gd name="T22" fmla="*/ 5 w 9"/>
                <a:gd name="T23" fmla="*/ 16 h 16"/>
                <a:gd name="T24" fmla="*/ 9 w 9"/>
                <a:gd name="T25" fmla="*/ 1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6"/>
                <a:gd name="T41" fmla="*/ 9 w 9"/>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6">
                  <a:moveTo>
                    <a:pt x="9" y="10"/>
                  </a:moveTo>
                  <a:lnTo>
                    <a:pt x="8" y="10"/>
                  </a:lnTo>
                  <a:lnTo>
                    <a:pt x="8" y="8"/>
                  </a:lnTo>
                  <a:lnTo>
                    <a:pt x="6" y="6"/>
                  </a:lnTo>
                  <a:lnTo>
                    <a:pt x="3" y="0"/>
                  </a:lnTo>
                  <a:lnTo>
                    <a:pt x="1" y="2"/>
                  </a:lnTo>
                  <a:lnTo>
                    <a:pt x="0" y="4"/>
                  </a:lnTo>
                  <a:lnTo>
                    <a:pt x="0" y="8"/>
                  </a:lnTo>
                  <a:lnTo>
                    <a:pt x="1" y="10"/>
                  </a:lnTo>
                  <a:lnTo>
                    <a:pt x="1" y="12"/>
                  </a:lnTo>
                  <a:lnTo>
                    <a:pt x="3" y="14"/>
                  </a:lnTo>
                  <a:lnTo>
                    <a:pt x="5" y="16"/>
                  </a:lnTo>
                  <a:lnTo>
                    <a:pt x="9"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63" name="Freeform 65"/>
            <p:cNvSpPr>
              <a:spLocks/>
            </p:cNvSpPr>
            <p:nvPr/>
          </p:nvSpPr>
          <p:spPr bwMode="auto">
            <a:xfrm>
              <a:off x="2686" y="2075"/>
              <a:ext cx="40" cy="53"/>
            </a:xfrm>
            <a:custGeom>
              <a:avLst/>
              <a:gdLst>
                <a:gd name="T0" fmla="*/ 40 w 40"/>
                <a:gd name="T1" fmla="*/ 44 h 53"/>
                <a:gd name="T2" fmla="*/ 36 w 40"/>
                <a:gd name="T3" fmla="*/ 40 h 53"/>
                <a:gd name="T4" fmla="*/ 31 w 40"/>
                <a:gd name="T5" fmla="*/ 36 h 53"/>
                <a:gd name="T6" fmla="*/ 26 w 40"/>
                <a:gd name="T7" fmla="*/ 32 h 53"/>
                <a:gd name="T8" fmla="*/ 21 w 40"/>
                <a:gd name="T9" fmla="*/ 25 h 53"/>
                <a:gd name="T10" fmla="*/ 17 w 40"/>
                <a:gd name="T11" fmla="*/ 19 h 53"/>
                <a:gd name="T12" fmla="*/ 14 w 40"/>
                <a:gd name="T13" fmla="*/ 13 h 53"/>
                <a:gd name="T14" fmla="*/ 9 w 40"/>
                <a:gd name="T15" fmla="*/ 6 h 53"/>
                <a:gd name="T16" fmla="*/ 4 w 40"/>
                <a:gd name="T17" fmla="*/ 0 h 53"/>
                <a:gd name="T18" fmla="*/ 0 w 40"/>
                <a:gd name="T19" fmla="*/ 6 h 53"/>
                <a:gd name="T20" fmla="*/ 4 w 40"/>
                <a:gd name="T21" fmla="*/ 13 h 53"/>
                <a:gd name="T22" fmla="*/ 9 w 40"/>
                <a:gd name="T23" fmla="*/ 19 h 53"/>
                <a:gd name="T24" fmla="*/ 12 w 40"/>
                <a:gd name="T25" fmla="*/ 25 h 53"/>
                <a:gd name="T26" fmla="*/ 17 w 40"/>
                <a:gd name="T27" fmla="*/ 32 h 53"/>
                <a:gd name="T28" fmla="*/ 21 w 40"/>
                <a:gd name="T29" fmla="*/ 38 h 53"/>
                <a:gd name="T30" fmla="*/ 26 w 40"/>
                <a:gd name="T31" fmla="*/ 44 h 53"/>
                <a:gd name="T32" fmla="*/ 32 w 40"/>
                <a:gd name="T33" fmla="*/ 48 h 53"/>
                <a:gd name="T34" fmla="*/ 39 w 40"/>
                <a:gd name="T35" fmla="*/ 53 h 53"/>
                <a:gd name="T36" fmla="*/ 40 w 40"/>
                <a:gd name="T37" fmla="*/ 44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53"/>
                <a:gd name="T59" fmla="*/ 40 w 40"/>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53">
                  <a:moveTo>
                    <a:pt x="40" y="44"/>
                  </a:moveTo>
                  <a:lnTo>
                    <a:pt x="36" y="40"/>
                  </a:lnTo>
                  <a:lnTo>
                    <a:pt x="31" y="36"/>
                  </a:lnTo>
                  <a:lnTo>
                    <a:pt x="26" y="32"/>
                  </a:lnTo>
                  <a:lnTo>
                    <a:pt x="21" y="25"/>
                  </a:lnTo>
                  <a:lnTo>
                    <a:pt x="17" y="19"/>
                  </a:lnTo>
                  <a:lnTo>
                    <a:pt x="14" y="13"/>
                  </a:lnTo>
                  <a:lnTo>
                    <a:pt x="9" y="6"/>
                  </a:lnTo>
                  <a:lnTo>
                    <a:pt x="4" y="0"/>
                  </a:lnTo>
                  <a:lnTo>
                    <a:pt x="0" y="6"/>
                  </a:lnTo>
                  <a:lnTo>
                    <a:pt x="4" y="13"/>
                  </a:lnTo>
                  <a:lnTo>
                    <a:pt x="9" y="19"/>
                  </a:lnTo>
                  <a:lnTo>
                    <a:pt x="12" y="25"/>
                  </a:lnTo>
                  <a:lnTo>
                    <a:pt x="17" y="32"/>
                  </a:lnTo>
                  <a:lnTo>
                    <a:pt x="21" y="38"/>
                  </a:lnTo>
                  <a:lnTo>
                    <a:pt x="26" y="44"/>
                  </a:lnTo>
                  <a:lnTo>
                    <a:pt x="32" y="48"/>
                  </a:lnTo>
                  <a:lnTo>
                    <a:pt x="39" y="53"/>
                  </a:lnTo>
                  <a:lnTo>
                    <a:pt x="40" y="4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64" name="Freeform 66"/>
            <p:cNvSpPr>
              <a:spLocks/>
            </p:cNvSpPr>
            <p:nvPr/>
          </p:nvSpPr>
          <p:spPr bwMode="auto">
            <a:xfrm>
              <a:off x="2725" y="2088"/>
              <a:ext cx="28" cy="40"/>
            </a:xfrm>
            <a:custGeom>
              <a:avLst/>
              <a:gdLst>
                <a:gd name="T0" fmla="*/ 22 w 28"/>
                <a:gd name="T1" fmla="*/ 0 h 40"/>
                <a:gd name="T2" fmla="*/ 20 w 28"/>
                <a:gd name="T3" fmla="*/ 6 h 40"/>
                <a:gd name="T4" fmla="*/ 17 w 28"/>
                <a:gd name="T5" fmla="*/ 12 h 40"/>
                <a:gd name="T6" fmla="*/ 15 w 28"/>
                <a:gd name="T7" fmla="*/ 19 h 40"/>
                <a:gd name="T8" fmla="*/ 12 w 28"/>
                <a:gd name="T9" fmla="*/ 23 h 40"/>
                <a:gd name="T10" fmla="*/ 11 w 28"/>
                <a:gd name="T11" fmla="*/ 27 h 40"/>
                <a:gd name="T12" fmla="*/ 8 w 28"/>
                <a:gd name="T13" fmla="*/ 29 h 40"/>
                <a:gd name="T14" fmla="*/ 4 w 28"/>
                <a:gd name="T15" fmla="*/ 31 h 40"/>
                <a:gd name="T16" fmla="*/ 1 w 28"/>
                <a:gd name="T17" fmla="*/ 31 h 40"/>
                <a:gd name="T18" fmla="*/ 0 w 28"/>
                <a:gd name="T19" fmla="*/ 40 h 40"/>
                <a:gd name="T20" fmla="*/ 6 w 28"/>
                <a:gd name="T21" fmla="*/ 40 h 40"/>
                <a:gd name="T22" fmla="*/ 11 w 28"/>
                <a:gd name="T23" fmla="*/ 38 h 40"/>
                <a:gd name="T24" fmla="*/ 15 w 28"/>
                <a:gd name="T25" fmla="*/ 33 h 40"/>
                <a:gd name="T26" fmla="*/ 18 w 28"/>
                <a:gd name="T27" fmla="*/ 29 h 40"/>
                <a:gd name="T28" fmla="*/ 22 w 28"/>
                <a:gd name="T29" fmla="*/ 23 h 40"/>
                <a:gd name="T30" fmla="*/ 23 w 28"/>
                <a:gd name="T31" fmla="*/ 17 h 40"/>
                <a:gd name="T32" fmla="*/ 25 w 28"/>
                <a:gd name="T33" fmla="*/ 10 h 40"/>
                <a:gd name="T34" fmla="*/ 28 w 28"/>
                <a:gd name="T35" fmla="*/ 4 h 40"/>
                <a:gd name="T36" fmla="*/ 22 w 28"/>
                <a:gd name="T37" fmla="*/ 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40"/>
                <a:gd name="T59" fmla="*/ 28 w 28"/>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40">
                  <a:moveTo>
                    <a:pt x="22" y="0"/>
                  </a:moveTo>
                  <a:lnTo>
                    <a:pt x="20" y="6"/>
                  </a:lnTo>
                  <a:lnTo>
                    <a:pt x="17" y="12"/>
                  </a:lnTo>
                  <a:lnTo>
                    <a:pt x="15" y="19"/>
                  </a:lnTo>
                  <a:lnTo>
                    <a:pt x="12" y="23"/>
                  </a:lnTo>
                  <a:lnTo>
                    <a:pt x="11" y="27"/>
                  </a:lnTo>
                  <a:lnTo>
                    <a:pt x="8" y="29"/>
                  </a:lnTo>
                  <a:lnTo>
                    <a:pt x="4" y="31"/>
                  </a:lnTo>
                  <a:lnTo>
                    <a:pt x="1" y="31"/>
                  </a:lnTo>
                  <a:lnTo>
                    <a:pt x="0" y="40"/>
                  </a:lnTo>
                  <a:lnTo>
                    <a:pt x="6" y="40"/>
                  </a:lnTo>
                  <a:lnTo>
                    <a:pt x="11" y="38"/>
                  </a:lnTo>
                  <a:lnTo>
                    <a:pt x="15" y="33"/>
                  </a:lnTo>
                  <a:lnTo>
                    <a:pt x="18" y="29"/>
                  </a:lnTo>
                  <a:lnTo>
                    <a:pt x="22" y="23"/>
                  </a:lnTo>
                  <a:lnTo>
                    <a:pt x="23" y="17"/>
                  </a:lnTo>
                  <a:lnTo>
                    <a:pt x="25" y="10"/>
                  </a:lnTo>
                  <a:lnTo>
                    <a:pt x="28" y="4"/>
                  </a:lnTo>
                  <a:lnTo>
                    <a:pt x="22"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65" name="Freeform 67"/>
            <p:cNvSpPr>
              <a:spLocks/>
            </p:cNvSpPr>
            <p:nvPr/>
          </p:nvSpPr>
          <p:spPr bwMode="auto">
            <a:xfrm>
              <a:off x="2745" y="2046"/>
              <a:ext cx="9" cy="46"/>
            </a:xfrm>
            <a:custGeom>
              <a:avLst/>
              <a:gdLst>
                <a:gd name="T0" fmla="*/ 0 w 9"/>
                <a:gd name="T1" fmla="*/ 4 h 46"/>
                <a:gd name="T2" fmla="*/ 2 w 9"/>
                <a:gd name="T3" fmla="*/ 8 h 46"/>
                <a:gd name="T4" fmla="*/ 2 w 9"/>
                <a:gd name="T5" fmla="*/ 12 h 46"/>
                <a:gd name="T6" fmla="*/ 3 w 9"/>
                <a:gd name="T7" fmla="*/ 19 h 46"/>
                <a:gd name="T8" fmla="*/ 3 w 9"/>
                <a:gd name="T9" fmla="*/ 25 h 46"/>
                <a:gd name="T10" fmla="*/ 3 w 9"/>
                <a:gd name="T11" fmla="*/ 29 h 46"/>
                <a:gd name="T12" fmla="*/ 3 w 9"/>
                <a:gd name="T13" fmla="*/ 35 h 46"/>
                <a:gd name="T14" fmla="*/ 2 w 9"/>
                <a:gd name="T15" fmla="*/ 40 h 46"/>
                <a:gd name="T16" fmla="*/ 2 w 9"/>
                <a:gd name="T17" fmla="*/ 42 h 46"/>
                <a:gd name="T18" fmla="*/ 8 w 9"/>
                <a:gd name="T19" fmla="*/ 46 h 46"/>
                <a:gd name="T20" fmla="*/ 8 w 9"/>
                <a:gd name="T21" fmla="*/ 42 h 46"/>
                <a:gd name="T22" fmla="*/ 9 w 9"/>
                <a:gd name="T23" fmla="*/ 35 h 46"/>
                <a:gd name="T24" fmla="*/ 9 w 9"/>
                <a:gd name="T25" fmla="*/ 29 h 46"/>
                <a:gd name="T26" fmla="*/ 9 w 9"/>
                <a:gd name="T27" fmla="*/ 23 h 46"/>
                <a:gd name="T28" fmla="*/ 9 w 9"/>
                <a:gd name="T29" fmla="*/ 16 h 46"/>
                <a:gd name="T30" fmla="*/ 8 w 9"/>
                <a:gd name="T31" fmla="*/ 10 h 46"/>
                <a:gd name="T32" fmla="*/ 8 w 9"/>
                <a:gd name="T33" fmla="*/ 6 h 46"/>
                <a:gd name="T34" fmla="*/ 6 w 9"/>
                <a:gd name="T35" fmla="*/ 0 h 46"/>
                <a:gd name="T36" fmla="*/ 0 w 9"/>
                <a:gd name="T37" fmla="*/ 4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46"/>
                <a:gd name="T59" fmla="*/ 9 w 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46">
                  <a:moveTo>
                    <a:pt x="0" y="4"/>
                  </a:moveTo>
                  <a:lnTo>
                    <a:pt x="2" y="8"/>
                  </a:lnTo>
                  <a:lnTo>
                    <a:pt x="2" y="12"/>
                  </a:lnTo>
                  <a:lnTo>
                    <a:pt x="3" y="19"/>
                  </a:lnTo>
                  <a:lnTo>
                    <a:pt x="3" y="25"/>
                  </a:lnTo>
                  <a:lnTo>
                    <a:pt x="3" y="29"/>
                  </a:lnTo>
                  <a:lnTo>
                    <a:pt x="3" y="35"/>
                  </a:lnTo>
                  <a:lnTo>
                    <a:pt x="2" y="40"/>
                  </a:lnTo>
                  <a:lnTo>
                    <a:pt x="2" y="42"/>
                  </a:lnTo>
                  <a:lnTo>
                    <a:pt x="8" y="46"/>
                  </a:lnTo>
                  <a:lnTo>
                    <a:pt x="8" y="42"/>
                  </a:lnTo>
                  <a:lnTo>
                    <a:pt x="9" y="35"/>
                  </a:lnTo>
                  <a:lnTo>
                    <a:pt x="9" y="29"/>
                  </a:lnTo>
                  <a:lnTo>
                    <a:pt x="9" y="23"/>
                  </a:lnTo>
                  <a:lnTo>
                    <a:pt x="9" y="16"/>
                  </a:lnTo>
                  <a:lnTo>
                    <a:pt x="8" y="10"/>
                  </a:lnTo>
                  <a:lnTo>
                    <a:pt x="8" y="6"/>
                  </a:lnTo>
                  <a:lnTo>
                    <a:pt x="6" y="0"/>
                  </a:lnTo>
                  <a:lnTo>
                    <a:pt x="0"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66" name="Freeform 68"/>
            <p:cNvSpPr>
              <a:spLocks/>
            </p:cNvSpPr>
            <p:nvPr/>
          </p:nvSpPr>
          <p:spPr bwMode="auto">
            <a:xfrm>
              <a:off x="2701" y="2117"/>
              <a:ext cx="66" cy="101"/>
            </a:xfrm>
            <a:custGeom>
              <a:avLst/>
              <a:gdLst>
                <a:gd name="T0" fmla="*/ 64 w 66"/>
                <a:gd name="T1" fmla="*/ 57 h 101"/>
                <a:gd name="T2" fmla="*/ 60 w 66"/>
                <a:gd name="T3" fmla="*/ 46 h 101"/>
                <a:gd name="T4" fmla="*/ 55 w 66"/>
                <a:gd name="T5" fmla="*/ 36 h 101"/>
                <a:gd name="T6" fmla="*/ 49 w 66"/>
                <a:gd name="T7" fmla="*/ 27 h 101"/>
                <a:gd name="T8" fmla="*/ 42 w 66"/>
                <a:gd name="T9" fmla="*/ 21 h 101"/>
                <a:gd name="T10" fmla="*/ 35 w 66"/>
                <a:gd name="T11" fmla="*/ 15 h 101"/>
                <a:gd name="T12" fmla="*/ 27 w 66"/>
                <a:gd name="T13" fmla="*/ 11 h 101"/>
                <a:gd name="T14" fmla="*/ 17 w 66"/>
                <a:gd name="T15" fmla="*/ 4 h 101"/>
                <a:gd name="T16" fmla="*/ 10 w 66"/>
                <a:gd name="T17" fmla="*/ 0 h 101"/>
                <a:gd name="T18" fmla="*/ 8 w 66"/>
                <a:gd name="T19" fmla="*/ 0 h 101"/>
                <a:gd name="T20" fmla="*/ 6 w 66"/>
                <a:gd name="T21" fmla="*/ 0 h 101"/>
                <a:gd name="T22" fmla="*/ 5 w 66"/>
                <a:gd name="T23" fmla="*/ 0 h 101"/>
                <a:gd name="T24" fmla="*/ 3 w 66"/>
                <a:gd name="T25" fmla="*/ 2 h 101"/>
                <a:gd name="T26" fmla="*/ 2 w 66"/>
                <a:gd name="T27" fmla="*/ 2 h 101"/>
                <a:gd name="T28" fmla="*/ 2 w 66"/>
                <a:gd name="T29" fmla="*/ 4 h 101"/>
                <a:gd name="T30" fmla="*/ 0 w 66"/>
                <a:gd name="T31" fmla="*/ 6 h 101"/>
                <a:gd name="T32" fmla="*/ 0 w 66"/>
                <a:gd name="T33" fmla="*/ 9 h 101"/>
                <a:gd name="T34" fmla="*/ 2 w 66"/>
                <a:gd name="T35" fmla="*/ 25 h 101"/>
                <a:gd name="T36" fmla="*/ 5 w 66"/>
                <a:gd name="T37" fmla="*/ 40 h 101"/>
                <a:gd name="T38" fmla="*/ 11 w 66"/>
                <a:gd name="T39" fmla="*/ 53 h 101"/>
                <a:gd name="T40" fmla="*/ 17 w 66"/>
                <a:gd name="T41" fmla="*/ 63 h 101"/>
                <a:gd name="T42" fmla="*/ 27 w 66"/>
                <a:gd name="T43" fmla="*/ 74 h 101"/>
                <a:gd name="T44" fmla="*/ 36 w 66"/>
                <a:gd name="T45" fmla="*/ 84 h 101"/>
                <a:gd name="T46" fmla="*/ 46 w 66"/>
                <a:gd name="T47" fmla="*/ 93 h 101"/>
                <a:gd name="T48" fmla="*/ 57 w 66"/>
                <a:gd name="T49" fmla="*/ 101 h 101"/>
                <a:gd name="T50" fmla="*/ 57 w 66"/>
                <a:gd name="T51" fmla="*/ 99 h 101"/>
                <a:gd name="T52" fmla="*/ 57 w 66"/>
                <a:gd name="T53" fmla="*/ 99 h 101"/>
                <a:gd name="T54" fmla="*/ 58 w 66"/>
                <a:gd name="T55" fmla="*/ 99 h 101"/>
                <a:gd name="T56" fmla="*/ 58 w 66"/>
                <a:gd name="T57" fmla="*/ 99 h 101"/>
                <a:gd name="T58" fmla="*/ 60 w 66"/>
                <a:gd name="T59" fmla="*/ 99 h 101"/>
                <a:gd name="T60" fmla="*/ 60 w 66"/>
                <a:gd name="T61" fmla="*/ 99 h 101"/>
                <a:gd name="T62" fmla="*/ 60 w 66"/>
                <a:gd name="T63" fmla="*/ 99 h 101"/>
                <a:gd name="T64" fmla="*/ 60 w 66"/>
                <a:gd name="T65" fmla="*/ 99 h 101"/>
                <a:gd name="T66" fmla="*/ 63 w 66"/>
                <a:gd name="T67" fmla="*/ 93 h 101"/>
                <a:gd name="T68" fmla="*/ 64 w 66"/>
                <a:gd name="T69" fmla="*/ 86 h 101"/>
                <a:gd name="T70" fmla="*/ 66 w 66"/>
                <a:gd name="T71" fmla="*/ 80 h 101"/>
                <a:gd name="T72" fmla="*/ 66 w 66"/>
                <a:gd name="T73" fmla="*/ 72 h 101"/>
                <a:gd name="T74" fmla="*/ 66 w 66"/>
                <a:gd name="T75" fmla="*/ 65 h 101"/>
                <a:gd name="T76" fmla="*/ 64 w 66"/>
                <a:gd name="T77" fmla="*/ 59 h 101"/>
                <a:gd name="T78" fmla="*/ 63 w 66"/>
                <a:gd name="T79" fmla="*/ 53 h 101"/>
                <a:gd name="T80" fmla="*/ 61 w 66"/>
                <a:gd name="T81" fmla="*/ 46 h 101"/>
                <a:gd name="T82" fmla="*/ 64 w 66"/>
                <a:gd name="T83" fmla="*/ 57 h 1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101"/>
                <a:gd name="T128" fmla="*/ 66 w 66"/>
                <a:gd name="T129" fmla="*/ 101 h 10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101">
                  <a:moveTo>
                    <a:pt x="64" y="57"/>
                  </a:moveTo>
                  <a:lnTo>
                    <a:pt x="60" y="46"/>
                  </a:lnTo>
                  <a:lnTo>
                    <a:pt x="55" y="36"/>
                  </a:lnTo>
                  <a:lnTo>
                    <a:pt x="49" y="27"/>
                  </a:lnTo>
                  <a:lnTo>
                    <a:pt x="42" y="21"/>
                  </a:lnTo>
                  <a:lnTo>
                    <a:pt x="35" y="15"/>
                  </a:lnTo>
                  <a:lnTo>
                    <a:pt x="27" y="11"/>
                  </a:lnTo>
                  <a:lnTo>
                    <a:pt x="17" y="4"/>
                  </a:lnTo>
                  <a:lnTo>
                    <a:pt x="10" y="0"/>
                  </a:lnTo>
                  <a:lnTo>
                    <a:pt x="8" y="0"/>
                  </a:lnTo>
                  <a:lnTo>
                    <a:pt x="6" y="0"/>
                  </a:lnTo>
                  <a:lnTo>
                    <a:pt x="5" y="0"/>
                  </a:lnTo>
                  <a:lnTo>
                    <a:pt x="3" y="2"/>
                  </a:lnTo>
                  <a:lnTo>
                    <a:pt x="2" y="2"/>
                  </a:lnTo>
                  <a:lnTo>
                    <a:pt x="2" y="4"/>
                  </a:lnTo>
                  <a:lnTo>
                    <a:pt x="0" y="6"/>
                  </a:lnTo>
                  <a:lnTo>
                    <a:pt x="0" y="9"/>
                  </a:lnTo>
                  <a:lnTo>
                    <a:pt x="2" y="25"/>
                  </a:lnTo>
                  <a:lnTo>
                    <a:pt x="5" y="40"/>
                  </a:lnTo>
                  <a:lnTo>
                    <a:pt x="11" y="53"/>
                  </a:lnTo>
                  <a:lnTo>
                    <a:pt x="17" y="63"/>
                  </a:lnTo>
                  <a:lnTo>
                    <a:pt x="27" y="74"/>
                  </a:lnTo>
                  <a:lnTo>
                    <a:pt x="36" y="84"/>
                  </a:lnTo>
                  <a:lnTo>
                    <a:pt x="46" y="93"/>
                  </a:lnTo>
                  <a:lnTo>
                    <a:pt x="57" y="101"/>
                  </a:lnTo>
                  <a:lnTo>
                    <a:pt x="57" y="99"/>
                  </a:lnTo>
                  <a:lnTo>
                    <a:pt x="58" y="99"/>
                  </a:lnTo>
                  <a:lnTo>
                    <a:pt x="60" y="99"/>
                  </a:lnTo>
                  <a:lnTo>
                    <a:pt x="63" y="93"/>
                  </a:lnTo>
                  <a:lnTo>
                    <a:pt x="64" y="86"/>
                  </a:lnTo>
                  <a:lnTo>
                    <a:pt x="66" y="80"/>
                  </a:lnTo>
                  <a:lnTo>
                    <a:pt x="66" y="72"/>
                  </a:lnTo>
                  <a:lnTo>
                    <a:pt x="66" y="65"/>
                  </a:lnTo>
                  <a:lnTo>
                    <a:pt x="64" y="59"/>
                  </a:lnTo>
                  <a:lnTo>
                    <a:pt x="63" y="53"/>
                  </a:lnTo>
                  <a:lnTo>
                    <a:pt x="61" y="46"/>
                  </a:lnTo>
                  <a:lnTo>
                    <a:pt x="64" y="57"/>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67" name="Freeform 69"/>
            <p:cNvSpPr>
              <a:spLocks/>
            </p:cNvSpPr>
            <p:nvPr/>
          </p:nvSpPr>
          <p:spPr bwMode="auto">
            <a:xfrm>
              <a:off x="2709" y="2113"/>
              <a:ext cx="59" cy="63"/>
            </a:xfrm>
            <a:custGeom>
              <a:avLst/>
              <a:gdLst>
                <a:gd name="T0" fmla="*/ 0 w 59"/>
                <a:gd name="T1" fmla="*/ 8 h 63"/>
                <a:gd name="T2" fmla="*/ 9 w 59"/>
                <a:gd name="T3" fmla="*/ 13 h 63"/>
                <a:gd name="T4" fmla="*/ 17 w 59"/>
                <a:gd name="T5" fmla="*/ 17 h 63"/>
                <a:gd name="T6" fmla="*/ 25 w 59"/>
                <a:gd name="T7" fmla="*/ 23 h 63"/>
                <a:gd name="T8" fmla="*/ 33 w 59"/>
                <a:gd name="T9" fmla="*/ 29 h 63"/>
                <a:gd name="T10" fmla="*/ 39 w 59"/>
                <a:gd name="T11" fmla="*/ 36 h 63"/>
                <a:gd name="T12" fmla="*/ 45 w 59"/>
                <a:gd name="T13" fmla="*/ 44 h 63"/>
                <a:gd name="T14" fmla="*/ 50 w 59"/>
                <a:gd name="T15" fmla="*/ 52 h 63"/>
                <a:gd name="T16" fmla="*/ 53 w 59"/>
                <a:gd name="T17" fmla="*/ 63 h 63"/>
                <a:gd name="T18" fmla="*/ 59 w 59"/>
                <a:gd name="T19" fmla="*/ 61 h 63"/>
                <a:gd name="T20" fmla="*/ 55 w 59"/>
                <a:gd name="T21" fmla="*/ 48 h 63"/>
                <a:gd name="T22" fmla="*/ 50 w 59"/>
                <a:gd name="T23" fmla="*/ 38 h 63"/>
                <a:gd name="T24" fmla="*/ 44 w 59"/>
                <a:gd name="T25" fmla="*/ 29 h 63"/>
                <a:gd name="T26" fmla="*/ 36 w 59"/>
                <a:gd name="T27" fmla="*/ 21 h 63"/>
                <a:gd name="T28" fmla="*/ 28 w 59"/>
                <a:gd name="T29" fmla="*/ 15 h 63"/>
                <a:gd name="T30" fmla="*/ 20 w 59"/>
                <a:gd name="T31" fmla="*/ 10 h 63"/>
                <a:gd name="T32" fmla="*/ 11 w 59"/>
                <a:gd name="T33" fmla="*/ 4 h 63"/>
                <a:gd name="T34" fmla="*/ 3 w 59"/>
                <a:gd name="T35" fmla="*/ 0 h 63"/>
                <a:gd name="T36" fmla="*/ 0 w 59"/>
                <a:gd name="T37" fmla="*/ 8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63"/>
                <a:gd name="T59" fmla="*/ 59 w 59"/>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63">
                  <a:moveTo>
                    <a:pt x="0" y="8"/>
                  </a:moveTo>
                  <a:lnTo>
                    <a:pt x="9" y="13"/>
                  </a:lnTo>
                  <a:lnTo>
                    <a:pt x="17" y="17"/>
                  </a:lnTo>
                  <a:lnTo>
                    <a:pt x="25" y="23"/>
                  </a:lnTo>
                  <a:lnTo>
                    <a:pt x="33" y="29"/>
                  </a:lnTo>
                  <a:lnTo>
                    <a:pt x="39" y="36"/>
                  </a:lnTo>
                  <a:lnTo>
                    <a:pt x="45" y="44"/>
                  </a:lnTo>
                  <a:lnTo>
                    <a:pt x="50" y="52"/>
                  </a:lnTo>
                  <a:lnTo>
                    <a:pt x="53" y="63"/>
                  </a:lnTo>
                  <a:lnTo>
                    <a:pt x="59" y="61"/>
                  </a:lnTo>
                  <a:lnTo>
                    <a:pt x="55" y="48"/>
                  </a:lnTo>
                  <a:lnTo>
                    <a:pt x="50" y="38"/>
                  </a:lnTo>
                  <a:lnTo>
                    <a:pt x="44" y="29"/>
                  </a:lnTo>
                  <a:lnTo>
                    <a:pt x="36" y="21"/>
                  </a:lnTo>
                  <a:lnTo>
                    <a:pt x="28" y="15"/>
                  </a:lnTo>
                  <a:lnTo>
                    <a:pt x="20" y="10"/>
                  </a:lnTo>
                  <a:lnTo>
                    <a:pt x="11" y="4"/>
                  </a:lnTo>
                  <a:lnTo>
                    <a:pt x="3" y="0"/>
                  </a:lnTo>
                  <a:lnTo>
                    <a:pt x="0" y="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68" name="Freeform 70"/>
            <p:cNvSpPr>
              <a:spLocks/>
            </p:cNvSpPr>
            <p:nvPr/>
          </p:nvSpPr>
          <p:spPr bwMode="auto">
            <a:xfrm>
              <a:off x="2698" y="2113"/>
              <a:ext cx="14" cy="13"/>
            </a:xfrm>
            <a:custGeom>
              <a:avLst/>
              <a:gdLst>
                <a:gd name="T0" fmla="*/ 6 w 14"/>
                <a:gd name="T1" fmla="*/ 13 h 13"/>
                <a:gd name="T2" fmla="*/ 6 w 14"/>
                <a:gd name="T3" fmla="*/ 10 h 13"/>
                <a:gd name="T4" fmla="*/ 8 w 14"/>
                <a:gd name="T5" fmla="*/ 10 h 13"/>
                <a:gd name="T6" fmla="*/ 8 w 14"/>
                <a:gd name="T7" fmla="*/ 8 h 13"/>
                <a:gd name="T8" fmla="*/ 9 w 14"/>
                <a:gd name="T9" fmla="*/ 8 h 13"/>
                <a:gd name="T10" fmla="*/ 11 w 14"/>
                <a:gd name="T11" fmla="*/ 8 h 13"/>
                <a:gd name="T12" fmla="*/ 14 w 14"/>
                <a:gd name="T13" fmla="*/ 0 h 13"/>
                <a:gd name="T14" fmla="*/ 11 w 14"/>
                <a:gd name="T15" fmla="*/ 0 h 13"/>
                <a:gd name="T16" fmla="*/ 9 w 14"/>
                <a:gd name="T17" fmla="*/ 0 h 13"/>
                <a:gd name="T18" fmla="*/ 6 w 14"/>
                <a:gd name="T19" fmla="*/ 0 h 13"/>
                <a:gd name="T20" fmla="*/ 5 w 14"/>
                <a:gd name="T21" fmla="*/ 2 h 13"/>
                <a:gd name="T22" fmla="*/ 3 w 14"/>
                <a:gd name="T23" fmla="*/ 4 h 13"/>
                <a:gd name="T24" fmla="*/ 2 w 14"/>
                <a:gd name="T25" fmla="*/ 6 h 13"/>
                <a:gd name="T26" fmla="*/ 0 w 14"/>
                <a:gd name="T27" fmla="*/ 8 h 13"/>
                <a:gd name="T28" fmla="*/ 0 w 14"/>
                <a:gd name="T29" fmla="*/ 13 h 13"/>
                <a:gd name="T30" fmla="*/ 6 w 14"/>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3"/>
                <a:gd name="T50" fmla="*/ 14 w 14"/>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3">
                  <a:moveTo>
                    <a:pt x="6" y="13"/>
                  </a:moveTo>
                  <a:lnTo>
                    <a:pt x="6" y="10"/>
                  </a:lnTo>
                  <a:lnTo>
                    <a:pt x="8" y="10"/>
                  </a:lnTo>
                  <a:lnTo>
                    <a:pt x="8" y="8"/>
                  </a:lnTo>
                  <a:lnTo>
                    <a:pt x="9" y="8"/>
                  </a:lnTo>
                  <a:lnTo>
                    <a:pt x="11" y="8"/>
                  </a:lnTo>
                  <a:lnTo>
                    <a:pt x="14" y="0"/>
                  </a:lnTo>
                  <a:lnTo>
                    <a:pt x="11" y="0"/>
                  </a:lnTo>
                  <a:lnTo>
                    <a:pt x="9" y="0"/>
                  </a:lnTo>
                  <a:lnTo>
                    <a:pt x="6" y="0"/>
                  </a:lnTo>
                  <a:lnTo>
                    <a:pt x="5" y="2"/>
                  </a:lnTo>
                  <a:lnTo>
                    <a:pt x="3" y="4"/>
                  </a:lnTo>
                  <a:lnTo>
                    <a:pt x="2" y="6"/>
                  </a:lnTo>
                  <a:lnTo>
                    <a:pt x="0" y="8"/>
                  </a:lnTo>
                  <a:lnTo>
                    <a:pt x="0" y="13"/>
                  </a:lnTo>
                  <a:lnTo>
                    <a:pt x="6" y="13"/>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69" name="Freeform 71"/>
            <p:cNvSpPr>
              <a:spLocks/>
            </p:cNvSpPr>
            <p:nvPr/>
          </p:nvSpPr>
          <p:spPr bwMode="auto">
            <a:xfrm>
              <a:off x="2698" y="2126"/>
              <a:ext cx="63" cy="98"/>
            </a:xfrm>
            <a:custGeom>
              <a:avLst/>
              <a:gdLst>
                <a:gd name="T0" fmla="*/ 56 w 63"/>
                <a:gd name="T1" fmla="*/ 90 h 98"/>
                <a:gd name="T2" fmla="*/ 61 w 63"/>
                <a:gd name="T3" fmla="*/ 88 h 98"/>
                <a:gd name="T4" fmla="*/ 50 w 63"/>
                <a:gd name="T5" fmla="*/ 79 h 98"/>
                <a:gd name="T6" fmla="*/ 41 w 63"/>
                <a:gd name="T7" fmla="*/ 71 h 98"/>
                <a:gd name="T8" fmla="*/ 31 w 63"/>
                <a:gd name="T9" fmla="*/ 63 h 98"/>
                <a:gd name="T10" fmla="*/ 24 w 63"/>
                <a:gd name="T11" fmla="*/ 52 h 98"/>
                <a:gd name="T12" fmla="*/ 17 w 63"/>
                <a:gd name="T13" fmla="*/ 42 h 98"/>
                <a:gd name="T14" fmla="*/ 11 w 63"/>
                <a:gd name="T15" fmla="*/ 29 h 98"/>
                <a:gd name="T16" fmla="*/ 8 w 63"/>
                <a:gd name="T17" fmla="*/ 14 h 98"/>
                <a:gd name="T18" fmla="*/ 6 w 63"/>
                <a:gd name="T19" fmla="*/ 0 h 98"/>
                <a:gd name="T20" fmla="*/ 0 w 63"/>
                <a:gd name="T21" fmla="*/ 0 h 98"/>
                <a:gd name="T22" fmla="*/ 2 w 63"/>
                <a:gd name="T23" fmla="*/ 16 h 98"/>
                <a:gd name="T24" fmla="*/ 5 w 63"/>
                <a:gd name="T25" fmla="*/ 33 h 98"/>
                <a:gd name="T26" fmla="*/ 11 w 63"/>
                <a:gd name="T27" fmla="*/ 46 h 98"/>
                <a:gd name="T28" fmla="*/ 19 w 63"/>
                <a:gd name="T29" fmla="*/ 58 h 98"/>
                <a:gd name="T30" fmla="*/ 28 w 63"/>
                <a:gd name="T31" fmla="*/ 69 h 98"/>
                <a:gd name="T32" fmla="*/ 38 w 63"/>
                <a:gd name="T33" fmla="*/ 79 h 98"/>
                <a:gd name="T34" fmla="*/ 47 w 63"/>
                <a:gd name="T35" fmla="*/ 88 h 98"/>
                <a:gd name="T36" fmla="*/ 58 w 63"/>
                <a:gd name="T37" fmla="*/ 96 h 98"/>
                <a:gd name="T38" fmla="*/ 63 w 63"/>
                <a:gd name="T39" fmla="*/ 92 h 98"/>
                <a:gd name="T40" fmla="*/ 58 w 63"/>
                <a:gd name="T41" fmla="*/ 96 h 98"/>
                <a:gd name="T42" fmla="*/ 61 w 63"/>
                <a:gd name="T43" fmla="*/ 98 h 98"/>
                <a:gd name="T44" fmla="*/ 63 w 63"/>
                <a:gd name="T45" fmla="*/ 92 h 98"/>
                <a:gd name="T46" fmla="*/ 56 w 63"/>
                <a:gd name="T47" fmla="*/ 90 h 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98"/>
                <a:gd name="T74" fmla="*/ 63 w 63"/>
                <a:gd name="T75" fmla="*/ 98 h 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98">
                  <a:moveTo>
                    <a:pt x="56" y="90"/>
                  </a:moveTo>
                  <a:lnTo>
                    <a:pt x="61" y="88"/>
                  </a:lnTo>
                  <a:lnTo>
                    <a:pt x="50" y="79"/>
                  </a:lnTo>
                  <a:lnTo>
                    <a:pt x="41" y="71"/>
                  </a:lnTo>
                  <a:lnTo>
                    <a:pt x="31" y="63"/>
                  </a:lnTo>
                  <a:lnTo>
                    <a:pt x="24" y="52"/>
                  </a:lnTo>
                  <a:lnTo>
                    <a:pt x="17" y="42"/>
                  </a:lnTo>
                  <a:lnTo>
                    <a:pt x="11" y="29"/>
                  </a:lnTo>
                  <a:lnTo>
                    <a:pt x="8" y="14"/>
                  </a:lnTo>
                  <a:lnTo>
                    <a:pt x="6" y="0"/>
                  </a:lnTo>
                  <a:lnTo>
                    <a:pt x="0" y="0"/>
                  </a:lnTo>
                  <a:lnTo>
                    <a:pt x="2" y="16"/>
                  </a:lnTo>
                  <a:lnTo>
                    <a:pt x="5" y="33"/>
                  </a:lnTo>
                  <a:lnTo>
                    <a:pt x="11" y="46"/>
                  </a:lnTo>
                  <a:lnTo>
                    <a:pt x="19" y="58"/>
                  </a:lnTo>
                  <a:lnTo>
                    <a:pt x="28" y="69"/>
                  </a:lnTo>
                  <a:lnTo>
                    <a:pt x="38" y="79"/>
                  </a:lnTo>
                  <a:lnTo>
                    <a:pt x="47" y="88"/>
                  </a:lnTo>
                  <a:lnTo>
                    <a:pt x="58" y="96"/>
                  </a:lnTo>
                  <a:lnTo>
                    <a:pt x="63" y="92"/>
                  </a:lnTo>
                  <a:lnTo>
                    <a:pt x="58" y="96"/>
                  </a:lnTo>
                  <a:lnTo>
                    <a:pt x="61" y="98"/>
                  </a:lnTo>
                  <a:lnTo>
                    <a:pt x="63" y="92"/>
                  </a:lnTo>
                  <a:lnTo>
                    <a:pt x="56" y="9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70" name="Freeform 72"/>
            <p:cNvSpPr>
              <a:spLocks/>
            </p:cNvSpPr>
            <p:nvPr/>
          </p:nvSpPr>
          <p:spPr bwMode="auto">
            <a:xfrm>
              <a:off x="2754" y="2212"/>
              <a:ext cx="10" cy="8"/>
            </a:xfrm>
            <a:custGeom>
              <a:avLst/>
              <a:gdLst>
                <a:gd name="T0" fmla="*/ 5 w 10"/>
                <a:gd name="T1" fmla="*/ 0 h 8"/>
                <a:gd name="T2" fmla="*/ 5 w 10"/>
                <a:gd name="T3" fmla="*/ 2 h 8"/>
                <a:gd name="T4" fmla="*/ 7 w 10"/>
                <a:gd name="T5" fmla="*/ 0 h 8"/>
                <a:gd name="T6" fmla="*/ 5 w 10"/>
                <a:gd name="T7" fmla="*/ 0 h 8"/>
                <a:gd name="T8" fmla="*/ 4 w 10"/>
                <a:gd name="T9" fmla="*/ 0 h 8"/>
                <a:gd name="T10" fmla="*/ 2 w 10"/>
                <a:gd name="T11" fmla="*/ 0 h 8"/>
                <a:gd name="T12" fmla="*/ 0 w 10"/>
                <a:gd name="T13" fmla="*/ 2 h 8"/>
                <a:gd name="T14" fmla="*/ 0 w 10"/>
                <a:gd name="T15" fmla="*/ 4 h 8"/>
                <a:gd name="T16" fmla="*/ 7 w 10"/>
                <a:gd name="T17" fmla="*/ 6 h 8"/>
                <a:gd name="T18" fmla="*/ 5 w 10"/>
                <a:gd name="T19" fmla="*/ 8 h 8"/>
                <a:gd name="T20" fmla="*/ 7 w 10"/>
                <a:gd name="T21" fmla="*/ 8 h 8"/>
                <a:gd name="T22" fmla="*/ 8 w 10"/>
                <a:gd name="T23" fmla="*/ 8 h 8"/>
                <a:gd name="T24" fmla="*/ 10 w 10"/>
                <a:gd name="T25" fmla="*/ 6 h 8"/>
                <a:gd name="T26" fmla="*/ 5 w 10"/>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8"/>
                <a:gd name="T44" fmla="*/ 10 w 10"/>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8">
                  <a:moveTo>
                    <a:pt x="5" y="0"/>
                  </a:moveTo>
                  <a:lnTo>
                    <a:pt x="5" y="2"/>
                  </a:lnTo>
                  <a:lnTo>
                    <a:pt x="7" y="0"/>
                  </a:lnTo>
                  <a:lnTo>
                    <a:pt x="5" y="0"/>
                  </a:lnTo>
                  <a:lnTo>
                    <a:pt x="4" y="0"/>
                  </a:lnTo>
                  <a:lnTo>
                    <a:pt x="2" y="0"/>
                  </a:lnTo>
                  <a:lnTo>
                    <a:pt x="0" y="2"/>
                  </a:lnTo>
                  <a:lnTo>
                    <a:pt x="0" y="4"/>
                  </a:lnTo>
                  <a:lnTo>
                    <a:pt x="7" y="6"/>
                  </a:lnTo>
                  <a:lnTo>
                    <a:pt x="5" y="8"/>
                  </a:lnTo>
                  <a:lnTo>
                    <a:pt x="7" y="8"/>
                  </a:lnTo>
                  <a:lnTo>
                    <a:pt x="8" y="8"/>
                  </a:lnTo>
                  <a:lnTo>
                    <a:pt x="10" y="6"/>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71" name="Freeform 73"/>
            <p:cNvSpPr>
              <a:spLocks/>
            </p:cNvSpPr>
            <p:nvPr/>
          </p:nvSpPr>
          <p:spPr bwMode="auto">
            <a:xfrm>
              <a:off x="2759" y="2161"/>
              <a:ext cx="11" cy="57"/>
            </a:xfrm>
            <a:custGeom>
              <a:avLst/>
              <a:gdLst>
                <a:gd name="T0" fmla="*/ 6 w 11"/>
                <a:gd name="T1" fmla="*/ 0 h 57"/>
                <a:gd name="T2" fmla="*/ 0 w 11"/>
                <a:gd name="T3" fmla="*/ 4 h 57"/>
                <a:gd name="T4" fmla="*/ 2 w 11"/>
                <a:gd name="T5" fmla="*/ 11 h 57"/>
                <a:gd name="T6" fmla="*/ 3 w 11"/>
                <a:gd name="T7" fmla="*/ 15 h 57"/>
                <a:gd name="T8" fmla="*/ 5 w 11"/>
                <a:gd name="T9" fmla="*/ 21 h 57"/>
                <a:gd name="T10" fmla="*/ 5 w 11"/>
                <a:gd name="T11" fmla="*/ 28 h 57"/>
                <a:gd name="T12" fmla="*/ 5 w 11"/>
                <a:gd name="T13" fmla="*/ 34 h 57"/>
                <a:gd name="T14" fmla="*/ 3 w 11"/>
                <a:gd name="T15" fmla="*/ 40 h 57"/>
                <a:gd name="T16" fmla="*/ 2 w 11"/>
                <a:gd name="T17" fmla="*/ 47 h 57"/>
                <a:gd name="T18" fmla="*/ 0 w 11"/>
                <a:gd name="T19" fmla="*/ 51 h 57"/>
                <a:gd name="T20" fmla="*/ 5 w 11"/>
                <a:gd name="T21" fmla="*/ 57 h 57"/>
                <a:gd name="T22" fmla="*/ 8 w 11"/>
                <a:gd name="T23" fmla="*/ 51 h 57"/>
                <a:gd name="T24" fmla="*/ 9 w 11"/>
                <a:gd name="T25" fmla="*/ 42 h 57"/>
                <a:gd name="T26" fmla="*/ 11 w 11"/>
                <a:gd name="T27" fmla="*/ 36 h 57"/>
                <a:gd name="T28" fmla="*/ 11 w 11"/>
                <a:gd name="T29" fmla="*/ 28 h 57"/>
                <a:gd name="T30" fmla="*/ 11 w 11"/>
                <a:gd name="T31" fmla="*/ 21 h 57"/>
                <a:gd name="T32" fmla="*/ 9 w 11"/>
                <a:gd name="T33" fmla="*/ 13 h 57"/>
                <a:gd name="T34" fmla="*/ 8 w 11"/>
                <a:gd name="T35" fmla="*/ 7 h 57"/>
                <a:gd name="T36" fmla="*/ 5 w 11"/>
                <a:gd name="T37" fmla="*/ 0 h 57"/>
                <a:gd name="T38" fmla="*/ 0 w 11"/>
                <a:gd name="T39" fmla="*/ 4 h 57"/>
                <a:gd name="T40" fmla="*/ 6 w 11"/>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57"/>
                <a:gd name="T65" fmla="*/ 11 w 11"/>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57">
                  <a:moveTo>
                    <a:pt x="6" y="0"/>
                  </a:moveTo>
                  <a:lnTo>
                    <a:pt x="0" y="4"/>
                  </a:lnTo>
                  <a:lnTo>
                    <a:pt x="2" y="11"/>
                  </a:lnTo>
                  <a:lnTo>
                    <a:pt x="3" y="15"/>
                  </a:lnTo>
                  <a:lnTo>
                    <a:pt x="5" y="21"/>
                  </a:lnTo>
                  <a:lnTo>
                    <a:pt x="5" y="28"/>
                  </a:lnTo>
                  <a:lnTo>
                    <a:pt x="5" y="34"/>
                  </a:lnTo>
                  <a:lnTo>
                    <a:pt x="3" y="40"/>
                  </a:lnTo>
                  <a:lnTo>
                    <a:pt x="2" y="47"/>
                  </a:lnTo>
                  <a:lnTo>
                    <a:pt x="0" y="51"/>
                  </a:lnTo>
                  <a:lnTo>
                    <a:pt x="5" y="57"/>
                  </a:lnTo>
                  <a:lnTo>
                    <a:pt x="8" y="51"/>
                  </a:lnTo>
                  <a:lnTo>
                    <a:pt x="9" y="42"/>
                  </a:lnTo>
                  <a:lnTo>
                    <a:pt x="11" y="36"/>
                  </a:lnTo>
                  <a:lnTo>
                    <a:pt x="11" y="28"/>
                  </a:lnTo>
                  <a:lnTo>
                    <a:pt x="11" y="21"/>
                  </a:lnTo>
                  <a:lnTo>
                    <a:pt x="9" y="13"/>
                  </a:lnTo>
                  <a:lnTo>
                    <a:pt x="8" y="7"/>
                  </a:lnTo>
                  <a:lnTo>
                    <a:pt x="5" y="0"/>
                  </a:lnTo>
                  <a:lnTo>
                    <a:pt x="0" y="4"/>
                  </a:lnTo>
                  <a:lnTo>
                    <a:pt x="6"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72" name="Freeform 74"/>
            <p:cNvSpPr>
              <a:spLocks/>
            </p:cNvSpPr>
            <p:nvPr/>
          </p:nvSpPr>
          <p:spPr bwMode="auto">
            <a:xfrm>
              <a:off x="2759" y="2161"/>
              <a:ext cx="9" cy="15"/>
            </a:xfrm>
            <a:custGeom>
              <a:avLst/>
              <a:gdLst>
                <a:gd name="T0" fmla="*/ 3 w 9"/>
                <a:gd name="T1" fmla="*/ 15 h 15"/>
                <a:gd name="T2" fmla="*/ 9 w 9"/>
                <a:gd name="T3" fmla="*/ 11 h 15"/>
                <a:gd name="T4" fmla="*/ 6 w 9"/>
                <a:gd name="T5" fmla="*/ 0 h 15"/>
                <a:gd name="T6" fmla="*/ 0 w 9"/>
                <a:gd name="T7" fmla="*/ 4 h 15"/>
                <a:gd name="T8" fmla="*/ 3 w 9"/>
                <a:gd name="T9" fmla="*/ 15 h 15"/>
                <a:gd name="T10" fmla="*/ 9 w 9"/>
                <a:gd name="T11" fmla="*/ 13 h 15"/>
                <a:gd name="T12" fmla="*/ 3 w 9"/>
                <a:gd name="T13" fmla="*/ 15 h 15"/>
                <a:gd name="T14" fmla="*/ 0 60000 65536"/>
                <a:gd name="T15" fmla="*/ 0 60000 65536"/>
                <a:gd name="T16" fmla="*/ 0 60000 65536"/>
                <a:gd name="T17" fmla="*/ 0 60000 65536"/>
                <a:gd name="T18" fmla="*/ 0 60000 65536"/>
                <a:gd name="T19" fmla="*/ 0 60000 65536"/>
                <a:gd name="T20" fmla="*/ 0 60000 65536"/>
                <a:gd name="T21" fmla="*/ 0 w 9"/>
                <a:gd name="T22" fmla="*/ 0 h 15"/>
                <a:gd name="T23" fmla="*/ 9 w 9"/>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5">
                  <a:moveTo>
                    <a:pt x="3" y="15"/>
                  </a:moveTo>
                  <a:lnTo>
                    <a:pt x="9" y="11"/>
                  </a:lnTo>
                  <a:lnTo>
                    <a:pt x="6" y="0"/>
                  </a:lnTo>
                  <a:lnTo>
                    <a:pt x="0" y="4"/>
                  </a:lnTo>
                  <a:lnTo>
                    <a:pt x="3" y="15"/>
                  </a:lnTo>
                  <a:lnTo>
                    <a:pt x="9" y="13"/>
                  </a:lnTo>
                  <a:lnTo>
                    <a:pt x="3" y="1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73" name="Freeform 75"/>
            <p:cNvSpPr>
              <a:spLocks/>
            </p:cNvSpPr>
            <p:nvPr/>
          </p:nvSpPr>
          <p:spPr bwMode="auto">
            <a:xfrm>
              <a:off x="2709" y="2113"/>
              <a:ext cx="59" cy="63"/>
            </a:xfrm>
            <a:custGeom>
              <a:avLst/>
              <a:gdLst>
                <a:gd name="T0" fmla="*/ 0 w 59"/>
                <a:gd name="T1" fmla="*/ 8 h 63"/>
                <a:gd name="T2" fmla="*/ 9 w 59"/>
                <a:gd name="T3" fmla="*/ 13 h 63"/>
                <a:gd name="T4" fmla="*/ 17 w 59"/>
                <a:gd name="T5" fmla="*/ 17 h 63"/>
                <a:gd name="T6" fmla="*/ 25 w 59"/>
                <a:gd name="T7" fmla="*/ 23 h 63"/>
                <a:gd name="T8" fmla="*/ 33 w 59"/>
                <a:gd name="T9" fmla="*/ 29 h 63"/>
                <a:gd name="T10" fmla="*/ 39 w 59"/>
                <a:gd name="T11" fmla="*/ 36 h 63"/>
                <a:gd name="T12" fmla="*/ 45 w 59"/>
                <a:gd name="T13" fmla="*/ 44 h 63"/>
                <a:gd name="T14" fmla="*/ 50 w 59"/>
                <a:gd name="T15" fmla="*/ 52 h 63"/>
                <a:gd name="T16" fmla="*/ 53 w 59"/>
                <a:gd name="T17" fmla="*/ 63 h 63"/>
                <a:gd name="T18" fmla="*/ 59 w 59"/>
                <a:gd name="T19" fmla="*/ 61 h 63"/>
                <a:gd name="T20" fmla="*/ 55 w 59"/>
                <a:gd name="T21" fmla="*/ 48 h 63"/>
                <a:gd name="T22" fmla="*/ 50 w 59"/>
                <a:gd name="T23" fmla="*/ 38 h 63"/>
                <a:gd name="T24" fmla="*/ 44 w 59"/>
                <a:gd name="T25" fmla="*/ 29 h 63"/>
                <a:gd name="T26" fmla="*/ 36 w 59"/>
                <a:gd name="T27" fmla="*/ 21 h 63"/>
                <a:gd name="T28" fmla="*/ 28 w 59"/>
                <a:gd name="T29" fmla="*/ 15 h 63"/>
                <a:gd name="T30" fmla="*/ 20 w 59"/>
                <a:gd name="T31" fmla="*/ 10 h 63"/>
                <a:gd name="T32" fmla="*/ 11 w 59"/>
                <a:gd name="T33" fmla="*/ 4 h 63"/>
                <a:gd name="T34" fmla="*/ 3 w 59"/>
                <a:gd name="T35" fmla="*/ 0 h 63"/>
                <a:gd name="T36" fmla="*/ 0 w 59"/>
                <a:gd name="T37" fmla="*/ 8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9"/>
                <a:gd name="T58" fmla="*/ 0 h 63"/>
                <a:gd name="T59" fmla="*/ 59 w 59"/>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9" h="63">
                  <a:moveTo>
                    <a:pt x="0" y="8"/>
                  </a:moveTo>
                  <a:lnTo>
                    <a:pt x="9" y="13"/>
                  </a:lnTo>
                  <a:lnTo>
                    <a:pt x="17" y="17"/>
                  </a:lnTo>
                  <a:lnTo>
                    <a:pt x="25" y="23"/>
                  </a:lnTo>
                  <a:lnTo>
                    <a:pt x="33" y="29"/>
                  </a:lnTo>
                  <a:lnTo>
                    <a:pt x="39" y="36"/>
                  </a:lnTo>
                  <a:lnTo>
                    <a:pt x="45" y="44"/>
                  </a:lnTo>
                  <a:lnTo>
                    <a:pt x="50" y="52"/>
                  </a:lnTo>
                  <a:lnTo>
                    <a:pt x="53" y="63"/>
                  </a:lnTo>
                  <a:lnTo>
                    <a:pt x="59" y="61"/>
                  </a:lnTo>
                  <a:lnTo>
                    <a:pt x="55" y="48"/>
                  </a:lnTo>
                  <a:lnTo>
                    <a:pt x="50" y="38"/>
                  </a:lnTo>
                  <a:lnTo>
                    <a:pt x="44" y="29"/>
                  </a:lnTo>
                  <a:lnTo>
                    <a:pt x="36" y="21"/>
                  </a:lnTo>
                  <a:lnTo>
                    <a:pt x="28" y="15"/>
                  </a:lnTo>
                  <a:lnTo>
                    <a:pt x="20" y="10"/>
                  </a:lnTo>
                  <a:lnTo>
                    <a:pt x="11" y="4"/>
                  </a:lnTo>
                  <a:lnTo>
                    <a:pt x="3"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74" name="Freeform 76"/>
            <p:cNvSpPr>
              <a:spLocks/>
            </p:cNvSpPr>
            <p:nvPr/>
          </p:nvSpPr>
          <p:spPr bwMode="auto">
            <a:xfrm>
              <a:off x="2698" y="2113"/>
              <a:ext cx="14" cy="13"/>
            </a:xfrm>
            <a:custGeom>
              <a:avLst/>
              <a:gdLst>
                <a:gd name="T0" fmla="*/ 6 w 14"/>
                <a:gd name="T1" fmla="*/ 13 h 13"/>
                <a:gd name="T2" fmla="*/ 6 w 14"/>
                <a:gd name="T3" fmla="*/ 10 h 13"/>
                <a:gd name="T4" fmla="*/ 8 w 14"/>
                <a:gd name="T5" fmla="*/ 10 h 13"/>
                <a:gd name="T6" fmla="*/ 8 w 14"/>
                <a:gd name="T7" fmla="*/ 8 h 13"/>
                <a:gd name="T8" fmla="*/ 9 w 14"/>
                <a:gd name="T9" fmla="*/ 8 h 13"/>
                <a:gd name="T10" fmla="*/ 11 w 14"/>
                <a:gd name="T11" fmla="*/ 8 h 13"/>
                <a:gd name="T12" fmla="*/ 14 w 14"/>
                <a:gd name="T13" fmla="*/ 0 h 13"/>
                <a:gd name="T14" fmla="*/ 11 w 14"/>
                <a:gd name="T15" fmla="*/ 0 h 13"/>
                <a:gd name="T16" fmla="*/ 9 w 14"/>
                <a:gd name="T17" fmla="*/ 0 h 13"/>
                <a:gd name="T18" fmla="*/ 6 w 14"/>
                <a:gd name="T19" fmla="*/ 0 h 13"/>
                <a:gd name="T20" fmla="*/ 5 w 14"/>
                <a:gd name="T21" fmla="*/ 2 h 13"/>
                <a:gd name="T22" fmla="*/ 3 w 14"/>
                <a:gd name="T23" fmla="*/ 4 h 13"/>
                <a:gd name="T24" fmla="*/ 2 w 14"/>
                <a:gd name="T25" fmla="*/ 6 h 13"/>
                <a:gd name="T26" fmla="*/ 0 w 14"/>
                <a:gd name="T27" fmla="*/ 8 h 13"/>
                <a:gd name="T28" fmla="*/ 0 w 14"/>
                <a:gd name="T29" fmla="*/ 13 h 13"/>
                <a:gd name="T30" fmla="*/ 6 w 14"/>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3"/>
                <a:gd name="T50" fmla="*/ 14 w 14"/>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3">
                  <a:moveTo>
                    <a:pt x="6" y="13"/>
                  </a:moveTo>
                  <a:lnTo>
                    <a:pt x="6" y="10"/>
                  </a:lnTo>
                  <a:lnTo>
                    <a:pt x="8" y="10"/>
                  </a:lnTo>
                  <a:lnTo>
                    <a:pt x="8" y="8"/>
                  </a:lnTo>
                  <a:lnTo>
                    <a:pt x="9" y="8"/>
                  </a:lnTo>
                  <a:lnTo>
                    <a:pt x="11" y="8"/>
                  </a:lnTo>
                  <a:lnTo>
                    <a:pt x="14" y="0"/>
                  </a:lnTo>
                  <a:lnTo>
                    <a:pt x="11" y="0"/>
                  </a:lnTo>
                  <a:lnTo>
                    <a:pt x="9" y="0"/>
                  </a:lnTo>
                  <a:lnTo>
                    <a:pt x="6" y="0"/>
                  </a:lnTo>
                  <a:lnTo>
                    <a:pt x="5" y="2"/>
                  </a:lnTo>
                  <a:lnTo>
                    <a:pt x="3" y="4"/>
                  </a:lnTo>
                  <a:lnTo>
                    <a:pt x="2" y="6"/>
                  </a:lnTo>
                  <a:lnTo>
                    <a:pt x="0" y="8"/>
                  </a:lnTo>
                  <a:lnTo>
                    <a:pt x="0" y="13"/>
                  </a:lnTo>
                  <a:lnTo>
                    <a:pt x="6"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75" name="Freeform 77"/>
            <p:cNvSpPr>
              <a:spLocks/>
            </p:cNvSpPr>
            <p:nvPr/>
          </p:nvSpPr>
          <p:spPr bwMode="auto">
            <a:xfrm>
              <a:off x="2698" y="2126"/>
              <a:ext cx="63" cy="98"/>
            </a:xfrm>
            <a:custGeom>
              <a:avLst/>
              <a:gdLst>
                <a:gd name="T0" fmla="*/ 56 w 63"/>
                <a:gd name="T1" fmla="*/ 90 h 98"/>
                <a:gd name="T2" fmla="*/ 61 w 63"/>
                <a:gd name="T3" fmla="*/ 88 h 98"/>
                <a:gd name="T4" fmla="*/ 50 w 63"/>
                <a:gd name="T5" fmla="*/ 79 h 98"/>
                <a:gd name="T6" fmla="*/ 41 w 63"/>
                <a:gd name="T7" fmla="*/ 71 h 98"/>
                <a:gd name="T8" fmla="*/ 31 w 63"/>
                <a:gd name="T9" fmla="*/ 63 h 98"/>
                <a:gd name="T10" fmla="*/ 24 w 63"/>
                <a:gd name="T11" fmla="*/ 52 h 98"/>
                <a:gd name="T12" fmla="*/ 17 w 63"/>
                <a:gd name="T13" fmla="*/ 42 h 98"/>
                <a:gd name="T14" fmla="*/ 11 w 63"/>
                <a:gd name="T15" fmla="*/ 29 h 98"/>
                <a:gd name="T16" fmla="*/ 8 w 63"/>
                <a:gd name="T17" fmla="*/ 14 h 98"/>
                <a:gd name="T18" fmla="*/ 6 w 63"/>
                <a:gd name="T19" fmla="*/ 0 h 98"/>
                <a:gd name="T20" fmla="*/ 0 w 63"/>
                <a:gd name="T21" fmla="*/ 0 h 98"/>
                <a:gd name="T22" fmla="*/ 2 w 63"/>
                <a:gd name="T23" fmla="*/ 16 h 98"/>
                <a:gd name="T24" fmla="*/ 5 w 63"/>
                <a:gd name="T25" fmla="*/ 33 h 98"/>
                <a:gd name="T26" fmla="*/ 11 w 63"/>
                <a:gd name="T27" fmla="*/ 46 h 98"/>
                <a:gd name="T28" fmla="*/ 19 w 63"/>
                <a:gd name="T29" fmla="*/ 58 h 98"/>
                <a:gd name="T30" fmla="*/ 28 w 63"/>
                <a:gd name="T31" fmla="*/ 69 h 98"/>
                <a:gd name="T32" fmla="*/ 38 w 63"/>
                <a:gd name="T33" fmla="*/ 79 h 98"/>
                <a:gd name="T34" fmla="*/ 47 w 63"/>
                <a:gd name="T35" fmla="*/ 88 h 98"/>
                <a:gd name="T36" fmla="*/ 58 w 63"/>
                <a:gd name="T37" fmla="*/ 96 h 98"/>
                <a:gd name="T38" fmla="*/ 63 w 63"/>
                <a:gd name="T39" fmla="*/ 92 h 98"/>
                <a:gd name="T40" fmla="*/ 58 w 63"/>
                <a:gd name="T41" fmla="*/ 96 h 98"/>
                <a:gd name="T42" fmla="*/ 61 w 63"/>
                <a:gd name="T43" fmla="*/ 98 h 98"/>
                <a:gd name="T44" fmla="*/ 63 w 63"/>
                <a:gd name="T45" fmla="*/ 92 h 98"/>
                <a:gd name="T46" fmla="*/ 56 w 63"/>
                <a:gd name="T47" fmla="*/ 90 h 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98"/>
                <a:gd name="T74" fmla="*/ 63 w 63"/>
                <a:gd name="T75" fmla="*/ 98 h 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98">
                  <a:moveTo>
                    <a:pt x="56" y="90"/>
                  </a:moveTo>
                  <a:lnTo>
                    <a:pt x="61" y="88"/>
                  </a:lnTo>
                  <a:lnTo>
                    <a:pt x="50" y="79"/>
                  </a:lnTo>
                  <a:lnTo>
                    <a:pt x="41" y="71"/>
                  </a:lnTo>
                  <a:lnTo>
                    <a:pt x="31" y="63"/>
                  </a:lnTo>
                  <a:lnTo>
                    <a:pt x="24" y="52"/>
                  </a:lnTo>
                  <a:lnTo>
                    <a:pt x="17" y="42"/>
                  </a:lnTo>
                  <a:lnTo>
                    <a:pt x="11" y="29"/>
                  </a:lnTo>
                  <a:lnTo>
                    <a:pt x="8" y="14"/>
                  </a:lnTo>
                  <a:lnTo>
                    <a:pt x="6" y="0"/>
                  </a:lnTo>
                  <a:lnTo>
                    <a:pt x="0" y="0"/>
                  </a:lnTo>
                  <a:lnTo>
                    <a:pt x="2" y="16"/>
                  </a:lnTo>
                  <a:lnTo>
                    <a:pt x="5" y="33"/>
                  </a:lnTo>
                  <a:lnTo>
                    <a:pt x="11" y="46"/>
                  </a:lnTo>
                  <a:lnTo>
                    <a:pt x="19" y="58"/>
                  </a:lnTo>
                  <a:lnTo>
                    <a:pt x="28" y="69"/>
                  </a:lnTo>
                  <a:lnTo>
                    <a:pt x="38" y="79"/>
                  </a:lnTo>
                  <a:lnTo>
                    <a:pt x="47" y="88"/>
                  </a:lnTo>
                  <a:lnTo>
                    <a:pt x="58" y="96"/>
                  </a:lnTo>
                  <a:lnTo>
                    <a:pt x="63" y="92"/>
                  </a:lnTo>
                  <a:lnTo>
                    <a:pt x="58" y="96"/>
                  </a:lnTo>
                  <a:lnTo>
                    <a:pt x="61" y="98"/>
                  </a:lnTo>
                  <a:lnTo>
                    <a:pt x="63" y="92"/>
                  </a:lnTo>
                  <a:lnTo>
                    <a:pt x="56" y="9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76" name="Freeform 78"/>
            <p:cNvSpPr>
              <a:spLocks/>
            </p:cNvSpPr>
            <p:nvPr/>
          </p:nvSpPr>
          <p:spPr bwMode="auto">
            <a:xfrm>
              <a:off x="2754" y="2212"/>
              <a:ext cx="10" cy="8"/>
            </a:xfrm>
            <a:custGeom>
              <a:avLst/>
              <a:gdLst>
                <a:gd name="T0" fmla="*/ 5 w 10"/>
                <a:gd name="T1" fmla="*/ 0 h 8"/>
                <a:gd name="T2" fmla="*/ 5 w 10"/>
                <a:gd name="T3" fmla="*/ 2 h 8"/>
                <a:gd name="T4" fmla="*/ 7 w 10"/>
                <a:gd name="T5" fmla="*/ 0 h 8"/>
                <a:gd name="T6" fmla="*/ 5 w 10"/>
                <a:gd name="T7" fmla="*/ 0 h 8"/>
                <a:gd name="T8" fmla="*/ 4 w 10"/>
                <a:gd name="T9" fmla="*/ 0 h 8"/>
                <a:gd name="T10" fmla="*/ 2 w 10"/>
                <a:gd name="T11" fmla="*/ 0 h 8"/>
                <a:gd name="T12" fmla="*/ 0 w 10"/>
                <a:gd name="T13" fmla="*/ 2 h 8"/>
                <a:gd name="T14" fmla="*/ 0 w 10"/>
                <a:gd name="T15" fmla="*/ 4 h 8"/>
                <a:gd name="T16" fmla="*/ 7 w 10"/>
                <a:gd name="T17" fmla="*/ 6 h 8"/>
                <a:gd name="T18" fmla="*/ 5 w 10"/>
                <a:gd name="T19" fmla="*/ 8 h 8"/>
                <a:gd name="T20" fmla="*/ 7 w 10"/>
                <a:gd name="T21" fmla="*/ 8 h 8"/>
                <a:gd name="T22" fmla="*/ 8 w 10"/>
                <a:gd name="T23" fmla="*/ 8 h 8"/>
                <a:gd name="T24" fmla="*/ 10 w 10"/>
                <a:gd name="T25" fmla="*/ 6 h 8"/>
                <a:gd name="T26" fmla="*/ 5 w 10"/>
                <a:gd name="T27" fmla="*/ 0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8"/>
                <a:gd name="T44" fmla="*/ 10 w 10"/>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8">
                  <a:moveTo>
                    <a:pt x="5" y="0"/>
                  </a:moveTo>
                  <a:lnTo>
                    <a:pt x="5" y="2"/>
                  </a:lnTo>
                  <a:lnTo>
                    <a:pt x="7" y="0"/>
                  </a:lnTo>
                  <a:lnTo>
                    <a:pt x="5" y="0"/>
                  </a:lnTo>
                  <a:lnTo>
                    <a:pt x="4" y="0"/>
                  </a:lnTo>
                  <a:lnTo>
                    <a:pt x="2" y="0"/>
                  </a:lnTo>
                  <a:lnTo>
                    <a:pt x="0" y="2"/>
                  </a:lnTo>
                  <a:lnTo>
                    <a:pt x="0" y="4"/>
                  </a:lnTo>
                  <a:lnTo>
                    <a:pt x="7" y="6"/>
                  </a:lnTo>
                  <a:lnTo>
                    <a:pt x="5" y="8"/>
                  </a:lnTo>
                  <a:lnTo>
                    <a:pt x="7" y="8"/>
                  </a:lnTo>
                  <a:lnTo>
                    <a:pt x="8" y="8"/>
                  </a:lnTo>
                  <a:lnTo>
                    <a:pt x="10" y="6"/>
                  </a:lnTo>
                  <a:lnTo>
                    <a:pt x="5"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77" name="Freeform 79"/>
            <p:cNvSpPr>
              <a:spLocks/>
            </p:cNvSpPr>
            <p:nvPr/>
          </p:nvSpPr>
          <p:spPr bwMode="auto">
            <a:xfrm>
              <a:off x="2759" y="2161"/>
              <a:ext cx="11" cy="57"/>
            </a:xfrm>
            <a:custGeom>
              <a:avLst/>
              <a:gdLst>
                <a:gd name="T0" fmla="*/ 0 w 11"/>
                <a:gd name="T1" fmla="*/ 4 h 57"/>
                <a:gd name="T2" fmla="*/ 2 w 11"/>
                <a:gd name="T3" fmla="*/ 11 h 57"/>
                <a:gd name="T4" fmla="*/ 3 w 11"/>
                <a:gd name="T5" fmla="*/ 15 h 57"/>
                <a:gd name="T6" fmla="*/ 5 w 11"/>
                <a:gd name="T7" fmla="*/ 21 h 57"/>
                <a:gd name="T8" fmla="*/ 5 w 11"/>
                <a:gd name="T9" fmla="*/ 28 h 57"/>
                <a:gd name="T10" fmla="*/ 5 w 11"/>
                <a:gd name="T11" fmla="*/ 34 h 57"/>
                <a:gd name="T12" fmla="*/ 3 w 11"/>
                <a:gd name="T13" fmla="*/ 40 h 57"/>
                <a:gd name="T14" fmla="*/ 2 w 11"/>
                <a:gd name="T15" fmla="*/ 47 h 57"/>
                <a:gd name="T16" fmla="*/ 0 w 11"/>
                <a:gd name="T17" fmla="*/ 51 h 57"/>
                <a:gd name="T18" fmla="*/ 5 w 11"/>
                <a:gd name="T19" fmla="*/ 57 h 57"/>
                <a:gd name="T20" fmla="*/ 8 w 11"/>
                <a:gd name="T21" fmla="*/ 51 h 57"/>
                <a:gd name="T22" fmla="*/ 9 w 11"/>
                <a:gd name="T23" fmla="*/ 42 h 57"/>
                <a:gd name="T24" fmla="*/ 11 w 11"/>
                <a:gd name="T25" fmla="*/ 36 h 57"/>
                <a:gd name="T26" fmla="*/ 11 w 11"/>
                <a:gd name="T27" fmla="*/ 28 h 57"/>
                <a:gd name="T28" fmla="*/ 11 w 11"/>
                <a:gd name="T29" fmla="*/ 21 h 57"/>
                <a:gd name="T30" fmla="*/ 9 w 11"/>
                <a:gd name="T31" fmla="*/ 13 h 57"/>
                <a:gd name="T32" fmla="*/ 8 w 11"/>
                <a:gd name="T33" fmla="*/ 7 h 57"/>
                <a:gd name="T34" fmla="*/ 5 w 11"/>
                <a:gd name="T35" fmla="*/ 0 h 57"/>
                <a:gd name="T36" fmla="*/ 0 w 11"/>
                <a:gd name="T37" fmla="*/ 4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57"/>
                <a:gd name="T59" fmla="*/ 11 w 11"/>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57">
                  <a:moveTo>
                    <a:pt x="0" y="4"/>
                  </a:moveTo>
                  <a:lnTo>
                    <a:pt x="2" y="11"/>
                  </a:lnTo>
                  <a:lnTo>
                    <a:pt x="3" y="15"/>
                  </a:lnTo>
                  <a:lnTo>
                    <a:pt x="5" y="21"/>
                  </a:lnTo>
                  <a:lnTo>
                    <a:pt x="5" y="28"/>
                  </a:lnTo>
                  <a:lnTo>
                    <a:pt x="5" y="34"/>
                  </a:lnTo>
                  <a:lnTo>
                    <a:pt x="3" y="40"/>
                  </a:lnTo>
                  <a:lnTo>
                    <a:pt x="2" y="47"/>
                  </a:lnTo>
                  <a:lnTo>
                    <a:pt x="0" y="51"/>
                  </a:lnTo>
                  <a:lnTo>
                    <a:pt x="5" y="57"/>
                  </a:lnTo>
                  <a:lnTo>
                    <a:pt x="8" y="51"/>
                  </a:lnTo>
                  <a:lnTo>
                    <a:pt x="9" y="42"/>
                  </a:lnTo>
                  <a:lnTo>
                    <a:pt x="11" y="36"/>
                  </a:lnTo>
                  <a:lnTo>
                    <a:pt x="11" y="28"/>
                  </a:lnTo>
                  <a:lnTo>
                    <a:pt x="11" y="21"/>
                  </a:lnTo>
                  <a:lnTo>
                    <a:pt x="9" y="13"/>
                  </a:lnTo>
                  <a:lnTo>
                    <a:pt x="8" y="7"/>
                  </a:lnTo>
                  <a:lnTo>
                    <a:pt x="5" y="0"/>
                  </a:lnTo>
                  <a:lnTo>
                    <a:pt x="0"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78" name="Freeform 80"/>
            <p:cNvSpPr>
              <a:spLocks/>
            </p:cNvSpPr>
            <p:nvPr/>
          </p:nvSpPr>
          <p:spPr bwMode="auto">
            <a:xfrm>
              <a:off x="2772" y="2182"/>
              <a:ext cx="59" cy="55"/>
            </a:xfrm>
            <a:custGeom>
              <a:avLst/>
              <a:gdLst>
                <a:gd name="T0" fmla="*/ 48 w 59"/>
                <a:gd name="T1" fmla="*/ 5 h 55"/>
                <a:gd name="T2" fmla="*/ 43 w 59"/>
                <a:gd name="T3" fmla="*/ 2 h 55"/>
                <a:gd name="T4" fmla="*/ 39 w 59"/>
                <a:gd name="T5" fmla="*/ 0 h 55"/>
                <a:gd name="T6" fmla="*/ 32 w 59"/>
                <a:gd name="T7" fmla="*/ 0 h 55"/>
                <a:gd name="T8" fmla="*/ 28 w 59"/>
                <a:gd name="T9" fmla="*/ 0 h 55"/>
                <a:gd name="T10" fmla="*/ 21 w 59"/>
                <a:gd name="T11" fmla="*/ 2 h 55"/>
                <a:gd name="T12" fmla="*/ 15 w 59"/>
                <a:gd name="T13" fmla="*/ 2 h 55"/>
                <a:gd name="T14" fmla="*/ 11 w 59"/>
                <a:gd name="T15" fmla="*/ 2 h 55"/>
                <a:gd name="T16" fmla="*/ 4 w 59"/>
                <a:gd name="T17" fmla="*/ 0 h 55"/>
                <a:gd name="T18" fmla="*/ 3 w 59"/>
                <a:gd name="T19" fmla="*/ 5 h 55"/>
                <a:gd name="T20" fmla="*/ 1 w 59"/>
                <a:gd name="T21" fmla="*/ 11 h 55"/>
                <a:gd name="T22" fmla="*/ 1 w 59"/>
                <a:gd name="T23" fmla="*/ 17 h 55"/>
                <a:gd name="T24" fmla="*/ 0 w 59"/>
                <a:gd name="T25" fmla="*/ 23 h 55"/>
                <a:gd name="T26" fmla="*/ 0 w 59"/>
                <a:gd name="T27" fmla="*/ 30 h 55"/>
                <a:gd name="T28" fmla="*/ 0 w 59"/>
                <a:gd name="T29" fmla="*/ 34 h 55"/>
                <a:gd name="T30" fmla="*/ 1 w 59"/>
                <a:gd name="T31" fmla="*/ 38 h 55"/>
                <a:gd name="T32" fmla="*/ 3 w 59"/>
                <a:gd name="T33" fmla="*/ 42 h 55"/>
                <a:gd name="T34" fmla="*/ 6 w 59"/>
                <a:gd name="T35" fmla="*/ 49 h 55"/>
                <a:gd name="T36" fmla="*/ 12 w 59"/>
                <a:gd name="T37" fmla="*/ 53 h 55"/>
                <a:gd name="T38" fmla="*/ 18 w 59"/>
                <a:gd name="T39" fmla="*/ 55 h 55"/>
                <a:gd name="T40" fmla="*/ 25 w 59"/>
                <a:gd name="T41" fmla="*/ 55 h 55"/>
                <a:gd name="T42" fmla="*/ 31 w 59"/>
                <a:gd name="T43" fmla="*/ 53 h 55"/>
                <a:gd name="T44" fmla="*/ 39 w 59"/>
                <a:gd name="T45" fmla="*/ 53 h 55"/>
                <a:gd name="T46" fmla="*/ 45 w 59"/>
                <a:gd name="T47" fmla="*/ 51 h 55"/>
                <a:gd name="T48" fmla="*/ 51 w 59"/>
                <a:gd name="T49" fmla="*/ 49 h 55"/>
                <a:gd name="T50" fmla="*/ 56 w 59"/>
                <a:gd name="T51" fmla="*/ 47 h 55"/>
                <a:gd name="T52" fmla="*/ 57 w 59"/>
                <a:gd name="T53" fmla="*/ 42 h 55"/>
                <a:gd name="T54" fmla="*/ 59 w 59"/>
                <a:gd name="T55" fmla="*/ 36 h 55"/>
                <a:gd name="T56" fmla="*/ 59 w 59"/>
                <a:gd name="T57" fmla="*/ 30 h 55"/>
                <a:gd name="T58" fmla="*/ 57 w 59"/>
                <a:gd name="T59" fmla="*/ 23 h 55"/>
                <a:gd name="T60" fmla="*/ 56 w 59"/>
                <a:gd name="T61" fmla="*/ 15 h 55"/>
                <a:gd name="T62" fmla="*/ 53 w 59"/>
                <a:gd name="T63" fmla="*/ 11 h 55"/>
                <a:gd name="T64" fmla="*/ 48 w 59"/>
                <a:gd name="T65" fmla="*/ 5 h 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55"/>
                <a:gd name="T101" fmla="*/ 59 w 59"/>
                <a:gd name="T102" fmla="*/ 55 h 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55">
                  <a:moveTo>
                    <a:pt x="48" y="5"/>
                  </a:moveTo>
                  <a:lnTo>
                    <a:pt x="43" y="2"/>
                  </a:lnTo>
                  <a:lnTo>
                    <a:pt x="39" y="0"/>
                  </a:lnTo>
                  <a:lnTo>
                    <a:pt x="32" y="0"/>
                  </a:lnTo>
                  <a:lnTo>
                    <a:pt x="28" y="0"/>
                  </a:lnTo>
                  <a:lnTo>
                    <a:pt x="21" y="2"/>
                  </a:lnTo>
                  <a:lnTo>
                    <a:pt x="15" y="2"/>
                  </a:lnTo>
                  <a:lnTo>
                    <a:pt x="11" y="2"/>
                  </a:lnTo>
                  <a:lnTo>
                    <a:pt x="4" y="0"/>
                  </a:lnTo>
                  <a:lnTo>
                    <a:pt x="3" y="5"/>
                  </a:lnTo>
                  <a:lnTo>
                    <a:pt x="1" y="11"/>
                  </a:lnTo>
                  <a:lnTo>
                    <a:pt x="1" y="17"/>
                  </a:lnTo>
                  <a:lnTo>
                    <a:pt x="0" y="23"/>
                  </a:lnTo>
                  <a:lnTo>
                    <a:pt x="0" y="30"/>
                  </a:lnTo>
                  <a:lnTo>
                    <a:pt x="0" y="34"/>
                  </a:lnTo>
                  <a:lnTo>
                    <a:pt x="1" y="38"/>
                  </a:lnTo>
                  <a:lnTo>
                    <a:pt x="3" y="42"/>
                  </a:lnTo>
                  <a:lnTo>
                    <a:pt x="6" y="49"/>
                  </a:lnTo>
                  <a:lnTo>
                    <a:pt x="12" y="53"/>
                  </a:lnTo>
                  <a:lnTo>
                    <a:pt x="18" y="55"/>
                  </a:lnTo>
                  <a:lnTo>
                    <a:pt x="25" y="55"/>
                  </a:lnTo>
                  <a:lnTo>
                    <a:pt x="31" y="53"/>
                  </a:lnTo>
                  <a:lnTo>
                    <a:pt x="39" y="53"/>
                  </a:lnTo>
                  <a:lnTo>
                    <a:pt x="45" y="51"/>
                  </a:lnTo>
                  <a:lnTo>
                    <a:pt x="51" y="49"/>
                  </a:lnTo>
                  <a:lnTo>
                    <a:pt x="56" y="47"/>
                  </a:lnTo>
                  <a:lnTo>
                    <a:pt x="57" y="42"/>
                  </a:lnTo>
                  <a:lnTo>
                    <a:pt x="59" y="36"/>
                  </a:lnTo>
                  <a:lnTo>
                    <a:pt x="59" y="30"/>
                  </a:lnTo>
                  <a:lnTo>
                    <a:pt x="57" y="23"/>
                  </a:lnTo>
                  <a:lnTo>
                    <a:pt x="56" y="15"/>
                  </a:lnTo>
                  <a:lnTo>
                    <a:pt x="53" y="11"/>
                  </a:lnTo>
                  <a:lnTo>
                    <a:pt x="48" y="5"/>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79" name="Freeform 81"/>
            <p:cNvSpPr>
              <a:spLocks/>
            </p:cNvSpPr>
            <p:nvPr/>
          </p:nvSpPr>
          <p:spPr bwMode="auto">
            <a:xfrm>
              <a:off x="2775" y="2176"/>
              <a:ext cx="47" cy="15"/>
            </a:xfrm>
            <a:custGeom>
              <a:avLst/>
              <a:gdLst>
                <a:gd name="T0" fmla="*/ 4 w 47"/>
                <a:gd name="T1" fmla="*/ 8 h 15"/>
                <a:gd name="T2" fmla="*/ 1 w 47"/>
                <a:gd name="T3" fmla="*/ 11 h 15"/>
                <a:gd name="T4" fmla="*/ 8 w 47"/>
                <a:gd name="T5" fmla="*/ 13 h 15"/>
                <a:gd name="T6" fmla="*/ 12 w 47"/>
                <a:gd name="T7" fmla="*/ 13 h 15"/>
                <a:gd name="T8" fmla="*/ 18 w 47"/>
                <a:gd name="T9" fmla="*/ 13 h 15"/>
                <a:gd name="T10" fmla="*/ 25 w 47"/>
                <a:gd name="T11" fmla="*/ 11 h 15"/>
                <a:gd name="T12" fmla="*/ 29 w 47"/>
                <a:gd name="T13" fmla="*/ 11 h 15"/>
                <a:gd name="T14" fmla="*/ 34 w 47"/>
                <a:gd name="T15" fmla="*/ 11 h 15"/>
                <a:gd name="T16" fmla="*/ 39 w 47"/>
                <a:gd name="T17" fmla="*/ 13 h 15"/>
                <a:gd name="T18" fmla="*/ 44 w 47"/>
                <a:gd name="T19" fmla="*/ 15 h 15"/>
                <a:gd name="T20" fmla="*/ 47 w 47"/>
                <a:gd name="T21" fmla="*/ 6 h 15"/>
                <a:gd name="T22" fmla="*/ 40 w 47"/>
                <a:gd name="T23" fmla="*/ 4 h 15"/>
                <a:gd name="T24" fmla="*/ 36 w 47"/>
                <a:gd name="T25" fmla="*/ 2 h 15"/>
                <a:gd name="T26" fmla="*/ 29 w 47"/>
                <a:gd name="T27" fmla="*/ 2 h 15"/>
                <a:gd name="T28" fmla="*/ 23 w 47"/>
                <a:gd name="T29" fmla="*/ 2 h 15"/>
                <a:gd name="T30" fmla="*/ 18 w 47"/>
                <a:gd name="T31" fmla="*/ 4 h 15"/>
                <a:gd name="T32" fmla="*/ 12 w 47"/>
                <a:gd name="T33" fmla="*/ 4 h 15"/>
                <a:gd name="T34" fmla="*/ 8 w 47"/>
                <a:gd name="T35" fmla="*/ 2 h 15"/>
                <a:gd name="T36" fmla="*/ 3 w 47"/>
                <a:gd name="T37" fmla="*/ 2 h 15"/>
                <a:gd name="T38" fmla="*/ 0 w 47"/>
                <a:gd name="T39" fmla="*/ 4 h 15"/>
                <a:gd name="T40" fmla="*/ 3 w 47"/>
                <a:gd name="T41" fmla="*/ 2 h 15"/>
                <a:gd name="T42" fmla="*/ 0 w 47"/>
                <a:gd name="T43" fmla="*/ 0 h 15"/>
                <a:gd name="T44" fmla="*/ 0 w 47"/>
                <a:gd name="T45" fmla="*/ 4 h 15"/>
                <a:gd name="T46" fmla="*/ 4 w 47"/>
                <a:gd name="T47" fmla="*/ 8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15"/>
                <a:gd name="T74" fmla="*/ 47 w 47"/>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15">
                  <a:moveTo>
                    <a:pt x="4" y="8"/>
                  </a:moveTo>
                  <a:lnTo>
                    <a:pt x="1" y="11"/>
                  </a:lnTo>
                  <a:lnTo>
                    <a:pt x="8" y="13"/>
                  </a:lnTo>
                  <a:lnTo>
                    <a:pt x="12" y="13"/>
                  </a:lnTo>
                  <a:lnTo>
                    <a:pt x="18" y="13"/>
                  </a:lnTo>
                  <a:lnTo>
                    <a:pt x="25" y="11"/>
                  </a:lnTo>
                  <a:lnTo>
                    <a:pt x="29" y="11"/>
                  </a:lnTo>
                  <a:lnTo>
                    <a:pt x="34" y="11"/>
                  </a:lnTo>
                  <a:lnTo>
                    <a:pt x="39" y="13"/>
                  </a:lnTo>
                  <a:lnTo>
                    <a:pt x="44" y="15"/>
                  </a:lnTo>
                  <a:lnTo>
                    <a:pt x="47" y="6"/>
                  </a:lnTo>
                  <a:lnTo>
                    <a:pt x="40" y="4"/>
                  </a:lnTo>
                  <a:lnTo>
                    <a:pt x="36" y="2"/>
                  </a:lnTo>
                  <a:lnTo>
                    <a:pt x="29" y="2"/>
                  </a:lnTo>
                  <a:lnTo>
                    <a:pt x="23" y="2"/>
                  </a:lnTo>
                  <a:lnTo>
                    <a:pt x="18" y="4"/>
                  </a:lnTo>
                  <a:lnTo>
                    <a:pt x="12" y="4"/>
                  </a:lnTo>
                  <a:lnTo>
                    <a:pt x="8" y="2"/>
                  </a:lnTo>
                  <a:lnTo>
                    <a:pt x="3" y="2"/>
                  </a:lnTo>
                  <a:lnTo>
                    <a:pt x="0" y="4"/>
                  </a:lnTo>
                  <a:lnTo>
                    <a:pt x="3" y="2"/>
                  </a:lnTo>
                  <a:lnTo>
                    <a:pt x="0" y="0"/>
                  </a:lnTo>
                  <a:lnTo>
                    <a:pt x="0" y="4"/>
                  </a:lnTo>
                  <a:lnTo>
                    <a:pt x="4"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80" name="Freeform 82"/>
            <p:cNvSpPr>
              <a:spLocks/>
            </p:cNvSpPr>
            <p:nvPr/>
          </p:nvSpPr>
          <p:spPr bwMode="auto">
            <a:xfrm>
              <a:off x="2768" y="2180"/>
              <a:ext cx="11" cy="46"/>
            </a:xfrm>
            <a:custGeom>
              <a:avLst/>
              <a:gdLst>
                <a:gd name="T0" fmla="*/ 8 w 11"/>
                <a:gd name="T1" fmla="*/ 42 h 46"/>
                <a:gd name="T2" fmla="*/ 10 w 11"/>
                <a:gd name="T3" fmla="*/ 42 h 46"/>
                <a:gd name="T4" fmla="*/ 8 w 11"/>
                <a:gd name="T5" fmla="*/ 40 h 46"/>
                <a:gd name="T6" fmla="*/ 8 w 11"/>
                <a:gd name="T7" fmla="*/ 36 h 46"/>
                <a:gd name="T8" fmla="*/ 7 w 11"/>
                <a:gd name="T9" fmla="*/ 32 h 46"/>
                <a:gd name="T10" fmla="*/ 7 w 11"/>
                <a:gd name="T11" fmla="*/ 25 h 46"/>
                <a:gd name="T12" fmla="*/ 8 w 11"/>
                <a:gd name="T13" fmla="*/ 19 h 46"/>
                <a:gd name="T14" fmla="*/ 8 w 11"/>
                <a:gd name="T15" fmla="*/ 15 h 46"/>
                <a:gd name="T16" fmla="*/ 10 w 11"/>
                <a:gd name="T17" fmla="*/ 9 h 46"/>
                <a:gd name="T18" fmla="*/ 11 w 11"/>
                <a:gd name="T19" fmla="*/ 4 h 46"/>
                <a:gd name="T20" fmla="*/ 7 w 11"/>
                <a:gd name="T21" fmla="*/ 0 h 46"/>
                <a:gd name="T22" fmla="*/ 4 w 11"/>
                <a:gd name="T23" fmla="*/ 4 h 46"/>
                <a:gd name="T24" fmla="*/ 2 w 11"/>
                <a:gd name="T25" fmla="*/ 13 h 46"/>
                <a:gd name="T26" fmla="*/ 2 w 11"/>
                <a:gd name="T27" fmla="*/ 19 h 46"/>
                <a:gd name="T28" fmla="*/ 0 w 11"/>
                <a:gd name="T29" fmla="*/ 25 h 46"/>
                <a:gd name="T30" fmla="*/ 0 w 11"/>
                <a:gd name="T31" fmla="*/ 32 h 46"/>
                <a:gd name="T32" fmla="*/ 0 w 11"/>
                <a:gd name="T33" fmla="*/ 36 h 46"/>
                <a:gd name="T34" fmla="*/ 2 w 11"/>
                <a:gd name="T35" fmla="*/ 42 h 46"/>
                <a:gd name="T36" fmla="*/ 4 w 11"/>
                <a:gd name="T37" fmla="*/ 46 h 46"/>
                <a:gd name="T38" fmla="*/ 8 w 11"/>
                <a:gd name="T39" fmla="*/ 42 h 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
                <a:gd name="T61" fmla="*/ 0 h 46"/>
                <a:gd name="T62" fmla="*/ 11 w 11"/>
                <a:gd name="T63" fmla="*/ 46 h 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 h="46">
                  <a:moveTo>
                    <a:pt x="8" y="42"/>
                  </a:moveTo>
                  <a:lnTo>
                    <a:pt x="10" y="42"/>
                  </a:lnTo>
                  <a:lnTo>
                    <a:pt x="8" y="40"/>
                  </a:lnTo>
                  <a:lnTo>
                    <a:pt x="8" y="36"/>
                  </a:lnTo>
                  <a:lnTo>
                    <a:pt x="7" y="32"/>
                  </a:lnTo>
                  <a:lnTo>
                    <a:pt x="7" y="25"/>
                  </a:lnTo>
                  <a:lnTo>
                    <a:pt x="8" y="19"/>
                  </a:lnTo>
                  <a:lnTo>
                    <a:pt x="8" y="15"/>
                  </a:lnTo>
                  <a:lnTo>
                    <a:pt x="10" y="9"/>
                  </a:lnTo>
                  <a:lnTo>
                    <a:pt x="11" y="4"/>
                  </a:lnTo>
                  <a:lnTo>
                    <a:pt x="7" y="0"/>
                  </a:lnTo>
                  <a:lnTo>
                    <a:pt x="4" y="4"/>
                  </a:lnTo>
                  <a:lnTo>
                    <a:pt x="2" y="13"/>
                  </a:lnTo>
                  <a:lnTo>
                    <a:pt x="2" y="19"/>
                  </a:lnTo>
                  <a:lnTo>
                    <a:pt x="0" y="25"/>
                  </a:lnTo>
                  <a:lnTo>
                    <a:pt x="0" y="32"/>
                  </a:lnTo>
                  <a:lnTo>
                    <a:pt x="0" y="36"/>
                  </a:lnTo>
                  <a:lnTo>
                    <a:pt x="2" y="42"/>
                  </a:lnTo>
                  <a:lnTo>
                    <a:pt x="4" y="46"/>
                  </a:lnTo>
                  <a:lnTo>
                    <a:pt x="8" y="4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81" name="Freeform 83"/>
            <p:cNvSpPr>
              <a:spLocks/>
            </p:cNvSpPr>
            <p:nvPr/>
          </p:nvSpPr>
          <p:spPr bwMode="auto">
            <a:xfrm>
              <a:off x="2772" y="2222"/>
              <a:ext cx="53" cy="19"/>
            </a:xfrm>
            <a:custGeom>
              <a:avLst/>
              <a:gdLst>
                <a:gd name="T0" fmla="*/ 51 w 53"/>
                <a:gd name="T1" fmla="*/ 4 h 19"/>
                <a:gd name="T2" fmla="*/ 45 w 53"/>
                <a:gd name="T3" fmla="*/ 7 h 19"/>
                <a:gd name="T4" fmla="*/ 37 w 53"/>
                <a:gd name="T5" fmla="*/ 9 h 19"/>
                <a:gd name="T6" fmla="*/ 31 w 53"/>
                <a:gd name="T7" fmla="*/ 9 h 19"/>
                <a:gd name="T8" fmla="*/ 25 w 53"/>
                <a:gd name="T9" fmla="*/ 11 h 19"/>
                <a:gd name="T10" fmla="*/ 18 w 53"/>
                <a:gd name="T11" fmla="*/ 11 h 19"/>
                <a:gd name="T12" fmla="*/ 12 w 53"/>
                <a:gd name="T13" fmla="*/ 9 h 19"/>
                <a:gd name="T14" fmla="*/ 9 w 53"/>
                <a:gd name="T15" fmla="*/ 4 h 19"/>
                <a:gd name="T16" fmla="*/ 4 w 53"/>
                <a:gd name="T17" fmla="*/ 0 h 19"/>
                <a:gd name="T18" fmla="*/ 0 w 53"/>
                <a:gd name="T19" fmla="*/ 4 h 19"/>
                <a:gd name="T20" fmla="*/ 4 w 53"/>
                <a:gd name="T21" fmla="*/ 13 h 19"/>
                <a:gd name="T22" fmla="*/ 11 w 53"/>
                <a:gd name="T23" fmla="*/ 17 h 19"/>
                <a:gd name="T24" fmla="*/ 17 w 53"/>
                <a:gd name="T25" fmla="*/ 19 h 19"/>
                <a:gd name="T26" fmla="*/ 25 w 53"/>
                <a:gd name="T27" fmla="*/ 19 h 19"/>
                <a:gd name="T28" fmla="*/ 31 w 53"/>
                <a:gd name="T29" fmla="*/ 19 h 19"/>
                <a:gd name="T30" fmla="*/ 39 w 53"/>
                <a:gd name="T31" fmla="*/ 17 h 19"/>
                <a:gd name="T32" fmla="*/ 47 w 53"/>
                <a:gd name="T33" fmla="*/ 15 h 19"/>
                <a:gd name="T34" fmla="*/ 53 w 53"/>
                <a:gd name="T35" fmla="*/ 13 h 19"/>
                <a:gd name="T36" fmla="*/ 51 w 53"/>
                <a:gd name="T37" fmla="*/ 4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19"/>
                <a:gd name="T59" fmla="*/ 53 w 53"/>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19">
                  <a:moveTo>
                    <a:pt x="51" y="4"/>
                  </a:moveTo>
                  <a:lnTo>
                    <a:pt x="45" y="7"/>
                  </a:lnTo>
                  <a:lnTo>
                    <a:pt x="37" y="9"/>
                  </a:lnTo>
                  <a:lnTo>
                    <a:pt x="31" y="9"/>
                  </a:lnTo>
                  <a:lnTo>
                    <a:pt x="25" y="11"/>
                  </a:lnTo>
                  <a:lnTo>
                    <a:pt x="18" y="11"/>
                  </a:lnTo>
                  <a:lnTo>
                    <a:pt x="12" y="9"/>
                  </a:lnTo>
                  <a:lnTo>
                    <a:pt x="9" y="4"/>
                  </a:lnTo>
                  <a:lnTo>
                    <a:pt x="4" y="0"/>
                  </a:lnTo>
                  <a:lnTo>
                    <a:pt x="0" y="4"/>
                  </a:lnTo>
                  <a:lnTo>
                    <a:pt x="4" y="13"/>
                  </a:lnTo>
                  <a:lnTo>
                    <a:pt x="11" y="17"/>
                  </a:lnTo>
                  <a:lnTo>
                    <a:pt x="17" y="19"/>
                  </a:lnTo>
                  <a:lnTo>
                    <a:pt x="25" y="19"/>
                  </a:lnTo>
                  <a:lnTo>
                    <a:pt x="31" y="19"/>
                  </a:lnTo>
                  <a:lnTo>
                    <a:pt x="39" y="17"/>
                  </a:lnTo>
                  <a:lnTo>
                    <a:pt x="47" y="15"/>
                  </a:lnTo>
                  <a:lnTo>
                    <a:pt x="53" y="13"/>
                  </a:lnTo>
                  <a:lnTo>
                    <a:pt x="51"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82" name="Freeform 84"/>
            <p:cNvSpPr>
              <a:spLocks/>
            </p:cNvSpPr>
            <p:nvPr/>
          </p:nvSpPr>
          <p:spPr bwMode="auto">
            <a:xfrm>
              <a:off x="2819" y="2182"/>
              <a:ext cx="15" cy="53"/>
            </a:xfrm>
            <a:custGeom>
              <a:avLst/>
              <a:gdLst>
                <a:gd name="T0" fmla="*/ 0 w 15"/>
                <a:gd name="T1" fmla="*/ 9 h 53"/>
                <a:gd name="T2" fmla="*/ 3 w 15"/>
                <a:gd name="T3" fmla="*/ 13 h 53"/>
                <a:gd name="T4" fmla="*/ 6 w 15"/>
                <a:gd name="T5" fmla="*/ 17 h 53"/>
                <a:gd name="T6" fmla="*/ 7 w 15"/>
                <a:gd name="T7" fmla="*/ 23 h 53"/>
                <a:gd name="T8" fmla="*/ 9 w 15"/>
                <a:gd name="T9" fmla="*/ 30 h 53"/>
                <a:gd name="T10" fmla="*/ 9 w 15"/>
                <a:gd name="T11" fmla="*/ 36 h 53"/>
                <a:gd name="T12" fmla="*/ 7 w 15"/>
                <a:gd name="T13" fmla="*/ 40 h 53"/>
                <a:gd name="T14" fmla="*/ 6 w 15"/>
                <a:gd name="T15" fmla="*/ 42 h 53"/>
                <a:gd name="T16" fmla="*/ 4 w 15"/>
                <a:gd name="T17" fmla="*/ 44 h 53"/>
                <a:gd name="T18" fmla="*/ 6 w 15"/>
                <a:gd name="T19" fmla="*/ 53 h 53"/>
                <a:gd name="T20" fmla="*/ 10 w 15"/>
                <a:gd name="T21" fmla="*/ 51 h 53"/>
                <a:gd name="T22" fmla="*/ 14 w 15"/>
                <a:gd name="T23" fmla="*/ 44 h 53"/>
                <a:gd name="T24" fmla="*/ 15 w 15"/>
                <a:gd name="T25" fmla="*/ 36 h 53"/>
                <a:gd name="T26" fmla="*/ 15 w 15"/>
                <a:gd name="T27" fmla="*/ 30 h 53"/>
                <a:gd name="T28" fmla="*/ 14 w 15"/>
                <a:gd name="T29" fmla="*/ 21 h 53"/>
                <a:gd name="T30" fmla="*/ 12 w 15"/>
                <a:gd name="T31" fmla="*/ 13 h 53"/>
                <a:gd name="T32" fmla="*/ 7 w 15"/>
                <a:gd name="T33" fmla="*/ 7 h 53"/>
                <a:gd name="T34" fmla="*/ 3 w 15"/>
                <a:gd name="T35" fmla="*/ 0 h 53"/>
                <a:gd name="T36" fmla="*/ 0 w 15"/>
                <a:gd name="T37" fmla="*/ 9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53"/>
                <a:gd name="T59" fmla="*/ 15 w 15"/>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53">
                  <a:moveTo>
                    <a:pt x="0" y="9"/>
                  </a:moveTo>
                  <a:lnTo>
                    <a:pt x="3" y="13"/>
                  </a:lnTo>
                  <a:lnTo>
                    <a:pt x="6" y="17"/>
                  </a:lnTo>
                  <a:lnTo>
                    <a:pt x="7" y="23"/>
                  </a:lnTo>
                  <a:lnTo>
                    <a:pt x="9" y="30"/>
                  </a:lnTo>
                  <a:lnTo>
                    <a:pt x="9" y="36"/>
                  </a:lnTo>
                  <a:lnTo>
                    <a:pt x="7" y="40"/>
                  </a:lnTo>
                  <a:lnTo>
                    <a:pt x="6" y="42"/>
                  </a:lnTo>
                  <a:lnTo>
                    <a:pt x="4" y="44"/>
                  </a:lnTo>
                  <a:lnTo>
                    <a:pt x="6" y="53"/>
                  </a:lnTo>
                  <a:lnTo>
                    <a:pt x="10" y="51"/>
                  </a:lnTo>
                  <a:lnTo>
                    <a:pt x="14" y="44"/>
                  </a:lnTo>
                  <a:lnTo>
                    <a:pt x="15" y="36"/>
                  </a:lnTo>
                  <a:lnTo>
                    <a:pt x="15" y="30"/>
                  </a:lnTo>
                  <a:lnTo>
                    <a:pt x="14" y="21"/>
                  </a:lnTo>
                  <a:lnTo>
                    <a:pt x="12" y="13"/>
                  </a:lnTo>
                  <a:lnTo>
                    <a:pt x="7" y="7"/>
                  </a:lnTo>
                  <a:lnTo>
                    <a:pt x="3"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83" name="Freeform 85"/>
            <p:cNvSpPr>
              <a:spLocks/>
            </p:cNvSpPr>
            <p:nvPr/>
          </p:nvSpPr>
          <p:spPr bwMode="auto">
            <a:xfrm>
              <a:off x="2761" y="2086"/>
              <a:ext cx="56" cy="48"/>
            </a:xfrm>
            <a:custGeom>
              <a:avLst/>
              <a:gdLst>
                <a:gd name="T0" fmla="*/ 0 w 56"/>
                <a:gd name="T1" fmla="*/ 8 h 48"/>
                <a:gd name="T2" fmla="*/ 7 w 56"/>
                <a:gd name="T3" fmla="*/ 12 h 48"/>
                <a:gd name="T4" fmla="*/ 14 w 56"/>
                <a:gd name="T5" fmla="*/ 16 h 48"/>
                <a:gd name="T6" fmla="*/ 20 w 56"/>
                <a:gd name="T7" fmla="*/ 21 h 48"/>
                <a:gd name="T8" fmla="*/ 28 w 56"/>
                <a:gd name="T9" fmla="*/ 25 h 48"/>
                <a:gd name="T10" fmla="*/ 34 w 56"/>
                <a:gd name="T11" fmla="*/ 29 h 48"/>
                <a:gd name="T12" fmla="*/ 40 w 56"/>
                <a:gd name="T13" fmla="*/ 35 h 48"/>
                <a:gd name="T14" fmla="*/ 47 w 56"/>
                <a:gd name="T15" fmla="*/ 42 h 48"/>
                <a:gd name="T16" fmla="*/ 51 w 56"/>
                <a:gd name="T17" fmla="*/ 48 h 48"/>
                <a:gd name="T18" fmla="*/ 56 w 56"/>
                <a:gd name="T19" fmla="*/ 42 h 48"/>
                <a:gd name="T20" fmla="*/ 50 w 56"/>
                <a:gd name="T21" fmla="*/ 35 h 48"/>
                <a:gd name="T22" fmla="*/ 43 w 56"/>
                <a:gd name="T23" fmla="*/ 27 h 48"/>
                <a:gd name="T24" fmla="*/ 37 w 56"/>
                <a:gd name="T25" fmla="*/ 23 h 48"/>
                <a:gd name="T26" fmla="*/ 31 w 56"/>
                <a:gd name="T27" fmla="*/ 16 h 48"/>
                <a:gd name="T28" fmla="*/ 23 w 56"/>
                <a:gd name="T29" fmla="*/ 12 h 48"/>
                <a:gd name="T30" fmla="*/ 17 w 56"/>
                <a:gd name="T31" fmla="*/ 8 h 48"/>
                <a:gd name="T32" fmla="*/ 9 w 56"/>
                <a:gd name="T33" fmla="*/ 4 h 48"/>
                <a:gd name="T34" fmla="*/ 3 w 56"/>
                <a:gd name="T35" fmla="*/ 0 h 48"/>
                <a:gd name="T36" fmla="*/ 0 w 56"/>
                <a:gd name="T37" fmla="*/ 8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48"/>
                <a:gd name="T59" fmla="*/ 56 w 56"/>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48">
                  <a:moveTo>
                    <a:pt x="0" y="8"/>
                  </a:moveTo>
                  <a:lnTo>
                    <a:pt x="7" y="12"/>
                  </a:lnTo>
                  <a:lnTo>
                    <a:pt x="14" y="16"/>
                  </a:lnTo>
                  <a:lnTo>
                    <a:pt x="20" y="21"/>
                  </a:lnTo>
                  <a:lnTo>
                    <a:pt x="28" y="25"/>
                  </a:lnTo>
                  <a:lnTo>
                    <a:pt x="34" y="29"/>
                  </a:lnTo>
                  <a:lnTo>
                    <a:pt x="40" y="35"/>
                  </a:lnTo>
                  <a:lnTo>
                    <a:pt x="47" y="42"/>
                  </a:lnTo>
                  <a:lnTo>
                    <a:pt x="51" y="48"/>
                  </a:lnTo>
                  <a:lnTo>
                    <a:pt x="56" y="42"/>
                  </a:lnTo>
                  <a:lnTo>
                    <a:pt x="50" y="35"/>
                  </a:lnTo>
                  <a:lnTo>
                    <a:pt x="43" y="27"/>
                  </a:lnTo>
                  <a:lnTo>
                    <a:pt x="37" y="23"/>
                  </a:lnTo>
                  <a:lnTo>
                    <a:pt x="31" y="16"/>
                  </a:lnTo>
                  <a:lnTo>
                    <a:pt x="23" y="12"/>
                  </a:lnTo>
                  <a:lnTo>
                    <a:pt x="17" y="8"/>
                  </a:lnTo>
                  <a:lnTo>
                    <a:pt x="9" y="4"/>
                  </a:lnTo>
                  <a:lnTo>
                    <a:pt x="3"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84" name="Freeform 86"/>
            <p:cNvSpPr>
              <a:spLocks/>
            </p:cNvSpPr>
            <p:nvPr/>
          </p:nvSpPr>
          <p:spPr bwMode="auto">
            <a:xfrm>
              <a:off x="2747" y="2086"/>
              <a:ext cx="17" cy="42"/>
            </a:xfrm>
            <a:custGeom>
              <a:avLst/>
              <a:gdLst>
                <a:gd name="T0" fmla="*/ 6 w 17"/>
                <a:gd name="T1" fmla="*/ 42 h 42"/>
                <a:gd name="T2" fmla="*/ 7 w 17"/>
                <a:gd name="T3" fmla="*/ 35 h 42"/>
                <a:gd name="T4" fmla="*/ 9 w 17"/>
                <a:gd name="T5" fmla="*/ 29 h 42"/>
                <a:gd name="T6" fmla="*/ 11 w 17"/>
                <a:gd name="T7" fmla="*/ 21 h 42"/>
                <a:gd name="T8" fmla="*/ 11 w 17"/>
                <a:gd name="T9" fmla="*/ 14 h 42"/>
                <a:gd name="T10" fmla="*/ 12 w 17"/>
                <a:gd name="T11" fmla="*/ 10 h 42"/>
                <a:gd name="T12" fmla="*/ 14 w 17"/>
                <a:gd name="T13" fmla="*/ 8 h 42"/>
                <a:gd name="T14" fmla="*/ 17 w 17"/>
                <a:gd name="T15" fmla="*/ 0 h 42"/>
                <a:gd name="T16" fmla="*/ 12 w 17"/>
                <a:gd name="T17" fmla="*/ 0 h 42"/>
                <a:gd name="T18" fmla="*/ 7 w 17"/>
                <a:gd name="T19" fmla="*/ 2 h 42"/>
                <a:gd name="T20" fmla="*/ 6 w 17"/>
                <a:gd name="T21" fmla="*/ 8 h 42"/>
                <a:gd name="T22" fmla="*/ 4 w 17"/>
                <a:gd name="T23" fmla="*/ 14 h 42"/>
                <a:gd name="T24" fmla="*/ 4 w 17"/>
                <a:gd name="T25" fmla="*/ 21 h 42"/>
                <a:gd name="T26" fmla="*/ 3 w 17"/>
                <a:gd name="T27" fmla="*/ 27 h 42"/>
                <a:gd name="T28" fmla="*/ 1 w 17"/>
                <a:gd name="T29" fmla="*/ 31 h 42"/>
                <a:gd name="T30" fmla="*/ 0 w 17"/>
                <a:gd name="T31" fmla="*/ 37 h 42"/>
                <a:gd name="T32" fmla="*/ 0 w 17"/>
                <a:gd name="T33" fmla="*/ 35 h 42"/>
                <a:gd name="T34" fmla="*/ 6 w 17"/>
                <a:gd name="T35" fmla="*/ 42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42"/>
                <a:gd name="T56" fmla="*/ 17 w 17"/>
                <a:gd name="T57" fmla="*/ 42 h 4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42">
                  <a:moveTo>
                    <a:pt x="6" y="42"/>
                  </a:moveTo>
                  <a:lnTo>
                    <a:pt x="7" y="35"/>
                  </a:lnTo>
                  <a:lnTo>
                    <a:pt x="9" y="29"/>
                  </a:lnTo>
                  <a:lnTo>
                    <a:pt x="11" y="21"/>
                  </a:lnTo>
                  <a:lnTo>
                    <a:pt x="11" y="14"/>
                  </a:lnTo>
                  <a:lnTo>
                    <a:pt x="12" y="10"/>
                  </a:lnTo>
                  <a:lnTo>
                    <a:pt x="14" y="8"/>
                  </a:lnTo>
                  <a:lnTo>
                    <a:pt x="17" y="0"/>
                  </a:lnTo>
                  <a:lnTo>
                    <a:pt x="12" y="0"/>
                  </a:lnTo>
                  <a:lnTo>
                    <a:pt x="7" y="2"/>
                  </a:lnTo>
                  <a:lnTo>
                    <a:pt x="6" y="8"/>
                  </a:lnTo>
                  <a:lnTo>
                    <a:pt x="4" y="14"/>
                  </a:lnTo>
                  <a:lnTo>
                    <a:pt x="4" y="21"/>
                  </a:lnTo>
                  <a:lnTo>
                    <a:pt x="3" y="27"/>
                  </a:lnTo>
                  <a:lnTo>
                    <a:pt x="1" y="31"/>
                  </a:lnTo>
                  <a:lnTo>
                    <a:pt x="0" y="37"/>
                  </a:lnTo>
                  <a:lnTo>
                    <a:pt x="0" y="35"/>
                  </a:lnTo>
                  <a:lnTo>
                    <a:pt x="6" y="4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85" name="Freeform 87"/>
            <p:cNvSpPr>
              <a:spLocks/>
            </p:cNvSpPr>
            <p:nvPr/>
          </p:nvSpPr>
          <p:spPr bwMode="auto">
            <a:xfrm>
              <a:off x="2747" y="2121"/>
              <a:ext cx="11" cy="26"/>
            </a:xfrm>
            <a:custGeom>
              <a:avLst/>
              <a:gdLst>
                <a:gd name="T0" fmla="*/ 11 w 11"/>
                <a:gd name="T1" fmla="*/ 19 h 26"/>
                <a:gd name="T2" fmla="*/ 11 w 11"/>
                <a:gd name="T3" fmla="*/ 17 h 26"/>
                <a:gd name="T4" fmla="*/ 9 w 11"/>
                <a:gd name="T5" fmla="*/ 15 h 26"/>
                <a:gd name="T6" fmla="*/ 7 w 11"/>
                <a:gd name="T7" fmla="*/ 13 h 26"/>
                <a:gd name="T8" fmla="*/ 6 w 11"/>
                <a:gd name="T9" fmla="*/ 11 h 26"/>
                <a:gd name="T10" fmla="*/ 6 w 11"/>
                <a:gd name="T11" fmla="*/ 9 h 26"/>
                <a:gd name="T12" fmla="*/ 6 w 11"/>
                <a:gd name="T13" fmla="*/ 7 h 26"/>
                <a:gd name="T14" fmla="*/ 0 w 11"/>
                <a:gd name="T15" fmla="*/ 0 h 26"/>
                <a:gd name="T16" fmla="*/ 0 w 11"/>
                <a:gd name="T17" fmla="*/ 5 h 26"/>
                <a:gd name="T18" fmla="*/ 0 w 11"/>
                <a:gd name="T19" fmla="*/ 9 h 26"/>
                <a:gd name="T20" fmla="*/ 0 w 11"/>
                <a:gd name="T21" fmla="*/ 13 h 26"/>
                <a:gd name="T22" fmla="*/ 1 w 11"/>
                <a:gd name="T23" fmla="*/ 15 h 26"/>
                <a:gd name="T24" fmla="*/ 3 w 11"/>
                <a:gd name="T25" fmla="*/ 17 h 26"/>
                <a:gd name="T26" fmla="*/ 4 w 11"/>
                <a:gd name="T27" fmla="*/ 21 h 26"/>
                <a:gd name="T28" fmla="*/ 6 w 11"/>
                <a:gd name="T29" fmla="*/ 23 h 26"/>
                <a:gd name="T30" fmla="*/ 7 w 11"/>
                <a:gd name="T31" fmla="*/ 26 h 26"/>
                <a:gd name="T32" fmla="*/ 11 w 11"/>
                <a:gd name="T33" fmla="*/ 19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26"/>
                <a:gd name="T53" fmla="*/ 11 w 11"/>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26">
                  <a:moveTo>
                    <a:pt x="11" y="19"/>
                  </a:moveTo>
                  <a:lnTo>
                    <a:pt x="11" y="17"/>
                  </a:lnTo>
                  <a:lnTo>
                    <a:pt x="9" y="15"/>
                  </a:lnTo>
                  <a:lnTo>
                    <a:pt x="7" y="13"/>
                  </a:lnTo>
                  <a:lnTo>
                    <a:pt x="6" y="11"/>
                  </a:lnTo>
                  <a:lnTo>
                    <a:pt x="6" y="9"/>
                  </a:lnTo>
                  <a:lnTo>
                    <a:pt x="6" y="7"/>
                  </a:lnTo>
                  <a:lnTo>
                    <a:pt x="0" y="0"/>
                  </a:lnTo>
                  <a:lnTo>
                    <a:pt x="0" y="5"/>
                  </a:lnTo>
                  <a:lnTo>
                    <a:pt x="0" y="9"/>
                  </a:lnTo>
                  <a:lnTo>
                    <a:pt x="0" y="13"/>
                  </a:lnTo>
                  <a:lnTo>
                    <a:pt x="1" y="15"/>
                  </a:lnTo>
                  <a:lnTo>
                    <a:pt x="3" y="17"/>
                  </a:lnTo>
                  <a:lnTo>
                    <a:pt x="4" y="21"/>
                  </a:lnTo>
                  <a:lnTo>
                    <a:pt x="6" y="23"/>
                  </a:lnTo>
                  <a:lnTo>
                    <a:pt x="7" y="26"/>
                  </a:lnTo>
                  <a:lnTo>
                    <a:pt x="11"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86" name="Freeform 88"/>
            <p:cNvSpPr>
              <a:spLocks/>
            </p:cNvSpPr>
            <p:nvPr/>
          </p:nvSpPr>
          <p:spPr bwMode="auto">
            <a:xfrm>
              <a:off x="2754" y="2140"/>
              <a:ext cx="38" cy="42"/>
            </a:xfrm>
            <a:custGeom>
              <a:avLst/>
              <a:gdLst>
                <a:gd name="T0" fmla="*/ 38 w 38"/>
                <a:gd name="T1" fmla="*/ 34 h 42"/>
                <a:gd name="T2" fmla="*/ 33 w 38"/>
                <a:gd name="T3" fmla="*/ 30 h 42"/>
                <a:gd name="T4" fmla="*/ 29 w 38"/>
                <a:gd name="T5" fmla="*/ 28 h 42"/>
                <a:gd name="T6" fmla="*/ 24 w 38"/>
                <a:gd name="T7" fmla="*/ 23 h 42"/>
                <a:gd name="T8" fmla="*/ 21 w 38"/>
                <a:gd name="T9" fmla="*/ 19 h 42"/>
                <a:gd name="T10" fmla="*/ 16 w 38"/>
                <a:gd name="T11" fmla="*/ 15 h 42"/>
                <a:gd name="T12" fmla="*/ 13 w 38"/>
                <a:gd name="T13" fmla="*/ 11 h 42"/>
                <a:gd name="T14" fmla="*/ 8 w 38"/>
                <a:gd name="T15" fmla="*/ 4 h 42"/>
                <a:gd name="T16" fmla="*/ 4 w 38"/>
                <a:gd name="T17" fmla="*/ 0 h 42"/>
                <a:gd name="T18" fmla="*/ 0 w 38"/>
                <a:gd name="T19" fmla="*/ 7 h 42"/>
                <a:gd name="T20" fmla="*/ 4 w 38"/>
                <a:gd name="T21" fmla="*/ 11 h 42"/>
                <a:gd name="T22" fmla="*/ 8 w 38"/>
                <a:gd name="T23" fmla="*/ 17 h 42"/>
                <a:gd name="T24" fmla="*/ 11 w 38"/>
                <a:gd name="T25" fmla="*/ 21 h 42"/>
                <a:gd name="T26" fmla="*/ 16 w 38"/>
                <a:gd name="T27" fmla="*/ 25 h 42"/>
                <a:gd name="T28" fmla="*/ 21 w 38"/>
                <a:gd name="T29" fmla="*/ 32 h 42"/>
                <a:gd name="T30" fmla="*/ 25 w 38"/>
                <a:gd name="T31" fmla="*/ 34 h 42"/>
                <a:gd name="T32" fmla="*/ 30 w 38"/>
                <a:gd name="T33" fmla="*/ 38 h 42"/>
                <a:gd name="T34" fmla="*/ 36 w 38"/>
                <a:gd name="T35" fmla="*/ 42 h 42"/>
                <a:gd name="T36" fmla="*/ 38 w 38"/>
                <a:gd name="T37" fmla="*/ 34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42"/>
                <a:gd name="T59" fmla="*/ 38 w 38"/>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42">
                  <a:moveTo>
                    <a:pt x="38" y="34"/>
                  </a:moveTo>
                  <a:lnTo>
                    <a:pt x="33" y="30"/>
                  </a:lnTo>
                  <a:lnTo>
                    <a:pt x="29" y="28"/>
                  </a:lnTo>
                  <a:lnTo>
                    <a:pt x="24" y="23"/>
                  </a:lnTo>
                  <a:lnTo>
                    <a:pt x="21" y="19"/>
                  </a:lnTo>
                  <a:lnTo>
                    <a:pt x="16" y="15"/>
                  </a:lnTo>
                  <a:lnTo>
                    <a:pt x="13" y="11"/>
                  </a:lnTo>
                  <a:lnTo>
                    <a:pt x="8" y="4"/>
                  </a:lnTo>
                  <a:lnTo>
                    <a:pt x="4" y="0"/>
                  </a:lnTo>
                  <a:lnTo>
                    <a:pt x="0" y="7"/>
                  </a:lnTo>
                  <a:lnTo>
                    <a:pt x="4" y="11"/>
                  </a:lnTo>
                  <a:lnTo>
                    <a:pt x="8" y="17"/>
                  </a:lnTo>
                  <a:lnTo>
                    <a:pt x="11" y="21"/>
                  </a:lnTo>
                  <a:lnTo>
                    <a:pt x="16" y="25"/>
                  </a:lnTo>
                  <a:lnTo>
                    <a:pt x="21" y="32"/>
                  </a:lnTo>
                  <a:lnTo>
                    <a:pt x="25" y="34"/>
                  </a:lnTo>
                  <a:lnTo>
                    <a:pt x="30" y="38"/>
                  </a:lnTo>
                  <a:lnTo>
                    <a:pt x="36" y="42"/>
                  </a:lnTo>
                  <a:lnTo>
                    <a:pt x="38"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87" name="Freeform 89"/>
            <p:cNvSpPr>
              <a:spLocks/>
            </p:cNvSpPr>
            <p:nvPr/>
          </p:nvSpPr>
          <p:spPr bwMode="auto">
            <a:xfrm>
              <a:off x="2790" y="2172"/>
              <a:ext cx="29" cy="12"/>
            </a:xfrm>
            <a:custGeom>
              <a:avLst/>
              <a:gdLst>
                <a:gd name="T0" fmla="*/ 22 w 29"/>
                <a:gd name="T1" fmla="*/ 0 h 12"/>
                <a:gd name="T2" fmla="*/ 22 w 29"/>
                <a:gd name="T3" fmla="*/ 2 h 12"/>
                <a:gd name="T4" fmla="*/ 19 w 29"/>
                <a:gd name="T5" fmla="*/ 2 h 12"/>
                <a:gd name="T6" fmla="*/ 18 w 29"/>
                <a:gd name="T7" fmla="*/ 2 h 12"/>
                <a:gd name="T8" fmla="*/ 14 w 29"/>
                <a:gd name="T9" fmla="*/ 4 h 12"/>
                <a:gd name="T10" fmla="*/ 11 w 29"/>
                <a:gd name="T11" fmla="*/ 4 h 12"/>
                <a:gd name="T12" fmla="*/ 8 w 29"/>
                <a:gd name="T13" fmla="*/ 2 h 12"/>
                <a:gd name="T14" fmla="*/ 5 w 29"/>
                <a:gd name="T15" fmla="*/ 2 h 12"/>
                <a:gd name="T16" fmla="*/ 2 w 29"/>
                <a:gd name="T17" fmla="*/ 2 h 12"/>
                <a:gd name="T18" fmla="*/ 0 w 29"/>
                <a:gd name="T19" fmla="*/ 10 h 12"/>
                <a:gd name="T20" fmla="*/ 3 w 29"/>
                <a:gd name="T21" fmla="*/ 10 h 12"/>
                <a:gd name="T22" fmla="*/ 8 w 29"/>
                <a:gd name="T23" fmla="*/ 12 h 12"/>
                <a:gd name="T24" fmla="*/ 11 w 29"/>
                <a:gd name="T25" fmla="*/ 12 h 12"/>
                <a:gd name="T26" fmla="*/ 14 w 29"/>
                <a:gd name="T27" fmla="*/ 12 h 12"/>
                <a:gd name="T28" fmla="*/ 19 w 29"/>
                <a:gd name="T29" fmla="*/ 12 h 12"/>
                <a:gd name="T30" fmla="*/ 22 w 29"/>
                <a:gd name="T31" fmla="*/ 10 h 12"/>
                <a:gd name="T32" fmla="*/ 25 w 29"/>
                <a:gd name="T33" fmla="*/ 8 h 12"/>
                <a:gd name="T34" fmla="*/ 29 w 29"/>
                <a:gd name="T35" fmla="*/ 6 h 12"/>
                <a:gd name="T36" fmla="*/ 22 w 29"/>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2"/>
                <a:gd name="T59" fmla="*/ 29 w 29"/>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2">
                  <a:moveTo>
                    <a:pt x="22" y="0"/>
                  </a:moveTo>
                  <a:lnTo>
                    <a:pt x="22" y="2"/>
                  </a:lnTo>
                  <a:lnTo>
                    <a:pt x="19" y="2"/>
                  </a:lnTo>
                  <a:lnTo>
                    <a:pt x="18" y="2"/>
                  </a:lnTo>
                  <a:lnTo>
                    <a:pt x="14" y="4"/>
                  </a:lnTo>
                  <a:lnTo>
                    <a:pt x="11" y="4"/>
                  </a:lnTo>
                  <a:lnTo>
                    <a:pt x="8" y="2"/>
                  </a:lnTo>
                  <a:lnTo>
                    <a:pt x="5" y="2"/>
                  </a:lnTo>
                  <a:lnTo>
                    <a:pt x="2" y="2"/>
                  </a:lnTo>
                  <a:lnTo>
                    <a:pt x="0" y="10"/>
                  </a:lnTo>
                  <a:lnTo>
                    <a:pt x="3" y="10"/>
                  </a:lnTo>
                  <a:lnTo>
                    <a:pt x="8" y="12"/>
                  </a:lnTo>
                  <a:lnTo>
                    <a:pt x="11" y="12"/>
                  </a:lnTo>
                  <a:lnTo>
                    <a:pt x="14" y="12"/>
                  </a:lnTo>
                  <a:lnTo>
                    <a:pt x="19" y="12"/>
                  </a:lnTo>
                  <a:lnTo>
                    <a:pt x="22" y="10"/>
                  </a:lnTo>
                  <a:lnTo>
                    <a:pt x="25" y="8"/>
                  </a:lnTo>
                  <a:lnTo>
                    <a:pt x="29" y="6"/>
                  </a:lnTo>
                  <a:lnTo>
                    <a:pt x="22"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88" name="Freeform 90"/>
            <p:cNvSpPr>
              <a:spLocks/>
            </p:cNvSpPr>
            <p:nvPr/>
          </p:nvSpPr>
          <p:spPr bwMode="auto">
            <a:xfrm>
              <a:off x="2812" y="2128"/>
              <a:ext cx="11" cy="50"/>
            </a:xfrm>
            <a:custGeom>
              <a:avLst/>
              <a:gdLst>
                <a:gd name="T0" fmla="*/ 2 w 11"/>
                <a:gd name="T1" fmla="*/ 6 h 50"/>
                <a:gd name="T2" fmla="*/ 2 w 11"/>
                <a:gd name="T3" fmla="*/ 8 h 50"/>
                <a:gd name="T4" fmla="*/ 3 w 11"/>
                <a:gd name="T5" fmla="*/ 12 h 50"/>
                <a:gd name="T6" fmla="*/ 3 w 11"/>
                <a:gd name="T7" fmla="*/ 16 h 50"/>
                <a:gd name="T8" fmla="*/ 5 w 11"/>
                <a:gd name="T9" fmla="*/ 23 h 50"/>
                <a:gd name="T10" fmla="*/ 3 w 11"/>
                <a:gd name="T11" fmla="*/ 29 h 50"/>
                <a:gd name="T12" fmla="*/ 3 w 11"/>
                <a:gd name="T13" fmla="*/ 35 h 50"/>
                <a:gd name="T14" fmla="*/ 2 w 11"/>
                <a:gd name="T15" fmla="*/ 42 h 50"/>
                <a:gd name="T16" fmla="*/ 0 w 11"/>
                <a:gd name="T17" fmla="*/ 44 h 50"/>
                <a:gd name="T18" fmla="*/ 7 w 11"/>
                <a:gd name="T19" fmla="*/ 50 h 50"/>
                <a:gd name="T20" fmla="*/ 8 w 11"/>
                <a:gd name="T21" fmla="*/ 44 h 50"/>
                <a:gd name="T22" fmla="*/ 10 w 11"/>
                <a:gd name="T23" fmla="*/ 37 h 50"/>
                <a:gd name="T24" fmla="*/ 11 w 11"/>
                <a:gd name="T25" fmla="*/ 31 h 50"/>
                <a:gd name="T26" fmla="*/ 11 w 11"/>
                <a:gd name="T27" fmla="*/ 23 h 50"/>
                <a:gd name="T28" fmla="*/ 11 w 11"/>
                <a:gd name="T29" fmla="*/ 16 h 50"/>
                <a:gd name="T30" fmla="*/ 10 w 11"/>
                <a:gd name="T31" fmla="*/ 8 h 50"/>
                <a:gd name="T32" fmla="*/ 8 w 11"/>
                <a:gd name="T33" fmla="*/ 4 h 50"/>
                <a:gd name="T34" fmla="*/ 3 w 11"/>
                <a:gd name="T35" fmla="*/ 0 h 50"/>
                <a:gd name="T36" fmla="*/ 2 w 11"/>
                <a:gd name="T37" fmla="*/ 6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50"/>
                <a:gd name="T59" fmla="*/ 11 w 11"/>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50">
                  <a:moveTo>
                    <a:pt x="2" y="6"/>
                  </a:moveTo>
                  <a:lnTo>
                    <a:pt x="2" y="8"/>
                  </a:lnTo>
                  <a:lnTo>
                    <a:pt x="3" y="12"/>
                  </a:lnTo>
                  <a:lnTo>
                    <a:pt x="3" y="16"/>
                  </a:lnTo>
                  <a:lnTo>
                    <a:pt x="5" y="23"/>
                  </a:lnTo>
                  <a:lnTo>
                    <a:pt x="3" y="29"/>
                  </a:lnTo>
                  <a:lnTo>
                    <a:pt x="3" y="35"/>
                  </a:lnTo>
                  <a:lnTo>
                    <a:pt x="2" y="42"/>
                  </a:lnTo>
                  <a:lnTo>
                    <a:pt x="0" y="44"/>
                  </a:lnTo>
                  <a:lnTo>
                    <a:pt x="7" y="50"/>
                  </a:lnTo>
                  <a:lnTo>
                    <a:pt x="8" y="44"/>
                  </a:lnTo>
                  <a:lnTo>
                    <a:pt x="10" y="37"/>
                  </a:lnTo>
                  <a:lnTo>
                    <a:pt x="11" y="31"/>
                  </a:lnTo>
                  <a:lnTo>
                    <a:pt x="11" y="23"/>
                  </a:lnTo>
                  <a:lnTo>
                    <a:pt x="11" y="16"/>
                  </a:lnTo>
                  <a:lnTo>
                    <a:pt x="10" y="8"/>
                  </a:lnTo>
                  <a:lnTo>
                    <a:pt x="8" y="4"/>
                  </a:lnTo>
                  <a:lnTo>
                    <a:pt x="3" y="0"/>
                  </a:lnTo>
                  <a:lnTo>
                    <a:pt x="2"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89" name="Freeform 91"/>
            <p:cNvSpPr>
              <a:spLocks/>
            </p:cNvSpPr>
            <p:nvPr/>
          </p:nvSpPr>
          <p:spPr bwMode="auto">
            <a:xfrm>
              <a:off x="2764" y="2041"/>
              <a:ext cx="48" cy="34"/>
            </a:xfrm>
            <a:custGeom>
              <a:avLst/>
              <a:gdLst>
                <a:gd name="T0" fmla="*/ 6 w 48"/>
                <a:gd name="T1" fmla="*/ 34 h 34"/>
                <a:gd name="T2" fmla="*/ 8 w 48"/>
                <a:gd name="T3" fmla="*/ 28 h 34"/>
                <a:gd name="T4" fmla="*/ 11 w 48"/>
                <a:gd name="T5" fmla="*/ 24 h 34"/>
                <a:gd name="T6" fmla="*/ 15 w 48"/>
                <a:gd name="T7" fmla="*/ 19 h 34"/>
                <a:gd name="T8" fmla="*/ 22 w 48"/>
                <a:gd name="T9" fmla="*/ 17 h 34"/>
                <a:gd name="T10" fmla="*/ 28 w 48"/>
                <a:gd name="T11" fmla="*/ 15 h 34"/>
                <a:gd name="T12" fmla="*/ 36 w 48"/>
                <a:gd name="T13" fmla="*/ 13 h 34"/>
                <a:gd name="T14" fmla="*/ 42 w 48"/>
                <a:gd name="T15" fmla="*/ 11 h 34"/>
                <a:gd name="T16" fmla="*/ 48 w 48"/>
                <a:gd name="T17" fmla="*/ 11 h 34"/>
                <a:gd name="T18" fmla="*/ 47 w 48"/>
                <a:gd name="T19" fmla="*/ 0 h 34"/>
                <a:gd name="T20" fmla="*/ 40 w 48"/>
                <a:gd name="T21" fmla="*/ 3 h 34"/>
                <a:gd name="T22" fmla="*/ 34 w 48"/>
                <a:gd name="T23" fmla="*/ 5 h 34"/>
                <a:gd name="T24" fmla="*/ 28 w 48"/>
                <a:gd name="T25" fmla="*/ 7 h 34"/>
                <a:gd name="T26" fmla="*/ 20 w 48"/>
                <a:gd name="T27" fmla="*/ 9 h 34"/>
                <a:gd name="T28" fmla="*/ 12 w 48"/>
                <a:gd name="T29" fmla="*/ 11 h 34"/>
                <a:gd name="T30" fmla="*/ 6 w 48"/>
                <a:gd name="T31" fmla="*/ 17 h 34"/>
                <a:gd name="T32" fmla="*/ 3 w 48"/>
                <a:gd name="T33" fmla="*/ 24 h 34"/>
                <a:gd name="T34" fmla="*/ 0 w 48"/>
                <a:gd name="T35" fmla="*/ 34 h 34"/>
                <a:gd name="T36" fmla="*/ 6 w 48"/>
                <a:gd name="T37" fmla="*/ 34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34"/>
                <a:gd name="T59" fmla="*/ 48 w 48"/>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34">
                  <a:moveTo>
                    <a:pt x="6" y="34"/>
                  </a:moveTo>
                  <a:lnTo>
                    <a:pt x="8" y="28"/>
                  </a:lnTo>
                  <a:lnTo>
                    <a:pt x="11" y="24"/>
                  </a:lnTo>
                  <a:lnTo>
                    <a:pt x="15" y="19"/>
                  </a:lnTo>
                  <a:lnTo>
                    <a:pt x="22" y="17"/>
                  </a:lnTo>
                  <a:lnTo>
                    <a:pt x="28" y="15"/>
                  </a:lnTo>
                  <a:lnTo>
                    <a:pt x="36" y="13"/>
                  </a:lnTo>
                  <a:lnTo>
                    <a:pt x="42" y="11"/>
                  </a:lnTo>
                  <a:lnTo>
                    <a:pt x="48" y="11"/>
                  </a:lnTo>
                  <a:lnTo>
                    <a:pt x="47" y="0"/>
                  </a:lnTo>
                  <a:lnTo>
                    <a:pt x="40" y="3"/>
                  </a:lnTo>
                  <a:lnTo>
                    <a:pt x="34" y="5"/>
                  </a:lnTo>
                  <a:lnTo>
                    <a:pt x="28" y="7"/>
                  </a:lnTo>
                  <a:lnTo>
                    <a:pt x="20" y="9"/>
                  </a:lnTo>
                  <a:lnTo>
                    <a:pt x="12" y="11"/>
                  </a:lnTo>
                  <a:lnTo>
                    <a:pt x="6" y="17"/>
                  </a:lnTo>
                  <a:lnTo>
                    <a:pt x="3" y="24"/>
                  </a:lnTo>
                  <a:lnTo>
                    <a:pt x="0" y="34"/>
                  </a:lnTo>
                  <a:lnTo>
                    <a:pt x="6"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90" name="Freeform 92"/>
            <p:cNvSpPr>
              <a:spLocks/>
            </p:cNvSpPr>
            <p:nvPr/>
          </p:nvSpPr>
          <p:spPr bwMode="auto">
            <a:xfrm>
              <a:off x="2764" y="2075"/>
              <a:ext cx="12" cy="15"/>
            </a:xfrm>
            <a:custGeom>
              <a:avLst/>
              <a:gdLst>
                <a:gd name="T0" fmla="*/ 12 w 12"/>
                <a:gd name="T1" fmla="*/ 6 h 15"/>
                <a:gd name="T2" fmla="*/ 11 w 12"/>
                <a:gd name="T3" fmla="*/ 6 h 15"/>
                <a:gd name="T4" fmla="*/ 9 w 12"/>
                <a:gd name="T5" fmla="*/ 6 h 15"/>
                <a:gd name="T6" fmla="*/ 9 w 12"/>
                <a:gd name="T7" fmla="*/ 4 h 15"/>
                <a:gd name="T8" fmla="*/ 8 w 12"/>
                <a:gd name="T9" fmla="*/ 4 h 15"/>
                <a:gd name="T10" fmla="*/ 8 w 12"/>
                <a:gd name="T11" fmla="*/ 2 h 15"/>
                <a:gd name="T12" fmla="*/ 8 w 12"/>
                <a:gd name="T13" fmla="*/ 0 h 15"/>
                <a:gd name="T14" fmla="*/ 6 w 12"/>
                <a:gd name="T15" fmla="*/ 0 h 15"/>
                <a:gd name="T16" fmla="*/ 0 w 12"/>
                <a:gd name="T17" fmla="*/ 0 h 15"/>
                <a:gd name="T18" fmla="*/ 0 w 12"/>
                <a:gd name="T19" fmla="*/ 2 h 15"/>
                <a:gd name="T20" fmla="*/ 1 w 12"/>
                <a:gd name="T21" fmla="*/ 4 h 15"/>
                <a:gd name="T22" fmla="*/ 1 w 12"/>
                <a:gd name="T23" fmla="*/ 6 h 15"/>
                <a:gd name="T24" fmla="*/ 3 w 12"/>
                <a:gd name="T25" fmla="*/ 8 h 15"/>
                <a:gd name="T26" fmla="*/ 4 w 12"/>
                <a:gd name="T27" fmla="*/ 11 h 15"/>
                <a:gd name="T28" fmla="*/ 6 w 12"/>
                <a:gd name="T29" fmla="*/ 13 h 15"/>
                <a:gd name="T30" fmla="*/ 8 w 12"/>
                <a:gd name="T31" fmla="*/ 15 h 15"/>
                <a:gd name="T32" fmla="*/ 9 w 12"/>
                <a:gd name="T33" fmla="*/ 15 h 15"/>
                <a:gd name="T34" fmla="*/ 12 w 12"/>
                <a:gd name="T35" fmla="*/ 6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5"/>
                <a:gd name="T56" fmla="*/ 12 w 1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5">
                  <a:moveTo>
                    <a:pt x="12" y="6"/>
                  </a:moveTo>
                  <a:lnTo>
                    <a:pt x="11" y="6"/>
                  </a:lnTo>
                  <a:lnTo>
                    <a:pt x="9" y="6"/>
                  </a:lnTo>
                  <a:lnTo>
                    <a:pt x="9" y="4"/>
                  </a:lnTo>
                  <a:lnTo>
                    <a:pt x="8" y="4"/>
                  </a:lnTo>
                  <a:lnTo>
                    <a:pt x="8" y="2"/>
                  </a:lnTo>
                  <a:lnTo>
                    <a:pt x="8" y="0"/>
                  </a:lnTo>
                  <a:lnTo>
                    <a:pt x="6" y="0"/>
                  </a:lnTo>
                  <a:lnTo>
                    <a:pt x="0" y="0"/>
                  </a:lnTo>
                  <a:lnTo>
                    <a:pt x="0" y="2"/>
                  </a:lnTo>
                  <a:lnTo>
                    <a:pt x="1" y="4"/>
                  </a:lnTo>
                  <a:lnTo>
                    <a:pt x="1" y="6"/>
                  </a:lnTo>
                  <a:lnTo>
                    <a:pt x="3" y="8"/>
                  </a:lnTo>
                  <a:lnTo>
                    <a:pt x="4" y="11"/>
                  </a:lnTo>
                  <a:lnTo>
                    <a:pt x="6" y="13"/>
                  </a:lnTo>
                  <a:lnTo>
                    <a:pt x="8" y="15"/>
                  </a:lnTo>
                  <a:lnTo>
                    <a:pt x="9" y="15"/>
                  </a:lnTo>
                  <a:lnTo>
                    <a:pt x="12"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91" name="Freeform 93"/>
            <p:cNvSpPr>
              <a:spLocks/>
            </p:cNvSpPr>
            <p:nvPr/>
          </p:nvSpPr>
          <p:spPr bwMode="auto">
            <a:xfrm>
              <a:off x="2773" y="2081"/>
              <a:ext cx="49" cy="38"/>
            </a:xfrm>
            <a:custGeom>
              <a:avLst/>
              <a:gdLst>
                <a:gd name="T0" fmla="*/ 47 w 49"/>
                <a:gd name="T1" fmla="*/ 28 h 38"/>
                <a:gd name="T2" fmla="*/ 42 w 49"/>
                <a:gd name="T3" fmla="*/ 28 h 38"/>
                <a:gd name="T4" fmla="*/ 36 w 49"/>
                <a:gd name="T5" fmla="*/ 28 h 38"/>
                <a:gd name="T6" fmla="*/ 31 w 49"/>
                <a:gd name="T7" fmla="*/ 26 h 38"/>
                <a:gd name="T8" fmla="*/ 27 w 49"/>
                <a:gd name="T9" fmla="*/ 21 h 38"/>
                <a:gd name="T10" fmla="*/ 20 w 49"/>
                <a:gd name="T11" fmla="*/ 15 h 38"/>
                <a:gd name="T12" fmla="*/ 16 w 49"/>
                <a:gd name="T13" fmla="*/ 11 h 38"/>
                <a:gd name="T14" fmla="*/ 10 w 49"/>
                <a:gd name="T15" fmla="*/ 5 h 38"/>
                <a:gd name="T16" fmla="*/ 3 w 49"/>
                <a:gd name="T17" fmla="*/ 0 h 38"/>
                <a:gd name="T18" fmla="*/ 0 w 49"/>
                <a:gd name="T19" fmla="*/ 9 h 38"/>
                <a:gd name="T20" fmla="*/ 6 w 49"/>
                <a:gd name="T21" fmla="*/ 13 h 38"/>
                <a:gd name="T22" fmla="*/ 11 w 49"/>
                <a:gd name="T23" fmla="*/ 17 h 38"/>
                <a:gd name="T24" fmla="*/ 17 w 49"/>
                <a:gd name="T25" fmla="*/ 24 h 38"/>
                <a:gd name="T26" fmla="*/ 22 w 49"/>
                <a:gd name="T27" fmla="*/ 28 h 38"/>
                <a:gd name="T28" fmla="*/ 28 w 49"/>
                <a:gd name="T29" fmla="*/ 32 h 38"/>
                <a:gd name="T30" fmla="*/ 35 w 49"/>
                <a:gd name="T31" fmla="*/ 36 h 38"/>
                <a:gd name="T32" fmla="*/ 42 w 49"/>
                <a:gd name="T33" fmla="*/ 38 h 38"/>
                <a:gd name="T34" fmla="*/ 49 w 49"/>
                <a:gd name="T35" fmla="*/ 36 h 38"/>
                <a:gd name="T36" fmla="*/ 47 w 49"/>
                <a:gd name="T37" fmla="*/ 28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38"/>
                <a:gd name="T59" fmla="*/ 49 w 49"/>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38">
                  <a:moveTo>
                    <a:pt x="47" y="28"/>
                  </a:moveTo>
                  <a:lnTo>
                    <a:pt x="42" y="28"/>
                  </a:lnTo>
                  <a:lnTo>
                    <a:pt x="36" y="28"/>
                  </a:lnTo>
                  <a:lnTo>
                    <a:pt x="31" y="26"/>
                  </a:lnTo>
                  <a:lnTo>
                    <a:pt x="27" y="21"/>
                  </a:lnTo>
                  <a:lnTo>
                    <a:pt x="20" y="15"/>
                  </a:lnTo>
                  <a:lnTo>
                    <a:pt x="16" y="11"/>
                  </a:lnTo>
                  <a:lnTo>
                    <a:pt x="10" y="5"/>
                  </a:lnTo>
                  <a:lnTo>
                    <a:pt x="3" y="0"/>
                  </a:lnTo>
                  <a:lnTo>
                    <a:pt x="0" y="9"/>
                  </a:lnTo>
                  <a:lnTo>
                    <a:pt x="6" y="13"/>
                  </a:lnTo>
                  <a:lnTo>
                    <a:pt x="11" y="17"/>
                  </a:lnTo>
                  <a:lnTo>
                    <a:pt x="17" y="24"/>
                  </a:lnTo>
                  <a:lnTo>
                    <a:pt x="22" y="28"/>
                  </a:lnTo>
                  <a:lnTo>
                    <a:pt x="28" y="32"/>
                  </a:lnTo>
                  <a:lnTo>
                    <a:pt x="35" y="36"/>
                  </a:lnTo>
                  <a:lnTo>
                    <a:pt x="42" y="38"/>
                  </a:lnTo>
                  <a:lnTo>
                    <a:pt x="49" y="36"/>
                  </a:lnTo>
                  <a:lnTo>
                    <a:pt x="47" y="2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92" name="Freeform 94"/>
            <p:cNvSpPr>
              <a:spLocks/>
            </p:cNvSpPr>
            <p:nvPr/>
          </p:nvSpPr>
          <p:spPr bwMode="auto">
            <a:xfrm>
              <a:off x="2820" y="2075"/>
              <a:ext cx="17" cy="42"/>
            </a:xfrm>
            <a:custGeom>
              <a:avLst/>
              <a:gdLst>
                <a:gd name="T0" fmla="*/ 11 w 17"/>
                <a:gd name="T1" fmla="*/ 0 h 42"/>
                <a:gd name="T2" fmla="*/ 9 w 17"/>
                <a:gd name="T3" fmla="*/ 6 h 42"/>
                <a:gd name="T4" fmla="*/ 8 w 17"/>
                <a:gd name="T5" fmla="*/ 11 h 42"/>
                <a:gd name="T6" fmla="*/ 6 w 17"/>
                <a:gd name="T7" fmla="*/ 17 h 42"/>
                <a:gd name="T8" fmla="*/ 6 w 17"/>
                <a:gd name="T9" fmla="*/ 23 h 42"/>
                <a:gd name="T10" fmla="*/ 5 w 17"/>
                <a:gd name="T11" fmla="*/ 27 h 42"/>
                <a:gd name="T12" fmla="*/ 3 w 17"/>
                <a:gd name="T13" fmla="*/ 30 h 42"/>
                <a:gd name="T14" fmla="*/ 2 w 17"/>
                <a:gd name="T15" fmla="*/ 32 h 42"/>
                <a:gd name="T16" fmla="*/ 0 w 17"/>
                <a:gd name="T17" fmla="*/ 34 h 42"/>
                <a:gd name="T18" fmla="*/ 2 w 17"/>
                <a:gd name="T19" fmla="*/ 42 h 42"/>
                <a:gd name="T20" fmla="*/ 5 w 17"/>
                <a:gd name="T21" fmla="*/ 40 h 42"/>
                <a:gd name="T22" fmla="*/ 8 w 17"/>
                <a:gd name="T23" fmla="*/ 36 h 42"/>
                <a:gd name="T24" fmla="*/ 11 w 17"/>
                <a:gd name="T25" fmla="*/ 30 h 42"/>
                <a:gd name="T26" fmla="*/ 13 w 17"/>
                <a:gd name="T27" fmla="*/ 25 h 42"/>
                <a:gd name="T28" fmla="*/ 13 w 17"/>
                <a:gd name="T29" fmla="*/ 19 h 42"/>
                <a:gd name="T30" fmla="*/ 14 w 17"/>
                <a:gd name="T31" fmla="*/ 13 h 42"/>
                <a:gd name="T32" fmla="*/ 16 w 17"/>
                <a:gd name="T33" fmla="*/ 8 h 42"/>
                <a:gd name="T34" fmla="*/ 17 w 17"/>
                <a:gd name="T35" fmla="*/ 2 h 42"/>
                <a:gd name="T36" fmla="*/ 11 w 17"/>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2"/>
                <a:gd name="T59" fmla="*/ 17 w 17"/>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2">
                  <a:moveTo>
                    <a:pt x="11" y="0"/>
                  </a:moveTo>
                  <a:lnTo>
                    <a:pt x="9" y="6"/>
                  </a:lnTo>
                  <a:lnTo>
                    <a:pt x="8" y="11"/>
                  </a:lnTo>
                  <a:lnTo>
                    <a:pt x="6" y="17"/>
                  </a:lnTo>
                  <a:lnTo>
                    <a:pt x="6" y="23"/>
                  </a:lnTo>
                  <a:lnTo>
                    <a:pt x="5" y="27"/>
                  </a:lnTo>
                  <a:lnTo>
                    <a:pt x="3" y="30"/>
                  </a:lnTo>
                  <a:lnTo>
                    <a:pt x="2" y="32"/>
                  </a:lnTo>
                  <a:lnTo>
                    <a:pt x="0" y="34"/>
                  </a:lnTo>
                  <a:lnTo>
                    <a:pt x="2" y="42"/>
                  </a:lnTo>
                  <a:lnTo>
                    <a:pt x="5" y="40"/>
                  </a:lnTo>
                  <a:lnTo>
                    <a:pt x="8" y="36"/>
                  </a:lnTo>
                  <a:lnTo>
                    <a:pt x="11" y="30"/>
                  </a:lnTo>
                  <a:lnTo>
                    <a:pt x="13" y="25"/>
                  </a:lnTo>
                  <a:lnTo>
                    <a:pt x="13" y="19"/>
                  </a:lnTo>
                  <a:lnTo>
                    <a:pt x="14" y="13"/>
                  </a:lnTo>
                  <a:lnTo>
                    <a:pt x="16" y="8"/>
                  </a:lnTo>
                  <a:lnTo>
                    <a:pt x="17" y="2"/>
                  </a:lnTo>
                  <a:lnTo>
                    <a:pt x="11"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93" name="Freeform 95"/>
            <p:cNvSpPr>
              <a:spLocks/>
            </p:cNvSpPr>
            <p:nvPr/>
          </p:nvSpPr>
          <p:spPr bwMode="auto">
            <a:xfrm>
              <a:off x="2823" y="2052"/>
              <a:ext cx="14" cy="25"/>
            </a:xfrm>
            <a:custGeom>
              <a:avLst/>
              <a:gdLst>
                <a:gd name="T0" fmla="*/ 0 w 14"/>
                <a:gd name="T1" fmla="*/ 8 h 25"/>
                <a:gd name="T2" fmla="*/ 2 w 14"/>
                <a:gd name="T3" fmla="*/ 10 h 25"/>
                <a:gd name="T4" fmla="*/ 3 w 14"/>
                <a:gd name="T5" fmla="*/ 10 h 25"/>
                <a:gd name="T6" fmla="*/ 5 w 14"/>
                <a:gd name="T7" fmla="*/ 13 h 25"/>
                <a:gd name="T8" fmla="*/ 6 w 14"/>
                <a:gd name="T9" fmla="*/ 15 h 25"/>
                <a:gd name="T10" fmla="*/ 6 w 14"/>
                <a:gd name="T11" fmla="*/ 17 h 25"/>
                <a:gd name="T12" fmla="*/ 8 w 14"/>
                <a:gd name="T13" fmla="*/ 19 h 25"/>
                <a:gd name="T14" fmla="*/ 8 w 14"/>
                <a:gd name="T15" fmla="*/ 21 h 25"/>
                <a:gd name="T16" fmla="*/ 8 w 14"/>
                <a:gd name="T17" fmla="*/ 23 h 25"/>
                <a:gd name="T18" fmla="*/ 14 w 14"/>
                <a:gd name="T19" fmla="*/ 25 h 25"/>
                <a:gd name="T20" fmla="*/ 14 w 14"/>
                <a:gd name="T21" fmla="*/ 21 h 25"/>
                <a:gd name="T22" fmla="*/ 14 w 14"/>
                <a:gd name="T23" fmla="*/ 19 h 25"/>
                <a:gd name="T24" fmla="*/ 13 w 14"/>
                <a:gd name="T25" fmla="*/ 15 h 25"/>
                <a:gd name="T26" fmla="*/ 11 w 14"/>
                <a:gd name="T27" fmla="*/ 10 h 25"/>
                <a:gd name="T28" fmla="*/ 10 w 14"/>
                <a:gd name="T29" fmla="*/ 8 h 25"/>
                <a:gd name="T30" fmla="*/ 8 w 14"/>
                <a:gd name="T31" fmla="*/ 4 h 25"/>
                <a:gd name="T32" fmla="*/ 5 w 14"/>
                <a:gd name="T33" fmla="*/ 2 h 25"/>
                <a:gd name="T34" fmla="*/ 3 w 14"/>
                <a:gd name="T35" fmla="*/ 0 h 25"/>
                <a:gd name="T36" fmla="*/ 0 w 14"/>
                <a:gd name="T37" fmla="*/ 8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25"/>
                <a:gd name="T59" fmla="*/ 14 w 14"/>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25">
                  <a:moveTo>
                    <a:pt x="0" y="8"/>
                  </a:moveTo>
                  <a:lnTo>
                    <a:pt x="2" y="10"/>
                  </a:lnTo>
                  <a:lnTo>
                    <a:pt x="3" y="10"/>
                  </a:lnTo>
                  <a:lnTo>
                    <a:pt x="5" y="13"/>
                  </a:lnTo>
                  <a:lnTo>
                    <a:pt x="6" y="15"/>
                  </a:lnTo>
                  <a:lnTo>
                    <a:pt x="6" y="17"/>
                  </a:lnTo>
                  <a:lnTo>
                    <a:pt x="8" y="19"/>
                  </a:lnTo>
                  <a:lnTo>
                    <a:pt x="8" y="21"/>
                  </a:lnTo>
                  <a:lnTo>
                    <a:pt x="8" y="23"/>
                  </a:lnTo>
                  <a:lnTo>
                    <a:pt x="14" y="25"/>
                  </a:lnTo>
                  <a:lnTo>
                    <a:pt x="14" y="21"/>
                  </a:lnTo>
                  <a:lnTo>
                    <a:pt x="14" y="19"/>
                  </a:lnTo>
                  <a:lnTo>
                    <a:pt x="13" y="15"/>
                  </a:lnTo>
                  <a:lnTo>
                    <a:pt x="11" y="10"/>
                  </a:lnTo>
                  <a:lnTo>
                    <a:pt x="10" y="8"/>
                  </a:lnTo>
                  <a:lnTo>
                    <a:pt x="8" y="4"/>
                  </a:lnTo>
                  <a:lnTo>
                    <a:pt x="5" y="2"/>
                  </a:lnTo>
                  <a:lnTo>
                    <a:pt x="3"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94" name="Freeform 96"/>
            <p:cNvSpPr>
              <a:spLocks/>
            </p:cNvSpPr>
            <p:nvPr/>
          </p:nvSpPr>
          <p:spPr bwMode="auto">
            <a:xfrm>
              <a:off x="2811" y="2044"/>
              <a:ext cx="15" cy="16"/>
            </a:xfrm>
            <a:custGeom>
              <a:avLst/>
              <a:gdLst>
                <a:gd name="T0" fmla="*/ 0 w 15"/>
                <a:gd name="T1" fmla="*/ 6 h 16"/>
                <a:gd name="T2" fmla="*/ 1 w 15"/>
                <a:gd name="T3" fmla="*/ 8 h 16"/>
                <a:gd name="T4" fmla="*/ 3 w 15"/>
                <a:gd name="T5" fmla="*/ 8 h 16"/>
                <a:gd name="T6" fmla="*/ 4 w 15"/>
                <a:gd name="T7" fmla="*/ 10 h 16"/>
                <a:gd name="T8" fmla="*/ 6 w 15"/>
                <a:gd name="T9" fmla="*/ 12 h 16"/>
                <a:gd name="T10" fmla="*/ 8 w 15"/>
                <a:gd name="T11" fmla="*/ 12 h 16"/>
                <a:gd name="T12" fmla="*/ 9 w 15"/>
                <a:gd name="T13" fmla="*/ 14 h 16"/>
                <a:gd name="T14" fmla="*/ 11 w 15"/>
                <a:gd name="T15" fmla="*/ 14 h 16"/>
                <a:gd name="T16" fmla="*/ 12 w 15"/>
                <a:gd name="T17" fmla="*/ 16 h 16"/>
                <a:gd name="T18" fmla="*/ 15 w 15"/>
                <a:gd name="T19" fmla="*/ 8 h 16"/>
                <a:gd name="T20" fmla="*/ 14 w 15"/>
                <a:gd name="T21" fmla="*/ 8 h 16"/>
                <a:gd name="T22" fmla="*/ 12 w 15"/>
                <a:gd name="T23" fmla="*/ 6 h 16"/>
                <a:gd name="T24" fmla="*/ 11 w 15"/>
                <a:gd name="T25" fmla="*/ 6 h 16"/>
                <a:gd name="T26" fmla="*/ 9 w 15"/>
                <a:gd name="T27" fmla="*/ 4 h 16"/>
                <a:gd name="T28" fmla="*/ 8 w 15"/>
                <a:gd name="T29" fmla="*/ 2 h 16"/>
                <a:gd name="T30" fmla="*/ 6 w 15"/>
                <a:gd name="T31" fmla="*/ 2 h 16"/>
                <a:gd name="T32" fmla="*/ 4 w 15"/>
                <a:gd name="T33" fmla="*/ 0 h 16"/>
                <a:gd name="T34" fmla="*/ 1 w 15"/>
                <a:gd name="T35" fmla="*/ 0 h 16"/>
                <a:gd name="T36" fmla="*/ 0 w 15"/>
                <a:gd name="T37" fmla="*/ 6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16"/>
                <a:gd name="T59" fmla="*/ 15 w 15"/>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16">
                  <a:moveTo>
                    <a:pt x="0" y="6"/>
                  </a:moveTo>
                  <a:lnTo>
                    <a:pt x="1" y="8"/>
                  </a:lnTo>
                  <a:lnTo>
                    <a:pt x="3" y="8"/>
                  </a:lnTo>
                  <a:lnTo>
                    <a:pt x="4" y="10"/>
                  </a:lnTo>
                  <a:lnTo>
                    <a:pt x="6" y="12"/>
                  </a:lnTo>
                  <a:lnTo>
                    <a:pt x="8" y="12"/>
                  </a:lnTo>
                  <a:lnTo>
                    <a:pt x="9" y="14"/>
                  </a:lnTo>
                  <a:lnTo>
                    <a:pt x="11" y="14"/>
                  </a:lnTo>
                  <a:lnTo>
                    <a:pt x="12" y="16"/>
                  </a:lnTo>
                  <a:lnTo>
                    <a:pt x="15" y="8"/>
                  </a:lnTo>
                  <a:lnTo>
                    <a:pt x="14" y="8"/>
                  </a:lnTo>
                  <a:lnTo>
                    <a:pt x="12" y="6"/>
                  </a:lnTo>
                  <a:lnTo>
                    <a:pt x="11" y="6"/>
                  </a:lnTo>
                  <a:lnTo>
                    <a:pt x="9" y="4"/>
                  </a:lnTo>
                  <a:lnTo>
                    <a:pt x="8" y="2"/>
                  </a:lnTo>
                  <a:lnTo>
                    <a:pt x="6" y="2"/>
                  </a:lnTo>
                  <a:lnTo>
                    <a:pt x="4" y="0"/>
                  </a:lnTo>
                  <a:lnTo>
                    <a:pt x="1" y="0"/>
                  </a:lnTo>
                  <a:lnTo>
                    <a:pt x="0"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95" name="Freeform 97"/>
            <p:cNvSpPr>
              <a:spLocks/>
            </p:cNvSpPr>
            <p:nvPr/>
          </p:nvSpPr>
          <p:spPr bwMode="auto">
            <a:xfrm>
              <a:off x="2750" y="1983"/>
              <a:ext cx="70" cy="58"/>
            </a:xfrm>
            <a:custGeom>
              <a:avLst/>
              <a:gdLst>
                <a:gd name="T0" fmla="*/ 59 w 70"/>
                <a:gd name="T1" fmla="*/ 10 h 58"/>
                <a:gd name="T2" fmla="*/ 50 w 70"/>
                <a:gd name="T3" fmla="*/ 4 h 58"/>
                <a:gd name="T4" fmla="*/ 40 w 70"/>
                <a:gd name="T5" fmla="*/ 2 h 58"/>
                <a:gd name="T6" fmla="*/ 31 w 70"/>
                <a:gd name="T7" fmla="*/ 0 h 58"/>
                <a:gd name="T8" fmla="*/ 22 w 70"/>
                <a:gd name="T9" fmla="*/ 2 h 58"/>
                <a:gd name="T10" fmla="*/ 14 w 70"/>
                <a:gd name="T11" fmla="*/ 6 h 58"/>
                <a:gd name="T12" fmla="*/ 6 w 70"/>
                <a:gd name="T13" fmla="*/ 12 h 58"/>
                <a:gd name="T14" fmla="*/ 3 w 70"/>
                <a:gd name="T15" fmla="*/ 16 h 58"/>
                <a:gd name="T16" fmla="*/ 1 w 70"/>
                <a:gd name="T17" fmla="*/ 21 h 58"/>
                <a:gd name="T18" fmla="*/ 0 w 70"/>
                <a:gd name="T19" fmla="*/ 27 h 58"/>
                <a:gd name="T20" fmla="*/ 0 w 70"/>
                <a:gd name="T21" fmla="*/ 33 h 58"/>
                <a:gd name="T22" fmla="*/ 0 w 70"/>
                <a:gd name="T23" fmla="*/ 37 h 58"/>
                <a:gd name="T24" fmla="*/ 1 w 70"/>
                <a:gd name="T25" fmla="*/ 42 h 58"/>
                <a:gd name="T26" fmla="*/ 4 w 70"/>
                <a:gd name="T27" fmla="*/ 48 h 58"/>
                <a:gd name="T28" fmla="*/ 8 w 70"/>
                <a:gd name="T29" fmla="*/ 50 h 58"/>
                <a:gd name="T30" fmla="*/ 11 w 70"/>
                <a:gd name="T31" fmla="*/ 54 h 58"/>
                <a:gd name="T32" fmla="*/ 14 w 70"/>
                <a:gd name="T33" fmla="*/ 56 h 58"/>
                <a:gd name="T34" fmla="*/ 18 w 70"/>
                <a:gd name="T35" fmla="*/ 58 h 58"/>
                <a:gd name="T36" fmla="*/ 22 w 70"/>
                <a:gd name="T37" fmla="*/ 58 h 58"/>
                <a:gd name="T38" fmla="*/ 26 w 70"/>
                <a:gd name="T39" fmla="*/ 58 h 58"/>
                <a:gd name="T40" fmla="*/ 31 w 70"/>
                <a:gd name="T41" fmla="*/ 58 h 58"/>
                <a:gd name="T42" fmla="*/ 36 w 70"/>
                <a:gd name="T43" fmla="*/ 58 h 58"/>
                <a:gd name="T44" fmla="*/ 40 w 70"/>
                <a:gd name="T45" fmla="*/ 56 h 58"/>
                <a:gd name="T46" fmla="*/ 47 w 70"/>
                <a:gd name="T47" fmla="*/ 56 h 58"/>
                <a:gd name="T48" fmla="*/ 51 w 70"/>
                <a:gd name="T49" fmla="*/ 54 h 58"/>
                <a:gd name="T50" fmla="*/ 56 w 70"/>
                <a:gd name="T51" fmla="*/ 52 h 58"/>
                <a:gd name="T52" fmla="*/ 61 w 70"/>
                <a:gd name="T53" fmla="*/ 50 h 58"/>
                <a:gd name="T54" fmla="*/ 65 w 70"/>
                <a:gd name="T55" fmla="*/ 46 h 58"/>
                <a:gd name="T56" fmla="*/ 69 w 70"/>
                <a:gd name="T57" fmla="*/ 42 h 58"/>
                <a:gd name="T58" fmla="*/ 70 w 70"/>
                <a:gd name="T59" fmla="*/ 37 h 58"/>
                <a:gd name="T60" fmla="*/ 70 w 70"/>
                <a:gd name="T61" fmla="*/ 33 h 58"/>
                <a:gd name="T62" fmla="*/ 69 w 70"/>
                <a:gd name="T63" fmla="*/ 27 h 58"/>
                <a:gd name="T64" fmla="*/ 67 w 70"/>
                <a:gd name="T65" fmla="*/ 23 h 58"/>
                <a:gd name="T66" fmla="*/ 64 w 70"/>
                <a:gd name="T67" fmla="*/ 18 h 58"/>
                <a:gd name="T68" fmla="*/ 61 w 70"/>
                <a:gd name="T69" fmla="*/ 14 h 58"/>
                <a:gd name="T70" fmla="*/ 59 w 70"/>
                <a:gd name="T71" fmla="*/ 10 h 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
                <a:gd name="T109" fmla="*/ 0 h 58"/>
                <a:gd name="T110" fmla="*/ 70 w 70"/>
                <a:gd name="T111" fmla="*/ 58 h 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 h="58">
                  <a:moveTo>
                    <a:pt x="59" y="10"/>
                  </a:moveTo>
                  <a:lnTo>
                    <a:pt x="50" y="4"/>
                  </a:lnTo>
                  <a:lnTo>
                    <a:pt x="40" y="2"/>
                  </a:lnTo>
                  <a:lnTo>
                    <a:pt x="31" y="0"/>
                  </a:lnTo>
                  <a:lnTo>
                    <a:pt x="22" y="2"/>
                  </a:lnTo>
                  <a:lnTo>
                    <a:pt x="14" y="6"/>
                  </a:lnTo>
                  <a:lnTo>
                    <a:pt x="6" y="12"/>
                  </a:lnTo>
                  <a:lnTo>
                    <a:pt x="3" y="16"/>
                  </a:lnTo>
                  <a:lnTo>
                    <a:pt x="1" y="21"/>
                  </a:lnTo>
                  <a:lnTo>
                    <a:pt x="0" y="27"/>
                  </a:lnTo>
                  <a:lnTo>
                    <a:pt x="0" y="33"/>
                  </a:lnTo>
                  <a:lnTo>
                    <a:pt x="0" y="37"/>
                  </a:lnTo>
                  <a:lnTo>
                    <a:pt x="1" y="42"/>
                  </a:lnTo>
                  <a:lnTo>
                    <a:pt x="4" y="48"/>
                  </a:lnTo>
                  <a:lnTo>
                    <a:pt x="8" y="50"/>
                  </a:lnTo>
                  <a:lnTo>
                    <a:pt x="11" y="54"/>
                  </a:lnTo>
                  <a:lnTo>
                    <a:pt x="14" y="56"/>
                  </a:lnTo>
                  <a:lnTo>
                    <a:pt x="18" y="58"/>
                  </a:lnTo>
                  <a:lnTo>
                    <a:pt x="22" y="58"/>
                  </a:lnTo>
                  <a:lnTo>
                    <a:pt x="26" y="58"/>
                  </a:lnTo>
                  <a:lnTo>
                    <a:pt x="31" y="58"/>
                  </a:lnTo>
                  <a:lnTo>
                    <a:pt x="36" y="58"/>
                  </a:lnTo>
                  <a:lnTo>
                    <a:pt x="40" y="56"/>
                  </a:lnTo>
                  <a:lnTo>
                    <a:pt x="47" y="56"/>
                  </a:lnTo>
                  <a:lnTo>
                    <a:pt x="51" y="54"/>
                  </a:lnTo>
                  <a:lnTo>
                    <a:pt x="56" y="52"/>
                  </a:lnTo>
                  <a:lnTo>
                    <a:pt x="61" y="50"/>
                  </a:lnTo>
                  <a:lnTo>
                    <a:pt x="65" y="46"/>
                  </a:lnTo>
                  <a:lnTo>
                    <a:pt x="69" y="42"/>
                  </a:lnTo>
                  <a:lnTo>
                    <a:pt x="70" y="37"/>
                  </a:lnTo>
                  <a:lnTo>
                    <a:pt x="70" y="33"/>
                  </a:lnTo>
                  <a:lnTo>
                    <a:pt x="69" y="27"/>
                  </a:lnTo>
                  <a:lnTo>
                    <a:pt x="67" y="23"/>
                  </a:lnTo>
                  <a:lnTo>
                    <a:pt x="64" y="18"/>
                  </a:lnTo>
                  <a:lnTo>
                    <a:pt x="61" y="14"/>
                  </a:lnTo>
                  <a:lnTo>
                    <a:pt x="59" y="10"/>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96" name="Freeform 98"/>
            <p:cNvSpPr>
              <a:spLocks/>
            </p:cNvSpPr>
            <p:nvPr/>
          </p:nvSpPr>
          <p:spPr bwMode="auto">
            <a:xfrm>
              <a:off x="2747" y="1978"/>
              <a:ext cx="64" cy="38"/>
            </a:xfrm>
            <a:custGeom>
              <a:avLst/>
              <a:gdLst>
                <a:gd name="T0" fmla="*/ 6 w 64"/>
                <a:gd name="T1" fmla="*/ 38 h 38"/>
                <a:gd name="T2" fmla="*/ 6 w 64"/>
                <a:gd name="T3" fmla="*/ 32 h 38"/>
                <a:gd name="T4" fmla="*/ 7 w 64"/>
                <a:gd name="T5" fmla="*/ 28 h 38"/>
                <a:gd name="T6" fmla="*/ 9 w 64"/>
                <a:gd name="T7" fmla="*/ 23 h 38"/>
                <a:gd name="T8" fmla="*/ 11 w 64"/>
                <a:gd name="T9" fmla="*/ 21 h 38"/>
                <a:gd name="T10" fmla="*/ 17 w 64"/>
                <a:gd name="T11" fmla="*/ 15 h 38"/>
                <a:gd name="T12" fmla="*/ 25 w 64"/>
                <a:gd name="T13" fmla="*/ 11 h 38"/>
                <a:gd name="T14" fmla="*/ 34 w 64"/>
                <a:gd name="T15" fmla="*/ 9 h 38"/>
                <a:gd name="T16" fmla="*/ 43 w 64"/>
                <a:gd name="T17" fmla="*/ 11 h 38"/>
                <a:gd name="T18" fmla="*/ 53 w 64"/>
                <a:gd name="T19" fmla="*/ 13 h 38"/>
                <a:gd name="T20" fmla="*/ 59 w 64"/>
                <a:gd name="T21" fmla="*/ 19 h 38"/>
                <a:gd name="T22" fmla="*/ 64 w 64"/>
                <a:gd name="T23" fmla="*/ 11 h 38"/>
                <a:gd name="T24" fmla="*/ 54 w 64"/>
                <a:gd name="T25" fmla="*/ 7 h 38"/>
                <a:gd name="T26" fmla="*/ 45 w 64"/>
                <a:gd name="T27" fmla="*/ 2 h 38"/>
                <a:gd name="T28" fmla="*/ 34 w 64"/>
                <a:gd name="T29" fmla="*/ 0 h 38"/>
                <a:gd name="T30" fmla="*/ 25 w 64"/>
                <a:gd name="T31" fmla="*/ 2 h 38"/>
                <a:gd name="T32" fmla="*/ 15 w 64"/>
                <a:gd name="T33" fmla="*/ 7 h 38"/>
                <a:gd name="T34" fmla="*/ 7 w 64"/>
                <a:gd name="T35" fmla="*/ 13 h 38"/>
                <a:gd name="T36" fmla="*/ 4 w 64"/>
                <a:gd name="T37" fmla="*/ 19 h 38"/>
                <a:gd name="T38" fmla="*/ 1 w 64"/>
                <a:gd name="T39" fmla="*/ 23 h 38"/>
                <a:gd name="T40" fmla="*/ 0 w 64"/>
                <a:gd name="T41" fmla="*/ 30 h 38"/>
                <a:gd name="T42" fmla="*/ 0 w 64"/>
                <a:gd name="T43" fmla="*/ 38 h 38"/>
                <a:gd name="T44" fmla="*/ 6 w 64"/>
                <a:gd name="T45" fmla="*/ 38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4"/>
                <a:gd name="T70" fmla="*/ 0 h 38"/>
                <a:gd name="T71" fmla="*/ 64 w 6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4" h="38">
                  <a:moveTo>
                    <a:pt x="6" y="38"/>
                  </a:moveTo>
                  <a:lnTo>
                    <a:pt x="6" y="32"/>
                  </a:lnTo>
                  <a:lnTo>
                    <a:pt x="7" y="28"/>
                  </a:lnTo>
                  <a:lnTo>
                    <a:pt x="9" y="23"/>
                  </a:lnTo>
                  <a:lnTo>
                    <a:pt x="11" y="21"/>
                  </a:lnTo>
                  <a:lnTo>
                    <a:pt x="17" y="15"/>
                  </a:lnTo>
                  <a:lnTo>
                    <a:pt x="25" y="11"/>
                  </a:lnTo>
                  <a:lnTo>
                    <a:pt x="34" y="9"/>
                  </a:lnTo>
                  <a:lnTo>
                    <a:pt x="43" y="11"/>
                  </a:lnTo>
                  <a:lnTo>
                    <a:pt x="53" y="13"/>
                  </a:lnTo>
                  <a:lnTo>
                    <a:pt x="59" y="19"/>
                  </a:lnTo>
                  <a:lnTo>
                    <a:pt x="64" y="11"/>
                  </a:lnTo>
                  <a:lnTo>
                    <a:pt x="54" y="7"/>
                  </a:lnTo>
                  <a:lnTo>
                    <a:pt x="45" y="2"/>
                  </a:lnTo>
                  <a:lnTo>
                    <a:pt x="34" y="0"/>
                  </a:lnTo>
                  <a:lnTo>
                    <a:pt x="25" y="2"/>
                  </a:lnTo>
                  <a:lnTo>
                    <a:pt x="15" y="7"/>
                  </a:lnTo>
                  <a:lnTo>
                    <a:pt x="7" y="13"/>
                  </a:lnTo>
                  <a:lnTo>
                    <a:pt x="4" y="19"/>
                  </a:lnTo>
                  <a:lnTo>
                    <a:pt x="1" y="23"/>
                  </a:lnTo>
                  <a:lnTo>
                    <a:pt x="0" y="30"/>
                  </a:lnTo>
                  <a:lnTo>
                    <a:pt x="0" y="38"/>
                  </a:lnTo>
                  <a:lnTo>
                    <a:pt x="6" y="3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97" name="Freeform 99"/>
            <p:cNvSpPr>
              <a:spLocks/>
            </p:cNvSpPr>
            <p:nvPr/>
          </p:nvSpPr>
          <p:spPr bwMode="auto">
            <a:xfrm>
              <a:off x="2747" y="2016"/>
              <a:ext cx="25" cy="30"/>
            </a:xfrm>
            <a:custGeom>
              <a:avLst/>
              <a:gdLst>
                <a:gd name="T0" fmla="*/ 25 w 25"/>
                <a:gd name="T1" fmla="*/ 21 h 30"/>
                <a:gd name="T2" fmla="*/ 21 w 25"/>
                <a:gd name="T3" fmla="*/ 21 h 30"/>
                <a:gd name="T4" fmla="*/ 18 w 25"/>
                <a:gd name="T5" fmla="*/ 19 h 30"/>
                <a:gd name="T6" fmla="*/ 15 w 25"/>
                <a:gd name="T7" fmla="*/ 17 h 30"/>
                <a:gd name="T8" fmla="*/ 12 w 25"/>
                <a:gd name="T9" fmla="*/ 15 h 30"/>
                <a:gd name="T10" fmla="*/ 9 w 25"/>
                <a:gd name="T11" fmla="*/ 11 h 30"/>
                <a:gd name="T12" fmla="*/ 7 w 25"/>
                <a:gd name="T13" fmla="*/ 7 h 30"/>
                <a:gd name="T14" fmla="*/ 6 w 25"/>
                <a:gd name="T15" fmla="*/ 4 h 30"/>
                <a:gd name="T16" fmla="*/ 6 w 25"/>
                <a:gd name="T17" fmla="*/ 0 h 30"/>
                <a:gd name="T18" fmla="*/ 0 w 25"/>
                <a:gd name="T19" fmla="*/ 0 h 30"/>
                <a:gd name="T20" fmla="*/ 0 w 25"/>
                <a:gd name="T21" fmla="*/ 7 h 30"/>
                <a:gd name="T22" fmla="*/ 1 w 25"/>
                <a:gd name="T23" fmla="*/ 13 h 30"/>
                <a:gd name="T24" fmla="*/ 4 w 25"/>
                <a:gd name="T25" fmla="*/ 17 h 30"/>
                <a:gd name="T26" fmla="*/ 7 w 25"/>
                <a:gd name="T27" fmla="*/ 21 h 30"/>
                <a:gd name="T28" fmla="*/ 12 w 25"/>
                <a:gd name="T29" fmla="*/ 25 h 30"/>
                <a:gd name="T30" fmla="*/ 17 w 25"/>
                <a:gd name="T31" fmla="*/ 28 h 30"/>
                <a:gd name="T32" fmla="*/ 20 w 25"/>
                <a:gd name="T33" fmla="*/ 30 h 30"/>
                <a:gd name="T34" fmla="*/ 25 w 25"/>
                <a:gd name="T35" fmla="*/ 30 h 30"/>
                <a:gd name="T36" fmla="*/ 25 w 25"/>
                <a:gd name="T37" fmla="*/ 21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30"/>
                <a:gd name="T59" fmla="*/ 25 w 25"/>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30">
                  <a:moveTo>
                    <a:pt x="25" y="21"/>
                  </a:moveTo>
                  <a:lnTo>
                    <a:pt x="21" y="21"/>
                  </a:lnTo>
                  <a:lnTo>
                    <a:pt x="18" y="19"/>
                  </a:lnTo>
                  <a:lnTo>
                    <a:pt x="15" y="17"/>
                  </a:lnTo>
                  <a:lnTo>
                    <a:pt x="12" y="15"/>
                  </a:lnTo>
                  <a:lnTo>
                    <a:pt x="9" y="11"/>
                  </a:lnTo>
                  <a:lnTo>
                    <a:pt x="7" y="7"/>
                  </a:lnTo>
                  <a:lnTo>
                    <a:pt x="6" y="4"/>
                  </a:lnTo>
                  <a:lnTo>
                    <a:pt x="6" y="0"/>
                  </a:lnTo>
                  <a:lnTo>
                    <a:pt x="0" y="0"/>
                  </a:lnTo>
                  <a:lnTo>
                    <a:pt x="0" y="7"/>
                  </a:lnTo>
                  <a:lnTo>
                    <a:pt x="1" y="13"/>
                  </a:lnTo>
                  <a:lnTo>
                    <a:pt x="4" y="17"/>
                  </a:lnTo>
                  <a:lnTo>
                    <a:pt x="7" y="21"/>
                  </a:lnTo>
                  <a:lnTo>
                    <a:pt x="12" y="25"/>
                  </a:lnTo>
                  <a:lnTo>
                    <a:pt x="17" y="28"/>
                  </a:lnTo>
                  <a:lnTo>
                    <a:pt x="20" y="30"/>
                  </a:lnTo>
                  <a:lnTo>
                    <a:pt x="25" y="30"/>
                  </a:lnTo>
                  <a:lnTo>
                    <a:pt x="25" y="21"/>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98" name="Freeform 100"/>
            <p:cNvSpPr>
              <a:spLocks/>
            </p:cNvSpPr>
            <p:nvPr/>
          </p:nvSpPr>
          <p:spPr bwMode="auto">
            <a:xfrm>
              <a:off x="2772" y="2029"/>
              <a:ext cx="39" cy="17"/>
            </a:xfrm>
            <a:custGeom>
              <a:avLst/>
              <a:gdLst>
                <a:gd name="T0" fmla="*/ 37 w 39"/>
                <a:gd name="T1" fmla="*/ 0 h 17"/>
                <a:gd name="T2" fmla="*/ 32 w 39"/>
                <a:gd name="T3" fmla="*/ 2 h 17"/>
                <a:gd name="T4" fmla="*/ 28 w 39"/>
                <a:gd name="T5" fmla="*/ 4 h 17"/>
                <a:gd name="T6" fmla="*/ 23 w 39"/>
                <a:gd name="T7" fmla="*/ 4 h 17"/>
                <a:gd name="T8" fmla="*/ 18 w 39"/>
                <a:gd name="T9" fmla="*/ 6 h 17"/>
                <a:gd name="T10" fmla="*/ 14 w 39"/>
                <a:gd name="T11" fmla="*/ 6 h 17"/>
                <a:gd name="T12" fmla="*/ 9 w 39"/>
                <a:gd name="T13" fmla="*/ 8 h 17"/>
                <a:gd name="T14" fmla="*/ 4 w 39"/>
                <a:gd name="T15" fmla="*/ 8 h 17"/>
                <a:gd name="T16" fmla="*/ 0 w 39"/>
                <a:gd name="T17" fmla="*/ 8 h 17"/>
                <a:gd name="T18" fmla="*/ 0 w 39"/>
                <a:gd name="T19" fmla="*/ 17 h 17"/>
                <a:gd name="T20" fmla="*/ 4 w 39"/>
                <a:gd name="T21" fmla="*/ 17 h 17"/>
                <a:gd name="T22" fmla="*/ 9 w 39"/>
                <a:gd name="T23" fmla="*/ 17 h 17"/>
                <a:gd name="T24" fmla="*/ 15 w 39"/>
                <a:gd name="T25" fmla="*/ 17 h 17"/>
                <a:gd name="T26" fmla="*/ 20 w 39"/>
                <a:gd name="T27" fmla="*/ 15 h 17"/>
                <a:gd name="T28" fmla="*/ 25 w 39"/>
                <a:gd name="T29" fmla="*/ 15 h 17"/>
                <a:gd name="T30" fmla="*/ 29 w 39"/>
                <a:gd name="T31" fmla="*/ 12 h 17"/>
                <a:gd name="T32" fmla="*/ 34 w 39"/>
                <a:gd name="T33" fmla="*/ 10 h 17"/>
                <a:gd name="T34" fmla="*/ 39 w 39"/>
                <a:gd name="T35" fmla="*/ 8 h 17"/>
                <a:gd name="T36" fmla="*/ 37 w 3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7"/>
                <a:gd name="T59" fmla="*/ 39 w 3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7">
                  <a:moveTo>
                    <a:pt x="37" y="0"/>
                  </a:moveTo>
                  <a:lnTo>
                    <a:pt x="32" y="2"/>
                  </a:lnTo>
                  <a:lnTo>
                    <a:pt x="28" y="4"/>
                  </a:lnTo>
                  <a:lnTo>
                    <a:pt x="23" y="4"/>
                  </a:lnTo>
                  <a:lnTo>
                    <a:pt x="18" y="6"/>
                  </a:lnTo>
                  <a:lnTo>
                    <a:pt x="14" y="6"/>
                  </a:lnTo>
                  <a:lnTo>
                    <a:pt x="9" y="8"/>
                  </a:lnTo>
                  <a:lnTo>
                    <a:pt x="4" y="8"/>
                  </a:lnTo>
                  <a:lnTo>
                    <a:pt x="0" y="8"/>
                  </a:lnTo>
                  <a:lnTo>
                    <a:pt x="0" y="17"/>
                  </a:lnTo>
                  <a:lnTo>
                    <a:pt x="4" y="17"/>
                  </a:lnTo>
                  <a:lnTo>
                    <a:pt x="9" y="17"/>
                  </a:lnTo>
                  <a:lnTo>
                    <a:pt x="15" y="17"/>
                  </a:lnTo>
                  <a:lnTo>
                    <a:pt x="20" y="15"/>
                  </a:lnTo>
                  <a:lnTo>
                    <a:pt x="25" y="15"/>
                  </a:lnTo>
                  <a:lnTo>
                    <a:pt x="29" y="12"/>
                  </a:lnTo>
                  <a:lnTo>
                    <a:pt x="34" y="10"/>
                  </a:lnTo>
                  <a:lnTo>
                    <a:pt x="39" y="8"/>
                  </a:lnTo>
                  <a:lnTo>
                    <a:pt x="37"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6999" name="Freeform 101"/>
            <p:cNvSpPr>
              <a:spLocks/>
            </p:cNvSpPr>
            <p:nvPr/>
          </p:nvSpPr>
          <p:spPr bwMode="auto">
            <a:xfrm>
              <a:off x="2809" y="1993"/>
              <a:ext cx="14" cy="44"/>
            </a:xfrm>
            <a:custGeom>
              <a:avLst/>
              <a:gdLst>
                <a:gd name="T0" fmla="*/ 0 w 14"/>
                <a:gd name="T1" fmla="*/ 6 h 44"/>
                <a:gd name="T2" fmla="*/ 0 w 14"/>
                <a:gd name="T3" fmla="*/ 8 h 44"/>
                <a:gd name="T4" fmla="*/ 3 w 14"/>
                <a:gd name="T5" fmla="*/ 11 h 44"/>
                <a:gd name="T6" fmla="*/ 5 w 14"/>
                <a:gd name="T7" fmla="*/ 15 h 44"/>
                <a:gd name="T8" fmla="*/ 6 w 14"/>
                <a:gd name="T9" fmla="*/ 19 h 44"/>
                <a:gd name="T10" fmla="*/ 8 w 14"/>
                <a:gd name="T11" fmla="*/ 23 h 44"/>
                <a:gd name="T12" fmla="*/ 8 w 14"/>
                <a:gd name="T13" fmla="*/ 27 h 44"/>
                <a:gd name="T14" fmla="*/ 6 w 14"/>
                <a:gd name="T15" fmla="*/ 30 h 44"/>
                <a:gd name="T16" fmla="*/ 3 w 14"/>
                <a:gd name="T17" fmla="*/ 34 h 44"/>
                <a:gd name="T18" fmla="*/ 0 w 14"/>
                <a:gd name="T19" fmla="*/ 36 h 44"/>
                <a:gd name="T20" fmla="*/ 2 w 14"/>
                <a:gd name="T21" fmla="*/ 44 h 44"/>
                <a:gd name="T22" fmla="*/ 8 w 14"/>
                <a:gd name="T23" fmla="*/ 40 h 44"/>
                <a:gd name="T24" fmla="*/ 11 w 14"/>
                <a:gd name="T25" fmla="*/ 36 h 44"/>
                <a:gd name="T26" fmla="*/ 14 w 14"/>
                <a:gd name="T27" fmla="*/ 30 h 44"/>
                <a:gd name="T28" fmla="*/ 14 w 14"/>
                <a:gd name="T29" fmla="*/ 23 h 44"/>
                <a:gd name="T30" fmla="*/ 13 w 14"/>
                <a:gd name="T31" fmla="*/ 17 h 44"/>
                <a:gd name="T32" fmla="*/ 11 w 14"/>
                <a:gd name="T33" fmla="*/ 11 h 44"/>
                <a:gd name="T34" fmla="*/ 8 w 14"/>
                <a:gd name="T35" fmla="*/ 4 h 44"/>
                <a:gd name="T36" fmla="*/ 3 w 14"/>
                <a:gd name="T37" fmla="*/ 0 h 44"/>
                <a:gd name="T38" fmla="*/ 5 w 14"/>
                <a:gd name="T39" fmla="*/ 2 h 44"/>
                <a:gd name="T40" fmla="*/ 0 w 14"/>
                <a:gd name="T41" fmla="*/ 6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44"/>
                <a:gd name="T65" fmla="*/ 14 w 14"/>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44">
                  <a:moveTo>
                    <a:pt x="0" y="6"/>
                  </a:moveTo>
                  <a:lnTo>
                    <a:pt x="0" y="8"/>
                  </a:lnTo>
                  <a:lnTo>
                    <a:pt x="3" y="11"/>
                  </a:lnTo>
                  <a:lnTo>
                    <a:pt x="5" y="15"/>
                  </a:lnTo>
                  <a:lnTo>
                    <a:pt x="6" y="19"/>
                  </a:lnTo>
                  <a:lnTo>
                    <a:pt x="8" y="23"/>
                  </a:lnTo>
                  <a:lnTo>
                    <a:pt x="8" y="27"/>
                  </a:lnTo>
                  <a:lnTo>
                    <a:pt x="6" y="30"/>
                  </a:lnTo>
                  <a:lnTo>
                    <a:pt x="3" y="34"/>
                  </a:lnTo>
                  <a:lnTo>
                    <a:pt x="0" y="36"/>
                  </a:lnTo>
                  <a:lnTo>
                    <a:pt x="2" y="44"/>
                  </a:lnTo>
                  <a:lnTo>
                    <a:pt x="8" y="40"/>
                  </a:lnTo>
                  <a:lnTo>
                    <a:pt x="11" y="36"/>
                  </a:lnTo>
                  <a:lnTo>
                    <a:pt x="14" y="30"/>
                  </a:lnTo>
                  <a:lnTo>
                    <a:pt x="14" y="23"/>
                  </a:lnTo>
                  <a:lnTo>
                    <a:pt x="13" y="17"/>
                  </a:lnTo>
                  <a:lnTo>
                    <a:pt x="11" y="11"/>
                  </a:lnTo>
                  <a:lnTo>
                    <a:pt x="8" y="4"/>
                  </a:lnTo>
                  <a:lnTo>
                    <a:pt x="3" y="0"/>
                  </a:lnTo>
                  <a:lnTo>
                    <a:pt x="5" y="2"/>
                  </a:lnTo>
                  <a:lnTo>
                    <a:pt x="0" y="6"/>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00" name="Freeform 102"/>
            <p:cNvSpPr>
              <a:spLocks/>
            </p:cNvSpPr>
            <p:nvPr/>
          </p:nvSpPr>
          <p:spPr bwMode="auto">
            <a:xfrm>
              <a:off x="2806" y="1989"/>
              <a:ext cx="8" cy="10"/>
            </a:xfrm>
            <a:custGeom>
              <a:avLst/>
              <a:gdLst>
                <a:gd name="T0" fmla="*/ 0 w 8"/>
                <a:gd name="T1" fmla="*/ 8 h 10"/>
                <a:gd name="T2" fmla="*/ 3 w 8"/>
                <a:gd name="T3" fmla="*/ 10 h 10"/>
                <a:gd name="T4" fmla="*/ 8 w 8"/>
                <a:gd name="T5" fmla="*/ 6 h 10"/>
                <a:gd name="T6" fmla="*/ 5 w 8"/>
                <a:gd name="T7" fmla="*/ 2 h 10"/>
                <a:gd name="T8" fmla="*/ 5 w 8"/>
                <a:gd name="T9" fmla="*/ 0 h 10"/>
                <a:gd name="T10" fmla="*/ 0 w 8"/>
                <a:gd name="T11" fmla="*/ 8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0" y="8"/>
                  </a:moveTo>
                  <a:lnTo>
                    <a:pt x="3" y="10"/>
                  </a:lnTo>
                  <a:lnTo>
                    <a:pt x="8" y="6"/>
                  </a:lnTo>
                  <a:lnTo>
                    <a:pt x="5" y="2"/>
                  </a:lnTo>
                  <a:lnTo>
                    <a:pt x="5" y="0"/>
                  </a:lnTo>
                  <a:lnTo>
                    <a:pt x="0" y="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01" name="Freeform 103"/>
            <p:cNvSpPr>
              <a:spLocks/>
            </p:cNvSpPr>
            <p:nvPr/>
          </p:nvSpPr>
          <p:spPr bwMode="auto">
            <a:xfrm>
              <a:off x="2747" y="1978"/>
              <a:ext cx="64" cy="38"/>
            </a:xfrm>
            <a:custGeom>
              <a:avLst/>
              <a:gdLst>
                <a:gd name="T0" fmla="*/ 6 w 64"/>
                <a:gd name="T1" fmla="*/ 38 h 38"/>
                <a:gd name="T2" fmla="*/ 6 w 64"/>
                <a:gd name="T3" fmla="*/ 32 h 38"/>
                <a:gd name="T4" fmla="*/ 7 w 64"/>
                <a:gd name="T5" fmla="*/ 28 h 38"/>
                <a:gd name="T6" fmla="*/ 9 w 64"/>
                <a:gd name="T7" fmla="*/ 23 h 38"/>
                <a:gd name="T8" fmla="*/ 11 w 64"/>
                <a:gd name="T9" fmla="*/ 21 h 38"/>
                <a:gd name="T10" fmla="*/ 17 w 64"/>
                <a:gd name="T11" fmla="*/ 15 h 38"/>
                <a:gd name="T12" fmla="*/ 25 w 64"/>
                <a:gd name="T13" fmla="*/ 11 h 38"/>
                <a:gd name="T14" fmla="*/ 34 w 64"/>
                <a:gd name="T15" fmla="*/ 9 h 38"/>
                <a:gd name="T16" fmla="*/ 43 w 64"/>
                <a:gd name="T17" fmla="*/ 11 h 38"/>
                <a:gd name="T18" fmla="*/ 53 w 64"/>
                <a:gd name="T19" fmla="*/ 13 h 38"/>
                <a:gd name="T20" fmla="*/ 59 w 64"/>
                <a:gd name="T21" fmla="*/ 19 h 38"/>
                <a:gd name="T22" fmla="*/ 64 w 64"/>
                <a:gd name="T23" fmla="*/ 11 h 38"/>
                <a:gd name="T24" fmla="*/ 54 w 64"/>
                <a:gd name="T25" fmla="*/ 7 h 38"/>
                <a:gd name="T26" fmla="*/ 45 w 64"/>
                <a:gd name="T27" fmla="*/ 2 h 38"/>
                <a:gd name="T28" fmla="*/ 34 w 64"/>
                <a:gd name="T29" fmla="*/ 0 h 38"/>
                <a:gd name="T30" fmla="*/ 25 w 64"/>
                <a:gd name="T31" fmla="*/ 2 h 38"/>
                <a:gd name="T32" fmla="*/ 15 w 64"/>
                <a:gd name="T33" fmla="*/ 7 h 38"/>
                <a:gd name="T34" fmla="*/ 7 w 64"/>
                <a:gd name="T35" fmla="*/ 13 h 38"/>
                <a:gd name="T36" fmla="*/ 4 w 64"/>
                <a:gd name="T37" fmla="*/ 19 h 38"/>
                <a:gd name="T38" fmla="*/ 1 w 64"/>
                <a:gd name="T39" fmla="*/ 23 h 38"/>
                <a:gd name="T40" fmla="*/ 0 w 64"/>
                <a:gd name="T41" fmla="*/ 30 h 38"/>
                <a:gd name="T42" fmla="*/ 0 w 64"/>
                <a:gd name="T43" fmla="*/ 38 h 38"/>
                <a:gd name="T44" fmla="*/ 6 w 64"/>
                <a:gd name="T45" fmla="*/ 38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4"/>
                <a:gd name="T70" fmla="*/ 0 h 38"/>
                <a:gd name="T71" fmla="*/ 64 w 6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4" h="38">
                  <a:moveTo>
                    <a:pt x="6" y="38"/>
                  </a:moveTo>
                  <a:lnTo>
                    <a:pt x="6" y="32"/>
                  </a:lnTo>
                  <a:lnTo>
                    <a:pt x="7" y="28"/>
                  </a:lnTo>
                  <a:lnTo>
                    <a:pt x="9" y="23"/>
                  </a:lnTo>
                  <a:lnTo>
                    <a:pt x="11" y="21"/>
                  </a:lnTo>
                  <a:lnTo>
                    <a:pt x="17" y="15"/>
                  </a:lnTo>
                  <a:lnTo>
                    <a:pt x="25" y="11"/>
                  </a:lnTo>
                  <a:lnTo>
                    <a:pt x="34" y="9"/>
                  </a:lnTo>
                  <a:lnTo>
                    <a:pt x="43" y="11"/>
                  </a:lnTo>
                  <a:lnTo>
                    <a:pt x="53" y="13"/>
                  </a:lnTo>
                  <a:lnTo>
                    <a:pt x="59" y="19"/>
                  </a:lnTo>
                  <a:lnTo>
                    <a:pt x="64" y="11"/>
                  </a:lnTo>
                  <a:lnTo>
                    <a:pt x="54" y="7"/>
                  </a:lnTo>
                  <a:lnTo>
                    <a:pt x="45" y="2"/>
                  </a:lnTo>
                  <a:lnTo>
                    <a:pt x="34" y="0"/>
                  </a:lnTo>
                  <a:lnTo>
                    <a:pt x="25" y="2"/>
                  </a:lnTo>
                  <a:lnTo>
                    <a:pt x="15" y="7"/>
                  </a:lnTo>
                  <a:lnTo>
                    <a:pt x="7" y="13"/>
                  </a:lnTo>
                  <a:lnTo>
                    <a:pt x="4" y="19"/>
                  </a:lnTo>
                  <a:lnTo>
                    <a:pt x="1" y="23"/>
                  </a:lnTo>
                  <a:lnTo>
                    <a:pt x="0" y="30"/>
                  </a:lnTo>
                  <a:lnTo>
                    <a:pt x="0" y="38"/>
                  </a:lnTo>
                  <a:lnTo>
                    <a:pt x="6" y="3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02" name="Freeform 104"/>
            <p:cNvSpPr>
              <a:spLocks/>
            </p:cNvSpPr>
            <p:nvPr/>
          </p:nvSpPr>
          <p:spPr bwMode="auto">
            <a:xfrm>
              <a:off x="2747" y="2016"/>
              <a:ext cx="25" cy="30"/>
            </a:xfrm>
            <a:custGeom>
              <a:avLst/>
              <a:gdLst>
                <a:gd name="T0" fmla="*/ 25 w 25"/>
                <a:gd name="T1" fmla="*/ 21 h 30"/>
                <a:gd name="T2" fmla="*/ 21 w 25"/>
                <a:gd name="T3" fmla="*/ 21 h 30"/>
                <a:gd name="T4" fmla="*/ 18 w 25"/>
                <a:gd name="T5" fmla="*/ 19 h 30"/>
                <a:gd name="T6" fmla="*/ 15 w 25"/>
                <a:gd name="T7" fmla="*/ 17 h 30"/>
                <a:gd name="T8" fmla="*/ 12 w 25"/>
                <a:gd name="T9" fmla="*/ 15 h 30"/>
                <a:gd name="T10" fmla="*/ 9 w 25"/>
                <a:gd name="T11" fmla="*/ 11 h 30"/>
                <a:gd name="T12" fmla="*/ 7 w 25"/>
                <a:gd name="T13" fmla="*/ 7 h 30"/>
                <a:gd name="T14" fmla="*/ 6 w 25"/>
                <a:gd name="T15" fmla="*/ 4 h 30"/>
                <a:gd name="T16" fmla="*/ 6 w 25"/>
                <a:gd name="T17" fmla="*/ 0 h 30"/>
                <a:gd name="T18" fmla="*/ 0 w 25"/>
                <a:gd name="T19" fmla="*/ 0 h 30"/>
                <a:gd name="T20" fmla="*/ 0 w 25"/>
                <a:gd name="T21" fmla="*/ 7 h 30"/>
                <a:gd name="T22" fmla="*/ 1 w 25"/>
                <a:gd name="T23" fmla="*/ 13 h 30"/>
                <a:gd name="T24" fmla="*/ 4 w 25"/>
                <a:gd name="T25" fmla="*/ 17 h 30"/>
                <a:gd name="T26" fmla="*/ 7 w 25"/>
                <a:gd name="T27" fmla="*/ 21 h 30"/>
                <a:gd name="T28" fmla="*/ 12 w 25"/>
                <a:gd name="T29" fmla="*/ 25 h 30"/>
                <a:gd name="T30" fmla="*/ 17 w 25"/>
                <a:gd name="T31" fmla="*/ 28 h 30"/>
                <a:gd name="T32" fmla="*/ 20 w 25"/>
                <a:gd name="T33" fmla="*/ 30 h 30"/>
                <a:gd name="T34" fmla="*/ 25 w 25"/>
                <a:gd name="T35" fmla="*/ 30 h 30"/>
                <a:gd name="T36" fmla="*/ 25 w 25"/>
                <a:gd name="T37" fmla="*/ 21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30"/>
                <a:gd name="T59" fmla="*/ 25 w 25"/>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30">
                  <a:moveTo>
                    <a:pt x="25" y="21"/>
                  </a:moveTo>
                  <a:lnTo>
                    <a:pt x="21" y="21"/>
                  </a:lnTo>
                  <a:lnTo>
                    <a:pt x="18" y="19"/>
                  </a:lnTo>
                  <a:lnTo>
                    <a:pt x="15" y="17"/>
                  </a:lnTo>
                  <a:lnTo>
                    <a:pt x="12" y="15"/>
                  </a:lnTo>
                  <a:lnTo>
                    <a:pt x="9" y="11"/>
                  </a:lnTo>
                  <a:lnTo>
                    <a:pt x="7" y="7"/>
                  </a:lnTo>
                  <a:lnTo>
                    <a:pt x="6" y="4"/>
                  </a:lnTo>
                  <a:lnTo>
                    <a:pt x="6" y="0"/>
                  </a:lnTo>
                  <a:lnTo>
                    <a:pt x="0" y="0"/>
                  </a:lnTo>
                  <a:lnTo>
                    <a:pt x="0" y="7"/>
                  </a:lnTo>
                  <a:lnTo>
                    <a:pt x="1" y="13"/>
                  </a:lnTo>
                  <a:lnTo>
                    <a:pt x="4" y="17"/>
                  </a:lnTo>
                  <a:lnTo>
                    <a:pt x="7" y="21"/>
                  </a:lnTo>
                  <a:lnTo>
                    <a:pt x="12" y="25"/>
                  </a:lnTo>
                  <a:lnTo>
                    <a:pt x="17" y="28"/>
                  </a:lnTo>
                  <a:lnTo>
                    <a:pt x="20" y="30"/>
                  </a:lnTo>
                  <a:lnTo>
                    <a:pt x="25" y="30"/>
                  </a:lnTo>
                  <a:lnTo>
                    <a:pt x="25" y="21"/>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03" name="Freeform 105"/>
            <p:cNvSpPr>
              <a:spLocks/>
            </p:cNvSpPr>
            <p:nvPr/>
          </p:nvSpPr>
          <p:spPr bwMode="auto">
            <a:xfrm>
              <a:off x="2772" y="2029"/>
              <a:ext cx="39" cy="17"/>
            </a:xfrm>
            <a:custGeom>
              <a:avLst/>
              <a:gdLst>
                <a:gd name="T0" fmla="*/ 37 w 39"/>
                <a:gd name="T1" fmla="*/ 0 h 17"/>
                <a:gd name="T2" fmla="*/ 32 w 39"/>
                <a:gd name="T3" fmla="*/ 2 h 17"/>
                <a:gd name="T4" fmla="*/ 28 w 39"/>
                <a:gd name="T5" fmla="*/ 4 h 17"/>
                <a:gd name="T6" fmla="*/ 23 w 39"/>
                <a:gd name="T7" fmla="*/ 4 h 17"/>
                <a:gd name="T8" fmla="*/ 18 w 39"/>
                <a:gd name="T9" fmla="*/ 6 h 17"/>
                <a:gd name="T10" fmla="*/ 14 w 39"/>
                <a:gd name="T11" fmla="*/ 6 h 17"/>
                <a:gd name="T12" fmla="*/ 9 w 39"/>
                <a:gd name="T13" fmla="*/ 8 h 17"/>
                <a:gd name="T14" fmla="*/ 4 w 39"/>
                <a:gd name="T15" fmla="*/ 8 h 17"/>
                <a:gd name="T16" fmla="*/ 0 w 39"/>
                <a:gd name="T17" fmla="*/ 8 h 17"/>
                <a:gd name="T18" fmla="*/ 0 w 39"/>
                <a:gd name="T19" fmla="*/ 17 h 17"/>
                <a:gd name="T20" fmla="*/ 4 w 39"/>
                <a:gd name="T21" fmla="*/ 17 h 17"/>
                <a:gd name="T22" fmla="*/ 9 w 39"/>
                <a:gd name="T23" fmla="*/ 17 h 17"/>
                <a:gd name="T24" fmla="*/ 15 w 39"/>
                <a:gd name="T25" fmla="*/ 17 h 17"/>
                <a:gd name="T26" fmla="*/ 20 w 39"/>
                <a:gd name="T27" fmla="*/ 15 h 17"/>
                <a:gd name="T28" fmla="*/ 25 w 39"/>
                <a:gd name="T29" fmla="*/ 15 h 17"/>
                <a:gd name="T30" fmla="*/ 29 w 39"/>
                <a:gd name="T31" fmla="*/ 12 h 17"/>
                <a:gd name="T32" fmla="*/ 34 w 39"/>
                <a:gd name="T33" fmla="*/ 10 h 17"/>
                <a:gd name="T34" fmla="*/ 39 w 39"/>
                <a:gd name="T35" fmla="*/ 8 h 17"/>
                <a:gd name="T36" fmla="*/ 37 w 3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7"/>
                <a:gd name="T59" fmla="*/ 39 w 3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7">
                  <a:moveTo>
                    <a:pt x="37" y="0"/>
                  </a:moveTo>
                  <a:lnTo>
                    <a:pt x="32" y="2"/>
                  </a:lnTo>
                  <a:lnTo>
                    <a:pt x="28" y="4"/>
                  </a:lnTo>
                  <a:lnTo>
                    <a:pt x="23" y="4"/>
                  </a:lnTo>
                  <a:lnTo>
                    <a:pt x="18" y="6"/>
                  </a:lnTo>
                  <a:lnTo>
                    <a:pt x="14" y="6"/>
                  </a:lnTo>
                  <a:lnTo>
                    <a:pt x="9" y="8"/>
                  </a:lnTo>
                  <a:lnTo>
                    <a:pt x="4" y="8"/>
                  </a:lnTo>
                  <a:lnTo>
                    <a:pt x="0" y="8"/>
                  </a:lnTo>
                  <a:lnTo>
                    <a:pt x="0" y="17"/>
                  </a:lnTo>
                  <a:lnTo>
                    <a:pt x="4" y="17"/>
                  </a:lnTo>
                  <a:lnTo>
                    <a:pt x="9" y="17"/>
                  </a:lnTo>
                  <a:lnTo>
                    <a:pt x="15" y="17"/>
                  </a:lnTo>
                  <a:lnTo>
                    <a:pt x="20" y="15"/>
                  </a:lnTo>
                  <a:lnTo>
                    <a:pt x="25" y="15"/>
                  </a:lnTo>
                  <a:lnTo>
                    <a:pt x="29" y="12"/>
                  </a:lnTo>
                  <a:lnTo>
                    <a:pt x="34" y="10"/>
                  </a:lnTo>
                  <a:lnTo>
                    <a:pt x="39" y="8"/>
                  </a:lnTo>
                  <a:lnTo>
                    <a:pt x="37"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04" name="Freeform 106"/>
            <p:cNvSpPr>
              <a:spLocks/>
            </p:cNvSpPr>
            <p:nvPr/>
          </p:nvSpPr>
          <p:spPr bwMode="auto">
            <a:xfrm>
              <a:off x="2809" y="1993"/>
              <a:ext cx="14" cy="44"/>
            </a:xfrm>
            <a:custGeom>
              <a:avLst/>
              <a:gdLst>
                <a:gd name="T0" fmla="*/ 0 w 14"/>
                <a:gd name="T1" fmla="*/ 8 h 44"/>
                <a:gd name="T2" fmla="*/ 3 w 14"/>
                <a:gd name="T3" fmla="*/ 11 h 44"/>
                <a:gd name="T4" fmla="*/ 5 w 14"/>
                <a:gd name="T5" fmla="*/ 15 h 44"/>
                <a:gd name="T6" fmla="*/ 6 w 14"/>
                <a:gd name="T7" fmla="*/ 19 h 44"/>
                <a:gd name="T8" fmla="*/ 8 w 14"/>
                <a:gd name="T9" fmla="*/ 23 h 44"/>
                <a:gd name="T10" fmla="*/ 8 w 14"/>
                <a:gd name="T11" fmla="*/ 27 h 44"/>
                <a:gd name="T12" fmla="*/ 6 w 14"/>
                <a:gd name="T13" fmla="*/ 30 h 44"/>
                <a:gd name="T14" fmla="*/ 3 w 14"/>
                <a:gd name="T15" fmla="*/ 34 h 44"/>
                <a:gd name="T16" fmla="*/ 0 w 14"/>
                <a:gd name="T17" fmla="*/ 36 h 44"/>
                <a:gd name="T18" fmla="*/ 2 w 14"/>
                <a:gd name="T19" fmla="*/ 44 h 44"/>
                <a:gd name="T20" fmla="*/ 8 w 14"/>
                <a:gd name="T21" fmla="*/ 40 h 44"/>
                <a:gd name="T22" fmla="*/ 11 w 14"/>
                <a:gd name="T23" fmla="*/ 36 h 44"/>
                <a:gd name="T24" fmla="*/ 14 w 14"/>
                <a:gd name="T25" fmla="*/ 30 h 44"/>
                <a:gd name="T26" fmla="*/ 14 w 14"/>
                <a:gd name="T27" fmla="*/ 23 h 44"/>
                <a:gd name="T28" fmla="*/ 13 w 14"/>
                <a:gd name="T29" fmla="*/ 17 h 44"/>
                <a:gd name="T30" fmla="*/ 11 w 14"/>
                <a:gd name="T31" fmla="*/ 11 h 44"/>
                <a:gd name="T32" fmla="*/ 8 w 14"/>
                <a:gd name="T33" fmla="*/ 4 h 44"/>
                <a:gd name="T34" fmla="*/ 3 w 14"/>
                <a:gd name="T35" fmla="*/ 0 h 44"/>
                <a:gd name="T36" fmla="*/ 0 w 14"/>
                <a:gd name="T37" fmla="*/ 8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44"/>
                <a:gd name="T59" fmla="*/ 14 w 14"/>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44">
                  <a:moveTo>
                    <a:pt x="0" y="8"/>
                  </a:moveTo>
                  <a:lnTo>
                    <a:pt x="3" y="11"/>
                  </a:lnTo>
                  <a:lnTo>
                    <a:pt x="5" y="15"/>
                  </a:lnTo>
                  <a:lnTo>
                    <a:pt x="6" y="19"/>
                  </a:lnTo>
                  <a:lnTo>
                    <a:pt x="8" y="23"/>
                  </a:lnTo>
                  <a:lnTo>
                    <a:pt x="8" y="27"/>
                  </a:lnTo>
                  <a:lnTo>
                    <a:pt x="6" y="30"/>
                  </a:lnTo>
                  <a:lnTo>
                    <a:pt x="3" y="34"/>
                  </a:lnTo>
                  <a:lnTo>
                    <a:pt x="0" y="36"/>
                  </a:lnTo>
                  <a:lnTo>
                    <a:pt x="2" y="44"/>
                  </a:lnTo>
                  <a:lnTo>
                    <a:pt x="8" y="40"/>
                  </a:lnTo>
                  <a:lnTo>
                    <a:pt x="11" y="36"/>
                  </a:lnTo>
                  <a:lnTo>
                    <a:pt x="14" y="30"/>
                  </a:lnTo>
                  <a:lnTo>
                    <a:pt x="14" y="23"/>
                  </a:lnTo>
                  <a:lnTo>
                    <a:pt x="13" y="17"/>
                  </a:lnTo>
                  <a:lnTo>
                    <a:pt x="11" y="11"/>
                  </a:lnTo>
                  <a:lnTo>
                    <a:pt x="8" y="4"/>
                  </a:lnTo>
                  <a:lnTo>
                    <a:pt x="3" y="0"/>
                  </a:lnTo>
                  <a:lnTo>
                    <a:pt x="0" y="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05" name="Freeform 107"/>
            <p:cNvSpPr>
              <a:spLocks/>
            </p:cNvSpPr>
            <p:nvPr/>
          </p:nvSpPr>
          <p:spPr bwMode="auto">
            <a:xfrm>
              <a:off x="2747" y="1980"/>
              <a:ext cx="68" cy="36"/>
            </a:xfrm>
            <a:custGeom>
              <a:avLst/>
              <a:gdLst>
                <a:gd name="T0" fmla="*/ 6 w 68"/>
                <a:gd name="T1" fmla="*/ 36 h 36"/>
                <a:gd name="T2" fmla="*/ 6 w 68"/>
                <a:gd name="T3" fmla="*/ 30 h 36"/>
                <a:gd name="T4" fmla="*/ 7 w 68"/>
                <a:gd name="T5" fmla="*/ 26 h 36"/>
                <a:gd name="T6" fmla="*/ 9 w 68"/>
                <a:gd name="T7" fmla="*/ 21 h 36"/>
                <a:gd name="T8" fmla="*/ 12 w 68"/>
                <a:gd name="T9" fmla="*/ 19 h 36"/>
                <a:gd name="T10" fmla="*/ 20 w 68"/>
                <a:gd name="T11" fmla="*/ 13 h 36"/>
                <a:gd name="T12" fmla="*/ 29 w 68"/>
                <a:gd name="T13" fmla="*/ 9 h 36"/>
                <a:gd name="T14" fmla="*/ 39 w 68"/>
                <a:gd name="T15" fmla="*/ 9 h 36"/>
                <a:gd name="T16" fmla="*/ 48 w 68"/>
                <a:gd name="T17" fmla="*/ 11 h 36"/>
                <a:gd name="T18" fmla="*/ 53 w 68"/>
                <a:gd name="T19" fmla="*/ 13 h 36"/>
                <a:gd name="T20" fmla="*/ 57 w 68"/>
                <a:gd name="T21" fmla="*/ 15 h 36"/>
                <a:gd name="T22" fmla="*/ 61 w 68"/>
                <a:gd name="T23" fmla="*/ 19 h 36"/>
                <a:gd name="T24" fmla="*/ 64 w 68"/>
                <a:gd name="T25" fmla="*/ 24 h 36"/>
                <a:gd name="T26" fmla="*/ 68 w 68"/>
                <a:gd name="T27" fmla="*/ 17 h 36"/>
                <a:gd name="T28" fmla="*/ 65 w 68"/>
                <a:gd name="T29" fmla="*/ 13 h 36"/>
                <a:gd name="T30" fmla="*/ 61 w 68"/>
                <a:gd name="T31" fmla="*/ 9 h 36"/>
                <a:gd name="T32" fmla="*/ 56 w 68"/>
                <a:gd name="T33" fmla="*/ 5 h 36"/>
                <a:gd name="T34" fmla="*/ 50 w 68"/>
                <a:gd name="T35" fmla="*/ 3 h 36"/>
                <a:gd name="T36" fmla="*/ 39 w 68"/>
                <a:gd name="T37" fmla="*/ 0 h 36"/>
                <a:gd name="T38" fmla="*/ 28 w 68"/>
                <a:gd name="T39" fmla="*/ 0 h 36"/>
                <a:gd name="T40" fmla="*/ 17 w 68"/>
                <a:gd name="T41" fmla="*/ 5 h 36"/>
                <a:gd name="T42" fmla="*/ 9 w 68"/>
                <a:gd name="T43" fmla="*/ 11 h 36"/>
                <a:gd name="T44" fmla="*/ 4 w 68"/>
                <a:gd name="T45" fmla="*/ 17 h 36"/>
                <a:gd name="T46" fmla="*/ 1 w 68"/>
                <a:gd name="T47" fmla="*/ 21 h 36"/>
                <a:gd name="T48" fmla="*/ 0 w 68"/>
                <a:gd name="T49" fmla="*/ 28 h 36"/>
                <a:gd name="T50" fmla="*/ 0 w 68"/>
                <a:gd name="T51" fmla="*/ 36 h 36"/>
                <a:gd name="T52" fmla="*/ 6 w 68"/>
                <a:gd name="T53" fmla="*/ 36 h 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8"/>
                <a:gd name="T82" fmla="*/ 0 h 36"/>
                <a:gd name="T83" fmla="*/ 68 w 68"/>
                <a:gd name="T84" fmla="*/ 36 h 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8" h="36">
                  <a:moveTo>
                    <a:pt x="6" y="36"/>
                  </a:moveTo>
                  <a:lnTo>
                    <a:pt x="6" y="30"/>
                  </a:lnTo>
                  <a:lnTo>
                    <a:pt x="7" y="26"/>
                  </a:lnTo>
                  <a:lnTo>
                    <a:pt x="9" y="21"/>
                  </a:lnTo>
                  <a:lnTo>
                    <a:pt x="12" y="19"/>
                  </a:lnTo>
                  <a:lnTo>
                    <a:pt x="20" y="13"/>
                  </a:lnTo>
                  <a:lnTo>
                    <a:pt x="29" y="9"/>
                  </a:lnTo>
                  <a:lnTo>
                    <a:pt x="39" y="9"/>
                  </a:lnTo>
                  <a:lnTo>
                    <a:pt x="48" y="11"/>
                  </a:lnTo>
                  <a:lnTo>
                    <a:pt x="53" y="13"/>
                  </a:lnTo>
                  <a:lnTo>
                    <a:pt x="57" y="15"/>
                  </a:lnTo>
                  <a:lnTo>
                    <a:pt x="61" y="19"/>
                  </a:lnTo>
                  <a:lnTo>
                    <a:pt x="64" y="24"/>
                  </a:lnTo>
                  <a:lnTo>
                    <a:pt x="68" y="17"/>
                  </a:lnTo>
                  <a:lnTo>
                    <a:pt x="65" y="13"/>
                  </a:lnTo>
                  <a:lnTo>
                    <a:pt x="61" y="9"/>
                  </a:lnTo>
                  <a:lnTo>
                    <a:pt x="56" y="5"/>
                  </a:lnTo>
                  <a:lnTo>
                    <a:pt x="50" y="3"/>
                  </a:lnTo>
                  <a:lnTo>
                    <a:pt x="39" y="0"/>
                  </a:lnTo>
                  <a:lnTo>
                    <a:pt x="28" y="0"/>
                  </a:lnTo>
                  <a:lnTo>
                    <a:pt x="17" y="5"/>
                  </a:lnTo>
                  <a:lnTo>
                    <a:pt x="9" y="11"/>
                  </a:lnTo>
                  <a:lnTo>
                    <a:pt x="4" y="17"/>
                  </a:lnTo>
                  <a:lnTo>
                    <a:pt x="1" y="21"/>
                  </a:lnTo>
                  <a:lnTo>
                    <a:pt x="0" y="28"/>
                  </a:lnTo>
                  <a:lnTo>
                    <a:pt x="0" y="36"/>
                  </a:lnTo>
                  <a:lnTo>
                    <a:pt x="6" y="3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06" name="Freeform 108"/>
            <p:cNvSpPr>
              <a:spLocks/>
            </p:cNvSpPr>
            <p:nvPr/>
          </p:nvSpPr>
          <p:spPr bwMode="auto">
            <a:xfrm>
              <a:off x="2747" y="2016"/>
              <a:ext cx="25" cy="30"/>
            </a:xfrm>
            <a:custGeom>
              <a:avLst/>
              <a:gdLst>
                <a:gd name="T0" fmla="*/ 25 w 25"/>
                <a:gd name="T1" fmla="*/ 21 h 30"/>
                <a:gd name="T2" fmla="*/ 21 w 25"/>
                <a:gd name="T3" fmla="*/ 21 h 30"/>
                <a:gd name="T4" fmla="*/ 18 w 25"/>
                <a:gd name="T5" fmla="*/ 19 h 30"/>
                <a:gd name="T6" fmla="*/ 15 w 25"/>
                <a:gd name="T7" fmla="*/ 17 h 30"/>
                <a:gd name="T8" fmla="*/ 12 w 25"/>
                <a:gd name="T9" fmla="*/ 15 h 30"/>
                <a:gd name="T10" fmla="*/ 9 w 25"/>
                <a:gd name="T11" fmla="*/ 11 h 30"/>
                <a:gd name="T12" fmla="*/ 7 w 25"/>
                <a:gd name="T13" fmla="*/ 7 h 30"/>
                <a:gd name="T14" fmla="*/ 6 w 25"/>
                <a:gd name="T15" fmla="*/ 4 h 30"/>
                <a:gd name="T16" fmla="*/ 6 w 25"/>
                <a:gd name="T17" fmla="*/ 0 h 30"/>
                <a:gd name="T18" fmla="*/ 0 w 25"/>
                <a:gd name="T19" fmla="*/ 0 h 30"/>
                <a:gd name="T20" fmla="*/ 0 w 25"/>
                <a:gd name="T21" fmla="*/ 7 h 30"/>
                <a:gd name="T22" fmla="*/ 1 w 25"/>
                <a:gd name="T23" fmla="*/ 13 h 30"/>
                <a:gd name="T24" fmla="*/ 4 w 25"/>
                <a:gd name="T25" fmla="*/ 17 h 30"/>
                <a:gd name="T26" fmla="*/ 7 w 25"/>
                <a:gd name="T27" fmla="*/ 21 h 30"/>
                <a:gd name="T28" fmla="*/ 12 w 25"/>
                <a:gd name="T29" fmla="*/ 25 h 30"/>
                <a:gd name="T30" fmla="*/ 17 w 25"/>
                <a:gd name="T31" fmla="*/ 28 h 30"/>
                <a:gd name="T32" fmla="*/ 20 w 25"/>
                <a:gd name="T33" fmla="*/ 30 h 30"/>
                <a:gd name="T34" fmla="*/ 25 w 25"/>
                <a:gd name="T35" fmla="*/ 30 h 30"/>
                <a:gd name="T36" fmla="*/ 25 w 25"/>
                <a:gd name="T37" fmla="*/ 21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30"/>
                <a:gd name="T59" fmla="*/ 25 w 25"/>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30">
                  <a:moveTo>
                    <a:pt x="25" y="21"/>
                  </a:moveTo>
                  <a:lnTo>
                    <a:pt x="21" y="21"/>
                  </a:lnTo>
                  <a:lnTo>
                    <a:pt x="18" y="19"/>
                  </a:lnTo>
                  <a:lnTo>
                    <a:pt x="15" y="17"/>
                  </a:lnTo>
                  <a:lnTo>
                    <a:pt x="12" y="15"/>
                  </a:lnTo>
                  <a:lnTo>
                    <a:pt x="9" y="11"/>
                  </a:lnTo>
                  <a:lnTo>
                    <a:pt x="7" y="7"/>
                  </a:lnTo>
                  <a:lnTo>
                    <a:pt x="6" y="4"/>
                  </a:lnTo>
                  <a:lnTo>
                    <a:pt x="6" y="0"/>
                  </a:lnTo>
                  <a:lnTo>
                    <a:pt x="0" y="0"/>
                  </a:lnTo>
                  <a:lnTo>
                    <a:pt x="0" y="7"/>
                  </a:lnTo>
                  <a:lnTo>
                    <a:pt x="1" y="13"/>
                  </a:lnTo>
                  <a:lnTo>
                    <a:pt x="4" y="17"/>
                  </a:lnTo>
                  <a:lnTo>
                    <a:pt x="7" y="21"/>
                  </a:lnTo>
                  <a:lnTo>
                    <a:pt x="12" y="25"/>
                  </a:lnTo>
                  <a:lnTo>
                    <a:pt x="17" y="28"/>
                  </a:lnTo>
                  <a:lnTo>
                    <a:pt x="20" y="30"/>
                  </a:lnTo>
                  <a:lnTo>
                    <a:pt x="25" y="30"/>
                  </a:lnTo>
                  <a:lnTo>
                    <a:pt x="25" y="2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07" name="Freeform 109"/>
            <p:cNvSpPr>
              <a:spLocks/>
            </p:cNvSpPr>
            <p:nvPr/>
          </p:nvSpPr>
          <p:spPr bwMode="auto">
            <a:xfrm>
              <a:off x="2772" y="2029"/>
              <a:ext cx="37" cy="17"/>
            </a:xfrm>
            <a:custGeom>
              <a:avLst/>
              <a:gdLst>
                <a:gd name="T0" fmla="*/ 36 w 37"/>
                <a:gd name="T1" fmla="*/ 0 h 17"/>
                <a:gd name="T2" fmla="*/ 31 w 37"/>
                <a:gd name="T3" fmla="*/ 2 h 17"/>
                <a:gd name="T4" fmla="*/ 26 w 37"/>
                <a:gd name="T5" fmla="*/ 4 h 17"/>
                <a:gd name="T6" fmla="*/ 21 w 37"/>
                <a:gd name="T7" fmla="*/ 6 h 17"/>
                <a:gd name="T8" fmla="*/ 17 w 37"/>
                <a:gd name="T9" fmla="*/ 6 h 17"/>
                <a:gd name="T10" fmla="*/ 14 w 37"/>
                <a:gd name="T11" fmla="*/ 8 h 17"/>
                <a:gd name="T12" fmla="*/ 9 w 37"/>
                <a:gd name="T13" fmla="*/ 8 h 17"/>
                <a:gd name="T14" fmla="*/ 4 w 37"/>
                <a:gd name="T15" fmla="*/ 8 h 17"/>
                <a:gd name="T16" fmla="*/ 0 w 37"/>
                <a:gd name="T17" fmla="*/ 8 h 17"/>
                <a:gd name="T18" fmla="*/ 0 w 37"/>
                <a:gd name="T19" fmla="*/ 17 h 17"/>
                <a:gd name="T20" fmla="*/ 4 w 37"/>
                <a:gd name="T21" fmla="*/ 17 h 17"/>
                <a:gd name="T22" fmla="*/ 9 w 37"/>
                <a:gd name="T23" fmla="*/ 17 h 17"/>
                <a:gd name="T24" fmla="*/ 14 w 37"/>
                <a:gd name="T25" fmla="*/ 17 h 17"/>
                <a:gd name="T26" fmla="*/ 18 w 37"/>
                <a:gd name="T27" fmla="*/ 15 h 17"/>
                <a:gd name="T28" fmla="*/ 23 w 37"/>
                <a:gd name="T29" fmla="*/ 15 h 17"/>
                <a:gd name="T30" fmla="*/ 28 w 37"/>
                <a:gd name="T31" fmla="*/ 12 h 17"/>
                <a:gd name="T32" fmla="*/ 32 w 37"/>
                <a:gd name="T33" fmla="*/ 10 h 17"/>
                <a:gd name="T34" fmla="*/ 37 w 37"/>
                <a:gd name="T35" fmla="*/ 8 h 17"/>
                <a:gd name="T36" fmla="*/ 36 w 37"/>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17"/>
                <a:gd name="T59" fmla="*/ 37 w 37"/>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17">
                  <a:moveTo>
                    <a:pt x="36" y="0"/>
                  </a:moveTo>
                  <a:lnTo>
                    <a:pt x="31" y="2"/>
                  </a:lnTo>
                  <a:lnTo>
                    <a:pt x="26" y="4"/>
                  </a:lnTo>
                  <a:lnTo>
                    <a:pt x="21" y="6"/>
                  </a:lnTo>
                  <a:lnTo>
                    <a:pt x="17" y="6"/>
                  </a:lnTo>
                  <a:lnTo>
                    <a:pt x="14" y="8"/>
                  </a:lnTo>
                  <a:lnTo>
                    <a:pt x="9" y="8"/>
                  </a:lnTo>
                  <a:lnTo>
                    <a:pt x="4" y="8"/>
                  </a:lnTo>
                  <a:lnTo>
                    <a:pt x="0" y="8"/>
                  </a:lnTo>
                  <a:lnTo>
                    <a:pt x="0" y="17"/>
                  </a:lnTo>
                  <a:lnTo>
                    <a:pt x="4" y="17"/>
                  </a:lnTo>
                  <a:lnTo>
                    <a:pt x="9" y="17"/>
                  </a:lnTo>
                  <a:lnTo>
                    <a:pt x="14" y="17"/>
                  </a:lnTo>
                  <a:lnTo>
                    <a:pt x="18" y="15"/>
                  </a:lnTo>
                  <a:lnTo>
                    <a:pt x="23" y="15"/>
                  </a:lnTo>
                  <a:lnTo>
                    <a:pt x="28" y="12"/>
                  </a:lnTo>
                  <a:lnTo>
                    <a:pt x="32" y="10"/>
                  </a:lnTo>
                  <a:lnTo>
                    <a:pt x="37" y="8"/>
                  </a:lnTo>
                  <a:lnTo>
                    <a:pt x="36"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08" name="Freeform 110"/>
            <p:cNvSpPr>
              <a:spLocks/>
            </p:cNvSpPr>
            <p:nvPr/>
          </p:nvSpPr>
          <p:spPr bwMode="auto">
            <a:xfrm>
              <a:off x="2808" y="2006"/>
              <a:ext cx="15" cy="31"/>
            </a:xfrm>
            <a:custGeom>
              <a:avLst/>
              <a:gdLst>
                <a:gd name="T0" fmla="*/ 12 w 15"/>
                <a:gd name="T1" fmla="*/ 0 h 31"/>
                <a:gd name="T2" fmla="*/ 6 w 15"/>
                <a:gd name="T3" fmla="*/ 4 h 31"/>
                <a:gd name="T4" fmla="*/ 7 w 15"/>
                <a:gd name="T5" fmla="*/ 6 h 31"/>
                <a:gd name="T6" fmla="*/ 7 w 15"/>
                <a:gd name="T7" fmla="*/ 10 h 31"/>
                <a:gd name="T8" fmla="*/ 7 w 15"/>
                <a:gd name="T9" fmla="*/ 12 h 31"/>
                <a:gd name="T10" fmla="*/ 7 w 15"/>
                <a:gd name="T11" fmla="*/ 14 h 31"/>
                <a:gd name="T12" fmla="*/ 7 w 15"/>
                <a:gd name="T13" fmla="*/ 17 h 31"/>
                <a:gd name="T14" fmla="*/ 6 w 15"/>
                <a:gd name="T15" fmla="*/ 19 h 31"/>
                <a:gd name="T16" fmla="*/ 3 w 15"/>
                <a:gd name="T17" fmla="*/ 21 h 31"/>
                <a:gd name="T18" fmla="*/ 0 w 15"/>
                <a:gd name="T19" fmla="*/ 23 h 31"/>
                <a:gd name="T20" fmla="*/ 1 w 15"/>
                <a:gd name="T21" fmla="*/ 31 h 31"/>
                <a:gd name="T22" fmla="*/ 6 w 15"/>
                <a:gd name="T23" fmla="*/ 29 h 31"/>
                <a:gd name="T24" fmla="*/ 9 w 15"/>
                <a:gd name="T25" fmla="*/ 25 h 31"/>
                <a:gd name="T26" fmla="*/ 12 w 15"/>
                <a:gd name="T27" fmla="*/ 23 h 31"/>
                <a:gd name="T28" fmla="*/ 14 w 15"/>
                <a:gd name="T29" fmla="*/ 17 h 31"/>
                <a:gd name="T30" fmla="*/ 15 w 15"/>
                <a:gd name="T31" fmla="*/ 12 h 31"/>
                <a:gd name="T32" fmla="*/ 15 w 15"/>
                <a:gd name="T33" fmla="*/ 8 h 31"/>
                <a:gd name="T34" fmla="*/ 14 w 15"/>
                <a:gd name="T35" fmla="*/ 4 h 31"/>
                <a:gd name="T36" fmla="*/ 12 w 15"/>
                <a:gd name="T37" fmla="*/ 0 h 31"/>
                <a:gd name="T38" fmla="*/ 6 w 15"/>
                <a:gd name="T39" fmla="*/ 4 h 31"/>
                <a:gd name="T40" fmla="*/ 12 w 15"/>
                <a:gd name="T41" fmla="*/ 0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31"/>
                <a:gd name="T65" fmla="*/ 15 w 15"/>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31">
                  <a:moveTo>
                    <a:pt x="12" y="0"/>
                  </a:moveTo>
                  <a:lnTo>
                    <a:pt x="6" y="4"/>
                  </a:lnTo>
                  <a:lnTo>
                    <a:pt x="7" y="6"/>
                  </a:lnTo>
                  <a:lnTo>
                    <a:pt x="7" y="10"/>
                  </a:lnTo>
                  <a:lnTo>
                    <a:pt x="7" y="12"/>
                  </a:lnTo>
                  <a:lnTo>
                    <a:pt x="7" y="14"/>
                  </a:lnTo>
                  <a:lnTo>
                    <a:pt x="7" y="17"/>
                  </a:lnTo>
                  <a:lnTo>
                    <a:pt x="6" y="19"/>
                  </a:lnTo>
                  <a:lnTo>
                    <a:pt x="3" y="21"/>
                  </a:lnTo>
                  <a:lnTo>
                    <a:pt x="0" y="23"/>
                  </a:lnTo>
                  <a:lnTo>
                    <a:pt x="1" y="31"/>
                  </a:lnTo>
                  <a:lnTo>
                    <a:pt x="6" y="29"/>
                  </a:lnTo>
                  <a:lnTo>
                    <a:pt x="9" y="25"/>
                  </a:lnTo>
                  <a:lnTo>
                    <a:pt x="12" y="23"/>
                  </a:lnTo>
                  <a:lnTo>
                    <a:pt x="14" y="17"/>
                  </a:lnTo>
                  <a:lnTo>
                    <a:pt x="15" y="12"/>
                  </a:lnTo>
                  <a:lnTo>
                    <a:pt x="15" y="8"/>
                  </a:lnTo>
                  <a:lnTo>
                    <a:pt x="14" y="4"/>
                  </a:lnTo>
                  <a:lnTo>
                    <a:pt x="12" y="0"/>
                  </a:lnTo>
                  <a:lnTo>
                    <a:pt x="6" y="4"/>
                  </a:lnTo>
                  <a:lnTo>
                    <a:pt x="12"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09" name="Freeform 111"/>
            <p:cNvSpPr>
              <a:spLocks/>
            </p:cNvSpPr>
            <p:nvPr/>
          </p:nvSpPr>
          <p:spPr bwMode="auto">
            <a:xfrm>
              <a:off x="2811" y="1997"/>
              <a:ext cx="9" cy="15"/>
            </a:xfrm>
            <a:custGeom>
              <a:avLst/>
              <a:gdLst>
                <a:gd name="T0" fmla="*/ 0 w 9"/>
                <a:gd name="T1" fmla="*/ 7 h 15"/>
                <a:gd name="T2" fmla="*/ 1 w 9"/>
                <a:gd name="T3" fmla="*/ 9 h 15"/>
                <a:gd name="T4" fmla="*/ 1 w 9"/>
                <a:gd name="T5" fmla="*/ 11 h 15"/>
                <a:gd name="T6" fmla="*/ 3 w 9"/>
                <a:gd name="T7" fmla="*/ 11 h 15"/>
                <a:gd name="T8" fmla="*/ 3 w 9"/>
                <a:gd name="T9" fmla="*/ 13 h 15"/>
                <a:gd name="T10" fmla="*/ 4 w 9"/>
                <a:gd name="T11" fmla="*/ 13 h 15"/>
                <a:gd name="T12" fmla="*/ 4 w 9"/>
                <a:gd name="T13" fmla="*/ 15 h 15"/>
                <a:gd name="T14" fmla="*/ 9 w 9"/>
                <a:gd name="T15" fmla="*/ 11 h 15"/>
                <a:gd name="T16" fmla="*/ 9 w 9"/>
                <a:gd name="T17" fmla="*/ 9 h 15"/>
                <a:gd name="T18" fmla="*/ 3 w 9"/>
                <a:gd name="T19" fmla="*/ 13 h 15"/>
                <a:gd name="T20" fmla="*/ 8 w 9"/>
                <a:gd name="T21" fmla="*/ 7 h 15"/>
                <a:gd name="T22" fmla="*/ 9 w 9"/>
                <a:gd name="T23" fmla="*/ 9 h 15"/>
                <a:gd name="T24" fmla="*/ 9 w 9"/>
                <a:gd name="T25" fmla="*/ 7 h 15"/>
                <a:gd name="T26" fmla="*/ 8 w 9"/>
                <a:gd name="T27" fmla="*/ 7 h 15"/>
                <a:gd name="T28" fmla="*/ 8 w 9"/>
                <a:gd name="T29" fmla="*/ 4 h 15"/>
                <a:gd name="T30" fmla="*/ 6 w 9"/>
                <a:gd name="T31" fmla="*/ 2 h 15"/>
                <a:gd name="T32" fmla="*/ 4 w 9"/>
                <a:gd name="T33" fmla="*/ 0 h 15"/>
                <a:gd name="T34" fmla="*/ 0 w 9"/>
                <a:gd name="T35" fmla="*/ 7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15"/>
                <a:gd name="T56" fmla="*/ 9 w 9"/>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15">
                  <a:moveTo>
                    <a:pt x="0" y="7"/>
                  </a:moveTo>
                  <a:lnTo>
                    <a:pt x="1" y="9"/>
                  </a:lnTo>
                  <a:lnTo>
                    <a:pt x="1" y="11"/>
                  </a:lnTo>
                  <a:lnTo>
                    <a:pt x="3" y="11"/>
                  </a:lnTo>
                  <a:lnTo>
                    <a:pt x="3" y="13"/>
                  </a:lnTo>
                  <a:lnTo>
                    <a:pt x="4" y="13"/>
                  </a:lnTo>
                  <a:lnTo>
                    <a:pt x="4" y="15"/>
                  </a:lnTo>
                  <a:lnTo>
                    <a:pt x="9" y="11"/>
                  </a:lnTo>
                  <a:lnTo>
                    <a:pt x="9" y="9"/>
                  </a:lnTo>
                  <a:lnTo>
                    <a:pt x="3" y="13"/>
                  </a:lnTo>
                  <a:lnTo>
                    <a:pt x="8" y="7"/>
                  </a:lnTo>
                  <a:lnTo>
                    <a:pt x="9" y="9"/>
                  </a:lnTo>
                  <a:lnTo>
                    <a:pt x="9" y="7"/>
                  </a:lnTo>
                  <a:lnTo>
                    <a:pt x="8" y="7"/>
                  </a:lnTo>
                  <a:lnTo>
                    <a:pt x="8" y="4"/>
                  </a:lnTo>
                  <a:lnTo>
                    <a:pt x="6" y="2"/>
                  </a:lnTo>
                  <a:lnTo>
                    <a:pt x="4" y="0"/>
                  </a:lnTo>
                  <a:lnTo>
                    <a:pt x="0" y="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10" name="Freeform 112"/>
            <p:cNvSpPr>
              <a:spLocks/>
            </p:cNvSpPr>
            <p:nvPr/>
          </p:nvSpPr>
          <p:spPr bwMode="auto">
            <a:xfrm>
              <a:off x="2815" y="1995"/>
              <a:ext cx="171" cy="67"/>
            </a:xfrm>
            <a:custGeom>
              <a:avLst/>
              <a:gdLst>
                <a:gd name="T0" fmla="*/ 2 w 171"/>
                <a:gd name="T1" fmla="*/ 2 h 67"/>
                <a:gd name="T2" fmla="*/ 0 w 171"/>
                <a:gd name="T3" fmla="*/ 2 h 67"/>
                <a:gd name="T4" fmla="*/ 0 w 171"/>
                <a:gd name="T5" fmla="*/ 2 h 67"/>
                <a:gd name="T6" fmla="*/ 0 w 171"/>
                <a:gd name="T7" fmla="*/ 0 h 67"/>
                <a:gd name="T8" fmla="*/ 0 w 171"/>
                <a:gd name="T9" fmla="*/ 2 h 67"/>
                <a:gd name="T10" fmla="*/ 0 w 171"/>
                <a:gd name="T11" fmla="*/ 2 h 67"/>
                <a:gd name="T12" fmla="*/ 0 w 171"/>
                <a:gd name="T13" fmla="*/ 2 h 67"/>
                <a:gd name="T14" fmla="*/ 2 w 171"/>
                <a:gd name="T15" fmla="*/ 2 h 67"/>
                <a:gd name="T16" fmla="*/ 2 w 171"/>
                <a:gd name="T17" fmla="*/ 2 h 67"/>
                <a:gd name="T18" fmla="*/ 4 w 171"/>
                <a:gd name="T19" fmla="*/ 4 h 67"/>
                <a:gd name="T20" fmla="*/ 7 w 171"/>
                <a:gd name="T21" fmla="*/ 9 h 67"/>
                <a:gd name="T22" fmla="*/ 8 w 171"/>
                <a:gd name="T23" fmla="*/ 11 h 67"/>
                <a:gd name="T24" fmla="*/ 11 w 171"/>
                <a:gd name="T25" fmla="*/ 15 h 67"/>
                <a:gd name="T26" fmla="*/ 14 w 171"/>
                <a:gd name="T27" fmla="*/ 17 h 67"/>
                <a:gd name="T28" fmla="*/ 16 w 171"/>
                <a:gd name="T29" fmla="*/ 19 h 67"/>
                <a:gd name="T30" fmla="*/ 19 w 171"/>
                <a:gd name="T31" fmla="*/ 21 h 67"/>
                <a:gd name="T32" fmla="*/ 22 w 171"/>
                <a:gd name="T33" fmla="*/ 23 h 67"/>
                <a:gd name="T34" fmla="*/ 29 w 171"/>
                <a:gd name="T35" fmla="*/ 28 h 67"/>
                <a:gd name="T36" fmla="*/ 36 w 171"/>
                <a:gd name="T37" fmla="*/ 32 h 67"/>
                <a:gd name="T38" fmla="*/ 43 w 171"/>
                <a:gd name="T39" fmla="*/ 36 h 67"/>
                <a:gd name="T40" fmla="*/ 50 w 171"/>
                <a:gd name="T41" fmla="*/ 40 h 67"/>
                <a:gd name="T42" fmla="*/ 57 w 171"/>
                <a:gd name="T43" fmla="*/ 44 h 67"/>
                <a:gd name="T44" fmla="*/ 64 w 171"/>
                <a:gd name="T45" fmla="*/ 49 h 67"/>
                <a:gd name="T46" fmla="*/ 72 w 171"/>
                <a:gd name="T47" fmla="*/ 51 h 67"/>
                <a:gd name="T48" fmla="*/ 80 w 171"/>
                <a:gd name="T49" fmla="*/ 53 h 67"/>
                <a:gd name="T50" fmla="*/ 86 w 171"/>
                <a:gd name="T51" fmla="*/ 57 h 67"/>
                <a:gd name="T52" fmla="*/ 94 w 171"/>
                <a:gd name="T53" fmla="*/ 57 h 67"/>
                <a:gd name="T54" fmla="*/ 102 w 171"/>
                <a:gd name="T55" fmla="*/ 59 h 67"/>
                <a:gd name="T56" fmla="*/ 110 w 171"/>
                <a:gd name="T57" fmla="*/ 59 h 67"/>
                <a:gd name="T58" fmla="*/ 118 w 171"/>
                <a:gd name="T59" fmla="*/ 61 h 67"/>
                <a:gd name="T60" fmla="*/ 125 w 171"/>
                <a:gd name="T61" fmla="*/ 61 h 67"/>
                <a:gd name="T62" fmla="*/ 133 w 171"/>
                <a:gd name="T63" fmla="*/ 63 h 67"/>
                <a:gd name="T64" fmla="*/ 143 w 171"/>
                <a:gd name="T65" fmla="*/ 63 h 67"/>
                <a:gd name="T66" fmla="*/ 144 w 171"/>
                <a:gd name="T67" fmla="*/ 63 h 67"/>
                <a:gd name="T68" fmla="*/ 149 w 171"/>
                <a:gd name="T69" fmla="*/ 65 h 67"/>
                <a:gd name="T70" fmla="*/ 152 w 171"/>
                <a:gd name="T71" fmla="*/ 65 h 67"/>
                <a:gd name="T72" fmla="*/ 155 w 171"/>
                <a:gd name="T73" fmla="*/ 65 h 67"/>
                <a:gd name="T74" fmla="*/ 160 w 171"/>
                <a:gd name="T75" fmla="*/ 67 h 67"/>
                <a:gd name="T76" fmla="*/ 163 w 171"/>
                <a:gd name="T77" fmla="*/ 67 h 67"/>
                <a:gd name="T78" fmla="*/ 168 w 171"/>
                <a:gd name="T79" fmla="*/ 67 h 67"/>
                <a:gd name="T80" fmla="*/ 171 w 171"/>
                <a:gd name="T81" fmla="*/ 67 h 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67"/>
                <a:gd name="T125" fmla="*/ 171 w 171"/>
                <a:gd name="T126" fmla="*/ 67 h 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67">
                  <a:moveTo>
                    <a:pt x="2" y="2"/>
                  </a:moveTo>
                  <a:lnTo>
                    <a:pt x="0" y="2"/>
                  </a:lnTo>
                  <a:lnTo>
                    <a:pt x="0" y="0"/>
                  </a:lnTo>
                  <a:lnTo>
                    <a:pt x="0" y="2"/>
                  </a:lnTo>
                  <a:lnTo>
                    <a:pt x="2" y="2"/>
                  </a:lnTo>
                  <a:lnTo>
                    <a:pt x="4" y="4"/>
                  </a:lnTo>
                  <a:lnTo>
                    <a:pt x="7" y="9"/>
                  </a:lnTo>
                  <a:lnTo>
                    <a:pt x="8" y="11"/>
                  </a:lnTo>
                  <a:lnTo>
                    <a:pt x="11" y="15"/>
                  </a:lnTo>
                  <a:lnTo>
                    <a:pt x="14" y="17"/>
                  </a:lnTo>
                  <a:lnTo>
                    <a:pt x="16" y="19"/>
                  </a:lnTo>
                  <a:lnTo>
                    <a:pt x="19" y="21"/>
                  </a:lnTo>
                  <a:lnTo>
                    <a:pt x="22" y="23"/>
                  </a:lnTo>
                  <a:lnTo>
                    <a:pt x="29" y="28"/>
                  </a:lnTo>
                  <a:lnTo>
                    <a:pt x="36" y="32"/>
                  </a:lnTo>
                  <a:lnTo>
                    <a:pt x="43" y="36"/>
                  </a:lnTo>
                  <a:lnTo>
                    <a:pt x="50" y="40"/>
                  </a:lnTo>
                  <a:lnTo>
                    <a:pt x="57" y="44"/>
                  </a:lnTo>
                  <a:lnTo>
                    <a:pt x="64" y="49"/>
                  </a:lnTo>
                  <a:lnTo>
                    <a:pt x="72" y="51"/>
                  </a:lnTo>
                  <a:lnTo>
                    <a:pt x="80" y="53"/>
                  </a:lnTo>
                  <a:lnTo>
                    <a:pt x="86" y="57"/>
                  </a:lnTo>
                  <a:lnTo>
                    <a:pt x="94" y="57"/>
                  </a:lnTo>
                  <a:lnTo>
                    <a:pt x="102" y="59"/>
                  </a:lnTo>
                  <a:lnTo>
                    <a:pt x="110" y="59"/>
                  </a:lnTo>
                  <a:lnTo>
                    <a:pt x="118" y="61"/>
                  </a:lnTo>
                  <a:lnTo>
                    <a:pt x="125" y="61"/>
                  </a:lnTo>
                  <a:lnTo>
                    <a:pt x="133" y="63"/>
                  </a:lnTo>
                  <a:lnTo>
                    <a:pt x="143" y="63"/>
                  </a:lnTo>
                  <a:lnTo>
                    <a:pt x="144" y="63"/>
                  </a:lnTo>
                  <a:lnTo>
                    <a:pt x="149" y="65"/>
                  </a:lnTo>
                  <a:lnTo>
                    <a:pt x="152" y="65"/>
                  </a:lnTo>
                  <a:lnTo>
                    <a:pt x="155" y="65"/>
                  </a:lnTo>
                  <a:lnTo>
                    <a:pt x="160" y="67"/>
                  </a:lnTo>
                  <a:lnTo>
                    <a:pt x="163" y="67"/>
                  </a:lnTo>
                  <a:lnTo>
                    <a:pt x="168" y="67"/>
                  </a:lnTo>
                  <a:lnTo>
                    <a:pt x="171" y="67"/>
                  </a:lnTo>
                </a:path>
              </a:pathLst>
            </a:custGeom>
            <a:noFill/>
            <a:ln w="7938">
              <a:solidFill>
                <a:srgbClr val="99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sz="1350"/>
            </a:p>
          </p:txBody>
        </p:sp>
        <p:sp>
          <p:nvSpPr>
            <p:cNvPr id="337011" name="Freeform 113"/>
            <p:cNvSpPr>
              <a:spLocks/>
            </p:cNvSpPr>
            <p:nvPr/>
          </p:nvSpPr>
          <p:spPr bwMode="auto">
            <a:xfrm>
              <a:off x="2707" y="1924"/>
              <a:ext cx="65" cy="84"/>
            </a:xfrm>
            <a:custGeom>
              <a:avLst/>
              <a:gdLst>
                <a:gd name="T0" fmla="*/ 55 w 65"/>
                <a:gd name="T1" fmla="*/ 27 h 84"/>
                <a:gd name="T2" fmla="*/ 51 w 65"/>
                <a:gd name="T3" fmla="*/ 25 h 84"/>
                <a:gd name="T4" fmla="*/ 46 w 65"/>
                <a:gd name="T5" fmla="*/ 19 h 84"/>
                <a:gd name="T6" fmla="*/ 43 w 65"/>
                <a:gd name="T7" fmla="*/ 14 h 84"/>
                <a:gd name="T8" fmla="*/ 40 w 65"/>
                <a:gd name="T9" fmla="*/ 10 h 84"/>
                <a:gd name="T10" fmla="*/ 36 w 65"/>
                <a:gd name="T11" fmla="*/ 6 h 84"/>
                <a:gd name="T12" fmla="*/ 33 w 65"/>
                <a:gd name="T13" fmla="*/ 2 h 84"/>
                <a:gd name="T14" fmla="*/ 29 w 65"/>
                <a:gd name="T15" fmla="*/ 0 h 84"/>
                <a:gd name="T16" fmla="*/ 24 w 65"/>
                <a:gd name="T17" fmla="*/ 0 h 84"/>
                <a:gd name="T18" fmla="*/ 21 w 65"/>
                <a:gd name="T19" fmla="*/ 2 h 84"/>
                <a:gd name="T20" fmla="*/ 19 w 65"/>
                <a:gd name="T21" fmla="*/ 2 h 84"/>
                <a:gd name="T22" fmla="*/ 18 w 65"/>
                <a:gd name="T23" fmla="*/ 4 h 84"/>
                <a:gd name="T24" fmla="*/ 16 w 65"/>
                <a:gd name="T25" fmla="*/ 6 h 84"/>
                <a:gd name="T26" fmla="*/ 15 w 65"/>
                <a:gd name="T27" fmla="*/ 6 h 84"/>
                <a:gd name="T28" fmla="*/ 13 w 65"/>
                <a:gd name="T29" fmla="*/ 8 h 84"/>
                <a:gd name="T30" fmla="*/ 11 w 65"/>
                <a:gd name="T31" fmla="*/ 10 h 84"/>
                <a:gd name="T32" fmla="*/ 11 w 65"/>
                <a:gd name="T33" fmla="*/ 12 h 84"/>
                <a:gd name="T34" fmla="*/ 8 w 65"/>
                <a:gd name="T35" fmla="*/ 17 h 84"/>
                <a:gd name="T36" fmla="*/ 7 w 65"/>
                <a:gd name="T37" fmla="*/ 21 h 84"/>
                <a:gd name="T38" fmla="*/ 5 w 65"/>
                <a:gd name="T39" fmla="*/ 23 h 84"/>
                <a:gd name="T40" fmla="*/ 4 w 65"/>
                <a:gd name="T41" fmla="*/ 27 h 84"/>
                <a:gd name="T42" fmla="*/ 2 w 65"/>
                <a:gd name="T43" fmla="*/ 31 h 84"/>
                <a:gd name="T44" fmla="*/ 2 w 65"/>
                <a:gd name="T45" fmla="*/ 35 h 84"/>
                <a:gd name="T46" fmla="*/ 0 w 65"/>
                <a:gd name="T47" fmla="*/ 40 h 84"/>
                <a:gd name="T48" fmla="*/ 0 w 65"/>
                <a:gd name="T49" fmla="*/ 42 h 84"/>
                <a:gd name="T50" fmla="*/ 0 w 65"/>
                <a:gd name="T51" fmla="*/ 50 h 84"/>
                <a:gd name="T52" fmla="*/ 2 w 65"/>
                <a:gd name="T53" fmla="*/ 59 h 84"/>
                <a:gd name="T54" fmla="*/ 4 w 65"/>
                <a:gd name="T55" fmla="*/ 65 h 84"/>
                <a:gd name="T56" fmla="*/ 8 w 65"/>
                <a:gd name="T57" fmla="*/ 73 h 84"/>
                <a:gd name="T58" fmla="*/ 11 w 65"/>
                <a:gd name="T59" fmla="*/ 77 h 84"/>
                <a:gd name="T60" fmla="*/ 16 w 65"/>
                <a:gd name="T61" fmla="*/ 82 h 84"/>
                <a:gd name="T62" fmla="*/ 22 w 65"/>
                <a:gd name="T63" fmla="*/ 84 h 84"/>
                <a:gd name="T64" fmla="*/ 29 w 65"/>
                <a:gd name="T65" fmla="*/ 82 h 84"/>
                <a:gd name="T66" fmla="*/ 33 w 65"/>
                <a:gd name="T67" fmla="*/ 77 h 84"/>
                <a:gd name="T68" fmla="*/ 38 w 65"/>
                <a:gd name="T69" fmla="*/ 75 h 84"/>
                <a:gd name="T70" fmla="*/ 43 w 65"/>
                <a:gd name="T71" fmla="*/ 71 h 84"/>
                <a:gd name="T72" fmla="*/ 47 w 65"/>
                <a:gd name="T73" fmla="*/ 67 h 84"/>
                <a:gd name="T74" fmla="*/ 52 w 65"/>
                <a:gd name="T75" fmla="*/ 61 h 84"/>
                <a:gd name="T76" fmla="*/ 55 w 65"/>
                <a:gd name="T77" fmla="*/ 56 h 84"/>
                <a:gd name="T78" fmla="*/ 58 w 65"/>
                <a:gd name="T79" fmla="*/ 50 h 84"/>
                <a:gd name="T80" fmla="*/ 63 w 65"/>
                <a:gd name="T81" fmla="*/ 46 h 84"/>
                <a:gd name="T82" fmla="*/ 65 w 65"/>
                <a:gd name="T83" fmla="*/ 44 h 84"/>
                <a:gd name="T84" fmla="*/ 65 w 65"/>
                <a:gd name="T85" fmla="*/ 42 h 84"/>
                <a:gd name="T86" fmla="*/ 63 w 65"/>
                <a:gd name="T87" fmla="*/ 42 h 84"/>
                <a:gd name="T88" fmla="*/ 61 w 65"/>
                <a:gd name="T89" fmla="*/ 42 h 84"/>
                <a:gd name="T90" fmla="*/ 60 w 65"/>
                <a:gd name="T91" fmla="*/ 40 h 84"/>
                <a:gd name="T92" fmla="*/ 58 w 65"/>
                <a:gd name="T93" fmla="*/ 38 h 84"/>
                <a:gd name="T94" fmla="*/ 57 w 65"/>
                <a:gd name="T95" fmla="*/ 33 h 84"/>
                <a:gd name="T96" fmla="*/ 55 w 65"/>
                <a:gd name="T97" fmla="*/ 27 h 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
                <a:gd name="T148" fmla="*/ 0 h 84"/>
                <a:gd name="T149" fmla="*/ 65 w 65"/>
                <a:gd name="T150" fmla="*/ 84 h 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 h="84">
                  <a:moveTo>
                    <a:pt x="55" y="27"/>
                  </a:moveTo>
                  <a:lnTo>
                    <a:pt x="51" y="25"/>
                  </a:lnTo>
                  <a:lnTo>
                    <a:pt x="46" y="19"/>
                  </a:lnTo>
                  <a:lnTo>
                    <a:pt x="43" y="14"/>
                  </a:lnTo>
                  <a:lnTo>
                    <a:pt x="40" y="10"/>
                  </a:lnTo>
                  <a:lnTo>
                    <a:pt x="36" y="6"/>
                  </a:lnTo>
                  <a:lnTo>
                    <a:pt x="33" y="2"/>
                  </a:lnTo>
                  <a:lnTo>
                    <a:pt x="29" y="0"/>
                  </a:lnTo>
                  <a:lnTo>
                    <a:pt x="24" y="0"/>
                  </a:lnTo>
                  <a:lnTo>
                    <a:pt x="21" y="2"/>
                  </a:lnTo>
                  <a:lnTo>
                    <a:pt x="19" y="2"/>
                  </a:lnTo>
                  <a:lnTo>
                    <a:pt x="18" y="4"/>
                  </a:lnTo>
                  <a:lnTo>
                    <a:pt x="16" y="6"/>
                  </a:lnTo>
                  <a:lnTo>
                    <a:pt x="15" y="6"/>
                  </a:lnTo>
                  <a:lnTo>
                    <a:pt x="13" y="8"/>
                  </a:lnTo>
                  <a:lnTo>
                    <a:pt x="11" y="10"/>
                  </a:lnTo>
                  <a:lnTo>
                    <a:pt x="11" y="12"/>
                  </a:lnTo>
                  <a:lnTo>
                    <a:pt x="8" y="17"/>
                  </a:lnTo>
                  <a:lnTo>
                    <a:pt x="7" y="21"/>
                  </a:lnTo>
                  <a:lnTo>
                    <a:pt x="5" y="23"/>
                  </a:lnTo>
                  <a:lnTo>
                    <a:pt x="4" y="27"/>
                  </a:lnTo>
                  <a:lnTo>
                    <a:pt x="2" y="31"/>
                  </a:lnTo>
                  <a:lnTo>
                    <a:pt x="2" y="35"/>
                  </a:lnTo>
                  <a:lnTo>
                    <a:pt x="0" y="40"/>
                  </a:lnTo>
                  <a:lnTo>
                    <a:pt x="0" y="42"/>
                  </a:lnTo>
                  <a:lnTo>
                    <a:pt x="0" y="50"/>
                  </a:lnTo>
                  <a:lnTo>
                    <a:pt x="2" y="59"/>
                  </a:lnTo>
                  <a:lnTo>
                    <a:pt x="4" y="65"/>
                  </a:lnTo>
                  <a:lnTo>
                    <a:pt x="8" y="73"/>
                  </a:lnTo>
                  <a:lnTo>
                    <a:pt x="11" y="77"/>
                  </a:lnTo>
                  <a:lnTo>
                    <a:pt x="16" y="82"/>
                  </a:lnTo>
                  <a:lnTo>
                    <a:pt x="22" y="84"/>
                  </a:lnTo>
                  <a:lnTo>
                    <a:pt x="29" y="82"/>
                  </a:lnTo>
                  <a:lnTo>
                    <a:pt x="33" y="77"/>
                  </a:lnTo>
                  <a:lnTo>
                    <a:pt x="38" y="75"/>
                  </a:lnTo>
                  <a:lnTo>
                    <a:pt x="43" y="71"/>
                  </a:lnTo>
                  <a:lnTo>
                    <a:pt x="47" y="67"/>
                  </a:lnTo>
                  <a:lnTo>
                    <a:pt x="52" y="61"/>
                  </a:lnTo>
                  <a:lnTo>
                    <a:pt x="55" y="56"/>
                  </a:lnTo>
                  <a:lnTo>
                    <a:pt x="58" y="50"/>
                  </a:lnTo>
                  <a:lnTo>
                    <a:pt x="63" y="46"/>
                  </a:lnTo>
                  <a:lnTo>
                    <a:pt x="65" y="44"/>
                  </a:lnTo>
                  <a:lnTo>
                    <a:pt x="65" y="42"/>
                  </a:lnTo>
                  <a:lnTo>
                    <a:pt x="63" y="42"/>
                  </a:lnTo>
                  <a:lnTo>
                    <a:pt x="61" y="42"/>
                  </a:lnTo>
                  <a:lnTo>
                    <a:pt x="60" y="40"/>
                  </a:lnTo>
                  <a:lnTo>
                    <a:pt x="58" y="38"/>
                  </a:lnTo>
                  <a:lnTo>
                    <a:pt x="57" y="33"/>
                  </a:lnTo>
                  <a:lnTo>
                    <a:pt x="55" y="27"/>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12" name="Freeform 114"/>
            <p:cNvSpPr>
              <a:spLocks/>
            </p:cNvSpPr>
            <p:nvPr/>
          </p:nvSpPr>
          <p:spPr bwMode="auto">
            <a:xfrm>
              <a:off x="2731" y="1919"/>
              <a:ext cx="33" cy="36"/>
            </a:xfrm>
            <a:custGeom>
              <a:avLst/>
              <a:gdLst>
                <a:gd name="T0" fmla="*/ 0 w 33"/>
                <a:gd name="T1" fmla="*/ 9 h 36"/>
                <a:gd name="T2" fmla="*/ 5 w 33"/>
                <a:gd name="T3" fmla="*/ 9 h 36"/>
                <a:gd name="T4" fmla="*/ 8 w 33"/>
                <a:gd name="T5" fmla="*/ 11 h 36"/>
                <a:gd name="T6" fmla="*/ 11 w 33"/>
                <a:gd name="T7" fmla="*/ 15 h 36"/>
                <a:gd name="T8" fmla="*/ 14 w 33"/>
                <a:gd name="T9" fmla="*/ 17 h 36"/>
                <a:gd name="T10" fmla="*/ 17 w 33"/>
                <a:gd name="T11" fmla="*/ 24 h 36"/>
                <a:gd name="T12" fmla="*/ 20 w 33"/>
                <a:gd name="T13" fmla="*/ 28 h 36"/>
                <a:gd name="T14" fmla="*/ 25 w 33"/>
                <a:gd name="T15" fmla="*/ 32 h 36"/>
                <a:gd name="T16" fmla="*/ 30 w 33"/>
                <a:gd name="T17" fmla="*/ 36 h 36"/>
                <a:gd name="T18" fmla="*/ 33 w 33"/>
                <a:gd name="T19" fmla="*/ 30 h 36"/>
                <a:gd name="T20" fmla="*/ 28 w 33"/>
                <a:gd name="T21" fmla="*/ 26 h 36"/>
                <a:gd name="T22" fmla="*/ 25 w 33"/>
                <a:gd name="T23" fmla="*/ 22 h 36"/>
                <a:gd name="T24" fmla="*/ 22 w 33"/>
                <a:gd name="T25" fmla="*/ 17 h 36"/>
                <a:gd name="T26" fmla="*/ 19 w 33"/>
                <a:gd name="T27" fmla="*/ 11 h 36"/>
                <a:gd name="T28" fmla="*/ 14 w 33"/>
                <a:gd name="T29" fmla="*/ 7 h 36"/>
                <a:gd name="T30" fmla="*/ 11 w 33"/>
                <a:gd name="T31" fmla="*/ 3 h 36"/>
                <a:gd name="T32" fmla="*/ 5 w 33"/>
                <a:gd name="T33" fmla="*/ 0 h 36"/>
                <a:gd name="T34" fmla="*/ 0 w 33"/>
                <a:gd name="T35" fmla="*/ 0 h 36"/>
                <a:gd name="T36" fmla="*/ 0 w 33"/>
                <a:gd name="T37" fmla="*/ 9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36"/>
                <a:gd name="T59" fmla="*/ 33 w 33"/>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36">
                  <a:moveTo>
                    <a:pt x="0" y="9"/>
                  </a:moveTo>
                  <a:lnTo>
                    <a:pt x="5" y="9"/>
                  </a:lnTo>
                  <a:lnTo>
                    <a:pt x="8" y="11"/>
                  </a:lnTo>
                  <a:lnTo>
                    <a:pt x="11" y="15"/>
                  </a:lnTo>
                  <a:lnTo>
                    <a:pt x="14" y="17"/>
                  </a:lnTo>
                  <a:lnTo>
                    <a:pt x="17" y="24"/>
                  </a:lnTo>
                  <a:lnTo>
                    <a:pt x="20" y="28"/>
                  </a:lnTo>
                  <a:lnTo>
                    <a:pt x="25" y="32"/>
                  </a:lnTo>
                  <a:lnTo>
                    <a:pt x="30" y="36"/>
                  </a:lnTo>
                  <a:lnTo>
                    <a:pt x="33" y="30"/>
                  </a:lnTo>
                  <a:lnTo>
                    <a:pt x="28" y="26"/>
                  </a:lnTo>
                  <a:lnTo>
                    <a:pt x="25" y="22"/>
                  </a:lnTo>
                  <a:lnTo>
                    <a:pt x="22" y="17"/>
                  </a:lnTo>
                  <a:lnTo>
                    <a:pt x="19" y="11"/>
                  </a:lnTo>
                  <a:lnTo>
                    <a:pt x="14" y="7"/>
                  </a:lnTo>
                  <a:lnTo>
                    <a:pt x="11" y="3"/>
                  </a:lnTo>
                  <a:lnTo>
                    <a:pt x="5" y="0"/>
                  </a:lnTo>
                  <a:lnTo>
                    <a:pt x="0"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13" name="Freeform 115"/>
            <p:cNvSpPr>
              <a:spLocks/>
            </p:cNvSpPr>
            <p:nvPr/>
          </p:nvSpPr>
          <p:spPr bwMode="auto">
            <a:xfrm>
              <a:off x="2715" y="1919"/>
              <a:ext cx="16" cy="22"/>
            </a:xfrm>
            <a:custGeom>
              <a:avLst/>
              <a:gdLst>
                <a:gd name="T0" fmla="*/ 5 w 16"/>
                <a:gd name="T1" fmla="*/ 22 h 22"/>
                <a:gd name="T2" fmla="*/ 7 w 16"/>
                <a:gd name="T3" fmla="*/ 19 h 22"/>
                <a:gd name="T4" fmla="*/ 8 w 16"/>
                <a:gd name="T5" fmla="*/ 17 h 22"/>
                <a:gd name="T6" fmla="*/ 10 w 16"/>
                <a:gd name="T7" fmla="*/ 15 h 22"/>
                <a:gd name="T8" fmla="*/ 10 w 16"/>
                <a:gd name="T9" fmla="*/ 13 h 22"/>
                <a:gd name="T10" fmla="*/ 11 w 16"/>
                <a:gd name="T11" fmla="*/ 11 h 22"/>
                <a:gd name="T12" fmla="*/ 13 w 16"/>
                <a:gd name="T13" fmla="*/ 11 h 22"/>
                <a:gd name="T14" fmla="*/ 14 w 16"/>
                <a:gd name="T15" fmla="*/ 11 h 22"/>
                <a:gd name="T16" fmla="*/ 16 w 16"/>
                <a:gd name="T17" fmla="*/ 9 h 22"/>
                <a:gd name="T18" fmla="*/ 16 w 16"/>
                <a:gd name="T19" fmla="*/ 0 h 22"/>
                <a:gd name="T20" fmla="*/ 13 w 16"/>
                <a:gd name="T21" fmla="*/ 3 h 22"/>
                <a:gd name="T22" fmla="*/ 10 w 16"/>
                <a:gd name="T23" fmla="*/ 3 h 22"/>
                <a:gd name="T24" fmla="*/ 8 w 16"/>
                <a:gd name="T25" fmla="*/ 5 h 22"/>
                <a:gd name="T26" fmla="*/ 7 w 16"/>
                <a:gd name="T27" fmla="*/ 7 h 22"/>
                <a:gd name="T28" fmla="*/ 5 w 16"/>
                <a:gd name="T29" fmla="*/ 9 h 22"/>
                <a:gd name="T30" fmla="*/ 3 w 16"/>
                <a:gd name="T31" fmla="*/ 11 h 22"/>
                <a:gd name="T32" fmla="*/ 2 w 16"/>
                <a:gd name="T33" fmla="*/ 13 h 22"/>
                <a:gd name="T34" fmla="*/ 0 w 16"/>
                <a:gd name="T35" fmla="*/ 15 h 22"/>
                <a:gd name="T36" fmla="*/ 5 w 16"/>
                <a:gd name="T37" fmla="*/ 22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22"/>
                <a:gd name="T59" fmla="*/ 16 w 16"/>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22">
                  <a:moveTo>
                    <a:pt x="5" y="22"/>
                  </a:moveTo>
                  <a:lnTo>
                    <a:pt x="7" y="19"/>
                  </a:lnTo>
                  <a:lnTo>
                    <a:pt x="8" y="17"/>
                  </a:lnTo>
                  <a:lnTo>
                    <a:pt x="10" y="15"/>
                  </a:lnTo>
                  <a:lnTo>
                    <a:pt x="10" y="13"/>
                  </a:lnTo>
                  <a:lnTo>
                    <a:pt x="11" y="11"/>
                  </a:lnTo>
                  <a:lnTo>
                    <a:pt x="13" y="11"/>
                  </a:lnTo>
                  <a:lnTo>
                    <a:pt x="14" y="11"/>
                  </a:lnTo>
                  <a:lnTo>
                    <a:pt x="16" y="9"/>
                  </a:lnTo>
                  <a:lnTo>
                    <a:pt x="16" y="0"/>
                  </a:lnTo>
                  <a:lnTo>
                    <a:pt x="13" y="3"/>
                  </a:lnTo>
                  <a:lnTo>
                    <a:pt x="10" y="3"/>
                  </a:lnTo>
                  <a:lnTo>
                    <a:pt x="8" y="5"/>
                  </a:lnTo>
                  <a:lnTo>
                    <a:pt x="7" y="7"/>
                  </a:lnTo>
                  <a:lnTo>
                    <a:pt x="5" y="9"/>
                  </a:lnTo>
                  <a:lnTo>
                    <a:pt x="3" y="11"/>
                  </a:lnTo>
                  <a:lnTo>
                    <a:pt x="2" y="13"/>
                  </a:lnTo>
                  <a:lnTo>
                    <a:pt x="0" y="15"/>
                  </a:lnTo>
                  <a:lnTo>
                    <a:pt x="5" y="2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14" name="Freeform 116"/>
            <p:cNvSpPr>
              <a:spLocks/>
            </p:cNvSpPr>
            <p:nvPr/>
          </p:nvSpPr>
          <p:spPr bwMode="auto">
            <a:xfrm>
              <a:off x="2704" y="1934"/>
              <a:ext cx="16" cy="34"/>
            </a:xfrm>
            <a:custGeom>
              <a:avLst/>
              <a:gdLst>
                <a:gd name="T0" fmla="*/ 7 w 16"/>
                <a:gd name="T1" fmla="*/ 34 h 34"/>
                <a:gd name="T2" fmla="*/ 7 w 16"/>
                <a:gd name="T3" fmla="*/ 32 h 34"/>
                <a:gd name="T4" fmla="*/ 7 w 16"/>
                <a:gd name="T5" fmla="*/ 30 h 34"/>
                <a:gd name="T6" fmla="*/ 8 w 16"/>
                <a:gd name="T7" fmla="*/ 28 h 34"/>
                <a:gd name="T8" fmla="*/ 8 w 16"/>
                <a:gd name="T9" fmla="*/ 23 h 34"/>
                <a:gd name="T10" fmla="*/ 10 w 16"/>
                <a:gd name="T11" fmla="*/ 19 h 34"/>
                <a:gd name="T12" fmla="*/ 11 w 16"/>
                <a:gd name="T13" fmla="*/ 15 h 34"/>
                <a:gd name="T14" fmla="*/ 13 w 16"/>
                <a:gd name="T15" fmla="*/ 13 h 34"/>
                <a:gd name="T16" fmla="*/ 14 w 16"/>
                <a:gd name="T17" fmla="*/ 9 h 34"/>
                <a:gd name="T18" fmla="*/ 16 w 16"/>
                <a:gd name="T19" fmla="*/ 7 h 34"/>
                <a:gd name="T20" fmla="*/ 11 w 16"/>
                <a:gd name="T21" fmla="*/ 0 h 34"/>
                <a:gd name="T22" fmla="*/ 10 w 16"/>
                <a:gd name="T23" fmla="*/ 4 h 34"/>
                <a:gd name="T24" fmla="*/ 7 w 16"/>
                <a:gd name="T25" fmla="*/ 7 h 34"/>
                <a:gd name="T26" fmla="*/ 5 w 16"/>
                <a:gd name="T27" fmla="*/ 11 h 34"/>
                <a:gd name="T28" fmla="*/ 3 w 16"/>
                <a:gd name="T29" fmla="*/ 15 h 34"/>
                <a:gd name="T30" fmla="*/ 2 w 16"/>
                <a:gd name="T31" fmla="*/ 19 h 34"/>
                <a:gd name="T32" fmla="*/ 2 w 16"/>
                <a:gd name="T33" fmla="*/ 23 h 34"/>
                <a:gd name="T34" fmla="*/ 0 w 16"/>
                <a:gd name="T35" fmla="*/ 28 h 34"/>
                <a:gd name="T36" fmla="*/ 0 w 16"/>
                <a:gd name="T37" fmla="*/ 32 h 34"/>
                <a:gd name="T38" fmla="*/ 7 w 16"/>
                <a:gd name="T39" fmla="*/ 34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34"/>
                <a:gd name="T62" fmla="*/ 16 w 16"/>
                <a:gd name="T63" fmla="*/ 34 h 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34">
                  <a:moveTo>
                    <a:pt x="7" y="34"/>
                  </a:moveTo>
                  <a:lnTo>
                    <a:pt x="7" y="32"/>
                  </a:lnTo>
                  <a:lnTo>
                    <a:pt x="7" y="30"/>
                  </a:lnTo>
                  <a:lnTo>
                    <a:pt x="8" y="28"/>
                  </a:lnTo>
                  <a:lnTo>
                    <a:pt x="8" y="23"/>
                  </a:lnTo>
                  <a:lnTo>
                    <a:pt x="10" y="19"/>
                  </a:lnTo>
                  <a:lnTo>
                    <a:pt x="11" y="15"/>
                  </a:lnTo>
                  <a:lnTo>
                    <a:pt x="13" y="13"/>
                  </a:lnTo>
                  <a:lnTo>
                    <a:pt x="14" y="9"/>
                  </a:lnTo>
                  <a:lnTo>
                    <a:pt x="16" y="7"/>
                  </a:lnTo>
                  <a:lnTo>
                    <a:pt x="11" y="0"/>
                  </a:lnTo>
                  <a:lnTo>
                    <a:pt x="10" y="4"/>
                  </a:lnTo>
                  <a:lnTo>
                    <a:pt x="7" y="7"/>
                  </a:lnTo>
                  <a:lnTo>
                    <a:pt x="5" y="11"/>
                  </a:lnTo>
                  <a:lnTo>
                    <a:pt x="3" y="15"/>
                  </a:lnTo>
                  <a:lnTo>
                    <a:pt x="2" y="19"/>
                  </a:lnTo>
                  <a:lnTo>
                    <a:pt x="2" y="23"/>
                  </a:lnTo>
                  <a:lnTo>
                    <a:pt x="0" y="28"/>
                  </a:lnTo>
                  <a:lnTo>
                    <a:pt x="0" y="32"/>
                  </a:lnTo>
                  <a:lnTo>
                    <a:pt x="7"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15" name="Freeform 117"/>
            <p:cNvSpPr>
              <a:spLocks/>
            </p:cNvSpPr>
            <p:nvPr/>
          </p:nvSpPr>
          <p:spPr bwMode="auto">
            <a:xfrm>
              <a:off x="2704" y="1966"/>
              <a:ext cx="33" cy="46"/>
            </a:xfrm>
            <a:custGeom>
              <a:avLst/>
              <a:gdLst>
                <a:gd name="T0" fmla="*/ 32 w 33"/>
                <a:gd name="T1" fmla="*/ 35 h 46"/>
                <a:gd name="T2" fmla="*/ 25 w 33"/>
                <a:gd name="T3" fmla="*/ 38 h 46"/>
                <a:gd name="T4" fmla="*/ 21 w 33"/>
                <a:gd name="T5" fmla="*/ 35 h 46"/>
                <a:gd name="T6" fmla="*/ 16 w 33"/>
                <a:gd name="T7" fmla="*/ 33 h 46"/>
                <a:gd name="T8" fmla="*/ 13 w 33"/>
                <a:gd name="T9" fmla="*/ 27 h 46"/>
                <a:gd name="T10" fmla="*/ 10 w 33"/>
                <a:gd name="T11" fmla="*/ 21 h 46"/>
                <a:gd name="T12" fmla="*/ 8 w 33"/>
                <a:gd name="T13" fmla="*/ 14 h 46"/>
                <a:gd name="T14" fmla="*/ 7 w 33"/>
                <a:gd name="T15" fmla="*/ 8 h 46"/>
                <a:gd name="T16" fmla="*/ 7 w 33"/>
                <a:gd name="T17" fmla="*/ 2 h 46"/>
                <a:gd name="T18" fmla="*/ 0 w 33"/>
                <a:gd name="T19" fmla="*/ 0 h 46"/>
                <a:gd name="T20" fmla="*/ 0 w 33"/>
                <a:gd name="T21" fmla="*/ 8 h 46"/>
                <a:gd name="T22" fmla="*/ 2 w 33"/>
                <a:gd name="T23" fmla="*/ 17 h 46"/>
                <a:gd name="T24" fmla="*/ 5 w 33"/>
                <a:gd name="T25" fmla="*/ 25 h 46"/>
                <a:gd name="T26" fmla="*/ 8 w 33"/>
                <a:gd name="T27" fmla="*/ 33 h 46"/>
                <a:gd name="T28" fmla="*/ 13 w 33"/>
                <a:gd name="T29" fmla="*/ 40 h 46"/>
                <a:gd name="T30" fmla="*/ 19 w 33"/>
                <a:gd name="T31" fmla="*/ 44 h 46"/>
                <a:gd name="T32" fmla="*/ 25 w 33"/>
                <a:gd name="T33" fmla="*/ 46 h 46"/>
                <a:gd name="T34" fmla="*/ 33 w 33"/>
                <a:gd name="T35" fmla="*/ 44 h 46"/>
                <a:gd name="T36" fmla="*/ 32 w 33"/>
                <a:gd name="T37" fmla="*/ 35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46"/>
                <a:gd name="T59" fmla="*/ 33 w 33"/>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46">
                  <a:moveTo>
                    <a:pt x="32" y="35"/>
                  </a:moveTo>
                  <a:lnTo>
                    <a:pt x="25" y="38"/>
                  </a:lnTo>
                  <a:lnTo>
                    <a:pt x="21" y="35"/>
                  </a:lnTo>
                  <a:lnTo>
                    <a:pt x="16" y="33"/>
                  </a:lnTo>
                  <a:lnTo>
                    <a:pt x="13" y="27"/>
                  </a:lnTo>
                  <a:lnTo>
                    <a:pt x="10" y="21"/>
                  </a:lnTo>
                  <a:lnTo>
                    <a:pt x="8" y="14"/>
                  </a:lnTo>
                  <a:lnTo>
                    <a:pt x="7" y="8"/>
                  </a:lnTo>
                  <a:lnTo>
                    <a:pt x="7" y="2"/>
                  </a:lnTo>
                  <a:lnTo>
                    <a:pt x="0" y="0"/>
                  </a:lnTo>
                  <a:lnTo>
                    <a:pt x="0" y="8"/>
                  </a:lnTo>
                  <a:lnTo>
                    <a:pt x="2" y="17"/>
                  </a:lnTo>
                  <a:lnTo>
                    <a:pt x="5" y="25"/>
                  </a:lnTo>
                  <a:lnTo>
                    <a:pt x="8" y="33"/>
                  </a:lnTo>
                  <a:lnTo>
                    <a:pt x="13" y="40"/>
                  </a:lnTo>
                  <a:lnTo>
                    <a:pt x="19" y="44"/>
                  </a:lnTo>
                  <a:lnTo>
                    <a:pt x="25" y="46"/>
                  </a:lnTo>
                  <a:lnTo>
                    <a:pt x="33" y="44"/>
                  </a:lnTo>
                  <a:lnTo>
                    <a:pt x="32" y="3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16" name="Freeform 118"/>
            <p:cNvSpPr>
              <a:spLocks/>
            </p:cNvSpPr>
            <p:nvPr/>
          </p:nvSpPr>
          <p:spPr bwMode="auto">
            <a:xfrm>
              <a:off x="2736" y="1966"/>
              <a:ext cx="36" cy="44"/>
            </a:xfrm>
            <a:custGeom>
              <a:avLst/>
              <a:gdLst>
                <a:gd name="T0" fmla="*/ 31 w 36"/>
                <a:gd name="T1" fmla="*/ 0 h 44"/>
                <a:gd name="T2" fmla="*/ 28 w 36"/>
                <a:gd name="T3" fmla="*/ 6 h 44"/>
                <a:gd name="T4" fmla="*/ 25 w 36"/>
                <a:gd name="T5" fmla="*/ 10 h 44"/>
                <a:gd name="T6" fmla="*/ 20 w 36"/>
                <a:gd name="T7" fmla="*/ 17 h 44"/>
                <a:gd name="T8" fmla="*/ 17 w 36"/>
                <a:gd name="T9" fmla="*/ 21 h 44"/>
                <a:gd name="T10" fmla="*/ 12 w 36"/>
                <a:gd name="T11" fmla="*/ 25 h 44"/>
                <a:gd name="T12" fmla="*/ 7 w 36"/>
                <a:gd name="T13" fmla="*/ 29 h 44"/>
                <a:gd name="T14" fmla="*/ 3 w 36"/>
                <a:gd name="T15" fmla="*/ 31 h 44"/>
                <a:gd name="T16" fmla="*/ 0 w 36"/>
                <a:gd name="T17" fmla="*/ 35 h 44"/>
                <a:gd name="T18" fmla="*/ 1 w 36"/>
                <a:gd name="T19" fmla="*/ 44 h 44"/>
                <a:gd name="T20" fmla="*/ 6 w 36"/>
                <a:gd name="T21" fmla="*/ 40 h 44"/>
                <a:gd name="T22" fmla="*/ 11 w 36"/>
                <a:gd name="T23" fmla="*/ 35 h 44"/>
                <a:gd name="T24" fmla="*/ 15 w 36"/>
                <a:gd name="T25" fmla="*/ 31 h 44"/>
                <a:gd name="T26" fmla="*/ 20 w 36"/>
                <a:gd name="T27" fmla="*/ 27 h 44"/>
                <a:gd name="T28" fmla="*/ 25 w 36"/>
                <a:gd name="T29" fmla="*/ 23 h 44"/>
                <a:gd name="T30" fmla="*/ 29 w 36"/>
                <a:gd name="T31" fmla="*/ 17 h 44"/>
                <a:gd name="T32" fmla="*/ 32 w 36"/>
                <a:gd name="T33" fmla="*/ 12 h 44"/>
                <a:gd name="T34" fmla="*/ 36 w 36"/>
                <a:gd name="T35" fmla="*/ 6 h 44"/>
                <a:gd name="T36" fmla="*/ 31 w 36"/>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44"/>
                <a:gd name="T59" fmla="*/ 36 w 36"/>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44">
                  <a:moveTo>
                    <a:pt x="31" y="0"/>
                  </a:moveTo>
                  <a:lnTo>
                    <a:pt x="28" y="6"/>
                  </a:lnTo>
                  <a:lnTo>
                    <a:pt x="25" y="10"/>
                  </a:lnTo>
                  <a:lnTo>
                    <a:pt x="20" y="17"/>
                  </a:lnTo>
                  <a:lnTo>
                    <a:pt x="17" y="21"/>
                  </a:lnTo>
                  <a:lnTo>
                    <a:pt x="12" y="25"/>
                  </a:lnTo>
                  <a:lnTo>
                    <a:pt x="7" y="29"/>
                  </a:lnTo>
                  <a:lnTo>
                    <a:pt x="3" y="31"/>
                  </a:lnTo>
                  <a:lnTo>
                    <a:pt x="0" y="35"/>
                  </a:lnTo>
                  <a:lnTo>
                    <a:pt x="1" y="44"/>
                  </a:lnTo>
                  <a:lnTo>
                    <a:pt x="6" y="40"/>
                  </a:lnTo>
                  <a:lnTo>
                    <a:pt x="11" y="35"/>
                  </a:lnTo>
                  <a:lnTo>
                    <a:pt x="15" y="31"/>
                  </a:lnTo>
                  <a:lnTo>
                    <a:pt x="20" y="27"/>
                  </a:lnTo>
                  <a:lnTo>
                    <a:pt x="25" y="23"/>
                  </a:lnTo>
                  <a:lnTo>
                    <a:pt x="29" y="17"/>
                  </a:lnTo>
                  <a:lnTo>
                    <a:pt x="32" y="12"/>
                  </a:lnTo>
                  <a:lnTo>
                    <a:pt x="36" y="6"/>
                  </a:lnTo>
                  <a:lnTo>
                    <a:pt x="31"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17" name="Freeform 119"/>
            <p:cNvSpPr>
              <a:spLocks/>
            </p:cNvSpPr>
            <p:nvPr/>
          </p:nvSpPr>
          <p:spPr bwMode="auto">
            <a:xfrm>
              <a:off x="2759" y="1949"/>
              <a:ext cx="16" cy="23"/>
            </a:xfrm>
            <a:custGeom>
              <a:avLst/>
              <a:gdLst>
                <a:gd name="T0" fmla="*/ 2 w 16"/>
                <a:gd name="T1" fmla="*/ 6 h 23"/>
                <a:gd name="T2" fmla="*/ 0 w 16"/>
                <a:gd name="T3" fmla="*/ 4 h 23"/>
                <a:gd name="T4" fmla="*/ 2 w 16"/>
                <a:gd name="T5" fmla="*/ 10 h 23"/>
                <a:gd name="T6" fmla="*/ 3 w 16"/>
                <a:gd name="T7" fmla="*/ 17 h 23"/>
                <a:gd name="T8" fmla="*/ 6 w 16"/>
                <a:gd name="T9" fmla="*/ 19 h 23"/>
                <a:gd name="T10" fmla="*/ 9 w 16"/>
                <a:gd name="T11" fmla="*/ 21 h 23"/>
                <a:gd name="T12" fmla="*/ 11 w 16"/>
                <a:gd name="T13" fmla="*/ 21 h 23"/>
                <a:gd name="T14" fmla="*/ 9 w 16"/>
                <a:gd name="T15" fmla="*/ 19 h 23"/>
                <a:gd name="T16" fmla="*/ 9 w 16"/>
                <a:gd name="T17" fmla="*/ 15 h 23"/>
                <a:gd name="T18" fmla="*/ 8 w 16"/>
                <a:gd name="T19" fmla="*/ 17 h 23"/>
                <a:gd name="T20" fmla="*/ 13 w 16"/>
                <a:gd name="T21" fmla="*/ 23 h 23"/>
                <a:gd name="T22" fmla="*/ 14 w 16"/>
                <a:gd name="T23" fmla="*/ 21 h 23"/>
                <a:gd name="T24" fmla="*/ 16 w 16"/>
                <a:gd name="T25" fmla="*/ 15 h 23"/>
                <a:gd name="T26" fmla="*/ 13 w 16"/>
                <a:gd name="T27" fmla="*/ 13 h 23"/>
                <a:gd name="T28" fmla="*/ 11 w 16"/>
                <a:gd name="T29" fmla="*/ 13 h 23"/>
                <a:gd name="T30" fmla="*/ 9 w 16"/>
                <a:gd name="T31" fmla="*/ 10 h 23"/>
                <a:gd name="T32" fmla="*/ 8 w 16"/>
                <a:gd name="T33" fmla="*/ 8 h 23"/>
                <a:gd name="T34" fmla="*/ 6 w 16"/>
                <a:gd name="T35" fmla="*/ 2 h 23"/>
                <a:gd name="T36" fmla="*/ 5 w 16"/>
                <a:gd name="T37" fmla="*/ 0 h 23"/>
                <a:gd name="T38" fmla="*/ 6 w 16"/>
                <a:gd name="T39" fmla="*/ 2 h 23"/>
                <a:gd name="T40" fmla="*/ 6 w 16"/>
                <a:gd name="T41" fmla="*/ 0 h 23"/>
                <a:gd name="T42" fmla="*/ 5 w 16"/>
                <a:gd name="T43" fmla="*/ 0 h 23"/>
                <a:gd name="T44" fmla="*/ 2 w 16"/>
                <a:gd name="T45" fmla="*/ 6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23"/>
                <a:gd name="T71" fmla="*/ 16 w 16"/>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23">
                  <a:moveTo>
                    <a:pt x="2" y="6"/>
                  </a:moveTo>
                  <a:lnTo>
                    <a:pt x="0" y="4"/>
                  </a:lnTo>
                  <a:lnTo>
                    <a:pt x="2" y="10"/>
                  </a:lnTo>
                  <a:lnTo>
                    <a:pt x="3" y="17"/>
                  </a:lnTo>
                  <a:lnTo>
                    <a:pt x="6" y="19"/>
                  </a:lnTo>
                  <a:lnTo>
                    <a:pt x="9" y="21"/>
                  </a:lnTo>
                  <a:lnTo>
                    <a:pt x="11" y="21"/>
                  </a:lnTo>
                  <a:lnTo>
                    <a:pt x="9" y="19"/>
                  </a:lnTo>
                  <a:lnTo>
                    <a:pt x="9" y="15"/>
                  </a:lnTo>
                  <a:lnTo>
                    <a:pt x="8" y="17"/>
                  </a:lnTo>
                  <a:lnTo>
                    <a:pt x="13" y="23"/>
                  </a:lnTo>
                  <a:lnTo>
                    <a:pt x="14" y="21"/>
                  </a:lnTo>
                  <a:lnTo>
                    <a:pt x="16" y="15"/>
                  </a:lnTo>
                  <a:lnTo>
                    <a:pt x="13" y="13"/>
                  </a:lnTo>
                  <a:lnTo>
                    <a:pt x="11" y="13"/>
                  </a:lnTo>
                  <a:lnTo>
                    <a:pt x="9" y="10"/>
                  </a:lnTo>
                  <a:lnTo>
                    <a:pt x="8" y="8"/>
                  </a:lnTo>
                  <a:lnTo>
                    <a:pt x="6" y="2"/>
                  </a:lnTo>
                  <a:lnTo>
                    <a:pt x="5" y="0"/>
                  </a:lnTo>
                  <a:lnTo>
                    <a:pt x="6" y="2"/>
                  </a:lnTo>
                  <a:lnTo>
                    <a:pt x="6" y="0"/>
                  </a:lnTo>
                  <a:lnTo>
                    <a:pt x="5" y="0"/>
                  </a:lnTo>
                  <a:lnTo>
                    <a:pt x="2"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18" name="Freeform 120"/>
            <p:cNvSpPr>
              <a:spLocks/>
            </p:cNvSpPr>
            <p:nvPr/>
          </p:nvSpPr>
          <p:spPr bwMode="auto">
            <a:xfrm>
              <a:off x="2653" y="1882"/>
              <a:ext cx="34" cy="25"/>
            </a:xfrm>
            <a:custGeom>
              <a:avLst/>
              <a:gdLst>
                <a:gd name="T0" fmla="*/ 0 w 34"/>
                <a:gd name="T1" fmla="*/ 8 h 25"/>
                <a:gd name="T2" fmla="*/ 6 w 34"/>
                <a:gd name="T3" fmla="*/ 10 h 25"/>
                <a:gd name="T4" fmla="*/ 11 w 34"/>
                <a:gd name="T5" fmla="*/ 12 h 25"/>
                <a:gd name="T6" fmla="*/ 15 w 34"/>
                <a:gd name="T7" fmla="*/ 14 h 25"/>
                <a:gd name="T8" fmla="*/ 20 w 34"/>
                <a:gd name="T9" fmla="*/ 16 h 25"/>
                <a:gd name="T10" fmla="*/ 25 w 34"/>
                <a:gd name="T11" fmla="*/ 21 h 25"/>
                <a:gd name="T12" fmla="*/ 28 w 34"/>
                <a:gd name="T13" fmla="*/ 23 h 25"/>
                <a:gd name="T14" fmla="*/ 31 w 34"/>
                <a:gd name="T15" fmla="*/ 25 h 25"/>
                <a:gd name="T16" fmla="*/ 34 w 34"/>
                <a:gd name="T17" fmla="*/ 25 h 25"/>
                <a:gd name="T18" fmla="*/ 31 w 34"/>
                <a:gd name="T19" fmla="*/ 16 h 25"/>
                <a:gd name="T20" fmla="*/ 33 w 34"/>
                <a:gd name="T21" fmla="*/ 16 h 25"/>
                <a:gd name="T22" fmla="*/ 31 w 34"/>
                <a:gd name="T23" fmla="*/ 14 h 25"/>
                <a:gd name="T24" fmla="*/ 28 w 34"/>
                <a:gd name="T25" fmla="*/ 12 h 25"/>
                <a:gd name="T26" fmla="*/ 23 w 34"/>
                <a:gd name="T27" fmla="*/ 8 h 25"/>
                <a:gd name="T28" fmla="*/ 19 w 34"/>
                <a:gd name="T29" fmla="*/ 6 h 25"/>
                <a:gd name="T30" fmla="*/ 12 w 34"/>
                <a:gd name="T31" fmla="*/ 4 h 25"/>
                <a:gd name="T32" fmla="*/ 6 w 34"/>
                <a:gd name="T33" fmla="*/ 2 h 25"/>
                <a:gd name="T34" fmla="*/ 0 w 34"/>
                <a:gd name="T35" fmla="*/ 0 h 25"/>
                <a:gd name="T36" fmla="*/ 0 w 34"/>
                <a:gd name="T37" fmla="*/ 8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25"/>
                <a:gd name="T59" fmla="*/ 34 w 34"/>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25">
                  <a:moveTo>
                    <a:pt x="0" y="8"/>
                  </a:moveTo>
                  <a:lnTo>
                    <a:pt x="6" y="10"/>
                  </a:lnTo>
                  <a:lnTo>
                    <a:pt x="11" y="12"/>
                  </a:lnTo>
                  <a:lnTo>
                    <a:pt x="15" y="14"/>
                  </a:lnTo>
                  <a:lnTo>
                    <a:pt x="20" y="16"/>
                  </a:lnTo>
                  <a:lnTo>
                    <a:pt x="25" y="21"/>
                  </a:lnTo>
                  <a:lnTo>
                    <a:pt x="28" y="23"/>
                  </a:lnTo>
                  <a:lnTo>
                    <a:pt x="31" y="25"/>
                  </a:lnTo>
                  <a:lnTo>
                    <a:pt x="34" y="25"/>
                  </a:lnTo>
                  <a:lnTo>
                    <a:pt x="31" y="16"/>
                  </a:lnTo>
                  <a:lnTo>
                    <a:pt x="33" y="16"/>
                  </a:lnTo>
                  <a:lnTo>
                    <a:pt x="31" y="14"/>
                  </a:lnTo>
                  <a:lnTo>
                    <a:pt x="28" y="12"/>
                  </a:lnTo>
                  <a:lnTo>
                    <a:pt x="23" y="8"/>
                  </a:lnTo>
                  <a:lnTo>
                    <a:pt x="19" y="6"/>
                  </a:lnTo>
                  <a:lnTo>
                    <a:pt x="12" y="4"/>
                  </a:lnTo>
                  <a:lnTo>
                    <a:pt x="6" y="2"/>
                  </a:lnTo>
                  <a:lnTo>
                    <a:pt x="0"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19" name="Freeform 121"/>
            <p:cNvSpPr>
              <a:spLocks/>
            </p:cNvSpPr>
            <p:nvPr/>
          </p:nvSpPr>
          <p:spPr bwMode="auto">
            <a:xfrm>
              <a:off x="2634" y="1882"/>
              <a:ext cx="19" cy="77"/>
            </a:xfrm>
            <a:custGeom>
              <a:avLst/>
              <a:gdLst>
                <a:gd name="T0" fmla="*/ 14 w 19"/>
                <a:gd name="T1" fmla="*/ 71 h 77"/>
                <a:gd name="T2" fmla="*/ 11 w 19"/>
                <a:gd name="T3" fmla="*/ 63 h 77"/>
                <a:gd name="T4" fmla="*/ 8 w 19"/>
                <a:gd name="T5" fmla="*/ 54 h 77"/>
                <a:gd name="T6" fmla="*/ 6 w 19"/>
                <a:gd name="T7" fmla="*/ 44 h 77"/>
                <a:gd name="T8" fmla="*/ 6 w 19"/>
                <a:gd name="T9" fmla="*/ 31 h 77"/>
                <a:gd name="T10" fmla="*/ 8 w 19"/>
                <a:gd name="T11" fmla="*/ 23 h 77"/>
                <a:gd name="T12" fmla="*/ 9 w 19"/>
                <a:gd name="T13" fmla="*/ 14 h 77"/>
                <a:gd name="T14" fmla="*/ 11 w 19"/>
                <a:gd name="T15" fmla="*/ 12 h 77"/>
                <a:gd name="T16" fmla="*/ 14 w 19"/>
                <a:gd name="T17" fmla="*/ 10 h 77"/>
                <a:gd name="T18" fmla="*/ 16 w 19"/>
                <a:gd name="T19" fmla="*/ 10 h 77"/>
                <a:gd name="T20" fmla="*/ 19 w 19"/>
                <a:gd name="T21" fmla="*/ 8 h 77"/>
                <a:gd name="T22" fmla="*/ 19 w 19"/>
                <a:gd name="T23" fmla="*/ 0 h 77"/>
                <a:gd name="T24" fmla="*/ 14 w 19"/>
                <a:gd name="T25" fmla="*/ 2 h 77"/>
                <a:gd name="T26" fmla="*/ 11 w 19"/>
                <a:gd name="T27" fmla="*/ 2 h 77"/>
                <a:gd name="T28" fmla="*/ 6 w 19"/>
                <a:gd name="T29" fmla="*/ 6 h 77"/>
                <a:gd name="T30" fmla="*/ 5 w 19"/>
                <a:gd name="T31" fmla="*/ 10 h 77"/>
                <a:gd name="T32" fmla="*/ 0 w 19"/>
                <a:gd name="T33" fmla="*/ 21 h 77"/>
                <a:gd name="T34" fmla="*/ 0 w 19"/>
                <a:gd name="T35" fmla="*/ 31 h 77"/>
                <a:gd name="T36" fmla="*/ 0 w 19"/>
                <a:gd name="T37" fmla="*/ 44 h 77"/>
                <a:gd name="T38" fmla="*/ 2 w 19"/>
                <a:gd name="T39" fmla="*/ 56 h 77"/>
                <a:gd name="T40" fmla="*/ 5 w 19"/>
                <a:gd name="T41" fmla="*/ 67 h 77"/>
                <a:gd name="T42" fmla="*/ 9 w 19"/>
                <a:gd name="T43" fmla="*/ 77 h 77"/>
                <a:gd name="T44" fmla="*/ 14 w 19"/>
                <a:gd name="T45" fmla="*/ 71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77"/>
                <a:gd name="T71" fmla="*/ 19 w 19"/>
                <a:gd name="T72" fmla="*/ 77 h 7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77">
                  <a:moveTo>
                    <a:pt x="14" y="71"/>
                  </a:moveTo>
                  <a:lnTo>
                    <a:pt x="11" y="63"/>
                  </a:lnTo>
                  <a:lnTo>
                    <a:pt x="8" y="54"/>
                  </a:lnTo>
                  <a:lnTo>
                    <a:pt x="6" y="44"/>
                  </a:lnTo>
                  <a:lnTo>
                    <a:pt x="6" y="31"/>
                  </a:lnTo>
                  <a:lnTo>
                    <a:pt x="8" y="23"/>
                  </a:lnTo>
                  <a:lnTo>
                    <a:pt x="9" y="14"/>
                  </a:lnTo>
                  <a:lnTo>
                    <a:pt x="11" y="12"/>
                  </a:lnTo>
                  <a:lnTo>
                    <a:pt x="14" y="10"/>
                  </a:lnTo>
                  <a:lnTo>
                    <a:pt x="16" y="10"/>
                  </a:lnTo>
                  <a:lnTo>
                    <a:pt x="19" y="8"/>
                  </a:lnTo>
                  <a:lnTo>
                    <a:pt x="19" y="0"/>
                  </a:lnTo>
                  <a:lnTo>
                    <a:pt x="14" y="2"/>
                  </a:lnTo>
                  <a:lnTo>
                    <a:pt x="11" y="2"/>
                  </a:lnTo>
                  <a:lnTo>
                    <a:pt x="6" y="6"/>
                  </a:lnTo>
                  <a:lnTo>
                    <a:pt x="5" y="10"/>
                  </a:lnTo>
                  <a:lnTo>
                    <a:pt x="0" y="21"/>
                  </a:lnTo>
                  <a:lnTo>
                    <a:pt x="0" y="31"/>
                  </a:lnTo>
                  <a:lnTo>
                    <a:pt x="0" y="44"/>
                  </a:lnTo>
                  <a:lnTo>
                    <a:pt x="2" y="56"/>
                  </a:lnTo>
                  <a:lnTo>
                    <a:pt x="5" y="67"/>
                  </a:lnTo>
                  <a:lnTo>
                    <a:pt x="9" y="77"/>
                  </a:lnTo>
                  <a:lnTo>
                    <a:pt x="14" y="7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20" name="Freeform 122"/>
            <p:cNvSpPr>
              <a:spLocks/>
            </p:cNvSpPr>
            <p:nvPr/>
          </p:nvSpPr>
          <p:spPr bwMode="auto">
            <a:xfrm>
              <a:off x="2643" y="1953"/>
              <a:ext cx="57" cy="23"/>
            </a:xfrm>
            <a:custGeom>
              <a:avLst/>
              <a:gdLst>
                <a:gd name="T0" fmla="*/ 54 w 57"/>
                <a:gd name="T1" fmla="*/ 9 h 23"/>
                <a:gd name="T2" fmla="*/ 47 w 57"/>
                <a:gd name="T3" fmla="*/ 11 h 23"/>
                <a:gd name="T4" fmla="*/ 41 w 57"/>
                <a:gd name="T5" fmla="*/ 13 h 23"/>
                <a:gd name="T6" fmla="*/ 33 w 57"/>
                <a:gd name="T7" fmla="*/ 15 h 23"/>
                <a:gd name="T8" fmla="*/ 27 w 57"/>
                <a:gd name="T9" fmla="*/ 15 h 23"/>
                <a:gd name="T10" fmla="*/ 21 w 57"/>
                <a:gd name="T11" fmla="*/ 13 h 23"/>
                <a:gd name="T12" fmla="*/ 14 w 57"/>
                <a:gd name="T13" fmla="*/ 11 h 23"/>
                <a:gd name="T14" fmla="*/ 10 w 57"/>
                <a:gd name="T15" fmla="*/ 6 h 23"/>
                <a:gd name="T16" fmla="*/ 5 w 57"/>
                <a:gd name="T17" fmla="*/ 0 h 23"/>
                <a:gd name="T18" fmla="*/ 0 w 57"/>
                <a:gd name="T19" fmla="*/ 6 h 23"/>
                <a:gd name="T20" fmla="*/ 5 w 57"/>
                <a:gd name="T21" fmla="*/ 13 h 23"/>
                <a:gd name="T22" fmla="*/ 11 w 57"/>
                <a:gd name="T23" fmla="*/ 17 h 23"/>
                <a:gd name="T24" fmla="*/ 19 w 57"/>
                <a:gd name="T25" fmla="*/ 21 h 23"/>
                <a:gd name="T26" fmla="*/ 27 w 57"/>
                <a:gd name="T27" fmla="*/ 23 h 23"/>
                <a:gd name="T28" fmla="*/ 33 w 57"/>
                <a:gd name="T29" fmla="*/ 23 h 23"/>
                <a:gd name="T30" fmla="*/ 41 w 57"/>
                <a:gd name="T31" fmla="*/ 23 h 23"/>
                <a:gd name="T32" fmla="*/ 49 w 57"/>
                <a:gd name="T33" fmla="*/ 19 h 23"/>
                <a:gd name="T34" fmla="*/ 57 w 57"/>
                <a:gd name="T35" fmla="*/ 15 h 23"/>
                <a:gd name="T36" fmla="*/ 54 w 57"/>
                <a:gd name="T37" fmla="*/ 9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23"/>
                <a:gd name="T59" fmla="*/ 57 w 5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23">
                  <a:moveTo>
                    <a:pt x="54" y="9"/>
                  </a:moveTo>
                  <a:lnTo>
                    <a:pt x="47" y="11"/>
                  </a:lnTo>
                  <a:lnTo>
                    <a:pt x="41" y="13"/>
                  </a:lnTo>
                  <a:lnTo>
                    <a:pt x="33" y="15"/>
                  </a:lnTo>
                  <a:lnTo>
                    <a:pt x="27" y="15"/>
                  </a:lnTo>
                  <a:lnTo>
                    <a:pt x="21" y="13"/>
                  </a:lnTo>
                  <a:lnTo>
                    <a:pt x="14" y="11"/>
                  </a:lnTo>
                  <a:lnTo>
                    <a:pt x="10" y="6"/>
                  </a:lnTo>
                  <a:lnTo>
                    <a:pt x="5" y="0"/>
                  </a:lnTo>
                  <a:lnTo>
                    <a:pt x="0" y="6"/>
                  </a:lnTo>
                  <a:lnTo>
                    <a:pt x="5" y="13"/>
                  </a:lnTo>
                  <a:lnTo>
                    <a:pt x="11" y="17"/>
                  </a:lnTo>
                  <a:lnTo>
                    <a:pt x="19" y="21"/>
                  </a:lnTo>
                  <a:lnTo>
                    <a:pt x="27" y="23"/>
                  </a:lnTo>
                  <a:lnTo>
                    <a:pt x="33" y="23"/>
                  </a:lnTo>
                  <a:lnTo>
                    <a:pt x="41" y="23"/>
                  </a:lnTo>
                  <a:lnTo>
                    <a:pt x="49" y="19"/>
                  </a:lnTo>
                  <a:lnTo>
                    <a:pt x="57" y="15"/>
                  </a:lnTo>
                  <a:lnTo>
                    <a:pt x="54"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21" name="Freeform 123"/>
            <p:cNvSpPr>
              <a:spLocks/>
            </p:cNvSpPr>
            <p:nvPr/>
          </p:nvSpPr>
          <p:spPr bwMode="auto">
            <a:xfrm>
              <a:off x="2697" y="1924"/>
              <a:ext cx="17" cy="44"/>
            </a:xfrm>
            <a:custGeom>
              <a:avLst/>
              <a:gdLst>
                <a:gd name="T0" fmla="*/ 10 w 17"/>
                <a:gd name="T1" fmla="*/ 2 h 44"/>
                <a:gd name="T2" fmla="*/ 10 w 17"/>
                <a:gd name="T3" fmla="*/ 8 h 44"/>
                <a:gd name="T4" fmla="*/ 10 w 17"/>
                <a:gd name="T5" fmla="*/ 12 h 44"/>
                <a:gd name="T6" fmla="*/ 9 w 17"/>
                <a:gd name="T7" fmla="*/ 19 h 44"/>
                <a:gd name="T8" fmla="*/ 9 w 17"/>
                <a:gd name="T9" fmla="*/ 23 h 44"/>
                <a:gd name="T10" fmla="*/ 6 w 17"/>
                <a:gd name="T11" fmla="*/ 27 h 44"/>
                <a:gd name="T12" fmla="*/ 4 w 17"/>
                <a:gd name="T13" fmla="*/ 31 h 44"/>
                <a:gd name="T14" fmla="*/ 1 w 17"/>
                <a:gd name="T15" fmla="*/ 33 h 44"/>
                <a:gd name="T16" fmla="*/ 0 w 17"/>
                <a:gd name="T17" fmla="*/ 38 h 44"/>
                <a:gd name="T18" fmla="*/ 3 w 17"/>
                <a:gd name="T19" fmla="*/ 44 h 44"/>
                <a:gd name="T20" fmla="*/ 6 w 17"/>
                <a:gd name="T21" fmla="*/ 42 h 44"/>
                <a:gd name="T22" fmla="*/ 9 w 17"/>
                <a:gd name="T23" fmla="*/ 38 h 44"/>
                <a:gd name="T24" fmla="*/ 12 w 17"/>
                <a:gd name="T25" fmla="*/ 31 h 44"/>
                <a:gd name="T26" fmla="*/ 14 w 17"/>
                <a:gd name="T27" fmla="*/ 27 h 44"/>
                <a:gd name="T28" fmla="*/ 15 w 17"/>
                <a:gd name="T29" fmla="*/ 21 h 44"/>
                <a:gd name="T30" fmla="*/ 17 w 17"/>
                <a:gd name="T31" fmla="*/ 14 h 44"/>
                <a:gd name="T32" fmla="*/ 17 w 17"/>
                <a:gd name="T33" fmla="*/ 6 h 44"/>
                <a:gd name="T34" fmla="*/ 17 w 17"/>
                <a:gd name="T35" fmla="*/ 0 h 44"/>
                <a:gd name="T36" fmla="*/ 10 w 17"/>
                <a:gd name="T37" fmla="*/ 2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4"/>
                <a:gd name="T59" fmla="*/ 17 w 17"/>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4">
                  <a:moveTo>
                    <a:pt x="10" y="2"/>
                  </a:moveTo>
                  <a:lnTo>
                    <a:pt x="10" y="8"/>
                  </a:lnTo>
                  <a:lnTo>
                    <a:pt x="10" y="12"/>
                  </a:lnTo>
                  <a:lnTo>
                    <a:pt x="9" y="19"/>
                  </a:lnTo>
                  <a:lnTo>
                    <a:pt x="9" y="23"/>
                  </a:lnTo>
                  <a:lnTo>
                    <a:pt x="6" y="27"/>
                  </a:lnTo>
                  <a:lnTo>
                    <a:pt x="4" y="31"/>
                  </a:lnTo>
                  <a:lnTo>
                    <a:pt x="1" y="33"/>
                  </a:lnTo>
                  <a:lnTo>
                    <a:pt x="0" y="38"/>
                  </a:lnTo>
                  <a:lnTo>
                    <a:pt x="3" y="44"/>
                  </a:lnTo>
                  <a:lnTo>
                    <a:pt x="6" y="42"/>
                  </a:lnTo>
                  <a:lnTo>
                    <a:pt x="9" y="38"/>
                  </a:lnTo>
                  <a:lnTo>
                    <a:pt x="12" y="31"/>
                  </a:lnTo>
                  <a:lnTo>
                    <a:pt x="14" y="27"/>
                  </a:lnTo>
                  <a:lnTo>
                    <a:pt x="15" y="21"/>
                  </a:lnTo>
                  <a:lnTo>
                    <a:pt x="17" y="14"/>
                  </a:lnTo>
                  <a:lnTo>
                    <a:pt x="17" y="6"/>
                  </a:lnTo>
                  <a:lnTo>
                    <a:pt x="17" y="0"/>
                  </a:lnTo>
                  <a:lnTo>
                    <a:pt x="10"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22" name="Freeform 124"/>
            <p:cNvSpPr>
              <a:spLocks/>
            </p:cNvSpPr>
            <p:nvPr/>
          </p:nvSpPr>
          <p:spPr bwMode="auto">
            <a:xfrm>
              <a:off x="2684" y="1898"/>
              <a:ext cx="30" cy="28"/>
            </a:xfrm>
            <a:custGeom>
              <a:avLst/>
              <a:gdLst>
                <a:gd name="T0" fmla="*/ 0 w 30"/>
                <a:gd name="T1" fmla="*/ 7 h 28"/>
                <a:gd name="T2" fmla="*/ 5 w 30"/>
                <a:gd name="T3" fmla="*/ 11 h 28"/>
                <a:gd name="T4" fmla="*/ 8 w 30"/>
                <a:gd name="T5" fmla="*/ 13 h 28"/>
                <a:gd name="T6" fmla="*/ 11 w 30"/>
                <a:gd name="T7" fmla="*/ 15 h 28"/>
                <a:gd name="T8" fmla="*/ 14 w 30"/>
                <a:gd name="T9" fmla="*/ 17 h 28"/>
                <a:gd name="T10" fmla="*/ 17 w 30"/>
                <a:gd name="T11" fmla="*/ 19 h 28"/>
                <a:gd name="T12" fmla="*/ 20 w 30"/>
                <a:gd name="T13" fmla="*/ 21 h 28"/>
                <a:gd name="T14" fmla="*/ 22 w 30"/>
                <a:gd name="T15" fmla="*/ 24 h 28"/>
                <a:gd name="T16" fmla="*/ 23 w 30"/>
                <a:gd name="T17" fmla="*/ 28 h 28"/>
                <a:gd name="T18" fmla="*/ 30 w 30"/>
                <a:gd name="T19" fmla="*/ 26 h 28"/>
                <a:gd name="T20" fmla="*/ 27 w 30"/>
                <a:gd name="T21" fmla="*/ 19 h 28"/>
                <a:gd name="T22" fmla="*/ 25 w 30"/>
                <a:gd name="T23" fmla="*/ 15 h 28"/>
                <a:gd name="T24" fmla="*/ 22 w 30"/>
                <a:gd name="T25" fmla="*/ 11 h 28"/>
                <a:gd name="T26" fmla="*/ 17 w 30"/>
                <a:gd name="T27" fmla="*/ 9 h 28"/>
                <a:gd name="T28" fmla="*/ 14 w 30"/>
                <a:gd name="T29" fmla="*/ 7 h 28"/>
                <a:gd name="T30" fmla="*/ 11 w 30"/>
                <a:gd name="T31" fmla="*/ 5 h 28"/>
                <a:gd name="T32" fmla="*/ 6 w 30"/>
                <a:gd name="T33" fmla="*/ 3 h 28"/>
                <a:gd name="T34" fmla="*/ 5 w 30"/>
                <a:gd name="T35" fmla="*/ 0 h 28"/>
                <a:gd name="T36" fmla="*/ 0 w 30"/>
                <a:gd name="T37" fmla="*/ 7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28"/>
                <a:gd name="T59" fmla="*/ 30 w 30"/>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28">
                  <a:moveTo>
                    <a:pt x="0" y="7"/>
                  </a:moveTo>
                  <a:lnTo>
                    <a:pt x="5" y="11"/>
                  </a:lnTo>
                  <a:lnTo>
                    <a:pt x="8" y="13"/>
                  </a:lnTo>
                  <a:lnTo>
                    <a:pt x="11" y="15"/>
                  </a:lnTo>
                  <a:lnTo>
                    <a:pt x="14" y="17"/>
                  </a:lnTo>
                  <a:lnTo>
                    <a:pt x="17" y="19"/>
                  </a:lnTo>
                  <a:lnTo>
                    <a:pt x="20" y="21"/>
                  </a:lnTo>
                  <a:lnTo>
                    <a:pt x="22" y="24"/>
                  </a:lnTo>
                  <a:lnTo>
                    <a:pt x="23" y="28"/>
                  </a:lnTo>
                  <a:lnTo>
                    <a:pt x="30" y="26"/>
                  </a:lnTo>
                  <a:lnTo>
                    <a:pt x="27" y="19"/>
                  </a:lnTo>
                  <a:lnTo>
                    <a:pt x="25" y="15"/>
                  </a:lnTo>
                  <a:lnTo>
                    <a:pt x="22" y="11"/>
                  </a:lnTo>
                  <a:lnTo>
                    <a:pt x="17" y="9"/>
                  </a:lnTo>
                  <a:lnTo>
                    <a:pt x="14" y="7"/>
                  </a:lnTo>
                  <a:lnTo>
                    <a:pt x="11" y="5"/>
                  </a:lnTo>
                  <a:lnTo>
                    <a:pt x="6" y="3"/>
                  </a:lnTo>
                  <a:lnTo>
                    <a:pt x="5" y="0"/>
                  </a:lnTo>
                  <a:lnTo>
                    <a:pt x="0" y="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23" name="Freeform 125"/>
            <p:cNvSpPr>
              <a:spLocks/>
            </p:cNvSpPr>
            <p:nvPr/>
          </p:nvSpPr>
          <p:spPr bwMode="auto">
            <a:xfrm>
              <a:off x="2586" y="1703"/>
              <a:ext cx="48" cy="99"/>
            </a:xfrm>
            <a:custGeom>
              <a:avLst/>
              <a:gdLst>
                <a:gd name="T0" fmla="*/ 46 w 48"/>
                <a:gd name="T1" fmla="*/ 0 h 99"/>
                <a:gd name="T2" fmla="*/ 48 w 48"/>
                <a:gd name="T3" fmla="*/ 13 h 99"/>
                <a:gd name="T4" fmla="*/ 46 w 48"/>
                <a:gd name="T5" fmla="*/ 25 h 99"/>
                <a:gd name="T6" fmla="*/ 43 w 48"/>
                <a:gd name="T7" fmla="*/ 38 h 99"/>
                <a:gd name="T8" fmla="*/ 39 w 48"/>
                <a:gd name="T9" fmla="*/ 48 h 99"/>
                <a:gd name="T10" fmla="*/ 34 w 48"/>
                <a:gd name="T11" fmla="*/ 61 h 99"/>
                <a:gd name="T12" fmla="*/ 29 w 48"/>
                <a:gd name="T13" fmla="*/ 71 h 99"/>
                <a:gd name="T14" fmla="*/ 23 w 48"/>
                <a:gd name="T15" fmla="*/ 82 h 99"/>
                <a:gd name="T16" fmla="*/ 18 w 48"/>
                <a:gd name="T17" fmla="*/ 92 h 99"/>
                <a:gd name="T18" fmla="*/ 17 w 48"/>
                <a:gd name="T19" fmla="*/ 92 h 99"/>
                <a:gd name="T20" fmla="*/ 17 w 48"/>
                <a:gd name="T21" fmla="*/ 95 h 99"/>
                <a:gd name="T22" fmla="*/ 15 w 48"/>
                <a:gd name="T23" fmla="*/ 97 h 99"/>
                <a:gd name="T24" fmla="*/ 14 w 48"/>
                <a:gd name="T25" fmla="*/ 97 h 99"/>
                <a:gd name="T26" fmla="*/ 14 w 48"/>
                <a:gd name="T27" fmla="*/ 99 h 99"/>
                <a:gd name="T28" fmla="*/ 12 w 48"/>
                <a:gd name="T29" fmla="*/ 99 h 99"/>
                <a:gd name="T30" fmla="*/ 10 w 48"/>
                <a:gd name="T31" fmla="*/ 99 h 99"/>
                <a:gd name="T32" fmla="*/ 9 w 48"/>
                <a:gd name="T33" fmla="*/ 99 h 99"/>
                <a:gd name="T34" fmla="*/ 4 w 48"/>
                <a:gd name="T35" fmla="*/ 92 h 99"/>
                <a:gd name="T36" fmla="*/ 1 w 48"/>
                <a:gd name="T37" fmla="*/ 86 h 99"/>
                <a:gd name="T38" fmla="*/ 0 w 48"/>
                <a:gd name="T39" fmla="*/ 78 h 99"/>
                <a:gd name="T40" fmla="*/ 1 w 48"/>
                <a:gd name="T41" fmla="*/ 69 h 99"/>
                <a:gd name="T42" fmla="*/ 3 w 48"/>
                <a:gd name="T43" fmla="*/ 61 h 99"/>
                <a:gd name="T44" fmla="*/ 4 w 48"/>
                <a:gd name="T45" fmla="*/ 52 h 99"/>
                <a:gd name="T46" fmla="*/ 9 w 48"/>
                <a:gd name="T47" fmla="*/ 44 h 99"/>
                <a:gd name="T48" fmla="*/ 12 w 48"/>
                <a:gd name="T49" fmla="*/ 38 h 99"/>
                <a:gd name="T50" fmla="*/ 17 w 48"/>
                <a:gd name="T51" fmla="*/ 34 h 99"/>
                <a:gd name="T52" fmla="*/ 20 w 48"/>
                <a:gd name="T53" fmla="*/ 27 h 99"/>
                <a:gd name="T54" fmla="*/ 25 w 48"/>
                <a:gd name="T55" fmla="*/ 21 h 99"/>
                <a:gd name="T56" fmla="*/ 28 w 48"/>
                <a:gd name="T57" fmla="*/ 15 h 99"/>
                <a:gd name="T58" fmla="*/ 32 w 48"/>
                <a:gd name="T59" fmla="*/ 10 h 99"/>
                <a:gd name="T60" fmla="*/ 37 w 48"/>
                <a:gd name="T61" fmla="*/ 6 h 99"/>
                <a:gd name="T62" fmla="*/ 42 w 48"/>
                <a:gd name="T63" fmla="*/ 2 h 99"/>
                <a:gd name="T64" fmla="*/ 46 w 48"/>
                <a:gd name="T65" fmla="*/ 0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8"/>
                <a:gd name="T100" fmla="*/ 0 h 99"/>
                <a:gd name="T101" fmla="*/ 48 w 48"/>
                <a:gd name="T102" fmla="*/ 99 h 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8" h="99">
                  <a:moveTo>
                    <a:pt x="46" y="0"/>
                  </a:moveTo>
                  <a:lnTo>
                    <a:pt x="48" y="13"/>
                  </a:lnTo>
                  <a:lnTo>
                    <a:pt x="46" y="25"/>
                  </a:lnTo>
                  <a:lnTo>
                    <a:pt x="43" y="38"/>
                  </a:lnTo>
                  <a:lnTo>
                    <a:pt x="39" y="48"/>
                  </a:lnTo>
                  <a:lnTo>
                    <a:pt x="34" y="61"/>
                  </a:lnTo>
                  <a:lnTo>
                    <a:pt x="29" y="71"/>
                  </a:lnTo>
                  <a:lnTo>
                    <a:pt x="23" y="82"/>
                  </a:lnTo>
                  <a:lnTo>
                    <a:pt x="18" y="92"/>
                  </a:lnTo>
                  <a:lnTo>
                    <a:pt x="17" y="92"/>
                  </a:lnTo>
                  <a:lnTo>
                    <a:pt x="17" y="95"/>
                  </a:lnTo>
                  <a:lnTo>
                    <a:pt x="15" y="97"/>
                  </a:lnTo>
                  <a:lnTo>
                    <a:pt x="14" y="97"/>
                  </a:lnTo>
                  <a:lnTo>
                    <a:pt x="14" y="99"/>
                  </a:lnTo>
                  <a:lnTo>
                    <a:pt x="12" y="99"/>
                  </a:lnTo>
                  <a:lnTo>
                    <a:pt x="10" y="99"/>
                  </a:lnTo>
                  <a:lnTo>
                    <a:pt x="9" y="99"/>
                  </a:lnTo>
                  <a:lnTo>
                    <a:pt x="4" y="92"/>
                  </a:lnTo>
                  <a:lnTo>
                    <a:pt x="1" y="86"/>
                  </a:lnTo>
                  <a:lnTo>
                    <a:pt x="0" y="78"/>
                  </a:lnTo>
                  <a:lnTo>
                    <a:pt x="1" y="69"/>
                  </a:lnTo>
                  <a:lnTo>
                    <a:pt x="3" y="61"/>
                  </a:lnTo>
                  <a:lnTo>
                    <a:pt x="4" y="52"/>
                  </a:lnTo>
                  <a:lnTo>
                    <a:pt x="9" y="44"/>
                  </a:lnTo>
                  <a:lnTo>
                    <a:pt x="12" y="38"/>
                  </a:lnTo>
                  <a:lnTo>
                    <a:pt x="17" y="34"/>
                  </a:lnTo>
                  <a:lnTo>
                    <a:pt x="20" y="27"/>
                  </a:lnTo>
                  <a:lnTo>
                    <a:pt x="25" y="21"/>
                  </a:lnTo>
                  <a:lnTo>
                    <a:pt x="28" y="15"/>
                  </a:lnTo>
                  <a:lnTo>
                    <a:pt x="32" y="10"/>
                  </a:lnTo>
                  <a:lnTo>
                    <a:pt x="37" y="6"/>
                  </a:lnTo>
                  <a:lnTo>
                    <a:pt x="42" y="2"/>
                  </a:lnTo>
                  <a:lnTo>
                    <a:pt x="46" y="0"/>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24" name="Freeform 126"/>
            <p:cNvSpPr>
              <a:spLocks/>
            </p:cNvSpPr>
            <p:nvPr/>
          </p:nvSpPr>
          <p:spPr bwMode="auto">
            <a:xfrm>
              <a:off x="2601" y="1703"/>
              <a:ext cx="36" cy="95"/>
            </a:xfrm>
            <a:custGeom>
              <a:avLst/>
              <a:gdLst>
                <a:gd name="T0" fmla="*/ 6 w 36"/>
                <a:gd name="T1" fmla="*/ 95 h 95"/>
                <a:gd name="T2" fmla="*/ 11 w 36"/>
                <a:gd name="T3" fmla="*/ 84 h 95"/>
                <a:gd name="T4" fmla="*/ 17 w 36"/>
                <a:gd name="T5" fmla="*/ 74 h 95"/>
                <a:gd name="T6" fmla="*/ 22 w 36"/>
                <a:gd name="T7" fmla="*/ 63 h 95"/>
                <a:gd name="T8" fmla="*/ 27 w 36"/>
                <a:gd name="T9" fmla="*/ 50 h 95"/>
                <a:gd name="T10" fmla="*/ 31 w 36"/>
                <a:gd name="T11" fmla="*/ 40 h 95"/>
                <a:gd name="T12" fmla="*/ 35 w 36"/>
                <a:gd name="T13" fmla="*/ 27 h 95"/>
                <a:gd name="T14" fmla="*/ 36 w 36"/>
                <a:gd name="T15" fmla="*/ 13 h 95"/>
                <a:gd name="T16" fmla="*/ 36 w 36"/>
                <a:gd name="T17" fmla="*/ 0 h 95"/>
                <a:gd name="T18" fmla="*/ 28 w 36"/>
                <a:gd name="T19" fmla="*/ 0 h 95"/>
                <a:gd name="T20" fmla="*/ 28 w 36"/>
                <a:gd name="T21" fmla="*/ 13 h 95"/>
                <a:gd name="T22" fmla="*/ 28 w 36"/>
                <a:gd name="T23" fmla="*/ 25 h 95"/>
                <a:gd name="T24" fmla="*/ 25 w 36"/>
                <a:gd name="T25" fmla="*/ 36 h 95"/>
                <a:gd name="T26" fmla="*/ 20 w 36"/>
                <a:gd name="T27" fmla="*/ 46 h 95"/>
                <a:gd name="T28" fmla="*/ 17 w 36"/>
                <a:gd name="T29" fmla="*/ 59 h 95"/>
                <a:gd name="T30" fmla="*/ 11 w 36"/>
                <a:gd name="T31" fmla="*/ 69 h 95"/>
                <a:gd name="T32" fmla="*/ 6 w 36"/>
                <a:gd name="T33" fmla="*/ 78 h 95"/>
                <a:gd name="T34" fmla="*/ 0 w 36"/>
                <a:gd name="T35" fmla="*/ 88 h 95"/>
                <a:gd name="T36" fmla="*/ 0 w 36"/>
                <a:gd name="T37" fmla="*/ 90 h 95"/>
                <a:gd name="T38" fmla="*/ 6 w 36"/>
                <a:gd name="T39" fmla="*/ 95 h 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95"/>
                <a:gd name="T62" fmla="*/ 36 w 36"/>
                <a:gd name="T63" fmla="*/ 95 h 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95">
                  <a:moveTo>
                    <a:pt x="6" y="95"/>
                  </a:moveTo>
                  <a:lnTo>
                    <a:pt x="11" y="84"/>
                  </a:lnTo>
                  <a:lnTo>
                    <a:pt x="17" y="74"/>
                  </a:lnTo>
                  <a:lnTo>
                    <a:pt x="22" y="63"/>
                  </a:lnTo>
                  <a:lnTo>
                    <a:pt x="27" y="50"/>
                  </a:lnTo>
                  <a:lnTo>
                    <a:pt x="31" y="40"/>
                  </a:lnTo>
                  <a:lnTo>
                    <a:pt x="35" y="27"/>
                  </a:lnTo>
                  <a:lnTo>
                    <a:pt x="36" y="13"/>
                  </a:lnTo>
                  <a:lnTo>
                    <a:pt x="36" y="0"/>
                  </a:lnTo>
                  <a:lnTo>
                    <a:pt x="28" y="0"/>
                  </a:lnTo>
                  <a:lnTo>
                    <a:pt x="28" y="13"/>
                  </a:lnTo>
                  <a:lnTo>
                    <a:pt x="28" y="25"/>
                  </a:lnTo>
                  <a:lnTo>
                    <a:pt x="25" y="36"/>
                  </a:lnTo>
                  <a:lnTo>
                    <a:pt x="20" y="46"/>
                  </a:lnTo>
                  <a:lnTo>
                    <a:pt x="17" y="59"/>
                  </a:lnTo>
                  <a:lnTo>
                    <a:pt x="11" y="69"/>
                  </a:lnTo>
                  <a:lnTo>
                    <a:pt x="6" y="78"/>
                  </a:lnTo>
                  <a:lnTo>
                    <a:pt x="0" y="88"/>
                  </a:lnTo>
                  <a:lnTo>
                    <a:pt x="0" y="90"/>
                  </a:lnTo>
                  <a:lnTo>
                    <a:pt x="6" y="9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25" name="Freeform 127"/>
            <p:cNvSpPr>
              <a:spLocks/>
            </p:cNvSpPr>
            <p:nvPr/>
          </p:nvSpPr>
          <p:spPr bwMode="auto">
            <a:xfrm>
              <a:off x="2593" y="1793"/>
              <a:ext cx="14" cy="13"/>
            </a:xfrm>
            <a:custGeom>
              <a:avLst/>
              <a:gdLst>
                <a:gd name="T0" fmla="*/ 0 w 14"/>
                <a:gd name="T1" fmla="*/ 13 h 13"/>
                <a:gd name="T2" fmla="*/ 3 w 14"/>
                <a:gd name="T3" fmla="*/ 13 h 13"/>
                <a:gd name="T4" fmla="*/ 5 w 14"/>
                <a:gd name="T5" fmla="*/ 13 h 13"/>
                <a:gd name="T6" fmla="*/ 7 w 14"/>
                <a:gd name="T7" fmla="*/ 13 h 13"/>
                <a:gd name="T8" fmla="*/ 8 w 14"/>
                <a:gd name="T9" fmla="*/ 11 h 13"/>
                <a:gd name="T10" fmla="*/ 10 w 14"/>
                <a:gd name="T11" fmla="*/ 9 h 13"/>
                <a:gd name="T12" fmla="*/ 11 w 14"/>
                <a:gd name="T13" fmla="*/ 9 h 13"/>
                <a:gd name="T14" fmla="*/ 13 w 14"/>
                <a:gd name="T15" fmla="*/ 7 h 13"/>
                <a:gd name="T16" fmla="*/ 14 w 14"/>
                <a:gd name="T17" fmla="*/ 5 h 13"/>
                <a:gd name="T18" fmla="*/ 8 w 14"/>
                <a:gd name="T19" fmla="*/ 0 h 13"/>
                <a:gd name="T20" fmla="*/ 7 w 14"/>
                <a:gd name="T21" fmla="*/ 2 h 13"/>
                <a:gd name="T22" fmla="*/ 5 w 14"/>
                <a:gd name="T23" fmla="*/ 5 h 13"/>
                <a:gd name="T24" fmla="*/ 3 w 14"/>
                <a:gd name="T25" fmla="*/ 5 h 13"/>
                <a:gd name="T26" fmla="*/ 0 w 14"/>
                <a:gd name="T27" fmla="*/ 13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3"/>
                <a:gd name="T44" fmla="*/ 14 w 14"/>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3">
                  <a:moveTo>
                    <a:pt x="0" y="13"/>
                  </a:moveTo>
                  <a:lnTo>
                    <a:pt x="3" y="13"/>
                  </a:lnTo>
                  <a:lnTo>
                    <a:pt x="5" y="13"/>
                  </a:lnTo>
                  <a:lnTo>
                    <a:pt x="7" y="13"/>
                  </a:lnTo>
                  <a:lnTo>
                    <a:pt x="8" y="11"/>
                  </a:lnTo>
                  <a:lnTo>
                    <a:pt x="10" y="9"/>
                  </a:lnTo>
                  <a:lnTo>
                    <a:pt x="11" y="9"/>
                  </a:lnTo>
                  <a:lnTo>
                    <a:pt x="13" y="7"/>
                  </a:lnTo>
                  <a:lnTo>
                    <a:pt x="14" y="5"/>
                  </a:lnTo>
                  <a:lnTo>
                    <a:pt x="8" y="0"/>
                  </a:lnTo>
                  <a:lnTo>
                    <a:pt x="7" y="2"/>
                  </a:lnTo>
                  <a:lnTo>
                    <a:pt x="5" y="5"/>
                  </a:lnTo>
                  <a:lnTo>
                    <a:pt x="3" y="5"/>
                  </a:lnTo>
                  <a:lnTo>
                    <a:pt x="0"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26" name="Freeform 128"/>
            <p:cNvSpPr>
              <a:spLocks/>
            </p:cNvSpPr>
            <p:nvPr/>
          </p:nvSpPr>
          <p:spPr bwMode="auto">
            <a:xfrm>
              <a:off x="2582" y="1739"/>
              <a:ext cx="19" cy="67"/>
            </a:xfrm>
            <a:custGeom>
              <a:avLst/>
              <a:gdLst>
                <a:gd name="T0" fmla="*/ 14 w 19"/>
                <a:gd name="T1" fmla="*/ 0 h 67"/>
                <a:gd name="T2" fmla="*/ 10 w 19"/>
                <a:gd name="T3" fmla="*/ 6 h 67"/>
                <a:gd name="T4" fmla="*/ 7 w 19"/>
                <a:gd name="T5" fmla="*/ 14 h 67"/>
                <a:gd name="T6" fmla="*/ 4 w 19"/>
                <a:gd name="T7" fmla="*/ 23 h 67"/>
                <a:gd name="T8" fmla="*/ 0 w 19"/>
                <a:gd name="T9" fmla="*/ 33 h 67"/>
                <a:gd name="T10" fmla="*/ 0 w 19"/>
                <a:gd name="T11" fmla="*/ 42 h 67"/>
                <a:gd name="T12" fmla="*/ 2 w 19"/>
                <a:gd name="T13" fmla="*/ 52 h 67"/>
                <a:gd name="T14" fmla="*/ 5 w 19"/>
                <a:gd name="T15" fmla="*/ 61 h 67"/>
                <a:gd name="T16" fmla="*/ 11 w 19"/>
                <a:gd name="T17" fmla="*/ 67 h 67"/>
                <a:gd name="T18" fmla="*/ 14 w 19"/>
                <a:gd name="T19" fmla="*/ 59 h 67"/>
                <a:gd name="T20" fmla="*/ 10 w 19"/>
                <a:gd name="T21" fmla="*/ 54 h 67"/>
                <a:gd name="T22" fmla="*/ 8 w 19"/>
                <a:gd name="T23" fmla="*/ 48 h 67"/>
                <a:gd name="T24" fmla="*/ 7 w 19"/>
                <a:gd name="T25" fmla="*/ 42 h 67"/>
                <a:gd name="T26" fmla="*/ 8 w 19"/>
                <a:gd name="T27" fmla="*/ 33 h 67"/>
                <a:gd name="T28" fmla="*/ 10 w 19"/>
                <a:gd name="T29" fmla="*/ 25 h 67"/>
                <a:gd name="T30" fmla="*/ 11 w 19"/>
                <a:gd name="T31" fmla="*/ 19 h 67"/>
                <a:gd name="T32" fmla="*/ 14 w 19"/>
                <a:gd name="T33" fmla="*/ 10 h 67"/>
                <a:gd name="T34" fmla="*/ 19 w 19"/>
                <a:gd name="T35" fmla="*/ 6 h 67"/>
                <a:gd name="T36" fmla="*/ 14 w 19"/>
                <a:gd name="T37" fmla="*/ 0 h 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67"/>
                <a:gd name="T59" fmla="*/ 19 w 19"/>
                <a:gd name="T60" fmla="*/ 67 h 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67">
                  <a:moveTo>
                    <a:pt x="14" y="0"/>
                  </a:moveTo>
                  <a:lnTo>
                    <a:pt x="10" y="6"/>
                  </a:lnTo>
                  <a:lnTo>
                    <a:pt x="7" y="14"/>
                  </a:lnTo>
                  <a:lnTo>
                    <a:pt x="4" y="23"/>
                  </a:lnTo>
                  <a:lnTo>
                    <a:pt x="0" y="33"/>
                  </a:lnTo>
                  <a:lnTo>
                    <a:pt x="0" y="42"/>
                  </a:lnTo>
                  <a:lnTo>
                    <a:pt x="2" y="52"/>
                  </a:lnTo>
                  <a:lnTo>
                    <a:pt x="5" y="61"/>
                  </a:lnTo>
                  <a:lnTo>
                    <a:pt x="11" y="67"/>
                  </a:lnTo>
                  <a:lnTo>
                    <a:pt x="14" y="59"/>
                  </a:lnTo>
                  <a:lnTo>
                    <a:pt x="10" y="54"/>
                  </a:lnTo>
                  <a:lnTo>
                    <a:pt x="8" y="48"/>
                  </a:lnTo>
                  <a:lnTo>
                    <a:pt x="7" y="42"/>
                  </a:lnTo>
                  <a:lnTo>
                    <a:pt x="8" y="33"/>
                  </a:lnTo>
                  <a:lnTo>
                    <a:pt x="10" y="25"/>
                  </a:lnTo>
                  <a:lnTo>
                    <a:pt x="11" y="19"/>
                  </a:lnTo>
                  <a:lnTo>
                    <a:pt x="14" y="10"/>
                  </a:lnTo>
                  <a:lnTo>
                    <a:pt x="19" y="6"/>
                  </a:lnTo>
                  <a:lnTo>
                    <a:pt x="14"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27" name="Freeform 129"/>
            <p:cNvSpPr>
              <a:spLocks/>
            </p:cNvSpPr>
            <p:nvPr/>
          </p:nvSpPr>
          <p:spPr bwMode="auto">
            <a:xfrm>
              <a:off x="2596" y="1697"/>
              <a:ext cx="41" cy="48"/>
            </a:xfrm>
            <a:custGeom>
              <a:avLst/>
              <a:gdLst>
                <a:gd name="T0" fmla="*/ 41 w 41"/>
                <a:gd name="T1" fmla="*/ 6 h 48"/>
                <a:gd name="T2" fmla="*/ 36 w 41"/>
                <a:gd name="T3" fmla="*/ 2 h 48"/>
                <a:gd name="T4" fmla="*/ 30 w 41"/>
                <a:gd name="T5" fmla="*/ 4 h 48"/>
                <a:gd name="T6" fmla="*/ 25 w 41"/>
                <a:gd name="T7" fmla="*/ 8 h 48"/>
                <a:gd name="T8" fmla="*/ 19 w 41"/>
                <a:gd name="T9" fmla="*/ 12 h 48"/>
                <a:gd name="T10" fmla="*/ 16 w 41"/>
                <a:gd name="T11" fmla="*/ 19 h 48"/>
                <a:gd name="T12" fmla="*/ 11 w 41"/>
                <a:gd name="T13" fmla="*/ 25 h 48"/>
                <a:gd name="T14" fmla="*/ 8 w 41"/>
                <a:gd name="T15" fmla="*/ 31 h 48"/>
                <a:gd name="T16" fmla="*/ 4 w 41"/>
                <a:gd name="T17" fmla="*/ 35 h 48"/>
                <a:gd name="T18" fmla="*/ 0 w 41"/>
                <a:gd name="T19" fmla="*/ 42 h 48"/>
                <a:gd name="T20" fmla="*/ 5 w 41"/>
                <a:gd name="T21" fmla="*/ 48 h 48"/>
                <a:gd name="T22" fmla="*/ 8 w 41"/>
                <a:gd name="T23" fmla="*/ 42 h 48"/>
                <a:gd name="T24" fmla="*/ 13 w 41"/>
                <a:gd name="T25" fmla="*/ 35 h 48"/>
                <a:gd name="T26" fmla="*/ 16 w 41"/>
                <a:gd name="T27" fmla="*/ 29 h 48"/>
                <a:gd name="T28" fmla="*/ 21 w 41"/>
                <a:gd name="T29" fmla="*/ 25 h 48"/>
                <a:gd name="T30" fmla="*/ 24 w 41"/>
                <a:gd name="T31" fmla="*/ 19 h 48"/>
                <a:gd name="T32" fmla="*/ 29 w 41"/>
                <a:gd name="T33" fmla="*/ 14 h 48"/>
                <a:gd name="T34" fmla="*/ 33 w 41"/>
                <a:gd name="T35" fmla="*/ 12 h 48"/>
                <a:gd name="T36" fmla="*/ 38 w 41"/>
                <a:gd name="T37" fmla="*/ 10 h 48"/>
                <a:gd name="T38" fmla="*/ 33 w 41"/>
                <a:gd name="T39" fmla="*/ 6 h 48"/>
                <a:gd name="T40" fmla="*/ 41 w 41"/>
                <a:gd name="T41" fmla="*/ 6 h 48"/>
                <a:gd name="T42" fmla="*/ 40 w 41"/>
                <a:gd name="T43" fmla="*/ 0 h 48"/>
                <a:gd name="T44" fmla="*/ 36 w 41"/>
                <a:gd name="T45" fmla="*/ 2 h 48"/>
                <a:gd name="T46" fmla="*/ 41 w 41"/>
                <a:gd name="T47" fmla="*/ 6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
                <a:gd name="T73" fmla="*/ 0 h 48"/>
                <a:gd name="T74" fmla="*/ 41 w 41"/>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 h="48">
                  <a:moveTo>
                    <a:pt x="41" y="6"/>
                  </a:moveTo>
                  <a:lnTo>
                    <a:pt x="36" y="2"/>
                  </a:lnTo>
                  <a:lnTo>
                    <a:pt x="30" y="4"/>
                  </a:lnTo>
                  <a:lnTo>
                    <a:pt x="25" y="8"/>
                  </a:lnTo>
                  <a:lnTo>
                    <a:pt x="19" y="12"/>
                  </a:lnTo>
                  <a:lnTo>
                    <a:pt x="16" y="19"/>
                  </a:lnTo>
                  <a:lnTo>
                    <a:pt x="11" y="25"/>
                  </a:lnTo>
                  <a:lnTo>
                    <a:pt x="8" y="31"/>
                  </a:lnTo>
                  <a:lnTo>
                    <a:pt x="4" y="35"/>
                  </a:lnTo>
                  <a:lnTo>
                    <a:pt x="0" y="42"/>
                  </a:lnTo>
                  <a:lnTo>
                    <a:pt x="5" y="48"/>
                  </a:lnTo>
                  <a:lnTo>
                    <a:pt x="8" y="42"/>
                  </a:lnTo>
                  <a:lnTo>
                    <a:pt x="13" y="35"/>
                  </a:lnTo>
                  <a:lnTo>
                    <a:pt x="16" y="29"/>
                  </a:lnTo>
                  <a:lnTo>
                    <a:pt x="21" y="25"/>
                  </a:lnTo>
                  <a:lnTo>
                    <a:pt x="24" y="19"/>
                  </a:lnTo>
                  <a:lnTo>
                    <a:pt x="29" y="14"/>
                  </a:lnTo>
                  <a:lnTo>
                    <a:pt x="33" y="12"/>
                  </a:lnTo>
                  <a:lnTo>
                    <a:pt x="38" y="10"/>
                  </a:lnTo>
                  <a:lnTo>
                    <a:pt x="33" y="6"/>
                  </a:lnTo>
                  <a:lnTo>
                    <a:pt x="41" y="6"/>
                  </a:lnTo>
                  <a:lnTo>
                    <a:pt x="40" y="0"/>
                  </a:lnTo>
                  <a:lnTo>
                    <a:pt x="36" y="2"/>
                  </a:lnTo>
                  <a:lnTo>
                    <a:pt x="41"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28" name="Freeform 130"/>
            <p:cNvSpPr>
              <a:spLocks/>
            </p:cNvSpPr>
            <p:nvPr/>
          </p:nvSpPr>
          <p:spPr bwMode="auto">
            <a:xfrm>
              <a:off x="2636" y="1673"/>
              <a:ext cx="57" cy="74"/>
            </a:xfrm>
            <a:custGeom>
              <a:avLst/>
              <a:gdLst>
                <a:gd name="T0" fmla="*/ 53 w 57"/>
                <a:gd name="T1" fmla="*/ 24 h 74"/>
                <a:gd name="T2" fmla="*/ 50 w 57"/>
                <a:gd name="T3" fmla="*/ 17 h 74"/>
                <a:gd name="T4" fmla="*/ 46 w 57"/>
                <a:gd name="T5" fmla="*/ 13 h 74"/>
                <a:gd name="T6" fmla="*/ 43 w 57"/>
                <a:gd name="T7" fmla="*/ 9 h 74"/>
                <a:gd name="T8" fmla="*/ 39 w 57"/>
                <a:gd name="T9" fmla="*/ 5 h 74"/>
                <a:gd name="T10" fmla="*/ 34 w 57"/>
                <a:gd name="T11" fmla="*/ 3 h 74"/>
                <a:gd name="T12" fmla="*/ 29 w 57"/>
                <a:gd name="T13" fmla="*/ 0 h 74"/>
                <a:gd name="T14" fmla="*/ 25 w 57"/>
                <a:gd name="T15" fmla="*/ 0 h 74"/>
                <a:gd name="T16" fmla="*/ 20 w 57"/>
                <a:gd name="T17" fmla="*/ 3 h 74"/>
                <a:gd name="T18" fmla="*/ 15 w 57"/>
                <a:gd name="T19" fmla="*/ 7 h 74"/>
                <a:gd name="T20" fmla="*/ 11 w 57"/>
                <a:gd name="T21" fmla="*/ 13 h 74"/>
                <a:gd name="T22" fmla="*/ 6 w 57"/>
                <a:gd name="T23" fmla="*/ 19 h 74"/>
                <a:gd name="T24" fmla="*/ 3 w 57"/>
                <a:gd name="T25" fmla="*/ 28 h 74"/>
                <a:gd name="T26" fmla="*/ 1 w 57"/>
                <a:gd name="T27" fmla="*/ 36 h 74"/>
                <a:gd name="T28" fmla="*/ 0 w 57"/>
                <a:gd name="T29" fmla="*/ 43 h 74"/>
                <a:gd name="T30" fmla="*/ 1 w 57"/>
                <a:gd name="T31" fmla="*/ 51 h 74"/>
                <a:gd name="T32" fmla="*/ 3 w 57"/>
                <a:gd name="T33" fmla="*/ 57 h 74"/>
                <a:gd name="T34" fmla="*/ 7 w 57"/>
                <a:gd name="T35" fmla="*/ 64 h 74"/>
                <a:gd name="T36" fmla="*/ 12 w 57"/>
                <a:gd name="T37" fmla="*/ 68 h 74"/>
                <a:gd name="T38" fmla="*/ 18 w 57"/>
                <a:gd name="T39" fmla="*/ 72 h 74"/>
                <a:gd name="T40" fmla="*/ 26 w 57"/>
                <a:gd name="T41" fmla="*/ 74 h 74"/>
                <a:gd name="T42" fmla="*/ 32 w 57"/>
                <a:gd name="T43" fmla="*/ 74 h 74"/>
                <a:gd name="T44" fmla="*/ 39 w 57"/>
                <a:gd name="T45" fmla="*/ 72 h 74"/>
                <a:gd name="T46" fmla="*/ 45 w 57"/>
                <a:gd name="T47" fmla="*/ 68 h 74"/>
                <a:gd name="T48" fmla="*/ 51 w 57"/>
                <a:gd name="T49" fmla="*/ 61 h 74"/>
                <a:gd name="T50" fmla="*/ 54 w 57"/>
                <a:gd name="T51" fmla="*/ 57 h 74"/>
                <a:gd name="T52" fmla="*/ 56 w 57"/>
                <a:gd name="T53" fmla="*/ 53 h 74"/>
                <a:gd name="T54" fmla="*/ 56 w 57"/>
                <a:gd name="T55" fmla="*/ 49 h 74"/>
                <a:gd name="T56" fmla="*/ 57 w 57"/>
                <a:gd name="T57" fmla="*/ 43 h 74"/>
                <a:gd name="T58" fmla="*/ 56 w 57"/>
                <a:gd name="T59" fmla="*/ 38 h 74"/>
                <a:gd name="T60" fmla="*/ 56 w 57"/>
                <a:gd name="T61" fmla="*/ 34 h 74"/>
                <a:gd name="T62" fmla="*/ 54 w 57"/>
                <a:gd name="T63" fmla="*/ 28 h 74"/>
                <a:gd name="T64" fmla="*/ 53 w 57"/>
                <a:gd name="T65" fmla="*/ 2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74"/>
                <a:gd name="T101" fmla="*/ 57 w 57"/>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74">
                  <a:moveTo>
                    <a:pt x="53" y="24"/>
                  </a:moveTo>
                  <a:lnTo>
                    <a:pt x="50" y="17"/>
                  </a:lnTo>
                  <a:lnTo>
                    <a:pt x="46" y="13"/>
                  </a:lnTo>
                  <a:lnTo>
                    <a:pt x="43" y="9"/>
                  </a:lnTo>
                  <a:lnTo>
                    <a:pt x="39" y="5"/>
                  </a:lnTo>
                  <a:lnTo>
                    <a:pt x="34" y="3"/>
                  </a:lnTo>
                  <a:lnTo>
                    <a:pt x="29" y="0"/>
                  </a:lnTo>
                  <a:lnTo>
                    <a:pt x="25" y="0"/>
                  </a:lnTo>
                  <a:lnTo>
                    <a:pt x="20" y="3"/>
                  </a:lnTo>
                  <a:lnTo>
                    <a:pt x="15" y="7"/>
                  </a:lnTo>
                  <a:lnTo>
                    <a:pt x="11" y="13"/>
                  </a:lnTo>
                  <a:lnTo>
                    <a:pt x="6" y="19"/>
                  </a:lnTo>
                  <a:lnTo>
                    <a:pt x="3" y="28"/>
                  </a:lnTo>
                  <a:lnTo>
                    <a:pt x="1" y="36"/>
                  </a:lnTo>
                  <a:lnTo>
                    <a:pt x="0" y="43"/>
                  </a:lnTo>
                  <a:lnTo>
                    <a:pt x="1" y="51"/>
                  </a:lnTo>
                  <a:lnTo>
                    <a:pt x="3" y="57"/>
                  </a:lnTo>
                  <a:lnTo>
                    <a:pt x="7" y="64"/>
                  </a:lnTo>
                  <a:lnTo>
                    <a:pt x="12" y="68"/>
                  </a:lnTo>
                  <a:lnTo>
                    <a:pt x="18" y="72"/>
                  </a:lnTo>
                  <a:lnTo>
                    <a:pt x="26" y="74"/>
                  </a:lnTo>
                  <a:lnTo>
                    <a:pt x="32" y="74"/>
                  </a:lnTo>
                  <a:lnTo>
                    <a:pt x="39" y="72"/>
                  </a:lnTo>
                  <a:lnTo>
                    <a:pt x="45" y="68"/>
                  </a:lnTo>
                  <a:lnTo>
                    <a:pt x="51" y="61"/>
                  </a:lnTo>
                  <a:lnTo>
                    <a:pt x="54" y="57"/>
                  </a:lnTo>
                  <a:lnTo>
                    <a:pt x="56" y="53"/>
                  </a:lnTo>
                  <a:lnTo>
                    <a:pt x="56" y="49"/>
                  </a:lnTo>
                  <a:lnTo>
                    <a:pt x="57" y="43"/>
                  </a:lnTo>
                  <a:lnTo>
                    <a:pt x="56" y="38"/>
                  </a:lnTo>
                  <a:lnTo>
                    <a:pt x="56" y="34"/>
                  </a:lnTo>
                  <a:lnTo>
                    <a:pt x="54" y="28"/>
                  </a:lnTo>
                  <a:lnTo>
                    <a:pt x="53" y="24"/>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29" name="Freeform 131"/>
            <p:cNvSpPr>
              <a:spLocks/>
            </p:cNvSpPr>
            <p:nvPr/>
          </p:nvSpPr>
          <p:spPr bwMode="auto">
            <a:xfrm>
              <a:off x="2654" y="1669"/>
              <a:ext cx="38" cy="30"/>
            </a:xfrm>
            <a:custGeom>
              <a:avLst/>
              <a:gdLst>
                <a:gd name="T0" fmla="*/ 3 w 38"/>
                <a:gd name="T1" fmla="*/ 11 h 30"/>
                <a:gd name="T2" fmla="*/ 7 w 38"/>
                <a:gd name="T3" fmla="*/ 9 h 30"/>
                <a:gd name="T4" fmla="*/ 11 w 38"/>
                <a:gd name="T5" fmla="*/ 9 h 30"/>
                <a:gd name="T6" fmla="*/ 14 w 38"/>
                <a:gd name="T7" fmla="*/ 11 h 30"/>
                <a:gd name="T8" fmla="*/ 19 w 38"/>
                <a:gd name="T9" fmla="*/ 13 h 30"/>
                <a:gd name="T10" fmla="*/ 22 w 38"/>
                <a:gd name="T11" fmla="*/ 15 h 30"/>
                <a:gd name="T12" fmla="*/ 27 w 38"/>
                <a:gd name="T13" fmla="*/ 19 h 30"/>
                <a:gd name="T14" fmla="*/ 30 w 38"/>
                <a:gd name="T15" fmla="*/ 26 h 30"/>
                <a:gd name="T16" fmla="*/ 32 w 38"/>
                <a:gd name="T17" fmla="*/ 30 h 30"/>
                <a:gd name="T18" fmla="*/ 38 w 38"/>
                <a:gd name="T19" fmla="*/ 26 h 30"/>
                <a:gd name="T20" fmla="*/ 35 w 38"/>
                <a:gd name="T21" fmla="*/ 19 h 30"/>
                <a:gd name="T22" fmla="*/ 32 w 38"/>
                <a:gd name="T23" fmla="*/ 13 h 30"/>
                <a:gd name="T24" fmla="*/ 27 w 38"/>
                <a:gd name="T25" fmla="*/ 9 h 30"/>
                <a:gd name="T26" fmla="*/ 22 w 38"/>
                <a:gd name="T27" fmla="*/ 4 h 30"/>
                <a:gd name="T28" fmla="*/ 16 w 38"/>
                <a:gd name="T29" fmla="*/ 2 h 30"/>
                <a:gd name="T30" fmla="*/ 11 w 38"/>
                <a:gd name="T31" fmla="*/ 0 h 30"/>
                <a:gd name="T32" fmla="*/ 5 w 38"/>
                <a:gd name="T33" fmla="*/ 0 h 30"/>
                <a:gd name="T34" fmla="*/ 0 w 38"/>
                <a:gd name="T35" fmla="*/ 2 h 30"/>
                <a:gd name="T36" fmla="*/ 3 w 38"/>
                <a:gd name="T37" fmla="*/ 11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30"/>
                <a:gd name="T59" fmla="*/ 38 w 38"/>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30">
                  <a:moveTo>
                    <a:pt x="3" y="11"/>
                  </a:moveTo>
                  <a:lnTo>
                    <a:pt x="7" y="9"/>
                  </a:lnTo>
                  <a:lnTo>
                    <a:pt x="11" y="9"/>
                  </a:lnTo>
                  <a:lnTo>
                    <a:pt x="14" y="11"/>
                  </a:lnTo>
                  <a:lnTo>
                    <a:pt x="19" y="13"/>
                  </a:lnTo>
                  <a:lnTo>
                    <a:pt x="22" y="15"/>
                  </a:lnTo>
                  <a:lnTo>
                    <a:pt x="27" y="19"/>
                  </a:lnTo>
                  <a:lnTo>
                    <a:pt x="30" y="26"/>
                  </a:lnTo>
                  <a:lnTo>
                    <a:pt x="32" y="30"/>
                  </a:lnTo>
                  <a:lnTo>
                    <a:pt x="38" y="26"/>
                  </a:lnTo>
                  <a:lnTo>
                    <a:pt x="35" y="19"/>
                  </a:lnTo>
                  <a:lnTo>
                    <a:pt x="32" y="13"/>
                  </a:lnTo>
                  <a:lnTo>
                    <a:pt x="27" y="9"/>
                  </a:lnTo>
                  <a:lnTo>
                    <a:pt x="22" y="4"/>
                  </a:lnTo>
                  <a:lnTo>
                    <a:pt x="16" y="2"/>
                  </a:lnTo>
                  <a:lnTo>
                    <a:pt x="11" y="0"/>
                  </a:lnTo>
                  <a:lnTo>
                    <a:pt x="5" y="0"/>
                  </a:lnTo>
                  <a:lnTo>
                    <a:pt x="0" y="2"/>
                  </a:lnTo>
                  <a:lnTo>
                    <a:pt x="3"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30" name="Freeform 132"/>
            <p:cNvSpPr>
              <a:spLocks/>
            </p:cNvSpPr>
            <p:nvPr/>
          </p:nvSpPr>
          <p:spPr bwMode="auto">
            <a:xfrm>
              <a:off x="2632" y="1671"/>
              <a:ext cx="25" cy="61"/>
            </a:xfrm>
            <a:custGeom>
              <a:avLst/>
              <a:gdLst>
                <a:gd name="T0" fmla="*/ 10 w 25"/>
                <a:gd name="T1" fmla="*/ 57 h 61"/>
                <a:gd name="T2" fmla="*/ 8 w 25"/>
                <a:gd name="T3" fmla="*/ 51 h 61"/>
                <a:gd name="T4" fmla="*/ 8 w 25"/>
                <a:gd name="T5" fmla="*/ 45 h 61"/>
                <a:gd name="T6" fmla="*/ 8 w 25"/>
                <a:gd name="T7" fmla="*/ 38 h 61"/>
                <a:gd name="T8" fmla="*/ 10 w 25"/>
                <a:gd name="T9" fmla="*/ 32 h 61"/>
                <a:gd name="T10" fmla="*/ 13 w 25"/>
                <a:gd name="T11" fmla="*/ 24 h 61"/>
                <a:gd name="T12" fmla="*/ 16 w 25"/>
                <a:gd name="T13" fmla="*/ 17 h 61"/>
                <a:gd name="T14" fmla="*/ 21 w 25"/>
                <a:gd name="T15" fmla="*/ 13 h 61"/>
                <a:gd name="T16" fmla="*/ 25 w 25"/>
                <a:gd name="T17" fmla="*/ 9 h 61"/>
                <a:gd name="T18" fmla="*/ 22 w 25"/>
                <a:gd name="T19" fmla="*/ 0 h 61"/>
                <a:gd name="T20" fmla="*/ 16 w 25"/>
                <a:gd name="T21" fmla="*/ 7 h 61"/>
                <a:gd name="T22" fmla="*/ 11 w 25"/>
                <a:gd name="T23" fmla="*/ 13 h 61"/>
                <a:gd name="T24" fmla="*/ 7 w 25"/>
                <a:gd name="T25" fmla="*/ 19 h 61"/>
                <a:gd name="T26" fmla="*/ 4 w 25"/>
                <a:gd name="T27" fmla="*/ 28 h 61"/>
                <a:gd name="T28" fmla="*/ 2 w 25"/>
                <a:gd name="T29" fmla="*/ 36 h 61"/>
                <a:gd name="T30" fmla="*/ 0 w 25"/>
                <a:gd name="T31" fmla="*/ 45 h 61"/>
                <a:gd name="T32" fmla="*/ 2 w 25"/>
                <a:gd name="T33" fmla="*/ 53 h 61"/>
                <a:gd name="T34" fmla="*/ 5 w 25"/>
                <a:gd name="T35" fmla="*/ 61 h 61"/>
                <a:gd name="T36" fmla="*/ 10 w 25"/>
                <a:gd name="T37" fmla="*/ 57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61"/>
                <a:gd name="T59" fmla="*/ 25 w 25"/>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61">
                  <a:moveTo>
                    <a:pt x="10" y="57"/>
                  </a:moveTo>
                  <a:lnTo>
                    <a:pt x="8" y="51"/>
                  </a:lnTo>
                  <a:lnTo>
                    <a:pt x="8" y="45"/>
                  </a:lnTo>
                  <a:lnTo>
                    <a:pt x="8" y="38"/>
                  </a:lnTo>
                  <a:lnTo>
                    <a:pt x="10" y="32"/>
                  </a:lnTo>
                  <a:lnTo>
                    <a:pt x="13" y="24"/>
                  </a:lnTo>
                  <a:lnTo>
                    <a:pt x="16" y="17"/>
                  </a:lnTo>
                  <a:lnTo>
                    <a:pt x="21" y="13"/>
                  </a:lnTo>
                  <a:lnTo>
                    <a:pt x="25" y="9"/>
                  </a:lnTo>
                  <a:lnTo>
                    <a:pt x="22" y="0"/>
                  </a:lnTo>
                  <a:lnTo>
                    <a:pt x="16" y="7"/>
                  </a:lnTo>
                  <a:lnTo>
                    <a:pt x="11" y="13"/>
                  </a:lnTo>
                  <a:lnTo>
                    <a:pt x="7" y="19"/>
                  </a:lnTo>
                  <a:lnTo>
                    <a:pt x="4" y="28"/>
                  </a:lnTo>
                  <a:lnTo>
                    <a:pt x="2" y="36"/>
                  </a:lnTo>
                  <a:lnTo>
                    <a:pt x="0" y="45"/>
                  </a:lnTo>
                  <a:lnTo>
                    <a:pt x="2" y="53"/>
                  </a:lnTo>
                  <a:lnTo>
                    <a:pt x="5" y="61"/>
                  </a:lnTo>
                  <a:lnTo>
                    <a:pt x="10" y="5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31" name="Freeform 133"/>
            <p:cNvSpPr>
              <a:spLocks/>
            </p:cNvSpPr>
            <p:nvPr/>
          </p:nvSpPr>
          <p:spPr bwMode="auto">
            <a:xfrm>
              <a:off x="2637" y="1728"/>
              <a:ext cx="52" cy="23"/>
            </a:xfrm>
            <a:custGeom>
              <a:avLst/>
              <a:gdLst>
                <a:gd name="T0" fmla="*/ 49 w 52"/>
                <a:gd name="T1" fmla="*/ 2 h 23"/>
                <a:gd name="T2" fmla="*/ 42 w 52"/>
                <a:gd name="T3" fmla="*/ 9 h 23"/>
                <a:gd name="T4" fmla="*/ 38 w 52"/>
                <a:gd name="T5" fmla="*/ 13 h 23"/>
                <a:gd name="T6" fmla="*/ 31 w 52"/>
                <a:gd name="T7" fmla="*/ 15 h 23"/>
                <a:gd name="T8" fmla="*/ 25 w 52"/>
                <a:gd name="T9" fmla="*/ 15 h 23"/>
                <a:gd name="T10" fmla="*/ 19 w 52"/>
                <a:gd name="T11" fmla="*/ 13 h 23"/>
                <a:gd name="T12" fmla="*/ 13 w 52"/>
                <a:gd name="T13" fmla="*/ 9 h 23"/>
                <a:gd name="T14" fmla="*/ 8 w 52"/>
                <a:gd name="T15" fmla="*/ 4 h 23"/>
                <a:gd name="T16" fmla="*/ 5 w 52"/>
                <a:gd name="T17" fmla="*/ 0 h 23"/>
                <a:gd name="T18" fmla="*/ 0 w 52"/>
                <a:gd name="T19" fmla="*/ 4 h 23"/>
                <a:gd name="T20" fmla="*/ 5 w 52"/>
                <a:gd name="T21" fmla="*/ 13 h 23"/>
                <a:gd name="T22" fmla="*/ 10 w 52"/>
                <a:gd name="T23" fmla="*/ 17 h 23"/>
                <a:gd name="T24" fmla="*/ 17 w 52"/>
                <a:gd name="T25" fmla="*/ 21 h 23"/>
                <a:gd name="T26" fmla="*/ 24 w 52"/>
                <a:gd name="T27" fmla="*/ 23 h 23"/>
                <a:gd name="T28" fmla="*/ 31 w 52"/>
                <a:gd name="T29" fmla="*/ 23 h 23"/>
                <a:gd name="T30" fmla="*/ 39 w 52"/>
                <a:gd name="T31" fmla="*/ 21 h 23"/>
                <a:gd name="T32" fmla="*/ 45 w 52"/>
                <a:gd name="T33" fmla="*/ 17 h 23"/>
                <a:gd name="T34" fmla="*/ 52 w 52"/>
                <a:gd name="T35" fmla="*/ 9 h 23"/>
                <a:gd name="T36" fmla="*/ 49 w 52"/>
                <a:gd name="T37" fmla="*/ 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23"/>
                <a:gd name="T59" fmla="*/ 52 w 52"/>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23">
                  <a:moveTo>
                    <a:pt x="49" y="2"/>
                  </a:moveTo>
                  <a:lnTo>
                    <a:pt x="42" y="9"/>
                  </a:lnTo>
                  <a:lnTo>
                    <a:pt x="38" y="13"/>
                  </a:lnTo>
                  <a:lnTo>
                    <a:pt x="31" y="15"/>
                  </a:lnTo>
                  <a:lnTo>
                    <a:pt x="25" y="15"/>
                  </a:lnTo>
                  <a:lnTo>
                    <a:pt x="19" y="13"/>
                  </a:lnTo>
                  <a:lnTo>
                    <a:pt x="13" y="9"/>
                  </a:lnTo>
                  <a:lnTo>
                    <a:pt x="8" y="4"/>
                  </a:lnTo>
                  <a:lnTo>
                    <a:pt x="5" y="0"/>
                  </a:lnTo>
                  <a:lnTo>
                    <a:pt x="0" y="4"/>
                  </a:lnTo>
                  <a:lnTo>
                    <a:pt x="5" y="13"/>
                  </a:lnTo>
                  <a:lnTo>
                    <a:pt x="10" y="17"/>
                  </a:lnTo>
                  <a:lnTo>
                    <a:pt x="17" y="21"/>
                  </a:lnTo>
                  <a:lnTo>
                    <a:pt x="24" y="23"/>
                  </a:lnTo>
                  <a:lnTo>
                    <a:pt x="31" y="23"/>
                  </a:lnTo>
                  <a:lnTo>
                    <a:pt x="39" y="21"/>
                  </a:lnTo>
                  <a:lnTo>
                    <a:pt x="45" y="17"/>
                  </a:lnTo>
                  <a:lnTo>
                    <a:pt x="52" y="9"/>
                  </a:lnTo>
                  <a:lnTo>
                    <a:pt x="49"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32" name="Freeform 134"/>
            <p:cNvSpPr>
              <a:spLocks/>
            </p:cNvSpPr>
            <p:nvPr/>
          </p:nvSpPr>
          <p:spPr bwMode="auto">
            <a:xfrm>
              <a:off x="2686" y="1695"/>
              <a:ext cx="11" cy="42"/>
            </a:xfrm>
            <a:custGeom>
              <a:avLst/>
              <a:gdLst>
                <a:gd name="T0" fmla="*/ 0 w 11"/>
                <a:gd name="T1" fmla="*/ 4 h 42"/>
                <a:gd name="T2" fmla="*/ 1 w 11"/>
                <a:gd name="T3" fmla="*/ 8 h 42"/>
                <a:gd name="T4" fmla="*/ 3 w 11"/>
                <a:gd name="T5" fmla="*/ 12 h 42"/>
                <a:gd name="T6" fmla="*/ 3 w 11"/>
                <a:gd name="T7" fmla="*/ 16 h 42"/>
                <a:gd name="T8" fmla="*/ 3 w 11"/>
                <a:gd name="T9" fmla="*/ 21 h 42"/>
                <a:gd name="T10" fmla="*/ 3 w 11"/>
                <a:gd name="T11" fmla="*/ 25 h 42"/>
                <a:gd name="T12" fmla="*/ 3 w 11"/>
                <a:gd name="T13" fmla="*/ 29 h 42"/>
                <a:gd name="T14" fmla="*/ 1 w 11"/>
                <a:gd name="T15" fmla="*/ 33 h 42"/>
                <a:gd name="T16" fmla="*/ 0 w 11"/>
                <a:gd name="T17" fmla="*/ 35 h 42"/>
                <a:gd name="T18" fmla="*/ 3 w 11"/>
                <a:gd name="T19" fmla="*/ 42 h 42"/>
                <a:gd name="T20" fmla="*/ 6 w 11"/>
                <a:gd name="T21" fmla="*/ 37 h 42"/>
                <a:gd name="T22" fmla="*/ 9 w 11"/>
                <a:gd name="T23" fmla="*/ 33 h 42"/>
                <a:gd name="T24" fmla="*/ 9 w 11"/>
                <a:gd name="T25" fmla="*/ 27 h 42"/>
                <a:gd name="T26" fmla="*/ 11 w 11"/>
                <a:gd name="T27" fmla="*/ 21 h 42"/>
                <a:gd name="T28" fmla="*/ 11 w 11"/>
                <a:gd name="T29" fmla="*/ 16 h 42"/>
                <a:gd name="T30" fmla="*/ 9 w 11"/>
                <a:gd name="T31" fmla="*/ 10 h 42"/>
                <a:gd name="T32" fmla="*/ 7 w 11"/>
                <a:gd name="T33" fmla="*/ 6 h 42"/>
                <a:gd name="T34" fmla="*/ 6 w 11"/>
                <a:gd name="T35" fmla="*/ 0 h 42"/>
                <a:gd name="T36" fmla="*/ 0 w 11"/>
                <a:gd name="T37" fmla="*/ 4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42"/>
                <a:gd name="T59" fmla="*/ 11 w 11"/>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42">
                  <a:moveTo>
                    <a:pt x="0" y="4"/>
                  </a:moveTo>
                  <a:lnTo>
                    <a:pt x="1" y="8"/>
                  </a:lnTo>
                  <a:lnTo>
                    <a:pt x="3" y="12"/>
                  </a:lnTo>
                  <a:lnTo>
                    <a:pt x="3" y="16"/>
                  </a:lnTo>
                  <a:lnTo>
                    <a:pt x="3" y="21"/>
                  </a:lnTo>
                  <a:lnTo>
                    <a:pt x="3" y="25"/>
                  </a:lnTo>
                  <a:lnTo>
                    <a:pt x="3" y="29"/>
                  </a:lnTo>
                  <a:lnTo>
                    <a:pt x="1" y="33"/>
                  </a:lnTo>
                  <a:lnTo>
                    <a:pt x="0" y="35"/>
                  </a:lnTo>
                  <a:lnTo>
                    <a:pt x="3" y="42"/>
                  </a:lnTo>
                  <a:lnTo>
                    <a:pt x="6" y="37"/>
                  </a:lnTo>
                  <a:lnTo>
                    <a:pt x="9" y="33"/>
                  </a:lnTo>
                  <a:lnTo>
                    <a:pt x="9" y="27"/>
                  </a:lnTo>
                  <a:lnTo>
                    <a:pt x="11" y="21"/>
                  </a:lnTo>
                  <a:lnTo>
                    <a:pt x="11" y="16"/>
                  </a:lnTo>
                  <a:lnTo>
                    <a:pt x="9" y="10"/>
                  </a:lnTo>
                  <a:lnTo>
                    <a:pt x="7" y="6"/>
                  </a:lnTo>
                  <a:lnTo>
                    <a:pt x="6" y="0"/>
                  </a:lnTo>
                  <a:lnTo>
                    <a:pt x="0"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33" name="Freeform 135"/>
            <p:cNvSpPr>
              <a:spLocks/>
            </p:cNvSpPr>
            <p:nvPr/>
          </p:nvSpPr>
          <p:spPr bwMode="auto">
            <a:xfrm>
              <a:off x="2647" y="1753"/>
              <a:ext cx="21" cy="17"/>
            </a:xfrm>
            <a:custGeom>
              <a:avLst/>
              <a:gdLst>
                <a:gd name="T0" fmla="*/ 0 w 21"/>
                <a:gd name="T1" fmla="*/ 11 h 17"/>
                <a:gd name="T2" fmla="*/ 1 w 21"/>
                <a:gd name="T3" fmla="*/ 11 h 17"/>
                <a:gd name="T4" fmla="*/ 4 w 21"/>
                <a:gd name="T5" fmla="*/ 13 h 17"/>
                <a:gd name="T6" fmla="*/ 6 w 21"/>
                <a:gd name="T7" fmla="*/ 13 h 17"/>
                <a:gd name="T8" fmla="*/ 9 w 21"/>
                <a:gd name="T9" fmla="*/ 15 h 17"/>
                <a:gd name="T10" fmla="*/ 12 w 21"/>
                <a:gd name="T11" fmla="*/ 15 h 17"/>
                <a:gd name="T12" fmla="*/ 15 w 21"/>
                <a:gd name="T13" fmla="*/ 17 h 17"/>
                <a:gd name="T14" fmla="*/ 18 w 21"/>
                <a:gd name="T15" fmla="*/ 17 h 17"/>
                <a:gd name="T16" fmla="*/ 21 w 21"/>
                <a:gd name="T17" fmla="*/ 17 h 17"/>
                <a:gd name="T18" fmla="*/ 20 w 21"/>
                <a:gd name="T19" fmla="*/ 9 h 17"/>
                <a:gd name="T20" fmla="*/ 18 w 21"/>
                <a:gd name="T21" fmla="*/ 9 h 17"/>
                <a:gd name="T22" fmla="*/ 15 w 21"/>
                <a:gd name="T23" fmla="*/ 9 h 17"/>
                <a:gd name="T24" fmla="*/ 14 w 21"/>
                <a:gd name="T25" fmla="*/ 7 h 17"/>
                <a:gd name="T26" fmla="*/ 12 w 21"/>
                <a:gd name="T27" fmla="*/ 7 h 17"/>
                <a:gd name="T28" fmla="*/ 9 w 21"/>
                <a:gd name="T29" fmla="*/ 5 h 17"/>
                <a:gd name="T30" fmla="*/ 6 w 21"/>
                <a:gd name="T31" fmla="*/ 5 h 17"/>
                <a:gd name="T32" fmla="*/ 4 w 21"/>
                <a:gd name="T33" fmla="*/ 2 h 17"/>
                <a:gd name="T34" fmla="*/ 1 w 21"/>
                <a:gd name="T35" fmla="*/ 0 h 17"/>
                <a:gd name="T36" fmla="*/ 1 w 21"/>
                <a:gd name="T37" fmla="*/ 2 h 17"/>
                <a:gd name="T38" fmla="*/ 0 w 21"/>
                <a:gd name="T39" fmla="*/ 11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
                <a:gd name="T61" fmla="*/ 0 h 17"/>
                <a:gd name="T62" fmla="*/ 21 w 21"/>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 h="17">
                  <a:moveTo>
                    <a:pt x="0" y="11"/>
                  </a:moveTo>
                  <a:lnTo>
                    <a:pt x="1" y="11"/>
                  </a:lnTo>
                  <a:lnTo>
                    <a:pt x="4" y="13"/>
                  </a:lnTo>
                  <a:lnTo>
                    <a:pt x="6" y="13"/>
                  </a:lnTo>
                  <a:lnTo>
                    <a:pt x="9" y="15"/>
                  </a:lnTo>
                  <a:lnTo>
                    <a:pt x="12" y="15"/>
                  </a:lnTo>
                  <a:lnTo>
                    <a:pt x="15" y="17"/>
                  </a:lnTo>
                  <a:lnTo>
                    <a:pt x="18" y="17"/>
                  </a:lnTo>
                  <a:lnTo>
                    <a:pt x="21" y="17"/>
                  </a:lnTo>
                  <a:lnTo>
                    <a:pt x="20" y="9"/>
                  </a:lnTo>
                  <a:lnTo>
                    <a:pt x="18" y="9"/>
                  </a:lnTo>
                  <a:lnTo>
                    <a:pt x="15" y="9"/>
                  </a:lnTo>
                  <a:lnTo>
                    <a:pt x="14" y="7"/>
                  </a:lnTo>
                  <a:lnTo>
                    <a:pt x="12" y="7"/>
                  </a:lnTo>
                  <a:lnTo>
                    <a:pt x="9" y="5"/>
                  </a:lnTo>
                  <a:lnTo>
                    <a:pt x="6" y="5"/>
                  </a:lnTo>
                  <a:lnTo>
                    <a:pt x="4" y="2"/>
                  </a:lnTo>
                  <a:lnTo>
                    <a:pt x="1" y="0"/>
                  </a:lnTo>
                  <a:lnTo>
                    <a:pt x="1" y="2"/>
                  </a:lnTo>
                  <a:lnTo>
                    <a:pt x="0"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34" name="Freeform 136"/>
            <p:cNvSpPr>
              <a:spLocks/>
            </p:cNvSpPr>
            <p:nvPr/>
          </p:nvSpPr>
          <p:spPr bwMode="auto">
            <a:xfrm>
              <a:off x="2607" y="1753"/>
              <a:ext cx="41" cy="51"/>
            </a:xfrm>
            <a:custGeom>
              <a:avLst/>
              <a:gdLst>
                <a:gd name="T0" fmla="*/ 7 w 41"/>
                <a:gd name="T1" fmla="*/ 51 h 51"/>
                <a:gd name="T2" fmla="*/ 7 w 41"/>
                <a:gd name="T3" fmla="*/ 45 h 51"/>
                <a:gd name="T4" fmla="*/ 10 w 41"/>
                <a:gd name="T5" fmla="*/ 36 h 51"/>
                <a:gd name="T6" fmla="*/ 13 w 41"/>
                <a:gd name="T7" fmla="*/ 28 h 51"/>
                <a:gd name="T8" fmla="*/ 18 w 41"/>
                <a:gd name="T9" fmla="*/ 21 h 51"/>
                <a:gd name="T10" fmla="*/ 22 w 41"/>
                <a:gd name="T11" fmla="*/ 15 h 51"/>
                <a:gd name="T12" fmla="*/ 27 w 41"/>
                <a:gd name="T13" fmla="*/ 11 h 51"/>
                <a:gd name="T14" fmla="*/ 33 w 41"/>
                <a:gd name="T15" fmla="*/ 9 h 51"/>
                <a:gd name="T16" fmla="*/ 40 w 41"/>
                <a:gd name="T17" fmla="*/ 11 h 51"/>
                <a:gd name="T18" fmla="*/ 41 w 41"/>
                <a:gd name="T19" fmla="*/ 2 h 51"/>
                <a:gd name="T20" fmla="*/ 33 w 41"/>
                <a:gd name="T21" fmla="*/ 0 h 51"/>
                <a:gd name="T22" fmla="*/ 25 w 41"/>
                <a:gd name="T23" fmla="*/ 2 h 51"/>
                <a:gd name="T24" fmla="*/ 18 w 41"/>
                <a:gd name="T25" fmla="*/ 9 h 51"/>
                <a:gd name="T26" fmla="*/ 13 w 41"/>
                <a:gd name="T27" fmla="*/ 15 h 51"/>
                <a:gd name="T28" fmla="*/ 8 w 41"/>
                <a:gd name="T29" fmla="*/ 24 h 51"/>
                <a:gd name="T30" fmla="*/ 4 w 41"/>
                <a:gd name="T31" fmla="*/ 32 h 51"/>
                <a:gd name="T32" fmla="*/ 0 w 41"/>
                <a:gd name="T33" fmla="*/ 42 h 51"/>
                <a:gd name="T34" fmla="*/ 0 w 41"/>
                <a:gd name="T35" fmla="*/ 51 h 51"/>
                <a:gd name="T36" fmla="*/ 7 w 41"/>
                <a:gd name="T37" fmla="*/ 51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51"/>
                <a:gd name="T59" fmla="*/ 41 w 41"/>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51">
                  <a:moveTo>
                    <a:pt x="7" y="51"/>
                  </a:moveTo>
                  <a:lnTo>
                    <a:pt x="7" y="45"/>
                  </a:lnTo>
                  <a:lnTo>
                    <a:pt x="10" y="36"/>
                  </a:lnTo>
                  <a:lnTo>
                    <a:pt x="13" y="28"/>
                  </a:lnTo>
                  <a:lnTo>
                    <a:pt x="18" y="21"/>
                  </a:lnTo>
                  <a:lnTo>
                    <a:pt x="22" y="15"/>
                  </a:lnTo>
                  <a:lnTo>
                    <a:pt x="27" y="11"/>
                  </a:lnTo>
                  <a:lnTo>
                    <a:pt x="33" y="9"/>
                  </a:lnTo>
                  <a:lnTo>
                    <a:pt x="40" y="11"/>
                  </a:lnTo>
                  <a:lnTo>
                    <a:pt x="41" y="2"/>
                  </a:lnTo>
                  <a:lnTo>
                    <a:pt x="33" y="0"/>
                  </a:lnTo>
                  <a:lnTo>
                    <a:pt x="25" y="2"/>
                  </a:lnTo>
                  <a:lnTo>
                    <a:pt x="18" y="9"/>
                  </a:lnTo>
                  <a:lnTo>
                    <a:pt x="13" y="15"/>
                  </a:lnTo>
                  <a:lnTo>
                    <a:pt x="8" y="24"/>
                  </a:lnTo>
                  <a:lnTo>
                    <a:pt x="4" y="32"/>
                  </a:lnTo>
                  <a:lnTo>
                    <a:pt x="0" y="42"/>
                  </a:lnTo>
                  <a:lnTo>
                    <a:pt x="0" y="51"/>
                  </a:lnTo>
                  <a:lnTo>
                    <a:pt x="7" y="5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35" name="Freeform 137"/>
            <p:cNvSpPr>
              <a:spLocks/>
            </p:cNvSpPr>
            <p:nvPr/>
          </p:nvSpPr>
          <p:spPr bwMode="auto">
            <a:xfrm>
              <a:off x="2607" y="1804"/>
              <a:ext cx="30" cy="46"/>
            </a:xfrm>
            <a:custGeom>
              <a:avLst/>
              <a:gdLst>
                <a:gd name="T0" fmla="*/ 30 w 30"/>
                <a:gd name="T1" fmla="*/ 38 h 46"/>
                <a:gd name="T2" fmla="*/ 25 w 30"/>
                <a:gd name="T3" fmla="*/ 36 h 46"/>
                <a:gd name="T4" fmla="*/ 21 w 30"/>
                <a:gd name="T5" fmla="*/ 31 h 46"/>
                <a:gd name="T6" fmla="*/ 16 w 30"/>
                <a:gd name="T7" fmla="*/ 27 h 46"/>
                <a:gd name="T8" fmla="*/ 13 w 30"/>
                <a:gd name="T9" fmla="*/ 23 h 46"/>
                <a:gd name="T10" fmla="*/ 10 w 30"/>
                <a:gd name="T11" fmla="*/ 17 h 46"/>
                <a:gd name="T12" fmla="*/ 8 w 30"/>
                <a:gd name="T13" fmla="*/ 10 h 46"/>
                <a:gd name="T14" fmla="*/ 7 w 30"/>
                <a:gd name="T15" fmla="*/ 6 h 46"/>
                <a:gd name="T16" fmla="*/ 7 w 30"/>
                <a:gd name="T17" fmla="*/ 0 h 46"/>
                <a:gd name="T18" fmla="*/ 0 w 30"/>
                <a:gd name="T19" fmla="*/ 0 h 46"/>
                <a:gd name="T20" fmla="*/ 0 w 30"/>
                <a:gd name="T21" fmla="*/ 6 h 46"/>
                <a:gd name="T22" fmla="*/ 2 w 30"/>
                <a:gd name="T23" fmla="*/ 15 h 46"/>
                <a:gd name="T24" fmla="*/ 4 w 30"/>
                <a:gd name="T25" fmla="*/ 21 h 46"/>
                <a:gd name="T26" fmla="*/ 8 w 30"/>
                <a:gd name="T27" fmla="*/ 27 h 46"/>
                <a:gd name="T28" fmla="*/ 13 w 30"/>
                <a:gd name="T29" fmla="*/ 33 h 46"/>
                <a:gd name="T30" fmla="*/ 18 w 30"/>
                <a:gd name="T31" fmla="*/ 38 h 46"/>
                <a:gd name="T32" fmla="*/ 22 w 30"/>
                <a:gd name="T33" fmla="*/ 44 h 46"/>
                <a:gd name="T34" fmla="*/ 27 w 30"/>
                <a:gd name="T35" fmla="*/ 46 h 46"/>
                <a:gd name="T36" fmla="*/ 30 w 30"/>
                <a:gd name="T37" fmla="*/ 38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46"/>
                <a:gd name="T59" fmla="*/ 30 w 30"/>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46">
                  <a:moveTo>
                    <a:pt x="30" y="38"/>
                  </a:moveTo>
                  <a:lnTo>
                    <a:pt x="25" y="36"/>
                  </a:lnTo>
                  <a:lnTo>
                    <a:pt x="21" y="31"/>
                  </a:lnTo>
                  <a:lnTo>
                    <a:pt x="16" y="27"/>
                  </a:lnTo>
                  <a:lnTo>
                    <a:pt x="13" y="23"/>
                  </a:lnTo>
                  <a:lnTo>
                    <a:pt x="10" y="17"/>
                  </a:lnTo>
                  <a:lnTo>
                    <a:pt x="8" y="10"/>
                  </a:lnTo>
                  <a:lnTo>
                    <a:pt x="7" y="6"/>
                  </a:lnTo>
                  <a:lnTo>
                    <a:pt x="7" y="0"/>
                  </a:lnTo>
                  <a:lnTo>
                    <a:pt x="0" y="0"/>
                  </a:lnTo>
                  <a:lnTo>
                    <a:pt x="0" y="6"/>
                  </a:lnTo>
                  <a:lnTo>
                    <a:pt x="2" y="15"/>
                  </a:lnTo>
                  <a:lnTo>
                    <a:pt x="4" y="21"/>
                  </a:lnTo>
                  <a:lnTo>
                    <a:pt x="8" y="27"/>
                  </a:lnTo>
                  <a:lnTo>
                    <a:pt x="13" y="33"/>
                  </a:lnTo>
                  <a:lnTo>
                    <a:pt x="18" y="38"/>
                  </a:lnTo>
                  <a:lnTo>
                    <a:pt x="22" y="44"/>
                  </a:lnTo>
                  <a:lnTo>
                    <a:pt x="27" y="46"/>
                  </a:lnTo>
                  <a:lnTo>
                    <a:pt x="30" y="3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36" name="Freeform 138"/>
            <p:cNvSpPr>
              <a:spLocks/>
            </p:cNvSpPr>
            <p:nvPr/>
          </p:nvSpPr>
          <p:spPr bwMode="auto">
            <a:xfrm>
              <a:off x="2634" y="1835"/>
              <a:ext cx="28" cy="17"/>
            </a:xfrm>
            <a:custGeom>
              <a:avLst/>
              <a:gdLst>
                <a:gd name="T0" fmla="*/ 23 w 28"/>
                <a:gd name="T1" fmla="*/ 0 h 17"/>
                <a:gd name="T2" fmla="*/ 22 w 28"/>
                <a:gd name="T3" fmla="*/ 2 h 17"/>
                <a:gd name="T4" fmla="*/ 19 w 28"/>
                <a:gd name="T5" fmla="*/ 5 h 17"/>
                <a:gd name="T6" fmla="*/ 17 w 28"/>
                <a:gd name="T7" fmla="*/ 7 h 17"/>
                <a:gd name="T8" fmla="*/ 14 w 28"/>
                <a:gd name="T9" fmla="*/ 7 h 17"/>
                <a:gd name="T10" fmla="*/ 11 w 28"/>
                <a:gd name="T11" fmla="*/ 9 h 17"/>
                <a:gd name="T12" fmla="*/ 8 w 28"/>
                <a:gd name="T13" fmla="*/ 9 h 17"/>
                <a:gd name="T14" fmla="*/ 5 w 28"/>
                <a:gd name="T15" fmla="*/ 9 h 17"/>
                <a:gd name="T16" fmla="*/ 3 w 28"/>
                <a:gd name="T17" fmla="*/ 7 h 17"/>
                <a:gd name="T18" fmla="*/ 0 w 28"/>
                <a:gd name="T19" fmla="*/ 15 h 17"/>
                <a:gd name="T20" fmla="*/ 3 w 28"/>
                <a:gd name="T21" fmla="*/ 17 h 17"/>
                <a:gd name="T22" fmla="*/ 8 w 28"/>
                <a:gd name="T23" fmla="*/ 17 h 17"/>
                <a:gd name="T24" fmla="*/ 11 w 28"/>
                <a:gd name="T25" fmla="*/ 17 h 17"/>
                <a:gd name="T26" fmla="*/ 16 w 28"/>
                <a:gd name="T27" fmla="*/ 17 h 17"/>
                <a:gd name="T28" fmla="*/ 19 w 28"/>
                <a:gd name="T29" fmla="*/ 15 h 17"/>
                <a:gd name="T30" fmla="*/ 23 w 28"/>
                <a:gd name="T31" fmla="*/ 13 h 17"/>
                <a:gd name="T32" fmla="*/ 27 w 28"/>
                <a:gd name="T33" fmla="*/ 9 h 17"/>
                <a:gd name="T34" fmla="*/ 28 w 28"/>
                <a:gd name="T35" fmla="*/ 5 h 17"/>
                <a:gd name="T36" fmla="*/ 23 w 28"/>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17"/>
                <a:gd name="T59" fmla="*/ 28 w 28"/>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17">
                  <a:moveTo>
                    <a:pt x="23" y="0"/>
                  </a:moveTo>
                  <a:lnTo>
                    <a:pt x="22" y="2"/>
                  </a:lnTo>
                  <a:lnTo>
                    <a:pt x="19" y="5"/>
                  </a:lnTo>
                  <a:lnTo>
                    <a:pt x="17" y="7"/>
                  </a:lnTo>
                  <a:lnTo>
                    <a:pt x="14" y="7"/>
                  </a:lnTo>
                  <a:lnTo>
                    <a:pt x="11" y="9"/>
                  </a:lnTo>
                  <a:lnTo>
                    <a:pt x="8" y="9"/>
                  </a:lnTo>
                  <a:lnTo>
                    <a:pt x="5" y="9"/>
                  </a:lnTo>
                  <a:lnTo>
                    <a:pt x="3" y="7"/>
                  </a:lnTo>
                  <a:lnTo>
                    <a:pt x="0" y="15"/>
                  </a:lnTo>
                  <a:lnTo>
                    <a:pt x="3" y="17"/>
                  </a:lnTo>
                  <a:lnTo>
                    <a:pt x="8" y="17"/>
                  </a:lnTo>
                  <a:lnTo>
                    <a:pt x="11" y="17"/>
                  </a:lnTo>
                  <a:lnTo>
                    <a:pt x="16" y="17"/>
                  </a:lnTo>
                  <a:lnTo>
                    <a:pt x="19" y="15"/>
                  </a:lnTo>
                  <a:lnTo>
                    <a:pt x="23" y="13"/>
                  </a:lnTo>
                  <a:lnTo>
                    <a:pt x="27" y="9"/>
                  </a:lnTo>
                  <a:lnTo>
                    <a:pt x="28" y="5"/>
                  </a:lnTo>
                  <a:lnTo>
                    <a:pt x="23"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37" name="Freeform 139"/>
            <p:cNvSpPr>
              <a:spLocks/>
            </p:cNvSpPr>
            <p:nvPr/>
          </p:nvSpPr>
          <p:spPr bwMode="auto">
            <a:xfrm>
              <a:off x="2657" y="1764"/>
              <a:ext cx="19" cy="76"/>
            </a:xfrm>
            <a:custGeom>
              <a:avLst/>
              <a:gdLst>
                <a:gd name="T0" fmla="*/ 8 w 19"/>
                <a:gd name="T1" fmla="*/ 4 h 76"/>
                <a:gd name="T2" fmla="*/ 11 w 19"/>
                <a:gd name="T3" fmla="*/ 15 h 76"/>
                <a:gd name="T4" fmla="*/ 13 w 19"/>
                <a:gd name="T5" fmla="*/ 23 h 76"/>
                <a:gd name="T6" fmla="*/ 13 w 19"/>
                <a:gd name="T7" fmla="*/ 34 h 76"/>
                <a:gd name="T8" fmla="*/ 11 w 19"/>
                <a:gd name="T9" fmla="*/ 42 h 76"/>
                <a:gd name="T10" fmla="*/ 10 w 19"/>
                <a:gd name="T11" fmla="*/ 48 h 76"/>
                <a:gd name="T12" fmla="*/ 7 w 19"/>
                <a:gd name="T13" fmla="*/ 57 h 76"/>
                <a:gd name="T14" fmla="*/ 4 w 19"/>
                <a:gd name="T15" fmla="*/ 63 h 76"/>
                <a:gd name="T16" fmla="*/ 0 w 19"/>
                <a:gd name="T17" fmla="*/ 71 h 76"/>
                <a:gd name="T18" fmla="*/ 5 w 19"/>
                <a:gd name="T19" fmla="*/ 76 h 76"/>
                <a:gd name="T20" fmla="*/ 10 w 19"/>
                <a:gd name="T21" fmla="*/ 69 h 76"/>
                <a:gd name="T22" fmla="*/ 13 w 19"/>
                <a:gd name="T23" fmla="*/ 61 h 76"/>
                <a:gd name="T24" fmla="*/ 16 w 19"/>
                <a:gd name="T25" fmla="*/ 52 h 76"/>
                <a:gd name="T26" fmla="*/ 18 w 19"/>
                <a:gd name="T27" fmla="*/ 44 h 76"/>
                <a:gd name="T28" fmla="*/ 19 w 19"/>
                <a:gd name="T29" fmla="*/ 34 h 76"/>
                <a:gd name="T30" fmla="*/ 19 w 19"/>
                <a:gd name="T31" fmla="*/ 23 h 76"/>
                <a:gd name="T32" fmla="*/ 18 w 19"/>
                <a:gd name="T33" fmla="*/ 10 h 76"/>
                <a:gd name="T34" fmla="*/ 13 w 19"/>
                <a:gd name="T35" fmla="*/ 0 h 76"/>
                <a:gd name="T36" fmla="*/ 8 w 19"/>
                <a:gd name="T37" fmla="*/ 4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76"/>
                <a:gd name="T59" fmla="*/ 19 w 19"/>
                <a:gd name="T60" fmla="*/ 76 h 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76">
                  <a:moveTo>
                    <a:pt x="8" y="4"/>
                  </a:moveTo>
                  <a:lnTo>
                    <a:pt x="11" y="15"/>
                  </a:lnTo>
                  <a:lnTo>
                    <a:pt x="13" y="23"/>
                  </a:lnTo>
                  <a:lnTo>
                    <a:pt x="13" y="34"/>
                  </a:lnTo>
                  <a:lnTo>
                    <a:pt x="11" y="42"/>
                  </a:lnTo>
                  <a:lnTo>
                    <a:pt x="10" y="48"/>
                  </a:lnTo>
                  <a:lnTo>
                    <a:pt x="7" y="57"/>
                  </a:lnTo>
                  <a:lnTo>
                    <a:pt x="4" y="63"/>
                  </a:lnTo>
                  <a:lnTo>
                    <a:pt x="0" y="71"/>
                  </a:lnTo>
                  <a:lnTo>
                    <a:pt x="5" y="76"/>
                  </a:lnTo>
                  <a:lnTo>
                    <a:pt x="10" y="69"/>
                  </a:lnTo>
                  <a:lnTo>
                    <a:pt x="13" y="61"/>
                  </a:lnTo>
                  <a:lnTo>
                    <a:pt x="16" y="52"/>
                  </a:lnTo>
                  <a:lnTo>
                    <a:pt x="18" y="44"/>
                  </a:lnTo>
                  <a:lnTo>
                    <a:pt x="19" y="34"/>
                  </a:lnTo>
                  <a:lnTo>
                    <a:pt x="19" y="23"/>
                  </a:lnTo>
                  <a:lnTo>
                    <a:pt x="18" y="10"/>
                  </a:lnTo>
                  <a:lnTo>
                    <a:pt x="13" y="0"/>
                  </a:lnTo>
                  <a:lnTo>
                    <a:pt x="8"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38" name="Freeform 140"/>
            <p:cNvSpPr>
              <a:spLocks/>
            </p:cNvSpPr>
            <p:nvPr/>
          </p:nvSpPr>
          <p:spPr bwMode="auto">
            <a:xfrm>
              <a:off x="2647" y="1859"/>
              <a:ext cx="39" cy="33"/>
            </a:xfrm>
            <a:custGeom>
              <a:avLst/>
              <a:gdLst>
                <a:gd name="T0" fmla="*/ 31 w 39"/>
                <a:gd name="T1" fmla="*/ 12 h 33"/>
                <a:gd name="T2" fmla="*/ 29 w 39"/>
                <a:gd name="T3" fmla="*/ 10 h 33"/>
                <a:gd name="T4" fmla="*/ 26 w 39"/>
                <a:gd name="T5" fmla="*/ 8 h 33"/>
                <a:gd name="T6" fmla="*/ 23 w 39"/>
                <a:gd name="T7" fmla="*/ 6 h 33"/>
                <a:gd name="T8" fmla="*/ 21 w 39"/>
                <a:gd name="T9" fmla="*/ 4 h 33"/>
                <a:gd name="T10" fmla="*/ 18 w 39"/>
                <a:gd name="T11" fmla="*/ 2 h 33"/>
                <a:gd name="T12" fmla="*/ 15 w 39"/>
                <a:gd name="T13" fmla="*/ 2 h 33"/>
                <a:gd name="T14" fmla="*/ 12 w 39"/>
                <a:gd name="T15" fmla="*/ 0 h 33"/>
                <a:gd name="T16" fmla="*/ 9 w 39"/>
                <a:gd name="T17" fmla="*/ 0 h 33"/>
                <a:gd name="T18" fmla="*/ 7 w 39"/>
                <a:gd name="T19" fmla="*/ 2 h 33"/>
                <a:gd name="T20" fmla="*/ 6 w 39"/>
                <a:gd name="T21" fmla="*/ 2 h 33"/>
                <a:gd name="T22" fmla="*/ 3 w 39"/>
                <a:gd name="T23" fmla="*/ 4 h 33"/>
                <a:gd name="T24" fmla="*/ 1 w 39"/>
                <a:gd name="T25" fmla="*/ 6 h 33"/>
                <a:gd name="T26" fmla="*/ 0 w 39"/>
                <a:gd name="T27" fmla="*/ 8 h 33"/>
                <a:gd name="T28" fmla="*/ 0 w 39"/>
                <a:gd name="T29" fmla="*/ 10 h 33"/>
                <a:gd name="T30" fmla="*/ 0 w 39"/>
                <a:gd name="T31" fmla="*/ 12 h 33"/>
                <a:gd name="T32" fmla="*/ 3 w 39"/>
                <a:gd name="T33" fmla="*/ 14 h 33"/>
                <a:gd name="T34" fmla="*/ 7 w 39"/>
                <a:gd name="T35" fmla="*/ 16 h 33"/>
                <a:gd name="T36" fmla="*/ 12 w 39"/>
                <a:gd name="T37" fmla="*/ 18 h 33"/>
                <a:gd name="T38" fmla="*/ 15 w 39"/>
                <a:gd name="T39" fmla="*/ 23 h 33"/>
                <a:gd name="T40" fmla="*/ 20 w 39"/>
                <a:gd name="T41" fmla="*/ 27 h 33"/>
                <a:gd name="T42" fmla="*/ 23 w 39"/>
                <a:gd name="T43" fmla="*/ 29 h 33"/>
                <a:gd name="T44" fmla="*/ 28 w 39"/>
                <a:gd name="T45" fmla="*/ 31 h 33"/>
                <a:gd name="T46" fmla="*/ 32 w 39"/>
                <a:gd name="T47" fmla="*/ 33 h 33"/>
                <a:gd name="T48" fmla="*/ 35 w 39"/>
                <a:gd name="T49" fmla="*/ 33 h 33"/>
                <a:gd name="T50" fmla="*/ 37 w 39"/>
                <a:gd name="T51" fmla="*/ 31 h 33"/>
                <a:gd name="T52" fmla="*/ 39 w 39"/>
                <a:gd name="T53" fmla="*/ 29 h 33"/>
                <a:gd name="T54" fmla="*/ 39 w 39"/>
                <a:gd name="T55" fmla="*/ 27 h 33"/>
                <a:gd name="T56" fmla="*/ 39 w 39"/>
                <a:gd name="T57" fmla="*/ 23 h 33"/>
                <a:gd name="T58" fmla="*/ 37 w 39"/>
                <a:gd name="T59" fmla="*/ 18 h 33"/>
                <a:gd name="T60" fmla="*/ 35 w 39"/>
                <a:gd name="T61" fmla="*/ 16 h 33"/>
                <a:gd name="T62" fmla="*/ 34 w 39"/>
                <a:gd name="T63" fmla="*/ 14 h 33"/>
                <a:gd name="T64" fmla="*/ 31 w 39"/>
                <a:gd name="T65" fmla="*/ 12 h 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33"/>
                <a:gd name="T101" fmla="*/ 39 w 39"/>
                <a:gd name="T102" fmla="*/ 33 h 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33">
                  <a:moveTo>
                    <a:pt x="31" y="12"/>
                  </a:moveTo>
                  <a:lnTo>
                    <a:pt x="29" y="10"/>
                  </a:lnTo>
                  <a:lnTo>
                    <a:pt x="26" y="8"/>
                  </a:lnTo>
                  <a:lnTo>
                    <a:pt x="23" y="6"/>
                  </a:lnTo>
                  <a:lnTo>
                    <a:pt x="21" y="4"/>
                  </a:lnTo>
                  <a:lnTo>
                    <a:pt x="18" y="2"/>
                  </a:lnTo>
                  <a:lnTo>
                    <a:pt x="15" y="2"/>
                  </a:lnTo>
                  <a:lnTo>
                    <a:pt x="12" y="0"/>
                  </a:lnTo>
                  <a:lnTo>
                    <a:pt x="9" y="0"/>
                  </a:lnTo>
                  <a:lnTo>
                    <a:pt x="7" y="2"/>
                  </a:lnTo>
                  <a:lnTo>
                    <a:pt x="6" y="2"/>
                  </a:lnTo>
                  <a:lnTo>
                    <a:pt x="3" y="4"/>
                  </a:lnTo>
                  <a:lnTo>
                    <a:pt x="1" y="6"/>
                  </a:lnTo>
                  <a:lnTo>
                    <a:pt x="0" y="8"/>
                  </a:lnTo>
                  <a:lnTo>
                    <a:pt x="0" y="10"/>
                  </a:lnTo>
                  <a:lnTo>
                    <a:pt x="0" y="12"/>
                  </a:lnTo>
                  <a:lnTo>
                    <a:pt x="3" y="14"/>
                  </a:lnTo>
                  <a:lnTo>
                    <a:pt x="7" y="16"/>
                  </a:lnTo>
                  <a:lnTo>
                    <a:pt x="12" y="18"/>
                  </a:lnTo>
                  <a:lnTo>
                    <a:pt x="15" y="23"/>
                  </a:lnTo>
                  <a:lnTo>
                    <a:pt x="20" y="27"/>
                  </a:lnTo>
                  <a:lnTo>
                    <a:pt x="23" y="29"/>
                  </a:lnTo>
                  <a:lnTo>
                    <a:pt x="28" y="31"/>
                  </a:lnTo>
                  <a:lnTo>
                    <a:pt x="32" y="33"/>
                  </a:lnTo>
                  <a:lnTo>
                    <a:pt x="35" y="33"/>
                  </a:lnTo>
                  <a:lnTo>
                    <a:pt x="37" y="31"/>
                  </a:lnTo>
                  <a:lnTo>
                    <a:pt x="39" y="29"/>
                  </a:lnTo>
                  <a:lnTo>
                    <a:pt x="39" y="27"/>
                  </a:lnTo>
                  <a:lnTo>
                    <a:pt x="39" y="23"/>
                  </a:lnTo>
                  <a:lnTo>
                    <a:pt x="37" y="18"/>
                  </a:lnTo>
                  <a:lnTo>
                    <a:pt x="35" y="16"/>
                  </a:lnTo>
                  <a:lnTo>
                    <a:pt x="34" y="14"/>
                  </a:lnTo>
                  <a:lnTo>
                    <a:pt x="31" y="12"/>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39" name="Freeform 141"/>
            <p:cNvSpPr>
              <a:spLocks/>
            </p:cNvSpPr>
            <p:nvPr/>
          </p:nvSpPr>
          <p:spPr bwMode="auto">
            <a:xfrm>
              <a:off x="2656" y="1854"/>
              <a:ext cx="23" cy="21"/>
            </a:xfrm>
            <a:custGeom>
              <a:avLst/>
              <a:gdLst>
                <a:gd name="T0" fmla="*/ 1 w 23"/>
                <a:gd name="T1" fmla="*/ 9 h 21"/>
                <a:gd name="T2" fmla="*/ 3 w 23"/>
                <a:gd name="T3" fmla="*/ 9 h 21"/>
                <a:gd name="T4" fmla="*/ 6 w 23"/>
                <a:gd name="T5" fmla="*/ 11 h 21"/>
                <a:gd name="T6" fmla="*/ 8 w 23"/>
                <a:gd name="T7" fmla="*/ 11 h 21"/>
                <a:gd name="T8" fmla="*/ 9 w 23"/>
                <a:gd name="T9" fmla="*/ 13 h 21"/>
                <a:gd name="T10" fmla="*/ 12 w 23"/>
                <a:gd name="T11" fmla="*/ 15 h 21"/>
                <a:gd name="T12" fmla="*/ 16 w 23"/>
                <a:gd name="T13" fmla="*/ 17 h 21"/>
                <a:gd name="T14" fmla="*/ 19 w 23"/>
                <a:gd name="T15" fmla="*/ 19 h 21"/>
                <a:gd name="T16" fmla="*/ 22 w 23"/>
                <a:gd name="T17" fmla="*/ 21 h 21"/>
                <a:gd name="T18" fmla="*/ 23 w 23"/>
                <a:gd name="T19" fmla="*/ 13 h 21"/>
                <a:gd name="T20" fmla="*/ 22 w 23"/>
                <a:gd name="T21" fmla="*/ 11 h 21"/>
                <a:gd name="T22" fmla="*/ 19 w 23"/>
                <a:gd name="T23" fmla="*/ 9 h 21"/>
                <a:gd name="T24" fmla="*/ 16 w 23"/>
                <a:gd name="T25" fmla="*/ 7 h 21"/>
                <a:gd name="T26" fmla="*/ 14 w 23"/>
                <a:gd name="T27" fmla="*/ 5 h 21"/>
                <a:gd name="T28" fmla="*/ 11 w 23"/>
                <a:gd name="T29" fmla="*/ 2 h 21"/>
                <a:gd name="T30" fmla="*/ 8 w 23"/>
                <a:gd name="T31" fmla="*/ 0 h 21"/>
                <a:gd name="T32" fmla="*/ 3 w 23"/>
                <a:gd name="T33" fmla="*/ 0 h 21"/>
                <a:gd name="T34" fmla="*/ 0 w 23"/>
                <a:gd name="T35" fmla="*/ 0 h 21"/>
                <a:gd name="T36" fmla="*/ 1 w 23"/>
                <a:gd name="T37" fmla="*/ 9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1"/>
                <a:gd name="T59" fmla="*/ 23 w 23"/>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1">
                  <a:moveTo>
                    <a:pt x="1" y="9"/>
                  </a:moveTo>
                  <a:lnTo>
                    <a:pt x="3" y="9"/>
                  </a:lnTo>
                  <a:lnTo>
                    <a:pt x="6" y="11"/>
                  </a:lnTo>
                  <a:lnTo>
                    <a:pt x="8" y="11"/>
                  </a:lnTo>
                  <a:lnTo>
                    <a:pt x="9" y="13"/>
                  </a:lnTo>
                  <a:lnTo>
                    <a:pt x="12" y="15"/>
                  </a:lnTo>
                  <a:lnTo>
                    <a:pt x="16" y="17"/>
                  </a:lnTo>
                  <a:lnTo>
                    <a:pt x="19" y="19"/>
                  </a:lnTo>
                  <a:lnTo>
                    <a:pt x="22" y="21"/>
                  </a:lnTo>
                  <a:lnTo>
                    <a:pt x="23" y="13"/>
                  </a:lnTo>
                  <a:lnTo>
                    <a:pt x="22" y="11"/>
                  </a:lnTo>
                  <a:lnTo>
                    <a:pt x="19" y="9"/>
                  </a:lnTo>
                  <a:lnTo>
                    <a:pt x="16" y="7"/>
                  </a:lnTo>
                  <a:lnTo>
                    <a:pt x="14" y="5"/>
                  </a:lnTo>
                  <a:lnTo>
                    <a:pt x="11" y="2"/>
                  </a:lnTo>
                  <a:lnTo>
                    <a:pt x="8" y="0"/>
                  </a:lnTo>
                  <a:lnTo>
                    <a:pt x="3" y="0"/>
                  </a:lnTo>
                  <a:lnTo>
                    <a:pt x="0" y="0"/>
                  </a:lnTo>
                  <a:lnTo>
                    <a:pt x="1"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40" name="Freeform 142"/>
            <p:cNvSpPr>
              <a:spLocks/>
            </p:cNvSpPr>
            <p:nvPr/>
          </p:nvSpPr>
          <p:spPr bwMode="auto">
            <a:xfrm>
              <a:off x="2643" y="1854"/>
              <a:ext cx="14" cy="23"/>
            </a:xfrm>
            <a:custGeom>
              <a:avLst/>
              <a:gdLst>
                <a:gd name="T0" fmla="*/ 7 w 14"/>
                <a:gd name="T1" fmla="*/ 15 h 23"/>
                <a:gd name="T2" fmla="*/ 7 w 14"/>
                <a:gd name="T3" fmla="*/ 13 h 23"/>
                <a:gd name="T4" fmla="*/ 7 w 14"/>
                <a:gd name="T5" fmla="*/ 15 h 23"/>
                <a:gd name="T6" fmla="*/ 7 w 14"/>
                <a:gd name="T7" fmla="*/ 13 h 23"/>
                <a:gd name="T8" fmla="*/ 8 w 14"/>
                <a:gd name="T9" fmla="*/ 13 h 23"/>
                <a:gd name="T10" fmla="*/ 10 w 14"/>
                <a:gd name="T11" fmla="*/ 11 h 23"/>
                <a:gd name="T12" fmla="*/ 13 w 14"/>
                <a:gd name="T13" fmla="*/ 11 h 23"/>
                <a:gd name="T14" fmla="*/ 14 w 14"/>
                <a:gd name="T15" fmla="*/ 9 h 23"/>
                <a:gd name="T16" fmla="*/ 13 w 14"/>
                <a:gd name="T17" fmla="*/ 0 h 23"/>
                <a:gd name="T18" fmla="*/ 10 w 14"/>
                <a:gd name="T19" fmla="*/ 2 h 23"/>
                <a:gd name="T20" fmla="*/ 8 w 14"/>
                <a:gd name="T21" fmla="*/ 2 h 23"/>
                <a:gd name="T22" fmla="*/ 5 w 14"/>
                <a:gd name="T23" fmla="*/ 5 h 23"/>
                <a:gd name="T24" fmla="*/ 2 w 14"/>
                <a:gd name="T25" fmla="*/ 9 h 23"/>
                <a:gd name="T26" fmla="*/ 0 w 14"/>
                <a:gd name="T27" fmla="*/ 11 h 23"/>
                <a:gd name="T28" fmla="*/ 0 w 14"/>
                <a:gd name="T29" fmla="*/ 15 h 23"/>
                <a:gd name="T30" fmla="*/ 2 w 14"/>
                <a:gd name="T31" fmla="*/ 21 h 23"/>
                <a:gd name="T32" fmla="*/ 5 w 14"/>
                <a:gd name="T33" fmla="*/ 23 h 23"/>
                <a:gd name="T34" fmla="*/ 7 w 14"/>
                <a:gd name="T35" fmla="*/ 15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23"/>
                <a:gd name="T56" fmla="*/ 14 w 14"/>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23">
                  <a:moveTo>
                    <a:pt x="7" y="15"/>
                  </a:moveTo>
                  <a:lnTo>
                    <a:pt x="7" y="13"/>
                  </a:lnTo>
                  <a:lnTo>
                    <a:pt x="7" y="15"/>
                  </a:lnTo>
                  <a:lnTo>
                    <a:pt x="7" y="13"/>
                  </a:lnTo>
                  <a:lnTo>
                    <a:pt x="8" y="13"/>
                  </a:lnTo>
                  <a:lnTo>
                    <a:pt x="10" y="11"/>
                  </a:lnTo>
                  <a:lnTo>
                    <a:pt x="13" y="11"/>
                  </a:lnTo>
                  <a:lnTo>
                    <a:pt x="14" y="9"/>
                  </a:lnTo>
                  <a:lnTo>
                    <a:pt x="13" y="0"/>
                  </a:lnTo>
                  <a:lnTo>
                    <a:pt x="10" y="2"/>
                  </a:lnTo>
                  <a:lnTo>
                    <a:pt x="8" y="2"/>
                  </a:lnTo>
                  <a:lnTo>
                    <a:pt x="5" y="5"/>
                  </a:lnTo>
                  <a:lnTo>
                    <a:pt x="2" y="9"/>
                  </a:lnTo>
                  <a:lnTo>
                    <a:pt x="0" y="11"/>
                  </a:lnTo>
                  <a:lnTo>
                    <a:pt x="0" y="15"/>
                  </a:lnTo>
                  <a:lnTo>
                    <a:pt x="2" y="21"/>
                  </a:lnTo>
                  <a:lnTo>
                    <a:pt x="5" y="23"/>
                  </a:lnTo>
                  <a:lnTo>
                    <a:pt x="7" y="1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41" name="Freeform 143"/>
            <p:cNvSpPr>
              <a:spLocks/>
            </p:cNvSpPr>
            <p:nvPr/>
          </p:nvSpPr>
          <p:spPr bwMode="auto">
            <a:xfrm>
              <a:off x="2648" y="1869"/>
              <a:ext cx="36" cy="27"/>
            </a:xfrm>
            <a:custGeom>
              <a:avLst/>
              <a:gdLst>
                <a:gd name="T0" fmla="*/ 34 w 36"/>
                <a:gd name="T1" fmla="*/ 19 h 27"/>
                <a:gd name="T2" fmla="*/ 31 w 36"/>
                <a:gd name="T3" fmla="*/ 19 h 27"/>
                <a:gd name="T4" fmla="*/ 28 w 36"/>
                <a:gd name="T5" fmla="*/ 17 h 27"/>
                <a:gd name="T6" fmla="*/ 24 w 36"/>
                <a:gd name="T7" fmla="*/ 15 h 27"/>
                <a:gd name="T8" fmla="*/ 20 w 36"/>
                <a:gd name="T9" fmla="*/ 13 h 27"/>
                <a:gd name="T10" fmla="*/ 16 w 36"/>
                <a:gd name="T11" fmla="*/ 8 h 27"/>
                <a:gd name="T12" fmla="*/ 13 w 36"/>
                <a:gd name="T13" fmla="*/ 6 h 27"/>
                <a:gd name="T14" fmla="*/ 8 w 36"/>
                <a:gd name="T15" fmla="*/ 2 h 27"/>
                <a:gd name="T16" fmla="*/ 2 w 36"/>
                <a:gd name="T17" fmla="*/ 0 h 27"/>
                <a:gd name="T18" fmla="*/ 0 w 36"/>
                <a:gd name="T19" fmla="*/ 8 h 27"/>
                <a:gd name="T20" fmla="*/ 5 w 36"/>
                <a:gd name="T21" fmla="*/ 11 h 27"/>
                <a:gd name="T22" fmla="*/ 9 w 36"/>
                <a:gd name="T23" fmla="*/ 13 h 27"/>
                <a:gd name="T24" fmla="*/ 13 w 36"/>
                <a:gd name="T25" fmla="*/ 17 h 27"/>
                <a:gd name="T26" fmla="*/ 17 w 36"/>
                <a:gd name="T27" fmla="*/ 21 h 27"/>
                <a:gd name="T28" fmla="*/ 20 w 36"/>
                <a:gd name="T29" fmla="*/ 23 h 27"/>
                <a:gd name="T30" fmla="*/ 25 w 36"/>
                <a:gd name="T31" fmla="*/ 25 h 27"/>
                <a:gd name="T32" fmla="*/ 30 w 36"/>
                <a:gd name="T33" fmla="*/ 27 h 27"/>
                <a:gd name="T34" fmla="*/ 36 w 36"/>
                <a:gd name="T35" fmla="*/ 27 h 27"/>
                <a:gd name="T36" fmla="*/ 34 w 36"/>
                <a:gd name="T37" fmla="*/ 19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27"/>
                <a:gd name="T59" fmla="*/ 36 w 36"/>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27">
                  <a:moveTo>
                    <a:pt x="34" y="19"/>
                  </a:moveTo>
                  <a:lnTo>
                    <a:pt x="31" y="19"/>
                  </a:lnTo>
                  <a:lnTo>
                    <a:pt x="28" y="17"/>
                  </a:lnTo>
                  <a:lnTo>
                    <a:pt x="24" y="15"/>
                  </a:lnTo>
                  <a:lnTo>
                    <a:pt x="20" y="13"/>
                  </a:lnTo>
                  <a:lnTo>
                    <a:pt x="16" y="8"/>
                  </a:lnTo>
                  <a:lnTo>
                    <a:pt x="13" y="6"/>
                  </a:lnTo>
                  <a:lnTo>
                    <a:pt x="8" y="2"/>
                  </a:lnTo>
                  <a:lnTo>
                    <a:pt x="2" y="0"/>
                  </a:lnTo>
                  <a:lnTo>
                    <a:pt x="0" y="8"/>
                  </a:lnTo>
                  <a:lnTo>
                    <a:pt x="5" y="11"/>
                  </a:lnTo>
                  <a:lnTo>
                    <a:pt x="9" y="13"/>
                  </a:lnTo>
                  <a:lnTo>
                    <a:pt x="13" y="17"/>
                  </a:lnTo>
                  <a:lnTo>
                    <a:pt x="17" y="21"/>
                  </a:lnTo>
                  <a:lnTo>
                    <a:pt x="20" y="23"/>
                  </a:lnTo>
                  <a:lnTo>
                    <a:pt x="25" y="25"/>
                  </a:lnTo>
                  <a:lnTo>
                    <a:pt x="30" y="27"/>
                  </a:lnTo>
                  <a:lnTo>
                    <a:pt x="36" y="27"/>
                  </a:lnTo>
                  <a:lnTo>
                    <a:pt x="34"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42" name="Freeform 144"/>
            <p:cNvSpPr>
              <a:spLocks/>
            </p:cNvSpPr>
            <p:nvPr/>
          </p:nvSpPr>
          <p:spPr bwMode="auto">
            <a:xfrm>
              <a:off x="2678" y="1867"/>
              <a:ext cx="11" cy="29"/>
            </a:xfrm>
            <a:custGeom>
              <a:avLst/>
              <a:gdLst>
                <a:gd name="T0" fmla="*/ 0 w 11"/>
                <a:gd name="T1" fmla="*/ 8 h 29"/>
                <a:gd name="T2" fmla="*/ 1 w 11"/>
                <a:gd name="T3" fmla="*/ 10 h 29"/>
                <a:gd name="T4" fmla="*/ 3 w 11"/>
                <a:gd name="T5" fmla="*/ 13 h 29"/>
                <a:gd name="T6" fmla="*/ 4 w 11"/>
                <a:gd name="T7" fmla="*/ 17 h 29"/>
                <a:gd name="T8" fmla="*/ 4 w 11"/>
                <a:gd name="T9" fmla="*/ 19 h 29"/>
                <a:gd name="T10" fmla="*/ 4 w 11"/>
                <a:gd name="T11" fmla="*/ 21 h 29"/>
                <a:gd name="T12" fmla="*/ 6 w 11"/>
                <a:gd name="T13" fmla="*/ 29 h 29"/>
                <a:gd name="T14" fmla="*/ 9 w 11"/>
                <a:gd name="T15" fmla="*/ 27 h 29"/>
                <a:gd name="T16" fmla="*/ 11 w 11"/>
                <a:gd name="T17" fmla="*/ 23 h 29"/>
                <a:gd name="T18" fmla="*/ 11 w 11"/>
                <a:gd name="T19" fmla="*/ 17 h 29"/>
                <a:gd name="T20" fmla="*/ 11 w 11"/>
                <a:gd name="T21" fmla="*/ 13 h 29"/>
                <a:gd name="T22" fmla="*/ 9 w 11"/>
                <a:gd name="T23" fmla="*/ 8 h 29"/>
                <a:gd name="T24" fmla="*/ 8 w 11"/>
                <a:gd name="T25" fmla="*/ 6 h 29"/>
                <a:gd name="T26" fmla="*/ 4 w 11"/>
                <a:gd name="T27" fmla="*/ 2 h 29"/>
                <a:gd name="T28" fmla="*/ 1 w 11"/>
                <a:gd name="T29" fmla="*/ 0 h 29"/>
                <a:gd name="T30" fmla="*/ 0 w 11"/>
                <a:gd name="T31" fmla="*/ 8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29"/>
                <a:gd name="T50" fmla="*/ 11 w 11"/>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29">
                  <a:moveTo>
                    <a:pt x="0" y="8"/>
                  </a:moveTo>
                  <a:lnTo>
                    <a:pt x="1" y="10"/>
                  </a:lnTo>
                  <a:lnTo>
                    <a:pt x="3" y="13"/>
                  </a:lnTo>
                  <a:lnTo>
                    <a:pt x="4" y="17"/>
                  </a:lnTo>
                  <a:lnTo>
                    <a:pt x="4" y="19"/>
                  </a:lnTo>
                  <a:lnTo>
                    <a:pt x="4" y="21"/>
                  </a:lnTo>
                  <a:lnTo>
                    <a:pt x="6" y="29"/>
                  </a:lnTo>
                  <a:lnTo>
                    <a:pt x="9" y="27"/>
                  </a:lnTo>
                  <a:lnTo>
                    <a:pt x="11" y="23"/>
                  </a:lnTo>
                  <a:lnTo>
                    <a:pt x="11" y="17"/>
                  </a:lnTo>
                  <a:lnTo>
                    <a:pt x="11" y="13"/>
                  </a:lnTo>
                  <a:lnTo>
                    <a:pt x="9" y="8"/>
                  </a:lnTo>
                  <a:lnTo>
                    <a:pt x="8" y="6"/>
                  </a:lnTo>
                  <a:lnTo>
                    <a:pt x="4" y="2"/>
                  </a:lnTo>
                  <a:lnTo>
                    <a:pt x="1"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43" name="Freeform 145"/>
            <p:cNvSpPr>
              <a:spLocks/>
            </p:cNvSpPr>
            <p:nvPr/>
          </p:nvSpPr>
          <p:spPr bwMode="auto">
            <a:xfrm>
              <a:off x="2668" y="1814"/>
              <a:ext cx="71" cy="97"/>
            </a:xfrm>
            <a:custGeom>
              <a:avLst/>
              <a:gdLst>
                <a:gd name="T0" fmla="*/ 63 w 71"/>
                <a:gd name="T1" fmla="*/ 19 h 97"/>
                <a:gd name="T2" fmla="*/ 57 w 71"/>
                <a:gd name="T3" fmla="*/ 17 h 97"/>
                <a:gd name="T4" fmla="*/ 50 w 71"/>
                <a:gd name="T5" fmla="*/ 13 h 97"/>
                <a:gd name="T6" fmla="*/ 44 w 71"/>
                <a:gd name="T7" fmla="*/ 9 h 97"/>
                <a:gd name="T8" fmla="*/ 36 w 71"/>
                <a:gd name="T9" fmla="*/ 5 h 97"/>
                <a:gd name="T10" fmla="*/ 29 w 71"/>
                <a:gd name="T11" fmla="*/ 2 h 97"/>
                <a:gd name="T12" fmla="*/ 21 w 71"/>
                <a:gd name="T13" fmla="*/ 0 h 97"/>
                <a:gd name="T14" fmla="*/ 13 w 71"/>
                <a:gd name="T15" fmla="*/ 0 h 97"/>
                <a:gd name="T16" fmla="*/ 5 w 71"/>
                <a:gd name="T17" fmla="*/ 5 h 97"/>
                <a:gd name="T18" fmla="*/ 0 w 71"/>
                <a:gd name="T19" fmla="*/ 11 h 97"/>
                <a:gd name="T20" fmla="*/ 0 w 71"/>
                <a:gd name="T21" fmla="*/ 17 h 97"/>
                <a:gd name="T22" fmla="*/ 2 w 71"/>
                <a:gd name="T23" fmla="*/ 23 h 97"/>
                <a:gd name="T24" fmla="*/ 5 w 71"/>
                <a:gd name="T25" fmla="*/ 30 h 97"/>
                <a:gd name="T26" fmla="*/ 10 w 71"/>
                <a:gd name="T27" fmla="*/ 38 h 97"/>
                <a:gd name="T28" fmla="*/ 14 w 71"/>
                <a:gd name="T29" fmla="*/ 45 h 97"/>
                <a:gd name="T30" fmla="*/ 19 w 71"/>
                <a:gd name="T31" fmla="*/ 53 h 97"/>
                <a:gd name="T32" fmla="*/ 22 w 71"/>
                <a:gd name="T33" fmla="*/ 59 h 97"/>
                <a:gd name="T34" fmla="*/ 22 w 71"/>
                <a:gd name="T35" fmla="*/ 63 h 97"/>
                <a:gd name="T36" fmla="*/ 22 w 71"/>
                <a:gd name="T37" fmla="*/ 68 h 97"/>
                <a:gd name="T38" fmla="*/ 24 w 71"/>
                <a:gd name="T39" fmla="*/ 70 h 97"/>
                <a:gd name="T40" fmla="*/ 24 w 71"/>
                <a:gd name="T41" fmla="*/ 74 h 97"/>
                <a:gd name="T42" fmla="*/ 25 w 71"/>
                <a:gd name="T43" fmla="*/ 76 h 97"/>
                <a:gd name="T44" fmla="*/ 25 w 71"/>
                <a:gd name="T45" fmla="*/ 78 h 97"/>
                <a:gd name="T46" fmla="*/ 27 w 71"/>
                <a:gd name="T47" fmla="*/ 82 h 97"/>
                <a:gd name="T48" fmla="*/ 29 w 71"/>
                <a:gd name="T49" fmla="*/ 84 h 97"/>
                <a:gd name="T50" fmla="*/ 33 w 71"/>
                <a:gd name="T51" fmla="*/ 91 h 97"/>
                <a:gd name="T52" fmla="*/ 38 w 71"/>
                <a:gd name="T53" fmla="*/ 93 h 97"/>
                <a:gd name="T54" fmla="*/ 43 w 71"/>
                <a:gd name="T55" fmla="*/ 97 h 97"/>
                <a:gd name="T56" fmla="*/ 47 w 71"/>
                <a:gd name="T57" fmla="*/ 97 h 97"/>
                <a:gd name="T58" fmla="*/ 52 w 71"/>
                <a:gd name="T59" fmla="*/ 95 h 97"/>
                <a:gd name="T60" fmla="*/ 57 w 71"/>
                <a:gd name="T61" fmla="*/ 93 h 97"/>
                <a:gd name="T62" fmla="*/ 61 w 71"/>
                <a:gd name="T63" fmla="*/ 89 h 97"/>
                <a:gd name="T64" fmla="*/ 66 w 71"/>
                <a:gd name="T65" fmla="*/ 82 h 97"/>
                <a:gd name="T66" fmla="*/ 69 w 71"/>
                <a:gd name="T67" fmla="*/ 76 h 97"/>
                <a:gd name="T68" fmla="*/ 71 w 71"/>
                <a:gd name="T69" fmla="*/ 70 h 97"/>
                <a:gd name="T70" fmla="*/ 71 w 71"/>
                <a:gd name="T71" fmla="*/ 61 h 97"/>
                <a:gd name="T72" fmla="*/ 69 w 71"/>
                <a:gd name="T73" fmla="*/ 53 h 97"/>
                <a:gd name="T74" fmla="*/ 69 w 71"/>
                <a:gd name="T75" fmla="*/ 45 h 97"/>
                <a:gd name="T76" fmla="*/ 68 w 71"/>
                <a:gd name="T77" fmla="*/ 38 h 97"/>
                <a:gd name="T78" fmla="*/ 65 w 71"/>
                <a:gd name="T79" fmla="*/ 30 h 97"/>
                <a:gd name="T80" fmla="*/ 63 w 71"/>
                <a:gd name="T81" fmla="*/ 21 h 97"/>
                <a:gd name="T82" fmla="*/ 63 w 71"/>
                <a:gd name="T83" fmla="*/ 19 h 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
                <a:gd name="T127" fmla="*/ 0 h 97"/>
                <a:gd name="T128" fmla="*/ 71 w 71"/>
                <a:gd name="T129" fmla="*/ 97 h 9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 h="97">
                  <a:moveTo>
                    <a:pt x="63" y="19"/>
                  </a:moveTo>
                  <a:lnTo>
                    <a:pt x="57" y="17"/>
                  </a:lnTo>
                  <a:lnTo>
                    <a:pt x="50" y="13"/>
                  </a:lnTo>
                  <a:lnTo>
                    <a:pt x="44" y="9"/>
                  </a:lnTo>
                  <a:lnTo>
                    <a:pt x="36" y="5"/>
                  </a:lnTo>
                  <a:lnTo>
                    <a:pt x="29" y="2"/>
                  </a:lnTo>
                  <a:lnTo>
                    <a:pt x="21" y="0"/>
                  </a:lnTo>
                  <a:lnTo>
                    <a:pt x="13" y="0"/>
                  </a:lnTo>
                  <a:lnTo>
                    <a:pt x="5" y="5"/>
                  </a:lnTo>
                  <a:lnTo>
                    <a:pt x="0" y="11"/>
                  </a:lnTo>
                  <a:lnTo>
                    <a:pt x="0" y="17"/>
                  </a:lnTo>
                  <a:lnTo>
                    <a:pt x="2" y="23"/>
                  </a:lnTo>
                  <a:lnTo>
                    <a:pt x="5" y="30"/>
                  </a:lnTo>
                  <a:lnTo>
                    <a:pt x="10" y="38"/>
                  </a:lnTo>
                  <a:lnTo>
                    <a:pt x="14" y="45"/>
                  </a:lnTo>
                  <a:lnTo>
                    <a:pt x="19" y="53"/>
                  </a:lnTo>
                  <a:lnTo>
                    <a:pt x="22" y="59"/>
                  </a:lnTo>
                  <a:lnTo>
                    <a:pt x="22" y="63"/>
                  </a:lnTo>
                  <a:lnTo>
                    <a:pt x="22" y="68"/>
                  </a:lnTo>
                  <a:lnTo>
                    <a:pt x="24" y="70"/>
                  </a:lnTo>
                  <a:lnTo>
                    <a:pt x="24" y="74"/>
                  </a:lnTo>
                  <a:lnTo>
                    <a:pt x="25" y="76"/>
                  </a:lnTo>
                  <a:lnTo>
                    <a:pt x="25" y="78"/>
                  </a:lnTo>
                  <a:lnTo>
                    <a:pt x="27" y="82"/>
                  </a:lnTo>
                  <a:lnTo>
                    <a:pt x="29" y="84"/>
                  </a:lnTo>
                  <a:lnTo>
                    <a:pt x="33" y="91"/>
                  </a:lnTo>
                  <a:lnTo>
                    <a:pt x="38" y="93"/>
                  </a:lnTo>
                  <a:lnTo>
                    <a:pt x="43" y="97"/>
                  </a:lnTo>
                  <a:lnTo>
                    <a:pt x="47" y="97"/>
                  </a:lnTo>
                  <a:lnTo>
                    <a:pt x="52" y="95"/>
                  </a:lnTo>
                  <a:lnTo>
                    <a:pt x="57" y="93"/>
                  </a:lnTo>
                  <a:lnTo>
                    <a:pt x="61" y="89"/>
                  </a:lnTo>
                  <a:lnTo>
                    <a:pt x="66" y="82"/>
                  </a:lnTo>
                  <a:lnTo>
                    <a:pt x="69" y="76"/>
                  </a:lnTo>
                  <a:lnTo>
                    <a:pt x="71" y="70"/>
                  </a:lnTo>
                  <a:lnTo>
                    <a:pt x="71" y="61"/>
                  </a:lnTo>
                  <a:lnTo>
                    <a:pt x="69" y="53"/>
                  </a:lnTo>
                  <a:lnTo>
                    <a:pt x="69" y="45"/>
                  </a:lnTo>
                  <a:lnTo>
                    <a:pt x="68" y="38"/>
                  </a:lnTo>
                  <a:lnTo>
                    <a:pt x="65" y="30"/>
                  </a:lnTo>
                  <a:lnTo>
                    <a:pt x="63" y="21"/>
                  </a:lnTo>
                  <a:lnTo>
                    <a:pt x="63" y="19"/>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44" name="Freeform 146"/>
            <p:cNvSpPr>
              <a:spLocks/>
            </p:cNvSpPr>
            <p:nvPr/>
          </p:nvSpPr>
          <p:spPr bwMode="auto">
            <a:xfrm>
              <a:off x="2670" y="1810"/>
              <a:ext cx="61" cy="27"/>
            </a:xfrm>
            <a:custGeom>
              <a:avLst/>
              <a:gdLst>
                <a:gd name="T0" fmla="*/ 5 w 61"/>
                <a:gd name="T1" fmla="*/ 13 h 27"/>
                <a:gd name="T2" fmla="*/ 11 w 61"/>
                <a:gd name="T3" fmla="*/ 9 h 27"/>
                <a:gd name="T4" fmla="*/ 19 w 61"/>
                <a:gd name="T5" fmla="*/ 9 h 27"/>
                <a:gd name="T6" fmla="*/ 27 w 61"/>
                <a:gd name="T7" fmla="*/ 11 h 27"/>
                <a:gd name="T8" fmla="*/ 33 w 61"/>
                <a:gd name="T9" fmla="*/ 13 h 27"/>
                <a:gd name="T10" fmla="*/ 41 w 61"/>
                <a:gd name="T11" fmla="*/ 17 h 27"/>
                <a:gd name="T12" fmla="*/ 48 w 61"/>
                <a:gd name="T13" fmla="*/ 21 h 27"/>
                <a:gd name="T14" fmla="*/ 55 w 61"/>
                <a:gd name="T15" fmla="*/ 25 h 27"/>
                <a:gd name="T16" fmla="*/ 59 w 61"/>
                <a:gd name="T17" fmla="*/ 27 h 27"/>
                <a:gd name="T18" fmla="*/ 61 w 61"/>
                <a:gd name="T19" fmla="*/ 19 h 27"/>
                <a:gd name="T20" fmla="*/ 56 w 61"/>
                <a:gd name="T21" fmla="*/ 17 h 27"/>
                <a:gd name="T22" fmla="*/ 50 w 61"/>
                <a:gd name="T23" fmla="*/ 13 h 27"/>
                <a:gd name="T24" fmla="*/ 44 w 61"/>
                <a:gd name="T25" fmla="*/ 9 h 27"/>
                <a:gd name="T26" fmla="*/ 36 w 61"/>
                <a:gd name="T27" fmla="*/ 4 h 27"/>
                <a:gd name="T28" fmla="*/ 27 w 61"/>
                <a:gd name="T29" fmla="*/ 0 h 27"/>
                <a:gd name="T30" fmla="*/ 19 w 61"/>
                <a:gd name="T31" fmla="*/ 0 h 27"/>
                <a:gd name="T32" fmla="*/ 9 w 61"/>
                <a:gd name="T33" fmla="*/ 0 h 27"/>
                <a:gd name="T34" fmla="*/ 0 w 61"/>
                <a:gd name="T35" fmla="*/ 6 h 27"/>
                <a:gd name="T36" fmla="*/ 5 w 61"/>
                <a:gd name="T37" fmla="*/ 13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7"/>
                <a:gd name="T59" fmla="*/ 61 w 61"/>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7">
                  <a:moveTo>
                    <a:pt x="5" y="13"/>
                  </a:moveTo>
                  <a:lnTo>
                    <a:pt x="11" y="9"/>
                  </a:lnTo>
                  <a:lnTo>
                    <a:pt x="19" y="9"/>
                  </a:lnTo>
                  <a:lnTo>
                    <a:pt x="27" y="11"/>
                  </a:lnTo>
                  <a:lnTo>
                    <a:pt x="33" y="13"/>
                  </a:lnTo>
                  <a:lnTo>
                    <a:pt x="41" y="17"/>
                  </a:lnTo>
                  <a:lnTo>
                    <a:pt x="48" y="21"/>
                  </a:lnTo>
                  <a:lnTo>
                    <a:pt x="55" y="25"/>
                  </a:lnTo>
                  <a:lnTo>
                    <a:pt x="59" y="27"/>
                  </a:lnTo>
                  <a:lnTo>
                    <a:pt x="61" y="19"/>
                  </a:lnTo>
                  <a:lnTo>
                    <a:pt x="56" y="17"/>
                  </a:lnTo>
                  <a:lnTo>
                    <a:pt x="50" y="13"/>
                  </a:lnTo>
                  <a:lnTo>
                    <a:pt x="44" y="9"/>
                  </a:lnTo>
                  <a:lnTo>
                    <a:pt x="36" y="4"/>
                  </a:lnTo>
                  <a:lnTo>
                    <a:pt x="27" y="0"/>
                  </a:lnTo>
                  <a:lnTo>
                    <a:pt x="19" y="0"/>
                  </a:lnTo>
                  <a:lnTo>
                    <a:pt x="9" y="0"/>
                  </a:lnTo>
                  <a:lnTo>
                    <a:pt x="0" y="6"/>
                  </a:lnTo>
                  <a:lnTo>
                    <a:pt x="5" y="13"/>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45" name="Freeform 147"/>
            <p:cNvSpPr>
              <a:spLocks/>
            </p:cNvSpPr>
            <p:nvPr/>
          </p:nvSpPr>
          <p:spPr bwMode="auto">
            <a:xfrm>
              <a:off x="2665" y="1816"/>
              <a:ext cx="28" cy="59"/>
            </a:xfrm>
            <a:custGeom>
              <a:avLst/>
              <a:gdLst>
                <a:gd name="T0" fmla="*/ 28 w 28"/>
                <a:gd name="T1" fmla="*/ 57 h 59"/>
                <a:gd name="T2" fmla="*/ 25 w 28"/>
                <a:gd name="T3" fmla="*/ 49 h 59"/>
                <a:gd name="T4" fmla="*/ 21 w 28"/>
                <a:gd name="T5" fmla="*/ 40 h 59"/>
                <a:gd name="T6" fmla="*/ 16 w 28"/>
                <a:gd name="T7" fmla="*/ 32 h 59"/>
                <a:gd name="T8" fmla="*/ 11 w 28"/>
                <a:gd name="T9" fmla="*/ 26 h 59"/>
                <a:gd name="T10" fmla="*/ 8 w 28"/>
                <a:gd name="T11" fmla="*/ 19 h 59"/>
                <a:gd name="T12" fmla="*/ 7 w 28"/>
                <a:gd name="T13" fmla="*/ 13 h 59"/>
                <a:gd name="T14" fmla="*/ 7 w 28"/>
                <a:gd name="T15" fmla="*/ 11 h 59"/>
                <a:gd name="T16" fmla="*/ 10 w 28"/>
                <a:gd name="T17" fmla="*/ 7 h 59"/>
                <a:gd name="T18" fmla="*/ 5 w 28"/>
                <a:gd name="T19" fmla="*/ 0 h 59"/>
                <a:gd name="T20" fmla="*/ 0 w 28"/>
                <a:gd name="T21" fmla="*/ 7 h 59"/>
                <a:gd name="T22" fmla="*/ 0 w 28"/>
                <a:gd name="T23" fmla="*/ 15 h 59"/>
                <a:gd name="T24" fmla="*/ 2 w 28"/>
                <a:gd name="T25" fmla="*/ 24 h 59"/>
                <a:gd name="T26" fmla="*/ 7 w 28"/>
                <a:gd name="T27" fmla="*/ 30 h 59"/>
                <a:gd name="T28" fmla="*/ 11 w 28"/>
                <a:gd name="T29" fmla="*/ 38 h 59"/>
                <a:gd name="T30" fmla="*/ 16 w 28"/>
                <a:gd name="T31" fmla="*/ 45 h 59"/>
                <a:gd name="T32" fmla="*/ 19 w 28"/>
                <a:gd name="T33" fmla="*/ 53 h 59"/>
                <a:gd name="T34" fmla="*/ 22 w 28"/>
                <a:gd name="T35" fmla="*/ 59 h 59"/>
                <a:gd name="T36" fmla="*/ 28 w 28"/>
                <a:gd name="T37" fmla="*/ 57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59"/>
                <a:gd name="T59" fmla="*/ 28 w 28"/>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59">
                  <a:moveTo>
                    <a:pt x="28" y="57"/>
                  </a:moveTo>
                  <a:lnTo>
                    <a:pt x="25" y="49"/>
                  </a:lnTo>
                  <a:lnTo>
                    <a:pt x="21" y="40"/>
                  </a:lnTo>
                  <a:lnTo>
                    <a:pt x="16" y="32"/>
                  </a:lnTo>
                  <a:lnTo>
                    <a:pt x="11" y="26"/>
                  </a:lnTo>
                  <a:lnTo>
                    <a:pt x="8" y="19"/>
                  </a:lnTo>
                  <a:lnTo>
                    <a:pt x="7" y="13"/>
                  </a:lnTo>
                  <a:lnTo>
                    <a:pt x="7" y="11"/>
                  </a:lnTo>
                  <a:lnTo>
                    <a:pt x="10" y="7"/>
                  </a:lnTo>
                  <a:lnTo>
                    <a:pt x="5" y="0"/>
                  </a:lnTo>
                  <a:lnTo>
                    <a:pt x="0" y="7"/>
                  </a:lnTo>
                  <a:lnTo>
                    <a:pt x="0" y="15"/>
                  </a:lnTo>
                  <a:lnTo>
                    <a:pt x="2" y="24"/>
                  </a:lnTo>
                  <a:lnTo>
                    <a:pt x="7" y="30"/>
                  </a:lnTo>
                  <a:lnTo>
                    <a:pt x="11" y="38"/>
                  </a:lnTo>
                  <a:lnTo>
                    <a:pt x="16" y="45"/>
                  </a:lnTo>
                  <a:lnTo>
                    <a:pt x="19" y="53"/>
                  </a:lnTo>
                  <a:lnTo>
                    <a:pt x="22" y="59"/>
                  </a:lnTo>
                  <a:lnTo>
                    <a:pt x="28" y="5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46" name="Freeform 148"/>
            <p:cNvSpPr>
              <a:spLocks/>
            </p:cNvSpPr>
            <p:nvPr/>
          </p:nvSpPr>
          <p:spPr bwMode="auto">
            <a:xfrm>
              <a:off x="2687" y="1873"/>
              <a:ext cx="13" cy="28"/>
            </a:xfrm>
            <a:custGeom>
              <a:avLst/>
              <a:gdLst>
                <a:gd name="T0" fmla="*/ 13 w 13"/>
                <a:gd name="T1" fmla="*/ 23 h 28"/>
                <a:gd name="T2" fmla="*/ 11 w 13"/>
                <a:gd name="T3" fmla="*/ 21 h 28"/>
                <a:gd name="T4" fmla="*/ 10 w 13"/>
                <a:gd name="T5" fmla="*/ 17 h 28"/>
                <a:gd name="T6" fmla="*/ 10 w 13"/>
                <a:gd name="T7" fmla="*/ 15 h 28"/>
                <a:gd name="T8" fmla="*/ 8 w 13"/>
                <a:gd name="T9" fmla="*/ 13 h 28"/>
                <a:gd name="T10" fmla="*/ 8 w 13"/>
                <a:gd name="T11" fmla="*/ 9 h 28"/>
                <a:gd name="T12" fmla="*/ 6 w 13"/>
                <a:gd name="T13" fmla="*/ 7 h 28"/>
                <a:gd name="T14" fmla="*/ 6 w 13"/>
                <a:gd name="T15" fmla="*/ 2 h 28"/>
                <a:gd name="T16" fmla="*/ 6 w 13"/>
                <a:gd name="T17" fmla="*/ 0 h 28"/>
                <a:gd name="T18" fmla="*/ 0 w 13"/>
                <a:gd name="T19" fmla="*/ 2 h 28"/>
                <a:gd name="T20" fmla="*/ 0 w 13"/>
                <a:gd name="T21" fmla="*/ 4 h 28"/>
                <a:gd name="T22" fmla="*/ 0 w 13"/>
                <a:gd name="T23" fmla="*/ 9 h 28"/>
                <a:gd name="T24" fmla="*/ 2 w 13"/>
                <a:gd name="T25" fmla="*/ 13 h 28"/>
                <a:gd name="T26" fmla="*/ 2 w 13"/>
                <a:gd name="T27" fmla="*/ 15 h 28"/>
                <a:gd name="T28" fmla="*/ 3 w 13"/>
                <a:gd name="T29" fmla="*/ 19 h 28"/>
                <a:gd name="T30" fmla="*/ 3 w 13"/>
                <a:gd name="T31" fmla="*/ 21 h 28"/>
                <a:gd name="T32" fmla="*/ 5 w 13"/>
                <a:gd name="T33" fmla="*/ 25 h 28"/>
                <a:gd name="T34" fmla="*/ 6 w 13"/>
                <a:gd name="T35" fmla="*/ 28 h 28"/>
                <a:gd name="T36" fmla="*/ 13 w 13"/>
                <a:gd name="T37" fmla="*/ 2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28"/>
                <a:gd name="T59" fmla="*/ 13 w 13"/>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28">
                  <a:moveTo>
                    <a:pt x="13" y="23"/>
                  </a:moveTo>
                  <a:lnTo>
                    <a:pt x="11" y="21"/>
                  </a:lnTo>
                  <a:lnTo>
                    <a:pt x="10" y="17"/>
                  </a:lnTo>
                  <a:lnTo>
                    <a:pt x="10" y="15"/>
                  </a:lnTo>
                  <a:lnTo>
                    <a:pt x="8" y="13"/>
                  </a:lnTo>
                  <a:lnTo>
                    <a:pt x="8" y="9"/>
                  </a:lnTo>
                  <a:lnTo>
                    <a:pt x="6" y="7"/>
                  </a:lnTo>
                  <a:lnTo>
                    <a:pt x="6" y="2"/>
                  </a:lnTo>
                  <a:lnTo>
                    <a:pt x="6" y="0"/>
                  </a:lnTo>
                  <a:lnTo>
                    <a:pt x="0" y="2"/>
                  </a:lnTo>
                  <a:lnTo>
                    <a:pt x="0" y="4"/>
                  </a:lnTo>
                  <a:lnTo>
                    <a:pt x="0" y="9"/>
                  </a:lnTo>
                  <a:lnTo>
                    <a:pt x="2" y="13"/>
                  </a:lnTo>
                  <a:lnTo>
                    <a:pt x="2" y="15"/>
                  </a:lnTo>
                  <a:lnTo>
                    <a:pt x="3" y="19"/>
                  </a:lnTo>
                  <a:lnTo>
                    <a:pt x="3" y="21"/>
                  </a:lnTo>
                  <a:lnTo>
                    <a:pt x="5" y="25"/>
                  </a:lnTo>
                  <a:lnTo>
                    <a:pt x="6" y="28"/>
                  </a:lnTo>
                  <a:lnTo>
                    <a:pt x="13" y="23"/>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47" name="Freeform 149"/>
            <p:cNvSpPr>
              <a:spLocks/>
            </p:cNvSpPr>
            <p:nvPr/>
          </p:nvSpPr>
          <p:spPr bwMode="auto">
            <a:xfrm>
              <a:off x="2693" y="1894"/>
              <a:ext cx="44" cy="21"/>
            </a:xfrm>
            <a:custGeom>
              <a:avLst/>
              <a:gdLst>
                <a:gd name="T0" fmla="*/ 38 w 44"/>
                <a:gd name="T1" fmla="*/ 0 h 21"/>
                <a:gd name="T2" fmla="*/ 35 w 44"/>
                <a:gd name="T3" fmla="*/ 7 h 21"/>
                <a:gd name="T4" fmla="*/ 30 w 44"/>
                <a:gd name="T5" fmla="*/ 9 h 21"/>
                <a:gd name="T6" fmla="*/ 27 w 44"/>
                <a:gd name="T7" fmla="*/ 11 h 21"/>
                <a:gd name="T8" fmla="*/ 22 w 44"/>
                <a:gd name="T9" fmla="*/ 13 h 21"/>
                <a:gd name="T10" fmla="*/ 18 w 44"/>
                <a:gd name="T11" fmla="*/ 13 h 21"/>
                <a:gd name="T12" fmla="*/ 14 w 44"/>
                <a:gd name="T13" fmla="*/ 11 h 21"/>
                <a:gd name="T14" fmla="*/ 10 w 44"/>
                <a:gd name="T15" fmla="*/ 7 h 21"/>
                <a:gd name="T16" fmla="*/ 7 w 44"/>
                <a:gd name="T17" fmla="*/ 2 h 21"/>
                <a:gd name="T18" fmla="*/ 0 w 44"/>
                <a:gd name="T19" fmla="*/ 7 h 21"/>
                <a:gd name="T20" fmla="*/ 5 w 44"/>
                <a:gd name="T21" fmla="*/ 13 h 21"/>
                <a:gd name="T22" fmla="*/ 11 w 44"/>
                <a:gd name="T23" fmla="*/ 17 h 21"/>
                <a:gd name="T24" fmla="*/ 16 w 44"/>
                <a:gd name="T25" fmla="*/ 21 h 21"/>
                <a:gd name="T26" fmla="*/ 22 w 44"/>
                <a:gd name="T27" fmla="*/ 21 h 21"/>
                <a:gd name="T28" fmla="*/ 29 w 44"/>
                <a:gd name="T29" fmla="*/ 19 h 21"/>
                <a:gd name="T30" fmla="*/ 33 w 44"/>
                <a:gd name="T31" fmla="*/ 17 h 21"/>
                <a:gd name="T32" fmla="*/ 40 w 44"/>
                <a:gd name="T33" fmla="*/ 13 h 21"/>
                <a:gd name="T34" fmla="*/ 44 w 44"/>
                <a:gd name="T35" fmla="*/ 7 h 21"/>
                <a:gd name="T36" fmla="*/ 38 w 44"/>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21"/>
                <a:gd name="T59" fmla="*/ 44 w 44"/>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21">
                  <a:moveTo>
                    <a:pt x="38" y="0"/>
                  </a:moveTo>
                  <a:lnTo>
                    <a:pt x="35" y="7"/>
                  </a:lnTo>
                  <a:lnTo>
                    <a:pt x="30" y="9"/>
                  </a:lnTo>
                  <a:lnTo>
                    <a:pt x="27" y="11"/>
                  </a:lnTo>
                  <a:lnTo>
                    <a:pt x="22" y="13"/>
                  </a:lnTo>
                  <a:lnTo>
                    <a:pt x="18" y="13"/>
                  </a:lnTo>
                  <a:lnTo>
                    <a:pt x="14" y="11"/>
                  </a:lnTo>
                  <a:lnTo>
                    <a:pt x="10" y="7"/>
                  </a:lnTo>
                  <a:lnTo>
                    <a:pt x="7" y="2"/>
                  </a:lnTo>
                  <a:lnTo>
                    <a:pt x="0" y="7"/>
                  </a:lnTo>
                  <a:lnTo>
                    <a:pt x="5" y="13"/>
                  </a:lnTo>
                  <a:lnTo>
                    <a:pt x="11" y="17"/>
                  </a:lnTo>
                  <a:lnTo>
                    <a:pt x="16" y="21"/>
                  </a:lnTo>
                  <a:lnTo>
                    <a:pt x="22" y="21"/>
                  </a:lnTo>
                  <a:lnTo>
                    <a:pt x="29" y="19"/>
                  </a:lnTo>
                  <a:lnTo>
                    <a:pt x="33" y="17"/>
                  </a:lnTo>
                  <a:lnTo>
                    <a:pt x="40" y="13"/>
                  </a:lnTo>
                  <a:lnTo>
                    <a:pt x="44" y="7"/>
                  </a:lnTo>
                  <a:lnTo>
                    <a:pt x="38"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48" name="Freeform 150"/>
            <p:cNvSpPr>
              <a:spLocks/>
            </p:cNvSpPr>
            <p:nvPr/>
          </p:nvSpPr>
          <p:spPr bwMode="auto">
            <a:xfrm>
              <a:off x="2728" y="1833"/>
              <a:ext cx="14" cy="68"/>
            </a:xfrm>
            <a:custGeom>
              <a:avLst/>
              <a:gdLst>
                <a:gd name="T0" fmla="*/ 1 w 14"/>
                <a:gd name="T1" fmla="*/ 4 h 68"/>
                <a:gd name="T2" fmla="*/ 0 w 14"/>
                <a:gd name="T3" fmla="*/ 4 h 68"/>
                <a:gd name="T4" fmla="*/ 1 w 14"/>
                <a:gd name="T5" fmla="*/ 11 h 68"/>
                <a:gd name="T6" fmla="*/ 5 w 14"/>
                <a:gd name="T7" fmla="*/ 19 h 68"/>
                <a:gd name="T8" fmla="*/ 6 w 14"/>
                <a:gd name="T9" fmla="*/ 28 h 68"/>
                <a:gd name="T10" fmla="*/ 6 w 14"/>
                <a:gd name="T11" fmla="*/ 36 h 68"/>
                <a:gd name="T12" fmla="*/ 8 w 14"/>
                <a:gd name="T13" fmla="*/ 42 h 68"/>
                <a:gd name="T14" fmla="*/ 6 w 14"/>
                <a:gd name="T15" fmla="*/ 51 h 68"/>
                <a:gd name="T16" fmla="*/ 6 w 14"/>
                <a:gd name="T17" fmla="*/ 57 h 68"/>
                <a:gd name="T18" fmla="*/ 3 w 14"/>
                <a:gd name="T19" fmla="*/ 61 h 68"/>
                <a:gd name="T20" fmla="*/ 9 w 14"/>
                <a:gd name="T21" fmla="*/ 68 h 68"/>
                <a:gd name="T22" fmla="*/ 12 w 14"/>
                <a:gd name="T23" fmla="*/ 59 h 68"/>
                <a:gd name="T24" fmla="*/ 14 w 14"/>
                <a:gd name="T25" fmla="*/ 51 h 68"/>
                <a:gd name="T26" fmla="*/ 14 w 14"/>
                <a:gd name="T27" fmla="*/ 42 h 68"/>
                <a:gd name="T28" fmla="*/ 12 w 14"/>
                <a:gd name="T29" fmla="*/ 34 h 68"/>
                <a:gd name="T30" fmla="*/ 12 w 14"/>
                <a:gd name="T31" fmla="*/ 26 h 68"/>
                <a:gd name="T32" fmla="*/ 11 w 14"/>
                <a:gd name="T33" fmla="*/ 17 h 68"/>
                <a:gd name="T34" fmla="*/ 8 w 14"/>
                <a:gd name="T35" fmla="*/ 9 h 68"/>
                <a:gd name="T36" fmla="*/ 6 w 14"/>
                <a:gd name="T37" fmla="*/ 2 h 68"/>
                <a:gd name="T38" fmla="*/ 6 w 14"/>
                <a:gd name="T39" fmla="*/ 0 h 68"/>
                <a:gd name="T40" fmla="*/ 1 w 14"/>
                <a:gd name="T41" fmla="*/ 4 h 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68"/>
                <a:gd name="T65" fmla="*/ 14 w 14"/>
                <a:gd name="T66" fmla="*/ 68 h 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68">
                  <a:moveTo>
                    <a:pt x="1" y="4"/>
                  </a:moveTo>
                  <a:lnTo>
                    <a:pt x="0" y="4"/>
                  </a:lnTo>
                  <a:lnTo>
                    <a:pt x="1" y="11"/>
                  </a:lnTo>
                  <a:lnTo>
                    <a:pt x="5" y="19"/>
                  </a:lnTo>
                  <a:lnTo>
                    <a:pt x="6" y="28"/>
                  </a:lnTo>
                  <a:lnTo>
                    <a:pt x="6" y="36"/>
                  </a:lnTo>
                  <a:lnTo>
                    <a:pt x="8" y="42"/>
                  </a:lnTo>
                  <a:lnTo>
                    <a:pt x="6" y="51"/>
                  </a:lnTo>
                  <a:lnTo>
                    <a:pt x="6" y="57"/>
                  </a:lnTo>
                  <a:lnTo>
                    <a:pt x="3" y="61"/>
                  </a:lnTo>
                  <a:lnTo>
                    <a:pt x="9" y="68"/>
                  </a:lnTo>
                  <a:lnTo>
                    <a:pt x="12" y="59"/>
                  </a:lnTo>
                  <a:lnTo>
                    <a:pt x="14" y="51"/>
                  </a:lnTo>
                  <a:lnTo>
                    <a:pt x="14" y="42"/>
                  </a:lnTo>
                  <a:lnTo>
                    <a:pt x="12" y="34"/>
                  </a:lnTo>
                  <a:lnTo>
                    <a:pt x="12" y="26"/>
                  </a:lnTo>
                  <a:lnTo>
                    <a:pt x="11" y="17"/>
                  </a:lnTo>
                  <a:lnTo>
                    <a:pt x="8" y="9"/>
                  </a:lnTo>
                  <a:lnTo>
                    <a:pt x="6" y="2"/>
                  </a:lnTo>
                  <a:lnTo>
                    <a:pt x="6" y="0"/>
                  </a:lnTo>
                  <a:lnTo>
                    <a:pt x="1" y="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49" name="Freeform 151"/>
            <p:cNvSpPr>
              <a:spLocks/>
            </p:cNvSpPr>
            <p:nvPr/>
          </p:nvSpPr>
          <p:spPr bwMode="auto">
            <a:xfrm>
              <a:off x="2728" y="1829"/>
              <a:ext cx="6" cy="8"/>
            </a:xfrm>
            <a:custGeom>
              <a:avLst/>
              <a:gdLst>
                <a:gd name="T0" fmla="*/ 1 w 6"/>
                <a:gd name="T1" fmla="*/ 8 h 8"/>
                <a:gd name="T2" fmla="*/ 0 w 6"/>
                <a:gd name="T3" fmla="*/ 6 h 8"/>
                <a:gd name="T4" fmla="*/ 1 w 6"/>
                <a:gd name="T5" fmla="*/ 8 h 8"/>
                <a:gd name="T6" fmla="*/ 6 w 6"/>
                <a:gd name="T7" fmla="*/ 4 h 8"/>
                <a:gd name="T8" fmla="*/ 5 w 6"/>
                <a:gd name="T9" fmla="*/ 2 h 8"/>
                <a:gd name="T10" fmla="*/ 3 w 6"/>
                <a:gd name="T11" fmla="*/ 0 h 8"/>
                <a:gd name="T12" fmla="*/ 5 w 6"/>
                <a:gd name="T13" fmla="*/ 2 h 8"/>
                <a:gd name="T14" fmla="*/ 5 w 6"/>
                <a:gd name="T15" fmla="*/ 0 h 8"/>
                <a:gd name="T16" fmla="*/ 3 w 6"/>
                <a:gd name="T17" fmla="*/ 0 h 8"/>
                <a:gd name="T18" fmla="*/ 1 w 6"/>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8"/>
                <a:gd name="T32" fmla="*/ 6 w 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8">
                  <a:moveTo>
                    <a:pt x="1" y="8"/>
                  </a:moveTo>
                  <a:lnTo>
                    <a:pt x="0" y="6"/>
                  </a:lnTo>
                  <a:lnTo>
                    <a:pt x="1" y="8"/>
                  </a:lnTo>
                  <a:lnTo>
                    <a:pt x="6" y="4"/>
                  </a:lnTo>
                  <a:lnTo>
                    <a:pt x="5" y="2"/>
                  </a:lnTo>
                  <a:lnTo>
                    <a:pt x="3" y="0"/>
                  </a:lnTo>
                  <a:lnTo>
                    <a:pt x="5" y="2"/>
                  </a:lnTo>
                  <a:lnTo>
                    <a:pt x="5" y="0"/>
                  </a:lnTo>
                  <a:lnTo>
                    <a:pt x="3" y="0"/>
                  </a:lnTo>
                  <a:lnTo>
                    <a:pt x="1" y="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50" name="Freeform 152"/>
            <p:cNvSpPr>
              <a:spLocks/>
            </p:cNvSpPr>
            <p:nvPr/>
          </p:nvSpPr>
          <p:spPr bwMode="auto">
            <a:xfrm>
              <a:off x="2670" y="1810"/>
              <a:ext cx="61" cy="27"/>
            </a:xfrm>
            <a:custGeom>
              <a:avLst/>
              <a:gdLst>
                <a:gd name="T0" fmla="*/ 5 w 61"/>
                <a:gd name="T1" fmla="*/ 13 h 27"/>
                <a:gd name="T2" fmla="*/ 11 w 61"/>
                <a:gd name="T3" fmla="*/ 9 h 27"/>
                <a:gd name="T4" fmla="*/ 19 w 61"/>
                <a:gd name="T5" fmla="*/ 9 h 27"/>
                <a:gd name="T6" fmla="*/ 27 w 61"/>
                <a:gd name="T7" fmla="*/ 11 h 27"/>
                <a:gd name="T8" fmla="*/ 33 w 61"/>
                <a:gd name="T9" fmla="*/ 13 h 27"/>
                <a:gd name="T10" fmla="*/ 41 w 61"/>
                <a:gd name="T11" fmla="*/ 17 h 27"/>
                <a:gd name="T12" fmla="*/ 48 w 61"/>
                <a:gd name="T13" fmla="*/ 21 h 27"/>
                <a:gd name="T14" fmla="*/ 55 w 61"/>
                <a:gd name="T15" fmla="*/ 25 h 27"/>
                <a:gd name="T16" fmla="*/ 59 w 61"/>
                <a:gd name="T17" fmla="*/ 27 h 27"/>
                <a:gd name="T18" fmla="*/ 61 w 61"/>
                <a:gd name="T19" fmla="*/ 19 h 27"/>
                <a:gd name="T20" fmla="*/ 56 w 61"/>
                <a:gd name="T21" fmla="*/ 17 h 27"/>
                <a:gd name="T22" fmla="*/ 50 w 61"/>
                <a:gd name="T23" fmla="*/ 13 h 27"/>
                <a:gd name="T24" fmla="*/ 44 w 61"/>
                <a:gd name="T25" fmla="*/ 9 h 27"/>
                <a:gd name="T26" fmla="*/ 36 w 61"/>
                <a:gd name="T27" fmla="*/ 4 h 27"/>
                <a:gd name="T28" fmla="*/ 27 w 61"/>
                <a:gd name="T29" fmla="*/ 0 h 27"/>
                <a:gd name="T30" fmla="*/ 19 w 61"/>
                <a:gd name="T31" fmla="*/ 0 h 27"/>
                <a:gd name="T32" fmla="*/ 9 w 61"/>
                <a:gd name="T33" fmla="*/ 0 h 27"/>
                <a:gd name="T34" fmla="*/ 0 w 61"/>
                <a:gd name="T35" fmla="*/ 6 h 27"/>
                <a:gd name="T36" fmla="*/ 5 w 61"/>
                <a:gd name="T37" fmla="*/ 13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7"/>
                <a:gd name="T59" fmla="*/ 61 w 61"/>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7">
                  <a:moveTo>
                    <a:pt x="5" y="13"/>
                  </a:moveTo>
                  <a:lnTo>
                    <a:pt x="11" y="9"/>
                  </a:lnTo>
                  <a:lnTo>
                    <a:pt x="19" y="9"/>
                  </a:lnTo>
                  <a:lnTo>
                    <a:pt x="27" y="11"/>
                  </a:lnTo>
                  <a:lnTo>
                    <a:pt x="33" y="13"/>
                  </a:lnTo>
                  <a:lnTo>
                    <a:pt x="41" y="17"/>
                  </a:lnTo>
                  <a:lnTo>
                    <a:pt x="48" y="21"/>
                  </a:lnTo>
                  <a:lnTo>
                    <a:pt x="55" y="25"/>
                  </a:lnTo>
                  <a:lnTo>
                    <a:pt x="59" y="27"/>
                  </a:lnTo>
                  <a:lnTo>
                    <a:pt x="61" y="19"/>
                  </a:lnTo>
                  <a:lnTo>
                    <a:pt x="56" y="17"/>
                  </a:lnTo>
                  <a:lnTo>
                    <a:pt x="50" y="13"/>
                  </a:lnTo>
                  <a:lnTo>
                    <a:pt x="44" y="9"/>
                  </a:lnTo>
                  <a:lnTo>
                    <a:pt x="36" y="4"/>
                  </a:lnTo>
                  <a:lnTo>
                    <a:pt x="27" y="0"/>
                  </a:lnTo>
                  <a:lnTo>
                    <a:pt x="19" y="0"/>
                  </a:lnTo>
                  <a:lnTo>
                    <a:pt x="9" y="0"/>
                  </a:lnTo>
                  <a:lnTo>
                    <a:pt x="0" y="6"/>
                  </a:lnTo>
                  <a:lnTo>
                    <a:pt x="5"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51" name="Freeform 153"/>
            <p:cNvSpPr>
              <a:spLocks/>
            </p:cNvSpPr>
            <p:nvPr/>
          </p:nvSpPr>
          <p:spPr bwMode="auto">
            <a:xfrm>
              <a:off x="2665" y="1816"/>
              <a:ext cx="28" cy="59"/>
            </a:xfrm>
            <a:custGeom>
              <a:avLst/>
              <a:gdLst>
                <a:gd name="T0" fmla="*/ 28 w 28"/>
                <a:gd name="T1" fmla="*/ 57 h 59"/>
                <a:gd name="T2" fmla="*/ 25 w 28"/>
                <a:gd name="T3" fmla="*/ 49 h 59"/>
                <a:gd name="T4" fmla="*/ 21 w 28"/>
                <a:gd name="T5" fmla="*/ 40 h 59"/>
                <a:gd name="T6" fmla="*/ 16 w 28"/>
                <a:gd name="T7" fmla="*/ 32 h 59"/>
                <a:gd name="T8" fmla="*/ 11 w 28"/>
                <a:gd name="T9" fmla="*/ 26 h 59"/>
                <a:gd name="T10" fmla="*/ 8 w 28"/>
                <a:gd name="T11" fmla="*/ 19 h 59"/>
                <a:gd name="T12" fmla="*/ 7 w 28"/>
                <a:gd name="T13" fmla="*/ 13 h 59"/>
                <a:gd name="T14" fmla="*/ 7 w 28"/>
                <a:gd name="T15" fmla="*/ 11 h 59"/>
                <a:gd name="T16" fmla="*/ 10 w 28"/>
                <a:gd name="T17" fmla="*/ 7 h 59"/>
                <a:gd name="T18" fmla="*/ 5 w 28"/>
                <a:gd name="T19" fmla="*/ 0 h 59"/>
                <a:gd name="T20" fmla="*/ 0 w 28"/>
                <a:gd name="T21" fmla="*/ 7 h 59"/>
                <a:gd name="T22" fmla="*/ 0 w 28"/>
                <a:gd name="T23" fmla="*/ 15 h 59"/>
                <a:gd name="T24" fmla="*/ 2 w 28"/>
                <a:gd name="T25" fmla="*/ 24 h 59"/>
                <a:gd name="T26" fmla="*/ 7 w 28"/>
                <a:gd name="T27" fmla="*/ 30 h 59"/>
                <a:gd name="T28" fmla="*/ 11 w 28"/>
                <a:gd name="T29" fmla="*/ 38 h 59"/>
                <a:gd name="T30" fmla="*/ 16 w 28"/>
                <a:gd name="T31" fmla="*/ 45 h 59"/>
                <a:gd name="T32" fmla="*/ 19 w 28"/>
                <a:gd name="T33" fmla="*/ 53 h 59"/>
                <a:gd name="T34" fmla="*/ 22 w 28"/>
                <a:gd name="T35" fmla="*/ 59 h 59"/>
                <a:gd name="T36" fmla="*/ 28 w 28"/>
                <a:gd name="T37" fmla="*/ 57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59"/>
                <a:gd name="T59" fmla="*/ 28 w 28"/>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59">
                  <a:moveTo>
                    <a:pt x="28" y="57"/>
                  </a:moveTo>
                  <a:lnTo>
                    <a:pt x="25" y="49"/>
                  </a:lnTo>
                  <a:lnTo>
                    <a:pt x="21" y="40"/>
                  </a:lnTo>
                  <a:lnTo>
                    <a:pt x="16" y="32"/>
                  </a:lnTo>
                  <a:lnTo>
                    <a:pt x="11" y="26"/>
                  </a:lnTo>
                  <a:lnTo>
                    <a:pt x="8" y="19"/>
                  </a:lnTo>
                  <a:lnTo>
                    <a:pt x="7" y="13"/>
                  </a:lnTo>
                  <a:lnTo>
                    <a:pt x="7" y="11"/>
                  </a:lnTo>
                  <a:lnTo>
                    <a:pt x="10" y="7"/>
                  </a:lnTo>
                  <a:lnTo>
                    <a:pt x="5" y="0"/>
                  </a:lnTo>
                  <a:lnTo>
                    <a:pt x="0" y="7"/>
                  </a:lnTo>
                  <a:lnTo>
                    <a:pt x="0" y="15"/>
                  </a:lnTo>
                  <a:lnTo>
                    <a:pt x="2" y="24"/>
                  </a:lnTo>
                  <a:lnTo>
                    <a:pt x="7" y="30"/>
                  </a:lnTo>
                  <a:lnTo>
                    <a:pt x="11" y="38"/>
                  </a:lnTo>
                  <a:lnTo>
                    <a:pt x="16" y="45"/>
                  </a:lnTo>
                  <a:lnTo>
                    <a:pt x="19" y="53"/>
                  </a:lnTo>
                  <a:lnTo>
                    <a:pt x="22" y="59"/>
                  </a:lnTo>
                  <a:lnTo>
                    <a:pt x="28" y="5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52" name="Freeform 154"/>
            <p:cNvSpPr>
              <a:spLocks/>
            </p:cNvSpPr>
            <p:nvPr/>
          </p:nvSpPr>
          <p:spPr bwMode="auto">
            <a:xfrm>
              <a:off x="2687" y="1873"/>
              <a:ext cx="13" cy="28"/>
            </a:xfrm>
            <a:custGeom>
              <a:avLst/>
              <a:gdLst>
                <a:gd name="T0" fmla="*/ 13 w 13"/>
                <a:gd name="T1" fmla="*/ 23 h 28"/>
                <a:gd name="T2" fmla="*/ 11 w 13"/>
                <a:gd name="T3" fmla="*/ 21 h 28"/>
                <a:gd name="T4" fmla="*/ 10 w 13"/>
                <a:gd name="T5" fmla="*/ 17 h 28"/>
                <a:gd name="T6" fmla="*/ 10 w 13"/>
                <a:gd name="T7" fmla="*/ 15 h 28"/>
                <a:gd name="T8" fmla="*/ 8 w 13"/>
                <a:gd name="T9" fmla="*/ 13 h 28"/>
                <a:gd name="T10" fmla="*/ 8 w 13"/>
                <a:gd name="T11" fmla="*/ 9 h 28"/>
                <a:gd name="T12" fmla="*/ 6 w 13"/>
                <a:gd name="T13" fmla="*/ 7 h 28"/>
                <a:gd name="T14" fmla="*/ 6 w 13"/>
                <a:gd name="T15" fmla="*/ 2 h 28"/>
                <a:gd name="T16" fmla="*/ 6 w 13"/>
                <a:gd name="T17" fmla="*/ 0 h 28"/>
                <a:gd name="T18" fmla="*/ 0 w 13"/>
                <a:gd name="T19" fmla="*/ 2 h 28"/>
                <a:gd name="T20" fmla="*/ 0 w 13"/>
                <a:gd name="T21" fmla="*/ 4 h 28"/>
                <a:gd name="T22" fmla="*/ 0 w 13"/>
                <a:gd name="T23" fmla="*/ 9 h 28"/>
                <a:gd name="T24" fmla="*/ 2 w 13"/>
                <a:gd name="T25" fmla="*/ 13 h 28"/>
                <a:gd name="T26" fmla="*/ 2 w 13"/>
                <a:gd name="T27" fmla="*/ 15 h 28"/>
                <a:gd name="T28" fmla="*/ 3 w 13"/>
                <a:gd name="T29" fmla="*/ 19 h 28"/>
                <a:gd name="T30" fmla="*/ 3 w 13"/>
                <a:gd name="T31" fmla="*/ 21 h 28"/>
                <a:gd name="T32" fmla="*/ 5 w 13"/>
                <a:gd name="T33" fmla="*/ 25 h 28"/>
                <a:gd name="T34" fmla="*/ 6 w 13"/>
                <a:gd name="T35" fmla="*/ 28 h 28"/>
                <a:gd name="T36" fmla="*/ 13 w 13"/>
                <a:gd name="T37" fmla="*/ 23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28"/>
                <a:gd name="T59" fmla="*/ 13 w 13"/>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28">
                  <a:moveTo>
                    <a:pt x="13" y="23"/>
                  </a:moveTo>
                  <a:lnTo>
                    <a:pt x="11" y="21"/>
                  </a:lnTo>
                  <a:lnTo>
                    <a:pt x="10" y="17"/>
                  </a:lnTo>
                  <a:lnTo>
                    <a:pt x="10" y="15"/>
                  </a:lnTo>
                  <a:lnTo>
                    <a:pt x="8" y="13"/>
                  </a:lnTo>
                  <a:lnTo>
                    <a:pt x="8" y="9"/>
                  </a:lnTo>
                  <a:lnTo>
                    <a:pt x="6" y="7"/>
                  </a:lnTo>
                  <a:lnTo>
                    <a:pt x="6" y="2"/>
                  </a:lnTo>
                  <a:lnTo>
                    <a:pt x="6" y="0"/>
                  </a:lnTo>
                  <a:lnTo>
                    <a:pt x="0" y="2"/>
                  </a:lnTo>
                  <a:lnTo>
                    <a:pt x="0" y="4"/>
                  </a:lnTo>
                  <a:lnTo>
                    <a:pt x="0" y="9"/>
                  </a:lnTo>
                  <a:lnTo>
                    <a:pt x="2" y="13"/>
                  </a:lnTo>
                  <a:lnTo>
                    <a:pt x="2" y="15"/>
                  </a:lnTo>
                  <a:lnTo>
                    <a:pt x="3" y="19"/>
                  </a:lnTo>
                  <a:lnTo>
                    <a:pt x="3" y="21"/>
                  </a:lnTo>
                  <a:lnTo>
                    <a:pt x="5" y="25"/>
                  </a:lnTo>
                  <a:lnTo>
                    <a:pt x="6" y="28"/>
                  </a:lnTo>
                  <a:lnTo>
                    <a:pt x="13" y="2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53" name="Freeform 155"/>
            <p:cNvSpPr>
              <a:spLocks/>
            </p:cNvSpPr>
            <p:nvPr/>
          </p:nvSpPr>
          <p:spPr bwMode="auto">
            <a:xfrm>
              <a:off x="2693" y="1894"/>
              <a:ext cx="44" cy="21"/>
            </a:xfrm>
            <a:custGeom>
              <a:avLst/>
              <a:gdLst>
                <a:gd name="T0" fmla="*/ 38 w 44"/>
                <a:gd name="T1" fmla="*/ 0 h 21"/>
                <a:gd name="T2" fmla="*/ 35 w 44"/>
                <a:gd name="T3" fmla="*/ 7 h 21"/>
                <a:gd name="T4" fmla="*/ 30 w 44"/>
                <a:gd name="T5" fmla="*/ 9 h 21"/>
                <a:gd name="T6" fmla="*/ 27 w 44"/>
                <a:gd name="T7" fmla="*/ 11 h 21"/>
                <a:gd name="T8" fmla="*/ 22 w 44"/>
                <a:gd name="T9" fmla="*/ 13 h 21"/>
                <a:gd name="T10" fmla="*/ 18 w 44"/>
                <a:gd name="T11" fmla="*/ 13 h 21"/>
                <a:gd name="T12" fmla="*/ 14 w 44"/>
                <a:gd name="T13" fmla="*/ 11 h 21"/>
                <a:gd name="T14" fmla="*/ 10 w 44"/>
                <a:gd name="T15" fmla="*/ 7 h 21"/>
                <a:gd name="T16" fmla="*/ 7 w 44"/>
                <a:gd name="T17" fmla="*/ 2 h 21"/>
                <a:gd name="T18" fmla="*/ 0 w 44"/>
                <a:gd name="T19" fmla="*/ 7 h 21"/>
                <a:gd name="T20" fmla="*/ 5 w 44"/>
                <a:gd name="T21" fmla="*/ 13 h 21"/>
                <a:gd name="T22" fmla="*/ 11 w 44"/>
                <a:gd name="T23" fmla="*/ 17 h 21"/>
                <a:gd name="T24" fmla="*/ 16 w 44"/>
                <a:gd name="T25" fmla="*/ 21 h 21"/>
                <a:gd name="T26" fmla="*/ 22 w 44"/>
                <a:gd name="T27" fmla="*/ 21 h 21"/>
                <a:gd name="T28" fmla="*/ 29 w 44"/>
                <a:gd name="T29" fmla="*/ 19 h 21"/>
                <a:gd name="T30" fmla="*/ 33 w 44"/>
                <a:gd name="T31" fmla="*/ 17 h 21"/>
                <a:gd name="T32" fmla="*/ 40 w 44"/>
                <a:gd name="T33" fmla="*/ 13 h 21"/>
                <a:gd name="T34" fmla="*/ 44 w 44"/>
                <a:gd name="T35" fmla="*/ 7 h 21"/>
                <a:gd name="T36" fmla="*/ 38 w 44"/>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21"/>
                <a:gd name="T59" fmla="*/ 44 w 44"/>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21">
                  <a:moveTo>
                    <a:pt x="38" y="0"/>
                  </a:moveTo>
                  <a:lnTo>
                    <a:pt x="35" y="7"/>
                  </a:lnTo>
                  <a:lnTo>
                    <a:pt x="30" y="9"/>
                  </a:lnTo>
                  <a:lnTo>
                    <a:pt x="27" y="11"/>
                  </a:lnTo>
                  <a:lnTo>
                    <a:pt x="22" y="13"/>
                  </a:lnTo>
                  <a:lnTo>
                    <a:pt x="18" y="13"/>
                  </a:lnTo>
                  <a:lnTo>
                    <a:pt x="14" y="11"/>
                  </a:lnTo>
                  <a:lnTo>
                    <a:pt x="10" y="7"/>
                  </a:lnTo>
                  <a:lnTo>
                    <a:pt x="7" y="2"/>
                  </a:lnTo>
                  <a:lnTo>
                    <a:pt x="0" y="7"/>
                  </a:lnTo>
                  <a:lnTo>
                    <a:pt x="5" y="13"/>
                  </a:lnTo>
                  <a:lnTo>
                    <a:pt x="11" y="17"/>
                  </a:lnTo>
                  <a:lnTo>
                    <a:pt x="16" y="21"/>
                  </a:lnTo>
                  <a:lnTo>
                    <a:pt x="22" y="21"/>
                  </a:lnTo>
                  <a:lnTo>
                    <a:pt x="29" y="19"/>
                  </a:lnTo>
                  <a:lnTo>
                    <a:pt x="33" y="17"/>
                  </a:lnTo>
                  <a:lnTo>
                    <a:pt x="40" y="13"/>
                  </a:lnTo>
                  <a:lnTo>
                    <a:pt x="44" y="7"/>
                  </a:lnTo>
                  <a:lnTo>
                    <a:pt x="3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54" name="Freeform 156"/>
            <p:cNvSpPr>
              <a:spLocks/>
            </p:cNvSpPr>
            <p:nvPr/>
          </p:nvSpPr>
          <p:spPr bwMode="auto">
            <a:xfrm>
              <a:off x="2728" y="1835"/>
              <a:ext cx="14" cy="66"/>
            </a:xfrm>
            <a:custGeom>
              <a:avLst/>
              <a:gdLst>
                <a:gd name="T0" fmla="*/ 0 w 14"/>
                <a:gd name="T1" fmla="*/ 2 h 66"/>
                <a:gd name="T2" fmla="*/ 1 w 14"/>
                <a:gd name="T3" fmla="*/ 9 h 66"/>
                <a:gd name="T4" fmla="*/ 5 w 14"/>
                <a:gd name="T5" fmla="*/ 17 h 66"/>
                <a:gd name="T6" fmla="*/ 6 w 14"/>
                <a:gd name="T7" fmla="*/ 26 h 66"/>
                <a:gd name="T8" fmla="*/ 6 w 14"/>
                <a:gd name="T9" fmla="*/ 34 h 66"/>
                <a:gd name="T10" fmla="*/ 8 w 14"/>
                <a:gd name="T11" fmla="*/ 40 h 66"/>
                <a:gd name="T12" fmla="*/ 6 w 14"/>
                <a:gd name="T13" fmla="*/ 49 h 66"/>
                <a:gd name="T14" fmla="*/ 6 w 14"/>
                <a:gd name="T15" fmla="*/ 55 h 66"/>
                <a:gd name="T16" fmla="*/ 3 w 14"/>
                <a:gd name="T17" fmla="*/ 59 h 66"/>
                <a:gd name="T18" fmla="*/ 9 w 14"/>
                <a:gd name="T19" fmla="*/ 66 h 66"/>
                <a:gd name="T20" fmla="*/ 12 w 14"/>
                <a:gd name="T21" fmla="*/ 57 h 66"/>
                <a:gd name="T22" fmla="*/ 14 w 14"/>
                <a:gd name="T23" fmla="*/ 49 h 66"/>
                <a:gd name="T24" fmla="*/ 14 w 14"/>
                <a:gd name="T25" fmla="*/ 40 h 66"/>
                <a:gd name="T26" fmla="*/ 12 w 14"/>
                <a:gd name="T27" fmla="*/ 32 h 66"/>
                <a:gd name="T28" fmla="*/ 12 w 14"/>
                <a:gd name="T29" fmla="*/ 24 h 66"/>
                <a:gd name="T30" fmla="*/ 11 w 14"/>
                <a:gd name="T31" fmla="*/ 15 h 66"/>
                <a:gd name="T32" fmla="*/ 8 w 14"/>
                <a:gd name="T33" fmla="*/ 7 h 66"/>
                <a:gd name="T34" fmla="*/ 6 w 14"/>
                <a:gd name="T35" fmla="*/ 0 h 66"/>
                <a:gd name="T36" fmla="*/ 0 w 14"/>
                <a:gd name="T37" fmla="*/ 2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66"/>
                <a:gd name="T59" fmla="*/ 14 w 14"/>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66">
                  <a:moveTo>
                    <a:pt x="0" y="2"/>
                  </a:moveTo>
                  <a:lnTo>
                    <a:pt x="1" y="9"/>
                  </a:lnTo>
                  <a:lnTo>
                    <a:pt x="5" y="17"/>
                  </a:lnTo>
                  <a:lnTo>
                    <a:pt x="6" y="26"/>
                  </a:lnTo>
                  <a:lnTo>
                    <a:pt x="6" y="34"/>
                  </a:lnTo>
                  <a:lnTo>
                    <a:pt x="8" y="40"/>
                  </a:lnTo>
                  <a:lnTo>
                    <a:pt x="6" y="49"/>
                  </a:lnTo>
                  <a:lnTo>
                    <a:pt x="6" y="55"/>
                  </a:lnTo>
                  <a:lnTo>
                    <a:pt x="3" y="59"/>
                  </a:lnTo>
                  <a:lnTo>
                    <a:pt x="9" y="66"/>
                  </a:lnTo>
                  <a:lnTo>
                    <a:pt x="12" y="57"/>
                  </a:lnTo>
                  <a:lnTo>
                    <a:pt x="14" y="49"/>
                  </a:lnTo>
                  <a:lnTo>
                    <a:pt x="14" y="40"/>
                  </a:lnTo>
                  <a:lnTo>
                    <a:pt x="12" y="32"/>
                  </a:lnTo>
                  <a:lnTo>
                    <a:pt x="12" y="24"/>
                  </a:lnTo>
                  <a:lnTo>
                    <a:pt x="11" y="15"/>
                  </a:lnTo>
                  <a:lnTo>
                    <a:pt x="8" y="7"/>
                  </a:lnTo>
                  <a:lnTo>
                    <a:pt x="6" y="0"/>
                  </a:lnTo>
                  <a:lnTo>
                    <a:pt x="0"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55" name="Freeform 157"/>
            <p:cNvSpPr>
              <a:spLocks/>
            </p:cNvSpPr>
            <p:nvPr/>
          </p:nvSpPr>
          <p:spPr bwMode="auto">
            <a:xfrm>
              <a:off x="2703" y="1732"/>
              <a:ext cx="39" cy="38"/>
            </a:xfrm>
            <a:custGeom>
              <a:avLst/>
              <a:gdLst>
                <a:gd name="T0" fmla="*/ 0 w 39"/>
                <a:gd name="T1" fmla="*/ 9 h 38"/>
                <a:gd name="T2" fmla="*/ 4 w 39"/>
                <a:gd name="T3" fmla="*/ 9 h 38"/>
                <a:gd name="T4" fmla="*/ 9 w 39"/>
                <a:gd name="T5" fmla="*/ 13 h 38"/>
                <a:gd name="T6" fmla="*/ 12 w 39"/>
                <a:gd name="T7" fmla="*/ 15 h 38"/>
                <a:gd name="T8" fmla="*/ 17 w 39"/>
                <a:gd name="T9" fmla="*/ 19 h 38"/>
                <a:gd name="T10" fmla="*/ 22 w 39"/>
                <a:gd name="T11" fmla="*/ 23 h 38"/>
                <a:gd name="T12" fmla="*/ 26 w 39"/>
                <a:gd name="T13" fmla="*/ 28 h 38"/>
                <a:gd name="T14" fmla="*/ 31 w 39"/>
                <a:gd name="T15" fmla="*/ 32 h 38"/>
                <a:gd name="T16" fmla="*/ 34 w 39"/>
                <a:gd name="T17" fmla="*/ 38 h 38"/>
                <a:gd name="T18" fmla="*/ 39 w 39"/>
                <a:gd name="T19" fmla="*/ 32 h 38"/>
                <a:gd name="T20" fmla="*/ 34 w 39"/>
                <a:gd name="T21" fmla="*/ 26 h 38"/>
                <a:gd name="T22" fmla="*/ 31 w 39"/>
                <a:gd name="T23" fmla="*/ 21 h 38"/>
                <a:gd name="T24" fmla="*/ 26 w 39"/>
                <a:gd name="T25" fmla="*/ 17 h 38"/>
                <a:gd name="T26" fmla="*/ 22 w 39"/>
                <a:gd name="T27" fmla="*/ 11 h 38"/>
                <a:gd name="T28" fmla="*/ 17 w 39"/>
                <a:gd name="T29" fmla="*/ 7 h 38"/>
                <a:gd name="T30" fmla="*/ 11 w 39"/>
                <a:gd name="T31" fmla="*/ 5 h 38"/>
                <a:gd name="T32" fmla="*/ 6 w 39"/>
                <a:gd name="T33" fmla="*/ 0 h 38"/>
                <a:gd name="T34" fmla="*/ 1 w 39"/>
                <a:gd name="T35" fmla="*/ 0 h 38"/>
                <a:gd name="T36" fmla="*/ 0 w 39"/>
                <a:gd name="T37" fmla="*/ 9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38"/>
                <a:gd name="T59" fmla="*/ 39 w 39"/>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38">
                  <a:moveTo>
                    <a:pt x="0" y="9"/>
                  </a:moveTo>
                  <a:lnTo>
                    <a:pt x="4" y="9"/>
                  </a:lnTo>
                  <a:lnTo>
                    <a:pt x="9" y="13"/>
                  </a:lnTo>
                  <a:lnTo>
                    <a:pt x="12" y="15"/>
                  </a:lnTo>
                  <a:lnTo>
                    <a:pt x="17" y="19"/>
                  </a:lnTo>
                  <a:lnTo>
                    <a:pt x="22" y="23"/>
                  </a:lnTo>
                  <a:lnTo>
                    <a:pt x="26" y="28"/>
                  </a:lnTo>
                  <a:lnTo>
                    <a:pt x="31" y="32"/>
                  </a:lnTo>
                  <a:lnTo>
                    <a:pt x="34" y="38"/>
                  </a:lnTo>
                  <a:lnTo>
                    <a:pt x="39" y="32"/>
                  </a:lnTo>
                  <a:lnTo>
                    <a:pt x="34" y="26"/>
                  </a:lnTo>
                  <a:lnTo>
                    <a:pt x="31" y="21"/>
                  </a:lnTo>
                  <a:lnTo>
                    <a:pt x="26" y="17"/>
                  </a:lnTo>
                  <a:lnTo>
                    <a:pt x="22" y="11"/>
                  </a:lnTo>
                  <a:lnTo>
                    <a:pt x="17" y="7"/>
                  </a:lnTo>
                  <a:lnTo>
                    <a:pt x="11" y="5"/>
                  </a:lnTo>
                  <a:lnTo>
                    <a:pt x="6" y="0"/>
                  </a:lnTo>
                  <a:lnTo>
                    <a:pt x="1"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56" name="Freeform 158"/>
            <p:cNvSpPr>
              <a:spLocks/>
            </p:cNvSpPr>
            <p:nvPr/>
          </p:nvSpPr>
          <p:spPr bwMode="auto">
            <a:xfrm>
              <a:off x="2678" y="1730"/>
              <a:ext cx="26" cy="32"/>
            </a:xfrm>
            <a:custGeom>
              <a:avLst/>
              <a:gdLst>
                <a:gd name="T0" fmla="*/ 6 w 26"/>
                <a:gd name="T1" fmla="*/ 32 h 32"/>
                <a:gd name="T2" fmla="*/ 8 w 26"/>
                <a:gd name="T3" fmla="*/ 28 h 32"/>
                <a:gd name="T4" fmla="*/ 9 w 26"/>
                <a:gd name="T5" fmla="*/ 23 h 32"/>
                <a:gd name="T6" fmla="*/ 12 w 26"/>
                <a:gd name="T7" fmla="*/ 19 h 32"/>
                <a:gd name="T8" fmla="*/ 14 w 26"/>
                <a:gd name="T9" fmla="*/ 15 h 32"/>
                <a:gd name="T10" fmla="*/ 17 w 26"/>
                <a:gd name="T11" fmla="*/ 13 h 32"/>
                <a:gd name="T12" fmla="*/ 20 w 26"/>
                <a:gd name="T13" fmla="*/ 11 h 32"/>
                <a:gd name="T14" fmla="*/ 22 w 26"/>
                <a:gd name="T15" fmla="*/ 11 h 32"/>
                <a:gd name="T16" fmla="*/ 25 w 26"/>
                <a:gd name="T17" fmla="*/ 11 h 32"/>
                <a:gd name="T18" fmla="*/ 26 w 26"/>
                <a:gd name="T19" fmla="*/ 2 h 32"/>
                <a:gd name="T20" fmla="*/ 22 w 26"/>
                <a:gd name="T21" fmla="*/ 0 h 32"/>
                <a:gd name="T22" fmla="*/ 17 w 26"/>
                <a:gd name="T23" fmla="*/ 2 h 32"/>
                <a:gd name="T24" fmla="*/ 14 w 26"/>
                <a:gd name="T25" fmla="*/ 4 h 32"/>
                <a:gd name="T26" fmla="*/ 9 w 26"/>
                <a:gd name="T27" fmla="*/ 9 h 32"/>
                <a:gd name="T28" fmla="*/ 6 w 26"/>
                <a:gd name="T29" fmla="*/ 13 h 32"/>
                <a:gd name="T30" fmla="*/ 4 w 26"/>
                <a:gd name="T31" fmla="*/ 19 h 32"/>
                <a:gd name="T32" fmla="*/ 1 w 26"/>
                <a:gd name="T33" fmla="*/ 23 h 32"/>
                <a:gd name="T34" fmla="*/ 0 w 26"/>
                <a:gd name="T35" fmla="*/ 30 h 32"/>
                <a:gd name="T36" fmla="*/ 6 w 26"/>
                <a:gd name="T37" fmla="*/ 32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32"/>
                <a:gd name="T59" fmla="*/ 26 w 2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32">
                  <a:moveTo>
                    <a:pt x="6" y="32"/>
                  </a:moveTo>
                  <a:lnTo>
                    <a:pt x="8" y="28"/>
                  </a:lnTo>
                  <a:lnTo>
                    <a:pt x="9" y="23"/>
                  </a:lnTo>
                  <a:lnTo>
                    <a:pt x="12" y="19"/>
                  </a:lnTo>
                  <a:lnTo>
                    <a:pt x="14" y="15"/>
                  </a:lnTo>
                  <a:lnTo>
                    <a:pt x="17" y="13"/>
                  </a:lnTo>
                  <a:lnTo>
                    <a:pt x="20" y="11"/>
                  </a:lnTo>
                  <a:lnTo>
                    <a:pt x="22" y="11"/>
                  </a:lnTo>
                  <a:lnTo>
                    <a:pt x="25" y="11"/>
                  </a:lnTo>
                  <a:lnTo>
                    <a:pt x="26" y="2"/>
                  </a:lnTo>
                  <a:lnTo>
                    <a:pt x="22" y="0"/>
                  </a:lnTo>
                  <a:lnTo>
                    <a:pt x="17" y="2"/>
                  </a:lnTo>
                  <a:lnTo>
                    <a:pt x="14" y="4"/>
                  </a:lnTo>
                  <a:lnTo>
                    <a:pt x="9" y="9"/>
                  </a:lnTo>
                  <a:lnTo>
                    <a:pt x="6" y="13"/>
                  </a:lnTo>
                  <a:lnTo>
                    <a:pt x="4" y="19"/>
                  </a:lnTo>
                  <a:lnTo>
                    <a:pt x="1" y="23"/>
                  </a:lnTo>
                  <a:lnTo>
                    <a:pt x="0" y="30"/>
                  </a:lnTo>
                  <a:lnTo>
                    <a:pt x="6" y="3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57" name="Freeform 159"/>
            <p:cNvSpPr>
              <a:spLocks/>
            </p:cNvSpPr>
            <p:nvPr/>
          </p:nvSpPr>
          <p:spPr bwMode="auto">
            <a:xfrm>
              <a:off x="2675" y="1760"/>
              <a:ext cx="17" cy="50"/>
            </a:xfrm>
            <a:custGeom>
              <a:avLst/>
              <a:gdLst>
                <a:gd name="T0" fmla="*/ 17 w 17"/>
                <a:gd name="T1" fmla="*/ 42 h 50"/>
                <a:gd name="T2" fmla="*/ 14 w 17"/>
                <a:gd name="T3" fmla="*/ 40 h 50"/>
                <a:gd name="T4" fmla="*/ 11 w 17"/>
                <a:gd name="T5" fmla="*/ 35 h 50"/>
                <a:gd name="T6" fmla="*/ 9 w 17"/>
                <a:gd name="T7" fmla="*/ 31 h 50"/>
                <a:gd name="T8" fmla="*/ 7 w 17"/>
                <a:gd name="T9" fmla="*/ 25 h 50"/>
                <a:gd name="T10" fmla="*/ 7 w 17"/>
                <a:gd name="T11" fmla="*/ 21 h 50"/>
                <a:gd name="T12" fmla="*/ 7 w 17"/>
                <a:gd name="T13" fmla="*/ 14 h 50"/>
                <a:gd name="T14" fmla="*/ 7 w 17"/>
                <a:gd name="T15" fmla="*/ 8 h 50"/>
                <a:gd name="T16" fmla="*/ 9 w 17"/>
                <a:gd name="T17" fmla="*/ 2 h 50"/>
                <a:gd name="T18" fmla="*/ 3 w 17"/>
                <a:gd name="T19" fmla="*/ 0 h 50"/>
                <a:gd name="T20" fmla="*/ 1 w 17"/>
                <a:gd name="T21" fmla="*/ 6 h 50"/>
                <a:gd name="T22" fmla="*/ 0 w 17"/>
                <a:gd name="T23" fmla="*/ 14 h 50"/>
                <a:gd name="T24" fmla="*/ 0 w 17"/>
                <a:gd name="T25" fmla="*/ 21 h 50"/>
                <a:gd name="T26" fmla="*/ 1 w 17"/>
                <a:gd name="T27" fmla="*/ 27 h 50"/>
                <a:gd name="T28" fmla="*/ 3 w 17"/>
                <a:gd name="T29" fmla="*/ 35 h 50"/>
                <a:gd name="T30" fmla="*/ 6 w 17"/>
                <a:gd name="T31" fmla="*/ 42 h 50"/>
                <a:gd name="T32" fmla="*/ 9 w 17"/>
                <a:gd name="T33" fmla="*/ 46 h 50"/>
                <a:gd name="T34" fmla="*/ 14 w 17"/>
                <a:gd name="T35" fmla="*/ 50 h 50"/>
                <a:gd name="T36" fmla="*/ 17 w 17"/>
                <a:gd name="T37" fmla="*/ 42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50"/>
                <a:gd name="T59" fmla="*/ 17 w 17"/>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50">
                  <a:moveTo>
                    <a:pt x="17" y="42"/>
                  </a:moveTo>
                  <a:lnTo>
                    <a:pt x="14" y="40"/>
                  </a:lnTo>
                  <a:lnTo>
                    <a:pt x="11" y="35"/>
                  </a:lnTo>
                  <a:lnTo>
                    <a:pt x="9" y="31"/>
                  </a:lnTo>
                  <a:lnTo>
                    <a:pt x="7" y="25"/>
                  </a:lnTo>
                  <a:lnTo>
                    <a:pt x="7" y="21"/>
                  </a:lnTo>
                  <a:lnTo>
                    <a:pt x="7" y="14"/>
                  </a:lnTo>
                  <a:lnTo>
                    <a:pt x="7" y="8"/>
                  </a:lnTo>
                  <a:lnTo>
                    <a:pt x="9" y="2"/>
                  </a:lnTo>
                  <a:lnTo>
                    <a:pt x="3" y="0"/>
                  </a:lnTo>
                  <a:lnTo>
                    <a:pt x="1" y="6"/>
                  </a:lnTo>
                  <a:lnTo>
                    <a:pt x="0" y="14"/>
                  </a:lnTo>
                  <a:lnTo>
                    <a:pt x="0" y="21"/>
                  </a:lnTo>
                  <a:lnTo>
                    <a:pt x="1" y="27"/>
                  </a:lnTo>
                  <a:lnTo>
                    <a:pt x="3" y="35"/>
                  </a:lnTo>
                  <a:lnTo>
                    <a:pt x="6" y="42"/>
                  </a:lnTo>
                  <a:lnTo>
                    <a:pt x="9" y="46"/>
                  </a:lnTo>
                  <a:lnTo>
                    <a:pt x="14" y="50"/>
                  </a:lnTo>
                  <a:lnTo>
                    <a:pt x="17" y="4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58" name="Freeform 160"/>
            <p:cNvSpPr>
              <a:spLocks/>
            </p:cNvSpPr>
            <p:nvPr/>
          </p:nvSpPr>
          <p:spPr bwMode="auto">
            <a:xfrm>
              <a:off x="2689" y="1802"/>
              <a:ext cx="40" cy="23"/>
            </a:xfrm>
            <a:custGeom>
              <a:avLst/>
              <a:gdLst>
                <a:gd name="T0" fmla="*/ 39 w 40"/>
                <a:gd name="T1" fmla="*/ 12 h 23"/>
                <a:gd name="T2" fmla="*/ 34 w 40"/>
                <a:gd name="T3" fmla="*/ 14 h 23"/>
                <a:gd name="T4" fmla="*/ 31 w 40"/>
                <a:gd name="T5" fmla="*/ 12 h 23"/>
                <a:gd name="T6" fmla="*/ 26 w 40"/>
                <a:gd name="T7" fmla="*/ 12 h 23"/>
                <a:gd name="T8" fmla="*/ 22 w 40"/>
                <a:gd name="T9" fmla="*/ 10 h 23"/>
                <a:gd name="T10" fmla="*/ 17 w 40"/>
                <a:gd name="T11" fmla="*/ 8 h 23"/>
                <a:gd name="T12" fmla="*/ 12 w 40"/>
                <a:gd name="T13" fmla="*/ 6 h 23"/>
                <a:gd name="T14" fmla="*/ 8 w 40"/>
                <a:gd name="T15" fmla="*/ 2 h 23"/>
                <a:gd name="T16" fmla="*/ 3 w 40"/>
                <a:gd name="T17" fmla="*/ 0 h 23"/>
                <a:gd name="T18" fmla="*/ 0 w 40"/>
                <a:gd name="T19" fmla="*/ 8 h 23"/>
                <a:gd name="T20" fmla="*/ 4 w 40"/>
                <a:gd name="T21" fmla="*/ 10 h 23"/>
                <a:gd name="T22" fmla="*/ 9 w 40"/>
                <a:gd name="T23" fmla="*/ 14 h 23"/>
                <a:gd name="T24" fmla="*/ 14 w 40"/>
                <a:gd name="T25" fmla="*/ 17 h 23"/>
                <a:gd name="T26" fmla="*/ 20 w 40"/>
                <a:gd name="T27" fmla="*/ 19 h 23"/>
                <a:gd name="T28" fmla="*/ 25 w 40"/>
                <a:gd name="T29" fmla="*/ 21 h 23"/>
                <a:gd name="T30" fmla="*/ 29 w 40"/>
                <a:gd name="T31" fmla="*/ 23 h 23"/>
                <a:gd name="T32" fmla="*/ 36 w 40"/>
                <a:gd name="T33" fmla="*/ 23 h 23"/>
                <a:gd name="T34" fmla="*/ 40 w 40"/>
                <a:gd name="T35" fmla="*/ 21 h 23"/>
                <a:gd name="T36" fmla="*/ 39 w 40"/>
                <a:gd name="T37" fmla="*/ 12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23"/>
                <a:gd name="T59" fmla="*/ 40 w 40"/>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23">
                  <a:moveTo>
                    <a:pt x="39" y="12"/>
                  </a:moveTo>
                  <a:lnTo>
                    <a:pt x="34" y="14"/>
                  </a:lnTo>
                  <a:lnTo>
                    <a:pt x="31" y="12"/>
                  </a:lnTo>
                  <a:lnTo>
                    <a:pt x="26" y="12"/>
                  </a:lnTo>
                  <a:lnTo>
                    <a:pt x="22" y="10"/>
                  </a:lnTo>
                  <a:lnTo>
                    <a:pt x="17" y="8"/>
                  </a:lnTo>
                  <a:lnTo>
                    <a:pt x="12" y="6"/>
                  </a:lnTo>
                  <a:lnTo>
                    <a:pt x="8" y="2"/>
                  </a:lnTo>
                  <a:lnTo>
                    <a:pt x="3" y="0"/>
                  </a:lnTo>
                  <a:lnTo>
                    <a:pt x="0" y="8"/>
                  </a:lnTo>
                  <a:lnTo>
                    <a:pt x="4" y="10"/>
                  </a:lnTo>
                  <a:lnTo>
                    <a:pt x="9" y="14"/>
                  </a:lnTo>
                  <a:lnTo>
                    <a:pt x="14" y="17"/>
                  </a:lnTo>
                  <a:lnTo>
                    <a:pt x="20" y="19"/>
                  </a:lnTo>
                  <a:lnTo>
                    <a:pt x="25" y="21"/>
                  </a:lnTo>
                  <a:lnTo>
                    <a:pt x="29" y="23"/>
                  </a:lnTo>
                  <a:lnTo>
                    <a:pt x="36" y="23"/>
                  </a:lnTo>
                  <a:lnTo>
                    <a:pt x="40" y="21"/>
                  </a:lnTo>
                  <a:lnTo>
                    <a:pt x="39" y="1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59" name="Freeform 161"/>
            <p:cNvSpPr>
              <a:spLocks/>
            </p:cNvSpPr>
            <p:nvPr/>
          </p:nvSpPr>
          <p:spPr bwMode="auto">
            <a:xfrm>
              <a:off x="2728" y="1764"/>
              <a:ext cx="25" cy="59"/>
            </a:xfrm>
            <a:custGeom>
              <a:avLst/>
              <a:gdLst>
                <a:gd name="T0" fmla="*/ 9 w 25"/>
                <a:gd name="T1" fmla="*/ 6 h 59"/>
                <a:gd name="T2" fmla="*/ 15 w 25"/>
                <a:gd name="T3" fmla="*/ 15 h 59"/>
                <a:gd name="T4" fmla="*/ 17 w 25"/>
                <a:gd name="T5" fmla="*/ 23 h 59"/>
                <a:gd name="T6" fmla="*/ 19 w 25"/>
                <a:gd name="T7" fmla="*/ 29 h 59"/>
                <a:gd name="T8" fmla="*/ 17 w 25"/>
                <a:gd name="T9" fmla="*/ 36 h 59"/>
                <a:gd name="T10" fmla="*/ 14 w 25"/>
                <a:gd name="T11" fmla="*/ 40 h 59"/>
                <a:gd name="T12" fmla="*/ 11 w 25"/>
                <a:gd name="T13" fmla="*/ 44 h 59"/>
                <a:gd name="T14" fmla="*/ 6 w 25"/>
                <a:gd name="T15" fmla="*/ 48 h 59"/>
                <a:gd name="T16" fmla="*/ 0 w 25"/>
                <a:gd name="T17" fmla="*/ 50 h 59"/>
                <a:gd name="T18" fmla="*/ 1 w 25"/>
                <a:gd name="T19" fmla="*/ 59 h 59"/>
                <a:gd name="T20" fmla="*/ 8 w 25"/>
                <a:gd name="T21" fmla="*/ 57 h 59"/>
                <a:gd name="T22" fmla="*/ 14 w 25"/>
                <a:gd name="T23" fmla="*/ 52 h 59"/>
                <a:gd name="T24" fmla="*/ 19 w 25"/>
                <a:gd name="T25" fmla="*/ 46 h 59"/>
                <a:gd name="T26" fmla="*/ 23 w 25"/>
                <a:gd name="T27" fmla="*/ 40 h 59"/>
                <a:gd name="T28" fmla="*/ 25 w 25"/>
                <a:gd name="T29" fmla="*/ 29 h 59"/>
                <a:gd name="T30" fmla="*/ 23 w 25"/>
                <a:gd name="T31" fmla="*/ 21 h 59"/>
                <a:gd name="T32" fmla="*/ 20 w 25"/>
                <a:gd name="T33" fmla="*/ 10 h 59"/>
                <a:gd name="T34" fmla="*/ 14 w 25"/>
                <a:gd name="T35" fmla="*/ 0 h 59"/>
                <a:gd name="T36" fmla="*/ 9 w 25"/>
                <a:gd name="T37" fmla="*/ 6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59"/>
                <a:gd name="T59" fmla="*/ 25 w 25"/>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59">
                  <a:moveTo>
                    <a:pt x="9" y="6"/>
                  </a:moveTo>
                  <a:lnTo>
                    <a:pt x="15" y="15"/>
                  </a:lnTo>
                  <a:lnTo>
                    <a:pt x="17" y="23"/>
                  </a:lnTo>
                  <a:lnTo>
                    <a:pt x="19" y="29"/>
                  </a:lnTo>
                  <a:lnTo>
                    <a:pt x="17" y="36"/>
                  </a:lnTo>
                  <a:lnTo>
                    <a:pt x="14" y="40"/>
                  </a:lnTo>
                  <a:lnTo>
                    <a:pt x="11" y="44"/>
                  </a:lnTo>
                  <a:lnTo>
                    <a:pt x="6" y="48"/>
                  </a:lnTo>
                  <a:lnTo>
                    <a:pt x="0" y="50"/>
                  </a:lnTo>
                  <a:lnTo>
                    <a:pt x="1" y="59"/>
                  </a:lnTo>
                  <a:lnTo>
                    <a:pt x="8" y="57"/>
                  </a:lnTo>
                  <a:lnTo>
                    <a:pt x="14" y="52"/>
                  </a:lnTo>
                  <a:lnTo>
                    <a:pt x="19" y="46"/>
                  </a:lnTo>
                  <a:lnTo>
                    <a:pt x="23" y="40"/>
                  </a:lnTo>
                  <a:lnTo>
                    <a:pt x="25" y="29"/>
                  </a:lnTo>
                  <a:lnTo>
                    <a:pt x="23" y="21"/>
                  </a:lnTo>
                  <a:lnTo>
                    <a:pt x="20" y="10"/>
                  </a:lnTo>
                  <a:lnTo>
                    <a:pt x="14" y="0"/>
                  </a:lnTo>
                  <a:lnTo>
                    <a:pt x="9"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60" name="Freeform 162"/>
            <p:cNvSpPr>
              <a:spLocks/>
            </p:cNvSpPr>
            <p:nvPr/>
          </p:nvSpPr>
          <p:spPr bwMode="auto">
            <a:xfrm>
              <a:off x="2690" y="1657"/>
              <a:ext cx="102" cy="90"/>
            </a:xfrm>
            <a:custGeom>
              <a:avLst/>
              <a:gdLst>
                <a:gd name="T0" fmla="*/ 86 w 102"/>
                <a:gd name="T1" fmla="*/ 27 h 90"/>
                <a:gd name="T2" fmla="*/ 78 w 102"/>
                <a:gd name="T3" fmla="*/ 25 h 90"/>
                <a:gd name="T4" fmla="*/ 71 w 102"/>
                <a:gd name="T5" fmla="*/ 23 h 90"/>
                <a:gd name="T6" fmla="*/ 63 w 102"/>
                <a:gd name="T7" fmla="*/ 21 h 90"/>
                <a:gd name="T8" fmla="*/ 53 w 102"/>
                <a:gd name="T9" fmla="*/ 14 h 90"/>
                <a:gd name="T10" fmla="*/ 44 w 102"/>
                <a:gd name="T11" fmla="*/ 8 h 90"/>
                <a:gd name="T12" fmla="*/ 35 w 102"/>
                <a:gd name="T13" fmla="*/ 4 h 90"/>
                <a:gd name="T14" fmla="*/ 24 w 102"/>
                <a:gd name="T15" fmla="*/ 0 h 90"/>
                <a:gd name="T16" fmla="*/ 16 w 102"/>
                <a:gd name="T17" fmla="*/ 0 h 90"/>
                <a:gd name="T18" fmla="*/ 11 w 102"/>
                <a:gd name="T19" fmla="*/ 2 h 90"/>
                <a:gd name="T20" fmla="*/ 7 w 102"/>
                <a:gd name="T21" fmla="*/ 4 h 90"/>
                <a:gd name="T22" fmla="*/ 2 w 102"/>
                <a:gd name="T23" fmla="*/ 8 h 90"/>
                <a:gd name="T24" fmla="*/ 0 w 102"/>
                <a:gd name="T25" fmla="*/ 16 h 90"/>
                <a:gd name="T26" fmla="*/ 2 w 102"/>
                <a:gd name="T27" fmla="*/ 27 h 90"/>
                <a:gd name="T28" fmla="*/ 5 w 102"/>
                <a:gd name="T29" fmla="*/ 38 h 90"/>
                <a:gd name="T30" fmla="*/ 8 w 102"/>
                <a:gd name="T31" fmla="*/ 48 h 90"/>
                <a:gd name="T32" fmla="*/ 10 w 102"/>
                <a:gd name="T33" fmla="*/ 56 h 90"/>
                <a:gd name="T34" fmla="*/ 11 w 102"/>
                <a:gd name="T35" fmla="*/ 61 h 90"/>
                <a:gd name="T36" fmla="*/ 14 w 102"/>
                <a:gd name="T37" fmla="*/ 65 h 90"/>
                <a:gd name="T38" fmla="*/ 17 w 102"/>
                <a:gd name="T39" fmla="*/ 69 h 90"/>
                <a:gd name="T40" fmla="*/ 22 w 102"/>
                <a:gd name="T41" fmla="*/ 75 h 90"/>
                <a:gd name="T42" fmla="*/ 32 w 102"/>
                <a:gd name="T43" fmla="*/ 82 h 90"/>
                <a:gd name="T44" fmla="*/ 41 w 102"/>
                <a:gd name="T45" fmla="*/ 86 h 90"/>
                <a:gd name="T46" fmla="*/ 50 w 102"/>
                <a:gd name="T47" fmla="*/ 88 h 90"/>
                <a:gd name="T48" fmla="*/ 60 w 102"/>
                <a:gd name="T49" fmla="*/ 90 h 90"/>
                <a:gd name="T50" fmla="*/ 71 w 102"/>
                <a:gd name="T51" fmla="*/ 86 h 90"/>
                <a:gd name="T52" fmla="*/ 80 w 102"/>
                <a:gd name="T53" fmla="*/ 80 h 90"/>
                <a:gd name="T54" fmla="*/ 89 w 102"/>
                <a:gd name="T55" fmla="*/ 71 h 90"/>
                <a:gd name="T56" fmla="*/ 97 w 102"/>
                <a:gd name="T57" fmla="*/ 65 h 90"/>
                <a:gd name="T58" fmla="*/ 99 w 102"/>
                <a:gd name="T59" fmla="*/ 61 h 90"/>
                <a:gd name="T60" fmla="*/ 100 w 102"/>
                <a:gd name="T61" fmla="*/ 56 h 90"/>
                <a:gd name="T62" fmla="*/ 102 w 102"/>
                <a:gd name="T63" fmla="*/ 52 h 90"/>
                <a:gd name="T64" fmla="*/ 102 w 102"/>
                <a:gd name="T65" fmla="*/ 46 h 90"/>
                <a:gd name="T66" fmla="*/ 100 w 102"/>
                <a:gd name="T67" fmla="*/ 40 h 90"/>
                <a:gd name="T68" fmla="*/ 97 w 102"/>
                <a:gd name="T69" fmla="*/ 33 h 90"/>
                <a:gd name="T70" fmla="*/ 93 w 102"/>
                <a:gd name="T71" fmla="*/ 29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
                <a:gd name="T109" fmla="*/ 0 h 90"/>
                <a:gd name="T110" fmla="*/ 102 w 102"/>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 h="90">
                  <a:moveTo>
                    <a:pt x="89" y="29"/>
                  </a:moveTo>
                  <a:lnTo>
                    <a:pt x="86" y="27"/>
                  </a:lnTo>
                  <a:lnTo>
                    <a:pt x="82" y="27"/>
                  </a:lnTo>
                  <a:lnTo>
                    <a:pt x="78" y="25"/>
                  </a:lnTo>
                  <a:lnTo>
                    <a:pt x="74" y="25"/>
                  </a:lnTo>
                  <a:lnTo>
                    <a:pt x="71" y="23"/>
                  </a:lnTo>
                  <a:lnTo>
                    <a:pt x="66" y="21"/>
                  </a:lnTo>
                  <a:lnTo>
                    <a:pt x="63" y="21"/>
                  </a:lnTo>
                  <a:lnTo>
                    <a:pt x="60" y="19"/>
                  </a:lnTo>
                  <a:lnTo>
                    <a:pt x="53" y="14"/>
                  </a:lnTo>
                  <a:lnTo>
                    <a:pt x="49" y="12"/>
                  </a:lnTo>
                  <a:lnTo>
                    <a:pt x="44" y="8"/>
                  </a:lnTo>
                  <a:lnTo>
                    <a:pt x="39" y="6"/>
                  </a:lnTo>
                  <a:lnTo>
                    <a:pt x="35" y="4"/>
                  </a:lnTo>
                  <a:lnTo>
                    <a:pt x="28" y="2"/>
                  </a:lnTo>
                  <a:lnTo>
                    <a:pt x="24" y="0"/>
                  </a:lnTo>
                  <a:lnTo>
                    <a:pt x="19" y="0"/>
                  </a:lnTo>
                  <a:lnTo>
                    <a:pt x="16" y="0"/>
                  </a:lnTo>
                  <a:lnTo>
                    <a:pt x="13" y="0"/>
                  </a:lnTo>
                  <a:lnTo>
                    <a:pt x="11" y="2"/>
                  </a:lnTo>
                  <a:lnTo>
                    <a:pt x="8" y="2"/>
                  </a:lnTo>
                  <a:lnTo>
                    <a:pt x="7" y="4"/>
                  </a:lnTo>
                  <a:lnTo>
                    <a:pt x="3" y="4"/>
                  </a:lnTo>
                  <a:lnTo>
                    <a:pt x="2" y="8"/>
                  </a:lnTo>
                  <a:lnTo>
                    <a:pt x="0" y="10"/>
                  </a:lnTo>
                  <a:lnTo>
                    <a:pt x="0" y="16"/>
                  </a:lnTo>
                  <a:lnTo>
                    <a:pt x="0" y="23"/>
                  </a:lnTo>
                  <a:lnTo>
                    <a:pt x="2" y="27"/>
                  </a:lnTo>
                  <a:lnTo>
                    <a:pt x="3" y="33"/>
                  </a:lnTo>
                  <a:lnTo>
                    <a:pt x="5" y="38"/>
                  </a:lnTo>
                  <a:lnTo>
                    <a:pt x="7" y="44"/>
                  </a:lnTo>
                  <a:lnTo>
                    <a:pt x="8" y="48"/>
                  </a:lnTo>
                  <a:lnTo>
                    <a:pt x="10" y="54"/>
                  </a:lnTo>
                  <a:lnTo>
                    <a:pt x="10" y="56"/>
                  </a:lnTo>
                  <a:lnTo>
                    <a:pt x="10" y="59"/>
                  </a:lnTo>
                  <a:lnTo>
                    <a:pt x="11" y="61"/>
                  </a:lnTo>
                  <a:lnTo>
                    <a:pt x="13" y="63"/>
                  </a:lnTo>
                  <a:lnTo>
                    <a:pt x="14" y="65"/>
                  </a:lnTo>
                  <a:lnTo>
                    <a:pt x="16" y="67"/>
                  </a:lnTo>
                  <a:lnTo>
                    <a:pt x="17" y="69"/>
                  </a:lnTo>
                  <a:lnTo>
                    <a:pt x="19" y="71"/>
                  </a:lnTo>
                  <a:lnTo>
                    <a:pt x="22" y="75"/>
                  </a:lnTo>
                  <a:lnTo>
                    <a:pt x="27" y="80"/>
                  </a:lnTo>
                  <a:lnTo>
                    <a:pt x="32" y="82"/>
                  </a:lnTo>
                  <a:lnTo>
                    <a:pt x="36" y="84"/>
                  </a:lnTo>
                  <a:lnTo>
                    <a:pt x="41" y="86"/>
                  </a:lnTo>
                  <a:lnTo>
                    <a:pt x="46" y="88"/>
                  </a:lnTo>
                  <a:lnTo>
                    <a:pt x="50" y="88"/>
                  </a:lnTo>
                  <a:lnTo>
                    <a:pt x="55" y="90"/>
                  </a:lnTo>
                  <a:lnTo>
                    <a:pt x="60" y="90"/>
                  </a:lnTo>
                  <a:lnTo>
                    <a:pt x="66" y="88"/>
                  </a:lnTo>
                  <a:lnTo>
                    <a:pt x="71" y="86"/>
                  </a:lnTo>
                  <a:lnTo>
                    <a:pt x="75" y="82"/>
                  </a:lnTo>
                  <a:lnTo>
                    <a:pt x="80" y="80"/>
                  </a:lnTo>
                  <a:lnTo>
                    <a:pt x="85" y="75"/>
                  </a:lnTo>
                  <a:lnTo>
                    <a:pt x="89" y="71"/>
                  </a:lnTo>
                  <a:lnTo>
                    <a:pt x="96" y="67"/>
                  </a:lnTo>
                  <a:lnTo>
                    <a:pt x="97" y="65"/>
                  </a:lnTo>
                  <a:lnTo>
                    <a:pt x="97" y="63"/>
                  </a:lnTo>
                  <a:lnTo>
                    <a:pt x="99" y="61"/>
                  </a:lnTo>
                  <a:lnTo>
                    <a:pt x="100" y="59"/>
                  </a:lnTo>
                  <a:lnTo>
                    <a:pt x="100" y="56"/>
                  </a:lnTo>
                  <a:lnTo>
                    <a:pt x="102" y="54"/>
                  </a:lnTo>
                  <a:lnTo>
                    <a:pt x="102" y="52"/>
                  </a:lnTo>
                  <a:lnTo>
                    <a:pt x="102" y="50"/>
                  </a:lnTo>
                  <a:lnTo>
                    <a:pt x="102" y="46"/>
                  </a:lnTo>
                  <a:lnTo>
                    <a:pt x="102" y="42"/>
                  </a:lnTo>
                  <a:lnTo>
                    <a:pt x="100" y="40"/>
                  </a:lnTo>
                  <a:lnTo>
                    <a:pt x="99" y="35"/>
                  </a:lnTo>
                  <a:lnTo>
                    <a:pt x="97" y="33"/>
                  </a:lnTo>
                  <a:lnTo>
                    <a:pt x="94" y="31"/>
                  </a:lnTo>
                  <a:lnTo>
                    <a:pt x="93" y="29"/>
                  </a:lnTo>
                  <a:lnTo>
                    <a:pt x="89" y="29"/>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61" name="Freeform 163"/>
            <p:cNvSpPr>
              <a:spLocks/>
            </p:cNvSpPr>
            <p:nvPr/>
          </p:nvSpPr>
          <p:spPr bwMode="auto">
            <a:xfrm>
              <a:off x="2748" y="1671"/>
              <a:ext cx="31" cy="19"/>
            </a:xfrm>
            <a:custGeom>
              <a:avLst/>
              <a:gdLst>
                <a:gd name="T0" fmla="*/ 0 w 31"/>
                <a:gd name="T1" fmla="*/ 9 h 19"/>
                <a:gd name="T2" fmla="*/ 3 w 31"/>
                <a:gd name="T3" fmla="*/ 11 h 19"/>
                <a:gd name="T4" fmla="*/ 8 w 31"/>
                <a:gd name="T5" fmla="*/ 11 h 19"/>
                <a:gd name="T6" fmla="*/ 11 w 31"/>
                <a:gd name="T7" fmla="*/ 13 h 19"/>
                <a:gd name="T8" fmla="*/ 16 w 31"/>
                <a:gd name="T9" fmla="*/ 15 h 19"/>
                <a:gd name="T10" fmla="*/ 19 w 31"/>
                <a:gd name="T11" fmla="*/ 15 h 19"/>
                <a:gd name="T12" fmla="*/ 24 w 31"/>
                <a:gd name="T13" fmla="*/ 17 h 19"/>
                <a:gd name="T14" fmla="*/ 27 w 31"/>
                <a:gd name="T15" fmla="*/ 17 h 19"/>
                <a:gd name="T16" fmla="*/ 31 w 31"/>
                <a:gd name="T17" fmla="*/ 19 h 19"/>
                <a:gd name="T18" fmla="*/ 31 w 31"/>
                <a:gd name="T19" fmla="*/ 11 h 19"/>
                <a:gd name="T20" fmla="*/ 28 w 31"/>
                <a:gd name="T21" fmla="*/ 9 h 19"/>
                <a:gd name="T22" fmla="*/ 25 w 31"/>
                <a:gd name="T23" fmla="*/ 9 h 19"/>
                <a:gd name="T24" fmla="*/ 20 w 31"/>
                <a:gd name="T25" fmla="*/ 7 h 19"/>
                <a:gd name="T26" fmla="*/ 17 w 31"/>
                <a:gd name="T27" fmla="*/ 5 h 19"/>
                <a:gd name="T28" fmla="*/ 13 w 31"/>
                <a:gd name="T29" fmla="*/ 5 h 19"/>
                <a:gd name="T30" fmla="*/ 10 w 31"/>
                <a:gd name="T31" fmla="*/ 2 h 19"/>
                <a:gd name="T32" fmla="*/ 6 w 31"/>
                <a:gd name="T33" fmla="*/ 2 h 19"/>
                <a:gd name="T34" fmla="*/ 2 w 31"/>
                <a:gd name="T35" fmla="*/ 0 h 19"/>
                <a:gd name="T36" fmla="*/ 0 w 31"/>
                <a:gd name="T37" fmla="*/ 9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19"/>
                <a:gd name="T59" fmla="*/ 31 w 31"/>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19">
                  <a:moveTo>
                    <a:pt x="0" y="9"/>
                  </a:moveTo>
                  <a:lnTo>
                    <a:pt x="3" y="11"/>
                  </a:lnTo>
                  <a:lnTo>
                    <a:pt x="8" y="11"/>
                  </a:lnTo>
                  <a:lnTo>
                    <a:pt x="11" y="13"/>
                  </a:lnTo>
                  <a:lnTo>
                    <a:pt x="16" y="15"/>
                  </a:lnTo>
                  <a:lnTo>
                    <a:pt x="19" y="15"/>
                  </a:lnTo>
                  <a:lnTo>
                    <a:pt x="24" y="17"/>
                  </a:lnTo>
                  <a:lnTo>
                    <a:pt x="27" y="17"/>
                  </a:lnTo>
                  <a:lnTo>
                    <a:pt x="31" y="19"/>
                  </a:lnTo>
                  <a:lnTo>
                    <a:pt x="31" y="11"/>
                  </a:lnTo>
                  <a:lnTo>
                    <a:pt x="28" y="9"/>
                  </a:lnTo>
                  <a:lnTo>
                    <a:pt x="25" y="9"/>
                  </a:lnTo>
                  <a:lnTo>
                    <a:pt x="20" y="7"/>
                  </a:lnTo>
                  <a:lnTo>
                    <a:pt x="17" y="5"/>
                  </a:lnTo>
                  <a:lnTo>
                    <a:pt x="13" y="5"/>
                  </a:lnTo>
                  <a:lnTo>
                    <a:pt x="10" y="2"/>
                  </a:lnTo>
                  <a:lnTo>
                    <a:pt x="6" y="2"/>
                  </a:lnTo>
                  <a:lnTo>
                    <a:pt x="2"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62" name="Freeform 164"/>
            <p:cNvSpPr>
              <a:spLocks/>
            </p:cNvSpPr>
            <p:nvPr/>
          </p:nvSpPr>
          <p:spPr bwMode="auto">
            <a:xfrm>
              <a:off x="2707" y="1652"/>
              <a:ext cx="43" cy="28"/>
            </a:xfrm>
            <a:custGeom>
              <a:avLst/>
              <a:gdLst>
                <a:gd name="T0" fmla="*/ 2 w 43"/>
                <a:gd name="T1" fmla="*/ 9 h 28"/>
                <a:gd name="T2" fmla="*/ 7 w 43"/>
                <a:gd name="T3" fmla="*/ 9 h 28"/>
                <a:gd name="T4" fmla="*/ 11 w 43"/>
                <a:gd name="T5" fmla="*/ 11 h 28"/>
                <a:gd name="T6" fmla="*/ 16 w 43"/>
                <a:gd name="T7" fmla="*/ 13 h 28"/>
                <a:gd name="T8" fmla="*/ 21 w 43"/>
                <a:gd name="T9" fmla="*/ 15 h 28"/>
                <a:gd name="T10" fmla="*/ 26 w 43"/>
                <a:gd name="T11" fmla="*/ 17 h 28"/>
                <a:gd name="T12" fmla="*/ 30 w 43"/>
                <a:gd name="T13" fmla="*/ 21 h 28"/>
                <a:gd name="T14" fmla="*/ 35 w 43"/>
                <a:gd name="T15" fmla="*/ 24 h 28"/>
                <a:gd name="T16" fmla="*/ 41 w 43"/>
                <a:gd name="T17" fmla="*/ 28 h 28"/>
                <a:gd name="T18" fmla="*/ 43 w 43"/>
                <a:gd name="T19" fmla="*/ 19 h 28"/>
                <a:gd name="T20" fmla="*/ 38 w 43"/>
                <a:gd name="T21" fmla="*/ 17 h 28"/>
                <a:gd name="T22" fmla="*/ 33 w 43"/>
                <a:gd name="T23" fmla="*/ 13 h 28"/>
                <a:gd name="T24" fmla="*/ 29 w 43"/>
                <a:gd name="T25" fmla="*/ 11 h 28"/>
                <a:gd name="T26" fmla="*/ 24 w 43"/>
                <a:gd name="T27" fmla="*/ 7 h 28"/>
                <a:gd name="T28" fmla="*/ 18 w 43"/>
                <a:gd name="T29" fmla="*/ 5 h 28"/>
                <a:gd name="T30" fmla="*/ 13 w 43"/>
                <a:gd name="T31" fmla="*/ 3 h 28"/>
                <a:gd name="T32" fmla="*/ 7 w 43"/>
                <a:gd name="T33" fmla="*/ 0 h 28"/>
                <a:gd name="T34" fmla="*/ 0 w 43"/>
                <a:gd name="T35" fmla="*/ 0 h 28"/>
                <a:gd name="T36" fmla="*/ 2 w 43"/>
                <a:gd name="T37" fmla="*/ 9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8"/>
                <a:gd name="T59" fmla="*/ 43 w 43"/>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8">
                  <a:moveTo>
                    <a:pt x="2" y="9"/>
                  </a:moveTo>
                  <a:lnTo>
                    <a:pt x="7" y="9"/>
                  </a:lnTo>
                  <a:lnTo>
                    <a:pt x="11" y="11"/>
                  </a:lnTo>
                  <a:lnTo>
                    <a:pt x="16" y="13"/>
                  </a:lnTo>
                  <a:lnTo>
                    <a:pt x="21" y="15"/>
                  </a:lnTo>
                  <a:lnTo>
                    <a:pt x="26" y="17"/>
                  </a:lnTo>
                  <a:lnTo>
                    <a:pt x="30" y="21"/>
                  </a:lnTo>
                  <a:lnTo>
                    <a:pt x="35" y="24"/>
                  </a:lnTo>
                  <a:lnTo>
                    <a:pt x="41" y="28"/>
                  </a:lnTo>
                  <a:lnTo>
                    <a:pt x="43" y="19"/>
                  </a:lnTo>
                  <a:lnTo>
                    <a:pt x="38" y="17"/>
                  </a:lnTo>
                  <a:lnTo>
                    <a:pt x="33" y="13"/>
                  </a:lnTo>
                  <a:lnTo>
                    <a:pt x="29" y="11"/>
                  </a:lnTo>
                  <a:lnTo>
                    <a:pt x="24" y="7"/>
                  </a:lnTo>
                  <a:lnTo>
                    <a:pt x="18" y="5"/>
                  </a:lnTo>
                  <a:lnTo>
                    <a:pt x="13" y="3"/>
                  </a:lnTo>
                  <a:lnTo>
                    <a:pt x="7" y="0"/>
                  </a:lnTo>
                  <a:lnTo>
                    <a:pt x="0" y="0"/>
                  </a:lnTo>
                  <a:lnTo>
                    <a:pt x="2"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63" name="Freeform 165"/>
            <p:cNvSpPr>
              <a:spLocks/>
            </p:cNvSpPr>
            <p:nvPr/>
          </p:nvSpPr>
          <p:spPr bwMode="auto">
            <a:xfrm>
              <a:off x="2687" y="1652"/>
              <a:ext cx="22" cy="17"/>
            </a:xfrm>
            <a:custGeom>
              <a:avLst/>
              <a:gdLst>
                <a:gd name="T0" fmla="*/ 6 w 22"/>
                <a:gd name="T1" fmla="*/ 17 h 17"/>
                <a:gd name="T2" fmla="*/ 8 w 22"/>
                <a:gd name="T3" fmla="*/ 15 h 17"/>
                <a:gd name="T4" fmla="*/ 8 w 22"/>
                <a:gd name="T5" fmla="*/ 13 h 17"/>
                <a:gd name="T6" fmla="*/ 10 w 22"/>
                <a:gd name="T7" fmla="*/ 11 h 17"/>
                <a:gd name="T8" fmla="*/ 13 w 22"/>
                <a:gd name="T9" fmla="*/ 11 h 17"/>
                <a:gd name="T10" fmla="*/ 14 w 22"/>
                <a:gd name="T11" fmla="*/ 11 h 17"/>
                <a:gd name="T12" fmla="*/ 17 w 22"/>
                <a:gd name="T13" fmla="*/ 11 h 17"/>
                <a:gd name="T14" fmla="*/ 19 w 22"/>
                <a:gd name="T15" fmla="*/ 9 h 17"/>
                <a:gd name="T16" fmla="*/ 22 w 22"/>
                <a:gd name="T17" fmla="*/ 9 h 17"/>
                <a:gd name="T18" fmla="*/ 20 w 22"/>
                <a:gd name="T19" fmla="*/ 0 h 17"/>
                <a:gd name="T20" fmla="*/ 19 w 22"/>
                <a:gd name="T21" fmla="*/ 0 h 17"/>
                <a:gd name="T22" fmla="*/ 16 w 22"/>
                <a:gd name="T23" fmla="*/ 0 h 17"/>
                <a:gd name="T24" fmla="*/ 13 w 22"/>
                <a:gd name="T25" fmla="*/ 3 h 17"/>
                <a:gd name="T26" fmla="*/ 10 w 22"/>
                <a:gd name="T27" fmla="*/ 3 h 17"/>
                <a:gd name="T28" fmla="*/ 8 w 22"/>
                <a:gd name="T29" fmla="*/ 5 h 17"/>
                <a:gd name="T30" fmla="*/ 5 w 22"/>
                <a:gd name="T31" fmla="*/ 7 h 17"/>
                <a:gd name="T32" fmla="*/ 2 w 22"/>
                <a:gd name="T33" fmla="*/ 9 h 17"/>
                <a:gd name="T34" fmla="*/ 0 w 22"/>
                <a:gd name="T35" fmla="*/ 13 h 17"/>
                <a:gd name="T36" fmla="*/ 6 w 22"/>
                <a:gd name="T37" fmla="*/ 17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7"/>
                <a:gd name="T59" fmla="*/ 22 w 2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7">
                  <a:moveTo>
                    <a:pt x="6" y="17"/>
                  </a:moveTo>
                  <a:lnTo>
                    <a:pt x="8" y="15"/>
                  </a:lnTo>
                  <a:lnTo>
                    <a:pt x="8" y="13"/>
                  </a:lnTo>
                  <a:lnTo>
                    <a:pt x="10" y="11"/>
                  </a:lnTo>
                  <a:lnTo>
                    <a:pt x="13" y="11"/>
                  </a:lnTo>
                  <a:lnTo>
                    <a:pt x="14" y="11"/>
                  </a:lnTo>
                  <a:lnTo>
                    <a:pt x="17" y="11"/>
                  </a:lnTo>
                  <a:lnTo>
                    <a:pt x="19" y="9"/>
                  </a:lnTo>
                  <a:lnTo>
                    <a:pt x="22" y="9"/>
                  </a:lnTo>
                  <a:lnTo>
                    <a:pt x="20" y="0"/>
                  </a:lnTo>
                  <a:lnTo>
                    <a:pt x="19" y="0"/>
                  </a:lnTo>
                  <a:lnTo>
                    <a:pt x="16" y="0"/>
                  </a:lnTo>
                  <a:lnTo>
                    <a:pt x="13" y="3"/>
                  </a:lnTo>
                  <a:lnTo>
                    <a:pt x="10" y="3"/>
                  </a:lnTo>
                  <a:lnTo>
                    <a:pt x="8" y="5"/>
                  </a:lnTo>
                  <a:lnTo>
                    <a:pt x="5" y="7"/>
                  </a:lnTo>
                  <a:lnTo>
                    <a:pt x="2" y="9"/>
                  </a:lnTo>
                  <a:lnTo>
                    <a:pt x="0" y="13"/>
                  </a:lnTo>
                  <a:lnTo>
                    <a:pt x="6"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64" name="Freeform 166"/>
            <p:cNvSpPr>
              <a:spLocks/>
            </p:cNvSpPr>
            <p:nvPr/>
          </p:nvSpPr>
          <p:spPr bwMode="auto">
            <a:xfrm>
              <a:off x="2686" y="1665"/>
              <a:ext cx="17" cy="46"/>
            </a:xfrm>
            <a:custGeom>
              <a:avLst/>
              <a:gdLst>
                <a:gd name="T0" fmla="*/ 17 w 17"/>
                <a:gd name="T1" fmla="*/ 46 h 46"/>
                <a:gd name="T2" fmla="*/ 15 w 17"/>
                <a:gd name="T3" fmla="*/ 40 h 46"/>
                <a:gd name="T4" fmla="*/ 14 w 17"/>
                <a:gd name="T5" fmla="*/ 34 h 46"/>
                <a:gd name="T6" fmla="*/ 12 w 17"/>
                <a:gd name="T7" fmla="*/ 27 h 46"/>
                <a:gd name="T8" fmla="*/ 11 w 17"/>
                <a:gd name="T9" fmla="*/ 23 h 46"/>
                <a:gd name="T10" fmla="*/ 9 w 17"/>
                <a:gd name="T11" fmla="*/ 17 h 46"/>
                <a:gd name="T12" fmla="*/ 7 w 17"/>
                <a:gd name="T13" fmla="*/ 13 h 46"/>
                <a:gd name="T14" fmla="*/ 7 w 17"/>
                <a:gd name="T15" fmla="*/ 8 h 46"/>
                <a:gd name="T16" fmla="*/ 7 w 17"/>
                <a:gd name="T17" fmla="*/ 4 h 46"/>
                <a:gd name="T18" fmla="*/ 1 w 17"/>
                <a:gd name="T19" fmla="*/ 0 h 46"/>
                <a:gd name="T20" fmla="*/ 0 w 17"/>
                <a:gd name="T21" fmla="*/ 8 h 46"/>
                <a:gd name="T22" fmla="*/ 1 w 17"/>
                <a:gd name="T23" fmla="*/ 15 h 46"/>
                <a:gd name="T24" fmla="*/ 3 w 17"/>
                <a:gd name="T25" fmla="*/ 21 h 46"/>
                <a:gd name="T26" fmla="*/ 4 w 17"/>
                <a:gd name="T27" fmla="*/ 27 h 46"/>
                <a:gd name="T28" fmla="*/ 6 w 17"/>
                <a:gd name="T29" fmla="*/ 32 h 46"/>
                <a:gd name="T30" fmla="*/ 7 w 17"/>
                <a:gd name="T31" fmla="*/ 36 h 46"/>
                <a:gd name="T32" fmla="*/ 9 w 17"/>
                <a:gd name="T33" fmla="*/ 42 h 46"/>
                <a:gd name="T34" fmla="*/ 9 w 17"/>
                <a:gd name="T35" fmla="*/ 46 h 46"/>
                <a:gd name="T36" fmla="*/ 17 w 17"/>
                <a:gd name="T37" fmla="*/ 46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6"/>
                <a:gd name="T59" fmla="*/ 17 w 17"/>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6">
                  <a:moveTo>
                    <a:pt x="17" y="46"/>
                  </a:moveTo>
                  <a:lnTo>
                    <a:pt x="15" y="40"/>
                  </a:lnTo>
                  <a:lnTo>
                    <a:pt x="14" y="34"/>
                  </a:lnTo>
                  <a:lnTo>
                    <a:pt x="12" y="27"/>
                  </a:lnTo>
                  <a:lnTo>
                    <a:pt x="11" y="23"/>
                  </a:lnTo>
                  <a:lnTo>
                    <a:pt x="9" y="17"/>
                  </a:lnTo>
                  <a:lnTo>
                    <a:pt x="7" y="13"/>
                  </a:lnTo>
                  <a:lnTo>
                    <a:pt x="7" y="8"/>
                  </a:lnTo>
                  <a:lnTo>
                    <a:pt x="7" y="4"/>
                  </a:lnTo>
                  <a:lnTo>
                    <a:pt x="1" y="0"/>
                  </a:lnTo>
                  <a:lnTo>
                    <a:pt x="0" y="8"/>
                  </a:lnTo>
                  <a:lnTo>
                    <a:pt x="1" y="15"/>
                  </a:lnTo>
                  <a:lnTo>
                    <a:pt x="3" y="21"/>
                  </a:lnTo>
                  <a:lnTo>
                    <a:pt x="4" y="27"/>
                  </a:lnTo>
                  <a:lnTo>
                    <a:pt x="6" y="32"/>
                  </a:lnTo>
                  <a:lnTo>
                    <a:pt x="7" y="36"/>
                  </a:lnTo>
                  <a:lnTo>
                    <a:pt x="9" y="42"/>
                  </a:lnTo>
                  <a:lnTo>
                    <a:pt x="9" y="46"/>
                  </a:lnTo>
                  <a:lnTo>
                    <a:pt x="17" y="4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65" name="Freeform 167"/>
            <p:cNvSpPr>
              <a:spLocks/>
            </p:cNvSpPr>
            <p:nvPr/>
          </p:nvSpPr>
          <p:spPr bwMode="auto">
            <a:xfrm>
              <a:off x="2695" y="1711"/>
              <a:ext cx="16" cy="19"/>
            </a:xfrm>
            <a:custGeom>
              <a:avLst/>
              <a:gdLst>
                <a:gd name="T0" fmla="*/ 16 w 16"/>
                <a:gd name="T1" fmla="*/ 13 h 19"/>
                <a:gd name="T2" fmla="*/ 14 w 16"/>
                <a:gd name="T3" fmla="*/ 11 h 19"/>
                <a:gd name="T4" fmla="*/ 12 w 16"/>
                <a:gd name="T5" fmla="*/ 9 h 19"/>
                <a:gd name="T6" fmla="*/ 11 w 16"/>
                <a:gd name="T7" fmla="*/ 9 h 19"/>
                <a:gd name="T8" fmla="*/ 9 w 16"/>
                <a:gd name="T9" fmla="*/ 7 h 19"/>
                <a:gd name="T10" fmla="*/ 9 w 16"/>
                <a:gd name="T11" fmla="*/ 5 h 19"/>
                <a:gd name="T12" fmla="*/ 8 w 16"/>
                <a:gd name="T13" fmla="*/ 2 h 19"/>
                <a:gd name="T14" fmla="*/ 8 w 16"/>
                <a:gd name="T15" fmla="*/ 0 h 19"/>
                <a:gd name="T16" fmla="*/ 0 w 16"/>
                <a:gd name="T17" fmla="*/ 0 h 19"/>
                <a:gd name="T18" fmla="*/ 2 w 16"/>
                <a:gd name="T19" fmla="*/ 5 h 19"/>
                <a:gd name="T20" fmla="*/ 2 w 16"/>
                <a:gd name="T21" fmla="*/ 7 h 19"/>
                <a:gd name="T22" fmla="*/ 3 w 16"/>
                <a:gd name="T23" fmla="*/ 11 h 19"/>
                <a:gd name="T24" fmla="*/ 5 w 16"/>
                <a:gd name="T25" fmla="*/ 13 h 19"/>
                <a:gd name="T26" fmla="*/ 6 w 16"/>
                <a:gd name="T27" fmla="*/ 15 h 19"/>
                <a:gd name="T28" fmla="*/ 8 w 16"/>
                <a:gd name="T29" fmla="*/ 17 h 19"/>
                <a:gd name="T30" fmla="*/ 9 w 16"/>
                <a:gd name="T31" fmla="*/ 19 h 19"/>
                <a:gd name="T32" fmla="*/ 11 w 16"/>
                <a:gd name="T33" fmla="*/ 19 h 19"/>
                <a:gd name="T34" fmla="*/ 16 w 16"/>
                <a:gd name="T35" fmla="*/ 13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19"/>
                <a:gd name="T56" fmla="*/ 16 w 16"/>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19">
                  <a:moveTo>
                    <a:pt x="16" y="13"/>
                  </a:moveTo>
                  <a:lnTo>
                    <a:pt x="14" y="11"/>
                  </a:lnTo>
                  <a:lnTo>
                    <a:pt x="12" y="9"/>
                  </a:lnTo>
                  <a:lnTo>
                    <a:pt x="11" y="9"/>
                  </a:lnTo>
                  <a:lnTo>
                    <a:pt x="9" y="7"/>
                  </a:lnTo>
                  <a:lnTo>
                    <a:pt x="9" y="5"/>
                  </a:lnTo>
                  <a:lnTo>
                    <a:pt x="8" y="2"/>
                  </a:lnTo>
                  <a:lnTo>
                    <a:pt x="8" y="0"/>
                  </a:lnTo>
                  <a:lnTo>
                    <a:pt x="0" y="0"/>
                  </a:lnTo>
                  <a:lnTo>
                    <a:pt x="2" y="5"/>
                  </a:lnTo>
                  <a:lnTo>
                    <a:pt x="2" y="7"/>
                  </a:lnTo>
                  <a:lnTo>
                    <a:pt x="3" y="11"/>
                  </a:lnTo>
                  <a:lnTo>
                    <a:pt x="5" y="13"/>
                  </a:lnTo>
                  <a:lnTo>
                    <a:pt x="6" y="15"/>
                  </a:lnTo>
                  <a:lnTo>
                    <a:pt x="8" y="17"/>
                  </a:lnTo>
                  <a:lnTo>
                    <a:pt x="9" y="19"/>
                  </a:lnTo>
                  <a:lnTo>
                    <a:pt x="11" y="19"/>
                  </a:lnTo>
                  <a:lnTo>
                    <a:pt x="16"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66" name="Freeform 168"/>
            <p:cNvSpPr>
              <a:spLocks/>
            </p:cNvSpPr>
            <p:nvPr/>
          </p:nvSpPr>
          <p:spPr bwMode="auto">
            <a:xfrm>
              <a:off x="2706" y="1724"/>
              <a:ext cx="39" cy="27"/>
            </a:xfrm>
            <a:custGeom>
              <a:avLst/>
              <a:gdLst>
                <a:gd name="T0" fmla="*/ 39 w 39"/>
                <a:gd name="T1" fmla="*/ 19 h 27"/>
                <a:gd name="T2" fmla="*/ 34 w 39"/>
                <a:gd name="T3" fmla="*/ 17 h 27"/>
                <a:gd name="T4" fmla="*/ 30 w 39"/>
                <a:gd name="T5" fmla="*/ 17 h 27"/>
                <a:gd name="T6" fmla="*/ 25 w 39"/>
                <a:gd name="T7" fmla="*/ 15 h 27"/>
                <a:gd name="T8" fmla="*/ 20 w 39"/>
                <a:gd name="T9" fmla="*/ 13 h 27"/>
                <a:gd name="T10" fmla="*/ 17 w 39"/>
                <a:gd name="T11" fmla="*/ 10 h 27"/>
                <a:gd name="T12" fmla="*/ 12 w 39"/>
                <a:gd name="T13" fmla="*/ 8 h 27"/>
                <a:gd name="T14" fmla="*/ 8 w 39"/>
                <a:gd name="T15" fmla="*/ 4 h 27"/>
                <a:gd name="T16" fmla="*/ 5 w 39"/>
                <a:gd name="T17" fmla="*/ 0 h 27"/>
                <a:gd name="T18" fmla="*/ 0 w 39"/>
                <a:gd name="T19" fmla="*/ 6 h 27"/>
                <a:gd name="T20" fmla="*/ 5 w 39"/>
                <a:gd name="T21" fmla="*/ 10 h 27"/>
                <a:gd name="T22" fmla="*/ 9 w 39"/>
                <a:gd name="T23" fmla="*/ 15 h 27"/>
                <a:gd name="T24" fmla="*/ 14 w 39"/>
                <a:gd name="T25" fmla="*/ 19 h 27"/>
                <a:gd name="T26" fmla="*/ 19 w 39"/>
                <a:gd name="T27" fmla="*/ 21 h 27"/>
                <a:gd name="T28" fmla="*/ 23 w 39"/>
                <a:gd name="T29" fmla="*/ 23 h 27"/>
                <a:gd name="T30" fmla="*/ 28 w 39"/>
                <a:gd name="T31" fmla="*/ 25 h 27"/>
                <a:gd name="T32" fmla="*/ 33 w 39"/>
                <a:gd name="T33" fmla="*/ 25 h 27"/>
                <a:gd name="T34" fmla="*/ 37 w 39"/>
                <a:gd name="T35" fmla="*/ 27 h 27"/>
                <a:gd name="T36" fmla="*/ 39 w 39"/>
                <a:gd name="T37" fmla="*/ 19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27"/>
                <a:gd name="T59" fmla="*/ 39 w 39"/>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27">
                  <a:moveTo>
                    <a:pt x="39" y="19"/>
                  </a:moveTo>
                  <a:lnTo>
                    <a:pt x="34" y="17"/>
                  </a:lnTo>
                  <a:lnTo>
                    <a:pt x="30" y="17"/>
                  </a:lnTo>
                  <a:lnTo>
                    <a:pt x="25" y="15"/>
                  </a:lnTo>
                  <a:lnTo>
                    <a:pt x="20" y="13"/>
                  </a:lnTo>
                  <a:lnTo>
                    <a:pt x="17" y="10"/>
                  </a:lnTo>
                  <a:lnTo>
                    <a:pt x="12" y="8"/>
                  </a:lnTo>
                  <a:lnTo>
                    <a:pt x="8" y="4"/>
                  </a:lnTo>
                  <a:lnTo>
                    <a:pt x="5" y="0"/>
                  </a:lnTo>
                  <a:lnTo>
                    <a:pt x="0" y="6"/>
                  </a:lnTo>
                  <a:lnTo>
                    <a:pt x="5" y="10"/>
                  </a:lnTo>
                  <a:lnTo>
                    <a:pt x="9" y="15"/>
                  </a:lnTo>
                  <a:lnTo>
                    <a:pt x="14" y="19"/>
                  </a:lnTo>
                  <a:lnTo>
                    <a:pt x="19" y="21"/>
                  </a:lnTo>
                  <a:lnTo>
                    <a:pt x="23" y="23"/>
                  </a:lnTo>
                  <a:lnTo>
                    <a:pt x="28" y="25"/>
                  </a:lnTo>
                  <a:lnTo>
                    <a:pt x="33" y="25"/>
                  </a:lnTo>
                  <a:lnTo>
                    <a:pt x="37" y="27"/>
                  </a:lnTo>
                  <a:lnTo>
                    <a:pt x="39"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67" name="Freeform 169"/>
            <p:cNvSpPr>
              <a:spLocks/>
            </p:cNvSpPr>
            <p:nvPr/>
          </p:nvSpPr>
          <p:spPr bwMode="auto">
            <a:xfrm>
              <a:off x="2743" y="1720"/>
              <a:ext cx="44" cy="31"/>
            </a:xfrm>
            <a:custGeom>
              <a:avLst/>
              <a:gdLst>
                <a:gd name="T0" fmla="*/ 41 w 44"/>
                <a:gd name="T1" fmla="*/ 0 h 31"/>
                <a:gd name="T2" fmla="*/ 35 w 44"/>
                <a:gd name="T3" fmla="*/ 4 h 31"/>
                <a:gd name="T4" fmla="*/ 30 w 44"/>
                <a:gd name="T5" fmla="*/ 8 h 31"/>
                <a:gd name="T6" fmla="*/ 25 w 44"/>
                <a:gd name="T7" fmla="*/ 12 h 31"/>
                <a:gd name="T8" fmla="*/ 21 w 44"/>
                <a:gd name="T9" fmla="*/ 17 h 31"/>
                <a:gd name="T10" fmla="*/ 16 w 44"/>
                <a:gd name="T11" fmla="*/ 19 h 31"/>
                <a:gd name="T12" fmla="*/ 11 w 44"/>
                <a:gd name="T13" fmla="*/ 21 h 31"/>
                <a:gd name="T14" fmla="*/ 7 w 44"/>
                <a:gd name="T15" fmla="*/ 23 h 31"/>
                <a:gd name="T16" fmla="*/ 2 w 44"/>
                <a:gd name="T17" fmla="*/ 23 h 31"/>
                <a:gd name="T18" fmla="*/ 0 w 44"/>
                <a:gd name="T19" fmla="*/ 31 h 31"/>
                <a:gd name="T20" fmla="*/ 7 w 44"/>
                <a:gd name="T21" fmla="*/ 31 h 31"/>
                <a:gd name="T22" fmla="*/ 13 w 44"/>
                <a:gd name="T23" fmla="*/ 29 h 31"/>
                <a:gd name="T24" fmla="*/ 19 w 44"/>
                <a:gd name="T25" fmla="*/ 27 h 31"/>
                <a:gd name="T26" fmla="*/ 24 w 44"/>
                <a:gd name="T27" fmla="*/ 23 h 31"/>
                <a:gd name="T28" fmla="*/ 29 w 44"/>
                <a:gd name="T29" fmla="*/ 19 h 31"/>
                <a:gd name="T30" fmla="*/ 33 w 44"/>
                <a:gd name="T31" fmla="*/ 14 h 31"/>
                <a:gd name="T32" fmla="*/ 38 w 44"/>
                <a:gd name="T33" fmla="*/ 10 h 31"/>
                <a:gd name="T34" fmla="*/ 44 w 44"/>
                <a:gd name="T35" fmla="*/ 6 h 31"/>
                <a:gd name="T36" fmla="*/ 41 w 44"/>
                <a:gd name="T37" fmla="*/ 0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31"/>
                <a:gd name="T59" fmla="*/ 44 w 44"/>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31">
                  <a:moveTo>
                    <a:pt x="41" y="0"/>
                  </a:moveTo>
                  <a:lnTo>
                    <a:pt x="35" y="4"/>
                  </a:lnTo>
                  <a:lnTo>
                    <a:pt x="30" y="8"/>
                  </a:lnTo>
                  <a:lnTo>
                    <a:pt x="25" y="12"/>
                  </a:lnTo>
                  <a:lnTo>
                    <a:pt x="21" y="17"/>
                  </a:lnTo>
                  <a:lnTo>
                    <a:pt x="16" y="19"/>
                  </a:lnTo>
                  <a:lnTo>
                    <a:pt x="11" y="21"/>
                  </a:lnTo>
                  <a:lnTo>
                    <a:pt x="7" y="23"/>
                  </a:lnTo>
                  <a:lnTo>
                    <a:pt x="2" y="23"/>
                  </a:lnTo>
                  <a:lnTo>
                    <a:pt x="0" y="31"/>
                  </a:lnTo>
                  <a:lnTo>
                    <a:pt x="7" y="31"/>
                  </a:lnTo>
                  <a:lnTo>
                    <a:pt x="13" y="29"/>
                  </a:lnTo>
                  <a:lnTo>
                    <a:pt x="19" y="27"/>
                  </a:lnTo>
                  <a:lnTo>
                    <a:pt x="24" y="23"/>
                  </a:lnTo>
                  <a:lnTo>
                    <a:pt x="29" y="19"/>
                  </a:lnTo>
                  <a:lnTo>
                    <a:pt x="33" y="14"/>
                  </a:lnTo>
                  <a:lnTo>
                    <a:pt x="38" y="10"/>
                  </a:lnTo>
                  <a:lnTo>
                    <a:pt x="44" y="6"/>
                  </a:lnTo>
                  <a:lnTo>
                    <a:pt x="41"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68" name="Freeform 170"/>
            <p:cNvSpPr>
              <a:spLocks/>
            </p:cNvSpPr>
            <p:nvPr/>
          </p:nvSpPr>
          <p:spPr bwMode="auto">
            <a:xfrm>
              <a:off x="2784" y="1707"/>
              <a:ext cx="11" cy="19"/>
            </a:xfrm>
            <a:custGeom>
              <a:avLst/>
              <a:gdLst>
                <a:gd name="T0" fmla="*/ 5 w 11"/>
                <a:gd name="T1" fmla="*/ 0 h 19"/>
                <a:gd name="T2" fmla="*/ 5 w 11"/>
                <a:gd name="T3" fmla="*/ 2 h 19"/>
                <a:gd name="T4" fmla="*/ 5 w 11"/>
                <a:gd name="T5" fmla="*/ 4 h 19"/>
                <a:gd name="T6" fmla="*/ 3 w 11"/>
                <a:gd name="T7" fmla="*/ 4 h 19"/>
                <a:gd name="T8" fmla="*/ 3 w 11"/>
                <a:gd name="T9" fmla="*/ 6 h 19"/>
                <a:gd name="T10" fmla="*/ 2 w 11"/>
                <a:gd name="T11" fmla="*/ 9 h 19"/>
                <a:gd name="T12" fmla="*/ 2 w 11"/>
                <a:gd name="T13" fmla="*/ 11 h 19"/>
                <a:gd name="T14" fmla="*/ 0 w 11"/>
                <a:gd name="T15" fmla="*/ 11 h 19"/>
                <a:gd name="T16" fmla="*/ 0 w 11"/>
                <a:gd name="T17" fmla="*/ 13 h 19"/>
                <a:gd name="T18" fmla="*/ 3 w 11"/>
                <a:gd name="T19" fmla="*/ 19 h 19"/>
                <a:gd name="T20" fmla="*/ 5 w 11"/>
                <a:gd name="T21" fmla="*/ 19 h 19"/>
                <a:gd name="T22" fmla="*/ 6 w 11"/>
                <a:gd name="T23" fmla="*/ 17 h 19"/>
                <a:gd name="T24" fmla="*/ 8 w 11"/>
                <a:gd name="T25" fmla="*/ 15 h 19"/>
                <a:gd name="T26" fmla="*/ 9 w 11"/>
                <a:gd name="T27" fmla="*/ 11 h 19"/>
                <a:gd name="T28" fmla="*/ 9 w 11"/>
                <a:gd name="T29" fmla="*/ 9 h 19"/>
                <a:gd name="T30" fmla="*/ 11 w 11"/>
                <a:gd name="T31" fmla="*/ 6 h 19"/>
                <a:gd name="T32" fmla="*/ 11 w 11"/>
                <a:gd name="T33" fmla="*/ 2 h 19"/>
                <a:gd name="T34" fmla="*/ 11 w 11"/>
                <a:gd name="T35" fmla="*/ 0 h 19"/>
                <a:gd name="T36" fmla="*/ 5 w 11"/>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19"/>
                <a:gd name="T59" fmla="*/ 11 w 11"/>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19">
                  <a:moveTo>
                    <a:pt x="5" y="0"/>
                  </a:moveTo>
                  <a:lnTo>
                    <a:pt x="5" y="2"/>
                  </a:lnTo>
                  <a:lnTo>
                    <a:pt x="5" y="4"/>
                  </a:lnTo>
                  <a:lnTo>
                    <a:pt x="3" y="4"/>
                  </a:lnTo>
                  <a:lnTo>
                    <a:pt x="3" y="6"/>
                  </a:lnTo>
                  <a:lnTo>
                    <a:pt x="2" y="9"/>
                  </a:lnTo>
                  <a:lnTo>
                    <a:pt x="2" y="11"/>
                  </a:lnTo>
                  <a:lnTo>
                    <a:pt x="0" y="11"/>
                  </a:lnTo>
                  <a:lnTo>
                    <a:pt x="0" y="13"/>
                  </a:lnTo>
                  <a:lnTo>
                    <a:pt x="3" y="19"/>
                  </a:lnTo>
                  <a:lnTo>
                    <a:pt x="5" y="19"/>
                  </a:lnTo>
                  <a:lnTo>
                    <a:pt x="6" y="17"/>
                  </a:lnTo>
                  <a:lnTo>
                    <a:pt x="8" y="15"/>
                  </a:lnTo>
                  <a:lnTo>
                    <a:pt x="9" y="11"/>
                  </a:lnTo>
                  <a:lnTo>
                    <a:pt x="9" y="9"/>
                  </a:lnTo>
                  <a:lnTo>
                    <a:pt x="11" y="6"/>
                  </a:lnTo>
                  <a:lnTo>
                    <a:pt x="11" y="2"/>
                  </a:lnTo>
                  <a:lnTo>
                    <a:pt x="11" y="0"/>
                  </a:lnTo>
                  <a:lnTo>
                    <a:pt x="5"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69" name="Freeform 171"/>
            <p:cNvSpPr>
              <a:spLocks/>
            </p:cNvSpPr>
            <p:nvPr/>
          </p:nvSpPr>
          <p:spPr bwMode="auto">
            <a:xfrm>
              <a:off x="2779" y="1682"/>
              <a:ext cx="16" cy="25"/>
            </a:xfrm>
            <a:custGeom>
              <a:avLst/>
              <a:gdLst>
                <a:gd name="T0" fmla="*/ 0 w 16"/>
                <a:gd name="T1" fmla="*/ 8 h 25"/>
                <a:gd name="T2" fmla="*/ 2 w 16"/>
                <a:gd name="T3" fmla="*/ 8 h 25"/>
                <a:gd name="T4" fmla="*/ 4 w 16"/>
                <a:gd name="T5" fmla="*/ 10 h 25"/>
                <a:gd name="T6" fmla="*/ 7 w 16"/>
                <a:gd name="T7" fmla="*/ 13 h 25"/>
                <a:gd name="T8" fmla="*/ 8 w 16"/>
                <a:gd name="T9" fmla="*/ 15 h 25"/>
                <a:gd name="T10" fmla="*/ 8 w 16"/>
                <a:gd name="T11" fmla="*/ 17 h 25"/>
                <a:gd name="T12" fmla="*/ 10 w 16"/>
                <a:gd name="T13" fmla="*/ 19 h 25"/>
                <a:gd name="T14" fmla="*/ 10 w 16"/>
                <a:gd name="T15" fmla="*/ 21 h 25"/>
                <a:gd name="T16" fmla="*/ 10 w 16"/>
                <a:gd name="T17" fmla="*/ 25 h 25"/>
                <a:gd name="T18" fmla="*/ 16 w 16"/>
                <a:gd name="T19" fmla="*/ 25 h 25"/>
                <a:gd name="T20" fmla="*/ 16 w 16"/>
                <a:gd name="T21" fmla="*/ 21 h 25"/>
                <a:gd name="T22" fmla="*/ 16 w 16"/>
                <a:gd name="T23" fmla="*/ 17 h 25"/>
                <a:gd name="T24" fmla="*/ 14 w 16"/>
                <a:gd name="T25" fmla="*/ 13 h 25"/>
                <a:gd name="T26" fmla="*/ 13 w 16"/>
                <a:gd name="T27" fmla="*/ 8 h 25"/>
                <a:gd name="T28" fmla="*/ 10 w 16"/>
                <a:gd name="T29" fmla="*/ 4 h 25"/>
                <a:gd name="T30" fmla="*/ 8 w 16"/>
                <a:gd name="T31" fmla="*/ 2 h 25"/>
                <a:gd name="T32" fmla="*/ 5 w 16"/>
                <a:gd name="T33" fmla="*/ 0 h 25"/>
                <a:gd name="T34" fmla="*/ 0 w 16"/>
                <a:gd name="T35" fmla="*/ 0 h 25"/>
                <a:gd name="T36" fmla="*/ 0 w 16"/>
                <a:gd name="T37" fmla="*/ 8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25"/>
                <a:gd name="T59" fmla="*/ 16 w 16"/>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25">
                  <a:moveTo>
                    <a:pt x="0" y="8"/>
                  </a:moveTo>
                  <a:lnTo>
                    <a:pt x="2" y="8"/>
                  </a:lnTo>
                  <a:lnTo>
                    <a:pt x="4" y="10"/>
                  </a:lnTo>
                  <a:lnTo>
                    <a:pt x="7" y="13"/>
                  </a:lnTo>
                  <a:lnTo>
                    <a:pt x="8" y="15"/>
                  </a:lnTo>
                  <a:lnTo>
                    <a:pt x="8" y="17"/>
                  </a:lnTo>
                  <a:lnTo>
                    <a:pt x="10" y="19"/>
                  </a:lnTo>
                  <a:lnTo>
                    <a:pt x="10" y="21"/>
                  </a:lnTo>
                  <a:lnTo>
                    <a:pt x="10" y="25"/>
                  </a:lnTo>
                  <a:lnTo>
                    <a:pt x="16" y="25"/>
                  </a:lnTo>
                  <a:lnTo>
                    <a:pt x="16" y="21"/>
                  </a:lnTo>
                  <a:lnTo>
                    <a:pt x="16" y="17"/>
                  </a:lnTo>
                  <a:lnTo>
                    <a:pt x="14" y="13"/>
                  </a:lnTo>
                  <a:lnTo>
                    <a:pt x="13" y="8"/>
                  </a:lnTo>
                  <a:lnTo>
                    <a:pt x="10" y="4"/>
                  </a:lnTo>
                  <a:lnTo>
                    <a:pt x="8" y="2"/>
                  </a:lnTo>
                  <a:lnTo>
                    <a:pt x="5" y="0"/>
                  </a:lnTo>
                  <a:lnTo>
                    <a:pt x="0"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70" name="Freeform 172"/>
            <p:cNvSpPr>
              <a:spLocks/>
            </p:cNvSpPr>
            <p:nvPr/>
          </p:nvSpPr>
          <p:spPr bwMode="auto">
            <a:xfrm>
              <a:off x="2737" y="1625"/>
              <a:ext cx="80" cy="63"/>
            </a:xfrm>
            <a:custGeom>
              <a:avLst/>
              <a:gdLst>
                <a:gd name="T0" fmla="*/ 78 w 80"/>
                <a:gd name="T1" fmla="*/ 34 h 63"/>
                <a:gd name="T2" fmla="*/ 77 w 80"/>
                <a:gd name="T3" fmla="*/ 25 h 63"/>
                <a:gd name="T4" fmla="*/ 74 w 80"/>
                <a:gd name="T5" fmla="*/ 17 h 63"/>
                <a:gd name="T6" fmla="*/ 71 w 80"/>
                <a:gd name="T7" fmla="*/ 11 h 63"/>
                <a:gd name="T8" fmla="*/ 67 w 80"/>
                <a:gd name="T9" fmla="*/ 6 h 63"/>
                <a:gd name="T10" fmla="*/ 63 w 80"/>
                <a:gd name="T11" fmla="*/ 2 h 63"/>
                <a:gd name="T12" fmla="*/ 56 w 80"/>
                <a:gd name="T13" fmla="*/ 0 h 63"/>
                <a:gd name="T14" fmla="*/ 52 w 80"/>
                <a:gd name="T15" fmla="*/ 0 h 63"/>
                <a:gd name="T16" fmla="*/ 46 w 80"/>
                <a:gd name="T17" fmla="*/ 2 h 63"/>
                <a:gd name="T18" fmla="*/ 41 w 80"/>
                <a:gd name="T19" fmla="*/ 4 h 63"/>
                <a:gd name="T20" fmla="*/ 36 w 80"/>
                <a:gd name="T21" fmla="*/ 6 h 63"/>
                <a:gd name="T22" fmla="*/ 30 w 80"/>
                <a:gd name="T23" fmla="*/ 9 h 63"/>
                <a:gd name="T24" fmla="*/ 25 w 80"/>
                <a:gd name="T25" fmla="*/ 11 h 63"/>
                <a:gd name="T26" fmla="*/ 21 w 80"/>
                <a:gd name="T27" fmla="*/ 13 h 63"/>
                <a:gd name="T28" fmla="*/ 16 w 80"/>
                <a:gd name="T29" fmla="*/ 13 h 63"/>
                <a:gd name="T30" fmla="*/ 11 w 80"/>
                <a:gd name="T31" fmla="*/ 15 h 63"/>
                <a:gd name="T32" fmla="*/ 5 w 80"/>
                <a:gd name="T33" fmla="*/ 19 h 63"/>
                <a:gd name="T34" fmla="*/ 2 w 80"/>
                <a:gd name="T35" fmla="*/ 19 h 63"/>
                <a:gd name="T36" fmla="*/ 0 w 80"/>
                <a:gd name="T37" fmla="*/ 23 h 63"/>
                <a:gd name="T38" fmla="*/ 0 w 80"/>
                <a:gd name="T39" fmla="*/ 25 h 63"/>
                <a:gd name="T40" fmla="*/ 0 w 80"/>
                <a:gd name="T41" fmla="*/ 27 h 63"/>
                <a:gd name="T42" fmla="*/ 0 w 80"/>
                <a:gd name="T43" fmla="*/ 30 h 63"/>
                <a:gd name="T44" fmla="*/ 2 w 80"/>
                <a:gd name="T45" fmla="*/ 34 h 63"/>
                <a:gd name="T46" fmla="*/ 3 w 80"/>
                <a:gd name="T47" fmla="*/ 34 h 63"/>
                <a:gd name="T48" fmla="*/ 5 w 80"/>
                <a:gd name="T49" fmla="*/ 36 h 63"/>
                <a:gd name="T50" fmla="*/ 13 w 80"/>
                <a:gd name="T51" fmla="*/ 40 h 63"/>
                <a:gd name="T52" fmla="*/ 21 w 80"/>
                <a:gd name="T53" fmla="*/ 44 h 63"/>
                <a:gd name="T54" fmla="*/ 28 w 80"/>
                <a:gd name="T55" fmla="*/ 48 h 63"/>
                <a:gd name="T56" fmla="*/ 36 w 80"/>
                <a:gd name="T57" fmla="*/ 53 h 63"/>
                <a:gd name="T58" fmla="*/ 44 w 80"/>
                <a:gd name="T59" fmla="*/ 57 h 63"/>
                <a:gd name="T60" fmla="*/ 52 w 80"/>
                <a:gd name="T61" fmla="*/ 59 h 63"/>
                <a:gd name="T62" fmla="*/ 60 w 80"/>
                <a:gd name="T63" fmla="*/ 61 h 63"/>
                <a:gd name="T64" fmla="*/ 67 w 80"/>
                <a:gd name="T65" fmla="*/ 63 h 63"/>
                <a:gd name="T66" fmla="*/ 71 w 80"/>
                <a:gd name="T67" fmla="*/ 63 h 63"/>
                <a:gd name="T68" fmla="*/ 74 w 80"/>
                <a:gd name="T69" fmla="*/ 61 h 63"/>
                <a:gd name="T70" fmla="*/ 75 w 80"/>
                <a:gd name="T71" fmla="*/ 59 h 63"/>
                <a:gd name="T72" fmla="*/ 77 w 80"/>
                <a:gd name="T73" fmla="*/ 55 h 63"/>
                <a:gd name="T74" fmla="*/ 78 w 80"/>
                <a:gd name="T75" fmla="*/ 48 h 63"/>
                <a:gd name="T76" fmla="*/ 78 w 80"/>
                <a:gd name="T77" fmla="*/ 44 h 63"/>
                <a:gd name="T78" fmla="*/ 80 w 80"/>
                <a:gd name="T79" fmla="*/ 38 h 63"/>
                <a:gd name="T80" fmla="*/ 78 w 80"/>
                <a:gd name="T81" fmla="*/ 34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63"/>
                <a:gd name="T125" fmla="*/ 80 w 80"/>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63">
                  <a:moveTo>
                    <a:pt x="78" y="34"/>
                  </a:moveTo>
                  <a:lnTo>
                    <a:pt x="77" y="25"/>
                  </a:lnTo>
                  <a:lnTo>
                    <a:pt x="74" y="17"/>
                  </a:lnTo>
                  <a:lnTo>
                    <a:pt x="71" y="11"/>
                  </a:lnTo>
                  <a:lnTo>
                    <a:pt x="67" y="6"/>
                  </a:lnTo>
                  <a:lnTo>
                    <a:pt x="63" y="2"/>
                  </a:lnTo>
                  <a:lnTo>
                    <a:pt x="56" y="0"/>
                  </a:lnTo>
                  <a:lnTo>
                    <a:pt x="52" y="0"/>
                  </a:lnTo>
                  <a:lnTo>
                    <a:pt x="46" y="2"/>
                  </a:lnTo>
                  <a:lnTo>
                    <a:pt x="41" y="4"/>
                  </a:lnTo>
                  <a:lnTo>
                    <a:pt x="36" y="6"/>
                  </a:lnTo>
                  <a:lnTo>
                    <a:pt x="30" y="9"/>
                  </a:lnTo>
                  <a:lnTo>
                    <a:pt x="25" y="11"/>
                  </a:lnTo>
                  <a:lnTo>
                    <a:pt x="21" y="13"/>
                  </a:lnTo>
                  <a:lnTo>
                    <a:pt x="16" y="13"/>
                  </a:lnTo>
                  <a:lnTo>
                    <a:pt x="11" y="15"/>
                  </a:lnTo>
                  <a:lnTo>
                    <a:pt x="5" y="19"/>
                  </a:lnTo>
                  <a:lnTo>
                    <a:pt x="2" y="19"/>
                  </a:lnTo>
                  <a:lnTo>
                    <a:pt x="0" y="23"/>
                  </a:lnTo>
                  <a:lnTo>
                    <a:pt x="0" y="25"/>
                  </a:lnTo>
                  <a:lnTo>
                    <a:pt x="0" y="27"/>
                  </a:lnTo>
                  <a:lnTo>
                    <a:pt x="0" y="30"/>
                  </a:lnTo>
                  <a:lnTo>
                    <a:pt x="2" y="34"/>
                  </a:lnTo>
                  <a:lnTo>
                    <a:pt x="3" y="34"/>
                  </a:lnTo>
                  <a:lnTo>
                    <a:pt x="5" y="36"/>
                  </a:lnTo>
                  <a:lnTo>
                    <a:pt x="13" y="40"/>
                  </a:lnTo>
                  <a:lnTo>
                    <a:pt x="21" y="44"/>
                  </a:lnTo>
                  <a:lnTo>
                    <a:pt x="28" y="48"/>
                  </a:lnTo>
                  <a:lnTo>
                    <a:pt x="36" y="53"/>
                  </a:lnTo>
                  <a:lnTo>
                    <a:pt x="44" y="57"/>
                  </a:lnTo>
                  <a:lnTo>
                    <a:pt x="52" y="59"/>
                  </a:lnTo>
                  <a:lnTo>
                    <a:pt x="60" y="61"/>
                  </a:lnTo>
                  <a:lnTo>
                    <a:pt x="67" y="63"/>
                  </a:lnTo>
                  <a:lnTo>
                    <a:pt x="71" y="63"/>
                  </a:lnTo>
                  <a:lnTo>
                    <a:pt x="74" y="61"/>
                  </a:lnTo>
                  <a:lnTo>
                    <a:pt x="75" y="59"/>
                  </a:lnTo>
                  <a:lnTo>
                    <a:pt x="77" y="55"/>
                  </a:lnTo>
                  <a:lnTo>
                    <a:pt x="78" y="48"/>
                  </a:lnTo>
                  <a:lnTo>
                    <a:pt x="78" y="44"/>
                  </a:lnTo>
                  <a:lnTo>
                    <a:pt x="80" y="38"/>
                  </a:lnTo>
                  <a:lnTo>
                    <a:pt x="78" y="34"/>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71" name="Freeform 173"/>
            <p:cNvSpPr>
              <a:spLocks/>
            </p:cNvSpPr>
            <p:nvPr/>
          </p:nvSpPr>
          <p:spPr bwMode="auto">
            <a:xfrm>
              <a:off x="2781" y="1621"/>
              <a:ext cx="38" cy="38"/>
            </a:xfrm>
            <a:custGeom>
              <a:avLst/>
              <a:gdLst>
                <a:gd name="T0" fmla="*/ 3 w 38"/>
                <a:gd name="T1" fmla="*/ 10 h 38"/>
                <a:gd name="T2" fmla="*/ 8 w 38"/>
                <a:gd name="T3" fmla="*/ 8 h 38"/>
                <a:gd name="T4" fmla="*/ 12 w 38"/>
                <a:gd name="T5" fmla="*/ 8 h 38"/>
                <a:gd name="T6" fmla="*/ 17 w 38"/>
                <a:gd name="T7" fmla="*/ 10 h 38"/>
                <a:gd name="T8" fmla="*/ 20 w 38"/>
                <a:gd name="T9" fmla="*/ 13 h 38"/>
                <a:gd name="T10" fmla="*/ 25 w 38"/>
                <a:gd name="T11" fmla="*/ 17 h 38"/>
                <a:gd name="T12" fmla="*/ 28 w 38"/>
                <a:gd name="T13" fmla="*/ 23 h 38"/>
                <a:gd name="T14" fmla="*/ 30 w 38"/>
                <a:gd name="T15" fmla="*/ 29 h 38"/>
                <a:gd name="T16" fmla="*/ 31 w 38"/>
                <a:gd name="T17" fmla="*/ 38 h 38"/>
                <a:gd name="T18" fmla="*/ 38 w 38"/>
                <a:gd name="T19" fmla="*/ 36 h 38"/>
                <a:gd name="T20" fmla="*/ 36 w 38"/>
                <a:gd name="T21" fmla="*/ 27 h 38"/>
                <a:gd name="T22" fmla="*/ 33 w 38"/>
                <a:gd name="T23" fmla="*/ 19 h 38"/>
                <a:gd name="T24" fmla="*/ 30 w 38"/>
                <a:gd name="T25" fmla="*/ 13 h 38"/>
                <a:gd name="T26" fmla="*/ 25 w 38"/>
                <a:gd name="T27" fmla="*/ 6 h 38"/>
                <a:gd name="T28" fmla="*/ 19 w 38"/>
                <a:gd name="T29" fmla="*/ 2 h 38"/>
                <a:gd name="T30" fmla="*/ 14 w 38"/>
                <a:gd name="T31" fmla="*/ 0 h 38"/>
                <a:gd name="T32" fmla="*/ 6 w 38"/>
                <a:gd name="T33" fmla="*/ 0 h 38"/>
                <a:gd name="T34" fmla="*/ 0 w 38"/>
                <a:gd name="T35" fmla="*/ 2 h 38"/>
                <a:gd name="T36" fmla="*/ 3 w 38"/>
                <a:gd name="T37" fmla="*/ 1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38"/>
                <a:gd name="T59" fmla="*/ 38 w 38"/>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38">
                  <a:moveTo>
                    <a:pt x="3" y="10"/>
                  </a:moveTo>
                  <a:lnTo>
                    <a:pt x="8" y="8"/>
                  </a:lnTo>
                  <a:lnTo>
                    <a:pt x="12" y="8"/>
                  </a:lnTo>
                  <a:lnTo>
                    <a:pt x="17" y="10"/>
                  </a:lnTo>
                  <a:lnTo>
                    <a:pt x="20" y="13"/>
                  </a:lnTo>
                  <a:lnTo>
                    <a:pt x="25" y="17"/>
                  </a:lnTo>
                  <a:lnTo>
                    <a:pt x="28" y="23"/>
                  </a:lnTo>
                  <a:lnTo>
                    <a:pt x="30" y="29"/>
                  </a:lnTo>
                  <a:lnTo>
                    <a:pt x="31" y="38"/>
                  </a:lnTo>
                  <a:lnTo>
                    <a:pt x="38" y="36"/>
                  </a:lnTo>
                  <a:lnTo>
                    <a:pt x="36" y="27"/>
                  </a:lnTo>
                  <a:lnTo>
                    <a:pt x="33" y="19"/>
                  </a:lnTo>
                  <a:lnTo>
                    <a:pt x="30" y="13"/>
                  </a:lnTo>
                  <a:lnTo>
                    <a:pt x="25" y="6"/>
                  </a:lnTo>
                  <a:lnTo>
                    <a:pt x="19" y="2"/>
                  </a:lnTo>
                  <a:lnTo>
                    <a:pt x="14" y="0"/>
                  </a:lnTo>
                  <a:lnTo>
                    <a:pt x="6" y="0"/>
                  </a:lnTo>
                  <a:lnTo>
                    <a:pt x="0" y="2"/>
                  </a:lnTo>
                  <a:lnTo>
                    <a:pt x="3"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72" name="Freeform 174"/>
            <p:cNvSpPr>
              <a:spLocks/>
            </p:cNvSpPr>
            <p:nvPr/>
          </p:nvSpPr>
          <p:spPr bwMode="auto">
            <a:xfrm>
              <a:off x="2742" y="1623"/>
              <a:ext cx="42" cy="25"/>
            </a:xfrm>
            <a:custGeom>
              <a:avLst/>
              <a:gdLst>
                <a:gd name="T0" fmla="*/ 1 w 42"/>
                <a:gd name="T1" fmla="*/ 25 h 25"/>
                <a:gd name="T2" fmla="*/ 6 w 42"/>
                <a:gd name="T3" fmla="*/ 21 h 25"/>
                <a:gd name="T4" fmla="*/ 11 w 42"/>
                <a:gd name="T5" fmla="*/ 19 h 25"/>
                <a:gd name="T6" fmla="*/ 17 w 42"/>
                <a:gd name="T7" fmla="*/ 19 h 25"/>
                <a:gd name="T8" fmla="*/ 22 w 42"/>
                <a:gd name="T9" fmla="*/ 17 h 25"/>
                <a:gd name="T10" fmla="*/ 26 w 42"/>
                <a:gd name="T11" fmla="*/ 15 h 25"/>
                <a:gd name="T12" fmla="*/ 31 w 42"/>
                <a:gd name="T13" fmla="*/ 13 h 25"/>
                <a:gd name="T14" fmla="*/ 36 w 42"/>
                <a:gd name="T15" fmla="*/ 11 h 25"/>
                <a:gd name="T16" fmla="*/ 42 w 42"/>
                <a:gd name="T17" fmla="*/ 8 h 25"/>
                <a:gd name="T18" fmla="*/ 39 w 42"/>
                <a:gd name="T19" fmla="*/ 0 h 25"/>
                <a:gd name="T20" fmla="*/ 34 w 42"/>
                <a:gd name="T21" fmla="*/ 2 h 25"/>
                <a:gd name="T22" fmla="*/ 30 w 42"/>
                <a:gd name="T23" fmla="*/ 4 h 25"/>
                <a:gd name="T24" fmla="*/ 25 w 42"/>
                <a:gd name="T25" fmla="*/ 6 h 25"/>
                <a:gd name="T26" fmla="*/ 20 w 42"/>
                <a:gd name="T27" fmla="*/ 8 h 25"/>
                <a:gd name="T28" fmla="*/ 14 w 42"/>
                <a:gd name="T29" fmla="*/ 11 h 25"/>
                <a:gd name="T30" fmla="*/ 9 w 42"/>
                <a:gd name="T31" fmla="*/ 11 h 25"/>
                <a:gd name="T32" fmla="*/ 5 w 42"/>
                <a:gd name="T33" fmla="*/ 13 h 25"/>
                <a:gd name="T34" fmla="*/ 0 w 42"/>
                <a:gd name="T35" fmla="*/ 17 h 25"/>
                <a:gd name="T36" fmla="*/ 1 w 42"/>
                <a:gd name="T37" fmla="*/ 25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5"/>
                <a:gd name="T59" fmla="*/ 42 w 42"/>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5">
                  <a:moveTo>
                    <a:pt x="1" y="25"/>
                  </a:moveTo>
                  <a:lnTo>
                    <a:pt x="6" y="21"/>
                  </a:lnTo>
                  <a:lnTo>
                    <a:pt x="11" y="19"/>
                  </a:lnTo>
                  <a:lnTo>
                    <a:pt x="17" y="19"/>
                  </a:lnTo>
                  <a:lnTo>
                    <a:pt x="22" y="17"/>
                  </a:lnTo>
                  <a:lnTo>
                    <a:pt x="26" y="15"/>
                  </a:lnTo>
                  <a:lnTo>
                    <a:pt x="31" y="13"/>
                  </a:lnTo>
                  <a:lnTo>
                    <a:pt x="36" y="11"/>
                  </a:lnTo>
                  <a:lnTo>
                    <a:pt x="42" y="8"/>
                  </a:lnTo>
                  <a:lnTo>
                    <a:pt x="39" y="0"/>
                  </a:lnTo>
                  <a:lnTo>
                    <a:pt x="34" y="2"/>
                  </a:lnTo>
                  <a:lnTo>
                    <a:pt x="30" y="4"/>
                  </a:lnTo>
                  <a:lnTo>
                    <a:pt x="25" y="6"/>
                  </a:lnTo>
                  <a:lnTo>
                    <a:pt x="20" y="8"/>
                  </a:lnTo>
                  <a:lnTo>
                    <a:pt x="14" y="11"/>
                  </a:lnTo>
                  <a:lnTo>
                    <a:pt x="9" y="11"/>
                  </a:lnTo>
                  <a:lnTo>
                    <a:pt x="5" y="13"/>
                  </a:lnTo>
                  <a:lnTo>
                    <a:pt x="0" y="17"/>
                  </a:lnTo>
                  <a:lnTo>
                    <a:pt x="1" y="2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73" name="Freeform 175"/>
            <p:cNvSpPr>
              <a:spLocks/>
            </p:cNvSpPr>
            <p:nvPr/>
          </p:nvSpPr>
          <p:spPr bwMode="auto">
            <a:xfrm>
              <a:off x="2733" y="1640"/>
              <a:ext cx="10" cy="25"/>
            </a:xfrm>
            <a:custGeom>
              <a:avLst/>
              <a:gdLst>
                <a:gd name="T0" fmla="*/ 10 w 10"/>
                <a:gd name="T1" fmla="*/ 17 h 25"/>
                <a:gd name="T2" fmla="*/ 9 w 10"/>
                <a:gd name="T3" fmla="*/ 17 h 25"/>
                <a:gd name="T4" fmla="*/ 7 w 10"/>
                <a:gd name="T5" fmla="*/ 15 h 25"/>
                <a:gd name="T6" fmla="*/ 7 w 10"/>
                <a:gd name="T7" fmla="*/ 12 h 25"/>
                <a:gd name="T8" fmla="*/ 7 w 10"/>
                <a:gd name="T9" fmla="*/ 10 h 25"/>
                <a:gd name="T10" fmla="*/ 7 w 10"/>
                <a:gd name="T11" fmla="*/ 8 h 25"/>
                <a:gd name="T12" fmla="*/ 10 w 10"/>
                <a:gd name="T13" fmla="*/ 8 h 25"/>
                <a:gd name="T14" fmla="*/ 9 w 10"/>
                <a:gd name="T15" fmla="*/ 0 h 25"/>
                <a:gd name="T16" fmla="*/ 4 w 10"/>
                <a:gd name="T17" fmla="*/ 2 h 25"/>
                <a:gd name="T18" fmla="*/ 1 w 10"/>
                <a:gd name="T19" fmla="*/ 4 h 25"/>
                <a:gd name="T20" fmla="*/ 0 w 10"/>
                <a:gd name="T21" fmla="*/ 8 h 25"/>
                <a:gd name="T22" fmla="*/ 0 w 10"/>
                <a:gd name="T23" fmla="*/ 15 h 25"/>
                <a:gd name="T24" fmla="*/ 1 w 10"/>
                <a:gd name="T25" fmla="*/ 17 h 25"/>
                <a:gd name="T26" fmla="*/ 3 w 10"/>
                <a:gd name="T27" fmla="*/ 21 h 25"/>
                <a:gd name="T28" fmla="*/ 6 w 10"/>
                <a:gd name="T29" fmla="*/ 23 h 25"/>
                <a:gd name="T30" fmla="*/ 7 w 10"/>
                <a:gd name="T31" fmla="*/ 25 h 25"/>
                <a:gd name="T32" fmla="*/ 10 w 10"/>
                <a:gd name="T33" fmla="*/ 17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25"/>
                <a:gd name="T53" fmla="*/ 10 w 10"/>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25">
                  <a:moveTo>
                    <a:pt x="10" y="17"/>
                  </a:moveTo>
                  <a:lnTo>
                    <a:pt x="9" y="17"/>
                  </a:lnTo>
                  <a:lnTo>
                    <a:pt x="7" y="15"/>
                  </a:lnTo>
                  <a:lnTo>
                    <a:pt x="7" y="12"/>
                  </a:lnTo>
                  <a:lnTo>
                    <a:pt x="7" y="10"/>
                  </a:lnTo>
                  <a:lnTo>
                    <a:pt x="7" y="8"/>
                  </a:lnTo>
                  <a:lnTo>
                    <a:pt x="10" y="8"/>
                  </a:lnTo>
                  <a:lnTo>
                    <a:pt x="9" y="0"/>
                  </a:lnTo>
                  <a:lnTo>
                    <a:pt x="4" y="2"/>
                  </a:lnTo>
                  <a:lnTo>
                    <a:pt x="1" y="4"/>
                  </a:lnTo>
                  <a:lnTo>
                    <a:pt x="0" y="8"/>
                  </a:lnTo>
                  <a:lnTo>
                    <a:pt x="0" y="15"/>
                  </a:lnTo>
                  <a:lnTo>
                    <a:pt x="1" y="17"/>
                  </a:lnTo>
                  <a:lnTo>
                    <a:pt x="3" y="21"/>
                  </a:lnTo>
                  <a:lnTo>
                    <a:pt x="6" y="23"/>
                  </a:lnTo>
                  <a:lnTo>
                    <a:pt x="7" y="25"/>
                  </a:lnTo>
                  <a:lnTo>
                    <a:pt x="10"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74" name="Freeform 176"/>
            <p:cNvSpPr>
              <a:spLocks/>
            </p:cNvSpPr>
            <p:nvPr/>
          </p:nvSpPr>
          <p:spPr bwMode="auto">
            <a:xfrm>
              <a:off x="2740" y="1657"/>
              <a:ext cx="66" cy="35"/>
            </a:xfrm>
            <a:custGeom>
              <a:avLst/>
              <a:gdLst>
                <a:gd name="T0" fmla="*/ 66 w 66"/>
                <a:gd name="T1" fmla="*/ 27 h 35"/>
                <a:gd name="T2" fmla="*/ 58 w 66"/>
                <a:gd name="T3" fmla="*/ 25 h 35"/>
                <a:gd name="T4" fmla="*/ 50 w 66"/>
                <a:gd name="T5" fmla="*/ 23 h 35"/>
                <a:gd name="T6" fmla="*/ 43 w 66"/>
                <a:gd name="T7" fmla="*/ 21 h 35"/>
                <a:gd name="T8" fmla="*/ 35 w 66"/>
                <a:gd name="T9" fmla="*/ 16 h 35"/>
                <a:gd name="T10" fmla="*/ 27 w 66"/>
                <a:gd name="T11" fmla="*/ 12 h 35"/>
                <a:gd name="T12" fmla="*/ 19 w 66"/>
                <a:gd name="T13" fmla="*/ 8 h 35"/>
                <a:gd name="T14" fmla="*/ 11 w 66"/>
                <a:gd name="T15" fmla="*/ 4 h 35"/>
                <a:gd name="T16" fmla="*/ 3 w 66"/>
                <a:gd name="T17" fmla="*/ 0 h 35"/>
                <a:gd name="T18" fmla="*/ 0 w 66"/>
                <a:gd name="T19" fmla="*/ 8 h 35"/>
                <a:gd name="T20" fmla="*/ 8 w 66"/>
                <a:gd name="T21" fmla="*/ 12 h 35"/>
                <a:gd name="T22" fmla="*/ 16 w 66"/>
                <a:gd name="T23" fmla="*/ 16 h 35"/>
                <a:gd name="T24" fmla="*/ 24 w 66"/>
                <a:gd name="T25" fmla="*/ 21 h 35"/>
                <a:gd name="T26" fmla="*/ 32 w 66"/>
                <a:gd name="T27" fmla="*/ 25 h 35"/>
                <a:gd name="T28" fmla="*/ 39 w 66"/>
                <a:gd name="T29" fmla="*/ 29 h 35"/>
                <a:gd name="T30" fmla="*/ 49 w 66"/>
                <a:gd name="T31" fmla="*/ 31 h 35"/>
                <a:gd name="T32" fmla="*/ 57 w 66"/>
                <a:gd name="T33" fmla="*/ 33 h 35"/>
                <a:gd name="T34" fmla="*/ 64 w 66"/>
                <a:gd name="T35" fmla="*/ 35 h 35"/>
                <a:gd name="T36" fmla="*/ 66 w 66"/>
                <a:gd name="T37" fmla="*/ 27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35"/>
                <a:gd name="T59" fmla="*/ 66 w 66"/>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35">
                  <a:moveTo>
                    <a:pt x="66" y="27"/>
                  </a:moveTo>
                  <a:lnTo>
                    <a:pt x="58" y="25"/>
                  </a:lnTo>
                  <a:lnTo>
                    <a:pt x="50" y="23"/>
                  </a:lnTo>
                  <a:lnTo>
                    <a:pt x="43" y="21"/>
                  </a:lnTo>
                  <a:lnTo>
                    <a:pt x="35" y="16"/>
                  </a:lnTo>
                  <a:lnTo>
                    <a:pt x="27" y="12"/>
                  </a:lnTo>
                  <a:lnTo>
                    <a:pt x="19" y="8"/>
                  </a:lnTo>
                  <a:lnTo>
                    <a:pt x="11" y="4"/>
                  </a:lnTo>
                  <a:lnTo>
                    <a:pt x="3" y="0"/>
                  </a:lnTo>
                  <a:lnTo>
                    <a:pt x="0" y="8"/>
                  </a:lnTo>
                  <a:lnTo>
                    <a:pt x="8" y="12"/>
                  </a:lnTo>
                  <a:lnTo>
                    <a:pt x="16" y="16"/>
                  </a:lnTo>
                  <a:lnTo>
                    <a:pt x="24" y="21"/>
                  </a:lnTo>
                  <a:lnTo>
                    <a:pt x="32" y="25"/>
                  </a:lnTo>
                  <a:lnTo>
                    <a:pt x="39" y="29"/>
                  </a:lnTo>
                  <a:lnTo>
                    <a:pt x="49" y="31"/>
                  </a:lnTo>
                  <a:lnTo>
                    <a:pt x="57" y="33"/>
                  </a:lnTo>
                  <a:lnTo>
                    <a:pt x="64" y="35"/>
                  </a:lnTo>
                  <a:lnTo>
                    <a:pt x="66" y="2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75" name="Freeform 177"/>
            <p:cNvSpPr>
              <a:spLocks/>
            </p:cNvSpPr>
            <p:nvPr/>
          </p:nvSpPr>
          <p:spPr bwMode="auto">
            <a:xfrm>
              <a:off x="2804" y="1657"/>
              <a:ext cx="16" cy="35"/>
            </a:xfrm>
            <a:custGeom>
              <a:avLst/>
              <a:gdLst>
                <a:gd name="T0" fmla="*/ 8 w 16"/>
                <a:gd name="T1" fmla="*/ 2 h 35"/>
                <a:gd name="T2" fmla="*/ 8 w 16"/>
                <a:gd name="T3" fmla="*/ 6 h 35"/>
                <a:gd name="T4" fmla="*/ 8 w 16"/>
                <a:gd name="T5" fmla="*/ 12 h 35"/>
                <a:gd name="T6" fmla="*/ 8 w 16"/>
                <a:gd name="T7" fmla="*/ 16 h 35"/>
                <a:gd name="T8" fmla="*/ 8 w 16"/>
                <a:gd name="T9" fmla="*/ 21 h 35"/>
                <a:gd name="T10" fmla="*/ 7 w 16"/>
                <a:gd name="T11" fmla="*/ 23 h 35"/>
                <a:gd name="T12" fmla="*/ 5 w 16"/>
                <a:gd name="T13" fmla="*/ 25 h 35"/>
                <a:gd name="T14" fmla="*/ 4 w 16"/>
                <a:gd name="T15" fmla="*/ 27 h 35"/>
                <a:gd name="T16" fmla="*/ 2 w 16"/>
                <a:gd name="T17" fmla="*/ 27 h 35"/>
                <a:gd name="T18" fmla="*/ 0 w 16"/>
                <a:gd name="T19" fmla="*/ 35 h 35"/>
                <a:gd name="T20" fmla="*/ 5 w 16"/>
                <a:gd name="T21" fmla="*/ 35 h 35"/>
                <a:gd name="T22" fmla="*/ 8 w 16"/>
                <a:gd name="T23" fmla="*/ 33 h 35"/>
                <a:gd name="T24" fmla="*/ 11 w 16"/>
                <a:gd name="T25" fmla="*/ 29 h 35"/>
                <a:gd name="T26" fmla="*/ 13 w 16"/>
                <a:gd name="T27" fmla="*/ 23 h 35"/>
                <a:gd name="T28" fmla="*/ 15 w 16"/>
                <a:gd name="T29" fmla="*/ 19 h 35"/>
                <a:gd name="T30" fmla="*/ 16 w 16"/>
                <a:gd name="T31" fmla="*/ 12 h 35"/>
                <a:gd name="T32" fmla="*/ 16 w 16"/>
                <a:gd name="T33" fmla="*/ 6 h 35"/>
                <a:gd name="T34" fmla="*/ 15 w 16"/>
                <a:gd name="T35" fmla="*/ 0 h 35"/>
                <a:gd name="T36" fmla="*/ 8 w 16"/>
                <a:gd name="T37" fmla="*/ 2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5"/>
                <a:gd name="T59" fmla="*/ 16 w 16"/>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5">
                  <a:moveTo>
                    <a:pt x="8" y="2"/>
                  </a:moveTo>
                  <a:lnTo>
                    <a:pt x="8" y="6"/>
                  </a:lnTo>
                  <a:lnTo>
                    <a:pt x="8" y="12"/>
                  </a:lnTo>
                  <a:lnTo>
                    <a:pt x="8" y="16"/>
                  </a:lnTo>
                  <a:lnTo>
                    <a:pt x="8" y="21"/>
                  </a:lnTo>
                  <a:lnTo>
                    <a:pt x="7" y="23"/>
                  </a:lnTo>
                  <a:lnTo>
                    <a:pt x="5" y="25"/>
                  </a:lnTo>
                  <a:lnTo>
                    <a:pt x="4" y="27"/>
                  </a:lnTo>
                  <a:lnTo>
                    <a:pt x="2" y="27"/>
                  </a:lnTo>
                  <a:lnTo>
                    <a:pt x="0" y="35"/>
                  </a:lnTo>
                  <a:lnTo>
                    <a:pt x="5" y="35"/>
                  </a:lnTo>
                  <a:lnTo>
                    <a:pt x="8" y="33"/>
                  </a:lnTo>
                  <a:lnTo>
                    <a:pt x="11" y="29"/>
                  </a:lnTo>
                  <a:lnTo>
                    <a:pt x="13" y="23"/>
                  </a:lnTo>
                  <a:lnTo>
                    <a:pt x="15" y="19"/>
                  </a:lnTo>
                  <a:lnTo>
                    <a:pt x="16" y="12"/>
                  </a:lnTo>
                  <a:lnTo>
                    <a:pt x="16" y="6"/>
                  </a:lnTo>
                  <a:lnTo>
                    <a:pt x="15" y="0"/>
                  </a:lnTo>
                  <a:lnTo>
                    <a:pt x="8"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76" name="Freeform 178"/>
            <p:cNvSpPr>
              <a:spLocks/>
            </p:cNvSpPr>
            <p:nvPr/>
          </p:nvSpPr>
          <p:spPr bwMode="auto">
            <a:xfrm>
              <a:off x="2815" y="1623"/>
              <a:ext cx="80" cy="78"/>
            </a:xfrm>
            <a:custGeom>
              <a:avLst/>
              <a:gdLst>
                <a:gd name="T0" fmla="*/ 75 w 80"/>
                <a:gd name="T1" fmla="*/ 36 h 78"/>
                <a:gd name="T2" fmla="*/ 69 w 80"/>
                <a:gd name="T3" fmla="*/ 25 h 78"/>
                <a:gd name="T4" fmla="*/ 60 w 80"/>
                <a:gd name="T5" fmla="*/ 17 h 78"/>
                <a:gd name="T6" fmla="*/ 52 w 80"/>
                <a:gd name="T7" fmla="*/ 11 h 78"/>
                <a:gd name="T8" fmla="*/ 41 w 80"/>
                <a:gd name="T9" fmla="*/ 4 h 78"/>
                <a:gd name="T10" fmla="*/ 32 w 80"/>
                <a:gd name="T11" fmla="*/ 2 h 78"/>
                <a:gd name="T12" fmla="*/ 22 w 80"/>
                <a:gd name="T13" fmla="*/ 0 h 78"/>
                <a:gd name="T14" fmla="*/ 13 w 80"/>
                <a:gd name="T15" fmla="*/ 2 h 78"/>
                <a:gd name="T16" fmla="*/ 4 w 80"/>
                <a:gd name="T17" fmla="*/ 8 h 78"/>
                <a:gd name="T18" fmla="*/ 2 w 80"/>
                <a:gd name="T19" fmla="*/ 11 h 78"/>
                <a:gd name="T20" fmla="*/ 0 w 80"/>
                <a:gd name="T21" fmla="*/ 15 h 78"/>
                <a:gd name="T22" fmla="*/ 0 w 80"/>
                <a:gd name="T23" fmla="*/ 19 h 78"/>
                <a:gd name="T24" fmla="*/ 2 w 80"/>
                <a:gd name="T25" fmla="*/ 23 h 78"/>
                <a:gd name="T26" fmla="*/ 4 w 80"/>
                <a:gd name="T27" fmla="*/ 29 h 78"/>
                <a:gd name="T28" fmla="*/ 5 w 80"/>
                <a:gd name="T29" fmla="*/ 34 h 78"/>
                <a:gd name="T30" fmla="*/ 5 w 80"/>
                <a:gd name="T31" fmla="*/ 40 h 78"/>
                <a:gd name="T32" fmla="*/ 5 w 80"/>
                <a:gd name="T33" fmla="*/ 44 h 78"/>
                <a:gd name="T34" fmla="*/ 7 w 80"/>
                <a:gd name="T35" fmla="*/ 48 h 78"/>
                <a:gd name="T36" fmla="*/ 7 w 80"/>
                <a:gd name="T37" fmla="*/ 53 h 78"/>
                <a:gd name="T38" fmla="*/ 7 w 80"/>
                <a:gd name="T39" fmla="*/ 57 h 78"/>
                <a:gd name="T40" fmla="*/ 8 w 80"/>
                <a:gd name="T41" fmla="*/ 61 h 78"/>
                <a:gd name="T42" fmla="*/ 10 w 80"/>
                <a:gd name="T43" fmla="*/ 63 h 78"/>
                <a:gd name="T44" fmla="*/ 11 w 80"/>
                <a:gd name="T45" fmla="*/ 67 h 78"/>
                <a:gd name="T46" fmla="*/ 13 w 80"/>
                <a:gd name="T47" fmla="*/ 69 h 78"/>
                <a:gd name="T48" fmla="*/ 16 w 80"/>
                <a:gd name="T49" fmla="*/ 72 h 78"/>
                <a:gd name="T50" fmla="*/ 22 w 80"/>
                <a:gd name="T51" fmla="*/ 76 h 78"/>
                <a:gd name="T52" fmla="*/ 30 w 80"/>
                <a:gd name="T53" fmla="*/ 78 h 78"/>
                <a:gd name="T54" fmla="*/ 36 w 80"/>
                <a:gd name="T55" fmla="*/ 78 h 78"/>
                <a:gd name="T56" fmla="*/ 44 w 80"/>
                <a:gd name="T57" fmla="*/ 76 h 78"/>
                <a:gd name="T58" fmla="*/ 52 w 80"/>
                <a:gd name="T59" fmla="*/ 74 h 78"/>
                <a:gd name="T60" fmla="*/ 58 w 80"/>
                <a:gd name="T61" fmla="*/ 72 h 78"/>
                <a:gd name="T62" fmla="*/ 66 w 80"/>
                <a:gd name="T63" fmla="*/ 67 h 78"/>
                <a:gd name="T64" fmla="*/ 72 w 80"/>
                <a:gd name="T65" fmla="*/ 63 h 78"/>
                <a:gd name="T66" fmla="*/ 77 w 80"/>
                <a:gd name="T67" fmla="*/ 61 h 78"/>
                <a:gd name="T68" fmla="*/ 80 w 80"/>
                <a:gd name="T69" fmla="*/ 57 h 78"/>
                <a:gd name="T70" fmla="*/ 80 w 80"/>
                <a:gd name="T71" fmla="*/ 50 h 78"/>
                <a:gd name="T72" fmla="*/ 80 w 80"/>
                <a:gd name="T73" fmla="*/ 44 h 78"/>
                <a:gd name="T74" fmla="*/ 79 w 80"/>
                <a:gd name="T75" fmla="*/ 40 h 78"/>
                <a:gd name="T76" fmla="*/ 77 w 80"/>
                <a:gd name="T77" fmla="*/ 34 h 78"/>
                <a:gd name="T78" fmla="*/ 74 w 80"/>
                <a:gd name="T79" fmla="*/ 29 h 78"/>
                <a:gd name="T80" fmla="*/ 69 w 80"/>
                <a:gd name="T81" fmla="*/ 27 h 78"/>
                <a:gd name="T82" fmla="*/ 75 w 80"/>
                <a:gd name="T83" fmla="*/ 36 h 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0"/>
                <a:gd name="T127" fmla="*/ 0 h 78"/>
                <a:gd name="T128" fmla="*/ 80 w 80"/>
                <a:gd name="T129" fmla="*/ 78 h 7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0" h="78">
                  <a:moveTo>
                    <a:pt x="75" y="36"/>
                  </a:moveTo>
                  <a:lnTo>
                    <a:pt x="69" y="25"/>
                  </a:lnTo>
                  <a:lnTo>
                    <a:pt x="60" y="17"/>
                  </a:lnTo>
                  <a:lnTo>
                    <a:pt x="52" y="11"/>
                  </a:lnTo>
                  <a:lnTo>
                    <a:pt x="41" y="4"/>
                  </a:lnTo>
                  <a:lnTo>
                    <a:pt x="32" y="2"/>
                  </a:lnTo>
                  <a:lnTo>
                    <a:pt x="22" y="0"/>
                  </a:lnTo>
                  <a:lnTo>
                    <a:pt x="13" y="2"/>
                  </a:lnTo>
                  <a:lnTo>
                    <a:pt x="4" y="8"/>
                  </a:lnTo>
                  <a:lnTo>
                    <a:pt x="2" y="11"/>
                  </a:lnTo>
                  <a:lnTo>
                    <a:pt x="0" y="15"/>
                  </a:lnTo>
                  <a:lnTo>
                    <a:pt x="0" y="19"/>
                  </a:lnTo>
                  <a:lnTo>
                    <a:pt x="2" y="23"/>
                  </a:lnTo>
                  <a:lnTo>
                    <a:pt x="4" y="29"/>
                  </a:lnTo>
                  <a:lnTo>
                    <a:pt x="5" y="34"/>
                  </a:lnTo>
                  <a:lnTo>
                    <a:pt x="5" y="40"/>
                  </a:lnTo>
                  <a:lnTo>
                    <a:pt x="5" y="44"/>
                  </a:lnTo>
                  <a:lnTo>
                    <a:pt x="7" y="48"/>
                  </a:lnTo>
                  <a:lnTo>
                    <a:pt x="7" y="53"/>
                  </a:lnTo>
                  <a:lnTo>
                    <a:pt x="7" y="57"/>
                  </a:lnTo>
                  <a:lnTo>
                    <a:pt x="8" y="61"/>
                  </a:lnTo>
                  <a:lnTo>
                    <a:pt x="10" y="63"/>
                  </a:lnTo>
                  <a:lnTo>
                    <a:pt x="11" y="67"/>
                  </a:lnTo>
                  <a:lnTo>
                    <a:pt x="13" y="69"/>
                  </a:lnTo>
                  <a:lnTo>
                    <a:pt x="16" y="72"/>
                  </a:lnTo>
                  <a:lnTo>
                    <a:pt x="22" y="76"/>
                  </a:lnTo>
                  <a:lnTo>
                    <a:pt x="30" y="78"/>
                  </a:lnTo>
                  <a:lnTo>
                    <a:pt x="36" y="78"/>
                  </a:lnTo>
                  <a:lnTo>
                    <a:pt x="44" y="76"/>
                  </a:lnTo>
                  <a:lnTo>
                    <a:pt x="52" y="74"/>
                  </a:lnTo>
                  <a:lnTo>
                    <a:pt x="58" y="72"/>
                  </a:lnTo>
                  <a:lnTo>
                    <a:pt x="66" y="67"/>
                  </a:lnTo>
                  <a:lnTo>
                    <a:pt x="72" y="63"/>
                  </a:lnTo>
                  <a:lnTo>
                    <a:pt x="77" y="61"/>
                  </a:lnTo>
                  <a:lnTo>
                    <a:pt x="80" y="57"/>
                  </a:lnTo>
                  <a:lnTo>
                    <a:pt x="80" y="50"/>
                  </a:lnTo>
                  <a:lnTo>
                    <a:pt x="80" y="44"/>
                  </a:lnTo>
                  <a:lnTo>
                    <a:pt x="79" y="40"/>
                  </a:lnTo>
                  <a:lnTo>
                    <a:pt x="77" y="34"/>
                  </a:lnTo>
                  <a:lnTo>
                    <a:pt x="74" y="29"/>
                  </a:lnTo>
                  <a:lnTo>
                    <a:pt x="69" y="27"/>
                  </a:lnTo>
                  <a:lnTo>
                    <a:pt x="75" y="36"/>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77" name="Freeform 179"/>
            <p:cNvSpPr>
              <a:spLocks/>
            </p:cNvSpPr>
            <p:nvPr/>
          </p:nvSpPr>
          <p:spPr bwMode="auto">
            <a:xfrm>
              <a:off x="2817" y="1619"/>
              <a:ext cx="77" cy="42"/>
            </a:xfrm>
            <a:custGeom>
              <a:avLst/>
              <a:gdLst>
                <a:gd name="T0" fmla="*/ 3 w 77"/>
                <a:gd name="T1" fmla="*/ 17 h 42"/>
                <a:gd name="T2" fmla="*/ 12 w 77"/>
                <a:gd name="T3" fmla="*/ 10 h 42"/>
                <a:gd name="T4" fmla="*/ 20 w 77"/>
                <a:gd name="T5" fmla="*/ 8 h 42"/>
                <a:gd name="T6" fmla="*/ 30 w 77"/>
                <a:gd name="T7" fmla="*/ 10 h 42"/>
                <a:gd name="T8" fmla="*/ 39 w 77"/>
                <a:gd name="T9" fmla="*/ 12 h 42"/>
                <a:gd name="T10" fmla="*/ 48 w 77"/>
                <a:gd name="T11" fmla="*/ 19 h 42"/>
                <a:gd name="T12" fmla="*/ 56 w 77"/>
                <a:gd name="T13" fmla="*/ 25 h 42"/>
                <a:gd name="T14" fmla="*/ 64 w 77"/>
                <a:gd name="T15" fmla="*/ 33 h 42"/>
                <a:gd name="T16" fmla="*/ 72 w 77"/>
                <a:gd name="T17" fmla="*/ 42 h 42"/>
                <a:gd name="T18" fmla="*/ 77 w 77"/>
                <a:gd name="T19" fmla="*/ 36 h 42"/>
                <a:gd name="T20" fmla="*/ 69 w 77"/>
                <a:gd name="T21" fmla="*/ 27 h 42"/>
                <a:gd name="T22" fmla="*/ 59 w 77"/>
                <a:gd name="T23" fmla="*/ 19 h 42"/>
                <a:gd name="T24" fmla="*/ 50 w 77"/>
                <a:gd name="T25" fmla="*/ 10 h 42"/>
                <a:gd name="T26" fmla="*/ 41 w 77"/>
                <a:gd name="T27" fmla="*/ 4 h 42"/>
                <a:gd name="T28" fmla="*/ 31 w 77"/>
                <a:gd name="T29" fmla="*/ 2 h 42"/>
                <a:gd name="T30" fmla="*/ 20 w 77"/>
                <a:gd name="T31" fmla="*/ 0 h 42"/>
                <a:gd name="T32" fmla="*/ 9 w 77"/>
                <a:gd name="T33" fmla="*/ 2 h 42"/>
                <a:gd name="T34" fmla="*/ 0 w 77"/>
                <a:gd name="T35" fmla="*/ 8 h 42"/>
                <a:gd name="T36" fmla="*/ 3 w 77"/>
                <a:gd name="T37" fmla="*/ 1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42"/>
                <a:gd name="T59" fmla="*/ 77 w 77"/>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42">
                  <a:moveTo>
                    <a:pt x="3" y="17"/>
                  </a:moveTo>
                  <a:lnTo>
                    <a:pt x="12" y="10"/>
                  </a:lnTo>
                  <a:lnTo>
                    <a:pt x="20" y="8"/>
                  </a:lnTo>
                  <a:lnTo>
                    <a:pt x="30" y="10"/>
                  </a:lnTo>
                  <a:lnTo>
                    <a:pt x="39" y="12"/>
                  </a:lnTo>
                  <a:lnTo>
                    <a:pt x="48" y="19"/>
                  </a:lnTo>
                  <a:lnTo>
                    <a:pt x="56" y="25"/>
                  </a:lnTo>
                  <a:lnTo>
                    <a:pt x="64" y="33"/>
                  </a:lnTo>
                  <a:lnTo>
                    <a:pt x="72" y="42"/>
                  </a:lnTo>
                  <a:lnTo>
                    <a:pt x="77" y="36"/>
                  </a:lnTo>
                  <a:lnTo>
                    <a:pt x="69" y="27"/>
                  </a:lnTo>
                  <a:lnTo>
                    <a:pt x="59" y="19"/>
                  </a:lnTo>
                  <a:lnTo>
                    <a:pt x="50" y="10"/>
                  </a:lnTo>
                  <a:lnTo>
                    <a:pt x="41" y="4"/>
                  </a:lnTo>
                  <a:lnTo>
                    <a:pt x="31" y="2"/>
                  </a:lnTo>
                  <a:lnTo>
                    <a:pt x="20" y="0"/>
                  </a:lnTo>
                  <a:lnTo>
                    <a:pt x="9" y="2"/>
                  </a:lnTo>
                  <a:lnTo>
                    <a:pt x="0" y="8"/>
                  </a:lnTo>
                  <a:lnTo>
                    <a:pt x="3" y="17"/>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78" name="Freeform 180"/>
            <p:cNvSpPr>
              <a:spLocks/>
            </p:cNvSpPr>
            <p:nvPr/>
          </p:nvSpPr>
          <p:spPr bwMode="auto">
            <a:xfrm>
              <a:off x="2812" y="1627"/>
              <a:ext cx="13" cy="40"/>
            </a:xfrm>
            <a:custGeom>
              <a:avLst/>
              <a:gdLst>
                <a:gd name="T0" fmla="*/ 13 w 13"/>
                <a:gd name="T1" fmla="*/ 40 h 40"/>
                <a:gd name="T2" fmla="*/ 11 w 13"/>
                <a:gd name="T3" fmla="*/ 34 h 40"/>
                <a:gd name="T4" fmla="*/ 11 w 13"/>
                <a:gd name="T5" fmla="*/ 30 h 40"/>
                <a:gd name="T6" fmla="*/ 10 w 13"/>
                <a:gd name="T7" fmla="*/ 23 h 40"/>
                <a:gd name="T8" fmla="*/ 8 w 13"/>
                <a:gd name="T9" fmla="*/ 19 h 40"/>
                <a:gd name="T10" fmla="*/ 7 w 13"/>
                <a:gd name="T11" fmla="*/ 15 h 40"/>
                <a:gd name="T12" fmla="*/ 7 w 13"/>
                <a:gd name="T13" fmla="*/ 11 h 40"/>
                <a:gd name="T14" fmla="*/ 8 w 13"/>
                <a:gd name="T15" fmla="*/ 9 h 40"/>
                <a:gd name="T16" fmla="*/ 5 w 13"/>
                <a:gd name="T17" fmla="*/ 0 h 40"/>
                <a:gd name="T18" fmla="*/ 2 w 13"/>
                <a:gd name="T19" fmla="*/ 4 h 40"/>
                <a:gd name="T20" fmla="*/ 0 w 13"/>
                <a:gd name="T21" fmla="*/ 11 h 40"/>
                <a:gd name="T22" fmla="*/ 0 w 13"/>
                <a:gd name="T23" fmla="*/ 15 h 40"/>
                <a:gd name="T24" fmla="*/ 2 w 13"/>
                <a:gd name="T25" fmla="*/ 21 h 40"/>
                <a:gd name="T26" fmla="*/ 3 w 13"/>
                <a:gd name="T27" fmla="*/ 25 h 40"/>
                <a:gd name="T28" fmla="*/ 5 w 13"/>
                <a:gd name="T29" fmla="*/ 32 h 40"/>
                <a:gd name="T30" fmla="*/ 5 w 13"/>
                <a:gd name="T31" fmla="*/ 36 h 40"/>
                <a:gd name="T32" fmla="*/ 5 w 13"/>
                <a:gd name="T33" fmla="*/ 40 h 40"/>
                <a:gd name="T34" fmla="*/ 13 w 13"/>
                <a:gd name="T35" fmla="*/ 4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40"/>
                <a:gd name="T56" fmla="*/ 13 w 13"/>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40">
                  <a:moveTo>
                    <a:pt x="13" y="40"/>
                  </a:moveTo>
                  <a:lnTo>
                    <a:pt x="11" y="34"/>
                  </a:lnTo>
                  <a:lnTo>
                    <a:pt x="11" y="30"/>
                  </a:lnTo>
                  <a:lnTo>
                    <a:pt x="10" y="23"/>
                  </a:lnTo>
                  <a:lnTo>
                    <a:pt x="8" y="19"/>
                  </a:lnTo>
                  <a:lnTo>
                    <a:pt x="7" y="15"/>
                  </a:lnTo>
                  <a:lnTo>
                    <a:pt x="7" y="11"/>
                  </a:lnTo>
                  <a:lnTo>
                    <a:pt x="8" y="9"/>
                  </a:lnTo>
                  <a:lnTo>
                    <a:pt x="5" y="0"/>
                  </a:lnTo>
                  <a:lnTo>
                    <a:pt x="2" y="4"/>
                  </a:lnTo>
                  <a:lnTo>
                    <a:pt x="0" y="11"/>
                  </a:lnTo>
                  <a:lnTo>
                    <a:pt x="0" y="15"/>
                  </a:lnTo>
                  <a:lnTo>
                    <a:pt x="2" y="21"/>
                  </a:lnTo>
                  <a:lnTo>
                    <a:pt x="3" y="25"/>
                  </a:lnTo>
                  <a:lnTo>
                    <a:pt x="5" y="32"/>
                  </a:lnTo>
                  <a:lnTo>
                    <a:pt x="5" y="36"/>
                  </a:lnTo>
                  <a:lnTo>
                    <a:pt x="5" y="40"/>
                  </a:lnTo>
                  <a:lnTo>
                    <a:pt x="13" y="4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79" name="Freeform 181"/>
            <p:cNvSpPr>
              <a:spLocks/>
            </p:cNvSpPr>
            <p:nvPr/>
          </p:nvSpPr>
          <p:spPr bwMode="auto">
            <a:xfrm>
              <a:off x="2817" y="1667"/>
              <a:ext cx="16" cy="32"/>
            </a:xfrm>
            <a:custGeom>
              <a:avLst/>
              <a:gdLst>
                <a:gd name="T0" fmla="*/ 16 w 16"/>
                <a:gd name="T1" fmla="*/ 23 h 32"/>
                <a:gd name="T2" fmla="*/ 14 w 16"/>
                <a:gd name="T3" fmla="*/ 23 h 32"/>
                <a:gd name="T4" fmla="*/ 12 w 16"/>
                <a:gd name="T5" fmla="*/ 21 h 32"/>
                <a:gd name="T6" fmla="*/ 11 w 16"/>
                <a:gd name="T7" fmla="*/ 17 h 32"/>
                <a:gd name="T8" fmla="*/ 9 w 16"/>
                <a:gd name="T9" fmla="*/ 15 h 32"/>
                <a:gd name="T10" fmla="*/ 8 w 16"/>
                <a:gd name="T11" fmla="*/ 11 h 32"/>
                <a:gd name="T12" fmla="*/ 8 w 16"/>
                <a:gd name="T13" fmla="*/ 6 h 32"/>
                <a:gd name="T14" fmla="*/ 8 w 16"/>
                <a:gd name="T15" fmla="*/ 4 h 32"/>
                <a:gd name="T16" fmla="*/ 8 w 16"/>
                <a:gd name="T17" fmla="*/ 0 h 32"/>
                <a:gd name="T18" fmla="*/ 0 w 16"/>
                <a:gd name="T19" fmla="*/ 0 h 32"/>
                <a:gd name="T20" fmla="*/ 0 w 16"/>
                <a:gd name="T21" fmla="*/ 4 h 32"/>
                <a:gd name="T22" fmla="*/ 2 w 16"/>
                <a:gd name="T23" fmla="*/ 9 h 32"/>
                <a:gd name="T24" fmla="*/ 2 w 16"/>
                <a:gd name="T25" fmla="*/ 13 h 32"/>
                <a:gd name="T26" fmla="*/ 3 w 16"/>
                <a:gd name="T27" fmla="*/ 19 h 32"/>
                <a:gd name="T28" fmla="*/ 5 w 16"/>
                <a:gd name="T29" fmla="*/ 23 h 32"/>
                <a:gd name="T30" fmla="*/ 8 w 16"/>
                <a:gd name="T31" fmla="*/ 25 h 32"/>
                <a:gd name="T32" fmla="*/ 9 w 16"/>
                <a:gd name="T33" fmla="*/ 30 h 32"/>
                <a:gd name="T34" fmla="*/ 12 w 16"/>
                <a:gd name="T35" fmla="*/ 32 h 32"/>
                <a:gd name="T36" fmla="*/ 16 w 16"/>
                <a:gd name="T37" fmla="*/ 23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2"/>
                <a:gd name="T59" fmla="*/ 16 w 1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2">
                  <a:moveTo>
                    <a:pt x="16" y="23"/>
                  </a:moveTo>
                  <a:lnTo>
                    <a:pt x="14" y="23"/>
                  </a:lnTo>
                  <a:lnTo>
                    <a:pt x="12" y="21"/>
                  </a:lnTo>
                  <a:lnTo>
                    <a:pt x="11" y="17"/>
                  </a:lnTo>
                  <a:lnTo>
                    <a:pt x="9" y="15"/>
                  </a:lnTo>
                  <a:lnTo>
                    <a:pt x="8" y="11"/>
                  </a:lnTo>
                  <a:lnTo>
                    <a:pt x="8" y="6"/>
                  </a:lnTo>
                  <a:lnTo>
                    <a:pt x="8" y="4"/>
                  </a:lnTo>
                  <a:lnTo>
                    <a:pt x="8" y="0"/>
                  </a:lnTo>
                  <a:lnTo>
                    <a:pt x="0" y="0"/>
                  </a:lnTo>
                  <a:lnTo>
                    <a:pt x="0" y="4"/>
                  </a:lnTo>
                  <a:lnTo>
                    <a:pt x="2" y="9"/>
                  </a:lnTo>
                  <a:lnTo>
                    <a:pt x="2" y="13"/>
                  </a:lnTo>
                  <a:lnTo>
                    <a:pt x="3" y="19"/>
                  </a:lnTo>
                  <a:lnTo>
                    <a:pt x="5" y="23"/>
                  </a:lnTo>
                  <a:lnTo>
                    <a:pt x="8" y="25"/>
                  </a:lnTo>
                  <a:lnTo>
                    <a:pt x="9" y="30"/>
                  </a:lnTo>
                  <a:lnTo>
                    <a:pt x="12" y="32"/>
                  </a:lnTo>
                  <a:lnTo>
                    <a:pt x="16" y="23"/>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80" name="Freeform 182"/>
            <p:cNvSpPr>
              <a:spLocks/>
            </p:cNvSpPr>
            <p:nvPr/>
          </p:nvSpPr>
          <p:spPr bwMode="auto">
            <a:xfrm>
              <a:off x="2829" y="1684"/>
              <a:ext cx="60" cy="21"/>
            </a:xfrm>
            <a:custGeom>
              <a:avLst/>
              <a:gdLst>
                <a:gd name="T0" fmla="*/ 58 w 60"/>
                <a:gd name="T1" fmla="*/ 0 h 21"/>
                <a:gd name="T2" fmla="*/ 57 w 60"/>
                <a:gd name="T3" fmla="*/ 0 h 21"/>
                <a:gd name="T4" fmla="*/ 50 w 60"/>
                <a:gd name="T5" fmla="*/ 2 h 21"/>
                <a:gd name="T6" fmla="*/ 43 w 60"/>
                <a:gd name="T7" fmla="*/ 6 h 21"/>
                <a:gd name="T8" fmla="*/ 36 w 60"/>
                <a:gd name="T9" fmla="*/ 8 h 21"/>
                <a:gd name="T10" fmla="*/ 30 w 60"/>
                <a:gd name="T11" fmla="*/ 11 h 21"/>
                <a:gd name="T12" fmla="*/ 22 w 60"/>
                <a:gd name="T13" fmla="*/ 13 h 21"/>
                <a:gd name="T14" fmla="*/ 16 w 60"/>
                <a:gd name="T15" fmla="*/ 13 h 21"/>
                <a:gd name="T16" fmla="*/ 10 w 60"/>
                <a:gd name="T17" fmla="*/ 11 h 21"/>
                <a:gd name="T18" fmla="*/ 4 w 60"/>
                <a:gd name="T19" fmla="*/ 6 h 21"/>
                <a:gd name="T20" fmla="*/ 0 w 60"/>
                <a:gd name="T21" fmla="*/ 15 h 21"/>
                <a:gd name="T22" fmla="*/ 8 w 60"/>
                <a:gd name="T23" fmla="*/ 19 h 21"/>
                <a:gd name="T24" fmla="*/ 16 w 60"/>
                <a:gd name="T25" fmla="*/ 21 h 21"/>
                <a:gd name="T26" fmla="*/ 22 w 60"/>
                <a:gd name="T27" fmla="*/ 21 h 21"/>
                <a:gd name="T28" fmla="*/ 30 w 60"/>
                <a:gd name="T29" fmla="*/ 19 h 21"/>
                <a:gd name="T30" fmla="*/ 38 w 60"/>
                <a:gd name="T31" fmla="*/ 17 h 21"/>
                <a:gd name="T32" fmla="*/ 46 w 60"/>
                <a:gd name="T33" fmla="*/ 15 h 21"/>
                <a:gd name="T34" fmla="*/ 52 w 60"/>
                <a:gd name="T35" fmla="*/ 11 h 21"/>
                <a:gd name="T36" fmla="*/ 60 w 60"/>
                <a:gd name="T37" fmla="*/ 6 h 21"/>
                <a:gd name="T38" fmla="*/ 58 w 60"/>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0"/>
                <a:gd name="T61" fmla="*/ 0 h 21"/>
                <a:gd name="T62" fmla="*/ 60 w 60"/>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0" h="21">
                  <a:moveTo>
                    <a:pt x="58" y="0"/>
                  </a:moveTo>
                  <a:lnTo>
                    <a:pt x="57" y="0"/>
                  </a:lnTo>
                  <a:lnTo>
                    <a:pt x="50" y="2"/>
                  </a:lnTo>
                  <a:lnTo>
                    <a:pt x="43" y="6"/>
                  </a:lnTo>
                  <a:lnTo>
                    <a:pt x="36" y="8"/>
                  </a:lnTo>
                  <a:lnTo>
                    <a:pt x="30" y="11"/>
                  </a:lnTo>
                  <a:lnTo>
                    <a:pt x="22" y="13"/>
                  </a:lnTo>
                  <a:lnTo>
                    <a:pt x="16" y="13"/>
                  </a:lnTo>
                  <a:lnTo>
                    <a:pt x="10" y="11"/>
                  </a:lnTo>
                  <a:lnTo>
                    <a:pt x="4" y="6"/>
                  </a:lnTo>
                  <a:lnTo>
                    <a:pt x="0" y="15"/>
                  </a:lnTo>
                  <a:lnTo>
                    <a:pt x="8" y="19"/>
                  </a:lnTo>
                  <a:lnTo>
                    <a:pt x="16" y="21"/>
                  </a:lnTo>
                  <a:lnTo>
                    <a:pt x="22" y="21"/>
                  </a:lnTo>
                  <a:lnTo>
                    <a:pt x="30" y="19"/>
                  </a:lnTo>
                  <a:lnTo>
                    <a:pt x="38" y="17"/>
                  </a:lnTo>
                  <a:lnTo>
                    <a:pt x="46" y="15"/>
                  </a:lnTo>
                  <a:lnTo>
                    <a:pt x="52" y="11"/>
                  </a:lnTo>
                  <a:lnTo>
                    <a:pt x="60" y="6"/>
                  </a:lnTo>
                  <a:lnTo>
                    <a:pt x="58"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81" name="Freeform 183"/>
            <p:cNvSpPr>
              <a:spLocks/>
            </p:cNvSpPr>
            <p:nvPr/>
          </p:nvSpPr>
          <p:spPr bwMode="auto">
            <a:xfrm>
              <a:off x="2881" y="1646"/>
              <a:ext cx="19" cy="44"/>
            </a:xfrm>
            <a:custGeom>
              <a:avLst/>
              <a:gdLst>
                <a:gd name="T0" fmla="*/ 5 w 19"/>
                <a:gd name="T1" fmla="*/ 0 h 44"/>
                <a:gd name="T2" fmla="*/ 2 w 19"/>
                <a:gd name="T3" fmla="*/ 9 h 44"/>
                <a:gd name="T4" fmla="*/ 5 w 19"/>
                <a:gd name="T5" fmla="*/ 11 h 44"/>
                <a:gd name="T6" fmla="*/ 8 w 19"/>
                <a:gd name="T7" fmla="*/ 13 h 44"/>
                <a:gd name="T8" fmla="*/ 11 w 19"/>
                <a:gd name="T9" fmla="*/ 17 h 44"/>
                <a:gd name="T10" fmla="*/ 11 w 19"/>
                <a:gd name="T11" fmla="*/ 23 h 44"/>
                <a:gd name="T12" fmla="*/ 11 w 19"/>
                <a:gd name="T13" fmla="*/ 27 h 44"/>
                <a:gd name="T14" fmla="*/ 11 w 19"/>
                <a:gd name="T15" fmla="*/ 32 h 44"/>
                <a:gd name="T16" fmla="*/ 9 w 19"/>
                <a:gd name="T17" fmla="*/ 34 h 44"/>
                <a:gd name="T18" fmla="*/ 6 w 19"/>
                <a:gd name="T19" fmla="*/ 38 h 44"/>
                <a:gd name="T20" fmla="*/ 8 w 19"/>
                <a:gd name="T21" fmla="*/ 44 h 44"/>
                <a:gd name="T22" fmla="*/ 13 w 19"/>
                <a:gd name="T23" fmla="*/ 40 h 44"/>
                <a:gd name="T24" fmla="*/ 17 w 19"/>
                <a:gd name="T25" fmla="*/ 36 h 44"/>
                <a:gd name="T26" fmla="*/ 19 w 19"/>
                <a:gd name="T27" fmla="*/ 27 h 44"/>
                <a:gd name="T28" fmla="*/ 17 w 19"/>
                <a:gd name="T29" fmla="*/ 21 h 44"/>
                <a:gd name="T30" fmla="*/ 16 w 19"/>
                <a:gd name="T31" fmla="*/ 15 h 44"/>
                <a:gd name="T32" fmla="*/ 13 w 19"/>
                <a:gd name="T33" fmla="*/ 9 h 44"/>
                <a:gd name="T34" fmla="*/ 9 w 19"/>
                <a:gd name="T35" fmla="*/ 2 h 44"/>
                <a:gd name="T36" fmla="*/ 3 w 19"/>
                <a:gd name="T37" fmla="*/ 0 h 44"/>
                <a:gd name="T38" fmla="*/ 0 w 19"/>
                <a:gd name="T39" fmla="*/ 6 h 44"/>
                <a:gd name="T40" fmla="*/ 5 w 19"/>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44"/>
                <a:gd name="T65" fmla="*/ 19 w 19"/>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44">
                  <a:moveTo>
                    <a:pt x="5" y="0"/>
                  </a:moveTo>
                  <a:lnTo>
                    <a:pt x="2" y="9"/>
                  </a:lnTo>
                  <a:lnTo>
                    <a:pt x="5" y="11"/>
                  </a:lnTo>
                  <a:lnTo>
                    <a:pt x="8" y="13"/>
                  </a:lnTo>
                  <a:lnTo>
                    <a:pt x="11" y="17"/>
                  </a:lnTo>
                  <a:lnTo>
                    <a:pt x="11" y="23"/>
                  </a:lnTo>
                  <a:lnTo>
                    <a:pt x="11" y="27"/>
                  </a:lnTo>
                  <a:lnTo>
                    <a:pt x="11" y="32"/>
                  </a:lnTo>
                  <a:lnTo>
                    <a:pt x="9" y="34"/>
                  </a:lnTo>
                  <a:lnTo>
                    <a:pt x="6" y="38"/>
                  </a:lnTo>
                  <a:lnTo>
                    <a:pt x="8" y="44"/>
                  </a:lnTo>
                  <a:lnTo>
                    <a:pt x="13" y="40"/>
                  </a:lnTo>
                  <a:lnTo>
                    <a:pt x="17" y="36"/>
                  </a:lnTo>
                  <a:lnTo>
                    <a:pt x="19" y="27"/>
                  </a:lnTo>
                  <a:lnTo>
                    <a:pt x="17" y="21"/>
                  </a:lnTo>
                  <a:lnTo>
                    <a:pt x="16" y="15"/>
                  </a:lnTo>
                  <a:lnTo>
                    <a:pt x="13" y="9"/>
                  </a:lnTo>
                  <a:lnTo>
                    <a:pt x="9" y="2"/>
                  </a:lnTo>
                  <a:lnTo>
                    <a:pt x="3" y="0"/>
                  </a:lnTo>
                  <a:lnTo>
                    <a:pt x="0" y="6"/>
                  </a:lnTo>
                  <a:lnTo>
                    <a:pt x="5"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82" name="Freeform 184"/>
            <p:cNvSpPr>
              <a:spLocks/>
            </p:cNvSpPr>
            <p:nvPr/>
          </p:nvSpPr>
          <p:spPr bwMode="auto">
            <a:xfrm>
              <a:off x="2881" y="1646"/>
              <a:ext cx="13" cy="15"/>
            </a:xfrm>
            <a:custGeom>
              <a:avLst/>
              <a:gdLst>
                <a:gd name="T0" fmla="*/ 8 w 13"/>
                <a:gd name="T1" fmla="*/ 15 h 15"/>
                <a:gd name="T2" fmla="*/ 13 w 13"/>
                <a:gd name="T3" fmla="*/ 9 h 15"/>
                <a:gd name="T4" fmla="*/ 5 w 13"/>
                <a:gd name="T5" fmla="*/ 0 h 15"/>
                <a:gd name="T6" fmla="*/ 0 w 13"/>
                <a:gd name="T7" fmla="*/ 6 h 15"/>
                <a:gd name="T8" fmla="*/ 8 w 13"/>
                <a:gd name="T9" fmla="*/ 15 h 15"/>
                <a:gd name="T10" fmla="*/ 13 w 13"/>
                <a:gd name="T11" fmla="*/ 9 h 15"/>
                <a:gd name="T12" fmla="*/ 8 w 13"/>
                <a:gd name="T13" fmla="*/ 15 h 15"/>
                <a:gd name="T14" fmla="*/ 0 60000 65536"/>
                <a:gd name="T15" fmla="*/ 0 60000 65536"/>
                <a:gd name="T16" fmla="*/ 0 60000 65536"/>
                <a:gd name="T17" fmla="*/ 0 60000 65536"/>
                <a:gd name="T18" fmla="*/ 0 60000 65536"/>
                <a:gd name="T19" fmla="*/ 0 60000 65536"/>
                <a:gd name="T20" fmla="*/ 0 60000 65536"/>
                <a:gd name="T21" fmla="*/ 0 w 13"/>
                <a:gd name="T22" fmla="*/ 0 h 15"/>
                <a:gd name="T23" fmla="*/ 13 w 1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5">
                  <a:moveTo>
                    <a:pt x="8" y="15"/>
                  </a:moveTo>
                  <a:lnTo>
                    <a:pt x="13" y="9"/>
                  </a:lnTo>
                  <a:lnTo>
                    <a:pt x="5" y="0"/>
                  </a:lnTo>
                  <a:lnTo>
                    <a:pt x="0" y="6"/>
                  </a:lnTo>
                  <a:lnTo>
                    <a:pt x="8" y="15"/>
                  </a:lnTo>
                  <a:lnTo>
                    <a:pt x="13" y="9"/>
                  </a:lnTo>
                  <a:lnTo>
                    <a:pt x="8" y="1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83" name="Freeform 185"/>
            <p:cNvSpPr>
              <a:spLocks/>
            </p:cNvSpPr>
            <p:nvPr/>
          </p:nvSpPr>
          <p:spPr bwMode="auto">
            <a:xfrm>
              <a:off x="2817" y="1619"/>
              <a:ext cx="77" cy="42"/>
            </a:xfrm>
            <a:custGeom>
              <a:avLst/>
              <a:gdLst>
                <a:gd name="T0" fmla="*/ 3 w 77"/>
                <a:gd name="T1" fmla="*/ 17 h 42"/>
                <a:gd name="T2" fmla="*/ 12 w 77"/>
                <a:gd name="T3" fmla="*/ 10 h 42"/>
                <a:gd name="T4" fmla="*/ 20 w 77"/>
                <a:gd name="T5" fmla="*/ 8 h 42"/>
                <a:gd name="T6" fmla="*/ 30 w 77"/>
                <a:gd name="T7" fmla="*/ 10 h 42"/>
                <a:gd name="T8" fmla="*/ 39 w 77"/>
                <a:gd name="T9" fmla="*/ 12 h 42"/>
                <a:gd name="T10" fmla="*/ 48 w 77"/>
                <a:gd name="T11" fmla="*/ 19 h 42"/>
                <a:gd name="T12" fmla="*/ 56 w 77"/>
                <a:gd name="T13" fmla="*/ 25 h 42"/>
                <a:gd name="T14" fmla="*/ 64 w 77"/>
                <a:gd name="T15" fmla="*/ 33 h 42"/>
                <a:gd name="T16" fmla="*/ 72 w 77"/>
                <a:gd name="T17" fmla="*/ 42 h 42"/>
                <a:gd name="T18" fmla="*/ 77 w 77"/>
                <a:gd name="T19" fmla="*/ 36 h 42"/>
                <a:gd name="T20" fmla="*/ 69 w 77"/>
                <a:gd name="T21" fmla="*/ 27 h 42"/>
                <a:gd name="T22" fmla="*/ 59 w 77"/>
                <a:gd name="T23" fmla="*/ 19 h 42"/>
                <a:gd name="T24" fmla="*/ 50 w 77"/>
                <a:gd name="T25" fmla="*/ 10 h 42"/>
                <a:gd name="T26" fmla="*/ 41 w 77"/>
                <a:gd name="T27" fmla="*/ 4 h 42"/>
                <a:gd name="T28" fmla="*/ 31 w 77"/>
                <a:gd name="T29" fmla="*/ 2 h 42"/>
                <a:gd name="T30" fmla="*/ 20 w 77"/>
                <a:gd name="T31" fmla="*/ 0 h 42"/>
                <a:gd name="T32" fmla="*/ 9 w 77"/>
                <a:gd name="T33" fmla="*/ 2 h 42"/>
                <a:gd name="T34" fmla="*/ 0 w 77"/>
                <a:gd name="T35" fmla="*/ 8 h 42"/>
                <a:gd name="T36" fmla="*/ 3 w 77"/>
                <a:gd name="T37" fmla="*/ 17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7"/>
                <a:gd name="T58" fmla="*/ 0 h 42"/>
                <a:gd name="T59" fmla="*/ 77 w 77"/>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7" h="42">
                  <a:moveTo>
                    <a:pt x="3" y="17"/>
                  </a:moveTo>
                  <a:lnTo>
                    <a:pt x="12" y="10"/>
                  </a:lnTo>
                  <a:lnTo>
                    <a:pt x="20" y="8"/>
                  </a:lnTo>
                  <a:lnTo>
                    <a:pt x="30" y="10"/>
                  </a:lnTo>
                  <a:lnTo>
                    <a:pt x="39" y="12"/>
                  </a:lnTo>
                  <a:lnTo>
                    <a:pt x="48" y="19"/>
                  </a:lnTo>
                  <a:lnTo>
                    <a:pt x="56" y="25"/>
                  </a:lnTo>
                  <a:lnTo>
                    <a:pt x="64" y="33"/>
                  </a:lnTo>
                  <a:lnTo>
                    <a:pt x="72" y="42"/>
                  </a:lnTo>
                  <a:lnTo>
                    <a:pt x="77" y="36"/>
                  </a:lnTo>
                  <a:lnTo>
                    <a:pt x="69" y="27"/>
                  </a:lnTo>
                  <a:lnTo>
                    <a:pt x="59" y="19"/>
                  </a:lnTo>
                  <a:lnTo>
                    <a:pt x="50" y="10"/>
                  </a:lnTo>
                  <a:lnTo>
                    <a:pt x="41" y="4"/>
                  </a:lnTo>
                  <a:lnTo>
                    <a:pt x="31" y="2"/>
                  </a:lnTo>
                  <a:lnTo>
                    <a:pt x="20" y="0"/>
                  </a:lnTo>
                  <a:lnTo>
                    <a:pt x="9" y="2"/>
                  </a:lnTo>
                  <a:lnTo>
                    <a:pt x="0" y="8"/>
                  </a:lnTo>
                  <a:lnTo>
                    <a:pt x="3"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84" name="Freeform 186"/>
            <p:cNvSpPr>
              <a:spLocks/>
            </p:cNvSpPr>
            <p:nvPr/>
          </p:nvSpPr>
          <p:spPr bwMode="auto">
            <a:xfrm>
              <a:off x="2812" y="1627"/>
              <a:ext cx="13" cy="40"/>
            </a:xfrm>
            <a:custGeom>
              <a:avLst/>
              <a:gdLst>
                <a:gd name="T0" fmla="*/ 13 w 13"/>
                <a:gd name="T1" fmla="*/ 40 h 40"/>
                <a:gd name="T2" fmla="*/ 11 w 13"/>
                <a:gd name="T3" fmla="*/ 34 h 40"/>
                <a:gd name="T4" fmla="*/ 11 w 13"/>
                <a:gd name="T5" fmla="*/ 30 h 40"/>
                <a:gd name="T6" fmla="*/ 10 w 13"/>
                <a:gd name="T7" fmla="*/ 23 h 40"/>
                <a:gd name="T8" fmla="*/ 8 w 13"/>
                <a:gd name="T9" fmla="*/ 19 h 40"/>
                <a:gd name="T10" fmla="*/ 7 w 13"/>
                <a:gd name="T11" fmla="*/ 15 h 40"/>
                <a:gd name="T12" fmla="*/ 7 w 13"/>
                <a:gd name="T13" fmla="*/ 11 h 40"/>
                <a:gd name="T14" fmla="*/ 8 w 13"/>
                <a:gd name="T15" fmla="*/ 9 h 40"/>
                <a:gd name="T16" fmla="*/ 5 w 13"/>
                <a:gd name="T17" fmla="*/ 0 h 40"/>
                <a:gd name="T18" fmla="*/ 2 w 13"/>
                <a:gd name="T19" fmla="*/ 4 h 40"/>
                <a:gd name="T20" fmla="*/ 0 w 13"/>
                <a:gd name="T21" fmla="*/ 11 h 40"/>
                <a:gd name="T22" fmla="*/ 0 w 13"/>
                <a:gd name="T23" fmla="*/ 15 h 40"/>
                <a:gd name="T24" fmla="*/ 2 w 13"/>
                <a:gd name="T25" fmla="*/ 21 h 40"/>
                <a:gd name="T26" fmla="*/ 3 w 13"/>
                <a:gd name="T27" fmla="*/ 25 h 40"/>
                <a:gd name="T28" fmla="*/ 5 w 13"/>
                <a:gd name="T29" fmla="*/ 32 h 40"/>
                <a:gd name="T30" fmla="*/ 5 w 13"/>
                <a:gd name="T31" fmla="*/ 36 h 40"/>
                <a:gd name="T32" fmla="*/ 5 w 13"/>
                <a:gd name="T33" fmla="*/ 40 h 40"/>
                <a:gd name="T34" fmla="*/ 13 w 13"/>
                <a:gd name="T35" fmla="*/ 4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40"/>
                <a:gd name="T56" fmla="*/ 13 w 13"/>
                <a:gd name="T57" fmla="*/ 40 h 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40">
                  <a:moveTo>
                    <a:pt x="13" y="40"/>
                  </a:moveTo>
                  <a:lnTo>
                    <a:pt x="11" y="34"/>
                  </a:lnTo>
                  <a:lnTo>
                    <a:pt x="11" y="30"/>
                  </a:lnTo>
                  <a:lnTo>
                    <a:pt x="10" y="23"/>
                  </a:lnTo>
                  <a:lnTo>
                    <a:pt x="8" y="19"/>
                  </a:lnTo>
                  <a:lnTo>
                    <a:pt x="7" y="15"/>
                  </a:lnTo>
                  <a:lnTo>
                    <a:pt x="7" y="11"/>
                  </a:lnTo>
                  <a:lnTo>
                    <a:pt x="8" y="9"/>
                  </a:lnTo>
                  <a:lnTo>
                    <a:pt x="5" y="0"/>
                  </a:lnTo>
                  <a:lnTo>
                    <a:pt x="2" y="4"/>
                  </a:lnTo>
                  <a:lnTo>
                    <a:pt x="0" y="11"/>
                  </a:lnTo>
                  <a:lnTo>
                    <a:pt x="0" y="15"/>
                  </a:lnTo>
                  <a:lnTo>
                    <a:pt x="2" y="21"/>
                  </a:lnTo>
                  <a:lnTo>
                    <a:pt x="3" y="25"/>
                  </a:lnTo>
                  <a:lnTo>
                    <a:pt x="5" y="32"/>
                  </a:lnTo>
                  <a:lnTo>
                    <a:pt x="5" y="36"/>
                  </a:lnTo>
                  <a:lnTo>
                    <a:pt x="5" y="40"/>
                  </a:lnTo>
                  <a:lnTo>
                    <a:pt x="13" y="4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85" name="Freeform 187"/>
            <p:cNvSpPr>
              <a:spLocks/>
            </p:cNvSpPr>
            <p:nvPr/>
          </p:nvSpPr>
          <p:spPr bwMode="auto">
            <a:xfrm>
              <a:off x="2817" y="1667"/>
              <a:ext cx="16" cy="32"/>
            </a:xfrm>
            <a:custGeom>
              <a:avLst/>
              <a:gdLst>
                <a:gd name="T0" fmla="*/ 16 w 16"/>
                <a:gd name="T1" fmla="*/ 23 h 32"/>
                <a:gd name="T2" fmla="*/ 14 w 16"/>
                <a:gd name="T3" fmla="*/ 23 h 32"/>
                <a:gd name="T4" fmla="*/ 12 w 16"/>
                <a:gd name="T5" fmla="*/ 21 h 32"/>
                <a:gd name="T6" fmla="*/ 11 w 16"/>
                <a:gd name="T7" fmla="*/ 17 h 32"/>
                <a:gd name="T8" fmla="*/ 9 w 16"/>
                <a:gd name="T9" fmla="*/ 15 h 32"/>
                <a:gd name="T10" fmla="*/ 8 w 16"/>
                <a:gd name="T11" fmla="*/ 11 h 32"/>
                <a:gd name="T12" fmla="*/ 8 w 16"/>
                <a:gd name="T13" fmla="*/ 6 h 32"/>
                <a:gd name="T14" fmla="*/ 8 w 16"/>
                <a:gd name="T15" fmla="*/ 4 h 32"/>
                <a:gd name="T16" fmla="*/ 8 w 16"/>
                <a:gd name="T17" fmla="*/ 0 h 32"/>
                <a:gd name="T18" fmla="*/ 0 w 16"/>
                <a:gd name="T19" fmla="*/ 0 h 32"/>
                <a:gd name="T20" fmla="*/ 0 w 16"/>
                <a:gd name="T21" fmla="*/ 4 h 32"/>
                <a:gd name="T22" fmla="*/ 2 w 16"/>
                <a:gd name="T23" fmla="*/ 9 h 32"/>
                <a:gd name="T24" fmla="*/ 2 w 16"/>
                <a:gd name="T25" fmla="*/ 13 h 32"/>
                <a:gd name="T26" fmla="*/ 3 w 16"/>
                <a:gd name="T27" fmla="*/ 19 h 32"/>
                <a:gd name="T28" fmla="*/ 5 w 16"/>
                <a:gd name="T29" fmla="*/ 23 h 32"/>
                <a:gd name="T30" fmla="*/ 8 w 16"/>
                <a:gd name="T31" fmla="*/ 25 h 32"/>
                <a:gd name="T32" fmla="*/ 9 w 16"/>
                <a:gd name="T33" fmla="*/ 30 h 32"/>
                <a:gd name="T34" fmla="*/ 12 w 16"/>
                <a:gd name="T35" fmla="*/ 32 h 32"/>
                <a:gd name="T36" fmla="*/ 16 w 16"/>
                <a:gd name="T37" fmla="*/ 23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2"/>
                <a:gd name="T59" fmla="*/ 16 w 1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2">
                  <a:moveTo>
                    <a:pt x="16" y="23"/>
                  </a:moveTo>
                  <a:lnTo>
                    <a:pt x="14" y="23"/>
                  </a:lnTo>
                  <a:lnTo>
                    <a:pt x="12" y="21"/>
                  </a:lnTo>
                  <a:lnTo>
                    <a:pt x="11" y="17"/>
                  </a:lnTo>
                  <a:lnTo>
                    <a:pt x="9" y="15"/>
                  </a:lnTo>
                  <a:lnTo>
                    <a:pt x="8" y="11"/>
                  </a:lnTo>
                  <a:lnTo>
                    <a:pt x="8" y="6"/>
                  </a:lnTo>
                  <a:lnTo>
                    <a:pt x="8" y="4"/>
                  </a:lnTo>
                  <a:lnTo>
                    <a:pt x="8" y="0"/>
                  </a:lnTo>
                  <a:lnTo>
                    <a:pt x="0" y="0"/>
                  </a:lnTo>
                  <a:lnTo>
                    <a:pt x="0" y="4"/>
                  </a:lnTo>
                  <a:lnTo>
                    <a:pt x="2" y="9"/>
                  </a:lnTo>
                  <a:lnTo>
                    <a:pt x="2" y="13"/>
                  </a:lnTo>
                  <a:lnTo>
                    <a:pt x="3" y="19"/>
                  </a:lnTo>
                  <a:lnTo>
                    <a:pt x="5" y="23"/>
                  </a:lnTo>
                  <a:lnTo>
                    <a:pt x="8" y="25"/>
                  </a:lnTo>
                  <a:lnTo>
                    <a:pt x="9" y="30"/>
                  </a:lnTo>
                  <a:lnTo>
                    <a:pt x="12" y="32"/>
                  </a:lnTo>
                  <a:lnTo>
                    <a:pt x="16" y="2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86" name="Freeform 188"/>
            <p:cNvSpPr>
              <a:spLocks/>
            </p:cNvSpPr>
            <p:nvPr/>
          </p:nvSpPr>
          <p:spPr bwMode="auto">
            <a:xfrm>
              <a:off x="2829" y="1684"/>
              <a:ext cx="60" cy="21"/>
            </a:xfrm>
            <a:custGeom>
              <a:avLst/>
              <a:gdLst>
                <a:gd name="T0" fmla="*/ 58 w 60"/>
                <a:gd name="T1" fmla="*/ 0 h 21"/>
                <a:gd name="T2" fmla="*/ 57 w 60"/>
                <a:gd name="T3" fmla="*/ 0 h 21"/>
                <a:gd name="T4" fmla="*/ 50 w 60"/>
                <a:gd name="T5" fmla="*/ 2 h 21"/>
                <a:gd name="T6" fmla="*/ 43 w 60"/>
                <a:gd name="T7" fmla="*/ 6 h 21"/>
                <a:gd name="T8" fmla="*/ 36 w 60"/>
                <a:gd name="T9" fmla="*/ 8 h 21"/>
                <a:gd name="T10" fmla="*/ 30 w 60"/>
                <a:gd name="T11" fmla="*/ 11 h 21"/>
                <a:gd name="T12" fmla="*/ 22 w 60"/>
                <a:gd name="T13" fmla="*/ 13 h 21"/>
                <a:gd name="T14" fmla="*/ 16 w 60"/>
                <a:gd name="T15" fmla="*/ 13 h 21"/>
                <a:gd name="T16" fmla="*/ 10 w 60"/>
                <a:gd name="T17" fmla="*/ 11 h 21"/>
                <a:gd name="T18" fmla="*/ 4 w 60"/>
                <a:gd name="T19" fmla="*/ 6 h 21"/>
                <a:gd name="T20" fmla="*/ 0 w 60"/>
                <a:gd name="T21" fmla="*/ 15 h 21"/>
                <a:gd name="T22" fmla="*/ 8 w 60"/>
                <a:gd name="T23" fmla="*/ 19 h 21"/>
                <a:gd name="T24" fmla="*/ 16 w 60"/>
                <a:gd name="T25" fmla="*/ 21 h 21"/>
                <a:gd name="T26" fmla="*/ 22 w 60"/>
                <a:gd name="T27" fmla="*/ 21 h 21"/>
                <a:gd name="T28" fmla="*/ 30 w 60"/>
                <a:gd name="T29" fmla="*/ 19 h 21"/>
                <a:gd name="T30" fmla="*/ 38 w 60"/>
                <a:gd name="T31" fmla="*/ 17 h 21"/>
                <a:gd name="T32" fmla="*/ 46 w 60"/>
                <a:gd name="T33" fmla="*/ 15 h 21"/>
                <a:gd name="T34" fmla="*/ 52 w 60"/>
                <a:gd name="T35" fmla="*/ 11 h 21"/>
                <a:gd name="T36" fmla="*/ 60 w 60"/>
                <a:gd name="T37" fmla="*/ 6 h 21"/>
                <a:gd name="T38" fmla="*/ 58 w 60"/>
                <a:gd name="T39" fmla="*/ 0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0"/>
                <a:gd name="T61" fmla="*/ 0 h 21"/>
                <a:gd name="T62" fmla="*/ 60 w 60"/>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0" h="21">
                  <a:moveTo>
                    <a:pt x="58" y="0"/>
                  </a:moveTo>
                  <a:lnTo>
                    <a:pt x="57" y="0"/>
                  </a:lnTo>
                  <a:lnTo>
                    <a:pt x="50" y="2"/>
                  </a:lnTo>
                  <a:lnTo>
                    <a:pt x="43" y="6"/>
                  </a:lnTo>
                  <a:lnTo>
                    <a:pt x="36" y="8"/>
                  </a:lnTo>
                  <a:lnTo>
                    <a:pt x="30" y="11"/>
                  </a:lnTo>
                  <a:lnTo>
                    <a:pt x="22" y="13"/>
                  </a:lnTo>
                  <a:lnTo>
                    <a:pt x="16" y="13"/>
                  </a:lnTo>
                  <a:lnTo>
                    <a:pt x="10" y="11"/>
                  </a:lnTo>
                  <a:lnTo>
                    <a:pt x="4" y="6"/>
                  </a:lnTo>
                  <a:lnTo>
                    <a:pt x="0" y="15"/>
                  </a:lnTo>
                  <a:lnTo>
                    <a:pt x="8" y="19"/>
                  </a:lnTo>
                  <a:lnTo>
                    <a:pt x="16" y="21"/>
                  </a:lnTo>
                  <a:lnTo>
                    <a:pt x="22" y="21"/>
                  </a:lnTo>
                  <a:lnTo>
                    <a:pt x="30" y="19"/>
                  </a:lnTo>
                  <a:lnTo>
                    <a:pt x="38" y="17"/>
                  </a:lnTo>
                  <a:lnTo>
                    <a:pt x="46" y="15"/>
                  </a:lnTo>
                  <a:lnTo>
                    <a:pt x="52" y="11"/>
                  </a:lnTo>
                  <a:lnTo>
                    <a:pt x="60" y="6"/>
                  </a:lnTo>
                  <a:lnTo>
                    <a:pt x="5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87" name="Freeform 189"/>
            <p:cNvSpPr>
              <a:spLocks/>
            </p:cNvSpPr>
            <p:nvPr/>
          </p:nvSpPr>
          <p:spPr bwMode="auto">
            <a:xfrm>
              <a:off x="2883" y="1646"/>
              <a:ext cx="17" cy="44"/>
            </a:xfrm>
            <a:custGeom>
              <a:avLst/>
              <a:gdLst>
                <a:gd name="T0" fmla="*/ 0 w 17"/>
                <a:gd name="T1" fmla="*/ 9 h 44"/>
                <a:gd name="T2" fmla="*/ 3 w 17"/>
                <a:gd name="T3" fmla="*/ 11 h 44"/>
                <a:gd name="T4" fmla="*/ 6 w 17"/>
                <a:gd name="T5" fmla="*/ 13 h 44"/>
                <a:gd name="T6" fmla="*/ 9 w 17"/>
                <a:gd name="T7" fmla="*/ 17 h 44"/>
                <a:gd name="T8" fmla="*/ 9 w 17"/>
                <a:gd name="T9" fmla="*/ 23 h 44"/>
                <a:gd name="T10" fmla="*/ 9 w 17"/>
                <a:gd name="T11" fmla="*/ 27 h 44"/>
                <a:gd name="T12" fmla="*/ 9 w 17"/>
                <a:gd name="T13" fmla="*/ 32 h 44"/>
                <a:gd name="T14" fmla="*/ 7 w 17"/>
                <a:gd name="T15" fmla="*/ 34 h 44"/>
                <a:gd name="T16" fmla="*/ 4 w 17"/>
                <a:gd name="T17" fmla="*/ 38 h 44"/>
                <a:gd name="T18" fmla="*/ 6 w 17"/>
                <a:gd name="T19" fmla="*/ 44 h 44"/>
                <a:gd name="T20" fmla="*/ 11 w 17"/>
                <a:gd name="T21" fmla="*/ 40 h 44"/>
                <a:gd name="T22" fmla="*/ 15 w 17"/>
                <a:gd name="T23" fmla="*/ 36 h 44"/>
                <a:gd name="T24" fmla="*/ 17 w 17"/>
                <a:gd name="T25" fmla="*/ 27 h 44"/>
                <a:gd name="T26" fmla="*/ 15 w 17"/>
                <a:gd name="T27" fmla="*/ 21 h 44"/>
                <a:gd name="T28" fmla="*/ 14 w 17"/>
                <a:gd name="T29" fmla="*/ 15 h 44"/>
                <a:gd name="T30" fmla="*/ 11 w 17"/>
                <a:gd name="T31" fmla="*/ 9 h 44"/>
                <a:gd name="T32" fmla="*/ 7 w 17"/>
                <a:gd name="T33" fmla="*/ 2 h 44"/>
                <a:gd name="T34" fmla="*/ 1 w 17"/>
                <a:gd name="T35" fmla="*/ 0 h 44"/>
                <a:gd name="T36" fmla="*/ 0 w 17"/>
                <a:gd name="T37" fmla="*/ 9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4"/>
                <a:gd name="T59" fmla="*/ 17 w 17"/>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4">
                  <a:moveTo>
                    <a:pt x="0" y="9"/>
                  </a:moveTo>
                  <a:lnTo>
                    <a:pt x="3" y="11"/>
                  </a:lnTo>
                  <a:lnTo>
                    <a:pt x="6" y="13"/>
                  </a:lnTo>
                  <a:lnTo>
                    <a:pt x="9" y="17"/>
                  </a:lnTo>
                  <a:lnTo>
                    <a:pt x="9" y="23"/>
                  </a:lnTo>
                  <a:lnTo>
                    <a:pt x="9" y="27"/>
                  </a:lnTo>
                  <a:lnTo>
                    <a:pt x="9" y="32"/>
                  </a:lnTo>
                  <a:lnTo>
                    <a:pt x="7" y="34"/>
                  </a:lnTo>
                  <a:lnTo>
                    <a:pt x="4" y="38"/>
                  </a:lnTo>
                  <a:lnTo>
                    <a:pt x="6" y="44"/>
                  </a:lnTo>
                  <a:lnTo>
                    <a:pt x="11" y="40"/>
                  </a:lnTo>
                  <a:lnTo>
                    <a:pt x="15" y="36"/>
                  </a:lnTo>
                  <a:lnTo>
                    <a:pt x="17" y="27"/>
                  </a:lnTo>
                  <a:lnTo>
                    <a:pt x="15" y="21"/>
                  </a:lnTo>
                  <a:lnTo>
                    <a:pt x="14" y="15"/>
                  </a:lnTo>
                  <a:lnTo>
                    <a:pt x="11" y="9"/>
                  </a:lnTo>
                  <a:lnTo>
                    <a:pt x="7" y="2"/>
                  </a:lnTo>
                  <a:lnTo>
                    <a:pt x="1"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88" name="Freeform 190"/>
            <p:cNvSpPr>
              <a:spLocks/>
            </p:cNvSpPr>
            <p:nvPr/>
          </p:nvSpPr>
          <p:spPr bwMode="auto">
            <a:xfrm>
              <a:off x="2909" y="1661"/>
              <a:ext cx="100" cy="69"/>
            </a:xfrm>
            <a:custGeom>
              <a:avLst/>
              <a:gdLst>
                <a:gd name="T0" fmla="*/ 97 w 100"/>
                <a:gd name="T1" fmla="*/ 31 h 69"/>
                <a:gd name="T2" fmla="*/ 89 w 100"/>
                <a:gd name="T3" fmla="*/ 23 h 69"/>
                <a:gd name="T4" fmla="*/ 82 w 100"/>
                <a:gd name="T5" fmla="*/ 15 h 69"/>
                <a:gd name="T6" fmla="*/ 74 w 100"/>
                <a:gd name="T7" fmla="*/ 8 h 69"/>
                <a:gd name="T8" fmla="*/ 66 w 100"/>
                <a:gd name="T9" fmla="*/ 4 h 69"/>
                <a:gd name="T10" fmla="*/ 61 w 100"/>
                <a:gd name="T11" fmla="*/ 2 h 69"/>
                <a:gd name="T12" fmla="*/ 56 w 100"/>
                <a:gd name="T13" fmla="*/ 0 h 69"/>
                <a:gd name="T14" fmla="*/ 50 w 100"/>
                <a:gd name="T15" fmla="*/ 0 h 69"/>
                <a:gd name="T16" fmla="*/ 44 w 100"/>
                <a:gd name="T17" fmla="*/ 0 h 69"/>
                <a:gd name="T18" fmla="*/ 38 w 100"/>
                <a:gd name="T19" fmla="*/ 2 h 69"/>
                <a:gd name="T20" fmla="*/ 31 w 100"/>
                <a:gd name="T21" fmla="*/ 4 h 69"/>
                <a:gd name="T22" fmla="*/ 25 w 100"/>
                <a:gd name="T23" fmla="*/ 4 h 69"/>
                <a:gd name="T24" fmla="*/ 21 w 100"/>
                <a:gd name="T25" fmla="*/ 2 h 69"/>
                <a:gd name="T26" fmla="*/ 17 w 100"/>
                <a:gd name="T27" fmla="*/ 2 h 69"/>
                <a:gd name="T28" fmla="*/ 13 w 100"/>
                <a:gd name="T29" fmla="*/ 2 h 69"/>
                <a:gd name="T30" fmla="*/ 10 w 100"/>
                <a:gd name="T31" fmla="*/ 2 h 69"/>
                <a:gd name="T32" fmla="*/ 6 w 100"/>
                <a:gd name="T33" fmla="*/ 2 h 69"/>
                <a:gd name="T34" fmla="*/ 5 w 100"/>
                <a:gd name="T35" fmla="*/ 2 h 69"/>
                <a:gd name="T36" fmla="*/ 2 w 100"/>
                <a:gd name="T37" fmla="*/ 4 h 69"/>
                <a:gd name="T38" fmla="*/ 0 w 100"/>
                <a:gd name="T39" fmla="*/ 8 h 69"/>
                <a:gd name="T40" fmla="*/ 2 w 100"/>
                <a:gd name="T41" fmla="*/ 15 h 69"/>
                <a:gd name="T42" fmla="*/ 3 w 100"/>
                <a:gd name="T43" fmla="*/ 25 h 69"/>
                <a:gd name="T44" fmla="*/ 6 w 100"/>
                <a:gd name="T45" fmla="*/ 34 h 69"/>
                <a:gd name="T46" fmla="*/ 10 w 100"/>
                <a:gd name="T47" fmla="*/ 42 h 69"/>
                <a:gd name="T48" fmla="*/ 16 w 100"/>
                <a:gd name="T49" fmla="*/ 50 h 69"/>
                <a:gd name="T50" fmla="*/ 22 w 100"/>
                <a:gd name="T51" fmla="*/ 59 h 69"/>
                <a:gd name="T52" fmla="*/ 30 w 100"/>
                <a:gd name="T53" fmla="*/ 65 h 69"/>
                <a:gd name="T54" fmla="*/ 39 w 100"/>
                <a:gd name="T55" fmla="*/ 69 h 69"/>
                <a:gd name="T56" fmla="*/ 52 w 100"/>
                <a:gd name="T57" fmla="*/ 67 h 69"/>
                <a:gd name="T58" fmla="*/ 67 w 100"/>
                <a:gd name="T59" fmla="*/ 63 h 69"/>
                <a:gd name="T60" fmla="*/ 83 w 100"/>
                <a:gd name="T61" fmla="*/ 59 h 69"/>
                <a:gd name="T62" fmla="*/ 96 w 100"/>
                <a:gd name="T63" fmla="*/ 46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69"/>
                <a:gd name="T98" fmla="*/ 100 w 100"/>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69">
                  <a:moveTo>
                    <a:pt x="100" y="36"/>
                  </a:moveTo>
                  <a:lnTo>
                    <a:pt x="97" y="31"/>
                  </a:lnTo>
                  <a:lnTo>
                    <a:pt x="92" y="27"/>
                  </a:lnTo>
                  <a:lnTo>
                    <a:pt x="89" y="23"/>
                  </a:lnTo>
                  <a:lnTo>
                    <a:pt x="85" y="19"/>
                  </a:lnTo>
                  <a:lnTo>
                    <a:pt x="82" y="15"/>
                  </a:lnTo>
                  <a:lnTo>
                    <a:pt x="77" y="10"/>
                  </a:lnTo>
                  <a:lnTo>
                    <a:pt x="74" y="8"/>
                  </a:lnTo>
                  <a:lnTo>
                    <a:pt x="69" y="6"/>
                  </a:lnTo>
                  <a:lnTo>
                    <a:pt x="66" y="4"/>
                  </a:lnTo>
                  <a:lnTo>
                    <a:pt x="64" y="4"/>
                  </a:lnTo>
                  <a:lnTo>
                    <a:pt x="61" y="2"/>
                  </a:lnTo>
                  <a:lnTo>
                    <a:pt x="58" y="2"/>
                  </a:lnTo>
                  <a:lnTo>
                    <a:pt x="56" y="0"/>
                  </a:lnTo>
                  <a:lnTo>
                    <a:pt x="53" y="0"/>
                  </a:lnTo>
                  <a:lnTo>
                    <a:pt x="50" y="0"/>
                  </a:lnTo>
                  <a:lnTo>
                    <a:pt x="49" y="0"/>
                  </a:lnTo>
                  <a:lnTo>
                    <a:pt x="44" y="0"/>
                  </a:lnTo>
                  <a:lnTo>
                    <a:pt x="41" y="0"/>
                  </a:lnTo>
                  <a:lnTo>
                    <a:pt x="38" y="2"/>
                  </a:lnTo>
                  <a:lnTo>
                    <a:pt x="35" y="2"/>
                  </a:lnTo>
                  <a:lnTo>
                    <a:pt x="31" y="4"/>
                  </a:lnTo>
                  <a:lnTo>
                    <a:pt x="28" y="4"/>
                  </a:lnTo>
                  <a:lnTo>
                    <a:pt x="25" y="4"/>
                  </a:lnTo>
                  <a:lnTo>
                    <a:pt x="22" y="2"/>
                  </a:lnTo>
                  <a:lnTo>
                    <a:pt x="21" y="2"/>
                  </a:lnTo>
                  <a:lnTo>
                    <a:pt x="19" y="2"/>
                  </a:lnTo>
                  <a:lnTo>
                    <a:pt x="17" y="2"/>
                  </a:lnTo>
                  <a:lnTo>
                    <a:pt x="14" y="2"/>
                  </a:lnTo>
                  <a:lnTo>
                    <a:pt x="13" y="2"/>
                  </a:lnTo>
                  <a:lnTo>
                    <a:pt x="11" y="2"/>
                  </a:lnTo>
                  <a:lnTo>
                    <a:pt x="10" y="2"/>
                  </a:lnTo>
                  <a:lnTo>
                    <a:pt x="8" y="2"/>
                  </a:lnTo>
                  <a:lnTo>
                    <a:pt x="6" y="2"/>
                  </a:lnTo>
                  <a:lnTo>
                    <a:pt x="5" y="2"/>
                  </a:lnTo>
                  <a:lnTo>
                    <a:pt x="3" y="4"/>
                  </a:lnTo>
                  <a:lnTo>
                    <a:pt x="2" y="4"/>
                  </a:lnTo>
                  <a:lnTo>
                    <a:pt x="2" y="6"/>
                  </a:lnTo>
                  <a:lnTo>
                    <a:pt x="0" y="8"/>
                  </a:lnTo>
                  <a:lnTo>
                    <a:pt x="2" y="15"/>
                  </a:lnTo>
                  <a:lnTo>
                    <a:pt x="2" y="19"/>
                  </a:lnTo>
                  <a:lnTo>
                    <a:pt x="3" y="25"/>
                  </a:lnTo>
                  <a:lnTo>
                    <a:pt x="5" y="29"/>
                  </a:lnTo>
                  <a:lnTo>
                    <a:pt x="6" y="34"/>
                  </a:lnTo>
                  <a:lnTo>
                    <a:pt x="8" y="38"/>
                  </a:lnTo>
                  <a:lnTo>
                    <a:pt x="10" y="42"/>
                  </a:lnTo>
                  <a:lnTo>
                    <a:pt x="13" y="46"/>
                  </a:lnTo>
                  <a:lnTo>
                    <a:pt x="16" y="50"/>
                  </a:lnTo>
                  <a:lnTo>
                    <a:pt x="19" y="55"/>
                  </a:lnTo>
                  <a:lnTo>
                    <a:pt x="22" y="59"/>
                  </a:lnTo>
                  <a:lnTo>
                    <a:pt x="27" y="63"/>
                  </a:lnTo>
                  <a:lnTo>
                    <a:pt x="30" y="65"/>
                  </a:lnTo>
                  <a:lnTo>
                    <a:pt x="35" y="67"/>
                  </a:lnTo>
                  <a:lnTo>
                    <a:pt x="39" y="69"/>
                  </a:lnTo>
                  <a:lnTo>
                    <a:pt x="44" y="67"/>
                  </a:lnTo>
                  <a:lnTo>
                    <a:pt x="52" y="67"/>
                  </a:lnTo>
                  <a:lnTo>
                    <a:pt x="60" y="65"/>
                  </a:lnTo>
                  <a:lnTo>
                    <a:pt x="67" y="63"/>
                  </a:lnTo>
                  <a:lnTo>
                    <a:pt x="77" y="61"/>
                  </a:lnTo>
                  <a:lnTo>
                    <a:pt x="83" y="59"/>
                  </a:lnTo>
                  <a:lnTo>
                    <a:pt x="91" y="52"/>
                  </a:lnTo>
                  <a:lnTo>
                    <a:pt x="96" y="46"/>
                  </a:lnTo>
                  <a:lnTo>
                    <a:pt x="100" y="36"/>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89" name="Freeform 191"/>
            <p:cNvSpPr>
              <a:spLocks/>
            </p:cNvSpPr>
            <p:nvPr/>
          </p:nvSpPr>
          <p:spPr bwMode="auto">
            <a:xfrm>
              <a:off x="2976" y="1663"/>
              <a:ext cx="35" cy="38"/>
            </a:xfrm>
            <a:custGeom>
              <a:avLst/>
              <a:gdLst>
                <a:gd name="T0" fmla="*/ 0 w 35"/>
                <a:gd name="T1" fmla="*/ 8 h 38"/>
                <a:gd name="T2" fmla="*/ 5 w 35"/>
                <a:gd name="T3" fmla="*/ 10 h 38"/>
                <a:gd name="T4" fmla="*/ 8 w 35"/>
                <a:gd name="T5" fmla="*/ 13 h 38"/>
                <a:gd name="T6" fmla="*/ 13 w 35"/>
                <a:gd name="T7" fmla="*/ 17 h 38"/>
                <a:gd name="T8" fmla="*/ 16 w 35"/>
                <a:gd name="T9" fmla="*/ 21 h 38"/>
                <a:gd name="T10" fmla="*/ 19 w 35"/>
                <a:gd name="T11" fmla="*/ 25 h 38"/>
                <a:gd name="T12" fmla="*/ 24 w 35"/>
                <a:gd name="T13" fmla="*/ 29 h 38"/>
                <a:gd name="T14" fmla="*/ 27 w 35"/>
                <a:gd name="T15" fmla="*/ 34 h 38"/>
                <a:gd name="T16" fmla="*/ 32 w 35"/>
                <a:gd name="T17" fmla="*/ 38 h 38"/>
                <a:gd name="T18" fmla="*/ 35 w 35"/>
                <a:gd name="T19" fmla="*/ 29 h 38"/>
                <a:gd name="T20" fmla="*/ 32 w 35"/>
                <a:gd name="T21" fmla="*/ 25 h 38"/>
                <a:gd name="T22" fmla="*/ 27 w 35"/>
                <a:gd name="T23" fmla="*/ 23 h 38"/>
                <a:gd name="T24" fmla="*/ 24 w 35"/>
                <a:gd name="T25" fmla="*/ 19 h 38"/>
                <a:gd name="T26" fmla="*/ 21 w 35"/>
                <a:gd name="T27" fmla="*/ 13 h 38"/>
                <a:gd name="T28" fmla="*/ 16 w 35"/>
                <a:gd name="T29" fmla="*/ 8 h 38"/>
                <a:gd name="T30" fmla="*/ 13 w 35"/>
                <a:gd name="T31" fmla="*/ 6 h 38"/>
                <a:gd name="T32" fmla="*/ 8 w 35"/>
                <a:gd name="T33" fmla="*/ 2 h 38"/>
                <a:gd name="T34" fmla="*/ 4 w 35"/>
                <a:gd name="T35" fmla="*/ 0 h 38"/>
                <a:gd name="T36" fmla="*/ 2 w 35"/>
                <a:gd name="T37" fmla="*/ 0 h 38"/>
                <a:gd name="T38" fmla="*/ 0 w 35"/>
                <a:gd name="T39" fmla="*/ 8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
                <a:gd name="T61" fmla="*/ 0 h 38"/>
                <a:gd name="T62" fmla="*/ 35 w 35"/>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 h="38">
                  <a:moveTo>
                    <a:pt x="0" y="8"/>
                  </a:moveTo>
                  <a:lnTo>
                    <a:pt x="5" y="10"/>
                  </a:lnTo>
                  <a:lnTo>
                    <a:pt x="8" y="13"/>
                  </a:lnTo>
                  <a:lnTo>
                    <a:pt x="13" y="17"/>
                  </a:lnTo>
                  <a:lnTo>
                    <a:pt x="16" y="21"/>
                  </a:lnTo>
                  <a:lnTo>
                    <a:pt x="19" y="25"/>
                  </a:lnTo>
                  <a:lnTo>
                    <a:pt x="24" y="29"/>
                  </a:lnTo>
                  <a:lnTo>
                    <a:pt x="27" y="34"/>
                  </a:lnTo>
                  <a:lnTo>
                    <a:pt x="32" y="38"/>
                  </a:lnTo>
                  <a:lnTo>
                    <a:pt x="35" y="29"/>
                  </a:lnTo>
                  <a:lnTo>
                    <a:pt x="32" y="25"/>
                  </a:lnTo>
                  <a:lnTo>
                    <a:pt x="27" y="23"/>
                  </a:lnTo>
                  <a:lnTo>
                    <a:pt x="24" y="19"/>
                  </a:lnTo>
                  <a:lnTo>
                    <a:pt x="21" y="13"/>
                  </a:lnTo>
                  <a:lnTo>
                    <a:pt x="16" y="8"/>
                  </a:lnTo>
                  <a:lnTo>
                    <a:pt x="13" y="6"/>
                  </a:lnTo>
                  <a:lnTo>
                    <a:pt x="8" y="2"/>
                  </a:lnTo>
                  <a:lnTo>
                    <a:pt x="4" y="0"/>
                  </a:lnTo>
                  <a:lnTo>
                    <a:pt x="2"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90" name="Freeform 192"/>
            <p:cNvSpPr>
              <a:spLocks/>
            </p:cNvSpPr>
            <p:nvPr/>
          </p:nvSpPr>
          <p:spPr bwMode="auto">
            <a:xfrm>
              <a:off x="2956" y="1657"/>
              <a:ext cx="22" cy="14"/>
            </a:xfrm>
            <a:custGeom>
              <a:avLst/>
              <a:gdLst>
                <a:gd name="T0" fmla="*/ 2 w 22"/>
                <a:gd name="T1" fmla="*/ 8 h 14"/>
                <a:gd name="T2" fmla="*/ 3 w 22"/>
                <a:gd name="T3" fmla="*/ 8 h 14"/>
                <a:gd name="T4" fmla="*/ 6 w 22"/>
                <a:gd name="T5" fmla="*/ 8 h 14"/>
                <a:gd name="T6" fmla="*/ 8 w 22"/>
                <a:gd name="T7" fmla="*/ 8 h 14"/>
                <a:gd name="T8" fmla="*/ 11 w 22"/>
                <a:gd name="T9" fmla="*/ 10 h 14"/>
                <a:gd name="T10" fmla="*/ 13 w 22"/>
                <a:gd name="T11" fmla="*/ 10 h 14"/>
                <a:gd name="T12" fmla="*/ 16 w 22"/>
                <a:gd name="T13" fmla="*/ 12 h 14"/>
                <a:gd name="T14" fmla="*/ 19 w 22"/>
                <a:gd name="T15" fmla="*/ 12 h 14"/>
                <a:gd name="T16" fmla="*/ 20 w 22"/>
                <a:gd name="T17" fmla="*/ 14 h 14"/>
                <a:gd name="T18" fmla="*/ 22 w 22"/>
                <a:gd name="T19" fmla="*/ 6 h 14"/>
                <a:gd name="T20" fmla="*/ 20 w 22"/>
                <a:gd name="T21" fmla="*/ 4 h 14"/>
                <a:gd name="T22" fmla="*/ 17 w 22"/>
                <a:gd name="T23" fmla="*/ 4 h 14"/>
                <a:gd name="T24" fmla="*/ 16 w 22"/>
                <a:gd name="T25" fmla="*/ 2 h 14"/>
                <a:gd name="T26" fmla="*/ 13 w 22"/>
                <a:gd name="T27" fmla="*/ 2 h 14"/>
                <a:gd name="T28" fmla="*/ 9 w 22"/>
                <a:gd name="T29" fmla="*/ 0 h 14"/>
                <a:gd name="T30" fmla="*/ 6 w 22"/>
                <a:gd name="T31" fmla="*/ 0 h 14"/>
                <a:gd name="T32" fmla="*/ 3 w 22"/>
                <a:gd name="T33" fmla="*/ 0 h 14"/>
                <a:gd name="T34" fmla="*/ 0 w 22"/>
                <a:gd name="T35" fmla="*/ 0 h 14"/>
                <a:gd name="T36" fmla="*/ 2 w 22"/>
                <a:gd name="T37" fmla="*/ 8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4"/>
                <a:gd name="T59" fmla="*/ 22 w 2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4">
                  <a:moveTo>
                    <a:pt x="2" y="8"/>
                  </a:moveTo>
                  <a:lnTo>
                    <a:pt x="3" y="8"/>
                  </a:lnTo>
                  <a:lnTo>
                    <a:pt x="6" y="8"/>
                  </a:lnTo>
                  <a:lnTo>
                    <a:pt x="8" y="8"/>
                  </a:lnTo>
                  <a:lnTo>
                    <a:pt x="11" y="10"/>
                  </a:lnTo>
                  <a:lnTo>
                    <a:pt x="13" y="10"/>
                  </a:lnTo>
                  <a:lnTo>
                    <a:pt x="16" y="12"/>
                  </a:lnTo>
                  <a:lnTo>
                    <a:pt x="19" y="12"/>
                  </a:lnTo>
                  <a:lnTo>
                    <a:pt x="20" y="14"/>
                  </a:lnTo>
                  <a:lnTo>
                    <a:pt x="22" y="6"/>
                  </a:lnTo>
                  <a:lnTo>
                    <a:pt x="20" y="4"/>
                  </a:lnTo>
                  <a:lnTo>
                    <a:pt x="17" y="4"/>
                  </a:lnTo>
                  <a:lnTo>
                    <a:pt x="16" y="2"/>
                  </a:lnTo>
                  <a:lnTo>
                    <a:pt x="13" y="2"/>
                  </a:lnTo>
                  <a:lnTo>
                    <a:pt x="9" y="0"/>
                  </a:lnTo>
                  <a:lnTo>
                    <a:pt x="6" y="0"/>
                  </a:lnTo>
                  <a:lnTo>
                    <a:pt x="3" y="0"/>
                  </a:lnTo>
                  <a:lnTo>
                    <a:pt x="0" y="0"/>
                  </a:lnTo>
                  <a:lnTo>
                    <a:pt x="2"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91" name="Freeform 193"/>
            <p:cNvSpPr>
              <a:spLocks/>
            </p:cNvSpPr>
            <p:nvPr/>
          </p:nvSpPr>
          <p:spPr bwMode="auto">
            <a:xfrm>
              <a:off x="2931" y="1657"/>
              <a:ext cx="27" cy="12"/>
            </a:xfrm>
            <a:custGeom>
              <a:avLst/>
              <a:gdLst>
                <a:gd name="T0" fmla="*/ 0 w 27"/>
                <a:gd name="T1" fmla="*/ 10 h 12"/>
                <a:gd name="T2" fmla="*/ 3 w 27"/>
                <a:gd name="T3" fmla="*/ 12 h 12"/>
                <a:gd name="T4" fmla="*/ 6 w 27"/>
                <a:gd name="T5" fmla="*/ 12 h 12"/>
                <a:gd name="T6" fmla="*/ 9 w 27"/>
                <a:gd name="T7" fmla="*/ 12 h 12"/>
                <a:gd name="T8" fmla="*/ 13 w 27"/>
                <a:gd name="T9" fmla="*/ 10 h 12"/>
                <a:gd name="T10" fmla="*/ 17 w 27"/>
                <a:gd name="T11" fmla="*/ 10 h 12"/>
                <a:gd name="T12" fmla="*/ 20 w 27"/>
                <a:gd name="T13" fmla="*/ 10 h 12"/>
                <a:gd name="T14" fmla="*/ 24 w 27"/>
                <a:gd name="T15" fmla="*/ 8 h 12"/>
                <a:gd name="T16" fmla="*/ 27 w 27"/>
                <a:gd name="T17" fmla="*/ 8 h 12"/>
                <a:gd name="T18" fmla="*/ 25 w 27"/>
                <a:gd name="T19" fmla="*/ 0 h 12"/>
                <a:gd name="T20" fmla="*/ 22 w 27"/>
                <a:gd name="T21" fmla="*/ 0 h 12"/>
                <a:gd name="T22" fmla="*/ 19 w 27"/>
                <a:gd name="T23" fmla="*/ 0 h 12"/>
                <a:gd name="T24" fmla="*/ 16 w 27"/>
                <a:gd name="T25" fmla="*/ 2 h 12"/>
                <a:gd name="T26" fmla="*/ 13 w 27"/>
                <a:gd name="T27" fmla="*/ 2 h 12"/>
                <a:gd name="T28" fmla="*/ 9 w 27"/>
                <a:gd name="T29" fmla="*/ 2 h 12"/>
                <a:gd name="T30" fmla="*/ 6 w 27"/>
                <a:gd name="T31" fmla="*/ 4 h 12"/>
                <a:gd name="T32" fmla="*/ 3 w 27"/>
                <a:gd name="T33" fmla="*/ 4 h 12"/>
                <a:gd name="T34" fmla="*/ 2 w 27"/>
                <a:gd name="T35" fmla="*/ 2 h 12"/>
                <a:gd name="T36" fmla="*/ 0 w 27"/>
                <a:gd name="T37" fmla="*/ 1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12"/>
                <a:gd name="T59" fmla="*/ 27 w 27"/>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12">
                  <a:moveTo>
                    <a:pt x="0" y="10"/>
                  </a:moveTo>
                  <a:lnTo>
                    <a:pt x="3" y="12"/>
                  </a:lnTo>
                  <a:lnTo>
                    <a:pt x="6" y="12"/>
                  </a:lnTo>
                  <a:lnTo>
                    <a:pt x="9" y="12"/>
                  </a:lnTo>
                  <a:lnTo>
                    <a:pt x="13" y="10"/>
                  </a:lnTo>
                  <a:lnTo>
                    <a:pt x="17" y="10"/>
                  </a:lnTo>
                  <a:lnTo>
                    <a:pt x="20" y="10"/>
                  </a:lnTo>
                  <a:lnTo>
                    <a:pt x="24" y="8"/>
                  </a:lnTo>
                  <a:lnTo>
                    <a:pt x="27" y="8"/>
                  </a:lnTo>
                  <a:lnTo>
                    <a:pt x="25" y="0"/>
                  </a:lnTo>
                  <a:lnTo>
                    <a:pt x="22" y="0"/>
                  </a:lnTo>
                  <a:lnTo>
                    <a:pt x="19" y="0"/>
                  </a:lnTo>
                  <a:lnTo>
                    <a:pt x="16" y="2"/>
                  </a:lnTo>
                  <a:lnTo>
                    <a:pt x="13" y="2"/>
                  </a:lnTo>
                  <a:lnTo>
                    <a:pt x="9" y="2"/>
                  </a:lnTo>
                  <a:lnTo>
                    <a:pt x="6" y="4"/>
                  </a:lnTo>
                  <a:lnTo>
                    <a:pt x="3" y="4"/>
                  </a:lnTo>
                  <a:lnTo>
                    <a:pt x="2" y="2"/>
                  </a:lnTo>
                  <a:lnTo>
                    <a:pt x="0"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92" name="Freeform 194"/>
            <p:cNvSpPr>
              <a:spLocks/>
            </p:cNvSpPr>
            <p:nvPr/>
          </p:nvSpPr>
          <p:spPr bwMode="auto">
            <a:xfrm>
              <a:off x="2917" y="1659"/>
              <a:ext cx="16" cy="8"/>
            </a:xfrm>
            <a:custGeom>
              <a:avLst/>
              <a:gdLst>
                <a:gd name="T0" fmla="*/ 0 w 16"/>
                <a:gd name="T1" fmla="*/ 8 h 8"/>
                <a:gd name="T2" fmla="*/ 2 w 16"/>
                <a:gd name="T3" fmla="*/ 8 h 8"/>
                <a:gd name="T4" fmla="*/ 3 w 16"/>
                <a:gd name="T5" fmla="*/ 8 h 8"/>
                <a:gd name="T6" fmla="*/ 5 w 16"/>
                <a:gd name="T7" fmla="*/ 8 h 8"/>
                <a:gd name="T8" fmla="*/ 6 w 16"/>
                <a:gd name="T9" fmla="*/ 8 h 8"/>
                <a:gd name="T10" fmla="*/ 9 w 16"/>
                <a:gd name="T11" fmla="*/ 8 h 8"/>
                <a:gd name="T12" fmla="*/ 11 w 16"/>
                <a:gd name="T13" fmla="*/ 8 h 8"/>
                <a:gd name="T14" fmla="*/ 13 w 16"/>
                <a:gd name="T15" fmla="*/ 8 h 8"/>
                <a:gd name="T16" fmla="*/ 14 w 16"/>
                <a:gd name="T17" fmla="*/ 8 h 8"/>
                <a:gd name="T18" fmla="*/ 16 w 16"/>
                <a:gd name="T19" fmla="*/ 0 h 8"/>
                <a:gd name="T20" fmla="*/ 13 w 16"/>
                <a:gd name="T21" fmla="*/ 0 h 8"/>
                <a:gd name="T22" fmla="*/ 11 w 16"/>
                <a:gd name="T23" fmla="*/ 0 h 8"/>
                <a:gd name="T24" fmla="*/ 9 w 16"/>
                <a:gd name="T25" fmla="*/ 0 h 8"/>
                <a:gd name="T26" fmla="*/ 6 w 16"/>
                <a:gd name="T27" fmla="*/ 0 h 8"/>
                <a:gd name="T28" fmla="*/ 5 w 16"/>
                <a:gd name="T29" fmla="*/ 0 h 8"/>
                <a:gd name="T30" fmla="*/ 3 w 16"/>
                <a:gd name="T31" fmla="*/ 0 h 8"/>
                <a:gd name="T32" fmla="*/ 2 w 16"/>
                <a:gd name="T33" fmla="*/ 0 h 8"/>
                <a:gd name="T34" fmla="*/ 0 w 16"/>
                <a:gd name="T35" fmla="*/ 0 h 8"/>
                <a:gd name="T36" fmla="*/ 0 w 16"/>
                <a:gd name="T37" fmla="*/ 8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8"/>
                <a:gd name="T59" fmla="*/ 16 w 16"/>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8">
                  <a:moveTo>
                    <a:pt x="0" y="8"/>
                  </a:moveTo>
                  <a:lnTo>
                    <a:pt x="2" y="8"/>
                  </a:lnTo>
                  <a:lnTo>
                    <a:pt x="3" y="8"/>
                  </a:lnTo>
                  <a:lnTo>
                    <a:pt x="5" y="8"/>
                  </a:lnTo>
                  <a:lnTo>
                    <a:pt x="6" y="8"/>
                  </a:lnTo>
                  <a:lnTo>
                    <a:pt x="9" y="8"/>
                  </a:lnTo>
                  <a:lnTo>
                    <a:pt x="11" y="8"/>
                  </a:lnTo>
                  <a:lnTo>
                    <a:pt x="13" y="8"/>
                  </a:lnTo>
                  <a:lnTo>
                    <a:pt x="14" y="8"/>
                  </a:lnTo>
                  <a:lnTo>
                    <a:pt x="16" y="0"/>
                  </a:lnTo>
                  <a:lnTo>
                    <a:pt x="13" y="0"/>
                  </a:lnTo>
                  <a:lnTo>
                    <a:pt x="11" y="0"/>
                  </a:lnTo>
                  <a:lnTo>
                    <a:pt x="9" y="0"/>
                  </a:lnTo>
                  <a:lnTo>
                    <a:pt x="6" y="0"/>
                  </a:lnTo>
                  <a:lnTo>
                    <a:pt x="5" y="0"/>
                  </a:lnTo>
                  <a:lnTo>
                    <a:pt x="3" y="0"/>
                  </a:lnTo>
                  <a:lnTo>
                    <a:pt x="2" y="0"/>
                  </a:lnTo>
                  <a:lnTo>
                    <a:pt x="0"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93" name="Freeform 195"/>
            <p:cNvSpPr>
              <a:spLocks/>
            </p:cNvSpPr>
            <p:nvPr/>
          </p:nvSpPr>
          <p:spPr bwMode="auto">
            <a:xfrm>
              <a:off x="2906" y="1659"/>
              <a:ext cx="11" cy="12"/>
            </a:xfrm>
            <a:custGeom>
              <a:avLst/>
              <a:gdLst>
                <a:gd name="T0" fmla="*/ 6 w 11"/>
                <a:gd name="T1" fmla="*/ 10 h 12"/>
                <a:gd name="T2" fmla="*/ 8 w 11"/>
                <a:gd name="T3" fmla="*/ 10 h 12"/>
                <a:gd name="T4" fmla="*/ 8 w 11"/>
                <a:gd name="T5" fmla="*/ 8 h 12"/>
                <a:gd name="T6" fmla="*/ 9 w 11"/>
                <a:gd name="T7" fmla="*/ 8 h 12"/>
                <a:gd name="T8" fmla="*/ 11 w 11"/>
                <a:gd name="T9" fmla="*/ 8 h 12"/>
                <a:gd name="T10" fmla="*/ 11 w 11"/>
                <a:gd name="T11" fmla="*/ 0 h 12"/>
                <a:gd name="T12" fmla="*/ 9 w 11"/>
                <a:gd name="T13" fmla="*/ 0 h 12"/>
                <a:gd name="T14" fmla="*/ 8 w 11"/>
                <a:gd name="T15" fmla="*/ 0 h 12"/>
                <a:gd name="T16" fmla="*/ 6 w 11"/>
                <a:gd name="T17" fmla="*/ 2 h 12"/>
                <a:gd name="T18" fmla="*/ 5 w 11"/>
                <a:gd name="T19" fmla="*/ 2 h 12"/>
                <a:gd name="T20" fmla="*/ 3 w 11"/>
                <a:gd name="T21" fmla="*/ 4 h 12"/>
                <a:gd name="T22" fmla="*/ 2 w 11"/>
                <a:gd name="T23" fmla="*/ 6 h 12"/>
                <a:gd name="T24" fmla="*/ 0 w 11"/>
                <a:gd name="T25" fmla="*/ 8 h 12"/>
                <a:gd name="T26" fmla="*/ 0 w 11"/>
                <a:gd name="T27" fmla="*/ 12 h 12"/>
                <a:gd name="T28" fmla="*/ 6 w 11"/>
                <a:gd name="T29" fmla="*/ 10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2"/>
                <a:gd name="T47" fmla="*/ 11 w 11"/>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2">
                  <a:moveTo>
                    <a:pt x="6" y="10"/>
                  </a:moveTo>
                  <a:lnTo>
                    <a:pt x="8" y="10"/>
                  </a:lnTo>
                  <a:lnTo>
                    <a:pt x="8" y="8"/>
                  </a:lnTo>
                  <a:lnTo>
                    <a:pt x="9" y="8"/>
                  </a:lnTo>
                  <a:lnTo>
                    <a:pt x="11" y="8"/>
                  </a:lnTo>
                  <a:lnTo>
                    <a:pt x="11" y="0"/>
                  </a:lnTo>
                  <a:lnTo>
                    <a:pt x="9" y="0"/>
                  </a:lnTo>
                  <a:lnTo>
                    <a:pt x="8" y="0"/>
                  </a:lnTo>
                  <a:lnTo>
                    <a:pt x="6" y="2"/>
                  </a:lnTo>
                  <a:lnTo>
                    <a:pt x="5" y="2"/>
                  </a:lnTo>
                  <a:lnTo>
                    <a:pt x="3" y="4"/>
                  </a:lnTo>
                  <a:lnTo>
                    <a:pt x="2" y="6"/>
                  </a:lnTo>
                  <a:lnTo>
                    <a:pt x="0" y="8"/>
                  </a:lnTo>
                  <a:lnTo>
                    <a:pt x="0" y="12"/>
                  </a:lnTo>
                  <a:lnTo>
                    <a:pt x="6"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94" name="Freeform 196"/>
            <p:cNvSpPr>
              <a:spLocks/>
            </p:cNvSpPr>
            <p:nvPr/>
          </p:nvSpPr>
          <p:spPr bwMode="auto">
            <a:xfrm>
              <a:off x="2906" y="1669"/>
              <a:ext cx="17" cy="40"/>
            </a:xfrm>
            <a:custGeom>
              <a:avLst/>
              <a:gdLst>
                <a:gd name="T0" fmla="*/ 17 w 17"/>
                <a:gd name="T1" fmla="*/ 34 h 40"/>
                <a:gd name="T2" fmla="*/ 17 w 17"/>
                <a:gd name="T3" fmla="*/ 36 h 40"/>
                <a:gd name="T4" fmla="*/ 16 w 17"/>
                <a:gd name="T5" fmla="*/ 32 h 40"/>
                <a:gd name="T6" fmla="*/ 14 w 17"/>
                <a:gd name="T7" fmla="*/ 28 h 40"/>
                <a:gd name="T8" fmla="*/ 13 w 17"/>
                <a:gd name="T9" fmla="*/ 23 h 40"/>
                <a:gd name="T10" fmla="*/ 11 w 17"/>
                <a:gd name="T11" fmla="*/ 19 h 40"/>
                <a:gd name="T12" fmla="*/ 9 w 17"/>
                <a:gd name="T13" fmla="*/ 15 h 40"/>
                <a:gd name="T14" fmla="*/ 8 w 17"/>
                <a:gd name="T15" fmla="*/ 11 h 40"/>
                <a:gd name="T16" fmla="*/ 8 w 17"/>
                <a:gd name="T17" fmla="*/ 7 h 40"/>
                <a:gd name="T18" fmla="*/ 6 w 17"/>
                <a:gd name="T19" fmla="*/ 0 h 40"/>
                <a:gd name="T20" fmla="*/ 0 w 17"/>
                <a:gd name="T21" fmla="*/ 2 h 40"/>
                <a:gd name="T22" fmla="*/ 2 w 17"/>
                <a:gd name="T23" fmla="*/ 7 h 40"/>
                <a:gd name="T24" fmla="*/ 2 w 17"/>
                <a:gd name="T25" fmla="*/ 13 h 40"/>
                <a:gd name="T26" fmla="*/ 3 w 17"/>
                <a:gd name="T27" fmla="*/ 17 h 40"/>
                <a:gd name="T28" fmla="*/ 5 w 17"/>
                <a:gd name="T29" fmla="*/ 23 h 40"/>
                <a:gd name="T30" fmla="*/ 6 w 17"/>
                <a:gd name="T31" fmla="*/ 28 h 40"/>
                <a:gd name="T32" fmla="*/ 8 w 17"/>
                <a:gd name="T33" fmla="*/ 32 h 40"/>
                <a:gd name="T34" fmla="*/ 9 w 17"/>
                <a:gd name="T35" fmla="*/ 36 h 40"/>
                <a:gd name="T36" fmla="*/ 13 w 17"/>
                <a:gd name="T37" fmla="*/ 40 h 40"/>
                <a:gd name="T38" fmla="*/ 17 w 17"/>
                <a:gd name="T39" fmla="*/ 34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40"/>
                <a:gd name="T62" fmla="*/ 17 w 17"/>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40">
                  <a:moveTo>
                    <a:pt x="17" y="34"/>
                  </a:moveTo>
                  <a:lnTo>
                    <a:pt x="17" y="36"/>
                  </a:lnTo>
                  <a:lnTo>
                    <a:pt x="16" y="32"/>
                  </a:lnTo>
                  <a:lnTo>
                    <a:pt x="14" y="28"/>
                  </a:lnTo>
                  <a:lnTo>
                    <a:pt x="13" y="23"/>
                  </a:lnTo>
                  <a:lnTo>
                    <a:pt x="11" y="19"/>
                  </a:lnTo>
                  <a:lnTo>
                    <a:pt x="9" y="15"/>
                  </a:lnTo>
                  <a:lnTo>
                    <a:pt x="8" y="11"/>
                  </a:lnTo>
                  <a:lnTo>
                    <a:pt x="8" y="7"/>
                  </a:lnTo>
                  <a:lnTo>
                    <a:pt x="6" y="0"/>
                  </a:lnTo>
                  <a:lnTo>
                    <a:pt x="0" y="2"/>
                  </a:lnTo>
                  <a:lnTo>
                    <a:pt x="2" y="7"/>
                  </a:lnTo>
                  <a:lnTo>
                    <a:pt x="2" y="13"/>
                  </a:lnTo>
                  <a:lnTo>
                    <a:pt x="3" y="17"/>
                  </a:lnTo>
                  <a:lnTo>
                    <a:pt x="5" y="23"/>
                  </a:lnTo>
                  <a:lnTo>
                    <a:pt x="6" y="28"/>
                  </a:lnTo>
                  <a:lnTo>
                    <a:pt x="8" y="32"/>
                  </a:lnTo>
                  <a:lnTo>
                    <a:pt x="9" y="36"/>
                  </a:lnTo>
                  <a:lnTo>
                    <a:pt x="13" y="40"/>
                  </a:lnTo>
                  <a:lnTo>
                    <a:pt x="17"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95" name="Freeform 197"/>
            <p:cNvSpPr>
              <a:spLocks/>
            </p:cNvSpPr>
            <p:nvPr/>
          </p:nvSpPr>
          <p:spPr bwMode="auto">
            <a:xfrm>
              <a:off x="2919" y="1703"/>
              <a:ext cx="34" cy="31"/>
            </a:xfrm>
            <a:custGeom>
              <a:avLst/>
              <a:gdLst>
                <a:gd name="T0" fmla="*/ 32 w 34"/>
                <a:gd name="T1" fmla="*/ 21 h 31"/>
                <a:gd name="T2" fmla="*/ 29 w 34"/>
                <a:gd name="T3" fmla="*/ 23 h 31"/>
                <a:gd name="T4" fmla="*/ 26 w 34"/>
                <a:gd name="T5" fmla="*/ 21 h 31"/>
                <a:gd name="T6" fmla="*/ 21 w 34"/>
                <a:gd name="T7" fmla="*/ 19 h 31"/>
                <a:gd name="T8" fmla="*/ 18 w 34"/>
                <a:gd name="T9" fmla="*/ 17 h 31"/>
                <a:gd name="T10" fmla="*/ 15 w 34"/>
                <a:gd name="T11" fmla="*/ 13 h 31"/>
                <a:gd name="T12" fmla="*/ 11 w 34"/>
                <a:gd name="T13" fmla="*/ 10 h 31"/>
                <a:gd name="T14" fmla="*/ 7 w 34"/>
                <a:gd name="T15" fmla="*/ 6 h 31"/>
                <a:gd name="T16" fmla="*/ 4 w 34"/>
                <a:gd name="T17" fmla="*/ 0 h 31"/>
                <a:gd name="T18" fmla="*/ 0 w 34"/>
                <a:gd name="T19" fmla="*/ 6 h 31"/>
                <a:gd name="T20" fmla="*/ 3 w 34"/>
                <a:gd name="T21" fmla="*/ 13 h 31"/>
                <a:gd name="T22" fmla="*/ 6 w 34"/>
                <a:gd name="T23" fmla="*/ 17 h 31"/>
                <a:gd name="T24" fmla="*/ 11 w 34"/>
                <a:gd name="T25" fmla="*/ 21 h 31"/>
                <a:gd name="T26" fmla="*/ 15 w 34"/>
                <a:gd name="T27" fmla="*/ 25 h 31"/>
                <a:gd name="T28" fmla="*/ 20 w 34"/>
                <a:gd name="T29" fmla="*/ 27 h 31"/>
                <a:gd name="T30" fmla="*/ 25 w 34"/>
                <a:gd name="T31" fmla="*/ 29 h 31"/>
                <a:gd name="T32" fmla="*/ 29 w 34"/>
                <a:gd name="T33" fmla="*/ 31 h 31"/>
                <a:gd name="T34" fmla="*/ 34 w 34"/>
                <a:gd name="T35" fmla="*/ 31 h 31"/>
                <a:gd name="T36" fmla="*/ 32 w 34"/>
                <a:gd name="T37" fmla="*/ 21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31"/>
                <a:gd name="T59" fmla="*/ 34 w 34"/>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31">
                  <a:moveTo>
                    <a:pt x="32" y="21"/>
                  </a:moveTo>
                  <a:lnTo>
                    <a:pt x="29" y="23"/>
                  </a:lnTo>
                  <a:lnTo>
                    <a:pt x="26" y="21"/>
                  </a:lnTo>
                  <a:lnTo>
                    <a:pt x="21" y="19"/>
                  </a:lnTo>
                  <a:lnTo>
                    <a:pt x="18" y="17"/>
                  </a:lnTo>
                  <a:lnTo>
                    <a:pt x="15" y="13"/>
                  </a:lnTo>
                  <a:lnTo>
                    <a:pt x="11" y="10"/>
                  </a:lnTo>
                  <a:lnTo>
                    <a:pt x="7" y="6"/>
                  </a:lnTo>
                  <a:lnTo>
                    <a:pt x="4" y="0"/>
                  </a:lnTo>
                  <a:lnTo>
                    <a:pt x="0" y="6"/>
                  </a:lnTo>
                  <a:lnTo>
                    <a:pt x="3" y="13"/>
                  </a:lnTo>
                  <a:lnTo>
                    <a:pt x="6" y="17"/>
                  </a:lnTo>
                  <a:lnTo>
                    <a:pt x="11" y="21"/>
                  </a:lnTo>
                  <a:lnTo>
                    <a:pt x="15" y="25"/>
                  </a:lnTo>
                  <a:lnTo>
                    <a:pt x="20" y="27"/>
                  </a:lnTo>
                  <a:lnTo>
                    <a:pt x="25" y="29"/>
                  </a:lnTo>
                  <a:lnTo>
                    <a:pt x="29" y="31"/>
                  </a:lnTo>
                  <a:lnTo>
                    <a:pt x="34" y="31"/>
                  </a:lnTo>
                  <a:lnTo>
                    <a:pt x="32" y="2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96" name="Freeform 198"/>
            <p:cNvSpPr>
              <a:spLocks/>
            </p:cNvSpPr>
            <p:nvPr/>
          </p:nvSpPr>
          <p:spPr bwMode="auto">
            <a:xfrm>
              <a:off x="2951" y="1692"/>
              <a:ext cx="63" cy="42"/>
            </a:xfrm>
            <a:custGeom>
              <a:avLst/>
              <a:gdLst>
                <a:gd name="T0" fmla="*/ 57 w 63"/>
                <a:gd name="T1" fmla="*/ 9 h 42"/>
                <a:gd name="T2" fmla="*/ 55 w 63"/>
                <a:gd name="T3" fmla="*/ 3 h 42"/>
                <a:gd name="T4" fmla="*/ 52 w 63"/>
                <a:gd name="T5" fmla="*/ 11 h 42"/>
                <a:gd name="T6" fmla="*/ 47 w 63"/>
                <a:gd name="T7" fmla="*/ 19 h 42"/>
                <a:gd name="T8" fmla="*/ 41 w 63"/>
                <a:gd name="T9" fmla="*/ 24 h 42"/>
                <a:gd name="T10" fmla="*/ 33 w 63"/>
                <a:gd name="T11" fmla="*/ 26 h 42"/>
                <a:gd name="T12" fmla="*/ 25 w 63"/>
                <a:gd name="T13" fmla="*/ 28 h 42"/>
                <a:gd name="T14" fmla="*/ 18 w 63"/>
                <a:gd name="T15" fmla="*/ 30 h 42"/>
                <a:gd name="T16" fmla="*/ 8 w 63"/>
                <a:gd name="T17" fmla="*/ 30 h 42"/>
                <a:gd name="T18" fmla="*/ 0 w 63"/>
                <a:gd name="T19" fmla="*/ 32 h 42"/>
                <a:gd name="T20" fmla="*/ 2 w 63"/>
                <a:gd name="T21" fmla="*/ 42 h 42"/>
                <a:gd name="T22" fmla="*/ 10 w 63"/>
                <a:gd name="T23" fmla="*/ 40 h 42"/>
                <a:gd name="T24" fmla="*/ 18 w 63"/>
                <a:gd name="T25" fmla="*/ 38 h 42"/>
                <a:gd name="T26" fmla="*/ 27 w 63"/>
                <a:gd name="T27" fmla="*/ 36 h 42"/>
                <a:gd name="T28" fmla="*/ 35 w 63"/>
                <a:gd name="T29" fmla="*/ 34 h 42"/>
                <a:gd name="T30" fmla="*/ 43 w 63"/>
                <a:gd name="T31" fmla="*/ 32 h 42"/>
                <a:gd name="T32" fmla="*/ 50 w 63"/>
                <a:gd name="T33" fmla="*/ 26 h 42"/>
                <a:gd name="T34" fmla="*/ 57 w 63"/>
                <a:gd name="T35" fmla="*/ 17 h 42"/>
                <a:gd name="T36" fmla="*/ 61 w 63"/>
                <a:gd name="T37" fmla="*/ 7 h 42"/>
                <a:gd name="T38" fmla="*/ 60 w 63"/>
                <a:gd name="T39" fmla="*/ 0 h 42"/>
                <a:gd name="T40" fmla="*/ 61 w 63"/>
                <a:gd name="T41" fmla="*/ 7 h 42"/>
                <a:gd name="T42" fmla="*/ 63 w 63"/>
                <a:gd name="T43" fmla="*/ 3 h 42"/>
                <a:gd name="T44" fmla="*/ 60 w 63"/>
                <a:gd name="T45" fmla="*/ 0 h 42"/>
                <a:gd name="T46" fmla="*/ 57 w 63"/>
                <a:gd name="T47" fmla="*/ 9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
                <a:gd name="T73" fmla="*/ 0 h 42"/>
                <a:gd name="T74" fmla="*/ 63 w 63"/>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 h="42">
                  <a:moveTo>
                    <a:pt x="57" y="9"/>
                  </a:moveTo>
                  <a:lnTo>
                    <a:pt x="55" y="3"/>
                  </a:lnTo>
                  <a:lnTo>
                    <a:pt x="52" y="11"/>
                  </a:lnTo>
                  <a:lnTo>
                    <a:pt x="47" y="19"/>
                  </a:lnTo>
                  <a:lnTo>
                    <a:pt x="41" y="24"/>
                  </a:lnTo>
                  <a:lnTo>
                    <a:pt x="33" y="26"/>
                  </a:lnTo>
                  <a:lnTo>
                    <a:pt x="25" y="28"/>
                  </a:lnTo>
                  <a:lnTo>
                    <a:pt x="18" y="30"/>
                  </a:lnTo>
                  <a:lnTo>
                    <a:pt x="8" y="30"/>
                  </a:lnTo>
                  <a:lnTo>
                    <a:pt x="0" y="32"/>
                  </a:lnTo>
                  <a:lnTo>
                    <a:pt x="2" y="42"/>
                  </a:lnTo>
                  <a:lnTo>
                    <a:pt x="10" y="40"/>
                  </a:lnTo>
                  <a:lnTo>
                    <a:pt x="18" y="38"/>
                  </a:lnTo>
                  <a:lnTo>
                    <a:pt x="27" y="36"/>
                  </a:lnTo>
                  <a:lnTo>
                    <a:pt x="35" y="34"/>
                  </a:lnTo>
                  <a:lnTo>
                    <a:pt x="43" y="32"/>
                  </a:lnTo>
                  <a:lnTo>
                    <a:pt x="50" y="26"/>
                  </a:lnTo>
                  <a:lnTo>
                    <a:pt x="57" y="17"/>
                  </a:lnTo>
                  <a:lnTo>
                    <a:pt x="61" y="7"/>
                  </a:lnTo>
                  <a:lnTo>
                    <a:pt x="60" y="0"/>
                  </a:lnTo>
                  <a:lnTo>
                    <a:pt x="61" y="7"/>
                  </a:lnTo>
                  <a:lnTo>
                    <a:pt x="63" y="3"/>
                  </a:lnTo>
                  <a:lnTo>
                    <a:pt x="60" y="0"/>
                  </a:lnTo>
                  <a:lnTo>
                    <a:pt x="57"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97" name="Freeform 199"/>
            <p:cNvSpPr>
              <a:spLocks/>
            </p:cNvSpPr>
            <p:nvPr/>
          </p:nvSpPr>
          <p:spPr bwMode="auto">
            <a:xfrm>
              <a:off x="2848" y="1697"/>
              <a:ext cx="67" cy="27"/>
            </a:xfrm>
            <a:custGeom>
              <a:avLst/>
              <a:gdLst>
                <a:gd name="T0" fmla="*/ 3 w 67"/>
                <a:gd name="T1" fmla="*/ 25 h 27"/>
                <a:gd name="T2" fmla="*/ 10 w 67"/>
                <a:gd name="T3" fmla="*/ 19 h 27"/>
                <a:gd name="T4" fmla="*/ 17 w 67"/>
                <a:gd name="T5" fmla="*/ 14 h 27"/>
                <a:gd name="T6" fmla="*/ 27 w 67"/>
                <a:gd name="T7" fmla="*/ 10 h 27"/>
                <a:gd name="T8" fmla="*/ 35 w 67"/>
                <a:gd name="T9" fmla="*/ 10 h 27"/>
                <a:gd name="T10" fmla="*/ 42 w 67"/>
                <a:gd name="T11" fmla="*/ 10 h 27"/>
                <a:gd name="T12" fmla="*/ 50 w 67"/>
                <a:gd name="T13" fmla="*/ 12 h 27"/>
                <a:gd name="T14" fmla="*/ 57 w 67"/>
                <a:gd name="T15" fmla="*/ 19 h 27"/>
                <a:gd name="T16" fmla="*/ 61 w 67"/>
                <a:gd name="T17" fmla="*/ 27 h 27"/>
                <a:gd name="T18" fmla="*/ 67 w 67"/>
                <a:gd name="T19" fmla="*/ 23 h 27"/>
                <a:gd name="T20" fmla="*/ 61 w 67"/>
                <a:gd name="T21" fmla="*/ 12 h 27"/>
                <a:gd name="T22" fmla="*/ 52 w 67"/>
                <a:gd name="T23" fmla="*/ 4 h 27"/>
                <a:gd name="T24" fmla="*/ 44 w 67"/>
                <a:gd name="T25" fmla="*/ 2 h 27"/>
                <a:gd name="T26" fmla="*/ 35 w 67"/>
                <a:gd name="T27" fmla="*/ 0 h 27"/>
                <a:gd name="T28" fmla="*/ 25 w 67"/>
                <a:gd name="T29" fmla="*/ 2 h 27"/>
                <a:gd name="T30" fmla="*/ 16 w 67"/>
                <a:gd name="T31" fmla="*/ 6 h 27"/>
                <a:gd name="T32" fmla="*/ 8 w 67"/>
                <a:gd name="T33" fmla="*/ 10 h 27"/>
                <a:gd name="T34" fmla="*/ 0 w 67"/>
                <a:gd name="T35" fmla="*/ 16 h 27"/>
                <a:gd name="T36" fmla="*/ 3 w 67"/>
                <a:gd name="T37" fmla="*/ 25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
                <a:gd name="T58" fmla="*/ 0 h 27"/>
                <a:gd name="T59" fmla="*/ 67 w 67"/>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 h="27">
                  <a:moveTo>
                    <a:pt x="3" y="25"/>
                  </a:moveTo>
                  <a:lnTo>
                    <a:pt x="10" y="19"/>
                  </a:lnTo>
                  <a:lnTo>
                    <a:pt x="17" y="14"/>
                  </a:lnTo>
                  <a:lnTo>
                    <a:pt x="27" y="10"/>
                  </a:lnTo>
                  <a:lnTo>
                    <a:pt x="35" y="10"/>
                  </a:lnTo>
                  <a:lnTo>
                    <a:pt x="42" y="10"/>
                  </a:lnTo>
                  <a:lnTo>
                    <a:pt x="50" y="12"/>
                  </a:lnTo>
                  <a:lnTo>
                    <a:pt x="57" y="19"/>
                  </a:lnTo>
                  <a:lnTo>
                    <a:pt x="61" y="27"/>
                  </a:lnTo>
                  <a:lnTo>
                    <a:pt x="67" y="23"/>
                  </a:lnTo>
                  <a:lnTo>
                    <a:pt x="61" y="12"/>
                  </a:lnTo>
                  <a:lnTo>
                    <a:pt x="52" y="4"/>
                  </a:lnTo>
                  <a:lnTo>
                    <a:pt x="44" y="2"/>
                  </a:lnTo>
                  <a:lnTo>
                    <a:pt x="35" y="0"/>
                  </a:lnTo>
                  <a:lnTo>
                    <a:pt x="25" y="2"/>
                  </a:lnTo>
                  <a:lnTo>
                    <a:pt x="16" y="6"/>
                  </a:lnTo>
                  <a:lnTo>
                    <a:pt x="8" y="10"/>
                  </a:lnTo>
                  <a:lnTo>
                    <a:pt x="0" y="16"/>
                  </a:lnTo>
                  <a:lnTo>
                    <a:pt x="3" y="2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98" name="Freeform 200"/>
            <p:cNvSpPr>
              <a:spLocks/>
            </p:cNvSpPr>
            <p:nvPr/>
          </p:nvSpPr>
          <p:spPr bwMode="auto">
            <a:xfrm>
              <a:off x="2840" y="1713"/>
              <a:ext cx="11" cy="57"/>
            </a:xfrm>
            <a:custGeom>
              <a:avLst/>
              <a:gdLst>
                <a:gd name="T0" fmla="*/ 11 w 11"/>
                <a:gd name="T1" fmla="*/ 53 h 57"/>
                <a:gd name="T2" fmla="*/ 10 w 11"/>
                <a:gd name="T3" fmla="*/ 47 h 57"/>
                <a:gd name="T4" fmla="*/ 8 w 11"/>
                <a:gd name="T5" fmla="*/ 40 h 57"/>
                <a:gd name="T6" fmla="*/ 8 w 11"/>
                <a:gd name="T7" fmla="*/ 32 h 57"/>
                <a:gd name="T8" fmla="*/ 7 w 11"/>
                <a:gd name="T9" fmla="*/ 26 h 57"/>
                <a:gd name="T10" fmla="*/ 7 w 11"/>
                <a:gd name="T11" fmla="*/ 19 h 57"/>
                <a:gd name="T12" fmla="*/ 8 w 11"/>
                <a:gd name="T13" fmla="*/ 15 h 57"/>
                <a:gd name="T14" fmla="*/ 10 w 11"/>
                <a:gd name="T15" fmla="*/ 11 h 57"/>
                <a:gd name="T16" fmla="*/ 11 w 11"/>
                <a:gd name="T17" fmla="*/ 9 h 57"/>
                <a:gd name="T18" fmla="*/ 8 w 11"/>
                <a:gd name="T19" fmla="*/ 0 h 57"/>
                <a:gd name="T20" fmla="*/ 4 w 11"/>
                <a:gd name="T21" fmla="*/ 5 h 57"/>
                <a:gd name="T22" fmla="*/ 2 w 11"/>
                <a:gd name="T23" fmla="*/ 11 h 57"/>
                <a:gd name="T24" fmla="*/ 0 w 11"/>
                <a:gd name="T25" fmla="*/ 19 h 57"/>
                <a:gd name="T26" fmla="*/ 0 w 11"/>
                <a:gd name="T27" fmla="*/ 26 h 57"/>
                <a:gd name="T28" fmla="*/ 0 w 11"/>
                <a:gd name="T29" fmla="*/ 34 h 57"/>
                <a:gd name="T30" fmla="*/ 2 w 11"/>
                <a:gd name="T31" fmla="*/ 42 h 57"/>
                <a:gd name="T32" fmla="*/ 4 w 11"/>
                <a:gd name="T33" fmla="*/ 49 h 57"/>
                <a:gd name="T34" fmla="*/ 5 w 11"/>
                <a:gd name="T35" fmla="*/ 57 h 57"/>
                <a:gd name="T36" fmla="*/ 11 w 11"/>
                <a:gd name="T37" fmla="*/ 53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57"/>
                <a:gd name="T59" fmla="*/ 11 w 11"/>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57">
                  <a:moveTo>
                    <a:pt x="11" y="53"/>
                  </a:moveTo>
                  <a:lnTo>
                    <a:pt x="10" y="47"/>
                  </a:lnTo>
                  <a:lnTo>
                    <a:pt x="8" y="40"/>
                  </a:lnTo>
                  <a:lnTo>
                    <a:pt x="8" y="32"/>
                  </a:lnTo>
                  <a:lnTo>
                    <a:pt x="7" y="26"/>
                  </a:lnTo>
                  <a:lnTo>
                    <a:pt x="7" y="19"/>
                  </a:lnTo>
                  <a:lnTo>
                    <a:pt x="8" y="15"/>
                  </a:lnTo>
                  <a:lnTo>
                    <a:pt x="10" y="11"/>
                  </a:lnTo>
                  <a:lnTo>
                    <a:pt x="11" y="9"/>
                  </a:lnTo>
                  <a:lnTo>
                    <a:pt x="8" y="0"/>
                  </a:lnTo>
                  <a:lnTo>
                    <a:pt x="4" y="5"/>
                  </a:lnTo>
                  <a:lnTo>
                    <a:pt x="2" y="11"/>
                  </a:lnTo>
                  <a:lnTo>
                    <a:pt x="0" y="19"/>
                  </a:lnTo>
                  <a:lnTo>
                    <a:pt x="0" y="26"/>
                  </a:lnTo>
                  <a:lnTo>
                    <a:pt x="0" y="34"/>
                  </a:lnTo>
                  <a:lnTo>
                    <a:pt x="2" y="42"/>
                  </a:lnTo>
                  <a:lnTo>
                    <a:pt x="4" y="49"/>
                  </a:lnTo>
                  <a:lnTo>
                    <a:pt x="5" y="57"/>
                  </a:lnTo>
                  <a:lnTo>
                    <a:pt x="11" y="5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099" name="Freeform 201"/>
            <p:cNvSpPr>
              <a:spLocks/>
            </p:cNvSpPr>
            <p:nvPr/>
          </p:nvSpPr>
          <p:spPr bwMode="auto">
            <a:xfrm>
              <a:off x="2845" y="1766"/>
              <a:ext cx="38" cy="25"/>
            </a:xfrm>
            <a:custGeom>
              <a:avLst/>
              <a:gdLst>
                <a:gd name="T0" fmla="*/ 34 w 38"/>
                <a:gd name="T1" fmla="*/ 13 h 25"/>
                <a:gd name="T2" fmla="*/ 31 w 38"/>
                <a:gd name="T3" fmla="*/ 15 h 25"/>
                <a:gd name="T4" fmla="*/ 27 w 38"/>
                <a:gd name="T5" fmla="*/ 17 h 25"/>
                <a:gd name="T6" fmla="*/ 22 w 38"/>
                <a:gd name="T7" fmla="*/ 17 h 25"/>
                <a:gd name="T8" fmla="*/ 19 w 38"/>
                <a:gd name="T9" fmla="*/ 15 h 25"/>
                <a:gd name="T10" fmla="*/ 14 w 38"/>
                <a:gd name="T11" fmla="*/ 13 h 25"/>
                <a:gd name="T12" fmla="*/ 11 w 38"/>
                <a:gd name="T13" fmla="*/ 8 h 25"/>
                <a:gd name="T14" fmla="*/ 8 w 38"/>
                <a:gd name="T15" fmla="*/ 6 h 25"/>
                <a:gd name="T16" fmla="*/ 6 w 38"/>
                <a:gd name="T17" fmla="*/ 0 h 25"/>
                <a:gd name="T18" fmla="*/ 0 w 38"/>
                <a:gd name="T19" fmla="*/ 4 h 25"/>
                <a:gd name="T20" fmla="*/ 3 w 38"/>
                <a:gd name="T21" fmla="*/ 11 h 25"/>
                <a:gd name="T22" fmla="*/ 6 w 38"/>
                <a:gd name="T23" fmla="*/ 17 h 25"/>
                <a:gd name="T24" fmla="*/ 11 w 38"/>
                <a:gd name="T25" fmla="*/ 21 h 25"/>
                <a:gd name="T26" fmla="*/ 16 w 38"/>
                <a:gd name="T27" fmla="*/ 23 h 25"/>
                <a:gd name="T28" fmla="*/ 22 w 38"/>
                <a:gd name="T29" fmla="*/ 25 h 25"/>
                <a:gd name="T30" fmla="*/ 27 w 38"/>
                <a:gd name="T31" fmla="*/ 25 h 25"/>
                <a:gd name="T32" fmla="*/ 33 w 38"/>
                <a:gd name="T33" fmla="*/ 23 h 25"/>
                <a:gd name="T34" fmla="*/ 38 w 38"/>
                <a:gd name="T35" fmla="*/ 21 h 25"/>
                <a:gd name="T36" fmla="*/ 34 w 38"/>
                <a:gd name="T37" fmla="*/ 13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25"/>
                <a:gd name="T59" fmla="*/ 38 w 3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25">
                  <a:moveTo>
                    <a:pt x="34" y="13"/>
                  </a:moveTo>
                  <a:lnTo>
                    <a:pt x="31" y="15"/>
                  </a:lnTo>
                  <a:lnTo>
                    <a:pt x="27" y="17"/>
                  </a:lnTo>
                  <a:lnTo>
                    <a:pt x="22" y="17"/>
                  </a:lnTo>
                  <a:lnTo>
                    <a:pt x="19" y="15"/>
                  </a:lnTo>
                  <a:lnTo>
                    <a:pt x="14" y="13"/>
                  </a:lnTo>
                  <a:lnTo>
                    <a:pt x="11" y="8"/>
                  </a:lnTo>
                  <a:lnTo>
                    <a:pt x="8" y="6"/>
                  </a:lnTo>
                  <a:lnTo>
                    <a:pt x="6" y="0"/>
                  </a:lnTo>
                  <a:lnTo>
                    <a:pt x="0" y="4"/>
                  </a:lnTo>
                  <a:lnTo>
                    <a:pt x="3" y="11"/>
                  </a:lnTo>
                  <a:lnTo>
                    <a:pt x="6" y="17"/>
                  </a:lnTo>
                  <a:lnTo>
                    <a:pt x="11" y="21"/>
                  </a:lnTo>
                  <a:lnTo>
                    <a:pt x="16" y="23"/>
                  </a:lnTo>
                  <a:lnTo>
                    <a:pt x="22" y="25"/>
                  </a:lnTo>
                  <a:lnTo>
                    <a:pt x="27" y="25"/>
                  </a:lnTo>
                  <a:lnTo>
                    <a:pt x="33" y="23"/>
                  </a:lnTo>
                  <a:lnTo>
                    <a:pt x="38" y="21"/>
                  </a:lnTo>
                  <a:lnTo>
                    <a:pt x="34"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00" name="Freeform 202"/>
            <p:cNvSpPr>
              <a:spLocks/>
            </p:cNvSpPr>
            <p:nvPr/>
          </p:nvSpPr>
          <p:spPr bwMode="auto">
            <a:xfrm>
              <a:off x="2879" y="1755"/>
              <a:ext cx="38" cy="32"/>
            </a:xfrm>
            <a:custGeom>
              <a:avLst/>
              <a:gdLst>
                <a:gd name="T0" fmla="*/ 35 w 38"/>
                <a:gd name="T1" fmla="*/ 0 h 32"/>
                <a:gd name="T2" fmla="*/ 30 w 38"/>
                <a:gd name="T3" fmla="*/ 5 h 32"/>
                <a:gd name="T4" fmla="*/ 27 w 38"/>
                <a:gd name="T5" fmla="*/ 7 h 32"/>
                <a:gd name="T6" fmla="*/ 22 w 38"/>
                <a:gd name="T7" fmla="*/ 9 h 32"/>
                <a:gd name="T8" fmla="*/ 18 w 38"/>
                <a:gd name="T9" fmla="*/ 11 h 32"/>
                <a:gd name="T10" fmla="*/ 13 w 38"/>
                <a:gd name="T11" fmla="*/ 15 h 32"/>
                <a:gd name="T12" fmla="*/ 10 w 38"/>
                <a:gd name="T13" fmla="*/ 17 h 32"/>
                <a:gd name="T14" fmla="*/ 5 w 38"/>
                <a:gd name="T15" fmla="*/ 22 h 32"/>
                <a:gd name="T16" fmla="*/ 0 w 38"/>
                <a:gd name="T17" fmla="*/ 24 h 32"/>
                <a:gd name="T18" fmla="*/ 4 w 38"/>
                <a:gd name="T19" fmla="*/ 32 h 32"/>
                <a:gd name="T20" fmla="*/ 8 w 38"/>
                <a:gd name="T21" fmla="*/ 28 h 32"/>
                <a:gd name="T22" fmla="*/ 11 w 38"/>
                <a:gd name="T23" fmla="*/ 26 h 32"/>
                <a:gd name="T24" fmla="*/ 16 w 38"/>
                <a:gd name="T25" fmla="*/ 22 h 32"/>
                <a:gd name="T26" fmla="*/ 21 w 38"/>
                <a:gd name="T27" fmla="*/ 19 h 32"/>
                <a:gd name="T28" fmla="*/ 26 w 38"/>
                <a:gd name="T29" fmla="*/ 17 h 32"/>
                <a:gd name="T30" fmla="*/ 30 w 38"/>
                <a:gd name="T31" fmla="*/ 15 h 32"/>
                <a:gd name="T32" fmla="*/ 33 w 38"/>
                <a:gd name="T33" fmla="*/ 11 h 32"/>
                <a:gd name="T34" fmla="*/ 38 w 38"/>
                <a:gd name="T35" fmla="*/ 9 h 32"/>
                <a:gd name="T36" fmla="*/ 35 w 38"/>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32"/>
                <a:gd name="T59" fmla="*/ 38 w 38"/>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32">
                  <a:moveTo>
                    <a:pt x="35" y="0"/>
                  </a:moveTo>
                  <a:lnTo>
                    <a:pt x="30" y="5"/>
                  </a:lnTo>
                  <a:lnTo>
                    <a:pt x="27" y="7"/>
                  </a:lnTo>
                  <a:lnTo>
                    <a:pt x="22" y="9"/>
                  </a:lnTo>
                  <a:lnTo>
                    <a:pt x="18" y="11"/>
                  </a:lnTo>
                  <a:lnTo>
                    <a:pt x="13" y="15"/>
                  </a:lnTo>
                  <a:lnTo>
                    <a:pt x="10" y="17"/>
                  </a:lnTo>
                  <a:lnTo>
                    <a:pt x="5" y="22"/>
                  </a:lnTo>
                  <a:lnTo>
                    <a:pt x="0" y="24"/>
                  </a:lnTo>
                  <a:lnTo>
                    <a:pt x="4" y="32"/>
                  </a:lnTo>
                  <a:lnTo>
                    <a:pt x="8" y="28"/>
                  </a:lnTo>
                  <a:lnTo>
                    <a:pt x="11" y="26"/>
                  </a:lnTo>
                  <a:lnTo>
                    <a:pt x="16" y="22"/>
                  </a:lnTo>
                  <a:lnTo>
                    <a:pt x="21" y="19"/>
                  </a:lnTo>
                  <a:lnTo>
                    <a:pt x="26" y="17"/>
                  </a:lnTo>
                  <a:lnTo>
                    <a:pt x="30" y="15"/>
                  </a:lnTo>
                  <a:lnTo>
                    <a:pt x="33" y="11"/>
                  </a:lnTo>
                  <a:lnTo>
                    <a:pt x="38" y="9"/>
                  </a:lnTo>
                  <a:lnTo>
                    <a:pt x="35"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01" name="Freeform 203"/>
            <p:cNvSpPr>
              <a:spLocks/>
            </p:cNvSpPr>
            <p:nvPr/>
          </p:nvSpPr>
          <p:spPr bwMode="auto">
            <a:xfrm>
              <a:off x="2909" y="1720"/>
              <a:ext cx="14" cy="44"/>
            </a:xfrm>
            <a:custGeom>
              <a:avLst/>
              <a:gdLst>
                <a:gd name="T0" fmla="*/ 0 w 14"/>
                <a:gd name="T1" fmla="*/ 4 h 44"/>
                <a:gd name="T2" fmla="*/ 2 w 14"/>
                <a:gd name="T3" fmla="*/ 8 h 44"/>
                <a:gd name="T4" fmla="*/ 3 w 14"/>
                <a:gd name="T5" fmla="*/ 12 h 44"/>
                <a:gd name="T6" fmla="*/ 5 w 14"/>
                <a:gd name="T7" fmla="*/ 19 h 44"/>
                <a:gd name="T8" fmla="*/ 6 w 14"/>
                <a:gd name="T9" fmla="*/ 23 h 44"/>
                <a:gd name="T10" fmla="*/ 6 w 14"/>
                <a:gd name="T11" fmla="*/ 27 h 44"/>
                <a:gd name="T12" fmla="*/ 6 w 14"/>
                <a:gd name="T13" fmla="*/ 31 h 44"/>
                <a:gd name="T14" fmla="*/ 6 w 14"/>
                <a:gd name="T15" fmla="*/ 33 h 44"/>
                <a:gd name="T16" fmla="*/ 5 w 14"/>
                <a:gd name="T17" fmla="*/ 35 h 44"/>
                <a:gd name="T18" fmla="*/ 8 w 14"/>
                <a:gd name="T19" fmla="*/ 44 h 44"/>
                <a:gd name="T20" fmla="*/ 11 w 14"/>
                <a:gd name="T21" fmla="*/ 40 h 44"/>
                <a:gd name="T22" fmla="*/ 13 w 14"/>
                <a:gd name="T23" fmla="*/ 33 h 44"/>
                <a:gd name="T24" fmla="*/ 14 w 14"/>
                <a:gd name="T25" fmla="*/ 27 h 44"/>
                <a:gd name="T26" fmla="*/ 13 w 14"/>
                <a:gd name="T27" fmla="*/ 21 h 44"/>
                <a:gd name="T28" fmla="*/ 11 w 14"/>
                <a:gd name="T29" fmla="*/ 14 h 44"/>
                <a:gd name="T30" fmla="*/ 10 w 14"/>
                <a:gd name="T31" fmla="*/ 8 h 44"/>
                <a:gd name="T32" fmla="*/ 8 w 14"/>
                <a:gd name="T33" fmla="*/ 4 h 44"/>
                <a:gd name="T34" fmla="*/ 5 w 14"/>
                <a:gd name="T35" fmla="*/ 0 h 44"/>
                <a:gd name="T36" fmla="*/ 0 w 14"/>
                <a:gd name="T37" fmla="*/ 4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44"/>
                <a:gd name="T59" fmla="*/ 14 w 14"/>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44">
                  <a:moveTo>
                    <a:pt x="0" y="4"/>
                  </a:moveTo>
                  <a:lnTo>
                    <a:pt x="2" y="8"/>
                  </a:lnTo>
                  <a:lnTo>
                    <a:pt x="3" y="12"/>
                  </a:lnTo>
                  <a:lnTo>
                    <a:pt x="5" y="19"/>
                  </a:lnTo>
                  <a:lnTo>
                    <a:pt x="6" y="23"/>
                  </a:lnTo>
                  <a:lnTo>
                    <a:pt x="6" y="27"/>
                  </a:lnTo>
                  <a:lnTo>
                    <a:pt x="6" y="31"/>
                  </a:lnTo>
                  <a:lnTo>
                    <a:pt x="6" y="33"/>
                  </a:lnTo>
                  <a:lnTo>
                    <a:pt x="5" y="35"/>
                  </a:lnTo>
                  <a:lnTo>
                    <a:pt x="8" y="44"/>
                  </a:lnTo>
                  <a:lnTo>
                    <a:pt x="11" y="40"/>
                  </a:lnTo>
                  <a:lnTo>
                    <a:pt x="13" y="33"/>
                  </a:lnTo>
                  <a:lnTo>
                    <a:pt x="14" y="27"/>
                  </a:lnTo>
                  <a:lnTo>
                    <a:pt x="13" y="21"/>
                  </a:lnTo>
                  <a:lnTo>
                    <a:pt x="11" y="14"/>
                  </a:lnTo>
                  <a:lnTo>
                    <a:pt x="10" y="8"/>
                  </a:lnTo>
                  <a:lnTo>
                    <a:pt x="8" y="4"/>
                  </a:lnTo>
                  <a:lnTo>
                    <a:pt x="5" y="0"/>
                  </a:lnTo>
                  <a:lnTo>
                    <a:pt x="0"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02" name="Freeform 204"/>
            <p:cNvSpPr>
              <a:spLocks/>
            </p:cNvSpPr>
            <p:nvPr/>
          </p:nvSpPr>
          <p:spPr bwMode="auto">
            <a:xfrm>
              <a:off x="2798" y="1705"/>
              <a:ext cx="42" cy="61"/>
            </a:xfrm>
            <a:custGeom>
              <a:avLst/>
              <a:gdLst>
                <a:gd name="T0" fmla="*/ 38 w 42"/>
                <a:gd name="T1" fmla="*/ 19 h 61"/>
                <a:gd name="T2" fmla="*/ 38 w 42"/>
                <a:gd name="T3" fmla="*/ 15 h 61"/>
                <a:gd name="T4" fmla="*/ 36 w 42"/>
                <a:gd name="T5" fmla="*/ 13 h 61"/>
                <a:gd name="T6" fmla="*/ 35 w 42"/>
                <a:gd name="T7" fmla="*/ 11 h 61"/>
                <a:gd name="T8" fmla="*/ 33 w 42"/>
                <a:gd name="T9" fmla="*/ 8 h 61"/>
                <a:gd name="T10" fmla="*/ 31 w 42"/>
                <a:gd name="T11" fmla="*/ 6 h 61"/>
                <a:gd name="T12" fmla="*/ 28 w 42"/>
                <a:gd name="T13" fmla="*/ 4 h 61"/>
                <a:gd name="T14" fmla="*/ 25 w 42"/>
                <a:gd name="T15" fmla="*/ 4 h 61"/>
                <a:gd name="T16" fmla="*/ 24 w 42"/>
                <a:gd name="T17" fmla="*/ 2 h 61"/>
                <a:gd name="T18" fmla="*/ 21 w 42"/>
                <a:gd name="T19" fmla="*/ 0 h 61"/>
                <a:gd name="T20" fmla="*/ 17 w 42"/>
                <a:gd name="T21" fmla="*/ 0 h 61"/>
                <a:gd name="T22" fmla="*/ 14 w 42"/>
                <a:gd name="T23" fmla="*/ 0 h 61"/>
                <a:gd name="T24" fmla="*/ 13 w 42"/>
                <a:gd name="T25" fmla="*/ 2 h 61"/>
                <a:gd name="T26" fmla="*/ 10 w 42"/>
                <a:gd name="T27" fmla="*/ 2 h 61"/>
                <a:gd name="T28" fmla="*/ 6 w 42"/>
                <a:gd name="T29" fmla="*/ 4 h 61"/>
                <a:gd name="T30" fmla="*/ 5 w 42"/>
                <a:gd name="T31" fmla="*/ 6 h 61"/>
                <a:gd name="T32" fmla="*/ 2 w 42"/>
                <a:gd name="T33" fmla="*/ 8 h 61"/>
                <a:gd name="T34" fmla="*/ 0 w 42"/>
                <a:gd name="T35" fmla="*/ 11 h 61"/>
                <a:gd name="T36" fmla="*/ 0 w 42"/>
                <a:gd name="T37" fmla="*/ 11 h 61"/>
                <a:gd name="T38" fmla="*/ 0 w 42"/>
                <a:gd name="T39" fmla="*/ 13 h 61"/>
                <a:gd name="T40" fmla="*/ 0 w 42"/>
                <a:gd name="T41" fmla="*/ 15 h 61"/>
                <a:gd name="T42" fmla="*/ 0 w 42"/>
                <a:gd name="T43" fmla="*/ 17 h 61"/>
                <a:gd name="T44" fmla="*/ 2 w 42"/>
                <a:gd name="T45" fmla="*/ 19 h 61"/>
                <a:gd name="T46" fmla="*/ 2 w 42"/>
                <a:gd name="T47" fmla="*/ 21 h 61"/>
                <a:gd name="T48" fmla="*/ 3 w 42"/>
                <a:gd name="T49" fmla="*/ 23 h 61"/>
                <a:gd name="T50" fmla="*/ 8 w 42"/>
                <a:gd name="T51" fmla="*/ 27 h 61"/>
                <a:gd name="T52" fmla="*/ 11 w 42"/>
                <a:gd name="T53" fmla="*/ 36 h 61"/>
                <a:gd name="T54" fmla="*/ 14 w 42"/>
                <a:gd name="T55" fmla="*/ 42 h 61"/>
                <a:gd name="T56" fmla="*/ 19 w 42"/>
                <a:gd name="T57" fmla="*/ 48 h 61"/>
                <a:gd name="T58" fmla="*/ 22 w 42"/>
                <a:gd name="T59" fmla="*/ 55 h 61"/>
                <a:gd name="T60" fmla="*/ 27 w 42"/>
                <a:gd name="T61" fmla="*/ 59 h 61"/>
                <a:gd name="T62" fmla="*/ 31 w 42"/>
                <a:gd name="T63" fmla="*/ 61 h 61"/>
                <a:gd name="T64" fmla="*/ 36 w 42"/>
                <a:gd name="T65" fmla="*/ 61 h 61"/>
                <a:gd name="T66" fmla="*/ 39 w 42"/>
                <a:gd name="T67" fmla="*/ 59 h 61"/>
                <a:gd name="T68" fmla="*/ 41 w 42"/>
                <a:gd name="T69" fmla="*/ 55 h 61"/>
                <a:gd name="T70" fmla="*/ 42 w 42"/>
                <a:gd name="T71" fmla="*/ 50 h 61"/>
                <a:gd name="T72" fmla="*/ 42 w 42"/>
                <a:gd name="T73" fmla="*/ 44 h 61"/>
                <a:gd name="T74" fmla="*/ 41 w 42"/>
                <a:gd name="T75" fmla="*/ 38 h 61"/>
                <a:gd name="T76" fmla="*/ 39 w 42"/>
                <a:gd name="T77" fmla="*/ 32 h 61"/>
                <a:gd name="T78" fmla="*/ 39 w 42"/>
                <a:gd name="T79" fmla="*/ 25 h 61"/>
                <a:gd name="T80" fmla="*/ 38 w 42"/>
                <a:gd name="T81" fmla="*/ 19 h 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
                <a:gd name="T124" fmla="*/ 0 h 61"/>
                <a:gd name="T125" fmla="*/ 42 w 42"/>
                <a:gd name="T126" fmla="*/ 61 h 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 h="61">
                  <a:moveTo>
                    <a:pt x="38" y="19"/>
                  </a:moveTo>
                  <a:lnTo>
                    <a:pt x="38" y="15"/>
                  </a:lnTo>
                  <a:lnTo>
                    <a:pt x="36" y="13"/>
                  </a:lnTo>
                  <a:lnTo>
                    <a:pt x="35" y="11"/>
                  </a:lnTo>
                  <a:lnTo>
                    <a:pt x="33" y="8"/>
                  </a:lnTo>
                  <a:lnTo>
                    <a:pt x="31" y="6"/>
                  </a:lnTo>
                  <a:lnTo>
                    <a:pt x="28" y="4"/>
                  </a:lnTo>
                  <a:lnTo>
                    <a:pt x="25" y="4"/>
                  </a:lnTo>
                  <a:lnTo>
                    <a:pt x="24" y="2"/>
                  </a:lnTo>
                  <a:lnTo>
                    <a:pt x="21" y="0"/>
                  </a:lnTo>
                  <a:lnTo>
                    <a:pt x="17" y="0"/>
                  </a:lnTo>
                  <a:lnTo>
                    <a:pt x="14" y="0"/>
                  </a:lnTo>
                  <a:lnTo>
                    <a:pt x="13" y="2"/>
                  </a:lnTo>
                  <a:lnTo>
                    <a:pt x="10" y="2"/>
                  </a:lnTo>
                  <a:lnTo>
                    <a:pt x="6" y="4"/>
                  </a:lnTo>
                  <a:lnTo>
                    <a:pt x="5" y="6"/>
                  </a:lnTo>
                  <a:lnTo>
                    <a:pt x="2" y="8"/>
                  </a:lnTo>
                  <a:lnTo>
                    <a:pt x="0" y="11"/>
                  </a:lnTo>
                  <a:lnTo>
                    <a:pt x="0" y="13"/>
                  </a:lnTo>
                  <a:lnTo>
                    <a:pt x="0" y="15"/>
                  </a:lnTo>
                  <a:lnTo>
                    <a:pt x="0" y="17"/>
                  </a:lnTo>
                  <a:lnTo>
                    <a:pt x="2" y="19"/>
                  </a:lnTo>
                  <a:lnTo>
                    <a:pt x="2" y="21"/>
                  </a:lnTo>
                  <a:lnTo>
                    <a:pt x="3" y="23"/>
                  </a:lnTo>
                  <a:lnTo>
                    <a:pt x="8" y="27"/>
                  </a:lnTo>
                  <a:lnTo>
                    <a:pt x="11" y="36"/>
                  </a:lnTo>
                  <a:lnTo>
                    <a:pt x="14" y="42"/>
                  </a:lnTo>
                  <a:lnTo>
                    <a:pt x="19" y="48"/>
                  </a:lnTo>
                  <a:lnTo>
                    <a:pt x="22" y="55"/>
                  </a:lnTo>
                  <a:lnTo>
                    <a:pt x="27" y="59"/>
                  </a:lnTo>
                  <a:lnTo>
                    <a:pt x="31" y="61"/>
                  </a:lnTo>
                  <a:lnTo>
                    <a:pt x="36" y="61"/>
                  </a:lnTo>
                  <a:lnTo>
                    <a:pt x="39" y="59"/>
                  </a:lnTo>
                  <a:lnTo>
                    <a:pt x="41" y="55"/>
                  </a:lnTo>
                  <a:lnTo>
                    <a:pt x="42" y="50"/>
                  </a:lnTo>
                  <a:lnTo>
                    <a:pt x="42" y="44"/>
                  </a:lnTo>
                  <a:lnTo>
                    <a:pt x="41" y="38"/>
                  </a:lnTo>
                  <a:lnTo>
                    <a:pt x="39" y="32"/>
                  </a:lnTo>
                  <a:lnTo>
                    <a:pt x="39" y="25"/>
                  </a:lnTo>
                  <a:lnTo>
                    <a:pt x="38" y="19"/>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03" name="Freeform 205"/>
            <p:cNvSpPr>
              <a:spLocks/>
            </p:cNvSpPr>
            <p:nvPr/>
          </p:nvSpPr>
          <p:spPr bwMode="auto">
            <a:xfrm>
              <a:off x="2820" y="1703"/>
              <a:ext cx="19" cy="21"/>
            </a:xfrm>
            <a:custGeom>
              <a:avLst/>
              <a:gdLst>
                <a:gd name="T0" fmla="*/ 0 w 19"/>
                <a:gd name="T1" fmla="*/ 8 h 21"/>
                <a:gd name="T2" fmla="*/ 3 w 19"/>
                <a:gd name="T3" fmla="*/ 8 h 21"/>
                <a:gd name="T4" fmla="*/ 5 w 19"/>
                <a:gd name="T5" fmla="*/ 10 h 21"/>
                <a:gd name="T6" fmla="*/ 8 w 19"/>
                <a:gd name="T7" fmla="*/ 13 h 21"/>
                <a:gd name="T8" fmla="*/ 9 w 19"/>
                <a:gd name="T9" fmla="*/ 15 h 21"/>
                <a:gd name="T10" fmla="*/ 11 w 19"/>
                <a:gd name="T11" fmla="*/ 17 h 21"/>
                <a:gd name="T12" fmla="*/ 13 w 19"/>
                <a:gd name="T13" fmla="*/ 19 h 21"/>
                <a:gd name="T14" fmla="*/ 13 w 19"/>
                <a:gd name="T15" fmla="*/ 21 h 21"/>
                <a:gd name="T16" fmla="*/ 19 w 19"/>
                <a:gd name="T17" fmla="*/ 21 h 21"/>
                <a:gd name="T18" fmla="*/ 19 w 19"/>
                <a:gd name="T19" fmla="*/ 17 h 21"/>
                <a:gd name="T20" fmla="*/ 17 w 19"/>
                <a:gd name="T21" fmla="*/ 13 h 21"/>
                <a:gd name="T22" fmla="*/ 16 w 19"/>
                <a:gd name="T23" fmla="*/ 10 h 21"/>
                <a:gd name="T24" fmla="*/ 13 w 19"/>
                <a:gd name="T25" fmla="*/ 8 h 21"/>
                <a:gd name="T26" fmla="*/ 11 w 19"/>
                <a:gd name="T27" fmla="*/ 4 h 21"/>
                <a:gd name="T28" fmla="*/ 8 w 19"/>
                <a:gd name="T29" fmla="*/ 2 h 21"/>
                <a:gd name="T30" fmla="*/ 5 w 19"/>
                <a:gd name="T31" fmla="*/ 2 h 21"/>
                <a:gd name="T32" fmla="*/ 2 w 19"/>
                <a:gd name="T33" fmla="*/ 0 h 21"/>
                <a:gd name="T34" fmla="*/ 0 w 19"/>
                <a:gd name="T35" fmla="*/ 8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21"/>
                <a:gd name="T56" fmla="*/ 19 w 19"/>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21">
                  <a:moveTo>
                    <a:pt x="0" y="8"/>
                  </a:moveTo>
                  <a:lnTo>
                    <a:pt x="3" y="8"/>
                  </a:lnTo>
                  <a:lnTo>
                    <a:pt x="5" y="10"/>
                  </a:lnTo>
                  <a:lnTo>
                    <a:pt x="8" y="13"/>
                  </a:lnTo>
                  <a:lnTo>
                    <a:pt x="9" y="15"/>
                  </a:lnTo>
                  <a:lnTo>
                    <a:pt x="11" y="17"/>
                  </a:lnTo>
                  <a:lnTo>
                    <a:pt x="13" y="19"/>
                  </a:lnTo>
                  <a:lnTo>
                    <a:pt x="13" y="21"/>
                  </a:lnTo>
                  <a:lnTo>
                    <a:pt x="19" y="21"/>
                  </a:lnTo>
                  <a:lnTo>
                    <a:pt x="19" y="17"/>
                  </a:lnTo>
                  <a:lnTo>
                    <a:pt x="17" y="13"/>
                  </a:lnTo>
                  <a:lnTo>
                    <a:pt x="16" y="10"/>
                  </a:lnTo>
                  <a:lnTo>
                    <a:pt x="13" y="8"/>
                  </a:lnTo>
                  <a:lnTo>
                    <a:pt x="11" y="4"/>
                  </a:lnTo>
                  <a:lnTo>
                    <a:pt x="8" y="2"/>
                  </a:lnTo>
                  <a:lnTo>
                    <a:pt x="5" y="2"/>
                  </a:lnTo>
                  <a:lnTo>
                    <a:pt x="2"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04" name="Freeform 206"/>
            <p:cNvSpPr>
              <a:spLocks/>
            </p:cNvSpPr>
            <p:nvPr/>
          </p:nvSpPr>
          <p:spPr bwMode="auto">
            <a:xfrm>
              <a:off x="2798" y="1701"/>
              <a:ext cx="24" cy="17"/>
            </a:xfrm>
            <a:custGeom>
              <a:avLst/>
              <a:gdLst>
                <a:gd name="T0" fmla="*/ 3 w 24"/>
                <a:gd name="T1" fmla="*/ 17 h 17"/>
                <a:gd name="T2" fmla="*/ 6 w 24"/>
                <a:gd name="T3" fmla="*/ 15 h 17"/>
                <a:gd name="T4" fmla="*/ 8 w 24"/>
                <a:gd name="T5" fmla="*/ 12 h 17"/>
                <a:gd name="T6" fmla="*/ 11 w 24"/>
                <a:gd name="T7" fmla="*/ 10 h 17"/>
                <a:gd name="T8" fmla="*/ 13 w 24"/>
                <a:gd name="T9" fmla="*/ 10 h 17"/>
                <a:gd name="T10" fmla="*/ 14 w 24"/>
                <a:gd name="T11" fmla="*/ 8 h 17"/>
                <a:gd name="T12" fmla="*/ 17 w 24"/>
                <a:gd name="T13" fmla="*/ 8 h 17"/>
                <a:gd name="T14" fmla="*/ 19 w 24"/>
                <a:gd name="T15" fmla="*/ 8 h 17"/>
                <a:gd name="T16" fmla="*/ 22 w 24"/>
                <a:gd name="T17" fmla="*/ 10 h 17"/>
                <a:gd name="T18" fmla="*/ 24 w 24"/>
                <a:gd name="T19" fmla="*/ 2 h 17"/>
                <a:gd name="T20" fmla="*/ 21 w 24"/>
                <a:gd name="T21" fmla="*/ 0 h 17"/>
                <a:gd name="T22" fmla="*/ 17 w 24"/>
                <a:gd name="T23" fmla="*/ 0 h 17"/>
                <a:gd name="T24" fmla="*/ 14 w 24"/>
                <a:gd name="T25" fmla="*/ 0 h 17"/>
                <a:gd name="T26" fmla="*/ 11 w 24"/>
                <a:gd name="T27" fmla="*/ 2 h 17"/>
                <a:gd name="T28" fmla="*/ 8 w 24"/>
                <a:gd name="T29" fmla="*/ 2 h 17"/>
                <a:gd name="T30" fmla="*/ 5 w 24"/>
                <a:gd name="T31" fmla="*/ 4 h 17"/>
                <a:gd name="T32" fmla="*/ 3 w 24"/>
                <a:gd name="T33" fmla="*/ 6 h 17"/>
                <a:gd name="T34" fmla="*/ 0 w 24"/>
                <a:gd name="T35" fmla="*/ 8 h 17"/>
                <a:gd name="T36" fmla="*/ 3 w 24"/>
                <a:gd name="T37" fmla="*/ 17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17"/>
                <a:gd name="T59" fmla="*/ 24 w 24"/>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17">
                  <a:moveTo>
                    <a:pt x="3" y="17"/>
                  </a:moveTo>
                  <a:lnTo>
                    <a:pt x="6" y="15"/>
                  </a:lnTo>
                  <a:lnTo>
                    <a:pt x="8" y="12"/>
                  </a:lnTo>
                  <a:lnTo>
                    <a:pt x="11" y="10"/>
                  </a:lnTo>
                  <a:lnTo>
                    <a:pt x="13" y="10"/>
                  </a:lnTo>
                  <a:lnTo>
                    <a:pt x="14" y="8"/>
                  </a:lnTo>
                  <a:lnTo>
                    <a:pt x="17" y="8"/>
                  </a:lnTo>
                  <a:lnTo>
                    <a:pt x="19" y="8"/>
                  </a:lnTo>
                  <a:lnTo>
                    <a:pt x="22" y="10"/>
                  </a:lnTo>
                  <a:lnTo>
                    <a:pt x="24" y="2"/>
                  </a:lnTo>
                  <a:lnTo>
                    <a:pt x="21" y="0"/>
                  </a:lnTo>
                  <a:lnTo>
                    <a:pt x="17" y="0"/>
                  </a:lnTo>
                  <a:lnTo>
                    <a:pt x="14" y="0"/>
                  </a:lnTo>
                  <a:lnTo>
                    <a:pt x="11" y="2"/>
                  </a:lnTo>
                  <a:lnTo>
                    <a:pt x="8" y="2"/>
                  </a:lnTo>
                  <a:lnTo>
                    <a:pt x="5" y="4"/>
                  </a:lnTo>
                  <a:lnTo>
                    <a:pt x="3" y="6"/>
                  </a:lnTo>
                  <a:lnTo>
                    <a:pt x="0" y="8"/>
                  </a:lnTo>
                  <a:lnTo>
                    <a:pt x="3"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05" name="Freeform 207"/>
            <p:cNvSpPr>
              <a:spLocks/>
            </p:cNvSpPr>
            <p:nvPr/>
          </p:nvSpPr>
          <p:spPr bwMode="auto">
            <a:xfrm>
              <a:off x="2795" y="1709"/>
              <a:ext cx="9" cy="21"/>
            </a:xfrm>
            <a:custGeom>
              <a:avLst/>
              <a:gdLst>
                <a:gd name="T0" fmla="*/ 9 w 9"/>
                <a:gd name="T1" fmla="*/ 15 h 21"/>
                <a:gd name="T2" fmla="*/ 8 w 9"/>
                <a:gd name="T3" fmla="*/ 15 h 21"/>
                <a:gd name="T4" fmla="*/ 8 w 9"/>
                <a:gd name="T5" fmla="*/ 13 h 21"/>
                <a:gd name="T6" fmla="*/ 6 w 9"/>
                <a:gd name="T7" fmla="*/ 11 h 21"/>
                <a:gd name="T8" fmla="*/ 6 w 9"/>
                <a:gd name="T9" fmla="*/ 9 h 21"/>
                <a:gd name="T10" fmla="*/ 3 w 9"/>
                <a:gd name="T11" fmla="*/ 0 h 21"/>
                <a:gd name="T12" fmla="*/ 2 w 9"/>
                <a:gd name="T13" fmla="*/ 2 h 21"/>
                <a:gd name="T14" fmla="*/ 0 w 9"/>
                <a:gd name="T15" fmla="*/ 7 h 21"/>
                <a:gd name="T16" fmla="*/ 0 w 9"/>
                <a:gd name="T17" fmla="*/ 9 h 21"/>
                <a:gd name="T18" fmla="*/ 0 w 9"/>
                <a:gd name="T19" fmla="*/ 13 h 21"/>
                <a:gd name="T20" fmla="*/ 0 w 9"/>
                <a:gd name="T21" fmla="*/ 15 h 21"/>
                <a:gd name="T22" fmla="*/ 2 w 9"/>
                <a:gd name="T23" fmla="*/ 17 h 21"/>
                <a:gd name="T24" fmla="*/ 3 w 9"/>
                <a:gd name="T25" fmla="*/ 19 h 21"/>
                <a:gd name="T26" fmla="*/ 5 w 9"/>
                <a:gd name="T27" fmla="*/ 21 h 21"/>
                <a:gd name="T28" fmla="*/ 9 w 9"/>
                <a:gd name="T29" fmla="*/ 15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21"/>
                <a:gd name="T47" fmla="*/ 9 w 9"/>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21">
                  <a:moveTo>
                    <a:pt x="9" y="15"/>
                  </a:moveTo>
                  <a:lnTo>
                    <a:pt x="8" y="15"/>
                  </a:lnTo>
                  <a:lnTo>
                    <a:pt x="8" y="13"/>
                  </a:lnTo>
                  <a:lnTo>
                    <a:pt x="6" y="11"/>
                  </a:lnTo>
                  <a:lnTo>
                    <a:pt x="6" y="9"/>
                  </a:lnTo>
                  <a:lnTo>
                    <a:pt x="3" y="0"/>
                  </a:lnTo>
                  <a:lnTo>
                    <a:pt x="2" y="2"/>
                  </a:lnTo>
                  <a:lnTo>
                    <a:pt x="0" y="7"/>
                  </a:lnTo>
                  <a:lnTo>
                    <a:pt x="0" y="9"/>
                  </a:lnTo>
                  <a:lnTo>
                    <a:pt x="0" y="13"/>
                  </a:lnTo>
                  <a:lnTo>
                    <a:pt x="0" y="15"/>
                  </a:lnTo>
                  <a:lnTo>
                    <a:pt x="2" y="17"/>
                  </a:lnTo>
                  <a:lnTo>
                    <a:pt x="3" y="19"/>
                  </a:lnTo>
                  <a:lnTo>
                    <a:pt x="5" y="21"/>
                  </a:lnTo>
                  <a:lnTo>
                    <a:pt x="9" y="1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06" name="Freeform 208"/>
            <p:cNvSpPr>
              <a:spLocks/>
            </p:cNvSpPr>
            <p:nvPr/>
          </p:nvSpPr>
          <p:spPr bwMode="auto">
            <a:xfrm>
              <a:off x="2800" y="1724"/>
              <a:ext cx="34" cy="48"/>
            </a:xfrm>
            <a:custGeom>
              <a:avLst/>
              <a:gdLst>
                <a:gd name="T0" fmla="*/ 33 w 34"/>
                <a:gd name="T1" fmla="*/ 38 h 48"/>
                <a:gd name="T2" fmla="*/ 29 w 34"/>
                <a:gd name="T3" fmla="*/ 38 h 48"/>
                <a:gd name="T4" fmla="*/ 26 w 34"/>
                <a:gd name="T5" fmla="*/ 38 h 48"/>
                <a:gd name="T6" fmla="*/ 23 w 34"/>
                <a:gd name="T7" fmla="*/ 34 h 48"/>
                <a:gd name="T8" fmla="*/ 19 w 34"/>
                <a:gd name="T9" fmla="*/ 27 h 48"/>
                <a:gd name="T10" fmla="*/ 15 w 34"/>
                <a:gd name="T11" fmla="*/ 21 h 48"/>
                <a:gd name="T12" fmla="*/ 12 w 34"/>
                <a:gd name="T13" fmla="*/ 13 h 48"/>
                <a:gd name="T14" fmla="*/ 8 w 34"/>
                <a:gd name="T15" fmla="*/ 6 h 48"/>
                <a:gd name="T16" fmla="*/ 4 w 34"/>
                <a:gd name="T17" fmla="*/ 0 h 48"/>
                <a:gd name="T18" fmla="*/ 0 w 34"/>
                <a:gd name="T19" fmla="*/ 6 h 48"/>
                <a:gd name="T20" fmla="*/ 3 w 34"/>
                <a:gd name="T21" fmla="*/ 13 h 48"/>
                <a:gd name="T22" fmla="*/ 6 w 34"/>
                <a:gd name="T23" fmla="*/ 19 h 48"/>
                <a:gd name="T24" fmla="*/ 11 w 34"/>
                <a:gd name="T25" fmla="*/ 25 h 48"/>
                <a:gd name="T26" fmla="*/ 14 w 34"/>
                <a:gd name="T27" fmla="*/ 34 h 48"/>
                <a:gd name="T28" fmla="*/ 19 w 34"/>
                <a:gd name="T29" fmla="*/ 40 h 48"/>
                <a:gd name="T30" fmla="*/ 23 w 34"/>
                <a:gd name="T31" fmla="*/ 44 h 48"/>
                <a:gd name="T32" fmla="*/ 28 w 34"/>
                <a:gd name="T33" fmla="*/ 48 h 48"/>
                <a:gd name="T34" fmla="*/ 34 w 34"/>
                <a:gd name="T35" fmla="*/ 46 h 48"/>
                <a:gd name="T36" fmla="*/ 33 w 34"/>
                <a:gd name="T37" fmla="*/ 38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8"/>
                <a:gd name="T59" fmla="*/ 34 w 34"/>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8">
                  <a:moveTo>
                    <a:pt x="33" y="38"/>
                  </a:moveTo>
                  <a:lnTo>
                    <a:pt x="29" y="38"/>
                  </a:lnTo>
                  <a:lnTo>
                    <a:pt x="26" y="38"/>
                  </a:lnTo>
                  <a:lnTo>
                    <a:pt x="23" y="34"/>
                  </a:lnTo>
                  <a:lnTo>
                    <a:pt x="19" y="27"/>
                  </a:lnTo>
                  <a:lnTo>
                    <a:pt x="15" y="21"/>
                  </a:lnTo>
                  <a:lnTo>
                    <a:pt x="12" y="13"/>
                  </a:lnTo>
                  <a:lnTo>
                    <a:pt x="8" y="6"/>
                  </a:lnTo>
                  <a:lnTo>
                    <a:pt x="4" y="0"/>
                  </a:lnTo>
                  <a:lnTo>
                    <a:pt x="0" y="6"/>
                  </a:lnTo>
                  <a:lnTo>
                    <a:pt x="3" y="13"/>
                  </a:lnTo>
                  <a:lnTo>
                    <a:pt x="6" y="19"/>
                  </a:lnTo>
                  <a:lnTo>
                    <a:pt x="11" y="25"/>
                  </a:lnTo>
                  <a:lnTo>
                    <a:pt x="14" y="34"/>
                  </a:lnTo>
                  <a:lnTo>
                    <a:pt x="19" y="40"/>
                  </a:lnTo>
                  <a:lnTo>
                    <a:pt x="23" y="44"/>
                  </a:lnTo>
                  <a:lnTo>
                    <a:pt x="28" y="48"/>
                  </a:lnTo>
                  <a:lnTo>
                    <a:pt x="34" y="46"/>
                  </a:lnTo>
                  <a:lnTo>
                    <a:pt x="33" y="3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07" name="Freeform 209"/>
            <p:cNvSpPr>
              <a:spLocks/>
            </p:cNvSpPr>
            <p:nvPr/>
          </p:nvSpPr>
          <p:spPr bwMode="auto">
            <a:xfrm>
              <a:off x="2833" y="1722"/>
              <a:ext cx="11" cy="48"/>
            </a:xfrm>
            <a:custGeom>
              <a:avLst/>
              <a:gdLst>
                <a:gd name="T0" fmla="*/ 0 w 11"/>
                <a:gd name="T1" fmla="*/ 2 h 48"/>
                <a:gd name="T2" fmla="*/ 0 w 11"/>
                <a:gd name="T3" fmla="*/ 8 h 48"/>
                <a:gd name="T4" fmla="*/ 1 w 11"/>
                <a:gd name="T5" fmla="*/ 15 h 48"/>
                <a:gd name="T6" fmla="*/ 3 w 11"/>
                <a:gd name="T7" fmla="*/ 21 h 48"/>
                <a:gd name="T8" fmla="*/ 3 w 11"/>
                <a:gd name="T9" fmla="*/ 27 h 48"/>
                <a:gd name="T10" fmla="*/ 4 w 11"/>
                <a:gd name="T11" fmla="*/ 33 h 48"/>
                <a:gd name="T12" fmla="*/ 3 w 11"/>
                <a:gd name="T13" fmla="*/ 38 h 48"/>
                <a:gd name="T14" fmla="*/ 3 w 11"/>
                <a:gd name="T15" fmla="*/ 40 h 48"/>
                <a:gd name="T16" fmla="*/ 0 w 11"/>
                <a:gd name="T17" fmla="*/ 40 h 48"/>
                <a:gd name="T18" fmla="*/ 1 w 11"/>
                <a:gd name="T19" fmla="*/ 48 h 48"/>
                <a:gd name="T20" fmla="*/ 6 w 11"/>
                <a:gd name="T21" fmla="*/ 46 h 48"/>
                <a:gd name="T22" fmla="*/ 9 w 11"/>
                <a:gd name="T23" fmla="*/ 40 h 48"/>
                <a:gd name="T24" fmla="*/ 11 w 11"/>
                <a:gd name="T25" fmla="*/ 33 h 48"/>
                <a:gd name="T26" fmla="*/ 11 w 11"/>
                <a:gd name="T27" fmla="*/ 27 h 48"/>
                <a:gd name="T28" fmla="*/ 9 w 11"/>
                <a:gd name="T29" fmla="*/ 21 h 48"/>
                <a:gd name="T30" fmla="*/ 7 w 11"/>
                <a:gd name="T31" fmla="*/ 12 h 48"/>
                <a:gd name="T32" fmla="*/ 7 w 11"/>
                <a:gd name="T33" fmla="*/ 6 h 48"/>
                <a:gd name="T34" fmla="*/ 6 w 11"/>
                <a:gd name="T35" fmla="*/ 0 h 48"/>
                <a:gd name="T36" fmla="*/ 6 w 11"/>
                <a:gd name="T37" fmla="*/ 2 h 48"/>
                <a:gd name="T38" fmla="*/ 0 w 11"/>
                <a:gd name="T39" fmla="*/ 2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
                <a:gd name="T61" fmla="*/ 0 h 48"/>
                <a:gd name="T62" fmla="*/ 11 w 11"/>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 h="48">
                  <a:moveTo>
                    <a:pt x="0" y="2"/>
                  </a:moveTo>
                  <a:lnTo>
                    <a:pt x="0" y="8"/>
                  </a:lnTo>
                  <a:lnTo>
                    <a:pt x="1" y="15"/>
                  </a:lnTo>
                  <a:lnTo>
                    <a:pt x="3" y="21"/>
                  </a:lnTo>
                  <a:lnTo>
                    <a:pt x="3" y="27"/>
                  </a:lnTo>
                  <a:lnTo>
                    <a:pt x="4" y="33"/>
                  </a:lnTo>
                  <a:lnTo>
                    <a:pt x="3" y="38"/>
                  </a:lnTo>
                  <a:lnTo>
                    <a:pt x="3" y="40"/>
                  </a:lnTo>
                  <a:lnTo>
                    <a:pt x="0" y="40"/>
                  </a:lnTo>
                  <a:lnTo>
                    <a:pt x="1" y="48"/>
                  </a:lnTo>
                  <a:lnTo>
                    <a:pt x="6" y="46"/>
                  </a:lnTo>
                  <a:lnTo>
                    <a:pt x="9" y="40"/>
                  </a:lnTo>
                  <a:lnTo>
                    <a:pt x="11" y="33"/>
                  </a:lnTo>
                  <a:lnTo>
                    <a:pt x="11" y="27"/>
                  </a:lnTo>
                  <a:lnTo>
                    <a:pt x="9" y="21"/>
                  </a:lnTo>
                  <a:lnTo>
                    <a:pt x="7" y="12"/>
                  </a:lnTo>
                  <a:lnTo>
                    <a:pt x="7" y="6"/>
                  </a:lnTo>
                  <a:lnTo>
                    <a:pt x="6" y="0"/>
                  </a:lnTo>
                  <a:lnTo>
                    <a:pt x="6" y="2"/>
                  </a:lnTo>
                  <a:lnTo>
                    <a:pt x="0"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08" name="Freeform 210"/>
            <p:cNvSpPr>
              <a:spLocks/>
            </p:cNvSpPr>
            <p:nvPr/>
          </p:nvSpPr>
          <p:spPr bwMode="auto">
            <a:xfrm>
              <a:off x="2784" y="1734"/>
              <a:ext cx="45" cy="53"/>
            </a:xfrm>
            <a:custGeom>
              <a:avLst/>
              <a:gdLst>
                <a:gd name="T0" fmla="*/ 2 w 45"/>
                <a:gd name="T1" fmla="*/ 9 h 53"/>
                <a:gd name="T2" fmla="*/ 8 w 45"/>
                <a:gd name="T3" fmla="*/ 9 h 53"/>
                <a:gd name="T4" fmla="*/ 13 w 45"/>
                <a:gd name="T5" fmla="*/ 11 h 53"/>
                <a:gd name="T6" fmla="*/ 17 w 45"/>
                <a:gd name="T7" fmla="*/ 15 h 53"/>
                <a:gd name="T8" fmla="*/ 22 w 45"/>
                <a:gd name="T9" fmla="*/ 21 h 53"/>
                <a:gd name="T10" fmla="*/ 27 w 45"/>
                <a:gd name="T11" fmla="*/ 30 h 53"/>
                <a:gd name="T12" fmla="*/ 31 w 45"/>
                <a:gd name="T13" fmla="*/ 38 h 53"/>
                <a:gd name="T14" fmla="*/ 36 w 45"/>
                <a:gd name="T15" fmla="*/ 45 h 53"/>
                <a:gd name="T16" fmla="*/ 42 w 45"/>
                <a:gd name="T17" fmla="*/ 53 h 53"/>
                <a:gd name="T18" fmla="*/ 45 w 45"/>
                <a:gd name="T19" fmla="*/ 45 h 53"/>
                <a:gd name="T20" fmla="*/ 41 w 45"/>
                <a:gd name="T21" fmla="*/ 38 h 53"/>
                <a:gd name="T22" fmla="*/ 36 w 45"/>
                <a:gd name="T23" fmla="*/ 32 h 53"/>
                <a:gd name="T24" fmla="*/ 31 w 45"/>
                <a:gd name="T25" fmla="*/ 24 h 53"/>
                <a:gd name="T26" fmla="*/ 27 w 45"/>
                <a:gd name="T27" fmla="*/ 15 h 53"/>
                <a:gd name="T28" fmla="*/ 22 w 45"/>
                <a:gd name="T29" fmla="*/ 9 h 53"/>
                <a:gd name="T30" fmla="*/ 16 w 45"/>
                <a:gd name="T31" fmla="*/ 3 h 53"/>
                <a:gd name="T32" fmla="*/ 8 w 45"/>
                <a:gd name="T33" fmla="*/ 0 h 53"/>
                <a:gd name="T34" fmla="*/ 0 w 45"/>
                <a:gd name="T35" fmla="*/ 0 h 53"/>
                <a:gd name="T36" fmla="*/ 2 w 45"/>
                <a:gd name="T37" fmla="*/ 9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
                <a:gd name="T58" fmla="*/ 0 h 53"/>
                <a:gd name="T59" fmla="*/ 45 w 45"/>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 h="53">
                  <a:moveTo>
                    <a:pt x="2" y="9"/>
                  </a:moveTo>
                  <a:lnTo>
                    <a:pt x="8" y="9"/>
                  </a:lnTo>
                  <a:lnTo>
                    <a:pt x="13" y="11"/>
                  </a:lnTo>
                  <a:lnTo>
                    <a:pt x="17" y="15"/>
                  </a:lnTo>
                  <a:lnTo>
                    <a:pt x="22" y="21"/>
                  </a:lnTo>
                  <a:lnTo>
                    <a:pt x="27" y="30"/>
                  </a:lnTo>
                  <a:lnTo>
                    <a:pt x="31" y="38"/>
                  </a:lnTo>
                  <a:lnTo>
                    <a:pt x="36" y="45"/>
                  </a:lnTo>
                  <a:lnTo>
                    <a:pt x="42" y="53"/>
                  </a:lnTo>
                  <a:lnTo>
                    <a:pt x="45" y="45"/>
                  </a:lnTo>
                  <a:lnTo>
                    <a:pt x="41" y="38"/>
                  </a:lnTo>
                  <a:lnTo>
                    <a:pt x="36" y="32"/>
                  </a:lnTo>
                  <a:lnTo>
                    <a:pt x="31" y="24"/>
                  </a:lnTo>
                  <a:lnTo>
                    <a:pt x="27" y="15"/>
                  </a:lnTo>
                  <a:lnTo>
                    <a:pt x="22" y="9"/>
                  </a:lnTo>
                  <a:lnTo>
                    <a:pt x="16" y="3"/>
                  </a:lnTo>
                  <a:lnTo>
                    <a:pt x="8" y="0"/>
                  </a:lnTo>
                  <a:lnTo>
                    <a:pt x="0" y="0"/>
                  </a:lnTo>
                  <a:lnTo>
                    <a:pt x="2"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09" name="Freeform 211"/>
            <p:cNvSpPr>
              <a:spLocks/>
            </p:cNvSpPr>
            <p:nvPr/>
          </p:nvSpPr>
          <p:spPr bwMode="auto">
            <a:xfrm>
              <a:off x="2754" y="1734"/>
              <a:ext cx="32" cy="21"/>
            </a:xfrm>
            <a:custGeom>
              <a:avLst/>
              <a:gdLst>
                <a:gd name="T0" fmla="*/ 5 w 32"/>
                <a:gd name="T1" fmla="*/ 21 h 21"/>
                <a:gd name="T2" fmla="*/ 7 w 32"/>
                <a:gd name="T3" fmla="*/ 19 h 21"/>
                <a:gd name="T4" fmla="*/ 10 w 32"/>
                <a:gd name="T5" fmla="*/ 17 h 21"/>
                <a:gd name="T6" fmla="*/ 13 w 32"/>
                <a:gd name="T7" fmla="*/ 15 h 21"/>
                <a:gd name="T8" fmla="*/ 16 w 32"/>
                <a:gd name="T9" fmla="*/ 13 h 21"/>
                <a:gd name="T10" fmla="*/ 19 w 32"/>
                <a:gd name="T11" fmla="*/ 13 h 21"/>
                <a:gd name="T12" fmla="*/ 24 w 32"/>
                <a:gd name="T13" fmla="*/ 11 h 21"/>
                <a:gd name="T14" fmla="*/ 27 w 32"/>
                <a:gd name="T15" fmla="*/ 11 h 21"/>
                <a:gd name="T16" fmla="*/ 32 w 32"/>
                <a:gd name="T17" fmla="*/ 9 h 21"/>
                <a:gd name="T18" fmla="*/ 30 w 32"/>
                <a:gd name="T19" fmla="*/ 0 h 21"/>
                <a:gd name="T20" fmla="*/ 25 w 32"/>
                <a:gd name="T21" fmla="*/ 3 h 21"/>
                <a:gd name="T22" fmla="*/ 22 w 32"/>
                <a:gd name="T23" fmla="*/ 3 h 21"/>
                <a:gd name="T24" fmla="*/ 18 w 32"/>
                <a:gd name="T25" fmla="*/ 5 h 21"/>
                <a:gd name="T26" fmla="*/ 14 w 32"/>
                <a:gd name="T27" fmla="*/ 5 h 21"/>
                <a:gd name="T28" fmla="*/ 11 w 32"/>
                <a:gd name="T29" fmla="*/ 7 h 21"/>
                <a:gd name="T30" fmla="*/ 7 w 32"/>
                <a:gd name="T31" fmla="*/ 9 h 21"/>
                <a:gd name="T32" fmla="*/ 4 w 32"/>
                <a:gd name="T33" fmla="*/ 11 h 21"/>
                <a:gd name="T34" fmla="*/ 0 w 32"/>
                <a:gd name="T35" fmla="*/ 15 h 21"/>
                <a:gd name="T36" fmla="*/ 5 w 32"/>
                <a:gd name="T37" fmla="*/ 21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21"/>
                <a:gd name="T59" fmla="*/ 32 w 32"/>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21">
                  <a:moveTo>
                    <a:pt x="5" y="21"/>
                  </a:moveTo>
                  <a:lnTo>
                    <a:pt x="7" y="19"/>
                  </a:lnTo>
                  <a:lnTo>
                    <a:pt x="10" y="17"/>
                  </a:lnTo>
                  <a:lnTo>
                    <a:pt x="13" y="15"/>
                  </a:lnTo>
                  <a:lnTo>
                    <a:pt x="16" y="13"/>
                  </a:lnTo>
                  <a:lnTo>
                    <a:pt x="19" y="13"/>
                  </a:lnTo>
                  <a:lnTo>
                    <a:pt x="24" y="11"/>
                  </a:lnTo>
                  <a:lnTo>
                    <a:pt x="27" y="11"/>
                  </a:lnTo>
                  <a:lnTo>
                    <a:pt x="32" y="9"/>
                  </a:lnTo>
                  <a:lnTo>
                    <a:pt x="30" y="0"/>
                  </a:lnTo>
                  <a:lnTo>
                    <a:pt x="25" y="3"/>
                  </a:lnTo>
                  <a:lnTo>
                    <a:pt x="22" y="3"/>
                  </a:lnTo>
                  <a:lnTo>
                    <a:pt x="18" y="5"/>
                  </a:lnTo>
                  <a:lnTo>
                    <a:pt x="14" y="5"/>
                  </a:lnTo>
                  <a:lnTo>
                    <a:pt x="11" y="7"/>
                  </a:lnTo>
                  <a:lnTo>
                    <a:pt x="7" y="9"/>
                  </a:lnTo>
                  <a:lnTo>
                    <a:pt x="4" y="11"/>
                  </a:lnTo>
                  <a:lnTo>
                    <a:pt x="0" y="15"/>
                  </a:lnTo>
                  <a:lnTo>
                    <a:pt x="5" y="2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10" name="Freeform 212"/>
            <p:cNvSpPr>
              <a:spLocks/>
            </p:cNvSpPr>
            <p:nvPr/>
          </p:nvSpPr>
          <p:spPr bwMode="auto">
            <a:xfrm>
              <a:off x="2751" y="1749"/>
              <a:ext cx="8" cy="23"/>
            </a:xfrm>
            <a:custGeom>
              <a:avLst/>
              <a:gdLst>
                <a:gd name="T0" fmla="*/ 8 w 8"/>
                <a:gd name="T1" fmla="*/ 17 h 23"/>
                <a:gd name="T2" fmla="*/ 7 w 8"/>
                <a:gd name="T3" fmla="*/ 17 h 23"/>
                <a:gd name="T4" fmla="*/ 7 w 8"/>
                <a:gd name="T5" fmla="*/ 15 h 23"/>
                <a:gd name="T6" fmla="*/ 7 w 8"/>
                <a:gd name="T7" fmla="*/ 13 h 23"/>
                <a:gd name="T8" fmla="*/ 7 w 8"/>
                <a:gd name="T9" fmla="*/ 11 h 23"/>
                <a:gd name="T10" fmla="*/ 7 w 8"/>
                <a:gd name="T11" fmla="*/ 9 h 23"/>
                <a:gd name="T12" fmla="*/ 8 w 8"/>
                <a:gd name="T13" fmla="*/ 6 h 23"/>
                <a:gd name="T14" fmla="*/ 3 w 8"/>
                <a:gd name="T15" fmla="*/ 0 h 23"/>
                <a:gd name="T16" fmla="*/ 2 w 8"/>
                <a:gd name="T17" fmla="*/ 2 h 23"/>
                <a:gd name="T18" fmla="*/ 0 w 8"/>
                <a:gd name="T19" fmla="*/ 6 h 23"/>
                <a:gd name="T20" fmla="*/ 0 w 8"/>
                <a:gd name="T21" fmla="*/ 9 h 23"/>
                <a:gd name="T22" fmla="*/ 0 w 8"/>
                <a:gd name="T23" fmla="*/ 11 h 23"/>
                <a:gd name="T24" fmla="*/ 0 w 8"/>
                <a:gd name="T25" fmla="*/ 15 h 23"/>
                <a:gd name="T26" fmla="*/ 0 w 8"/>
                <a:gd name="T27" fmla="*/ 17 h 23"/>
                <a:gd name="T28" fmla="*/ 2 w 8"/>
                <a:gd name="T29" fmla="*/ 21 h 23"/>
                <a:gd name="T30" fmla="*/ 3 w 8"/>
                <a:gd name="T31" fmla="*/ 23 h 23"/>
                <a:gd name="T32" fmla="*/ 8 w 8"/>
                <a:gd name="T33" fmla="*/ 17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23"/>
                <a:gd name="T53" fmla="*/ 8 w 8"/>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23">
                  <a:moveTo>
                    <a:pt x="8" y="17"/>
                  </a:moveTo>
                  <a:lnTo>
                    <a:pt x="7" y="17"/>
                  </a:lnTo>
                  <a:lnTo>
                    <a:pt x="7" y="15"/>
                  </a:lnTo>
                  <a:lnTo>
                    <a:pt x="7" y="13"/>
                  </a:lnTo>
                  <a:lnTo>
                    <a:pt x="7" y="11"/>
                  </a:lnTo>
                  <a:lnTo>
                    <a:pt x="7" y="9"/>
                  </a:lnTo>
                  <a:lnTo>
                    <a:pt x="8" y="6"/>
                  </a:lnTo>
                  <a:lnTo>
                    <a:pt x="3" y="0"/>
                  </a:lnTo>
                  <a:lnTo>
                    <a:pt x="2" y="2"/>
                  </a:lnTo>
                  <a:lnTo>
                    <a:pt x="0" y="6"/>
                  </a:lnTo>
                  <a:lnTo>
                    <a:pt x="0" y="9"/>
                  </a:lnTo>
                  <a:lnTo>
                    <a:pt x="0" y="11"/>
                  </a:lnTo>
                  <a:lnTo>
                    <a:pt x="0" y="15"/>
                  </a:lnTo>
                  <a:lnTo>
                    <a:pt x="0" y="17"/>
                  </a:lnTo>
                  <a:lnTo>
                    <a:pt x="2" y="21"/>
                  </a:lnTo>
                  <a:lnTo>
                    <a:pt x="3" y="23"/>
                  </a:lnTo>
                  <a:lnTo>
                    <a:pt x="8"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11" name="Freeform 213"/>
            <p:cNvSpPr>
              <a:spLocks/>
            </p:cNvSpPr>
            <p:nvPr/>
          </p:nvSpPr>
          <p:spPr bwMode="auto">
            <a:xfrm>
              <a:off x="2754" y="1766"/>
              <a:ext cx="39" cy="46"/>
            </a:xfrm>
            <a:custGeom>
              <a:avLst/>
              <a:gdLst>
                <a:gd name="T0" fmla="*/ 39 w 39"/>
                <a:gd name="T1" fmla="*/ 38 h 46"/>
                <a:gd name="T2" fmla="*/ 35 w 39"/>
                <a:gd name="T3" fmla="*/ 36 h 46"/>
                <a:gd name="T4" fmla="*/ 30 w 39"/>
                <a:gd name="T5" fmla="*/ 34 h 46"/>
                <a:gd name="T6" fmla="*/ 25 w 39"/>
                <a:gd name="T7" fmla="*/ 29 h 46"/>
                <a:gd name="T8" fmla="*/ 21 w 39"/>
                <a:gd name="T9" fmla="*/ 25 h 46"/>
                <a:gd name="T10" fmla="*/ 18 w 39"/>
                <a:gd name="T11" fmla="*/ 19 h 46"/>
                <a:gd name="T12" fmla="*/ 13 w 39"/>
                <a:gd name="T13" fmla="*/ 13 h 46"/>
                <a:gd name="T14" fmla="*/ 10 w 39"/>
                <a:gd name="T15" fmla="*/ 6 h 46"/>
                <a:gd name="T16" fmla="*/ 5 w 39"/>
                <a:gd name="T17" fmla="*/ 0 h 46"/>
                <a:gd name="T18" fmla="*/ 0 w 39"/>
                <a:gd name="T19" fmla="*/ 6 h 46"/>
                <a:gd name="T20" fmla="*/ 4 w 39"/>
                <a:gd name="T21" fmla="*/ 13 h 46"/>
                <a:gd name="T22" fmla="*/ 8 w 39"/>
                <a:gd name="T23" fmla="*/ 19 h 46"/>
                <a:gd name="T24" fmla="*/ 13 w 39"/>
                <a:gd name="T25" fmla="*/ 25 h 46"/>
                <a:gd name="T26" fmla="*/ 16 w 39"/>
                <a:gd name="T27" fmla="*/ 32 h 46"/>
                <a:gd name="T28" fmla="*/ 21 w 39"/>
                <a:gd name="T29" fmla="*/ 36 h 46"/>
                <a:gd name="T30" fmla="*/ 25 w 39"/>
                <a:gd name="T31" fmla="*/ 40 h 46"/>
                <a:gd name="T32" fmla="*/ 32 w 39"/>
                <a:gd name="T33" fmla="*/ 44 h 46"/>
                <a:gd name="T34" fmla="*/ 38 w 39"/>
                <a:gd name="T35" fmla="*/ 46 h 46"/>
                <a:gd name="T36" fmla="*/ 39 w 39"/>
                <a:gd name="T37" fmla="*/ 38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46"/>
                <a:gd name="T59" fmla="*/ 39 w 39"/>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46">
                  <a:moveTo>
                    <a:pt x="39" y="38"/>
                  </a:moveTo>
                  <a:lnTo>
                    <a:pt x="35" y="36"/>
                  </a:lnTo>
                  <a:lnTo>
                    <a:pt x="30" y="34"/>
                  </a:lnTo>
                  <a:lnTo>
                    <a:pt x="25" y="29"/>
                  </a:lnTo>
                  <a:lnTo>
                    <a:pt x="21" y="25"/>
                  </a:lnTo>
                  <a:lnTo>
                    <a:pt x="18" y="19"/>
                  </a:lnTo>
                  <a:lnTo>
                    <a:pt x="13" y="13"/>
                  </a:lnTo>
                  <a:lnTo>
                    <a:pt x="10" y="6"/>
                  </a:lnTo>
                  <a:lnTo>
                    <a:pt x="5" y="0"/>
                  </a:lnTo>
                  <a:lnTo>
                    <a:pt x="0" y="6"/>
                  </a:lnTo>
                  <a:lnTo>
                    <a:pt x="4" y="13"/>
                  </a:lnTo>
                  <a:lnTo>
                    <a:pt x="8" y="19"/>
                  </a:lnTo>
                  <a:lnTo>
                    <a:pt x="13" y="25"/>
                  </a:lnTo>
                  <a:lnTo>
                    <a:pt x="16" y="32"/>
                  </a:lnTo>
                  <a:lnTo>
                    <a:pt x="21" y="36"/>
                  </a:lnTo>
                  <a:lnTo>
                    <a:pt x="25" y="40"/>
                  </a:lnTo>
                  <a:lnTo>
                    <a:pt x="32" y="44"/>
                  </a:lnTo>
                  <a:lnTo>
                    <a:pt x="38" y="46"/>
                  </a:lnTo>
                  <a:lnTo>
                    <a:pt x="39" y="3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12" name="Freeform 214"/>
            <p:cNvSpPr>
              <a:spLocks/>
            </p:cNvSpPr>
            <p:nvPr/>
          </p:nvSpPr>
          <p:spPr bwMode="auto">
            <a:xfrm>
              <a:off x="2792" y="1791"/>
              <a:ext cx="44" cy="25"/>
            </a:xfrm>
            <a:custGeom>
              <a:avLst/>
              <a:gdLst>
                <a:gd name="T0" fmla="*/ 37 w 44"/>
                <a:gd name="T1" fmla="*/ 9 h 25"/>
                <a:gd name="T2" fmla="*/ 36 w 44"/>
                <a:gd name="T3" fmla="*/ 2 h 25"/>
                <a:gd name="T4" fmla="*/ 33 w 44"/>
                <a:gd name="T5" fmla="*/ 9 h 25"/>
                <a:gd name="T6" fmla="*/ 30 w 44"/>
                <a:gd name="T7" fmla="*/ 11 h 25"/>
                <a:gd name="T8" fmla="*/ 27 w 44"/>
                <a:gd name="T9" fmla="*/ 13 h 25"/>
                <a:gd name="T10" fmla="*/ 22 w 44"/>
                <a:gd name="T11" fmla="*/ 15 h 25"/>
                <a:gd name="T12" fmla="*/ 16 w 44"/>
                <a:gd name="T13" fmla="*/ 15 h 25"/>
                <a:gd name="T14" fmla="*/ 11 w 44"/>
                <a:gd name="T15" fmla="*/ 15 h 25"/>
                <a:gd name="T16" fmla="*/ 6 w 44"/>
                <a:gd name="T17" fmla="*/ 15 h 25"/>
                <a:gd name="T18" fmla="*/ 1 w 44"/>
                <a:gd name="T19" fmla="*/ 13 h 25"/>
                <a:gd name="T20" fmla="*/ 0 w 44"/>
                <a:gd name="T21" fmla="*/ 21 h 25"/>
                <a:gd name="T22" fmla="*/ 5 w 44"/>
                <a:gd name="T23" fmla="*/ 23 h 25"/>
                <a:gd name="T24" fmla="*/ 11 w 44"/>
                <a:gd name="T25" fmla="*/ 23 h 25"/>
                <a:gd name="T26" fmla="*/ 16 w 44"/>
                <a:gd name="T27" fmla="*/ 25 h 25"/>
                <a:gd name="T28" fmla="*/ 22 w 44"/>
                <a:gd name="T29" fmla="*/ 23 h 25"/>
                <a:gd name="T30" fmla="*/ 28 w 44"/>
                <a:gd name="T31" fmla="*/ 21 h 25"/>
                <a:gd name="T32" fmla="*/ 33 w 44"/>
                <a:gd name="T33" fmla="*/ 19 h 25"/>
                <a:gd name="T34" fmla="*/ 39 w 44"/>
                <a:gd name="T35" fmla="*/ 15 h 25"/>
                <a:gd name="T36" fmla="*/ 42 w 44"/>
                <a:gd name="T37" fmla="*/ 7 h 25"/>
                <a:gd name="T38" fmla="*/ 41 w 44"/>
                <a:gd name="T39" fmla="*/ 0 h 25"/>
                <a:gd name="T40" fmla="*/ 42 w 44"/>
                <a:gd name="T41" fmla="*/ 7 h 25"/>
                <a:gd name="T42" fmla="*/ 44 w 44"/>
                <a:gd name="T43" fmla="*/ 2 h 25"/>
                <a:gd name="T44" fmla="*/ 41 w 44"/>
                <a:gd name="T45" fmla="*/ 0 h 25"/>
                <a:gd name="T46" fmla="*/ 37 w 44"/>
                <a:gd name="T47" fmla="*/ 9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25"/>
                <a:gd name="T74" fmla="*/ 44 w 44"/>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25">
                  <a:moveTo>
                    <a:pt x="37" y="9"/>
                  </a:moveTo>
                  <a:lnTo>
                    <a:pt x="36" y="2"/>
                  </a:lnTo>
                  <a:lnTo>
                    <a:pt x="33" y="9"/>
                  </a:lnTo>
                  <a:lnTo>
                    <a:pt x="30" y="11"/>
                  </a:lnTo>
                  <a:lnTo>
                    <a:pt x="27" y="13"/>
                  </a:lnTo>
                  <a:lnTo>
                    <a:pt x="22" y="15"/>
                  </a:lnTo>
                  <a:lnTo>
                    <a:pt x="16" y="15"/>
                  </a:lnTo>
                  <a:lnTo>
                    <a:pt x="11" y="15"/>
                  </a:lnTo>
                  <a:lnTo>
                    <a:pt x="6" y="15"/>
                  </a:lnTo>
                  <a:lnTo>
                    <a:pt x="1" y="13"/>
                  </a:lnTo>
                  <a:lnTo>
                    <a:pt x="0" y="21"/>
                  </a:lnTo>
                  <a:lnTo>
                    <a:pt x="5" y="23"/>
                  </a:lnTo>
                  <a:lnTo>
                    <a:pt x="11" y="23"/>
                  </a:lnTo>
                  <a:lnTo>
                    <a:pt x="16" y="25"/>
                  </a:lnTo>
                  <a:lnTo>
                    <a:pt x="22" y="23"/>
                  </a:lnTo>
                  <a:lnTo>
                    <a:pt x="28" y="21"/>
                  </a:lnTo>
                  <a:lnTo>
                    <a:pt x="33" y="19"/>
                  </a:lnTo>
                  <a:lnTo>
                    <a:pt x="39" y="15"/>
                  </a:lnTo>
                  <a:lnTo>
                    <a:pt x="42" y="7"/>
                  </a:lnTo>
                  <a:lnTo>
                    <a:pt x="41" y="0"/>
                  </a:lnTo>
                  <a:lnTo>
                    <a:pt x="42" y="7"/>
                  </a:lnTo>
                  <a:lnTo>
                    <a:pt x="44" y="2"/>
                  </a:lnTo>
                  <a:lnTo>
                    <a:pt x="41" y="0"/>
                  </a:lnTo>
                  <a:lnTo>
                    <a:pt x="37"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13" name="Freeform 215"/>
            <p:cNvSpPr>
              <a:spLocks/>
            </p:cNvSpPr>
            <p:nvPr/>
          </p:nvSpPr>
          <p:spPr bwMode="auto">
            <a:xfrm>
              <a:off x="2825" y="1781"/>
              <a:ext cx="8" cy="19"/>
            </a:xfrm>
            <a:custGeom>
              <a:avLst/>
              <a:gdLst>
                <a:gd name="T0" fmla="*/ 0 w 8"/>
                <a:gd name="T1" fmla="*/ 2 h 19"/>
                <a:gd name="T2" fmla="*/ 0 w 8"/>
                <a:gd name="T3" fmla="*/ 4 h 19"/>
                <a:gd name="T4" fmla="*/ 1 w 8"/>
                <a:gd name="T5" fmla="*/ 6 h 19"/>
                <a:gd name="T6" fmla="*/ 1 w 8"/>
                <a:gd name="T7" fmla="*/ 10 h 19"/>
                <a:gd name="T8" fmla="*/ 1 w 8"/>
                <a:gd name="T9" fmla="*/ 12 h 19"/>
                <a:gd name="T10" fmla="*/ 1 w 8"/>
                <a:gd name="T11" fmla="*/ 14 h 19"/>
                <a:gd name="T12" fmla="*/ 3 w 8"/>
                <a:gd name="T13" fmla="*/ 17 h 19"/>
                <a:gd name="T14" fmla="*/ 4 w 8"/>
                <a:gd name="T15" fmla="*/ 19 h 19"/>
                <a:gd name="T16" fmla="*/ 8 w 8"/>
                <a:gd name="T17" fmla="*/ 10 h 19"/>
                <a:gd name="T18" fmla="*/ 8 w 8"/>
                <a:gd name="T19" fmla="*/ 12 h 19"/>
                <a:gd name="T20" fmla="*/ 8 w 8"/>
                <a:gd name="T21" fmla="*/ 10 h 19"/>
                <a:gd name="T22" fmla="*/ 8 w 8"/>
                <a:gd name="T23" fmla="*/ 8 h 19"/>
                <a:gd name="T24" fmla="*/ 8 w 8"/>
                <a:gd name="T25" fmla="*/ 6 h 19"/>
                <a:gd name="T26" fmla="*/ 8 w 8"/>
                <a:gd name="T27" fmla="*/ 4 h 19"/>
                <a:gd name="T28" fmla="*/ 8 w 8"/>
                <a:gd name="T29" fmla="*/ 2 h 19"/>
                <a:gd name="T30" fmla="*/ 6 w 8"/>
                <a:gd name="T31" fmla="*/ 0 h 19"/>
                <a:gd name="T32" fmla="*/ 0 w 8"/>
                <a:gd name="T33" fmla="*/ 2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9"/>
                <a:gd name="T53" fmla="*/ 8 w 8"/>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9">
                  <a:moveTo>
                    <a:pt x="0" y="2"/>
                  </a:moveTo>
                  <a:lnTo>
                    <a:pt x="0" y="4"/>
                  </a:lnTo>
                  <a:lnTo>
                    <a:pt x="1" y="6"/>
                  </a:lnTo>
                  <a:lnTo>
                    <a:pt x="1" y="10"/>
                  </a:lnTo>
                  <a:lnTo>
                    <a:pt x="1" y="12"/>
                  </a:lnTo>
                  <a:lnTo>
                    <a:pt x="1" y="14"/>
                  </a:lnTo>
                  <a:lnTo>
                    <a:pt x="3" y="17"/>
                  </a:lnTo>
                  <a:lnTo>
                    <a:pt x="4" y="19"/>
                  </a:lnTo>
                  <a:lnTo>
                    <a:pt x="8" y="10"/>
                  </a:lnTo>
                  <a:lnTo>
                    <a:pt x="8" y="12"/>
                  </a:lnTo>
                  <a:lnTo>
                    <a:pt x="8" y="10"/>
                  </a:lnTo>
                  <a:lnTo>
                    <a:pt x="8" y="8"/>
                  </a:lnTo>
                  <a:lnTo>
                    <a:pt x="8" y="6"/>
                  </a:lnTo>
                  <a:lnTo>
                    <a:pt x="8" y="4"/>
                  </a:lnTo>
                  <a:lnTo>
                    <a:pt x="8" y="2"/>
                  </a:lnTo>
                  <a:lnTo>
                    <a:pt x="6" y="0"/>
                  </a:lnTo>
                  <a:lnTo>
                    <a:pt x="0"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14" name="Freeform 216"/>
            <p:cNvSpPr>
              <a:spLocks/>
            </p:cNvSpPr>
            <p:nvPr/>
          </p:nvSpPr>
          <p:spPr bwMode="auto">
            <a:xfrm>
              <a:off x="2815" y="1783"/>
              <a:ext cx="68" cy="76"/>
            </a:xfrm>
            <a:custGeom>
              <a:avLst/>
              <a:gdLst>
                <a:gd name="T0" fmla="*/ 55 w 68"/>
                <a:gd name="T1" fmla="*/ 27 h 76"/>
                <a:gd name="T2" fmla="*/ 54 w 68"/>
                <a:gd name="T3" fmla="*/ 23 h 76"/>
                <a:gd name="T4" fmla="*/ 52 w 68"/>
                <a:gd name="T5" fmla="*/ 17 h 76"/>
                <a:gd name="T6" fmla="*/ 49 w 68"/>
                <a:gd name="T7" fmla="*/ 12 h 76"/>
                <a:gd name="T8" fmla="*/ 46 w 68"/>
                <a:gd name="T9" fmla="*/ 8 h 76"/>
                <a:gd name="T10" fmla="*/ 43 w 68"/>
                <a:gd name="T11" fmla="*/ 4 h 76"/>
                <a:gd name="T12" fmla="*/ 38 w 68"/>
                <a:gd name="T13" fmla="*/ 2 h 76"/>
                <a:gd name="T14" fmla="*/ 33 w 68"/>
                <a:gd name="T15" fmla="*/ 0 h 76"/>
                <a:gd name="T16" fmla="*/ 30 w 68"/>
                <a:gd name="T17" fmla="*/ 0 h 76"/>
                <a:gd name="T18" fmla="*/ 29 w 68"/>
                <a:gd name="T19" fmla="*/ 0 h 76"/>
                <a:gd name="T20" fmla="*/ 27 w 68"/>
                <a:gd name="T21" fmla="*/ 2 h 76"/>
                <a:gd name="T22" fmla="*/ 27 w 68"/>
                <a:gd name="T23" fmla="*/ 4 h 76"/>
                <a:gd name="T24" fmla="*/ 25 w 68"/>
                <a:gd name="T25" fmla="*/ 8 h 76"/>
                <a:gd name="T26" fmla="*/ 25 w 68"/>
                <a:gd name="T27" fmla="*/ 12 h 76"/>
                <a:gd name="T28" fmla="*/ 24 w 68"/>
                <a:gd name="T29" fmla="*/ 15 h 76"/>
                <a:gd name="T30" fmla="*/ 22 w 68"/>
                <a:gd name="T31" fmla="*/ 17 h 76"/>
                <a:gd name="T32" fmla="*/ 21 w 68"/>
                <a:gd name="T33" fmla="*/ 19 h 76"/>
                <a:gd name="T34" fmla="*/ 18 w 68"/>
                <a:gd name="T35" fmla="*/ 21 h 76"/>
                <a:gd name="T36" fmla="*/ 13 w 68"/>
                <a:gd name="T37" fmla="*/ 23 h 76"/>
                <a:gd name="T38" fmla="*/ 10 w 68"/>
                <a:gd name="T39" fmla="*/ 27 h 76"/>
                <a:gd name="T40" fmla="*/ 7 w 68"/>
                <a:gd name="T41" fmla="*/ 29 h 76"/>
                <a:gd name="T42" fmla="*/ 4 w 68"/>
                <a:gd name="T43" fmla="*/ 33 h 76"/>
                <a:gd name="T44" fmla="*/ 0 w 68"/>
                <a:gd name="T45" fmla="*/ 38 h 76"/>
                <a:gd name="T46" fmla="*/ 0 w 68"/>
                <a:gd name="T47" fmla="*/ 42 h 76"/>
                <a:gd name="T48" fmla="*/ 2 w 68"/>
                <a:gd name="T49" fmla="*/ 46 h 76"/>
                <a:gd name="T50" fmla="*/ 8 w 68"/>
                <a:gd name="T51" fmla="*/ 54 h 76"/>
                <a:gd name="T52" fmla="*/ 14 w 68"/>
                <a:gd name="T53" fmla="*/ 63 h 76"/>
                <a:gd name="T54" fmla="*/ 22 w 68"/>
                <a:gd name="T55" fmla="*/ 69 h 76"/>
                <a:gd name="T56" fmla="*/ 30 w 68"/>
                <a:gd name="T57" fmla="*/ 73 h 76"/>
                <a:gd name="T58" fmla="*/ 39 w 68"/>
                <a:gd name="T59" fmla="*/ 76 h 76"/>
                <a:gd name="T60" fmla="*/ 47 w 68"/>
                <a:gd name="T61" fmla="*/ 76 h 76"/>
                <a:gd name="T62" fmla="*/ 55 w 68"/>
                <a:gd name="T63" fmla="*/ 73 h 76"/>
                <a:gd name="T64" fmla="*/ 63 w 68"/>
                <a:gd name="T65" fmla="*/ 69 h 76"/>
                <a:gd name="T66" fmla="*/ 66 w 68"/>
                <a:gd name="T67" fmla="*/ 65 h 76"/>
                <a:gd name="T68" fmla="*/ 68 w 68"/>
                <a:gd name="T69" fmla="*/ 61 h 76"/>
                <a:gd name="T70" fmla="*/ 68 w 68"/>
                <a:gd name="T71" fmla="*/ 57 h 76"/>
                <a:gd name="T72" fmla="*/ 66 w 68"/>
                <a:gd name="T73" fmla="*/ 50 h 76"/>
                <a:gd name="T74" fmla="*/ 63 w 68"/>
                <a:gd name="T75" fmla="*/ 44 h 76"/>
                <a:gd name="T76" fmla="*/ 60 w 68"/>
                <a:gd name="T77" fmla="*/ 40 h 76"/>
                <a:gd name="T78" fmla="*/ 58 w 68"/>
                <a:gd name="T79" fmla="*/ 33 h 76"/>
                <a:gd name="T80" fmla="*/ 55 w 68"/>
                <a:gd name="T81" fmla="*/ 2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
                <a:gd name="T124" fmla="*/ 0 h 76"/>
                <a:gd name="T125" fmla="*/ 68 w 68"/>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 h="76">
                  <a:moveTo>
                    <a:pt x="55" y="27"/>
                  </a:moveTo>
                  <a:lnTo>
                    <a:pt x="54" y="23"/>
                  </a:lnTo>
                  <a:lnTo>
                    <a:pt x="52" y="17"/>
                  </a:lnTo>
                  <a:lnTo>
                    <a:pt x="49" y="12"/>
                  </a:lnTo>
                  <a:lnTo>
                    <a:pt x="46" y="8"/>
                  </a:lnTo>
                  <a:lnTo>
                    <a:pt x="43" y="4"/>
                  </a:lnTo>
                  <a:lnTo>
                    <a:pt x="38" y="2"/>
                  </a:lnTo>
                  <a:lnTo>
                    <a:pt x="33" y="0"/>
                  </a:lnTo>
                  <a:lnTo>
                    <a:pt x="30" y="0"/>
                  </a:lnTo>
                  <a:lnTo>
                    <a:pt x="29" y="0"/>
                  </a:lnTo>
                  <a:lnTo>
                    <a:pt x="27" y="2"/>
                  </a:lnTo>
                  <a:lnTo>
                    <a:pt x="27" y="4"/>
                  </a:lnTo>
                  <a:lnTo>
                    <a:pt x="25" y="8"/>
                  </a:lnTo>
                  <a:lnTo>
                    <a:pt x="25" y="12"/>
                  </a:lnTo>
                  <a:lnTo>
                    <a:pt x="24" y="15"/>
                  </a:lnTo>
                  <a:lnTo>
                    <a:pt x="22" y="17"/>
                  </a:lnTo>
                  <a:lnTo>
                    <a:pt x="21" y="19"/>
                  </a:lnTo>
                  <a:lnTo>
                    <a:pt x="18" y="21"/>
                  </a:lnTo>
                  <a:lnTo>
                    <a:pt x="13" y="23"/>
                  </a:lnTo>
                  <a:lnTo>
                    <a:pt x="10" y="27"/>
                  </a:lnTo>
                  <a:lnTo>
                    <a:pt x="7" y="29"/>
                  </a:lnTo>
                  <a:lnTo>
                    <a:pt x="4" y="33"/>
                  </a:lnTo>
                  <a:lnTo>
                    <a:pt x="0" y="38"/>
                  </a:lnTo>
                  <a:lnTo>
                    <a:pt x="0" y="42"/>
                  </a:lnTo>
                  <a:lnTo>
                    <a:pt x="2" y="46"/>
                  </a:lnTo>
                  <a:lnTo>
                    <a:pt x="8" y="54"/>
                  </a:lnTo>
                  <a:lnTo>
                    <a:pt x="14" y="63"/>
                  </a:lnTo>
                  <a:lnTo>
                    <a:pt x="22" y="69"/>
                  </a:lnTo>
                  <a:lnTo>
                    <a:pt x="30" y="73"/>
                  </a:lnTo>
                  <a:lnTo>
                    <a:pt x="39" y="76"/>
                  </a:lnTo>
                  <a:lnTo>
                    <a:pt x="47" y="76"/>
                  </a:lnTo>
                  <a:lnTo>
                    <a:pt x="55" y="73"/>
                  </a:lnTo>
                  <a:lnTo>
                    <a:pt x="63" y="69"/>
                  </a:lnTo>
                  <a:lnTo>
                    <a:pt x="66" y="65"/>
                  </a:lnTo>
                  <a:lnTo>
                    <a:pt x="68" y="61"/>
                  </a:lnTo>
                  <a:lnTo>
                    <a:pt x="68" y="57"/>
                  </a:lnTo>
                  <a:lnTo>
                    <a:pt x="66" y="50"/>
                  </a:lnTo>
                  <a:lnTo>
                    <a:pt x="63" y="44"/>
                  </a:lnTo>
                  <a:lnTo>
                    <a:pt x="60" y="40"/>
                  </a:lnTo>
                  <a:lnTo>
                    <a:pt x="58" y="33"/>
                  </a:lnTo>
                  <a:lnTo>
                    <a:pt x="55" y="27"/>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15" name="Freeform 217"/>
            <p:cNvSpPr>
              <a:spLocks/>
            </p:cNvSpPr>
            <p:nvPr/>
          </p:nvSpPr>
          <p:spPr bwMode="auto">
            <a:xfrm>
              <a:off x="2844" y="1779"/>
              <a:ext cx="29" cy="33"/>
            </a:xfrm>
            <a:custGeom>
              <a:avLst/>
              <a:gdLst>
                <a:gd name="T0" fmla="*/ 1 w 29"/>
                <a:gd name="T1" fmla="*/ 8 h 33"/>
                <a:gd name="T2" fmla="*/ 4 w 29"/>
                <a:gd name="T3" fmla="*/ 8 h 33"/>
                <a:gd name="T4" fmla="*/ 7 w 29"/>
                <a:gd name="T5" fmla="*/ 10 h 33"/>
                <a:gd name="T6" fmla="*/ 10 w 29"/>
                <a:gd name="T7" fmla="*/ 12 h 33"/>
                <a:gd name="T8" fmla="*/ 15 w 29"/>
                <a:gd name="T9" fmla="*/ 16 h 33"/>
                <a:gd name="T10" fmla="*/ 17 w 29"/>
                <a:gd name="T11" fmla="*/ 19 h 33"/>
                <a:gd name="T12" fmla="*/ 20 w 29"/>
                <a:gd name="T13" fmla="*/ 23 h 33"/>
                <a:gd name="T14" fmla="*/ 21 w 29"/>
                <a:gd name="T15" fmla="*/ 29 h 33"/>
                <a:gd name="T16" fmla="*/ 23 w 29"/>
                <a:gd name="T17" fmla="*/ 33 h 33"/>
                <a:gd name="T18" fmla="*/ 29 w 29"/>
                <a:gd name="T19" fmla="*/ 29 h 33"/>
                <a:gd name="T20" fmla="*/ 28 w 29"/>
                <a:gd name="T21" fmla="*/ 25 h 33"/>
                <a:gd name="T22" fmla="*/ 25 w 29"/>
                <a:gd name="T23" fmla="*/ 19 h 33"/>
                <a:gd name="T24" fmla="*/ 23 w 29"/>
                <a:gd name="T25" fmla="*/ 14 h 33"/>
                <a:gd name="T26" fmla="*/ 18 w 29"/>
                <a:gd name="T27" fmla="*/ 8 h 33"/>
                <a:gd name="T28" fmla="*/ 15 w 29"/>
                <a:gd name="T29" fmla="*/ 4 h 33"/>
                <a:gd name="T30" fmla="*/ 10 w 29"/>
                <a:gd name="T31" fmla="*/ 2 h 33"/>
                <a:gd name="T32" fmla="*/ 6 w 29"/>
                <a:gd name="T33" fmla="*/ 0 h 33"/>
                <a:gd name="T34" fmla="*/ 0 w 29"/>
                <a:gd name="T35" fmla="*/ 0 h 33"/>
                <a:gd name="T36" fmla="*/ 1 w 29"/>
                <a:gd name="T37" fmla="*/ 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33"/>
                <a:gd name="T59" fmla="*/ 29 w 29"/>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33">
                  <a:moveTo>
                    <a:pt x="1" y="8"/>
                  </a:moveTo>
                  <a:lnTo>
                    <a:pt x="4" y="8"/>
                  </a:lnTo>
                  <a:lnTo>
                    <a:pt x="7" y="10"/>
                  </a:lnTo>
                  <a:lnTo>
                    <a:pt x="10" y="12"/>
                  </a:lnTo>
                  <a:lnTo>
                    <a:pt x="15" y="16"/>
                  </a:lnTo>
                  <a:lnTo>
                    <a:pt x="17" y="19"/>
                  </a:lnTo>
                  <a:lnTo>
                    <a:pt x="20" y="23"/>
                  </a:lnTo>
                  <a:lnTo>
                    <a:pt x="21" y="29"/>
                  </a:lnTo>
                  <a:lnTo>
                    <a:pt x="23" y="33"/>
                  </a:lnTo>
                  <a:lnTo>
                    <a:pt x="29" y="29"/>
                  </a:lnTo>
                  <a:lnTo>
                    <a:pt x="28" y="25"/>
                  </a:lnTo>
                  <a:lnTo>
                    <a:pt x="25" y="19"/>
                  </a:lnTo>
                  <a:lnTo>
                    <a:pt x="23" y="14"/>
                  </a:lnTo>
                  <a:lnTo>
                    <a:pt x="18" y="8"/>
                  </a:lnTo>
                  <a:lnTo>
                    <a:pt x="15" y="4"/>
                  </a:lnTo>
                  <a:lnTo>
                    <a:pt x="10" y="2"/>
                  </a:lnTo>
                  <a:lnTo>
                    <a:pt x="6" y="0"/>
                  </a:lnTo>
                  <a:lnTo>
                    <a:pt x="0" y="0"/>
                  </a:lnTo>
                  <a:lnTo>
                    <a:pt x="1"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16" name="Freeform 218"/>
            <p:cNvSpPr>
              <a:spLocks/>
            </p:cNvSpPr>
            <p:nvPr/>
          </p:nvSpPr>
          <p:spPr bwMode="auto">
            <a:xfrm>
              <a:off x="2834" y="1779"/>
              <a:ext cx="11" cy="27"/>
            </a:xfrm>
            <a:custGeom>
              <a:avLst/>
              <a:gdLst>
                <a:gd name="T0" fmla="*/ 3 w 11"/>
                <a:gd name="T1" fmla="*/ 27 h 27"/>
                <a:gd name="T2" fmla="*/ 6 w 11"/>
                <a:gd name="T3" fmla="*/ 25 h 27"/>
                <a:gd name="T4" fmla="*/ 8 w 11"/>
                <a:gd name="T5" fmla="*/ 21 h 27"/>
                <a:gd name="T6" fmla="*/ 10 w 11"/>
                <a:gd name="T7" fmla="*/ 16 h 27"/>
                <a:gd name="T8" fmla="*/ 10 w 11"/>
                <a:gd name="T9" fmla="*/ 14 h 27"/>
                <a:gd name="T10" fmla="*/ 11 w 11"/>
                <a:gd name="T11" fmla="*/ 10 h 27"/>
                <a:gd name="T12" fmla="*/ 11 w 11"/>
                <a:gd name="T13" fmla="*/ 8 h 27"/>
                <a:gd name="T14" fmla="*/ 10 w 11"/>
                <a:gd name="T15" fmla="*/ 0 h 27"/>
                <a:gd name="T16" fmla="*/ 6 w 11"/>
                <a:gd name="T17" fmla="*/ 2 h 27"/>
                <a:gd name="T18" fmla="*/ 5 w 11"/>
                <a:gd name="T19" fmla="*/ 4 h 27"/>
                <a:gd name="T20" fmla="*/ 5 w 11"/>
                <a:gd name="T21" fmla="*/ 8 h 27"/>
                <a:gd name="T22" fmla="*/ 3 w 11"/>
                <a:gd name="T23" fmla="*/ 10 h 27"/>
                <a:gd name="T24" fmla="*/ 3 w 11"/>
                <a:gd name="T25" fmla="*/ 14 h 27"/>
                <a:gd name="T26" fmla="*/ 2 w 11"/>
                <a:gd name="T27" fmla="*/ 16 h 27"/>
                <a:gd name="T28" fmla="*/ 2 w 11"/>
                <a:gd name="T29" fmla="*/ 19 h 27"/>
                <a:gd name="T30" fmla="*/ 0 w 11"/>
                <a:gd name="T31" fmla="*/ 19 h 27"/>
                <a:gd name="T32" fmla="*/ 3 w 11"/>
                <a:gd name="T33" fmla="*/ 27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27"/>
                <a:gd name="T53" fmla="*/ 11 w 11"/>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27">
                  <a:moveTo>
                    <a:pt x="3" y="27"/>
                  </a:moveTo>
                  <a:lnTo>
                    <a:pt x="6" y="25"/>
                  </a:lnTo>
                  <a:lnTo>
                    <a:pt x="8" y="21"/>
                  </a:lnTo>
                  <a:lnTo>
                    <a:pt x="10" y="16"/>
                  </a:lnTo>
                  <a:lnTo>
                    <a:pt x="10" y="14"/>
                  </a:lnTo>
                  <a:lnTo>
                    <a:pt x="11" y="10"/>
                  </a:lnTo>
                  <a:lnTo>
                    <a:pt x="11" y="8"/>
                  </a:lnTo>
                  <a:lnTo>
                    <a:pt x="10" y="0"/>
                  </a:lnTo>
                  <a:lnTo>
                    <a:pt x="6" y="2"/>
                  </a:lnTo>
                  <a:lnTo>
                    <a:pt x="5" y="4"/>
                  </a:lnTo>
                  <a:lnTo>
                    <a:pt x="5" y="8"/>
                  </a:lnTo>
                  <a:lnTo>
                    <a:pt x="3" y="10"/>
                  </a:lnTo>
                  <a:lnTo>
                    <a:pt x="3" y="14"/>
                  </a:lnTo>
                  <a:lnTo>
                    <a:pt x="2" y="16"/>
                  </a:lnTo>
                  <a:lnTo>
                    <a:pt x="2" y="19"/>
                  </a:lnTo>
                  <a:lnTo>
                    <a:pt x="0" y="19"/>
                  </a:lnTo>
                  <a:lnTo>
                    <a:pt x="3" y="2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17" name="Freeform 219"/>
            <p:cNvSpPr>
              <a:spLocks/>
            </p:cNvSpPr>
            <p:nvPr/>
          </p:nvSpPr>
          <p:spPr bwMode="auto">
            <a:xfrm>
              <a:off x="2812" y="1798"/>
              <a:ext cx="25" cy="33"/>
            </a:xfrm>
            <a:custGeom>
              <a:avLst/>
              <a:gdLst>
                <a:gd name="T0" fmla="*/ 8 w 25"/>
                <a:gd name="T1" fmla="*/ 29 h 33"/>
                <a:gd name="T2" fmla="*/ 7 w 25"/>
                <a:gd name="T3" fmla="*/ 25 h 33"/>
                <a:gd name="T4" fmla="*/ 7 w 25"/>
                <a:gd name="T5" fmla="*/ 23 h 33"/>
                <a:gd name="T6" fmla="*/ 8 w 25"/>
                <a:gd name="T7" fmla="*/ 21 h 33"/>
                <a:gd name="T8" fmla="*/ 11 w 25"/>
                <a:gd name="T9" fmla="*/ 18 h 33"/>
                <a:gd name="T10" fmla="*/ 14 w 25"/>
                <a:gd name="T11" fmla="*/ 16 h 33"/>
                <a:gd name="T12" fmla="*/ 17 w 25"/>
                <a:gd name="T13" fmla="*/ 12 h 33"/>
                <a:gd name="T14" fmla="*/ 22 w 25"/>
                <a:gd name="T15" fmla="*/ 10 h 33"/>
                <a:gd name="T16" fmla="*/ 25 w 25"/>
                <a:gd name="T17" fmla="*/ 8 h 33"/>
                <a:gd name="T18" fmla="*/ 22 w 25"/>
                <a:gd name="T19" fmla="*/ 0 h 33"/>
                <a:gd name="T20" fmla="*/ 19 w 25"/>
                <a:gd name="T21" fmla="*/ 2 h 33"/>
                <a:gd name="T22" fmla="*/ 16 w 25"/>
                <a:gd name="T23" fmla="*/ 6 h 33"/>
                <a:gd name="T24" fmla="*/ 11 w 25"/>
                <a:gd name="T25" fmla="*/ 8 h 33"/>
                <a:gd name="T26" fmla="*/ 7 w 25"/>
                <a:gd name="T27" fmla="*/ 12 h 33"/>
                <a:gd name="T28" fmla="*/ 3 w 25"/>
                <a:gd name="T29" fmla="*/ 14 h 33"/>
                <a:gd name="T30" fmla="*/ 2 w 25"/>
                <a:gd name="T31" fmla="*/ 21 h 33"/>
                <a:gd name="T32" fmla="*/ 0 w 25"/>
                <a:gd name="T33" fmla="*/ 27 h 33"/>
                <a:gd name="T34" fmla="*/ 2 w 25"/>
                <a:gd name="T35" fmla="*/ 33 h 33"/>
                <a:gd name="T36" fmla="*/ 8 w 25"/>
                <a:gd name="T37" fmla="*/ 29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33"/>
                <a:gd name="T59" fmla="*/ 25 w 25"/>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33">
                  <a:moveTo>
                    <a:pt x="8" y="29"/>
                  </a:moveTo>
                  <a:lnTo>
                    <a:pt x="7" y="25"/>
                  </a:lnTo>
                  <a:lnTo>
                    <a:pt x="7" y="23"/>
                  </a:lnTo>
                  <a:lnTo>
                    <a:pt x="8" y="21"/>
                  </a:lnTo>
                  <a:lnTo>
                    <a:pt x="11" y="18"/>
                  </a:lnTo>
                  <a:lnTo>
                    <a:pt x="14" y="16"/>
                  </a:lnTo>
                  <a:lnTo>
                    <a:pt x="17" y="12"/>
                  </a:lnTo>
                  <a:lnTo>
                    <a:pt x="22" y="10"/>
                  </a:lnTo>
                  <a:lnTo>
                    <a:pt x="25" y="8"/>
                  </a:lnTo>
                  <a:lnTo>
                    <a:pt x="22" y="0"/>
                  </a:lnTo>
                  <a:lnTo>
                    <a:pt x="19" y="2"/>
                  </a:lnTo>
                  <a:lnTo>
                    <a:pt x="16" y="6"/>
                  </a:lnTo>
                  <a:lnTo>
                    <a:pt x="11" y="8"/>
                  </a:lnTo>
                  <a:lnTo>
                    <a:pt x="7" y="12"/>
                  </a:lnTo>
                  <a:lnTo>
                    <a:pt x="3" y="14"/>
                  </a:lnTo>
                  <a:lnTo>
                    <a:pt x="2" y="21"/>
                  </a:lnTo>
                  <a:lnTo>
                    <a:pt x="0" y="27"/>
                  </a:lnTo>
                  <a:lnTo>
                    <a:pt x="2" y="33"/>
                  </a:lnTo>
                  <a:lnTo>
                    <a:pt x="8" y="2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18" name="Freeform 220"/>
            <p:cNvSpPr>
              <a:spLocks/>
            </p:cNvSpPr>
            <p:nvPr/>
          </p:nvSpPr>
          <p:spPr bwMode="auto">
            <a:xfrm>
              <a:off x="2814" y="1827"/>
              <a:ext cx="65" cy="36"/>
            </a:xfrm>
            <a:custGeom>
              <a:avLst/>
              <a:gdLst>
                <a:gd name="T0" fmla="*/ 64 w 65"/>
                <a:gd name="T1" fmla="*/ 21 h 36"/>
                <a:gd name="T2" fmla="*/ 56 w 65"/>
                <a:gd name="T3" fmla="*/ 25 h 36"/>
                <a:gd name="T4" fmla="*/ 48 w 65"/>
                <a:gd name="T5" fmla="*/ 27 h 36"/>
                <a:gd name="T6" fmla="*/ 40 w 65"/>
                <a:gd name="T7" fmla="*/ 27 h 36"/>
                <a:gd name="T8" fmla="*/ 33 w 65"/>
                <a:gd name="T9" fmla="*/ 25 h 36"/>
                <a:gd name="T10" fmla="*/ 25 w 65"/>
                <a:gd name="T11" fmla="*/ 21 h 36"/>
                <a:gd name="T12" fmla="*/ 17 w 65"/>
                <a:gd name="T13" fmla="*/ 15 h 36"/>
                <a:gd name="T14" fmla="*/ 11 w 65"/>
                <a:gd name="T15" fmla="*/ 8 h 36"/>
                <a:gd name="T16" fmla="*/ 6 w 65"/>
                <a:gd name="T17" fmla="*/ 0 h 36"/>
                <a:gd name="T18" fmla="*/ 0 w 65"/>
                <a:gd name="T19" fmla="*/ 4 h 36"/>
                <a:gd name="T20" fmla="*/ 6 w 65"/>
                <a:gd name="T21" fmla="*/ 15 h 36"/>
                <a:gd name="T22" fmla="*/ 14 w 65"/>
                <a:gd name="T23" fmla="*/ 21 h 36"/>
                <a:gd name="T24" fmla="*/ 22 w 65"/>
                <a:gd name="T25" fmla="*/ 27 h 36"/>
                <a:gd name="T26" fmla="*/ 31 w 65"/>
                <a:gd name="T27" fmla="*/ 34 h 36"/>
                <a:gd name="T28" fmla="*/ 39 w 65"/>
                <a:gd name="T29" fmla="*/ 36 h 36"/>
                <a:gd name="T30" fmla="*/ 48 w 65"/>
                <a:gd name="T31" fmla="*/ 36 h 36"/>
                <a:gd name="T32" fmla="*/ 58 w 65"/>
                <a:gd name="T33" fmla="*/ 34 h 36"/>
                <a:gd name="T34" fmla="*/ 65 w 65"/>
                <a:gd name="T35" fmla="*/ 29 h 36"/>
                <a:gd name="T36" fmla="*/ 64 w 65"/>
                <a:gd name="T37" fmla="*/ 21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
                <a:gd name="T58" fmla="*/ 0 h 36"/>
                <a:gd name="T59" fmla="*/ 65 w 65"/>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 h="36">
                  <a:moveTo>
                    <a:pt x="64" y="21"/>
                  </a:moveTo>
                  <a:lnTo>
                    <a:pt x="56" y="25"/>
                  </a:lnTo>
                  <a:lnTo>
                    <a:pt x="48" y="27"/>
                  </a:lnTo>
                  <a:lnTo>
                    <a:pt x="40" y="27"/>
                  </a:lnTo>
                  <a:lnTo>
                    <a:pt x="33" y="25"/>
                  </a:lnTo>
                  <a:lnTo>
                    <a:pt x="25" y="21"/>
                  </a:lnTo>
                  <a:lnTo>
                    <a:pt x="17" y="15"/>
                  </a:lnTo>
                  <a:lnTo>
                    <a:pt x="11" y="8"/>
                  </a:lnTo>
                  <a:lnTo>
                    <a:pt x="6" y="0"/>
                  </a:lnTo>
                  <a:lnTo>
                    <a:pt x="0" y="4"/>
                  </a:lnTo>
                  <a:lnTo>
                    <a:pt x="6" y="15"/>
                  </a:lnTo>
                  <a:lnTo>
                    <a:pt x="14" y="21"/>
                  </a:lnTo>
                  <a:lnTo>
                    <a:pt x="22" y="27"/>
                  </a:lnTo>
                  <a:lnTo>
                    <a:pt x="31" y="34"/>
                  </a:lnTo>
                  <a:lnTo>
                    <a:pt x="39" y="36"/>
                  </a:lnTo>
                  <a:lnTo>
                    <a:pt x="48" y="36"/>
                  </a:lnTo>
                  <a:lnTo>
                    <a:pt x="58" y="34"/>
                  </a:lnTo>
                  <a:lnTo>
                    <a:pt x="65" y="29"/>
                  </a:lnTo>
                  <a:lnTo>
                    <a:pt x="64" y="2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19" name="Freeform 221"/>
            <p:cNvSpPr>
              <a:spLocks/>
            </p:cNvSpPr>
            <p:nvPr/>
          </p:nvSpPr>
          <p:spPr bwMode="auto">
            <a:xfrm>
              <a:off x="2867" y="1808"/>
              <a:ext cx="19" cy="48"/>
            </a:xfrm>
            <a:custGeom>
              <a:avLst/>
              <a:gdLst>
                <a:gd name="T0" fmla="*/ 0 w 19"/>
                <a:gd name="T1" fmla="*/ 4 h 48"/>
                <a:gd name="T2" fmla="*/ 3 w 19"/>
                <a:gd name="T3" fmla="*/ 11 h 48"/>
                <a:gd name="T4" fmla="*/ 6 w 19"/>
                <a:gd name="T5" fmla="*/ 17 h 48"/>
                <a:gd name="T6" fmla="*/ 8 w 19"/>
                <a:gd name="T7" fmla="*/ 21 h 48"/>
                <a:gd name="T8" fmla="*/ 11 w 19"/>
                <a:gd name="T9" fmla="*/ 27 h 48"/>
                <a:gd name="T10" fmla="*/ 12 w 19"/>
                <a:gd name="T11" fmla="*/ 32 h 48"/>
                <a:gd name="T12" fmla="*/ 12 w 19"/>
                <a:gd name="T13" fmla="*/ 36 h 48"/>
                <a:gd name="T14" fmla="*/ 12 w 19"/>
                <a:gd name="T15" fmla="*/ 38 h 48"/>
                <a:gd name="T16" fmla="*/ 11 w 19"/>
                <a:gd name="T17" fmla="*/ 40 h 48"/>
                <a:gd name="T18" fmla="*/ 12 w 19"/>
                <a:gd name="T19" fmla="*/ 48 h 48"/>
                <a:gd name="T20" fmla="*/ 17 w 19"/>
                <a:gd name="T21" fmla="*/ 44 h 48"/>
                <a:gd name="T22" fmla="*/ 19 w 19"/>
                <a:gd name="T23" fmla="*/ 38 h 48"/>
                <a:gd name="T24" fmla="*/ 19 w 19"/>
                <a:gd name="T25" fmla="*/ 29 h 48"/>
                <a:gd name="T26" fmla="*/ 17 w 19"/>
                <a:gd name="T27" fmla="*/ 23 h 48"/>
                <a:gd name="T28" fmla="*/ 14 w 19"/>
                <a:gd name="T29" fmla="*/ 17 h 48"/>
                <a:gd name="T30" fmla="*/ 11 w 19"/>
                <a:gd name="T31" fmla="*/ 11 h 48"/>
                <a:gd name="T32" fmla="*/ 9 w 19"/>
                <a:gd name="T33" fmla="*/ 6 h 48"/>
                <a:gd name="T34" fmla="*/ 6 w 19"/>
                <a:gd name="T35" fmla="*/ 0 h 48"/>
                <a:gd name="T36" fmla="*/ 0 w 19"/>
                <a:gd name="T37" fmla="*/ 4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48"/>
                <a:gd name="T59" fmla="*/ 19 w 19"/>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48">
                  <a:moveTo>
                    <a:pt x="0" y="4"/>
                  </a:moveTo>
                  <a:lnTo>
                    <a:pt x="3" y="11"/>
                  </a:lnTo>
                  <a:lnTo>
                    <a:pt x="6" y="17"/>
                  </a:lnTo>
                  <a:lnTo>
                    <a:pt x="8" y="21"/>
                  </a:lnTo>
                  <a:lnTo>
                    <a:pt x="11" y="27"/>
                  </a:lnTo>
                  <a:lnTo>
                    <a:pt x="12" y="32"/>
                  </a:lnTo>
                  <a:lnTo>
                    <a:pt x="12" y="36"/>
                  </a:lnTo>
                  <a:lnTo>
                    <a:pt x="12" y="38"/>
                  </a:lnTo>
                  <a:lnTo>
                    <a:pt x="11" y="40"/>
                  </a:lnTo>
                  <a:lnTo>
                    <a:pt x="12" y="48"/>
                  </a:lnTo>
                  <a:lnTo>
                    <a:pt x="17" y="44"/>
                  </a:lnTo>
                  <a:lnTo>
                    <a:pt x="19" y="38"/>
                  </a:lnTo>
                  <a:lnTo>
                    <a:pt x="19" y="29"/>
                  </a:lnTo>
                  <a:lnTo>
                    <a:pt x="17" y="23"/>
                  </a:lnTo>
                  <a:lnTo>
                    <a:pt x="14" y="17"/>
                  </a:lnTo>
                  <a:lnTo>
                    <a:pt x="11" y="11"/>
                  </a:lnTo>
                  <a:lnTo>
                    <a:pt x="9" y="6"/>
                  </a:lnTo>
                  <a:lnTo>
                    <a:pt x="6" y="0"/>
                  </a:lnTo>
                  <a:lnTo>
                    <a:pt x="0"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20" name="Freeform 222"/>
            <p:cNvSpPr>
              <a:spLocks/>
            </p:cNvSpPr>
            <p:nvPr/>
          </p:nvSpPr>
          <p:spPr bwMode="auto">
            <a:xfrm>
              <a:off x="2878" y="1777"/>
              <a:ext cx="69" cy="67"/>
            </a:xfrm>
            <a:custGeom>
              <a:avLst/>
              <a:gdLst>
                <a:gd name="T0" fmla="*/ 44 w 69"/>
                <a:gd name="T1" fmla="*/ 2 h 67"/>
                <a:gd name="T2" fmla="*/ 41 w 69"/>
                <a:gd name="T3" fmla="*/ 0 h 67"/>
                <a:gd name="T4" fmla="*/ 37 w 69"/>
                <a:gd name="T5" fmla="*/ 0 h 67"/>
                <a:gd name="T6" fmla="*/ 33 w 69"/>
                <a:gd name="T7" fmla="*/ 0 h 67"/>
                <a:gd name="T8" fmla="*/ 30 w 69"/>
                <a:gd name="T9" fmla="*/ 0 h 67"/>
                <a:gd name="T10" fmla="*/ 27 w 69"/>
                <a:gd name="T11" fmla="*/ 0 h 67"/>
                <a:gd name="T12" fmla="*/ 23 w 69"/>
                <a:gd name="T13" fmla="*/ 2 h 67"/>
                <a:gd name="T14" fmla="*/ 20 w 69"/>
                <a:gd name="T15" fmla="*/ 4 h 67"/>
                <a:gd name="T16" fmla="*/ 17 w 69"/>
                <a:gd name="T17" fmla="*/ 4 h 67"/>
                <a:gd name="T18" fmla="*/ 14 w 69"/>
                <a:gd name="T19" fmla="*/ 6 h 67"/>
                <a:gd name="T20" fmla="*/ 11 w 69"/>
                <a:gd name="T21" fmla="*/ 10 h 67"/>
                <a:gd name="T22" fmla="*/ 8 w 69"/>
                <a:gd name="T23" fmla="*/ 12 h 67"/>
                <a:gd name="T24" fmla="*/ 6 w 69"/>
                <a:gd name="T25" fmla="*/ 16 h 67"/>
                <a:gd name="T26" fmla="*/ 5 w 69"/>
                <a:gd name="T27" fmla="*/ 21 h 67"/>
                <a:gd name="T28" fmla="*/ 3 w 69"/>
                <a:gd name="T29" fmla="*/ 25 h 67"/>
                <a:gd name="T30" fmla="*/ 1 w 69"/>
                <a:gd name="T31" fmla="*/ 29 h 67"/>
                <a:gd name="T32" fmla="*/ 0 w 69"/>
                <a:gd name="T33" fmla="*/ 33 h 67"/>
                <a:gd name="T34" fmla="*/ 0 w 69"/>
                <a:gd name="T35" fmla="*/ 39 h 67"/>
                <a:gd name="T36" fmla="*/ 1 w 69"/>
                <a:gd name="T37" fmla="*/ 46 h 67"/>
                <a:gd name="T38" fmla="*/ 3 w 69"/>
                <a:gd name="T39" fmla="*/ 52 h 67"/>
                <a:gd name="T40" fmla="*/ 6 w 69"/>
                <a:gd name="T41" fmla="*/ 58 h 67"/>
                <a:gd name="T42" fmla="*/ 9 w 69"/>
                <a:gd name="T43" fmla="*/ 63 h 67"/>
                <a:gd name="T44" fmla="*/ 14 w 69"/>
                <a:gd name="T45" fmla="*/ 65 h 67"/>
                <a:gd name="T46" fmla="*/ 19 w 69"/>
                <a:gd name="T47" fmla="*/ 67 h 67"/>
                <a:gd name="T48" fmla="*/ 23 w 69"/>
                <a:gd name="T49" fmla="*/ 67 h 67"/>
                <a:gd name="T50" fmla="*/ 30 w 69"/>
                <a:gd name="T51" fmla="*/ 67 h 67"/>
                <a:gd name="T52" fmla="*/ 34 w 69"/>
                <a:gd name="T53" fmla="*/ 65 h 67"/>
                <a:gd name="T54" fmla="*/ 41 w 69"/>
                <a:gd name="T55" fmla="*/ 65 h 67"/>
                <a:gd name="T56" fmla="*/ 47 w 69"/>
                <a:gd name="T57" fmla="*/ 63 h 67"/>
                <a:gd name="T58" fmla="*/ 53 w 69"/>
                <a:gd name="T59" fmla="*/ 60 h 67"/>
                <a:gd name="T60" fmla="*/ 58 w 69"/>
                <a:gd name="T61" fmla="*/ 58 h 67"/>
                <a:gd name="T62" fmla="*/ 62 w 69"/>
                <a:gd name="T63" fmla="*/ 52 h 67"/>
                <a:gd name="T64" fmla="*/ 66 w 69"/>
                <a:gd name="T65" fmla="*/ 46 h 67"/>
                <a:gd name="T66" fmla="*/ 67 w 69"/>
                <a:gd name="T67" fmla="*/ 39 h 67"/>
                <a:gd name="T68" fmla="*/ 69 w 69"/>
                <a:gd name="T69" fmla="*/ 33 h 67"/>
                <a:gd name="T70" fmla="*/ 69 w 69"/>
                <a:gd name="T71" fmla="*/ 27 h 67"/>
                <a:gd name="T72" fmla="*/ 67 w 69"/>
                <a:gd name="T73" fmla="*/ 21 h 67"/>
                <a:gd name="T74" fmla="*/ 64 w 69"/>
                <a:gd name="T75" fmla="*/ 16 h 67"/>
                <a:gd name="T76" fmla="*/ 61 w 69"/>
                <a:gd name="T77" fmla="*/ 12 h 67"/>
                <a:gd name="T78" fmla="*/ 55 w 69"/>
                <a:gd name="T79" fmla="*/ 8 h 67"/>
                <a:gd name="T80" fmla="*/ 48 w 69"/>
                <a:gd name="T81" fmla="*/ 8 h 67"/>
                <a:gd name="T82" fmla="*/ 48 w 69"/>
                <a:gd name="T83" fmla="*/ 8 h 67"/>
                <a:gd name="T84" fmla="*/ 47 w 69"/>
                <a:gd name="T85" fmla="*/ 6 h 67"/>
                <a:gd name="T86" fmla="*/ 47 w 69"/>
                <a:gd name="T87" fmla="*/ 6 h 67"/>
                <a:gd name="T88" fmla="*/ 47 w 69"/>
                <a:gd name="T89" fmla="*/ 4 h 67"/>
                <a:gd name="T90" fmla="*/ 45 w 69"/>
                <a:gd name="T91" fmla="*/ 4 h 67"/>
                <a:gd name="T92" fmla="*/ 45 w 69"/>
                <a:gd name="T93" fmla="*/ 2 h 67"/>
                <a:gd name="T94" fmla="*/ 44 w 69"/>
                <a:gd name="T95" fmla="*/ 2 h 67"/>
                <a:gd name="T96" fmla="*/ 44 w 69"/>
                <a:gd name="T97" fmla="*/ 2 h 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
                <a:gd name="T148" fmla="*/ 0 h 67"/>
                <a:gd name="T149" fmla="*/ 69 w 69"/>
                <a:gd name="T150" fmla="*/ 67 h 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 h="67">
                  <a:moveTo>
                    <a:pt x="44" y="2"/>
                  </a:moveTo>
                  <a:lnTo>
                    <a:pt x="41" y="0"/>
                  </a:lnTo>
                  <a:lnTo>
                    <a:pt x="37" y="0"/>
                  </a:lnTo>
                  <a:lnTo>
                    <a:pt x="33" y="0"/>
                  </a:lnTo>
                  <a:lnTo>
                    <a:pt x="30" y="0"/>
                  </a:lnTo>
                  <a:lnTo>
                    <a:pt x="27" y="0"/>
                  </a:lnTo>
                  <a:lnTo>
                    <a:pt x="23" y="2"/>
                  </a:lnTo>
                  <a:lnTo>
                    <a:pt x="20" y="4"/>
                  </a:lnTo>
                  <a:lnTo>
                    <a:pt x="17" y="4"/>
                  </a:lnTo>
                  <a:lnTo>
                    <a:pt x="14" y="6"/>
                  </a:lnTo>
                  <a:lnTo>
                    <a:pt x="11" y="10"/>
                  </a:lnTo>
                  <a:lnTo>
                    <a:pt x="8" y="12"/>
                  </a:lnTo>
                  <a:lnTo>
                    <a:pt x="6" y="16"/>
                  </a:lnTo>
                  <a:lnTo>
                    <a:pt x="5" y="21"/>
                  </a:lnTo>
                  <a:lnTo>
                    <a:pt x="3" y="25"/>
                  </a:lnTo>
                  <a:lnTo>
                    <a:pt x="1" y="29"/>
                  </a:lnTo>
                  <a:lnTo>
                    <a:pt x="0" y="33"/>
                  </a:lnTo>
                  <a:lnTo>
                    <a:pt x="0" y="39"/>
                  </a:lnTo>
                  <a:lnTo>
                    <a:pt x="1" y="46"/>
                  </a:lnTo>
                  <a:lnTo>
                    <a:pt x="3" y="52"/>
                  </a:lnTo>
                  <a:lnTo>
                    <a:pt x="6" y="58"/>
                  </a:lnTo>
                  <a:lnTo>
                    <a:pt x="9" y="63"/>
                  </a:lnTo>
                  <a:lnTo>
                    <a:pt x="14" y="65"/>
                  </a:lnTo>
                  <a:lnTo>
                    <a:pt x="19" y="67"/>
                  </a:lnTo>
                  <a:lnTo>
                    <a:pt x="23" y="67"/>
                  </a:lnTo>
                  <a:lnTo>
                    <a:pt x="30" y="67"/>
                  </a:lnTo>
                  <a:lnTo>
                    <a:pt x="34" y="65"/>
                  </a:lnTo>
                  <a:lnTo>
                    <a:pt x="41" y="65"/>
                  </a:lnTo>
                  <a:lnTo>
                    <a:pt x="47" y="63"/>
                  </a:lnTo>
                  <a:lnTo>
                    <a:pt x="53" y="60"/>
                  </a:lnTo>
                  <a:lnTo>
                    <a:pt x="58" y="58"/>
                  </a:lnTo>
                  <a:lnTo>
                    <a:pt x="62" y="52"/>
                  </a:lnTo>
                  <a:lnTo>
                    <a:pt x="66" y="46"/>
                  </a:lnTo>
                  <a:lnTo>
                    <a:pt x="67" y="39"/>
                  </a:lnTo>
                  <a:lnTo>
                    <a:pt x="69" y="33"/>
                  </a:lnTo>
                  <a:lnTo>
                    <a:pt x="69" y="27"/>
                  </a:lnTo>
                  <a:lnTo>
                    <a:pt x="67" y="21"/>
                  </a:lnTo>
                  <a:lnTo>
                    <a:pt x="64" y="16"/>
                  </a:lnTo>
                  <a:lnTo>
                    <a:pt x="61" y="12"/>
                  </a:lnTo>
                  <a:lnTo>
                    <a:pt x="55" y="8"/>
                  </a:lnTo>
                  <a:lnTo>
                    <a:pt x="48" y="8"/>
                  </a:lnTo>
                  <a:lnTo>
                    <a:pt x="47" y="6"/>
                  </a:lnTo>
                  <a:lnTo>
                    <a:pt x="47" y="4"/>
                  </a:lnTo>
                  <a:lnTo>
                    <a:pt x="45" y="4"/>
                  </a:lnTo>
                  <a:lnTo>
                    <a:pt x="45" y="2"/>
                  </a:lnTo>
                  <a:lnTo>
                    <a:pt x="44" y="2"/>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21" name="Freeform 223"/>
            <p:cNvSpPr>
              <a:spLocks/>
            </p:cNvSpPr>
            <p:nvPr/>
          </p:nvSpPr>
          <p:spPr bwMode="auto">
            <a:xfrm>
              <a:off x="2894" y="1772"/>
              <a:ext cx="29" cy="13"/>
            </a:xfrm>
            <a:custGeom>
              <a:avLst/>
              <a:gdLst>
                <a:gd name="T0" fmla="*/ 1 w 29"/>
                <a:gd name="T1" fmla="*/ 13 h 13"/>
                <a:gd name="T2" fmla="*/ 4 w 29"/>
                <a:gd name="T3" fmla="*/ 13 h 13"/>
                <a:gd name="T4" fmla="*/ 7 w 29"/>
                <a:gd name="T5" fmla="*/ 11 h 13"/>
                <a:gd name="T6" fmla="*/ 11 w 29"/>
                <a:gd name="T7" fmla="*/ 11 h 13"/>
                <a:gd name="T8" fmla="*/ 15 w 29"/>
                <a:gd name="T9" fmla="*/ 9 h 13"/>
                <a:gd name="T10" fmla="*/ 18 w 29"/>
                <a:gd name="T11" fmla="*/ 9 h 13"/>
                <a:gd name="T12" fmla="*/ 21 w 29"/>
                <a:gd name="T13" fmla="*/ 9 h 13"/>
                <a:gd name="T14" fmla="*/ 25 w 29"/>
                <a:gd name="T15" fmla="*/ 9 h 13"/>
                <a:gd name="T16" fmla="*/ 28 w 29"/>
                <a:gd name="T17" fmla="*/ 11 h 13"/>
                <a:gd name="T18" fmla="*/ 29 w 29"/>
                <a:gd name="T19" fmla="*/ 0 h 13"/>
                <a:gd name="T20" fmla="*/ 25 w 29"/>
                <a:gd name="T21" fmla="*/ 0 h 13"/>
                <a:gd name="T22" fmla="*/ 21 w 29"/>
                <a:gd name="T23" fmla="*/ 0 h 13"/>
                <a:gd name="T24" fmla="*/ 17 w 29"/>
                <a:gd name="T25" fmla="*/ 0 h 13"/>
                <a:gd name="T26" fmla="*/ 14 w 29"/>
                <a:gd name="T27" fmla="*/ 0 h 13"/>
                <a:gd name="T28" fmla="*/ 11 w 29"/>
                <a:gd name="T29" fmla="*/ 0 h 13"/>
                <a:gd name="T30" fmla="*/ 6 w 29"/>
                <a:gd name="T31" fmla="*/ 2 h 13"/>
                <a:gd name="T32" fmla="*/ 3 w 29"/>
                <a:gd name="T33" fmla="*/ 5 h 13"/>
                <a:gd name="T34" fmla="*/ 0 w 29"/>
                <a:gd name="T35" fmla="*/ 7 h 13"/>
                <a:gd name="T36" fmla="*/ 1 w 29"/>
                <a:gd name="T37" fmla="*/ 13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3"/>
                <a:gd name="T59" fmla="*/ 29 w 29"/>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3">
                  <a:moveTo>
                    <a:pt x="1" y="13"/>
                  </a:moveTo>
                  <a:lnTo>
                    <a:pt x="4" y="13"/>
                  </a:lnTo>
                  <a:lnTo>
                    <a:pt x="7" y="11"/>
                  </a:lnTo>
                  <a:lnTo>
                    <a:pt x="11" y="11"/>
                  </a:lnTo>
                  <a:lnTo>
                    <a:pt x="15" y="9"/>
                  </a:lnTo>
                  <a:lnTo>
                    <a:pt x="18" y="9"/>
                  </a:lnTo>
                  <a:lnTo>
                    <a:pt x="21" y="9"/>
                  </a:lnTo>
                  <a:lnTo>
                    <a:pt x="25" y="9"/>
                  </a:lnTo>
                  <a:lnTo>
                    <a:pt x="28" y="11"/>
                  </a:lnTo>
                  <a:lnTo>
                    <a:pt x="29" y="0"/>
                  </a:lnTo>
                  <a:lnTo>
                    <a:pt x="25" y="0"/>
                  </a:lnTo>
                  <a:lnTo>
                    <a:pt x="21" y="0"/>
                  </a:lnTo>
                  <a:lnTo>
                    <a:pt x="17" y="0"/>
                  </a:lnTo>
                  <a:lnTo>
                    <a:pt x="14" y="0"/>
                  </a:lnTo>
                  <a:lnTo>
                    <a:pt x="11" y="0"/>
                  </a:lnTo>
                  <a:lnTo>
                    <a:pt x="6" y="2"/>
                  </a:lnTo>
                  <a:lnTo>
                    <a:pt x="3" y="5"/>
                  </a:lnTo>
                  <a:lnTo>
                    <a:pt x="0" y="7"/>
                  </a:lnTo>
                  <a:lnTo>
                    <a:pt x="1"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22" name="Freeform 224"/>
            <p:cNvSpPr>
              <a:spLocks/>
            </p:cNvSpPr>
            <p:nvPr/>
          </p:nvSpPr>
          <p:spPr bwMode="auto">
            <a:xfrm>
              <a:off x="2875" y="1779"/>
              <a:ext cx="20" cy="33"/>
            </a:xfrm>
            <a:custGeom>
              <a:avLst/>
              <a:gdLst>
                <a:gd name="T0" fmla="*/ 6 w 20"/>
                <a:gd name="T1" fmla="*/ 33 h 33"/>
                <a:gd name="T2" fmla="*/ 6 w 20"/>
                <a:gd name="T3" fmla="*/ 31 h 33"/>
                <a:gd name="T4" fmla="*/ 8 w 20"/>
                <a:gd name="T5" fmla="*/ 29 h 33"/>
                <a:gd name="T6" fmla="*/ 9 w 20"/>
                <a:gd name="T7" fmla="*/ 25 h 33"/>
                <a:gd name="T8" fmla="*/ 9 w 20"/>
                <a:gd name="T9" fmla="*/ 21 h 33"/>
                <a:gd name="T10" fmla="*/ 12 w 20"/>
                <a:gd name="T11" fmla="*/ 16 h 33"/>
                <a:gd name="T12" fmla="*/ 14 w 20"/>
                <a:gd name="T13" fmla="*/ 14 h 33"/>
                <a:gd name="T14" fmla="*/ 15 w 20"/>
                <a:gd name="T15" fmla="*/ 10 h 33"/>
                <a:gd name="T16" fmla="*/ 19 w 20"/>
                <a:gd name="T17" fmla="*/ 8 h 33"/>
                <a:gd name="T18" fmla="*/ 20 w 20"/>
                <a:gd name="T19" fmla="*/ 6 h 33"/>
                <a:gd name="T20" fmla="*/ 19 w 20"/>
                <a:gd name="T21" fmla="*/ 0 h 33"/>
                <a:gd name="T22" fmla="*/ 15 w 20"/>
                <a:gd name="T23" fmla="*/ 2 h 33"/>
                <a:gd name="T24" fmla="*/ 11 w 20"/>
                <a:gd name="T25" fmla="*/ 4 h 33"/>
                <a:gd name="T26" fmla="*/ 9 w 20"/>
                <a:gd name="T27" fmla="*/ 8 h 33"/>
                <a:gd name="T28" fmla="*/ 6 w 20"/>
                <a:gd name="T29" fmla="*/ 12 h 33"/>
                <a:gd name="T30" fmla="*/ 4 w 20"/>
                <a:gd name="T31" fmla="*/ 16 h 33"/>
                <a:gd name="T32" fmla="*/ 3 w 20"/>
                <a:gd name="T33" fmla="*/ 21 h 33"/>
                <a:gd name="T34" fmla="*/ 1 w 20"/>
                <a:gd name="T35" fmla="*/ 27 h 33"/>
                <a:gd name="T36" fmla="*/ 0 w 20"/>
                <a:gd name="T37" fmla="*/ 31 h 33"/>
                <a:gd name="T38" fmla="*/ 6 w 20"/>
                <a:gd name="T39" fmla="*/ 33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33"/>
                <a:gd name="T62" fmla="*/ 20 w 20"/>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33">
                  <a:moveTo>
                    <a:pt x="6" y="33"/>
                  </a:moveTo>
                  <a:lnTo>
                    <a:pt x="6" y="31"/>
                  </a:lnTo>
                  <a:lnTo>
                    <a:pt x="8" y="29"/>
                  </a:lnTo>
                  <a:lnTo>
                    <a:pt x="9" y="25"/>
                  </a:lnTo>
                  <a:lnTo>
                    <a:pt x="9" y="21"/>
                  </a:lnTo>
                  <a:lnTo>
                    <a:pt x="12" y="16"/>
                  </a:lnTo>
                  <a:lnTo>
                    <a:pt x="14" y="14"/>
                  </a:lnTo>
                  <a:lnTo>
                    <a:pt x="15" y="10"/>
                  </a:lnTo>
                  <a:lnTo>
                    <a:pt x="19" y="8"/>
                  </a:lnTo>
                  <a:lnTo>
                    <a:pt x="20" y="6"/>
                  </a:lnTo>
                  <a:lnTo>
                    <a:pt x="19" y="0"/>
                  </a:lnTo>
                  <a:lnTo>
                    <a:pt x="15" y="2"/>
                  </a:lnTo>
                  <a:lnTo>
                    <a:pt x="11" y="4"/>
                  </a:lnTo>
                  <a:lnTo>
                    <a:pt x="9" y="8"/>
                  </a:lnTo>
                  <a:lnTo>
                    <a:pt x="6" y="12"/>
                  </a:lnTo>
                  <a:lnTo>
                    <a:pt x="4" y="16"/>
                  </a:lnTo>
                  <a:lnTo>
                    <a:pt x="3" y="21"/>
                  </a:lnTo>
                  <a:lnTo>
                    <a:pt x="1" y="27"/>
                  </a:lnTo>
                  <a:lnTo>
                    <a:pt x="0" y="31"/>
                  </a:lnTo>
                  <a:lnTo>
                    <a:pt x="6" y="3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grpSp>
          <p:nvGrpSpPr>
            <p:cNvPr id="337123" name="Group 225"/>
            <p:cNvGrpSpPr>
              <a:grpSpLocks/>
            </p:cNvGrpSpPr>
            <p:nvPr/>
          </p:nvGrpSpPr>
          <p:grpSpPr bwMode="auto">
            <a:xfrm>
              <a:off x="2734" y="1676"/>
              <a:ext cx="641" cy="397"/>
              <a:chOff x="2734" y="1676"/>
              <a:chExt cx="641" cy="397"/>
            </a:xfrm>
          </p:grpSpPr>
          <p:sp>
            <p:nvSpPr>
              <p:cNvPr id="337407" name="Freeform 226"/>
              <p:cNvSpPr>
                <a:spLocks/>
              </p:cNvSpPr>
              <p:nvPr/>
            </p:nvSpPr>
            <p:spPr bwMode="auto">
              <a:xfrm>
                <a:off x="2875" y="1810"/>
                <a:ext cx="26" cy="38"/>
              </a:xfrm>
              <a:custGeom>
                <a:avLst/>
                <a:gdLst>
                  <a:gd name="T0" fmla="*/ 25 w 26"/>
                  <a:gd name="T1" fmla="*/ 30 h 38"/>
                  <a:gd name="T2" fmla="*/ 22 w 26"/>
                  <a:gd name="T3" fmla="*/ 30 h 38"/>
                  <a:gd name="T4" fmla="*/ 17 w 26"/>
                  <a:gd name="T5" fmla="*/ 30 h 38"/>
                  <a:gd name="T6" fmla="*/ 14 w 26"/>
                  <a:gd name="T7" fmla="*/ 25 h 38"/>
                  <a:gd name="T8" fmla="*/ 11 w 26"/>
                  <a:gd name="T9" fmla="*/ 21 h 38"/>
                  <a:gd name="T10" fmla="*/ 9 w 26"/>
                  <a:gd name="T11" fmla="*/ 17 h 38"/>
                  <a:gd name="T12" fmla="*/ 8 w 26"/>
                  <a:gd name="T13" fmla="*/ 13 h 38"/>
                  <a:gd name="T14" fmla="*/ 6 w 26"/>
                  <a:gd name="T15" fmla="*/ 6 h 38"/>
                  <a:gd name="T16" fmla="*/ 6 w 26"/>
                  <a:gd name="T17" fmla="*/ 2 h 38"/>
                  <a:gd name="T18" fmla="*/ 0 w 26"/>
                  <a:gd name="T19" fmla="*/ 0 h 38"/>
                  <a:gd name="T20" fmla="*/ 0 w 26"/>
                  <a:gd name="T21" fmla="*/ 6 h 38"/>
                  <a:gd name="T22" fmla="*/ 1 w 26"/>
                  <a:gd name="T23" fmla="*/ 15 h 38"/>
                  <a:gd name="T24" fmla="*/ 3 w 26"/>
                  <a:gd name="T25" fmla="*/ 21 h 38"/>
                  <a:gd name="T26" fmla="*/ 6 w 26"/>
                  <a:gd name="T27" fmla="*/ 27 h 38"/>
                  <a:gd name="T28" fmla="*/ 11 w 26"/>
                  <a:gd name="T29" fmla="*/ 34 h 38"/>
                  <a:gd name="T30" fmla="*/ 15 w 26"/>
                  <a:gd name="T31" fmla="*/ 36 h 38"/>
                  <a:gd name="T32" fmla="*/ 20 w 26"/>
                  <a:gd name="T33" fmla="*/ 38 h 38"/>
                  <a:gd name="T34" fmla="*/ 26 w 26"/>
                  <a:gd name="T35" fmla="*/ 38 h 38"/>
                  <a:gd name="T36" fmla="*/ 25 w 26"/>
                  <a:gd name="T37" fmla="*/ 3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38"/>
                  <a:gd name="T59" fmla="*/ 26 w 26"/>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38">
                    <a:moveTo>
                      <a:pt x="25" y="30"/>
                    </a:moveTo>
                    <a:lnTo>
                      <a:pt x="22" y="30"/>
                    </a:lnTo>
                    <a:lnTo>
                      <a:pt x="17" y="30"/>
                    </a:lnTo>
                    <a:lnTo>
                      <a:pt x="14" y="25"/>
                    </a:lnTo>
                    <a:lnTo>
                      <a:pt x="11" y="21"/>
                    </a:lnTo>
                    <a:lnTo>
                      <a:pt x="9" y="17"/>
                    </a:lnTo>
                    <a:lnTo>
                      <a:pt x="8" y="13"/>
                    </a:lnTo>
                    <a:lnTo>
                      <a:pt x="6" y="6"/>
                    </a:lnTo>
                    <a:lnTo>
                      <a:pt x="6" y="2"/>
                    </a:lnTo>
                    <a:lnTo>
                      <a:pt x="0" y="0"/>
                    </a:lnTo>
                    <a:lnTo>
                      <a:pt x="0" y="6"/>
                    </a:lnTo>
                    <a:lnTo>
                      <a:pt x="1" y="15"/>
                    </a:lnTo>
                    <a:lnTo>
                      <a:pt x="3" y="21"/>
                    </a:lnTo>
                    <a:lnTo>
                      <a:pt x="6" y="27"/>
                    </a:lnTo>
                    <a:lnTo>
                      <a:pt x="11" y="34"/>
                    </a:lnTo>
                    <a:lnTo>
                      <a:pt x="15" y="36"/>
                    </a:lnTo>
                    <a:lnTo>
                      <a:pt x="20" y="38"/>
                    </a:lnTo>
                    <a:lnTo>
                      <a:pt x="26" y="38"/>
                    </a:lnTo>
                    <a:lnTo>
                      <a:pt x="25" y="3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08" name="Freeform 227"/>
              <p:cNvSpPr>
                <a:spLocks/>
              </p:cNvSpPr>
              <p:nvPr/>
            </p:nvSpPr>
            <p:spPr bwMode="auto">
              <a:xfrm>
                <a:off x="2900" y="1821"/>
                <a:ext cx="47" cy="27"/>
              </a:xfrm>
              <a:custGeom>
                <a:avLst/>
                <a:gdLst>
                  <a:gd name="T0" fmla="*/ 40 w 47"/>
                  <a:gd name="T1" fmla="*/ 0 h 27"/>
                  <a:gd name="T2" fmla="*/ 37 w 47"/>
                  <a:gd name="T3" fmla="*/ 6 h 27"/>
                  <a:gd name="T4" fmla="*/ 34 w 47"/>
                  <a:gd name="T5" fmla="*/ 10 h 27"/>
                  <a:gd name="T6" fmla="*/ 30 w 47"/>
                  <a:gd name="T7" fmla="*/ 12 h 27"/>
                  <a:gd name="T8" fmla="*/ 25 w 47"/>
                  <a:gd name="T9" fmla="*/ 14 h 27"/>
                  <a:gd name="T10" fmla="*/ 19 w 47"/>
                  <a:gd name="T11" fmla="*/ 16 h 27"/>
                  <a:gd name="T12" fmla="*/ 12 w 47"/>
                  <a:gd name="T13" fmla="*/ 16 h 27"/>
                  <a:gd name="T14" fmla="*/ 6 w 47"/>
                  <a:gd name="T15" fmla="*/ 19 h 27"/>
                  <a:gd name="T16" fmla="*/ 0 w 47"/>
                  <a:gd name="T17" fmla="*/ 19 h 27"/>
                  <a:gd name="T18" fmla="*/ 1 w 47"/>
                  <a:gd name="T19" fmla="*/ 27 h 27"/>
                  <a:gd name="T20" fmla="*/ 8 w 47"/>
                  <a:gd name="T21" fmla="*/ 27 h 27"/>
                  <a:gd name="T22" fmla="*/ 14 w 47"/>
                  <a:gd name="T23" fmla="*/ 25 h 27"/>
                  <a:gd name="T24" fmla="*/ 20 w 47"/>
                  <a:gd name="T25" fmla="*/ 25 h 27"/>
                  <a:gd name="T26" fmla="*/ 26 w 47"/>
                  <a:gd name="T27" fmla="*/ 23 h 27"/>
                  <a:gd name="T28" fmla="*/ 33 w 47"/>
                  <a:gd name="T29" fmla="*/ 21 h 27"/>
                  <a:gd name="T30" fmla="*/ 37 w 47"/>
                  <a:gd name="T31" fmla="*/ 16 h 27"/>
                  <a:gd name="T32" fmla="*/ 44 w 47"/>
                  <a:gd name="T33" fmla="*/ 12 h 27"/>
                  <a:gd name="T34" fmla="*/ 47 w 47"/>
                  <a:gd name="T35" fmla="*/ 4 h 27"/>
                  <a:gd name="T36" fmla="*/ 40 w 47"/>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7"/>
                  <a:gd name="T59" fmla="*/ 47 w 47"/>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7">
                    <a:moveTo>
                      <a:pt x="40" y="0"/>
                    </a:moveTo>
                    <a:lnTo>
                      <a:pt x="37" y="6"/>
                    </a:lnTo>
                    <a:lnTo>
                      <a:pt x="34" y="10"/>
                    </a:lnTo>
                    <a:lnTo>
                      <a:pt x="30" y="12"/>
                    </a:lnTo>
                    <a:lnTo>
                      <a:pt x="25" y="14"/>
                    </a:lnTo>
                    <a:lnTo>
                      <a:pt x="19" y="16"/>
                    </a:lnTo>
                    <a:lnTo>
                      <a:pt x="12" y="16"/>
                    </a:lnTo>
                    <a:lnTo>
                      <a:pt x="6" y="19"/>
                    </a:lnTo>
                    <a:lnTo>
                      <a:pt x="0" y="19"/>
                    </a:lnTo>
                    <a:lnTo>
                      <a:pt x="1" y="27"/>
                    </a:lnTo>
                    <a:lnTo>
                      <a:pt x="8" y="27"/>
                    </a:lnTo>
                    <a:lnTo>
                      <a:pt x="14" y="25"/>
                    </a:lnTo>
                    <a:lnTo>
                      <a:pt x="20" y="25"/>
                    </a:lnTo>
                    <a:lnTo>
                      <a:pt x="26" y="23"/>
                    </a:lnTo>
                    <a:lnTo>
                      <a:pt x="33" y="21"/>
                    </a:lnTo>
                    <a:lnTo>
                      <a:pt x="37" y="16"/>
                    </a:lnTo>
                    <a:lnTo>
                      <a:pt x="44" y="12"/>
                    </a:lnTo>
                    <a:lnTo>
                      <a:pt x="47" y="4"/>
                    </a:lnTo>
                    <a:lnTo>
                      <a:pt x="40"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09" name="Freeform 228"/>
              <p:cNvSpPr>
                <a:spLocks/>
              </p:cNvSpPr>
              <p:nvPr/>
            </p:nvSpPr>
            <p:spPr bwMode="auto">
              <a:xfrm>
                <a:off x="2926" y="1781"/>
                <a:ext cx="24" cy="44"/>
              </a:xfrm>
              <a:custGeom>
                <a:avLst/>
                <a:gdLst>
                  <a:gd name="T0" fmla="*/ 0 w 24"/>
                  <a:gd name="T1" fmla="*/ 8 h 44"/>
                  <a:gd name="T2" fmla="*/ 7 w 24"/>
                  <a:gd name="T3" fmla="*/ 8 h 44"/>
                  <a:gd name="T4" fmla="*/ 11 w 24"/>
                  <a:gd name="T5" fmla="*/ 10 h 44"/>
                  <a:gd name="T6" fmla="*/ 14 w 24"/>
                  <a:gd name="T7" fmla="*/ 14 h 44"/>
                  <a:gd name="T8" fmla="*/ 16 w 24"/>
                  <a:gd name="T9" fmla="*/ 19 h 44"/>
                  <a:gd name="T10" fmla="*/ 18 w 24"/>
                  <a:gd name="T11" fmla="*/ 23 h 44"/>
                  <a:gd name="T12" fmla="*/ 18 w 24"/>
                  <a:gd name="T13" fmla="*/ 29 h 44"/>
                  <a:gd name="T14" fmla="*/ 16 w 24"/>
                  <a:gd name="T15" fmla="*/ 35 h 44"/>
                  <a:gd name="T16" fmla="*/ 14 w 24"/>
                  <a:gd name="T17" fmla="*/ 40 h 44"/>
                  <a:gd name="T18" fmla="*/ 21 w 24"/>
                  <a:gd name="T19" fmla="*/ 44 h 44"/>
                  <a:gd name="T20" fmla="*/ 22 w 24"/>
                  <a:gd name="T21" fmla="*/ 38 h 44"/>
                  <a:gd name="T22" fmla="*/ 24 w 24"/>
                  <a:gd name="T23" fmla="*/ 29 h 44"/>
                  <a:gd name="T24" fmla="*/ 24 w 24"/>
                  <a:gd name="T25" fmla="*/ 23 h 44"/>
                  <a:gd name="T26" fmla="*/ 22 w 24"/>
                  <a:gd name="T27" fmla="*/ 14 h 44"/>
                  <a:gd name="T28" fmla="*/ 19 w 24"/>
                  <a:gd name="T29" fmla="*/ 8 h 44"/>
                  <a:gd name="T30" fmla="*/ 14 w 24"/>
                  <a:gd name="T31" fmla="*/ 4 h 44"/>
                  <a:gd name="T32" fmla="*/ 8 w 24"/>
                  <a:gd name="T33" fmla="*/ 0 h 44"/>
                  <a:gd name="T34" fmla="*/ 0 w 24"/>
                  <a:gd name="T35" fmla="*/ 0 h 44"/>
                  <a:gd name="T36" fmla="*/ 0 w 24"/>
                  <a:gd name="T37" fmla="*/ 8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44"/>
                  <a:gd name="T59" fmla="*/ 24 w 24"/>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44">
                    <a:moveTo>
                      <a:pt x="0" y="8"/>
                    </a:moveTo>
                    <a:lnTo>
                      <a:pt x="7" y="8"/>
                    </a:lnTo>
                    <a:lnTo>
                      <a:pt x="11" y="10"/>
                    </a:lnTo>
                    <a:lnTo>
                      <a:pt x="14" y="14"/>
                    </a:lnTo>
                    <a:lnTo>
                      <a:pt x="16" y="19"/>
                    </a:lnTo>
                    <a:lnTo>
                      <a:pt x="18" y="23"/>
                    </a:lnTo>
                    <a:lnTo>
                      <a:pt x="18" y="29"/>
                    </a:lnTo>
                    <a:lnTo>
                      <a:pt x="16" y="35"/>
                    </a:lnTo>
                    <a:lnTo>
                      <a:pt x="14" y="40"/>
                    </a:lnTo>
                    <a:lnTo>
                      <a:pt x="21" y="44"/>
                    </a:lnTo>
                    <a:lnTo>
                      <a:pt x="22" y="38"/>
                    </a:lnTo>
                    <a:lnTo>
                      <a:pt x="24" y="29"/>
                    </a:lnTo>
                    <a:lnTo>
                      <a:pt x="24" y="23"/>
                    </a:lnTo>
                    <a:lnTo>
                      <a:pt x="22" y="14"/>
                    </a:lnTo>
                    <a:lnTo>
                      <a:pt x="19" y="8"/>
                    </a:lnTo>
                    <a:lnTo>
                      <a:pt x="14" y="4"/>
                    </a:lnTo>
                    <a:lnTo>
                      <a:pt x="8" y="0"/>
                    </a:lnTo>
                    <a:lnTo>
                      <a:pt x="0"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10" name="Freeform 229"/>
              <p:cNvSpPr>
                <a:spLocks/>
              </p:cNvSpPr>
              <p:nvPr/>
            </p:nvSpPr>
            <p:spPr bwMode="auto">
              <a:xfrm>
                <a:off x="2920" y="1772"/>
                <a:ext cx="8" cy="17"/>
              </a:xfrm>
              <a:custGeom>
                <a:avLst/>
                <a:gdLst>
                  <a:gd name="T0" fmla="*/ 2 w 8"/>
                  <a:gd name="T1" fmla="*/ 11 h 17"/>
                  <a:gd name="T2" fmla="*/ 0 w 8"/>
                  <a:gd name="T3" fmla="*/ 9 h 17"/>
                  <a:gd name="T4" fmla="*/ 0 w 8"/>
                  <a:gd name="T5" fmla="*/ 11 h 17"/>
                  <a:gd name="T6" fmla="*/ 2 w 8"/>
                  <a:gd name="T7" fmla="*/ 11 h 17"/>
                  <a:gd name="T8" fmla="*/ 2 w 8"/>
                  <a:gd name="T9" fmla="*/ 13 h 17"/>
                  <a:gd name="T10" fmla="*/ 3 w 8"/>
                  <a:gd name="T11" fmla="*/ 15 h 17"/>
                  <a:gd name="T12" fmla="*/ 6 w 8"/>
                  <a:gd name="T13" fmla="*/ 17 h 17"/>
                  <a:gd name="T14" fmla="*/ 6 w 8"/>
                  <a:gd name="T15" fmla="*/ 9 h 17"/>
                  <a:gd name="T16" fmla="*/ 8 w 8"/>
                  <a:gd name="T17" fmla="*/ 9 h 17"/>
                  <a:gd name="T18" fmla="*/ 6 w 8"/>
                  <a:gd name="T19" fmla="*/ 7 h 17"/>
                  <a:gd name="T20" fmla="*/ 6 w 8"/>
                  <a:gd name="T21" fmla="*/ 5 h 17"/>
                  <a:gd name="T22" fmla="*/ 5 w 8"/>
                  <a:gd name="T23" fmla="*/ 2 h 17"/>
                  <a:gd name="T24" fmla="*/ 2 w 8"/>
                  <a:gd name="T25" fmla="*/ 0 h 17"/>
                  <a:gd name="T26" fmla="*/ 3 w 8"/>
                  <a:gd name="T27" fmla="*/ 0 h 17"/>
                  <a:gd name="T28" fmla="*/ 2 w 8"/>
                  <a:gd name="T29" fmla="*/ 11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
                  <a:gd name="T46" fmla="*/ 0 h 17"/>
                  <a:gd name="T47" fmla="*/ 8 w 8"/>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 h="17">
                    <a:moveTo>
                      <a:pt x="2" y="11"/>
                    </a:moveTo>
                    <a:lnTo>
                      <a:pt x="0" y="9"/>
                    </a:lnTo>
                    <a:lnTo>
                      <a:pt x="0" y="11"/>
                    </a:lnTo>
                    <a:lnTo>
                      <a:pt x="2" y="11"/>
                    </a:lnTo>
                    <a:lnTo>
                      <a:pt x="2" y="13"/>
                    </a:lnTo>
                    <a:lnTo>
                      <a:pt x="3" y="15"/>
                    </a:lnTo>
                    <a:lnTo>
                      <a:pt x="6" y="17"/>
                    </a:lnTo>
                    <a:lnTo>
                      <a:pt x="6" y="9"/>
                    </a:lnTo>
                    <a:lnTo>
                      <a:pt x="8" y="9"/>
                    </a:lnTo>
                    <a:lnTo>
                      <a:pt x="6" y="7"/>
                    </a:lnTo>
                    <a:lnTo>
                      <a:pt x="6" y="5"/>
                    </a:lnTo>
                    <a:lnTo>
                      <a:pt x="5" y="2"/>
                    </a:lnTo>
                    <a:lnTo>
                      <a:pt x="2" y="0"/>
                    </a:lnTo>
                    <a:lnTo>
                      <a:pt x="3" y="0"/>
                    </a:lnTo>
                    <a:lnTo>
                      <a:pt x="2"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11" name="Freeform 230"/>
              <p:cNvSpPr>
                <a:spLocks/>
              </p:cNvSpPr>
              <p:nvPr/>
            </p:nvSpPr>
            <p:spPr bwMode="auto">
              <a:xfrm>
                <a:off x="2923" y="1732"/>
                <a:ext cx="74" cy="78"/>
              </a:xfrm>
              <a:custGeom>
                <a:avLst/>
                <a:gdLst>
                  <a:gd name="T0" fmla="*/ 63 w 74"/>
                  <a:gd name="T1" fmla="*/ 19 h 78"/>
                  <a:gd name="T2" fmla="*/ 60 w 74"/>
                  <a:gd name="T3" fmla="*/ 15 h 78"/>
                  <a:gd name="T4" fmla="*/ 57 w 74"/>
                  <a:gd name="T5" fmla="*/ 13 h 78"/>
                  <a:gd name="T6" fmla="*/ 53 w 74"/>
                  <a:gd name="T7" fmla="*/ 11 h 78"/>
                  <a:gd name="T8" fmla="*/ 50 w 74"/>
                  <a:gd name="T9" fmla="*/ 7 h 78"/>
                  <a:gd name="T10" fmla="*/ 46 w 74"/>
                  <a:gd name="T11" fmla="*/ 5 h 78"/>
                  <a:gd name="T12" fmla="*/ 42 w 74"/>
                  <a:gd name="T13" fmla="*/ 2 h 78"/>
                  <a:gd name="T14" fmla="*/ 39 w 74"/>
                  <a:gd name="T15" fmla="*/ 2 h 78"/>
                  <a:gd name="T16" fmla="*/ 36 w 74"/>
                  <a:gd name="T17" fmla="*/ 0 h 78"/>
                  <a:gd name="T18" fmla="*/ 32 w 74"/>
                  <a:gd name="T19" fmla="*/ 0 h 78"/>
                  <a:gd name="T20" fmla="*/ 27 w 74"/>
                  <a:gd name="T21" fmla="*/ 0 h 78"/>
                  <a:gd name="T22" fmla="*/ 22 w 74"/>
                  <a:gd name="T23" fmla="*/ 2 h 78"/>
                  <a:gd name="T24" fmla="*/ 17 w 74"/>
                  <a:gd name="T25" fmla="*/ 2 h 78"/>
                  <a:gd name="T26" fmla="*/ 14 w 74"/>
                  <a:gd name="T27" fmla="*/ 5 h 78"/>
                  <a:gd name="T28" fmla="*/ 10 w 74"/>
                  <a:gd name="T29" fmla="*/ 7 h 78"/>
                  <a:gd name="T30" fmla="*/ 7 w 74"/>
                  <a:gd name="T31" fmla="*/ 9 h 78"/>
                  <a:gd name="T32" fmla="*/ 3 w 74"/>
                  <a:gd name="T33" fmla="*/ 11 h 78"/>
                  <a:gd name="T34" fmla="*/ 2 w 74"/>
                  <a:gd name="T35" fmla="*/ 15 h 78"/>
                  <a:gd name="T36" fmla="*/ 0 w 74"/>
                  <a:gd name="T37" fmla="*/ 19 h 78"/>
                  <a:gd name="T38" fmla="*/ 0 w 74"/>
                  <a:gd name="T39" fmla="*/ 23 h 78"/>
                  <a:gd name="T40" fmla="*/ 0 w 74"/>
                  <a:gd name="T41" fmla="*/ 28 h 78"/>
                  <a:gd name="T42" fmla="*/ 3 w 74"/>
                  <a:gd name="T43" fmla="*/ 34 h 78"/>
                  <a:gd name="T44" fmla="*/ 8 w 74"/>
                  <a:gd name="T45" fmla="*/ 40 h 78"/>
                  <a:gd name="T46" fmla="*/ 13 w 74"/>
                  <a:gd name="T47" fmla="*/ 47 h 78"/>
                  <a:gd name="T48" fmla="*/ 21 w 74"/>
                  <a:gd name="T49" fmla="*/ 53 h 78"/>
                  <a:gd name="T50" fmla="*/ 27 w 74"/>
                  <a:gd name="T51" fmla="*/ 59 h 78"/>
                  <a:gd name="T52" fmla="*/ 32 w 74"/>
                  <a:gd name="T53" fmla="*/ 66 h 78"/>
                  <a:gd name="T54" fmla="*/ 33 w 74"/>
                  <a:gd name="T55" fmla="*/ 68 h 78"/>
                  <a:gd name="T56" fmla="*/ 33 w 74"/>
                  <a:gd name="T57" fmla="*/ 68 h 78"/>
                  <a:gd name="T58" fmla="*/ 33 w 74"/>
                  <a:gd name="T59" fmla="*/ 70 h 78"/>
                  <a:gd name="T60" fmla="*/ 33 w 74"/>
                  <a:gd name="T61" fmla="*/ 70 h 78"/>
                  <a:gd name="T62" fmla="*/ 33 w 74"/>
                  <a:gd name="T63" fmla="*/ 72 h 78"/>
                  <a:gd name="T64" fmla="*/ 33 w 74"/>
                  <a:gd name="T65" fmla="*/ 72 h 78"/>
                  <a:gd name="T66" fmla="*/ 33 w 74"/>
                  <a:gd name="T67" fmla="*/ 74 h 78"/>
                  <a:gd name="T68" fmla="*/ 33 w 74"/>
                  <a:gd name="T69" fmla="*/ 74 h 78"/>
                  <a:gd name="T70" fmla="*/ 38 w 74"/>
                  <a:gd name="T71" fmla="*/ 78 h 78"/>
                  <a:gd name="T72" fmla="*/ 42 w 74"/>
                  <a:gd name="T73" fmla="*/ 78 h 78"/>
                  <a:gd name="T74" fmla="*/ 49 w 74"/>
                  <a:gd name="T75" fmla="*/ 78 h 78"/>
                  <a:gd name="T76" fmla="*/ 53 w 74"/>
                  <a:gd name="T77" fmla="*/ 78 h 78"/>
                  <a:gd name="T78" fmla="*/ 60 w 74"/>
                  <a:gd name="T79" fmla="*/ 74 h 78"/>
                  <a:gd name="T80" fmla="*/ 64 w 74"/>
                  <a:gd name="T81" fmla="*/ 72 h 78"/>
                  <a:gd name="T82" fmla="*/ 68 w 74"/>
                  <a:gd name="T83" fmla="*/ 68 h 78"/>
                  <a:gd name="T84" fmla="*/ 71 w 74"/>
                  <a:gd name="T85" fmla="*/ 61 h 78"/>
                  <a:gd name="T86" fmla="*/ 72 w 74"/>
                  <a:gd name="T87" fmla="*/ 57 h 78"/>
                  <a:gd name="T88" fmla="*/ 74 w 74"/>
                  <a:gd name="T89" fmla="*/ 53 h 78"/>
                  <a:gd name="T90" fmla="*/ 74 w 74"/>
                  <a:gd name="T91" fmla="*/ 47 h 78"/>
                  <a:gd name="T92" fmla="*/ 74 w 74"/>
                  <a:gd name="T93" fmla="*/ 40 h 78"/>
                  <a:gd name="T94" fmla="*/ 72 w 74"/>
                  <a:gd name="T95" fmla="*/ 34 h 78"/>
                  <a:gd name="T96" fmla="*/ 71 w 74"/>
                  <a:gd name="T97" fmla="*/ 30 h 78"/>
                  <a:gd name="T98" fmla="*/ 68 w 74"/>
                  <a:gd name="T99" fmla="*/ 23 h 78"/>
                  <a:gd name="T100" fmla="*/ 63 w 74"/>
                  <a:gd name="T101" fmla="*/ 19 h 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
                  <a:gd name="T154" fmla="*/ 0 h 78"/>
                  <a:gd name="T155" fmla="*/ 74 w 74"/>
                  <a:gd name="T156" fmla="*/ 78 h 7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 h="78">
                    <a:moveTo>
                      <a:pt x="63" y="19"/>
                    </a:moveTo>
                    <a:lnTo>
                      <a:pt x="60" y="15"/>
                    </a:lnTo>
                    <a:lnTo>
                      <a:pt x="57" y="13"/>
                    </a:lnTo>
                    <a:lnTo>
                      <a:pt x="53" y="11"/>
                    </a:lnTo>
                    <a:lnTo>
                      <a:pt x="50" y="7"/>
                    </a:lnTo>
                    <a:lnTo>
                      <a:pt x="46" y="5"/>
                    </a:lnTo>
                    <a:lnTo>
                      <a:pt x="42" y="2"/>
                    </a:lnTo>
                    <a:lnTo>
                      <a:pt x="39" y="2"/>
                    </a:lnTo>
                    <a:lnTo>
                      <a:pt x="36" y="0"/>
                    </a:lnTo>
                    <a:lnTo>
                      <a:pt x="32" y="0"/>
                    </a:lnTo>
                    <a:lnTo>
                      <a:pt x="27" y="0"/>
                    </a:lnTo>
                    <a:lnTo>
                      <a:pt x="22" y="2"/>
                    </a:lnTo>
                    <a:lnTo>
                      <a:pt x="17" y="2"/>
                    </a:lnTo>
                    <a:lnTo>
                      <a:pt x="14" y="5"/>
                    </a:lnTo>
                    <a:lnTo>
                      <a:pt x="10" y="7"/>
                    </a:lnTo>
                    <a:lnTo>
                      <a:pt x="7" y="9"/>
                    </a:lnTo>
                    <a:lnTo>
                      <a:pt x="3" y="11"/>
                    </a:lnTo>
                    <a:lnTo>
                      <a:pt x="2" y="15"/>
                    </a:lnTo>
                    <a:lnTo>
                      <a:pt x="0" y="19"/>
                    </a:lnTo>
                    <a:lnTo>
                      <a:pt x="0" y="23"/>
                    </a:lnTo>
                    <a:lnTo>
                      <a:pt x="0" y="28"/>
                    </a:lnTo>
                    <a:lnTo>
                      <a:pt x="3" y="34"/>
                    </a:lnTo>
                    <a:lnTo>
                      <a:pt x="8" y="40"/>
                    </a:lnTo>
                    <a:lnTo>
                      <a:pt x="13" y="47"/>
                    </a:lnTo>
                    <a:lnTo>
                      <a:pt x="21" y="53"/>
                    </a:lnTo>
                    <a:lnTo>
                      <a:pt x="27" y="59"/>
                    </a:lnTo>
                    <a:lnTo>
                      <a:pt x="32" y="66"/>
                    </a:lnTo>
                    <a:lnTo>
                      <a:pt x="33" y="68"/>
                    </a:lnTo>
                    <a:lnTo>
                      <a:pt x="33" y="70"/>
                    </a:lnTo>
                    <a:lnTo>
                      <a:pt x="33" y="72"/>
                    </a:lnTo>
                    <a:lnTo>
                      <a:pt x="33" y="74"/>
                    </a:lnTo>
                    <a:lnTo>
                      <a:pt x="38" y="78"/>
                    </a:lnTo>
                    <a:lnTo>
                      <a:pt x="42" y="78"/>
                    </a:lnTo>
                    <a:lnTo>
                      <a:pt x="49" y="78"/>
                    </a:lnTo>
                    <a:lnTo>
                      <a:pt x="53" y="78"/>
                    </a:lnTo>
                    <a:lnTo>
                      <a:pt x="60" y="74"/>
                    </a:lnTo>
                    <a:lnTo>
                      <a:pt x="64" y="72"/>
                    </a:lnTo>
                    <a:lnTo>
                      <a:pt x="68" y="68"/>
                    </a:lnTo>
                    <a:lnTo>
                      <a:pt x="71" y="61"/>
                    </a:lnTo>
                    <a:lnTo>
                      <a:pt x="72" y="57"/>
                    </a:lnTo>
                    <a:lnTo>
                      <a:pt x="74" y="53"/>
                    </a:lnTo>
                    <a:lnTo>
                      <a:pt x="74" y="47"/>
                    </a:lnTo>
                    <a:lnTo>
                      <a:pt x="74" y="40"/>
                    </a:lnTo>
                    <a:lnTo>
                      <a:pt x="72" y="34"/>
                    </a:lnTo>
                    <a:lnTo>
                      <a:pt x="71" y="30"/>
                    </a:lnTo>
                    <a:lnTo>
                      <a:pt x="68" y="23"/>
                    </a:lnTo>
                    <a:lnTo>
                      <a:pt x="63" y="19"/>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12" name="Freeform 231"/>
              <p:cNvSpPr>
                <a:spLocks/>
              </p:cNvSpPr>
              <p:nvPr/>
            </p:nvSpPr>
            <p:spPr bwMode="auto">
              <a:xfrm>
                <a:off x="2959" y="1728"/>
                <a:ext cx="28" cy="25"/>
              </a:xfrm>
              <a:custGeom>
                <a:avLst/>
                <a:gdLst>
                  <a:gd name="T0" fmla="*/ 0 w 28"/>
                  <a:gd name="T1" fmla="*/ 9 h 25"/>
                  <a:gd name="T2" fmla="*/ 3 w 28"/>
                  <a:gd name="T3" fmla="*/ 11 h 25"/>
                  <a:gd name="T4" fmla="*/ 6 w 28"/>
                  <a:gd name="T5" fmla="*/ 11 h 25"/>
                  <a:gd name="T6" fmla="*/ 10 w 28"/>
                  <a:gd name="T7" fmla="*/ 13 h 25"/>
                  <a:gd name="T8" fmla="*/ 13 w 28"/>
                  <a:gd name="T9" fmla="*/ 15 h 25"/>
                  <a:gd name="T10" fmla="*/ 16 w 28"/>
                  <a:gd name="T11" fmla="*/ 17 h 25"/>
                  <a:gd name="T12" fmla="*/ 19 w 28"/>
                  <a:gd name="T13" fmla="*/ 21 h 25"/>
                  <a:gd name="T14" fmla="*/ 22 w 28"/>
                  <a:gd name="T15" fmla="*/ 23 h 25"/>
                  <a:gd name="T16" fmla="*/ 25 w 28"/>
                  <a:gd name="T17" fmla="*/ 25 h 25"/>
                  <a:gd name="T18" fmla="*/ 28 w 28"/>
                  <a:gd name="T19" fmla="*/ 19 h 25"/>
                  <a:gd name="T20" fmla="*/ 25 w 28"/>
                  <a:gd name="T21" fmla="*/ 17 h 25"/>
                  <a:gd name="T22" fmla="*/ 22 w 28"/>
                  <a:gd name="T23" fmla="*/ 13 h 25"/>
                  <a:gd name="T24" fmla="*/ 19 w 28"/>
                  <a:gd name="T25" fmla="*/ 11 h 25"/>
                  <a:gd name="T26" fmla="*/ 16 w 28"/>
                  <a:gd name="T27" fmla="*/ 6 h 25"/>
                  <a:gd name="T28" fmla="*/ 11 w 28"/>
                  <a:gd name="T29" fmla="*/ 4 h 25"/>
                  <a:gd name="T30" fmla="*/ 8 w 28"/>
                  <a:gd name="T31" fmla="*/ 2 h 25"/>
                  <a:gd name="T32" fmla="*/ 5 w 28"/>
                  <a:gd name="T33" fmla="*/ 2 h 25"/>
                  <a:gd name="T34" fmla="*/ 0 w 28"/>
                  <a:gd name="T35" fmla="*/ 0 h 25"/>
                  <a:gd name="T36" fmla="*/ 0 w 28"/>
                  <a:gd name="T37" fmla="*/ 9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5"/>
                  <a:gd name="T59" fmla="*/ 28 w 2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5">
                    <a:moveTo>
                      <a:pt x="0" y="9"/>
                    </a:moveTo>
                    <a:lnTo>
                      <a:pt x="3" y="11"/>
                    </a:lnTo>
                    <a:lnTo>
                      <a:pt x="6" y="11"/>
                    </a:lnTo>
                    <a:lnTo>
                      <a:pt x="10" y="13"/>
                    </a:lnTo>
                    <a:lnTo>
                      <a:pt x="13" y="15"/>
                    </a:lnTo>
                    <a:lnTo>
                      <a:pt x="16" y="17"/>
                    </a:lnTo>
                    <a:lnTo>
                      <a:pt x="19" y="21"/>
                    </a:lnTo>
                    <a:lnTo>
                      <a:pt x="22" y="23"/>
                    </a:lnTo>
                    <a:lnTo>
                      <a:pt x="25" y="25"/>
                    </a:lnTo>
                    <a:lnTo>
                      <a:pt x="28" y="19"/>
                    </a:lnTo>
                    <a:lnTo>
                      <a:pt x="25" y="17"/>
                    </a:lnTo>
                    <a:lnTo>
                      <a:pt x="22" y="13"/>
                    </a:lnTo>
                    <a:lnTo>
                      <a:pt x="19" y="11"/>
                    </a:lnTo>
                    <a:lnTo>
                      <a:pt x="16" y="6"/>
                    </a:lnTo>
                    <a:lnTo>
                      <a:pt x="11" y="4"/>
                    </a:lnTo>
                    <a:lnTo>
                      <a:pt x="8" y="2"/>
                    </a:lnTo>
                    <a:lnTo>
                      <a:pt x="5" y="2"/>
                    </a:lnTo>
                    <a:lnTo>
                      <a:pt x="0"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13" name="Freeform 232"/>
              <p:cNvSpPr>
                <a:spLocks/>
              </p:cNvSpPr>
              <p:nvPr/>
            </p:nvSpPr>
            <p:spPr bwMode="auto">
              <a:xfrm>
                <a:off x="2925" y="1728"/>
                <a:ext cx="34" cy="19"/>
              </a:xfrm>
              <a:custGeom>
                <a:avLst/>
                <a:gdLst>
                  <a:gd name="T0" fmla="*/ 5 w 34"/>
                  <a:gd name="T1" fmla="*/ 19 h 19"/>
                  <a:gd name="T2" fmla="*/ 6 w 34"/>
                  <a:gd name="T3" fmla="*/ 17 h 19"/>
                  <a:gd name="T4" fmla="*/ 9 w 34"/>
                  <a:gd name="T5" fmla="*/ 15 h 19"/>
                  <a:gd name="T6" fmla="*/ 12 w 34"/>
                  <a:gd name="T7" fmla="*/ 13 h 19"/>
                  <a:gd name="T8" fmla="*/ 17 w 34"/>
                  <a:gd name="T9" fmla="*/ 11 h 19"/>
                  <a:gd name="T10" fmla="*/ 22 w 34"/>
                  <a:gd name="T11" fmla="*/ 11 h 19"/>
                  <a:gd name="T12" fmla="*/ 25 w 34"/>
                  <a:gd name="T13" fmla="*/ 9 h 19"/>
                  <a:gd name="T14" fmla="*/ 30 w 34"/>
                  <a:gd name="T15" fmla="*/ 9 h 19"/>
                  <a:gd name="T16" fmla="*/ 34 w 34"/>
                  <a:gd name="T17" fmla="*/ 9 h 19"/>
                  <a:gd name="T18" fmla="*/ 34 w 34"/>
                  <a:gd name="T19" fmla="*/ 0 h 19"/>
                  <a:gd name="T20" fmla="*/ 30 w 34"/>
                  <a:gd name="T21" fmla="*/ 0 h 19"/>
                  <a:gd name="T22" fmla="*/ 25 w 34"/>
                  <a:gd name="T23" fmla="*/ 0 h 19"/>
                  <a:gd name="T24" fmla="*/ 20 w 34"/>
                  <a:gd name="T25" fmla="*/ 0 h 19"/>
                  <a:gd name="T26" fmla="*/ 15 w 34"/>
                  <a:gd name="T27" fmla="*/ 2 h 19"/>
                  <a:gd name="T28" fmla="*/ 11 w 34"/>
                  <a:gd name="T29" fmla="*/ 4 h 19"/>
                  <a:gd name="T30" fmla="*/ 6 w 34"/>
                  <a:gd name="T31" fmla="*/ 6 h 19"/>
                  <a:gd name="T32" fmla="*/ 3 w 34"/>
                  <a:gd name="T33" fmla="*/ 9 h 19"/>
                  <a:gd name="T34" fmla="*/ 0 w 34"/>
                  <a:gd name="T35" fmla="*/ 13 h 19"/>
                  <a:gd name="T36" fmla="*/ 5 w 34"/>
                  <a:gd name="T37" fmla="*/ 19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19"/>
                  <a:gd name="T59" fmla="*/ 34 w 34"/>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19">
                    <a:moveTo>
                      <a:pt x="5" y="19"/>
                    </a:moveTo>
                    <a:lnTo>
                      <a:pt x="6" y="17"/>
                    </a:lnTo>
                    <a:lnTo>
                      <a:pt x="9" y="15"/>
                    </a:lnTo>
                    <a:lnTo>
                      <a:pt x="12" y="13"/>
                    </a:lnTo>
                    <a:lnTo>
                      <a:pt x="17" y="11"/>
                    </a:lnTo>
                    <a:lnTo>
                      <a:pt x="22" y="11"/>
                    </a:lnTo>
                    <a:lnTo>
                      <a:pt x="25" y="9"/>
                    </a:lnTo>
                    <a:lnTo>
                      <a:pt x="30" y="9"/>
                    </a:lnTo>
                    <a:lnTo>
                      <a:pt x="34" y="9"/>
                    </a:lnTo>
                    <a:lnTo>
                      <a:pt x="34" y="0"/>
                    </a:lnTo>
                    <a:lnTo>
                      <a:pt x="30" y="0"/>
                    </a:lnTo>
                    <a:lnTo>
                      <a:pt x="25" y="0"/>
                    </a:lnTo>
                    <a:lnTo>
                      <a:pt x="20" y="0"/>
                    </a:lnTo>
                    <a:lnTo>
                      <a:pt x="15" y="2"/>
                    </a:lnTo>
                    <a:lnTo>
                      <a:pt x="11" y="4"/>
                    </a:lnTo>
                    <a:lnTo>
                      <a:pt x="6" y="6"/>
                    </a:lnTo>
                    <a:lnTo>
                      <a:pt x="3" y="9"/>
                    </a:lnTo>
                    <a:lnTo>
                      <a:pt x="0" y="13"/>
                    </a:lnTo>
                    <a:lnTo>
                      <a:pt x="5"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14" name="Freeform 233"/>
              <p:cNvSpPr>
                <a:spLocks/>
              </p:cNvSpPr>
              <p:nvPr/>
            </p:nvSpPr>
            <p:spPr bwMode="auto">
              <a:xfrm>
                <a:off x="2919" y="1741"/>
                <a:ext cx="39" cy="61"/>
              </a:xfrm>
              <a:custGeom>
                <a:avLst/>
                <a:gdLst>
                  <a:gd name="T0" fmla="*/ 39 w 39"/>
                  <a:gd name="T1" fmla="*/ 54 h 61"/>
                  <a:gd name="T2" fmla="*/ 32 w 39"/>
                  <a:gd name="T3" fmla="*/ 48 h 61"/>
                  <a:gd name="T4" fmla="*/ 26 w 39"/>
                  <a:gd name="T5" fmla="*/ 42 h 61"/>
                  <a:gd name="T6" fmla="*/ 20 w 39"/>
                  <a:gd name="T7" fmla="*/ 36 h 61"/>
                  <a:gd name="T8" fmla="*/ 14 w 39"/>
                  <a:gd name="T9" fmla="*/ 29 h 61"/>
                  <a:gd name="T10" fmla="*/ 9 w 39"/>
                  <a:gd name="T11" fmla="*/ 23 h 61"/>
                  <a:gd name="T12" fmla="*/ 7 w 39"/>
                  <a:gd name="T13" fmla="*/ 17 h 61"/>
                  <a:gd name="T14" fmla="*/ 7 w 39"/>
                  <a:gd name="T15" fmla="*/ 14 h 61"/>
                  <a:gd name="T16" fmla="*/ 7 w 39"/>
                  <a:gd name="T17" fmla="*/ 12 h 61"/>
                  <a:gd name="T18" fmla="*/ 9 w 39"/>
                  <a:gd name="T19" fmla="*/ 8 h 61"/>
                  <a:gd name="T20" fmla="*/ 11 w 39"/>
                  <a:gd name="T21" fmla="*/ 6 h 61"/>
                  <a:gd name="T22" fmla="*/ 6 w 39"/>
                  <a:gd name="T23" fmla="*/ 0 h 61"/>
                  <a:gd name="T24" fmla="*/ 3 w 39"/>
                  <a:gd name="T25" fmla="*/ 4 h 61"/>
                  <a:gd name="T26" fmla="*/ 1 w 39"/>
                  <a:gd name="T27" fmla="*/ 10 h 61"/>
                  <a:gd name="T28" fmla="*/ 0 w 39"/>
                  <a:gd name="T29" fmla="*/ 14 h 61"/>
                  <a:gd name="T30" fmla="*/ 1 w 39"/>
                  <a:gd name="T31" fmla="*/ 21 h 61"/>
                  <a:gd name="T32" fmla="*/ 4 w 39"/>
                  <a:gd name="T33" fmla="*/ 29 h 61"/>
                  <a:gd name="T34" fmla="*/ 9 w 39"/>
                  <a:gd name="T35" fmla="*/ 36 h 61"/>
                  <a:gd name="T36" fmla="*/ 15 w 39"/>
                  <a:gd name="T37" fmla="*/ 42 h 61"/>
                  <a:gd name="T38" fmla="*/ 23 w 39"/>
                  <a:gd name="T39" fmla="*/ 48 h 61"/>
                  <a:gd name="T40" fmla="*/ 29 w 39"/>
                  <a:gd name="T41" fmla="*/ 54 h 61"/>
                  <a:gd name="T42" fmla="*/ 34 w 39"/>
                  <a:gd name="T43" fmla="*/ 61 h 61"/>
                  <a:gd name="T44" fmla="*/ 39 w 39"/>
                  <a:gd name="T45" fmla="*/ 54 h 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61"/>
                  <a:gd name="T71" fmla="*/ 39 w 39"/>
                  <a:gd name="T72" fmla="*/ 61 h 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61">
                    <a:moveTo>
                      <a:pt x="39" y="54"/>
                    </a:moveTo>
                    <a:lnTo>
                      <a:pt x="32" y="48"/>
                    </a:lnTo>
                    <a:lnTo>
                      <a:pt x="26" y="42"/>
                    </a:lnTo>
                    <a:lnTo>
                      <a:pt x="20" y="36"/>
                    </a:lnTo>
                    <a:lnTo>
                      <a:pt x="14" y="29"/>
                    </a:lnTo>
                    <a:lnTo>
                      <a:pt x="9" y="23"/>
                    </a:lnTo>
                    <a:lnTo>
                      <a:pt x="7" y="17"/>
                    </a:lnTo>
                    <a:lnTo>
                      <a:pt x="7" y="14"/>
                    </a:lnTo>
                    <a:lnTo>
                      <a:pt x="7" y="12"/>
                    </a:lnTo>
                    <a:lnTo>
                      <a:pt x="9" y="8"/>
                    </a:lnTo>
                    <a:lnTo>
                      <a:pt x="11" y="6"/>
                    </a:lnTo>
                    <a:lnTo>
                      <a:pt x="6" y="0"/>
                    </a:lnTo>
                    <a:lnTo>
                      <a:pt x="3" y="4"/>
                    </a:lnTo>
                    <a:lnTo>
                      <a:pt x="1" y="10"/>
                    </a:lnTo>
                    <a:lnTo>
                      <a:pt x="0" y="14"/>
                    </a:lnTo>
                    <a:lnTo>
                      <a:pt x="1" y="21"/>
                    </a:lnTo>
                    <a:lnTo>
                      <a:pt x="4" y="29"/>
                    </a:lnTo>
                    <a:lnTo>
                      <a:pt x="9" y="36"/>
                    </a:lnTo>
                    <a:lnTo>
                      <a:pt x="15" y="42"/>
                    </a:lnTo>
                    <a:lnTo>
                      <a:pt x="23" y="48"/>
                    </a:lnTo>
                    <a:lnTo>
                      <a:pt x="29" y="54"/>
                    </a:lnTo>
                    <a:lnTo>
                      <a:pt x="34" y="61"/>
                    </a:lnTo>
                    <a:lnTo>
                      <a:pt x="39" y="5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15" name="Freeform 234"/>
              <p:cNvSpPr>
                <a:spLocks/>
              </p:cNvSpPr>
              <p:nvPr/>
            </p:nvSpPr>
            <p:spPr bwMode="auto">
              <a:xfrm>
                <a:off x="2953" y="1795"/>
                <a:ext cx="6" cy="15"/>
              </a:xfrm>
              <a:custGeom>
                <a:avLst/>
                <a:gdLst>
                  <a:gd name="T0" fmla="*/ 5 w 6"/>
                  <a:gd name="T1" fmla="*/ 7 h 15"/>
                  <a:gd name="T2" fmla="*/ 6 w 6"/>
                  <a:gd name="T3" fmla="*/ 9 h 15"/>
                  <a:gd name="T4" fmla="*/ 6 w 6"/>
                  <a:gd name="T5" fmla="*/ 7 h 15"/>
                  <a:gd name="T6" fmla="*/ 6 w 6"/>
                  <a:gd name="T7" fmla="*/ 5 h 15"/>
                  <a:gd name="T8" fmla="*/ 6 w 6"/>
                  <a:gd name="T9" fmla="*/ 3 h 15"/>
                  <a:gd name="T10" fmla="*/ 5 w 6"/>
                  <a:gd name="T11" fmla="*/ 0 h 15"/>
                  <a:gd name="T12" fmla="*/ 0 w 6"/>
                  <a:gd name="T13" fmla="*/ 7 h 15"/>
                  <a:gd name="T14" fmla="*/ 0 w 6"/>
                  <a:gd name="T15" fmla="*/ 9 h 15"/>
                  <a:gd name="T16" fmla="*/ 0 w 6"/>
                  <a:gd name="T17" fmla="*/ 11 h 15"/>
                  <a:gd name="T18" fmla="*/ 2 w 6"/>
                  <a:gd name="T19" fmla="*/ 15 h 15"/>
                  <a:gd name="T20" fmla="*/ 5 w 6"/>
                  <a:gd name="T21" fmla="*/ 7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15"/>
                  <a:gd name="T35" fmla="*/ 6 w 6"/>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15">
                    <a:moveTo>
                      <a:pt x="5" y="7"/>
                    </a:moveTo>
                    <a:lnTo>
                      <a:pt x="6" y="9"/>
                    </a:lnTo>
                    <a:lnTo>
                      <a:pt x="6" y="7"/>
                    </a:lnTo>
                    <a:lnTo>
                      <a:pt x="6" y="5"/>
                    </a:lnTo>
                    <a:lnTo>
                      <a:pt x="6" y="3"/>
                    </a:lnTo>
                    <a:lnTo>
                      <a:pt x="5" y="0"/>
                    </a:lnTo>
                    <a:lnTo>
                      <a:pt x="0" y="7"/>
                    </a:lnTo>
                    <a:lnTo>
                      <a:pt x="0" y="9"/>
                    </a:lnTo>
                    <a:lnTo>
                      <a:pt x="0" y="11"/>
                    </a:lnTo>
                    <a:lnTo>
                      <a:pt x="2" y="15"/>
                    </a:lnTo>
                    <a:lnTo>
                      <a:pt x="5" y="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16" name="Freeform 235"/>
              <p:cNvSpPr>
                <a:spLocks/>
              </p:cNvSpPr>
              <p:nvPr/>
            </p:nvSpPr>
            <p:spPr bwMode="auto">
              <a:xfrm>
                <a:off x="2955" y="1791"/>
                <a:ext cx="42" cy="23"/>
              </a:xfrm>
              <a:custGeom>
                <a:avLst/>
                <a:gdLst>
                  <a:gd name="T0" fmla="*/ 36 w 42"/>
                  <a:gd name="T1" fmla="*/ 0 h 23"/>
                  <a:gd name="T2" fmla="*/ 34 w 42"/>
                  <a:gd name="T3" fmla="*/ 4 h 23"/>
                  <a:gd name="T4" fmla="*/ 31 w 42"/>
                  <a:gd name="T5" fmla="*/ 9 h 23"/>
                  <a:gd name="T6" fmla="*/ 26 w 42"/>
                  <a:gd name="T7" fmla="*/ 11 h 23"/>
                  <a:gd name="T8" fmla="*/ 21 w 42"/>
                  <a:gd name="T9" fmla="*/ 13 h 23"/>
                  <a:gd name="T10" fmla="*/ 17 w 42"/>
                  <a:gd name="T11" fmla="*/ 15 h 23"/>
                  <a:gd name="T12" fmla="*/ 12 w 42"/>
                  <a:gd name="T13" fmla="*/ 15 h 23"/>
                  <a:gd name="T14" fmla="*/ 7 w 42"/>
                  <a:gd name="T15" fmla="*/ 15 h 23"/>
                  <a:gd name="T16" fmla="*/ 3 w 42"/>
                  <a:gd name="T17" fmla="*/ 11 h 23"/>
                  <a:gd name="T18" fmla="*/ 0 w 42"/>
                  <a:gd name="T19" fmla="*/ 19 h 23"/>
                  <a:gd name="T20" fmla="*/ 4 w 42"/>
                  <a:gd name="T21" fmla="*/ 21 h 23"/>
                  <a:gd name="T22" fmla="*/ 10 w 42"/>
                  <a:gd name="T23" fmla="*/ 23 h 23"/>
                  <a:gd name="T24" fmla="*/ 17 w 42"/>
                  <a:gd name="T25" fmla="*/ 23 h 23"/>
                  <a:gd name="T26" fmla="*/ 23 w 42"/>
                  <a:gd name="T27" fmla="*/ 23 h 23"/>
                  <a:gd name="T28" fmla="*/ 28 w 42"/>
                  <a:gd name="T29" fmla="*/ 19 h 23"/>
                  <a:gd name="T30" fmla="*/ 34 w 42"/>
                  <a:gd name="T31" fmla="*/ 15 h 23"/>
                  <a:gd name="T32" fmla="*/ 39 w 42"/>
                  <a:gd name="T33" fmla="*/ 11 h 23"/>
                  <a:gd name="T34" fmla="*/ 42 w 42"/>
                  <a:gd name="T35" fmla="*/ 4 h 23"/>
                  <a:gd name="T36" fmla="*/ 36 w 42"/>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3"/>
                  <a:gd name="T59" fmla="*/ 42 w 42"/>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3">
                    <a:moveTo>
                      <a:pt x="36" y="0"/>
                    </a:moveTo>
                    <a:lnTo>
                      <a:pt x="34" y="4"/>
                    </a:lnTo>
                    <a:lnTo>
                      <a:pt x="31" y="9"/>
                    </a:lnTo>
                    <a:lnTo>
                      <a:pt x="26" y="11"/>
                    </a:lnTo>
                    <a:lnTo>
                      <a:pt x="21" y="13"/>
                    </a:lnTo>
                    <a:lnTo>
                      <a:pt x="17" y="15"/>
                    </a:lnTo>
                    <a:lnTo>
                      <a:pt x="12" y="15"/>
                    </a:lnTo>
                    <a:lnTo>
                      <a:pt x="7" y="15"/>
                    </a:lnTo>
                    <a:lnTo>
                      <a:pt x="3" y="11"/>
                    </a:lnTo>
                    <a:lnTo>
                      <a:pt x="0" y="19"/>
                    </a:lnTo>
                    <a:lnTo>
                      <a:pt x="4" y="21"/>
                    </a:lnTo>
                    <a:lnTo>
                      <a:pt x="10" y="23"/>
                    </a:lnTo>
                    <a:lnTo>
                      <a:pt x="17" y="23"/>
                    </a:lnTo>
                    <a:lnTo>
                      <a:pt x="23" y="23"/>
                    </a:lnTo>
                    <a:lnTo>
                      <a:pt x="28" y="19"/>
                    </a:lnTo>
                    <a:lnTo>
                      <a:pt x="34" y="15"/>
                    </a:lnTo>
                    <a:lnTo>
                      <a:pt x="39" y="11"/>
                    </a:lnTo>
                    <a:lnTo>
                      <a:pt x="42" y="4"/>
                    </a:lnTo>
                    <a:lnTo>
                      <a:pt x="36"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17" name="Freeform 236"/>
              <p:cNvSpPr>
                <a:spLocks/>
              </p:cNvSpPr>
              <p:nvPr/>
            </p:nvSpPr>
            <p:spPr bwMode="auto">
              <a:xfrm>
                <a:off x="2984" y="1747"/>
                <a:ext cx="16" cy="48"/>
              </a:xfrm>
              <a:custGeom>
                <a:avLst/>
                <a:gdLst>
                  <a:gd name="T0" fmla="*/ 0 w 16"/>
                  <a:gd name="T1" fmla="*/ 6 h 48"/>
                  <a:gd name="T2" fmla="*/ 3 w 16"/>
                  <a:gd name="T3" fmla="*/ 13 h 48"/>
                  <a:gd name="T4" fmla="*/ 7 w 16"/>
                  <a:gd name="T5" fmla="*/ 17 h 48"/>
                  <a:gd name="T6" fmla="*/ 8 w 16"/>
                  <a:gd name="T7" fmla="*/ 21 h 48"/>
                  <a:gd name="T8" fmla="*/ 10 w 16"/>
                  <a:gd name="T9" fmla="*/ 27 h 48"/>
                  <a:gd name="T10" fmla="*/ 10 w 16"/>
                  <a:gd name="T11" fmla="*/ 32 h 48"/>
                  <a:gd name="T12" fmla="*/ 10 w 16"/>
                  <a:gd name="T13" fmla="*/ 36 h 48"/>
                  <a:gd name="T14" fmla="*/ 8 w 16"/>
                  <a:gd name="T15" fmla="*/ 40 h 48"/>
                  <a:gd name="T16" fmla="*/ 7 w 16"/>
                  <a:gd name="T17" fmla="*/ 44 h 48"/>
                  <a:gd name="T18" fmla="*/ 13 w 16"/>
                  <a:gd name="T19" fmla="*/ 48 h 48"/>
                  <a:gd name="T20" fmla="*/ 14 w 16"/>
                  <a:gd name="T21" fmla="*/ 44 h 48"/>
                  <a:gd name="T22" fmla="*/ 16 w 16"/>
                  <a:gd name="T23" fmla="*/ 38 h 48"/>
                  <a:gd name="T24" fmla="*/ 16 w 16"/>
                  <a:gd name="T25" fmla="*/ 32 h 48"/>
                  <a:gd name="T26" fmla="*/ 16 w 16"/>
                  <a:gd name="T27" fmla="*/ 25 h 48"/>
                  <a:gd name="T28" fmla="*/ 14 w 16"/>
                  <a:gd name="T29" fmla="*/ 19 h 48"/>
                  <a:gd name="T30" fmla="*/ 11 w 16"/>
                  <a:gd name="T31" fmla="*/ 13 h 48"/>
                  <a:gd name="T32" fmla="*/ 8 w 16"/>
                  <a:gd name="T33" fmla="*/ 6 h 48"/>
                  <a:gd name="T34" fmla="*/ 3 w 16"/>
                  <a:gd name="T35" fmla="*/ 0 h 48"/>
                  <a:gd name="T36" fmla="*/ 0 w 16"/>
                  <a:gd name="T37" fmla="*/ 6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48"/>
                  <a:gd name="T59" fmla="*/ 16 w 16"/>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48">
                    <a:moveTo>
                      <a:pt x="0" y="6"/>
                    </a:moveTo>
                    <a:lnTo>
                      <a:pt x="3" y="13"/>
                    </a:lnTo>
                    <a:lnTo>
                      <a:pt x="7" y="17"/>
                    </a:lnTo>
                    <a:lnTo>
                      <a:pt x="8" y="21"/>
                    </a:lnTo>
                    <a:lnTo>
                      <a:pt x="10" y="27"/>
                    </a:lnTo>
                    <a:lnTo>
                      <a:pt x="10" y="32"/>
                    </a:lnTo>
                    <a:lnTo>
                      <a:pt x="10" y="36"/>
                    </a:lnTo>
                    <a:lnTo>
                      <a:pt x="8" y="40"/>
                    </a:lnTo>
                    <a:lnTo>
                      <a:pt x="7" y="44"/>
                    </a:lnTo>
                    <a:lnTo>
                      <a:pt x="13" y="48"/>
                    </a:lnTo>
                    <a:lnTo>
                      <a:pt x="14" y="44"/>
                    </a:lnTo>
                    <a:lnTo>
                      <a:pt x="16" y="38"/>
                    </a:lnTo>
                    <a:lnTo>
                      <a:pt x="16" y="32"/>
                    </a:lnTo>
                    <a:lnTo>
                      <a:pt x="16" y="25"/>
                    </a:lnTo>
                    <a:lnTo>
                      <a:pt x="14" y="19"/>
                    </a:lnTo>
                    <a:lnTo>
                      <a:pt x="11" y="13"/>
                    </a:lnTo>
                    <a:lnTo>
                      <a:pt x="8" y="6"/>
                    </a:lnTo>
                    <a:lnTo>
                      <a:pt x="3" y="0"/>
                    </a:lnTo>
                    <a:lnTo>
                      <a:pt x="0"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18" name="Freeform 237"/>
              <p:cNvSpPr>
                <a:spLocks/>
              </p:cNvSpPr>
              <p:nvPr/>
            </p:nvSpPr>
            <p:spPr bwMode="auto">
              <a:xfrm>
                <a:off x="2920" y="1854"/>
                <a:ext cx="41" cy="36"/>
              </a:xfrm>
              <a:custGeom>
                <a:avLst/>
                <a:gdLst>
                  <a:gd name="T0" fmla="*/ 0 w 41"/>
                  <a:gd name="T1" fmla="*/ 11 h 36"/>
                  <a:gd name="T2" fmla="*/ 5 w 41"/>
                  <a:gd name="T3" fmla="*/ 11 h 36"/>
                  <a:gd name="T4" fmla="*/ 10 w 41"/>
                  <a:gd name="T5" fmla="*/ 13 h 36"/>
                  <a:gd name="T6" fmla="*/ 13 w 41"/>
                  <a:gd name="T7" fmla="*/ 17 h 36"/>
                  <a:gd name="T8" fmla="*/ 17 w 41"/>
                  <a:gd name="T9" fmla="*/ 19 h 36"/>
                  <a:gd name="T10" fmla="*/ 24 w 41"/>
                  <a:gd name="T11" fmla="*/ 23 h 36"/>
                  <a:gd name="T12" fmla="*/ 28 w 41"/>
                  <a:gd name="T13" fmla="*/ 28 h 36"/>
                  <a:gd name="T14" fmla="*/ 33 w 41"/>
                  <a:gd name="T15" fmla="*/ 32 h 36"/>
                  <a:gd name="T16" fmla="*/ 38 w 41"/>
                  <a:gd name="T17" fmla="*/ 36 h 36"/>
                  <a:gd name="T18" fmla="*/ 41 w 41"/>
                  <a:gd name="T19" fmla="*/ 28 h 36"/>
                  <a:gd name="T20" fmla="*/ 36 w 41"/>
                  <a:gd name="T21" fmla="*/ 23 h 36"/>
                  <a:gd name="T22" fmla="*/ 31 w 41"/>
                  <a:gd name="T23" fmla="*/ 21 h 36"/>
                  <a:gd name="T24" fmla="*/ 27 w 41"/>
                  <a:gd name="T25" fmla="*/ 17 h 36"/>
                  <a:gd name="T26" fmla="*/ 22 w 41"/>
                  <a:gd name="T27" fmla="*/ 13 h 36"/>
                  <a:gd name="T28" fmla="*/ 16 w 41"/>
                  <a:gd name="T29" fmla="*/ 9 h 36"/>
                  <a:gd name="T30" fmla="*/ 11 w 41"/>
                  <a:gd name="T31" fmla="*/ 5 h 36"/>
                  <a:gd name="T32" fmla="*/ 6 w 41"/>
                  <a:gd name="T33" fmla="*/ 2 h 36"/>
                  <a:gd name="T34" fmla="*/ 0 w 41"/>
                  <a:gd name="T35" fmla="*/ 0 h 36"/>
                  <a:gd name="T36" fmla="*/ 0 w 41"/>
                  <a:gd name="T37" fmla="*/ 11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36"/>
                  <a:gd name="T59" fmla="*/ 41 w 41"/>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36">
                    <a:moveTo>
                      <a:pt x="0" y="11"/>
                    </a:moveTo>
                    <a:lnTo>
                      <a:pt x="5" y="11"/>
                    </a:lnTo>
                    <a:lnTo>
                      <a:pt x="10" y="13"/>
                    </a:lnTo>
                    <a:lnTo>
                      <a:pt x="13" y="17"/>
                    </a:lnTo>
                    <a:lnTo>
                      <a:pt x="17" y="19"/>
                    </a:lnTo>
                    <a:lnTo>
                      <a:pt x="24" y="23"/>
                    </a:lnTo>
                    <a:lnTo>
                      <a:pt x="28" y="28"/>
                    </a:lnTo>
                    <a:lnTo>
                      <a:pt x="33" y="32"/>
                    </a:lnTo>
                    <a:lnTo>
                      <a:pt x="38" y="36"/>
                    </a:lnTo>
                    <a:lnTo>
                      <a:pt x="41" y="28"/>
                    </a:lnTo>
                    <a:lnTo>
                      <a:pt x="36" y="23"/>
                    </a:lnTo>
                    <a:lnTo>
                      <a:pt x="31" y="21"/>
                    </a:lnTo>
                    <a:lnTo>
                      <a:pt x="27" y="17"/>
                    </a:lnTo>
                    <a:lnTo>
                      <a:pt x="22" y="13"/>
                    </a:lnTo>
                    <a:lnTo>
                      <a:pt x="16" y="9"/>
                    </a:lnTo>
                    <a:lnTo>
                      <a:pt x="11" y="5"/>
                    </a:lnTo>
                    <a:lnTo>
                      <a:pt x="6" y="2"/>
                    </a:lnTo>
                    <a:lnTo>
                      <a:pt x="0" y="0"/>
                    </a:lnTo>
                    <a:lnTo>
                      <a:pt x="0"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19" name="Freeform 238"/>
              <p:cNvSpPr>
                <a:spLocks/>
              </p:cNvSpPr>
              <p:nvPr/>
            </p:nvSpPr>
            <p:spPr bwMode="auto">
              <a:xfrm>
                <a:off x="2886" y="1854"/>
                <a:ext cx="34" cy="21"/>
              </a:xfrm>
              <a:custGeom>
                <a:avLst/>
                <a:gdLst>
                  <a:gd name="T0" fmla="*/ 4 w 34"/>
                  <a:gd name="T1" fmla="*/ 21 h 21"/>
                  <a:gd name="T2" fmla="*/ 8 w 34"/>
                  <a:gd name="T3" fmla="*/ 17 h 21"/>
                  <a:gd name="T4" fmla="*/ 11 w 34"/>
                  <a:gd name="T5" fmla="*/ 15 h 21"/>
                  <a:gd name="T6" fmla="*/ 15 w 34"/>
                  <a:gd name="T7" fmla="*/ 13 h 21"/>
                  <a:gd name="T8" fmla="*/ 19 w 34"/>
                  <a:gd name="T9" fmla="*/ 11 h 21"/>
                  <a:gd name="T10" fmla="*/ 23 w 34"/>
                  <a:gd name="T11" fmla="*/ 11 h 21"/>
                  <a:gd name="T12" fmla="*/ 26 w 34"/>
                  <a:gd name="T13" fmla="*/ 9 h 21"/>
                  <a:gd name="T14" fmla="*/ 31 w 34"/>
                  <a:gd name="T15" fmla="*/ 9 h 21"/>
                  <a:gd name="T16" fmla="*/ 34 w 34"/>
                  <a:gd name="T17" fmla="*/ 11 h 21"/>
                  <a:gd name="T18" fmla="*/ 34 w 34"/>
                  <a:gd name="T19" fmla="*/ 0 h 21"/>
                  <a:gd name="T20" fmla="*/ 31 w 34"/>
                  <a:gd name="T21" fmla="*/ 0 h 21"/>
                  <a:gd name="T22" fmla="*/ 26 w 34"/>
                  <a:gd name="T23" fmla="*/ 0 h 21"/>
                  <a:gd name="T24" fmla="*/ 22 w 34"/>
                  <a:gd name="T25" fmla="*/ 2 h 21"/>
                  <a:gd name="T26" fmla="*/ 17 w 34"/>
                  <a:gd name="T27" fmla="*/ 2 h 21"/>
                  <a:gd name="T28" fmla="*/ 12 w 34"/>
                  <a:gd name="T29" fmla="*/ 5 h 21"/>
                  <a:gd name="T30" fmla="*/ 8 w 34"/>
                  <a:gd name="T31" fmla="*/ 7 h 21"/>
                  <a:gd name="T32" fmla="*/ 4 w 34"/>
                  <a:gd name="T33" fmla="*/ 11 h 21"/>
                  <a:gd name="T34" fmla="*/ 0 w 34"/>
                  <a:gd name="T35" fmla="*/ 15 h 21"/>
                  <a:gd name="T36" fmla="*/ 4 w 34"/>
                  <a:gd name="T37" fmla="*/ 21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21"/>
                  <a:gd name="T59" fmla="*/ 34 w 34"/>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21">
                    <a:moveTo>
                      <a:pt x="4" y="21"/>
                    </a:moveTo>
                    <a:lnTo>
                      <a:pt x="8" y="17"/>
                    </a:lnTo>
                    <a:lnTo>
                      <a:pt x="11" y="15"/>
                    </a:lnTo>
                    <a:lnTo>
                      <a:pt x="15" y="13"/>
                    </a:lnTo>
                    <a:lnTo>
                      <a:pt x="19" y="11"/>
                    </a:lnTo>
                    <a:lnTo>
                      <a:pt x="23" y="11"/>
                    </a:lnTo>
                    <a:lnTo>
                      <a:pt x="26" y="9"/>
                    </a:lnTo>
                    <a:lnTo>
                      <a:pt x="31" y="9"/>
                    </a:lnTo>
                    <a:lnTo>
                      <a:pt x="34" y="11"/>
                    </a:lnTo>
                    <a:lnTo>
                      <a:pt x="34" y="0"/>
                    </a:lnTo>
                    <a:lnTo>
                      <a:pt x="31" y="0"/>
                    </a:lnTo>
                    <a:lnTo>
                      <a:pt x="26" y="0"/>
                    </a:lnTo>
                    <a:lnTo>
                      <a:pt x="22" y="2"/>
                    </a:lnTo>
                    <a:lnTo>
                      <a:pt x="17" y="2"/>
                    </a:lnTo>
                    <a:lnTo>
                      <a:pt x="12" y="5"/>
                    </a:lnTo>
                    <a:lnTo>
                      <a:pt x="8" y="7"/>
                    </a:lnTo>
                    <a:lnTo>
                      <a:pt x="4" y="11"/>
                    </a:lnTo>
                    <a:lnTo>
                      <a:pt x="0" y="15"/>
                    </a:lnTo>
                    <a:lnTo>
                      <a:pt x="4" y="2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20" name="Freeform 239"/>
              <p:cNvSpPr>
                <a:spLocks/>
              </p:cNvSpPr>
              <p:nvPr/>
            </p:nvSpPr>
            <p:spPr bwMode="auto">
              <a:xfrm>
                <a:off x="2876" y="1869"/>
                <a:ext cx="14" cy="65"/>
              </a:xfrm>
              <a:custGeom>
                <a:avLst/>
                <a:gdLst>
                  <a:gd name="T0" fmla="*/ 7 w 14"/>
                  <a:gd name="T1" fmla="*/ 65 h 65"/>
                  <a:gd name="T2" fmla="*/ 7 w 14"/>
                  <a:gd name="T3" fmla="*/ 57 h 65"/>
                  <a:gd name="T4" fmla="*/ 7 w 14"/>
                  <a:gd name="T5" fmla="*/ 48 h 65"/>
                  <a:gd name="T6" fmla="*/ 7 w 14"/>
                  <a:gd name="T7" fmla="*/ 40 h 65"/>
                  <a:gd name="T8" fmla="*/ 7 w 14"/>
                  <a:gd name="T9" fmla="*/ 34 h 65"/>
                  <a:gd name="T10" fmla="*/ 8 w 14"/>
                  <a:gd name="T11" fmla="*/ 25 h 65"/>
                  <a:gd name="T12" fmla="*/ 8 w 14"/>
                  <a:gd name="T13" fmla="*/ 19 h 65"/>
                  <a:gd name="T14" fmla="*/ 11 w 14"/>
                  <a:gd name="T15" fmla="*/ 13 h 65"/>
                  <a:gd name="T16" fmla="*/ 14 w 14"/>
                  <a:gd name="T17" fmla="*/ 6 h 65"/>
                  <a:gd name="T18" fmla="*/ 10 w 14"/>
                  <a:gd name="T19" fmla="*/ 0 h 65"/>
                  <a:gd name="T20" fmla="*/ 5 w 14"/>
                  <a:gd name="T21" fmla="*/ 6 h 65"/>
                  <a:gd name="T22" fmla="*/ 3 w 14"/>
                  <a:gd name="T23" fmla="*/ 15 h 65"/>
                  <a:gd name="T24" fmla="*/ 0 w 14"/>
                  <a:gd name="T25" fmla="*/ 23 h 65"/>
                  <a:gd name="T26" fmla="*/ 0 w 14"/>
                  <a:gd name="T27" fmla="*/ 32 h 65"/>
                  <a:gd name="T28" fmla="*/ 0 w 14"/>
                  <a:gd name="T29" fmla="*/ 40 h 65"/>
                  <a:gd name="T30" fmla="*/ 0 w 14"/>
                  <a:gd name="T31" fmla="*/ 50 h 65"/>
                  <a:gd name="T32" fmla="*/ 0 w 14"/>
                  <a:gd name="T33" fmla="*/ 57 h 65"/>
                  <a:gd name="T34" fmla="*/ 0 w 14"/>
                  <a:gd name="T35" fmla="*/ 65 h 65"/>
                  <a:gd name="T36" fmla="*/ 7 w 14"/>
                  <a:gd name="T37" fmla="*/ 65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65"/>
                  <a:gd name="T59" fmla="*/ 14 w 14"/>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65">
                    <a:moveTo>
                      <a:pt x="7" y="65"/>
                    </a:moveTo>
                    <a:lnTo>
                      <a:pt x="7" y="57"/>
                    </a:lnTo>
                    <a:lnTo>
                      <a:pt x="7" y="48"/>
                    </a:lnTo>
                    <a:lnTo>
                      <a:pt x="7" y="40"/>
                    </a:lnTo>
                    <a:lnTo>
                      <a:pt x="7" y="34"/>
                    </a:lnTo>
                    <a:lnTo>
                      <a:pt x="8" y="25"/>
                    </a:lnTo>
                    <a:lnTo>
                      <a:pt x="8" y="19"/>
                    </a:lnTo>
                    <a:lnTo>
                      <a:pt x="11" y="13"/>
                    </a:lnTo>
                    <a:lnTo>
                      <a:pt x="14" y="6"/>
                    </a:lnTo>
                    <a:lnTo>
                      <a:pt x="10" y="0"/>
                    </a:lnTo>
                    <a:lnTo>
                      <a:pt x="5" y="6"/>
                    </a:lnTo>
                    <a:lnTo>
                      <a:pt x="3" y="15"/>
                    </a:lnTo>
                    <a:lnTo>
                      <a:pt x="0" y="23"/>
                    </a:lnTo>
                    <a:lnTo>
                      <a:pt x="0" y="32"/>
                    </a:lnTo>
                    <a:lnTo>
                      <a:pt x="0" y="40"/>
                    </a:lnTo>
                    <a:lnTo>
                      <a:pt x="0" y="50"/>
                    </a:lnTo>
                    <a:lnTo>
                      <a:pt x="0" y="57"/>
                    </a:lnTo>
                    <a:lnTo>
                      <a:pt x="0" y="65"/>
                    </a:lnTo>
                    <a:lnTo>
                      <a:pt x="7" y="6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21" name="Freeform 240"/>
              <p:cNvSpPr>
                <a:spLocks/>
              </p:cNvSpPr>
              <p:nvPr/>
            </p:nvSpPr>
            <p:spPr bwMode="auto">
              <a:xfrm>
                <a:off x="2876" y="1934"/>
                <a:ext cx="46" cy="19"/>
              </a:xfrm>
              <a:custGeom>
                <a:avLst/>
                <a:gdLst>
                  <a:gd name="T0" fmla="*/ 46 w 46"/>
                  <a:gd name="T1" fmla="*/ 0 h 19"/>
                  <a:gd name="T2" fmla="*/ 39 w 46"/>
                  <a:gd name="T3" fmla="*/ 0 h 19"/>
                  <a:gd name="T4" fmla="*/ 32 w 46"/>
                  <a:gd name="T5" fmla="*/ 2 h 19"/>
                  <a:gd name="T6" fmla="*/ 25 w 46"/>
                  <a:gd name="T7" fmla="*/ 7 h 19"/>
                  <a:gd name="T8" fmla="*/ 18 w 46"/>
                  <a:gd name="T9" fmla="*/ 9 h 19"/>
                  <a:gd name="T10" fmla="*/ 13 w 46"/>
                  <a:gd name="T11" fmla="*/ 11 h 19"/>
                  <a:gd name="T12" fmla="*/ 8 w 46"/>
                  <a:gd name="T13" fmla="*/ 9 h 19"/>
                  <a:gd name="T14" fmla="*/ 8 w 46"/>
                  <a:gd name="T15" fmla="*/ 7 h 19"/>
                  <a:gd name="T16" fmla="*/ 7 w 46"/>
                  <a:gd name="T17" fmla="*/ 4 h 19"/>
                  <a:gd name="T18" fmla="*/ 7 w 46"/>
                  <a:gd name="T19" fmla="*/ 0 h 19"/>
                  <a:gd name="T20" fmla="*/ 0 w 46"/>
                  <a:gd name="T21" fmla="*/ 0 h 19"/>
                  <a:gd name="T22" fmla="*/ 0 w 46"/>
                  <a:gd name="T23" fmla="*/ 7 h 19"/>
                  <a:gd name="T24" fmla="*/ 2 w 46"/>
                  <a:gd name="T25" fmla="*/ 11 h 19"/>
                  <a:gd name="T26" fmla="*/ 3 w 46"/>
                  <a:gd name="T27" fmla="*/ 15 h 19"/>
                  <a:gd name="T28" fmla="*/ 7 w 46"/>
                  <a:gd name="T29" fmla="*/ 17 h 19"/>
                  <a:gd name="T30" fmla="*/ 13 w 46"/>
                  <a:gd name="T31" fmla="*/ 19 h 19"/>
                  <a:gd name="T32" fmla="*/ 19 w 46"/>
                  <a:gd name="T33" fmla="*/ 17 h 19"/>
                  <a:gd name="T34" fmla="*/ 27 w 46"/>
                  <a:gd name="T35" fmla="*/ 15 h 19"/>
                  <a:gd name="T36" fmla="*/ 33 w 46"/>
                  <a:gd name="T37" fmla="*/ 11 h 19"/>
                  <a:gd name="T38" fmla="*/ 39 w 46"/>
                  <a:gd name="T39" fmla="*/ 9 h 19"/>
                  <a:gd name="T40" fmla="*/ 46 w 46"/>
                  <a:gd name="T41" fmla="*/ 9 h 19"/>
                  <a:gd name="T42" fmla="*/ 46 w 46"/>
                  <a:gd name="T43" fmla="*/ 0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19"/>
                  <a:gd name="T68" fmla="*/ 46 w 46"/>
                  <a:gd name="T69" fmla="*/ 19 h 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19">
                    <a:moveTo>
                      <a:pt x="46" y="0"/>
                    </a:moveTo>
                    <a:lnTo>
                      <a:pt x="39" y="0"/>
                    </a:lnTo>
                    <a:lnTo>
                      <a:pt x="32" y="2"/>
                    </a:lnTo>
                    <a:lnTo>
                      <a:pt x="25" y="7"/>
                    </a:lnTo>
                    <a:lnTo>
                      <a:pt x="18" y="9"/>
                    </a:lnTo>
                    <a:lnTo>
                      <a:pt x="13" y="11"/>
                    </a:lnTo>
                    <a:lnTo>
                      <a:pt x="8" y="9"/>
                    </a:lnTo>
                    <a:lnTo>
                      <a:pt x="8" y="7"/>
                    </a:lnTo>
                    <a:lnTo>
                      <a:pt x="7" y="4"/>
                    </a:lnTo>
                    <a:lnTo>
                      <a:pt x="7" y="0"/>
                    </a:lnTo>
                    <a:lnTo>
                      <a:pt x="0" y="0"/>
                    </a:lnTo>
                    <a:lnTo>
                      <a:pt x="0" y="7"/>
                    </a:lnTo>
                    <a:lnTo>
                      <a:pt x="2" y="11"/>
                    </a:lnTo>
                    <a:lnTo>
                      <a:pt x="3" y="15"/>
                    </a:lnTo>
                    <a:lnTo>
                      <a:pt x="7" y="17"/>
                    </a:lnTo>
                    <a:lnTo>
                      <a:pt x="13" y="19"/>
                    </a:lnTo>
                    <a:lnTo>
                      <a:pt x="19" y="17"/>
                    </a:lnTo>
                    <a:lnTo>
                      <a:pt x="27" y="15"/>
                    </a:lnTo>
                    <a:lnTo>
                      <a:pt x="33" y="11"/>
                    </a:lnTo>
                    <a:lnTo>
                      <a:pt x="39" y="9"/>
                    </a:lnTo>
                    <a:lnTo>
                      <a:pt x="46" y="9"/>
                    </a:lnTo>
                    <a:lnTo>
                      <a:pt x="46"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22" name="Freeform 241"/>
              <p:cNvSpPr>
                <a:spLocks/>
              </p:cNvSpPr>
              <p:nvPr/>
            </p:nvSpPr>
            <p:spPr bwMode="auto">
              <a:xfrm>
                <a:off x="2922" y="1922"/>
                <a:ext cx="40" cy="21"/>
              </a:xfrm>
              <a:custGeom>
                <a:avLst/>
                <a:gdLst>
                  <a:gd name="T0" fmla="*/ 36 w 40"/>
                  <a:gd name="T1" fmla="*/ 0 h 21"/>
                  <a:gd name="T2" fmla="*/ 33 w 40"/>
                  <a:gd name="T3" fmla="*/ 4 h 21"/>
                  <a:gd name="T4" fmla="*/ 28 w 40"/>
                  <a:gd name="T5" fmla="*/ 6 h 21"/>
                  <a:gd name="T6" fmla="*/ 23 w 40"/>
                  <a:gd name="T7" fmla="*/ 8 h 21"/>
                  <a:gd name="T8" fmla="*/ 20 w 40"/>
                  <a:gd name="T9" fmla="*/ 10 h 21"/>
                  <a:gd name="T10" fmla="*/ 15 w 40"/>
                  <a:gd name="T11" fmla="*/ 12 h 21"/>
                  <a:gd name="T12" fmla="*/ 11 w 40"/>
                  <a:gd name="T13" fmla="*/ 12 h 21"/>
                  <a:gd name="T14" fmla="*/ 4 w 40"/>
                  <a:gd name="T15" fmla="*/ 12 h 21"/>
                  <a:gd name="T16" fmla="*/ 0 w 40"/>
                  <a:gd name="T17" fmla="*/ 12 h 21"/>
                  <a:gd name="T18" fmla="*/ 0 w 40"/>
                  <a:gd name="T19" fmla="*/ 21 h 21"/>
                  <a:gd name="T20" fmla="*/ 4 w 40"/>
                  <a:gd name="T21" fmla="*/ 21 h 21"/>
                  <a:gd name="T22" fmla="*/ 11 w 40"/>
                  <a:gd name="T23" fmla="*/ 21 h 21"/>
                  <a:gd name="T24" fmla="*/ 15 w 40"/>
                  <a:gd name="T25" fmla="*/ 21 h 21"/>
                  <a:gd name="T26" fmla="*/ 22 w 40"/>
                  <a:gd name="T27" fmla="*/ 19 h 21"/>
                  <a:gd name="T28" fmla="*/ 26 w 40"/>
                  <a:gd name="T29" fmla="*/ 16 h 21"/>
                  <a:gd name="T30" fmla="*/ 31 w 40"/>
                  <a:gd name="T31" fmla="*/ 14 h 21"/>
                  <a:gd name="T32" fmla="*/ 36 w 40"/>
                  <a:gd name="T33" fmla="*/ 12 h 21"/>
                  <a:gd name="T34" fmla="*/ 40 w 40"/>
                  <a:gd name="T35" fmla="*/ 6 h 21"/>
                  <a:gd name="T36" fmla="*/ 36 w 40"/>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21"/>
                  <a:gd name="T59" fmla="*/ 40 w 40"/>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21">
                    <a:moveTo>
                      <a:pt x="36" y="0"/>
                    </a:moveTo>
                    <a:lnTo>
                      <a:pt x="33" y="4"/>
                    </a:lnTo>
                    <a:lnTo>
                      <a:pt x="28" y="6"/>
                    </a:lnTo>
                    <a:lnTo>
                      <a:pt x="23" y="8"/>
                    </a:lnTo>
                    <a:lnTo>
                      <a:pt x="20" y="10"/>
                    </a:lnTo>
                    <a:lnTo>
                      <a:pt x="15" y="12"/>
                    </a:lnTo>
                    <a:lnTo>
                      <a:pt x="11" y="12"/>
                    </a:lnTo>
                    <a:lnTo>
                      <a:pt x="4" y="12"/>
                    </a:lnTo>
                    <a:lnTo>
                      <a:pt x="0" y="12"/>
                    </a:lnTo>
                    <a:lnTo>
                      <a:pt x="0" y="21"/>
                    </a:lnTo>
                    <a:lnTo>
                      <a:pt x="4" y="21"/>
                    </a:lnTo>
                    <a:lnTo>
                      <a:pt x="11" y="21"/>
                    </a:lnTo>
                    <a:lnTo>
                      <a:pt x="15" y="21"/>
                    </a:lnTo>
                    <a:lnTo>
                      <a:pt x="22" y="19"/>
                    </a:lnTo>
                    <a:lnTo>
                      <a:pt x="26" y="16"/>
                    </a:lnTo>
                    <a:lnTo>
                      <a:pt x="31" y="14"/>
                    </a:lnTo>
                    <a:lnTo>
                      <a:pt x="36" y="12"/>
                    </a:lnTo>
                    <a:lnTo>
                      <a:pt x="40" y="6"/>
                    </a:lnTo>
                    <a:lnTo>
                      <a:pt x="36"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23" name="Freeform 242"/>
              <p:cNvSpPr>
                <a:spLocks/>
              </p:cNvSpPr>
              <p:nvPr/>
            </p:nvSpPr>
            <p:spPr bwMode="auto">
              <a:xfrm>
                <a:off x="2958" y="1882"/>
                <a:ext cx="11" cy="46"/>
              </a:xfrm>
              <a:custGeom>
                <a:avLst/>
                <a:gdLst>
                  <a:gd name="T0" fmla="*/ 0 w 11"/>
                  <a:gd name="T1" fmla="*/ 6 h 46"/>
                  <a:gd name="T2" fmla="*/ 1 w 11"/>
                  <a:gd name="T3" fmla="*/ 10 h 46"/>
                  <a:gd name="T4" fmla="*/ 4 w 11"/>
                  <a:gd name="T5" fmla="*/ 14 h 46"/>
                  <a:gd name="T6" fmla="*/ 4 w 11"/>
                  <a:gd name="T7" fmla="*/ 21 h 46"/>
                  <a:gd name="T8" fmla="*/ 4 w 11"/>
                  <a:gd name="T9" fmla="*/ 25 h 46"/>
                  <a:gd name="T10" fmla="*/ 4 w 11"/>
                  <a:gd name="T11" fmla="*/ 29 h 46"/>
                  <a:gd name="T12" fmla="*/ 3 w 11"/>
                  <a:gd name="T13" fmla="*/ 33 h 46"/>
                  <a:gd name="T14" fmla="*/ 1 w 11"/>
                  <a:gd name="T15" fmla="*/ 37 h 46"/>
                  <a:gd name="T16" fmla="*/ 0 w 11"/>
                  <a:gd name="T17" fmla="*/ 40 h 46"/>
                  <a:gd name="T18" fmla="*/ 4 w 11"/>
                  <a:gd name="T19" fmla="*/ 46 h 46"/>
                  <a:gd name="T20" fmla="*/ 6 w 11"/>
                  <a:gd name="T21" fmla="*/ 42 h 46"/>
                  <a:gd name="T22" fmla="*/ 9 w 11"/>
                  <a:gd name="T23" fmla="*/ 37 h 46"/>
                  <a:gd name="T24" fmla="*/ 11 w 11"/>
                  <a:gd name="T25" fmla="*/ 31 h 46"/>
                  <a:gd name="T26" fmla="*/ 11 w 11"/>
                  <a:gd name="T27" fmla="*/ 25 h 46"/>
                  <a:gd name="T28" fmla="*/ 11 w 11"/>
                  <a:gd name="T29" fmla="*/ 19 h 46"/>
                  <a:gd name="T30" fmla="*/ 9 w 11"/>
                  <a:gd name="T31" fmla="*/ 12 h 46"/>
                  <a:gd name="T32" fmla="*/ 7 w 11"/>
                  <a:gd name="T33" fmla="*/ 6 h 46"/>
                  <a:gd name="T34" fmla="*/ 4 w 11"/>
                  <a:gd name="T35" fmla="*/ 0 h 46"/>
                  <a:gd name="T36" fmla="*/ 0 w 11"/>
                  <a:gd name="T37" fmla="*/ 6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46"/>
                  <a:gd name="T59" fmla="*/ 11 w 11"/>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46">
                    <a:moveTo>
                      <a:pt x="0" y="6"/>
                    </a:moveTo>
                    <a:lnTo>
                      <a:pt x="1" y="10"/>
                    </a:lnTo>
                    <a:lnTo>
                      <a:pt x="4" y="14"/>
                    </a:lnTo>
                    <a:lnTo>
                      <a:pt x="4" y="21"/>
                    </a:lnTo>
                    <a:lnTo>
                      <a:pt x="4" y="25"/>
                    </a:lnTo>
                    <a:lnTo>
                      <a:pt x="4" y="29"/>
                    </a:lnTo>
                    <a:lnTo>
                      <a:pt x="3" y="33"/>
                    </a:lnTo>
                    <a:lnTo>
                      <a:pt x="1" y="37"/>
                    </a:lnTo>
                    <a:lnTo>
                      <a:pt x="0" y="40"/>
                    </a:lnTo>
                    <a:lnTo>
                      <a:pt x="4" y="46"/>
                    </a:lnTo>
                    <a:lnTo>
                      <a:pt x="6" y="42"/>
                    </a:lnTo>
                    <a:lnTo>
                      <a:pt x="9" y="37"/>
                    </a:lnTo>
                    <a:lnTo>
                      <a:pt x="11" y="31"/>
                    </a:lnTo>
                    <a:lnTo>
                      <a:pt x="11" y="25"/>
                    </a:lnTo>
                    <a:lnTo>
                      <a:pt x="11" y="19"/>
                    </a:lnTo>
                    <a:lnTo>
                      <a:pt x="9" y="12"/>
                    </a:lnTo>
                    <a:lnTo>
                      <a:pt x="7" y="6"/>
                    </a:lnTo>
                    <a:lnTo>
                      <a:pt x="4" y="0"/>
                    </a:lnTo>
                    <a:lnTo>
                      <a:pt x="0"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24" name="Freeform 243"/>
              <p:cNvSpPr>
                <a:spLocks/>
              </p:cNvSpPr>
              <p:nvPr/>
            </p:nvSpPr>
            <p:spPr bwMode="auto">
              <a:xfrm>
                <a:off x="2933" y="1812"/>
                <a:ext cx="87" cy="74"/>
              </a:xfrm>
              <a:custGeom>
                <a:avLst/>
                <a:gdLst>
                  <a:gd name="T0" fmla="*/ 87 w 87"/>
                  <a:gd name="T1" fmla="*/ 32 h 74"/>
                  <a:gd name="T2" fmla="*/ 86 w 87"/>
                  <a:gd name="T3" fmla="*/ 28 h 74"/>
                  <a:gd name="T4" fmla="*/ 84 w 87"/>
                  <a:gd name="T5" fmla="*/ 21 h 74"/>
                  <a:gd name="T6" fmla="*/ 83 w 87"/>
                  <a:gd name="T7" fmla="*/ 17 h 74"/>
                  <a:gd name="T8" fmla="*/ 81 w 87"/>
                  <a:gd name="T9" fmla="*/ 13 h 74"/>
                  <a:gd name="T10" fmla="*/ 78 w 87"/>
                  <a:gd name="T11" fmla="*/ 9 h 74"/>
                  <a:gd name="T12" fmla="*/ 76 w 87"/>
                  <a:gd name="T13" fmla="*/ 4 h 74"/>
                  <a:gd name="T14" fmla="*/ 72 w 87"/>
                  <a:gd name="T15" fmla="*/ 2 h 74"/>
                  <a:gd name="T16" fmla="*/ 68 w 87"/>
                  <a:gd name="T17" fmla="*/ 0 h 74"/>
                  <a:gd name="T18" fmla="*/ 65 w 87"/>
                  <a:gd name="T19" fmla="*/ 0 h 74"/>
                  <a:gd name="T20" fmla="*/ 61 w 87"/>
                  <a:gd name="T21" fmla="*/ 0 h 74"/>
                  <a:gd name="T22" fmla="*/ 58 w 87"/>
                  <a:gd name="T23" fmla="*/ 2 h 74"/>
                  <a:gd name="T24" fmla="*/ 54 w 87"/>
                  <a:gd name="T25" fmla="*/ 2 h 74"/>
                  <a:gd name="T26" fmla="*/ 51 w 87"/>
                  <a:gd name="T27" fmla="*/ 4 h 74"/>
                  <a:gd name="T28" fmla="*/ 48 w 87"/>
                  <a:gd name="T29" fmla="*/ 7 h 74"/>
                  <a:gd name="T30" fmla="*/ 45 w 87"/>
                  <a:gd name="T31" fmla="*/ 9 h 74"/>
                  <a:gd name="T32" fmla="*/ 42 w 87"/>
                  <a:gd name="T33" fmla="*/ 9 h 74"/>
                  <a:gd name="T34" fmla="*/ 39 w 87"/>
                  <a:gd name="T35" fmla="*/ 11 h 74"/>
                  <a:gd name="T36" fmla="*/ 37 w 87"/>
                  <a:gd name="T37" fmla="*/ 11 h 74"/>
                  <a:gd name="T38" fmla="*/ 34 w 87"/>
                  <a:gd name="T39" fmla="*/ 11 h 74"/>
                  <a:gd name="T40" fmla="*/ 32 w 87"/>
                  <a:gd name="T41" fmla="*/ 9 h 74"/>
                  <a:gd name="T42" fmla="*/ 29 w 87"/>
                  <a:gd name="T43" fmla="*/ 9 h 74"/>
                  <a:gd name="T44" fmla="*/ 28 w 87"/>
                  <a:gd name="T45" fmla="*/ 9 h 74"/>
                  <a:gd name="T46" fmla="*/ 25 w 87"/>
                  <a:gd name="T47" fmla="*/ 11 h 74"/>
                  <a:gd name="T48" fmla="*/ 23 w 87"/>
                  <a:gd name="T49" fmla="*/ 11 h 74"/>
                  <a:gd name="T50" fmla="*/ 20 w 87"/>
                  <a:gd name="T51" fmla="*/ 13 h 74"/>
                  <a:gd name="T52" fmla="*/ 15 w 87"/>
                  <a:gd name="T53" fmla="*/ 17 h 74"/>
                  <a:gd name="T54" fmla="*/ 11 w 87"/>
                  <a:gd name="T55" fmla="*/ 21 h 74"/>
                  <a:gd name="T56" fmla="*/ 6 w 87"/>
                  <a:gd name="T57" fmla="*/ 25 h 74"/>
                  <a:gd name="T58" fmla="*/ 3 w 87"/>
                  <a:gd name="T59" fmla="*/ 30 h 74"/>
                  <a:gd name="T60" fmla="*/ 1 w 87"/>
                  <a:gd name="T61" fmla="*/ 34 h 74"/>
                  <a:gd name="T62" fmla="*/ 0 w 87"/>
                  <a:gd name="T63" fmla="*/ 38 h 74"/>
                  <a:gd name="T64" fmla="*/ 0 w 87"/>
                  <a:gd name="T65" fmla="*/ 42 h 74"/>
                  <a:gd name="T66" fmla="*/ 1 w 87"/>
                  <a:gd name="T67" fmla="*/ 47 h 74"/>
                  <a:gd name="T68" fmla="*/ 6 w 87"/>
                  <a:gd name="T69" fmla="*/ 51 h 74"/>
                  <a:gd name="T70" fmla="*/ 9 w 87"/>
                  <a:gd name="T71" fmla="*/ 55 h 74"/>
                  <a:gd name="T72" fmla="*/ 15 w 87"/>
                  <a:gd name="T73" fmla="*/ 57 h 74"/>
                  <a:gd name="T74" fmla="*/ 20 w 87"/>
                  <a:gd name="T75" fmla="*/ 61 h 74"/>
                  <a:gd name="T76" fmla="*/ 26 w 87"/>
                  <a:gd name="T77" fmla="*/ 63 h 74"/>
                  <a:gd name="T78" fmla="*/ 31 w 87"/>
                  <a:gd name="T79" fmla="*/ 70 h 74"/>
                  <a:gd name="T80" fmla="*/ 34 w 87"/>
                  <a:gd name="T81" fmla="*/ 74 h 74"/>
                  <a:gd name="T82" fmla="*/ 43 w 87"/>
                  <a:gd name="T83" fmla="*/ 72 h 74"/>
                  <a:gd name="T84" fmla="*/ 53 w 87"/>
                  <a:gd name="T85" fmla="*/ 70 h 74"/>
                  <a:gd name="T86" fmla="*/ 62 w 87"/>
                  <a:gd name="T87" fmla="*/ 68 h 74"/>
                  <a:gd name="T88" fmla="*/ 72 w 87"/>
                  <a:gd name="T89" fmla="*/ 65 h 74"/>
                  <a:gd name="T90" fmla="*/ 79 w 87"/>
                  <a:gd name="T91" fmla="*/ 61 h 74"/>
                  <a:gd name="T92" fmla="*/ 86 w 87"/>
                  <a:gd name="T93" fmla="*/ 53 h 74"/>
                  <a:gd name="T94" fmla="*/ 87 w 87"/>
                  <a:gd name="T95" fmla="*/ 49 h 74"/>
                  <a:gd name="T96" fmla="*/ 87 w 87"/>
                  <a:gd name="T97" fmla="*/ 44 h 74"/>
                  <a:gd name="T98" fmla="*/ 87 w 87"/>
                  <a:gd name="T99" fmla="*/ 38 h 74"/>
                  <a:gd name="T100" fmla="*/ 87 w 87"/>
                  <a:gd name="T101" fmla="*/ 32 h 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7"/>
                  <a:gd name="T154" fmla="*/ 0 h 74"/>
                  <a:gd name="T155" fmla="*/ 87 w 87"/>
                  <a:gd name="T156" fmla="*/ 74 h 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7" h="74">
                    <a:moveTo>
                      <a:pt x="87" y="32"/>
                    </a:moveTo>
                    <a:lnTo>
                      <a:pt x="86" y="28"/>
                    </a:lnTo>
                    <a:lnTo>
                      <a:pt x="84" y="21"/>
                    </a:lnTo>
                    <a:lnTo>
                      <a:pt x="83" y="17"/>
                    </a:lnTo>
                    <a:lnTo>
                      <a:pt x="81" y="13"/>
                    </a:lnTo>
                    <a:lnTo>
                      <a:pt x="78" y="9"/>
                    </a:lnTo>
                    <a:lnTo>
                      <a:pt x="76" y="4"/>
                    </a:lnTo>
                    <a:lnTo>
                      <a:pt x="72" y="2"/>
                    </a:lnTo>
                    <a:lnTo>
                      <a:pt x="68" y="0"/>
                    </a:lnTo>
                    <a:lnTo>
                      <a:pt x="65" y="0"/>
                    </a:lnTo>
                    <a:lnTo>
                      <a:pt x="61" y="0"/>
                    </a:lnTo>
                    <a:lnTo>
                      <a:pt x="58" y="2"/>
                    </a:lnTo>
                    <a:lnTo>
                      <a:pt x="54" y="2"/>
                    </a:lnTo>
                    <a:lnTo>
                      <a:pt x="51" y="4"/>
                    </a:lnTo>
                    <a:lnTo>
                      <a:pt x="48" y="7"/>
                    </a:lnTo>
                    <a:lnTo>
                      <a:pt x="45" y="9"/>
                    </a:lnTo>
                    <a:lnTo>
                      <a:pt x="42" y="9"/>
                    </a:lnTo>
                    <a:lnTo>
                      <a:pt x="39" y="11"/>
                    </a:lnTo>
                    <a:lnTo>
                      <a:pt x="37" y="11"/>
                    </a:lnTo>
                    <a:lnTo>
                      <a:pt x="34" y="11"/>
                    </a:lnTo>
                    <a:lnTo>
                      <a:pt x="32" y="9"/>
                    </a:lnTo>
                    <a:lnTo>
                      <a:pt x="29" y="9"/>
                    </a:lnTo>
                    <a:lnTo>
                      <a:pt x="28" y="9"/>
                    </a:lnTo>
                    <a:lnTo>
                      <a:pt x="25" y="11"/>
                    </a:lnTo>
                    <a:lnTo>
                      <a:pt x="23" y="11"/>
                    </a:lnTo>
                    <a:lnTo>
                      <a:pt x="20" y="13"/>
                    </a:lnTo>
                    <a:lnTo>
                      <a:pt x="15" y="17"/>
                    </a:lnTo>
                    <a:lnTo>
                      <a:pt x="11" y="21"/>
                    </a:lnTo>
                    <a:lnTo>
                      <a:pt x="6" y="25"/>
                    </a:lnTo>
                    <a:lnTo>
                      <a:pt x="3" y="30"/>
                    </a:lnTo>
                    <a:lnTo>
                      <a:pt x="1" y="34"/>
                    </a:lnTo>
                    <a:lnTo>
                      <a:pt x="0" y="38"/>
                    </a:lnTo>
                    <a:lnTo>
                      <a:pt x="0" y="42"/>
                    </a:lnTo>
                    <a:lnTo>
                      <a:pt x="1" y="47"/>
                    </a:lnTo>
                    <a:lnTo>
                      <a:pt x="6" y="51"/>
                    </a:lnTo>
                    <a:lnTo>
                      <a:pt x="9" y="55"/>
                    </a:lnTo>
                    <a:lnTo>
                      <a:pt x="15" y="57"/>
                    </a:lnTo>
                    <a:lnTo>
                      <a:pt x="20" y="61"/>
                    </a:lnTo>
                    <a:lnTo>
                      <a:pt x="26" y="63"/>
                    </a:lnTo>
                    <a:lnTo>
                      <a:pt x="31" y="70"/>
                    </a:lnTo>
                    <a:lnTo>
                      <a:pt x="34" y="74"/>
                    </a:lnTo>
                    <a:lnTo>
                      <a:pt x="43" y="72"/>
                    </a:lnTo>
                    <a:lnTo>
                      <a:pt x="53" y="70"/>
                    </a:lnTo>
                    <a:lnTo>
                      <a:pt x="62" y="68"/>
                    </a:lnTo>
                    <a:lnTo>
                      <a:pt x="72" y="65"/>
                    </a:lnTo>
                    <a:lnTo>
                      <a:pt x="79" y="61"/>
                    </a:lnTo>
                    <a:lnTo>
                      <a:pt x="86" y="53"/>
                    </a:lnTo>
                    <a:lnTo>
                      <a:pt x="87" y="49"/>
                    </a:lnTo>
                    <a:lnTo>
                      <a:pt x="87" y="44"/>
                    </a:lnTo>
                    <a:lnTo>
                      <a:pt x="87" y="38"/>
                    </a:lnTo>
                    <a:lnTo>
                      <a:pt x="87" y="32"/>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25" name="Freeform 244"/>
              <p:cNvSpPr>
                <a:spLocks/>
              </p:cNvSpPr>
              <p:nvPr/>
            </p:nvSpPr>
            <p:spPr bwMode="auto">
              <a:xfrm>
                <a:off x="3000" y="1808"/>
                <a:ext cx="23" cy="36"/>
              </a:xfrm>
              <a:custGeom>
                <a:avLst/>
                <a:gdLst>
                  <a:gd name="T0" fmla="*/ 0 w 23"/>
                  <a:gd name="T1" fmla="*/ 8 h 36"/>
                  <a:gd name="T2" fmla="*/ 5 w 23"/>
                  <a:gd name="T3" fmla="*/ 11 h 36"/>
                  <a:gd name="T4" fmla="*/ 6 w 23"/>
                  <a:gd name="T5" fmla="*/ 13 h 36"/>
                  <a:gd name="T6" fmla="*/ 9 w 23"/>
                  <a:gd name="T7" fmla="*/ 15 h 36"/>
                  <a:gd name="T8" fmla="*/ 11 w 23"/>
                  <a:gd name="T9" fmla="*/ 19 h 36"/>
                  <a:gd name="T10" fmla="*/ 12 w 23"/>
                  <a:gd name="T11" fmla="*/ 23 h 36"/>
                  <a:gd name="T12" fmla="*/ 14 w 23"/>
                  <a:gd name="T13" fmla="*/ 27 h 36"/>
                  <a:gd name="T14" fmla="*/ 16 w 23"/>
                  <a:gd name="T15" fmla="*/ 32 h 36"/>
                  <a:gd name="T16" fmla="*/ 17 w 23"/>
                  <a:gd name="T17" fmla="*/ 36 h 36"/>
                  <a:gd name="T18" fmla="*/ 23 w 23"/>
                  <a:gd name="T19" fmla="*/ 34 h 36"/>
                  <a:gd name="T20" fmla="*/ 22 w 23"/>
                  <a:gd name="T21" fmla="*/ 29 h 36"/>
                  <a:gd name="T22" fmla="*/ 20 w 23"/>
                  <a:gd name="T23" fmla="*/ 25 h 36"/>
                  <a:gd name="T24" fmla="*/ 19 w 23"/>
                  <a:gd name="T25" fmla="*/ 19 h 36"/>
                  <a:gd name="T26" fmla="*/ 17 w 23"/>
                  <a:gd name="T27" fmla="*/ 15 h 36"/>
                  <a:gd name="T28" fmla="*/ 14 w 23"/>
                  <a:gd name="T29" fmla="*/ 8 h 36"/>
                  <a:gd name="T30" fmla="*/ 11 w 23"/>
                  <a:gd name="T31" fmla="*/ 4 h 36"/>
                  <a:gd name="T32" fmla="*/ 6 w 23"/>
                  <a:gd name="T33" fmla="*/ 2 h 36"/>
                  <a:gd name="T34" fmla="*/ 1 w 23"/>
                  <a:gd name="T35" fmla="*/ 0 h 36"/>
                  <a:gd name="T36" fmla="*/ 0 w 23"/>
                  <a:gd name="T37" fmla="*/ 8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36"/>
                  <a:gd name="T59" fmla="*/ 23 w 23"/>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36">
                    <a:moveTo>
                      <a:pt x="0" y="8"/>
                    </a:moveTo>
                    <a:lnTo>
                      <a:pt x="5" y="11"/>
                    </a:lnTo>
                    <a:lnTo>
                      <a:pt x="6" y="13"/>
                    </a:lnTo>
                    <a:lnTo>
                      <a:pt x="9" y="15"/>
                    </a:lnTo>
                    <a:lnTo>
                      <a:pt x="11" y="19"/>
                    </a:lnTo>
                    <a:lnTo>
                      <a:pt x="12" y="23"/>
                    </a:lnTo>
                    <a:lnTo>
                      <a:pt x="14" y="27"/>
                    </a:lnTo>
                    <a:lnTo>
                      <a:pt x="16" y="32"/>
                    </a:lnTo>
                    <a:lnTo>
                      <a:pt x="17" y="36"/>
                    </a:lnTo>
                    <a:lnTo>
                      <a:pt x="23" y="34"/>
                    </a:lnTo>
                    <a:lnTo>
                      <a:pt x="22" y="29"/>
                    </a:lnTo>
                    <a:lnTo>
                      <a:pt x="20" y="25"/>
                    </a:lnTo>
                    <a:lnTo>
                      <a:pt x="19" y="19"/>
                    </a:lnTo>
                    <a:lnTo>
                      <a:pt x="17" y="15"/>
                    </a:lnTo>
                    <a:lnTo>
                      <a:pt x="14" y="8"/>
                    </a:lnTo>
                    <a:lnTo>
                      <a:pt x="11" y="4"/>
                    </a:lnTo>
                    <a:lnTo>
                      <a:pt x="6" y="2"/>
                    </a:lnTo>
                    <a:lnTo>
                      <a:pt x="1"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26" name="Freeform 245"/>
              <p:cNvSpPr>
                <a:spLocks/>
              </p:cNvSpPr>
              <p:nvPr/>
            </p:nvSpPr>
            <p:spPr bwMode="auto">
              <a:xfrm>
                <a:off x="2973" y="1808"/>
                <a:ext cx="28" cy="17"/>
              </a:xfrm>
              <a:custGeom>
                <a:avLst/>
                <a:gdLst>
                  <a:gd name="T0" fmla="*/ 2 w 28"/>
                  <a:gd name="T1" fmla="*/ 17 h 17"/>
                  <a:gd name="T2" fmla="*/ 3 w 28"/>
                  <a:gd name="T3" fmla="*/ 17 h 17"/>
                  <a:gd name="T4" fmla="*/ 7 w 28"/>
                  <a:gd name="T5" fmla="*/ 17 h 17"/>
                  <a:gd name="T6" fmla="*/ 10 w 28"/>
                  <a:gd name="T7" fmla="*/ 15 h 17"/>
                  <a:gd name="T8" fmla="*/ 13 w 28"/>
                  <a:gd name="T9" fmla="*/ 13 h 17"/>
                  <a:gd name="T10" fmla="*/ 16 w 28"/>
                  <a:gd name="T11" fmla="*/ 11 h 17"/>
                  <a:gd name="T12" fmla="*/ 19 w 28"/>
                  <a:gd name="T13" fmla="*/ 11 h 17"/>
                  <a:gd name="T14" fmla="*/ 22 w 28"/>
                  <a:gd name="T15" fmla="*/ 8 h 17"/>
                  <a:gd name="T16" fmla="*/ 25 w 28"/>
                  <a:gd name="T17" fmla="*/ 8 h 17"/>
                  <a:gd name="T18" fmla="*/ 27 w 28"/>
                  <a:gd name="T19" fmla="*/ 8 h 17"/>
                  <a:gd name="T20" fmla="*/ 28 w 28"/>
                  <a:gd name="T21" fmla="*/ 0 h 17"/>
                  <a:gd name="T22" fmla="*/ 25 w 28"/>
                  <a:gd name="T23" fmla="*/ 0 h 17"/>
                  <a:gd name="T24" fmla="*/ 21 w 28"/>
                  <a:gd name="T25" fmla="*/ 0 h 17"/>
                  <a:gd name="T26" fmla="*/ 18 w 28"/>
                  <a:gd name="T27" fmla="*/ 2 h 17"/>
                  <a:gd name="T28" fmla="*/ 14 w 28"/>
                  <a:gd name="T29" fmla="*/ 2 h 17"/>
                  <a:gd name="T30" fmla="*/ 10 w 28"/>
                  <a:gd name="T31" fmla="*/ 4 h 17"/>
                  <a:gd name="T32" fmla="*/ 7 w 28"/>
                  <a:gd name="T33" fmla="*/ 6 h 17"/>
                  <a:gd name="T34" fmla="*/ 3 w 28"/>
                  <a:gd name="T35" fmla="*/ 8 h 17"/>
                  <a:gd name="T36" fmla="*/ 0 w 28"/>
                  <a:gd name="T37" fmla="*/ 8 h 17"/>
                  <a:gd name="T38" fmla="*/ 2 w 28"/>
                  <a:gd name="T39" fmla="*/ 17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17"/>
                  <a:gd name="T62" fmla="*/ 28 w 28"/>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17">
                    <a:moveTo>
                      <a:pt x="2" y="17"/>
                    </a:moveTo>
                    <a:lnTo>
                      <a:pt x="3" y="17"/>
                    </a:lnTo>
                    <a:lnTo>
                      <a:pt x="7" y="17"/>
                    </a:lnTo>
                    <a:lnTo>
                      <a:pt x="10" y="15"/>
                    </a:lnTo>
                    <a:lnTo>
                      <a:pt x="13" y="13"/>
                    </a:lnTo>
                    <a:lnTo>
                      <a:pt x="16" y="11"/>
                    </a:lnTo>
                    <a:lnTo>
                      <a:pt x="19" y="11"/>
                    </a:lnTo>
                    <a:lnTo>
                      <a:pt x="22" y="8"/>
                    </a:lnTo>
                    <a:lnTo>
                      <a:pt x="25" y="8"/>
                    </a:lnTo>
                    <a:lnTo>
                      <a:pt x="27" y="8"/>
                    </a:lnTo>
                    <a:lnTo>
                      <a:pt x="28" y="0"/>
                    </a:lnTo>
                    <a:lnTo>
                      <a:pt x="25" y="0"/>
                    </a:lnTo>
                    <a:lnTo>
                      <a:pt x="21" y="0"/>
                    </a:lnTo>
                    <a:lnTo>
                      <a:pt x="18" y="2"/>
                    </a:lnTo>
                    <a:lnTo>
                      <a:pt x="14" y="2"/>
                    </a:lnTo>
                    <a:lnTo>
                      <a:pt x="10" y="4"/>
                    </a:lnTo>
                    <a:lnTo>
                      <a:pt x="7" y="6"/>
                    </a:lnTo>
                    <a:lnTo>
                      <a:pt x="3" y="8"/>
                    </a:lnTo>
                    <a:lnTo>
                      <a:pt x="0" y="8"/>
                    </a:lnTo>
                    <a:lnTo>
                      <a:pt x="2"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27" name="Freeform 246"/>
              <p:cNvSpPr>
                <a:spLocks/>
              </p:cNvSpPr>
              <p:nvPr/>
            </p:nvSpPr>
            <p:spPr bwMode="auto">
              <a:xfrm>
                <a:off x="2955" y="1816"/>
                <a:ext cx="20" cy="11"/>
              </a:xfrm>
              <a:custGeom>
                <a:avLst/>
                <a:gdLst>
                  <a:gd name="T0" fmla="*/ 3 w 20"/>
                  <a:gd name="T1" fmla="*/ 11 h 11"/>
                  <a:gd name="T2" fmla="*/ 4 w 20"/>
                  <a:gd name="T3" fmla="*/ 11 h 11"/>
                  <a:gd name="T4" fmla="*/ 6 w 20"/>
                  <a:gd name="T5" fmla="*/ 9 h 11"/>
                  <a:gd name="T6" fmla="*/ 7 w 20"/>
                  <a:gd name="T7" fmla="*/ 9 h 11"/>
                  <a:gd name="T8" fmla="*/ 10 w 20"/>
                  <a:gd name="T9" fmla="*/ 11 h 11"/>
                  <a:gd name="T10" fmla="*/ 12 w 20"/>
                  <a:gd name="T11" fmla="*/ 11 h 11"/>
                  <a:gd name="T12" fmla="*/ 15 w 20"/>
                  <a:gd name="T13" fmla="*/ 11 h 11"/>
                  <a:gd name="T14" fmla="*/ 18 w 20"/>
                  <a:gd name="T15" fmla="*/ 11 h 11"/>
                  <a:gd name="T16" fmla="*/ 20 w 20"/>
                  <a:gd name="T17" fmla="*/ 9 h 11"/>
                  <a:gd name="T18" fmla="*/ 18 w 20"/>
                  <a:gd name="T19" fmla="*/ 0 h 11"/>
                  <a:gd name="T20" fmla="*/ 17 w 20"/>
                  <a:gd name="T21" fmla="*/ 3 h 11"/>
                  <a:gd name="T22" fmla="*/ 15 w 20"/>
                  <a:gd name="T23" fmla="*/ 3 h 11"/>
                  <a:gd name="T24" fmla="*/ 12 w 20"/>
                  <a:gd name="T25" fmla="*/ 3 h 11"/>
                  <a:gd name="T26" fmla="*/ 10 w 20"/>
                  <a:gd name="T27" fmla="*/ 0 h 11"/>
                  <a:gd name="T28" fmla="*/ 7 w 20"/>
                  <a:gd name="T29" fmla="*/ 0 h 11"/>
                  <a:gd name="T30" fmla="*/ 6 w 20"/>
                  <a:gd name="T31" fmla="*/ 0 h 11"/>
                  <a:gd name="T32" fmla="*/ 3 w 20"/>
                  <a:gd name="T33" fmla="*/ 0 h 11"/>
                  <a:gd name="T34" fmla="*/ 0 w 20"/>
                  <a:gd name="T35" fmla="*/ 3 h 11"/>
                  <a:gd name="T36" fmla="*/ 3 w 20"/>
                  <a:gd name="T37" fmla="*/ 11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11"/>
                  <a:gd name="T59" fmla="*/ 20 w 20"/>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11">
                    <a:moveTo>
                      <a:pt x="3" y="11"/>
                    </a:moveTo>
                    <a:lnTo>
                      <a:pt x="4" y="11"/>
                    </a:lnTo>
                    <a:lnTo>
                      <a:pt x="6" y="9"/>
                    </a:lnTo>
                    <a:lnTo>
                      <a:pt x="7" y="9"/>
                    </a:lnTo>
                    <a:lnTo>
                      <a:pt x="10" y="11"/>
                    </a:lnTo>
                    <a:lnTo>
                      <a:pt x="12" y="11"/>
                    </a:lnTo>
                    <a:lnTo>
                      <a:pt x="15" y="11"/>
                    </a:lnTo>
                    <a:lnTo>
                      <a:pt x="18" y="11"/>
                    </a:lnTo>
                    <a:lnTo>
                      <a:pt x="20" y="9"/>
                    </a:lnTo>
                    <a:lnTo>
                      <a:pt x="18" y="0"/>
                    </a:lnTo>
                    <a:lnTo>
                      <a:pt x="17" y="3"/>
                    </a:lnTo>
                    <a:lnTo>
                      <a:pt x="15" y="3"/>
                    </a:lnTo>
                    <a:lnTo>
                      <a:pt x="12" y="3"/>
                    </a:lnTo>
                    <a:lnTo>
                      <a:pt x="10" y="0"/>
                    </a:lnTo>
                    <a:lnTo>
                      <a:pt x="7" y="0"/>
                    </a:lnTo>
                    <a:lnTo>
                      <a:pt x="6" y="0"/>
                    </a:lnTo>
                    <a:lnTo>
                      <a:pt x="3" y="0"/>
                    </a:lnTo>
                    <a:lnTo>
                      <a:pt x="0" y="3"/>
                    </a:lnTo>
                    <a:lnTo>
                      <a:pt x="3"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28" name="Freeform 247"/>
              <p:cNvSpPr>
                <a:spLocks/>
              </p:cNvSpPr>
              <p:nvPr/>
            </p:nvSpPr>
            <p:spPr bwMode="auto">
              <a:xfrm>
                <a:off x="2930" y="1819"/>
                <a:ext cx="28" cy="35"/>
              </a:xfrm>
              <a:custGeom>
                <a:avLst/>
                <a:gdLst>
                  <a:gd name="T0" fmla="*/ 6 w 28"/>
                  <a:gd name="T1" fmla="*/ 33 h 35"/>
                  <a:gd name="T2" fmla="*/ 6 w 28"/>
                  <a:gd name="T3" fmla="*/ 31 h 35"/>
                  <a:gd name="T4" fmla="*/ 6 w 28"/>
                  <a:gd name="T5" fmla="*/ 29 h 35"/>
                  <a:gd name="T6" fmla="*/ 9 w 28"/>
                  <a:gd name="T7" fmla="*/ 25 h 35"/>
                  <a:gd name="T8" fmla="*/ 12 w 28"/>
                  <a:gd name="T9" fmla="*/ 21 h 35"/>
                  <a:gd name="T10" fmla="*/ 15 w 28"/>
                  <a:gd name="T11" fmla="*/ 18 h 35"/>
                  <a:gd name="T12" fmla="*/ 20 w 28"/>
                  <a:gd name="T13" fmla="*/ 14 h 35"/>
                  <a:gd name="T14" fmla="*/ 25 w 28"/>
                  <a:gd name="T15" fmla="*/ 10 h 35"/>
                  <a:gd name="T16" fmla="*/ 28 w 28"/>
                  <a:gd name="T17" fmla="*/ 8 h 35"/>
                  <a:gd name="T18" fmla="*/ 25 w 28"/>
                  <a:gd name="T19" fmla="*/ 0 h 35"/>
                  <a:gd name="T20" fmla="*/ 21 w 28"/>
                  <a:gd name="T21" fmla="*/ 4 h 35"/>
                  <a:gd name="T22" fmla="*/ 17 w 28"/>
                  <a:gd name="T23" fmla="*/ 6 h 35"/>
                  <a:gd name="T24" fmla="*/ 12 w 28"/>
                  <a:gd name="T25" fmla="*/ 10 h 35"/>
                  <a:gd name="T26" fmla="*/ 7 w 28"/>
                  <a:gd name="T27" fmla="*/ 14 h 35"/>
                  <a:gd name="T28" fmla="*/ 4 w 28"/>
                  <a:gd name="T29" fmla="*/ 18 h 35"/>
                  <a:gd name="T30" fmla="*/ 1 w 28"/>
                  <a:gd name="T31" fmla="*/ 23 h 35"/>
                  <a:gd name="T32" fmla="*/ 0 w 28"/>
                  <a:gd name="T33" fmla="*/ 29 h 35"/>
                  <a:gd name="T34" fmla="*/ 0 w 28"/>
                  <a:gd name="T35" fmla="*/ 35 h 35"/>
                  <a:gd name="T36" fmla="*/ 6 w 28"/>
                  <a:gd name="T37" fmla="*/ 33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35"/>
                  <a:gd name="T59" fmla="*/ 28 w 28"/>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35">
                    <a:moveTo>
                      <a:pt x="6" y="33"/>
                    </a:moveTo>
                    <a:lnTo>
                      <a:pt x="6" y="31"/>
                    </a:lnTo>
                    <a:lnTo>
                      <a:pt x="6" y="29"/>
                    </a:lnTo>
                    <a:lnTo>
                      <a:pt x="9" y="25"/>
                    </a:lnTo>
                    <a:lnTo>
                      <a:pt x="12" y="21"/>
                    </a:lnTo>
                    <a:lnTo>
                      <a:pt x="15" y="18"/>
                    </a:lnTo>
                    <a:lnTo>
                      <a:pt x="20" y="14"/>
                    </a:lnTo>
                    <a:lnTo>
                      <a:pt x="25" y="10"/>
                    </a:lnTo>
                    <a:lnTo>
                      <a:pt x="28" y="8"/>
                    </a:lnTo>
                    <a:lnTo>
                      <a:pt x="25" y="0"/>
                    </a:lnTo>
                    <a:lnTo>
                      <a:pt x="21" y="4"/>
                    </a:lnTo>
                    <a:lnTo>
                      <a:pt x="17" y="6"/>
                    </a:lnTo>
                    <a:lnTo>
                      <a:pt x="12" y="10"/>
                    </a:lnTo>
                    <a:lnTo>
                      <a:pt x="7" y="14"/>
                    </a:lnTo>
                    <a:lnTo>
                      <a:pt x="4" y="18"/>
                    </a:lnTo>
                    <a:lnTo>
                      <a:pt x="1" y="23"/>
                    </a:lnTo>
                    <a:lnTo>
                      <a:pt x="0" y="29"/>
                    </a:lnTo>
                    <a:lnTo>
                      <a:pt x="0" y="35"/>
                    </a:lnTo>
                    <a:lnTo>
                      <a:pt x="6" y="3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29" name="Freeform 248"/>
              <p:cNvSpPr>
                <a:spLocks/>
              </p:cNvSpPr>
              <p:nvPr/>
            </p:nvSpPr>
            <p:spPr bwMode="auto">
              <a:xfrm>
                <a:off x="2930" y="1852"/>
                <a:ext cx="40" cy="38"/>
              </a:xfrm>
              <a:custGeom>
                <a:avLst/>
                <a:gdLst>
                  <a:gd name="T0" fmla="*/ 37 w 40"/>
                  <a:gd name="T1" fmla="*/ 30 h 38"/>
                  <a:gd name="T2" fmla="*/ 40 w 40"/>
                  <a:gd name="T3" fmla="*/ 32 h 38"/>
                  <a:gd name="T4" fmla="*/ 35 w 40"/>
                  <a:gd name="T5" fmla="*/ 25 h 38"/>
                  <a:gd name="T6" fmla="*/ 31 w 40"/>
                  <a:gd name="T7" fmla="*/ 21 h 38"/>
                  <a:gd name="T8" fmla="*/ 25 w 40"/>
                  <a:gd name="T9" fmla="*/ 17 h 38"/>
                  <a:gd name="T10" fmla="*/ 20 w 40"/>
                  <a:gd name="T11" fmla="*/ 13 h 38"/>
                  <a:gd name="T12" fmla="*/ 14 w 40"/>
                  <a:gd name="T13" fmla="*/ 11 h 38"/>
                  <a:gd name="T14" fmla="*/ 10 w 40"/>
                  <a:gd name="T15" fmla="*/ 9 h 38"/>
                  <a:gd name="T16" fmla="*/ 7 w 40"/>
                  <a:gd name="T17" fmla="*/ 4 h 38"/>
                  <a:gd name="T18" fmla="*/ 6 w 40"/>
                  <a:gd name="T19" fmla="*/ 0 h 38"/>
                  <a:gd name="T20" fmla="*/ 0 w 40"/>
                  <a:gd name="T21" fmla="*/ 2 h 38"/>
                  <a:gd name="T22" fmla="*/ 3 w 40"/>
                  <a:gd name="T23" fmla="*/ 11 h 38"/>
                  <a:gd name="T24" fmla="*/ 6 w 40"/>
                  <a:gd name="T25" fmla="*/ 15 h 38"/>
                  <a:gd name="T26" fmla="*/ 12 w 40"/>
                  <a:gd name="T27" fmla="*/ 19 h 38"/>
                  <a:gd name="T28" fmla="*/ 17 w 40"/>
                  <a:gd name="T29" fmla="*/ 21 h 38"/>
                  <a:gd name="T30" fmla="*/ 21 w 40"/>
                  <a:gd name="T31" fmla="*/ 25 h 38"/>
                  <a:gd name="T32" fmla="*/ 28 w 40"/>
                  <a:gd name="T33" fmla="*/ 28 h 38"/>
                  <a:gd name="T34" fmla="*/ 31 w 40"/>
                  <a:gd name="T35" fmla="*/ 32 h 38"/>
                  <a:gd name="T36" fmla="*/ 35 w 40"/>
                  <a:gd name="T37" fmla="*/ 36 h 38"/>
                  <a:gd name="T38" fmla="*/ 39 w 40"/>
                  <a:gd name="T39" fmla="*/ 38 h 38"/>
                  <a:gd name="T40" fmla="*/ 35 w 40"/>
                  <a:gd name="T41" fmla="*/ 36 h 38"/>
                  <a:gd name="T42" fmla="*/ 37 w 40"/>
                  <a:gd name="T43" fmla="*/ 38 h 38"/>
                  <a:gd name="T44" fmla="*/ 39 w 40"/>
                  <a:gd name="T45" fmla="*/ 38 h 38"/>
                  <a:gd name="T46" fmla="*/ 37 w 40"/>
                  <a:gd name="T47" fmla="*/ 30 h 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
                  <a:gd name="T73" fmla="*/ 0 h 38"/>
                  <a:gd name="T74" fmla="*/ 40 w 40"/>
                  <a:gd name="T75" fmla="*/ 38 h 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 h="38">
                    <a:moveTo>
                      <a:pt x="37" y="30"/>
                    </a:moveTo>
                    <a:lnTo>
                      <a:pt x="40" y="32"/>
                    </a:lnTo>
                    <a:lnTo>
                      <a:pt x="35" y="25"/>
                    </a:lnTo>
                    <a:lnTo>
                      <a:pt x="31" y="21"/>
                    </a:lnTo>
                    <a:lnTo>
                      <a:pt x="25" y="17"/>
                    </a:lnTo>
                    <a:lnTo>
                      <a:pt x="20" y="13"/>
                    </a:lnTo>
                    <a:lnTo>
                      <a:pt x="14" y="11"/>
                    </a:lnTo>
                    <a:lnTo>
                      <a:pt x="10" y="9"/>
                    </a:lnTo>
                    <a:lnTo>
                      <a:pt x="7" y="4"/>
                    </a:lnTo>
                    <a:lnTo>
                      <a:pt x="6" y="0"/>
                    </a:lnTo>
                    <a:lnTo>
                      <a:pt x="0" y="2"/>
                    </a:lnTo>
                    <a:lnTo>
                      <a:pt x="3" y="11"/>
                    </a:lnTo>
                    <a:lnTo>
                      <a:pt x="6" y="15"/>
                    </a:lnTo>
                    <a:lnTo>
                      <a:pt x="12" y="19"/>
                    </a:lnTo>
                    <a:lnTo>
                      <a:pt x="17" y="21"/>
                    </a:lnTo>
                    <a:lnTo>
                      <a:pt x="21" y="25"/>
                    </a:lnTo>
                    <a:lnTo>
                      <a:pt x="28" y="28"/>
                    </a:lnTo>
                    <a:lnTo>
                      <a:pt x="31" y="32"/>
                    </a:lnTo>
                    <a:lnTo>
                      <a:pt x="35" y="36"/>
                    </a:lnTo>
                    <a:lnTo>
                      <a:pt x="39" y="38"/>
                    </a:lnTo>
                    <a:lnTo>
                      <a:pt x="35" y="36"/>
                    </a:lnTo>
                    <a:lnTo>
                      <a:pt x="37" y="38"/>
                    </a:lnTo>
                    <a:lnTo>
                      <a:pt x="39" y="38"/>
                    </a:lnTo>
                    <a:lnTo>
                      <a:pt x="37" y="3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30" name="Freeform 249"/>
              <p:cNvSpPr>
                <a:spLocks/>
              </p:cNvSpPr>
              <p:nvPr/>
            </p:nvSpPr>
            <p:spPr bwMode="auto">
              <a:xfrm>
                <a:off x="2967" y="1842"/>
                <a:ext cx="56" cy="48"/>
              </a:xfrm>
              <a:custGeom>
                <a:avLst/>
                <a:gdLst>
                  <a:gd name="T0" fmla="*/ 50 w 56"/>
                  <a:gd name="T1" fmla="*/ 2 h 48"/>
                  <a:gd name="T2" fmla="*/ 50 w 56"/>
                  <a:gd name="T3" fmla="*/ 8 h 48"/>
                  <a:gd name="T4" fmla="*/ 50 w 56"/>
                  <a:gd name="T5" fmla="*/ 14 h 48"/>
                  <a:gd name="T6" fmla="*/ 50 w 56"/>
                  <a:gd name="T7" fmla="*/ 19 h 48"/>
                  <a:gd name="T8" fmla="*/ 49 w 56"/>
                  <a:gd name="T9" fmla="*/ 21 h 48"/>
                  <a:gd name="T10" fmla="*/ 44 w 56"/>
                  <a:gd name="T11" fmla="*/ 27 h 48"/>
                  <a:gd name="T12" fmla="*/ 36 w 56"/>
                  <a:gd name="T13" fmla="*/ 31 h 48"/>
                  <a:gd name="T14" fmla="*/ 28 w 56"/>
                  <a:gd name="T15" fmla="*/ 33 h 48"/>
                  <a:gd name="T16" fmla="*/ 19 w 56"/>
                  <a:gd name="T17" fmla="*/ 35 h 48"/>
                  <a:gd name="T18" fmla="*/ 8 w 56"/>
                  <a:gd name="T19" fmla="*/ 38 h 48"/>
                  <a:gd name="T20" fmla="*/ 0 w 56"/>
                  <a:gd name="T21" fmla="*/ 40 h 48"/>
                  <a:gd name="T22" fmla="*/ 2 w 56"/>
                  <a:gd name="T23" fmla="*/ 48 h 48"/>
                  <a:gd name="T24" fmla="*/ 9 w 56"/>
                  <a:gd name="T25" fmla="*/ 46 h 48"/>
                  <a:gd name="T26" fmla="*/ 19 w 56"/>
                  <a:gd name="T27" fmla="*/ 44 h 48"/>
                  <a:gd name="T28" fmla="*/ 28 w 56"/>
                  <a:gd name="T29" fmla="*/ 42 h 48"/>
                  <a:gd name="T30" fmla="*/ 39 w 56"/>
                  <a:gd name="T31" fmla="*/ 40 h 48"/>
                  <a:gd name="T32" fmla="*/ 47 w 56"/>
                  <a:gd name="T33" fmla="*/ 33 h 48"/>
                  <a:gd name="T34" fmla="*/ 53 w 56"/>
                  <a:gd name="T35" fmla="*/ 27 h 48"/>
                  <a:gd name="T36" fmla="*/ 56 w 56"/>
                  <a:gd name="T37" fmla="*/ 21 h 48"/>
                  <a:gd name="T38" fmla="*/ 56 w 56"/>
                  <a:gd name="T39" fmla="*/ 14 h 48"/>
                  <a:gd name="T40" fmla="*/ 56 w 56"/>
                  <a:gd name="T41" fmla="*/ 8 h 48"/>
                  <a:gd name="T42" fmla="*/ 56 w 56"/>
                  <a:gd name="T43" fmla="*/ 0 h 48"/>
                  <a:gd name="T44" fmla="*/ 50 w 56"/>
                  <a:gd name="T45" fmla="*/ 2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
                  <a:gd name="T70" fmla="*/ 0 h 48"/>
                  <a:gd name="T71" fmla="*/ 56 w 56"/>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 h="48">
                    <a:moveTo>
                      <a:pt x="50" y="2"/>
                    </a:moveTo>
                    <a:lnTo>
                      <a:pt x="50" y="8"/>
                    </a:lnTo>
                    <a:lnTo>
                      <a:pt x="50" y="14"/>
                    </a:lnTo>
                    <a:lnTo>
                      <a:pt x="50" y="19"/>
                    </a:lnTo>
                    <a:lnTo>
                      <a:pt x="49" y="21"/>
                    </a:lnTo>
                    <a:lnTo>
                      <a:pt x="44" y="27"/>
                    </a:lnTo>
                    <a:lnTo>
                      <a:pt x="36" y="31"/>
                    </a:lnTo>
                    <a:lnTo>
                      <a:pt x="28" y="33"/>
                    </a:lnTo>
                    <a:lnTo>
                      <a:pt x="19" y="35"/>
                    </a:lnTo>
                    <a:lnTo>
                      <a:pt x="8" y="38"/>
                    </a:lnTo>
                    <a:lnTo>
                      <a:pt x="0" y="40"/>
                    </a:lnTo>
                    <a:lnTo>
                      <a:pt x="2" y="48"/>
                    </a:lnTo>
                    <a:lnTo>
                      <a:pt x="9" y="46"/>
                    </a:lnTo>
                    <a:lnTo>
                      <a:pt x="19" y="44"/>
                    </a:lnTo>
                    <a:lnTo>
                      <a:pt x="28" y="42"/>
                    </a:lnTo>
                    <a:lnTo>
                      <a:pt x="39" y="40"/>
                    </a:lnTo>
                    <a:lnTo>
                      <a:pt x="47" y="33"/>
                    </a:lnTo>
                    <a:lnTo>
                      <a:pt x="53" y="27"/>
                    </a:lnTo>
                    <a:lnTo>
                      <a:pt x="56" y="21"/>
                    </a:lnTo>
                    <a:lnTo>
                      <a:pt x="56" y="14"/>
                    </a:lnTo>
                    <a:lnTo>
                      <a:pt x="56" y="8"/>
                    </a:lnTo>
                    <a:lnTo>
                      <a:pt x="56" y="0"/>
                    </a:lnTo>
                    <a:lnTo>
                      <a:pt x="50"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31" name="Freeform 250"/>
              <p:cNvSpPr>
                <a:spLocks/>
              </p:cNvSpPr>
              <p:nvPr/>
            </p:nvSpPr>
            <p:spPr bwMode="auto">
              <a:xfrm>
                <a:off x="2800" y="1844"/>
                <a:ext cx="81" cy="86"/>
              </a:xfrm>
              <a:custGeom>
                <a:avLst/>
                <a:gdLst>
                  <a:gd name="T0" fmla="*/ 65 w 81"/>
                  <a:gd name="T1" fmla="*/ 27 h 86"/>
                  <a:gd name="T2" fmla="*/ 50 w 81"/>
                  <a:gd name="T3" fmla="*/ 25 h 86"/>
                  <a:gd name="T4" fmla="*/ 36 w 81"/>
                  <a:gd name="T5" fmla="*/ 17 h 86"/>
                  <a:gd name="T6" fmla="*/ 22 w 81"/>
                  <a:gd name="T7" fmla="*/ 6 h 86"/>
                  <a:gd name="T8" fmla="*/ 12 w 81"/>
                  <a:gd name="T9" fmla="*/ 0 h 86"/>
                  <a:gd name="T10" fmla="*/ 9 w 81"/>
                  <a:gd name="T11" fmla="*/ 2 h 86"/>
                  <a:gd name="T12" fmla="*/ 4 w 81"/>
                  <a:gd name="T13" fmla="*/ 6 h 86"/>
                  <a:gd name="T14" fmla="*/ 3 w 81"/>
                  <a:gd name="T15" fmla="*/ 10 h 86"/>
                  <a:gd name="T16" fmla="*/ 1 w 81"/>
                  <a:gd name="T17" fmla="*/ 19 h 86"/>
                  <a:gd name="T18" fmla="*/ 0 w 81"/>
                  <a:gd name="T19" fmla="*/ 33 h 86"/>
                  <a:gd name="T20" fmla="*/ 1 w 81"/>
                  <a:gd name="T21" fmla="*/ 48 h 86"/>
                  <a:gd name="T22" fmla="*/ 6 w 81"/>
                  <a:gd name="T23" fmla="*/ 61 h 86"/>
                  <a:gd name="T24" fmla="*/ 12 w 81"/>
                  <a:gd name="T25" fmla="*/ 69 h 86"/>
                  <a:gd name="T26" fmla="*/ 14 w 81"/>
                  <a:gd name="T27" fmla="*/ 73 h 86"/>
                  <a:gd name="T28" fmla="*/ 15 w 81"/>
                  <a:gd name="T29" fmla="*/ 78 h 86"/>
                  <a:gd name="T30" fmla="*/ 19 w 81"/>
                  <a:gd name="T31" fmla="*/ 80 h 86"/>
                  <a:gd name="T32" fmla="*/ 23 w 81"/>
                  <a:gd name="T33" fmla="*/ 84 h 86"/>
                  <a:gd name="T34" fmla="*/ 31 w 81"/>
                  <a:gd name="T35" fmla="*/ 84 h 86"/>
                  <a:gd name="T36" fmla="*/ 37 w 81"/>
                  <a:gd name="T37" fmla="*/ 82 h 86"/>
                  <a:gd name="T38" fmla="*/ 44 w 81"/>
                  <a:gd name="T39" fmla="*/ 82 h 86"/>
                  <a:gd name="T40" fmla="*/ 48 w 81"/>
                  <a:gd name="T41" fmla="*/ 84 h 86"/>
                  <a:gd name="T42" fmla="*/ 54 w 81"/>
                  <a:gd name="T43" fmla="*/ 84 h 86"/>
                  <a:gd name="T44" fmla="*/ 59 w 81"/>
                  <a:gd name="T45" fmla="*/ 86 h 86"/>
                  <a:gd name="T46" fmla="*/ 62 w 81"/>
                  <a:gd name="T47" fmla="*/ 84 h 86"/>
                  <a:gd name="T48" fmla="*/ 67 w 81"/>
                  <a:gd name="T49" fmla="*/ 78 h 86"/>
                  <a:gd name="T50" fmla="*/ 72 w 81"/>
                  <a:gd name="T51" fmla="*/ 65 h 86"/>
                  <a:gd name="T52" fmla="*/ 75 w 81"/>
                  <a:gd name="T53" fmla="*/ 52 h 86"/>
                  <a:gd name="T54" fmla="*/ 78 w 81"/>
                  <a:gd name="T55" fmla="*/ 40 h 86"/>
                  <a:gd name="T56" fmla="*/ 81 w 81"/>
                  <a:gd name="T57" fmla="*/ 31 h 86"/>
                  <a:gd name="T58" fmla="*/ 79 w 81"/>
                  <a:gd name="T59" fmla="*/ 29 h 86"/>
                  <a:gd name="T60" fmla="*/ 78 w 81"/>
                  <a:gd name="T61" fmla="*/ 27 h 86"/>
                  <a:gd name="T62" fmla="*/ 75 w 81"/>
                  <a:gd name="T63" fmla="*/ 25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1"/>
                  <a:gd name="T97" fmla="*/ 0 h 86"/>
                  <a:gd name="T98" fmla="*/ 81 w 81"/>
                  <a:gd name="T99" fmla="*/ 86 h 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1" h="86">
                    <a:moveTo>
                      <a:pt x="75" y="25"/>
                    </a:moveTo>
                    <a:lnTo>
                      <a:pt x="65" y="27"/>
                    </a:lnTo>
                    <a:lnTo>
                      <a:pt x="58" y="27"/>
                    </a:lnTo>
                    <a:lnTo>
                      <a:pt x="50" y="25"/>
                    </a:lnTo>
                    <a:lnTo>
                      <a:pt x="42" y="21"/>
                    </a:lnTo>
                    <a:lnTo>
                      <a:pt x="36" y="17"/>
                    </a:lnTo>
                    <a:lnTo>
                      <a:pt x="28" y="10"/>
                    </a:lnTo>
                    <a:lnTo>
                      <a:pt x="22" y="6"/>
                    </a:lnTo>
                    <a:lnTo>
                      <a:pt x="14" y="2"/>
                    </a:lnTo>
                    <a:lnTo>
                      <a:pt x="12" y="0"/>
                    </a:lnTo>
                    <a:lnTo>
                      <a:pt x="11" y="2"/>
                    </a:lnTo>
                    <a:lnTo>
                      <a:pt x="9" y="2"/>
                    </a:lnTo>
                    <a:lnTo>
                      <a:pt x="6" y="4"/>
                    </a:lnTo>
                    <a:lnTo>
                      <a:pt x="4" y="6"/>
                    </a:lnTo>
                    <a:lnTo>
                      <a:pt x="3" y="8"/>
                    </a:lnTo>
                    <a:lnTo>
                      <a:pt x="3" y="10"/>
                    </a:lnTo>
                    <a:lnTo>
                      <a:pt x="1" y="12"/>
                    </a:lnTo>
                    <a:lnTo>
                      <a:pt x="1" y="19"/>
                    </a:lnTo>
                    <a:lnTo>
                      <a:pt x="0" y="27"/>
                    </a:lnTo>
                    <a:lnTo>
                      <a:pt x="0" y="33"/>
                    </a:lnTo>
                    <a:lnTo>
                      <a:pt x="0" y="42"/>
                    </a:lnTo>
                    <a:lnTo>
                      <a:pt x="1" y="48"/>
                    </a:lnTo>
                    <a:lnTo>
                      <a:pt x="3" y="54"/>
                    </a:lnTo>
                    <a:lnTo>
                      <a:pt x="6" y="61"/>
                    </a:lnTo>
                    <a:lnTo>
                      <a:pt x="11" y="67"/>
                    </a:lnTo>
                    <a:lnTo>
                      <a:pt x="12" y="69"/>
                    </a:lnTo>
                    <a:lnTo>
                      <a:pt x="12" y="71"/>
                    </a:lnTo>
                    <a:lnTo>
                      <a:pt x="14" y="73"/>
                    </a:lnTo>
                    <a:lnTo>
                      <a:pt x="15" y="75"/>
                    </a:lnTo>
                    <a:lnTo>
                      <a:pt x="15" y="78"/>
                    </a:lnTo>
                    <a:lnTo>
                      <a:pt x="17" y="80"/>
                    </a:lnTo>
                    <a:lnTo>
                      <a:pt x="19" y="80"/>
                    </a:lnTo>
                    <a:lnTo>
                      <a:pt x="20" y="82"/>
                    </a:lnTo>
                    <a:lnTo>
                      <a:pt x="23" y="84"/>
                    </a:lnTo>
                    <a:lnTo>
                      <a:pt x="26" y="84"/>
                    </a:lnTo>
                    <a:lnTo>
                      <a:pt x="31" y="84"/>
                    </a:lnTo>
                    <a:lnTo>
                      <a:pt x="34" y="82"/>
                    </a:lnTo>
                    <a:lnTo>
                      <a:pt x="37" y="82"/>
                    </a:lnTo>
                    <a:lnTo>
                      <a:pt x="40" y="82"/>
                    </a:lnTo>
                    <a:lnTo>
                      <a:pt x="44" y="82"/>
                    </a:lnTo>
                    <a:lnTo>
                      <a:pt x="47" y="82"/>
                    </a:lnTo>
                    <a:lnTo>
                      <a:pt x="48" y="84"/>
                    </a:lnTo>
                    <a:lnTo>
                      <a:pt x="51" y="84"/>
                    </a:lnTo>
                    <a:lnTo>
                      <a:pt x="54" y="84"/>
                    </a:lnTo>
                    <a:lnTo>
                      <a:pt x="56" y="86"/>
                    </a:lnTo>
                    <a:lnTo>
                      <a:pt x="59" y="86"/>
                    </a:lnTo>
                    <a:lnTo>
                      <a:pt x="61" y="84"/>
                    </a:lnTo>
                    <a:lnTo>
                      <a:pt x="62" y="84"/>
                    </a:lnTo>
                    <a:lnTo>
                      <a:pt x="64" y="82"/>
                    </a:lnTo>
                    <a:lnTo>
                      <a:pt x="67" y="78"/>
                    </a:lnTo>
                    <a:lnTo>
                      <a:pt x="69" y="71"/>
                    </a:lnTo>
                    <a:lnTo>
                      <a:pt x="72" y="65"/>
                    </a:lnTo>
                    <a:lnTo>
                      <a:pt x="73" y="59"/>
                    </a:lnTo>
                    <a:lnTo>
                      <a:pt x="75" y="52"/>
                    </a:lnTo>
                    <a:lnTo>
                      <a:pt x="76" y="46"/>
                    </a:lnTo>
                    <a:lnTo>
                      <a:pt x="78" y="40"/>
                    </a:lnTo>
                    <a:lnTo>
                      <a:pt x="81" y="31"/>
                    </a:lnTo>
                    <a:lnTo>
                      <a:pt x="79" y="31"/>
                    </a:lnTo>
                    <a:lnTo>
                      <a:pt x="79" y="29"/>
                    </a:lnTo>
                    <a:lnTo>
                      <a:pt x="78" y="27"/>
                    </a:lnTo>
                    <a:lnTo>
                      <a:pt x="76" y="25"/>
                    </a:lnTo>
                    <a:lnTo>
                      <a:pt x="75" y="25"/>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32" name="Freeform 251"/>
              <p:cNvSpPr>
                <a:spLocks/>
              </p:cNvSpPr>
              <p:nvPr/>
            </p:nvSpPr>
            <p:spPr bwMode="auto">
              <a:xfrm>
                <a:off x="2812" y="1842"/>
                <a:ext cx="63" cy="33"/>
              </a:xfrm>
              <a:custGeom>
                <a:avLst/>
                <a:gdLst>
                  <a:gd name="T0" fmla="*/ 0 w 63"/>
                  <a:gd name="T1" fmla="*/ 6 h 33"/>
                  <a:gd name="T2" fmla="*/ 8 w 63"/>
                  <a:gd name="T3" fmla="*/ 12 h 33"/>
                  <a:gd name="T4" fmla="*/ 14 w 63"/>
                  <a:gd name="T5" fmla="*/ 17 h 33"/>
                  <a:gd name="T6" fmla="*/ 22 w 63"/>
                  <a:gd name="T7" fmla="*/ 23 h 33"/>
                  <a:gd name="T8" fmla="*/ 30 w 63"/>
                  <a:gd name="T9" fmla="*/ 27 h 33"/>
                  <a:gd name="T10" fmla="*/ 38 w 63"/>
                  <a:gd name="T11" fmla="*/ 31 h 33"/>
                  <a:gd name="T12" fmla="*/ 46 w 63"/>
                  <a:gd name="T13" fmla="*/ 33 h 33"/>
                  <a:gd name="T14" fmla="*/ 53 w 63"/>
                  <a:gd name="T15" fmla="*/ 33 h 33"/>
                  <a:gd name="T16" fmla="*/ 63 w 63"/>
                  <a:gd name="T17" fmla="*/ 31 h 33"/>
                  <a:gd name="T18" fmla="*/ 61 w 63"/>
                  <a:gd name="T19" fmla="*/ 23 h 33"/>
                  <a:gd name="T20" fmla="*/ 53 w 63"/>
                  <a:gd name="T21" fmla="*/ 25 h 33"/>
                  <a:gd name="T22" fmla="*/ 46 w 63"/>
                  <a:gd name="T23" fmla="*/ 25 h 33"/>
                  <a:gd name="T24" fmla="*/ 39 w 63"/>
                  <a:gd name="T25" fmla="*/ 23 h 33"/>
                  <a:gd name="T26" fmla="*/ 32 w 63"/>
                  <a:gd name="T27" fmla="*/ 19 h 33"/>
                  <a:gd name="T28" fmla="*/ 25 w 63"/>
                  <a:gd name="T29" fmla="*/ 14 h 33"/>
                  <a:gd name="T30" fmla="*/ 17 w 63"/>
                  <a:gd name="T31" fmla="*/ 8 h 33"/>
                  <a:gd name="T32" fmla="*/ 11 w 63"/>
                  <a:gd name="T33" fmla="*/ 4 h 33"/>
                  <a:gd name="T34" fmla="*/ 3 w 63"/>
                  <a:gd name="T35" fmla="*/ 0 h 33"/>
                  <a:gd name="T36" fmla="*/ 0 w 63"/>
                  <a:gd name="T37" fmla="*/ 6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3"/>
                  <a:gd name="T58" fmla="*/ 0 h 33"/>
                  <a:gd name="T59" fmla="*/ 63 w 63"/>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3" h="33">
                    <a:moveTo>
                      <a:pt x="0" y="6"/>
                    </a:moveTo>
                    <a:lnTo>
                      <a:pt x="8" y="12"/>
                    </a:lnTo>
                    <a:lnTo>
                      <a:pt x="14" y="17"/>
                    </a:lnTo>
                    <a:lnTo>
                      <a:pt x="22" y="23"/>
                    </a:lnTo>
                    <a:lnTo>
                      <a:pt x="30" y="27"/>
                    </a:lnTo>
                    <a:lnTo>
                      <a:pt x="38" y="31"/>
                    </a:lnTo>
                    <a:lnTo>
                      <a:pt x="46" y="33"/>
                    </a:lnTo>
                    <a:lnTo>
                      <a:pt x="53" y="33"/>
                    </a:lnTo>
                    <a:lnTo>
                      <a:pt x="63" y="31"/>
                    </a:lnTo>
                    <a:lnTo>
                      <a:pt x="61" y="23"/>
                    </a:lnTo>
                    <a:lnTo>
                      <a:pt x="53" y="25"/>
                    </a:lnTo>
                    <a:lnTo>
                      <a:pt x="46" y="25"/>
                    </a:lnTo>
                    <a:lnTo>
                      <a:pt x="39" y="23"/>
                    </a:lnTo>
                    <a:lnTo>
                      <a:pt x="32" y="19"/>
                    </a:lnTo>
                    <a:lnTo>
                      <a:pt x="25" y="14"/>
                    </a:lnTo>
                    <a:lnTo>
                      <a:pt x="17" y="8"/>
                    </a:lnTo>
                    <a:lnTo>
                      <a:pt x="11" y="4"/>
                    </a:lnTo>
                    <a:lnTo>
                      <a:pt x="3" y="0"/>
                    </a:lnTo>
                    <a:lnTo>
                      <a:pt x="0"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33" name="Freeform 252"/>
              <p:cNvSpPr>
                <a:spLocks/>
              </p:cNvSpPr>
              <p:nvPr/>
            </p:nvSpPr>
            <p:spPr bwMode="auto">
              <a:xfrm>
                <a:off x="2798" y="1840"/>
                <a:ext cx="17" cy="16"/>
              </a:xfrm>
              <a:custGeom>
                <a:avLst/>
                <a:gdLst>
                  <a:gd name="T0" fmla="*/ 6 w 17"/>
                  <a:gd name="T1" fmla="*/ 16 h 16"/>
                  <a:gd name="T2" fmla="*/ 8 w 17"/>
                  <a:gd name="T3" fmla="*/ 16 h 16"/>
                  <a:gd name="T4" fmla="*/ 8 w 17"/>
                  <a:gd name="T5" fmla="*/ 14 h 16"/>
                  <a:gd name="T6" fmla="*/ 10 w 17"/>
                  <a:gd name="T7" fmla="*/ 12 h 16"/>
                  <a:gd name="T8" fmla="*/ 11 w 17"/>
                  <a:gd name="T9" fmla="*/ 12 h 16"/>
                  <a:gd name="T10" fmla="*/ 13 w 17"/>
                  <a:gd name="T11" fmla="*/ 10 h 16"/>
                  <a:gd name="T12" fmla="*/ 14 w 17"/>
                  <a:gd name="T13" fmla="*/ 10 h 16"/>
                  <a:gd name="T14" fmla="*/ 14 w 17"/>
                  <a:gd name="T15" fmla="*/ 8 h 16"/>
                  <a:gd name="T16" fmla="*/ 17 w 17"/>
                  <a:gd name="T17" fmla="*/ 2 h 16"/>
                  <a:gd name="T18" fmla="*/ 14 w 17"/>
                  <a:gd name="T19" fmla="*/ 0 h 16"/>
                  <a:gd name="T20" fmla="*/ 11 w 17"/>
                  <a:gd name="T21" fmla="*/ 2 h 16"/>
                  <a:gd name="T22" fmla="*/ 10 w 17"/>
                  <a:gd name="T23" fmla="*/ 2 h 16"/>
                  <a:gd name="T24" fmla="*/ 6 w 17"/>
                  <a:gd name="T25" fmla="*/ 4 h 16"/>
                  <a:gd name="T26" fmla="*/ 5 w 17"/>
                  <a:gd name="T27" fmla="*/ 6 h 16"/>
                  <a:gd name="T28" fmla="*/ 3 w 17"/>
                  <a:gd name="T29" fmla="*/ 10 h 16"/>
                  <a:gd name="T30" fmla="*/ 2 w 17"/>
                  <a:gd name="T31" fmla="*/ 12 h 16"/>
                  <a:gd name="T32" fmla="*/ 0 w 17"/>
                  <a:gd name="T33" fmla="*/ 14 h 16"/>
                  <a:gd name="T34" fmla="*/ 6 w 17"/>
                  <a:gd name="T35" fmla="*/ 16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6"/>
                  <a:gd name="T56" fmla="*/ 17 w 17"/>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6">
                    <a:moveTo>
                      <a:pt x="6" y="16"/>
                    </a:moveTo>
                    <a:lnTo>
                      <a:pt x="8" y="16"/>
                    </a:lnTo>
                    <a:lnTo>
                      <a:pt x="8" y="14"/>
                    </a:lnTo>
                    <a:lnTo>
                      <a:pt x="10" y="12"/>
                    </a:lnTo>
                    <a:lnTo>
                      <a:pt x="11" y="12"/>
                    </a:lnTo>
                    <a:lnTo>
                      <a:pt x="13" y="10"/>
                    </a:lnTo>
                    <a:lnTo>
                      <a:pt x="14" y="10"/>
                    </a:lnTo>
                    <a:lnTo>
                      <a:pt x="14" y="8"/>
                    </a:lnTo>
                    <a:lnTo>
                      <a:pt x="17" y="2"/>
                    </a:lnTo>
                    <a:lnTo>
                      <a:pt x="14" y="0"/>
                    </a:lnTo>
                    <a:lnTo>
                      <a:pt x="11" y="2"/>
                    </a:lnTo>
                    <a:lnTo>
                      <a:pt x="10" y="2"/>
                    </a:lnTo>
                    <a:lnTo>
                      <a:pt x="6" y="4"/>
                    </a:lnTo>
                    <a:lnTo>
                      <a:pt x="5" y="6"/>
                    </a:lnTo>
                    <a:lnTo>
                      <a:pt x="3" y="10"/>
                    </a:lnTo>
                    <a:lnTo>
                      <a:pt x="2" y="12"/>
                    </a:lnTo>
                    <a:lnTo>
                      <a:pt x="0" y="14"/>
                    </a:lnTo>
                    <a:lnTo>
                      <a:pt x="6" y="1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34" name="Freeform 253"/>
              <p:cNvSpPr>
                <a:spLocks/>
              </p:cNvSpPr>
              <p:nvPr/>
            </p:nvSpPr>
            <p:spPr bwMode="auto">
              <a:xfrm>
                <a:off x="2797" y="1854"/>
                <a:ext cx="15" cy="59"/>
              </a:xfrm>
              <a:custGeom>
                <a:avLst/>
                <a:gdLst>
                  <a:gd name="T0" fmla="*/ 15 w 15"/>
                  <a:gd name="T1" fmla="*/ 53 h 59"/>
                  <a:gd name="T2" fmla="*/ 12 w 15"/>
                  <a:gd name="T3" fmla="*/ 49 h 59"/>
                  <a:gd name="T4" fmla="*/ 9 w 15"/>
                  <a:gd name="T5" fmla="*/ 42 h 59"/>
                  <a:gd name="T6" fmla="*/ 7 w 15"/>
                  <a:gd name="T7" fmla="*/ 36 h 59"/>
                  <a:gd name="T8" fmla="*/ 6 w 15"/>
                  <a:gd name="T9" fmla="*/ 30 h 59"/>
                  <a:gd name="T10" fmla="*/ 6 w 15"/>
                  <a:gd name="T11" fmla="*/ 23 h 59"/>
                  <a:gd name="T12" fmla="*/ 6 w 15"/>
                  <a:gd name="T13" fmla="*/ 17 h 59"/>
                  <a:gd name="T14" fmla="*/ 7 w 15"/>
                  <a:gd name="T15" fmla="*/ 9 h 59"/>
                  <a:gd name="T16" fmla="*/ 7 w 15"/>
                  <a:gd name="T17" fmla="*/ 2 h 59"/>
                  <a:gd name="T18" fmla="*/ 1 w 15"/>
                  <a:gd name="T19" fmla="*/ 0 h 59"/>
                  <a:gd name="T20" fmla="*/ 1 w 15"/>
                  <a:gd name="T21" fmla="*/ 9 h 59"/>
                  <a:gd name="T22" fmla="*/ 0 w 15"/>
                  <a:gd name="T23" fmla="*/ 15 h 59"/>
                  <a:gd name="T24" fmla="*/ 0 w 15"/>
                  <a:gd name="T25" fmla="*/ 23 h 59"/>
                  <a:gd name="T26" fmla="*/ 0 w 15"/>
                  <a:gd name="T27" fmla="*/ 32 h 59"/>
                  <a:gd name="T28" fmla="*/ 1 w 15"/>
                  <a:gd name="T29" fmla="*/ 40 h 59"/>
                  <a:gd name="T30" fmla="*/ 3 w 15"/>
                  <a:gd name="T31" fmla="*/ 47 h 59"/>
                  <a:gd name="T32" fmla="*/ 6 w 15"/>
                  <a:gd name="T33" fmla="*/ 55 h 59"/>
                  <a:gd name="T34" fmla="*/ 11 w 15"/>
                  <a:gd name="T35" fmla="*/ 59 h 59"/>
                  <a:gd name="T36" fmla="*/ 15 w 15"/>
                  <a:gd name="T37" fmla="*/ 53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59"/>
                  <a:gd name="T59" fmla="*/ 15 w 15"/>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59">
                    <a:moveTo>
                      <a:pt x="15" y="53"/>
                    </a:moveTo>
                    <a:lnTo>
                      <a:pt x="12" y="49"/>
                    </a:lnTo>
                    <a:lnTo>
                      <a:pt x="9" y="42"/>
                    </a:lnTo>
                    <a:lnTo>
                      <a:pt x="7" y="36"/>
                    </a:lnTo>
                    <a:lnTo>
                      <a:pt x="6" y="30"/>
                    </a:lnTo>
                    <a:lnTo>
                      <a:pt x="6" y="23"/>
                    </a:lnTo>
                    <a:lnTo>
                      <a:pt x="6" y="17"/>
                    </a:lnTo>
                    <a:lnTo>
                      <a:pt x="7" y="9"/>
                    </a:lnTo>
                    <a:lnTo>
                      <a:pt x="7" y="2"/>
                    </a:lnTo>
                    <a:lnTo>
                      <a:pt x="1" y="0"/>
                    </a:lnTo>
                    <a:lnTo>
                      <a:pt x="1" y="9"/>
                    </a:lnTo>
                    <a:lnTo>
                      <a:pt x="0" y="15"/>
                    </a:lnTo>
                    <a:lnTo>
                      <a:pt x="0" y="23"/>
                    </a:lnTo>
                    <a:lnTo>
                      <a:pt x="0" y="32"/>
                    </a:lnTo>
                    <a:lnTo>
                      <a:pt x="1" y="40"/>
                    </a:lnTo>
                    <a:lnTo>
                      <a:pt x="3" y="47"/>
                    </a:lnTo>
                    <a:lnTo>
                      <a:pt x="6" y="55"/>
                    </a:lnTo>
                    <a:lnTo>
                      <a:pt x="11" y="59"/>
                    </a:lnTo>
                    <a:lnTo>
                      <a:pt x="15" y="5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35" name="Freeform 254"/>
              <p:cNvSpPr>
                <a:spLocks/>
              </p:cNvSpPr>
              <p:nvPr/>
            </p:nvSpPr>
            <p:spPr bwMode="auto">
              <a:xfrm>
                <a:off x="2808" y="1907"/>
                <a:ext cx="14" cy="23"/>
              </a:xfrm>
              <a:custGeom>
                <a:avLst/>
                <a:gdLst>
                  <a:gd name="T0" fmla="*/ 14 w 14"/>
                  <a:gd name="T1" fmla="*/ 15 h 23"/>
                  <a:gd name="T2" fmla="*/ 12 w 14"/>
                  <a:gd name="T3" fmla="*/ 15 h 23"/>
                  <a:gd name="T4" fmla="*/ 12 w 14"/>
                  <a:gd name="T5" fmla="*/ 12 h 23"/>
                  <a:gd name="T6" fmla="*/ 11 w 14"/>
                  <a:gd name="T7" fmla="*/ 10 h 23"/>
                  <a:gd name="T8" fmla="*/ 11 w 14"/>
                  <a:gd name="T9" fmla="*/ 8 h 23"/>
                  <a:gd name="T10" fmla="*/ 9 w 14"/>
                  <a:gd name="T11" fmla="*/ 6 h 23"/>
                  <a:gd name="T12" fmla="*/ 7 w 14"/>
                  <a:gd name="T13" fmla="*/ 4 h 23"/>
                  <a:gd name="T14" fmla="*/ 6 w 14"/>
                  <a:gd name="T15" fmla="*/ 2 h 23"/>
                  <a:gd name="T16" fmla="*/ 4 w 14"/>
                  <a:gd name="T17" fmla="*/ 0 h 23"/>
                  <a:gd name="T18" fmla="*/ 0 w 14"/>
                  <a:gd name="T19" fmla="*/ 6 h 23"/>
                  <a:gd name="T20" fmla="*/ 1 w 14"/>
                  <a:gd name="T21" fmla="*/ 8 h 23"/>
                  <a:gd name="T22" fmla="*/ 3 w 14"/>
                  <a:gd name="T23" fmla="*/ 10 h 23"/>
                  <a:gd name="T24" fmla="*/ 3 w 14"/>
                  <a:gd name="T25" fmla="*/ 12 h 23"/>
                  <a:gd name="T26" fmla="*/ 4 w 14"/>
                  <a:gd name="T27" fmla="*/ 15 h 23"/>
                  <a:gd name="T28" fmla="*/ 6 w 14"/>
                  <a:gd name="T29" fmla="*/ 17 h 23"/>
                  <a:gd name="T30" fmla="*/ 7 w 14"/>
                  <a:gd name="T31" fmla="*/ 19 h 23"/>
                  <a:gd name="T32" fmla="*/ 9 w 14"/>
                  <a:gd name="T33" fmla="*/ 21 h 23"/>
                  <a:gd name="T34" fmla="*/ 11 w 14"/>
                  <a:gd name="T35" fmla="*/ 23 h 23"/>
                  <a:gd name="T36" fmla="*/ 14 w 14"/>
                  <a:gd name="T37" fmla="*/ 15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23"/>
                  <a:gd name="T59" fmla="*/ 14 w 14"/>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23">
                    <a:moveTo>
                      <a:pt x="14" y="15"/>
                    </a:moveTo>
                    <a:lnTo>
                      <a:pt x="12" y="15"/>
                    </a:lnTo>
                    <a:lnTo>
                      <a:pt x="12" y="12"/>
                    </a:lnTo>
                    <a:lnTo>
                      <a:pt x="11" y="10"/>
                    </a:lnTo>
                    <a:lnTo>
                      <a:pt x="11" y="8"/>
                    </a:lnTo>
                    <a:lnTo>
                      <a:pt x="9" y="6"/>
                    </a:lnTo>
                    <a:lnTo>
                      <a:pt x="7" y="4"/>
                    </a:lnTo>
                    <a:lnTo>
                      <a:pt x="6" y="2"/>
                    </a:lnTo>
                    <a:lnTo>
                      <a:pt x="4" y="0"/>
                    </a:lnTo>
                    <a:lnTo>
                      <a:pt x="0" y="6"/>
                    </a:lnTo>
                    <a:lnTo>
                      <a:pt x="1" y="8"/>
                    </a:lnTo>
                    <a:lnTo>
                      <a:pt x="3" y="10"/>
                    </a:lnTo>
                    <a:lnTo>
                      <a:pt x="3" y="12"/>
                    </a:lnTo>
                    <a:lnTo>
                      <a:pt x="4" y="15"/>
                    </a:lnTo>
                    <a:lnTo>
                      <a:pt x="6" y="17"/>
                    </a:lnTo>
                    <a:lnTo>
                      <a:pt x="7" y="19"/>
                    </a:lnTo>
                    <a:lnTo>
                      <a:pt x="9" y="21"/>
                    </a:lnTo>
                    <a:lnTo>
                      <a:pt x="11" y="23"/>
                    </a:lnTo>
                    <a:lnTo>
                      <a:pt x="14" y="1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36" name="Freeform 255"/>
              <p:cNvSpPr>
                <a:spLocks/>
              </p:cNvSpPr>
              <p:nvPr/>
            </p:nvSpPr>
            <p:spPr bwMode="auto">
              <a:xfrm>
                <a:off x="2819" y="1919"/>
                <a:ext cx="29" cy="13"/>
              </a:xfrm>
              <a:custGeom>
                <a:avLst/>
                <a:gdLst>
                  <a:gd name="T0" fmla="*/ 29 w 29"/>
                  <a:gd name="T1" fmla="*/ 3 h 13"/>
                  <a:gd name="T2" fmla="*/ 25 w 29"/>
                  <a:gd name="T3" fmla="*/ 0 h 13"/>
                  <a:gd name="T4" fmla="*/ 21 w 29"/>
                  <a:gd name="T5" fmla="*/ 0 h 13"/>
                  <a:gd name="T6" fmla="*/ 17 w 29"/>
                  <a:gd name="T7" fmla="*/ 3 h 13"/>
                  <a:gd name="T8" fmla="*/ 14 w 29"/>
                  <a:gd name="T9" fmla="*/ 3 h 13"/>
                  <a:gd name="T10" fmla="*/ 10 w 29"/>
                  <a:gd name="T11" fmla="*/ 5 h 13"/>
                  <a:gd name="T12" fmla="*/ 7 w 29"/>
                  <a:gd name="T13" fmla="*/ 5 h 13"/>
                  <a:gd name="T14" fmla="*/ 6 w 29"/>
                  <a:gd name="T15" fmla="*/ 5 h 13"/>
                  <a:gd name="T16" fmla="*/ 3 w 29"/>
                  <a:gd name="T17" fmla="*/ 3 h 13"/>
                  <a:gd name="T18" fmla="*/ 0 w 29"/>
                  <a:gd name="T19" fmla="*/ 11 h 13"/>
                  <a:gd name="T20" fmla="*/ 4 w 29"/>
                  <a:gd name="T21" fmla="*/ 13 h 13"/>
                  <a:gd name="T22" fmla="*/ 7 w 29"/>
                  <a:gd name="T23" fmla="*/ 13 h 13"/>
                  <a:gd name="T24" fmla="*/ 12 w 29"/>
                  <a:gd name="T25" fmla="*/ 13 h 13"/>
                  <a:gd name="T26" fmla="*/ 15 w 29"/>
                  <a:gd name="T27" fmla="*/ 11 h 13"/>
                  <a:gd name="T28" fmla="*/ 18 w 29"/>
                  <a:gd name="T29" fmla="*/ 11 h 13"/>
                  <a:gd name="T30" fmla="*/ 21 w 29"/>
                  <a:gd name="T31" fmla="*/ 11 h 13"/>
                  <a:gd name="T32" fmla="*/ 25 w 29"/>
                  <a:gd name="T33" fmla="*/ 11 h 13"/>
                  <a:gd name="T34" fmla="*/ 26 w 29"/>
                  <a:gd name="T35" fmla="*/ 11 h 13"/>
                  <a:gd name="T36" fmla="*/ 29 w 29"/>
                  <a:gd name="T37" fmla="*/ 3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3"/>
                  <a:gd name="T59" fmla="*/ 29 w 29"/>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3">
                    <a:moveTo>
                      <a:pt x="29" y="3"/>
                    </a:moveTo>
                    <a:lnTo>
                      <a:pt x="25" y="0"/>
                    </a:lnTo>
                    <a:lnTo>
                      <a:pt x="21" y="0"/>
                    </a:lnTo>
                    <a:lnTo>
                      <a:pt x="17" y="3"/>
                    </a:lnTo>
                    <a:lnTo>
                      <a:pt x="14" y="3"/>
                    </a:lnTo>
                    <a:lnTo>
                      <a:pt x="10" y="5"/>
                    </a:lnTo>
                    <a:lnTo>
                      <a:pt x="7" y="5"/>
                    </a:lnTo>
                    <a:lnTo>
                      <a:pt x="6" y="5"/>
                    </a:lnTo>
                    <a:lnTo>
                      <a:pt x="3" y="3"/>
                    </a:lnTo>
                    <a:lnTo>
                      <a:pt x="0" y="11"/>
                    </a:lnTo>
                    <a:lnTo>
                      <a:pt x="4" y="13"/>
                    </a:lnTo>
                    <a:lnTo>
                      <a:pt x="7" y="13"/>
                    </a:lnTo>
                    <a:lnTo>
                      <a:pt x="12" y="13"/>
                    </a:lnTo>
                    <a:lnTo>
                      <a:pt x="15" y="11"/>
                    </a:lnTo>
                    <a:lnTo>
                      <a:pt x="18" y="11"/>
                    </a:lnTo>
                    <a:lnTo>
                      <a:pt x="21" y="11"/>
                    </a:lnTo>
                    <a:lnTo>
                      <a:pt x="25" y="11"/>
                    </a:lnTo>
                    <a:lnTo>
                      <a:pt x="26" y="11"/>
                    </a:lnTo>
                    <a:lnTo>
                      <a:pt x="29" y="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37" name="Freeform 256"/>
              <p:cNvSpPr>
                <a:spLocks/>
              </p:cNvSpPr>
              <p:nvPr/>
            </p:nvSpPr>
            <p:spPr bwMode="auto">
              <a:xfrm>
                <a:off x="2845" y="1922"/>
                <a:ext cx="22" cy="12"/>
              </a:xfrm>
              <a:custGeom>
                <a:avLst/>
                <a:gdLst>
                  <a:gd name="T0" fmla="*/ 16 w 22"/>
                  <a:gd name="T1" fmla="*/ 2 h 12"/>
                  <a:gd name="T2" fmla="*/ 14 w 22"/>
                  <a:gd name="T3" fmla="*/ 2 h 12"/>
                  <a:gd name="T4" fmla="*/ 13 w 22"/>
                  <a:gd name="T5" fmla="*/ 4 h 12"/>
                  <a:gd name="T6" fmla="*/ 11 w 22"/>
                  <a:gd name="T7" fmla="*/ 4 h 12"/>
                  <a:gd name="T8" fmla="*/ 9 w 22"/>
                  <a:gd name="T9" fmla="*/ 2 h 12"/>
                  <a:gd name="T10" fmla="*/ 8 w 22"/>
                  <a:gd name="T11" fmla="*/ 2 h 12"/>
                  <a:gd name="T12" fmla="*/ 5 w 22"/>
                  <a:gd name="T13" fmla="*/ 2 h 12"/>
                  <a:gd name="T14" fmla="*/ 3 w 22"/>
                  <a:gd name="T15" fmla="*/ 0 h 12"/>
                  <a:gd name="T16" fmla="*/ 0 w 22"/>
                  <a:gd name="T17" fmla="*/ 8 h 12"/>
                  <a:gd name="T18" fmla="*/ 3 w 22"/>
                  <a:gd name="T19" fmla="*/ 10 h 12"/>
                  <a:gd name="T20" fmla="*/ 6 w 22"/>
                  <a:gd name="T21" fmla="*/ 10 h 12"/>
                  <a:gd name="T22" fmla="*/ 8 w 22"/>
                  <a:gd name="T23" fmla="*/ 10 h 12"/>
                  <a:gd name="T24" fmla="*/ 11 w 22"/>
                  <a:gd name="T25" fmla="*/ 12 h 12"/>
                  <a:gd name="T26" fmla="*/ 14 w 22"/>
                  <a:gd name="T27" fmla="*/ 12 h 12"/>
                  <a:gd name="T28" fmla="*/ 16 w 22"/>
                  <a:gd name="T29" fmla="*/ 10 h 12"/>
                  <a:gd name="T30" fmla="*/ 19 w 22"/>
                  <a:gd name="T31" fmla="*/ 10 h 12"/>
                  <a:gd name="T32" fmla="*/ 22 w 22"/>
                  <a:gd name="T33" fmla="*/ 8 h 12"/>
                  <a:gd name="T34" fmla="*/ 16 w 22"/>
                  <a:gd name="T35" fmla="*/ 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2"/>
                  <a:gd name="T56" fmla="*/ 22 w 22"/>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2">
                    <a:moveTo>
                      <a:pt x="16" y="2"/>
                    </a:moveTo>
                    <a:lnTo>
                      <a:pt x="14" y="2"/>
                    </a:lnTo>
                    <a:lnTo>
                      <a:pt x="13" y="4"/>
                    </a:lnTo>
                    <a:lnTo>
                      <a:pt x="11" y="4"/>
                    </a:lnTo>
                    <a:lnTo>
                      <a:pt x="9" y="2"/>
                    </a:lnTo>
                    <a:lnTo>
                      <a:pt x="8" y="2"/>
                    </a:lnTo>
                    <a:lnTo>
                      <a:pt x="5" y="2"/>
                    </a:lnTo>
                    <a:lnTo>
                      <a:pt x="3" y="0"/>
                    </a:lnTo>
                    <a:lnTo>
                      <a:pt x="0" y="8"/>
                    </a:lnTo>
                    <a:lnTo>
                      <a:pt x="3" y="10"/>
                    </a:lnTo>
                    <a:lnTo>
                      <a:pt x="6" y="10"/>
                    </a:lnTo>
                    <a:lnTo>
                      <a:pt x="8" y="10"/>
                    </a:lnTo>
                    <a:lnTo>
                      <a:pt x="11" y="12"/>
                    </a:lnTo>
                    <a:lnTo>
                      <a:pt x="14" y="12"/>
                    </a:lnTo>
                    <a:lnTo>
                      <a:pt x="16" y="10"/>
                    </a:lnTo>
                    <a:lnTo>
                      <a:pt x="19" y="10"/>
                    </a:lnTo>
                    <a:lnTo>
                      <a:pt x="22" y="8"/>
                    </a:lnTo>
                    <a:lnTo>
                      <a:pt x="16"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38" name="Freeform 257"/>
              <p:cNvSpPr>
                <a:spLocks/>
              </p:cNvSpPr>
              <p:nvPr/>
            </p:nvSpPr>
            <p:spPr bwMode="auto">
              <a:xfrm>
                <a:off x="2861" y="1873"/>
                <a:ext cx="22" cy="57"/>
              </a:xfrm>
              <a:custGeom>
                <a:avLst/>
                <a:gdLst>
                  <a:gd name="T0" fmla="*/ 17 w 22"/>
                  <a:gd name="T1" fmla="*/ 0 h 57"/>
                  <a:gd name="T2" fmla="*/ 17 w 22"/>
                  <a:gd name="T3" fmla="*/ 2 h 57"/>
                  <a:gd name="T4" fmla="*/ 14 w 22"/>
                  <a:gd name="T5" fmla="*/ 9 h 57"/>
                  <a:gd name="T6" fmla="*/ 12 w 22"/>
                  <a:gd name="T7" fmla="*/ 15 h 57"/>
                  <a:gd name="T8" fmla="*/ 11 w 22"/>
                  <a:gd name="T9" fmla="*/ 21 h 57"/>
                  <a:gd name="T10" fmla="*/ 9 w 22"/>
                  <a:gd name="T11" fmla="*/ 28 h 57"/>
                  <a:gd name="T12" fmla="*/ 8 w 22"/>
                  <a:gd name="T13" fmla="*/ 34 h 57"/>
                  <a:gd name="T14" fmla="*/ 6 w 22"/>
                  <a:gd name="T15" fmla="*/ 40 h 57"/>
                  <a:gd name="T16" fmla="*/ 3 w 22"/>
                  <a:gd name="T17" fmla="*/ 46 h 57"/>
                  <a:gd name="T18" fmla="*/ 0 w 22"/>
                  <a:gd name="T19" fmla="*/ 51 h 57"/>
                  <a:gd name="T20" fmla="*/ 6 w 22"/>
                  <a:gd name="T21" fmla="*/ 57 h 57"/>
                  <a:gd name="T22" fmla="*/ 9 w 22"/>
                  <a:gd name="T23" fmla="*/ 51 h 57"/>
                  <a:gd name="T24" fmla="*/ 11 w 22"/>
                  <a:gd name="T25" fmla="*/ 44 h 57"/>
                  <a:gd name="T26" fmla="*/ 14 w 22"/>
                  <a:gd name="T27" fmla="*/ 38 h 57"/>
                  <a:gd name="T28" fmla="*/ 15 w 22"/>
                  <a:gd name="T29" fmla="*/ 32 h 57"/>
                  <a:gd name="T30" fmla="*/ 17 w 22"/>
                  <a:gd name="T31" fmla="*/ 23 h 57"/>
                  <a:gd name="T32" fmla="*/ 18 w 22"/>
                  <a:gd name="T33" fmla="*/ 17 h 57"/>
                  <a:gd name="T34" fmla="*/ 20 w 22"/>
                  <a:gd name="T35" fmla="*/ 11 h 57"/>
                  <a:gd name="T36" fmla="*/ 22 w 22"/>
                  <a:gd name="T37" fmla="*/ 4 h 57"/>
                  <a:gd name="T38" fmla="*/ 22 w 22"/>
                  <a:gd name="T39" fmla="*/ 7 h 57"/>
                  <a:gd name="T40" fmla="*/ 17 w 22"/>
                  <a:gd name="T41" fmla="*/ 0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57"/>
                  <a:gd name="T65" fmla="*/ 22 w 22"/>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57">
                    <a:moveTo>
                      <a:pt x="17" y="0"/>
                    </a:moveTo>
                    <a:lnTo>
                      <a:pt x="17" y="2"/>
                    </a:lnTo>
                    <a:lnTo>
                      <a:pt x="14" y="9"/>
                    </a:lnTo>
                    <a:lnTo>
                      <a:pt x="12" y="15"/>
                    </a:lnTo>
                    <a:lnTo>
                      <a:pt x="11" y="21"/>
                    </a:lnTo>
                    <a:lnTo>
                      <a:pt x="9" y="28"/>
                    </a:lnTo>
                    <a:lnTo>
                      <a:pt x="8" y="34"/>
                    </a:lnTo>
                    <a:lnTo>
                      <a:pt x="6" y="40"/>
                    </a:lnTo>
                    <a:lnTo>
                      <a:pt x="3" y="46"/>
                    </a:lnTo>
                    <a:lnTo>
                      <a:pt x="0" y="51"/>
                    </a:lnTo>
                    <a:lnTo>
                      <a:pt x="6" y="57"/>
                    </a:lnTo>
                    <a:lnTo>
                      <a:pt x="9" y="51"/>
                    </a:lnTo>
                    <a:lnTo>
                      <a:pt x="11" y="44"/>
                    </a:lnTo>
                    <a:lnTo>
                      <a:pt x="14" y="38"/>
                    </a:lnTo>
                    <a:lnTo>
                      <a:pt x="15" y="32"/>
                    </a:lnTo>
                    <a:lnTo>
                      <a:pt x="17" y="23"/>
                    </a:lnTo>
                    <a:lnTo>
                      <a:pt x="18" y="17"/>
                    </a:lnTo>
                    <a:lnTo>
                      <a:pt x="20" y="11"/>
                    </a:lnTo>
                    <a:lnTo>
                      <a:pt x="22" y="4"/>
                    </a:lnTo>
                    <a:lnTo>
                      <a:pt x="22" y="7"/>
                    </a:lnTo>
                    <a:lnTo>
                      <a:pt x="17"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39" name="Freeform 258"/>
              <p:cNvSpPr>
                <a:spLocks/>
              </p:cNvSpPr>
              <p:nvPr/>
            </p:nvSpPr>
            <p:spPr bwMode="auto">
              <a:xfrm>
                <a:off x="2873" y="1865"/>
                <a:ext cx="11" cy="15"/>
              </a:xfrm>
              <a:custGeom>
                <a:avLst/>
                <a:gdLst>
                  <a:gd name="T0" fmla="*/ 2 w 11"/>
                  <a:gd name="T1" fmla="*/ 8 h 15"/>
                  <a:gd name="T2" fmla="*/ 3 w 11"/>
                  <a:gd name="T3" fmla="*/ 8 h 15"/>
                  <a:gd name="T4" fmla="*/ 3 w 11"/>
                  <a:gd name="T5" fmla="*/ 10 h 15"/>
                  <a:gd name="T6" fmla="*/ 3 w 11"/>
                  <a:gd name="T7" fmla="*/ 12 h 15"/>
                  <a:gd name="T8" fmla="*/ 5 w 11"/>
                  <a:gd name="T9" fmla="*/ 12 h 15"/>
                  <a:gd name="T10" fmla="*/ 5 w 11"/>
                  <a:gd name="T11" fmla="*/ 8 h 15"/>
                  <a:gd name="T12" fmla="*/ 10 w 11"/>
                  <a:gd name="T13" fmla="*/ 15 h 15"/>
                  <a:gd name="T14" fmla="*/ 11 w 11"/>
                  <a:gd name="T15" fmla="*/ 10 h 15"/>
                  <a:gd name="T16" fmla="*/ 10 w 11"/>
                  <a:gd name="T17" fmla="*/ 8 h 15"/>
                  <a:gd name="T18" fmla="*/ 10 w 11"/>
                  <a:gd name="T19" fmla="*/ 6 h 15"/>
                  <a:gd name="T20" fmla="*/ 8 w 11"/>
                  <a:gd name="T21" fmla="*/ 4 h 15"/>
                  <a:gd name="T22" fmla="*/ 6 w 11"/>
                  <a:gd name="T23" fmla="*/ 2 h 15"/>
                  <a:gd name="T24" fmla="*/ 5 w 11"/>
                  <a:gd name="T25" fmla="*/ 0 h 15"/>
                  <a:gd name="T26" fmla="*/ 3 w 11"/>
                  <a:gd name="T27" fmla="*/ 0 h 15"/>
                  <a:gd name="T28" fmla="*/ 0 w 11"/>
                  <a:gd name="T29" fmla="*/ 0 h 15"/>
                  <a:gd name="T30" fmla="*/ 2 w 11"/>
                  <a:gd name="T31" fmla="*/ 8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5"/>
                  <a:gd name="T50" fmla="*/ 11 w 11"/>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5">
                    <a:moveTo>
                      <a:pt x="2" y="8"/>
                    </a:moveTo>
                    <a:lnTo>
                      <a:pt x="3" y="8"/>
                    </a:lnTo>
                    <a:lnTo>
                      <a:pt x="3" y="10"/>
                    </a:lnTo>
                    <a:lnTo>
                      <a:pt x="3" y="12"/>
                    </a:lnTo>
                    <a:lnTo>
                      <a:pt x="5" y="12"/>
                    </a:lnTo>
                    <a:lnTo>
                      <a:pt x="5" y="8"/>
                    </a:lnTo>
                    <a:lnTo>
                      <a:pt x="10" y="15"/>
                    </a:lnTo>
                    <a:lnTo>
                      <a:pt x="11" y="10"/>
                    </a:lnTo>
                    <a:lnTo>
                      <a:pt x="10" y="8"/>
                    </a:lnTo>
                    <a:lnTo>
                      <a:pt x="10" y="6"/>
                    </a:lnTo>
                    <a:lnTo>
                      <a:pt x="8" y="4"/>
                    </a:lnTo>
                    <a:lnTo>
                      <a:pt x="6" y="2"/>
                    </a:lnTo>
                    <a:lnTo>
                      <a:pt x="5" y="0"/>
                    </a:lnTo>
                    <a:lnTo>
                      <a:pt x="3" y="0"/>
                    </a:lnTo>
                    <a:lnTo>
                      <a:pt x="0" y="0"/>
                    </a:lnTo>
                    <a:lnTo>
                      <a:pt x="2"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40" name="Freeform 259"/>
              <p:cNvSpPr>
                <a:spLocks/>
              </p:cNvSpPr>
              <p:nvPr/>
            </p:nvSpPr>
            <p:spPr bwMode="auto">
              <a:xfrm>
                <a:off x="2740" y="1804"/>
                <a:ext cx="64" cy="88"/>
              </a:xfrm>
              <a:custGeom>
                <a:avLst/>
                <a:gdLst>
                  <a:gd name="T0" fmla="*/ 61 w 64"/>
                  <a:gd name="T1" fmla="*/ 19 h 88"/>
                  <a:gd name="T2" fmla="*/ 60 w 64"/>
                  <a:gd name="T3" fmla="*/ 19 h 88"/>
                  <a:gd name="T4" fmla="*/ 58 w 64"/>
                  <a:gd name="T5" fmla="*/ 21 h 88"/>
                  <a:gd name="T6" fmla="*/ 57 w 64"/>
                  <a:gd name="T7" fmla="*/ 21 h 88"/>
                  <a:gd name="T8" fmla="*/ 52 w 64"/>
                  <a:gd name="T9" fmla="*/ 19 h 88"/>
                  <a:gd name="T10" fmla="*/ 43 w 64"/>
                  <a:gd name="T11" fmla="*/ 15 h 88"/>
                  <a:gd name="T12" fmla="*/ 35 w 64"/>
                  <a:gd name="T13" fmla="*/ 6 h 88"/>
                  <a:gd name="T14" fmla="*/ 25 w 64"/>
                  <a:gd name="T15" fmla="*/ 2 h 88"/>
                  <a:gd name="T16" fmla="*/ 19 w 64"/>
                  <a:gd name="T17" fmla="*/ 0 h 88"/>
                  <a:gd name="T18" fmla="*/ 14 w 64"/>
                  <a:gd name="T19" fmla="*/ 4 h 88"/>
                  <a:gd name="T20" fmla="*/ 8 w 64"/>
                  <a:gd name="T21" fmla="*/ 12 h 88"/>
                  <a:gd name="T22" fmla="*/ 3 w 64"/>
                  <a:gd name="T23" fmla="*/ 21 h 88"/>
                  <a:gd name="T24" fmla="*/ 0 w 64"/>
                  <a:gd name="T25" fmla="*/ 27 h 88"/>
                  <a:gd name="T26" fmla="*/ 3 w 64"/>
                  <a:gd name="T27" fmla="*/ 33 h 88"/>
                  <a:gd name="T28" fmla="*/ 3 w 64"/>
                  <a:gd name="T29" fmla="*/ 42 h 88"/>
                  <a:gd name="T30" fmla="*/ 5 w 64"/>
                  <a:gd name="T31" fmla="*/ 50 h 88"/>
                  <a:gd name="T32" fmla="*/ 7 w 64"/>
                  <a:gd name="T33" fmla="*/ 61 h 88"/>
                  <a:gd name="T34" fmla="*/ 13 w 64"/>
                  <a:gd name="T35" fmla="*/ 69 h 88"/>
                  <a:gd name="T36" fmla="*/ 22 w 64"/>
                  <a:gd name="T37" fmla="*/ 76 h 88"/>
                  <a:gd name="T38" fmla="*/ 32 w 64"/>
                  <a:gd name="T39" fmla="*/ 80 h 88"/>
                  <a:gd name="T40" fmla="*/ 36 w 64"/>
                  <a:gd name="T41" fmla="*/ 82 h 88"/>
                  <a:gd name="T42" fmla="*/ 38 w 64"/>
                  <a:gd name="T43" fmla="*/ 84 h 88"/>
                  <a:gd name="T44" fmla="*/ 39 w 64"/>
                  <a:gd name="T45" fmla="*/ 86 h 88"/>
                  <a:gd name="T46" fmla="*/ 43 w 64"/>
                  <a:gd name="T47" fmla="*/ 88 h 88"/>
                  <a:gd name="T48" fmla="*/ 44 w 64"/>
                  <a:gd name="T49" fmla="*/ 88 h 88"/>
                  <a:gd name="T50" fmla="*/ 49 w 64"/>
                  <a:gd name="T51" fmla="*/ 86 h 88"/>
                  <a:gd name="T52" fmla="*/ 52 w 64"/>
                  <a:gd name="T53" fmla="*/ 84 h 88"/>
                  <a:gd name="T54" fmla="*/ 53 w 64"/>
                  <a:gd name="T55" fmla="*/ 82 h 88"/>
                  <a:gd name="T56" fmla="*/ 55 w 64"/>
                  <a:gd name="T57" fmla="*/ 71 h 88"/>
                  <a:gd name="T58" fmla="*/ 57 w 64"/>
                  <a:gd name="T59" fmla="*/ 61 h 88"/>
                  <a:gd name="T60" fmla="*/ 58 w 64"/>
                  <a:gd name="T61" fmla="*/ 48 h 88"/>
                  <a:gd name="T62" fmla="*/ 61 w 64"/>
                  <a:gd name="T63" fmla="*/ 36 h 88"/>
                  <a:gd name="T64" fmla="*/ 63 w 64"/>
                  <a:gd name="T65" fmla="*/ 29 h 88"/>
                  <a:gd name="T66" fmla="*/ 64 w 64"/>
                  <a:gd name="T67" fmla="*/ 25 h 88"/>
                  <a:gd name="T68" fmla="*/ 64 w 64"/>
                  <a:gd name="T69" fmla="*/ 23 h 88"/>
                  <a:gd name="T70" fmla="*/ 63 w 64"/>
                  <a:gd name="T71" fmla="*/ 19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4"/>
                  <a:gd name="T109" fmla="*/ 0 h 88"/>
                  <a:gd name="T110" fmla="*/ 64 w 64"/>
                  <a:gd name="T111" fmla="*/ 88 h 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4" h="88">
                    <a:moveTo>
                      <a:pt x="61" y="19"/>
                    </a:moveTo>
                    <a:lnTo>
                      <a:pt x="61" y="19"/>
                    </a:lnTo>
                    <a:lnTo>
                      <a:pt x="60" y="19"/>
                    </a:lnTo>
                    <a:lnTo>
                      <a:pt x="58" y="21"/>
                    </a:lnTo>
                    <a:lnTo>
                      <a:pt x="57" y="21"/>
                    </a:lnTo>
                    <a:lnTo>
                      <a:pt x="52" y="19"/>
                    </a:lnTo>
                    <a:lnTo>
                      <a:pt x="47" y="17"/>
                    </a:lnTo>
                    <a:lnTo>
                      <a:pt x="43" y="15"/>
                    </a:lnTo>
                    <a:lnTo>
                      <a:pt x="38" y="10"/>
                    </a:lnTo>
                    <a:lnTo>
                      <a:pt x="35" y="6"/>
                    </a:lnTo>
                    <a:lnTo>
                      <a:pt x="30" y="4"/>
                    </a:lnTo>
                    <a:lnTo>
                      <a:pt x="25" y="2"/>
                    </a:lnTo>
                    <a:lnTo>
                      <a:pt x="22" y="0"/>
                    </a:lnTo>
                    <a:lnTo>
                      <a:pt x="19" y="0"/>
                    </a:lnTo>
                    <a:lnTo>
                      <a:pt x="16" y="2"/>
                    </a:lnTo>
                    <a:lnTo>
                      <a:pt x="14" y="4"/>
                    </a:lnTo>
                    <a:lnTo>
                      <a:pt x="11" y="8"/>
                    </a:lnTo>
                    <a:lnTo>
                      <a:pt x="8" y="12"/>
                    </a:lnTo>
                    <a:lnTo>
                      <a:pt x="7" y="17"/>
                    </a:lnTo>
                    <a:lnTo>
                      <a:pt x="3" y="21"/>
                    </a:lnTo>
                    <a:lnTo>
                      <a:pt x="0" y="23"/>
                    </a:lnTo>
                    <a:lnTo>
                      <a:pt x="0" y="27"/>
                    </a:lnTo>
                    <a:lnTo>
                      <a:pt x="2" y="31"/>
                    </a:lnTo>
                    <a:lnTo>
                      <a:pt x="3" y="33"/>
                    </a:lnTo>
                    <a:lnTo>
                      <a:pt x="3" y="38"/>
                    </a:lnTo>
                    <a:lnTo>
                      <a:pt x="3" y="42"/>
                    </a:lnTo>
                    <a:lnTo>
                      <a:pt x="3" y="46"/>
                    </a:lnTo>
                    <a:lnTo>
                      <a:pt x="5" y="50"/>
                    </a:lnTo>
                    <a:lnTo>
                      <a:pt x="5" y="55"/>
                    </a:lnTo>
                    <a:lnTo>
                      <a:pt x="7" y="61"/>
                    </a:lnTo>
                    <a:lnTo>
                      <a:pt x="10" y="65"/>
                    </a:lnTo>
                    <a:lnTo>
                      <a:pt x="13" y="69"/>
                    </a:lnTo>
                    <a:lnTo>
                      <a:pt x="18" y="71"/>
                    </a:lnTo>
                    <a:lnTo>
                      <a:pt x="22" y="76"/>
                    </a:lnTo>
                    <a:lnTo>
                      <a:pt x="27" y="78"/>
                    </a:lnTo>
                    <a:lnTo>
                      <a:pt x="32" y="80"/>
                    </a:lnTo>
                    <a:lnTo>
                      <a:pt x="36" y="82"/>
                    </a:lnTo>
                    <a:lnTo>
                      <a:pt x="38" y="84"/>
                    </a:lnTo>
                    <a:lnTo>
                      <a:pt x="39" y="86"/>
                    </a:lnTo>
                    <a:lnTo>
                      <a:pt x="41" y="88"/>
                    </a:lnTo>
                    <a:lnTo>
                      <a:pt x="43" y="88"/>
                    </a:lnTo>
                    <a:lnTo>
                      <a:pt x="44" y="88"/>
                    </a:lnTo>
                    <a:lnTo>
                      <a:pt x="47" y="88"/>
                    </a:lnTo>
                    <a:lnTo>
                      <a:pt x="49" y="86"/>
                    </a:lnTo>
                    <a:lnTo>
                      <a:pt x="50" y="86"/>
                    </a:lnTo>
                    <a:lnTo>
                      <a:pt x="52" y="84"/>
                    </a:lnTo>
                    <a:lnTo>
                      <a:pt x="53" y="84"/>
                    </a:lnTo>
                    <a:lnTo>
                      <a:pt x="53" y="82"/>
                    </a:lnTo>
                    <a:lnTo>
                      <a:pt x="55" y="78"/>
                    </a:lnTo>
                    <a:lnTo>
                      <a:pt x="55" y="71"/>
                    </a:lnTo>
                    <a:lnTo>
                      <a:pt x="55" y="65"/>
                    </a:lnTo>
                    <a:lnTo>
                      <a:pt x="57" y="61"/>
                    </a:lnTo>
                    <a:lnTo>
                      <a:pt x="57" y="55"/>
                    </a:lnTo>
                    <a:lnTo>
                      <a:pt x="58" y="48"/>
                    </a:lnTo>
                    <a:lnTo>
                      <a:pt x="60" y="42"/>
                    </a:lnTo>
                    <a:lnTo>
                      <a:pt x="61" y="36"/>
                    </a:lnTo>
                    <a:lnTo>
                      <a:pt x="63" y="29"/>
                    </a:lnTo>
                    <a:lnTo>
                      <a:pt x="63" y="27"/>
                    </a:lnTo>
                    <a:lnTo>
                      <a:pt x="64" y="25"/>
                    </a:lnTo>
                    <a:lnTo>
                      <a:pt x="64" y="23"/>
                    </a:lnTo>
                    <a:lnTo>
                      <a:pt x="64" y="21"/>
                    </a:lnTo>
                    <a:lnTo>
                      <a:pt x="63" y="19"/>
                    </a:lnTo>
                    <a:lnTo>
                      <a:pt x="61" y="19"/>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41" name="Freeform 260"/>
              <p:cNvSpPr>
                <a:spLocks/>
              </p:cNvSpPr>
              <p:nvPr/>
            </p:nvSpPr>
            <p:spPr bwMode="auto">
              <a:xfrm>
                <a:off x="2795" y="1819"/>
                <a:ext cx="8" cy="10"/>
              </a:xfrm>
              <a:custGeom>
                <a:avLst/>
                <a:gdLst>
                  <a:gd name="T0" fmla="*/ 0 w 8"/>
                  <a:gd name="T1" fmla="*/ 10 h 10"/>
                  <a:gd name="T2" fmla="*/ 2 w 8"/>
                  <a:gd name="T3" fmla="*/ 10 h 10"/>
                  <a:gd name="T4" fmla="*/ 3 w 8"/>
                  <a:gd name="T5" fmla="*/ 10 h 10"/>
                  <a:gd name="T6" fmla="*/ 5 w 8"/>
                  <a:gd name="T7" fmla="*/ 10 h 10"/>
                  <a:gd name="T8" fmla="*/ 6 w 8"/>
                  <a:gd name="T9" fmla="*/ 8 h 10"/>
                  <a:gd name="T10" fmla="*/ 8 w 8"/>
                  <a:gd name="T11" fmla="*/ 0 h 10"/>
                  <a:gd name="T12" fmla="*/ 6 w 8"/>
                  <a:gd name="T13" fmla="*/ 0 h 10"/>
                  <a:gd name="T14" fmla="*/ 5 w 8"/>
                  <a:gd name="T15" fmla="*/ 0 h 10"/>
                  <a:gd name="T16" fmla="*/ 3 w 8"/>
                  <a:gd name="T17" fmla="*/ 0 h 10"/>
                  <a:gd name="T18" fmla="*/ 3 w 8"/>
                  <a:gd name="T19" fmla="*/ 2 h 10"/>
                  <a:gd name="T20" fmla="*/ 2 w 8"/>
                  <a:gd name="T21" fmla="*/ 2 h 10"/>
                  <a:gd name="T22" fmla="*/ 0 w 8"/>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0"/>
                  <a:gd name="T38" fmla="*/ 8 w 8"/>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0">
                    <a:moveTo>
                      <a:pt x="0" y="10"/>
                    </a:moveTo>
                    <a:lnTo>
                      <a:pt x="2" y="10"/>
                    </a:lnTo>
                    <a:lnTo>
                      <a:pt x="3" y="10"/>
                    </a:lnTo>
                    <a:lnTo>
                      <a:pt x="5" y="10"/>
                    </a:lnTo>
                    <a:lnTo>
                      <a:pt x="6" y="8"/>
                    </a:lnTo>
                    <a:lnTo>
                      <a:pt x="8" y="0"/>
                    </a:lnTo>
                    <a:lnTo>
                      <a:pt x="6" y="0"/>
                    </a:lnTo>
                    <a:lnTo>
                      <a:pt x="5" y="0"/>
                    </a:lnTo>
                    <a:lnTo>
                      <a:pt x="3" y="0"/>
                    </a:lnTo>
                    <a:lnTo>
                      <a:pt x="3" y="2"/>
                    </a:lnTo>
                    <a:lnTo>
                      <a:pt x="2" y="2"/>
                    </a:lnTo>
                    <a:lnTo>
                      <a:pt x="0"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42" name="Freeform 261"/>
              <p:cNvSpPr>
                <a:spLocks/>
              </p:cNvSpPr>
              <p:nvPr/>
            </p:nvSpPr>
            <p:spPr bwMode="auto">
              <a:xfrm>
                <a:off x="2761" y="1800"/>
                <a:ext cx="36" cy="29"/>
              </a:xfrm>
              <a:custGeom>
                <a:avLst/>
                <a:gdLst>
                  <a:gd name="T0" fmla="*/ 0 w 36"/>
                  <a:gd name="T1" fmla="*/ 8 h 29"/>
                  <a:gd name="T2" fmla="*/ 3 w 36"/>
                  <a:gd name="T3" fmla="*/ 10 h 29"/>
                  <a:gd name="T4" fmla="*/ 7 w 36"/>
                  <a:gd name="T5" fmla="*/ 12 h 29"/>
                  <a:gd name="T6" fmla="*/ 12 w 36"/>
                  <a:gd name="T7" fmla="*/ 14 h 29"/>
                  <a:gd name="T8" fmla="*/ 15 w 36"/>
                  <a:gd name="T9" fmla="*/ 19 h 29"/>
                  <a:gd name="T10" fmla="*/ 20 w 36"/>
                  <a:gd name="T11" fmla="*/ 21 h 29"/>
                  <a:gd name="T12" fmla="*/ 25 w 36"/>
                  <a:gd name="T13" fmla="*/ 25 h 29"/>
                  <a:gd name="T14" fmla="*/ 29 w 36"/>
                  <a:gd name="T15" fmla="*/ 27 h 29"/>
                  <a:gd name="T16" fmla="*/ 34 w 36"/>
                  <a:gd name="T17" fmla="*/ 29 h 29"/>
                  <a:gd name="T18" fmla="*/ 36 w 36"/>
                  <a:gd name="T19" fmla="*/ 21 h 29"/>
                  <a:gd name="T20" fmla="*/ 31 w 36"/>
                  <a:gd name="T21" fmla="*/ 19 h 29"/>
                  <a:gd name="T22" fmla="*/ 28 w 36"/>
                  <a:gd name="T23" fmla="*/ 16 h 29"/>
                  <a:gd name="T24" fmla="*/ 23 w 36"/>
                  <a:gd name="T25" fmla="*/ 14 h 29"/>
                  <a:gd name="T26" fmla="*/ 18 w 36"/>
                  <a:gd name="T27" fmla="*/ 10 h 29"/>
                  <a:gd name="T28" fmla="*/ 15 w 36"/>
                  <a:gd name="T29" fmla="*/ 8 h 29"/>
                  <a:gd name="T30" fmla="*/ 11 w 36"/>
                  <a:gd name="T31" fmla="*/ 4 h 29"/>
                  <a:gd name="T32" fmla="*/ 6 w 36"/>
                  <a:gd name="T33" fmla="*/ 2 h 29"/>
                  <a:gd name="T34" fmla="*/ 1 w 36"/>
                  <a:gd name="T35" fmla="*/ 0 h 29"/>
                  <a:gd name="T36" fmla="*/ 0 w 36"/>
                  <a:gd name="T37" fmla="*/ 8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29"/>
                  <a:gd name="T59" fmla="*/ 36 w 36"/>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29">
                    <a:moveTo>
                      <a:pt x="0" y="8"/>
                    </a:moveTo>
                    <a:lnTo>
                      <a:pt x="3" y="10"/>
                    </a:lnTo>
                    <a:lnTo>
                      <a:pt x="7" y="12"/>
                    </a:lnTo>
                    <a:lnTo>
                      <a:pt x="12" y="14"/>
                    </a:lnTo>
                    <a:lnTo>
                      <a:pt x="15" y="19"/>
                    </a:lnTo>
                    <a:lnTo>
                      <a:pt x="20" y="21"/>
                    </a:lnTo>
                    <a:lnTo>
                      <a:pt x="25" y="25"/>
                    </a:lnTo>
                    <a:lnTo>
                      <a:pt x="29" y="27"/>
                    </a:lnTo>
                    <a:lnTo>
                      <a:pt x="34" y="29"/>
                    </a:lnTo>
                    <a:lnTo>
                      <a:pt x="36" y="21"/>
                    </a:lnTo>
                    <a:lnTo>
                      <a:pt x="31" y="19"/>
                    </a:lnTo>
                    <a:lnTo>
                      <a:pt x="28" y="16"/>
                    </a:lnTo>
                    <a:lnTo>
                      <a:pt x="23" y="14"/>
                    </a:lnTo>
                    <a:lnTo>
                      <a:pt x="18" y="10"/>
                    </a:lnTo>
                    <a:lnTo>
                      <a:pt x="15" y="8"/>
                    </a:lnTo>
                    <a:lnTo>
                      <a:pt x="11" y="4"/>
                    </a:lnTo>
                    <a:lnTo>
                      <a:pt x="6" y="2"/>
                    </a:lnTo>
                    <a:lnTo>
                      <a:pt x="1"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43" name="Freeform 262"/>
              <p:cNvSpPr>
                <a:spLocks/>
              </p:cNvSpPr>
              <p:nvPr/>
            </p:nvSpPr>
            <p:spPr bwMode="auto">
              <a:xfrm>
                <a:off x="2734" y="1800"/>
                <a:ext cx="28" cy="31"/>
              </a:xfrm>
              <a:custGeom>
                <a:avLst/>
                <a:gdLst>
                  <a:gd name="T0" fmla="*/ 8 w 28"/>
                  <a:gd name="T1" fmla="*/ 25 h 31"/>
                  <a:gd name="T2" fmla="*/ 6 w 28"/>
                  <a:gd name="T3" fmla="*/ 31 h 31"/>
                  <a:gd name="T4" fmla="*/ 11 w 28"/>
                  <a:gd name="T5" fmla="*/ 27 h 31"/>
                  <a:gd name="T6" fmla="*/ 14 w 28"/>
                  <a:gd name="T7" fmla="*/ 25 h 31"/>
                  <a:gd name="T8" fmla="*/ 17 w 28"/>
                  <a:gd name="T9" fmla="*/ 21 h 31"/>
                  <a:gd name="T10" fmla="*/ 20 w 28"/>
                  <a:gd name="T11" fmla="*/ 16 h 31"/>
                  <a:gd name="T12" fmla="*/ 22 w 28"/>
                  <a:gd name="T13" fmla="*/ 12 h 31"/>
                  <a:gd name="T14" fmla="*/ 24 w 28"/>
                  <a:gd name="T15" fmla="*/ 10 h 31"/>
                  <a:gd name="T16" fmla="*/ 25 w 28"/>
                  <a:gd name="T17" fmla="*/ 8 h 31"/>
                  <a:gd name="T18" fmla="*/ 27 w 28"/>
                  <a:gd name="T19" fmla="*/ 8 h 31"/>
                  <a:gd name="T20" fmla="*/ 28 w 28"/>
                  <a:gd name="T21" fmla="*/ 0 h 31"/>
                  <a:gd name="T22" fmla="*/ 24 w 28"/>
                  <a:gd name="T23" fmla="*/ 0 h 31"/>
                  <a:gd name="T24" fmla="*/ 20 w 28"/>
                  <a:gd name="T25" fmla="*/ 2 h 31"/>
                  <a:gd name="T26" fmla="*/ 17 w 28"/>
                  <a:gd name="T27" fmla="*/ 6 h 31"/>
                  <a:gd name="T28" fmla="*/ 14 w 28"/>
                  <a:gd name="T29" fmla="*/ 10 h 31"/>
                  <a:gd name="T30" fmla="*/ 13 w 28"/>
                  <a:gd name="T31" fmla="*/ 14 h 31"/>
                  <a:gd name="T32" fmla="*/ 9 w 28"/>
                  <a:gd name="T33" fmla="*/ 19 h 31"/>
                  <a:gd name="T34" fmla="*/ 8 w 28"/>
                  <a:gd name="T35" fmla="*/ 21 h 31"/>
                  <a:gd name="T36" fmla="*/ 5 w 28"/>
                  <a:gd name="T37" fmla="*/ 23 h 31"/>
                  <a:gd name="T38" fmla="*/ 3 w 28"/>
                  <a:gd name="T39" fmla="*/ 29 h 31"/>
                  <a:gd name="T40" fmla="*/ 5 w 28"/>
                  <a:gd name="T41" fmla="*/ 23 h 31"/>
                  <a:gd name="T42" fmla="*/ 0 w 28"/>
                  <a:gd name="T43" fmla="*/ 25 h 31"/>
                  <a:gd name="T44" fmla="*/ 3 w 28"/>
                  <a:gd name="T45" fmla="*/ 29 h 31"/>
                  <a:gd name="T46" fmla="*/ 8 w 28"/>
                  <a:gd name="T47" fmla="*/ 25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31"/>
                  <a:gd name="T74" fmla="*/ 28 w 28"/>
                  <a:gd name="T75" fmla="*/ 31 h 3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31">
                    <a:moveTo>
                      <a:pt x="8" y="25"/>
                    </a:moveTo>
                    <a:lnTo>
                      <a:pt x="6" y="31"/>
                    </a:lnTo>
                    <a:lnTo>
                      <a:pt x="11" y="27"/>
                    </a:lnTo>
                    <a:lnTo>
                      <a:pt x="14" y="25"/>
                    </a:lnTo>
                    <a:lnTo>
                      <a:pt x="17" y="21"/>
                    </a:lnTo>
                    <a:lnTo>
                      <a:pt x="20" y="16"/>
                    </a:lnTo>
                    <a:lnTo>
                      <a:pt x="22" y="12"/>
                    </a:lnTo>
                    <a:lnTo>
                      <a:pt x="24" y="10"/>
                    </a:lnTo>
                    <a:lnTo>
                      <a:pt x="25" y="8"/>
                    </a:lnTo>
                    <a:lnTo>
                      <a:pt x="27" y="8"/>
                    </a:lnTo>
                    <a:lnTo>
                      <a:pt x="28" y="0"/>
                    </a:lnTo>
                    <a:lnTo>
                      <a:pt x="24" y="0"/>
                    </a:lnTo>
                    <a:lnTo>
                      <a:pt x="20" y="2"/>
                    </a:lnTo>
                    <a:lnTo>
                      <a:pt x="17" y="6"/>
                    </a:lnTo>
                    <a:lnTo>
                      <a:pt x="14" y="10"/>
                    </a:lnTo>
                    <a:lnTo>
                      <a:pt x="13" y="14"/>
                    </a:lnTo>
                    <a:lnTo>
                      <a:pt x="9" y="19"/>
                    </a:lnTo>
                    <a:lnTo>
                      <a:pt x="8" y="21"/>
                    </a:lnTo>
                    <a:lnTo>
                      <a:pt x="5" y="23"/>
                    </a:lnTo>
                    <a:lnTo>
                      <a:pt x="3" y="29"/>
                    </a:lnTo>
                    <a:lnTo>
                      <a:pt x="5" y="23"/>
                    </a:lnTo>
                    <a:lnTo>
                      <a:pt x="0" y="25"/>
                    </a:lnTo>
                    <a:lnTo>
                      <a:pt x="3" y="29"/>
                    </a:lnTo>
                    <a:lnTo>
                      <a:pt x="8" y="2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44" name="Freeform 263"/>
              <p:cNvSpPr>
                <a:spLocks/>
              </p:cNvSpPr>
              <p:nvPr/>
            </p:nvSpPr>
            <p:spPr bwMode="auto">
              <a:xfrm>
                <a:off x="2737" y="1825"/>
                <a:ext cx="11" cy="36"/>
              </a:xfrm>
              <a:custGeom>
                <a:avLst/>
                <a:gdLst>
                  <a:gd name="T0" fmla="*/ 11 w 11"/>
                  <a:gd name="T1" fmla="*/ 34 h 36"/>
                  <a:gd name="T2" fmla="*/ 11 w 11"/>
                  <a:gd name="T3" fmla="*/ 29 h 36"/>
                  <a:gd name="T4" fmla="*/ 10 w 11"/>
                  <a:gd name="T5" fmla="*/ 25 h 36"/>
                  <a:gd name="T6" fmla="*/ 10 w 11"/>
                  <a:gd name="T7" fmla="*/ 21 h 36"/>
                  <a:gd name="T8" fmla="*/ 10 w 11"/>
                  <a:gd name="T9" fmla="*/ 17 h 36"/>
                  <a:gd name="T10" fmla="*/ 10 w 11"/>
                  <a:gd name="T11" fmla="*/ 12 h 36"/>
                  <a:gd name="T12" fmla="*/ 8 w 11"/>
                  <a:gd name="T13" fmla="*/ 8 h 36"/>
                  <a:gd name="T14" fmla="*/ 6 w 11"/>
                  <a:gd name="T15" fmla="*/ 4 h 36"/>
                  <a:gd name="T16" fmla="*/ 5 w 11"/>
                  <a:gd name="T17" fmla="*/ 0 h 36"/>
                  <a:gd name="T18" fmla="*/ 0 w 11"/>
                  <a:gd name="T19" fmla="*/ 4 h 36"/>
                  <a:gd name="T20" fmla="*/ 0 w 11"/>
                  <a:gd name="T21" fmla="*/ 6 h 36"/>
                  <a:gd name="T22" fmla="*/ 2 w 11"/>
                  <a:gd name="T23" fmla="*/ 10 h 36"/>
                  <a:gd name="T24" fmla="*/ 2 w 11"/>
                  <a:gd name="T25" fmla="*/ 15 h 36"/>
                  <a:gd name="T26" fmla="*/ 3 w 11"/>
                  <a:gd name="T27" fmla="*/ 19 h 36"/>
                  <a:gd name="T28" fmla="*/ 3 w 11"/>
                  <a:gd name="T29" fmla="*/ 23 h 36"/>
                  <a:gd name="T30" fmla="*/ 3 w 11"/>
                  <a:gd name="T31" fmla="*/ 25 h 36"/>
                  <a:gd name="T32" fmla="*/ 5 w 11"/>
                  <a:gd name="T33" fmla="*/ 31 h 36"/>
                  <a:gd name="T34" fmla="*/ 5 w 11"/>
                  <a:gd name="T35" fmla="*/ 36 h 36"/>
                  <a:gd name="T36" fmla="*/ 11 w 11"/>
                  <a:gd name="T37" fmla="*/ 34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36"/>
                  <a:gd name="T59" fmla="*/ 11 w 11"/>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36">
                    <a:moveTo>
                      <a:pt x="11" y="34"/>
                    </a:moveTo>
                    <a:lnTo>
                      <a:pt x="11" y="29"/>
                    </a:lnTo>
                    <a:lnTo>
                      <a:pt x="10" y="25"/>
                    </a:lnTo>
                    <a:lnTo>
                      <a:pt x="10" y="21"/>
                    </a:lnTo>
                    <a:lnTo>
                      <a:pt x="10" y="17"/>
                    </a:lnTo>
                    <a:lnTo>
                      <a:pt x="10" y="12"/>
                    </a:lnTo>
                    <a:lnTo>
                      <a:pt x="8" y="8"/>
                    </a:lnTo>
                    <a:lnTo>
                      <a:pt x="6" y="4"/>
                    </a:lnTo>
                    <a:lnTo>
                      <a:pt x="5" y="0"/>
                    </a:lnTo>
                    <a:lnTo>
                      <a:pt x="0" y="4"/>
                    </a:lnTo>
                    <a:lnTo>
                      <a:pt x="0" y="6"/>
                    </a:lnTo>
                    <a:lnTo>
                      <a:pt x="2" y="10"/>
                    </a:lnTo>
                    <a:lnTo>
                      <a:pt x="2" y="15"/>
                    </a:lnTo>
                    <a:lnTo>
                      <a:pt x="3" y="19"/>
                    </a:lnTo>
                    <a:lnTo>
                      <a:pt x="3" y="23"/>
                    </a:lnTo>
                    <a:lnTo>
                      <a:pt x="3" y="25"/>
                    </a:lnTo>
                    <a:lnTo>
                      <a:pt x="5" y="31"/>
                    </a:lnTo>
                    <a:lnTo>
                      <a:pt x="5" y="36"/>
                    </a:lnTo>
                    <a:lnTo>
                      <a:pt x="11"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45" name="Freeform 264"/>
              <p:cNvSpPr>
                <a:spLocks/>
              </p:cNvSpPr>
              <p:nvPr/>
            </p:nvSpPr>
            <p:spPr bwMode="auto">
              <a:xfrm>
                <a:off x="2742" y="1859"/>
                <a:ext cx="34" cy="31"/>
              </a:xfrm>
              <a:custGeom>
                <a:avLst/>
                <a:gdLst>
                  <a:gd name="T0" fmla="*/ 34 w 34"/>
                  <a:gd name="T1" fmla="*/ 23 h 31"/>
                  <a:gd name="T2" fmla="*/ 30 w 34"/>
                  <a:gd name="T3" fmla="*/ 21 h 31"/>
                  <a:gd name="T4" fmla="*/ 25 w 34"/>
                  <a:gd name="T5" fmla="*/ 18 h 31"/>
                  <a:gd name="T6" fmla="*/ 22 w 34"/>
                  <a:gd name="T7" fmla="*/ 16 h 31"/>
                  <a:gd name="T8" fmla="*/ 17 w 34"/>
                  <a:gd name="T9" fmla="*/ 12 h 31"/>
                  <a:gd name="T10" fmla="*/ 14 w 34"/>
                  <a:gd name="T11" fmla="*/ 10 h 31"/>
                  <a:gd name="T12" fmla="*/ 11 w 34"/>
                  <a:gd name="T13" fmla="*/ 8 h 31"/>
                  <a:gd name="T14" fmla="*/ 8 w 34"/>
                  <a:gd name="T15" fmla="*/ 4 h 31"/>
                  <a:gd name="T16" fmla="*/ 6 w 34"/>
                  <a:gd name="T17" fmla="*/ 0 h 31"/>
                  <a:gd name="T18" fmla="*/ 0 w 34"/>
                  <a:gd name="T19" fmla="*/ 2 h 31"/>
                  <a:gd name="T20" fmla="*/ 3 w 34"/>
                  <a:gd name="T21" fmla="*/ 8 h 31"/>
                  <a:gd name="T22" fmla="*/ 6 w 34"/>
                  <a:gd name="T23" fmla="*/ 14 h 31"/>
                  <a:gd name="T24" fmla="*/ 9 w 34"/>
                  <a:gd name="T25" fmla="*/ 18 h 31"/>
                  <a:gd name="T26" fmla="*/ 14 w 34"/>
                  <a:gd name="T27" fmla="*/ 21 h 31"/>
                  <a:gd name="T28" fmla="*/ 19 w 34"/>
                  <a:gd name="T29" fmla="*/ 25 h 31"/>
                  <a:gd name="T30" fmla="*/ 23 w 34"/>
                  <a:gd name="T31" fmla="*/ 27 h 31"/>
                  <a:gd name="T32" fmla="*/ 28 w 34"/>
                  <a:gd name="T33" fmla="*/ 29 h 31"/>
                  <a:gd name="T34" fmla="*/ 33 w 34"/>
                  <a:gd name="T35" fmla="*/ 31 h 31"/>
                  <a:gd name="T36" fmla="*/ 34 w 34"/>
                  <a:gd name="T37" fmla="*/ 23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31"/>
                  <a:gd name="T59" fmla="*/ 34 w 34"/>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31">
                    <a:moveTo>
                      <a:pt x="34" y="23"/>
                    </a:moveTo>
                    <a:lnTo>
                      <a:pt x="30" y="21"/>
                    </a:lnTo>
                    <a:lnTo>
                      <a:pt x="25" y="18"/>
                    </a:lnTo>
                    <a:lnTo>
                      <a:pt x="22" y="16"/>
                    </a:lnTo>
                    <a:lnTo>
                      <a:pt x="17" y="12"/>
                    </a:lnTo>
                    <a:lnTo>
                      <a:pt x="14" y="10"/>
                    </a:lnTo>
                    <a:lnTo>
                      <a:pt x="11" y="8"/>
                    </a:lnTo>
                    <a:lnTo>
                      <a:pt x="8" y="4"/>
                    </a:lnTo>
                    <a:lnTo>
                      <a:pt x="6" y="0"/>
                    </a:lnTo>
                    <a:lnTo>
                      <a:pt x="0" y="2"/>
                    </a:lnTo>
                    <a:lnTo>
                      <a:pt x="3" y="8"/>
                    </a:lnTo>
                    <a:lnTo>
                      <a:pt x="6" y="14"/>
                    </a:lnTo>
                    <a:lnTo>
                      <a:pt x="9" y="18"/>
                    </a:lnTo>
                    <a:lnTo>
                      <a:pt x="14" y="21"/>
                    </a:lnTo>
                    <a:lnTo>
                      <a:pt x="19" y="25"/>
                    </a:lnTo>
                    <a:lnTo>
                      <a:pt x="23" y="27"/>
                    </a:lnTo>
                    <a:lnTo>
                      <a:pt x="28" y="29"/>
                    </a:lnTo>
                    <a:lnTo>
                      <a:pt x="33" y="31"/>
                    </a:lnTo>
                    <a:lnTo>
                      <a:pt x="34" y="2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46" name="Freeform 265"/>
              <p:cNvSpPr>
                <a:spLocks/>
              </p:cNvSpPr>
              <p:nvPr/>
            </p:nvSpPr>
            <p:spPr bwMode="auto">
              <a:xfrm>
                <a:off x="2775" y="1882"/>
                <a:ext cx="9" cy="14"/>
              </a:xfrm>
              <a:custGeom>
                <a:avLst/>
                <a:gdLst>
                  <a:gd name="T0" fmla="*/ 8 w 9"/>
                  <a:gd name="T1" fmla="*/ 6 h 14"/>
                  <a:gd name="T2" fmla="*/ 8 w 9"/>
                  <a:gd name="T3" fmla="*/ 4 h 14"/>
                  <a:gd name="T4" fmla="*/ 6 w 9"/>
                  <a:gd name="T5" fmla="*/ 4 h 14"/>
                  <a:gd name="T6" fmla="*/ 4 w 9"/>
                  <a:gd name="T7" fmla="*/ 2 h 14"/>
                  <a:gd name="T8" fmla="*/ 4 w 9"/>
                  <a:gd name="T9" fmla="*/ 0 h 14"/>
                  <a:gd name="T10" fmla="*/ 1 w 9"/>
                  <a:gd name="T11" fmla="*/ 0 h 14"/>
                  <a:gd name="T12" fmla="*/ 0 w 9"/>
                  <a:gd name="T13" fmla="*/ 8 h 14"/>
                  <a:gd name="T14" fmla="*/ 1 w 9"/>
                  <a:gd name="T15" fmla="*/ 10 h 14"/>
                  <a:gd name="T16" fmla="*/ 3 w 9"/>
                  <a:gd name="T17" fmla="*/ 12 h 14"/>
                  <a:gd name="T18" fmla="*/ 4 w 9"/>
                  <a:gd name="T19" fmla="*/ 14 h 14"/>
                  <a:gd name="T20" fmla="*/ 6 w 9"/>
                  <a:gd name="T21" fmla="*/ 14 h 14"/>
                  <a:gd name="T22" fmla="*/ 9 w 9"/>
                  <a:gd name="T23" fmla="*/ 14 h 14"/>
                  <a:gd name="T24" fmla="*/ 8 w 9"/>
                  <a:gd name="T25" fmla="*/ 14 h 14"/>
                  <a:gd name="T26" fmla="*/ 8 w 9"/>
                  <a:gd name="T27" fmla="*/ 6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4"/>
                  <a:gd name="T44" fmla="*/ 9 w 9"/>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4">
                    <a:moveTo>
                      <a:pt x="8" y="6"/>
                    </a:moveTo>
                    <a:lnTo>
                      <a:pt x="8" y="4"/>
                    </a:lnTo>
                    <a:lnTo>
                      <a:pt x="6" y="4"/>
                    </a:lnTo>
                    <a:lnTo>
                      <a:pt x="4" y="2"/>
                    </a:lnTo>
                    <a:lnTo>
                      <a:pt x="4" y="0"/>
                    </a:lnTo>
                    <a:lnTo>
                      <a:pt x="1" y="0"/>
                    </a:lnTo>
                    <a:lnTo>
                      <a:pt x="0" y="8"/>
                    </a:lnTo>
                    <a:lnTo>
                      <a:pt x="1" y="10"/>
                    </a:lnTo>
                    <a:lnTo>
                      <a:pt x="3" y="12"/>
                    </a:lnTo>
                    <a:lnTo>
                      <a:pt x="4" y="14"/>
                    </a:lnTo>
                    <a:lnTo>
                      <a:pt x="6" y="14"/>
                    </a:lnTo>
                    <a:lnTo>
                      <a:pt x="9" y="14"/>
                    </a:lnTo>
                    <a:lnTo>
                      <a:pt x="8" y="14"/>
                    </a:lnTo>
                    <a:lnTo>
                      <a:pt x="8"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47" name="Freeform 266"/>
              <p:cNvSpPr>
                <a:spLocks/>
              </p:cNvSpPr>
              <p:nvPr/>
            </p:nvSpPr>
            <p:spPr bwMode="auto">
              <a:xfrm>
                <a:off x="2783" y="1882"/>
                <a:ext cx="15" cy="14"/>
              </a:xfrm>
              <a:custGeom>
                <a:avLst/>
                <a:gdLst>
                  <a:gd name="T0" fmla="*/ 7 w 15"/>
                  <a:gd name="T1" fmla="*/ 0 h 14"/>
                  <a:gd name="T2" fmla="*/ 7 w 15"/>
                  <a:gd name="T3" fmla="*/ 2 h 14"/>
                  <a:gd name="T4" fmla="*/ 6 w 15"/>
                  <a:gd name="T5" fmla="*/ 4 h 14"/>
                  <a:gd name="T6" fmla="*/ 4 w 15"/>
                  <a:gd name="T7" fmla="*/ 6 h 14"/>
                  <a:gd name="T8" fmla="*/ 3 w 15"/>
                  <a:gd name="T9" fmla="*/ 6 h 14"/>
                  <a:gd name="T10" fmla="*/ 1 w 15"/>
                  <a:gd name="T11" fmla="*/ 6 h 14"/>
                  <a:gd name="T12" fmla="*/ 0 w 15"/>
                  <a:gd name="T13" fmla="*/ 6 h 14"/>
                  <a:gd name="T14" fmla="*/ 0 w 15"/>
                  <a:gd name="T15" fmla="*/ 14 h 14"/>
                  <a:gd name="T16" fmla="*/ 3 w 15"/>
                  <a:gd name="T17" fmla="*/ 14 h 14"/>
                  <a:gd name="T18" fmla="*/ 4 w 15"/>
                  <a:gd name="T19" fmla="*/ 14 h 14"/>
                  <a:gd name="T20" fmla="*/ 6 w 15"/>
                  <a:gd name="T21" fmla="*/ 12 h 14"/>
                  <a:gd name="T22" fmla="*/ 9 w 15"/>
                  <a:gd name="T23" fmla="*/ 12 h 14"/>
                  <a:gd name="T24" fmla="*/ 10 w 15"/>
                  <a:gd name="T25" fmla="*/ 10 h 14"/>
                  <a:gd name="T26" fmla="*/ 12 w 15"/>
                  <a:gd name="T27" fmla="*/ 8 h 14"/>
                  <a:gd name="T28" fmla="*/ 14 w 15"/>
                  <a:gd name="T29" fmla="*/ 4 h 14"/>
                  <a:gd name="T30" fmla="*/ 15 w 15"/>
                  <a:gd name="T31" fmla="*/ 2 h 14"/>
                  <a:gd name="T32" fmla="*/ 7 w 15"/>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
                  <a:gd name="T52" fmla="*/ 0 h 14"/>
                  <a:gd name="T53" fmla="*/ 15 w 1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 h="14">
                    <a:moveTo>
                      <a:pt x="7" y="0"/>
                    </a:moveTo>
                    <a:lnTo>
                      <a:pt x="7" y="2"/>
                    </a:lnTo>
                    <a:lnTo>
                      <a:pt x="6" y="4"/>
                    </a:lnTo>
                    <a:lnTo>
                      <a:pt x="4" y="6"/>
                    </a:lnTo>
                    <a:lnTo>
                      <a:pt x="3" y="6"/>
                    </a:lnTo>
                    <a:lnTo>
                      <a:pt x="1" y="6"/>
                    </a:lnTo>
                    <a:lnTo>
                      <a:pt x="0" y="6"/>
                    </a:lnTo>
                    <a:lnTo>
                      <a:pt x="0" y="14"/>
                    </a:lnTo>
                    <a:lnTo>
                      <a:pt x="3" y="14"/>
                    </a:lnTo>
                    <a:lnTo>
                      <a:pt x="4" y="14"/>
                    </a:lnTo>
                    <a:lnTo>
                      <a:pt x="6" y="12"/>
                    </a:lnTo>
                    <a:lnTo>
                      <a:pt x="9" y="12"/>
                    </a:lnTo>
                    <a:lnTo>
                      <a:pt x="10" y="10"/>
                    </a:lnTo>
                    <a:lnTo>
                      <a:pt x="12" y="8"/>
                    </a:lnTo>
                    <a:lnTo>
                      <a:pt x="14" y="4"/>
                    </a:lnTo>
                    <a:lnTo>
                      <a:pt x="15" y="2"/>
                    </a:lnTo>
                    <a:lnTo>
                      <a:pt x="7"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48" name="Freeform 267"/>
              <p:cNvSpPr>
                <a:spLocks/>
              </p:cNvSpPr>
              <p:nvPr/>
            </p:nvSpPr>
            <p:spPr bwMode="auto">
              <a:xfrm>
                <a:off x="2790" y="1831"/>
                <a:ext cx="16" cy="53"/>
              </a:xfrm>
              <a:custGeom>
                <a:avLst/>
                <a:gdLst>
                  <a:gd name="T0" fmla="*/ 10 w 16"/>
                  <a:gd name="T1" fmla="*/ 0 h 53"/>
                  <a:gd name="T2" fmla="*/ 8 w 16"/>
                  <a:gd name="T3" fmla="*/ 6 h 53"/>
                  <a:gd name="T4" fmla="*/ 7 w 16"/>
                  <a:gd name="T5" fmla="*/ 13 h 53"/>
                  <a:gd name="T6" fmla="*/ 5 w 16"/>
                  <a:gd name="T7" fmla="*/ 19 h 53"/>
                  <a:gd name="T8" fmla="*/ 3 w 16"/>
                  <a:gd name="T9" fmla="*/ 25 h 53"/>
                  <a:gd name="T10" fmla="*/ 3 w 16"/>
                  <a:gd name="T11" fmla="*/ 32 h 53"/>
                  <a:gd name="T12" fmla="*/ 2 w 16"/>
                  <a:gd name="T13" fmla="*/ 38 h 53"/>
                  <a:gd name="T14" fmla="*/ 2 w 16"/>
                  <a:gd name="T15" fmla="*/ 44 h 53"/>
                  <a:gd name="T16" fmla="*/ 0 w 16"/>
                  <a:gd name="T17" fmla="*/ 51 h 53"/>
                  <a:gd name="T18" fmla="*/ 8 w 16"/>
                  <a:gd name="T19" fmla="*/ 53 h 53"/>
                  <a:gd name="T20" fmla="*/ 8 w 16"/>
                  <a:gd name="T21" fmla="*/ 46 h 53"/>
                  <a:gd name="T22" fmla="*/ 10 w 16"/>
                  <a:gd name="T23" fmla="*/ 40 h 53"/>
                  <a:gd name="T24" fmla="*/ 10 w 16"/>
                  <a:gd name="T25" fmla="*/ 34 h 53"/>
                  <a:gd name="T26" fmla="*/ 10 w 16"/>
                  <a:gd name="T27" fmla="*/ 28 h 53"/>
                  <a:gd name="T28" fmla="*/ 11 w 16"/>
                  <a:gd name="T29" fmla="*/ 21 h 53"/>
                  <a:gd name="T30" fmla="*/ 13 w 16"/>
                  <a:gd name="T31" fmla="*/ 15 h 53"/>
                  <a:gd name="T32" fmla="*/ 14 w 16"/>
                  <a:gd name="T33" fmla="*/ 11 h 53"/>
                  <a:gd name="T34" fmla="*/ 16 w 16"/>
                  <a:gd name="T35" fmla="*/ 4 h 53"/>
                  <a:gd name="T36" fmla="*/ 10 w 16"/>
                  <a:gd name="T37" fmla="*/ 0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53"/>
                  <a:gd name="T59" fmla="*/ 16 w 16"/>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53">
                    <a:moveTo>
                      <a:pt x="10" y="0"/>
                    </a:moveTo>
                    <a:lnTo>
                      <a:pt x="8" y="6"/>
                    </a:lnTo>
                    <a:lnTo>
                      <a:pt x="7" y="13"/>
                    </a:lnTo>
                    <a:lnTo>
                      <a:pt x="5" y="19"/>
                    </a:lnTo>
                    <a:lnTo>
                      <a:pt x="3" y="25"/>
                    </a:lnTo>
                    <a:lnTo>
                      <a:pt x="3" y="32"/>
                    </a:lnTo>
                    <a:lnTo>
                      <a:pt x="2" y="38"/>
                    </a:lnTo>
                    <a:lnTo>
                      <a:pt x="2" y="44"/>
                    </a:lnTo>
                    <a:lnTo>
                      <a:pt x="0" y="51"/>
                    </a:lnTo>
                    <a:lnTo>
                      <a:pt x="8" y="53"/>
                    </a:lnTo>
                    <a:lnTo>
                      <a:pt x="8" y="46"/>
                    </a:lnTo>
                    <a:lnTo>
                      <a:pt x="10" y="40"/>
                    </a:lnTo>
                    <a:lnTo>
                      <a:pt x="10" y="34"/>
                    </a:lnTo>
                    <a:lnTo>
                      <a:pt x="10" y="28"/>
                    </a:lnTo>
                    <a:lnTo>
                      <a:pt x="11" y="21"/>
                    </a:lnTo>
                    <a:lnTo>
                      <a:pt x="13" y="15"/>
                    </a:lnTo>
                    <a:lnTo>
                      <a:pt x="14" y="11"/>
                    </a:lnTo>
                    <a:lnTo>
                      <a:pt x="16" y="4"/>
                    </a:lnTo>
                    <a:lnTo>
                      <a:pt x="10"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49" name="Freeform 268"/>
              <p:cNvSpPr>
                <a:spLocks/>
              </p:cNvSpPr>
              <p:nvPr/>
            </p:nvSpPr>
            <p:spPr bwMode="auto">
              <a:xfrm>
                <a:off x="2800" y="1819"/>
                <a:ext cx="8" cy="16"/>
              </a:xfrm>
              <a:custGeom>
                <a:avLst/>
                <a:gdLst>
                  <a:gd name="T0" fmla="*/ 1 w 8"/>
                  <a:gd name="T1" fmla="*/ 8 h 16"/>
                  <a:gd name="T2" fmla="*/ 1 w 8"/>
                  <a:gd name="T3" fmla="*/ 10 h 16"/>
                  <a:gd name="T4" fmla="*/ 0 w 8"/>
                  <a:gd name="T5" fmla="*/ 12 h 16"/>
                  <a:gd name="T6" fmla="*/ 6 w 8"/>
                  <a:gd name="T7" fmla="*/ 16 h 16"/>
                  <a:gd name="T8" fmla="*/ 6 w 8"/>
                  <a:gd name="T9" fmla="*/ 14 h 16"/>
                  <a:gd name="T10" fmla="*/ 8 w 8"/>
                  <a:gd name="T11" fmla="*/ 12 h 16"/>
                  <a:gd name="T12" fmla="*/ 8 w 8"/>
                  <a:gd name="T13" fmla="*/ 10 h 16"/>
                  <a:gd name="T14" fmla="*/ 8 w 8"/>
                  <a:gd name="T15" fmla="*/ 6 h 16"/>
                  <a:gd name="T16" fmla="*/ 8 w 8"/>
                  <a:gd name="T17" fmla="*/ 4 h 16"/>
                  <a:gd name="T18" fmla="*/ 6 w 8"/>
                  <a:gd name="T19" fmla="*/ 2 h 16"/>
                  <a:gd name="T20" fmla="*/ 3 w 8"/>
                  <a:gd name="T21" fmla="*/ 0 h 16"/>
                  <a:gd name="T22" fmla="*/ 1 w 8"/>
                  <a:gd name="T23" fmla="*/ 8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6"/>
                  <a:gd name="T38" fmla="*/ 8 w 8"/>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6">
                    <a:moveTo>
                      <a:pt x="1" y="8"/>
                    </a:moveTo>
                    <a:lnTo>
                      <a:pt x="1" y="10"/>
                    </a:lnTo>
                    <a:lnTo>
                      <a:pt x="0" y="12"/>
                    </a:lnTo>
                    <a:lnTo>
                      <a:pt x="6" y="16"/>
                    </a:lnTo>
                    <a:lnTo>
                      <a:pt x="6" y="14"/>
                    </a:lnTo>
                    <a:lnTo>
                      <a:pt x="8" y="12"/>
                    </a:lnTo>
                    <a:lnTo>
                      <a:pt x="8" y="10"/>
                    </a:lnTo>
                    <a:lnTo>
                      <a:pt x="8" y="6"/>
                    </a:lnTo>
                    <a:lnTo>
                      <a:pt x="8" y="4"/>
                    </a:lnTo>
                    <a:lnTo>
                      <a:pt x="6" y="2"/>
                    </a:lnTo>
                    <a:lnTo>
                      <a:pt x="3" y="0"/>
                    </a:lnTo>
                    <a:lnTo>
                      <a:pt x="1"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50" name="Freeform 269"/>
              <p:cNvSpPr>
                <a:spLocks/>
              </p:cNvSpPr>
              <p:nvPr/>
            </p:nvSpPr>
            <p:spPr bwMode="auto">
              <a:xfrm>
                <a:off x="2742" y="1892"/>
                <a:ext cx="70" cy="76"/>
              </a:xfrm>
              <a:custGeom>
                <a:avLst/>
                <a:gdLst>
                  <a:gd name="T0" fmla="*/ 70 w 70"/>
                  <a:gd name="T1" fmla="*/ 40 h 76"/>
                  <a:gd name="T2" fmla="*/ 67 w 70"/>
                  <a:gd name="T3" fmla="*/ 36 h 76"/>
                  <a:gd name="T4" fmla="*/ 66 w 70"/>
                  <a:gd name="T5" fmla="*/ 32 h 76"/>
                  <a:gd name="T6" fmla="*/ 64 w 70"/>
                  <a:gd name="T7" fmla="*/ 25 h 76"/>
                  <a:gd name="T8" fmla="*/ 62 w 70"/>
                  <a:gd name="T9" fmla="*/ 21 h 76"/>
                  <a:gd name="T10" fmla="*/ 61 w 70"/>
                  <a:gd name="T11" fmla="*/ 17 h 76"/>
                  <a:gd name="T12" fmla="*/ 59 w 70"/>
                  <a:gd name="T13" fmla="*/ 15 h 76"/>
                  <a:gd name="T14" fmla="*/ 56 w 70"/>
                  <a:gd name="T15" fmla="*/ 13 h 76"/>
                  <a:gd name="T16" fmla="*/ 51 w 70"/>
                  <a:gd name="T17" fmla="*/ 13 h 76"/>
                  <a:gd name="T18" fmla="*/ 50 w 70"/>
                  <a:gd name="T19" fmla="*/ 13 h 76"/>
                  <a:gd name="T20" fmla="*/ 48 w 70"/>
                  <a:gd name="T21" fmla="*/ 13 h 76"/>
                  <a:gd name="T22" fmla="*/ 47 w 70"/>
                  <a:gd name="T23" fmla="*/ 13 h 76"/>
                  <a:gd name="T24" fmla="*/ 45 w 70"/>
                  <a:gd name="T25" fmla="*/ 13 h 76"/>
                  <a:gd name="T26" fmla="*/ 44 w 70"/>
                  <a:gd name="T27" fmla="*/ 13 h 76"/>
                  <a:gd name="T28" fmla="*/ 42 w 70"/>
                  <a:gd name="T29" fmla="*/ 13 h 76"/>
                  <a:gd name="T30" fmla="*/ 41 w 70"/>
                  <a:gd name="T31" fmla="*/ 13 h 76"/>
                  <a:gd name="T32" fmla="*/ 39 w 70"/>
                  <a:gd name="T33" fmla="*/ 13 h 76"/>
                  <a:gd name="T34" fmla="*/ 34 w 70"/>
                  <a:gd name="T35" fmla="*/ 11 h 76"/>
                  <a:gd name="T36" fmla="*/ 31 w 70"/>
                  <a:gd name="T37" fmla="*/ 6 h 76"/>
                  <a:gd name="T38" fmla="*/ 26 w 70"/>
                  <a:gd name="T39" fmla="*/ 4 h 76"/>
                  <a:gd name="T40" fmla="*/ 23 w 70"/>
                  <a:gd name="T41" fmla="*/ 2 h 76"/>
                  <a:gd name="T42" fmla="*/ 19 w 70"/>
                  <a:gd name="T43" fmla="*/ 0 h 76"/>
                  <a:gd name="T44" fmla="*/ 16 w 70"/>
                  <a:gd name="T45" fmla="*/ 0 h 76"/>
                  <a:gd name="T46" fmla="*/ 11 w 70"/>
                  <a:gd name="T47" fmla="*/ 0 h 76"/>
                  <a:gd name="T48" fmla="*/ 6 w 70"/>
                  <a:gd name="T49" fmla="*/ 2 h 76"/>
                  <a:gd name="T50" fmla="*/ 5 w 70"/>
                  <a:gd name="T51" fmla="*/ 4 h 76"/>
                  <a:gd name="T52" fmla="*/ 5 w 70"/>
                  <a:gd name="T53" fmla="*/ 6 h 76"/>
                  <a:gd name="T54" fmla="*/ 3 w 70"/>
                  <a:gd name="T55" fmla="*/ 6 h 76"/>
                  <a:gd name="T56" fmla="*/ 1 w 70"/>
                  <a:gd name="T57" fmla="*/ 9 h 76"/>
                  <a:gd name="T58" fmla="*/ 1 w 70"/>
                  <a:gd name="T59" fmla="*/ 11 h 76"/>
                  <a:gd name="T60" fmla="*/ 0 w 70"/>
                  <a:gd name="T61" fmla="*/ 13 h 76"/>
                  <a:gd name="T62" fmla="*/ 0 w 70"/>
                  <a:gd name="T63" fmla="*/ 15 h 76"/>
                  <a:gd name="T64" fmla="*/ 0 w 70"/>
                  <a:gd name="T65" fmla="*/ 17 h 76"/>
                  <a:gd name="T66" fmla="*/ 3 w 70"/>
                  <a:gd name="T67" fmla="*/ 25 h 76"/>
                  <a:gd name="T68" fmla="*/ 8 w 70"/>
                  <a:gd name="T69" fmla="*/ 32 h 76"/>
                  <a:gd name="T70" fmla="*/ 12 w 70"/>
                  <a:gd name="T71" fmla="*/ 38 h 76"/>
                  <a:gd name="T72" fmla="*/ 17 w 70"/>
                  <a:gd name="T73" fmla="*/ 44 h 76"/>
                  <a:gd name="T74" fmla="*/ 22 w 70"/>
                  <a:gd name="T75" fmla="*/ 51 h 76"/>
                  <a:gd name="T76" fmla="*/ 28 w 70"/>
                  <a:gd name="T77" fmla="*/ 55 h 76"/>
                  <a:gd name="T78" fmla="*/ 33 w 70"/>
                  <a:gd name="T79" fmla="*/ 61 h 76"/>
                  <a:gd name="T80" fmla="*/ 37 w 70"/>
                  <a:gd name="T81" fmla="*/ 70 h 76"/>
                  <a:gd name="T82" fmla="*/ 41 w 70"/>
                  <a:gd name="T83" fmla="*/ 74 h 76"/>
                  <a:gd name="T84" fmla="*/ 44 w 70"/>
                  <a:gd name="T85" fmla="*/ 76 h 76"/>
                  <a:gd name="T86" fmla="*/ 48 w 70"/>
                  <a:gd name="T87" fmla="*/ 76 h 76"/>
                  <a:gd name="T88" fmla="*/ 51 w 70"/>
                  <a:gd name="T89" fmla="*/ 74 h 76"/>
                  <a:gd name="T90" fmla="*/ 56 w 70"/>
                  <a:gd name="T91" fmla="*/ 72 h 76"/>
                  <a:gd name="T92" fmla="*/ 59 w 70"/>
                  <a:gd name="T93" fmla="*/ 67 h 76"/>
                  <a:gd name="T94" fmla="*/ 62 w 70"/>
                  <a:gd name="T95" fmla="*/ 63 h 76"/>
                  <a:gd name="T96" fmla="*/ 64 w 70"/>
                  <a:gd name="T97" fmla="*/ 57 h 76"/>
                  <a:gd name="T98" fmla="*/ 64 w 70"/>
                  <a:gd name="T99" fmla="*/ 55 h 76"/>
                  <a:gd name="T100" fmla="*/ 64 w 70"/>
                  <a:gd name="T101" fmla="*/ 53 h 76"/>
                  <a:gd name="T102" fmla="*/ 66 w 70"/>
                  <a:gd name="T103" fmla="*/ 51 h 76"/>
                  <a:gd name="T104" fmla="*/ 66 w 70"/>
                  <a:gd name="T105" fmla="*/ 49 h 76"/>
                  <a:gd name="T106" fmla="*/ 66 w 70"/>
                  <a:gd name="T107" fmla="*/ 46 h 76"/>
                  <a:gd name="T108" fmla="*/ 67 w 70"/>
                  <a:gd name="T109" fmla="*/ 44 h 76"/>
                  <a:gd name="T110" fmla="*/ 69 w 70"/>
                  <a:gd name="T111" fmla="*/ 42 h 76"/>
                  <a:gd name="T112" fmla="*/ 70 w 70"/>
                  <a:gd name="T113" fmla="*/ 40 h 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0"/>
                  <a:gd name="T172" fmla="*/ 0 h 76"/>
                  <a:gd name="T173" fmla="*/ 70 w 70"/>
                  <a:gd name="T174" fmla="*/ 76 h 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0" h="76">
                    <a:moveTo>
                      <a:pt x="70" y="40"/>
                    </a:moveTo>
                    <a:lnTo>
                      <a:pt x="67" y="36"/>
                    </a:lnTo>
                    <a:lnTo>
                      <a:pt x="66" y="32"/>
                    </a:lnTo>
                    <a:lnTo>
                      <a:pt x="64" y="25"/>
                    </a:lnTo>
                    <a:lnTo>
                      <a:pt x="62" y="21"/>
                    </a:lnTo>
                    <a:lnTo>
                      <a:pt x="61" y="17"/>
                    </a:lnTo>
                    <a:lnTo>
                      <a:pt x="59" y="15"/>
                    </a:lnTo>
                    <a:lnTo>
                      <a:pt x="56" y="13"/>
                    </a:lnTo>
                    <a:lnTo>
                      <a:pt x="51" y="13"/>
                    </a:lnTo>
                    <a:lnTo>
                      <a:pt x="50" y="13"/>
                    </a:lnTo>
                    <a:lnTo>
                      <a:pt x="48" y="13"/>
                    </a:lnTo>
                    <a:lnTo>
                      <a:pt x="47" y="13"/>
                    </a:lnTo>
                    <a:lnTo>
                      <a:pt x="45" y="13"/>
                    </a:lnTo>
                    <a:lnTo>
                      <a:pt x="44" y="13"/>
                    </a:lnTo>
                    <a:lnTo>
                      <a:pt x="42" y="13"/>
                    </a:lnTo>
                    <a:lnTo>
                      <a:pt x="41" y="13"/>
                    </a:lnTo>
                    <a:lnTo>
                      <a:pt x="39" y="13"/>
                    </a:lnTo>
                    <a:lnTo>
                      <a:pt x="34" y="11"/>
                    </a:lnTo>
                    <a:lnTo>
                      <a:pt x="31" y="6"/>
                    </a:lnTo>
                    <a:lnTo>
                      <a:pt x="26" y="4"/>
                    </a:lnTo>
                    <a:lnTo>
                      <a:pt x="23" y="2"/>
                    </a:lnTo>
                    <a:lnTo>
                      <a:pt x="19" y="0"/>
                    </a:lnTo>
                    <a:lnTo>
                      <a:pt x="16" y="0"/>
                    </a:lnTo>
                    <a:lnTo>
                      <a:pt x="11" y="0"/>
                    </a:lnTo>
                    <a:lnTo>
                      <a:pt x="6" y="2"/>
                    </a:lnTo>
                    <a:lnTo>
                      <a:pt x="5" y="4"/>
                    </a:lnTo>
                    <a:lnTo>
                      <a:pt x="5" y="6"/>
                    </a:lnTo>
                    <a:lnTo>
                      <a:pt x="3" y="6"/>
                    </a:lnTo>
                    <a:lnTo>
                      <a:pt x="1" y="9"/>
                    </a:lnTo>
                    <a:lnTo>
                      <a:pt x="1" y="11"/>
                    </a:lnTo>
                    <a:lnTo>
                      <a:pt x="0" y="13"/>
                    </a:lnTo>
                    <a:lnTo>
                      <a:pt x="0" y="15"/>
                    </a:lnTo>
                    <a:lnTo>
                      <a:pt x="0" y="17"/>
                    </a:lnTo>
                    <a:lnTo>
                      <a:pt x="3" y="25"/>
                    </a:lnTo>
                    <a:lnTo>
                      <a:pt x="8" y="32"/>
                    </a:lnTo>
                    <a:lnTo>
                      <a:pt x="12" y="38"/>
                    </a:lnTo>
                    <a:lnTo>
                      <a:pt x="17" y="44"/>
                    </a:lnTo>
                    <a:lnTo>
                      <a:pt x="22" y="51"/>
                    </a:lnTo>
                    <a:lnTo>
                      <a:pt x="28" y="55"/>
                    </a:lnTo>
                    <a:lnTo>
                      <a:pt x="33" y="61"/>
                    </a:lnTo>
                    <a:lnTo>
                      <a:pt x="37" y="70"/>
                    </a:lnTo>
                    <a:lnTo>
                      <a:pt x="41" y="74"/>
                    </a:lnTo>
                    <a:lnTo>
                      <a:pt x="44" y="76"/>
                    </a:lnTo>
                    <a:lnTo>
                      <a:pt x="48" y="76"/>
                    </a:lnTo>
                    <a:lnTo>
                      <a:pt x="51" y="74"/>
                    </a:lnTo>
                    <a:lnTo>
                      <a:pt x="56" y="72"/>
                    </a:lnTo>
                    <a:lnTo>
                      <a:pt x="59" y="67"/>
                    </a:lnTo>
                    <a:lnTo>
                      <a:pt x="62" y="63"/>
                    </a:lnTo>
                    <a:lnTo>
                      <a:pt x="64" y="57"/>
                    </a:lnTo>
                    <a:lnTo>
                      <a:pt x="64" y="55"/>
                    </a:lnTo>
                    <a:lnTo>
                      <a:pt x="64" y="53"/>
                    </a:lnTo>
                    <a:lnTo>
                      <a:pt x="66" y="51"/>
                    </a:lnTo>
                    <a:lnTo>
                      <a:pt x="66" y="49"/>
                    </a:lnTo>
                    <a:lnTo>
                      <a:pt x="66" y="46"/>
                    </a:lnTo>
                    <a:lnTo>
                      <a:pt x="67" y="44"/>
                    </a:lnTo>
                    <a:lnTo>
                      <a:pt x="69" y="42"/>
                    </a:lnTo>
                    <a:lnTo>
                      <a:pt x="70" y="40"/>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51" name="Freeform 270"/>
              <p:cNvSpPr>
                <a:spLocks/>
              </p:cNvSpPr>
              <p:nvPr/>
            </p:nvSpPr>
            <p:spPr bwMode="auto">
              <a:xfrm>
                <a:off x="2793" y="1901"/>
                <a:ext cx="21" cy="33"/>
              </a:xfrm>
              <a:custGeom>
                <a:avLst/>
                <a:gdLst>
                  <a:gd name="T0" fmla="*/ 0 w 21"/>
                  <a:gd name="T1" fmla="*/ 8 h 33"/>
                  <a:gd name="T2" fmla="*/ 4 w 21"/>
                  <a:gd name="T3" fmla="*/ 8 h 33"/>
                  <a:gd name="T4" fmla="*/ 5 w 21"/>
                  <a:gd name="T5" fmla="*/ 10 h 33"/>
                  <a:gd name="T6" fmla="*/ 7 w 21"/>
                  <a:gd name="T7" fmla="*/ 12 h 33"/>
                  <a:gd name="T8" fmla="*/ 8 w 21"/>
                  <a:gd name="T9" fmla="*/ 14 h 33"/>
                  <a:gd name="T10" fmla="*/ 10 w 21"/>
                  <a:gd name="T11" fmla="*/ 18 h 33"/>
                  <a:gd name="T12" fmla="*/ 11 w 21"/>
                  <a:gd name="T13" fmla="*/ 23 h 33"/>
                  <a:gd name="T14" fmla="*/ 15 w 21"/>
                  <a:gd name="T15" fmla="*/ 29 h 33"/>
                  <a:gd name="T16" fmla="*/ 16 w 21"/>
                  <a:gd name="T17" fmla="*/ 33 h 33"/>
                  <a:gd name="T18" fmla="*/ 21 w 21"/>
                  <a:gd name="T19" fmla="*/ 27 h 33"/>
                  <a:gd name="T20" fmla="*/ 19 w 21"/>
                  <a:gd name="T21" fmla="*/ 25 h 33"/>
                  <a:gd name="T22" fmla="*/ 18 w 21"/>
                  <a:gd name="T23" fmla="*/ 21 h 33"/>
                  <a:gd name="T24" fmla="*/ 16 w 21"/>
                  <a:gd name="T25" fmla="*/ 14 h 33"/>
                  <a:gd name="T26" fmla="*/ 15 w 21"/>
                  <a:gd name="T27" fmla="*/ 10 h 33"/>
                  <a:gd name="T28" fmla="*/ 13 w 21"/>
                  <a:gd name="T29" fmla="*/ 6 h 33"/>
                  <a:gd name="T30" fmla="*/ 10 w 21"/>
                  <a:gd name="T31" fmla="*/ 2 h 33"/>
                  <a:gd name="T32" fmla="*/ 5 w 21"/>
                  <a:gd name="T33" fmla="*/ 0 h 33"/>
                  <a:gd name="T34" fmla="*/ 0 w 21"/>
                  <a:gd name="T35" fmla="*/ 0 h 33"/>
                  <a:gd name="T36" fmla="*/ 0 w 21"/>
                  <a:gd name="T37" fmla="*/ 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33"/>
                  <a:gd name="T59" fmla="*/ 21 w 21"/>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33">
                    <a:moveTo>
                      <a:pt x="0" y="8"/>
                    </a:moveTo>
                    <a:lnTo>
                      <a:pt x="4" y="8"/>
                    </a:lnTo>
                    <a:lnTo>
                      <a:pt x="5" y="10"/>
                    </a:lnTo>
                    <a:lnTo>
                      <a:pt x="7" y="12"/>
                    </a:lnTo>
                    <a:lnTo>
                      <a:pt x="8" y="14"/>
                    </a:lnTo>
                    <a:lnTo>
                      <a:pt x="10" y="18"/>
                    </a:lnTo>
                    <a:lnTo>
                      <a:pt x="11" y="23"/>
                    </a:lnTo>
                    <a:lnTo>
                      <a:pt x="15" y="29"/>
                    </a:lnTo>
                    <a:lnTo>
                      <a:pt x="16" y="33"/>
                    </a:lnTo>
                    <a:lnTo>
                      <a:pt x="21" y="27"/>
                    </a:lnTo>
                    <a:lnTo>
                      <a:pt x="19" y="25"/>
                    </a:lnTo>
                    <a:lnTo>
                      <a:pt x="18" y="21"/>
                    </a:lnTo>
                    <a:lnTo>
                      <a:pt x="16" y="14"/>
                    </a:lnTo>
                    <a:lnTo>
                      <a:pt x="15" y="10"/>
                    </a:lnTo>
                    <a:lnTo>
                      <a:pt x="13" y="6"/>
                    </a:lnTo>
                    <a:lnTo>
                      <a:pt x="10" y="2"/>
                    </a:lnTo>
                    <a:lnTo>
                      <a:pt x="5" y="0"/>
                    </a:lnTo>
                    <a:lnTo>
                      <a:pt x="0"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52" name="Freeform 271"/>
              <p:cNvSpPr>
                <a:spLocks/>
              </p:cNvSpPr>
              <p:nvPr/>
            </p:nvSpPr>
            <p:spPr bwMode="auto">
              <a:xfrm>
                <a:off x="2779" y="1901"/>
                <a:ext cx="14" cy="10"/>
              </a:xfrm>
              <a:custGeom>
                <a:avLst/>
                <a:gdLst>
                  <a:gd name="T0" fmla="*/ 0 w 14"/>
                  <a:gd name="T1" fmla="*/ 8 h 10"/>
                  <a:gd name="T2" fmla="*/ 2 w 14"/>
                  <a:gd name="T3" fmla="*/ 8 h 10"/>
                  <a:gd name="T4" fmla="*/ 4 w 14"/>
                  <a:gd name="T5" fmla="*/ 10 h 10"/>
                  <a:gd name="T6" fmla="*/ 7 w 14"/>
                  <a:gd name="T7" fmla="*/ 10 h 10"/>
                  <a:gd name="T8" fmla="*/ 8 w 14"/>
                  <a:gd name="T9" fmla="*/ 8 h 10"/>
                  <a:gd name="T10" fmla="*/ 10 w 14"/>
                  <a:gd name="T11" fmla="*/ 8 h 10"/>
                  <a:gd name="T12" fmla="*/ 11 w 14"/>
                  <a:gd name="T13" fmla="*/ 8 h 10"/>
                  <a:gd name="T14" fmla="*/ 14 w 14"/>
                  <a:gd name="T15" fmla="*/ 8 h 10"/>
                  <a:gd name="T16" fmla="*/ 14 w 14"/>
                  <a:gd name="T17" fmla="*/ 0 h 10"/>
                  <a:gd name="T18" fmla="*/ 13 w 14"/>
                  <a:gd name="T19" fmla="*/ 0 h 10"/>
                  <a:gd name="T20" fmla="*/ 11 w 14"/>
                  <a:gd name="T21" fmla="*/ 0 h 10"/>
                  <a:gd name="T22" fmla="*/ 10 w 14"/>
                  <a:gd name="T23" fmla="*/ 0 h 10"/>
                  <a:gd name="T24" fmla="*/ 8 w 14"/>
                  <a:gd name="T25" fmla="*/ 0 h 10"/>
                  <a:gd name="T26" fmla="*/ 7 w 14"/>
                  <a:gd name="T27" fmla="*/ 0 h 10"/>
                  <a:gd name="T28" fmla="*/ 5 w 14"/>
                  <a:gd name="T29" fmla="*/ 0 h 10"/>
                  <a:gd name="T30" fmla="*/ 4 w 14"/>
                  <a:gd name="T31" fmla="*/ 0 h 10"/>
                  <a:gd name="T32" fmla="*/ 0 w 14"/>
                  <a:gd name="T33" fmla="*/ 8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0"/>
                  <a:gd name="T53" fmla="*/ 14 w 14"/>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0">
                    <a:moveTo>
                      <a:pt x="0" y="8"/>
                    </a:moveTo>
                    <a:lnTo>
                      <a:pt x="2" y="8"/>
                    </a:lnTo>
                    <a:lnTo>
                      <a:pt x="4" y="10"/>
                    </a:lnTo>
                    <a:lnTo>
                      <a:pt x="7" y="10"/>
                    </a:lnTo>
                    <a:lnTo>
                      <a:pt x="8" y="8"/>
                    </a:lnTo>
                    <a:lnTo>
                      <a:pt x="10" y="8"/>
                    </a:lnTo>
                    <a:lnTo>
                      <a:pt x="11" y="8"/>
                    </a:lnTo>
                    <a:lnTo>
                      <a:pt x="14" y="8"/>
                    </a:lnTo>
                    <a:lnTo>
                      <a:pt x="14" y="0"/>
                    </a:lnTo>
                    <a:lnTo>
                      <a:pt x="13" y="0"/>
                    </a:lnTo>
                    <a:lnTo>
                      <a:pt x="11" y="0"/>
                    </a:lnTo>
                    <a:lnTo>
                      <a:pt x="10" y="0"/>
                    </a:lnTo>
                    <a:lnTo>
                      <a:pt x="8" y="0"/>
                    </a:lnTo>
                    <a:lnTo>
                      <a:pt x="7" y="0"/>
                    </a:lnTo>
                    <a:lnTo>
                      <a:pt x="5" y="0"/>
                    </a:lnTo>
                    <a:lnTo>
                      <a:pt x="4"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53" name="Freeform 272"/>
              <p:cNvSpPr>
                <a:spLocks/>
              </p:cNvSpPr>
              <p:nvPr/>
            </p:nvSpPr>
            <p:spPr bwMode="auto">
              <a:xfrm>
                <a:off x="2747" y="1888"/>
                <a:ext cx="36" cy="21"/>
              </a:xfrm>
              <a:custGeom>
                <a:avLst/>
                <a:gdLst>
                  <a:gd name="T0" fmla="*/ 3 w 36"/>
                  <a:gd name="T1" fmla="*/ 10 h 21"/>
                  <a:gd name="T2" fmla="*/ 6 w 36"/>
                  <a:gd name="T3" fmla="*/ 10 h 21"/>
                  <a:gd name="T4" fmla="*/ 11 w 36"/>
                  <a:gd name="T5" fmla="*/ 8 h 21"/>
                  <a:gd name="T6" fmla="*/ 14 w 36"/>
                  <a:gd name="T7" fmla="*/ 10 h 21"/>
                  <a:gd name="T8" fmla="*/ 17 w 36"/>
                  <a:gd name="T9" fmla="*/ 10 h 21"/>
                  <a:gd name="T10" fmla="*/ 20 w 36"/>
                  <a:gd name="T11" fmla="*/ 13 h 21"/>
                  <a:gd name="T12" fmla="*/ 25 w 36"/>
                  <a:gd name="T13" fmla="*/ 15 h 21"/>
                  <a:gd name="T14" fmla="*/ 28 w 36"/>
                  <a:gd name="T15" fmla="*/ 17 h 21"/>
                  <a:gd name="T16" fmla="*/ 32 w 36"/>
                  <a:gd name="T17" fmla="*/ 21 h 21"/>
                  <a:gd name="T18" fmla="*/ 36 w 36"/>
                  <a:gd name="T19" fmla="*/ 13 h 21"/>
                  <a:gd name="T20" fmla="*/ 31 w 36"/>
                  <a:gd name="T21" fmla="*/ 10 h 21"/>
                  <a:gd name="T22" fmla="*/ 28 w 36"/>
                  <a:gd name="T23" fmla="*/ 6 h 21"/>
                  <a:gd name="T24" fmla="*/ 23 w 36"/>
                  <a:gd name="T25" fmla="*/ 4 h 21"/>
                  <a:gd name="T26" fmla="*/ 18 w 36"/>
                  <a:gd name="T27" fmla="*/ 2 h 21"/>
                  <a:gd name="T28" fmla="*/ 15 w 36"/>
                  <a:gd name="T29" fmla="*/ 0 h 21"/>
                  <a:gd name="T30" fmla="*/ 11 w 36"/>
                  <a:gd name="T31" fmla="*/ 0 h 21"/>
                  <a:gd name="T32" fmla="*/ 6 w 36"/>
                  <a:gd name="T33" fmla="*/ 0 h 21"/>
                  <a:gd name="T34" fmla="*/ 0 w 36"/>
                  <a:gd name="T35" fmla="*/ 2 h 21"/>
                  <a:gd name="T36" fmla="*/ 3 w 36"/>
                  <a:gd name="T37" fmla="*/ 1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21"/>
                  <a:gd name="T59" fmla="*/ 36 w 36"/>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21">
                    <a:moveTo>
                      <a:pt x="3" y="10"/>
                    </a:moveTo>
                    <a:lnTo>
                      <a:pt x="6" y="10"/>
                    </a:lnTo>
                    <a:lnTo>
                      <a:pt x="11" y="8"/>
                    </a:lnTo>
                    <a:lnTo>
                      <a:pt x="14" y="10"/>
                    </a:lnTo>
                    <a:lnTo>
                      <a:pt x="17" y="10"/>
                    </a:lnTo>
                    <a:lnTo>
                      <a:pt x="20" y="13"/>
                    </a:lnTo>
                    <a:lnTo>
                      <a:pt x="25" y="15"/>
                    </a:lnTo>
                    <a:lnTo>
                      <a:pt x="28" y="17"/>
                    </a:lnTo>
                    <a:lnTo>
                      <a:pt x="32" y="21"/>
                    </a:lnTo>
                    <a:lnTo>
                      <a:pt x="36" y="13"/>
                    </a:lnTo>
                    <a:lnTo>
                      <a:pt x="31" y="10"/>
                    </a:lnTo>
                    <a:lnTo>
                      <a:pt x="28" y="6"/>
                    </a:lnTo>
                    <a:lnTo>
                      <a:pt x="23" y="4"/>
                    </a:lnTo>
                    <a:lnTo>
                      <a:pt x="18" y="2"/>
                    </a:lnTo>
                    <a:lnTo>
                      <a:pt x="15" y="0"/>
                    </a:lnTo>
                    <a:lnTo>
                      <a:pt x="11" y="0"/>
                    </a:lnTo>
                    <a:lnTo>
                      <a:pt x="6" y="0"/>
                    </a:lnTo>
                    <a:lnTo>
                      <a:pt x="0" y="2"/>
                    </a:lnTo>
                    <a:lnTo>
                      <a:pt x="3"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54" name="Freeform 273"/>
              <p:cNvSpPr>
                <a:spLocks/>
              </p:cNvSpPr>
              <p:nvPr/>
            </p:nvSpPr>
            <p:spPr bwMode="auto">
              <a:xfrm>
                <a:off x="2739" y="1890"/>
                <a:ext cx="11" cy="19"/>
              </a:xfrm>
              <a:custGeom>
                <a:avLst/>
                <a:gdLst>
                  <a:gd name="T0" fmla="*/ 6 w 11"/>
                  <a:gd name="T1" fmla="*/ 17 h 19"/>
                  <a:gd name="T2" fmla="*/ 8 w 11"/>
                  <a:gd name="T3" fmla="*/ 17 h 19"/>
                  <a:gd name="T4" fmla="*/ 8 w 11"/>
                  <a:gd name="T5" fmla="*/ 15 h 19"/>
                  <a:gd name="T6" fmla="*/ 8 w 11"/>
                  <a:gd name="T7" fmla="*/ 13 h 19"/>
                  <a:gd name="T8" fmla="*/ 9 w 11"/>
                  <a:gd name="T9" fmla="*/ 13 h 19"/>
                  <a:gd name="T10" fmla="*/ 9 w 11"/>
                  <a:gd name="T11" fmla="*/ 11 h 19"/>
                  <a:gd name="T12" fmla="*/ 11 w 11"/>
                  <a:gd name="T13" fmla="*/ 11 h 19"/>
                  <a:gd name="T14" fmla="*/ 11 w 11"/>
                  <a:gd name="T15" fmla="*/ 8 h 19"/>
                  <a:gd name="T16" fmla="*/ 8 w 11"/>
                  <a:gd name="T17" fmla="*/ 0 h 19"/>
                  <a:gd name="T18" fmla="*/ 6 w 11"/>
                  <a:gd name="T19" fmla="*/ 2 h 19"/>
                  <a:gd name="T20" fmla="*/ 4 w 11"/>
                  <a:gd name="T21" fmla="*/ 4 h 19"/>
                  <a:gd name="T22" fmla="*/ 3 w 11"/>
                  <a:gd name="T23" fmla="*/ 6 h 19"/>
                  <a:gd name="T24" fmla="*/ 1 w 11"/>
                  <a:gd name="T25" fmla="*/ 8 h 19"/>
                  <a:gd name="T26" fmla="*/ 1 w 11"/>
                  <a:gd name="T27" fmla="*/ 11 h 19"/>
                  <a:gd name="T28" fmla="*/ 0 w 11"/>
                  <a:gd name="T29" fmla="*/ 15 h 19"/>
                  <a:gd name="T30" fmla="*/ 0 w 11"/>
                  <a:gd name="T31" fmla="*/ 17 h 19"/>
                  <a:gd name="T32" fmla="*/ 0 w 11"/>
                  <a:gd name="T33" fmla="*/ 19 h 19"/>
                  <a:gd name="T34" fmla="*/ 6 w 11"/>
                  <a:gd name="T35" fmla="*/ 17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9"/>
                  <a:gd name="T56" fmla="*/ 11 w 11"/>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9">
                    <a:moveTo>
                      <a:pt x="6" y="17"/>
                    </a:moveTo>
                    <a:lnTo>
                      <a:pt x="8" y="17"/>
                    </a:lnTo>
                    <a:lnTo>
                      <a:pt x="8" y="15"/>
                    </a:lnTo>
                    <a:lnTo>
                      <a:pt x="8" y="13"/>
                    </a:lnTo>
                    <a:lnTo>
                      <a:pt x="9" y="13"/>
                    </a:lnTo>
                    <a:lnTo>
                      <a:pt x="9" y="11"/>
                    </a:lnTo>
                    <a:lnTo>
                      <a:pt x="11" y="11"/>
                    </a:lnTo>
                    <a:lnTo>
                      <a:pt x="11" y="8"/>
                    </a:lnTo>
                    <a:lnTo>
                      <a:pt x="8" y="0"/>
                    </a:lnTo>
                    <a:lnTo>
                      <a:pt x="6" y="2"/>
                    </a:lnTo>
                    <a:lnTo>
                      <a:pt x="4" y="4"/>
                    </a:lnTo>
                    <a:lnTo>
                      <a:pt x="3" y="6"/>
                    </a:lnTo>
                    <a:lnTo>
                      <a:pt x="1" y="8"/>
                    </a:lnTo>
                    <a:lnTo>
                      <a:pt x="1" y="11"/>
                    </a:lnTo>
                    <a:lnTo>
                      <a:pt x="0" y="15"/>
                    </a:lnTo>
                    <a:lnTo>
                      <a:pt x="0" y="17"/>
                    </a:lnTo>
                    <a:lnTo>
                      <a:pt x="0" y="19"/>
                    </a:lnTo>
                    <a:lnTo>
                      <a:pt x="6"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55" name="Freeform 274"/>
              <p:cNvSpPr>
                <a:spLocks/>
              </p:cNvSpPr>
              <p:nvPr/>
            </p:nvSpPr>
            <p:spPr bwMode="auto">
              <a:xfrm>
                <a:off x="2739" y="1907"/>
                <a:ext cx="44" cy="57"/>
              </a:xfrm>
              <a:custGeom>
                <a:avLst/>
                <a:gdLst>
                  <a:gd name="T0" fmla="*/ 44 w 44"/>
                  <a:gd name="T1" fmla="*/ 50 h 57"/>
                  <a:gd name="T2" fmla="*/ 37 w 44"/>
                  <a:gd name="T3" fmla="*/ 44 h 57"/>
                  <a:gd name="T4" fmla="*/ 33 w 44"/>
                  <a:gd name="T5" fmla="*/ 38 h 57"/>
                  <a:gd name="T6" fmla="*/ 28 w 44"/>
                  <a:gd name="T7" fmla="*/ 31 h 57"/>
                  <a:gd name="T8" fmla="*/ 22 w 44"/>
                  <a:gd name="T9" fmla="*/ 25 h 57"/>
                  <a:gd name="T10" fmla="*/ 17 w 44"/>
                  <a:gd name="T11" fmla="*/ 21 h 57"/>
                  <a:gd name="T12" fmla="*/ 12 w 44"/>
                  <a:gd name="T13" fmla="*/ 15 h 57"/>
                  <a:gd name="T14" fmla="*/ 9 w 44"/>
                  <a:gd name="T15" fmla="*/ 8 h 57"/>
                  <a:gd name="T16" fmla="*/ 6 w 44"/>
                  <a:gd name="T17" fmla="*/ 0 h 57"/>
                  <a:gd name="T18" fmla="*/ 0 w 44"/>
                  <a:gd name="T19" fmla="*/ 2 h 57"/>
                  <a:gd name="T20" fmla="*/ 4 w 44"/>
                  <a:gd name="T21" fmla="*/ 12 h 57"/>
                  <a:gd name="T22" fmla="*/ 8 w 44"/>
                  <a:gd name="T23" fmla="*/ 19 h 57"/>
                  <a:gd name="T24" fmla="*/ 12 w 44"/>
                  <a:gd name="T25" fmla="*/ 27 h 57"/>
                  <a:gd name="T26" fmla="*/ 19 w 44"/>
                  <a:gd name="T27" fmla="*/ 31 h 57"/>
                  <a:gd name="T28" fmla="*/ 23 w 44"/>
                  <a:gd name="T29" fmla="*/ 38 h 57"/>
                  <a:gd name="T30" fmla="*/ 28 w 44"/>
                  <a:gd name="T31" fmla="*/ 44 h 57"/>
                  <a:gd name="T32" fmla="*/ 33 w 44"/>
                  <a:gd name="T33" fmla="*/ 50 h 57"/>
                  <a:gd name="T34" fmla="*/ 37 w 44"/>
                  <a:gd name="T35" fmla="*/ 57 h 57"/>
                  <a:gd name="T36" fmla="*/ 44 w 44"/>
                  <a:gd name="T37" fmla="*/ 50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57"/>
                  <a:gd name="T59" fmla="*/ 44 w 44"/>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57">
                    <a:moveTo>
                      <a:pt x="44" y="50"/>
                    </a:moveTo>
                    <a:lnTo>
                      <a:pt x="37" y="44"/>
                    </a:lnTo>
                    <a:lnTo>
                      <a:pt x="33" y="38"/>
                    </a:lnTo>
                    <a:lnTo>
                      <a:pt x="28" y="31"/>
                    </a:lnTo>
                    <a:lnTo>
                      <a:pt x="22" y="25"/>
                    </a:lnTo>
                    <a:lnTo>
                      <a:pt x="17" y="21"/>
                    </a:lnTo>
                    <a:lnTo>
                      <a:pt x="12" y="15"/>
                    </a:lnTo>
                    <a:lnTo>
                      <a:pt x="9" y="8"/>
                    </a:lnTo>
                    <a:lnTo>
                      <a:pt x="6" y="0"/>
                    </a:lnTo>
                    <a:lnTo>
                      <a:pt x="0" y="2"/>
                    </a:lnTo>
                    <a:lnTo>
                      <a:pt x="4" y="12"/>
                    </a:lnTo>
                    <a:lnTo>
                      <a:pt x="8" y="19"/>
                    </a:lnTo>
                    <a:lnTo>
                      <a:pt x="12" y="27"/>
                    </a:lnTo>
                    <a:lnTo>
                      <a:pt x="19" y="31"/>
                    </a:lnTo>
                    <a:lnTo>
                      <a:pt x="23" y="38"/>
                    </a:lnTo>
                    <a:lnTo>
                      <a:pt x="28" y="44"/>
                    </a:lnTo>
                    <a:lnTo>
                      <a:pt x="33" y="50"/>
                    </a:lnTo>
                    <a:lnTo>
                      <a:pt x="37" y="57"/>
                    </a:lnTo>
                    <a:lnTo>
                      <a:pt x="44" y="5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56" name="Freeform 275"/>
              <p:cNvSpPr>
                <a:spLocks/>
              </p:cNvSpPr>
              <p:nvPr/>
            </p:nvSpPr>
            <p:spPr bwMode="auto">
              <a:xfrm>
                <a:off x="2776" y="1949"/>
                <a:ext cx="33" cy="23"/>
              </a:xfrm>
              <a:custGeom>
                <a:avLst/>
                <a:gdLst>
                  <a:gd name="T0" fmla="*/ 27 w 33"/>
                  <a:gd name="T1" fmla="*/ 0 h 23"/>
                  <a:gd name="T2" fmla="*/ 25 w 33"/>
                  <a:gd name="T3" fmla="*/ 4 h 23"/>
                  <a:gd name="T4" fmla="*/ 22 w 33"/>
                  <a:gd name="T5" fmla="*/ 8 h 23"/>
                  <a:gd name="T6" fmla="*/ 19 w 33"/>
                  <a:gd name="T7" fmla="*/ 10 h 23"/>
                  <a:gd name="T8" fmla="*/ 17 w 33"/>
                  <a:gd name="T9" fmla="*/ 13 h 23"/>
                  <a:gd name="T10" fmla="*/ 14 w 33"/>
                  <a:gd name="T11" fmla="*/ 15 h 23"/>
                  <a:gd name="T12" fmla="*/ 11 w 33"/>
                  <a:gd name="T13" fmla="*/ 15 h 23"/>
                  <a:gd name="T14" fmla="*/ 8 w 33"/>
                  <a:gd name="T15" fmla="*/ 13 h 23"/>
                  <a:gd name="T16" fmla="*/ 7 w 33"/>
                  <a:gd name="T17" fmla="*/ 8 h 23"/>
                  <a:gd name="T18" fmla="*/ 0 w 33"/>
                  <a:gd name="T19" fmla="*/ 15 h 23"/>
                  <a:gd name="T20" fmla="*/ 5 w 33"/>
                  <a:gd name="T21" fmla="*/ 19 h 23"/>
                  <a:gd name="T22" fmla="*/ 10 w 33"/>
                  <a:gd name="T23" fmla="*/ 23 h 23"/>
                  <a:gd name="T24" fmla="*/ 14 w 33"/>
                  <a:gd name="T25" fmla="*/ 23 h 23"/>
                  <a:gd name="T26" fmla="*/ 19 w 33"/>
                  <a:gd name="T27" fmla="*/ 21 h 23"/>
                  <a:gd name="T28" fmla="*/ 24 w 33"/>
                  <a:gd name="T29" fmla="*/ 19 h 23"/>
                  <a:gd name="T30" fmla="*/ 27 w 33"/>
                  <a:gd name="T31" fmla="*/ 15 h 23"/>
                  <a:gd name="T32" fmla="*/ 30 w 33"/>
                  <a:gd name="T33" fmla="*/ 8 h 23"/>
                  <a:gd name="T34" fmla="*/ 33 w 33"/>
                  <a:gd name="T35" fmla="*/ 2 h 23"/>
                  <a:gd name="T36" fmla="*/ 27 w 33"/>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23"/>
                  <a:gd name="T59" fmla="*/ 33 w 33"/>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23">
                    <a:moveTo>
                      <a:pt x="27" y="0"/>
                    </a:moveTo>
                    <a:lnTo>
                      <a:pt x="25" y="4"/>
                    </a:lnTo>
                    <a:lnTo>
                      <a:pt x="22" y="8"/>
                    </a:lnTo>
                    <a:lnTo>
                      <a:pt x="19" y="10"/>
                    </a:lnTo>
                    <a:lnTo>
                      <a:pt x="17" y="13"/>
                    </a:lnTo>
                    <a:lnTo>
                      <a:pt x="14" y="15"/>
                    </a:lnTo>
                    <a:lnTo>
                      <a:pt x="11" y="15"/>
                    </a:lnTo>
                    <a:lnTo>
                      <a:pt x="8" y="13"/>
                    </a:lnTo>
                    <a:lnTo>
                      <a:pt x="7" y="8"/>
                    </a:lnTo>
                    <a:lnTo>
                      <a:pt x="0" y="15"/>
                    </a:lnTo>
                    <a:lnTo>
                      <a:pt x="5" y="19"/>
                    </a:lnTo>
                    <a:lnTo>
                      <a:pt x="10" y="23"/>
                    </a:lnTo>
                    <a:lnTo>
                      <a:pt x="14" y="23"/>
                    </a:lnTo>
                    <a:lnTo>
                      <a:pt x="19" y="21"/>
                    </a:lnTo>
                    <a:lnTo>
                      <a:pt x="24" y="19"/>
                    </a:lnTo>
                    <a:lnTo>
                      <a:pt x="27" y="15"/>
                    </a:lnTo>
                    <a:lnTo>
                      <a:pt x="30" y="8"/>
                    </a:lnTo>
                    <a:lnTo>
                      <a:pt x="33" y="2"/>
                    </a:lnTo>
                    <a:lnTo>
                      <a:pt x="27"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57" name="Freeform 276"/>
              <p:cNvSpPr>
                <a:spLocks/>
              </p:cNvSpPr>
              <p:nvPr/>
            </p:nvSpPr>
            <p:spPr bwMode="auto">
              <a:xfrm>
                <a:off x="2803" y="1928"/>
                <a:ext cx="12" cy="23"/>
              </a:xfrm>
              <a:custGeom>
                <a:avLst/>
                <a:gdLst>
                  <a:gd name="T0" fmla="*/ 6 w 12"/>
                  <a:gd name="T1" fmla="*/ 6 h 23"/>
                  <a:gd name="T2" fmla="*/ 6 w 12"/>
                  <a:gd name="T3" fmla="*/ 0 h 23"/>
                  <a:gd name="T4" fmla="*/ 5 w 12"/>
                  <a:gd name="T5" fmla="*/ 4 h 23"/>
                  <a:gd name="T6" fmla="*/ 3 w 12"/>
                  <a:gd name="T7" fmla="*/ 6 h 23"/>
                  <a:gd name="T8" fmla="*/ 3 w 12"/>
                  <a:gd name="T9" fmla="*/ 8 h 23"/>
                  <a:gd name="T10" fmla="*/ 1 w 12"/>
                  <a:gd name="T11" fmla="*/ 10 h 23"/>
                  <a:gd name="T12" fmla="*/ 1 w 12"/>
                  <a:gd name="T13" fmla="*/ 13 h 23"/>
                  <a:gd name="T14" fmla="*/ 0 w 12"/>
                  <a:gd name="T15" fmla="*/ 15 h 23"/>
                  <a:gd name="T16" fmla="*/ 0 w 12"/>
                  <a:gd name="T17" fmla="*/ 17 h 23"/>
                  <a:gd name="T18" fmla="*/ 0 w 12"/>
                  <a:gd name="T19" fmla="*/ 21 h 23"/>
                  <a:gd name="T20" fmla="*/ 6 w 12"/>
                  <a:gd name="T21" fmla="*/ 23 h 23"/>
                  <a:gd name="T22" fmla="*/ 6 w 12"/>
                  <a:gd name="T23" fmla="*/ 19 h 23"/>
                  <a:gd name="T24" fmla="*/ 8 w 12"/>
                  <a:gd name="T25" fmla="*/ 17 h 23"/>
                  <a:gd name="T26" fmla="*/ 8 w 12"/>
                  <a:gd name="T27" fmla="*/ 15 h 23"/>
                  <a:gd name="T28" fmla="*/ 8 w 12"/>
                  <a:gd name="T29" fmla="*/ 13 h 23"/>
                  <a:gd name="T30" fmla="*/ 9 w 12"/>
                  <a:gd name="T31" fmla="*/ 10 h 23"/>
                  <a:gd name="T32" fmla="*/ 11 w 12"/>
                  <a:gd name="T33" fmla="*/ 8 h 23"/>
                  <a:gd name="T34" fmla="*/ 11 w 12"/>
                  <a:gd name="T35" fmla="*/ 6 h 23"/>
                  <a:gd name="T36" fmla="*/ 11 w 12"/>
                  <a:gd name="T37" fmla="*/ 0 h 23"/>
                  <a:gd name="T38" fmla="*/ 11 w 12"/>
                  <a:gd name="T39" fmla="*/ 6 h 23"/>
                  <a:gd name="T40" fmla="*/ 12 w 12"/>
                  <a:gd name="T41" fmla="*/ 2 h 23"/>
                  <a:gd name="T42" fmla="*/ 11 w 12"/>
                  <a:gd name="T43" fmla="*/ 0 h 23"/>
                  <a:gd name="T44" fmla="*/ 6 w 12"/>
                  <a:gd name="T45" fmla="*/ 6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23"/>
                  <a:gd name="T71" fmla="*/ 12 w 12"/>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23">
                    <a:moveTo>
                      <a:pt x="6" y="6"/>
                    </a:moveTo>
                    <a:lnTo>
                      <a:pt x="6" y="0"/>
                    </a:lnTo>
                    <a:lnTo>
                      <a:pt x="5" y="4"/>
                    </a:lnTo>
                    <a:lnTo>
                      <a:pt x="3" y="6"/>
                    </a:lnTo>
                    <a:lnTo>
                      <a:pt x="3" y="8"/>
                    </a:lnTo>
                    <a:lnTo>
                      <a:pt x="1" y="10"/>
                    </a:lnTo>
                    <a:lnTo>
                      <a:pt x="1" y="13"/>
                    </a:lnTo>
                    <a:lnTo>
                      <a:pt x="0" y="15"/>
                    </a:lnTo>
                    <a:lnTo>
                      <a:pt x="0" y="17"/>
                    </a:lnTo>
                    <a:lnTo>
                      <a:pt x="0" y="21"/>
                    </a:lnTo>
                    <a:lnTo>
                      <a:pt x="6" y="23"/>
                    </a:lnTo>
                    <a:lnTo>
                      <a:pt x="6" y="19"/>
                    </a:lnTo>
                    <a:lnTo>
                      <a:pt x="8" y="17"/>
                    </a:lnTo>
                    <a:lnTo>
                      <a:pt x="8" y="15"/>
                    </a:lnTo>
                    <a:lnTo>
                      <a:pt x="8" y="13"/>
                    </a:lnTo>
                    <a:lnTo>
                      <a:pt x="9" y="10"/>
                    </a:lnTo>
                    <a:lnTo>
                      <a:pt x="11" y="8"/>
                    </a:lnTo>
                    <a:lnTo>
                      <a:pt x="11" y="6"/>
                    </a:lnTo>
                    <a:lnTo>
                      <a:pt x="11" y="0"/>
                    </a:lnTo>
                    <a:lnTo>
                      <a:pt x="11" y="6"/>
                    </a:lnTo>
                    <a:lnTo>
                      <a:pt x="12" y="2"/>
                    </a:lnTo>
                    <a:lnTo>
                      <a:pt x="11" y="0"/>
                    </a:lnTo>
                    <a:lnTo>
                      <a:pt x="6"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58" name="Freeform 277"/>
              <p:cNvSpPr>
                <a:spLocks/>
              </p:cNvSpPr>
              <p:nvPr/>
            </p:nvSpPr>
            <p:spPr bwMode="auto">
              <a:xfrm>
                <a:off x="2858" y="1938"/>
                <a:ext cx="20" cy="17"/>
              </a:xfrm>
              <a:custGeom>
                <a:avLst/>
                <a:gdLst>
                  <a:gd name="T0" fmla="*/ 1 w 20"/>
                  <a:gd name="T1" fmla="*/ 9 h 17"/>
                  <a:gd name="T2" fmla="*/ 3 w 20"/>
                  <a:gd name="T3" fmla="*/ 9 h 17"/>
                  <a:gd name="T4" fmla="*/ 6 w 20"/>
                  <a:gd name="T5" fmla="*/ 9 h 17"/>
                  <a:gd name="T6" fmla="*/ 7 w 20"/>
                  <a:gd name="T7" fmla="*/ 11 h 17"/>
                  <a:gd name="T8" fmla="*/ 11 w 20"/>
                  <a:gd name="T9" fmla="*/ 11 h 17"/>
                  <a:gd name="T10" fmla="*/ 12 w 20"/>
                  <a:gd name="T11" fmla="*/ 13 h 17"/>
                  <a:gd name="T12" fmla="*/ 14 w 20"/>
                  <a:gd name="T13" fmla="*/ 15 h 17"/>
                  <a:gd name="T14" fmla="*/ 15 w 20"/>
                  <a:gd name="T15" fmla="*/ 17 h 17"/>
                  <a:gd name="T16" fmla="*/ 20 w 20"/>
                  <a:gd name="T17" fmla="*/ 11 h 17"/>
                  <a:gd name="T18" fmla="*/ 18 w 20"/>
                  <a:gd name="T19" fmla="*/ 7 h 17"/>
                  <a:gd name="T20" fmla="*/ 15 w 20"/>
                  <a:gd name="T21" fmla="*/ 5 h 17"/>
                  <a:gd name="T22" fmla="*/ 12 w 20"/>
                  <a:gd name="T23" fmla="*/ 3 h 17"/>
                  <a:gd name="T24" fmla="*/ 9 w 20"/>
                  <a:gd name="T25" fmla="*/ 3 h 17"/>
                  <a:gd name="T26" fmla="*/ 7 w 20"/>
                  <a:gd name="T27" fmla="*/ 0 h 17"/>
                  <a:gd name="T28" fmla="*/ 4 w 20"/>
                  <a:gd name="T29" fmla="*/ 0 h 17"/>
                  <a:gd name="T30" fmla="*/ 1 w 20"/>
                  <a:gd name="T31" fmla="*/ 0 h 17"/>
                  <a:gd name="T32" fmla="*/ 0 w 20"/>
                  <a:gd name="T33" fmla="*/ 0 h 17"/>
                  <a:gd name="T34" fmla="*/ 1 w 20"/>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17"/>
                  <a:gd name="T56" fmla="*/ 20 w 2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17">
                    <a:moveTo>
                      <a:pt x="1" y="9"/>
                    </a:moveTo>
                    <a:lnTo>
                      <a:pt x="3" y="9"/>
                    </a:lnTo>
                    <a:lnTo>
                      <a:pt x="6" y="9"/>
                    </a:lnTo>
                    <a:lnTo>
                      <a:pt x="7" y="11"/>
                    </a:lnTo>
                    <a:lnTo>
                      <a:pt x="11" y="11"/>
                    </a:lnTo>
                    <a:lnTo>
                      <a:pt x="12" y="13"/>
                    </a:lnTo>
                    <a:lnTo>
                      <a:pt x="14" y="15"/>
                    </a:lnTo>
                    <a:lnTo>
                      <a:pt x="15" y="17"/>
                    </a:lnTo>
                    <a:lnTo>
                      <a:pt x="20" y="11"/>
                    </a:lnTo>
                    <a:lnTo>
                      <a:pt x="18" y="7"/>
                    </a:lnTo>
                    <a:lnTo>
                      <a:pt x="15" y="5"/>
                    </a:lnTo>
                    <a:lnTo>
                      <a:pt x="12" y="3"/>
                    </a:lnTo>
                    <a:lnTo>
                      <a:pt x="9" y="3"/>
                    </a:lnTo>
                    <a:lnTo>
                      <a:pt x="7" y="0"/>
                    </a:lnTo>
                    <a:lnTo>
                      <a:pt x="4" y="0"/>
                    </a:lnTo>
                    <a:lnTo>
                      <a:pt x="1" y="0"/>
                    </a:lnTo>
                    <a:lnTo>
                      <a:pt x="0" y="0"/>
                    </a:lnTo>
                    <a:lnTo>
                      <a:pt x="1"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59" name="Freeform 278"/>
              <p:cNvSpPr>
                <a:spLocks/>
              </p:cNvSpPr>
              <p:nvPr/>
            </p:nvSpPr>
            <p:spPr bwMode="auto">
              <a:xfrm>
                <a:off x="2833" y="1932"/>
                <a:ext cx="26" cy="15"/>
              </a:xfrm>
              <a:custGeom>
                <a:avLst/>
                <a:gdLst>
                  <a:gd name="T0" fmla="*/ 1 w 26"/>
                  <a:gd name="T1" fmla="*/ 9 h 15"/>
                  <a:gd name="T2" fmla="*/ 3 w 26"/>
                  <a:gd name="T3" fmla="*/ 9 h 15"/>
                  <a:gd name="T4" fmla="*/ 6 w 26"/>
                  <a:gd name="T5" fmla="*/ 9 h 15"/>
                  <a:gd name="T6" fmla="*/ 9 w 26"/>
                  <a:gd name="T7" fmla="*/ 11 h 15"/>
                  <a:gd name="T8" fmla="*/ 12 w 26"/>
                  <a:gd name="T9" fmla="*/ 11 h 15"/>
                  <a:gd name="T10" fmla="*/ 15 w 26"/>
                  <a:gd name="T11" fmla="*/ 13 h 15"/>
                  <a:gd name="T12" fmla="*/ 18 w 26"/>
                  <a:gd name="T13" fmla="*/ 15 h 15"/>
                  <a:gd name="T14" fmla="*/ 21 w 26"/>
                  <a:gd name="T15" fmla="*/ 15 h 15"/>
                  <a:gd name="T16" fmla="*/ 26 w 26"/>
                  <a:gd name="T17" fmla="*/ 15 h 15"/>
                  <a:gd name="T18" fmla="*/ 25 w 26"/>
                  <a:gd name="T19" fmla="*/ 6 h 15"/>
                  <a:gd name="T20" fmla="*/ 21 w 26"/>
                  <a:gd name="T21" fmla="*/ 6 h 15"/>
                  <a:gd name="T22" fmla="*/ 20 w 26"/>
                  <a:gd name="T23" fmla="*/ 6 h 15"/>
                  <a:gd name="T24" fmla="*/ 17 w 26"/>
                  <a:gd name="T25" fmla="*/ 4 h 15"/>
                  <a:gd name="T26" fmla="*/ 14 w 26"/>
                  <a:gd name="T27" fmla="*/ 4 h 15"/>
                  <a:gd name="T28" fmla="*/ 11 w 26"/>
                  <a:gd name="T29" fmla="*/ 2 h 15"/>
                  <a:gd name="T30" fmla="*/ 7 w 26"/>
                  <a:gd name="T31" fmla="*/ 0 h 15"/>
                  <a:gd name="T32" fmla="*/ 3 w 26"/>
                  <a:gd name="T33" fmla="*/ 0 h 15"/>
                  <a:gd name="T34" fmla="*/ 0 w 26"/>
                  <a:gd name="T35" fmla="*/ 0 h 15"/>
                  <a:gd name="T36" fmla="*/ 1 w 26"/>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15"/>
                  <a:gd name="T59" fmla="*/ 26 w 26"/>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15">
                    <a:moveTo>
                      <a:pt x="1" y="9"/>
                    </a:moveTo>
                    <a:lnTo>
                      <a:pt x="3" y="9"/>
                    </a:lnTo>
                    <a:lnTo>
                      <a:pt x="6" y="9"/>
                    </a:lnTo>
                    <a:lnTo>
                      <a:pt x="9" y="11"/>
                    </a:lnTo>
                    <a:lnTo>
                      <a:pt x="12" y="11"/>
                    </a:lnTo>
                    <a:lnTo>
                      <a:pt x="15" y="13"/>
                    </a:lnTo>
                    <a:lnTo>
                      <a:pt x="18" y="15"/>
                    </a:lnTo>
                    <a:lnTo>
                      <a:pt x="21" y="15"/>
                    </a:lnTo>
                    <a:lnTo>
                      <a:pt x="26" y="15"/>
                    </a:lnTo>
                    <a:lnTo>
                      <a:pt x="25" y="6"/>
                    </a:lnTo>
                    <a:lnTo>
                      <a:pt x="21" y="6"/>
                    </a:lnTo>
                    <a:lnTo>
                      <a:pt x="20" y="6"/>
                    </a:lnTo>
                    <a:lnTo>
                      <a:pt x="17" y="4"/>
                    </a:lnTo>
                    <a:lnTo>
                      <a:pt x="14" y="4"/>
                    </a:lnTo>
                    <a:lnTo>
                      <a:pt x="11" y="2"/>
                    </a:lnTo>
                    <a:lnTo>
                      <a:pt x="7" y="0"/>
                    </a:lnTo>
                    <a:lnTo>
                      <a:pt x="3" y="0"/>
                    </a:lnTo>
                    <a:lnTo>
                      <a:pt x="0" y="0"/>
                    </a:lnTo>
                    <a:lnTo>
                      <a:pt x="1"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60" name="Freeform 279"/>
              <p:cNvSpPr>
                <a:spLocks/>
              </p:cNvSpPr>
              <p:nvPr/>
            </p:nvSpPr>
            <p:spPr bwMode="auto">
              <a:xfrm>
                <a:off x="2803" y="1932"/>
                <a:ext cx="31" cy="34"/>
              </a:xfrm>
              <a:custGeom>
                <a:avLst/>
                <a:gdLst>
                  <a:gd name="T0" fmla="*/ 8 w 31"/>
                  <a:gd name="T1" fmla="*/ 34 h 34"/>
                  <a:gd name="T2" fmla="*/ 8 w 31"/>
                  <a:gd name="T3" fmla="*/ 30 h 34"/>
                  <a:gd name="T4" fmla="*/ 8 w 31"/>
                  <a:gd name="T5" fmla="*/ 25 h 34"/>
                  <a:gd name="T6" fmla="*/ 11 w 31"/>
                  <a:gd name="T7" fmla="*/ 21 h 34"/>
                  <a:gd name="T8" fmla="*/ 14 w 31"/>
                  <a:gd name="T9" fmla="*/ 19 h 34"/>
                  <a:gd name="T10" fmla="*/ 17 w 31"/>
                  <a:gd name="T11" fmla="*/ 15 h 34"/>
                  <a:gd name="T12" fmla="*/ 22 w 31"/>
                  <a:gd name="T13" fmla="*/ 13 h 34"/>
                  <a:gd name="T14" fmla="*/ 26 w 31"/>
                  <a:gd name="T15" fmla="*/ 11 h 34"/>
                  <a:gd name="T16" fmla="*/ 31 w 31"/>
                  <a:gd name="T17" fmla="*/ 9 h 34"/>
                  <a:gd name="T18" fmla="*/ 30 w 31"/>
                  <a:gd name="T19" fmla="*/ 0 h 34"/>
                  <a:gd name="T20" fmla="*/ 25 w 31"/>
                  <a:gd name="T21" fmla="*/ 2 h 34"/>
                  <a:gd name="T22" fmla="*/ 19 w 31"/>
                  <a:gd name="T23" fmla="*/ 4 h 34"/>
                  <a:gd name="T24" fmla="*/ 14 w 31"/>
                  <a:gd name="T25" fmla="*/ 9 h 34"/>
                  <a:gd name="T26" fmla="*/ 9 w 31"/>
                  <a:gd name="T27" fmla="*/ 11 h 34"/>
                  <a:gd name="T28" fmla="*/ 6 w 31"/>
                  <a:gd name="T29" fmla="*/ 15 h 34"/>
                  <a:gd name="T30" fmla="*/ 3 w 31"/>
                  <a:gd name="T31" fmla="*/ 21 h 34"/>
                  <a:gd name="T32" fmla="*/ 1 w 31"/>
                  <a:gd name="T33" fmla="*/ 27 h 34"/>
                  <a:gd name="T34" fmla="*/ 0 w 31"/>
                  <a:gd name="T35" fmla="*/ 34 h 34"/>
                  <a:gd name="T36" fmla="*/ 8 w 31"/>
                  <a:gd name="T37" fmla="*/ 34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34"/>
                  <a:gd name="T59" fmla="*/ 31 w 31"/>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34">
                    <a:moveTo>
                      <a:pt x="8" y="34"/>
                    </a:moveTo>
                    <a:lnTo>
                      <a:pt x="8" y="30"/>
                    </a:lnTo>
                    <a:lnTo>
                      <a:pt x="8" y="25"/>
                    </a:lnTo>
                    <a:lnTo>
                      <a:pt x="11" y="21"/>
                    </a:lnTo>
                    <a:lnTo>
                      <a:pt x="14" y="19"/>
                    </a:lnTo>
                    <a:lnTo>
                      <a:pt x="17" y="15"/>
                    </a:lnTo>
                    <a:lnTo>
                      <a:pt x="22" y="13"/>
                    </a:lnTo>
                    <a:lnTo>
                      <a:pt x="26" y="11"/>
                    </a:lnTo>
                    <a:lnTo>
                      <a:pt x="31" y="9"/>
                    </a:lnTo>
                    <a:lnTo>
                      <a:pt x="30" y="0"/>
                    </a:lnTo>
                    <a:lnTo>
                      <a:pt x="25" y="2"/>
                    </a:lnTo>
                    <a:lnTo>
                      <a:pt x="19" y="4"/>
                    </a:lnTo>
                    <a:lnTo>
                      <a:pt x="14" y="9"/>
                    </a:lnTo>
                    <a:lnTo>
                      <a:pt x="9" y="11"/>
                    </a:lnTo>
                    <a:lnTo>
                      <a:pt x="6" y="15"/>
                    </a:lnTo>
                    <a:lnTo>
                      <a:pt x="3" y="21"/>
                    </a:lnTo>
                    <a:lnTo>
                      <a:pt x="1" y="27"/>
                    </a:lnTo>
                    <a:lnTo>
                      <a:pt x="0" y="34"/>
                    </a:lnTo>
                    <a:lnTo>
                      <a:pt x="8"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61" name="Freeform 280"/>
              <p:cNvSpPr>
                <a:spLocks/>
              </p:cNvSpPr>
              <p:nvPr/>
            </p:nvSpPr>
            <p:spPr bwMode="auto">
              <a:xfrm>
                <a:off x="2803" y="1966"/>
                <a:ext cx="23" cy="38"/>
              </a:xfrm>
              <a:custGeom>
                <a:avLst/>
                <a:gdLst>
                  <a:gd name="T0" fmla="*/ 23 w 23"/>
                  <a:gd name="T1" fmla="*/ 31 h 38"/>
                  <a:gd name="T2" fmla="*/ 20 w 23"/>
                  <a:gd name="T3" fmla="*/ 27 h 38"/>
                  <a:gd name="T4" fmla="*/ 17 w 23"/>
                  <a:gd name="T5" fmla="*/ 23 h 38"/>
                  <a:gd name="T6" fmla="*/ 14 w 23"/>
                  <a:gd name="T7" fmla="*/ 21 h 38"/>
                  <a:gd name="T8" fmla="*/ 12 w 23"/>
                  <a:gd name="T9" fmla="*/ 17 h 38"/>
                  <a:gd name="T10" fmla="*/ 11 w 23"/>
                  <a:gd name="T11" fmla="*/ 12 h 38"/>
                  <a:gd name="T12" fmla="*/ 9 w 23"/>
                  <a:gd name="T13" fmla="*/ 8 h 38"/>
                  <a:gd name="T14" fmla="*/ 8 w 23"/>
                  <a:gd name="T15" fmla="*/ 4 h 38"/>
                  <a:gd name="T16" fmla="*/ 8 w 23"/>
                  <a:gd name="T17" fmla="*/ 0 h 38"/>
                  <a:gd name="T18" fmla="*/ 0 w 23"/>
                  <a:gd name="T19" fmla="*/ 0 h 38"/>
                  <a:gd name="T20" fmla="*/ 1 w 23"/>
                  <a:gd name="T21" fmla="*/ 6 h 38"/>
                  <a:gd name="T22" fmla="*/ 3 w 23"/>
                  <a:gd name="T23" fmla="*/ 10 h 38"/>
                  <a:gd name="T24" fmla="*/ 5 w 23"/>
                  <a:gd name="T25" fmla="*/ 17 h 38"/>
                  <a:gd name="T26" fmla="*/ 8 w 23"/>
                  <a:gd name="T27" fmla="*/ 21 h 38"/>
                  <a:gd name="T28" fmla="*/ 9 w 23"/>
                  <a:gd name="T29" fmla="*/ 25 h 38"/>
                  <a:gd name="T30" fmla="*/ 12 w 23"/>
                  <a:gd name="T31" fmla="*/ 29 h 38"/>
                  <a:gd name="T32" fmla="*/ 16 w 23"/>
                  <a:gd name="T33" fmla="*/ 33 h 38"/>
                  <a:gd name="T34" fmla="*/ 19 w 23"/>
                  <a:gd name="T35" fmla="*/ 38 h 38"/>
                  <a:gd name="T36" fmla="*/ 23 w 23"/>
                  <a:gd name="T37" fmla="*/ 31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38"/>
                  <a:gd name="T59" fmla="*/ 23 w 23"/>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38">
                    <a:moveTo>
                      <a:pt x="23" y="31"/>
                    </a:moveTo>
                    <a:lnTo>
                      <a:pt x="20" y="27"/>
                    </a:lnTo>
                    <a:lnTo>
                      <a:pt x="17" y="23"/>
                    </a:lnTo>
                    <a:lnTo>
                      <a:pt x="14" y="21"/>
                    </a:lnTo>
                    <a:lnTo>
                      <a:pt x="12" y="17"/>
                    </a:lnTo>
                    <a:lnTo>
                      <a:pt x="11" y="12"/>
                    </a:lnTo>
                    <a:lnTo>
                      <a:pt x="9" y="8"/>
                    </a:lnTo>
                    <a:lnTo>
                      <a:pt x="8" y="4"/>
                    </a:lnTo>
                    <a:lnTo>
                      <a:pt x="8" y="0"/>
                    </a:lnTo>
                    <a:lnTo>
                      <a:pt x="0" y="0"/>
                    </a:lnTo>
                    <a:lnTo>
                      <a:pt x="1" y="6"/>
                    </a:lnTo>
                    <a:lnTo>
                      <a:pt x="3" y="10"/>
                    </a:lnTo>
                    <a:lnTo>
                      <a:pt x="5" y="17"/>
                    </a:lnTo>
                    <a:lnTo>
                      <a:pt x="8" y="21"/>
                    </a:lnTo>
                    <a:lnTo>
                      <a:pt x="9" y="25"/>
                    </a:lnTo>
                    <a:lnTo>
                      <a:pt x="12" y="29"/>
                    </a:lnTo>
                    <a:lnTo>
                      <a:pt x="16" y="33"/>
                    </a:lnTo>
                    <a:lnTo>
                      <a:pt x="19" y="38"/>
                    </a:lnTo>
                    <a:lnTo>
                      <a:pt x="23" y="3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62" name="Freeform 281"/>
              <p:cNvSpPr>
                <a:spLocks/>
              </p:cNvSpPr>
              <p:nvPr/>
            </p:nvSpPr>
            <p:spPr bwMode="auto">
              <a:xfrm>
                <a:off x="2822" y="1997"/>
                <a:ext cx="40" cy="32"/>
              </a:xfrm>
              <a:custGeom>
                <a:avLst/>
                <a:gdLst>
                  <a:gd name="T0" fmla="*/ 40 w 40"/>
                  <a:gd name="T1" fmla="*/ 23 h 32"/>
                  <a:gd name="T2" fmla="*/ 36 w 40"/>
                  <a:gd name="T3" fmla="*/ 23 h 32"/>
                  <a:gd name="T4" fmla="*/ 31 w 40"/>
                  <a:gd name="T5" fmla="*/ 21 h 32"/>
                  <a:gd name="T6" fmla="*/ 26 w 40"/>
                  <a:gd name="T7" fmla="*/ 19 h 32"/>
                  <a:gd name="T8" fmla="*/ 22 w 40"/>
                  <a:gd name="T9" fmla="*/ 15 h 32"/>
                  <a:gd name="T10" fmla="*/ 17 w 40"/>
                  <a:gd name="T11" fmla="*/ 11 h 32"/>
                  <a:gd name="T12" fmla="*/ 12 w 40"/>
                  <a:gd name="T13" fmla="*/ 7 h 32"/>
                  <a:gd name="T14" fmla="*/ 9 w 40"/>
                  <a:gd name="T15" fmla="*/ 4 h 32"/>
                  <a:gd name="T16" fmla="*/ 4 w 40"/>
                  <a:gd name="T17" fmla="*/ 0 h 32"/>
                  <a:gd name="T18" fmla="*/ 0 w 40"/>
                  <a:gd name="T19" fmla="*/ 7 h 32"/>
                  <a:gd name="T20" fmla="*/ 4 w 40"/>
                  <a:gd name="T21" fmla="*/ 11 h 32"/>
                  <a:gd name="T22" fmla="*/ 9 w 40"/>
                  <a:gd name="T23" fmla="*/ 15 h 32"/>
                  <a:gd name="T24" fmla="*/ 14 w 40"/>
                  <a:gd name="T25" fmla="*/ 19 h 32"/>
                  <a:gd name="T26" fmla="*/ 18 w 40"/>
                  <a:gd name="T27" fmla="*/ 23 h 32"/>
                  <a:gd name="T28" fmla="*/ 23 w 40"/>
                  <a:gd name="T29" fmla="*/ 26 h 32"/>
                  <a:gd name="T30" fmla="*/ 28 w 40"/>
                  <a:gd name="T31" fmla="*/ 30 h 32"/>
                  <a:gd name="T32" fmla="*/ 34 w 40"/>
                  <a:gd name="T33" fmla="*/ 32 h 32"/>
                  <a:gd name="T34" fmla="*/ 39 w 40"/>
                  <a:gd name="T35" fmla="*/ 32 h 32"/>
                  <a:gd name="T36" fmla="*/ 40 w 40"/>
                  <a:gd name="T37" fmla="*/ 23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32"/>
                  <a:gd name="T59" fmla="*/ 40 w 40"/>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32">
                    <a:moveTo>
                      <a:pt x="40" y="23"/>
                    </a:moveTo>
                    <a:lnTo>
                      <a:pt x="36" y="23"/>
                    </a:lnTo>
                    <a:lnTo>
                      <a:pt x="31" y="21"/>
                    </a:lnTo>
                    <a:lnTo>
                      <a:pt x="26" y="19"/>
                    </a:lnTo>
                    <a:lnTo>
                      <a:pt x="22" y="15"/>
                    </a:lnTo>
                    <a:lnTo>
                      <a:pt x="17" y="11"/>
                    </a:lnTo>
                    <a:lnTo>
                      <a:pt x="12" y="7"/>
                    </a:lnTo>
                    <a:lnTo>
                      <a:pt x="9" y="4"/>
                    </a:lnTo>
                    <a:lnTo>
                      <a:pt x="4" y="0"/>
                    </a:lnTo>
                    <a:lnTo>
                      <a:pt x="0" y="7"/>
                    </a:lnTo>
                    <a:lnTo>
                      <a:pt x="4" y="11"/>
                    </a:lnTo>
                    <a:lnTo>
                      <a:pt x="9" y="15"/>
                    </a:lnTo>
                    <a:lnTo>
                      <a:pt x="14" y="19"/>
                    </a:lnTo>
                    <a:lnTo>
                      <a:pt x="18" y="23"/>
                    </a:lnTo>
                    <a:lnTo>
                      <a:pt x="23" y="26"/>
                    </a:lnTo>
                    <a:lnTo>
                      <a:pt x="28" y="30"/>
                    </a:lnTo>
                    <a:lnTo>
                      <a:pt x="34" y="32"/>
                    </a:lnTo>
                    <a:lnTo>
                      <a:pt x="39" y="32"/>
                    </a:lnTo>
                    <a:lnTo>
                      <a:pt x="40" y="2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63" name="Freeform 282"/>
              <p:cNvSpPr>
                <a:spLocks/>
              </p:cNvSpPr>
              <p:nvPr/>
            </p:nvSpPr>
            <p:spPr bwMode="auto">
              <a:xfrm>
                <a:off x="2861" y="1978"/>
                <a:ext cx="15" cy="51"/>
              </a:xfrm>
              <a:custGeom>
                <a:avLst/>
                <a:gdLst>
                  <a:gd name="T0" fmla="*/ 8 w 15"/>
                  <a:gd name="T1" fmla="*/ 0 h 51"/>
                  <a:gd name="T2" fmla="*/ 8 w 15"/>
                  <a:gd name="T3" fmla="*/ 9 h 51"/>
                  <a:gd name="T4" fmla="*/ 9 w 15"/>
                  <a:gd name="T5" fmla="*/ 17 h 51"/>
                  <a:gd name="T6" fmla="*/ 9 w 15"/>
                  <a:gd name="T7" fmla="*/ 23 h 51"/>
                  <a:gd name="T8" fmla="*/ 9 w 15"/>
                  <a:gd name="T9" fmla="*/ 32 h 51"/>
                  <a:gd name="T10" fmla="*/ 9 w 15"/>
                  <a:gd name="T11" fmla="*/ 38 h 51"/>
                  <a:gd name="T12" fmla="*/ 8 w 15"/>
                  <a:gd name="T13" fmla="*/ 40 h 51"/>
                  <a:gd name="T14" fmla="*/ 6 w 15"/>
                  <a:gd name="T15" fmla="*/ 42 h 51"/>
                  <a:gd name="T16" fmla="*/ 1 w 15"/>
                  <a:gd name="T17" fmla="*/ 42 h 51"/>
                  <a:gd name="T18" fmla="*/ 0 w 15"/>
                  <a:gd name="T19" fmla="*/ 51 h 51"/>
                  <a:gd name="T20" fmla="*/ 8 w 15"/>
                  <a:gd name="T21" fmla="*/ 51 h 51"/>
                  <a:gd name="T22" fmla="*/ 12 w 15"/>
                  <a:gd name="T23" fmla="*/ 47 h 51"/>
                  <a:gd name="T24" fmla="*/ 15 w 15"/>
                  <a:gd name="T25" fmla="*/ 40 h 51"/>
                  <a:gd name="T26" fmla="*/ 15 w 15"/>
                  <a:gd name="T27" fmla="*/ 32 h 51"/>
                  <a:gd name="T28" fmla="*/ 15 w 15"/>
                  <a:gd name="T29" fmla="*/ 23 h 51"/>
                  <a:gd name="T30" fmla="*/ 15 w 15"/>
                  <a:gd name="T31" fmla="*/ 15 h 51"/>
                  <a:gd name="T32" fmla="*/ 14 w 15"/>
                  <a:gd name="T33" fmla="*/ 9 h 51"/>
                  <a:gd name="T34" fmla="*/ 15 w 15"/>
                  <a:gd name="T35" fmla="*/ 2 h 51"/>
                  <a:gd name="T36" fmla="*/ 8 w 15"/>
                  <a:gd name="T37" fmla="*/ 0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51"/>
                  <a:gd name="T59" fmla="*/ 15 w 15"/>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51">
                    <a:moveTo>
                      <a:pt x="8" y="0"/>
                    </a:moveTo>
                    <a:lnTo>
                      <a:pt x="8" y="9"/>
                    </a:lnTo>
                    <a:lnTo>
                      <a:pt x="9" y="17"/>
                    </a:lnTo>
                    <a:lnTo>
                      <a:pt x="9" y="23"/>
                    </a:lnTo>
                    <a:lnTo>
                      <a:pt x="9" y="32"/>
                    </a:lnTo>
                    <a:lnTo>
                      <a:pt x="9" y="38"/>
                    </a:lnTo>
                    <a:lnTo>
                      <a:pt x="8" y="40"/>
                    </a:lnTo>
                    <a:lnTo>
                      <a:pt x="6" y="42"/>
                    </a:lnTo>
                    <a:lnTo>
                      <a:pt x="1" y="42"/>
                    </a:lnTo>
                    <a:lnTo>
                      <a:pt x="0" y="51"/>
                    </a:lnTo>
                    <a:lnTo>
                      <a:pt x="8" y="51"/>
                    </a:lnTo>
                    <a:lnTo>
                      <a:pt x="12" y="47"/>
                    </a:lnTo>
                    <a:lnTo>
                      <a:pt x="15" y="40"/>
                    </a:lnTo>
                    <a:lnTo>
                      <a:pt x="15" y="32"/>
                    </a:lnTo>
                    <a:lnTo>
                      <a:pt x="15" y="23"/>
                    </a:lnTo>
                    <a:lnTo>
                      <a:pt x="15" y="15"/>
                    </a:lnTo>
                    <a:lnTo>
                      <a:pt x="14" y="9"/>
                    </a:lnTo>
                    <a:lnTo>
                      <a:pt x="15" y="2"/>
                    </a:lnTo>
                    <a:lnTo>
                      <a:pt x="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64" name="Freeform 283"/>
              <p:cNvSpPr>
                <a:spLocks/>
              </p:cNvSpPr>
              <p:nvPr/>
            </p:nvSpPr>
            <p:spPr bwMode="auto">
              <a:xfrm>
                <a:off x="2869" y="1949"/>
                <a:ext cx="10" cy="31"/>
              </a:xfrm>
              <a:custGeom>
                <a:avLst/>
                <a:gdLst>
                  <a:gd name="T0" fmla="*/ 4 w 10"/>
                  <a:gd name="T1" fmla="*/ 4 h 31"/>
                  <a:gd name="T2" fmla="*/ 4 w 10"/>
                  <a:gd name="T3" fmla="*/ 6 h 31"/>
                  <a:gd name="T4" fmla="*/ 4 w 10"/>
                  <a:gd name="T5" fmla="*/ 10 h 31"/>
                  <a:gd name="T6" fmla="*/ 4 w 10"/>
                  <a:gd name="T7" fmla="*/ 13 h 31"/>
                  <a:gd name="T8" fmla="*/ 4 w 10"/>
                  <a:gd name="T9" fmla="*/ 15 h 31"/>
                  <a:gd name="T10" fmla="*/ 3 w 10"/>
                  <a:gd name="T11" fmla="*/ 19 h 31"/>
                  <a:gd name="T12" fmla="*/ 1 w 10"/>
                  <a:gd name="T13" fmla="*/ 23 h 31"/>
                  <a:gd name="T14" fmla="*/ 1 w 10"/>
                  <a:gd name="T15" fmla="*/ 25 h 31"/>
                  <a:gd name="T16" fmla="*/ 0 w 10"/>
                  <a:gd name="T17" fmla="*/ 29 h 31"/>
                  <a:gd name="T18" fmla="*/ 7 w 10"/>
                  <a:gd name="T19" fmla="*/ 31 h 31"/>
                  <a:gd name="T20" fmla="*/ 7 w 10"/>
                  <a:gd name="T21" fmla="*/ 29 h 31"/>
                  <a:gd name="T22" fmla="*/ 7 w 10"/>
                  <a:gd name="T23" fmla="*/ 25 h 31"/>
                  <a:gd name="T24" fmla="*/ 9 w 10"/>
                  <a:gd name="T25" fmla="*/ 21 h 31"/>
                  <a:gd name="T26" fmla="*/ 10 w 10"/>
                  <a:gd name="T27" fmla="*/ 19 h 31"/>
                  <a:gd name="T28" fmla="*/ 10 w 10"/>
                  <a:gd name="T29" fmla="*/ 15 h 31"/>
                  <a:gd name="T30" fmla="*/ 10 w 10"/>
                  <a:gd name="T31" fmla="*/ 10 h 31"/>
                  <a:gd name="T32" fmla="*/ 10 w 10"/>
                  <a:gd name="T33" fmla="*/ 6 h 31"/>
                  <a:gd name="T34" fmla="*/ 10 w 10"/>
                  <a:gd name="T35" fmla="*/ 0 h 31"/>
                  <a:gd name="T36" fmla="*/ 4 w 10"/>
                  <a:gd name="T37" fmla="*/ 4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31"/>
                  <a:gd name="T59" fmla="*/ 10 w 10"/>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31">
                    <a:moveTo>
                      <a:pt x="4" y="4"/>
                    </a:moveTo>
                    <a:lnTo>
                      <a:pt x="4" y="6"/>
                    </a:lnTo>
                    <a:lnTo>
                      <a:pt x="4" y="10"/>
                    </a:lnTo>
                    <a:lnTo>
                      <a:pt x="4" y="13"/>
                    </a:lnTo>
                    <a:lnTo>
                      <a:pt x="4" y="15"/>
                    </a:lnTo>
                    <a:lnTo>
                      <a:pt x="3" y="19"/>
                    </a:lnTo>
                    <a:lnTo>
                      <a:pt x="1" y="23"/>
                    </a:lnTo>
                    <a:lnTo>
                      <a:pt x="1" y="25"/>
                    </a:lnTo>
                    <a:lnTo>
                      <a:pt x="0" y="29"/>
                    </a:lnTo>
                    <a:lnTo>
                      <a:pt x="7" y="31"/>
                    </a:lnTo>
                    <a:lnTo>
                      <a:pt x="7" y="29"/>
                    </a:lnTo>
                    <a:lnTo>
                      <a:pt x="7" y="25"/>
                    </a:lnTo>
                    <a:lnTo>
                      <a:pt x="9" y="21"/>
                    </a:lnTo>
                    <a:lnTo>
                      <a:pt x="10" y="19"/>
                    </a:lnTo>
                    <a:lnTo>
                      <a:pt x="10" y="15"/>
                    </a:lnTo>
                    <a:lnTo>
                      <a:pt x="10" y="10"/>
                    </a:lnTo>
                    <a:lnTo>
                      <a:pt x="10" y="6"/>
                    </a:lnTo>
                    <a:lnTo>
                      <a:pt x="10" y="0"/>
                    </a:lnTo>
                    <a:lnTo>
                      <a:pt x="4"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65" name="Freeform 284"/>
              <p:cNvSpPr>
                <a:spLocks/>
              </p:cNvSpPr>
              <p:nvPr/>
            </p:nvSpPr>
            <p:spPr bwMode="auto">
              <a:xfrm>
                <a:off x="2878" y="1947"/>
                <a:ext cx="62" cy="52"/>
              </a:xfrm>
              <a:custGeom>
                <a:avLst/>
                <a:gdLst>
                  <a:gd name="T0" fmla="*/ 52 w 62"/>
                  <a:gd name="T1" fmla="*/ 8 h 52"/>
                  <a:gd name="T2" fmla="*/ 58 w 62"/>
                  <a:gd name="T3" fmla="*/ 23 h 52"/>
                  <a:gd name="T4" fmla="*/ 62 w 62"/>
                  <a:gd name="T5" fmla="*/ 38 h 52"/>
                  <a:gd name="T6" fmla="*/ 59 w 62"/>
                  <a:gd name="T7" fmla="*/ 48 h 52"/>
                  <a:gd name="T8" fmla="*/ 48 w 62"/>
                  <a:gd name="T9" fmla="*/ 50 h 52"/>
                  <a:gd name="T10" fmla="*/ 39 w 62"/>
                  <a:gd name="T11" fmla="*/ 52 h 52"/>
                  <a:gd name="T12" fmla="*/ 28 w 62"/>
                  <a:gd name="T13" fmla="*/ 52 h 52"/>
                  <a:gd name="T14" fmla="*/ 19 w 62"/>
                  <a:gd name="T15" fmla="*/ 52 h 52"/>
                  <a:gd name="T16" fmla="*/ 11 w 62"/>
                  <a:gd name="T17" fmla="*/ 52 h 52"/>
                  <a:gd name="T18" fmla="*/ 8 w 62"/>
                  <a:gd name="T19" fmla="*/ 50 h 52"/>
                  <a:gd name="T20" fmla="*/ 5 w 62"/>
                  <a:gd name="T21" fmla="*/ 48 h 52"/>
                  <a:gd name="T22" fmla="*/ 3 w 62"/>
                  <a:gd name="T23" fmla="*/ 44 h 52"/>
                  <a:gd name="T24" fmla="*/ 5 w 62"/>
                  <a:gd name="T25" fmla="*/ 40 h 52"/>
                  <a:gd name="T26" fmla="*/ 3 w 62"/>
                  <a:gd name="T27" fmla="*/ 36 h 52"/>
                  <a:gd name="T28" fmla="*/ 1 w 62"/>
                  <a:gd name="T29" fmla="*/ 33 h 52"/>
                  <a:gd name="T30" fmla="*/ 0 w 62"/>
                  <a:gd name="T31" fmla="*/ 31 h 52"/>
                  <a:gd name="T32" fmla="*/ 0 w 62"/>
                  <a:gd name="T33" fmla="*/ 27 h 52"/>
                  <a:gd name="T34" fmla="*/ 1 w 62"/>
                  <a:gd name="T35" fmla="*/ 25 h 52"/>
                  <a:gd name="T36" fmla="*/ 3 w 62"/>
                  <a:gd name="T37" fmla="*/ 21 h 52"/>
                  <a:gd name="T38" fmla="*/ 5 w 62"/>
                  <a:gd name="T39" fmla="*/ 19 h 52"/>
                  <a:gd name="T40" fmla="*/ 8 w 62"/>
                  <a:gd name="T41" fmla="*/ 17 h 52"/>
                  <a:gd name="T42" fmla="*/ 11 w 62"/>
                  <a:gd name="T43" fmla="*/ 15 h 52"/>
                  <a:gd name="T44" fmla="*/ 16 w 62"/>
                  <a:gd name="T45" fmla="*/ 12 h 52"/>
                  <a:gd name="T46" fmla="*/ 22 w 62"/>
                  <a:gd name="T47" fmla="*/ 12 h 52"/>
                  <a:gd name="T48" fmla="*/ 27 w 62"/>
                  <a:gd name="T49" fmla="*/ 12 h 52"/>
                  <a:gd name="T50" fmla="*/ 31 w 62"/>
                  <a:gd name="T51" fmla="*/ 8 h 52"/>
                  <a:gd name="T52" fmla="*/ 36 w 62"/>
                  <a:gd name="T53" fmla="*/ 6 h 52"/>
                  <a:gd name="T54" fmla="*/ 41 w 62"/>
                  <a:gd name="T55" fmla="*/ 2 h 52"/>
                  <a:gd name="T56" fmla="*/ 44 w 62"/>
                  <a:gd name="T57" fmla="*/ 0 h 52"/>
                  <a:gd name="T58" fmla="*/ 45 w 62"/>
                  <a:gd name="T59" fmla="*/ 0 h 52"/>
                  <a:gd name="T60" fmla="*/ 47 w 62"/>
                  <a:gd name="T61" fmla="*/ 2 h 52"/>
                  <a:gd name="T62" fmla="*/ 48 w 62"/>
                  <a:gd name="T63" fmla="*/ 2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52"/>
                  <a:gd name="T98" fmla="*/ 62 w 62"/>
                  <a:gd name="T99" fmla="*/ 52 h 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52">
                    <a:moveTo>
                      <a:pt x="48" y="2"/>
                    </a:moveTo>
                    <a:lnTo>
                      <a:pt x="52" y="8"/>
                    </a:lnTo>
                    <a:lnTo>
                      <a:pt x="55" y="15"/>
                    </a:lnTo>
                    <a:lnTo>
                      <a:pt x="58" y="23"/>
                    </a:lnTo>
                    <a:lnTo>
                      <a:pt x="61" y="29"/>
                    </a:lnTo>
                    <a:lnTo>
                      <a:pt x="62" y="38"/>
                    </a:lnTo>
                    <a:lnTo>
                      <a:pt x="62" y="44"/>
                    </a:lnTo>
                    <a:lnTo>
                      <a:pt x="59" y="48"/>
                    </a:lnTo>
                    <a:lnTo>
                      <a:pt x="55" y="50"/>
                    </a:lnTo>
                    <a:lnTo>
                      <a:pt x="48" y="50"/>
                    </a:lnTo>
                    <a:lnTo>
                      <a:pt x="44" y="50"/>
                    </a:lnTo>
                    <a:lnTo>
                      <a:pt x="39" y="52"/>
                    </a:lnTo>
                    <a:lnTo>
                      <a:pt x="34" y="52"/>
                    </a:lnTo>
                    <a:lnTo>
                      <a:pt x="28" y="52"/>
                    </a:lnTo>
                    <a:lnTo>
                      <a:pt x="23" y="52"/>
                    </a:lnTo>
                    <a:lnTo>
                      <a:pt x="19" y="52"/>
                    </a:lnTo>
                    <a:lnTo>
                      <a:pt x="12" y="52"/>
                    </a:lnTo>
                    <a:lnTo>
                      <a:pt x="11" y="52"/>
                    </a:lnTo>
                    <a:lnTo>
                      <a:pt x="9" y="52"/>
                    </a:lnTo>
                    <a:lnTo>
                      <a:pt x="8" y="50"/>
                    </a:lnTo>
                    <a:lnTo>
                      <a:pt x="6" y="48"/>
                    </a:lnTo>
                    <a:lnTo>
                      <a:pt x="5" y="48"/>
                    </a:lnTo>
                    <a:lnTo>
                      <a:pt x="5" y="46"/>
                    </a:lnTo>
                    <a:lnTo>
                      <a:pt x="3" y="44"/>
                    </a:lnTo>
                    <a:lnTo>
                      <a:pt x="5" y="40"/>
                    </a:lnTo>
                    <a:lnTo>
                      <a:pt x="5" y="38"/>
                    </a:lnTo>
                    <a:lnTo>
                      <a:pt x="3" y="36"/>
                    </a:lnTo>
                    <a:lnTo>
                      <a:pt x="1" y="33"/>
                    </a:lnTo>
                    <a:lnTo>
                      <a:pt x="0" y="31"/>
                    </a:lnTo>
                    <a:lnTo>
                      <a:pt x="0" y="29"/>
                    </a:lnTo>
                    <a:lnTo>
                      <a:pt x="0" y="27"/>
                    </a:lnTo>
                    <a:lnTo>
                      <a:pt x="1" y="25"/>
                    </a:lnTo>
                    <a:lnTo>
                      <a:pt x="1" y="23"/>
                    </a:lnTo>
                    <a:lnTo>
                      <a:pt x="3" y="21"/>
                    </a:lnTo>
                    <a:lnTo>
                      <a:pt x="5" y="19"/>
                    </a:lnTo>
                    <a:lnTo>
                      <a:pt x="8" y="17"/>
                    </a:lnTo>
                    <a:lnTo>
                      <a:pt x="9" y="17"/>
                    </a:lnTo>
                    <a:lnTo>
                      <a:pt x="11" y="15"/>
                    </a:lnTo>
                    <a:lnTo>
                      <a:pt x="14" y="15"/>
                    </a:lnTo>
                    <a:lnTo>
                      <a:pt x="16" y="12"/>
                    </a:lnTo>
                    <a:lnTo>
                      <a:pt x="19" y="12"/>
                    </a:lnTo>
                    <a:lnTo>
                      <a:pt x="22" y="12"/>
                    </a:lnTo>
                    <a:lnTo>
                      <a:pt x="23" y="12"/>
                    </a:lnTo>
                    <a:lnTo>
                      <a:pt x="27" y="12"/>
                    </a:lnTo>
                    <a:lnTo>
                      <a:pt x="28" y="10"/>
                    </a:lnTo>
                    <a:lnTo>
                      <a:pt x="31" y="8"/>
                    </a:lnTo>
                    <a:lnTo>
                      <a:pt x="33" y="8"/>
                    </a:lnTo>
                    <a:lnTo>
                      <a:pt x="36" y="6"/>
                    </a:lnTo>
                    <a:lnTo>
                      <a:pt x="37" y="4"/>
                    </a:lnTo>
                    <a:lnTo>
                      <a:pt x="41" y="2"/>
                    </a:lnTo>
                    <a:lnTo>
                      <a:pt x="44" y="0"/>
                    </a:lnTo>
                    <a:lnTo>
                      <a:pt x="45" y="0"/>
                    </a:lnTo>
                    <a:lnTo>
                      <a:pt x="47" y="0"/>
                    </a:lnTo>
                    <a:lnTo>
                      <a:pt x="47" y="2"/>
                    </a:lnTo>
                    <a:lnTo>
                      <a:pt x="48" y="2"/>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66" name="Freeform 285"/>
              <p:cNvSpPr>
                <a:spLocks/>
              </p:cNvSpPr>
              <p:nvPr/>
            </p:nvSpPr>
            <p:spPr bwMode="auto">
              <a:xfrm>
                <a:off x="2923" y="1947"/>
                <a:ext cx="21" cy="54"/>
              </a:xfrm>
              <a:custGeom>
                <a:avLst/>
                <a:gdLst>
                  <a:gd name="T0" fmla="*/ 10 w 21"/>
                  <a:gd name="T1" fmla="*/ 54 h 54"/>
                  <a:gd name="T2" fmla="*/ 16 w 21"/>
                  <a:gd name="T3" fmla="*/ 52 h 54"/>
                  <a:gd name="T4" fmla="*/ 21 w 21"/>
                  <a:gd name="T5" fmla="*/ 44 h 54"/>
                  <a:gd name="T6" fmla="*/ 21 w 21"/>
                  <a:gd name="T7" fmla="*/ 36 h 54"/>
                  <a:gd name="T8" fmla="*/ 19 w 21"/>
                  <a:gd name="T9" fmla="*/ 29 h 54"/>
                  <a:gd name="T10" fmla="*/ 16 w 21"/>
                  <a:gd name="T11" fmla="*/ 21 h 54"/>
                  <a:gd name="T12" fmla="*/ 13 w 21"/>
                  <a:gd name="T13" fmla="*/ 12 h 54"/>
                  <a:gd name="T14" fmla="*/ 8 w 21"/>
                  <a:gd name="T15" fmla="*/ 6 h 54"/>
                  <a:gd name="T16" fmla="*/ 7 w 21"/>
                  <a:gd name="T17" fmla="*/ 0 h 54"/>
                  <a:gd name="T18" fmla="*/ 0 w 21"/>
                  <a:gd name="T19" fmla="*/ 4 h 54"/>
                  <a:gd name="T20" fmla="*/ 3 w 21"/>
                  <a:gd name="T21" fmla="*/ 10 h 54"/>
                  <a:gd name="T22" fmla="*/ 7 w 21"/>
                  <a:gd name="T23" fmla="*/ 17 h 54"/>
                  <a:gd name="T24" fmla="*/ 10 w 21"/>
                  <a:gd name="T25" fmla="*/ 25 h 54"/>
                  <a:gd name="T26" fmla="*/ 13 w 21"/>
                  <a:gd name="T27" fmla="*/ 31 h 54"/>
                  <a:gd name="T28" fmla="*/ 14 w 21"/>
                  <a:gd name="T29" fmla="*/ 38 h 54"/>
                  <a:gd name="T30" fmla="*/ 14 w 21"/>
                  <a:gd name="T31" fmla="*/ 42 h 54"/>
                  <a:gd name="T32" fmla="*/ 13 w 21"/>
                  <a:gd name="T33" fmla="*/ 44 h 54"/>
                  <a:gd name="T34" fmla="*/ 8 w 21"/>
                  <a:gd name="T35" fmla="*/ 46 h 54"/>
                  <a:gd name="T36" fmla="*/ 10 w 21"/>
                  <a:gd name="T37" fmla="*/ 54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54"/>
                  <a:gd name="T59" fmla="*/ 21 w 21"/>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54">
                    <a:moveTo>
                      <a:pt x="10" y="54"/>
                    </a:moveTo>
                    <a:lnTo>
                      <a:pt x="16" y="52"/>
                    </a:lnTo>
                    <a:lnTo>
                      <a:pt x="21" y="44"/>
                    </a:lnTo>
                    <a:lnTo>
                      <a:pt x="21" y="36"/>
                    </a:lnTo>
                    <a:lnTo>
                      <a:pt x="19" y="29"/>
                    </a:lnTo>
                    <a:lnTo>
                      <a:pt x="16" y="21"/>
                    </a:lnTo>
                    <a:lnTo>
                      <a:pt x="13" y="12"/>
                    </a:lnTo>
                    <a:lnTo>
                      <a:pt x="8" y="6"/>
                    </a:lnTo>
                    <a:lnTo>
                      <a:pt x="7" y="0"/>
                    </a:lnTo>
                    <a:lnTo>
                      <a:pt x="0" y="4"/>
                    </a:lnTo>
                    <a:lnTo>
                      <a:pt x="3" y="10"/>
                    </a:lnTo>
                    <a:lnTo>
                      <a:pt x="7" y="17"/>
                    </a:lnTo>
                    <a:lnTo>
                      <a:pt x="10" y="25"/>
                    </a:lnTo>
                    <a:lnTo>
                      <a:pt x="13" y="31"/>
                    </a:lnTo>
                    <a:lnTo>
                      <a:pt x="14" y="38"/>
                    </a:lnTo>
                    <a:lnTo>
                      <a:pt x="14" y="42"/>
                    </a:lnTo>
                    <a:lnTo>
                      <a:pt x="13" y="44"/>
                    </a:lnTo>
                    <a:lnTo>
                      <a:pt x="8" y="46"/>
                    </a:lnTo>
                    <a:lnTo>
                      <a:pt x="10" y="5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67" name="Freeform 286"/>
              <p:cNvSpPr>
                <a:spLocks/>
              </p:cNvSpPr>
              <p:nvPr/>
            </p:nvSpPr>
            <p:spPr bwMode="auto">
              <a:xfrm>
                <a:off x="2890" y="1993"/>
                <a:ext cx="43" cy="11"/>
              </a:xfrm>
              <a:custGeom>
                <a:avLst/>
                <a:gdLst>
                  <a:gd name="T0" fmla="*/ 0 w 43"/>
                  <a:gd name="T1" fmla="*/ 11 h 11"/>
                  <a:gd name="T2" fmla="*/ 7 w 43"/>
                  <a:gd name="T3" fmla="*/ 11 h 11"/>
                  <a:gd name="T4" fmla="*/ 11 w 43"/>
                  <a:gd name="T5" fmla="*/ 11 h 11"/>
                  <a:gd name="T6" fmla="*/ 16 w 43"/>
                  <a:gd name="T7" fmla="*/ 11 h 11"/>
                  <a:gd name="T8" fmla="*/ 22 w 43"/>
                  <a:gd name="T9" fmla="*/ 11 h 11"/>
                  <a:gd name="T10" fmla="*/ 27 w 43"/>
                  <a:gd name="T11" fmla="*/ 11 h 11"/>
                  <a:gd name="T12" fmla="*/ 32 w 43"/>
                  <a:gd name="T13" fmla="*/ 8 h 11"/>
                  <a:gd name="T14" fmla="*/ 36 w 43"/>
                  <a:gd name="T15" fmla="*/ 8 h 11"/>
                  <a:gd name="T16" fmla="*/ 43 w 43"/>
                  <a:gd name="T17" fmla="*/ 8 h 11"/>
                  <a:gd name="T18" fmla="*/ 41 w 43"/>
                  <a:gd name="T19" fmla="*/ 0 h 11"/>
                  <a:gd name="T20" fmla="*/ 36 w 43"/>
                  <a:gd name="T21" fmla="*/ 0 h 11"/>
                  <a:gd name="T22" fmla="*/ 32 w 43"/>
                  <a:gd name="T23" fmla="*/ 0 h 11"/>
                  <a:gd name="T24" fmla="*/ 27 w 43"/>
                  <a:gd name="T25" fmla="*/ 0 h 11"/>
                  <a:gd name="T26" fmla="*/ 22 w 43"/>
                  <a:gd name="T27" fmla="*/ 2 h 11"/>
                  <a:gd name="T28" fmla="*/ 16 w 43"/>
                  <a:gd name="T29" fmla="*/ 2 h 11"/>
                  <a:gd name="T30" fmla="*/ 11 w 43"/>
                  <a:gd name="T31" fmla="*/ 2 h 11"/>
                  <a:gd name="T32" fmla="*/ 5 w 43"/>
                  <a:gd name="T33" fmla="*/ 2 h 11"/>
                  <a:gd name="T34" fmla="*/ 0 w 43"/>
                  <a:gd name="T35" fmla="*/ 2 h 11"/>
                  <a:gd name="T36" fmla="*/ 0 w 43"/>
                  <a:gd name="T37" fmla="*/ 11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11"/>
                  <a:gd name="T59" fmla="*/ 43 w 43"/>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11">
                    <a:moveTo>
                      <a:pt x="0" y="11"/>
                    </a:moveTo>
                    <a:lnTo>
                      <a:pt x="7" y="11"/>
                    </a:lnTo>
                    <a:lnTo>
                      <a:pt x="11" y="11"/>
                    </a:lnTo>
                    <a:lnTo>
                      <a:pt x="16" y="11"/>
                    </a:lnTo>
                    <a:lnTo>
                      <a:pt x="22" y="11"/>
                    </a:lnTo>
                    <a:lnTo>
                      <a:pt x="27" y="11"/>
                    </a:lnTo>
                    <a:lnTo>
                      <a:pt x="32" y="8"/>
                    </a:lnTo>
                    <a:lnTo>
                      <a:pt x="36" y="8"/>
                    </a:lnTo>
                    <a:lnTo>
                      <a:pt x="43" y="8"/>
                    </a:lnTo>
                    <a:lnTo>
                      <a:pt x="41" y="0"/>
                    </a:lnTo>
                    <a:lnTo>
                      <a:pt x="36" y="0"/>
                    </a:lnTo>
                    <a:lnTo>
                      <a:pt x="32" y="0"/>
                    </a:lnTo>
                    <a:lnTo>
                      <a:pt x="27" y="0"/>
                    </a:lnTo>
                    <a:lnTo>
                      <a:pt x="22" y="2"/>
                    </a:lnTo>
                    <a:lnTo>
                      <a:pt x="16" y="2"/>
                    </a:lnTo>
                    <a:lnTo>
                      <a:pt x="11" y="2"/>
                    </a:lnTo>
                    <a:lnTo>
                      <a:pt x="5" y="2"/>
                    </a:lnTo>
                    <a:lnTo>
                      <a:pt x="0" y="2"/>
                    </a:lnTo>
                    <a:lnTo>
                      <a:pt x="0"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68" name="Freeform 287"/>
              <p:cNvSpPr>
                <a:spLocks/>
              </p:cNvSpPr>
              <p:nvPr/>
            </p:nvSpPr>
            <p:spPr bwMode="auto">
              <a:xfrm>
                <a:off x="2878" y="1989"/>
                <a:ext cx="12" cy="15"/>
              </a:xfrm>
              <a:custGeom>
                <a:avLst/>
                <a:gdLst>
                  <a:gd name="T0" fmla="*/ 0 w 12"/>
                  <a:gd name="T1" fmla="*/ 0 h 15"/>
                  <a:gd name="T2" fmla="*/ 1 w 12"/>
                  <a:gd name="T3" fmla="*/ 0 h 15"/>
                  <a:gd name="T4" fmla="*/ 0 w 12"/>
                  <a:gd name="T5" fmla="*/ 4 h 15"/>
                  <a:gd name="T6" fmla="*/ 1 w 12"/>
                  <a:gd name="T7" fmla="*/ 6 h 15"/>
                  <a:gd name="T8" fmla="*/ 3 w 12"/>
                  <a:gd name="T9" fmla="*/ 8 h 15"/>
                  <a:gd name="T10" fmla="*/ 5 w 12"/>
                  <a:gd name="T11" fmla="*/ 10 h 15"/>
                  <a:gd name="T12" fmla="*/ 6 w 12"/>
                  <a:gd name="T13" fmla="*/ 12 h 15"/>
                  <a:gd name="T14" fmla="*/ 8 w 12"/>
                  <a:gd name="T15" fmla="*/ 15 h 15"/>
                  <a:gd name="T16" fmla="*/ 11 w 12"/>
                  <a:gd name="T17" fmla="*/ 15 h 15"/>
                  <a:gd name="T18" fmla="*/ 12 w 12"/>
                  <a:gd name="T19" fmla="*/ 15 h 15"/>
                  <a:gd name="T20" fmla="*/ 12 w 12"/>
                  <a:gd name="T21" fmla="*/ 6 h 15"/>
                  <a:gd name="T22" fmla="*/ 11 w 12"/>
                  <a:gd name="T23" fmla="*/ 6 h 15"/>
                  <a:gd name="T24" fmla="*/ 9 w 12"/>
                  <a:gd name="T25" fmla="*/ 4 h 15"/>
                  <a:gd name="T26" fmla="*/ 8 w 12"/>
                  <a:gd name="T27" fmla="*/ 4 h 15"/>
                  <a:gd name="T28" fmla="*/ 8 w 12"/>
                  <a:gd name="T29" fmla="*/ 2 h 15"/>
                  <a:gd name="T30" fmla="*/ 6 w 12"/>
                  <a:gd name="T31" fmla="*/ 2 h 15"/>
                  <a:gd name="T32" fmla="*/ 8 w 12"/>
                  <a:gd name="T33" fmla="*/ 2 h 15"/>
                  <a:gd name="T34" fmla="*/ 0 w 12"/>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5"/>
                  <a:gd name="T56" fmla="*/ 12 w 12"/>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5">
                    <a:moveTo>
                      <a:pt x="0" y="0"/>
                    </a:moveTo>
                    <a:lnTo>
                      <a:pt x="1" y="0"/>
                    </a:lnTo>
                    <a:lnTo>
                      <a:pt x="0" y="4"/>
                    </a:lnTo>
                    <a:lnTo>
                      <a:pt x="1" y="6"/>
                    </a:lnTo>
                    <a:lnTo>
                      <a:pt x="3" y="8"/>
                    </a:lnTo>
                    <a:lnTo>
                      <a:pt x="5" y="10"/>
                    </a:lnTo>
                    <a:lnTo>
                      <a:pt x="6" y="12"/>
                    </a:lnTo>
                    <a:lnTo>
                      <a:pt x="8" y="15"/>
                    </a:lnTo>
                    <a:lnTo>
                      <a:pt x="11" y="15"/>
                    </a:lnTo>
                    <a:lnTo>
                      <a:pt x="12" y="15"/>
                    </a:lnTo>
                    <a:lnTo>
                      <a:pt x="12" y="6"/>
                    </a:lnTo>
                    <a:lnTo>
                      <a:pt x="11" y="6"/>
                    </a:lnTo>
                    <a:lnTo>
                      <a:pt x="9" y="4"/>
                    </a:lnTo>
                    <a:lnTo>
                      <a:pt x="8" y="4"/>
                    </a:lnTo>
                    <a:lnTo>
                      <a:pt x="8" y="2"/>
                    </a:lnTo>
                    <a:lnTo>
                      <a:pt x="6" y="2"/>
                    </a:lnTo>
                    <a:lnTo>
                      <a:pt x="8" y="2"/>
                    </a:lnTo>
                    <a:lnTo>
                      <a:pt x="0"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69" name="Freeform 288"/>
              <p:cNvSpPr>
                <a:spLocks/>
              </p:cNvSpPr>
              <p:nvPr/>
            </p:nvSpPr>
            <p:spPr bwMode="auto">
              <a:xfrm>
                <a:off x="2875" y="1974"/>
                <a:ext cx="11" cy="17"/>
              </a:xfrm>
              <a:custGeom>
                <a:avLst/>
                <a:gdLst>
                  <a:gd name="T0" fmla="*/ 0 w 11"/>
                  <a:gd name="T1" fmla="*/ 0 h 17"/>
                  <a:gd name="T2" fmla="*/ 0 w 11"/>
                  <a:gd name="T3" fmla="*/ 2 h 17"/>
                  <a:gd name="T4" fmla="*/ 0 w 11"/>
                  <a:gd name="T5" fmla="*/ 4 h 17"/>
                  <a:gd name="T6" fmla="*/ 1 w 11"/>
                  <a:gd name="T7" fmla="*/ 9 h 17"/>
                  <a:gd name="T8" fmla="*/ 3 w 11"/>
                  <a:gd name="T9" fmla="*/ 11 h 17"/>
                  <a:gd name="T10" fmla="*/ 4 w 11"/>
                  <a:gd name="T11" fmla="*/ 13 h 17"/>
                  <a:gd name="T12" fmla="*/ 3 w 11"/>
                  <a:gd name="T13" fmla="*/ 15 h 17"/>
                  <a:gd name="T14" fmla="*/ 11 w 11"/>
                  <a:gd name="T15" fmla="*/ 17 h 17"/>
                  <a:gd name="T16" fmla="*/ 11 w 11"/>
                  <a:gd name="T17" fmla="*/ 13 h 17"/>
                  <a:gd name="T18" fmla="*/ 11 w 11"/>
                  <a:gd name="T19" fmla="*/ 9 h 17"/>
                  <a:gd name="T20" fmla="*/ 9 w 11"/>
                  <a:gd name="T21" fmla="*/ 6 h 17"/>
                  <a:gd name="T22" fmla="*/ 8 w 11"/>
                  <a:gd name="T23" fmla="*/ 4 h 17"/>
                  <a:gd name="T24" fmla="*/ 6 w 11"/>
                  <a:gd name="T25" fmla="*/ 2 h 17"/>
                  <a:gd name="T26" fmla="*/ 0 w 11"/>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7"/>
                  <a:gd name="T44" fmla="*/ 11 w 11"/>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7">
                    <a:moveTo>
                      <a:pt x="0" y="0"/>
                    </a:moveTo>
                    <a:lnTo>
                      <a:pt x="0" y="2"/>
                    </a:lnTo>
                    <a:lnTo>
                      <a:pt x="0" y="4"/>
                    </a:lnTo>
                    <a:lnTo>
                      <a:pt x="1" y="9"/>
                    </a:lnTo>
                    <a:lnTo>
                      <a:pt x="3" y="11"/>
                    </a:lnTo>
                    <a:lnTo>
                      <a:pt x="4" y="13"/>
                    </a:lnTo>
                    <a:lnTo>
                      <a:pt x="3" y="15"/>
                    </a:lnTo>
                    <a:lnTo>
                      <a:pt x="11" y="17"/>
                    </a:lnTo>
                    <a:lnTo>
                      <a:pt x="11" y="13"/>
                    </a:lnTo>
                    <a:lnTo>
                      <a:pt x="11" y="9"/>
                    </a:lnTo>
                    <a:lnTo>
                      <a:pt x="9" y="6"/>
                    </a:lnTo>
                    <a:lnTo>
                      <a:pt x="8" y="4"/>
                    </a:lnTo>
                    <a:lnTo>
                      <a:pt x="6" y="2"/>
                    </a:lnTo>
                    <a:lnTo>
                      <a:pt x="0"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70" name="Freeform 289"/>
              <p:cNvSpPr>
                <a:spLocks/>
              </p:cNvSpPr>
              <p:nvPr/>
            </p:nvSpPr>
            <p:spPr bwMode="auto">
              <a:xfrm>
                <a:off x="2875" y="1962"/>
                <a:ext cx="9" cy="14"/>
              </a:xfrm>
              <a:custGeom>
                <a:avLst/>
                <a:gdLst>
                  <a:gd name="T0" fmla="*/ 6 w 9"/>
                  <a:gd name="T1" fmla="*/ 0 h 14"/>
                  <a:gd name="T2" fmla="*/ 8 w 9"/>
                  <a:gd name="T3" fmla="*/ 0 h 14"/>
                  <a:gd name="T4" fmla="*/ 6 w 9"/>
                  <a:gd name="T5" fmla="*/ 2 h 14"/>
                  <a:gd name="T6" fmla="*/ 4 w 9"/>
                  <a:gd name="T7" fmla="*/ 2 h 14"/>
                  <a:gd name="T8" fmla="*/ 3 w 9"/>
                  <a:gd name="T9" fmla="*/ 4 h 14"/>
                  <a:gd name="T10" fmla="*/ 1 w 9"/>
                  <a:gd name="T11" fmla="*/ 6 h 14"/>
                  <a:gd name="T12" fmla="*/ 1 w 9"/>
                  <a:gd name="T13" fmla="*/ 8 h 14"/>
                  <a:gd name="T14" fmla="*/ 1 w 9"/>
                  <a:gd name="T15" fmla="*/ 10 h 14"/>
                  <a:gd name="T16" fmla="*/ 0 w 9"/>
                  <a:gd name="T17" fmla="*/ 12 h 14"/>
                  <a:gd name="T18" fmla="*/ 6 w 9"/>
                  <a:gd name="T19" fmla="*/ 14 h 14"/>
                  <a:gd name="T20" fmla="*/ 8 w 9"/>
                  <a:gd name="T21" fmla="*/ 12 h 14"/>
                  <a:gd name="T22" fmla="*/ 8 w 9"/>
                  <a:gd name="T23" fmla="*/ 10 h 14"/>
                  <a:gd name="T24" fmla="*/ 9 w 9"/>
                  <a:gd name="T25" fmla="*/ 8 h 14"/>
                  <a:gd name="T26" fmla="*/ 6 w 9"/>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4"/>
                  <a:gd name="T44" fmla="*/ 9 w 9"/>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4">
                    <a:moveTo>
                      <a:pt x="6" y="0"/>
                    </a:moveTo>
                    <a:lnTo>
                      <a:pt x="8" y="0"/>
                    </a:lnTo>
                    <a:lnTo>
                      <a:pt x="6" y="2"/>
                    </a:lnTo>
                    <a:lnTo>
                      <a:pt x="4" y="2"/>
                    </a:lnTo>
                    <a:lnTo>
                      <a:pt x="3" y="4"/>
                    </a:lnTo>
                    <a:lnTo>
                      <a:pt x="1" y="6"/>
                    </a:lnTo>
                    <a:lnTo>
                      <a:pt x="1" y="8"/>
                    </a:lnTo>
                    <a:lnTo>
                      <a:pt x="1" y="10"/>
                    </a:lnTo>
                    <a:lnTo>
                      <a:pt x="0" y="12"/>
                    </a:lnTo>
                    <a:lnTo>
                      <a:pt x="6" y="14"/>
                    </a:lnTo>
                    <a:lnTo>
                      <a:pt x="8" y="12"/>
                    </a:lnTo>
                    <a:lnTo>
                      <a:pt x="8" y="10"/>
                    </a:lnTo>
                    <a:lnTo>
                      <a:pt x="9" y="8"/>
                    </a:lnTo>
                    <a:lnTo>
                      <a:pt x="6"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71" name="Freeform 290"/>
              <p:cNvSpPr>
                <a:spLocks/>
              </p:cNvSpPr>
              <p:nvPr/>
            </p:nvSpPr>
            <p:spPr bwMode="auto">
              <a:xfrm>
                <a:off x="2881" y="1955"/>
                <a:ext cx="22" cy="15"/>
              </a:xfrm>
              <a:custGeom>
                <a:avLst/>
                <a:gdLst>
                  <a:gd name="T0" fmla="*/ 22 w 22"/>
                  <a:gd name="T1" fmla="*/ 0 h 15"/>
                  <a:gd name="T2" fmla="*/ 19 w 22"/>
                  <a:gd name="T3" fmla="*/ 0 h 15"/>
                  <a:gd name="T4" fmla="*/ 16 w 22"/>
                  <a:gd name="T5" fmla="*/ 0 h 15"/>
                  <a:gd name="T6" fmla="*/ 13 w 22"/>
                  <a:gd name="T7" fmla="*/ 0 h 15"/>
                  <a:gd name="T8" fmla="*/ 9 w 22"/>
                  <a:gd name="T9" fmla="*/ 2 h 15"/>
                  <a:gd name="T10" fmla="*/ 8 w 22"/>
                  <a:gd name="T11" fmla="*/ 2 h 15"/>
                  <a:gd name="T12" fmla="*/ 5 w 22"/>
                  <a:gd name="T13" fmla="*/ 4 h 15"/>
                  <a:gd name="T14" fmla="*/ 3 w 22"/>
                  <a:gd name="T15" fmla="*/ 7 h 15"/>
                  <a:gd name="T16" fmla="*/ 0 w 22"/>
                  <a:gd name="T17" fmla="*/ 7 h 15"/>
                  <a:gd name="T18" fmla="*/ 3 w 22"/>
                  <a:gd name="T19" fmla="*/ 15 h 15"/>
                  <a:gd name="T20" fmla="*/ 6 w 22"/>
                  <a:gd name="T21" fmla="*/ 13 h 15"/>
                  <a:gd name="T22" fmla="*/ 8 w 22"/>
                  <a:gd name="T23" fmla="*/ 13 h 15"/>
                  <a:gd name="T24" fmla="*/ 9 w 22"/>
                  <a:gd name="T25" fmla="*/ 11 h 15"/>
                  <a:gd name="T26" fmla="*/ 13 w 22"/>
                  <a:gd name="T27" fmla="*/ 11 h 15"/>
                  <a:gd name="T28" fmla="*/ 14 w 22"/>
                  <a:gd name="T29" fmla="*/ 9 h 15"/>
                  <a:gd name="T30" fmla="*/ 16 w 22"/>
                  <a:gd name="T31" fmla="*/ 9 h 15"/>
                  <a:gd name="T32" fmla="*/ 19 w 22"/>
                  <a:gd name="T33" fmla="*/ 9 h 15"/>
                  <a:gd name="T34" fmla="*/ 20 w 22"/>
                  <a:gd name="T35" fmla="*/ 9 h 15"/>
                  <a:gd name="T36" fmla="*/ 22 w 22"/>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5"/>
                  <a:gd name="T59" fmla="*/ 22 w 22"/>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5">
                    <a:moveTo>
                      <a:pt x="22" y="0"/>
                    </a:moveTo>
                    <a:lnTo>
                      <a:pt x="19" y="0"/>
                    </a:lnTo>
                    <a:lnTo>
                      <a:pt x="16" y="0"/>
                    </a:lnTo>
                    <a:lnTo>
                      <a:pt x="13" y="0"/>
                    </a:lnTo>
                    <a:lnTo>
                      <a:pt x="9" y="2"/>
                    </a:lnTo>
                    <a:lnTo>
                      <a:pt x="8" y="2"/>
                    </a:lnTo>
                    <a:lnTo>
                      <a:pt x="5" y="4"/>
                    </a:lnTo>
                    <a:lnTo>
                      <a:pt x="3" y="7"/>
                    </a:lnTo>
                    <a:lnTo>
                      <a:pt x="0" y="7"/>
                    </a:lnTo>
                    <a:lnTo>
                      <a:pt x="3" y="15"/>
                    </a:lnTo>
                    <a:lnTo>
                      <a:pt x="6" y="13"/>
                    </a:lnTo>
                    <a:lnTo>
                      <a:pt x="8" y="13"/>
                    </a:lnTo>
                    <a:lnTo>
                      <a:pt x="9" y="11"/>
                    </a:lnTo>
                    <a:lnTo>
                      <a:pt x="13" y="11"/>
                    </a:lnTo>
                    <a:lnTo>
                      <a:pt x="14" y="9"/>
                    </a:lnTo>
                    <a:lnTo>
                      <a:pt x="16" y="9"/>
                    </a:lnTo>
                    <a:lnTo>
                      <a:pt x="19" y="9"/>
                    </a:lnTo>
                    <a:lnTo>
                      <a:pt x="20" y="9"/>
                    </a:lnTo>
                    <a:lnTo>
                      <a:pt x="22"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72" name="Freeform 291"/>
              <p:cNvSpPr>
                <a:spLocks/>
              </p:cNvSpPr>
              <p:nvPr/>
            </p:nvSpPr>
            <p:spPr bwMode="auto">
              <a:xfrm>
                <a:off x="2901" y="1943"/>
                <a:ext cx="21" cy="21"/>
              </a:xfrm>
              <a:custGeom>
                <a:avLst/>
                <a:gdLst>
                  <a:gd name="T0" fmla="*/ 19 w 21"/>
                  <a:gd name="T1" fmla="*/ 0 h 21"/>
                  <a:gd name="T2" fmla="*/ 16 w 21"/>
                  <a:gd name="T3" fmla="*/ 2 h 21"/>
                  <a:gd name="T4" fmla="*/ 13 w 21"/>
                  <a:gd name="T5" fmla="*/ 4 h 21"/>
                  <a:gd name="T6" fmla="*/ 11 w 21"/>
                  <a:gd name="T7" fmla="*/ 6 h 21"/>
                  <a:gd name="T8" fmla="*/ 8 w 21"/>
                  <a:gd name="T9" fmla="*/ 8 h 21"/>
                  <a:gd name="T10" fmla="*/ 7 w 21"/>
                  <a:gd name="T11" fmla="*/ 10 h 21"/>
                  <a:gd name="T12" fmla="*/ 5 w 21"/>
                  <a:gd name="T13" fmla="*/ 10 h 21"/>
                  <a:gd name="T14" fmla="*/ 4 w 21"/>
                  <a:gd name="T15" fmla="*/ 12 h 21"/>
                  <a:gd name="T16" fmla="*/ 2 w 21"/>
                  <a:gd name="T17" fmla="*/ 12 h 21"/>
                  <a:gd name="T18" fmla="*/ 0 w 21"/>
                  <a:gd name="T19" fmla="*/ 21 h 21"/>
                  <a:gd name="T20" fmla="*/ 4 w 21"/>
                  <a:gd name="T21" fmla="*/ 21 h 21"/>
                  <a:gd name="T22" fmla="*/ 7 w 21"/>
                  <a:gd name="T23" fmla="*/ 19 h 21"/>
                  <a:gd name="T24" fmla="*/ 10 w 21"/>
                  <a:gd name="T25" fmla="*/ 16 h 21"/>
                  <a:gd name="T26" fmla="*/ 11 w 21"/>
                  <a:gd name="T27" fmla="*/ 14 h 21"/>
                  <a:gd name="T28" fmla="*/ 14 w 21"/>
                  <a:gd name="T29" fmla="*/ 12 h 21"/>
                  <a:gd name="T30" fmla="*/ 16 w 21"/>
                  <a:gd name="T31" fmla="*/ 10 h 21"/>
                  <a:gd name="T32" fmla="*/ 19 w 21"/>
                  <a:gd name="T33" fmla="*/ 10 h 21"/>
                  <a:gd name="T34" fmla="*/ 21 w 21"/>
                  <a:gd name="T35" fmla="*/ 8 h 21"/>
                  <a:gd name="T36" fmla="*/ 19 w 21"/>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1"/>
                  <a:gd name="T59" fmla="*/ 21 w 21"/>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1">
                    <a:moveTo>
                      <a:pt x="19" y="0"/>
                    </a:moveTo>
                    <a:lnTo>
                      <a:pt x="16" y="2"/>
                    </a:lnTo>
                    <a:lnTo>
                      <a:pt x="13" y="4"/>
                    </a:lnTo>
                    <a:lnTo>
                      <a:pt x="11" y="6"/>
                    </a:lnTo>
                    <a:lnTo>
                      <a:pt x="8" y="8"/>
                    </a:lnTo>
                    <a:lnTo>
                      <a:pt x="7" y="10"/>
                    </a:lnTo>
                    <a:lnTo>
                      <a:pt x="5" y="10"/>
                    </a:lnTo>
                    <a:lnTo>
                      <a:pt x="4" y="12"/>
                    </a:lnTo>
                    <a:lnTo>
                      <a:pt x="2" y="12"/>
                    </a:lnTo>
                    <a:lnTo>
                      <a:pt x="0" y="21"/>
                    </a:lnTo>
                    <a:lnTo>
                      <a:pt x="4" y="21"/>
                    </a:lnTo>
                    <a:lnTo>
                      <a:pt x="7" y="19"/>
                    </a:lnTo>
                    <a:lnTo>
                      <a:pt x="10" y="16"/>
                    </a:lnTo>
                    <a:lnTo>
                      <a:pt x="11" y="14"/>
                    </a:lnTo>
                    <a:lnTo>
                      <a:pt x="14" y="12"/>
                    </a:lnTo>
                    <a:lnTo>
                      <a:pt x="16" y="10"/>
                    </a:lnTo>
                    <a:lnTo>
                      <a:pt x="19" y="10"/>
                    </a:lnTo>
                    <a:lnTo>
                      <a:pt x="21" y="8"/>
                    </a:lnTo>
                    <a:lnTo>
                      <a:pt x="19"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73" name="Freeform 292"/>
              <p:cNvSpPr>
                <a:spLocks/>
              </p:cNvSpPr>
              <p:nvPr/>
            </p:nvSpPr>
            <p:spPr bwMode="auto">
              <a:xfrm>
                <a:off x="2920" y="1943"/>
                <a:ext cx="10" cy="10"/>
              </a:xfrm>
              <a:custGeom>
                <a:avLst/>
                <a:gdLst>
                  <a:gd name="T0" fmla="*/ 10 w 10"/>
                  <a:gd name="T1" fmla="*/ 4 h 10"/>
                  <a:gd name="T2" fmla="*/ 8 w 10"/>
                  <a:gd name="T3" fmla="*/ 2 h 10"/>
                  <a:gd name="T4" fmla="*/ 6 w 10"/>
                  <a:gd name="T5" fmla="*/ 2 h 10"/>
                  <a:gd name="T6" fmla="*/ 5 w 10"/>
                  <a:gd name="T7" fmla="*/ 0 h 10"/>
                  <a:gd name="T8" fmla="*/ 3 w 10"/>
                  <a:gd name="T9" fmla="*/ 0 h 10"/>
                  <a:gd name="T10" fmla="*/ 2 w 10"/>
                  <a:gd name="T11" fmla="*/ 0 h 10"/>
                  <a:gd name="T12" fmla="*/ 0 w 10"/>
                  <a:gd name="T13" fmla="*/ 0 h 10"/>
                  <a:gd name="T14" fmla="*/ 2 w 10"/>
                  <a:gd name="T15" fmla="*/ 8 h 10"/>
                  <a:gd name="T16" fmla="*/ 3 w 10"/>
                  <a:gd name="T17" fmla="*/ 8 h 10"/>
                  <a:gd name="T18" fmla="*/ 3 w 10"/>
                  <a:gd name="T19" fmla="*/ 10 h 10"/>
                  <a:gd name="T20" fmla="*/ 5 w 10"/>
                  <a:gd name="T21" fmla="*/ 10 h 10"/>
                  <a:gd name="T22" fmla="*/ 3 w 10"/>
                  <a:gd name="T23" fmla="*/ 8 h 10"/>
                  <a:gd name="T24" fmla="*/ 10 w 10"/>
                  <a:gd name="T25" fmla="*/ 4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0"/>
                  <a:gd name="T41" fmla="*/ 10 w 10"/>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0">
                    <a:moveTo>
                      <a:pt x="10" y="4"/>
                    </a:moveTo>
                    <a:lnTo>
                      <a:pt x="8" y="2"/>
                    </a:lnTo>
                    <a:lnTo>
                      <a:pt x="6" y="2"/>
                    </a:lnTo>
                    <a:lnTo>
                      <a:pt x="5" y="0"/>
                    </a:lnTo>
                    <a:lnTo>
                      <a:pt x="3" y="0"/>
                    </a:lnTo>
                    <a:lnTo>
                      <a:pt x="2" y="0"/>
                    </a:lnTo>
                    <a:lnTo>
                      <a:pt x="0" y="0"/>
                    </a:lnTo>
                    <a:lnTo>
                      <a:pt x="2" y="8"/>
                    </a:lnTo>
                    <a:lnTo>
                      <a:pt x="3" y="8"/>
                    </a:lnTo>
                    <a:lnTo>
                      <a:pt x="3" y="10"/>
                    </a:lnTo>
                    <a:lnTo>
                      <a:pt x="5" y="10"/>
                    </a:lnTo>
                    <a:lnTo>
                      <a:pt x="3" y="8"/>
                    </a:lnTo>
                    <a:lnTo>
                      <a:pt x="10"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74" name="Freeform 293"/>
              <p:cNvSpPr>
                <a:spLocks/>
              </p:cNvSpPr>
              <p:nvPr/>
            </p:nvSpPr>
            <p:spPr bwMode="auto">
              <a:xfrm>
                <a:off x="2936" y="1999"/>
                <a:ext cx="28" cy="11"/>
              </a:xfrm>
              <a:custGeom>
                <a:avLst/>
                <a:gdLst>
                  <a:gd name="T0" fmla="*/ 0 w 28"/>
                  <a:gd name="T1" fmla="*/ 9 h 11"/>
                  <a:gd name="T2" fmla="*/ 6 w 28"/>
                  <a:gd name="T3" fmla="*/ 9 h 11"/>
                  <a:gd name="T4" fmla="*/ 11 w 28"/>
                  <a:gd name="T5" fmla="*/ 9 h 11"/>
                  <a:gd name="T6" fmla="*/ 14 w 28"/>
                  <a:gd name="T7" fmla="*/ 9 h 11"/>
                  <a:gd name="T8" fmla="*/ 17 w 28"/>
                  <a:gd name="T9" fmla="*/ 9 h 11"/>
                  <a:gd name="T10" fmla="*/ 20 w 28"/>
                  <a:gd name="T11" fmla="*/ 9 h 11"/>
                  <a:gd name="T12" fmla="*/ 22 w 28"/>
                  <a:gd name="T13" fmla="*/ 9 h 11"/>
                  <a:gd name="T14" fmla="*/ 25 w 28"/>
                  <a:gd name="T15" fmla="*/ 9 h 11"/>
                  <a:gd name="T16" fmla="*/ 28 w 28"/>
                  <a:gd name="T17" fmla="*/ 11 h 11"/>
                  <a:gd name="T18" fmla="*/ 28 w 28"/>
                  <a:gd name="T19" fmla="*/ 2 h 11"/>
                  <a:gd name="T20" fmla="*/ 25 w 28"/>
                  <a:gd name="T21" fmla="*/ 0 h 11"/>
                  <a:gd name="T22" fmla="*/ 23 w 28"/>
                  <a:gd name="T23" fmla="*/ 0 h 11"/>
                  <a:gd name="T24" fmla="*/ 20 w 28"/>
                  <a:gd name="T25" fmla="*/ 0 h 11"/>
                  <a:gd name="T26" fmla="*/ 19 w 28"/>
                  <a:gd name="T27" fmla="*/ 0 h 11"/>
                  <a:gd name="T28" fmla="*/ 15 w 28"/>
                  <a:gd name="T29" fmla="*/ 0 h 11"/>
                  <a:gd name="T30" fmla="*/ 11 w 28"/>
                  <a:gd name="T31" fmla="*/ 0 h 11"/>
                  <a:gd name="T32" fmla="*/ 6 w 28"/>
                  <a:gd name="T33" fmla="*/ 0 h 11"/>
                  <a:gd name="T34" fmla="*/ 0 w 28"/>
                  <a:gd name="T35" fmla="*/ 0 h 11"/>
                  <a:gd name="T36" fmla="*/ 0 w 28"/>
                  <a:gd name="T37" fmla="*/ 9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11"/>
                  <a:gd name="T59" fmla="*/ 28 w 28"/>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11">
                    <a:moveTo>
                      <a:pt x="0" y="9"/>
                    </a:moveTo>
                    <a:lnTo>
                      <a:pt x="6" y="9"/>
                    </a:lnTo>
                    <a:lnTo>
                      <a:pt x="11" y="9"/>
                    </a:lnTo>
                    <a:lnTo>
                      <a:pt x="14" y="9"/>
                    </a:lnTo>
                    <a:lnTo>
                      <a:pt x="17" y="9"/>
                    </a:lnTo>
                    <a:lnTo>
                      <a:pt x="20" y="9"/>
                    </a:lnTo>
                    <a:lnTo>
                      <a:pt x="22" y="9"/>
                    </a:lnTo>
                    <a:lnTo>
                      <a:pt x="25" y="9"/>
                    </a:lnTo>
                    <a:lnTo>
                      <a:pt x="28" y="11"/>
                    </a:lnTo>
                    <a:lnTo>
                      <a:pt x="28" y="2"/>
                    </a:lnTo>
                    <a:lnTo>
                      <a:pt x="25" y="0"/>
                    </a:lnTo>
                    <a:lnTo>
                      <a:pt x="23" y="0"/>
                    </a:lnTo>
                    <a:lnTo>
                      <a:pt x="20" y="0"/>
                    </a:lnTo>
                    <a:lnTo>
                      <a:pt x="19" y="0"/>
                    </a:lnTo>
                    <a:lnTo>
                      <a:pt x="15" y="0"/>
                    </a:lnTo>
                    <a:lnTo>
                      <a:pt x="11" y="0"/>
                    </a:lnTo>
                    <a:lnTo>
                      <a:pt x="6" y="0"/>
                    </a:lnTo>
                    <a:lnTo>
                      <a:pt x="0"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75" name="Freeform 294"/>
              <p:cNvSpPr>
                <a:spLocks/>
              </p:cNvSpPr>
              <p:nvPr/>
            </p:nvSpPr>
            <p:spPr bwMode="auto">
              <a:xfrm>
                <a:off x="2900" y="1999"/>
                <a:ext cx="36" cy="19"/>
              </a:xfrm>
              <a:custGeom>
                <a:avLst/>
                <a:gdLst>
                  <a:gd name="T0" fmla="*/ 1 w 36"/>
                  <a:gd name="T1" fmla="*/ 19 h 19"/>
                  <a:gd name="T2" fmla="*/ 6 w 36"/>
                  <a:gd name="T3" fmla="*/ 17 h 19"/>
                  <a:gd name="T4" fmla="*/ 11 w 36"/>
                  <a:gd name="T5" fmla="*/ 15 h 19"/>
                  <a:gd name="T6" fmla="*/ 15 w 36"/>
                  <a:gd name="T7" fmla="*/ 15 h 19"/>
                  <a:gd name="T8" fmla="*/ 19 w 36"/>
                  <a:gd name="T9" fmla="*/ 13 h 19"/>
                  <a:gd name="T10" fmla="*/ 23 w 36"/>
                  <a:gd name="T11" fmla="*/ 11 h 19"/>
                  <a:gd name="T12" fmla="*/ 28 w 36"/>
                  <a:gd name="T13" fmla="*/ 9 h 19"/>
                  <a:gd name="T14" fmla="*/ 31 w 36"/>
                  <a:gd name="T15" fmla="*/ 9 h 19"/>
                  <a:gd name="T16" fmla="*/ 36 w 36"/>
                  <a:gd name="T17" fmla="*/ 9 h 19"/>
                  <a:gd name="T18" fmla="*/ 36 w 36"/>
                  <a:gd name="T19" fmla="*/ 0 h 19"/>
                  <a:gd name="T20" fmla="*/ 31 w 36"/>
                  <a:gd name="T21" fmla="*/ 0 h 19"/>
                  <a:gd name="T22" fmla="*/ 26 w 36"/>
                  <a:gd name="T23" fmla="*/ 0 h 19"/>
                  <a:gd name="T24" fmla="*/ 22 w 36"/>
                  <a:gd name="T25" fmla="*/ 2 h 19"/>
                  <a:gd name="T26" fmla="*/ 17 w 36"/>
                  <a:gd name="T27" fmla="*/ 5 h 19"/>
                  <a:gd name="T28" fmla="*/ 12 w 36"/>
                  <a:gd name="T29" fmla="*/ 7 h 19"/>
                  <a:gd name="T30" fmla="*/ 9 w 36"/>
                  <a:gd name="T31" fmla="*/ 7 h 19"/>
                  <a:gd name="T32" fmla="*/ 5 w 36"/>
                  <a:gd name="T33" fmla="*/ 9 h 19"/>
                  <a:gd name="T34" fmla="*/ 0 w 36"/>
                  <a:gd name="T35" fmla="*/ 11 h 19"/>
                  <a:gd name="T36" fmla="*/ 1 w 36"/>
                  <a:gd name="T37" fmla="*/ 11 h 19"/>
                  <a:gd name="T38" fmla="*/ 1 w 36"/>
                  <a:gd name="T39" fmla="*/ 19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
                  <a:gd name="T61" fmla="*/ 0 h 19"/>
                  <a:gd name="T62" fmla="*/ 36 w 36"/>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 h="19">
                    <a:moveTo>
                      <a:pt x="1" y="19"/>
                    </a:moveTo>
                    <a:lnTo>
                      <a:pt x="6" y="17"/>
                    </a:lnTo>
                    <a:lnTo>
                      <a:pt x="11" y="15"/>
                    </a:lnTo>
                    <a:lnTo>
                      <a:pt x="15" y="15"/>
                    </a:lnTo>
                    <a:lnTo>
                      <a:pt x="19" y="13"/>
                    </a:lnTo>
                    <a:lnTo>
                      <a:pt x="23" y="11"/>
                    </a:lnTo>
                    <a:lnTo>
                      <a:pt x="28" y="9"/>
                    </a:lnTo>
                    <a:lnTo>
                      <a:pt x="31" y="9"/>
                    </a:lnTo>
                    <a:lnTo>
                      <a:pt x="36" y="9"/>
                    </a:lnTo>
                    <a:lnTo>
                      <a:pt x="36" y="0"/>
                    </a:lnTo>
                    <a:lnTo>
                      <a:pt x="31" y="0"/>
                    </a:lnTo>
                    <a:lnTo>
                      <a:pt x="26" y="0"/>
                    </a:lnTo>
                    <a:lnTo>
                      <a:pt x="22" y="2"/>
                    </a:lnTo>
                    <a:lnTo>
                      <a:pt x="17" y="5"/>
                    </a:lnTo>
                    <a:lnTo>
                      <a:pt x="12" y="7"/>
                    </a:lnTo>
                    <a:lnTo>
                      <a:pt x="9" y="7"/>
                    </a:lnTo>
                    <a:lnTo>
                      <a:pt x="5" y="9"/>
                    </a:lnTo>
                    <a:lnTo>
                      <a:pt x="0" y="11"/>
                    </a:lnTo>
                    <a:lnTo>
                      <a:pt x="1" y="11"/>
                    </a:lnTo>
                    <a:lnTo>
                      <a:pt x="1"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76" name="Freeform 295"/>
              <p:cNvSpPr>
                <a:spLocks/>
              </p:cNvSpPr>
              <p:nvPr/>
            </p:nvSpPr>
            <p:spPr bwMode="auto">
              <a:xfrm>
                <a:off x="2895" y="2010"/>
                <a:ext cx="10" cy="25"/>
              </a:xfrm>
              <a:custGeom>
                <a:avLst/>
                <a:gdLst>
                  <a:gd name="T0" fmla="*/ 10 w 10"/>
                  <a:gd name="T1" fmla="*/ 21 h 25"/>
                  <a:gd name="T2" fmla="*/ 10 w 10"/>
                  <a:gd name="T3" fmla="*/ 19 h 25"/>
                  <a:gd name="T4" fmla="*/ 8 w 10"/>
                  <a:gd name="T5" fmla="*/ 15 h 25"/>
                  <a:gd name="T6" fmla="*/ 6 w 10"/>
                  <a:gd name="T7" fmla="*/ 13 h 25"/>
                  <a:gd name="T8" fmla="*/ 6 w 10"/>
                  <a:gd name="T9" fmla="*/ 10 h 25"/>
                  <a:gd name="T10" fmla="*/ 6 w 10"/>
                  <a:gd name="T11" fmla="*/ 8 h 25"/>
                  <a:gd name="T12" fmla="*/ 6 w 10"/>
                  <a:gd name="T13" fmla="*/ 0 h 25"/>
                  <a:gd name="T14" fmla="*/ 2 w 10"/>
                  <a:gd name="T15" fmla="*/ 0 h 25"/>
                  <a:gd name="T16" fmla="*/ 0 w 10"/>
                  <a:gd name="T17" fmla="*/ 4 h 25"/>
                  <a:gd name="T18" fmla="*/ 0 w 10"/>
                  <a:gd name="T19" fmla="*/ 8 h 25"/>
                  <a:gd name="T20" fmla="*/ 0 w 10"/>
                  <a:gd name="T21" fmla="*/ 13 h 25"/>
                  <a:gd name="T22" fmla="*/ 0 w 10"/>
                  <a:gd name="T23" fmla="*/ 17 h 25"/>
                  <a:gd name="T24" fmla="*/ 2 w 10"/>
                  <a:gd name="T25" fmla="*/ 19 h 25"/>
                  <a:gd name="T26" fmla="*/ 3 w 10"/>
                  <a:gd name="T27" fmla="*/ 23 h 25"/>
                  <a:gd name="T28" fmla="*/ 5 w 10"/>
                  <a:gd name="T29" fmla="*/ 25 h 25"/>
                  <a:gd name="T30" fmla="*/ 10 w 10"/>
                  <a:gd name="T31" fmla="*/ 21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25"/>
                  <a:gd name="T50" fmla="*/ 10 w 10"/>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25">
                    <a:moveTo>
                      <a:pt x="10" y="21"/>
                    </a:moveTo>
                    <a:lnTo>
                      <a:pt x="10" y="19"/>
                    </a:lnTo>
                    <a:lnTo>
                      <a:pt x="8" y="15"/>
                    </a:lnTo>
                    <a:lnTo>
                      <a:pt x="6" y="13"/>
                    </a:lnTo>
                    <a:lnTo>
                      <a:pt x="6" y="10"/>
                    </a:lnTo>
                    <a:lnTo>
                      <a:pt x="6" y="8"/>
                    </a:lnTo>
                    <a:lnTo>
                      <a:pt x="6" y="0"/>
                    </a:lnTo>
                    <a:lnTo>
                      <a:pt x="2" y="0"/>
                    </a:lnTo>
                    <a:lnTo>
                      <a:pt x="0" y="4"/>
                    </a:lnTo>
                    <a:lnTo>
                      <a:pt x="0" y="8"/>
                    </a:lnTo>
                    <a:lnTo>
                      <a:pt x="0" y="13"/>
                    </a:lnTo>
                    <a:lnTo>
                      <a:pt x="0" y="17"/>
                    </a:lnTo>
                    <a:lnTo>
                      <a:pt x="2" y="19"/>
                    </a:lnTo>
                    <a:lnTo>
                      <a:pt x="3" y="23"/>
                    </a:lnTo>
                    <a:lnTo>
                      <a:pt x="5" y="25"/>
                    </a:lnTo>
                    <a:lnTo>
                      <a:pt x="10" y="2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77" name="Freeform 296"/>
              <p:cNvSpPr>
                <a:spLocks/>
              </p:cNvSpPr>
              <p:nvPr/>
            </p:nvSpPr>
            <p:spPr bwMode="auto">
              <a:xfrm>
                <a:off x="2900" y="2031"/>
                <a:ext cx="22" cy="19"/>
              </a:xfrm>
              <a:custGeom>
                <a:avLst/>
                <a:gdLst>
                  <a:gd name="T0" fmla="*/ 22 w 22"/>
                  <a:gd name="T1" fmla="*/ 10 h 19"/>
                  <a:gd name="T2" fmla="*/ 20 w 22"/>
                  <a:gd name="T3" fmla="*/ 8 h 19"/>
                  <a:gd name="T4" fmla="*/ 17 w 22"/>
                  <a:gd name="T5" fmla="*/ 8 h 19"/>
                  <a:gd name="T6" fmla="*/ 15 w 22"/>
                  <a:gd name="T7" fmla="*/ 8 h 19"/>
                  <a:gd name="T8" fmla="*/ 12 w 22"/>
                  <a:gd name="T9" fmla="*/ 6 h 19"/>
                  <a:gd name="T10" fmla="*/ 11 w 22"/>
                  <a:gd name="T11" fmla="*/ 4 h 19"/>
                  <a:gd name="T12" fmla="*/ 8 w 22"/>
                  <a:gd name="T13" fmla="*/ 4 h 19"/>
                  <a:gd name="T14" fmla="*/ 6 w 22"/>
                  <a:gd name="T15" fmla="*/ 2 h 19"/>
                  <a:gd name="T16" fmla="*/ 5 w 22"/>
                  <a:gd name="T17" fmla="*/ 0 h 19"/>
                  <a:gd name="T18" fmla="*/ 0 w 22"/>
                  <a:gd name="T19" fmla="*/ 4 h 19"/>
                  <a:gd name="T20" fmla="*/ 1 w 22"/>
                  <a:gd name="T21" fmla="*/ 8 h 19"/>
                  <a:gd name="T22" fmla="*/ 5 w 22"/>
                  <a:gd name="T23" fmla="*/ 10 h 19"/>
                  <a:gd name="T24" fmla="*/ 8 w 22"/>
                  <a:gd name="T25" fmla="*/ 13 h 19"/>
                  <a:gd name="T26" fmla="*/ 11 w 22"/>
                  <a:gd name="T27" fmla="*/ 15 h 19"/>
                  <a:gd name="T28" fmla="*/ 12 w 22"/>
                  <a:gd name="T29" fmla="*/ 17 h 19"/>
                  <a:gd name="T30" fmla="*/ 15 w 22"/>
                  <a:gd name="T31" fmla="*/ 17 h 19"/>
                  <a:gd name="T32" fmla="*/ 19 w 22"/>
                  <a:gd name="T33" fmla="*/ 19 h 19"/>
                  <a:gd name="T34" fmla="*/ 22 w 22"/>
                  <a:gd name="T35" fmla="*/ 19 h 19"/>
                  <a:gd name="T36" fmla="*/ 22 w 22"/>
                  <a:gd name="T37" fmla="*/ 1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9"/>
                  <a:gd name="T59" fmla="*/ 22 w 22"/>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9">
                    <a:moveTo>
                      <a:pt x="22" y="10"/>
                    </a:moveTo>
                    <a:lnTo>
                      <a:pt x="20" y="8"/>
                    </a:lnTo>
                    <a:lnTo>
                      <a:pt x="17" y="8"/>
                    </a:lnTo>
                    <a:lnTo>
                      <a:pt x="15" y="8"/>
                    </a:lnTo>
                    <a:lnTo>
                      <a:pt x="12" y="6"/>
                    </a:lnTo>
                    <a:lnTo>
                      <a:pt x="11" y="4"/>
                    </a:lnTo>
                    <a:lnTo>
                      <a:pt x="8" y="4"/>
                    </a:lnTo>
                    <a:lnTo>
                      <a:pt x="6" y="2"/>
                    </a:lnTo>
                    <a:lnTo>
                      <a:pt x="5" y="0"/>
                    </a:lnTo>
                    <a:lnTo>
                      <a:pt x="0" y="4"/>
                    </a:lnTo>
                    <a:lnTo>
                      <a:pt x="1" y="8"/>
                    </a:lnTo>
                    <a:lnTo>
                      <a:pt x="5" y="10"/>
                    </a:lnTo>
                    <a:lnTo>
                      <a:pt x="8" y="13"/>
                    </a:lnTo>
                    <a:lnTo>
                      <a:pt x="11" y="15"/>
                    </a:lnTo>
                    <a:lnTo>
                      <a:pt x="12" y="17"/>
                    </a:lnTo>
                    <a:lnTo>
                      <a:pt x="15" y="17"/>
                    </a:lnTo>
                    <a:lnTo>
                      <a:pt x="19" y="19"/>
                    </a:lnTo>
                    <a:lnTo>
                      <a:pt x="22" y="19"/>
                    </a:lnTo>
                    <a:lnTo>
                      <a:pt x="22"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78" name="Freeform 297"/>
              <p:cNvSpPr>
                <a:spLocks/>
              </p:cNvSpPr>
              <p:nvPr/>
            </p:nvSpPr>
            <p:spPr bwMode="auto">
              <a:xfrm>
                <a:off x="2922" y="2033"/>
                <a:ext cx="62" cy="17"/>
              </a:xfrm>
              <a:custGeom>
                <a:avLst/>
                <a:gdLst>
                  <a:gd name="T0" fmla="*/ 58 w 62"/>
                  <a:gd name="T1" fmla="*/ 0 h 17"/>
                  <a:gd name="T2" fmla="*/ 54 w 62"/>
                  <a:gd name="T3" fmla="*/ 2 h 17"/>
                  <a:gd name="T4" fmla="*/ 48 w 62"/>
                  <a:gd name="T5" fmla="*/ 4 h 17"/>
                  <a:gd name="T6" fmla="*/ 39 w 62"/>
                  <a:gd name="T7" fmla="*/ 4 h 17"/>
                  <a:gd name="T8" fmla="*/ 29 w 62"/>
                  <a:gd name="T9" fmla="*/ 6 h 17"/>
                  <a:gd name="T10" fmla="*/ 20 w 62"/>
                  <a:gd name="T11" fmla="*/ 6 h 17"/>
                  <a:gd name="T12" fmla="*/ 12 w 62"/>
                  <a:gd name="T13" fmla="*/ 8 h 17"/>
                  <a:gd name="T14" fmla="*/ 4 w 62"/>
                  <a:gd name="T15" fmla="*/ 8 h 17"/>
                  <a:gd name="T16" fmla="*/ 0 w 62"/>
                  <a:gd name="T17" fmla="*/ 8 h 17"/>
                  <a:gd name="T18" fmla="*/ 0 w 62"/>
                  <a:gd name="T19" fmla="*/ 17 h 17"/>
                  <a:gd name="T20" fmla="*/ 4 w 62"/>
                  <a:gd name="T21" fmla="*/ 17 h 17"/>
                  <a:gd name="T22" fmla="*/ 12 w 62"/>
                  <a:gd name="T23" fmla="*/ 17 h 17"/>
                  <a:gd name="T24" fmla="*/ 22 w 62"/>
                  <a:gd name="T25" fmla="*/ 17 h 17"/>
                  <a:gd name="T26" fmla="*/ 31 w 62"/>
                  <a:gd name="T27" fmla="*/ 15 h 17"/>
                  <a:gd name="T28" fmla="*/ 40 w 62"/>
                  <a:gd name="T29" fmla="*/ 15 h 17"/>
                  <a:gd name="T30" fmla="*/ 48 w 62"/>
                  <a:gd name="T31" fmla="*/ 13 h 17"/>
                  <a:gd name="T32" fmla="*/ 56 w 62"/>
                  <a:gd name="T33" fmla="*/ 11 h 17"/>
                  <a:gd name="T34" fmla="*/ 62 w 62"/>
                  <a:gd name="T35" fmla="*/ 6 h 17"/>
                  <a:gd name="T36" fmla="*/ 58 w 62"/>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17"/>
                  <a:gd name="T59" fmla="*/ 62 w 62"/>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17">
                    <a:moveTo>
                      <a:pt x="58" y="0"/>
                    </a:moveTo>
                    <a:lnTo>
                      <a:pt x="54" y="2"/>
                    </a:lnTo>
                    <a:lnTo>
                      <a:pt x="48" y="4"/>
                    </a:lnTo>
                    <a:lnTo>
                      <a:pt x="39" y="4"/>
                    </a:lnTo>
                    <a:lnTo>
                      <a:pt x="29" y="6"/>
                    </a:lnTo>
                    <a:lnTo>
                      <a:pt x="20" y="6"/>
                    </a:lnTo>
                    <a:lnTo>
                      <a:pt x="12" y="8"/>
                    </a:lnTo>
                    <a:lnTo>
                      <a:pt x="4" y="8"/>
                    </a:lnTo>
                    <a:lnTo>
                      <a:pt x="0" y="8"/>
                    </a:lnTo>
                    <a:lnTo>
                      <a:pt x="0" y="17"/>
                    </a:lnTo>
                    <a:lnTo>
                      <a:pt x="4" y="17"/>
                    </a:lnTo>
                    <a:lnTo>
                      <a:pt x="12" y="17"/>
                    </a:lnTo>
                    <a:lnTo>
                      <a:pt x="22" y="17"/>
                    </a:lnTo>
                    <a:lnTo>
                      <a:pt x="31" y="15"/>
                    </a:lnTo>
                    <a:lnTo>
                      <a:pt x="40" y="15"/>
                    </a:lnTo>
                    <a:lnTo>
                      <a:pt x="48" y="13"/>
                    </a:lnTo>
                    <a:lnTo>
                      <a:pt x="56" y="11"/>
                    </a:lnTo>
                    <a:lnTo>
                      <a:pt x="62" y="6"/>
                    </a:lnTo>
                    <a:lnTo>
                      <a:pt x="5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79" name="Freeform 298"/>
              <p:cNvSpPr>
                <a:spLocks/>
              </p:cNvSpPr>
              <p:nvPr/>
            </p:nvSpPr>
            <p:spPr bwMode="auto">
              <a:xfrm>
                <a:off x="2980" y="2004"/>
                <a:ext cx="12" cy="35"/>
              </a:xfrm>
              <a:custGeom>
                <a:avLst/>
                <a:gdLst>
                  <a:gd name="T0" fmla="*/ 3 w 12"/>
                  <a:gd name="T1" fmla="*/ 8 h 35"/>
                  <a:gd name="T2" fmla="*/ 4 w 12"/>
                  <a:gd name="T3" fmla="*/ 10 h 35"/>
                  <a:gd name="T4" fmla="*/ 6 w 12"/>
                  <a:gd name="T5" fmla="*/ 12 h 35"/>
                  <a:gd name="T6" fmla="*/ 6 w 12"/>
                  <a:gd name="T7" fmla="*/ 14 h 35"/>
                  <a:gd name="T8" fmla="*/ 6 w 12"/>
                  <a:gd name="T9" fmla="*/ 19 h 35"/>
                  <a:gd name="T10" fmla="*/ 4 w 12"/>
                  <a:gd name="T11" fmla="*/ 21 h 35"/>
                  <a:gd name="T12" fmla="*/ 3 w 12"/>
                  <a:gd name="T13" fmla="*/ 25 h 35"/>
                  <a:gd name="T14" fmla="*/ 1 w 12"/>
                  <a:gd name="T15" fmla="*/ 27 h 35"/>
                  <a:gd name="T16" fmla="*/ 0 w 12"/>
                  <a:gd name="T17" fmla="*/ 29 h 35"/>
                  <a:gd name="T18" fmla="*/ 4 w 12"/>
                  <a:gd name="T19" fmla="*/ 35 h 35"/>
                  <a:gd name="T20" fmla="*/ 6 w 12"/>
                  <a:gd name="T21" fmla="*/ 33 h 35"/>
                  <a:gd name="T22" fmla="*/ 9 w 12"/>
                  <a:gd name="T23" fmla="*/ 29 h 35"/>
                  <a:gd name="T24" fmla="*/ 11 w 12"/>
                  <a:gd name="T25" fmla="*/ 25 h 35"/>
                  <a:gd name="T26" fmla="*/ 12 w 12"/>
                  <a:gd name="T27" fmla="*/ 19 h 35"/>
                  <a:gd name="T28" fmla="*/ 12 w 12"/>
                  <a:gd name="T29" fmla="*/ 14 h 35"/>
                  <a:gd name="T30" fmla="*/ 12 w 12"/>
                  <a:gd name="T31" fmla="*/ 10 h 35"/>
                  <a:gd name="T32" fmla="*/ 9 w 12"/>
                  <a:gd name="T33" fmla="*/ 4 h 35"/>
                  <a:gd name="T34" fmla="*/ 6 w 12"/>
                  <a:gd name="T35" fmla="*/ 0 h 35"/>
                  <a:gd name="T36" fmla="*/ 3 w 12"/>
                  <a:gd name="T37" fmla="*/ 8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35"/>
                  <a:gd name="T59" fmla="*/ 12 w 12"/>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35">
                    <a:moveTo>
                      <a:pt x="3" y="8"/>
                    </a:moveTo>
                    <a:lnTo>
                      <a:pt x="4" y="10"/>
                    </a:lnTo>
                    <a:lnTo>
                      <a:pt x="6" y="12"/>
                    </a:lnTo>
                    <a:lnTo>
                      <a:pt x="6" y="14"/>
                    </a:lnTo>
                    <a:lnTo>
                      <a:pt x="6" y="19"/>
                    </a:lnTo>
                    <a:lnTo>
                      <a:pt x="4" y="21"/>
                    </a:lnTo>
                    <a:lnTo>
                      <a:pt x="3" y="25"/>
                    </a:lnTo>
                    <a:lnTo>
                      <a:pt x="1" y="27"/>
                    </a:lnTo>
                    <a:lnTo>
                      <a:pt x="0" y="29"/>
                    </a:lnTo>
                    <a:lnTo>
                      <a:pt x="4" y="35"/>
                    </a:lnTo>
                    <a:lnTo>
                      <a:pt x="6" y="33"/>
                    </a:lnTo>
                    <a:lnTo>
                      <a:pt x="9" y="29"/>
                    </a:lnTo>
                    <a:lnTo>
                      <a:pt x="11" y="25"/>
                    </a:lnTo>
                    <a:lnTo>
                      <a:pt x="12" y="19"/>
                    </a:lnTo>
                    <a:lnTo>
                      <a:pt x="12" y="14"/>
                    </a:lnTo>
                    <a:lnTo>
                      <a:pt x="12" y="10"/>
                    </a:lnTo>
                    <a:lnTo>
                      <a:pt x="9" y="4"/>
                    </a:lnTo>
                    <a:lnTo>
                      <a:pt x="6" y="0"/>
                    </a:lnTo>
                    <a:lnTo>
                      <a:pt x="3"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80" name="Freeform 299"/>
              <p:cNvSpPr>
                <a:spLocks/>
              </p:cNvSpPr>
              <p:nvPr/>
            </p:nvSpPr>
            <p:spPr bwMode="auto">
              <a:xfrm>
                <a:off x="2964" y="2001"/>
                <a:ext cx="22" cy="11"/>
              </a:xfrm>
              <a:custGeom>
                <a:avLst/>
                <a:gdLst>
                  <a:gd name="T0" fmla="*/ 0 w 22"/>
                  <a:gd name="T1" fmla="*/ 9 h 11"/>
                  <a:gd name="T2" fmla="*/ 3 w 22"/>
                  <a:gd name="T3" fmla="*/ 9 h 11"/>
                  <a:gd name="T4" fmla="*/ 6 w 22"/>
                  <a:gd name="T5" fmla="*/ 9 h 11"/>
                  <a:gd name="T6" fmla="*/ 8 w 22"/>
                  <a:gd name="T7" fmla="*/ 9 h 11"/>
                  <a:gd name="T8" fmla="*/ 11 w 22"/>
                  <a:gd name="T9" fmla="*/ 9 h 11"/>
                  <a:gd name="T10" fmla="*/ 12 w 22"/>
                  <a:gd name="T11" fmla="*/ 9 h 11"/>
                  <a:gd name="T12" fmla="*/ 16 w 22"/>
                  <a:gd name="T13" fmla="*/ 9 h 11"/>
                  <a:gd name="T14" fmla="*/ 17 w 22"/>
                  <a:gd name="T15" fmla="*/ 9 h 11"/>
                  <a:gd name="T16" fmla="*/ 19 w 22"/>
                  <a:gd name="T17" fmla="*/ 11 h 11"/>
                  <a:gd name="T18" fmla="*/ 22 w 22"/>
                  <a:gd name="T19" fmla="*/ 3 h 11"/>
                  <a:gd name="T20" fmla="*/ 20 w 22"/>
                  <a:gd name="T21" fmla="*/ 0 h 11"/>
                  <a:gd name="T22" fmla="*/ 17 w 22"/>
                  <a:gd name="T23" fmla="*/ 0 h 11"/>
                  <a:gd name="T24" fmla="*/ 14 w 22"/>
                  <a:gd name="T25" fmla="*/ 0 h 11"/>
                  <a:gd name="T26" fmla="*/ 11 w 22"/>
                  <a:gd name="T27" fmla="*/ 0 h 11"/>
                  <a:gd name="T28" fmla="*/ 8 w 22"/>
                  <a:gd name="T29" fmla="*/ 0 h 11"/>
                  <a:gd name="T30" fmla="*/ 6 w 22"/>
                  <a:gd name="T31" fmla="*/ 0 h 11"/>
                  <a:gd name="T32" fmla="*/ 3 w 22"/>
                  <a:gd name="T33" fmla="*/ 0 h 11"/>
                  <a:gd name="T34" fmla="*/ 1 w 22"/>
                  <a:gd name="T35" fmla="*/ 0 h 11"/>
                  <a:gd name="T36" fmla="*/ 0 w 22"/>
                  <a:gd name="T37" fmla="*/ 9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1"/>
                  <a:gd name="T59" fmla="*/ 22 w 22"/>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1">
                    <a:moveTo>
                      <a:pt x="0" y="9"/>
                    </a:moveTo>
                    <a:lnTo>
                      <a:pt x="3" y="9"/>
                    </a:lnTo>
                    <a:lnTo>
                      <a:pt x="6" y="9"/>
                    </a:lnTo>
                    <a:lnTo>
                      <a:pt x="8" y="9"/>
                    </a:lnTo>
                    <a:lnTo>
                      <a:pt x="11" y="9"/>
                    </a:lnTo>
                    <a:lnTo>
                      <a:pt x="12" y="9"/>
                    </a:lnTo>
                    <a:lnTo>
                      <a:pt x="16" y="9"/>
                    </a:lnTo>
                    <a:lnTo>
                      <a:pt x="17" y="9"/>
                    </a:lnTo>
                    <a:lnTo>
                      <a:pt x="19" y="11"/>
                    </a:lnTo>
                    <a:lnTo>
                      <a:pt x="22" y="3"/>
                    </a:lnTo>
                    <a:lnTo>
                      <a:pt x="20" y="0"/>
                    </a:lnTo>
                    <a:lnTo>
                      <a:pt x="17" y="0"/>
                    </a:lnTo>
                    <a:lnTo>
                      <a:pt x="14" y="0"/>
                    </a:lnTo>
                    <a:lnTo>
                      <a:pt x="11" y="0"/>
                    </a:lnTo>
                    <a:lnTo>
                      <a:pt x="8" y="0"/>
                    </a:lnTo>
                    <a:lnTo>
                      <a:pt x="6" y="0"/>
                    </a:lnTo>
                    <a:lnTo>
                      <a:pt x="3" y="0"/>
                    </a:lnTo>
                    <a:lnTo>
                      <a:pt x="1"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81" name="Freeform 300"/>
              <p:cNvSpPr>
                <a:spLocks/>
              </p:cNvSpPr>
              <p:nvPr/>
            </p:nvSpPr>
            <p:spPr bwMode="auto">
              <a:xfrm>
                <a:off x="2879" y="2010"/>
                <a:ext cx="16" cy="31"/>
              </a:xfrm>
              <a:custGeom>
                <a:avLst/>
                <a:gdLst>
                  <a:gd name="T0" fmla="*/ 15 w 16"/>
                  <a:gd name="T1" fmla="*/ 10 h 31"/>
                  <a:gd name="T2" fmla="*/ 15 w 16"/>
                  <a:gd name="T3" fmla="*/ 8 h 31"/>
                  <a:gd name="T4" fmla="*/ 15 w 16"/>
                  <a:gd name="T5" fmla="*/ 6 h 31"/>
                  <a:gd name="T6" fmla="*/ 13 w 16"/>
                  <a:gd name="T7" fmla="*/ 4 h 31"/>
                  <a:gd name="T8" fmla="*/ 13 w 16"/>
                  <a:gd name="T9" fmla="*/ 4 h 31"/>
                  <a:gd name="T10" fmla="*/ 11 w 16"/>
                  <a:gd name="T11" fmla="*/ 2 h 31"/>
                  <a:gd name="T12" fmla="*/ 10 w 16"/>
                  <a:gd name="T13" fmla="*/ 0 h 31"/>
                  <a:gd name="T14" fmla="*/ 10 w 16"/>
                  <a:gd name="T15" fmla="*/ 0 h 31"/>
                  <a:gd name="T16" fmla="*/ 8 w 16"/>
                  <a:gd name="T17" fmla="*/ 0 h 31"/>
                  <a:gd name="T18" fmla="*/ 7 w 16"/>
                  <a:gd name="T19" fmla="*/ 2 h 31"/>
                  <a:gd name="T20" fmla="*/ 5 w 16"/>
                  <a:gd name="T21" fmla="*/ 4 h 31"/>
                  <a:gd name="T22" fmla="*/ 4 w 16"/>
                  <a:gd name="T23" fmla="*/ 6 h 31"/>
                  <a:gd name="T24" fmla="*/ 2 w 16"/>
                  <a:gd name="T25" fmla="*/ 10 h 31"/>
                  <a:gd name="T26" fmla="*/ 0 w 16"/>
                  <a:gd name="T27" fmla="*/ 13 h 31"/>
                  <a:gd name="T28" fmla="*/ 0 w 16"/>
                  <a:gd name="T29" fmla="*/ 15 h 31"/>
                  <a:gd name="T30" fmla="*/ 0 w 16"/>
                  <a:gd name="T31" fmla="*/ 19 h 31"/>
                  <a:gd name="T32" fmla="*/ 0 w 16"/>
                  <a:gd name="T33" fmla="*/ 21 h 31"/>
                  <a:gd name="T34" fmla="*/ 2 w 16"/>
                  <a:gd name="T35" fmla="*/ 23 h 31"/>
                  <a:gd name="T36" fmla="*/ 5 w 16"/>
                  <a:gd name="T37" fmla="*/ 25 h 31"/>
                  <a:gd name="T38" fmla="*/ 7 w 16"/>
                  <a:gd name="T39" fmla="*/ 27 h 31"/>
                  <a:gd name="T40" fmla="*/ 10 w 16"/>
                  <a:gd name="T41" fmla="*/ 29 h 31"/>
                  <a:gd name="T42" fmla="*/ 11 w 16"/>
                  <a:gd name="T43" fmla="*/ 31 h 31"/>
                  <a:gd name="T44" fmla="*/ 13 w 16"/>
                  <a:gd name="T45" fmla="*/ 31 h 31"/>
                  <a:gd name="T46" fmla="*/ 15 w 16"/>
                  <a:gd name="T47" fmla="*/ 31 h 31"/>
                  <a:gd name="T48" fmla="*/ 15 w 16"/>
                  <a:gd name="T49" fmla="*/ 31 h 31"/>
                  <a:gd name="T50" fmla="*/ 16 w 16"/>
                  <a:gd name="T51" fmla="*/ 27 h 31"/>
                  <a:gd name="T52" fmla="*/ 16 w 16"/>
                  <a:gd name="T53" fmla="*/ 25 h 31"/>
                  <a:gd name="T54" fmla="*/ 16 w 16"/>
                  <a:gd name="T55" fmla="*/ 23 h 31"/>
                  <a:gd name="T56" fmla="*/ 16 w 16"/>
                  <a:gd name="T57" fmla="*/ 21 h 31"/>
                  <a:gd name="T58" fmla="*/ 15 w 16"/>
                  <a:gd name="T59" fmla="*/ 19 h 31"/>
                  <a:gd name="T60" fmla="*/ 15 w 16"/>
                  <a:gd name="T61" fmla="*/ 17 h 31"/>
                  <a:gd name="T62" fmla="*/ 15 w 16"/>
                  <a:gd name="T63" fmla="*/ 15 h 31"/>
                  <a:gd name="T64" fmla="*/ 15 w 16"/>
                  <a:gd name="T65" fmla="*/ 10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31"/>
                  <a:gd name="T101" fmla="*/ 16 w 16"/>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31">
                    <a:moveTo>
                      <a:pt x="15" y="10"/>
                    </a:moveTo>
                    <a:lnTo>
                      <a:pt x="15" y="8"/>
                    </a:lnTo>
                    <a:lnTo>
                      <a:pt x="15" y="6"/>
                    </a:lnTo>
                    <a:lnTo>
                      <a:pt x="13" y="4"/>
                    </a:lnTo>
                    <a:lnTo>
                      <a:pt x="11" y="2"/>
                    </a:lnTo>
                    <a:lnTo>
                      <a:pt x="10" y="0"/>
                    </a:lnTo>
                    <a:lnTo>
                      <a:pt x="8" y="0"/>
                    </a:lnTo>
                    <a:lnTo>
                      <a:pt x="7" y="2"/>
                    </a:lnTo>
                    <a:lnTo>
                      <a:pt x="5" y="4"/>
                    </a:lnTo>
                    <a:lnTo>
                      <a:pt x="4" y="6"/>
                    </a:lnTo>
                    <a:lnTo>
                      <a:pt x="2" y="10"/>
                    </a:lnTo>
                    <a:lnTo>
                      <a:pt x="0" y="13"/>
                    </a:lnTo>
                    <a:lnTo>
                      <a:pt x="0" y="15"/>
                    </a:lnTo>
                    <a:lnTo>
                      <a:pt x="0" y="19"/>
                    </a:lnTo>
                    <a:lnTo>
                      <a:pt x="0" y="21"/>
                    </a:lnTo>
                    <a:lnTo>
                      <a:pt x="2" y="23"/>
                    </a:lnTo>
                    <a:lnTo>
                      <a:pt x="5" y="25"/>
                    </a:lnTo>
                    <a:lnTo>
                      <a:pt x="7" y="27"/>
                    </a:lnTo>
                    <a:lnTo>
                      <a:pt x="10" y="29"/>
                    </a:lnTo>
                    <a:lnTo>
                      <a:pt x="11" y="31"/>
                    </a:lnTo>
                    <a:lnTo>
                      <a:pt x="13" y="31"/>
                    </a:lnTo>
                    <a:lnTo>
                      <a:pt x="15" y="31"/>
                    </a:lnTo>
                    <a:lnTo>
                      <a:pt x="16" y="27"/>
                    </a:lnTo>
                    <a:lnTo>
                      <a:pt x="16" y="25"/>
                    </a:lnTo>
                    <a:lnTo>
                      <a:pt x="16" y="23"/>
                    </a:lnTo>
                    <a:lnTo>
                      <a:pt x="16" y="21"/>
                    </a:lnTo>
                    <a:lnTo>
                      <a:pt x="15" y="19"/>
                    </a:lnTo>
                    <a:lnTo>
                      <a:pt x="15" y="17"/>
                    </a:lnTo>
                    <a:lnTo>
                      <a:pt x="15" y="15"/>
                    </a:lnTo>
                    <a:lnTo>
                      <a:pt x="15" y="10"/>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82" name="Freeform 301"/>
              <p:cNvSpPr>
                <a:spLocks/>
              </p:cNvSpPr>
              <p:nvPr/>
            </p:nvSpPr>
            <p:spPr bwMode="auto">
              <a:xfrm>
                <a:off x="2886" y="2006"/>
                <a:ext cx="11" cy="14"/>
              </a:xfrm>
              <a:custGeom>
                <a:avLst/>
                <a:gdLst>
                  <a:gd name="T0" fmla="*/ 3 w 11"/>
                  <a:gd name="T1" fmla="*/ 8 h 14"/>
                  <a:gd name="T2" fmla="*/ 1 w 11"/>
                  <a:gd name="T3" fmla="*/ 8 h 14"/>
                  <a:gd name="T4" fmla="*/ 3 w 11"/>
                  <a:gd name="T5" fmla="*/ 10 h 14"/>
                  <a:gd name="T6" fmla="*/ 3 w 11"/>
                  <a:gd name="T7" fmla="*/ 12 h 14"/>
                  <a:gd name="T8" fmla="*/ 4 w 11"/>
                  <a:gd name="T9" fmla="*/ 12 h 14"/>
                  <a:gd name="T10" fmla="*/ 4 w 11"/>
                  <a:gd name="T11" fmla="*/ 14 h 14"/>
                  <a:gd name="T12" fmla="*/ 11 w 11"/>
                  <a:gd name="T13" fmla="*/ 14 h 14"/>
                  <a:gd name="T14" fmla="*/ 11 w 11"/>
                  <a:gd name="T15" fmla="*/ 12 h 14"/>
                  <a:gd name="T16" fmla="*/ 11 w 11"/>
                  <a:gd name="T17" fmla="*/ 10 h 14"/>
                  <a:gd name="T18" fmla="*/ 9 w 11"/>
                  <a:gd name="T19" fmla="*/ 6 h 14"/>
                  <a:gd name="T20" fmla="*/ 8 w 11"/>
                  <a:gd name="T21" fmla="*/ 4 h 14"/>
                  <a:gd name="T22" fmla="*/ 6 w 11"/>
                  <a:gd name="T23" fmla="*/ 2 h 14"/>
                  <a:gd name="T24" fmla="*/ 4 w 11"/>
                  <a:gd name="T25" fmla="*/ 2 h 14"/>
                  <a:gd name="T26" fmla="*/ 3 w 11"/>
                  <a:gd name="T27" fmla="*/ 0 h 14"/>
                  <a:gd name="T28" fmla="*/ 0 w 11"/>
                  <a:gd name="T29" fmla="*/ 0 h 14"/>
                  <a:gd name="T30" fmla="*/ 3 w 11"/>
                  <a:gd name="T31" fmla="*/ 8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14"/>
                  <a:gd name="T50" fmla="*/ 11 w 11"/>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14">
                    <a:moveTo>
                      <a:pt x="3" y="8"/>
                    </a:moveTo>
                    <a:lnTo>
                      <a:pt x="1" y="8"/>
                    </a:lnTo>
                    <a:lnTo>
                      <a:pt x="3" y="10"/>
                    </a:lnTo>
                    <a:lnTo>
                      <a:pt x="3" y="12"/>
                    </a:lnTo>
                    <a:lnTo>
                      <a:pt x="4" y="12"/>
                    </a:lnTo>
                    <a:lnTo>
                      <a:pt x="4" y="14"/>
                    </a:lnTo>
                    <a:lnTo>
                      <a:pt x="11" y="14"/>
                    </a:lnTo>
                    <a:lnTo>
                      <a:pt x="11" y="12"/>
                    </a:lnTo>
                    <a:lnTo>
                      <a:pt x="11" y="10"/>
                    </a:lnTo>
                    <a:lnTo>
                      <a:pt x="9" y="6"/>
                    </a:lnTo>
                    <a:lnTo>
                      <a:pt x="8" y="4"/>
                    </a:lnTo>
                    <a:lnTo>
                      <a:pt x="6" y="2"/>
                    </a:lnTo>
                    <a:lnTo>
                      <a:pt x="4" y="2"/>
                    </a:lnTo>
                    <a:lnTo>
                      <a:pt x="3" y="0"/>
                    </a:lnTo>
                    <a:lnTo>
                      <a:pt x="0" y="0"/>
                    </a:lnTo>
                    <a:lnTo>
                      <a:pt x="3"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83" name="Freeform 302"/>
              <p:cNvSpPr>
                <a:spLocks/>
              </p:cNvSpPr>
              <p:nvPr/>
            </p:nvSpPr>
            <p:spPr bwMode="auto">
              <a:xfrm>
                <a:off x="2876" y="2006"/>
                <a:ext cx="13" cy="27"/>
              </a:xfrm>
              <a:custGeom>
                <a:avLst/>
                <a:gdLst>
                  <a:gd name="T0" fmla="*/ 7 w 13"/>
                  <a:gd name="T1" fmla="*/ 23 h 27"/>
                  <a:gd name="T2" fmla="*/ 7 w 13"/>
                  <a:gd name="T3" fmla="*/ 21 h 27"/>
                  <a:gd name="T4" fmla="*/ 7 w 13"/>
                  <a:gd name="T5" fmla="*/ 19 h 27"/>
                  <a:gd name="T6" fmla="*/ 8 w 13"/>
                  <a:gd name="T7" fmla="*/ 17 h 27"/>
                  <a:gd name="T8" fmla="*/ 8 w 13"/>
                  <a:gd name="T9" fmla="*/ 14 h 27"/>
                  <a:gd name="T10" fmla="*/ 10 w 13"/>
                  <a:gd name="T11" fmla="*/ 12 h 27"/>
                  <a:gd name="T12" fmla="*/ 11 w 13"/>
                  <a:gd name="T13" fmla="*/ 10 h 27"/>
                  <a:gd name="T14" fmla="*/ 13 w 13"/>
                  <a:gd name="T15" fmla="*/ 8 h 27"/>
                  <a:gd name="T16" fmla="*/ 10 w 13"/>
                  <a:gd name="T17" fmla="*/ 0 h 27"/>
                  <a:gd name="T18" fmla="*/ 8 w 13"/>
                  <a:gd name="T19" fmla="*/ 2 h 27"/>
                  <a:gd name="T20" fmla="*/ 5 w 13"/>
                  <a:gd name="T21" fmla="*/ 6 h 27"/>
                  <a:gd name="T22" fmla="*/ 3 w 13"/>
                  <a:gd name="T23" fmla="*/ 8 h 27"/>
                  <a:gd name="T24" fmla="*/ 2 w 13"/>
                  <a:gd name="T25" fmla="*/ 12 h 27"/>
                  <a:gd name="T26" fmla="*/ 0 w 13"/>
                  <a:gd name="T27" fmla="*/ 14 h 27"/>
                  <a:gd name="T28" fmla="*/ 0 w 13"/>
                  <a:gd name="T29" fmla="*/ 19 h 27"/>
                  <a:gd name="T30" fmla="*/ 0 w 13"/>
                  <a:gd name="T31" fmla="*/ 23 h 27"/>
                  <a:gd name="T32" fmla="*/ 0 w 13"/>
                  <a:gd name="T33" fmla="*/ 27 h 27"/>
                  <a:gd name="T34" fmla="*/ 7 w 13"/>
                  <a:gd name="T35" fmla="*/ 23 h 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7"/>
                  <a:gd name="T56" fmla="*/ 13 w 13"/>
                  <a:gd name="T57" fmla="*/ 27 h 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7">
                    <a:moveTo>
                      <a:pt x="7" y="23"/>
                    </a:moveTo>
                    <a:lnTo>
                      <a:pt x="7" y="21"/>
                    </a:lnTo>
                    <a:lnTo>
                      <a:pt x="7" y="19"/>
                    </a:lnTo>
                    <a:lnTo>
                      <a:pt x="8" y="17"/>
                    </a:lnTo>
                    <a:lnTo>
                      <a:pt x="8" y="14"/>
                    </a:lnTo>
                    <a:lnTo>
                      <a:pt x="10" y="12"/>
                    </a:lnTo>
                    <a:lnTo>
                      <a:pt x="11" y="10"/>
                    </a:lnTo>
                    <a:lnTo>
                      <a:pt x="13" y="8"/>
                    </a:lnTo>
                    <a:lnTo>
                      <a:pt x="10" y="0"/>
                    </a:lnTo>
                    <a:lnTo>
                      <a:pt x="8" y="2"/>
                    </a:lnTo>
                    <a:lnTo>
                      <a:pt x="5" y="6"/>
                    </a:lnTo>
                    <a:lnTo>
                      <a:pt x="3" y="8"/>
                    </a:lnTo>
                    <a:lnTo>
                      <a:pt x="2" y="12"/>
                    </a:lnTo>
                    <a:lnTo>
                      <a:pt x="0" y="14"/>
                    </a:lnTo>
                    <a:lnTo>
                      <a:pt x="0" y="19"/>
                    </a:lnTo>
                    <a:lnTo>
                      <a:pt x="0" y="23"/>
                    </a:lnTo>
                    <a:lnTo>
                      <a:pt x="0" y="27"/>
                    </a:lnTo>
                    <a:lnTo>
                      <a:pt x="7" y="2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84" name="Freeform 303"/>
              <p:cNvSpPr>
                <a:spLocks/>
              </p:cNvSpPr>
              <p:nvPr/>
            </p:nvSpPr>
            <p:spPr bwMode="auto">
              <a:xfrm>
                <a:off x="2876" y="2029"/>
                <a:ext cx="21" cy="17"/>
              </a:xfrm>
              <a:custGeom>
                <a:avLst/>
                <a:gdLst>
                  <a:gd name="T0" fmla="*/ 14 w 21"/>
                  <a:gd name="T1" fmla="*/ 10 h 17"/>
                  <a:gd name="T2" fmla="*/ 14 w 21"/>
                  <a:gd name="T3" fmla="*/ 12 h 17"/>
                  <a:gd name="T4" fmla="*/ 16 w 21"/>
                  <a:gd name="T5" fmla="*/ 8 h 17"/>
                  <a:gd name="T6" fmla="*/ 18 w 21"/>
                  <a:gd name="T7" fmla="*/ 8 h 17"/>
                  <a:gd name="T8" fmla="*/ 16 w 21"/>
                  <a:gd name="T9" fmla="*/ 8 h 17"/>
                  <a:gd name="T10" fmla="*/ 13 w 21"/>
                  <a:gd name="T11" fmla="*/ 6 h 17"/>
                  <a:gd name="T12" fmla="*/ 11 w 21"/>
                  <a:gd name="T13" fmla="*/ 6 h 17"/>
                  <a:gd name="T14" fmla="*/ 10 w 21"/>
                  <a:gd name="T15" fmla="*/ 4 h 17"/>
                  <a:gd name="T16" fmla="*/ 8 w 21"/>
                  <a:gd name="T17" fmla="*/ 2 h 17"/>
                  <a:gd name="T18" fmla="*/ 7 w 21"/>
                  <a:gd name="T19" fmla="*/ 0 h 17"/>
                  <a:gd name="T20" fmla="*/ 0 w 21"/>
                  <a:gd name="T21" fmla="*/ 4 h 17"/>
                  <a:gd name="T22" fmla="*/ 3 w 21"/>
                  <a:gd name="T23" fmla="*/ 8 h 17"/>
                  <a:gd name="T24" fmla="*/ 5 w 21"/>
                  <a:gd name="T25" fmla="*/ 10 h 17"/>
                  <a:gd name="T26" fmla="*/ 8 w 21"/>
                  <a:gd name="T27" fmla="*/ 12 h 17"/>
                  <a:gd name="T28" fmla="*/ 11 w 21"/>
                  <a:gd name="T29" fmla="*/ 15 h 17"/>
                  <a:gd name="T30" fmla="*/ 13 w 21"/>
                  <a:gd name="T31" fmla="*/ 17 h 17"/>
                  <a:gd name="T32" fmla="*/ 16 w 21"/>
                  <a:gd name="T33" fmla="*/ 17 h 17"/>
                  <a:gd name="T34" fmla="*/ 19 w 21"/>
                  <a:gd name="T35" fmla="*/ 17 h 17"/>
                  <a:gd name="T36" fmla="*/ 21 w 21"/>
                  <a:gd name="T37" fmla="*/ 10 h 17"/>
                  <a:gd name="T38" fmla="*/ 21 w 21"/>
                  <a:gd name="T39" fmla="*/ 12 h 17"/>
                  <a:gd name="T40" fmla="*/ 14 w 21"/>
                  <a:gd name="T41" fmla="*/ 1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17"/>
                  <a:gd name="T65" fmla="*/ 21 w 21"/>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17">
                    <a:moveTo>
                      <a:pt x="14" y="10"/>
                    </a:moveTo>
                    <a:lnTo>
                      <a:pt x="14" y="12"/>
                    </a:lnTo>
                    <a:lnTo>
                      <a:pt x="16" y="8"/>
                    </a:lnTo>
                    <a:lnTo>
                      <a:pt x="18" y="8"/>
                    </a:lnTo>
                    <a:lnTo>
                      <a:pt x="16" y="8"/>
                    </a:lnTo>
                    <a:lnTo>
                      <a:pt x="13" y="6"/>
                    </a:lnTo>
                    <a:lnTo>
                      <a:pt x="11" y="6"/>
                    </a:lnTo>
                    <a:lnTo>
                      <a:pt x="10" y="4"/>
                    </a:lnTo>
                    <a:lnTo>
                      <a:pt x="8" y="2"/>
                    </a:lnTo>
                    <a:lnTo>
                      <a:pt x="7" y="0"/>
                    </a:lnTo>
                    <a:lnTo>
                      <a:pt x="0" y="4"/>
                    </a:lnTo>
                    <a:lnTo>
                      <a:pt x="3" y="8"/>
                    </a:lnTo>
                    <a:lnTo>
                      <a:pt x="5" y="10"/>
                    </a:lnTo>
                    <a:lnTo>
                      <a:pt x="8" y="12"/>
                    </a:lnTo>
                    <a:lnTo>
                      <a:pt x="11" y="15"/>
                    </a:lnTo>
                    <a:lnTo>
                      <a:pt x="13" y="17"/>
                    </a:lnTo>
                    <a:lnTo>
                      <a:pt x="16" y="17"/>
                    </a:lnTo>
                    <a:lnTo>
                      <a:pt x="19" y="17"/>
                    </a:lnTo>
                    <a:lnTo>
                      <a:pt x="21" y="10"/>
                    </a:lnTo>
                    <a:lnTo>
                      <a:pt x="21" y="12"/>
                    </a:lnTo>
                    <a:lnTo>
                      <a:pt x="14"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85" name="Freeform 304"/>
              <p:cNvSpPr>
                <a:spLocks/>
              </p:cNvSpPr>
              <p:nvPr/>
            </p:nvSpPr>
            <p:spPr bwMode="auto">
              <a:xfrm>
                <a:off x="2890" y="2020"/>
                <a:ext cx="8" cy="21"/>
              </a:xfrm>
              <a:custGeom>
                <a:avLst/>
                <a:gdLst>
                  <a:gd name="T0" fmla="*/ 0 w 8"/>
                  <a:gd name="T1" fmla="*/ 0 h 21"/>
                  <a:gd name="T2" fmla="*/ 0 w 8"/>
                  <a:gd name="T3" fmla="*/ 5 h 21"/>
                  <a:gd name="T4" fmla="*/ 0 w 8"/>
                  <a:gd name="T5" fmla="*/ 7 h 21"/>
                  <a:gd name="T6" fmla="*/ 0 w 8"/>
                  <a:gd name="T7" fmla="*/ 9 h 21"/>
                  <a:gd name="T8" fmla="*/ 0 w 8"/>
                  <a:gd name="T9" fmla="*/ 11 h 21"/>
                  <a:gd name="T10" fmla="*/ 2 w 8"/>
                  <a:gd name="T11" fmla="*/ 13 h 21"/>
                  <a:gd name="T12" fmla="*/ 2 w 8"/>
                  <a:gd name="T13" fmla="*/ 15 h 21"/>
                  <a:gd name="T14" fmla="*/ 0 w 8"/>
                  <a:gd name="T15" fmla="*/ 17 h 21"/>
                  <a:gd name="T16" fmla="*/ 0 w 8"/>
                  <a:gd name="T17" fmla="*/ 19 h 21"/>
                  <a:gd name="T18" fmla="*/ 7 w 8"/>
                  <a:gd name="T19" fmla="*/ 21 h 21"/>
                  <a:gd name="T20" fmla="*/ 8 w 8"/>
                  <a:gd name="T21" fmla="*/ 17 h 21"/>
                  <a:gd name="T22" fmla="*/ 8 w 8"/>
                  <a:gd name="T23" fmla="*/ 15 h 21"/>
                  <a:gd name="T24" fmla="*/ 8 w 8"/>
                  <a:gd name="T25" fmla="*/ 13 h 21"/>
                  <a:gd name="T26" fmla="*/ 8 w 8"/>
                  <a:gd name="T27" fmla="*/ 11 h 21"/>
                  <a:gd name="T28" fmla="*/ 8 w 8"/>
                  <a:gd name="T29" fmla="*/ 9 h 21"/>
                  <a:gd name="T30" fmla="*/ 7 w 8"/>
                  <a:gd name="T31" fmla="*/ 7 h 21"/>
                  <a:gd name="T32" fmla="*/ 7 w 8"/>
                  <a:gd name="T33" fmla="*/ 5 h 21"/>
                  <a:gd name="T34" fmla="*/ 7 w 8"/>
                  <a:gd name="T35" fmla="*/ 0 h 21"/>
                  <a:gd name="T36" fmla="*/ 0 w 8"/>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21"/>
                  <a:gd name="T59" fmla="*/ 8 w 8"/>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21">
                    <a:moveTo>
                      <a:pt x="0" y="0"/>
                    </a:moveTo>
                    <a:lnTo>
                      <a:pt x="0" y="5"/>
                    </a:lnTo>
                    <a:lnTo>
                      <a:pt x="0" y="7"/>
                    </a:lnTo>
                    <a:lnTo>
                      <a:pt x="0" y="9"/>
                    </a:lnTo>
                    <a:lnTo>
                      <a:pt x="0" y="11"/>
                    </a:lnTo>
                    <a:lnTo>
                      <a:pt x="2" y="13"/>
                    </a:lnTo>
                    <a:lnTo>
                      <a:pt x="2" y="15"/>
                    </a:lnTo>
                    <a:lnTo>
                      <a:pt x="0" y="17"/>
                    </a:lnTo>
                    <a:lnTo>
                      <a:pt x="0" y="19"/>
                    </a:lnTo>
                    <a:lnTo>
                      <a:pt x="7" y="21"/>
                    </a:lnTo>
                    <a:lnTo>
                      <a:pt x="8" y="17"/>
                    </a:lnTo>
                    <a:lnTo>
                      <a:pt x="8" y="15"/>
                    </a:lnTo>
                    <a:lnTo>
                      <a:pt x="8" y="13"/>
                    </a:lnTo>
                    <a:lnTo>
                      <a:pt x="8" y="11"/>
                    </a:lnTo>
                    <a:lnTo>
                      <a:pt x="8" y="9"/>
                    </a:lnTo>
                    <a:lnTo>
                      <a:pt x="7" y="7"/>
                    </a:lnTo>
                    <a:lnTo>
                      <a:pt x="7" y="5"/>
                    </a:lnTo>
                    <a:lnTo>
                      <a:pt x="7" y="0"/>
                    </a:lnTo>
                    <a:lnTo>
                      <a:pt x="0"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86" name="Freeform 305"/>
              <p:cNvSpPr>
                <a:spLocks/>
              </p:cNvSpPr>
              <p:nvPr/>
            </p:nvSpPr>
            <p:spPr bwMode="auto">
              <a:xfrm>
                <a:off x="2992" y="1997"/>
                <a:ext cx="85" cy="70"/>
              </a:xfrm>
              <a:custGeom>
                <a:avLst/>
                <a:gdLst>
                  <a:gd name="T0" fmla="*/ 83 w 85"/>
                  <a:gd name="T1" fmla="*/ 47 h 70"/>
                  <a:gd name="T2" fmla="*/ 80 w 85"/>
                  <a:gd name="T3" fmla="*/ 44 h 70"/>
                  <a:gd name="T4" fmla="*/ 77 w 85"/>
                  <a:gd name="T5" fmla="*/ 44 h 70"/>
                  <a:gd name="T6" fmla="*/ 75 w 85"/>
                  <a:gd name="T7" fmla="*/ 42 h 70"/>
                  <a:gd name="T8" fmla="*/ 72 w 85"/>
                  <a:gd name="T9" fmla="*/ 40 h 70"/>
                  <a:gd name="T10" fmla="*/ 69 w 85"/>
                  <a:gd name="T11" fmla="*/ 38 h 70"/>
                  <a:gd name="T12" fmla="*/ 67 w 85"/>
                  <a:gd name="T13" fmla="*/ 38 h 70"/>
                  <a:gd name="T14" fmla="*/ 64 w 85"/>
                  <a:gd name="T15" fmla="*/ 36 h 70"/>
                  <a:gd name="T16" fmla="*/ 61 w 85"/>
                  <a:gd name="T17" fmla="*/ 34 h 70"/>
                  <a:gd name="T18" fmla="*/ 56 w 85"/>
                  <a:gd name="T19" fmla="*/ 32 h 70"/>
                  <a:gd name="T20" fmla="*/ 52 w 85"/>
                  <a:gd name="T21" fmla="*/ 28 h 70"/>
                  <a:gd name="T22" fmla="*/ 47 w 85"/>
                  <a:gd name="T23" fmla="*/ 23 h 70"/>
                  <a:gd name="T24" fmla="*/ 42 w 85"/>
                  <a:gd name="T25" fmla="*/ 17 h 70"/>
                  <a:gd name="T26" fmla="*/ 38 w 85"/>
                  <a:gd name="T27" fmla="*/ 13 h 70"/>
                  <a:gd name="T28" fmla="*/ 33 w 85"/>
                  <a:gd name="T29" fmla="*/ 9 h 70"/>
                  <a:gd name="T30" fmla="*/ 28 w 85"/>
                  <a:gd name="T31" fmla="*/ 4 h 70"/>
                  <a:gd name="T32" fmla="*/ 24 w 85"/>
                  <a:gd name="T33" fmla="*/ 2 h 70"/>
                  <a:gd name="T34" fmla="*/ 17 w 85"/>
                  <a:gd name="T35" fmla="*/ 0 h 70"/>
                  <a:gd name="T36" fmla="*/ 11 w 85"/>
                  <a:gd name="T37" fmla="*/ 2 h 70"/>
                  <a:gd name="T38" fmla="*/ 8 w 85"/>
                  <a:gd name="T39" fmla="*/ 7 h 70"/>
                  <a:gd name="T40" fmla="*/ 5 w 85"/>
                  <a:gd name="T41" fmla="*/ 13 h 70"/>
                  <a:gd name="T42" fmla="*/ 2 w 85"/>
                  <a:gd name="T43" fmla="*/ 19 h 70"/>
                  <a:gd name="T44" fmla="*/ 2 w 85"/>
                  <a:gd name="T45" fmla="*/ 28 h 70"/>
                  <a:gd name="T46" fmla="*/ 0 w 85"/>
                  <a:gd name="T47" fmla="*/ 34 h 70"/>
                  <a:gd name="T48" fmla="*/ 2 w 85"/>
                  <a:gd name="T49" fmla="*/ 40 h 70"/>
                  <a:gd name="T50" fmla="*/ 3 w 85"/>
                  <a:gd name="T51" fmla="*/ 47 h 70"/>
                  <a:gd name="T52" fmla="*/ 6 w 85"/>
                  <a:gd name="T53" fmla="*/ 53 h 70"/>
                  <a:gd name="T54" fmla="*/ 9 w 85"/>
                  <a:gd name="T55" fmla="*/ 59 h 70"/>
                  <a:gd name="T56" fmla="*/ 13 w 85"/>
                  <a:gd name="T57" fmla="*/ 63 h 70"/>
                  <a:gd name="T58" fmla="*/ 24 w 85"/>
                  <a:gd name="T59" fmla="*/ 68 h 70"/>
                  <a:gd name="T60" fmla="*/ 34 w 85"/>
                  <a:gd name="T61" fmla="*/ 70 h 70"/>
                  <a:gd name="T62" fmla="*/ 45 w 85"/>
                  <a:gd name="T63" fmla="*/ 70 h 70"/>
                  <a:gd name="T64" fmla="*/ 58 w 85"/>
                  <a:gd name="T65" fmla="*/ 68 h 70"/>
                  <a:gd name="T66" fmla="*/ 70 w 85"/>
                  <a:gd name="T67" fmla="*/ 63 h 70"/>
                  <a:gd name="T68" fmla="*/ 81 w 85"/>
                  <a:gd name="T69" fmla="*/ 57 h 70"/>
                  <a:gd name="T70" fmla="*/ 83 w 85"/>
                  <a:gd name="T71" fmla="*/ 57 h 70"/>
                  <a:gd name="T72" fmla="*/ 83 w 85"/>
                  <a:gd name="T73" fmla="*/ 55 h 70"/>
                  <a:gd name="T74" fmla="*/ 83 w 85"/>
                  <a:gd name="T75" fmla="*/ 53 h 70"/>
                  <a:gd name="T76" fmla="*/ 85 w 85"/>
                  <a:gd name="T77" fmla="*/ 53 h 70"/>
                  <a:gd name="T78" fmla="*/ 83 w 85"/>
                  <a:gd name="T79" fmla="*/ 51 h 70"/>
                  <a:gd name="T80" fmla="*/ 83 w 85"/>
                  <a:gd name="T81" fmla="*/ 49 h 70"/>
                  <a:gd name="T82" fmla="*/ 83 w 85"/>
                  <a:gd name="T83" fmla="*/ 47 h 70"/>
                  <a:gd name="T84" fmla="*/ 83 w 85"/>
                  <a:gd name="T85" fmla="*/ 47 h 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5"/>
                  <a:gd name="T130" fmla="*/ 0 h 70"/>
                  <a:gd name="T131" fmla="*/ 85 w 85"/>
                  <a:gd name="T132" fmla="*/ 70 h 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5" h="70">
                    <a:moveTo>
                      <a:pt x="83" y="47"/>
                    </a:moveTo>
                    <a:lnTo>
                      <a:pt x="80" y="44"/>
                    </a:lnTo>
                    <a:lnTo>
                      <a:pt x="77" y="44"/>
                    </a:lnTo>
                    <a:lnTo>
                      <a:pt x="75" y="42"/>
                    </a:lnTo>
                    <a:lnTo>
                      <a:pt x="72" y="40"/>
                    </a:lnTo>
                    <a:lnTo>
                      <a:pt x="69" y="38"/>
                    </a:lnTo>
                    <a:lnTo>
                      <a:pt x="67" y="38"/>
                    </a:lnTo>
                    <a:lnTo>
                      <a:pt x="64" y="36"/>
                    </a:lnTo>
                    <a:lnTo>
                      <a:pt x="61" y="34"/>
                    </a:lnTo>
                    <a:lnTo>
                      <a:pt x="56" y="32"/>
                    </a:lnTo>
                    <a:lnTo>
                      <a:pt x="52" y="28"/>
                    </a:lnTo>
                    <a:lnTo>
                      <a:pt x="47" y="23"/>
                    </a:lnTo>
                    <a:lnTo>
                      <a:pt x="42" y="17"/>
                    </a:lnTo>
                    <a:lnTo>
                      <a:pt x="38" y="13"/>
                    </a:lnTo>
                    <a:lnTo>
                      <a:pt x="33" y="9"/>
                    </a:lnTo>
                    <a:lnTo>
                      <a:pt x="28" y="4"/>
                    </a:lnTo>
                    <a:lnTo>
                      <a:pt x="24" y="2"/>
                    </a:lnTo>
                    <a:lnTo>
                      <a:pt x="17" y="0"/>
                    </a:lnTo>
                    <a:lnTo>
                      <a:pt x="11" y="2"/>
                    </a:lnTo>
                    <a:lnTo>
                      <a:pt x="8" y="7"/>
                    </a:lnTo>
                    <a:lnTo>
                      <a:pt x="5" y="13"/>
                    </a:lnTo>
                    <a:lnTo>
                      <a:pt x="2" y="19"/>
                    </a:lnTo>
                    <a:lnTo>
                      <a:pt x="2" y="28"/>
                    </a:lnTo>
                    <a:lnTo>
                      <a:pt x="0" y="34"/>
                    </a:lnTo>
                    <a:lnTo>
                      <a:pt x="2" y="40"/>
                    </a:lnTo>
                    <a:lnTo>
                      <a:pt x="3" y="47"/>
                    </a:lnTo>
                    <a:lnTo>
                      <a:pt x="6" y="53"/>
                    </a:lnTo>
                    <a:lnTo>
                      <a:pt x="9" y="59"/>
                    </a:lnTo>
                    <a:lnTo>
                      <a:pt x="13" y="63"/>
                    </a:lnTo>
                    <a:lnTo>
                      <a:pt x="24" y="68"/>
                    </a:lnTo>
                    <a:lnTo>
                      <a:pt x="34" y="70"/>
                    </a:lnTo>
                    <a:lnTo>
                      <a:pt x="45" y="70"/>
                    </a:lnTo>
                    <a:lnTo>
                      <a:pt x="58" y="68"/>
                    </a:lnTo>
                    <a:lnTo>
                      <a:pt x="70" y="63"/>
                    </a:lnTo>
                    <a:lnTo>
                      <a:pt x="81" y="57"/>
                    </a:lnTo>
                    <a:lnTo>
                      <a:pt x="83" y="57"/>
                    </a:lnTo>
                    <a:lnTo>
                      <a:pt x="83" y="55"/>
                    </a:lnTo>
                    <a:lnTo>
                      <a:pt x="83" y="53"/>
                    </a:lnTo>
                    <a:lnTo>
                      <a:pt x="85" y="53"/>
                    </a:lnTo>
                    <a:lnTo>
                      <a:pt x="83" y="51"/>
                    </a:lnTo>
                    <a:lnTo>
                      <a:pt x="83" y="49"/>
                    </a:lnTo>
                    <a:lnTo>
                      <a:pt x="83" y="47"/>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87" name="Freeform 306"/>
              <p:cNvSpPr>
                <a:spLocks/>
              </p:cNvSpPr>
              <p:nvPr/>
            </p:nvSpPr>
            <p:spPr bwMode="auto">
              <a:xfrm>
                <a:off x="3053" y="2027"/>
                <a:ext cx="24" cy="21"/>
              </a:xfrm>
              <a:custGeom>
                <a:avLst/>
                <a:gdLst>
                  <a:gd name="T0" fmla="*/ 0 w 24"/>
                  <a:gd name="T1" fmla="*/ 8 h 21"/>
                  <a:gd name="T2" fmla="*/ 2 w 24"/>
                  <a:gd name="T3" fmla="*/ 10 h 21"/>
                  <a:gd name="T4" fmla="*/ 5 w 24"/>
                  <a:gd name="T5" fmla="*/ 10 h 21"/>
                  <a:gd name="T6" fmla="*/ 8 w 24"/>
                  <a:gd name="T7" fmla="*/ 12 h 21"/>
                  <a:gd name="T8" fmla="*/ 9 w 24"/>
                  <a:gd name="T9" fmla="*/ 14 h 21"/>
                  <a:gd name="T10" fmla="*/ 13 w 24"/>
                  <a:gd name="T11" fmla="*/ 17 h 21"/>
                  <a:gd name="T12" fmla="*/ 16 w 24"/>
                  <a:gd name="T13" fmla="*/ 17 h 21"/>
                  <a:gd name="T14" fmla="*/ 17 w 24"/>
                  <a:gd name="T15" fmla="*/ 19 h 21"/>
                  <a:gd name="T16" fmla="*/ 20 w 24"/>
                  <a:gd name="T17" fmla="*/ 21 h 21"/>
                  <a:gd name="T18" fmla="*/ 24 w 24"/>
                  <a:gd name="T19" fmla="*/ 12 h 21"/>
                  <a:gd name="T20" fmla="*/ 20 w 24"/>
                  <a:gd name="T21" fmla="*/ 10 h 21"/>
                  <a:gd name="T22" fmla="*/ 17 w 24"/>
                  <a:gd name="T23" fmla="*/ 10 h 21"/>
                  <a:gd name="T24" fmla="*/ 16 w 24"/>
                  <a:gd name="T25" fmla="*/ 8 h 21"/>
                  <a:gd name="T26" fmla="*/ 13 w 24"/>
                  <a:gd name="T27" fmla="*/ 6 h 21"/>
                  <a:gd name="T28" fmla="*/ 9 w 24"/>
                  <a:gd name="T29" fmla="*/ 4 h 21"/>
                  <a:gd name="T30" fmla="*/ 6 w 24"/>
                  <a:gd name="T31" fmla="*/ 4 h 21"/>
                  <a:gd name="T32" fmla="*/ 5 w 24"/>
                  <a:gd name="T33" fmla="*/ 2 h 21"/>
                  <a:gd name="T34" fmla="*/ 2 w 24"/>
                  <a:gd name="T35" fmla="*/ 0 h 21"/>
                  <a:gd name="T36" fmla="*/ 0 w 24"/>
                  <a:gd name="T37" fmla="*/ 8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21"/>
                  <a:gd name="T59" fmla="*/ 24 w 24"/>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21">
                    <a:moveTo>
                      <a:pt x="0" y="8"/>
                    </a:moveTo>
                    <a:lnTo>
                      <a:pt x="2" y="10"/>
                    </a:lnTo>
                    <a:lnTo>
                      <a:pt x="5" y="10"/>
                    </a:lnTo>
                    <a:lnTo>
                      <a:pt x="8" y="12"/>
                    </a:lnTo>
                    <a:lnTo>
                      <a:pt x="9" y="14"/>
                    </a:lnTo>
                    <a:lnTo>
                      <a:pt x="13" y="17"/>
                    </a:lnTo>
                    <a:lnTo>
                      <a:pt x="16" y="17"/>
                    </a:lnTo>
                    <a:lnTo>
                      <a:pt x="17" y="19"/>
                    </a:lnTo>
                    <a:lnTo>
                      <a:pt x="20" y="21"/>
                    </a:lnTo>
                    <a:lnTo>
                      <a:pt x="24" y="12"/>
                    </a:lnTo>
                    <a:lnTo>
                      <a:pt x="20" y="10"/>
                    </a:lnTo>
                    <a:lnTo>
                      <a:pt x="17" y="10"/>
                    </a:lnTo>
                    <a:lnTo>
                      <a:pt x="16" y="8"/>
                    </a:lnTo>
                    <a:lnTo>
                      <a:pt x="13" y="6"/>
                    </a:lnTo>
                    <a:lnTo>
                      <a:pt x="9" y="4"/>
                    </a:lnTo>
                    <a:lnTo>
                      <a:pt x="6" y="4"/>
                    </a:lnTo>
                    <a:lnTo>
                      <a:pt x="5" y="2"/>
                    </a:lnTo>
                    <a:lnTo>
                      <a:pt x="2"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88" name="Freeform 307"/>
              <p:cNvSpPr>
                <a:spLocks/>
              </p:cNvSpPr>
              <p:nvPr/>
            </p:nvSpPr>
            <p:spPr bwMode="auto">
              <a:xfrm>
                <a:off x="3014" y="1995"/>
                <a:ext cx="41" cy="40"/>
              </a:xfrm>
              <a:custGeom>
                <a:avLst/>
                <a:gdLst>
                  <a:gd name="T0" fmla="*/ 0 w 41"/>
                  <a:gd name="T1" fmla="*/ 9 h 40"/>
                  <a:gd name="T2" fmla="*/ 5 w 41"/>
                  <a:gd name="T3" fmla="*/ 11 h 40"/>
                  <a:gd name="T4" fmla="*/ 9 w 41"/>
                  <a:gd name="T5" fmla="*/ 13 h 40"/>
                  <a:gd name="T6" fmla="*/ 14 w 41"/>
                  <a:gd name="T7" fmla="*/ 19 h 40"/>
                  <a:gd name="T8" fmla="*/ 19 w 41"/>
                  <a:gd name="T9" fmla="*/ 23 h 40"/>
                  <a:gd name="T10" fmla="*/ 22 w 41"/>
                  <a:gd name="T11" fmla="*/ 30 h 40"/>
                  <a:gd name="T12" fmla="*/ 27 w 41"/>
                  <a:gd name="T13" fmla="*/ 34 h 40"/>
                  <a:gd name="T14" fmla="*/ 33 w 41"/>
                  <a:gd name="T15" fmla="*/ 38 h 40"/>
                  <a:gd name="T16" fmla="*/ 39 w 41"/>
                  <a:gd name="T17" fmla="*/ 40 h 40"/>
                  <a:gd name="T18" fmla="*/ 41 w 41"/>
                  <a:gd name="T19" fmla="*/ 32 h 40"/>
                  <a:gd name="T20" fmla="*/ 36 w 41"/>
                  <a:gd name="T21" fmla="*/ 30 h 40"/>
                  <a:gd name="T22" fmla="*/ 31 w 41"/>
                  <a:gd name="T23" fmla="*/ 28 h 40"/>
                  <a:gd name="T24" fmla="*/ 27 w 41"/>
                  <a:gd name="T25" fmla="*/ 21 h 40"/>
                  <a:gd name="T26" fmla="*/ 22 w 41"/>
                  <a:gd name="T27" fmla="*/ 17 h 40"/>
                  <a:gd name="T28" fmla="*/ 19 w 41"/>
                  <a:gd name="T29" fmla="*/ 11 h 40"/>
                  <a:gd name="T30" fmla="*/ 12 w 41"/>
                  <a:gd name="T31" fmla="*/ 6 h 40"/>
                  <a:gd name="T32" fmla="*/ 8 w 41"/>
                  <a:gd name="T33" fmla="*/ 2 h 40"/>
                  <a:gd name="T34" fmla="*/ 2 w 41"/>
                  <a:gd name="T35" fmla="*/ 0 h 40"/>
                  <a:gd name="T36" fmla="*/ 0 w 41"/>
                  <a:gd name="T37" fmla="*/ 9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40"/>
                  <a:gd name="T59" fmla="*/ 41 w 41"/>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40">
                    <a:moveTo>
                      <a:pt x="0" y="9"/>
                    </a:moveTo>
                    <a:lnTo>
                      <a:pt x="5" y="11"/>
                    </a:lnTo>
                    <a:lnTo>
                      <a:pt x="9" y="13"/>
                    </a:lnTo>
                    <a:lnTo>
                      <a:pt x="14" y="19"/>
                    </a:lnTo>
                    <a:lnTo>
                      <a:pt x="19" y="23"/>
                    </a:lnTo>
                    <a:lnTo>
                      <a:pt x="22" y="30"/>
                    </a:lnTo>
                    <a:lnTo>
                      <a:pt x="27" y="34"/>
                    </a:lnTo>
                    <a:lnTo>
                      <a:pt x="33" y="38"/>
                    </a:lnTo>
                    <a:lnTo>
                      <a:pt x="39" y="40"/>
                    </a:lnTo>
                    <a:lnTo>
                      <a:pt x="41" y="32"/>
                    </a:lnTo>
                    <a:lnTo>
                      <a:pt x="36" y="30"/>
                    </a:lnTo>
                    <a:lnTo>
                      <a:pt x="31" y="28"/>
                    </a:lnTo>
                    <a:lnTo>
                      <a:pt x="27" y="21"/>
                    </a:lnTo>
                    <a:lnTo>
                      <a:pt x="22" y="17"/>
                    </a:lnTo>
                    <a:lnTo>
                      <a:pt x="19" y="11"/>
                    </a:lnTo>
                    <a:lnTo>
                      <a:pt x="12" y="6"/>
                    </a:lnTo>
                    <a:lnTo>
                      <a:pt x="8" y="2"/>
                    </a:lnTo>
                    <a:lnTo>
                      <a:pt x="2"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89" name="Freeform 308"/>
              <p:cNvSpPr>
                <a:spLocks/>
              </p:cNvSpPr>
              <p:nvPr/>
            </p:nvSpPr>
            <p:spPr bwMode="auto">
              <a:xfrm>
                <a:off x="2989" y="1993"/>
                <a:ext cx="27" cy="44"/>
              </a:xfrm>
              <a:custGeom>
                <a:avLst/>
                <a:gdLst>
                  <a:gd name="T0" fmla="*/ 8 w 27"/>
                  <a:gd name="T1" fmla="*/ 42 h 44"/>
                  <a:gd name="T2" fmla="*/ 8 w 27"/>
                  <a:gd name="T3" fmla="*/ 38 h 44"/>
                  <a:gd name="T4" fmla="*/ 8 w 27"/>
                  <a:gd name="T5" fmla="*/ 32 h 44"/>
                  <a:gd name="T6" fmla="*/ 8 w 27"/>
                  <a:gd name="T7" fmla="*/ 25 h 44"/>
                  <a:gd name="T8" fmla="*/ 11 w 27"/>
                  <a:gd name="T9" fmla="*/ 19 h 44"/>
                  <a:gd name="T10" fmla="*/ 12 w 27"/>
                  <a:gd name="T11" fmla="*/ 15 h 44"/>
                  <a:gd name="T12" fmla="*/ 16 w 27"/>
                  <a:gd name="T13" fmla="*/ 11 h 44"/>
                  <a:gd name="T14" fmla="*/ 20 w 27"/>
                  <a:gd name="T15" fmla="*/ 8 h 44"/>
                  <a:gd name="T16" fmla="*/ 25 w 27"/>
                  <a:gd name="T17" fmla="*/ 11 h 44"/>
                  <a:gd name="T18" fmla="*/ 27 w 27"/>
                  <a:gd name="T19" fmla="*/ 2 h 44"/>
                  <a:gd name="T20" fmla="*/ 19 w 27"/>
                  <a:gd name="T21" fmla="*/ 0 h 44"/>
                  <a:gd name="T22" fmla="*/ 12 w 27"/>
                  <a:gd name="T23" fmla="*/ 2 h 44"/>
                  <a:gd name="T24" fmla="*/ 8 w 27"/>
                  <a:gd name="T25" fmla="*/ 8 h 44"/>
                  <a:gd name="T26" fmla="*/ 5 w 27"/>
                  <a:gd name="T27" fmla="*/ 15 h 44"/>
                  <a:gd name="T28" fmla="*/ 2 w 27"/>
                  <a:gd name="T29" fmla="*/ 23 h 44"/>
                  <a:gd name="T30" fmla="*/ 2 w 27"/>
                  <a:gd name="T31" fmla="*/ 30 h 44"/>
                  <a:gd name="T32" fmla="*/ 0 w 27"/>
                  <a:gd name="T33" fmla="*/ 38 h 44"/>
                  <a:gd name="T34" fmla="*/ 2 w 27"/>
                  <a:gd name="T35" fmla="*/ 44 h 44"/>
                  <a:gd name="T36" fmla="*/ 8 w 27"/>
                  <a:gd name="T37" fmla="*/ 42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44"/>
                  <a:gd name="T59" fmla="*/ 27 w 27"/>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44">
                    <a:moveTo>
                      <a:pt x="8" y="42"/>
                    </a:moveTo>
                    <a:lnTo>
                      <a:pt x="8" y="38"/>
                    </a:lnTo>
                    <a:lnTo>
                      <a:pt x="8" y="32"/>
                    </a:lnTo>
                    <a:lnTo>
                      <a:pt x="8" y="25"/>
                    </a:lnTo>
                    <a:lnTo>
                      <a:pt x="11" y="19"/>
                    </a:lnTo>
                    <a:lnTo>
                      <a:pt x="12" y="15"/>
                    </a:lnTo>
                    <a:lnTo>
                      <a:pt x="16" y="11"/>
                    </a:lnTo>
                    <a:lnTo>
                      <a:pt x="20" y="8"/>
                    </a:lnTo>
                    <a:lnTo>
                      <a:pt x="25" y="11"/>
                    </a:lnTo>
                    <a:lnTo>
                      <a:pt x="27" y="2"/>
                    </a:lnTo>
                    <a:lnTo>
                      <a:pt x="19" y="0"/>
                    </a:lnTo>
                    <a:lnTo>
                      <a:pt x="12" y="2"/>
                    </a:lnTo>
                    <a:lnTo>
                      <a:pt x="8" y="8"/>
                    </a:lnTo>
                    <a:lnTo>
                      <a:pt x="5" y="15"/>
                    </a:lnTo>
                    <a:lnTo>
                      <a:pt x="2" y="23"/>
                    </a:lnTo>
                    <a:lnTo>
                      <a:pt x="2" y="30"/>
                    </a:lnTo>
                    <a:lnTo>
                      <a:pt x="0" y="38"/>
                    </a:lnTo>
                    <a:lnTo>
                      <a:pt x="2" y="44"/>
                    </a:lnTo>
                    <a:lnTo>
                      <a:pt x="8" y="4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90" name="Freeform 309"/>
              <p:cNvSpPr>
                <a:spLocks/>
              </p:cNvSpPr>
              <p:nvPr/>
            </p:nvSpPr>
            <p:spPr bwMode="auto">
              <a:xfrm>
                <a:off x="2991" y="2035"/>
                <a:ext cx="84" cy="38"/>
              </a:xfrm>
              <a:custGeom>
                <a:avLst/>
                <a:gdLst>
                  <a:gd name="T0" fmla="*/ 81 w 84"/>
                  <a:gd name="T1" fmla="*/ 17 h 38"/>
                  <a:gd name="T2" fmla="*/ 70 w 84"/>
                  <a:gd name="T3" fmla="*/ 21 h 38"/>
                  <a:gd name="T4" fmla="*/ 59 w 84"/>
                  <a:gd name="T5" fmla="*/ 25 h 38"/>
                  <a:gd name="T6" fmla="*/ 46 w 84"/>
                  <a:gd name="T7" fmla="*/ 27 h 38"/>
                  <a:gd name="T8" fmla="*/ 35 w 84"/>
                  <a:gd name="T9" fmla="*/ 27 h 38"/>
                  <a:gd name="T10" fmla="*/ 25 w 84"/>
                  <a:gd name="T11" fmla="*/ 25 h 38"/>
                  <a:gd name="T12" fmla="*/ 15 w 84"/>
                  <a:gd name="T13" fmla="*/ 21 h 38"/>
                  <a:gd name="T14" fmla="*/ 12 w 84"/>
                  <a:gd name="T15" fmla="*/ 17 h 38"/>
                  <a:gd name="T16" fmla="*/ 9 w 84"/>
                  <a:gd name="T17" fmla="*/ 13 h 38"/>
                  <a:gd name="T18" fmla="*/ 7 w 84"/>
                  <a:gd name="T19" fmla="*/ 6 h 38"/>
                  <a:gd name="T20" fmla="*/ 6 w 84"/>
                  <a:gd name="T21" fmla="*/ 0 h 38"/>
                  <a:gd name="T22" fmla="*/ 0 w 84"/>
                  <a:gd name="T23" fmla="*/ 2 h 38"/>
                  <a:gd name="T24" fmla="*/ 1 w 84"/>
                  <a:gd name="T25" fmla="*/ 11 h 38"/>
                  <a:gd name="T26" fmla="*/ 4 w 84"/>
                  <a:gd name="T27" fmla="*/ 19 h 38"/>
                  <a:gd name="T28" fmla="*/ 7 w 84"/>
                  <a:gd name="T29" fmla="*/ 23 h 38"/>
                  <a:gd name="T30" fmla="*/ 12 w 84"/>
                  <a:gd name="T31" fmla="*/ 30 h 38"/>
                  <a:gd name="T32" fmla="*/ 23 w 84"/>
                  <a:gd name="T33" fmla="*/ 34 h 38"/>
                  <a:gd name="T34" fmla="*/ 35 w 84"/>
                  <a:gd name="T35" fmla="*/ 38 h 38"/>
                  <a:gd name="T36" fmla="*/ 48 w 84"/>
                  <a:gd name="T37" fmla="*/ 36 h 38"/>
                  <a:gd name="T38" fmla="*/ 60 w 84"/>
                  <a:gd name="T39" fmla="*/ 34 h 38"/>
                  <a:gd name="T40" fmla="*/ 73 w 84"/>
                  <a:gd name="T41" fmla="*/ 30 h 38"/>
                  <a:gd name="T42" fmla="*/ 84 w 84"/>
                  <a:gd name="T43" fmla="*/ 23 h 38"/>
                  <a:gd name="T44" fmla="*/ 81 w 84"/>
                  <a:gd name="T45" fmla="*/ 17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38"/>
                  <a:gd name="T71" fmla="*/ 84 w 8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38">
                    <a:moveTo>
                      <a:pt x="81" y="17"/>
                    </a:moveTo>
                    <a:lnTo>
                      <a:pt x="70" y="21"/>
                    </a:lnTo>
                    <a:lnTo>
                      <a:pt x="59" y="25"/>
                    </a:lnTo>
                    <a:lnTo>
                      <a:pt x="46" y="27"/>
                    </a:lnTo>
                    <a:lnTo>
                      <a:pt x="35" y="27"/>
                    </a:lnTo>
                    <a:lnTo>
                      <a:pt x="25" y="25"/>
                    </a:lnTo>
                    <a:lnTo>
                      <a:pt x="15" y="21"/>
                    </a:lnTo>
                    <a:lnTo>
                      <a:pt x="12" y="17"/>
                    </a:lnTo>
                    <a:lnTo>
                      <a:pt x="9" y="13"/>
                    </a:lnTo>
                    <a:lnTo>
                      <a:pt x="7" y="6"/>
                    </a:lnTo>
                    <a:lnTo>
                      <a:pt x="6" y="0"/>
                    </a:lnTo>
                    <a:lnTo>
                      <a:pt x="0" y="2"/>
                    </a:lnTo>
                    <a:lnTo>
                      <a:pt x="1" y="11"/>
                    </a:lnTo>
                    <a:lnTo>
                      <a:pt x="4" y="19"/>
                    </a:lnTo>
                    <a:lnTo>
                      <a:pt x="7" y="23"/>
                    </a:lnTo>
                    <a:lnTo>
                      <a:pt x="12" y="30"/>
                    </a:lnTo>
                    <a:lnTo>
                      <a:pt x="23" y="34"/>
                    </a:lnTo>
                    <a:lnTo>
                      <a:pt x="35" y="38"/>
                    </a:lnTo>
                    <a:lnTo>
                      <a:pt x="48" y="36"/>
                    </a:lnTo>
                    <a:lnTo>
                      <a:pt x="60" y="34"/>
                    </a:lnTo>
                    <a:lnTo>
                      <a:pt x="73" y="30"/>
                    </a:lnTo>
                    <a:lnTo>
                      <a:pt x="84" y="23"/>
                    </a:lnTo>
                    <a:lnTo>
                      <a:pt x="81"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91" name="Freeform 310"/>
              <p:cNvSpPr>
                <a:spLocks/>
              </p:cNvSpPr>
              <p:nvPr/>
            </p:nvSpPr>
            <p:spPr bwMode="auto">
              <a:xfrm>
                <a:off x="3072" y="2039"/>
                <a:ext cx="8" cy="19"/>
              </a:xfrm>
              <a:custGeom>
                <a:avLst/>
                <a:gdLst>
                  <a:gd name="T0" fmla="*/ 1 w 8"/>
                  <a:gd name="T1" fmla="*/ 9 h 19"/>
                  <a:gd name="T2" fmla="*/ 0 w 8"/>
                  <a:gd name="T3" fmla="*/ 7 h 19"/>
                  <a:gd name="T4" fmla="*/ 0 w 8"/>
                  <a:gd name="T5" fmla="*/ 9 h 19"/>
                  <a:gd name="T6" fmla="*/ 0 w 8"/>
                  <a:gd name="T7" fmla="*/ 11 h 19"/>
                  <a:gd name="T8" fmla="*/ 0 w 8"/>
                  <a:gd name="T9" fmla="*/ 13 h 19"/>
                  <a:gd name="T10" fmla="*/ 3 w 8"/>
                  <a:gd name="T11" fmla="*/ 19 h 19"/>
                  <a:gd name="T12" fmla="*/ 5 w 8"/>
                  <a:gd name="T13" fmla="*/ 17 h 19"/>
                  <a:gd name="T14" fmla="*/ 6 w 8"/>
                  <a:gd name="T15" fmla="*/ 15 h 19"/>
                  <a:gd name="T16" fmla="*/ 6 w 8"/>
                  <a:gd name="T17" fmla="*/ 13 h 19"/>
                  <a:gd name="T18" fmla="*/ 8 w 8"/>
                  <a:gd name="T19" fmla="*/ 11 h 19"/>
                  <a:gd name="T20" fmla="*/ 8 w 8"/>
                  <a:gd name="T21" fmla="*/ 7 h 19"/>
                  <a:gd name="T22" fmla="*/ 6 w 8"/>
                  <a:gd name="T23" fmla="*/ 5 h 19"/>
                  <a:gd name="T24" fmla="*/ 6 w 8"/>
                  <a:gd name="T25" fmla="*/ 2 h 19"/>
                  <a:gd name="T26" fmla="*/ 5 w 8"/>
                  <a:gd name="T27" fmla="*/ 0 h 19"/>
                  <a:gd name="T28" fmla="*/ 1 w 8"/>
                  <a:gd name="T29" fmla="*/ 9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
                  <a:gd name="T46" fmla="*/ 0 h 19"/>
                  <a:gd name="T47" fmla="*/ 8 w 8"/>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 h="19">
                    <a:moveTo>
                      <a:pt x="1" y="9"/>
                    </a:moveTo>
                    <a:lnTo>
                      <a:pt x="0" y="7"/>
                    </a:lnTo>
                    <a:lnTo>
                      <a:pt x="0" y="9"/>
                    </a:lnTo>
                    <a:lnTo>
                      <a:pt x="0" y="11"/>
                    </a:lnTo>
                    <a:lnTo>
                      <a:pt x="0" y="13"/>
                    </a:lnTo>
                    <a:lnTo>
                      <a:pt x="3" y="19"/>
                    </a:lnTo>
                    <a:lnTo>
                      <a:pt x="5" y="17"/>
                    </a:lnTo>
                    <a:lnTo>
                      <a:pt x="6" y="15"/>
                    </a:lnTo>
                    <a:lnTo>
                      <a:pt x="6" y="13"/>
                    </a:lnTo>
                    <a:lnTo>
                      <a:pt x="8" y="11"/>
                    </a:lnTo>
                    <a:lnTo>
                      <a:pt x="8" y="7"/>
                    </a:lnTo>
                    <a:lnTo>
                      <a:pt x="6" y="5"/>
                    </a:lnTo>
                    <a:lnTo>
                      <a:pt x="6" y="2"/>
                    </a:lnTo>
                    <a:lnTo>
                      <a:pt x="5" y="0"/>
                    </a:lnTo>
                    <a:lnTo>
                      <a:pt x="1"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92" name="Freeform 311"/>
              <p:cNvSpPr>
                <a:spLocks/>
              </p:cNvSpPr>
              <p:nvPr/>
            </p:nvSpPr>
            <p:spPr bwMode="auto">
              <a:xfrm>
                <a:off x="2942" y="1943"/>
                <a:ext cx="64" cy="58"/>
              </a:xfrm>
              <a:custGeom>
                <a:avLst/>
                <a:gdLst>
                  <a:gd name="T0" fmla="*/ 63 w 64"/>
                  <a:gd name="T1" fmla="*/ 44 h 58"/>
                  <a:gd name="T2" fmla="*/ 56 w 64"/>
                  <a:gd name="T3" fmla="*/ 37 h 58"/>
                  <a:gd name="T4" fmla="*/ 50 w 64"/>
                  <a:gd name="T5" fmla="*/ 31 h 58"/>
                  <a:gd name="T6" fmla="*/ 45 w 64"/>
                  <a:gd name="T7" fmla="*/ 23 h 58"/>
                  <a:gd name="T8" fmla="*/ 41 w 64"/>
                  <a:gd name="T9" fmla="*/ 16 h 58"/>
                  <a:gd name="T10" fmla="*/ 34 w 64"/>
                  <a:gd name="T11" fmla="*/ 10 h 58"/>
                  <a:gd name="T12" fmla="*/ 30 w 64"/>
                  <a:gd name="T13" fmla="*/ 6 h 58"/>
                  <a:gd name="T14" fmla="*/ 25 w 64"/>
                  <a:gd name="T15" fmla="*/ 2 h 58"/>
                  <a:gd name="T16" fmla="*/ 20 w 64"/>
                  <a:gd name="T17" fmla="*/ 0 h 58"/>
                  <a:gd name="T18" fmla="*/ 19 w 64"/>
                  <a:gd name="T19" fmla="*/ 0 h 58"/>
                  <a:gd name="T20" fmla="*/ 16 w 64"/>
                  <a:gd name="T21" fmla="*/ 0 h 58"/>
                  <a:gd name="T22" fmla="*/ 11 w 64"/>
                  <a:gd name="T23" fmla="*/ 2 h 58"/>
                  <a:gd name="T24" fmla="*/ 8 w 64"/>
                  <a:gd name="T25" fmla="*/ 2 h 58"/>
                  <a:gd name="T26" fmla="*/ 5 w 64"/>
                  <a:gd name="T27" fmla="*/ 4 h 58"/>
                  <a:gd name="T28" fmla="*/ 3 w 64"/>
                  <a:gd name="T29" fmla="*/ 8 h 58"/>
                  <a:gd name="T30" fmla="*/ 2 w 64"/>
                  <a:gd name="T31" fmla="*/ 10 h 58"/>
                  <a:gd name="T32" fmla="*/ 0 w 64"/>
                  <a:gd name="T33" fmla="*/ 14 h 58"/>
                  <a:gd name="T34" fmla="*/ 0 w 64"/>
                  <a:gd name="T35" fmla="*/ 19 h 58"/>
                  <a:gd name="T36" fmla="*/ 0 w 64"/>
                  <a:gd name="T37" fmla="*/ 25 h 58"/>
                  <a:gd name="T38" fmla="*/ 2 w 64"/>
                  <a:gd name="T39" fmla="*/ 31 h 58"/>
                  <a:gd name="T40" fmla="*/ 3 w 64"/>
                  <a:gd name="T41" fmla="*/ 35 h 58"/>
                  <a:gd name="T42" fmla="*/ 5 w 64"/>
                  <a:gd name="T43" fmla="*/ 42 h 58"/>
                  <a:gd name="T44" fmla="*/ 6 w 64"/>
                  <a:gd name="T45" fmla="*/ 46 h 58"/>
                  <a:gd name="T46" fmla="*/ 9 w 64"/>
                  <a:gd name="T47" fmla="*/ 50 h 58"/>
                  <a:gd name="T48" fmla="*/ 13 w 64"/>
                  <a:gd name="T49" fmla="*/ 52 h 58"/>
                  <a:gd name="T50" fmla="*/ 19 w 64"/>
                  <a:gd name="T51" fmla="*/ 54 h 58"/>
                  <a:gd name="T52" fmla="*/ 25 w 64"/>
                  <a:gd name="T53" fmla="*/ 56 h 58"/>
                  <a:gd name="T54" fmla="*/ 31 w 64"/>
                  <a:gd name="T55" fmla="*/ 58 h 58"/>
                  <a:gd name="T56" fmla="*/ 38 w 64"/>
                  <a:gd name="T57" fmla="*/ 58 h 58"/>
                  <a:gd name="T58" fmla="*/ 45 w 64"/>
                  <a:gd name="T59" fmla="*/ 58 h 58"/>
                  <a:gd name="T60" fmla="*/ 52 w 64"/>
                  <a:gd name="T61" fmla="*/ 56 h 58"/>
                  <a:gd name="T62" fmla="*/ 58 w 64"/>
                  <a:gd name="T63" fmla="*/ 54 h 58"/>
                  <a:gd name="T64" fmla="*/ 63 w 64"/>
                  <a:gd name="T65" fmla="*/ 52 h 58"/>
                  <a:gd name="T66" fmla="*/ 63 w 64"/>
                  <a:gd name="T67" fmla="*/ 50 h 58"/>
                  <a:gd name="T68" fmla="*/ 64 w 64"/>
                  <a:gd name="T69" fmla="*/ 50 h 58"/>
                  <a:gd name="T70" fmla="*/ 64 w 64"/>
                  <a:gd name="T71" fmla="*/ 48 h 58"/>
                  <a:gd name="T72" fmla="*/ 64 w 64"/>
                  <a:gd name="T73" fmla="*/ 48 h 58"/>
                  <a:gd name="T74" fmla="*/ 64 w 64"/>
                  <a:gd name="T75" fmla="*/ 46 h 58"/>
                  <a:gd name="T76" fmla="*/ 64 w 64"/>
                  <a:gd name="T77" fmla="*/ 46 h 58"/>
                  <a:gd name="T78" fmla="*/ 64 w 64"/>
                  <a:gd name="T79" fmla="*/ 44 h 58"/>
                  <a:gd name="T80" fmla="*/ 63 w 64"/>
                  <a:gd name="T81" fmla="*/ 44 h 58"/>
                  <a:gd name="T82" fmla="*/ 63 w 64"/>
                  <a:gd name="T83" fmla="*/ 44 h 58"/>
                  <a:gd name="T84" fmla="*/ 63 w 64"/>
                  <a:gd name="T85" fmla="*/ 44 h 58"/>
                  <a:gd name="T86" fmla="*/ 63 w 64"/>
                  <a:gd name="T87" fmla="*/ 44 h 58"/>
                  <a:gd name="T88" fmla="*/ 63 w 64"/>
                  <a:gd name="T89" fmla="*/ 44 h 58"/>
                  <a:gd name="T90" fmla="*/ 63 w 64"/>
                  <a:gd name="T91" fmla="*/ 44 h 58"/>
                  <a:gd name="T92" fmla="*/ 63 w 64"/>
                  <a:gd name="T93" fmla="*/ 44 h 58"/>
                  <a:gd name="T94" fmla="*/ 63 w 64"/>
                  <a:gd name="T95" fmla="*/ 44 h 58"/>
                  <a:gd name="T96" fmla="*/ 63 w 64"/>
                  <a:gd name="T97" fmla="*/ 44 h 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4"/>
                  <a:gd name="T148" fmla="*/ 0 h 58"/>
                  <a:gd name="T149" fmla="*/ 64 w 64"/>
                  <a:gd name="T150" fmla="*/ 58 h 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4" h="58">
                    <a:moveTo>
                      <a:pt x="63" y="44"/>
                    </a:moveTo>
                    <a:lnTo>
                      <a:pt x="56" y="37"/>
                    </a:lnTo>
                    <a:lnTo>
                      <a:pt x="50" y="31"/>
                    </a:lnTo>
                    <a:lnTo>
                      <a:pt x="45" y="23"/>
                    </a:lnTo>
                    <a:lnTo>
                      <a:pt x="41" y="16"/>
                    </a:lnTo>
                    <a:lnTo>
                      <a:pt x="34" y="10"/>
                    </a:lnTo>
                    <a:lnTo>
                      <a:pt x="30" y="6"/>
                    </a:lnTo>
                    <a:lnTo>
                      <a:pt x="25" y="2"/>
                    </a:lnTo>
                    <a:lnTo>
                      <a:pt x="20" y="0"/>
                    </a:lnTo>
                    <a:lnTo>
                      <a:pt x="19" y="0"/>
                    </a:lnTo>
                    <a:lnTo>
                      <a:pt x="16" y="0"/>
                    </a:lnTo>
                    <a:lnTo>
                      <a:pt x="11" y="2"/>
                    </a:lnTo>
                    <a:lnTo>
                      <a:pt x="8" y="2"/>
                    </a:lnTo>
                    <a:lnTo>
                      <a:pt x="5" y="4"/>
                    </a:lnTo>
                    <a:lnTo>
                      <a:pt x="3" y="8"/>
                    </a:lnTo>
                    <a:lnTo>
                      <a:pt x="2" y="10"/>
                    </a:lnTo>
                    <a:lnTo>
                      <a:pt x="0" y="14"/>
                    </a:lnTo>
                    <a:lnTo>
                      <a:pt x="0" y="19"/>
                    </a:lnTo>
                    <a:lnTo>
                      <a:pt x="0" y="25"/>
                    </a:lnTo>
                    <a:lnTo>
                      <a:pt x="2" y="31"/>
                    </a:lnTo>
                    <a:lnTo>
                      <a:pt x="3" y="35"/>
                    </a:lnTo>
                    <a:lnTo>
                      <a:pt x="5" y="42"/>
                    </a:lnTo>
                    <a:lnTo>
                      <a:pt x="6" y="46"/>
                    </a:lnTo>
                    <a:lnTo>
                      <a:pt x="9" y="50"/>
                    </a:lnTo>
                    <a:lnTo>
                      <a:pt x="13" y="52"/>
                    </a:lnTo>
                    <a:lnTo>
                      <a:pt x="19" y="54"/>
                    </a:lnTo>
                    <a:lnTo>
                      <a:pt x="25" y="56"/>
                    </a:lnTo>
                    <a:lnTo>
                      <a:pt x="31" y="58"/>
                    </a:lnTo>
                    <a:lnTo>
                      <a:pt x="38" y="58"/>
                    </a:lnTo>
                    <a:lnTo>
                      <a:pt x="45" y="58"/>
                    </a:lnTo>
                    <a:lnTo>
                      <a:pt x="52" y="56"/>
                    </a:lnTo>
                    <a:lnTo>
                      <a:pt x="58" y="54"/>
                    </a:lnTo>
                    <a:lnTo>
                      <a:pt x="63" y="52"/>
                    </a:lnTo>
                    <a:lnTo>
                      <a:pt x="63" y="50"/>
                    </a:lnTo>
                    <a:lnTo>
                      <a:pt x="64" y="50"/>
                    </a:lnTo>
                    <a:lnTo>
                      <a:pt x="64" y="48"/>
                    </a:lnTo>
                    <a:lnTo>
                      <a:pt x="64" y="46"/>
                    </a:lnTo>
                    <a:lnTo>
                      <a:pt x="64" y="44"/>
                    </a:lnTo>
                    <a:lnTo>
                      <a:pt x="63" y="44"/>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93" name="Freeform 312"/>
              <p:cNvSpPr>
                <a:spLocks/>
              </p:cNvSpPr>
              <p:nvPr/>
            </p:nvSpPr>
            <p:spPr bwMode="auto">
              <a:xfrm>
                <a:off x="2962" y="1938"/>
                <a:ext cx="44" cy="51"/>
              </a:xfrm>
              <a:custGeom>
                <a:avLst/>
                <a:gdLst>
                  <a:gd name="T0" fmla="*/ 0 w 44"/>
                  <a:gd name="T1" fmla="*/ 9 h 51"/>
                  <a:gd name="T2" fmla="*/ 5 w 44"/>
                  <a:gd name="T3" fmla="*/ 11 h 51"/>
                  <a:gd name="T4" fmla="*/ 8 w 44"/>
                  <a:gd name="T5" fmla="*/ 13 h 51"/>
                  <a:gd name="T6" fmla="*/ 13 w 44"/>
                  <a:gd name="T7" fmla="*/ 19 h 51"/>
                  <a:gd name="T8" fmla="*/ 18 w 44"/>
                  <a:gd name="T9" fmla="*/ 26 h 51"/>
                  <a:gd name="T10" fmla="*/ 22 w 44"/>
                  <a:gd name="T11" fmla="*/ 32 h 51"/>
                  <a:gd name="T12" fmla="*/ 29 w 44"/>
                  <a:gd name="T13" fmla="*/ 38 h 51"/>
                  <a:gd name="T14" fmla="*/ 35 w 44"/>
                  <a:gd name="T15" fmla="*/ 45 h 51"/>
                  <a:gd name="T16" fmla="*/ 41 w 44"/>
                  <a:gd name="T17" fmla="*/ 51 h 51"/>
                  <a:gd name="T18" fmla="*/ 44 w 44"/>
                  <a:gd name="T19" fmla="*/ 45 h 51"/>
                  <a:gd name="T20" fmla="*/ 38 w 44"/>
                  <a:gd name="T21" fmla="*/ 38 h 51"/>
                  <a:gd name="T22" fmla="*/ 33 w 44"/>
                  <a:gd name="T23" fmla="*/ 32 h 51"/>
                  <a:gd name="T24" fmla="*/ 27 w 44"/>
                  <a:gd name="T25" fmla="*/ 26 h 51"/>
                  <a:gd name="T26" fmla="*/ 22 w 44"/>
                  <a:gd name="T27" fmla="*/ 19 h 51"/>
                  <a:gd name="T28" fmla="*/ 18 w 44"/>
                  <a:gd name="T29" fmla="*/ 13 h 51"/>
                  <a:gd name="T30" fmla="*/ 13 w 44"/>
                  <a:gd name="T31" fmla="*/ 7 h 51"/>
                  <a:gd name="T32" fmla="*/ 7 w 44"/>
                  <a:gd name="T33" fmla="*/ 3 h 51"/>
                  <a:gd name="T34" fmla="*/ 0 w 44"/>
                  <a:gd name="T35" fmla="*/ 0 h 51"/>
                  <a:gd name="T36" fmla="*/ 2 w 44"/>
                  <a:gd name="T37" fmla="*/ 0 h 51"/>
                  <a:gd name="T38" fmla="*/ 0 w 44"/>
                  <a:gd name="T39" fmla="*/ 9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51"/>
                  <a:gd name="T62" fmla="*/ 44 w 44"/>
                  <a:gd name="T63" fmla="*/ 51 h 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51">
                    <a:moveTo>
                      <a:pt x="0" y="9"/>
                    </a:moveTo>
                    <a:lnTo>
                      <a:pt x="5" y="11"/>
                    </a:lnTo>
                    <a:lnTo>
                      <a:pt x="8" y="13"/>
                    </a:lnTo>
                    <a:lnTo>
                      <a:pt x="13" y="19"/>
                    </a:lnTo>
                    <a:lnTo>
                      <a:pt x="18" y="26"/>
                    </a:lnTo>
                    <a:lnTo>
                      <a:pt x="22" y="32"/>
                    </a:lnTo>
                    <a:lnTo>
                      <a:pt x="29" y="38"/>
                    </a:lnTo>
                    <a:lnTo>
                      <a:pt x="35" y="45"/>
                    </a:lnTo>
                    <a:lnTo>
                      <a:pt x="41" y="51"/>
                    </a:lnTo>
                    <a:lnTo>
                      <a:pt x="44" y="45"/>
                    </a:lnTo>
                    <a:lnTo>
                      <a:pt x="38" y="38"/>
                    </a:lnTo>
                    <a:lnTo>
                      <a:pt x="33" y="32"/>
                    </a:lnTo>
                    <a:lnTo>
                      <a:pt x="27" y="26"/>
                    </a:lnTo>
                    <a:lnTo>
                      <a:pt x="22" y="19"/>
                    </a:lnTo>
                    <a:lnTo>
                      <a:pt x="18" y="13"/>
                    </a:lnTo>
                    <a:lnTo>
                      <a:pt x="13" y="7"/>
                    </a:lnTo>
                    <a:lnTo>
                      <a:pt x="7" y="3"/>
                    </a:lnTo>
                    <a:lnTo>
                      <a:pt x="0" y="0"/>
                    </a:lnTo>
                    <a:lnTo>
                      <a:pt x="2"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94" name="Freeform 313"/>
              <p:cNvSpPr>
                <a:spLocks/>
              </p:cNvSpPr>
              <p:nvPr/>
            </p:nvSpPr>
            <p:spPr bwMode="auto">
              <a:xfrm>
                <a:off x="2939" y="1938"/>
                <a:ext cx="25" cy="19"/>
              </a:xfrm>
              <a:custGeom>
                <a:avLst/>
                <a:gdLst>
                  <a:gd name="T0" fmla="*/ 6 w 25"/>
                  <a:gd name="T1" fmla="*/ 19 h 19"/>
                  <a:gd name="T2" fmla="*/ 6 w 25"/>
                  <a:gd name="T3" fmla="*/ 17 h 19"/>
                  <a:gd name="T4" fmla="*/ 8 w 25"/>
                  <a:gd name="T5" fmla="*/ 15 h 19"/>
                  <a:gd name="T6" fmla="*/ 9 w 25"/>
                  <a:gd name="T7" fmla="*/ 13 h 19"/>
                  <a:gd name="T8" fmla="*/ 12 w 25"/>
                  <a:gd name="T9" fmla="*/ 11 h 19"/>
                  <a:gd name="T10" fmla="*/ 16 w 25"/>
                  <a:gd name="T11" fmla="*/ 11 h 19"/>
                  <a:gd name="T12" fmla="*/ 19 w 25"/>
                  <a:gd name="T13" fmla="*/ 9 h 19"/>
                  <a:gd name="T14" fmla="*/ 22 w 25"/>
                  <a:gd name="T15" fmla="*/ 9 h 19"/>
                  <a:gd name="T16" fmla="*/ 23 w 25"/>
                  <a:gd name="T17" fmla="*/ 9 h 19"/>
                  <a:gd name="T18" fmla="*/ 25 w 25"/>
                  <a:gd name="T19" fmla="*/ 0 h 19"/>
                  <a:gd name="T20" fmla="*/ 20 w 25"/>
                  <a:gd name="T21" fmla="*/ 0 h 19"/>
                  <a:gd name="T22" fmla="*/ 17 w 25"/>
                  <a:gd name="T23" fmla="*/ 0 h 19"/>
                  <a:gd name="T24" fmla="*/ 14 w 25"/>
                  <a:gd name="T25" fmla="*/ 3 h 19"/>
                  <a:gd name="T26" fmla="*/ 11 w 25"/>
                  <a:gd name="T27" fmla="*/ 3 h 19"/>
                  <a:gd name="T28" fmla="*/ 6 w 25"/>
                  <a:gd name="T29" fmla="*/ 7 h 19"/>
                  <a:gd name="T30" fmla="*/ 3 w 25"/>
                  <a:gd name="T31" fmla="*/ 9 h 19"/>
                  <a:gd name="T32" fmla="*/ 1 w 25"/>
                  <a:gd name="T33" fmla="*/ 13 h 19"/>
                  <a:gd name="T34" fmla="*/ 0 w 25"/>
                  <a:gd name="T35" fmla="*/ 19 h 19"/>
                  <a:gd name="T36" fmla="*/ 6 w 25"/>
                  <a:gd name="T37" fmla="*/ 19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19"/>
                  <a:gd name="T59" fmla="*/ 25 w 25"/>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19">
                    <a:moveTo>
                      <a:pt x="6" y="19"/>
                    </a:moveTo>
                    <a:lnTo>
                      <a:pt x="6" y="17"/>
                    </a:lnTo>
                    <a:lnTo>
                      <a:pt x="8" y="15"/>
                    </a:lnTo>
                    <a:lnTo>
                      <a:pt x="9" y="13"/>
                    </a:lnTo>
                    <a:lnTo>
                      <a:pt x="12" y="11"/>
                    </a:lnTo>
                    <a:lnTo>
                      <a:pt x="16" y="11"/>
                    </a:lnTo>
                    <a:lnTo>
                      <a:pt x="19" y="9"/>
                    </a:lnTo>
                    <a:lnTo>
                      <a:pt x="22" y="9"/>
                    </a:lnTo>
                    <a:lnTo>
                      <a:pt x="23" y="9"/>
                    </a:lnTo>
                    <a:lnTo>
                      <a:pt x="25" y="0"/>
                    </a:lnTo>
                    <a:lnTo>
                      <a:pt x="20" y="0"/>
                    </a:lnTo>
                    <a:lnTo>
                      <a:pt x="17" y="0"/>
                    </a:lnTo>
                    <a:lnTo>
                      <a:pt x="14" y="3"/>
                    </a:lnTo>
                    <a:lnTo>
                      <a:pt x="11" y="3"/>
                    </a:lnTo>
                    <a:lnTo>
                      <a:pt x="6" y="7"/>
                    </a:lnTo>
                    <a:lnTo>
                      <a:pt x="3" y="9"/>
                    </a:lnTo>
                    <a:lnTo>
                      <a:pt x="1" y="13"/>
                    </a:lnTo>
                    <a:lnTo>
                      <a:pt x="0" y="19"/>
                    </a:lnTo>
                    <a:lnTo>
                      <a:pt x="6"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95" name="Freeform 314"/>
              <p:cNvSpPr>
                <a:spLocks/>
              </p:cNvSpPr>
              <p:nvPr/>
            </p:nvSpPr>
            <p:spPr bwMode="auto">
              <a:xfrm>
                <a:off x="2939" y="1957"/>
                <a:ext cx="17" cy="42"/>
              </a:xfrm>
              <a:custGeom>
                <a:avLst/>
                <a:gdLst>
                  <a:gd name="T0" fmla="*/ 17 w 17"/>
                  <a:gd name="T1" fmla="*/ 34 h 42"/>
                  <a:gd name="T2" fmla="*/ 14 w 17"/>
                  <a:gd name="T3" fmla="*/ 32 h 42"/>
                  <a:gd name="T4" fmla="*/ 12 w 17"/>
                  <a:gd name="T5" fmla="*/ 30 h 42"/>
                  <a:gd name="T6" fmla="*/ 11 w 17"/>
                  <a:gd name="T7" fmla="*/ 26 h 42"/>
                  <a:gd name="T8" fmla="*/ 8 w 17"/>
                  <a:gd name="T9" fmla="*/ 21 h 42"/>
                  <a:gd name="T10" fmla="*/ 8 w 17"/>
                  <a:gd name="T11" fmla="*/ 15 h 42"/>
                  <a:gd name="T12" fmla="*/ 6 w 17"/>
                  <a:gd name="T13" fmla="*/ 11 h 42"/>
                  <a:gd name="T14" fmla="*/ 6 w 17"/>
                  <a:gd name="T15" fmla="*/ 5 h 42"/>
                  <a:gd name="T16" fmla="*/ 6 w 17"/>
                  <a:gd name="T17" fmla="*/ 0 h 42"/>
                  <a:gd name="T18" fmla="*/ 0 w 17"/>
                  <a:gd name="T19" fmla="*/ 0 h 42"/>
                  <a:gd name="T20" fmla="*/ 0 w 17"/>
                  <a:gd name="T21" fmla="*/ 5 h 42"/>
                  <a:gd name="T22" fmla="*/ 0 w 17"/>
                  <a:gd name="T23" fmla="*/ 11 h 42"/>
                  <a:gd name="T24" fmla="*/ 1 w 17"/>
                  <a:gd name="T25" fmla="*/ 17 h 42"/>
                  <a:gd name="T26" fmla="*/ 3 w 17"/>
                  <a:gd name="T27" fmla="*/ 23 h 42"/>
                  <a:gd name="T28" fmla="*/ 5 w 17"/>
                  <a:gd name="T29" fmla="*/ 30 h 42"/>
                  <a:gd name="T30" fmla="*/ 8 w 17"/>
                  <a:gd name="T31" fmla="*/ 34 h 42"/>
                  <a:gd name="T32" fmla="*/ 11 w 17"/>
                  <a:gd name="T33" fmla="*/ 40 h 42"/>
                  <a:gd name="T34" fmla="*/ 16 w 17"/>
                  <a:gd name="T35" fmla="*/ 42 h 42"/>
                  <a:gd name="T36" fmla="*/ 17 w 17"/>
                  <a:gd name="T37" fmla="*/ 34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2"/>
                  <a:gd name="T59" fmla="*/ 17 w 17"/>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2">
                    <a:moveTo>
                      <a:pt x="17" y="34"/>
                    </a:moveTo>
                    <a:lnTo>
                      <a:pt x="14" y="32"/>
                    </a:lnTo>
                    <a:lnTo>
                      <a:pt x="12" y="30"/>
                    </a:lnTo>
                    <a:lnTo>
                      <a:pt x="11" y="26"/>
                    </a:lnTo>
                    <a:lnTo>
                      <a:pt x="8" y="21"/>
                    </a:lnTo>
                    <a:lnTo>
                      <a:pt x="8" y="15"/>
                    </a:lnTo>
                    <a:lnTo>
                      <a:pt x="6" y="11"/>
                    </a:lnTo>
                    <a:lnTo>
                      <a:pt x="6" y="5"/>
                    </a:lnTo>
                    <a:lnTo>
                      <a:pt x="6" y="0"/>
                    </a:lnTo>
                    <a:lnTo>
                      <a:pt x="0" y="0"/>
                    </a:lnTo>
                    <a:lnTo>
                      <a:pt x="0" y="5"/>
                    </a:lnTo>
                    <a:lnTo>
                      <a:pt x="0" y="11"/>
                    </a:lnTo>
                    <a:lnTo>
                      <a:pt x="1" y="17"/>
                    </a:lnTo>
                    <a:lnTo>
                      <a:pt x="3" y="23"/>
                    </a:lnTo>
                    <a:lnTo>
                      <a:pt x="5" y="30"/>
                    </a:lnTo>
                    <a:lnTo>
                      <a:pt x="8" y="34"/>
                    </a:lnTo>
                    <a:lnTo>
                      <a:pt x="11" y="40"/>
                    </a:lnTo>
                    <a:lnTo>
                      <a:pt x="16" y="42"/>
                    </a:lnTo>
                    <a:lnTo>
                      <a:pt x="17"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96" name="Freeform 315"/>
              <p:cNvSpPr>
                <a:spLocks/>
              </p:cNvSpPr>
              <p:nvPr/>
            </p:nvSpPr>
            <p:spPr bwMode="auto">
              <a:xfrm>
                <a:off x="2955" y="1991"/>
                <a:ext cx="53" cy="15"/>
              </a:xfrm>
              <a:custGeom>
                <a:avLst/>
                <a:gdLst>
                  <a:gd name="T0" fmla="*/ 48 w 53"/>
                  <a:gd name="T1" fmla="*/ 0 h 15"/>
                  <a:gd name="T2" fmla="*/ 43 w 53"/>
                  <a:gd name="T3" fmla="*/ 2 h 15"/>
                  <a:gd name="T4" fmla="*/ 37 w 53"/>
                  <a:gd name="T5" fmla="*/ 4 h 15"/>
                  <a:gd name="T6" fmla="*/ 31 w 53"/>
                  <a:gd name="T7" fmla="*/ 6 h 15"/>
                  <a:gd name="T8" fmla="*/ 25 w 53"/>
                  <a:gd name="T9" fmla="*/ 6 h 15"/>
                  <a:gd name="T10" fmla="*/ 18 w 53"/>
                  <a:gd name="T11" fmla="*/ 6 h 15"/>
                  <a:gd name="T12" fmla="*/ 14 w 53"/>
                  <a:gd name="T13" fmla="*/ 4 h 15"/>
                  <a:gd name="T14" fmla="*/ 7 w 53"/>
                  <a:gd name="T15" fmla="*/ 2 h 15"/>
                  <a:gd name="T16" fmla="*/ 1 w 53"/>
                  <a:gd name="T17" fmla="*/ 0 h 15"/>
                  <a:gd name="T18" fmla="*/ 0 w 53"/>
                  <a:gd name="T19" fmla="*/ 8 h 15"/>
                  <a:gd name="T20" fmla="*/ 6 w 53"/>
                  <a:gd name="T21" fmla="*/ 13 h 15"/>
                  <a:gd name="T22" fmla="*/ 12 w 53"/>
                  <a:gd name="T23" fmla="*/ 15 h 15"/>
                  <a:gd name="T24" fmla="*/ 18 w 53"/>
                  <a:gd name="T25" fmla="*/ 15 h 15"/>
                  <a:gd name="T26" fmla="*/ 25 w 53"/>
                  <a:gd name="T27" fmla="*/ 15 h 15"/>
                  <a:gd name="T28" fmla="*/ 32 w 53"/>
                  <a:gd name="T29" fmla="*/ 15 h 15"/>
                  <a:gd name="T30" fmla="*/ 39 w 53"/>
                  <a:gd name="T31" fmla="*/ 13 h 15"/>
                  <a:gd name="T32" fmla="*/ 45 w 53"/>
                  <a:gd name="T33" fmla="*/ 10 h 15"/>
                  <a:gd name="T34" fmla="*/ 51 w 53"/>
                  <a:gd name="T35" fmla="*/ 6 h 15"/>
                  <a:gd name="T36" fmla="*/ 53 w 53"/>
                  <a:gd name="T37" fmla="*/ 6 h 15"/>
                  <a:gd name="T38" fmla="*/ 48 w 53"/>
                  <a:gd name="T39" fmla="*/ 0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3"/>
                  <a:gd name="T61" fmla="*/ 0 h 15"/>
                  <a:gd name="T62" fmla="*/ 53 w 53"/>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3" h="15">
                    <a:moveTo>
                      <a:pt x="48" y="0"/>
                    </a:moveTo>
                    <a:lnTo>
                      <a:pt x="43" y="2"/>
                    </a:lnTo>
                    <a:lnTo>
                      <a:pt x="37" y="4"/>
                    </a:lnTo>
                    <a:lnTo>
                      <a:pt x="31" y="6"/>
                    </a:lnTo>
                    <a:lnTo>
                      <a:pt x="25" y="6"/>
                    </a:lnTo>
                    <a:lnTo>
                      <a:pt x="18" y="6"/>
                    </a:lnTo>
                    <a:lnTo>
                      <a:pt x="14" y="4"/>
                    </a:lnTo>
                    <a:lnTo>
                      <a:pt x="7" y="2"/>
                    </a:lnTo>
                    <a:lnTo>
                      <a:pt x="1" y="0"/>
                    </a:lnTo>
                    <a:lnTo>
                      <a:pt x="0" y="8"/>
                    </a:lnTo>
                    <a:lnTo>
                      <a:pt x="6" y="13"/>
                    </a:lnTo>
                    <a:lnTo>
                      <a:pt x="12" y="15"/>
                    </a:lnTo>
                    <a:lnTo>
                      <a:pt x="18" y="15"/>
                    </a:lnTo>
                    <a:lnTo>
                      <a:pt x="25" y="15"/>
                    </a:lnTo>
                    <a:lnTo>
                      <a:pt x="32" y="15"/>
                    </a:lnTo>
                    <a:lnTo>
                      <a:pt x="39" y="13"/>
                    </a:lnTo>
                    <a:lnTo>
                      <a:pt x="45" y="10"/>
                    </a:lnTo>
                    <a:lnTo>
                      <a:pt x="51" y="6"/>
                    </a:lnTo>
                    <a:lnTo>
                      <a:pt x="53" y="6"/>
                    </a:lnTo>
                    <a:lnTo>
                      <a:pt x="4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97" name="Freeform 316"/>
              <p:cNvSpPr>
                <a:spLocks/>
              </p:cNvSpPr>
              <p:nvPr/>
            </p:nvSpPr>
            <p:spPr bwMode="auto">
              <a:xfrm>
                <a:off x="2998" y="1980"/>
                <a:ext cx="11" cy="17"/>
              </a:xfrm>
              <a:custGeom>
                <a:avLst/>
                <a:gdLst>
                  <a:gd name="T0" fmla="*/ 8 w 11"/>
                  <a:gd name="T1" fmla="*/ 0 h 17"/>
                  <a:gd name="T2" fmla="*/ 5 w 11"/>
                  <a:gd name="T3" fmla="*/ 9 h 17"/>
                  <a:gd name="T4" fmla="*/ 5 w 11"/>
                  <a:gd name="T5" fmla="*/ 11 h 17"/>
                  <a:gd name="T6" fmla="*/ 10 w 11"/>
                  <a:gd name="T7" fmla="*/ 17 h 17"/>
                  <a:gd name="T8" fmla="*/ 10 w 11"/>
                  <a:gd name="T9" fmla="*/ 15 h 17"/>
                  <a:gd name="T10" fmla="*/ 11 w 11"/>
                  <a:gd name="T11" fmla="*/ 15 h 17"/>
                  <a:gd name="T12" fmla="*/ 11 w 11"/>
                  <a:gd name="T13" fmla="*/ 13 h 17"/>
                  <a:gd name="T14" fmla="*/ 11 w 11"/>
                  <a:gd name="T15" fmla="*/ 11 h 17"/>
                  <a:gd name="T16" fmla="*/ 11 w 11"/>
                  <a:gd name="T17" fmla="*/ 9 h 17"/>
                  <a:gd name="T18" fmla="*/ 11 w 11"/>
                  <a:gd name="T19" fmla="*/ 7 h 17"/>
                  <a:gd name="T20" fmla="*/ 11 w 11"/>
                  <a:gd name="T21" fmla="*/ 5 h 17"/>
                  <a:gd name="T22" fmla="*/ 10 w 11"/>
                  <a:gd name="T23" fmla="*/ 3 h 17"/>
                  <a:gd name="T24" fmla="*/ 7 w 11"/>
                  <a:gd name="T25" fmla="*/ 11 h 17"/>
                  <a:gd name="T26" fmla="*/ 8 w 11"/>
                  <a:gd name="T27" fmla="*/ 0 h 17"/>
                  <a:gd name="T28" fmla="*/ 0 w 11"/>
                  <a:gd name="T29" fmla="*/ 0 h 17"/>
                  <a:gd name="T30" fmla="*/ 5 w 11"/>
                  <a:gd name="T31" fmla="*/ 9 h 17"/>
                  <a:gd name="T32" fmla="*/ 8 w 11"/>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7"/>
                  <a:gd name="T53" fmla="*/ 11 w 11"/>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7">
                    <a:moveTo>
                      <a:pt x="8" y="0"/>
                    </a:moveTo>
                    <a:lnTo>
                      <a:pt x="5" y="9"/>
                    </a:lnTo>
                    <a:lnTo>
                      <a:pt x="5" y="11"/>
                    </a:lnTo>
                    <a:lnTo>
                      <a:pt x="10" y="17"/>
                    </a:lnTo>
                    <a:lnTo>
                      <a:pt x="10" y="15"/>
                    </a:lnTo>
                    <a:lnTo>
                      <a:pt x="11" y="15"/>
                    </a:lnTo>
                    <a:lnTo>
                      <a:pt x="11" y="13"/>
                    </a:lnTo>
                    <a:lnTo>
                      <a:pt x="11" y="11"/>
                    </a:lnTo>
                    <a:lnTo>
                      <a:pt x="11" y="9"/>
                    </a:lnTo>
                    <a:lnTo>
                      <a:pt x="11" y="7"/>
                    </a:lnTo>
                    <a:lnTo>
                      <a:pt x="11" y="5"/>
                    </a:lnTo>
                    <a:lnTo>
                      <a:pt x="10" y="3"/>
                    </a:lnTo>
                    <a:lnTo>
                      <a:pt x="7" y="11"/>
                    </a:lnTo>
                    <a:lnTo>
                      <a:pt x="8" y="0"/>
                    </a:lnTo>
                    <a:lnTo>
                      <a:pt x="0" y="0"/>
                    </a:lnTo>
                    <a:lnTo>
                      <a:pt x="5" y="9"/>
                    </a:lnTo>
                    <a:lnTo>
                      <a:pt x="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98" name="Freeform 317"/>
              <p:cNvSpPr>
                <a:spLocks/>
              </p:cNvSpPr>
              <p:nvPr/>
            </p:nvSpPr>
            <p:spPr bwMode="auto">
              <a:xfrm>
                <a:off x="3001" y="1980"/>
                <a:ext cx="7" cy="11"/>
              </a:xfrm>
              <a:custGeom>
                <a:avLst/>
                <a:gdLst>
                  <a:gd name="T0" fmla="*/ 2 w 7"/>
                  <a:gd name="T1" fmla="*/ 9 h 11"/>
                  <a:gd name="T2" fmla="*/ 4 w 7"/>
                  <a:gd name="T3" fmla="*/ 3 h 11"/>
                  <a:gd name="T4" fmla="*/ 2 w 7"/>
                  <a:gd name="T5" fmla="*/ 3 h 11"/>
                  <a:gd name="T6" fmla="*/ 0 w 7"/>
                  <a:gd name="T7" fmla="*/ 9 h 11"/>
                  <a:gd name="T8" fmla="*/ 4 w 7"/>
                  <a:gd name="T9" fmla="*/ 11 h 11"/>
                  <a:gd name="T10" fmla="*/ 5 w 7"/>
                  <a:gd name="T11" fmla="*/ 11 h 11"/>
                  <a:gd name="T12" fmla="*/ 7 w 7"/>
                  <a:gd name="T13" fmla="*/ 9 h 11"/>
                  <a:gd name="T14" fmla="*/ 5 w 7"/>
                  <a:gd name="T15" fmla="*/ 3 h 11"/>
                  <a:gd name="T16" fmla="*/ 5 w 7"/>
                  <a:gd name="T17" fmla="*/ 0 h 11"/>
                  <a:gd name="T18" fmla="*/ 4 w 7"/>
                  <a:gd name="T19" fmla="*/ 11 h 11"/>
                  <a:gd name="T20" fmla="*/ 2 w 7"/>
                  <a:gd name="T21" fmla="*/ 3 h 11"/>
                  <a:gd name="T22" fmla="*/ 4 w 7"/>
                  <a:gd name="T23" fmla="*/ 3 h 11"/>
                  <a:gd name="T24" fmla="*/ 7 w 7"/>
                  <a:gd name="T25" fmla="*/ 5 h 11"/>
                  <a:gd name="T26" fmla="*/ 5 w 7"/>
                  <a:gd name="T27" fmla="*/ 11 h 11"/>
                  <a:gd name="T28" fmla="*/ 5 w 7"/>
                  <a:gd name="T29" fmla="*/ 3 h 11"/>
                  <a:gd name="T30" fmla="*/ 2 w 7"/>
                  <a:gd name="T31" fmla="*/ 9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1"/>
                  <a:gd name="T50" fmla="*/ 7 w 7"/>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1">
                    <a:moveTo>
                      <a:pt x="2" y="9"/>
                    </a:moveTo>
                    <a:lnTo>
                      <a:pt x="4" y="3"/>
                    </a:lnTo>
                    <a:lnTo>
                      <a:pt x="2" y="3"/>
                    </a:lnTo>
                    <a:lnTo>
                      <a:pt x="0" y="9"/>
                    </a:lnTo>
                    <a:lnTo>
                      <a:pt x="4" y="11"/>
                    </a:lnTo>
                    <a:lnTo>
                      <a:pt x="5" y="11"/>
                    </a:lnTo>
                    <a:lnTo>
                      <a:pt x="7" y="9"/>
                    </a:lnTo>
                    <a:lnTo>
                      <a:pt x="5" y="3"/>
                    </a:lnTo>
                    <a:lnTo>
                      <a:pt x="5" y="0"/>
                    </a:lnTo>
                    <a:lnTo>
                      <a:pt x="4" y="11"/>
                    </a:lnTo>
                    <a:lnTo>
                      <a:pt x="2" y="3"/>
                    </a:lnTo>
                    <a:lnTo>
                      <a:pt x="4" y="3"/>
                    </a:lnTo>
                    <a:lnTo>
                      <a:pt x="7" y="5"/>
                    </a:lnTo>
                    <a:lnTo>
                      <a:pt x="5" y="11"/>
                    </a:lnTo>
                    <a:lnTo>
                      <a:pt x="5" y="3"/>
                    </a:lnTo>
                    <a:lnTo>
                      <a:pt x="2"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99" name="Freeform 318"/>
              <p:cNvSpPr>
                <a:spLocks/>
              </p:cNvSpPr>
              <p:nvPr/>
            </p:nvSpPr>
            <p:spPr bwMode="auto">
              <a:xfrm>
                <a:off x="2973" y="1892"/>
                <a:ext cx="68" cy="80"/>
              </a:xfrm>
              <a:custGeom>
                <a:avLst/>
                <a:gdLst>
                  <a:gd name="T0" fmla="*/ 66 w 68"/>
                  <a:gd name="T1" fmla="*/ 34 h 80"/>
                  <a:gd name="T2" fmla="*/ 63 w 68"/>
                  <a:gd name="T3" fmla="*/ 32 h 80"/>
                  <a:gd name="T4" fmla="*/ 60 w 68"/>
                  <a:gd name="T5" fmla="*/ 30 h 80"/>
                  <a:gd name="T6" fmla="*/ 57 w 68"/>
                  <a:gd name="T7" fmla="*/ 27 h 80"/>
                  <a:gd name="T8" fmla="*/ 53 w 68"/>
                  <a:gd name="T9" fmla="*/ 25 h 80"/>
                  <a:gd name="T10" fmla="*/ 52 w 68"/>
                  <a:gd name="T11" fmla="*/ 23 h 80"/>
                  <a:gd name="T12" fmla="*/ 49 w 68"/>
                  <a:gd name="T13" fmla="*/ 19 h 80"/>
                  <a:gd name="T14" fmla="*/ 47 w 68"/>
                  <a:gd name="T15" fmla="*/ 17 h 80"/>
                  <a:gd name="T16" fmla="*/ 44 w 68"/>
                  <a:gd name="T17" fmla="*/ 15 h 80"/>
                  <a:gd name="T18" fmla="*/ 41 w 68"/>
                  <a:gd name="T19" fmla="*/ 13 h 80"/>
                  <a:gd name="T20" fmla="*/ 38 w 68"/>
                  <a:gd name="T21" fmla="*/ 11 h 80"/>
                  <a:gd name="T22" fmla="*/ 36 w 68"/>
                  <a:gd name="T23" fmla="*/ 9 h 80"/>
                  <a:gd name="T24" fmla="*/ 33 w 68"/>
                  <a:gd name="T25" fmla="*/ 9 h 80"/>
                  <a:gd name="T26" fmla="*/ 30 w 68"/>
                  <a:gd name="T27" fmla="*/ 6 h 80"/>
                  <a:gd name="T28" fmla="*/ 27 w 68"/>
                  <a:gd name="T29" fmla="*/ 4 h 80"/>
                  <a:gd name="T30" fmla="*/ 24 w 68"/>
                  <a:gd name="T31" fmla="*/ 4 h 80"/>
                  <a:gd name="T32" fmla="*/ 22 w 68"/>
                  <a:gd name="T33" fmla="*/ 2 h 80"/>
                  <a:gd name="T34" fmla="*/ 19 w 68"/>
                  <a:gd name="T35" fmla="*/ 2 h 80"/>
                  <a:gd name="T36" fmla="*/ 16 w 68"/>
                  <a:gd name="T37" fmla="*/ 0 h 80"/>
                  <a:gd name="T38" fmla="*/ 14 w 68"/>
                  <a:gd name="T39" fmla="*/ 0 h 80"/>
                  <a:gd name="T40" fmla="*/ 11 w 68"/>
                  <a:gd name="T41" fmla="*/ 2 h 80"/>
                  <a:gd name="T42" fmla="*/ 10 w 68"/>
                  <a:gd name="T43" fmla="*/ 2 h 80"/>
                  <a:gd name="T44" fmla="*/ 7 w 68"/>
                  <a:gd name="T45" fmla="*/ 4 h 80"/>
                  <a:gd name="T46" fmla="*/ 5 w 68"/>
                  <a:gd name="T47" fmla="*/ 4 h 80"/>
                  <a:gd name="T48" fmla="*/ 3 w 68"/>
                  <a:gd name="T49" fmla="*/ 6 h 80"/>
                  <a:gd name="T50" fmla="*/ 2 w 68"/>
                  <a:gd name="T51" fmla="*/ 11 h 80"/>
                  <a:gd name="T52" fmla="*/ 2 w 68"/>
                  <a:gd name="T53" fmla="*/ 13 h 80"/>
                  <a:gd name="T54" fmla="*/ 2 w 68"/>
                  <a:gd name="T55" fmla="*/ 17 h 80"/>
                  <a:gd name="T56" fmla="*/ 2 w 68"/>
                  <a:gd name="T57" fmla="*/ 21 h 80"/>
                  <a:gd name="T58" fmla="*/ 3 w 68"/>
                  <a:gd name="T59" fmla="*/ 25 h 80"/>
                  <a:gd name="T60" fmla="*/ 5 w 68"/>
                  <a:gd name="T61" fmla="*/ 27 h 80"/>
                  <a:gd name="T62" fmla="*/ 5 w 68"/>
                  <a:gd name="T63" fmla="*/ 32 h 80"/>
                  <a:gd name="T64" fmla="*/ 3 w 68"/>
                  <a:gd name="T65" fmla="*/ 36 h 80"/>
                  <a:gd name="T66" fmla="*/ 3 w 68"/>
                  <a:gd name="T67" fmla="*/ 38 h 80"/>
                  <a:gd name="T68" fmla="*/ 2 w 68"/>
                  <a:gd name="T69" fmla="*/ 40 h 80"/>
                  <a:gd name="T70" fmla="*/ 2 w 68"/>
                  <a:gd name="T71" fmla="*/ 40 h 80"/>
                  <a:gd name="T72" fmla="*/ 2 w 68"/>
                  <a:gd name="T73" fmla="*/ 42 h 80"/>
                  <a:gd name="T74" fmla="*/ 0 w 68"/>
                  <a:gd name="T75" fmla="*/ 42 h 80"/>
                  <a:gd name="T76" fmla="*/ 0 w 68"/>
                  <a:gd name="T77" fmla="*/ 44 h 80"/>
                  <a:gd name="T78" fmla="*/ 0 w 68"/>
                  <a:gd name="T79" fmla="*/ 46 h 80"/>
                  <a:gd name="T80" fmla="*/ 0 w 68"/>
                  <a:gd name="T81" fmla="*/ 46 h 80"/>
                  <a:gd name="T82" fmla="*/ 3 w 68"/>
                  <a:gd name="T83" fmla="*/ 53 h 80"/>
                  <a:gd name="T84" fmla="*/ 7 w 68"/>
                  <a:gd name="T85" fmla="*/ 57 h 80"/>
                  <a:gd name="T86" fmla="*/ 11 w 68"/>
                  <a:gd name="T87" fmla="*/ 63 h 80"/>
                  <a:gd name="T88" fmla="*/ 16 w 68"/>
                  <a:gd name="T89" fmla="*/ 67 h 80"/>
                  <a:gd name="T90" fmla="*/ 22 w 68"/>
                  <a:gd name="T91" fmla="*/ 72 h 80"/>
                  <a:gd name="T92" fmla="*/ 28 w 68"/>
                  <a:gd name="T93" fmla="*/ 74 h 80"/>
                  <a:gd name="T94" fmla="*/ 35 w 68"/>
                  <a:gd name="T95" fmla="*/ 78 h 80"/>
                  <a:gd name="T96" fmla="*/ 41 w 68"/>
                  <a:gd name="T97" fmla="*/ 80 h 80"/>
                  <a:gd name="T98" fmla="*/ 46 w 68"/>
                  <a:gd name="T99" fmla="*/ 80 h 80"/>
                  <a:gd name="T100" fmla="*/ 50 w 68"/>
                  <a:gd name="T101" fmla="*/ 80 h 80"/>
                  <a:gd name="T102" fmla="*/ 55 w 68"/>
                  <a:gd name="T103" fmla="*/ 76 h 80"/>
                  <a:gd name="T104" fmla="*/ 60 w 68"/>
                  <a:gd name="T105" fmla="*/ 72 h 80"/>
                  <a:gd name="T106" fmla="*/ 64 w 68"/>
                  <a:gd name="T107" fmla="*/ 67 h 80"/>
                  <a:gd name="T108" fmla="*/ 68 w 68"/>
                  <a:gd name="T109" fmla="*/ 59 h 80"/>
                  <a:gd name="T110" fmla="*/ 68 w 68"/>
                  <a:gd name="T111" fmla="*/ 49 h 80"/>
                  <a:gd name="T112" fmla="*/ 66 w 68"/>
                  <a:gd name="T113" fmla="*/ 38 h 80"/>
                  <a:gd name="T114" fmla="*/ 66 w 68"/>
                  <a:gd name="T115" fmla="*/ 34 h 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
                  <a:gd name="T175" fmla="*/ 0 h 80"/>
                  <a:gd name="T176" fmla="*/ 68 w 68"/>
                  <a:gd name="T177" fmla="*/ 80 h 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 h="80">
                    <a:moveTo>
                      <a:pt x="66" y="34"/>
                    </a:moveTo>
                    <a:lnTo>
                      <a:pt x="63" y="32"/>
                    </a:lnTo>
                    <a:lnTo>
                      <a:pt x="60" y="30"/>
                    </a:lnTo>
                    <a:lnTo>
                      <a:pt x="57" y="27"/>
                    </a:lnTo>
                    <a:lnTo>
                      <a:pt x="53" y="25"/>
                    </a:lnTo>
                    <a:lnTo>
                      <a:pt x="52" y="23"/>
                    </a:lnTo>
                    <a:lnTo>
                      <a:pt x="49" y="19"/>
                    </a:lnTo>
                    <a:lnTo>
                      <a:pt x="47" y="17"/>
                    </a:lnTo>
                    <a:lnTo>
                      <a:pt x="44" y="15"/>
                    </a:lnTo>
                    <a:lnTo>
                      <a:pt x="41" y="13"/>
                    </a:lnTo>
                    <a:lnTo>
                      <a:pt x="38" y="11"/>
                    </a:lnTo>
                    <a:lnTo>
                      <a:pt x="36" y="9"/>
                    </a:lnTo>
                    <a:lnTo>
                      <a:pt x="33" y="9"/>
                    </a:lnTo>
                    <a:lnTo>
                      <a:pt x="30" y="6"/>
                    </a:lnTo>
                    <a:lnTo>
                      <a:pt x="27" y="4"/>
                    </a:lnTo>
                    <a:lnTo>
                      <a:pt x="24" y="4"/>
                    </a:lnTo>
                    <a:lnTo>
                      <a:pt x="22" y="2"/>
                    </a:lnTo>
                    <a:lnTo>
                      <a:pt x="19" y="2"/>
                    </a:lnTo>
                    <a:lnTo>
                      <a:pt x="16" y="0"/>
                    </a:lnTo>
                    <a:lnTo>
                      <a:pt x="14" y="0"/>
                    </a:lnTo>
                    <a:lnTo>
                      <a:pt x="11" y="2"/>
                    </a:lnTo>
                    <a:lnTo>
                      <a:pt x="10" y="2"/>
                    </a:lnTo>
                    <a:lnTo>
                      <a:pt x="7" y="4"/>
                    </a:lnTo>
                    <a:lnTo>
                      <a:pt x="5" y="4"/>
                    </a:lnTo>
                    <a:lnTo>
                      <a:pt x="3" y="6"/>
                    </a:lnTo>
                    <a:lnTo>
                      <a:pt x="2" y="11"/>
                    </a:lnTo>
                    <a:lnTo>
                      <a:pt x="2" y="13"/>
                    </a:lnTo>
                    <a:lnTo>
                      <a:pt x="2" y="17"/>
                    </a:lnTo>
                    <a:lnTo>
                      <a:pt x="2" y="21"/>
                    </a:lnTo>
                    <a:lnTo>
                      <a:pt x="3" y="25"/>
                    </a:lnTo>
                    <a:lnTo>
                      <a:pt x="5" y="27"/>
                    </a:lnTo>
                    <a:lnTo>
                      <a:pt x="5" y="32"/>
                    </a:lnTo>
                    <a:lnTo>
                      <a:pt x="3" y="36"/>
                    </a:lnTo>
                    <a:lnTo>
                      <a:pt x="3" y="38"/>
                    </a:lnTo>
                    <a:lnTo>
                      <a:pt x="2" y="40"/>
                    </a:lnTo>
                    <a:lnTo>
                      <a:pt x="2" y="42"/>
                    </a:lnTo>
                    <a:lnTo>
                      <a:pt x="0" y="42"/>
                    </a:lnTo>
                    <a:lnTo>
                      <a:pt x="0" y="44"/>
                    </a:lnTo>
                    <a:lnTo>
                      <a:pt x="0" y="46"/>
                    </a:lnTo>
                    <a:lnTo>
                      <a:pt x="3" y="53"/>
                    </a:lnTo>
                    <a:lnTo>
                      <a:pt x="7" y="57"/>
                    </a:lnTo>
                    <a:lnTo>
                      <a:pt x="11" y="63"/>
                    </a:lnTo>
                    <a:lnTo>
                      <a:pt x="16" y="67"/>
                    </a:lnTo>
                    <a:lnTo>
                      <a:pt x="22" y="72"/>
                    </a:lnTo>
                    <a:lnTo>
                      <a:pt x="28" y="74"/>
                    </a:lnTo>
                    <a:lnTo>
                      <a:pt x="35" y="78"/>
                    </a:lnTo>
                    <a:lnTo>
                      <a:pt x="41" y="80"/>
                    </a:lnTo>
                    <a:lnTo>
                      <a:pt x="46" y="80"/>
                    </a:lnTo>
                    <a:lnTo>
                      <a:pt x="50" y="80"/>
                    </a:lnTo>
                    <a:lnTo>
                      <a:pt x="55" y="76"/>
                    </a:lnTo>
                    <a:lnTo>
                      <a:pt x="60" y="72"/>
                    </a:lnTo>
                    <a:lnTo>
                      <a:pt x="64" y="67"/>
                    </a:lnTo>
                    <a:lnTo>
                      <a:pt x="68" y="59"/>
                    </a:lnTo>
                    <a:lnTo>
                      <a:pt x="68" y="49"/>
                    </a:lnTo>
                    <a:lnTo>
                      <a:pt x="66" y="38"/>
                    </a:lnTo>
                    <a:lnTo>
                      <a:pt x="66" y="34"/>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00" name="Freeform 319"/>
              <p:cNvSpPr>
                <a:spLocks/>
              </p:cNvSpPr>
              <p:nvPr/>
            </p:nvSpPr>
            <p:spPr bwMode="auto">
              <a:xfrm>
                <a:off x="3016" y="1903"/>
                <a:ext cx="23" cy="27"/>
              </a:xfrm>
              <a:custGeom>
                <a:avLst/>
                <a:gdLst>
                  <a:gd name="T0" fmla="*/ 0 w 23"/>
                  <a:gd name="T1" fmla="*/ 8 h 27"/>
                  <a:gd name="T2" fmla="*/ 1 w 23"/>
                  <a:gd name="T3" fmla="*/ 10 h 27"/>
                  <a:gd name="T4" fmla="*/ 4 w 23"/>
                  <a:gd name="T5" fmla="*/ 12 h 27"/>
                  <a:gd name="T6" fmla="*/ 6 w 23"/>
                  <a:gd name="T7" fmla="*/ 14 h 27"/>
                  <a:gd name="T8" fmla="*/ 9 w 23"/>
                  <a:gd name="T9" fmla="*/ 19 h 27"/>
                  <a:gd name="T10" fmla="*/ 12 w 23"/>
                  <a:gd name="T11" fmla="*/ 21 h 27"/>
                  <a:gd name="T12" fmla="*/ 15 w 23"/>
                  <a:gd name="T13" fmla="*/ 23 h 27"/>
                  <a:gd name="T14" fmla="*/ 18 w 23"/>
                  <a:gd name="T15" fmla="*/ 25 h 27"/>
                  <a:gd name="T16" fmla="*/ 21 w 23"/>
                  <a:gd name="T17" fmla="*/ 27 h 27"/>
                  <a:gd name="T18" fmla="*/ 23 w 23"/>
                  <a:gd name="T19" fmla="*/ 19 h 27"/>
                  <a:gd name="T20" fmla="*/ 20 w 23"/>
                  <a:gd name="T21" fmla="*/ 16 h 27"/>
                  <a:gd name="T22" fmla="*/ 18 w 23"/>
                  <a:gd name="T23" fmla="*/ 16 h 27"/>
                  <a:gd name="T24" fmla="*/ 15 w 23"/>
                  <a:gd name="T25" fmla="*/ 14 h 27"/>
                  <a:gd name="T26" fmla="*/ 14 w 23"/>
                  <a:gd name="T27" fmla="*/ 10 h 27"/>
                  <a:gd name="T28" fmla="*/ 10 w 23"/>
                  <a:gd name="T29" fmla="*/ 8 h 27"/>
                  <a:gd name="T30" fmla="*/ 7 w 23"/>
                  <a:gd name="T31" fmla="*/ 6 h 27"/>
                  <a:gd name="T32" fmla="*/ 6 w 23"/>
                  <a:gd name="T33" fmla="*/ 2 h 27"/>
                  <a:gd name="T34" fmla="*/ 3 w 23"/>
                  <a:gd name="T35" fmla="*/ 0 h 27"/>
                  <a:gd name="T36" fmla="*/ 0 w 23"/>
                  <a:gd name="T37" fmla="*/ 8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7"/>
                  <a:gd name="T59" fmla="*/ 23 w 23"/>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7">
                    <a:moveTo>
                      <a:pt x="0" y="8"/>
                    </a:moveTo>
                    <a:lnTo>
                      <a:pt x="1" y="10"/>
                    </a:lnTo>
                    <a:lnTo>
                      <a:pt x="4" y="12"/>
                    </a:lnTo>
                    <a:lnTo>
                      <a:pt x="6" y="14"/>
                    </a:lnTo>
                    <a:lnTo>
                      <a:pt x="9" y="19"/>
                    </a:lnTo>
                    <a:lnTo>
                      <a:pt x="12" y="21"/>
                    </a:lnTo>
                    <a:lnTo>
                      <a:pt x="15" y="23"/>
                    </a:lnTo>
                    <a:lnTo>
                      <a:pt x="18" y="25"/>
                    </a:lnTo>
                    <a:lnTo>
                      <a:pt x="21" y="27"/>
                    </a:lnTo>
                    <a:lnTo>
                      <a:pt x="23" y="19"/>
                    </a:lnTo>
                    <a:lnTo>
                      <a:pt x="20" y="16"/>
                    </a:lnTo>
                    <a:lnTo>
                      <a:pt x="18" y="16"/>
                    </a:lnTo>
                    <a:lnTo>
                      <a:pt x="15" y="14"/>
                    </a:lnTo>
                    <a:lnTo>
                      <a:pt x="14" y="10"/>
                    </a:lnTo>
                    <a:lnTo>
                      <a:pt x="10" y="8"/>
                    </a:lnTo>
                    <a:lnTo>
                      <a:pt x="7" y="6"/>
                    </a:lnTo>
                    <a:lnTo>
                      <a:pt x="6" y="2"/>
                    </a:lnTo>
                    <a:lnTo>
                      <a:pt x="3" y="0"/>
                    </a:lnTo>
                    <a:lnTo>
                      <a:pt x="0" y="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01" name="Freeform 320"/>
              <p:cNvSpPr>
                <a:spLocks/>
              </p:cNvSpPr>
              <p:nvPr/>
            </p:nvSpPr>
            <p:spPr bwMode="auto">
              <a:xfrm>
                <a:off x="2994" y="1890"/>
                <a:ext cx="25" cy="21"/>
              </a:xfrm>
              <a:custGeom>
                <a:avLst/>
                <a:gdLst>
                  <a:gd name="T0" fmla="*/ 0 w 25"/>
                  <a:gd name="T1" fmla="*/ 8 h 21"/>
                  <a:gd name="T2" fmla="*/ 3 w 25"/>
                  <a:gd name="T3" fmla="*/ 11 h 21"/>
                  <a:gd name="T4" fmla="*/ 6 w 25"/>
                  <a:gd name="T5" fmla="*/ 11 h 21"/>
                  <a:gd name="T6" fmla="*/ 7 w 25"/>
                  <a:gd name="T7" fmla="*/ 13 h 21"/>
                  <a:gd name="T8" fmla="*/ 11 w 25"/>
                  <a:gd name="T9" fmla="*/ 15 h 21"/>
                  <a:gd name="T10" fmla="*/ 14 w 25"/>
                  <a:gd name="T11" fmla="*/ 15 h 21"/>
                  <a:gd name="T12" fmla="*/ 17 w 25"/>
                  <a:gd name="T13" fmla="*/ 17 h 21"/>
                  <a:gd name="T14" fmla="*/ 18 w 25"/>
                  <a:gd name="T15" fmla="*/ 19 h 21"/>
                  <a:gd name="T16" fmla="*/ 22 w 25"/>
                  <a:gd name="T17" fmla="*/ 21 h 21"/>
                  <a:gd name="T18" fmla="*/ 25 w 25"/>
                  <a:gd name="T19" fmla="*/ 13 h 21"/>
                  <a:gd name="T20" fmla="*/ 22 w 25"/>
                  <a:gd name="T21" fmla="*/ 11 h 21"/>
                  <a:gd name="T22" fmla="*/ 18 w 25"/>
                  <a:gd name="T23" fmla="*/ 8 h 21"/>
                  <a:gd name="T24" fmla="*/ 15 w 25"/>
                  <a:gd name="T25" fmla="*/ 8 h 21"/>
                  <a:gd name="T26" fmla="*/ 14 w 25"/>
                  <a:gd name="T27" fmla="*/ 6 h 21"/>
                  <a:gd name="T28" fmla="*/ 11 w 25"/>
                  <a:gd name="T29" fmla="*/ 4 h 21"/>
                  <a:gd name="T30" fmla="*/ 7 w 25"/>
                  <a:gd name="T31" fmla="*/ 4 h 21"/>
                  <a:gd name="T32" fmla="*/ 4 w 25"/>
                  <a:gd name="T33" fmla="*/ 2 h 21"/>
                  <a:gd name="T34" fmla="*/ 1 w 25"/>
                  <a:gd name="T35" fmla="*/ 0 h 21"/>
                  <a:gd name="T36" fmla="*/ 0 w 25"/>
                  <a:gd name="T37" fmla="*/ 8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21"/>
                  <a:gd name="T59" fmla="*/ 25 w 25"/>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21">
                    <a:moveTo>
                      <a:pt x="0" y="8"/>
                    </a:moveTo>
                    <a:lnTo>
                      <a:pt x="3" y="11"/>
                    </a:lnTo>
                    <a:lnTo>
                      <a:pt x="6" y="11"/>
                    </a:lnTo>
                    <a:lnTo>
                      <a:pt x="7" y="13"/>
                    </a:lnTo>
                    <a:lnTo>
                      <a:pt x="11" y="15"/>
                    </a:lnTo>
                    <a:lnTo>
                      <a:pt x="14" y="15"/>
                    </a:lnTo>
                    <a:lnTo>
                      <a:pt x="17" y="17"/>
                    </a:lnTo>
                    <a:lnTo>
                      <a:pt x="18" y="19"/>
                    </a:lnTo>
                    <a:lnTo>
                      <a:pt x="22" y="21"/>
                    </a:lnTo>
                    <a:lnTo>
                      <a:pt x="25" y="13"/>
                    </a:lnTo>
                    <a:lnTo>
                      <a:pt x="22" y="11"/>
                    </a:lnTo>
                    <a:lnTo>
                      <a:pt x="18" y="8"/>
                    </a:lnTo>
                    <a:lnTo>
                      <a:pt x="15" y="8"/>
                    </a:lnTo>
                    <a:lnTo>
                      <a:pt x="14" y="6"/>
                    </a:lnTo>
                    <a:lnTo>
                      <a:pt x="11" y="4"/>
                    </a:lnTo>
                    <a:lnTo>
                      <a:pt x="7" y="4"/>
                    </a:lnTo>
                    <a:lnTo>
                      <a:pt x="4" y="2"/>
                    </a:lnTo>
                    <a:lnTo>
                      <a:pt x="1" y="0"/>
                    </a:lnTo>
                    <a:lnTo>
                      <a:pt x="0" y="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02" name="Freeform 321"/>
              <p:cNvSpPr>
                <a:spLocks/>
              </p:cNvSpPr>
              <p:nvPr/>
            </p:nvSpPr>
            <p:spPr bwMode="auto">
              <a:xfrm>
                <a:off x="2973" y="1888"/>
                <a:ext cx="22" cy="15"/>
              </a:xfrm>
              <a:custGeom>
                <a:avLst/>
                <a:gdLst>
                  <a:gd name="T0" fmla="*/ 5 w 22"/>
                  <a:gd name="T1" fmla="*/ 15 h 15"/>
                  <a:gd name="T2" fmla="*/ 7 w 22"/>
                  <a:gd name="T3" fmla="*/ 13 h 15"/>
                  <a:gd name="T4" fmla="*/ 8 w 22"/>
                  <a:gd name="T5" fmla="*/ 13 h 15"/>
                  <a:gd name="T6" fmla="*/ 10 w 22"/>
                  <a:gd name="T7" fmla="*/ 10 h 15"/>
                  <a:gd name="T8" fmla="*/ 13 w 22"/>
                  <a:gd name="T9" fmla="*/ 10 h 15"/>
                  <a:gd name="T10" fmla="*/ 14 w 22"/>
                  <a:gd name="T11" fmla="*/ 10 h 15"/>
                  <a:gd name="T12" fmla="*/ 16 w 22"/>
                  <a:gd name="T13" fmla="*/ 10 h 15"/>
                  <a:gd name="T14" fmla="*/ 19 w 22"/>
                  <a:gd name="T15" fmla="*/ 10 h 15"/>
                  <a:gd name="T16" fmla="*/ 21 w 22"/>
                  <a:gd name="T17" fmla="*/ 10 h 15"/>
                  <a:gd name="T18" fmla="*/ 22 w 22"/>
                  <a:gd name="T19" fmla="*/ 2 h 15"/>
                  <a:gd name="T20" fmla="*/ 19 w 22"/>
                  <a:gd name="T21" fmla="*/ 2 h 15"/>
                  <a:gd name="T22" fmla="*/ 18 w 22"/>
                  <a:gd name="T23" fmla="*/ 0 h 15"/>
                  <a:gd name="T24" fmla="*/ 14 w 22"/>
                  <a:gd name="T25" fmla="*/ 0 h 15"/>
                  <a:gd name="T26" fmla="*/ 11 w 22"/>
                  <a:gd name="T27" fmla="*/ 2 h 15"/>
                  <a:gd name="T28" fmla="*/ 8 w 22"/>
                  <a:gd name="T29" fmla="*/ 2 h 15"/>
                  <a:gd name="T30" fmla="*/ 5 w 22"/>
                  <a:gd name="T31" fmla="*/ 4 h 15"/>
                  <a:gd name="T32" fmla="*/ 3 w 22"/>
                  <a:gd name="T33" fmla="*/ 6 h 15"/>
                  <a:gd name="T34" fmla="*/ 0 w 22"/>
                  <a:gd name="T35" fmla="*/ 8 h 15"/>
                  <a:gd name="T36" fmla="*/ 5 w 22"/>
                  <a:gd name="T37" fmla="*/ 15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5"/>
                  <a:gd name="T59" fmla="*/ 22 w 22"/>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5">
                    <a:moveTo>
                      <a:pt x="5" y="15"/>
                    </a:moveTo>
                    <a:lnTo>
                      <a:pt x="7" y="13"/>
                    </a:lnTo>
                    <a:lnTo>
                      <a:pt x="8" y="13"/>
                    </a:lnTo>
                    <a:lnTo>
                      <a:pt x="10" y="10"/>
                    </a:lnTo>
                    <a:lnTo>
                      <a:pt x="13" y="10"/>
                    </a:lnTo>
                    <a:lnTo>
                      <a:pt x="14" y="10"/>
                    </a:lnTo>
                    <a:lnTo>
                      <a:pt x="16" y="10"/>
                    </a:lnTo>
                    <a:lnTo>
                      <a:pt x="19" y="10"/>
                    </a:lnTo>
                    <a:lnTo>
                      <a:pt x="21" y="10"/>
                    </a:lnTo>
                    <a:lnTo>
                      <a:pt x="22" y="2"/>
                    </a:lnTo>
                    <a:lnTo>
                      <a:pt x="19" y="2"/>
                    </a:lnTo>
                    <a:lnTo>
                      <a:pt x="18" y="0"/>
                    </a:lnTo>
                    <a:lnTo>
                      <a:pt x="14" y="0"/>
                    </a:lnTo>
                    <a:lnTo>
                      <a:pt x="11" y="2"/>
                    </a:lnTo>
                    <a:lnTo>
                      <a:pt x="8" y="2"/>
                    </a:lnTo>
                    <a:lnTo>
                      <a:pt x="5" y="4"/>
                    </a:lnTo>
                    <a:lnTo>
                      <a:pt x="3" y="6"/>
                    </a:lnTo>
                    <a:lnTo>
                      <a:pt x="0" y="8"/>
                    </a:lnTo>
                    <a:lnTo>
                      <a:pt x="5" y="15"/>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03" name="Freeform 322"/>
              <p:cNvSpPr>
                <a:spLocks/>
              </p:cNvSpPr>
              <p:nvPr/>
            </p:nvSpPr>
            <p:spPr bwMode="auto">
              <a:xfrm>
                <a:off x="2972" y="1896"/>
                <a:ext cx="9" cy="34"/>
              </a:xfrm>
              <a:custGeom>
                <a:avLst/>
                <a:gdLst>
                  <a:gd name="T0" fmla="*/ 8 w 9"/>
                  <a:gd name="T1" fmla="*/ 34 h 34"/>
                  <a:gd name="T2" fmla="*/ 9 w 9"/>
                  <a:gd name="T3" fmla="*/ 28 h 34"/>
                  <a:gd name="T4" fmla="*/ 9 w 9"/>
                  <a:gd name="T5" fmla="*/ 23 h 34"/>
                  <a:gd name="T6" fmla="*/ 8 w 9"/>
                  <a:gd name="T7" fmla="*/ 19 h 34"/>
                  <a:gd name="T8" fmla="*/ 6 w 9"/>
                  <a:gd name="T9" fmla="*/ 15 h 34"/>
                  <a:gd name="T10" fmla="*/ 6 w 9"/>
                  <a:gd name="T11" fmla="*/ 11 h 34"/>
                  <a:gd name="T12" fmla="*/ 6 w 9"/>
                  <a:gd name="T13" fmla="*/ 9 h 34"/>
                  <a:gd name="T14" fmla="*/ 6 w 9"/>
                  <a:gd name="T15" fmla="*/ 7 h 34"/>
                  <a:gd name="T16" fmla="*/ 1 w 9"/>
                  <a:gd name="T17" fmla="*/ 0 h 34"/>
                  <a:gd name="T18" fmla="*/ 0 w 9"/>
                  <a:gd name="T19" fmla="*/ 5 h 34"/>
                  <a:gd name="T20" fmla="*/ 0 w 9"/>
                  <a:gd name="T21" fmla="*/ 9 h 34"/>
                  <a:gd name="T22" fmla="*/ 0 w 9"/>
                  <a:gd name="T23" fmla="*/ 13 h 34"/>
                  <a:gd name="T24" fmla="*/ 0 w 9"/>
                  <a:gd name="T25" fmla="*/ 17 h 34"/>
                  <a:gd name="T26" fmla="*/ 1 w 9"/>
                  <a:gd name="T27" fmla="*/ 21 h 34"/>
                  <a:gd name="T28" fmla="*/ 1 w 9"/>
                  <a:gd name="T29" fmla="*/ 26 h 34"/>
                  <a:gd name="T30" fmla="*/ 3 w 9"/>
                  <a:gd name="T31" fmla="*/ 28 h 34"/>
                  <a:gd name="T32" fmla="*/ 1 w 9"/>
                  <a:gd name="T33" fmla="*/ 30 h 34"/>
                  <a:gd name="T34" fmla="*/ 8 w 9"/>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34"/>
                  <a:gd name="T56" fmla="*/ 9 w 9"/>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34">
                    <a:moveTo>
                      <a:pt x="8" y="34"/>
                    </a:moveTo>
                    <a:lnTo>
                      <a:pt x="9" y="28"/>
                    </a:lnTo>
                    <a:lnTo>
                      <a:pt x="9" y="23"/>
                    </a:lnTo>
                    <a:lnTo>
                      <a:pt x="8" y="19"/>
                    </a:lnTo>
                    <a:lnTo>
                      <a:pt x="6" y="15"/>
                    </a:lnTo>
                    <a:lnTo>
                      <a:pt x="6" y="11"/>
                    </a:lnTo>
                    <a:lnTo>
                      <a:pt x="6" y="9"/>
                    </a:lnTo>
                    <a:lnTo>
                      <a:pt x="6" y="7"/>
                    </a:lnTo>
                    <a:lnTo>
                      <a:pt x="1" y="0"/>
                    </a:lnTo>
                    <a:lnTo>
                      <a:pt x="0" y="5"/>
                    </a:lnTo>
                    <a:lnTo>
                      <a:pt x="0" y="9"/>
                    </a:lnTo>
                    <a:lnTo>
                      <a:pt x="0" y="13"/>
                    </a:lnTo>
                    <a:lnTo>
                      <a:pt x="0" y="17"/>
                    </a:lnTo>
                    <a:lnTo>
                      <a:pt x="1" y="21"/>
                    </a:lnTo>
                    <a:lnTo>
                      <a:pt x="1" y="26"/>
                    </a:lnTo>
                    <a:lnTo>
                      <a:pt x="3" y="28"/>
                    </a:lnTo>
                    <a:lnTo>
                      <a:pt x="1" y="30"/>
                    </a:lnTo>
                    <a:lnTo>
                      <a:pt x="8" y="34"/>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04" name="Freeform 323"/>
              <p:cNvSpPr>
                <a:spLocks/>
              </p:cNvSpPr>
              <p:nvPr/>
            </p:nvSpPr>
            <p:spPr bwMode="auto">
              <a:xfrm>
                <a:off x="2970" y="1926"/>
                <a:ext cx="10" cy="15"/>
              </a:xfrm>
              <a:custGeom>
                <a:avLst/>
                <a:gdLst>
                  <a:gd name="T0" fmla="*/ 6 w 10"/>
                  <a:gd name="T1" fmla="*/ 10 h 15"/>
                  <a:gd name="T2" fmla="*/ 6 w 10"/>
                  <a:gd name="T3" fmla="*/ 12 h 15"/>
                  <a:gd name="T4" fmla="*/ 6 w 10"/>
                  <a:gd name="T5" fmla="*/ 10 h 15"/>
                  <a:gd name="T6" fmla="*/ 8 w 10"/>
                  <a:gd name="T7" fmla="*/ 8 h 15"/>
                  <a:gd name="T8" fmla="*/ 10 w 10"/>
                  <a:gd name="T9" fmla="*/ 6 h 15"/>
                  <a:gd name="T10" fmla="*/ 10 w 10"/>
                  <a:gd name="T11" fmla="*/ 4 h 15"/>
                  <a:gd name="T12" fmla="*/ 3 w 10"/>
                  <a:gd name="T13" fmla="*/ 0 h 15"/>
                  <a:gd name="T14" fmla="*/ 3 w 10"/>
                  <a:gd name="T15" fmla="*/ 2 h 15"/>
                  <a:gd name="T16" fmla="*/ 3 w 10"/>
                  <a:gd name="T17" fmla="*/ 4 h 15"/>
                  <a:gd name="T18" fmla="*/ 2 w 10"/>
                  <a:gd name="T19" fmla="*/ 4 h 15"/>
                  <a:gd name="T20" fmla="*/ 2 w 10"/>
                  <a:gd name="T21" fmla="*/ 6 h 15"/>
                  <a:gd name="T22" fmla="*/ 0 w 10"/>
                  <a:gd name="T23" fmla="*/ 8 h 15"/>
                  <a:gd name="T24" fmla="*/ 0 w 10"/>
                  <a:gd name="T25" fmla="*/ 12 h 15"/>
                  <a:gd name="T26" fmla="*/ 0 w 10"/>
                  <a:gd name="T27" fmla="*/ 15 h 15"/>
                  <a:gd name="T28" fmla="*/ 6 w 10"/>
                  <a:gd name="T29" fmla="*/ 1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5"/>
                  <a:gd name="T47" fmla="*/ 10 w 10"/>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5">
                    <a:moveTo>
                      <a:pt x="6" y="10"/>
                    </a:moveTo>
                    <a:lnTo>
                      <a:pt x="6" y="12"/>
                    </a:lnTo>
                    <a:lnTo>
                      <a:pt x="6" y="10"/>
                    </a:lnTo>
                    <a:lnTo>
                      <a:pt x="8" y="8"/>
                    </a:lnTo>
                    <a:lnTo>
                      <a:pt x="10" y="6"/>
                    </a:lnTo>
                    <a:lnTo>
                      <a:pt x="10" y="4"/>
                    </a:lnTo>
                    <a:lnTo>
                      <a:pt x="3" y="0"/>
                    </a:lnTo>
                    <a:lnTo>
                      <a:pt x="3" y="2"/>
                    </a:lnTo>
                    <a:lnTo>
                      <a:pt x="3" y="4"/>
                    </a:lnTo>
                    <a:lnTo>
                      <a:pt x="2" y="4"/>
                    </a:lnTo>
                    <a:lnTo>
                      <a:pt x="2" y="6"/>
                    </a:lnTo>
                    <a:lnTo>
                      <a:pt x="0" y="8"/>
                    </a:lnTo>
                    <a:lnTo>
                      <a:pt x="0" y="12"/>
                    </a:lnTo>
                    <a:lnTo>
                      <a:pt x="0" y="15"/>
                    </a:lnTo>
                    <a:lnTo>
                      <a:pt x="6" y="1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05" name="Freeform 324"/>
              <p:cNvSpPr>
                <a:spLocks/>
              </p:cNvSpPr>
              <p:nvPr/>
            </p:nvSpPr>
            <p:spPr bwMode="auto">
              <a:xfrm>
                <a:off x="2970" y="1936"/>
                <a:ext cx="44" cy="40"/>
              </a:xfrm>
              <a:custGeom>
                <a:avLst/>
                <a:gdLst>
                  <a:gd name="T0" fmla="*/ 44 w 44"/>
                  <a:gd name="T1" fmla="*/ 32 h 40"/>
                  <a:gd name="T2" fmla="*/ 39 w 44"/>
                  <a:gd name="T3" fmla="*/ 30 h 40"/>
                  <a:gd name="T4" fmla="*/ 33 w 44"/>
                  <a:gd name="T5" fmla="*/ 26 h 40"/>
                  <a:gd name="T6" fmla="*/ 27 w 44"/>
                  <a:gd name="T7" fmla="*/ 23 h 40"/>
                  <a:gd name="T8" fmla="*/ 21 w 44"/>
                  <a:gd name="T9" fmla="*/ 19 h 40"/>
                  <a:gd name="T10" fmla="*/ 16 w 44"/>
                  <a:gd name="T11" fmla="*/ 15 h 40"/>
                  <a:gd name="T12" fmla="*/ 11 w 44"/>
                  <a:gd name="T13" fmla="*/ 11 h 40"/>
                  <a:gd name="T14" fmla="*/ 8 w 44"/>
                  <a:gd name="T15" fmla="*/ 7 h 40"/>
                  <a:gd name="T16" fmla="*/ 6 w 44"/>
                  <a:gd name="T17" fmla="*/ 0 h 40"/>
                  <a:gd name="T18" fmla="*/ 0 w 44"/>
                  <a:gd name="T19" fmla="*/ 5 h 40"/>
                  <a:gd name="T20" fmla="*/ 3 w 44"/>
                  <a:gd name="T21" fmla="*/ 11 h 40"/>
                  <a:gd name="T22" fmla="*/ 6 w 44"/>
                  <a:gd name="T23" fmla="*/ 17 h 40"/>
                  <a:gd name="T24" fmla="*/ 11 w 44"/>
                  <a:gd name="T25" fmla="*/ 21 h 40"/>
                  <a:gd name="T26" fmla="*/ 17 w 44"/>
                  <a:gd name="T27" fmla="*/ 28 h 40"/>
                  <a:gd name="T28" fmla="*/ 24 w 44"/>
                  <a:gd name="T29" fmla="*/ 32 h 40"/>
                  <a:gd name="T30" fmla="*/ 30 w 44"/>
                  <a:gd name="T31" fmla="*/ 34 h 40"/>
                  <a:gd name="T32" fmla="*/ 36 w 44"/>
                  <a:gd name="T33" fmla="*/ 38 h 40"/>
                  <a:gd name="T34" fmla="*/ 42 w 44"/>
                  <a:gd name="T35" fmla="*/ 40 h 40"/>
                  <a:gd name="T36" fmla="*/ 44 w 44"/>
                  <a:gd name="T37" fmla="*/ 3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0"/>
                  <a:gd name="T59" fmla="*/ 44 w 44"/>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0">
                    <a:moveTo>
                      <a:pt x="44" y="32"/>
                    </a:moveTo>
                    <a:lnTo>
                      <a:pt x="39" y="30"/>
                    </a:lnTo>
                    <a:lnTo>
                      <a:pt x="33" y="26"/>
                    </a:lnTo>
                    <a:lnTo>
                      <a:pt x="27" y="23"/>
                    </a:lnTo>
                    <a:lnTo>
                      <a:pt x="21" y="19"/>
                    </a:lnTo>
                    <a:lnTo>
                      <a:pt x="16" y="15"/>
                    </a:lnTo>
                    <a:lnTo>
                      <a:pt x="11" y="11"/>
                    </a:lnTo>
                    <a:lnTo>
                      <a:pt x="8" y="7"/>
                    </a:lnTo>
                    <a:lnTo>
                      <a:pt x="6" y="0"/>
                    </a:lnTo>
                    <a:lnTo>
                      <a:pt x="0" y="5"/>
                    </a:lnTo>
                    <a:lnTo>
                      <a:pt x="3" y="11"/>
                    </a:lnTo>
                    <a:lnTo>
                      <a:pt x="6" y="17"/>
                    </a:lnTo>
                    <a:lnTo>
                      <a:pt x="11" y="21"/>
                    </a:lnTo>
                    <a:lnTo>
                      <a:pt x="17" y="28"/>
                    </a:lnTo>
                    <a:lnTo>
                      <a:pt x="24" y="32"/>
                    </a:lnTo>
                    <a:lnTo>
                      <a:pt x="30" y="34"/>
                    </a:lnTo>
                    <a:lnTo>
                      <a:pt x="36" y="38"/>
                    </a:lnTo>
                    <a:lnTo>
                      <a:pt x="42" y="40"/>
                    </a:lnTo>
                    <a:lnTo>
                      <a:pt x="44" y="32"/>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06" name="Freeform 325"/>
              <p:cNvSpPr>
                <a:spLocks/>
              </p:cNvSpPr>
              <p:nvPr/>
            </p:nvSpPr>
            <p:spPr bwMode="auto">
              <a:xfrm>
                <a:off x="3012" y="1928"/>
                <a:ext cx="32" cy="48"/>
              </a:xfrm>
              <a:custGeom>
                <a:avLst/>
                <a:gdLst>
                  <a:gd name="T0" fmla="*/ 24 w 32"/>
                  <a:gd name="T1" fmla="*/ 2 h 48"/>
                  <a:gd name="T2" fmla="*/ 25 w 32"/>
                  <a:gd name="T3" fmla="*/ 13 h 48"/>
                  <a:gd name="T4" fmla="*/ 25 w 32"/>
                  <a:gd name="T5" fmla="*/ 21 h 48"/>
                  <a:gd name="T6" fmla="*/ 22 w 32"/>
                  <a:gd name="T7" fmla="*/ 27 h 48"/>
                  <a:gd name="T8" fmla="*/ 19 w 32"/>
                  <a:gd name="T9" fmla="*/ 34 h 48"/>
                  <a:gd name="T10" fmla="*/ 14 w 32"/>
                  <a:gd name="T11" fmla="*/ 36 h 48"/>
                  <a:gd name="T12" fmla="*/ 10 w 32"/>
                  <a:gd name="T13" fmla="*/ 38 h 48"/>
                  <a:gd name="T14" fmla="*/ 7 w 32"/>
                  <a:gd name="T15" fmla="*/ 40 h 48"/>
                  <a:gd name="T16" fmla="*/ 2 w 32"/>
                  <a:gd name="T17" fmla="*/ 40 h 48"/>
                  <a:gd name="T18" fmla="*/ 0 w 32"/>
                  <a:gd name="T19" fmla="*/ 48 h 48"/>
                  <a:gd name="T20" fmla="*/ 7 w 32"/>
                  <a:gd name="T21" fmla="*/ 48 h 48"/>
                  <a:gd name="T22" fmla="*/ 11 w 32"/>
                  <a:gd name="T23" fmla="*/ 48 h 48"/>
                  <a:gd name="T24" fmla="*/ 18 w 32"/>
                  <a:gd name="T25" fmla="*/ 44 h 48"/>
                  <a:gd name="T26" fmla="*/ 24 w 32"/>
                  <a:gd name="T27" fmla="*/ 40 h 48"/>
                  <a:gd name="T28" fmla="*/ 29 w 32"/>
                  <a:gd name="T29" fmla="*/ 34 h 48"/>
                  <a:gd name="T30" fmla="*/ 32 w 32"/>
                  <a:gd name="T31" fmla="*/ 23 h 48"/>
                  <a:gd name="T32" fmla="*/ 32 w 32"/>
                  <a:gd name="T33" fmla="*/ 13 h 48"/>
                  <a:gd name="T34" fmla="*/ 30 w 32"/>
                  <a:gd name="T35" fmla="*/ 0 h 48"/>
                  <a:gd name="T36" fmla="*/ 24 w 32"/>
                  <a:gd name="T37" fmla="*/ 2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48"/>
                  <a:gd name="T59" fmla="*/ 32 w 32"/>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48">
                    <a:moveTo>
                      <a:pt x="24" y="2"/>
                    </a:moveTo>
                    <a:lnTo>
                      <a:pt x="25" y="13"/>
                    </a:lnTo>
                    <a:lnTo>
                      <a:pt x="25" y="21"/>
                    </a:lnTo>
                    <a:lnTo>
                      <a:pt x="22" y="27"/>
                    </a:lnTo>
                    <a:lnTo>
                      <a:pt x="19" y="34"/>
                    </a:lnTo>
                    <a:lnTo>
                      <a:pt x="14" y="36"/>
                    </a:lnTo>
                    <a:lnTo>
                      <a:pt x="10" y="38"/>
                    </a:lnTo>
                    <a:lnTo>
                      <a:pt x="7" y="40"/>
                    </a:lnTo>
                    <a:lnTo>
                      <a:pt x="2" y="40"/>
                    </a:lnTo>
                    <a:lnTo>
                      <a:pt x="0" y="48"/>
                    </a:lnTo>
                    <a:lnTo>
                      <a:pt x="7" y="48"/>
                    </a:lnTo>
                    <a:lnTo>
                      <a:pt x="11" y="48"/>
                    </a:lnTo>
                    <a:lnTo>
                      <a:pt x="18" y="44"/>
                    </a:lnTo>
                    <a:lnTo>
                      <a:pt x="24" y="40"/>
                    </a:lnTo>
                    <a:lnTo>
                      <a:pt x="29" y="34"/>
                    </a:lnTo>
                    <a:lnTo>
                      <a:pt x="32" y="23"/>
                    </a:lnTo>
                    <a:lnTo>
                      <a:pt x="32" y="13"/>
                    </a:lnTo>
                    <a:lnTo>
                      <a:pt x="30" y="0"/>
                    </a:lnTo>
                    <a:lnTo>
                      <a:pt x="24" y="2"/>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07" name="Freeform 326"/>
              <p:cNvSpPr>
                <a:spLocks/>
              </p:cNvSpPr>
              <p:nvPr/>
            </p:nvSpPr>
            <p:spPr bwMode="auto">
              <a:xfrm>
                <a:off x="3036" y="1922"/>
                <a:ext cx="6" cy="8"/>
              </a:xfrm>
              <a:custGeom>
                <a:avLst/>
                <a:gdLst>
                  <a:gd name="T0" fmla="*/ 1 w 6"/>
                  <a:gd name="T1" fmla="*/ 8 h 8"/>
                  <a:gd name="T2" fmla="*/ 0 w 6"/>
                  <a:gd name="T3" fmla="*/ 4 h 8"/>
                  <a:gd name="T4" fmla="*/ 0 w 6"/>
                  <a:gd name="T5" fmla="*/ 8 h 8"/>
                  <a:gd name="T6" fmla="*/ 6 w 6"/>
                  <a:gd name="T7" fmla="*/ 6 h 8"/>
                  <a:gd name="T8" fmla="*/ 6 w 6"/>
                  <a:gd name="T9" fmla="*/ 2 h 8"/>
                  <a:gd name="T10" fmla="*/ 3 w 6"/>
                  <a:gd name="T11" fmla="*/ 0 h 8"/>
                  <a:gd name="T12" fmla="*/ 6 w 6"/>
                  <a:gd name="T13" fmla="*/ 2 h 8"/>
                  <a:gd name="T14" fmla="*/ 5 w 6"/>
                  <a:gd name="T15" fmla="*/ 0 h 8"/>
                  <a:gd name="T16" fmla="*/ 3 w 6"/>
                  <a:gd name="T17" fmla="*/ 0 h 8"/>
                  <a:gd name="T18" fmla="*/ 1 w 6"/>
                  <a:gd name="T19" fmla="*/ 8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8"/>
                  <a:gd name="T32" fmla="*/ 6 w 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8">
                    <a:moveTo>
                      <a:pt x="1" y="8"/>
                    </a:moveTo>
                    <a:lnTo>
                      <a:pt x="0" y="4"/>
                    </a:lnTo>
                    <a:lnTo>
                      <a:pt x="0" y="8"/>
                    </a:lnTo>
                    <a:lnTo>
                      <a:pt x="6" y="6"/>
                    </a:lnTo>
                    <a:lnTo>
                      <a:pt x="6" y="2"/>
                    </a:lnTo>
                    <a:lnTo>
                      <a:pt x="3" y="0"/>
                    </a:lnTo>
                    <a:lnTo>
                      <a:pt x="6" y="2"/>
                    </a:lnTo>
                    <a:lnTo>
                      <a:pt x="5" y="0"/>
                    </a:lnTo>
                    <a:lnTo>
                      <a:pt x="3" y="0"/>
                    </a:lnTo>
                    <a:lnTo>
                      <a:pt x="1" y="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08" name="Freeform 327"/>
              <p:cNvSpPr>
                <a:spLocks/>
              </p:cNvSpPr>
              <p:nvPr/>
            </p:nvSpPr>
            <p:spPr bwMode="auto">
              <a:xfrm>
                <a:off x="3016" y="1903"/>
                <a:ext cx="23" cy="27"/>
              </a:xfrm>
              <a:custGeom>
                <a:avLst/>
                <a:gdLst>
                  <a:gd name="T0" fmla="*/ 0 w 23"/>
                  <a:gd name="T1" fmla="*/ 8 h 27"/>
                  <a:gd name="T2" fmla="*/ 1 w 23"/>
                  <a:gd name="T3" fmla="*/ 10 h 27"/>
                  <a:gd name="T4" fmla="*/ 4 w 23"/>
                  <a:gd name="T5" fmla="*/ 12 h 27"/>
                  <a:gd name="T6" fmla="*/ 6 w 23"/>
                  <a:gd name="T7" fmla="*/ 14 h 27"/>
                  <a:gd name="T8" fmla="*/ 9 w 23"/>
                  <a:gd name="T9" fmla="*/ 19 h 27"/>
                  <a:gd name="T10" fmla="*/ 12 w 23"/>
                  <a:gd name="T11" fmla="*/ 21 h 27"/>
                  <a:gd name="T12" fmla="*/ 15 w 23"/>
                  <a:gd name="T13" fmla="*/ 23 h 27"/>
                  <a:gd name="T14" fmla="*/ 18 w 23"/>
                  <a:gd name="T15" fmla="*/ 25 h 27"/>
                  <a:gd name="T16" fmla="*/ 21 w 23"/>
                  <a:gd name="T17" fmla="*/ 27 h 27"/>
                  <a:gd name="T18" fmla="*/ 23 w 23"/>
                  <a:gd name="T19" fmla="*/ 19 h 27"/>
                  <a:gd name="T20" fmla="*/ 20 w 23"/>
                  <a:gd name="T21" fmla="*/ 16 h 27"/>
                  <a:gd name="T22" fmla="*/ 18 w 23"/>
                  <a:gd name="T23" fmla="*/ 16 h 27"/>
                  <a:gd name="T24" fmla="*/ 15 w 23"/>
                  <a:gd name="T25" fmla="*/ 14 h 27"/>
                  <a:gd name="T26" fmla="*/ 14 w 23"/>
                  <a:gd name="T27" fmla="*/ 10 h 27"/>
                  <a:gd name="T28" fmla="*/ 10 w 23"/>
                  <a:gd name="T29" fmla="*/ 8 h 27"/>
                  <a:gd name="T30" fmla="*/ 7 w 23"/>
                  <a:gd name="T31" fmla="*/ 6 h 27"/>
                  <a:gd name="T32" fmla="*/ 6 w 23"/>
                  <a:gd name="T33" fmla="*/ 2 h 27"/>
                  <a:gd name="T34" fmla="*/ 3 w 23"/>
                  <a:gd name="T35" fmla="*/ 0 h 27"/>
                  <a:gd name="T36" fmla="*/ 0 w 23"/>
                  <a:gd name="T37" fmla="*/ 8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7"/>
                  <a:gd name="T59" fmla="*/ 23 w 23"/>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7">
                    <a:moveTo>
                      <a:pt x="0" y="8"/>
                    </a:moveTo>
                    <a:lnTo>
                      <a:pt x="1" y="10"/>
                    </a:lnTo>
                    <a:lnTo>
                      <a:pt x="4" y="12"/>
                    </a:lnTo>
                    <a:lnTo>
                      <a:pt x="6" y="14"/>
                    </a:lnTo>
                    <a:lnTo>
                      <a:pt x="9" y="19"/>
                    </a:lnTo>
                    <a:lnTo>
                      <a:pt x="12" y="21"/>
                    </a:lnTo>
                    <a:lnTo>
                      <a:pt x="15" y="23"/>
                    </a:lnTo>
                    <a:lnTo>
                      <a:pt x="18" y="25"/>
                    </a:lnTo>
                    <a:lnTo>
                      <a:pt x="21" y="27"/>
                    </a:lnTo>
                    <a:lnTo>
                      <a:pt x="23" y="19"/>
                    </a:lnTo>
                    <a:lnTo>
                      <a:pt x="20" y="16"/>
                    </a:lnTo>
                    <a:lnTo>
                      <a:pt x="18" y="16"/>
                    </a:lnTo>
                    <a:lnTo>
                      <a:pt x="15" y="14"/>
                    </a:lnTo>
                    <a:lnTo>
                      <a:pt x="14" y="10"/>
                    </a:lnTo>
                    <a:lnTo>
                      <a:pt x="10" y="8"/>
                    </a:lnTo>
                    <a:lnTo>
                      <a:pt x="7" y="6"/>
                    </a:lnTo>
                    <a:lnTo>
                      <a:pt x="6" y="2"/>
                    </a:lnTo>
                    <a:lnTo>
                      <a:pt x="3"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09" name="Freeform 328"/>
              <p:cNvSpPr>
                <a:spLocks/>
              </p:cNvSpPr>
              <p:nvPr/>
            </p:nvSpPr>
            <p:spPr bwMode="auto">
              <a:xfrm>
                <a:off x="2994" y="1890"/>
                <a:ext cx="25" cy="21"/>
              </a:xfrm>
              <a:custGeom>
                <a:avLst/>
                <a:gdLst>
                  <a:gd name="T0" fmla="*/ 0 w 25"/>
                  <a:gd name="T1" fmla="*/ 8 h 21"/>
                  <a:gd name="T2" fmla="*/ 3 w 25"/>
                  <a:gd name="T3" fmla="*/ 11 h 21"/>
                  <a:gd name="T4" fmla="*/ 6 w 25"/>
                  <a:gd name="T5" fmla="*/ 11 h 21"/>
                  <a:gd name="T6" fmla="*/ 7 w 25"/>
                  <a:gd name="T7" fmla="*/ 13 h 21"/>
                  <a:gd name="T8" fmla="*/ 11 w 25"/>
                  <a:gd name="T9" fmla="*/ 15 h 21"/>
                  <a:gd name="T10" fmla="*/ 14 w 25"/>
                  <a:gd name="T11" fmla="*/ 15 h 21"/>
                  <a:gd name="T12" fmla="*/ 17 w 25"/>
                  <a:gd name="T13" fmla="*/ 17 h 21"/>
                  <a:gd name="T14" fmla="*/ 18 w 25"/>
                  <a:gd name="T15" fmla="*/ 19 h 21"/>
                  <a:gd name="T16" fmla="*/ 22 w 25"/>
                  <a:gd name="T17" fmla="*/ 21 h 21"/>
                  <a:gd name="T18" fmla="*/ 25 w 25"/>
                  <a:gd name="T19" fmla="*/ 13 h 21"/>
                  <a:gd name="T20" fmla="*/ 22 w 25"/>
                  <a:gd name="T21" fmla="*/ 11 h 21"/>
                  <a:gd name="T22" fmla="*/ 18 w 25"/>
                  <a:gd name="T23" fmla="*/ 8 h 21"/>
                  <a:gd name="T24" fmla="*/ 15 w 25"/>
                  <a:gd name="T25" fmla="*/ 8 h 21"/>
                  <a:gd name="T26" fmla="*/ 14 w 25"/>
                  <a:gd name="T27" fmla="*/ 6 h 21"/>
                  <a:gd name="T28" fmla="*/ 11 w 25"/>
                  <a:gd name="T29" fmla="*/ 4 h 21"/>
                  <a:gd name="T30" fmla="*/ 7 w 25"/>
                  <a:gd name="T31" fmla="*/ 4 h 21"/>
                  <a:gd name="T32" fmla="*/ 4 w 25"/>
                  <a:gd name="T33" fmla="*/ 2 h 21"/>
                  <a:gd name="T34" fmla="*/ 1 w 25"/>
                  <a:gd name="T35" fmla="*/ 0 h 21"/>
                  <a:gd name="T36" fmla="*/ 0 w 25"/>
                  <a:gd name="T37" fmla="*/ 8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21"/>
                  <a:gd name="T59" fmla="*/ 25 w 25"/>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21">
                    <a:moveTo>
                      <a:pt x="0" y="8"/>
                    </a:moveTo>
                    <a:lnTo>
                      <a:pt x="3" y="11"/>
                    </a:lnTo>
                    <a:lnTo>
                      <a:pt x="6" y="11"/>
                    </a:lnTo>
                    <a:lnTo>
                      <a:pt x="7" y="13"/>
                    </a:lnTo>
                    <a:lnTo>
                      <a:pt x="11" y="15"/>
                    </a:lnTo>
                    <a:lnTo>
                      <a:pt x="14" y="15"/>
                    </a:lnTo>
                    <a:lnTo>
                      <a:pt x="17" y="17"/>
                    </a:lnTo>
                    <a:lnTo>
                      <a:pt x="18" y="19"/>
                    </a:lnTo>
                    <a:lnTo>
                      <a:pt x="22" y="21"/>
                    </a:lnTo>
                    <a:lnTo>
                      <a:pt x="25" y="13"/>
                    </a:lnTo>
                    <a:lnTo>
                      <a:pt x="22" y="11"/>
                    </a:lnTo>
                    <a:lnTo>
                      <a:pt x="18" y="8"/>
                    </a:lnTo>
                    <a:lnTo>
                      <a:pt x="15" y="8"/>
                    </a:lnTo>
                    <a:lnTo>
                      <a:pt x="14" y="6"/>
                    </a:lnTo>
                    <a:lnTo>
                      <a:pt x="11" y="4"/>
                    </a:lnTo>
                    <a:lnTo>
                      <a:pt x="7" y="4"/>
                    </a:lnTo>
                    <a:lnTo>
                      <a:pt x="4" y="2"/>
                    </a:lnTo>
                    <a:lnTo>
                      <a:pt x="1"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10" name="Freeform 329"/>
              <p:cNvSpPr>
                <a:spLocks/>
              </p:cNvSpPr>
              <p:nvPr/>
            </p:nvSpPr>
            <p:spPr bwMode="auto">
              <a:xfrm>
                <a:off x="2973" y="1888"/>
                <a:ext cx="22" cy="15"/>
              </a:xfrm>
              <a:custGeom>
                <a:avLst/>
                <a:gdLst>
                  <a:gd name="T0" fmla="*/ 5 w 22"/>
                  <a:gd name="T1" fmla="*/ 15 h 15"/>
                  <a:gd name="T2" fmla="*/ 7 w 22"/>
                  <a:gd name="T3" fmla="*/ 13 h 15"/>
                  <a:gd name="T4" fmla="*/ 8 w 22"/>
                  <a:gd name="T5" fmla="*/ 13 h 15"/>
                  <a:gd name="T6" fmla="*/ 10 w 22"/>
                  <a:gd name="T7" fmla="*/ 10 h 15"/>
                  <a:gd name="T8" fmla="*/ 13 w 22"/>
                  <a:gd name="T9" fmla="*/ 10 h 15"/>
                  <a:gd name="T10" fmla="*/ 14 w 22"/>
                  <a:gd name="T11" fmla="*/ 10 h 15"/>
                  <a:gd name="T12" fmla="*/ 16 w 22"/>
                  <a:gd name="T13" fmla="*/ 10 h 15"/>
                  <a:gd name="T14" fmla="*/ 19 w 22"/>
                  <a:gd name="T15" fmla="*/ 10 h 15"/>
                  <a:gd name="T16" fmla="*/ 21 w 22"/>
                  <a:gd name="T17" fmla="*/ 10 h 15"/>
                  <a:gd name="T18" fmla="*/ 22 w 22"/>
                  <a:gd name="T19" fmla="*/ 2 h 15"/>
                  <a:gd name="T20" fmla="*/ 19 w 22"/>
                  <a:gd name="T21" fmla="*/ 2 h 15"/>
                  <a:gd name="T22" fmla="*/ 18 w 22"/>
                  <a:gd name="T23" fmla="*/ 0 h 15"/>
                  <a:gd name="T24" fmla="*/ 14 w 22"/>
                  <a:gd name="T25" fmla="*/ 0 h 15"/>
                  <a:gd name="T26" fmla="*/ 11 w 22"/>
                  <a:gd name="T27" fmla="*/ 2 h 15"/>
                  <a:gd name="T28" fmla="*/ 8 w 22"/>
                  <a:gd name="T29" fmla="*/ 2 h 15"/>
                  <a:gd name="T30" fmla="*/ 5 w 22"/>
                  <a:gd name="T31" fmla="*/ 4 h 15"/>
                  <a:gd name="T32" fmla="*/ 3 w 22"/>
                  <a:gd name="T33" fmla="*/ 6 h 15"/>
                  <a:gd name="T34" fmla="*/ 0 w 22"/>
                  <a:gd name="T35" fmla="*/ 8 h 15"/>
                  <a:gd name="T36" fmla="*/ 5 w 22"/>
                  <a:gd name="T37" fmla="*/ 15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5"/>
                  <a:gd name="T59" fmla="*/ 22 w 22"/>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5">
                    <a:moveTo>
                      <a:pt x="5" y="15"/>
                    </a:moveTo>
                    <a:lnTo>
                      <a:pt x="7" y="13"/>
                    </a:lnTo>
                    <a:lnTo>
                      <a:pt x="8" y="13"/>
                    </a:lnTo>
                    <a:lnTo>
                      <a:pt x="10" y="10"/>
                    </a:lnTo>
                    <a:lnTo>
                      <a:pt x="13" y="10"/>
                    </a:lnTo>
                    <a:lnTo>
                      <a:pt x="14" y="10"/>
                    </a:lnTo>
                    <a:lnTo>
                      <a:pt x="16" y="10"/>
                    </a:lnTo>
                    <a:lnTo>
                      <a:pt x="19" y="10"/>
                    </a:lnTo>
                    <a:lnTo>
                      <a:pt x="21" y="10"/>
                    </a:lnTo>
                    <a:lnTo>
                      <a:pt x="22" y="2"/>
                    </a:lnTo>
                    <a:lnTo>
                      <a:pt x="19" y="2"/>
                    </a:lnTo>
                    <a:lnTo>
                      <a:pt x="18" y="0"/>
                    </a:lnTo>
                    <a:lnTo>
                      <a:pt x="14" y="0"/>
                    </a:lnTo>
                    <a:lnTo>
                      <a:pt x="11" y="2"/>
                    </a:lnTo>
                    <a:lnTo>
                      <a:pt x="8" y="2"/>
                    </a:lnTo>
                    <a:lnTo>
                      <a:pt x="5" y="4"/>
                    </a:lnTo>
                    <a:lnTo>
                      <a:pt x="3" y="6"/>
                    </a:lnTo>
                    <a:lnTo>
                      <a:pt x="0" y="8"/>
                    </a:lnTo>
                    <a:lnTo>
                      <a:pt x="5" y="1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11" name="Freeform 330"/>
              <p:cNvSpPr>
                <a:spLocks/>
              </p:cNvSpPr>
              <p:nvPr/>
            </p:nvSpPr>
            <p:spPr bwMode="auto">
              <a:xfrm>
                <a:off x="2972" y="1896"/>
                <a:ext cx="9" cy="34"/>
              </a:xfrm>
              <a:custGeom>
                <a:avLst/>
                <a:gdLst>
                  <a:gd name="T0" fmla="*/ 8 w 9"/>
                  <a:gd name="T1" fmla="*/ 34 h 34"/>
                  <a:gd name="T2" fmla="*/ 9 w 9"/>
                  <a:gd name="T3" fmla="*/ 28 h 34"/>
                  <a:gd name="T4" fmla="*/ 9 w 9"/>
                  <a:gd name="T5" fmla="*/ 23 h 34"/>
                  <a:gd name="T6" fmla="*/ 8 w 9"/>
                  <a:gd name="T7" fmla="*/ 19 h 34"/>
                  <a:gd name="T8" fmla="*/ 6 w 9"/>
                  <a:gd name="T9" fmla="*/ 15 h 34"/>
                  <a:gd name="T10" fmla="*/ 6 w 9"/>
                  <a:gd name="T11" fmla="*/ 11 h 34"/>
                  <a:gd name="T12" fmla="*/ 6 w 9"/>
                  <a:gd name="T13" fmla="*/ 9 h 34"/>
                  <a:gd name="T14" fmla="*/ 6 w 9"/>
                  <a:gd name="T15" fmla="*/ 7 h 34"/>
                  <a:gd name="T16" fmla="*/ 1 w 9"/>
                  <a:gd name="T17" fmla="*/ 0 h 34"/>
                  <a:gd name="T18" fmla="*/ 0 w 9"/>
                  <a:gd name="T19" fmla="*/ 5 h 34"/>
                  <a:gd name="T20" fmla="*/ 0 w 9"/>
                  <a:gd name="T21" fmla="*/ 9 h 34"/>
                  <a:gd name="T22" fmla="*/ 0 w 9"/>
                  <a:gd name="T23" fmla="*/ 13 h 34"/>
                  <a:gd name="T24" fmla="*/ 0 w 9"/>
                  <a:gd name="T25" fmla="*/ 17 h 34"/>
                  <a:gd name="T26" fmla="*/ 1 w 9"/>
                  <a:gd name="T27" fmla="*/ 21 h 34"/>
                  <a:gd name="T28" fmla="*/ 1 w 9"/>
                  <a:gd name="T29" fmla="*/ 26 h 34"/>
                  <a:gd name="T30" fmla="*/ 3 w 9"/>
                  <a:gd name="T31" fmla="*/ 28 h 34"/>
                  <a:gd name="T32" fmla="*/ 1 w 9"/>
                  <a:gd name="T33" fmla="*/ 30 h 34"/>
                  <a:gd name="T34" fmla="*/ 8 w 9"/>
                  <a:gd name="T35" fmla="*/ 3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34"/>
                  <a:gd name="T56" fmla="*/ 9 w 9"/>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34">
                    <a:moveTo>
                      <a:pt x="8" y="34"/>
                    </a:moveTo>
                    <a:lnTo>
                      <a:pt x="9" y="28"/>
                    </a:lnTo>
                    <a:lnTo>
                      <a:pt x="9" y="23"/>
                    </a:lnTo>
                    <a:lnTo>
                      <a:pt x="8" y="19"/>
                    </a:lnTo>
                    <a:lnTo>
                      <a:pt x="6" y="15"/>
                    </a:lnTo>
                    <a:lnTo>
                      <a:pt x="6" y="11"/>
                    </a:lnTo>
                    <a:lnTo>
                      <a:pt x="6" y="9"/>
                    </a:lnTo>
                    <a:lnTo>
                      <a:pt x="6" y="7"/>
                    </a:lnTo>
                    <a:lnTo>
                      <a:pt x="1" y="0"/>
                    </a:lnTo>
                    <a:lnTo>
                      <a:pt x="0" y="5"/>
                    </a:lnTo>
                    <a:lnTo>
                      <a:pt x="0" y="9"/>
                    </a:lnTo>
                    <a:lnTo>
                      <a:pt x="0" y="13"/>
                    </a:lnTo>
                    <a:lnTo>
                      <a:pt x="0" y="17"/>
                    </a:lnTo>
                    <a:lnTo>
                      <a:pt x="1" y="21"/>
                    </a:lnTo>
                    <a:lnTo>
                      <a:pt x="1" y="26"/>
                    </a:lnTo>
                    <a:lnTo>
                      <a:pt x="3" y="28"/>
                    </a:lnTo>
                    <a:lnTo>
                      <a:pt x="1" y="30"/>
                    </a:lnTo>
                    <a:lnTo>
                      <a:pt x="8"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12" name="Freeform 331"/>
              <p:cNvSpPr>
                <a:spLocks/>
              </p:cNvSpPr>
              <p:nvPr/>
            </p:nvSpPr>
            <p:spPr bwMode="auto">
              <a:xfrm>
                <a:off x="2970" y="1926"/>
                <a:ext cx="10" cy="15"/>
              </a:xfrm>
              <a:custGeom>
                <a:avLst/>
                <a:gdLst>
                  <a:gd name="T0" fmla="*/ 6 w 10"/>
                  <a:gd name="T1" fmla="*/ 10 h 15"/>
                  <a:gd name="T2" fmla="*/ 6 w 10"/>
                  <a:gd name="T3" fmla="*/ 12 h 15"/>
                  <a:gd name="T4" fmla="*/ 6 w 10"/>
                  <a:gd name="T5" fmla="*/ 10 h 15"/>
                  <a:gd name="T6" fmla="*/ 8 w 10"/>
                  <a:gd name="T7" fmla="*/ 8 h 15"/>
                  <a:gd name="T8" fmla="*/ 10 w 10"/>
                  <a:gd name="T9" fmla="*/ 6 h 15"/>
                  <a:gd name="T10" fmla="*/ 10 w 10"/>
                  <a:gd name="T11" fmla="*/ 4 h 15"/>
                  <a:gd name="T12" fmla="*/ 3 w 10"/>
                  <a:gd name="T13" fmla="*/ 0 h 15"/>
                  <a:gd name="T14" fmla="*/ 3 w 10"/>
                  <a:gd name="T15" fmla="*/ 2 h 15"/>
                  <a:gd name="T16" fmla="*/ 3 w 10"/>
                  <a:gd name="T17" fmla="*/ 4 h 15"/>
                  <a:gd name="T18" fmla="*/ 2 w 10"/>
                  <a:gd name="T19" fmla="*/ 4 h 15"/>
                  <a:gd name="T20" fmla="*/ 2 w 10"/>
                  <a:gd name="T21" fmla="*/ 6 h 15"/>
                  <a:gd name="T22" fmla="*/ 0 w 10"/>
                  <a:gd name="T23" fmla="*/ 8 h 15"/>
                  <a:gd name="T24" fmla="*/ 0 w 10"/>
                  <a:gd name="T25" fmla="*/ 12 h 15"/>
                  <a:gd name="T26" fmla="*/ 0 w 10"/>
                  <a:gd name="T27" fmla="*/ 15 h 15"/>
                  <a:gd name="T28" fmla="*/ 6 w 10"/>
                  <a:gd name="T29" fmla="*/ 1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5"/>
                  <a:gd name="T47" fmla="*/ 10 w 10"/>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5">
                    <a:moveTo>
                      <a:pt x="6" y="10"/>
                    </a:moveTo>
                    <a:lnTo>
                      <a:pt x="6" y="12"/>
                    </a:lnTo>
                    <a:lnTo>
                      <a:pt x="6" y="10"/>
                    </a:lnTo>
                    <a:lnTo>
                      <a:pt x="8" y="8"/>
                    </a:lnTo>
                    <a:lnTo>
                      <a:pt x="10" y="6"/>
                    </a:lnTo>
                    <a:lnTo>
                      <a:pt x="10" y="4"/>
                    </a:lnTo>
                    <a:lnTo>
                      <a:pt x="3" y="0"/>
                    </a:lnTo>
                    <a:lnTo>
                      <a:pt x="3" y="2"/>
                    </a:lnTo>
                    <a:lnTo>
                      <a:pt x="3" y="4"/>
                    </a:lnTo>
                    <a:lnTo>
                      <a:pt x="2" y="4"/>
                    </a:lnTo>
                    <a:lnTo>
                      <a:pt x="2" y="6"/>
                    </a:lnTo>
                    <a:lnTo>
                      <a:pt x="0" y="8"/>
                    </a:lnTo>
                    <a:lnTo>
                      <a:pt x="0" y="12"/>
                    </a:lnTo>
                    <a:lnTo>
                      <a:pt x="0" y="15"/>
                    </a:lnTo>
                    <a:lnTo>
                      <a:pt x="6"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13" name="Freeform 332"/>
              <p:cNvSpPr>
                <a:spLocks/>
              </p:cNvSpPr>
              <p:nvPr/>
            </p:nvSpPr>
            <p:spPr bwMode="auto">
              <a:xfrm>
                <a:off x="2970" y="1936"/>
                <a:ext cx="44" cy="40"/>
              </a:xfrm>
              <a:custGeom>
                <a:avLst/>
                <a:gdLst>
                  <a:gd name="T0" fmla="*/ 44 w 44"/>
                  <a:gd name="T1" fmla="*/ 32 h 40"/>
                  <a:gd name="T2" fmla="*/ 39 w 44"/>
                  <a:gd name="T3" fmla="*/ 30 h 40"/>
                  <a:gd name="T4" fmla="*/ 33 w 44"/>
                  <a:gd name="T5" fmla="*/ 26 h 40"/>
                  <a:gd name="T6" fmla="*/ 27 w 44"/>
                  <a:gd name="T7" fmla="*/ 23 h 40"/>
                  <a:gd name="T8" fmla="*/ 21 w 44"/>
                  <a:gd name="T9" fmla="*/ 19 h 40"/>
                  <a:gd name="T10" fmla="*/ 16 w 44"/>
                  <a:gd name="T11" fmla="*/ 15 h 40"/>
                  <a:gd name="T12" fmla="*/ 11 w 44"/>
                  <a:gd name="T13" fmla="*/ 11 h 40"/>
                  <a:gd name="T14" fmla="*/ 8 w 44"/>
                  <a:gd name="T15" fmla="*/ 7 h 40"/>
                  <a:gd name="T16" fmla="*/ 6 w 44"/>
                  <a:gd name="T17" fmla="*/ 0 h 40"/>
                  <a:gd name="T18" fmla="*/ 0 w 44"/>
                  <a:gd name="T19" fmla="*/ 5 h 40"/>
                  <a:gd name="T20" fmla="*/ 3 w 44"/>
                  <a:gd name="T21" fmla="*/ 11 h 40"/>
                  <a:gd name="T22" fmla="*/ 6 w 44"/>
                  <a:gd name="T23" fmla="*/ 17 h 40"/>
                  <a:gd name="T24" fmla="*/ 11 w 44"/>
                  <a:gd name="T25" fmla="*/ 21 h 40"/>
                  <a:gd name="T26" fmla="*/ 17 w 44"/>
                  <a:gd name="T27" fmla="*/ 28 h 40"/>
                  <a:gd name="T28" fmla="*/ 24 w 44"/>
                  <a:gd name="T29" fmla="*/ 32 h 40"/>
                  <a:gd name="T30" fmla="*/ 30 w 44"/>
                  <a:gd name="T31" fmla="*/ 34 h 40"/>
                  <a:gd name="T32" fmla="*/ 36 w 44"/>
                  <a:gd name="T33" fmla="*/ 38 h 40"/>
                  <a:gd name="T34" fmla="*/ 42 w 44"/>
                  <a:gd name="T35" fmla="*/ 40 h 40"/>
                  <a:gd name="T36" fmla="*/ 44 w 44"/>
                  <a:gd name="T37" fmla="*/ 3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0"/>
                  <a:gd name="T59" fmla="*/ 44 w 44"/>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0">
                    <a:moveTo>
                      <a:pt x="44" y="32"/>
                    </a:moveTo>
                    <a:lnTo>
                      <a:pt x="39" y="30"/>
                    </a:lnTo>
                    <a:lnTo>
                      <a:pt x="33" y="26"/>
                    </a:lnTo>
                    <a:lnTo>
                      <a:pt x="27" y="23"/>
                    </a:lnTo>
                    <a:lnTo>
                      <a:pt x="21" y="19"/>
                    </a:lnTo>
                    <a:lnTo>
                      <a:pt x="16" y="15"/>
                    </a:lnTo>
                    <a:lnTo>
                      <a:pt x="11" y="11"/>
                    </a:lnTo>
                    <a:lnTo>
                      <a:pt x="8" y="7"/>
                    </a:lnTo>
                    <a:lnTo>
                      <a:pt x="6" y="0"/>
                    </a:lnTo>
                    <a:lnTo>
                      <a:pt x="0" y="5"/>
                    </a:lnTo>
                    <a:lnTo>
                      <a:pt x="3" y="11"/>
                    </a:lnTo>
                    <a:lnTo>
                      <a:pt x="6" y="17"/>
                    </a:lnTo>
                    <a:lnTo>
                      <a:pt x="11" y="21"/>
                    </a:lnTo>
                    <a:lnTo>
                      <a:pt x="17" y="28"/>
                    </a:lnTo>
                    <a:lnTo>
                      <a:pt x="24" y="32"/>
                    </a:lnTo>
                    <a:lnTo>
                      <a:pt x="30" y="34"/>
                    </a:lnTo>
                    <a:lnTo>
                      <a:pt x="36" y="38"/>
                    </a:lnTo>
                    <a:lnTo>
                      <a:pt x="42" y="40"/>
                    </a:lnTo>
                    <a:lnTo>
                      <a:pt x="44" y="3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14" name="Freeform 333"/>
              <p:cNvSpPr>
                <a:spLocks/>
              </p:cNvSpPr>
              <p:nvPr/>
            </p:nvSpPr>
            <p:spPr bwMode="auto">
              <a:xfrm>
                <a:off x="3012" y="1928"/>
                <a:ext cx="32" cy="48"/>
              </a:xfrm>
              <a:custGeom>
                <a:avLst/>
                <a:gdLst>
                  <a:gd name="T0" fmla="*/ 24 w 32"/>
                  <a:gd name="T1" fmla="*/ 2 h 48"/>
                  <a:gd name="T2" fmla="*/ 25 w 32"/>
                  <a:gd name="T3" fmla="*/ 13 h 48"/>
                  <a:gd name="T4" fmla="*/ 25 w 32"/>
                  <a:gd name="T5" fmla="*/ 21 h 48"/>
                  <a:gd name="T6" fmla="*/ 22 w 32"/>
                  <a:gd name="T7" fmla="*/ 27 h 48"/>
                  <a:gd name="T8" fmla="*/ 19 w 32"/>
                  <a:gd name="T9" fmla="*/ 34 h 48"/>
                  <a:gd name="T10" fmla="*/ 14 w 32"/>
                  <a:gd name="T11" fmla="*/ 36 h 48"/>
                  <a:gd name="T12" fmla="*/ 10 w 32"/>
                  <a:gd name="T13" fmla="*/ 38 h 48"/>
                  <a:gd name="T14" fmla="*/ 7 w 32"/>
                  <a:gd name="T15" fmla="*/ 40 h 48"/>
                  <a:gd name="T16" fmla="*/ 2 w 32"/>
                  <a:gd name="T17" fmla="*/ 40 h 48"/>
                  <a:gd name="T18" fmla="*/ 0 w 32"/>
                  <a:gd name="T19" fmla="*/ 48 h 48"/>
                  <a:gd name="T20" fmla="*/ 7 w 32"/>
                  <a:gd name="T21" fmla="*/ 48 h 48"/>
                  <a:gd name="T22" fmla="*/ 11 w 32"/>
                  <a:gd name="T23" fmla="*/ 48 h 48"/>
                  <a:gd name="T24" fmla="*/ 18 w 32"/>
                  <a:gd name="T25" fmla="*/ 44 h 48"/>
                  <a:gd name="T26" fmla="*/ 24 w 32"/>
                  <a:gd name="T27" fmla="*/ 40 h 48"/>
                  <a:gd name="T28" fmla="*/ 29 w 32"/>
                  <a:gd name="T29" fmla="*/ 34 h 48"/>
                  <a:gd name="T30" fmla="*/ 32 w 32"/>
                  <a:gd name="T31" fmla="*/ 23 h 48"/>
                  <a:gd name="T32" fmla="*/ 32 w 32"/>
                  <a:gd name="T33" fmla="*/ 13 h 48"/>
                  <a:gd name="T34" fmla="*/ 30 w 32"/>
                  <a:gd name="T35" fmla="*/ 0 h 48"/>
                  <a:gd name="T36" fmla="*/ 24 w 32"/>
                  <a:gd name="T37" fmla="*/ 2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48"/>
                  <a:gd name="T59" fmla="*/ 32 w 32"/>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48">
                    <a:moveTo>
                      <a:pt x="24" y="2"/>
                    </a:moveTo>
                    <a:lnTo>
                      <a:pt x="25" y="13"/>
                    </a:lnTo>
                    <a:lnTo>
                      <a:pt x="25" y="21"/>
                    </a:lnTo>
                    <a:lnTo>
                      <a:pt x="22" y="27"/>
                    </a:lnTo>
                    <a:lnTo>
                      <a:pt x="19" y="34"/>
                    </a:lnTo>
                    <a:lnTo>
                      <a:pt x="14" y="36"/>
                    </a:lnTo>
                    <a:lnTo>
                      <a:pt x="10" y="38"/>
                    </a:lnTo>
                    <a:lnTo>
                      <a:pt x="7" y="40"/>
                    </a:lnTo>
                    <a:lnTo>
                      <a:pt x="2" y="40"/>
                    </a:lnTo>
                    <a:lnTo>
                      <a:pt x="0" y="48"/>
                    </a:lnTo>
                    <a:lnTo>
                      <a:pt x="7" y="48"/>
                    </a:lnTo>
                    <a:lnTo>
                      <a:pt x="11" y="48"/>
                    </a:lnTo>
                    <a:lnTo>
                      <a:pt x="18" y="44"/>
                    </a:lnTo>
                    <a:lnTo>
                      <a:pt x="24" y="40"/>
                    </a:lnTo>
                    <a:lnTo>
                      <a:pt x="29" y="34"/>
                    </a:lnTo>
                    <a:lnTo>
                      <a:pt x="32" y="23"/>
                    </a:lnTo>
                    <a:lnTo>
                      <a:pt x="32" y="13"/>
                    </a:lnTo>
                    <a:lnTo>
                      <a:pt x="30" y="0"/>
                    </a:lnTo>
                    <a:lnTo>
                      <a:pt x="24"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15" name="Freeform 334"/>
              <p:cNvSpPr>
                <a:spLocks/>
              </p:cNvSpPr>
              <p:nvPr/>
            </p:nvSpPr>
            <p:spPr bwMode="auto">
              <a:xfrm>
                <a:off x="3025" y="1941"/>
                <a:ext cx="66" cy="73"/>
              </a:xfrm>
              <a:custGeom>
                <a:avLst/>
                <a:gdLst>
                  <a:gd name="T0" fmla="*/ 26 w 66"/>
                  <a:gd name="T1" fmla="*/ 0 h 73"/>
                  <a:gd name="T2" fmla="*/ 31 w 66"/>
                  <a:gd name="T3" fmla="*/ 4 h 73"/>
                  <a:gd name="T4" fmla="*/ 36 w 66"/>
                  <a:gd name="T5" fmla="*/ 10 h 73"/>
                  <a:gd name="T6" fmla="*/ 41 w 66"/>
                  <a:gd name="T7" fmla="*/ 12 h 73"/>
                  <a:gd name="T8" fmla="*/ 45 w 66"/>
                  <a:gd name="T9" fmla="*/ 16 h 73"/>
                  <a:gd name="T10" fmla="*/ 52 w 66"/>
                  <a:gd name="T11" fmla="*/ 21 h 73"/>
                  <a:gd name="T12" fmla="*/ 56 w 66"/>
                  <a:gd name="T13" fmla="*/ 23 h 73"/>
                  <a:gd name="T14" fmla="*/ 61 w 66"/>
                  <a:gd name="T15" fmla="*/ 27 h 73"/>
                  <a:gd name="T16" fmla="*/ 66 w 66"/>
                  <a:gd name="T17" fmla="*/ 31 h 73"/>
                  <a:gd name="T18" fmla="*/ 62 w 66"/>
                  <a:gd name="T19" fmla="*/ 37 h 73"/>
                  <a:gd name="T20" fmla="*/ 59 w 66"/>
                  <a:gd name="T21" fmla="*/ 44 h 73"/>
                  <a:gd name="T22" fmla="*/ 58 w 66"/>
                  <a:gd name="T23" fmla="*/ 50 h 73"/>
                  <a:gd name="T24" fmla="*/ 55 w 66"/>
                  <a:gd name="T25" fmla="*/ 54 h 73"/>
                  <a:gd name="T26" fmla="*/ 50 w 66"/>
                  <a:gd name="T27" fmla="*/ 60 h 73"/>
                  <a:gd name="T28" fmla="*/ 47 w 66"/>
                  <a:gd name="T29" fmla="*/ 67 h 73"/>
                  <a:gd name="T30" fmla="*/ 42 w 66"/>
                  <a:gd name="T31" fmla="*/ 69 h 73"/>
                  <a:gd name="T32" fmla="*/ 37 w 66"/>
                  <a:gd name="T33" fmla="*/ 73 h 73"/>
                  <a:gd name="T34" fmla="*/ 33 w 66"/>
                  <a:gd name="T35" fmla="*/ 73 h 73"/>
                  <a:gd name="T36" fmla="*/ 26 w 66"/>
                  <a:gd name="T37" fmla="*/ 73 h 73"/>
                  <a:gd name="T38" fmla="*/ 20 w 66"/>
                  <a:gd name="T39" fmla="*/ 71 h 73"/>
                  <a:gd name="T40" fmla="*/ 16 w 66"/>
                  <a:gd name="T41" fmla="*/ 67 h 73"/>
                  <a:gd name="T42" fmla="*/ 9 w 66"/>
                  <a:gd name="T43" fmla="*/ 60 h 73"/>
                  <a:gd name="T44" fmla="*/ 5 w 66"/>
                  <a:gd name="T45" fmla="*/ 54 h 73"/>
                  <a:gd name="T46" fmla="*/ 1 w 66"/>
                  <a:gd name="T47" fmla="*/ 48 h 73"/>
                  <a:gd name="T48" fmla="*/ 0 w 66"/>
                  <a:gd name="T49" fmla="*/ 39 h 73"/>
                  <a:gd name="T50" fmla="*/ 3 w 66"/>
                  <a:gd name="T51" fmla="*/ 39 h 73"/>
                  <a:gd name="T52" fmla="*/ 6 w 66"/>
                  <a:gd name="T53" fmla="*/ 37 h 73"/>
                  <a:gd name="T54" fmla="*/ 9 w 66"/>
                  <a:gd name="T55" fmla="*/ 35 h 73"/>
                  <a:gd name="T56" fmla="*/ 12 w 66"/>
                  <a:gd name="T57" fmla="*/ 31 h 73"/>
                  <a:gd name="T58" fmla="*/ 16 w 66"/>
                  <a:gd name="T59" fmla="*/ 29 h 73"/>
                  <a:gd name="T60" fmla="*/ 17 w 66"/>
                  <a:gd name="T61" fmla="*/ 25 h 73"/>
                  <a:gd name="T62" fmla="*/ 20 w 66"/>
                  <a:gd name="T63" fmla="*/ 21 h 73"/>
                  <a:gd name="T64" fmla="*/ 22 w 66"/>
                  <a:gd name="T65" fmla="*/ 18 h 73"/>
                  <a:gd name="T66" fmla="*/ 22 w 66"/>
                  <a:gd name="T67" fmla="*/ 16 h 73"/>
                  <a:gd name="T68" fmla="*/ 22 w 66"/>
                  <a:gd name="T69" fmla="*/ 14 h 73"/>
                  <a:gd name="T70" fmla="*/ 23 w 66"/>
                  <a:gd name="T71" fmla="*/ 12 h 73"/>
                  <a:gd name="T72" fmla="*/ 23 w 66"/>
                  <a:gd name="T73" fmla="*/ 12 h 73"/>
                  <a:gd name="T74" fmla="*/ 23 w 66"/>
                  <a:gd name="T75" fmla="*/ 8 h 73"/>
                  <a:gd name="T76" fmla="*/ 25 w 66"/>
                  <a:gd name="T77" fmla="*/ 6 h 73"/>
                  <a:gd name="T78" fmla="*/ 25 w 66"/>
                  <a:gd name="T79" fmla="*/ 4 h 73"/>
                  <a:gd name="T80" fmla="*/ 26 w 66"/>
                  <a:gd name="T81" fmla="*/ 2 h 73"/>
                  <a:gd name="T82" fmla="*/ 26 w 66"/>
                  <a:gd name="T83" fmla="*/ 0 h 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73"/>
                  <a:gd name="T128" fmla="*/ 66 w 66"/>
                  <a:gd name="T129" fmla="*/ 73 h 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73">
                    <a:moveTo>
                      <a:pt x="26" y="0"/>
                    </a:moveTo>
                    <a:lnTo>
                      <a:pt x="31" y="4"/>
                    </a:lnTo>
                    <a:lnTo>
                      <a:pt x="36" y="10"/>
                    </a:lnTo>
                    <a:lnTo>
                      <a:pt x="41" y="12"/>
                    </a:lnTo>
                    <a:lnTo>
                      <a:pt x="45" y="16"/>
                    </a:lnTo>
                    <a:lnTo>
                      <a:pt x="52" y="21"/>
                    </a:lnTo>
                    <a:lnTo>
                      <a:pt x="56" y="23"/>
                    </a:lnTo>
                    <a:lnTo>
                      <a:pt x="61" y="27"/>
                    </a:lnTo>
                    <a:lnTo>
                      <a:pt x="66" y="31"/>
                    </a:lnTo>
                    <a:lnTo>
                      <a:pt x="62" y="37"/>
                    </a:lnTo>
                    <a:lnTo>
                      <a:pt x="59" y="44"/>
                    </a:lnTo>
                    <a:lnTo>
                      <a:pt x="58" y="50"/>
                    </a:lnTo>
                    <a:lnTo>
                      <a:pt x="55" y="54"/>
                    </a:lnTo>
                    <a:lnTo>
                      <a:pt x="50" y="60"/>
                    </a:lnTo>
                    <a:lnTo>
                      <a:pt x="47" y="67"/>
                    </a:lnTo>
                    <a:lnTo>
                      <a:pt x="42" y="69"/>
                    </a:lnTo>
                    <a:lnTo>
                      <a:pt x="37" y="73"/>
                    </a:lnTo>
                    <a:lnTo>
                      <a:pt x="33" y="73"/>
                    </a:lnTo>
                    <a:lnTo>
                      <a:pt x="26" y="73"/>
                    </a:lnTo>
                    <a:lnTo>
                      <a:pt x="20" y="71"/>
                    </a:lnTo>
                    <a:lnTo>
                      <a:pt x="16" y="67"/>
                    </a:lnTo>
                    <a:lnTo>
                      <a:pt x="9" y="60"/>
                    </a:lnTo>
                    <a:lnTo>
                      <a:pt x="5" y="54"/>
                    </a:lnTo>
                    <a:lnTo>
                      <a:pt x="1" y="48"/>
                    </a:lnTo>
                    <a:lnTo>
                      <a:pt x="0" y="39"/>
                    </a:lnTo>
                    <a:lnTo>
                      <a:pt x="3" y="39"/>
                    </a:lnTo>
                    <a:lnTo>
                      <a:pt x="6" y="37"/>
                    </a:lnTo>
                    <a:lnTo>
                      <a:pt x="9" y="35"/>
                    </a:lnTo>
                    <a:lnTo>
                      <a:pt x="12" y="31"/>
                    </a:lnTo>
                    <a:lnTo>
                      <a:pt x="16" y="29"/>
                    </a:lnTo>
                    <a:lnTo>
                      <a:pt x="17" y="25"/>
                    </a:lnTo>
                    <a:lnTo>
                      <a:pt x="20" y="21"/>
                    </a:lnTo>
                    <a:lnTo>
                      <a:pt x="22" y="18"/>
                    </a:lnTo>
                    <a:lnTo>
                      <a:pt x="22" y="16"/>
                    </a:lnTo>
                    <a:lnTo>
                      <a:pt x="22" y="14"/>
                    </a:lnTo>
                    <a:lnTo>
                      <a:pt x="23" y="12"/>
                    </a:lnTo>
                    <a:lnTo>
                      <a:pt x="23" y="8"/>
                    </a:lnTo>
                    <a:lnTo>
                      <a:pt x="25" y="6"/>
                    </a:lnTo>
                    <a:lnTo>
                      <a:pt x="25" y="4"/>
                    </a:lnTo>
                    <a:lnTo>
                      <a:pt x="26" y="2"/>
                    </a:lnTo>
                    <a:lnTo>
                      <a:pt x="26" y="0"/>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16" name="Freeform 335"/>
              <p:cNvSpPr>
                <a:spLocks/>
              </p:cNvSpPr>
              <p:nvPr/>
            </p:nvSpPr>
            <p:spPr bwMode="auto">
              <a:xfrm>
                <a:off x="3050" y="1936"/>
                <a:ext cx="47" cy="40"/>
              </a:xfrm>
              <a:custGeom>
                <a:avLst/>
                <a:gdLst>
                  <a:gd name="T0" fmla="*/ 44 w 47"/>
                  <a:gd name="T1" fmla="*/ 38 h 40"/>
                  <a:gd name="T2" fmla="*/ 44 w 47"/>
                  <a:gd name="T3" fmla="*/ 32 h 40"/>
                  <a:gd name="T4" fmla="*/ 37 w 47"/>
                  <a:gd name="T5" fmla="*/ 28 h 40"/>
                  <a:gd name="T6" fmla="*/ 33 w 47"/>
                  <a:gd name="T7" fmla="*/ 23 h 40"/>
                  <a:gd name="T8" fmla="*/ 28 w 47"/>
                  <a:gd name="T9" fmla="*/ 21 h 40"/>
                  <a:gd name="T10" fmla="*/ 22 w 47"/>
                  <a:gd name="T11" fmla="*/ 17 h 40"/>
                  <a:gd name="T12" fmla="*/ 17 w 47"/>
                  <a:gd name="T13" fmla="*/ 15 h 40"/>
                  <a:gd name="T14" fmla="*/ 12 w 47"/>
                  <a:gd name="T15" fmla="*/ 11 h 40"/>
                  <a:gd name="T16" fmla="*/ 8 w 47"/>
                  <a:gd name="T17" fmla="*/ 7 h 40"/>
                  <a:gd name="T18" fmla="*/ 5 w 47"/>
                  <a:gd name="T19" fmla="*/ 0 h 40"/>
                  <a:gd name="T20" fmla="*/ 0 w 47"/>
                  <a:gd name="T21" fmla="*/ 7 h 40"/>
                  <a:gd name="T22" fmla="*/ 3 w 47"/>
                  <a:gd name="T23" fmla="*/ 13 h 40"/>
                  <a:gd name="T24" fmla="*/ 9 w 47"/>
                  <a:gd name="T25" fmla="*/ 17 h 40"/>
                  <a:gd name="T26" fmla="*/ 14 w 47"/>
                  <a:gd name="T27" fmla="*/ 21 h 40"/>
                  <a:gd name="T28" fmla="*/ 19 w 47"/>
                  <a:gd name="T29" fmla="*/ 26 h 40"/>
                  <a:gd name="T30" fmla="*/ 25 w 47"/>
                  <a:gd name="T31" fmla="*/ 30 h 40"/>
                  <a:gd name="T32" fmla="*/ 30 w 47"/>
                  <a:gd name="T33" fmla="*/ 32 h 40"/>
                  <a:gd name="T34" fmla="*/ 34 w 47"/>
                  <a:gd name="T35" fmla="*/ 36 h 40"/>
                  <a:gd name="T36" fmla="*/ 39 w 47"/>
                  <a:gd name="T37" fmla="*/ 40 h 40"/>
                  <a:gd name="T38" fmla="*/ 39 w 47"/>
                  <a:gd name="T39" fmla="*/ 34 h 40"/>
                  <a:gd name="T40" fmla="*/ 44 w 47"/>
                  <a:gd name="T41" fmla="*/ 38 h 40"/>
                  <a:gd name="T42" fmla="*/ 47 w 47"/>
                  <a:gd name="T43" fmla="*/ 34 h 40"/>
                  <a:gd name="T44" fmla="*/ 44 w 47"/>
                  <a:gd name="T45" fmla="*/ 32 h 40"/>
                  <a:gd name="T46" fmla="*/ 44 w 47"/>
                  <a:gd name="T47" fmla="*/ 38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0"/>
                  <a:gd name="T74" fmla="*/ 47 w 47"/>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0">
                    <a:moveTo>
                      <a:pt x="44" y="38"/>
                    </a:moveTo>
                    <a:lnTo>
                      <a:pt x="44" y="32"/>
                    </a:lnTo>
                    <a:lnTo>
                      <a:pt x="37" y="28"/>
                    </a:lnTo>
                    <a:lnTo>
                      <a:pt x="33" y="23"/>
                    </a:lnTo>
                    <a:lnTo>
                      <a:pt x="28" y="21"/>
                    </a:lnTo>
                    <a:lnTo>
                      <a:pt x="22" y="17"/>
                    </a:lnTo>
                    <a:lnTo>
                      <a:pt x="17" y="15"/>
                    </a:lnTo>
                    <a:lnTo>
                      <a:pt x="12" y="11"/>
                    </a:lnTo>
                    <a:lnTo>
                      <a:pt x="8" y="7"/>
                    </a:lnTo>
                    <a:lnTo>
                      <a:pt x="5" y="0"/>
                    </a:lnTo>
                    <a:lnTo>
                      <a:pt x="0" y="7"/>
                    </a:lnTo>
                    <a:lnTo>
                      <a:pt x="3" y="13"/>
                    </a:lnTo>
                    <a:lnTo>
                      <a:pt x="9" y="17"/>
                    </a:lnTo>
                    <a:lnTo>
                      <a:pt x="14" y="21"/>
                    </a:lnTo>
                    <a:lnTo>
                      <a:pt x="19" y="26"/>
                    </a:lnTo>
                    <a:lnTo>
                      <a:pt x="25" y="30"/>
                    </a:lnTo>
                    <a:lnTo>
                      <a:pt x="30" y="32"/>
                    </a:lnTo>
                    <a:lnTo>
                      <a:pt x="34" y="36"/>
                    </a:lnTo>
                    <a:lnTo>
                      <a:pt x="39" y="40"/>
                    </a:lnTo>
                    <a:lnTo>
                      <a:pt x="39" y="34"/>
                    </a:lnTo>
                    <a:lnTo>
                      <a:pt x="44" y="38"/>
                    </a:lnTo>
                    <a:lnTo>
                      <a:pt x="47" y="34"/>
                    </a:lnTo>
                    <a:lnTo>
                      <a:pt x="44" y="32"/>
                    </a:lnTo>
                    <a:lnTo>
                      <a:pt x="44" y="3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17" name="Freeform 336"/>
              <p:cNvSpPr>
                <a:spLocks/>
              </p:cNvSpPr>
              <p:nvPr/>
            </p:nvSpPr>
            <p:spPr bwMode="auto">
              <a:xfrm>
                <a:off x="3062" y="1970"/>
                <a:ext cx="32" cy="48"/>
              </a:xfrm>
              <a:custGeom>
                <a:avLst/>
                <a:gdLst>
                  <a:gd name="T0" fmla="*/ 2 w 32"/>
                  <a:gd name="T1" fmla="*/ 48 h 48"/>
                  <a:gd name="T2" fmla="*/ 7 w 32"/>
                  <a:gd name="T3" fmla="*/ 44 h 48"/>
                  <a:gd name="T4" fmla="*/ 11 w 32"/>
                  <a:gd name="T5" fmla="*/ 40 h 48"/>
                  <a:gd name="T6" fmla="*/ 16 w 32"/>
                  <a:gd name="T7" fmla="*/ 36 h 48"/>
                  <a:gd name="T8" fmla="*/ 19 w 32"/>
                  <a:gd name="T9" fmla="*/ 29 h 48"/>
                  <a:gd name="T10" fmla="*/ 22 w 32"/>
                  <a:gd name="T11" fmla="*/ 23 h 48"/>
                  <a:gd name="T12" fmla="*/ 25 w 32"/>
                  <a:gd name="T13" fmla="*/ 17 h 48"/>
                  <a:gd name="T14" fmla="*/ 29 w 32"/>
                  <a:gd name="T15" fmla="*/ 10 h 48"/>
                  <a:gd name="T16" fmla="*/ 32 w 32"/>
                  <a:gd name="T17" fmla="*/ 4 h 48"/>
                  <a:gd name="T18" fmla="*/ 27 w 32"/>
                  <a:gd name="T19" fmla="*/ 0 h 48"/>
                  <a:gd name="T20" fmla="*/ 24 w 32"/>
                  <a:gd name="T21" fmla="*/ 4 h 48"/>
                  <a:gd name="T22" fmla="*/ 21 w 32"/>
                  <a:gd name="T23" fmla="*/ 10 h 48"/>
                  <a:gd name="T24" fmla="*/ 18 w 32"/>
                  <a:gd name="T25" fmla="*/ 17 h 48"/>
                  <a:gd name="T26" fmla="*/ 15 w 32"/>
                  <a:gd name="T27" fmla="*/ 23 h 48"/>
                  <a:gd name="T28" fmla="*/ 11 w 32"/>
                  <a:gd name="T29" fmla="*/ 29 h 48"/>
                  <a:gd name="T30" fmla="*/ 8 w 32"/>
                  <a:gd name="T31" fmla="*/ 34 h 48"/>
                  <a:gd name="T32" fmla="*/ 4 w 32"/>
                  <a:gd name="T33" fmla="*/ 38 h 48"/>
                  <a:gd name="T34" fmla="*/ 0 w 32"/>
                  <a:gd name="T35" fmla="*/ 40 h 48"/>
                  <a:gd name="T36" fmla="*/ 2 w 32"/>
                  <a:gd name="T37" fmla="*/ 48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48"/>
                  <a:gd name="T59" fmla="*/ 32 w 32"/>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48">
                    <a:moveTo>
                      <a:pt x="2" y="48"/>
                    </a:moveTo>
                    <a:lnTo>
                      <a:pt x="7" y="44"/>
                    </a:lnTo>
                    <a:lnTo>
                      <a:pt x="11" y="40"/>
                    </a:lnTo>
                    <a:lnTo>
                      <a:pt x="16" y="36"/>
                    </a:lnTo>
                    <a:lnTo>
                      <a:pt x="19" y="29"/>
                    </a:lnTo>
                    <a:lnTo>
                      <a:pt x="22" y="23"/>
                    </a:lnTo>
                    <a:lnTo>
                      <a:pt x="25" y="17"/>
                    </a:lnTo>
                    <a:lnTo>
                      <a:pt x="29" y="10"/>
                    </a:lnTo>
                    <a:lnTo>
                      <a:pt x="32" y="4"/>
                    </a:lnTo>
                    <a:lnTo>
                      <a:pt x="27" y="0"/>
                    </a:lnTo>
                    <a:lnTo>
                      <a:pt x="24" y="4"/>
                    </a:lnTo>
                    <a:lnTo>
                      <a:pt x="21" y="10"/>
                    </a:lnTo>
                    <a:lnTo>
                      <a:pt x="18" y="17"/>
                    </a:lnTo>
                    <a:lnTo>
                      <a:pt x="15" y="23"/>
                    </a:lnTo>
                    <a:lnTo>
                      <a:pt x="11" y="29"/>
                    </a:lnTo>
                    <a:lnTo>
                      <a:pt x="8" y="34"/>
                    </a:lnTo>
                    <a:lnTo>
                      <a:pt x="4" y="38"/>
                    </a:lnTo>
                    <a:lnTo>
                      <a:pt x="0" y="40"/>
                    </a:lnTo>
                    <a:lnTo>
                      <a:pt x="2" y="4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18" name="Freeform 337"/>
              <p:cNvSpPr>
                <a:spLocks/>
              </p:cNvSpPr>
              <p:nvPr/>
            </p:nvSpPr>
            <p:spPr bwMode="auto">
              <a:xfrm>
                <a:off x="3020" y="1976"/>
                <a:ext cx="44" cy="42"/>
              </a:xfrm>
              <a:custGeom>
                <a:avLst/>
                <a:gdLst>
                  <a:gd name="T0" fmla="*/ 3 w 44"/>
                  <a:gd name="T1" fmla="*/ 0 h 42"/>
                  <a:gd name="T2" fmla="*/ 2 w 44"/>
                  <a:gd name="T3" fmla="*/ 7 h 42"/>
                  <a:gd name="T4" fmla="*/ 3 w 44"/>
                  <a:gd name="T5" fmla="*/ 15 h 42"/>
                  <a:gd name="T6" fmla="*/ 8 w 44"/>
                  <a:gd name="T7" fmla="*/ 23 h 42"/>
                  <a:gd name="T8" fmla="*/ 13 w 44"/>
                  <a:gd name="T9" fmla="*/ 30 h 42"/>
                  <a:gd name="T10" fmla="*/ 17 w 44"/>
                  <a:gd name="T11" fmla="*/ 36 h 42"/>
                  <a:gd name="T12" fmla="*/ 24 w 44"/>
                  <a:gd name="T13" fmla="*/ 40 h 42"/>
                  <a:gd name="T14" fmla="*/ 30 w 44"/>
                  <a:gd name="T15" fmla="*/ 42 h 42"/>
                  <a:gd name="T16" fmla="*/ 38 w 44"/>
                  <a:gd name="T17" fmla="*/ 42 h 42"/>
                  <a:gd name="T18" fmla="*/ 44 w 44"/>
                  <a:gd name="T19" fmla="*/ 42 h 42"/>
                  <a:gd name="T20" fmla="*/ 42 w 44"/>
                  <a:gd name="T21" fmla="*/ 34 h 42"/>
                  <a:gd name="T22" fmla="*/ 36 w 44"/>
                  <a:gd name="T23" fmla="*/ 34 h 42"/>
                  <a:gd name="T24" fmla="*/ 31 w 44"/>
                  <a:gd name="T25" fmla="*/ 34 h 42"/>
                  <a:gd name="T26" fmla="*/ 27 w 44"/>
                  <a:gd name="T27" fmla="*/ 32 h 42"/>
                  <a:gd name="T28" fmla="*/ 22 w 44"/>
                  <a:gd name="T29" fmla="*/ 28 h 42"/>
                  <a:gd name="T30" fmla="*/ 17 w 44"/>
                  <a:gd name="T31" fmla="*/ 23 h 42"/>
                  <a:gd name="T32" fmla="*/ 13 w 44"/>
                  <a:gd name="T33" fmla="*/ 17 h 42"/>
                  <a:gd name="T34" fmla="*/ 10 w 44"/>
                  <a:gd name="T35" fmla="*/ 11 h 42"/>
                  <a:gd name="T36" fmla="*/ 8 w 44"/>
                  <a:gd name="T37" fmla="*/ 4 h 42"/>
                  <a:gd name="T38" fmla="*/ 5 w 44"/>
                  <a:gd name="T39" fmla="*/ 9 h 42"/>
                  <a:gd name="T40" fmla="*/ 3 w 44"/>
                  <a:gd name="T41" fmla="*/ 0 h 42"/>
                  <a:gd name="T42" fmla="*/ 0 w 44"/>
                  <a:gd name="T43" fmla="*/ 2 h 42"/>
                  <a:gd name="T44" fmla="*/ 2 w 44"/>
                  <a:gd name="T45" fmla="*/ 7 h 42"/>
                  <a:gd name="T46" fmla="*/ 3 w 44"/>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42"/>
                  <a:gd name="T74" fmla="*/ 44 w 44"/>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42">
                    <a:moveTo>
                      <a:pt x="3" y="0"/>
                    </a:moveTo>
                    <a:lnTo>
                      <a:pt x="2" y="7"/>
                    </a:lnTo>
                    <a:lnTo>
                      <a:pt x="3" y="15"/>
                    </a:lnTo>
                    <a:lnTo>
                      <a:pt x="8" y="23"/>
                    </a:lnTo>
                    <a:lnTo>
                      <a:pt x="13" y="30"/>
                    </a:lnTo>
                    <a:lnTo>
                      <a:pt x="17" y="36"/>
                    </a:lnTo>
                    <a:lnTo>
                      <a:pt x="24" y="40"/>
                    </a:lnTo>
                    <a:lnTo>
                      <a:pt x="30" y="42"/>
                    </a:lnTo>
                    <a:lnTo>
                      <a:pt x="38" y="42"/>
                    </a:lnTo>
                    <a:lnTo>
                      <a:pt x="44" y="42"/>
                    </a:lnTo>
                    <a:lnTo>
                      <a:pt x="42" y="34"/>
                    </a:lnTo>
                    <a:lnTo>
                      <a:pt x="36" y="34"/>
                    </a:lnTo>
                    <a:lnTo>
                      <a:pt x="31" y="34"/>
                    </a:lnTo>
                    <a:lnTo>
                      <a:pt x="27" y="32"/>
                    </a:lnTo>
                    <a:lnTo>
                      <a:pt x="22" y="28"/>
                    </a:lnTo>
                    <a:lnTo>
                      <a:pt x="17" y="23"/>
                    </a:lnTo>
                    <a:lnTo>
                      <a:pt x="13" y="17"/>
                    </a:lnTo>
                    <a:lnTo>
                      <a:pt x="10" y="11"/>
                    </a:lnTo>
                    <a:lnTo>
                      <a:pt x="8" y="4"/>
                    </a:lnTo>
                    <a:lnTo>
                      <a:pt x="5" y="9"/>
                    </a:lnTo>
                    <a:lnTo>
                      <a:pt x="3" y="0"/>
                    </a:lnTo>
                    <a:lnTo>
                      <a:pt x="0" y="2"/>
                    </a:lnTo>
                    <a:lnTo>
                      <a:pt x="2" y="7"/>
                    </a:lnTo>
                    <a:lnTo>
                      <a:pt x="3"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19" name="Freeform 338"/>
              <p:cNvSpPr>
                <a:spLocks/>
              </p:cNvSpPr>
              <p:nvPr/>
            </p:nvSpPr>
            <p:spPr bwMode="auto">
              <a:xfrm>
                <a:off x="3023" y="1955"/>
                <a:ext cx="27" cy="30"/>
              </a:xfrm>
              <a:custGeom>
                <a:avLst/>
                <a:gdLst>
                  <a:gd name="T0" fmla="*/ 21 w 27"/>
                  <a:gd name="T1" fmla="*/ 0 h 30"/>
                  <a:gd name="T2" fmla="*/ 19 w 27"/>
                  <a:gd name="T3" fmla="*/ 4 h 30"/>
                  <a:gd name="T4" fmla="*/ 18 w 27"/>
                  <a:gd name="T5" fmla="*/ 9 h 30"/>
                  <a:gd name="T6" fmla="*/ 14 w 27"/>
                  <a:gd name="T7" fmla="*/ 11 h 30"/>
                  <a:gd name="T8" fmla="*/ 13 w 27"/>
                  <a:gd name="T9" fmla="*/ 15 h 30"/>
                  <a:gd name="T10" fmla="*/ 10 w 27"/>
                  <a:gd name="T11" fmla="*/ 17 h 30"/>
                  <a:gd name="T12" fmla="*/ 7 w 27"/>
                  <a:gd name="T13" fmla="*/ 19 h 30"/>
                  <a:gd name="T14" fmla="*/ 5 w 27"/>
                  <a:gd name="T15" fmla="*/ 21 h 30"/>
                  <a:gd name="T16" fmla="*/ 0 w 27"/>
                  <a:gd name="T17" fmla="*/ 21 h 30"/>
                  <a:gd name="T18" fmla="*/ 2 w 27"/>
                  <a:gd name="T19" fmla="*/ 30 h 30"/>
                  <a:gd name="T20" fmla="*/ 7 w 27"/>
                  <a:gd name="T21" fmla="*/ 30 h 30"/>
                  <a:gd name="T22" fmla="*/ 10 w 27"/>
                  <a:gd name="T23" fmla="*/ 28 h 30"/>
                  <a:gd name="T24" fmla="*/ 13 w 27"/>
                  <a:gd name="T25" fmla="*/ 23 h 30"/>
                  <a:gd name="T26" fmla="*/ 16 w 27"/>
                  <a:gd name="T27" fmla="*/ 21 h 30"/>
                  <a:gd name="T28" fmla="*/ 19 w 27"/>
                  <a:gd name="T29" fmla="*/ 17 h 30"/>
                  <a:gd name="T30" fmla="*/ 22 w 27"/>
                  <a:gd name="T31" fmla="*/ 13 h 30"/>
                  <a:gd name="T32" fmla="*/ 24 w 27"/>
                  <a:gd name="T33" fmla="*/ 11 h 30"/>
                  <a:gd name="T34" fmla="*/ 27 w 27"/>
                  <a:gd name="T35" fmla="*/ 7 h 30"/>
                  <a:gd name="T36" fmla="*/ 21 w 27"/>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30"/>
                  <a:gd name="T59" fmla="*/ 27 w 27"/>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30">
                    <a:moveTo>
                      <a:pt x="21" y="0"/>
                    </a:moveTo>
                    <a:lnTo>
                      <a:pt x="19" y="4"/>
                    </a:lnTo>
                    <a:lnTo>
                      <a:pt x="18" y="9"/>
                    </a:lnTo>
                    <a:lnTo>
                      <a:pt x="14" y="11"/>
                    </a:lnTo>
                    <a:lnTo>
                      <a:pt x="13" y="15"/>
                    </a:lnTo>
                    <a:lnTo>
                      <a:pt x="10" y="17"/>
                    </a:lnTo>
                    <a:lnTo>
                      <a:pt x="7" y="19"/>
                    </a:lnTo>
                    <a:lnTo>
                      <a:pt x="5" y="21"/>
                    </a:lnTo>
                    <a:lnTo>
                      <a:pt x="0" y="21"/>
                    </a:lnTo>
                    <a:lnTo>
                      <a:pt x="2" y="30"/>
                    </a:lnTo>
                    <a:lnTo>
                      <a:pt x="7" y="30"/>
                    </a:lnTo>
                    <a:lnTo>
                      <a:pt x="10" y="28"/>
                    </a:lnTo>
                    <a:lnTo>
                      <a:pt x="13" y="23"/>
                    </a:lnTo>
                    <a:lnTo>
                      <a:pt x="16" y="21"/>
                    </a:lnTo>
                    <a:lnTo>
                      <a:pt x="19" y="17"/>
                    </a:lnTo>
                    <a:lnTo>
                      <a:pt x="22" y="13"/>
                    </a:lnTo>
                    <a:lnTo>
                      <a:pt x="24" y="11"/>
                    </a:lnTo>
                    <a:lnTo>
                      <a:pt x="27" y="7"/>
                    </a:lnTo>
                    <a:lnTo>
                      <a:pt x="21"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20" name="Freeform 339"/>
              <p:cNvSpPr>
                <a:spLocks/>
              </p:cNvSpPr>
              <p:nvPr/>
            </p:nvSpPr>
            <p:spPr bwMode="auto">
              <a:xfrm>
                <a:off x="3044" y="1941"/>
                <a:ext cx="11" cy="21"/>
              </a:xfrm>
              <a:custGeom>
                <a:avLst/>
                <a:gdLst>
                  <a:gd name="T0" fmla="*/ 4 w 11"/>
                  <a:gd name="T1" fmla="*/ 0 h 21"/>
                  <a:gd name="T2" fmla="*/ 3 w 11"/>
                  <a:gd name="T3" fmla="*/ 2 h 21"/>
                  <a:gd name="T4" fmla="*/ 3 w 11"/>
                  <a:gd name="T5" fmla="*/ 6 h 21"/>
                  <a:gd name="T6" fmla="*/ 3 w 11"/>
                  <a:gd name="T7" fmla="*/ 8 h 21"/>
                  <a:gd name="T8" fmla="*/ 1 w 11"/>
                  <a:gd name="T9" fmla="*/ 10 h 21"/>
                  <a:gd name="T10" fmla="*/ 1 w 11"/>
                  <a:gd name="T11" fmla="*/ 12 h 21"/>
                  <a:gd name="T12" fmla="*/ 0 w 11"/>
                  <a:gd name="T13" fmla="*/ 12 h 21"/>
                  <a:gd name="T14" fmla="*/ 0 w 11"/>
                  <a:gd name="T15" fmla="*/ 14 h 21"/>
                  <a:gd name="T16" fmla="*/ 6 w 11"/>
                  <a:gd name="T17" fmla="*/ 21 h 21"/>
                  <a:gd name="T18" fmla="*/ 6 w 11"/>
                  <a:gd name="T19" fmla="*/ 18 h 21"/>
                  <a:gd name="T20" fmla="*/ 6 w 11"/>
                  <a:gd name="T21" fmla="*/ 16 h 21"/>
                  <a:gd name="T22" fmla="*/ 7 w 11"/>
                  <a:gd name="T23" fmla="*/ 14 h 21"/>
                  <a:gd name="T24" fmla="*/ 7 w 11"/>
                  <a:gd name="T25" fmla="*/ 12 h 21"/>
                  <a:gd name="T26" fmla="*/ 7 w 11"/>
                  <a:gd name="T27" fmla="*/ 10 h 21"/>
                  <a:gd name="T28" fmla="*/ 9 w 11"/>
                  <a:gd name="T29" fmla="*/ 8 h 21"/>
                  <a:gd name="T30" fmla="*/ 9 w 11"/>
                  <a:gd name="T31" fmla="*/ 6 h 21"/>
                  <a:gd name="T32" fmla="*/ 11 w 11"/>
                  <a:gd name="T33" fmla="*/ 4 h 21"/>
                  <a:gd name="T34" fmla="*/ 11 w 11"/>
                  <a:gd name="T35" fmla="*/ 2 h 21"/>
                  <a:gd name="T36" fmla="*/ 4 w 11"/>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21"/>
                  <a:gd name="T59" fmla="*/ 11 w 11"/>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21">
                    <a:moveTo>
                      <a:pt x="4" y="0"/>
                    </a:moveTo>
                    <a:lnTo>
                      <a:pt x="3" y="2"/>
                    </a:lnTo>
                    <a:lnTo>
                      <a:pt x="3" y="6"/>
                    </a:lnTo>
                    <a:lnTo>
                      <a:pt x="3" y="8"/>
                    </a:lnTo>
                    <a:lnTo>
                      <a:pt x="1" y="10"/>
                    </a:lnTo>
                    <a:lnTo>
                      <a:pt x="1" y="12"/>
                    </a:lnTo>
                    <a:lnTo>
                      <a:pt x="0" y="12"/>
                    </a:lnTo>
                    <a:lnTo>
                      <a:pt x="0" y="14"/>
                    </a:lnTo>
                    <a:lnTo>
                      <a:pt x="6" y="21"/>
                    </a:lnTo>
                    <a:lnTo>
                      <a:pt x="6" y="18"/>
                    </a:lnTo>
                    <a:lnTo>
                      <a:pt x="6" y="16"/>
                    </a:lnTo>
                    <a:lnTo>
                      <a:pt x="7" y="14"/>
                    </a:lnTo>
                    <a:lnTo>
                      <a:pt x="7" y="12"/>
                    </a:lnTo>
                    <a:lnTo>
                      <a:pt x="7" y="10"/>
                    </a:lnTo>
                    <a:lnTo>
                      <a:pt x="9" y="8"/>
                    </a:lnTo>
                    <a:lnTo>
                      <a:pt x="9" y="6"/>
                    </a:lnTo>
                    <a:lnTo>
                      <a:pt x="11" y="4"/>
                    </a:lnTo>
                    <a:lnTo>
                      <a:pt x="11" y="2"/>
                    </a:lnTo>
                    <a:lnTo>
                      <a:pt x="4"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21" name="Freeform 340"/>
              <p:cNvSpPr>
                <a:spLocks/>
              </p:cNvSpPr>
              <p:nvPr/>
            </p:nvSpPr>
            <p:spPr bwMode="auto">
              <a:xfrm>
                <a:off x="3048" y="1930"/>
                <a:ext cx="7" cy="13"/>
              </a:xfrm>
              <a:custGeom>
                <a:avLst/>
                <a:gdLst>
                  <a:gd name="T0" fmla="*/ 7 w 7"/>
                  <a:gd name="T1" fmla="*/ 6 h 13"/>
                  <a:gd name="T2" fmla="*/ 0 w 7"/>
                  <a:gd name="T3" fmla="*/ 8 h 13"/>
                  <a:gd name="T4" fmla="*/ 0 w 7"/>
                  <a:gd name="T5" fmla="*/ 11 h 13"/>
                  <a:gd name="T6" fmla="*/ 7 w 7"/>
                  <a:gd name="T7" fmla="*/ 13 h 13"/>
                  <a:gd name="T8" fmla="*/ 7 w 7"/>
                  <a:gd name="T9" fmla="*/ 11 h 13"/>
                  <a:gd name="T10" fmla="*/ 2 w 7"/>
                  <a:gd name="T11" fmla="*/ 13 h 13"/>
                  <a:gd name="T12" fmla="*/ 7 w 7"/>
                  <a:gd name="T13" fmla="*/ 6 h 13"/>
                  <a:gd name="T14" fmla="*/ 2 w 7"/>
                  <a:gd name="T15" fmla="*/ 0 h 13"/>
                  <a:gd name="T16" fmla="*/ 0 w 7"/>
                  <a:gd name="T17" fmla="*/ 8 h 13"/>
                  <a:gd name="T18" fmla="*/ 7 w 7"/>
                  <a:gd name="T19" fmla="*/ 6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3"/>
                  <a:gd name="T32" fmla="*/ 7 w 7"/>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3">
                    <a:moveTo>
                      <a:pt x="7" y="6"/>
                    </a:moveTo>
                    <a:lnTo>
                      <a:pt x="0" y="8"/>
                    </a:lnTo>
                    <a:lnTo>
                      <a:pt x="0" y="11"/>
                    </a:lnTo>
                    <a:lnTo>
                      <a:pt x="7" y="13"/>
                    </a:lnTo>
                    <a:lnTo>
                      <a:pt x="7" y="11"/>
                    </a:lnTo>
                    <a:lnTo>
                      <a:pt x="2" y="13"/>
                    </a:lnTo>
                    <a:lnTo>
                      <a:pt x="7" y="6"/>
                    </a:lnTo>
                    <a:lnTo>
                      <a:pt x="2" y="0"/>
                    </a:lnTo>
                    <a:lnTo>
                      <a:pt x="0" y="8"/>
                    </a:lnTo>
                    <a:lnTo>
                      <a:pt x="7" y="6"/>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22" name="Freeform 341"/>
              <p:cNvSpPr>
                <a:spLocks/>
              </p:cNvSpPr>
              <p:nvPr/>
            </p:nvSpPr>
            <p:spPr bwMode="auto">
              <a:xfrm>
                <a:off x="3050" y="1936"/>
                <a:ext cx="47" cy="40"/>
              </a:xfrm>
              <a:custGeom>
                <a:avLst/>
                <a:gdLst>
                  <a:gd name="T0" fmla="*/ 44 w 47"/>
                  <a:gd name="T1" fmla="*/ 38 h 40"/>
                  <a:gd name="T2" fmla="*/ 44 w 47"/>
                  <a:gd name="T3" fmla="*/ 32 h 40"/>
                  <a:gd name="T4" fmla="*/ 37 w 47"/>
                  <a:gd name="T5" fmla="*/ 28 h 40"/>
                  <a:gd name="T6" fmla="*/ 33 w 47"/>
                  <a:gd name="T7" fmla="*/ 23 h 40"/>
                  <a:gd name="T8" fmla="*/ 28 w 47"/>
                  <a:gd name="T9" fmla="*/ 21 h 40"/>
                  <a:gd name="T10" fmla="*/ 22 w 47"/>
                  <a:gd name="T11" fmla="*/ 17 h 40"/>
                  <a:gd name="T12" fmla="*/ 17 w 47"/>
                  <a:gd name="T13" fmla="*/ 15 h 40"/>
                  <a:gd name="T14" fmla="*/ 12 w 47"/>
                  <a:gd name="T15" fmla="*/ 11 h 40"/>
                  <a:gd name="T16" fmla="*/ 8 w 47"/>
                  <a:gd name="T17" fmla="*/ 7 h 40"/>
                  <a:gd name="T18" fmla="*/ 5 w 47"/>
                  <a:gd name="T19" fmla="*/ 0 h 40"/>
                  <a:gd name="T20" fmla="*/ 0 w 47"/>
                  <a:gd name="T21" fmla="*/ 7 h 40"/>
                  <a:gd name="T22" fmla="*/ 3 w 47"/>
                  <a:gd name="T23" fmla="*/ 13 h 40"/>
                  <a:gd name="T24" fmla="*/ 9 w 47"/>
                  <a:gd name="T25" fmla="*/ 17 h 40"/>
                  <a:gd name="T26" fmla="*/ 14 w 47"/>
                  <a:gd name="T27" fmla="*/ 21 h 40"/>
                  <a:gd name="T28" fmla="*/ 19 w 47"/>
                  <a:gd name="T29" fmla="*/ 26 h 40"/>
                  <a:gd name="T30" fmla="*/ 25 w 47"/>
                  <a:gd name="T31" fmla="*/ 30 h 40"/>
                  <a:gd name="T32" fmla="*/ 30 w 47"/>
                  <a:gd name="T33" fmla="*/ 32 h 40"/>
                  <a:gd name="T34" fmla="*/ 34 w 47"/>
                  <a:gd name="T35" fmla="*/ 36 h 40"/>
                  <a:gd name="T36" fmla="*/ 39 w 47"/>
                  <a:gd name="T37" fmla="*/ 40 h 40"/>
                  <a:gd name="T38" fmla="*/ 39 w 47"/>
                  <a:gd name="T39" fmla="*/ 34 h 40"/>
                  <a:gd name="T40" fmla="*/ 44 w 47"/>
                  <a:gd name="T41" fmla="*/ 38 h 40"/>
                  <a:gd name="T42" fmla="*/ 47 w 47"/>
                  <a:gd name="T43" fmla="*/ 34 h 40"/>
                  <a:gd name="T44" fmla="*/ 44 w 47"/>
                  <a:gd name="T45" fmla="*/ 32 h 40"/>
                  <a:gd name="T46" fmla="*/ 44 w 47"/>
                  <a:gd name="T47" fmla="*/ 38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0"/>
                  <a:gd name="T74" fmla="*/ 47 w 47"/>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0">
                    <a:moveTo>
                      <a:pt x="44" y="38"/>
                    </a:moveTo>
                    <a:lnTo>
                      <a:pt x="44" y="32"/>
                    </a:lnTo>
                    <a:lnTo>
                      <a:pt x="37" y="28"/>
                    </a:lnTo>
                    <a:lnTo>
                      <a:pt x="33" y="23"/>
                    </a:lnTo>
                    <a:lnTo>
                      <a:pt x="28" y="21"/>
                    </a:lnTo>
                    <a:lnTo>
                      <a:pt x="22" y="17"/>
                    </a:lnTo>
                    <a:lnTo>
                      <a:pt x="17" y="15"/>
                    </a:lnTo>
                    <a:lnTo>
                      <a:pt x="12" y="11"/>
                    </a:lnTo>
                    <a:lnTo>
                      <a:pt x="8" y="7"/>
                    </a:lnTo>
                    <a:lnTo>
                      <a:pt x="5" y="0"/>
                    </a:lnTo>
                    <a:lnTo>
                      <a:pt x="0" y="7"/>
                    </a:lnTo>
                    <a:lnTo>
                      <a:pt x="3" y="13"/>
                    </a:lnTo>
                    <a:lnTo>
                      <a:pt x="9" y="17"/>
                    </a:lnTo>
                    <a:lnTo>
                      <a:pt x="14" y="21"/>
                    </a:lnTo>
                    <a:lnTo>
                      <a:pt x="19" y="26"/>
                    </a:lnTo>
                    <a:lnTo>
                      <a:pt x="25" y="30"/>
                    </a:lnTo>
                    <a:lnTo>
                      <a:pt x="30" y="32"/>
                    </a:lnTo>
                    <a:lnTo>
                      <a:pt x="34" y="36"/>
                    </a:lnTo>
                    <a:lnTo>
                      <a:pt x="39" y="40"/>
                    </a:lnTo>
                    <a:lnTo>
                      <a:pt x="39" y="34"/>
                    </a:lnTo>
                    <a:lnTo>
                      <a:pt x="44" y="38"/>
                    </a:lnTo>
                    <a:lnTo>
                      <a:pt x="47" y="34"/>
                    </a:lnTo>
                    <a:lnTo>
                      <a:pt x="44" y="32"/>
                    </a:lnTo>
                    <a:lnTo>
                      <a:pt x="44" y="3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23" name="Freeform 342"/>
              <p:cNvSpPr>
                <a:spLocks/>
              </p:cNvSpPr>
              <p:nvPr/>
            </p:nvSpPr>
            <p:spPr bwMode="auto">
              <a:xfrm>
                <a:off x="3062" y="1970"/>
                <a:ext cx="32" cy="48"/>
              </a:xfrm>
              <a:custGeom>
                <a:avLst/>
                <a:gdLst>
                  <a:gd name="T0" fmla="*/ 2 w 32"/>
                  <a:gd name="T1" fmla="*/ 48 h 48"/>
                  <a:gd name="T2" fmla="*/ 7 w 32"/>
                  <a:gd name="T3" fmla="*/ 44 h 48"/>
                  <a:gd name="T4" fmla="*/ 11 w 32"/>
                  <a:gd name="T5" fmla="*/ 40 h 48"/>
                  <a:gd name="T6" fmla="*/ 16 w 32"/>
                  <a:gd name="T7" fmla="*/ 36 h 48"/>
                  <a:gd name="T8" fmla="*/ 19 w 32"/>
                  <a:gd name="T9" fmla="*/ 29 h 48"/>
                  <a:gd name="T10" fmla="*/ 22 w 32"/>
                  <a:gd name="T11" fmla="*/ 23 h 48"/>
                  <a:gd name="T12" fmla="*/ 25 w 32"/>
                  <a:gd name="T13" fmla="*/ 17 h 48"/>
                  <a:gd name="T14" fmla="*/ 29 w 32"/>
                  <a:gd name="T15" fmla="*/ 10 h 48"/>
                  <a:gd name="T16" fmla="*/ 32 w 32"/>
                  <a:gd name="T17" fmla="*/ 4 h 48"/>
                  <a:gd name="T18" fmla="*/ 27 w 32"/>
                  <a:gd name="T19" fmla="*/ 0 h 48"/>
                  <a:gd name="T20" fmla="*/ 24 w 32"/>
                  <a:gd name="T21" fmla="*/ 4 h 48"/>
                  <a:gd name="T22" fmla="*/ 21 w 32"/>
                  <a:gd name="T23" fmla="*/ 10 h 48"/>
                  <a:gd name="T24" fmla="*/ 18 w 32"/>
                  <a:gd name="T25" fmla="*/ 17 h 48"/>
                  <a:gd name="T26" fmla="*/ 15 w 32"/>
                  <a:gd name="T27" fmla="*/ 23 h 48"/>
                  <a:gd name="T28" fmla="*/ 11 w 32"/>
                  <a:gd name="T29" fmla="*/ 29 h 48"/>
                  <a:gd name="T30" fmla="*/ 8 w 32"/>
                  <a:gd name="T31" fmla="*/ 34 h 48"/>
                  <a:gd name="T32" fmla="*/ 4 w 32"/>
                  <a:gd name="T33" fmla="*/ 38 h 48"/>
                  <a:gd name="T34" fmla="*/ 0 w 32"/>
                  <a:gd name="T35" fmla="*/ 40 h 48"/>
                  <a:gd name="T36" fmla="*/ 2 w 32"/>
                  <a:gd name="T37" fmla="*/ 48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48"/>
                  <a:gd name="T59" fmla="*/ 32 w 32"/>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48">
                    <a:moveTo>
                      <a:pt x="2" y="48"/>
                    </a:moveTo>
                    <a:lnTo>
                      <a:pt x="7" y="44"/>
                    </a:lnTo>
                    <a:lnTo>
                      <a:pt x="11" y="40"/>
                    </a:lnTo>
                    <a:lnTo>
                      <a:pt x="16" y="36"/>
                    </a:lnTo>
                    <a:lnTo>
                      <a:pt x="19" y="29"/>
                    </a:lnTo>
                    <a:lnTo>
                      <a:pt x="22" y="23"/>
                    </a:lnTo>
                    <a:lnTo>
                      <a:pt x="25" y="17"/>
                    </a:lnTo>
                    <a:lnTo>
                      <a:pt x="29" y="10"/>
                    </a:lnTo>
                    <a:lnTo>
                      <a:pt x="32" y="4"/>
                    </a:lnTo>
                    <a:lnTo>
                      <a:pt x="27" y="0"/>
                    </a:lnTo>
                    <a:lnTo>
                      <a:pt x="24" y="4"/>
                    </a:lnTo>
                    <a:lnTo>
                      <a:pt x="21" y="10"/>
                    </a:lnTo>
                    <a:lnTo>
                      <a:pt x="18" y="17"/>
                    </a:lnTo>
                    <a:lnTo>
                      <a:pt x="15" y="23"/>
                    </a:lnTo>
                    <a:lnTo>
                      <a:pt x="11" y="29"/>
                    </a:lnTo>
                    <a:lnTo>
                      <a:pt x="8" y="34"/>
                    </a:lnTo>
                    <a:lnTo>
                      <a:pt x="4" y="38"/>
                    </a:lnTo>
                    <a:lnTo>
                      <a:pt x="0" y="40"/>
                    </a:lnTo>
                    <a:lnTo>
                      <a:pt x="2" y="4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24" name="Freeform 343"/>
              <p:cNvSpPr>
                <a:spLocks/>
              </p:cNvSpPr>
              <p:nvPr/>
            </p:nvSpPr>
            <p:spPr bwMode="auto">
              <a:xfrm>
                <a:off x="3020" y="1976"/>
                <a:ext cx="44" cy="42"/>
              </a:xfrm>
              <a:custGeom>
                <a:avLst/>
                <a:gdLst>
                  <a:gd name="T0" fmla="*/ 3 w 44"/>
                  <a:gd name="T1" fmla="*/ 0 h 42"/>
                  <a:gd name="T2" fmla="*/ 2 w 44"/>
                  <a:gd name="T3" fmla="*/ 7 h 42"/>
                  <a:gd name="T4" fmla="*/ 3 w 44"/>
                  <a:gd name="T5" fmla="*/ 15 h 42"/>
                  <a:gd name="T6" fmla="*/ 8 w 44"/>
                  <a:gd name="T7" fmla="*/ 23 h 42"/>
                  <a:gd name="T8" fmla="*/ 13 w 44"/>
                  <a:gd name="T9" fmla="*/ 30 h 42"/>
                  <a:gd name="T10" fmla="*/ 17 w 44"/>
                  <a:gd name="T11" fmla="*/ 36 h 42"/>
                  <a:gd name="T12" fmla="*/ 24 w 44"/>
                  <a:gd name="T13" fmla="*/ 40 h 42"/>
                  <a:gd name="T14" fmla="*/ 30 w 44"/>
                  <a:gd name="T15" fmla="*/ 42 h 42"/>
                  <a:gd name="T16" fmla="*/ 38 w 44"/>
                  <a:gd name="T17" fmla="*/ 42 h 42"/>
                  <a:gd name="T18" fmla="*/ 44 w 44"/>
                  <a:gd name="T19" fmla="*/ 42 h 42"/>
                  <a:gd name="T20" fmla="*/ 42 w 44"/>
                  <a:gd name="T21" fmla="*/ 34 h 42"/>
                  <a:gd name="T22" fmla="*/ 36 w 44"/>
                  <a:gd name="T23" fmla="*/ 34 h 42"/>
                  <a:gd name="T24" fmla="*/ 31 w 44"/>
                  <a:gd name="T25" fmla="*/ 34 h 42"/>
                  <a:gd name="T26" fmla="*/ 27 w 44"/>
                  <a:gd name="T27" fmla="*/ 32 h 42"/>
                  <a:gd name="T28" fmla="*/ 22 w 44"/>
                  <a:gd name="T29" fmla="*/ 28 h 42"/>
                  <a:gd name="T30" fmla="*/ 17 w 44"/>
                  <a:gd name="T31" fmla="*/ 23 h 42"/>
                  <a:gd name="T32" fmla="*/ 13 w 44"/>
                  <a:gd name="T33" fmla="*/ 17 h 42"/>
                  <a:gd name="T34" fmla="*/ 10 w 44"/>
                  <a:gd name="T35" fmla="*/ 11 h 42"/>
                  <a:gd name="T36" fmla="*/ 8 w 44"/>
                  <a:gd name="T37" fmla="*/ 4 h 42"/>
                  <a:gd name="T38" fmla="*/ 5 w 44"/>
                  <a:gd name="T39" fmla="*/ 9 h 42"/>
                  <a:gd name="T40" fmla="*/ 3 w 44"/>
                  <a:gd name="T41" fmla="*/ 0 h 42"/>
                  <a:gd name="T42" fmla="*/ 0 w 44"/>
                  <a:gd name="T43" fmla="*/ 2 h 42"/>
                  <a:gd name="T44" fmla="*/ 2 w 44"/>
                  <a:gd name="T45" fmla="*/ 7 h 42"/>
                  <a:gd name="T46" fmla="*/ 3 w 44"/>
                  <a:gd name="T47" fmla="*/ 0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42"/>
                  <a:gd name="T74" fmla="*/ 44 w 44"/>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42">
                    <a:moveTo>
                      <a:pt x="3" y="0"/>
                    </a:moveTo>
                    <a:lnTo>
                      <a:pt x="2" y="7"/>
                    </a:lnTo>
                    <a:lnTo>
                      <a:pt x="3" y="15"/>
                    </a:lnTo>
                    <a:lnTo>
                      <a:pt x="8" y="23"/>
                    </a:lnTo>
                    <a:lnTo>
                      <a:pt x="13" y="30"/>
                    </a:lnTo>
                    <a:lnTo>
                      <a:pt x="17" y="36"/>
                    </a:lnTo>
                    <a:lnTo>
                      <a:pt x="24" y="40"/>
                    </a:lnTo>
                    <a:lnTo>
                      <a:pt x="30" y="42"/>
                    </a:lnTo>
                    <a:lnTo>
                      <a:pt x="38" y="42"/>
                    </a:lnTo>
                    <a:lnTo>
                      <a:pt x="44" y="42"/>
                    </a:lnTo>
                    <a:lnTo>
                      <a:pt x="42" y="34"/>
                    </a:lnTo>
                    <a:lnTo>
                      <a:pt x="36" y="34"/>
                    </a:lnTo>
                    <a:lnTo>
                      <a:pt x="31" y="34"/>
                    </a:lnTo>
                    <a:lnTo>
                      <a:pt x="27" y="32"/>
                    </a:lnTo>
                    <a:lnTo>
                      <a:pt x="22" y="28"/>
                    </a:lnTo>
                    <a:lnTo>
                      <a:pt x="17" y="23"/>
                    </a:lnTo>
                    <a:lnTo>
                      <a:pt x="13" y="17"/>
                    </a:lnTo>
                    <a:lnTo>
                      <a:pt x="10" y="11"/>
                    </a:lnTo>
                    <a:lnTo>
                      <a:pt x="8" y="4"/>
                    </a:lnTo>
                    <a:lnTo>
                      <a:pt x="5" y="9"/>
                    </a:lnTo>
                    <a:lnTo>
                      <a:pt x="3" y="0"/>
                    </a:lnTo>
                    <a:lnTo>
                      <a:pt x="0" y="2"/>
                    </a:lnTo>
                    <a:lnTo>
                      <a:pt x="2" y="7"/>
                    </a:lnTo>
                    <a:lnTo>
                      <a:pt x="3"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25" name="Freeform 344"/>
              <p:cNvSpPr>
                <a:spLocks/>
              </p:cNvSpPr>
              <p:nvPr/>
            </p:nvSpPr>
            <p:spPr bwMode="auto">
              <a:xfrm>
                <a:off x="3023" y="1955"/>
                <a:ext cx="27" cy="30"/>
              </a:xfrm>
              <a:custGeom>
                <a:avLst/>
                <a:gdLst>
                  <a:gd name="T0" fmla="*/ 21 w 27"/>
                  <a:gd name="T1" fmla="*/ 0 h 30"/>
                  <a:gd name="T2" fmla="*/ 19 w 27"/>
                  <a:gd name="T3" fmla="*/ 4 h 30"/>
                  <a:gd name="T4" fmla="*/ 18 w 27"/>
                  <a:gd name="T5" fmla="*/ 9 h 30"/>
                  <a:gd name="T6" fmla="*/ 14 w 27"/>
                  <a:gd name="T7" fmla="*/ 11 h 30"/>
                  <a:gd name="T8" fmla="*/ 13 w 27"/>
                  <a:gd name="T9" fmla="*/ 15 h 30"/>
                  <a:gd name="T10" fmla="*/ 10 w 27"/>
                  <a:gd name="T11" fmla="*/ 17 h 30"/>
                  <a:gd name="T12" fmla="*/ 7 w 27"/>
                  <a:gd name="T13" fmla="*/ 19 h 30"/>
                  <a:gd name="T14" fmla="*/ 5 w 27"/>
                  <a:gd name="T15" fmla="*/ 21 h 30"/>
                  <a:gd name="T16" fmla="*/ 0 w 27"/>
                  <a:gd name="T17" fmla="*/ 21 h 30"/>
                  <a:gd name="T18" fmla="*/ 2 w 27"/>
                  <a:gd name="T19" fmla="*/ 30 h 30"/>
                  <a:gd name="T20" fmla="*/ 7 w 27"/>
                  <a:gd name="T21" fmla="*/ 30 h 30"/>
                  <a:gd name="T22" fmla="*/ 10 w 27"/>
                  <a:gd name="T23" fmla="*/ 28 h 30"/>
                  <a:gd name="T24" fmla="*/ 13 w 27"/>
                  <a:gd name="T25" fmla="*/ 23 h 30"/>
                  <a:gd name="T26" fmla="*/ 16 w 27"/>
                  <a:gd name="T27" fmla="*/ 21 h 30"/>
                  <a:gd name="T28" fmla="*/ 19 w 27"/>
                  <a:gd name="T29" fmla="*/ 17 h 30"/>
                  <a:gd name="T30" fmla="*/ 22 w 27"/>
                  <a:gd name="T31" fmla="*/ 13 h 30"/>
                  <a:gd name="T32" fmla="*/ 24 w 27"/>
                  <a:gd name="T33" fmla="*/ 11 h 30"/>
                  <a:gd name="T34" fmla="*/ 27 w 27"/>
                  <a:gd name="T35" fmla="*/ 7 h 30"/>
                  <a:gd name="T36" fmla="*/ 21 w 27"/>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30"/>
                  <a:gd name="T59" fmla="*/ 27 w 27"/>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30">
                    <a:moveTo>
                      <a:pt x="21" y="0"/>
                    </a:moveTo>
                    <a:lnTo>
                      <a:pt x="19" y="4"/>
                    </a:lnTo>
                    <a:lnTo>
                      <a:pt x="18" y="9"/>
                    </a:lnTo>
                    <a:lnTo>
                      <a:pt x="14" y="11"/>
                    </a:lnTo>
                    <a:lnTo>
                      <a:pt x="13" y="15"/>
                    </a:lnTo>
                    <a:lnTo>
                      <a:pt x="10" y="17"/>
                    </a:lnTo>
                    <a:lnTo>
                      <a:pt x="7" y="19"/>
                    </a:lnTo>
                    <a:lnTo>
                      <a:pt x="5" y="21"/>
                    </a:lnTo>
                    <a:lnTo>
                      <a:pt x="0" y="21"/>
                    </a:lnTo>
                    <a:lnTo>
                      <a:pt x="2" y="30"/>
                    </a:lnTo>
                    <a:lnTo>
                      <a:pt x="7" y="30"/>
                    </a:lnTo>
                    <a:lnTo>
                      <a:pt x="10" y="28"/>
                    </a:lnTo>
                    <a:lnTo>
                      <a:pt x="13" y="23"/>
                    </a:lnTo>
                    <a:lnTo>
                      <a:pt x="16" y="21"/>
                    </a:lnTo>
                    <a:lnTo>
                      <a:pt x="19" y="17"/>
                    </a:lnTo>
                    <a:lnTo>
                      <a:pt x="22" y="13"/>
                    </a:lnTo>
                    <a:lnTo>
                      <a:pt x="24" y="11"/>
                    </a:lnTo>
                    <a:lnTo>
                      <a:pt x="27" y="7"/>
                    </a:lnTo>
                    <a:lnTo>
                      <a:pt x="21"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26" name="Freeform 345"/>
              <p:cNvSpPr>
                <a:spLocks/>
              </p:cNvSpPr>
              <p:nvPr/>
            </p:nvSpPr>
            <p:spPr bwMode="auto">
              <a:xfrm>
                <a:off x="3044" y="1941"/>
                <a:ext cx="11" cy="21"/>
              </a:xfrm>
              <a:custGeom>
                <a:avLst/>
                <a:gdLst>
                  <a:gd name="T0" fmla="*/ 4 w 11"/>
                  <a:gd name="T1" fmla="*/ 0 h 21"/>
                  <a:gd name="T2" fmla="*/ 3 w 11"/>
                  <a:gd name="T3" fmla="*/ 2 h 21"/>
                  <a:gd name="T4" fmla="*/ 3 w 11"/>
                  <a:gd name="T5" fmla="*/ 6 h 21"/>
                  <a:gd name="T6" fmla="*/ 3 w 11"/>
                  <a:gd name="T7" fmla="*/ 8 h 21"/>
                  <a:gd name="T8" fmla="*/ 1 w 11"/>
                  <a:gd name="T9" fmla="*/ 10 h 21"/>
                  <a:gd name="T10" fmla="*/ 1 w 11"/>
                  <a:gd name="T11" fmla="*/ 12 h 21"/>
                  <a:gd name="T12" fmla="*/ 0 w 11"/>
                  <a:gd name="T13" fmla="*/ 12 h 21"/>
                  <a:gd name="T14" fmla="*/ 0 w 11"/>
                  <a:gd name="T15" fmla="*/ 14 h 21"/>
                  <a:gd name="T16" fmla="*/ 6 w 11"/>
                  <a:gd name="T17" fmla="*/ 21 h 21"/>
                  <a:gd name="T18" fmla="*/ 6 w 11"/>
                  <a:gd name="T19" fmla="*/ 18 h 21"/>
                  <a:gd name="T20" fmla="*/ 6 w 11"/>
                  <a:gd name="T21" fmla="*/ 16 h 21"/>
                  <a:gd name="T22" fmla="*/ 7 w 11"/>
                  <a:gd name="T23" fmla="*/ 14 h 21"/>
                  <a:gd name="T24" fmla="*/ 7 w 11"/>
                  <a:gd name="T25" fmla="*/ 12 h 21"/>
                  <a:gd name="T26" fmla="*/ 7 w 11"/>
                  <a:gd name="T27" fmla="*/ 10 h 21"/>
                  <a:gd name="T28" fmla="*/ 9 w 11"/>
                  <a:gd name="T29" fmla="*/ 8 h 21"/>
                  <a:gd name="T30" fmla="*/ 9 w 11"/>
                  <a:gd name="T31" fmla="*/ 6 h 21"/>
                  <a:gd name="T32" fmla="*/ 11 w 11"/>
                  <a:gd name="T33" fmla="*/ 4 h 21"/>
                  <a:gd name="T34" fmla="*/ 4 w 11"/>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21"/>
                  <a:gd name="T56" fmla="*/ 11 w 11"/>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21">
                    <a:moveTo>
                      <a:pt x="4" y="0"/>
                    </a:moveTo>
                    <a:lnTo>
                      <a:pt x="3" y="2"/>
                    </a:lnTo>
                    <a:lnTo>
                      <a:pt x="3" y="6"/>
                    </a:lnTo>
                    <a:lnTo>
                      <a:pt x="3" y="8"/>
                    </a:lnTo>
                    <a:lnTo>
                      <a:pt x="1" y="10"/>
                    </a:lnTo>
                    <a:lnTo>
                      <a:pt x="1" y="12"/>
                    </a:lnTo>
                    <a:lnTo>
                      <a:pt x="0" y="12"/>
                    </a:lnTo>
                    <a:lnTo>
                      <a:pt x="0" y="14"/>
                    </a:lnTo>
                    <a:lnTo>
                      <a:pt x="6" y="21"/>
                    </a:lnTo>
                    <a:lnTo>
                      <a:pt x="6" y="18"/>
                    </a:lnTo>
                    <a:lnTo>
                      <a:pt x="6" y="16"/>
                    </a:lnTo>
                    <a:lnTo>
                      <a:pt x="7" y="14"/>
                    </a:lnTo>
                    <a:lnTo>
                      <a:pt x="7" y="12"/>
                    </a:lnTo>
                    <a:lnTo>
                      <a:pt x="7" y="10"/>
                    </a:lnTo>
                    <a:lnTo>
                      <a:pt x="9" y="8"/>
                    </a:lnTo>
                    <a:lnTo>
                      <a:pt x="9" y="6"/>
                    </a:lnTo>
                    <a:lnTo>
                      <a:pt x="11" y="4"/>
                    </a:lnTo>
                    <a:lnTo>
                      <a:pt x="4"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27" name="Freeform 346"/>
              <p:cNvSpPr>
                <a:spLocks/>
              </p:cNvSpPr>
              <p:nvPr/>
            </p:nvSpPr>
            <p:spPr bwMode="auto">
              <a:xfrm>
                <a:off x="3108" y="1976"/>
                <a:ext cx="34" cy="36"/>
              </a:xfrm>
              <a:custGeom>
                <a:avLst/>
                <a:gdLst>
                  <a:gd name="T0" fmla="*/ 0 w 34"/>
                  <a:gd name="T1" fmla="*/ 9 h 36"/>
                  <a:gd name="T2" fmla="*/ 4 w 34"/>
                  <a:gd name="T3" fmla="*/ 9 h 36"/>
                  <a:gd name="T4" fmla="*/ 9 w 34"/>
                  <a:gd name="T5" fmla="*/ 11 h 36"/>
                  <a:gd name="T6" fmla="*/ 14 w 34"/>
                  <a:gd name="T7" fmla="*/ 13 h 36"/>
                  <a:gd name="T8" fmla="*/ 19 w 34"/>
                  <a:gd name="T9" fmla="*/ 17 h 36"/>
                  <a:gd name="T10" fmla="*/ 23 w 34"/>
                  <a:gd name="T11" fmla="*/ 21 h 36"/>
                  <a:gd name="T12" fmla="*/ 26 w 34"/>
                  <a:gd name="T13" fmla="*/ 25 h 36"/>
                  <a:gd name="T14" fmla="*/ 28 w 34"/>
                  <a:gd name="T15" fmla="*/ 30 h 36"/>
                  <a:gd name="T16" fmla="*/ 28 w 34"/>
                  <a:gd name="T17" fmla="*/ 34 h 36"/>
                  <a:gd name="T18" fmla="*/ 34 w 34"/>
                  <a:gd name="T19" fmla="*/ 36 h 36"/>
                  <a:gd name="T20" fmla="*/ 34 w 34"/>
                  <a:gd name="T21" fmla="*/ 28 h 36"/>
                  <a:gd name="T22" fmla="*/ 31 w 34"/>
                  <a:gd name="T23" fmla="*/ 21 h 36"/>
                  <a:gd name="T24" fmla="*/ 28 w 34"/>
                  <a:gd name="T25" fmla="*/ 15 h 36"/>
                  <a:gd name="T26" fmla="*/ 23 w 34"/>
                  <a:gd name="T27" fmla="*/ 11 h 36"/>
                  <a:gd name="T28" fmla="*/ 17 w 34"/>
                  <a:gd name="T29" fmla="*/ 4 h 36"/>
                  <a:gd name="T30" fmla="*/ 12 w 34"/>
                  <a:gd name="T31" fmla="*/ 2 h 36"/>
                  <a:gd name="T32" fmla="*/ 6 w 34"/>
                  <a:gd name="T33" fmla="*/ 0 h 36"/>
                  <a:gd name="T34" fmla="*/ 0 w 34"/>
                  <a:gd name="T35" fmla="*/ 0 h 36"/>
                  <a:gd name="T36" fmla="*/ 0 w 34"/>
                  <a:gd name="T37" fmla="*/ 9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36"/>
                  <a:gd name="T59" fmla="*/ 34 w 34"/>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36">
                    <a:moveTo>
                      <a:pt x="0" y="9"/>
                    </a:moveTo>
                    <a:lnTo>
                      <a:pt x="4" y="9"/>
                    </a:lnTo>
                    <a:lnTo>
                      <a:pt x="9" y="11"/>
                    </a:lnTo>
                    <a:lnTo>
                      <a:pt x="14" y="13"/>
                    </a:lnTo>
                    <a:lnTo>
                      <a:pt x="19" y="17"/>
                    </a:lnTo>
                    <a:lnTo>
                      <a:pt x="23" y="21"/>
                    </a:lnTo>
                    <a:lnTo>
                      <a:pt x="26" y="25"/>
                    </a:lnTo>
                    <a:lnTo>
                      <a:pt x="28" y="30"/>
                    </a:lnTo>
                    <a:lnTo>
                      <a:pt x="28" y="34"/>
                    </a:lnTo>
                    <a:lnTo>
                      <a:pt x="34" y="36"/>
                    </a:lnTo>
                    <a:lnTo>
                      <a:pt x="34" y="28"/>
                    </a:lnTo>
                    <a:lnTo>
                      <a:pt x="31" y="21"/>
                    </a:lnTo>
                    <a:lnTo>
                      <a:pt x="28" y="15"/>
                    </a:lnTo>
                    <a:lnTo>
                      <a:pt x="23" y="11"/>
                    </a:lnTo>
                    <a:lnTo>
                      <a:pt x="17" y="4"/>
                    </a:lnTo>
                    <a:lnTo>
                      <a:pt x="12" y="2"/>
                    </a:lnTo>
                    <a:lnTo>
                      <a:pt x="6" y="0"/>
                    </a:lnTo>
                    <a:lnTo>
                      <a:pt x="0"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28" name="Freeform 347"/>
              <p:cNvSpPr>
                <a:spLocks/>
              </p:cNvSpPr>
              <p:nvPr/>
            </p:nvSpPr>
            <p:spPr bwMode="auto">
              <a:xfrm>
                <a:off x="3064" y="1976"/>
                <a:ext cx="44" cy="51"/>
              </a:xfrm>
              <a:custGeom>
                <a:avLst/>
                <a:gdLst>
                  <a:gd name="T0" fmla="*/ 6 w 44"/>
                  <a:gd name="T1" fmla="*/ 51 h 51"/>
                  <a:gd name="T2" fmla="*/ 9 w 44"/>
                  <a:gd name="T3" fmla="*/ 44 h 51"/>
                  <a:gd name="T4" fmla="*/ 14 w 44"/>
                  <a:gd name="T5" fmla="*/ 38 h 51"/>
                  <a:gd name="T6" fmla="*/ 17 w 44"/>
                  <a:gd name="T7" fmla="*/ 30 h 51"/>
                  <a:gd name="T8" fmla="*/ 23 w 44"/>
                  <a:gd name="T9" fmla="*/ 25 h 51"/>
                  <a:gd name="T10" fmla="*/ 28 w 44"/>
                  <a:gd name="T11" fmla="*/ 19 h 51"/>
                  <a:gd name="T12" fmla="*/ 33 w 44"/>
                  <a:gd name="T13" fmla="*/ 15 h 51"/>
                  <a:gd name="T14" fmla="*/ 39 w 44"/>
                  <a:gd name="T15" fmla="*/ 11 h 51"/>
                  <a:gd name="T16" fmla="*/ 44 w 44"/>
                  <a:gd name="T17" fmla="*/ 9 h 51"/>
                  <a:gd name="T18" fmla="*/ 44 w 44"/>
                  <a:gd name="T19" fmla="*/ 0 h 51"/>
                  <a:gd name="T20" fmla="*/ 36 w 44"/>
                  <a:gd name="T21" fmla="*/ 2 h 51"/>
                  <a:gd name="T22" fmla="*/ 30 w 44"/>
                  <a:gd name="T23" fmla="*/ 7 h 51"/>
                  <a:gd name="T24" fmla="*/ 23 w 44"/>
                  <a:gd name="T25" fmla="*/ 13 h 51"/>
                  <a:gd name="T26" fmla="*/ 19 w 44"/>
                  <a:gd name="T27" fmla="*/ 17 h 51"/>
                  <a:gd name="T28" fmla="*/ 13 w 44"/>
                  <a:gd name="T29" fmla="*/ 25 h 51"/>
                  <a:gd name="T30" fmla="*/ 8 w 44"/>
                  <a:gd name="T31" fmla="*/ 32 h 51"/>
                  <a:gd name="T32" fmla="*/ 5 w 44"/>
                  <a:gd name="T33" fmla="*/ 38 h 51"/>
                  <a:gd name="T34" fmla="*/ 0 w 44"/>
                  <a:gd name="T35" fmla="*/ 47 h 51"/>
                  <a:gd name="T36" fmla="*/ 6 w 44"/>
                  <a:gd name="T37" fmla="*/ 51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51"/>
                  <a:gd name="T59" fmla="*/ 44 w 44"/>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51">
                    <a:moveTo>
                      <a:pt x="6" y="51"/>
                    </a:moveTo>
                    <a:lnTo>
                      <a:pt x="9" y="44"/>
                    </a:lnTo>
                    <a:lnTo>
                      <a:pt x="14" y="38"/>
                    </a:lnTo>
                    <a:lnTo>
                      <a:pt x="17" y="30"/>
                    </a:lnTo>
                    <a:lnTo>
                      <a:pt x="23" y="25"/>
                    </a:lnTo>
                    <a:lnTo>
                      <a:pt x="28" y="19"/>
                    </a:lnTo>
                    <a:lnTo>
                      <a:pt x="33" y="15"/>
                    </a:lnTo>
                    <a:lnTo>
                      <a:pt x="39" y="11"/>
                    </a:lnTo>
                    <a:lnTo>
                      <a:pt x="44" y="9"/>
                    </a:lnTo>
                    <a:lnTo>
                      <a:pt x="44" y="0"/>
                    </a:lnTo>
                    <a:lnTo>
                      <a:pt x="36" y="2"/>
                    </a:lnTo>
                    <a:lnTo>
                      <a:pt x="30" y="7"/>
                    </a:lnTo>
                    <a:lnTo>
                      <a:pt x="23" y="13"/>
                    </a:lnTo>
                    <a:lnTo>
                      <a:pt x="19" y="17"/>
                    </a:lnTo>
                    <a:lnTo>
                      <a:pt x="13" y="25"/>
                    </a:lnTo>
                    <a:lnTo>
                      <a:pt x="8" y="32"/>
                    </a:lnTo>
                    <a:lnTo>
                      <a:pt x="5" y="38"/>
                    </a:lnTo>
                    <a:lnTo>
                      <a:pt x="0" y="47"/>
                    </a:lnTo>
                    <a:lnTo>
                      <a:pt x="6" y="5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29" name="Freeform 348"/>
              <p:cNvSpPr>
                <a:spLocks/>
              </p:cNvSpPr>
              <p:nvPr/>
            </p:nvSpPr>
            <p:spPr bwMode="auto">
              <a:xfrm>
                <a:off x="3062" y="2023"/>
                <a:ext cx="19" cy="18"/>
              </a:xfrm>
              <a:custGeom>
                <a:avLst/>
                <a:gdLst>
                  <a:gd name="T0" fmla="*/ 19 w 19"/>
                  <a:gd name="T1" fmla="*/ 10 h 18"/>
                  <a:gd name="T2" fmla="*/ 18 w 19"/>
                  <a:gd name="T3" fmla="*/ 8 h 18"/>
                  <a:gd name="T4" fmla="*/ 15 w 19"/>
                  <a:gd name="T5" fmla="*/ 8 h 18"/>
                  <a:gd name="T6" fmla="*/ 11 w 19"/>
                  <a:gd name="T7" fmla="*/ 8 h 18"/>
                  <a:gd name="T8" fmla="*/ 10 w 19"/>
                  <a:gd name="T9" fmla="*/ 6 h 18"/>
                  <a:gd name="T10" fmla="*/ 8 w 19"/>
                  <a:gd name="T11" fmla="*/ 6 h 18"/>
                  <a:gd name="T12" fmla="*/ 8 w 19"/>
                  <a:gd name="T13" fmla="*/ 4 h 18"/>
                  <a:gd name="T14" fmla="*/ 2 w 19"/>
                  <a:gd name="T15" fmla="*/ 0 h 18"/>
                  <a:gd name="T16" fmla="*/ 0 w 19"/>
                  <a:gd name="T17" fmla="*/ 4 h 18"/>
                  <a:gd name="T18" fmla="*/ 2 w 19"/>
                  <a:gd name="T19" fmla="*/ 10 h 18"/>
                  <a:gd name="T20" fmla="*/ 5 w 19"/>
                  <a:gd name="T21" fmla="*/ 12 h 18"/>
                  <a:gd name="T22" fmla="*/ 7 w 19"/>
                  <a:gd name="T23" fmla="*/ 14 h 18"/>
                  <a:gd name="T24" fmla="*/ 10 w 19"/>
                  <a:gd name="T25" fmla="*/ 16 h 18"/>
                  <a:gd name="T26" fmla="*/ 13 w 19"/>
                  <a:gd name="T27" fmla="*/ 16 h 18"/>
                  <a:gd name="T28" fmla="*/ 16 w 19"/>
                  <a:gd name="T29" fmla="*/ 18 h 18"/>
                  <a:gd name="T30" fmla="*/ 19 w 19"/>
                  <a:gd name="T31" fmla="*/ 18 h 18"/>
                  <a:gd name="T32" fmla="*/ 19 w 19"/>
                  <a:gd name="T33" fmla="*/ 1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18"/>
                  <a:gd name="T53" fmla="*/ 19 w 19"/>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18">
                    <a:moveTo>
                      <a:pt x="19" y="10"/>
                    </a:moveTo>
                    <a:lnTo>
                      <a:pt x="18" y="8"/>
                    </a:lnTo>
                    <a:lnTo>
                      <a:pt x="15" y="8"/>
                    </a:lnTo>
                    <a:lnTo>
                      <a:pt x="11" y="8"/>
                    </a:lnTo>
                    <a:lnTo>
                      <a:pt x="10" y="6"/>
                    </a:lnTo>
                    <a:lnTo>
                      <a:pt x="8" y="6"/>
                    </a:lnTo>
                    <a:lnTo>
                      <a:pt x="8" y="4"/>
                    </a:lnTo>
                    <a:lnTo>
                      <a:pt x="2" y="0"/>
                    </a:lnTo>
                    <a:lnTo>
                      <a:pt x="0" y="4"/>
                    </a:lnTo>
                    <a:lnTo>
                      <a:pt x="2" y="10"/>
                    </a:lnTo>
                    <a:lnTo>
                      <a:pt x="5" y="12"/>
                    </a:lnTo>
                    <a:lnTo>
                      <a:pt x="7" y="14"/>
                    </a:lnTo>
                    <a:lnTo>
                      <a:pt x="10" y="16"/>
                    </a:lnTo>
                    <a:lnTo>
                      <a:pt x="13" y="16"/>
                    </a:lnTo>
                    <a:lnTo>
                      <a:pt x="16" y="18"/>
                    </a:lnTo>
                    <a:lnTo>
                      <a:pt x="19" y="18"/>
                    </a:lnTo>
                    <a:lnTo>
                      <a:pt x="19"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30" name="Freeform 349"/>
              <p:cNvSpPr>
                <a:spLocks/>
              </p:cNvSpPr>
              <p:nvPr/>
            </p:nvSpPr>
            <p:spPr bwMode="auto">
              <a:xfrm>
                <a:off x="3081" y="2025"/>
                <a:ext cx="60" cy="19"/>
              </a:xfrm>
              <a:custGeom>
                <a:avLst/>
                <a:gdLst>
                  <a:gd name="T0" fmla="*/ 55 w 60"/>
                  <a:gd name="T1" fmla="*/ 0 h 19"/>
                  <a:gd name="T2" fmla="*/ 49 w 60"/>
                  <a:gd name="T3" fmla="*/ 6 h 19"/>
                  <a:gd name="T4" fmla="*/ 42 w 60"/>
                  <a:gd name="T5" fmla="*/ 8 h 19"/>
                  <a:gd name="T6" fmla="*/ 36 w 60"/>
                  <a:gd name="T7" fmla="*/ 10 h 19"/>
                  <a:gd name="T8" fmla="*/ 30 w 60"/>
                  <a:gd name="T9" fmla="*/ 10 h 19"/>
                  <a:gd name="T10" fmla="*/ 22 w 60"/>
                  <a:gd name="T11" fmla="*/ 10 h 19"/>
                  <a:gd name="T12" fmla="*/ 14 w 60"/>
                  <a:gd name="T13" fmla="*/ 10 h 19"/>
                  <a:gd name="T14" fmla="*/ 8 w 60"/>
                  <a:gd name="T15" fmla="*/ 8 h 19"/>
                  <a:gd name="T16" fmla="*/ 0 w 60"/>
                  <a:gd name="T17" fmla="*/ 8 h 19"/>
                  <a:gd name="T18" fmla="*/ 0 w 60"/>
                  <a:gd name="T19" fmla="*/ 16 h 19"/>
                  <a:gd name="T20" fmla="*/ 6 w 60"/>
                  <a:gd name="T21" fmla="*/ 16 h 19"/>
                  <a:gd name="T22" fmla="*/ 14 w 60"/>
                  <a:gd name="T23" fmla="*/ 19 h 19"/>
                  <a:gd name="T24" fmla="*/ 22 w 60"/>
                  <a:gd name="T25" fmla="*/ 19 h 19"/>
                  <a:gd name="T26" fmla="*/ 30 w 60"/>
                  <a:gd name="T27" fmla="*/ 19 h 19"/>
                  <a:gd name="T28" fmla="*/ 38 w 60"/>
                  <a:gd name="T29" fmla="*/ 19 h 19"/>
                  <a:gd name="T30" fmla="*/ 44 w 60"/>
                  <a:gd name="T31" fmla="*/ 16 h 19"/>
                  <a:gd name="T32" fmla="*/ 52 w 60"/>
                  <a:gd name="T33" fmla="*/ 12 h 19"/>
                  <a:gd name="T34" fmla="*/ 60 w 60"/>
                  <a:gd name="T35" fmla="*/ 8 h 19"/>
                  <a:gd name="T36" fmla="*/ 55 w 60"/>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19"/>
                  <a:gd name="T59" fmla="*/ 60 w 60"/>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19">
                    <a:moveTo>
                      <a:pt x="55" y="0"/>
                    </a:moveTo>
                    <a:lnTo>
                      <a:pt x="49" y="6"/>
                    </a:lnTo>
                    <a:lnTo>
                      <a:pt x="42" y="8"/>
                    </a:lnTo>
                    <a:lnTo>
                      <a:pt x="36" y="10"/>
                    </a:lnTo>
                    <a:lnTo>
                      <a:pt x="30" y="10"/>
                    </a:lnTo>
                    <a:lnTo>
                      <a:pt x="22" y="10"/>
                    </a:lnTo>
                    <a:lnTo>
                      <a:pt x="14" y="10"/>
                    </a:lnTo>
                    <a:lnTo>
                      <a:pt x="8" y="8"/>
                    </a:lnTo>
                    <a:lnTo>
                      <a:pt x="0" y="8"/>
                    </a:lnTo>
                    <a:lnTo>
                      <a:pt x="0" y="16"/>
                    </a:lnTo>
                    <a:lnTo>
                      <a:pt x="6" y="16"/>
                    </a:lnTo>
                    <a:lnTo>
                      <a:pt x="14" y="19"/>
                    </a:lnTo>
                    <a:lnTo>
                      <a:pt x="22" y="19"/>
                    </a:lnTo>
                    <a:lnTo>
                      <a:pt x="30" y="19"/>
                    </a:lnTo>
                    <a:lnTo>
                      <a:pt x="38" y="19"/>
                    </a:lnTo>
                    <a:lnTo>
                      <a:pt x="44" y="16"/>
                    </a:lnTo>
                    <a:lnTo>
                      <a:pt x="52" y="12"/>
                    </a:lnTo>
                    <a:lnTo>
                      <a:pt x="60" y="8"/>
                    </a:lnTo>
                    <a:lnTo>
                      <a:pt x="55"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31" name="Freeform 350"/>
              <p:cNvSpPr>
                <a:spLocks/>
              </p:cNvSpPr>
              <p:nvPr/>
            </p:nvSpPr>
            <p:spPr bwMode="auto">
              <a:xfrm>
                <a:off x="3134" y="2008"/>
                <a:ext cx="10" cy="25"/>
              </a:xfrm>
              <a:custGeom>
                <a:avLst/>
                <a:gdLst>
                  <a:gd name="T0" fmla="*/ 2 w 10"/>
                  <a:gd name="T1" fmla="*/ 0 h 25"/>
                  <a:gd name="T2" fmla="*/ 0 w 10"/>
                  <a:gd name="T3" fmla="*/ 4 h 25"/>
                  <a:gd name="T4" fmla="*/ 2 w 10"/>
                  <a:gd name="T5" fmla="*/ 8 h 25"/>
                  <a:gd name="T6" fmla="*/ 2 w 10"/>
                  <a:gd name="T7" fmla="*/ 10 h 25"/>
                  <a:gd name="T8" fmla="*/ 2 w 10"/>
                  <a:gd name="T9" fmla="*/ 15 h 25"/>
                  <a:gd name="T10" fmla="*/ 4 w 10"/>
                  <a:gd name="T11" fmla="*/ 17 h 25"/>
                  <a:gd name="T12" fmla="*/ 2 w 10"/>
                  <a:gd name="T13" fmla="*/ 17 h 25"/>
                  <a:gd name="T14" fmla="*/ 7 w 10"/>
                  <a:gd name="T15" fmla="*/ 25 h 25"/>
                  <a:gd name="T16" fmla="*/ 8 w 10"/>
                  <a:gd name="T17" fmla="*/ 23 h 25"/>
                  <a:gd name="T18" fmla="*/ 10 w 10"/>
                  <a:gd name="T19" fmla="*/ 19 h 25"/>
                  <a:gd name="T20" fmla="*/ 10 w 10"/>
                  <a:gd name="T21" fmla="*/ 15 h 25"/>
                  <a:gd name="T22" fmla="*/ 8 w 10"/>
                  <a:gd name="T23" fmla="*/ 12 h 25"/>
                  <a:gd name="T24" fmla="*/ 8 w 10"/>
                  <a:gd name="T25" fmla="*/ 8 h 25"/>
                  <a:gd name="T26" fmla="*/ 8 w 10"/>
                  <a:gd name="T27" fmla="*/ 6 h 25"/>
                  <a:gd name="T28" fmla="*/ 8 w 10"/>
                  <a:gd name="T29" fmla="*/ 4 h 25"/>
                  <a:gd name="T30" fmla="*/ 2 w 10"/>
                  <a:gd name="T31" fmla="*/ 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25"/>
                  <a:gd name="T50" fmla="*/ 10 w 10"/>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25">
                    <a:moveTo>
                      <a:pt x="2" y="0"/>
                    </a:moveTo>
                    <a:lnTo>
                      <a:pt x="0" y="4"/>
                    </a:lnTo>
                    <a:lnTo>
                      <a:pt x="2" y="8"/>
                    </a:lnTo>
                    <a:lnTo>
                      <a:pt x="2" y="10"/>
                    </a:lnTo>
                    <a:lnTo>
                      <a:pt x="2" y="15"/>
                    </a:lnTo>
                    <a:lnTo>
                      <a:pt x="4" y="17"/>
                    </a:lnTo>
                    <a:lnTo>
                      <a:pt x="2" y="17"/>
                    </a:lnTo>
                    <a:lnTo>
                      <a:pt x="7" y="25"/>
                    </a:lnTo>
                    <a:lnTo>
                      <a:pt x="8" y="23"/>
                    </a:lnTo>
                    <a:lnTo>
                      <a:pt x="10" y="19"/>
                    </a:lnTo>
                    <a:lnTo>
                      <a:pt x="10" y="15"/>
                    </a:lnTo>
                    <a:lnTo>
                      <a:pt x="8" y="12"/>
                    </a:lnTo>
                    <a:lnTo>
                      <a:pt x="8" y="8"/>
                    </a:lnTo>
                    <a:lnTo>
                      <a:pt x="8" y="6"/>
                    </a:lnTo>
                    <a:lnTo>
                      <a:pt x="8" y="4"/>
                    </a:lnTo>
                    <a:lnTo>
                      <a:pt x="2"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32" name="Freeform 351"/>
              <p:cNvSpPr>
                <a:spLocks/>
              </p:cNvSpPr>
              <p:nvPr/>
            </p:nvSpPr>
            <p:spPr bwMode="auto">
              <a:xfrm>
                <a:off x="3150" y="1987"/>
                <a:ext cx="47" cy="42"/>
              </a:xfrm>
              <a:custGeom>
                <a:avLst/>
                <a:gdLst>
                  <a:gd name="T0" fmla="*/ 47 w 47"/>
                  <a:gd name="T1" fmla="*/ 19 h 42"/>
                  <a:gd name="T2" fmla="*/ 44 w 47"/>
                  <a:gd name="T3" fmla="*/ 17 h 42"/>
                  <a:gd name="T4" fmla="*/ 39 w 47"/>
                  <a:gd name="T5" fmla="*/ 14 h 42"/>
                  <a:gd name="T6" fmla="*/ 36 w 47"/>
                  <a:gd name="T7" fmla="*/ 10 h 42"/>
                  <a:gd name="T8" fmla="*/ 31 w 47"/>
                  <a:gd name="T9" fmla="*/ 8 h 42"/>
                  <a:gd name="T10" fmla="*/ 28 w 47"/>
                  <a:gd name="T11" fmla="*/ 4 h 42"/>
                  <a:gd name="T12" fmla="*/ 23 w 47"/>
                  <a:gd name="T13" fmla="*/ 2 h 42"/>
                  <a:gd name="T14" fmla="*/ 20 w 47"/>
                  <a:gd name="T15" fmla="*/ 0 h 42"/>
                  <a:gd name="T16" fmla="*/ 16 w 47"/>
                  <a:gd name="T17" fmla="*/ 0 h 42"/>
                  <a:gd name="T18" fmla="*/ 11 w 47"/>
                  <a:gd name="T19" fmla="*/ 2 h 42"/>
                  <a:gd name="T20" fmla="*/ 8 w 47"/>
                  <a:gd name="T21" fmla="*/ 6 h 42"/>
                  <a:gd name="T22" fmla="*/ 5 w 47"/>
                  <a:gd name="T23" fmla="*/ 10 h 42"/>
                  <a:gd name="T24" fmla="*/ 2 w 47"/>
                  <a:gd name="T25" fmla="*/ 17 h 42"/>
                  <a:gd name="T26" fmla="*/ 0 w 47"/>
                  <a:gd name="T27" fmla="*/ 23 h 42"/>
                  <a:gd name="T28" fmla="*/ 0 w 47"/>
                  <a:gd name="T29" fmla="*/ 29 h 42"/>
                  <a:gd name="T30" fmla="*/ 2 w 47"/>
                  <a:gd name="T31" fmla="*/ 33 h 42"/>
                  <a:gd name="T32" fmla="*/ 5 w 47"/>
                  <a:gd name="T33" fmla="*/ 36 h 42"/>
                  <a:gd name="T34" fmla="*/ 9 w 47"/>
                  <a:gd name="T35" fmla="*/ 38 h 42"/>
                  <a:gd name="T36" fmla="*/ 14 w 47"/>
                  <a:gd name="T37" fmla="*/ 40 h 42"/>
                  <a:gd name="T38" fmla="*/ 19 w 47"/>
                  <a:gd name="T39" fmla="*/ 40 h 42"/>
                  <a:gd name="T40" fmla="*/ 23 w 47"/>
                  <a:gd name="T41" fmla="*/ 42 h 42"/>
                  <a:gd name="T42" fmla="*/ 28 w 47"/>
                  <a:gd name="T43" fmla="*/ 42 h 42"/>
                  <a:gd name="T44" fmla="*/ 33 w 47"/>
                  <a:gd name="T45" fmla="*/ 42 h 42"/>
                  <a:gd name="T46" fmla="*/ 38 w 47"/>
                  <a:gd name="T47" fmla="*/ 40 h 42"/>
                  <a:gd name="T48" fmla="*/ 42 w 47"/>
                  <a:gd name="T49" fmla="*/ 38 h 42"/>
                  <a:gd name="T50" fmla="*/ 44 w 47"/>
                  <a:gd name="T51" fmla="*/ 36 h 42"/>
                  <a:gd name="T52" fmla="*/ 45 w 47"/>
                  <a:gd name="T53" fmla="*/ 33 h 42"/>
                  <a:gd name="T54" fmla="*/ 45 w 47"/>
                  <a:gd name="T55" fmla="*/ 31 h 42"/>
                  <a:gd name="T56" fmla="*/ 45 w 47"/>
                  <a:gd name="T57" fmla="*/ 29 h 42"/>
                  <a:gd name="T58" fmla="*/ 45 w 47"/>
                  <a:gd name="T59" fmla="*/ 25 h 42"/>
                  <a:gd name="T60" fmla="*/ 47 w 47"/>
                  <a:gd name="T61" fmla="*/ 23 h 42"/>
                  <a:gd name="T62" fmla="*/ 47 w 47"/>
                  <a:gd name="T63" fmla="*/ 21 h 42"/>
                  <a:gd name="T64" fmla="*/ 47 w 47"/>
                  <a:gd name="T65" fmla="*/ 19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2"/>
                  <a:gd name="T101" fmla="*/ 47 w 47"/>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2">
                    <a:moveTo>
                      <a:pt x="47" y="19"/>
                    </a:moveTo>
                    <a:lnTo>
                      <a:pt x="44" y="17"/>
                    </a:lnTo>
                    <a:lnTo>
                      <a:pt x="39" y="14"/>
                    </a:lnTo>
                    <a:lnTo>
                      <a:pt x="36" y="10"/>
                    </a:lnTo>
                    <a:lnTo>
                      <a:pt x="31" y="8"/>
                    </a:lnTo>
                    <a:lnTo>
                      <a:pt x="28" y="4"/>
                    </a:lnTo>
                    <a:lnTo>
                      <a:pt x="23" y="2"/>
                    </a:lnTo>
                    <a:lnTo>
                      <a:pt x="20" y="0"/>
                    </a:lnTo>
                    <a:lnTo>
                      <a:pt x="16" y="0"/>
                    </a:lnTo>
                    <a:lnTo>
                      <a:pt x="11" y="2"/>
                    </a:lnTo>
                    <a:lnTo>
                      <a:pt x="8" y="6"/>
                    </a:lnTo>
                    <a:lnTo>
                      <a:pt x="5" y="10"/>
                    </a:lnTo>
                    <a:lnTo>
                      <a:pt x="2" y="17"/>
                    </a:lnTo>
                    <a:lnTo>
                      <a:pt x="0" y="23"/>
                    </a:lnTo>
                    <a:lnTo>
                      <a:pt x="0" y="29"/>
                    </a:lnTo>
                    <a:lnTo>
                      <a:pt x="2" y="33"/>
                    </a:lnTo>
                    <a:lnTo>
                      <a:pt x="5" y="36"/>
                    </a:lnTo>
                    <a:lnTo>
                      <a:pt x="9" y="38"/>
                    </a:lnTo>
                    <a:lnTo>
                      <a:pt x="14" y="40"/>
                    </a:lnTo>
                    <a:lnTo>
                      <a:pt x="19" y="40"/>
                    </a:lnTo>
                    <a:lnTo>
                      <a:pt x="23" y="42"/>
                    </a:lnTo>
                    <a:lnTo>
                      <a:pt x="28" y="42"/>
                    </a:lnTo>
                    <a:lnTo>
                      <a:pt x="33" y="42"/>
                    </a:lnTo>
                    <a:lnTo>
                      <a:pt x="38" y="40"/>
                    </a:lnTo>
                    <a:lnTo>
                      <a:pt x="42" y="38"/>
                    </a:lnTo>
                    <a:lnTo>
                      <a:pt x="44" y="36"/>
                    </a:lnTo>
                    <a:lnTo>
                      <a:pt x="45" y="33"/>
                    </a:lnTo>
                    <a:lnTo>
                      <a:pt x="45" y="31"/>
                    </a:lnTo>
                    <a:lnTo>
                      <a:pt x="45" y="29"/>
                    </a:lnTo>
                    <a:lnTo>
                      <a:pt x="45" y="25"/>
                    </a:lnTo>
                    <a:lnTo>
                      <a:pt x="47" y="23"/>
                    </a:lnTo>
                    <a:lnTo>
                      <a:pt x="47" y="21"/>
                    </a:lnTo>
                    <a:lnTo>
                      <a:pt x="47" y="19"/>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33" name="Freeform 352"/>
              <p:cNvSpPr>
                <a:spLocks/>
              </p:cNvSpPr>
              <p:nvPr/>
            </p:nvSpPr>
            <p:spPr bwMode="auto">
              <a:xfrm>
                <a:off x="3166" y="1983"/>
                <a:ext cx="32" cy="27"/>
              </a:xfrm>
              <a:custGeom>
                <a:avLst/>
                <a:gdLst>
                  <a:gd name="T0" fmla="*/ 0 w 32"/>
                  <a:gd name="T1" fmla="*/ 8 h 27"/>
                  <a:gd name="T2" fmla="*/ 3 w 32"/>
                  <a:gd name="T3" fmla="*/ 8 h 27"/>
                  <a:gd name="T4" fmla="*/ 6 w 32"/>
                  <a:gd name="T5" fmla="*/ 10 h 27"/>
                  <a:gd name="T6" fmla="*/ 11 w 32"/>
                  <a:gd name="T7" fmla="*/ 12 h 27"/>
                  <a:gd name="T8" fmla="*/ 14 w 32"/>
                  <a:gd name="T9" fmla="*/ 14 h 27"/>
                  <a:gd name="T10" fmla="*/ 17 w 32"/>
                  <a:gd name="T11" fmla="*/ 18 h 27"/>
                  <a:gd name="T12" fmla="*/ 22 w 32"/>
                  <a:gd name="T13" fmla="*/ 21 h 27"/>
                  <a:gd name="T14" fmla="*/ 26 w 32"/>
                  <a:gd name="T15" fmla="*/ 25 h 27"/>
                  <a:gd name="T16" fmla="*/ 31 w 32"/>
                  <a:gd name="T17" fmla="*/ 27 h 27"/>
                  <a:gd name="T18" fmla="*/ 32 w 32"/>
                  <a:gd name="T19" fmla="*/ 18 h 27"/>
                  <a:gd name="T20" fmla="*/ 28 w 32"/>
                  <a:gd name="T21" fmla="*/ 16 h 27"/>
                  <a:gd name="T22" fmla="*/ 25 w 32"/>
                  <a:gd name="T23" fmla="*/ 14 h 27"/>
                  <a:gd name="T24" fmla="*/ 22 w 32"/>
                  <a:gd name="T25" fmla="*/ 10 h 27"/>
                  <a:gd name="T26" fmla="*/ 17 w 32"/>
                  <a:gd name="T27" fmla="*/ 8 h 27"/>
                  <a:gd name="T28" fmla="*/ 14 w 32"/>
                  <a:gd name="T29" fmla="*/ 4 h 27"/>
                  <a:gd name="T30" fmla="*/ 9 w 32"/>
                  <a:gd name="T31" fmla="*/ 2 h 27"/>
                  <a:gd name="T32" fmla="*/ 4 w 32"/>
                  <a:gd name="T33" fmla="*/ 0 h 27"/>
                  <a:gd name="T34" fmla="*/ 0 w 32"/>
                  <a:gd name="T35" fmla="*/ 0 h 27"/>
                  <a:gd name="T36" fmla="*/ 0 w 32"/>
                  <a:gd name="T37" fmla="*/ 8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27"/>
                  <a:gd name="T59" fmla="*/ 32 w 32"/>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27">
                    <a:moveTo>
                      <a:pt x="0" y="8"/>
                    </a:moveTo>
                    <a:lnTo>
                      <a:pt x="3" y="8"/>
                    </a:lnTo>
                    <a:lnTo>
                      <a:pt x="6" y="10"/>
                    </a:lnTo>
                    <a:lnTo>
                      <a:pt x="11" y="12"/>
                    </a:lnTo>
                    <a:lnTo>
                      <a:pt x="14" y="14"/>
                    </a:lnTo>
                    <a:lnTo>
                      <a:pt x="17" y="18"/>
                    </a:lnTo>
                    <a:lnTo>
                      <a:pt x="22" y="21"/>
                    </a:lnTo>
                    <a:lnTo>
                      <a:pt x="26" y="25"/>
                    </a:lnTo>
                    <a:lnTo>
                      <a:pt x="31" y="27"/>
                    </a:lnTo>
                    <a:lnTo>
                      <a:pt x="32" y="18"/>
                    </a:lnTo>
                    <a:lnTo>
                      <a:pt x="28" y="16"/>
                    </a:lnTo>
                    <a:lnTo>
                      <a:pt x="25" y="14"/>
                    </a:lnTo>
                    <a:lnTo>
                      <a:pt x="22" y="10"/>
                    </a:lnTo>
                    <a:lnTo>
                      <a:pt x="17" y="8"/>
                    </a:lnTo>
                    <a:lnTo>
                      <a:pt x="14" y="4"/>
                    </a:lnTo>
                    <a:lnTo>
                      <a:pt x="9" y="2"/>
                    </a:lnTo>
                    <a:lnTo>
                      <a:pt x="4" y="0"/>
                    </a:lnTo>
                    <a:lnTo>
                      <a:pt x="0"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34" name="Freeform 353"/>
              <p:cNvSpPr>
                <a:spLocks/>
              </p:cNvSpPr>
              <p:nvPr/>
            </p:nvSpPr>
            <p:spPr bwMode="auto">
              <a:xfrm>
                <a:off x="3147" y="1983"/>
                <a:ext cx="19" cy="44"/>
              </a:xfrm>
              <a:custGeom>
                <a:avLst/>
                <a:gdLst>
                  <a:gd name="T0" fmla="*/ 8 w 19"/>
                  <a:gd name="T1" fmla="*/ 35 h 44"/>
                  <a:gd name="T2" fmla="*/ 6 w 19"/>
                  <a:gd name="T3" fmla="*/ 33 h 44"/>
                  <a:gd name="T4" fmla="*/ 6 w 19"/>
                  <a:gd name="T5" fmla="*/ 27 h 44"/>
                  <a:gd name="T6" fmla="*/ 8 w 19"/>
                  <a:gd name="T7" fmla="*/ 23 h 44"/>
                  <a:gd name="T8" fmla="*/ 9 w 19"/>
                  <a:gd name="T9" fmla="*/ 16 h 44"/>
                  <a:gd name="T10" fmla="*/ 12 w 19"/>
                  <a:gd name="T11" fmla="*/ 12 h 44"/>
                  <a:gd name="T12" fmla="*/ 16 w 19"/>
                  <a:gd name="T13" fmla="*/ 10 h 44"/>
                  <a:gd name="T14" fmla="*/ 19 w 19"/>
                  <a:gd name="T15" fmla="*/ 8 h 44"/>
                  <a:gd name="T16" fmla="*/ 19 w 19"/>
                  <a:gd name="T17" fmla="*/ 0 h 44"/>
                  <a:gd name="T18" fmla="*/ 12 w 19"/>
                  <a:gd name="T19" fmla="*/ 2 h 44"/>
                  <a:gd name="T20" fmla="*/ 8 w 19"/>
                  <a:gd name="T21" fmla="*/ 6 h 44"/>
                  <a:gd name="T22" fmla="*/ 5 w 19"/>
                  <a:gd name="T23" fmla="*/ 12 h 44"/>
                  <a:gd name="T24" fmla="*/ 1 w 19"/>
                  <a:gd name="T25" fmla="*/ 18 h 44"/>
                  <a:gd name="T26" fmla="*/ 0 w 19"/>
                  <a:gd name="T27" fmla="*/ 27 h 44"/>
                  <a:gd name="T28" fmla="*/ 0 w 19"/>
                  <a:gd name="T29" fmla="*/ 33 h 44"/>
                  <a:gd name="T30" fmla="*/ 1 w 19"/>
                  <a:gd name="T31" fmla="*/ 40 h 44"/>
                  <a:gd name="T32" fmla="*/ 6 w 19"/>
                  <a:gd name="T33" fmla="*/ 44 h 44"/>
                  <a:gd name="T34" fmla="*/ 8 w 19"/>
                  <a:gd name="T35" fmla="*/ 35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44"/>
                  <a:gd name="T56" fmla="*/ 19 w 19"/>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44">
                    <a:moveTo>
                      <a:pt x="8" y="35"/>
                    </a:moveTo>
                    <a:lnTo>
                      <a:pt x="6" y="33"/>
                    </a:lnTo>
                    <a:lnTo>
                      <a:pt x="6" y="27"/>
                    </a:lnTo>
                    <a:lnTo>
                      <a:pt x="8" y="23"/>
                    </a:lnTo>
                    <a:lnTo>
                      <a:pt x="9" y="16"/>
                    </a:lnTo>
                    <a:lnTo>
                      <a:pt x="12" y="12"/>
                    </a:lnTo>
                    <a:lnTo>
                      <a:pt x="16" y="10"/>
                    </a:lnTo>
                    <a:lnTo>
                      <a:pt x="19" y="8"/>
                    </a:lnTo>
                    <a:lnTo>
                      <a:pt x="19" y="0"/>
                    </a:lnTo>
                    <a:lnTo>
                      <a:pt x="12" y="2"/>
                    </a:lnTo>
                    <a:lnTo>
                      <a:pt x="8" y="6"/>
                    </a:lnTo>
                    <a:lnTo>
                      <a:pt x="5" y="12"/>
                    </a:lnTo>
                    <a:lnTo>
                      <a:pt x="1" y="18"/>
                    </a:lnTo>
                    <a:lnTo>
                      <a:pt x="0" y="27"/>
                    </a:lnTo>
                    <a:lnTo>
                      <a:pt x="0" y="33"/>
                    </a:lnTo>
                    <a:lnTo>
                      <a:pt x="1" y="40"/>
                    </a:lnTo>
                    <a:lnTo>
                      <a:pt x="6" y="44"/>
                    </a:lnTo>
                    <a:lnTo>
                      <a:pt x="8" y="3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35" name="Freeform 354"/>
              <p:cNvSpPr>
                <a:spLocks/>
              </p:cNvSpPr>
              <p:nvPr/>
            </p:nvSpPr>
            <p:spPr bwMode="auto">
              <a:xfrm>
                <a:off x="3153" y="2018"/>
                <a:ext cx="41" cy="15"/>
              </a:xfrm>
              <a:custGeom>
                <a:avLst/>
                <a:gdLst>
                  <a:gd name="T0" fmla="*/ 38 w 41"/>
                  <a:gd name="T1" fmla="*/ 2 h 15"/>
                  <a:gd name="T2" fmla="*/ 39 w 41"/>
                  <a:gd name="T3" fmla="*/ 2 h 15"/>
                  <a:gd name="T4" fmla="*/ 35 w 41"/>
                  <a:gd name="T5" fmla="*/ 5 h 15"/>
                  <a:gd name="T6" fmla="*/ 30 w 41"/>
                  <a:gd name="T7" fmla="*/ 7 h 15"/>
                  <a:gd name="T8" fmla="*/ 25 w 41"/>
                  <a:gd name="T9" fmla="*/ 7 h 15"/>
                  <a:gd name="T10" fmla="*/ 22 w 41"/>
                  <a:gd name="T11" fmla="*/ 7 h 15"/>
                  <a:gd name="T12" fmla="*/ 17 w 41"/>
                  <a:gd name="T13" fmla="*/ 5 h 15"/>
                  <a:gd name="T14" fmla="*/ 13 w 41"/>
                  <a:gd name="T15" fmla="*/ 5 h 15"/>
                  <a:gd name="T16" fmla="*/ 8 w 41"/>
                  <a:gd name="T17" fmla="*/ 2 h 15"/>
                  <a:gd name="T18" fmla="*/ 2 w 41"/>
                  <a:gd name="T19" fmla="*/ 0 h 15"/>
                  <a:gd name="T20" fmla="*/ 0 w 41"/>
                  <a:gd name="T21" fmla="*/ 9 h 15"/>
                  <a:gd name="T22" fmla="*/ 6 w 41"/>
                  <a:gd name="T23" fmla="*/ 11 h 15"/>
                  <a:gd name="T24" fmla="*/ 11 w 41"/>
                  <a:gd name="T25" fmla="*/ 13 h 15"/>
                  <a:gd name="T26" fmla="*/ 16 w 41"/>
                  <a:gd name="T27" fmla="*/ 13 h 15"/>
                  <a:gd name="T28" fmla="*/ 20 w 41"/>
                  <a:gd name="T29" fmla="*/ 15 h 15"/>
                  <a:gd name="T30" fmla="*/ 25 w 41"/>
                  <a:gd name="T31" fmla="*/ 15 h 15"/>
                  <a:gd name="T32" fmla="*/ 31 w 41"/>
                  <a:gd name="T33" fmla="*/ 15 h 15"/>
                  <a:gd name="T34" fmla="*/ 36 w 41"/>
                  <a:gd name="T35" fmla="*/ 13 h 15"/>
                  <a:gd name="T36" fmla="*/ 41 w 41"/>
                  <a:gd name="T37" fmla="*/ 11 h 15"/>
                  <a:gd name="T38" fmla="*/ 38 w 41"/>
                  <a:gd name="T39" fmla="*/ 2 h 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5"/>
                  <a:gd name="T62" fmla="*/ 41 w 41"/>
                  <a:gd name="T63" fmla="*/ 15 h 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5">
                    <a:moveTo>
                      <a:pt x="38" y="2"/>
                    </a:moveTo>
                    <a:lnTo>
                      <a:pt x="39" y="2"/>
                    </a:lnTo>
                    <a:lnTo>
                      <a:pt x="35" y="5"/>
                    </a:lnTo>
                    <a:lnTo>
                      <a:pt x="30" y="7"/>
                    </a:lnTo>
                    <a:lnTo>
                      <a:pt x="25" y="7"/>
                    </a:lnTo>
                    <a:lnTo>
                      <a:pt x="22" y="7"/>
                    </a:lnTo>
                    <a:lnTo>
                      <a:pt x="17" y="5"/>
                    </a:lnTo>
                    <a:lnTo>
                      <a:pt x="13" y="5"/>
                    </a:lnTo>
                    <a:lnTo>
                      <a:pt x="8" y="2"/>
                    </a:lnTo>
                    <a:lnTo>
                      <a:pt x="2" y="0"/>
                    </a:lnTo>
                    <a:lnTo>
                      <a:pt x="0" y="9"/>
                    </a:lnTo>
                    <a:lnTo>
                      <a:pt x="6" y="11"/>
                    </a:lnTo>
                    <a:lnTo>
                      <a:pt x="11" y="13"/>
                    </a:lnTo>
                    <a:lnTo>
                      <a:pt x="16" y="13"/>
                    </a:lnTo>
                    <a:lnTo>
                      <a:pt x="20" y="15"/>
                    </a:lnTo>
                    <a:lnTo>
                      <a:pt x="25" y="15"/>
                    </a:lnTo>
                    <a:lnTo>
                      <a:pt x="31" y="15"/>
                    </a:lnTo>
                    <a:lnTo>
                      <a:pt x="36" y="13"/>
                    </a:lnTo>
                    <a:lnTo>
                      <a:pt x="41" y="11"/>
                    </a:lnTo>
                    <a:lnTo>
                      <a:pt x="38"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36" name="Freeform 355"/>
              <p:cNvSpPr>
                <a:spLocks/>
              </p:cNvSpPr>
              <p:nvPr/>
            </p:nvSpPr>
            <p:spPr bwMode="auto">
              <a:xfrm>
                <a:off x="3191" y="2001"/>
                <a:ext cx="12" cy="28"/>
              </a:xfrm>
              <a:custGeom>
                <a:avLst/>
                <a:gdLst>
                  <a:gd name="T0" fmla="*/ 6 w 12"/>
                  <a:gd name="T1" fmla="*/ 9 h 28"/>
                  <a:gd name="T2" fmla="*/ 4 w 12"/>
                  <a:gd name="T3" fmla="*/ 3 h 28"/>
                  <a:gd name="T4" fmla="*/ 3 w 12"/>
                  <a:gd name="T5" fmla="*/ 5 h 28"/>
                  <a:gd name="T6" fmla="*/ 1 w 12"/>
                  <a:gd name="T7" fmla="*/ 9 h 28"/>
                  <a:gd name="T8" fmla="*/ 1 w 12"/>
                  <a:gd name="T9" fmla="*/ 11 h 28"/>
                  <a:gd name="T10" fmla="*/ 1 w 12"/>
                  <a:gd name="T11" fmla="*/ 15 h 28"/>
                  <a:gd name="T12" fmla="*/ 1 w 12"/>
                  <a:gd name="T13" fmla="*/ 17 h 28"/>
                  <a:gd name="T14" fmla="*/ 1 w 12"/>
                  <a:gd name="T15" fmla="*/ 19 h 28"/>
                  <a:gd name="T16" fmla="*/ 0 w 12"/>
                  <a:gd name="T17" fmla="*/ 19 h 28"/>
                  <a:gd name="T18" fmla="*/ 3 w 12"/>
                  <a:gd name="T19" fmla="*/ 28 h 28"/>
                  <a:gd name="T20" fmla="*/ 6 w 12"/>
                  <a:gd name="T21" fmla="*/ 24 h 28"/>
                  <a:gd name="T22" fmla="*/ 7 w 12"/>
                  <a:gd name="T23" fmla="*/ 22 h 28"/>
                  <a:gd name="T24" fmla="*/ 7 w 12"/>
                  <a:gd name="T25" fmla="*/ 17 h 28"/>
                  <a:gd name="T26" fmla="*/ 7 w 12"/>
                  <a:gd name="T27" fmla="*/ 15 h 28"/>
                  <a:gd name="T28" fmla="*/ 9 w 12"/>
                  <a:gd name="T29" fmla="*/ 11 h 28"/>
                  <a:gd name="T30" fmla="*/ 9 w 12"/>
                  <a:gd name="T31" fmla="*/ 9 h 28"/>
                  <a:gd name="T32" fmla="*/ 9 w 12"/>
                  <a:gd name="T33" fmla="*/ 7 h 28"/>
                  <a:gd name="T34" fmla="*/ 7 w 12"/>
                  <a:gd name="T35" fmla="*/ 0 h 28"/>
                  <a:gd name="T36" fmla="*/ 9 w 12"/>
                  <a:gd name="T37" fmla="*/ 7 h 28"/>
                  <a:gd name="T38" fmla="*/ 12 w 12"/>
                  <a:gd name="T39" fmla="*/ 0 h 28"/>
                  <a:gd name="T40" fmla="*/ 7 w 12"/>
                  <a:gd name="T41" fmla="*/ 0 h 28"/>
                  <a:gd name="T42" fmla="*/ 6 w 12"/>
                  <a:gd name="T43" fmla="*/ 9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
                  <a:gd name="T67" fmla="*/ 0 h 28"/>
                  <a:gd name="T68" fmla="*/ 12 w 12"/>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 h="28">
                    <a:moveTo>
                      <a:pt x="6" y="9"/>
                    </a:moveTo>
                    <a:lnTo>
                      <a:pt x="4" y="3"/>
                    </a:lnTo>
                    <a:lnTo>
                      <a:pt x="3" y="5"/>
                    </a:lnTo>
                    <a:lnTo>
                      <a:pt x="1" y="9"/>
                    </a:lnTo>
                    <a:lnTo>
                      <a:pt x="1" y="11"/>
                    </a:lnTo>
                    <a:lnTo>
                      <a:pt x="1" y="15"/>
                    </a:lnTo>
                    <a:lnTo>
                      <a:pt x="1" y="17"/>
                    </a:lnTo>
                    <a:lnTo>
                      <a:pt x="1" y="19"/>
                    </a:lnTo>
                    <a:lnTo>
                      <a:pt x="0" y="19"/>
                    </a:lnTo>
                    <a:lnTo>
                      <a:pt x="3" y="28"/>
                    </a:lnTo>
                    <a:lnTo>
                      <a:pt x="6" y="24"/>
                    </a:lnTo>
                    <a:lnTo>
                      <a:pt x="7" y="22"/>
                    </a:lnTo>
                    <a:lnTo>
                      <a:pt x="7" y="17"/>
                    </a:lnTo>
                    <a:lnTo>
                      <a:pt x="7" y="15"/>
                    </a:lnTo>
                    <a:lnTo>
                      <a:pt x="9" y="11"/>
                    </a:lnTo>
                    <a:lnTo>
                      <a:pt x="9" y="9"/>
                    </a:lnTo>
                    <a:lnTo>
                      <a:pt x="9" y="7"/>
                    </a:lnTo>
                    <a:lnTo>
                      <a:pt x="7" y="0"/>
                    </a:lnTo>
                    <a:lnTo>
                      <a:pt x="9" y="7"/>
                    </a:lnTo>
                    <a:lnTo>
                      <a:pt x="12" y="0"/>
                    </a:lnTo>
                    <a:lnTo>
                      <a:pt x="7" y="0"/>
                    </a:lnTo>
                    <a:lnTo>
                      <a:pt x="6"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37" name="Freeform 356"/>
              <p:cNvSpPr>
                <a:spLocks/>
              </p:cNvSpPr>
              <p:nvPr/>
            </p:nvSpPr>
            <p:spPr bwMode="auto">
              <a:xfrm>
                <a:off x="3073" y="1871"/>
                <a:ext cx="44" cy="15"/>
              </a:xfrm>
              <a:custGeom>
                <a:avLst/>
                <a:gdLst>
                  <a:gd name="T0" fmla="*/ 0 w 44"/>
                  <a:gd name="T1" fmla="*/ 13 h 15"/>
                  <a:gd name="T2" fmla="*/ 5 w 44"/>
                  <a:gd name="T3" fmla="*/ 13 h 15"/>
                  <a:gd name="T4" fmla="*/ 11 w 44"/>
                  <a:gd name="T5" fmla="*/ 11 h 15"/>
                  <a:gd name="T6" fmla="*/ 16 w 44"/>
                  <a:gd name="T7" fmla="*/ 11 h 15"/>
                  <a:gd name="T8" fmla="*/ 22 w 44"/>
                  <a:gd name="T9" fmla="*/ 11 h 15"/>
                  <a:gd name="T10" fmla="*/ 29 w 44"/>
                  <a:gd name="T11" fmla="*/ 9 h 15"/>
                  <a:gd name="T12" fmla="*/ 33 w 44"/>
                  <a:gd name="T13" fmla="*/ 11 h 15"/>
                  <a:gd name="T14" fmla="*/ 36 w 44"/>
                  <a:gd name="T15" fmla="*/ 13 h 15"/>
                  <a:gd name="T16" fmla="*/ 39 w 44"/>
                  <a:gd name="T17" fmla="*/ 15 h 15"/>
                  <a:gd name="T18" fmla="*/ 44 w 44"/>
                  <a:gd name="T19" fmla="*/ 9 h 15"/>
                  <a:gd name="T20" fmla="*/ 39 w 44"/>
                  <a:gd name="T21" fmla="*/ 4 h 15"/>
                  <a:gd name="T22" fmla="*/ 35 w 44"/>
                  <a:gd name="T23" fmla="*/ 2 h 15"/>
                  <a:gd name="T24" fmla="*/ 29 w 44"/>
                  <a:gd name="T25" fmla="*/ 0 h 15"/>
                  <a:gd name="T26" fmla="*/ 22 w 44"/>
                  <a:gd name="T27" fmla="*/ 0 h 15"/>
                  <a:gd name="T28" fmla="*/ 16 w 44"/>
                  <a:gd name="T29" fmla="*/ 2 h 15"/>
                  <a:gd name="T30" fmla="*/ 10 w 44"/>
                  <a:gd name="T31" fmla="*/ 2 h 15"/>
                  <a:gd name="T32" fmla="*/ 5 w 44"/>
                  <a:gd name="T33" fmla="*/ 2 h 15"/>
                  <a:gd name="T34" fmla="*/ 0 w 44"/>
                  <a:gd name="T35" fmla="*/ 4 h 15"/>
                  <a:gd name="T36" fmla="*/ 0 w 44"/>
                  <a:gd name="T37" fmla="*/ 13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15"/>
                  <a:gd name="T59" fmla="*/ 44 w 44"/>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15">
                    <a:moveTo>
                      <a:pt x="0" y="13"/>
                    </a:moveTo>
                    <a:lnTo>
                      <a:pt x="5" y="13"/>
                    </a:lnTo>
                    <a:lnTo>
                      <a:pt x="11" y="11"/>
                    </a:lnTo>
                    <a:lnTo>
                      <a:pt x="16" y="11"/>
                    </a:lnTo>
                    <a:lnTo>
                      <a:pt x="22" y="11"/>
                    </a:lnTo>
                    <a:lnTo>
                      <a:pt x="29" y="9"/>
                    </a:lnTo>
                    <a:lnTo>
                      <a:pt x="33" y="11"/>
                    </a:lnTo>
                    <a:lnTo>
                      <a:pt x="36" y="13"/>
                    </a:lnTo>
                    <a:lnTo>
                      <a:pt x="39" y="15"/>
                    </a:lnTo>
                    <a:lnTo>
                      <a:pt x="44" y="9"/>
                    </a:lnTo>
                    <a:lnTo>
                      <a:pt x="39" y="4"/>
                    </a:lnTo>
                    <a:lnTo>
                      <a:pt x="35" y="2"/>
                    </a:lnTo>
                    <a:lnTo>
                      <a:pt x="29" y="0"/>
                    </a:lnTo>
                    <a:lnTo>
                      <a:pt x="22" y="0"/>
                    </a:lnTo>
                    <a:lnTo>
                      <a:pt x="16" y="2"/>
                    </a:lnTo>
                    <a:lnTo>
                      <a:pt x="10" y="2"/>
                    </a:lnTo>
                    <a:lnTo>
                      <a:pt x="5" y="2"/>
                    </a:lnTo>
                    <a:lnTo>
                      <a:pt x="0" y="4"/>
                    </a:lnTo>
                    <a:lnTo>
                      <a:pt x="0"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38" name="Freeform 357"/>
              <p:cNvSpPr>
                <a:spLocks/>
              </p:cNvSpPr>
              <p:nvPr/>
            </p:nvSpPr>
            <p:spPr bwMode="auto">
              <a:xfrm>
                <a:off x="3011" y="1869"/>
                <a:ext cx="62" cy="23"/>
              </a:xfrm>
              <a:custGeom>
                <a:avLst/>
                <a:gdLst>
                  <a:gd name="T0" fmla="*/ 6 w 62"/>
                  <a:gd name="T1" fmla="*/ 19 h 23"/>
                  <a:gd name="T2" fmla="*/ 6 w 62"/>
                  <a:gd name="T3" fmla="*/ 23 h 23"/>
                  <a:gd name="T4" fmla="*/ 11 w 62"/>
                  <a:gd name="T5" fmla="*/ 15 h 23"/>
                  <a:gd name="T6" fmla="*/ 15 w 62"/>
                  <a:gd name="T7" fmla="*/ 11 h 23"/>
                  <a:gd name="T8" fmla="*/ 23 w 62"/>
                  <a:gd name="T9" fmla="*/ 8 h 23"/>
                  <a:gd name="T10" fmla="*/ 30 w 62"/>
                  <a:gd name="T11" fmla="*/ 8 h 23"/>
                  <a:gd name="T12" fmla="*/ 37 w 62"/>
                  <a:gd name="T13" fmla="*/ 11 h 23"/>
                  <a:gd name="T14" fmla="*/ 47 w 62"/>
                  <a:gd name="T15" fmla="*/ 13 h 23"/>
                  <a:gd name="T16" fmla="*/ 55 w 62"/>
                  <a:gd name="T17" fmla="*/ 13 h 23"/>
                  <a:gd name="T18" fmla="*/ 62 w 62"/>
                  <a:gd name="T19" fmla="*/ 15 h 23"/>
                  <a:gd name="T20" fmla="*/ 62 w 62"/>
                  <a:gd name="T21" fmla="*/ 6 h 23"/>
                  <a:gd name="T22" fmla="*/ 55 w 62"/>
                  <a:gd name="T23" fmla="*/ 4 h 23"/>
                  <a:gd name="T24" fmla="*/ 47 w 62"/>
                  <a:gd name="T25" fmla="*/ 4 h 23"/>
                  <a:gd name="T26" fmla="*/ 39 w 62"/>
                  <a:gd name="T27" fmla="*/ 2 h 23"/>
                  <a:gd name="T28" fmla="*/ 30 w 62"/>
                  <a:gd name="T29" fmla="*/ 0 h 23"/>
                  <a:gd name="T30" fmla="*/ 22 w 62"/>
                  <a:gd name="T31" fmla="*/ 0 h 23"/>
                  <a:gd name="T32" fmla="*/ 14 w 62"/>
                  <a:gd name="T33" fmla="*/ 2 h 23"/>
                  <a:gd name="T34" fmla="*/ 6 w 62"/>
                  <a:gd name="T35" fmla="*/ 8 h 23"/>
                  <a:gd name="T36" fmla="*/ 0 w 62"/>
                  <a:gd name="T37" fmla="*/ 17 h 23"/>
                  <a:gd name="T38" fmla="*/ 0 w 62"/>
                  <a:gd name="T39" fmla="*/ 21 h 23"/>
                  <a:gd name="T40" fmla="*/ 0 w 62"/>
                  <a:gd name="T41" fmla="*/ 17 h 23"/>
                  <a:gd name="T42" fmla="*/ 0 w 62"/>
                  <a:gd name="T43" fmla="*/ 19 h 23"/>
                  <a:gd name="T44" fmla="*/ 0 w 62"/>
                  <a:gd name="T45" fmla="*/ 21 h 23"/>
                  <a:gd name="T46" fmla="*/ 6 w 62"/>
                  <a:gd name="T47" fmla="*/ 19 h 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2"/>
                  <a:gd name="T73" fmla="*/ 0 h 23"/>
                  <a:gd name="T74" fmla="*/ 62 w 62"/>
                  <a:gd name="T75" fmla="*/ 23 h 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2" h="23">
                    <a:moveTo>
                      <a:pt x="6" y="19"/>
                    </a:moveTo>
                    <a:lnTo>
                      <a:pt x="6" y="23"/>
                    </a:lnTo>
                    <a:lnTo>
                      <a:pt x="11" y="15"/>
                    </a:lnTo>
                    <a:lnTo>
                      <a:pt x="15" y="11"/>
                    </a:lnTo>
                    <a:lnTo>
                      <a:pt x="23" y="8"/>
                    </a:lnTo>
                    <a:lnTo>
                      <a:pt x="30" y="8"/>
                    </a:lnTo>
                    <a:lnTo>
                      <a:pt x="37" y="11"/>
                    </a:lnTo>
                    <a:lnTo>
                      <a:pt x="47" y="13"/>
                    </a:lnTo>
                    <a:lnTo>
                      <a:pt x="55" y="13"/>
                    </a:lnTo>
                    <a:lnTo>
                      <a:pt x="62" y="15"/>
                    </a:lnTo>
                    <a:lnTo>
                      <a:pt x="62" y="6"/>
                    </a:lnTo>
                    <a:lnTo>
                      <a:pt x="55" y="4"/>
                    </a:lnTo>
                    <a:lnTo>
                      <a:pt x="47" y="4"/>
                    </a:lnTo>
                    <a:lnTo>
                      <a:pt x="39" y="2"/>
                    </a:lnTo>
                    <a:lnTo>
                      <a:pt x="30" y="0"/>
                    </a:lnTo>
                    <a:lnTo>
                      <a:pt x="22" y="0"/>
                    </a:lnTo>
                    <a:lnTo>
                      <a:pt x="14" y="2"/>
                    </a:lnTo>
                    <a:lnTo>
                      <a:pt x="6" y="8"/>
                    </a:lnTo>
                    <a:lnTo>
                      <a:pt x="0" y="17"/>
                    </a:lnTo>
                    <a:lnTo>
                      <a:pt x="0" y="21"/>
                    </a:lnTo>
                    <a:lnTo>
                      <a:pt x="0" y="17"/>
                    </a:lnTo>
                    <a:lnTo>
                      <a:pt x="0" y="19"/>
                    </a:lnTo>
                    <a:lnTo>
                      <a:pt x="0" y="21"/>
                    </a:lnTo>
                    <a:lnTo>
                      <a:pt x="6"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39" name="Freeform 358"/>
              <p:cNvSpPr>
                <a:spLocks/>
              </p:cNvSpPr>
              <p:nvPr/>
            </p:nvSpPr>
            <p:spPr bwMode="auto">
              <a:xfrm>
                <a:off x="3011" y="1888"/>
                <a:ext cx="56" cy="55"/>
              </a:xfrm>
              <a:custGeom>
                <a:avLst/>
                <a:gdLst>
                  <a:gd name="T0" fmla="*/ 56 w 56"/>
                  <a:gd name="T1" fmla="*/ 46 h 55"/>
                  <a:gd name="T2" fmla="*/ 48 w 56"/>
                  <a:gd name="T3" fmla="*/ 44 h 55"/>
                  <a:gd name="T4" fmla="*/ 42 w 56"/>
                  <a:gd name="T5" fmla="*/ 40 h 55"/>
                  <a:gd name="T6" fmla="*/ 34 w 56"/>
                  <a:gd name="T7" fmla="*/ 36 h 55"/>
                  <a:gd name="T8" fmla="*/ 26 w 56"/>
                  <a:gd name="T9" fmla="*/ 29 h 55"/>
                  <a:gd name="T10" fmla="*/ 20 w 56"/>
                  <a:gd name="T11" fmla="*/ 23 h 55"/>
                  <a:gd name="T12" fmla="*/ 14 w 56"/>
                  <a:gd name="T13" fmla="*/ 17 h 55"/>
                  <a:gd name="T14" fmla="*/ 9 w 56"/>
                  <a:gd name="T15" fmla="*/ 8 h 55"/>
                  <a:gd name="T16" fmla="*/ 6 w 56"/>
                  <a:gd name="T17" fmla="*/ 0 h 55"/>
                  <a:gd name="T18" fmla="*/ 0 w 56"/>
                  <a:gd name="T19" fmla="*/ 2 h 55"/>
                  <a:gd name="T20" fmla="*/ 5 w 56"/>
                  <a:gd name="T21" fmla="*/ 13 h 55"/>
                  <a:gd name="T22" fmla="*/ 9 w 56"/>
                  <a:gd name="T23" fmla="*/ 23 h 55"/>
                  <a:gd name="T24" fmla="*/ 17 w 56"/>
                  <a:gd name="T25" fmla="*/ 31 h 55"/>
                  <a:gd name="T26" fmla="*/ 23 w 56"/>
                  <a:gd name="T27" fmla="*/ 38 h 55"/>
                  <a:gd name="T28" fmla="*/ 31 w 56"/>
                  <a:gd name="T29" fmla="*/ 42 h 55"/>
                  <a:gd name="T30" fmla="*/ 39 w 56"/>
                  <a:gd name="T31" fmla="*/ 48 h 55"/>
                  <a:gd name="T32" fmla="*/ 47 w 56"/>
                  <a:gd name="T33" fmla="*/ 53 h 55"/>
                  <a:gd name="T34" fmla="*/ 55 w 56"/>
                  <a:gd name="T35" fmla="*/ 55 h 55"/>
                  <a:gd name="T36" fmla="*/ 56 w 56"/>
                  <a:gd name="T37" fmla="*/ 46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55"/>
                  <a:gd name="T59" fmla="*/ 56 w 56"/>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55">
                    <a:moveTo>
                      <a:pt x="56" y="46"/>
                    </a:moveTo>
                    <a:lnTo>
                      <a:pt x="48" y="44"/>
                    </a:lnTo>
                    <a:lnTo>
                      <a:pt x="42" y="40"/>
                    </a:lnTo>
                    <a:lnTo>
                      <a:pt x="34" y="36"/>
                    </a:lnTo>
                    <a:lnTo>
                      <a:pt x="26" y="29"/>
                    </a:lnTo>
                    <a:lnTo>
                      <a:pt x="20" y="23"/>
                    </a:lnTo>
                    <a:lnTo>
                      <a:pt x="14" y="17"/>
                    </a:lnTo>
                    <a:lnTo>
                      <a:pt x="9" y="8"/>
                    </a:lnTo>
                    <a:lnTo>
                      <a:pt x="6" y="0"/>
                    </a:lnTo>
                    <a:lnTo>
                      <a:pt x="0" y="2"/>
                    </a:lnTo>
                    <a:lnTo>
                      <a:pt x="5" y="13"/>
                    </a:lnTo>
                    <a:lnTo>
                      <a:pt x="9" y="23"/>
                    </a:lnTo>
                    <a:lnTo>
                      <a:pt x="17" y="31"/>
                    </a:lnTo>
                    <a:lnTo>
                      <a:pt x="23" y="38"/>
                    </a:lnTo>
                    <a:lnTo>
                      <a:pt x="31" y="42"/>
                    </a:lnTo>
                    <a:lnTo>
                      <a:pt x="39" y="48"/>
                    </a:lnTo>
                    <a:lnTo>
                      <a:pt x="47" y="53"/>
                    </a:lnTo>
                    <a:lnTo>
                      <a:pt x="55" y="55"/>
                    </a:lnTo>
                    <a:lnTo>
                      <a:pt x="56" y="4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40" name="Freeform 359"/>
              <p:cNvSpPr>
                <a:spLocks/>
              </p:cNvSpPr>
              <p:nvPr/>
            </p:nvSpPr>
            <p:spPr bwMode="auto">
              <a:xfrm>
                <a:off x="3066" y="1915"/>
                <a:ext cx="56" cy="32"/>
              </a:xfrm>
              <a:custGeom>
                <a:avLst/>
                <a:gdLst>
                  <a:gd name="T0" fmla="*/ 53 w 56"/>
                  <a:gd name="T1" fmla="*/ 0 h 32"/>
                  <a:gd name="T2" fmla="*/ 46 w 56"/>
                  <a:gd name="T3" fmla="*/ 7 h 32"/>
                  <a:gd name="T4" fmla="*/ 40 w 56"/>
                  <a:gd name="T5" fmla="*/ 11 h 32"/>
                  <a:gd name="T6" fmla="*/ 34 w 56"/>
                  <a:gd name="T7" fmla="*/ 15 h 32"/>
                  <a:gd name="T8" fmla="*/ 28 w 56"/>
                  <a:gd name="T9" fmla="*/ 19 h 32"/>
                  <a:gd name="T10" fmla="*/ 20 w 56"/>
                  <a:gd name="T11" fmla="*/ 21 h 32"/>
                  <a:gd name="T12" fmla="*/ 14 w 56"/>
                  <a:gd name="T13" fmla="*/ 21 h 32"/>
                  <a:gd name="T14" fmla="*/ 7 w 56"/>
                  <a:gd name="T15" fmla="*/ 21 h 32"/>
                  <a:gd name="T16" fmla="*/ 1 w 56"/>
                  <a:gd name="T17" fmla="*/ 19 h 32"/>
                  <a:gd name="T18" fmla="*/ 0 w 56"/>
                  <a:gd name="T19" fmla="*/ 28 h 32"/>
                  <a:gd name="T20" fmla="*/ 7 w 56"/>
                  <a:gd name="T21" fmla="*/ 30 h 32"/>
                  <a:gd name="T22" fmla="*/ 14 w 56"/>
                  <a:gd name="T23" fmla="*/ 32 h 32"/>
                  <a:gd name="T24" fmla="*/ 21 w 56"/>
                  <a:gd name="T25" fmla="*/ 30 h 32"/>
                  <a:gd name="T26" fmla="*/ 29 w 56"/>
                  <a:gd name="T27" fmla="*/ 28 h 32"/>
                  <a:gd name="T28" fmla="*/ 36 w 56"/>
                  <a:gd name="T29" fmla="*/ 23 h 32"/>
                  <a:gd name="T30" fmla="*/ 43 w 56"/>
                  <a:gd name="T31" fmla="*/ 19 h 32"/>
                  <a:gd name="T32" fmla="*/ 50 w 56"/>
                  <a:gd name="T33" fmla="*/ 13 h 32"/>
                  <a:gd name="T34" fmla="*/ 56 w 56"/>
                  <a:gd name="T35" fmla="*/ 9 h 32"/>
                  <a:gd name="T36" fmla="*/ 53 w 56"/>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32"/>
                  <a:gd name="T59" fmla="*/ 56 w 5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32">
                    <a:moveTo>
                      <a:pt x="53" y="0"/>
                    </a:moveTo>
                    <a:lnTo>
                      <a:pt x="46" y="7"/>
                    </a:lnTo>
                    <a:lnTo>
                      <a:pt x="40" y="11"/>
                    </a:lnTo>
                    <a:lnTo>
                      <a:pt x="34" y="15"/>
                    </a:lnTo>
                    <a:lnTo>
                      <a:pt x="28" y="19"/>
                    </a:lnTo>
                    <a:lnTo>
                      <a:pt x="20" y="21"/>
                    </a:lnTo>
                    <a:lnTo>
                      <a:pt x="14" y="21"/>
                    </a:lnTo>
                    <a:lnTo>
                      <a:pt x="7" y="21"/>
                    </a:lnTo>
                    <a:lnTo>
                      <a:pt x="1" y="19"/>
                    </a:lnTo>
                    <a:lnTo>
                      <a:pt x="0" y="28"/>
                    </a:lnTo>
                    <a:lnTo>
                      <a:pt x="7" y="30"/>
                    </a:lnTo>
                    <a:lnTo>
                      <a:pt x="14" y="32"/>
                    </a:lnTo>
                    <a:lnTo>
                      <a:pt x="21" y="30"/>
                    </a:lnTo>
                    <a:lnTo>
                      <a:pt x="29" y="28"/>
                    </a:lnTo>
                    <a:lnTo>
                      <a:pt x="36" y="23"/>
                    </a:lnTo>
                    <a:lnTo>
                      <a:pt x="43" y="19"/>
                    </a:lnTo>
                    <a:lnTo>
                      <a:pt x="50" y="13"/>
                    </a:lnTo>
                    <a:lnTo>
                      <a:pt x="56" y="9"/>
                    </a:lnTo>
                    <a:lnTo>
                      <a:pt x="53"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41" name="Freeform 360"/>
              <p:cNvSpPr>
                <a:spLocks/>
              </p:cNvSpPr>
              <p:nvPr/>
            </p:nvSpPr>
            <p:spPr bwMode="auto">
              <a:xfrm>
                <a:off x="3112" y="1880"/>
                <a:ext cx="18" cy="44"/>
              </a:xfrm>
              <a:custGeom>
                <a:avLst/>
                <a:gdLst>
                  <a:gd name="T0" fmla="*/ 0 w 18"/>
                  <a:gd name="T1" fmla="*/ 6 h 44"/>
                  <a:gd name="T2" fmla="*/ 4 w 18"/>
                  <a:gd name="T3" fmla="*/ 10 h 44"/>
                  <a:gd name="T4" fmla="*/ 7 w 18"/>
                  <a:gd name="T5" fmla="*/ 14 h 44"/>
                  <a:gd name="T6" fmla="*/ 8 w 18"/>
                  <a:gd name="T7" fmla="*/ 21 h 44"/>
                  <a:gd name="T8" fmla="*/ 10 w 18"/>
                  <a:gd name="T9" fmla="*/ 25 h 44"/>
                  <a:gd name="T10" fmla="*/ 11 w 18"/>
                  <a:gd name="T11" fmla="*/ 29 h 44"/>
                  <a:gd name="T12" fmla="*/ 10 w 18"/>
                  <a:gd name="T13" fmla="*/ 31 h 44"/>
                  <a:gd name="T14" fmla="*/ 10 w 18"/>
                  <a:gd name="T15" fmla="*/ 33 h 44"/>
                  <a:gd name="T16" fmla="*/ 7 w 18"/>
                  <a:gd name="T17" fmla="*/ 35 h 44"/>
                  <a:gd name="T18" fmla="*/ 10 w 18"/>
                  <a:gd name="T19" fmla="*/ 44 h 44"/>
                  <a:gd name="T20" fmla="*/ 15 w 18"/>
                  <a:gd name="T21" fmla="*/ 39 h 44"/>
                  <a:gd name="T22" fmla="*/ 16 w 18"/>
                  <a:gd name="T23" fmla="*/ 33 h 44"/>
                  <a:gd name="T24" fmla="*/ 18 w 18"/>
                  <a:gd name="T25" fmla="*/ 27 h 44"/>
                  <a:gd name="T26" fmla="*/ 16 w 18"/>
                  <a:gd name="T27" fmla="*/ 23 h 44"/>
                  <a:gd name="T28" fmla="*/ 15 w 18"/>
                  <a:gd name="T29" fmla="*/ 16 h 44"/>
                  <a:gd name="T30" fmla="*/ 13 w 18"/>
                  <a:gd name="T31" fmla="*/ 10 h 44"/>
                  <a:gd name="T32" fmla="*/ 8 w 18"/>
                  <a:gd name="T33" fmla="*/ 4 h 44"/>
                  <a:gd name="T34" fmla="*/ 5 w 18"/>
                  <a:gd name="T35" fmla="*/ 0 h 44"/>
                  <a:gd name="T36" fmla="*/ 0 w 18"/>
                  <a:gd name="T37" fmla="*/ 6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44"/>
                  <a:gd name="T59" fmla="*/ 18 w 18"/>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44">
                    <a:moveTo>
                      <a:pt x="0" y="6"/>
                    </a:moveTo>
                    <a:lnTo>
                      <a:pt x="4" y="10"/>
                    </a:lnTo>
                    <a:lnTo>
                      <a:pt x="7" y="14"/>
                    </a:lnTo>
                    <a:lnTo>
                      <a:pt x="8" y="21"/>
                    </a:lnTo>
                    <a:lnTo>
                      <a:pt x="10" y="25"/>
                    </a:lnTo>
                    <a:lnTo>
                      <a:pt x="11" y="29"/>
                    </a:lnTo>
                    <a:lnTo>
                      <a:pt x="10" y="31"/>
                    </a:lnTo>
                    <a:lnTo>
                      <a:pt x="10" y="33"/>
                    </a:lnTo>
                    <a:lnTo>
                      <a:pt x="7" y="35"/>
                    </a:lnTo>
                    <a:lnTo>
                      <a:pt x="10" y="44"/>
                    </a:lnTo>
                    <a:lnTo>
                      <a:pt x="15" y="39"/>
                    </a:lnTo>
                    <a:lnTo>
                      <a:pt x="16" y="33"/>
                    </a:lnTo>
                    <a:lnTo>
                      <a:pt x="18" y="27"/>
                    </a:lnTo>
                    <a:lnTo>
                      <a:pt x="16" y="23"/>
                    </a:lnTo>
                    <a:lnTo>
                      <a:pt x="15" y="16"/>
                    </a:lnTo>
                    <a:lnTo>
                      <a:pt x="13" y="10"/>
                    </a:lnTo>
                    <a:lnTo>
                      <a:pt x="8" y="4"/>
                    </a:lnTo>
                    <a:lnTo>
                      <a:pt x="5" y="0"/>
                    </a:lnTo>
                    <a:lnTo>
                      <a:pt x="0"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42" name="Freeform 361"/>
              <p:cNvSpPr>
                <a:spLocks/>
              </p:cNvSpPr>
              <p:nvPr/>
            </p:nvSpPr>
            <p:spPr bwMode="auto">
              <a:xfrm>
                <a:off x="3016" y="1680"/>
                <a:ext cx="65" cy="61"/>
              </a:xfrm>
              <a:custGeom>
                <a:avLst/>
                <a:gdLst>
                  <a:gd name="T0" fmla="*/ 54 w 65"/>
                  <a:gd name="T1" fmla="*/ 8 h 61"/>
                  <a:gd name="T2" fmla="*/ 48 w 65"/>
                  <a:gd name="T3" fmla="*/ 4 h 61"/>
                  <a:gd name="T4" fmla="*/ 42 w 65"/>
                  <a:gd name="T5" fmla="*/ 2 h 61"/>
                  <a:gd name="T6" fmla="*/ 34 w 65"/>
                  <a:gd name="T7" fmla="*/ 0 h 61"/>
                  <a:gd name="T8" fmla="*/ 28 w 65"/>
                  <a:gd name="T9" fmla="*/ 0 h 61"/>
                  <a:gd name="T10" fmla="*/ 21 w 65"/>
                  <a:gd name="T11" fmla="*/ 0 h 61"/>
                  <a:gd name="T12" fmla="*/ 15 w 65"/>
                  <a:gd name="T13" fmla="*/ 4 h 61"/>
                  <a:gd name="T14" fmla="*/ 9 w 65"/>
                  <a:gd name="T15" fmla="*/ 8 h 61"/>
                  <a:gd name="T16" fmla="*/ 4 w 65"/>
                  <a:gd name="T17" fmla="*/ 15 h 61"/>
                  <a:gd name="T18" fmla="*/ 1 w 65"/>
                  <a:gd name="T19" fmla="*/ 19 h 61"/>
                  <a:gd name="T20" fmla="*/ 0 w 65"/>
                  <a:gd name="T21" fmla="*/ 25 h 61"/>
                  <a:gd name="T22" fmla="*/ 0 w 65"/>
                  <a:gd name="T23" fmla="*/ 31 h 61"/>
                  <a:gd name="T24" fmla="*/ 0 w 65"/>
                  <a:gd name="T25" fmla="*/ 38 h 61"/>
                  <a:gd name="T26" fmla="*/ 1 w 65"/>
                  <a:gd name="T27" fmla="*/ 44 h 61"/>
                  <a:gd name="T28" fmla="*/ 3 w 65"/>
                  <a:gd name="T29" fmla="*/ 48 h 61"/>
                  <a:gd name="T30" fmla="*/ 6 w 65"/>
                  <a:gd name="T31" fmla="*/ 52 h 61"/>
                  <a:gd name="T32" fmla="*/ 10 w 65"/>
                  <a:gd name="T33" fmla="*/ 57 h 61"/>
                  <a:gd name="T34" fmla="*/ 14 w 65"/>
                  <a:gd name="T35" fmla="*/ 59 h 61"/>
                  <a:gd name="T36" fmla="*/ 18 w 65"/>
                  <a:gd name="T37" fmla="*/ 59 h 61"/>
                  <a:gd name="T38" fmla="*/ 23 w 65"/>
                  <a:gd name="T39" fmla="*/ 61 h 61"/>
                  <a:gd name="T40" fmla="*/ 29 w 65"/>
                  <a:gd name="T41" fmla="*/ 61 h 61"/>
                  <a:gd name="T42" fmla="*/ 34 w 65"/>
                  <a:gd name="T43" fmla="*/ 61 h 61"/>
                  <a:gd name="T44" fmla="*/ 37 w 65"/>
                  <a:gd name="T45" fmla="*/ 59 h 61"/>
                  <a:gd name="T46" fmla="*/ 42 w 65"/>
                  <a:gd name="T47" fmla="*/ 57 h 61"/>
                  <a:gd name="T48" fmla="*/ 45 w 65"/>
                  <a:gd name="T49" fmla="*/ 52 h 61"/>
                  <a:gd name="T50" fmla="*/ 48 w 65"/>
                  <a:gd name="T51" fmla="*/ 48 h 61"/>
                  <a:gd name="T52" fmla="*/ 51 w 65"/>
                  <a:gd name="T53" fmla="*/ 46 h 61"/>
                  <a:gd name="T54" fmla="*/ 54 w 65"/>
                  <a:gd name="T55" fmla="*/ 42 h 61"/>
                  <a:gd name="T56" fmla="*/ 57 w 65"/>
                  <a:gd name="T57" fmla="*/ 40 h 61"/>
                  <a:gd name="T58" fmla="*/ 61 w 65"/>
                  <a:gd name="T59" fmla="*/ 38 h 61"/>
                  <a:gd name="T60" fmla="*/ 62 w 65"/>
                  <a:gd name="T61" fmla="*/ 33 h 61"/>
                  <a:gd name="T62" fmla="*/ 65 w 65"/>
                  <a:gd name="T63" fmla="*/ 31 h 61"/>
                  <a:gd name="T64" fmla="*/ 65 w 65"/>
                  <a:gd name="T65" fmla="*/ 25 h 61"/>
                  <a:gd name="T66" fmla="*/ 65 w 65"/>
                  <a:gd name="T67" fmla="*/ 23 h 61"/>
                  <a:gd name="T68" fmla="*/ 65 w 65"/>
                  <a:gd name="T69" fmla="*/ 21 h 61"/>
                  <a:gd name="T70" fmla="*/ 64 w 65"/>
                  <a:gd name="T71" fmla="*/ 17 h 61"/>
                  <a:gd name="T72" fmla="*/ 64 w 65"/>
                  <a:gd name="T73" fmla="*/ 15 h 61"/>
                  <a:gd name="T74" fmla="*/ 61 w 65"/>
                  <a:gd name="T75" fmla="*/ 12 h 61"/>
                  <a:gd name="T76" fmla="*/ 59 w 65"/>
                  <a:gd name="T77" fmla="*/ 10 h 61"/>
                  <a:gd name="T78" fmla="*/ 56 w 65"/>
                  <a:gd name="T79" fmla="*/ 8 h 61"/>
                  <a:gd name="T80" fmla="*/ 54 w 65"/>
                  <a:gd name="T81" fmla="*/ 8 h 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61"/>
                  <a:gd name="T125" fmla="*/ 65 w 65"/>
                  <a:gd name="T126" fmla="*/ 61 h 6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61">
                    <a:moveTo>
                      <a:pt x="54" y="8"/>
                    </a:moveTo>
                    <a:lnTo>
                      <a:pt x="48" y="4"/>
                    </a:lnTo>
                    <a:lnTo>
                      <a:pt x="42" y="2"/>
                    </a:lnTo>
                    <a:lnTo>
                      <a:pt x="34" y="0"/>
                    </a:lnTo>
                    <a:lnTo>
                      <a:pt x="28" y="0"/>
                    </a:lnTo>
                    <a:lnTo>
                      <a:pt x="21" y="0"/>
                    </a:lnTo>
                    <a:lnTo>
                      <a:pt x="15" y="4"/>
                    </a:lnTo>
                    <a:lnTo>
                      <a:pt x="9" y="8"/>
                    </a:lnTo>
                    <a:lnTo>
                      <a:pt x="4" y="15"/>
                    </a:lnTo>
                    <a:lnTo>
                      <a:pt x="1" y="19"/>
                    </a:lnTo>
                    <a:lnTo>
                      <a:pt x="0" y="25"/>
                    </a:lnTo>
                    <a:lnTo>
                      <a:pt x="0" y="31"/>
                    </a:lnTo>
                    <a:lnTo>
                      <a:pt x="0" y="38"/>
                    </a:lnTo>
                    <a:lnTo>
                      <a:pt x="1" y="44"/>
                    </a:lnTo>
                    <a:lnTo>
                      <a:pt x="3" y="48"/>
                    </a:lnTo>
                    <a:lnTo>
                      <a:pt x="6" y="52"/>
                    </a:lnTo>
                    <a:lnTo>
                      <a:pt x="10" y="57"/>
                    </a:lnTo>
                    <a:lnTo>
                      <a:pt x="14" y="59"/>
                    </a:lnTo>
                    <a:lnTo>
                      <a:pt x="18" y="59"/>
                    </a:lnTo>
                    <a:lnTo>
                      <a:pt x="23" y="61"/>
                    </a:lnTo>
                    <a:lnTo>
                      <a:pt x="29" y="61"/>
                    </a:lnTo>
                    <a:lnTo>
                      <a:pt x="34" y="61"/>
                    </a:lnTo>
                    <a:lnTo>
                      <a:pt x="37" y="59"/>
                    </a:lnTo>
                    <a:lnTo>
                      <a:pt x="42" y="57"/>
                    </a:lnTo>
                    <a:lnTo>
                      <a:pt x="45" y="52"/>
                    </a:lnTo>
                    <a:lnTo>
                      <a:pt x="48" y="48"/>
                    </a:lnTo>
                    <a:lnTo>
                      <a:pt x="51" y="46"/>
                    </a:lnTo>
                    <a:lnTo>
                      <a:pt x="54" y="42"/>
                    </a:lnTo>
                    <a:lnTo>
                      <a:pt x="57" y="40"/>
                    </a:lnTo>
                    <a:lnTo>
                      <a:pt x="61" y="38"/>
                    </a:lnTo>
                    <a:lnTo>
                      <a:pt x="62" y="33"/>
                    </a:lnTo>
                    <a:lnTo>
                      <a:pt x="65" y="31"/>
                    </a:lnTo>
                    <a:lnTo>
                      <a:pt x="65" y="25"/>
                    </a:lnTo>
                    <a:lnTo>
                      <a:pt x="65" y="23"/>
                    </a:lnTo>
                    <a:lnTo>
                      <a:pt x="65" y="21"/>
                    </a:lnTo>
                    <a:lnTo>
                      <a:pt x="64" y="17"/>
                    </a:lnTo>
                    <a:lnTo>
                      <a:pt x="64" y="15"/>
                    </a:lnTo>
                    <a:lnTo>
                      <a:pt x="61" y="12"/>
                    </a:lnTo>
                    <a:lnTo>
                      <a:pt x="59" y="10"/>
                    </a:lnTo>
                    <a:lnTo>
                      <a:pt x="56" y="8"/>
                    </a:lnTo>
                    <a:lnTo>
                      <a:pt x="54" y="8"/>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43" name="Freeform 362"/>
              <p:cNvSpPr>
                <a:spLocks/>
              </p:cNvSpPr>
              <p:nvPr/>
            </p:nvSpPr>
            <p:spPr bwMode="auto">
              <a:xfrm>
                <a:off x="3019" y="1676"/>
                <a:ext cx="53" cy="21"/>
              </a:xfrm>
              <a:custGeom>
                <a:avLst/>
                <a:gdLst>
                  <a:gd name="T0" fmla="*/ 4 w 53"/>
                  <a:gd name="T1" fmla="*/ 21 h 21"/>
                  <a:gd name="T2" fmla="*/ 9 w 53"/>
                  <a:gd name="T3" fmla="*/ 16 h 21"/>
                  <a:gd name="T4" fmla="*/ 14 w 53"/>
                  <a:gd name="T5" fmla="*/ 12 h 21"/>
                  <a:gd name="T6" fmla="*/ 18 w 53"/>
                  <a:gd name="T7" fmla="*/ 10 h 21"/>
                  <a:gd name="T8" fmla="*/ 25 w 53"/>
                  <a:gd name="T9" fmla="*/ 8 h 21"/>
                  <a:gd name="T10" fmla="*/ 31 w 53"/>
                  <a:gd name="T11" fmla="*/ 8 h 21"/>
                  <a:gd name="T12" fmla="*/ 37 w 53"/>
                  <a:gd name="T13" fmla="*/ 10 h 21"/>
                  <a:gd name="T14" fmla="*/ 43 w 53"/>
                  <a:gd name="T15" fmla="*/ 12 h 21"/>
                  <a:gd name="T16" fmla="*/ 50 w 53"/>
                  <a:gd name="T17" fmla="*/ 14 h 21"/>
                  <a:gd name="T18" fmla="*/ 53 w 53"/>
                  <a:gd name="T19" fmla="*/ 8 h 21"/>
                  <a:gd name="T20" fmla="*/ 45 w 53"/>
                  <a:gd name="T21" fmla="*/ 4 h 21"/>
                  <a:gd name="T22" fmla="*/ 39 w 53"/>
                  <a:gd name="T23" fmla="*/ 2 h 21"/>
                  <a:gd name="T24" fmla="*/ 31 w 53"/>
                  <a:gd name="T25" fmla="*/ 0 h 21"/>
                  <a:gd name="T26" fmla="*/ 25 w 53"/>
                  <a:gd name="T27" fmla="*/ 0 h 21"/>
                  <a:gd name="T28" fmla="*/ 17 w 53"/>
                  <a:gd name="T29" fmla="*/ 0 h 21"/>
                  <a:gd name="T30" fmla="*/ 11 w 53"/>
                  <a:gd name="T31" fmla="*/ 4 h 21"/>
                  <a:gd name="T32" fmla="*/ 4 w 53"/>
                  <a:gd name="T33" fmla="*/ 8 h 21"/>
                  <a:gd name="T34" fmla="*/ 0 w 53"/>
                  <a:gd name="T35" fmla="*/ 14 h 21"/>
                  <a:gd name="T36" fmla="*/ 4 w 53"/>
                  <a:gd name="T37" fmla="*/ 21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
                  <a:gd name="T58" fmla="*/ 0 h 21"/>
                  <a:gd name="T59" fmla="*/ 53 w 53"/>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 h="21">
                    <a:moveTo>
                      <a:pt x="4" y="21"/>
                    </a:moveTo>
                    <a:lnTo>
                      <a:pt x="9" y="16"/>
                    </a:lnTo>
                    <a:lnTo>
                      <a:pt x="14" y="12"/>
                    </a:lnTo>
                    <a:lnTo>
                      <a:pt x="18" y="10"/>
                    </a:lnTo>
                    <a:lnTo>
                      <a:pt x="25" y="8"/>
                    </a:lnTo>
                    <a:lnTo>
                      <a:pt x="31" y="8"/>
                    </a:lnTo>
                    <a:lnTo>
                      <a:pt x="37" y="10"/>
                    </a:lnTo>
                    <a:lnTo>
                      <a:pt x="43" y="12"/>
                    </a:lnTo>
                    <a:lnTo>
                      <a:pt x="50" y="14"/>
                    </a:lnTo>
                    <a:lnTo>
                      <a:pt x="53" y="8"/>
                    </a:lnTo>
                    <a:lnTo>
                      <a:pt x="45" y="4"/>
                    </a:lnTo>
                    <a:lnTo>
                      <a:pt x="39" y="2"/>
                    </a:lnTo>
                    <a:lnTo>
                      <a:pt x="31" y="0"/>
                    </a:lnTo>
                    <a:lnTo>
                      <a:pt x="25" y="0"/>
                    </a:lnTo>
                    <a:lnTo>
                      <a:pt x="17" y="0"/>
                    </a:lnTo>
                    <a:lnTo>
                      <a:pt x="11" y="4"/>
                    </a:lnTo>
                    <a:lnTo>
                      <a:pt x="4" y="8"/>
                    </a:lnTo>
                    <a:lnTo>
                      <a:pt x="0" y="14"/>
                    </a:lnTo>
                    <a:lnTo>
                      <a:pt x="4" y="2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44" name="Freeform 363"/>
              <p:cNvSpPr>
                <a:spLocks/>
              </p:cNvSpPr>
              <p:nvPr/>
            </p:nvSpPr>
            <p:spPr bwMode="auto">
              <a:xfrm>
                <a:off x="3012" y="1690"/>
                <a:ext cx="14" cy="51"/>
              </a:xfrm>
              <a:custGeom>
                <a:avLst/>
                <a:gdLst>
                  <a:gd name="T0" fmla="*/ 14 w 14"/>
                  <a:gd name="T1" fmla="*/ 42 h 51"/>
                  <a:gd name="T2" fmla="*/ 11 w 14"/>
                  <a:gd name="T3" fmla="*/ 40 h 51"/>
                  <a:gd name="T4" fmla="*/ 10 w 14"/>
                  <a:gd name="T5" fmla="*/ 36 h 51"/>
                  <a:gd name="T6" fmla="*/ 8 w 14"/>
                  <a:gd name="T7" fmla="*/ 32 h 51"/>
                  <a:gd name="T8" fmla="*/ 7 w 14"/>
                  <a:gd name="T9" fmla="*/ 28 h 51"/>
                  <a:gd name="T10" fmla="*/ 7 w 14"/>
                  <a:gd name="T11" fmla="*/ 21 h 51"/>
                  <a:gd name="T12" fmla="*/ 7 w 14"/>
                  <a:gd name="T13" fmla="*/ 17 h 51"/>
                  <a:gd name="T14" fmla="*/ 8 w 14"/>
                  <a:gd name="T15" fmla="*/ 11 h 51"/>
                  <a:gd name="T16" fmla="*/ 11 w 14"/>
                  <a:gd name="T17" fmla="*/ 7 h 51"/>
                  <a:gd name="T18" fmla="*/ 7 w 14"/>
                  <a:gd name="T19" fmla="*/ 0 h 51"/>
                  <a:gd name="T20" fmla="*/ 4 w 14"/>
                  <a:gd name="T21" fmla="*/ 7 h 51"/>
                  <a:gd name="T22" fmla="*/ 0 w 14"/>
                  <a:gd name="T23" fmla="*/ 15 h 51"/>
                  <a:gd name="T24" fmla="*/ 0 w 14"/>
                  <a:gd name="T25" fmla="*/ 21 h 51"/>
                  <a:gd name="T26" fmla="*/ 0 w 14"/>
                  <a:gd name="T27" fmla="*/ 28 h 51"/>
                  <a:gd name="T28" fmla="*/ 2 w 14"/>
                  <a:gd name="T29" fmla="*/ 36 h 51"/>
                  <a:gd name="T30" fmla="*/ 4 w 14"/>
                  <a:gd name="T31" fmla="*/ 42 h 51"/>
                  <a:gd name="T32" fmla="*/ 8 w 14"/>
                  <a:gd name="T33" fmla="*/ 47 h 51"/>
                  <a:gd name="T34" fmla="*/ 13 w 14"/>
                  <a:gd name="T35" fmla="*/ 51 h 51"/>
                  <a:gd name="T36" fmla="*/ 14 w 14"/>
                  <a:gd name="T37" fmla="*/ 42 h 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51"/>
                  <a:gd name="T59" fmla="*/ 14 w 14"/>
                  <a:gd name="T60" fmla="*/ 51 h 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51">
                    <a:moveTo>
                      <a:pt x="14" y="42"/>
                    </a:moveTo>
                    <a:lnTo>
                      <a:pt x="11" y="40"/>
                    </a:lnTo>
                    <a:lnTo>
                      <a:pt x="10" y="36"/>
                    </a:lnTo>
                    <a:lnTo>
                      <a:pt x="8" y="32"/>
                    </a:lnTo>
                    <a:lnTo>
                      <a:pt x="7" y="28"/>
                    </a:lnTo>
                    <a:lnTo>
                      <a:pt x="7" y="21"/>
                    </a:lnTo>
                    <a:lnTo>
                      <a:pt x="7" y="17"/>
                    </a:lnTo>
                    <a:lnTo>
                      <a:pt x="8" y="11"/>
                    </a:lnTo>
                    <a:lnTo>
                      <a:pt x="11" y="7"/>
                    </a:lnTo>
                    <a:lnTo>
                      <a:pt x="7" y="0"/>
                    </a:lnTo>
                    <a:lnTo>
                      <a:pt x="4" y="7"/>
                    </a:lnTo>
                    <a:lnTo>
                      <a:pt x="0" y="15"/>
                    </a:lnTo>
                    <a:lnTo>
                      <a:pt x="0" y="21"/>
                    </a:lnTo>
                    <a:lnTo>
                      <a:pt x="0" y="28"/>
                    </a:lnTo>
                    <a:lnTo>
                      <a:pt x="2" y="36"/>
                    </a:lnTo>
                    <a:lnTo>
                      <a:pt x="4" y="42"/>
                    </a:lnTo>
                    <a:lnTo>
                      <a:pt x="8" y="47"/>
                    </a:lnTo>
                    <a:lnTo>
                      <a:pt x="13" y="51"/>
                    </a:lnTo>
                    <a:lnTo>
                      <a:pt x="14" y="4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45" name="Freeform 364"/>
              <p:cNvSpPr>
                <a:spLocks/>
              </p:cNvSpPr>
              <p:nvPr/>
            </p:nvSpPr>
            <p:spPr bwMode="auto">
              <a:xfrm>
                <a:off x="3025" y="1728"/>
                <a:ext cx="39" cy="17"/>
              </a:xfrm>
              <a:custGeom>
                <a:avLst/>
                <a:gdLst>
                  <a:gd name="T0" fmla="*/ 34 w 39"/>
                  <a:gd name="T1" fmla="*/ 0 h 17"/>
                  <a:gd name="T2" fmla="*/ 31 w 39"/>
                  <a:gd name="T3" fmla="*/ 4 h 17"/>
                  <a:gd name="T4" fmla="*/ 28 w 39"/>
                  <a:gd name="T5" fmla="*/ 6 h 17"/>
                  <a:gd name="T6" fmla="*/ 23 w 39"/>
                  <a:gd name="T7" fmla="*/ 9 h 17"/>
                  <a:gd name="T8" fmla="*/ 20 w 39"/>
                  <a:gd name="T9" fmla="*/ 9 h 17"/>
                  <a:gd name="T10" fmla="*/ 16 w 39"/>
                  <a:gd name="T11" fmla="*/ 9 h 17"/>
                  <a:gd name="T12" fmla="*/ 11 w 39"/>
                  <a:gd name="T13" fmla="*/ 6 h 17"/>
                  <a:gd name="T14" fmla="*/ 6 w 39"/>
                  <a:gd name="T15" fmla="*/ 6 h 17"/>
                  <a:gd name="T16" fmla="*/ 1 w 39"/>
                  <a:gd name="T17" fmla="*/ 4 h 17"/>
                  <a:gd name="T18" fmla="*/ 0 w 39"/>
                  <a:gd name="T19" fmla="*/ 13 h 17"/>
                  <a:gd name="T20" fmla="*/ 5 w 39"/>
                  <a:gd name="T21" fmla="*/ 15 h 17"/>
                  <a:gd name="T22" fmla="*/ 9 w 39"/>
                  <a:gd name="T23" fmla="*/ 15 h 17"/>
                  <a:gd name="T24" fmla="*/ 14 w 39"/>
                  <a:gd name="T25" fmla="*/ 17 h 17"/>
                  <a:gd name="T26" fmla="*/ 20 w 39"/>
                  <a:gd name="T27" fmla="*/ 17 h 17"/>
                  <a:gd name="T28" fmla="*/ 25 w 39"/>
                  <a:gd name="T29" fmla="*/ 17 h 17"/>
                  <a:gd name="T30" fmla="*/ 30 w 39"/>
                  <a:gd name="T31" fmla="*/ 15 h 17"/>
                  <a:gd name="T32" fmla="*/ 34 w 39"/>
                  <a:gd name="T33" fmla="*/ 11 h 17"/>
                  <a:gd name="T34" fmla="*/ 39 w 39"/>
                  <a:gd name="T35" fmla="*/ 6 h 17"/>
                  <a:gd name="T36" fmla="*/ 34 w 3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7"/>
                  <a:gd name="T59" fmla="*/ 39 w 3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7">
                    <a:moveTo>
                      <a:pt x="34" y="0"/>
                    </a:moveTo>
                    <a:lnTo>
                      <a:pt x="31" y="4"/>
                    </a:lnTo>
                    <a:lnTo>
                      <a:pt x="28" y="6"/>
                    </a:lnTo>
                    <a:lnTo>
                      <a:pt x="23" y="9"/>
                    </a:lnTo>
                    <a:lnTo>
                      <a:pt x="20" y="9"/>
                    </a:lnTo>
                    <a:lnTo>
                      <a:pt x="16" y="9"/>
                    </a:lnTo>
                    <a:lnTo>
                      <a:pt x="11" y="6"/>
                    </a:lnTo>
                    <a:lnTo>
                      <a:pt x="6" y="6"/>
                    </a:lnTo>
                    <a:lnTo>
                      <a:pt x="1" y="4"/>
                    </a:lnTo>
                    <a:lnTo>
                      <a:pt x="0" y="13"/>
                    </a:lnTo>
                    <a:lnTo>
                      <a:pt x="5" y="15"/>
                    </a:lnTo>
                    <a:lnTo>
                      <a:pt x="9" y="15"/>
                    </a:lnTo>
                    <a:lnTo>
                      <a:pt x="14" y="17"/>
                    </a:lnTo>
                    <a:lnTo>
                      <a:pt x="20" y="17"/>
                    </a:lnTo>
                    <a:lnTo>
                      <a:pt x="25" y="17"/>
                    </a:lnTo>
                    <a:lnTo>
                      <a:pt x="30" y="15"/>
                    </a:lnTo>
                    <a:lnTo>
                      <a:pt x="34" y="11"/>
                    </a:lnTo>
                    <a:lnTo>
                      <a:pt x="39" y="6"/>
                    </a:lnTo>
                    <a:lnTo>
                      <a:pt x="34"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46" name="Freeform 365"/>
              <p:cNvSpPr>
                <a:spLocks/>
              </p:cNvSpPr>
              <p:nvPr/>
            </p:nvSpPr>
            <p:spPr bwMode="auto">
              <a:xfrm>
                <a:off x="3059" y="1705"/>
                <a:ext cx="25" cy="29"/>
              </a:xfrm>
              <a:custGeom>
                <a:avLst/>
                <a:gdLst>
                  <a:gd name="T0" fmla="*/ 19 w 25"/>
                  <a:gd name="T1" fmla="*/ 0 h 29"/>
                  <a:gd name="T2" fmla="*/ 19 w 25"/>
                  <a:gd name="T3" fmla="*/ 4 h 29"/>
                  <a:gd name="T4" fmla="*/ 18 w 25"/>
                  <a:gd name="T5" fmla="*/ 6 h 29"/>
                  <a:gd name="T6" fmla="*/ 14 w 25"/>
                  <a:gd name="T7" fmla="*/ 8 h 29"/>
                  <a:gd name="T8" fmla="*/ 13 w 25"/>
                  <a:gd name="T9" fmla="*/ 11 h 29"/>
                  <a:gd name="T10" fmla="*/ 10 w 25"/>
                  <a:gd name="T11" fmla="*/ 15 h 29"/>
                  <a:gd name="T12" fmla="*/ 7 w 25"/>
                  <a:gd name="T13" fmla="*/ 17 h 29"/>
                  <a:gd name="T14" fmla="*/ 3 w 25"/>
                  <a:gd name="T15" fmla="*/ 19 h 29"/>
                  <a:gd name="T16" fmla="*/ 0 w 25"/>
                  <a:gd name="T17" fmla="*/ 23 h 29"/>
                  <a:gd name="T18" fmla="*/ 5 w 25"/>
                  <a:gd name="T19" fmla="*/ 29 h 29"/>
                  <a:gd name="T20" fmla="*/ 7 w 25"/>
                  <a:gd name="T21" fmla="*/ 27 h 29"/>
                  <a:gd name="T22" fmla="*/ 10 w 25"/>
                  <a:gd name="T23" fmla="*/ 23 h 29"/>
                  <a:gd name="T24" fmla="*/ 13 w 25"/>
                  <a:gd name="T25" fmla="*/ 21 h 29"/>
                  <a:gd name="T26" fmla="*/ 16 w 25"/>
                  <a:gd name="T27" fmla="*/ 19 h 29"/>
                  <a:gd name="T28" fmla="*/ 19 w 25"/>
                  <a:gd name="T29" fmla="*/ 15 h 29"/>
                  <a:gd name="T30" fmla="*/ 22 w 25"/>
                  <a:gd name="T31" fmla="*/ 13 h 29"/>
                  <a:gd name="T32" fmla="*/ 24 w 25"/>
                  <a:gd name="T33" fmla="*/ 6 h 29"/>
                  <a:gd name="T34" fmla="*/ 25 w 25"/>
                  <a:gd name="T35" fmla="*/ 2 h 29"/>
                  <a:gd name="T36" fmla="*/ 19 w 25"/>
                  <a:gd name="T37" fmla="*/ 0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29"/>
                  <a:gd name="T59" fmla="*/ 25 w 25"/>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29">
                    <a:moveTo>
                      <a:pt x="19" y="0"/>
                    </a:moveTo>
                    <a:lnTo>
                      <a:pt x="19" y="4"/>
                    </a:lnTo>
                    <a:lnTo>
                      <a:pt x="18" y="6"/>
                    </a:lnTo>
                    <a:lnTo>
                      <a:pt x="14" y="8"/>
                    </a:lnTo>
                    <a:lnTo>
                      <a:pt x="13" y="11"/>
                    </a:lnTo>
                    <a:lnTo>
                      <a:pt x="10" y="15"/>
                    </a:lnTo>
                    <a:lnTo>
                      <a:pt x="7" y="17"/>
                    </a:lnTo>
                    <a:lnTo>
                      <a:pt x="3" y="19"/>
                    </a:lnTo>
                    <a:lnTo>
                      <a:pt x="0" y="23"/>
                    </a:lnTo>
                    <a:lnTo>
                      <a:pt x="5" y="29"/>
                    </a:lnTo>
                    <a:lnTo>
                      <a:pt x="7" y="27"/>
                    </a:lnTo>
                    <a:lnTo>
                      <a:pt x="10" y="23"/>
                    </a:lnTo>
                    <a:lnTo>
                      <a:pt x="13" y="21"/>
                    </a:lnTo>
                    <a:lnTo>
                      <a:pt x="16" y="19"/>
                    </a:lnTo>
                    <a:lnTo>
                      <a:pt x="19" y="15"/>
                    </a:lnTo>
                    <a:lnTo>
                      <a:pt x="22" y="13"/>
                    </a:lnTo>
                    <a:lnTo>
                      <a:pt x="24" y="6"/>
                    </a:lnTo>
                    <a:lnTo>
                      <a:pt x="25" y="2"/>
                    </a:lnTo>
                    <a:lnTo>
                      <a:pt x="19"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47" name="Freeform 366"/>
              <p:cNvSpPr>
                <a:spLocks/>
              </p:cNvSpPr>
              <p:nvPr/>
            </p:nvSpPr>
            <p:spPr bwMode="auto">
              <a:xfrm>
                <a:off x="3069" y="1684"/>
                <a:ext cx="17" cy="23"/>
              </a:xfrm>
              <a:custGeom>
                <a:avLst/>
                <a:gdLst>
                  <a:gd name="T0" fmla="*/ 0 w 17"/>
                  <a:gd name="T1" fmla="*/ 6 h 23"/>
                  <a:gd name="T2" fmla="*/ 1 w 17"/>
                  <a:gd name="T3" fmla="*/ 8 h 23"/>
                  <a:gd name="T4" fmla="*/ 4 w 17"/>
                  <a:gd name="T5" fmla="*/ 11 h 23"/>
                  <a:gd name="T6" fmla="*/ 6 w 17"/>
                  <a:gd name="T7" fmla="*/ 13 h 23"/>
                  <a:gd name="T8" fmla="*/ 8 w 17"/>
                  <a:gd name="T9" fmla="*/ 15 h 23"/>
                  <a:gd name="T10" fmla="*/ 9 w 17"/>
                  <a:gd name="T11" fmla="*/ 17 h 23"/>
                  <a:gd name="T12" fmla="*/ 9 w 17"/>
                  <a:gd name="T13" fmla="*/ 19 h 23"/>
                  <a:gd name="T14" fmla="*/ 9 w 17"/>
                  <a:gd name="T15" fmla="*/ 21 h 23"/>
                  <a:gd name="T16" fmla="*/ 15 w 17"/>
                  <a:gd name="T17" fmla="*/ 23 h 23"/>
                  <a:gd name="T18" fmla="*/ 17 w 17"/>
                  <a:gd name="T19" fmla="*/ 19 h 23"/>
                  <a:gd name="T20" fmla="*/ 15 w 17"/>
                  <a:gd name="T21" fmla="*/ 15 h 23"/>
                  <a:gd name="T22" fmla="*/ 14 w 17"/>
                  <a:gd name="T23" fmla="*/ 11 h 23"/>
                  <a:gd name="T24" fmla="*/ 12 w 17"/>
                  <a:gd name="T25" fmla="*/ 8 h 23"/>
                  <a:gd name="T26" fmla="*/ 11 w 17"/>
                  <a:gd name="T27" fmla="*/ 4 h 23"/>
                  <a:gd name="T28" fmla="*/ 8 w 17"/>
                  <a:gd name="T29" fmla="*/ 2 h 23"/>
                  <a:gd name="T30" fmla="*/ 4 w 17"/>
                  <a:gd name="T31" fmla="*/ 0 h 23"/>
                  <a:gd name="T32" fmla="*/ 3 w 17"/>
                  <a:gd name="T33" fmla="*/ 0 h 23"/>
                  <a:gd name="T34" fmla="*/ 0 w 17"/>
                  <a:gd name="T35" fmla="*/ 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23"/>
                  <a:gd name="T56" fmla="*/ 17 w 17"/>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23">
                    <a:moveTo>
                      <a:pt x="0" y="6"/>
                    </a:moveTo>
                    <a:lnTo>
                      <a:pt x="1" y="8"/>
                    </a:lnTo>
                    <a:lnTo>
                      <a:pt x="4" y="11"/>
                    </a:lnTo>
                    <a:lnTo>
                      <a:pt x="6" y="13"/>
                    </a:lnTo>
                    <a:lnTo>
                      <a:pt x="8" y="15"/>
                    </a:lnTo>
                    <a:lnTo>
                      <a:pt x="9" y="17"/>
                    </a:lnTo>
                    <a:lnTo>
                      <a:pt x="9" y="19"/>
                    </a:lnTo>
                    <a:lnTo>
                      <a:pt x="9" y="21"/>
                    </a:lnTo>
                    <a:lnTo>
                      <a:pt x="15" y="23"/>
                    </a:lnTo>
                    <a:lnTo>
                      <a:pt x="17" y="19"/>
                    </a:lnTo>
                    <a:lnTo>
                      <a:pt x="15" y="15"/>
                    </a:lnTo>
                    <a:lnTo>
                      <a:pt x="14" y="11"/>
                    </a:lnTo>
                    <a:lnTo>
                      <a:pt x="12" y="8"/>
                    </a:lnTo>
                    <a:lnTo>
                      <a:pt x="11" y="4"/>
                    </a:lnTo>
                    <a:lnTo>
                      <a:pt x="8" y="2"/>
                    </a:lnTo>
                    <a:lnTo>
                      <a:pt x="4" y="0"/>
                    </a:lnTo>
                    <a:lnTo>
                      <a:pt x="3" y="0"/>
                    </a:lnTo>
                    <a:lnTo>
                      <a:pt x="0"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48" name="Freeform 367"/>
              <p:cNvSpPr>
                <a:spLocks/>
              </p:cNvSpPr>
              <p:nvPr/>
            </p:nvSpPr>
            <p:spPr bwMode="auto">
              <a:xfrm>
                <a:off x="3061" y="1705"/>
                <a:ext cx="75" cy="61"/>
              </a:xfrm>
              <a:custGeom>
                <a:avLst/>
                <a:gdLst>
                  <a:gd name="T0" fmla="*/ 73 w 75"/>
                  <a:gd name="T1" fmla="*/ 25 h 61"/>
                  <a:gd name="T2" fmla="*/ 70 w 75"/>
                  <a:gd name="T3" fmla="*/ 21 h 61"/>
                  <a:gd name="T4" fmla="*/ 66 w 75"/>
                  <a:gd name="T5" fmla="*/ 17 h 61"/>
                  <a:gd name="T6" fmla="*/ 61 w 75"/>
                  <a:gd name="T7" fmla="*/ 11 h 61"/>
                  <a:gd name="T8" fmla="*/ 56 w 75"/>
                  <a:gd name="T9" fmla="*/ 6 h 61"/>
                  <a:gd name="T10" fmla="*/ 53 w 75"/>
                  <a:gd name="T11" fmla="*/ 4 h 61"/>
                  <a:gd name="T12" fmla="*/ 48 w 75"/>
                  <a:gd name="T13" fmla="*/ 0 h 61"/>
                  <a:gd name="T14" fmla="*/ 44 w 75"/>
                  <a:gd name="T15" fmla="*/ 0 h 61"/>
                  <a:gd name="T16" fmla="*/ 39 w 75"/>
                  <a:gd name="T17" fmla="*/ 2 h 61"/>
                  <a:gd name="T18" fmla="*/ 33 w 75"/>
                  <a:gd name="T19" fmla="*/ 6 h 61"/>
                  <a:gd name="T20" fmla="*/ 28 w 75"/>
                  <a:gd name="T21" fmla="*/ 8 h 61"/>
                  <a:gd name="T22" fmla="*/ 22 w 75"/>
                  <a:gd name="T23" fmla="*/ 13 h 61"/>
                  <a:gd name="T24" fmla="*/ 17 w 75"/>
                  <a:gd name="T25" fmla="*/ 19 h 61"/>
                  <a:gd name="T26" fmla="*/ 12 w 75"/>
                  <a:gd name="T27" fmla="*/ 23 h 61"/>
                  <a:gd name="T28" fmla="*/ 8 w 75"/>
                  <a:gd name="T29" fmla="*/ 29 h 61"/>
                  <a:gd name="T30" fmla="*/ 5 w 75"/>
                  <a:gd name="T31" fmla="*/ 36 h 61"/>
                  <a:gd name="T32" fmla="*/ 1 w 75"/>
                  <a:gd name="T33" fmla="*/ 42 h 61"/>
                  <a:gd name="T34" fmla="*/ 0 w 75"/>
                  <a:gd name="T35" fmla="*/ 46 h 61"/>
                  <a:gd name="T36" fmla="*/ 1 w 75"/>
                  <a:gd name="T37" fmla="*/ 50 h 61"/>
                  <a:gd name="T38" fmla="*/ 3 w 75"/>
                  <a:gd name="T39" fmla="*/ 53 h 61"/>
                  <a:gd name="T40" fmla="*/ 5 w 75"/>
                  <a:gd name="T41" fmla="*/ 57 h 61"/>
                  <a:gd name="T42" fmla="*/ 8 w 75"/>
                  <a:gd name="T43" fmla="*/ 59 h 61"/>
                  <a:gd name="T44" fmla="*/ 11 w 75"/>
                  <a:gd name="T45" fmla="*/ 61 h 61"/>
                  <a:gd name="T46" fmla="*/ 16 w 75"/>
                  <a:gd name="T47" fmla="*/ 61 h 61"/>
                  <a:gd name="T48" fmla="*/ 19 w 75"/>
                  <a:gd name="T49" fmla="*/ 61 h 61"/>
                  <a:gd name="T50" fmla="*/ 23 w 75"/>
                  <a:gd name="T51" fmla="*/ 61 h 61"/>
                  <a:gd name="T52" fmla="*/ 26 w 75"/>
                  <a:gd name="T53" fmla="*/ 59 h 61"/>
                  <a:gd name="T54" fmla="*/ 31 w 75"/>
                  <a:gd name="T55" fmla="*/ 57 h 61"/>
                  <a:gd name="T56" fmla="*/ 34 w 75"/>
                  <a:gd name="T57" fmla="*/ 55 h 61"/>
                  <a:gd name="T58" fmla="*/ 37 w 75"/>
                  <a:gd name="T59" fmla="*/ 53 h 61"/>
                  <a:gd name="T60" fmla="*/ 42 w 75"/>
                  <a:gd name="T61" fmla="*/ 50 h 61"/>
                  <a:gd name="T62" fmla="*/ 45 w 75"/>
                  <a:gd name="T63" fmla="*/ 46 h 61"/>
                  <a:gd name="T64" fmla="*/ 48 w 75"/>
                  <a:gd name="T65" fmla="*/ 44 h 61"/>
                  <a:gd name="T66" fmla="*/ 51 w 75"/>
                  <a:gd name="T67" fmla="*/ 42 h 61"/>
                  <a:gd name="T68" fmla="*/ 55 w 75"/>
                  <a:gd name="T69" fmla="*/ 42 h 61"/>
                  <a:gd name="T70" fmla="*/ 58 w 75"/>
                  <a:gd name="T71" fmla="*/ 40 h 61"/>
                  <a:gd name="T72" fmla="*/ 61 w 75"/>
                  <a:gd name="T73" fmla="*/ 40 h 61"/>
                  <a:gd name="T74" fmla="*/ 62 w 75"/>
                  <a:gd name="T75" fmla="*/ 40 h 61"/>
                  <a:gd name="T76" fmla="*/ 66 w 75"/>
                  <a:gd name="T77" fmla="*/ 40 h 61"/>
                  <a:gd name="T78" fmla="*/ 69 w 75"/>
                  <a:gd name="T79" fmla="*/ 38 h 61"/>
                  <a:gd name="T80" fmla="*/ 72 w 75"/>
                  <a:gd name="T81" fmla="*/ 36 h 61"/>
                  <a:gd name="T82" fmla="*/ 72 w 75"/>
                  <a:gd name="T83" fmla="*/ 34 h 61"/>
                  <a:gd name="T84" fmla="*/ 73 w 75"/>
                  <a:gd name="T85" fmla="*/ 34 h 61"/>
                  <a:gd name="T86" fmla="*/ 73 w 75"/>
                  <a:gd name="T87" fmla="*/ 32 h 61"/>
                  <a:gd name="T88" fmla="*/ 75 w 75"/>
                  <a:gd name="T89" fmla="*/ 29 h 61"/>
                  <a:gd name="T90" fmla="*/ 75 w 75"/>
                  <a:gd name="T91" fmla="*/ 27 h 61"/>
                  <a:gd name="T92" fmla="*/ 75 w 75"/>
                  <a:gd name="T93" fmla="*/ 27 h 61"/>
                  <a:gd name="T94" fmla="*/ 75 w 75"/>
                  <a:gd name="T95" fmla="*/ 25 h 61"/>
                  <a:gd name="T96" fmla="*/ 73 w 75"/>
                  <a:gd name="T97" fmla="*/ 25 h 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
                  <a:gd name="T148" fmla="*/ 0 h 61"/>
                  <a:gd name="T149" fmla="*/ 75 w 75"/>
                  <a:gd name="T150" fmla="*/ 61 h 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 h="61">
                    <a:moveTo>
                      <a:pt x="73" y="25"/>
                    </a:moveTo>
                    <a:lnTo>
                      <a:pt x="70" y="21"/>
                    </a:lnTo>
                    <a:lnTo>
                      <a:pt x="66" y="17"/>
                    </a:lnTo>
                    <a:lnTo>
                      <a:pt x="61" y="11"/>
                    </a:lnTo>
                    <a:lnTo>
                      <a:pt x="56" y="6"/>
                    </a:lnTo>
                    <a:lnTo>
                      <a:pt x="53" y="4"/>
                    </a:lnTo>
                    <a:lnTo>
                      <a:pt x="48" y="0"/>
                    </a:lnTo>
                    <a:lnTo>
                      <a:pt x="44" y="0"/>
                    </a:lnTo>
                    <a:lnTo>
                      <a:pt x="39" y="2"/>
                    </a:lnTo>
                    <a:lnTo>
                      <a:pt x="33" y="6"/>
                    </a:lnTo>
                    <a:lnTo>
                      <a:pt x="28" y="8"/>
                    </a:lnTo>
                    <a:lnTo>
                      <a:pt x="22" y="13"/>
                    </a:lnTo>
                    <a:lnTo>
                      <a:pt x="17" y="19"/>
                    </a:lnTo>
                    <a:lnTo>
                      <a:pt x="12" y="23"/>
                    </a:lnTo>
                    <a:lnTo>
                      <a:pt x="8" y="29"/>
                    </a:lnTo>
                    <a:lnTo>
                      <a:pt x="5" y="36"/>
                    </a:lnTo>
                    <a:lnTo>
                      <a:pt x="1" y="42"/>
                    </a:lnTo>
                    <a:lnTo>
                      <a:pt x="0" y="46"/>
                    </a:lnTo>
                    <a:lnTo>
                      <a:pt x="1" y="50"/>
                    </a:lnTo>
                    <a:lnTo>
                      <a:pt x="3" y="53"/>
                    </a:lnTo>
                    <a:lnTo>
                      <a:pt x="5" y="57"/>
                    </a:lnTo>
                    <a:lnTo>
                      <a:pt x="8" y="59"/>
                    </a:lnTo>
                    <a:lnTo>
                      <a:pt x="11" y="61"/>
                    </a:lnTo>
                    <a:lnTo>
                      <a:pt x="16" y="61"/>
                    </a:lnTo>
                    <a:lnTo>
                      <a:pt x="19" y="61"/>
                    </a:lnTo>
                    <a:lnTo>
                      <a:pt x="23" y="61"/>
                    </a:lnTo>
                    <a:lnTo>
                      <a:pt x="26" y="59"/>
                    </a:lnTo>
                    <a:lnTo>
                      <a:pt x="31" y="57"/>
                    </a:lnTo>
                    <a:lnTo>
                      <a:pt x="34" y="55"/>
                    </a:lnTo>
                    <a:lnTo>
                      <a:pt x="37" y="53"/>
                    </a:lnTo>
                    <a:lnTo>
                      <a:pt x="42" y="50"/>
                    </a:lnTo>
                    <a:lnTo>
                      <a:pt x="45" y="46"/>
                    </a:lnTo>
                    <a:lnTo>
                      <a:pt x="48" y="44"/>
                    </a:lnTo>
                    <a:lnTo>
                      <a:pt x="51" y="42"/>
                    </a:lnTo>
                    <a:lnTo>
                      <a:pt x="55" y="42"/>
                    </a:lnTo>
                    <a:lnTo>
                      <a:pt x="58" y="40"/>
                    </a:lnTo>
                    <a:lnTo>
                      <a:pt x="61" y="40"/>
                    </a:lnTo>
                    <a:lnTo>
                      <a:pt x="62" y="40"/>
                    </a:lnTo>
                    <a:lnTo>
                      <a:pt x="66" y="40"/>
                    </a:lnTo>
                    <a:lnTo>
                      <a:pt x="69" y="38"/>
                    </a:lnTo>
                    <a:lnTo>
                      <a:pt x="72" y="36"/>
                    </a:lnTo>
                    <a:lnTo>
                      <a:pt x="72" y="34"/>
                    </a:lnTo>
                    <a:lnTo>
                      <a:pt x="73" y="34"/>
                    </a:lnTo>
                    <a:lnTo>
                      <a:pt x="73" y="32"/>
                    </a:lnTo>
                    <a:lnTo>
                      <a:pt x="75" y="29"/>
                    </a:lnTo>
                    <a:lnTo>
                      <a:pt x="75" y="27"/>
                    </a:lnTo>
                    <a:lnTo>
                      <a:pt x="75" y="25"/>
                    </a:lnTo>
                    <a:lnTo>
                      <a:pt x="73" y="25"/>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49" name="Freeform 368"/>
              <p:cNvSpPr>
                <a:spLocks/>
              </p:cNvSpPr>
              <p:nvPr/>
            </p:nvSpPr>
            <p:spPr bwMode="auto">
              <a:xfrm>
                <a:off x="3098" y="1701"/>
                <a:ext cx="40" cy="33"/>
              </a:xfrm>
              <a:custGeom>
                <a:avLst/>
                <a:gdLst>
                  <a:gd name="T0" fmla="*/ 4 w 40"/>
                  <a:gd name="T1" fmla="*/ 10 h 33"/>
                  <a:gd name="T2" fmla="*/ 7 w 40"/>
                  <a:gd name="T3" fmla="*/ 8 h 33"/>
                  <a:gd name="T4" fmla="*/ 10 w 40"/>
                  <a:gd name="T5" fmla="*/ 10 h 33"/>
                  <a:gd name="T6" fmla="*/ 14 w 40"/>
                  <a:gd name="T7" fmla="*/ 10 h 33"/>
                  <a:gd name="T8" fmla="*/ 18 w 40"/>
                  <a:gd name="T9" fmla="*/ 15 h 33"/>
                  <a:gd name="T10" fmla="*/ 22 w 40"/>
                  <a:gd name="T11" fmla="*/ 19 h 33"/>
                  <a:gd name="T12" fmla="*/ 27 w 40"/>
                  <a:gd name="T13" fmla="*/ 23 h 33"/>
                  <a:gd name="T14" fmla="*/ 30 w 40"/>
                  <a:gd name="T15" fmla="*/ 27 h 33"/>
                  <a:gd name="T16" fmla="*/ 35 w 40"/>
                  <a:gd name="T17" fmla="*/ 33 h 33"/>
                  <a:gd name="T18" fmla="*/ 40 w 40"/>
                  <a:gd name="T19" fmla="*/ 25 h 33"/>
                  <a:gd name="T20" fmla="*/ 35 w 40"/>
                  <a:gd name="T21" fmla="*/ 21 h 33"/>
                  <a:gd name="T22" fmla="*/ 30 w 40"/>
                  <a:gd name="T23" fmla="*/ 17 h 33"/>
                  <a:gd name="T24" fmla="*/ 27 w 40"/>
                  <a:gd name="T25" fmla="*/ 12 h 33"/>
                  <a:gd name="T26" fmla="*/ 22 w 40"/>
                  <a:gd name="T27" fmla="*/ 8 h 33"/>
                  <a:gd name="T28" fmla="*/ 16 w 40"/>
                  <a:gd name="T29" fmla="*/ 4 h 33"/>
                  <a:gd name="T30" fmla="*/ 11 w 40"/>
                  <a:gd name="T31" fmla="*/ 0 h 33"/>
                  <a:gd name="T32" fmla="*/ 7 w 40"/>
                  <a:gd name="T33" fmla="*/ 0 h 33"/>
                  <a:gd name="T34" fmla="*/ 0 w 40"/>
                  <a:gd name="T35" fmla="*/ 2 h 33"/>
                  <a:gd name="T36" fmla="*/ 4 w 40"/>
                  <a:gd name="T37" fmla="*/ 10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33"/>
                  <a:gd name="T59" fmla="*/ 40 w 40"/>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33">
                    <a:moveTo>
                      <a:pt x="4" y="10"/>
                    </a:moveTo>
                    <a:lnTo>
                      <a:pt x="7" y="8"/>
                    </a:lnTo>
                    <a:lnTo>
                      <a:pt x="10" y="10"/>
                    </a:lnTo>
                    <a:lnTo>
                      <a:pt x="14" y="10"/>
                    </a:lnTo>
                    <a:lnTo>
                      <a:pt x="18" y="15"/>
                    </a:lnTo>
                    <a:lnTo>
                      <a:pt x="22" y="19"/>
                    </a:lnTo>
                    <a:lnTo>
                      <a:pt x="27" y="23"/>
                    </a:lnTo>
                    <a:lnTo>
                      <a:pt x="30" y="27"/>
                    </a:lnTo>
                    <a:lnTo>
                      <a:pt x="35" y="33"/>
                    </a:lnTo>
                    <a:lnTo>
                      <a:pt x="40" y="25"/>
                    </a:lnTo>
                    <a:lnTo>
                      <a:pt x="35" y="21"/>
                    </a:lnTo>
                    <a:lnTo>
                      <a:pt x="30" y="17"/>
                    </a:lnTo>
                    <a:lnTo>
                      <a:pt x="27" y="12"/>
                    </a:lnTo>
                    <a:lnTo>
                      <a:pt x="22" y="8"/>
                    </a:lnTo>
                    <a:lnTo>
                      <a:pt x="16" y="4"/>
                    </a:lnTo>
                    <a:lnTo>
                      <a:pt x="11" y="0"/>
                    </a:lnTo>
                    <a:lnTo>
                      <a:pt x="7" y="0"/>
                    </a:lnTo>
                    <a:lnTo>
                      <a:pt x="0" y="2"/>
                    </a:lnTo>
                    <a:lnTo>
                      <a:pt x="4"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50" name="Freeform 369"/>
              <p:cNvSpPr>
                <a:spLocks/>
              </p:cNvSpPr>
              <p:nvPr/>
            </p:nvSpPr>
            <p:spPr bwMode="auto">
              <a:xfrm>
                <a:off x="3059" y="1703"/>
                <a:ext cx="43" cy="46"/>
              </a:xfrm>
              <a:custGeom>
                <a:avLst/>
                <a:gdLst>
                  <a:gd name="T0" fmla="*/ 7 w 43"/>
                  <a:gd name="T1" fmla="*/ 46 h 46"/>
                  <a:gd name="T2" fmla="*/ 8 w 43"/>
                  <a:gd name="T3" fmla="*/ 40 h 46"/>
                  <a:gd name="T4" fmla="*/ 13 w 43"/>
                  <a:gd name="T5" fmla="*/ 34 h 46"/>
                  <a:gd name="T6" fmla="*/ 16 w 43"/>
                  <a:gd name="T7" fmla="*/ 29 h 46"/>
                  <a:gd name="T8" fmla="*/ 21 w 43"/>
                  <a:gd name="T9" fmla="*/ 23 h 46"/>
                  <a:gd name="T10" fmla="*/ 25 w 43"/>
                  <a:gd name="T11" fmla="*/ 19 h 46"/>
                  <a:gd name="T12" fmla="*/ 32 w 43"/>
                  <a:gd name="T13" fmla="*/ 15 h 46"/>
                  <a:gd name="T14" fmla="*/ 36 w 43"/>
                  <a:gd name="T15" fmla="*/ 13 h 46"/>
                  <a:gd name="T16" fmla="*/ 43 w 43"/>
                  <a:gd name="T17" fmla="*/ 8 h 46"/>
                  <a:gd name="T18" fmla="*/ 39 w 43"/>
                  <a:gd name="T19" fmla="*/ 0 h 46"/>
                  <a:gd name="T20" fmla="*/ 33 w 43"/>
                  <a:gd name="T21" fmla="*/ 4 h 46"/>
                  <a:gd name="T22" fmla="*/ 28 w 43"/>
                  <a:gd name="T23" fmla="*/ 8 h 46"/>
                  <a:gd name="T24" fmla="*/ 22 w 43"/>
                  <a:gd name="T25" fmla="*/ 13 h 46"/>
                  <a:gd name="T26" fmla="*/ 18 w 43"/>
                  <a:gd name="T27" fmla="*/ 17 h 46"/>
                  <a:gd name="T28" fmla="*/ 11 w 43"/>
                  <a:gd name="T29" fmla="*/ 23 h 46"/>
                  <a:gd name="T30" fmla="*/ 7 w 43"/>
                  <a:gd name="T31" fmla="*/ 27 h 46"/>
                  <a:gd name="T32" fmla="*/ 3 w 43"/>
                  <a:gd name="T33" fmla="*/ 36 h 46"/>
                  <a:gd name="T34" fmla="*/ 0 w 43"/>
                  <a:gd name="T35" fmla="*/ 42 h 46"/>
                  <a:gd name="T36" fmla="*/ 7 w 43"/>
                  <a:gd name="T37" fmla="*/ 46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46"/>
                  <a:gd name="T59" fmla="*/ 43 w 43"/>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46">
                    <a:moveTo>
                      <a:pt x="7" y="46"/>
                    </a:moveTo>
                    <a:lnTo>
                      <a:pt x="8" y="40"/>
                    </a:lnTo>
                    <a:lnTo>
                      <a:pt x="13" y="34"/>
                    </a:lnTo>
                    <a:lnTo>
                      <a:pt x="16" y="29"/>
                    </a:lnTo>
                    <a:lnTo>
                      <a:pt x="21" y="23"/>
                    </a:lnTo>
                    <a:lnTo>
                      <a:pt x="25" y="19"/>
                    </a:lnTo>
                    <a:lnTo>
                      <a:pt x="32" y="15"/>
                    </a:lnTo>
                    <a:lnTo>
                      <a:pt x="36" y="13"/>
                    </a:lnTo>
                    <a:lnTo>
                      <a:pt x="43" y="8"/>
                    </a:lnTo>
                    <a:lnTo>
                      <a:pt x="39" y="0"/>
                    </a:lnTo>
                    <a:lnTo>
                      <a:pt x="33" y="4"/>
                    </a:lnTo>
                    <a:lnTo>
                      <a:pt x="28" y="8"/>
                    </a:lnTo>
                    <a:lnTo>
                      <a:pt x="22" y="13"/>
                    </a:lnTo>
                    <a:lnTo>
                      <a:pt x="18" y="17"/>
                    </a:lnTo>
                    <a:lnTo>
                      <a:pt x="11" y="23"/>
                    </a:lnTo>
                    <a:lnTo>
                      <a:pt x="7" y="27"/>
                    </a:lnTo>
                    <a:lnTo>
                      <a:pt x="3" y="36"/>
                    </a:lnTo>
                    <a:lnTo>
                      <a:pt x="0" y="42"/>
                    </a:lnTo>
                    <a:lnTo>
                      <a:pt x="7" y="4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51" name="Freeform 370"/>
              <p:cNvSpPr>
                <a:spLocks/>
              </p:cNvSpPr>
              <p:nvPr/>
            </p:nvSpPr>
            <p:spPr bwMode="auto">
              <a:xfrm>
                <a:off x="3058" y="1745"/>
                <a:ext cx="22" cy="25"/>
              </a:xfrm>
              <a:custGeom>
                <a:avLst/>
                <a:gdLst>
                  <a:gd name="T0" fmla="*/ 22 w 22"/>
                  <a:gd name="T1" fmla="*/ 17 h 25"/>
                  <a:gd name="T2" fmla="*/ 19 w 22"/>
                  <a:gd name="T3" fmla="*/ 17 h 25"/>
                  <a:gd name="T4" fmla="*/ 15 w 22"/>
                  <a:gd name="T5" fmla="*/ 17 h 25"/>
                  <a:gd name="T6" fmla="*/ 12 w 22"/>
                  <a:gd name="T7" fmla="*/ 15 h 25"/>
                  <a:gd name="T8" fmla="*/ 11 w 22"/>
                  <a:gd name="T9" fmla="*/ 13 h 25"/>
                  <a:gd name="T10" fmla="*/ 8 w 22"/>
                  <a:gd name="T11" fmla="*/ 10 h 25"/>
                  <a:gd name="T12" fmla="*/ 8 w 22"/>
                  <a:gd name="T13" fmla="*/ 8 h 25"/>
                  <a:gd name="T14" fmla="*/ 6 w 22"/>
                  <a:gd name="T15" fmla="*/ 6 h 25"/>
                  <a:gd name="T16" fmla="*/ 8 w 22"/>
                  <a:gd name="T17" fmla="*/ 4 h 25"/>
                  <a:gd name="T18" fmla="*/ 1 w 22"/>
                  <a:gd name="T19" fmla="*/ 0 h 25"/>
                  <a:gd name="T20" fmla="*/ 0 w 22"/>
                  <a:gd name="T21" fmla="*/ 6 h 25"/>
                  <a:gd name="T22" fmla="*/ 1 w 22"/>
                  <a:gd name="T23" fmla="*/ 13 h 25"/>
                  <a:gd name="T24" fmla="*/ 3 w 22"/>
                  <a:gd name="T25" fmla="*/ 17 h 25"/>
                  <a:gd name="T26" fmla="*/ 6 w 22"/>
                  <a:gd name="T27" fmla="*/ 19 h 25"/>
                  <a:gd name="T28" fmla="*/ 9 w 22"/>
                  <a:gd name="T29" fmla="*/ 23 h 25"/>
                  <a:gd name="T30" fmla="*/ 14 w 22"/>
                  <a:gd name="T31" fmla="*/ 25 h 25"/>
                  <a:gd name="T32" fmla="*/ 17 w 22"/>
                  <a:gd name="T33" fmla="*/ 25 h 25"/>
                  <a:gd name="T34" fmla="*/ 22 w 22"/>
                  <a:gd name="T35" fmla="*/ 25 h 25"/>
                  <a:gd name="T36" fmla="*/ 22 w 22"/>
                  <a:gd name="T37" fmla="*/ 17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25"/>
                  <a:gd name="T59" fmla="*/ 22 w 22"/>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25">
                    <a:moveTo>
                      <a:pt x="22" y="17"/>
                    </a:moveTo>
                    <a:lnTo>
                      <a:pt x="19" y="17"/>
                    </a:lnTo>
                    <a:lnTo>
                      <a:pt x="15" y="17"/>
                    </a:lnTo>
                    <a:lnTo>
                      <a:pt x="12" y="15"/>
                    </a:lnTo>
                    <a:lnTo>
                      <a:pt x="11" y="13"/>
                    </a:lnTo>
                    <a:lnTo>
                      <a:pt x="8" y="10"/>
                    </a:lnTo>
                    <a:lnTo>
                      <a:pt x="8" y="8"/>
                    </a:lnTo>
                    <a:lnTo>
                      <a:pt x="6" y="6"/>
                    </a:lnTo>
                    <a:lnTo>
                      <a:pt x="8" y="4"/>
                    </a:lnTo>
                    <a:lnTo>
                      <a:pt x="1" y="0"/>
                    </a:lnTo>
                    <a:lnTo>
                      <a:pt x="0" y="6"/>
                    </a:lnTo>
                    <a:lnTo>
                      <a:pt x="1" y="13"/>
                    </a:lnTo>
                    <a:lnTo>
                      <a:pt x="3" y="17"/>
                    </a:lnTo>
                    <a:lnTo>
                      <a:pt x="6" y="19"/>
                    </a:lnTo>
                    <a:lnTo>
                      <a:pt x="9" y="23"/>
                    </a:lnTo>
                    <a:lnTo>
                      <a:pt x="14" y="25"/>
                    </a:lnTo>
                    <a:lnTo>
                      <a:pt x="17" y="25"/>
                    </a:lnTo>
                    <a:lnTo>
                      <a:pt x="22" y="25"/>
                    </a:lnTo>
                    <a:lnTo>
                      <a:pt x="22"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52" name="Freeform 371"/>
              <p:cNvSpPr>
                <a:spLocks/>
              </p:cNvSpPr>
              <p:nvPr/>
            </p:nvSpPr>
            <p:spPr bwMode="auto">
              <a:xfrm>
                <a:off x="3080" y="1745"/>
                <a:ext cx="31" cy="25"/>
              </a:xfrm>
              <a:custGeom>
                <a:avLst/>
                <a:gdLst>
                  <a:gd name="T0" fmla="*/ 28 w 31"/>
                  <a:gd name="T1" fmla="*/ 0 h 25"/>
                  <a:gd name="T2" fmla="*/ 25 w 31"/>
                  <a:gd name="T3" fmla="*/ 2 h 25"/>
                  <a:gd name="T4" fmla="*/ 20 w 31"/>
                  <a:gd name="T5" fmla="*/ 6 h 25"/>
                  <a:gd name="T6" fmla="*/ 17 w 31"/>
                  <a:gd name="T7" fmla="*/ 8 h 25"/>
                  <a:gd name="T8" fmla="*/ 14 w 31"/>
                  <a:gd name="T9" fmla="*/ 10 h 25"/>
                  <a:gd name="T10" fmla="*/ 11 w 31"/>
                  <a:gd name="T11" fmla="*/ 15 h 25"/>
                  <a:gd name="T12" fmla="*/ 6 w 31"/>
                  <a:gd name="T13" fmla="*/ 15 h 25"/>
                  <a:gd name="T14" fmla="*/ 3 w 31"/>
                  <a:gd name="T15" fmla="*/ 17 h 25"/>
                  <a:gd name="T16" fmla="*/ 0 w 31"/>
                  <a:gd name="T17" fmla="*/ 17 h 25"/>
                  <a:gd name="T18" fmla="*/ 0 w 31"/>
                  <a:gd name="T19" fmla="*/ 25 h 25"/>
                  <a:gd name="T20" fmla="*/ 4 w 31"/>
                  <a:gd name="T21" fmla="*/ 25 h 25"/>
                  <a:gd name="T22" fmla="*/ 9 w 31"/>
                  <a:gd name="T23" fmla="*/ 23 h 25"/>
                  <a:gd name="T24" fmla="*/ 12 w 31"/>
                  <a:gd name="T25" fmla="*/ 21 h 25"/>
                  <a:gd name="T26" fmla="*/ 17 w 31"/>
                  <a:gd name="T27" fmla="*/ 19 h 25"/>
                  <a:gd name="T28" fmla="*/ 20 w 31"/>
                  <a:gd name="T29" fmla="*/ 17 h 25"/>
                  <a:gd name="T30" fmla="*/ 25 w 31"/>
                  <a:gd name="T31" fmla="*/ 13 h 25"/>
                  <a:gd name="T32" fmla="*/ 28 w 31"/>
                  <a:gd name="T33" fmla="*/ 10 h 25"/>
                  <a:gd name="T34" fmla="*/ 31 w 31"/>
                  <a:gd name="T35" fmla="*/ 8 h 25"/>
                  <a:gd name="T36" fmla="*/ 28 w 31"/>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25"/>
                  <a:gd name="T59" fmla="*/ 31 w 3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25">
                    <a:moveTo>
                      <a:pt x="28" y="0"/>
                    </a:moveTo>
                    <a:lnTo>
                      <a:pt x="25" y="2"/>
                    </a:lnTo>
                    <a:lnTo>
                      <a:pt x="20" y="6"/>
                    </a:lnTo>
                    <a:lnTo>
                      <a:pt x="17" y="8"/>
                    </a:lnTo>
                    <a:lnTo>
                      <a:pt x="14" y="10"/>
                    </a:lnTo>
                    <a:lnTo>
                      <a:pt x="11" y="15"/>
                    </a:lnTo>
                    <a:lnTo>
                      <a:pt x="6" y="15"/>
                    </a:lnTo>
                    <a:lnTo>
                      <a:pt x="3" y="17"/>
                    </a:lnTo>
                    <a:lnTo>
                      <a:pt x="0" y="17"/>
                    </a:lnTo>
                    <a:lnTo>
                      <a:pt x="0" y="25"/>
                    </a:lnTo>
                    <a:lnTo>
                      <a:pt x="4" y="25"/>
                    </a:lnTo>
                    <a:lnTo>
                      <a:pt x="9" y="23"/>
                    </a:lnTo>
                    <a:lnTo>
                      <a:pt x="12" y="21"/>
                    </a:lnTo>
                    <a:lnTo>
                      <a:pt x="17" y="19"/>
                    </a:lnTo>
                    <a:lnTo>
                      <a:pt x="20" y="17"/>
                    </a:lnTo>
                    <a:lnTo>
                      <a:pt x="25" y="13"/>
                    </a:lnTo>
                    <a:lnTo>
                      <a:pt x="28" y="10"/>
                    </a:lnTo>
                    <a:lnTo>
                      <a:pt x="31" y="8"/>
                    </a:lnTo>
                    <a:lnTo>
                      <a:pt x="2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53" name="Freeform 372"/>
              <p:cNvSpPr>
                <a:spLocks/>
              </p:cNvSpPr>
              <p:nvPr/>
            </p:nvSpPr>
            <p:spPr bwMode="auto">
              <a:xfrm>
                <a:off x="3108" y="1737"/>
                <a:ext cx="26" cy="16"/>
              </a:xfrm>
              <a:custGeom>
                <a:avLst/>
                <a:gdLst>
                  <a:gd name="T0" fmla="*/ 22 w 26"/>
                  <a:gd name="T1" fmla="*/ 0 h 16"/>
                  <a:gd name="T2" fmla="*/ 20 w 26"/>
                  <a:gd name="T3" fmla="*/ 2 h 16"/>
                  <a:gd name="T4" fmla="*/ 19 w 26"/>
                  <a:gd name="T5" fmla="*/ 4 h 16"/>
                  <a:gd name="T6" fmla="*/ 15 w 26"/>
                  <a:gd name="T7" fmla="*/ 4 h 16"/>
                  <a:gd name="T8" fmla="*/ 12 w 26"/>
                  <a:gd name="T9" fmla="*/ 4 h 16"/>
                  <a:gd name="T10" fmla="*/ 9 w 26"/>
                  <a:gd name="T11" fmla="*/ 4 h 16"/>
                  <a:gd name="T12" fmla="*/ 6 w 26"/>
                  <a:gd name="T13" fmla="*/ 6 h 16"/>
                  <a:gd name="T14" fmla="*/ 3 w 26"/>
                  <a:gd name="T15" fmla="*/ 6 h 16"/>
                  <a:gd name="T16" fmla="*/ 0 w 26"/>
                  <a:gd name="T17" fmla="*/ 8 h 16"/>
                  <a:gd name="T18" fmla="*/ 3 w 26"/>
                  <a:gd name="T19" fmla="*/ 16 h 16"/>
                  <a:gd name="T20" fmla="*/ 6 w 26"/>
                  <a:gd name="T21" fmla="*/ 14 h 16"/>
                  <a:gd name="T22" fmla="*/ 8 w 26"/>
                  <a:gd name="T23" fmla="*/ 14 h 16"/>
                  <a:gd name="T24" fmla="*/ 11 w 26"/>
                  <a:gd name="T25" fmla="*/ 12 h 16"/>
                  <a:gd name="T26" fmla="*/ 14 w 26"/>
                  <a:gd name="T27" fmla="*/ 12 h 16"/>
                  <a:gd name="T28" fmla="*/ 17 w 26"/>
                  <a:gd name="T29" fmla="*/ 12 h 16"/>
                  <a:gd name="T30" fmla="*/ 20 w 26"/>
                  <a:gd name="T31" fmla="*/ 12 h 16"/>
                  <a:gd name="T32" fmla="*/ 23 w 26"/>
                  <a:gd name="T33" fmla="*/ 10 h 16"/>
                  <a:gd name="T34" fmla="*/ 26 w 26"/>
                  <a:gd name="T35" fmla="*/ 6 h 16"/>
                  <a:gd name="T36" fmla="*/ 22 w 26"/>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16"/>
                  <a:gd name="T59" fmla="*/ 26 w 26"/>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16">
                    <a:moveTo>
                      <a:pt x="22" y="0"/>
                    </a:moveTo>
                    <a:lnTo>
                      <a:pt x="20" y="2"/>
                    </a:lnTo>
                    <a:lnTo>
                      <a:pt x="19" y="4"/>
                    </a:lnTo>
                    <a:lnTo>
                      <a:pt x="15" y="4"/>
                    </a:lnTo>
                    <a:lnTo>
                      <a:pt x="12" y="4"/>
                    </a:lnTo>
                    <a:lnTo>
                      <a:pt x="9" y="4"/>
                    </a:lnTo>
                    <a:lnTo>
                      <a:pt x="6" y="6"/>
                    </a:lnTo>
                    <a:lnTo>
                      <a:pt x="3" y="6"/>
                    </a:lnTo>
                    <a:lnTo>
                      <a:pt x="0" y="8"/>
                    </a:lnTo>
                    <a:lnTo>
                      <a:pt x="3" y="16"/>
                    </a:lnTo>
                    <a:lnTo>
                      <a:pt x="6" y="14"/>
                    </a:lnTo>
                    <a:lnTo>
                      <a:pt x="8" y="14"/>
                    </a:lnTo>
                    <a:lnTo>
                      <a:pt x="11" y="12"/>
                    </a:lnTo>
                    <a:lnTo>
                      <a:pt x="14" y="12"/>
                    </a:lnTo>
                    <a:lnTo>
                      <a:pt x="17" y="12"/>
                    </a:lnTo>
                    <a:lnTo>
                      <a:pt x="20" y="12"/>
                    </a:lnTo>
                    <a:lnTo>
                      <a:pt x="23" y="10"/>
                    </a:lnTo>
                    <a:lnTo>
                      <a:pt x="26" y="6"/>
                    </a:lnTo>
                    <a:lnTo>
                      <a:pt x="22"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54" name="Freeform 373"/>
              <p:cNvSpPr>
                <a:spLocks/>
              </p:cNvSpPr>
              <p:nvPr/>
            </p:nvSpPr>
            <p:spPr bwMode="auto">
              <a:xfrm>
                <a:off x="3130" y="1726"/>
                <a:ext cx="9" cy="17"/>
              </a:xfrm>
              <a:custGeom>
                <a:avLst/>
                <a:gdLst>
                  <a:gd name="T0" fmla="*/ 3 w 9"/>
                  <a:gd name="T1" fmla="*/ 8 h 17"/>
                  <a:gd name="T2" fmla="*/ 3 w 9"/>
                  <a:gd name="T3" fmla="*/ 6 h 17"/>
                  <a:gd name="T4" fmla="*/ 1 w 9"/>
                  <a:gd name="T5" fmla="*/ 8 h 17"/>
                  <a:gd name="T6" fmla="*/ 1 w 9"/>
                  <a:gd name="T7" fmla="*/ 11 h 17"/>
                  <a:gd name="T8" fmla="*/ 0 w 9"/>
                  <a:gd name="T9" fmla="*/ 11 h 17"/>
                  <a:gd name="T10" fmla="*/ 4 w 9"/>
                  <a:gd name="T11" fmla="*/ 17 h 17"/>
                  <a:gd name="T12" fmla="*/ 6 w 9"/>
                  <a:gd name="T13" fmla="*/ 17 h 17"/>
                  <a:gd name="T14" fmla="*/ 6 w 9"/>
                  <a:gd name="T15" fmla="*/ 15 h 17"/>
                  <a:gd name="T16" fmla="*/ 8 w 9"/>
                  <a:gd name="T17" fmla="*/ 13 h 17"/>
                  <a:gd name="T18" fmla="*/ 8 w 9"/>
                  <a:gd name="T19" fmla="*/ 11 h 17"/>
                  <a:gd name="T20" fmla="*/ 9 w 9"/>
                  <a:gd name="T21" fmla="*/ 8 h 17"/>
                  <a:gd name="T22" fmla="*/ 9 w 9"/>
                  <a:gd name="T23" fmla="*/ 6 h 17"/>
                  <a:gd name="T24" fmla="*/ 9 w 9"/>
                  <a:gd name="T25" fmla="*/ 2 h 17"/>
                  <a:gd name="T26" fmla="*/ 8 w 9"/>
                  <a:gd name="T27" fmla="*/ 0 h 17"/>
                  <a:gd name="T28" fmla="*/ 3 w 9"/>
                  <a:gd name="T29" fmla="*/ 8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7"/>
                  <a:gd name="T47" fmla="*/ 9 w 9"/>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7">
                    <a:moveTo>
                      <a:pt x="3" y="8"/>
                    </a:moveTo>
                    <a:lnTo>
                      <a:pt x="3" y="6"/>
                    </a:lnTo>
                    <a:lnTo>
                      <a:pt x="1" y="8"/>
                    </a:lnTo>
                    <a:lnTo>
                      <a:pt x="1" y="11"/>
                    </a:lnTo>
                    <a:lnTo>
                      <a:pt x="0" y="11"/>
                    </a:lnTo>
                    <a:lnTo>
                      <a:pt x="4" y="17"/>
                    </a:lnTo>
                    <a:lnTo>
                      <a:pt x="6" y="17"/>
                    </a:lnTo>
                    <a:lnTo>
                      <a:pt x="6" y="15"/>
                    </a:lnTo>
                    <a:lnTo>
                      <a:pt x="8" y="13"/>
                    </a:lnTo>
                    <a:lnTo>
                      <a:pt x="8" y="11"/>
                    </a:lnTo>
                    <a:lnTo>
                      <a:pt x="9" y="8"/>
                    </a:lnTo>
                    <a:lnTo>
                      <a:pt x="9" y="6"/>
                    </a:lnTo>
                    <a:lnTo>
                      <a:pt x="9" y="2"/>
                    </a:lnTo>
                    <a:lnTo>
                      <a:pt x="8" y="0"/>
                    </a:lnTo>
                    <a:lnTo>
                      <a:pt x="3"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55" name="Freeform 374"/>
              <p:cNvSpPr>
                <a:spLocks/>
              </p:cNvSpPr>
              <p:nvPr/>
            </p:nvSpPr>
            <p:spPr bwMode="auto">
              <a:xfrm>
                <a:off x="3026" y="1741"/>
                <a:ext cx="55" cy="44"/>
              </a:xfrm>
              <a:custGeom>
                <a:avLst/>
                <a:gdLst>
                  <a:gd name="T0" fmla="*/ 0 w 55"/>
                  <a:gd name="T1" fmla="*/ 10 h 44"/>
                  <a:gd name="T2" fmla="*/ 5 w 55"/>
                  <a:gd name="T3" fmla="*/ 10 h 44"/>
                  <a:gd name="T4" fmla="*/ 11 w 55"/>
                  <a:gd name="T5" fmla="*/ 14 h 44"/>
                  <a:gd name="T6" fmla="*/ 18 w 55"/>
                  <a:gd name="T7" fmla="*/ 19 h 44"/>
                  <a:gd name="T8" fmla="*/ 24 w 55"/>
                  <a:gd name="T9" fmla="*/ 23 h 44"/>
                  <a:gd name="T10" fmla="*/ 32 w 55"/>
                  <a:gd name="T11" fmla="*/ 27 h 44"/>
                  <a:gd name="T12" fmla="*/ 38 w 55"/>
                  <a:gd name="T13" fmla="*/ 33 h 44"/>
                  <a:gd name="T14" fmla="*/ 46 w 55"/>
                  <a:gd name="T15" fmla="*/ 40 h 44"/>
                  <a:gd name="T16" fmla="*/ 52 w 55"/>
                  <a:gd name="T17" fmla="*/ 44 h 44"/>
                  <a:gd name="T18" fmla="*/ 55 w 55"/>
                  <a:gd name="T19" fmla="*/ 38 h 44"/>
                  <a:gd name="T20" fmla="*/ 49 w 55"/>
                  <a:gd name="T21" fmla="*/ 31 h 44"/>
                  <a:gd name="T22" fmla="*/ 41 w 55"/>
                  <a:gd name="T23" fmla="*/ 25 h 44"/>
                  <a:gd name="T24" fmla="*/ 35 w 55"/>
                  <a:gd name="T25" fmla="*/ 21 h 44"/>
                  <a:gd name="T26" fmla="*/ 27 w 55"/>
                  <a:gd name="T27" fmla="*/ 14 h 44"/>
                  <a:gd name="T28" fmla="*/ 21 w 55"/>
                  <a:gd name="T29" fmla="*/ 10 h 44"/>
                  <a:gd name="T30" fmla="*/ 13 w 55"/>
                  <a:gd name="T31" fmla="*/ 6 h 44"/>
                  <a:gd name="T32" fmla="*/ 7 w 55"/>
                  <a:gd name="T33" fmla="*/ 2 h 44"/>
                  <a:gd name="T34" fmla="*/ 0 w 55"/>
                  <a:gd name="T35" fmla="*/ 0 h 44"/>
                  <a:gd name="T36" fmla="*/ 0 w 55"/>
                  <a:gd name="T37" fmla="*/ 1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44"/>
                  <a:gd name="T59" fmla="*/ 55 w 55"/>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44">
                    <a:moveTo>
                      <a:pt x="0" y="10"/>
                    </a:moveTo>
                    <a:lnTo>
                      <a:pt x="5" y="10"/>
                    </a:lnTo>
                    <a:lnTo>
                      <a:pt x="11" y="14"/>
                    </a:lnTo>
                    <a:lnTo>
                      <a:pt x="18" y="19"/>
                    </a:lnTo>
                    <a:lnTo>
                      <a:pt x="24" y="23"/>
                    </a:lnTo>
                    <a:lnTo>
                      <a:pt x="32" y="27"/>
                    </a:lnTo>
                    <a:lnTo>
                      <a:pt x="38" y="33"/>
                    </a:lnTo>
                    <a:lnTo>
                      <a:pt x="46" y="40"/>
                    </a:lnTo>
                    <a:lnTo>
                      <a:pt x="52" y="44"/>
                    </a:lnTo>
                    <a:lnTo>
                      <a:pt x="55" y="38"/>
                    </a:lnTo>
                    <a:lnTo>
                      <a:pt x="49" y="31"/>
                    </a:lnTo>
                    <a:lnTo>
                      <a:pt x="41" y="25"/>
                    </a:lnTo>
                    <a:lnTo>
                      <a:pt x="35" y="21"/>
                    </a:lnTo>
                    <a:lnTo>
                      <a:pt x="27" y="14"/>
                    </a:lnTo>
                    <a:lnTo>
                      <a:pt x="21" y="10"/>
                    </a:lnTo>
                    <a:lnTo>
                      <a:pt x="13" y="6"/>
                    </a:lnTo>
                    <a:lnTo>
                      <a:pt x="7" y="2"/>
                    </a:lnTo>
                    <a:lnTo>
                      <a:pt x="0" y="0"/>
                    </a:lnTo>
                    <a:lnTo>
                      <a:pt x="0"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56" name="Freeform 375"/>
              <p:cNvSpPr>
                <a:spLocks/>
              </p:cNvSpPr>
              <p:nvPr/>
            </p:nvSpPr>
            <p:spPr bwMode="auto">
              <a:xfrm>
                <a:off x="3006" y="1741"/>
                <a:ext cx="20" cy="21"/>
              </a:xfrm>
              <a:custGeom>
                <a:avLst/>
                <a:gdLst>
                  <a:gd name="T0" fmla="*/ 5 w 20"/>
                  <a:gd name="T1" fmla="*/ 21 h 21"/>
                  <a:gd name="T2" fmla="*/ 6 w 20"/>
                  <a:gd name="T3" fmla="*/ 19 h 21"/>
                  <a:gd name="T4" fmla="*/ 8 w 20"/>
                  <a:gd name="T5" fmla="*/ 17 h 21"/>
                  <a:gd name="T6" fmla="*/ 10 w 20"/>
                  <a:gd name="T7" fmla="*/ 14 h 21"/>
                  <a:gd name="T8" fmla="*/ 11 w 20"/>
                  <a:gd name="T9" fmla="*/ 12 h 21"/>
                  <a:gd name="T10" fmla="*/ 14 w 20"/>
                  <a:gd name="T11" fmla="*/ 10 h 21"/>
                  <a:gd name="T12" fmla="*/ 16 w 20"/>
                  <a:gd name="T13" fmla="*/ 10 h 21"/>
                  <a:gd name="T14" fmla="*/ 17 w 20"/>
                  <a:gd name="T15" fmla="*/ 10 h 21"/>
                  <a:gd name="T16" fmla="*/ 20 w 20"/>
                  <a:gd name="T17" fmla="*/ 10 h 21"/>
                  <a:gd name="T18" fmla="*/ 20 w 20"/>
                  <a:gd name="T19" fmla="*/ 0 h 21"/>
                  <a:gd name="T20" fmla="*/ 17 w 20"/>
                  <a:gd name="T21" fmla="*/ 0 h 21"/>
                  <a:gd name="T22" fmla="*/ 14 w 20"/>
                  <a:gd name="T23" fmla="*/ 2 h 21"/>
                  <a:gd name="T24" fmla="*/ 11 w 20"/>
                  <a:gd name="T25" fmla="*/ 2 h 21"/>
                  <a:gd name="T26" fmla="*/ 8 w 20"/>
                  <a:gd name="T27" fmla="*/ 4 h 21"/>
                  <a:gd name="T28" fmla="*/ 6 w 20"/>
                  <a:gd name="T29" fmla="*/ 6 h 21"/>
                  <a:gd name="T30" fmla="*/ 3 w 20"/>
                  <a:gd name="T31" fmla="*/ 10 h 21"/>
                  <a:gd name="T32" fmla="*/ 2 w 20"/>
                  <a:gd name="T33" fmla="*/ 12 h 21"/>
                  <a:gd name="T34" fmla="*/ 0 w 20"/>
                  <a:gd name="T35" fmla="*/ 17 h 21"/>
                  <a:gd name="T36" fmla="*/ 5 w 20"/>
                  <a:gd name="T37" fmla="*/ 21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1"/>
                  <a:gd name="T59" fmla="*/ 20 w 20"/>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1">
                    <a:moveTo>
                      <a:pt x="5" y="21"/>
                    </a:moveTo>
                    <a:lnTo>
                      <a:pt x="6" y="19"/>
                    </a:lnTo>
                    <a:lnTo>
                      <a:pt x="8" y="17"/>
                    </a:lnTo>
                    <a:lnTo>
                      <a:pt x="10" y="14"/>
                    </a:lnTo>
                    <a:lnTo>
                      <a:pt x="11" y="12"/>
                    </a:lnTo>
                    <a:lnTo>
                      <a:pt x="14" y="10"/>
                    </a:lnTo>
                    <a:lnTo>
                      <a:pt x="16" y="10"/>
                    </a:lnTo>
                    <a:lnTo>
                      <a:pt x="17" y="10"/>
                    </a:lnTo>
                    <a:lnTo>
                      <a:pt x="20" y="10"/>
                    </a:lnTo>
                    <a:lnTo>
                      <a:pt x="20" y="0"/>
                    </a:lnTo>
                    <a:lnTo>
                      <a:pt x="17" y="0"/>
                    </a:lnTo>
                    <a:lnTo>
                      <a:pt x="14" y="2"/>
                    </a:lnTo>
                    <a:lnTo>
                      <a:pt x="11" y="2"/>
                    </a:lnTo>
                    <a:lnTo>
                      <a:pt x="8" y="4"/>
                    </a:lnTo>
                    <a:lnTo>
                      <a:pt x="6" y="6"/>
                    </a:lnTo>
                    <a:lnTo>
                      <a:pt x="3" y="10"/>
                    </a:lnTo>
                    <a:lnTo>
                      <a:pt x="2" y="12"/>
                    </a:lnTo>
                    <a:lnTo>
                      <a:pt x="0" y="17"/>
                    </a:lnTo>
                    <a:lnTo>
                      <a:pt x="5" y="2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57" name="Freeform 376"/>
              <p:cNvSpPr>
                <a:spLocks/>
              </p:cNvSpPr>
              <p:nvPr/>
            </p:nvSpPr>
            <p:spPr bwMode="auto">
              <a:xfrm>
                <a:off x="3003" y="1758"/>
                <a:ext cx="8" cy="31"/>
              </a:xfrm>
              <a:custGeom>
                <a:avLst/>
                <a:gdLst>
                  <a:gd name="T0" fmla="*/ 8 w 8"/>
                  <a:gd name="T1" fmla="*/ 31 h 31"/>
                  <a:gd name="T2" fmla="*/ 8 w 8"/>
                  <a:gd name="T3" fmla="*/ 27 h 31"/>
                  <a:gd name="T4" fmla="*/ 8 w 8"/>
                  <a:gd name="T5" fmla="*/ 23 h 31"/>
                  <a:gd name="T6" fmla="*/ 6 w 8"/>
                  <a:gd name="T7" fmla="*/ 19 h 31"/>
                  <a:gd name="T8" fmla="*/ 6 w 8"/>
                  <a:gd name="T9" fmla="*/ 16 h 31"/>
                  <a:gd name="T10" fmla="*/ 6 w 8"/>
                  <a:gd name="T11" fmla="*/ 12 h 31"/>
                  <a:gd name="T12" fmla="*/ 6 w 8"/>
                  <a:gd name="T13" fmla="*/ 8 h 31"/>
                  <a:gd name="T14" fmla="*/ 6 w 8"/>
                  <a:gd name="T15" fmla="*/ 6 h 31"/>
                  <a:gd name="T16" fmla="*/ 8 w 8"/>
                  <a:gd name="T17" fmla="*/ 4 h 31"/>
                  <a:gd name="T18" fmla="*/ 3 w 8"/>
                  <a:gd name="T19" fmla="*/ 0 h 31"/>
                  <a:gd name="T20" fmla="*/ 2 w 8"/>
                  <a:gd name="T21" fmla="*/ 4 h 31"/>
                  <a:gd name="T22" fmla="*/ 0 w 8"/>
                  <a:gd name="T23" fmla="*/ 8 h 31"/>
                  <a:gd name="T24" fmla="*/ 0 w 8"/>
                  <a:gd name="T25" fmla="*/ 12 h 31"/>
                  <a:gd name="T26" fmla="*/ 0 w 8"/>
                  <a:gd name="T27" fmla="*/ 16 h 31"/>
                  <a:gd name="T28" fmla="*/ 0 w 8"/>
                  <a:gd name="T29" fmla="*/ 21 h 31"/>
                  <a:gd name="T30" fmla="*/ 0 w 8"/>
                  <a:gd name="T31" fmla="*/ 25 h 31"/>
                  <a:gd name="T32" fmla="*/ 2 w 8"/>
                  <a:gd name="T33" fmla="*/ 29 h 31"/>
                  <a:gd name="T34" fmla="*/ 2 w 8"/>
                  <a:gd name="T35" fmla="*/ 31 h 31"/>
                  <a:gd name="T36" fmla="*/ 8 w 8"/>
                  <a:gd name="T37" fmla="*/ 31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31"/>
                  <a:gd name="T59" fmla="*/ 8 w 8"/>
                  <a:gd name="T60" fmla="*/ 31 h 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31">
                    <a:moveTo>
                      <a:pt x="8" y="31"/>
                    </a:moveTo>
                    <a:lnTo>
                      <a:pt x="8" y="27"/>
                    </a:lnTo>
                    <a:lnTo>
                      <a:pt x="8" y="23"/>
                    </a:lnTo>
                    <a:lnTo>
                      <a:pt x="6" y="19"/>
                    </a:lnTo>
                    <a:lnTo>
                      <a:pt x="6" y="16"/>
                    </a:lnTo>
                    <a:lnTo>
                      <a:pt x="6" y="12"/>
                    </a:lnTo>
                    <a:lnTo>
                      <a:pt x="6" y="8"/>
                    </a:lnTo>
                    <a:lnTo>
                      <a:pt x="6" y="6"/>
                    </a:lnTo>
                    <a:lnTo>
                      <a:pt x="8" y="4"/>
                    </a:lnTo>
                    <a:lnTo>
                      <a:pt x="3" y="0"/>
                    </a:lnTo>
                    <a:lnTo>
                      <a:pt x="2" y="4"/>
                    </a:lnTo>
                    <a:lnTo>
                      <a:pt x="0" y="8"/>
                    </a:lnTo>
                    <a:lnTo>
                      <a:pt x="0" y="12"/>
                    </a:lnTo>
                    <a:lnTo>
                      <a:pt x="0" y="16"/>
                    </a:lnTo>
                    <a:lnTo>
                      <a:pt x="0" y="21"/>
                    </a:lnTo>
                    <a:lnTo>
                      <a:pt x="0" y="25"/>
                    </a:lnTo>
                    <a:lnTo>
                      <a:pt x="2" y="29"/>
                    </a:lnTo>
                    <a:lnTo>
                      <a:pt x="2" y="31"/>
                    </a:lnTo>
                    <a:lnTo>
                      <a:pt x="8" y="3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58" name="Freeform 377"/>
              <p:cNvSpPr>
                <a:spLocks/>
              </p:cNvSpPr>
              <p:nvPr/>
            </p:nvSpPr>
            <p:spPr bwMode="auto">
              <a:xfrm>
                <a:off x="3005" y="1789"/>
                <a:ext cx="20" cy="36"/>
              </a:xfrm>
              <a:custGeom>
                <a:avLst/>
                <a:gdLst>
                  <a:gd name="T0" fmla="*/ 20 w 20"/>
                  <a:gd name="T1" fmla="*/ 34 h 36"/>
                  <a:gd name="T2" fmla="*/ 18 w 20"/>
                  <a:gd name="T3" fmla="*/ 30 h 36"/>
                  <a:gd name="T4" fmla="*/ 17 w 20"/>
                  <a:gd name="T5" fmla="*/ 23 h 36"/>
                  <a:gd name="T6" fmla="*/ 14 w 20"/>
                  <a:gd name="T7" fmla="*/ 19 h 36"/>
                  <a:gd name="T8" fmla="*/ 12 w 20"/>
                  <a:gd name="T9" fmla="*/ 17 h 36"/>
                  <a:gd name="T10" fmla="*/ 9 w 20"/>
                  <a:gd name="T11" fmla="*/ 13 h 36"/>
                  <a:gd name="T12" fmla="*/ 7 w 20"/>
                  <a:gd name="T13" fmla="*/ 9 h 36"/>
                  <a:gd name="T14" fmla="*/ 6 w 20"/>
                  <a:gd name="T15" fmla="*/ 4 h 36"/>
                  <a:gd name="T16" fmla="*/ 6 w 20"/>
                  <a:gd name="T17" fmla="*/ 0 h 36"/>
                  <a:gd name="T18" fmla="*/ 0 w 20"/>
                  <a:gd name="T19" fmla="*/ 0 h 36"/>
                  <a:gd name="T20" fmla="*/ 0 w 20"/>
                  <a:gd name="T21" fmla="*/ 6 h 36"/>
                  <a:gd name="T22" fmla="*/ 1 w 20"/>
                  <a:gd name="T23" fmla="*/ 13 h 36"/>
                  <a:gd name="T24" fmla="*/ 4 w 20"/>
                  <a:gd name="T25" fmla="*/ 17 h 36"/>
                  <a:gd name="T26" fmla="*/ 6 w 20"/>
                  <a:gd name="T27" fmla="*/ 21 h 36"/>
                  <a:gd name="T28" fmla="*/ 9 w 20"/>
                  <a:gd name="T29" fmla="*/ 25 h 36"/>
                  <a:gd name="T30" fmla="*/ 12 w 20"/>
                  <a:gd name="T31" fmla="*/ 30 h 36"/>
                  <a:gd name="T32" fmla="*/ 14 w 20"/>
                  <a:gd name="T33" fmla="*/ 34 h 36"/>
                  <a:gd name="T34" fmla="*/ 14 w 20"/>
                  <a:gd name="T35" fmla="*/ 36 h 36"/>
                  <a:gd name="T36" fmla="*/ 20 w 20"/>
                  <a:gd name="T37" fmla="*/ 34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6"/>
                  <a:gd name="T59" fmla="*/ 20 w 20"/>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6">
                    <a:moveTo>
                      <a:pt x="20" y="34"/>
                    </a:moveTo>
                    <a:lnTo>
                      <a:pt x="18" y="30"/>
                    </a:lnTo>
                    <a:lnTo>
                      <a:pt x="17" y="23"/>
                    </a:lnTo>
                    <a:lnTo>
                      <a:pt x="14" y="19"/>
                    </a:lnTo>
                    <a:lnTo>
                      <a:pt x="12" y="17"/>
                    </a:lnTo>
                    <a:lnTo>
                      <a:pt x="9" y="13"/>
                    </a:lnTo>
                    <a:lnTo>
                      <a:pt x="7" y="9"/>
                    </a:lnTo>
                    <a:lnTo>
                      <a:pt x="6" y="4"/>
                    </a:lnTo>
                    <a:lnTo>
                      <a:pt x="6" y="0"/>
                    </a:lnTo>
                    <a:lnTo>
                      <a:pt x="0" y="0"/>
                    </a:lnTo>
                    <a:lnTo>
                      <a:pt x="0" y="6"/>
                    </a:lnTo>
                    <a:lnTo>
                      <a:pt x="1" y="13"/>
                    </a:lnTo>
                    <a:lnTo>
                      <a:pt x="4" y="17"/>
                    </a:lnTo>
                    <a:lnTo>
                      <a:pt x="6" y="21"/>
                    </a:lnTo>
                    <a:lnTo>
                      <a:pt x="9" y="25"/>
                    </a:lnTo>
                    <a:lnTo>
                      <a:pt x="12" y="30"/>
                    </a:lnTo>
                    <a:lnTo>
                      <a:pt x="14" y="34"/>
                    </a:lnTo>
                    <a:lnTo>
                      <a:pt x="14" y="36"/>
                    </a:lnTo>
                    <a:lnTo>
                      <a:pt x="20"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59" name="Freeform 378"/>
              <p:cNvSpPr>
                <a:spLocks/>
              </p:cNvSpPr>
              <p:nvPr/>
            </p:nvSpPr>
            <p:spPr bwMode="auto">
              <a:xfrm>
                <a:off x="3019" y="1823"/>
                <a:ext cx="47" cy="44"/>
              </a:xfrm>
              <a:custGeom>
                <a:avLst/>
                <a:gdLst>
                  <a:gd name="T0" fmla="*/ 45 w 47"/>
                  <a:gd name="T1" fmla="*/ 33 h 44"/>
                  <a:gd name="T2" fmla="*/ 39 w 47"/>
                  <a:gd name="T3" fmla="*/ 36 h 44"/>
                  <a:gd name="T4" fmla="*/ 32 w 47"/>
                  <a:gd name="T5" fmla="*/ 33 h 44"/>
                  <a:gd name="T6" fmla="*/ 26 w 47"/>
                  <a:gd name="T7" fmla="*/ 31 h 44"/>
                  <a:gd name="T8" fmla="*/ 22 w 47"/>
                  <a:gd name="T9" fmla="*/ 27 h 44"/>
                  <a:gd name="T10" fmla="*/ 17 w 47"/>
                  <a:gd name="T11" fmla="*/ 23 h 44"/>
                  <a:gd name="T12" fmla="*/ 12 w 47"/>
                  <a:gd name="T13" fmla="*/ 17 h 44"/>
                  <a:gd name="T14" fmla="*/ 9 w 47"/>
                  <a:gd name="T15" fmla="*/ 8 h 44"/>
                  <a:gd name="T16" fmla="*/ 6 w 47"/>
                  <a:gd name="T17" fmla="*/ 0 h 44"/>
                  <a:gd name="T18" fmla="*/ 0 w 47"/>
                  <a:gd name="T19" fmla="*/ 2 h 44"/>
                  <a:gd name="T20" fmla="*/ 3 w 47"/>
                  <a:gd name="T21" fmla="*/ 12 h 44"/>
                  <a:gd name="T22" fmla="*/ 7 w 47"/>
                  <a:gd name="T23" fmla="*/ 21 h 44"/>
                  <a:gd name="T24" fmla="*/ 12 w 47"/>
                  <a:gd name="T25" fmla="*/ 29 h 44"/>
                  <a:gd name="T26" fmla="*/ 18 w 47"/>
                  <a:gd name="T27" fmla="*/ 36 h 44"/>
                  <a:gd name="T28" fmla="*/ 25 w 47"/>
                  <a:gd name="T29" fmla="*/ 40 h 44"/>
                  <a:gd name="T30" fmla="*/ 31 w 47"/>
                  <a:gd name="T31" fmla="*/ 42 h 44"/>
                  <a:gd name="T32" fmla="*/ 39 w 47"/>
                  <a:gd name="T33" fmla="*/ 44 h 44"/>
                  <a:gd name="T34" fmla="*/ 47 w 47"/>
                  <a:gd name="T35" fmla="*/ 44 h 44"/>
                  <a:gd name="T36" fmla="*/ 47 w 47"/>
                  <a:gd name="T37" fmla="*/ 42 h 44"/>
                  <a:gd name="T38" fmla="*/ 45 w 47"/>
                  <a:gd name="T39" fmla="*/ 33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7"/>
                  <a:gd name="T61" fmla="*/ 0 h 44"/>
                  <a:gd name="T62" fmla="*/ 47 w 47"/>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7" h="44">
                    <a:moveTo>
                      <a:pt x="45" y="33"/>
                    </a:moveTo>
                    <a:lnTo>
                      <a:pt x="39" y="36"/>
                    </a:lnTo>
                    <a:lnTo>
                      <a:pt x="32" y="33"/>
                    </a:lnTo>
                    <a:lnTo>
                      <a:pt x="26" y="31"/>
                    </a:lnTo>
                    <a:lnTo>
                      <a:pt x="22" y="27"/>
                    </a:lnTo>
                    <a:lnTo>
                      <a:pt x="17" y="23"/>
                    </a:lnTo>
                    <a:lnTo>
                      <a:pt x="12" y="17"/>
                    </a:lnTo>
                    <a:lnTo>
                      <a:pt x="9" y="8"/>
                    </a:lnTo>
                    <a:lnTo>
                      <a:pt x="6" y="0"/>
                    </a:lnTo>
                    <a:lnTo>
                      <a:pt x="0" y="2"/>
                    </a:lnTo>
                    <a:lnTo>
                      <a:pt x="3" y="12"/>
                    </a:lnTo>
                    <a:lnTo>
                      <a:pt x="7" y="21"/>
                    </a:lnTo>
                    <a:lnTo>
                      <a:pt x="12" y="29"/>
                    </a:lnTo>
                    <a:lnTo>
                      <a:pt x="18" y="36"/>
                    </a:lnTo>
                    <a:lnTo>
                      <a:pt x="25" y="40"/>
                    </a:lnTo>
                    <a:lnTo>
                      <a:pt x="31" y="42"/>
                    </a:lnTo>
                    <a:lnTo>
                      <a:pt x="39" y="44"/>
                    </a:lnTo>
                    <a:lnTo>
                      <a:pt x="47" y="44"/>
                    </a:lnTo>
                    <a:lnTo>
                      <a:pt x="47" y="42"/>
                    </a:lnTo>
                    <a:lnTo>
                      <a:pt x="45" y="3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60" name="Freeform 379"/>
              <p:cNvSpPr>
                <a:spLocks/>
              </p:cNvSpPr>
              <p:nvPr/>
            </p:nvSpPr>
            <p:spPr bwMode="auto">
              <a:xfrm>
                <a:off x="3064" y="1848"/>
                <a:ext cx="19" cy="17"/>
              </a:xfrm>
              <a:custGeom>
                <a:avLst/>
                <a:gdLst>
                  <a:gd name="T0" fmla="*/ 11 w 19"/>
                  <a:gd name="T1" fmla="*/ 0 h 17"/>
                  <a:gd name="T2" fmla="*/ 13 w 19"/>
                  <a:gd name="T3" fmla="*/ 0 h 17"/>
                  <a:gd name="T4" fmla="*/ 11 w 19"/>
                  <a:gd name="T5" fmla="*/ 2 h 17"/>
                  <a:gd name="T6" fmla="*/ 9 w 19"/>
                  <a:gd name="T7" fmla="*/ 4 h 17"/>
                  <a:gd name="T8" fmla="*/ 8 w 19"/>
                  <a:gd name="T9" fmla="*/ 6 h 17"/>
                  <a:gd name="T10" fmla="*/ 6 w 19"/>
                  <a:gd name="T11" fmla="*/ 6 h 17"/>
                  <a:gd name="T12" fmla="*/ 3 w 19"/>
                  <a:gd name="T13" fmla="*/ 8 h 17"/>
                  <a:gd name="T14" fmla="*/ 2 w 19"/>
                  <a:gd name="T15" fmla="*/ 8 h 17"/>
                  <a:gd name="T16" fmla="*/ 0 w 19"/>
                  <a:gd name="T17" fmla="*/ 8 h 17"/>
                  <a:gd name="T18" fmla="*/ 2 w 19"/>
                  <a:gd name="T19" fmla="*/ 17 h 17"/>
                  <a:gd name="T20" fmla="*/ 3 w 19"/>
                  <a:gd name="T21" fmla="*/ 17 h 17"/>
                  <a:gd name="T22" fmla="*/ 6 w 19"/>
                  <a:gd name="T23" fmla="*/ 17 h 17"/>
                  <a:gd name="T24" fmla="*/ 8 w 19"/>
                  <a:gd name="T25" fmla="*/ 15 h 17"/>
                  <a:gd name="T26" fmla="*/ 11 w 19"/>
                  <a:gd name="T27" fmla="*/ 15 h 17"/>
                  <a:gd name="T28" fmla="*/ 13 w 19"/>
                  <a:gd name="T29" fmla="*/ 13 h 17"/>
                  <a:gd name="T30" fmla="*/ 16 w 19"/>
                  <a:gd name="T31" fmla="*/ 8 h 17"/>
                  <a:gd name="T32" fmla="*/ 17 w 19"/>
                  <a:gd name="T33" fmla="*/ 6 h 17"/>
                  <a:gd name="T34" fmla="*/ 19 w 19"/>
                  <a:gd name="T35" fmla="*/ 2 h 17"/>
                  <a:gd name="T36" fmla="*/ 11 w 19"/>
                  <a:gd name="T37" fmla="*/ 0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17"/>
                  <a:gd name="T59" fmla="*/ 19 w 19"/>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17">
                    <a:moveTo>
                      <a:pt x="11" y="0"/>
                    </a:moveTo>
                    <a:lnTo>
                      <a:pt x="13" y="0"/>
                    </a:lnTo>
                    <a:lnTo>
                      <a:pt x="11" y="2"/>
                    </a:lnTo>
                    <a:lnTo>
                      <a:pt x="9" y="4"/>
                    </a:lnTo>
                    <a:lnTo>
                      <a:pt x="8" y="6"/>
                    </a:lnTo>
                    <a:lnTo>
                      <a:pt x="6" y="6"/>
                    </a:lnTo>
                    <a:lnTo>
                      <a:pt x="3" y="8"/>
                    </a:lnTo>
                    <a:lnTo>
                      <a:pt x="2" y="8"/>
                    </a:lnTo>
                    <a:lnTo>
                      <a:pt x="0" y="8"/>
                    </a:lnTo>
                    <a:lnTo>
                      <a:pt x="2" y="17"/>
                    </a:lnTo>
                    <a:lnTo>
                      <a:pt x="3" y="17"/>
                    </a:lnTo>
                    <a:lnTo>
                      <a:pt x="6" y="17"/>
                    </a:lnTo>
                    <a:lnTo>
                      <a:pt x="8" y="15"/>
                    </a:lnTo>
                    <a:lnTo>
                      <a:pt x="11" y="15"/>
                    </a:lnTo>
                    <a:lnTo>
                      <a:pt x="13" y="13"/>
                    </a:lnTo>
                    <a:lnTo>
                      <a:pt x="16" y="8"/>
                    </a:lnTo>
                    <a:lnTo>
                      <a:pt x="17" y="6"/>
                    </a:lnTo>
                    <a:lnTo>
                      <a:pt x="19" y="2"/>
                    </a:lnTo>
                    <a:lnTo>
                      <a:pt x="11"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61" name="Freeform 380"/>
              <p:cNvSpPr>
                <a:spLocks/>
              </p:cNvSpPr>
              <p:nvPr/>
            </p:nvSpPr>
            <p:spPr bwMode="auto">
              <a:xfrm>
                <a:off x="3075" y="1779"/>
                <a:ext cx="14" cy="71"/>
              </a:xfrm>
              <a:custGeom>
                <a:avLst/>
                <a:gdLst>
                  <a:gd name="T0" fmla="*/ 2 w 14"/>
                  <a:gd name="T1" fmla="*/ 6 h 71"/>
                  <a:gd name="T2" fmla="*/ 5 w 14"/>
                  <a:gd name="T3" fmla="*/ 12 h 71"/>
                  <a:gd name="T4" fmla="*/ 6 w 14"/>
                  <a:gd name="T5" fmla="*/ 19 h 71"/>
                  <a:gd name="T6" fmla="*/ 8 w 14"/>
                  <a:gd name="T7" fmla="*/ 27 h 71"/>
                  <a:gd name="T8" fmla="*/ 6 w 14"/>
                  <a:gd name="T9" fmla="*/ 35 h 71"/>
                  <a:gd name="T10" fmla="*/ 6 w 14"/>
                  <a:gd name="T11" fmla="*/ 44 h 71"/>
                  <a:gd name="T12" fmla="*/ 5 w 14"/>
                  <a:gd name="T13" fmla="*/ 52 h 71"/>
                  <a:gd name="T14" fmla="*/ 2 w 14"/>
                  <a:gd name="T15" fmla="*/ 61 h 71"/>
                  <a:gd name="T16" fmla="*/ 0 w 14"/>
                  <a:gd name="T17" fmla="*/ 69 h 71"/>
                  <a:gd name="T18" fmla="*/ 8 w 14"/>
                  <a:gd name="T19" fmla="*/ 71 h 71"/>
                  <a:gd name="T20" fmla="*/ 8 w 14"/>
                  <a:gd name="T21" fmla="*/ 63 h 71"/>
                  <a:gd name="T22" fmla="*/ 11 w 14"/>
                  <a:gd name="T23" fmla="*/ 54 h 71"/>
                  <a:gd name="T24" fmla="*/ 12 w 14"/>
                  <a:gd name="T25" fmla="*/ 46 h 71"/>
                  <a:gd name="T26" fmla="*/ 14 w 14"/>
                  <a:gd name="T27" fmla="*/ 35 h 71"/>
                  <a:gd name="T28" fmla="*/ 14 w 14"/>
                  <a:gd name="T29" fmla="*/ 27 h 71"/>
                  <a:gd name="T30" fmla="*/ 14 w 14"/>
                  <a:gd name="T31" fmla="*/ 16 h 71"/>
                  <a:gd name="T32" fmla="*/ 11 w 14"/>
                  <a:gd name="T33" fmla="*/ 8 h 71"/>
                  <a:gd name="T34" fmla="*/ 6 w 14"/>
                  <a:gd name="T35" fmla="*/ 0 h 71"/>
                  <a:gd name="T36" fmla="*/ 2 w 14"/>
                  <a:gd name="T37" fmla="*/ 6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71"/>
                  <a:gd name="T59" fmla="*/ 14 w 14"/>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71">
                    <a:moveTo>
                      <a:pt x="2" y="6"/>
                    </a:moveTo>
                    <a:lnTo>
                      <a:pt x="5" y="12"/>
                    </a:lnTo>
                    <a:lnTo>
                      <a:pt x="6" y="19"/>
                    </a:lnTo>
                    <a:lnTo>
                      <a:pt x="8" y="27"/>
                    </a:lnTo>
                    <a:lnTo>
                      <a:pt x="6" y="35"/>
                    </a:lnTo>
                    <a:lnTo>
                      <a:pt x="6" y="44"/>
                    </a:lnTo>
                    <a:lnTo>
                      <a:pt x="5" y="52"/>
                    </a:lnTo>
                    <a:lnTo>
                      <a:pt x="2" y="61"/>
                    </a:lnTo>
                    <a:lnTo>
                      <a:pt x="0" y="69"/>
                    </a:lnTo>
                    <a:lnTo>
                      <a:pt x="8" y="71"/>
                    </a:lnTo>
                    <a:lnTo>
                      <a:pt x="8" y="63"/>
                    </a:lnTo>
                    <a:lnTo>
                      <a:pt x="11" y="54"/>
                    </a:lnTo>
                    <a:lnTo>
                      <a:pt x="12" y="46"/>
                    </a:lnTo>
                    <a:lnTo>
                      <a:pt x="14" y="35"/>
                    </a:lnTo>
                    <a:lnTo>
                      <a:pt x="14" y="27"/>
                    </a:lnTo>
                    <a:lnTo>
                      <a:pt x="14" y="16"/>
                    </a:lnTo>
                    <a:lnTo>
                      <a:pt x="11" y="8"/>
                    </a:lnTo>
                    <a:lnTo>
                      <a:pt x="6" y="0"/>
                    </a:lnTo>
                    <a:lnTo>
                      <a:pt x="2"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62" name="Freeform 381"/>
              <p:cNvSpPr>
                <a:spLocks/>
              </p:cNvSpPr>
              <p:nvPr/>
            </p:nvSpPr>
            <p:spPr bwMode="auto">
              <a:xfrm>
                <a:off x="3087" y="1758"/>
                <a:ext cx="41" cy="19"/>
              </a:xfrm>
              <a:custGeom>
                <a:avLst/>
                <a:gdLst>
                  <a:gd name="T0" fmla="*/ 5 w 41"/>
                  <a:gd name="T1" fmla="*/ 19 h 19"/>
                  <a:gd name="T2" fmla="*/ 8 w 41"/>
                  <a:gd name="T3" fmla="*/ 14 h 19"/>
                  <a:gd name="T4" fmla="*/ 11 w 41"/>
                  <a:gd name="T5" fmla="*/ 12 h 19"/>
                  <a:gd name="T6" fmla="*/ 15 w 41"/>
                  <a:gd name="T7" fmla="*/ 10 h 19"/>
                  <a:gd name="T8" fmla="*/ 19 w 41"/>
                  <a:gd name="T9" fmla="*/ 10 h 19"/>
                  <a:gd name="T10" fmla="*/ 24 w 41"/>
                  <a:gd name="T11" fmla="*/ 10 h 19"/>
                  <a:gd name="T12" fmla="*/ 29 w 41"/>
                  <a:gd name="T13" fmla="*/ 12 h 19"/>
                  <a:gd name="T14" fmla="*/ 33 w 41"/>
                  <a:gd name="T15" fmla="*/ 14 h 19"/>
                  <a:gd name="T16" fmla="*/ 36 w 41"/>
                  <a:gd name="T17" fmla="*/ 19 h 19"/>
                  <a:gd name="T18" fmla="*/ 41 w 41"/>
                  <a:gd name="T19" fmla="*/ 12 h 19"/>
                  <a:gd name="T20" fmla="*/ 36 w 41"/>
                  <a:gd name="T21" fmla="*/ 8 h 19"/>
                  <a:gd name="T22" fmla="*/ 32 w 41"/>
                  <a:gd name="T23" fmla="*/ 4 h 19"/>
                  <a:gd name="T24" fmla="*/ 25 w 41"/>
                  <a:gd name="T25" fmla="*/ 2 h 19"/>
                  <a:gd name="T26" fmla="*/ 19 w 41"/>
                  <a:gd name="T27" fmla="*/ 0 h 19"/>
                  <a:gd name="T28" fmla="*/ 13 w 41"/>
                  <a:gd name="T29" fmla="*/ 2 h 19"/>
                  <a:gd name="T30" fmla="*/ 8 w 41"/>
                  <a:gd name="T31" fmla="*/ 4 h 19"/>
                  <a:gd name="T32" fmla="*/ 4 w 41"/>
                  <a:gd name="T33" fmla="*/ 8 h 19"/>
                  <a:gd name="T34" fmla="*/ 0 w 41"/>
                  <a:gd name="T35" fmla="*/ 16 h 19"/>
                  <a:gd name="T36" fmla="*/ 5 w 41"/>
                  <a:gd name="T37" fmla="*/ 19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19"/>
                  <a:gd name="T59" fmla="*/ 41 w 41"/>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19">
                    <a:moveTo>
                      <a:pt x="5" y="19"/>
                    </a:moveTo>
                    <a:lnTo>
                      <a:pt x="8" y="14"/>
                    </a:lnTo>
                    <a:lnTo>
                      <a:pt x="11" y="12"/>
                    </a:lnTo>
                    <a:lnTo>
                      <a:pt x="15" y="10"/>
                    </a:lnTo>
                    <a:lnTo>
                      <a:pt x="19" y="10"/>
                    </a:lnTo>
                    <a:lnTo>
                      <a:pt x="24" y="10"/>
                    </a:lnTo>
                    <a:lnTo>
                      <a:pt x="29" y="12"/>
                    </a:lnTo>
                    <a:lnTo>
                      <a:pt x="33" y="14"/>
                    </a:lnTo>
                    <a:lnTo>
                      <a:pt x="36" y="19"/>
                    </a:lnTo>
                    <a:lnTo>
                      <a:pt x="41" y="12"/>
                    </a:lnTo>
                    <a:lnTo>
                      <a:pt x="36" y="8"/>
                    </a:lnTo>
                    <a:lnTo>
                      <a:pt x="32" y="4"/>
                    </a:lnTo>
                    <a:lnTo>
                      <a:pt x="25" y="2"/>
                    </a:lnTo>
                    <a:lnTo>
                      <a:pt x="19" y="0"/>
                    </a:lnTo>
                    <a:lnTo>
                      <a:pt x="13" y="2"/>
                    </a:lnTo>
                    <a:lnTo>
                      <a:pt x="8" y="4"/>
                    </a:lnTo>
                    <a:lnTo>
                      <a:pt x="4" y="8"/>
                    </a:lnTo>
                    <a:lnTo>
                      <a:pt x="0" y="16"/>
                    </a:lnTo>
                    <a:lnTo>
                      <a:pt x="5"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63" name="Freeform 382"/>
              <p:cNvSpPr>
                <a:spLocks/>
              </p:cNvSpPr>
              <p:nvPr/>
            </p:nvSpPr>
            <p:spPr bwMode="auto">
              <a:xfrm>
                <a:off x="3086" y="1774"/>
                <a:ext cx="8" cy="40"/>
              </a:xfrm>
              <a:custGeom>
                <a:avLst/>
                <a:gdLst>
                  <a:gd name="T0" fmla="*/ 8 w 8"/>
                  <a:gd name="T1" fmla="*/ 40 h 40"/>
                  <a:gd name="T2" fmla="*/ 8 w 8"/>
                  <a:gd name="T3" fmla="*/ 36 h 40"/>
                  <a:gd name="T4" fmla="*/ 8 w 8"/>
                  <a:gd name="T5" fmla="*/ 30 h 40"/>
                  <a:gd name="T6" fmla="*/ 8 w 8"/>
                  <a:gd name="T7" fmla="*/ 26 h 40"/>
                  <a:gd name="T8" fmla="*/ 6 w 8"/>
                  <a:gd name="T9" fmla="*/ 19 h 40"/>
                  <a:gd name="T10" fmla="*/ 6 w 8"/>
                  <a:gd name="T11" fmla="*/ 15 h 40"/>
                  <a:gd name="T12" fmla="*/ 6 w 8"/>
                  <a:gd name="T13" fmla="*/ 11 h 40"/>
                  <a:gd name="T14" fmla="*/ 6 w 8"/>
                  <a:gd name="T15" fmla="*/ 7 h 40"/>
                  <a:gd name="T16" fmla="*/ 6 w 8"/>
                  <a:gd name="T17" fmla="*/ 3 h 40"/>
                  <a:gd name="T18" fmla="*/ 1 w 8"/>
                  <a:gd name="T19" fmla="*/ 0 h 40"/>
                  <a:gd name="T20" fmla="*/ 0 w 8"/>
                  <a:gd name="T21" fmla="*/ 5 h 40"/>
                  <a:gd name="T22" fmla="*/ 0 w 8"/>
                  <a:gd name="T23" fmla="*/ 11 h 40"/>
                  <a:gd name="T24" fmla="*/ 0 w 8"/>
                  <a:gd name="T25" fmla="*/ 15 h 40"/>
                  <a:gd name="T26" fmla="*/ 0 w 8"/>
                  <a:gd name="T27" fmla="*/ 21 h 40"/>
                  <a:gd name="T28" fmla="*/ 1 w 8"/>
                  <a:gd name="T29" fmla="*/ 26 h 40"/>
                  <a:gd name="T30" fmla="*/ 1 w 8"/>
                  <a:gd name="T31" fmla="*/ 30 h 40"/>
                  <a:gd name="T32" fmla="*/ 1 w 8"/>
                  <a:gd name="T33" fmla="*/ 36 h 40"/>
                  <a:gd name="T34" fmla="*/ 1 w 8"/>
                  <a:gd name="T35" fmla="*/ 40 h 40"/>
                  <a:gd name="T36" fmla="*/ 8 w 8"/>
                  <a:gd name="T37" fmla="*/ 4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40"/>
                  <a:gd name="T59" fmla="*/ 8 w 8"/>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40">
                    <a:moveTo>
                      <a:pt x="8" y="40"/>
                    </a:moveTo>
                    <a:lnTo>
                      <a:pt x="8" y="36"/>
                    </a:lnTo>
                    <a:lnTo>
                      <a:pt x="8" y="30"/>
                    </a:lnTo>
                    <a:lnTo>
                      <a:pt x="8" y="26"/>
                    </a:lnTo>
                    <a:lnTo>
                      <a:pt x="6" y="19"/>
                    </a:lnTo>
                    <a:lnTo>
                      <a:pt x="6" y="15"/>
                    </a:lnTo>
                    <a:lnTo>
                      <a:pt x="6" y="11"/>
                    </a:lnTo>
                    <a:lnTo>
                      <a:pt x="6" y="7"/>
                    </a:lnTo>
                    <a:lnTo>
                      <a:pt x="6" y="3"/>
                    </a:lnTo>
                    <a:lnTo>
                      <a:pt x="1" y="0"/>
                    </a:lnTo>
                    <a:lnTo>
                      <a:pt x="0" y="5"/>
                    </a:lnTo>
                    <a:lnTo>
                      <a:pt x="0" y="11"/>
                    </a:lnTo>
                    <a:lnTo>
                      <a:pt x="0" y="15"/>
                    </a:lnTo>
                    <a:lnTo>
                      <a:pt x="0" y="21"/>
                    </a:lnTo>
                    <a:lnTo>
                      <a:pt x="1" y="26"/>
                    </a:lnTo>
                    <a:lnTo>
                      <a:pt x="1" y="30"/>
                    </a:lnTo>
                    <a:lnTo>
                      <a:pt x="1" y="36"/>
                    </a:lnTo>
                    <a:lnTo>
                      <a:pt x="1" y="40"/>
                    </a:lnTo>
                    <a:lnTo>
                      <a:pt x="8" y="4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64" name="Freeform 383"/>
              <p:cNvSpPr>
                <a:spLocks/>
              </p:cNvSpPr>
              <p:nvPr/>
            </p:nvSpPr>
            <p:spPr bwMode="auto">
              <a:xfrm>
                <a:off x="3081" y="1814"/>
                <a:ext cx="13" cy="34"/>
              </a:xfrm>
              <a:custGeom>
                <a:avLst/>
                <a:gdLst>
                  <a:gd name="T0" fmla="*/ 8 w 13"/>
                  <a:gd name="T1" fmla="*/ 32 h 34"/>
                  <a:gd name="T2" fmla="*/ 8 w 13"/>
                  <a:gd name="T3" fmla="*/ 30 h 34"/>
                  <a:gd name="T4" fmla="*/ 8 w 13"/>
                  <a:gd name="T5" fmla="*/ 26 h 34"/>
                  <a:gd name="T6" fmla="*/ 8 w 13"/>
                  <a:gd name="T7" fmla="*/ 21 h 34"/>
                  <a:gd name="T8" fmla="*/ 10 w 13"/>
                  <a:gd name="T9" fmla="*/ 17 h 34"/>
                  <a:gd name="T10" fmla="*/ 10 w 13"/>
                  <a:gd name="T11" fmla="*/ 13 h 34"/>
                  <a:gd name="T12" fmla="*/ 11 w 13"/>
                  <a:gd name="T13" fmla="*/ 9 h 34"/>
                  <a:gd name="T14" fmla="*/ 11 w 13"/>
                  <a:gd name="T15" fmla="*/ 5 h 34"/>
                  <a:gd name="T16" fmla="*/ 13 w 13"/>
                  <a:gd name="T17" fmla="*/ 0 h 34"/>
                  <a:gd name="T18" fmla="*/ 6 w 13"/>
                  <a:gd name="T19" fmla="*/ 0 h 34"/>
                  <a:gd name="T20" fmla="*/ 5 w 13"/>
                  <a:gd name="T21" fmla="*/ 2 h 34"/>
                  <a:gd name="T22" fmla="*/ 5 w 13"/>
                  <a:gd name="T23" fmla="*/ 7 h 34"/>
                  <a:gd name="T24" fmla="*/ 3 w 13"/>
                  <a:gd name="T25" fmla="*/ 11 h 34"/>
                  <a:gd name="T26" fmla="*/ 3 w 13"/>
                  <a:gd name="T27" fmla="*/ 15 h 34"/>
                  <a:gd name="T28" fmla="*/ 2 w 13"/>
                  <a:gd name="T29" fmla="*/ 19 h 34"/>
                  <a:gd name="T30" fmla="*/ 2 w 13"/>
                  <a:gd name="T31" fmla="*/ 23 h 34"/>
                  <a:gd name="T32" fmla="*/ 0 w 13"/>
                  <a:gd name="T33" fmla="*/ 28 h 34"/>
                  <a:gd name="T34" fmla="*/ 2 w 13"/>
                  <a:gd name="T35" fmla="*/ 34 h 34"/>
                  <a:gd name="T36" fmla="*/ 8 w 13"/>
                  <a:gd name="T37" fmla="*/ 32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34"/>
                  <a:gd name="T59" fmla="*/ 13 w 13"/>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34">
                    <a:moveTo>
                      <a:pt x="8" y="32"/>
                    </a:moveTo>
                    <a:lnTo>
                      <a:pt x="8" y="30"/>
                    </a:lnTo>
                    <a:lnTo>
                      <a:pt x="8" y="26"/>
                    </a:lnTo>
                    <a:lnTo>
                      <a:pt x="8" y="21"/>
                    </a:lnTo>
                    <a:lnTo>
                      <a:pt x="10" y="17"/>
                    </a:lnTo>
                    <a:lnTo>
                      <a:pt x="10" y="13"/>
                    </a:lnTo>
                    <a:lnTo>
                      <a:pt x="11" y="9"/>
                    </a:lnTo>
                    <a:lnTo>
                      <a:pt x="11" y="5"/>
                    </a:lnTo>
                    <a:lnTo>
                      <a:pt x="13" y="0"/>
                    </a:lnTo>
                    <a:lnTo>
                      <a:pt x="6" y="0"/>
                    </a:lnTo>
                    <a:lnTo>
                      <a:pt x="5" y="2"/>
                    </a:lnTo>
                    <a:lnTo>
                      <a:pt x="5" y="7"/>
                    </a:lnTo>
                    <a:lnTo>
                      <a:pt x="3" y="11"/>
                    </a:lnTo>
                    <a:lnTo>
                      <a:pt x="3" y="15"/>
                    </a:lnTo>
                    <a:lnTo>
                      <a:pt x="2" y="19"/>
                    </a:lnTo>
                    <a:lnTo>
                      <a:pt x="2" y="23"/>
                    </a:lnTo>
                    <a:lnTo>
                      <a:pt x="0" y="28"/>
                    </a:lnTo>
                    <a:lnTo>
                      <a:pt x="2" y="34"/>
                    </a:lnTo>
                    <a:lnTo>
                      <a:pt x="8" y="3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65" name="Freeform 384"/>
              <p:cNvSpPr>
                <a:spLocks/>
              </p:cNvSpPr>
              <p:nvPr/>
            </p:nvSpPr>
            <p:spPr bwMode="auto">
              <a:xfrm>
                <a:off x="3083" y="1846"/>
                <a:ext cx="9" cy="19"/>
              </a:xfrm>
              <a:custGeom>
                <a:avLst/>
                <a:gdLst>
                  <a:gd name="T0" fmla="*/ 9 w 9"/>
                  <a:gd name="T1" fmla="*/ 10 h 19"/>
                  <a:gd name="T2" fmla="*/ 9 w 9"/>
                  <a:gd name="T3" fmla="*/ 8 h 19"/>
                  <a:gd name="T4" fmla="*/ 8 w 9"/>
                  <a:gd name="T5" fmla="*/ 8 h 19"/>
                  <a:gd name="T6" fmla="*/ 8 w 9"/>
                  <a:gd name="T7" fmla="*/ 6 h 19"/>
                  <a:gd name="T8" fmla="*/ 6 w 9"/>
                  <a:gd name="T9" fmla="*/ 6 h 19"/>
                  <a:gd name="T10" fmla="*/ 6 w 9"/>
                  <a:gd name="T11" fmla="*/ 4 h 19"/>
                  <a:gd name="T12" fmla="*/ 6 w 9"/>
                  <a:gd name="T13" fmla="*/ 2 h 19"/>
                  <a:gd name="T14" fmla="*/ 6 w 9"/>
                  <a:gd name="T15" fmla="*/ 0 h 19"/>
                  <a:gd name="T16" fmla="*/ 0 w 9"/>
                  <a:gd name="T17" fmla="*/ 2 h 19"/>
                  <a:gd name="T18" fmla="*/ 0 w 9"/>
                  <a:gd name="T19" fmla="*/ 4 h 19"/>
                  <a:gd name="T20" fmla="*/ 0 w 9"/>
                  <a:gd name="T21" fmla="*/ 6 h 19"/>
                  <a:gd name="T22" fmla="*/ 1 w 9"/>
                  <a:gd name="T23" fmla="*/ 8 h 19"/>
                  <a:gd name="T24" fmla="*/ 1 w 9"/>
                  <a:gd name="T25" fmla="*/ 10 h 19"/>
                  <a:gd name="T26" fmla="*/ 3 w 9"/>
                  <a:gd name="T27" fmla="*/ 15 h 19"/>
                  <a:gd name="T28" fmla="*/ 4 w 9"/>
                  <a:gd name="T29" fmla="*/ 15 h 19"/>
                  <a:gd name="T30" fmla="*/ 6 w 9"/>
                  <a:gd name="T31" fmla="*/ 17 h 19"/>
                  <a:gd name="T32" fmla="*/ 8 w 9"/>
                  <a:gd name="T33" fmla="*/ 19 h 19"/>
                  <a:gd name="T34" fmla="*/ 9 w 9"/>
                  <a:gd name="T35" fmla="*/ 1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
                  <a:gd name="T55" fmla="*/ 0 h 19"/>
                  <a:gd name="T56" fmla="*/ 9 w 9"/>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 h="19">
                    <a:moveTo>
                      <a:pt x="9" y="10"/>
                    </a:moveTo>
                    <a:lnTo>
                      <a:pt x="9" y="8"/>
                    </a:lnTo>
                    <a:lnTo>
                      <a:pt x="8" y="8"/>
                    </a:lnTo>
                    <a:lnTo>
                      <a:pt x="8" y="6"/>
                    </a:lnTo>
                    <a:lnTo>
                      <a:pt x="6" y="6"/>
                    </a:lnTo>
                    <a:lnTo>
                      <a:pt x="6" y="4"/>
                    </a:lnTo>
                    <a:lnTo>
                      <a:pt x="6" y="2"/>
                    </a:lnTo>
                    <a:lnTo>
                      <a:pt x="6" y="0"/>
                    </a:lnTo>
                    <a:lnTo>
                      <a:pt x="0" y="2"/>
                    </a:lnTo>
                    <a:lnTo>
                      <a:pt x="0" y="4"/>
                    </a:lnTo>
                    <a:lnTo>
                      <a:pt x="0" y="6"/>
                    </a:lnTo>
                    <a:lnTo>
                      <a:pt x="1" y="8"/>
                    </a:lnTo>
                    <a:lnTo>
                      <a:pt x="1" y="10"/>
                    </a:lnTo>
                    <a:lnTo>
                      <a:pt x="3" y="15"/>
                    </a:lnTo>
                    <a:lnTo>
                      <a:pt x="4" y="15"/>
                    </a:lnTo>
                    <a:lnTo>
                      <a:pt x="6" y="17"/>
                    </a:lnTo>
                    <a:lnTo>
                      <a:pt x="8" y="19"/>
                    </a:lnTo>
                    <a:lnTo>
                      <a:pt x="9"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66" name="Freeform 385"/>
              <p:cNvSpPr>
                <a:spLocks/>
              </p:cNvSpPr>
              <p:nvPr/>
            </p:nvSpPr>
            <p:spPr bwMode="auto">
              <a:xfrm>
                <a:off x="3091" y="1770"/>
                <a:ext cx="45" cy="95"/>
              </a:xfrm>
              <a:custGeom>
                <a:avLst/>
                <a:gdLst>
                  <a:gd name="T0" fmla="*/ 32 w 45"/>
                  <a:gd name="T1" fmla="*/ 7 h 95"/>
                  <a:gd name="T2" fmla="*/ 36 w 45"/>
                  <a:gd name="T3" fmla="*/ 13 h 95"/>
                  <a:gd name="T4" fmla="*/ 37 w 45"/>
                  <a:gd name="T5" fmla="*/ 19 h 95"/>
                  <a:gd name="T6" fmla="*/ 37 w 45"/>
                  <a:gd name="T7" fmla="*/ 25 h 95"/>
                  <a:gd name="T8" fmla="*/ 39 w 45"/>
                  <a:gd name="T9" fmla="*/ 32 h 95"/>
                  <a:gd name="T10" fmla="*/ 36 w 45"/>
                  <a:gd name="T11" fmla="*/ 46 h 95"/>
                  <a:gd name="T12" fmla="*/ 32 w 45"/>
                  <a:gd name="T13" fmla="*/ 59 h 95"/>
                  <a:gd name="T14" fmla="*/ 26 w 45"/>
                  <a:gd name="T15" fmla="*/ 70 h 95"/>
                  <a:gd name="T16" fmla="*/ 18 w 45"/>
                  <a:gd name="T17" fmla="*/ 78 h 95"/>
                  <a:gd name="T18" fmla="*/ 14 w 45"/>
                  <a:gd name="T19" fmla="*/ 82 h 95"/>
                  <a:gd name="T20" fmla="*/ 9 w 45"/>
                  <a:gd name="T21" fmla="*/ 84 h 95"/>
                  <a:gd name="T22" fmla="*/ 4 w 45"/>
                  <a:gd name="T23" fmla="*/ 84 h 95"/>
                  <a:gd name="T24" fmla="*/ 1 w 45"/>
                  <a:gd name="T25" fmla="*/ 86 h 95"/>
                  <a:gd name="T26" fmla="*/ 0 w 45"/>
                  <a:gd name="T27" fmla="*/ 95 h 95"/>
                  <a:gd name="T28" fmla="*/ 6 w 45"/>
                  <a:gd name="T29" fmla="*/ 95 h 95"/>
                  <a:gd name="T30" fmla="*/ 12 w 45"/>
                  <a:gd name="T31" fmla="*/ 93 h 95"/>
                  <a:gd name="T32" fmla="*/ 17 w 45"/>
                  <a:gd name="T33" fmla="*/ 89 h 95"/>
                  <a:gd name="T34" fmla="*/ 21 w 45"/>
                  <a:gd name="T35" fmla="*/ 86 h 95"/>
                  <a:gd name="T36" fmla="*/ 31 w 45"/>
                  <a:gd name="T37" fmla="*/ 76 h 95"/>
                  <a:gd name="T38" fmla="*/ 37 w 45"/>
                  <a:gd name="T39" fmla="*/ 63 h 95"/>
                  <a:gd name="T40" fmla="*/ 42 w 45"/>
                  <a:gd name="T41" fmla="*/ 49 h 95"/>
                  <a:gd name="T42" fmla="*/ 45 w 45"/>
                  <a:gd name="T43" fmla="*/ 32 h 95"/>
                  <a:gd name="T44" fmla="*/ 45 w 45"/>
                  <a:gd name="T45" fmla="*/ 23 h 95"/>
                  <a:gd name="T46" fmla="*/ 43 w 45"/>
                  <a:gd name="T47" fmla="*/ 17 h 95"/>
                  <a:gd name="T48" fmla="*/ 42 w 45"/>
                  <a:gd name="T49" fmla="*/ 9 h 95"/>
                  <a:gd name="T50" fmla="*/ 39 w 45"/>
                  <a:gd name="T51" fmla="*/ 0 h 95"/>
                  <a:gd name="T52" fmla="*/ 32 w 45"/>
                  <a:gd name="T53" fmla="*/ 7 h 9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5"/>
                  <a:gd name="T82" fmla="*/ 0 h 95"/>
                  <a:gd name="T83" fmla="*/ 45 w 45"/>
                  <a:gd name="T84" fmla="*/ 95 h 9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5" h="95">
                    <a:moveTo>
                      <a:pt x="32" y="7"/>
                    </a:moveTo>
                    <a:lnTo>
                      <a:pt x="36" y="13"/>
                    </a:lnTo>
                    <a:lnTo>
                      <a:pt x="37" y="19"/>
                    </a:lnTo>
                    <a:lnTo>
                      <a:pt x="37" y="25"/>
                    </a:lnTo>
                    <a:lnTo>
                      <a:pt x="39" y="32"/>
                    </a:lnTo>
                    <a:lnTo>
                      <a:pt x="36" y="46"/>
                    </a:lnTo>
                    <a:lnTo>
                      <a:pt x="32" y="59"/>
                    </a:lnTo>
                    <a:lnTo>
                      <a:pt x="26" y="70"/>
                    </a:lnTo>
                    <a:lnTo>
                      <a:pt x="18" y="78"/>
                    </a:lnTo>
                    <a:lnTo>
                      <a:pt x="14" y="82"/>
                    </a:lnTo>
                    <a:lnTo>
                      <a:pt x="9" y="84"/>
                    </a:lnTo>
                    <a:lnTo>
                      <a:pt x="4" y="84"/>
                    </a:lnTo>
                    <a:lnTo>
                      <a:pt x="1" y="86"/>
                    </a:lnTo>
                    <a:lnTo>
                      <a:pt x="0" y="95"/>
                    </a:lnTo>
                    <a:lnTo>
                      <a:pt x="6" y="95"/>
                    </a:lnTo>
                    <a:lnTo>
                      <a:pt x="12" y="93"/>
                    </a:lnTo>
                    <a:lnTo>
                      <a:pt x="17" y="89"/>
                    </a:lnTo>
                    <a:lnTo>
                      <a:pt x="21" y="86"/>
                    </a:lnTo>
                    <a:lnTo>
                      <a:pt x="31" y="76"/>
                    </a:lnTo>
                    <a:lnTo>
                      <a:pt x="37" y="63"/>
                    </a:lnTo>
                    <a:lnTo>
                      <a:pt x="42" y="49"/>
                    </a:lnTo>
                    <a:lnTo>
                      <a:pt x="45" y="32"/>
                    </a:lnTo>
                    <a:lnTo>
                      <a:pt x="45" y="23"/>
                    </a:lnTo>
                    <a:lnTo>
                      <a:pt x="43" y="17"/>
                    </a:lnTo>
                    <a:lnTo>
                      <a:pt x="42" y="9"/>
                    </a:lnTo>
                    <a:lnTo>
                      <a:pt x="39" y="0"/>
                    </a:lnTo>
                    <a:lnTo>
                      <a:pt x="32" y="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67" name="Freeform 386"/>
              <p:cNvSpPr>
                <a:spLocks/>
              </p:cNvSpPr>
              <p:nvPr/>
            </p:nvSpPr>
            <p:spPr bwMode="auto">
              <a:xfrm>
                <a:off x="3127" y="1728"/>
                <a:ext cx="107" cy="74"/>
              </a:xfrm>
              <a:custGeom>
                <a:avLst/>
                <a:gdLst>
                  <a:gd name="T0" fmla="*/ 107 w 107"/>
                  <a:gd name="T1" fmla="*/ 17 h 74"/>
                  <a:gd name="T2" fmla="*/ 98 w 107"/>
                  <a:gd name="T3" fmla="*/ 15 h 74"/>
                  <a:gd name="T4" fmla="*/ 90 w 107"/>
                  <a:gd name="T5" fmla="*/ 11 h 74"/>
                  <a:gd name="T6" fmla="*/ 81 w 107"/>
                  <a:gd name="T7" fmla="*/ 6 h 74"/>
                  <a:gd name="T8" fmla="*/ 73 w 107"/>
                  <a:gd name="T9" fmla="*/ 4 h 74"/>
                  <a:gd name="T10" fmla="*/ 65 w 107"/>
                  <a:gd name="T11" fmla="*/ 2 h 74"/>
                  <a:gd name="T12" fmla="*/ 56 w 107"/>
                  <a:gd name="T13" fmla="*/ 0 h 74"/>
                  <a:gd name="T14" fmla="*/ 48 w 107"/>
                  <a:gd name="T15" fmla="*/ 0 h 74"/>
                  <a:gd name="T16" fmla="*/ 39 w 107"/>
                  <a:gd name="T17" fmla="*/ 2 h 74"/>
                  <a:gd name="T18" fmla="*/ 34 w 107"/>
                  <a:gd name="T19" fmla="*/ 4 h 74"/>
                  <a:gd name="T20" fmla="*/ 28 w 107"/>
                  <a:gd name="T21" fmla="*/ 6 h 74"/>
                  <a:gd name="T22" fmla="*/ 23 w 107"/>
                  <a:gd name="T23" fmla="*/ 11 h 74"/>
                  <a:gd name="T24" fmla="*/ 18 w 107"/>
                  <a:gd name="T25" fmla="*/ 13 h 74"/>
                  <a:gd name="T26" fmla="*/ 14 w 107"/>
                  <a:gd name="T27" fmla="*/ 15 h 74"/>
                  <a:gd name="T28" fmla="*/ 9 w 107"/>
                  <a:gd name="T29" fmla="*/ 19 h 74"/>
                  <a:gd name="T30" fmla="*/ 4 w 107"/>
                  <a:gd name="T31" fmla="*/ 23 h 74"/>
                  <a:gd name="T32" fmla="*/ 1 w 107"/>
                  <a:gd name="T33" fmla="*/ 30 h 74"/>
                  <a:gd name="T34" fmla="*/ 0 w 107"/>
                  <a:gd name="T35" fmla="*/ 30 h 74"/>
                  <a:gd name="T36" fmla="*/ 0 w 107"/>
                  <a:gd name="T37" fmla="*/ 30 h 74"/>
                  <a:gd name="T38" fmla="*/ 1 w 107"/>
                  <a:gd name="T39" fmla="*/ 32 h 74"/>
                  <a:gd name="T40" fmla="*/ 1 w 107"/>
                  <a:gd name="T41" fmla="*/ 32 h 74"/>
                  <a:gd name="T42" fmla="*/ 1 w 107"/>
                  <a:gd name="T43" fmla="*/ 34 h 74"/>
                  <a:gd name="T44" fmla="*/ 1 w 107"/>
                  <a:gd name="T45" fmla="*/ 34 h 74"/>
                  <a:gd name="T46" fmla="*/ 1 w 107"/>
                  <a:gd name="T47" fmla="*/ 34 h 74"/>
                  <a:gd name="T48" fmla="*/ 1 w 107"/>
                  <a:gd name="T49" fmla="*/ 36 h 74"/>
                  <a:gd name="T50" fmla="*/ 6 w 107"/>
                  <a:gd name="T51" fmla="*/ 38 h 74"/>
                  <a:gd name="T52" fmla="*/ 11 w 107"/>
                  <a:gd name="T53" fmla="*/ 40 h 74"/>
                  <a:gd name="T54" fmla="*/ 15 w 107"/>
                  <a:gd name="T55" fmla="*/ 40 h 74"/>
                  <a:gd name="T56" fmla="*/ 20 w 107"/>
                  <a:gd name="T57" fmla="*/ 42 h 74"/>
                  <a:gd name="T58" fmla="*/ 23 w 107"/>
                  <a:gd name="T59" fmla="*/ 42 h 74"/>
                  <a:gd name="T60" fmla="*/ 28 w 107"/>
                  <a:gd name="T61" fmla="*/ 44 h 74"/>
                  <a:gd name="T62" fmla="*/ 31 w 107"/>
                  <a:gd name="T63" fmla="*/ 49 h 74"/>
                  <a:gd name="T64" fmla="*/ 36 w 107"/>
                  <a:gd name="T65" fmla="*/ 53 h 74"/>
                  <a:gd name="T66" fmla="*/ 39 w 107"/>
                  <a:gd name="T67" fmla="*/ 57 h 74"/>
                  <a:gd name="T68" fmla="*/ 42 w 107"/>
                  <a:gd name="T69" fmla="*/ 61 h 74"/>
                  <a:gd name="T70" fmla="*/ 46 w 107"/>
                  <a:gd name="T71" fmla="*/ 65 h 74"/>
                  <a:gd name="T72" fmla="*/ 50 w 107"/>
                  <a:gd name="T73" fmla="*/ 70 h 74"/>
                  <a:gd name="T74" fmla="*/ 54 w 107"/>
                  <a:gd name="T75" fmla="*/ 72 h 74"/>
                  <a:gd name="T76" fmla="*/ 59 w 107"/>
                  <a:gd name="T77" fmla="*/ 74 h 74"/>
                  <a:gd name="T78" fmla="*/ 62 w 107"/>
                  <a:gd name="T79" fmla="*/ 72 h 74"/>
                  <a:gd name="T80" fmla="*/ 67 w 107"/>
                  <a:gd name="T81" fmla="*/ 70 h 74"/>
                  <a:gd name="T82" fmla="*/ 73 w 107"/>
                  <a:gd name="T83" fmla="*/ 65 h 74"/>
                  <a:gd name="T84" fmla="*/ 79 w 107"/>
                  <a:gd name="T85" fmla="*/ 59 h 74"/>
                  <a:gd name="T86" fmla="*/ 86 w 107"/>
                  <a:gd name="T87" fmla="*/ 55 h 74"/>
                  <a:gd name="T88" fmla="*/ 90 w 107"/>
                  <a:gd name="T89" fmla="*/ 49 h 74"/>
                  <a:gd name="T90" fmla="*/ 95 w 107"/>
                  <a:gd name="T91" fmla="*/ 40 h 74"/>
                  <a:gd name="T92" fmla="*/ 100 w 107"/>
                  <a:gd name="T93" fmla="*/ 34 h 74"/>
                  <a:gd name="T94" fmla="*/ 104 w 107"/>
                  <a:gd name="T95" fmla="*/ 25 h 74"/>
                  <a:gd name="T96" fmla="*/ 107 w 107"/>
                  <a:gd name="T97" fmla="*/ 17 h 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7"/>
                  <a:gd name="T148" fmla="*/ 0 h 74"/>
                  <a:gd name="T149" fmla="*/ 107 w 107"/>
                  <a:gd name="T150" fmla="*/ 74 h 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7" h="74">
                    <a:moveTo>
                      <a:pt x="107" y="17"/>
                    </a:moveTo>
                    <a:lnTo>
                      <a:pt x="98" y="15"/>
                    </a:lnTo>
                    <a:lnTo>
                      <a:pt x="90" y="11"/>
                    </a:lnTo>
                    <a:lnTo>
                      <a:pt x="81" y="6"/>
                    </a:lnTo>
                    <a:lnTo>
                      <a:pt x="73" y="4"/>
                    </a:lnTo>
                    <a:lnTo>
                      <a:pt x="65" y="2"/>
                    </a:lnTo>
                    <a:lnTo>
                      <a:pt x="56" y="0"/>
                    </a:lnTo>
                    <a:lnTo>
                      <a:pt x="48" y="0"/>
                    </a:lnTo>
                    <a:lnTo>
                      <a:pt x="39" y="2"/>
                    </a:lnTo>
                    <a:lnTo>
                      <a:pt x="34" y="4"/>
                    </a:lnTo>
                    <a:lnTo>
                      <a:pt x="28" y="6"/>
                    </a:lnTo>
                    <a:lnTo>
                      <a:pt x="23" y="11"/>
                    </a:lnTo>
                    <a:lnTo>
                      <a:pt x="18" y="13"/>
                    </a:lnTo>
                    <a:lnTo>
                      <a:pt x="14" y="15"/>
                    </a:lnTo>
                    <a:lnTo>
                      <a:pt x="9" y="19"/>
                    </a:lnTo>
                    <a:lnTo>
                      <a:pt x="4" y="23"/>
                    </a:lnTo>
                    <a:lnTo>
                      <a:pt x="1" y="30"/>
                    </a:lnTo>
                    <a:lnTo>
                      <a:pt x="0" y="30"/>
                    </a:lnTo>
                    <a:lnTo>
                      <a:pt x="1" y="32"/>
                    </a:lnTo>
                    <a:lnTo>
                      <a:pt x="1" y="34"/>
                    </a:lnTo>
                    <a:lnTo>
                      <a:pt x="1" y="36"/>
                    </a:lnTo>
                    <a:lnTo>
                      <a:pt x="6" y="38"/>
                    </a:lnTo>
                    <a:lnTo>
                      <a:pt x="11" y="40"/>
                    </a:lnTo>
                    <a:lnTo>
                      <a:pt x="15" y="40"/>
                    </a:lnTo>
                    <a:lnTo>
                      <a:pt x="20" y="42"/>
                    </a:lnTo>
                    <a:lnTo>
                      <a:pt x="23" y="42"/>
                    </a:lnTo>
                    <a:lnTo>
                      <a:pt x="28" y="44"/>
                    </a:lnTo>
                    <a:lnTo>
                      <a:pt x="31" y="49"/>
                    </a:lnTo>
                    <a:lnTo>
                      <a:pt x="36" y="53"/>
                    </a:lnTo>
                    <a:lnTo>
                      <a:pt x="39" y="57"/>
                    </a:lnTo>
                    <a:lnTo>
                      <a:pt x="42" y="61"/>
                    </a:lnTo>
                    <a:lnTo>
                      <a:pt x="46" y="65"/>
                    </a:lnTo>
                    <a:lnTo>
                      <a:pt x="50" y="70"/>
                    </a:lnTo>
                    <a:lnTo>
                      <a:pt x="54" y="72"/>
                    </a:lnTo>
                    <a:lnTo>
                      <a:pt x="59" y="74"/>
                    </a:lnTo>
                    <a:lnTo>
                      <a:pt x="62" y="72"/>
                    </a:lnTo>
                    <a:lnTo>
                      <a:pt x="67" y="70"/>
                    </a:lnTo>
                    <a:lnTo>
                      <a:pt x="73" y="65"/>
                    </a:lnTo>
                    <a:lnTo>
                      <a:pt x="79" y="59"/>
                    </a:lnTo>
                    <a:lnTo>
                      <a:pt x="86" y="55"/>
                    </a:lnTo>
                    <a:lnTo>
                      <a:pt x="90" y="49"/>
                    </a:lnTo>
                    <a:lnTo>
                      <a:pt x="95" y="40"/>
                    </a:lnTo>
                    <a:lnTo>
                      <a:pt x="100" y="34"/>
                    </a:lnTo>
                    <a:lnTo>
                      <a:pt x="104" y="25"/>
                    </a:lnTo>
                    <a:lnTo>
                      <a:pt x="107" y="17"/>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68" name="Freeform 387"/>
              <p:cNvSpPr>
                <a:spLocks/>
              </p:cNvSpPr>
              <p:nvPr/>
            </p:nvSpPr>
            <p:spPr bwMode="auto">
              <a:xfrm>
                <a:off x="3164" y="1724"/>
                <a:ext cx="70" cy="25"/>
              </a:xfrm>
              <a:custGeom>
                <a:avLst/>
                <a:gdLst>
                  <a:gd name="T0" fmla="*/ 3 w 70"/>
                  <a:gd name="T1" fmla="*/ 10 h 25"/>
                  <a:gd name="T2" fmla="*/ 11 w 70"/>
                  <a:gd name="T3" fmla="*/ 8 h 25"/>
                  <a:gd name="T4" fmla="*/ 19 w 70"/>
                  <a:gd name="T5" fmla="*/ 8 h 25"/>
                  <a:gd name="T6" fmla="*/ 27 w 70"/>
                  <a:gd name="T7" fmla="*/ 10 h 25"/>
                  <a:gd name="T8" fmla="*/ 36 w 70"/>
                  <a:gd name="T9" fmla="*/ 13 h 25"/>
                  <a:gd name="T10" fmla="*/ 44 w 70"/>
                  <a:gd name="T11" fmla="*/ 15 h 25"/>
                  <a:gd name="T12" fmla="*/ 52 w 70"/>
                  <a:gd name="T13" fmla="*/ 19 h 25"/>
                  <a:gd name="T14" fmla="*/ 61 w 70"/>
                  <a:gd name="T15" fmla="*/ 23 h 25"/>
                  <a:gd name="T16" fmla="*/ 69 w 70"/>
                  <a:gd name="T17" fmla="*/ 25 h 25"/>
                  <a:gd name="T18" fmla="*/ 70 w 70"/>
                  <a:gd name="T19" fmla="*/ 17 h 25"/>
                  <a:gd name="T20" fmla="*/ 63 w 70"/>
                  <a:gd name="T21" fmla="*/ 15 h 25"/>
                  <a:gd name="T22" fmla="*/ 53 w 70"/>
                  <a:gd name="T23" fmla="*/ 10 h 25"/>
                  <a:gd name="T24" fmla="*/ 45 w 70"/>
                  <a:gd name="T25" fmla="*/ 6 h 25"/>
                  <a:gd name="T26" fmla="*/ 38 w 70"/>
                  <a:gd name="T27" fmla="*/ 4 h 25"/>
                  <a:gd name="T28" fmla="*/ 28 w 70"/>
                  <a:gd name="T29" fmla="*/ 2 h 25"/>
                  <a:gd name="T30" fmla="*/ 19 w 70"/>
                  <a:gd name="T31" fmla="*/ 0 h 25"/>
                  <a:gd name="T32" fmla="*/ 9 w 70"/>
                  <a:gd name="T33" fmla="*/ 0 h 25"/>
                  <a:gd name="T34" fmla="*/ 2 w 70"/>
                  <a:gd name="T35" fmla="*/ 2 h 25"/>
                  <a:gd name="T36" fmla="*/ 0 w 70"/>
                  <a:gd name="T37" fmla="*/ 2 h 25"/>
                  <a:gd name="T38" fmla="*/ 3 w 70"/>
                  <a:gd name="T39" fmla="*/ 10 h 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25"/>
                  <a:gd name="T62" fmla="*/ 70 w 70"/>
                  <a:gd name="T63" fmla="*/ 25 h 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25">
                    <a:moveTo>
                      <a:pt x="3" y="10"/>
                    </a:moveTo>
                    <a:lnTo>
                      <a:pt x="11" y="8"/>
                    </a:lnTo>
                    <a:lnTo>
                      <a:pt x="19" y="8"/>
                    </a:lnTo>
                    <a:lnTo>
                      <a:pt x="27" y="10"/>
                    </a:lnTo>
                    <a:lnTo>
                      <a:pt x="36" y="13"/>
                    </a:lnTo>
                    <a:lnTo>
                      <a:pt x="44" y="15"/>
                    </a:lnTo>
                    <a:lnTo>
                      <a:pt x="52" y="19"/>
                    </a:lnTo>
                    <a:lnTo>
                      <a:pt x="61" y="23"/>
                    </a:lnTo>
                    <a:lnTo>
                      <a:pt x="69" y="25"/>
                    </a:lnTo>
                    <a:lnTo>
                      <a:pt x="70" y="17"/>
                    </a:lnTo>
                    <a:lnTo>
                      <a:pt x="63" y="15"/>
                    </a:lnTo>
                    <a:lnTo>
                      <a:pt x="53" y="10"/>
                    </a:lnTo>
                    <a:lnTo>
                      <a:pt x="45" y="6"/>
                    </a:lnTo>
                    <a:lnTo>
                      <a:pt x="38" y="4"/>
                    </a:lnTo>
                    <a:lnTo>
                      <a:pt x="28" y="2"/>
                    </a:lnTo>
                    <a:lnTo>
                      <a:pt x="19" y="0"/>
                    </a:lnTo>
                    <a:lnTo>
                      <a:pt x="9" y="0"/>
                    </a:lnTo>
                    <a:lnTo>
                      <a:pt x="2" y="2"/>
                    </a:lnTo>
                    <a:lnTo>
                      <a:pt x="0" y="2"/>
                    </a:lnTo>
                    <a:lnTo>
                      <a:pt x="3"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69" name="Freeform 388"/>
              <p:cNvSpPr>
                <a:spLocks/>
              </p:cNvSpPr>
              <p:nvPr/>
            </p:nvSpPr>
            <p:spPr bwMode="auto">
              <a:xfrm>
                <a:off x="3125" y="1726"/>
                <a:ext cx="42" cy="34"/>
              </a:xfrm>
              <a:custGeom>
                <a:avLst/>
                <a:gdLst>
                  <a:gd name="T0" fmla="*/ 5 w 42"/>
                  <a:gd name="T1" fmla="*/ 34 h 34"/>
                  <a:gd name="T2" fmla="*/ 9 w 42"/>
                  <a:gd name="T3" fmla="*/ 29 h 34"/>
                  <a:gd name="T4" fmla="*/ 13 w 42"/>
                  <a:gd name="T5" fmla="*/ 25 h 34"/>
                  <a:gd name="T6" fmla="*/ 17 w 42"/>
                  <a:gd name="T7" fmla="*/ 21 h 34"/>
                  <a:gd name="T8" fmla="*/ 22 w 42"/>
                  <a:gd name="T9" fmla="*/ 19 h 34"/>
                  <a:gd name="T10" fmla="*/ 27 w 42"/>
                  <a:gd name="T11" fmla="*/ 17 h 34"/>
                  <a:gd name="T12" fmla="*/ 31 w 42"/>
                  <a:gd name="T13" fmla="*/ 13 h 34"/>
                  <a:gd name="T14" fmla="*/ 36 w 42"/>
                  <a:gd name="T15" fmla="*/ 11 h 34"/>
                  <a:gd name="T16" fmla="*/ 42 w 42"/>
                  <a:gd name="T17" fmla="*/ 8 h 34"/>
                  <a:gd name="T18" fmla="*/ 39 w 42"/>
                  <a:gd name="T19" fmla="*/ 0 h 34"/>
                  <a:gd name="T20" fmla="*/ 34 w 42"/>
                  <a:gd name="T21" fmla="*/ 2 h 34"/>
                  <a:gd name="T22" fmla="*/ 30 w 42"/>
                  <a:gd name="T23" fmla="*/ 4 h 34"/>
                  <a:gd name="T24" fmla="*/ 23 w 42"/>
                  <a:gd name="T25" fmla="*/ 8 h 34"/>
                  <a:gd name="T26" fmla="*/ 19 w 42"/>
                  <a:gd name="T27" fmla="*/ 11 h 34"/>
                  <a:gd name="T28" fmla="*/ 14 w 42"/>
                  <a:gd name="T29" fmla="*/ 15 h 34"/>
                  <a:gd name="T30" fmla="*/ 9 w 42"/>
                  <a:gd name="T31" fmla="*/ 17 h 34"/>
                  <a:gd name="T32" fmla="*/ 5 w 42"/>
                  <a:gd name="T33" fmla="*/ 23 h 34"/>
                  <a:gd name="T34" fmla="*/ 0 w 42"/>
                  <a:gd name="T35" fmla="*/ 27 h 34"/>
                  <a:gd name="T36" fmla="*/ 0 w 42"/>
                  <a:gd name="T37" fmla="*/ 29 h 34"/>
                  <a:gd name="T38" fmla="*/ 5 w 42"/>
                  <a:gd name="T39" fmla="*/ 34 h 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34"/>
                  <a:gd name="T62" fmla="*/ 42 w 42"/>
                  <a:gd name="T63" fmla="*/ 34 h 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34">
                    <a:moveTo>
                      <a:pt x="5" y="34"/>
                    </a:moveTo>
                    <a:lnTo>
                      <a:pt x="9" y="29"/>
                    </a:lnTo>
                    <a:lnTo>
                      <a:pt x="13" y="25"/>
                    </a:lnTo>
                    <a:lnTo>
                      <a:pt x="17" y="21"/>
                    </a:lnTo>
                    <a:lnTo>
                      <a:pt x="22" y="19"/>
                    </a:lnTo>
                    <a:lnTo>
                      <a:pt x="27" y="17"/>
                    </a:lnTo>
                    <a:lnTo>
                      <a:pt x="31" y="13"/>
                    </a:lnTo>
                    <a:lnTo>
                      <a:pt x="36" y="11"/>
                    </a:lnTo>
                    <a:lnTo>
                      <a:pt x="42" y="8"/>
                    </a:lnTo>
                    <a:lnTo>
                      <a:pt x="39" y="0"/>
                    </a:lnTo>
                    <a:lnTo>
                      <a:pt x="34" y="2"/>
                    </a:lnTo>
                    <a:lnTo>
                      <a:pt x="30" y="4"/>
                    </a:lnTo>
                    <a:lnTo>
                      <a:pt x="23" y="8"/>
                    </a:lnTo>
                    <a:lnTo>
                      <a:pt x="19" y="11"/>
                    </a:lnTo>
                    <a:lnTo>
                      <a:pt x="14" y="15"/>
                    </a:lnTo>
                    <a:lnTo>
                      <a:pt x="9" y="17"/>
                    </a:lnTo>
                    <a:lnTo>
                      <a:pt x="5" y="23"/>
                    </a:lnTo>
                    <a:lnTo>
                      <a:pt x="0" y="27"/>
                    </a:lnTo>
                    <a:lnTo>
                      <a:pt x="0" y="29"/>
                    </a:lnTo>
                    <a:lnTo>
                      <a:pt x="5"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70" name="Freeform 389"/>
              <p:cNvSpPr>
                <a:spLocks/>
              </p:cNvSpPr>
              <p:nvPr/>
            </p:nvSpPr>
            <p:spPr bwMode="auto">
              <a:xfrm>
                <a:off x="3123" y="1755"/>
                <a:ext cx="8" cy="13"/>
              </a:xfrm>
              <a:custGeom>
                <a:avLst/>
                <a:gdLst>
                  <a:gd name="T0" fmla="*/ 7 w 8"/>
                  <a:gd name="T1" fmla="*/ 5 h 13"/>
                  <a:gd name="T2" fmla="*/ 8 w 8"/>
                  <a:gd name="T3" fmla="*/ 5 h 13"/>
                  <a:gd name="T4" fmla="*/ 8 w 8"/>
                  <a:gd name="T5" fmla="*/ 3 h 13"/>
                  <a:gd name="T6" fmla="*/ 8 w 8"/>
                  <a:gd name="T7" fmla="*/ 5 h 13"/>
                  <a:gd name="T8" fmla="*/ 7 w 8"/>
                  <a:gd name="T9" fmla="*/ 5 h 13"/>
                  <a:gd name="T10" fmla="*/ 2 w 8"/>
                  <a:gd name="T11" fmla="*/ 0 h 13"/>
                  <a:gd name="T12" fmla="*/ 0 w 8"/>
                  <a:gd name="T13" fmla="*/ 3 h 13"/>
                  <a:gd name="T14" fmla="*/ 0 w 8"/>
                  <a:gd name="T15" fmla="*/ 5 h 13"/>
                  <a:gd name="T16" fmla="*/ 2 w 8"/>
                  <a:gd name="T17" fmla="*/ 7 h 13"/>
                  <a:gd name="T18" fmla="*/ 2 w 8"/>
                  <a:gd name="T19" fmla="*/ 9 h 13"/>
                  <a:gd name="T20" fmla="*/ 4 w 8"/>
                  <a:gd name="T21" fmla="*/ 11 h 13"/>
                  <a:gd name="T22" fmla="*/ 4 w 8"/>
                  <a:gd name="T23" fmla="*/ 13 h 13"/>
                  <a:gd name="T24" fmla="*/ 7 w 8"/>
                  <a:gd name="T25" fmla="*/ 5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3"/>
                  <a:gd name="T41" fmla="*/ 8 w 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3">
                    <a:moveTo>
                      <a:pt x="7" y="5"/>
                    </a:moveTo>
                    <a:lnTo>
                      <a:pt x="8" y="5"/>
                    </a:lnTo>
                    <a:lnTo>
                      <a:pt x="8" y="3"/>
                    </a:lnTo>
                    <a:lnTo>
                      <a:pt x="8" y="5"/>
                    </a:lnTo>
                    <a:lnTo>
                      <a:pt x="7" y="5"/>
                    </a:lnTo>
                    <a:lnTo>
                      <a:pt x="2" y="0"/>
                    </a:lnTo>
                    <a:lnTo>
                      <a:pt x="0" y="3"/>
                    </a:lnTo>
                    <a:lnTo>
                      <a:pt x="0" y="5"/>
                    </a:lnTo>
                    <a:lnTo>
                      <a:pt x="2" y="7"/>
                    </a:lnTo>
                    <a:lnTo>
                      <a:pt x="2" y="9"/>
                    </a:lnTo>
                    <a:lnTo>
                      <a:pt x="4" y="11"/>
                    </a:lnTo>
                    <a:lnTo>
                      <a:pt x="4" y="13"/>
                    </a:lnTo>
                    <a:lnTo>
                      <a:pt x="7" y="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71" name="Freeform 390"/>
              <p:cNvSpPr>
                <a:spLocks/>
              </p:cNvSpPr>
              <p:nvPr/>
            </p:nvSpPr>
            <p:spPr bwMode="auto">
              <a:xfrm>
                <a:off x="3127" y="1760"/>
                <a:ext cx="37" cy="23"/>
              </a:xfrm>
              <a:custGeom>
                <a:avLst/>
                <a:gdLst>
                  <a:gd name="T0" fmla="*/ 37 w 37"/>
                  <a:gd name="T1" fmla="*/ 17 h 23"/>
                  <a:gd name="T2" fmla="*/ 34 w 37"/>
                  <a:gd name="T3" fmla="*/ 12 h 23"/>
                  <a:gd name="T4" fmla="*/ 29 w 37"/>
                  <a:gd name="T5" fmla="*/ 10 h 23"/>
                  <a:gd name="T6" fmla="*/ 25 w 37"/>
                  <a:gd name="T7" fmla="*/ 6 h 23"/>
                  <a:gd name="T8" fmla="*/ 20 w 37"/>
                  <a:gd name="T9" fmla="*/ 6 h 23"/>
                  <a:gd name="T10" fmla="*/ 15 w 37"/>
                  <a:gd name="T11" fmla="*/ 4 h 23"/>
                  <a:gd name="T12" fmla="*/ 11 w 37"/>
                  <a:gd name="T13" fmla="*/ 4 h 23"/>
                  <a:gd name="T14" fmla="*/ 7 w 37"/>
                  <a:gd name="T15" fmla="*/ 2 h 23"/>
                  <a:gd name="T16" fmla="*/ 3 w 37"/>
                  <a:gd name="T17" fmla="*/ 0 h 23"/>
                  <a:gd name="T18" fmla="*/ 0 w 37"/>
                  <a:gd name="T19" fmla="*/ 8 h 23"/>
                  <a:gd name="T20" fmla="*/ 4 w 37"/>
                  <a:gd name="T21" fmla="*/ 10 h 23"/>
                  <a:gd name="T22" fmla="*/ 9 w 37"/>
                  <a:gd name="T23" fmla="*/ 12 h 23"/>
                  <a:gd name="T24" fmla="*/ 14 w 37"/>
                  <a:gd name="T25" fmla="*/ 12 h 23"/>
                  <a:gd name="T26" fmla="*/ 18 w 37"/>
                  <a:gd name="T27" fmla="*/ 14 h 23"/>
                  <a:gd name="T28" fmla="*/ 23 w 37"/>
                  <a:gd name="T29" fmla="*/ 14 h 23"/>
                  <a:gd name="T30" fmla="*/ 26 w 37"/>
                  <a:gd name="T31" fmla="*/ 17 h 23"/>
                  <a:gd name="T32" fmla="*/ 29 w 37"/>
                  <a:gd name="T33" fmla="*/ 21 h 23"/>
                  <a:gd name="T34" fmla="*/ 32 w 37"/>
                  <a:gd name="T35" fmla="*/ 23 h 23"/>
                  <a:gd name="T36" fmla="*/ 37 w 37"/>
                  <a:gd name="T37" fmla="*/ 17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3"/>
                  <a:gd name="T59" fmla="*/ 37 w 3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3">
                    <a:moveTo>
                      <a:pt x="37" y="17"/>
                    </a:moveTo>
                    <a:lnTo>
                      <a:pt x="34" y="12"/>
                    </a:lnTo>
                    <a:lnTo>
                      <a:pt x="29" y="10"/>
                    </a:lnTo>
                    <a:lnTo>
                      <a:pt x="25" y="6"/>
                    </a:lnTo>
                    <a:lnTo>
                      <a:pt x="20" y="6"/>
                    </a:lnTo>
                    <a:lnTo>
                      <a:pt x="15" y="4"/>
                    </a:lnTo>
                    <a:lnTo>
                      <a:pt x="11" y="4"/>
                    </a:lnTo>
                    <a:lnTo>
                      <a:pt x="7" y="2"/>
                    </a:lnTo>
                    <a:lnTo>
                      <a:pt x="3" y="0"/>
                    </a:lnTo>
                    <a:lnTo>
                      <a:pt x="0" y="8"/>
                    </a:lnTo>
                    <a:lnTo>
                      <a:pt x="4" y="10"/>
                    </a:lnTo>
                    <a:lnTo>
                      <a:pt x="9" y="12"/>
                    </a:lnTo>
                    <a:lnTo>
                      <a:pt x="14" y="12"/>
                    </a:lnTo>
                    <a:lnTo>
                      <a:pt x="18" y="14"/>
                    </a:lnTo>
                    <a:lnTo>
                      <a:pt x="23" y="14"/>
                    </a:lnTo>
                    <a:lnTo>
                      <a:pt x="26" y="17"/>
                    </a:lnTo>
                    <a:lnTo>
                      <a:pt x="29" y="21"/>
                    </a:lnTo>
                    <a:lnTo>
                      <a:pt x="32" y="23"/>
                    </a:lnTo>
                    <a:lnTo>
                      <a:pt x="37"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72" name="Freeform 391"/>
              <p:cNvSpPr>
                <a:spLocks/>
              </p:cNvSpPr>
              <p:nvPr/>
            </p:nvSpPr>
            <p:spPr bwMode="auto">
              <a:xfrm>
                <a:off x="3159" y="1777"/>
                <a:ext cx="36" cy="29"/>
              </a:xfrm>
              <a:custGeom>
                <a:avLst/>
                <a:gdLst>
                  <a:gd name="T0" fmla="*/ 33 w 36"/>
                  <a:gd name="T1" fmla="*/ 16 h 29"/>
                  <a:gd name="T2" fmla="*/ 30 w 36"/>
                  <a:gd name="T3" fmla="*/ 18 h 29"/>
                  <a:gd name="T4" fmla="*/ 27 w 36"/>
                  <a:gd name="T5" fmla="*/ 18 h 29"/>
                  <a:gd name="T6" fmla="*/ 22 w 36"/>
                  <a:gd name="T7" fmla="*/ 18 h 29"/>
                  <a:gd name="T8" fmla="*/ 19 w 36"/>
                  <a:gd name="T9" fmla="*/ 16 h 29"/>
                  <a:gd name="T10" fmla="*/ 16 w 36"/>
                  <a:gd name="T11" fmla="*/ 14 h 29"/>
                  <a:gd name="T12" fmla="*/ 11 w 36"/>
                  <a:gd name="T13" fmla="*/ 10 h 29"/>
                  <a:gd name="T14" fmla="*/ 8 w 36"/>
                  <a:gd name="T15" fmla="*/ 6 h 29"/>
                  <a:gd name="T16" fmla="*/ 5 w 36"/>
                  <a:gd name="T17" fmla="*/ 0 h 29"/>
                  <a:gd name="T18" fmla="*/ 0 w 36"/>
                  <a:gd name="T19" fmla="*/ 6 h 29"/>
                  <a:gd name="T20" fmla="*/ 4 w 36"/>
                  <a:gd name="T21" fmla="*/ 12 h 29"/>
                  <a:gd name="T22" fmla="*/ 8 w 36"/>
                  <a:gd name="T23" fmla="*/ 16 h 29"/>
                  <a:gd name="T24" fmla="*/ 11 w 36"/>
                  <a:gd name="T25" fmla="*/ 21 h 29"/>
                  <a:gd name="T26" fmla="*/ 16 w 36"/>
                  <a:gd name="T27" fmla="*/ 25 h 29"/>
                  <a:gd name="T28" fmla="*/ 21 w 36"/>
                  <a:gd name="T29" fmla="*/ 27 h 29"/>
                  <a:gd name="T30" fmla="*/ 25 w 36"/>
                  <a:gd name="T31" fmla="*/ 29 h 29"/>
                  <a:gd name="T32" fmla="*/ 32 w 36"/>
                  <a:gd name="T33" fmla="*/ 27 h 29"/>
                  <a:gd name="T34" fmla="*/ 36 w 36"/>
                  <a:gd name="T35" fmla="*/ 25 h 29"/>
                  <a:gd name="T36" fmla="*/ 33 w 36"/>
                  <a:gd name="T37" fmla="*/ 16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29"/>
                  <a:gd name="T59" fmla="*/ 36 w 36"/>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29">
                    <a:moveTo>
                      <a:pt x="33" y="16"/>
                    </a:moveTo>
                    <a:lnTo>
                      <a:pt x="30" y="18"/>
                    </a:lnTo>
                    <a:lnTo>
                      <a:pt x="27" y="18"/>
                    </a:lnTo>
                    <a:lnTo>
                      <a:pt x="22" y="18"/>
                    </a:lnTo>
                    <a:lnTo>
                      <a:pt x="19" y="16"/>
                    </a:lnTo>
                    <a:lnTo>
                      <a:pt x="16" y="14"/>
                    </a:lnTo>
                    <a:lnTo>
                      <a:pt x="11" y="10"/>
                    </a:lnTo>
                    <a:lnTo>
                      <a:pt x="8" y="6"/>
                    </a:lnTo>
                    <a:lnTo>
                      <a:pt x="5" y="0"/>
                    </a:lnTo>
                    <a:lnTo>
                      <a:pt x="0" y="6"/>
                    </a:lnTo>
                    <a:lnTo>
                      <a:pt x="4" y="12"/>
                    </a:lnTo>
                    <a:lnTo>
                      <a:pt x="8" y="16"/>
                    </a:lnTo>
                    <a:lnTo>
                      <a:pt x="11" y="21"/>
                    </a:lnTo>
                    <a:lnTo>
                      <a:pt x="16" y="25"/>
                    </a:lnTo>
                    <a:lnTo>
                      <a:pt x="21" y="27"/>
                    </a:lnTo>
                    <a:lnTo>
                      <a:pt x="25" y="29"/>
                    </a:lnTo>
                    <a:lnTo>
                      <a:pt x="32" y="27"/>
                    </a:lnTo>
                    <a:lnTo>
                      <a:pt x="36" y="25"/>
                    </a:lnTo>
                    <a:lnTo>
                      <a:pt x="33" y="1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73" name="Freeform 392"/>
              <p:cNvSpPr>
                <a:spLocks/>
              </p:cNvSpPr>
              <p:nvPr/>
            </p:nvSpPr>
            <p:spPr bwMode="auto">
              <a:xfrm>
                <a:off x="3192" y="1741"/>
                <a:ext cx="47" cy="61"/>
              </a:xfrm>
              <a:custGeom>
                <a:avLst/>
                <a:gdLst>
                  <a:gd name="T0" fmla="*/ 41 w 47"/>
                  <a:gd name="T1" fmla="*/ 8 h 61"/>
                  <a:gd name="T2" fmla="*/ 39 w 47"/>
                  <a:gd name="T3" fmla="*/ 2 h 61"/>
                  <a:gd name="T4" fmla="*/ 36 w 47"/>
                  <a:gd name="T5" fmla="*/ 10 h 61"/>
                  <a:gd name="T6" fmla="*/ 33 w 47"/>
                  <a:gd name="T7" fmla="*/ 19 h 61"/>
                  <a:gd name="T8" fmla="*/ 28 w 47"/>
                  <a:gd name="T9" fmla="*/ 25 h 61"/>
                  <a:gd name="T10" fmla="*/ 24 w 47"/>
                  <a:gd name="T11" fmla="*/ 31 h 61"/>
                  <a:gd name="T12" fmla="*/ 17 w 47"/>
                  <a:gd name="T13" fmla="*/ 38 h 61"/>
                  <a:gd name="T14" fmla="*/ 13 w 47"/>
                  <a:gd name="T15" fmla="*/ 44 h 61"/>
                  <a:gd name="T16" fmla="*/ 6 w 47"/>
                  <a:gd name="T17" fmla="*/ 48 h 61"/>
                  <a:gd name="T18" fmla="*/ 0 w 47"/>
                  <a:gd name="T19" fmla="*/ 52 h 61"/>
                  <a:gd name="T20" fmla="*/ 3 w 47"/>
                  <a:gd name="T21" fmla="*/ 61 h 61"/>
                  <a:gd name="T22" fmla="*/ 10 w 47"/>
                  <a:gd name="T23" fmla="*/ 57 h 61"/>
                  <a:gd name="T24" fmla="*/ 16 w 47"/>
                  <a:gd name="T25" fmla="*/ 50 h 61"/>
                  <a:gd name="T26" fmla="*/ 22 w 47"/>
                  <a:gd name="T27" fmla="*/ 44 h 61"/>
                  <a:gd name="T28" fmla="*/ 28 w 47"/>
                  <a:gd name="T29" fmla="*/ 38 h 61"/>
                  <a:gd name="T30" fmla="*/ 33 w 47"/>
                  <a:gd name="T31" fmla="*/ 31 h 61"/>
                  <a:gd name="T32" fmla="*/ 38 w 47"/>
                  <a:gd name="T33" fmla="*/ 23 h 61"/>
                  <a:gd name="T34" fmla="*/ 42 w 47"/>
                  <a:gd name="T35" fmla="*/ 14 h 61"/>
                  <a:gd name="T36" fmla="*/ 46 w 47"/>
                  <a:gd name="T37" fmla="*/ 6 h 61"/>
                  <a:gd name="T38" fmla="*/ 42 w 47"/>
                  <a:gd name="T39" fmla="*/ 0 h 61"/>
                  <a:gd name="T40" fmla="*/ 46 w 47"/>
                  <a:gd name="T41" fmla="*/ 6 h 61"/>
                  <a:gd name="T42" fmla="*/ 47 w 47"/>
                  <a:gd name="T43" fmla="*/ 0 h 61"/>
                  <a:gd name="T44" fmla="*/ 42 w 47"/>
                  <a:gd name="T45" fmla="*/ 0 h 61"/>
                  <a:gd name="T46" fmla="*/ 41 w 47"/>
                  <a:gd name="T47" fmla="*/ 8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61"/>
                  <a:gd name="T74" fmla="*/ 47 w 47"/>
                  <a:gd name="T75" fmla="*/ 61 h 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61">
                    <a:moveTo>
                      <a:pt x="41" y="8"/>
                    </a:moveTo>
                    <a:lnTo>
                      <a:pt x="39" y="2"/>
                    </a:lnTo>
                    <a:lnTo>
                      <a:pt x="36" y="10"/>
                    </a:lnTo>
                    <a:lnTo>
                      <a:pt x="33" y="19"/>
                    </a:lnTo>
                    <a:lnTo>
                      <a:pt x="28" y="25"/>
                    </a:lnTo>
                    <a:lnTo>
                      <a:pt x="24" y="31"/>
                    </a:lnTo>
                    <a:lnTo>
                      <a:pt x="17" y="38"/>
                    </a:lnTo>
                    <a:lnTo>
                      <a:pt x="13" y="44"/>
                    </a:lnTo>
                    <a:lnTo>
                      <a:pt x="6" y="48"/>
                    </a:lnTo>
                    <a:lnTo>
                      <a:pt x="0" y="52"/>
                    </a:lnTo>
                    <a:lnTo>
                      <a:pt x="3" y="61"/>
                    </a:lnTo>
                    <a:lnTo>
                      <a:pt x="10" y="57"/>
                    </a:lnTo>
                    <a:lnTo>
                      <a:pt x="16" y="50"/>
                    </a:lnTo>
                    <a:lnTo>
                      <a:pt x="22" y="44"/>
                    </a:lnTo>
                    <a:lnTo>
                      <a:pt x="28" y="38"/>
                    </a:lnTo>
                    <a:lnTo>
                      <a:pt x="33" y="31"/>
                    </a:lnTo>
                    <a:lnTo>
                      <a:pt x="38" y="23"/>
                    </a:lnTo>
                    <a:lnTo>
                      <a:pt x="42" y="14"/>
                    </a:lnTo>
                    <a:lnTo>
                      <a:pt x="46" y="6"/>
                    </a:lnTo>
                    <a:lnTo>
                      <a:pt x="42" y="0"/>
                    </a:lnTo>
                    <a:lnTo>
                      <a:pt x="46" y="6"/>
                    </a:lnTo>
                    <a:lnTo>
                      <a:pt x="47" y="0"/>
                    </a:lnTo>
                    <a:lnTo>
                      <a:pt x="42" y="0"/>
                    </a:lnTo>
                    <a:lnTo>
                      <a:pt x="41"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74" name="Freeform 393"/>
              <p:cNvSpPr>
                <a:spLocks/>
              </p:cNvSpPr>
              <p:nvPr/>
            </p:nvSpPr>
            <p:spPr bwMode="auto">
              <a:xfrm>
                <a:off x="3123" y="1798"/>
                <a:ext cx="58" cy="100"/>
              </a:xfrm>
              <a:custGeom>
                <a:avLst/>
                <a:gdLst>
                  <a:gd name="T0" fmla="*/ 49 w 58"/>
                  <a:gd name="T1" fmla="*/ 18 h 100"/>
                  <a:gd name="T2" fmla="*/ 44 w 58"/>
                  <a:gd name="T3" fmla="*/ 10 h 100"/>
                  <a:gd name="T4" fmla="*/ 38 w 58"/>
                  <a:gd name="T5" fmla="*/ 4 h 100"/>
                  <a:gd name="T6" fmla="*/ 33 w 58"/>
                  <a:gd name="T7" fmla="*/ 0 h 100"/>
                  <a:gd name="T8" fmla="*/ 29 w 58"/>
                  <a:gd name="T9" fmla="*/ 0 h 100"/>
                  <a:gd name="T10" fmla="*/ 22 w 58"/>
                  <a:gd name="T11" fmla="*/ 2 h 100"/>
                  <a:gd name="T12" fmla="*/ 18 w 58"/>
                  <a:gd name="T13" fmla="*/ 4 h 100"/>
                  <a:gd name="T14" fmla="*/ 13 w 58"/>
                  <a:gd name="T15" fmla="*/ 10 h 100"/>
                  <a:gd name="T16" fmla="*/ 11 w 58"/>
                  <a:gd name="T17" fmla="*/ 16 h 100"/>
                  <a:gd name="T18" fmla="*/ 11 w 58"/>
                  <a:gd name="T19" fmla="*/ 18 h 100"/>
                  <a:gd name="T20" fmla="*/ 13 w 58"/>
                  <a:gd name="T21" fmla="*/ 23 h 100"/>
                  <a:gd name="T22" fmla="*/ 13 w 58"/>
                  <a:gd name="T23" fmla="*/ 25 h 100"/>
                  <a:gd name="T24" fmla="*/ 11 w 58"/>
                  <a:gd name="T25" fmla="*/ 31 h 100"/>
                  <a:gd name="T26" fmla="*/ 8 w 58"/>
                  <a:gd name="T27" fmla="*/ 39 h 100"/>
                  <a:gd name="T28" fmla="*/ 5 w 58"/>
                  <a:gd name="T29" fmla="*/ 48 h 100"/>
                  <a:gd name="T30" fmla="*/ 0 w 58"/>
                  <a:gd name="T31" fmla="*/ 54 h 100"/>
                  <a:gd name="T32" fmla="*/ 0 w 58"/>
                  <a:gd name="T33" fmla="*/ 63 h 100"/>
                  <a:gd name="T34" fmla="*/ 2 w 58"/>
                  <a:gd name="T35" fmla="*/ 69 h 100"/>
                  <a:gd name="T36" fmla="*/ 7 w 58"/>
                  <a:gd name="T37" fmla="*/ 75 h 100"/>
                  <a:gd name="T38" fmla="*/ 10 w 58"/>
                  <a:gd name="T39" fmla="*/ 84 h 100"/>
                  <a:gd name="T40" fmla="*/ 11 w 58"/>
                  <a:gd name="T41" fmla="*/ 90 h 100"/>
                  <a:gd name="T42" fmla="*/ 11 w 58"/>
                  <a:gd name="T43" fmla="*/ 92 h 100"/>
                  <a:gd name="T44" fmla="*/ 11 w 58"/>
                  <a:gd name="T45" fmla="*/ 96 h 100"/>
                  <a:gd name="T46" fmla="*/ 13 w 58"/>
                  <a:gd name="T47" fmla="*/ 98 h 100"/>
                  <a:gd name="T48" fmla="*/ 19 w 58"/>
                  <a:gd name="T49" fmla="*/ 100 h 100"/>
                  <a:gd name="T50" fmla="*/ 29 w 58"/>
                  <a:gd name="T51" fmla="*/ 94 h 100"/>
                  <a:gd name="T52" fmla="*/ 36 w 58"/>
                  <a:gd name="T53" fmla="*/ 86 h 100"/>
                  <a:gd name="T54" fmla="*/ 43 w 58"/>
                  <a:gd name="T55" fmla="*/ 73 h 100"/>
                  <a:gd name="T56" fmla="*/ 49 w 58"/>
                  <a:gd name="T57" fmla="*/ 63 h 100"/>
                  <a:gd name="T58" fmla="*/ 55 w 58"/>
                  <a:gd name="T59" fmla="*/ 50 h 100"/>
                  <a:gd name="T60" fmla="*/ 58 w 58"/>
                  <a:gd name="T61" fmla="*/ 39 h 100"/>
                  <a:gd name="T62" fmla="*/ 57 w 58"/>
                  <a:gd name="T63" fmla="*/ 27 h 1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100"/>
                  <a:gd name="T98" fmla="*/ 58 w 58"/>
                  <a:gd name="T99" fmla="*/ 100 h 1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100">
                    <a:moveTo>
                      <a:pt x="52" y="21"/>
                    </a:moveTo>
                    <a:lnTo>
                      <a:pt x="49" y="18"/>
                    </a:lnTo>
                    <a:lnTo>
                      <a:pt x="46" y="14"/>
                    </a:lnTo>
                    <a:lnTo>
                      <a:pt x="44" y="10"/>
                    </a:lnTo>
                    <a:lnTo>
                      <a:pt x="41" y="8"/>
                    </a:lnTo>
                    <a:lnTo>
                      <a:pt x="38" y="4"/>
                    </a:lnTo>
                    <a:lnTo>
                      <a:pt x="36" y="2"/>
                    </a:lnTo>
                    <a:lnTo>
                      <a:pt x="33" y="0"/>
                    </a:lnTo>
                    <a:lnTo>
                      <a:pt x="30" y="0"/>
                    </a:lnTo>
                    <a:lnTo>
                      <a:pt x="29" y="0"/>
                    </a:lnTo>
                    <a:lnTo>
                      <a:pt x="25" y="0"/>
                    </a:lnTo>
                    <a:lnTo>
                      <a:pt x="22" y="2"/>
                    </a:lnTo>
                    <a:lnTo>
                      <a:pt x="19" y="2"/>
                    </a:lnTo>
                    <a:lnTo>
                      <a:pt x="18" y="4"/>
                    </a:lnTo>
                    <a:lnTo>
                      <a:pt x="15" y="8"/>
                    </a:lnTo>
                    <a:lnTo>
                      <a:pt x="13" y="10"/>
                    </a:lnTo>
                    <a:lnTo>
                      <a:pt x="11" y="14"/>
                    </a:lnTo>
                    <a:lnTo>
                      <a:pt x="11" y="16"/>
                    </a:lnTo>
                    <a:lnTo>
                      <a:pt x="11" y="18"/>
                    </a:lnTo>
                    <a:lnTo>
                      <a:pt x="11" y="21"/>
                    </a:lnTo>
                    <a:lnTo>
                      <a:pt x="13" y="23"/>
                    </a:lnTo>
                    <a:lnTo>
                      <a:pt x="13" y="25"/>
                    </a:lnTo>
                    <a:lnTo>
                      <a:pt x="13" y="27"/>
                    </a:lnTo>
                    <a:lnTo>
                      <a:pt x="11" y="31"/>
                    </a:lnTo>
                    <a:lnTo>
                      <a:pt x="10" y="35"/>
                    </a:lnTo>
                    <a:lnTo>
                      <a:pt x="8" y="39"/>
                    </a:lnTo>
                    <a:lnTo>
                      <a:pt x="7" y="44"/>
                    </a:lnTo>
                    <a:lnTo>
                      <a:pt x="5" y="48"/>
                    </a:lnTo>
                    <a:lnTo>
                      <a:pt x="2" y="52"/>
                    </a:lnTo>
                    <a:lnTo>
                      <a:pt x="0" y="54"/>
                    </a:lnTo>
                    <a:lnTo>
                      <a:pt x="0" y="58"/>
                    </a:lnTo>
                    <a:lnTo>
                      <a:pt x="0" y="63"/>
                    </a:lnTo>
                    <a:lnTo>
                      <a:pt x="0" y="65"/>
                    </a:lnTo>
                    <a:lnTo>
                      <a:pt x="2" y="69"/>
                    </a:lnTo>
                    <a:lnTo>
                      <a:pt x="4" y="73"/>
                    </a:lnTo>
                    <a:lnTo>
                      <a:pt x="7" y="75"/>
                    </a:lnTo>
                    <a:lnTo>
                      <a:pt x="8" y="79"/>
                    </a:lnTo>
                    <a:lnTo>
                      <a:pt x="10" y="84"/>
                    </a:lnTo>
                    <a:lnTo>
                      <a:pt x="11" y="88"/>
                    </a:lnTo>
                    <a:lnTo>
                      <a:pt x="11" y="90"/>
                    </a:lnTo>
                    <a:lnTo>
                      <a:pt x="11" y="92"/>
                    </a:lnTo>
                    <a:lnTo>
                      <a:pt x="11" y="94"/>
                    </a:lnTo>
                    <a:lnTo>
                      <a:pt x="11" y="96"/>
                    </a:lnTo>
                    <a:lnTo>
                      <a:pt x="11" y="98"/>
                    </a:lnTo>
                    <a:lnTo>
                      <a:pt x="13" y="98"/>
                    </a:lnTo>
                    <a:lnTo>
                      <a:pt x="15" y="100"/>
                    </a:lnTo>
                    <a:lnTo>
                      <a:pt x="19" y="100"/>
                    </a:lnTo>
                    <a:lnTo>
                      <a:pt x="24" y="98"/>
                    </a:lnTo>
                    <a:lnTo>
                      <a:pt x="29" y="94"/>
                    </a:lnTo>
                    <a:lnTo>
                      <a:pt x="33" y="90"/>
                    </a:lnTo>
                    <a:lnTo>
                      <a:pt x="36" y="86"/>
                    </a:lnTo>
                    <a:lnTo>
                      <a:pt x="40" y="79"/>
                    </a:lnTo>
                    <a:lnTo>
                      <a:pt x="43" y="73"/>
                    </a:lnTo>
                    <a:lnTo>
                      <a:pt x="46" y="69"/>
                    </a:lnTo>
                    <a:lnTo>
                      <a:pt x="49" y="63"/>
                    </a:lnTo>
                    <a:lnTo>
                      <a:pt x="52" y="56"/>
                    </a:lnTo>
                    <a:lnTo>
                      <a:pt x="55" y="50"/>
                    </a:lnTo>
                    <a:lnTo>
                      <a:pt x="57" y="44"/>
                    </a:lnTo>
                    <a:lnTo>
                      <a:pt x="58" y="39"/>
                    </a:lnTo>
                    <a:lnTo>
                      <a:pt x="58" y="33"/>
                    </a:lnTo>
                    <a:lnTo>
                      <a:pt x="57" y="27"/>
                    </a:lnTo>
                    <a:lnTo>
                      <a:pt x="52" y="21"/>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75" name="Freeform 394"/>
              <p:cNvSpPr>
                <a:spLocks/>
              </p:cNvSpPr>
              <p:nvPr/>
            </p:nvSpPr>
            <p:spPr bwMode="auto">
              <a:xfrm>
                <a:off x="3153" y="1793"/>
                <a:ext cx="24" cy="30"/>
              </a:xfrm>
              <a:custGeom>
                <a:avLst/>
                <a:gdLst>
                  <a:gd name="T0" fmla="*/ 0 w 24"/>
                  <a:gd name="T1" fmla="*/ 9 h 30"/>
                  <a:gd name="T2" fmla="*/ 2 w 24"/>
                  <a:gd name="T3" fmla="*/ 9 h 30"/>
                  <a:gd name="T4" fmla="*/ 5 w 24"/>
                  <a:gd name="T5" fmla="*/ 11 h 30"/>
                  <a:gd name="T6" fmla="*/ 6 w 24"/>
                  <a:gd name="T7" fmla="*/ 13 h 30"/>
                  <a:gd name="T8" fmla="*/ 10 w 24"/>
                  <a:gd name="T9" fmla="*/ 15 h 30"/>
                  <a:gd name="T10" fmla="*/ 11 w 24"/>
                  <a:gd name="T11" fmla="*/ 19 h 30"/>
                  <a:gd name="T12" fmla="*/ 14 w 24"/>
                  <a:gd name="T13" fmla="*/ 23 h 30"/>
                  <a:gd name="T14" fmla="*/ 17 w 24"/>
                  <a:gd name="T15" fmla="*/ 26 h 30"/>
                  <a:gd name="T16" fmla="*/ 20 w 24"/>
                  <a:gd name="T17" fmla="*/ 30 h 30"/>
                  <a:gd name="T18" fmla="*/ 24 w 24"/>
                  <a:gd name="T19" fmla="*/ 23 h 30"/>
                  <a:gd name="T20" fmla="*/ 22 w 24"/>
                  <a:gd name="T21" fmla="*/ 19 h 30"/>
                  <a:gd name="T22" fmla="*/ 19 w 24"/>
                  <a:gd name="T23" fmla="*/ 17 h 30"/>
                  <a:gd name="T24" fmla="*/ 16 w 24"/>
                  <a:gd name="T25" fmla="*/ 13 h 30"/>
                  <a:gd name="T26" fmla="*/ 14 w 24"/>
                  <a:gd name="T27" fmla="*/ 9 h 30"/>
                  <a:gd name="T28" fmla="*/ 11 w 24"/>
                  <a:gd name="T29" fmla="*/ 7 h 30"/>
                  <a:gd name="T30" fmla="*/ 8 w 24"/>
                  <a:gd name="T31" fmla="*/ 2 h 30"/>
                  <a:gd name="T32" fmla="*/ 5 w 24"/>
                  <a:gd name="T33" fmla="*/ 0 h 30"/>
                  <a:gd name="T34" fmla="*/ 0 w 24"/>
                  <a:gd name="T35" fmla="*/ 0 h 30"/>
                  <a:gd name="T36" fmla="*/ 0 w 24"/>
                  <a:gd name="T37" fmla="*/ 9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30"/>
                  <a:gd name="T59" fmla="*/ 24 w 24"/>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30">
                    <a:moveTo>
                      <a:pt x="0" y="9"/>
                    </a:moveTo>
                    <a:lnTo>
                      <a:pt x="2" y="9"/>
                    </a:lnTo>
                    <a:lnTo>
                      <a:pt x="5" y="11"/>
                    </a:lnTo>
                    <a:lnTo>
                      <a:pt x="6" y="13"/>
                    </a:lnTo>
                    <a:lnTo>
                      <a:pt x="10" y="15"/>
                    </a:lnTo>
                    <a:lnTo>
                      <a:pt x="11" y="19"/>
                    </a:lnTo>
                    <a:lnTo>
                      <a:pt x="14" y="23"/>
                    </a:lnTo>
                    <a:lnTo>
                      <a:pt x="17" y="26"/>
                    </a:lnTo>
                    <a:lnTo>
                      <a:pt x="20" y="30"/>
                    </a:lnTo>
                    <a:lnTo>
                      <a:pt x="24" y="23"/>
                    </a:lnTo>
                    <a:lnTo>
                      <a:pt x="22" y="19"/>
                    </a:lnTo>
                    <a:lnTo>
                      <a:pt x="19" y="17"/>
                    </a:lnTo>
                    <a:lnTo>
                      <a:pt x="16" y="13"/>
                    </a:lnTo>
                    <a:lnTo>
                      <a:pt x="14" y="9"/>
                    </a:lnTo>
                    <a:lnTo>
                      <a:pt x="11" y="7"/>
                    </a:lnTo>
                    <a:lnTo>
                      <a:pt x="8" y="2"/>
                    </a:lnTo>
                    <a:lnTo>
                      <a:pt x="5" y="0"/>
                    </a:lnTo>
                    <a:lnTo>
                      <a:pt x="0"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76" name="Freeform 395"/>
              <p:cNvSpPr>
                <a:spLocks/>
              </p:cNvSpPr>
              <p:nvPr/>
            </p:nvSpPr>
            <p:spPr bwMode="auto">
              <a:xfrm>
                <a:off x="3131" y="1793"/>
                <a:ext cx="22" cy="21"/>
              </a:xfrm>
              <a:custGeom>
                <a:avLst/>
                <a:gdLst>
                  <a:gd name="T0" fmla="*/ 7 w 22"/>
                  <a:gd name="T1" fmla="*/ 19 h 21"/>
                  <a:gd name="T2" fmla="*/ 7 w 22"/>
                  <a:gd name="T3" fmla="*/ 21 h 21"/>
                  <a:gd name="T4" fmla="*/ 8 w 22"/>
                  <a:gd name="T5" fmla="*/ 17 h 21"/>
                  <a:gd name="T6" fmla="*/ 10 w 22"/>
                  <a:gd name="T7" fmla="*/ 15 h 21"/>
                  <a:gd name="T8" fmla="*/ 11 w 22"/>
                  <a:gd name="T9" fmla="*/ 13 h 21"/>
                  <a:gd name="T10" fmla="*/ 13 w 22"/>
                  <a:gd name="T11" fmla="*/ 11 h 21"/>
                  <a:gd name="T12" fmla="*/ 16 w 22"/>
                  <a:gd name="T13" fmla="*/ 11 h 21"/>
                  <a:gd name="T14" fmla="*/ 17 w 22"/>
                  <a:gd name="T15" fmla="*/ 9 h 21"/>
                  <a:gd name="T16" fmla="*/ 21 w 22"/>
                  <a:gd name="T17" fmla="*/ 9 h 21"/>
                  <a:gd name="T18" fmla="*/ 22 w 22"/>
                  <a:gd name="T19" fmla="*/ 9 h 21"/>
                  <a:gd name="T20" fmla="*/ 22 w 22"/>
                  <a:gd name="T21" fmla="*/ 0 h 21"/>
                  <a:gd name="T22" fmla="*/ 19 w 22"/>
                  <a:gd name="T23" fmla="*/ 0 h 21"/>
                  <a:gd name="T24" fmla="*/ 16 w 22"/>
                  <a:gd name="T25" fmla="*/ 0 h 21"/>
                  <a:gd name="T26" fmla="*/ 14 w 22"/>
                  <a:gd name="T27" fmla="*/ 2 h 21"/>
                  <a:gd name="T28" fmla="*/ 11 w 22"/>
                  <a:gd name="T29" fmla="*/ 2 h 21"/>
                  <a:gd name="T30" fmla="*/ 8 w 22"/>
                  <a:gd name="T31" fmla="*/ 7 h 21"/>
                  <a:gd name="T32" fmla="*/ 5 w 22"/>
                  <a:gd name="T33" fmla="*/ 9 h 21"/>
                  <a:gd name="T34" fmla="*/ 2 w 22"/>
                  <a:gd name="T35" fmla="*/ 13 h 21"/>
                  <a:gd name="T36" fmla="*/ 0 w 22"/>
                  <a:gd name="T37" fmla="*/ 17 h 21"/>
                  <a:gd name="T38" fmla="*/ 0 w 22"/>
                  <a:gd name="T39" fmla="*/ 19 h 21"/>
                  <a:gd name="T40" fmla="*/ 7 w 22"/>
                  <a:gd name="T41" fmla="*/ 19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
                  <a:gd name="T64" fmla="*/ 0 h 21"/>
                  <a:gd name="T65" fmla="*/ 22 w 22"/>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 h="21">
                    <a:moveTo>
                      <a:pt x="7" y="19"/>
                    </a:moveTo>
                    <a:lnTo>
                      <a:pt x="7" y="21"/>
                    </a:lnTo>
                    <a:lnTo>
                      <a:pt x="8" y="17"/>
                    </a:lnTo>
                    <a:lnTo>
                      <a:pt x="10" y="15"/>
                    </a:lnTo>
                    <a:lnTo>
                      <a:pt x="11" y="13"/>
                    </a:lnTo>
                    <a:lnTo>
                      <a:pt x="13" y="11"/>
                    </a:lnTo>
                    <a:lnTo>
                      <a:pt x="16" y="11"/>
                    </a:lnTo>
                    <a:lnTo>
                      <a:pt x="17" y="9"/>
                    </a:lnTo>
                    <a:lnTo>
                      <a:pt x="21" y="9"/>
                    </a:lnTo>
                    <a:lnTo>
                      <a:pt x="22" y="9"/>
                    </a:lnTo>
                    <a:lnTo>
                      <a:pt x="22" y="0"/>
                    </a:lnTo>
                    <a:lnTo>
                      <a:pt x="19" y="0"/>
                    </a:lnTo>
                    <a:lnTo>
                      <a:pt x="16" y="0"/>
                    </a:lnTo>
                    <a:lnTo>
                      <a:pt x="14" y="2"/>
                    </a:lnTo>
                    <a:lnTo>
                      <a:pt x="11" y="2"/>
                    </a:lnTo>
                    <a:lnTo>
                      <a:pt x="8" y="7"/>
                    </a:lnTo>
                    <a:lnTo>
                      <a:pt x="5" y="9"/>
                    </a:lnTo>
                    <a:lnTo>
                      <a:pt x="2" y="13"/>
                    </a:lnTo>
                    <a:lnTo>
                      <a:pt x="0" y="17"/>
                    </a:lnTo>
                    <a:lnTo>
                      <a:pt x="0" y="19"/>
                    </a:lnTo>
                    <a:lnTo>
                      <a:pt x="7"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77" name="Freeform 396"/>
              <p:cNvSpPr>
                <a:spLocks/>
              </p:cNvSpPr>
              <p:nvPr/>
            </p:nvSpPr>
            <p:spPr bwMode="auto">
              <a:xfrm>
                <a:off x="3131" y="1812"/>
                <a:ext cx="8" cy="13"/>
              </a:xfrm>
              <a:custGeom>
                <a:avLst/>
                <a:gdLst>
                  <a:gd name="T0" fmla="*/ 8 w 8"/>
                  <a:gd name="T1" fmla="*/ 13 h 13"/>
                  <a:gd name="T2" fmla="*/ 8 w 8"/>
                  <a:gd name="T3" fmla="*/ 11 h 13"/>
                  <a:gd name="T4" fmla="*/ 8 w 8"/>
                  <a:gd name="T5" fmla="*/ 9 h 13"/>
                  <a:gd name="T6" fmla="*/ 8 w 8"/>
                  <a:gd name="T7" fmla="*/ 7 h 13"/>
                  <a:gd name="T8" fmla="*/ 7 w 8"/>
                  <a:gd name="T9" fmla="*/ 7 h 13"/>
                  <a:gd name="T10" fmla="*/ 7 w 8"/>
                  <a:gd name="T11" fmla="*/ 4 h 13"/>
                  <a:gd name="T12" fmla="*/ 7 w 8"/>
                  <a:gd name="T13" fmla="*/ 2 h 13"/>
                  <a:gd name="T14" fmla="*/ 7 w 8"/>
                  <a:gd name="T15" fmla="*/ 0 h 13"/>
                  <a:gd name="T16" fmla="*/ 0 w 8"/>
                  <a:gd name="T17" fmla="*/ 0 h 13"/>
                  <a:gd name="T18" fmla="*/ 0 w 8"/>
                  <a:gd name="T19" fmla="*/ 2 h 13"/>
                  <a:gd name="T20" fmla="*/ 0 w 8"/>
                  <a:gd name="T21" fmla="*/ 4 h 13"/>
                  <a:gd name="T22" fmla="*/ 0 w 8"/>
                  <a:gd name="T23" fmla="*/ 7 h 13"/>
                  <a:gd name="T24" fmla="*/ 0 w 8"/>
                  <a:gd name="T25" fmla="*/ 9 h 13"/>
                  <a:gd name="T26" fmla="*/ 2 w 8"/>
                  <a:gd name="T27" fmla="*/ 11 h 13"/>
                  <a:gd name="T28" fmla="*/ 2 w 8"/>
                  <a:gd name="T29" fmla="*/ 13 h 13"/>
                  <a:gd name="T30" fmla="*/ 8 w 8"/>
                  <a:gd name="T31" fmla="*/ 13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13"/>
                  <a:gd name="T50" fmla="*/ 8 w 8"/>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13">
                    <a:moveTo>
                      <a:pt x="8" y="13"/>
                    </a:moveTo>
                    <a:lnTo>
                      <a:pt x="8" y="11"/>
                    </a:lnTo>
                    <a:lnTo>
                      <a:pt x="8" y="9"/>
                    </a:lnTo>
                    <a:lnTo>
                      <a:pt x="8" y="7"/>
                    </a:lnTo>
                    <a:lnTo>
                      <a:pt x="7" y="7"/>
                    </a:lnTo>
                    <a:lnTo>
                      <a:pt x="7" y="4"/>
                    </a:lnTo>
                    <a:lnTo>
                      <a:pt x="7" y="2"/>
                    </a:lnTo>
                    <a:lnTo>
                      <a:pt x="7" y="0"/>
                    </a:lnTo>
                    <a:lnTo>
                      <a:pt x="0" y="0"/>
                    </a:lnTo>
                    <a:lnTo>
                      <a:pt x="0" y="2"/>
                    </a:lnTo>
                    <a:lnTo>
                      <a:pt x="0" y="4"/>
                    </a:lnTo>
                    <a:lnTo>
                      <a:pt x="0" y="7"/>
                    </a:lnTo>
                    <a:lnTo>
                      <a:pt x="0" y="9"/>
                    </a:lnTo>
                    <a:lnTo>
                      <a:pt x="2" y="11"/>
                    </a:lnTo>
                    <a:lnTo>
                      <a:pt x="2" y="13"/>
                    </a:lnTo>
                    <a:lnTo>
                      <a:pt x="8"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78" name="Freeform 397"/>
              <p:cNvSpPr>
                <a:spLocks/>
              </p:cNvSpPr>
              <p:nvPr/>
            </p:nvSpPr>
            <p:spPr bwMode="auto">
              <a:xfrm>
                <a:off x="3120" y="1825"/>
                <a:ext cx="19" cy="34"/>
              </a:xfrm>
              <a:custGeom>
                <a:avLst/>
                <a:gdLst>
                  <a:gd name="T0" fmla="*/ 7 w 19"/>
                  <a:gd name="T1" fmla="*/ 34 h 34"/>
                  <a:gd name="T2" fmla="*/ 7 w 19"/>
                  <a:gd name="T3" fmla="*/ 29 h 34"/>
                  <a:gd name="T4" fmla="*/ 8 w 19"/>
                  <a:gd name="T5" fmla="*/ 27 h 34"/>
                  <a:gd name="T6" fmla="*/ 10 w 19"/>
                  <a:gd name="T7" fmla="*/ 23 h 34"/>
                  <a:gd name="T8" fmla="*/ 13 w 19"/>
                  <a:gd name="T9" fmla="*/ 19 h 34"/>
                  <a:gd name="T10" fmla="*/ 14 w 19"/>
                  <a:gd name="T11" fmla="*/ 15 h 34"/>
                  <a:gd name="T12" fmla="*/ 16 w 19"/>
                  <a:gd name="T13" fmla="*/ 10 h 34"/>
                  <a:gd name="T14" fmla="*/ 18 w 19"/>
                  <a:gd name="T15" fmla="*/ 6 h 34"/>
                  <a:gd name="T16" fmla="*/ 19 w 19"/>
                  <a:gd name="T17" fmla="*/ 0 h 34"/>
                  <a:gd name="T18" fmla="*/ 13 w 19"/>
                  <a:gd name="T19" fmla="*/ 0 h 34"/>
                  <a:gd name="T20" fmla="*/ 11 w 19"/>
                  <a:gd name="T21" fmla="*/ 2 h 34"/>
                  <a:gd name="T22" fmla="*/ 10 w 19"/>
                  <a:gd name="T23" fmla="*/ 6 h 34"/>
                  <a:gd name="T24" fmla="*/ 8 w 19"/>
                  <a:gd name="T25" fmla="*/ 10 h 34"/>
                  <a:gd name="T26" fmla="*/ 7 w 19"/>
                  <a:gd name="T27" fmla="*/ 15 h 34"/>
                  <a:gd name="T28" fmla="*/ 5 w 19"/>
                  <a:gd name="T29" fmla="*/ 19 h 34"/>
                  <a:gd name="T30" fmla="*/ 3 w 19"/>
                  <a:gd name="T31" fmla="*/ 23 h 34"/>
                  <a:gd name="T32" fmla="*/ 0 w 19"/>
                  <a:gd name="T33" fmla="*/ 27 h 34"/>
                  <a:gd name="T34" fmla="*/ 0 w 19"/>
                  <a:gd name="T35" fmla="*/ 31 h 34"/>
                  <a:gd name="T36" fmla="*/ 7 w 19"/>
                  <a:gd name="T37" fmla="*/ 34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34"/>
                  <a:gd name="T59" fmla="*/ 19 w 1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34">
                    <a:moveTo>
                      <a:pt x="7" y="34"/>
                    </a:moveTo>
                    <a:lnTo>
                      <a:pt x="7" y="29"/>
                    </a:lnTo>
                    <a:lnTo>
                      <a:pt x="8" y="27"/>
                    </a:lnTo>
                    <a:lnTo>
                      <a:pt x="10" y="23"/>
                    </a:lnTo>
                    <a:lnTo>
                      <a:pt x="13" y="19"/>
                    </a:lnTo>
                    <a:lnTo>
                      <a:pt x="14" y="15"/>
                    </a:lnTo>
                    <a:lnTo>
                      <a:pt x="16" y="10"/>
                    </a:lnTo>
                    <a:lnTo>
                      <a:pt x="18" y="6"/>
                    </a:lnTo>
                    <a:lnTo>
                      <a:pt x="19" y="0"/>
                    </a:lnTo>
                    <a:lnTo>
                      <a:pt x="13" y="0"/>
                    </a:lnTo>
                    <a:lnTo>
                      <a:pt x="11" y="2"/>
                    </a:lnTo>
                    <a:lnTo>
                      <a:pt x="10" y="6"/>
                    </a:lnTo>
                    <a:lnTo>
                      <a:pt x="8" y="10"/>
                    </a:lnTo>
                    <a:lnTo>
                      <a:pt x="7" y="15"/>
                    </a:lnTo>
                    <a:lnTo>
                      <a:pt x="5" y="19"/>
                    </a:lnTo>
                    <a:lnTo>
                      <a:pt x="3" y="23"/>
                    </a:lnTo>
                    <a:lnTo>
                      <a:pt x="0" y="27"/>
                    </a:lnTo>
                    <a:lnTo>
                      <a:pt x="0" y="31"/>
                    </a:lnTo>
                    <a:lnTo>
                      <a:pt x="7"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79" name="Freeform 398"/>
              <p:cNvSpPr>
                <a:spLocks/>
              </p:cNvSpPr>
              <p:nvPr/>
            </p:nvSpPr>
            <p:spPr bwMode="auto">
              <a:xfrm>
                <a:off x="3120" y="1856"/>
                <a:ext cx="18" cy="32"/>
              </a:xfrm>
              <a:custGeom>
                <a:avLst/>
                <a:gdLst>
                  <a:gd name="T0" fmla="*/ 18 w 18"/>
                  <a:gd name="T1" fmla="*/ 28 h 32"/>
                  <a:gd name="T2" fmla="*/ 16 w 18"/>
                  <a:gd name="T3" fmla="*/ 24 h 32"/>
                  <a:gd name="T4" fmla="*/ 14 w 18"/>
                  <a:gd name="T5" fmla="*/ 19 h 32"/>
                  <a:gd name="T6" fmla="*/ 11 w 18"/>
                  <a:gd name="T7" fmla="*/ 15 h 32"/>
                  <a:gd name="T8" fmla="*/ 10 w 18"/>
                  <a:gd name="T9" fmla="*/ 11 h 32"/>
                  <a:gd name="T10" fmla="*/ 8 w 18"/>
                  <a:gd name="T11" fmla="*/ 9 h 32"/>
                  <a:gd name="T12" fmla="*/ 7 w 18"/>
                  <a:gd name="T13" fmla="*/ 7 h 32"/>
                  <a:gd name="T14" fmla="*/ 7 w 18"/>
                  <a:gd name="T15" fmla="*/ 5 h 32"/>
                  <a:gd name="T16" fmla="*/ 7 w 18"/>
                  <a:gd name="T17" fmla="*/ 3 h 32"/>
                  <a:gd name="T18" fmla="*/ 0 w 18"/>
                  <a:gd name="T19" fmla="*/ 0 h 32"/>
                  <a:gd name="T20" fmla="*/ 0 w 18"/>
                  <a:gd name="T21" fmla="*/ 5 h 32"/>
                  <a:gd name="T22" fmla="*/ 0 w 18"/>
                  <a:gd name="T23" fmla="*/ 9 h 32"/>
                  <a:gd name="T24" fmla="*/ 2 w 18"/>
                  <a:gd name="T25" fmla="*/ 13 h 32"/>
                  <a:gd name="T26" fmla="*/ 5 w 18"/>
                  <a:gd name="T27" fmla="*/ 17 h 32"/>
                  <a:gd name="T28" fmla="*/ 7 w 18"/>
                  <a:gd name="T29" fmla="*/ 21 h 32"/>
                  <a:gd name="T30" fmla="*/ 8 w 18"/>
                  <a:gd name="T31" fmla="*/ 24 h 32"/>
                  <a:gd name="T32" fmla="*/ 10 w 18"/>
                  <a:gd name="T33" fmla="*/ 28 h 32"/>
                  <a:gd name="T34" fmla="*/ 11 w 18"/>
                  <a:gd name="T35" fmla="*/ 30 h 32"/>
                  <a:gd name="T36" fmla="*/ 11 w 18"/>
                  <a:gd name="T37" fmla="*/ 32 h 32"/>
                  <a:gd name="T38" fmla="*/ 18 w 18"/>
                  <a:gd name="T39" fmla="*/ 28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32"/>
                  <a:gd name="T62" fmla="*/ 18 w 18"/>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32">
                    <a:moveTo>
                      <a:pt x="18" y="28"/>
                    </a:moveTo>
                    <a:lnTo>
                      <a:pt x="16" y="24"/>
                    </a:lnTo>
                    <a:lnTo>
                      <a:pt x="14" y="19"/>
                    </a:lnTo>
                    <a:lnTo>
                      <a:pt x="11" y="15"/>
                    </a:lnTo>
                    <a:lnTo>
                      <a:pt x="10" y="11"/>
                    </a:lnTo>
                    <a:lnTo>
                      <a:pt x="8" y="9"/>
                    </a:lnTo>
                    <a:lnTo>
                      <a:pt x="7" y="7"/>
                    </a:lnTo>
                    <a:lnTo>
                      <a:pt x="7" y="5"/>
                    </a:lnTo>
                    <a:lnTo>
                      <a:pt x="7" y="3"/>
                    </a:lnTo>
                    <a:lnTo>
                      <a:pt x="0" y="0"/>
                    </a:lnTo>
                    <a:lnTo>
                      <a:pt x="0" y="5"/>
                    </a:lnTo>
                    <a:lnTo>
                      <a:pt x="0" y="9"/>
                    </a:lnTo>
                    <a:lnTo>
                      <a:pt x="2" y="13"/>
                    </a:lnTo>
                    <a:lnTo>
                      <a:pt x="5" y="17"/>
                    </a:lnTo>
                    <a:lnTo>
                      <a:pt x="7" y="21"/>
                    </a:lnTo>
                    <a:lnTo>
                      <a:pt x="8" y="24"/>
                    </a:lnTo>
                    <a:lnTo>
                      <a:pt x="10" y="28"/>
                    </a:lnTo>
                    <a:lnTo>
                      <a:pt x="11" y="30"/>
                    </a:lnTo>
                    <a:lnTo>
                      <a:pt x="11" y="32"/>
                    </a:lnTo>
                    <a:lnTo>
                      <a:pt x="18" y="2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80" name="Freeform 399"/>
              <p:cNvSpPr>
                <a:spLocks/>
              </p:cNvSpPr>
              <p:nvPr/>
            </p:nvSpPr>
            <p:spPr bwMode="auto">
              <a:xfrm>
                <a:off x="3131" y="1884"/>
                <a:ext cx="7" cy="19"/>
              </a:xfrm>
              <a:custGeom>
                <a:avLst/>
                <a:gdLst>
                  <a:gd name="T0" fmla="*/ 7 w 7"/>
                  <a:gd name="T1" fmla="*/ 10 h 19"/>
                  <a:gd name="T2" fmla="*/ 7 w 7"/>
                  <a:gd name="T3" fmla="*/ 8 h 19"/>
                  <a:gd name="T4" fmla="*/ 7 w 7"/>
                  <a:gd name="T5" fmla="*/ 4 h 19"/>
                  <a:gd name="T6" fmla="*/ 7 w 7"/>
                  <a:gd name="T7" fmla="*/ 2 h 19"/>
                  <a:gd name="T8" fmla="*/ 7 w 7"/>
                  <a:gd name="T9" fmla="*/ 0 h 19"/>
                  <a:gd name="T10" fmla="*/ 0 w 7"/>
                  <a:gd name="T11" fmla="*/ 4 h 19"/>
                  <a:gd name="T12" fmla="*/ 0 w 7"/>
                  <a:gd name="T13" fmla="*/ 6 h 19"/>
                  <a:gd name="T14" fmla="*/ 0 w 7"/>
                  <a:gd name="T15" fmla="*/ 8 h 19"/>
                  <a:gd name="T16" fmla="*/ 0 w 7"/>
                  <a:gd name="T17" fmla="*/ 12 h 19"/>
                  <a:gd name="T18" fmla="*/ 0 w 7"/>
                  <a:gd name="T19" fmla="*/ 14 h 19"/>
                  <a:gd name="T20" fmla="*/ 3 w 7"/>
                  <a:gd name="T21" fmla="*/ 17 h 19"/>
                  <a:gd name="T22" fmla="*/ 7 w 7"/>
                  <a:gd name="T23" fmla="*/ 19 h 19"/>
                  <a:gd name="T24" fmla="*/ 5 w 7"/>
                  <a:gd name="T25" fmla="*/ 19 h 19"/>
                  <a:gd name="T26" fmla="*/ 7 w 7"/>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9"/>
                  <a:gd name="T44" fmla="*/ 7 w 7"/>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9">
                    <a:moveTo>
                      <a:pt x="7" y="10"/>
                    </a:moveTo>
                    <a:lnTo>
                      <a:pt x="7" y="8"/>
                    </a:lnTo>
                    <a:lnTo>
                      <a:pt x="7" y="4"/>
                    </a:lnTo>
                    <a:lnTo>
                      <a:pt x="7" y="2"/>
                    </a:lnTo>
                    <a:lnTo>
                      <a:pt x="7" y="0"/>
                    </a:lnTo>
                    <a:lnTo>
                      <a:pt x="0" y="4"/>
                    </a:lnTo>
                    <a:lnTo>
                      <a:pt x="0" y="6"/>
                    </a:lnTo>
                    <a:lnTo>
                      <a:pt x="0" y="8"/>
                    </a:lnTo>
                    <a:lnTo>
                      <a:pt x="0" y="12"/>
                    </a:lnTo>
                    <a:lnTo>
                      <a:pt x="0" y="14"/>
                    </a:lnTo>
                    <a:lnTo>
                      <a:pt x="3" y="17"/>
                    </a:lnTo>
                    <a:lnTo>
                      <a:pt x="7" y="19"/>
                    </a:lnTo>
                    <a:lnTo>
                      <a:pt x="5" y="19"/>
                    </a:lnTo>
                    <a:lnTo>
                      <a:pt x="7"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81" name="Freeform 400"/>
              <p:cNvSpPr>
                <a:spLocks/>
              </p:cNvSpPr>
              <p:nvPr/>
            </p:nvSpPr>
            <p:spPr bwMode="auto">
              <a:xfrm>
                <a:off x="3136" y="1863"/>
                <a:ext cx="36" cy="40"/>
              </a:xfrm>
              <a:custGeom>
                <a:avLst/>
                <a:gdLst>
                  <a:gd name="T0" fmla="*/ 30 w 36"/>
                  <a:gd name="T1" fmla="*/ 0 h 40"/>
                  <a:gd name="T2" fmla="*/ 27 w 36"/>
                  <a:gd name="T3" fmla="*/ 6 h 40"/>
                  <a:gd name="T4" fmla="*/ 23 w 36"/>
                  <a:gd name="T5" fmla="*/ 12 h 40"/>
                  <a:gd name="T6" fmla="*/ 20 w 36"/>
                  <a:gd name="T7" fmla="*/ 17 h 40"/>
                  <a:gd name="T8" fmla="*/ 17 w 36"/>
                  <a:gd name="T9" fmla="*/ 23 h 40"/>
                  <a:gd name="T10" fmla="*/ 14 w 36"/>
                  <a:gd name="T11" fmla="*/ 27 h 40"/>
                  <a:gd name="T12" fmla="*/ 9 w 36"/>
                  <a:gd name="T13" fmla="*/ 29 h 40"/>
                  <a:gd name="T14" fmla="*/ 6 w 36"/>
                  <a:gd name="T15" fmla="*/ 31 h 40"/>
                  <a:gd name="T16" fmla="*/ 2 w 36"/>
                  <a:gd name="T17" fmla="*/ 31 h 40"/>
                  <a:gd name="T18" fmla="*/ 0 w 36"/>
                  <a:gd name="T19" fmla="*/ 40 h 40"/>
                  <a:gd name="T20" fmla="*/ 6 w 36"/>
                  <a:gd name="T21" fmla="*/ 40 h 40"/>
                  <a:gd name="T22" fmla="*/ 12 w 36"/>
                  <a:gd name="T23" fmla="*/ 38 h 40"/>
                  <a:gd name="T24" fmla="*/ 17 w 36"/>
                  <a:gd name="T25" fmla="*/ 33 h 40"/>
                  <a:gd name="T26" fmla="*/ 22 w 36"/>
                  <a:gd name="T27" fmla="*/ 29 h 40"/>
                  <a:gd name="T28" fmla="*/ 25 w 36"/>
                  <a:gd name="T29" fmla="*/ 23 h 40"/>
                  <a:gd name="T30" fmla="*/ 30 w 36"/>
                  <a:gd name="T31" fmla="*/ 17 h 40"/>
                  <a:gd name="T32" fmla="*/ 33 w 36"/>
                  <a:gd name="T33" fmla="*/ 12 h 40"/>
                  <a:gd name="T34" fmla="*/ 36 w 36"/>
                  <a:gd name="T35" fmla="*/ 6 h 40"/>
                  <a:gd name="T36" fmla="*/ 30 w 36"/>
                  <a:gd name="T37" fmla="*/ 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40"/>
                  <a:gd name="T59" fmla="*/ 36 w 36"/>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40">
                    <a:moveTo>
                      <a:pt x="30" y="0"/>
                    </a:moveTo>
                    <a:lnTo>
                      <a:pt x="27" y="6"/>
                    </a:lnTo>
                    <a:lnTo>
                      <a:pt x="23" y="12"/>
                    </a:lnTo>
                    <a:lnTo>
                      <a:pt x="20" y="17"/>
                    </a:lnTo>
                    <a:lnTo>
                      <a:pt x="17" y="23"/>
                    </a:lnTo>
                    <a:lnTo>
                      <a:pt x="14" y="27"/>
                    </a:lnTo>
                    <a:lnTo>
                      <a:pt x="9" y="29"/>
                    </a:lnTo>
                    <a:lnTo>
                      <a:pt x="6" y="31"/>
                    </a:lnTo>
                    <a:lnTo>
                      <a:pt x="2" y="31"/>
                    </a:lnTo>
                    <a:lnTo>
                      <a:pt x="0" y="40"/>
                    </a:lnTo>
                    <a:lnTo>
                      <a:pt x="6" y="40"/>
                    </a:lnTo>
                    <a:lnTo>
                      <a:pt x="12" y="38"/>
                    </a:lnTo>
                    <a:lnTo>
                      <a:pt x="17" y="33"/>
                    </a:lnTo>
                    <a:lnTo>
                      <a:pt x="22" y="29"/>
                    </a:lnTo>
                    <a:lnTo>
                      <a:pt x="25" y="23"/>
                    </a:lnTo>
                    <a:lnTo>
                      <a:pt x="30" y="17"/>
                    </a:lnTo>
                    <a:lnTo>
                      <a:pt x="33" y="12"/>
                    </a:lnTo>
                    <a:lnTo>
                      <a:pt x="36" y="6"/>
                    </a:lnTo>
                    <a:lnTo>
                      <a:pt x="30"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82" name="Freeform 401"/>
              <p:cNvSpPr>
                <a:spLocks/>
              </p:cNvSpPr>
              <p:nvPr/>
            </p:nvSpPr>
            <p:spPr bwMode="auto">
              <a:xfrm>
                <a:off x="3166" y="1816"/>
                <a:ext cx="18" cy="53"/>
              </a:xfrm>
              <a:custGeom>
                <a:avLst/>
                <a:gdLst>
                  <a:gd name="T0" fmla="*/ 7 w 18"/>
                  <a:gd name="T1" fmla="*/ 7 h 53"/>
                  <a:gd name="T2" fmla="*/ 11 w 18"/>
                  <a:gd name="T3" fmla="*/ 11 h 53"/>
                  <a:gd name="T4" fmla="*/ 12 w 18"/>
                  <a:gd name="T5" fmla="*/ 15 h 53"/>
                  <a:gd name="T6" fmla="*/ 12 w 18"/>
                  <a:gd name="T7" fmla="*/ 19 h 53"/>
                  <a:gd name="T8" fmla="*/ 11 w 18"/>
                  <a:gd name="T9" fmla="*/ 26 h 53"/>
                  <a:gd name="T10" fmla="*/ 9 w 18"/>
                  <a:gd name="T11" fmla="*/ 30 h 53"/>
                  <a:gd name="T12" fmla="*/ 6 w 18"/>
                  <a:gd name="T13" fmla="*/ 36 h 53"/>
                  <a:gd name="T14" fmla="*/ 3 w 18"/>
                  <a:gd name="T15" fmla="*/ 43 h 53"/>
                  <a:gd name="T16" fmla="*/ 0 w 18"/>
                  <a:gd name="T17" fmla="*/ 47 h 53"/>
                  <a:gd name="T18" fmla="*/ 6 w 18"/>
                  <a:gd name="T19" fmla="*/ 53 h 53"/>
                  <a:gd name="T20" fmla="*/ 9 w 18"/>
                  <a:gd name="T21" fmla="*/ 47 h 53"/>
                  <a:gd name="T22" fmla="*/ 12 w 18"/>
                  <a:gd name="T23" fmla="*/ 40 h 53"/>
                  <a:gd name="T24" fmla="*/ 15 w 18"/>
                  <a:gd name="T25" fmla="*/ 34 h 53"/>
                  <a:gd name="T26" fmla="*/ 17 w 18"/>
                  <a:gd name="T27" fmla="*/ 28 h 53"/>
                  <a:gd name="T28" fmla="*/ 18 w 18"/>
                  <a:gd name="T29" fmla="*/ 21 h 53"/>
                  <a:gd name="T30" fmla="*/ 18 w 18"/>
                  <a:gd name="T31" fmla="*/ 13 h 53"/>
                  <a:gd name="T32" fmla="*/ 15 w 18"/>
                  <a:gd name="T33" fmla="*/ 7 h 53"/>
                  <a:gd name="T34" fmla="*/ 11 w 18"/>
                  <a:gd name="T35" fmla="*/ 0 h 53"/>
                  <a:gd name="T36" fmla="*/ 7 w 18"/>
                  <a:gd name="T37" fmla="*/ 7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53"/>
                  <a:gd name="T59" fmla="*/ 18 w 18"/>
                  <a:gd name="T60" fmla="*/ 53 h 5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53">
                    <a:moveTo>
                      <a:pt x="7" y="7"/>
                    </a:moveTo>
                    <a:lnTo>
                      <a:pt x="11" y="11"/>
                    </a:lnTo>
                    <a:lnTo>
                      <a:pt x="12" y="15"/>
                    </a:lnTo>
                    <a:lnTo>
                      <a:pt x="12" y="19"/>
                    </a:lnTo>
                    <a:lnTo>
                      <a:pt x="11" y="26"/>
                    </a:lnTo>
                    <a:lnTo>
                      <a:pt x="9" y="30"/>
                    </a:lnTo>
                    <a:lnTo>
                      <a:pt x="6" y="36"/>
                    </a:lnTo>
                    <a:lnTo>
                      <a:pt x="3" y="43"/>
                    </a:lnTo>
                    <a:lnTo>
                      <a:pt x="0" y="47"/>
                    </a:lnTo>
                    <a:lnTo>
                      <a:pt x="6" y="53"/>
                    </a:lnTo>
                    <a:lnTo>
                      <a:pt x="9" y="47"/>
                    </a:lnTo>
                    <a:lnTo>
                      <a:pt x="12" y="40"/>
                    </a:lnTo>
                    <a:lnTo>
                      <a:pt x="15" y="34"/>
                    </a:lnTo>
                    <a:lnTo>
                      <a:pt x="17" y="28"/>
                    </a:lnTo>
                    <a:lnTo>
                      <a:pt x="18" y="21"/>
                    </a:lnTo>
                    <a:lnTo>
                      <a:pt x="18" y="13"/>
                    </a:lnTo>
                    <a:lnTo>
                      <a:pt x="15" y="7"/>
                    </a:lnTo>
                    <a:lnTo>
                      <a:pt x="11" y="0"/>
                    </a:lnTo>
                    <a:lnTo>
                      <a:pt x="7" y="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83" name="Freeform 402"/>
              <p:cNvSpPr>
                <a:spLocks/>
              </p:cNvSpPr>
              <p:nvPr/>
            </p:nvSpPr>
            <p:spPr bwMode="auto">
              <a:xfrm>
                <a:off x="3103" y="1915"/>
                <a:ext cx="91" cy="61"/>
              </a:xfrm>
              <a:custGeom>
                <a:avLst/>
                <a:gdLst>
                  <a:gd name="T0" fmla="*/ 85 w 91"/>
                  <a:gd name="T1" fmla="*/ 19 h 61"/>
                  <a:gd name="T2" fmla="*/ 83 w 91"/>
                  <a:gd name="T3" fmla="*/ 17 h 61"/>
                  <a:gd name="T4" fmla="*/ 80 w 91"/>
                  <a:gd name="T5" fmla="*/ 13 h 61"/>
                  <a:gd name="T6" fmla="*/ 78 w 91"/>
                  <a:gd name="T7" fmla="*/ 11 h 61"/>
                  <a:gd name="T8" fmla="*/ 77 w 91"/>
                  <a:gd name="T9" fmla="*/ 7 h 61"/>
                  <a:gd name="T10" fmla="*/ 74 w 91"/>
                  <a:gd name="T11" fmla="*/ 4 h 61"/>
                  <a:gd name="T12" fmla="*/ 72 w 91"/>
                  <a:gd name="T13" fmla="*/ 2 h 61"/>
                  <a:gd name="T14" fmla="*/ 69 w 91"/>
                  <a:gd name="T15" fmla="*/ 0 h 61"/>
                  <a:gd name="T16" fmla="*/ 67 w 91"/>
                  <a:gd name="T17" fmla="*/ 0 h 61"/>
                  <a:gd name="T18" fmla="*/ 64 w 91"/>
                  <a:gd name="T19" fmla="*/ 0 h 61"/>
                  <a:gd name="T20" fmla="*/ 61 w 91"/>
                  <a:gd name="T21" fmla="*/ 0 h 61"/>
                  <a:gd name="T22" fmla="*/ 58 w 91"/>
                  <a:gd name="T23" fmla="*/ 0 h 61"/>
                  <a:gd name="T24" fmla="*/ 55 w 91"/>
                  <a:gd name="T25" fmla="*/ 0 h 61"/>
                  <a:gd name="T26" fmla="*/ 52 w 91"/>
                  <a:gd name="T27" fmla="*/ 0 h 61"/>
                  <a:gd name="T28" fmla="*/ 49 w 91"/>
                  <a:gd name="T29" fmla="*/ 2 h 61"/>
                  <a:gd name="T30" fmla="*/ 47 w 91"/>
                  <a:gd name="T31" fmla="*/ 2 h 61"/>
                  <a:gd name="T32" fmla="*/ 44 w 91"/>
                  <a:gd name="T33" fmla="*/ 4 h 61"/>
                  <a:gd name="T34" fmla="*/ 42 w 91"/>
                  <a:gd name="T35" fmla="*/ 4 h 61"/>
                  <a:gd name="T36" fmla="*/ 41 w 91"/>
                  <a:gd name="T37" fmla="*/ 4 h 61"/>
                  <a:gd name="T38" fmla="*/ 41 w 91"/>
                  <a:gd name="T39" fmla="*/ 2 h 61"/>
                  <a:gd name="T40" fmla="*/ 39 w 91"/>
                  <a:gd name="T41" fmla="*/ 2 h 61"/>
                  <a:gd name="T42" fmla="*/ 38 w 91"/>
                  <a:gd name="T43" fmla="*/ 2 h 61"/>
                  <a:gd name="T44" fmla="*/ 36 w 91"/>
                  <a:gd name="T45" fmla="*/ 0 h 61"/>
                  <a:gd name="T46" fmla="*/ 35 w 91"/>
                  <a:gd name="T47" fmla="*/ 0 h 61"/>
                  <a:gd name="T48" fmla="*/ 35 w 91"/>
                  <a:gd name="T49" fmla="*/ 0 h 61"/>
                  <a:gd name="T50" fmla="*/ 30 w 91"/>
                  <a:gd name="T51" fmla="*/ 4 h 61"/>
                  <a:gd name="T52" fmla="*/ 25 w 91"/>
                  <a:gd name="T53" fmla="*/ 9 h 61"/>
                  <a:gd name="T54" fmla="*/ 20 w 91"/>
                  <a:gd name="T55" fmla="*/ 13 h 61"/>
                  <a:gd name="T56" fmla="*/ 16 w 91"/>
                  <a:gd name="T57" fmla="*/ 17 h 61"/>
                  <a:gd name="T58" fmla="*/ 11 w 91"/>
                  <a:gd name="T59" fmla="*/ 21 h 61"/>
                  <a:gd name="T60" fmla="*/ 8 w 91"/>
                  <a:gd name="T61" fmla="*/ 26 h 61"/>
                  <a:gd name="T62" fmla="*/ 3 w 91"/>
                  <a:gd name="T63" fmla="*/ 32 h 61"/>
                  <a:gd name="T64" fmla="*/ 0 w 91"/>
                  <a:gd name="T65" fmla="*/ 36 h 61"/>
                  <a:gd name="T66" fmla="*/ 0 w 91"/>
                  <a:gd name="T67" fmla="*/ 42 h 61"/>
                  <a:gd name="T68" fmla="*/ 2 w 91"/>
                  <a:gd name="T69" fmla="*/ 44 h 61"/>
                  <a:gd name="T70" fmla="*/ 5 w 91"/>
                  <a:gd name="T71" fmla="*/ 49 h 61"/>
                  <a:gd name="T72" fmla="*/ 9 w 91"/>
                  <a:gd name="T73" fmla="*/ 53 h 61"/>
                  <a:gd name="T74" fmla="*/ 14 w 91"/>
                  <a:gd name="T75" fmla="*/ 55 h 61"/>
                  <a:gd name="T76" fmla="*/ 20 w 91"/>
                  <a:gd name="T77" fmla="*/ 57 h 61"/>
                  <a:gd name="T78" fmla="*/ 25 w 91"/>
                  <a:gd name="T79" fmla="*/ 57 h 61"/>
                  <a:gd name="T80" fmla="*/ 30 w 91"/>
                  <a:gd name="T81" fmla="*/ 59 h 61"/>
                  <a:gd name="T82" fmla="*/ 38 w 91"/>
                  <a:gd name="T83" fmla="*/ 61 h 61"/>
                  <a:gd name="T84" fmla="*/ 44 w 91"/>
                  <a:gd name="T85" fmla="*/ 61 h 61"/>
                  <a:gd name="T86" fmla="*/ 52 w 91"/>
                  <a:gd name="T87" fmla="*/ 61 h 61"/>
                  <a:gd name="T88" fmla="*/ 58 w 91"/>
                  <a:gd name="T89" fmla="*/ 59 h 61"/>
                  <a:gd name="T90" fmla="*/ 66 w 91"/>
                  <a:gd name="T91" fmla="*/ 57 h 61"/>
                  <a:gd name="T92" fmla="*/ 72 w 91"/>
                  <a:gd name="T93" fmla="*/ 55 h 61"/>
                  <a:gd name="T94" fmla="*/ 80 w 91"/>
                  <a:gd name="T95" fmla="*/ 51 h 61"/>
                  <a:gd name="T96" fmla="*/ 86 w 91"/>
                  <a:gd name="T97" fmla="*/ 44 h 61"/>
                  <a:gd name="T98" fmla="*/ 88 w 91"/>
                  <a:gd name="T99" fmla="*/ 42 h 61"/>
                  <a:gd name="T100" fmla="*/ 89 w 91"/>
                  <a:gd name="T101" fmla="*/ 40 h 61"/>
                  <a:gd name="T102" fmla="*/ 91 w 91"/>
                  <a:gd name="T103" fmla="*/ 36 h 61"/>
                  <a:gd name="T104" fmla="*/ 91 w 91"/>
                  <a:gd name="T105" fmla="*/ 32 h 61"/>
                  <a:gd name="T106" fmla="*/ 89 w 91"/>
                  <a:gd name="T107" fmla="*/ 28 h 61"/>
                  <a:gd name="T108" fmla="*/ 88 w 91"/>
                  <a:gd name="T109" fmla="*/ 26 h 61"/>
                  <a:gd name="T110" fmla="*/ 86 w 91"/>
                  <a:gd name="T111" fmla="*/ 21 h 61"/>
                  <a:gd name="T112" fmla="*/ 85 w 91"/>
                  <a:gd name="T113" fmla="*/ 19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1"/>
                  <a:gd name="T172" fmla="*/ 0 h 61"/>
                  <a:gd name="T173" fmla="*/ 91 w 91"/>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1" h="61">
                    <a:moveTo>
                      <a:pt x="85" y="19"/>
                    </a:moveTo>
                    <a:lnTo>
                      <a:pt x="83" y="17"/>
                    </a:lnTo>
                    <a:lnTo>
                      <a:pt x="80" y="13"/>
                    </a:lnTo>
                    <a:lnTo>
                      <a:pt x="78" y="11"/>
                    </a:lnTo>
                    <a:lnTo>
                      <a:pt x="77" y="7"/>
                    </a:lnTo>
                    <a:lnTo>
                      <a:pt x="74" y="4"/>
                    </a:lnTo>
                    <a:lnTo>
                      <a:pt x="72" y="2"/>
                    </a:lnTo>
                    <a:lnTo>
                      <a:pt x="69" y="0"/>
                    </a:lnTo>
                    <a:lnTo>
                      <a:pt x="67" y="0"/>
                    </a:lnTo>
                    <a:lnTo>
                      <a:pt x="64" y="0"/>
                    </a:lnTo>
                    <a:lnTo>
                      <a:pt x="61" y="0"/>
                    </a:lnTo>
                    <a:lnTo>
                      <a:pt x="58" y="0"/>
                    </a:lnTo>
                    <a:lnTo>
                      <a:pt x="55" y="0"/>
                    </a:lnTo>
                    <a:lnTo>
                      <a:pt x="52" y="0"/>
                    </a:lnTo>
                    <a:lnTo>
                      <a:pt x="49" y="2"/>
                    </a:lnTo>
                    <a:lnTo>
                      <a:pt x="47" y="2"/>
                    </a:lnTo>
                    <a:lnTo>
                      <a:pt x="44" y="4"/>
                    </a:lnTo>
                    <a:lnTo>
                      <a:pt x="42" y="4"/>
                    </a:lnTo>
                    <a:lnTo>
                      <a:pt x="41" y="4"/>
                    </a:lnTo>
                    <a:lnTo>
                      <a:pt x="41" y="2"/>
                    </a:lnTo>
                    <a:lnTo>
                      <a:pt x="39" y="2"/>
                    </a:lnTo>
                    <a:lnTo>
                      <a:pt x="38" y="2"/>
                    </a:lnTo>
                    <a:lnTo>
                      <a:pt x="36" y="0"/>
                    </a:lnTo>
                    <a:lnTo>
                      <a:pt x="35" y="0"/>
                    </a:lnTo>
                    <a:lnTo>
                      <a:pt x="30" y="4"/>
                    </a:lnTo>
                    <a:lnTo>
                      <a:pt x="25" y="9"/>
                    </a:lnTo>
                    <a:lnTo>
                      <a:pt x="20" y="13"/>
                    </a:lnTo>
                    <a:lnTo>
                      <a:pt x="16" y="17"/>
                    </a:lnTo>
                    <a:lnTo>
                      <a:pt x="11" y="21"/>
                    </a:lnTo>
                    <a:lnTo>
                      <a:pt x="8" y="26"/>
                    </a:lnTo>
                    <a:lnTo>
                      <a:pt x="3" y="32"/>
                    </a:lnTo>
                    <a:lnTo>
                      <a:pt x="0" y="36"/>
                    </a:lnTo>
                    <a:lnTo>
                      <a:pt x="0" y="42"/>
                    </a:lnTo>
                    <a:lnTo>
                      <a:pt x="2" y="44"/>
                    </a:lnTo>
                    <a:lnTo>
                      <a:pt x="5" y="49"/>
                    </a:lnTo>
                    <a:lnTo>
                      <a:pt x="9" y="53"/>
                    </a:lnTo>
                    <a:lnTo>
                      <a:pt x="14" y="55"/>
                    </a:lnTo>
                    <a:lnTo>
                      <a:pt x="20" y="57"/>
                    </a:lnTo>
                    <a:lnTo>
                      <a:pt x="25" y="57"/>
                    </a:lnTo>
                    <a:lnTo>
                      <a:pt x="30" y="59"/>
                    </a:lnTo>
                    <a:lnTo>
                      <a:pt x="38" y="61"/>
                    </a:lnTo>
                    <a:lnTo>
                      <a:pt x="44" y="61"/>
                    </a:lnTo>
                    <a:lnTo>
                      <a:pt x="52" y="61"/>
                    </a:lnTo>
                    <a:lnTo>
                      <a:pt x="58" y="59"/>
                    </a:lnTo>
                    <a:lnTo>
                      <a:pt x="66" y="57"/>
                    </a:lnTo>
                    <a:lnTo>
                      <a:pt x="72" y="55"/>
                    </a:lnTo>
                    <a:lnTo>
                      <a:pt x="80" y="51"/>
                    </a:lnTo>
                    <a:lnTo>
                      <a:pt x="86" y="44"/>
                    </a:lnTo>
                    <a:lnTo>
                      <a:pt x="88" y="42"/>
                    </a:lnTo>
                    <a:lnTo>
                      <a:pt x="89" y="40"/>
                    </a:lnTo>
                    <a:lnTo>
                      <a:pt x="91" y="36"/>
                    </a:lnTo>
                    <a:lnTo>
                      <a:pt x="91" y="32"/>
                    </a:lnTo>
                    <a:lnTo>
                      <a:pt x="89" y="28"/>
                    </a:lnTo>
                    <a:lnTo>
                      <a:pt x="88" y="26"/>
                    </a:lnTo>
                    <a:lnTo>
                      <a:pt x="86" y="21"/>
                    </a:lnTo>
                    <a:lnTo>
                      <a:pt x="85" y="19"/>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84" name="Freeform 403"/>
              <p:cNvSpPr>
                <a:spLocks/>
              </p:cNvSpPr>
              <p:nvPr/>
            </p:nvSpPr>
            <p:spPr bwMode="auto">
              <a:xfrm>
                <a:off x="3169" y="1911"/>
                <a:ext cx="20" cy="27"/>
              </a:xfrm>
              <a:custGeom>
                <a:avLst/>
                <a:gdLst>
                  <a:gd name="T0" fmla="*/ 1 w 20"/>
                  <a:gd name="T1" fmla="*/ 8 h 27"/>
                  <a:gd name="T2" fmla="*/ 3 w 20"/>
                  <a:gd name="T3" fmla="*/ 8 h 27"/>
                  <a:gd name="T4" fmla="*/ 4 w 20"/>
                  <a:gd name="T5" fmla="*/ 8 h 27"/>
                  <a:gd name="T6" fmla="*/ 6 w 20"/>
                  <a:gd name="T7" fmla="*/ 11 h 27"/>
                  <a:gd name="T8" fmla="*/ 8 w 20"/>
                  <a:gd name="T9" fmla="*/ 13 h 27"/>
                  <a:gd name="T10" fmla="*/ 9 w 20"/>
                  <a:gd name="T11" fmla="*/ 17 h 27"/>
                  <a:gd name="T12" fmla="*/ 12 w 20"/>
                  <a:gd name="T13" fmla="*/ 21 h 27"/>
                  <a:gd name="T14" fmla="*/ 14 w 20"/>
                  <a:gd name="T15" fmla="*/ 23 h 27"/>
                  <a:gd name="T16" fmla="*/ 17 w 20"/>
                  <a:gd name="T17" fmla="*/ 27 h 27"/>
                  <a:gd name="T18" fmla="*/ 20 w 20"/>
                  <a:gd name="T19" fmla="*/ 19 h 27"/>
                  <a:gd name="T20" fmla="*/ 19 w 20"/>
                  <a:gd name="T21" fmla="*/ 17 h 27"/>
                  <a:gd name="T22" fmla="*/ 17 w 20"/>
                  <a:gd name="T23" fmla="*/ 15 h 27"/>
                  <a:gd name="T24" fmla="*/ 15 w 20"/>
                  <a:gd name="T25" fmla="*/ 11 h 27"/>
                  <a:gd name="T26" fmla="*/ 12 w 20"/>
                  <a:gd name="T27" fmla="*/ 8 h 27"/>
                  <a:gd name="T28" fmla="*/ 11 w 20"/>
                  <a:gd name="T29" fmla="*/ 4 h 27"/>
                  <a:gd name="T30" fmla="*/ 8 w 20"/>
                  <a:gd name="T31" fmla="*/ 2 h 27"/>
                  <a:gd name="T32" fmla="*/ 4 w 20"/>
                  <a:gd name="T33" fmla="*/ 0 h 27"/>
                  <a:gd name="T34" fmla="*/ 0 w 20"/>
                  <a:gd name="T35" fmla="*/ 0 h 27"/>
                  <a:gd name="T36" fmla="*/ 1 w 20"/>
                  <a:gd name="T37" fmla="*/ 8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27"/>
                  <a:gd name="T59" fmla="*/ 20 w 2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27">
                    <a:moveTo>
                      <a:pt x="1" y="8"/>
                    </a:moveTo>
                    <a:lnTo>
                      <a:pt x="3" y="8"/>
                    </a:lnTo>
                    <a:lnTo>
                      <a:pt x="4" y="8"/>
                    </a:lnTo>
                    <a:lnTo>
                      <a:pt x="6" y="11"/>
                    </a:lnTo>
                    <a:lnTo>
                      <a:pt x="8" y="13"/>
                    </a:lnTo>
                    <a:lnTo>
                      <a:pt x="9" y="17"/>
                    </a:lnTo>
                    <a:lnTo>
                      <a:pt x="12" y="21"/>
                    </a:lnTo>
                    <a:lnTo>
                      <a:pt x="14" y="23"/>
                    </a:lnTo>
                    <a:lnTo>
                      <a:pt x="17" y="27"/>
                    </a:lnTo>
                    <a:lnTo>
                      <a:pt x="20" y="19"/>
                    </a:lnTo>
                    <a:lnTo>
                      <a:pt x="19" y="17"/>
                    </a:lnTo>
                    <a:lnTo>
                      <a:pt x="17" y="15"/>
                    </a:lnTo>
                    <a:lnTo>
                      <a:pt x="15" y="11"/>
                    </a:lnTo>
                    <a:lnTo>
                      <a:pt x="12" y="8"/>
                    </a:lnTo>
                    <a:lnTo>
                      <a:pt x="11" y="4"/>
                    </a:lnTo>
                    <a:lnTo>
                      <a:pt x="8" y="2"/>
                    </a:lnTo>
                    <a:lnTo>
                      <a:pt x="4" y="0"/>
                    </a:lnTo>
                    <a:lnTo>
                      <a:pt x="0" y="0"/>
                    </a:lnTo>
                    <a:lnTo>
                      <a:pt x="1"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85" name="Freeform 404"/>
              <p:cNvSpPr>
                <a:spLocks/>
              </p:cNvSpPr>
              <p:nvPr/>
            </p:nvSpPr>
            <p:spPr bwMode="auto">
              <a:xfrm>
                <a:off x="3145" y="1911"/>
                <a:ext cx="25" cy="13"/>
              </a:xfrm>
              <a:custGeom>
                <a:avLst/>
                <a:gdLst>
                  <a:gd name="T0" fmla="*/ 3 w 25"/>
                  <a:gd name="T1" fmla="*/ 13 h 13"/>
                  <a:gd name="T2" fmla="*/ 2 w 25"/>
                  <a:gd name="T3" fmla="*/ 13 h 13"/>
                  <a:gd name="T4" fmla="*/ 5 w 25"/>
                  <a:gd name="T5" fmla="*/ 11 h 13"/>
                  <a:gd name="T6" fmla="*/ 8 w 25"/>
                  <a:gd name="T7" fmla="*/ 11 h 13"/>
                  <a:gd name="T8" fmla="*/ 11 w 25"/>
                  <a:gd name="T9" fmla="*/ 11 h 13"/>
                  <a:gd name="T10" fmla="*/ 13 w 25"/>
                  <a:gd name="T11" fmla="*/ 8 h 13"/>
                  <a:gd name="T12" fmla="*/ 16 w 25"/>
                  <a:gd name="T13" fmla="*/ 8 h 13"/>
                  <a:gd name="T14" fmla="*/ 19 w 25"/>
                  <a:gd name="T15" fmla="*/ 8 h 13"/>
                  <a:gd name="T16" fmla="*/ 22 w 25"/>
                  <a:gd name="T17" fmla="*/ 8 h 13"/>
                  <a:gd name="T18" fmla="*/ 25 w 25"/>
                  <a:gd name="T19" fmla="*/ 8 h 13"/>
                  <a:gd name="T20" fmla="*/ 24 w 25"/>
                  <a:gd name="T21" fmla="*/ 0 h 13"/>
                  <a:gd name="T22" fmla="*/ 22 w 25"/>
                  <a:gd name="T23" fmla="*/ 0 h 13"/>
                  <a:gd name="T24" fmla="*/ 19 w 25"/>
                  <a:gd name="T25" fmla="*/ 0 h 13"/>
                  <a:gd name="T26" fmla="*/ 16 w 25"/>
                  <a:gd name="T27" fmla="*/ 0 h 13"/>
                  <a:gd name="T28" fmla="*/ 13 w 25"/>
                  <a:gd name="T29" fmla="*/ 0 h 13"/>
                  <a:gd name="T30" fmla="*/ 10 w 25"/>
                  <a:gd name="T31" fmla="*/ 0 h 13"/>
                  <a:gd name="T32" fmla="*/ 7 w 25"/>
                  <a:gd name="T33" fmla="*/ 2 h 13"/>
                  <a:gd name="T34" fmla="*/ 3 w 25"/>
                  <a:gd name="T35" fmla="*/ 2 h 13"/>
                  <a:gd name="T36" fmla="*/ 0 w 25"/>
                  <a:gd name="T37" fmla="*/ 4 h 13"/>
                  <a:gd name="T38" fmla="*/ 3 w 25"/>
                  <a:gd name="T39" fmla="*/ 13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
                  <a:gd name="T61" fmla="*/ 0 h 13"/>
                  <a:gd name="T62" fmla="*/ 25 w 25"/>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 h="13">
                    <a:moveTo>
                      <a:pt x="3" y="13"/>
                    </a:moveTo>
                    <a:lnTo>
                      <a:pt x="2" y="13"/>
                    </a:lnTo>
                    <a:lnTo>
                      <a:pt x="5" y="11"/>
                    </a:lnTo>
                    <a:lnTo>
                      <a:pt x="8" y="11"/>
                    </a:lnTo>
                    <a:lnTo>
                      <a:pt x="11" y="11"/>
                    </a:lnTo>
                    <a:lnTo>
                      <a:pt x="13" y="8"/>
                    </a:lnTo>
                    <a:lnTo>
                      <a:pt x="16" y="8"/>
                    </a:lnTo>
                    <a:lnTo>
                      <a:pt x="19" y="8"/>
                    </a:lnTo>
                    <a:lnTo>
                      <a:pt x="22" y="8"/>
                    </a:lnTo>
                    <a:lnTo>
                      <a:pt x="25" y="8"/>
                    </a:lnTo>
                    <a:lnTo>
                      <a:pt x="24" y="0"/>
                    </a:lnTo>
                    <a:lnTo>
                      <a:pt x="22" y="0"/>
                    </a:lnTo>
                    <a:lnTo>
                      <a:pt x="19" y="0"/>
                    </a:lnTo>
                    <a:lnTo>
                      <a:pt x="16" y="0"/>
                    </a:lnTo>
                    <a:lnTo>
                      <a:pt x="13" y="0"/>
                    </a:lnTo>
                    <a:lnTo>
                      <a:pt x="10" y="0"/>
                    </a:lnTo>
                    <a:lnTo>
                      <a:pt x="7" y="2"/>
                    </a:lnTo>
                    <a:lnTo>
                      <a:pt x="3" y="2"/>
                    </a:lnTo>
                    <a:lnTo>
                      <a:pt x="0" y="4"/>
                    </a:lnTo>
                    <a:lnTo>
                      <a:pt x="3"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86" name="Freeform 405"/>
              <p:cNvSpPr>
                <a:spLocks/>
              </p:cNvSpPr>
              <p:nvPr/>
            </p:nvSpPr>
            <p:spPr bwMode="auto">
              <a:xfrm>
                <a:off x="3134" y="1911"/>
                <a:ext cx="14" cy="13"/>
              </a:xfrm>
              <a:custGeom>
                <a:avLst/>
                <a:gdLst>
                  <a:gd name="T0" fmla="*/ 5 w 14"/>
                  <a:gd name="T1" fmla="*/ 8 h 13"/>
                  <a:gd name="T2" fmla="*/ 4 w 14"/>
                  <a:gd name="T3" fmla="*/ 8 h 13"/>
                  <a:gd name="T4" fmla="*/ 5 w 14"/>
                  <a:gd name="T5" fmla="*/ 11 h 13"/>
                  <a:gd name="T6" fmla="*/ 7 w 14"/>
                  <a:gd name="T7" fmla="*/ 11 h 13"/>
                  <a:gd name="T8" fmla="*/ 8 w 14"/>
                  <a:gd name="T9" fmla="*/ 11 h 13"/>
                  <a:gd name="T10" fmla="*/ 10 w 14"/>
                  <a:gd name="T11" fmla="*/ 13 h 13"/>
                  <a:gd name="T12" fmla="*/ 11 w 14"/>
                  <a:gd name="T13" fmla="*/ 13 h 13"/>
                  <a:gd name="T14" fmla="*/ 14 w 14"/>
                  <a:gd name="T15" fmla="*/ 13 h 13"/>
                  <a:gd name="T16" fmla="*/ 11 w 14"/>
                  <a:gd name="T17" fmla="*/ 4 h 13"/>
                  <a:gd name="T18" fmla="*/ 10 w 14"/>
                  <a:gd name="T19" fmla="*/ 4 h 13"/>
                  <a:gd name="T20" fmla="*/ 8 w 14"/>
                  <a:gd name="T21" fmla="*/ 2 h 13"/>
                  <a:gd name="T22" fmla="*/ 7 w 14"/>
                  <a:gd name="T23" fmla="*/ 2 h 13"/>
                  <a:gd name="T24" fmla="*/ 5 w 14"/>
                  <a:gd name="T25" fmla="*/ 0 h 13"/>
                  <a:gd name="T26" fmla="*/ 4 w 14"/>
                  <a:gd name="T27" fmla="*/ 0 h 13"/>
                  <a:gd name="T28" fmla="*/ 0 w 14"/>
                  <a:gd name="T29" fmla="*/ 2 h 13"/>
                  <a:gd name="T30" fmla="*/ 5 w 14"/>
                  <a:gd name="T31" fmla="*/ 8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3"/>
                  <a:gd name="T50" fmla="*/ 14 w 14"/>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3">
                    <a:moveTo>
                      <a:pt x="5" y="8"/>
                    </a:moveTo>
                    <a:lnTo>
                      <a:pt x="4" y="8"/>
                    </a:lnTo>
                    <a:lnTo>
                      <a:pt x="5" y="11"/>
                    </a:lnTo>
                    <a:lnTo>
                      <a:pt x="7" y="11"/>
                    </a:lnTo>
                    <a:lnTo>
                      <a:pt x="8" y="11"/>
                    </a:lnTo>
                    <a:lnTo>
                      <a:pt x="10" y="13"/>
                    </a:lnTo>
                    <a:lnTo>
                      <a:pt x="11" y="13"/>
                    </a:lnTo>
                    <a:lnTo>
                      <a:pt x="14" y="13"/>
                    </a:lnTo>
                    <a:lnTo>
                      <a:pt x="11" y="4"/>
                    </a:lnTo>
                    <a:lnTo>
                      <a:pt x="10" y="4"/>
                    </a:lnTo>
                    <a:lnTo>
                      <a:pt x="8" y="2"/>
                    </a:lnTo>
                    <a:lnTo>
                      <a:pt x="7" y="2"/>
                    </a:lnTo>
                    <a:lnTo>
                      <a:pt x="5" y="0"/>
                    </a:lnTo>
                    <a:lnTo>
                      <a:pt x="4" y="0"/>
                    </a:lnTo>
                    <a:lnTo>
                      <a:pt x="0" y="2"/>
                    </a:lnTo>
                    <a:lnTo>
                      <a:pt x="5"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87" name="Freeform 406"/>
              <p:cNvSpPr>
                <a:spLocks/>
              </p:cNvSpPr>
              <p:nvPr/>
            </p:nvSpPr>
            <p:spPr bwMode="auto">
              <a:xfrm>
                <a:off x="3100" y="1913"/>
                <a:ext cx="39" cy="42"/>
              </a:xfrm>
              <a:custGeom>
                <a:avLst/>
                <a:gdLst>
                  <a:gd name="T0" fmla="*/ 6 w 39"/>
                  <a:gd name="T1" fmla="*/ 40 h 42"/>
                  <a:gd name="T2" fmla="*/ 5 w 39"/>
                  <a:gd name="T3" fmla="*/ 42 h 42"/>
                  <a:gd name="T4" fmla="*/ 9 w 39"/>
                  <a:gd name="T5" fmla="*/ 36 h 42"/>
                  <a:gd name="T6" fmla="*/ 12 w 39"/>
                  <a:gd name="T7" fmla="*/ 32 h 42"/>
                  <a:gd name="T8" fmla="*/ 17 w 39"/>
                  <a:gd name="T9" fmla="*/ 28 h 42"/>
                  <a:gd name="T10" fmla="*/ 20 w 39"/>
                  <a:gd name="T11" fmla="*/ 23 h 42"/>
                  <a:gd name="T12" fmla="*/ 25 w 39"/>
                  <a:gd name="T13" fmla="*/ 19 h 42"/>
                  <a:gd name="T14" fmla="*/ 30 w 39"/>
                  <a:gd name="T15" fmla="*/ 15 h 42"/>
                  <a:gd name="T16" fmla="*/ 34 w 39"/>
                  <a:gd name="T17" fmla="*/ 11 h 42"/>
                  <a:gd name="T18" fmla="*/ 39 w 39"/>
                  <a:gd name="T19" fmla="*/ 6 h 42"/>
                  <a:gd name="T20" fmla="*/ 34 w 39"/>
                  <a:gd name="T21" fmla="*/ 0 h 42"/>
                  <a:gd name="T22" fmla="*/ 31 w 39"/>
                  <a:gd name="T23" fmla="*/ 4 h 42"/>
                  <a:gd name="T24" fmla="*/ 27 w 39"/>
                  <a:gd name="T25" fmla="*/ 6 h 42"/>
                  <a:gd name="T26" fmla="*/ 22 w 39"/>
                  <a:gd name="T27" fmla="*/ 11 h 42"/>
                  <a:gd name="T28" fmla="*/ 17 w 39"/>
                  <a:gd name="T29" fmla="*/ 15 h 42"/>
                  <a:gd name="T30" fmla="*/ 12 w 39"/>
                  <a:gd name="T31" fmla="*/ 19 h 42"/>
                  <a:gd name="T32" fmla="*/ 8 w 39"/>
                  <a:gd name="T33" fmla="*/ 25 h 42"/>
                  <a:gd name="T34" fmla="*/ 5 w 39"/>
                  <a:gd name="T35" fmla="*/ 30 h 42"/>
                  <a:gd name="T36" fmla="*/ 0 w 39"/>
                  <a:gd name="T37" fmla="*/ 36 h 42"/>
                  <a:gd name="T38" fmla="*/ 0 w 39"/>
                  <a:gd name="T39" fmla="*/ 38 h 42"/>
                  <a:gd name="T40" fmla="*/ 6 w 39"/>
                  <a:gd name="T41" fmla="*/ 40 h 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42"/>
                  <a:gd name="T65" fmla="*/ 39 w 39"/>
                  <a:gd name="T66" fmla="*/ 42 h 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42">
                    <a:moveTo>
                      <a:pt x="6" y="40"/>
                    </a:moveTo>
                    <a:lnTo>
                      <a:pt x="5" y="42"/>
                    </a:lnTo>
                    <a:lnTo>
                      <a:pt x="9" y="36"/>
                    </a:lnTo>
                    <a:lnTo>
                      <a:pt x="12" y="32"/>
                    </a:lnTo>
                    <a:lnTo>
                      <a:pt x="17" y="28"/>
                    </a:lnTo>
                    <a:lnTo>
                      <a:pt x="20" y="23"/>
                    </a:lnTo>
                    <a:lnTo>
                      <a:pt x="25" y="19"/>
                    </a:lnTo>
                    <a:lnTo>
                      <a:pt x="30" y="15"/>
                    </a:lnTo>
                    <a:lnTo>
                      <a:pt x="34" y="11"/>
                    </a:lnTo>
                    <a:lnTo>
                      <a:pt x="39" y="6"/>
                    </a:lnTo>
                    <a:lnTo>
                      <a:pt x="34" y="0"/>
                    </a:lnTo>
                    <a:lnTo>
                      <a:pt x="31" y="4"/>
                    </a:lnTo>
                    <a:lnTo>
                      <a:pt x="27" y="6"/>
                    </a:lnTo>
                    <a:lnTo>
                      <a:pt x="22" y="11"/>
                    </a:lnTo>
                    <a:lnTo>
                      <a:pt x="17" y="15"/>
                    </a:lnTo>
                    <a:lnTo>
                      <a:pt x="12" y="19"/>
                    </a:lnTo>
                    <a:lnTo>
                      <a:pt x="8" y="25"/>
                    </a:lnTo>
                    <a:lnTo>
                      <a:pt x="5" y="30"/>
                    </a:lnTo>
                    <a:lnTo>
                      <a:pt x="0" y="36"/>
                    </a:lnTo>
                    <a:lnTo>
                      <a:pt x="0" y="38"/>
                    </a:lnTo>
                    <a:lnTo>
                      <a:pt x="6" y="4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88" name="Freeform 407"/>
              <p:cNvSpPr>
                <a:spLocks/>
              </p:cNvSpPr>
              <p:nvPr/>
            </p:nvSpPr>
            <p:spPr bwMode="auto">
              <a:xfrm>
                <a:off x="3100" y="1951"/>
                <a:ext cx="34" cy="27"/>
              </a:xfrm>
              <a:custGeom>
                <a:avLst/>
                <a:gdLst>
                  <a:gd name="T0" fmla="*/ 34 w 34"/>
                  <a:gd name="T1" fmla="*/ 19 h 27"/>
                  <a:gd name="T2" fmla="*/ 30 w 34"/>
                  <a:gd name="T3" fmla="*/ 17 h 27"/>
                  <a:gd name="T4" fmla="*/ 23 w 34"/>
                  <a:gd name="T5" fmla="*/ 17 h 27"/>
                  <a:gd name="T6" fmla="*/ 19 w 34"/>
                  <a:gd name="T7" fmla="*/ 15 h 27"/>
                  <a:gd name="T8" fmla="*/ 14 w 34"/>
                  <a:gd name="T9" fmla="*/ 13 h 27"/>
                  <a:gd name="T10" fmla="*/ 9 w 34"/>
                  <a:gd name="T11" fmla="*/ 8 h 27"/>
                  <a:gd name="T12" fmla="*/ 6 w 34"/>
                  <a:gd name="T13" fmla="*/ 6 h 27"/>
                  <a:gd name="T14" fmla="*/ 6 w 34"/>
                  <a:gd name="T15" fmla="*/ 4 h 27"/>
                  <a:gd name="T16" fmla="*/ 6 w 34"/>
                  <a:gd name="T17" fmla="*/ 2 h 27"/>
                  <a:gd name="T18" fmla="*/ 0 w 34"/>
                  <a:gd name="T19" fmla="*/ 0 h 27"/>
                  <a:gd name="T20" fmla="*/ 0 w 34"/>
                  <a:gd name="T21" fmla="*/ 6 h 27"/>
                  <a:gd name="T22" fmla="*/ 2 w 34"/>
                  <a:gd name="T23" fmla="*/ 13 h 27"/>
                  <a:gd name="T24" fmla="*/ 6 w 34"/>
                  <a:gd name="T25" fmla="*/ 17 h 27"/>
                  <a:gd name="T26" fmla="*/ 11 w 34"/>
                  <a:gd name="T27" fmla="*/ 19 h 27"/>
                  <a:gd name="T28" fmla="*/ 17 w 34"/>
                  <a:gd name="T29" fmla="*/ 23 h 27"/>
                  <a:gd name="T30" fmla="*/ 22 w 34"/>
                  <a:gd name="T31" fmla="*/ 25 h 27"/>
                  <a:gd name="T32" fmla="*/ 28 w 34"/>
                  <a:gd name="T33" fmla="*/ 25 h 27"/>
                  <a:gd name="T34" fmla="*/ 33 w 34"/>
                  <a:gd name="T35" fmla="*/ 27 h 27"/>
                  <a:gd name="T36" fmla="*/ 34 w 34"/>
                  <a:gd name="T37" fmla="*/ 19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27"/>
                  <a:gd name="T59" fmla="*/ 34 w 34"/>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27">
                    <a:moveTo>
                      <a:pt x="34" y="19"/>
                    </a:moveTo>
                    <a:lnTo>
                      <a:pt x="30" y="17"/>
                    </a:lnTo>
                    <a:lnTo>
                      <a:pt x="23" y="17"/>
                    </a:lnTo>
                    <a:lnTo>
                      <a:pt x="19" y="15"/>
                    </a:lnTo>
                    <a:lnTo>
                      <a:pt x="14" y="13"/>
                    </a:lnTo>
                    <a:lnTo>
                      <a:pt x="9" y="8"/>
                    </a:lnTo>
                    <a:lnTo>
                      <a:pt x="6" y="6"/>
                    </a:lnTo>
                    <a:lnTo>
                      <a:pt x="6" y="4"/>
                    </a:lnTo>
                    <a:lnTo>
                      <a:pt x="6" y="2"/>
                    </a:lnTo>
                    <a:lnTo>
                      <a:pt x="0" y="0"/>
                    </a:lnTo>
                    <a:lnTo>
                      <a:pt x="0" y="6"/>
                    </a:lnTo>
                    <a:lnTo>
                      <a:pt x="2" y="13"/>
                    </a:lnTo>
                    <a:lnTo>
                      <a:pt x="6" y="17"/>
                    </a:lnTo>
                    <a:lnTo>
                      <a:pt x="11" y="19"/>
                    </a:lnTo>
                    <a:lnTo>
                      <a:pt x="17" y="23"/>
                    </a:lnTo>
                    <a:lnTo>
                      <a:pt x="22" y="25"/>
                    </a:lnTo>
                    <a:lnTo>
                      <a:pt x="28" y="25"/>
                    </a:lnTo>
                    <a:lnTo>
                      <a:pt x="33" y="27"/>
                    </a:lnTo>
                    <a:lnTo>
                      <a:pt x="34"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89" name="Freeform 408"/>
              <p:cNvSpPr>
                <a:spLocks/>
              </p:cNvSpPr>
              <p:nvPr/>
            </p:nvSpPr>
            <p:spPr bwMode="auto">
              <a:xfrm>
                <a:off x="3133" y="1955"/>
                <a:ext cx="58" cy="25"/>
              </a:xfrm>
              <a:custGeom>
                <a:avLst/>
                <a:gdLst>
                  <a:gd name="T0" fmla="*/ 55 w 58"/>
                  <a:gd name="T1" fmla="*/ 0 h 25"/>
                  <a:gd name="T2" fmla="*/ 48 w 58"/>
                  <a:gd name="T3" fmla="*/ 7 h 25"/>
                  <a:gd name="T4" fmla="*/ 42 w 58"/>
                  <a:gd name="T5" fmla="*/ 11 h 25"/>
                  <a:gd name="T6" fmla="*/ 34 w 58"/>
                  <a:gd name="T7" fmla="*/ 13 h 25"/>
                  <a:gd name="T8" fmla="*/ 28 w 58"/>
                  <a:gd name="T9" fmla="*/ 15 h 25"/>
                  <a:gd name="T10" fmla="*/ 22 w 58"/>
                  <a:gd name="T11" fmla="*/ 17 h 25"/>
                  <a:gd name="T12" fmla="*/ 14 w 58"/>
                  <a:gd name="T13" fmla="*/ 17 h 25"/>
                  <a:gd name="T14" fmla="*/ 8 w 58"/>
                  <a:gd name="T15" fmla="*/ 15 h 25"/>
                  <a:gd name="T16" fmla="*/ 1 w 58"/>
                  <a:gd name="T17" fmla="*/ 15 h 25"/>
                  <a:gd name="T18" fmla="*/ 0 w 58"/>
                  <a:gd name="T19" fmla="*/ 23 h 25"/>
                  <a:gd name="T20" fmla="*/ 8 w 58"/>
                  <a:gd name="T21" fmla="*/ 25 h 25"/>
                  <a:gd name="T22" fmla="*/ 14 w 58"/>
                  <a:gd name="T23" fmla="*/ 25 h 25"/>
                  <a:gd name="T24" fmla="*/ 22 w 58"/>
                  <a:gd name="T25" fmla="*/ 25 h 25"/>
                  <a:gd name="T26" fmla="*/ 30 w 58"/>
                  <a:gd name="T27" fmla="*/ 23 h 25"/>
                  <a:gd name="T28" fmla="*/ 37 w 58"/>
                  <a:gd name="T29" fmla="*/ 21 h 25"/>
                  <a:gd name="T30" fmla="*/ 44 w 58"/>
                  <a:gd name="T31" fmla="*/ 17 h 25"/>
                  <a:gd name="T32" fmla="*/ 51 w 58"/>
                  <a:gd name="T33" fmla="*/ 13 h 25"/>
                  <a:gd name="T34" fmla="*/ 58 w 58"/>
                  <a:gd name="T35" fmla="*/ 9 h 25"/>
                  <a:gd name="T36" fmla="*/ 55 w 58"/>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25"/>
                  <a:gd name="T59" fmla="*/ 58 w 5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25">
                    <a:moveTo>
                      <a:pt x="55" y="0"/>
                    </a:moveTo>
                    <a:lnTo>
                      <a:pt x="48" y="7"/>
                    </a:lnTo>
                    <a:lnTo>
                      <a:pt x="42" y="11"/>
                    </a:lnTo>
                    <a:lnTo>
                      <a:pt x="34" y="13"/>
                    </a:lnTo>
                    <a:lnTo>
                      <a:pt x="28" y="15"/>
                    </a:lnTo>
                    <a:lnTo>
                      <a:pt x="22" y="17"/>
                    </a:lnTo>
                    <a:lnTo>
                      <a:pt x="14" y="17"/>
                    </a:lnTo>
                    <a:lnTo>
                      <a:pt x="8" y="15"/>
                    </a:lnTo>
                    <a:lnTo>
                      <a:pt x="1" y="15"/>
                    </a:lnTo>
                    <a:lnTo>
                      <a:pt x="0" y="23"/>
                    </a:lnTo>
                    <a:lnTo>
                      <a:pt x="8" y="25"/>
                    </a:lnTo>
                    <a:lnTo>
                      <a:pt x="14" y="25"/>
                    </a:lnTo>
                    <a:lnTo>
                      <a:pt x="22" y="25"/>
                    </a:lnTo>
                    <a:lnTo>
                      <a:pt x="30" y="23"/>
                    </a:lnTo>
                    <a:lnTo>
                      <a:pt x="37" y="21"/>
                    </a:lnTo>
                    <a:lnTo>
                      <a:pt x="44" y="17"/>
                    </a:lnTo>
                    <a:lnTo>
                      <a:pt x="51" y="13"/>
                    </a:lnTo>
                    <a:lnTo>
                      <a:pt x="58" y="9"/>
                    </a:lnTo>
                    <a:lnTo>
                      <a:pt x="55"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90" name="Freeform 409"/>
              <p:cNvSpPr>
                <a:spLocks/>
              </p:cNvSpPr>
              <p:nvPr/>
            </p:nvSpPr>
            <p:spPr bwMode="auto">
              <a:xfrm>
                <a:off x="3186" y="1930"/>
                <a:ext cx="11" cy="34"/>
              </a:xfrm>
              <a:custGeom>
                <a:avLst/>
                <a:gdLst>
                  <a:gd name="T0" fmla="*/ 0 w 11"/>
                  <a:gd name="T1" fmla="*/ 8 h 34"/>
                  <a:gd name="T2" fmla="*/ 2 w 11"/>
                  <a:gd name="T3" fmla="*/ 11 h 34"/>
                  <a:gd name="T4" fmla="*/ 3 w 11"/>
                  <a:gd name="T5" fmla="*/ 13 h 34"/>
                  <a:gd name="T6" fmla="*/ 3 w 11"/>
                  <a:gd name="T7" fmla="*/ 15 h 34"/>
                  <a:gd name="T8" fmla="*/ 3 w 11"/>
                  <a:gd name="T9" fmla="*/ 17 h 34"/>
                  <a:gd name="T10" fmla="*/ 3 w 11"/>
                  <a:gd name="T11" fmla="*/ 21 h 34"/>
                  <a:gd name="T12" fmla="*/ 3 w 11"/>
                  <a:gd name="T13" fmla="*/ 23 h 34"/>
                  <a:gd name="T14" fmla="*/ 3 w 11"/>
                  <a:gd name="T15" fmla="*/ 25 h 34"/>
                  <a:gd name="T16" fmla="*/ 2 w 11"/>
                  <a:gd name="T17" fmla="*/ 25 h 34"/>
                  <a:gd name="T18" fmla="*/ 5 w 11"/>
                  <a:gd name="T19" fmla="*/ 34 h 34"/>
                  <a:gd name="T20" fmla="*/ 8 w 11"/>
                  <a:gd name="T21" fmla="*/ 29 h 34"/>
                  <a:gd name="T22" fmla="*/ 9 w 11"/>
                  <a:gd name="T23" fmla="*/ 25 h 34"/>
                  <a:gd name="T24" fmla="*/ 11 w 11"/>
                  <a:gd name="T25" fmla="*/ 21 h 34"/>
                  <a:gd name="T26" fmla="*/ 11 w 11"/>
                  <a:gd name="T27" fmla="*/ 17 h 34"/>
                  <a:gd name="T28" fmla="*/ 9 w 11"/>
                  <a:gd name="T29" fmla="*/ 13 h 34"/>
                  <a:gd name="T30" fmla="*/ 8 w 11"/>
                  <a:gd name="T31" fmla="*/ 8 h 34"/>
                  <a:gd name="T32" fmla="*/ 6 w 11"/>
                  <a:gd name="T33" fmla="*/ 4 h 34"/>
                  <a:gd name="T34" fmla="*/ 3 w 11"/>
                  <a:gd name="T35" fmla="*/ 0 h 34"/>
                  <a:gd name="T36" fmla="*/ 0 w 11"/>
                  <a:gd name="T37" fmla="*/ 8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34"/>
                  <a:gd name="T59" fmla="*/ 11 w 11"/>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34">
                    <a:moveTo>
                      <a:pt x="0" y="8"/>
                    </a:moveTo>
                    <a:lnTo>
                      <a:pt x="2" y="11"/>
                    </a:lnTo>
                    <a:lnTo>
                      <a:pt x="3" y="13"/>
                    </a:lnTo>
                    <a:lnTo>
                      <a:pt x="3" y="15"/>
                    </a:lnTo>
                    <a:lnTo>
                      <a:pt x="3" y="17"/>
                    </a:lnTo>
                    <a:lnTo>
                      <a:pt x="3" y="21"/>
                    </a:lnTo>
                    <a:lnTo>
                      <a:pt x="3" y="23"/>
                    </a:lnTo>
                    <a:lnTo>
                      <a:pt x="3" y="25"/>
                    </a:lnTo>
                    <a:lnTo>
                      <a:pt x="2" y="25"/>
                    </a:lnTo>
                    <a:lnTo>
                      <a:pt x="5" y="34"/>
                    </a:lnTo>
                    <a:lnTo>
                      <a:pt x="8" y="29"/>
                    </a:lnTo>
                    <a:lnTo>
                      <a:pt x="9" y="25"/>
                    </a:lnTo>
                    <a:lnTo>
                      <a:pt x="11" y="21"/>
                    </a:lnTo>
                    <a:lnTo>
                      <a:pt x="11" y="17"/>
                    </a:lnTo>
                    <a:lnTo>
                      <a:pt x="9" y="13"/>
                    </a:lnTo>
                    <a:lnTo>
                      <a:pt x="8" y="8"/>
                    </a:lnTo>
                    <a:lnTo>
                      <a:pt x="6" y="4"/>
                    </a:lnTo>
                    <a:lnTo>
                      <a:pt x="3"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91" name="Freeform 410"/>
              <p:cNvSpPr>
                <a:spLocks/>
              </p:cNvSpPr>
              <p:nvPr/>
            </p:nvSpPr>
            <p:spPr bwMode="auto">
              <a:xfrm>
                <a:off x="3189" y="1953"/>
                <a:ext cx="66" cy="42"/>
              </a:xfrm>
              <a:custGeom>
                <a:avLst/>
                <a:gdLst>
                  <a:gd name="T0" fmla="*/ 66 w 66"/>
                  <a:gd name="T1" fmla="*/ 2 h 42"/>
                  <a:gd name="T2" fmla="*/ 63 w 66"/>
                  <a:gd name="T3" fmla="*/ 11 h 42"/>
                  <a:gd name="T4" fmla="*/ 58 w 66"/>
                  <a:gd name="T5" fmla="*/ 15 h 42"/>
                  <a:gd name="T6" fmla="*/ 53 w 66"/>
                  <a:gd name="T7" fmla="*/ 21 h 42"/>
                  <a:gd name="T8" fmla="*/ 49 w 66"/>
                  <a:gd name="T9" fmla="*/ 25 h 42"/>
                  <a:gd name="T10" fmla="*/ 44 w 66"/>
                  <a:gd name="T11" fmla="*/ 30 h 42"/>
                  <a:gd name="T12" fmla="*/ 38 w 66"/>
                  <a:gd name="T13" fmla="*/ 32 h 42"/>
                  <a:gd name="T14" fmla="*/ 33 w 66"/>
                  <a:gd name="T15" fmla="*/ 36 h 42"/>
                  <a:gd name="T16" fmla="*/ 27 w 66"/>
                  <a:gd name="T17" fmla="*/ 40 h 42"/>
                  <a:gd name="T18" fmla="*/ 24 w 66"/>
                  <a:gd name="T19" fmla="*/ 42 h 42"/>
                  <a:gd name="T20" fmla="*/ 20 w 66"/>
                  <a:gd name="T21" fmla="*/ 42 h 42"/>
                  <a:gd name="T22" fmla="*/ 16 w 66"/>
                  <a:gd name="T23" fmla="*/ 42 h 42"/>
                  <a:gd name="T24" fmla="*/ 13 w 66"/>
                  <a:gd name="T25" fmla="*/ 42 h 42"/>
                  <a:gd name="T26" fmla="*/ 8 w 66"/>
                  <a:gd name="T27" fmla="*/ 38 h 42"/>
                  <a:gd name="T28" fmla="*/ 5 w 66"/>
                  <a:gd name="T29" fmla="*/ 36 h 42"/>
                  <a:gd name="T30" fmla="*/ 3 w 66"/>
                  <a:gd name="T31" fmla="*/ 32 h 42"/>
                  <a:gd name="T32" fmla="*/ 0 w 66"/>
                  <a:gd name="T33" fmla="*/ 27 h 42"/>
                  <a:gd name="T34" fmla="*/ 0 w 66"/>
                  <a:gd name="T35" fmla="*/ 25 h 42"/>
                  <a:gd name="T36" fmla="*/ 0 w 66"/>
                  <a:gd name="T37" fmla="*/ 21 h 42"/>
                  <a:gd name="T38" fmla="*/ 2 w 66"/>
                  <a:gd name="T39" fmla="*/ 17 h 42"/>
                  <a:gd name="T40" fmla="*/ 3 w 66"/>
                  <a:gd name="T41" fmla="*/ 13 h 42"/>
                  <a:gd name="T42" fmla="*/ 5 w 66"/>
                  <a:gd name="T43" fmla="*/ 9 h 42"/>
                  <a:gd name="T44" fmla="*/ 8 w 66"/>
                  <a:gd name="T45" fmla="*/ 4 h 42"/>
                  <a:gd name="T46" fmla="*/ 11 w 66"/>
                  <a:gd name="T47" fmla="*/ 2 h 42"/>
                  <a:gd name="T48" fmla="*/ 16 w 66"/>
                  <a:gd name="T49" fmla="*/ 0 h 42"/>
                  <a:gd name="T50" fmla="*/ 22 w 66"/>
                  <a:gd name="T51" fmla="*/ 0 h 42"/>
                  <a:gd name="T52" fmla="*/ 28 w 66"/>
                  <a:gd name="T53" fmla="*/ 0 h 42"/>
                  <a:gd name="T54" fmla="*/ 35 w 66"/>
                  <a:gd name="T55" fmla="*/ 0 h 42"/>
                  <a:gd name="T56" fmla="*/ 41 w 66"/>
                  <a:gd name="T57" fmla="*/ 0 h 42"/>
                  <a:gd name="T58" fmla="*/ 47 w 66"/>
                  <a:gd name="T59" fmla="*/ 2 h 42"/>
                  <a:gd name="T60" fmla="*/ 53 w 66"/>
                  <a:gd name="T61" fmla="*/ 2 h 42"/>
                  <a:gd name="T62" fmla="*/ 60 w 66"/>
                  <a:gd name="T63" fmla="*/ 2 h 42"/>
                  <a:gd name="T64" fmla="*/ 66 w 66"/>
                  <a:gd name="T65" fmla="*/ 2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42"/>
                  <a:gd name="T101" fmla="*/ 66 w 66"/>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42">
                    <a:moveTo>
                      <a:pt x="66" y="2"/>
                    </a:moveTo>
                    <a:lnTo>
                      <a:pt x="63" y="11"/>
                    </a:lnTo>
                    <a:lnTo>
                      <a:pt x="58" y="15"/>
                    </a:lnTo>
                    <a:lnTo>
                      <a:pt x="53" y="21"/>
                    </a:lnTo>
                    <a:lnTo>
                      <a:pt x="49" y="25"/>
                    </a:lnTo>
                    <a:lnTo>
                      <a:pt x="44" y="30"/>
                    </a:lnTo>
                    <a:lnTo>
                      <a:pt x="38" y="32"/>
                    </a:lnTo>
                    <a:lnTo>
                      <a:pt x="33" y="36"/>
                    </a:lnTo>
                    <a:lnTo>
                      <a:pt x="27" y="40"/>
                    </a:lnTo>
                    <a:lnTo>
                      <a:pt x="24" y="42"/>
                    </a:lnTo>
                    <a:lnTo>
                      <a:pt x="20" y="42"/>
                    </a:lnTo>
                    <a:lnTo>
                      <a:pt x="16" y="42"/>
                    </a:lnTo>
                    <a:lnTo>
                      <a:pt x="13" y="42"/>
                    </a:lnTo>
                    <a:lnTo>
                      <a:pt x="8" y="38"/>
                    </a:lnTo>
                    <a:lnTo>
                      <a:pt x="5" y="36"/>
                    </a:lnTo>
                    <a:lnTo>
                      <a:pt x="3" y="32"/>
                    </a:lnTo>
                    <a:lnTo>
                      <a:pt x="0" y="27"/>
                    </a:lnTo>
                    <a:lnTo>
                      <a:pt x="0" y="25"/>
                    </a:lnTo>
                    <a:lnTo>
                      <a:pt x="0" y="21"/>
                    </a:lnTo>
                    <a:lnTo>
                      <a:pt x="2" y="17"/>
                    </a:lnTo>
                    <a:lnTo>
                      <a:pt x="3" y="13"/>
                    </a:lnTo>
                    <a:lnTo>
                      <a:pt x="5" y="9"/>
                    </a:lnTo>
                    <a:lnTo>
                      <a:pt x="8" y="4"/>
                    </a:lnTo>
                    <a:lnTo>
                      <a:pt x="11" y="2"/>
                    </a:lnTo>
                    <a:lnTo>
                      <a:pt x="16" y="0"/>
                    </a:lnTo>
                    <a:lnTo>
                      <a:pt x="22" y="0"/>
                    </a:lnTo>
                    <a:lnTo>
                      <a:pt x="28" y="0"/>
                    </a:lnTo>
                    <a:lnTo>
                      <a:pt x="35" y="0"/>
                    </a:lnTo>
                    <a:lnTo>
                      <a:pt x="41" y="0"/>
                    </a:lnTo>
                    <a:lnTo>
                      <a:pt x="47" y="2"/>
                    </a:lnTo>
                    <a:lnTo>
                      <a:pt x="53" y="2"/>
                    </a:lnTo>
                    <a:lnTo>
                      <a:pt x="60" y="2"/>
                    </a:lnTo>
                    <a:lnTo>
                      <a:pt x="66" y="2"/>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92" name="Freeform 411"/>
              <p:cNvSpPr>
                <a:spLocks/>
              </p:cNvSpPr>
              <p:nvPr/>
            </p:nvSpPr>
            <p:spPr bwMode="auto">
              <a:xfrm>
                <a:off x="3214" y="1953"/>
                <a:ext cx="44" cy="44"/>
              </a:xfrm>
              <a:custGeom>
                <a:avLst/>
                <a:gdLst>
                  <a:gd name="T0" fmla="*/ 5 w 44"/>
                  <a:gd name="T1" fmla="*/ 44 h 44"/>
                  <a:gd name="T2" fmla="*/ 3 w 44"/>
                  <a:gd name="T3" fmla="*/ 44 h 44"/>
                  <a:gd name="T4" fmla="*/ 10 w 44"/>
                  <a:gd name="T5" fmla="*/ 40 h 44"/>
                  <a:gd name="T6" fmla="*/ 14 w 44"/>
                  <a:gd name="T7" fmla="*/ 36 h 44"/>
                  <a:gd name="T8" fmla="*/ 19 w 44"/>
                  <a:gd name="T9" fmla="*/ 34 h 44"/>
                  <a:gd name="T10" fmla="*/ 25 w 44"/>
                  <a:gd name="T11" fmla="*/ 30 h 44"/>
                  <a:gd name="T12" fmla="*/ 30 w 44"/>
                  <a:gd name="T13" fmla="*/ 25 h 44"/>
                  <a:gd name="T14" fmla="*/ 35 w 44"/>
                  <a:gd name="T15" fmla="*/ 19 h 44"/>
                  <a:gd name="T16" fmla="*/ 39 w 44"/>
                  <a:gd name="T17" fmla="*/ 13 h 44"/>
                  <a:gd name="T18" fmla="*/ 44 w 44"/>
                  <a:gd name="T19" fmla="*/ 4 h 44"/>
                  <a:gd name="T20" fmla="*/ 38 w 44"/>
                  <a:gd name="T21" fmla="*/ 0 h 44"/>
                  <a:gd name="T22" fmla="*/ 35 w 44"/>
                  <a:gd name="T23" fmla="*/ 6 h 44"/>
                  <a:gd name="T24" fmla="*/ 31 w 44"/>
                  <a:gd name="T25" fmla="*/ 13 h 44"/>
                  <a:gd name="T26" fmla="*/ 27 w 44"/>
                  <a:gd name="T27" fmla="*/ 17 h 44"/>
                  <a:gd name="T28" fmla="*/ 22 w 44"/>
                  <a:gd name="T29" fmla="*/ 21 h 44"/>
                  <a:gd name="T30" fmla="*/ 17 w 44"/>
                  <a:gd name="T31" fmla="*/ 25 h 44"/>
                  <a:gd name="T32" fmla="*/ 11 w 44"/>
                  <a:gd name="T33" fmla="*/ 30 h 44"/>
                  <a:gd name="T34" fmla="*/ 6 w 44"/>
                  <a:gd name="T35" fmla="*/ 32 h 44"/>
                  <a:gd name="T36" fmla="*/ 0 w 44"/>
                  <a:gd name="T37" fmla="*/ 36 h 44"/>
                  <a:gd name="T38" fmla="*/ 5 w 44"/>
                  <a:gd name="T39" fmla="*/ 44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
                  <a:gd name="T61" fmla="*/ 0 h 44"/>
                  <a:gd name="T62" fmla="*/ 44 w 44"/>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 h="44">
                    <a:moveTo>
                      <a:pt x="5" y="44"/>
                    </a:moveTo>
                    <a:lnTo>
                      <a:pt x="3" y="44"/>
                    </a:lnTo>
                    <a:lnTo>
                      <a:pt x="10" y="40"/>
                    </a:lnTo>
                    <a:lnTo>
                      <a:pt x="14" y="36"/>
                    </a:lnTo>
                    <a:lnTo>
                      <a:pt x="19" y="34"/>
                    </a:lnTo>
                    <a:lnTo>
                      <a:pt x="25" y="30"/>
                    </a:lnTo>
                    <a:lnTo>
                      <a:pt x="30" y="25"/>
                    </a:lnTo>
                    <a:lnTo>
                      <a:pt x="35" y="19"/>
                    </a:lnTo>
                    <a:lnTo>
                      <a:pt x="39" y="13"/>
                    </a:lnTo>
                    <a:lnTo>
                      <a:pt x="44" y="4"/>
                    </a:lnTo>
                    <a:lnTo>
                      <a:pt x="38" y="0"/>
                    </a:lnTo>
                    <a:lnTo>
                      <a:pt x="35" y="6"/>
                    </a:lnTo>
                    <a:lnTo>
                      <a:pt x="31" y="13"/>
                    </a:lnTo>
                    <a:lnTo>
                      <a:pt x="27" y="17"/>
                    </a:lnTo>
                    <a:lnTo>
                      <a:pt x="22" y="21"/>
                    </a:lnTo>
                    <a:lnTo>
                      <a:pt x="17" y="25"/>
                    </a:lnTo>
                    <a:lnTo>
                      <a:pt x="11" y="30"/>
                    </a:lnTo>
                    <a:lnTo>
                      <a:pt x="6" y="32"/>
                    </a:lnTo>
                    <a:lnTo>
                      <a:pt x="0" y="36"/>
                    </a:lnTo>
                    <a:lnTo>
                      <a:pt x="5" y="4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93" name="Freeform 412"/>
              <p:cNvSpPr>
                <a:spLocks/>
              </p:cNvSpPr>
              <p:nvPr/>
            </p:nvSpPr>
            <p:spPr bwMode="auto">
              <a:xfrm>
                <a:off x="3188" y="1980"/>
                <a:ext cx="31" cy="21"/>
              </a:xfrm>
              <a:custGeom>
                <a:avLst/>
                <a:gdLst>
                  <a:gd name="T0" fmla="*/ 0 w 31"/>
                  <a:gd name="T1" fmla="*/ 3 h 21"/>
                  <a:gd name="T2" fmla="*/ 1 w 31"/>
                  <a:gd name="T3" fmla="*/ 9 h 21"/>
                  <a:gd name="T4" fmla="*/ 4 w 31"/>
                  <a:gd name="T5" fmla="*/ 13 h 21"/>
                  <a:gd name="T6" fmla="*/ 7 w 31"/>
                  <a:gd name="T7" fmla="*/ 15 h 21"/>
                  <a:gd name="T8" fmla="*/ 12 w 31"/>
                  <a:gd name="T9" fmla="*/ 19 h 21"/>
                  <a:gd name="T10" fmla="*/ 17 w 31"/>
                  <a:gd name="T11" fmla="*/ 19 h 21"/>
                  <a:gd name="T12" fmla="*/ 21 w 31"/>
                  <a:gd name="T13" fmla="*/ 21 h 21"/>
                  <a:gd name="T14" fmla="*/ 26 w 31"/>
                  <a:gd name="T15" fmla="*/ 19 h 21"/>
                  <a:gd name="T16" fmla="*/ 31 w 31"/>
                  <a:gd name="T17" fmla="*/ 17 h 21"/>
                  <a:gd name="T18" fmla="*/ 26 w 31"/>
                  <a:gd name="T19" fmla="*/ 9 h 21"/>
                  <a:gd name="T20" fmla="*/ 25 w 31"/>
                  <a:gd name="T21" fmla="*/ 11 h 21"/>
                  <a:gd name="T22" fmla="*/ 21 w 31"/>
                  <a:gd name="T23" fmla="*/ 11 h 21"/>
                  <a:gd name="T24" fmla="*/ 18 w 31"/>
                  <a:gd name="T25" fmla="*/ 11 h 21"/>
                  <a:gd name="T26" fmla="*/ 15 w 31"/>
                  <a:gd name="T27" fmla="*/ 11 h 21"/>
                  <a:gd name="T28" fmla="*/ 10 w 31"/>
                  <a:gd name="T29" fmla="*/ 9 h 21"/>
                  <a:gd name="T30" fmla="*/ 9 w 31"/>
                  <a:gd name="T31" fmla="*/ 5 h 21"/>
                  <a:gd name="T32" fmla="*/ 6 w 31"/>
                  <a:gd name="T33" fmla="*/ 3 h 21"/>
                  <a:gd name="T34" fmla="*/ 4 w 31"/>
                  <a:gd name="T35" fmla="*/ 0 h 21"/>
                  <a:gd name="T36" fmla="*/ 0 w 31"/>
                  <a:gd name="T37" fmla="*/ 3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21"/>
                  <a:gd name="T59" fmla="*/ 31 w 31"/>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21">
                    <a:moveTo>
                      <a:pt x="0" y="3"/>
                    </a:moveTo>
                    <a:lnTo>
                      <a:pt x="1" y="9"/>
                    </a:lnTo>
                    <a:lnTo>
                      <a:pt x="4" y="13"/>
                    </a:lnTo>
                    <a:lnTo>
                      <a:pt x="7" y="15"/>
                    </a:lnTo>
                    <a:lnTo>
                      <a:pt x="12" y="19"/>
                    </a:lnTo>
                    <a:lnTo>
                      <a:pt x="17" y="19"/>
                    </a:lnTo>
                    <a:lnTo>
                      <a:pt x="21" y="21"/>
                    </a:lnTo>
                    <a:lnTo>
                      <a:pt x="26" y="19"/>
                    </a:lnTo>
                    <a:lnTo>
                      <a:pt x="31" y="17"/>
                    </a:lnTo>
                    <a:lnTo>
                      <a:pt x="26" y="9"/>
                    </a:lnTo>
                    <a:lnTo>
                      <a:pt x="25" y="11"/>
                    </a:lnTo>
                    <a:lnTo>
                      <a:pt x="21" y="11"/>
                    </a:lnTo>
                    <a:lnTo>
                      <a:pt x="18" y="11"/>
                    </a:lnTo>
                    <a:lnTo>
                      <a:pt x="15" y="11"/>
                    </a:lnTo>
                    <a:lnTo>
                      <a:pt x="10" y="9"/>
                    </a:lnTo>
                    <a:lnTo>
                      <a:pt x="9" y="5"/>
                    </a:lnTo>
                    <a:lnTo>
                      <a:pt x="6" y="3"/>
                    </a:lnTo>
                    <a:lnTo>
                      <a:pt x="4" y="0"/>
                    </a:lnTo>
                    <a:lnTo>
                      <a:pt x="0" y="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94" name="Freeform 413"/>
              <p:cNvSpPr>
                <a:spLocks/>
              </p:cNvSpPr>
              <p:nvPr/>
            </p:nvSpPr>
            <p:spPr bwMode="auto">
              <a:xfrm>
                <a:off x="3186" y="1949"/>
                <a:ext cx="19" cy="34"/>
              </a:xfrm>
              <a:custGeom>
                <a:avLst/>
                <a:gdLst>
                  <a:gd name="T0" fmla="*/ 17 w 19"/>
                  <a:gd name="T1" fmla="*/ 0 h 34"/>
                  <a:gd name="T2" fmla="*/ 14 w 19"/>
                  <a:gd name="T3" fmla="*/ 2 h 34"/>
                  <a:gd name="T4" fmla="*/ 9 w 19"/>
                  <a:gd name="T5" fmla="*/ 4 h 34"/>
                  <a:gd name="T6" fmla="*/ 6 w 19"/>
                  <a:gd name="T7" fmla="*/ 8 h 34"/>
                  <a:gd name="T8" fmla="*/ 3 w 19"/>
                  <a:gd name="T9" fmla="*/ 13 h 34"/>
                  <a:gd name="T10" fmla="*/ 2 w 19"/>
                  <a:gd name="T11" fmla="*/ 19 h 34"/>
                  <a:gd name="T12" fmla="*/ 0 w 19"/>
                  <a:gd name="T13" fmla="*/ 23 h 34"/>
                  <a:gd name="T14" fmla="*/ 0 w 19"/>
                  <a:gd name="T15" fmla="*/ 29 h 34"/>
                  <a:gd name="T16" fmla="*/ 2 w 19"/>
                  <a:gd name="T17" fmla="*/ 34 h 34"/>
                  <a:gd name="T18" fmla="*/ 6 w 19"/>
                  <a:gd name="T19" fmla="*/ 31 h 34"/>
                  <a:gd name="T20" fmla="*/ 6 w 19"/>
                  <a:gd name="T21" fmla="*/ 27 h 34"/>
                  <a:gd name="T22" fmla="*/ 6 w 19"/>
                  <a:gd name="T23" fmla="*/ 25 h 34"/>
                  <a:gd name="T24" fmla="*/ 8 w 19"/>
                  <a:gd name="T25" fmla="*/ 21 h 34"/>
                  <a:gd name="T26" fmla="*/ 9 w 19"/>
                  <a:gd name="T27" fmla="*/ 19 h 34"/>
                  <a:gd name="T28" fmla="*/ 11 w 19"/>
                  <a:gd name="T29" fmla="*/ 15 h 34"/>
                  <a:gd name="T30" fmla="*/ 14 w 19"/>
                  <a:gd name="T31" fmla="*/ 13 h 34"/>
                  <a:gd name="T32" fmla="*/ 16 w 19"/>
                  <a:gd name="T33" fmla="*/ 10 h 34"/>
                  <a:gd name="T34" fmla="*/ 19 w 19"/>
                  <a:gd name="T35" fmla="*/ 10 h 34"/>
                  <a:gd name="T36" fmla="*/ 17 w 19"/>
                  <a:gd name="T37" fmla="*/ 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34"/>
                  <a:gd name="T59" fmla="*/ 19 w 19"/>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34">
                    <a:moveTo>
                      <a:pt x="17" y="0"/>
                    </a:moveTo>
                    <a:lnTo>
                      <a:pt x="14" y="2"/>
                    </a:lnTo>
                    <a:lnTo>
                      <a:pt x="9" y="4"/>
                    </a:lnTo>
                    <a:lnTo>
                      <a:pt x="6" y="8"/>
                    </a:lnTo>
                    <a:lnTo>
                      <a:pt x="3" y="13"/>
                    </a:lnTo>
                    <a:lnTo>
                      <a:pt x="2" y="19"/>
                    </a:lnTo>
                    <a:lnTo>
                      <a:pt x="0" y="23"/>
                    </a:lnTo>
                    <a:lnTo>
                      <a:pt x="0" y="29"/>
                    </a:lnTo>
                    <a:lnTo>
                      <a:pt x="2" y="34"/>
                    </a:lnTo>
                    <a:lnTo>
                      <a:pt x="6" y="31"/>
                    </a:lnTo>
                    <a:lnTo>
                      <a:pt x="6" y="27"/>
                    </a:lnTo>
                    <a:lnTo>
                      <a:pt x="6" y="25"/>
                    </a:lnTo>
                    <a:lnTo>
                      <a:pt x="8" y="21"/>
                    </a:lnTo>
                    <a:lnTo>
                      <a:pt x="9" y="19"/>
                    </a:lnTo>
                    <a:lnTo>
                      <a:pt x="11" y="15"/>
                    </a:lnTo>
                    <a:lnTo>
                      <a:pt x="14" y="13"/>
                    </a:lnTo>
                    <a:lnTo>
                      <a:pt x="16" y="10"/>
                    </a:lnTo>
                    <a:lnTo>
                      <a:pt x="19" y="10"/>
                    </a:lnTo>
                    <a:lnTo>
                      <a:pt x="17"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95" name="Freeform 414"/>
              <p:cNvSpPr>
                <a:spLocks/>
              </p:cNvSpPr>
              <p:nvPr/>
            </p:nvSpPr>
            <p:spPr bwMode="auto">
              <a:xfrm>
                <a:off x="3203" y="1949"/>
                <a:ext cx="56" cy="10"/>
              </a:xfrm>
              <a:custGeom>
                <a:avLst/>
                <a:gdLst>
                  <a:gd name="T0" fmla="*/ 55 w 56"/>
                  <a:gd name="T1" fmla="*/ 8 h 10"/>
                  <a:gd name="T2" fmla="*/ 52 w 56"/>
                  <a:gd name="T3" fmla="*/ 2 h 10"/>
                  <a:gd name="T4" fmla="*/ 46 w 56"/>
                  <a:gd name="T5" fmla="*/ 2 h 10"/>
                  <a:gd name="T6" fmla="*/ 39 w 56"/>
                  <a:gd name="T7" fmla="*/ 2 h 10"/>
                  <a:gd name="T8" fmla="*/ 33 w 56"/>
                  <a:gd name="T9" fmla="*/ 2 h 10"/>
                  <a:gd name="T10" fmla="*/ 27 w 56"/>
                  <a:gd name="T11" fmla="*/ 0 h 10"/>
                  <a:gd name="T12" fmla="*/ 21 w 56"/>
                  <a:gd name="T13" fmla="*/ 0 h 10"/>
                  <a:gd name="T14" fmla="*/ 14 w 56"/>
                  <a:gd name="T15" fmla="*/ 0 h 10"/>
                  <a:gd name="T16" fmla="*/ 8 w 56"/>
                  <a:gd name="T17" fmla="*/ 0 h 10"/>
                  <a:gd name="T18" fmla="*/ 0 w 56"/>
                  <a:gd name="T19" fmla="*/ 0 h 10"/>
                  <a:gd name="T20" fmla="*/ 2 w 56"/>
                  <a:gd name="T21" fmla="*/ 10 h 10"/>
                  <a:gd name="T22" fmla="*/ 8 w 56"/>
                  <a:gd name="T23" fmla="*/ 8 h 10"/>
                  <a:gd name="T24" fmla="*/ 14 w 56"/>
                  <a:gd name="T25" fmla="*/ 8 h 10"/>
                  <a:gd name="T26" fmla="*/ 21 w 56"/>
                  <a:gd name="T27" fmla="*/ 8 h 10"/>
                  <a:gd name="T28" fmla="*/ 25 w 56"/>
                  <a:gd name="T29" fmla="*/ 10 h 10"/>
                  <a:gd name="T30" fmla="*/ 31 w 56"/>
                  <a:gd name="T31" fmla="*/ 10 h 10"/>
                  <a:gd name="T32" fmla="*/ 38 w 56"/>
                  <a:gd name="T33" fmla="*/ 10 h 10"/>
                  <a:gd name="T34" fmla="*/ 46 w 56"/>
                  <a:gd name="T35" fmla="*/ 10 h 10"/>
                  <a:gd name="T36" fmla="*/ 52 w 56"/>
                  <a:gd name="T37" fmla="*/ 10 h 10"/>
                  <a:gd name="T38" fmla="*/ 49 w 56"/>
                  <a:gd name="T39" fmla="*/ 4 h 10"/>
                  <a:gd name="T40" fmla="*/ 55 w 56"/>
                  <a:gd name="T41" fmla="*/ 8 h 10"/>
                  <a:gd name="T42" fmla="*/ 56 w 56"/>
                  <a:gd name="T43" fmla="*/ 2 h 10"/>
                  <a:gd name="T44" fmla="*/ 52 w 56"/>
                  <a:gd name="T45" fmla="*/ 2 h 10"/>
                  <a:gd name="T46" fmla="*/ 55 w 56"/>
                  <a:gd name="T47" fmla="*/ 8 h 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10"/>
                  <a:gd name="T74" fmla="*/ 56 w 56"/>
                  <a:gd name="T75" fmla="*/ 10 h 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10">
                    <a:moveTo>
                      <a:pt x="55" y="8"/>
                    </a:moveTo>
                    <a:lnTo>
                      <a:pt x="52" y="2"/>
                    </a:lnTo>
                    <a:lnTo>
                      <a:pt x="46" y="2"/>
                    </a:lnTo>
                    <a:lnTo>
                      <a:pt x="39" y="2"/>
                    </a:lnTo>
                    <a:lnTo>
                      <a:pt x="33" y="2"/>
                    </a:lnTo>
                    <a:lnTo>
                      <a:pt x="27" y="0"/>
                    </a:lnTo>
                    <a:lnTo>
                      <a:pt x="21" y="0"/>
                    </a:lnTo>
                    <a:lnTo>
                      <a:pt x="14" y="0"/>
                    </a:lnTo>
                    <a:lnTo>
                      <a:pt x="8" y="0"/>
                    </a:lnTo>
                    <a:lnTo>
                      <a:pt x="0" y="0"/>
                    </a:lnTo>
                    <a:lnTo>
                      <a:pt x="2" y="10"/>
                    </a:lnTo>
                    <a:lnTo>
                      <a:pt x="8" y="8"/>
                    </a:lnTo>
                    <a:lnTo>
                      <a:pt x="14" y="8"/>
                    </a:lnTo>
                    <a:lnTo>
                      <a:pt x="21" y="8"/>
                    </a:lnTo>
                    <a:lnTo>
                      <a:pt x="25" y="10"/>
                    </a:lnTo>
                    <a:lnTo>
                      <a:pt x="31" y="10"/>
                    </a:lnTo>
                    <a:lnTo>
                      <a:pt x="38" y="10"/>
                    </a:lnTo>
                    <a:lnTo>
                      <a:pt x="46" y="10"/>
                    </a:lnTo>
                    <a:lnTo>
                      <a:pt x="52" y="10"/>
                    </a:lnTo>
                    <a:lnTo>
                      <a:pt x="49" y="4"/>
                    </a:lnTo>
                    <a:lnTo>
                      <a:pt x="55" y="8"/>
                    </a:lnTo>
                    <a:lnTo>
                      <a:pt x="56" y="2"/>
                    </a:lnTo>
                    <a:lnTo>
                      <a:pt x="52" y="2"/>
                    </a:lnTo>
                    <a:lnTo>
                      <a:pt x="55"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96" name="Freeform 415"/>
              <p:cNvSpPr>
                <a:spLocks/>
              </p:cNvSpPr>
              <p:nvPr/>
            </p:nvSpPr>
            <p:spPr bwMode="auto">
              <a:xfrm>
                <a:off x="3230" y="1976"/>
                <a:ext cx="84" cy="38"/>
              </a:xfrm>
              <a:custGeom>
                <a:avLst/>
                <a:gdLst>
                  <a:gd name="T0" fmla="*/ 0 w 84"/>
                  <a:gd name="T1" fmla="*/ 38 h 38"/>
                  <a:gd name="T2" fmla="*/ 11 w 84"/>
                  <a:gd name="T3" fmla="*/ 38 h 38"/>
                  <a:gd name="T4" fmla="*/ 22 w 84"/>
                  <a:gd name="T5" fmla="*/ 38 h 38"/>
                  <a:gd name="T6" fmla="*/ 34 w 84"/>
                  <a:gd name="T7" fmla="*/ 38 h 38"/>
                  <a:gd name="T8" fmla="*/ 45 w 84"/>
                  <a:gd name="T9" fmla="*/ 36 h 38"/>
                  <a:gd name="T10" fmla="*/ 56 w 84"/>
                  <a:gd name="T11" fmla="*/ 32 h 38"/>
                  <a:gd name="T12" fmla="*/ 67 w 84"/>
                  <a:gd name="T13" fmla="*/ 25 h 38"/>
                  <a:gd name="T14" fmla="*/ 76 w 84"/>
                  <a:gd name="T15" fmla="*/ 17 h 38"/>
                  <a:gd name="T16" fmla="*/ 84 w 84"/>
                  <a:gd name="T17" fmla="*/ 4 h 38"/>
                  <a:gd name="T18" fmla="*/ 78 w 84"/>
                  <a:gd name="T19" fmla="*/ 0 h 38"/>
                  <a:gd name="T20" fmla="*/ 72 w 84"/>
                  <a:gd name="T21" fmla="*/ 11 h 38"/>
                  <a:gd name="T22" fmla="*/ 62 w 84"/>
                  <a:gd name="T23" fmla="*/ 19 h 38"/>
                  <a:gd name="T24" fmla="*/ 54 w 84"/>
                  <a:gd name="T25" fmla="*/ 23 h 38"/>
                  <a:gd name="T26" fmla="*/ 44 w 84"/>
                  <a:gd name="T27" fmla="*/ 28 h 38"/>
                  <a:gd name="T28" fmla="*/ 33 w 84"/>
                  <a:gd name="T29" fmla="*/ 30 h 38"/>
                  <a:gd name="T30" fmla="*/ 22 w 84"/>
                  <a:gd name="T31" fmla="*/ 30 h 38"/>
                  <a:gd name="T32" fmla="*/ 11 w 84"/>
                  <a:gd name="T33" fmla="*/ 30 h 38"/>
                  <a:gd name="T34" fmla="*/ 0 w 84"/>
                  <a:gd name="T35" fmla="*/ 30 h 38"/>
                  <a:gd name="T36" fmla="*/ 0 w 84"/>
                  <a:gd name="T37" fmla="*/ 38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
                  <a:gd name="T58" fmla="*/ 0 h 38"/>
                  <a:gd name="T59" fmla="*/ 84 w 84"/>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 h="38">
                    <a:moveTo>
                      <a:pt x="0" y="38"/>
                    </a:moveTo>
                    <a:lnTo>
                      <a:pt x="11" y="38"/>
                    </a:lnTo>
                    <a:lnTo>
                      <a:pt x="22" y="38"/>
                    </a:lnTo>
                    <a:lnTo>
                      <a:pt x="34" y="38"/>
                    </a:lnTo>
                    <a:lnTo>
                      <a:pt x="45" y="36"/>
                    </a:lnTo>
                    <a:lnTo>
                      <a:pt x="56" y="32"/>
                    </a:lnTo>
                    <a:lnTo>
                      <a:pt x="67" y="25"/>
                    </a:lnTo>
                    <a:lnTo>
                      <a:pt x="76" y="17"/>
                    </a:lnTo>
                    <a:lnTo>
                      <a:pt x="84" y="4"/>
                    </a:lnTo>
                    <a:lnTo>
                      <a:pt x="78" y="0"/>
                    </a:lnTo>
                    <a:lnTo>
                      <a:pt x="72" y="11"/>
                    </a:lnTo>
                    <a:lnTo>
                      <a:pt x="62" y="19"/>
                    </a:lnTo>
                    <a:lnTo>
                      <a:pt x="54" y="23"/>
                    </a:lnTo>
                    <a:lnTo>
                      <a:pt x="44" y="28"/>
                    </a:lnTo>
                    <a:lnTo>
                      <a:pt x="33" y="30"/>
                    </a:lnTo>
                    <a:lnTo>
                      <a:pt x="22" y="30"/>
                    </a:lnTo>
                    <a:lnTo>
                      <a:pt x="11" y="30"/>
                    </a:lnTo>
                    <a:lnTo>
                      <a:pt x="0" y="30"/>
                    </a:lnTo>
                    <a:lnTo>
                      <a:pt x="0" y="3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97" name="Freeform 416"/>
              <p:cNvSpPr>
                <a:spLocks/>
              </p:cNvSpPr>
              <p:nvPr/>
            </p:nvSpPr>
            <p:spPr bwMode="auto">
              <a:xfrm>
                <a:off x="3220" y="1995"/>
                <a:ext cx="11" cy="19"/>
              </a:xfrm>
              <a:custGeom>
                <a:avLst/>
                <a:gdLst>
                  <a:gd name="T0" fmla="*/ 4 w 11"/>
                  <a:gd name="T1" fmla="*/ 0 h 19"/>
                  <a:gd name="T2" fmla="*/ 5 w 11"/>
                  <a:gd name="T3" fmla="*/ 9 h 19"/>
                  <a:gd name="T4" fmla="*/ 4 w 11"/>
                  <a:gd name="T5" fmla="*/ 13 h 19"/>
                  <a:gd name="T6" fmla="*/ 5 w 11"/>
                  <a:gd name="T7" fmla="*/ 15 h 19"/>
                  <a:gd name="T8" fmla="*/ 7 w 11"/>
                  <a:gd name="T9" fmla="*/ 19 h 19"/>
                  <a:gd name="T10" fmla="*/ 10 w 11"/>
                  <a:gd name="T11" fmla="*/ 19 h 19"/>
                  <a:gd name="T12" fmla="*/ 10 w 11"/>
                  <a:gd name="T13" fmla="*/ 11 h 19"/>
                  <a:gd name="T14" fmla="*/ 11 w 11"/>
                  <a:gd name="T15" fmla="*/ 13 h 19"/>
                  <a:gd name="T16" fmla="*/ 11 w 11"/>
                  <a:gd name="T17" fmla="*/ 11 h 19"/>
                  <a:gd name="T18" fmla="*/ 11 w 11"/>
                  <a:gd name="T19" fmla="*/ 9 h 19"/>
                  <a:gd name="T20" fmla="*/ 11 w 11"/>
                  <a:gd name="T21" fmla="*/ 6 h 19"/>
                  <a:gd name="T22" fmla="*/ 10 w 11"/>
                  <a:gd name="T23" fmla="*/ 2 h 19"/>
                  <a:gd name="T24" fmla="*/ 7 w 11"/>
                  <a:gd name="T25" fmla="*/ 0 h 19"/>
                  <a:gd name="T26" fmla="*/ 8 w 11"/>
                  <a:gd name="T27" fmla="*/ 6 h 19"/>
                  <a:gd name="T28" fmla="*/ 4 w 11"/>
                  <a:gd name="T29" fmla="*/ 0 h 19"/>
                  <a:gd name="T30" fmla="*/ 0 w 11"/>
                  <a:gd name="T31" fmla="*/ 6 h 19"/>
                  <a:gd name="T32" fmla="*/ 5 w 11"/>
                  <a:gd name="T33" fmla="*/ 9 h 19"/>
                  <a:gd name="T34" fmla="*/ 4 w 11"/>
                  <a:gd name="T35" fmla="*/ 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9"/>
                  <a:gd name="T56" fmla="*/ 11 w 11"/>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9">
                    <a:moveTo>
                      <a:pt x="4" y="0"/>
                    </a:moveTo>
                    <a:lnTo>
                      <a:pt x="5" y="9"/>
                    </a:lnTo>
                    <a:lnTo>
                      <a:pt x="4" y="13"/>
                    </a:lnTo>
                    <a:lnTo>
                      <a:pt x="5" y="15"/>
                    </a:lnTo>
                    <a:lnTo>
                      <a:pt x="7" y="19"/>
                    </a:lnTo>
                    <a:lnTo>
                      <a:pt x="10" y="19"/>
                    </a:lnTo>
                    <a:lnTo>
                      <a:pt x="10" y="11"/>
                    </a:lnTo>
                    <a:lnTo>
                      <a:pt x="11" y="13"/>
                    </a:lnTo>
                    <a:lnTo>
                      <a:pt x="11" y="11"/>
                    </a:lnTo>
                    <a:lnTo>
                      <a:pt x="11" y="9"/>
                    </a:lnTo>
                    <a:lnTo>
                      <a:pt x="11" y="6"/>
                    </a:lnTo>
                    <a:lnTo>
                      <a:pt x="10" y="2"/>
                    </a:lnTo>
                    <a:lnTo>
                      <a:pt x="7" y="0"/>
                    </a:lnTo>
                    <a:lnTo>
                      <a:pt x="8" y="6"/>
                    </a:lnTo>
                    <a:lnTo>
                      <a:pt x="4" y="0"/>
                    </a:lnTo>
                    <a:lnTo>
                      <a:pt x="0" y="6"/>
                    </a:lnTo>
                    <a:lnTo>
                      <a:pt x="5" y="9"/>
                    </a:lnTo>
                    <a:lnTo>
                      <a:pt x="4"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98" name="Freeform 417"/>
              <p:cNvSpPr>
                <a:spLocks/>
              </p:cNvSpPr>
              <p:nvPr/>
            </p:nvSpPr>
            <p:spPr bwMode="auto">
              <a:xfrm>
                <a:off x="3224" y="1962"/>
                <a:ext cx="51" cy="39"/>
              </a:xfrm>
              <a:custGeom>
                <a:avLst/>
                <a:gdLst>
                  <a:gd name="T0" fmla="*/ 50 w 51"/>
                  <a:gd name="T1" fmla="*/ 0 h 39"/>
                  <a:gd name="T2" fmla="*/ 51 w 51"/>
                  <a:gd name="T3" fmla="*/ 0 h 39"/>
                  <a:gd name="T4" fmla="*/ 43 w 51"/>
                  <a:gd name="T5" fmla="*/ 0 h 39"/>
                  <a:gd name="T6" fmla="*/ 35 w 51"/>
                  <a:gd name="T7" fmla="*/ 4 h 39"/>
                  <a:gd name="T8" fmla="*/ 29 w 51"/>
                  <a:gd name="T9" fmla="*/ 6 h 39"/>
                  <a:gd name="T10" fmla="*/ 23 w 51"/>
                  <a:gd name="T11" fmla="*/ 10 h 39"/>
                  <a:gd name="T12" fmla="*/ 17 w 51"/>
                  <a:gd name="T13" fmla="*/ 14 h 39"/>
                  <a:gd name="T14" fmla="*/ 10 w 51"/>
                  <a:gd name="T15" fmla="*/ 21 h 39"/>
                  <a:gd name="T16" fmla="*/ 4 w 51"/>
                  <a:gd name="T17" fmla="*/ 27 h 39"/>
                  <a:gd name="T18" fmla="*/ 0 w 51"/>
                  <a:gd name="T19" fmla="*/ 33 h 39"/>
                  <a:gd name="T20" fmla="*/ 4 w 51"/>
                  <a:gd name="T21" fmla="*/ 39 h 39"/>
                  <a:gd name="T22" fmla="*/ 9 w 51"/>
                  <a:gd name="T23" fmla="*/ 33 h 39"/>
                  <a:gd name="T24" fmla="*/ 15 w 51"/>
                  <a:gd name="T25" fmla="*/ 27 h 39"/>
                  <a:gd name="T26" fmla="*/ 20 w 51"/>
                  <a:gd name="T27" fmla="*/ 23 h 39"/>
                  <a:gd name="T28" fmla="*/ 26 w 51"/>
                  <a:gd name="T29" fmla="*/ 18 h 39"/>
                  <a:gd name="T30" fmla="*/ 32 w 51"/>
                  <a:gd name="T31" fmla="*/ 14 h 39"/>
                  <a:gd name="T32" fmla="*/ 39 w 51"/>
                  <a:gd name="T33" fmla="*/ 12 h 39"/>
                  <a:gd name="T34" fmla="*/ 45 w 51"/>
                  <a:gd name="T35" fmla="*/ 10 h 39"/>
                  <a:gd name="T36" fmla="*/ 51 w 51"/>
                  <a:gd name="T37" fmla="*/ 8 h 39"/>
                  <a:gd name="T38" fmla="*/ 50 w 51"/>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
                  <a:gd name="T61" fmla="*/ 0 h 39"/>
                  <a:gd name="T62" fmla="*/ 51 w 51"/>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 h="39">
                    <a:moveTo>
                      <a:pt x="50" y="0"/>
                    </a:moveTo>
                    <a:lnTo>
                      <a:pt x="51" y="0"/>
                    </a:lnTo>
                    <a:lnTo>
                      <a:pt x="43" y="0"/>
                    </a:lnTo>
                    <a:lnTo>
                      <a:pt x="35" y="4"/>
                    </a:lnTo>
                    <a:lnTo>
                      <a:pt x="29" y="6"/>
                    </a:lnTo>
                    <a:lnTo>
                      <a:pt x="23" y="10"/>
                    </a:lnTo>
                    <a:lnTo>
                      <a:pt x="17" y="14"/>
                    </a:lnTo>
                    <a:lnTo>
                      <a:pt x="10" y="21"/>
                    </a:lnTo>
                    <a:lnTo>
                      <a:pt x="4" y="27"/>
                    </a:lnTo>
                    <a:lnTo>
                      <a:pt x="0" y="33"/>
                    </a:lnTo>
                    <a:lnTo>
                      <a:pt x="4" y="39"/>
                    </a:lnTo>
                    <a:lnTo>
                      <a:pt x="9" y="33"/>
                    </a:lnTo>
                    <a:lnTo>
                      <a:pt x="15" y="27"/>
                    </a:lnTo>
                    <a:lnTo>
                      <a:pt x="20" y="23"/>
                    </a:lnTo>
                    <a:lnTo>
                      <a:pt x="26" y="18"/>
                    </a:lnTo>
                    <a:lnTo>
                      <a:pt x="32" y="14"/>
                    </a:lnTo>
                    <a:lnTo>
                      <a:pt x="39" y="12"/>
                    </a:lnTo>
                    <a:lnTo>
                      <a:pt x="45" y="10"/>
                    </a:lnTo>
                    <a:lnTo>
                      <a:pt x="51" y="8"/>
                    </a:lnTo>
                    <a:lnTo>
                      <a:pt x="50"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599" name="Freeform 418"/>
              <p:cNvSpPr>
                <a:spLocks/>
              </p:cNvSpPr>
              <p:nvPr/>
            </p:nvSpPr>
            <p:spPr bwMode="auto">
              <a:xfrm>
                <a:off x="3274" y="1962"/>
                <a:ext cx="40" cy="16"/>
              </a:xfrm>
              <a:custGeom>
                <a:avLst/>
                <a:gdLst>
                  <a:gd name="T0" fmla="*/ 40 w 40"/>
                  <a:gd name="T1" fmla="*/ 16 h 16"/>
                  <a:gd name="T2" fmla="*/ 39 w 40"/>
                  <a:gd name="T3" fmla="*/ 10 h 16"/>
                  <a:gd name="T4" fmla="*/ 34 w 40"/>
                  <a:gd name="T5" fmla="*/ 8 h 16"/>
                  <a:gd name="T6" fmla="*/ 29 w 40"/>
                  <a:gd name="T7" fmla="*/ 4 h 16"/>
                  <a:gd name="T8" fmla="*/ 23 w 40"/>
                  <a:gd name="T9" fmla="*/ 2 h 16"/>
                  <a:gd name="T10" fmla="*/ 17 w 40"/>
                  <a:gd name="T11" fmla="*/ 0 h 16"/>
                  <a:gd name="T12" fmla="*/ 10 w 40"/>
                  <a:gd name="T13" fmla="*/ 0 h 16"/>
                  <a:gd name="T14" fmla="*/ 6 w 40"/>
                  <a:gd name="T15" fmla="*/ 0 h 16"/>
                  <a:gd name="T16" fmla="*/ 0 w 40"/>
                  <a:gd name="T17" fmla="*/ 0 h 16"/>
                  <a:gd name="T18" fmla="*/ 1 w 40"/>
                  <a:gd name="T19" fmla="*/ 8 h 16"/>
                  <a:gd name="T20" fmla="*/ 6 w 40"/>
                  <a:gd name="T21" fmla="*/ 8 h 16"/>
                  <a:gd name="T22" fmla="*/ 10 w 40"/>
                  <a:gd name="T23" fmla="*/ 8 h 16"/>
                  <a:gd name="T24" fmla="*/ 17 w 40"/>
                  <a:gd name="T25" fmla="*/ 10 h 16"/>
                  <a:gd name="T26" fmla="*/ 21 w 40"/>
                  <a:gd name="T27" fmla="*/ 10 h 16"/>
                  <a:gd name="T28" fmla="*/ 28 w 40"/>
                  <a:gd name="T29" fmla="*/ 12 h 16"/>
                  <a:gd name="T30" fmla="*/ 31 w 40"/>
                  <a:gd name="T31" fmla="*/ 14 h 16"/>
                  <a:gd name="T32" fmla="*/ 34 w 40"/>
                  <a:gd name="T33" fmla="*/ 16 h 16"/>
                  <a:gd name="T34" fmla="*/ 40 w 40"/>
                  <a:gd name="T35" fmla="*/ 16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16"/>
                  <a:gd name="T56" fmla="*/ 40 w 40"/>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16">
                    <a:moveTo>
                      <a:pt x="40" y="16"/>
                    </a:moveTo>
                    <a:lnTo>
                      <a:pt x="39" y="10"/>
                    </a:lnTo>
                    <a:lnTo>
                      <a:pt x="34" y="8"/>
                    </a:lnTo>
                    <a:lnTo>
                      <a:pt x="29" y="4"/>
                    </a:lnTo>
                    <a:lnTo>
                      <a:pt x="23" y="2"/>
                    </a:lnTo>
                    <a:lnTo>
                      <a:pt x="17" y="0"/>
                    </a:lnTo>
                    <a:lnTo>
                      <a:pt x="10" y="0"/>
                    </a:lnTo>
                    <a:lnTo>
                      <a:pt x="6" y="0"/>
                    </a:lnTo>
                    <a:lnTo>
                      <a:pt x="0" y="0"/>
                    </a:lnTo>
                    <a:lnTo>
                      <a:pt x="1" y="8"/>
                    </a:lnTo>
                    <a:lnTo>
                      <a:pt x="6" y="8"/>
                    </a:lnTo>
                    <a:lnTo>
                      <a:pt x="10" y="8"/>
                    </a:lnTo>
                    <a:lnTo>
                      <a:pt x="17" y="10"/>
                    </a:lnTo>
                    <a:lnTo>
                      <a:pt x="21" y="10"/>
                    </a:lnTo>
                    <a:lnTo>
                      <a:pt x="28" y="12"/>
                    </a:lnTo>
                    <a:lnTo>
                      <a:pt x="31" y="14"/>
                    </a:lnTo>
                    <a:lnTo>
                      <a:pt x="34" y="16"/>
                    </a:lnTo>
                    <a:lnTo>
                      <a:pt x="40" y="1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600" name="Freeform 419"/>
              <p:cNvSpPr>
                <a:spLocks/>
              </p:cNvSpPr>
              <p:nvPr/>
            </p:nvSpPr>
            <p:spPr bwMode="auto">
              <a:xfrm>
                <a:off x="3306" y="1991"/>
                <a:ext cx="66" cy="32"/>
              </a:xfrm>
              <a:custGeom>
                <a:avLst/>
                <a:gdLst>
                  <a:gd name="T0" fmla="*/ 66 w 66"/>
                  <a:gd name="T1" fmla="*/ 8 h 32"/>
                  <a:gd name="T2" fmla="*/ 60 w 66"/>
                  <a:gd name="T3" fmla="*/ 8 h 32"/>
                  <a:gd name="T4" fmla="*/ 54 w 66"/>
                  <a:gd name="T5" fmla="*/ 6 h 32"/>
                  <a:gd name="T6" fmla="*/ 44 w 66"/>
                  <a:gd name="T7" fmla="*/ 4 h 32"/>
                  <a:gd name="T8" fmla="*/ 36 w 66"/>
                  <a:gd name="T9" fmla="*/ 2 h 32"/>
                  <a:gd name="T10" fmla="*/ 27 w 66"/>
                  <a:gd name="T11" fmla="*/ 0 h 32"/>
                  <a:gd name="T12" fmla="*/ 18 w 66"/>
                  <a:gd name="T13" fmla="*/ 2 h 32"/>
                  <a:gd name="T14" fmla="*/ 8 w 66"/>
                  <a:gd name="T15" fmla="*/ 4 h 32"/>
                  <a:gd name="T16" fmla="*/ 0 w 66"/>
                  <a:gd name="T17" fmla="*/ 8 h 32"/>
                  <a:gd name="T18" fmla="*/ 7 w 66"/>
                  <a:gd name="T19" fmla="*/ 17 h 32"/>
                  <a:gd name="T20" fmla="*/ 16 w 66"/>
                  <a:gd name="T21" fmla="*/ 23 h 32"/>
                  <a:gd name="T22" fmla="*/ 25 w 66"/>
                  <a:gd name="T23" fmla="*/ 27 h 32"/>
                  <a:gd name="T24" fmla="*/ 36 w 66"/>
                  <a:gd name="T25" fmla="*/ 32 h 32"/>
                  <a:gd name="T26" fmla="*/ 46 w 66"/>
                  <a:gd name="T27" fmla="*/ 32 h 32"/>
                  <a:gd name="T28" fmla="*/ 54 w 66"/>
                  <a:gd name="T29" fmla="*/ 29 h 32"/>
                  <a:gd name="T30" fmla="*/ 57 w 66"/>
                  <a:gd name="T31" fmla="*/ 25 h 32"/>
                  <a:gd name="T32" fmla="*/ 60 w 66"/>
                  <a:gd name="T33" fmla="*/ 21 h 32"/>
                  <a:gd name="T34" fmla="*/ 63 w 66"/>
                  <a:gd name="T35" fmla="*/ 15 h 32"/>
                  <a:gd name="T36" fmla="*/ 66 w 66"/>
                  <a:gd name="T37" fmla="*/ 8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32"/>
                  <a:gd name="T59" fmla="*/ 66 w 66"/>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32">
                    <a:moveTo>
                      <a:pt x="66" y="8"/>
                    </a:moveTo>
                    <a:lnTo>
                      <a:pt x="60" y="8"/>
                    </a:lnTo>
                    <a:lnTo>
                      <a:pt x="54" y="6"/>
                    </a:lnTo>
                    <a:lnTo>
                      <a:pt x="44" y="4"/>
                    </a:lnTo>
                    <a:lnTo>
                      <a:pt x="36" y="2"/>
                    </a:lnTo>
                    <a:lnTo>
                      <a:pt x="27" y="0"/>
                    </a:lnTo>
                    <a:lnTo>
                      <a:pt x="18" y="2"/>
                    </a:lnTo>
                    <a:lnTo>
                      <a:pt x="8" y="4"/>
                    </a:lnTo>
                    <a:lnTo>
                      <a:pt x="0" y="8"/>
                    </a:lnTo>
                    <a:lnTo>
                      <a:pt x="7" y="17"/>
                    </a:lnTo>
                    <a:lnTo>
                      <a:pt x="16" y="23"/>
                    </a:lnTo>
                    <a:lnTo>
                      <a:pt x="25" y="27"/>
                    </a:lnTo>
                    <a:lnTo>
                      <a:pt x="36" y="32"/>
                    </a:lnTo>
                    <a:lnTo>
                      <a:pt x="46" y="32"/>
                    </a:lnTo>
                    <a:lnTo>
                      <a:pt x="54" y="29"/>
                    </a:lnTo>
                    <a:lnTo>
                      <a:pt x="57" y="25"/>
                    </a:lnTo>
                    <a:lnTo>
                      <a:pt x="60" y="21"/>
                    </a:lnTo>
                    <a:lnTo>
                      <a:pt x="63" y="15"/>
                    </a:lnTo>
                    <a:lnTo>
                      <a:pt x="66" y="8"/>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601" name="Freeform 420"/>
              <p:cNvSpPr>
                <a:spLocks/>
              </p:cNvSpPr>
              <p:nvPr/>
            </p:nvSpPr>
            <p:spPr bwMode="auto">
              <a:xfrm>
                <a:off x="3300" y="1987"/>
                <a:ext cx="72" cy="17"/>
              </a:xfrm>
              <a:custGeom>
                <a:avLst/>
                <a:gdLst>
                  <a:gd name="T0" fmla="*/ 8 w 72"/>
                  <a:gd name="T1" fmla="*/ 10 h 17"/>
                  <a:gd name="T2" fmla="*/ 8 w 72"/>
                  <a:gd name="T3" fmla="*/ 17 h 17"/>
                  <a:gd name="T4" fmla="*/ 16 w 72"/>
                  <a:gd name="T5" fmla="*/ 12 h 17"/>
                  <a:gd name="T6" fmla="*/ 24 w 72"/>
                  <a:gd name="T7" fmla="*/ 10 h 17"/>
                  <a:gd name="T8" fmla="*/ 33 w 72"/>
                  <a:gd name="T9" fmla="*/ 10 h 17"/>
                  <a:gd name="T10" fmla="*/ 41 w 72"/>
                  <a:gd name="T11" fmla="*/ 10 h 17"/>
                  <a:gd name="T12" fmla="*/ 50 w 72"/>
                  <a:gd name="T13" fmla="*/ 12 h 17"/>
                  <a:gd name="T14" fmla="*/ 58 w 72"/>
                  <a:gd name="T15" fmla="*/ 14 h 17"/>
                  <a:gd name="T16" fmla="*/ 66 w 72"/>
                  <a:gd name="T17" fmla="*/ 17 h 17"/>
                  <a:gd name="T18" fmla="*/ 72 w 72"/>
                  <a:gd name="T19" fmla="*/ 17 h 17"/>
                  <a:gd name="T20" fmla="*/ 70 w 72"/>
                  <a:gd name="T21" fmla="*/ 8 h 17"/>
                  <a:gd name="T22" fmla="*/ 66 w 72"/>
                  <a:gd name="T23" fmla="*/ 8 h 17"/>
                  <a:gd name="T24" fmla="*/ 60 w 72"/>
                  <a:gd name="T25" fmla="*/ 6 h 17"/>
                  <a:gd name="T26" fmla="*/ 52 w 72"/>
                  <a:gd name="T27" fmla="*/ 4 h 17"/>
                  <a:gd name="T28" fmla="*/ 42 w 72"/>
                  <a:gd name="T29" fmla="*/ 2 h 17"/>
                  <a:gd name="T30" fmla="*/ 33 w 72"/>
                  <a:gd name="T31" fmla="*/ 0 h 17"/>
                  <a:gd name="T32" fmla="*/ 22 w 72"/>
                  <a:gd name="T33" fmla="*/ 2 h 17"/>
                  <a:gd name="T34" fmla="*/ 13 w 72"/>
                  <a:gd name="T35" fmla="*/ 4 h 17"/>
                  <a:gd name="T36" fmla="*/ 3 w 72"/>
                  <a:gd name="T37" fmla="*/ 10 h 17"/>
                  <a:gd name="T38" fmla="*/ 3 w 72"/>
                  <a:gd name="T39" fmla="*/ 17 h 17"/>
                  <a:gd name="T40" fmla="*/ 3 w 72"/>
                  <a:gd name="T41" fmla="*/ 10 h 17"/>
                  <a:gd name="T42" fmla="*/ 0 w 72"/>
                  <a:gd name="T43" fmla="*/ 12 h 17"/>
                  <a:gd name="T44" fmla="*/ 3 w 72"/>
                  <a:gd name="T45" fmla="*/ 17 h 17"/>
                  <a:gd name="T46" fmla="*/ 8 w 72"/>
                  <a:gd name="T47" fmla="*/ 1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2"/>
                  <a:gd name="T73" fmla="*/ 0 h 17"/>
                  <a:gd name="T74" fmla="*/ 72 w 72"/>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2" h="17">
                    <a:moveTo>
                      <a:pt x="8" y="10"/>
                    </a:moveTo>
                    <a:lnTo>
                      <a:pt x="8" y="17"/>
                    </a:lnTo>
                    <a:lnTo>
                      <a:pt x="16" y="12"/>
                    </a:lnTo>
                    <a:lnTo>
                      <a:pt x="24" y="10"/>
                    </a:lnTo>
                    <a:lnTo>
                      <a:pt x="33" y="10"/>
                    </a:lnTo>
                    <a:lnTo>
                      <a:pt x="41" y="10"/>
                    </a:lnTo>
                    <a:lnTo>
                      <a:pt x="50" y="12"/>
                    </a:lnTo>
                    <a:lnTo>
                      <a:pt x="58" y="14"/>
                    </a:lnTo>
                    <a:lnTo>
                      <a:pt x="66" y="17"/>
                    </a:lnTo>
                    <a:lnTo>
                      <a:pt x="72" y="17"/>
                    </a:lnTo>
                    <a:lnTo>
                      <a:pt x="70" y="8"/>
                    </a:lnTo>
                    <a:lnTo>
                      <a:pt x="66" y="8"/>
                    </a:lnTo>
                    <a:lnTo>
                      <a:pt x="60" y="6"/>
                    </a:lnTo>
                    <a:lnTo>
                      <a:pt x="52" y="4"/>
                    </a:lnTo>
                    <a:lnTo>
                      <a:pt x="42" y="2"/>
                    </a:lnTo>
                    <a:lnTo>
                      <a:pt x="33" y="0"/>
                    </a:lnTo>
                    <a:lnTo>
                      <a:pt x="22" y="2"/>
                    </a:lnTo>
                    <a:lnTo>
                      <a:pt x="13" y="4"/>
                    </a:lnTo>
                    <a:lnTo>
                      <a:pt x="3" y="10"/>
                    </a:lnTo>
                    <a:lnTo>
                      <a:pt x="3" y="17"/>
                    </a:lnTo>
                    <a:lnTo>
                      <a:pt x="3" y="10"/>
                    </a:lnTo>
                    <a:lnTo>
                      <a:pt x="0" y="12"/>
                    </a:lnTo>
                    <a:lnTo>
                      <a:pt x="3" y="17"/>
                    </a:lnTo>
                    <a:lnTo>
                      <a:pt x="8"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602" name="Freeform 421"/>
              <p:cNvSpPr>
                <a:spLocks/>
              </p:cNvSpPr>
              <p:nvPr/>
            </p:nvSpPr>
            <p:spPr bwMode="auto">
              <a:xfrm>
                <a:off x="3303" y="1995"/>
                <a:ext cx="72" cy="32"/>
              </a:xfrm>
              <a:custGeom>
                <a:avLst/>
                <a:gdLst>
                  <a:gd name="T0" fmla="*/ 69 w 72"/>
                  <a:gd name="T1" fmla="*/ 9 h 32"/>
                  <a:gd name="T2" fmla="*/ 66 w 72"/>
                  <a:gd name="T3" fmla="*/ 4 h 32"/>
                  <a:gd name="T4" fmla="*/ 63 w 72"/>
                  <a:gd name="T5" fmla="*/ 9 h 32"/>
                  <a:gd name="T6" fmla="*/ 61 w 72"/>
                  <a:gd name="T7" fmla="*/ 15 h 32"/>
                  <a:gd name="T8" fmla="*/ 58 w 72"/>
                  <a:gd name="T9" fmla="*/ 17 h 32"/>
                  <a:gd name="T10" fmla="*/ 55 w 72"/>
                  <a:gd name="T11" fmla="*/ 21 h 32"/>
                  <a:gd name="T12" fmla="*/ 49 w 72"/>
                  <a:gd name="T13" fmla="*/ 23 h 32"/>
                  <a:gd name="T14" fmla="*/ 39 w 72"/>
                  <a:gd name="T15" fmla="*/ 23 h 32"/>
                  <a:gd name="T16" fmla="*/ 30 w 72"/>
                  <a:gd name="T17" fmla="*/ 19 h 32"/>
                  <a:gd name="T18" fmla="*/ 21 w 72"/>
                  <a:gd name="T19" fmla="*/ 15 h 32"/>
                  <a:gd name="T20" fmla="*/ 13 w 72"/>
                  <a:gd name="T21" fmla="*/ 9 h 32"/>
                  <a:gd name="T22" fmla="*/ 5 w 72"/>
                  <a:gd name="T23" fmla="*/ 2 h 32"/>
                  <a:gd name="T24" fmla="*/ 0 w 72"/>
                  <a:gd name="T25" fmla="*/ 9 h 32"/>
                  <a:gd name="T26" fmla="*/ 8 w 72"/>
                  <a:gd name="T27" fmla="*/ 17 h 32"/>
                  <a:gd name="T28" fmla="*/ 17 w 72"/>
                  <a:gd name="T29" fmla="*/ 23 h 32"/>
                  <a:gd name="T30" fmla="*/ 28 w 72"/>
                  <a:gd name="T31" fmla="*/ 28 h 32"/>
                  <a:gd name="T32" fmla="*/ 38 w 72"/>
                  <a:gd name="T33" fmla="*/ 32 h 32"/>
                  <a:gd name="T34" fmla="*/ 49 w 72"/>
                  <a:gd name="T35" fmla="*/ 32 h 32"/>
                  <a:gd name="T36" fmla="*/ 58 w 72"/>
                  <a:gd name="T37" fmla="*/ 30 h 32"/>
                  <a:gd name="T38" fmla="*/ 63 w 72"/>
                  <a:gd name="T39" fmla="*/ 25 h 32"/>
                  <a:gd name="T40" fmla="*/ 66 w 72"/>
                  <a:gd name="T41" fmla="*/ 19 h 32"/>
                  <a:gd name="T42" fmla="*/ 69 w 72"/>
                  <a:gd name="T43" fmla="*/ 13 h 32"/>
                  <a:gd name="T44" fmla="*/ 72 w 72"/>
                  <a:gd name="T45" fmla="*/ 6 h 32"/>
                  <a:gd name="T46" fmla="*/ 67 w 72"/>
                  <a:gd name="T47" fmla="*/ 0 h 32"/>
                  <a:gd name="T48" fmla="*/ 72 w 72"/>
                  <a:gd name="T49" fmla="*/ 6 h 32"/>
                  <a:gd name="T50" fmla="*/ 72 w 72"/>
                  <a:gd name="T51" fmla="*/ 0 h 32"/>
                  <a:gd name="T52" fmla="*/ 67 w 72"/>
                  <a:gd name="T53" fmla="*/ 0 h 32"/>
                  <a:gd name="T54" fmla="*/ 69 w 72"/>
                  <a:gd name="T55" fmla="*/ 9 h 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2"/>
                  <a:gd name="T85" fmla="*/ 0 h 32"/>
                  <a:gd name="T86" fmla="*/ 72 w 72"/>
                  <a:gd name="T87" fmla="*/ 32 h 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2" h="32">
                    <a:moveTo>
                      <a:pt x="69" y="9"/>
                    </a:moveTo>
                    <a:lnTo>
                      <a:pt x="66" y="4"/>
                    </a:lnTo>
                    <a:lnTo>
                      <a:pt x="63" y="9"/>
                    </a:lnTo>
                    <a:lnTo>
                      <a:pt x="61" y="15"/>
                    </a:lnTo>
                    <a:lnTo>
                      <a:pt x="58" y="17"/>
                    </a:lnTo>
                    <a:lnTo>
                      <a:pt x="55" y="21"/>
                    </a:lnTo>
                    <a:lnTo>
                      <a:pt x="49" y="23"/>
                    </a:lnTo>
                    <a:lnTo>
                      <a:pt x="39" y="23"/>
                    </a:lnTo>
                    <a:lnTo>
                      <a:pt x="30" y="19"/>
                    </a:lnTo>
                    <a:lnTo>
                      <a:pt x="21" y="15"/>
                    </a:lnTo>
                    <a:lnTo>
                      <a:pt x="13" y="9"/>
                    </a:lnTo>
                    <a:lnTo>
                      <a:pt x="5" y="2"/>
                    </a:lnTo>
                    <a:lnTo>
                      <a:pt x="0" y="9"/>
                    </a:lnTo>
                    <a:lnTo>
                      <a:pt x="8" y="17"/>
                    </a:lnTo>
                    <a:lnTo>
                      <a:pt x="17" y="23"/>
                    </a:lnTo>
                    <a:lnTo>
                      <a:pt x="28" y="28"/>
                    </a:lnTo>
                    <a:lnTo>
                      <a:pt x="38" y="32"/>
                    </a:lnTo>
                    <a:lnTo>
                      <a:pt x="49" y="32"/>
                    </a:lnTo>
                    <a:lnTo>
                      <a:pt x="58" y="30"/>
                    </a:lnTo>
                    <a:lnTo>
                      <a:pt x="63" y="25"/>
                    </a:lnTo>
                    <a:lnTo>
                      <a:pt x="66" y="19"/>
                    </a:lnTo>
                    <a:lnTo>
                      <a:pt x="69" y="13"/>
                    </a:lnTo>
                    <a:lnTo>
                      <a:pt x="72" y="6"/>
                    </a:lnTo>
                    <a:lnTo>
                      <a:pt x="67" y="0"/>
                    </a:lnTo>
                    <a:lnTo>
                      <a:pt x="72" y="6"/>
                    </a:lnTo>
                    <a:lnTo>
                      <a:pt x="72" y="0"/>
                    </a:lnTo>
                    <a:lnTo>
                      <a:pt x="67" y="0"/>
                    </a:lnTo>
                    <a:lnTo>
                      <a:pt x="69"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603" name="Freeform 422"/>
              <p:cNvSpPr>
                <a:spLocks/>
              </p:cNvSpPr>
              <p:nvPr/>
            </p:nvSpPr>
            <p:spPr bwMode="auto">
              <a:xfrm>
                <a:off x="3177" y="1869"/>
                <a:ext cx="95" cy="78"/>
              </a:xfrm>
              <a:custGeom>
                <a:avLst/>
                <a:gdLst>
                  <a:gd name="T0" fmla="*/ 75 w 95"/>
                  <a:gd name="T1" fmla="*/ 21 h 78"/>
                  <a:gd name="T2" fmla="*/ 57 w 95"/>
                  <a:gd name="T3" fmla="*/ 21 h 78"/>
                  <a:gd name="T4" fmla="*/ 42 w 95"/>
                  <a:gd name="T5" fmla="*/ 17 h 78"/>
                  <a:gd name="T6" fmla="*/ 28 w 95"/>
                  <a:gd name="T7" fmla="*/ 6 h 78"/>
                  <a:gd name="T8" fmla="*/ 15 w 95"/>
                  <a:gd name="T9" fmla="*/ 0 h 78"/>
                  <a:gd name="T10" fmla="*/ 7 w 95"/>
                  <a:gd name="T11" fmla="*/ 2 h 78"/>
                  <a:gd name="T12" fmla="*/ 3 w 95"/>
                  <a:gd name="T13" fmla="*/ 11 h 78"/>
                  <a:gd name="T14" fmla="*/ 0 w 95"/>
                  <a:gd name="T15" fmla="*/ 23 h 78"/>
                  <a:gd name="T16" fmla="*/ 1 w 95"/>
                  <a:gd name="T17" fmla="*/ 34 h 78"/>
                  <a:gd name="T18" fmla="*/ 1 w 95"/>
                  <a:gd name="T19" fmla="*/ 40 h 78"/>
                  <a:gd name="T20" fmla="*/ 4 w 95"/>
                  <a:gd name="T21" fmla="*/ 46 h 78"/>
                  <a:gd name="T22" fmla="*/ 7 w 95"/>
                  <a:gd name="T23" fmla="*/ 50 h 78"/>
                  <a:gd name="T24" fmla="*/ 14 w 95"/>
                  <a:gd name="T25" fmla="*/ 57 h 78"/>
                  <a:gd name="T26" fmla="*/ 21 w 95"/>
                  <a:gd name="T27" fmla="*/ 67 h 78"/>
                  <a:gd name="T28" fmla="*/ 31 w 95"/>
                  <a:gd name="T29" fmla="*/ 74 h 78"/>
                  <a:gd name="T30" fmla="*/ 40 w 95"/>
                  <a:gd name="T31" fmla="*/ 78 h 78"/>
                  <a:gd name="T32" fmla="*/ 50 w 95"/>
                  <a:gd name="T33" fmla="*/ 78 h 78"/>
                  <a:gd name="T34" fmla="*/ 61 w 95"/>
                  <a:gd name="T35" fmla="*/ 78 h 78"/>
                  <a:gd name="T36" fmla="*/ 70 w 95"/>
                  <a:gd name="T37" fmla="*/ 76 h 78"/>
                  <a:gd name="T38" fmla="*/ 79 w 95"/>
                  <a:gd name="T39" fmla="*/ 74 h 78"/>
                  <a:gd name="T40" fmla="*/ 86 w 95"/>
                  <a:gd name="T41" fmla="*/ 67 h 78"/>
                  <a:gd name="T42" fmla="*/ 89 w 95"/>
                  <a:gd name="T43" fmla="*/ 59 h 78"/>
                  <a:gd name="T44" fmla="*/ 90 w 95"/>
                  <a:gd name="T45" fmla="*/ 50 h 78"/>
                  <a:gd name="T46" fmla="*/ 93 w 95"/>
                  <a:gd name="T47" fmla="*/ 40 h 78"/>
                  <a:gd name="T48" fmla="*/ 95 w 95"/>
                  <a:gd name="T49" fmla="*/ 34 h 78"/>
                  <a:gd name="T50" fmla="*/ 95 w 95"/>
                  <a:gd name="T51" fmla="*/ 27 h 78"/>
                  <a:gd name="T52" fmla="*/ 93 w 95"/>
                  <a:gd name="T53" fmla="*/ 21 h 78"/>
                  <a:gd name="T54" fmla="*/ 90 w 95"/>
                  <a:gd name="T55" fmla="*/ 17 h 78"/>
                  <a:gd name="T56" fmla="*/ 87 w 95"/>
                  <a:gd name="T57" fmla="*/ 15 h 78"/>
                  <a:gd name="T58" fmla="*/ 86 w 95"/>
                  <a:gd name="T59" fmla="*/ 15 h 78"/>
                  <a:gd name="T60" fmla="*/ 84 w 95"/>
                  <a:gd name="T61" fmla="*/ 15 h 78"/>
                  <a:gd name="T62" fmla="*/ 82 w 95"/>
                  <a:gd name="T63" fmla="*/ 17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78"/>
                  <a:gd name="T98" fmla="*/ 95 w 95"/>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78">
                    <a:moveTo>
                      <a:pt x="82" y="17"/>
                    </a:moveTo>
                    <a:lnTo>
                      <a:pt x="75" y="21"/>
                    </a:lnTo>
                    <a:lnTo>
                      <a:pt x="65" y="23"/>
                    </a:lnTo>
                    <a:lnTo>
                      <a:pt x="57" y="21"/>
                    </a:lnTo>
                    <a:lnTo>
                      <a:pt x="50" y="19"/>
                    </a:lnTo>
                    <a:lnTo>
                      <a:pt x="42" y="17"/>
                    </a:lnTo>
                    <a:lnTo>
                      <a:pt x="36" y="13"/>
                    </a:lnTo>
                    <a:lnTo>
                      <a:pt x="28" y="6"/>
                    </a:lnTo>
                    <a:lnTo>
                      <a:pt x="20" y="2"/>
                    </a:lnTo>
                    <a:lnTo>
                      <a:pt x="15" y="0"/>
                    </a:lnTo>
                    <a:lnTo>
                      <a:pt x="12" y="0"/>
                    </a:lnTo>
                    <a:lnTo>
                      <a:pt x="7" y="2"/>
                    </a:lnTo>
                    <a:lnTo>
                      <a:pt x="4" y="6"/>
                    </a:lnTo>
                    <a:lnTo>
                      <a:pt x="3" y="11"/>
                    </a:lnTo>
                    <a:lnTo>
                      <a:pt x="1" y="17"/>
                    </a:lnTo>
                    <a:lnTo>
                      <a:pt x="0" y="23"/>
                    </a:lnTo>
                    <a:lnTo>
                      <a:pt x="0" y="29"/>
                    </a:lnTo>
                    <a:lnTo>
                      <a:pt x="1" y="34"/>
                    </a:lnTo>
                    <a:lnTo>
                      <a:pt x="1" y="36"/>
                    </a:lnTo>
                    <a:lnTo>
                      <a:pt x="1" y="40"/>
                    </a:lnTo>
                    <a:lnTo>
                      <a:pt x="3" y="42"/>
                    </a:lnTo>
                    <a:lnTo>
                      <a:pt x="4" y="46"/>
                    </a:lnTo>
                    <a:lnTo>
                      <a:pt x="6" y="48"/>
                    </a:lnTo>
                    <a:lnTo>
                      <a:pt x="7" y="50"/>
                    </a:lnTo>
                    <a:lnTo>
                      <a:pt x="11" y="53"/>
                    </a:lnTo>
                    <a:lnTo>
                      <a:pt x="14" y="57"/>
                    </a:lnTo>
                    <a:lnTo>
                      <a:pt x="18" y="63"/>
                    </a:lnTo>
                    <a:lnTo>
                      <a:pt x="21" y="67"/>
                    </a:lnTo>
                    <a:lnTo>
                      <a:pt x="26" y="72"/>
                    </a:lnTo>
                    <a:lnTo>
                      <a:pt x="31" y="74"/>
                    </a:lnTo>
                    <a:lnTo>
                      <a:pt x="36" y="78"/>
                    </a:lnTo>
                    <a:lnTo>
                      <a:pt x="40" y="78"/>
                    </a:lnTo>
                    <a:lnTo>
                      <a:pt x="45" y="78"/>
                    </a:lnTo>
                    <a:lnTo>
                      <a:pt x="50" y="78"/>
                    </a:lnTo>
                    <a:lnTo>
                      <a:pt x="54" y="78"/>
                    </a:lnTo>
                    <a:lnTo>
                      <a:pt x="61" y="78"/>
                    </a:lnTo>
                    <a:lnTo>
                      <a:pt x="65" y="78"/>
                    </a:lnTo>
                    <a:lnTo>
                      <a:pt x="70" y="76"/>
                    </a:lnTo>
                    <a:lnTo>
                      <a:pt x="75" y="76"/>
                    </a:lnTo>
                    <a:lnTo>
                      <a:pt x="79" y="74"/>
                    </a:lnTo>
                    <a:lnTo>
                      <a:pt x="82" y="69"/>
                    </a:lnTo>
                    <a:lnTo>
                      <a:pt x="86" y="67"/>
                    </a:lnTo>
                    <a:lnTo>
                      <a:pt x="87" y="63"/>
                    </a:lnTo>
                    <a:lnTo>
                      <a:pt x="89" y="59"/>
                    </a:lnTo>
                    <a:lnTo>
                      <a:pt x="90" y="55"/>
                    </a:lnTo>
                    <a:lnTo>
                      <a:pt x="90" y="50"/>
                    </a:lnTo>
                    <a:lnTo>
                      <a:pt x="92" y="46"/>
                    </a:lnTo>
                    <a:lnTo>
                      <a:pt x="93" y="40"/>
                    </a:lnTo>
                    <a:lnTo>
                      <a:pt x="93" y="36"/>
                    </a:lnTo>
                    <a:lnTo>
                      <a:pt x="95" y="34"/>
                    </a:lnTo>
                    <a:lnTo>
                      <a:pt x="95" y="32"/>
                    </a:lnTo>
                    <a:lnTo>
                      <a:pt x="95" y="27"/>
                    </a:lnTo>
                    <a:lnTo>
                      <a:pt x="95" y="23"/>
                    </a:lnTo>
                    <a:lnTo>
                      <a:pt x="93" y="21"/>
                    </a:lnTo>
                    <a:lnTo>
                      <a:pt x="92" y="19"/>
                    </a:lnTo>
                    <a:lnTo>
                      <a:pt x="90" y="17"/>
                    </a:lnTo>
                    <a:lnTo>
                      <a:pt x="89" y="15"/>
                    </a:lnTo>
                    <a:lnTo>
                      <a:pt x="87" y="15"/>
                    </a:lnTo>
                    <a:lnTo>
                      <a:pt x="86" y="15"/>
                    </a:lnTo>
                    <a:lnTo>
                      <a:pt x="84" y="15"/>
                    </a:lnTo>
                    <a:lnTo>
                      <a:pt x="84" y="17"/>
                    </a:lnTo>
                    <a:lnTo>
                      <a:pt x="82" y="17"/>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604" name="Freeform 423"/>
              <p:cNvSpPr>
                <a:spLocks/>
              </p:cNvSpPr>
              <p:nvPr/>
            </p:nvSpPr>
            <p:spPr bwMode="auto">
              <a:xfrm>
                <a:off x="3195" y="1867"/>
                <a:ext cx="66" cy="29"/>
              </a:xfrm>
              <a:custGeom>
                <a:avLst/>
                <a:gdLst>
                  <a:gd name="T0" fmla="*/ 0 w 66"/>
                  <a:gd name="T1" fmla="*/ 6 h 29"/>
                  <a:gd name="T2" fmla="*/ 8 w 66"/>
                  <a:gd name="T3" fmla="*/ 13 h 29"/>
                  <a:gd name="T4" fmla="*/ 16 w 66"/>
                  <a:gd name="T5" fmla="*/ 17 h 29"/>
                  <a:gd name="T6" fmla="*/ 24 w 66"/>
                  <a:gd name="T7" fmla="*/ 23 h 29"/>
                  <a:gd name="T8" fmla="*/ 32 w 66"/>
                  <a:gd name="T9" fmla="*/ 25 h 29"/>
                  <a:gd name="T10" fmla="*/ 39 w 66"/>
                  <a:gd name="T11" fmla="*/ 29 h 29"/>
                  <a:gd name="T12" fmla="*/ 49 w 66"/>
                  <a:gd name="T13" fmla="*/ 29 h 29"/>
                  <a:gd name="T14" fmla="*/ 57 w 66"/>
                  <a:gd name="T15" fmla="*/ 27 h 29"/>
                  <a:gd name="T16" fmla="*/ 66 w 66"/>
                  <a:gd name="T17" fmla="*/ 23 h 29"/>
                  <a:gd name="T18" fmla="*/ 63 w 66"/>
                  <a:gd name="T19" fmla="*/ 15 h 29"/>
                  <a:gd name="T20" fmla="*/ 55 w 66"/>
                  <a:gd name="T21" fmla="*/ 19 h 29"/>
                  <a:gd name="T22" fmla="*/ 47 w 66"/>
                  <a:gd name="T23" fmla="*/ 21 h 29"/>
                  <a:gd name="T24" fmla="*/ 41 w 66"/>
                  <a:gd name="T25" fmla="*/ 19 h 29"/>
                  <a:gd name="T26" fmla="*/ 33 w 66"/>
                  <a:gd name="T27" fmla="*/ 17 h 29"/>
                  <a:gd name="T28" fmla="*/ 25 w 66"/>
                  <a:gd name="T29" fmla="*/ 15 h 29"/>
                  <a:gd name="T30" fmla="*/ 18 w 66"/>
                  <a:gd name="T31" fmla="*/ 10 h 29"/>
                  <a:gd name="T32" fmla="*/ 11 w 66"/>
                  <a:gd name="T33" fmla="*/ 4 h 29"/>
                  <a:gd name="T34" fmla="*/ 3 w 66"/>
                  <a:gd name="T35" fmla="*/ 0 h 29"/>
                  <a:gd name="T36" fmla="*/ 0 w 66"/>
                  <a:gd name="T37" fmla="*/ 6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29"/>
                  <a:gd name="T59" fmla="*/ 66 w 66"/>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29">
                    <a:moveTo>
                      <a:pt x="0" y="6"/>
                    </a:moveTo>
                    <a:lnTo>
                      <a:pt x="8" y="13"/>
                    </a:lnTo>
                    <a:lnTo>
                      <a:pt x="16" y="17"/>
                    </a:lnTo>
                    <a:lnTo>
                      <a:pt x="24" y="23"/>
                    </a:lnTo>
                    <a:lnTo>
                      <a:pt x="32" y="25"/>
                    </a:lnTo>
                    <a:lnTo>
                      <a:pt x="39" y="29"/>
                    </a:lnTo>
                    <a:lnTo>
                      <a:pt x="49" y="29"/>
                    </a:lnTo>
                    <a:lnTo>
                      <a:pt x="57" y="27"/>
                    </a:lnTo>
                    <a:lnTo>
                      <a:pt x="66" y="23"/>
                    </a:lnTo>
                    <a:lnTo>
                      <a:pt x="63" y="15"/>
                    </a:lnTo>
                    <a:lnTo>
                      <a:pt x="55" y="19"/>
                    </a:lnTo>
                    <a:lnTo>
                      <a:pt x="47" y="21"/>
                    </a:lnTo>
                    <a:lnTo>
                      <a:pt x="41" y="19"/>
                    </a:lnTo>
                    <a:lnTo>
                      <a:pt x="33" y="17"/>
                    </a:lnTo>
                    <a:lnTo>
                      <a:pt x="25" y="15"/>
                    </a:lnTo>
                    <a:lnTo>
                      <a:pt x="18" y="10"/>
                    </a:lnTo>
                    <a:lnTo>
                      <a:pt x="11" y="4"/>
                    </a:lnTo>
                    <a:lnTo>
                      <a:pt x="3" y="0"/>
                    </a:lnTo>
                    <a:lnTo>
                      <a:pt x="0"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605" name="Freeform 424"/>
              <p:cNvSpPr>
                <a:spLocks/>
              </p:cNvSpPr>
              <p:nvPr/>
            </p:nvSpPr>
            <p:spPr bwMode="auto">
              <a:xfrm>
                <a:off x="3173" y="1865"/>
                <a:ext cx="25" cy="33"/>
              </a:xfrm>
              <a:custGeom>
                <a:avLst/>
                <a:gdLst>
                  <a:gd name="T0" fmla="*/ 7 w 25"/>
                  <a:gd name="T1" fmla="*/ 33 h 33"/>
                  <a:gd name="T2" fmla="*/ 7 w 25"/>
                  <a:gd name="T3" fmla="*/ 27 h 33"/>
                  <a:gd name="T4" fmla="*/ 8 w 25"/>
                  <a:gd name="T5" fmla="*/ 23 h 33"/>
                  <a:gd name="T6" fmla="*/ 10 w 25"/>
                  <a:gd name="T7" fmla="*/ 17 h 33"/>
                  <a:gd name="T8" fmla="*/ 11 w 25"/>
                  <a:gd name="T9" fmla="*/ 12 h 33"/>
                  <a:gd name="T10" fmla="*/ 15 w 25"/>
                  <a:gd name="T11" fmla="*/ 10 h 33"/>
                  <a:gd name="T12" fmla="*/ 16 w 25"/>
                  <a:gd name="T13" fmla="*/ 8 h 33"/>
                  <a:gd name="T14" fmla="*/ 19 w 25"/>
                  <a:gd name="T15" fmla="*/ 8 h 33"/>
                  <a:gd name="T16" fmla="*/ 22 w 25"/>
                  <a:gd name="T17" fmla="*/ 8 h 33"/>
                  <a:gd name="T18" fmla="*/ 25 w 25"/>
                  <a:gd name="T19" fmla="*/ 2 h 33"/>
                  <a:gd name="T20" fmla="*/ 21 w 25"/>
                  <a:gd name="T21" fmla="*/ 0 h 33"/>
                  <a:gd name="T22" fmla="*/ 15 w 25"/>
                  <a:gd name="T23" fmla="*/ 0 h 33"/>
                  <a:gd name="T24" fmla="*/ 10 w 25"/>
                  <a:gd name="T25" fmla="*/ 2 h 33"/>
                  <a:gd name="T26" fmla="*/ 7 w 25"/>
                  <a:gd name="T27" fmla="*/ 6 h 33"/>
                  <a:gd name="T28" fmla="*/ 4 w 25"/>
                  <a:gd name="T29" fmla="*/ 12 h 33"/>
                  <a:gd name="T30" fmla="*/ 2 w 25"/>
                  <a:gd name="T31" fmla="*/ 19 h 33"/>
                  <a:gd name="T32" fmla="*/ 0 w 25"/>
                  <a:gd name="T33" fmla="*/ 27 h 33"/>
                  <a:gd name="T34" fmla="*/ 0 w 25"/>
                  <a:gd name="T35" fmla="*/ 33 h 33"/>
                  <a:gd name="T36" fmla="*/ 7 w 25"/>
                  <a:gd name="T37" fmla="*/ 33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33"/>
                  <a:gd name="T59" fmla="*/ 25 w 25"/>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33">
                    <a:moveTo>
                      <a:pt x="7" y="33"/>
                    </a:moveTo>
                    <a:lnTo>
                      <a:pt x="7" y="27"/>
                    </a:lnTo>
                    <a:lnTo>
                      <a:pt x="8" y="23"/>
                    </a:lnTo>
                    <a:lnTo>
                      <a:pt x="10" y="17"/>
                    </a:lnTo>
                    <a:lnTo>
                      <a:pt x="11" y="12"/>
                    </a:lnTo>
                    <a:lnTo>
                      <a:pt x="15" y="10"/>
                    </a:lnTo>
                    <a:lnTo>
                      <a:pt x="16" y="8"/>
                    </a:lnTo>
                    <a:lnTo>
                      <a:pt x="19" y="8"/>
                    </a:lnTo>
                    <a:lnTo>
                      <a:pt x="22" y="8"/>
                    </a:lnTo>
                    <a:lnTo>
                      <a:pt x="25" y="2"/>
                    </a:lnTo>
                    <a:lnTo>
                      <a:pt x="21" y="0"/>
                    </a:lnTo>
                    <a:lnTo>
                      <a:pt x="15" y="0"/>
                    </a:lnTo>
                    <a:lnTo>
                      <a:pt x="10" y="2"/>
                    </a:lnTo>
                    <a:lnTo>
                      <a:pt x="7" y="6"/>
                    </a:lnTo>
                    <a:lnTo>
                      <a:pt x="4" y="12"/>
                    </a:lnTo>
                    <a:lnTo>
                      <a:pt x="2" y="19"/>
                    </a:lnTo>
                    <a:lnTo>
                      <a:pt x="0" y="27"/>
                    </a:lnTo>
                    <a:lnTo>
                      <a:pt x="0" y="33"/>
                    </a:lnTo>
                    <a:lnTo>
                      <a:pt x="7" y="3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606" name="Freeform 425"/>
              <p:cNvSpPr>
                <a:spLocks/>
              </p:cNvSpPr>
              <p:nvPr/>
            </p:nvSpPr>
            <p:spPr bwMode="auto">
              <a:xfrm>
                <a:off x="3173" y="1898"/>
                <a:ext cx="16" cy="28"/>
              </a:xfrm>
              <a:custGeom>
                <a:avLst/>
                <a:gdLst>
                  <a:gd name="T0" fmla="*/ 16 w 16"/>
                  <a:gd name="T1" fmla="*/ 21 h 28"/>
                  <a:gd name="T2" fmla="*/ 15 w 16"/>
                  <a:gd name="T3" fmla="*/ 19 h 28"/>
                  <a:gd name="T4" fmla="*/ 13 w 16"/>
                  <a:gd name="T5" fmla="*/ 17 h 28"/>
                  <a:gd name="T6" fmla="*/ 11 w 16"/>
                  <a:gd name="T7" fmla="*/ 15 h 28"/>
                  <a:gd name="T8" fmla="*/ 10 w 16"/>
                  <a:gd name="T9" fmla="*/ 11 h 28"/>
                  <a:gd name="T10" fmla="*/ 8 w 16"/>
                  <a:gd name="T11" fmla="*/ 9 h 28"/>
                  <a:gd name="T12" fmla="*/ 8 w 16"/>
                  <a:gd name="T13" fmla="*/ 7 h 28"/>
                  <a:gd name="T14" fmla="*/ 8 w 16"/>
                  <a:gd name="T15" fmla="*/ 3 h 28"/>
                  <a:gd name="T16" fmla="*/ 7 w 16"/>
                  <a:gd name="T17" fmla="*/ 0 h 28"/>
                  <a:gd name="T18" fmla="*/ 0 w 16"/>
                  <a:gd name="T19" fmla="*/ 0 h 28"/>
                  <a:gd name="T20" fmla="*/ 0 w 16"/>
                  <a:gd name="T21" fmla="*/ 5 h 28"/>
                  <a:gd name="T22" fmla="*/ 2 w 16"/>
                  <a:gd name="T23" fmla="*/ 9 h 28"/>
                  <a:gd name="T24" fmla="*/ 4 w 16"/>
                  <a:gd name="T25" fmla="*/ 13 h 28"/>
                  <a:gd name="T26" fmla="*/ 4 w 16"/>
                  <a:gd name="T27" fmla="*/ 15 h 28"/>
                  <a:gd name="T28" fmla="*/ 5 w 16"/>
                  <a:gd name="T29" fmla="*/ 19 h 28"/>
                  <a:gd name="T30" fmla="*/ 7 w 16"/>
                  <a:gd name="T31" fmla="*/ 24 h 28"/>
                  <a:gd name="T32" fmla="*/ 10 w 16"/>
                  <a:gd name="T33" fmla="*/ 26 h 28"/>
                  <a:gd name="T34" fmla="*/ 11 w 16"/>
                  <a:gd name="T35" fmla="*/ 28 h 28"/>
                  <a:gd name="T36" fmla="*/ 16 w 16"/>
                  <a:gd name="T37" fmla="*/ 21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28"/>
                  <a:gd name="T59" fmla="*/ 16 w 16"/>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28">
                    <a:moveTo>
                      <a:pt x="16" y="21"/>
                    </a:moveTo>
                    <a:lnTo>
                      <a:pt x="15" y="19"/>
                    </a:lnTo>
                    <a:lnTo>
                      <a:pt x="13" y="17"/>
                    </a:lnTo>
                    <a:lnTo>
                      <a:pt x="11" y="15"/>
                    </a:lnTo>
                    <a:lnTo>
                      <a:pt x="10" y="11"/>
                    </a:lnTo>
                    <a:lnTo>
                      <a:pt x="8" y="9"/>
                    </a:lnTo>
                    <a:lnTo>
                      <a:pt x="8" y="7"/>
                    </a:lnTo>
                    <a:lnTo>
                      <a:pt x="8" y="3"/>
                    </a:lnTo>
                    <a:lnTo>
                      <a:pt x="7" y="0"/>
                    </a:lnTo>
                    <a:lnTo>
                      <a:pt x="0" y="0"/>
                    </a:lnTo>
                    <a:lnTo>
                      <a:pt x="0" y="5"/>
                    </a:lnTo>
                    <a:lnTo>
                      <a:pt x="2" y="9"/>
                    </a:lnTo>
                    <a:lnTo>
                      <a:pt x="4" y="13"/>
                    </a:lnTo>
                    <a:lnTo>
                      <a:pt x="4" y="15"/>
                    </a:lnTo>
                    <a:lnTo>
                      <a:pt x="5" y="19"/>
                    </a:lnTo>
                    <a:lnTo>
                      <a:pt x="7" y="24"/>
                    </a:lnTo>
                    <a:lnTo>
                      <a:pt x="10" y="26"/>
                    </a:lnTo>
                    <a:lnTo>
                      <a:pt x="11" y="28"/>
                    </a:lnTo>
                    <a:lnTo>
                      <a:pt x="16" y="2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grpSp>
        <p:grpSp>
          <p:nvGrpSpPr>
            <p:cNvPr id="337124" name="Group 426"/>
            <p:cNvGrpSpPr>
              <a:grpSpLocks/>
            </p:cNvGrpSpPr>
            <p:nvPr/>
          </p:nvGrpSpPr>
          <p:grpSpPr bwMode="auto">
            <a:xfrm>
              <a:off x="2581" y="1631"/>
              <a:ext cx="1044" cy="577"/>
              <a:chOff x="2581" y="1631"/>
              <a:chExt cx="1044" cy="577"/>
            </a:xfrm>
          </p:grpSpPr>
          <p:sp>
            <p:nvSpPr>
              <p:cNvPr id="337207" name="Freeform 427"/>
              <p:cNvSpPr>
                <a:spLocks/>
              </p:cNvSpPr>
              <p:nvPr/>
            </p:nvSpPr>
            <p:spPr bwMode="auto">
              <a:xfrm>
                <a:off x="3184" y="1919"/>
                <a:ext cx="38" cy="32"/>
              </a:xfrm>
              <a:custGeom>
                <a:avLst/>
                <a:gdLst>
                  <a:gd name="T0" fmla="*/ 38 w 38"/>
                  <a:gd name="T1" fmla="*/ 24 h 32"/>
                  <a:gd name="T2" fmla="*/ 33 w 38"/>
                  <a:gd name="T3" fmla="*/ 24 h 32"/>
                  <a:gd name="T4" fmla="*/ 29 w 38"/>
                  <a:gd name="T5" fmla="*/ 24 h 32"/>
                  <a:gd name="T6" fmla="*/ 25 w 38"/>
                  <a:gd name="T7" fmla="*/ 22 h 32"/>
                  <a:gd name="T8" fmla="*/ 21 w 38"/>
                  <a:gd name="T9" fmla="*/ 17 h 32"/>
                  <a:gd name="T10" fmla="*/ 18 w 38"/>
                  <a:gd name="T11" fmla="*/ 13 h 32"/>
                  <a:gd name="T12" fmla="*/ 13 w 38"/>
                  <a:gd name="T13" fmla="*/ 9 h 32"/>
                  <a:gd name="T14" fmla="*/ 8 w 38"/>
                  <a:gd name="T15" fmla="*/ 5 h 32"/>
                  <a:gd name="T16" fmla="*/ 5 w 38"/>
                  <a:gd name="T17" fmla="*/ 0 h 32"/>
                  <a:gd name="T18" fmla="*/ 0 w 38"/>
                  <a:gd name="T19" fmla="*/ 7 h 32"/>
                  <a:gd name="T20" fmla="*/ 5 w 38"/>
                  <a:gd name="T21" fmla="*/ 11 h 32"/>
                  <a:gd name="T22" fmla="*/ 8 w 38"/>
                  <a:gd name="T23" fmla="*/ 15 h 32"/>
                  <a:gd name="T24" fmla="*/ 13 w 38"/>
                  <a:gd name="T25" fmla="*/ 19 h 32"/>
                  <a:gd name="T26" fmla="*/ 18 w 38"/>
                  <a:gd name="T27" fmla="*/ 24 h 32"/>
                  <a:gd name="T28" fmla="*/ 22 w 38"/>
                  <a:gd name="T29" fmla="*/ 28 h 32"/>
                  <a:gd name="T30" fmla="*/ 27 w 38"/>
                  <a:gd name="T31" fmla="*/ 32 h 32"/>
                  <a:gd name="T32" fmla="*/ 33 w 38"/>
                  <a:gd name="T33" fmla="*/ 32 h 32"/>
                  <a:gd name="T34" fmla="*/ 38 w 38"/>
                  <a:gd name="T35" fmla="*/ 32 h 32"/>
                  <a:gd name="T36" fmla="*/ 38 w 38"/>
                  <a:gd name="T37" fmla="*/ 24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32"/>
                  <a:gd name="T59" fmla="*/ 38 w 38"/>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32">
                    <a:moveTo>
                      <a:pt x="38" y="24"/>
                    </a:moveTo>
                    <a:lnTo>
                      <a:pt x="33" y="24"/>
                    </a:lnTo>
                    <a:lnTo>
                      <a:pt x="29" y="24"/>
                    </a:lnTo>
                    <a:lnTo>
                      <a:pt x="25" y="22"/>
                    </a:lnTo>
                    <a:lnTo>
                      <a:pt x="21" y="17"/>
                    </a:lnTo>
                    <a:lnTo>
                      <a:pt x="18" y="13"/>
                    </a:lnTo>
                    <a:lnTo>
                      <a:pt x="13" y="9"/>
                    </a:lnTo>
                    <a:lnTo>
                      <a:pt x="8" y="5"/>
                    </a:lnTo>
                    <a:lnTo>
                      <a:pt x="5" y="0"/>
                    </a:lnTo>
                    <a:lnTo>
                      <a:pt x="0" y="7"/>
                    </a:lnTo>
                    <a:lnTo>
                      <a:pt x="5" y="11"/>
                    </a:lnTo>
                    <a:lnTo>
                      <a:pt x="8" y="15"/>
                    </a:lnTo>
                    <a:lnTo>
                      <a:pt x="13" y="19"/>
                    </a:lnTo>
                    <a:lnTo>
                      <a:pt x="18" y="24"/>
                    </a:lnTo>
                    <a:lnTo>
                      <a:pt x="22" y="28"/>
                    </a:lnTo>
                    <a:lnTo>
                      <a:pt x="27" y="32"/>
                    </a:lnTo>
                    <a:lnTo>
                      <a:pt x="33" y="32"/>
                    </a:lnTo>
                    <a:lnTo>
                      <a:pt x="38" y="32"/>
                    </a:lnTo>
                    <a:lnTo>
                      <a:pt x="38" y="2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08" name="Freeform 428"/>
              <p:cNvSpPr>
                <a:spLocks/>
              </p:cNvSpPr>
              <p:nvPr/>
            </p:nvSpPr>
            <p:spPr bwMode="auto">
              <a:xfrm>
                <a:off x="3222" y="1936"/>
                <a:ext cx="41" cy="15"/>
              </a:xfrm>
              <a:custGeom>
                <a:avLst/>
                <a:gdLst>
                  <a:gd name="T0" fmla="*/ 36 w 41"/>
                  <a:gd name="T1" fmla="*/ 0 h 15"/>
                  <a:gd name="T2" fmla="*/ 33 w 41"/>
                  <a:gd name="T3" fmla="*/ 2 h 15"/>
                  <a:gd name="T4" fmla="*/ 30 w 41"/>
                  <a:gd name="T5" fmla="*/ 5 h 15"/>
                  <a:gd name="T6" fmla="*/ 25 w 41"/>
                  <a:gd name="T7" fmla="*/ 5 h 15"/>
                  <a:gd name="T8" fmla="*/ 20 w 41"/>
                  <a:gd name="T9" fmla="*/ 7 h 15"/>
                  <a:gd name="T10" fmla="*/ 16 w 41"/>
                  <a:gd name="T11" fmla="*/ 7 h 15"/>
                  <a:gd name="T12" fmla="*/ 9 w 41"/>
                  <a:gd name="T13" fmla="*/ 7 h 15"/>
                  <a:gd name="T14" fmla="*/ 5 w 41"/>
                  <a:gd name="T15" fmla="*/ 7 h 15"/>
                  <a:gd name="T16" fmla="*/ 0 w 41"/>
                  <a:gd name="T17" fmla="*/ 7 h 15"/>
                  <a:gd name="T18" fmla="*/ 0 w 41"/>
                  <a:gd name="T19" fmla="*/ 15 h 15"/>
                  <a:gd name="T20" fmla="*/ 5 w 41"/>
                  <a:gd name="T21" fmla="*/ 15 h 15"/>
                  <a:gd name="T22" fmla="*/ 11 w 41"/>
                  <a:gd name="T23" fmla="*/ 15 h 15"/>
                  <a:gd name="T24" fmla="*/ 16 w 41"/>
                  <a:gd name="T25" fmla="*/ 15 h 15"/>
                  <a:gd name="T26" fmla="*/ 20 w 41"/>
                  <a:gd name="T27" fmla="*/ 15 h 15"/>
                  <a:gd name="T28" fmla="*/ 25 w 41"/>
                  <a:gd name="T29" fmla="*/ 13 h 15"/>
                  <a:gd name="T30" fmla="*/ 31 w 41"/>
                  <a:gd name="T31" fmla="*/ 13 h 15"/>
                  <a:gd name="T32" fmla="*/ 36 w 41"/>
                  <a:gd name="T33" fmla="*/ 11 h 15"/>
                  <a:gd name="T34" fmla="*/ 41 w 41"/>
                  <a:gd name="T35" fmla="*/ 7 h 15"/>
                  <a:gd name="T36" fmla="*/ 36 w 41"/>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15"/>
                  <a:gd name="T59" fmla="*/ 41 w 41"/>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15">
                    <a:moveTo>
                      <a:pt x="36" y="0"/>
                    </a:moveTo>
                    <a:lnTo>
                      <a:pt x="33" y="2"/>
                    </a:lnTo>
                    <a:lnTo>
                      <a:pt x="30" y="5"/>
                    </a:lnTo>
                    <a:lnTo>
                      <a:pt x="25" y="5"/>
                    </a:lnTo>
                    <a:lnTo>
                      <a:pt x="20" y="7"/>
                    </a:lnTo>
                    <a:lnTo>
                      <a:pt x="16" y="7"/>
                    </a:lnTo>
                    <a:lnTo>
                      <a:pt x="9" y="7"/>
                    </a:lnTo>
                    <a:lnTo>
                      <a:pt x="5" y="7"/>
                    </a:lnTo>
                    <a:lnTo>
                      <a:pt x="0" y="7"/>
                    </a:lnTo>
                    <a:lnTo>
                      <a:pt x="0" y="15"/>
                    </a:lnTo>
                    <a:lnTo>
                      <a:pt x="5" y="15"/>
                    </a:lnTo>
                    <a:lnTo>
                      <a:pt x="11" y="15"/>
                    </a:lnTo>
                    <a:lnTo>
                      <a:pt x="16" y="15"/>
                    </a:lnTo>
                    <a:lnTo>
                      <a:pt x="20" y="15"/>
                    </a:lnTo>
                    <a:lnTo>
                      <a:pt x="25" y="13"/>
                    </a:lnTo>
                    <a:lnTo>
                      <a:pt x="31" y="13"/>
                    </a:lnTo>
                    <a:lnTo>
                      <a:pt x="36" y="11"/>
                    </a:lnTo>
                    <a:lnTo>
                      <a:pt x="41" y="7"/>
                    </a:lnTo>
                    <a:lnTo>
                      <a:pt x="36"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09" name="Freeform 429"/>
              <p:cNvSpPr>
                <a:spLocks/>
              </p:cNvSpPr>
              <p:nvPr/>
            </p:nvSpPr>
            <p:spPr bwMode="auto">
              <a:xfrm>
                <a:off x="3258" y="1905"/>
                <a:ext cx="16" cy="38"/>
              </a:xfrm>
              <a:custGeom>
                <a:avLst/>
                <a:gdLst>
                  <a:gd name="T0" fmla="*/ 9 w 16"/>
                  <a:gd name="T1" fmla="*/ 0 h 38"/>
                  <a:gd name="T2" fmla="*/ 9 w 16"/>
                  <a:gd name="T3" fmla="*/ 4 h 38"/>
                  <a:gd name="T4" fmla="*/ 8 w 16"/>
                  <a:gd name="T5" fmla="*/ 8 h 38"/>
                  <a:gd name="T6" fmla="*/ 6 w 16"/>
                  <a:gd name="T7" fmla="*/ 12 h 38"/>
                  <a:gd name="T8" fmla="*/ 6 w 16"/>
                  <a:gd name="T9" fmla="*/ 19 h 38"/>
                  <a:gd name="T10" fmla="*/ 5 w 16"/>
                  <a:gd name="T11" fmla="*/ 23 h 38"/>
                  <a:gd name="T12" fmla="*/ 3 w 16"/>
                  <a:gd name="T13" fmla="*/ 25 h 38"/>
                  <a:gd name="T14" fmla="*/ 1 w 16"/>
                  <a:gd name="T15" fmla="*/ 29 h 38"/>
                  <a:gd name="T16" fmla="*/ 0 w 16"/>
                  <a:gd name="T17" fmla="*/ 31 h 38"/>
                  <a:gd name="T18" fmla="*/ 5 w 16"/>
                  <a:gd name="T19" fmla="*/ 38 h 38"/>
                  <a:gd name="T20" fmla="*/ 8 w 16"/>
                  <a:gd name="T21" fmla="*/ 33 h 38"/>
                  <a:gd name="T22" fmla="*/ 9 w 16"/>
                  <a:gd name="T23" fmla="*/ 29 h 38"/>
                  <a:gd name="T24" fmla="*/ 11 w 16"/>
                  <a:gd name="T25" fmla="*/ 25 h 38"/>
                  <a:gd name="T26" fmla="*/ 12 w 16"/>
                  <a:gd name="T27" fmla="*/ 21 h 38"/>
                  <a:gd name="T28" fmla="*/ 12 w 16"/>
                  <a:gd name="T29" fmla="*/ 14 h 38"/>
                  <a:gd name="T30" fmla="*/ 14 w 16"/>
                  <a:gd name="T31" fmla="*/ 10 h 38"/>
                  <a:gd name="T32" fmla="*/ 16 w 16"/>
                  <a:gd name="T33" fmla="*/ 6 h 38"/>
                  <a:gd name="T34" fmla="*/ 16 w 16"/>
                  <a:gd name="T35" fmla="*/ 2 h 38"/>
                  <a:gd name="T36" fmla="*/ 9 w 16"/>
                  <a:gd name="T37" fmla="*/ 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8"/>
                  <a:gd name="T59" fmla="*/ 16 w 16"/>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8">
                    <a:moveTo>
                      <a:pt x="9" y="0"/>
                    </a:moveTo>
                    <a:lnTo>
                      <a:pt x="9" y="4"/>
                    </a:lnTo>
                    <a:lnTo>
                      <a:pt x="8" y="8"/>
                    </a:lnTo>
                    <a:lnTo>
                      <a:pt x="6" y="12"/>
                    </a:lnTo>
                    <a:lnTo>
                      <a:pt x="6" y="19"/>
                    </a:lnTo>
                    <a:lnTo>
                      <a:pt x="5" y="23"/>
                    </a:lnTo>
                    <a:lnTo>
                      <a:pt x="3" y="25"/>
                    </a:lnTo>
                    <a:lnTo>
                      <a:pt x="1" y="29"/>
                    </a:lnTo>
                    <a:lnTo>
                      <a:pt x="0" y="31"/>
                    </a:lnTo>
                    <a:lnTo>
                      <a:pt x="5" y="38"/>
                    </a:lnTo>
                    <a:lnTo>
                      <a:pt x="8" y="33"/>
                    </a:lnTo>
                    <a:lnTo>
                      <a:pt x="9" y="29"/>
                    </a:lnTo>
                    <a:lnTo>
                      <a:pt x="11" y="25"/>
                    </a:lnTo>
                    <a:lnTo>
                      <a:pt x="12" y="21"/>
                    </a:lnTo>
                    <a:lnTo>
                      <a:pt x="12" y="14"/>
                    </a:lnTo>
                    <a:lnTo>
                      <a:pt x="14" y="10"/>
                    </a:lnTo>
                    <a:lnTo>
                      <a:pt x="16" y="6"/>
                    </a:lnTo>
                    <a:lnTo>
                      <a:pt x="16" y="2"/>
                    </a:lnTo>
                    <a:lnTo>
                      <a:pt x="9"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10" name="Freeform 430"/>
              <p:cNvSpPr>
                <a:spLocks/>
              </p:cNvSpPr>
              <p:nvPr/>
            </p:nvSpPr>
            <p:spPr bwMode="auto">
              <a:xfrm>
                <a:off x="3264" y="1880"/>
                <a:ext cx="11" cy="27"/>
              </a:xfrm>
              <a:custGeom>
                <a:avLst/>
                <a:gdLst>
                  <a:gd name="T0" fmla="*/ 0 w 11"/>
                  <a:gd name="T1" fmla="*/ 8 h 27"/>
                  <a:gd name="T2" fmla="*/ 2 w 11"/>
                  <a:gd name="T3" fmla="*/ 8 h 27"/>
                  <a:gd name="T4" fmla="*/ 3 w 11"/>
                  <a:gd name="T5" fmla="*/ 10 h 27"/>
                  <a:gd name="T6" fmla="*/ 3 w 11"/>
                  <a:gd name="T7" fmla="*/ 12 h 27"/>
                  <a:gd name="T8" fmla="*/ 5 w 11"/>
                  <a:gd name="T9" fmla="*/ 14 h 27"/>
                  <a:gd name="T10" fmla="*/ 5 w 11"/>
                  <a:gd name="T11" fmla="*/ 16 h 27"/>
                  <a:gd name="T12" fmla="*/ 5 w 11"/>
                  <a:gd name="T13" fmla="*/ 18 h 27"/>
                  <a:gd name="T14" fmla="*/ 5 w 11"/>
                  <a:gd name="T15" fmla="*/ 23 h 27"/>
                  <a:gd name="T16" fmla="*/ 3 w 11"/>
                  <a:gd name="T17" fmla="*/ 25 h 27"/>
                  <a:gd name="T18" fmla="*/ 10 w 11"/>
                  <a:gd name="T19" fmla="*/ 27 h 27"/>
                  <a:gd name="T20" fmla="*/ 11 w 11"/>
                  <a:gd name="T21" fmla="*/ 23 h 27"/>
                  <a:gd name="T22" fmla="*/ 11 w 11"/>
                  <a:gd name="T23" fmla="*/ 21 h 27"/>
                  <a:gd name="T24" fmla="*/ 11 w 11"/>
                  <a:gd name="T25" fmla="*/ 16 h 27"/>
                  <a:gd name="T26" fmla="*/ 11 w 11"/>
                  <a:gd name="T27" fmla="*/ 12 h 27"/>
                  <a:gd name="T28" fmla="*/ 10 w 11"/>
                  <a:gd name="T29" fmla="*/ 8 h 27"/>
                  <a:gd name="T30" fmla="*/ 8 w 11"/>
                  <a:gd name="T31" fmla="*/ 4 h 27"/>
                  <a:gd name="T32" fmla="*/ 5 w 11"/>
                  <a:gd name="T33" fmla="*/ 2 h 27"/>
                  <a:gd name="T34" fmla="*/ 2 w 11"/>
                  <a:gd name="T35" fmla="*/ 0 h 27"/>
                  <a:gd name="T36" fmla="*/ 0 w 11"/>
                  <a:gd name="T37" fmla="*/ 8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27"/>
                  <a:gd name="T59" fmla="*/ 11 w 11"/>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27">
                    <a:moveTo>
                      <a:pt x="0" y="8"/>
                    </a:moveTo>
                    <a:lnTo>
                      <a:pt x="2" y="8"/>
                    </a:lnTo>
                    <a:lnTo>
                      <a:pt x="3" y="10"/>
                    </a:lnTo>
                    <a:lnTo>
                      <a:pt x="3" y="12"/>
                    </a:lnTo>
                    <a:lnTo>
                      <a:pt x="5" y="14"/>
                    </a:lnTo>
                    <a:lnTo>
                      <a:pt x="5" y="16"/>
                    </a:lnTo>
                    <a:lnTo>
                      <a:pt x="5" y="18"/>
                    </a:lnTo>
                    <a:lnTo>
                      <a:pt x="5" y="23"/>
                    </a:lnTo>
                    <a:lnTo>
                      <a:pt x="3" y="25"/>
                    </a:lnTo>
                    <a:lnTo>
                      <a:pt x="10" y="27"/>
                    </a:lnTo>
                    <a:lnTo>
                      <a:pt x="11" y="23"/>
                    </a:lnTo>
                    <a:lnTo>
                      <a:pt x="11" y="21"/>
                    </a:lnTo>
                    <a:lnTo>
                      <a:pt x="11" y="16"/>
                    </a:lnTo>
                    <a:lnTo>
                      <a:pt x="11" y="12"/>
                    </a:lnTo>
                    <a:lnTo>
                      <a:pt x="10" y="8"/>
                    </a:lnTo>
                    <a:lnTo>
                      <a:pt x="8" y="4"/>
                    </a:lnTo>
                    <a:lnTo>
                      <a:pt x="5" y="2"/>
                    </a:lnTo>
                    <a:lnTo>
                      <a:pt x="2"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11" name="Freeform 431"/>
              <p:cNvSpPr>
                <a:spLocks/>
              </p:cNvSpPr>
              <p:nvPr/>
            </p:nvSpPr>
            <p:spPr bwMode="auto">
              <a:xfrm>
                <a:off x="3258" y="1880"/>
                <a:ext cx="8" cy="10"/>
              </a:xfrm>
              <a:custGeom>
                <a:avLst/>
                <a:gdLst>
                  <a:gd name="T0" fmla="*/ 3 w 8"/>
                  <a:gd name="T1" fmla="*/ 10 h 10"/>
                  <a:gd name="T2" fmla="*/ 5 w 8"/>
                  <a:gd name="T3" fmla="*/ 8 h 10"/>
                  <a:gd name="T4" fmla="*/ 6 w 8"/>
                  <a:gd name="T5" fmla="*/ 8 h 10"/>
                  <a:gd name="T6" fmla="*/ 8 w 8"/>
                  <a:gd name="T7" fmla="*/ 0 h 10"/>
                  <a:gd name="T8" fmla="*/ 6 w 8"/>
                  <a:gd name="T9" fmla="*/ 0 h 10"/>
                  <a:gd name="T10" fmla="*/ 5 w 8"/>
                  <a:gd name="T11" fmla="*/ 0 h 10"/>
                  <a:gd name="T12" fmla="*/ 3 w 8"/>
                  <a:gd name="T13" fmla="*/ 0 h 10"/>
                  <a:gd name="T14" fmla="*/ 1 w 8"/>
                  <a:gd name="T15" fmla="*/ 2 h 10"/>
                  <a:gd name="T16" fmla="*/ 0 w 8"/>
                  <a:gd name="T17" fmla="*/ 2 h 10"/>
                  <a:gd name="T18" fmla="*/ 3 w 8"/>
                  <a:gd name="T19" fmla="*/ 1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
                  <a:gd name="T32" fmla="*/ 8 w 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
                    <a:moveTo>
                      <a:pt x="3" y="10"/>
                    </a:moveTo>
                    <a:lnTo>
                      <a:pt x="5" y="8"/>
                    </a:lnTo>
                    <a:lnTo>
                      <a:pt x="6" y="8"/>
                    </a:lnTo>
                    <a:lnTo>
                      <a:pt x="8" y="0"/>
                    </a:lnTo>
                    <a:lnTo>
                      <a:pt x="6" y="0"/>
                    </a:lnTo>
                    <a:lnTo>
                      <a:pt x="5" y="0"/>
                    </a:lnTo>
                    <a:lnTo>
                      <a:pt x="3" y="0"/>
                    </a:lnTo>
                    <a:lnTo>
                      <a:pt x="1" y="2"/>
                    </a:lnTo>
                    <a:lnTo>
                      <a:pt x="0" y="2"/>
                    </a:lnTo>
                    <a:lnTo>
                      <a:pt x="3"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12" name="Freeform 432"/>
              <p:cNvSpPr>
                <a:spLocks/>
              </p:cNvSpPr>
              <p:nvPr/>
            </p:nvSpPr>
            <p:spPr bwMode="auto">
              <a:xfrm>
                <a:off x="3192" y="1806"/>
                <a:ext cx="58" cy="78"/>
              </a:xfrm>
              <a:custGeom>
                <a:avLst/>
                <a:gdLst>
                  <a:gd name="T0" fmla="*/ 36 w 58"/>
                  <a:gd name="T1" fmla="*/ 2 h 78"/>
                  <a:gd name="T2" fmla="*/ 28 w 58"/>
                  <a:gd name="T3" fmla="*/ 0 h 78"/>
                  <a:gd name="T4" fmla="*/ 22 w 58"/>
                  <a:gd name="T5" fmla="*/ 2 h 78"/>
                  <a:gd name="T6" fmla="*/ 16 w 58"/>
                  <a:gd name="T7" fmla="*/ 4 h 78"/>
                  <a:gd name="T8" fmla="*/ 10 w 58"/>
                  <a:gd name="T9" fmla="*/ 8 h 78"/>
                  <a:gd name="T10" fmla="*/ 3 w 58"/>
                  <a:gd name="T11" fmla="*/ 15 h 78"/>
                  <a:gd name="T12" fmla="*/ 0 w 58"/>
                  <a:gd name="T13" fmla="*/ 25 h 78"/>
                  <a:gd name="T14" fmla="*/ 2 w 58"/>
                  <a:gd name="T15" fmla="*/ 36 h 78"/>
                  <a:gd name="T16" fmla="*/ 8 w 58"/>
                  <a:gd name="T17" fmla="*/ 46 h 78"/>
                  <a:gd name="T18" fmla="*/ 17 w 58"/>
                  <a:gd name="T19" fmla="*/ 59 h 78"/>
                  <a:gd name="T20" fmla="*/ 28 w 58"/>
                  <a:gd name="T21" fmla="*/ 67 h 78"/>
                  <a:gd name="T22" fmla="*/ 41 w 58"/>
                  <a:gd name="T23" fmla="*/ 74 h 78"/>
                  <a:gd name="T24" fmla="*/ 49 w 58"/>
                  <a:gd name="T25" fmla="*/ 78 h 78"/>
                  <a:gd name="T26" fmla="*/ 53 w 58"/>
                  <a:gd name="T27" fmla="*/ 76 h 78"/>
                  <a:gd name="T28" fmla="*/ 55 w 58"/>
                  <a:gd name="T29" fmla="*/ 71 h 78"/>
                  <a:gd name="T30" fmla="*/ 57 w 58"/>
                  <a:gd name="T31" fmla="*/ 65 h 78"/>
                  <a:gd name="T32" fmla="*/ 58 w 58"/>
                  <a:gd name="T33" fmla="*/ 57 h 78"/>
                  <a:gd name="T34" fmla="*/ 58 w 58"/>
                  <a:gd name="T35" fmla="*/ 50 h 78"/>
                  <a:gd name="T36" fmla="*/ 57 w 58"/>
                  <a:gd name="T37" fmla="*/ 42 h 78"/>
                  <a:gd name="T38" fmla="*/ 55 w 58"/>
                  <a:gd name="T39" fmla="*/ 36 h 78"/>
                  <a:gd name="T40" fmla="*/ 55 w 58"/>
                  <a:gd name="T41" fmla="*/ 29 h 78"/>
                  <a:gd name="T42" fmla="*/ 55 w 58"/>
                  <a:gd name="T43" fmla="*/ 23 h 78"/>
                  <a:gd name="T44" fmla="*/ 55 w 58"/>
                  <a:gd name="T45" fmla="*/ 17 h 78"/>
                  <a:gd name="T46" fmla="*/ 55 w 58"/>
                  <a:gd name="T47" fmla="*/ 10 h 78"/>
                  <a:gd name="T48" fmla="*/ 53 w 58"/>
                  <a:gd name="T49" fmla="*/ 6 h 78"/>
                  <a:gd name="T50" fmla="*/ 50 w 58"/>
                  <a:gd name="T51" fmla="*/ 4 h 78"/>
                  <a:gd name="T52" fmla="*/ 47 w 58"/>
                  <a:gd name="T53" fmla="*/ 2 h 78"/>
                  <a:gd name="T54" fmla="*/ 44 w 58"/>
                  <a:gd name="T55" fmla="*/ 2 h 78"/>
                  <a:gd name="T56" fmla="*/ 42 w 58"/>
                  <a:gd name="T57" fmla="*/ 2 h 78"/>
                  <a:gd name="T58" fmla="*/ 42 w 58"/>
                  <a:gd name="T59" fmla="*/ 2 h 78"/>
                  <a:gd name="T60" fmla="*/ 42 w 58"/>
                  <a:gd name="T61" fmla="*/ 2 h 78"/>
                  <a:gd name="T62" fmla="*/ 42 w 58"/>
                  <a:gd name="T63" fmla="*/ 2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78"/>
                  <a:gd name="T98" fmla="*/ 58 w 58"/>
                  <a:gd name="T99" fmla="*/ 78 h 7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78">
                    <a:moveTo>
                      <a:pt x="42" y="2"/>
                    </a:moveTo>
                    <a:lnTo>
                      <a:pt x="36" y="2"/>
                    </a:lnTo>
                    <a:lnTo>
                      <a:pt x="33" y="0"/>
                    </a:lnTo>
                    <a:lnTo>
                      <a:pt x="28" y="0"/>
                    </a:lnTo>
                    <a:lnTo>
                      <a:pt x="25" y="2"/>
                    </a:lnTo>
                    <a:lnTo>
                      <a:pt x="22" y="2"/>
                    </a:lnTo>
                    <a:lnTo>
                      <a:pt x="19" y="4"/>
                    </a:lnTo>
                    <a:lnTo>
                      <a:pt x="16" y="4"/>
                    </a:lnTo>
                    <a:lnTo>
                      <a:pt x="13" y="6"/>
                    </a:lnTo>
                    <a:lnTo>
                      <a:pt x="10" y="8"/>
                    </a:lnTo>
                    <a:lnTo>
                      <a:pt x="6" y="10"/>
                    </a:lnTo>
                    <a:lnTo>
                      <a:pt x="3" y="15"/>
                    </a:lnTo>
                    <a:lnTo>
                      <a:pt x="2" y="19"/>
                    </a:lnTo>
                    <a:lnTo>
                      <a:pt x="0" y="25"/>
                    </a:lnTo>
                    <a:lnTo>
                      <a:pt x="0" y="29"/>
                    </a:lnTo>
                    <a:lnTo>
                      <a:pt x="2" y="36"/>
                    </a:lnTo>
                    <a:lnTo>
                      <a:pt x="3" y="40"/>
                    </a:lnTo>
                    <a:lnTo>
                      <a:pt x="8" y="46"/>
                    </a:lnTo>
                    <a:lnTo>
                      <a:pt x="13" y="53"/>
                    </a:lnTo>
                    <a:lnTo>
                      <a:pt x="17" y="59"/>
                    </a:lnTo>
                    <a:lnTo>
                      <a:pt x="22" y="63"/>
                    </a:lnTo>
                    <a:lnTo>
                      <a:pt x="28" y="67"/>
                    </a:lnTo>
                    <a:lnTo>
                      <a:pt x="35" y="71"/>
                    </a:lnTo>
                    <a:lnTo>
                      <a:pt x="41" y="74"/>
                    </a:lnTo>
                    <a:lnTo>
                      <a:pt x="47" y="78"/>
                    </a:lnTo>
                    <a:lnTo>
                      <a:pt x="49" y="78"/>
                    </a:lnTo>
                    <a:lnTo>
                      <a:pt x="50" y="78"/>
                    </a:lnTo>
                    <a:lnTo>
                      <a:pt x="53" y="76"/>
                    </a:lnTo>
                    <a:lnTo>
                      <a:pt x="53" y="74"/>
                    </a:lnTo>
                    <a:lnTo>
                      <a:pt x="55" y="71"/>
                    </a:lnTo>
                    <a:lnTo>
                      <a:pt x="57" y="67"/>
                    </a:lnTo>
                    <a:lnTo>
                      <a:pt x="57" y="65"/>
                    </a:lnTo>
                    <a:lnTo>
                      <a:pt x="58" y="61"/>
                    </a:lnTo>
                    <a:lnTo>
                      <a:pt x="58" y="57"/>
                    </a:lnTo>
                    <a:lnTo>
                      <a:pt x="58" y="55"/>
                    </a:lnTo>
                    <a:lnTo>
                      <a:pt x="58" y="50"/>
                    </a:lnTo>
                    <a:lnTo>
                      <a:pt x="57" y="46"/>
                    </a:lnTo>
                    <a:lnTo>
                      <a:pt x="57" y="42"/>
                    </a:lnTo>
                    <a:lnTo>
                      <a:pt x="55" y="38"/>
                    </a:lnTo>
                    <a:lnTo>
                      <a:pt x="55" y="36"/>
                    </a:lnTo>
                    <a:lnTo>
                      <a:pt x="55" y="31"/>
                    </a:lnTo>
                    <a:lnTo>
                      <a:pt x="55" y="29"/>
                    </a:lnTo>
                    <a:lnTo>
                      <a:pt x="55" y="25"/>
                    </a:lnTo>
                    <a:lnTo>
                      <a:pt x="55" y="23"/>
                    </a:lnTo>
                    <a:lnTo>
                      <a:pt x="55" y="19"/>
                    </a:lnTo>
                    <a:lnTo>
                      <a:pt x="55" y="17"/>
                    </a:lnTo>
                    <a:lnTo>
                      <a:pt x="55" y="13"/>
                    </a:lnTo>
                    <a:lnTo>
                      <a:pt x="55" y="10"/>
                    </a:lnTo>
                    <a:lnTo>
                      <a:pt x="53" y="6"/>
                    </a:lnTo>
                    <a:lnTo>
                      <a:pt x="52" y="4"/>
                    </a:lnTo>
                    <a:lnTo>
                      <a:pt x="50" y="4"/>
                    </a:lnTo>
                    <a:lnTo>
                      <a:pt x="49" y="2"/>
                    </a:lnTo>
                    <a:lnTo>
                      <a:pt x="47" y="2"/>
                    </a:lnTo>
                    <a:lnTo>
                      <a:pt x="46" y="2"/>
                    </a:lnTo>
                    <a:lnTo>
                      <a:pt x="44" y="2"/>
                    </a:lnTo>
                    <a:lnTo>
                      <a:pt x="42" y="2"/>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13" name="Freeform 433"/>
              <p:cNvSpPr>
                <a:spLocks/>
              </p:cNvSpPr>
              <p:nvPr/>
            </p:nvSpPr>
            <p:spPr bwMode="auto">
              <a:xfrm>
                <a:off x="3203" y="1802"/>
                <a:ext cx="31" cy="14"/>
              </a:xfrm>
              <a:custGeom>
                <a:avLst/>
                <a:gdLst>
                  <a:gd name="T0" fmla="*/ 2 w 31"/>
                  <a:gd name="T1" fmla="*/ 14 h 14"/>
                  <a:gd name="T2" fmla="*/ 6 w 31"/>
                  <a:gd name="T3" fmla="*/ 12 h 14"/>
                  <a:gd name="T4" fmla="*/ 10 w 31"/>
                  <a:gd name="T5" fmla="*/ 12 h 14"/>
                  <a:gd name="T6" fmla="*/ 13 w 31"/>
                  <a:gd name="T7" fmla="*/ 10 h 14"/>
                  <a:gd name="T8" fmla="*/ 16 w 31"/>
                  <a:gd name="T9" fmla="*/ 10 h 14"/>
                  <a:gd name="T10" fmla="*/ 19 w 31"/>
                  <a:gd name="T11" fmla="*/ 10 h 14"/>
                  <a:gd name="T12" fmla="*/ 22 w 31"/>
                  <a:gd name="T13" fmla="*/ 8 h 14"/>
                  <a:gd name="T14" fmla="*/ 25 w 31"/>
                  <a:gd name="T15" fmla="*/ 10 h 14"/>
                  <a:gd name="T16" fmla="*/ 30 w 31"/>
                  <a:gd name="T17" fmla="*/ 10 h 14"/>
                  <a:gd name="T18" fmla="*/ 31 w 31"/>
                  <a:gd name="T19" fmla="*/ 2 h 14"/>
                  <a:gd name="T20" fmla="*/ 27 w 31"/>
                  <a:gd name="T21" fmla="*/ 0 h 14"/>
                  <a:gd name="T22" fmla="*/ 22 w 31"/>
                  <a:gd name="T23" fmla="*/ 0 h 14"/>
                  <a:gd name="T24" fmla="*/ 17 w 31"/>
                  <a:gd name="T25" fmla="*/ 0 h 14"/>
                  <a:gd name="T26" fmla="*/ 14 w 31"/>
                  <a:gd name="T27" fmla="*/ 2 h 14"/>
                  <a:gd name="T28" fmla="*/ 11 w 31"/>
                  <a:gd name="T29" fmla="*/ 2 h 14"/>
                  <a:gd name="T30" fmla="*/ 8 w 31"/>
                  <a:gd name="T31" fmla="*/ 4 h 14"/>
                  <a:gd name="T32" fmla="*/ 5 w 31"/>
                  <a:gd name="T33" fmla="*/ 4 h 14"/>
                  <a:gd name="T34" fmla="*/ 2 w 31"/>
                  <a:gd name="T35" fmla="*/ 6 h 14"/>
                  <a:gd name="T36" fmla="*/ 0 w 31"/>
                  <a:gd name="T37" fmla="*/ 6 h 14"/>
                  <a:gd name="T38" fmla="*/ 2 w 31"/>
                  <a:gd name="T39" fmla="*/ 14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14"/>
                  <a:gd name="T62" fmla="*/ 31 w 31"/>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14">
                    <a:moveTo>
                      <a:pt x="2" y="14"/>
                    </a:moveTo>
                    <a:lnTo>
                      <a:pt x="6" y="12"/>
                    </a:lnTo>
                    <a:lnTo>
                      <a:pt x="10" y="12"/>
                    </a:lnTo>
                    <a:lnTo>
                      <a:pt x="13" y="10"/>
                    </a:lnTo>
                    <a:lnTo>
                      <a:pt x="16" y="10"/>
                    </a:lnTo>
                    <a:lnTo>
                      <a:pt x="19" y="10"/>
                    </a:lnTo>
                    <a:lnTo>
                      <a:pt x="22" y="8"/>
                    </a:lnTo>
                    <a:lnTo>
                      <a:pt x="25" y="10"/>
                    </a:lnTo>
                    <a:lnTo>
                      <a:pt x="30" y="10"/>
                    </a:lnTo>
                    <a:lnTo>
                      <a:pt x="31" y="2"/>
                    </a:lnTo>
                    <a:lnTo>
                      <a:pt x="27" y="0"/>
                    </a:lnTo>
                    <a:lnTo>
                      <a:pt x="22" y="0"/>
                    </a:lnTo>
                    <a:lnTo>
                      <a:pt x="17" y="0"/>
                    </a:lnTo>
                    <a:lnTo>
                      <a:pt x="14" y="2"/>
                    </a:lnTo>
                    <a:lnTo>
                      <a:pt x="11" y="2"/>
                    </a:lnTo>
                    <a:lnTo>
                      <a:pt x="8" y="4"/>
                    </a:lnTo>
                    <a:lnTo>
                      <a:pt x="5" y="4"/>
                    </a:lnTo>
                    <a:lnTo>
                      <a:pt x="2" y="6"/>
                    </a:lnTo>
                    <a:lnTo>
                      <a:pt x="0" y="6"/>
                    </a:lnTo>
                    <a:lnTo>
                      <a:pt x="2" y="1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14" name="Freeform 434"/>
              <p:cNvSpPr>
                <a:spLocks/>
              </p:cNvSpPr>
              <p:nvPr/>
            </p:nvSpPr>
            <p:spPr bwMode="auto">
              <a:xfrm>
                <a:off x="3189" y="1808"/>
                <a:ext cx="16" cy="40"/>
              </a:xfrm>
              <a:custGeom>
                <a:avLst/>
                <a:gdLst>
                  <a:gd name="T0" fmla="*/ 9 w 16"/>
                  <a:gd name="T1" fmla="*/ 36 h 40"/>
                  <a:gd name="T2" fmla="*/ 8 w 16"/>
                  <a:gd name="T3" fmla="*/ 32 h 40"/>
                  <a:gd name="T4" fmla="*/ 8 w 16"/>
                  <a:gd name="T5" fmla="*/ 27 h 40"/>
                  <a:gd name="T6" fmla="*/ 8 w 16"/>
                  <a:gd name="T7" fmla="*/ 23 h 40"/>
                  <a:gd name="T8" fmla="*/ 8 w 16"/>
                  <a:gd name="T9" fmla="*/ 19 h 40"/>
                  <a:gd name="T10" fmla="*/ 9 w 16"/>
                  <a:gd name="T11" fmla="*/ 15 h 40"/>
                  <a:gd name="T12" fmla="*/ 11 w 16"/>
                  <a:gd name="T13" fmla="*/ 13 h 40"/>
                  <a:gd name="T14" fmla="*/ 14 w 16"/>
                  <a:gd name="T15" fmla="*/ 11 h 40"/>
                  <a:gd name="T16" fmla="*/ 16 w 16"/>
                  <a:gd name="T17" fmla="*/ 8 h 40"/>
                  <a:gd name="T18" fmla="*/ 14 w 16"/>
                  <a:gd name="T19" fmla="*/ 0 h 40"/>
                  <a:gd name="T20" fmla="*/ 11 w 16"/>
                  <a:gd name="T21" fmla="*/ 2 h 40"/>
                  <a:gd name="T22" fmla="*/ 6 w 16"/>
                  <a:gd name="T23" fmla="*/ 6 h 40"/>
                  <a:gd name="T24" fmla="*/ 3 w 16"/>
                  <a:gd name="T25" fmla="*/ 11 h 40"/>
                  <a:gd name="T26" fmla="*/ 2 w 16"/>
                  <a:gd name="T27" fmla="*/ 17 h 40"/>
                  <a:gd name="T28" fmla="*/ 0 w 16"/>
                  <a:gd name="T29" fmla="*/ 23 h 40"/>
                  <a:gd name="T30" fmla="*/ 0 w 16"/>
                  <a:gd name="T31" fmla="*/ 29 h 40"/>
                  <a:gd name="T32" fmla="*/ 2 w 16"/>
                  <a:gd name="T33" fmla="*/ 36 h 40"/>
                  <a:gd name="T34" fmla="*/ 3 w 16"/>
                  <a:gd name="T35" fmla="*/ 40 h 40"/>
                  <a:gd name="T36" fmla="*/ 9 w 16"/>
                  <a:gd name="T37" fmla="*/ 36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40"/>
                  <a:gd name="T59" fmla="*/ 16 w 16"/>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40">
                    <a:moveTo>
                      <a:pt x="9" y="36"/>
                    </a:moveTo>
                    <a:lnTo>
                      <a:pt x="8" y="32"/>
                    </a:lnTo>
                    <a:lnTo>
                      <a:pt x="8" y="27"/>
                    </a:lnTo>
                    <a:lnTo>
                      <a:pt x="8" y="23"/>
                    </a:lnTo>
                    <a:lnTo>
                      <a:pt x="8" y="19"/>
                    </a:lnTo>
                    <a:lnTo>
                      <a:pt x="9" y="15"/>
                    </a:lnTo>
                    <a:lnTo>
                      <a:pt x="11" y="13"/>
                    </a:lnTo>
                    <a:lnTo>
                      <a:pt x="14" y="11"/>
                    </a:lnTo>
                    <a:lnTo>
                      <a:pt x="16" y="8"/>
                    </a:lnTo>
                    <a:lnTo>
                      <a:pt x="14" y="0"/>
                    </a:lnTo>
                    <a:lnTo>
                      <a:pt x="11" y="2"/>
                    </a:lnTo>
                    <a:lnTo>
                      <a:pt x="6" y="6"/>
                    </a:lnTo>
                    <a:lnTo>
                      <a:pt x="3" y="11"/>
                    </a:lnTo>
                    <a:lnTo>
                      <a:pt x="2" y="17"/>
                    </a:lnTo>
                    <a:lnTo>
                      <a:pt x="0" y="23"/>
                    </a:lnTo>
                    <a:lnTo>
                      <a:pt x="0" y="29"/>
                    </a:lnTo>
                    <a:lnTo>
                      <a:pt x="2" y="36"/>
                    </a:lnTo>
                    <a:lnTo>
                      <a:pt x="3" y="40"/>
                    </a:lnTo>
                    <a:lnTo>
                      <a:pt x="9" y="3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15" name="Freeform 435"/>
              <p:cNvSpPr>
                <a:spLocks/>
              </p:cNvSpPr>
              <p:nvPr/>
            </p:nvSpPr>
            <p:spPr bwMode="auto">
              <a:xfrm>
                <a:off x="3192" y="1844"/>
                <a:ext cx="49" cy="44"/>
              </a:xfrm>
              <a:custGeom>
                <a:avLst/>
                <a:gdLst>
                  <a:gd name="T0" fmla="*/ 49 w 49"/>
                  <a:gd name="T1" fmla="*/ 36 h 44"/>
                  <a:gd name="T2" fmla="*/ 42 w 49"/>
                  <a:gd name="T3" fmla="*/ 31 h 44"/>
                  <a:gd name="T4" fmla="*/ 36 w 49"/>
                  <a:gd name="T5" fmla="*/ 29 h 44"/>
                  <a:gd name="T6" fmla="*/ 30 w 49"/>
                  <a:gd name="T7" fmla="*/ 25 h 44"/>
                  <a:gd name="T8" fmla="*/ 24 w 49"/>
                  <a:gd name="T9" fmla="*/ 21 h 44"/>
                  <a:gd name="T10" fmla="*/ 19 w 49"/>
                  <a:gd name="T11" fmla="*/ 17 h 44"/>
                  <a:gd name="T12" fmla="*/ 14 w 49"/>
                  <a:gd name="T13" fmla="*/ 12 h 44"/>
                  <a:gd name="T14" fmla="*/ 10 w 49"/>
                  <a:gd name="T15" fmla="*/ 6 h 44"/>
                  <a:gd name="T16" fmla="*/ 6 w 49"/>
                  <a:gd name="T17" fmla="*/ 0 h 44"/>
                  <a:gd name="T18" fmla="*/ 0 w 49"/>
                  <a:gd name="T19" fmla="*/ 4 h 44"/>
                  <a:gd name="T20" fmla="*/ 5 w 49"/>
                  <a:gd name="T21" fmla="*/ 12 h 44"/>
                  <a:gd name="T22" fmla="*/ 10 w 49"/>
                  <a:gd name="T23" fmla="*/ 19 h 44"/>
                  <a:gd name="T24" fmla="*/ 16 w 49"/>
                  <a:gd name="T25" fmla="*/ 25 h 44"/>
                  <a:gd name="T26" fmla="*/ 21 w 49"/>
                  <a:gd name="T27" fmla="*/ 29 h 44"/>
                  <a:gd name="T28" fmla="*/ 27 w 49"/>
                  <a:gd name="T29" fmla="*/ 33 h 44"/>
                  <a:gd name="T30" fmla="*/ 33 w 49"/>
                  <a:gd name="T31" fmla="*/ 38 h 44"/>
                  <a:gd name="T32" fmla="*/ 39 w 49"/>
                  <a:gd name="T33" fmla="*/ 40 h 44"/>
                  <a:gd name="T34" fmla="*/ 46 w 49"/>
                  <a:gd name="T35" fmla="*/ 44 h 44"/>
                  <a:gd name="T36" fmla="*/ 49 w 49"/>
                  <a:gd name="T37" fmla="*/ 36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44"/>
                  <a:gd name="T59" fmla="*/ 49 w 49"/>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44">
                    <a:moveTo>
                      <a:pt x="49" y="36"/>
                    </a:moveTo>
                    <a:lnTo>
                      <a:pt x="42" y="31"/>
                    </a:lnTo>
                    <a:lnTo>
                      <a:pt x="36" y="29"/>
                    </a:lnTo>
                    <a:lnTo>
                      <a:pt x="30" y="25"/>
                    </a:lnTo>
                    <a:lnTo>
                      <a:pt x="24" y="21"/>
                    </a:lnTo>
                    <a:lnTo>
                      <a:pt x="19" y="17"/>
                    </a:lnTo>
                    <a:lnTo>
                      <a:pt x="14" y="12"/>
                    </a:lnTo>
                    <a:lnTo>
                      <a:pt x="10" y="6"/>
                    </a:lnTo>
                    <a:lnTo>
                      <a:pt x="6" y="0"/>
                    </a:lnTo>
                    <a:lnTo>
                      <a:pt x="0" y="4"/>
                    </a:lnTo>
                    <a:lnTo>
                      <a:pt x="5" y="12"/>
                    </a:lnTo>
                    <a:lnTo>
                      <a:pt x="10" y="19"/>
                    </a:lnTo>
                    <a:lnTo>
                      <a:pt x="16" y="25"/>
                    </a:lnTo>
                    <a:lnTo>
                      <a:pt x="21" y="29"/>
                    </a:lnTo>
                    <a:lnTo>
                      <a:pt x="27" y="33"/>
                    </a:lnTo>
                    <a:lnTo>
                      <a:pt x="33" y="38"/>
                    </a:lnTo>
                    <a:lnTo>
                      <a:pt x="39" y="40"/>
                    </a:lnTo>
                    <a:lnTo>
                      <a:pt x="46" y="44"/>
                    </a:lnTo>
                    <a:lnTo>
                      <a:pt x="49" y="3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16" name="Freeform 436"/>
              <p:cNvSpPr>
                <a:spLocks/>
              </p:cNvSpPr>
              <p:nvPr/>
            </p:nvSpPr>
            <p:spPr bwMode="auto">
              <a:xfrm>
                <a:off x="3238" y="1867"/>
                <a:ext cx="15" cy="21"/>
              </a:xfrm>
              <a:custGeom>
                <a:avLst/>
                <a:gdLst>
                  <a:gd name="T0" fmla="*/ 9 w 15"/>
                  <a:gd name="T1" fmla="*/ 0 h 21"/>
                  <a:gd name="T2" fmla="*/ 7 w 15"/>
                  <a:gd name="T3" fmla="*/ 2 h 21"/>
                  <a:gd name="T4" fmla="*/ 7 w 15"/>
                  <a:gd name="T5" fmla="*/ 4 h 21"/>
                  <a:gd name="T6" fmla="*/ 6 w 15"/>
                  <a:gd name="T7" fmla="*/ 8 h 21"/>
                  <a:gd name="T8" fmla="*/ 6 w 15"/>
                  <a:gd name="T9" fmla="*/ 10 h 21"/>
                  <a:gd name="T10" fmla="*/ 4 w 15"/>
                  <a:gd name="T11" fmla="*/ 10 h 21"/>
                  <a:gd name="T12" fmla="*/ 4 w 15"/>
                  <a:gd name="T13" fmla="*/ 13 h 21"/>
                  <a:gd name="T14" fmla="*/ 3 w 15"/>
                  <a:gd name="T15" fmla="*/ 13 h 21"/>
                  <a:gd name="T16" fmla="*/ 0 w 15"/>
                  <a:gd name="T17" fmla="*/ 21 h 21"/>
                  <a:gd name="T18" fmla="*/ 3 w 15"/>
                  <a:gd name="T19" fmla="*/ 21 h 21"/>
                  <a:gd name="T20" fmla="*/ 6 w 15"/>
                  <a:gd name="T21" fmla="*/ 21 h 21"/>
                  <a:gd name="T22" fmla="*/ 9 w 15"/>
                  <a:gd name="T23" fmla="*/ 19 h 21"/>
                  <a:gd name="T24" fmla="*/ 11 w 15"/>
                  <a:gd name="T25" fmla="*/ 15 h 21"/>
                  <a:gd name="T26" fmla="*/ 12 w 15"/>
                  <a:gd name="T27" fmla="*/ 13 h 21"/>
                  <a:gd name="T28" fmla="*/ 14 w 15"/>
                  <a:gd name="T29" fmla="*/ 8 h 21"/>
                  <a:gd name="T30" fmla="*/ 14 w 15"/>
                  <a:gd name="T31" fmla="*/ 4 h 21"/>
                  <a:gd name="T32" fmla="*/ 15 w 15"/>
                  <a:gd name="T33" fmla="*/ 2 h 21"/>
                  <a:gd name="T34" fmla="*/ 9 w 15"/>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21"/>
                  <a:gd name="T56" fmla="*/ 15 w 15"/>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21">
                    <a:moveTo>
                      <a:pt x="9" y="0"/>
                    </a:moveTo>
                    <a:lnTo>
                      <a:pt x="7" y="2"/>
                    </a:lnTo>
                    <a:lnTo>
                      <a:pt x="7" y="4"/>
                    </a:lnTo>
                    <a:lnTo>
                      <a:pt x="6" y="8"/>
                    </a:lnTo>
                    <a:lnTo>
                      <a:pt x="6" y="10"/>
                    </a:lnTo>
                    <a:lnTo>
                      <a:pt x="4" y="10"/>
                    </a:lnTo>
                    <a:lnTo>
                      <a:pt x="4" y="13"/>
                    </a:lnTo>
                    <a:lnTo>
                      <a:pt x="3" y="13"/>
                    </a:lnTo>
                    <a:lnTo>
                      <a:pt x="0" y="21"/>
                    </a:lnTo>
                    <a:lnTo>
                      <a:pt x="3" y="21"/>
                    </a:lnTo>
                    <a:lnTo>
                      <a:pt x="6" y="21"/>
                    </a:lnTo>
                    <a:lnTo>
                      <a:pt x="9" y="19"/>
                    </a:lnTo>
                    <a:lnTo>
                      <a:pt x="11" y="15"/>
                    </a:lnTo>
                    <a:lnTo>
                      <a:pt x="12" y="13"/>
                    </a:lnTo>
                    <a:lnTo>
                      <a:pt x="14" y="8"/>
                    </a:lnTo>
                    <a:lnTo>
                      <a:pt x="14" y="4"/>
                    </a:lnTo>
                    <a:lnTo>
                      <a:pt x="15" y="2"/>
                    </a:lnTo>
                    <a:lnTo>
                      <a:pt x="9"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17" name="Freeform 437"/>
              <p:cNvSpPr>
                <a:spLocks/>
              </p:cNvSpPr>
              <p:nvPr/>
            </p:nvSpPr>
            <p:spPr bwMode="auto">
              <a:xfrm>
                <a:off x="3244" y="1837"/>
                <a:ext cx="9" cy="32"/>
              </a:xfrm>
              <a:custGeom>
                <a:avLst/>
                <a:gdLst>
                  <a:gd name="T0" fmla="*/ 0 w 9"/>
                  <a:gd name="T1" fmla="*/ 0 h 32"/>
                  <a:gd name="T2" fmla="*/ 0 w 9"/>
                  <a:gd name="T3" fmla="*/ 5 h 32"/>
                  <a:gd name="T4" fmla="*/ 0 w 9"/>
                  <a:gd name="T5" fmla="*/ 9 h 32"/>
                  <a:gd name="T6" fmla="*/ 1 w 9"/>
                  <a:gd name="T7" fmla="*/ 13 h 32"/>
                  <a:gd name="T8" fmla="*/ 1 w 9"/>
                  <a:gd name="T9" fmla="*/ 17 h 32"/>
                  <a:gd name="T10" fmla="*/ 1 w 9"/>
                  <a:gd name="T11" fmla="*/ 19 h 32"/>
                  <a:gd name="T12" fmla="*/ 3 w 9"/>
                  <a:gd name="T13" fmla="*/ 24 h 32"/>
                  <a:gd name="T14" fmla="*/ 3 w 9"/>
                  <a:gd name="T15" fmla="*/ 26 h 32"/>
                  <a:gd name="T16" fmla="*/ 3 w 9"/>
                  <a:gd name="T17" fmla="*/ 30 h 32"/>
                  <a:gd name="T18" fmla="*/ 9 w 9"/>
                  <a:gd name="T19" fmla="*/ 32 h 32"/>
                  <a:gd name="T20" fmla="*/ 9 w 9"/>
                  <a:gd name="T21" fmla="*/ 28 h 32"/>
                  <a:gd name="T22" fmla="*/ 9 w 9"/>
                  <a:gd name="T23" fmla="*/ 22 h 32"/>
                  <a:gd name="T24" fmla="*/ 9 w 9"/>
                  <a:gd name="T25" fmla="*/ 17 h 32"/>
                  <a:gd name="T26" fmla="*/ 8 w 9"/>
                  <a:gd name="T27" fmla="*/ 13 h 32"/>
                  <a:gd name="T28" fmla="*/ 8 w 9"/>
                  <a:gd name="T29" fmla="*/ 11 h 32"/>
                  <a:gd name="T30" fmla="*/ 6 w 9"/>
                  <a:gd name="T31" fmla="*/ 7 h 32"/>
                  <a:gd name="T32" fmla="*/ 6 w 9"/>
                  <a:gd name="T33" fmla="*/ 3 h 32"/>
                  <a:gd name="T34" fmla="*/ 6 w 9"/>
                  <a:gd name="T35" fmla="*/ 0 h 32"/>
                  <a:gd name="T36" fmla="*/ 0 w 9"/>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32"/>
                  <a:gd name="T59" fmla="*/ 9 w 9"/>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32">
                    <a:moveTo>
                      <a:pt x="0" y="0"/>
                    </a:moveTo>
                    <a:lnTo>
                      <a:pt x="0" y="5"/>
                    </a:lnTo>
                    <a:lnTo>
                      <a:pt x="0" y="9"/>
                    </a:lnTo>
                    <a:lnTo>
                      <a:pt x="1" y="13"/>
                    </a:lnTo>
                    <a:lnTo>
                      <a:pt x="1" y="17"/>
                    </a:lnTo>
                    <a:lnTo>
                      <a:pt x="1" y="19"/>
                    </a:lnTo>
                    <a:lnTo>
                      <a:pt x="3" y="24"/>
                    </a:lnTo>
                    <a:lnTo>
                      <a:pt x="3" y="26"/>
                    </a:lnTo>
                    <a:lnTo>
                      <a:pt x="3" y="30"/>
                    </a:lnTo>
                    <a:lnTo>
                      <a:pt x="9" y="32"/>
                    </a:lnTo>
                    <a:lnTo>
                      <a:pt x="9" y="28"/>
                    </a:lnTo>
                    <a:lnTo>
                      <a:pt x="9" y="22"/>
                    </a:lnTo>
                    <a:lnTo>
                      <a:pt x="9" y="17"/>
                    </a:lnTo>
                    <a:lnTo>
                      <a:pt x="8" y="13"/>
                    </a:lnTo>
                    <a:lnTo>
                      <a:pt x="8" y="11"/>
                    </a:lnTo>
                    <a:lnTo>
                      <a:pt x="6" y="7"/>
                    </a:lnTo>
                    <a:lnTo>
                      <a:pt x="6" y="3"/>
                    </a:lnTo>
                    <a:lnTo>
                      <a:pt x="6" y="0"/>
                    </a:lnTo>
                    <a:lnTo>
                      <a:pt x="0"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18" name="Freeform 438"/>
              <p:cNvSpPr>
                <a:spLocks/>
              </p:cNvSpPr>
              <p:nvPr/>
            </p:nvSpPr>
            <p:spPr bwMode="auto">
              <a:xfrm>
                <a:off x="3242" y="1812"/>
                <a:ext cx="8" cy="25"/>
              </a:xfrm>
              <a:custGeom>
                <a:avLst/>
                <a:gdLst>
                  <a:gd name="T0" fmla="*/ 0 w 8"/>
                  <a:gd name="T1" fmla="*/ 2 h 25"/>
                  <a:gd name="T2" fmla="*/ 2 w 8"/>
                  <a:gd name="T3" fmla="*/ 4 h 25"/>
                  <a:gd name="T4" fmla="*/ 2 w 8"/>
                  <a:gd name="T5" fmla="*/ 7 h 25"/>
                  <a:gd name="T6" fmla="*/ 2 w 8"/>
                  <a:gd name="T7" fmla="*/ 11 h 25"/>
                  <a:gd name="T8" fmla="*/ 2 w 8"/>
                  <a:gd name="T9" fmla="*/ 13 h 25"/>
                  <a:gd name="T10" fmla="*/ 2 w 8"/>
                  <a:gd name="T11" fmla="*/ 17 h 25"/>
                  <a:gd name="T12" fmla="*/ 2 w 8"/>
                  <a:gd name="T13" fmla="*/ 19 h 25"/>
                  <a:gd name="T14" fmla="*/ 2 w 8"/>
                  <a:gd name="T15" fmla="*/ 23 h 25"/>
                  <a:gd name="T16" fmla="*/ 2 w 8"/>
                  <a:gd name="T17" fmla="*/ 25 h 25"/>
                  <a:gd name="T18" fmla="*/ 8 w 8"/>
                  <a:gd name="T19" fmla="*/ 25 h 25"/>
                  <a:gd name="T20" fmla="*/ 8 w 8"/>
                  <a:gd name="T21" fmla="*/ 23 h 25"/>
                  <a:gd name="T22" fmla="*/ 8 w 8"/>
                  <a:gd name="T23" fmla="*/ 19 h 25"/>
                  <a:gd name="T24" fmla="*/ 8 w 8"/>
                  <a:gd name="T25" fmla="*/ 17 h 25"/>
                  <a:gd name="T26" fmla="*/ 8 w 8"/>
                  <a:gd name="T27" fmla="*/ 13 h 25"/>
                  <a:gd name="T28" fmla="*/ 8 w 8"/>
                  <a:gd name="T29" fmla="*/ 11 h 25"/>
                  <a:gd name="T30" fmla="*/ 8 w 8"/>
                  <a:gd name="T31" fmla="*/ 7 h 25"/>
                  <a:gd name="T32" fmla="*/ 8 w 8"/>
                  <a:gd name="T33" fmla="*/ 4 h 25"/>
                  <a:gd name="T34" fmla="*/ 7 w 8"/>
                  <a:gd name="T35" fmla="*/ 0 h 25"/>
                  <a:gd name="T36" fmla="*/ 0 w 8"/>
                  <a:gd name="T37" fmla="*/ 2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25"/>
                  <a:gd name="T59" fmla="*/ 8 w 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25">
                    <a:moveTo>
                      <a:pt x="0" y="2"/>
                    </a:moveTo>
                    <a:lnTo>
                      <a:pt x="2" y="4"/>
                    </a:lnTo>
                    <a:lnTo>
                      <a:pt x="2" y="7"/>
                    </a:lnTo>
                    <a:lnTo>
                      <a:pt x="2" y="11"/>
                    </a:lnTo>
                    <a:lnTo>
                      <a:pt x="2" y="13"/>
                    </a:lnTo>
                    <a:lnTo>
                      <a:pt x="2" y="17"/>
                    </a:lnTo>
                    <a:lnTo>
                      <a:pt x="2" y="19"/>
                    </a:lnTo>
                    <a:lnTo>
                      <a:pt x="2" y="23"/>
                    </a:lnTo>
                    <a:lnTo>
                      <a:pt x="2" y="25"/>
                    </a:lnTo>
                    <a:lnTo>
                      <a:pt x="8" y="25"/>
                    </a:lnTo>
                    <a:lnTo>
                      <a:pt x="8" y="23"/>
                    </a:lnTo>
                    <a:lnTo>
                      <a:pt x="8" y="19"/>
                    </a:lnTo>
                    <a:lnTo>
                      <a:pt x="8" y="17"/>
                    </a:lnTo>
                    <a:lnTo>
                      <a:pt x="8" y="13"/>
                    </a:lnTo>
                    <a:lnTo>
                      <a:pt x="8" y="11"/>
                    </a:lnTo>
                    <a:lnTo>
                      <a:pt x="8" y="7"/>
                    </a:lnTo>
                    <a:lnTo>
                      <a:pt x="8" y="4"/>
                    </a:lnTo>
                    <a:lnTo>
                      <a:pt x="7" y="0"/>
                    </a:lnTo>
                    <a:lnTo>
                      <a:pt x="0"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19" name="Freeform 439"/>
              <p:cNvSpPr>
                <a:spLocks/>
              </p:cNvSpPr>
              <p:nvPr/>
            </p:nvSpPr>
            <p:spPr bwMode="auto">
              <a:xfrm>
                <a:off x="3230" y="1804"/>
                <a:ext cx="19" cy="10"/>
              </a:xfrm>
              <a:custGeom>
                <a:avLst/>
                <a:gdLst>
                  <a:gd name="T0" fmla="*/ 8 w 19"/>
                  <a:gd name="T1" fmla="*/ 2 h 10"/>
                  <a:gd name="T2" fmla="*/ 3 w 19"/>
                  <a:gd name="T3" fmla="*/ 8 h 10"/>
                  <a:gd name="T4" fmla="*/ 6 w 19"/>
                  <a:gd name="T5" fmla="*/ 8 h 10"/>
                  <a:gd name="T6" fmla="*/ 8 w 19"/>
                  <a:gd name="T7" fmla="*/ 8 h 10"/>
                  <a:gd name="T8" fmla="*/ 9 w 19"/>
                  <a:gd name="T9" fmla="*/ 8 h 10"/>
                  <a:gd name="T10" fmla="*/ 11 w 19"/>
                  <a:gd name="T11" fmla="*/ 8 h 10"/>
                  <a:gd name="T12" fmla="*/ 12 w 19"/>
                  <a:gd name="T13" fmla="*/ 10 h 10"/>
                  <a:gd name="T14" fmla="*/ 19 w 19"/>
                  <a:gd name="T15" fmla="*/ 8 h 10"/>
                  <a:gd name="T16" fmla="*/ 19 w 19"/>
                  <a:gd name="T17" fmla="*/ 4 h 10"/>
                  <a:gd name="T18" fmla="*/ 15 w 19"/>
                  <a:gd name="T19" fmla="*/ 2 h 10"/>
                  <a:gd name="T20" fmla="*/ 14 w 19"/>
                  <a:gd name="T21" fmla="*/ 2 h 10"/>
                  <a:gd name="T22" fmla="*/ 12 w 19"/>
                  <a:gd name="T23" fmla="*/ 0 h 10"/>
                  <a:gd name="T24" fmla="*/ 9 w 19"/>
                  <a:gd name="T25" fmla="*/ 0 h 10"/>
                  <a:gd name="T26" fmla="*/ 8 w 19"/>
                  <a:gd name="T27" fmla="*/ 0 h 10"/>
                  <a:gd name="T28" fmla="*/ 6 w 19"/>
                  <a:gd name="T29" fmla="*/ 0 h 10"/>
                  <a:gd name="T30" fmla="*/ 4 w 19"/>
                  <a:gd name="T31" fmla="*/ 0 h 10"/>
                  <a:gd name="T32" fmla="*/ 1 w 19"/>
                  <a:gd name="T33" fmla="*/ 6 h 10"/>
                  <a:gd name="T34" fmla="*/ 4 w 19"/>
                  <a:gd name="T35" fmla="*/ 0 h 10"/>
                  <a:gd name="T36" fmla="*/ 0 w 19"/>
                  <a:gd name="T37" fmla="*/ 0 h 10"/>
                  <a:gd name="T38" fmla="*/ 1 w 19"/>
                  <a:gd name="T39" fmla="*/ 6 h 10"/>
                  <a:gd name="T40" fmla="*/ 8 w 19"/>
                  <a:gd name="T41" fmla="*/ 2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
                  <a:gd name="T64" fmla="*/ 0 h 10"/>
                  <a:gd name="T65" fmla="*/ 19 w 19"/>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 h="10">
                    <a:moveTo>
                      <a:pt x="8" y="2"/>
                    </a:moveTo>
                    <a:lnTo>
                      <a:pt x="3" y="8"/>
                    </a:lnTo>
                    <a:lnTo>
                      <a:pt x="6" y="8"/>
                    </a:lnTo>
                    <a:lnTo>
                      <a:pt x="8" y="8"/>
                    </a:lnTo>
                    <a:lnTo>
                      <a:pt x="9" y="8"/>
                    </a:lnTo>
                    <a:lnTo>
                      <a:pt x="11" y="8"/>
                    </a:lnTo>
                    <a:lnTo>
                      <a:pt x="12" y="10"/>
                    </a:lnTo>
                    <a:lnTo>
                      <a:pt x="19" y="8"/>
                    </a:lnTo>
                    <a:lnTo>
                      <a:pt x="19" y="4"/>
                    </a:lnTo>
                    <a:lnTo>
                      <a:pt x="15" y="2"/>
                    </a:lnTo>
                    <a:lnTo>
                      <a:pt x="14" y="2"/>
                    </a:lnTo>
                    <a:lnTo>
                      <a:pt x="12" y="0"/>
                    </a:lnTo>
                    <a:lnTo>
                      <a:pt x="9" y="0"/>
                    </a:lnTo>
                    <a:lnTo>
                      <a:pt x="8" y="0"/>
                    </a:lnTo>
                    <a:lnTo>
                      <a:pt x="6" y="0"/>
                    </a:lnTo>
                    <a:lnTo>
                      <a:pt x="4" y="0"/>
                    </a:lnTo>
                    <a:lnTo>
                      <a:pt x="1" y="6"/>
                    </a:lnTo>
                    <a:lnTo>
                      <a:pt x="4" y="0"/>
                    </a:lnTo>
                    <a:lnTo>
                      <a:pt x="0" y="0"/>
                    </a:lnTo>
                    <a:lnTo>
                      <a:pt x="1" y="6"/>
                    </a:lnTo>
                    <a:lnTo>
                      <a:pt x="8"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20" name="Freeform 440"/>
              <p:cNvSpPr>
                <a:spLocks/>
              </p:cNvSpPr>
              <p:nvPr/>
            </p:nvSpPr>
            <p:spPr bwMode="auto">
              <a:xfrm>
                <a:off x="3230" y="1804"/>
                <a:ext cx="8" cy="10"/>
              </a:xfrm>
              <a:custGeom>
                <a:avLst/>
                <a:gdLst>
                  <a:gd name="T0" fmla="*/ 3 w 8"/>
                  <a:gd name="T1" fmla="*/ 8 h 10"/>
                  <a:gd name="T2" fmla="*/ 8 w 8"/>
                  <a:gd name="T3" fmla="*/ 2 h 10"/>
                  <a:gd name="T4" fmla="*/ 0 w 8"/>
                  <a:gd name="T5" fmla="*/ 4 h 10"/>
                  <a:gd name="T6" fmla="*/ 1 w 8"/>
                  <a:gd name="T7" fmla="*/ 6 h 10"/>
                  <a:gd name="T8" fmla="*/ 8 w 8"/>
                  <a:gd name="T9" fmla="*/ 4 h 10"/>
                  <a:gd name="T10" fmla="*/ 8 w 8"/>
                  <a:gd name="T11" fmla="*/ 2 h 10"/>
                  <a:gd name="T12" fmla="*/ 1 w 8"/>
                  <a:gd name="T13" fmla="*/ 6 h 10"/>
                  <a:gd name="T14" fmla="*/ 0 w 8"/>
                  <a:gd name="T15" fmla="*/ 6 h 10"/>
                  <a:gd name="T16" fmla="*/ 8 w 8"/>
                  <a:gd name="T17" fmla="*/ 4 h 10"/>
                  <a:gd name="T18" fmla="*/ 8 w 8"/>
                  <a:gd name="T19" fmla="*/ 2 h 10"/>
                  <a:gd name="T20" fmla="*/ 0 w 8"/>
                  <a:gd name="T21" fmla="*/ 6 h 10"/>
                  <a:gd name="T22" fmla="*/ 1 w 8"/>
                  <a:gd name="T23" fmla="*/ 6 h 10"/>
                  <a:gd name="T24" fmla="*/ 4 w 8"/>
                  <a:gd name="T25" fmla="*/ 0 h 10"/>
                  <a:gd name="T26" fmla="*/ 3 w 8"/>
                  <a:gd name="T27" fmla="*/ 8 h 10"/>
                  <a:gd name="T28" fmla="*/ 8 w 8"/>
                  <a:gd name="T29" fmla="*/ 10 h 10"/>
                  <a:gd name="T30" fmla="*/ 8 w 8"/>
                  <a:gd name="T31" fmla="*/ 2 h 10"/>
                  <a:gd name="T32" fmla="*/ 3 w 8"/>
                  <a:gd name="T33" fmla="*/ 8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0"/>
                  <a:gd name="T53" fmla="*/ 8 w 8"/>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0">
                    <a:moveTo>
                      <a:pt x="3" y="8"/>
                    </a:moveTo>
                    <a:lnTo>
                      <a:pt x="8" y="2"/>
                    </a:lnTo>
                    <a:lnTo>
                      <a:pt x="0" y="4"/>
                    </a:lnTo>
                    <a:lnTo>
                      <a:pt x="1" y="6"/>
                    </a:lnTo>
                    <a:lnTo>
                      <a:pt x="8" y="4"/>
                    </a:lnTo>
                    <a:lnTo>
                      <a:pt x="8" y="2"/>
                    </a:lnTo>
                    <a:lnTo>
                      <a:pt x="1" y="6"/>
                    </a:lnTo>
                    <a:lnTo>
                      <a:pt x="0" y="6"/>
                    </a:lnTo>
                    <a:lnTo>
                      <a:pt x="8" y="4"/>
                    </a:lnTo>
                    <a:lnTo>
                      <a:pt x="8" y="2"/>
                    </a:lnTo>
                    <a:lnTo>
                      <a:pt x="0" y="6"/>
                    </a:lnTo>
                    <a:lnTo>
                      <a:pt x="1" y="6"/>
                    </a:lnTo>
                    <a:lnTo>
                      <a:pt x="4" y="0"/>
                    </a:lnTo>
                    <a:lnTo>
                      <a:pt x="3" y="8"/>
                    </a:lnTo>
                    <a:lnTo>
                      <a:pt x="8" y="10"/>
                    </a:lnTo>
                    <a:lnTo>
                      <a:pt x="8" y="2"/>
                    </a:lnTo>
                    <a:lnTo>
                      <a:pt x="3"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21" name="Freeform 441"/>
              <p:cNvSpPr>
                <a:spLocks/>
              </p:cNvSpPr>
              <p:nvPr/>
            </p:nvSpPr>
            <p:spPr bwMode="auto">
              <a:xfrm>
                <a:off x="3247" y="1751"/>
                <a:ext cx="47" cy="21"/>
              </a:xfrm>
              <a:custGeom>
                <a:avLst/>
                <a:gdLst>
                  <a:gd name="T0" fmla="*/ 3 w 47"/>
                  <a:gd name="T1" fmla="*/ 13 h 21"/>
                  <a:gd name="T2" fmla="*/ 6 w 47"/>
                  <a:gd name="T3" fmla="*/ 11 h 21"/>
                  <a:gd name="T4" fmla="*/ 11 w 47"/>
                  <a:gd name="T5" fmla="*/ 11 h 21"/>
                  <a:gd name="T6" fmla="*/ 17 w 47"/>
                  <a:gd name="T7" fmla="*/ 11 h 21"/>
                  <a:gd name="T8" fmla="*/ 23 w 47"/>
                  <a:gd name="T9" fmla="*/ 11 h 21"/>
                  <a:gd name="T10" fmla="*/ 30 w 47"/>
                  <a:gd name="T11" fmla="*/ 13 h 21"/>
                  <a:gd name="T12" fmla="*/ 34 w 47"/>
                  <a:gd name="T13" fmla="*/ 15 h 21"/>
                  <a:gd name="T14" fmla="*/ 39 w 47"/>
                  <a:gd name="T15" fmla="*/ 19 h 21"/>
                  <a:gd name="T16" fmla="*/ 44 w 47"/>
                  <a:gd name="T17" fmla="*/ 21 h 21"/>
                  <a:gd name="T18" fmla="*/ 47 w 47"/>
                  <a:gd name="T19" fmla="*/ 15 h 21"/>
                  <a:gd name="T20" fmla="*/ 42 w 47"/>
                  <a:gd name="T21" fmla="*/ 11 h 21"/>
                  <a:gd name="T22" fmla="*/ 37 w 47"/>
                  <a:gd name="T23" fmla="*/ 7 h 21"/>
                  <a:gd name="T24" fmla="*/ 31 w 47"/>
                  <a:gd name="T25" fmla="*/ 4 h 21"/>
                  <a:gd name="T26" fmla="*/ 25 w 47"/>
                  <a:gd name="T27" fmla="*/ 2 h 21"/>
                  <a:gd name="T28" fmla="*/ 17 w 47"/>
                  <a:gd name="T29" fmla="*/ 0 h 21"/>
                  <a:gd name="T30" fmla="*/ 11 w 47"/>
                  <a:gd name="T31" fmla="*/ 0 h 21"/>
                  <a:gd name="T32" fmla="*/ 5 w 47"/>
                  <a:gd name="T33" fmla="*/ 2 h 21"/>
                  <a:gd name="T34" fmla="*/ 0 w 47"/>
                  <a:gd name="T35" fmla="*/ 4 h 21"/>
                  <a:gd name="T36" fmla="*/ 3 w 47"/>
                  <a:gd name="T37" fmla="*/ 13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1"/>
                  <a:gd name="T59" fmla="*/ 47 w 47"/>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1">
                    <a:moveTo>
                      <a:pt x="3" y="13"/>
                    </a:moveTo>
                    <a:lnTo>
                      <a:pt x="6" y="11"/>
                    </a:lnTo>
                    <a:lnTo>
                      <a:pt x="11" y="11"/>
                    </a:lnTo>
                    <a:lnTo>
                      <a:pt x="17" y="11"/>
                    </a:lnTo>
                    <a:lnTo>
                      <a:pt x="23" y="11"/>
                    </a:lnTo>
                    <a:lnTo>
                      <a:pt x="30" y="13"/>
                    </a:lnTo>
                    <a:lnTo>
                      <a:pt x="34" y="15"/>
                    </a:lnTo>
                    <a:lnTo>
                      <a:pt x="39" y="19"/>
                    </a:lnTo>
                    <a:lnTo>
                      <a:pt x="44" y="21"/>
                    </a:lnTo>
                    <a:lnTo>
                      <a:pt x="47" y="15"/>
                    </a:lnTo>
                    <a:lnTo>
                      <a:pt x="42" y="11"/>
                    </a:lnTo>
                    <a:lnTo>
                      <a:pt x="37" y="7"/>
                    </a:lnTo>
                    <a:lnTo>
                      <a:pt x="31" y="4"/>
                    </a:lnTo>
                    <a:lnTo>
                      <a:pt x="25" y="2"/>
                    </a:lnTo>
                    <a:lnTo>
                      <a:pt x="17" y="0"/>
                    </a:lnTo>
                    <a:lnTo>
                      <a:pt x="11" y="0"/>
                    </a:lnTo>
                    <a:lnTo>
                      <a:pt x="5" y="2"/>
                    </a:lnTo>
                    <a:lnTo>
                      <a:pt x="0" y="4"/>
                    </a:lnTo>
                    <a:lnTo>
                      <a:pt x="3"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22" name="Freeform 442"/>
              <p:cNvSpPr>
                <a:spLocks/>
              </p:cNvSpPr>
              <p:nvPr/>
            </p:nvSpPr>
            <p:spPr bwMode="auto">
              <a:xfrm>
                <a:off x="3222" y="1755"/>
                <a:ext cx="28" cy="34"/>
              </a:xfrm>
              <a:custGeom>
                <a:avLst/>
                <a:gdLst>
                  <a:gd name="T0" fmla="*/ 8 w 28"/>
                  <a:gd name="T1" fmla="*/ 30 h 34"/>
                  <a:gd name="T2" fmla="*/ 6 w 28"/>
                  <a:gd name="T3" fmla="*/ 26 h 34"/>
                  <a:gd name="T4" fmla="*/ 8 w 28"/>
                  <a:gd name="T5" fmla="*/ 24 h 34"/>
                  <a:gd name="T6" fmla="*/ 9 w 28"/>
                  <a:gd name="T7" fmla="*/ 22 h 34"/>
                  <a:gd name="T8" fmla="*/ 12 w 28"/>
                  <a:gd name="T9" fmla="*/ 19 h 34"/>
                  <a:gd name="T10" fmla="*/ 16 w 28"/>
                  <a:gd name="T11" fmla="*/ 15 h 34"/>
                  <a:gd name="T12" fmla="*/ 20 w 28"/>
                  <a:gd name="T13" fmla="*/ 13 h 34"/>
                  <a:gd name="T14" fmla="*/ 23 w 28"/>
                  <a:gd name="T15" fmla="*/ 11 h 34"/>
                  <a:gd name="T16" fmla="*/ 28 w 28"/>
                  <a:gd name="T17" fmla="*/ 9 h 34"/>
                  <a:gd name="T18" fmla="*/ 25 w 28"/>
                  <a:gd name="T19" fmla="*/ 0 h 34"/>
                  <a:gd name="T20" fmla="*/ 22 w 28"/>
                  <a:gd name="T21" fmla="*/ 3 h 34"/>
                  <a:gd name="T22" fmla="*/ 17 w 28"/>
                  <a:gd name="T23" fmla="*/ 5 h 34"/>
                  <a:gd name="T24" fmla="*/ 12 w 28"/>
                  <a:gd name="T25" fmla="*/ 9 h 34"/>
                  <a:gd name="T26" fmla="*/ 9 w 28"/>
                  <a:gd name="T27" fmla="*/ 11 h 34"/>
                  <a:gd name="T28" fmla="*/ 5 w 28"/>
                  <a:gd name="T29" fmla="*/ 15 h 34"/>
                  <a:gd name="T30" fmla="*/ 2 w 28"/>
                  <a:gd name="T31" fmla="*/ 19 h 34"/>
                  <a:gd name="T32" fmla="*/ 0 w 28"/>
                  <a:gd name="T33" fmla="*/ 26 h 34"/>
                  <a:gd name="T34" fmla="*/ 2 w 28"/>
                  <a:gd name="T35" fmla="*/ 34 h 34"/>
                  <a:gd name="T36" fmla="*/ 8 w 28"/>
                  <a:gd name="T37" fmla="*/ 30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34"/>
                  <a:gd name="T59" fmla="*/ 28 w 28"/>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34">
                    <a:moveTo>
                      <a:pt x="8" y="30"/>
                    </a:moveTo>
                    <a:lnTo>
                      <a:pt x="6" y="26"/>
                    </a:lnTo>
                    <a:lnTo>
                      <a:pt x="8" y="24"/>
                    </a:lnTo>
                    <a:lnTo>
                      <a:pt x="9" y="22"/>
                    </a:lnTo>
                    <a:lnTo>
                      <a:pt x="12" y="19"/>
                    </a:lnTo>
                    <a:lnTo>
                      <a:pt x="16" y="15"/>
                    </a:lnTo>
                    <a:lnTo>
                      <a:pt x="20" y="13"/>
                    </a:lnTo>
                    <a:lnTo>
                      <a:pt x="23" y="11"/>
                    </a:lnTo>
                    <a:lnTo>
                      <a:pt x="28" y="9"/>
                    </a:lnTo>
                    <a:lnTo>
                      <a:pt x="25" y="0"/>
                    </a:lnTo>
                    <a:lnTo>
                      <a:pt x="22" y="3"/>
                    </a:lnTo>
                    <a:lnTo>
                      <a:pt x="17" y="5"/>
                    </a:lnTo>
                    <a:lnTo>
                      <a:pt x="12" y="9"/>
                    </a:lnTo>
                    <a:lnTo>
                      <a:pt x="9" y="11"/>
                    </a:lnTo>
                    <a:lnTo>
                      <a:pt x="5" y="15"/>
                    </a:lnTo>
                    <a:lnTo>
                      <a:pt x="2" y="19"/>
                    </a:lnTo>
                    <a:lnTo>
                      <a:pt x="0" y="26"/>
                    </a:lnTo>
                    <a:lnTo>
                      <a:pt x="2" y="34"/>
                    </a:lnTo>
                    <a:lnTo>
                      <a:pt x="8" y="3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23" name="Freeform 443"/>
              <p:cNvSpPr>
                <a:spLocks/>
              </p:cNvSpPr>
              <p:nvPr/>
            </p:nvSpPr>
            <p:spPr bwMode="auto">
              <a:xfrm>
                <a:off x="3224" y="1785"/>
                <a:ext cx="17" cy="13"/>
              </a:xfrm>
              <a:custGeom>
                <a:avLst/>
                <a:gdLst>
                  <a:gd name="T0" fmla="*/ 17 w 17"/>
                  <a:gd name="T1" fmla="*/ 2 h 13"/>
                  <a:gd name="T2" fmla="*/ 15 w 17"/>
                  <a:gd name="T3" fmla="*/ 2 h 13"/>
                  <a:gd name="T4" fmla="*/ 12 w 17"/>
                  <a:gd name="T5" fmla="*/ 2 h 13"/>
                  <a:gd name="T6" fmla="*/ 10 w 17"/>
                  <a:gd name="T7" fmla="*/ 2 h 13"/>
                  <a:gd name="T8" fmla="*/ 9 w 17"/>
                  <a:gd name="T9" fmla="*/ 2 h 13"/>
                  <a:gd name="T10" fmla="*/ 7 w 17"/>
                  <a:gd name="T11" fmla="*/ 2 h 13"/>
                  <a:gd name="T12" fmla="*/ 6 w 17"/>
                  <a:gd name="T13" fmla="*/ 0 h 13"/>
                  <a:gd name="T14" fmla="*/ 0 w 17"/>
                  <a:gd name="T15" fmla="*/ 4 h 13"/>
                  <a:gd name="T16" fmla="*/ 1 w 17"/>
                  <a:gd name="T17" fmla="*/ 6 h 13"/>
                  <a:gd name="T18" fmla="*/ 4 w 17"/>
                  <a:gd name="T19" fmla="*/ 8 h 13"/>
                  <a:gd name="T20" fmla="*/ 6 w 17"/>
                  <a:gd name="T21" fmla="*/ 10 h 13"/>
                  <a:gd name="T22" fmla="*/ 9 w 17"/>
                  <a:gd name="T23" fmla="*/ 10 h 13"/>
                  <a:gd name="T24" fmla="*/ 10 w 17"/>
                  <a:gd name="T25" fmla="*/ 10 h 13"/>
                  <a:gd name="T26" fmla="*/ 12 w 17"/>
                  <a:gd name="T27" fmla="*/ 10 h 13"/>
                  <a:gd name="T28" fmla="*/ 15 w 17"/>
                  <a:gd name="T29" fmla="*/ 10 h 13"/>
                  <a:gd name="T30" fmla="*/ 17 w 17"/>
                  <a:gd name="T31" fmla="*/ 13 h 13"/>
                  <a:gd name="T32" fmla="*/ 17 w 17"/>
                  <a:gd name="T33" fmla="*/ 2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3"/>
                  <a:gd name="T53" fmla="*/ 17 w 17"/>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3">
                    <a:moveTo>
                      <a:pt x="17" y="2"/>
                    </a:moveTo>
                    <a:lnTo>
                      <a:pt x="15" y="2"/>
                    </a:lnTo>
                    <a:lnTo>
                      <a:pt x="12" y="2"/>
                    </a:lnTo>
                    <a:lnTo>
                      <a:pt x="10" y="2"/>
                    </a:lnTo>
                    <a:lnTo>
                      <a:pt x="9" y="2"/>
                    </a:lnTo>
                    <a:lnTo>
                      <a:pt x="7" y="2"/>
                    </a:lnTo>
                    <a:lnTo>
                      <a:pt x="6" y="0"/>
                    </a:lnTo>
                    <a:lnTo>
                      <a:pt x="0" y="4"/>
                    </a:lnTo>
                    <a:lnTo>
                      <a:pt x="1" y="6"/>
                    </a:lnTo>
                    <a:lnTo>
                      <a:pt x="4" y="8"/>
                    </a:lnTo>
                    <a:lnTo>
                      <a:pt x="6" y="10"/>
                    </a:lnTo>
                    <a:lnTo>
                      <a:pt x="9" y="10"/>
                    </a:lnTo>
                    <a:lnTo>
                      <a:pt x="10" y="10"/>
                    </a:lnTo>
                    <a:lnTo>
                      <a:pt x="12" y="10"/>
                    </a:lnTo>
                    <a:lnTo>
                      <a:pt x="15" y="10"/>
                    </a:lnTo>
                    <a:lnTo>
                      <a:pt x="17" y="13"/>
                    </a:lnTo>
                    <a:lnTo>
                      <a:pt x="17"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24" name="Freeform 444"/>
              <p:cNvSpPr>
                <a:spLocks/>
              </p:cNvSpPr>
              <p:nvPr/>
            </p:nvSpPr>
            <p:spPr bwMode="auto">
              <a:xfrm>
                <a:off x="3241" y="1785"/>
                <a:ext cx="54" cy="15"/>
              </a:xfrm>
              <a:custGeom>
                <a:avLst/>
                <a:gdLst>
                  <a:gd name="T0" fmla="*/ 53 w 54"/>
                  <a:gd name="T1" fmla="*/ 0 h 15"/>
                  <a:gd name="T2" fmla="*/ 47 w 54"/>
                  <a:gd name="T3" fmla="*/ 4 h 15"/>
                  <a:gd name="T4" fmla="*/ 40 w 54"/>
                  <a:gd name="T5" fmla="*/ 6 h 15"/>
                  <a:gd name="T6" fmla="*/ 34 w 54"/>
                  <a:gd name="T7" fmla="*/ 6 h 15"/>
                  <a:gd name="T8" fmla="*/ 28 w 54"/>
                  <a:gd name="T9" fmla="*/ 6 h 15"/>
                  <a:gd name="T10" fmla="*/ 20 w 54"/>
                  <a:gd name="T11" fmla="*/ 4 h 15"/>
                  <a:gd name="T12" fmla="*/ 14 w 54"/>
                  <a:gd name="T13" fmla="*/ 4 h 15"/>
                  <a:gd name="T14" fmla="*/ 6 w 54"/>
                  <a:gd name="T15" fmla="*/ 4 h 15"/>
                  <a:gd name="T16" fmla="*/ 0 w 54"/>
                  <a:gd name="T17" fmla="*/ 2 h 15"/>
                  <a:gd name="T18" fmla="*/ 0 w 54"/>
                  <a:gd name="T19" fmla="*/ 13 h 15"/>
                  <a:gd name="T20" fmla="*/ 6 w 54"/>
                  <a:gd name="T21" fmla="*/ 13 h 15"/>
                  <a:gd name="T22" fmla="*/ 14 w 54"/>
                  <a:gd name="T23" fmla="*/ 13 h 15"/>
                  <a:gd name="T24" fmla="*/ 20 w 54"/>
                  <a:gd name="T25" fmla="*/ 15 h 15"/>
                  <a:gd name="T26" fmla="*/ 26 w 54"/>
                  <a:gd name="T27" fmla="*/ 15 h 15"/>
                  <a:gd name="T28" fmla="*/ 34 w 54"/>
                  <a:gd name="T29" fmla="*/ 15 h 15"/>
                  <a:gd name="T30" fmla="*/ 40 w 54"/>
                  <a:gd name="T31" fmla="*/ 15 h 15"/>
                  <a:gd name="T32" fmla="*/ 48 w 54"/>
                  <a:gd name="T33" fmla="*/ 13 h 15"/>
                  <a:gd name="T34" fmla="*/ 54 w 54"/>
                  <a:gd name="T35" fmla="*/ 8 h 15"/>
                  <a:gd name="T36" fmla="*/ 53 w 54"/>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15"/>
                  <a:gd name="T59" fmla="*/ 54 w 54"/>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15">
                    <a:moveTo>
                      <a:pt x="53" y="0"/>
                    </a:moveTo>
                    <a:lnTo>
                      <a:pt x="47" y="4"/>
                    </a:lnTo>
                    <a:lnTo>
                      <a:pt x="40" y="6"/>
                    </a:lnTo>
                    <a:lnTo>
                      <a:pt x="34" y="6"/>
                    </a:lnTo>
                    <a:lnTo>
                      <a:pt x="28" y="6"/>
                    </a:lnTo>
                    <a:lnTo>
                      <a:pt x="20" y="4"/>
                    </a:lnTo>
                    <a:lnTo>
                      <a:pt x="14" y="4"/>
                    </a:lnTo>
                    <a:lnTo>
                      <a:pt x="6" y="4"/>
                    </a:lnTo>
                    <a:lnTo>
                      <a:pt x="0" y="2"/>
                    </a:lnTo>
                    <a:lnTo>
                      <a:pt x="0" y="13"/>
                    </a:lnTo>
                    <a:lnTo>
                      <a:pt x="6" y="13"/>
                    </a:lnTo>
                    <a:lnTo>
                      <a:pt x="14" y="13"/>
                    </a:lnTo>
                    <a:lnTo>
                      <a:pt x="20" y="15"/>
                    </a:lnTo>
                    <a:lnTo>
                      <a:pt x="26" y="15"/>
                    </a:lnTo>
                    <a:lnTo>
                      <a:pt x="34" y="15"/>
                    </a:lnTo>
                    <a:lnTo>
                      <a:pt x="40" y="15"/>
                    </a:lnTo>
                    <a:lnTo>
                      <a:pt x="48" y="13"/>
                    </a:lnTo>
                    <a:lnTo>
                      <a:pt x="54" y="8"/>
                    </a:lnTo>
                    <a:lnTo>
                      <a:pt x="53"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25" name="Freeform 445"/>
              <p:cNvSpPr>
                <a:spLocks/>
              </p:cNvSpPr>
              <p:nvPr/>
            </p:nvSpPr>
            <p:spPr bwMode="auto">
              <a:xfrm>
                <a:off x="3289" y="1768"/>
                <a:ext cx="13" cy="25"/>
              </a:xfrm>
              <a:custGeom>
                <a:avLst/>
                <a:gdLst>
                  <a:gd name="T0" fmla="*/ 0 w 13"/>
                  <a:gd name="T1" fmla="*/ 2 h 25"/>
                  <a:gd name="T2" fmla="*/ 2 w 13"/>
                  <a:gd name="T3" fmla="*/ 6 h 25"/>
                  <a:gd name="T4" fmla="*/ 2 w 13"/>
                  <a:gd name="T5" fmla="*/ 9 h 25"/>
                  <a:gd name="T6" fmla="*/ 3 w 13"/>
                  <a:gd name="T7" fmla="*/ 13 h 25"/>
                  <a:gd name="T8" fmla="*/ 5 w 13"/>
                  <a:gd name="T9" fmla="*/ 15 h 25"/>
                  <a:gd name="T10" fmla="*/ 5 w 13"/>
                  <a:gd name="T11" fmla="*/ 17 h 25"/>
                  <a:gd name="T12" fmla="*/ 6 w 13"/>
                  <a:gd name="T13" fmla="*/ 17 h 25"/>
                  <a:gd name="T14" fmla="*/ 5 w 13"/>
                  <a:gd name="T15" fmla="*/ 17 h 25"/>
                  <a:gd name="T16" fmla="*/ 6 w 13"/>
                  <a:gd name="T17" fmla="*/ 25 h 25"/>
                  <a:gd name="T18" fmla="*/ 10 w 13"/>
                  <a:gd name="T19" fmla="*/ 23 h 25"/>
                  <a:gd name="T20" fmla="*/ 13 w 13"/>
                  <a:gd name="T21" fmla="*/ 19 h 25"/>
                  <a:gd name="T22" fmla="*/ 13 w 13"/>
                  <a:gd name="T23" fmla="*/ 15 h 25"/>
                  <a:gd name="T24" fmla="*/ 11 w 13"/>
                  <a:gd name="T25" fmla="*/ 11 h 25"/>
                  <a:gd name="T26" fmla="*/ 10 w 13"/>
                  <a:gd name="T27" fmla="*/ 9 h 25"/>
                  <a:gd name="T28" fmla="*/ 8 w 13"/>
                  <a:gd name="T29" fmla="*/ 4 h 25"/>
                  <a:gd name="T30" fmla="*/ 8 w 13"/>
                  <a:gd name="T31" fmla="*/ 2 h 25"/>
                  <a:gd name="T32" fmla="*/ 6 w 13"/>
                  <a:gd name="T33" fmla="*/ 0 h 25"/>
                  <a:gd name="T34" fmla="*/ 0 w 13"/>
                  <a:gd name="T35" fmla="*/ 2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5"/>
                  <a:gd name="T56" fmla="*/ 13 w 13"/>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5">
                    <a:moveTo>
                      <a:pt x="0" y="2"/>
                    </a:moveTo>
                    <a:lnTo>
                      <a:pt x="2" y="6"/>
                    </a:lnTo>
                    <a:lnTo>
                      <a:pt x="2" y="9"/>
                    </a:lnTo>
                    <a:lnTo>
                      <a:pt x="3" y="13"/>
                    </a:lnTo>
                    <a:lnTo>
                      <a:pt x="5" y="15"/>
                    </a:lnTo>
                    <a:lnTo>
                      <a:pt x="5" y="17"/>
                    </a:lnTo>
                    <a:lnTo>
                      <a:pt x="6" y="17"/>
                    </a:lnTo>
                    <a:lnTo>
                      <a:pt x="5" y="17"/>
                    </a:lnTo>
                    <a:lnTo>
                      <a:pt x="6" y="25"/>
                    </a:lnTo>
                    <a:lnTo>
                      <a:pt x="10" y="23"/>
                    </a:lnTo>
                    <a:lnTo>
                      <a:pt x="13" y="19"/>
                    </a:lnTo>
                    <a:lnTo>
                      <a:pt x="13" y="15"/>
                    </a:lnTo>
                    <a:lnTo>
                      <a:pt x="11" y="11"/>
                    </a:lnTo>
                    <a:lnTo>
                      <a:pt x="10" y="9"/>
                    </a:lnTo>
                    <a:lnTo>
                      <a:pt x="8" y="4"/>
                    </a:lnTo>
                    <a:lnTo>
                      <a:pt x="8" y="2"/>
                    </a:lnTo>
                    <a:lnTo>
                      <a:pt x="6" y="0"/>
                    </a:lnTo>
                    <a:lnTo>
                      <a:pt x="0"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26" name="Freeform 446"/>
              <p:cNvSpPr>
                <a:spLocks/>
              </p:cNvSpPr>
              <p:nvPr/>
            </p:nvSpPr>
            <p:spPr bwMode="auto">
              <a:xfrm>
                <a:off x="3333" y="1741"/>
                <a:ext cx="28" cy="23"/>
              </a:xfrm>
              <a:custGeom>
                <a:avLst/>
                <a:gdLst>
                  <a:gd name="T0" fmla="*/ 0 w 28"/>
                  <a:gd name="T1" fmla="*/ 8 h 23"/>
                  <a:gd name="T2" fmla="*/ 3 w 28"/>
                  <a:gd name="T3" fmla="*/ 10 h 23"/>
                  <a:gd name="T4" fmla="*/ 6 w 28"/>
                  <a:gd name="T5" fmla="*/ 10 h 23"/>
                  <a:gd name="T6" fmla="*/ 9 w 28"/>
                  <a:gd name="T7" fmla="*/ 12 h 23"/>
                  <a:gd name="T8" fmla="*/ 12 w 28"/>
                  <a:gd name="T9" fmla="*/ 14 h 23"/>
                  <a:gd name="T10" fmla="*/ 16 w 28"/>
                  <a:gd name="T11" fmla="*/ 17 h 23"/>
                  <a:gd name="T12" fmla="*/ 19 w 28"/>
                  <a:gd name="T13" fmla="*/ 19 h 23"/>
                  <a:gd name="T14" fmla="*/ 22 w 28"/>
                  <a:gd name="T15" fmla="*/ 21 h 23"/>
                  <a:gd name="T16" fmla="*/ 25 w 28"/>
                  <a:gd name="T17" fmla="*/ 23 h 23"/>
                  <a:gd name="T18" fmla="*/ 28 w 28"/>
                  <a:gd name="T19" fmla="*/ 14 h 23"/>
                  <a:gd name="T20" fmla="*/ 25 w 28"/>
                  <a:gd name="T21" fmla="*/ 12 h 23"/>
                  <a:gd name="T22" fmla="*/ 22 w 28"/>
                  <a:gd name="T23" fmla="*/ 10 h 23"/>
                  <a:gd name="T24" fmla="*/ 19 w 28"/>
                  <a:gd name="T25" fmla="*/ 8 h 23"/>
                  <a:gd name="T26" fmla="*/ 16 w 28"/>
                  <a:gd name="T27" fmla="*/ 6 h 23"/>
                  <a:gd name="T28" fmla="*/ 11 w 28"/>
                  <a:gd name="T29" fmla="*/ 4 h 23"/>
                  <a:gd name="T30" fmla="*/ 8 w 28"/>
                  <a:gd name="T31" fmla="*/ 2 h 23"/>
                  <a:gd name="T32" fmla="*/ 5 w 28"/>
                  <a:gd name="T33" fmla="*/ 2 h 23"/>
                  <a:gd name="T34" fmla="*/ 2 w 28"/>
                  <a:gd name="T35" fmla="*/ 0 h 23"/>
                  <a:gd name="T36" fmla="*/ 0 w 28"/>
                  <a:gd name="T37" fmla="*/ 8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3"/>
                  <a:gd name="T59" fmla="*/ 28 w 28"/>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3">
                    <a:moveTo>
                      <a:pt x="0" y="8"/>
                    </a:moveTo>
                    <a:lnTo>
                      <a:pt x="3" y="10"/>
                    </a:lnTo>
                    <a:lnTo>
                      <a:pt x="6" y="10"/>
                    </a:lnTo>
                    <a:lnTo>
                      <a:pt x="9" y="12"/>
                    </a:lnTo>
                    <a:lnTo>
                      <a:pt x="12" y="14"/>
                    </a:lnTo>
                    <a:lnTo>
                      <a:pt x="16" y="17"/>
                    </a:lnTo>
                    <a:lnTo>
                      <a:pt x="19" y="19"/>
                    </a:lnTo>
                    <a:lnTo>
                      <a:pt x="22" y="21"/>
                    </a:lnTo>
                    <a:lnTo>
                      <a:pt x="25" y="23"/>
                    </a:lnTo>
                    <a:lnTo>
                      <a:pt x="28" y="14"/>
                    </a:lnTo>
                    <a:lnTo>
                      <a:pt x="25" y="12"/>
                    </a:lnTo>
                    <a:lnTo>
                      <a:pt x="22" y="10"/>
                    </a:lnTo>
                    <a:lnTo>
                      <a:pt x="19" y="8"/>
                    </a:lnTo>
                    <a:lnTo>
                      <a:pt x="16" y="6"/>
                    </a:lnTo>
                    <a:lnTo>
                      <a:pt x="11" y="4"/>
                    </a:lnTo>
                    <a:lnTo>
                      <a:pt x="8" y="2"/>
                    </a:lnTo>
                    <a:lnTo>
                      <a:pt x="5" y="2"/>
                    </a:lnTo>
                    <a:lnTo>
                      <a:pt x="2"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27" name="Freeform 447"/>
              <p:cNvSpPr>
                <a:spLocks/>
              </p:cNvSpPr>
              <p:nvPr/>
            </p:nvSpPr>
            <p:spPr bwMode="auto">
              <a:xfrm>
                <a:off x="3302" y="1741"/>
                <a:ext cx="33" cy="21"/>
              </a:xfrm>
              <a:custGeom>
                <a:avLst/>
                <a:gdLst>
                  <a:gd name="T0" fmla="*/ 6 w 33"/>
                  <a:gd name="T1" fmla="*/ 19 h 21"/>
                  <a:gd name="T2" fmla="*/ 6 w 33"/>
                  <a:gd name="T3" fmla="*/ 17 h 21"/>
                  <a:gd name="T4" fmla="*/ 8 w 33"/>
                  <a:gd name="T5" fmla="*/ 14 h 21"/>
                  <a:gd name="T6" fmla="*/ 11 w 33"/>
                  <a:gd name="T7" fmla="*/ 12 h 21"/>
                  <a:gd name="T8" fmla="*/ 14 w 33"/>
                  <a:gd name="T9" fmla="*/ 10 h 21"/>
                  <a:gd name="T10" fmla="*/ 18 w 33"/>
                  <a:gd name="T11" fmla="*/ 8 h 21"/>
                  <a:gd name="T12" fmla="*/ 23 w 33"/>
                  <a:gd name="T13" fmla="*/ 8 h 21"/>
                  <a:gd name="T14" fmla="*/ 26 w 33"/>
                  <a:gd name="T15" fmla="*/ 8 h 21"/>
                  <a:gd name="T16" fmla="*/ 31 w 33"/>
                  <a:gd name="T17" fmla="*/ 8 h 21"/>
                  <a:gd name="T18" fmla="*/ 33 w 33"/>
                  <a:gd name="T19" fmla="*/ 0 h 21"/>
                  <a:gd name="T20" fmla="*/ 28 w 33"/>
                  <a:gd name="T21" fmla="*/ 0 h 21"/>
                  <a:gd name="T22" fmla="*/ 22 w 33"/>
                  <a:gd name="T23" fmla="*/ 0 h 21"/>
                  <a:gd name="T24" fmla="*/ 17 w 33"/>
                  <a:gd name="T25" fmla="*/ 0 h 21"/>
                  <a:gd name="T26" fmla="*/ 12 w 33"/>
                  <a:gd name="T27" fmla="*/ 2 h 21"/>
                  <a:gd name="T28" fmla="*/ 8 w 33"/>
                  <a:gd name="T29" fmla="*/ 4 h 21"/>
                  <a:gd name="T30" fmla="*/ 3 w 33"/>
                  <a:gd name="T31" fmla="*/ 8 h 21"/>
                  <a:gd name="T32" fmla="*/ 0 w 33"/>
                  <a:gd name="T33" fmla="*/ 14 h 21"/>
                  <a:gd name="T34" fmla="*/ 0 w 33"/>
                  <a:gd name="T35" fmla="*/ 21 h 21"/>
                  <a:gd name="T36" fmla="*/ 6 w 33"/>
                  <a:gd name="T37" fmla="*/ 19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21"/>
                  <a:gd name="T59" fmla="*/ 33 w 33"/>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21">
                    <a:moveTo>
                      <a:pt x="6" y="19"/>
                    </a:moveTo>
                    <a:lnTo>
                      <a:pt x="6" y="17"/>
                    </a:lnTo>
                    <a:lnTo>
                      <a:pt x="8" y="14"/>
                    </a:lnTo>
                    <a:lnTo>
                      <a:pt x="11" y="12"/>
                    </a:lnTo>
                    <a:lnTo>
                      <a:pt x="14" y="10"/>
                    </a:lnTo>
                    <a:lnTo>
                      <a:pt x="18" y="8"/>
                    </a:lnTo>
                    <a:lnTo>
                      <a:pt x="23" y="8"/>
                    </a:lnTo>
                    <a:lnTo>
                      <a:pt x="26" y="8"/>
                    </a:lnTo>
                    <a:lnTo>
                      <a:pt x="31" y="8"/>
                    </a:lnTo>
                    <a:lnTo>
                      <a:pt x="33" y="0"/>
                    </a:lnTo>
                    <a:lnTo>
                      <a:pt x="28" y="0"/>
                    </a:lnTo>
                    <a:lnTo>
                      <a:pt x="22" y="0"/>
                    </a:lnTo>
                    <a:lnTo>
                      <a:pt x="17" y="0"/>
                    </a:lnTo>
                    <a:lnTo>
                      <a:pt x="12" y="2"/>
                    </a:lnTo>
                    <a:lnTo>
                      <a:pt x="8" y="4"/>
                    </a:lnTo>
                    <a:lnTo>
                      <a:pt x="3" y="8"/>
                    </a:lnTo>
                    <a:lnTo>
                      <a:pt x="0" y="14"/>
                    </a:lnTo>
                    <a:lnTo>
                      <a:pt x="0" y="21"/>
                    </a:lnTo>
                    <a:lnTo>
                      <a:pt x="6"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28" name="Freeform 448"/>
              <p:cNvSpPr>
                <a:spLocks/>
              </p:cNvSpPr>
              <p:nvPr/>
            </p:nvSpPr>
            <p:spPr bwMode="auto">
              <a:xfrm>
                <a:off x="3302" y="1760"/>
                <a:ext cx="58" cy="38"/>
              </a:xfrm>
              <a:custGeom>
                <a:avLst/>
                <a:gdLst>
                  <a:gd name="T0" fmla="*/ 58 w 58"/>
                  <a:gd name="T1" fmla="*/ 29 h 38"/>
                  <a:gd name="T2" fmla="*/ 50 w 58"/>
                  <a:gd name="T3" fmla="*/ 27 h 38"/>
                  <a:gd name="T4" fmla="*/ 40 w 58"/>
                  <a:gd name="T5" fmla="*/ 25 h 38"/>
                  <a:gd name="T6" fmla="*/ 33 w 58"/>
                  <a:gd name="T7" fmla="*/ 23 h 38"/>
                  <a:gd name="T8" fmla="*/ 25 w 58"/>
                  <a:gd name="T9" fmla="*/ 23 h 38"/>
                  <a:gd name="T10" fmla="*/ 17 w 58"/>
                  <a:gd name="T11" fmla="*/ 19 h 38"/>
                  <a:gd name="T12" fmla="*/ 12 w 58"/>
                  <a:gd name="T13" fmla="*/ 14 h 38"/>
                  <a:gd name="T14" fmla="*/ 9 w 58"/>
                  <a:gd name="T15" fmla="*/ 10 h 38"/>
                  <a:gd name="T16" fmla="*/ 6 w 58"/>
                  <a:gd name="T17" fmla="*/ 0 h 38"/>
                  <a:gd name="T18" fmla="*/ 0 w 58"/>
                  <a:gd name="T19" fmla="*/ 2 h 38"/>
                  <a:gd name="T20" fmla="*/ 3 w 58"/>
                  <a:gd name="T21" fmla="*/ 14 h 38"/>
                  <a:gd name="T22" fmla="*/ 8 w 58"/>
                  <a:gd name="T23" fmla="*/ 23 h 38"/>
                  <a:gd name="T24" fmla="*/ 15 w 58"/>
                  <a:gd name="T25" fmla="*/ 27 h 38"/>
                  <a:gd name="T26" fmla="*/ 23 w 58"/>
                  <a:gd name="T27" fmla="*/ 31 h 38"/>
                  <a:gd name="T28" fmla="*/ 31 w 58"/>
                  <a:gd name="T29" fmla="*/ 33 h 38"/>
                  <a:gd name="T30" fmla="*/ 40 w 58"/>
                  <a:gd name="T31" fmla="*/ 33 h 38"/>
                  <a:gd name="T32" fmla="*/ 48 w 58"/>
                  <a:gd name="T33" fmla="*/ 35 h 38"/>
                  <a:gd name="T34" fmla="*/ 56 w 58"/>
                  <a:gd name="T35" fmla="*/ 38 h 38"/>
                  <a:gd name="T36" fmla="*/ 58 w 58"/>
                  <a:gd name="T37" fmla="*/ 29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38"/>
                  <a:gd name="T59" fmla="*/ 58 w 58"/>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38">
                    <a:moveTo>
                      <a:pt x="58" y="29"/>
                    </a:moveTo>
                    <a:lnTo>
                      <a:pt x="50" y="27"/>
                    </a:lnTo>
                    <a:lnTo>
                      <a:pt x="40" y="25"/>
                    </a:lnTo>
                    <a:lnTo>
                      <a:pt x="33" y="23"/>
                    </a:lnTo>
                    <a:lnTo>
                      <a:pt x="25" y="23"/>
                    </a:lnTo>
                    <a:lnTo>
                      <a:pt x="17" y="19"/>
                    </a:lnTo>
                    <a:lnTo>
                      <a:pt x="12" y="14"/>
                    </a:lnTo>
                    <a:lnTo>
                      <a:pt x="9" y="10"/>
                    </a:lnTo>
                    <a:lnTo>
                      <a:pt x="6" y="0"/>
                    </a:lnTo>
                    <a:lnTo>
                      <a:pt x="0" y="2"/>
                    </a:lnTo>
                    <a:lnTo>
                      <a:pt x="3" y="14"/>
                    </a:lnTo>
                    <a:lnTo>
                      <a:pt x="8" y="23"/>
                    </a:lnTo>
                    <a:lnTo>
                      <a:pt x="15" y="27"/>
                    </a:lnTo>
                    <a:lnTo>
                      <a:pt x="23" y="31"/>
                    </a:lnTo>
                    <a:lnTo>
                      <a:pt x="31" y="33"/>
                    </a:lnTo>
                    <a:lnTo>
                      <a:pt x="40" y="33"/>
                    </a:lnTo>
                    <a:lnTo>
                      <a:pt x="48" y="35"/>
                    </a:lnTo>
                    <a:lnTo>
                      <a:pt x="56" y="38"/>
                    </a:lnTo>
                    <a:lnTo>
                      <a:pt x="58" y="2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29" name="Freeform 449"/>
              <p:cNvSpPr>
                <a:spLocks/>
              </p:cNvSpPr>
              <p:nvPr/>
            </p:nvSpPr>
            <p:spPr bwMode="auto">
              <a:xfrm>
                <a:off x="3358" y="1789"/>
                <a:ext cx="16" cy="21"/>
              </a:xfrm>
              <a:custGeom>
                <a:avLst/>
                <a:gdLst>
                  <a:gd name="T0" fmla="*/ 9 w 16"/>
                  <a:gd name="T1" fmla="*/ 13 h 21"/>
                  <a:gd name="T2" fmla="*/ 14 w 16"/>
                  <a:gd name="T3" fmla="*/ 11 h 21"/>
                  <a:gd name="T4" fmla="*/ 12 w 16"/>
                  <a:gd name="T5" fmla="*/ 9 h 21"/>
                  <a:gd name="T6" fmla="*/ 11 w 16"/>
                  <a:gd name="T7" fmla="*/ 9 h 21"/>
                  <a:gd name="T8" fmla="*/ 9 w 16"/>
                  <a:gd name="T9" fmla="*/ 6 h 21"/>
                  <a:gd name="T10" fmla="*/ 8 w 16"/>
                  <a:gd name="T11" fmla="*/ 4 h 21"/>
                  <a:gd name="T12" fmla="*/ 6 w 16"/>
                  <a:gd name="T13" fmla="*/ 4 h 21"/>
                  <a:gd name="T14" fmla="*/ 5 w 16"/>
                  <a:gd name="T15" fmla="*/ 2 h 21"/>
                  <a:gd name="T16" fmla="*/ 3 w 16"/>
                  <a:gd name="T17" fmla="*/ 2 h 21"/>
                  <a:gd name="T18" fmla="*/ 2 w 16"/>
                  <a:gd name="T19" fmla="*/ 0 h 21"/>
                  <a:gd name="T20" fmla="*/ 0 w 16"/>
                  <a:gd name="T21" fmla="*/ 9 h 21"/>
                  <a:gd name="T22" fmla="*/ 2 w 16"/>
                  <a:gd name="T23" fmla="*/ 11 h 21"/>
                  <a:gd name="T24" fmla="*/ 3 w 16"/>
                  <a:gd name="T25" fmla="*/ 11 h 21"/>
                  <a:gd name="T26" fmla="*/ 5 w 16"/>
                  <a:gd name="T27" fmla="*/ 13 h 21"/>
                  <a:gd name="T28" fmla="*/ 6 w 16"/>
                  <a:gd name="T29" fmla="*/ 15 h 21"/>
                  <a:gd name="T30" fmla="*/ 8 w 16"/>
                  <a:gd name="T31" fmla="*/ 15 h 21"/>
                  <a:gd name="T32" fmla="*/ 9 w 16"/>
                  <a:gd name="T33" fmla="*/ 17 h 21"/>
                  <a:gd name="T34" fmla="*/ 11 w 16"/>
                  <a:gd name="T35" fmla="*/ 17 h 21"/>
                  <a:gd name="T36" fmla="*/ 16 w 16"/>
                  <a:gd name="T37" fmla="*/ 15 h 21"/>
                  <a:gd name="T38" fmla="*/ 11 w 16"/>
                  <a:gd name="T39" fmla="*/ 17 h 21"/>
                  <a:gd name="T40" fmla="*/ 14 w 16"/>
                  <a:gd name="T41" fmla="*/ 21 h 21"/>
                  <a:gd name="T42" fmla="*/ 16 w 16"/>
                  <a:gd name="T43" fmla="*/ 15 h 21"/>
                  <a:gd name="T44" fmla="*/ 9 w 16"/>
                  <a:gd name="T45" fmla="*/ 13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
                  <a:gd name="T70" fmla="*/ 0 h 21"/>
                  <a:gd name="T71" fmla="*/ 16 w 16"/>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 h="21">
                    <a:moveTo>
                      <a:pt x="9" y="13"/>
                    </a:moveTo>
                    <a:lnTo>
                      <a:pt x="14" y="11"/>
                    </a:lnTo>
                    <a:lnTo>
                      <a:pt x="12" y="9"/>
                    </a:lnTo>
                    <a:lnTo>
                      <a:pt x="11" y="9"/>
                    </a:lnTo>
                    <a:lnTo>
                      <a:pt x="9" y="6"/>
                    </a:lnTo>
                    <a:lnTo>
                      <a:pt x="8" y="4"/>
                    </a:lnTo>
                    <a:lnTo>
                      <a:pt x="6" y="4"/>
                    </a:lnTo>
                    <a:lnTo>
                      <a:pt x="5" y="2"/>
                    </a:lnTo>
                    <a:lnTo>
                      <a:pt x="3" y="2"/>
                    </a:lnTo>
                    <a:lnTo>
                      <a:pt x="2" y="0"/>
                    </a:lnTo>
                    <a:lnTo>
                      <a:pt x="0" y="9"/>
                    </a:lnTo>
                    <a:lnTo>
                      <a:pt x="2" y="11"/>
                    </a:lnTo>
                    <a:lnTo>
                      <a:pt x="3" y="11"/>
                    </a:lnTo>
                    <a:lnTo>
                      <a:pt x="5" y="13"/>
                    </a:lnTo>
                    <a:lnTo>
                      <a:pt x="6" y="15"/>
                    </a:lnTo>
                    <a:lnTo>
                      <a:pt x="8" y="15"/>
                    </a:lnTo>
                    <a:lnTo>
                      <a:pt x="9" y="17"/>
                    </a:lnTo>
                    <a:lnTo>
                      <a:pt x="11" y="17"/>
                    </a:lnTo>
                    <a:lnTo>
                      <a:pt x="16" y="15"/>
                    </a:lnTo>
                    <a:lnTo>
                      <a:pt x="11" y="17"/>
                    </a:lnTo>
                    <a:lnTo>
                      <a:pt x="14" y="21"/>
                    </a:lnTo>
                    <a:lnTo>
                      <a:pt x="16" y="15"/>
                    </a:lnTo>
                    <a:lnTo>
                      <a:pt x="9"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30" name="Freeform 450"/>
              <p:cNvSpPr>
                <a:spLocks/>
              </p:cNvSpPr>
              <p:nvPr/>
            </p:nvSpPr>
            <p:spPr bwMode="auto">
              <a:xfrm>
                <a:off x="3360" y="1755"/>
                <a:ext cx="14" cy="49"/>
              </a:xfrm>
              <a:custGeom>
                <a:avLst/>
                <a:gdLst>
                  <a:gd name="T0" fmla="*/ 0 w 14"/>
                  <a:gd name="T1" fmla="*/ 9 h 49"/>
                  <a:gd name="T2" fmla="*/ 3 w 14"/>
                  <a:gd name="T3" fmla="*/ 9 h 49"/>
                  <a:gd name="T4" fmla="*/ 4 w 14"/>
                  <a:gd name="T5" fmla="*/ 13 h 49"/>
                  <a:gd name="T6" fmla="*/ 6 w 14"/>
                  <a:gd name="T7" fmla="*/ 17 h 49"/>
                  <a:gd name="T8" fmla="*/ 7 w 14"/>
                  <a:gd name="T9" fmla="*/ 24 h 49"/>
                  <a:gd name="T10" fmla="*/ 7 w 14"/>
                  <a:gd name="T11" fmla="*/ 30 h 49"/>
                  <a:gd name="T12" fmla="*/ 7 w 14"/>
                  <a:gd name="T13" fmla="*/ 36 h 49"/>
                  <a:gd name="T14" fmla="*/ 7 w 14"/>
                  <a:gd name="T15" fmla="*/ 43 h 49"/>
                  <a:gd name="T16" fmla="*/ 7 w 14"/>
                  <a:gd name="T17" fmla="*/ 47 h 49"/>
                  <a:gd name="T18" fmla="*/ 14 w 14"/>
                  <a:gd name="T19" fmla="*/ 49 h 49"/>
                  <a:gd name="T20" fmla="*/ 14 w 14"/>
                  <a:gd name="T21" fmla="*/ 43 h 49"/>
                  <a:gd name="T22" fmla="*/ 14 w 14"/>
                  <a:gd name="T23" fmla="*/ 36 h 49"/>
                  <a:gd name="T24" fmla="*/ 14 w 14"/>
                  <a:gd name="T25" fmla="*/ 30 h 49"/>
                  <a:gd name="T26" fmla="*/ 14 w 14"/>
                  <a:gd name="T27" fmla="*/ 22 h 49"/>
                  <a:gd name="T28" fmla="*/ 12 w 14"/>
                  <a:gd name="T29" fmla="*/ 13 h 49"/>
                  <a:gd name="T30" fmla="*/ 9 w 14"/>
                  <a:gd name="T31" fmla="*/ 7 h 49"/>
                  <a:gd name="T32" fmla="*/ 6 w 14"/>
                  <a:gd name="T33" fmla="*/ 3 h 49"/>
                  <a:gd name="T34" fmla="*/ 0 w 14"/>
                  <a:gd name="T35" fmla="*/ 0 h 49"/>
                  <a:gd name="T36" fmla="*/ 0 w 14"/>
                  <a:gd name="T37" fmla="*/ 9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49"/>
                  <a:gd name="T59" fmla="*/ 14 w 1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49">
                    <a:moveTo>
                      <a:pt x="0" y="9"/>
                    </a:moveTo>
                    <a:lnTo>
                      <a:pt x="3" y="9"/>
                    </a:lnTo>
                    <a:lnTo>
                      <a:pt x="4" y="13"/>
                    </a:lnTo>
                    <a:lnTo>
                      <a:pt x="6" y="17"/>
                    </a:lnTo>
                    <a:lnTo>
                      <a:pt x="7" y="24"/>
                    </a:lnTo>
                    <a:lnTo>
                      <a:pt x="7" y="30"/>
                    </a:lnTo>
                    <a:lnTo>
                      <a:pt x="7" y="36"/>
                    </a:lnTo>
                    <a:lnTo>
                      <a:pt x="7" y="43"/>
                    </a:lnTo>
                    <a:lnTo>
                      <a:pt x="7" y="47"/>
                    </a:lnTo>
                    <a:lnTo>
                      <a:pt x="14" y="49"/>
                    </a:lnTo>
                    <a:lnTo>
                      <a:pt x="14" y="43"/>
                    </a:lnTo>
                    <a:lnTo>
                      <a:pt x="14" y="36"/>
                    </a:lnTo>
                    <a:lnTo>
                      <a:pt x="14" y="30"/>
                    </a:lnTo>
                    <a:lnTo>
                      <a:pt x="14" y="22"/>
                    </a:lnTo>
                    <a:lnTo>
                      <a:pt x="12" y="13"/>
                    </a:lnTo>
                    <a:lnTo>
                      <a:pt x="9" y="7"/>
                    </a:lnTo>
                    <a:lnTo>
                      <a:pt x="6" y="3"/>
                    </a:lnTo>
                    <a:lnTo>
                      <a:pt x="0"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31" name="Freeform 451"/>
              <p:cNvSpPr>
                <a:spLocks/>
              </p:cNvSpPr>
              <p:nvPr/>
            </p:nvSpPr>
            <p:spPr bwMode="auto">
              <a:xfrm>
                <a:off x="3380" y="1779"/>
                <a:ext cx="53" cy="54"/>
              </a:xfrm>
              <a:custGeom>
                <a:avLst/>
                <a:gdLst>
                  <a:gd name="T0" fmla="*/ 47 w 53"/>
                  <a:gd name="T1" fmla="*/ 35 h 54"/>
                  <a:gd name="T2" fmla="*/ 44 w 53"/>
                  <a:gd name="T3" fmla="*/ 29 h 54"/>
                  <a:gd name="T4" fmla="*/ 39 w 53"/>
                  <a:gd name="T5" fmla="*/ 23 h 54"/>
                  <a:gd name="T6" fmla="*/ 34 w 53"/>
                  <a:gd name="T7" fmla="*/ 16 h 54"/>
                  <a:gd name="T8" fmla="*/ 30 w 53"/>
                  <a:gd name="T9" fmla="*/ 12 h 54"/>
                  <a:gd name="T10" fmla="*/ 25 w 53"/>
                  <a:gd name="T11" fmla="*/ 6 h 54"/>
                  <a:gd name="T12" fmla="*/ 20 w 53"/>
                  <a:gd name="T13" fmla="*/ 4 h 54"/>
                  <a:gd name="T14" fmla="*/ 14 w 53"/>
                  <a:gd name="T15" fmla="*/ 2 h 54"/>
                  <a:gd name="T16" fmla="*/ 8 w 53"/>
                  <a:gd name="T17" fmla="*/ 0 h 54"/>
                  <a:gd name="T18" fmla="*/ 5 w 53"/>
                  <a:gd name="T19" fmla="*/ 2 h 54"/>
                  <a:gd name="T20" fmla="*/ 1 w 53"/>
                  <a:gd name="T21" fmla="*/ 6 h 54"/>
                  <a:gd name="T22" fmla="*/ 0 w 53"/>
                  <a:gd name="T23" fmla="*/ 10 h 54"/>
                  <a:gd name="T24" fmla="*/ 0 w 53"/>
                  <a:gd name="T25" fmla="*/ 16 h 54"/>
                  <a:gd name="T26" fmla="*/ 0 w 53"/>
                  <a:gd name="T27" fmla="*/ 21 h 54"/>
                  <a:gd name="T28" fmla="*/ 1 w 53"/>
                  <a:gd name="T29" fmla="*/ 27 h 54"/>
                  <a:gd name="T30" fmla="*/ 5 w 53"/>
                  <a:gd name="T31" fmla="*/ 31 h 54"/>
                  <a:gd name="T32" fmla="*/ 9 w 53"/>
                  <a:gd name="T33" fmla="*/ 33 h 54"/>
                  <a:gd name="T34" fmla="*/ 16 w 53"/>
                  <a:gd name="T35" fmla="*/ 33 h 54"/>
                  <a:gd name="T36" fmla="*/ 22 w 53"/>
                  <a:gd name="T37" fmla="*/ 35 h 54"/>
                  <a:gd name="T38" fmla="*/ 26 w 53"/>
                  <a:gd name="T39" fmla="*/ 40 h 54"/>
                  <a:gd name="T40" fmla="*/ 31 w 53"/>
                  <a:gd name="T41" fmla="*/ 42 h 54"/>
                  <a:gd name="T42" fmla="*/ 36 w 53"/>
                  <a:gd name="T43" fmla="*/ 46 h 54"/>
                  <a:gd name="T44" fmla="*/ 42 w 53"/>
                  <a:gd name="T45" fmla="*/ 48 h 54"/>
                  <a:gd name="T46" fmla="*/ 47 w 53"/>
                  <a:gd name="T47" fmla="*/ 50 h 54"/>
                  <a:gd name="T48" fmla="*/ 53 w 53"/>
                  <a:gd name="T49" fmla="*/ 54 h 54"/>
                  <a:gd name="T50" fmla="*/ 53 w 53"/>
                  <a:gd name="T51" fmla="*/ 50 h 54"/>
                  <a:gd name="T52" fmla="*/ 51 w 53"/>
                  <a:gd name="T53" fmla="*/ 48 h 54"/>
                  <a:gd name="T54" fmla="*/ 51 w 53"/>
                  <a:gd name="T55" fmla="*/ 46 h 54"/>
                  <a:gd name="T56" fmla="*/ 51 w 53"/>
                  <a:gd name="T57" fmla="*/ 44 h 54"/>
                  <a:gd name="T58" fmla="*/ 50 w 53"/>
                  <a:gd name="T59" fmla="*/ 42 h 54"/>
                  <a:gd name="T60" fmla="*/ 50 w 53"/>
                  <a:gd name="T61" fmla="*/ 40 h 54"/>
                  <a:gd name="T62" fmla="*/ 48 w 53"/>
                  <a:gd name="T63" fmla="*/ 37 h 54"/>
                  <a:gd name="T64" fmla="*/ 47 w 53"/>
                  <a:gd name="T65" fmla="*/ 35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54"/>
                  <a:gd name="T101" fmla="*/ 53 w 53"/>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54">
                    <a:moveTo>
                      <a:pt x="47" y="35"/>
                    </a:moveTo>
                    <a:lnTo>
                      <a:pt x="44" y="29"/>
                    </a:lnTo>
                    <a:lnTo>
                      <a:pt x="39" y="23"/>
                    </a:lnTo>
                    <a:lnTo>
                      <a:pt x="34" y="16"/>
                    </a:lnTo>
                    <a:lnTo>
                      <a:pt x="30" y="12"/>
                    </a:lnTo>
                    <a:lnTo>
                      <a:pt x="25" y="6"/>
                    </a:lnTo>
                    <a:lnTo>
                      <a:pt x="20" y="4"/>
                    </a:lnTo>
                    <a:lnTo>
                      <a:pt x="14" y="2"/>
                    </a:lnTo>
                    <a:lnTo>
                      <a:pt x="8" y="0"/>
                    </a:lnTo>
                    <a:lnTo>
                      <a:pt x="5" y="2"/>
                    </a:lnTo>
                    <a:lnTo>
                      <a:pt x="1" y="6"/>
                    </a:lnTo>
                    <a:lnTo>
                      <a:pt x="0" y="10"/>
                    </a:lnTo>
                    <a:lnTo>
                      <a:pt x="0" y="16"/>
                    </a:lnTo>
                    <a:lnTo>
                      <a:pt x="0" y="21"/>
                    </a:lnTo>
                    <a:lnTo>
                      <a:pt x="1" y="27"/>
                    </a:lnTo>
                    <a:lnTo>
                      <a:pt x="5" y="31"/>
                    </a:lnTo>
                    <a:lnTo>
                      <a:pt x="9" y="33"/>
                    </a:lnTo>
                    <a:lnTo>
                      <a:pt x="16" y="33"/>
                    </a:lnTo>
                    <a:lnTo>
                      <a:pt x="22" y="35"/>
                    </a:lnTo>
                    <a:lnTo>
                      <a:pt x="26" y="40"/>
                    </a:lnTo>
                    <a:lnTo>
                      <a:pt x="31" y="42"/>
                    </a:lnTo>
                    <a:lnTo>
                      <a:pt x="36" y="46"/>
                    </a:lnTo>
                    <a:lnTo>
                      <a:pt x="42" y="48"/>
                    </a:lnTo>
                    <a:lnTo>
                      <a:pt x="47" y="50"/>
                    </a:lnTo>
                    <a:lnTo>
                      <a:pt x="53" y="54"/>
                    </a:lnTo>
                    <a:lnTo>
                      <a:pt x="53" y="50"/>
                    </a:lnTo>
                    <a:lnTo>
                      <a:pt x="51" y="48"/>
                    </a:lnTo>
                    <a:lnTo>
                      <a:pt x="51" y="46"/>
                    </a:lnTo>
                    <a:lnTo>
                      <a:pt x="51" y="44"/>
                    </a:lnTo>
                    <a:lnTo>
                      <a:pt x="50" y="42"/>
                    </a:lnTo>
                    <a:lnTo>
                      <a:pt x="50" y="40"/>
                    </a:lnTo>
                    <a:lnTo>
                      <a:pt x="48" y="37"/>
                    </a:lnTo>
                    <a:lnTo>
                      <a:pt x="47" y="35"/>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32" name="Freeform 452"/>
              <p:cNvSpPr>
                <a:spLocks/>
              </p:cNvSpPr>
              <p:nvPr/>
            </p:nvSpPr>
            <p:spPr bwMode="auto">
              <a:xfrm>
                <a:off x="3388" y="1774"/>
                <a:ext cx="42" cy="42"/>
              </a:xfrm>
              <a:custGeom>
                <a:avLst/>
                <a:gdLst>
                  <a:gd name="T0" fmla="*/ 0 w 42"/>
                  <a:gd name="T1" fmla="*/ 11 h 42"/>
                  <a:gd name="T2" fmla="*/ 6 w 42"/>
                  <a:gd name="T3" fmla="*/ 11 h 42"/>
                  <a:gd name="T4" fmla="*/ 11 w 42"/>
                  <a:gd name="T5" fmla="*/ 13 h 42"/>
                  <a:gd name="T6" fmla="*/ 15 w 42"/>
                  <a:gd name="T7" fmla="*/ 15 h 42"/>
                  <a:gd name="T8" fmla="*/ 20 w 42"/>
                  <a:gd name="T9" fmla="*/ 19 h 42"/>
                  <a:gd name="T10" fmla="*/ 25 w 42"/>
                  <a:gd name="T11" fmla="*/ 26 h 42"/>
                  <a:gd name="T12" fmla="*/ 29 w 42"/>
                  <a:gd name="T13" fmla="*/ 30 h 42"/>
                  <a:gd name="T14" fmla="*/ 33 w 42"/>
                  <a:gd name="T15" fmla="*/ 36 h 42"/>
                  <a:gd name="T16" fmla="*/ 37 w 42"/>
                  <a:gd name="T17" fmla="*/ 42 h 42"/>
                  <a:gd name="T18" fmla="*/ 42 w 42"/>
                  <a:gd name="T19" fmla="*/ 38 h 42"/>
                  <a:gd name="T20" fmla="*/ 39 w 42"/>
                  <a:gd name="T21" fmla="*/ 32 h 42"/>
                  <a:gd name="T22" fmla="*/ 34 w 42"/>
                  <a:gd name="T23" fmla="*/ 24 h 42"/>
                  <a:gd name="T24" fmla="*/ 29 w 42"/>
                  <a:gd name="T25" fmla="*/ 17 h 42"/>
                  <a:gd name="T26" fmla="*/ 25 w 42"/>
                  <a:gd name="T27" fmla="*/ 13 h 42"/>
                  <a:gd name="T28" fmla="*/ 18 w 42"/>
                  <a:gd name="T29" fmla="*/ 9 h 42"/>
                  <a:gd name="T30" fmla="*/ 12 w 42"/>
                  <a:gd name="T31" fmla="*/ 5 h 42"/>
                  <a:gd name="T32" fmla="*/ 8 w 42"/>
                  <a:gd name="T33" fmla="*/ 3 h 42"/>
                  <a:gd name="T34" fmla="*/ 0 w 42"/>
                  <a:gd name="T35" fmla="*/ 0 h 42"/>
                  <a:gd name="T36" fmla="*/ 0 w 42"/>
                  <a:gd name="T37" fmla="*/ 11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42"/>
                  <a:gd name="T59" fmla="*/ 42 w 42"/>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42">
                    <a:moveTo>
                      <a:pt x="0" y="11"/>
                    </a:moveTo>
                    <a:lnTo>
                      <a:pt x="6" y="11"/>
                    </a:lnTo>
                    <a:lnTo>
                      <a:pt x="11" y="13"/>
                    </a:lnTo>
                    <a:lnTo>
                      <a:pt x="15" y="15"/>
                    </a:lnTo>
                    <a:lnTo>
                      <a:pt x="20" y="19"/>
                    </a:lnTo>
                    <a:lnTo>
                      <a:pt x="25" y="26"/>
                    </a:lnTo>
                    <a:lnTo>
                      <a:pt x="29" y="30"/>
                    </a:lnTo>
                    <a:lnTo>
                      <a:pt x="33" y="36"/>
                    </a:lnTo>
                    <a:lnTo>
                      <a:pt x="37" y="42"/>
                    </a:lnTo>
                    <a:lnTo>
                      <a:pt x="42" y="38"/>
                    </a:lnTo>
                    <a:lnTo>
                      <a:pt x="39" y="32"/>
                    </a:lnTo>
                    <a:lnTo>
                      <a:pt x="34" y="24"/>
                    </a:lnTo>
                    <a:lnTo>
                      <a:pt x="29" y="17"/>
                    </a:lnTo>
                    <a:lnTo>
                      <a:pt x="25" y="13"/>
                    </a:lnTo>
                    <a:lnTo>
                      <a:pt x="18" y="9"/>
                    </a:lnTo>
                    <a:lnTo>
                      <a:pt x="12" y="5"/>
                    </a:lnTo>
                    <a:lnTo>
                      <a:pt x="8" y="3"/>
                    </a:lnTo>
                    <a:lnTo>
                      <a:pt x="0" y="0"/>
                    </a:lnTo>
                    <a:lnTo>
                      <a:pt x="0"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33" name="Freeform 453"/>
              <p:cNvSpPr>
                <a:spLocks/>
              </p:cNvSpPr>
              <p:nvPr/>
            </p:nvSpPr>
            <p:spPr bwMode="auto">
              <a:xfrm>
                <a:off x="3377" y="1774"/>
                <a:ext cx="14" cy="42"/>
              </a:xfrm>
              <a:custGeom>
                <a:avLst/>
                <a:gdLst>
                  <a:gd name="T0" fmla="*/ 14 w 14"/>
                  <a:gd name="T1" fmla="*/ 34 h 42"/>
                  <a:gd name="T2" fmla="*/ 9 w 14"/>
                  <a:gd name="T3" fmla="*/ 32 h 42"/>
                  <a:gd name="T4" fmla="*/ 8 w 14"/>
                  <a:gd name="T5" fmla="*/ 28 h 42"/>
                  <a:gd name="T6" fmla="*/ 6 w 14"/>
                  <a:gd name="T7" fmla="*/ 26 h 42"/>
                  <a:gd name="T8" fmla="*/ 6 w 14"/>
                  <a:gd name="T9" fmla="*/ 21 h 42"/>
                  <a:gd name="T10" fmla="*/ 6 w 14"/>
                  <a:gd name="T11" fmla="*/ 17 h 42"/>
                  <a:gd name="T12" fmla="*/ 8 w 14"/>
                  <a:gd name="T13" fmla="*/ 13 h 42"/>
                  <a:gd name="T14" fmla="*/ 9 w 14"/>
                  <a:gd name="T15" fmla="*/ 11 h 42"/>
                  <a:gd name="T16" fmla="*/ 11 w 14"/>
                  <a:gd name="T17" fmla="*/ 11 h 42"/>
                  <a:gd name="T18" fmla="*/ 11 w 14"/>
                  <a:gd name="T19" fmla="*/ 0 h 42"/>
                  <a:gd name="T20" fmla="*/ 6 w 14"/>
                  <a:gd name="T21" fmla="*/ 3 h 42"/>
                  <a:gd name="T22" fmla="*/ 3 w 14"/>
                  <a:gd name="T23" fmla="*/ 7 h 42"/>
                  <a:gd name="T24" fmla="*/ 0 w 14"/>
                  <a:gd name="T25" fmla="*/ 13 h 42"/>
                  <a:gd name="T26" fmla="*/ 0 w 14"/>
                  <a:gd name="T27" fmla="*/ 19 h 42"/>
                  <a:gd name="T28" fmla="*/ 0 w 14"/>
                  <a:gd name="T29" fmla="*/ 28 h 42"/>
                  <a:gd name="T30" fmla="*/ 1 w 14"/>
                  <a:gd name="T31" fmla="*/ 34 h 42"/>
                  <a:gd name="T32" fmla="*/ 6 w 14"/>
                  <a:gd name="T33" fmla="*/ 38 h 42"/>
                  <a:gd name="T34" fmla="*/ 12 w 14"/>
                  <a:gd name="T35" fmla="*/ 42 h 42"/>
                  <a:gd name="T36" fmla="*/ 14 w 14"/>
                  <a:gd name="T37" fmla="*/ 34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42"/>
                  <a:gd name="T59" fmla="*/ 14 w 1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42">
                    <a:moveTo>
                      <a:pt x="14" y="34"/>
                    </a:moveTo>
                    <a:lnTo>
                      <a:pt x="9" y="32"/>
                    </a:lnTo>
                    <a:lnTo>
                      <a:pt x="8" y="28"/>
                    </a:lnTo>
                    <a:lnTo>
                      <a:pt x="6" y="26"/>
                    </a:lnTo>
                    <a:lnTo>
                      <a:pt x="6" y="21"/>
                    </a:lnTo>
                    <a:lnTo>
                      <a:pt x="6" y="17"/>
                    </a:lnTo>
                    <a:lnTo>
                      <a:pt x="8" y="13"/>
                    </a:lnTo>
                    <a:lnTo>
                      <a:pt x="9" y="11"/>
                    </a:lnTo>
                    <a:lnTo>
                      <a:pt x="11" y="11"/>
                    </a:lnTo>
                    <a:lnTo>
                      <a:pt x="11" y="0"/>
                    </a:lnTo>
                    <a:lnTo>
                      <a:pt x="6" y="3"/>
                    </a:lnTo>
                    <a:lnTo>
                      <a:pt x="3" y="7"/>
                    </a:lnTo>
                    <a:lnTo>
                      <a:pt x="0" y="13"/>
                    </a:lnTo>
                    <a:lnTo>
                      <a:pt x="0" y="19"/>
                    </a:lnTo>
                    <a:lnTo>
                      <a:pt x="0" y="28"/>
                    </a:lnTo>
                    <a:lnTo>
                      <a:pt x="1" y="34"/>
                    </a:lnTo>
                    <a:lnTo>
                      <a:pt x="6" y="38"/>
                    </a:lnTo>
                    <a:lnTo>
                      <a:pt x="12" y="42"/>
                    </a:lnTo>
                    <a:lnTo>
                      <a:pt x="14"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34" name="Freeform 454"/>
              <p:cNvSpPr>
                <a:spLocks/>
              </p:cNvSpPr>
              <p:nvPr/>
            </p:nvSpPr>
            <p:spPr bwMode="auto">
              <a:xfrm>
                <a:off x="3389" y="1808"/>
                <a:ext cx="47" cy="29"/>
              </a:xfrm>
              <a:custGeom>
                <a:avLst/>
                <a:gdLst>
                  <a:gd name="T0" fmla="*/ 39 w 47"/>
                  <a:gd name="T1" fmla="*/ 23 h 29"/>
                  <a:gd name="T2" fmla="*/ 44 w 47"/>
                  <a:gd name="T3" fmla="*/ 21 h 29"/>
                  <a:gd name="T4" fmla="*/ 39 w 47"/>
                  <a:gd name="T5" fmla="*/ 19 h 29"/>
                  <a:gd name="T6" fmla="*/ 35 w 47"/>
                  <a:gd name="T7" fmla="*/ 15 h 29"/>
                  <a:gd name="T8" fmla="*/ 28 w 47"/>
                  <a:gd name="T9" fmla="*/ 13 h 29"/>
                  <a:gd name="T10" fmla="*/ 24 w 47"/>
                  <a:gd name="T11" fmla="*/ 8 h 29"/>
                  <a:gd name="T12" fmla="*/ 19 w 47"/>
                  <a:gd name="T13" fmla="*/ 6 h 29"/>
                  <a:gd name="T14" fmla="*/ 13 w 47"/>
                  <a:gd name="T15" fmla="*/ 2 h 29"/>
                  <a:gd name="T16" fmla="*/ 8 w 47"/>
                  <a:gd name="T17" fmla="*/ 0 h 29"/>
                  <a:gd name="T18" fmla="*/ 2 w 47"/>
                  <a:gd name="T19" fmla="*/ 0 h 29"/>
                  <a:gd name="T20" fmla="*/ 0 w 47"/>
                  <a:gd name="T21" fmla="*/ 8 h 29"/>
                  <a:gd name="T22" fmla="*/ 7 w 47"/>
                  <a:gd name="T23" fmla="*/ 8 h 29"/>
                  <a:gd name="T24" fmla="*/ 11 w 47"/>
                  <a:gd name="T25" fmla="*/ 11 h 29"/>
                  <a:gd name="T26" fmla="*/ 16 w 47"/>
                  <a:gd name="T27" fmla="*/ 15 h 29"/>
                  <a:gd name="T28" fmla="*/ 21 w 47"/>
                  <a:gd name="T29" fmla="*/ 17 h 29"/>
                  <a:gd name="T30" fmla="*/ 27 w 47"/>
                  <a:gd name="T31" fmla="*/ 19 h 29"/>
                  <a:gd name="T32" fmla="*/ 32 w 47"/>
                  <a:gd name="T33" fmla="*/ 23 h 29"/>
                  <a:gd name="T34" fmla="*/ 36 w 47"/>
                  <a:gd name="T35" fmla="*/ 25 h 29"/>
                  <a:gd name="T36" fmla="*/ 42 w 47"/>
                  <a:gd name="T37" fmla="*/ 29 h 29"/>
                  <a:gd name="T38" fmla="*/ 47 w 47"/>
                  <a:gd name="T39" fmla="*/ 25 h 29"/>
                  <a:gd name="T40" fmla="*/ 42 w 47"/>
                  <a:gd name="T41" fmla="*/ 29 h 29"/>
                  <a:gd name="T42" fmla="*/ 46 w 47"/>
                  <a:gd name="T43" fmla="*/ 29 h 29"/>
                  <a:gd name="T44" fmla="*/ 47 w 47"/>
                  <a:gd name="T45" fmla="*/ 25 h 29"/>
                  <a:gd name="T46" fmla="*/ 39 w 47"/>
                  <a:gd name="T47" fmla="*/ 23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29"/>
                  <a:gd name="T74" fmla="*/ 47 w 47"/>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29">
                    <a:moveTo>
                      <a:pt x="39" y="23"/>
                    </a:moveTo>
                    <a:lnTo>
                      <a:pt x="44" y="21"/>
                    </a:lnTo>
                    <a:lnTo>
                      <a:pt x="39" y="19"/>
                    </a:lnTo>
                    <a:lnTo>
                      <a:pt x="35" y="15"/>
                    </a:lnTo>
                    <a:lnTo>
                      <a:pt x="28" y="13"/>
                    </a:lnTo>
                    <a:lnTo>
                      <a:pt x="24" y="8"/>
                    </a:lnTo>
                    <a:lnTo>
                      <a:pt x="19" y="6"/>
                    </a:lnTo>
                    <a:lnTo>
                      <a:pt x="13" y="2"/>
                    </a:lnTo>
                    <a:lnTo>
                      <a:pt x="8" y="0"/>
                    </a:lnTo>
                    <a:lnTo>
                      <a:pt x="2" y="0"/>
                    </a:lnTo>
                    <a:lnTo>
                      <a:pt x="0" y="8"/>
                    </a:lnTo>
                    <a:lnTo>
                      <a:pt x="7" y="8"/>
                    </a:lnTo>
                    <a:lnTo>
                      <a:pt x="11" y="11"/>
                    </a:lnTo>
                    <a:lnTo>
                      <a:pt x="16" y="15"/>
                    </a:lnTo>
                    <a:lnTo>
                      <a:pt x="21" y="17"/>
                    </a:lnTo>
                    <a:lnTo>
                      <a:pt x="27" y="19"/>
                    </a:lnTo>
                    <a:lnTo>
                      <a:pt x="32" y="23"/>
                    </a:lnTo>
                    <a:lnTo>
                      <a:pt x="36" y="25"/>
                    </a:lnTo>
                    <a:lnTo>
                      <a:pt x="42" y="29"/>
                    </a:lnTo>
                    <a:lnTo>
                      <a:pt x="47" y="25"/>
                    </a:lnTo>
                    <a:lnTo>
                      <a:pt x="42" y="29"/>
                    </a:lnTo>
                    <a:lnTo>
                      <a:pt x="46" y="29"/>
                    </a:lnTo>
                    <a:lnTo>
                      <a:pt x="47" y="25"/>
                    </a:lnTo>
                    <a:lnTo>
                      <a:pt x="39" y="2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35" name="Freeform 455"/>
              <p:cNvSpPr>
                <a:spLocks/>
              </p:cNvSpPr>
              <p:nvPr/>
            </p:nvSpPr>
            <p:spPr bwMode="auto">
              <a:xfrm>
                <a:off x="3425" y="1812"/>
                <a:ext cx="11" cy="21"/>
              </a:xfrm>
              <a:custGeom>
                <a:avLst/>
                <a:gdLst>
                  <a:gd name="T0" fmla="*/ 0 w 11"/>
                  <a:gd name="T1" fmla="*/ 4 h 21"/>
                  <a:gd name="T2" fmla="*/ 0 w 11"/>
                  <a:gd name="T3" fmla="*/ 7 h 21"/>
                  <a:gd name="T4" fmla="*/ 2 w 11"/>
                  <a:gd name="T5" fmla="*/ 9 h 21"/>
                  <a:gd name="T6" fmla="*/ 2 w 11"/>
                  <a:gd name="T7" fmla="*/ 11 h 21"/>
                  <a:gd name="T8" fmla="*/ 3 w 11"/>
                  <a:gd name="T9" fmla="*/ 13 h 21"/>
                  <a:gd name="T10" fmla="*/ 3 w 11"/>
                  <a:gd name="T11" fmla="*/ 15 h 21"/>
                  <a:gd name="T12" fmla="*/ 3 w 11"/>
                  <a:gd name="T13" fmla="*/ 17 h 21"/>
                  <a:gd name="T14" fmla="*/ 5 w 11"/>
                  <a:gd name="T15" fmla="*/ 17 h 21"/>
                  <a:gd name="T16" fmla="*/ 3 w 11"/>
                  <a:gd name="T17" fmla="*/ 19 h 21"/>
                  <a:gd name="T18" fmla="*/ 11 w 11"/>
                  <a:gd name="T19" fmla="*/ 21 h 21"/>
                  <a:gd name="T20" fmla="*/ 11 w 11"/>
                  <a:gd name="T21" fmla="*/ 17 h 21"/>
                  <a:gd name="T22" fmla="*/ 11 w 11"/>
                  <a:gd name="T23" fmla="*/ 15 h 21"/>
                  <a:gd name="T24" fmla="*/ 10 w 11"/>
                  <a:gd name="T25" fmla="*/ 11 h 21"/>
                  <a:gd name="T26" fmla="*/ 10 w 11"/>
                  <a:gd name="T27" fmla="*/ 9 h 21"/>
                  <a:gd name="T28" fmla="*/ 8 w 11"/>
                  <a:gd name="T29" fmla="*/ 7 h 21"/>
                  <a:gd name="T30" fmla="*/ 6 w 11"/>
                  <a:gd name="T31" fmla="*/ 4 h 21"/>
                  <a:gd name="T32" fmla="*/ 6 w 11"/>
                  <a:gd name="T33" fmla="*/ 2 h 21"/>
                  <a:gd name="T34" fmla="*/ 5 w 11"/>
                  <a:gd name="T35" fmla="*/ 0 h 21"/>
                  <a:gd name="T36" fmla="*/ 0 w 11"/>
                  <a:gd name="T37" fmla="*/ 4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21"/>
                  <a:gd name="T59" fmla="*/ 11 w 11"/>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21">
                    <a:moveTo>
                      <a:pt x="0" y="4"/>
                    </a:moveTo>
                    <a:lnTo>
                      <a:pt x="0" y="7"/>
                    </a:lnTo>
                    <a:lnTo>
                      <a:pt x="2" y="9"/>
                    </a:lnTo>
                    <a:lnTo>
                      <a:pt x="2" y="11"/>
                    </a:lnTo>
                    <a:lnTo>
                      <a:pt x="3" y="13"/>
                    </a:lnTo>
                    <a:lnTo>
                      <a:pt x="3" y="15"/>
                    </a:lnTo>
                    <a:lnTo>
                      <a:pt x="3" y="17"/>
                    </a:lnTo>
                    <a:lnTo>
                      <a:pt x="5" y="17"/>
                    </a:lnTo>
                    <a:lnTo>
                      <a:pt x="3" y="19"/>
                    </a:lnTo>
                    <a:lnTo>
                      <a:pt x="11" y="21"/>
                    </a:lnTo>
                    <a:lnTo>
                      <a:pt x="11" y="17"/>
                    </a:lnTo>
                    <a:lnTo>
                      <a:pt x="11" y="15"/>
                    </a:lnTo>
                    <a:lnTo>
                      <a:pt x="10" y="11"/>
                    </a:lnTo>
                    <a:lnTo>
                      <a:pt x="10" y="9"/>
                    </a:lnTo>
                    <a:lnTo>
                      <a:pt x="8" y="7"/>
                    </a:lnTo>
                    <a:lnTo>
                      <a:pt x="6" y="4"/>
                    </a:lnTo>
                    <a:lnTo>
                      <a:pt x="6" y="2"/>
                    </a:lnTo>
                    <a:lnTo>
                      <a:pt x="5" y="0"/>
                    </a:lnTo>
                    <a:lnTo>
                      <a:pt x="0"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36" name="Freeform 456"/>
              <p:cNvSpPr>
                <a:spLocks/>
              </p:cNvSpPr>
              <p:nvPr/>
            </p:nvSpPr>
            <p:spPr bwMode="auto">
              <a:xfrm>
                <a:off x="3263" y="1798"/>
                <a:ext cx="82" cy="100"/>
              </a:xfrm>
              <a:custGeom>
                <a:avLst/>
                <a:gdLst>
                  <a:gd name="T0" fmla="*/ 39 w 82"/>
                  <a:gd name="T1" fmla="*/ 6 h 100"/>
                  <a:gd name="T2" fmla="*/ 36 w 82"/>
                  <a:gd name="T3" fmla="*/ 6 h 100"/>
                  <a:gd name="T4" fmla="*/ 31 w 82"/>
                  <a:gd name="T5" fmla="*/ 6 h 100"/>
                  <a:gd name="T6" fmla="*/ 28 w 82"/>
                  <a:gd name="T7" fmla="*/ 6 h 100"/>
                  <a:gd name="T8" fmla="*/ 25 w 82"/>
                  <a:gd name="T9" fmla="*/ 8 h 100"/>
                  <a:gd name="T10" fmla="*/ 20 w 82"/>
                  <a:gd name="T11" fmla="*/ 8 h 100"/>
                  <a:gd name="T12" fmla="*/ 17 w 82"/>
                  <a:gd name="T13" fmla="*/ 8 h 100"/>
                  <a:gd name="T14" fmla="*/ 14 w 82"/>
                  <a:gd name="T15" fmla="*/ 10 h 100"/>
                  <a:gd name="T16" fmla="*/ 11 w 82"/>
                  <a:gd name="T17" fmla="*/ 12 h 100"/>
                  <a:gd name="T18" fmla="*/ 9 w 82"/>
                  <a:gd name="T19" fmla="*/ 14 h 100"/>
                  <a:gd name="T20" fmla="*/ 6 w 82"/>
                  <a:gd name="T21" fmla="*/ 16 h 100"/>
                  <a:gd name="T22" fmla="*/ 4 w 82"/>
                  <a:gd name="T23" fmla="*/ 18 h 100"/>
                  <a:gd name="T24" fmla="*/ 3 w 82"/>
                  <a:gd name="T25" fmla="*/ 23 h 100"/>
                  <a:gd name="T26" fmla="*/ 1 w 82"/>
                  <a:gd name="T27" fmla="*/ 25 h 100"/>
                  <a:gd name="T28" fmla="*/ 1 w 82"/>
                  <a:gd name="T29" fmla="*/ 29 h 100"/>
                  <a:gd name="T30" fmla="*/ 0 w 82"/>
                  <a:gd name="T31" fmla="*/ 31 h 100"/>
                  <a:gd name="T32" fmla="*/ 0 w 82"/>
                  <a:gd name="T33" fmla="*/ 35 h 100"/>
                  <a:gd name="T34" fmla="*/ 0 w 82"/>
                  <a:gd name="T35" fmla="*/ 39 h 100"/>
                  <a:gd name="T36" fmla="*/ 0 w 82"/>
                  <a:gd name="T37" fmla="*/ 44 h 100"/>
                  <a:gd name="T38" fmla="*/ 0 w 82"/>
                  <a:gd name="T39" fmla="*/ 48 h 100"/>
                  <a:gd name="T40" fmla="*/ 0 w 82"/>
                  <a:gd name="T41" fmla="*/ 52 h 100"/>
                  <a:gd name="T42" fmla="*/ 0 w 82"/>
                  <a:gd name="T43" fmla="*/ 56 h 100"/>
                  <a:gd name="T44" fmla="*/ 0 w 82"/>
                  <a:gd name="T45" fmla="*/ 61 h 100"/>
                  <a:gd name="T46" fmla="*/ 1 w 82"/>
                  <a:gd name="T47" fmla="*/ 65 h 100"/>
                  <a:gd name="T48" fmla="*/ 1 w 82"/>
                  <a:gd name="T49" fmla="*/ 69 h 100"/>
                  <a:gd name="T50" fmla="*/ 3 w 82"/>
                  <a:gd name="T51" fmla="*/ 73 h 100"/>
                  <a:gd name="T52" fmla="*/ 4 w 82"/>
                  <a:gd name="T53" fmla="*/ 77 h 100"/>
                  <a:gd name="T54" fmla="*/ 6 w 82"/>
                  <a:gd name="T55" fmla="*/ 79 h 100"/>
                  <a:gd name="T56" fmla="*/ 9 w 82"/>
                  <a:gd name="T57" fmla="*/ 84 h 100"/>
                  <a:gd name="T58" fmla="*/ 11 w 82"/>
                  <a:gd name="T59" fmla="*/ 88 h 100"/>
                  <a:gd name="T60" fmla="*/ 14 w 82"/>
                  <a:gd name="T61" fmla="*/ 90 h 100"/>
                  <a:gd name="T62" fmla="*/ 17 w 82"/>
                  <a:gd name="T63" fmla="*/ 94 h 100"/>
                  <a:gd name="T64" fmla="*/ 18 w 82"/>
                  <a:gd name="T65" fmla="*/ 96 h 100"/>
                  <a:gd name="T66" fmla="*/ 23 w 82"/>
                  <a:gd name="T67" fmla="*/ 100 h 100"/>
                  <a:gd name="T68" fmla="*/ 26 w 82"/>
                  <a:gd name="T69" fmla="*/ 100 h 100"/>
                  <a:gd name="T70" fmla="*/ 29 w 82"/>
                  <a:gd name="T71" fmla="*/ 100 h 100"/>
                  <a:gd name="T72" fmla="*/ 32 w 82"/>
                  <a:gd name="T73" fmla="*/ 96 h 100"/>
                  <a:gd name="T74" fmla="*/ 34 w 82"/>
                  <a:gd name="T75" fmla="*/ 94 h 100"/>
                  <a:gd name="T76" fmla="*/ 37 w 82"/>
                  <a:gd name="T77" fmla="*/ 90 h 100"/>
                  <a:gd name="T78" fmla="*/ 39 w 82"/>
                  <a:gd name="T79" fmla="*/ 86 h 100"/>
                  <a:gd name="T80" fmla="*/ 42 w 82"/>
                  <a:gd name="T81" fmla="*/ 82 h 100"/>
                  <a:gd name="T82" fmla="*/ 47 w 82"/>
                  <a:gd name="T83" fmla="*/ 73 h 100"/>
                  <a:gd name="T84" fmla="*/ 50 w 82"/>
                  <a:gd name="T85" fmla="*/ 63 h 100"/>
                  <a:gd name="T86" fmla="*/ 54 w 82"/>
                  <a:gd name="T87" fmla="*/ 54 h 100"/>
                  <a:gd name="T88" fmla="*/ 59 w 82"/>
                  <a:gd name="T89" fmla="*/ 46 h 100"/>
                  <a:gd name="T90" fmla="*/ 64 w 82"/>
                  <a:gd name="T91" fmla="*/ 35 h 100"/>
                  <a:gd name="T92" fmla="*/ 68 w 82"/>
                  <a:gd name="T93" fmla="*/ 29 h 100"/>
                  <a:gd name="T94" fmla="*/ 75 w 82"/>
                  <a:gd name="T95" fmla="*/ 23 h 100"/>
                  <a:gd name="T96" fmla="*/ 82 w 82"/>
                  <a:gd name="T97" fmla="*/ 16 h 100"/>
                  <a:gd name="T98" fmla="*/ 79 w 82"/>
                  <a:gd name="T99" fmla="*/ 8 h 100"/>
                  <a:gd name="T100" fmla="*/ 75 w 82"/>
                  <a:gd name="T101" fmla="*/ 2 h 100"/>
                  <a:gd name="T102" fmla="*/ 70 w 82"/>
                  <a:gd name="T103" fmla="*/ 0 h 100"/>
                  <a:gd name="T104" fmla="*/ 64 w 82"/>
                  <a:gd name="T105" fmla="*/ 0 h 100"/>
                  <a:gd name="T106" fmla="*/ 57 w 82"/>
                  <a:gd name="T107" fmla="*/ 0 h 100"/>
                  <a:gd name="T108" fmla="*/ 51 w 82"/>
                  <a:gd name="T109" fmla="*/ 2 h 100"/>
                  <a:gd name="T110" fmla="*/ 45 w 82"/>
                  <a:gd name="T111" fmla="*/ 4 h 100"/>
                  <a:gd name="T112" fmla="*/ 39 w 82"/>
                  <a:gd name="T113" fmla="*/ 6 h 1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2"/>
                  <a:gd name="T172" fmla="*/ 0 h 100"/>
                  <a:gd name="T173" fmla="*/ 82 w 82"/>
                  <a:gd name="T174" fmla="*/ 100 h 1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2" h="100">
                    <a:moveTo>
                      <a:pt x="39" y="6"/>
                    </a:moveTo>
                    <a:lnTo>
                      <a:pt x="36" y="6"/>
                    </a:lnTo>
                    <a:lnTo>
                      <a:pt x="31" y="6"/>
                    </a:lnTo>
                    <a:lnTo>
                      <a:pt x="28" y="6"/>
                    </a:lnTo>
                    <a:lnTo>
                      <a:pt x="25" y="8"/>
                    </a:lnTo>
                    <a:lnTo>
                      <a:pt x="20" y="8"/>
                    </a:lnTo>
                    <a:lnTo>
                      <a:pt x="17" y="8"/>
                    </a:lnTo>
                    <a:lnTo>
                      <a:pt x="14" y="10"/>
                    </a:lnTo>
                    <a:lnTo>
                      <a:pt x="11" y="12"/>
                    </a:lnTo>
                    <a:lnTo>
                      <a:pt x="9" y="14"/>
                    </a:lnTo>
                    <a:lnTo>
                      <a:pt x="6" y="16"/>
                    </a:lnTo>
                    <a:lnTo>
                      <a:pt x="4" y="18"/>
                    </a:lnTo>
                    <a:lnTo>
                      <a:pt x="3" y="23"/>
                    </a:lnTo>
                    <a:lnTo>
                      <a:pt x="1" y="25"/>
                    </a:lnTo>
                    <a:lnTo>
                      <a:pt x="1" y="29"/>
                    </a:lnTo>
                    <a:lnTo>
                      <a:pt x="0" y="31"/>
                    </a:lnTo>
                    <a:lnTo>
                      <a:pt x="0" y="35"/>
                    </a:lnTo>
                    <a:lnTo>
                      <a:pt x="0" y="39"/>
                    </a:lnTo>
                    <a:lnTo>
                      <a:pt x="0" y="44"/>
                    </a:lnTo>
                    <a:lnTo>
                      <a:pt x="0" y="48"/>
                    </a:lnTo>
                    <a:lnTo>
                      <a:pt x="0" y="52"/>
                    </a:lnTo>
                    <a:lnTo>
                      <a:pt x="0" y="56"/>
                    </a:lnTo>
                    <a:lnTo>
                      <a:pt x="0" y="61"/>
                    </a:lnTo>
                    <a:lnTo>
                      <a:pt x="1" y="65"/>
                    </a:lnTo>
                    <a:lnTo>
                      <a:pt x="1" y="69"/>
                    </a:lnTo>
                    <a:lnTo>
                      <a:pt x="3" y="73"/>
                    </a:lnTo>
                    <a:lnTo>
                      <a:pt x="4" y="77"/>
                    </a:lnTo>
                    <a:lnTo>
                      <a:pt x="6" y="79"/>
                    </a:lnTo>
                    <a:lnTo>
                      <a:pt x="9" y="84"/>
                    </a:lnTo>
                    <a:lnTo>
                      <a:pt x="11" y="88"/>
                    </a:lnTo>
                    <a:lnTo>
                      <a:pt x="14" y="90"/>
                    </a:lnTo>
                    <a:lnTo>
                      <a:pt x="17" y="94"/>
                    </a:lnTo>
                    <a:lnTo>
                      <a:pt x="18" y="96"/>
                    </a:lnTo>
                    <a:lnTo>
                      <a:pt x="23" y="100"/>
                    </a:lnTo>
                    <a:lnTo>
                      <a:pt x="26" y="100"/>
                    </a:lnTo>
                    <a:lnTo>
                      <a:pt x="29" y="100"/>
                    </a:lnTo>
                    <a:lnTo>
                      <a:pt x="32" y="96"/>
                    </a:lnTo>
                    <a:lnTo>
                      <a:pt x="34" y="94"/>
                    </a:lnTo>
                    <a:lnTo>
                      <a:pt x="37" y="90"/>
                    </a:lnTo>
                    <a:lnTo>
                      <a:pt x="39" y="86"/>
                    </a:lnTo>
                    <a:lnTo>
                      <a:pt x="42" y="82"/>
                    </a:lnTo>
                    <a:lnTo>
                      <a:pt x="47" y="73"/>
                    </a:lnTo>
                    <a:lnTo>
                      <a:pt x="50" y="63"/>
                    </a:lnTo>
                    <a:lnTo>
                      <a:pt x="54" y="54"/>
                    </a:lnTo>
                    <a:lnTo>
                      <a:pt x="59" y="46"/>
                    </a:lnTo>
                    <a:lnTo>
                      <a:pt x="64" y="35"/>
                    </a:lnTo>
                    <a:lnTo>
                      <a:pt x="68" y="29"/>
                    </a:lnTo>
                    <a:lnTo>
                      <a:pt x="75" y="23"/>
                    </a:lnTo>
                    <a:lnTo>
                      <a:pt x="82" y="16"/>
                    </a:lnTo>
                    <a:lnTo>
                      <a:pt x="79" y="8"/>
                    </a:lnTo>
                    <a:lnTo>
                      <a:pt x="75" y="2"/>
                    </a:lnTo>
                    <a:lnTo>
                      <a:pt x="70" y="0"/>
                    </a:lnTo>
                    <a:lnTo>
                      <a:pt x="64" y="0"/>
                    </a:lnTo>
                    <a:lnTo>
                      <a:pt x="57" y="0"/>
                    </a:lnTo>
                    <a:lnTo>
                      <a:pt x="51" y="2"/>
                    </a:lnTo>
                    <a:lnTo>
                      <a:pt x="45" y="4"/>
                    </a:lnTo>
                    <a:lnTo>
                      <a:pt x="39" y="6"/>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37" name="Freeform 457"/>
              <p:cNvSpPr>
                <a:spLocks/>
              </p:cNvSpPr>
              <p:nvPr/>
            </p:nvSpPr>
            <p:spPr bwMode="auto">
              <a:xfrm>
                <a:off x="3272" y="1800"/>
                <a:ext cx="30" cy="12"/>
              </a:xfrm>
              <a:custGeom>
                <a:avLst/>
                <a:gdLst>
                  <a:gd name="T0" fmla="*/ 3 w 30"/>
                  <a:gd name="T1" fmla="*/ 12 h 12"/>
                  <a:gd name="T2" fmla="*/ 6 w 30"/>
                  <a:gd name="T3" fmla="*/ 12 h 12"/>
                  <a:gd name="T4" fmla="*/ 9 w 30"/>
                  <a:gd name="T5" fmla="*/ 10 h 12"/>
                  <a:gd name="T6" fmla="*/ 12 w 30"/>
                  <a:gd name="T7" fmla="*/ 10 h 12"/>
                  <a:gd name="T8" fmla="*/ 16 w 30"/>
                  <a:gd name="T9" fmla="*/ 10 h 12"/>
                  <a:gd name="T10" fmla="*/ 19 w 30"/>
                  <a:gd name="T11" fmla="*/ 10 h 12"/>
                  <a:gd name="T12" fmla="*/ 22 w 30"/>
                  <a:gd name="T13" fmla="*/ 8 h 12"/>
                  <a:gd name="T14" fmla="*/ 27 w 30"/>
                  <a:gd name="T15" fmla="*/ 8 h 12"/>
                  <a:gd name="T16" fmla="*/ 30 w 30"/>
                  <a:gd name="T17" fmla="*/ 8 h 12"/>
                  <a:gd name="T18" fmla="*/ 30 w 30"/>
                  <a:gd name="T19" fmla="*/ 0 h 12"/>
                  <a:gd name="T20" fmla="*/ 25 w 30"/>
                  <a:gd name="T21" fmla="*/ 0 h 12"/>
                  <a:gd name="T22" fmla="*/ 22 w 30"/>
                  <a:gd name="T23" fmla="*/ 0 h 12"/>
                  <a:gd name="T24" fmla="*/ 19 w 30"/>
                  <a:gd name="T25" fmla="*/ 0 h 12"/>
                  <a:gd name="T26" fmla="*/ 14 w 30"/>
                  <a:gd name="T27" fmla="*/ 0 h 12"/>
                  <a:gd name="T28" fmla="*/ 11 w 30"/>
                  <a:gd name="T29" fmla="*/ 2 h 12"/>
                  <a:gd name="T30" fmla="*/ 8 w 30"/>
                  <a:gd name="T31" fmla="*/ 2 h 12"/>
                  <a:gd name="T32" fmla="*/ 3 w 30"/>
                  <a:gd name="T33" fmla="*/ 4 h 12"/>
                  <a:gd name="T34" fmla="*/ 0 w 30"/>
                  <a:gd name="T35" fmla="*/ 6 h 12"/>
                  <a:gd name="T36" fmla="*/ 3 w 30"/>
                  <a:gd name="T37" fmla="*/ 12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12"/>
                  <a:gd name="T59" fmla="*/ 30 w 30"/>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12">
                    <a:moveTo>
                      <a:pt x="3" y="12"/>
                    </a:moveTo>
                    <a:lnTo>
                      <a:pt x="6" y="12"/>
                    </a:lnTo>
                    <a:lnTo>
                      <a:pt x="9" y="10"/>
                    </a:lnTo>
                    <a:lnTo>
                      <a:pt x="12" y="10"/>
                    </a:lnTo>
                    <a:lnTo>
                      <a:pt x="16" y="10"/>
                    </a:lnTo>
                    <a:lnTo>
                      <a:pt x="19" y="10"/>
                    </a:lnTo>
                    <a:lnTo>
                      <a:pt x="22" y="8"/>
                    </a:lnTo>
                    <a:lnTo>
                      <a:pt x="27" y="8"/>
                    </a:lnTo>
                    <a:lnTo>
                      <a:pt x="30" y="8"/>
                    </a:lnTo>
                    <a:lnTo>
                      <a:pt x="30" y="0"/>
                    </a:lnTo>
                    <a:lnTo>
                      <a:pt x="25" y="0"/>
                    </a:lnTo>
                    <a:lnTo>
                      <a:pt x="22" y="0"/>
                    </a:lnTo>
                    <a:lnTo>
                      <a:pt x="19" y="0"/>
                    </a:lnTo>
                    <a:lnTo>
                      <a:pt x="14" y="0"/>
                    </a:lnTo>
                    <a:lnTo>
                      <a:pt x="11" y="2"/>
                    </a:lnTo>
                    <a:lnTo>
                      <a:pt x="8" y="2"/>
                    </a:lnTo>
                    <a:lnTo>
                      <a:pt x="3" y="4"/>
                    </a:lnTo>
                    <a:lnTo>
                      <a:pt x="0" y="6"/>
                    </a:lnTo>
                    <a:lnTo>
                      <a:pt x="3" y="1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38" name="Freeform 458"/>
              <p:cNvSpPr>
                <a:spLocks/>
              </p:cNvSpPr>
              <p:nvPr/>
            </p:nvSpPr>
            <p:spPr bwMode="auto">
              <a:xfrm>
                <a:off x="3259" y="1806"/>
                <a:ext cx="16" cy="27"/>
              </a:xfrm>
              <a:custGeom>
                <a:avLst/>
                <a:gdLst>
                  <a:gd name="T0" fmla="*/ 7 w 16"/>
                  <a:gd name="T1" fmla="*/ 27 h 27"/>
                  <a:gd name="T2" fmla="*/ 7 w 16"/>
                  <a:gd name="T3" fmla="*/ 25 h 27"/>
                  <a:gd name="T4" fmla="*/ 8 w 16"/>
                  <a:gd name="T5" fmla="*/ 21 h 27"/>
                  <a:gd name="T6" fmla="*/ 8 w 16"/>
                  <a:gd name="T7" fmla="*/ 19 h 27"/>
                  <a:gd name="T8" fmla="*/ 10 w 16"/>
                  <a:gd name="T9" fmla="*/ 17 h 27"/>
                  <a:gd name="T10" fmla="*/ 11 w 16"/>
                  <a:gd name="T11" fmla="*/ 13 h 27"/>
                  <a:gd name="T12" fmla="*/ 13 w 16"/>
                  <a:gd name="T13" fmla="*/ 10 h 27"/>
                  <a:gd name="T14" fmla="*/ 15 w 16"/>
                  <a:gd name="T15" fmla="*/ 8 h 27"/>
                  <a:gd name="T16" fmla="*/ 16 w 16"/>
                  <a:gd name="T17" fmla="*/ 6 h 27"/>
                  <a:gd name="T18" fmla="*/ 13 w 16"/>
                  <a:gd name="T19" fmla="*/ 0 h 27"/>
                  <a:gd name="T20" fmla="*/ 10 w 16"/>
                  <a:gd name="T21" fmla="*/ 2 h 27"/>
                  <a:gd name="T22" fmla="*/ 8 w 16"/>
                  <a:gd name="T23" fmla="*/ 4 h 27"/>
                  <a:gd name="T24" fmla="*/ 7 w 16"/>
                  <a:gd name="T25" fmla="*/ 8 h 27"/>
                  <a:gd name="T26" fmla="*/ 4 w 16"/>
                  <a:gd name="T27" fmla="*/ 10 h 27"/>
                  <a:gd name="T28" fmla="*/ 4 w 16"/>
                  <a:gd name="T29" fmla="*/ 15 h 27"/>
                  <a:gd name="T30" fmla="*/ 2 w 16"/>
                  <a:gd name="T31" fmla="*/ 19 h 27"/>
                  <a:gd name="T32" fmla="*/ 0 w 16"/>
                  <a:gd name="T33" fmla="*/ 23 h 27"/>
                  <a:gd name="T34" fmla="*/ 0 w 16"/>
                  <a:gd name="T35" fmla="*/ 27 h 27"/>
                  <a:gd name="T36" fmla="*/ 7 w 16"/>
                  <a:gd name="T37" fmla="*/ 2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27"/>
                  <a:gd name="T59" fmla="*/ 16 w 16"/>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27">
                    <a:moveTo>
                      <a:pt x="7" y="27"/>
                    </a:moveTo>
                    <a:lnTo>
                      <a:pt x="7" y="25"/>
                    </a:lnTo>
                    <a:lnTo>
                      <a:pt x="8" y="21"/>
                    </a:lnTo>
                    <a:lnTo>
                      <a:pt x="8" y="19"/>
                    </a:lnTo>
                    <a:lnTo>
                      <a:pt x="10" y="17"/>
                    </a:lnTo>
                    <a:lnTo>
                      <a:pt x="11" y="13"/>
                    </a:lnTo>
                    <a:lnTo>
                      <a:pt x="13" y="10"/>
                    </a:lnTo>
                    <a:lnTo>
                      <a:pt x="15" y="8"/>
                    </a:lnTo>
                    <a:lnTo>
                      <a:pt x="16" y="6"/>
                    </a:lnTo>
                    <a:lnTo>
                      <a:pt x="13" y="0"/>
                    </a:lnTo>
                    <a:lnTo>
                      <a:pt x="10" y="2"/>
                    </a:lnTo>
                    <a:lnTo>
                      <a:pt x="8" y="4"/>
                    </a:lnTo>
                    <a:lnTo>
                      <a:pt x="7" y="8"/>
                    </a:lnTo>
                    <a:lnTo>
                      <a:pt x="4" y="10"/>
                    </a:lnTo>
                    <a:lnTo>
                      <a:pt x="4" y="15"/>
                    </a:lnTo>
                    <a:lnTo>
                      <a:pt x="2" y="19"/>
                    </a:lnTo>
                    <a:lnTo>
                      <a:pt x="0" y="23"/>
                    </a:lnTo>
                    <a:lnTo>
                      <a:pt x="0" y="27"/>
                    </a:lnTo>
                    <a:lnTo>
                      <a:pt x="7" y="2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39" name="Freeform 459"/>
              <p:cNvSpPr>
                <a:spLocks/>
              </p:cNvSpPr>
              <p:nvPr/>
            </p:nvSpPr>
            <p:spPr bwMode="auto">
              <a:xfrm>
                <a:off x="3259" y="1833"/>
                <a:ext cx="8" cy="34"/>
              </a:xfrm>
              <a:custGeom>
                <a:avLst/>
                <a:gdLst>
                  <a:gd name="T0" fmla="*/ 8 w 8"/>
                  <a:gd name="T1" fmla="*/ 32 h 34"/>
                  <a:gd name="T2" fmla="*/ 8 w 8"/>
                  <a:gd name="T3" fmla="*/ 30 h 34"/>
                  <a:gd name="T4" fmla="*/ 7 w 8"/>
                  <a:gd name="T5" fmla="*/ 26 h 34"/>
                  <a:gd name="T6" fmla="*/ 7 w 8"/>
                  <a:gd name="T7" fmla="*/ 21 h 34"/>
                  <a:gd name="T8" fmla="*/ 7 w 8"/>
                  <a:gd name="T9" fmla="*/ 17 h 34"/>
                  <a:gd name="T10" fmla="*/ 7 w 8"/>
                  <a:gd name="T11" fmla="*/ 13 h 34"/>
                  <a:gd name="T12" fmla="*/ 7 w 8"/>
                  <a:gd name="T13" fmla="*/ 9 h 34"/>
                  <a:gd name="T14" fmla="*/ 7 w 8"/>
                  <a:gd name="T15" fmla="*/ 4 h 34"/>
                  <a:gd name="T16" fmla="*/ 7 w 8"/>
                  <a:gd name="T17" fmla="*/ 0 h 34"/>
                  <a:gd name="T18" fmla="*/ 0 w 8"/>
                  <a:gd name="T19" fmla="*/ 0 h 34"/>
                  <a:gd name="T20" fmla="*/ 0 w 8"/>
                  <a:gd name="T21" fmla="*/ 4 h 34"/>
                  <a:gd name="T22" fmla="*/ 0 w 8"/>
                  <a:gd name="T23" fmla="*/ 9 h 34"/>
                  <a:gd name="T24" fmla="*/ 0 w 8"/>
                  <a:gd name="T25" fmla="*/ 13 h 34"/>
                  <a:gd name="T26" fmla="*/ 0 w 8"/>
                  <a:gd name="T27" fmla="*/ 17 h 34"/>
                  <a:gd name="T28" fmla="*/ 0 w 8"/>
                  <a:gd name="T29" fmla="*/ 21 h 34"/>
                  <a:gd name="T30" fmla="*/ 0 w 8"/>
                  <a:gd name="T31" fmla="*/ 26 h 34"/>
                  <a:gd name="T32" fmla="*/ 2 w 8"/>
                  <a:gd name="T33" fmla="*/ 30 h 34"/>
                  <a:gd name="T34" fmla="*/ 2 w 8"/>
                  <a:gd name="T35" fmla="*/ 34 h 34"/>
                  <a:gd name="T36" fmla="*/ 8 w 8"/>
                  <a:gd name="T37" fmla="*/ 32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34"/>
                  <a:gd name="T59" fmla="*/ 8 w 8"/>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34">
                    <a:moveTo>
                      <a:pt x="8" y="32"/>
                    </a:moveTo>
                    <a:lnTo>
                      <a:pt x="8" y="30"/>
                    </a:lnTo>
                    <a:lnTo>
                      <a:pt x="7" y="26"/>
                    </a:lnTo>
                    <a:lnTo>
                      <a:pt x="7" y="21"/>
                    </a:lnTo>
                    <a:lnTo>
                      <a:pt x="7" y="17"/>
                    </a:lnTo>
                    <a:lnTo>
                      <a:pt x="7" y="13"/>
                    </a:lnTo>
                    <a:lnTo>
                      <a:pt x="7" y="9"/>
                    </a:lnTo>
                    <a:lnTo>
                      <a:pt x="7" y="4"/>
                    </a:lnTo>
                    <a:lnTo>
                      <a:pt x="7" y="0"/>
                    </a:lnTo>
                    <a:lnTo>
                      <a:pt x="0" y="0"/>
                    </a:lnTo>
                    <a:lnTo>
                      <a:pt x="0" y="4"/>
                    </a:lnTo>
                    <a:lnTo>
                      <a:pt x="0" y="9"/>
                    </a:lnTo>
                    <a:lnTo>
                      <a:pt x="0" y="13"/>
                    </a:lnTo>
                    <a:lnTo>
                      <a:pt x="0" y="17"/>
                    </a:lnTo>
                    <a:lnTo>
                      <a:pt x="0" y="21"/>
                    </a:lnTo>
                    <a:lnTo>
                      <a:pt x="0" y="26"/>
                    </a:lnTo>
                    <a:lnTo>
                      <a:pt x="2" y="30"/>
                    </a:lnTo>
                    <a:lnTo>
                      <a:pt x="2" y="34"/>
                    </a:lnTo>
                    <a:lnTo>
                      <a:pt x="8" y="3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40" name="Freeform 460"/>
              <p:cNvSpPr>
                <a:spLocks/>
              </p:cNvSpPr>
              <p:nvPr/>
            </p:nvSpPr>
            <p:spPr bwMode="auto">
              <a:xfrm>
                <a:off x="3261" y="1865"/>
                <a:ext cx="23" cy="33"/>
              </a:xfrm>
              <a:custGeom>
                <a:avLst/>
                <a:gdLst>
                  <a:gd name="T0" fmla="*/ 23 w 23"/>
                  <a:gd name="T1" fmla="*/ 27 h 33"/>
                  <a:gd name="T2" fmla="*/ 20 w 23"/>
                  <a:gd name="T3" fmla="*/ 23 h 33"/>
                  <a:gd name="T4" fmla="*/ 19 w 23"/>
                  <a:gd name="T5" fmla="*/ 21 h 33"/>
                  <a:gd name="T6" fmla="*/ 16 w 23"/>
                  <a:gd name="T7" fmla="*/ 17 h 33"/>
                  <a:gd name="T8" fmla="*/ 13 w 23"/>
                  <a:gd name="T9" fmla="*/ 15 h 33"/>
                  <a:gd name="T10" fmla="*/ 11 w 23"/>
                  <a:gd name="T11" fmla="*/ 10 h 33"/>
                  <a:gd name="T12" fmla="*/ 9 w 23"/>
                  <a:gd name="T13" fmla="*/ 8 h 33"/>
                  <a:gd name="T14" fmla="*/ 8 w 23"/>
                  <a:gd name="T15" fmla="*/ 4 h 33"/>
                  <a:gd name="T16" fmla="*/ 6 w 23"/>
                  <a:gd name="T17" fmla="*/ 0 h 33"/>
                  <a:gd name="T18" fmla="*/ 0 w 23"/>
                  <a:gd name="T19" fmla="*/ 2 h 33"/>
                  <a:gd name="T20" fmla="*/ 2 w 23"/>
                  <a:gd name="T21" fmla="*/ 8 h 33"/>
                  <a:gd name="T22" fmla="*/ 3 w 23"/>
                  <a:gd name="T23" fmla="*/ 12 h 33"/>
                  <a:gd name="T24" fmla="*/ 6 w 23"/>
                  <a:gd name="T25" fmla="*/ 17 h 33"/>
                  <a:gd name="T26" fmla="*/ 8 w 23"/>
                  <a:gd name="T27" fmla="*/ 21 h 33"/>
                  <a:gd name="T28" fmla="*/ 11 w 23"/>
                  <a:gd name="T29" fmla="*/ 23 h 33"/>
                  <a:gd name="T30" fmla="*/ 14 w 23"/>
                  <a:gd name="T31" fmla="*/ 27 h 33"/>
                  <a:gd name="T32" fmla="*/ 16 w 23"/>
                  <a:gd name="T33" fmla="*/ 29 h 33"/>
                  <a:gd name="T34" fmla="*/ 19 w 23"/>
                  <a:gd name="T35" fmla="*/ 33 h 33"/>
                  <a:gd name="T36" fmla="*/ 23 w 23"/>
                  <a:gd name="T37" fmla="*/ 27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33"/>
                  <a:gd name="T59" fmla="*/ 23 w 23"/>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33">
                    <a:moveTo>
                      <a:pt x="23" y="27"/>
                    </a:moveTo>
                    <a:lnTo>
                      <a:pt x="20" y="23"/>
                    </a:lnTo>
                    <a:lnTo>
                      <a:pt x="19" y="21"/>
                    </a:lnTo>
                    <a:lnTo>
                      <a:pt x="16" y="17"/>
                    </a:lnTo>
                    <a:lnTo>
                      <a:pt x="13" y="15"/>
                    </a:lnTo>
                    <a:lnTo>
                      <a:pt x="11" y="10"/>
                    </a:lnTo>
                    <a:lnTo>
                      <a:pt x="9" y="8"/>
                    </a:lnTo>
                    <a:lnTo>
                      <a:pt x="8" y="4"/>
                    </a:lnTo>
                    <a:lnTo>
                      <a:pt x="6" y="0"/>
                    </a:lnTo>
                    <a:lnTo>
                      <a:pt x="0" y="2"/>
                    </a:lnTo>
                    <a:lnTo>
                      <a:pt x="2" y="8"/>
                    </a:lnTo>
                    <a:lnTo>
                      <a:pt x="3" y="12"/>
                    </a:lnTo>
                    <a:lnTo>
                      <a:pt x="6" y="17"/>
                    </a:lnTo>
                    <a:lnTo>
                      <a:pt x="8" y="21"/>
                    </a:lnTo>
                    <a:lnTo>
                      <a:pt x="11" y="23"/>
                    </a:lnTo>
                    <a:lnTo>
                      <a:pt x="14" y="27"/>
                    </a:lnTo>
                    <a:lnTo>
                      <a:pt x="16" y="29"/>
                    </a:lnTo>
                    <a:lnTo>
                      <a:pt x="19" y="33"/>
                    </a:lnTo>
                    <a:lnTo>
                      <a:pt x="23" y="2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41" name="Freeform 461"/>
              <p:cNvSpPr>
                <a:spLocks/>
              </p:cNvSpPr>
              <p:nvPr/>
            </p:nvSpPr>
            <p:spPr bwMode="auto">
              <a:xfrm>
                <a:off x="3280" y="1877"/>
                <a:ext cx="26" cy="26"/>
              </a:xfrm>
              <a:custGeom>
                <a:avLst/>
                <a:gdLst>
                  <a:gd name="T0" fmla="*/ 22 w 26"/>
                  <a:gd name="T1" fmla="*/ 0 h 26"/>
                  <a:gd name="T2" fmla="*/ 20 w 26"/>
                  <a:gd name="T3" fmla="*/ 5 h 26"/>
                  <a:gd name="T4" fmla="*/ 17 w 26"/>
                  <a:gd name="T5" fmla="*/ 7 h 26"/>
                  <a:gd name="T6" fmla="*/ 15 w 26"/>
                  <a:gd name="T7" fmla="*/ 11 h 26"/>
                  <a:gd name="T8" fmla="*/ 12 w 26"/>
                  <a:gd name="T9" fmla="*/ 15 h 26"/>
                  <a:gd name="T10" fmla="*/ 11 w 26"/>
                  <a:gd name="T11" fmla="*/ 17 h 26"/>
                  <a:gd name="T12" fmla="*/ 9 w 26"/>
                  <a:gd name="T13" fmla="*/ 17 h 26"/>
                  <a:gd name="T14" fmla="*/ 6 w 26"/>
                  <a:gd name="T15" fmla="*/ 17 h 26"/>
                  <a:gd name="T16" fmla="*/ 4 w 26"/>
                  <a:gd name="T17" fmla="*/ 15 h 26"/>
                  <a:gd name="T18" fmla="*/ 0 w 26"/>
                  <a:gd name="T19" fmla="*/ 21 h 26"/>
                  <a:gd name="T20" fmla="*/ 4 w 26"/>
                  <a:gd name="T21" fmla="*/ 26 h 26"/>
                  <a:gd name="T22" fmla="*/ 9 w 26"/>
                  <a:gd name="T23" fmla="*/ 26 h 26"/>
                  <a:gd name="T24" fmla="*/ 12 w 26"/>
                  <a:gd name="T25" fmla="*/ 26 h 26"/>
                  <a:gd name="T26" fmla="*/ 17 w 26"/>
                  <a:gd name="T27" fmla="*/ 21 h 26"/>
                  <a:gd name="T28" fmla="*/ 20 w 26"/>
                  <a:gd name="T29" fmla="*/ 17 h 26"/>
                  <a:gd name="T30" fmla="*/ 23 w 26"/>
                  <a:gd name="T31" fmla="*/ 13 h 26"/>
                  <a:gd name="T32" fmla="*/ 25 w 26"/>
                  <a:gd name="T33" fmla="*/ 9 h 26"/>
                  <a:gd name="T34" fmla="*/ 26 w 26"/>
                  <a:gd name="T35" fmla="*/ 5 h 26"/>
                  <a:gd name="T36" fmla="*/ 22 w 26"/>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6"/>
                  <a:gd name="T59" fmla="*/ 26 w 26"/>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6">
                    <a:moveTo>
                      <a:pt x="22" y="0"/>
                    </a:moveTo>
                    <a:lnTo>
                      <a:pt x="20" y="5"/>
                    </a:lnTo>
                    <a:lnTo>
                      <a:pt x="17" y="7"/>
                    </a:lnTo>
                    <a:lnTo>
                      <a:pt x="15" y="11"/>
                    </a:lnTo>
                    <a:lnTo>
                      <a:pt x="12" y="15"/>
                    </a:lnTo>
                    <a:lnTo>
                      <a:pt x="11" y="17"/>
                    </a:lnTo>
                    <a:lnTo>
                      <a:pt x="9" y="17"/>
                    </a:lnTo>
                    <a:lnTo>
                      <a:pt x="6" y="17"/>
                    </a:lnTo>
                    <a:lnTo>
                      <a:pt x="4" y="15"/>
                    </a:lnTo>
                    <a:lnTo>
                      <a:pt x="0" y="21"/>
                    </a:lnTo>
                    <a:lnTo>
                      <a:pt x="4" y="26"/>
                    </a:lnTo>
                    <a:lnTo>
                      <a:pt x="9" y="26"/>
                    </a:lnTo>
                    <a:lnTo>
                      <a:pt x="12" y="26"/>
                    </a:lnTo>
                    <a:lnTo>
                      <a:pt x="17" y="21"/>
                    </a:lnTo>
                    <a:lnTo>
                      <a:pt x="20" y="17"/>
                    </a:lnTo>
                    <a:lnTo>
                      <a:pt x="23" y="13"/>
                    </a:lnTo>
                    <a:lnTo>
                      <a:pt x="25" y="9"/>
                    </a:lnTo>
                    <a:lnTo>
                      <a:pt x="26" y="5"/>
                    </a:lnTo>
                    <a:lnTo>
                      <a:pt x="22"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42" name="Freeform 462"/>
              <p:cNvSpPr>
                <a:spLocks/>
              </p:cNvSpPr>
              <p:nvPr/>
            </p:nvSpPr>
            <p:spPr bwMode="auto">
              <a:xfrm>
                <a:off x="3302" y="1810"/>
                <a:ext cx="48" cy="72"/>
              </a:xfrm>
              <a:custGeom>
                <a:avLst/>
                <a:gdLst>
                  <a:gd name="T0" fmla="*/ 40 w 48"/>
                  <a:gd name="T1" fmla="*/ 6 h 72"/>
                  <a:gd name="T2" fmla="*/ 42 w 48"/>
                  <a:gd name="T3" fmla="*/ 0 h 72"/>
                  <a:gd name="T4" fmla="*/ 34 w 48"/>
                  <a:gd name="T5" fmla="*/ 6 h 72"/>
                  <a:gd name="T6" fmla="*/ 28 w 48"/>
                  <a:gd name="T7" fmla="*/ 13 h 72"/>
                  <a:gd name="T8" fmla="*/ 22 w 48"/>
                  <a:gd name="T9" fmla="*/ 21 h 72"/>
                  <a:gd name="T10" fmla="*/ 17 w 48"/>
                  <a:gd name="T11" fmla="*/ 30 h 72"/>
                  <a:gd name="T12" fmla="*/ 12 w 48"/>
                  <a:gd name="T13" fmla="*/ 40 h 72"/>
                  <a:gd name="T14" fmla="*/ 9 w 48"/>
                  <a:gd name="T15" fmla="*/ 49 h 72"/>
                  <a:gd name="T16" fmla="*/ 4 w 48"/>
                  <a:gd name="T17" fmla="*/ 59 h 72"/>
                  <a:gd name="T18" fmla="*/ 0 w 48"/>
                  <a:gd name="T19" fmla="*/ 67 h 72"/>
                  <a:gd name="T20" fmla="*/ 4 w 48"/>
                  <a:gd name="T21" fmla="*/ 72 h 72"/>
                  <a:gd name="T22" fmla="*/ 9 w 48"/>
                  <a:gd name="T23" fmla="*/ 63 h 72"/>
                  <a:gd name="T24" fmla="*/ 14 w 48"/>
                  <a:gd name="T25" fmla="*/ 53 h 72"/>
                  <a:gd name="T26" fmla="*/ 18 w 48"/>
                  <a:gd name="T27" fmla="*/ 44 h 72"/>
                  <a:gd name="T28" fmla="*/ 23 w 48"/>
                  <a:gd name="T29" fmla="*/ 36 h 72"/>
                  <a:gd name="T30" fmla="*/ 26 w 48"/>
                  <a:gd name="T31" fmla="*/ 27 h 72"/>
                  <a:gd name="T32" fmla="*/ 33 w 48"/>
                  <a:gd name="T33" fmla="*/ 19 h 72"/>
                  <a:gd name="T34" fmla="*/ 37 w 48"/>
                  <a:gd name="T35" fmla="*/ 13 h 72"/>
                  <a:gd name="T36" fmla="*/ 45 w 48"/>
                  <a:gd name="T37" fmla="*/ 9 h 72"/>
                  <a:gd name="T38" fmla="*/ 47 w 48"/>
                  <a:gd name="T39" fmla="*/ 4 h 72"/>
                  <a:gd name="T40" fmla="*/ 45 w 48"/>
                  <a:gd name="T41" fmla="*/ 9 h 72"/>
                  <a:gd name="T42" fmla="*/ 48 w 48"/>
                  <a:gd name="T43" fmla="*/ 6 h 72"/>
                  <a:gd name="T44" fmla="*/ 47 w 48"/>
                  <a:gd name="T45" fmla="*/ 4 h 72"/>
                  <a:gd name="T46" fmla="*/ 40 w 48"/>
                  <a:gd name="T47" fmla="*/ 6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
                  <a:gd name="T73" fmla="*/ 0 h 72"/>
                  <a:gd name="T74" fmla="*/ 48 w 48"/>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 h="72">
                    <a:moveTo>
                      <a:pt x="40" y="6"/>
                    </a:moveTo>
                    <a:lnTo>
                      <a:pt x="42" y="0"/>
                    </a:lnTo>
                    <a:lnTo>
                      <a:pt x="34" y="6"/>
                    </a:lnTo>
                    <a:lnTo>
                      <a:pt x="28" y="13"/>
                    </a:lnTo>
                    <a:lnTo>
                      <a:pt x="22" y="21"/>
                    </a:lnTo>
                    <a:lnTo>
                      <a:pt x="17" y="30"/>
                    </a:lnTo>
                    <a:lnTo>
                      <a:pt x="12" y="40"/>
                    </a:lnTo>
                    <a:lnTo>
                      <a:pt x="9" y="49"/>
                    </a:lnTo>
                    <a:lnTo>
                      <a:pt x="4" y="59"/>
                    </a:lnTo>
                    <a:lnTo>
                      <a:pt x="0" y="67"/>
                    </a:lnTo>
                    <a:lnTo>
                      <a:pt x="4" y="72"/>
                    </a:lnTo>
                    <a:lnTo>
                      <a:pt x="9" y="63"/>
                    </a:lnTo>
                    <a:lnTo>
                      <a:pt x="14" y="53"/>
                    </a:lnTo>
                    <a:lnTo>
                      <a:pt x="18" y="44"/>
                    </a:lnTo>
                    <a:lnTo>
                      <a:pt x="23" y="36"/>
                    </a:lnTo>
                    <a:lnTo>
                      <a:pt x="26" y="27"/>
                    </a:lnTo>
                    <a:lnTo>
                      <a:pt x="33" y="19"/>
                    </a:lnTo>
                    <a:lnTo>
                      <a:pt x="37" y="13"/>
                    </a:lnTo>
                    <a:lnTo>
                      <a:pt x="45" y="9"/>
                    </a:lnTo>
                    <a:lnTo>
                      <a:pt x="47" y="4"/>
                    </a:lnTo>
                    <a:lnTo>
                      <a:pt x="45" y="9"/>
                    </a:lnTo>
                    <a:lnTo>
                      <a:pt x="48" y="6"/>
                    </a:lnTo>
                    <a:lnTo>
                      <a:pt x="47" y="4"/>
                    </a:lnTo>
                    <a:lnTo>
                      <a:pt x="40"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43" name="Freeform 463"/>
              <p:cNvSpPr>
                <a:spLocks/>
              </p:cNvSpPr>
              <p:nvPr/>
            </p:nvSpPr>
            <p:spPr bwMode="auto">
              <a:xfrm>
                <a:off x="3302" y="1793"/>
                <a:ext cx="47" cy="23"/>
              </a:xfrm>
              <a:custGeom>
                <a:avLst/>
                <a:gdLst>
                  <a:gd name="T0" fmla="*/ 0 w 47"/>
                  <a:gd name="T1" fmla="*/ 15 h 23"/>
                  <a:gd name="T2" fmla="*/ 6 w 47"/>
                  <a:gd name="T3" fmla="*/ 13 h 23"/>
                  <a:gd name="T4" fmla="*/ 12 w 47"/>
                  <a:gd name="T5" fmla="*/ 11 h 23"/>
                  <a:gd name="T6" fmla="*/ 18 w 47"/>
                  <a:gd name="T7" fmla="*/ 9 h 23"/>
                  <a:gd name="T8" fmla="*/ 25 w 47"/>
                  <a:gd name="T9" fmla="*/ 9 h 23"/>
                  <a:gd name="T10" fmla="*/ 29 w 47"/>
                  <a:gd name="T11" fmla="*/ 9 h 23"/>
                  <a:gd name="T12" fmla="*/ 34 w 47"/>
                  <a:gd name="T13" fmla="*/ 11 h 23"/>
                  <a:gd name="T14" fmla="*/ 37 w 47"/>
                  <a:gd name="T15" fmla="*/ 15 h 23"/>
                  <a:gd name="T16" fmla="*/ 40 w 47"/>
                  <a:gd name="T17" fmla="*/ 23 h 23"/>
                  <a:gd name="T18" fmla="*/ 47 w 47"/>
                  <a:gd name="T19" fmla="*/ 21 h 23"/>
                  <a:gd name="T20" fmla="*/ 43 w 47"/>
                  <a:gd name="T21" fmla="*/ 11 h 23"/>
                  <a:gd name="T22" fmla="*/ 37 w 47"/>
                  <a:gd name="T23" fmla="*/ 5 h 23"/>
                  <a:gd name="T24" fmla="*/ 31 w 47"/>
                  <a:gd name="T25" fmla="*/ 0 h 23"/>
                  <a:gd name="T26" fmla="*/ 25 w 47"/>
                  <a:gd name="T27" fmla="*/ 0 h 23"/>
                  <a:gd name="T28" fmla="*/ 18 w 47"/>
                  <a:gd name="T29" fmla="*/ 0 h 23"/>
                  <a:gd name="T30" fmla="*/ 11 w 47"/>
                  <a:gd name="T31" fmla="*/ 2 h 23"/>
                  <a:gd name="T32" fmla="*/ 4 w 47"/>
                  <a:gd name="T33" fmla="*/ 5 h 23"/>
                  <a:gd name="T34" fmla="*/ 0 w 47"/>
                  <a:gd name="T35" fmla="*/ 7 h 23"/>
                  <a:gd name="T36" fmla="*/ 0 w 47"/>
                  <a:gd name="T37" fmla="*/ 15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3"/>
                  <a:gd name="T59" fmla="*/ 47 w 47"/>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3">
                    <a:moveTo>
                      <a:pt x="0" y="15"/>
                    </a:moveTo>
                    <a:lnTo>
                      <a:pt x="6" y="13"/>
                    </a:lnTo>
                    <a:lnTo>
                      <a:pt x="12" y="11"/>
                    </a:lnTo>
                    <a:lnTo>
                      <a:pt x="18" y="9"/>
                    </a:lnTo>
                    <a:lnTo>
                      <a:pt x="25" y="9"/>
                    </a:lnTo>
                    <a:lnTo>
                      <a:pt x="29" y="9"/>
                    </a:lnTo>
                    <a:lnTo>
                      <a:pt x="34" y="11"/>
                    </a:lnTo>
                    <a:lnTo>
                      <a:pt x="37" y="15"/>
                    </a:lnTo>
                    <a:lnTo>
                      <a:pt x="40" y="23"/>
                    </a:lnTo>
                    <a:lnTo>
                      <a:pt x="47" y="21"/>
                    </a:lnTo>
                    <a:lnTo>
                      <a:pt x="43" y="11"/>
                    </a:lnTo>
                    <a:lnTo>
                      <a:pt x="37" y="5"/>
                    </a:lnTo>
                    <a:lnTo>
                      <a:pt x="31" y="0"/>
                    </a:lnTo>
                    <a:lnTo>
                      <a:pt x="25" y="0"/>
                    </a:lnTo>
                    <a:lnTo>
                      <a:pt x="18" y="0"/>
                    </a:lnTo>
                    <a:lnTo>
                      <a:pt x="11" y="2"/>
                    </a:lnTo>
                    <a:lnTo>
                      <a:pt x="4" y="5"/>
                    </a:lnTo>
                    <a:lnTo>
                      <a:pt x="0" y="7"/>
                    </a:lnTo>
                    <a:lnTo>
                      <a:pt x="0" y="1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44" name="Freeform 464"/>
              <p:cNvSpPr>
                <a:spLocks/>
              </p:cNvSpPr>
              <p:nvPr/>
            </p:nvSpPr>
            <p:spPr bwMode="auto">
              <a:xfrm>
                <a:off x="3327" y="1812"/>
                <a:ext cx="83" cy="44"/>
              </a:xfrm>
              <a:custGeom>
                <a:avLst/>
                <a:gdLst>
                  <a:gd name="T0" fmla="*/ 79 w 83"/>
                  <a:gd name="T1" fmla="*/ 23 h 44"/>
                  <a:gd name="T2" fmla="*/ 73 w 83"/>
                  <a:gd name="T3" fmla="*/ 19 h 44"/>
                  <a:gd name="T4" fmla="*/ 67 w 83"/>
                  <a:gd name="T5" fmla="*/ 13 h 44"/>
                  <a:gd name="T6" fmla="*/ 61 w 83"/>
                  <a:gd name="T7" fmla="*/ 9 h 44"/>
                  <a:gd name="T8" fmla="*/ 53 w 83"/>
                  <a:gd name="T9" fmla="*/ 4 h 44"/>
                  <a:gd name="T10" fmla="*/ 47 w 83"/>
                  <a:gd name="T11" fmla="*/ 2 h 44"/>
                  <a:gd name="T12" fmla="*/ 39 w 83"/>
                  <a:gd name="T13" fmla="*/ 0 h 44"/>
                  <a:gd name="T14" fmla="*/ 31 w 83"/>
                  <a:gd name="T15" fmla="*/ 2 h 44"/>
                  <a:gd name="T16" fmla="*/ 25 w 83"/>
                  <a:gd name="T17" fmla="*/ 7 h 44"/>
                  <a:gd name="T18" fmla="*/ 22 w 83"/>
                  <a:gd name="T19" fmla="*/ 9 h 44"/>
                  <a:gd name="T20" fmla="*/ 18 w 83"/>
                  <a:gd name="T21" fmla="*/ 11 h 44"/>
                  <a:gd name="T22" fmla="*/ 17 w 83"/>
                  <a:gd name="T23" fmla="*/ 15 h 44"/>
                  <a:gd name="T24" fmla="*/ 14 w 83"/>
                  <a:gd name="T25" fmla="*/ 19 h 44"/>
                  <a:gd name="T26" fmla="*/ 12 w 83"/>
                  <a:gd name="T27" fmla="*/ 21 h 44"/>
                  <a:gd name="T28" fmla="*/ 9 w 83"/>
                  <a:gd name="T29" fmla="*/ 25 h 44"/>
                  <a:gd name="T30" fmla="*/ 6 w 83"/>
                  <a:gd name="T31" fmla="*/ 28 h 44"/>
                  <a:gd name="T32" fmla="*/ 3 w 83"/>
                  <a:gd name="T33" fmla="*/ 30 h 44"/>
                  <a:gd name="T34" fmla="*/ 1 w 83"/>
                  <a:gd name="T35" fmla="*/ 30 h 44"/>
                  <a:gd name="T36" fmla="*/ 1 w 83"/>
                  <a:gd name="T37" fmla="*/ 32 h 44"/>
                  <a:gd name="T38" fmla="*/ 1 w 83"/>
                  <a:gd name="T39" fmla="*/ 32 h 44"/>
                  <a:gd name="T40" fmla="*/ 1 w 83"/>
                  <a:gd name="T41" fmla="*/ 34 h 44"/>
                  <a:gd name="T42" fmla="*/ 0 w 83"/>
                  <a:gd name="T43" fmla="*/ 34 h 44"/>
                  <a:gd name="T44" fmla="*/ 1 w 83"/>
                  <a:gd name="T45" fmla="*/ 36 h 44"/>
                  <a:gd name="T46" fmla="*/ 1 w 83"/>
                  <a:gd name="T47" fmla="*/ 36 h 44"/>
                  <a:gd name="T48" fmla="*/ 1 w 83"/>
                  <a:gd name="T49" fmla="*/ 36 h 44"/>
                  <a:gd name="T50" fmla="*/ 6 w 83"/>
                  <a:gd name="T51" fmla="*/ 40 h 44"/>
                  <a:gd name="T52" fmla="*/ 12 w 83"/>
                  <a:gd name="T53" fmla="*/ 42 h 44"/>
                  <a:gd name="T54" fmla="*/ 18 w 83"/>
                  <a:gd name="T55" fmla="*/ 44 h 44"/>
                  <a:gd name="T56" fmla="*/ 25 w 83"/>
                  <a:gd name="T57" fmla="*/ 44 h 44"/>
                  <a:gd name="T58" fmla="*/ 31 w 83"/>
                  <a:gd name="T59" fmla="*/ 42 h 44"/>
                  <a:gd name="T60" fmla="*/ 39 w 83"/>
                  <a:gd name="T61" fmla="*/ 42 h 44"/>
                  <a:gd name="T62" fmla="*/ 45 w 83"/>
                  <a:gd name="T63" fmla="*/ 40 h 44"/>
                  <a:gd name="T64" fmla="*/ 51 w 83"/>
                  <a:gd name="T65" fmla="*/ 40 h 44"/>
                  <a:gd name="T66" fmla="*/ 53 w 83"/>
                  <a:gd name="T67" fmla="*/ 40 h 44"/>
                  <a:gd name="T68" fmla="*/ 56 w 83"/>
                  <a:gd name="T69" fmla="*/ 40 h 44"/>
                  <a:gd name="T70" fmla="*/ 58 w 83"/>
                  <a:gd name="T71" fmla="*/ 42 h 44"/>
                  <a:gd name="T72" fmla="*/ 59 w 83"/>
                  <a:gd name="T73" fmla="*/ 42 h 44"/>
                  <a:gd name="T74" fmla="*/ 62 w 83"/>
                  <a:gd name="T75" fmla="*/ 44 h 44"/>
                  <a:gd name="T76" fmla="*/ 64 w 83"/>
                  <a:gd name="T77" fmla="*/ 44 h 44"/>
                  <a:gd name="T78" fmla="*/ 65 w 83"/>
                  <a:gd name="T79" fmla="*/ 44 h 44"/>
                  <a:gd name="T80" fmla="*/ 69 w 83"/>
                  <a:gd name="T81" fmla="*/ 44 h 44"/>
                  <a:gd name="T82" fmla="*/ 70 w 83"/>
                  <a:gd name="T83" fmla="*/ 44 h 44"/>
                  <a:gd name="T84" fmla="*/ 72 w 83"/>
                  <a:gd name="T85" fmla="*/ 44 h 44"/>
                  <a:gd name="T86" fmla="*/ 73 w 83"/>
                  <a:gd name="T87" fmla="*/ 44 h 44"/>
                  <a:gd name="T88" fmla="*/ 75 w 83"/>
                  <a:gd name="T89" fmla="*/ 44 h 44"/>
                  <a:gd name="T90" fmla="*/ 76 w 83"/>
                  <a:gd name="T91" fmla="*/ 44 h 44"/>
                  <a:gd name="T92" fmla="*/ 78 w 83"/>
                  <a:gd name="T93" fmla="*/ 44 h 44"/>
                  <a:gd name="T94" fmla="*/ 78 w 83"/>
                  <a:gd name="T95" fmla="*/ 44 h 44"/>
                  <a:gd name="T96" fmla="*/ 79 w 83"/>
                  <a:gd name="T97" fmla="*/ 42 h 44"/>
                  <a:gd name="T98" fmla="*/ 81 w 83"/>
                  <a:gd name="T99" fmla="*/ 40 h 44"/>
                  <a:gd name="T100" fmla="*/ 81 w 83"/>
                  <a:gd name="T101" fmla="*/ 38 h 44"/>
                  <a:gd name="T102" fmla="*/ 83 w 83"/>
                  <a:gd name="T103" fmla="*/ 36 h 44"/>
                  <a:gd name="T104" fmla="*/ 83 w 83"/>
                  <a:gd name="T105" fmla="*/ 34 h 44"/>
                  <a:gd name="T106" fmla="*/ 83 w 83"/>
                  <a:gd name="T107" fmla="*/ 30 h 44"/>
                  <a:gd name="T108" fmla="*/ 83 w 83"/>
                  <a:gd name="T109" fmla="*/ 28 h 44"/>
                  <a:gd name="T110" fmla="*/ 81 w 83"/>
                  <a:gd name="T111" fmla="*/ 25 h 44"/>
                  <a:gd name="T112" fmla="*/ 79 w 83"/>
                  <a:gd name="T113" fmla="*/ 23 h 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3"/>
                  <a:gd name="T172" fmla="*/ 0 h 44"/>
                  <a:gd name="T173" fmla="*/ 83 w 83"/>
                  <a:gd name="T174" fmla="*/ 44 h 4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3" h="44">
                    <a:moveTo>
                      <a:pt x="79" y="23"/>
                    </a:moveTo>
                    <a:lnTo>
                      <a:pt x="73" y="19"/>
                    </a:lnTo>
                    <a:lnTo>
                      <a:pt x="67" y="13"/>
                    </a:lnTo>
                    <a:lnTo>
                      <a:pt x="61" y="9"/>
                    </a:lnTo>
                    <a:lnTo>
                      <a:pt x="53" y="4"/>
                    </a:lnTo>
                    <a:lnTo>
                      <a:pt x="47" y="2"/>
                    </a:lnTo>
                    <a:lnTo>
                      <a:pt x="39" y="0"/>
                    </a:lnTo>
                    <a:lnTo>
                      <a:pt x="31" y="2"/>
                    </a:lnTo>
                    <a:lnTo>
                      <a:pt x="25" y="7"/>
                    </a:lnTo>
                    <a:lnTo>
                      <a:pt x="22" y="9"/>
                    </a:lnTo>
                    <a:lnTo>
                      <a:pt x="18" y="11"/>
                    </a:lnTo>
                    <a:lnTo>
                      <a:pt x="17" y="15"/>
                    </a:lnTo>
                    <a:lnTo>
                      <a:pt x="14" y="19"/>
                    </a:lnTo>
                    <a:lnTo>
                      <a:pt x="12" y="21"/>
                    </a:lnTo>
                    <a:lnTo>
                      <a:pt x="9" y="25"/>
                    </a:lnTo>
                    <a:lnTo>
                      <a:pt x="6" y="28"/>
                    </a:lnTo>
                    <a:lnTo>
                      <a:pt x="3" y="30"/>
                    </a:lnTo>
                    <a:lnTo>
                      <a:pt x="1" y="30"/>
                    </a:lnTo>
                    <a:lnTo>
                      <a:pt x="1" y="32"/>
                    </a:lnTo>
                    <a:lnTo>
                      <a:pt x="1" y="34"/>
                    </a:lnTo>
                    <a:lnTo>
                      <a:pt x="0" y="34"/>
                    </a:lnTo>
                    <a:lnTo>
                      <a:pt x="1" y="36"/>
                    </a:lnTo>
                    <a:lnTo>
                      <a:pt x="6" y="40"/>
                    </a:lnTo>
                    <a:lnTo>
                      <a:pt x="12" y="42"/>
                    </a:lnTo>
                    <a:lnTo>
                      <a:pt x="18" y="44"/>
                    </a:lnTo>
                    <a:lnTo>
                      <a:pt x="25" y="44"/>
                    </a:lnTo>
                    <a:lnTo>
                      <a:pt x="31" y="42"/>
                    </a:lnTo>
                    <a:lnTo>
                      <a:pt x="39" y="42"/>
                    </a:lnTo>
                    <a:lnTo>
                      <a:pt x="45" y="40"/>
                    </a:lnTo>
                    <a:lnTo>
                      <a:pt x="51" y="40"/>
                    </a:lnTo>
                    <a:lnTo>
                      <a:pt x="53" y="40"/>
                    </a:lnTo>
                    <a:lnTo>
                      <a:pt x="56" y="40"/>
                    </a:lnTo>
                    <a:lnTo>
                      <a:pt x="58" y="42"/>
                    </a:lnTo>
                    <a:lnTo>
                      <a:pt x="59" y="42"/>
                    </a:lnTo>
                    <a:lnTo>
                      <a:pt x="62" y="44"/>
                    </a:lnTo>
                    <a:lnTo>
                      <a:pt x="64" y="44"/>
                    </a:lnTo>
                    <a:lnTo>
                      <a:pt x="65" y="44"/>
                    </a:lnTo>
                    <a:lnTo>
                      <a:pt x="69" y="44"/>
                    </a:lnTo>
                    <a:lnTo>
                      <a:pt x="70" y="44"/>
                    </a:lnTo>
                    <a:lnTo>
                      <a:pt x="72" y="44"/>
                    </a:lnTo>
                    <a:lnTo>
                      <a:pt x="73" y="44"/>
                    </a:lnTo>
                    <a:lnTo>
                      <a:pt x="75" y="44"/>
                    </a:lnTo>
                    <a:lnTo>
                      <a:pt x="76" y="44"/>
                    </a:lnTo>
                    <a:lnTo>
                      <a:pt x="78" y="44"/>
                    </a:lnTo>
                    <a:lnTo>
                      <a:pt x="79" y="42"/>
                    </a:lnTo>
                    <a:lnTo>
                      <a:pt x="81" y="40"/>
                    </a:lnTo>
                    <a:lnTo>
                      <a:pt x="81" y="38"/>
                    </a:lnTo>
                    <a:lnTo>
                      <a:pt x="83" y="36"/>
                    </a:lnTo>
                    <a:lnTo>
                      <a:pt x="83" y="34"/>
                    </a:lnTo>
                    <a:lnTo>
                      <a:pt x="83" y="30"/>
                    </a:lnTo>
                    <a:lnTo>
                      <a:pt x="83" y="28"/>
                    </a:lnTo>
                    <a:lnTo>
                      <a:pt x="81" y="25"/>
                    </a:lnTo>
                    <a:lnTo>
                      <a:pt x="79" y="23"/>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45" name="Freeform 465"/>
              <p:cNvSpPr>
                <a:spLocks/>
              </p:cNvSpPr>
              <p:nvPr/>
            </p:nvSpPr>
            <p:spPr bwMode="auto">
              <a:xfrm>
                <a:off x="3350" y="1808"/>
                <a:ext cx="60" cy="32"/>
              </a:xfrm>
              <a:custGeom>
                <a:avLst/>
                <a:gdLst>
                  <a:gd name="T0" fmla="*/ 3 w 60"/>
                  <a:gd name="T1" fmla="*/ 13 h 32"/>
                  <a:gd name="T2" fmla="*/ 10 w 60"/>
                  <a:gd name="T3" fmla="*/ 11 h 32"/>
                  <a:gd name="T4" fmla="*/ 16 w 60"/>
                  <a:gd name="T5" fmla="*/ 8 h 32"/>
                  <a:gd name="T6" fmla="*/ 22 w 60"/>
                  <a:gd name="T7" fmla="*/ 11 h 32"/>
                  <a:gd name="T8" fmla="*/ 30 w 60"/>
                  <a:gd name="T9" fmla="*/ 13 h 32"/>
                  <a:gd name="T10" fmla="*/ 36 w 60"/>
                  <a:gd name="T11" fmla="*/ 17 h 32"/>
                  <a:gd name="T12" fmla="*/ 42 w 60"/>
                  <a:gd name="T13" fmla="*/ 21 h 32"/>
                  <a:gd name="T14" fmla="*/ 49 w 60"/>
                  <a:gd name="T15" fmla="*/ 25 h 32"/>
                  <a:gd name="T16" fmla="*/ 55 w 60"/>
                  <a:gd name="T17" fmla="*/ 32 h 32"/>
                  <a:gd name="T18" fmla="*/ 60 w 60"/>
                  <a:gd name="T19" fmla="*/ 23 h 32"/>
                  <a:gd name="T20" fmla="*/ 53 w 60"/>
                  <a:gd name="T21" fmla="*/ 19 h 32"/>
                  <a:gd name="T22" fmla="*/ 46 w 60"/>
                  <a:gd name="T23" fmla="*/ 13 h 32"/>
                  <a:gd name="T24" fmla="*/ 39 w 60"/>
                  <a:gd name="T25" fmla="*/ 8 h 32"/>
                  <a:gd name="T26" fmla="*/ 31 w 60"/>
                  <a:gd name="T27" fmla="*/ 4 h 32"/>
                  <a:gd name="T28" fmla="*/ 24 w 60"/>
                  <a:gd name="T29" fmla="*/ 0 h 32"/>
                  <a:gd name="T30" fmla="*/ 16 w 60"/>
                  <a:gd name="T31" fmla="*/ 0 h 32"/>
                  <a:gd name="T32" fmla="*/ 8 w 60"/>
                  <a:gd name="T33" fmla="*/ 2 h 32"/>
                  <a:gd name="T34" fmla="*/ 0 w 60"/>
                  <a:gd name="T35" fmla="*/ 6 h 32"/>
                  <a:gd name="T36" fmla="*/ 3 w 60"/>
                  <a:gd name="T37" fmla="*/ 13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32"/>
                  <a:gd name="T59" fmla="*/ 60 w 60"/>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32">
                    <a:moveTo>
                      <a:pt x="3" y="13"/>
                    </a:moveTo>
                    <a:lnTo>
                      <a:pt x="10" y="11"/>
                    </a:lnTo>
                    <a:lnTo>
                      <a:pt x="16" y="8"/>
                    </a:lnTo>
                    <a:lnTo>
                      <a:pt x="22" y="11"/>
                    </a:lnTo>
                    <a:lnTo>
                      <a:pt x="30" y="13"/>
                    </a:lnTo>
                    <a:lnTo>
                      <a:pt x="36" y="17"/>
                    </a:lnTo>
                    <a:lnTo>
                      <a:pt x="42" y="21"/>
                    </a:lnTo>
                    <a:lnTo>
                      <a:pt x="49" y="25"/>
                    </a:lnTo>
                    <a:lnTo>
                      <a:pt x="55" y="32"/>
                    </a:lnTo>
                    <a:lnTo>
                      <a:pt x="60" y="23"/>
                    </a:lnTo>
                    <a:lnTo>
                      <a:pt x="53" y="19"/>
                    </a:lnTo>
                    <a:lnTo>
                      <a:pt x="46" y="13"/>
                    </a:lnTo>
                    <a:lnTo>
                      <a:pt x="39" y="8"/>
                    </a:lnTo>
                    <a:lnTo>
                      <a:pt x="31" y="4"/>
                    </a:lnTo>
                    <a:lnTo>
                      <a:pt x="24" y="0"/>
                    </a:lnTo>
                    <a:lnTo>
                      <a:pt x="16" y="0"/>
                    </a:lnTo>
                    <a:lnTo>
                      <a:pt x="8" y="2"/>
                    </a:lnTo>
                    <a:lnTo>
                      <a:pt x="0" y="6"/>
                    </a:lnTo>
                    <a:lnTo>
                      <a:pt x="3"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46" name="Freeform 466"/>
              <p:cNvSpPr>
                <a:spLocks/>
              </p:cNvSpPr>
              <p:nvPr/>
            </p:nvSpPr>
            <p:spPr bwMode="auto">
              <a:xfrm>
                <a:off x="3328" y="1814"/>
                <a:ext cx="25" cy="32"/>
              </a:xfrm>
              <a:custGeom>
                <a:avLst/>
                <a:gdLst>
                  <a:gd name="T0" fmla="*/ 2 w 25"/>
                  <a:gd name="T1" fmla="*/ 32 h 32"/>
                  <a:gd name="T2" fmla="*/ 7 w 25"/>
                  <a:gd name="T3" fmla="*/ 30 h 32"/>
                  <a:gd name="T4" fmla="*/ 10 w 25"/>
                  <a:gd name="T5" fmla="*/ 26 h 32"/>
                  <a:gd name="T6" fmla="*/ 13 w 25"/>
                  <a:gd name="T7" fmla="*/ 23 h 32"/>
                  <a:gd name="T8" fmla="*/ 16 w 25"/>
                  <a:gd name="T9" fmla="*/ 19 h 32"/>
                  <a:gd name="T10" fmla="*/ 17 w 25"/>
                  <a:gd name="T11" fmla="*/ 15 h 32"/>
                  <a:gd name="T12" fmla="*/ 21 w 25"/>
                  <a:gd name="T13" fmla="*/ 13 h 32"/>
                  <a:gd name="T14" fmla="*/ 22 w 25"/>
                  <a:gd name="T15" fmla="*/ 9 h 32"/>
                  <a:gd name="T16" fmla="*/ 25 w 25"/>
                  <a:gd name="T17" fmla="*/ 7 h 32"/>
                  <a:gd name="T18" fmla="*/ 22 w 25"/>
                  <a:gd name="T19" fmla="*/ 0 h 32"/>
                  <a:gd name="T20" fmla="*/ 19 w 25"/>
                  <a:gd name="T21" fmla="*/ 2 h 32"/>
                  <a:gd name="T22" fmla="*/ 16 w 25"/>
                  <a:gd name="T23" fmla="*/ 7 h 32"/>
                  <a:gd name="T24" fmla="*/ 13 w 25"/>
                  <a:gd name="T25" fmla="*/ 9 h 32"/>
                  <a:gd name="T26" fmla="*/ 11 w 25"/>
                  <a:gd name="T27" fmla="*/ 13 h 32"/>
                  <a:gd name="T28" fmla="*/ 8 w 25"/>
                  <a:gd name="T29" fmla="*/ 17 h 32"/>
                  <a:gd name="T30" fmla="*/ 5 w 25"/>
                  <a:gd name="T31" fmla="*/ 19 h 32"/>
                  <a:gd name="T32" fmla="*/ 3 w 25"/>
                  <a:gd name="T33" fmla="*/ 21 h 32"/>
                  <a:gd name="T34" fmla="*/ 0 w 25"/>
                  <a:gd name="T35" fmla="*/ 23 h 32"/>
                  <a:gd name="T36" fmla="*/ 2 w 25"/>
                  <a:gd name="T37" fmla="*/ 32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32"/>
                  <a:gd name="T59" fmla="*/ 25 w 25"/>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32">
                    <a:moveTo>
                      <a:pt x="2" y="32"/>
                    </a:moveTo>
                    <a:lnTo>
                      <a:pt x="7" y="30"/>
                    </a:lnTo>
                    <a:lnTo>
                      <a:pt x="10" y="26"/>
                    </a:lnTo>
                    <a:lnTo>
                      <a:pt x="13" y="23"/>
                    </a:lnTo>
                    <a:lnTo>
                      <a:pt x="16" y="19"/>
                    </a:lnTo>
                    <a:lnTo>
                      <a:pt x="17" y="15"/>
                    </a:lnTo>
                    <a:lnTo>
                      <a:pt x="21" y="13"/>
                    </a:lnTo>
                    <a:lnTo>
                      <a:pt x="22" y="9"/>
                    </a:lnTo>
                    <a:lnTo>
                      <a:pt x="25" y="7"/>
                    </a:lnTo>
                    <a:lnTo>
                      <a:pt x="22" y="0"/>
                    </a:lnTo>
                    <a:lnTo>
                      <a:pt x="19" y="2"/>
                    </a:lnTo>
                    <a:lnTo>
                      <a:pt x="16" y="7"/>
                    </a:lnTo>
                    <a:lnTo>
                      <a:pt x="13" y="9"/>
                    </a:lnTo>
                    <a:lnTo>
                      <a:pt x="11" y="13"/>
                    </a:lnTo>
                    <a:lnTo>
                      <a:pt x="8" y="17"/>
                    </a:lnTo>
                    <a:lnTo>
                      <a:pt x="5" y="19"/>
                    </a:lnTo>
                    <a:lnTo>
                      <a:pt x="3" y="21"/>
                    </a:lnTo>
                    <a:lnTo>
                      <a:pt x="0" y="23"/>
                    </a:lnTo>
                    <a:lnTo>
                      <a:pt x="2" y="3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47" name="Freeform 467"/>
              <p:cNvSpPr>
                <a:spLocks/>
              </p:cNvSpPr>
              <p:nvPr/>
            </p:nvSpPr>
            <p:spPr bwMode="auto">
              <a:xfrm>
                <a:off x="3324" y="1837"/>
                <a:ext cx="7" cy="15"/>
              </a:xfrm>
              <a:custGeom>
                <a:avLst/>
                <a:gdLst>
                  <a:gd name="T0" fmla="*/ 6 w 7"/>
                  <a:gd name="T1" fmla="*/ 7 h 15"/>
                  <a:gd name="T2" fmla="*/ 6 w 7"/>
                  <a:gd name="T3" fmla="*/ 9 h 15"/>
                  <a:gd name="T4" fmla="*/ 7 w 7"/>
                  <a:gd name="T5" fmla="*/ 9 h 15"/>
                  <a:gd name="T6" fmla="*/ 6 w 7"/>
                  <a:gd name="T7" fmla="*/ 9 h 15"/>
                  <a:gd name="T8" fmla="*/ 4 w 7"/>
                  <a:gd name="T9" fmla="*/ 0 h 15"/>
                  <a:gd name="T10" fmla="*/ 3 w 7"/>
                  <a:gd name="T11" fmla="*/ 3 h 15"/>
                  <a:gd name="T12" fmla="*/ 1 w 7"/>
                  <a:gd name="T13" fmla="*/ 5 h 15"/>
                  <a:gd name="T14" fmla="*/ 1 w 7"/>
                  <a:gd name="T15" fmla="*/ 7 h 15"/>
                  <a:gd name="T16" fmla="*/ 0 w 7"/>
                  <a:gd name="T17" fmla="*/ 7 h 15"/>
                  <a:gd name="T18" fmla="*/ 0 w 7"/>
                  <a:gd name="T19" fmla="*/ 9 h 15"/>
                  <a:gd name="T20" fmla="*/ 0 w 7"/>
                  <a:gd name="T21" fmla="*/ 11 h 15"/>
                  <a:gd name="T22" fmla="*/ 1 w 7"/>
                  <a:gd name="T23" fmla="*/ 13 h 15"/>
                  <a:gd name="T24" fmla="*/ 3 w 7"/>
                  <a:gd name="T25" fmla="*/ 15 h 15"/>
                  <a:gd name="T26" fmla="*/ 6 w 7"/>
                  <a:gd name="T27" fmla="*/ 7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5"/>
                  <a:gd name="T44" fmla="*/ 7 w 7"/>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5">
                    <a:moveTo>
                      <a:pt x="6" y="7"/>
                    </a:moveTo>
                    <a:lnTo>
                      <a:pt x="6" y="9"/>
                    </a:lnTo>
                    <a:lnTo>
                      <a:pt x="7" y="9"/>
                    </a:lnTo>
                    <a:lnTo>
                      <a:pt x="6" y="9"/>
                    </a:lnTo>
                    <a:lnTo>
                      <a:pt x="4" y="0"/>
                    </a:lnTo>
                    <a:lnTo>
                      <a:pt x="3" y="3"/>
                    </a:lnTo>
                    <a:lnTo>
                      <a:pt x="1" y="5"/>
                    </a:lnTo>
                    <a:lnTo>
                      <a:pt x="1" y="7"/>
                    </a:lnTo>
                    <a:lnTo>
                      <a:pt x="0" y="7"/>
                    </a:lnTo>
                    <a:lnTo>
                      <a:pt x="0" y="9"/>
                    </a:lnTo>
                    <a:lnTo>
                      <a:pt x="0" y="11"/>
                    </a:lnTo>
                    <a:lnTo>
                      <a:pt x="1" y="13"/>
                    </a:lnTo>
                    <a:lnTo>
                      <a:pt x="3" y="15"/>
                    </a:lnTo>
                    <a:lnTo>
                      <a:pt x="6" y="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48" name="Freeform 468"/>
              <p:cNvSpPr>
                <a:spLocks/>
              </p:cNvSpPr>
              <p:nvPr/>
            </p:nvSpPr>
            <p:spPr bwMode="auto">
              <a:xfrm>
                <a:off x="3327" y="1844"/>
                <a:ext cx="51" cy="17"/>
              </a:xfrm>
              <a:custGeom>
                <a:avLst/>
                <a:gdLst>
                  <a:gd name="T0" fmla="*/ 51 w 51"/>
                  <a:gd name="T1" fmla="*/ 4 h 17"/>
                  <a:gd name="T2" fmla="*/ 45 w 51"/>
                  <a:gd name="T3" fmla="*/ 4 h 17"/>
                  <a:gd name="T4" fmla="*/ 37 w 51"/>
                  <a:gd name="T5" fmla="*/ 6 h 17"/>
                  <a:gd name="T6" fmla="*/ 31 w 51"/>
                  <a:gd name="T7" fmla="*/ 6 h 17"/>
                  <a:gd name="T8" fmla="*/ 25 w 51"/>
                  <a:gd name="T9" fmla="*/ 8 h 17"/>
                  <a:gd name="T10" fmla="*/ 18 w 51"/>
                  <a:gd name="T11" fmla="*/ 8 h 17"/>
                  <a:gd name="T12" fmla="*/ 14 w 51"/>
                  <a:gd name="T13" fmla="*/ 6 h 17"/>
                  <a:gd name="T14" fmla="*/ 8 w 51"/>
                  <a:gd name="T15" fmla="*/ 4 h 17"/>
                  <a:gd name="T16" fmla="*/ 3 w 51"/>
                  <a:gd name="T17" fmla="*/ 0 h 17"/>
                  <a:gd name="T18" fmla="*/ 0 w 51"/>
                  <a:gd name="T19" fmla="*/ 8 h 17"/>
                  <a:gd name="T20" fmla="*/ 6 w 51"/>
                  <a:gd name="T21" fmla="*/ 12 h 17"/>
                  <a:gd name="T22" fmla="*/ 12 w 51"/>
                  <a:gd name="T23" fmla="*/ 15 h 17"/>
                  <a:gd name="T24" fmla="*/ 18 w 51"/>
                  <a:gd name="T25" fmla="*/ 17 h 17"/>
                  <a:gd name="T26" fmla="*/ 25 w 51"/>
                  <a:gd name="T27" fmla="*/ 17 h 17"/>
                  <a:gd name="T28" fmla="*/ 33 w 51"/>
                  <a:gd name="T29" fmla="*/ 15 h 17"/>
                  <a:gd name="T30" fmla="*/ 39 w 51"/>
                  <a:gd name="T31" fmla="*/ 15 h 17"/>
                  <a:gd name="T32" fmla="*/ 45 w 51"/>
                  <a:gd name="T33" fmla="*/ 12 h 17"/>
                  <a:gd name="T34" fmla="*/ 51 w 51"/>
                  <a:gd name="T35" fmla="*/ 12 h 17"/>
                  <a:gd name="T36" fmla="*/ 51 w 51"/>
                  <a:gd name="T37" fmla="*/ 4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
                  <a:gd name="T58" fmla="*/ 0 h 17"/>
                  <a:gd name="T59" fmla="*/ 51 w 51"/>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 h="17">
                    <a:moveTo>
                      <a:pt x="51" y="4"/>
                    </a:moveTo>
                    <a:lnTo>
                      <a:pt x="45" y="4"/>
                    </a:lnTo>
                    <a:lnTo>
                      <a:pt x="37" y="6"/>
                    </a:lnTo>
                    <a:lnTo>
                      <a:pt x="31" y="6"/>
                    </a:lnTo>
                    <a:lnTo>
                      <a:pt x="25" y="8"/>
                    </a:lnTo>
                    <a:lnTo>
                      <a:pt x="18" y="8"/>
                    </a:lnTo>
                    <a:lnTo>
                      <a:pt x="14" y="6"/>
                    </a:lnTo>
                    <a:lnTo>
                      <a:pt x="8" y="4"/>
                    </a:lnTo>
                    <a:lnTo>
                      <a:pt x="3" y="0"/>
                    </a:lnTo>
                    <a:lnTo>
                      <a:pt x="0" y="8"/>
                    </a:lnTo>
                    <a:lnTo>
                      <a:pt x="6" y="12"/>
                    </a:lnTo>
                    <a:lnTo>
                      <a:pt x="12" y="15"/>
                    </a:lnTo>
                    <a:lnTo>
                      <a:pt x="18" y="17"/>
                    </a:lnTo>
                    <a:lnTo>
                      <a:pt x="25" y="17"/>
                    </a:lnTo>
                    <a:lnTo>
                      <a:pt x="33" y="15"/>
                    </a:lnTo>
                    <a:lnTo>
                      <a:pt x="39" y="15"/>
                    </a:lnTo>
                    <a:lnTo>
                      <a:pt x="45" y="12"/>
                    </a:lnTo>
                    <a:lnTo>
                      <a:pt x="51" y="12"/>
                    </a:lnTo>
                    <a:lnTo>
                      <a:pt x="51"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49" name="Freeform 469"/>
              <p:cNvSpPr>
                <a:spLocks/>
              </p:cNvSpPr>
              <p:nvPr/>
            </p:nvSpPr>
            <p:spPr bwMode="auto">
              <a:xfrm>
                <a:off x="3378" y="1848"/>
                <a:ext cx="18" cy="13"/>
              </a:xfrm>
              <a:custGeom>
                <a:avLst/>
                <a:gdLst>
                  <a:gd name="T0" fmla="*/ 18 w 18"/>
                  <a:gd name="T1" fmla="*/ 4 h 13"/>
                  <a:gd name="T2" fmla="*/ 16 w 18"/>
                  <a:gd name="T3" fmla="*/ 4 h 13"/>
                  <a:gd name="T4" fmla="*/ 14 w 18"/>
                  <a:gd name="T5" fmla="*/ 4 h 13"/>
                  <a:gd name="T6" fmla="*/ 11 w 18"/>
                  <a:gd name="T7" fmla="*/ 4 h 13"/>
                  <a:gd name="T8" fmla="*/ 10 w 18"/>
                  <a:gd name="T9" fmla="*/ 2 h 13"/>
                  <a:gd name="T10" fmla="*/ 8 w 18"/>
                  <a:gd name="T11" fmla="*/ 2 h 13"/>
                  <a:gd name="T12" fmla="*/ 5 w 18"/>
                  <a:gd name="T13" fmla="*/ 0 h 13"/>
                  <a:gd name="T14" fmla="*/ 3 w 18"/>
                  <a:gd name="T15" fmla="*/ 0 h 13"/>
                  <a:gd name="T16" fmla="*/ 0 w 18"/>
                  <a:gd name="T17" fmla="*/ 0 h 13"/>
                  <a:gd name="T18" fmla="*/ 0 w 18"/>
                  <a:gd name="T19" fmla="*/ 8 h 13"/>
                  <a:gd name="T20" fmla="*/ 2 w 18"/>
                  <a:gd name="T21" fmla="*/ 8 h 13"/>
                  <a:gd name="T22" fmla="*/ 3 w 18"/>
                  <a:gd name="T23" fmla="*/ 8 h 13"/>
                  <a:gd name="T24" fmla="*/ 7 w 18"/>
                  <a:gd name="T25" fmla="*/ 11 h 13"/>
                  <a:gd name="T26" fmla="*/ 8 w 18"/>
                  <a:gd name="T27" fmla="*/ 11 h 13"/>
                  <a:gd name="T28" fmla="*/ 10 w 18"/>
                  <a:gd name="T29" fmla="*/ 13 h 13"/>
                  <a:gd name="T30" fmla="*/ 13 w 18"/>
                  <a:gd name="T31" fmla="*/ 13 h 13"/>
                  <a:gd name="T32" fmla="*/ 14 w 18"/>
                  <a:gd name="T33" fmla="*/ 13 h 13"/>
                  <a:gd name="T34" fmla="*/ 18 w 18"/>
                  <a:gd name="T35" fmla="*/ 13 h 13"/>
                  <a:gd name="T36" fmla="*/ 18 w 18"/>
                  <a:gd name="T37" fmla="*/ 4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13"/>
                  <a:gd name="T59" fmla="*/ 18 w 18"/>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13">
                    <a:moveTo>
                      <a:pt x="18" y="4"/>
                    </a:moveTo>
                    <a:lnTo>
                      <a:pt x="16" y="4"/>
                    </a:lnTo>
                    <a:lnTo>
                      <a:pt x="14" y="4"/>
                    </a:lnTo>
                    <a:lnTo>
                      <a:pt x="11" y="4"/>
                    </a:lnTo>
                    <a:lnTo>
                      <a:pt x="10" y="2"/>
                    </a:lnTo>
                    <a:lnTo>
                      <a:pt x="8" y="2"/>
                    </a:lnTo>
                    <a:lnTo>
                      <a:pt x="5" y="0"/>
                    </a:lnTo>
                    <a:lnTo>
                      <a:pt x="3" y="0"/>
                    </a:lnTo>
                    <a:lnTo>
                      <a:pt x="0" y="0"/>
                    </a:lnTo>
                    <a:lnTo>
                      <a:pt x="0" y="8"/>
                    </a:lnTo>
                    <a:lnTo>
                      <a:pt x="2" y="8"/>
                    </a:lnTo>
                    <a:lnTo>
                      <a:pt x="3" y="8"/>
                    </a:lnTo>
                    <a:lnTo>
                      <a:pt x="7" y="11"/>
                    </a:lnTo>
                    <a:lnTo>
                      <a:pt x="8" y="11"/>
                    </a:lnTo>
                    <a:lnTo>
                      <a:pt x="10" y="13"/>
                    </a:lnTo>
                    <a:lnTo>
                      <a:pt x="13" y="13"/>
                    </a:lnTo>
                    <a:lnTo>
                      <a:pt x="14" y="13"/>
                    </a:lnTo>
                    <a:lnTo>
                      <a:pt x="18" y="13"/>
                    </a:lnTo>
                    <a:lnTo>
                      <a:pt x="18"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50" name="Freeform 470"/>
              <p:cNvSpPr>
                <a:spLocks/>
              </p:cNvSpPr>
              <p:nvPr/>
            </p:nvSpPr>
            <p:spPr bwMode="auto">
              <a:xfrm>
                <a:off x="3396" y="1852"/>
                <a:ext cx="14" cy="9"/>
              </a:xfrm>
              <a:custGeom>
                <a:avLst/>
                <a:gdLst>
                  <a:gd name="T0" fmla="*/ 9 w 14"/>
                  <a:gd name="T1" fmla="*/ 0 h 9"/>
                  <a:gd name="T2" fmla="*/ 7 w 14"/>
                  <a:gd name="T3" fmla="*/ 0 h 9"/>
                  <a:gd name="T4" fmla="*/ 6 w 14"/>
                  <a:gd name="T5" fmla="*/ 0 h 9"/>
                  <a:gd name="T6" fmla="*/ 4 w 14"/>
                  <a:gd name="T7" fmla="*/ 0 h 9"/>
                  <a:gd name="T8" fmla="*/ 3 w 14"/>
                  <a:gd name="T9" fmla="*/ 0 h 9"/>
                  <a:gd name="T10" fmla="*/ 1 w 14"/>
                  <a:gd name="T11" fmla="*/ 0 h 9"/>
                  <a:gd name="T12" fmla="*/ 0 w 14"/>
                  <a:gd name="T13" fmla="*/ 0 h 9"/>
                  <a:gd name="T14" fmla="*/ 0 w 14"/>
                  <a:gd name="T15" fmla="*/ 9 h 9"/>
                  <a:gd name="T16" fmla="*/ 1 w 14"/>
                  <a:gd name="T17" fmla="*/ 9 h 9"/>
                  <a:gd name="T18" fmla="*/ 3 w 14"/>
                  <a:gd name="T19" fmla="*/ 9 h 9"/>
                  <a:gd name="T20" fmla="*/ 4 w 14"/>
                  <a:gd name="T21" fmla="*/ 9 h 9"/>
                  <a:gd name="T22" fmla="*/ 6 w 14"/>
                  <a:gd name="T23" fmla="*/ 9 h 9"/>
                  <a:gd name="T24" fmla="*/ 7 w 14"/>
                  <a:gd name="T25" fmla="*/ 9 h 9"/>
                  <a:gd name="T26" fmla="*/ 9 w 14"/>
                  <a:gd name="T27" fmla="*/ 9 h 9"/>
                  <a:gd name="T28" fmla="*/ 10 w 14"/>
                  <a:gd name="T29" fmla="*/ 9 h 9"/>
                  <a:gd name="T30" fmla="*/ 14 w 14"/>
                  <a:gd name="T31" fmla="*/ 7 h 9"/>
                  <a:gd name="T32" fmla="*/ 12 w 14"/>
                  <a:gd name="T33" fmla="*/ 7 h 9"/>
                  <a:gd name="T34" fmla="*/ 9 w 14"/>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9"/>
                  <a:gd name="T56" fmla="*/ 14 w 14"/>
                  <a:gd name="T57" fmla="*/ 9 h 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9">
                    <a:moveTo>
                      <a:pt x="9" y="0"/>
                    </a:moveTo>
                    <a:lnTo>
                      <a:pt x="7" y="0"/>
                    </a:lnTo>
                    <a:lnTo>
                      <a:pt x="6" y="0"/>
                    </a:lnTo>
                    <a:lnTo>
                      <a:pt x="4" y="0"/>
                    </a:lnTo>
                    <a:lnTo>
                      <a:pt x="3" y="0"/>
                    </a:lnTo>
                    <a:lnTo>
                      <a:pt x="1" y="0"/>
                    </a:lnTo>
                    <a:lnTo>
                      <a:pt x="0" y="0"/>
                    </a:lnTo>
                    <a:lnTo>
                      <a:pt x="0" y="9"/>
                    </a:lnTo>
                    <a:lnTo>
                      <a:pt x="1" y="9"/>
                    </a:lnTo>
                    <a:lnTo>
                      <a:pt x="3" y="9"/>
                    </a:lnTo>
                    <a:lnTo>
                      <a:pt x="4" y="9"/>
                    </a:lnTo>
                    <a:lnTo>
                      <a:pt x="6" y="9"/>
                    </a:lnTo>
                    <a:lnTo>
                      <a:pt x="7" y="9"/>
                    </a:lnTo>
                    <a:lnTo>
                      <a:pt x="9" y="9"/>
                    </a:lnTo>
                    <a:lnTo>
                      <a:pt x="10" y="9"/>
                    </a:lnTo>
                    <a:lnTo>
                      <a:pt x="14" y="7"/>
                    </a:lnTo>
                    <a:lnTo>
                      <a:pt x="12" y="7"/>
                    </a:lnTo>
                    <a:lnTo>
                      <a:pt x="9"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51" name="Freeform 471"/>
              <p:cNvSpPr>
                <a:spLocks/>
              </p:cNvSpPr>
              <p:nvPr/>
            </p:nvSpPr>
            <p:spPr bwMode="auto">
              <a:xfrm>
                <a:off x="3405" y="1831"/>
                <a:ext cx="8" cy="28"/>
              </a:xfrm>
              <a:custGeom>
                <a:avLst/>
                <a:gdLst>
                  <a:gd name="T0" fmla="*/ 0 w 8"/>
                  <a:gd name="T1" fmla="*/ 9 h 28"/>
                  <a:gd name="T2" fmla="*/ 1 w 8"/>
                  <a:gd name="T3" fmla="*/ 9 h 28"/>
                  <a:gd name="T4" fmla="*/ 1 w 8"/>
                  <a:gd name="T5" fmla="*/ 11 h 28"/>
                  <a:gd name="T6" fmla="*/ 1 w 8"/>
                  <a:gd name="T7" fmla="*/ 13 h 28"/>
                  <a:gd name="T8" fmla="*/ 1 w 8"/>
                  <a:gd name="T9" fmla="*/ 15 h 28"/>
                  <a:gd name="T10" fmla="*/ 1 w 8"/>
                  <a:gd name="T11" fmla="*/ 17 h 28"/>
                  <a:gd name="T12" fmla="*/ 0 w 8"/>
                  <a:gd name="T13" fmla="*/ 19 h 28"/>
                  <a:gd name="T14" fmla="*/ 0 w 8"/>
                  <a:gd name="T15" fmla="*/ 21 h 28"/>
                  <a:gd name="T16" fmla="*/ 3 w 8"/>
                  <a:gd name="T17" fmla="*/ 28 h 28"/>
                  <a:gd name="T18" fmla="*/ 5 w 8"/>
                  <a:gd name="T19" fmla="*/ 25 h 28"/>
                  <a:gd name="T20" fmla="*/ 6 w 8"/>
                  <a:gd name="T21" fmla="*/ 21 h 28"/>
                  <a:gd name="T22" fmla="*/ 8 w 8"/>
                  <a:gd name="T23" fmla="*/ 19 h 28"/>
                  <a:gd name="T24" fmla="*/ 8 w 8"/>
                  <a:gd name="T25" fmla="*/ 15 h 28"/>
                  <a:gd name="T26" fmla="*/ 8 w 8"/>
                  <a:gd name="T27" fmla="*/ 11 h 28"/>
                  <a:gd name="T28" fmla="*/ 8 w 8"/>
                  <a:gd name="T29" fmla="*/ 9 h 28"/>
                  <a:gd name="T30" fmla="*/ 6 w 8"/>
                  <a:gd name="T31" fmla="*/ 4 h 28"/>
                  <a:gd name="T32" fmla="*/ 5 w 8"/>
                  <a:gd name="T33" fmla="*/ 0 h 28"/>
                  <a:gd name="T34" fmla="*/ 0 w 8"/>
                  <a:gd name="T35" fmla="*/ 9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28"/>
                  <a:gd name="T56" fmla="*/ 8 w 8"/>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28">
                    <a:moveTo>
                      <a:pt x="0" y="9"/>
                    </a:moveTo>
                    <a:lnTo>
                      <a:pt x="1" y="9"/>
                    </a:lnTo>
                    <a:lnTo>
                      <a:pt x="1" y="11"/>
                    </a:lnTo>
                    <a:lnTo>
                      <a:pt x="1" y="13"/>
                    </a:lnTo>
                    <a:lnTo>
                      <a:pt x="1" y="15"/>
                    </a:lnTo>
                    <a:lnTo>
                      <a:pt x="1" y="17"/>
                    </a:lnTo>
                    <a:lnTo>
                      <a:pt x="0" y="19"/>
                    </a:lnTo>
                    <a:lnTo>
                      <a:pt x="0" y="21"/>
                    </a:lnTo>
                    <a:lnTo>
                      <a:pt x="3" y="28"/>
                    </a:lnTo>
                    <a:lnTo>
                      <a:pt x="5" y="25"/>
                    </a:lnTo>
                    <a:lnTo>
                      <a:pt x="6" y="21"/>
                    </a:lnTo>
                    <a:lnTo>
                      <a:pt x="8" y="19"/>
                    </a:lnTo>
                    <a:lnTo>
                      <a:pt x="8" y="15"/>
                    </a:lnTo>
                    <a:lnTo>
                      <a:pt x="8" y="11"/>
                    </a:lnTo>
                    <a:lnTo>
                      <a:pt x="8" y="9"/>
                    </a:lnTo>
                    <a:lnTo>
                      <a:pt x="6" y="4"/>
                    </a:lnTo>
                    <a:lnTo>
                      <a:pt x="5"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52" name="Freeform 472"/>
              <p:cNvSpPr>
                <a:spLocks/>
              </p:cNvSpPr>
              <p:nvPr/>
            </p:nvSpPr>
            <p:spPr bwMode="auto">
              <a:xfrm>
                <a:off x="3308" y="1905"/>
                <a:ext cx="23" cy="19"/>
              </a:xfrm>
              <a:custGeom>
                <a:avLst/>
                <a:gdLst>
                  <a:gd name="T0" fmla="*/ 0 w 23"/>
                  <a:gd name="T1" fmla="*/ 8 h 19"/>
                  <a:gd name="T2" fmla="*/ 2 w 23"/>
                  <a:gd name="T3" fmla="*/ 8 h 19"/>
                  <a:gd name="T4" fmla="*/ 3 w 23"/>
                  <a:gd name="T5" fmla="*/ 8 h 19"/>
                  <a:gd name="T6" fmla="*/ 5 w 23"/>
                  <a:gd name="T7" fmla="*/ 10 h 19"/>
                  <a:gd name="T8" fmla="*/ 8 w 23"/>
                  <a:gd name="T9" fmla="*/ 12 h 19"/>
                  <a:gd name="T10" fmla="*/ 11 w 23"/>
                  <a:gd name="T11" fmla="*/ 14 h 19"/>
                  <a:gd name="T12" fmla="*/ 14 w 23"/>
                  <a:gd name="T13" fmla="*/ 17 h 19"/>
                  <a:gd name="T14" fmla="*/ 17 w 23"/>
                  <a:gd name="T15" fmla="*/ 17 h 19"/>
                  <a:gd name="T16" fmla="*/ 20 w 23"/>
                  <a:gd name="T17" fmla="*/ 19 h 19"/>
                  <a:gd name="T18" fmla="*/ 23 w 23"/>
                  <a:gd name="T19" fmla="*/ 19 h 19"/>
                  <a:gd name="T20" fmla="*/ 22 w 23"/>
                  <a:gd name="T21" fmla="*/ 10 h 19"/>
                  <a:gd name="T22" fmla="*/ 20 w 23"/>
                  <a:gd name="T23" fmla="*/ 10 h 19"/>
                  <a:gd name="T24" fmla="*/ 19 w 23"/>
                  <a:gd name="T25" fmla="*/ 8 h 19"/>
                  <a:gd name="T26" fmla="*/ 16 w 23"/>
                  <a:gd name="T27" fmla="*/ 8 h 19"/>
                  <a:gd name="T28" fmla="*/ 14 w 23"/>
                  <a:gd name="T29" fmla="*/ 6 h 19"/>
                  <a:gd name="T30" fmla="*/ 11 w 23"/>
                  <a:gd name="T31" fmla="*/ 4 h 19"/>
                  <a:gd name="T32" fmla="*/ 8 w 23"/>
                  <a:gd name="T33" fmla="*/ 2 h 19"/>
                  <a:gd name="T34" fmla="*/ 6 w 23"/>
                  <a:gd name="T35" fmla="*/ 0 h 19"/>
                  <a:gd name="T36" fmla="*/ 3 w 23"/>
                  <a:gd name="T37" fmla="*/ 0 h 19"/>
                  <a:gd name="T38" fmla="*/ 0 w 23"/>
                  <a:gd name="T39" fmla="*/ 8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
                  <a:gd name="T61" fmla="*/ 0 h 19"/>
                  <a:gd name="T62" fmla="*/ 23 w 23"/>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 h="19">
                    <a:moveTo>
                      <a:pt x="0" y="8"/>
                    </a:moveTo>
                    <a:lnTo>
                      <a:pt x="2" y="8"/>
                    </a:lnTo>
                    <a:lnTo>
                      <a:pt x="3" y="8"/>
                    </a:lnTo>
                    <a:lnTo>
                      <a:pt x="5" y="10"/>
                    </a:lnTo>
                    <a:lnTo>
                      <a:pt x="8" y="12"/>
                    </a:lnTo>
                    <a:lnTo>
                      <a:pt x="11" y="14"/>
                    </a:lnTo>
                    <a:lnTo>
                      <a:pt x="14" y="17"/>
                    </a:lnTo>
                    <a:lnTo>
                      <a:pt x="17" y="17"/>
                    </a:lnTo>
                    <a:lnTo>
                      <a:pt x="20" y="19"/>
                    </a:lnTo>
                    <a:lnTo>
                      <a:pt x="23" y="19"/>
                    </a:lnTo>
                    <a:lnTo>
                      <a:pt x="22" y="10"/>
                    </a:lnTo>
                    <a:lnTo>
                      <a:pt x="20" y="10"/>
                    </a:lnTo>
                    <a:lnTo>
                      <a:pt x="19" y="8"/>
                    </a:lnTo>
                    <a:lnTo>
                      <a:pt x="16" y="8"/>
                    </a:lnTo>
                    <a:lnTo>
                      <a:pt x="14" y="6"/>
                    </a:lnTo>
                    <a:lnTo>
                      <a:pt x="11" y="4"/>
                    </a:lnTo>
                    <a:lnTo>
                      <a:pt x="8" y="2"/>
                    </a:lnTo>
                    <a:lnTo>
                      <a:pt x="6" y="0"/>
                    </a:lnTo>
                    <a:lnTo>
                      <a:pt x="3"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53" name="Freeform 473"/>
              <p:cNvSpPr>
                <a:spLocks/>
              </p:cNvSpPr>
              <p:nvPr/>
            </p:nvSpPr>
            <p:spPr bwMode="auto">
              <a:xfrm>
                <a:off x="3284" y="1903"/>
                <a:ext cx="27" cy="16"/>
              </a:xfrm>
              <a:custGeom>
                <a:avLst/>
                <a:gdLst>
                  <a:gd name="T0" fmla="*/ 5 w 27"/>
                  <a:gd name="T1" fmla="*/ 16 h 16"/>
                  <a:gd name="T2" fmla="*/ 7 w 27"/>
                  <a:gd name="T3" fmla="*/ 16 h 16"/>
                  <a:gd name="T4" fmla="*/ 10 w 27"/>
                  <a:gd name="T5" fmla="*/ 14 h 16"/>
                  <a:gd name="T6" fmla="*/ 11 w 27"/>
                  <a:gd name="T7" fmla="*/ 12 h 16"/>
                  <a:gd name="T8" fmla="*/ 15 w 27"/>
                  <a:gd name="T9" fmla="*/ 10 h 16"/>
                  <a:gd name="T10" fmla="*/ 18 w 27"/>
                  <a:gd name="T11" fmla="*/ 8 h 16"/>
                  <a:gd name="T12" fmla="*/ 19 w 27"/>
                  <a:gd name="T13" fmla="*/ 8 h 16"/>
                  <a:gd name="T14" fmla="*/ 22 w 27"/>
                  <a:gd name="T15" fmla="*/ 8 h 16"/>
                  <a:gd name="T16" fmla="*/ 24 w 27"/>
                  <a:gd name="T17" fmla="*/ 10 h 16"/>
                  <a:gd name="T18" fmla="*/ 27 w 27"/>
                  <a:gd name="T19" fmla="*/ 2 h 16"/>
                  <a:gd name="T20" fmla="*/ 22 w 27"/>
                  <a:gd name="T21" fmla="*/ 0 h 16"/>
                  <a:gd name="T22" fmla="*/ 19 w 27"/>
                  <a:gd name="T23" fmla="*/ 0 h 16"/>
                  <a:gd name="T24" fmla="*/ 16 w 27"/>
                  <a:gd name="T25" fmla="*/ 0 h 16"/>
                  <a:gd name="T26" fmla="*/ 11 w 27"/>
                  <a:gd name="T27" fmla="*/ 2 h 16"/>
                  <a:gd name="T28" fmla="*/ 8 w 27"/>
                  <a:gd name="T29" fmla="*/ 4 h 16"/>
                  <a:gd name="T30" fmla="*/ 5 w 27"/>
                  <a:gd name="T31" fmla="*/ 6 h 16"/>
                  <a:gd name="T32" fmla="*/ 4 w 27"/>
                  <a:gd name="T33" fmla="*/ 8 h 16"/>
                  <a:gd name="T34" fmla="*/ 2 w 27"/>
                  <a:gd name="T35" fmla="*/ 10 h 16"/>
                  <a:gd name="T36" fmla="*/ 0 w 27"/>
                  <a:gd name="T37" fmla="*/ 10 h 16"/>
                  <a:gd name="T38" fmla="*/ 5 w 27"/>
                  <a:gd name="T39" fmla="*/ 16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
                  <a:gd name="T61" fmla="*/ 0 h 16"/>
                  <a:gd name="T62" fmla="*/ 27 w 27"/>
                  <a:gd name="T63" fmla="*/ 16 h 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 h="16">
                    <a:moveTo>
                      <a:pt x="5" y="16"/>
                    </a:moveTo>
                    <a:lnTo>
                      <a:pt x="7" y="16"/>
                    </a:lnTo>
                    <a:lnTo>
                      <a:pt x="10" y="14"/>
                    </a:lnTo>
                    <a:lnTo>
                      <a:pt x="11" y="12"/>
                    </a:lnTo>
                    <a:lnTo>
                      <a:pt x="15" y="10"/>
                    </a:lnTo>
                    <a:lnTo>
                      <a:pt x="18" y="8"/>
                    </a:lnTo>
                    <a:lnTo>
                      <a:pt x="19" y="8"/>
                    </a:lnTo>
                    <a:lnTo>
                      <a:pt x="22" y="8"/>
                    </a:lnTo>
                    <a:lnTo>
                      <a:pt x="24" y="10"/>
                    </a:lnTo>
                    <a:lnTo>
                      <a:pt x="27" y="2"/>
                    </a:lnTo>
                    <a:lnTo>
                      <a:pt x="22" y="0"/>
                    </a:lnTo>
                    <a:lnTo>
                      <a:pt x="19" y="0"/>
                    </a:lnTo>
                    <a:lnTo>
                      <a:pt x="16" y="0"/>
                    </a:lnTo>
                    <a:lnTo>
                      <a:pt x="11" y="2"/>
                    </a:lnTo>
                    <a:lnTo>
                      <a:pt x="8" y="4"/>
                    </a:lnTo>
                    <a:lnTo>
                      <a:pt x="5" y="6"/>
                    </a:lnTo>
                    <a:lnTo>
                      <a:pt x="4" y="8"/>
                    </a:lnTo>
                    <a:lnTo>
                      <a:pt x="2" y="10"/>
                    </a:lnTo>
                    <a:lnTo>
                      <a:pt x="0" y="10"/>
                    </a:lnTo>
                    <a:lnTo>
                      <a:pt x="5" y="1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54" name="Freeform 474"/>
              <p:cNvSpPr>
                <a:spLocks/>
              </p:cNvSpPr>
              <p:nvPr/>
            </p:nvSpPr>
            <p:spPr bwMode="auto">
              <a:xfrm>
                <a:off x="3266" y="1913"/>
                <a:ext cx="23" cy="42"/>
              </a:xfrm>
              <a:custGeom>
                <a:avLst/>
                <a:gdLst>
                  <a:gd name="T0" fmla="*/ 6 w 23"/>
                  <a:gd name="T1" fmla="*/ 40 h 42"/>
                  <a:gd name="T2" fmla="*/ 6 w 23"/>
                  <a:gd name="T3" fmla="*/ 36 h 42"/>
                  <a:gd name="T4" fmla="*/ 8 w 23"/>
                  <a:gd name="T5" fmla="*/ 32 h 42"/>
                  <a:gd name="T6" fmla="*/ 9 w 23"/>
                  <a:gd name="T7" fmla="*/ 28 h 42"/>
                  <a:gd name="T8" fmla="*/ 11 w 23"/>
                  <a:gd name="T9" fmla="*/ 23 h 42"/>
                  <a:gd name="T10" fmla="*/ 14 w 23"/>
                  <a:gd name="T11" fmla="*/ 17 h 42"/>
                  <a:gd name="T12" fmla="*/ 17 w 23"/>
                  <a:gd name="T13" fmla="*/ 15 h 42"/>
                  <a:gd name="T14" fmla="*/ 20 w 23"/>
                  <a:gd name="T15" fmla="*/ 11 h 42"/>
                  <a:gd name="T16" fmla="*/ 23 w 23"/>
                  <a:gd name="T17" fmla="*/ 6 h 42"/>
                  <a:gd name="T18" fmla="*/ 18 w 23"/>
                  <a:gd name="T19" fmla="*/ 0 h 42"/>
                  <a:gd name="T20" fmla="*/ 15 w 23"/>
                  <a:gd name="T21" fmla="*/ 4 h 42"/>
                  <a:gd name="T22" fmla="*/ 12 w 23"/>
                  <a:gd name="T23" fmla="*/ 6 h 42"/>
                  <a:gd name="T24" fmla="*/ 9 w 23"/>
                  <a:gd name="T25" fmla="*/ 13 h 42"/>
                  <a:gd name="T26" fmla="*/ 6 w 23"/>
                  <a:gd name="T27" fmla="*/ 17 h 42"/>
                  <a:gd name="T28" fmla="*/ 3 w 23"/>
                  <a:gd name="T29" fmla="*/ 23 h 42"/>
                  <a:gd name="T30" fmla="*/ 1 w 23"/>
                  <a:gd name="T31" fmla="*/ 30 h 42"/>
                  <a:gd name="T32" fmla="*/ 0 w 23"/>
                  <a:gd name="T33" fmla="*/ 36 h 42"/>
                  <a:gd name="T34" fmla="*/ 0 w 23"/>
                  <a:gd name="T35" fmla="*/ 42 h 42"/>
                  <a:gd name="T36" fmla="*/ 6 w 23"/>
                  <a:gd name="T37" fmla="*/ 4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42"/>
                  <a:gd name="T59" fmla="*/ 23 w 23"/>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42">
                    <a:moveTo>
                      <a:pt x="6" y="40"/>
                    </a:moveTo>
                    <a:lnTo>
                      <a:pt x="6" y="36"/>
                    </a:lnTo>
                    <a:lnTo>
                      <a:pt x="8" y="32"/>
                    </a:lnTo>
                    <a:lnTo>
                      <a:pt x="9" y="28"/>
                    </a:lnTo>
                    <a:lnTo>
                      <a:pt x="11" y="23"/>
                    </a:lnTo>
                    <a:lnTo>
                      <a:pt x="14" y="17"/>
                    </a:lnTo>
                    <a:lnTo>
                      <a:pt x="17" y="15"/>
                    </a:lnTo>
                    <a:lnTo>
                      <a:pt x="20" y="11"/>
                    </a:lnTo>
                    <a:lnTo>
                      <a:pt x="23" y="6"/>
                    </a:lnTo>
                    <a:lnTo>
                      <a:pt x="18" y="0"/>
                    </a:lnTo>
                    <a:lnTo>
                      <a:pt x="15" y="4"/>
                    </a:lnTo>
                    <a:lnTo>
                      <a:pt x="12" y="6"/>
                    </a:lnTo>
                    <a:lnTo>
                      <a:pt x="9" y="13"/>
                    </a:lnTo>
                    <a:lnTo>
                      <a:pt x="6" y="17"/>
                    </a:lnTo>
                    <a:lnTo>
                      <a:pt x="3" y="23"/>
                    </a:lnTo>
                    <a:lnTo>
                      <a:pt x="1" y="30"/>
                    </a:lnTo>
                    <a:lnTo>
                      <a:pt x="0" y="36"/>
                    </a:lnTo>
                    <a:lnTo>
                      <a:pt x="0" y="42"/>
                    </a:lnTo>
                    <a:lnTo>
                      <a:pt x="6" y="4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55" name="Freeform 475"/>
              <p:cNvSpPr>
                <a:spLocks/>
              </p:cNvSpPr>
              <p:nvPr/>
            </p:nvSpPr>
            <p:spPr bwMode="auto">
              <a:xfrm>
                <a:off x="3266" y="1951"/>
                <a:ext cx="23" cy="11"/>
              </a:xfrm>
              <a:custGeom>
                <a:avLst/>
                <a:gdLst>
                  <a:gd name="T0" fmla="*/ 23 w 23"/>
                  <a:gd name="T1" fmla="*/ 2 h 11"/>
                  <a:gd name="T2" fmla="*/ 20 w 23"/>
                  <a:gd name="T3" fmla="*/ 0 h 11"/>
                  <a:gd name="T4" fmla="*/ 17 w 23"/>
                  <a:gd name="T5" fmla="*/ 0 h 11"/>
                  <a:gd name="T6" fmla="*/ 14 w 23"/>
                  <a:gd name="T7" fmla="*/ 2 h 11"/>
                  <a:gd name="T8" fmla="*/ 11 w 23"/>
                  <a:gd name="T9" fmla="*/ 2 h 11"/>
                  <a:gd name="T10" fmla="*/ 8 w 23"/>
                  <a:gd name="T11" fmla="*/ 2 h 11"/>
                  <a:gd name="T12" fmla="*/ 6 w 23"/>
                  <a:gd name="T13" fmla="*/ 2 h 11"/>
                  <a:gd name="T14" fmla="*/ 0 w 23"/>
                  <a:gd name="T15" fmla="*/ 4 h 11"/>
                  <a:gd name="T16" fmla="*/ 1 w 23"/>
                  <a:gd name="T17" fmla="*/ 8 h 11"/>
                  <a:gd name="T18" fmla="*/ 4 w 23"/>
                  <a:gd name="T19" fmla="*/ 11 h 11"/>
                  <a:gd name="T20" fmla="*/ 8 w 23"/>
                  <a:gd name="T21" fmla="*/ 11 h 11"/>
                  <a:gd name="T22" fmla="*/ 11 w 23"/>
                  <a:gd name="T23" fmla="*/ 11 h 11"/>
                  <a:gd name="T24" fmla="*/ 14 w 23"/>
                  <a:gd name="T25" fmla="*/ 11 h 11"/>
                  <a:gd name="T26" fmla="*/ 17 w 23"/>
                  <a:gd name="T27" fmla="*/ 11 h 11"/>
                  <a:gd name="T28" fmla="*/ 18 w 23"/>
                  <a:gd name="T29" fmla="*/ 11 h 11"/>
                  <a:gd name="T30" fmla="*/ 22 w 23"/>
                  <a:gd name="T31" fmla="*/ 11 h 11"/>
                  <a:gd name="T32" fmla="*/ 23 w 23"/>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1"/>
                  <a:gd name="T53" fmla="*/ 23 w 23"/>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1">
                    <a:moveTo>
                      <a:pt x="23" y="2"/>
                    </a:moveTo>
                    <a:lnTo>
                      <a:pt x="20" y="0"/>
                    </a:lnTo>
                    <a:lnTo>
                      <a:pt x="17" y="0"/>
                    </a:lnTo>
                    <a:lnTo>
                      <a:pt x="14" y="2"/>
                    </a:lnTo>
                    <a:lnTo>
                      <a:pt x="11" y="2"/>
                    </a:lnTo>
                    <a:lnTo>
                      <a:pt x="8" y="2"/>
                    </a:lnTo>
                    <a:lnTo>
                      <a:pt x="6" y="2"/>
                    </a:lnTo>
                    <a:lnTo>
                      <a:pt x="0" y="4"/>
                    </a:lnTo>
                    <a:lnTo>
                      <a:pt x="1" y="8"/>
                    </a:lnTo>
                    <a:lnTo>
                      <a:pt x="4" y="11"/>
                    </a:lnTo>
                    <a:lnTo>
                      <a:pt x="8" y="11"/>
                    </a:lnTo>
                    <a:lnTo>
                      <a:pt x="11" y="11"/>
                    </a:lnTo>
                    <a:lnTo>
                      <a:pt x="14" y="11"/>
                    </a:lnTo>
                    <a:lnTo>
                      <a:pt x="17" y="11"/>
                    </a:lnTo>
                    <a:lnTo>
                      <a:pt x="18" y="11"/>
                    </a:lnTo>
                    <a:lnTo>
                      <a:pt x="22" y="11"/>
                    </a:lnTo>
                    <a:lnTo>
                      <a:pt x="23"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56" name="Freeform 476"/>
              <p:cNvSpPr>
                <a:spLocks/>
              </p:cNvSpPr>
              <p:nvPr/>
            </p:nvSpPr>
            <p:spPr bwMode="auto">
              <a:xfrm>
                <a:off x="3288" y="1953"/>
                <a:ext cx="48" cy="30"/>
              </a:xfrm>
              <a:custGeom>
                <a:avLst/>
                <a:gdLst>
                  <a:gd name="T0" fmla="*/ 45 w 48"/>
                  <a:gd name="T1" fmla="*/ 19 h 30"/>
                  <a:gd name="T2" fmla="*/ 40 w 48"/>
                  <a:gd name="T3" fmla="*/ 21 h 30"/>
                  <a:gd name="T4" fmla="*/ 36 w 48"/>
                  <a:gd name="T5" fmla="*/ 19 h 30"/>
                  <a:gd name="T6" fmla="*/ 29 w 48"/>
                  <a:gd name="T7" fmla="*/ 19 h 30"/>
                  <a:gd name="T8" fmla="*/ 25 w 48"/>
                  <a:gd name="T9" fmla="*/ 15 h 30"/>
                  <a:gd name="T10" fmla="*/ 18 w 48"/>
                  <a:gd name="T11" fmla="*/ 13 h 30"/>
                  <a:gd name="T12" fmla="*/ 14 w 48"/>
                  <a:gd name="T13" fmla="*/ 9 h 30"/>
                  <a:gd name="T14" fmla="*/ 7 w 48"/>
                  <a:gd name="T15" fmla="*/ 4 h 30"/>
                  <a:gd name="T16" fmla="*/ 1 w 48"/>
                  <a:gd name="T17" fmla="*/ 0 h 30"/>
                  <a:gd name="T18" fmla="*/ 0 w 48"/>
                  <a:gd name="T19" fmla="*/ 9 h 30"/>
                  <a:gd name="T20" fmla="*/ 4 w 48"/>
                  <a:gd name="T21" fmla="*/ 11 h 30"/>
                  <a:gd name="T22" fmla="*/ 11 w 48"/>
                  <a:gd name="T23" fmla="*/ 15 h 30"/>
                  <a:gd name="T24" fmla="*/ 15 w 48"/>
                  <a:gd name="T25" fmla="*/ 19 h 30"/>
                  <a:gd name="T26" fmla="*/ 22 w 48"/>
                  <a:gd name="T27" fmla="*/ 23 h 30"/>
                  <a:gd name="T28" fmla="*/ 28 w 48"/>
                  <a:gd name="T29" fmla="*/ 27 h 30"/>
                  <a:gd name="T30" fmla="*/ 34 w 48"/>
                  <a:gd name="T31" fmla="*/ 30 h 30"/>
                  <a:gd name="T32" fmla="*/ 40 w 48"/>
                  <a:gd name="T33" fmla="*/ 30 h 30"/>
                  <a:gd name="T34" fmla="*/ 48 w 48"/>
                  <a:gd name="T35" fmla="*/ 27 h 30"/>
                  <a:gd name="T36" fmla="*/ 45 w 48"/>
                  <a:gd name="T37" fmla="*/ 19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8"/>
                  <a:gd name="T58" fmla="*/ 0 h 30"/>
                  <a:gd name="T59" fmla="*/ 48 w 48"/>
                  <a:gd name="T60" fmla="*/ 30 h 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8" h="30">
                    <a:moveTo>
                      <a:pt x="45" y="19"/>
                    </a:moveTo>
                    <a:lnTo>
                      <a:pt x="40" y="21"/>
                    </a:lnTo>
                    <a:lnTo>
                      <a:pt x="36" y="19"/>
                    </a:lnTo>
                    <a:lnTo>
                      <a:pt x="29" y="19"/>
                    </a:lnTo>
                    <a:lnTo>
                      <a:pt x="25" y="15"/>
                    </a:lnTo>
                    <a:lnTo>
                      <a:pt x="18" y="13"/>
                    </a:lnTo>
                    <a:lnTo>
                      <a:pt x="14" y="9"/>
                    </a:lnTo>
                    <a:lnTo>
                      <a:pt x="7" y="4"/>
                    </a:lnTo>
                    <a:lnTo>
                      <a:pt x="1" y="0"/>
                    </a:lnTo>
                    <a:lnTo>
                      <a:pt x="0" y="9"/>
                    </a:lnTo>
                    <a:lnTo>
                      <a:pt x="4" y="11"/>
                    </a:lnTo>
                    <a:lnTo>
                      <a:pt x="11" y="15"/>
                    </a:lnTo>
                    <a:lnTo>
                      <a:pt x="15" y="19"/>
                    </a:lnTo>
                    <a:lnTo>
                      <a:pt x="22" y="23"/>
                    </a:lnTo>
                    <a:lnTo>
                      <a:pt x="28" y="27"/>
                    </a:lnTo>
                    <a:lnTo>
                      <a:pt x="34" y="30"/>
                    </a:lnTo>
                    <a:lnTo>
                      <a:pt x="40" y="30"/>
                    </a:lnTo>
                    <a:lnTo>
                      <a:pt x="48" y="27"/>
                    </a:lnTo>
                    <a:lnTo>
                      <a:pt x="45"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57" name="Freeform 477"/>
              <p:cNvSpPr>
                <a:spLocks/>
              </p:cNvSpPr>
              <p:nvPr/>
            </p:nvSpPr>
            <p:spPr bwMode="auto">
              <a:xfrm>
                <a:off x="3328" y="1915"/>
                <a:ext cx="19" cy="65"/>
              </a:xfrm>
              <a:custGeom>
                <a:avLst/>
                <a:gdLst>
                  <a:gd name="T0" fmla="*/ 0 w 19"/>
                  <a:gd name="T1" fmla="*/ 7 h 65"/>
                  <a:gd name="T2" fmla="*/ 5 w 19"/>
                  <a:gd name="T3" fmla="*/ 13 h 65"/>
                  <a:gd name="T4" fmla="*/ 8 w 19"/>
                  <a:gd name="T5" fmla="*/ 19 h 65"/>
                  <a:gd name="T6" fmla="*/ 11 w 19"/>
                  <a:gd name="T7" fmla="*/ 28 h 65"/>
                  <a:gd name="T8" fmla="*/ 13 w 19"/>
                  <a:gd name="T9" fmla="*/ 34 h 65"/>
                  <a:gd name="T10" fmla="*/ 13 w 19"/>
                  <a:gd name="T11" fmla="*/ 42 h 65"/>
                  <a:gd name="T12" fmla="*/ 11 w 19"/>
                  <a:gd name="T13" fmla="*/ 49 h 65"/>
                  <a:gd name="T14" fmla="*/ 10 w 19"/>
                  <a:gd name="T15" fmla="*/ 53 h 65"/>
                  <a:gd name="T16" fmla="*/ 5 w 19"/>
                  <a:gd name="T17" fmla="*/ 57 h 65"/>
                  <a:gd name="T18" fmla="*/ 8 w 19"/>
                  <a:gd name="T19" fmla="*/ 65 h 65"/>
                  <a:gd name="T20" fmla="*/ 14 w 19"/>
                  <a:gd name="T21" fmla="*/ 59 h 65"/>
                  <a:gd name="T22" fmla="*/ 17 w 19"/>
                  <a:gd name="T23" fmla="*/ 51 h 65"/>
                  <a:gd name="T24" fmla="*/ 19 w 19"/>
                  <a:gd name="T25" fmla="*/ 42 h 65"/>
                  <a:gd name="T26" fmla="*/ 19 w 19"/>
                  <a:gd name="T27" fmla="*/ 34 h 65"/>
                  <a:gd name="T28" fmla="*/ 17 w 19"/>
                  <a:gd name="T29" fmla="*/ 23 h 65"/>
                  <a:gd name="T30" fmla="*/ 14 w 19"/>
                  <a:gd name="T31" fmla="*/ 15 h 65"/>
                  <a:gd name="T32" fmla="*/ 10 w 19"/>
                  <a:gd name="T33" fmla="*/ 7 h 65"/>
                  <a:gd name="T34" fmla="*/ 5 w 19"/>
                  <a:gd name="T35" fmla="*/ 0 h 65"/>
                  <a:gd name="T36" fmla="*/ 0 w 19"/>
                  <a:gd name="T37" fmla="*/ 7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65"/>
                  <a:gd name="T59" fmla="*/ 19 w 19"/>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65">
                    <a:moveTo>
                      <a:pt x="0" y="7"/>
                    </a:moveTo>
                    <a:lnTo>
                      <a:pt x="5" y="13"/>
                    </a:lnTo>
                    <a:lnTo>
                      <a:pt x="8" y="19"/>
                    </a:lnTo>
                    <a:lnTo>
                      <a:pt x="11" y="28"/>
                    </a:lnTo>
                    <a:lnTo>
                      <a:pt x="13" y="34"/>
                    </a:lnTo>
                    <a:lnTo>
                      <a:pt x="13" y="42"/>
                    </a:lnTo>
                    <a:lnTo>
                      <a:pt x="11" y="49"/>
                    </a:lnTo>
                    <a:lnTo>
                      <a:pt x="10" y="53"/>
                    </a:lnTo>
                    <a:lnTo>
                      <a:pt x="5" y="57"/>
                    </a:lnTo>
                    <a:lnTo>
                      <a:pt x="8" y="65"/>
                    </a:lnTo>
                    <a:lnTo>
                      <a:pt x="14" y="59"/>
                    </a:lnTo>
                    <a:lnTo>
                      <a:pt x="17" y="51"/>
                    </a:lnTo>
                    <a:lnTo>
                      <a:pt x="19" y="42"/>
                    </a:lnTo>
                    <a:lnTo>
                      <a:pt x="19" y="34"/>
                    </a:lnTo>
                    <a:lnTo>
                      <a:pt x="17" y="23"/>
                    </a:lnTo>
                    <a:lnTo>
                      <a:pt x="14" y="15"/>
                    </a:lnTo>
                    <a:lnTo>
                      <a:pt x="10" y="7"/>
                    </a:lnTo>
                    <a:lnTo>
                      <a:pt x="5" y="0"/>
                    </a:lnTo>
                    <a:lnTo>
                      <a:pt x="0" y="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58" name="Freeform 478"/>
              <p:cNvSpPr>
                <a:spLocks/>
              </p:cNvSpPr>
              <p:nvPr/>
            </p:nvSpPr>
            <p:spPr bwMode="auto">
              <a:xfrm>
                <a:off x="3380" y="2001"/>
                <a:ext cx="58" cy="28"/>
              </a:xfrm>
              <a:custGeom>
                <a:avLst/>
                <a:gdLst>
                  <a:gd name="T0" fmla="*/ 56 w 58"/>
                  <a:gd name="T1" fmla="*/ 9 h 28"/>
                  <a:gd name="T2" fmla="*/ 53 w 58"/>
                  <a:gd name="T3" fmla="*/ 7 h 28"/>
                  <a:gd name="T4" fmla="*/ 50 w 58"/>
                  <a:gd name="T5" fmla="*/ 7 h 28"/>
                  <a:gd name="T6" fmla="*/ 47 w 58"/>
                  <a:gd name="T7" fmla="*/ 5 h 28"/>
                  <a:gd name="T8" fmla="*/ 44 w 58"/>
                  <a:gd name="T9" fmla="*/ 3 h 28"/>
                  <a:gd name="T10" fmla="*/ 41 w 58"/>
                  <a:gd name="T11" fmla="*/ 0 h 28"/>
                  <a:gd name="T12" fmla="*/ 37 w 58"/>
                  <a:gd name="T13" fmla="*/ 0 h 28"/>
                  <a:gd name="T14" fmla="*/ 34 w 58"/>
                  <a:gd name="T15" fmla="*/ 0 h 28"/>
                  <a:gd name="T16" fmla="*/ 31 w 58"/>
                  <a:gd name="T17" fmla="*/ 0 h 28"/>
                  <a:gd name="T18" fmla="*/ 31 w 58"/>
                  <a:gd name="T19" fmla="*/ 0 h 28"/>
                  <a:gd name="T20" fmla="*/ 30 w 58"/>
                  <a:gd name="T21" fmla="*/ 3 h 28"/>
                  <a:gd name="T22" fmla="*/ 30 w 58"/>
                  <a:gd name="T23" fmla="*/ 3 h 28"/>
                  <a:gd name="T24" fmla="*/ 30 w 58"/>
                  <a:gd name="T25" fmla="*/ 3 h 28"/>
                  <a:gd name="T26" fmla="*/ 30 w 58"/>
                  <a:gd name="T27" fmla="*/ 5 h 28"/>
                  <a:gd name="T28" fmla="*/ 28 w 58"/>
                  <a:gd name="T29" fmla="*/ 5 h 28"/>
                  <a:gd name="T30" fmla="*/ 28 w 58"/>
                  <a:gd name="T31" fmla="*/ 5 h 28"/>
                  <a:gd name="T32" fmla="*/ 28 w 58"/>
                  <a:gd name="T33" fmla="*/ 5 h 28"/>
                  <a:gd name="T34" fmla="*/ 25 w 58"/>
                  <a:gd name="T35" fmla="*/ 5 h 28"/>
                  <a:gd name="T36" fmla="*/ 22 w 58"/>
                  <a:gd name="T37" fmla="*/ 3 h 28"/>
                  <a:gd name="T38" fmla="*/ 17 w 58"/>
                  <a:gd name="T39" fmla="*/ 3 h 28"/>
                  <a:gd name="T40" fmla="*/ 14 w 58"/>
                  <a:gd name="T41" fmla="*/ 3 h 28"/>
                  <a:gd name="T42" fmla="*/ 11 w 58"/>
                  <a:gd name="T43" fmla="*/ 3 h 28"/>
                  <a:gd name="T44" fmla="*/ 6 w 58"/>
                  <a:gd name="T45" fmla="*/ 5 h 28"/>
                  <a:gd name="T46" fmla="*/ 3 w 58"/>
                  <a:gd name="T47" fmla="*/ 7 h 28"/>
                  <a:gd name="T48" fmla="*/ 0 w 58"/>
                  <a:gd name="T49" fmla="*/ 11 h 28"/>
                  <a:gd name="T50" fmla="*/ 1 w 58"/>
                  <a:gd name="T51" fmla="*/ 11 h 28"/>
                  <a:gd name="T52" fmla="*/ 3 w 58"/>
                  <a:gd name="T53" fmla="*/ 13 h 28"/>
                  <a:gd name="T54" fmla="*/ 3 w 58"/>
                  <a:gd name="T55" fmla="*/ 13 h 28"/>
                  <a:gd name="T56" fmla="*/ 5 w 58"/>
                  <a:gd name="T57" fmla="*/ 15 h 28"/>
                  <a:gd name="T58" fmla="*/ 5 w 58"/>
                  <a:gd name="T59" fmla="*/ 17 h 28"/>
                  <a:gd name="T60" fmla="*/ 6 w 58"/>
                  <a:gd name="T61" fmla="*/ 17 h 28"/>
                  <a:gd name="T62" fmla="*/ 6 w 58"/>
                  <a:gd name="T63" fmla="*/ 19 h 28"/>
                  <a:gd name="T64" fmla="*/ 8 w 58"/>
                  <a:gd name="T65" fmla="*/ 19 h 28"/>
                  <a:gd name="T66" fmla="*/ 12 w 58"/>
                  <a:gd name="T67" fmla="*/ 22 h 28"/>
                  <a:gd name="T68" fmla="*/ 17 w 58"/>
                  <a:gd name="T69" fmla="*/ 24 h 28"/>
                  <a:gd name="T70" fmla="*/ 22 w 58"/>
                  <a:gd name="T71" fmla="*/ 26 h 28"/>
                  <a:gd name="T72" fmla="*/ 28 w 58"/>
                  <a:gd name="T73" fmla="*/ 26 h 28"/>
                  <a:gd name="T74" fmla="*/ 33 w 58"/>
                  <a:gd name="T75" fmla="*/ 28 h 28"/>
                  <a:gd name="T76" fmla="*/ 37 w 58"/>
                  <a:gd name="T77" fmla="*/ 28 h 28"/>
                  <a:gd name="T78" fmla="*/ 44 w 58"/>
                  <a:gd name="T79" fmla="*/ 26 h 28"/>
                  <a:gd name="T80" fmla="*/ 50 w 58"/>
                  <a:gd name="T81" fmla="*/ 26 h 28"/>
                  <a:gd name="T82" fmla="*/ 51 w 58"/>
                  <a:gd name="T83" fmla="*/ 24 h 28"/>
                  <a:gd name="T84" fmla="*/ 53 w 58"/>
                  <a:gd name="T85" fmla="*/ 22 h 28"/>
                  <a:gd name="T86" fmla="*/ 56 w 58"/>
                  <a:gd name="T87" fmla="*/ 19 h 28"/>
                  <a:gd name="T88" fmla="*/ 56 w 58"/>
                  <a:gd name="T89" fmla="*/ 15 h 28"/>
                  <a:gd name="T90" fmla="*/ 58 w 58"/>
                  <a:gd name="T91" fmla="*/ 13 h 28"/>
                  <a:gd name="T92" fmla="*/ 58 w 58"/>
                  <a:gd name="T93" fmla="*/ 11 h 28"/>
                  <a:gd name="T94" fmla="*/ 56 w 58"/>
                  <a:gd name="T95" fmla="*/ 9 h 28"/>
                  <a:gd name="T96" fmla="*/ 56 w 58"/>
                  <a:gd name="T97" fmla="*/ 9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
                  <a:gd name="T148" fmla="*/ 0 h 28"/>
                  <a:gd name="T149" fmla="*/ 58 w 58"/>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 h="28">
                    <a:moveTo>
                      <a:pt x="56" y="9"/>
                    </a:moveTo>
                    <a:lnTo>
                      <a:pt x="53" y="7"/>
                    </a:lnTo>
                    <a:lnTo>
                      <a:pt x="50" y="7"/>
                    </a:lnTo>
                    <a:lnTo>
                      <a:pt x="47" y="5"/>
                    </a:lnTo>
                    <a:lnTo>
                      <a:pt x="44" y="3"/>
                    </a:lnTo>
                    <a:lnTo>
                      <a:pt x="41" y="0"/>
                    </a:lnTo>
                    <a:lnTo>
                      <a:pt x="37" y="0"/>
                    </a:lnTo>
                    <a:lnTo>
                      <a:pt x="34" y="0"/>
                    </a:lnTo>
                    <a:lnTo>
                      <a:pt x="31" y="0"/>
                    </a:lnTo>
                    <a:lnTo>
                      <a:pt x="30" y="3"/>
                    </a:lnTo>
                    <a:lnTo>
                      <a:pt x="30" y="5"/>
                    </a:lnTo>
                    <a:lnTo>
                      <a:pt x="28" y="5"/>
                    </a:lnTo>
                    <a:lnTo>
                      <a:pt x="25" y="5"/>
                    </a:lnTo>
                    <a:lnTo>
                      <a:pt x="22" y="3"/>
                    </a:lnTo>
                    <a:lnTo>
                      <a:pt x="17" y="3"/>
                    </a:lnTo>
                    <a:lnTo>
                      <a:pt x="14" y="3"/>
                    </a:lnTo>
                    <a:lnTo>
                      <a:pt x="11" y="3"/>
                    </a:lnTo>
                    <a:lnTo>
                      <a:pt x="6" y="5"/>
                    </a:lnTo>
                    <a:lnTo>
                      <a:pt x="3" y="7"/>
                    </a:lnTo>
                    <a:lnTo>
                      <a:pt x="0" y="11"/>
                    </a:lnTo>
                    <a:lnTo>
                      <a:pt x="1" y="11"/>
                    </a:lnTo>
                    <a:lnTo>
                      <a:pt x="3" y="13"/>
                    </a:lnTo>
                    <a:lnTo>
                      <a:pt x="5" y="15"/>
                    </a:lnTo>
                    <a:lnTo>
                      <a:pt x="5" y="17"/>
                    </a:lnTo>
                    <a:lnTo>
                      <a:pt x="6" y="17"/>
                    </a:lnTo>
                    <a:lnTo>
                      <a:pt x="6" y="19"/>
                    </a:lnTo>
                    <a:lnTo>
                      <a:pt x="8" y="19"/>
                    </a:lnTo>
                    <a:lnTo>
                      <a:pt x="12" y="22"/>
                    </a:lnTo>
                    <a:lnTo>
                      <a:pt x="17" y="24"/>
                    </a:lnTo>
                    <a:lnTo>
                      <a:pt x="22" y="26"/>
                    </a:lnTo>
                    <a:lnTo>
                      <a:pt x="28" y="26"/>
                    </a:lnTo>
                    <a:lnTo>
                      <a:pt x="33" y="28"/>
                    </a:lnTo>
                    <a:lnTo>
                      <a:pt x="37" y="28"/>
                    </a:lnTo>
                    <a:lnTo>
                      <a:pt x="44" y="26"/>
                    </a:lnTo>
                    <a:lnTo>
                      <a:pt x="50" y="26"/>
                    </a:lnTo>
                    <a:lnTo>
                      <a:pt x="51" y="24"/>
                    </a:lnTo>
                    <a:lnTo>
                      <a:pt x="53" y="22"/>
                    </a:lnTo>
                    <a:lnTo>
                      <a:pt x="56" y="19"/>
                    </a:lnTo>
                    <a:lnTo>
                      <a:pt x="56" y="15"/>
                    </a:lnTo>
                    <a:lnTo>
                      <a:pt x="58" y="13"/>
                    </a:lnTo>
                    <a:lnTo>
                      <a:pt x="58" y="11"/>
                    </a:lnTo>
                    <a:lnTo>
                      <a:pt x="56" y="9"/>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59" name="Freeform 479"/>
              <p:cNvSpPr>
                <a:spLocks/>
              </p:cNvSpPr>
              <p:nvPr/>
            </p:nvSpPr>
            <p:spPr bwMode="auto">
              <a:xfrm>
                <a:off x="3410" y="1997"/>
                <a:ext cx="26" cy="17"/>
              </a:xfrm>
              <a:custGeom>
                <a:avLst/>
                <a:gdLst>
                  <a:gd name="T0" fmla="*/ 1 w 26"/>
                  <a:gd name="T1" fmla="*/ 9 h 17"/>
                  <a:gd name="T2" fmla="*/ 4 w 26"/>
                  <a:gd name="T3" fmla="*/ 9 h 17"/>
                  <a:gd name="T4" fmla="*/ 7 w 26"/>
                  <a:gd name="T5" fmla="*/ 9 h 17"/>
                  <a:gd name="T6" fmla="*/ 9 w 26"/>
                  <a:gd name="T7" fmla="*/ 9 h 17"/>
                  <a:gd name="T8" fmla="*/ 12 w 26"/>
                  <a:gd name="T9" fmla="*/ 11 h 17"/>
                  <a:gd name="T10" fmla="*/ 15 w 26"/>
                  <a:gd name="T11" fmla="*/ 13 h 17"/>
                  <a:gd name="T12" fmla="*/ 18 w 26"/>
                  <a:gd name="T13" fmla="*/ 13 h 17"/>
                  <a:gd name="T14" fmla="*/ 21 w 26"/>
                  <a:gd name="T15" fmla="*/ 15 h 17"/>
                  <a:gd name="T16" fmla="*/ 25 w 26"/>
                  <a:gd name="T17" fmla="*/ 17 h 17"/>
                  <a:gd name="T18" fmla="*/ 26 w 26"/>
                  <a:gd name="T19" fmla="*/ 9 h 17"/>
                  <a:gd name="T20" fmla="*/ 23 w 26"/>
                  <a:gd name="T21" fmla="*/ 7 h 17"/>
                  <a:gd name="T22" fmla="*/ 20 w 26"/>
                  <a:gd name="T23" fmla="*/ 7 h 17"/>
                  <a:gd name="T24" fmla="*/ 17 w 26"/>
                  <a:gd name="T25" fmla="*/ 4 h 17"/>
                  <a:gd name="T26" fmla="*/ 14 w 26"/>
                  <a:gd name="T27" fmla="*/ 2 h 17"/>
                  <a:gd name="T28" fmla="*/ 11 w 26"/>
                  <a:gd name="T29" fmla="*/ 0 h 17"/>
                  <a:gd name="T30" fmla="*/ 7 w 26"/>
                  <a:gd name="T31" fmla="*/ 0 h 17"/>
                  <a:gd name="T32" fmla="*/ 4 w 26"/>
                  <a:gd name="T33" fmla="*/ 0 h 17"/>
                  <a:gd name="T34" fmla="*/ 0 w 26"/>
                  <a:gd name="T35" fmla="*/ 0 h 17"/>
                  <a:gd name="T36" fmla="*/ 1 w 26"/>
                  <a:gd name="T37" fmla="*/ 9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17"/>
                  <a:gd name="T59" fmla="*/ 26 w 26"/>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17">
                    <a:moveTo>
                      <a:pt x="1" y="9"/>
                    </a:moveTo>
                    <a:lnTo>
                      <a:pt x="4" y="9"/>
                    </a:lnTo>
                    <a:lnTo>
                      <a:pt x="7" y="9"/>
                    </a:lnTo>
                    <a:lnTo>
                      <a:pt x="9" y="9"/>
                    </a:lnTo>
                    <a:lnTo>
                      <a:pt x="12" y="11"/>
                    </a:lnTo>
                    <a:lnTo>
                      <a:pt x="15" y="13"/>
                    </a:lnTo>
                    <a:lnTo>
                      <a:pt x="18" y="13"/>
                    </a:lnTo>
                    <a:lnTo>
                      <a:pt x="21" y="15"/>
                    </a:lnTo>
                    <a:lnTo>
                      <a:pt x="25" y="17"/>
                    </a:lnTo>
                    <a:lnTo>
                      <a:pt x="26" y="9"/>
                    </a:lnTo>
                    <a:lnTo>
                      <a:pt x="23" y="7"/>
                    </a:lnTo>
                    <a:lnTo>
                      <a:pt x="20" y="7"/>
                    </a:lnTo>
                    <a:lnTo>
                      <a:pt x="17" y="4"/>
                    </a:lnTo>
                    <a:lnTo>
                      <a:pt x="14" y="2"/>
                    </a:lnTo>
                    <a:lnTo>
                      <a:pt x="11" y="0"/>
                    </a:lnTo>
                    <a:lnTo>
                      <a:pt x="7" y="0"/>
                    </a:lnTo>
                    <a:lnTo>
                      <a:pt x="4" y="0"/>
                    </a:lnTo>
                    <a:lnTo>
                      <a:pt x="0" y="0"/>
                    </a:lnTo>
                    <a:lnTo>
                      <a:pt x="1"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60" name="Freeform 480"/>
              <p:cNvSpPr>
                <a:spLocks/>
              </p:cNvSpPr>
              <p:nvPr/>
            </p:nvSpPr>
            <p:spPr bwMode="auto">
              <a:xfrm>
                <a:off x="3406" y="1997"/>
                <a:ext cx="7" cy="13"/>
              </a:xfrm>
              <a:custGeom>
                <a:avLst/>
                <a:gdLst>
                  <a:gd name="T0" fmla="*/ 2 w 7"/>
                  <a:gd name="T1" fmla="*/ 13 h 13"/>
                  <a:gd name="T2" fmla="*/ 0 w 7"/>
                  <a:gd name="T3" fmla="*/ 13 h 13"/>
                  <a:gd name="T4" fmla="*/ 5 w 7"/>
                  <a:gd name="T5" fmla="*/ 13 h 13"/>
                  <a:gd name="T6" fmla="*/ 5 w 7"/>
                  <a:gd name="T7" fmla="*/ 11 h 13"/>
                  <a:gd name="T8" fmla="*/ 7 w 7"/>
                  <a:gd name="T9" fmla="*/ 11 h 13"/>
                  <a:gd name="T10" fmla="*/ 7 w 7"/>
                  <a:gd name="T11" fmla="*/ 9 h 13"/>
                  <a:gd name="T12" fmla="*/ 5 w 7"/>
                  <a:gd name="T13" fmla="*/ 9 h 13"/>
                  <a:gd name="T14" fmla="*/ 4 w 7"/>
                  <a:gd name="T15" fmla="*/ 0 h 13"/>
                  <a:gd name="T16" fmla="*/ 2 w 7"/>
                  <a:gd name="T17" fmla="*/ 2 h 13"/>
                  <a:gd name="T18" fmla="*/ 0 w 7"/>
                  <a:gd name="T19" fmla="*/ 4 h 13"/>
                  <a:gd name="T20" fmla="*/ 0 w 7"/>
                  <a:gd name="T21" fmla="*/ 7 h 13"/>
                  <a:gd name="T22" fmla="*/ 4 w 7"/>
                  <a:gd name="T23" fmla="*/ 7 h 13"/>
                  <a:gd name="T24" fmla="*/ 4 w 7"/>
                  <a:gd name="T25" fmla="*/ 4 h 13"/>
                  <a:gd name="T26" fmla="*/ 2 w 7"/>
                  <a:gd name="T27" fmla="*/ 13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3"/>
                  <a:gd name="T44" fmla="*/ 7 w 7"/>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3">
                    <a:moveTo>
                      <a:pt x="2" y="13"/>
                    </a:moveTo>
                    <a:lnTo>
                      <a:pt x="0" y="13"/>
                    </a:lnTo>
                    <a:lnTo>
                      <a:pt x="5" y="13"/>
                    </a:lnTo>
                    <a:lnTo>
                      <a:pt x="5" y="11"/>
                    </a:lnTo>
                    <a:lnTo>
                      <a:pt x="7" y="11"/>
                    </a:lnTo>
                    <a:lnTo>
                      <a:pt x="7" y="9"/>
                    </a:lnTo>
                    <a:lnTo>
                      <a:pt x="5" y="9"/>
                    </a:lnTo>
                    <a:lnTo>
                      <a:pt x="4" y="0"/>
                    </a:lnTo>
                    <a:lnTo>
                      <a:pt x="2" y="2"/>
                    </a:lnTo>
                    <a:lnTo>
                      <a:pt x="0" y="4"/>
                    </a:lnTo>
                    <a:lnTo>
                      <a:pt x="0" y="7"/>
                    </a:lnTo>
                    <a:lnTo>
                      <a:pt x="4" y="7"/>
                    </a:lnTo>
                    <a:lnTo>
                      <a:pt x="4" y="4"/>
                    </a:lnTo>
                    <a:lnTo>
                      <a:pt x="2"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61" name="Freeform 481"/>
              <p:cNvSpPr>
                <a:spLocks/>
              </p:cNvSpPr>
              <p:nvPr/>
            </p:nvSpPr>
            <p:spPr bwMode="auto">
              <a:xfrm>
                <a:off x="3375" y="1999"/>
                <a:ext cx="35" cy="15"/>
              </a:xfrm>
              <a:custGeom>
                <a:avLst/>
                <a:gdLst>
                  <a:gd name="T0" fmla="*/ 8 w 35"/>
                  <a:gd name="T1" fmla="*/ 9 h 15"/>
                  <a:gd name="T2" fmla="*/ 8 w 35"/>
                  <a:gd name="T3" fmla="*/ 15 h 15"/>
                  <a:gd name="T4" fmla="*/ 10 w 35"/>
                  <a:gd name="T5" fmla="*/ 13 h 15"/>
                  <a:gd name="T6" fmla="*/ 13 w 35"/>
                  <a:gd name="T7" fmla="*/ 11 h 15"/>
                  <a:gd name="T8" fmla="*/ 16 w 35"/>
                  <a:gd name="T9" fmla="*/ 11 h 15"/>
                  <a:gd name="T10" fmla="*/ 19 w 35"/>
                  <a:gd name="T11" fmla="*/ 9 h 15"/>
                  <a:gd name="T12" fmla="*/ 22 w 35"/>
                  <a:gd name="T13" fmla="*/ 9 h 15"/>
                  <a:gd name="T14" fmla="*/ 25 w 35"/>
                  <a:gd name="T15" fmla="*/ 9 h 15"/>
                  <a:gd name="T16" fmla="*/ 28 w 35"/>
                  <a:gd name="T17" fmla="*/ 11 h 15"/>
                  <a:gd name="T18" fmla="*/ 33 w 35"/>
                  <a:gd name="T19" fmla="*/ 11 h 15"/>
                  <a:gd name="T20" fmla="*/ 35 w 35"/>
                  <a:gd name="T21" fmla="*/ 2 h 15"/>
                  <a:gd name="T22" fmla="*/ 30 w 35"/>
                  <a:gd name="T23" fmla="*/ 2 h 15"/>
                  <a:gd name="T24" fmla="*/ 27 w 35"/>
                  <a:gd name="T25" fmla="*/ 0 h 15"/>
                  <a:gd name="T26" fmla="*/ 22 w 35"/>
                  <a:gd name="T27" fmla="*/ 0 h 15"/>
                  <a:gd name="T28" fmla="*/ 19 w 35"/>
                  <a:gd name="T29" fmla="*/ 0 h 15"/>
                  <a:gd name="T30" fmla="*/ 14 w 35"/>
                  <a:gd name="T31" fmla="*/ 0 h 15"/>
                  <a:gd name="T32" fmla="*/ 11 w 35"/>
                  <a:gd name="T33" fmla="*/ 2 h 15"/>
                  <a:gd name="T34" fmla="*/ 6 w 35"/>
                  <a:gd name="T35" fmla="*/ 5 h 15"/>
                  <a:gd name="T36" fmla="*/ 3 w 35"/>
                  <a:gd name="T37" fmla="*/ 9 h 15"/>
                  <a:gd name="T38" fmla="*/ 3 w 35"/>
                  <a:gd name="T39" fmla="*/ 15 h 15"/>
                  <a:gd name="T40" fmla="*/ 3 w 35"/>
                  <a:gd name="T41" fmla="*/ 9 h 15"/>
                  <a:gd name="T42" fmla="*/ 0 w 35"/>
                  <a:gd name="T43" fmla="*/ 13 h 15"/>
                  <a:gd name="T44" fmla="*/ 3 w 35"/>
                  <a:gd name="T45" fmla="*/ 15 h 15"/>
                  <a:gd name="T46" fmla="*/ 8 w 35"/>
                  <a:gd name="T47" fmla="*/ 9 h 1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
                  <a:gd name="T73" fmla="*/ 0 h 15"/>
                  <a:gd name="T74" fmla="*/ 35 w 35"/>
                  <a:gd name="T75" fmla="*/ 15 h 1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 h="15">
                    <a:moveTo>
                      <a:pt x="8" y="9"/>
                    </a:moveTo>
                    <a:lnTo>
                      <a:pt x="8" y="15"/>
                    </a:lnTo>
                    <a:lnTo>
                      <a:pt x="10" y="13"/>
                    </a:lnTo>
                    <a:lnTo>
                      <a:pt x="13" y="11"/>
                    </a:lnTo>
                    <a:lnTo>
                      <a:pt x="16" y="11"/>
                    </a:lnTo>
                    <a:lnTo>
                      <a:pt x="19" y="9"/>
                    </a:lnTo>
                    <a:lnTo>
                      <a:pt x="22" y="9"/>
                    </a:lnTo>
                    <a:lnTo>
                      <a:pt x="25" y="9"/>
                    </a:lnTo>
                    <a:lnTo>
                      <a:pt x="28" y="11"/>
                    </a:lnTo>
                    <a:lnTo>
                      <a:pt x="33" y="11"/>
                    </a:lnTo>
                    <a:lnTo>
                      <a:pt x="35" y="2"/>
                    </a:lnTo>
                    <a:lnTo>
                      <a:pt x="30" y="2"/>
                    </a:lnTo>
                    <a:lnTo>
                      <a:pt x="27" y="0"/>
                    </a:lnTo>
                    <a:lnTo>
                      <a:pt x="22" y="0"/>
                    </a:lnTo>
                    <a:lnTo>
                      <a:pt x="19" y="0"/>
                    </a:lnTo>
                    <a:lnTo>
                      <a:pt x="14" y="0"/>
                    </a:lnTo>
                    <a:lnTo>
                      <a:pt x="11" y="2"/>
                    </a:lnTo>
                    <a:lnTo>
                      <a:pt x="6" y="5"/>
                    </a:lnTo>
                    <a:lnTo>
                      <a:pt x="3" y="9"/>
                    </a:lnTo>
                    <a:lnTo>
                      <a:pt x="3" y="15"/>
                    </a:lnTo>
                    <a:lnTo>
                      <a:pt x="3" y="9"/>
                    </a:lnTo>
                    <a:lnTo>
                      <a:pt x="0" y="13"/>
                    </a:lnTo>
                    <a:lnTo>
                      <a:pt x="3" y="15"/>
                    </a:lnTo>
                    <a:lnTo>
                      <a:pt x="8"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62" name="Freeform 482"/>
              <p:cNvSpPr>
                <a:spLocks/>
              </p:cNvSpPr>
              <p:nvPr/>
            </p:nvSpPr>
            <p:spPr bwMode="auto">
              <a:xfrm>
                <a:off x="3378" y="2008"/>
                <a:ext cx="10" cy="17"/>
              </a:xfrm>
              <a:custGeom>
                <a:avLst/>
                <a:gdLst>
                  <a:gd name="T0" fmla="*/ 10 w 10"/>
                  <a:gd name="T1" fmla="*/ 8 h 17"/>
                  <a:gd name="T2" fmla="*/ 10 w 10"/>
                  <a:gd name="T3" fmla="*/ 6 h 17"/>
                  <a:gd name="T4" fmla="*/ 8 w 10"/>
                  <a:gd name="T5" fmla="*/ 6 h 17"/>
                  <a:gd name="T6" fmla="*/ 8 w 10"/>
                  <a:gd name="T7" fmla="*/ 4 h 17"/>
                  <a:gd name="T8" fmla="*/ 7 w 10"/>
                  <a:gd name="T9" fmla="*/ 2 h 17"/>
                  <a:gd name="T10" fmla="*/ 5 w 10"/>
                  <a:gd name="T11" fmla="*/ 0 h 17"/>
                  <a:gd name="T12" fmla="*/ 0 w 10"/>
                  <a:gd name="T13" fmla="*/ 6 h 17"/>
                  <a:gd name="T14" fmla="*/ 2 w 10"/>
                  <a:gd name="T15" fmla="*/ 8 h 17"/>
                  <a:gd name="T16" fmla="*/ 3 w 10"/>
                  <a:gd name="T17" fmla="*/ 10 h 17"/>
                  <a:gd name="T18" fmla="*/ 5 w 10"/>
                  <a:gd name="T19" fmla="*/ 12 h 17"/>
                  <a:gd name="T20" fmla="*/ 5 w 10"/>
                  <a:gd name="T21" fmla="*/ 15 h 17"/>
                  <a:gd name="T22" fmla="*/ 7 w 10"/>
                  <a:gd name="T23" fmla="*/ 15 h 17"/>
                  <a:gd name="T24" fmla="*/ 8 w 10"/>
                  <a:gd name="T25" fmla="*/ 17 h 17"/>
                  <a:gd name="T26" fmla="*/ 10 w 10"/>
                  <a:gd name="T27" fmla="*/ 8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7"/>
                  <a:gd name="T44" fmla="*/ 10 w 10"/>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7">
                    <a:moveTo>
                      <a:pt x="10" y="8"/>
                    </a:moveTo>
                    <a:lnTo>
                      <a:pt x="10" y="6"/>
                    </a:lnTo>
                    <a:lnTo>
                      <a:pt x="8" y="6"/>
                    </a:lnTo>
                    <a:lnTo>
                      <a:pt x="8" y="4"/>
                    </a:lnTo>
                    <a:lnTo>
                      <a:pt x="7" y="2"/>
                    </a:lnTo>
                    <a:lnTo>
                      <a:pt x="5" y="0"/>
                    </a:lnTo>
                    <a:lnTo>
                      <a:pt x="0" y="6"/>
                    </a:lnTo>
                    <a:lnTo>
                      <a:pt x="2" y="8"/>
                    </a:lnTo>
                    <a:lnTo>
                      <a:pt x="3" y="10"/>
                    </a:lnTo>
                    <a:lnTo>
                      <a:pt x="5" y="12"/>
                    </a:lnTo>
                    <a:lnTo>
                      <a:pt x="5" y="15"/>
                    </a:lnTo>
                    <a:lnTo>
                      <a:pt x="7" y="15"/>
                    </a:lnTo>
                    <a:lnTo>
                      <a:pt x="8" y="17"/>
                    </a:lnTo>
                    <a:lnTo>
                      <a:pt x="1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63" name="Freeform 483"/>
              <p:cNvSpPr>
                <a:spLocks/>
              </p:cNvSpPr>
              <p:nvPr/>
            </p:nvSpPr>
            <p:spPr bwMode="auto">
              <a:xfrm>
                <a:off x="3386" y="2016"/>
                <a:ext cx="44" cy="17"/>
              </a:xfrm>
              <a:custGeom>
                <a:avLst/>
                <a:gdLst>
                  <a:gd name="T0" fmla="*/ 42 w 44"/>
                  <a:gd name="T1" fmla="*/ 7 h 17"/>
                  <a:gd name="T2" fmla="*/ 38 w 44"/>
                  <a:gd name="T3" fmla="*/ 7 h 17"/>
                  <a:gd name="T4" fmla="*/ 31 w 44"/>
                  <a:gd name="T5" fmla="*/ 7 h 17"/>
                  <a:gd name="T6" fmla="*/ 27 w 44"/>
                  <a:gd name="T7" fmla="*/ 7 h 17"/>
                  <a:gd name="T8" fmla="*/ 22 w 44"/>
                  <a:gd name="T9" fmla="*/ 7 h 17"/>
                  <a:gd name="T10" fmla="*/ 17 w 44"/>
                  <a:gd name="T11" fmla="*/ 7 h 17"/>
                  <a:gd name="T12" fmla="*/ 11 w 44"/>
                  <a:gd name="T13" fmla="*/ 4 h 17"/>
                  <a:gd name="T14" fmla="*/ 6 w 44"/>
                  <a:gd name="T15" fmla="*/ 2 h 17"/>
                  <a:gd name="T16" fmla="*/ 2 w 44"/>
                  <a:gd name="T17" fmla="*/ 0 h 17"/>
                  <a:gd name="T18" fmla="*/ 0 w 44"/>
                  <a:gd name="T19" fmla="*/ 9 h 17"/>
                  <a:gd name="T20" fmla="*/ 5 w 44"/>
                  <a:gd name="T21" fmla="*/ 11 h 17"/>
                  <a:gd name="T22" fmla="*/ 10 w 44"/>
                  <a:gd name="T23" fmla="*/ 13 h 17"/>
                  <a:gd name="T24" fmla="*/ 16 w 44"/>
                  <a:gd name="T25" fmla="*/ 15 h 17"/>
                  <a:gd name="T26" fmla="*/ 20 w 44"/>
                  <a:gd name="T27" fmla="*/ 15 h 17"/>
                  <a:gd name="T28" fmla="*/ 27 w 44"/>
                  <a:gd name="T29" fmla="*/ 17 h 17"/>
                  <a:gd name="T30" fmla="*/ 33 w 44"/>
                  <a:gd name="T31" fmla="*/ 17 h 17"/>
                  <a:gd name="T32" fmla="*/ 38 w 44"/>
                  <a:gd name="T33" fmla="*/ 15 h 17"/>
                  <a:gd name="T34" fmla="*/ 44 w 44"/>
                  <a:gd name="T35" fmla="*/ 15 h 17"/>
                  <a:gd name="T36" fmla="*/ 42 w 44"/>
                  <a:gd name="T37" fmla="*/ 7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17"/>
                  <a:gd name="T59" fmla="*/ 44 w 44"/>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17">
                    <a:moveTo>
                      <a:pt x="42" y="7"/>
                    </a:moveTo>
                    <a:lnTo>
                      <a:pt x="38" y="7"/>
                    </a:lnTo>
                    <a:lnTo>
                      <a:pt x="31" y="7"/>
                    </a:lnTo>
                    <a:lnTo>
                      <a:pt x="27" y="7"/>
                    </a:lnTo>
                    <a:lnTo>
                      <a:pt x="22" y="7"/>
                    </a:lnTo>
                    <a:lnTo>
                      <a:pt x="17" y="7"/>
                    </a:lnTo>
                    <a:lnTo>
                      <a:pt x="11" y="4"/>
                    </a:lnTo>
                    <a:lnTo>
                      <a:pt x="6" y="2"/>
                    </a:lnTo>
                    <a:lnTo>
                      <a:pt x="2" y="0"/>
                    </a:lnTo>
                    <a:lnTo>
                      <a:pt x="0" y="9"/>
                    </a:lnTo>
                    <a:lnTo>
                      <a:pt x="5" y="11"/>
                    </a:lnTo>
                    <a:lnTo>
                      <a:pt x="10" y="13"/>
                    </a:lnTo>
                    <a:lnTo>
                      <a:pt x="16" y="15"/>
                    </a:lnTo>
                    <a:lnTo>
                      <a:pt x="20" y="15"/>
                    </a:lnTo>
                    <a:lnTo>
                      <a:pt x="27" y="17"/>
                    </a:lnTo>
                    <a:lnTo>
                      <a:pt x="33" y="17"/>
                    </a:lnTo>
                    <a:lnTo>
                      <a:pt x="38" y="15"/>
                    </a:lnTo>
                    <a:lnTo>
                      <a:pt x="44" y="15"/>
                    </a:lnTo>
                    <a:lnTo>
                      <a:pt x="42" y="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64" name="Freeform 484"/>
              <p:cNvSpPr>
                <a:spLocks/>
              </p:cNvSpPr>
              <p:nvPr/>
            </p:nvSpPr>
            <p:spPr bwMode="auto">
              <a:xfrm>
                <a:off x="3428" y="2006"/>
                <a:ext cx="13" cy="25"/>
              </a:xfrm>
              <a:custGeom>
                <a:avLst/>
                <a:gdLst>
                  <a:gd name="T0" fmla="*/ 7 w 13"/>
                  <a:gd name="T1" fmla="*/ 8 h 25"/>
                  <a:gd name="T2" fmla="*/ 8 w 13"/>
                  <a:gd name="T3" fmla="*/ 8 h 25"/>
                  <a:gd name="T4" fmla="*/ 7 w 13"/>
                  <a:gd name="T5" fmla="*/ 6 h 25"/>
                  <a:gd name="T6" fmla="*/ 5 w 13"/>
                  <a:gd name="T7" fmla="*/ 10 h 25"/>
                  <a:gd name="T8" fmla="*/ 5 w 13"/>
                  <a:gd name="T9" fmla="*/ 12 h 25"/>
                  <a:gd name="T10" fmla="*/ 3 w 13"/>
                  <a:gd name="T11" fmla="*/ 14 h 25"/>
                  <a:gd name="T12" fmla="*/ 2 w 13"/>
                  <a:gd name="T13" fmla="*/ 14 h 25"/>
                  <a:gd name="T14" fmla="*/ 0 w 13"/>
                  <a:gd name="T15" fmla="*/ 17 h 25"/>
                  <a:gd name="T16" fmla="*/ 2 w 13"/>
                  <a:gd name="T17" fmla="*/ 25 h 25"/>
                  <a:gd name="T18" fmla="*/ 5 w 13"/>
                  <a:gd name="T19" fmla="*/ 23 h 25"/>
                  <a:gd name="T20" fmla="*/ 8 w 13"/>
                  <a:gd name="T21" fmla="*/ 21 h 25"/>
                  <a:gd name="T22" fmla="*/ 10 w 13"/>
                  <a:gd name="T23" fmla="*/ 17 h 25"/>
                  <a:gd name="T24" fmla="*/ 11 w 13"/>
                  <a:gd name="T25" fmla="*/ 12 h 25"/>
                  <a:gd name="T26" fmla="*/ 13 w 13"/>
                  <a:gd name="T27" fmla="*/ 8 h 25"/>
                  <a:gd name="T28" fmla="*/ 13 w 13"/>
                  <a:gd name="T29" fmla="*/ 4 h 25"/>
                  <a:gd name="T30" fmla="*/ 11 w 13"/>
                  <a:gd name="T31" fmla="*/ 0 h 25"/>
                  <a:gd name="T32" fmla="*/ 7 w 13"/>
                  <a:gd name="T33" fmla="*/ 0 h 25"/>
                  <a:gd name="T34" fmla="*/ 8 w 13"/>
                  <a:gd name="T35" fmla="*/ 0 h 25"/>
                  <a:gd name="T36" fmla="*/ 7 w 13"/>
                  <a:gd name="T37" fmla="*/ 8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25"/>
                  <a:gd name="T59" fmla="*/ 13 w 1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25">
                    <a:moveTo>
                      <a:pt x="7" y="8"/>
                    </a:moveTo>
                    <a:lnTo>
                      <a:pt x="8" y="8"/>
                    </a:lnTo>
                    <a:lnTo>
                      <a:pt x="7" y="6"/>
                    </a:lnTo>
                    <a:lnTo>
                      <a:pt x="5" y="10"/>
                    </a:lnTo>
                    <a:lnTo>
                      <a:pt x="5" y="12"/>
                    </a:lnTo>
                    <a:lnTo>
                      <a:pt x="3" y="14"/>
                    </a:lnTo>
                    <a:lnTo>
                      <a:pt x="2" y="14"/>
                    </a:lnTo>
                    <a:lnTo>
                      <a:pt x="0" y="17"/>
                    </a:lnTo>
                    <a:lnTo>
                      <a:pt x="2" y="25"/>
                    </a:lnTo>
                    <a:lnTo>
                      <a:pt x="5" y="23"/>
                    </a:lnTo>
                    <a:lnTo>
                      <a:pt x="8" y="21"/>
                    </a:lnTo>
                    <a:lnTo>
                      <a:pt x="10" y="17"/>
                    </a:lnTo>
                    <a:lnTo>
                      <a:pt x="11" y="12"/>
                    </a:lnTo>
                    <a:lnTo>
                      <a:pt x="13" y="8"/>
                    </a:lnTo>
                    <a:lnTo>
                      <a:pt x="13" y="4"/>
                    </a:lnTo>
                    <a:lnTo>
                      <a:pt x="11" y="0"/>
                    </a:lnTo>
                    <a:lnTo>
                      <a:pt x="7" y="0"/>
                    </a:lnTo>
                    <a:lnTo>
                      <a:pt x="8" y="0"/>
                    </a:lnTo>
                    <a:lnTo>
                      <a:pt x="7"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65" name="Freeform 485"/>
              <p:cNvSpPr>
                <a:spLocks/>
              </p:cNvSpPr>
              <p:nvPr/>
            </p:nvSpPr>
            <p:spPr bwMode="auto">
              <a:xfrm>
                <a:off x="3447" y="1991"/>
                <a:ext cx="61" cy="40"/>
              </a:xfrm>
              <a:custGeom>
                <a:avLst/>
                <a:gdLst>
                  <a:gd name="T0" fmla="*/ 61 w 61"/>
                  <a:gd name="T1" fmla="*/ 0 h 40"/>
                  <a:gd name="T2" fmla="*/ 53 w 61"/>
                  <a:gd name="T3" fmla="*/ 2 h 40"/>
                  <a:gd name="T4" fmla="*/ 44 w 61"/>
                  <a:gd name="T5" fmla="*/ 2 h 40"/>
                  <a:gd name="T6" fmla="*/ 35 w 61"/>
                  <a:gd name="T7" fmla="*/ 2 h 40"/>
                  <a:gd name="T8" fmla="*/ 25 w 61"/>
                  <a:gd name="T9" fmla="*/ 2 h 40"/>
                  <a:gd name="T10" fmla="*/ 16 w 61"/>
                  <a:gd name="T11" fmla="*/ 4 h 40"/>
                  <a:gd name="T12" fmla="*/ 9 w 61"/>
                  <a:gd name="T13" fmla="*/ 6 h 40"/>
                  <a:gd name="T14" fmla="*/ 6 w 61"/>
                  <a:gd name="T15" fmla="*/ 10 h 40"/>
                  <a:gd name="T16" fmla="*/ 3 w 61"/>
                  <a:gd name="T17" fmla="*/ 13 h 40"/>
                  <a:gd name="T18" fmla="*/ 2 w 61"/>
                  <a:gd name="T19" fmla="*/ 17 h 40"/>
                  <a:gd name="T20" fmla="*/ 0 w 61"/>
                  <a:gd name="T21" fmla="*/ 23 h 40"/>
                  <a:gd name="T22" fmla="*/ 0 w 61"/>
                  <a:gd name="T23" fmla="*/ 29 h 40"/>
                  <a:gd name="T24" fmla="*/ 2 w 61"/>
                  <a:gd name="T25" fmla="*/ 32 h 40"/>
                  <a:gd name="T26" fmla="*/ 5 w 61"/>
                  <a:gd name="T27" fmla="*/ 36 h 40"/>
                  <a:gd name="T28" fmla="*/ 8 w 61"/>
                  <a:gd name="T29" fmla="*/ 38 h 40"/>
                  <a:gd name="T30" fmla="*/ 13 w 61"/>
                  <a:gd name="T31" fmla="*/ 40 h 40"/>
                  <a:gd name="T32" fmla="*/ 17 w 61"/>
                  <a:gd name="T33" fmla="*/ 40 h 40"/>
                  <a:gd name="T34" fmla="*/ 22 w 61"/>
                  <a:gd name="T35" fmla="*/ 40 h 40"/>
                  <a:gd name="T36" fmla="*/ 27 w 61"/>
                  <a:gd name="T37" fmla="*/ 40 h 40"/>
                  <a:gd name="T38" fmla="*/ 33 w 61"/>
                  <a:gd name="T39" fmla="*/ 38 h 40"/>
                  <a:gd name="T40" fmla="*/ 39 w 61"/>
                  <a:gd name="T41" fmla="*/ 36 h 40"/>
                  <a:gd name="T42" fmla="*/ 44 w 61"/>
                  <a:gd name="T43" fmla="*/ 32 h 40"/>
                  <a:gd name="T44" fmla="*/ 49 w 61"/>
                  <a:gd name="T45" fmla="*/ 25 h 40"/>
                  <a:gd name="T46" fmla="*/ 53 w 61"/>
                  <a:gd name="T47" fmla="*/ 21 h 40"/>
                  <a:gd name="T48" fmla="*/ 56 w 61"/>
                  <a:gd name="T49" fmla="*/ 13 h 40"/>
                  <a:gd name="T50" fmla="*/ 60 w 61"/>
                  <a:gd name="T51" fmla="*/ 6 h 40"/>
                  <a:gd name="T52" fmla="*/ 61 w 61"/>
                  <a:gd name="T53" fmla="*/ 0 h 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1"/>
                  <a:gd name="T82" fmla="*/ 0 h 40"/>
                  <a:gd name="T83" fmla="*/ 61 w 61"/>
                  <a:gd name="T84" fmla="*/ 40 h 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1" h="40">
                    <a:moveTo>
                      <a:pt x="61" y="0"/>
                    </a:moveTo>
                    <a:lnTo>
                      <a:pt x="53" y="2"/>
                    </a:lnTo>
                    <a:lnTo>
                      <a:pt x="44" y="2"/>
                    </a:lnTo>
                    <a:lnTo>
                      <a:pt x="35" y="2"/>
                    </a:lnTo>
                    <a:lnTo>
                      <a:pt x="25" y="2"/>
                    </a:lnTo>
                    <a:lnTo>
                      <a:pt x="16" y="4"/>
                    </a:lnTo>
                    <a:lnTo>
                      <a:pt x="9" y="6"/>
                    </a:lnTo>
                    <a:lnTo>
                      <a:pt x="6" y="10"/>
                    </a:lnTo>
                    <a:lnTo>
                      <a:pt x="3" y="13"/>
                    </a:lnTo>
                    <a:lnTo>
                      <a:pt x="2" y="17"/>
                    </a:lnTo>
                    <a:lnTo>
                      <a:pt x="0" y="23"/>
                    </a:lnTo>
                    <a:lnTo>
                      <a:pt x="0" y="29"/>
                    </a:lnTo>
                    <a:lnTo>
                      <a:pt x="2" y="32"/>
                    </a:lnTo>
                    <a:lnTo>
                      <a:pt x="5" y="36"/>
                    </a:lnTo>
                    <a:lnTo>
                      <a:pt x="8" y="38"/>
                    </a:lnTo>
                    <a:lnTo>
                      <a:pt x="13" y="40"/>
                    </a:lnTo>
                    <a:lnTo>
                      <a:pt x="17" y="40"/>
                    </a:lnTo>
                    <a:lnTo>
                      <a:pt x="22" y="40"/>
                    </a:lnTo>
                    <a:lnTo>
                      <a:pt x="27" y="40"/>
                    </a:lnTo>
                    <a:lnTo>
                      <a:pt x="33" y="38"/>
                    </a:lnTo>
                    <a:lnTo>
                      <a:pt x="39" y="36"/>
                    </a:lnTo>
                    <a:lnTo>
                      <a:pt x="44" y="32"/>
                    </a:lnTo>
                    <a:lnTo>
                      <a:pt x="49" y="25"/>
                    </a:lnTo>
                    <a:lnTo>
                      <a:pt x="53" y="21"/>
                    </a:lnTo>
                    <a:lnTo>
                      <a:pt x="56" y="13"/>
                    </a:lnTo>
                    <a:lnTo>
                      <a:pt x="60" y="6"/>
                    </a:lnTo>
                    <a:lnTo>
                      <a:pt x="61" y="0"/>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66" name="Freeform 486"/>
              <p:cNvSpPr>
                <a:spLocks/>
              </p:cNvSpPr>
              <p:nvPr/>
            </p:nvSpPr>
            <p:spPr bwMode="auto">
              <a:xfrm>
                <a:off x="3444" y="1987"/>
                <a:ext cx="66" cy="29"/>
              </a:xfrm>
              <a:custGeom>
                <a:avLst/>
                <a:gdLst>
                  <a:gd name="T0" fmla="*/ 6 w 66"/>
                  <a:gd name="T1" fmla="*/ 27 h 29"/>
                  <a:gd name="T2" fmla="*/ 6 w 66"/>
                  <a:gd name="T3" fmla="*/ 29 h 29"/>
                  <a:gd name="T4" fmla="*/ 8 w 66"/>
                  <a:gd name="T5" fmla="*/ 23 h 29"/>
                  <a:gd name="T6" fmla="*/ 9 w 66"/>
                  <a:gd name="T7" fmla="*/ 21 h 29"/>
                  <a:gd name="T8" fmla="*/ 11 w 66"/>
                  <a:gd name="T9" fmla="*/ 17 h 29"/>
                  <a:gd name="T10" fmla="*/ 14 w 66"/>
                  <a:gd name="T11" fmla="*/ 14 h 29"/>
                  <a:gd name="T12" fmla="*/ 20 w 66"/>
                  <a:gd name="T13" fmla="*/ 12 h 29"/>
                  <a:gd name="T14" fmla="*/ 28 w 66"/>
                  <a:gd name="T15" fmla="*/ 10 h 29"/>
                  <a:gd name="T16" fmla="*/ 38 w 66"/>
                  <a:gd name="T17" fmla="*/ 10 h 29"/>
                  <a:gd name="T18" fmla="*/ 47 w 66"/>
                  <a:gd name="T19" fmla="*/ 10 h 29"/>
                  <a:gd name="T20" fmla="*/ 56 w 66"/>
                  <a:gd name="T21" fmla="*/ 10 h 29"/>
                  <a:gd name="T22" fmla="*/ 66 w 66"/>
                  <a:gd name="T23" fmla="*/ 8 h 29"/>
                  <a:gd name="T24" fmla="*/ 64 w 66"/>
                  <a:gd name="T25" fmla="*/ 0 h 29"/>
                  <a:gd name="T26" fmla="*/ 56 w 66"/>
                  <a:gd name="T27" fmla="*/ 0 h 29"/>
                  <a:gd name="T28" fmla="*/ 47 w 66"/>
                  <a:gd name="T29" fmla="*/ 2 h 29"/>
                  <a:gd name="T30" fmla="*/ 38 w 66"/>
                  <a:gd name="T31" fmla="*/ 2 h 29"/>
                  <a:gd name="T32" fmla="*/ 28 w 66"/>
                  <a:gd name="T33" fmla="*/ 2 h 29"/>
                  <a:gd name="T34" fmla="*/ 19 w 66"/>
                  <a:gd name="T35" fmla="*/ 4 h 29"/>
                  <a:gd name="T36" fmla="*/ 11 w 66"/>
                  <a:gd name="T37" fmla="*/ 8 h 29"/>
                  <a:gd name="T38" fmla="*/ 6 w 66"/>
                  <a:gd name="T39" fmla="*/ 10 h 29"/>
                  <a:gd name="T40" fmla="*/ 3 w 66"/>
                  <a:gd name="T41" fmla="*/ 14 h 29"/>
                  <a:gd name="T42" fmla="*/ 2 w 66"/>
                  <a:gd name="T43" fmla="*/ 21 h 29"/>
                  <a:gd name="T44" fmla="*/ 0 w 66"/>
                  <a:gd name="T45" fmla="*/ 27 h 29"/>
                  <a:gd name="T46" fmla="*/ 6 w 66"/>
                  <a:gd name="T47" fmla="*/ 27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29"/>
                  <a:gd name="T74" fmla="*/ 66 w 66"/>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29">
                    <a:moveTo>
                      <a:pt x="6" y="27"/>
                    </a:moveTo>
                    <a:lnTo>
                      <a:pt x="6" y="29"/>
                    </a:lnTo>
                    <a:lnTo>
                      <a:pt x="8" y="23"/>
                    </a:lnTo>
                    <a:lnTo>
                      <a:pt x="9" y="21"/>
                    </a:lnTo>
                    <a:lnTo>
                      <a:pt x="11" y="17"/>
                    </a:lnTo>
                    <a:lnTo>
                      <a:pt x="14" y="14"/>
                    </a:lnTo>
                    <a:lnTo>
                      <a:pt x="20" y="12"/>
                    </a:lnTo>
                    <a:lnTo>
                      <a:pt x="28" y="10"/>
                    </a:lnTo>
                    <a:lnTo>
                      <a:pt x="38" y="10"/>
                    </a:lnTo>
                    <a:lnTo>
                      <a:pt x="47" y="10"/>
                    </a:lnTo>
                    <a:lnTo>
                      <a:pt x="56" y="10"/>
                    </a:lnTo>
                    <a:lnTo>
                      <a:pt x="66" y="8"/>
                    </a:lnTo>
                    <a:lnTo>
                      <a:pt x="64" y="0"/>
                    </a:lnTo>
                    <a:lnTo>
                      <a:pt x="56" y="0"/>
                    </a:lnTo>
                    <a:lnTo>
                      <a:pt x="47" y="2"/>
                    </a:lnTo>
                    <a:lnTo>
                      <a:pt x="38" y="2"/>
                    </a:lnTo>
                    <a:lnTo>
                      <a:pt x="28" y="2"/>
                    </a:lnTo>
                    <a:lnTo>
                      <a:pt x="19" y="4"/>
                    </a:lnTo>
                    <a:lnTo>
                      <a:pt x="11" y="8"/>
                    </a:lnTo>
                    <a:lnTo>
                      <a:pt x="6" y="10"/>
                    </a:lnTo>
                    <a:lnTo>
                      <a:pt x="3" y="14"/>
                    </a:lnTo>
                    <a:lnTo>
                      <a:pt x="2" y="21"/>
                    </a:lnTo>
                    <a:lnTo>
                      <a:pt x="0" y="27"/>
                    </a:lnTo>
                    <a:lnTo>
                      <a:pt x="6" y="2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67" name="Freeform 487"/>
              <p:cNvSpPr>
                <a:spLocks/>
              </p:cNvSpPr>
              <p:nvPr/>
            </p:nvSpPr>
            <p:spPr bwMode="auto">
              <a:xfrm>
                <a:off x="3444" y="2014"/>
                <a:ext cx="31" cy="21"/>
              </a:xfrm>
              <a:custGeom>
                <a:avLst/>
                <a:gdLst>
                  <a:gd name="T0" fmla="*/ 30 w 31"/>
                  <a:gd name="T1" fmla="*/ 13 h 21"/>
                  <a:gd name="T2" fmla="*/ 25 w 31"/>
                  <a:gd name="T3" fmla="*/ 13 h 21"/>
                  <a:gd name="T4" fmla="*/ 20 w 31"/>
                  <a:gd name="T5" fmla="*/ 13 h 21"/>
                  <a:gd name="T6" fmla="*/ 16 w 31"/>
                  <a:gd name="T7" fmla="*/ 13 h 21"/>
                  <a:gd name="T8" fmla="*/ 12 w 31"/>
                  <a:gd name="T9" fmla="*/ 11 h 21"/>
                  <a:gd name="T10" fmla="*/ 9 w 31"/>
                  <a:gd name="T11" fmla="*/ 9 h 21"/>
                  <a:gd name="T12" fmla="*/ 8 w 31"/>
                  <a:gd name="T13" fmla="*/ 6 h 21"/>
                  <a:gd name="T14" fmla="*/ 6 w 31"/>
                  <a:gd name="T15" fmla="*/ 4 h 21"/>
                  <a:gd name="T16" fmla="*/ 6 w 31"/>
                  <a:gd name="T17" fmla="*/ 0 h 21"/>
                  <a:gd name="T18" fmla="*/ 0 w 31"/>
                  <a:gd name="T19" fmla="*/ 0 h 21"/>
                  <a:gd name="T20" fmla="*/ 0 w 31"/>
                  <a:gd name="T21" fmla="*/ 6 h 21"/>
                  <a:gd name="T22" fmla="*/ 2 w 31"/>
                  <a:gd name="T23" fmla="*/ 13 h 21"/>
                  <a:gd name="T24" fmla="*/ 6 w 31"/>
                  <a:gd name="T25" fmla="*/ 17 h 21"/>
                  <a:gd name="T26" fmla="*/ 11 w 31"/>
                  <a:gd name="T27" fmla="*/ 19 h 21"/>
                  <a:gd name="T28" fmla="*/ 16 w 31"/>
                  <a:gd name="T29" fmla="*/ 21 h 21"/>
                  <a:gd name="T30" fmla="*/ 20 w 31"/>
                  <a:gd name="T31" fmla="*/ 21 h 21"/>
                  <a:gd name="T32" fmla="*/ 25 w 31"/>
                  <a:gd name="T33" fmla="*/ 21 h 21"/>
                  <a:gd name="T34" fmla="*/ 31 w 31"/>
                  <a:gd name="T35" fmla="*/ 21 h 21"/>
                  <a:gd name="T36" fmla="*/ 30 w 31"/>
                  <a:gd name="T37" fmla="*/ 13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21"/>
                  <a:gd name="T59" fmla="*/ 31 w 31"/>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21">
                    <a:moveTo>
                      <a:pt x="30" y="13"/>
                    </a:moveTo>
                    <a:lnTo>
                      <a:pt x="25" y="13"/>
                    </a:lnTo>
                    <a:lnTo>
                      <a:pt x="20" y="13"/>
                    </a:lnTo>
                    <a:lnTo>
                      <a:pt x="16" y="13"/>
                    </a:lnTo>
                    <a:lnTo>
                      <a:pt x="12" y="11"/>
                    </a:lnTo>
                    <a:lnTo>
                      <a:pt x="9" y="9"/>
                    </a:lnTo>
                    <a:lnTo>
                      <a:pt x="8" y="6"/>
                    </a:lnTo>
                    <a:lnTo>
                      <a:pt x="6" y="4"/>
                    </a:lnTo>
                    <a:lnTo>
                      <a:pt x="6" y="0"/>
                    </a:lnTo>
                    <a:lnTo>
                      <a:pt x="0" y="0"/>
                    </a:lnTo>
                    <a:lnTo>
                      <a:pt x="0" y="6"/>
                    </a:lnTo>
                    <a:lnTo>
                      <a:pt x="2" y="13"/>
                    </a:lnTo>
                    <a:lnTo>
                      <a:pt x="6" y="17"/>
                    </a:lnTo>
                    <a:lnTo>
                      <a:pt x="11" y="19"/>
                    </a:lnTo>
                    <a:lnTo>
                      <a:pt x="16" y="21"/>
                    </a:lnTo>
                    <a:lnTo>
                      <a:pt x="20" y="21"/>
                    </a:lnTo>
                    <a:lnTo>
                      <a:pt x="25" y="21"/>
                    </a:lnTo>
                    <a:lnTo>
                      <a:pt x="31" y="21"/>
                    </a:lnTo>
                    <a:lnTo>
                      <a:pt x="30"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68" name="Freeform 488"/>
              <p:cNvSpPr>
                <a:spLocks/>
              </p:cNvSpPr>
              <p:nvPr/>
            </p:nvSpPr>
            <p:spPr bwMode="auto">
              <a:xfrm>
                <a:off x="3474" y="1983"/>
                <a:ext cx="39" cy="52"/>
              </a:xfrm>
              <a:custGeom>
                <a:avLst/>
                <a:gdLst>
                  <a:gd name="T0" fmla="*/ 36 w 39"/>
                  <a:gd name="T1" fmla="*/ 12 h 52"/>
                  <a:gd name="T2" fmla="*/ 31 w 39"/>
                  <a:gd name="T3" fmla="*/ 6 h 52"/>
                  <a:gd name="T4" fmla="*/ 29 w 39"/>
                  <a:gd name="T5" fmla="*/ 12 h 52"/>
                  <a:gd name="T6" fmla="*/ 28 w 39"/>
                  <a:gd name="T7" fmla="*/ 18 h 52"/>
                  <a:gd name="T8" fmla="*/ 23 w 39"/>
                  <a:gd name="T9" fmla="*/ 25 h 52"/>
                  <a:gd name="T10" fmla="*/ 20 w 39"/>
                  <a:gd name="T11" fmla="*/ 31 h 52"/>
                  <a:gd name="T12" fmla="*/ 15 w 39"/>
                  <a:gd name="T13" fmla="*/ 35 h 52"/>
                  <a:gd name="T14" fmla="*/ 11 w 39"/>
                  <a:gd name="T15" fmla="*/ 40 h 52"/>
                  <a:gd name="T16" fmla="*/ 4 w 39"/>
                  <a:gd name="T17" fmla="*/ 42 h 52"/>
                  <a:gd name="T18" fmla="*/ 0 w 39"/>
                  <a:gd name="T19" fmla="*/ 44 h 52"/>
                  <a:gd name="T20" fmla="*/ 1 w 39"/>
                  <a:gd name="T21" fmla="*/ 52 h 52"/>
                  <a:gd name="T22" fmla="*/ 8 w 39"/>
                  <a:gd name="T23" fmla="*/ 50 h 52"/>
                  <a:gd name="T24" fmla="*/ 14 w 39"/>
                  <a:gd name="T25" fmla="*/ 48 h 52"/>
                  <a:gd name="T26" fmla="*/ 18 w 39"/>
                  <a:gd name="T27" fmla="*/ 42 h 52"/>
                  <a:gd name="T28" fmla="*/ 25 w 39"/>
                  <a:gd name="T29" fmla="*/ 37 h 52"/>
                  <a:gd name="T30" fmla="*/ 29 w 39"/>
                  <a:gd name="T31" fmla="*/ 31 h 52"/>
                  <a:gd name="T32" fmla="*/ 33 w 39"/>
                  <a:gd name="T33" fmla="*/ 25 h 52"/>
                  <a:gd name="T34" fmla="*/ 36 w 39"/>
                  <a:gd name="T35" fmla="*/ 16 h 52"/>
                  <a:gd name="T36" fmla="*/ 37 w 39"/>
                  <a:gd name="T37" fmla="*/ 8 h 52"/>
                  <a:gd name="T38" fmla="*/ 34 w 39"/>
                  <a:gd name="T39" fmla="*/ 4 h 52"/>
                  <a:gd name="T40" fmla="*/ 37 w 39"/>
                  <a:gd name="T41" fmla="*/ 8 h 52"/>
                  <a:gd name="T42" fmla="*/ 39 w 39"/>
                  <a:gd name="T43" fmla="*/ 0 h 52"/>
                  <a:gd name="T44" fmla="*/ 34 w 39"/>
                  <a:gd name="T45" fmla="*/ 4 h 52"/>
                  <a:gd name="T46" fmla="*/ 36 w 39"/>
                  <a:gd name="T47" fmla="*/ 12 h 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52"/>
                  <a:gd name="T74" fmla="*/ 39 w 39"/>
                  <a:gd name="T75" fmla="*/ 52 h 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52">
                    <a:moveTo>
                      <a:pt x="36" y="12"/>
                    </a:moveTo>
                    <a:lnTo>
                      <a:pt x="31" y="6"/>
                    </a:lnTo>
                    <a:lnTo>
                      <a:pt x="29" y="12"/>
                    </a:lnTo>
                    <a:lnTo>
                      <a:pt x="28" y="18"/>
                    </a:lnTo>
                    <a:lnTo>
                      <a:pt x="23" y="25"/>
                    </a:lnTo>
                    <a:lnTo>
                      <a:pt x="20" y="31"/>
                    </a:lnTo>
                    <a:lnTo>
                      <a:pt x="15" y="35"/>
                    </a:lnTo>
                    <a:lnTo>
                      <a:pt x="11" y="40"/>
                    </a:lnTo>
                    <a:lnTo>
                      <a:pt x="4" y="42"/>
                    </a:lnTo>
                    <a:lnTo>
                      <a:pt x="0" y="44"/>
                    </a:lnTo>
                    <a:lnTo>
                      <a:pt x="1" y="52"/>
                    </a:lnTo>
                    <a:lnTo>
                      <a:pt x="8" y="50"/>
                    </a:lnTo>
                    <a:lnTo>
                      <a:pt x="14" y="48"/>
                    </a:lnTo>
                    <a:lnTo>
                      <a:pt x="18" y="42"/>
                    </a:lnTo>
                    <a:lnTo>
                      <a:pt x="25" y="37"/>
                    </a:lnTo>
                    <a:lnTo>
                      <a:pt x="29" y="31"/>
                    </a:lnTo>
                    <a:lnTo>
                      <a:pt x="33" y="25"/>
                    </a:lnTo>
                    <a:lnTo>
                      <a:pt x="36" y="16"/>
                    </a:lnTo>
                    <a:lnTo>
                      <a:pt x="37" y="8"/>
                    </a:lnTo>
                    <a:lnTo>
                      <a:pt x="34" y="4"/>
                    </a:lnTo>
                    <a:lnTo>
                      <a:pt x="37" y="8"/>
                    </a:lnTo>
                    <a:lnTo>
                      <a:pt x="39" y="0"/>
                    </a:lnTo>
                    <a:lnTo>
                      <a:pt x="34" y="4"/>
                    </a:lnTo>
                    <a:lnTo>
                      <a:pt x="36" y="1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69" name="Freeform 489"/>
              <p:cNvSpPr>
                <a:spLocks/>
              </p:cNvSpPr>
              <p:nvPr/>
            </p:nvSpPr>
            <p:spPr bwMode="auto">
              <a:xfrm>
                <a:off x="3345" y="1941"/>
                <a:ext cx="63" cy="52"/>
              </a:xfrm>
              <a:custGeom>
                <a:avLst/>
                <a:gdLst>
                  <a:gd name="T0" fmla="*/ 57 w 63"/>
                  <a:gd name="T1" fmla="*/ 0 h 52"/>
                  <a:gd name="T2" fmla="*/ 52 w 63"/>
                  <a:gd name="T3" fmla="*/ 0 h 52"/>
                  <a:gd name="T4" fmla="*/ 46 w 63"/>
                  <a:gd name="T5" fmla="*/ 2 h 52"/>
                  <a:gd name="T6" fmla="*/ 41 w 63"/>
                  <a:gd name="T7" fmla="*/ 2 h 52"/>
                  <a:gd name="T8" fmla="*/ 35 w 63"/>
                  <a:gd name="T9" fmla="*/ 2 h 52"/>
                  <a:gd name="T10" fmla="*/ 27 w 63"/>
                  <a:gd name="T11" fmla="*/ 2 h 52"/>
                  <a:gd name="T12" fmla="*/ 19 w 63"/>
                  <a:gd name="T13" fmla="*/ 2 h 52"/>
                  <a:gd name="T14" fmla="*/ 13 w 63"/>
                  <a:gd name="T15" fmla="*/ 4 h 52"/>
                  <a:gd name="T16" fmla="*/ 10 w 63"/>
                  <a:gd name="T17" fmla="*/ 8 h 52"/>
                  <a:gd name="T18" fmla="*/ 10 w 63"/>
                  <a:gd name="T19" fmla="*/ 12 h 52"/>
                  <a:gd name="T20" fmla="*/ 10 w 63"/>
                  <a:gd name="T21" fmla="*/ 18 h 52"/>
                  <a:gd name="T22" fmla="*/ 10 w 63"/>
                  <a:gd name="T23" fmla="*/ 23 h 52"/>
                  <a:gd name="T24" fmla="*/ 8 w 63"/>
                  <a:gd name="T25" fmla="*/ 29 h 52"/>
                  <a:gd name="T26" fmla="*/ 8 w 63"/>
                  <a:gd name="T27" fmla="*/ 31 h 52"/>
                  <a:gd name="T28" fmla="*/ 5 w 63"/>
                  <a:gd name="T29" fmla="*/ 33 h 52"/>
                  <a:gd name="T30" fmla="*/ 2 w 63"/>
                  <a:gd name="T31" fmla="*/ 35 h 52"/>
                  <a:gd name="T32" fmla="*/ 0 w 63"/>
                  <a:gd name="T33" fmla="*/ 37 h 52"/>
                  <a:gd name="T34" fmla="*/ 0 w 63"/>
                  <a:gd name="T35" fmla="*/ 37 h 52"/>
                  <a:gd name="T36" fmla="*/ 0 w 63"/>
                  <a:gd name="T37" fmla="*/ 39 h 52"/>
                  <a:gd name="T38" fmla="*/ 0 w 63"/>
                  <a:gd name="T39" fmla="*/ 42 h 52"/>
                  <a:gd name="T40" fmla="*/ 4 w 63"/>
                  <a:gd name="T41" fmla="*/ 46 h 52"/>
                  <a:gd name="T42" fmla="*/ 10 w 63"/>
                  <a:gd name="T43" fmla="*/ 50 h 52"/>
                  <a:gd name="T44" fmla="*/ 18 w 63"/>
                  <a:gd name="T45" fmla="*/ 52 h 52"/>
                  <a:gd name="T46" fmla="*/ 27 w 63"/>
                  <a:gd name="T47" fmla="*/ 52 h 52"/>
                  <a:gd name="T48" fmla="*/ 40 w 63"/>
                  <a:gd name="T49" fmla="*/ 52 h 52"/>
                  <a:gd name="T50" fmla="*/ 47 w 63"/>
                  <a:gd name="T51" fmla="*/ 48 h 52"/>
                  <a:gd name="T52" fmla="*/ 54 w 63"/>
                  <a:gd name="T53" fmla="*/ 39 h 52"/>
                  <a:gd name="T54" fmla="*/ 60 w 63"/>
                  <a:gd name="T55" fmla="*/ 27 h 52"/>
                  <a:gd name="T56" fmla="*/ 61 w 63"/>
                  <a:gd name="T57" fmla="*/ 18 h 52"/>
                  <a:gd name="T58" fmla="*/ 63 w 63"/>
                  <a:gd name="T59" fmla="*/ 12 h 52"/>
                  <a:gd name="T60" fmla="*/ 63 w 63"/>
                  <a:gd name="T61" fmla="*/ 6 h 52"/>
                  <a:gd name="T62" fmla="*/ 60 w 63"/>
                  <a:gd name="T63" fmla="*/ 2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
                  <a:gd name="T97" fmla="*/ 0 h 52"/>
                  <a:gd name="T98" fmla="*/ 63 w 63"/>
                  <a:gd name="T99" fmla="*/ 52 h 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 h="52">
                    <a:moveTo>
                      <a:pt x="58" y="0"/>
                    </a:moveTo>
                    <a:lnTo>
                      <a:pt x="57" y="0"/>
                    </a:lnTo>
                    <a:lnTo>
                      <a:pt x="54" y="0"/>
                    </a:lnTo>
                    <a:lnTo>
                      <a:pt x="52" y="0"/>
                    </a:lnTo>
                    <a:lnTo>
                      <a:pt x="49" y="2"/>
                    </a:lnTo>
                    <a:lnTo>
                      <a:pt x="46" y="2"/>
                    </a:lnTo>
                    <a:lnTo>
                      <a:pt x="44" y="2"/>
                    </a:lnTo>
                    <a:lnTo>
                      <a:pt x="41" y="2"/>
                    </a:lnTo>
                    <a:lnTo>
                      <a:pt x="40" y="2"/>
                    </a:lnTo>
                    <a:lnTo>
                      <a:pt x="35" y="2"/>
                    </a:lnTo>
                    <a:lnTo>
                      <a:pt x="32" y="2"/>
                    </a:lnTo>
                    <a:lnTo>
                      <a:pt x="27" y="2"/>
                    </a:lnTo>
                    <a:lnTo>
                      <a:pt x="24" y="2"/>
                    </a:lnTo>
                    <a:lnTo>
                      <a:pt x="19" y="2"/>
                    </a:lnTo>
                    <a:lnTo>
                      <a:pt x="16" y="4"/>
                    </a:lnTo>
                    <a:lnTo>
                      <a:pt x="13" y="4"/>
                    </a:lnTo>
                    <a:lnTo>
                      <a:pt x="8" y="6"/>
                    </a:lnTo>
                    <a:lnTo>
                      <a:pt x="10" y="8"/>
                    </a:lnTo>
                    <a:lnTo>
                      <a:pt x="10" y="10"/>
                    </a:lnTo>
                    <a:lnTo>
                      <a:pt x="10" y="12"/>
                    </a:lnTo>
                    <a:lnTo>
                      <a:pt x="10" y="16"/>
                    </a:lnTo>
                    <a:lnTo>
                      <a:pt x="10" y="18"/>
                    </a:lnTo>
                    <a:lnTo>
                      <a:pt x="10" y="21"/>
                    </a:lnTo>
                    <a:lnTo>
                      <a:pt x="10" y="23"/>
                    </a:lnTo>
                    <a:lnTo>
                      <a:pt x="10" y="27"/>
                    </a:lnTo>
                    <a:lnTo>
                      <a:pt x="8" y="29"/>
                    </a:lnTo>
                    <a:lnTo>
                      <a:pt x="8" y="31"/>
                    </a:lnTo>
                    <a:lnTo>
                      <a:pt x="7" y="33"/>
                    </a:lnTo>
                    <a:lnTo>
                      <a:pt x="5" y="33"/>
                    </a:lnTo>
                    <a:lnTo>
                      <a:pt x="4" y="35"/>
                    </a:lnTo>
                    <a:lnTo>
                      <a:pt x="2" y="35"/>
                    </a:lnTo>
                    <a:lnTo>
                      <a:pt x="0" y="37"/>
                    </a:lnTo>
                    <a:lnTo>
                      <a:pt x="0" y="39"/>
                    </a:lnTo>
                    <a:lnTo>
                      <a:pt x="0" y="42"/>
                    </a:lnTo>
                    <a:lnTo>
                      <a:pt x="4" y="46"/>
                    </a:lnTo>
                    <a:lnTo>
                      <a:pt x="7" y="48"/>
                    </a:lnTo>
                    <a:lnTo>
                      <a:pt x="10" y="50"/>
                    </a:lnTo>
                    <a:lnTo>
                      <a:pt x="15" y="52"/>
                    </a:lnTo>
                    <a:lnTo>
                      <a:pt x="18" y="52"/>
                    </a:lnTo>
                    <a:lnTo>
                      <a:pt x="22" y="52"/>
                    </a:lnTo>
                    <a:lnTo>
                      <a:pt x="27" y="52"/>
                    </a:lnTo>
                    <a:lnTo>
                      <a:pt x="35" y="52"/>
                    </a:lnTo>
                    <a:lnTo>
                      <a:pt x="40" y="52"/>
                    </a:lnTo>
                    <a:lnTo>
                      <a:pt x="44" y="50"/>
                    </a:lnTo>
                    <a:lnTo>
                      <a:pt x="47" y="48"/>
                    </a:lnTo>
                    <a:lnTo>
                      <a:pt x="51" y="44"/>
                    </a:lnTo>
                    <a:lnTo>
                      <a:pt x="54" y="39"/>
                    </a:lnTo>
                    <a:lnTo>
                      <a:pt x="57" y="33"/>
                    </a:lnTo>
                    <a:lnTo>
                      <a:pt x="60" y="27"/>
                    </a:lnTo>
                    <a:lnTo>
                      <a:pt x="61" y="21"/>
                    </a:lnTo>
                    <a:lnTo>
                      <a:pt x="61" y="18"/>
                    </a:lnTo>
                    <a:lnTo>
                      <a:pt x="61" y="14"/>
                    </a:lnTo>
                    <a:lnTo>
                      <a:pt x="63" y="12"/>
                    </a:lnTo>
                    <a:lnTo>
                      <a:pt x="63" y="8"/>
                    </a:lnTo>
                    <a:lnTo>
                      <a:pt x="63" y="6"/>
                    </a:lnTo>
                    <a:lnTo>
                      <a:pt x="61" y="4"/>
                    </a:lnTo>
                    <a:lnTo>
                      <a:pt x="60" y="2"/>
                    </a:lnTo>
                    <a:lnTo>
                      <a:pt x="58" y="0"/>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70" name="Freeform 490"/>
              <p:cNvSpPr>
                <a:spLocks/>
              </p:cNvSpPr>
              <p:nvPr/>
            </p:nvSpPr>
            <p:spPr bwMode="auto">
              <a:xfrm>
                <a:off x="3385" y="1936"/>
                <a:ext cx="20" cy="11"/>
              </a:xfrm>
              <a:custGeom>
                <a:avLst/>
                <a:gdLst>
                  <a:gd name="T0" fmla="*/ 0 w 20"/>
                  <a:gd name="T1" fmla="*/ 11 h 11"/>
                  <a:gd name="T2" fmla="*/ 3 w 20"/>
                  <a:gd name="T3" fmla="*/ 11 h 11"/>
                  <a:gd name="T4" fmla="*/ 4 w 20"/>
                  <a:gd name="T5" fmla="*/ 11 h 11"/>
                  <a:gd name="T6" fmla="*/ 7 w 20"/>
                  <a:gd name="T7" fmla="*/ 11 h 11"/>
                  <a:gd name="T8" fmla="*/ 9 w 20"/>
                  <a:gd name="T9" fmla="*/ 11 h 11"/>
                  <a:gd name="T10" fmla="*/ 12 w 20"/>
                  <a:gd name="T11" fmla="*/ 9 h 11"/>
                  <a:gd name="T12" fmla="*/ 14 w 20"/>
                  <a:gd name="T13" fmla="*/ 9 h 11"/>
                  <a:gd name="T14" fmla="*/ 17 w 20"/>
                  <a:gd name="T15" fmla="*/ 9 h 11"/>
                  <a:gd name="T16" fmla="*/ 18 w 20"/>
                  <a:gd name="T17" fmla="*/ 9 h 11"/>
                  <a:gd name="T18" fmla="*/ 20 w 20"/>
                  <a:gd name="T19" fmla="*/ 0 h 11"/>
                  <a:gd name="T20" fmla="*/ 17 w 20"/>
                  <a:gd name="T21" fmla="*/ 0 h 11"/>
                  <a:gd name="T22" fmla="*/ 14 w 20"/>
                  <a:gd name="T23" fmla="*/ 0 h 11"/>
                  <a:gd name="T24" fmla="*/ 11 w 20"/>
                  <a:gd name="T25" fmla="*/ 0 h 11"/>
                  <a:gd name="T26" fmla="*/ 9 w 20"/>
                  <a:gd name="T27" fmla="*/ 0 h 11"/>
                  <a:gd name="T28" fmla="*/ 6 w 20"/>
                  <a:gd name="T29" fmla="*/ 2 h 11"/>
                  <a:gd name="T30" fmla="*/ 4 w 20"/>
                  <a:gd name="T31" fmla="*/ 2 h 11"/>
                  <a:gd name="T32" fmla="*/ 1 w 20"/>
                  <a:gd name="T33" fmla="*/ 2 h 11"/>
                  <a:gd name="T34" fmla="*/ 0 w 20"/>
                  <a:gd name="T35" fmla="*/ 2 h 11"/>
                  <a:gd name="T36" fmla="*/ 0 w 20"/>
                  <a:gd name="T37" fmla="*/ 11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11"/>
                  <a:gd name="T59" fmla="*/ 20 w 20"/>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11">
                    <a:moveTo>
                      <a:pt x="0" y="11"/>
                    </a:moveTo>
                    <a:lnTo>
                      <a:pt x="3" y="11"/>
                    </a:lnTo>
                    <a:lnTo>
                      <a:pt x="4" y="11"/>
                    </a:lnTo>
                    <a:lnTo>
                      <a:pt x="7" y="11"/>
                    </a:lnTo>
                    <a:lnTo>
                      <a:pt x="9" y="11"/>
                    </a:lnTo>
                    <a:lnTo>
                      <a:pt x="12" y="9"/>
                    </a:lnTo>
                    <a:lnTo>
                      <a:pt x="14" y="9"/>
                    </a:lnTo>
                    <a:lnTo>
                      <a:pt x="17" y="9"/>
                    </a:lnTo>
                    <a:lnTo>
                      <a:pt x="18" y="9"/>
                    </a:lnTo>
                    <a:lnTo>
                      <a:pt x="20" y="0"/>
                    </a:lnTo>
                    <a:lnTo>
                      <a:pt x="17" y="0"/>
                    </a:lnTo>
                    <a:lnTo>
                      <a:pt x="14" y="0"/>
                    </a:lnTo>
                    <a:lnTo>
                      <a:pt x="11" y="0"/>
                    </a:lnTo>
                    <a:lnTo>
                      <a:pt x="9" y="0"/>
                    </a:lnTo>
                    <a:lnTo>
                      <a:pt x="6" y="2"/>
                    </a:lnTo>
                    <a:lnTo>
                      <a:pt x="4" y="2"/>
                    </a:lnTo>
                    <a:lnTo>
                      <a:pt x="1" y="2"/>
                    </a:lnTo>
                    <a:lnTo>
                      <a:pt x="0" y="2"/>
                    </a:lnTo>
                    <a:lnTo>
                      <a:pt x="0"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71" name="Freeform 491"/>
              <p:cNvSpPr>
                <a:spLocks/>
              </p:cNvSpPr>
              <p:nvPr/>
            </p:nvSpPr>
            <p:spPr bwMode="auto">
              <a:xfrm>
                <a:off x="3349" y="1938"/>
                <a:ext cx="36" cy="13"/>
              </a:xfrm>
              <a:custGeom>
                <a:avLst/>
                <a:gdLst>
                  <a:gd name="T0" fmla="*/ 7 w 36"/>
                  <a:gd name="T1" fmla="*/ 7 h 13"/>
                  <a:gd name="T2" fmla="*/ 6 w 36"/>
                  <a:gd name="T3" fmla="*/ 13 h 13"/>
                  <a:gd name="T4" fmla="*/ 9 w 36"/>
                  <a:gd name="T5" fmla="*/ 11 h 13"/>
                  <a:gd name="T6" fmla="*/ 12 w 36"/>
                  <a:gd name="T7" fmla="*/ 11 h 13"/>
                  <a:gd name="T8" fmla="*/ 17 w 36"/>
                  <a:gd name="T9" fmla="*/ 11 h 13"/>
                  <a:gd name="T10" fmla="*/ 20 w 36"/>
                  <a:gd name="T11" fmla="*/ 9 h 13"/>
                  <a:gd name="T12" fmla="*/ 23 w 36"/>
                  <a:gd name="T13" fmla="*/ 9 h 13"/>
                  <a:gd name="T14" fmla="*/ 28 w 36"/>
                  <a:gd name="T15" fmla="*/ 9 h 13"/>
                  <a:gd name="T16" fmla="*/ 31 w 36"/>
                  <a:gd name="T17" fmla="*/ 9 h 13"/>
                  <a:gd name="T18" fmla="*/ 36 w 36"/>
                  <a:gd name="T19" fmla="*/ 9 h 13"/>
                  <a:gd name="T20" fmla="*/ 36 w 36"/>
                  <a:gd name="T21" fmla="*/ 0 h 13"/>
                  <a:gd name="T22" fmla="*/ 31 w 36"/>
                  <a:gd name="T23" fmla="*/ 0 h 13"/>
                  <a:gd name="T24" fmla="*/ 28 w 36"/>
                  <a:gd name="T25" fmla="*/ 0 h 13"/>
                  <a:gd name="T26" fmla="*/ 23 w 36"/>
                  <a:gd name="T27" fmla="*/ 0 h 13"/>
                  <a:gd name="T28" fmla="*/ 20 w 36"/>
                  <a:gd name="T29" fmla="*/ 0 h 13"/>
                  <a:gd name="T30" fmla="*/ 15 w 36"/>
                  <a:gd name="T31" fmla="*/ 0 h 13"/>
                  <a:gd name="T32" fmla="*/ 12 w 36"/>
                  <a:gd name="T33" fmla="*/ 3 h 13"/>
                  <a:gd name="T34" fmla="*/ 7 w 36"/>
                  <a:gd name="T35" fmla="*/ 3 h 13"/>
                  <a:gd name="T36" fmla="*/ 4 w 36"/>
                  <a:gd name="T37" fmla="*/ 5 h 13"/>
                  <a:gd name="T38" fmla="*/ 1 w 36"/>
                  <a:gd name="T39" fmla="*/ 9 h 13"/>
                  <a:gd name="T40" fmla="*/ 4 w 36"/>
                  <a:gd name="T41" fmla="*/ 5 h 13"/>
                  <a:gd name="T42" fmla="*/ 0 w 36"/>
                  <a:gd name="T43" fmla="*/ 5 h 13"/>
                  <a:gd name="T44" fmla="*/ 1 w 36"/>
                  <a:gd name="T45" fmla="*/ 9 h 13"/>
                  <a:gd name="T46" fmla="*/ 7 w 36"/>
                  <a:gd name="T47" fmla="*/ 7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13"/>
                  <a:gd name="T74" fmla="*/ 36 w 36"/>
                  <a:gd name="T75" fmla="*/ 13 h 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13">
                    <a:moveTo>
                      <a:pt x="7" y="7"/>
                    </a:moveTo>
                    <a:lnTo>
                      <a:pt x="6" y="13"/>
                    </a:lnTo>
                    <a:lnTo>
                      <a:pt x="9" y="11"/>
                    </a:lnTo>
                    <a:lnTo>
                      <a:pt x="12" y="11"/>
                    </a:lnTo>
                    <a:lnTo>
                      <a:pt x="17" y="11"/>
                    </a:lnTo>
                    <a:lnTo>
                      <a:pt x="20" y="9"/>
                    </a:lnTo>
                    <a:lnTo>
                      <a:pt x="23" y="9"/>
                    </a:lnTo>
                    <a:lnTo>
                      <a:pt x="28" y="9"/>
                    </a:lnTo>
                    <a:lnTo>
                      <a:pt x="31" y="9"/>
                    </a:lnTo>
                    <a:lnTo>
                      <a:pt x="36" y="9"/>
                    </a:lnTo>
                    <a:lnTo>
                      <a:pt x="36" y="0"/>
                    </a:lnTo>
                    <a:lnTo>
                      <a:pt x="31" y="0"/>
                    </a:lnTo>
                    <a:lnTo>
                      <a:pt x="28" y="0"/>
                    </a:lnTo>
                    <a:lnTo>
                      <a:pt x="23" y="0"/>
                    </a:lnTo>
                    <a:lnTo>
                      <a:pt x="20" y="0"/>
                    </a:lnTo>
                    <a:lnTo>
                      <a:pt x="15" y="0"/>
                    </a:lnTo>
                    <a:lnTo>
                      <a:pt x="12" y="3"/>
                    </a:lnTo>
                    <a:lnTo>
                      <a:pt x="7" y="3"/>
                    </a:lnTo>
                    <a:lnTo>
                      <a:pt x="4" y="5"/>
                    </a:lnTo>
                    <a:lnTo>
                      <a:pt x="1" y="9"/>
                    </a:lnTo>
                    <a:lnTo>
                      <a:pt x="4" y="5"/>
                    </a:lnTo>
                    <a:lnTo>
                      <a:pt x="0" y="5"/>
                    </a:lnTo>
                    <a:lnTo>
                      <a:pt x="1" y="9"/>
                    </a:lnTo>
                    <a:lnTo>
                      <a:pt x="7" y="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72" name="Freeform 492"/>
              <p:cNvSpPr>
                <a:spLocks/>
              </p:cNvSpPr>
              <p:nvPr/>
            </p:nvSpPr>
            <p:spPr bwMode="auto">
              <a:xfrm>
                <a:off x="3350" y="1945"/>
                <a:ext cx="8" cy="23"/>
              </a:xfrm>
              <a:custGeom>
                <a:avLst/>
                <a:gdLst>
                  <a:gd name="T0" fmla="*/ 8 w 8"/>
                  <a:gd name="T1" fmla="*/ 23 h 23"/>
                  <a:gd name="T2" fmla="*/ 8 w 8"/>
                  <a:gd name="T3" fmla="*/ 21 h 23"/>
                  <a:gd name="T4" fmla="*/ 8 w 8"/>
                  <a:gd name="T5" fmla="*/ 17 h 23"/>
                  <a:gd name="T6" fmla="*/ 8 w 8"/>
                  <a:gd name="T7" fmla="*/ 14 h 23"/>
                  <a:gd name="T8" fmla="*/ 8 w 8"/>
                  <a:gd name="T9" fmla="*/ 10 h 23"/>
                  <a:gd name="T10" fmla="*/ 8 w 8"/>
                  <a:gd name="T11" fmla="*/ 8 h 23"/>
                  <a:gd name="T12" fmla="*/ 8 w 8"/>
                  <a:gd name="T13" fmla="*/ 6 h 23"/>
                  <a:gd name="T14" fmla="*/ 6 w 8"/>
                  <a:gd name="T15" fmla="*/ 2 h 23"/>
                  <a:gd name="T16" fmla="*/ 6 w 8"/>
                  <a:gd name="T17" fmla="*/ 0 h 23"/>
                  <a:gd name="T18" fmla="*/ 0 w 8"/>
                  <a:gd name="T19" fmla="*/ 2 h 23"/>
                  <a:gd name="T20" fmla="*/ 2 w 8"/>
                  <a:gd name="T21" fmla="*/ 4 h 23"/>
                  <a:gd name="T22" fmla="*/ 2 w 8"/>
                  <a:gd name="T23" fmla="*/ 8 h 23"/>
                  <a:gd name="T24" fmla="*/ 2 w 8"/>
                  <a:gd name="T25" fmla="*/ 10 h 23"/>
                  <a:gd name="T26" fmla="*/ 2 w 8"/>
                  <a:gd name="T27" fmla="*/ 12 h 23"/>
                  <a:gd name="T28" fmla="*/ 2 w 8"/>
                  <a:gd name="T29" fmla="*/ 14 h 23"/>
                  <a:gd name="T30" fmla="*/ 2 w 8"/>
                  <a:gd name="T31" fmla="*/ 17 h 23"/>
                  <a:gd name="T32" fmla="*/ 2 w 8"/>
                  <a:gd name="T33" fmla="*/ 19 h 23"/>
                  <a:gd name="T34" fmla="*/ 2 w 8"/>
                  <a:gd name="T35" fmla="*/ 21 h 23"/>
                  <a:gd name="T36" fmla="*/ 8 w 8"/>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23"/>
                  <a:gd name="T59" fmla="*/ 8 w 8"/>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23">
                    <a:moveTo>
                      <a:pt x="8" y="23"/>
                    </a:moveTo>
                    <a:lnTo>
                      <a:pt x="8" y="21"/>
                    </a:lnTo>
                    <a:lnTo>
                      <a:pt x="8" y="17"/>
                    </a:lnTo>
                    <a:lnTo>
                      <a:pt x="8" y="14"/>
                    </a:lnTo>
                    <a:lnTo>
                      <a:pt x="8" y="10"/>
                    </a:lnTo>
                    <a:lnTo>
                      <a:pt x="8" y="8"/>
                    </a:lnTo>
                    <a:lnTo>
                      <a:pt x="8" y="6"/>
                    </a:lnTo>
                    <a:lnTo>
                      <a:pt x="6" y="2"/>
                    </a:lnTo>
                    <a:lnTo>
                      <a:pt x="6" y="0"/>
                    </a:lnTo>
                    <a:lnTo>
                      <a:pt x="0" y="2"/>
                    </a:lnTo>
                    <a:lnTo>
                      <a:pt x="2" y="4"/>
                    </a:lnTo>
                    <a:lnTo>
                      <a:pt x="2" y="8"/>
                    </a:lnTo>
                    <a:lnTo>
                      <a:pt x="2" y="10"/>
                    </a:lnTo>
                    <a:lnTo>
                      <a:pt x="2" y="12"/>
                    </a:lnTo>
                    <a:lnTo>
                      <a:pt x="2" y="14"/>
                    </a:lnTo>
                    <a:lnTo>
                      <a:pt x="2" y="17"/>
                    </a:lnTo>
                    <a:lnTo>
                      <a:pt x="2" y="19"/>
                    </a:lnTo>
                    <a:lnTo>
                      <a:pt x="2" y="21"/>
                    </a:lnTo>
                    <a:lnTo>
                      <a:pt x="8" y="2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73" name="Freeform 493"/>
              <p:cNvSpPr>
                <a:spLocks/>
              </p:cNvSpPr>
              <p:nvPr/>
            </p:nvSpPr>
            <p:spPr bwMode="auto">
              <a:xfrm>
                <a:off x="3345" y="1966"/>
                <a:ext cx="13" cy="17"/>
              </a:xfrm>
              <a:custGeom>
                <a:avLst/>
                <a:gdLst>
                  <a:gd name="T0" fmla="*/ 2 w 13"/>
                  <a:gd name="T1" fmla="*/ 17 h 17"/>
                  <a:gd name="T2" fmla="*/ 4 w 13"/>
                  <a:gd name="T3" fmla="*/ 14 h 17"/>
                  <a:gd name="T4" fmla="*/ 5 w 13"/>
                  <a:gd name="T5" fmla="*/ 14 h 17"/>
                  <a:gd name="T6" fmla="*/ 7 w 13"/>
                  <a:gd name="T7" fmla="*/ 12 h 17"/>
                  <a:gd name="T8" fmla="*/ 8 w 13"/>
                  <a:gd name="T9" fmla="*/ 10 h 17"/>
                  <a:gd name="T10" fmla="*/ 10 w 13"/>
                  <a:gd name="T11" fmla="*/ 8 h 17"/>
                  <a:gd name="T12" fmla="*/ 11 w 13"/>
                  <a:gd name="T13" fmla="*/ 8 h 17"/>
                  <a:gd name="T14" fmla="*/ 11 w 13"/>
                  <a:gd name="T15" fmla="*/ 4 h 17"/>
                  <a:gd name="T16" fmla="*/ 13 w 13"/>
                  <a:gd name="T17" fmla="*/ 2 h 17"/>
                  <a:gd name="T18" fmla="*/ 7 w 13"/>
                  <a:gd name="T19" fmla="*/ 0 h 17"/>
                  <a:gd name="T20" fmla="*/ 7 w 13"/>
                  <a:gd name="T21" fmla="*/ 2 h 17"/>
                  <a:gd name="T22" fmla="*/ 5 w 13"/>
                  <a:gd name="T23" fmla="*/ 2 h 17"/>
                  <a:gd name="T24" fmla="*/ 5 w 13"/>
                  <a:gd name="T25" fmla="*/ 4 h 17"/>
                  <a:gd name="T26" fmla="*/ 4 w 13"/>
                  <a:gd name="T27" fmla="*/ 4 h 17"/>
                  <a:gd name="T28" fmla="*/ 4 w 13"/>
                  <a:gd name="T29" fmla="*/ 6 h 17"/>
                  <a:gd name="T30" fmla="*/ 2 w 13"/>
                  <a:gd name="T31" fmla="*/ 6 h 17"/>
                  <a:gd name="T32" fmla="*/ 0 w 13"/>
                  <a:gd name="T33" fmla="*/ 8 h 17"/>
                  <a:gd name="T34" fmla="*/ 2 w 13"/>
                  <a:gd name="T35" fmla="*/ 17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17"/>
                  <a:gd name="T56" fmla="*/ 13 w 13"/>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17">
                    <a:moveTo>
                      <a:pt x="2" y="17"/>
                    </a:moveTo>
                    <a:lnTo>
                      <a:pt x="4" y="14"/>
                    </a:lnTo>
                    <a:lnTo>
                      <a:pt x="5" y="14"/>
                    </a:lnTo>
                    <a:lnTo>
                      <a:pt x="7" y="12"/>
                    </a:lnTo>
                    <a:lnTo>
                      <a:pt x="8" y="10"/>
                    </a:lnTo>
                    <a:lnTo>
                      <a:pt x="10" y="8"/>
                    </a:lnTo>
                    <a:lnTo>
                      <a:pt x="11" y="8"/>
                    </a:lnTo>
                    <a:lnTo>
                      <a:pt x="11" y="4"/>
                    </a:lnTo>
                    <a:lnTo>
                      <a:pt x="13" y="2"/>
                    </a:lnTo>
                    <a:lnTo>
                      <a:pt x="7" y="0"/>
                    </a:lnTo>
                    <a:lnTo>
                      <a:pt x="7" y="2"/>
                    </a:lnTo>
                    <a:lnTo>
                      <a:pt x="5" y="2"/>
                    </a:lnTo>
                    <a:lnTo>
                      <a:pt x="5" y="4"/>
                    </a:lnTo>
                    <a:lnTo>
                      <a:pt x="4" y="4"/>
                    </a:lnTo>
                    <a:lnTo>
                      <a:pt x="4" y="6"/>
                    </a:lnTo>
                    <a:lnTo>
                      <a:pt x="2" y="6"/>
                    </a:lnTo>
                    <a:lnTo>
                      <a:pt x="0" y="8"/>
                    </a:lnTo>
                    <a:lnTo>
                      <a:pt x="2"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74" name="Freeform 494"/>
              <p:cNvSpPr>
                <a:spLocks/>
              </p:cNvSpPr>
              <p:nvPr/>
            </p:nvSpPr>
            <p:spPr bwMode="auto">
              <a:xfrm>
                <a:off x="3342" y="1974"/>
                <a:ext cx="7" cy="13"/>
              </a:xfrm>
              <a:custGeom>
                <a:avLst/>
                <a:gdLst>
                  <a:gd name="T0" fmla="*/ 7 w 7"/>
                  <a:gd name="T1" fmla="*/ 4 h 13"/>
                  <a:gd name="T2" fmla="*/ 5 w 7"/>
                  <a:gd name="T3" fmla="*/ 4 h 13"/>
                  <a:gd name="T4" fmla="*/ 7 w 7"/>
                  <a:gd name="T5" fmla="*/ 6 h 13"/>
                  <a:gd name="T6" fmla="*/ 5 w 7"/>
                  <a:gd name="T7" fmla="*/ 9 h 13"/>
                  <a:gd name="T8" fmla="*/ 3 w 7"/>
                  <a:gd name="T9" fmla="*/ 0 h 13"/>
                  <a:gd name="T10" fmla="*/ 2 w 7"/>
                  <a:gd name="T11" fmla="*/ 2 h 13"/>
                  <a:gd name="T12" fmla="*/ 0 w 7"/>
                  <a:gd name="T13" fmla="*/ 2 h 13"/>
                  <a:gd name="T14" fmla="*/ 0 w 7"/>
                  <a:gd name="T15" fmla="*/ 4 h 13"/>
                  <a:gd name="T16" fmla="*/ 0 w 7"/>
                  <a:gd name="T17" fmla="*/ 6 h 13"/>
                  <a:gd name="T18" fmla="*/ 0 w 7"/>
                  <a:gd name="T19" fmla="*/ 9 h 13"/>
                  <a:gd name="T20" fmla="*/ 0 w 7"/>
                  <a:gd name="T21" fmla="*/ 11 h 13"/>
                  <a:gd name="T22" fmla="*/ 2 w 7"/>
                  <a:gd name="T23" fmla="*/ 13 h 13"/>
                  <a:gd name="T24" fmla="*/ 2 w 7"/>
                  <a:gd name="T25" fmla="*/ 11 h 13"/>
                  <a:gd name="T26" fmla="*/ 7 w 7"/>
                  <a:gd name="T27" fmla="*/ 4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
                  <a:gd name="T43" fmla="*/ 0 h 13"/>
                  <a:gd name="T44" fmla="*/ 7 w 7"/>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 h="13">
                    <a:moveTo>
                      <a:pt x="7" y="4"/>
                    </a:moveTo>
                    <a:lnTo>
                      <a:pt x="5" y="4"/>
                    </a:lnTo>
                    <a:lnTo>
                      <a:pt x="7" y="6"/>
                    </a:lnTo>
                    <a:lnTo>
                      <a:pt x="5" y="9"/>
                    </a:lnTo>
                    <a:lnTo>
                      <a:pt x="3" y="0"/>
                    </a:lnTo>
                    <a:lnTo>
                      <a:pt x="2" y="2"/>
                    </a:lnTo>
                    <a:lnTo>
                      <a:pt x="0" y="2"/>
                    </a:lnTo>
                    <a:lnTo>
                      <a:pt x="0" y="4"/>
                    </a:lnTo>
                    <a:lnTo>
                      <a:pt x="0" y="6"/>
                    </a:lnTo>
                    <a:lnTo>
                      <a:pt x="0" y="9"/>
                    </a:lnTo>
                    <a:lnTo>
                      <a:pt x="0" y="11"/>
                    </a:lnTo>
                    <a:lnTo>
                      <a:pt x="2" y="13"/>
                    </a:lnTo>
                    <a:lnTo>
                      <a:pt x="2" y="11"/>
                    </a:lnTo>
                    <a:lnTo>
                      <a:pt x="7"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75" name="Freeform 495"/>
              <p:cNvSpPr>
                <a:spLocks/>
              </p:cNvSpPr>
              <p:nvPr/>
            </p:nvSpPr>
            <p:spPr bwMode="auto">
              <a:xfrm>
                <a:off x="3344" y="1978"/>
                <a:ext cx="36" cy="19"/>
              </a:xfrm>
              <a:custGeom>
                <a:avLst/>
                <a:gdLst>
                  <a:gd name="T0" fmla="*/ 36 w 36"/>
                  <a:gd name="T1" fmla="*/ 11 h 19"/>
                  <a:gd name="T2" fmla="*/ 28 w 36"/>
                  <a:gd name="T3" fmla="*/ 11 h 19"/>
                  <a:gd name="T4" fmla="*/ 23 w 36"/>
                  <a:gd name="T5" fmla="*/ 11 h 19"/>
                  <a:gd name="T6" fmla="*/ 19 w 36"/>
                  <a:gd name="T7" fmla="*/ 11 h 19"/>
                  <a:gd name="T8" fmla="*/ 16 w 36"/>
                  <a:gd name="T9" fmla="*/ 11 h 19"/>
                  <a:gd name="T10" fmla="*/ 12 w 36"/>
                  <a:gd name="T11" fmla="*/ 9 h 19"/>
                  <a:gd name="T12" fmla="*/ 9 w 36"/>
                  <a:gd name="T13" fmla="*/ 7 h 19"/>
                  <a:gd name="T14" fmla="*/ 8 w 36"/>
                  <a:gd name="T15" fmla="*/ 5 h 19"/>
                  <a:gd name="T16" fmla="*/ 5 w 36"/>
                  <a:gd name="T17" fmla="*/ 0 h 19"/>
                  <a:gd name="T18" fmla="*/ 0 w 36"/>
                  <a:gd name="T19" fmla="*/ 7 h 19"/>
                  <a:gd name="T20" fmla="*/ 3 w 36"/>
                  <a:gd name="T21" fmla="*/ 11 h 19"/>
                  <a:gd name="T22" fmla="*/ 6 w 36"/>
                  <a:gd name="T23" fmla="*/ 15 h 19"/>
                  <a:gd name="T24" fmla="*/ 11 w 36"/>
                  <a:gd name="T25" fmla="*/ 17 h 19"/>
                  <a:gd name="T26" fmla="*/ 14 w 36"/>
                  <a:gd name="T27" fmla="*/ 19 h 19"/>
                  <a:gd name="T28" fmla="*/ 19 w 36"/>
                  <a:gd name="T29" fmla="*/ 19 h 19"/>
                  <a:gd name="T30" fmla="*/ 23 w 36"/>
                  <a:gd name="T31" fmla="*/ 19 h 19"/>
                  <a:gd name="T32" fmla="*/ 28 w 36"/>
                  <a:gd name="T33" fmla="*/ 19 h 19"/>
                  <a:gd name="T34" fmla="*/ 36 w 36"/>
                  <a:gd name="T35" fmla="*/ 19 h 19"/>
                  <a:gd name="T36" fmla="*/ 36 w 36"/>
                  <a:gd name="T37" fmla="*/ 11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9"/>
                  <a:gd name="T59" fmla="*/ 36 w 3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9">
                    <a:moveTo>
                      <a:pt x="36" y="11"/>
                    </a:moveTo>
                    <a:lnTo>
                      <a:pt x="28" y="11"/>
                    </a:lnTo>
                    <a:lnTo>
                      <a:pt x="23" y="11"/>
                    </a:lnTo>
                    <a:lnTo>
                      <a:pt x="19" y="11"/>
                    </a:lnTo>
                    <a:lnTo>
                      <a:pt x="16" y="11"/>
                    </a:lnTo>
                    <a:lnTo>
                      <a:pt x="12" y="9"/>
                    </a:lnTo>
                    <a:lnTo>
                      <a:pt x="9" y="7"/>
                    </a:lnTo>
                    <a:lnTo>
                      <a:pt x="8" y="5"/>
                    </a:lnTo>
                    <a:lnTo>
                      <a:pt x="5" y="0"/>
                    </a:lnTo>
                    <a:lnTo>
                      <a:pt x="0" y="7"/>
                    </a:lnTo>
                    <a:lnTo>
                      <a:pt x="3" y="11"/>
                    </a:lnTo>
                    <a:lnTo>
                      <a:pt x="6" y="15"/>
                    </a:lnTo>
                    <a:lnTo>
                      <a:pt x="11" y="17"/>
                    </a:lnTo>
                    <a:lnTo>
                      <a:pt x="14" y="19"/>
                    </a:lnTo>
                    <a:lnTo>
                      <a:pt x="19" y="19"/>
                    </a:lnTo>
                    <a:lnTo>
                      <a:pt x="23" y="19"/>
                    </a:lnTo>
                    <a:lnTo>
                      <a:pt x="28" y="19"/>
                    </a:lnTo>
                    <a:lnTo>
                      <a:pt x="36" y="19"/>
                    </a:lnTo>
                    <a:lnTo>
                      <a:pt x="36"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76" name="Freeform 496"/>
              <p:cNvSpPr>
                <a:spLocks/>
              </p:cNvSpPr>
              <p:nvPr/>
            </p:nvSpPr>
            <p:spPr bwMode="auto">
              <a:xfrm>
                <a:off x="3380" y="1962"/>
                <a:ext cx="30" cy="35"/>
              </a:xfrm>
              <a:custGeom>
                <a:avLst/>
                <a:gdLst>
                  <a:gd name="T0" fmla="*/ 23 w 30"/>
                  <a:gd name="T1" fmla="*/ 0 h 35"/>
                  <a:gd name="T2" fmla="*/ 22 w 30"/>
                  <a:gd name="T3" fmla="*/ 4 h 35"/>
                  <a:gd name="T4" fmla="*/ 19 w 30"/>
                  <a:gd name="T5" fmla="*/ 10 h 35"/>
                  <a:gd name="T6" fmla="*/ 17 w 30"/>
                  <a:gd name="T7" fmla="*/ 14 h 35"/>
                  <a:gd name="T8" fmla="*/ 14 w 30"/>
                  <a:gd name="T9" fmla="*/ 18 h 35"/>
                  <a:gd name="T10" fmla="*/ 11 w 30"/>
                  <a:gd name="T11" fmla="*/ 23 h 35"/>
                  <a:gd name="T12" fmla="*/ 8 w 30"/>
                  <a:gd name="T13" fmla="*/ 25 h 35"/>
                  <a:gd name="T14" fmla="*/ 3 w 30"/>
                  <a:gd name="T15" fmla="*/ 27 h 35"/>
                  <a:gd name="T16" fmla="*/ 0 w 30"/>
                  <a:gd name="T17" fmla="*/ 27 h 35"/>
                  <a:gd name="T18" fmla="*/ 0 w 30"/>
                  <a:gd name="T19" fmla="*/ 35 h 35"/>
                  <a:gd name="T20" fmla="*/ 5 w 30"/>
                  <a:gd name="T21" fmla="*/ 35 h 35"/>
                  <a:gd name="T22" fmla="*/ 9 w 30"/>
                  <a:gd name="T23" fmla="*/ 33 h 35"/>
                  <a:gd name="T24" fmla="*/ 14 w 30"/>
                  <a:gd name="T25" fmla="*/ 29 h 35"/>
                  <a:gd name="T26" fmla="*/ 19 w 30"/>
                  <a:gd name="T27" fmla="*/ 25 h 35"/>
                  <a:gd name="T28" fmla="*/ 22 w 30"/>
                  <a:gd name="T29" fmla="*/ 21 h 35"/>
                  <a:gd name="T30" fmla="*/ 25 w 30"/>
                  <a:gd name="T31" fmla="*/ 14 h 35"/>
                  <a:gd name="T32" fmla="*/ 26 w 30"/>
                  <a:gd name="T33" fmla="*/ 8 h 35"/>
                  <a:gd name="T34" fmla="*/ 30 w 30"/>
                  <a:gd name="T35" fmla="*/ 2 h 35"/>
                  <a:gd name="T36" fmla="*/ 23 w 30"/>
                  <a:gd name="T37" fmla="*/ 0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
                  <a:gd name="T58" fmla="*/ 0 h 35"/>
                  <a:gd name="T59" fmla="*/ 30 w 30"/>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 h="35">
                    <a:moveTo>
                      <a:pt x="23" y="0"/>
                    </a:moveTo>
                    <a:lnTo>
                      <a:pt x="22" y="4"/>
                    </a:lnTo>
                    <a:lnTo>
                      <a:pt x="19" y="10"/>
                    </a:lnTo>
                    <a:lnTo>
                      <a:pt x="17" y="14"/>
                    </a:lnTo>
                    <a:lnTo>
                      <a:pt x="14" y="18"/>
                    </a:lnTo>
                    <a:lnTo>
                      <a:pt x="11" y="23"/>
                    </a:lnTo>
                    <a:lnTo>
                      <a:pt x="8" y="25"/>
                    </a:lnTo>
                    <a:lnTo>
                      <a:pt x="3" y="27"/>
                    </a:lnTo>
                    <a:lnTo>
                      <a:pt x="0" y="27"/>
                    </a:lnTo>
                    <a:lnTo>
                      <a:pt x="0" y="35"/>
                    </a:lnTo>
                    <a:lnTo>
                      <a:pt x="5" y="35"/>
                    </a:lnTo>
                    <a:lnTo>
                      <a:pt x="9" y="33"/>
                    </a:lnTo>
                    <a:lnTo>
                      <a:pt x="14" y="29"/>
                    </a:lnTo>
                    <a:lnTo>
                      <a:pt x="19" y="25"/>
                    </a:lnTo>
                    <a:lnTo>
                      <a:pt x="22" y="21"/>
                    </a:lnTo>
                    <a:lnTo>
                      <a:pt x="25" y="14"/>
                    </a:lnTo>
                    <a:lnTo>
                      <a:pt x="26" y="8"/>
                    </a:lnTo>
                    <a:lnTo>
                      <a:pt x="30" y="2"/>
                    </a:lnTo>
                    <a:lnTo>
                      <a:pt x="23"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77" name="Freeform 497"/>
              <p:cNvSpPr>
                <a:spLocks/>
              </p:cNvSpPr>
              <p:nvPr/>
            </p:nvSpPr>
            <p:spPr bwMode="auto">
              <a:xfrm>
                <a:off x="3403" y="1936"/>
                <a:ext cx="8" cy="28"/>
              </a:xfrm>
              <a:custGeom>
                <a:avLst/>
                <a:gdLst>
                  <a:gd name="T0" fmla="*/ 0 w 8"/>
                  <a:gd name="T1" fmla="*/ 9 h 28"/>
                  <a:gd name="T2" fmla="*/ 0 w 8"/>
                  <a:gd name="T3" fmla="*/ 11 h 28"/>
                  <a:gd name="T4" fmla="*/ 2 w 8"/>
                  <a:gd name="T5" fmla="*/ 11 h 28"/>
                  <a:gd name="T6" fmla="*/ 2 w 8"/>
                  <a:gd name="T7" fmla="*/ 13 h 28"/>
                  <a:gd name="T8" fmla="*/ 2 w 8"/>
                  <a:gd name="T9" fmla="*/ 17 h 28"/>
                  <a:gd name="T10" fmla="*/ 0 w 8"/>
                  <a:gd name="T11" fmla="*/ 19 h 28"/>
                  <a:gd name="T12" fmla="*/ 0 w 8"/>
                  <a:gd name="T13" fmla="*/ 21 h 28"/>
                  <a:gd name="T14" fmla="*/ 0 w 8"/>
                  <a:gd name="T15" fmla="*/ 26 h 28"/>
                  <a:gd name="T16" fmla="*/ 7 w 8"/>
                  <a:gd name="T17" fmla="*/ 28 h 28"/>
                  <a:gd name="T18" fmla="*/ 7 w 8"/>
                  <a:gd name="T19" fmla="*/ 26 h 28"/>
                  <a:gd name="T20" fmla="*/ 8 w 8"/>
                  <a:gd name="T21" fmla="*/ 21 h 28"/>
                  <a:gd name="T22" fmla="*/ 8 w 8"/>
                  <a:gd name="T23" fmla="*/ 17 h 28"/>
                  <a:gd name="T24" fmla="*/ 8 w 8"/>
                  <a:gd name="T25" fmla="*/ 13 h 28"/>
                  <a:gd name="T26" fmla="*/ 8 w 8"/>
                  <a:gd name="T27" fmla="*/ 9 h 28"/>
                  <a:gd name="T28" fmla="*/ 7 w 8"/>
                  <a:gd name="T29" fmla="*/ 7 h 28"/>
                  <a:gd name="T30" fmla="*/ 5 w 8"/>
                  <a:gd name="T31" fmla="*/ 2 h 28"/>
                  <a:gd name="T32" fmla="*/ 2 w 8"/>
                  <a:gd name="T33" fmla="*/ 0 h 28"/>
                  <a:gd name="T34" fmla="*/ 0 w 8"/>
                  <a:gd name="T35" fmla="*/ 9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28"/>
                  <a:gd name="T56" fmla="*/ 8 w 8"/>
                  <a:gd name="T57" fmla="*/ 28 h 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28">
                    <a:moveTo>
                      <a:pt x="0" y="9"/>
                    </a:moveTo>
                    <a:lnTo>
                      <a:pt x="0" y="11"/>
                    </a:lnTo>
                    <a:lnTo>
                      <a:pt x="2" y="11"/>
                    </a:lnTo>
                    <a:lnTo>
                      <a:pt x="2" y="13"/>
                    </a:lnTo>
                    <a:lnTo>
                      <a:pt x="2" y="17"/>
                    </a:lnTo>
                    <a:lnTo>
                      <a:pt x="0" y="19"/>
                    </a:lnTo>
                    <a:lnTo>
                      <a:pt x="0" y="21"/>
                    </a:lnTo>
                    <a:lnTo>
                      <a:pt x="0" y="26"/>
                    </a:lnTo>
                    <a:lnTo>
                      <a:pt x="7" y="28"/>
                    </a:lnTo>
                    <a:lnTo>
                      <a:pt x="7" y="26"/>
                    </a:lnTo>
                    <a:lnTo>
                      <a:pt x="8" y="21"/>
                    </a:lnTo>
                    <a:lnTo>
                      <a:pt x="8" y="17"/>
                    </a:lnTo>
                    <a:lnTo>
                      <a:pt x="8" y="13"/>
                    </a:lnTo>
                    <a:lnTo>
                      <a:pt x="8" y="9"/>
                    </a:lnTo>
                    <a:lnTo>
                      <a:pt x="7" y="7"/>
                    </a:lnTo>
                    <a:lnTo>
                      <a:pt x="5" y="2"/>
                    </a:lnTo>
                    <a:lnTo>
                      <a:pt x="2"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78" name="Freeform 498"/>
              <p:cNvSpPr>
                <a:spLocks/>
              </p:cNvSpPr>
              <p:nvPr/>
            </p:nvSpPr>
            <p:spPr bwMode="auto">
              <a:xfrm>
                <a:off x="3411" y="1941"/>
                <a:ext cx="56" cy="58"/>
              </a:xfrm>
              <a:custGeom>
                <a:avLst/>
                <a:gdLst>
                  <a:gd name="T0" fmla="*/ 45 w 56"/>
                  <a:gd name="T1" fmla="*/ 0 h 58"/>
                  <a:gd name="T2" fmla="*/ 41 w 56"/>
                  <a:gd name="T3" fmla="*/ 0 h 58"/>
                  <a:gd name="T4" fmla="*/ 36 w 56"/>
                  <a:gd name="T5" fmla="*/ 2 h 58"/>
                  <a:gd name="T6" fmla="*/ 31 w 56"/>
                  <a:gd name="T7" fmla="*/ 2 h 58"/>
                  <a:gd name="T8" fmla="*/ 27 w 56"/>
                  <a:gd name="T9" fmla="*/ 4 h 58"/>
                  <a:gd name="T10" fmla="*/ 24 w 56"/>
                  <a:gd name="T11" fmla="*/ 6 h 58"/>
                  <a:gd name="T12" fmla="*/ 19 w 56"/>
                  <a:gd name="T13" fmla="*/ 10 h 58"/>
                  <a:gd name="T14" fmla="*/ 16 w 56"/>
                  <a:gd name="T15" fmla="*/ 12 h 58"/>
                  <a:gd name="T16" fmla="*/ 11 w 56"/>
                  <a:gd name="T17" fmla="*/ 16 h 58"/>
                  <a:gd name="T18" fmla="*/ 10 w 56"/>
                  <a:gd name="T19" fmla="*/ 18 h 58"/>
                  <a:gd name="T20" fmla="*/ 6 w 56"/>
                  <a:gd name="T21" fmla="*/ 21 h 58"/>
                  <a:gd name="T22" fmla="*/ 5 w 56"/>
                  <a:gd name="T23" fmla="*/ 25 h 58"/>
                  <a:gd name="T24" fmla="*/ 3 w 56"/>
                  <a:gd name="T25" fmla="*/ 29 h 58"/>
                  <a:gd name="T26" fmla="*/ 2 w 56"/>
                  <a:gd name="T27" fmla="*/ 33 h 58"/>
                  <a:gd name="T28" fmla="*/ 0 w 56"/>
                  <a:gd name="T29" fmla="*/ 37 h 58"/>
                  <a:gd name="T30" fmla="*/ 2 w 56"/>
                  <a:gd name="T31" fmla="*/ 42 h 58"/>
                  <a:gd name="T32" fmla="*/ 3 w 56"/>
                  <a:gd name="T33" fmla="*/ 46 h 58"/>
                  <a:gd name="T34" fmla="*/ 8 w 56"/>
                  <a:gd name="T35" fmla="*/ 52 h 58"/>
                  <a:gd name="T36" fmla="*/ 14 w 56"/>
                  <a:gd name="T37" fmla="*/ 56 h 58"/>
                  <a:gd name="T38" fmla="*/ 20 w 56"/>
                  <a:gd name="T39" fmla="*/ 58 h 58"/>
                  <a:gd name="T40" fmla="*/ 28 w 56"/>
                  <a:gd name="T41" fmla="*/ 58 h 58"/>
                  <a:gd name="T42" fmla="*/ 35 w 56"/>
                  <a:gd name="T43" fmla="*/ 56 h 58"/>
                  <a:gd name="T44" fmla="*/ 42 w 56"/>
                  <a:gd name="T45" fmla="*/ 54 h 58"/>
                  <a:gd name="T46" fmla="*/ 47 w 56"/>
                  <a:gd name="T47" fmla="*/ 48 h 58"/>
                  <a:gd name="T48" fmla="*/ 52 w 56"/>
                  <a:gd name="T49" fmla="*/ 42 h 58"/>
                  <a:gd name="T50" fmla="*/ 53 w 56"/>
                  <a:gd name="T51" fmla="*/ 35 h 58"/>
                  <a:gd name="T52" fmla="*/ 55 w 56"/>
                  <a:gd name="T53" fmla="*/ 29 h 58"/>
                  <a:gd name="T54" fmla="*/ 56 w 56"/>
                  <a:gd name="T55" fmla="*/ 23 h 58"/>
                  <a:gd name="T56" fmla="*/ 56 w 56"/>
                  <a:gd name="T57" fmla="*/ 16 h 58"/>
                  <a:gd name="T58" fmla="*/ 55 w 56"/>
                  <a:gd name="T59" fmla="*/ 10 h 58"/>
                  <a:gd name="T60" fmla="*/ 53 w 56"/>
                  <a:gd name="T61" fmla="*/ 6 h 58"/>
                  <a:gd name="T62" fmla="*/ 50 w 56"/>
                  <a:gd name="T63" fmla="*/ 2 h 58"/>
                  <a:gd name="T64" fmla="*/ 45 w 56"/>
                  <a:gd name="T65" fmla="*/ 0 h 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6"/>
                  <a:gd name="T100" fmla="*/ 0 h 58"/>
                  <a:gd name="T101" fmla="*/ 56 w 56"/>
                  <a:gd name="T102" fmla="*/ 58 h 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6" h="58">
                    <a:moveTo>
                      <a:pt x="45" y="0"/>
                    </a:moveTo>
                    <a:lnTo>
                      <a:pt x="41" y="0"/>
                    </a:lnTo>
                    <a:lnTo>
                      <a:pt x="36" y="2"/>
                    </a:lnTo>
                    <a:lnTo>
                      <a:pt x="31" y="2"/>
                    </a:lnTo>
                    <a:lnTo>
                      <a:pt x="27" y="4"/>
                    </a:lnTo>
                    <a:lnTo>
                      <a:pt x="24" y="6"/>
                    </a:lnTo>
                    <a:lnTo>
                      <a:pt x="19" y="10"/>
                    </a:lnTo>
                    <a:lnTo>
                      <a:pt x="16" y="12"/>
                    </a:lnTo>
                    <a:lnTo>
                      <a:pt x="11" y="16"/>
                    </a:lnTo>
                    <a:lnTo>
                      <a:pt x="10" y="18"/>
                    </a:lnTo>
                    <a:lnTo>
                      <a:pt x="6" y="21"/>
                    </a:lnTo>
                    <a:lnTo>
                      <a:pt x="5" y="25"/>
                    </a:lnTo>
                    <a:lnTo>
                      <a:pt x="3" y="29"/>
                    </a:lnTo>
                    <a:lnTo>
                      <a:pt x="2" y="33"/>
                    </a:lnTo>
                    <a:lnTo>
                      <a:pt x="0" y="37"/>
                    </a:lnTo>
                    <a:lnTo>
                      <a:pt x="2" y="42"/>
                    </a:lnTo>
                    <a:lnTo>
                      <a:pt x="3" y="46"/>
                    </a:lnTo>
                    <a:lnTo>
                      <a:pt x="8" y="52"/>
                    </a:lnTo>
                    <a:lnTo>
                      <a:pt x="14" y="56"/>
                    </a:lnTo>
                    <a:lnTo>
                      <a:pt x="20" y="58"/>
                    </a:lnTo>
                    <a:lnTo>
                      <a:pt x="28" y="58"/>
                    </a:lnTo>
                    <a:lnTo>
                      <a:pt x="35" y="56"/>
                    </a:lnTo>
                    <a:lnTo>
                      <a:pt x="42" y="54"/>
                    </a:lnTo>
                    <a:lnTo>
                      <a:pt x="47" y="48"/>
                    </a:lnTo>
                    <a:lnTo>
                      <a:pt x="52" y="42"/>
                    </a:lnTo>
                    <a:lnTo>
                      <a:pt x="53" y="35"/>
                    </a:lnTo>
                    <a:lnTo>
                      <a:pt x="55" y="29"/>
                    </a:lnTo>
                    <a:lnTo>
                      <a:pt x="56" y="23"/>
                    </a:lnTo>
                    <a:lnTo>
                      <a:pt x="56" y="16"/>
                    </a:lnTo>
                    <a:lnTo>
                      <a:pt x="55" y="10"/>
                    </a:lnTo>
                    <a:lnTo>
                      <a:pt x="53" y="6"/>
                    </a:lnTo>
                    <a:lnTo>
                      <a:pt x="50" y="2"/>
                    </a:lnTo>
                    <a:lnTo>
                      <a:pt x="45" y="0"/>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79" name="Freeform 499"/>
              <p:cNvSpPr>
                <a:spLocks/>
              </p:cNvSpPr>
              <p:nvPr/>
            </p:nvSpPr>
            <p:spPr bwMode="auto">
              <a:xfrm>
                <a:off x="3421" y="1936"/>
                <a:ext cx="35" cy="23"/>
              </a:xfrm>
              <a:custGeom>
                <a:avLst/>
                <a:gdLst>
                  <a:gd name="T0" fmla="*/ 3 w 35"/>
                  <a:gd name="T1" fmla="*/ 23 h 23"/>
                  <a:gd name="T2" fmla="*/ 7 w 35"/>
                  <a:gd name="T3" fmla="*/ 21 h 23"/>
                  <a:gd name="T4" fmla="*/ 10 w 35"/>
                  <a:gd name="T5" fmla="*/ 19 h 23"/>
                  <a:gd name="T6" fmla="*/ 15 w 35"/>
                  <a:gd name="T7" fmla="*/ 15 h 23"/>
                  <a:gd name="T8" fmla="*/ 18 w 35"/>
                  <a:gd name="T9" fmla="*/ 13 h 23"/>
                  <a:gd name="T10" fmla="*/ 23 w 35"/>
                  <a:gd name="T11" fmla="*/ 11 h 23"/>
                  <a:gd name="T12" fmla="*/ 26 w 35"/>
                  <a:gd name="T13" fmla="*/ 11 h 23"/>
                  <a:gd name="T14" fmla="*/ 31 w 35"/>
                  <a:gd name="T15" fmla="*/ 9 h 23"/>
                  <a:gd name="T16" fmla="*/ 34 w 35"/>
                  <a:gd name="T17" fmla="*/ 9 h 23"/>
                  <a:gd name="T18" fmla="*/ 35 w 35"/>
                  <a:gd name="T19" fmla="*/ 0 h 23"/>
                  <a:gd name="T20" fmla="*/ 31 w 35"/>
                  <a:gd name="T21" fmla="*/ 0 h 23"/>
                  <a:gd name="T22" fmla="*/ 26 w 35"/>
                  <a:gd name="T23" fmla="*/ 2 h 23"/>
                  <a:gd name="T24" fmla="*/ 21 w 35"/>
                  <a:gd name="T25" fmla="*/ 2 h 23"/>
                  <a:gd name="T26" fmla="*/ 17 w 35"/>
                  <a:gd name="T27" fmla="*/ 5 h 23"/>
                  <a:gd name="T28" fmla="*/ 12 w 35"/>
                  <a:gd name="T29" fmla="*/ 7 h 23"/>
                  <a:gd name="T30" fmla="*/ 7 w 35"/>
                  <a:gd name="T31" fmla="*/ 11 h 23"/>
                  <a:gd name="T32" fmla="*/ 3 w 35"/>
                  <a:gd name="T33" fmla="*/ 13 h 23"/>
                  <a:gd name="T34" fmla="*/ 0 w 35"/>
                  <a:gd name="T35" fmla="*/ 17 h 23"/>
                  <a:gd name="T36" fmla="*/ 3 w 35"/>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
                  <a:gd name="T58" fmla="*/ 0 h 23"/>
                  <a:gd name="T59" fmla="*/ 35 w 35"/>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 h="23">
                    <a:moveTo>
                      <a:pt x="3" y="23"/>
                    </a:moveTo>
                    <a:lnTo>
                      <a:pt x="7" y="21"/>
                    </a:lnTo>
                    <a:lnTo>
                      <a:pt x="10" y="19"/>
                    </a:lnTo>
                    <a:lnTo>
                      <a:pt x="15" y="15"/>
                    </a:lnTo>
                    <a:lnTo>
                      <a:pt x="18" y="13"/>
                    </a:lnTo>
                    <a:lnTo>
                      <a:pt x="23" y="11"/>
                    </a:lnTo>
                    <a:lnTo>
                      <a:pt x="26" y="11"/>
                    </a:lnTo>
                    <a:lnTo>
                      <a:pt x="31" y="9"/>
                    </a:lnTo>
                    <a:lnTo>
                      <a:pt x="34" y="9"/>
                    </a:lnTo>
                    <a:lnTo>
                      <a:pt x="35" y="0"/>
                    </a:lnTo>
                    <a:lnTo>
                      <a:pt x="31" y="0"/>
                    </a:lnTo>
                    <a:lnTo>
                      <a:pt x="26" y="2"/>
                    </a:lnTo>
                    <a:lnTo>
                      <a:pt x="21" y="2"/>
                    </a:lnTo>
                    <a:lnTo>
                      <a:pt x="17" y="5"/>
                    </a:lnTo>
                    <a:lnTo>
                      <a:pt x="12" y="7"/>
                    </a:lnTo>
                    <a:lnTo>
                      <a:pt x="7" y="11"/>
                    </a:lnTo>
                    <a:lnTo>
                      <a:pt x="3" y="13"/>
                    </a:lnTo>
                    <a:lnTo>
                      <a:pt x="0" y="17"/>
                    </a:lnTo>
                    <a:lnTo>
                      <a:pt x="3" y="2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80" name="Freeform 500"/>
              <p:cNvSpPr>
                <a:spLocks/>
              </p:cNvSpPr>
              <p:nvPr/>
            </p:nvSpPr>
            <p:spPr bwMode="auto">
              <a:xfrm>
                <a:off x="3408" y="1953"/>
                <a:ext cx="16" cy="36"/>
              </a:xfrm>
              <a:custGeom>
                <a:avLst/>
                <a:gdLst>
                  <a:gd name="T0" fmla="*/ 8 w 16"/>
                  <a:gd name="T1" fmla="*/ 30 h 36"/>
                  <a:gd name="T2" fmla="*/ 8 w 16"/>
                  <a:gd name="T3" fmla="*/ 27 h 36"/>
                  <a:gd name="T4" fmla="*/ 8 w 16"/>
                  <a:gd name="T5" fmla="*/ 25 h 36"/>
                  <a:gd name="T6" fmla="*/ 8 w 16"/>
                  <a:gd name="T7" fmla="*/ 21 h 36"/>
                  <a:gd name="T8" fmla="*/ 9 w 16"/>
                  <a:gd name="T9" fmla="*/ 19 h 36"/>
                  <a:gd name="T10" fmla="*/ 11 w 16"/>
                  <a:gd name="T11" fmla="*/ 15 h 36"/>
                  <a:gd name="T12" fmla="*/ 13 w 16"/>
                  <a:gd name="T13" fmla="*/ 13 h 36"/>
                  <a:gd name="T14" fmla="*/ 14 w 16"/>
                  <a:gd name="T15" fmla="*/ 9 h 36"/>
                  <a:gd name="T16" fmla="*/ 16 w 16"/>
                  <a:gd name="T17" fmla="*/ 6 h 36"/>
                  <a:gd name="T18" fmla="*/ 13 w 16"/>
                  <a:gd name="T19" fmla="*/ 0 h 36"/>
                  <a:gd name="T20" fmla="*/ 11 w 16"/>
                  <a:gd name="T21" fmla="*/ 2 h 36"/>
                  <a:gd name="T22" fmla="*/ 8 w 16"/>
                  <a:gd name="T23" fmla="*/ 6 h 36"/>
                  <a:gd name="T24" fmla="*/ 5 w 16"/>
                  <a:gd name="T25" fmla="*/ 11 h 36"/>
                  <a:gd name="T26" fmla="*/ 3 w 16"/>
                  <a:gd name="T27" fmla="*/ 15 h 36"/>
                  <a:gd name="T28" fmla="*/ 2 w 16"/>
                  <a:gd name="T29" fmla="*/ 19 h 36"/>
                  <a:gd name="T30" fmla="*/ 0 w 16"/>
                  <a:gd name="T31" fmla="*/ 25 h 36"/>
                  <a:gd name="T32" fmla="*/ 2 w 16"/>
                  <a:gd name="T33" fmla="*/ 32 h 36"/>
                  <a:gd name="T34" fmla="*/ 3 w 16"/>
                  <a:gd name="T35" fmla="*/ 36 h 36"/>
                  <a:gd name="T36" fmla="*/ 8 w 16"/>
                  <a:gd name="T37" fmla="*/ 30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36"/>
                  <a:gd name="T59" fmla="*/ 16 w 16"/>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36">
                    <a:moveTo>
                      <a:pt x="8" y="30"/>
                    </a:moveTo>
                    <a:lnTo>
                      <a:pt x="8" y="27"/>
                    </a:lnTo>
                    <a:lnTo>
                      <a:pt x="8" y="25"/>
                    </a:lnTo>
                    <a:lnTo>
                      <a:pt x="8" y="21"/>
                    </a:lnTo>
                    <a:lnTo>
                      <a:pt x="9" y="19"/>
                    </a:lnTo>
                    <a:lnTo>
                      <a:pt x="11" y="15"/>
                    </a:lnTo>
                    <a:lnTo>
                      <a:pt x="13" y="13"/>
                    </a:lnTo>
                    <a:lnTo>
                      <a:pt x="14" y="9"/>
                    </a:lnTo>
                    <a:lnTo>
                      <a:pt x="16" y="6"/>
                    </a:lnTo>
                    <a:lnTo>
                      <a:pt x="13" y="0"/>
                    </a:lnTo>
                    <a:lnTo>
                      <a:pt x="11" y="2"/>
                    </a:lnTo>
                    <a:lnTo>
                      <a:pt x="8" y="6"/>
                    </a:lnTo>
                    <a:lnTo>
                      <a:pt x="5" y="11"/>
                    </a:lnTo>
                    <a:lnTo>
                      <a:pt x="3" y="15"/>
                    </a:lnTo>
                    <a:lnTo>
                      <a:pt x="2" y="19"/>
                    </a:lnTo>
                    <a:lnTo>
                      <a:pt x="0" y="25"/>
                    </a:lnTo>
                    <a:lnTo>
                      <a:pt x="2" y="32"/>
                    </a:lnTo>
                    <a:lnTo>
                      <a:pt x="3" y="36"/>
                    </a:lnTo>
                    <a:lnTo>
                      <a:pt x="8" y="3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81" name="Freeform 501"/>
              <p:cNvSpPr>
                <a:spLocks/>
              </p:cNvSpPr>
              <p:nvPr/>
            </p:nvSpPr>
            <p:spPr bwMode="auto">
              <a:xfrm>
                <a:off x="3411" y="1980"/>
                <a:ext cx="55" cy="24"/>
              </a:xfrm>
              <a:custGeom>
                <a:avLst/>
                <a:gdLst>
                  <a:gd name="T0" fmla="*/ 49 w 55"/>
                  <a:gd name="T1" fmla="*/ 0 h 24"/>
                  <a:gd name="T2" fmla="*/ 45 w 55"/>
                  <a:gd name="T3" fmla="*/ 7 h 24"/>
                  <a:gd name="T4" fmla="*/ 41 w 55"/>
                  <a:gd name="T5" fmla="*/ 11 h 24"/>
                  <a:gd name="T6" fmla="*/ 35 w 55"/>
                  <a:gd name="T7" fmla="*/ 13 h 24"/>
                  <a:gd name="T8" fmla="*/ 28 w 55"/>
                  <a:gd name="T9" fmla="*/ 15 h 24"/>
                  <a:gd name="T10" fmla="*/ 22 w 55"/>
                  <a:gd name="T11" fmla="*/ 15 h 24"/>
                  <a:gd name="T12" fmla="*/ 16 w 55"/>
                  <a:gd name="T13" fmla="*/ 13 h 24"/>
                  <a:gd name="T14" fmla="*/ 10 w 55"/>
                  <a:gd name="T15" fmla="*/ 9 h 24"/>
                  <a:gd name="T16" fmla="*/ 5 w 55"/>
                  <a:gd name="T17" fmla="*/ 3 h 24"/>
                  <a:gd name="T18" fmla="*/ 0 w 55"/>
                  <a:gd name="T19" fmla="*/ 9 h 24"/>
                  <a:gd name="T20" fmla="*/ 6 w 55"/>
                  <a:gd name="T21" fmla="*/ 15 h 24"/>
                  <a:gd name="T22" fmla="*/ 13 w 55"/>
                  <a:gd name="T23" fmla="*/ 21 h 24"/>
                  <a:gd name="T24" fmla="*/ 20 w 55"/>
                  <a:gd name="T25" fmla="*/ 24 h 24"/>
                  <a:gd name="T26" fmla="*/ 28 w 55"/>
                  <a:gd name="T27" fmla="*/ 24 h 24"/>
                  <a:gd name="T28" fmla="*/ 36 w 55"/>
                  <a:gd name="T29" fmla="*/ 21 h 24"/>
                  <a:gd name="T30" fmla="*/ 44 w 55"/>
                  <a:gd name="T31" fmla="*/ 19 h 24"/>
                  <a:gd name="T32" fmla="*/ 50 w 55"/>
                  <a:gd name="T33" fmla="*/ 13 h 24"/>
                  <a:gd name="T34" fmla="*/ 55 w 55"/>
                  <a:gd name="T35" fmla="*/ 5 h 24"/>
                  <a:gd name="T36" fmla="*/ 49 w 55"/>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24"/>
                  <a:gd name="T59" fmla="*/ 55 w 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24">
                    <a:moveTo>
                      <a:pt x="49" y="0"/>
                    </a:moveTo>
                    <a:lnTo>
                      <a:pt x="45" y="7"/>
                    </a:lnTo>
                    <a:lnTo>
                      <a:pt x="41" y="11"/>
                    </a:lnTo>
                    <a:lnTo>
                      <a:pt x="35" y="13"/>
                    </a:lnTo>
                    <a:lnTo>
                      <a:pt x="28" y="15"/>
                    </a:lnTo>
                    <a:lnTo>
                      <a:pt x="22" y="15"/>
                    </a:lnTo>
                    <a:lnTo>
                      <a:pt x="16" y="13"/>
                    </a:lnTo>
                    <a:lnTo>
                      <a:pt x="10" y="9"/>
                    </a:lnTo>
                    <a:lnTo>
                      <a:pt x="5" y="3"/>
                    </a:lnTo>
                    <a:lnTo>
                      <a:pt x="0" y="9"/>
                    </a:lnTo>
                    <a:lnTo>
                      <a:pt x="6" y="15"/>
                    </a:lnTo>
                    <a:lnTo>
                      <a:pt x="13" y="21"/>
                    </a:lnTo>
                    <a:lnTo>
                      <a:pt x="20" y="24"/>
                    </a:lnTo>
                    <a:lnTo>
                      <a:pt x="28" y="24"/>
                    </a:lnTo>
                    <a:lnTo>
                      <a:pt x="36" y="21"/>
                    </a:lnTo>
                    <a:lnTo>
                      <a:pt x="44" y="19"/>
                    </a:lnTo>
                    <a:lnTo>
                      <a:pt x="50" y="13"/>
                    </a:lnTo>
                    <a:lnTo>
                      <a:pt x="55" y="5"/>
                    </a:lnTo>
                    <a:lnTo>
                      <a:pt x="49"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82" name="Freeform 502"/>
              <p:cNvSpPr>
                <a:spLocks/>
              </p:cNvSpPr>
              <p:nvPr/>
            </p:nvSpPr>
            <p:spPr bwMode="auto">
              <a:xfrm>
                <a:off x="3455" y="1936"/>
                <a:ext cx="16" cy="49"/>
              </a:xfrm>
              <a:custGeom>
                <a:avLst/>
                <a:gdLst>
                  <a:gd name="T0" fmla="*/ 0 w 16"/>
                  <a:gd name="T1" fmla="*/ 9 h 49"/>
                  <a:gd name="T2" fmla="*/ 5 w 16"/>
                  <a:gd name="T3" fmla="*/ 11 h 49"/>
                  <a:gd name="T4" fmla="*/ 6 w 16"/>
                  <a:gd name="T5" fmla="*/ 13 h 49"/>
                  <a:gd name="T6" fmla="*/ 8 w 16"/>
                  <a:gd name="T7" fmla="*/ 17 h 49"/>
                  <a:gd name="T8" fmla="*/ 8 w 16"/>
                  <a:gd name="T9" fmla="*/ 21 h 49"/>
                  <a:gd name="T10" fmla="*/ 8 w 16"/>
                  <a:gd name="T11" fmla="*/ 28 h 49"/>
                  <a:gd name="T12" fmla="*/ 8 w 16"/>
                  <a:gd name="T13" fmla="*/ 34 h 49"/>
                  <a:gd name="T14" fmla="*/ 6 w 16"/>
                  <a:gd name="T15" fmla="*/ 40 h 49"/>
                  <a:gd name="T16" fmla="*/ 5 w 16"/>
                  <a:gd name="T17" fmla="*/ 44 h 49"/>
                  <a:gd name="T18" fmla="*/ 11 w 16"/>
                  <a:gd name="T19" fmla="*/ 49 h 49"/>
                  <a:gd name="T20" fmla="*/ 12 w 16"/>
                  <a:gd name="T21" fmla="*/ 42 h 49"/>
                  <a:gd name="T22" fmla="*/ 14 w 16"/>
                  <a:gd name="T23" fmla="*/ 36 h 49"/>
                  <a:gd name="T24" fmla="*/ 16 w 16"/>
                  <a:gd name="T25" fmla="*/ 28 h 49"/>
                  <a:gd name="T26" fmla="*/ 16 w 16"/>
                  <a:gd name="T27" fmla="*/ 21 h 49"/>
                  <a:gd name="T28" fmla="*/ 14 w 16"/>
                  <a:gd name="T29" fmla="*/ 15 h 49"/>
                  <a:gd name="T30" fmla="*/ 11 w 16"/>
                  <a:gd name="T31" fmla="*/ 9 h 49"/>
                  <a:gd name="T32" fmla="*/ 8 w 16"/>
                  <a:gd name="T33" fmla="*/ 2 h 49"/>
                  <a:gd name="T34" fmla="*/ 1 w 16"/>
                  <a:gd name="T35" fmla="*/ 0 h 49"/>
                  <a:gd name="T36" fmla="*/ 0 w 16"/>
                  <a:gd name="T37" fmla="*/ 9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49"/>
                  <a:gd name="T59" fmla="*/ 16 w 16"/>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49">
                    <a:moveTo>
                      <a:pt x="0" y="9"/>
                    </a:moveTo>
                    <a:lnTo>
                      <a:pt x="5" y="11"/>
                    </a:lnTo>
                    <a:lnTo>
                      <a:pt x="6" y="13"/>
                    </a:lnTo>
                    <a:lnTo>
                      <a:pt x="8" y="17"/>
                    </a:lnTo>
                    <a:lnTo>
                      <a:pt x="8" y="21"/>
                    </a:lnTo>
                    <a:lnTo>
                      <a:pt x="8" y="28"/>
                    </a:lnTo>
                    <a:lnTo>
                      <a:pt x="8" y="34"/>
                    </a:lnTo>
                    <a:lnTo>
                      <a:pt x="6" y="40"/>
                    </a:lnTo>
                    <a:lnTo>
                      <a:pt x="5" y="44"/>
                    </a:lnTo>
                    <a:lnTo>
                      <a:pt x="11" y="49"/>
                    </a:lnTo>
                    <a:lnTo>
                      <a:pt x="12" y="42"/>
                    </a:lnTo>
                    <a:lnTo>
                      <a:pt x="14" y="36"/>
                    </a:lnTo>
                    <a:lnTo>
                      <a:pt x="16" y="28"/>
                    </a:lnTo>
                    <a:lnTo>
                      <a:pt x="16" y="21"/>
                    </a:lnTo>
                    <a:lnTo>
                      <a:pt x="14" y="15"/>
                    </a:lnTo>
                    <a:lnTo>
                      <a:pt x="11" y="9"/>
                    </a:lnTo>
                    <a:lnTo>
                      <a:pt x="8" y="2"/>
                    </a:lnTo>
                    <a:lnTo>
                      <a:pt x="1"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83" name="Freeform 503"/>
              <p:cNvSpPr>
                <a:spLocks/>
              </p:cNvSpPr>
              <p:nvPr/>
            </p:nvSpPr>
            <p:spPr bwMode="auto">
              <a:xfrm>
                <a:off x="3471" y="1928"/>
                <a:ext cx="59" cy="57"/>
              </a:xfrm>
              <a:custGeom>
                <a:avLst/>
                <a:gdLst>
                  <a:gd name="T0" fmla="*/ 56 w 59"/>
                  <a:gd name="T1" fmla="*/ 2 h 57"/>
                  <a:gd name="T2" fmla="*/ 50 w 59"/>
                  <a:gd name="T3" fmla="*/ 4 h 57"/>
                  <a:gd name="T4" fmla="*/ 42 w 59"/>
                  <a:gd name="T5" fmla="*/ 4 h 57"/>
                  <a:gd name="T6" fmla="*/ 36 w 59"/>
                  <a:gd name="T7" fmla="*/ 4 h 57"/>
                  <a:gd name="T8" fmla="*/ 28 w 59"/>
                  <a:gd name="T9" fmla="*/ 6 h 57"/>
                  <a:gd name="T10" fmla="*/ 21 w 59"/>
                  <a:gd name="T11" fmla="*/ 6 h 57"/>
                  <a:gd name="T12" fmla="*/ 15 w 59"/>
                  <a:gd name="T13" fmla="*/ 8 h 57"/>
                  <a:gd name="T14" fmla="*/ 9 w 59"/>
                  <a:gd name="T15" fmla="*/ 13 h 57"/>
                  <a:gd name="T16" fmla="*/ 6 w 59"/>
                  <a:gd name="T17" fmla="*/ 19 h 57"/>
                  <a:gd name="T18" fmla="*/ 4 w 59"/>
                  <a:gd name="T19" fmla="*/ 21 h 57"/>
                  <a:gd name="T20" fmla="*/ 4 w 59"/>
                  <a:gd name="T21" fmla="*/ 25 h 57"/>
                  <a:gd name="T22" fmla="*/ 3 w 59"/>
                  <a:gd name="T23" fmla="*/ 29 h 57"/>
                  <a:gd name="T24" fmla="*/ 3 w 59"/>
                  <a:gd name="T25" fmla="*/ 31 h 57"/>
                  <a:gd name="T26" fmla="*/ 3 w 59"/>
                  <a:gd name="T27" fmla="*/ 36 h 57"/>
                  <a:gd name="T28" fmla="*/ 1 w 59"/>
                  <a:gd name="T29" fmla="*/ 40 h 57"/>
                  <a:gd name="T30" fmla="*/ 1 w 59"/>
                  <a:gd name="T31" fmla="*/ 44 h 57"/>
                  <a:gd name="T32" fmla="*/ 0 w 59"/>
                  <a:gd name="T33" fmla="*/ 48 h 57"/>
                  <a:gd name="T34" fmla="*/ 0 w 59"/>
                  <a:gd name="T35" fmla="*/ 48 h 57"/>
                  <a:gd name="T36" fmla="*/ 0 w 59"/>
                  <a:gd name="T37" fmla="*/ 50 h 57"/>
                  <a:gd name="T38" fmla="*/ 0 w 59"/>
                  <a:gd name="T39" fmla="*/ 50 h 57"/>
                  <a:gd name="T40" fmla="*/ 0 w 59"/>
                  <a:gd name="T41" fmla="*/ 50 h 57"/>
                  <a:gd name="T42" fmla="*/ 0 w 59"/>
                  <a:gd name="T43" fmla="*/ 52 h 57"/>
                  <a:gd name="T44" fmla="*/ 1 w 59"/>
                  <a:gd name="T45" fmla="*/ 52 h 57"/>
                  <a:gd name="T46" fmla="*/ 1 w 59"/>
                  <a:gd name="T47" fmla="*/ 52 h 57"/>
                  <a:gd name="T48" fmla="*/ 3 w 59"/>
                  <a:gd name="T49" fmla="*/ 52 h 57"/>
                  <a:gd name="T50" fmla="*/ 6 w 59"/>
                  <a:gd name="T51" fmla="*/ 52 h 57"/>
                  <a:gd name="T52" fmla="*/ 11 w 59"/>
                  <a:gd name="T53" fmla="*/ 55 h 57"/>
                  <a:gd name="T54" fmla="*/ 15 w 59"/>
                  <a:gd name="T55" fmla="*/ 55 h 57"/>
                  <a:gd name="T56" fmla="*/ 20 w 59"/>
                  <a:gd name="T57" fmla="*/ 55 h 57"/>
                  <a:gd name="T58" fmla="*/ 23 w 59"/>
                  <a:gd name="T59" fmla="*/ 57 h 57"/>
                  <a:gd name="T60" fmla="*/ 28 w 59"/>
                  <a:gd name="T61" fmla="*/ 55 h 57"/>
                  <a:gd name="T62" fmla="*/ 31 w 59"/>
                  <a:gd name="T63" fmla="*/ 55 h 57"/>
                  <a:gd name="T64" fmla="*/ 34 w 59"/>
                  <a:gd name="T65" fmla="*/ 50 h 57"/>
                  <a:gd name="T66" fmla="*/ 36 w 59"/>
                  <a:gd name="T67" fmla="*/ 46 h 57"/>
                  <a:gd name="T68" fmla="*/ 37 w 59"/>
                  <a:gd name="T69" fmla="*/ 42 h 57"/>
                  <a:gd name="T70" fmla="*/ 39 w 59"/>
                  <a:gd name="T71" fmla="*/ 38 h 57"/>
                  <a:gd name="T72" fmla="*/ 40 w 59"/>
                  <a:gd name="T73" fmla="*/ 34 h 57"/>
                  <a:gd name="T74" fmla="*/ 42 w 59"/>
                  <a:gd name="T75" fmla="*/ 27 h 57"/>
                  <a:gd name="T76" fmla="*/ 45 w 59"/>
                  <a:gd name="T77" fmla="*/ 23 h 57"/>
                  <a:gd name="T78" fmla="*/ 46 w 59"/>
                  <a:gd name="T79" fmla="*/ 19 h 57"/>
                  <a:gd name="T80" fmla="*/ 48 w 59"/>
                  <a:gd name="T81" fmla="*/ 15 h 57"/>
                  <a:gd name="T82" fmla="*/ 50 w 59"/>
                  <a:gd name="T83" fmla="*/ 15 h 57"/>
                  <a:gd name="T84" fmla="*/ 51 w 59"/>
                  <a:gd name="T85" fmla="*/ 13 h 57"/>
                  <a:gd name="T86" fmla="*/ 53 w 59"/>
                  <a:gd name="T87" fmla="*/ 10 h 57"/>
                  <a:gd name="T88" fmla="*/ 54 w 59"/>
                  <a:gd name="T89" fmla="*/ 10 h 57"/>
                  <a:gd name="T90" fmla="*/ 56 w 59"/>
                  <a:gd name="T91" fmla="*/ 8 h 57"/>
                  <a:gd name="T92" fmla="*/ 57 w 59"/>
                  <a:gd name="T93" fmla="*/ 6 h 57"/>
                  <a:gd name="T94" fmla="*/ 59 w 59"/>
                  <a:gd name="T95" fmla="*/ 4 h 57"/>
                  <a:gd name="T96" fmla="*/ 59 w 59"/>
                  <a:gd name="T97" fmla="*/ 0 h 57"/>
                  <a:gd name="T98" fmla="*/ 59 w 59"/>
                  <a:gd name="T99" fmla="*/ 0 h 57"/>
                  <a:gd name="T100" fmla="*/ 57 w 59"/>
                  <a:gd name="T101" fmla="*/ 0 h 57"/>
                  <a:gd name="T102" fmla="*/ 57 w 59"/>
                  <a:gd name="T103" fmla="*/ 2 h 57"/>
                  <a:gd name="T104" fmla="*/ 57 w 59"/>
                  <a:gd name="T105" fmla="*/ 2 h 57"/>
                  <a:gd name="T106" fmla="*/ 57 w 59"/>
                  <a:gd name="T107" fmla="*/ 2 h 57"/>
                  <a:gd name="T108" fmla="*/ 57 w 59"/>
                  <a:gd name="T109" fmla="*/ 2 h 57"/>
                  <a:gd name="T110" fmla="*/ 56 w 59"/>
                  <a:gd name="T111" fmla="*/ 2 h 57"/>
                  <a:gd name="T112" fmla="*/ 56 w 59"/>
                  <a:gd name="T113" fmla="*/ 2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9"/>
                  <a:gd name="T172" fmla="*/ 0 h 57"/>
                  <a:gd name="T173" fmla="*/ 59 w 59"/>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9" h="57">
                    <a:moveTo>
                      <a:pt x="56" y="2"/>
                    </a:moveTo>
                    <a:lnTo>
                      <a:pt x="50" y="4"/>
                    </a:lnTo>
                    <a:lnTo>
                      <a:pt x="42" y="4"/>
                    </a:lnTo>
                    <a:lnTo>
                      <a:pt x="36" y="4"/>
                    </a:lnTo>
                    <a:lnTo>
                      <a:pt x="28" y="6"/>
                    </a:lnTo>
                    <a:lnTo>
                      <a:pt x="21" y="6"/>
                    </a:lnTo>
                    <a:lnTo>
                      <a:pt x="15" y="8"/>
                    </a:lnTo>
                    <a:lnTo>
                      <a:pt x="9" y="13"/>
                    </a:lnTo>
                    <a:lnTo>
                      <a:pt x="6" y="19"/>
                    </a:lnTo>
                    <a:lnTo>
                      <a:pt x="4" y="21"/>
                    </a:lnTo>
                    <a:lnTo>
                      <a:pt x="4" y="25"/>
                    </a:lnTo>
                    <a:lnTo>
                      <a:pt x="3" y="29"/>
                    </a:lnTo>
                    <a:lnTo>
                      <a:pt x="3" y="31"/>
                    </a:lnTo>
                    <a:lnTo>
                      <a:pt x="3" y="36"/>
                    </a:lnTo>
                    <a:lnTo>
                      <a:pt x="1" y="40"/>
                    </a:lnTo>
                    <a:lnTo>
                      <a:pt x="1" y="44"/>
                    </a:lnTo>
                    <a:lnTo>
                      <a:pt x="0" y="48"/>
                    </a:lnTo>
                    <a:lnTo>
                      <a:pt x="0" y="50"/>
                    </a:lnTo>
                    <a:lnTo>
                      <a:pt x="0" y="52"/>
                    </a:lnTo>
                    <a:lnTo>
                      <a:pt x="1" y="52"/>
                    </a:lnTo>
                    <a:lnTo>
                      <a:pt x="3" y="52"/>
                    </a:lnTo>
                    <a:lnTo>
                      <a:pt x="6" y="52"/>
                    </a:lnTo>
                    <a:lnTo>
                      <a:pt x="11" y="55"/>
                    </a:lnTo>
                    <a:lnTo>
                      <a:pt x="15" y="55"/>
                    </a:lnTo>
                    <a:lnTo>
                      <a:pt x="20" y="55"/>
                    </a:lnTo>
                    <a:lnTo>
                      <a:pt x="23" y="57"/>
                    </a:lnTo>
                    <a:lnTo>
                      <a:pt x="28" y="55"/>
                    </a:lnTo>
                    <a:lnTo>
                      <a:pt x="31" y="55"/>
                    </a:lnTo>
                    <a:lnTo>
                      <a:pt x="34" y="50"/>
                    </a:lnTo>
                    <a:lnTo>
                      <a:pt x="36" y="46"/>
                    </a:lnTo>
                    <a:lnTo>
                      <a:pt x="37" y="42"/>
                    </a:lnTo>
                    <a:lnTo>
                      <a:pt x="39" y="38"/>
                    </a:lnTo>
                    <a:lnTo>
                      <a:pt x="40" y="34"/>
                    </a:lnTo>
                    <a:lnTo>
                      <a:pt x="42" y="27"/>
                    </a:lnTo>
                    <a:lnTo>
                      <a:pt x="45" y="23"/>
                    </a:lnTo>
                    <a:lnTo>
                      <a:pt x="46" y="19"/>
                    </a:lnTo>
                    <a:lnTo>
                      <a:pt x="48" y="15"/>
                    </a:lnTo>
                    <a:lnTo>
                      <a:pt x="50" y="15"/>
                    </a:lnTo>
                    <a:lnTo>
                      <a:pt x="51" y="13"/>
                    </a:lnTo>
                    <a:lnTo>
                      <a:pt x="53" y="10"/>
                    </a:lnTo>
                    <a:lnTo>
                      <a:pt x="54" y="10"/>
                    </a:lnTo>
                    <a:lnTo>
                      <a:pt x="56" y="8"/>
                    </a:lnTo>
                    <a:lnTo>
                      <a:pt x="57" y="6"/>
                    </a:lnTo>
                    <a:lnTo>
                      <a:pt x="59" y="4"/>
                    </a:lnTo>
                    <a:lnTo>
                      <a:pt x="59" y="0"/>
                    </a:lnTo>
                    <a:lnTo>
                      <a:pt x="57" y="0"/>
                    </a:lnTo>
                    <a:lnTo>
                      <a:pt x="57" y="2"/>
                    </a:lnTo>
                    <a:lnTo>
                      <a:pt x="56" y="2"/>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84" name="Freeform 504"/>
              <p:cNvSpPr>
                <a:spLocks/>
              </p:cNvSpPr>
              <p:nvPr/>
            </p:nvSpPr>
            <p:spPr bwMode="auto">
              <a:xfrm>
                <a:off x="3474" y="1926"/>
                <a:ext cx="54" cy="23"/>
              </a:xfrm>
              <a:custGeom>
                <a:avLst/>
                <a:gdLst>
                  <a:gd name="T0" fmla="*/ 4 w 54"/>
                  <a:gd name="T1" fmla="*/ 23 h 23"/>
                  <a:gd name="T2" fmla="*/ 9 w 54"/>
                  <a:gd name="T3" fmla="*/ 19 h 23"/>
                  <a:gd name="T4" fmla="*/ 14 w 54"/>
                  <a:gd name="T5" fmla="*/ 15 h 23"/>
                  <a:gd name="T6" fmla="*/ 18 w 54"/>
                  <a:gd name="T7" fmla="*/ 12 h 23"/>
                  <a:gd name="T8" fmla="*/ 25 w 54"/>
                  <a:gd name="T9" fmla="*/ 12 h 23"/>
                  <a:gd name="T10" fmla="*/ 33 w 54"/>
                  <a:gd name="T11" fmla="*/ 10 h 23"/>
                  <a:gd name="T12" fmla="*/ 39 w 54"/>
                  <a:gd name="T13" fmla="*/ 10 h 23"/>
                  <a:gd name="T14" fmla="*/ 47 w 54"/>
                  <a:gd name="T15" fmla="*/ 10 h 23"/>
                  <a:gd name="T16" fmla="*/ 54 w 54"/>
                  <a:gd name="T17" fmla="*/ 8 h 23"/>
                  <a:gd name="T18" fmla="*/ 53 w 54"/>
                  <a:gd name="T19" fmla="*/ 0 h 23"/>
                  <a:gd name="T20" fmla="*/ 45 w 54"/>
                  <a:gd name="T21" fmla="*/ 2 h 23"/>
                  <a:gd name="T22" fmla="*/ 39 w 54"/>
                  <a:gd name="T23" fmla="*/ 2 h 23"/>
                  <a:gd name="T24" fmla="*/ 31 w 54"/>
                  <a:gd name="T25" fmla="*/ 2 h 23"/>
                  <a:gd name="T26" fmla="*/ 25 w 54"/>
                  <a:gd name="T27" fmla="*/ 4 h 23"/>
                  <a:gd name="T28" fmla="*/ 17 w 54"/>
                  <a:gd name="T29" fmla="*/ 4 h 23"/>
                  <a:gd name="T30" fmla="*/ 11 w 54"/>
                  <a:gd name="T31" fmla="*/ 6 h 23"/>
                  <a:gd name="T32" fmla="*/ 4 w 54"/>
                  <a:gd name="T33" fmla="*/ 12 h 23"/>
                  <a:gd name="T34" fmla="*/ 0 w 54"/>
                  <a:gd name="T35" fmla="*/ 19 h 23"/>
                  <a:gd name="T36" fmla="*/ 4 w 54"/>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23"/>
                  <a:gd name="T59" fmla="*/ 54 w 54"/>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23">
                    <a:moveTo>
                      <a:pt x="4" y="23"/>
                    </a:moveTo>
                    <a:lnTo>
                      <a:pt x="9" y="19"/>
                    </a:lnTo>
                    <a:lnTo>
                      <a:pt x="14" y="15"/>
                    </a:lnTo>
                    <a:lnTo>
                      <a:pt x="18" y="12"/>
                    </a:lnTo>
                    <a:lnTo>
                      <a:pt x="25" y="12"/>
                    </a:lnTo>
                    <a:lnTo>
                      <a:pt x="33" y="10"/>
                    </a:lnTo>
                    <a:lnTo>
                      <a:pt x="39" y="10"/>
                    </a:lnTo>
                    <a:lnTo>
                      <a:pt x="47" y="10"/>
                    </a:lnTo>
                    <a:lnTo>
                      <a:pt x="54" y="8"/>
                    </a:lnTo>
                    <a:lnTo>
                      <a:pt x="53" y="0"/>
                    </a:lnTo>
                    <a:lnTo>
                      <a:pt x="45" y="2"/>
                    </a:lnTo>
                    <a:lnTo>
                      <a:pt x="39" y="2"/>
                    </a:lnTo>
                    <a:lnTo>
                      <a:pt x="31" y="2"/>
                    </a:lnTo>
                    <a:lnTo>
                      <a:pt x="25" y="4"/>
                    </a:lnTo>
                    <a:lnTo>
                      <a:pt x="17" y="4"/>
                    </a:lnTo>
                    <a:lnTo>
                      <a:pt x="11" y="6"/>
                    </a:lnTo>
                    <a:lnTo>
                      <a:pt x="4" y="12"/>
                    </a:lnTo>
                    <a:lnTo>
                      <a:pt x="0" y="19"/>
                    </a:lnTo>
                    <a:lnTo>
                      <a:pt x="4" y="2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85" name="Freeform 505"/>
              <p:cNvSpPr>
                <a:spLocks/>
              </p:cNvSpPr>
              <p:nvPr/>
            </p:nvSpPr>
            <p:spPr bwMode="auto">
              <a:xfrm>
                <a:off x="3467" y="1945"/>
                <a:ext cx="11" cy="33"/>
              </a:xfrm>
              <a:custGeom>
                <a:avLst/>
                <a:gdLst>
                  <a:gd name="T0" fmla="*/ 5 w 11"/>
                  <a:gd name="T1" fmla="*/ 33 h 33"/>
                  <a:gd name="T2" fmla="*/ 8 w 11"/>
                  <a:gd name="T3" fmla="*/ 29 h 33"/>
                  <a:gd name="T4" fmla="*/ 8 w 11"/>
                  <a:gd name="T5" fmla="*/ 25 h 33"/>
                  <a:gd name="T6" fmla="*/ 10 w 11"/>
                  <a:gd name="T7" fmla="*/ 21 h 33"/>
                  <a:gd name="T8" fmla="*/ 10 w 11"/>
                  <a:gd name="T9" fmla="*/ 17 h 33"/>
                  <a:gd name="T10" fmla="*/ 10 w 11"/>
                  <a:gd name="T11" fmla="*/ 12 h 33"/>
                  <a:gd name="T12" fmla="*/ 11 w 11"/>
                  <a:gd name="T13" fmla="*/ 8 h 33"/>
                  <a:gd name="T14" fmla="*/ 11 w 11"/>
                  <a:gd name="T15" fmla="*/ 6 h 33"/>
                  <a:gd name="T16" fmla="*/ 11 w 11"/>
                  <a:gd name="T17" fmla="*/ 4 h 33"/>
                  <a:gd name="T18" fmla="*/ 7 w 11"/>
                  <a:gd name="T19" fmla="*/ 0 h 33"/>
                  <a:gd name="T20" fmla="*/ 5 w 11"/>
                  <a:gd name="T21" fmla="*/ 4 h 33"/>
                  <a:gd name="T22" fmla="*/ 5 w 11"/>
                  <a:gd name="T23" fmla="*/ 6 h 33"/>
                  <a:gd name="T24" fmla="*/ 4 w 11"/>
                  <a:gd name="T25" fmla="*/ 10 h 33"/>
                  <a:gd name="T26" fmla="*/ 4 w 11"/>
                  <a:gd name="T27" fmla="*/ 14 h 33"/>
                  <a:gd name="T28" fmla="*/ 4 w 11"/>
                  <a:gd name="T29" fmla="*/ 19 h 33"/>
                  <a:gd name="T30" fmla="*/ 2 w 11"/>
                  <a:gd name="T31" fmla="*/ 21 h 33"/>
                  <a:gd name="T32" fmla="*/ 2 w 11"/>
                  <a:gd name="T33" fmla="*/ 25 h 33"/>
                  <a:gd name="T34" fmla="*/ 0 w 11"/>
                  <a:gd name="T35" fmla="*/ 29 h 33"/>
                  <a:gd name="T36" fmla="*/ 5 w 11"/>
                  <a:gd name="T37" fmla="*/ 33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33"/>
                  <a:gd name="T59" fmla="*/ 11 w 11"/>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33">
                    <a:moveTo>
                      <a:pt x="5" y="33"/>
                    </a:moveTo>
                    <a:lnTo>
                      <a:pt x="8" y="29"/>
                    </a:lnTo>
                    <a:lnTo>
                      <a:pt x="8" y="25"/>
                    </a:lnTo>
                    <a:lnTo>
                      <a:pt x="10" y="21"/>
                    </a:lnTo>
                    <a:lnTo>
                      <a:pt x="10" y="17"/>
                    </a:lnTo>
                    <a:lnTo>
                      <a:pt x="10" y="12"/>
                    </a:lnTo>
                    <a:lnTo>
                      <a:pt x="11" y="8"/>
                    </a:lnTo>
                    <a:lnTo>
                      <a:pt x="11" y="6"/>
                    </a:lnTo>
                    <a:lnTo>
                      <a:pt x="11" y="4"/>
                    </a:lnTo>
                    <a:lnTo>
                      <a:pt x="7" y="0"/>
                    </a:lnTo>
                    <a:lnTo>
                      <a:pt x="5" y="4"/>
                    </a:lnTo>
                    <a:lnTo>
                      <a:pt x="5" y="6"/>
                    </a:lnTo>
                    <a:lnTo>
                      <a:pt x="4" y="10"/>
                    </a:lnTo>
                    <a:lnTo>
                      <a:pt x="4" y="14"/>
                    </a:lnTo>
                    <a:lnTo>
                      <a:pt x="4" y="19"/>
                    </a:lnTo>
                    <a:lnTo>
                      <a:pt x="2" y="21"/>
                    </a:lnTo>
                    <a:lnTo>
                      <a:pt x="2" y="25"/>
                    </a:lnTo>
                    <a:lnTo>
                      <a:pt x="0" y="29"/>
                    </a:lnTo>
                    <a:lnTo>
                      <a:pt x="5" y="3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86" name="Freeform 506"/>
              <p:cNvSpPr>
                <a:spLocks/>
              </p:cNvSpPr>
              <p:nvPr/>
            </p:nvSpPr>
            <p:spPr bwMode="auto">
              <a:xfrm>
                <a:off x="3466" y="1974"/>
                <a:ext cx="8" cy="11"/>
              </a:xfrm>
              <a:custGeom>
                <a:avLst/>
                <a:gdLst>
                  <a:gd name="T0" fmla="*/ 8 w 8"/>
                  <a:gd name="T1" fmla="*/ 2 h 11"/>
                  <a:gd name="T2" fmla="*/ 6 w 8"/>
                  <a:gd name="T3" fmla="*/ 2 h 11"/>
                  <a:gd name="T4" fmla="*/ 8 w 8"/>
                  <a:gd name="T5" fmla="*/ 2 h 11"/>
                  <a:gd name="T6" fmla="*/ 6 w 8"/>
                  <a:gd name="T7" fmla="*/ 4 h 11"/>
                  <a:gd name="T8" fmla="*/ 1 w 8"/>
                  <a:gd name="T9" fmla="*/ 0 h 11"/>
                  <a:gd name="T10" fmla="*/ 0 w 8"/>
                  <a:gd name="T11" fmla="*/ 2 h 11"/>
                  <a:gd name="T12" fmla="*/ 1 w 8"/>
                  <a:gd name="T13" fmla="*/ 4 h 11"/>
                  <a:gd name="T14" fmla="*/ 1 w 8"/>
                  <a:gd name="T15" fmla="*/ 6 h 11"/>
                  <a:gd name="T16" fmla="*/ 3 w 8"/>
                  <a:gd name="T17" fmla="*/ 9 h 11"/>
                  <a:gd name="T18" fmla="*/ 5 w 8"/>
                  <a:gd name="T19" fmla="*/ 11 h 11"/>
                  <a:gd name="T20" fmla="*/ 6 w 8"/>
                  <a:gd name="T21" fmla="*/ 11 h 11"/>
                  <a:gd name="T22" fmla="*/ 8 w 8"/>
                  <a:gd name="T23" fmla="*/ 11 h 11"/>
                  <a:gd name="T24" fmla="*/ 8 w 8"/>
                  <a:gd name="T25" fmla="*/ 2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1"/>
                  <a:gd name="T41" fmla="*/ 8 w 8"/>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1">
                    <a:moveTo>
                      <a:pt x="8" y="2"/>
                    </a:moveTo>
                    <a:lnTo>
                      <a:pt x="6" y="2"/>
                    </a:lnTo>
                    <a:lnTo>
                      <a:pt x="8" y="2"/>
                    </a:lnTo>
                    <a:lnTo>
                      <a:pt x="6" y="4"/>
                    </a:lnTo>
                    <a:lnTo>
                      <a:pt x="1" y="0"/>
                    </a:lnTo>
                    <a:lnTo>
                      <a:pt x="0" y="2"/>
                    </a:lnTo>
                    <a:lnTo>
                      <a:pt x="1" y="4"/>
                    </a:lnTo>
                    <a:lnTo>
                      <a:pt x="1" y="6"/>
                    </a:lnTo>
                    <a:lnTo>
                      <a:pt x="3" y="9"/>
                    </a:lnTo>
                    <a:lnTo>
                      <a:pt x="5" y="11"/>
                    </a:lnTo>
                    <a:lnTo>
                      <a:pt x="6" y="11"/>
                    </a:lnTo>
                    <a:lnTo>
                      <a:pt x="8" y="11"/>
                    </a:lnTo>
                    <a:lnTo>
                      <a:pt x="8"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87" name="Freeform 507"/>
              <p:cNvSpPr>
                <a:spLocks/>
              </p:cNvSpPr>
              <p:nvPr/>
            </p:nvSpPr>
            <p:spPr bwMode="auto">
              <a:xfrm>
                <a:off x="3474" y="1976"/>
                <a:ext cx="33" cy="13"/>
              </a:xfrm>
              <a:custGeom>
                <a:avLst/>
                <a:gdLst>
                  <a:gd name="T0" fmla="*/ 28 w 33"/>
                  <a:gd name="T1" fmla="*/ 0 h 13"/>
                  <a:gd name="T2" fmla="*/ 26 w 33"/>
                  <a:gd name="T3" fmla="*/ 2 h 13"/>
                  <a:gd name="T4" fmla="*/ 23 w 33"/>
                  <a:gd name="T5" fmla="*/ 2 h 13"/>
                  <a:gd name="T6" fmla="*/ 20 w 33"/>
                  <a:gd name="T7" fmla="*/ 4 h 13"/>
                  <a:gd name="T8" fmla="*/ 17 w 33"/>
                  <a:gd name="T9" fmla="*/ 2 h 13"/>
                  <a:gd name="T10" fmla="*/ 12 w 33"/>
                  <a:gd name="T11" fmla="*/ 2 h 13"/>
                  <a:gd name="T12" fmla="*/ 9 w 33"/>
                  <a:gd name="T13" fmla="*/ 0 h 13"/>
                  <a:gd name="T14" fmla="*/ 4 w 33"/>
                  <a:gd name="T15" fmla="*/ 0 h 13"/>
                  <a:gd name="T16" fmla="*/ 0 w 33"/>
                  <a:gd name="T17" fmla="*/ 0 h 13"/>
                  <a:gd name="T18" fmla="*/ 0 w 33"/>
                  <a:gd name="T19" fmla="*/ 9 h 13"/>
                  <a:gd name="T20" fmla="*/ 3 w 33"/>
                  <a:gd name="T21" fmla="*/ 9 h 13"/>
                  <a:gd name="T22" fmla="*/ 8 w 33"/>
                  <a:gd name="T23" fmla="*/ 11 h 13"/>
                  <a:gd name="T24" fmla="*/ 12 w 33"/>
                  <a:gd name="T25" fmla="*/ 11 h 13"/>
                  <a:gd name="T26" fmla="*/ 15 w 33"/>
                  <a:gd name="T27" fmla="*/ 13 h 13"/>
                  <a:gd name="T28" fmla="*/ 20 w 33"/>
                  <a:gd name="T29" fmla="*/ 13 h 13"/>
                  <a:gd name="T30" fmla="*/ 25 w 33"/>
                  <a:gd name="T31" fmla="*/ 11 h 13"/>
                  <a:gd name="T32" fmla="*/ 29 w 33"/>
                  <a:gd name="T33" fmla="*/ 9 h 13"/>
                  <a:gd name="T34" fmla="*/ 33 w 33"/>
                  <a:gd name="T35" fmla="*/ 4 h 13"/>
                  <a:gd name="T36" fmla="*/ 28 w 33"/>
                  <a:gd name="T37" fmla="*/ 0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13"/>
                  <a:gd name="T59" fmla="*/ 33 w 33"/>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13">
                    <a:moveTo>
                      <a:pt x="28" y="0"/>
                    </a:moveTo>
                    <a:lnTo>
                      <a:pt x="26" y="2"/>
                    </a:lnTo>
                    <a:lnTo>
                      <a:pt x="23" y="2"/>
                    </a:lnTo>
                    <a:lnTo>
                      <a:pt x="20" y="4"/>
                    </a:lnTo>
                    <a:lnTo>
                      <a:pt x="17" y="2"/>
                    </a:lnTo>
                    <a:lnTo>
                      <a:pt x="12" y="2"/>
                    </a:lnTo>
                    <a:lnTo>
                      <a:pt x="9" y="0"/>
                    </a:lnTo>
                    <a:lnTo>
                      <a:pt x="4" y="0"/>
                    </a:lnTo>
                    <a:lnTo>
                      <a:pt x="0" y="0"/>
                    </a:lnTo>
                    <a:lnTo>
                      <a:pt x="0" y="9"/>
                    </a:lnTo>
                    <a:lnTo>
                      <a:pt x="3" y="9"/>
                    </a:lnTo>
                    <a:lnTo>
                      <a:pt x="8" y="11"/>
                    </a:lnTo>
                    <a:lnTo>
                      <a:pt x="12" y="11"/>
                    </a:lnTo>
                    <a:lnTo>
                      <a:pt x="15" y="13"/>
                    </a:lnTo>
                    <a:lnTo>
                      <a:pt x="20" y="13"/>
                    </a:lnTo>
                    <a:lnTo>
                      <a:pt x="25" y="11"/>
                    </a:lnTo>
                    <a:lnTo>
                      <a:pt x="29" y="9"/>
                    </a:lnTo>
                    <a:lnTo>
                      <a:pt x="33" y="4"/>
                    </a:lnTo>
                    <a:lnTo>
                      <a:pt x="2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88" name="Freeform 508"/>
              <p:cNvSpPr>
                <a:spLocks/>
              </p:cNvSpPr>
              <p:nvPr/>
            </p:nvSpPr>
            <p:spPr bwMode="auto">
              <a:xfrm>
                <a:off x="3502" y="1941"/>
                <a:ext cx="20" cy="39"/>
              </a:xfrm>
              <a:custGeom>
                <a:avLst/>
                <a:gdLst>
                  <a:gd name="T0" fmla="*/ 14 w 20"/>
                  <a:gd name="T1" fmla="*/ 0 h 39"/>
                  <a:gd name="T2" fmla="*/ 12 w 20"/>
                  <a:gd name="T3" fmla="*/ 4 h 39"/>
                  <a:gd name="T4" fmla="*/ 11 w 20"/>
                  <a:gd name="T5" fmla="*/ 8 h 39"/>
                  <a:gd name="T6" fmla="*/ 9 w 20"/>
                  <a:gd name="T7" fmla="*/ 12 h 39"/>
                  <a:gd name="T8" fmla="*/ 6 w 20"/>
                  <a:gd name="T9" fmla="*/ 18 h 39"/>
                  <a:gd name="T10" fmla="*/ 5 w 20"/>
                  <a:gd name="T11" fmla="*/ 23 h 39"/>
                  <a:gd name="T12" fmla="*/ 3 w 20"/>
                  <a:gd name="T13" fmla="*/ 27 h 39"/>
                  <a:gd name="T14" fmla="*/ 1 w 20"/>
                  <a:gd name="T15" fmla="*/ 31 h 39"/>
                  <a:gd name="T16" fmla="*/ 0 w 20"/>
                  <a:gd name="T17" fmla="*/ 35 h 39"/>
                  <a:gd name="T18" fmla="*/ 5 w 20"/>
                  <a:gd name="T19" fmla="*/ 39 h 39"/>
                  <a:gd name="T20" fmla="*/ 8 w 20"/>
                  <a:gd name="T21" fmla="*/ 35 h 39"/>
                  <a:gd name="T22" fmla="*/ 9 w 20"/>
                  <a:gd name="T23" fmla="*/ 31 h 39"/>
                  <a:gd name="T24" fmla="*/ 11 w 20"/>
                  <a:gd name="T25" fmla="*/ 27 h 39"/>
                  <a:gd name="T26" fmla="*/ 12 w 20"/>
                  <a:gd name="T27" fmla="*/ 23 h 39"/>
                  <a:gd name="T28" fmla="*/ 14 w 20"/>
                  <a:gd name="T29" fmla="*/ 18 h 39"/>
                  <a:gd name="T30" fmla="*/ 15 w 20"/>
                  <a:gd name="T31" fmla="*/ 14 h 39"/>
                  <a:gd name="T32" fmla="*/ 19 w 20"/>
                  <a:gd name="T33" fmla="*/ 10 h 39"/>
                  <a:gd name="T34" fmla="*/ 20 w 20"/>
                  <a:gd name="T35" fmla="*/ 6 h 39"/>
                  <a:gd name="T36" fmla="*/ 14 w 20"/>
                  <a:gd name="T37" fmla="*/ 0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9"/>
                  <a:gd name="T59" fmla="*/ 20 w 20"/>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9">
                    <a:moveTo>
                      <a:pt x="14" y="0"/>
                    </a:moveTo>
                    <a:lnTo>
                      <a:pt x="12" y="4"/>
                    </a:lnTo>
                    <a:lnTo>
                      <a:pt x="11" y="8"/>
                    </a:lnTo>
                    <a:lnTo>
                      <a:pt x="9" y="12"/>
                    </a:lnTo>
                    <a:lnTo>
                      <a:pt x="6" y="18"/>
                    </a:lnTo>
                    <a:lnTo>
                      <a:pt x="5" y="23"/>
                    </a:lnTo>
                    <a:lnTo>
                      <a:pt x="3" y="27"/>
                    </a:lnTo>
                    <a:lnTo>
                      <a:pt x="1" y="31"/>
                    </a:lnTo>
                    <a:lnTo>
                      <a:pt x="0" y="35"/>
                    </a:lnTo>
                    <a:lnTo>
                      <a:pt x="5" y="39"/>
                    </a:lnTo>
                    <a:lnTo>
                      <a:pt x="8" y="35"/>
                    </a:lnTo>
                    <a:lnTo>
                      <a:pt x="9" y="31"/>
                    </a:lnTo>
                    <a:lnTo>
                      <a:pt x="11" y="27"/>
                    </a:lnTo>
                    <a:lnTo>
                      <a:pt x="12" y="23"/>
                    </a:lnTo>
                    <a:lnTo>
                      <a:pt x="14" y="18"/>
                    </a:lnTo>
                    <a:lnTo>
                      <a:pt x="15" y="14"/>
                    </a:lnTo>
                    <a:lnTo>
                      <a:pt x="19" y="10"/>
                    </a:lnTo>
                    <a:lnTo>
                      <a:pt x="20" y="6"/>
                    </a:lnTo>
                    <a:lnTo>
                      <a:pt x="14"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89" name="Freeform 509"/>
              <p:cNvSpPr>
                <a:spLocks/>
              </p:cNvSpPr>
              <p:nvPr/>
            </p:nvSpPr>
            <p:spPr bwMode="auto">
              <a:xfrm>
                <a:off x="3516" y="1924"/>
                <a:ext cx="17" cy="23"/>
              </a:xfrm>
              <a:custGeom>
                <a:avLst/>
                <a:gdLst>
                  <a:gd name="T0" fmla="*/ 14 w 17"/>
                  <a:gd name="T1" fmla="*/ 8 h 23"/>
                  <a:gd name="T2" fmla="*/ 11 w 17"/>
                  <a:gd name="T3" fmla="*/ 4 h 23"/>
                  <a:gd name="T4" fmla="*/ 11 w 17"/>
                  <a:gd name="T5" fmla="*/ 6 h 23"/>
                  <a:gd name="T6" fmla="*/ 9 w 17"/>
                  <a:gd name="T7" fmla="*/ 8 h 23"/>
                  <a:gd name="T8" fmla="*/ 8 w 17"/>
                  <a:gd name="T9" fmla="*/ 10 h 23"/>
                  <a:gd name="T10" fmla="*/ 6 w 17"/>
                  <a:gd name="T11" fmla="*/ 10 h 23"/>
                  <a:gd name="T12" fmla="*/ 5 w 17"/>
                  <a:gd name="T13" fmla="*/ 12 h 23"/>
                  <a:gd name="T14" fmla="*/ 3 w 17"/>
                  <a:gd name="T15" fmla="*/ 14 h 23"/>
                  <a:gd name="T16" fmla="*/ 0 w 17"/>
                  <a:gd name="T17" fmla="*/ 17 h 23"/>
                  <a:gd name="T18" fmla="*/ 6 w 17"/>
                  <a:gd name="T19" fmla="*/ 23 h 23"/>
                  <a:gd name="T20" fmla="*/ 6 w 17"/>
                  <a:gd name="T21" fmla="*/ 21 h 23"/>
                  <a:gd name="T22" fmla="*/ 8 w 17"/>
                  <a:gd name="T23" fmla="*/ 21 h 23"/>
                  <a:gd name="T24" fmla="*/ 9 w 17"/>
                  <a:gd name="T25" fmla="*/ 19 h 23"/>
                  <a:gd name="T26" fmla="*/ 11 w 17"/>
                  <a:gd name="T27" fmla="*/ 19 h 23"/>
                  <a:gd name="T28" fmla="*/ 14 w 17"/>
                  <a:gd name="T29" fmla="*/ 17 h 23"/>
                  <a:gd name="T30" fmla="*/ 16 w 17"/>
                  <a:gd name="T31" fmla="*/ 12 h 23"/>
                  <a:gd name="T32" fmla="*/ 17 w 17"/>
                  <a:gd name="T33" fmla="*/ 8 h 23"/>
                  <a:gd name="T34" fmla="*/ 17 w 17"/>
                  <a:gd name="T35" fmla="*/ 4 h 23"/>
                  <a:gd name="T36" fmla="*/ 12 w 17"/>
                  <a:gd name="T37" fmla="*/ 0 h 23"/>
                  <a:gd name="T38" fmla="*/ 17 w 17"/>
                  <a:gd name="T39" fmla="*/ 4 h 23"/>
                  <a:gd name="T40" fmla="*/ 17 w 17"/>
                  <a:gd name="T41" fmla="*/ 0 h 23"/>
                  <a:gd name="T42" fmla="*/ 12 w 17"/>
                  <a:gd name="T43" fmla="*/ 0 h 23"/>
                  <a:gd name="T44" fmla="*/ 14 w 17"/>
                  <a:gd name="T45" fmla="*/ 8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
                  <a:gd name="T70" fmla="*/ 0 h 23"/>
                  <a:gd name="T71" fmla="*/ 17 w 17"/>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 h="23">
                    <a:moveTo>
                      <a:pt x="14" y="8"/>
                    </a:moveTo>
                    <a:lnTo>
                      <a:pt x="11" y="4"/>
                    </a:lnTo>
                    <a:lnTo>
                      <a:pt x="11" y="6"/>
                    </a:lnTo>
                    <a:lnTo>
                      <a:pt x="9" y="8"/>
                    </a:lnTo>
                    <a:lnTo>
                      <a:pt x="8" y="10"/>
                    </a:lnTo>
                    <a:lnTo>
                      <a:pt x="6" y="10"/>
                    </a:lnTo>
                    <a:lnTo>
                      <a:pt x="5" y="12"/>
                    </a:lnTo>
                    <a:lnTo>
                      <a:pt x="3" y="14"/>
                    </a:lnTo>
                    <a:lnTo>
                      <a:pt x="0" y="17"/>
                    </a:lnTo>
                    <a:lnTo>
                      <a:pt x="6" y="23"/>
                    </a:lnTo>
                    <a:lnTo>
                      <a:pt x="6" y="21"/>
                    </a:lnTo>
                    <a:lnTo>
                      <a:pt x="8" y="21"/>
                    </a:lnTo>
                    <a:lnTo>
                      <a:pt x="9" y="19"/>
                    </a:lnTo>
                    <a:lnTo>
                      <a:pt x="11" y="19"/>
                    </a:lnTo>
                    <a:lnTo>
                      <a:pt x="14" y="17"/>
                    </a:lnTo>
                    <a:lnTo>
                      <a:pt x="16" y="12"/>
                    </a:lnTo>
                    <a:lnTo>
                      <a:pt x="17" y="8"/>
                    </a:lnTo>
                    <a:lnTo>
                      <a:pt x="17" y="4"/>
                    </a:lnTo>
                    <a:lnTo>
                      <a:pt x="12" y="0"/>
                    </a:lnTo>
                    <a:lnTo>
                      <a:pt x="17" y="4"/>
                    </a:lnTo>
                    <a:lnTo>
                      <a:pt x="17" y="0"/>
                    </a:lnTo>
                    <a:lnTo>
                      <a:pt x="12" y="0"/>
                    </a:lnTo>
                    <a:lnTo>
                      <a:pt x="14"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90" name="Freeform 510"/>
              <p:cNvSpPr>
                <a:spLocks/>
              </p:cNvSpPr>
              <p:nvPr/>
            </p:nvSpPr>
            <p:spPr bwMode="auto">
              <a:xfrm>
                <a:off x="3527" y="1924"/>
                <a:ext cx="3" cy="10"/>
              </a:xfrm>
              <a:custGeom>
                <a:avLst/>
                <a:gdLst>
                  <a:gd name="T0" fmla="*/ 1 w 3"/>
                  <a:gd name="T1" fmla="*/ 10 h 10"/>
                  <a:gd name="T2" fmla="*/ 3 w 3"/>
                  <a:gd name="T3" fmla="*/ 10 h 10"/>
                  <a:gd name="T4" fmla="*/ 3 w 3"/>
                  <a:gd name="T5" fmla="*/ 8 h 10"/>
                  <a:gd name="T6" fmla="*/ 1 w 3"/>
                  <a:gd name="T7" fmla="*/ 0 h 10"/>
                  <a:gd name="T8" fmla="*/ 1 w 3"/>
                  <a:gd name="T9" fmla="*/ 2 h 10"/>
                  <a:gd name="T10" fmla="*/ 0 w 3"/>
                  <a:gd name="T11" fmla="*/ 2 h 10"/>
                  <a:gd name="T12" fmla="*/ 1 w 3"/>
                  <a:gd name="T13" fmla="*/ 10 h 10"/>
                  <a:gd name="T14" fmla="*/ 0 60000 65536"/>
                  <a:gd name="T15" fmla="*/ 0 60000 65536"/>
                  <a:gd name="T16" fmla="*/ 0 60000 65536"/>
                  <a:gd name="T17" fmla="*/ 0 60000 65536"/>
                  <a:gd name="T18" fmla="*/ 0 60000 65536"/>
                  <a:gd name="T19" fmla="*/ 0 60000 65536"/>
                  <a:gd name="T20" fmla="*/ 0 60000 65536"/>
                  <a:gd name="T21" fmla="*/ 0 w 3"/>
                  <a:gd name="T22" fmla="*/ 0 h 10"/>
                  <a:gd name="T23" fmla="*/ 3 w 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0">
                    <a:moveTo>
                      <a:pt x="1" y="10"/>
                    </a:moveTo>
                    <a:lnTo>
                      <a:pt x="3" y="10"/>
                    </a:lnTo>
                    <a:lnTo>
                      <a:pt x="3" y="8"/>
                    </a:lnTo>
                    <a:lnTo>
                      <a:pt x="1" y="0"/>
                    </a:lnTo>
                    <a:lnTo>
                      <a:pt x="1" y="2"/>
                    </a:lnTo>
                    <a:lnTo>
                      <a:pt x="0" y="2"/>
                    </a:lnTo>
                    <a:lnTo>
                      <a:pt x="1"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91" name="Freeform 511"/>
              <p:cNvSpPr>
                <a:spLocks/>
              </p:cNvSpPr>
              <p:nvPr/>
            </p:nvSpPr>
            <p:spPr bwMode="auto">
              <a:xfrm>
                <a:off x="3513" y="1943"/>
                <a:ext cx="31" cy="46"/>
              </a:xfrm>
              <a:custGeom>
                <a:avLst/>
                <a:gdLst>
                  <a:gd name="T0" fmla="*/ 29 w 31"/>
                  <a:gd name="T1" fmla="*/ 4 h 46"/>
                  <a:gd name="T2" fmla="*/ 28 w 31"/>
                  <a:gd name="T3" fmla="*/ 2 h 46"/>
                  <a:gd name="T4" fmla="*/ 26 w 31"/>
                  <a:gd name="T5" fmla="*/ 0 h 46"/>
                  <a:gd name="T6" fmla="*/ 25 w 31"/>
                  <a:gd name="T7" fmla="*/ 0 h 46"/>
                  <a:gd name="T8" fmla="*/ 22 w 31"/>
                  <a:gd name="T9" fmla="*/ 0 h 46"/>
                  <a:gd name="T10" fmla="*/ 19 w 31"/>
                  <a:gd name="T11" fmla="*/ 0 h 46"/>
                  <a:gd name="T12" fmla="*/ 17 w 31"/>
                  <a:gd name="T13" fmla="*/ 2 h 46"/>
                  <a:gd name="T14" fmla="*/ 14 w 31"/>
                  <a:gd name="T15" fmla="*/ 4 h 46"/>
                  <a:gd name="T16" fmla="*/ 12 w 31"/>
                  <a:gd name="T17" fmla="*/ 6 h 46"/>
                  <a:gd name="T18" fmla="*/ 11 w 31"/>
                  <a:gd name="T19" fmla="*/ 8 h 46"/>
                  <a:gd name="T20" fmla="*/ 9 w 31"/>
                  <a:gd name="T21" fmla="*/ 12 h 46"/>
                  <a:gd name="T22" fmla="*/ 8 w 31"/>
                  <a:gd name="T23" fmla="*/ 16 h 46"/>
                  <a:gd name="T24" fmla="*/ 8 w 31"/>
                  <a:gd name="T25" fmla="*/ 21 h 46"/>
                  <a:gd name="T26" fmla="*/ 6 w 31"/>
                  <a:gd name="T27" fmla="*/ 25 h 46"/>
                  <a:gd name="T28" fmla="*/ 6 w 31"/>
                  <a:gd name="T29" fmla="*/ 29 h 46"/>
                  <a:gd name="T30" fmla="*/ 4 w 31"/>
                  <a:gd name="T31" fmla="*/ 31 h 46"/>
                  <a:gd name="T32" fmla="*/ 1 w 31"/>
                  <a:gd name="T33" fmla="*/ 35 h 46"/>
                  <a:gd name="T34" fmla="*/ 0 w 31"/>
                  <a:gd name="T35" fmla="*/ 37 h 46"/>
                  <a:gd name="T36" fmla="*/ 0 w 31"/>
                  <a:gd name="T37" fmla="*/ 40 h 46"/>
                  <a:gd name="T38" fmla="*/ 1 w 31"/>
                  <a:gd name="T39" fmla="*/ 42 h 46"/>
                  <a:gd name="T40" fmla="*/ 1 w 31"/>
                  <a:gd name="T41" fmla="*/ 42 h 46"/>
                  <a:gd name="T42" fmla="*/ 3 w 31"/>
                  <a:gd name="T43" fmla="*/ 44 h 46"/>
                  <a:gd name="T44" fmla="*/ 4 w 31"/>
                  <a:gd name="T45" fmla="*/ 46 h 46"/>
                  <a:gd name="T46" fmla="*/ 8 w 31"/>
                  <a:gd name="T47" fmla="*/ 46 h 46"/>
                  <a:gd name="T48" fmla="*/ 9 w 31"/>
                  <a:gd name="T49" fmla="*/ 46 h 46"/>
                  <a:gd name="T50" fmla="*/ 14 w 31"/>
                  <a:gd name="T51" fmla="*/ 44 h 46"/>
                  <a:gd name="T52" fmla="*/ 19 w 31"/>
                  <a:gd name="T53" fmla="*/ 40 h 46"/>
                  <a:gd name="T54" fmla="*/ 23 w 31"/>
                  <a:gd name="T55" fmla="*/ 35 h 46"/>
                  <a:gd name="T56" fmla="*/ 28 w 31"/>
                  <a:gd name="T57" fmla="*/ 31 h 46"/>
                  <a:gd name="T58" fmla="*/ 29 w 31"/>
                  <a:gd name="T59" fmla="*/ 25 h 46"/>
                  <a:gd name="T60" fmla="*/ 31 w 31"/>
                  <a:gd name="T61" fmla="*/ 16 h 46"/>
                  <a:gd name="T62" fmla="*/ 31 w 31"/>
                  <a:gd name="T63" fmla="*/ 10 h 46"/>
                  <a:gd name="T64" fmla="*/ 29 w 31"/>
                  <a:gd name="T65" fmla="*/ 4 h 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46"/>
                  <a:gd name="T101" fmla="*/ 31 w 31"/>
                  <a:gd name="T102" fmla="*/ 46 h 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46">
                    <a:moveTo>
                      <a:pt x="29" y="4"/>
                    </a:moveTo>
                    <a:lnTo>
                      <a:pt x="28" y="2"/>
                    </a:lnTo>
                    <a:lnTo>
                      <a:pt x="26" y="0"/>
                    </a:lnTo>
                    <a:lnTo>
                      <a:pt x="25" y="0"/>
                    </a:lnTo>
                    <a:lnTo>
                      <a:pt x="22" y="0"/>
                    </a:lnTo>
                    <a:lnTo>
                      <a:pt x="19" y="0"/>
                    </a:lnTo>
                    <a:lnTo>
                      <a:pt x="17" y="2"/>
                    </a:lnTo>
                    <a:lnTo>
                      <a:pt x="14" y="4"/>
                    </a:lnTo>
                    <a:lnTo>
                      <a:pt x="12" y="6"/>
                    </a:lnTo>
                    <a:lnTo>
                      <a:pt x="11" y="8"/>
                    </a:lnTo>
                    <a:lnTo>
                      <a:pt x="9" y="12"/>
                    </a:lnTo>
                    <a:lnTo>
                      <a:pt x="8" y="16"/>
                    </a:lnTo>
                    <a:lnTo>
                      <a:pt x="8" y="21"/>
                    </a:lnTo>
                    <a:lnTo>
                      <a:pt x="6" y="25"/>
                    </a:lnTo>
                    <a:lnTo>
                      <a:pt x="6" y="29"/>
                    </a:lnTo>
                    <a:lnTo>
                      <a:pt x="4" y="31"/>
                    </a:lnTo>
                    <a:lnTo>
                      <a:pt x="1" y="35"/>
                    </a:lnTo>
                    <a:lnTo>
                      <a:pt x="0" y="37"/>
                    </a:lnTo>
                    <a:lnTo>
                      <a:pt x="0" y="40"/>
                    </a:lnTo>
                    <a:lnTo>
                      <a:pt x="1" y="42"/>
                    </a:lnTo>
                    <a:lnTo>
                      <a:pt x="3" y="44"/>
                    </a:lnTo>
                    <a:lnTo>
                      <a:pt x="4" y="46"/>
                    </a:lnTo>
                    <a:lnTo>
                      <a:pt x="8" y="46"/>
                    </a:lnTo>
                    <a:lnTo>
                      <a:pt x="9" y="46"/>
                    </a:lnTo>
                    <a:lnTo>
                      <a:pt x="14" y="44"/>
                    </a:lnTo>
                    <a:lnTo>
                      <a:pt x="19" y="40"/>
                    </a:lnTo>
                    <a:lnTo>
                      <a:pt x="23" y="35"/>
                    </a:lnTo>
                    <a:lnTo>
                      <a:pt x="28" y="31"/>
                    </a:lnTo>
                    <a:lnTo>
                      <a:pt x="29" y="25"/>
                    </a:lnTo>
                    <a:lnTo>
                      <a:pt x="31" y="16"/>
                    </a:lnTo>
                    <a:lnTo>
                      <a:pt x="31" y="10"/>
                    </a:lnTo>
                    <a:lnTo>
                      <a:pt x="29" y="4"/>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92" name="Freeform 512"/>
              <p:cNvSpPr>
                <a:spLocks/>
              </p:cNvSpPr>
              <p:nvPr/>
            </p:nvSpPr>
            <p:spPr bwMode="auto">
              <a:xfrm>
                <a:off x="3524" y="1938"/>
                <a:ext cx="22" cy="13"/>
              </a:xfrm>
              <a:custGeom>
                <a:avLst/>
                <a:gdLst>
                  <a:gd name="T0" fmla="*/ 3 w 22"/>
                  <a:gd name="T1" fmla="*/ 13 h 13"/>
                  <a:gd name="T2" fmla="*/ 4 w 22"/>
                  <a:gd name="T3" fmla="*/ 11 h 13"/>
                  <a:gd name="T4" fmla="*/ 8 w 22"/>
                  <a:gd name="T5" fmla="*/ 11 h 13"/>
                  <a:gd name="T6" fmla="*/ 9 w 22"/>
                  <a:gd name="T7" fmla="*/ 9 h 13"/>
                  <a:gd name="T8" fmla="*/ 11 w 22"/>
                  <a:gd name="T9" fmla="*/ 9 h 13"/>
                  <a:gd name="T10" fmla="*/ 12 w 22"/>
                  <a:gd name="T11" fmla="*/ 9 h 13"/>
                  <a:gd name="T12" fmla="*/ 14 w 22"/>
                  <a:gd name="T13" fmla="*/ 9 h 13"/>
                  <a:gd name="T14" fmla="*/ 15 w 22"/>
                  <a:gd name="T15" fmla="*/ 9 h 13"/>
                  <a:gd name="T16" fmla="*/ 15 w 22"/>
                  <a:gd name="T17" fmla="*/ 11 h 13"/>
                  <a:gd name="T18" fmla="*/ 22 w 22"/>
                  <a:gd name="T19" fmla="*/ 7 h 13"/>
                  <a:gd name="T20" fmla="*/ 20 w 22"/>
                  <a:gd name="T21" fmla="*/ 3 h 13"/>
                  <a:gd name="T22" fmla="*/ 17 w 22"/>
                  <a:gd name="T23" fmla="*/ 0 h 13"/>
                  <a:gd name="T24" fmla="*/ 14 w 22"/>
                  <a:gd name="T25" fmla="*/ 0 h 13"/>
                  <a:gd name="T26" fmla="*/ 11 w 22"/>
                  <a:gd name="T27" fmla="*/ 0 h 13"/>
                  <a:gd name="T28" fmla="*/ 8 w 22"/>
                  <a:gd name="T29" fmla="*/ 0 h 13"/>
                  <a:gd name="T30" fmla="*/ 4 w 22"/>
                  <a:gd name="T31" fmla="*/ 3 h 13"/>
                  <a:gd name="T32" fmla="*/ 1 w 22"/>
                  <a:gd name="T33" fmla="*/ 5 h 13"/>
                  <a:gd name="T34" fmla="*/ 0 w 22"/>
                  <a:gd name="T35" fmla="*/ 7 h 13"/>
                  <a:gd name="T36" fmla="*/ 3 w 22"/>
                  <a:gd name="T37" fmla="*/ 13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3"/>
                  <a:gd name="T59" fmla="*/ 22 w 22"/>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3">
                    <a:moveTo>
                      <a:pt x="3" y="13"/>
                    </a:moveTo>
                    <a:lnTo>
                      <a:pt x="4" y="11"/>
                    </a:lnTo>
                    <a:lnTo>
                      <a:pt x="8" y="11"/>
                    </a:lnTo>
                    <a:lnTo>
                      <a:pt x="9" y="9"/>
                    </a:lnTo>
                    <a:lnTo>
                      <a:pt x="11" y="9"/>
                    </a:lnTo>
                    <a:lnTo>
                      <a:pt x="12" y="9"/>
                    </a:lnTo>
                    <a:lnTo>
                      <a:pt x="14" y="9"/>
                    </a:lnTo>
                    <a:lnTo>
                      <a:pt x="15" y="9"/>
                    </a:lnTo>
                    <a:lnTo>
                      <a:pt x="15" y="11"/>
                    </a:lnTo>
                    <a:lnTo>
                      <a:pt x="22" y="7"/>
                    </a:lnTo>
                    <a:lnTo>
                      <a:pt x="20" y="3"/>
                    </a:lnTo>
                    <a:lnTo>
                      <a:pt x="17" y="0"/>
                    </a:lnTo>
                    <a:lnTo>
                      <a:pt x="14" y="0"/>
                    </a:lnTo>
                    <a:lnTo>
                      <a:pt x="11" y="0"/>
                    </a:lnTo>
                    <a:lnTo>
                      <a:pt x="8" y="0"/>
                    </a:lnTo>
                    <a:lnTo>
                      <a:pt x="4" y="3"/>
                    </a:lnTo>
                    <a:lnTo>
                      <a:pt x="1" y="5"/>
                    </a:lnTo>
                    <a:lnTo>
                      <a:pt x="0" y="7"/>
                    </a:lnTo>
                    <a:lnTo>
                      <a:pt x="3"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93" name="Freeform 513"/>
              <p:cNvSpPr>
                <a:spLocks/>
              </p:cNvSpPr>
              <p:nvPr/>
            </p:nvSpPr>
            <p:spPr bwMode="auto">
              <a:xfrm>
                <a:off x="3511" y="1945"/>
                <a:ext cx="16" cy="35"/>
              </a:xfrm>
              <a:custGeom>
                <a:avLst/>
                <a:gdLst>
                  <a:gd name="T0" fmla="*/ 6 w 16"/>
                  <a:gd name="T1" fmla="*/ 35 h 35"/>
                  <a:gd name="T2" fmla="*/ 5 w 16"/>
                  <a:gd name="T3" fmla="*/ 35 h 35"/>
                  <a:gd name="T4" fmla="*/ 8 w 16"/>
                  <a:gd name="T5" fmla="*/ 33 h 35"/>
                  <a:gd name="T6" fmla="*/ 11 w 16"/>
                  <a:gd name="T7" fmla="*/ 29 h 35"/>
                  <a:gd name="T8" fmla="*/ 11 w 16"/>
                  <a:gd name="T9" fmla="*/ 23 h 35"/>
                  <a:gd name="T10" fmla="*/ 13 w 16"/>
                  <a:gd name="T11" fmla="*/ 19 h 35"/>
                  <a:gd name="T12" fmla="*/ 14 w 16"/>
                  <a:gd name="T13" fmla="*/ 14 h 35"/>
                  <a:gd name="T14" fmla="*/ 14 w 16"/>
                  <a:gd name="T15" fmla="*/ 12 h 35"/>
                  <a:gd name="T16" fmla="*/ 16 w 16"/>
                  <a:gd name="T17" fmla="*/ 8 h 35"/>
                  <a:gd name="T18" fmla="*/ 16 w 16"/>
                  <a:gd name="T19" fmla="*/ 6 h 35"/>
                  <a:gd name="T20" fmla="*/ 13 w 16"/>
                  <a:gd name="T21" fmla="*/ 0 h 35"/>
                  <a:gd name="T22" fmla="*/ 10 w 16"/>
                  <a:gd name="T23" fmla="*/ 4 h 35"/>
                  <a:gd name="T24" fmla="*/ 8 w 16"/>
                  <a:gd name="T25" fmla="*/ 8 h 35"/>
                  <a:gd name="T26" fmla="*/ 6 w 16"/>
                  <a:gd name="T27" fmla="*/ 12 h 35"/>
                  <a:gd name="T28" fmla="*/ 6 w 16"/>
                  <a:gd name="T29" fmla="*/ 17 h 35"/>
                  <a:gd name="T30" fmla="*/ 6 w 16"/>
                  <a:gd name="T31" fmla="*/ 21 h 35"/>
                  <a:gd name="T32" fmla="*/ 5 w 16"/>
                  <a:gd name="T33" fmla="*/ 25 h 35"/>
                  <a:gd name="T34" fmla="*/ 3 w 16"/>
                  <a:gd name="T35" fmla="*/ 27 h 35"/>
                  <a:gd name="T36" fmla="*/ 2 w 16"/>
                  <a:gd name="T37" fmla="*/ 29 h 35"/>
                  <a:gd name="T38" fmla="*/ 0 w 16"/>
                  <a:gd name="T39" fmla="*/ 29 h 35"/>
                  <a:gd name="T40" fmla="*/ 6 w 16"/>
                  <a:gd name="T41" fmla="*/ 35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5"/>
                  <a:gd name="T65" fmla="*/ 16 w 16"/>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5">
                    <a:moveTo>
                      <a:pt x="6" y="35"/>
                    </a:moveTo>
                    <a:lnTo>
                      <a:pt x="5" y="35"/>
                    </a:lnTo>
                    <a:lnTo>
                      <a:pt x="8" y="33"/>
                    </a:lnTo>
                    <a:lnTo>
                      <a:pt x="11" y="29"/>
                    </a:lnTo>
                    <a:lnTo>
                      <a:pt x="11" y="23"/>
                    </a:lnTo>
                    <a:lnTo>
                      <a:pt x="13" y="19"/>
                    </a:lnTo>
                    <a:lnTo>
                      <a:pt x="14" y="14"/>
                    </a:lnTo>
                    <a:lnTo>
                      <a:pt x="14" y="12"/>
                    </a:lnTo>
                    <a:lnTo>
                      <a:pt x="16" y="8"/>
                    </a:lnTo>
                    <a:lnTo>
                      <a:pt x="16" y="6"/>
                    </a:lnTo>
                    <a:lnTo>
                      <a:pt x="13" y="0"/>
                    </a:lnTo>
                    <a:lnTo>
                      <a:pt x="10" y="4"/>
                    </a:lnTo>
                    <a:lnTo>
                      <a:pt x="8" y="8"/>
                    </a:lnTo>
                    <a:lnTo>
                      <a:pt x="6" y="12"/>
                    </a:lnTo>
                    <a:lnTo>
                      <a:pt x="6" y="17"/>
                    </a:lnTo>
                    <a:lnTo>
                      <a:pt x="6" y="21"/>
                    </a:lnTo>
                    <a:lnTo>
                      <a:pt x="5" y="25"/>
                    </a:lnTo>
                    <a:lnTo>
                      <a:pt x="3" y="27"/>
                    </a:lnTo>
                    <a:lnTo>
                      <a:pt x="2" y="29"/>
                    </a:lnTo>
                    <a:lnTo>
                      <a:pt x="0" y="29"/>
                    </a:lnTo>
                    <a:lnTo>
                      <a:pt x="6" y="3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94" name="Freeform 514"/>
              <p:cNvSpPr>
                <a:spLocks/>
              </p:cNvSpPr>
              <p:nvPr/>
            </p:nvSpPr>
            <p:spPr bwMode="auto">
              <a:xfrm>
                <a:off x="3510" y="1974"/>
                <a:ext cx="12" cy="19"/>
              </a:xfrm>
              <a:custGeom>
                <a:avLst/>
                <a:gdLst>
                  <a:gd name="T0" fmla="*/ 12 w 12"/>
                  <a:gd name="T1" fmla="*/ 11 h 19"/>
                  <a:gd name="T2" fmla="*/ 11 w 12"/>
                  <a:gd name="T3" fmla="*/ 11 h 19"/>
                  <a:gd name="T4" fmla="*/ 9 w 12"/>
                  <a:gd name="T5" fmla="*/ 11 h 19"/>
                  <a:gd name="T6" fmla="*/ 7 w 12"/>
                  <a:gd name="T7" fmla="*/ 9 h 19"/>
                  <a:gd name="T8" fmla="*/ 6 w 12"/>
                  <a:gd name="T9" fmla="*/ 6 h 19"/>
                  <a:gd name="T10" fmla="*/ 7 w 12"/>
                  <a:gd name="T11" fmla="*/ 6 h 19"/>
                  <a:gd name="T12" fmla="*/ 1 w 12"/>
                  <a:gd name="T13" fmla="*/ 0 h 19"/>
                  <a:gd name="T14" fmla="*/ 0 w 12"/>
                  <a:gd name="T15" fmla="*/ 4 h 19"/>
                  <a:gd name="T16" fmla="*/ 0 w 12"/>
                  <a:gd name="T17" fmla="*/ 9 h 19"/>
                  <a:gd name="T18" fmla="*/ 1 w 12"/>
                  <a:gd name="T19" fmla="*/ 13 h 19"/>
                  <a:gd name="T20" fmla="*/ 3 w 12"/>
                  <a:gd name="T21" fmla="*/ 15 h 19"/>
                  <a:gd name="T22" fmla="*/ 4 w 12"/>
                  <a:gd name="T23" fmla="*/ 17 h 19"/>
                  <a:gd name="T24" fmla="*/ 7 w 12"/>
                  <a:gd name="T25" fmla="*/ 19 h 19"/>
                  <a:gd name="T26" fmla="*/ 9 w 12"/>
                  <a:gd name="T27" fmla="*/ 19 h 19"/>
                  <a:gd name="T28" fmla="*/ 12 w 12"/>
                  <a:gd name="T29" fmla="*/ 19 h 19"/>
                  <a:gd name="T30" fmla="*/ 12 w 12"/>
                  <a:gd name="T31" fmla="*/ 11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
                  <a:gd name="T49" fmla="*/ 0 h 19"/>
                  <a:gd name="T50" fmla="*/ 12 w 12"/>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 h="19">
                    <a:moveTo>
                      <a:pt x="12" y="11"/>
                    </a:moveTo>
                    <a:lnTo>
                      <a:pt x="11" y="11"/>
                    </a:lnTo>
                    <a:lnTo>
                      <a:pt x="9" y="11"/>
                    </a:lnTo>
                    <a:lnTo>
                      <a:pt x="7" y="9"/>
                    </a:lnTo>
                    <a:lnTo>
                      <a:pt x="6" y="6"/>
                    </a:lnTo>
                    <a:lnTo>
                      <a:pt x="7" y="6"/>
                    </a:lnTo>
                    <a:lnTo>
                      <a:pt x="1" y="0"/>
                    </a:lnTo>
                    <a:lnTo>
                      <a:pt x="0" y="4"/>
                    </a:lnTo>
                    <a:lnTo>
                      <a:pt x="0" y="9"/>
                    </a:lnTo>
                    <a:lnTo>
                      <a:pt x="1" y="13"/>
                    </a:lnTo>
                    <a:lnTo>
                      <a:pt x="3" y="15"/>
                    </a:lnTo>
                    <a:lnTo>
                      <a:pt x="4" y="17"/>
                    </a:lnTo>
                    <a:lnTo>
                      <a:pt x="7" y="19"/>
                    </a:lnTo>
                    <a:lnTo>
                      <a:pt x="9" y="19"/>
                    </a:lnTo>
                    <a:lnTo>
                      <a:pt x="12" y="19"/>
                    </a:lnTo>
                    <a:lnTo>
                      <a:pt x="12"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95" name="Freeform 515"/>
              <p:cNvSpPr>
                <a:spLocks/>
              </p:cNvSpPr>
              <p:nvPr/>
            </p:nvSpPr>
            <p:spPr bwMode="auto">
              <a:xfrm>
                <a:off x="3522" y="1945"/>
                <a:ext cx="25" cy="48"/>
              </a:xfrm>
              <a:custGeom>
                <a:avLst/>
                <a:gdLst>
                  <a:gd name="T0" fmla="*/ 17 w 25"/>
                  <a:gd name="T1" fmla="*/ 4 h 48"/>
                  <a:gd name="T2" fmla="*/ 19 w 25"/>
                  <a:gd name="T3" fmla="*/ 10 h 48"/>
                  <a:gd name="T4" fmla="*/ 19 w 25"/>
                  <a:gd name="T5" fmla="*/ 14 h 48"/>
                  <a:gd name="T6" fmla="*/ 17 w 25"/>
                  <a:gd name="T7" fmla="*/ 21 h 48"/>
                  <a:gd name="T8" fmla="*/ 16 w 25"/>
                  <a:gd name="T9" fmla="*/ 25 h 48"/>
                  <a:gd name="T10" fmla="*/ 13 w 25"/>
                  <a:gd name="T11" fmla="*/ 31 h 48"/>
                  <a:gd name="T12" fmla="*/ 8 w 25"/>
                  <a:gd name="T13" fmla="*/ 35 h 48"/>
                  <a:gd name="T14" fmla="*/ 3 w 25"/>
                  <a:gd name="T15" fmla="*/ 38 h 48"/>
                  <a:gd name="T16" fmla="*/ 0 w 25"/>
                  <a:gd name="T17" fmla="*/ 40 h 48"/>
                  <a:gd name="T18" fmla="*/ 0 w 25"/>
                  <a:gd name="T19" fmla="*/ 48 h 48"/>
                  <a:gd name="T20" fmla="*/ 6 w 25"/>
                  <a:gd name="T21" fmla="*/ 46 h 48"/>
                  <a:gd name="T22" fmla="*/ 11 w 25"/>
                  <a:gd name="T23" fmla="*/ 42 h 48"/>
                  <a:gd name="T24" fmla="*/ 17 w 25"/>
                  <a:gd name="T25" fmla="*/ 38 h 48"/>
                  <a:gd name="T26" fmla="*/ 20 w 25"/>
                  <a:gd name="T27" fmla="*/ 31 h 48"/>
                  <a:gd name="T28" fmla="*/ 24 w 25"/>
                  <a:gd name="T29" fmla="*/ 23 h 48"/>
                  <a:gd name="T30" fmla="*/ 25 w 25"/>
                  <a:gd name="T31" fmla="*/ 17 h 48"/>
                  <a:gd name="T32" fmla="*/ 25 w 25"/>
                  <a:gd name="T33" fmla="*/ 8 h 48"/>
                  <a:gd name="T34" fmla="*/ 24 w 25"/>
                  <a:gd name="T35" fmla="*/ 0 h 48"/>
                  <a:gd name="T36" fmla="*/ 17 w 25"/>
                  <a:gd name="T37" fmla="*/ 4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48"/>
                  <a:gd name="T59" fmla="*/ 25 w 25"/>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48">
                    <a:moveTo>
                      <a:pt x="17" y="4"/>
                    </a:moveTo>
                    <a:lnTo>
                      <a:pt x="19" y="10"/>
                    </a:lnTo>
                    <a:lnTo>
                      <a:pt x="19" y="14"/>
                    </a:lnTo>
                    <a:lnTo>
                      <a:pt x="17" y="21"/>
                    </a:lnTo>
                    <a:lnTo>
                      <a:pt x="16" y="25"/>
                    </a:lnTo>
                    <a:lnTo>
                      <a:pt x="13" y="31"/>
                    </a:lnTo>
                    <a:lnTo>
                      <a:pt x="8" y="35"/>
                    </a:lnTo>
                    <a:lnTo>
                      <a:pt x="3" y="38"/>
                    </a:lnTo>
                    <a:lnTo>
                      <a:pt x="0" y="40"/>
                    </a:lnTo>
                    <a:lnTo>
                      <a:pt x="0" y="48"/>
                    </a:lnTo>
                    <a:lnTo>
                      <a:pt x="6" y="46"/>
                    </a:lnTo>
                    <a:lnTo>
                      <a:pt x="11" y="42"/>
                    </a:lnTo>
                    <a:lnTo>
                      <a:pt x="17" y="38"/>
                    </a:lnTo>
                    <a:lnTo>
                      <a:pt x="20" y="31"/>
                    </a:lnTo>
                    <a:lnTo>
                      <a:pt x="24" y="23"/>
                    </a:lnTo>
                    <a:lnTo>
                      <a:pt x="25" y="17"/>
                    </a:lnTo>
                    <a:lnTo>
                      <a:pt x="25" y="8"/>
                    </a:lnTo>
                    <a:lnTo>
                      <a:pt x="24" y="0"/>
                    </a:lnTo>
                    <a:lnTo>
                      <a:pt x="17"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96" name="Freeform 516"/>
              <p:cNvSpPr>
                <a:spLocks/>
              </p:cNvSpPr>
              <p:nvPr/>
            </p:nvSpPr>
            <p:spPr bwMode="auto">
              <a:xfrm>
                <a:off x="3539" y="1859"/>
                <a:ext cx="55" cy="69"/>
              </a:xfrm>
              <a:custGeom>
                <a:avLst/>
                <a:gdLst>
                  <a:gd name="T0" fmla="*/ 41 w 55"/>
                  <a:gd name="T1" fmla="*/ 0 h 69"/>
                  <a:gd name="T2" fmla="*/ 36 w 55"/>
                  <a:gd name="T3" fmla="*/ 2 h 69"/>
                  <a:gd name="T4" fmla="*/ 30 w 55"/>
                  <a:gd name="T5" fmla="*/ 6 h 69"/>
                  <a:gd name="T6" fmla="*/ 24 w 55"/>
                  <a:gd name="T7" fmla="*/ 8 h 69"/>
                  <a:gd name="T8" fmla="*/ 19 w 55"/>
                  <a:gd name="T9" fmla="*/ 12 h 69"/>
                  <a:gd name="T10" fmla="*/ 14 w 55"/>
                  <a:gd name="T11" fmla="*/ 16 h 69"/>
                  <a:gd name="T12" fmla="*/ 10 w 55"/>
                  <a:gd name="T13" fmla="*/ 21 h 69"/>
                  <a:gd name="T14" fmla="*/ 5 w 55"/>
                  <a:gd name="T15" fmla="*/ 27 h 69"/>
                  <a:gd name="T16" fmla="*/ 2 w 55"/>
                  <a:gd name="T17" fmla="*/ 35 h 69"/>
                  <a:gd name="T18" fmla="*/ 0 w 55"/>
                  <a:gd name="T19" fmla="*/ 39 h 69"/>
                  <a:gd name="T20" fmla="*/ 0 w 55"/>
                  <a:gd name="T21" fmla="*/ 46 h 69"/>
                  <a:gd name="T22" fmla="*/ 0 w 55"/>
                  <a:gd name="T23" fmla="*/ 50 h 69"/>
                  <a:gd name="T24" fmla="*/ 0 w 55"/>
                  <a:gd name="T25" fmla="*/ 54 h 69"/>
                  <a:gd name="T26" fmla="*/ 2 w 55"/>
                  <a:gd name="T27" fmla="*/ 58 h 69"/>
                  <a:gd name="T28" fmla="*/ 3 w 55"/>
                  <a:gd name="T29" fmla="*/ 63 h 69"/>
                  <a:gd name="T30" fmla="*/ 7 w 55"/>
                  <a:gd name="T31" fmla="*/ 65 h 69"/>
                  <a:gd name="T32" fmla="*/ 8 w 55"/>
                  <a:gd name="T33" fmla="*/ 67 h 69"/>
                  <a:gd name="T34" fmla="*/ 13 w 55"/>
                  <a:gd name="T35" fmla="*/ 69 h 69"/>
                  <a:gd name="T36" fmla="*/ 18 w 55"/>
                  <a:gd name="T37" fmla="*/ 69 h 69"/>
                  <a:gd name="T38" fmla="*/ 22 w 55"/>
                  <a:gd name="T39" fmla="*/ 67 h 69"/>
                  <a:gd name="T40" fmla="*/ 27 w 55"/>
                  <a:gd name="T41" fmla="*/ 65 h 69"/>
                  <a:gd name="T42" fmla="*/ 30 w 55"/>
                  <a:gd name="T43" fmla="*/ 63 h 69"/>
                  <a:gd name="T44" fmla="*/ 35 w 55"/>
                  <a:gd name="T45" fmla="*/ 58 h 69"/>
                  <a:gd name="T46" fmla="*/ 38 w 55"/>
                  <a:gd name="T47" fmla="*/ 54 h 69"/>
                  <a:gd name="T48" fmla="*/ 41 w 55"/>
                  <a:gd name="T49" fmla="*/ 50 h 69"/>
                  <a:gd name="T50" fmla="*/ 44 w 55"/>
                  <a:gd name="T51" fmla="*/ 46 h 69"/>
                  <a:gd name="T52" fmla="*/ 47 w 55"/>
                  <a:gd name="T53" fmla="*/ 39 h 69"/>
                  <a:gd name="T54" fmla="*/ 50 w 55"/>
                  <a:gd name="T55" fmla="*/ 35 h 69"/>
                  <a:gd name="T56" fmla="*/ 52 w 55"/>
                  <a:gd name="T57" fmla="*/ 29 h 69"/>
                  <a:gd name="T58" fmla="*/ 54 w 55"/>
                  <a:gd name="T59" fmla="*/ 25 h 69"/>
                  <a:gd name="T60" fmla="*/ 55 w 55"/>
                  <a:gd name="T61" fmla="*/ 18 h 69"/>
                  <a:gd name="T62" fmla="*/ 55 w 55"/>
                  <a:gd name="T63" fmla="*/ 12 h 69"/>
                  <a:gd name="T64" fmla="*/ 54 w 55"/>
                  <a:gd name="T65" fmla="*/ 6 h 69"/>
                  <a:gd name="T66" fmla="*/ 52 w 55"/>
                  <a:gd name="T67" fmla="*/ 4 h 69"/>
                  <a:gd name="T68" fmla="*/ 52 w 55"/>
                  <a:gd name="T69" fmla="*/ 2 h 69"/>
                  <a:gd name="T70" fmla="*/ 49 w 55"/>
                  <a:gd name="T71" fmla="*/ 0 h 69"/>
                  <a:gd name="T72" fmla="*/ 47 w 55"/>
                  <a:gd name="T73" fmla="*/ 0 h 69"/>
                  <a:gd name="T74" fmla="*/ 46 w 55"/>
                  <a:gd name="T75" fmla="*/ 0 h 69"/>
                  <a:gd name="T76" fmla="*/ 44 w 55"/>
                  <a:gd name="T77" fmla="*/ 0 h 69"/>
                  <a:gd name="T78" fmla="*/ 43 w 55"/>
                  <a:gd name="T79" fmla="*/ 0 h 69"/>
                  <a:gd name="T80" fmla="*/ 41 w 55"/>
                  <a:gd name="T81" fmla="*/ 0 h 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69"/>
                  <a:gd name="T125" fmla="*/ 55 w 55"/>
                  <a:gd name="T126" fmla="*/ 69 h 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69">
                    <a:moveTo>
                      <a:pt x="41" y="0"/>
                    </a:moveTo>
                    <a:lnTo>
                      <a:pt x="36" y="2"/>
                    </a:lnTo>
                    <a:lnTo>
                      <a:pt x="30" y="6"/>
                    </a:lnTo>
                    <a:lnTo>
                      <a:pt x="24" y="8"/>
                    </a:lnTo>
                    <a:lnTo>
                      <a:pt x="19" y="12"/>
                    </a:lnTo>
                    <a:lnTo>
                      <a:pt x="14" y="16"/>
                    </a:lnTo>
                    <a:lnTo>
                      <a:pt x="10" y="21"/>
                    </a:lnTo>
                    <a:lnTo>
                      <a:pt x="5" y="27"/>
                    </a:lnTo>
                    <a:lnTo>
                      <a:pt x="2" y="35"/>
                    </a:lnTo>
                    <a:lnTo>
                      <a:pt x="0" y="39"/>
                    </a:lnTo>
                    <a:lnTo>
                      <a:pt x="0" y="46"/>
                    </a:lnTo>
                    <a:lnTo>
                      <a:pt x="0" y="50"/>
                    </a:lnTo>
                    <a:lnTo>
                      <a:pt x="0" y="54"/>
                    </a:lnTo>
                    <a:lnTo>
                      <a:pt x="2" y="58"/>
                    </a:lnTo>
                    <a:lnTo>
                      <a:pt x="3" y="63"/>
                    </a:lnTo>
                    <a:lnTo>
                      <a:pt x="7" y="65"/>
                    </a:lnTo>
                    <a:lnTo>
                      <a:pt x="8" y="67"/>
                    </a:lnTo>
                    <a:lnTo>
                      <a:pt x="13" y="69"/>
                    </a:lnTo>
                    <a:lnTo>
                      <a:pt x="18" y="69"/>
                    </a:lnTo>
                    <a:lnTo>
                      <a:pt x="22" y="67"/>
                    </a:lnTo>
                    <a:lnTo>
                      <a:pt x="27" y="65"/>
                    </a:lnTo>
                    <a:lnTo>
                      <a:pt x="30" y="63"/>
                    </a:lnTo>
                    <a:lnTo>
                      <a:pt x="35" y="58"/>
                    </a:lnTo>
                    <a:lnTo>
                      <a:pt x="38" y="54"/>
                    </a:lnTo>
                    <a:lnTo>
                      <a:pt x="41" y="50"/>
                    </a:lnTo>
                    <a:lnTo>
                      <a:pt x="44" y="46"/>
                    </a:lnTo>
                    <a:lnTo>
                      <a:pt x="47" y="39"/>
                    </a:lnTo>
                    <a:lnTo>
                      <a:pt x="50" y="35"/>
                    </a:lnTo>
                    <a:lnTo>
                      <a:pt x="52" y="29"/>
                    </a:lnTo>
                    <a:lnTo>
                      <a:pt x="54" y="25"/>
                    </a:lnTo>
                    <a:lnTo>
                      <a:pt x="55" y="18"/>
                    </a:lnTo>
                    <a:lnTo>
                      <a:pt x="55" y="12"/>
                    </a:lnTo>
                    <a:lnTo>
                      <a:pt x="54" y="6"/>
                    </a:lnTo>
                    <a:lnTo>
                      <a:pt x="52" y="4"/>
                    </a:lnTo>
                    <a:lnTo>
                      <a:pt x="52" y="2"/>
                    </a:lnTo>
                    <a:lnTo>
                      <a:pt x="49" y="0"/>
                    </a:lnTo>
                    <a:lnTo>
                      <a:pt x="47" y="0"/>
                    </a:lnTo>
                    <a:lnTo>
                      <a:pt x="46" y="0"/>
                    </a:lnTo>
                    <a:lnTo>
                      <a:pt x="44" y="0"/>
                    </a:lnTo>
                    <a:lnTo>
                      <a:pt x="43" y="0"/>
                    </a:lnTo>
                    <a:lnTo>
                      <a:pt x="41" y="0"/>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97" name="Freeform 517"/>
              <p:cNvSpPr>
                <a:spLocks/>
              </p:cNvSpPr>
              <p:nvPr/>
            </p:nvSpPr>
            <p:spPr bwMode="auto">
              <a:xfrm>
                <a:off x="3538" y="1854"/>
                <a:ext cx="44" cy="42"/>
              </a:xfrm>
              <a:custGeom>
                <a:avLst/>
                <a:gdLst>
                  <a:gd name="T0" fmla="*/ 6 w 44"/>
                  <a:gd name="T1" fmla="*/ 42 h 42"/>
                  <a:gd name="T2" fmla="*/ 9 w 44"/>
                  <a:gd name="T3" fmla="*/ 36 h 42"/>
                  <a:gd name="T4" fmla="*/ 12 w 44"/>
                  <a:gd name="T5" fmla="*/ 30 h 42"/>
                  <a:gd name="T6" fmla="*/ 17 w 44"/>
                  <a:gd name="T7" fmla="*/ 26 h 42"/>
                  <a:gd name="T8" fmla="*/ 22 w 44"/>
                  <a:gd name="T9" fmla="*/ 21 h 42"/>
                  <a:gd name="T10" fmla="*/ 26 w 44"/>
                  <a:gd name="T11" fmla="*/ 17 h 42"/>
                  <a:gd name="T12" fmla="*/ 33 w 44"/>
                  <a:gd name="T13" fmla="*/ 15 h 42"/>
                  <a:gd name="T14" fmla="*/ 37 w 44"/>
                  <a:gd name="T15" fmla="*/ 11 h 42"/>
                  <a:gd name="T16" fmla="*/ 44 w 44"/>
                  <a:gd name="T17" fmla="*/ 9 h 42"/>
                  <a:gd name="T18" fmla="*/ 40 w 44"/>
                  <a:gd name="T19" fmla="*/ 0 h 42"/>
                  <a:gd name="T20" fmla="*/ 36 w 44"/>
                  <a:gd name="T21" fmla="*/ 2 h 42"/>
                  <a:gd name="T22" fmla="*/ 30 w 44"/>
                  <a:gd name="T23" fmla="*/ 7 h 42"/>
                  <a:gd name="T24" fmla="*/ 23 w 44"/>
                  <a:gd name="T25" fmla="*/ 9 h 42"/>
                  <a:gd name="T26" fmla="*/ 19 w 44"/>
                  <a:gd name="T27" fmla="*/ 13 h 42"/>
                  <a:gd name="T28" fmla="*/ 12 w 44"/>
                  <a:gd name="T29" fmla="*/ 17 h 42"/>
                  <a:gd name="T30" fmla="*/ 8 w 44"/>
                  <a:gd name="T31" fmla="*/ 23 h 42"/>
                  <a:gd name="T32" fmla="*/ 3 w 44"/>
                  <a:gd name="T33" fmla="*/ 30 h 42"/>
                  <a:gd name="T34" fmla="*/ 0 w 44"/>
                  <a:gd name="T35" fmla="*/ 38 h 42"/>
                  <a:gd name="T36" fmla="*/ 6 w 44"/>
                  <a:gd name="T37" fmla="*/ 42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42"/>
                  <a:gd name="T59" fmla="*/ 44 w 44"/>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42">
                    <a:moveTo>
                      <a:pt x="6" y="42"/>
                    </a:moveTo>
                    <a:lnTo>
                      <a:pt x="9" y="36"/>
                    </a:lnTo>
                    <a:lnTo>
                      <a:pt x="12" y="30"/>
                    </a:lnTo>
                    <a:lnTo>
                      <a:pt x="17" y="26"/>
                    </a:lnTo>
                    <a:lnTo>
                      <a:pt x="22" y="21"/>
                    </a:lnTo>
                    <a:lnTo>
                      <a:pt x="26" y="17"/>
                    </a:lnTo>
                    <a:lnTo>
                      <a:pt x="33" y="15"/>
                    </a:lnTo>
                    <a:lnTo>
                      <a:pt x="37" y="11"/>
                    </a:lnTo>
                    <a:lnTo>
                      <a:pt x="44" y="9"/>
                    </a:lnTo>
                    <a:lnTo>
                      <a:pt x="40" y="0"/>
                    </a:lnTo>
                    <a:lnTo>
                      <a:pt x="36" y="2"/>
                    </a:lnTo>
                    <a:lnTo>
                      <a:pt x="30" y="7"/>
                    </a:lnTo>
                    <a:lnTo>
                      <a:pt x="23" y="9"/>
                    </a:lnTo>
                    <a:lnTo>
                      <a:pt x="19" y="13"/>
                    </a:lnTo>
                    <a:lnTo>
                      <a:pt x="12" y="17"/>
                    </a:lnTo>
                    <a:lnTo>
                      <a:pt x="8" y="23"/>
                    </a:lnTo>
                    <a:lnTo>
                      <a:pt x="3" y="30"/>
                    </a:lnTo>
                    <a:lnTo>
                      <a:pt x="0" y="38"/>
                    </a:lnTo>
                    <a:lnTo>
                      <a:pt x="6" y="4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98" name="Freeform 518"/>
              <p:cNvSpPr>
                <a:spLocks/>
              </p:cNvSpPr>
              <p:nvPr/>
            </p:nvSpPr>
            <p:spPr bwMode="auto">
              <a:xfrm>
                <a:off x="3536" y="1892"/>
                <a:ext cx="13" cy="38"/>
              </a:xfrm>
              <a:custGeom>
                <a:avLst/>
                <a:gdLst>
                  <a:gd name="T0" fmla="*/ 13 w 13"/>
                  <a:gd name="T1" fmla="*/ 30 h 38"/>
                  <a:gd name="T2" fmla="*/ 11 w 13"/>
                  <a:gd name="T3" fmla="*/ 30 h 38"/>
                  <a:gd name="T4" fmla="*/ 10 w 13"/>
                  <a:gd name="T5" fmla="*/ 27 h 38"/>
                  <a:gd name="T6" fmla="*/ 8 w 13"/>
                  <a:gd name="T7" fmla="*/ 23 h 38"/>
                  <a:gd name="T8" fmla="*/ 6 w 13"/>
                  <a:gd name="T9" fmla="*/ 21 h 38"/>
                  <a:gd name="T10" fmla="*/ 6 w 13"/>
                  <a:gd name="T11" fmla="*/ 17 h 38"/>
                  <a:gd name="T12" fmla="*/ 6 w 13"/>
                  <a:gd name="T13" fmla="*/ 13 h 38"/>
                  <a:gd name="T14" fmla="*/ 8 w 13"/>
                  <a:gd name="T15" fmla="*/ 9 h 38"/>
                  <a:gd name="T16" fmla="*/ 8 w 13"/>
                  <a:gd name="T17" fmla="*/ 4 h 38"/>
                  <a:gd name="T18" fmla="*/ 2 w 13"/>
                  <a:gd name="T19" fmla="*/ 0 h 38"/>
                  <a:gd name="T20" fmla="*/ 0 w 13"/>
                  <a:gd name="T21" fmla="*/ 6 h 38"/>
                  <a:gd name="T22" fmla="*/ 0 w 13"/>
                  <a:gd name="T23" fmla="*/ 11 h 38"/>
                  <a:gd name="T24" fmla="*/ 0 w 13"/>
                  <a:gd name="T25" fmla="*/ 17 h 38"/>
                  <a:gd name="T26" fmla="*/ 0 w 13"/>
                  <a:gd name="T27" fmla="*/ 23 h 38"/>
                  <a:gd name="T28" fmla="*/ 2 w 13"/>
                  <a:gd name="T29" fmla="*/ 27 h 38"/>
                  <a:gd name="T30" fmla="*/ 3 w 13"/>
                  <a:gd name="T31" fmla="*/ 32 h 38"/>
                  <a:gd name="T32" fmla="*/ 6 w 13"/>
                  <a:gd name="T33" fmla="*/ 36 h 38"/>
                  <a:gd name="T34" fmla="*/ 11 w 13"/>
                  <a:gd name="T35" fmla="*/ 38 h 38"/>
                  <a:gd name="T36" fmla="*/ 13 w 13"/>
                  <a:gd name="T37" fmla="*/ 30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
                  <a:gd name="T58" fmla="*/ 0 h 38"/>
                  <a:gd name="T59" fmla="*/ 13 w 13"/>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 h="38">
                    <a:moveTo>
                      <a:pt x="13" y="30"/>
                    </a:moveTo>
                    <a:lnTo>
                      <a:pt x="11" y="30"/>
                    </a:lnTo>
                    <a:lnTo>
                      <a:pt x="10" y="27"/>
                    </a:lnTo>
                    <a:lnTo>
                      <a:pt x="8" y="23"/>
                    </a:lnTo>
                    <a:lnTo>
                      <a:pt x="6" y="21"/>
                    </a:lnTo>
                    <a:lnTo>
                      <a:pt x="6" y="17"/>
                    </a:lnTo>
                    <a:lnTo>
                      <a:pt x="6" y="13"/>
                    </a:lnTo>
                    <a:lnTo>
                      <a:pt x="8" y="9"/>
                    </a:lnTo>
                    <a:lnTo>
                      <a:pt x="8" y="4"/>
                    </a:lnTo>
                    <a:lnTo>
                      <a:pt x="2" y="0"/>
                    </a:lnTo>
                    <a:lnTo>
                      <a:pt x="0" y="6"/>
                    </a:lnTo>
                    <a:lnTo>
                      <a:pt x="0" y="11"/>
                    </a:lnTo>
                    <a:lnTo>
                      <a:pt x="0" y="17"/>
                    </a:lnTo>
                    <a:lnTo>
                      <a:pt x="0" y="23"/>
                    </a:lnTo>
                    <a:lnTo>
                      <a:pt x="2" y="27"/>
                    </a:lnTo>
                    <a:lnTo>
                      <a:pt x="3" y="32"/>
                    </a:lnTo>
                    <a:lnTo>
                      <a:pt x="6" y="36"/>
                    </a:lnTo>
                    <a:lnTo>
                      <a:pt x="11" y="38"/>
                    </a:lnTo>
                    <a:lnTo>
                      <a:pt x="13" y="3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99" name="Freeform 519"/>
              <p:cNvSpPr>
                <a:spLocks/>
              </p:cNvSpPr>
              <p:nvPr/>
            </p:nvSpPr>
            <p:spPr bwMode="auto">
              <a:xfrm>
                <a:off x="3547" y="1905"/>
                <a:ext cx="36" cy="27"/>
              </a:xfrm>
              <a:custGeom>
                <a:avLst/>
                <a:gdLst>
                  <a:gd name="T0" fmla="*/ 31 w 36"/>
                  <a:gd name="T1" fmla="*/ 0 h 27"/>
                  <a:gd name="T2" fmla="*/ 28 w 36"/>
                  <a:gd name="T3" fmla="*/ 4 h 27"/>
                  <a:gd name="T4" fmla="*/ 25 w 36"/>
                  <a:gd name="T5" fmla="*/ 8 h 27"/>
                  <a:gd name="T6" fmla="*/ 21 w 36"/>
                  <a:gd name="T7" fmla="*/ 12 h 27"/>
                  <a:gd name="T8" fmla="*/ 17 w 36"/>
                  <a:gd name="T9" fmla="*/ 14 h 27"/>
                  <a:gd name="T10" fmla="*/ 13 w 36"/>
                  <a:gd name="T11" fmla="*/ 17 h 27"/>
                  <a:gd name="T12" fmla="*/ 10 w 36"/>
                  <a:gd name="T13" fmla="*/ 19 h 27"/>
                  <a:gd name="T14" fmla="*/ 5 w 36"/>
                  <a:gd name="T15" fmla="*/ 19 h 27"/>
                  <a:gd name="T16" fmla="*/ 2 w 36"/>
                  <a:gd name="T17" fmla="*/ 17 h 27"/>
                  <a:gd name="T18" fmla="*/ 0 w 36"/>
                  <a:gd name="T19" fmla="*/ 25 h 27"/>
                  <a:gd name="T20" fmla="*/ 5 w 36"/>
                  <a:gd name="T21" fmla="*/ 27 h 27"/>
                  <a:gd name="T22" fmla="*/ 10 w 36"/>
                  <a:gd name="T23" fmla="*/ 27 h 27"/>
                  <a:gd name="T24" fmla="*/ 14 w 36"/>
                  <a:gd name="T25" fmla="*/ 25 h 27"/>
                  <a:gd name="T26" fmla="*/ 19 w 36"/>
                  <a:gd name="T27" fmla="*/ 23 h 27"/>
                  <a:gd name="T28" fmla="*/ 24 w 36"/>
                  <a:gd name="T29" fmla="*/ 19 h 27"/>
                  <a:gd name="T30" fmla="*/ 28 w 36"/>
                  <a:gd name="T31" fmla="*/ 14 h 27"/>
                  <a:gd name="T32" fmla="*/ 33 w 36"/>
                  <a:gd name="T33" fmla="*/ 10 h 27"/>
                  <a:gd name="T34" fmla="*/ 36 w 36"/>
                  <a:gd name="T35" fmla="*/ 6 h 27"/>
                  <a:gd name="T36" fmla="*/ 31 w 36"/>
                  <a:gd name="T37" fmla="*/ 0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27"/>
                  <a:gd name="T59" fmla="*/ 36 w 36"/>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27">
                    <a:moveTo>
                      <a:pt x="31" y="0"/>
                    </a:moveTo>
                    <a:lnTo>
                      <a:pt x="28" y="4"/>
                    </a:lnTo>
                    <a:lnTo>
                      <a:pt x="25" y="8"/>
                    </a:lnTo>
                    <a:lnTo>
                      <a:pt x="21" y="12"/>
                    </a:lnTo>
                    <a:lnTo>
                      <a:pt x="17" y="14"/>
                    </a:lnTo>
                    <a:lnTo>
                      <a:pt x="13" y="17"/>
                    </a:lnTo>
                    <a:lnTo>
                      <a:pt x="10" y="19"/>
                    </a:lnTo>
                    <a:lnTo>
                      <a:pt x="5" y="19"/>
                    </a:lnTo>
                    <a:lnTo>
                      <a:pt x="2" y="17"/>
                    </a:lnTo>
                    <a:lnTo>
                      <a:pt x="0" y="25"/>
                    </a:lnTo>
                    <a:lnTo>
                      <a:pt x="5" y="27"/>
                    </a:lnTo>
                    <a:lnTo>
                      <a:pt x="10" y="27"/>
                    </a:lnTo>
                    <a:lnTo>
                      <a:pt x="14" y="25"/>
                    </a:lnTo>
                    <a:lnTo>
                      <a:pt x="19" y="23"/>
                    </a:lnTo>
                    <a:lnTo>
                      <a:pt x="24" y="19"/>
                    </a:lnTo>
                    <a:lnTo>
                      <a:pt x="28" y="14"/>
                    </a:lnTo>
                    <a:lnTo>
                      <a:pt x="33" y="10"/>
                    </a:lnTo>
                    <a:lnTo>
                      <a:pt x="36" y="6"/>
                    </a:lnTo>
                    <a:lnTo>
                      <a:pt x="31"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00" name="Freeform 520"/>
              <p:cNvSpPr>
                <a:spLocks/>
              </p:cNvSpPr>
              <p:nvPr/>
            </p:nvSpPr>
            <p:spPr bwMode="auto">
              <a:xfrm>
                <a:off x="3578" y="1863"/>
                <a:ext cx="19" cy="48"/>
              </a:xfrm>
              <a:custGeom>
                <a:avLst/>
                <a:gdLst>
                  <a:gd name="T0" fmla="*/ 11 w 19"/>
                  <a:gd name="T1" fmla="*/ 4 h 48"/>
                  <a:gd name="T2" fmla="*/ 11 w 19"/>
                  <a:gd name="T3" fmla="*/ 2 h 48"/>
                  <a:gd name="T4" fmla="*/ 13 w 19"/>
                  <a:gd name="T5" fmla="*/ 8 h 48"/>
                  <a:gd name="T6" fmla="*/ 13 w 19"/>
                  <a:gd name="T7" fmla="*/ 14 h 48"/>
                  <a:gd name="T8" fmla="*/ 11 w 19"/>
                  <a:gd name="T9" fmla="*/ 19 h 48"/>
                  <a:gd name="T10" fmla="*/ 10 w 19"/>
                  <a:gd name="T11" fmla="*/ 23 h 48"/>
                  <a:gd name="T12" fmla="*/ 8 w 19"/>
                  <a:gd name="T13" fmla="*/ 29 h 48"/>
                  <a:gd name="T14" fmla="*/ 7 w 19"/>
                  <a:gd name="T15" fmla="*/ 33 h 48"/>
                  <a:gd name="T16" fmla="*/ 4 w 19"/>
                  <a:gd name="T17" fmla="*/ 38 h 48"/>
                  <a:gd name="T18" fmla="*/ 0 w 19"/>
                  <a:gd name="T19" fmla="*/ 42 h 48"/>
                  <a:gd name="T20" fmla="*/ 5 w 19"/>
                  <a:gd name="T21" fmla="*/ 48 h 48"/>
                  <a:gd name="T22" fmla="*/ 8 w 19"/>
                  <a:gd name="T23" fmla="*/ 44 h 48"/>
                  <a:gd name="T24" fmla="*/ 11 w 19"/>
                  <a:gd name="T25" fmla="*/ 40 h 48"/>
                  <a:gd name="T26" fmla="*/ 15 w 19"/>
                  <a:gd name="T27" fmla="*/ 33 h 48"/>
                  <a:gd name="T28" fmla="*/ 16 w 19"/>
                  <a:gd name="T29" fmla="*/ 27 h 48"/>
                  <a:gd name="T30" fmla="*/ 18 w 19"/>
                  <a:gd name="T31" fmla="*/ 21 h 48"/>
                  <a:gd name="T32" fmla="*/ 19 w 19"/>
                  <a:gd name="T33" fmla="*/ 14 h 48"/>
                  <a:gd name="T34" fmla="*/ 19 w 19"/>
                  <a:gd name="T35" fmla="*/ 8 h 48"/>
                  <a:gd name="T36" fmla="*/ 18 w 19"/>
                  <a:gd name="T37" fmla="*/ 0 h 48"/>
                  <a:gd name="T38" fmla="*/ 11 w 19"/>
                  <a:gd name="T39" fmla="*/ 4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48"/>
                  <a:gd name="T62" fmla="*/ 19 w 19"/>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48">
                    <a:moveTo>
                      <a:pt x="11" y="4"/>
                    </a:moveTo>
                    <a:lnTo>
                      <a:pt x="11" y="2"/>
                    </a:lnTo>
                    <a:lnTo>
                      <a:pt x="13" y="8"/>
                    </a:lnTo>
                    <a:lnTo>
                      <a:pt x="13" y="14"/>
                    </a:lnTo>
                    <a:lnTo>
                      <a:pt x="11" y="19"/>
                    </a:lnTo>
                    <a:lnTo>
                      <a:pt x="10" y="23"/>
                    </a:lnTo>
                    <a:lnTo>
                      <a:pt x="8" y="29"/>
                    </a:lnTo>
                    <a:lnTo>
                      <a:pt x="7" y="33"/>
                    </a:lnTo>
                    <a:lnTo>
                      <a:pt x="4" y="38"/>
                    </a:lnTo>
                    <a:lnTo>
                      <a:pt x="0" y="42"/>
                    </a:lnTo>
                    <a:lnTo>
                      <a:pt x="5" y="48"/>
                    </a:lnTo>
                    <a:lnTo>
                      <a:pt x="8" y="44"/>
                    </a:lnTo>
                    <a:lnTo>
                      <a:pt x="11" y="40"/>
                    </a:lnTo>
                    <a:lnTo>
                      <a:pt x="15" y="33"/>
                    </a:lnTo>
                    <a:lnTo>
                      <a:pt x="16" y="27"/>
                    </a:lnTo>
                    <a:lnTo>
                      <a:pt x="18" y="21"/>
                    </a:lnTo>
                    <a:lnTo>
                      <a:pt x="19" y="14"/>
                    </a:lnTo>
                    <a:lnTo>
                      <a:pt x="19" y="8"/>
                    </a:lnTo>
                    <a:lnTo>
                      <a:pt x="18" y="0"/>
                    </a:lnTo>
                    <a:lnTo>
                      <a:pt x="11"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01" name="Freeform 521"/>
              <p:cNvSpPr>
                <a:spLocks/>
              </p:cNvSpPr>
              <p:nvPr/>
            </p:nvSpPr>
            <p:spPr bwMode="auto">
              <a:xfrm>
                <a:off x="3578" y="1852"/>
                <a:ext cx="18" cy="15"/>
              </a:xfrm>
              <a:custGeom>
                <a:avLst/>
                <a:gdLst>
                  <a:gd name="T0" fmla="*/ 4 w 18"/>
                  <a:gd name="T1" fmla="*/ 11 h 15"/>
                  <a:gd name="T2" fmla="*/ 5 w 18"/>
                  <a:gd name="T3" fmla="*/ 11 h 15"/>
                  <a:gd name="T4" fmla="*/ 7 w 18"/>
                  <a:gd name="T5" fmla="*/ 11 h 15"/>
                  <a:gd name="T6" fmla="*/ 8 w 18"/>
                  <a:gd name="T7" fmla="*/ 11 h 15"/>
                  <a:gd name="T8" fmla="*/ 10 w 18"/>
                  <a:gd name="T9" fmla="*/ 11 h 15"/>
                  <a:gd name="T10" fmla="*/ 10 w 18"/>
                  <a:gd name="T11" fmla="*/ 13 h 15"/>
                  <a:gd name="T12" fmla="*/ 11 w 18"/>
                  <a:gd name="T13" fmla="*/ 13 h 15"/>
                  <a:gd name="T14" fmla="*/ 11 w 18"/>
                  <a:gd name="T15" fmla="*/ 15 h 15"/>
                  <a:gd name="T16" fmla="*/ 18 w 18"/>
                  <a:gd name="T17" fmla="*/ 11 h 15"/>
                  <a:gd name="T18" fmla="*/ 16 w 18"/>
                  <a:gd name="T19" fmla="*/ 7 h 15"/>
                  <a:gd name="T20" fmla="*/ 15 w 18"/>
                  <a:gd name="T21" fmla="*/ 4 h 15"/>
                  <a:gd name="T22" fmla="*/ 11 w 18"/>
                  <a:gd name="T23" fmla="*/ 2 h 15"/>
                  <a:gd name="T24" fmla="*/ 10 w 18"/>
                  <a:gd name="T25" fmla="*/ 2 h 15"/>
                  <a:gd name="T26" fmla="*/ 7 w 18"/>
                  <a:gd name="T27" fmla="*/ 2 h 15"/>
                  <a:gd name="T28" fmla="*/ 5 w 18"/>
                  <a:gd name="T29" fmla="*/ 0 h 15"/>
                  <a:gd name="T30" fmla="*/ 4 w 18"/>
                  <a:gd name="T31" fmla="*/ 0 h 15"/>
                  <a:gd name="T32" fmla="*/ 0 w 18"/>
                  <a:gd name="T33" fmla="*/ 2 h 15"/>
                  <a:gd name="T34" fmla="*/ 4 w 18"/>
                  <a:gd name="T35" fmla="*/ 11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
                  <a:gd name="T55" fmla="*/ 0 h 15"/>
                  <a:gd name="T56" fmla="*/ 18 w 18"/>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 h="15">
                    <a:moveTo>
                      <a:pt x="4" y="11"/>
                    </a:moveTo>
                    <a:lnTo>
                      <a:pt x="5" y="11"/>
                    </a:lnTo>
                    <a:lnTo>
                      <a:pt x="7" y="11"/>
                    </a:lnTo>
                    <a:lnTo>
                      <a:pt x="8" y="11"/>
                    </a:lnTo>
                    <a:lnTo>
                      <a:pt x="10" y="11"/>
                    </a:lnTo>
                    <a:lnTo>
                      <a:pt x="10" y="13"/>
                    </a:lnTo>
                    <a:lnTo>
                      <a:pt x="11" y="13"/>
                    </a:lnTo>
                    <a:lnTo>
                      <a:pt x="11" y="15"/>
                    </a:lnTo>
                    <a:lnTo>
                      <a:pt x="18" y="11"/>
                    </a:lnTo>
                    <a:lnTo>
                      <a:pt x="16" y="7"/>
                    </a:lnTo>
                    <a:lnTo>
                      <a:pt x="15" y="4"/>
                    </a:lnTo>
                    <a:lnTo>
                      <a:pt x="11" y="2"/>
                    </a:lnTo>
                    <a:lnTo>
                      <a:pt x="10" y="2"/>
                    </a:lnTo>
                    <a:lnTo>
                      <a:pt x="7" y="2"/>
                    </a:lnTo>
                    <a:lnTo>
                      <a:pt x="5" y="0"/>
                    </a:lnTo>
                    <a:lnTo>
                      <a:pt x="4" y="0"/>
                    </a:lnTo>
                    <a:lnTo>
                      <a:pt x="0" y="2"/>
                    </a:lnTo>
                    <a:lnTo>
                      <a:pt x="4" y="1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02" name="Freeform 522"/>
              <p:cNvSpPr>
                <a:spLocks/>
              </p:cNvSpPr>
              <p:nvPr/>
            </p:nvSpPr>
            <p:spPr bwMode="auto">
              <a:xfrm>
                <a:off x="3578" y="1791"/>
                <a:ext cx="44" cy="74"/>
              </a:xfrm>
              <a:custGeom>
                <a:avLst/>
                <a:gdLst>
                  <a:gd name="T0" fmla="*/ 43 w 44"/>
                  <a:gd name="T1" fmla="*/ 9 h 74"/>
                  <a:gd name="T2" fmla="*/ 41 w 44"/>
                  <a:gd name="T3" fmla="*/ 7 h 74"/>
                  <a:gd name="T4" fmla="*/ 38 w 44"/>
                  <a:gd name="T5" fmla="*/ 2 h 74"/>
                  <a:gd name="T6" fmla="*/ 33 w 44"/>
                  <a:gd name="T7" fmla="*/ 2 h 74"/>
                  <a:gd name="T8" fmla="*/ 30 w 44"/>
                  <a:gd name="T9" fmla="*/ 0 h 74"/>
                  <a:gd name="T10" fmla="*/ 25 w 44"/>
                  <a:gd name="T11" fmla="*/ 0 h 74"/>
                  <a:gd name="T12" fmla="*/ 21 w 44"/>
                  <a:gd name="T13" fmla="*/ 2 h 74"/>
                  <a:gd name="T14" fmla="*/ 16 w 44"/>
                  <a:gd name="T15" fmla="*/ 4 h 74"/>
                  <a:gd name="T16" fmla="*/ 13 w 44"/>
                  <a:gd name="T17" fmla="*/ 9 h 74"/>
                  <a:gd name="T18" fmla="*/ 10 w 44"/>
                  <a:gd name="T19" fmla="*/ 11 h 74"/>
                  <a:gd name="T20" fmla="*/ 8 w 44"/>
                  <a:gd name="T21" fmla="*/ 15 h 74"/>
                  <a:gd name="T22" fmla="*/ 7 w 44"/>
                  <a:gd name="T23" fmla="*/ 19 h 74"/>
                  <a:gd name="T24" fmla="*/ 5 w 44"/>
                  <a:gd name="T25" fmla="*/ 23 h 74"/>
                  <a:gd name="T26" fmla="*/ 4 w 44"/>
                  <a:gd name="T27" fmla="*/ 28 h 74"/>
                  <a:gd name="T28" fmla="*/ 4 w 44"/>
                  <a:gd name="T29" fmla="*/ 32 h 74"/>
                  <a:gd name="T30" fmla="*/ 2 w 44"/>
                  <a:gd name="T31" fmla="*/ 36 h 74"/>
                  <a:gd name="T32" fmla="*/ 0 w 44"/>
                  <a:gd name="T33" fmla="*/ 40 h 74"/>
                  <a:gd name="T34" fmla="*/ 0 w 44"/>
                  <a:gd name="T35" fmla="*/ 44 h 74"/>
                  <a:gd name="T36" fmla="*/ 0 w 44"/>
                  <a:gd name="T37" fmla="*/ 49 h 74"/>
                  <a:gd name="T38" fmla="*/ 2 w 44"/>
                  <a:gd name="T39" fmla="*/ 53 h 74"/>
                  <a:gd name="T40" fmla="*/ 4 w 44"/>
                  <a:gd name="T41" fmla="*/ 55 h 74"/>
                  <a:gd name="T42" fmla="*/ 7 w 44"/>
                  <a:gd name="T43" fmla="*/ 57 h 74"/>
                  <a:gd name="T44" fmla="*/ 10 w 44"/>
                  <a:gd name="T45" fmla="*/ 59 h 74"/>
                  <a:gd name="T46" fmla="*/ 13 w 44"/>
                  <a:gd name="T47" fmla="*/ 61 h 74"/>
                  <a:gd name="T48" fmla="*/ 16 w 44"/>
                  <a:gd name="T49" fmla="*/ 61 h 74"/>
                  <a:gd name="T50" fmla="*/ 18 w 44"/>
                  <a:gd name="T51" fmla="*/ 63 h 74"/>
                  <a:gd name="T52" fmla="*/ 19 w 44"/>
                  <a:gd name="T53" fmla="*/ 63 h 74"/>
                  <a:gd name="T54" fmla="*/ 21 w 44"/>
                  <a:gd name="T55" fmla="*/ 65 h 74"/>
                  <a:gd name="T56" fmla="*/ 22 w 44"/>
                  <a:gd name="T57" fmla="*/ 68 h 74"/>
                  <a:gd name="T58" fmla="*/ 24 w 44"/>
                  <a:gd name="T59" fmla="*/ 70 h 74"/>
                  <a:gd name="T60" fmla="*/ 25 w 44"/>
                  <a:gd name="T61" fmla="*/ 72 h 74"/>
                  <a:gd name="T62" fmla="*/ 25 w 44"/>
                  <a:gd name="T63" fmla="*/ 74 h 74"/>
                  <a:gd name="T64" fmla="*/ 27 w 44"/>
                  <a:gd name="T65" fmla="*/ 74 h 74"/>
                  <a:gd name="T66" fmla="*/ 30 w 44"/>
                  <a:gd name="T67" fmla="*/ 65 h 74"/>
                  <a:gd name="T68" fmla="*/ 35 w 44"/>
                  <a:gd name="T69" fmla="*/ 59 h 74"/>
                  <a:gd name="T70" fmla="*/ 38 w 44"/>
                  <a:gd name="T71" fmla="*/ 51 h 74"/>
                  <a:gd name="T72" fmla="*/ 41 w 44"/>
                  <a:gd name="T73" fmla="*/ 42 h 74"/>
                  <a:gd name="T74" fmla="*/ 44 w 44"/>
                  <a:gd name="T75" fmla="*/ 34 h 74"/>
                  <a:gd name="T76" fmla="*/ 44 w 44"/>
                  <a:gd name="T77" fmla="*/ 25 h 74"/>
                  <a:gd name="T78" fmla="*/ 44 w 44"/>
                  <a:gd name="T79" fmla="*/ 17 h 74"/>
                  <a:gd name="T80" fmla="*/ 43 w 44"/>
                  <a:gd name="T81" fmla="*/ 9 h 7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
                  <a:gd name="T124" fmla="*/ 0 h 74"/>
                  <a:gd name="T125" fmla="*/ 44 w 44"/>
                  <a:gd name="T126" fmla="*/ 74 h 7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 h="74">
                    <a:moveTo>
                      <a:pt x="43" y="9"/>
                    </a:moveTo>
                    <a:lnTo>
                      <a:pt x="41" y="7"/>
                    </a:lnTo>
                    <a:lnTo>
                      <a:pt x="38" y="2"/>
                    </a:lnTo>
                    <a:lnTo>
                      <a:pt x="33" y="2"/>
                    </a:lnTo>
                    <a:lnTo>
                      <a:pt x="30" y="0"/>
                    </a:lnTo>
                    <a:lnTo>
                      <a:pt x="25" y="0"/>
                    </a:lnTo>
                    <a:lnTo>
                      <a:pt x="21" y="2"/>
                    </a:lnTo>
                    <a:lnTo>
                      <a:pt x="16" y="4"/>
                    </a:lnTo>
                    <a:lnTo>
                      <a:pt x="13" y="9"/>
                    </a:lnTo>
                    <a:lnTo>
                      <a:pt x="10" y="11"/>
                    </a:lnTo>
                    <a:lnTo>
                      <a:pt x="8" y="15"/>
                    </a:lnTo>
                    <a:lnTo>
                      <a:pt x="7" y="19"/>
                    </a:lnTo>
                    <a:lnTo>
                      <a:pt x="5" y="23"/>
                    </a:lnTo>
                    <a:lnTo>
                      <a:pt x="4" y="28"/>
                    </a:lnTo>
                    <a:lnTo>
                      <a:pt x="4" y="32"/>
                    </a:lnTo>
                    <a:lnTo>
                      <a:pt x="2" y="36"/>
                    </a:lnTo>
                    <a:lnTo>
                      <a:pt x="0" y="40"/>
                    </a:lnTo>
                    <a:lnTo>
                      <a:pt x="0" y="44"/>
                    </a:lnTo>
                    <a:lnTo>
                      <a:pt x="0" y="49"/>
                    </a:lnTo>
                    <a:lnTo>
                      <a:pt x="2" y="53"/>
                    </a:lnTo>
                    <a:lnTo>
                      <a:pt x="4" y="55"/>
                    </a:lnTo>
                    <a:lnTo>
                      <a:pt x="7" y="57"/>
                    </a:lnTo>
                    <a:lnTo>
                      <a:pt x="10" y="59"/>
                    </a:lnTo>
                    <a:lnTo>
                      <a:pt x="13" y="61"/>
                    </a:lnTo>
                    <a:lnTo>
                      <a:pt x="16" y="61"/>
                    </a:lnTo>
                    <a:lnTo>
                      <a:pt x="18" y="63"/>
                    </a:lnTo>
                    <a:lnTo>
                      <a:pt x="19" y="63"/>
                    </a:lnTo>
                    <a:lnTo>
                      <a:pt x="21" y="65"/>
                    </a:lnTo>
                    <a:lnTo>
                      <a:pt x="22" y="68"/>
                    </a:lnTo>
                    <a:lnTo>
                      <a:pt x="24" y="70"/>
                    </a:lnTo>
                    <a:lnTo>
                      <a:pt x="25" y="72"/>
                    </a:lnTo>
                    <a:lnTo>
                      <a:pt x="25" y="74"/>
                    </a:lnTo>
                    <a:lnTo>
                      <a:pt x="27" y="74"/>
                    </a:lnTo>
                    <a:lnTo>
                      <a:pt x="30" y="65"/>
                    </a:lnTo>
                    <a:lnTo>
                      <a:pt x="35" y="59"/>
                    </a:lnTo>
                    <a:lnTo>
                      <a:pt x="38" y="51"/>
                    </a:lnTo>
                    <a:lnTo>
                      <a:pt x="41" y="42"/>
                    </a:lnTo>
                    <a:lnTo>
                      <a:pt x="44" y="34"/>
                    </a:lnTo>
                    <a:lnTo>
                      <a:pt x="44" y="25"/>
                    </a:lnTo>
                    <a:lnTo>
                      <a:pt x="44" y="17"/>
                    </a:lnTo>
                    <a:lnTo>
                      <a:pt x="43" y="9"/>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03" name="Freeform 523"/>
              <p:cNvSpPr>
                <a:spLocks/>
              </p:cNvSpPr>
              <p:nvPr/>
            </p:nvSpPr>
            <p:spPr bwMode="auto">
              <a:xfrm>
                <a:off x="3589" y="1787"/>
                <a:ext cx="35" cy="15"/>
              </a:xfrm>
              <a:custGeom>
                <a:avLst/>
                <a:gdLst>
                  <a:gd name="T0" fmla="*/ 4 w 35"/>
                  <a:gd name="T1" fmla="*/ 15 h 15"/>
                  <a:gd name="T2" fmla="*/ 7 w 35"/>
                  <a:gd name="T3" fmla="*/ 13 h 15"/>
                  <a:gd name="T4" fmla="*/ 11 w 35"/>
                  <a:gd name="T5" fmla="*/ 11 h 15"/>
                  <a:gd name="T6" fmla="*/ 14 w 35"/>
                  <a:gd name="T7" fmla="*/ 8 h 15"/>
                  <a:gd name="T8" fmla="*/ 19 w 35"/>
                  <a:gd name="T9" fmla="*/ 8 h 15"/>
                  <a:gd name="T10" fmla="*/ 22 w 35"/>
                  <a:gd name="T11" fmla="*/ 11 h 15"/>
                  <a:gd name="T12" fmla="*/ 25 w 35"/>
                  <a:gd name="T13" fmla="*/ 11 h 15"/>
                  <a:gd name="T14" fmla="*/ 27 w 35"/>
                  <a:gd name="T15" fmla="*/ 13 h 15"/>
                  <a:gd name="T16" fmla="*/ 29 w 35"/>
                  <a:gd name="T17" fmla="*/ 15 h 15"/>
                  <a:gd name="T18" fmla="*/ 35 w 35"/>
                  <a:gd name="T19" fmla="*/ 11 h 15"/>
                  <a:gd name="T20" fmla="*/ 32 w 35"/>
                  <a:gd name="T21" fmla="*/ 6 h 15"/>
                  <a:gd name="T22" fmla="*/ 29 w 35"/>
                  <a:gd name="T23" fmla="*/ 4 h 15"/>
                  <a:gd name="T24" fmla="*/ 24 w 35"/>
                  <a:gd name="T25" fmla="*/ 2 h 15"/>
                  <a:gd name="T26" fmla="*/ 19 w 35"/>
                  <a:gd name="T27" fmla="*/ 0 h 15"/>
                  <a:gd name="T28" fmla="*/ 14 w 35"/>
                  <a:gd name="T29" fmla="*/ 0 h 15"/>
                  <a:gd name="T30" fmla="*/ 8 w 35"/>
                  <a:gd name="T31" fmla="*/ 2 h 15"/>
                  <a:gd name="T32" fmla="*/ 4 w 35"/>
                  <a:gd name="T33" fmla="*/ 4 h 15"/>
                  <a:gd name="T34" fmla="*/ 0 w 35"/>
                  <a:gd name="T35" fmla="*/ 8 h 15"/>
                  <a:gd name="T36" fmla="*/ 4 w 35"/>
                  <a:gd name="T37" fmla="*/ 15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
                  <a:gd name="T58" fmla="*/ 0 h 15"/>
                  <a:gd name="T59" fmla="*/ 35 w 35"/>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 h="15">
                    <a:moveTo>
                      <a:pt x="4" y="15"/>
                    </a:moveTo>
                    <a:lnTo>
                      <a:pt x="7" y="13"/>
                    </a:lnTo>
                    <a:lnTo>
                      <a:pt x="11" y="11"/>
                    </a:lnTo>
                    <a:lnTo>
                      <a:pt x="14" y="8"/>
                    </a:lnTo>
                    <a:lnTo>
                      <a:pt x="19" y="8"/>
                    </a:lnTo>
                    <a:lnTo>
                      <a:pt x="22" y="11"/>
                    </a:lnTo>
                    <a:lnTo>
                      <a:pt x="25" y="11"/>
                    </a:lnTo>
                    <a:lnTo>
                      <a:pt x="27" y="13"/>
                    </a:lnTo>
                    <a:lnTo>
                      <a:pt x="29" y="15"/>
                    </a:lnTo>
                    <a:lnTo>
                      <a:pt x="35" y="11"/>
                    </a:lnTo>
                    <a:lnTo>
                      <a:pt x="32" y="6"/>
                    </a:lnTo>
                    <a:lnTo>
                      <a:pt x="29" y="4"/>
                    </a:lnTo>
                    <a:lnTo>
                      <a:pt x="24" y="2"/>
                    </a:lnTo>
                    <a:lnTo>
                      <a:pt x="19" y="0"/>
                    </a:lnTo>
                    <a:lnTo>
                      <a:pt x="14" y="0"/>
                    </a:lnTo>
                    <a:lnTo>
                      <a:pt x="8" y="2"/>
                    </a:lnTo>
                    <a:lnTo>
                      <a:pt x="4" y="4"/>
                    </a:lnTo>
                    <a:lnTo>
                      <a:pt x="0" y="8"/>
                    </a:lnTo>
                    <a:lnTo>
                      <a:pt x="4" y="1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04" name="Freeform 524"/>
              <p:cNvSpPr>
                <a:spLocks/>
              </p:cNvSpPr>
              <p:nvPr/>
            </p:nvSpPr>
            <p:spPr bwMode="auto">
              <a:xfrm>
                <a:off x="3575" y="1795"/>
                <a:ext cx="18" cy="38"/>
              </a:xfrm>
              <a:custGeom>
                <a:avLst/>
                <a:gdLst>
                  <a:gd name="T0" fmla="*/ 7 w 18"/>
                  <a:gd name="T1" fmla="*/ 38 h 38"/>
                  <a:gd name="T2" fmla="*/ 8 w 18"/>
                  <a:gd name="T3" fmla="*/ 34 h 38"/>
                  <a:gd name="T4" fmla="*/ 10 w 18"/>
                  <a:gd name="T5" fmla="*/ 30 h 38"/>
                  <a:gd name="T6" fmla="*/ 10 w 18"/>
                  <a:gd name="T7" fmla="*/ 26 h 38"/>
                  <a:gd name="T8" fmla="*/ 11 w 18"/>
                  <a:gd name="T9" fmla="*/ 21 h 38"/>
                  <a:gd name="T10" fmla="*/ 13 w 18"/>
                  <a:gd name="T11" fmla="*/ 17 h 38"/>
                  <a:gd name="T12" fmla="*/ 14 w 18"/>
                  <a:gd name="T13" fmla="*/ 13 h 38"/>
                  <a:gd name="T14" fmla="*/ 16 w 18"/>
                  <a:gd name="T15" fmla="*/ 11 h 38"/>
                  <a:gd name="T16" fmla="*/ 18 w 18"/>
                  <a:gd name="T17" fmla="*/ 7 h 38"/>
                  <a:gd name="T18" fmla="*/ 14 w 18"/>
                  <a:gd name="T19" fmla="*/ 0 h 38"/>
                  <a:gd name="T20" fmla="*/ 11 w 18"/>
                  <a:gd name="T21" fmla="*/ 5 h 38"/>
                  <a:gd name="T22" fmla="*/ 8 w 18"/>
                  <a:gd name="T23" fmla="*/ 9 h 38"/>
                  <a:gd name="T24" fmla="*/ 7 w 18"/>
                  <a:gd name="T25" fmla="*/ 13 h 38"/>
                  <a:gd name="T26" fmla="*/ 5 w 18"/>
                  <a:gd name="T27" fmla="*/ 17 h 38"/>
                  <a:gd name="T28" fmla="*/ 3 w 18"/>
                  <a:gd name="T29" fmla="*/ 21 h 38"/>
                  <a:gd name="T30" fmla="*/ 3 w 18"/>
                  <a:gd name="T31" fmla="*/ 26 h 38"/>
                  <a:gd name="T32" fmla="*/ 2 w 18"/>
                  <a:gd name="T33" fmla="*/ 32 h 38"/>
                  <a:gd name="T34" fmla="*/ 0 w 18"/>
                  <a:gd name="T35" fmla="*/ 36 h 38"/>
                  <a:gd name="T36" fmla="*/ 7 w 18"/>
                  <a:gd name="T37" fmla="*/ 38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38"/>
                  <a:gd name="T59" fmla="*/ 18 w 18"/>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38">
                    <a:moveTo>
                      <a:pt x="7" y="38"/>
                    </a:moveTo>
                    <a:lnTo>
                      <a:pt x="8" y="34"/>
                    </a:lnTo>
                    <a:lnTo>
                      <a:pt x="10" y="30"/>
                    </a:lnTo>
                    <a:lnTo>
                      <a:pt x="10" y="26"/>
                    </a:lnTo>
                    <a:lnTo>
                      <a:pt x="11" y="21"/>
                    </a:lnTo>
                    <a:lnTo>
                      <a:pt x="13" y="17"/>
                    </a:lnTo>
                    <a:lnTo>
                      <a:pt x="14" y="13"/>
                    </a:lnTo>
                    <a:lnTo>
                      <a:pt x="16" y="11"/>
                    </a:lnTo>
                    <a:lnTo>
                      <a:pt x="18" y="7"/>
                    </a:lnTo>
                    <a:lnTo>
                      <a:pt x="14" y="0"/>
                    </a:lnTo>
                    <a:lnTo>
                      <a:pt x="11" y="5"/>
                    </a:lnTo>
                    <a:lnTo>
                      <a:pt x="8" y="9"/>
                    </a:lnTo>
                    <a:lnTo>
                      <a:pt x="7" y="13"/>
                    </a:lnTo>
                    <a:lnTo>
                      <a:pt x="5" y="17"/>
                    </a:lnTo>
                    <a:lnTo>
                      <a:pt x="3" y="21"/>
                    </a:lnTo>
                    <a:lnTo>
                      <a:pt x="3" y="26"/>
                    </a:lnTo>
                    <a:lnTo>
                      <a:pt x="2" y="32"/>
                    </a:lnTo>
                    <a:lnTo>
                      <a:pt x="0" y="36"/>
                    </a:lnTo>
                    <a:lnTo>
                      <a:pt x="7" y="3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05" name="Freeform 525"/>
              <p:cNvSpPr>
                <a:spLocks/>
              </p:cNvSpPr>
              <p:nvPr/>
            </p:nvSpPr>
            <p:spPr bwMode="auto">
              <a:xfrm>
                <a:off x="3575" y="1831"/>
                <a:ext cx="21" cy="25"/>
              </a:xfrm>
              <a:custGeom>
                <a:avLst/>
                <a:gdLst>
                  <a:gd name="T0" fmla="*/ 21 w 21"/>
                  <a:gd name="T1" fmla="*/ 17 h 25"/>
                  <a:gd name="T2" fmla="*/ 18 w 21"/>
                  <a:gd name="T3" fmla="*/ 17 h 25"/>
                  <a:gd name="T4" fmla="*/ 14 w 21"/>
                  <a:gd name="T5" fmla="*/ 15 h 25"/>
                  <a:gd name="T6" fmla="*/ 11 w 21"/>
                  <a:gd name="T7" fmla="*/ 13 h 25"/>
                  <a:gd name="T8" fmla="*/ 10 w 21"/>
                  <a:gd name="T9" fmla="*/ 11 h 25"/>
                  <a:gd name="T10" fmla="*/ 8 w 21"/>
                  <a:gd name="T11" fmla="*/ 9 h 25"/>
                  <a:gd name="T12" fmla="*/ 7 w 21"/>
                  <a:gd name="T13" fmla="*/ 6 h 25"/>
                  <a:gd name="T14" fmla="*/ 7 w 21"/>
                  <a:gd name="T15" fmla="*/ 4 h 25"/>
                  <a:gd name="T16" fmla="*/ 7 w 21"/>
                  <a:gd name="T17" fmla="*/ 2 h 25"/>
                  <a:gd name="T18" fmla="*/ 0 w 21"/>
                  <a:gd name="T19" fmla="*/ 0 h 25"/>
                  <a:gd name="T20" fmla="*/ 0 w 21"/>
                  <a:gd name="T21" fmla="*/ 4 h 25"/>
                  <a:gd name="T22" fmla="*/ 0 w 21"/>
                  <a:gd name="T23" fmla="*/ 11 h 25"/>
                  <a:gd name="T24" fmla="*/ 2 w 21"/>
                  <a:gd name="T25" fmla="*/ 15 h 25"/>
                  <a:gd name="T26" fmla="*/ 5 w 21"/>
                  <a:gd name="T27" fmla="*/ 19 h 25"/>
                  <a:gd name="T28" fmla="*/ 8 w 21"/>
                  <a:gd name="T29" fmla="*/ 21 h 25"/>
                  <a:gd name="T30" fmla="*/ 11 w 21"/>
                  <a:gd name="T31" fmla="*/ 23 h 25"/>
                  <a:gd name="T32" fmla="*/ 16 w 21"/>
                  <a:gd name="T33" fmla="*/ 25 h 25"/>
                  <a:gd name="T34" fmla="*/ 19 w 21"/>
                  <a:gd name="T35" fmla="*/ 25 h 25"/>
                  <a:gd name="T36" fmla="*/ 21 w 21"/>
                  <a:gd name="T37" fmla="*/ 17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5"/>
                  <a:gd name="T59" fmla="*/ 21 w 2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5">
                    <a:moveTo>
                      <a:pt x="21" y="17"/>
                    </a:moveTo>
                    <a:lnTo>
                      <a:pt x="18" y="17"/>
                    </a:lnTo>
                    <a:lnTo>
                      <a:pt x="14" y="15"/>
                    </a:lnTo>
                    <a:lnTo>
                      <a:pt x="11" y="13"/>
                    </a:lnTo>
                    <a:lnTo>
                      <a:pt x="10" y="11"/>
                    </a:lnTo>
                    <a:lnTo>
                      <a:pt x="8" y="9"/>
                    </a:lnTo>
                    <a:lnTo>
                      <a:pt x="7" y="6"/>
                    </a:lnTo>
                    <a:lnTo>
                      <a:pt x="7" y="4"/>
                    </a:lnTo>
                    <a:lnTo>
                      <a:pt x="7" y="2"/>
                    </a:lnTo>
                    <a:lnTo>
                      <a:pt x="0" y="0"/>
                    </a:lnTo>
                    <a:lnTo>
                      <a:pt x="0" y="4"/>
                    </a:lnTo>
                    <a:lnTo>
                      <a:pt x="0" y="11"/>
                    </a:lnTo>
                    <a:lnTo>
                      <a:pt x="2" y="15"/>
                    </a:lnTo>
                    <a:lnTo>
                      <a:pt x="5" y="19"/>
                    </a:lnTo>
                    <a:lnTo>
                      <a:pt x="8" y="21"/>
                    </a:lnTo>
                    <a:lnTo>
                      <a:pt x="11" y="23"/>
                    </a:lnTo>
                    <a:lnTo>
                      <a:pt x="16" y="25"/>
                    </a:lnTo>
                    <a:lnTo>
                      <a:pt x="19" y="25"/>
                    </a:lnTo>
                    <a:lnTo>
                      <a:pt x="21"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06" name="Freeform 526"/>
              <p:cNvSpPr>
                <a:spLocks/>
              </p:cNvSpPr>
              <p:nvPr/>
            </p:nvSpPr>
            <p:spPr bwMode="auto">
              <a:xfrm>
                <a:off x="3594" y="1848"/>
                <a:ext cx="13" cy="21"/>
              </a:xfrm>
              <a:custGeom>
                <a:avLst/>
                <a:gdLst>
                  <a:gd name="T0" fmla="*/ 8 w 13"/>
                  <a:gd name="T1" fmla="*/ 13 h 21"/>
                  <a:gd name="T2" fmla="*/ 11 w 13"/>
                  <a:gd name="T3" fmla="*/ 13 h 21"/>
                  <a:gd name="T4" fmla="*/ 9 w 13"/>
                  <a:gd name="T5" fmla="*/ 11 h 21"/>
                  <a:gd name="T6" fmla="*/ 8 w 13"/>
                  <a:gd name="T7" fmla="*/ 8 h 21"/>
                  <a:gd name="T8" fmla="*/ 6 w 13"/>
                  <a:gd name="T9" fmla="*/ 6 h 21"/>
                  <a:gd name="T10" fmla="*/ 5 w 13"/>
                  <a:gd name="T11" fmla="*/ 4 h 21"/>
                  <a:gd name="T12" fmla="*/ 3 w 13"/>
                  <a:gd name="T13" fmla="*/ 2 h 21"/>
                  <a:gd name="T14" fmla="*/ 2 w 13"/>
                  <a:gd name="T15" fmla="*/ 0 h 21"/>
                  <a:gd name="T16" fmla="*/ 0 w 13"/>
                  <a:gd name="T17" fmla="*/ 8 h 21"/>
                  <a:gd name="T18" fmla="*/ 2 w 13"/>
                  <a:gd name="T19" fmla="*/ 11 h 21"/>
                  <a:gd name="T20" fmla="*/ 2 w 13"/>
                  <a:gd name="T21" fmla="*/ 13 h 21"/>
                  <a:gd name="T22" fmla="*/ 3 w 13"/>
                  <a:gd name="T23" fmla="*/ 15 h 21"/>
                  <a:gd name="T24" fmla="*/ 5 w 13"/>
                  <a:gd name="T25" fmla="*/ 17 h 21"/>
                  <a:gd name="T26" fmla="*/ 6 w 13"/>
                  <a:gd name="T27" fmla="*/ 19 h 21"/>
                  <a:gd name="T28" fmla="*/ 8 w 13"/>
                  <a:gd name="T29" fmla="*/ 21 h 21"/>
                  <a:gd name="T30" fmla="*/ 13 w 13"/>
                  <a:gd name="T31" fmla="*/ 19 h 21"/>
                  <a:gd name="T32" fmla="*/ 8 w 13"/>
                  <a:gd name="T33" fmla="*/ 13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21"/>
                  <a:gd name="T53" fmla="*/ 13 w 13"/>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21">
                    <a:moveTo>
                      <a:pt x="8" y="13"/>
                    </a:moveTo>
                    <a:lnTo>
                      <a:pt x="11" y="13"/>
                    </a:lnTo>
                    <a:lnTo>
                      <a:pt x="9" y="11"/>
                    </a:lnTo>
                    <a:lnTo>
                      <a:pt x="8" y="8"/>
                    </a:lnTo>
                    <a:lnTo>
                      <a:pt x="6" y="6"/>
                    </a:lnTo>
                    <a:lnTo>
                      <a:pt x="5" y="4"/>
                    </a:lnTo>
                    <a:lnTo>
                      <a:pt x="3" y="2"/>
                    </a:lnTo>
                    <a:lnTo>
                      <a:pt x="2" y="0"/>
                    </a:lnTo>
                    <a:lnTo>
                      <a:pt x="0" y="8"/>
                    </a:lnTo>
                    <a:lnTo>
                      <a:pt x="2" y="11"/>
                    </a:lnTo>
                    <a:lnTo>
                      <a:pt x="2" y="13"/>
                    </a:lnTo>
                    <a:lnTo>
                      <a:pt x="3" y="15"/>
                    </a:lnTo>
                    <a:lnTo>
                      <a:pt x="5" y="17"/>
                    </a:lnTo>
                    <a:lnTo>
                      <a:pt x="6" y="19"/>
                    </a:lnTo>
                    <a:lnTo>
                      <a:pt x="8" y="21"/>
                    </a:lnTo>
                    <a:lnTo>
                      <a:pt x="13" y="19"/>
                    </a:lnTo>
                    <a:lnTo>
                      <a:pt x="8"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07" name="Freeform 527"/>
              <p:cNvSpPr>
                <a:spLocks/>
              </p:cNvSpPr>
              <p:nvPr/>
            </p:nvSpPr>
            <p:spPr bwMode="auto">
              <a:xfrm>
                <a:off x="3602" y="1798"/>
                <a:ext cx="23" cy="69"/>
              </a:xfrm>
              <a:custGeom>
                <a:avLst/>
                <a:gdLst>
                  <a:gd name="T0" fmla="*/ 16 w 23"/>
                  <a:gd name="T1" fmla="*/ 4 h 69"/>
                  <a:gd name="T2" fmla="*/ 17 w 23"/>
                  <a:gd name="T3" fmla="*/ 10 h 69"/>
                  <a:gd name="T4" fmla="*/ 17 w 23"/>
                  <a:gd name="T5" fmla="*/ 16 h 69"/>
                  <a:gd name="T6" fmla="*/ 17 w 23"/>
                  <a:gd name="T7" fmla="*/ 25 h 69"/>
                  <a:gd name="T8" fmla="*/ 14 w 23"/>
                  <a:gd name="T9" fmla="*/ 33 h 69"/>
                  <a:gd name="T10" fmla="*/ 11 w 23"/>
                  <a:gd name="T11" fmla="*/ 42 h 69"/>
                  <a:gd name="T12" fmla="*/ 8 w 23"/>
                  <a:gd name="T13" fmla="*/ 48 h 69"/>
                  <a:gd name="T14" fmla="*/ 3 w 23"/>
                  <a:gd name="T15" fmla="*/ 56 h 69"/>
                  <a:gd name="T16" fmla="*/ 0 w 23"/>
                  <a:gd name="T17" fmla="*/ 63 h 69"/>
                  <a:gd name="T18" fmla="*/ 5 w 23"/>
                  <a:gd name="T19" fmla="*/ 69 h 69"/>
                  <a:gd name="T20" fmla="*/ 9 w 23"/>
                  <a:gd name="T21" fmla="*/ 61 h 69"/>
                  <a:gd name="T22" fmla="*/ 12 w 23"/>
                  <a:gd name="T23" fmla="*/ 54 h 69"/>
                  <a:gd name="T24" fmla="*/ 17 w 23"/>
                  <a:gd name="T25" fmla="*/ 46 h 69"/>
                  <a:gd name="T26" fmla="*/ 20 w 23"/>
                  <a:gd name="T27" fmla="*/ 35 h 69"/>
                  <a:gd name="T28" fmla="*/ 23 w 23"/>
                  <a:gd name="T29" fmla="*/ 27 h 69"/>
                  <a:gd name="T30" fmla="*/ 23 w 23"/>
                  <a:gd name="T31" fmla="*/ 18 h 69"/>
                  <a:gd name="T32" fmla="*/ 23 w 23"/>
                  <a:gd name="T33" fmla="*/ 8 h 69"/>
                  <a:gd name="T34" fmla="*/ 22 w 23"/>
                  <a:gd name="T35" fmla="*/ 0 h 69"/>
                  <a:gd name="T36" fmla="*/ 16 w 23"/>
                  <a:gd name="T37" fmla="*/ 4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69"/>
                  <a:gd name="T59" fmla="*/ 23 w 23"/>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69">
                    <a:moveTo>
                      <a:pt x="16" y="4"/>
                    </a:moveTo>
                    <a:lnTo>
                      <a:pt x="17" y="10"/>
                    </a:lnTo>
                    <a:lnTo>
                      <a:pt x="17" y="16"/>
                    </a:lnTo>
                    <a:lnTo>
                      <a:pt x="17" y="25"/>
                    </a:lnTo>
                    <a:lnTo>
                      <a:pt x="14" y="33"/>
                    </a:lnTo>
                    <a:lnTo>
                      <a:pt x="11" y="42"/>
                    </a:lnTo>
                    <a:lnTo>
                      <a:pt x="8" y="48"/>
                    </a:lnTo>
                    <a:lnTo>
                      <a:pt x="3" y="56"/>
                    </a:lnTo>
                    <a:lnTo>
                      <a:pt x="0" y="63"/>
                    </a:lnTo>
                    <a:lnTo>
                      <a:pt x="5" y="69"/>
                    </a:lnTo>
                    <a:lnTo>
                      <a:pt x="9" y="61"/>
                    </a:lnTo>
                    <a:lnTo>
                      <a:pt x="12" y="54"/>
                    </a:lnTo>
                    <a:lnTo>
                      <a:pt x="17" y="46"/>
                    </a:lnTo>
                    <a:lnTo>
                      <a:pt x="20" y="35"/>
                    </a:lnTo>
                    <a:lnTo>
                      <a:pt x="23" y="27"/>
                    </a:lnTo>
                    <a:lnTo>
                      <a:pt x="23" y="18"/>
                    </a:lnTo>
                    <a:lnTo>
                      <a:pt x="23" y="8"/>
                    </a:lnTo>
                    <a:lnTo>
                      <a:pt x="22" y="0"/>
                    </a:lnTo>
                    <a:lnTo>
                      <a:pt x="16" y="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08" name="Freeform 528"/>
              <p:cNvSpPr>
                <a:spLocks/>
              </p:cNvSpPr>
              <p:nvPr/>
            </p:nvSpPr>
            <p:spPr bwMode="auto">
              <a:xfrm>
                <a:off x="3514" y="1781"/>
                <a:ext cx="69" cy="56"/>
              </a:xfrm>
              <a:custGeom>
                <a:avLst/>
                <a:gdLst>
                  <a:gd name="T0" fmla="*/ 63 w 69"/>
                  <a:gd name="T1" fmla="*/ 0 h 56"/>
                  <a:gd name="T2" fmla="*/ 55 w 69"/>
                  <a:gd name="T3" fmla="*/ 0 h 56"/>
                  <a:gd name="T4" fmla="*/ 47 w 69"/>
                  <a:gd name="T5" fmla="*/ 0 h 56"/>
                  <a:gd name="T6" fmla="*/ 39 w 69"/>
                  <a:gd name="T7" fmla="*/ 0 h 56"/>
                  <a:gd name="T8" fmla="*/ 32 w 69"/>
                  <a:gd name="T9" fmla="*/ 2 h 56"/>
                  <a:gd name="T10" fmla="*/ 25 w 69"/>
                  <a:gd name="T11" fmla="*/ 4 h 56"/>
                  <a:gd name="T12" fmla="*/ 18 w 69"/>
                  <a:gd name="T13" fmla="*/ 8 h 56"/>
                  <a:gd name="T14" fmla="*/ 10 w 69"/>
                  <a:gd name="T15" fmla="*/ 10 h 56"/>
                  <a:gd name="T16" fmla="*/ 3 w 69"/>
                  <a:gd name="T17" fmla="*/ 17 h 56"/>
                  <a:gd name="T18" fmla="*/ 2 w 69"/>
                  <a:gd name="T19" fmla="*/ 19 h 56"/>
                  <a:gd name="T20" fmla="*/ 0 w 69"/>
                  <a:gd name="T21" fmla="*/ 21 h 56"/>
                  <a:gd name="T22" fmla="*/ 0 w 69"/>
                  <a:gd name="T23" fmla="*/ 23 h 56"/>
                  <a:gd name="T24" fmla="*/ 0 w 69"/>
                  <a:gd name="T25" fmla="*/ 25 h 56"/>
                  <a:gd name="T26" fmla="*/ 0 w 69"/>
                  <a:gd name="T27" fmla="*/ 27 h 56"/>
                  <a:gd name="T28" fmla="*/ 0 w 69"/>
                  <a:gd name="T29" fmla="*/ 29 h 56"/>
                  <a:gd name="T30" fmla="*/ 0 w 69"/>
                  <a:gd name="T31" fmla="*/ 31 h 56"/>
                  <a:gd name="T32" fmla="*/ 2 w 69"/>
                  <a:gd name="T33" fmla="*/ 33 h 56"/>
                  <a:gd name="T34" fmla="*/ 5 w 69"/>
                  <a:gd name="T35" fmla="*/ 38 h 56"/>
                  <a:gd name="T36" fmla="*/ 7 w 69"/>
                  <a:gd name="T37" fmla="*/ 42 h 56"/>
                  <a:gd name="T38" fmla="*/ 10 w 69"/>
                  <a:gd name="T39" fmla="*/ 44 h 56"/>
                  <a:gd name="T40" fmla="*/ 13 w 69"/>
                  <a:gd name="T41" fmla="*/ 48 h 56"/>
                  <a:gd name="T42" fmla="*/ 14 w 69"/>
                  <a:gd name="T43" fmla="*/ 50 h 56"/>
                  <a:gd name="T44" fmla="*/ 18 w 69"/>
                  <a:gd name="T45" fmla="*/ 52 h 56"/>
                  <a:gd name="T46" fmla="*/ 21 w 69"/>
                  <a:gd name="T47" fmla="*/ 54 h 56"/>
                  <a:gd name="T48" fmla="*/ 24 w 69"/>
                  <a:gd name="T49" fmla="*/ 54 h 56"/>
                  <a:gd name="T50" fmla="*/ 28 w 69"/>
                  <a:gd name="T51" fmla="*/ 56 h 56"/>
                  <a:gd name="T52" fmla="*/ 32 w 69"/>
                  <a:gd name="T53" fmla="*/ 56 h 56"/>
                  <a:gd name="T54" fmla="*/ 36 w 69"/>
                  <a:gd name="T55" fmla="*/ 56 h 56"/>
                  <a:gd name="T56" fmla="*/ 39 w 69"/>
                  <a:gd name="T57" fmla="*/ 56 h 56"/>
                  <a:gd name="T58" fmla="*/ 44 w 69"/>
                  <a:gd name="T59" fmla="*/ 54 h 56"/>
                  <a:gd name="T60" fmla="*/ 47 w 69"/>
                  <a:gd name="T61" fmla="*/ 54 h 56"/>
                  <a:gd name="T62" fmla="*/ 50 w 69"/>
                  <a:gd name="T63" fmla="*/ 52 h 56"/>
                  <a:gd name="T64" fmla="*/ 54 w 69"/>
                  <a:gd name="T65" fmla="*/ 50 h 56"/>
                  <a:gd name="T66" fmla="*/ 57 w 69"/>
                  <a:gd name="T67" fmla="*/ 46 h 56"/>
                  <a:gd name="T68" fmla="*/ 60 w 69"/>
                  <a:gd name="T69" fmla="*/ 42 h 56"/>
                  <a:gd name="T70" fmla="*/ 63 w 69"/>
                  <a:gd name="T71" fmla="*/ 38 h 56"/>
                  <a:gd name="T72" fmla="*/ 64 w 69"/>
                  <a:gd name="T73" fmla="*/ 31 h 56"/>
                  <a:gd name="T74" fmla="*/ 66 w 69"/>
                  <a:gd name="T75" fmla="*/ 27 h 56"/>
                  <a:gd name="T76" fmla="*/ 68 w 69"/>
                  <a:gd name="T77" fmla="*/ 21 h 56"/>
                  <a:gd name="T78" fmla="*/ 68 w 69"/>
                  <a:gd name="T79" fmla="*/ 14 h 56"/>
                  <a:gd name="T80" fmla="*/ 69 w 69"/>
                  <a:gd name="T81" fmla="*/ 8 h 56"/>
                  <a:gd name="T82" fmla="*/ 69 w 69"/>
                  <a:gd name="T83" fmla="*/ 6 h 56"/>
                  <a:gd name="T84" fmla="*/ 69 w 69"/>
                  <a:gd name="T85" fmla="*/ 6 h 56"/>
                  <a:gd name="T86" fmla="*/ 68 w 69"/>
                  <a:gd name="T87" fmla="*/ 4 h 56"/>
                  <a:gd name="T88" fmla="*/ 68 w 69"/>
                  <a:gd name="T89" fmla="*/ 2 h 56"/>
                  <a:gd name="T90" fmla="*/ 66 w 69"/>
                  <a:gd name="T91" fmla="*/ 2 h 56"/>
                  <a:gd name="T92" fmla="*/ 66 w 69"/>
                  <a:gd name="T93" fmla="*/ 0 h 56"/>
                  <a:gd name="T94" fmla="*/ 64 w 69"/>
                  <a:gd name="T95" fmla="*/ 0 h 56"/>
                  <a:gd name="T96" fmla="*/ 63 w 69"/>
                  <a:gd name="T97" fmla="*/ 0 h 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
                  <a:gd name="T148" fmla="*/ 0 h 56"/>
                  <a:gd name="T149" fmla="*/ 69 w 69"/>
                  <a:gd name="T150" fmla="*/ 56 h 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 h="56">
                    <a:moveTo>
                      <a:pt x="63" y="0"/>
                    </a:moveTo>
                    <a:lnTo>
                      <a:pt x="55" y="0"/>
                    </a:lnTo>
                    <a:lnTo>
                      <a:pt x="47" y="0"/>
                    </a:lnTo>
                    <a:lnTo>
                      <a:pt x="39" y="0"/>
                    </a:lnTo>
                    <a:lnTo>
                      <a:pt x="32" y="2"/>
                    </a:lnTo>
                    <a:lnTo>
                      <a:pt x="25" y="4"/>
                    </a:lnTo>
                    <a:lnTo>
                      <a:pt x="18" y="8"/>
                    </a:lnTo>
                    <a:lnTo>
                      <a:pt x="10" y="10"/>
                    </a:lnTo>
                    <a:lnTo>
                      <a:pt x="3" y="17"/>
                    </a:lnTo>
                    <a:lnTo>
                      <a:pt x="2" y="19"/>
                    </a:lnTo>
                    <a:lnTo>
                      <a:pt x="0" y="21"/>
                    </a:lnTo>
                    <a:lnTo>
                      <a:pt x="0" y="23"/>
                    </a:lnTo>
                    <a:lnTo>
                      <a:pt x="0" y="25"/>
                    </a:lnTo>
                    <a:lnTo>
                      <a:pt x="0" y="27"/>
                    </a:lnTo>
                    <a:lnTo>
                      <a:pt x="0" y="29"/>
                    </a:lnTo>
                    <a:lnTo>
                      <a:pt x="0" y="31"/>
                    </a:lnTo>
                    <a:lnTo>
                      <a:pt x="2" y="33"/>
                    </a:lnTo>
                    <a:lnTo>
                      <a:pt x="5" y="38"/>
                    </a:lnTo>
                    <a:lnTo>
                      <a:pt x="7" y="42"/>
                    </a:lnTo>
                    <a:lnTo>
                      <a:pt x="10" y="44"/>
                    </a:lnTo>
                    <a:lnTo>
                      <a:pt x="13" y="48"/>
                    </a:lnTo>
                    <a:lnTo>
                      <a:pt x="14" y="50"/>
                    </a:lnTo>
                    <a:lnTo>
                      <a:pt x="18" y="52"/>
                    </a:lnTo>
                    <a:lnTo>
                      <a:pt x="21" y="54"/>
                    </a:lnTo>
                    <a:lnTo>
                      <a:pt x="24" y="54"/>
                    </a:lnTo>
                    <a:lnTo>
                      <a:pt x="28" y="56"/>
                    </a:lnTo>
                    <a:lnTo>
                      <a:pt x="32" y="56"/>
                    </a:lnTo>
                    <a:lnTo>
                      <a:pt x="36" y="56"/>
                    </a:lnTo>
                    <a:lnTo>
                      <a:pt x="39" y="56"/>
                    </a:lnTo>
                    <a:lnTo>
                      <a:pt x="44" y="54"/>
                    </a:lnTo>
                    <a:lnTo>
                      <a:pt x="47" y="54"/>
                    </a:lnTo>
                    <a:lnTo>
                      <a:pt x="50" y="52"/>
                    </a:lnTo>
                    <a:lnTo>
                      <a:pt x="54" y="50"/>
                    </a:lnTo>
                    <a:lnTo>
                      <a:pt x="57" y="46"/>
                    </a:lnTo>
                    <a:lnTo>
                      <a:pt x="60" y="42"/>
                    </a:lnTo>
                    <a:lnTo>
                      <a:pt x="63" y="38"/>
                    </a:lnTo>
                    <a:lnTo>
                      <a:pt x="64" y="31"/>
                    </a:lnTo>
                    <a:lnTo>
                      <a:pt x="66" y="27"/>
                    </a:lnTo>
                    <a:lnTo>
                      <a:pt x="68" y="21"/>
                    </a:lnTo>
                    <a:lnTo>
                      <a:pt x="68" y="14"/>
                    </a:lnTo>
                    <a:lnTo>
                      <a:pt x="69" y="8"/>
                    </a:lnTo>
                    <a:lnTo>
                      <a:pt x="69" y="6"/>
                    </a:lnTo>
                    <a:lnTo>
                      <a:pt x="68" y="4"/>
                    </a:lnTo>
                    <a:lnTo>
                      <a:pt x="68" y="2"/>
                    </a:lnTo>
                    <a:lnTo>
                      <a:pt x="66" y="2"/>
                    </a:lnTo>
                    <a:lnTo>
                      <a:pt x="66" y="0"/>
                    </a:lnTo>
                    <a:lnTo>
                      <a:pt x="64" y="0"/>
                    </a:lnTo>
                    <a:lnTo>
                      <a:pt x="63" y="0"/>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09" name="Freeform 529"/>
              <p:cNvSpPr>
                <a:spLocks/>
              </p:cNvSpPr>
              <p:nvPr/>
            </p:nvSpPr>
            <p:spPr bwMode="auto">
              <a:xfrm>
                <a:off x="3516" y="1777"/>
                <a:ext cx="61" cy="25"/>
              </a:xfrm>
              <a:custGeom>
                <a:avLst/>
                <a:gdLst>
                  <a:gd name="T0" fmla="*/ 3 w 61"/>
                  <a:gd name="T1" fmla="*/ 25 h 25"/>
                  <a:gd name="T2" fmla="*/ 9 w 61"/>
                  <a:gd name="T3" fmla="*/ 18 h 25"/>
                  <a:gd name="T4" fmla="*/ 17 w 61"/>
                  <a:gd name="T5" fmla="*/ 16 h 25"/>
                  <a:gd name="T6" fmla="*/ 23 w 61"/>
                  <a:gd name="T7" fmla="*/ 12 h 25"/>
                  <a:gd name="T8" fmla="*/ 31 w 61"/>
                  <a:gd name="T9" fmla="*/ 10 h 25"/>
                  <a:gd name="T10" fmla="*/ 37 w 61"/>
                  <a:gd name="T11" fmla="*/ 8 h 25"/>
                  <a:gd name="T12" fmla="*/ 45 w 61"/>
                  <a:gd name="T13" fmla="*/ 8 h 25"/>
                  <a:gd name="T14" fmla="*/ 53 w 61"/>
                  <a:gd name="T15" fmla="*/ 8 h 25"/>
                  <a:gd name="T16" fmla="*/ 61 w 61"/>
                  <a:gd name="T17" fmla="*/ 8 h 25"/>
                  <a:gd name="T18" fmla="*/ 61 w 61"/>
                  <a:gd name="T19" fmla="*/ 0 h 25"/>
                  <a:gd name="T20" fmla="*/ 53 w 61"/>
                  <a:gd name="T21" fmla="*/ 0 h 25"/>
                  <a:gd name="T22" fmla="*/ 45 w 61"/>
                  <a:gd name="T23" fmla="*/ 0 h 25"/>
                  <a:gd name="T24" fmla="*/ 37 w 61"/>
                  <a:gd name="T25" fmla="*/ 0 h 25"/>
                  <a:gd name="T26" fmla="*/ 30 w 61"/>
                  <a:gd name="T27" fmla="*/ 2 h 25"/>
                  <a:gd name="T28" fmla="*/ 22 w 61"/>
                  <a:gd name="T29" fmla="*/ 4 h 25"/>
                  <a:gd name="T30" fmla="*/ 14 w 61"/>
                  <a:gd name="T31" fmla="*/ 8 h 25"/>
                  <a:gd name="T32" fmla="*/ 8 w 61"/>
                  <a:gd name="T33" fmla="*/ 12 h 25"/>
                  <a:gd name="T34" fmla="*/ 0 w 61"/>
                  <a:gd name="T35" fmla="*/ 16 h 25"/>
                  <a:gd name="T36" fmla="*/ 3 w 61"/>
                  <a:gd name="T37" fmla="*/ 25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
                  <a:gd name="T58" fmla="*/ 0 h 25"/>
                  <a:gd name="T59" fmla="*/ 61 w 61"/>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 h="25">
                    <a:moveTo>
                      <a:pt x="3" y="25"/>
                    </a:moveTo>
                    <a:lnTo>
                      <a:pt x="9" y="18"/>
                    </a:lnTo>
                    <a:lnTo>
                      <a:pt x="17" y="16"/>
                    </a:lnTo>
                    <a:lnTo>
                      <a:pt x="23" y="12"/>
                    </a:lnTo>
                    <a:lnTo>
                      <a:pt x="31" y="10"/>
                    </a:lnTo>
                    <a:lnTo>
                      <a:pt x="37" y="8"/>
                    </a:lnTo>
                    <a:lnTo>
                      <a:pt x="45" y="8"/>
                    </a:lnTo>
                    <a:lnTo>
                      <a:pt x="53" y="8"/>
                    </a:lnTo>
                    <a:lnTo>
                      <a:pt x="61" y="8"/>
                    </a:lnTo>
                    <a:lnTo>
                      <a:pt x="61" y="0"/>
                    </a:lnTo>
                    <a:lnTo>
                      <a:pt x="53" y="0"/>
                    </a:lnTo>
                    <a:lnTo>
                      <a:pt x="45" y="0"/>
                    </a:lnTo>
                    <a:lnTo>
                      <a:pt x="37" y="0"/>
                    </a:lnTo>
                    <a:lnTo>
                      <a:pt x="30" y="2"/>
                    </a:lnTo>
                    <a:lnTo>
                      <a:pt x="22" y="4"/>
                    </a:lnTo>
                    <a:lnTo>
                      <a:pt x="14" y="8"/>
                    </a:lnTo>
                    <a:lnTo>
                      <a:pt x="8" y="12"/>
                    </a:lnTo>
                    <a:lnTo>
                      <a:pt x="0" y="16"/>
                    </a:lnTo>
                    <a:lnTo>
                      <a:pt x="3" y="2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10" name="Freeform 530"/>
              <p:cNvSpPr>
                <a:spLocks/>
              </p:cNvSpPr>
              <p:nvPr/>
            </p:nvSpPr>
            <p:spPr bwMode="auto">
              <a:xfrm>
                <a:off x="3511" y="1793"/>
                <a:ext cx="8" cy="26"/>
              </a:xfrm>
              <a:custGeom>
                <a:avLst/>
                <a:gdLst>
                  <a:gd name="T0" fmla="*/ 8 w 8"/>
                  <a:gd name="T1" fmla="*/ 19 h 26"/>
                  <a:gd name="T2" fmla="*/ 6 w 8"/>
                  <a:gd name="T3" fmla="*/ 17 h 26"/>
                  <a:gd name="T4" fmla="*/ 6 w 8"/>
                  <a:gd name="T5" fmla="*/ 15 h 26"/>
                  <a:gd name="T6" fmla="*/ 6 w 8"/>
                  <a:gd name="T7" fmla="*/ 13 h 26"/>
                  <a:gd name="T8" fmla="*/ 6 w 8"/>
                  <a:gd name="T9" fmla="*/ 11 h 26"/>
                  <a:gd name="T10" fmla="*/ 8 w 8"/>
                  <a:gd name="T11" fmla="*/ 9 h 26"/>
                  <a:gd name="T12" fmla="*/ 5 w 8"/>
                  <a:gd name="T13" fmla="*/ 0 h 26"/>
                  <a:gd name="T14" fmla="*/ 3 w 8"/>
                  <a:gd name="T15" fmla="*/ 2 h 26"/>
                  <a:gd name="T16" fmla="*/ 0 w 8"/>
                  <a:gd name="T17" fmla="*/ 7 h 26"/>
                  <a:gd name="T18" fmla="*/ 0 w 8"/>
                  <a:gd name="T19" fmla="*/ 9 h 26"/>
                  <a:gd name="T20" fmla="*/ 0 w 8"/>
                  <a:gd name="T21" fmla="*/ 13 h 26"/>
                  <a:gd name="T22" fmla="*/ 0 w 8"/>
                  <a:gd name="T23" fmla="*/ 15 h 26"/>
                  <a:gd name="T24" fmla="*/ 0 w 8"/>
                  <a:gd name="T25" fmla="*/ 19 h 26"/>
                  <a:gd name="T26" fmla="*/ 2 w 8"/>
                  <a:gd name="T27" fmla="*/ 21 h 26"/>
                  <a:gd name="T28" fmla="*/ 2 w 8"/>
                  <a:gd name="T29" fmla="*/ 26 h 26"/>
                  <a:gd name="T30" fmla="*/ 8 w 8"/>
                  <a:gd name="T31" fmla="*/ 19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
                  <a:gd name="T49" fmla="*/ 0 h 26"/>
                  <a:gd name="T50" fmla="*/ 8 w 8"/>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 h="26">
                    <a:moveTo>
                      <a:pt x="8" y="19"/>
                    </a:moveTo>
                    <a:lnTo>
                      <a:pt x="6" y="17"/>
                    </a:lnTo>
                    <a:lnTo>
                      <a:pt x="6" y="15"/>
                    </a:lnTo>
                    <a:lnTo>
                      <a:pt x="6" y="13"/>
                    </a:lnTo>
                    <a:lnTo>
                      <a:pt x="6" y="11"/>
                    </a:lnTo>
                    <a:lnTo>
                      <a:pt x="8" y="9"/>
                    </a:lnTo>
                    <a:lnTo>
                      <a:pt x="5" y="0"/>
                    </a:lnTo>
                    <a:lnTo>
                      <a:pt x="3" y="2"/>
                    </a:lnTo>
                    <a:lnTo>
                      <a:pt x="0" y="7"/>
                    </a:lnTo>
                    <a:lnTo>
                      <a:pt x="0" y="9"/>
                    </a:lnTo>
                    <a:lnTo>
                      <a:pt x="0" y="13"/>
                    </a:lnTo>
                    <a:lnTo>
                      <a:pt x="0" y="15"/>
                    </a:lnTo>
                    <a:lnTo>
                      <a:pt x="0" y="19"/>
                    </a:lnTo>
                    <a:lnTo>
                      <a:pt x="2" y="21"/>
                    </a:lnTo>
                    <a:lnTo>
                      <a:pt x="2" y="26"/>
                    </a:lnTo>
                    <a:lnTo>
                      <a:pt x="8"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11" name="Freeform 531"/>
              <p:cNvSpPr>
                <a:spLocks/>
              </p:cNvSpPr>
              <p:nvPr/>
            </p:nvSpPr>
            <p:spPr bwMode="auto">
              <a:xfrm>
                <a:off x="3513" y="1812"/>
                <a:ext cx="26" cy="28"/>
              </a:xfrm>
              <a:custGeom>
                <a:avLst/>
                <a:gdLst>
                  <a:gd name="T0" fmla="*/ 26 w 26"/>
                  <a:gd name="T1" fmla="*/ 19 h 28"/>
                  <a:gd name="T2" fmla="*/ 23 w 26"/>
                  <a:gd name="T3" fmla="*/ 19 h 28"/>
                  <a:gd name="T4" fmla="*/ 20 w 26"/>
                  <a:gd name="T5" fmla="*/ 17 h 28"/>
                  <a:gd name="T6" fmla="*/ 17 w 26"/>
                  <a:gd name="T7" fmla="*/ 15 h 28"/>
                  <a:gd name="T8" fmla="*/ 15 w 26"/>
                  <a:gd name="T9" fmla="*/ 13 h 28"/>
                  <a:gd name="T10" fmla="*/ 12 w 26"/>
                  <a:gd name="T11" fmla="*/ 11 h 28"/>
                  <a:gd name="T12" fmla="*/ 11 w 26"/>
                  <a:gd name="T13" fmla="*/ 7 h 28"/>
                  <a:gd name="T14" fmla="*/ 8 w 26"/>
                  <a:gd name="T15" fmla="*/ 4 h 28"/>
                  <a:gd name="T16" fmla="*/ 6 w 26"/>
                  <a:gd name="T17" fmla="*/ 0 h 28"/>
                  <a:gd name="T18" fmla="*/ 0 w 26"/>
                  <a:gd name="T19" fmla="*/ 7 h 28"/>
                  <a:gd name="T20" fmla="*/ 3 w 26"/>
                  <a:gd name="T21" fmla="*/ 9 h 28"/>
                  <a:gd name="T22" fmla="*/ 6 w 26"/>
                  <a:gd name="T23" fmla="*/ 13 h 28"/>
                  <a:gd name="T24" fmla="*/ 8 w 26"/>
                  <a:gd name="T25" fmla="*/ 17 h 28"/>
                  <a:gd name="T26" fmla="*/ 11 w 26"/>
                  <a:gd name="T27" fmla="*/ 19 h 28"/>
                  <a:gd name="T28" fmla="*/ 14 w 26"/>
                  <a:gd name="T29" fmla="*/ 23 h 28"/>
                  <a:gd name="T30" fmla="*/ 17 w 26"/>
                  <a:gd name="T31" fmla="*/ 25 h 28"/>
                  <a:gd name="T32" fmla="*/ 22 w 26"/>
                  <a:gd name="T33" fmla="*/ 28 h 28"/>
                  <a:gd name="T34" fmla="*/ 25 w 26"/>
                  <a:gd name="T35" fmla="*/ 28 h 28"/>
                  <a:gd name="T36" fmla="*/ 26 w 26"/>
                  <a:gd name="T37" fmla="*/ 19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8"/>
                  <a:gd name="T59" fmla="*/ 26 w 26"/>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8">
                    <a:moveTo>
                      <a:pt x="26" y="19"/>
                    </a:moveTo>
                    <a:lnTo>
                      <a:pt x="23" y="19"/>
                    </a:lnTo>
                    <a:lnTo>
                      <a:pt x="20" y="17"/>
                    </a:lnTo>
                    <a:lnTo>
                      <a:pt x="17" y="15"/>
                    </a:lnTo>
                    <a:lnTo>
                      <a:pt x="15" y="13"/>
                    </a:lnTo>
                    <a:lnTo>
                      <a:pt x="12" y="11"/>
                    </a:lnTo>
                    <a:lnTo>
                      <a:pt x="11" y="7"/>
                    </a:lnTo>
                    <a:lnTo>
                      <a:pt x="8" y="4"/>
                    </a:lnTo>
                    <a:lnTo>
                      <a:pt x="6" y="0"/>
                    </a:lnTo>
                    <a:lnTo>
                      <a:pt x="0" y="7"/>
                    </a:lnTo>
                    <a:lnTo>
                      <a:pt x="3" y="9"/>
                    </a:lnTo>
                    <a:lnTo>
                      <a:pt x="6" y="13"/>
                    </a:lnTo>
                    <a:lnTo>
                      <a:pt x="8" y="17"/>
                    </a:lnTo>
                    <a:lnTo>
                      <a:pt x="11" y="19"/>
                    </a:lnTo>
                    <a:lnTo>
                      <a:pt x="14" y="23"/>
                    </a:lnTo>
                    <a:lnTo>
                      <a:pt x="17" y="25"/>
                    </a:lnTo>
                    <a:lnTo>
                      <a:pt x="22" y="28"/>
                    </a:lnTo>
                    <a:lnTo>
                      <a:pt x="25" y="28"/>
                    </a:lnTo>
                    <a:lnTo>
                      <a:pt x="26"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12" name="Freeform 532"/>
              <p:cNvSpPr>
                <a:spLocks/>
              </p:cNvSpPr>
              <p:nvPr/>
            </p:nvSpPr>
            <p:spPr bwMode="auto">
              <a:xfrm>
                <a:off x="3538" y="1827"/>
                <a:ext cx="31" cy="15"/>
              </a:xfrm>
              <a:custGeom>
                <a:avLst/>
                <a:gdLst>
                  <a:gd name="T0" fmla="*/ 28 w 31"/>
                  <a:gd name="T1" fmla="*/ 0 h 15"/>
                  <a:gd name="T2" fmla="*/ 25 w 31"/>
                  <a:gd name="T3" fmla="*/ 2 h 15"/>
                  <a:gd name="T4" fmla="*/ 22 w 31"/>
                  <a:gd name="T5" fmla="*/ 4 h 15"/>
                  <a:gd name="T6" fmla="*/ 19 w 31"/>
                  <a:gd name="T7" fmla="*/ 4 h 15"/>
                  <a:gd name="T8" fmla="*/ 15 w 31"/>
                  <a:gd name="T9" fmla="*/ 4 h 15"/>
                  <a:gd name="T10" fmla="*/ 12 w 31"/>
                  <a:gd name="T11" fmla="*/ 6 h 15"/>
                  <a:gd name="T12" fmla="*/ 8 w 31"/>
                  <a:gd name="T13" fmla="*/ 6 h 15"/>
                  <a:gd name="T14" fmla="*/ 4 w 31"/>
                  <a:gd name="T15" fmla="*/ 4 h 15"/>
                  <a:gd name="T16" fmla="*/ 1 w 31"/>
                  <a:gd name="T17" fmla="*/ 4 h 15"/>
                  <a:gd name="T18" fmla="*/ 0 w 31"/>
                  <a:gd name="T19" fmla="*/ 13 h 15"/>
                  <a:gd name="T20" fmla="*/ 4 w 31"/>
                  <a:gd name="T21" fmla="*/ 15 h 15"/>
                  <a:gd name="T22" fmla="*/ 8 w 31"/>
                  <a:gd name="T23" fmla="*/ 15 h 15"/>
                  <a:gd name="T24" fmla="*/ 12 w 31"/>
                  <a:gd name="T25" fmla="*/ 15 h 15"/>
                  <a:gd name="T26" fmla="*/ 17 w 31"/>
                  <a:gd name="T27" fmla="*/ 15 h 15"/>
                  <a:gd name="T28" fmla="*/ 20 w 31"/>
                  <a:gd name="T29" fmla="*/ 13 h 15"/>
                  <a:gd name="T30" fmla="*/ 25 w 31"/>
                  <a:gd name="T31" fmla="*/ 13 h 15"/>
                  <a:gd name="T32" fmla="*/ 28 w 31"/>
                  <a:gd name="T33" fmla="*/ 10 h 15"/>
                  <a:gd name="T34" fmla="*/ 31 w 31"/>
                  <a:gd name="T35" fmla="*/ 8 h 15"/>
                  <a:gd name="T36" fmla="*/ 28 w 31"/>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15"/>
                  <a:gd name="T59" fmla="*/ 31 w 31"/>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15">
                    <a:moveTo>
                      <a:pt x="28" y="0"/>
                    </a:moveTo>
                    <a:lnTo>
                      <a:pt x="25" y="2"/>
                    </a:lnTo>
                    <a:lnTo>
                      <a:pt x="22" y="4"/>
                    </a:lnTo>
                    <a:lnTo>
                      <a:pt x="19" y="4"/>
                    </a:lnTo>
                    <a:lnTo>
                      <a:pt x="15" y="4"/>
                    </a:lnTo>
                    <a:lnTo>
                      <a:pt x="12" y="6"/>
                    </a:lnTo>
                    <a:lnTo>
                      <a:pt x="8" y="6"/>
                    </a:lnTo>
                    <a:lnTo>
                      <a:pt x="4" y="4"/>
                    </a:lnTo>
                    <a:lnTo>
                      <a:pt x="1" y="4"/>
                    </a:lnTo>
                    <a:lnTo>
                      <a:pt x="0" y="13"/>
                    </a:lnTo>
                    <a:lnTo>
                      <a:pt x="4" y="15"/>
                    </a:lnTo>
                    <a:lnTo>
                      <a:pt x="8" y="15"/>
                    </a:lnTo>
                    <a:lnTo>
                      <a:pt x="12" y="15"/>
                    </a:lnTo>
                    <a:lnTo>
                      <a:pt x="17" y="15"/>
                    </a:lnTo>
                    <a:lnTo>
                      <a:pt x="20" y="13"/>
                    </a:lnTo>
                    <a:lnTo>
                      <a:pt x="25" y="13"/>
                    </a:lnTo>
                    <a:lnTo>
                      <a:pt x="28" y="10"/>
                    </a:lnTo>
                    <a:lnTo>
                      <a:pt x="31" y="8"/>
                    </a:lnTo>
                    <a:lnTo>
                      <a:pt x="2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13" name="Freeform 533"/>
              <p:cNvSpPr>
                <a:spLocks/>
              </p:cNvSpPr>
              <p:nvPr/>
            </p:nvSpPr>
            <p:spPr bwMode="auto">
              <a:xfrm>
                <a:off x="3566" y="1789"/>
                <a:ext cx="20" cy="46"/>
              </a:xfrm>
              <a:custGeom>
                <a:avLst/>
                <a:gdLst>
                  <a:gd name="T0" fmla="*/ 14 w 20"/>
                  <a:gd name="T1" fmla="*/ 0 h 46"/>
                  <a:gd name="T2" fmla="*/ 12 w 20"/>
                  <a:gd name="T3" fmla="*/ 6 h 46"/>
                  <a:gd name="T4" fmla="*/ 12 w 20"/>
                  <a:gd name="T5" fmla="*/ 11 h 46"/>
                  <a:gd name="T6" fmla="*/ 11 w 20"/>
                  <a:gd name="T7" fmla="*/ 17 h 46"/>
                  <a:gd name="T8" fmla="*/ 9 w 20"/>
                  <a:gd name="T9" fmla="*/ 21 h 46"/>
                  <a:gd name="T10" fmla="*/ 8 w 20"/>
                  <a:gd name="T11" fmla="*/ 27 h 46"/>
                  <a:gd name="T12" fmla="*/ 5 w 20"/>
                  <a:gd name="T13" fmla="*/ 32 h 46"/>
                  <a:gd name="T14" fmla="*/ 3 w 20"/>
                  <a:gd name="T15" fmla="*/ 36 h 46"/>
                  <a:gd name="T16" fmla="*/ 0 w 20"/>
                  <a:gd name="T17" fmla="*/ 38 h 46"/>
                  <a:gd name="T18" fmla="*/ 3 w 20"/>
                  <a:gd name="T19" fmla="*/ 46 h 46"/>
                  <a:gd name="T20" fmla="*/ 8 w 20"/>
                  <a:gd name="T21" fmla="*/ 42 h 46"/>
                  <a:gd name="T22" fmla="*/ 11 w 20"/>
                  <a:gd name="T23" fmla="*/ 36 h 46"/>
                  <a:gd name="T24" fmla="*/ 12 w 20"/>
                  <a:gd name="T25" fmla="*/ 32 h 46"/>
                  <a:gd name="T26" fmla="*/ 16 w 20"/>
                  <a:gd name="T27" fmla="*/ 25 h 46"/>
                  <a:gd name="T28" fmla="*/ 17 w 20"/>
                  <a:gd name="T29" fmla="*/ 19 h 46"/>
                  <a:gd name="T30" fmla="*/ 19 w 20"/>
                  <a:gd name="T31" fmla="*/ 13 h 46"/>
                  <a:gd name="T32" fmla="*/ 20 w 20"/>
                  <a:gd name="T33" fmla="*/ 6 h 46"/>
                  <a:gd name="T34" fmla="*/ 20 w 20"/>
                  <a:gd name="T35" fmla="*/ 0 h 46"/>
                  <a:gd name="T36" fmla="*/ 14 w 20"/>
                  <a:gd name="T37" fmla="*/ 0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46"/>
                  <a:gd name="T59" fmla="*/ 20 w 20"/>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46">
                    <a:moveTo>
                      <a:pt x="14" y="0"/>
                    </a:moveTo>
                    <a:lnTo>
                      <a:pt x="12" y="6"/>
                    </a:lnTo>
                    <a:lnTo>
                      <a:pt x="12" y="11"/>
                    </a:lnTo>
                    <a:lnTo>
                      <a:pt x="11" y="17"/>
                    </a:lnTo>
                    <a:lnTo>
                      <a:pt x="9" y="21"/>
                    </a:lnTo>
                    <a:lnTo>
                      <a:pt x="8" y="27"/>
                    </a:lnTo>
                    <a:lnTo>
                      <a:pt x="5" y="32"/>
                    </a:lnTo>
                    <a:lnTo>
                      <a:pt x="3" y="36"/>
                    </a:lnTo>
                    <a:lnTo>
                      <a:pt x="0" y="38"/>
                    </a:lnTo>
                    <a:lnTo>
                      <a:pt x="3" y="46"/>
                    </a:lnTo>
                    <a:lnTo>
                      <a:pt x="8" y="42"/>
                    </a:lnTo>
                    <a:lnTo>
                      <a:pt x="11" y="36"/>
                    </a:lnTo>
                    <a:lnTo>
                      <a:pt x="12" y="32"/>
                    </a:lnTo>
                    <a:lnTo>
                      <a:pt x="16" y="25"/>
                    </a:lnTo>
                    <a:lnTo>
                      <a:pt x="17" y="19"/>
                    </a:lnTo>
                    <a:lnTo>
                      <a:pt x="19" y="13"/>
                    </a:lnTo>
                    <a:lnTo>
                      <a:pt x="20" y="6"/>
                    </a:lnTo>
                    <a:lnTo>
                      <a:pt x="20" y="0"/>
                    </a:lnTo>
                    <a:lnTo>
                      <a:pt x="14"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14" name="Freeform 534"/>
              <p:cNvSpPr>
                <a:spLocks/>
              </p:cNvSpPr>
              <p:nvPr/>
            </p:nvSpPr>
            <p:spPr bwMode="auto">
              <a:xfrm>
                <a:off x="3577" y="1777"/>
                <a:ext cx="9" cy="12"/>
              </a:xfrm>
              <a:custGeom>
                <a:avLst/>
                <a:gdLst>
                  <a:gd name="T0" fmla="*/ 0 w 9"/>
                  <a:gd name="T1" fmla="*/ 8 h 12"/>
                  <a:gd name="T2" fmla="*/ 1 w 9"/>
                  <a:gd name="T3" fmla="*/ 8 h 12"/>
                  <a:gd name="T4" fmla="*/ 1 w 9"/>
                  <a:gd name="T5" fmla="*/ 10 h 12"/>
                  <a:gd name="T6" fmla="*/ 3 w 9"/>
                  <a:gd name="T7" fmla="*/ 10 h 12"/>
                  <a:gd name="T8" fmla="*/ 3 w 9"/>
                  <a:gd name="T9" fmla="*/ 12 h 12"/>
                  <a:gd name="T10" fmla="*/ 9 w 9"/>
                  <a:gd name="T11" fmla="*/ 12 h 12"/>
                  <a:gd name="T12" fmla="*/ 9 w 9"/>
                  <a:gd name="T13" fmla="*/ 10 h 12"/>
                  <a:gd name="T14" fmla="*/ 9 w 9"/>
                  <a:gd name="T15" fmla="*/ 8 h 12"/>
                  <a:gd name="T16" fmla="*/ 8 w 9"/>
                  <a:gd name="T17" fmla="*/ 6 h 12"/>
                  <a:gd name="T18" fmla="*/ 6 w 9"/>
                  <a:gd name="T19" fmla="*/ 4 h 12"/>
                  <a:gd name="T20" fmla="*/ 5 w 9"/>
                  <a:gd name="T21" fmla="*/ 2 h 12"/>
                  <a:gd name="T22" fmla="*/ 3 w 9"/>
                  <a:gd name="T23" fmla="*/ 2 h 12"/>
                  <a:gd name="T24" fmla="*/ 1 w 9"/>
                  <a:gd name="T25" fmla="*/ 0 h 12"/>
                  <a:gd name="T26" fmla="*/ 0 w 9"/>
                  <a:gd name="T27" fmla="*/ 0 h 12"/>
                  <a:gd name="T28" fmla="*/ 0 w 9"/>
                  <a:gd name="T29" fmla="*/ 8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2"/>
                  <a:gd name="T47" fmla="*/ 9 w 9"/>
                  <a:gd name="T48" fmla="*/ 12 h 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2">
                    <a:moveTo>
                      <a:pt x="0" y="8"/>
                    </a:moveTo>
                    <a:lnTo>
                      <a:pt x="1" y="8"/>
                    </a:lnTo>
                    <a:lnTo>
                      <a:pt x="1" y="10"/>
                    </a:lnTo>
                    <a:lnTo>
                      <a:pt x="3" y="10"/>
                    </a:lnTo>
                    <a:lnTo>
                      <a:pt x="3" y="12"/>
                    </a:lnTo>
                    <a:lnTo>
                      <a:pt x="9" y="12"/>
                    </a:lnTo>
                    <a:lnTo>
                      <a:pt x="9" y="10"/>
                    </a:lnTo>
                    <a:lnTo>
                      <a:pt x="9" y="8"/>
                    </a:lnTo>
                    <a:lnTo>
                      <a:pt x="8" y="6"/>
                    </a:lnTo>
                    <a:lnTo>
                      <a:pt x="6" y="4"/>
                    </a:lnTo>
                    <a:lnTo>
                      <a:pt x="5" y="2"/>
                    </a:lnTo>
                    <a:lnTo>
                      <a:pt x="3" y="2"/>
                    </a:lnTo>
                    <a:lnTo>
                      <a:pt x="1" y="0"/>
                    </a:lnTo>
                    <a:lnTo>
                      <a:pt x="0"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15" name="Freeform 535"/>
              <p:cNvSpPr>
                <a:spLocks/>
              </p:cNvSpPr>
              <p:nvPr/>
            </p:nvSpPr>
            <p:spPr bwMode="auto">
              <a:xfrm>
                <a:off x="3494" y="1789"/>
                <a:ext cx="17" cy="15"/>
              </a:xfrm>
              <a:custGeom>
                <a:avLst/>
                <a:gdLst>
                  <a:gd name="T0" fmla="*/ 0 w 17"/>
                  <a:gd name="T1" fmla="*/ 9 h 15"/>
                  <a:gd name="T2" fmla="*/ 2 w 17"/>
                  <a:gd name="T3" fmla="*/ 9 h 15"/>
                  <a:gd name="T4" fmla="*/ 3 w 17"/>
                  <a:gd name="T5" fmla="*/ 9 h 15"/>
                  <a:gd name="T6" fmla="*/ 5 w 17"/>
                  <a:gd name="T7" fmla="*/ 9 h 15"/>
                  <a:gd name="T8" fmla="*/ 6 w 17"/>
                  <a:gd name="T9" fmla="*/ 9 h 15"/>
                  <a:gd name="T10" fmla="*/ 8 w 17"/>
                  <a:gd name="T11" fmla="*/ 11 h 15"/>
                  <a:gd name="T12" fmla="*/ 9 w 17"/>
                  <a:gd name="T13" fmla="*/ 11 h 15"/>
                  <a:gd name="T14" fmla="*/ 11 w 17"/>
                  <a:gd name="T15" fmla="*/ 13 h 15"/>
                  <a:gd name="T16" fmla="*/ 13 w 17"/>
                  <a:gd name="T17" fmla="*/ 15 h 15"/>
                  <a:gd name="T18" fmla="*/ 17 w 17"/>
                  <a:gd name="T19" fmla="*/ 11 h 15"/>
                  <a:gd name="T20" fmla="*/ 16 w 17"/>
                  <a:gd name="T21" fmla="*/ 6 h 15"/>
                  <a:gd name="T22" fmla="*/ 14 w 17"/>
                  <a:gd name="T23" fmla="*/ 4 h 15"/>
                  <a:gd name="T24" fmla="*/ 11 w 17"/>
                  <a:gd name="T25" fmla="*/ 2 h 15"/>
                  <a:gd name="T26" fmla="*/ 8 w 17"/>
                  <a:gd name="T27" fmla="*/ 0 h 15"/>
                  <a:gd name="T28" fmla="*/ 5 w 17"/>
                  <a:gd name="T29" fmla="*/ 0 h 15"/>
                  <a:gd name="T30" fmla="*/ 3 w 17"/>
                  <a:gd name="T31" fmla="*/ 0 h 15"/>
                  <a:gd name="T32" fmla="*/ 2 w 17"/>
                  <a:gd name="T33" fmla="*/ 0 h 15"/>
                  <a:gd name="T34" fmla="*/ 0 w 17"/>
                  <a:gd name="T35" fmla="*/ 0 h 15"/>
                  <a:gd name="T36" fmla="*/ 0 w 17"/>
                  <a:gd name="T37" fmla="*/ 9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15"/>
                  <a:gd name="T59" fmla="*/ 17 w 17"/>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15">
                    <a:moveTo>
                      <a:pt x="0" y="9"/>
                    </a:moveTo>
                    <a:lnTo>
                      <a:pt x="2" y="9"/>
                    </a:lnTo>
                    <a:lnTo>
                      <a:pt x="3" y="9"/>
                    </a:lnTo>
                    <a:lnTo>
                      <a:pt x="5" y="9"/>
                    </a:lnTo>
                    <a:lnTo>
                      <a:pt x="6" y="9"/>
                    </a:lnTo>
                    <a:lnTo>
                      <a:pt x="8" y="11"/>
                    </a:lnTo>
                    <a:lnTo>
                      <a:pt x="9" y="11"/>
                    </a:lnTo>
                    <a:lnTo>
                      <a:pt x="11" y="13"/>
                    </a:lnTo>
                    <a:lnTo>
                      <a:pt x="13" y="15"/>
                    </a:lnTo>
                    <a:lnTo>
                      <a:pt x="17" y="11"/>
                    </a:lnTo>
                    <a:lnTo>
                      <a:pt x="16" y="6"/>
                    </a:lnTo>
                    <a:lnTo>
                      <a:pt x="14" y="4"/>
                    </a:lnTo>
                    <a:lnTo>
                      <a:pt x="11" y="2"/>
                    </a:lnTo>
                    <a:lnTo>
                      <a:pt x="8" y="0"/>
                    </a:lnTo>
                    <a:lnTo>
                      <a:pt x="5" y="0"/>
                    </a:lnTo>
                    <a:lnTo>
                      <a:pt x="3" y="0"/>
                    </a:lnTo>
                    <a:lnTo>
                      <a:pt x="2" y="0"/>
                    </a:lnTo>
                    <a:lnTo>
                      <a:pt x="0"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16" name="Freeform 536"/>
              <p:cNvSpPr>
                <a:spLocks/>
              </p:cNvSpPr>
              <p:nvPr/>
            </p:nvSpPr>
            <p:spPr bwMode="auto">
              <a:xfrm>
                <a:off x="3438" y="1789"/>
                <a:ext cx="56" cy="38"/>
              </a:xfrm>
              <a:custGeom>
                <a:avLst/>
                <a:gdLst>
                  <a:gd name="T0" fmla="*/ 6 w 56"/>
                  <a:gd name="T1" fmla="*/ 38 h 38"/>
                  <a:gd name="T2" fmla="*/ 11 w 56"/>
                  <a:gd name="T3" fmla="*/ 32 h 38"/>
                  <a:gd name="T4" fmla="*/ 15 w 56"/>
                  <a:gd name="T5" fmla="*/ 25 h 38"/>
                  <a:gd name="T6" fmla="*/ 22 w 56"/>
                  <a:gd name="T7" fmla="*/ 21 h 38"/>
                  <a:gd name="T8" fmla="*/ 28 w 56"/>
                  <a:gd name="T9" fmla="*/ 17 h 38"/>
                  <a:gd name="T10" fmla="*/ 34 w 56"/>
                  <a:gd name="T11" fmla="*/ 15 h 38"/>
                  <a:gd name="T12" fmla="*/ 42 w 56"/>
                  <a:gd name="T13" fmla="*/ 13 h 38"/>
                  <a:gd name="T14" fmla="*/ 48 w 56"/>
                  <a:gd name="T15" fmla="*/ 11 h 38"/>
                  <a:gd name="T16" fmla="*/ 56 w 56"/>
                  <a:gd name="T17" fmla="*/ 9 h 38"/>
                  <a:gd name="T18" fmla="*/ 56 w 56"/>
                  <a:gd name="T19" fmla="*/ 0 h 38"/>
                  <a:gd name="T20" fmla="*/ 48 w 56"/>
                  <a:gd name="T21" fmla="*/ 2 h 38"/>
                  <a:gd name="T22" fmla="*/ 40 w 56"/>
                  <a:gd name="T23" fmla="*/ 2 h 38"/>
                  <a:gd name="T24" fmla="*/ 33 w 56"/>
                  <a:gd name="T25" fmla="*/ 6 h 38"/>
                  <a:gd name="T26" fmla="*/ 25 w 56"/>
                  <a:gd name="T27" fmla="*/ 9 h 38"/>
                  <a:gd name="T28" fmla="*/ 18 w 56"/>
                  <a:gd name="T29" fmla="*/ 13 h 38"/>
                  <a:gd name="T30" fmla="*/ 12 w 56"/>
                  <a:gd name="T31" fmla="*/ 19 h 38"/>
                  <a:gd name="T32" fmla="*/ 6 w 56"/>
                  <a:gd name="T33" fmla="*/ 25 h 38"/>
                  <a:gd name="T34" fmla="*/ 0 w 56"/>
                  <a:gd name="T35" fmla="*/ 34 h 38"/>
                  <a:gd name="T36" fmla="*/ 6 w 56"/>
                  <a:gd name="T37" fmla="*/ 38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6"/>
                  <a:gd name="T58" fmla="*/ 0 h 38"/>
                  <a:gd name="T59" fmla="*/ 56 w 56"/>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6" h="38">
                    <a:moveTo>
                      <a:pt x="6" y="38"/>
                    </a:moveTo>
                    <a:lnTo>
                      <a:pt x="11" y="32"/>
                    </a:lnTo>
                    <a:lnTo>
                      <a:pt x="15" y="25"/>
                    </a:lnTo>
                    <a:lnTo>
                      <a:pt x="22" y="21"/>
                    </a:lnTo>
                    <a:lnTo>
                      <a:pt x="28" y="17"/>
                    </a:lnTo>
                    <a:lnTo>
                      <a:pt x="34" y="15"/>
                    </a:lnTo>
                    <a:lnTo>
                      <a:pt x="42" y="13"/>
                    </a:lnTo>
                    <a:lnTo>
                      <a:pt x="48" y="11"/>
                    </a:lnTo>
                    <a:lnTo>
                      <a:pt x="56" y="9"/>
                    </a:lnTo>
                    <a:lnTo>
                      <a:pt x="56" y="0"/>
                    </a:lnTo>
                    <a:lnTo>
                      <a:pt x="48" y="2"/>
                    </a:lnTo>
                    <a:lnTo>
                      <a:pt x="40" y="2"/>
                    </a:lnTo>
                    <a:lnTo>
                      <a:pt x="33" y="6"/>
                    </a:lnTo>
                    <a:lnTo>
                      <a:pt x="25" y="9"/>
                    </a:lnTo>
                    <a:lnTo>
                      <a:pt x="18" y="13"/>
                    </a:lnTo>
                    <a:lnTo>
                      <a:pt x="12" y="19"/>
                    </a:lnTo>
                    <a:lnTo>
                      <a:pt x="6" y="25"/>
                    </a:lnTo>
                    <a:lnTo>
                      <a:pt x="0" y="34"/>
                    </a:lnTo>
                    <a:lnTo>
                      <a:pt x="6" y="3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17" name="Freeform 537"/>
              <p:cNvSpPr>
                <a:spLocks/>
              </p:cNvSpPr>
              <p:nvPr/>
            </p:nvSpPr>
            <p:spPr bwMode="auto">
              <a:xfrm>
                <a:off x="3436" y="1823"/>
                <a:ext cx="16" cy="25"/>
              </a:xfrm>
              <a:custGeom>
                <a:avLst/>
                <a:gdLst>
                  <a:gd name="T0" fmla="*/ 16 w 16"/>
                  <a:gd name="T1" fmla="*/ 17 h 25"/>
                  <a:gd name="T2" fmla="*/ 13 w 16"/>
                  <a:gd name="T3" fmla="*/ 14 h 25"/>
                  <a:gd name="T4" fmla="*/ 11 w 16"/>
                  <a:gd name="T5" fmla="*/ 14 h 25"/>
                  <a:gd name="T6" fmla="*/ 10 w 16"/>
                  <a:gd name="T7" fmla="*/ 12 h 25"/>
                  <a:gd name="T8" fmla="*/ 8 w 16"/>
                  <a:gd name="T9" fmla="*/ 12 h 25"/>
                  <a:gd name="T10" fmla="*/ 6 w 16"/>
                  <a:gd name="T11" fmla="*/ 10 h 25"/>
                  <a:gd name="T12" fmla="*/ 6 w 16"/>
                  <a:gd name="T13" fmla="*/ 8 h 25"/>
                  <a:gd name="T14" fmla="*/ 6 w 16"/>
                  <a:gd name="T15" fmla="*/ 6 h 25"/>
                  <a:gd name="T16" fmla="*/ 8 w 16"/>
                  <a:gd name="T17" fmla="*/ 4 h 25"/>
                  <a:gd name="T18" fmla="*/ 2 w 16"/>
                  <a:gd name="T19" fmla="*/ 0 h 25"/>
                  <a:gd name="T20" fmla="*/ 0 w 16"/>
                  <a:gd name="T21" fmla="*/ 4 h 25"/>
                  <a:gd name="T22" fmla="*/ 0 w 16"/>
                  <a:gd name="T23" fmla="*/ 10 h 25"/>
                  <a:gd name="T24" fmla="*/ 2 w 16"/>
                  <a:gd name="T25" fmla="*/ 14 h 25"/>
                  <a:gd name="T26" fmla="*/ 3 w 16"/>
                  <a:gd name="T27" fmla="*/ 17 h 25"/>
                  <a:gd name="T28" fmla="*/ 5 w 16"/>
                  <a:gd name="T29" fmla="*/ 21 h 25"/>
                  <a:gd name="T30" fmla="*/ 8 w 16"/>
                  <a:gd name="T31" fmla="*/ 23 h 25"/>
                  <a:gd name="T32" fmla="*/ 11 w 16"/>
                  <a:gd name="T33" fmla="*/ 25 h 25"/>
                  <a:gd name="T34" fmla="*/ 14 w 16"/>
                  <a:gd name="T35" fmla="*/ 25 h 25"/>
                  <a:gd name="T36" fmla="*/ 16 w 16"/>
                  <a:gd name="T37" fmla="*/ 17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25"/>
                  <a:gd name="T59" fmla="*/ 16 w 16"/>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25">
                    <a:moveTo>
                      <a:pt x="16" y="17"/>
                    </a:moveTo>
                    <a:lnTo>
                      <a:pt x="13" y="14"/>
                    </a:lnTo>
                    <a:lnTo>
                      <a:pt x="11" y="14"/>
                    </a:lnTo>
                    <a:lnTo>
                      <a:pt x="10" y="12"/>
                    </a:lnTo>
                    <a:lnTo>
                      <a:pt x="8" y="12"/>
                    </a:lnTo>
                    <a:lnTo>
                      <a:pt x="6" y="10"/>
                    </a:lnTo>
                    <a:lnTo>
                      <a:pt x="6" y="8"/>
                    </a:lnTo>
                    <a:lnTo>
                      <a:pt x="6" y="6"/>
                    </a:lnTo>
                    <a:lnTo>
                      <a:pt x="8" y="4"/>
                    </a:lnTo>
                    <a:lnTo>
                      <a:pt x="2" y="0"/>
                    </a:lnTo>
                    <a:lnTo>
                      <a:pt x="0" y="4"/>
                    </a:lnTo>
                    <a:lnTo>
                      <a:pt x="0" y="10"/>
                    </a:lnTo>
                    <a:lnTo>
                      <a:pt x="2" y="14"/>
                    </a:lnTo>
                    <a:lnTo>
                      <a:pt x="3" y="17"/>
                    </a:lnTo>
                    <a:lnTo>
                      <a:pt x="5" y="21"/>
                    </a:lnTo>
                    <a:lnTo>
                      <a:pt x="8" y="23"/>
                    </a:lnTo>
                    <a:lnTo>
                      <a:pt x="11" y="25"/>
                    </a:lnTo>
                    <a:lnTo>
                      <a:pt x="14" y="25"/>
                    </a:lnTo>
                    <a:lnTo>
                      <a:pt x="16"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18" name="Freeform 538"/>
              <p:cNvSpPr>
                <a:spLocks/>
              </p:cNvSpPr>
              <p:nvPr/>
            </p:nvSpPr>
            <p:spPr bwMode="auto">
              <a:xfrm>
                <a:off x="3450" y="1835"/>
                <a:ext cx="47" cy="13"/>
              </a:xfrm>
              <a:custGeom>
                <a:avLst/>
                <a:gdLst>
                  <a:gd name="T0" fmla="*/ 46 w 47"/>
                  <a:gd name="T1" fmla="*/ 0 h 13"/>
                  <a:gd name="T2" fmla="*/ 41 w 47"/>
                  <a:gd name="T3" fmla="*/ 2 h 13"/>
                  <a:gd name="T4" fmla="*/ 35 w 47"/>
                  <a:gd name="T5" fmla="*/ 2 h 13"/>
                  <a:gd name="T6" fmla="*/ 28 w 47"/>
                  <a:gd name="T7" fmla="*/ 2 h 13"/>
                  <a:gd name="T8" fmla="*/ 24 w 47"/>
                  <a:gd name="T9" fmla="*/ 5 h 13"/>
                  <a:gd name="T10" fmla="*/ 17 w 47"/>
                  <a:gd name="T11" fmla="*/ 5 h 13"/>
                  <a:gd name="T12" fmla="*/ 13 w 47"/>
                  <a:gd name="T13" fmla="*/ 5 h 13"/>
                  <a:gd name="T14" fmla="*/ 6 w 47"/>
                  <a:gd name="T15" fmla="*/ 5 h 13"/>
                  <a:gd name="T16" fmla="*/ 2 w 47"/>
                  <a:gd name="T17" fmla="*/ 5 h 13"/>
                  <a:gd name="T18" fmla="*/ 0 w 47"/>
                  <a:gd name="T19" fmla="*/ 13 h 13"/>
                  <a:gd name="T20" fmla="*/ 6 w 47"/>
                  <a:gd name="T21" fmla="*/ 13 h 13"/>
                  <a:gd name="T22" fmla="*/ 13 w 47"/>
                  <a:gd name="T23" fmla="*/ 13 h 13"/>
                  <a:gd name="T24" fmla="*/ 17 w 47"/>
                  <a:gd name="T25" fmla="*/ 13 h 13"/>
                  <a:gd name="T26" fmla="*/ 24 w 47"/>
                  <a:gd name="T27" fmla="*/ 13 h 13"/>
                  <a:gd name="T28" fmla="*/ 30 w 47"/>
                  <a:gd name="T29" fmla="*/ 13 h 13"/>
                  <a:gd name="T30" fmla="*/ 35 w 47"/>
                  <a:gd name="T31" fmla="*/ 11 h 13"/>
                  <a:gd name="T32" fmla="*/ 41 w 47"/>
                  <a:gd name="T33" fmla="*/ 11 h 13"/>
                  <a:gd name="T34" fmla="*/ 47 w 47"/>
                  <a:gd name="T35" fmla="*/ 11 h 13"/>
                  <a:gd name="T36" fmla="*/ 46 w 47"/>
                  <a:gd name="T37" fmla="*/ 0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13"/>
                  <a:gd name="T59" fmla="*/ 47 w 47"/>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13">
                    <a:moveTo>
                      <a:pt x="46" y="0"/>
                    </a:moveTo>
                    <a:lnTo>
                      <a:pt x="41" y="2"/>
                    </a:lnTo>
                    <a:lnTo>
                      <a:pt x="35" y="2"/>
                    </a:lnTo>
                    <a:lnTo>
                      <a:pt x="28" y="2"/>
                    </a:lnTo>
                    <a:lnTo>
                      <a:pt x="24" y="5"/>
                    </a:lnTo>
                    <a:lnTo>
                      <a:pt x="17" y="5"/>
                    </a:lnTo>
                    <a:lnTo>
                      <a:pt x="13" y="5"/>
                    </a:lnTo>
                    <a:lnTo>
                      <a:pt x="6" y="5"/>
                    </a:lnTo>
                    <a:lnTo>
                      <a:pt x="2" y="5"/>
                    </a:lnTo>
                    <a:lnTo>
                      <a:pt x="0" y="13"/>
                    </a:lnTo>
                    <a:lnTo>
                      <a:pt x="6" y="13"/>
                    </a:lnTo>
                    <a:lnTo>
                      <a:pt x="13" y="13"/>
                    </a:lnTo>
                    <a:lnTo>
                      <a:pt x="17" y="13"/>
                    </a:lnTo>
                    <a:lnTo>
                      <a:pt x="24" y="13"/>
                    </a:lnTo>
                    <a:lnTo>
                      <a:pt x="30" y="13"/>
                    </a:lnTo>
                    <a:lnTo>
                      <a:pt x="35" y="11"/>
                    </a:lnTo>
                    <a:lnTo>
                      <a:pt x="41" y="11"/>
                    </a:lnTo>
                    <a:lnTo>
                      <a:pt x="47" y="11"/>
                    </a:lnTo>
                    <a:lnTo>
                      <a:pt x="46"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19" name="Freeform 539"/>
              <p:cNvSpPr>
                <a:spLocks/>
              </p:cNvSpPr>
              <p:nvPr/>
            </p:nvSpPr>
            <p:spPr bwMode="auto">
              <a:xfrm>
                <a:off x="3496" y="1802"/>
                <a:ext cx="17" cy="44"/>
              </a:xfrm>
              <a:custGeom>
                <a:avLst/>
                <a:gdLst>
                  <a:gd name="T0" fmla="*/ 9 w 17"/>
                  <a:gd name="T1" fmla="*/ 0 h 44"/>
                  <a:gd name="T2" fmla="*/ 9 w 17"/>
                  <a:gd name="T3" fmla="*/ 4 h 44"/>
                  <a:gd name="T4" fmla="*/ 9 w 17"/>
                  <a:gd name="T5" fmla="*/ 10 h 44"/>
                  <a:gd name="T6" fmla="*/ 7 w 17"/>
                  <a:gd name="T7" fmla="*/ 17 h 44"/>
                  <a:gd name="T8" fmla="*/ 6 w 17"/>
                  <a:gd name="T9" fmla="*/ 23 h 44"/>
                  <a:gd name="T10" fmla="*/ 6 w 17"/>
                  <a:gd name="T11" fmla="*/ 27 h 44"/>
                  <a:gd name="T12" fmla="*/ 4 w 17"/>
                  <a:gd name="T13" fmla="*/ 31 h 44"/>
                  <a:gd name="T14" fmla="*/ 3 w 17"/>
                  <a:gd name="T15" fmla="*/ 33 h 44"/>
                  <a:gd name="T16" fmla="*/ 0 w 17"/>
                  <a:gd name="T17" fmla="*/ 33 h 44"/>
                  <a:gd name="T18" fmla="*/ 1 w 17"/>
                  <a:gd name="T19" fmla="*/ 44 h 44"/>
                  <a:gd name="T20" fmla="*/ 6 w 17"/>
                  <a:gd name="T21" fmla="*/ 42 h 44"/>
                  <a:gd name="T22" fmla="*/ 9 w 17"/>
                  <a:gd name="T23" fmla="*/ 38 h 44"/>
                  <a:gd name="T24" fmla="*/ 11 w 17"/>
                  <a:gd name="T25" fmla="*/ 31 h 44"/>
                  <a:gd name="T26" fmla="*/ 12 w 17"/>
                  <a:gd name="T27" fmla="*/ 25 h 44"/>
                  <a:gd name="T28" fmla="*/ 14 w 17"/>
                  <a:gd name="T29" fmla="*/ 19 h 44"/>
                  <a:gd name="T30" fmla="*/ 15 w 17"/>
                  <a:gd name="T31" fmla="*/ 12 h 44"/>
                  <a:gd name="T32" fmla="*/ 15 w 17"/>
                  <a:gd name="T33" fmla="*/ 6 h 44"/>
                  <a:gd name="T34" fmla="*/ 17 w 17"/>
                  <a:gd name="T35" fmla="*/ 0 h 44"/>
                  <a:gd name="T36" fmla="*/ 9 w 17"/>
                  <a:gd name="T37" fmla="*/ 0 h 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4"/>
                  <a:gd name="T59" fmla="*/ 17 w 17"/>
                  <a:gd name="T60" fmla="*/ 44 h 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4">
                    <a:moveTo>
                      <a:pt x="9" y="0"/>
                    </a:moveTo>
                    <a:lnTo>
                      <a:pt x="9" y="4"/>
                    </a:lnTo>
                    <a:lnTo>
                      <a:pt x="9" y="10"/>
                    </a:lnTo>
                    <a:lnTo>
                      <a:pt x="7" y="17"/>
                    </a:lnTo>
                    <a:lnTo>
                      <a:pt x="6" y="23"/>
                    </a:lnTo>
                    <a:lnTo>
                      <a:pt x="6" y="27"/>
                    </a:lnTo>
                    <a:lnTo>
                      <a:pt x="4" y="31"/>
                    </a:lnTo>
                    <a:lnTo>
                      <a:pt x="3" y="33"/>
                    </a:lnTo>
                    <a:lnTo>
                      <a:pt x="0" y="33"/>
                    </a:lnTo>
                    <a:lnTo>
                      <a:pt x="1" y="44"/>
                    </a:lnTo>
                    <a:lnTo>
                      <a:pt x="6" y="42"/>
                    </a:lnTo>
                    <a:lnTo>
                      <a:pt x="9" y="38"/>
                    </a:lnTo>
                    <a:lnTo>
                      <a:pt x="11" y="31"/>
                    </a:lnTo>
                    <a:lnTo>
                      <a:pt x="12" y="25"/>
                    </a:lnTo>
                    <a:lnTo>
                      <a:pt x="14" y="19"/>
                    </a:lnTo>
                    <a:lnTo>
                      <a:pt x="15" y="12"/>
                    </a:lnTo>
                    <a:lnTo>
                      <a:pt x="15" y="6"/>
                    </a:lnTo>
                    <a:lnTo>
                      <a:pt x="17" y="0"/>
                    </a:lnTo>
                    <a:lnTo>
                      <a:pt x="9"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20" name="Freeform 540"/>
              <p:cNvSpPr>
                <a:spLocks/>
              </p:cNvSpPr>
              <p:nvPr/>
            </p:nvSpPr>
            <p:spPr bwMode="auto">
              <a:xfrm>
                <a:off x="3505" y="1848"/>
                <a:ext cx="53" cy="44"/>
              </a:xfrm>
              <a:custGeom>
                <a:avLst/>
                <a:gdLst>
                  <a:gd name="T0" fmla="*/ 53 w 53"/>
                  <a:gd name="T1" fmla="*/ 2 h 44"/>
                  <a:gd name="T2" fmla="*/ 47 w 53"/>
                  <a:gd name="T3" fmla="*/ 4 h 44"/>
                  <a:gd name="T4" fmla="*/ 41 w 53"/>
                  <a:gd name="T5" fmla="*/ 4 h 44"/>
                  <a:gd name="T6" fmla="*/ 34 w 53"/>
                  <a:gd name="T7" fmla="*/ 2 h 44"/>
                  <a:gd name="T8" fmla="*/ 28 w 53"/>
                  <a:gd name="T9" fmla="*/ 2 h 44"/>
                  <a:gd name="T10" fmla="*/ 22 w 53"/>
                  <a:gd name="T11" fmla="*/ 0 h 44"/>
                  <a:gd name="T12" fmla="*/ 16 w 53"/>
                  <a:gd name="T13" fmla="*/ 0 h 44"/>
                  <a:gd name="T14" fmla="*/ 9 w 53"/>
                  <a:gd name="T15" fmla="*/ 0 h 44"/>
                  <a:gd name="T16" fmla="*/ 3 w 53"/>
                  <a:gd name="T17" fmla="*/ 4 h 44"/>
                  <a:gd name="T18" fmla="*/ 3 w 53"/>
                  <a:gd name="T19" fmla="*/ 4 h 44"/>
                  <a:gd name="T20" fmla="*/ 2 w 53"/>
                  <a:gd name="T21" fmla="*/ 6 h 44"/>
                  <a:gd name="T22" fmla="*/ 0 w 53"/>
                  <a:gd name="T23" fmla="*/ 6 h 44"/>
                  <a:gd name="T24" fmla="*/ 0 w 53"/>
                  <a:gd name="T25" fmla="*/ 8 h 44"/>
                  <a:gd name="T26" fmla="*/ 0 w 53"/>
                  <a:gd name="T27" fmla="*/ 11 h 44"/>
                  <a:gd name="T28" fmla="*/ 0 w 53"/>
                  <a:gd name="T29" fmla="*/ 13 h 44"/>
                  <a:gd name="T30" fmla="*/ 0 w 53"/>
                  <a:gd name="T31" fmla="*/ 15 h 44"/>
                  <a:gd name="T32" fmla="*/ 0 w 53"/>
                  <a:gd name="T33" fmla="*/ 17 h 44"/>
                  <a:gd name="T34" fmla="*/ 2 w 53"/>
                  <a:gd name="T35" fmla="*/ 21 h 44"/>
                  <a:gd name="T36" fmla="*/ 3 w 53"/>
                  <a:gd name="T37" fmla="*/ 27 h 44"/>
                  <a:gd name="T38" fmla="*/ 6 w 53"/>
                  <a:gd name="T39" fmla="*/ 32 h 44"/>
                  <a:gd name="T40" fmla="*/ 8 w 53"/>
                  <a:gd name="T41" fmla="*/ 38 h 44"/>
                  <a:gd name="T42" fmla="*/ 11 w 53"/>
                  <a:gd name="T43" fmla="*/ 42 h 44"/>
                  <a:gd name="T44" fmla="*/ 14 w 53"/>
                  <a:gd name="T45" fmla="*/ 44 h 44"/>
                  <a:gd name="T46" fmla="*/ 17 w 53"/>
                  <a:gd name="T47" fmla="*/ 44 h 44"/>
                  <a:gd name="T48" fmla="*/ 23 w 53"/>
                  <a:gd name="T49" fmla="*/ 44 h 44"/>
                  <a:gd name="T50" fmla="*/ 28 w 53"/>
                  <a:gd name="T51" fmla="*/ 40 h 44"/>
                  <a:gd name="T52" fmla="*/ 33 w 53"/>
                  <a:gd name="T53" fmla="*/ 36 h 44"/>
                  <a:gd name="T54" fmla="*/ 36 w 53"/>
                  <a:gd name="T55" fmla="*/ 32 h 44"/>
                  <a:gd name="T56" fmla="*/ 39 w 53"/>
                  <a:gd name="T57" fmla="*/ 25 h 44"/>
                  <a:gd name="T58" fmla="*/ 42 w 53"/>
                  <a:gd name="T59" fmla="*/ 19 h 44"/>
                  <a:gd name="T60" fmla="*/ 47 w 53"/>
                  <a:gd name="T61" fmla="*/ 13 h 44"/>
                  <a:gd name="T62" fmla="*/ 50 w 53"/>
                  <a:gd name="T63" fmla="*/ 8 h 44"/>
                  <a:gd name="T64" fmla="*/ 53 w 53"/>
                  <a:gd name="T65" fmla="*/ 2 h 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4"/>
                  <a:gd name="T101" fmla="*/ 53 w 53"/>
                  <a:gd name="T102" fmla="*/ 44 h 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4">
                    <a:moveTo>
                      <a:pt x="53" y="2"/>
                    </a:moveTo>
                    <a:lnTo>
                      <a:pt x="47" y="4"/>
                    </a:lnTo>
                    <a:lnTo>
                      <a:pt x="41" y="4"/>
                    </a:lnTo>
                    <a:lnTo>
                      <a:pt x="34" y="2"/>
                    </a:lnTo>
                    <a:lnTo>
                      <a:pt x="28" y="2"/>
                    </a:lnTo>
                    <a:lnTo>
                      <a:pt x="22" y="0"/>
                    </a:lnTo>
                    <a:lnTo>
                      <a:pt x="16" y="0"/>
                    </a:lnTo>
                    <a:lnTo>
                      <a:pt x="9" y="0"/>
                    </a:lnTo>
                    <a:lnTo>
                      <a:pt x="3" y="4"/>
                    </a:lnTo>
                    <a:lnTo>
                      <a:pt x="2" y="6"/>
                    </a:lnTo>
                    <a:lnTo>
                      <a:pt x="0" y="6"/>
                    </a:lnTo>
                    <a:lnTo>
                      <a:pt x="0" y="8"/>
                    </a:lnTo>
                    <a:lnTo>
                      <a:pt x="0" y="11"/>
                    </a:lnTo>
                    <a:lnTo>
                      <a:pt x="0" y="13"/>
                    </a:lnTo>
                    <a:lnTo>
                      <a:pt x="0" y="15"/>
                    </a:lnTo>
                    <a:lnTo>
                      <a:pt x="0" y="17"/>
                    </a:lnTo>
                    <a:lnTo>
                      <a:pt x="2" y="21"/>
                    </a:lnTo>
                    <a:lnTo>
                      <a:pt x="3" y="27"/>
                    </a:lnTo>
                    <a:lnTo>
                      <a:pt x="6" y="32"/>
                    </a:lnTo>
                    <a:lnTo>
                      <a:pt x="8" y="38"/>
                    </a:lnTo>
                    <a:lnTo>
                      <a:pt x="11" y="42"/>
                    </a:lnTo>
                    <a:lnTo>
                      <a:pt x="14" y="44"/>
                    </a:lnTo>
                    <a:lnTo>
                      <a:pt x="17" y="44"/>
                    </a:lnTo>
                    <a:lnTo>
                      <a:pt x="23" y="44"/>
                    </a:lnTo>
                    <a:lnTo>
                      <a:pt x="28" y="40"/>
                    </a:lnTo>
                    <a:lnTo>
                      <a:pt x="33" y="36"/>
                    </a:lnTo>
                    <a:lnTo>
                      <a:pt x="36" y="32"/>
                    </a:lnTo>
                    <a:lnTo>
                      <a:pt x="39" y="25"/>
                    </a:lnTo>
                    <a:lnTo>
                      <a:pt x="42" y="19"/>
                    </a:lnTo>
                    <a:lnTo>
                      <a:pt x="47" y="13"/>
                    </a:lnTo>
                    <a:lnTo>
                      <a:pt x="50" y="8"/>
                    </a:lnTo>
                    <a:lnTo>
                      <a:pt x="53" y="2"/>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21" name="Freeform 541"/>
              <p:cNvSpPr>
                <a:spLocks/>
              </p:cNvSpPr>
              <p:nvPr/>
            </p:nvSpPr>
            <p:spPr bwMode="auto">
              <a:xfrm>
                <a:off x="3508" y="1844"/>
                <a:ext cx="52" cy="12"/>
              </a:xfrm>
              <a:custGeom>
                <a:avLst/>
                <a:gdLst>
                  <a:gd name="T0" fmla="*/ 2 w 52"/>
                  <a:gd name="T1" fmla="*/ 12 h 12"/>
                  <a:gd name="T2" fmla="*/ 8 w 52"/>
                  <a:gd name="T3" fmla="*/ 8 h 12"/>
                  <a:gd name="T4" fmla="*/ 13 w 52"/>
                  <a:gd name="T5" fmla="*/ 8 h 12"/>
                  <a:gd name="T6" fmla="*/ 19 w 52"/>
                  <a:gd name="T7" fmla="*/ 8 h 12"/>
                  <a:gd name="T8" fmla="*/ 25 w 52"/>
                  <a:gd name="T9" fmla="*/ 10 h 12"/>
                  <a:gd name="T10" fmla="*/ 31 w 52"/>
                  <a:gd name="T11" fmla="*/ 10 h 12"/>
                  <a:gd name="T12" fmla="*/ 38 w 52"/>
                  <a:gd name="T13" fmla="*/ 12 h 12"/>
                  <a:gd name="T14" fmla="*/ 44 w 52"/>
                  <a:gd name="T15" fmla="*/ 12 h 12"/>
                  <a:gd name="T16" fmla="*/ 52 w 52"/>
                  <a:gd name="T17" fmla="*/ 10 h 12"/>
                  <a:gd name="T18" fmla="*/ 49 w 52"/>
                  <a:gd name="T19" fmla="*/ 2 h 12"/>
                  <a:gd name="T20" fmla="*/ 44 w 52"/>
                  <a:gd name="T21" fmla="*/ 4 h 12"/>
                  <a:gd name="T22" fmla="*/ 38 w 52"/>
                  <a:gd name="T23" fmla="*/ 4 h 12"/>
                  <a:gd name="T24" fmla="*/ 33 w 52"/>
                  <a:gd name="T25" fmla="*/ 2 h 12"/>
                  <a:gd name="T26" fmla="*/ 27 w 52"/>
                  <a:gd name="T27" fmla="*/ 2 h 12"/>
                  <a:gd name="T28" fmla="*/ 20 w 52"/>
                  <a:gd name="T29" fmla="*/ 0 h 12"/>
                  <a:gd name="T30" fmla="*/ 13 w 52"/>
                  <a:gd name="T31" fmla="*/ 0 h 12"/>
                  <a:gd name="T32" fmla="*/ 6 w 52"/>
                  <a:gd name="T33" fmla="*/ 0 h 12"/>
                  <a:gd name="T34" fmla="*/ 0 w 52"/>
                  <a:gd name="T35" fmla="*/ 4 h 12"/>
                  <a:gd name="T36" fmla="*/ 2 w 52"/>
                  <a:gd name="T37" fmla="*/ 12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12"/>
                  <a:gd name="T59" fmla="*/ 52 w 52"/>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12">
                    <a:moveTo>
                      <a:pt x="2" y="12"/>
                    </a:moveTo>
                    <a:lnTo>
                      <a:pt x="8" y="8"/>
                    </a:lnTo>
                    <a:lnTo>
                      <a:pt x="13" y="8"/>
                    </a:lnTo>
                    <a:lnTo>
                      <a:pt x="19" y="8"/>
                    </a:lnTo>
                    <a:lnTo>
                      <a:pt x="25" y="10"/>
                    </a:lnTo>
                    <a:lnTo>
                      <a:pt x="31" y="10"/>
                    </a:lnTo>
                    <a:lnTo>
                      <a:pt x="38" y="12"/>
                    </a:lnTo>
                    <a:lnTo>
                      <a:pt x="44" y="12"/>
                    </a:lnTo>
                    <a:lnTo>
                      <a:pt x="52" y="10"/>
                    </a:lnTo>
                    <a:lnTo>
                      <a:pt x="49" y="2"/>
                    </a:lnTo>
                    <a:lnTo>
                      <a:pt x="44" y="4"/>
                    </a:lnTo>
                    <a:lnTo>
                      <a:pt x="38" y="4"/>
                    </a:lnTo>
                    <a:lnTo>
                      <a:pt x="33" y="2"/>
                    </a:lnTo>
                    <a:lnTo>
                      <a:pt x="27" y="2"/>
                    </a:lnTo>
                    <a:lnTo>
                      <a:pt x="20" y="0"/>
                    </a:lnTo>
                    <a:lnTo>
                      <a:pt x="13" y="0"/>
                    </a:lnTo>
                    <a:lnTo>
                      <a:pt x="6" y="0"/>
                    </a:lnTo>
                    <a:lnTo>
                      <a:pt x="0" y="4"/>
                    </a:lnTo>
                    <a:lnTo>
                      <a:pt x="2" y="1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22" name="Freeform 542"/>
              <p:cNvSpPr>
                <a:spLocks/>
              </p:cNvSpPr>
              <p:nvPr/>
            </p:nvSpPr>
            <p:spPr bwMode="auto">
              <a:xfrm>
                <a:off x="3500" y="1848"/>
                <a:ext cx="10" cy="19"/>
              </a:xfrm>
              <a:custGeom>
                <a:avLst/>
                <a:gdLst>
                  <a:gd name="T0" fmla="*/ 8 w 10"/>
                  <a:gd name="T1" fmla="*/ 15 h 19"/>
                  <a:gd name="T2" fmla="*/ 8 w 10"/>
                  <a:gd name="T3" fmla="*/ 13 h 19"/>
                  <a:gd name="T4" fmla="*/ 8 w 10"/>
                  <a:gd name="T5" fmla="*/ 11 h 19"/>
                  <a:gd name="T6" fmla="*/ 10 w 10"/>
                  <a:gd name="T7" fmla="*/ 8 h 19"/>
                  <a:gd name="T8" fmla="*/ 8 w 10"/>
                  <a:gd name="T9" fmla="*/ 0 h 19"/>
                  <a:gd name="T10" fmla="*/ 5 w 10"/>
                  <a:gd name="T11" fmla="*/ 0 h 19"/>
                  <a:gd name="T12" fmla="*/ 5 w 10"/>
                  <a:gd name="T13" fmla="*/ 2 h 19"/>
                  <a:gd name="T14" fmla="*/ 3 w 10"/>
                  <a:gd name="T15" fmla="*/ 4 h 19"/>
                  <a:gd name="T16" fmla="*/ 2 w 10"/>
                  <a:gd name="T17" fmla="*/ 6 h 19"/>
                  <a:gd name="T18" fmla="*/ 2 w 10"/>
                  <a:gd name="T19" fmla="*/ 11 h 19"/>
                  <a:gd name="T20" fmla="*/ 0 w 10"/>
                  <a:gd name="T21" fmla="*/ 13 h 19"/>
                  <a:gd name="T22" fmla="*/ 2 w 10"/>
                  <a:gd name="T23" fmla="*/ 17 h 19"/>
                  <a:gd name="T24" fmla="*/ 2 w 10"/>
                  <a:gd name="T25" fmla="*/ 19 h 19"/>
                  <a:gd name="T26" fmla="*/ 8 w 10"/>
                  <a:gd name="T27" fmla="*/ 15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9"/>
                  <a:gd name="T44" fmla="*/ 10 w 10"/>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9">
                    <a:moveTo>
                      <a:pt x="8" y="15"/>
                    </a:moveTo>
                    <a:lnTo>
                      <a:pt x="8" y="13"/>
                    </a:lnTo>
                    <a:lnTo>
                      <a:pt x="8" y="11"/>
                    </a:lnTo>
                    <a:lnTo>
                      <a:pt x="10" y="8"/>
                    </a:lnTo>
                    <a:lnTo>
                      <a:pt x="8" y="0"/>
                    </a:lnTo>
                    <a:lnTo>
                      <a:pt x="5" y="0"/>
                    </a:lnTo>
                    <a:lnTo>
                      <a:pt x="5" y="2"/>
                    </a:lnTo>
                    <a:lnTo>
                      <a:pt x="3" y="4"/>
                    </a:lnTo>
                    <a:lnTo>
                      <a:pt x="2" y="6"/>
                    </a:lnTo>
                    <a:lnTo>
                      <a:pt x="2" y="11"/>
                    </a:lnTo>
                    <a:lnTo>
                      <a:pt x="0" y="13"/>
                    </a:lnTo>
                    <a:lnTo>
                      <a:pt x="2" y="17"/>
                    </a:lnTo>
                    <a:lnTo>
                      <a:pt x="2" y="19"/>
                    </a:lnTo>
                    <a:lnTo>
                      <a:pt x="8" y="1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23" name="Freeform 543"/>
              <p:cNvSpPr>
                <a:spLocks/>
              </p:cNvSpPr>
              <p:nvPr/>
            </p:nvSpPr>
            <p:spPr bwMode="auto">
              <a:xfrm>
                <a:off x="3502" y="1863"/>
                <a:ext cx="28" cy="33"/>
              </a:xfrm>
              <a:custGeom>
                <a:avLst/>
                <a:gdLst>
                  <a:gd name="T0" fmla="*/ 25 w 28"/>
                  <a:gd name="T1" fmla="*/ 25 h 33"/>
                  <a:gd name="T2" fmla="*/ 20 w 28"/>
                  <a:gd name="T3" fmla="*/ 25 h 33"/>
                  <a:gd name="T4" fmla="*/ 19 w 28"/>
                  <a:gd name="T5" fmla="*/ 25 h 33"/>
                  <a:gd name="T6" fmla="*/ 15 w 28"/>
                  <a:gd name="T7" fmla="*/ 23 h 33"/>
                  <a:gd name="T8" fmla="*/ 14 w 28"/>
                  <a:gd name="T9" fmla="*/ 19 h 33"/>
                  <a:gd name="T10" fmla="*/ 11 w 28"/>
                  <a:gd name="T11" fmla="*/ 14 h 33"/>
                  <a:gd name="T12" fmla="*/ 9 w 28"/>
                  <a:gd name="T13" fmla="*/ 10 h 33"/>
                  <a:gd name="T14" fmla="*/ 8 w 28"/>
                  <a:gd name="T15" fmla="*/ 4 h 33"/>
                  <a:gd name="T16" fmla="*/ 6 w 28"/>
                  <a:gd name="T17" fmla="*/ 0 h 33"/>
                  <a:gd name="T18" fmla="*/ 0 w 28"/>
                  <a:gd name="T19" fmla="*/ 4 h 33"/>
                  <a:gd name="T20" fmla="*/ 1 w 28"/>
                  <a:gd name="T21" fmla="*/ 8 h 33"/>
                  <a:gd name="T22" fmla="*/ 3 w 28"/>
                  <a:gd name="T23" fmla="*/ 14 h 33"/>
                  <a:gd name="T24" fmla="*/ 6 w 28"/>
                  <a:gd name="T25" fmla="*/ 19 h 33"/>
                  <a:gd name="T26" fmla="*/ 8 w 28"/>
                  <a:gd name="T27" fmla="*/ 25 h 33"/>
                  <a:gd name="T28" fmla="*/ 11 w 28"/>
                  <a:gd name="T29" fmla="*/ 29 h 33"/>
                  <a:gd name="T30" fmla="*/ 15 w 28"/>
                  <a:gd name="T31" fmla="*/ 33 h 33"/>
                  <a:gd name="T32" fmla="*/ 22 w 28"/>
                  <a:gd name="T33" fmla="*/ 33 h 33"/>
                  <a:gd name="T34" fmla="*/ 26 w 28"/>
                  <a:gd name="T35" fmla="*/ 33 h 33"/>
                  <a:gd name="T36" fmla="*/ 28 w 28"/>
                  <a:gd name="T37" fmla="*/ 33 h 33"/>
                  <a:gd name="T38" fmla="*/ 25 w 28"/>
                  <a:gd name="T39" fmla="*/ 25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33"/>
                  <a:gd name="T62" fmla="*/ 28 w 28"/>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33">
                    <a:moveTo>
                      <a:pt x="25" y="25"/>
                    </a:moveTo>
                    <a:lnTo>
                      <a:pt x="20" y="25"/>
                    </a:lnTo>
                    <a:lnTo>
                      <a:pt x="19" y="25"/>
                    </a:lnTo>
                    <a:lnTo>
                      <a:pt x="15" y="23"/>
                    </a:lnTo>
                    <a:lnTo>
                      <a:pt x="14" y="19"/>
                    </a:lnTo>
                    <a:lnTo>
                      <a:pt x="11" y="14"/>
                    </a:lnTo>
                    <a:lnTo>
                      <a:pt x="9" y="10"/>
                    </a:lnTo>
                    <a:lnTo>
                      <a:pt x="8" y="4"/>
                    </a:lnTo>
                    <a:lnTo>
                      <a:pt x="6" y="0"/>
                    </a:lnTo>
                    <a:lnTo>
                      <a:pt x="0" y="4"/>
                    </a:lnTo>
                    <a:lnTo>
                      <a:pt x="1" y="8"/>
                    </a:lnTo>
                    <a:lnTo>
                      <a:pt x="3" y="14"/>
                    </a:lnTo>
                    <a:lnTo>
                      <a:pt x="6" y="19"/>
                    </a:lnTo>
                    <a:lnTo>
                      <a:pt x="8" y="25"/>
                    </a:lnTo>
                    <a:lnTo>
                      <a:pt x="11" y="29"/>
                    </a:lnTo>
                    <a:lnTo>
                      <a:pt x="15" y="33"/>
                    </a:lnTo>
                    <a:lnTo>
                      <a:pt x="22" y="33"/>
                    </a:lnTo>
                    <a:lnTo>
                      <a:pt x="26" y="33"/>
                    </a:lnTo>
                    <a:lnTo>
                      <a:pt x="28" y="33"/>
                    </a:lnTo>
                    <a:lnTo>
                      <a:pt x="25" y="2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24" name="Freeform 544"/>
              <p:cNvSpPr>
                <a:spLocks/>
              </p:cNvSpPr>
              <p:nvPr/>
            </p:nvSpPr>
            <p:spPr bwMode="auto">
              <a:xfrm>
                <a:off x="3527" y="1846"/>
                <a:ext cx="34" cy="50"/>
              </a:xfrm>
              <a:custGeom>
                <a:avLst/>
                <a:gdLst>
                  <a:gd name="T0" fmla="*/ 33 w 34"/>
                  <a:gd name="T1" fmla="*/ 8 h 50"/>
                  <a:gd name="T2" fmla="*/ 30 w 34"/>
                  <a:gd name="T3" fmla="*/ 2 h 50"/>
                  <a:gd name="T4" fmla="*/ 25 w 34"/>
                  <a:gd name="T5" fmla="*/ 6 h 50"/>
                  <a:gd name="T6" fmla="*/ 22 w 34"/>
                  <a:gd name="T7" fmla="*/ 13 h 50"/>
                  <a:gd name="T8" fmla="*/ 19 w 34"/>
                  <a:gd name="T9" fmla="*/ 19 h 50"/>
                  <a:gd name="T10" fmla="*/ 15 w 34"/>
                  <a:gd name="T11" fmla="*/ 25 h 50"/>
                  <a:gd name="T12" fmla="*/ 12 w 34"/>
                  <a:gd name="T13" fmla="*/ 29 h 50"/>
                  <a:gd name="T14" fmla="*/ 8 w 34"/>
                  <a:gd name="T15" fmla="*/ 36 h 50"/>
                  <a:gd name="T16" fmla="*/ 5 w 34"/>
                  <a:gd name="T17" fmla="*/ 38 h 50"/>
                  <a:gd name="T18" fmla="*/ 0 w 34"/>
                  <a:gd name="T19" fmla="*/ 42 h 50"/>
                  <a:gd name="T20" fmla="*/ 3 w 34"/>
                  <a:gd name="T21" fmla="*/ 50 h 50"/>
                  <a:gd name="T22" fmla="*/ 8 w 34"/>
                  <a:gd name="T23" fmla="*/ 46 h 50"/>
                  <a:gd name="T24" fmla="*/ 12 w 34"/>
                  <a:gd name="T25" fmla="*/ 42 h 50"/>
                  <a:gd name="T26" fmla="*/ 17 w 34"/>
                  <a:gd name="T27" fmla="*/ 36 h 50"/>
                  <a:gd name="T28" fmla="*/ 20 w 34"/>
                  <a:gd name="T29" fmla="*/ 29 h 50"/>
                  <a:gd name="T30" fmla="*/ 23 w 34"/>
                  <a:gd name="T31" fmla="*/ 25 h 50"/>
                  <a:gd name="T32" fmla="*/ 26 w 34"/>
                  <a:gd name="T33" fmla="*/ 19 h 50"/>
                  <a:gd name="T34" fmla="*/ 30 w 34"/>
                  <a:gd name="T35" fmla="*/ 13 h 50"/>
                  <a:gd name="T36" fmla="*/ 34 w 34"/>
                  <a:gd name="T37" fmla="*/ 8 h 50"/>
                  <a:gd name="T38" fmla="*/ 30 w 34"/>
                  <a:gd name="T39" fmla="*/ 0 h 50"/>
                  <a:gd name="T40" fmla="*/ 33 w 34"/>
                  <a:gd name="T41" fmla="*/ 8 h 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50"/>
                  <a:gd name="T65" fmla="*/ 34 w 34"/>
                  <a:gd name="T66" fmla="*/ 50 h 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50">
                    <a:moveTo>
                      <a:pt x="33" y="8"/>
                    </a:moveTo>
                    <a:lnTo>
                      <a:pt x="30" y="2"/>
                    </a:lnTo>
                    <a:lnTo>
                      <a:pt x="25" y="6"/>
                    </a:lnTo>
                    <a:lnTo>
                      <a:pt x="22" y="13"/>
                    </a:lnTo>
                    <a:lnTo>
                      <a:pt x="19" y="19"/>
                    </a:lnTo>
                    <a:lnTo>
                      <a:pt x="15" y="25"/>
                    </a:lnTo>
                    <a:lnTo>
                      <a:pt x="12" y="29"/>
                    </a:lnTo>
                    <a:lnTo>
                      <a:pt x="8" y="36"/>
                    </a:lnTo>
                    <a:lnTo>
                      <a:pt x="5" y="38"/>
                    </a:lnTo>
                    <a:lnTo>
                      <a:pt x="0" y="42"/>
                    </a:lnTo>
                    <a:lnTo>
                      <a:pt x="3" y="50"/>
                    </a:lnTo>
                    <a:lnTo>
                      <a:pt x="8" y="46"/>
                    </a:lnTo>
                    <a:lnTo>
                      <a:pt x="12" y="42"/>
                    </a:lnTo>
                    <a:lnTo>
                      <a:pt x="17" y="36"/>
                    </a:lnTo>
                    <a:lnTo>
                      <a:pt x="20" y="29"/>
                    </a:lnTo>
                    <a:lnTo>
                      <a:pt x="23" y="25"/>
                    </a:lnTo>
                    <a:lnTo>
                      <a:pt x="26" y="19"/>
                    </a:lnTo>
                    <a:lnTo>
                      <a:pt x="30" y="13"/>
                    </a:lnTo>
                    <a:lnTo>
                      <a:pt x="34" y="8"/>
                    </a:lnTo>
                    <a:lnTo>
                      <a:pt x="30" y="0"/>
                    </a:lnTo>
                    <a:lnTo>
                      <a:pt x="33"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25" name="Freeform 545"/>
              <p:cNvSpPr>
                <a:spLocks/>
              </p:cNvSpPr>
              <p:nvPr/>
            </p:nvSpPr>
            <p:spPr bwMode="auto">
              <a:xfrm>
                <a:off x="3435" y="1852"/>
                <a:ext cx="67" cy="57"/>
              </a:xfrm>
              <a:custGeom>
                <a:avLst/>
                <a:gdLst>
                  <a:gd name="T0" fmla="*/ 53 w 67"/>
                  <a:gd name="T1" fmla="*/ 0 h 57"/>
                  <a:gd name="T2" fmla="*/ 50 w 67"/>
                  <a:gd name="T3" fmla="*/ 0 h 57"/>
                  <a:gd name="T4" fmla="*/ 45 w 67"/>
                  <a:gd name="T5" fmla="*/ 0 h 57"/>
                  <a:gd name="T6" fmla="*/ 40 w 67"/>
                  <a:gd name="T7" fmla="*/ 0 h 57"/>
                  <a:gd name="T8" fmla="*/ 36 w 67"/>
                  <a:gd name="T9" fmla="*/ 0 h 57"/>
                  <a:gd name="T10" fmla="*/ 32 w 67"/>
                  <a:gd name="T11" fmla="*/ 0 h 57"/>
                  <a:gd name="T12" fmla="*/ 28 w 67"/>
                  <a:gd name="T13" fmla="*/ 2 h 57"/>
                  <a:gd name="T14" fmla="*/ 23 w 67"/>
                  <a:gd name="T15" fmla="*/ 2 h 57"/>
                  <a:gd name="T16" fmla="*/ 20 w 67"/>
                  <a:gd name="T17" fmla="*/ 4 h 57"/>
                  <a:gd name="T18" fmla="*/ 15 w 67"/>
                  <a:gd name="T19" fmla="*/ 7 h 57"/>
                  <a:gd name="T20" fmla="*/ 12 w 67"/>
                  <a:gd name="T21" fmla="*/ 9 h 57"/>
                  <a:gd name="T22" fmla="*/ 11 w 67"/>
                  <a:gd name="T23" fmla="*/ 11 h 57"/>
                  <a:gd name="T24" fmla="*/ 7 w 67"/>
                  <a:gd name="T25" fmla="*/ 15 h 57"/>
                  <a:gd name="T26" fmla="*/ 6 w 67"/>
                  <a:gd name="T27" fmla="*/ 19 h 57"/>
                  <a:gd name="T28" fmla="*/ 4 w 67"/>
                  <a:gd name="T29" fmla="*/ 23 h 57"/>
                  <a:gd name="T30" fmla="*/ 3 w 67"/>
                  <a:gd name="T31" fmla="*/ 28 h 57"/>
                  <a:gd name="T32" fmla="*/ 1 w 67"/>
                  <a:gd name="T33" fmla="*/ 32 h 57"/>
                  <a:gd name="T34" fmla="*/ 0 w 67"/>
                  <a:gd name="T35" fmla="*/ 38 h 57"/>
                  <a:gd name="T36" fmla="*/ 1 w 67"/>
                  <a:gd name="T37" fmla="*/ 42 h 57"/>
                  <a:gd name="T38" fmla="*/ 1 w 67"/>
                  <a:gd name="T39" fmla="*/ 46 h 57"/>
                  <a:gd name="T40" fmla="*/ 4 w 67"/>
                  <a:gd name="T41" fmla="*/ 51 h 57"/>
                  <a:gd name="T42" fmla="*/ 7 w 67"/>
                  <a:gd name="T43" fmla="*/ 55 h 57"/>
                  <a:gd name="T44" fmla="*/ 11 w 67"/>
                  <a:gd name="T45" fmla="*/ 57 h 57"/>
                  <a:gd name="T46" fmla="*/ 14 w 67"/>
                  <a:gd name="T47" fmla="*/ 57 h 57"/>
                  <a:gd name="T48" fmla="*/ 17 w 67"/>
                  <a:gd name="T49" fmla="*/ 57 h 57"/>
                  <a:gd name="T50" fmla="*/ 21 w 67"/>
                  <a:gd name="T51" fmla="*/ 55 h 57"/>
                  <a:gd name="T52" fmla="*/ 26 w 67"/>
                  <a:gd name="T53" fmla="*/ 53 h 57"/>
                  <a:gd name="T54" fmla="*/ 31 w 67"/>
                  <a:gd name="T55" fmla="*/ 51 h 57"/>
                  <a:gd name="T56" fmla="*/ 37 w 67"/>
                  <a:gd name="T57" fmla="*/ 46 h 57"/>
                  <a:gd name="T58" fmla="*/ 42 w 67"/>
                  <a:gd name="T59" fmla="*/ 42 h 57"/>
                  <a:gd name="T60" fmla="*/ 48 w 67"/>
                  <a:gd name="T61" fmla="*/ 40 h 57"/>
                  <a:gd name="T62" fmla="*/ 54 w 67"/>
                  <a:gd name="T63" fmla="*/ 36 h 57"/>
                  <a:gd name="T64" fmla="*/ 59 w 67"/>
                  <a:gd name="T65" fmla="*/ 32 h 57"/>
                  <a:gd name="T66" fmla="*/ 61 w 67"/>
                  <a:gd name="T67" fmla="*/ 32 h 57"/>
                  <a:gd name="T68" fmla="*/ 62 w 67"/>
                  <a:gd name="T69" fmla="*/ 32 h 57"/>
                  <a:gd name="T70" fmla="*/ 62 w 67"/>
                  <a:gd name="T71" fmla="*/ 30 h 57"/>
                  <a:gd name="T72" fmla="*/ 64 w 67"/>
                  <a:gd name="T73" fmla="*/ 30 h 57"/>
                  <a:gd name="T74" fmla="*/ 65 w 67"/>
                  <a:gd name="T75" fmla="*/ 28 h 57"/>
                  <a:gd name="T76" fmla="*/ 65 w 67"/>
                  <a:gd name="T77" fmla="*/ 25 h 57"/>
                  <a:gd name="T78" fmla="*/ 67 w 67"/>
                  <a:gd name="T79" fmla="*/ 23 h 57"/>
                  <a:gd name="T80" fmla="*/ 67 w 67"/>
                  <a:gd name="T81" fmla="*/ 23 h 57"/>
                  <a:gd name="T82" fmla="*/ 65 w 67"/>
                  <a:gd name="T83" fmla="*/ 19 h 57"/>
                  <a:gd name="T84" fmla="*/ 65 w 67"/>
                  <a:gd name="T85" fmla="*/ 15 h 57"/>
                  <a:gd name="T86" fmla="*/ 64 w 67"/>
                  <a:gd name="T87" fmla="*/ 11 h 57"/>
                  <a:gd name="T88" fmla="*/ 62 w 67"/>
                  <a:gd name="T89" fmla="*/ 9 h 57"/>
                  <a:gd name="T90" fmla="*/ 61 w 67"/>
                  <a:gd name="T91" fmla="*/ 7 h 57"/>
                  <a:gd name="T92" fmla="*/ 59 w 67"/>
                  <a:gd name="T93" fmla="*/ 2 h 57"/>
                  <a:gd name="T94" fmla="*/ 56 w 67"/>
                  <a:gd name="T95" fmla="*/ 2 h 57"/>
                  <a:gd name="T96" fmla="*/ 53 w 67"/>
                  <a:gd name="T97" fmla="*/ 0 h 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57"/>
                  <a:gd name="T149" fmla="*/ 67 w 67"/>
                  <a:gd name="T150" fmla="*/ 57 h 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57">
                    <a:moveTo>
                      <a:pt x="53" y="0"/>
                    </a:moveTo>
                    <a:lnTo>
                      <a:pt x="50" y="0"/>
                    </a:lnTo>
                    <a:lnTo>
                      <a:pt x="45" y="0"/>
                    </a:lnTo>
                    <a:lnTo>
                      <a:pt x="40" y="0"/>
                    </a:lnTo>
                    <a:lnTo>
                      <a:pt x="36" y="0"/>
                    </a:lnTo>
                    <a:lnTo>
                      <a:pt x="32" y="0"/>
                    </a:lnTo>
                    <a:lnTo>
                      <a:pt x="28" y="2"/>
                    </a:lnTo>
                    <a:lnTo>
                      <a:pt x="23" y="2"/>
                    </a:lnTo>
                    <a:lnTo>
                      <a:pt x="20" y="4"/>
                    </a:lnTo>
                    <a:lnTo>
                      <a:pt x="15" y="7"/>
                    </a:lnTo>
                    <a:lnTo>
                      <a:pt x="12" y="9"/>
                    </a:lnTo>
                    <a:lnTo>
                      <a:pt x="11" y="11"/>
                    </a:lnTo>
                    <a:lnTo>
                      <a:pt x="7" y="15"/>
                    </a:lnTo>
                    <a:lnTo>
                      <a:pt x="6" y="19"/>
                    </a:lnTo>
                    <a:lnTo>
                      <a:pt x="4" y="23"/>
                    </a:lnTo>
                    <a:lnTo>
                      <a:pt x="3" y="28"/>
                    </a:lnTo>
                    <a:lnTo>
                      <a:pt x="1" y="32"/>
                    </a:lnTo>
                    <a:lnTo>
                      <a:pt x="0" y="38"/>
                    </a:lnTo>
                    <a:lnTo>
                      <a:pt x="1" y="42"/>
                    </a:lnTo>
                    <a:lnTo>
                      <a:pt x="1" y="46"/>
                    </a:lnTo>
                    <a:lnTo>
                      <a:pt x="4" y="51"/>
                    </a:lnTo>
                    <a:lnTo>
                      <a:pt x="7" y="55"/>
                    </a:lnTo>
                    <a:lnTo>
                      <a:pt x="11" y="57"/>
                    </a:lnTo>
                    <a:lnTo>
                      <a:pt x="14" y="57"/>
                    </a:lnTo>
                    <a:lnTo>
                      <a:pt x="17" y="57"/>
                    </a:lnTo>
                    <a:lnTo>
                      <a:pt x="21" y="55"/>
                    </a:lnTo>
                    <a:lnTo>
                      <a:pt x="26" y="53"/>
                    </a:lnTo>
                    <a:lnTo>
                      <a:pt x="31" y="51"/>
                    </a:lnTo>
                    <a:lnTo>
                      <a:pt x="37" y="46"/>
                    </a:lnTo>
                    <a:lnTo>
                      <a:pt x="42" y="42"/>
                    </a:lnTo>
                    <a:lnTo>
                      <a:pt x="48" y="40"/>
                    </a:lnTo>
                    <a:lnTo>
                      <a:pt x="54" y="36"/>
                    </a:lnTo>
                    <a:lnTo>
                      <a:pt x="59" y="32"/>
                    </a:lnTo>
                    <a:lnTo>
                      <a:pt x="61" y="32"/>
                    </a:lnTo>
                    <a:lnTo>
                      <a:pt x="62" y="32"/>
                    </a:lnTo>
                    <a:lnTo>
                      <a:pt x="62" y="30"/>
                    </a:lnTo>
                    <a:lnTo>
                      <a:pt x="64" y="30"/>
                    </a:lnTo>
                    <a:lnTo>
                      <a:pt x="65" y="28"/>
                    </a:lnTo>
                    <a:lnTo>
                      <a:pt x="65" y="25"/>
                    </a:lnTo>
                    <a:lnTo>
                      <a:pt x="67" y="23"/>
                    </a:lnTo>
                    <a:lnTo>
                      <a:pt x="65" y="19"/>
                    </a:lnTo>
                    <a:lnTo>
                      <a:pt x="65" y="15"/>
                    </a:lnTo>
                    <a:lnTo>
                      <a:pt x="64" y="11"/>
                    </a:lnTo>
                    <a:lnTo>
                      <a:pt x="62" y="9"/>
                    </a:lnTo>
                    <a:lnTo>
                      <a:pt x="61" y="7"/>
                    </a:lnTo>
                    <a:lnTo>
                      <a:pt x="59" y="2"/>
                    </a:lnTo>
                    <a:lnTo>
                      <a:pt x="56" y="2"/>
                    </a:lnTo>
                    <a:lnTo>
                      <a:pt x="53" y="0"/>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26" name="Freeform 546"/>
              <p:cNvSpPr>
                <a:spLocks/>
              </p:cNvSpPr>
              <p:nvPr/>
            </p:nvSpPr>
            <p:spPr bwMode="auto">
              <a:xfrm>
                <a:off x="3453" y="1848"/>
                <a:ext cx="36" cy="13"/>
              </a:xfrm>
              <a:custGeom>
                <a:avLst/>
                <a:gdLst>
                  <a:gd name="T0" fmla="*/ 2 w 36"/>
                  <a:gd name="T1" fmla="*/ 13 h 13"/>
                  <a:gd name="T2" fmla="*/ 7 w 36"/>
                  <a:gd name="T3" fmla="*/ 11 h 13"/>
                  <a:gd name="T4" fmla="*/ 10 w 36"/>
                  <a:gd name="T5" fmla="*/ 11 h 13"/>
                  <a:gd name="T6" fmla="*/ 14 w 36"/>
                  <a:gd name="T7" fmla="*/ 8 h 13"/>
                  <a:gd name="T8" fmla="*/ 19 w 36"/>
                  <a:gd name="T9" fmla="*/ 8 h 13"/>
                  <a:gd name="T10" fmla="*/ 22 w 36"/>
                  <a:gd name="T11" fmla="*/ 8 h 13"/>
                  <a:gd name="T12" fmla="*/ 27 w 36"/>
                  <a:gd name="T13" fmla="*/ 8 h 13"/>
                  <a:gd name="T14" fmla="*/ 32 w 36"/>
                  <a:gd name="T15" fmla="*/ 8 h 13"/>
                  <a:gd name="T16" fmla="*/ 35 w 36"/>
                  <a:gd name="T17" fmla="*/ 8 h 13"/>
                  <a:gd name="T18" fmla="*/ 36 w 36"/>
                  <a:gd name="T19" fmla="*/ 0 h 13"/>
                  <a:gd name="T20" fmla="*/ 32 w 36"/>
                  <a:gd name="T21" fmla="*/ 0 h 13"/>
                  <a:gd name="T22" fmla="*/ 27 w 36"/>
                  <a:gd name="T23" fmla="*/ 0 h 13"/>
                  <a:gd name="T24" fmla="*/ 22 w 36"/>
                  <a:gd name="T25" fmla="*/ 0 h 13"/>
                  <a:gd name="T26" fmla="*/ 18 w 36"/>
                  <a:gd name="T27" fmla="*/ 0 h 13"/>
                  <a:gd name="T28" fmla="*/ 14 w 36"/>
                  <a:gd name="T29" fmla="*/ 0 h 13"/>
                  <a:gd name="T30" fmla="*/ 10 w 36"/>
                  <a:gd name="T31" fmla="*/ 2 h 13"/>
                  <a:gd name="T32" fmla="*/ 5 w 36"/>
                  <a:gd name="T33" fmla="*/ 2 h 13"/>
                  <a:gd name="T34" fmla="*/ 0 w 36"/>
                  <a:gd name="T35" fmla="*/ 4 h 13"/>
                  <a:gd name="T36" fmla="*/ 2 w 36"/>
                  <a:gd name="T37" fmla="*/ 13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13"/>
                  <a:gd name="T59" fmla="*/ 36 w 36"/>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13">
                    <a:moveTo>
                      <a:pt x="2" y="13"/>
                    </a:moveTo>
                    <a:lnTo>
                      <a:pt x="7" y="11"/>
                    </a:lnTo>
                    <a:lnTo>
                      <a:pt x="10" y="11"/>
                    </a:lnTo>
                    <a:lnTo>
                      <a:pt x="14" y="8"/>
                    </a:lnTo>
                    <a:lnTo>
                      <a:pt x="19" y="8"/>
                    </a:lnTo>
                    <a:lnTo>
                      <a:pt x="22" y="8"/>
                    </a:lnTo>
                    <a:lnTo>
                      <a:pt x="27" y="8"/>
                    </a:lnTo>
                    <a:lnTo>
                      <a:pt x="32" y="8"/>
                    </a:lnTo>
                    <a:lnTo>
                      <a:pt x="35" y="8"/>
                    </a:lnTo>
                    <a:lnTo>
                      <a:pt x="36" y="0"/>
                    </a:lnTo>
                    <a:lnTo>
                      <a:pt x="32" y="0"/>
                    </a:lnTo>
                    <a:lnTo>
                      <a:pt x="27" y="0"/>
                    </a:lnTo>
                    <a:lnTo>
                      <a:pt x="22" y="0"/>
                    </a:lnTo>
                    <a:lnTo>
                      <a:pt x="18" y="0"/>
                    </a:lnTo>
                    <a:lnTo>
                      <a:pt x="14" y="0"/>
                    </a:lnTo>
                    <a:lnTo>
                      <a:pt x="10" y="2"/>
                    </a:lnTo>
                    <a:lnTo>
                      <a:pt x="5" y="2"/>
                    </a:lnTo>
                    <a:lnTo>
                      <a:pt x="0" y="4"/>
                    </a:lnTo>
                    <a:lnTo>
                      <a:pt x="2"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27" name="Freeform 547"/>
              <p:cNvSpPr>
                <a:spLocks/>
              </p:cNvSpPr>
              <p:nvPr/>
            </p:nvSpPr>
            <p:spPr bwMode="auto">
              <a:xfrm>
                <a:off x="3433" y="1852"/>
                <a:ext cx="22" cy="34"/>
              </a:xfrm>
              <a:custGeom>
                <a:avLst/>
                <a:gdLst>
                  <a:gd name="T0" fmla="*/ 6 w 22"/>
                  <a:gd name="T1" fmla="*/ 34 h 34"/>
                  <a:gd name="T2" fmla="*/ 6 w 22"/>
                  <a:gd name="T3" fmla="*/ 30 h 34"/>
                  <a:gd name="T4" fmla="*/ 8 w 22"/>
                  <a:gd name="T5" fmla="*/ 25 h 34"/>
                  <a:gd name="T6" fmla="*/ 9 w 22"/>
                  <a:gd name="T7" fmla="*/ 21 h 34"/>
                  <a:gd name="T8" fmla="*/ 13 w 22"/>
                  <a:gd name="T9" fmla="*/ 17 h 34"/>
                  <a:gd name="T10" fmla="*/ 14 w 22"/>
                  <a:gd name="T11" fmla="*/ 15 h 34"/>
                  <a:gd name="T12" fmla="*/ 17 w 22"/>
                  <a:gd name="T13" fmla="*/ 13 h 34"/>
                  <a:gd name="T14" fmla="*/ 19 w 22"/>
                  <a:gd name="T15" fmla="*/ 11 h 34"/>
                  <a:gd name="T16" fmla="*/ 22 w 22"/>
                  <a:gd name="T17" fmla="*/ 9 h 34"/>
                  <a:gd name="T18" fmla="*/ 20 w 22"/>
                  <a:gd name="T19" fmla="*/ 0 h 34"/>
                  <a:gd name="T20" fmla="*/ 16 w 22"/>
                  <a:gd name="T21" fmla="*/ 2 h 34"/>
                  <a:gd name="T22" fmla="*/ 13 w 22"/>
                  <a:gd name="T23" fmla="*/ 4 h 34"/>
                  <a:gd name="T24" fmla="*/ 9 w 22"/>
                  <a:gd name="T25" fmla="*/ 9 h 34"/>
                  <a:gd name="T26" fmla="*/ 6 w 22"/>
                  <a:gd name="T27" fmla="*/ 13 h 34"/>
                  <a:gd name="T28" fmla="*/ 5 w 22"/>
                  <a:gd name="T29" fmla="*/ 17 h 34"/>
                  <a:gd name="T30" fmla="*/ 3 w 22"/>
                  <a:gd name="T31" fmla="*/ 21 h 34"/>
                  <a:gd name="T32" fmla="*/ 2 w 22"/>
                  <a:gd name="T33" fmla="*/ 25 h 34"/>
                  <a:gd name="T34" fmla="*/ 0 w 22"/>
                  <a:gd name="T35" fmla="*/ 32 h 34"/>
                  <a:gd name="T36" fmla="*/ 6 w 22"/>
                  <a:gd name="T37" fmla="*/ 34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34"/>
                  <a:gd name="T59" fmla="*/ 22 w 22"/>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34">
                    <a:moveTo>
                      <a:pt x="6" y="34"/>
                    </a:moveTo>
                    <a:lnTo>
                      <a:pt x="6" y="30"/>
                    </a:lnTo>
                    <a:lnTo>
                      <a:pt x="8" y="25"/>
                    </a:lnTo>
                    <a:lnTo>
                      <a:pt x="9" y="21"/>
                    </a:lnTo>
                    <a:lnTo>
                      <a:pt x="13" y="17"/>
                    </a:lnTo>
                    <a:lnTo>
                      <a:pt x="14" y="15"/>
                    </a:lnTo>
                    <a:lnTo>
                      <a:pt x="17" y="13"/>
                    </a:lnTo>
                    <a:lnTo>
                      <a:pt x="19" y="11"/>
                    </a:lnTo>
                    <a:lnTo>
                      <a:pt x="22" y="9"/>
                    </a:lnTo>
                    <a:lnTo>
                      <a:pt x="20" y="0"/>
                    </a:lnTo>
                    <a:lnTo>
                      <a:pt x="16" y="2"/>
                    </a:lnTo>
                    <a:lnTo>
                      <a:pt x="13" y="4"/>
                    </a:lnTo>
                    <a:lnTo>
                      <a:pt x="9" y="9"/>
                    </a:lnTo>
                    <a:lnTo>
                      <a:pt x="6" y="13"/>
                    </a:lnTo>
                    <a:lnTo>
                      <a:pt x="5" y="17"/>
                    </a:lnTo>
                    <a:lnTo>
                      <a:pt x="3" y="21"/>
                    </a:lnTo>
                    <a:lnTo>
                      <a:pt x="2" y="25"/>
                    </a:lnTo>
                    <a:lnTo>
                      <a:pt x="0" y="32"/>
                    </a:lnTo>
                    <a:lnTo>
                      <a:pt x="6" y="3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28" name="Freeform 548"/>
              <p:cNvSpPr>
                <a:spLocks/>
              </p:cNvSpPr>
              <p:nvPr/>
            </p:nvSpPr>
            <p:spPr bwMode="auto">
              <a:xfrm>
                <a:off x="3431" y="1884"/>
                <a:ext cx="21" cy="29"/>
              </a:xfrm>
              <a:custGeom>
                <a:avLst/>
                <a:gdLst>
                  <a:gd name="T0" fmla="*/ 19 w 21"/>
                  <a:gd name="T1" fmla="*/ 21 h 29"/>
                  <a:gd name="T2" fmla="*/ 18 w 21"/>
                  <a:gd name="T3" fmla="*/ 21 h 29"/>
                  <a:gd name="T4" fmla="*/ 15 w 21"/>
                  <a:gd name="T5" fmla="*/ 21 h 29"/>
                  <a:gd name="T6" fmla="*/ 13 w 21"/>
                  <a:gd name="T7" fmla="*/ 19 h 29"/>
                  <a:gd name="T8" fmla="*/ 10 w 21"/>
                  <a:gd name="T9" fmla="*/ 17 h 29"/>
                  <a:gd name="T10" fmla="*/ 8 w 21"/>
                  <a:gd name="T11" fmla="*/ 12 h 29"/>
                  <a:gd name="T12" fmla="*/ 8 w 21"/>
                  <a:gd name="T13" fmla="*/ 10 h 29"/>
                  <a:gd name="T14" fmla="*/ 7 w 21"/>
                  <a:gd name="T15" fmla="*/ 6 h 29"/>
                  <a:gd name="T16" fmla="*/ 8 w 21"/>
                  <a:gd name="T17" fmla="*/ 2 h 29"/>
                  <a:gd name="T18" fmla="*/ 2 w 21"/>
                  <a:gd name="T19" fmla="*/ 0 h 29"/>
                  <a:gd name="T20" fmla="*/ 0 w 21"/>
                  <a:gd name="T21" fmla="*/ 6 h 29"/>
                  <a:gd name="T22" fmla="*/ 2 w 21"/>
                  <a:gd name="T23" fmla="*/ 12 h 29"/>
                  <a:gd name="T24" fmla="*/ 4 w 21"/>
                  <a:gd name="T25" fmla="*/ 19 h 29"/>
                  <a:gd name="T26" fmla="*/ 5 w 21"/>
                  <a:gd name="T27" fmla="*/ 23 h 29"/>
                  <a:gd name="T28" fmla="*/ 10 w 21"/>
                  <a:gd name="T29" fmla="*/ 27 h 29"/>
                  <a:gd name="T30" fmla="*/ 13 w 21"/>
                  <a:gd name="T31" fmla="*/ 29 h 29"/>
                  <a:gd name="T32" fmla="*/ 18 w 21"/>
                  <a:gd name="T33" fmla="*/ 29 h 29"/>
                  <a:gd name="T34" fmla="*/ 21 w 21"/>
                  <a:gd name="T35" fmla="*/ 29 h 29"/>
                  <a:gd name="T36" fmla="*/ 19 w 21"/>
                  <a:gd name="T37" fmla="*/ 21 h 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
                  <a:gd name="T58" fmla="*/ 0 h 29"/>
                  <a:gd name="T59" fmla="*/ 21 w 21"/>
                  <a:gd name="T60" fmla="*/ 29 h 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 h="29">
                    <a:moveTo>
                      <a:pt x="19" y="21"/>
                    </a:moveTo>
                    <a:lnTo>
                      <a:pt x="18" y="21"/>
                    </a:lnTo>
                    <a:lnTo>
                      <a:pt x="15" y="21"/>
                    </a:lnTo>
                    <a:lnTo>
                      <a:pt x="13" y="19"/>
                    </a:lnTo>
                    <a:lnTo>
                      <a:pt x="10" y="17"/>
                    </a:lnTo>
                    <a:lnTo>
                      <a:pt x="8" y="12"/>
                    </a:lnTo>
                    <a:lnTo>
                      <a:pt x="8" y="10"/>
                    </a:lnTo>
                    <a:lnTo>
                      <a:pt x="7" y="6"/>
                    </a:lnTo>
                    <a:lnTo>
                      <a:pt x="8" y="2"/>
                    </a:lnTo>
                    <a:lnTo>
                      <a:pt x="2" y="0"/>
                    </a:lnTo>
                    <a:lnTo>
                      <a:pt x="0" y="6"/>
                    </a:lnTo>
                    <a:lnTo>
                      <a:pt x="2" y="12"/>
                    </a:lnTo>
                    <a:lnTo>
                      <a:pt x="4" y="19"/>
                    </a:lnTo>
                    <a:lnTo>
                      <a:pt x="5" y="23"/>
                    </a:lnTo>
                    <a:lnTo>
                      <a:pt x="10" y="27"/>
                    </a:lnTo>
                    <a:lnTo>
                      <a:pt x="13" y="29"/>
                    </a:lnTo>
                    <a:lnTo>
                      <a:pt x="18" y="29"/>
                    </a:lnTo>
                    <a:lnTo>
                      <a:pt x="21" y="29"/>
                    </a:lnTo>
                    <a:lnTo>
                      <a:pt x="19" y="2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29" name="Freeform 549"/>
              <p:cNvSpPr>
                <a:spLocks/>
              </p:cNvSpPr>
              <p:nvPr/>
            </p:nvSpPr>
            <p:spPr bwMode="auto">
              <a:xfrm>
                <a:off x="3450" y="1880"/>
                <a:ext cx="46" cy="33"/>
              </a:xfrm>
              <a:custGeom>
                <a:avLst/>
                <a:gdLst>
                  <a:gd name="T0" fmla="*/ 44 w 46"/>
                  <a:gd name="T1" fmla="*/ 0 h 33"/>
                  <a:gd name="T2" fmla="*/ 42 w 46"/>
                  <a:gd name="T3" fmla="*/ 0 h 33"/>
                  <a:gd name="T4" fmla="*/ 38 w 46"/>
                  <a:gd name="T5" fmla="*/ 4 h 33"/>
                  <a:gd name="T6" fmla="*/ 32 w 46"/>
                  <a:gd name="T7" fmla="*/ 8 h 33"/>
                  <a:gd name="T8" fmla="*/ 25 w 46"/>
                  <a:gd name="T9" fmla="*/ 10 h 33"/>
                  <a:gd name="T10" fmla="*/ 21 w 46"/>
                  <a:gd name="T11" fmla="*/ 14 h 33"/>
                  <a:gd name="T12" fmla="*/ 16 w 46"/>
                  <a:gd name="T13" fmla="*/ 18 h 33"/>
                  <a:gd name="T14" fmla="*/ 10 w 46"/>
                  <a:gd name="T15" fmla="*/ 21 h 33"/>
                  <a:gd name="T16" fmla="*/ 5 w 46"/>
                  <a:gd name="T17" fmla="*/ 23 h 33"/>
                  <a:gd name="T18" fmla="*/ 0 w 46"/>
                  <a:gd name="T19" fmla="*/ 25 h 33"/>
                  <a:gd name="T20" fmla="*/ 2 w 46"/>
                  <a:gd name="T21" fmla="*/ 33 h 33"/>
                  <a:gd name="T22" fmla="*/ 6 w 46"/>
                  <a:gd name="T23" fmla="*/ 31 h 33"/>
                  <a:gd name="T24" fmla="*/ 13 w 46"/>
                  <a:gd name="T25" fmla="*/ 29 h 33"/>
                  <a:gd name="T26" fmla="*/ 17 w 46"/>
                  <a:gd name="T27" fmla="*/ 25 h 33"/>
                  <a:gd name="T28" fmla="*/ 24 w 46"/>
                  <a:gd name="T29" fmla="*/ 23 h 33"/>
                  <a:gd name="T30" fmla="*/ 28 w 46"/>
                  <a:gd name="T31" fmla="*/ 18 h 33"/>
                  <a:gd name="T32" fmla="*/ 35 w 46"/>
                  <a:gd name="T33" fmla="*/ 14 h 33"/>
                  <a:gd name="T34" fmla="*/ 39 w 46"/>
                  <a:gd name="T35" fmla="*/ 12 h 33"/>
                  <a:gd name="T36" fmla="*/ 46 w 46"/>
                  <a:gd name="T37" fmla="*/ 8 h 33"/>
                  <a:gd name="T38" fmla="*/ 44 w 46"/>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
                  <a:gd name="T61" fmla="*/ 0 h 33"/>
                  <a:gd name="T62" fmla="*/ 46 w 46"/>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 h="33">
                    <a:moveTo>
                      <a:pt x="44" y="0"/>
                    </a:moveTo>
                    <a:lnTo>
                      <a:pt x="42" y="0"/>
                    </a:lnTo>
                    <a:lnTo>
                      <a:pt x="38" y="4"/>
                    </a:lnTo>
                    <a:lnTo>
                      <a:pt x="32" y="8"/>
                    </a:lnTo>
                    <a:lnTo>
                      <a:pt x="25" y="10"/>
                    </a:lnTo>
                    <a:lnTo>
                      <a:pt x="21" y="14"/>
                    </a:lnTo>
                    <a:lnTo>
                      <a:pt x="16" y="18"/>
                    </a:lnTo>
                    <a:lnTo>
                      <a:pt x="10" y="21"/>
                    </a:lnTo>
                    <a:lnTo>
                      <a:pt x="5" y="23"/>
                    </a:lnTo>
                    <a:lnTo>
                      <a:pt x="0" y="25"/>
                    </a:lnTo>
                    <a:lnTo>
                      <a:pt x="2" y="33"/>
                    </a:lnTo>
                    <a:lnTo>
                      <a:pt x="6" y="31"/>
                    </a:lnTo>
                    <a:lnTo>
                      <a:pt x="13" y="29"/>
                    </a:lnTo>
                    <a:lnTo>
                      <a:pt x="17" y="25"/>
                    </a:lnTo>
                    <a:lnTo>
                      <a:pt x="24" y="23"/>
                    </a:lnTo>
                    <a:lnTo>
                      <a:pt x="28" y="18"/>
                    </a:lnTo>
                    <a:lnTo>
                      <a:pt x="35" y="14"/>
                    </a:lnTo>
                    <a:lnTo>
                      <a:pt x="39" y="12"/>
                    </a:lnTo>
                    <a:lnTo>
                      <a:pt x="46" y="8"/>
                    </a:lnTo>
                    <a:lnTo>
                      <a:pt x="44"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30" name="Freeform 550"/>
              <p:cNvSpPr>
                <a:spLocks/>
              </p:cNvSpPr>
              <p:nvPr/>
            </p:nvSpPr>
            <p:spPr bwMode="auto">
              <a:xfrm>
                <a:off x="3494" y="1875"/>
                <a:ext cx="11" cy="13"/>
              </a:xfrm>
              <a:custGeom>
                <a:avLst/>
                <a:gdLst>
                  <a:gd name="T0" fmla="*/ 5 w 11"/>
                  <a:gd name="T1" fmla="*/ 0 h 13"/>
                  <a:gd name="T2" fmla="*/ 3 w 11"/>
                  <a:gd name="T3" fmla="*/ 0 h 13"/>
                  <a:gd name="T4" fmla="*/ 3 w 11"/>
                  <a:gd name="T5" fmla="*/ 2 h 13"/>
                  <a:gd name="T6" fmla="*/ 2 w 11"/>
                  <a:gd name="T7" fmla="*/ 5 h 13"/>
                  <a:gd name="T8" fmla="*/ 0 w 11"/>
                  <a:gd name="T9" fmla="*/ 5 h 13"/>
                  <a:gd name="T10" fmla="*/ 2 w 11"/>
                  <a:gd name="T11" fmla="*/ 13 h 13"/>
                  <a:gd name="T12" fmla="*/ 3 w 11"/>
                  <a:gd name="T13" fmla="*/ 13 h 13"/>
                  <a:gd name="T14" fmla="*/ 5 w 11"/>
                  <a:gd name="T15" fmla="*/ 11 h 13"/>
                  <a:gd name="T16" fmla="*/ 6 w 11"/>
                  <a:gd name="T17" fmla="*/ 11 h 13"/>
                  <a:gd name="T18" fmla="*/ 8 w 11"/>
                  <a:gd name="T19" fmla="*/ 9 h 13"/>
                  <a:gd name="T20" fmla="*/ 8 w 11"/>
                  <a:gd name="T21" fmla="*/ 7 h 13"/>
                  <a:gd name="T22" fmla="*/ 9 w 11"/>
                  <a:gd name="T23" fmla="*/ 5 h 13"/>
                  <a:gd name="T24" fmla="*/ 11 w 11"/>
                  <a:gd name="T25" fmla="*/ 2 h 13"/>
                  <a:gd name="T26" fmla="*/ 11 w 11"/>
                  <a:gd name="T27" fmla="*/ 0 h 13"/>
                  <a:gd name="T28" fmla="*/ 5 w 11"/>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13"/>
                  <a:gd name="T47" fmla="*/ 11 w 11"/>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13">
                    <a:moveTo>
                      <a:pt x="5" y="0"/>
                    </a:moveTo>
                    <a:lnTo>
                      <a:pt x="3" y="0"/>
                    </a:lnTo>
                    <a:lnTo>
                      <a:pt x="3" y="2"/>
                    </a:lnTo>
                    <a:lnTo>
                      <a:pt x="2" y="5"/>
                    </a:lnTo>
                    <a:lnTo>
                      <a:pt x="0" y="5"/>
                    </a:lnTo>
                    <a:lnTo>
                      <a:pt x="2" y="13"/>
                    </a:lnTo>
                    <a:lnTo>
                      <a:pt x="3" y="13"/>
                    </a:lnTo>
                    <a:lnTo>
                      <a:pt x="5" y="11"/>
                    </a:lnTo>
                    <a:lnTo>
                      <a:pt x="6" y="11"/>
                    </a:lnTo>
                    <a:lnTo>
                      <a:pt x="8" y="9"/>
                    </a:lnTo>
                    <a:lnTo>
                      <a:pt x="8" y="7"/>
                    </a:lnTo>
                    <a:lnTo>
                      <a:pt x="9" y="5"/>
                    </a:lnTo>
                    <a:lnTo>
                      <a:pt x="11" y="2"/>
                    </a:lnTo>
                    <a:lnTo>
                      <a:pt x="11" y="0"/>
                    </a:lnTo>
                    <a:lnTo>
                      <a:pt x="5"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31" name="Freeform 551"/>
              <p:cNvSpPr>
                <a:spLocks/>
              </p:cNvSpPr>
              <p:nvPr/>
            </p:nvSpPr>
            <p:spPr bwMode="auto">
              <a:xfrm>
                <a:off x="3488" y="1848"/>
                <a:ext cx="17" cy="27"/>
              </a:xfrm>
              <a:custGeom>
                <a:avLst/>
                <a:gdLst>
                  <a:gd name="T0" fmla="*/ 0 w 17"/>
                  <a:gd name="T1" fmla="*/ 8 h 27"/>
                  <a:gd name="T2" fmla="*/ 1 w 17"/>
                  <a:gd name="T3" fmla="*/ 11 h 27"/>
                  <a:gd name="T4" fmla="*/ 4 w 17"/>
                  <a:gd name="T5" fmla="*/ 11 h 27"/>
                  <a:gd name="T6" fmla="*/ 6 w 17"/>
                  <a:gd name="T7" fmla="*/ 13 h 27"/>
                  <a:gd name="T8" fmla="*/ 8 w 17"/>
                  <a:gd name="T9" fmla="*/ 15 h 27"/>
                  <a:gd name="T10" fmla="*/ 8 w 17"/>
                  <a:gd name="T11" fmla="*/ 17 h 27"/>
                  <a:gd name="T12" fmla="*/ 9 w 17"/>
                  <a:gd name="T13" fmla="*/ 21 h 27"/>
                  <a:gd name="T14" fmla="*/ 9 w 17"/>
                  <a:gd name="T15" fmla="*/ 23 h 27"/>
                  <a:gd name="T16" fmla="*/ 11 w 17"/>
                  <a:gd name="T17" fmla="*/ 27 h 27"/>
                  <a:gd name="T18" fmla="*/ 17 w 17"/>
                  <a:gd name="T19" fmla="*/ 27 h 27"/>
                  <a:gd name="T20" fmla="*/ 17 w 17"/>
                  <a:gd name="T21" fmla="*/ 23 h 27"/>
                  <a:gd name="T22" fmla="*/ 15 w 17"/>
                  <a:gd name="T23" fmla="*/ 17 h 27"/>
                  <a:gd name="T24" fmla="*/ 14 w 17"/>
                  <a:gd name="T25" fmla="*/ 13 h 27"/>
                  <a:gd name="T26" fmla="*/ 12 w 17"/>
                  <a:gd name="T27" fmla="*/ 11 h 27"/>
                  <a:gd name="T28" fmla="*/ 11 w 17"/>
                  <a:gd name="T29" fmla="*/ 6 h 27"/>
                  <a:gd name="T30" fmla="*/ 8 w 17"/>
                  <a:gd name="T31" fmla="*/ 4 h 27"/>
                  <a:gd name="T32" fmla="*/ 4 w 17"/>
                  <a:gd name="T33" fmla="*/ 2 h 27"/>
                  <a:gd name="T34" fmla="*/ 1 w 17"/>
                  <a:gd name="T35" fmla="*/ 0 h 27"/>
                  <a:gd name="T36" fmla="*/ 0 w 17"/>
                  <a:gd name="T37" fmla="*/ 8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27"/>
                  <a:gd name="T59" fmla="*/ 17 w 17"/>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27">
                    <a:moveTo>
                      <a:pt x="0" y="8"/>
                    </a:moveTo>
                    <a:lnTo>
                      <a:pt x="1" y="11"/>
                    </a:lnTo>
                    <a:lnTo>
                      <a:pt x="4" y="11"/>
                    </a:lnTo>
                    <a:lnTo>
                      <a:pt x="6" y="13"/>
                    </a:lnTo>
                    <a:lnTo>
                      <a:pt x="8" y="15"/>
                    </a:lnTo>
                    <a:lnTo>
                      <a:pt x="8" y="17"/>
                    </a:lnTo>
                    <a:lnTo>
                      <a:pt x="9" y="21"/>
                    </a:lnTo>
                    <a:lnTo>
                      <a:pt x="9" y="23"/>
                    </a:lnTo>
                    <a:lnTo>
                      <a:pt x="11" y="27"/>
                    </a:lnTo>
                    <a:lnTo>
                      <a:pt x="17" y="27"/>
                    </a:lnTo>
                    <a:lnTo>
                      <a:pt x="17" y="23"/>
                    </a:lnTo>
                    <a:lnTo>
                      <a:pt x="15" y="17"/>
                    </a:lnTo>
                    <a:lnTo>
                      <a:pt x="14" y="13"/>
                    </a:lnTo>
                    <a:lnTo>
                      <a:pt x="12" y="11"/>
                    </a:lnTo>
                    <a:lnTo>
                      <a:pt x="11" y="6"/>
                    </a:lnTo>
                    <a:lnTo>
                      <a:pt x="8" y="4"/>
                    </a:lnTo>
                    <a:lnTo>
                      <a:pt x="4" y="2"/>
                    </a:lnTo>
                    <a:lnTo>
                      <a:pt x="1"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32" name="Freeform 552"/>
              <p:cNvSpPr>
                <a:spLocks/>
              </p:cNvSpPr>
              <p:nvPr/>
            </p:nvSpPr>
            <p:spPr bwMode="auto">
              <a:xfrm>
                <a:off x="3452" y="1894"/>
                <a:ext cx="78" cy="40"/>
              </a:xfrm>
              <a:custGeom>
                <a:avLst/>
                <a:gdLst>
                  <a:gd name="T0" fmla="*/ 75 w 78"/>
                  <a:gd name="T1" fmla="*/ 15 h 40"/>
                  <a:gd name="T2" fmla="*/ 73 w 78"/>
                  <a:gd name="T3" fmla="*/ 15 h 40"/>
                  <a:gd name="T4" fmla="*/ 70 w 78"/>
                  <a:gd name="T5" fmla="*/ 13 h 40"/>
                  <a:gd name="T6" fmla="*/ 69 w 78"/>
                  <a:gd name="T7" fmla="*/ 11 h 40"/>
                  <a:gd name="T8" fmla="*/ 65 w 78"/>
                  <a:gd name="T9" fmla="*/ 9 h 40"/>
                  <a:gd name="T10" fmla="*/ 64 w 78"/>
                  <a:gd name="T11" fmla="*/ 4 h 40"/>
                  <a:gd name="T12" fmla="*/ 62 w 78"/>
                  <a:gd name="T13" fmla="*/ 2 h 40"/>
                  <a:gd name="T14" fmla="*/ 59 w 78"/>
                  <a:gd name="T15" fmla="*/ 2 h 40"/>
                  <a:gd name="T16" fmla="*/ 56 w 78"/>
                  <a:gd name="T17" fmla="*/ 0 h 40"/>
                  <a:gd name="T18" fmla="*/ 50 w 78"/>
                  <a:gd name="T19" fmla="*/ 0 h 40"/>
                  <a:gd name="T20" fmla="*/ 44 w 78"/>
                  <a:gd name="T21" fmla="*/ 2 h 40"/>
                  <a:gd name="T22" fmla="*/ 39 w 78"/>
                  <a:gd name="T23" fmla="*/ 4 h 40"/>
                  <a:gd name="T24" fmla="*/ 33 w 78"/>
                  <a:gd name="T25" fmla="*/ 7 h 40"/>
                  <a:gd name="T26" fmla="*/ 26 w 78"/>
                  <a:gd name="T27" fmla="*/ 9 h 40"/>
                  <a:gd name="T28" fmla="*/ 22 w 78"/>
                  <a:gd name="T29" fmla="*/ 11 h 40"/>
                  <a:gd name="T30" fmla="*/ 15 w 78"/>
                  <a:gd name="T31" fmla="*/ 13 h 40"/>
                  <a:gd name="T32" fmla="*/ 9 w 78"/>
                  <a:gd name="T33" fmla="*/ 17 h 40"/>
                  <a:gd name="T34" fmla="*/ 8 w 78"/>
                  <a:gd name="T35" fmla="*/ 17 h 40"/>
                  <a:gd name="T36" fmla="*/ 6 w 78"/>
                  <a:gd name="T37" fmla="*/ 17 h 40"/>
                  <a:gd name="T38" fmla="*/ 4 w 78"/>
                  <a:gd name="T39" fmla="*/ 19 h 40"/>
                  <a:gd name="T40" fmla="*/ 3 w 78"/>
                  <a:gd name="T41" fmla="*/ 21 h 40"/>
                  <a:gd name="T42" fmla="*/ 1 w 78"/>
                  <a:gd name="T43" fmla="*/ 21 h 40"/>
                  <a:gd name="T44" fmla="*/ 0 w 78"/>
                  <a:gd name="T45" fmla="*/ 23 h 40"/>
                  <a:gd name="T46" fmla="*/ 0 w 78"/>
                  <a:gd name="T47" fmla="*/ 25 h 40"/>
                  <a:gd name="T48" fmla="*/ 0 w 78"/>
                  <a:gd name="T49" fmla="*/ 30 h 40"/>
                  <a:gd name="T50" fmla="*/ 3 w 78"/>
                  <a:gd name="T51" fmla="*/ 32 h 40"/>
                  <a:gd name="T52" fmla="*/ 6 w 78"/>
                  <a:gd name="T53" fmla="*/ 36 h 40"/>
                  <a:gd name="T54" fmla="*/ 9 w 78"/>
                  <a:gd name="T55" fmla="*/ 38 h 40"/>
                  <a:gd name="T56" fmla="*/ 12 w 78"/>
                  <a:gd name="T57" fmla="*/ 40 h 40"/>
                  <a:gd name="T58" fmla="*/ 15 w 78"/>
                  <a:gd name="T59" fmla="*/ 40 h 40"/>
                  <a:gd name="T60" fmla="*/ 19 w 78"/>
                  <a:gd name="T61" fmla="*/ 40 h 40"/>
                  <a:gd name="T62" fmla="*/ 22 w 78"/>
                  <a:gd name="T63" fmla="*/ 40 h 40"/>
                  <a:gd name="T64" fmla="*/ 23 w 78"/>
                  <a:gd name="T65" fmla="*/ 40 h 40"/>
                  <a:gd name="T66" fmla="*/ 30 w 78"/>
                  <a:gd name="T67" fmla="*/ 38 h 40"/>
                  <a:gd name="T68" fmla="*/ 37 w 78"/>
                  <a:gd name="T69" fmla="*/ 36 h 40"/>
                  <a:gd name="T70" fmla="*/ 44 w 78"/>
                  <a:gd name="T71" fmla="*/ 36 h 40"/>
                  <a:gd name="T72" fmla="*/ 50 w 78"/>
                  <a:gd name="T73" fmla="*/ 34 h 40"/>
                  <a:gd name="T74" fmla="*/ 56 w 78"/>
                  <a:gd name="T75" fmla="*/ 32 h 40"/>
                  <a:gd name="T76" fmla="*/ 62 w 78"/>
                  <a:gd name="T77" fmla="*/ 32 h 40"/>
                  <a:gd name="T78" fmla="*/ 69 w 78"/>
                  <a:gd name="T79" fmla="*/ 28 h 40"/>
                  <a:gd name="T80" fmla="*/ 76 w 78"/>
                  <a:gd name="T81" fmla="*/ 23 h 40"/>
                  <a:gd name="T82" fmla="*/ 76 w 78"/>
                  <a:gd name="T83" fmla="*/ 23 h 40"/>
                  <a:gd name="T84" fmla="*/ 78 w 78"/>
                  <a:gd name="T85" fmla="*/ 23 h 40"/>
                  <a:gd name="T86" fmla="*/ 78 w 78"/>
                  <a:gd name="T87" fmla="*/ 21 h 40"/>
                  <a:gd name="T88" fmla="*/ 78 w 78"/>
                  <a:gd name="T89" fmla="*/ 21 h 40"/>
                  <a:gd name="T90" fmla="*/ 78 w 78"/>
                  <a:gd name="T91" fmla="*/ 19 h 40"/>
                  <a:gd name="T92" fmla="*/ 76 w 78"/>
                  <a:gd name="T93" fmla="*/ 19 h 40"/>
                  <a:gd name="T94" fmla="*/ 76 w 78"/>
                  <a:gd name="T95" fmla="*/ 17 h 40"/>
                  <a:gd name="T96" fmla="*/ 75 w 78"/>
                  <a:gd name="T97" fmla="*/ 15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8"/>
                  <a:gd name="T148" fmla="*/ 0 h 40"/>
                  <a:gd name="T149" fmla="*/ 78 w 78"/>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8" h="40">
                    <a:moveTo>
                      <a:pt x="75" y="15"/>
                    </a:moveTo>
                    <a:lnTo>
                      <a:pt x="73" y="15"/>
                    </a:lnTo>
                    <a:lnTo>
                      <a:pt x="70" y="13"/>
                    </a:lnTo>
                    <a:lnTo>
                      <a:pt x="69" y="11"/>
                    </a:lnTo>
                    <a:lnTo>
                      <a:pt x="65" y="9"/>
                    </a:lnTo>
                    <a:lnTo>
                      <a:pt x="64" y="4"/>
                    </a:lnTo>
                    <a:lnTo>
                      <a:pt x="62" y="2"/>
                    </a:lnTo>
                    <a:lnTo>
                      <a:pt x="59" y="2"/>
                    </a:lnTo>
                    <a:lnTo>
                      <a:pt x="56" y="0"/>
                    </a:lnTo>
                    <a:lnTo>
                      <a:pt x="50" y="0"/>
                    </a:lnTo>
                    <a:lnTo>
                      <a:pt x="44" y="2"/>
                    </a:lnTo>
                    <a:lnTo>
                      <a:pt x="39" y="4"/>
                    </a:lnTo>
                    <a:lnTo>
                      <a:pt x="33" y="7"/>
                    </a:lnTo>
                    <a:lnTo>
                      <a:pt x="26" y="9"/>
                    </a:lnTo>
                    <a:lnTo>
                      <a:pt x="22" y="11"/>
                    </a:lnTo>
                    <a:lnTo>
                      <a:pt x="15" y="13"/>
                    </a:lnTo>
                    <a:lnTo>
                      <a:pt x="9" y="17"/>
                    </a:lnTo>
                    <a:lnTo>
                      <a:pt x="8" y="17"/>
                    </a:lnTo>
                    <a:lnTo>
                      <a:pt x="6" y="17"/>
                    </a:lnTo>
                    <a:lnTo>
                      <a:pt x="4" y="19"/>
                    </a:lnTo>
                    <a:lnTo>
                      <a:pt x="3" y="21"/>
                    </a:lnTo>
                    <a:lnTo>
                      <a:pt x="1" y="21"/>
                    </a:lnTo>
                    <a:lnTo>
                      <a:pt x="0" y="23"/>
                    </a:lnTo>
                    <a:lnTo>
                      <a:pt x="0" y="25"/>
                    </a:lnTo>
                    <a:lnTo>
                      <a:pt x="0" y="30"/>
                    </a:lnTo>
                    <a:lnTo>
                      <a:pt x="3" y="32"/>
                    </a:lnTo>
                    <a:lnTo>
                      <a:pt x="6" y="36"/>
                    </a:lnTo>
                    <a:lnTo>
                      <a:pt x="9" y="38"/>
                    </a:lnTo>
                    <a:lnTo>
                      <a:pt x="12" y="40"/>
                    </a:lnTo>
                    <a:lnTo>
                      <a:pt x="15" y="40"/>
                    </a:lnTo>
                    <a:lnTo>
                      <a:pt x="19" y="40"/>
                    </a:lnTo>
                    <a:lnTo>
                      <a:pt x="22" y="40"/>
                    </a:lnTo>
                    <a:lnTo>
                      <a:pt x="23" y="40"/>
                    </a:lnTo>
                    <a:lnTo>
                      <a:pt x="30" y="38"/>
                    </a:lnTo>
                    <a:lnTo>
                      <a:pt x="37" y="36"/>
                    </a:lnTo>
                    <a:lnTo>
                      <a:pt x="44" y="36"/>
                    </a:lnTo>
                    <a:lnTo>
                      <a:pt x="50" y="34"/>
                    </a:lnTo>
                    <a:lnTo>
                      <a:pt x="56" y="32"/>
                    </a:lnTo>
                    <a:lnTo>
                      <a:pt x="62" y="32"/>
                    </a:lnTo>
                    <a:lnTo>
                      <a:pt x="69" y="28"/>
                    </a:lnTo>
                    <a:lnTo>
                      <a:pt x="76" y="23"/>
                    </a:lnTo>
                    <a:lnTo>
                      <a:pt x="78" y="23"/>
                    </a:lnTo>
                    <a:lnTo>
                      <a:pt x="78" y="21"/>
                    </a:lnTo>
                    <a:lnTo>
                      <a:pt x="78" y="19"/>
                    </a:lnTo>
                    <a:lnTo>
                      <a:pt x="76" y="19"/>
                    </a:lnTo>
                    <a:lnTo>
                      <a:pt x="76" y="17"/>
                    </a:lnTo>
                    <a:lnTo>
                      <a:pt x="75" y="15"/>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33" name="Freeform 553"/>
              <p:cNvSpPr>
                <a:spLocks/>
              </p:cNvSpPr>
              <p:nvPr/>
            </p:nvSpPr>
            <p:spPr bwMode="auto">
              <a:xfrm>
                <a:off x="3508" y="1890"/>
                <a:ext cx="19" cy="23"/>
              </a:xfrm>
              <a:custGeom>
                <a:avLst/>
                <a:gdLst>
                  <a:gd name="T0" fmla="*/ 0 w 19"/>
                  <a:gd name="T1" fmla="*/ 8 h 23"/>
                  <a:gd name="T2" fmla="*/ 2 w 19"/>
                  <a:gd name="T3" fmla="*/ 11 h 23"/>
                  <a:gd name="T4" fmla="*/ 3 w 19"/>
                  <a:gd name="T5" fmla="*/ 11 h 23"/>
                  <a:gd name="T6" fmla="*/ 6 w 19"/>
                  <a:gd name="T7" fmla="*/ 13 h 23"/>
                  <a:gd name="T8" fmla="*/ 8 w 19"/>
                  <a:gd name="T9" fmla="*/ 15 h 23"/>
                  <a:gd name="T10" fmla="*/ 9 w 19"/>
                  <a:gd name="T11" fmla="*/ 17 h 23"/>
                  <a:gd name="T12" fmla="*/ 13 w 19"/>
                  <a:gd name="T13" fmla="*/ 21 h 23"/>
                  <a:gd name="T14" fmla="*/ 16 w 19"/>
                  <a:gd name="T15" fmla="*/ 23 h 23"/>
                  <a:gd name="T16" fmla="*/ 19 w 19"/>
                  <a:gd name="T17" fmla="*/ 23 h 23"/>
                  <a:gd name="T18" fmla="*/ 19 w 19"/>
                  <a:gd name="T19" fmla="*/ 15 h 23"/>
                  <a:gd name="T20" fmla="*/ 17 w 19"/>
                  <a:gd name="T21" fmla="*/ 15 h 23"/>
                  <a:gd name="T22" fmla="*/ 16 w 19"/>
                  <a:gd name="T23" fmla="*/ 13 h 23"/>
                  <a:gd name="T24" fmla="*/ 14 w 19"/>
                  <a:gd name="T25" fmla="*/ 11 h 23"/>
                  <a:gd name="T26" fmla="*/ 13 w 19"/>
                  <a:gd name="T27" fmla="*/ 8 h 23"/>
                  <a:gd name="T28" fmla="*/ 9 w 19"/>
                  <a:gd name="T29" fmla="*/ 6 h 23"/>
                  <a:gd name="T30" fmla="*/ 8 w 19"/>
                  <a:gd name="T31" fmla="*/ 4 h 23"/>
                  <a:gd name="T32" fmla="*/ 5 w 19"/>
                  <a:gd name="T33" fmla="*/ 2 h 23"/>
                  <a:gd name="T34" fmla="*/ 0 w 19"/>
                  <a:gd name="T35" fmla="*/ 0 h 23"/>
                  <a:gd name="T36" fmla="*/ 0 w 19"/>
                  <a:gd name="T37" fmla="*/ 8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3"/>
                  <a:gd name="T59" fmla="*/ 19 w 19"/>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3">
                    <a:moveTo>
                      <a:pt x="0" y="8"/>
                    </a:moveTo>
                    <a:lnTo>
                      <a:pt x="2" y="11"/>
                    </a:lnTo>
                    <a:lnTo>
                      <a:pt x="3" y="11"/>
                    </a:lnTo>
                    <a:lnTo>
                      <a:pt x="6" y="13"/>
                    </a:lnTo>
                    <a:lnTo>
                      <a:pt x="8" y="15"/>
                    </a:lnTo>
                    <a:lnTo>
                      <a:pt x="9" y="17"/>
                    </a:lnTo>
                    <a:lnTo>
                      <a:pt x="13" y="21"/>
                    </a:lnTo>
                    <a:lnTo>
                      <a:pt x="16" y="23"/>
                    </a:lnTo>
                    <a:lnTo>
                      <a:pt x="19" y="23"/>
                    </a:lnTo>
                    <a:lnTo>
                      <a:pt x="19" y="15"/>
                    </a:lnTo>
                    <a:lnTo>
                      <a:pt x="17" y="15"/>
                    </a:lnTo>
                    <a:lnTo>
                      <a:pt x="16" y="13"/>
                    </a:lnTo>
                    <a:lnTo>
                      <a:pt x="14" y="11"/>
                    </a:lnTo>
                    <a:lnTo>
                      <a:pt x="13" y="8"/>
                    </a:lnTo>
                    <a:lnTo>
                      <a:pt x="9" y="6"/>
                    </a:lnTo>
                    <a:lnTo>
                      <a:pt x="8" y="4"/>
                    </a:lnTo>
                    <a:lnTo>
                      <a:pt x="5" y="2"/>
                    </a:lnTo>
                    <a:lnTo>
                      <a:pt x="0"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34" name="Freeform 554"/>
              <p:cNvSpPr>
                <a:spLocks/>
              </p:cNvSpPr>
              <p:nvPr/>
            </p:nvSpPr>
            <p:spPr bwMode="auto">
              <a:xfrm>
                <a:off x="3461" y="1890"/>
                <a:ext cx="47" cy="25"/>
              </a:xfrm>
              <a:custGeom>
                <a:avLst/>
                <a:gdLst>
                  <a:gd name="T0" fmla="*/ 2 w 47"/>
                  <a:gd name="T1" fmla="*/ 25 h 25"/>
                  <a:gd name="T2" fmla="*/ 8 w 47"/>
                  <a:gd name="T3" fmla="*/ 21 h 25"/>
                  <a:gd name="T4" fmla="*/ 13 w 47"/>
                  <a:gd name="T5" fmla="*/ 19 h 25"/>
                  <a:gd name="T6" fmla="*/ 19 w 47"/>
                  <a:gd name="T7" fmla="*/ 17 h 25"/>
                  <a:gd name="T8" fmla="*/ 25 w 47"/>
                  <a:gd name="T9" fmla="*/ 15 h 25"/>
                  <a:gd name="T10" fmla="*/ 30 w 47"/>
                  <a:gd name="T11" fmla="*/ 13 h 25"/>
                  <a:gd name="T12" fmla="*/ 36 w 47"/>
                  <a:gd name="T13" fmla="*/ 11 h 25"/>
                  <a:gd name="T14" fmla="*/ 41 w 47"/>
                  <a:gd name="T15" fmla="*/ 8 h 25"/>
                  <a:gd name="T16" fmla="*/ 47 w 47"/>
                  <a:gd name="T17" fmla="*/ 8 h 25"/>
                  <a:gd name="T18" fmla="*/ 47 w 47"/>
                  <a:gd name="T19" fmla="*/ 0 h 25"/>
                  <a:gd name="T20" fmla="*/ 41 w 47"/>
                  <a:gd name="T21" fmla="*/ 0 h 25"/>
                  <a:gd name="T22" fmla="*/ 35 w 47"/>
                  <a:gd name="T23" fmla="*/ 2 h 25"/>
                  <a:gd name="T24" fmla="*/ 28 w 47"/>
                  <a:gd name="T25" fmla="*/ 4 h 25"/>
                  <a:gd name="T26" fmla="*/ 22 w 47"/>
                  <a:gd name="T27" fmla="*/ 6 h 25"/>
                  <a:gd name="T28" fmla="*/ 17 w 47"/>
                  <a:gd name="T29" fmla="*/ 8 h 25"/>
                  <a:gd name="T30" fmla="*/ 11 w 47"/>
                  <a:gd name="T31" fmla="*/ 11 h 25"/>
                  <a:gd name="T32" fmla="*/ 5 w 47"/>
                  <a:gd name="T33" fmla="*/ 13 h 25"/>
                  <a:gd name="T34" fmla="*/ 0 w 47"/>
                  <a:gd name="T35" fmla="*/ 17 h 25"/>
                  <a:gd name="T36" fmla="*/ 2 w 47"/>
                  <a:gd name="T37" fmla="*/ 25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7"/>
                  <a:gd name="T58" fmla="*/ 0 h 25"/>
                  <a:gd name="T59" fmla="*/ 47 w 4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7" h="25">
                    <a:moveTo>
                      <a:pt x="2" y="25"/>
                    </a:moveTo>
                    <a:lnTo>
                      <a:pt x="8" y="21"/>
                    </a:lnTo>
                    <a:lnTo>
                      <a:pt x="13" y="19"/>
                    </a:lnTo>
                    <a:lnTo>
                      <a:pt x="19" y="17"/>
                    </a:lnTo>
                    <a:lnTo>
                      <a:pt x="25" y="15"/>
                    </a:lnTo>
                    <a:lnTo>
                      <a:pt x="30" y="13"/>
                    </a:lnTo>
                    <a:lnTo>
                      <a:pt x="36" y="11"/>
                    </a:lnTo>
                    <a:lnTo>
                      <a:pt x="41" y="8"/>
                    </a:lnTo>
                    <a:lnTo>
                      <a:pt x="47" y="8"/>
                    </a:lnTo>
                    <a:lnTo>
                      <a:pt x="47" y="0"/>
                    </a:lnTo>
                    <a:lnTo>
                      <a:pt x="41" y="0"/>
                    </a:lnTo>
                    <a:lnTo>
                      <a:pt x="35" y="2"/>
                    </a:lnTo>
                    <a:lnTo>
                      <a:pt x="28" y="4"/>
                    </a:lnTo>
                    <a:lnTo>
                      <a:pt x="22" y="6"/>
                    </a:lnTo>
                    <a:lnTo>
                      <a:pt x="17" y="8"/>
                    </a:lnTo>
                    <a:lnTo>
                      <a:pt x="11" y="11"/>
                    </a:lnTo>
                    <a:lnTo>
                      <a:pt x="5" y="13"/>
                    </a:lnTo>
                    <a:lnTo>
                      <a:pt x="0" y="17"/>
                    </a:lnTo>
                    <a:lnTo>
                      <a:pt x="2" y="2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35" name="Freeform 555"/>
              <p:cNvSpPr>
                <a:spLocks/>
              </p:cNvSpPr>
              <p:nvPr/>
            </p:nvSpPr>
            <p:spPr bwMode="auto">
              <a:xfrm>
                <a:off x="3449" y="1907"/>
                <a:ext cx="14" cy="19"/>
              </a:xfrm>
              <a:custGeom>
                <a:avLst/>
                <a:gdLst>
                  <a:gd name="T0" fmla="*/ 6 w 14"/>
                  <a:gd name="T1" fmla="*/ 15 h 19"/>
                  <a:gd name="T2" fmla="*/ 6 w 14"/>
                  <a:gd name="T3" fmla="*/ 12 h 19"/>
                  <a:gd name="T4" fmla="*/ 7 w 14"/>
                  <a:gd name="T5" fmla="*/ 10 h 19"/>
                  <a:gd name="T6" fmla="*/ 9 w 14"/>
                  <a:gd name="T7" fmla="*/ 10 h 19"/>
                  <a:gd name="T8" fmla="*/ 11 w 14"/>
                  <a:gd name="T9" fmla="*/ 8 h 19"/>
                  <a:gd name="T10" fmla="*/ 12 w 14"/>
                  <a:gd name="T11" fmla="*/ 8 h 19"/>
                  <a:gd name="T12" fmla="*/ 14 w 14"/>
                  <a:gd name="T13" fmla="*/ 8 h 19"/>
                  <a:gd name="T14" fmla="*/ 12 w 14"/>
                  <a:gd name="T15" fmla="*/ 0 h 19"/>
                  <a:gd name="T16" fmla="*/ 11 w 14"/>
                  <a:gd name="T17" fmla="*/ 0 h 19"/>
                  <a:gd name="T18" fmla="*/ 9 w 14"/>
                  <a:gd name="T19" fmla="*/ 0 h 19"/>
                  <a:gd name="T20" fmla="*/ 6 w 14"/>
                  <a:gd name="T21" fmla="*/ 2 h 19"/>
                  <a:gd name="T22" fmla="*/ 4 w 14"/>
                  <a:gd name="T23" fmla="*/ 4 h 19"/>
                  <a:gd name="T24" fmla="*/ 1 w 14"/>
                  <a:gd name="T25" fmla="*/ 6 h 19"/>
                  <a:gd name="T26" fmla="*/ 0 w 14"/>
                  <a:gd name="T27" fmla="*/ 10 h 19"/>
                  <a:gd name="T28" fmla="*/ 0 w 14"/>
                  <a:gd name="T29" fmla="*/ 15 h 19"/>
                  <a:gd name="T30" fmla="*/ 1 w 14"/>
                  <a:gd name="T31" fmla="*/ 19 h 19"/>
                  <a:gd name="T32" fmla="*/ 6 w 14"/>
                  <a:gd name="T33" fmla="*/ 15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9"/>
                  <a:gd name="T53" fmla="*/ 14 w 14"/>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9">
                    <a:moveTo>
                      <a:pt x="6" y="15"/>
                    </a:moveTo>
                    <a:lnTo>
                      <a:pt x="6" y="12"/>
                    </a:lnTo>
                    <a:lnTo>
                      <a:pt x="7" y="10"/>
                    </a:lnTo>
                    <a:lnTo>
                      <a:pt x="9" y="10"/>
                    </a:lnTo>
                    <a:lnTo>
                      <a:pt x="11" y="8"/>
                    </a:lnTo>
                    <a:lnTo>
                      <a:pt x="12" y="8"/>
                    </a:lnTo>
                    <a:lnTo>
                      <a:pt x="14" y="8"/>
                    </a:lnTo>
                    <a:lnTo>
                      <a:pt x="12" y="0"/>
                    </a:lnTo>
                    <a:lnTo>
                      <a:pt x="11" y="0"/>
                    </a:lnTo>
                    <a:lnTo>
                      <a:pt x="9" y="0"/>
                    </a:lnTo>
                    <a:lnTo>
                      <a:pt x="6" y="2"/>
                    </a:lnTo>
                    <a:lnTo>
                      <a:pt x="4" y="4"/>
                    </a:lnTo>
                    <a:lnTo>
                      <a:pt x="1" y="6"/>
                    </a:lnTo>
                    <a:lnTo>
                      <a:pt x="0" y="10"/>
                    </a:lnTo>
                    <a:lnTo>
                      <a:pt x="0" y="15"/>
                    </a:lnTo>
                    <a:lnTo>
                      <a:pt x="1" y="19"/>
                    </a:lnTo>
                    <a:lnTo>
                      <a:pt x="6" y="1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36" name="Freeform 556"/>
              <p:cNvSpPr>
                <a:spLocks/>
              </p:cNvSpPr>
              <p:nvPr/>
            </p:nvSpPr>
            <p:spPr bwMode="auto">
              <a:xfrm>
                <a:off x="3450" y="1922"/>
                <a:ext cx="27" cy="16"/>
              </a:xfrm>
              <a:custGeom>
                <a:avLst/>
                <a:gdLst>
                  <a:gd name="T0" fmla="*/ 25 w 27"/>
                  <a:gd name="T1" fmla="*/ 8 h 16"/>
                  <a:gd name="T2" fmla="*/ 24 w 27"/>
                  <a:gd name="T3" fmla="*/ 8 h 16"/>
                  <a:gd name="T4" fmla="*/ 21 w 27"/>
                  <a:gd name="T5" fmla="*/ 8 h 16"/>
                  <a:gd name="T6" fmla="*/ 17 w 27"/>
                  <a:gd name="T7" fmla="*/ 8 h 16"/>
                  <a:gd name="T8" fmla="*/ 14 w 27"/>
                  <a:gd name="T9" fmla="*/ 8 h 16"/>
                  <a:gd name="T10" fmla="*/ 13 w 27"/>
                  <a:gd name="T11" fmla="*/ 6 h 16"/>
                  <a:gd name="T12" fmla="*/ 10 w 27"/>
                  <a:gd name="T13" fmla="*/ 4 h 16"/>
                  <a:gd name="T14" fmla="*/ 6 w 27"/>
                  <a:gd name="T15" fmla="*/ 2 h 16"/>
                  <a:gd name="T16" fmla="*/ 5 w 27"/>
                  <a:gd name="T17" fmla="*/ 0 h 16"/>
                  <a:gd name="T18" fmla="*/ 0 w 27"/>
                  <a:gd name="T19" fmla="*/ 4 h 16"/>
                  <a:gd name="T20" fmla="*/ 3 w 27"/>
                  <a:gd name="T21" fmla="*/ 8 h 16"/>
                  <a:gd name="T22" fmla="*/ 6 w 27"/>
                  <a:gd name="T23" fmla="*/ 12 h 16"/>
                  <a:gd name="T24" fmla="*/ 10 w 27"/>
                  <a:gd name="T25" fmla="*/ 14 h 16"/>
                  <a:gd name="T26" fmla="*/ 13 w 27"/>
                  <a:gd name="T27" fmla="*/ 16 h 16"/>
                  <a:gd name="T28" fmla="*/ 17 w 27"/>
                  <a:gd name="T29" fmla="*/ 16 h 16"/>
                  <a:gd name="T30" fmla="*/ 21 w 27"/>
                  <a:gd name="T31" fmla="*/ 16 h 16"/>
                  <a:gd name="T32" fmla="*/ 24 w 27"/>
                  <a:gd name="T33" fmla="*/ 16 h 16"/>
                  <a:gd name="T34" fmla="*/ 27 w 27"/>
                  <a:gd name="T35" fmla="*/ 16 h 16"/>
                  <a:gd name="T36" fmla="*/ 25 w 27"/>
                  <a:gd name="T37" fmla="*/ 8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16"/>
                  <a:gd name="T59" fmla="*/ 27 w 27"/>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16">
                    <a:moveTo>
                      <a:pt x="25" y="8"/>
                    </a:moveTo>
                    <a:lnTo>
                      <a:pt x="24" y="8"/>
                    </a:lnTo>
                    <a:lnTo>
                      <a:pt x="21" y="8"/>
                    </a:lnTo>
                    <a:lnTo>
                      <a:pt x="17" y="8"/>
                    </a:lnTo>
                    <a:lnTo>
                      <a:pt x="14" y="8"/>
                    </a:lnTo>
                    <a:lnTo>
                      <a:pt x="13" y="6"/>
                    </a:lnTo>
                    <a:lnTo>
                      <a:pt x="10" y="4"/>
                    </a:lnTo>
                    <a:lnTo>
                      <a:pt x="6" y="2"/>
                    </a:lnTo>
                    <a:lnTo>
                      <a:pt x="5" y="0"/>
                    </a:lnTo>
                    <a:lnTo>
                      <a:pt x="0" y="4"/>
                    </a:lnTo>
                    <a:lnTo>
                      <a:pt x="3" y="8"/>
                    </a:lnTo>
                    <a:lnTo>
                      <a:pt x="6" y="12"/>
                    </a:lnTo>
                    <a:lnTo>
                      <a:pt x="10" y="14"/>
                    </a:lnTo>
                    <a:lnTo>
                      <a:pt x="13" y="16"/>
                    </a:lnTo>
                    <a:lnTo>
                      <a:pt x="17" y="16"/>
                    </a:lnTo>
                    <a:lnTo>
                      <a:pt x="21" y="16"/>
                    </a:lnTo>
                    <a:lnTo>
                      <a:pt x="24" y="16"/>
                    </a:lnTo>
                    <a:lnTo>
                      <a:pt x="27" y="16"/>
                    </a:lnTo>
                    <a:lnTo>
                      <a:pt x="25"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37" name="Freeform 557"/>
              <p:cNvSpPr>
                <a:spLocks/>
              </p:cNvSpPr>
              <p:nvPr/>
            </p:nvSpPr>
            <p:spPr bwMode="auto">
              <a:xfrm>
                <a:off x="3475" y="1915"/>
                <a:ext cx="55" cy="23"/>
              </a:xfrm>
              <a:custGeom>
                <a:avLst/>
                <a:gdLst>
                  <a:gd name="T0" fmla="*/ 52 w 55"/>
                  <a:gd name="T1" fmla="*/ 0 h 23"/>
                  <a:gd name="T2" fmla="*/ 46 w 55"/>
                  <a:gd name="T3" fmla="*/ 2 h 23"/>
                  <a:gd name="T4" fmla="*/ 39 w 55"/>
                  <a:gd name="T5" fmla="*/ 7 h 23"/>
                  <a:gd name="T6" fmla="*/ 33 w 55"/>
                  <a:gd name="T7" fmla="*/ 7 h 23"/>
                  <a:gd name="T8" fmla="*/ 27 w 55"/>
                  <a:gd name="T9" fmla="*/ 9 h 23"/>
                  <a:gd name="T10" fmla="*/ 21 w 55"/>
                  <a:gd name="T11" fmla="*/ 11 h 23"/>
                  <a:gd name="T12" fmla="*/ 13 w 55"/>
                  <a:gd name="T13" fmla="*/ 11 h 23"/>
                  <a:gd name="T14" fmla="*/ 7 w 55"/>
                  <a:gd name="T15" fmla="*/ 13 h 23"/>
                  <a:gd name="T16" fmla="*/ 0 w 55"/>
                  <a:gd name="T17" fmla="*/ 15 h 23"/>
                  <a:gd name="T18" fmla="*/ 2 w 55"/>
                  <a:gd name="T19" fmla="*/ 23 h 23"/>
                  <a:gd name="T20" fmla="*/ 8 w 55"/>
                  <a:gd name="T21" fmla="*/ 21 h 23"/>
                  <a:gd name="T22" fmla="*/ 14 w 55"/>
                  <a:gd name="T23" fmla="*/ 19 h 23"/>
                  <a:gd name="T24" fmla="*/ 21 w 55"/>
                  <a:gd name="T25" fmla="*/ 19 h 23"/>
                  <a:gd name="T26" fmla="*/ 27 w 55"/>
                  <a:gd name="T27" fmla="*/ 17 h 23"/>
                  <a:gd name="T28" fmla="*/ 35 w 55"/>
                  <a:gd name="T29" fmla="*/ 17 h 23"/>
                  <a:gd name="T30" fmla="*/ 41 w 55"/>
                  <a:gd name="T31" fmla="*/ 15 h 23"/>
                  <a:gd name="T32" fmla="*/ 47 w 55"/>
                  <a:gd name="T33" fmla="*/ 11 h 23"/>
                  <a:gd name="T34" fmla="*/ 53 w 55"/>
                  <a:gd name="T35" fmla="*/ 7 h 23"/>
                  <a:gd name="T36" fmla="*/ 55 w 55"/>
                  <a:gd name="T37" fmla="*/ 7 h 23"/>
                  <a:gd name="T38" fmla="*/ 52 w 55"/>
                  <a:gd name="T39" fmla="*/ 0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
                  <a:gd name="T61" fmla="*/ 0 h 23"/>
                  <a:gd name="T62" fmla="*/ 55 w 55"/>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 h="23">
                    <a:moveTo>
                      <a:pt x="52" y="0"/>
                    </a:moveTo>
                    <a:lnTo>
                      <a:pt x="46" y="2"/>
                    </a:lnTo>
                    <a:lnTo>
                      <a:pt x="39" y="7"/>
                    </a:lnTo>
                    <a:lnTo>
                      <a:pt x="33" y="7"/>
                    </a:lnTo>
                    <a:lnTo>
                      <a:pt x="27" y="9"/>
                    </a:lnTo>
                    <a:lnTo>
                      <a:pt x="21" y="11"/>
                    </a:lnTo>
                    <a:lnTo>
                      <a:pt x="13" y="11"/>
                    </a:lnTo>
                    <a:lnTo>
                      <a:pt x="7" y="13"/>
                    </a:lnTo>
                    <a:lnTo>
                      <a:pt x="0" y="15"/>
                    </a:lnTo>
                    <a:lnTo>
                      <a:pt x="2" y="23"/>
                    </a:lnTo>
                    <a:lnTo>
                      <a:pt x="8" y="21"/>
                    </a:lnTo>
                    <a:lnTo>
                      <a:pt x="14" y="19"/>
                    </a:lnTo>
                    <a:lnTo>
                      <a:pt x="21" y="19"/>
                    </a:lnTo>
                    <a:lnTo>
                      <a:pt x="27" y="17"/>
                    </a:lnTo>
                    <a:lnTo>
                      <a:pt x="35" y="17"/>
                    </a:lnTo>
                    <a:lnTo>
                      <a:pt x="41" y="15"/>
                    </a:lnTo>
                    <a:lnTo>
                      <a:pt x="47" y="11"/>
                    </a:lnTo>
                    <a:lnTo>
                      <a:pt x="53" y="7"/>
                    </a:lnTo>
                    <a:lnTo>
                      <a:pt x="55" y="7"/>
                    </a:lnTo>
                    <a:lnTo>
                      <a:pt x="52"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38" name="Freeform 558"/>
              <p:cNvSpPr>
                <a:spLocks/>
              </p:cNvSpPr>
              <p:nvPr/>
            </p:nvSpPr>
            <p:spPr bwMode="auto">
              <a:xfrm>
                <a:off x="3525" y="1905"/>
                <a:ext cx="8" cy="17"/>
              </a:xfrm>
              <a:custGeom>
                <a:avLst/>
                <a:gdLst>
                  <a:gd name="T0" fmla="*/ 2 w 8"/>
                  <a:gd name="T1" fmla="*/ 8 h 17"/>
                  <a:gd name="T2" fmla="*/ 0 w 8"/>
                  <a:gd name="T3" fmla="*/ 8 h 17"/>
                  <a:gd name="T4" fmla="*/ 2 w 8"/>
                  <a:gd name="T5" fmla="*/ 10 h 17"/>
                  <a:gd name="T6" fmla="*/ 2 w 8"/>
                  <a:gd name="T7" fmla="*/ 8 h 17"/>
                  <a:gd name="T8" fmla="*/ 2 w 8"/>
                  <a:gd name="T9" fmla="*/ 10 h 17"/>
                  <a:gd name="T10" fmla="*/ 5 w 8"/>
                  <a:gd name="T11" fmla="*/ 17 h 17"/>
                  <a:gd name="T12" fmla="*/ 7 w 8"/>
                  <a:gd name="T13" fmla="*/ 14 h 17"/>
                  <a:gd name="T14" fmla="*/ 8 w 8"/>
                  <a:gd name="T15" fmla="*/ 12 h 17"/>
                  <a:gd name="T16" fmla="*/ 8 w 8"/>
                  <a:gd name="T17" fmla="*/ 8 h 17"/>
                  <a:gd name="T18" fmla="*/ 8 w 8"/>
                  <a:gd name="T19" fmla="*/ 6 h 17"/>
                  <a:gd name="T20" fmla="*/ 7 w 8"/>
                  <a:gd name="T21" fmla="*/ 4 h 17"/>
                  <a:gd name="T22" fmla="*/ 5 w 8"/>
                  <a:gd name="T23" fmla="*/ 2 h 17"/>
                  <a:gd name="T24" fmla="*/ 2 w 8"/>
                  <a:gd name="T25" fmla="*/ 0 h 17"/>
                  <a:gd name="T26" fmla="*/ 2 w 8"/>
                  <a:gd name="T27" fmla="*/ 8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17"/>
                  <a:gd name="T44" fmla="*/ 8 w 8"/>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17">
                    <a:moveTo>
                      <a:pt x="2" y="8"/>
                    </a:moveTo>
                    <a:lnTo>
                      <a:pt x="0" y="8"/>
                    </a:lnTo>
                    <a:lnTo>
                      <a:pt x="2" y="10"/>
                    </a:lnTo>
                    <a:lnTo>
                      <a:pt x="2" y="8"/>
                    </a:lnTo>
                    <a:lnTo>
                      <a:pt x="2" y="10"/>
                    </a:lnTo>
                    <a:lnTo>
                      <a:pt x="5" y="17"/>
                    </a:lnTo>
                    <a:lnTo>
                      <a:pt x="7" y="14"/>
                    </a:lnTo>
                    <a:lnTo>
                      <a:pt x="8" y="12"/>
                    </a:lnTo>
                    <a:lnTo>
                      <a:pt x="8" y="8"/>
                    </a:lnTo>
                    <a:lnTo>
                      <a:pt x="8" y="6"/>
                    </a:lnTo>
                    <a:lnTo>
                      <a:pt x="7" y="4"/>
                    </a:lnTo>
                    <a:lnTo>
                      <a:pt x="5" y="2"/>
                    </a:lnTo>
                    <a:lnTo>
                      <a:pt x="2" y="0"/>
                    </a:lnTo>
                    <a:lnTo>
                      <a:pt x="2"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39" name="Freeform 559"/>
              <p:cNvSpPr>
                <a:spLocks/>
              </p:cNvSpPr>
              <p:nvPr/>
            </p:nvSpPr>
            <p:spPr bwMode="auto">
              <a:xfrm>
                <a:off x="3377" y="1856"/>
                <a:ext cx="61" cy="66"/>
              </a:xfrm>
              <a:custGeom>
                <a:avLst/>
                <a:gdLst>
                  <a:gd name="T0" fmla="*/ 61 w 61"/>
                  <a:gd name="T1" fmla="*/ 13 h 66"/>
                  <a:gd name="T2" fmla="*/ 61 w 61"/>
                  <a:gd name="T3" fmla="*/ 11 h 66"/>
                  <a:gd name="T4" fmla="*/ 61 w 61"/>
                  <a:gd name="T5" fmla="*/ 9 h 66"/>
                  <a:gd name="T6" fmla="*/ 59 w 61"/>
                  <a:gd name="T7" fmla="*/ 7 h 66"/>
                  <a:gd name="T8" fmla="*/ 59 w 61"/>
                  <a:gd name="T9" fmla="*/ 5 h 66"/>
                  <a:gd name="T10" fmla="*/ 58 w 61"/>
                  <a:gd name="T11" fmla="*/ 5 h 66"/>
                  <a:gd name="T12" fmla="*/ 58 w 61"/>
                  <a:gd name="T13" fmla="*/ 3 h 66"/>
                  <a:gd name="T14" fmla="*/ 56 w 61"/>
                  <a:gd name="T15" fmla="*/ 3 h 66"/>
                  <a:gd name="T16" fmla="*/ 56 w 61"/>
                  <a:gd name="T17" fmla="*/ 0 h 66"/>
                  <a:gd name="T18" fmla="*/ 48 w 61"/>
                  <a:gd name="T19" fmla="*/ 0 h 66"/>
                  <a:gd name="T20" fmla="*/ 42 w 61"/>
                  <a:gd name="T21" fmla="*/ 0 h 66"/>
                  <a:gd name="T22" fmla="*/ 36 w 61"/>
                  <a:gd name="T23" fmla="*/ 3 h 66"/>
                  <a:gd name="T24" fmla="*/ 29 w 61"/>
                  <a:gd name="T25" fmla="*/ 5 h 66"/>
                  <a:gd name="T26" fmla="*/ 25 w 61"/>
                  <a:gd name="T27" fmla="*/ 9 h 66"/>
                  <a:gd name="T28" fmla="*/ 19 w 61"/>
                  <a:gd name="T29" fmla="*/ 11 h 66"/>
                  <a:gd name="T30" fmla="*/ 11 w 61"/>
                  <a:gd name="T31" fmla="*/ 13 h 66"/>
                  <a:gd name="T32" fmla="*/ 4 w 61"/>
                  <a:gd name="T33" fmla="*/ 15 h 66"/>
                  <a:gd name="T34" fmla="*/ 3 w 61"/>
                  <a:gd name="T35" fmla="*/ 15 h 66"/>
                  <a:gd name="T36" fmla="*/ 3 w 61"/>
                  <a:gd name="T37" fmla="*/ 15 h 66"/>
                  <a:gd name="T38" fmla="*/ 3 w 61"/>
                  <a:gd name="T39" fmla="*/ 17 h 66"/>
                  <a:gd name="T40" fmla="*/ 1 w 61"/>
                  <a:gd name="T41" fmla="*/ 19 h 66"/>
                  <a:gd name="T42" fmla="*/ 1 w 61"/>
                  <a:gd name="T43" fmla="*/ 19 h 66"/>
                  <a:gd name="T44" fmla="*/ 0 w 61"/>
                  <a:gd name="T45" fmla="*/ 21 h 66"/>
                  <a:gd name="T46" fmla="*/ 0 w 61"/>
                  <a:gd name="T47" fmla="*/ 24 h 66"/>
                  <a:gd name="T48" fmla="*/ 0 w 61"/>
                  <a:gd name="T49" fmla="*/ 24 h 66"/>
                  <a:gd name="T50" fmla="*/ 1 w 61"/>
                  <a:gd name="T51" fmla="*/ 30 h 66"/>
                  <a:gd name="T52" fmla="*/ 1 w 61"/>
                  <a:gd name="T53" fmla="*/ 36 h 66"/>
                  <a:gd name="T54" fmla="*/ 1 w 61"/>
                  <a:gd name="T55" fmla="*/ 42 h 66"/>
                  <a:gd name="T56" fmla="*/ 3 w 61"/>
                  <a:gd name="T57" fmla="*/ 49 h 66"/>
                  <a:gd name="T58" fmla="*/ 4 w 61"/>
                  <a:gd name="T59" fmla="*/ 55 h 66"/>
                  <a:gd name="T60" fmla="*/ 8 w 61"/>
                  <a:gd name="T61" fmla="*/ 59 h 66"/>
                  <a:gd name="T62" fmla="*/ 11 w 61"/>
                  <a:gd name="T63" fmla="*/ 63 h 66"/>
                  <a:gd name="T64" fmla="*/ 15 w 61"/>
                  <a:gd name="T65" fmla="*/ 63 h 66"/>
                  <a:gd name="T66" fmla="*/ 23 w 61"/>
                  <a:gd name="T67" fmla="*/ 66 h 66"/>
                  <a:gd name="T68" fmla="*/ 31 w 61"/>
                  <a:gd name="T69" fmla="*/ 61 h 66"/>
                  <a:gd name="T70" fmla="*/ 37 w 61"/>
                  <a:gd name="T71" fmla="*/ 57 h 66"/>
                  <a:gd name="T72" fmla="*/ 44 w 61"/>
                  <a:gd name="T73" fmla="*/ 51 h 66"/>
                  <a:gd name="T74" fmla="*/ 48 w 61"/>
                  <a:gd name="T75" fmla="*/ 42 h 66"/>
                  <a:gd name="T76" fmla="*/ 53 w 61"/>
                  <a:gd name="T77" fmla="*/ 32 h 66"/>
                  <a:gd name="T78" fmla="*/ 58 w 61"/>
                  <a:gd name="T79" fmla="*/ 24 h 66"/>
                  <a:gd name="T80" fmla="*/ 61 w 61"/>
                  <a:gd name="T81" fmla="*/ 13 h 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
                  <a:gd name="T124" fmla="*/ 0 h 66"/>
                  <a:gd name="T125" fmla="*/ 61 w 61"/>
                  <a:gd name="T126" fmla="*/ 66 h 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 h="66">
                    <a:moveTo>
                      <a:pt x="61" y="13"/>
                    </a:moveTo>
                    <a:lnTo>
                      <a:pt x="61" y="11"/>
                    </a:lnTo>
                    <a:lnTo>
                      <a:pt x="61" y="9"/>
                    </a:lnTo>
                    <a:lnTo>
                      <a:pt x="59" y="7"/>
                    </a:lnTo>
                    <a:lnTo>
                      <a:pt x="59" y="5"/>
                    </a:lnTo>
                    <a:lnTo>
                      <a:pt x="58" y="5"/>
                    </a:lnTo>
                    <a:lnTo>
                      <a:pt x="58" y="3"/>
                    </a:lnTo>
                    <a:lnTo>
                      <a:pt x="56" y="3"/>
                    </a:lnTo>
                    <a:lnTo>
                      <a:pt x="56" y="0"/>
                    </a:lnTo>
                    <a:lnTo>
                      <a:pt x="48" y="0"/>
                    </a:lnTo>
                    <a:lnTo>
                      <a:pt x="42" y="0"/>
                    </a:lnTo>
                    <a:lnTo>
                      <a:pt x="36" y="3"/>
                    </a:lnTo>
                    <a:lnTo>
                      <a:pt x="29" y="5"/>
                    </a:lnTo>
                    <a:lnTo>
                      <a:pt x="25" y="9"/>
                    </a:lnTo>
                    <a:lnTo>
                      <a:pt x="19" y="11"/>
                    </a:lnTo>
                    <a:lnTo>
                      <a:pt x="11" y="13"/>
                    </a:lnTo>
                    <a:lnTo>
                      <a:pt x="4" y="15"/>
                    </a:lnTo>
                    <a:lnTo>
                      <a:pt x="3" y="15"/>
                    </a:lnTo>
                    <a:lnTo>
                      <a:pt x="3" y="17"/>
                    </a:lnTo>
                    <a:lnTo>
                      <a:pt x="1" y="19"/>
                    </a:lnTo>
                    <a:lnTo>
                      <a:pt x="0" y="21"/>
                    </a:lnTo>
                    <a:lnTo>
                      <a:pt x="0" y="24"/>
                    </a:lnTo>
                    <a:lnTo>
                      <a:pt x="1" y="30"/>
                    </a:lnTo>
                    <a:lnTo>
                      <a:pt x="1" y="36"/>
                    </a:lnTo>
                    <a:lnTo>
                      <a:pt x="1" y="42"/>
                    </a:lnTo>
                    <a:lnTo>
                      <a:pt x="3" y="49"/>
                    </a:lnTo>
                    <a:lnTo>
                      <a:pt x="4" y="55"/>
                    </a:lnTo>
                    <a:lnTo>
                      <a:pt x="8" y="59"/>
                    </a:lnTo>
                    <a:lnTo>
                      <a:pt x="11" y="63"/>
                    </a:lnTo>
                    <a:lnTo>
                      <a:pt x="15" y="63"/>
                    </a:lnTo>
                    <a:lnTo>
                      <a:pt x="23" y="66"/>
                    </a:lnTo>
                    <a:lnTo>
                      <a:pt x="31" y="61"/>
                    </a:lnTo>
                    <a:lnTo>
                      <a:pt x="37" y="57"/>
                    </a:lnTo>
                    <a:lnTo>
                      <a:pt x="44" y="51"/>
                    </a:lnTo>
                    <a:lnTo>
                      <a:pt x="48" y="42"/>
                    </a:lnTo>
                    <a:lnTo>
                      <a:pt x="53" y="32"/>
                    </a:lnTo>
                    <a:lnTo>
                      <a:pt x="58" y="24"/>
                    </a:lnTo>
                    <a:lnTo>
                      <a:pt x="61" y="13"/>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40" name="Freeform 560"/>
              <p:cNvSpPr>
                <a:spLocks/>
              </p:cNvSpPr>
              <p:nvPr/>
            </p:nvSpPr>
            <p:spPr bwMode="auto">
              <a:xfrm>
                <a:off x="3431" y="1852"/>
                <a:ext cx="10" cy="19"/>
              </a:xfrm>
              <a:custGeom>
                <a:avLst/>
                <a:gdLst>
                  <a:gd name="T0" fmla="*/ 0 w 10"/>
                  <a:gd name="T1" fmla="*/ 9 h 19"/>
                  <a:gd name="T2" fmla="*/ 0 w 10"/>
                  <a:gd name="T3" fmla="*/ 11 h 19"/>
                  <a:gd name="T4" fmla="*/ 2 w 10"/>
                  <a:gd name="T5" fmla="*/ 11 h 19"/>
                  <a:gd name="T6" fmla="*/ 2 w 10"/>
                  <a:gd name="T7" fmla="*/ 13 h 19"/>
                  <a:gd name="T8" fmla="*/ 4 w 10"/>
                  <a:gd name="T9" fmla="*/ 13 h 19"/>
                  <a:gd name="T10" fmla="*/ 4 w 10"/>
                  <a:gd name="T11" fmla="*/ 15 h 19"/>
                  <a:gd name="T12" fmla="*/ 10 w 10"/>
                  <a:gd name="T13" fmla="*/ 19 h 19"/>
                  <a:gd name="T14" fmla="*/ 10 w 10"/>
                  <a:gd name="T15" fmla="*/ 15 h 19"/>
                  <a:gd name="T16" fmla="*/ 10 w 10"/>
                  <a:gd name="T17" fmla="*/ 13 h 19"/>
                  <a:gd name="T18" fmla="*/ 8 w 10"/>
                  <a:gd name="T19" fmla="*/ 9 h 19"/>
                  <a:gd name="T20" fmla="*/ 8 w 10"/>
                  <a:gd name="T21" fmla="*/ 7 h 19"/>
                  <a:gd name="T22" fmla="*/ 7 w 10"/>
                  <a:gd name="T23" fmla="*/ 4 h 19"/>
                  <a:gd name="T24" fmla="*/ 5 w 10"/>
                  <a:gd name="T25" fmla="*/ 2 h 19"/>
                  <a:gd name="T26" fmla="*/ 4 w 10"/>
                  <a:gd name="T27" fmla="*/ 2 h 19"/>
                  <a:gd name="T28" fmla="*/ 2 w 10"/>
                  <a:gd name="T29" fmla="*/ 0 h 19"/>
                  <a:gd name="T30" fmla="*/ 0 w 10"/>
                  <a:gd name="T31" fmla="*/ 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9"/>
                  <a:gd name="T50" fmla="*/ 10 w 10"/>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9">
                    <a:moveTo>
                      <a:pt x="0" y="9"/>
                    </a:moveTo>
                    <a:lnTo>
                      <a:pt x="0" y="11"/>
                    </a:lnTo>
                    <a:lnTo>
                      <a:pt x="2" y="11"/>
                    </a:lnTo>
                    <a:lnTo>
                      <a:pt x="2" y="13"/>
                    </a:lnTo>
                    <a:lnTo>
                      <a:pt x="4" y="13"/>
                    </a:lnTo>
                    <a:lnTo>
                      <a:pt x="4" y="15"/>
                    </a:lnTo>
                    <a:lnTo>
                      <a:pt x="10" y="19"/>
                    </a:lnTo>
                    <a:lnTo>
                      <a:pt x="10" y="15"/>
                    </a:lnTo>
                    <a:lnTo>
                      <a:pt x="10" y="13"/>
                    </a:lnTo>
                    <a:lnTo>
                      <a:pt x="8" y="9"/>
                    </a:lnTo>
                    <a:lnTo>
                      <a:pt x="8" y="7"/>
                    </a:lnTo>
                    <a:lnTo>
                      <a:pt x="7" y="4"/>
                    </a:lnTo>
                    <a:lnTo>
                      <a:pt x="5" y="2"/>
                    </a:lnTo>
                    <a:lnTo>
                      <a:pt x="4" y="2"/>
                    </a:lnTo>
                    <a:lnTo>
                      <a:pt x="2"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41" name="Freeform 561"/>
              <p:cNvSpPr>
                <a:spLocks/>
              </p:cNvSpPr>
              <p:nvPr/>
            </p:nvSpPr>
            <p:spPr bwMode="auto">
              <a:xfrm>
                <a:off x="3381" y="1852"/>
                <a:ext cx="52" cy="23"/>
              </a:xfrm>
              <a:custGeom>
                <a:avLst/>
                <a:gdLst>
                  <a:gd name="T0" fmla="*/ 0 w 52"/>
                  <a:gd name="T1" fmla="*/ 23 h 23"/>
                  <a:gd name="T2" fmla="*/ 8 w 52"/>
                  <a:gd name="T3" fmla="*/ 21 h 23"/>
                  <a:gd name="T4" fmla="*/ 15 w 52"/>
                  <a:gd name="T5" fmla="*/ 19 h 23"/>
                  <a:gd name="T6" fmla="*/ 21 w 52"/>
                  <a:gd name="T7" fmla="*/ 17 h 23"/>
                  <a:gd name="T8" fmla="*/ 27 w 52"/>
                  <a:gd name="T9" fmla="*/ 13 h 23"/>
                  <a:gd name="T10" fmla="*/ 33 w 52"/>
                  <a:gd name="T11" fmla="*/ 11 h 23"/>
                  <a:gd name="T12" fmla="*/ 40 w 52"/>
                  <a:gd name="T13" fmla="*/ 9 h 23"/>
                  <a:gd name="T14" fmla="*/ 44 w 52"/>
                  <a:gd name="T15" fmla="*/ 9 h 23"/>
                  <a:gd name="T16" fmla="*/ 50 w 52"/>
                  <a:gd name="T17" fmla="*/ 9 h 23"/>
                  <a:gd name="T18" fmla="*/ 52 w 52"/>
                  <a:gd name="T19" fmla="*/ 0 h 23"/>
                  <a:gd name="T20" fmla="*/ 46 w 52"/>
                  <a:gd name="T21" fmla="*/ 0 h 23"/>
                  <a:gd name="T22" fmla="*/ 38 w 52"/>
                  <a:gd name="T23" fmla="*/ 0 h 23"/>
                  <a:gd name="T24" fmla="*/ 32 w 52"/>
                  <a:gd name="T25" fmla="*/ 2 h 23"/>
                  <a:gd name="T26" fmla="*/ 25 w 52"/>
                  <a:gd name="T27" fmla="*/ 4 h 23"/>
                  <a:gd name="T28" fmla="*/ 19 w 52"/>
                  <a:gd name="T29" fmla="*/ 9 h 23"/>
                  <a:gd name="T30" fmla="*/ 13 w 52"/>
                  <a:gd name="T31" fmla="*/ 11 h 23"/>
                  <a:gd name="T32" fmla="*/ 7 w 52"/>
                  <a:gd name="T33" fmla="*/ 13 h 23"/>
                  <a:gd name="T34" fmla="*/ 0 w 52"/>
                  <a:gd name="T35" fmla="*/ 15 h 23"/>
                  <a:gd name="T36" fmla="*/ 0 w 52"/>
                  <a:gd name="T37" fmla="*/ 23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23"/>
                  <a:gd name="T59" fmla="*/ 52 w 52"/>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23">
                    <a:moveTo>
                      <a:pt x="0" y="23"/>
                    </a:moveTo>
                    <a:lnTo>
                      <a:pt x="8" y="21"/>
                    </a:lnTo>
                    <a:lnTo>
                      <a:pt x="15" y="19"/>
                    </a:lnTo>
                    <a:lnTo>
                      <a:pt x="21" y="17"/>
                    </a:lnTo>
                    <a:lnTo>
                      <a:pt x="27" y="13"/>
                    </a:lnTo>
                    <a:lnTo>
                      <a:pt x="33" y="11"/>
                    </a:lnTo>
                    <a:lnTo>
                      <a:pt x="40" y="9"/>
                    </a:lnTo>
                    <a:lnTo>
                      <a:pt x="44" y="9"/>
                    </a:lnTo>
                    <a:lnTo>
                      <a:pt x="50" y="9"/>
                    </a:lnTo>
                    <a:lnTo>
                      <a:pt x="52" y="0"/>
                    </a:lnTo>
                    <a:lnTo>
                      <a:pt x="46" y="0"/>
                    </a:lnTo>
                    <a:lnTo>
                      <a:pt x="38" y="0"/>
                    </a:lnTo>
                    <a:lnTo>
                      <a:pt x="32" y="2"/>
                    </a:lnTo>
                    <a:lnTo>
                      <a:pt x="25" y="4"/>
                    </a:lnTo>
                    <a:lnTo>
                      <a:pt x="19" y="9"/>
                    </a:lnTo>
                    <a:lnTo>
                      <a:pt x="13" y="11"/>
                    </a:lnTo>
                    <a:lnTo>
                      <a:pt x="7" y="13"/>
                    </a:lnTo>
                    <a:lnTo>
                      <a:pt x="0" y="15"/>
                    </a:lnTo>
                    <a:lnTo>
                      <a:pt x="0" y="2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42" name="Freeform 562"/>
              <p:cNvSpPr>
                <a:spLocks/>
              </p:cNvSpPr>
              <p:nvPr/>
            </p:nvSpPr>
            <p:spPr bwMode="auto">
              <a:xfrm>
                <a:off x="3374" y="1867"/>
                <a:ext cx="7" cy="15"/>
              </a:xfrm>
              <a:custGeom>
                <a:avLst/>
                <a:gdLst>
                  <a:gd name="T0" fmla="*/ 6 w 7"/>
                  <a:gd name="T1" fmla="*/ 13 h 15"/>
                  <a:gd name="T2" fmla="*/ 7 w 7"/>
                  <a:gd name="T3" fmla="*/ 10 h 15"/>
                  <a:gd name="T4" fmla="*/ 7 w 7"/>
                  <a:gd name="T5" fmla="*/ 8 h 15"/>
                  <a:gd name="T6" fmla="*/ 7 w 7"/>
                  <a:gd name="T7" fmla="*/ 0 h 15"/>
                  <a:gd name="T8" fmla="*/ 6 w 7"/>
                  <a:gd name="T9" fmla="*/ 0 h 15"/>
                  <a:gd name="T10" fmla="*/ 4 w 7"/>
                  <a:gd name="T11" fmla="*/ 2 h 15"/>
                  <a:gd name="T12" fmla="*/ 3 w 7"/>
                  <a:gd name="T13" fmla="*/ 4 h 15"/>
                  <a:gd name="T14" fmla="*/ 1 w 7"/>
                  <a:gd name="T15" fmla="*/ 4 h 15"/>
                  <a:gd name="T16" fmla="*/ 1 w 7"/>
                  <a:gd name="T17" fmla="*/ 6 h 15"/>
                  <a:gd name="T18" fmla="*/ 0 w 7"/>
                  <a:gd name="T19" fmla="*/ 8 h 15"/>
                  <a:gd name="T20" fmla="*/ 0 w 7"/>
                  <a:gd name="T21" fmla="*/ 13 h 15"/>
                  <a:gd name="T22" fmla="*/ 0 w 7"/>
                  <a:gd name="T23" fmla="*/ 15 h 15"/>
                  <a:gd name="T24" fmla="*/ 6 w 7"/>
                  <a:gd name="T25" fmla="*/ 13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15"/>
                  <a:gd name="T41" fmla="*/ 7 w 7"/>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15">
                    <a:moveTo>
                      <a:pt x="6" y="13"/>
                    </a:moveTo>
                    <a:lnTo>
                      <a:pt x="7" y="10"/>
                    </a:lnTo>
                    <a:lnTo>
                      <a:pt x="7" y="8"/>
                    </a:lnTo>
                    <a:lnTo>
                      <a:pt x="7" y="0"/>
                    </a:lnTo>
                    <a:lnTo>
                      <a:pt x="6" y="0"/>
                    </a:lnTo>
                    <a:lnTo>
                      <a:pt x="4" y="2"/>
                    </a:lnTo>
                    <a:lnTo>
                      <a:pt x="3" y="4"/>
                    </a:lnTo>
                    <a:lnTo>
                      <a:pt x="1" y="4"/>
                    </a:lnTo>
                    <a:lnTo>
                      <a:pt x="1" y="6"/>
                    </a:lnTo>
                    <a:lnTo>
                      <a:pt x="0" y="8"/>
                    </a:lnTo>
                    <a:lnTo>
                      <a:pt x="0" y="13"/>
                    </a:lnTo>
                    <a:lnTo>
                      <a:pt x="0" y="15"/>
                    </a:lnTo>
                    <a:lnTo>
                      <a:pt x="6" y="1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43" name="Freeform 563"/>
              <p:cNvSpPr>
                <a:spLocks/>
              </p:cNvSpPr>
              <p:nvPr/>
            </p:nvSpPr>
            <p:spPr bwMode="auto">
              <a:xfrm>
                <a:off x="3374" y="1880"/>
                <a:ext cx="18" cy="46"/>
              </a:xfrm>
              <a:custGeom>
                <a:avLst/>
                <a:gdLst>
                  <a:gd name="T0" fmla="*/ 18 w 18"/>
                  <a:gd name="T1" fmla="*/ 35 h 46"/>
                  <a:gd name="T2" fmla="*/ 15 w 18"/>
                  <a:gd name="T3" fmla="*/ 35 h 46"/>
                  <a:gd name="T4" fmla="*/ 12 w 18"/>
                  <a:gd name="T5" fmla="*/ 33 h 46"/>
                  <a:gd name="T6" fmla="*/ 11 w 18"/>
                  <a:gd name="T7" fmla="*/ 29 h 46"/>
                  <a:gd name="T8" fmla="*/ 9 w 18"/>
                  <a:gd name="T9" fmla="*/ 25 h 46"/>
                  <a:gd name="T10" fmla="*/ 7 w 18"/>
                  <a:gd name="T11" fmla="*/ 18 h 46"/>
                  <a:gd name="T12" fmla="*/ 7 w 18"/>
                  <a:gd name="T13" fmla="*/ 12 h 46"/>
                  <a:gd name="T14" fmla="*/ 7 w 18"/>
                  <a:gd name="T15" fmla="*/ 6 h 46"/>
                  <a:gd name="T16" fmla="*/ 6 w 18"/>
                  <a:gd name="T17" fmla="*/ 0 h 46"/>
                  <a:gd name="T18" fmla="*/ 0 w 18"/>
                  <a:gd name="T19" fmla="*/ 2 h 46"/>
                  <a:gd name="T20" fmla="*/ 0 w 18"/>
                  <a:gd name="T21" fmla="*/ 8 h 46"/>
                  <a:gd name="T22" fmla="*/ 1 w 18"/>
                  <a:gd name="T23" fmla="*/ 14 h 46"/>
                  <a:gd name="T24" fmla="*/ 1 w 18"/>
                  <a:gd name="T25" fmla="*/ 21 h 46"/>
                  <a:gd name="T26" fmla="*/ 3 w 18"/>
                  <a:gd name="T27" fmla="*/ 27 h 46"/>
                  <a:gd name="T28" fmla="*/ 6 w 18"/>
                  <a:gd name="T29" fmla="*/ 33 h 46"/>
                  <a:gd name="T30" fmla="*/ 9 w 18"/>
                  <a:gd name="T31" fmla="*/ 39 h 46"/>
                  <a:gd name="T32" fmla="*/ 12 w 18"/>
                  <a:gd name="T33" fmla="*/ 44 h 46"/>
                  <a:gd name="T34" fmla="*/ 18 w 18"/>
                  <a:gd name="T35" fmla="*/ 46 h 46"/>
                  <a:gd name="T36" fmla="*/ 18 w 18"/>
                  <a:gd name="T37" fmla="*/ 35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46"/>
                  <a:gd name="T59" fmla="*/ 18 w 18"/>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46">
                    <a:moveTo>
                      <a:pt x="18" y="35"/>
                    </a:moveTo>
                    <a:lnTo>
                      <a:pt x="15" y="35"/>
                    </a:lnTo>
                    <a:lnTo>
                      <a:pt x="12" y="33"/>
                    </a:lnTo>
                    <a:lnTo>
                      <a:pt x="11" y="29"/>
                    </a:lnTo>
                    <a:lnTo>
                      <a:pt x="9" y="25"/>
                    </a:lnTo>
                    <a:lnTo>
                      <a:pt x="7" y="18"/>
                    </a:lnTo>
                    <a:lnTo>
                      <a:pt x="7" y="12"/>
                    </a:lnTo>
                    <a:lnTo>
                      <a:pt x="7" y="6"/>
                    </a:lnTo>
                    <a:lnTo>
                      <a:pt x="6" y="0"/>
                    </a:lnTo>
                    <a:lnTo>
                      <a:pt x="0" y="2"/>
                    </a:lnTo>
                    <a:lnTo>
                      <a:pt x="0" y="8"/>
                    </a:lnTo>
                    <a:lnTo>
                      <a:pt x="1" y="14"/>
                    </a:lnTo>
                    <a:lnTo>
                      <a:pt x="1" y="21"/>
                    </a:lnTo>
                    <a:lnTo>
                      <a:pt x="3" y="27"/>
                    </a:lnTo>
                    <a:lnTo>
                      <a:pt x="6" y="33"/>
                    </a:lnTo>
                    <a:lnTo>
                      <a:pt x="9" y="39"/>
                    </a:lnTo>
                    <a:lnTo>
                      <a:pt x="12" y="44"/>
                    </a:lnTo>
                    <a:lnTo>
                      <a:pt x="18" y="46"/>
                    </a:lnTo>
                    <a:lnTo>
                      <a:pt x="18" y="3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44" name="Freeform 564"/>
              <p:cNvSpPr>
                <a:spLocks/>
              </p:cNvSpPr>
              <p:nvPr/>
            </p:nvSpPr>
            <p:spPr bwMode="auto">
              <a:xfrm>
                <a:off x="3392" y="1867"/>
                <a:ext cx="49" cy="59"/>
              </a:xfrm>
              <a:custGeom>
                <a:avLst/>
                <a:gdLst>
                  <a:gd name="T0" fmla="*/ 43 w 49"/>
                  <a:gd name="T1" fmla="*/ 0 h 59"/>
                  <a:gd name="T2" fmla="*/ 39 w 49"/>
                  <a:gd name="T3" fmla="*/ 10 h 59"/>
                  <a:gd name="T4" fmla="*/ 35 w 49"/>
                  <a:gd name="T5" fmla="*/ 19 h 59"/>
                  <a:gd name="T6" fmla="*/ 32 w 49"/>
                  <a:gd name="T7" fmla="*/ 27 h 59"/>
                  <a:gd name="T8" fmla="*/ 27 w 49"/>
                  <a:gd name="T9" fmla="*/ 36 h 59"/>
                  <a:gd name="T10" fmla="*/ 21 w 49"/>
                  <a:gd name="T11" fmla="*/ 42 h 59"/>
                  <a:gd name="T12" fmla="*/ 14 w 49"/>
                  <a:gd name="T13" fmla="*/ 46 h 59"/>
                  <a:gd name="T14" fmla="*/ 8 w 49"/>
                  <a:gd name="T15" fmla="*/ 48 h 59"/>
                  <a:gd name="T16" fmla="*/ 0 w 49"/>
                  <a:gd name="T17" fmla="*/ 48 h 59"/>
                  <a:gd name="T18" fmla="*/ 0 w 49"/>
                  <a:gd name="T19" fmla="*/ 59 h 59"/>
                  <a:gd name="T20" fmla="*/ 8 w 49"/>
                  <a:gd name="T21" fmla="*/ 59 h 59"/>
                  <a:gd name="T22" fmla="*/ 18 w 49"/>
                  <a:gd name="T23" fmla="*/ 55 h 59"/>
                  <a:gd name="T24" fmla="*/ 24 w 49"/>
                  <a:gd name="T25" fmla="*/ 50 h 59"/>
                  <a:gd name="T26" fmla="*/ 32 w 49"/>
                  <a:gd name="T27" fmla="*/ 42 h 59"/>
                  <a:gd name="T28" fmla="*/ 36 w 49"/>
                  <a:gd name="T29" fmla="*/ 34 h 59"/>
                  <a:gd name="T30" fmla="*/ 41 w 49"/>
                  <a:gd name="T31" fmla="*/ 23 h 59"/>
                  <a:gd name="T32" fmla="*/ 46 w 49"/>
                  <a:gd name="T33" fmla="*/ 13 h 59"/>
                  <a:gd name="T34" fmla="*/ 49 w 49"/>
                  <a:gd name="T35" fmla="*/ 4 h 59"/>
                  <a:gd name="T36" fmla="*/ 43 w 49"/>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
                  <a:gd name="T58" fmla="*/ 0 h 59"/>
                  <a:gd name="T59" fmla="*/ 49 w 49"/>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 h="59">
                    <a:moveTo>
                      <a:pt x="43" y="0"/>
                    </a:moveTo>
                    <a:lnTo>
                      <a:pt x="39" y="10"/>
                    </a:lnTo>
                    <a:lnTo>
                      <a:pt x="35" y="19"/>
                    </a:lnTo>
                    <a:lnTo>
                      <a:pt x="32" y="27"/>
                    </a:lnTo>
                    <a:lnTo>
                      <a:pt x="27" y="36"/>
                    </a:lnTo>
                    <a:lnTo>
                      <a:pt x="21" y="42"/>
                    </a:lnTo>
                    <a:lnTo>
                      <a:pt x="14" y="46"/>
                    </a:lnTo>
                    <a:lnTo>
                      <a:pt x="8" y="48"/>
                    </a:lnTo>
                    <a:lnTo>
                      <a:pt x="0" y="48"/>
                    </a:lnTo>
                    <a:lnTo>
                      <a:pt x="0" y="59"/>
                    </a:lnTo>
                    <a:lnTo>
                      <a:pt x="8" y="59"/>
                    </a:lnTo>
                    <a:lnTo>
                      <a:pt x="18" y="55"/>
                    </a:lnTo>
                    <a:lnTo>
                      <a:pt x="24" y="50"/>
                    </a:lnTo>
                    <a:lnTo>
                      <a:pt x="32" y="42"/>
                    </a:lnTo>
                    <a:lnTo>
                      <a:pt x="36" y="34"/>
                    </a:lnTo>
                    <a:lnTo>
                      <a:pt x="41" y="23"/>
                    </a:lnTo>
                    <a:lnTo>
                      <a:pt x="46" y="13"/>
                    </a:lnTo>
                    <a:lnTo>
                      <a:pt x="49" y="4"/>
                    </a:lnTo>
                    <a:lnTo>
                      <a:pt x="43"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45" name="Freeform 565"/>
              <p:cNvSpPr>
                <a:spLocks/>
              </p:cNvSpPr>
              <p:nvPr/>
            </p:nvSpPr>
            <p:spPr bwMode="auto">
              <a:xfrm>
                <a:off x="3405" y="1909"/>
                <a:ext cx="34" cy="32"/>
              </a:xfrm>
              <a:custGeom>
                <a:avLst/>
                <a:gdLst>
                  <a:gd name="T0" fmla="*/ 34 w 34"/>
                  <a:gd name="T1" fmla="*/ 15 h 32"/>
                  <a:gd name="T2" fmla="*/ 34 w 34"/>
                  <a:gd name="T3" fmla="*/ 13 h 32"/>
                  <a:gd name="T4" fmla="*/ 34 w 34"/>
                  <a:gd name="T5" fmla="*/ 8 h 32"/>
                  <a:gd name="T6" fmla="*/ 33 w 34"/>
                  <a:gd name="T7" fmla="*/ 6 h 32"/>
                  <a:gd name="T8" fmla="*/ 31 w 34"/>
                  <a:gd name="T9" fmla="*/ 4 h 32"/>
                  <a:gd name="T10" fmla="*/ 30 w 34"/>
                  <a:gd name="T11" fmla="*/ 2 h 32"/>
                  <a:gd name="T12" fmla="*/ 28 w 34"/>
                  <a:gd name="T13" fmla="*/ 0 h 32"/>
                  <a:gd name="T14" fmla="*/ 26 w 34"/>
                  <a:gd name="T15" fmla="*/ 0 h 32"/>
                  <a:gd name="T16" fmla="*/ 25 w 34"/>
                  <a:gd name="T17" fmla="*/ 2 h 32"/>
                  <a:gd name="T18" fmla="*/ 22 w 34"/>
                  <a:gd name="T19" fmla="*/ 4 h 32"/>
                  <a:gd name="T20" fmla="*/ 19 w 34"/>
                  <a:gd name="T21" fmla="*/ 6 h 32"/>
                  <a:gd name="T22" fmla="*/ 16 w 34"/>
                  <a:gd name="T23" fmla="*/ 8 h 32"/>
                  <a:gd name="T24" fmla="*/ 12 w 34"/>
                  <a:gd name="T25" fmla="*/ 10 h 32"/>
                  <a:gd name="T26" fmla="*/ 9 w 34"/>
                  <a:gd name="T27" fmla="*/ 13 h 32"/>
                  <a:gd name="T28" fmla="*/ 6 w 34"/>
                  <a:gd name="T29" fmla="*/ 15 h 32"/>
                  <a:gd name="T30" fmla="*/ 3 w 34"/>
                  <a:gd name="T31" fmla="*/ 17 h 32"/>
                  <a:gd name="T32" fmla="*/ 1 w 34"/>
                  <a:gd name="T33" fmla="*/ 19 h 32"/>
                  <a:gd name="T34" fmla="*/ 0 w 34"/>
                  <a:gd name="T35" fmla="*/ 21 h 32"/>
                  <a:gd name="T36" fmla="*/ 0 w 34"/>
                  <a:gd name="T37" fmla="*/ 23 h 32"/>
                  <a:gd name="T38" fmla="*/ 1 w 34"/>
                  <a:gd name="T39" fmla="*/ 25 h 32"/>
                  <a:gd name="T40" fmla="*/ 1 w 34"/>
                  <a:gd name="T41" fmla="*/ 27 h 32"/>
                  <a:gd name="T42" fmla="*/ 3 w 34"/>
                  <a:gd name="T43" fmla="*/ 29 h 32"/>
                  <a:gd name="T44" fmla="*/ 5 w 34"/>
                  <a:gd name="T45" fmla="*/ 32 h 32"/>
                  <a:gd name="T46" fmla="*/ 6 w 34"/>
                  <a:gd name="T47" fmla="*/ 32 h 32"/>
                  <a:gd name="T48" fmla="*/ 8 w 34"/>
                  <a:gd name="T49" fmla="*/ 32 h 32"/>
                  <a:gd name="T50" fmla="*/ 12 w 34"/>
                  <a:gd name="T51" fmla="*/ 32 h 32"/>
                  <a:gd name="T52" fmla="*/ 17 w 34"/>
                  <a:gd name="T53" fmla="*/ 32 h 32"/>
                  <a:gd name="T54" fmla="*/ 20 w 34"/>
                  <a:gd name="T55" fmla="*/ 29 h 32"/>
                  <a:gd name="T56" fmla="*/ 25 w 34"/>
                  <a:gd name="T57" fmla="*/ 29 h 32"/>
                  <a:gd name="T58" fmla="*/ 28 w 34"/>
                  <a:gd name="T59" fmla="*/ 27 h 32"/>
                  <a:gd name="T60" fmla="*/ 31 w 34"/>
                  <a:gd name="T61" fmla="*/ 23 h 32"/>
                  <a:gd name="T62" fmla="*/ 33 w 34"/>
                  <a:gd name="T63" fmla="*/ 19 h 32"/>
                  <a:gd name="T64" fmla="*/ 34 w 34"/>
                  <a:gd name="T65" fmla="*/ 15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
                  <a:gd name="T100" fmla="*/ 0 h 32"/>
                  <a:gd name="T101" fmla="*/ 34 w 34"/>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 h="32">
                    <a:moveTo>
                      <a:pt x="34" y="15"/>
                    </a:moveTo>
                    <a:lnTo>
                      <a:pt x="34" y="13"/>
                    </a:lnTo>
                    <a:lnTo>
                      <a:pt x="34" y="8"/>
                    </a:lnTo>
                    <a:lnTo>
                      <a:pt x="33" y="6"/>
                    </a:lnTo>
                    <a:lnTo>
                      <a:pt x="31" y="4"/>
                    </a:lnTo>
                    <a:lnTo>
                      <a:pt x="30" y="2"/>
                    </a:lnTo>
                    <a:lnTo>
                      <a:pt x="28" y="0"/>
                    </a:lnTo>
                    <a:lnTo>
                      <a:pt x="26" y="0"/>
                    </a:lnTo>
                    <a:lnTo>
                      <a:pt x="25" y="2"/>
                    </a:lnTo>
                    <a:lnTo>
                      <a:pt x="22" y="4"/>
                    </a:lnTo>
                    <a:lnTo>
                      <a:pt x="19" y="6"/>
                    </a:lnTo>
                    <a:lnTo>
                      <a:pt x="16" y="8"/>
                    </a:lnTo>
                    <a:lnTo>
                      <a:pt x="12" y="10"/>
                    </a:lnTo>
                    <a:lnTo>
                      <a:pt x="9" y="13"/>
                    </a:lnTo>
                    <a:lnTo>
                      <a:pt x="6" y="15"/>
                    </a:lnTo>
                    <a:lnTo>
                      <a:pt x="3" y="17"/>
                    </a:lnTo>
                    <a:lnTo>
                      <a:pt x="1" y="19"/>
                    </a:lnTo>
                    <a:lnTo>
                      <a:pt x="0" y="21"/>
                    </a:lnTo>
                    <a:lnTo>
                      <a:pt x="0" y="23"/>
                    </a:lnTo>
                    <a:lnTo>
                      <a:pt x="1" y="25"/>
                    </a:lnTo>
                    <a:lnTo>
                      <a:pt x="1" y="27"/>
                    </a:lnTo>
                    <a:lnTo>
                      <a:pt x="3" y="29"/>
                    </a:lnTo>
                    <a:lnTo>
                      <a:pt x="5" y="32"/>
                    </a:lnTo>
                    <a:lnTo>
                      <a:pt x="6" y="32"/>
                    </a:lnTo>
                    <a:lnTo>
                      <a:pt x="8" y="32"/>
                    </a:lnTo>
                    <a:lnTo>
                      <a:pt x="12" y="32"/>
                    </a:lnTo>
                    <a:lnTo>
                      <a:pt x="17" y="32"/>
                    </a:lnTo>
                    <a:lnTo>
                      <a:pt x="20" y="29"/>
                    </a:lnTo>
                    <a:lnTo>
                      <a:pt x="25" y="29"/>
                    </a:lnTo>
                    <a:lnTo>
                      <a:pt x="28" y="27"/>
                    </a:lnTo>
                    <a:lnTo>
                      <a:pt x="31" y="23"/>
                    </a:lnTo>
                    <a:lnTo>
                      <a:pt x="33" y="19"/>
                    </a:lnTo>
                    <a:lnTo>
                      <a:pt x="34" y="15"/>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46" name="Freeform 566"/>
              <p:cNvSpPr>
                <a:spLocks/>
              </p:cNvSpPr>
              <p:nvPr/>
            </p:nvSpPr>
            <p:spPr bwMode="auto">
              <a:xfrm>
                <a:off x="3428" y="1905"/>
                <a:ext cx="16" cy="19"/>
              </a:xfrm>
              <a:custGeom>
                <a:avLst/>
                <a:gdLst>
                  <a:gd name="T0" fmla="*/ 3 w 16"/>
                  <a:gd name="T1" fmla="*/ 8 h 19"/>
                  <a:gd name="T2" fmla="*/ 5 w 16"/>
                  <a:gd name="T3" fmla="*/ 10 h 19"/>
                  <a:gd name="T4" fmla="*/ 7 w 16"/>
                  <a:gd name="T5" fmla="*/ 10 h 19"/>
                  <a:gd name="T6" fmla="*/ 8 w 16"/>
                  <a:gd name="T7" fmla="*/ 12 h 19"/>
                  <a:gd name="T8" fmla="*/ 8 w 16"/>
                  <a:gd name="T9" fmla="*/ 14 h 19"/>
                  <a:gd name="T10" fmla="*/ 8 w 16"/>
                  <a:gd name="T11" fmla="*/ 17 h 19"/>
                  <a:gd name="T12" fmla="*/ 8 w 16"/>
                  <a:gd name="T13" fmla="*/ 19 h 19"/>
                  <a:gd name="T14" fmla="*/ 14 w 16"/>
                  <a:gd name="T15" fmla="*/ 19 h 19"/>
                  <a:gd name="T16" fmla="*/ 16 w 16"/>
                  <a:gd name="T17" fmla="*/ 14 h 19"/>
                  <a:gd name="T18" fmla="*/ 14 w 16"/>
                  <a:gd name="T19" fmla="*/ 10 h 19"/>
                  <a:gd name="T20" fmla="*/ 13 w 16"/>
                  <a:gd name="T21" fmla="*/ 8 h 19"/>
                  <a:gd name="T22" fmla="*/ 11 w 16"/>
                  <a:gd name="T23" fmla="*/ 4 h 19"/>
                  <a:gd name="T24" fmla="*/ 8 w 16"/>
                  <a:gd name="T25" fmla="*/ 2 h 19"/>
                  <a:gd name="T26" fmla="*/ 7 w 16"/>
                  <a:gd name="T27" fmla="*/ 0 h 19"/>
                  <a:gd name="T28" fmla="*/ 3 w 16"/>
                  <a:gd name="T29" fmla="*/ 0 h 19"/>
                  <a:gd name="T30" fmla="*/ 0 w 16"/>
                  <a:gd name="T31" fmla="*/ 2 h 19"/>
                  <a:gd name="T32" fmla="*/ 3 w 16"/>
                  <a:gd name="T33" fmla="*/ 8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9"/>
                  <a:gd name="T53" fmla="*/ 16 w 1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9">
                    <a:moveTo>
                      <a:pt x="3" y="8"/>
                    </a:moveTo>
                    <a:lnTo>
                      <a:pt x="5" y="10"/>
                    </a:lnTo>
                    <a:lnTo>
                      <a:pt x="7" y="10"/>
                    </a:lnTo>
                    <a:lnTo>
                      <a:pt x="8" y="12"/>
                    </a:lnTo>
                    <a:lnTo>
                      <a:pt x="8" y="14"/>
                    </a:lnTo>
                    <a:lnTo>
                      <a:pt x="8" y="17"/>
                    </a:lnTo>
                    <a:lnTo>
                      <a:pt x="8" y="19"/>
                    </a:lnTo>
                    <a:lnTo>
                      <a:pt x="14" y="19"/>
                    </a:lnTo>
                    <a:lnTo>
                      <a:pt x="16" y="14"/>
                    </a:lnTo>
                    <a:lnTo>
                      <a:pt x="14" y="10"/>
                    </a:lnTo>
                    <a:lnTo>
                      <a:pt x="13" y="8"/>
                    </a:lnTo>
                    <a:lnTo>
                      <a:pt x="11" y="4"/>
                    </a:lnTo>
                    <a:lnTo>
                      <a:pt x="8" y="2"/>
                    </a:lnTo>
                    <a:lnTo>
                      <a:pt x="7" y="0"/>
                    </a:lnTo>
                    <a:lnTo>
                      <a:pt x="3" y="0"/>
                    </a:lnTo>
                    <a:lnTo>
                      <a:pt x="0" y="2"/>
                    </a:lnTo>
                    <a:lnTo>
                      <a:pt x="3"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47" name="Freeform 567"/>
              <p:cNvSpPr>
                <a:spLocks/>
              </p:cNvSpPr>
              <p:nvPr/>
            </p:nvSpPr>
            <p:spPr bwMode="auto">
              <a:xfrm>
                <a:off x="3403" y="1907"/>
                <a:ext cx="28" cy="25"/>
              </a:xfrm>
              <a:custGeom>
                <a:avLst/>
                <a:gdLst>
                  <a:gd name="T0" fmla="*/ 5 w 28"/>
                  <a:gd name="T1" fmla="*/ 25 h 25"/>
                  <a:gd name="T2" fmla="*/ 8 w 28"/>
                  <a:gd name="T3" fmla="*/ 23 h 25"/>
                  <a:gd name="T4" fmla="*/ 10 w 28"/>
                  <a:gd name="T5" fmla="*/ 19 h 25"/>
                  <a:gd name="T6" fmla="*/ 13 w 28"/>
                  <a:gd name="T7" fmla="*/ 17 h 25"/>
                  <a:gd name="T8" fmla="*/ 16 w 28"/>
                  <a:gd name="T9" fmla="*/ 17 h 25"/>
                  <a:gd name="T10" fmla="*/ 19 w 28"/>
                  <a:gd name="T11" fmla="*/ 15 h 25"/>
                  <a:gd name="T12" fmla="*/ 22 w 28"/>
                  <a:gd name="T13" fmla="*/ 12 h 25"/>
                  <a:gd name="T14" fmla="*/ 25 w 28"/>
                  <a:gd name="T15" fmla="*/ 10 h 25"/>
                  <a:gd name="T16" fmla="*/ 28 w 28"/>
                  <a:gd name="T17" fmla="*/ 6 h 25"/>
                  <a:gd name="T18" fmla="*/ 25 w 28"/>
                  <a:gd name="T19" fmla="*/ 0 h 25"/>
                  <a:gd name="T20" fmla="*/ 22 w 28"/>
                  <a:gd name="T21" fmla="*/ 2 h 25"/>
                  <a:gd name="T22" fmla="*/ 19 w 28"/>
                  <a:gd name="T23" fmla="*/ 4 h 25"/>
                  <a:gd name="T24" fmla="*/ 16 w 28"/>
                  <a:gd name="T25" fmla="*/ 6 h 25"/>
                  <a:gd name="T26" fmla="*/ 13 w 28"/>
                  <a:gd name="T27" fmla="*/ 8 h 25"/>
                  <a:gd name="T28" fmla="*/ 10 w 28"/>
                  <a:gd name="T29" fmla="*/ 10 h 25"/>
                  <a:gd name="T30" fmla="*/ 7 w 28"/>
                  <a:gd name="T31" fmla="*/ 12 h 25"/>
                  <a:gd name="T32" fmla="*/ 3 w 28"/>
                  <a:gd name="T33" fmla="*/ 15 h 25"/>
                  <a:gd name="T34" fmla="*/ 0 w 28"/>
                  <a:gd name="T35" fmla="*/ 19 h 25"/>
                  <a:gd name="T36" fmla="*/ 5 w 28"/>
                  <a:gd name="T37" fmla="*/ 25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5"/>
                  <a:gd name="T59" fmla="*/ 28 w 2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5">
                    <a:moveTo>
                      <a:pt x="5" y="25"/>
                    </a:moveTo>
                    <a:lnTo>
                      <a:pt x="8" y="23"/>
                    </a:lnTo>
                    <a:lnTo>
                      <a:pt x="10" y="19"/>
                    </a:lnTo>
                    <a:lnTo>
                      <a:pt x="13" y="17"/>
                    </a:lnTo>
                    <a:lnTo>
                      <a:pt x="16" y="17"/>
                    </a:lnTo>
                    <a:lnTo>
                      <a:pt x="19" y="15"/>
                    </a:lnTo>
                    <a:lnTo>
                      <a:pt x="22" y="12"/>
                    </a:lnTo>
                    <a:lnTo>
                      <a:pt x="25" y="10"/>
                    </a:lnTo>
                    <a:lnTo>
                      <a:pt x="28" y="6"/>
                    </a:lnTo>
                    <a:lnTo>
                      <a:pt x="25" y="0"/>
                    </a:lnTo>
                    <a:lnTo>
                      <a:pt x="22" y="2"/>
                    </a:lnTo>
                    <a:lnTo>
                      <a:pt x="19" y="4"/>
                    </a:lnTo>
                    <a:lnTo>
                      <a:pt x="16" y="6"/>
                    </a:lnTo>
                    <a:lnTo>
                      <a:pt x="13" y="8"/>
                    </a:lnTo>
                    <a:lnTo>
                      <a:pt x="10" y="10"/>
                    </a:lnTo>
                    <a:lnTo>
                      <a:pt x="7" y="12"/>
                    </a:lnTo>
                    <a:lnTo>
                      <a:pt x="3" y="15"/>
                    </a:lnTo>
                    <a:lnTo>
                      <a:pt x="0" y="19"/>
                    </a:lnTo>
                    <a:lnTo>
                      <a:pt x="5" y="2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48" name="Freeform 568"/>
              <p:cNvSpPr>
                <a:spLocks/>
              </p:cNvSpPr>
              <p:nvPr/>
            </p:nvSpPr>
            <p:spPr bwMode="auto">
              <a:xfrm>
                <a:off x="3402" y="1926"/>
                <a:ext cx="12" cy="19"/>
              </a:xfrm>
              <a:custGeom>
                <a:avLst/>
                <a:gdLst>
                  <a:gd name="T0" fmla="*/ 11 w 12"/>
                  <a:gd name="T1" fmla="*/ 10 h 19"/>
                  <a:gd name="T2" fmla="*/ 9 w 12"/>
                  <a:gd name="T3" fmla="*/ 10 h 19"/>
                  <a:gd name="T4" fmla="*/ 9 w 12"/>
                  <a:gd name="T5" fmla="*/ 8 h 19"/>
                  <a:gd name="T6" fmla="*/ 8 w 12"/>
                  <a:gd name="T7" fmla="*/ 8 h 19"/>
                  <a:gd name="T8" fmla="*/ 8 w 12"/>
                  <a:gd name="T9" fmla="*/ 6 h 19"/>
                  <a:gd name="T10" fmla="*/ 6 w 12"/>
                  <a:gd name="T11" fmla="*/ 4 h 19"/>
                  <a:gd name="T12" fmla="*/ 6 w 12"/>
                  <a:gd name="T13" fmla="*/ 6 h 19"/>
                  <a:gd name="T14" fmla="*/ 1 w 12"/>
                  <a:gd name="T15" fmla="*/ 0 h 19"/>
                  <a:gd name="T16" fmla="*/ 0 w 12"/>
                  <a:gd name="T17" fmla="*/ 2 h 19"/>
                  <a:gd name="T18" fmla="*/ 0 w 12"/>
                  <a:gd name="T19" fmla="*/ 6 h 19"/>
                  <a:gd name="T20" fmla="*/ 1 w 12"/>
                  <a:gd name="T21" fmla="*/ 10 h 19"/>
                  <a:gd name="T22" fmla="*/ 3 w 12"/>
                  <a:gd name="T23" fmla="*/ 12 h 19"/>
                  <a:gd name="T24" fmla="*/ 4 w 12"/>
                  <a:gd name="T25" fmla="*/ 15 h 19"/>
                  <a:gd name="T26" fmla="*/ 6 w 12"/>
                  <a:gd name="T27" fmla="*/ 17 h 19"/>
                  <a:gd name="T28" fmla="*/ 9 w 12"/>
                  <a:gd name="T29" fmla="*/ 19 h 19"/>
                  <a:gd name="T30" fmla="*/ 11 w 12"/>
                  <a:gd name="T31" fmla="*/ 19 h 19"/>
                  <a:gd name="T32" fmla="*/ 12 w 12"/>
                  <a:gd name="T33" fmla="*/ 19 h 19"/>
                  <a:gd name="T34" fmla="*/ 11 w 12"/>
                  <a:gd name="T35" fmla="*/ 10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9"/>
                  <a:gd name="T56" fmla="*/ 12 w 12"/>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9">
                    <a:moveTo>
                      <a:pt x="11" y="10"/>
                    </a:moveTo>
                    <a:lnTo>
                      <a:pt x="9" y="10"/>
                    </a:lnTo>
                    <a:lnTo>
                      <a:pt x="9" y="8"/>
                    </a:lnTo>
                    <a:lnTo>
                      <a:pt x="8" y="8"/>
                    </a:lnTo>
                    <a:lnTo>
                      <a:pt x="8" y="6"/>
                    </a:lnTo>
                    <a:lnTo>
                      <a:pt x="6" y="4"/>
                    </a:lnTo>
                    <a:lnTo>
                      <a:pt x="6" y="6"/>
                    </a:lnTo>
                    <a:lnTo>
                      <a:pt x="1" y="0"/>
                    </a:lnTo>
                    <a:lnTo>
                      <a:pt x="0" y="2"/>
                    </a:lnTo>
                    <a:lnTo>
                      <a:pt x="0" y="6"/>
                    </a:lnTo>
                    <a:lnTo>
                      <a:pt x="1" y="10"/>
                    </a:lnTo>
                    <a:lnTo>
                      <a:pt x="3" y="12"/>
                    </a:lnTo>
                    <a:lnTo>
                      <a:pt x="4" y="15"/>
                    </a:lnTo>
                    <a:lnTo>
                      <a:pt x="6" y="17"/>
                    </a:lnTo>
                    <a:lnTo>
                      <a:pt x="9" y="19"/>
                    </a:lnTo>
                    <a:lnTo>
                      <a:pt x="11" y="19"/>
                    </a:lnTo>
                    <a:lnTo>
                      <a:pt x="12" y="19"/>
                    </a:lnTo>
                    <a:lnTo>
                      <a:pt x="11"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49" name="Freeform 569"/>
              <p:cNvSpPr>
                <a:spLocks/>
              </p:cNvSpPr>
              <p:nvPr/>
            </p:nvSpPr>
            <p:spPr bwMode="auto">
              <a:xfrm>
                <a:off x="3413" y="1922"/>
                <a:ext cx="29" cy="23"/>
              </a:xfrm>
              <a:custGeom>
                <a:avLst/>
                <a:gdLst>
                  <a:gd name="T0" fmla="*/ 23 w 29"/>
                  <a:gd name="T1" fmla="*/ 2 h 23"/>
                  <a:gd name="T2" fmla="*/ 23 w 29"/>
                  <a:gd name="T3" fmla="*/ 0 h 23"/>
                  <a:gd name="T4" fmla="*/ 23 w 29"/>
                  <a:gd name="T5" fmla="*/ 4 h 23"/>
                  <a:gd name="T6" fmla="*/ 22 w 29"/>
                  <a:gd name="T7" fmla="*/ 8 h 23"/>
                  <a:gd name="T8" fmla="*/ 18 w 29"/>
                  <a:gd name="T9" fmla="*/ 10 h 23"/>
                  <a:gd name="T10" fmla="*/ 15 w 29"/>
                  <a:gd name="T11" fmla="*/ 12 h 23"/>
                  <a:gd name="T12" fmla="*/ 12 w 29"/>
                  <a:gd name="T13" fmla="*/ 12 h 23"/>
                  <a:gd name="T14" fmla="*/ 9 w 29"/>
                  <a:gd name="T15" fmla="*/ 14 h 23"/>
                  <a:gd name="T16" fmla="*/ 4 w 29"/>
                  <a:gd name="T17" fmla="*/ 14 h 23"/>
                  <a:gd name="T18" fmla="*/ 0 w 29"/>
                  <a:gd name="T19" fmla="*/ 14 h 23"/>
                  <a:gd name="T20" fmla="*/ 1 w 29"/>
                  <a:gd name="T21" fmla="*/ 23 h 23"/>
                  <a:gd name="T22" fmla="*/ 4 w 29"/>
                  <a:gd name="T23" fmla="*/ 23 h 23"/>
                  <a:gd name="T24" fmla="*/ 9 w 29"/>
                  <a:gd name="T25" fmla="*/ 23 h 23"/>
                  <a:gd name="T26" fmla="*/ 14 w 29"/>
                  <a:gd name="T27" fmla="*/ 21 h 23"/>
                  <a:gd name="T28" fmla="*/ 18 w 29"/>
                  <a:gd name="T29" fmla="*/ 21 h 23"/>
                  <a:gd name="T30" fmla="*/ 22 w 29"/>
                  <a:gd name="T31" fmla="*/ 16 h 23"/>
                  <a:gd name="T32" fmla="*/ 26 w 29"/>
                  <a:gd name="T33" fmla="*/ 14 h 23"/>
                  <a:gd name="T34" fmla="*/ 28 w 29"/>
                  <a:gd name="T35" fmla="*/ 8 h 23"/>
                  <a:gd name="T36" fmla="*/ 29 w 29"/>
                  <a:gd name="T37" fmla="*/ 2 h 23"/>
                  <a:gd name="T38" fmla="*/ 23 w 29"/>
                  <a:gd name="T39" fmla="*/ 2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
                  <a:gd name="T61" fmla="*/ 0 h 23"/>
                  <a:gd name="T62" fmla="*/ 29 w 29"/>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 h="23">
                    <a:moveTo>
                      <a:pt x="23" y="2"/>
                    </a:moveTo>
                    <a:lnTo>
                      <a:pt x="23" y="0"/>
                    </a:lnTo>
                    <a:lnTo>
                      <a:pt x="23" y="4"/>
                    </a:lnTo>
                    <a:lnTo>
                      <a:pt x="22" y="8"/>
                    </a:lnTo>
                    <a:lnTo>
                      <a:pt x="18" y="10"/>
                    </a:lnTo>
                    <a:lnTo>
                      <a:pt x="15" y="12"/>
                    </a:lnTo>
                    <a:lnTo>
                      <a:pt x="12" y="12"/>
                    </a:lnTo>
                    <a:lnTo>
                      <a:pt x="9" y="14"/>
                    </a:lnTo>
                    <a:lnTo>
                      <a:pt x="4" y="14"/>
                    </a:lnTo>
                    <a:lnTo>
                      <a:pt x="0" y="14"/>
                    </a:lnTo>
                    <a:lnTo>
                      <a:pt x="1" y="23"/>
                    </a:lnTo>
                    <a:lnTo>
                      <a:pt x="4" y="23"/>
                    </a:lnTo>
                    <a:lnTo>
                      <a:pt x="9" y="23"/>
                    </a:lnTo>
                    <a:lnTo>
                      <a:pt x="14" y="21"/>
                    </a:lnTo>
                    <a:lnTo>
                      <a:pt x="18" y="21"/>
                    </a:lnTo>
                    <a:lnTo>
                      <a:pt x="22" y="16"/>
                    </a:lnTo>
                    <a:lnTo>
                      <a:pt x="26" y="14"/>
                    </a:lnTo>
                    <a:lnTo>
                      <a:pt x="28" y="8"/>
                    </a:lnTo>
                    <a:lnTo>
                      <a:pt x="29" y="2"/>
                    </a:lnTo>
                    <a:lnTo>
                      <a:pt x="23"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50" name="Freeform 570"/>
              <p:cNvSpPr>
                <a:spLocks/>
              </p:cNvSpPr>
              <p:nvPr/>
            </p:nvSpPr>
            <p:spPr bwMode="auto">
              <a:xfrm>
                <a:off x="3305" y="1863"/>
                <a:ext cx="72" cy="71"/>
              </a:xfrm>
              <a:custGeom>
                <a:avLst/>
                <a:gdLst>
                  <a:gd name="T0" fmla="*/ 67 w 72"/>
                  <a:gd name="T1" fmla="*/ 44 h 71"/>
                  <a:gd name="T2" fmla="*/ 67 w 72"/>
                  <a:gd name="T3" fmla="*/ 40 h 71"/>
                  <a:gd name="T4" fmla="*/ 67 w 72"/>
                  <a:gd name="T5" fmla="*/ 33 h 71"/>
                  <a:gd name="T6" fmla="*/ 67 w 72"/>
                  <a:gd name="T7" fmla="*/ 27 h 71"/>
                  <a:gd name="T8" fmla="*/ 67 w 72"/>
                  <a:gd name="T9" fmla="*/ 23 h 71"/>
                  <a:gd name="T10" fmla="*/ 65 w 72"/>
                  <a:gd name="T11" fmla="*/ 17 h 71"/>
                  <a:gd name="T12" fmla="*/ 64 w 72"/>
                  <a:gd name="T13" fmla="*/ 12 h 71"/>
                  <a:gd name="T14" fmla="*/ 62 w 72"/>
                  <a:gd name="T15" fmla="*/ 10 h 71"/>
                  <a:gd name="T16" fmla="*/ 61 w 72"/>
                  <a:gd name="T17" fmla="*/ 8 h 71"/>
                  <a:gd name="T18" fmla="*/ 58 w 72"/>
                  <a:gd name="T19" fmla="*/ 4 h 71"/>
                  <a:gd name="T20" fmla="*/ 53 w 72"/>
                  <a:gd name="T21" fmla="*/ 2 h 71"/>
                  <a:gd name="T22" fmla="*/ 48 w 72"/>
                  <a:gd name="T23" fmla="*/ 0 h 71"/>
                  <a:gd name="T24" fmla="*/ 44 w 72"/>
                  <a:gd name="T25" fmla="*/ 0 h 71"/>
                  <a:gd name="T26" fmla="*/ 39 w 72"/>
                  <a:gd name="T27" fmla="*/ 0 h 71"/>
                  <a:gd name="T28" fmla="*/ 34 w 72"/>
                  <a:gd name="T29" fmla="*/ 0 h 71"/>
                  <a:gd name="T30" fmla="*/ 30 w 72"/>
                  <a:gd name="T31" fmla="*/ 0 h 71"/>
                  <a:gd name="T32" fmla="*/ 25 w 72"/>
                  <a:gd name="T33" fmla="*/ 2 h 71"/>
                  <a:gd name="T34" fmla="*/ 20 w 72"/>
                  <a:gd name="T35" fmla="*/ 4 h 71"/>
                  <a:gd name="T36" fmla="*/ 17 w 72"/>
                  <a:gd name="T37" fmla="*/ 6 h 71"/>
                  <a:gd name="T38" fmla="*/ 14 w 72"/>
                  <a:gd name="T39" fmla="*/ 10 h 71"/>
                  <a:gd name="T40" fmla="*/ 11 w 72"/>
                  <a:gd name="T41" fmla="*/ 14 h 71"/>
                  <a:gd name="T42" fmla="*/ 8 w 72"/>
                  <a:gd name="T43" fmla="*/ 19 h 71"/>
                  <a:gd name="T44" fmla="*/ 6 w 72"/>
                  <a:gd name="T45" fmla="*/ 23 h 71"/>
                  <a:gd name="T46" fmla="*/ 3 w 72"/>
                  <a:gd name="T47" fmla="*/ 27 h 71"/>
                  <a:gd name="T48" fmla="*/ 0 w 72"/>
                  <a:gd name="T49" fmla="*/ 31 h 71"/>
                  <a:gd name="T50" fmla="*/ 5 w 72"/>
                  <a:gd name="T51" fmla="*/ 33 h 71"/>
                  <a:gd name="T52" fmla="*/ 8 w 72"/>
                  <a:gd name="T53" fmla="*/ 35 h 71"/>
                  <a:gd name="T54" fmla="*/ 12 w 72"/>
                  <a:gd name="T55" fmla="*/ 38 h 71"/>
                  <a:gd name="T56" fmla="*/ 15 w 72"/>
                  <a:gd name="T57" fmla="*/ 38 h 71"/>
                  <a:gd name="T58" fmla="*/ 19 w 72"/>
                  <a:gd name="T59" fmla="*/ 40 h 71"/>
                  <a:gd name="T60" fmla="*/ 23 w 72"/>
                  <a:gd name="T61" fmla="*/ 42 h 71"/>
                  <a:gd name="T62" fmla="*/ 26 w 72"/>
                  <a:gd name="T63" fmla="*/ 44 h 71"/>
                  <a:gd name="T64" fmla="*/ 30 w 72"/>
                  <a:gd name="T65" fmla="*/ 48 h 71"/>
                  <a:gd name="T66" fmla="*/ 31 w 72"/>
                  <a:gd name="T67" fmla="*/ 50 h 71"/>
                  <a:gd name="T68" fmla="*/ 33 w 72"/>
                  <a:gd name="T69" fmla="*/ 52 h 71"/>
                  <a:gd name="T70" fmla="*/ 34 w 72"/>
                  <a:gd name="T71" fmla="*/ 54 h 71"/>
                  <a:gd name="T72" fmla="*/ 36 w 72"/>
                  <a:gd name="T73" fmla="*/ 56 h 71"/>
                  <a:gd name="T74" fmla="*/ 37 w 72"/>
                  <a:gd name="T75" fmla="*/ 59 h 71"/>
                  <a:gd name="T76" fmla="*/ 39 w 72"/>
                  <a:gd name="T77" fmla="*/ 61 h 71"/>
                  <a:gd name="T78" fmla="*/ 40 w 72"/>
                  <a:gd name="T79" fmla="*/ 63 h 71"/>
                  <a:gd name="T80" fmla="*/ 42 w 72"/>
                  <a:gd name="T81" fmla="*/ 65 h 71"/>
                  <a:gd name="T82" fmla="*/ 45 w 72"/>
                  <a:gd name="T83" fmla="*/ 67 h 71"/>
                  <a:gd name="T84" fmla="*/ 48 w 72"/>
                  <a:gd name="T85" fmla="*/ 69 h 71"/>
                  <a:gd name="T86" fmla="*/ 51 w 72"/>
                  <a:gd name="T87" fmla="*/ 71 h 71"/>
                  <a:gd name="T88" fmla="*/ 56 w 72"/>
                  <a:gd name="T89" fmla="*/ 71 h 71"/>
                  <a:gd name="T90" fmla="*/ 59 w 72"/>
                  <a:gd name="T91" fmla="*/ 71 h 71"/>
                  <a:gd name="T92" fmla="*/ 62 w 72"/>
                  <a:gd name="T93" fmla="*/ 69 h 71"/>
                  <a:gd name="T94" fmla="*/ 67 w 72"/>
                  <a:gd name="T95" fmla="*/ 69 h 71"/>
                  <a:gd name="T96" fmla="*/ 70 w 72"/>
                  <a:gd name="T97" fmla="*/ 67 h 71"/>
                  <a:gd name="T98" fmla="*/ 72 w 72"/>
                  <a:gd name="T99" fmla="*/ 65 h 71"/>
                  <a:gd name="T100" fmla="*/ 72 w 72"/>
                  <a:gd name="T101" fmla="*/ 63 h 71"/>
                  <a:gd name="T102" fmla="*/ 72 w 72"/>
                  <a:gd name="T103" fmla="*/ 59 h 71"/>
                  <a:gd name="T104" fmla="*/ 70 w 72"/>
                  <a:gd name="T105" fmla="*/ 56 h 71"/>
                  <a:gd name="T106" fmla="*/ 69 w 72"/>
                  <a:gd name="T107" fmla="*/ 54 h 71"/>
                  <a:gd name="T108" fmla="*/ 67 w 72"/>
                  <a:gd name="T109" fmla="*/ 50 h 71"/>
                  <a:gd name="T110" fmla="*/ 67 w 72"/>
                  <a:gd name="T111" fmla="*/ 48 h 71"/>
                  <a:gd name="T112" fmla="*/ 67 w 72"/>
                  <a:gd name="T113" fmla="*/ 44 h 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71"/>
                  <a:gd name="T173" fmla="*/ 72 w 72"/>
                  <a:gd name="T174" fmla="*/ 71 h 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71">
                    <a:moveTo>
                      <a:pt x="67" y="44"/>
                    </a:moveTo>
                    <a:lnTo>
                      <a:pt x="67" y="40"/>
                    </a:lnTo>
                    <a:lnTo>
                      <a:pt x="67" y="33"/>
                    </a:lnTo>
                    <a:lnTo>
                      <a:pt x="67" y="27"/>
                    </a:lnTo>
                    <a:lnTo>
                      <a:pt x="67" y="23"/>
                    </a:lnTo>
                    <a:lnTo>
                      <a:pt x="65" y="17"/>
                    </a:lnTo>
                    <a:lnTo>
                      <a:pt x="64" y="12"/>
                    </a:lnTo>
                    <a:lnTo>
                      <a:pt x="62" y="10"/>
                    </a:lnTo>
                    <a:lnTo>
                      <a:pt x="61" y="8"/>
                    </a:lnTo>
                    <a:lnTo>
                      <a:pt x="58" y="4"/>
                    </a:lnTo>
                    <a:lnTo>
                      <a:pt x="53" y="2"/>
                    </a:lnTo>
                    <a:lnTo>
                      <a:pt x="48" y="0"/>
                    </a:lnTo>
                    <a:lnTo>
                      <a:pt x="44" y="0"/>
                    </a:lnTo>
                    <a:lnTo>
                      <a:pt x="39" y="0"/>
                    </a:lnTo>
                    <a:lnTo>
                      <a:pt x="34" y="0"/>
                    </a:lnTo>
                    <a:lnTo>
                      <a:pt x="30" y="0"/>
                    </a:lnTo>
                    <a:lnTo>
                      <a:pt x="25" y="2"/>
                    </a:lnTo>
                    <a:lnTo>
                      <a:pt x="20" y="4"/>
                    </a:lnTo>
                    <a:lnTo>
                      <a:pt x="17" y="6"/>
                    </a:lnTo>
                    <a:lnTo>
                      <a:pt x="14" y="10"/>
                    </a:lnTo>
                    <a:lnTo>
                      <a:pt x="11" y="14"/>
                    </a:lnTo>
                    <a:lnTo>
                      <a:pt x="8" y="19"/>
                    </a:lnTo>
                    <a:lnTo>
                      <a:pt x="6" y="23"/>
                    </a:lnTo>
                    <a:lnTo>
                      <a:pt x="3" y="27"/>
                    </a:lnTo>
                    <a:lnTo>
                      <a:pt x="0" y="31"/>
                    </a:lnTo>
                    <a:lnTo>
                      <a:pt x="5" y="33"/>
                    </a:lnTo>
                    <a:lnTo>
                      <a:pt x="8" y="35"/>
                    </a:lnTo>
                    <a:lnTo>
                      <a:pt x="12" y="38"/>
                    </a:lnTo>
                    <a:lnTo>
                      <a:pt x="15" y="38"/>
                    </a:lnTo>
                    <a:lnTo>
                      <a:pt x="19" y="40"/>
                    </a:lnTo>
                    <a:lnTo>
                      <a:pt x="23" y="42"/>
                    </a:lnTo>
                    <a:lnTo>
                      <a:pt x="26" y="44"/>
                    </a:lnTo>
                    <a:lnTo>
                      <a:pt x="30" y="48"/>
                    </a:lnTo>
                    <a:lnTo>
                      <a:pt x="31" y="50"/>
                    </a:lnTo>
                    <a:lnTo>
                      <a:pt x="33" y="52"/>
                    </a:lnTo>
                    <a:lnTo>
                      <a:pt x="34" y="54"/>
                    </a:lnTo>
                    <a:lnTo>
                      <a:pt x="36" y="56"/>
                    </a:lnTo>
                    <a:lnTo>
                      <a:pt x="37" y="59"/>
                    </a:lnTo>
                    <a:lnTo>
                      <a:pt x="39" y="61"/>
                    </a:lnTo>
                    <a:lnTo>
                      <a:pt x="40" y="63"/>
                    </a:lnTo>
                    <a:lnTo>
                      <a:pt x="42" y="65"/>
                    </a:lnTo>
                    <a:lnTo>
                      <a:pt x="45" y="67"/>
                    </a:lnTo>
                    <a:lnTo>
                      <a:pt x="48" y="69"/>
                    </a:lnTo>
                    <a:lnTo>
                      <a:pt x="51" y="71"/>
                    </a:lnTo>
                    <a:lnTo>
                      <a:pt x="56" y="71"/>
                    </a:lnTo>
                    <a:lnTo>
                      <a:pt x="59" y="71"/>
                    </a:lnTo>
                    <a:lnTo>
                      <a:pt x="62" y="69"/>
                    </a:lnTo>
                    <a:lnTo>
                      <a:pt x="67" y="69"/>
                    </a:lnTo>
                    <a:lnTo>
                      <a:pt x="70" y="67"/>
                    </a:lnTo>
                    <a:lnTo>
                      <a:pt x="72" y="65"/>
                    </a:lnTo>
                    <a:lnTo>
                      <a:pt x="72" y="63"/>
                    </a:lnTo>
                    <a:lnTo>
                      <a:pt x="72" y="59"/>
                    </a:lnTo>
                    <a:lnTo>
                      <a:pt x="70" y="56"/>
                    </a:lnTo>
                    <a:lnTo>
                      <a:pt x="69" y="54"/>
                    </a:lnTo>
                    <a:lnTo>
                      <a:pt x="67" y="50"/>
                    </a:lnTo>
                    <a:lnTo>
                      <a:pt x="67" y="48"/>
                    </a:lnTo>
                    <a:lnTo>
                      <a:pt x="67" y="44"/>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51" name="Freeform 571"/>
              <p:cNvSpPr>
                <a:spLocks/>
              </p:cNvSpPr>
              <p:nvPr/>
            </p:nvSpPr>
            <p:spPr bwMode="auto">
              <a:xfrm>
                <a:off x="3364" y="1867"/>
                <a:ext cx="11" cy="42"/>
              </a:xfrm>
              <a:custGeom>
                <a:avLst/>
                <a:gdLst>
                  <a:gd name="T0" fmla="*/ 0 w 11"/>
                  <a:gd name="T1" fmla="*/ 6 h 42"/>
                  <a:gd name="T2" fmla="*/ 2 w 11"/>
                  <a:gd name="T3" fmla="*/ 8 h 42"/>
                  <a:gd name="T4" fmla="*/ 3 w 11"/>
                  <a:gd name="T5" fmla="*/ 10 h 42"/>
                  <a:gd name="T6" fmla="*/ 3 w 11"/>
                  <a:gd name="T7" fmla="*/ 15 h 42"/>
                  <a:gd name="T8" fmla="*/ 5 w 11"/>
                  <a:gd name="T9" fmla="*/ 19 h 42"/>
                  <a:gd name="T10" fmla="*/ 5 w 11"/>
                  <a:gd name="T11" fmla="*/ 23 h 42"/>
                  <a:gd name="T12" fmla="*/ 5 w 11"/>
                  <a:gd name="T13" fmla="*/ 29 h 42"/>
                  <a:gd name="T14" fmla="*/ 5 w 11"/>
                  <a:gd name="T15" fmla="*/ 36 h 42"/>
                  <a:gd name="T16" fmla="*/ 5 w 11"/>
                  <a:gd name="T17" fmla="*/ 40 h 42"/>
                  <a:gd name="T18" fmla="*/ 11 w 11"/>
                  <a:gd name="T19" fmla="*/ 42 h 42"/>
                  <a:gd name="T20" fmla="*/ 11 w 11"/>
                  <a:gd name="T21" fmla="*/ 36 h 42"/>
                  <a:gd name="T22" fmla="*/ 11 w 11"/>
                  <a:gd name="T23" fmla="*/ 29 h 42"/>
                  <a:gd name="T24" fmla="*/ 11 w 11"/>
                  <a:gd name="T25" fmla="*/ 23 h 42"/>
                  <a:gd name="T26" fmla="*/ 11 w 11"/>
                  <a:gd name="T27" fmla="*/ 17 h 42"/>
                  <a:gd name="T28" fmla="*/ 10 w 11"/>
                  <a:gd name="T29" fmla="*/ 13 h 42"/>
                  <a:gd name="T30" fmla="*/ 8 w 11"/>
                  <a:gd name="T31" fmla="*/ 6 h 42"/>
                  <a:gd name="T32" fmla="*/ 6 w 11"/>
                  <a:gd name="T33" fmla="*/ 2 h 42"/>
                  <a:gd name="T34" fmla="*/ 3 w 11"/>
                  <a:gd name="T35" fmla="*/ 0 h 42"/>
                  <a:gd name="T36" fmla="*/ 0 w 11"/>
                  <a:gd name="T37" fmla="*/ 6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42"/>
                  <a:gd name="T59" fmla="*/ 11 w 11"/>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42">
                    <a:moveTo>
                      <a:pt x="0" y="6"/>
                    </a:moveTo>
                    <a:lnTo>
                      <a:pt x="2" y="8"/>
                    </a:lnTo>
                    <a:lnTo>
                      <a:pt x="3" y="10"/>
                    </a:lnTo>
                    <a:lnTo>
                      <a:pt x="3" y="15"/>
                    </a:lnTo>
                    <a:lnTo>
                      <a:pt x="5" y="19"/>
                    </a:lnTo>
                    <a:lnTo>
                      <a:pt x="5" y="23"/>
                    </a:lnTo>
                    <a:lnTo>
                      <a:pt x="5" y="29"/>
                    </a:lnTo>
                    <a:lnTo>
                      <a:pt x="5" y="36"/>
                    </a:lnTo>
                    <a:lnTo>
                      <a:pt x="5" y="40"/>
                    </a:lnTo>
                    <a:lnTo>
                      <a:pt x="11" y="42"/>
                    </a:lnTo>
                    <a:lnTo>
                      <a:pt x="11" y="36"/>
                    </a:lnTo>
                    <a:lnTo>
                      <a:pt x="11" y="29"/>
                    </a:lnTo>
                    <a:lnTo>
                      <a:pt x="11" y="23"/>
                    </a:lnTo>
                    <a:lnTo>
                      <a:pt x="11" y="17"/>
                    </a:lnTo>
                    <a:lnTo>
                      <a:pt x="10" y="13"/>
                    </a:lnTo>
                    <a:lnTo>
                      <a:pt x="8" y="6"/>
                    </a:lnTo>
                    <a:lnTo>
                      <a:pt x="6" y="2"/>
                    </a:lnTo>
                    <a:lnTo>
                      <a:pt x="3" y="0"/>
                    </a:lnTo>
                    <a:lnTo>
                      <a:pt x="0"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52" name="Freeform 572"/>
              <p:cNvSpPr>
                <a:spLocks/>
              </p:cNvSpPr>
              <p:nvPr/>
            </p:nvSpPr>
            <p:spPr bwMode="auto">
              <a:xfrm>
                <a:off x="3328" y="1859"/>
                <a:ext cx="39" cy="14"/>
              </a:xfrm>
              <a:custGeom>
                <a:avLst/>
                <a:gdLst>
                  <a:gd name="T0" fmla="*/ 2 w 39"/>
                  <a:gd name="T1" fmla="*/ 10 h 14"/>
                  <a:gd name="T2" fmla="*/ 7 w 39"/>
                  <a:gd name="T3" fmla="*/ 8 h 14"/>
                  <a:gd name="T4" fmla="*/ 11 w 39"/>
                  <a:gd name="T5" fmla="*/ 8 h 14"/>
                  <a:gd name="T6" fmla="*/ 16 w 39"/>
                  <a:gd name="T7" fmla="*/ 8 h 14"/>
                  <a:gd name="T8" fmla="*/ 21 w 39"/>
                  <a:gd name="T9" fmla="*/ 8 h 14"/>
                  <a:gd name="T10" fmla="*/ 24 w 39"/>
                  <a:gd name="T11" fmla="*/ 8 h 14"/>
                  <a:gd name="T12" fmla="*/ 28 w 39"/>
                  <a:gd name="T13" fmla="*/ 10 h 14"/>
                  <a:gd name="T14" fmla="*/ 33 w 39"/>
                  <a:gd name="T15" fmla="*/ 12 h 14"/>
                  <a:gd name="T16" fmla="*/ 36 w 39"/>
                  <a:gd name="T17" fmla="*/ 14 h 14"/>
                  <a:gd name="T18" fmla="*/ 39 w 39"/>
                  <a:gd name="T19" fmla="*/ 8 h 14"/>
                  <a:gd name="T20" fmla="*/ 35 w 39"/>
                  <a:gd name="T21" fmla="*/ 4 h 14"/>
                  <a:gd name="T22" fmla="*/ 32 w 39"/>
                  <a:gd name="T23" fmla="*/ 2 h 14"/>
                  <a:gd name="T24" fmla="*/ 25 w 39"/>
                  <a:gd name="T25" fmla="*/ 0 h 14"/>
                  <a:gd name="T26" fmla="*/ 21 w 39"/>
                  <a:gd name="T27" fmla="*/ 0 h 14"/>
                  <a:gd name="T28" fmla="*/ 16 w 39"/>
                  <a:gd name="T29" fmla="*/ 0 h 14"/>
                  <a:gd name="T30" fmla="*/ 10 w 39"/>
                  <a:gd name="T31" fmla="*/ 0 h 14"/>
                  <a:gd name="T32" fmla="*/ 5 w 39"/>
                  <a:gd name="T33" fmla="*/ 0 h 14"/>
                  <a:gd name="T34" fmla="*/ 0 w 39"/>
                  <a:gd name="T35" fmla="*/ 2 h 14"/>
                  <a:gd name="T36" fmla="*/ 2 w 39"/>
                  <a:gd name="T37" fmla="*/ 1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14"/>
                  <a:gd name="T59" fmla="*/ 39 w 39"/>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14">
                    <a:moveTo>
                      <a:pt x="2" y="10"/>
                    </a:moveTo>
                    <a:lnTo>
                      <a:pt x="7" y="8"/>
                    </a:lnTo>
                    <a:lnTo>
                      <a:pt x="11" y="8"/>
                    </a:lnTo>
                    <a:lnTo>
                      <a:pt x="16" y="8"/>
                    </a:lnTo>
                    <a:lnTo>
                      <a:pt x="21" y="8"/>
                    </a:lnTo>
                    <a:lnTo>
                      <a:pt x="24" y="8"/>
                    </a:lnTo>
                    <a:lnTo>
                      <a:pt x="28" y="10"/>
                    </a:lnTo>
                    <a:lnTo>
                      <a:pt x="33" y="12"/>
                    </a:lnTo>
                    <a:lnTo>
                      <a:pt x="36" y="14"/>
                    </a:lnTo>
                    <a:lnTo>
                      <a:pt x="39" y="8"/>
                    </a:lnTo>
                    <a:lnTo>
                      <a:pt x="35" y="4"/>
                    </a:lnTo>
                    <a:lnTo>
                      <a:pt x="32" y="2"/>
                    </a:lnTo>
                    <a:lnTo>
                      <a:pt x="25" y="0"/>
                    </a:lnTo>
                    <a:lnTo>
                      <a:pt x="21" y="0"/>
                    </a:lnTo>
                    <a:lnTo>
                      <a:pt x="16" y="0"/>
                    </a:lnTo>
                    <a:lnTo>
                      <a:pt x="10" y="0"/>
                    </a:lnTo>
                    <a:lnTo>
                      <a:pt x="5" y="0"/>
                    </a:lnTo>
                    <a:lnTo>
                      <a:pt x="0" y="2"/>
                    </a:lnTo>
                    <a:lnTo>
                      <a:pt x="2"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53" name="Freeform 573"/>
              <p:cNvSpPr>
                <a:spLocks/>
              </p:cNvSpPr>
              <p:nvPr/>
            </p:nvSpPr>
            <p:spPr bwMode="auto">
              <a:xfrm>
                <a:off x="3300" y="1861"/>
                <a:ext cx="30" cy="37"/>
              </a:xfrm>
              <a:custGeom>
                <a:avLst/>
                <a:gdLst>
                  <a:gd name="T0" fmla="*/ 6 w 30"/>
                  <a:gd name="T1" fmla="*/ 31 h 37"/>
                  <a:gd name="T2" fmla="*/ 8 w 30"/>
                  <a:gd name="T3" fmla="*/ 37 h 37"/>
                  <a:gd name="T4" fmla="*/ 11 w 30"/>
                  <a:gd name="T5" fmla="*/ 31 h 37"/>
                  <a:gd name="T6" fmla="*/ 13 w 30"/>
                  <a:gd name="T7" fmla="*/ 27 h 37"/>
                  <a:gd name="T8" fmla="*/ 16 w 30"/>
                  <a:gd name="T9" fmla="*/ 23 h 37"/>
                  <a:gd name="T10" fmla="*/ 19 w 30"/>
                  <a:gd name="T11" fmla="*/ 19 h 37"/>
                  <a:gd name="T12" fmla="*/ 22 w 30"/>
                  <a:gd name="T13" fmla="*/ 14 h 37"/>
                  <a:gd name="T14" fmla="*/ 24 w 30"/>
                  <a:gd name="T15" fmla="*/ 12 h 37"/>
                  <a:gd name="T16" fmla="*/ 27 w 30"/>
                  <a:gd name="T17" fmla="*/ 10 h 37"/>
                  <a:gd name="T18" fmla="*/ 30 w 30"/>
                  <a:gd name="T19" fmla="*/ 8 h 37"/>
                  <a:gd name="T20" fmla="*/ 28 w 30"/>
                  <a:gd name="T21" fmla="*/ 0 h 37"/>
                  <a:gd name="T22" fmla="*/ 24 w 30"/>
                  <a:gd name="T23" fmla="*/ 2 h 37"/>
                  <a:gd name="T24" fmla="*/ 20 w 30"/>
                  <a:gd name="T25" fmla="*/ 4 h 37"/>
                  <a:gd name="T26" fmla="*/ 17 w 30"/>
                  <a:gd name="T27" fmla="*/ 8 h 37"/>
                  <a:gd name="T28" fmla="*/ 14 w 30"/>
                  <a:gd name="T29" fmla="*/ 12 h 37"/>
                  <a:gd name="T30" fmla="*/ 11 w 30"/>
                  <a:gd name="T31" fmla="*/ 16 h 37"/>
                  <a:gd name="T32" fmla="*/ 8 w 30"/>
                  <a:gd name="T33" fmla="*/ 23 h 37"/>
                  <a:gd name="T34" fmla="*/ 5 w 30"/>
                  <a:gd name="T35" fmla="*/ 27 h 37"/>
                  <a:gd name="T36" fmla="*/ 2 w 30"/>
                  <a:gd name="T37" fmla="*/ 31 h 37"/>
                  <a:gd name="T38" fmla="*/ 3 w 30"/>
                  <a:gd name="T39" fmla="*/ 37 h 37"/>
                  <a:gd name="T40" fmla="*/ 2 w 30"/>
                  <a:gd name="T41" fmla="*/ 31 h 37"/>
                  <a:gd name="T42" fmla="*/ 0 w 30"/>
                  <a:gd name="T43" fmla="*/ 35 h 37"/>
                  <a:gd name="T44" fmla="*/ 3 w 30"/>
                  <a:gd name="T45" fmla="*/ 37 h 37"/>
                  <a:gd name="T46" fmla="*/ 6 w 30"/>
                  <a:gd name="T47" fmla="*/ 31 h 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37"/>
                  <a:gd name="T74" fmla="*/ 30 w 30"/>
                  <a:gd name="T75" fmla="*/ 37 h 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37">
                    <a:moveTo>
                      <a:pt x="6" y="31"/>
                    </a:moveTo>
                    <a:lnTo>
                      <a:pt x="8" y="37"/>
                    </a:lnTo>
                    <a:lnTo>
                      <a:pt x="11" y="31"/>
                    </a:lnTo>
                    <a:lnTo>
                      <a:pt x="13" y="27"/>
                    </a:lnTo>
                    <a:lnTo>
                      <a:pt x="16" y="23"/>
                    </a:lnTo>
                    <a:lnTo>
                      <a:pt x="19" y="19"/>
                    </a:lnTo>
                    <a:lnTo>
                      <a:pt x="22" y="14"/>
                    </a:lnTo>
                    <a:lnTo>
                      <a:pt x="24" y="12"/>
                    </a:lnTo>
                    <a:lnTo>
                      <a:pt x="27" y="10"/>
                    </a:lnTo>
                    <a:lnTo>
                      <a:pt x="30" y="8"/>
                    </a:lnTo>
                    <a:lnTo>
                      <a:pt x="28" y="0"/>
                    </a:lnTo>
                    <a:lnTo>
                      <a:pt x="24" y="2"/>
                    </a:lnTo>
                    <a:lnTo>
                      <a:pt x="20" y="4"/>
                    </a:lnTo>
                    <a:lnTo>
                      <a:pt x="17" y="8"/>
                    </a:lnTo>
                    <a:lnTo>
                      <a:pt x="14" y="12"/>
                    </a:lnTo>
                    <a:lnTo>
                      <a:pt x="11" y="16"/>
                    </a:lnTo>
                    <a:lnTo>
                      <a:pt x="8" y="23"/>
                    </a:lnTo>
                    <a:lnTo>
                      <a:pt x="5" y="27"/>
                    </a:lnTo>
                    <a:lnTo>
                      <a:pt x="2" y="31"/>
                    </a:lnTo>
                    <a:lnTo>
                      <a:pt x="3" y="37"/>
                    </a:lnTo>
                    <a:lnTo>
                      <a:pt x="2" y="31"/>
                    </a:lnTo>
                    <a:lnTo>
                      <a:pt x="0" y="35"/>
                    </a:lnTo>
                    <a:lnTo>
                      <a:pt x="3" y="37"/>
                    </a:lnTo>
                    <a:lnTo>
                      <a:pt x="6" y="31"/>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54" name="Freeform 574"/>
              <p:cNvSpPr>
                <a:spLocks/>
              </p:cNvSpPr>
              <p:nvPr/>
            </p:nvSpPr>
            <p:spPr bwMode="auto">
              <a:xfrm>
                <a:off x="3303" y="1892"/>
                <a:ext cx="35" cy="21"/>
              </a:xfrm>
              <a:custGeom>
                <a:avLst/>
                <a:gdLst>
                  <a:gd name="T0" fmla="*/ 35 w 35"/>
                  <a:gd name="T1" fmla="*/ 17 h 21"/>
                  <a:gd name="T2" fmla="*/ 35 w 35"/>
                  <a:gd name="T3" fmla="*/ 15 h 21"/>
                  <a:gd name="T4" fmla="*/ 30 w 35"/>
                  <a:gd name="T5" fmla="*/ 11 h 21"/>
                  <a:gd name="T6" fmla="*/ 27 w 35"/>
                  <a:gd name="T7" fmla="*/ 9 h 21"/>
                  <a:gd name="T8" fmla="*/ 22 w 35"/>
                  <a:gd name="T9" fmla="*/ 6 h 21"/>
                  <a:gd name="T10" fmla="*/ 19 w 35"/>
                  <a:gd name="T11" fmla="*/ 4 h 21"/>
                  <a:gd name="T12" fmla="*/ 14 w 35"/>
                  <a:gd name="T13" fmla="*/ 4 h 21"/>
                  <a:gd name="T14" fmla="*/ 11 w 35"/>
                  <a:gd name="T15" fmla="*/ 2 h 21"/>
                  <a:gd name="T16" fmla="*/ 7 w 35"/>
                  <a:gd name="T17" fmla="*/ 0 h 21"/>
                  <a:gd name="T18" fmla="*/ 3 w 35"/>
                  <a:gd name="T19" fmla="*/ 0 h 21"/>
                  <a:gd name="T20" fmla="*/ 0 w 35"/>
                  <a:gd name="T21" fmla="*/ 6 h 21"/>
                  <a:gd name="T22" fmla="*/ 5 w 35"/>
                  <a:gd name="T23" fmla="*/ 9 h 21"/>
                  <a:gd name="T24" fmla="*/ 8 w 35"/>
                  <a:gd name="T25" fmla="*/ 11 h 21"/>
                  <a:gd name="T26" fmla="*/ 13 w 35"/>
                  <a:gd name="T27" fmla="*/ 13 h 21"/>
                  <a:gd name="T28" fmla="*/ 16 w 35"/>
                  <a:gd name="T29" fmla="*/ 13 h 21"/>
                  <a:gd name="T30" fmla="*/ 21 w 35"/>
                  <a:gd name="T31" fmla="*/ 15 h 21"/>
                  <a:gd name="T32" fmla="*/ 24 w 35"/>
                  <a:gd name="T33" fmla="*/ 17 h 21"/>
                  <a:gd name="T34" fmla="*/ 27 w 35"/>
                  <a:gd name="T35" fmla="*/ 19 h 21"/>
                  <a:gd name="T36" fmla="*/ 28 w 35"/>
                  <a:gd name="T37" fmla="*/ 21 h 21"/>
                  <a:gd name="T38" fmla="*/ 35 w 35"/>
                  <a:gd name="T39" fmla="*/ 17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
                  <a:gd name="T61" fmla="*/ 0 h 21"/>
                  <a:gd name="T62" fmla="*/ 35 w 35"/>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 h="21">
                    <a:moveTo>
                      <a:pt x="35" y="17"/>
                    </a:moveTo>
                    <a:lnTo>
                      <a:pt x="35" y="15"/>
                    </a:lnTo>
                    <a:lnTo>
                      <a:pt x="30" y="11"/>
                    </a:lnTo>
                    <a:lnTo>
                      <a:pt x="27" y="9"/>
                    </a:lnTo>
                    <a:lnTo>
                      <a:pt x="22" y="6"/>
                    </a:lnTo>
                    <a:lnTo>
                      <a:pt x="19" y="4"/>
                    </a:lnTo>
                    <a:lnTo>
                      <a:pt x="14" y="4"/>
                    </a:lnTo>
                    <a:lnTo>
                      <a:pt x="11" y="2"/>
                    </a:lnTo>
                    <a:lnTo>
                      <a:pt x="7" y="0"/>
                    </a:lnTo>
                    <a:lnTo>
                      <a:pt x="3" y="0"/>
                    </a:lnTo>
                    <a:lnTo>
                      <a:pt x="0" y="6"/>
                    </a:lnTo>
                    <a:lnTo>
                      <a:pt x="5" y="9"/>
                    </a:lnTo>
                    <a:lnTo>
                      <a:pt x="8" y="11"/>
                    </a:lnTo>
                    <a:lnTo>
                      <a:pt x="13" y="13"/>
                    </a:lnTo>
                    <a:lnTo>
                      <a:pt x="16" y="13"/>
                    </a:lnTo>
                    <a:lnTo>
                      <a:pt x="21" y="15"/>
                    </a:lnTo>
                    <a:lnTo>
                      <a:pt x="24" y="17"/>
                    </a:lnTo>
                    <a:lnTo>
                      <a:pt x="27" y="19"/>
                    </a:lnTo>
                    <a:lnTo>
                      <a:pt x="28" y="21"/>
                    </a:lnTo>
                    <a:lnTo>
                      <a:pt x="35"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55" name="Freeform 575"/>
              <p:cNvSpPr>
                <a:spLocks/>
              </p:cNvSpPr>
              <p:nvPr/>
            </p:nvSpPr>
            <p:spPr bwMode="auto">
              <a:xfrm>
                <a:off x="3331" y="1909"/>
                <a:ext cx="18" cy="23"/>
              </a:xfrm>
              <a:custGeom>
                <a:avLst/>
                <a:gdLst>
                  <a:gd name="T0" fmla="*/ 18 w 18"/>
                  <a:gd name="T1" fmla="*/ 15 h 23"/>
                  <a:gd name="T2" fmla="*/ 16 w 18"/>
                  <a:gd name="T3" fmla="*/ 13 h 23"/>
                  <a:gd name="T4" fmla="*/ 14 w 18"/>
                  <a:gd name="T5" fmla="*/ 13 h 23"/>
                  <a:gd name="T6" fmla="*/ 13 w 18"/>
                  <a:gd name="T7" fmla="*/ 10 h 23"/>
                  <a:gd name="T8" fmla="*/ 11 w 18"/>
                  <a:gd name="T9" fmla="*/ 8 h 23"/>
                  <a:gd name="T10" fmla="*/ 10 w 18"/>
                  <a:gd name="T11" fmla="*/ 6 h 23"/>
                  <a:gd name="T12" fmla="*/ 8 w 18"/>
                  <a:gd name="T13" fmla="*/ 4 h 23"/>
                  <a:gd name="T14" fmla="*/ 7 w 18"/>
                  <a:gd name="T15" fmla="*/ 2 h 23"/>
                  <a:gd name="T16" fmla="*/ 7 w 18"/>
                  <a:gd name="T17" fmla="*/ 0 h 23"/>
                  <a:gd name="T18" fmla="*/ 0 w 18"/>
                  <a:gd name="T19" fmla="*/ 4 h 23"/>
                  <a:gd name="T20" fmla="*/ 2 w 18"/>
                  <a:gd name="T21" fmla="*/ 6 h 23"/>
                  <a:gd name="T22" fmla="*/ 4 w 18"/>
                  <a:gd name="T23" fmla="*/ 8 h 23"/>
                  <a:gd name="T24" fmla="*/ 5 w 18"/>
                  <a:gd name="T25" fmla="*/ 10 h 23"/>
                  <a:gd name="T26" fmla="*/ 7 w 18"/>
                  <a:gd name="T27" fmla="*/ 13 h 23"/>
                  <a:gd name="T28" fmla="*/ 8 w 18"/>
                  <a:gd name="T29" fmla="*/ 17 h 23"/>
                  <a:gd name="T30" fmla="*/ 10 w 18"/>
                  <a:gd name="T31" fmla="*/ 19 h 23"/>
                  <a:gd name="T32" fmla="*/ 11 w 18"/>
                  <a:gd name="T33" fmla="*/ 21 h 23"/>
                  <a:gd name="T34" fmla="*/ 13 w 18"/>
                  <a:gd name="T35" fmla="*/ 23 h 23"/>
                  <a:gd name="T36" fmla="*/ 14 w 18"/>
                  <a:gd name="T37" fmla="*/ 23 h 23"/>
                  <a:gd name="T38" fmla="*/ 18 w 18"/>
                  <a:gd name="T39" fmla="*/ 15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23"/>
                  <a:gd name="T62" fmla="*/ 18 w 18"/>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23">
                    <a:moveTo>
                      <a:pt x="18" y="15"/>
                    </a:moveTo>
                    <a:lnTo>
                      <a:pt x="16" y="13"/>
                    </a:lnTo>
                    <a:lnTo>
                      <a:pt x="14" y="13"/>
                    </a:lnTo>
                    <a:lnTo>
                      <a:pt x="13" y="10"/>
                    </a:lnTo>
                    <a:lnTo>
                      <a:pt x="11" y="8"/>
                    </a:lnTo>
                    <a:lnTo>
                      <a:pt x="10" y="6"/>
                    </a:lnTo>
                    <a:lnTo>
                      <a:pt x="8" y="4"/>
                    </a:lnTo>
                    <a:lnTo>
                      <a:pt x="7" y="2"/>
                    </a:lnTo>
                    <a:lnTo>
                      <a:pt x="7" y="0"/>
                    </a:lnTo>
                    <a:lnTo>
                      <a:pt x="0" y="4"/>
                    </a:lnTo>
                    <a:lnTo>
                      <a:pt x="2" y="6"/>
                    </a:lnTo>
                    <a:lnTo>
                      <a:pt x="4" y="8"/>
                    </a:lnTo>
                    <a:lnTo>
                      <a:pt x="5" y="10"/>
                    </a:lnTo>
                    <a:lnTo>
                      <a:pt x="7" y="13"/>
                    </a:lnTo>
                    <a:lnTo>
                      <a:pt x="8" y="17"/>
                    </a:lnTo>
                    <a:lnTo>
                      <a:pt x="10" y="19"/>
                    </a:lnTo>
                    <a:lnTo>
                      <a:pt x="11" y="21"/>
                    </a:lnTo>
                    <a:lnTo>
                      <a:pt x="13" y="23"/>
                    </a:lnTo>
                    <a:lnTo>
                      <a:pt x="14" y="23"/>
                    </a:lnTo>
                    <a:lnTo>
                      <a:pt x="18" y="1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56" name="Freeform 576"/>
              <p:cNvSpPr>
                <a:spLocks/>
              </p:cNvSpPr>
              <p:nvPr/>
            </p:nvSpPr>
            <p:spPr bwMode="auto">
              <a:xfrm>
                <a:off x="3345" y="1924"/>
                <a:ext cx="32" cy="14"/>
              </a:xfrm>
              <a:custGeom>
                <a:avLst/>
                <a:gdLst>
                  <a:gd name="T0" fmla="*/ 29 w 32"/>
                  <a:gd name="T1" fmla="*/ 2 h 14"/>
                  <a:gd name="T2" fmla="*/ 25 w 32"/>
                  <a:gd name="T3" fmla="*/ 4 h 14"/>
                  <a:gd name="T4" fmla="*/ 22 w 32"/>
                  <a:gd name="T5" fmla="*/ 4 h 14"/>
                  <a:gd name="T6" fmla="*/ 19 w 32"/>
                  <a:gd name="T7" fmla="*/ 6 h 14"/>
                  <a:gd name="T8" fmla="*/ 16 w 32"/>
                  <a:gd name="T9" fmla="*/ 6 h 14"/>
                  <a:gd name="T10" fmla="*/ 13 w 32"/>
                  <a:gd name="T11" fmla="*/ 6 h 14"/>
                  <a:gd name="T12" fmla="*/ 10 w 32"/>
                  <a:gd name="T13" fmla="*/ 4 h 14"/>
                  <a:gd name="T14" fmla="*/ 7 w 32"/>
                  <a:gd name="T15" fmla="*/ 4 h 14"/>
                  <a:gd name="T16" fmla="*/ 4 w 32"/>
                  <a:gd name="T17" fmla="*/ 0 h 14"/>
                  <a:gd name="T18" fmla="*/ 0 w 32"/>
                  <a:gd name="T19" fmla="*/ 8 h 14"/>
                  <a:gd name="T20" fmla="*/ 4 w 32"/>
                  <a:gd name="T21" fmla="*/ 10 h 14"/>
                  <a:gd name="T22" fmla="*/ 7 w 32"/>
                  <a:gd name="T23" fmla="*/ 12 h 14"/>
                  <a:gd name="T24" fmla="*/ 11 w 32"/>
                  <a:gd name="T25" fmla="*/ 14 h 14"/>
                  <a:gd name="T26" fmla="*/ 16 w 32"/>
                  <a:gd name="T27" fmla="*/ 14 h 14"/>
                  <a:gd name="T28" fmla="*/ 19 w 32"/>
                  <a:gd name="T29" fmla="*/ 14 h 14"/>
                  <a:gd name="T30" fmla="*/ 24 w 32"/>
                  <a:gd name="T31" fmla="*/ 12 h 14"/>
                  <a:gd name="T32" fmla="*/ 27 w 32"/>
                  <a:gd name="T33" fmla="*/ 12 h 14"/>
                  <a:gd name="T34" fmla="*/ 32 w 32"/>
                  <a:gd name="T35" fmla="*/ 10 h 14"/>
                  <a:gd name="T36" fmla="*/ 29 w 32"/>
                  <a:gd name="T37" fmla="*/ 2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14"/>
                  <a:gd name="T59" fmla="*/ 32 w 32"/>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14">
                    <a:moveTo>
                      <a:pt x="29" y="2"/>
                    </a:moveTo>
                    <a:lnTo>
                      <a:pt x="25" y="4"/>
                    </a:lnTo>
                    <a:lnTo>
                      <a:pt x="22" y="4"/>
                    </a:lnTo>
                    <a:lnTo>
                      <a:pt x="19" y="6"/>
                    </a:lnTo>
                    <a:lnTo>
                      <a:pt x="16" y="6"/>
                    </a:lnTo>
                    <a:lnTo>
                      <a:pt x="13" y="6"/>
                    </a:lnTo>
                    <a:lnTo>
                      <a:pt x="10" y="4"/>
                    </a:lnTo>
                    <a:lnTo>
                      <a:pt x="7" y="4"/>
                    </a:lnTo>
                    <a:lnTo>
                      <a:pt x="4" y="0"/>
                    </a:lnTo>
                    <a:lnTo>
                      <a:pt x="0" y="8"/>
                    </a:lnTo>
                    <a:lnTo>
                      <a:pt x="4" y="10"/>
                    </a:lnTo>
                    <a:lnTo>
                      <a:pt x="7" y="12"/>
                    </a:lnTo>
                    <a:lnTo>
                      <a:pt x="11" y="14"/>
                    </a:lnTo>
                    <a:lnTo>
                      <a:pt x="16" y="14"/>
                    </a:lnTo>
                    <a:lnTo>
                      <a:pt x="19" y="14"/>
                    </a:lnTo>
                    <a:lnTo>
                      <a:pt x="24" y="12"/>
                    </a:lnTo>
                    <a:lnTo>
                      <a:pt x="27" y="12"/>
                    </a:lnTo>
                    <a:lnTo>
                      <a:pt x="32" y="10"/>
                    </a:lnTo>
                    <a:lnTo>
                      <a:pt x="29"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57" name="Freeform 577"/>
              <p:cNvSpPr>
                <a:spLocks/>
              </p:cNvSpPr>
              <p:nvPr/>
            </p:nvSpPr>
            <p:spPr bwMode="auto">
              <a:xfrm>
                <a:off x="3369" y="1907"/>
                <a:ext cx="11" cy="27"/>
              </a:xfrm>
              <a:custGeom>
                <a:avLst/>
                <a:gdLst>
                  <a:gd name="T0" fmla="*/ 0 w 11"/>
                  <a:gd name="T1" fmla="*/ 0 h 27"/>
                  <a:gd name="T2" fmla="*/ 0 w 11"/>
                  <a:gd name="T3" fmla="*/ 4 h 27"/>
                  <a:gd name="T4" fmla="*/ 0 w 11"/>
                  <a:gd name="T5" fmla="*/ 8 h 27"/>
                  <a:gd name="T6" fmla="*/ 1 w 11"/>
                  <a:gd name="T7" fmla="*/ 12 h 27"/>
                  <a:gd name="T8" fmla="*/ 3 w 11"/>
                  <a:gd name="T9" fmla="*/ 15 h 27"/>
                  <a:gd name="T10" fmla="*/ 5 w 11"/>
                  <a:gd name="T11" fmla="*/ 17 h 27"/>
                  <a:gd name="T12" fmla="*/ 5 w 11"/>
                  <a:gd name="T13" fmla="*/ 19 h 27"/>
                  <a:gd name="T14" fmla="*/ 8 w 11"/>
                  <a:gd name="T15" fmla="*/ 27 h 27"/>
                  <a:gd name="T16" fmla="*/ 9 w 11"/>
                  <a:gd name="T17" fmla="*/ 23 h 27"/>
                  <a:gd name="T18" fmla="*/ 11 w 11"/>
                  <a:gd name="T19" fmla="*/ 19 h 27"/>
                  <a:gd name="T20" fmla="*/ 11 w 11"/>
                  <a:gd name="T21" fmla="*/ 15 h 27"/>
                  <a:gd name="T22" fmla="*/ 9 w 11"/>
                  <a:gd name="T23" fmla="*/ 10 h 27"/>
                  <a:gd name="T24" fmla="*/ 8 w 11"/>
                  <a:gd name="T25" fmla="*/ 8 h 27"/>
                  <a:gd name="T26" fmla="*/ 6 w 11"/>
                  <a:gd name="T27" fmla="*/ 4 h 27"/>
                  <a:gd name="T28" fmla="*/ 6 w 11"/>
                  <a:gd name="T29" fmla="*/ 2 h 27"/>
                  <a:gd name="T30" fmla="*/ 0 w 11"/>
                  <a:gd name="T31" fmla="*/ 0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27"/>
                  <a:gd name="T50" fmla="*/ 11 w 11"/>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27">
                    <a:moveTo>
                      <a:pt x="0" y="0"/>
                    </a:moveTo>
                    <a:lnTo>
                      <a:pt x="0" y="4"/>
                    </a:lnTo>
                    <a:lnTo>
                      <a:pt x="0" y="8"/>
                    </a:lnTo>
                    <a:lnTo>
                      <a:pt x="1" y="12"/>
                    </a:lnTo>
                    <a:lnTo>
                      <a:pt x="3" y="15"/>
                    </a:lnTo>
                    <a:lnTo>
                      <a:pt x="5" y="17"/>
                    </a:lnTo>
                    <a:lnTo>
                      <a:pt x="5" y="19"/>
                    </a:lnTo>
                    <a:lnTo>
                      <a:pt x="8" y="27"/>
                    </a:lnTo>
                    <a:lnTo>
                      <a:pt x="9" y="23"/>
                    </a:lnTo>
                    <a:lnTo>
                      <a:pt x="11" y="19"/>
                    </a:lnTo>
                    <a:lnTo>
                      <a:pt x="11" y="15"/>
                    </a:lnTo>
                    <a:lnTo>
                      <a:pt x="9" y="10"/>
                    </a:lnTo>
                    <a:lnTo>
                      <a:pt x="8" y="8"/>
                    </a:lnTo>
                    <a:lnTo>
                      <a:pt x="6" y="4"/>
                    </a:lnTo>
                    <a:lnTo>
                      <a:pt x="6" y="2"/>
                    </a:lnTo>
                    <a:lnTo>
                      <a:pt x="0"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58" name="Freeform 578"/>
              <p:cNvSpPr>
                <a:spLocks/>
              </p:cNvSpPr>
              <p:nvPr/>
            </p:nvSpPr>
            <p:spPr bwMode="auto">
              <a:xfrm>
                <a:off x="2581" y="1837"/>
                <a:ext cx="17" cy="53"/>
              </a:xfrm>
              <a:custGeom>
                <a:avLst/>
                <a:gdLst>
                  <a:gd name="T0" fmla="*/ 14 w 17"/>
                  <a:gd name="T1" fmla="*/ 0 h 53"/>
                  <a:gd name="T2" fmla="*/ 11 w 17"/>
                  <a:gd name="T3" fmla="*/ 7 h 53"/>
                  <a:gd name="T4" fmla="*/ 8 w 17"/>
                  <a:gd name="T5" fmla="*/ 13 h 53"/>
                  <a:gd name="T6" fmla="*/ 5 w 17"/>
                  <a:gd name="T7" fmla="*/ 19 h 53"/>
                  <a:gd name="T8" fmla="*/ 3 w 17"/>
                  <a:gd name="T9" fmla="*/ 26 h 53"/>
                  <a:gd name="T10" fmla="*/ 1 w 17"/>
                  <a:gd name="T11" fmla="*/ 32 h 53"/>
                  <a:gd name="T12" fmla="*/ 0 w 17"/>
                  <a:gd name="T13" fmla="*/ 40 h 53"/>
                  <a:gd name="T14" fmla="*/ 1 w 17"/>
                  <a:gd name="T15" fmla="*/ 47 h 53"/>
                  <a:gd name="T16" fmla="*/ 3 w 17"/>
                  <a:gd name="T17" fmla="*/ 53 h 53"/>
                  <a:gd name="T18" fmla="*/ 3 w 17"/>
                  <a:gd name="T19" fmla="*/ 53 h 53"/>
                  <a:gd name="T20" fmla="*/ 3 w 17"/>
                  <a:gd name="T21" fmla="*/ 53 h 53"/>
                  <a:gd name="T22" fmla="*/ 5 w 17"/>
                  <a:gd name="T23" fmla="*/ 53 h 53"/>
                  <a:gd name="T24" fmla="*/ 5 w 17"/>
                  <a:gd name="T25" fmla="*/ 53 h 53"/>
                  <a:gd name="T26" fmla="*/ 5 w 17"/>
                  <a:gd name="T27" fmla="*/ 53 h 53"/>
                  <a:gd name="T28" fmla="*/ 5 w 17"/>
                  <a:gd name="T29" fmla="*/ 53 h 53"/>
                  <a:gd name="T30" fmla="*/ 5 w 17"/>
                  <a:gd name="T31" fmla="*/ 53 h 53"/>
                  <a:gd name="T32" fmla="*/ 6 w 17"/>
                  <a:gd name="T33" fmla="*/ 53 h 53"/>
                  <a:gd name="T34" fmla="*/ 6 w 17"/>
                  <a:gd name="T35" fmla="*/ 49 h 53"/>
                  <a:gd name="T36" fmla="*/ 6 w 17"/>
                  <a:gd name="T37" fmla="*/ 45 h 53"/>
                  <a:gd name="T38" fmla="*/ 8 w 17"/>
                  <a:gd name="T39" fmla="*/ 40 h 53"/>
                  <a:gd name="T40" fmla="*/ 8 w 17"/>
                  <a:gd name="T41" fmla="*/ 38 h 53"/>
                  <a:gd name="T42" fmla="*/ 8 w 17"/>
                  <a:gd name="T43" fmla="*/ 34 h 53"/>
                  <a:gd name="T44" fmla="*/ 8 w 17"/>
                  <a:gd name="T45" fmla="*/ 30 h 53"/>
                  <a:gd name="T46" fmla="*/ 9 w 17"/>
                  <a:gd name="T47" fmla="*/ 26 h 53"/>
                  <a:gd name="T48" fmla="*/ 9 w 17"/>
                  <a:gd name="T49" fmla="*/ 24 h 53"/>
                  <a:gd name="T50" fmla="*/ 9 w 17"/>
                  <a:gd name="T51" fmla="*/ 19 h 53"/>
                  <a:gd name="T52" fmla="*/ 11 w 17"/>
                  <a:gd name="T53" fmla="*/ 17 h 53"/>
                  <a:gd name="T54" fmla="*/ 12 w 17"/>
                  <a:gd name="T55" fmla="*/ 15 h 53"/>
                  <a:gd name="T56" fmla="*/ 14 w 17"/>
                  <a:gd name="T57" fmla="*/ 13 h 53"/>
                  <a:gd name="T58" fmla="*/ 15 w 17"/>
                  <a:gd name="T59" fmla="*/ 9 h 53"/>
                  <a:gd name="T60" fmla="*/ 17 w 17"/>
                  <a:gd name="T61" fmla="*/ 7 h 53"/>
                  <a:gd name="T62" fmla="*/ 17 w 17"/>
                  <a:gd name="T63" fmla="*/ 5 h 53"/>
                  <a:gd name="T64" fmla="*/ 17 w 17"/>
                  <a:gd name="T65" fmla="*/ 0 h 53"/>
                  <a:gd name="T66" fmla="*/ 17 w 17"/>
                  <a:gd name="T67" fmla="*/ 0 h 53"/>
                  <a:gd name="T68" fmla="*/ 17 w 17"/>
                  <a:gd name="T69" fmla="*/ 0 h 53"/>
                  <a:gd name="T70" fmla="*/ 17 w 17"/>
                  <a:gd name="T71" fmla="*/ 0 h 53"/>
                  <a:gd name="T72" fmla="*/ 15 w 17"/>
                  <a:gd name="T73" fmla="*/ 0 h 53"/>
                  <a:gd name="T74" fmla="*/ 15 w 17"/>
                  <a:gd name="T75" fmla="*/ 0 h 53"/>
                  <a:gd name="T76" fmla="*/ 15 w 17"/>
                  <a:gd name="T77" fmla="*/ 0 h 53"/>
                  <a:gd name="T78" fmla="*/ 14 w 17"/>
                  <a:gd name="T79" fmla="*/ 0 h 53"/>
                  <a:gd name="T80" fmla="*/ 14 w 17"/>
                  <a:gd name="T81" fmla="*/ 0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
                  <a:gd name="T124" fmla="*/ 0 h 53"/>
                  <a:gd name="T125" fmla="*/ 17 w 17"/>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 h="53">
                    <a:moveTo>
                      <a:pt x="14" y="0"/>
                    </a:moveTo>
                    <a:lnTo>
                      <a:pt x="11" y="7"/>
                    </a:lnTo>
                    <a:lnTo>
                      <a:pt x="8" y="13"/>
                    </a:lnTo>
                    <a:lnTo>
                      <a:pt x="5" y="19"/>
                    </a:lnTo>
                    <a:lnTo>
                      <a:pt x="3" y="26"/>
                    </a:lnTo>
                    <a:lnTo>
                      <a:pt x="1" y="32"/>
                    </a:lnTo>
                    <a:lnTo>
                      <a:pt x="0" y="40"/>
                    </a:lnTo>
                    <a:lnTo>
                      <a:pt x="1" y="47"/>
                    </a:lnTo>
                    <a:lnTo>
                      <a:pt x="3" y="53"/>
                    </a:lnTo>
                    <a:lnTo>
                      <a:pt x="5" y="53"/>
                    </a:lnTo>
                    <a:lnTo>
                      <a:pt x="6" y="53"/>
                    </a:lnTo>
                    <a:lnTo>
                      <a:pt x="6" y="49"/>
                    </a:lnTo>
                    <a:lnTo>
                      <a:pt x="6" y="45"/>
                    </a:lnTo>
                    <a:lnTo>
                      <a:pt x="8" y="40"/>
                    </a:lnTo>
                    <a:lnTo>
                      <a:pt x="8" y="38"/>
                    </a:lnTo>
                    <a:lnTo>
                      <a:pt x="8" y="34"/>
                    </a:lnTo>
                    <a:lnTo>
                      <a:pt x="8" y="30"/>
                    </a:lnTo>
                    <a:lnTo>
                      <a:pt x="9" y="26"/>
                    </a:lnTo>
                    <a:lnTo>
                      <a:pt x="9" y="24"/>
                    </a:lnTo>
                    <a:lnTo>
                      <a:pt x="9" y="19"/>
                    </a:lnTo>
                    <a:lnTo>
                      <a:pt x="11" y="17"/>
                    </a:lnTo>
                    <a:lnTo>
                      <a:pt x="12" y="15"/>
                    </a:lnTo>
                    <a:lnTo>
                      <a:pt x="14" y="13"/>
                    </a:lnTo>
                    <a:lnTo>
                      <a:pt x="15" y="9"/>
                    </a:lnTo>
                    <a:lnTo>
                      <a:pt x="17" y="7"/>
                    </a:lnTo>
                    <a:lnTo>
                      <a:pt x="17" y="5"/>
                    </a:lnTo>
                    <a:lnTo>
                      <a:pt x="17" y="0"/>
                    </a:lnTo>
                    <a:lnTo>
                      <a:pt x="15" y="0"/>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59" name="Freeform 579"/>
              <p:cNvSpPr>
                <a:spLocks/>
              </p:cNvSpPr>
              <p:nvPr/>
            </p:nvSpPr>
            <p:spPr bwMode="auto">
              <a:xfrm>
                <a:off x="2581" y="1953"/>
                <a:ext cx="14" cy="23"/>
              </a:xfrm>
              <a:custGeom>
                <a:avLst/>
                <a:gdLst>
                  <a:gd name="T0" fmla="*/ 14 w 14"/>
                  <a:gd name="T1" fmla="*/ 0 h 23"/>
                  <a:gd name="T2" fmla="*/ 11 w 14"/>
                  <a:gd name="T3" fmla="*/ 2 h 23"/>
                  <a:gd name="T4" fmla="*/ 8 w 14"/>
                  <a:gd name="T5" fmla="*/ 2 h 23"/>
                  <a:gd name="T6" fmla="*/ 5 w 14"/>
                  <a:gd name="T7" fmla="*/ 4 h 23"/>
                  <a:gd name="T8" fmla="*/ 3 w 14"/>
                  <a:gd name="T9" fmla="*/ 6 h 23"/>
                  <a:gd name="T10" fmla="*/ 1 w 14"/>
                  <a:gd name="T11" fmla="*/ 11 h 23"/>
                  <a:gd name="T12" fmla="*/ 0 w 14"/>
                  <a:gd name="T13" fmla="*/ 13 h 23"/>
                  <a:gd name="T14" fmla="*/ 0 w 14"/>
                  <a:gd name="T15" fmla="*/ 17 h 23"/>
                  <a:gd name="T16" fmla="*/ 0 w 14"/>
                  <a:gd name="T17" fmla="*/ 21 h 23"/>
                  <a:gd name="T18" fmla="*/ 1 w 14"/>
                  <a:gd name="T19" fmla="*/ 23 h 23"/>
                  <a:gd name="T20" fmla="*/ 1 w 14"/>
                  <a:gd name="T21" fmla="*/ 23 h 23"/>
                  <a:gd name="T22" fmla="*/ 1 w 14"/>
                  <a:gd name="T23" fmla="*/ 23 h 23"/>
                  <a:gd name="T24" fmla="*/ 3 w 14"/>
                  <a:gd name="T25" fmla="*/ 23 h 23"/>
                  <a:gd name="T26" fmla="*/ 3 w 14"/>
                  <a:gd name="T27" fmla="*/ 21 h 23"/>
                  <a:gd name="T28" fmla="*/ 5 w 14"/>
                  <a:gd name="T29" fmla="*/ 21 h 23"/>
                  <a:gd name="T30" fmla="*/ 5 w 14"/>
                  <a:gd name="T31" fmla="*/ 19 h 23"/>
                  <a:gd name="T32" fmla="*/ 5 w 14"/>
                  <a:gd name="T33" fmla="*/ 19 h 23"/>
                  <a:gd name="T34" fmla="*/ 6 w 14"/>
                  <a:gd name="T35" fmla="*/ 17 h 23"/>
                  <a:gd name="T36" fmla="*/ 8 w 14"/>
                  <a:gd name="T37" fmla="*/ 15 h 23"/>
                  <a:gd name="T38" fmla="*/ 9 w 14"/>
                  <a:gd name="T39" fmla="*/ 13 h 23"/>
                  <a:gd name="T40" fmla="*/ 9 w 14"/>
                  <a:gd name="T41" fmla="*/ 11 h 23"/>
                  <a:gd name="T42" fmla="*/ 11 w 14"/>
                  <a:gd name="T43" fmla="*/ 9 h 23"/>
                  <a:gd name="T44" fmla="*/ 12 w 14"/>
                  <a:gd name="T45" fmla="*/ 6 h 23"/>
                  <a:gd name="T46" fmla="*/ 14 w 14"/>
                  <a:gd name="T47" fmla="*/ 4 h 23"/>
                  <a:gd name="T48" fmla="*/ 14 w 14"/>
                  <a:gd name="T49" fmla="*/ 0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23"/>
                  <a:gd name="T77" fmla="*/ 14 w 14"/>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23">
                    <a:moveTo>
                      <a:pt x="14" y="0"/>
                    </a:moveTo>
                    <a:lnTo>
                      <a:pt x="11" y="2"/>
                    </a:lnTo>
                    <a:lnTo>
                      <a:pt x="8" y="2"/>
                    </a:lnTo>
                    <a:lnTo>
                      <a:pt x="5" y="4"/>
                    </a:lnTo>
                    <a:lnTo>
                      <a:pt x="3" y="6"/>
                    </a:lnTo>
                    <a:lnTo>
                      <a:pt x="1" y="11"/>
                    </a:lnTo>
                    <a:lnTo>
                      <a:pt x="0" y="13"/>
                    </a:lnTo>
                    <a:lnTo>
                      <a:pt x="0" y="17"/>
                    </a:lnTo>
                    <a:lnTo>
                      <a:pt x="0" y="21"/>
                    </a:lnTo>
                    <a:lnTo>
                      <a:pt x="1" y="23"/>
                    </a:lnTo>
                    <a:lnTo>
                      <a:pt x="3" y="23"/>
                    </a:lnTo>
                    <a:lnTo>
                      <a:pt x="3" y="21"/>
                    </a:lnTo>
                    <a:lnTo>
                      <a:pt x="5" y="21"/>
                    </a:lnTo>
                    <a:lnTo>
                      <a:pt x="5" y="19"/>
                    </a:lnTo>
                    <a:lnTo>
                      <a:pt x="6" y="17"/>
                    </a:lnTo>
                    <a:lnTo>
                      <a:pt x="8" y="15"/>
                    </a:lnTo>
                    <a:lnTo>
                      <a:pt x="9" y="13"/>
                    </a:lnTo>
                    <a:lnTo>
                      <a:pt x="9" y="11"/>
                    </a:lnTo>
                    <a:lnTo>
                      <a:pt x="11" y="9"/>
                    </a:lnTo>
                    <a:lnTo>
                      <a:pt x="12" y="6"/>
                    </a:lnTo>
                    <a:lnTo>
                      <a:pt x="14" y="4"/>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60" name="Freeform 580"/>
              <p:cNvSpPr>
                <a:spLocks/>
              </p:cNvSpPr>
              <p:nvPr/>
            </p:nvSpPr>
            <p:spPr bwMode="auto">
              <a:xfrm>
                <a:off x="2672" y="1993"/>
                <a:ext cx="20" cy="8"/>
              </a:xfrm>
              <a:custGeom>
                <a:avLst/>
                <a:gdLst>
                  <a:gd name="T0" fmla="*/ 18 w 20"/>
                  <a:gd name="T1" fmla="*/ 0 h 8"/>
                  <a:gd name="T2" fmla="*/ 17 w 20"/>
                  <a:gd name="T3" fmla="*/ 0 h 8"/>
                  <a:gd name="T4" fmla="*/ 17 w 20"/>
                  <a:gd name="T5" fmla="*/ 0 h 8"/>
                  <a:gd name="T6" fmla="*/ 17 w 20"/>
                  <a:gd name="T7" fmla="*/ 0 h 8"/>
                  <a:gd name="T8" fmla="*/ 15 w 20"/>
                  <a:gd name="T9" fmla="*/ 0 h 8"/>
                  <a:gd name="T10" fmla="*/ 15 w 20"/>
                  <a:gd name="T11" fmla="*/ 0 h 8"/>
                  <a:gd name="T12" fmla="*/ 15 w 20"/>
                  <a:gd name="T13" fmla="*/ 2 h 8"/>
                  <a:gd name="T14" fmla="*/ 14 w 20"/>
                  <a:gd name="T15" fmla="*/ 2 h 8"/>
                  <a:gd name="T16" fmla="*/ 14 w 20"/>
                  <a:gd name="T17" fmla="*/ 2 h 8"/>
                  <a:gd name="T18" fmla="*/ 12 w 20"/>
                  <a:gd name="T19" fmla="*/ 2 h 8"/>
                  <a:gd name="T20" fmla="*/ 10 w 20"/>
                  <a:gd name="T21" fmla="*/ 4 h 8"/>
                  <a:gd name="T22" fmla="*/ 9 w 20"/>
                  <a:gd name="T23" fmla="*/ 2 h 8"/>
                  <a:gd name="T24" fmla="*/ 6 w 20"/>
                  <a:gd name="T25" fmla="*/ 2 h 8"/>
                  <a:gd name="T26" fmla="*/ 4 w 20"/>
                  <a:gd name="T27" fmla="*/ 2 h 8"/>
                  <a:gd name="T28" fmla="*/ 3 w 20"/>
                  <a:gd name="T29" fmla="*/ 2 h 8"/>
                  <a:gd name="T30" fmla="*/ 1 w 20"/>
                  <a:gd name="T31" fmla="*/ 4 h 8"/>
                  <a:gd name="T32" fmla="*/ 0 w 20"/>
                  <a:gd name="T33" fmla="*/ 4 h 8"/>
                  <a:gd name="T34" fmla="*/ 1 w 20"/>
                  <a:gd name="T35" fmla="*/ 6 h 8"/>
                  <a:gd name="T36" fmla="*/ 4 w 20"/>
                  <a:gd name="T37" fmla="*/ 8 h 8"/>
                  <a:gd name="T38" fmla="*/ 6 w 20"/>
                  <a:gd name="T39" fmla="*/ 8 h 8"/>
                  <a:gd name="T40" fmla="*/ 9 w 20"/>
                  <a:gd name="T41" fmla="*/ 8 h 8"/>
                  <a:gd name="T42" fmla="*/ 10 w 20"/>
                  <a:gd name="T43" fmla="*/ 8 h 8"/>
                  <a:gd name="T44" fmla="*/ 14 w 20"/>
                  <a:gd name="T45" fmla="*/ 8 h 8"/>
                  <a:gd name="T46" fmla="*/ 15 w 20"/>
                  <a:gd name="T47" fmla="*/ 8 h 8"/>
                  <a:gd name="T48" fmla="*/ 18 w 20"/>
                  <a:gd name="T49" fmla="*/ 6 h 8"/>
                  <a:gd name="T50" fmla="*/ 20 w 20"/>
                  <a:gd name="T51" fmla="*/ 6 h 8"/>
                  <a:gd name="T52" fmla="*/ 20 w 20"/>
                  <a:gd name="T53" fmla="*/ 6 h 8"/>
                  <a:gd name="T54" fmla="*/ 20 w 20"/>
                  <a:gd name="T55" fmla="*/ 4 h 8"/>
                  <a:gd name="T56" fmla="*/ 20 w 20"/>
                  <a:gd name="T57" fmla="*/ 4 h 8"/>
                  <a:gd name="T58" fmla="*/ 20 w 20"/>
                  <a:gd name="T59" fmla="*/ 2 h 8"/>
                  <a:gd name="T60" fmla="*/ 18 w 20"/>
                  <a:gd name="T61" fmla="*/ 2 h 8"/>
                  <a:gd name="T62" fmla="*/ 18 w 20"/>
                  <a:gd name="T63" fmla="*/ 0 h 8"/>
                  <a:gd name="T64" fmla="*/ 18 w 20"/>
                  <a:gd name="T65" fmla="*/ 0 h 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
                  <a:gd name="T100" fmla="*/ 0 h 8"/>
                  <a:gd name="T101" fmla="*/ 20 w 20"/>
                  <a:gd name="T102" fmla="*/ 8 h 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 h="8">
                    <a:moveTo>
                      <a:pt x="18" y="0"/>
                    </a:moveTo>
                    <a:lnTo>
                      <a:pt x="17" y="0"/>
                    </a:lnTo>
                    <a:lnTo>
                      <a:pt x="15" y="0"/>
                    </a:lnTo>
                    <a:lnTo>
                      <a:pt x="15" y="2"/>
                    </a:lnTo>
                    <a:lnTo>
                      <a:pt x="14" y="2"/>
                    </a:lnTo>
                    <a:lnTo>
                      <a:pt x="12" y="2"/>
                    </a:lnTo>
                    <a:lnTo>
                      <a:pt x="10" y="4"/>
                    </a:lnTo>
                    <a:lnTo>
                      <a:pt x="9" y="2"/>
                    </a:lnTo>
                    <a:lnTo>
                      <a:pt x="6" y="2"/>
                    </a:lnTo>
                    <a:lnTo>
                      <a:pt x="4" y="2"/>
                    </a:lnTo>
                    <a:lnTo>
                      <a:pt x="3" y="2"/>
                    </a:lnTo>
                    <a:lnTo>
                      <a:pt x="1" y="4"/>
                    </a:lnTo>
                    <a:lnTo>
                      <a:pt x="0" y="4"/>
                    </a:lnTo>
                    <a:lnTo>
                      <a:pt x="1" y="6"/>
                    </a:lnTo>
                    <a:lnTo>
                      <a:pt x="4" y="8"/>
                    </a:lnTo>
                    <a:lnTo>
                      <a:pt x="6" y="8"/>
                    </a:lnTo>
                    <a:lnTo>
                      <a:pt x="9" y="8"/>
                    </a:lnTo>
                    <a:lnTo>
                      <a:pt x="10" y="8"/>
                    </a:lnTo>
                    <a:lnTo>
                      <a:pt x="14" y="8"/>
                    </a:lnTo>
                    <a:lnTo>
                      <a:pt x="15" y="8"/>
                    </a:lnTo>
                    <a:lnTo>
                      <a:pt x="18" y="6"/>
                    </a:lnTo>
                    <a:lnTo>
                      <a:pt x="20" y="6"/>
                    </a:lnTo>
                    <a:lnTo>
                      <a:pt x="20" y="4"/>
                    </a:lnTo>
                    <a:lnTo>
                      <a:pt x="20" y="2"/>
                    </a:lnTo>
                    <a:lnTo>
                      <a:pt x="18" y="2"/>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61" name="Freeform 581"/>
              <p:cNvSpPr>
                <a:spLocks/>
              </p:cNvSpPr>
              <p:nvPr/>
            </p:nvSpPr>
            <p:spPr bwMode="auto">
              <a:xfrm>
                <a:off x="2681" y="1816"/>
                <a:ext cx="14" cy="11"/>
              </a:xfrm>
              <a:custGeom>
                <a:avLst/>
                <a:gdLst>
                  <a:gd name="T0" fmla="*/ 14 w 14"/>
                  <a:gd name="T1" fmla="*/ 0 h 11"/>
                  <a:gd name="T2" fmla="*/ 12 w 14"/>
                  <a:gd name="T3" fmla="*/ 3 h 11"/>
                  <a:gd name="T4" fmla="*/ 11 w 14"/>
                  <a:gd name="T5" fmla="*/ 3 h 11"/>
                  <a:gd name="T6" fmla="*/ 9 w 14"/>
                  <a:gd name="T7" fmla="*/ 3 h 11"/>
                  <a:gd name="T8" fmla="*/ 8 w 14"/>
                  <a:gd name="T9" fmla="*/ 3 h 11"/>
                  <a:gd name="T10" fmla="*/ 6 w 14"/>
                  <a:gd name="T11" fmla="*/ 5 h 11"/>
                  <a:gd name="T12" fmla="*/ 5 w 14"/>
                  <a:gd name="T13" fmla="*/ 5 h 11"/>
                  <a:gd name="T14" fmla="*/ 3 w 14"/>
                  <a:gd name="T15" fmla="*/ 7 h 11"/>
                  <a:gd name="T16" fmla="*/ 1 w 14"/>
                  <a:gd name="T17" fmla="*/ 9 h 11"/>
                  <a:gd name="T18" fmla="*/ 0 w 14"/>
                  <a:gd name="T19" fmla="*/ 9 h 11"/>
                  <a:gd name="T20" fmla="*/ 0 w 14"/>
                  <a:gd name="T21" fmla="*/ 9 h 11"/>
                  <a:gd name="T22" fmla="*/ 0 w 14"/>
                  <a:gd name="T23" fmla="*/ 9 h 11"/>
                  <a:gd name="T24" fmla="*/ 1 w 14"/>
                  <a:gd name="T25" fmla="*/ 9 h 11"/>
                  <a:gd name="T26" fmla="*/ 1 w 14"/>
                  <a:gd name="T27" fmla="*/ 9 h 11"/>
                  <a:gd name="T28" fmla="*/ 1 w 14"/>
                  <a:gd name="T29" fmla="*/ 9 h 11"/>
                  <a:gd name="T30" fmla="*/ 1 w 14"/>
                  <a:gd name="T31" fmla="*/ 11 h 11"/>
                  <a:gd name="T32" fmla="*/ 3 w 14"/>
                  <a:gd name="T33" fmla="*/ 11 h 11"/>
                  <a:gd name="T34" fmla="*/ 3 w 14"/>
                  <a:gd name="T35" fmla="*/ 9 h 11"/>
                  <a:gd name="T36" fmla="*/ 5 w 14"/>
                  <a:gd name="T37" fmla="*/ 9 h 11"/>
                  <a:gd name="T38" fmla="*/ 8 w 14"/>
                  <a:gd name="T39" fmla="*/ 7 h 11"/>
                  <a:gd name="T40" fmla="*/ 9 w 14"/>
                  <a:gd name="T41" fmla="*/ 7 h 11"/>
                  <a:gd name="T42" fmla="*/ 11 w 14"/>
                  <a:gd name="T43" fmla="*/ 7 h 11"/>
                  <a:gd name="T44" fmla="*/ 12 w 14"/>
                  <a:gd name="T45" fmla="*/ 5 h 11"/>
                  <a:gd name="T46" fmla="*/ 14 w 14"/>
                  <a:gd name="T47" fmla="*/ 5 h 11"/>
                  <a:gd name="T48" fmla="*/ 14 w 14"/>
                  <a:gd name="T49" fmla="*/ 0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11"/>
                  <a:gd name="T77" fmla="*/ 14 w 14"/>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11">
                    <a:moveTo>
                      <a:pt x="14" y="0"/>
                    </a:moveTo>
                    <a:lnTo>
                      <a:pt x="12" y="3"/>
                    </a:lnTo>
                    <a:lnTo>
                      <a:pt x="11" y="3"/>
                    </a:lnTo>
                    <a:lnTo>
                      <a:pt x="9" y="3"/>
                    </a:lnTo>
                    <a:lnTo>
                      <a:pt x="8" y="3"/>
                    </a:lnTo>
                    <a:lnTo>
                      <a:pt x="6" y="5"/>
                    </a:lnTo>
                    <a:lnTo>
                      <a:pt x="5" y="5"/>
                    </a:lnTo>
                    <a:lnTo>
                      <a:pt x="3" y="7"/>
                    </a:lnTo>
                    <a:lnTo>
                      <a:pt x="1" y="9"/>
                    </a:lnTo>
                    <a:lnTo>
                      <a:pt x="0" y="9"/>
                    </a:lnTo>
                    <a:lnTo>
                      <a:pt x="1" y="9"/>
                    </a:lnTo>
                    <a:lnTo>
                      <a:pt x="1" y="11"/>
                    </a:lnTo>
                    <a:lnTo>
                      <a:pt x="3" y="11"/>
                    </a:lnTo>
                    <a:lnTo>
                      <a:pt x="3" y="9"/>
                    </a:lnTo>
                    <a:lnTo>
                      <a:pt x="5" y="9"/>
                    </a:lnTo>
                    <a:lnTo>
                      <a:pt x="8" y="7"/>
                    </a:lnTo>
                    <a:lnTo>
                      <a:pt x="9" y="7"/>
                    </a:lnTo>
                    <a:lnTo>
                      <a:pt x="11" y="7"/>
                    </a:lnTo>
                    <a:lnTo>
                      <a:pt x="12" y="5"/>
                    </a:lnTo>
                    <a:lnTo>
                      <a:pt x="14" y="5"/>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62" name="Freeform 582"/>
              <p:cNvSpPr>
                <a:spLocks/>
              </p:cNvSpPr>
              <p:nvPr/>
            </p:nvSpPr>
            <p:spPr bwMode="auto">
              <a:xfrm>
                <a:off x="2632" y="1766"/>
                <a:ext cx="18" cy="13"/>
              </a:xfrm>
              <a:custGeom>
                <a:avLst/>
                <a:gdLst>
                  <a:gd name="T0" fmla="*/ 11 w 18"/>
                  <a:gd name="T1" fmla="*/ 0 h 13"/>
                  <a:gd name="T2" fmla="*/ 10 w 18"/>
                  <a:gd name="T3" fmla="*/ 0 h 13"/>
                  <a:gd name="T4" fmla="*/ 7 w 18"/>
                  <a:gd name="T5" fmla="*/ 2 h 13"/>
                  <a:gd name="T6" fmla="*/ 5 w 18"/>
                  <a:gd name="T7" fmla="*/ 2 h 13"/>
                  <a:gd name="T8" fmla="*/ 4 w 18"/>
                  <a:gd name="T9" fmla="*/ 4 h 13"/>
                  <a:gd name="T10" fmla="*/ 4 w 18"/>
                  <a:gd name="T11" fmla="*/ 6 h 13"/>
                  <a:gd name="T12" fmla="*/ 2 w 18"/>
                  <a:gd name="T13" fmla="*/ 8 h 13"/>
                  <a:gd name="T14" fmla="*/ 0 w 18"/>
                  <a:gd name="T15" fmla="*/ 11 h 13"/>
                  <a:gd name="T16" fmla="*/ 0 w 18"/>
                  <a:gd name="T17" fmla="*/ 13 h 13"/>
                  <a:gd name="T18" fmla="*/ 2 w 18"/>
                  <a:gd name="T19" fmla="*/ 11 h 13"/>
                  <a:gd name="T20" fmla="*/ 5 w 18"/>
                  <a:gd name="T21" fmla="*/ 8 h 13"/>
                  <a:gd name="T22" fmla="*/ 7 w 18"/>
                  <a:gd name="T23" fmla="*/ 8 h 13"/>
                  <a:gd name="T24" fmla="*/ 8 w 18"/>
                  <a:gd name="T25" fmla="*/ 6 h 13"/>
                  <a:gd name="T26" fmla="*/ 11 w 18"/>
                  <a:gd name="T27" fmla="*/ 6 h 13"/>
                  <a:gd name="T28" fmla="*/ 13 w 18"/>
                  <a:gd name="T29" fmla="*/ 6 h 13"/>
                  <a:gd name="T30" fmla="*/ 16 w 18"/>
                  <a:gd name="T31" fmla="*/ 6 h 13"/>
                  <a:gd name="T32" fmla="*/ 18 w 18"/>
                  <a:gd name="T33" fmla="*/ 6 h 13"/>
                  <a:gd name="T34" fmla="*/ 18 w 18"/>
                  <a:gd name="T35" fmla="*/ 6 h 13"/>
                  <a:gd name="T36" fmla="*/ 18 w 18"/>
                  <a:gd name="T37" fmla="*/ 4 h 13"/>
                  <a:gd name="T38" fmla="*/ 16 w 18"/>
                  <a:gd name="T39" fmla="*/ 4 h 13"/>
                  <a:gd name="T40" fmla="*/ 16 w 18"/>
                  <a:gd name="T41" fmla="*/ 4 h 13"/>
                  <a:gd name="T42" fmla="*/ 16 w 18"/>
                  <a:gd name="T43" fmla="*/ 2 h 13"/>
                  <a:gd name="T44" fmla="*/ 15 w 18"/>
                  <a:gd name="T45" fmla="*/ 2 h 13"/>
                  <a:gd name="T46" fmla="*/ 15 w 18"/>
                  <a:gd name="T47" fmla="*/ 2 h 13"/>
                  <a:gd name="T48" fmla="*/ 13 w 18"/>
                  <a:gd name="T49" fmla="*/ 2 h 13"/>
                  <a:gd name="T50" fmla="*/ 11 w 18"/>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
                  <a:gd name="T79" fmla="*/ 0 h 13"/>
                  <a:gd name="T80" fmla="*/ 18 w 18"/>
                  <a:gd name="T81" fmla="*/ 13 h 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 h="13">
                    <a:moveTo>
                      <a:pt x="11" y="0"/>
                    </a:moveTo>
                    <a:lnTo>
                      <a:pt x="10" y="0"/>
                    </a:lnTo>
                    <a:lnTo>
                      <a:pt x="7" y="2"/>
                    </a:lnTo>
                    <a:lnTo>
                      <a:pt x="5" y="2"/>
                    </a:lnTo>
                    <a:lnTo>
                      <a:pt x="4" y="4"/>
                    </a:lnTo>
                    <a:lnTo>
                      <a:pt x="4" y="6"/>
                    </a:lnTo>
                    <a:lnTo>
                      <a:pt x="2" y="8"/>
                    </a:lnTo>
                    <a:lnTo>
                      <a:pt x="0" y="11"/>
                    </a:lnTo>
                    <a:lnTo>
                      <a:pt x="0" y="13"/>
                    </a:lnTo>
                    <a:lnTo>
                      <a:pt x="2" y="11"/>
                    </a:lnTo>
                    <a:lnTo>
                      <a:pt x="5" y="8"/>
                    </a:lnTo>
                    <a:lnTo>
                      <a:pt x="7" y="8"/>
                    </a:lnTo>
                    <a:lnTo>
                      <a:pt x="8" y="6"/>
                    </a:lnTo>
                    <a:lnTo>
                      <a:pt x="11" y="6"/>
                    </a:lnTo>
                    <a:lnTo>
                      <a:pt x="13" y="6"/>
                    </a:lnTo>
                    <a:lnTo>
                      <a:pt x="16" y="6"/>
                    </a:lnTo>
                    <a:lnTo>
                      <a:pt x="18" y="6"/>
                    </a:lnTo>
                    <a:lnTo>
                      <a:pt x="18" y="4"/>
                    </a:lnTo>
                    <a:lnTo>
                      <a:pt x="16" y="4"/>
                    </a:lnTo>
                    <a:lnTo>
                      <a:pt x="16" y="2"/>
                    </a:lnTo>
                    <a:lnTo>
                      <a:pt x="15" y="2"/>
                    </a:lnTo>
                    <a:lnTo>
                      <a:pt x="13" y="2"/>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63" name="Freeform 583"/>
              <p:cNvSpPr>
                <a:spLocks/>
              </p:cNvSpPr>
              <p:nvPr/>
            </p:nvSpPr>
            <p:spPr bwMode="auto">
              <a:xfrm>
                <a:off x="2623" y="2029"/>
                <a:ext cx="16" cy="8"/>
              </a:xfrm>
              <a:custGeom>
                <a:avLst/>
                <a:gdLst>
                  <a:gd name="T0" fmla="*/ 9 w 16"/>
                  <a:gd name="T1" fmla="*/ 2 h 8"/>
                  <a:gd name="T2" fmla="*/ 8 w 16"/>
                  <a:gd name="T3" fmla="*/ 0 h 8"/>
                  <a:gd name="T4" fmla="*/ 6 w 16"/>
                  <a:gd name="T5" fmla="*/ 0 h 8"/>
                  <a:gd name="T6" fmla="*/ 6 w 16"/>
                  <a:gd name="T7" fmla="*/ 0 h 8"/>
                  <a:gd name="T8" fmla="*/ 5 w 16"/>
                  <a:gd name="T9" fmla="*/ 0 h 8"/>
                  <a:gd name="T10" fmla="*/ 3 w 16"/>
                  <a:gd name="T11" fmla="*/ 2 h 8"/>
                  <a:gd name="T12" fmla="*/ 2 w 16"/>
                  <a:gd name="T13" fmla="*/ 2 h 8"/>
                  <a:gd name="T14" fmla="*/ 2 w 16"/>
                  <a:gd name="T15" fmla="*/ 4 h 8"/>
                  <a:gd name="T16" fmla="*/ 0 w 16"/>
                  <a:gd name="T17" fmla="*/ 4 h 8"/>
                  <a:gd name="T18" fmla="*/ 2 w 16"/>
                  <a:gd name="T19" fmla="*/ 4 h 8"/>
                  <a:gd name="T20" fmla="*/ 3 w 16"/>
                  <a:gd name="T21" fmla="*/ 4 h 8"/>
                  <a:gd name="T22" fmla="*/ 3 w 16"/>
                  <a:gd name="T23" fmla="*/ 4 h 8"/>
                  <a:gd name="T24" fmla="*/ 5 w 16"/>
                  <a:gd name="T25" fmla="*/ 6 h 8"/>
                  <a:gd name="T26" fmla="*/ 6 w 16"/>
                  <a:gd name="T27" fmla="*/ 6 h 8"/>
                  <a:gd name="T28" fmla="*/ 6 w 16"/>
                  <a:gd name="T29" fmla="*/ 6 h 8"/>
                  <a:gd name="T30" fmla="*/ 8 w 16"/>
                  <a:gd name="T31" fmla="*/ 6 h 8"/>
                  <a:gd name="T32" fmla="*/ 9 w 16"/>
                  <a:gd name="T33" fmla="*/ 6 h 8"/>
                  <a:gd name="T34" fmla="*/ 9 w 16"/>
                  <a:gd name="T35" fmla="*/ 6 h 8"/>
                  <a:gd name="T36" fmla="*/ 11 w 16"/>
                  <a:gd name="T37" fmla="*/ 6 h 8"/>
                  <a:gd name="T38" fmla="*/ 11 w 16"/>
                  <a:gd name="T39" fmla="*/ 6 h 8"/>
                  <a:gd name="T40" fmla="*/ 11 w 16"/>
                  <a:gd name="T41" fmla="*/ 8 h 8"/>
                  <a:gd name="T42" fmla="*/ 13 w 16"/>
                  <a:gd name="T43" fmla="*/ 8 h 8"/>
                  <a:gd name="T44" fmla="*/ 13 w 16"/>
                  <a:gd name="T45" fmla="*/ 8 h 8"/>
                  <a:gd name="T46" fmla="*/ 14 w 16"/>
                  <a:gd name="T47" fmla="*/ 8 h 8"/>
                  <a:gd name="T48" fmla="*/ 14 w 16"/>
                  <a:gd name="T49" fmla="*/ 8 h 8"/>
                  <a:gd name="T50" fmla="*/ 16 w 16"/>
                  <a:gd name="T51" fmla="*/ 8 h 8"/>
                  <a:gd name="T52" fmla="*/ 16 w 16"/>
                  <a:gd name="T53" fmla="*/ 8 h 8"/>
                  <a:gd name="T54" fmla="*/ 16 w 16"/>
                  <a:gd name="T55" fmla="*/ 8 h 8"/>
                  <a:gd name="T56" fmla="*/ 16 w 16"/>
                  <a:gd name="T57" fmla="*/ 8 h 8"/>
                  <a:gd name="T58" fmla="*/ 16 w 16"/>
                  <a:gd name="T59" fmla="*/ 8 h 8"/>
                  <a:gd name="T60" fmla="*/ 16 w 16"/>
                  <a:gd name="T61" fmla="*/ 8 h 8"/>
                  <a:gd name="T62" fmla="*/ 16 w 16"/>
                  <a:gd name="T63" fmla="*/ 6 h 8"/>
                  <a:gd name="T64" fmla="*/ 16 w 16"/>
                  <a:gd name="T65" fmla="*/ 6 h 8"/>
                  <a:gd name="T66" fmla="*/ 16 w 16"/>
                  <a:gd name="T67" fmla="*/ 6 h 8"/>
                  <a:gd name="T68" fmla="*/ 14 w 16"/>
                  <a:gd name="T69" fmla="*/ 6 h 8"/>
                  <a:gd name="T70" fmla="*/ 14 w 16"/>
                  <a:gd name="T71" fmla="*/ 4 h 8"/>
                  <a:gd name="T72" fmla="*/ 13 w 16"/>
                  <a:gd name="T73" fmla="*/ 4 h 8"/>
                  <a:gd name="T74" fmla="*/ 13 w 16"/>
                  <a:gd name="T75" fmla="*/ 2 h 8"/>
                  <a:gd name="T76" fmla="*/ 11 w 16"/>
                  <a:gd name="T77" fmla="*/ 2 h 8"/>
                  <a:gd name="T78" fmla="*/ 11 w 16"/>
                  <a:gd name="T79" fmla="*/ 2 h 8"/>
                  <a:gd name="T80" fmla="*/ 9 w 16"/>
                  <a:gd name="T81" fmla="*/ 2 h 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
                  <a:gd name="T124" fmla="*/ 0 h 8"/>
                  <a:gd name="T125" fmla="*/ 16 w 16"/>
                  <a:gd name="T126" fmla="*/ 8 h 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 h="8">
                    <a:moveTo>
                      <a:pt x="9" y="2"/>
                    </a:moveTo>
                    <a:lnTo>
                      <a:pt x="8" y="0"/>
                    </a:lnTo>
                    <a:lnTo>
                      <a:pt x="6" y="0"/>
                    </a:lnTo>
                    <a:lnTo>
                      <a:pt x="5" y="0"/>
                    </a:lnTo>
                    <a:lnTo>
                      <a:pt x="3" y="2"/>
                    </a:lnTo>
                    <a:lnTo>
                      <a:pt x="2" y="2"/>
                    </a:lnTo>
                    <a:lnTo>
                      <a:pt x="2" y="4"/>
                    </a:lnTo>
                    <a:lnTo>
                      <a:pt x="0" y="4"/>
                    </a:lnTo>
                    <a:lnTo>
                      <a:pt x="2" y="4"/>
                    </a:lnTo>
                    <a:lnTo>
                      <a:pt x="3" y="4"/>
                    </a:lnTo>
                    <a:lnTo>
                      <a:pt x="5" y="6"/>
                    </a:lnTo>
                    <a:lnTo>
                      <a:pt x="6" y="6"/>
                    </a:lnTo>
                    <a:lnTo>
                      <a:pt x="8" y="6"/>
                    </a:lnTo>
                    <a:lnTo>
                      <a:pt x="9" y="6"/>
                    </a:lnTo>
                    <a:lnTo>
                      <a:pt x="11" y="6"/>
                    </a:lnTo>
                    <a:lnTo>
                      <a:pt x="11" y="8"/>
                    </a:lnTo>
                    <a:lnTo>
                      <a:pt x="13" y="8"/>
                    </a:lnTo>
                    <a:lnTo>
                      <a:pt x="14" y="8"/>
                    </a:lnTo>
                    <a:lnTo>
                      <a:pt x="16" y="8"/>
                    </a:lnTo>
                    <a:lnTo>
                      <a:pt x="16" y="6"/>
                    </a:lnTo>
                    <a:lnTo>
                      <a:pt x="14" y="6"/>
                    </a:lnTo>
                    <a:lnTo>
                      <a:pt x="14" y="4"/>
                    </a:lnTo>
                    <a:lnTo>
                      <a:pt x="13" y="4"/>
                    </a:lnTo>
                    <a:lnTo>
                      <a:pt x="13" y="2"/>
                    </a:lnTo>
                    <a:lnTo>
                      <a:pt x="11" y="2"/>
                    </a:ln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64" name="Freeform 584"/>
              <p:cNvSpPr>
                <a:spLocks/>
              </p:cNvSpPr>
              <p:nvPr/>
            </p:nvSpPr>
            <p:spPr bwMode="auto">
              <a:xfrm>
                <a:off x="2654" y="2083"/>
                <a:ext cx="16" cy="9"/>
              </a:xfrm>
              <a:custGeom>
                <a:avLst/>
                <a:gdLst>
                  <a:gd name="T0" fmla="*/ 16 w 16"/>
                  <a:gd name="T1" fmla="*/ 9 h 9"/>
                  <a:gd name="T2" fmla="*/ 14 w 16"/>
                  <a:gd name="T3" fmla="*/ 7 h 9"/>
                  <a:gd name="T4" fmla="*/ 13 w 16"/>
                  <a:gd name="T5" fmla="*/ 5 h 9"/>
                  <a:gd name="T6" fmla="*/ 11 w 16"/>
                  <a:gd name="T7" fmla="*/ 5 h 9"/>
                  <a:gd name="T8" fmla="*/ 8 w 16"/>
                  <a:gd name="T9" fmla="*/ 3 h 9"/>
                  <a:gd name="T10" fmla="*/ 7 w 16"/>
                  <a:gd name="T11" fmla="*/ 3 h 9"/>
                  <a:gd name="T12" fmla="*/ 5 w 16"/>
                  <a:gd name="T13" fmla="*/ 0 h 9"/>
                  <a:gd name="T14" fmla="*/ 3 w 16"/>
                  <a:gd name="T15" fmla="*/ 3 h 9"/>
                  <a:gd name="T16" fmla="*/ 0 w 16"/>
                  <a:gd name="T17" fmla="*/ 3 h 9"/>
                  <a:gd name="T18" fmla="*/ 3 w 16"/>
                  <a:gd name="T19" fmla="*/ 5 h 9"/>
                  <a:gd name="T20" fmla="*/ 5 w 16"/>
                  <a:gd name="T21" fmla="*/ 5 h 9"/>
                  <a:gd name="T22" fmla="*/ 7 w 16"/>
                  <a:gd name="T23" fmla="*/ 5 h 9"/>
                  <a:gd name="T24" fmla="*/ 8 w 16"/>
                  <a:gd name="T25" fmla="*/ 7 h 9"/>
                  <a:gd name="T26" fmla="*/ 10 w 16"/>
                  <a:gd name="T27" fmla="*/ 7 h 9"/>
                  <a:gd name="T28" fmla="*/ 13 w 16"/>
                  <a:gd name="T29" fmla="*/ 7 h 9"/>
                  <a:gd name="T30" fmla="*/ 14 w 16"/>
                  <a:gd name="T31" fmla="*/ 7 h 9"/>
                  <a:gd name="T32" fmla="*/ 16 w 16"/>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9"/>
                  <a:gd name="T53" fmla="*/ 16 w 16"/>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9">
                    <a:moveTo>
                      <a:pt x="16" y="9"/>
                    </a:moveTo>
                    <a:lnTo>
                      <a:pt x="14" y="7"/>
                    </a:lnTo>
                    <a:lnTo>
                      <a:pt x="13" y="5"/>
                    </a:lnTo>
                    <a:lnTo>
                      <a:pt x="11" y="5"/>
                    </a:lnTo>
                    <a:lnTo>
                      <a:pt x="8" y="3"/>
                    </a:lnTo>
                    <a:lnTo>
                      <a:pt x="7" y="3"/>
                    </a:lnTo>
                    <a:lnTo>
                      <a:pt x="5" y="0"/>
                    </a:lnTo>
                    <a:lnTo>
                      <a:pt x="3" y="3"/>
                    </a:lnTo>
                    <a:lnTo>
                      <a:pt x="0" y="3"/>
                    </a:lnTo>
                    <a:lnTo>
                      <a:pt x="3" y="5"/>
                    </a:lnTo>
                    <a:lnTo>
                      <a:pt x="5" y="5"/>
                    </a:lnTo>
                    <a:lnTo>
                      <a:pt x="7" y="5"/>
                    </a:lnTo>
                    <a:lnTo>
                      <a:pt x="8" y="7"/>
                    </a:lnTo>
                    <a:lnTo>
                      <a:pt x="10" y="7"/>
                    </a:lnTo>
                    <a:lnTo>
                      <a:pt x="13" y="7"/>
                    </a:lnTo>
                    <a:lnTo>
                      <a:pt x="14" y="7"/>
                    </a:lnTo>
                    <a:lnTo>
                      <a:pt x="1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65" name="Freeform 585"/>
              <p:cNvSpPr>
                <a:spLocks/>
              </p:cNvSpPr>
              <p:nvPr/>
            </p:nvSpPr>
            <p:spPr bwMode="auto">
              <a:xfrm>
                <a:off x="2720" y="2035"/>
                <a:ext cx="20" cy="13"/>
              </a:xfrm>
              <a:custGeom>
                <a:avLst/>
                <a:gdLst>
                  <a:gd name="T0" fmla="*/ 20 w 20"/>
                  <a:gd name="T1" fmla="*/ 2 h 13"/>
                  <a:gd name="T2" fmla="*/ 17 w 20"/>
                  <a:gd name="T3" fmla="*/ 0 h 13"/>
                  <a:gd name="T4" fmla="*/ 14 w 20"/>
                  <a:gd name="T5" fmla="*/ 0 h 13"/>
                  <a:gd name="T6" fmla="*/ 11 w 20"/>
                  <a:gd name="T7" fmla="*/ 0 h 13"/>
                  <a:gd name="T8" fmla="*/ 8 w 20"/>
                  <a:gd name="T9" fmla="*/ 2 h 13"/>
                  <a:gd name="T10" fmla="*/ 5 w 20"/>
                  <a:gd name="T11" fmla="*/ 4 h 13"/>
                  <a:gd name="T12" fmla="*/ 2 w 20"/>
                  <a:gd name="T13" fmla="*/ 6 h 13"/>
                  <a:gd name="T14" fmla="*/ 0 w 20"/>
                  <a:gd name="T15" fmla="*/ 11 h 13"/>
                  <a:gd name="T16" fmla="*/ 0 w 20"/>
                  <a:gd name="T17" fmla="*/ 13 h 13"/>
                  <a:gd name="T18" fmla="*/ 2 w 20"/>
                  <a:gd name="T19" fmla="*/ 13 h 13"/>
                  <a:gd name="T20" fmla="*/ 3 w 20"/>
                  <a:gd name="T21" fmla="*/ 13 h 13"/>
                  <a:gd name="T22" fmla="*/ 5 w 20"/>
                  <a:gd name="T23" fmla="*/ 11 h 13"/>
                  <a:gd name="T24" fmla="*/ 8 w 20"/>
                  <a:gd name="T25" fmla="*/ 9 h 13"/>
                  <a:gd name="T26" fmla="*/ 9 w 20"/>
                  <a:gd name="T27" fmla="*/ 9 h 13"/>
                  <a:gd name="T28" fmla="*/ 11 w 20"/>
                  <a:gd name="T29" fmla="*/ 6 h 13"/>
                  <a:gd name="T30" fmla="*/ 14 w 20"/>
                  <a:gd name="T31" fmla="*/ 6 h 13"/>
                  <a:gd name="T32" fmla="*/ 16 w 20"/>
                  <a:gd name="T33" fmla="*/ 6 h 13"/>
                  <a:gd name="T34" fmla="*/ 16 w 20"/>
                  <a:gd name="T35" fmla="*/ 6 h 13"/>
                  <a:gd name="T36" fmla="*/ 17 w 20"/>
                  <a:gd name="T37" fmla="*/ 6 h 13"/>
                  <a:gd name="T38" fmla="*/ 17 w 20"/>
                  <a:gd name="T39" fmla="*/ 4 h 13"/>
                  <a:gd name="T40" fmla="*/ 17 w 20"/>
                  <a:gd name="T41" fmla="*/ 4 h 13"/>
                  <a:gd name="T42" fmla="*/ 19 w 20"/>
                  <a:gd name="T43" fmla="*/ 4 h 13"/>
                  <a:gd name="T44" fmla="*/ 19 w 20"/>
                  <a:gd name="T45" fmla="*/ 2 h 13"/>
                  <a:gd name="T46" fmla="*/ 19 w 20"/>
                  <a:gd name="T47" fmla="*/ 2 h 13"/>
                  <a:gd name="T48" fmla="*/ 20 w 20"/>
                  <a:gd name="T49" fmla="*/ 2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
                  <a:gd name="T76" fmla="*/ 0 h 13"/>
                  <a:gd name="T77" fmla="*/ 20 w 20"/>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 h="13">
                    <a:moveTo>
                      <a:pt x="20" y="2"/>
                    </a:moveTo>
                    <a:lnTo>
                      <a:pt x="17" y="0"/>
                    </a:lnTo>
                    <a:lnTo>
                      <a:pt x="14" y="0"/>
                    </a:lnTo>
                    <a:lnTo>
                      <a:pt x="11" y="0"/>
                    </a:lnTo>
                    <a:lnTo>
                      <a:pt x="8" y="2"/>
                    </a:lnTo>
                    <a:lnTo>
                      <a:pt x="5" y="4"/>
                    </a:lnTo>
                    <a:lnTo>
                      <a:pt x="2" y="6"/>
                    </a:lnTo>
                    <a:lnTo>
                      <a:pt x="0" y="11"/>
                    </a:lnTo>
                    <a:lnTo>
                      <a:pt x="0" y="13"/>
                    </a:lnTo>
                    <a:lnTo>
                      <a:pt x="2" y="13"/>
                    </a:lnTo>
                    <a:lnTo>
                      <a:pt x="3" y="13"/>
                    </a:lnTo>
                    <a:lnTo>
                      <a:pt x="5" y="11"/>
                    </a:lnTo>
                    <a:lnTo>
                      <a:pt x="8" y="9"/>
                    </a:lnTo>
                    <a:lnTo>
                      <a:pt x="9" y="9"/>
                    </a:lnTo>
                    <a:lnTo>
                      <a:pt x="11" y="6"/>
                    </a:lnTo>
                    <a:lnTo>
                      <a:pt x="14" y="6"/>
                    </a:lnTo>
                    <a:lnTo>
                      <a:pt x="16" y="6"/>
                    </a:lnTo>
                    <a:lnTo>
                      <a:pt x="17" y="6"/>
                    </a:lnTo>
                    <a:lnTo>
                      <a:pt x="17" y="4"/>
                    </a:lnTo>
                    <a:lnTo>
                      <a:pt x="19" y="4"/>
                    </a:lnTo>
                    <a:lnTo>
                      <a:pt x="19" y="2"/>
                    </a:lnTo>
                    <a:lnTo>
                      <a:pt x="2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66" name="Freeform 586"/>
              <p:cNvSpPr>
                <a:spLocks/>
              </p:cNvSpPr>
              <p:nvPr/>
            </p:nvSpPr>
            <p:spPr bwMode="auto">
              <a:xfrm>
                <a:off x="2728" y="1938"/>
                <a:ext cx="15" cy="7"/>
              </a:xfrm>
              <a:custGeom>
                <a:avLst/>
                <a:gdLst>
                  <a:gd name="T0" fmla="*/ 12 w 15"/>
                  <a:gd name="T1" fmla="*/ 0 h 7"/>
                  <a:gd name="T2" fmla="*/ 11 w 15"/>
                  <a:gd name="T3" fmla="*/ 0 h 7"/>
                  <a:gd name="T4" fmla="*/ 9 w 15"/>
                  <a:gd name="T5" fmla="*/ 0 h 7"/>
                  <a:gd name="T6" fmla="*/ 6 w 15"/>
                  <a:gd name="T7" fmla="*/ 0 h 7"/>
                  <a:gd name="T8" fmla="*/ 5 w 15"/>
                  <a:gd name="T9" fmla="*/ 0 h 7"/>
                  <a:gd name="T10" fmla="*/ 3 w 15"/>
                  <a:gd name="T11" fmla="*/ 0 h 7"/>
                  <a:gd name="T12" fmla="*/ 3 w 15"/>
                  <a:gd name="T13" fmla="*/ 3 h 7"/>
                  <a:gd name="T14" fmla="*/ 1 w 15"/>
                  <a:gd name="T15" fmla="*/ 5 h 7"/>
                  <a:gd name="T16" fmla="*/ 0 w 15"/>
                  <a:gd name="T17" fmla="*/ 7 h 7"/>
                  <a:gd name="T18" fmla="*/ 3 w 15"/>
                  <a:gd name="T19" fmla="*/ 7 h 7"/>
                  <a:gd name="T20" fmla="*/ 5 w 15"/>
                  <a:gd name="T21" fmla="*/ 5 h 7"/>
                  <a:gd name="T22" fmla="*/ 6 w 15"/>
                  <a:gd name="T23" fmla="*/ 5 h 7"/>
                  <a:gd name="T24" fmla="*/ 8 w 15"/>
                  <a:gd name="T25" fmla="*/ 5 h 7"/>
                  <a:gd name="T26" fmla="*/ 9 w 15"/>
                  <a:gd name="T27" fmla="*/ 3 h 7"/>
                  <a:gd name="T28" fmla="*/ 11 w 15"/>
                  <a:gd name="T29" fmla="*/ 3 h 7"/>
                  <a:gd name="T30" fmla="*/ 14 w 15"/>
                  <a:gd name="T31" fmla="*/ 3 h 7"/>
                  <a:gd name="T32" fmla="*/ 15 w 15"/>
                  <a:gd name="T33" fmla="*/ 3 h 7"/>
                  <a:gd name="T34" fmla="*/ 12 w 15"/>
                  <a:gd name="T35" fmla="*/ 0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
                  <a:gd name="T55" fmla="*/ 0 h 7"/>
                  <a:gd name="T56" fmla="*/ 15 w 15"/>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 h="7">
                    <a:moveTo>
                      <a:pt x="12" y="0"/>
                    </a:moveTo>
                    <a:lnTo>
                      <a:pt x="11" y="0"/>
                    </a:lnTo>
                    <a:lnTo>
                      <a:pt x="9" y="0"/>
                    </a:lnTo>
                    <a:lnTo>
                      <a:pt x="6" y="0"/>
                    </a:lnTo>
                    <a:lnTo>
                      <a:pt x="5" y="0"/>
                    </a:lnTo>
                    <a:lnTo>
                      <a:pt x="3" y="0"/>
                    </a:lnTo>
                    <a:lnTo>
                      <a:pt x="3" y="3"/>
                    </a:lnTo>
                    <a:lnTo>
                      <a:pt x="1" y="5"/>
                    </a:lnTo>
                    <a:lnTo>
                      <a:pt x="0" y="7"/>
                    </a:lnTo>
                    <a:lnTo>
                      <a:pt x="3" y="7"/>
                    </a:lnTo>
                    <a:lnTo>
                      <a:pt x="5" y="5"/>
                    </a:lnTo>
                    <a:lnTo>
                      <a:pt x="6" y="5"/>
                    </a:lnTo>
                    <a:lnTo>
                      <a:pt x="8" y="5"/>
                    </a:lnTo>
                    <a:lnTo>
                      <a:pt x="9" y="3"/>
                    </a:lnTo>
                    <a:lnTo>
                      <a:pt x="11" y="3"/>
                    </a:lnTo>
                    <a:lnTo>
                      <a:pt x="14" y="3"/>
                    </a:lnTo>
                    <a:lnTo>
                      <a:pt x="15" y="3"/>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67" name="Freeform 587"/>
              <p:cNvSpPr>
                <a:spLocks/>
              </p:cNvSpPr>
              <p:nvPr/>
            </p:nvSpPr>
            <p:spPr bwMode="auto">
              <a:xfrm>
                <a:off x="2672" y="1909"/>
                <a:ext cx="31" cy="21"/>
              </a:xfrm>
              <a:custGeom>
                <a:avLst/>
                <a:gdLst>
                  <a:gd name="T0" fmla="*/ 23 w 31"/>
                  <a:gd name="T1" fmla="*/ 8 h 21"/>
                  <a:gd name="T2" fmla="*/ 20 w 31"/>
                  <a:gd name="T3" fmla="*/ 6 h 21"/>
                  <a:gd name="T4" fmla="*/ 17 w 31"/>
                  <a:gd name="T5" fmla="*/ 6 h 21"/>
                  <a:gd name="T6" fmla="*/ 14 w 31"/>
                  <a:gd name="T7" fmla="*/ 4 h 21"/>
                  <a:gd name="T8" fmla="*/ 12 w 31"/>
                  <a:gd name="T9" fmla="*/ 2 h 21"/>
                  <a:gd name="T10" fmla="*/ 9 w 31"/>
                  <a:gd name="T11" fmla="*/ 2 h 21"/>
                  <a:gd name="T12" fmla="*/ 6 w 31"/>
                  <a:gd name="T13" fmla="*/ 0 h 21"/>
                  <a:gd name="T14" fmla="*/ 3 w 31"/>
                  <a:gd name="T15" fmla="*/ 0 h 21"/>
                  <a:gd name="T16" fmla="*/ 0 w 31"/>
                  <a:gd name="T17" fmla="*/ 0 h 21"/>
                  <a:gd name="T18" fmla="*/ 4 w 31"/>
                  <a:gd name="T19" fmla="*/ 2 h 21"/>
                  <a:gd name="T20" fmla="*/ 9 w 31"/>
                  <a:gd name="T21" fmla="*/ 4 h 21"/>
                  <a:gd name="T22" fmla="*/ 12 w 31"/>
                  <a:gd name="T23" fmla="*/ 6 h 21"/>
                  <a:gd name="T24" fmla="*/ 17 w 31"/>
                  <a:gd name="T25" fmla="*/ 8 h 21"/>
                  <a:gd name="T26" fmla="*/ 20 w 31"/>
                  <a:gd name="T27" fmla="*/ 13 h 21"/>
                  <a:gd name="T28" fmla="*/ 25 w 31"/>
                  <a:gd name="T29" fmla="*/ 15 h 21"/>
                  <a:gd name="T30" fmla="*/ 28 w 31"/>
                  <a:gd name="T31" fmla="*/ 19 h 21"/>
                  <a:gd name="T32" fmla="*/ 31 w 31"/>
                  <a:gd name="T33" fmla="*/ 21 h 21"/>
                  <a:gd name="T34" fmla="*/ 31 w 31"/>
                  <a:gd name="T35" fmla="*/ 21 h 21"/>
                  <a:gd name="T36" fmla="*/ 29 w 31"/>
                  <a:gd name="T37" fmla="*/ 19 h 21"/>
                  <a:gd name="T38" fmla="*/ 29 w 31"/>
                  <a:gd name="T39" fmla="*/ 17 h 21"/>
                  <a:gd name="T40" fmla="*/ 28 w 31"/>
                  <a:gd name="T41" fmla="*/ 17 h 21"/>
                  <a:gd name="T42" fmla="*/ 28 w 31"/>
                  <a:gd name="T43" fmla="*/ 15 h 21"/>
                  <a:gd name="T44" fmla="*/ 26 w 31"/>
                  <a:gd name="T45" fmla="*/ 13 h 21"/>
                  <a:gd name="T46" fmla="*/ 26 w 31"/>
                  <a:gd name="T47" fmla="*/ 10 h 21"/>
                  <a:gd name="T48" fmla="*/ 25 w 31"/>
                  <a:gd name="T49" fmla="*/ 10 h 21"/>
                  <a:gd name="T50" fmla="*/ 23 w 31"/>
                  <a:gd name="T51" fmla="*/ 8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1"/>
                  <a:gd name="T79" fmla="*/ 0 h 21"/>
                  <a:gd name="T80" fmla="*/ 31 w 31"/>
                  <a:gd name="T81" fmla="*/ 21 h 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1" h="21">
                    <a:moveTo>
                      <a:pt x="23" y="8"/>
                    </a:moveTo>
                    <a:lnTo>
                      <a:pt x="20" y="6"/>
                    </a:lnTo>
                    <a:lnTo>
                      <a:pt x="17" y="6"/>
                    </a:lnTo>
                    <a:lnTo>
                      <a:pt x="14" y="4"/>
                    </a:lnTo>
                    <a:lnTo>
                      <a:pt x="12" y="2"/>
                    </a:lnTo>
                    <a:lnTo>
                      <a:pt x="9" y="2"/>
                    </a:lnTo>
                    <a:lnTo>
                      <a:pt x="6" y="0"/>
                    </a:lnTo>
                    <a:lnTo>
                      <a:pt x="3" y="0"/>
                    </a:lnTo>
                    <a:lnTo>
                      <a:pt x="0" y="0"/>
                    </a:lnTo>
                    <a:lnTo>
                      <a:pt x="4" y="2"/>
                    </a:lnTo>
                    <a:lnTo>
                      <a:pt x="9" y="4"/>
                    </a:lnTo>
                    <a:lnTo>
                      <a:pt x="12" y="6"/>
                    </a:lnTo>
                    <a:lnTo>
                      <a:pt x="17" y="8"/>
                    </a:lnTo>
                    <a:lnTo>
                      <a:pt x="20" y="13"/>
                    </a:lnTo>
                    <a:lnTo>
                      <a:pt x="25" y="15"/>
                    </a:lnTo>
                    <a:lnTo>
                      <a:pt x="28" y="19"/>
                    </a:lnTo>
                    <a:lnTo>
                      <a:pt x="31" y="21"/>
                    </a:lnTo>
                    <a:lnTo>
                      <a:pt x="29" y="19"/>
                    </a:lnTo>
                    <a:lnTo>
                      <a:pt x="29" y="17"/>
                    </a:lnTo>
                    <a:lnTo>
                      <a:pt x="28" y="17"/>
                    </a:lnTo>
                    <a:lnTo>
                      <a:pt x="28" y="15"/>
                    </a:lnTo>
                    <a:lnTo>
                      <a:pt x="26" y="13"/>
                    </a:lnTo>
                    <a:lnTo>
                      <a:pt x="26" y="10"/>
                    </a:lnTo>
                    <a:lnTo>
                      <a:pt x="25" y="10"/>
                    </a:lnTo>
                    <a:lnTo>
                      <a:pt x="23"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68" name="Freeform 588"/>
              <p:cNvSpPr>
                <a:spLocks/>
              </p:cNvSpPr>
              <p:nvPr/>
            </p:nvSpPr>
            <p:spPr bwMode="auto">
              <a:xfrm>
                <a:off x="2775" y="1993"/>
                <a:ext cx="15" cy="4"/>
              </a:xfrm>
              <a:custGeom>
                <a:avLst/>
                <a:gdLst>
                  <a:gd name="T0" fmla="*/ 15 w 15"/>
                  <a:gd name="T1" fmla="*/ 2 h 4"/>
                  <a:gd name="T2" fmla="*/ 14 w 15"/>
                  <a:gd name="T3" fmla="*/ 2 h 4"/>
                  <a:gd name="T4" fmla="*/ 11 w 15"/>
                  <a:gd name="T5" fmla="*/ 2 h 4"/>
                  <a:gd name="T6" fmla="*/ 9 w 15"/>
                  <a:gd name="T7" fmla="*/ 2 h 4"/>
                  <a:gd name="T8" fmla="*/ 8 w 15"/>
                  <a:gd name="T9" fmla="*/ 0 h 4"/>
                  <a:gd name="T10" fmla="*/ 6 w 15"/>
                  <a:gd name="T11" fmla="*/ 0 h 4"/>
                  <a:gd name="T12" fmla="*/ 3 w 15"/>
                  <a:gd name="T13" fmla="*/ 0 h 4"/>
                  <a:gd name="T14" fmla="*/ 1 w 15"/>
                  <a:gd name="T15" fmla="*/ 2 h 4"/>
                  <a:gd name="T16" fmla="*/ 0 w 15"/>
                  <a:gd name="T17" fmla="*/ 2 h 4"/>
                  <a:gd name="T18" fmla="*/ 1 w 15"/>
                  <a:gd name="T19" fmla="*/ 2 h 4"/>
                  <a:gd name="T20" fmla="*/ 3 w 15"/>
                  <a:gd name="T21" fmla="*/ 2 h 4"/>
                  <a:gd name="T22" fmla="*/ 4 w 15"/>
                  <a:gd name="T23" fmla="*/ 2 h 4"/>
                  <a:gd name="T24" fmla="*/ 6 w 15"/>
                  <a:gd name="T25" fmla="*/ 2 h 4"/>
                  <a:gd name="T26" fmla="*/ 8 w 15"/>
                  <a:gd name="T27" fmla="*/ 2 h 4"/>
                  <a:gd name="T28" fmla="*/ 9 w 15"/>
                  <a:gd name="T29" fmla="*/ 2 h 4"/>
                  <a:gd name="T30" fmla="*/ 11 w 15"/>
                  <a:gd name="T31" fmla="*/ 4 h 4"/>
                  <a:gd name="T32" fmla="*/ 12 w 15"/>
                  <a:gd name="T33" fmla="*/ 4 h 4"/>
                  <a:gd name="T34" fmla="*/ 12 w 15"/>
                  <a:gd name="T35" fmla="*/ 4 h 4"/>
                  <a:gd name="T36" fmla="*/ 12 w 15"/>
                  <a:gd name="T37" fmla="*/ 4 h 4"/>
                  <a:gd name="T38" fmla="*/ 14 w 15"/>
                  <a:gd name="T39" fmla="*/ 4 h 4"/>
                  <a:gd name="T40" fmla="*/ 14 w 15"/>
                  <a:gd name="T41" fmla="*/ 4 h 4"/>
                  <a:gd name="T42" fmla="*/ 14 w 15"/>
                  <a:gd name="T43" fmla="*/ 4 h 4"/>
                  <a:gd name="T44" fmla="*/ 15 w 15"/>
                  <a:gd name="T45" fmla="*/ 2 h 4"/>
                  <a:gd name="T46" fmla="*/ 15 w 15"/>
                  <a:gd name="T47" fmla="*/ 2 h 4"/>
                  <a:gd name="T48" fmla="*/ 15 w 15"/>
                  <a:gd name="T49" fmla="*/ 2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4"/>
                  <a:gd name="T77" fmla="*/ 15 w 15"/>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4">
                    <a:moveTo>
                      <a:pt x="15" y="2"/>
                    </a:moveTo>
                    <a:lnTo>
                      <a:pt x="14" y="2"/>
                    </a:lnTo>
                    <a:lnTo>
                      <a:pt x="11" y="2"/>
                    </a:lnTo>
                    <a:lnTo>
                      <a:pt x="9" y="2"/>
                    </a:lnTo>
                    <a:lnTo>
                      <a:pt x="8" y="0"/>
                    </a:lnTo>
                    <a:lnTo>
                      <a:pt x="6" y="0"/>
                    </a:lnTo>
                    <a:lnTo>
                      <a:pt x="3" y="0"/>
                    </a:lnTo>
                    <a:lnTo>
                      <a:pt x="1" y="2"/>
                    </a:lnTo>
                    <a:lnTo>
                      <a:pt x="0" y="2"/>
                    </a:lnTo>
                    <a:lnTo>
                      <a:pt x="1" y="2"/>
                    </a:lnTo>
                    <a:lnTo>
                      <a:pt x="3" y="2"/>
                    </a:lnTo>
                    <a:lnTo>
                      <a:pt x="4" y="2"/>
                    </a:lnTo>
                    <a:lnTo>
                      <a:pt x="6" y="2"/>
                    </a:lnTo>
                    <a:lnTo>
                      <a:pt x="8" y="2"/>
                    </a:lnTo>
                    <a:lnTo>
                      <a:pt x="9" y="2"/>
                    </a:lnTo>
                    <a:lnTo>
                      <a:pt x="11" y="4"/>
                    </a:lnTo>
                    <a:lnTo>
                      <a:pt x="12" y="4"/>
                    </a:lnTo>
                    <a:lnTo>
                      <a:pt x="14" y="4"/>
                    </a:ln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69" name="Freeform 589"/>
              <p:cNvSpPr>
                <a:spLocks/>
              </p:cNvSpPr>
              <p:nvPr/>
            </p:nvSpPr>
            <p:spPr bwMode="auto">
              <a:xfrm>
                <a:off x="2806" y="2094"/>
                <a:ext cx="16" cy="6"/>
              </a:xfrm>
              <a:custGeom>
                <a:avLst/>
                <a:gdLst>
                  <a:gd name="T0" fmla="*/ 14 w 16"/>
                  <a:gd name="T1" fmla="*/ 0 h 6"/>
                  <a:gd name="T2" fmla="*/ 13 w 16"/>
                  <a:gd name="T3" fmla="*/ 0 h 6"/>
                  <a:gd name="T4" fmla="*/ 11 w 16"/>
                  <a:gd name="T5" fmla="*/ 0 h 6"/>
                  <a:gd name="T6" fmla="*/ 9 w 16"/>
                  <a:gd name="T7" fmla="*/ 2 h 6"/>
                  <a:gd name="T8" fmla="*/ 8 w 16"/>
                  <a:gd name="T9" fmla="*/ 2 h 6"/>
                  <a:gd name="T10" fmla="*/ 5 w 16"/>
                  <a:gd name="T11" fmla="*/ 2 h 6"/>
                  <a:gd name="T12" fmla="*/ 3 w 16"/>
                  <a:gd name="T13" fmla="*/ 2 h 6"/>
                  <a:gd name="T14" fmla="*/ 2 w 16"/>
                  <a:gd name="T15" fmla="*/ 2 h 6"/>
                  <a:gd name="T16" fmla="*/ 0 w 16"/>
                  <a:gd name="T17" fmla="*/ 2 h 6"/>
                  <a:gd name="T18" fmla="*/ 2 w 16"/>
                  <a:gd name="T19" fmla="*/ 2 h 6"/>
                  <a:gd name="T20" fmla="*/ 3 w 16"/>
                  <a:gd name="T21" fmla="*/ 4 h 6"/>
                  <a:gd name="T22" fmla="*/ 6 w 16"/>
                  <a:gd name="T23" fmla="*/ 6 h 6"/>
                  <a:gd name="T24" fmla="*/ 8 w 16"/>
                  <a:gd name="T25" fmla="*/ 6 h 6"/>
                  <a:gd name="T26" fmla="*/ 11 w 16"/>
                  <a:gd name="T27" fmla="*/ 6 h 6"/>
                  <a:gd name="T28" fmla="*/ 13 w 16"/>
                  <a:gd name="T29" fmla="*/ 4 h 6"/>
                  <a:gd name="T30" fmla="*/ 14 w 16"/>
                  <a:gd name="T31" fmla="*/ 2 h 6"/>
                  <a:gd name="T32" fmla="*/ 16 w 16"/>
                  <a:gd name="T33" fmla="*/ 0 h 6"/>
                  <a:gd name="T34" fmla="*/ 16 w 16"/>
                  <a:gd name="T35" fmla="*/ 0 h 6"/>
                  <a:gd name="T36" fmla="*/ 16 w 16"/>
                  <a:gd name="T37" fmla="*/ 0 h 6"/>
                  <a:gd name="T38" fmla="*/ 16 w 16"/>
                  <a:gd name="T39" fmla="*/ 0 h 6"/>
                  <a:gd name="T40" fmla="*/ 16 w 16"/>
                  <a:gd name="T41" fmla="*/ 0 h 6"/>
                  <a:gd name="T42" fmla="*/ 16 w 16"/>
                  <a:gd name="T43" fmla="*/ 0 h 6"/>
                  <a:gd name="T44" fmla="*/ 16 w 16"/>
                  <a:gd name="T45" fmla="*/ 0 h 6"/>
                  <a:gd name="T46" fmla="*/ 14 w 16"/>
                  <a:gd name="T47" fmla="*/ 0 h 6"/>
                  <a:gd name="T48" fmla="*/ 14 w 16"/>
                  <a:gd name="T49" fmla="*/ 0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6"/>
                  <a:gd name="T77" fmla="*/ 16 w 16"/>
                  <a:gd name="T78" fmla="*/ 6 h 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6">
                    <a:moveTo>
                      <a:pt x="14" y="0"/>
                    </a:moveTo>
                    <a:lnTo>
                      <a:pt x="13" y="0"/>
                    </a:lnTo>
                    <a:lnTo>
                      <a:pt x="11" y="0"/>
                    </a:lnTo>
                    <a:lnTo>
                      <a:pt x="9" y="2"/>
                    </a:lnTo>
                    <a:lnTo>
                      <a:pt x="8" y="2"/>
                    </a:lnTo>
                    <a:lnTo>
                      <a:pt x="5" y="2"/>
                    </a:lnTo>
                    <a:lnTo>
                      <a:pt x="3" y="2"/>
                    </a:lnTo>
                    <a:lnTo>
                      <a:pt x="2" y="2"/>
                    </a:lnTo>
                    <a:lnTo>
                      <a:pt x="0" y="2"/>
                    </a:lnTo>
                    <a:lnTo>
                      <a:pt x="2" y="2"/>
                    </a:lnTo>
                    <a:lnTo>
                      <a:pt x="3" y="4"/>
                    </a:lnTo>
                    <a:lnTo>
                      <a:pt x="6" y="6"/>
                    </a:lnTo>
                    <a:lnTo>
                      <a:pt x="8" y="6"/>
                    </a:lnTo>
                    <a:lnTo>
                      <a:pt x="11" y="6"/>
                    </a:lnTo>
                    <a:lnTo>
                      <a:pt x="13" y="4"/>
                    </a:lnTo>
                    <a:lnTo>
                      <a:pt x="14" y="2"/>
                    </a:lnTo>
                    <a:lnTo>
                      <a:pt x="16" y="0"/>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70" name="Freeform 590"/>
              <p:cNvSpPr>
                <a:spLocks/>
              </p:cNvSpPr>
              <p:nvPr/>
            </p:nvSpPr>
            <p:spPr bwMode="auto">
              <a:xfrm>
                <a:off x="2762" y="2105"/>
                <a:ext cx="17" cy="8"/>
              </a:xfrm>
              <a:custGeom>
                <a:avLst/>
                <a:gdLst>
                  <a:gd name="T0" fmla="*/ 17 w 17"/>
                  <a:gd name="T1" fmla="*/ 4 h 8"/>
                  <a:gd name="T2" fmla="*/ 14 w 17"/>
                  <a:gd name="T3" fmla="*/ 4 h 8"/>
                  <a:gd name="T4" fmla="*/ 13 w 17"/>
                  <a:gd name="T5" fmla="*/ 2 h 8"/>
                  <a:gd name="T6" fmla="*/ 10 w 17"/>
                  <a:gd name="T7" fmla="*/ 2 h 8"/>
                  <a:gd name="T8" fmla="*/ 8 w 17"/>
                  <a:gd name="T9" fmla="*/ 0 h 8"/>
                  <a:gd name="T10" fmla="*/ 5 w 17"/>
                  <a:gd name="T11" fmla="*/ 0 h 8"/>
                  <a:gd name="T12" fmla="*/ 3 w 17"/>
                  <a:gd name="T13" fmla="*/ 0 h 8"/>
                  <a:gd name="T14" fmla="*/ 0 w 17"/>
                  <a:gd name="T15" fmla="*/ 2 h 8"/>
                  <a:gd name="T16" fmla="*/ 0 w 17"/>
                  <a:gd name="T17" fmla="*/ 6 h 8"/>
                  <a:gd name="T18" fmla="*/ 0 w 17"/>
                  <a:gd name="T19" fmla="*/ 6 h 8"/>
                  <a:gd name="T20" fmla="*/ 0 w 17"/>
                  <a:gd name="T21" fmla="*/ 6 h 8"/>
                  <a:gd name="T22" fmla="*/ 0 w 17"/>
                  <a:gd name="T23" fmla="*/ 6 h 8"/>
                  <a:gd name="T24" fmla="*/ 0 w 17"/>
                  <a:gd name="T25" fmla="*/ 6 h 8"/>
                  <a:gd name="T26" fmla="*/ 2 w 17"/>
                  <a:gd name="T27" fmla="*/ 6 h 8"/>
                  <a:gd name="T28" fmla="*/ 2 w 17"/>
                  <a:gd name="T29" fmla="*/ 6 h 8"/>
                  <a:gd name="T30" fmla="*/ 2 w 17"/>
                  <a:gd name="T31" fmla="*/ 8 h 8"/>
                  <a:gd name="T32" fmla="*/ 2 w 17"/>
                  <a:gd name="T33" fmla="*/ 6 h 8"/>
                  <a:gd name="T34" fmla="*/ 3 w 17"/>
                  <a:gd name="T35" fmla="*/ 6 h 8"/>
                  <a:gd name="T36" fmla="*/ 5 w 17"/>
                  <a:gd name="T37" fmla="*/ 6 h 8"/>
                  <a:gd name="T38" fmla="*/ 8 w 17"/>
                  <a:gd name="T39" fmla="*/ 4 h 8"/>
                  <a:gd name="T40" fmla="*/ 10 w 17"/>
                  <a:gd name="T41" fmla="*/ 4 h 8"/>
                  <a:gd name="T42" fmla="*/ 11 w 17"/>
                  <a:gd name="T43" fmla="*/ 4 h 8"/>
                  <a:gd name="T44" fmla="*/ 13 w 17"/>
                  <a:gd name="T45" fmla="*/ 4 h 8"/>
                  <a:gd name="T46" fmla="*/ 16 w 17"/>
                  <a:gd name="T47" fmla="*/ 4 h 8"/>
                  <a:gd name="T48" fmla="*/ 17 w 17"/>
                  <a:gd name="T49" fmla="*/ 4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8"/>
                  <a:gd name="T77" fmla="*/ 17 w 17"/>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8">
                    <a:moveTo>
                      <a:pt x="17" y="4"/>
                    </a:moveTo>
                    <a:lnTo>
                      <a:pt x="14" y="4"/>
                    </a:lnTo>
                    <a:lnTo>
                      <a:pt x="13" y="2"/>
                    </a:lnTo>
                    <a:lnTo>
                      <a:pt x="10" y="2"/>
                    </a:lnTo>
                    <a:lnTo>
                      <a:pt x="8" y="0"/>
                    </a:lnTo>
                    <a:lnTo>
                      <a:pt x="5" y="0"/>
                    </a:lnTo>
                    <a:lnTo>
                      <a:pt x="3" y="0"/>
                    </a:lnTo>
                    <a:lnTo>
                      <a:pt x="0" y="2"/>
                    </a:lnTo>
                    <a:lnTo>
                      <a:pt x="0" y="6"/>
                    </a:lnTo>
                    <a:lnTo>
                      <a:pt x="2" y="6"/>
                    </a:lnTo>
                    <a:lnTo>
                      <a:pt x="2" y="8"/>
                    </a:lnTo>
                    <a:lnTo>
                      <a:pt x="2" y="6"/>
                    </a:lnTo>
                    <a:lnTo>
                      <a:pt x="3" y="6"/>
                    </a:lnTo>
                    <a:lnTo>
                      <a:pt x="5" y="6"/>
                    </a:lnTo>
                    <a:lnTo>
                      <a:pt x="8" y="4"/>
                    </a:lnTo>
                    <a:lnTo>
                      <a:pt x="10" y="4"/>
                    </a:lnTo>
                    <a:lnTo>
                      <a:pt x="11" y="4"/>
                    </a:lnTo>
                    <a:lnTo>
                      <a:pt x="13" y="4"/>
                    </a:lnTo>
                    <a:lnTo>
                      <a:pt x="16" y="4"/>
                    </a:lnTo>
                    <a:lnTo>
                      <a:pt x="1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71" name="Freeform 591"/>
              <p:cNvSpPr>
                <a:spLocks/>
              </p:cNvSpPr>
              <p:nvPr/>
            </p:nvSpPr>
            <p:spPr bwMode="auto">
              <a:xfrm>
                <a:off x="2714" y="2130"/>
                <a:ext cx="20" cy="12"/>
              </a:xfrm>
              <a:custGeom>
                <a:avLst/>
                <a:gdLst>
                  <a:gd name="T0" fmla="*/ 14 w 20"/>
                  <a:gd name="T1" fmla="*/ 8 h 12"/>
                  <a:gd name="T2" fmla="*/ 14 w 20"/>
                  <a:gd name="T3" fmla="*/ 6 h 12"/>
                  <a:gd name="T4" fmla="*/ 12 w 20"/>
                  <a:gd name="T5" fmla="*/ 4 h 12"/>
                  <a:gd name="T6" fmla="*/ 11 w 20"/>
                  <a:gd name="T7" fmla="*/ 4 h 12"/>
                  <a:gd name="T8" fmla="*/ 9 w 20"/>
                  <a:gd name="T9" fmla="*/ 2 h 12"/>
                  <a:gd name="T10" fmla="*/ 8 w 20"/>
                  <a:gd name="T11" fmla="*/ 2 h 12"/>
                  <a:gd name="T12" fmla="*/ 6 w 20"/>
                  <a:gd name="T13" fmla="*/ 0 h 12"/>
                  <a:gd name="T14" fmla="*/ 4 w 20"/>
                  <a:gd name="T15" fmla="*/ 0 h 12"/>
                  <a:gd name="T16" fmla="*/ 3 w 20"/>
                  <a:gd name="T17" fmla="*/ 0 h 12"/>
                  <a:gd name="T18" fmla="*/ 1 w 20"/>
                  <a:gd name="T19" fmla="*/ 0 h 12"/>
                  <a:gd name="T20" fmla="*/ 1 w 20"/>
                  <a:gd name="T21" fmla="*/ 0 h 12"/>
                  <a:gd name="T22" fmla="*/ 0 w 20"/>
                  <a:gd name="T23" fmla="*/ 0 h 12"/>
                  <a:gd name="T24" fmla="*/ 0 w 20"/>
                  <a:gd name="T25" fmla="*/ 2 h 12"/>
                  <a:gd name="T26" fmla="*/ 0 w 20"/>
                  <a:gd name="T27" fmla="*/ 2 h 12"/>
                  <a:gd name="T28" fmla="*/ 0 w 20"/>
                  <a:gd name="T29" fmla="*/ 4 h 12"/>
                  <a:gd name="T30" fmla="*/ 0 w 20"/>
                  <a:gd name="T31" fmla="*/ 4 h 12"/>
                  <a:gd name="T32" fmla="*/ 0 w 20"/>
                  <a:gd name="T33" fmla="*/ 6 h 12"/>
                  <a:gd name="T34" fmla="*/ 3 w 20"/>
                  <a:gd name="T35" fmla="*/ 8 h 12"/>
                  <a:gd name="T36" fmla="*/ 4 w 20"/>
                  <a:gd name="T37" fmla="*/ 8 h 12"/>
                  <a:gd name="T38" fmla="*/ 8 w 20"/>
                  <a:gd name="T39" fmla="*/ 10 h 12"/>
                  <a:gd name="T40" fmla="*/ 11 w 20"/>
                  <a:gd name="T41" fmla="*/ 10 h 12"/>
                  <a:gd name="T42" fmla="*/ 12 w 20"/>
                  <a:gd name="T43" fmla="*/ 10 h 12"/>
                  <a:gd name="T44" fmla="*/ 15 w 20"/>
                  <a:gd name="T45" fmla="*/ 10 h 12"/>
                  <a:gd name="T46" fmla="*/ 19 w 20"/>
                  <a:gd name="T47" fmla="*/ 10 h 12"/>
                  <a:gd name="T48" fmla="*/ 20 w 20"/>
                  <a:gd name="T49" fmla="*/ 12 h 12"/>
                  <a:gd name="T50" fmla="*/ 20 w 20"/>
                  <a:gd name="T51" fmla="*/ 10 h 12"/>
                  <a:gd name="T52" fmla="*/ 19 w 20"/>
                  <a:gd name="T53" fmla="*/ 10 h 12"/>
                  <a:gd name="T54" fmla="*/ 17 w 20"/>
                  <a:gd name="T55" fmla="*/ 10 h 12"/>
                  <a:gd name="T56" fmla="*/ 15 w 20"/>
                  <a:gd name="T57" fmla="*/ 8 h 12"/>
                  <a:gd name="T58" fmla="*/ 15 w 20"/>
                  <a:gd name="T59" fmla="*/ 8 h 12"/>
                  <a:gd name="T60" fmla="*/ 14 w 20"/>
                  <a:gd name="T61" fmla="*/ 6 h 12"/>
                  <a:gd name="T62" fmla="*/ 12 w 20"/>
                  <a:gd name="T63" fmla="*/ 6 h 12"/>
                  <a:gd name="T64" fmla="*/ 11 w 20"/>
                  <a:gd name="T65" fmla="*/ 6 h 12"/>
                  <a:gd name="T66" fmla="*/ 14 w 20"/>
                  <a:gd name="T67" fmla="*/ 8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
                  <a:gd name="T103" fmla="*/ 0 h 12"/>
                  <a:gd name="T104" fmla="*/ 20 w 20"/>
                  <a:gd name="T105" fmla="*/ 12 h 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 h="12">
                    <a:moveTo>
                      <a:pt x="14" y="8"/>
                    </a:moveTo>
                    <a:lnTo>
                      <a:pt x="14" y="6"/>
                    </a:lnTo>
                    <a:lnTo>
                      <a:pt x="12" y="4"/>
                    </a:lnTo>
                    <a:lnTo>
                      <a:pt x="11" y="4"/>
                    </a:lnTo>
                    <a:lnTo>
                      <a:pt x="9" y="2"/>
                    </a:lnTo>
                    <a:lnTo>
                      <a:pt x="8" y="2"/>
                    </a:lnTo>
                    <a:lnTo>
                      <a:pt x="6" y="0"/>
                    </a:lnTo>
                    <a:lnTo>
                      <a:pt x="4" y="0"/>
                    </a:lnTo>
                    <a:lnTo>
                      <a:pt x="3" y="0"/>
                    </a:lnTo>
                    <a:lnTo>
                      <a:pt x="1" y="0"/>
                    </a:lnTo>
                    <a:lnTo>
                      <a:pt x="0" y="0"/>
                    </a:lnTo>
                    <a:lnTo>
                      <a:pt x="0" y="2"/>
                    </a:lnTo>
                    <a:lnTo>
                      <a:pt x="0" y="4"/>
                    </a:lnTo>
                    <a:lnTo>
                      <a:pt x="0" y="6"/>
                    </a:lnTo>
                    <a:lnTo>
                      <a:pt x="3" y="8"/>
                    </a:lnTo>
                    <a:lnTo>
                      <a:pt x="4" y="8"/>
                    </a:lnTo>
                    <a:lnTo>
                      <a:pt x="8" y="10"/>
                    </a:lnTo>
                    <a:lnTo>
                      <a:pt x="11" y="10"/>
                    </a:lnTo>
                    <a:lnTo>
                      <a:pt x="12" y="10"/>
                    </a:lnTo>
                    <a:lnTo>
                      <a:pt x="15" y="10"/>
                    </a:lnTo>
                    <a:lnTo>
                      <a:pt x="19" y="10"/>
                    </a:lnTo>
                    <a:lnTo>
                      <a:pt x="20" y="12"/>
                    </a:lnTo>
                    <a:lnTo>
                      <a:pt x="20" y="10"/>
                    </a:lnTo>
                    <a:lnTo>
                      <a:pt x="19" y="10"/>
                    </a:lnTo>
                    <a:lnTo>
                      <a:pt x="17" y="10"/>
                    </a:lnTo>
                    <a:lnTo>
                      <a:pt x="15" y="8"/>
                    </a:lnTo>
                    <a:lnTo>
                      <a:pt x="14" y="6"/>
                    </a:lnTo>
                    <a:lnTo>
                      <a:pt x="12" y="6"/>
                    </a:lnTo>
                    <a:lnTo>
                      <a:pt x="11" y="6"/>
                    </a:lnTo>
                    <a:lnTo>
                      <a:pt x="1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72" name="Freeform 592"/>
              <p:cNvSpPr>
                <a:spLocks/>
              </p:cNvSpPr>
              <p:nvPr/>
            </p:nvSpPr>
            <p:spPr bwMode="auto">
              <a:xfrm>
                <a:off x="2778" y="2193"/>
                <a:ext cx="12" cy="15"/>
              </a:xfrm>
              <a:custGeom>
                <a:avLst/>
                <a:gdLst>
                  <a:gd name="T0" fmla="*/ 12 w 12"/>
                  <a:gd name="T1" fmla="*/ 0 h 15"/>
                  <a:gd name="T2" fmla="*/ 11 w 12"/>
                  <a:gd name="T3" fmla="*/ 0 h 15"/>
                  <a:gd name="T4" fmla="*/ 8 w 12"/>
                  <a:gd name="T5" fmla="*/ 2 h 15"/>
                  <a:gd name="T6" fmla="*/ 6 w 12"/>
                  <a:gd name="T7" fmla="*/ 4 h 15"/>
                  <a:gd name="T8" fmla="*/ 5 w 12"/>
                  <a:gd name="T9" fmla="*/ 4 h 15"/>
                  <a:gd name="T10" fmla="*/ 3 w 12"/>
                  <a:gd name="T11" fmla="*/ 6 h 15"/>
                  <a:gd name="T12" fmla="*/ 1 w 12"/>
                  <a:gd name="T13" fmla="*/ 8 h 15"/>
                  <a:gd name="T14" fmla="*/ 0 w 12"/>
                  <a:gd name="T15" fmla="*/ 10 h 15"/>
                  <a:gd name="T16" fmla="*/ 0 w 12"/>
                  <a:gd name="T17" fmla="*/ 12 h 15"/>
                  <a:gd name="T18" fmla="*/ 0 w 12"/>
                  <a:gd name="T19" fmla="*/ 12 h 15"/>
                  <a:gd name="T20" fmla="*/ 0 w 12"/>
                  <a:gd name="T21" fmla="*/ 12 h 15"/>
                  <a:gd name="T22" fmla="*/ 0 w 12"/>
                  <a:gd name="T23" fmla="*/ 12 h 15"/>
                  <a:gd name="T24" fmla="*/ 0 w 12"/>
                  <a:gd name="T25" fmla="*/ 12 h 15"/>
                  <a:gd name="T26" fmla="*/ 0 w 12"/>
                  <a:gd name="T27" fmla="*/ 15 h 15"/>
                  <a:gd name="T28" fmla="*/ 1 w 12"/>
                  <a:gd name="T29" fmla="*/ 15 h 15"/>
                  <a:gd name="T30" fmla="*/ 1 w 12"/>
                  <a:gd name="T31" fmla="*/ 15 h 15"/>
                  <a:gd name="T32" fmla="*/ 1 w 12"/>
                  <a:gd name="T33" fmla="*/ 15 h 15"/>
                  <a:gd name="T34" fmla="*/ 1 w 12"/>
                  <a:gd name="T35" fmla="*/ 12 h 15"/>
                  <a:gd name="T36" fmla="*/ 3 w 12"/>
                  <a:gd name="T37" fmla="*/ 8 h 15"/>
                  <a:gd name="T38" fmla="*/ 5 w 12"/>
                  <a:gd name="T39" fmla="*/ 8 h 15"/>
                  <a:gd name="T40" fmla="*/ 6 w 12"/>
                  <a:gd name="T41" fmla="*/ 6 h 15"/>
                  <a:gd name="T42" fmla="*/ 8 w 12"/>
                  <a:gd name="T43" fmla="*/ 4 h 15"/>
                  <a:gd name="T44" fmla="*/ 9 w 12"/>
                  <a:gd name="T45" fmla="*/ 2 h 15"/>
                  <a:gd name="T46" fmla="*/ 11 w 12"/>
                  <a:gd name="T47" fmla="*/ 2 h 15"/>
                  <a:gd name="T48" fmla="*/ 12 w 12"/>
                  <a:gd name="T49" fmla="*/ 0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15"/>
                  <a:gd name="T77" fmla="*/ 12 w 12"/>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15">
                    <a:moveTo>
                      <a:pt x="12" y="0"/>
                    </a:moveTo>
                    <a:lnTo>
                      <a:pt x="11" y="0"/>
                    </a:lnTo>
                    <a:lnTo>
                      <a:pt x="8" y="2"/>
                    </a:lnTo>
                    <a:lnTo>
                      <a:pt x="6" y="4"/>
                    </a:lnTo>
                    <a:lnTo>
                      <a:pt x="5" y="4"/>
                    </a:lnTo>
                    <a:lnTo>
                      <a:pt x="3" y="6"/>
                    </a:lnTo>
                    <a:lnTo>
                      <a:pt x="1" y="8"/>
                    </a:lnTo>
                    <a:lnTo>
                      <a:pt x="0" y="10"/>
                    </a:lnTo>
                    <a:lnTo>
                      <a:pt x="0" y="12"/>
                    </a:lnTo>
                    <a:lnTo>
                      <a:pt x="0" y="15"/>
                    </a:lnTo>
                    <a:lnTo>
                      <a:pt x="1" y="15"/>
                    </a:lnTo>
                    <a:lnTo>
                      <a:pt x="1" y="12"/>
                    </a:lnTo>
                    <a:lnTo>
                      <a:pt x="3" y="8"/>
                    </a:lnTo>
                    <a:lnTo>
                      <a:pt x="5" y="8"/>
                    </a:lnTo>
                    <a:lnTo>
                      <a:pt x="6" y="6"/>
                    </a:lnTo>
                    <a:lnTo>
                      <a:pt x="8" y="4"/>
                    </a:lnTo>
                    <a:lnTo>
                      <a:pt x="9" y="2"/>
                    </a:lnTo>
                    <a:lnTo>
                      <a:pt x="11" y="2"/>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73" name="Freeform 593"/>
              <p:cNvSpPr>
                <a:spLocks/>
              </p:cNvSpPr>
              <p:nvPr/>
            </p:nvSpPr>
            <p:spPr bwMode="auto">
              <a:xfrm>
                <a:off x="2819" y="1951"/>
                <a:ext cx="17" cy="19"/>
              </a:xfrm>
              <a:custGeom>
                <a:avLst/>
                <a:gdLst>
                  <a:gd name="T0" fmla="*/ 15 w 17"/>
                  <a:gd name="T1" fmla="*/ 0 h 19"/>
                  <a:gd name="T2" fmla="*/ 12 w 17"/>
                  <a:gd name="T3" fmla="*/ 0 h 19"/>
                  <a:gd name="T4" fmla="*/ 9 w 17"/>
                  <a:gd name="T5" fmla="*/ 0 h 19"/>
                  <a:gd name="T6" fmla="*/ 6 w 17"/>
                  <a:gd name="T7" fmla="*/ 2 h 19"/>
                  <a:gd name="T8" fmla="*/ 4 w 17"/>
                  <a:gd name="T9" fmla="*/ 4 h 19"/>
                  <a:gd name="T10" fmla="*/ 3 w 17"/>
                  <a:gd name="T11" fmla="*/ 6 h 19"/>
                  <a:gd name="T12" fmla="*/ 1 w 17"/>
                  <a:gd name="T13" fmla="*/ 11 h 19"/>
                  <a:gd name="T14" fmla="*/ 0 w 17"/>
                  <a:gd name="T15" fmla="*/ 13 h 19"/>
                  <a:gd name="T16" fmla="*/ 1 w 17"/>
                  <a:gd name="T17" fmla="*/ 17 h 19"/>
                  <a:gd name="T18" fmla="*/ 1 w 17"/>
                  <a:gd name="T19" fmla="*/ 19 h 19"/>
                  <a:gd name="T20" fmla="*/ 1 w 17"/>
                  <a:gd name="T21" fmla="*/ 19 h 19"/>
                  <a:gd name="T22" fmla="*/ 3 w 17"/>
                  <a:gd name="T23" fmla="*/ 19 h 19"/>
                  <a:gd name="T24" fmla="*/ 3 w 17"/>
                  <a:gd name="T25" fmla="*/ 19 h 19"/>
                  <a:gd name="T26" fmla="*/ 3 w 17"/>
                  <a:gd name="T27" fmla="*/ 19 h 19"/>
                  <a:gd name="T28" fmla="*/ 4 w 17"/>
                  <a:gd name="T29" fmla="*/ 19 h 19"/>
                  <a:gd name="T30" fmla="*/ 4 w 17"/>
                  <a:gd name="T31" fmla="*/ 19 h 19"/>
                  <a:gd name="T32" fmla="*/ 4 w 17"/>
                  <a:gd name="T33" fmla="*/ 17 h 19"/>
                  <a:gd name="T34" fmla="*/ 7 w 17"/>
                  <a:gd name="T35" fmla="*/ 17 h 19"/>
                  <a:gd name="T36" fmla="*/ 9 w 17"/>
                  <a:gd name="T37" fmla="*/ 15 h 19"/>
                  <a:gd name="T38" fmla="*/ 10 w 17"/>
                  <a:gd name="T39" fmla="*/ 13 h 19"/>
                  <a:gd name="T40" fmla="*/ 10 w 17"/>
                  <a:gd name="T41" fmla="*/ 11 h 19"/>
                  <a:gd name="T42" fmla="*/ 12 w 17"/>
                  <a:gd name="T43" fmla="*/ 8 h 19"/>
                  <a:gd name="T44" fmla="*/ 14 w 17"/>
                  <a:gd name="T45" fmla="*/ 6 h 19"/>
                  <a:gd name="T46" fmla="*/ 15 w 17"/>
                  <a:gd name="T47" fmla="*/ 4 h 19"/>
                  <a:gd name="T48" fmla="*/ 17 w 17"/>
                  <a:gd name="T49" fmla="*/ 2 h 19"/>
                  <a:gd name="T50" fmla="*/ 17 w 17"/>
                  <a:gd name="T51" fmla="*/ 2 h 19"/>
                  <a:gd name="T52" fmla="*/ 17 w 17"/>
                  <a:gd name="T53" fmla="*/ 0 h 19"/>
                  <a:gd name="T54" fmla="*/ 17 w 17"/>
                  <a:gd name="T55" fmla="*/ 0 h 19"/>
                  <a:gd name="T56" fmla="*/ 17 w 17"/>
                  <a:gd name="T57" fmla="*/ 0 h 19"/>
                  <a:gd name="T58" fmla="*/ 15 w 17"/>
                  <a:gd name="T59" fmla="*/ 0 h 19"/>
                  <a:gd name="T60" fmla="*/ 15 w 17"/>
                  <a:gd name="T61" fmla="*/ 0 h 19"/>
                  <a:gd name="T62" fmla="*/ 15 w 17"/>
                  <a:gd name="T63" fmla="*/ 0 h 19"/>
                  <a:gd name="T64" fmla="*/ 15 w 17"/>
                  <a:gd name="T65" fmla="*/ 0 h 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9"/>
                  <a:gd name="T101" fmla="*/ 17 w 17"/>
                  <a:gd name="T102" fmla="*/ 19 h 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9">
                    <a:moveTo>
                      <a:pt x="15" y="0"/>
                    </a:moveTo>
                    <a:lnTo>
                      <a:pt x="12" y="0"/>
                    </a:lnTo>
                    <a:lnTo>
                      <a:pt x="9" y="0"/>
                    </a:lnTo>
                    <a:lnTo>
                      <a:pt x="6" y="2"/>
                    </a:lnTo>
                    <a:lnTo>
                      <a:pt x="4" y="4"/>
                    </a:lnTo>
                    <a:lnTo>
                      <a:pt x="3" y="6"/>
                    </a:lnTo>
                    <a:lnTo>
                      <a:pt x="1" y="11"/>
                    </a:lnTo>
                    <a:lnTo>
                      <a:pt x="0" y="13"/>
                    </a:lnTo>
                    <a:lnTo>
                      <a:pt x="1" y="17"/>
                    </a:lnTo>
                    <a:lnTo>
                      <a:pt x="1" y="19"/>
                    </a:lnTo>
                    <a:lnTo>
                      <a:pt x="3" y="19"/>
                    </a:lnTo>
                    <a:lnTo>
                      <a:pt x="4" y="19"/>
                    </a:lnTo>
                    <a:lnTo>
                      <a:pt x="4" y="17"/>
                    </a:lnTo>
                    <a:lnTo>
                      <a:pt x="7" y="17"/>
                    </a:lnTo>
                    <a:lnTo>
                      <a:pt x="9" y="15"/>
                    </a:lnTo>
                    <a:lnTo>
                      <a:pt x="10" y="13"/>
                    </a:lnTo>
                    <a:lnTo>
                      <a:pt x="10" y="11"/>
                    </a:lnTo>
                    <a:lnTo>
                      <a:pt x="12" y="8"/>
                    </a:lnTo>
                    <a:lnTo>
                      <a:pt x="14" y="6"/>
                    </a:lnTo>
                    <a:lnTo>
                      <a:pt x="15" y="4"/>
                    </a:lnTo>
                    <a:lnTo>
                      <a:pt x="17" y="2"/>
                    </a:lnTo>
                    <a:lnTo>
                      <a:pt x="17" y="0"/>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74" name="Freeform 594"/>
              <p:cNvSpPr>
                <a:spLocks/>
              </p:cNvSpPr>
              <p:nvPr/>
            </p:nvSpPr>
            <p:spPr bwMode="auto">
              <a:xfrm>
                <a:off x="2758" y="1905"/>
                <a:ext cx="14" cy="4"/>
              </a:xfrm>
              <a:custGeom>
                <a:avLst/>
                <a:gdLst>
                  <a:gd name="T0" fmla="*/ 12 w 14"/>
                  <a:gd name="T1" fmla="*/ 2 h 4"/>
                  <a:gd name="T2" fmla="*/ 10 w 14"/>
                  <a:gd name="T3" fmla="*/ 0 h 4"/>
                  <a:gd name="T4" fmla="*/ 9 w 14"/>
                  <a:gd name="T5" fmla="*/ 0 h 4"/>
                  <a:gd name="T6" fmla="*/ 7 w 14"/>
                  <a:gd name="T7" fmla="*/ 0 h 4"/>
                  <a:gd name="T8" fmla="*/ 6 w 14"/>
                  <a:gd name="T9" fmla="*/ 0 h 4"/>
                  <a:gd name="T10" fmla="*/ 4 w 14"/>
                  <a:gd name="T11" fmla="*/ 0 h 4"/>
                  <a:gd name="T12" fmla="*/ 3 w 14"/>
                  <a:gd name="T13" fmla="*/ 0 h 4"/>
                  <a:gd name="T14" fmla="*/ 1 w 14"/>
                  <a:gd name="T15" fmla="*/ 0 h 4"/>
                  <a:gd name="T16" fmla="*/ 0 w 14"/>
                  <a:gd name="T17" fmla="*/ 0 h 4"/>
                  <a:gd name="T18" fmla="*/ 1 w 14"/>
                  <a:gd name="T19" fmla="*/ 2 h 4"/>
                  <a:gd name="T20" fmla="*/ 3 w 14"/>
                  <a:gd name="T21" fmla="*/ 2 h 4"/>
                  <a:gd name="T22" fmla="*/ 4 w 14"/>
                  <a:gd name="T23" fmla="*/ 2 h 4"/>
                  <a:gd name="T24" fmla="*/ 6 w 14"/>
                  <a:gd name="T25" fmla="*/ 4 h 4"/>
                  <a:gd name="T26" fmla="*/ 9 w 14"/>
                  <a:gd name="T27" fmla="*/ 4 h 4"/>
                  <a:gd name="T28" fmla="*/ 10 w 14"/>
                  <a:gd name="T29" fmla="*/ 4 h 4"/>
                  <a:gd name="T30" fmla="*/ 12 w 14"/>
                  <a:gd name="T31" fmla="*/ 4 h 4"/>
                  <a:gd name="T32" fmla="*/ 14 w 14"/>
                  <a:gd name="T33" fmla="*/ 4 h 4"/>
                  <a:gd name="T34" fmla="*/ 12 w 14"/>
                  <a:gd name="T35" fmla="*/ 2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4"/>
                  <a:gd name="T56" fmla="*/ 14 w 14"/>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4">
                    <a:moveTo>
                      <a:pt x="12" y="2"/>
                    </a:moveTo>
                    <a:lnTo>
                      <a:pt x="10" y="0"/>
                    </a:lnTo>
                    <a:lnTo>
                      <a:pt x="9" y="0"/>
                    </a:lnTo>
                    <a:lnTo>
                      <a:pt x="7" y="0"/>
                    </a:lnTo>
                    <a:lnTo>
                      <a:pt x="6" y="0"/>
                    </a:lnTo>
                    <a:lnTo>
                      <a:pt x="4" y="0"/>
                    </a:lnTo>
                    <a:lnTo>
                      <a:pt x="3" y="0"/>
                    </a:lnTo>
                    <a:lnTo>
                      <a:pt x="1" y="0"/>
                    </a:lnTo>
                    <a:lnTo>
                      <a:pt x="0" y="0"/>
                    </a:lnTo>
                    <a:lnTo>
                      <a:pt x="1" y="2"/>
                    </a:lnTo>
                    <a:lnTo>
                      <a:pt x="3" y="2"/>
                    </a:lnTo>
                    <a:lnTo>
                      <a:pt x="4" y="2"/>
                    </a:lnTo>
                    <a:lnTo>
                      <a:pt x="6" y="4"/>
                    </a:lnTo>
                    <a:lnTo>
                      <a:pt x="9" y="4"/>
                    </a:lnTo>
                    <a:lnTo>
                      <a:pt x="10" y="4"/>
                    </a:lnTo>
                    <a:lnTo>
                      <a:pt x="12" y="4"/>
                    </a:lnTo>
                    <a:lnTo>
                      <a:pt x="14" y="4"/>
                    </a:lnTo>
                    <a:lnTo>
                      <a:pt x="1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75" name="Freeform 595"/>
              <p:cNvSpPr>
                <a:spLocks/>
              </p:cNvSpPr>
              <p:nvPr/>
            </p:nvSpPr>
            <p:spPr bwMode="auto">
              <a:xfrm>
                <a:off x="2754" y="1816"/>
                <a:ext cx="21" cy="11"/>
              </a:xfrm>
              <a:custGeom>
                <a:avLst/>
                <a:gdLst>
                  <a:gd name="T0" fmla="*/ 14 w 21"/>
                  <a:gd name="T1" fmla="*/ 3 h 11"/>
                  <a:gd name="T2" fmla="*/ 13 w 21"/>
                  <a:gd name="T3" fmla="*/ 0 h 11"/>
                  <a:gd name="T4" fmla="*/ 10 w 21"/>
                  <a:gd name="T5" fmla="*/ 0 h 11"/>
                  <a:gd name="T6" fmla="*/ 8 w 21"/>
                  <a:gd name="T7" fmla="*/ 0 h 11"/>
                  <a:gd name="T8" fmla="*/ 7 w 21"/>
                  <a:gd name="T9" fmla="*/ 3 h 11"/>
                  <a:gd name="T10" fmla="*/ 5 w 21"/>
                  <a:gd name="T11" fmla="*/ 3 h 11"/>
                  <a:gd name="T12" fmla="*/ 2 w 21"/>
                  <a:gd name="T13" fmla="*/ 5 h 11"/>
                  <a:gd name="T14" fmla="*/ 2 w 21"/>
                  <a:gd name="T15" fmla="*/ 9 h 11"/>
                  <a:gd name="T16" fmla="*/ 0 w 21"/>
                  <a:gd name="T17" fmla="*/ 11 h 11"/>
                  <a:gd name="T18" fmla="*/ 2 w 21"/>
                  <a:gd name="T19" fmla="*/ 11 h 11"/>
                  <a:gd name="T20" fmla="*/ 2 w 21"/>
                  <a:gd name="T21" fmla="*/ 11 h 11"/>
                  <a:gd name="T22" fmla="*/ 4 w 21"/>
                  <a:gd name="T23" fmla="*/ 11 h 11"/>
                  <a:gd name="T24" fmla="*/ 5 w 21"/>
                  <a:gd name="T25" fmla="*/ 9 h 11"/>
                  <a:gd name="T26" fmla="*/ 7 w 21"/>
                  <a:gd name="T27" fmla="*/ 9 h 11"/>
                  <a:gd name="T28" fmla="*/ 8 w 21"/>
                  <a:gd name="T29" fmla="*/ 9 h 11"/>
                  <a:gd name="T30" fmla="*/ 8 w 21"/>
                  <a:gd name="T31" fmla="*/ 9 h 11"/>
                  <a:gd name="T32" fmla="*/ 10 w 21"/>
                  <a:gd name="T33" fmla="*/ 9 h 11"/>
                  <a:gd name="T34" fmla="*/ 11 w 21"/>
                  <a:gd name="T35" fmla="*/ 7 h 11"/>
                  <a:gd name="T36" fmla="*/ 13 w 21"/>
                  <a:gd name="T37" fmla="*/ 7 h 11"/>
                  <a:gd name="T38" fmla="*/ 14 w 21"/>
                  <a:gd name="T39" fmla="*/ 9 h 11"/>
                  <a:gd name="T40" fmla="*/ 14 w 21"/>
                  <a:gd name="T41" fmla="*/ 9 h 11"/>
                  <a:gd name="T42" fmla="*/ 16 w 21"/>
                  <a:gd name="T43" fmla="*/ 9 h 11"/>
                  <a:gd name="T44" fmla="*/ 18 w 21"/>
                  <a:gd name="T45" fmla="*/ 9 h 11"/>
                  <a:gd name="T46" fmla="*/ 19 w 21"/>
                  <a:gd name="T47" fmla="*/ 9 h 11"/>
                  <a:gd name="T48" fmla="*/ 21 w 21"/>
                  <a:gd name="T49" fmla="*/ 7 h 11"/>
                  <a:gd name="T50" fmla="*/ 19 w 21"/>
                  <a:gd name="T51" fmla="*/ 7 h 11"/>
                  <a:gd name="T52" fmla="*/ 19 w 21"/>
                  <a:gd name="T53" fmla="*/ 7 h 11"/>
                  <a:gd name="T54" fmla="*/ 18 w 21"/>
                  <a:gd name="T55" fmla="*/ 5 h 11"/>
                  <a:gd name="T56" fmla="*/ 18 w 21"/>
                  <a:gd name="T57" fmla="*/ 5 h 11"/>
                  <a:gd name="T58" fmla="*/ 18 w 21"/>
                  <a:gd name="T59" fmla="*/ 3 h 11"/>
                  <a:gd name="T60" fmla="*/ 16 w 21"/>
                  <a:gd name="T61" fmla="*/ 3 h 11"/>
                  <a:gd name="T62" fmla="*/ 16 w 21"/>
                  <a:gd name="T63" fmla="*/ 3 h 11"/>
                  <a:gd name="T64" fmla="*/ 14 w 21"/>
                  <a:gd name="T65" fmla="*/ 3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11"/>
                  <a:gd name="T101" fmla="*/ 21 w 21"/>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11">
                    <a:moveTo>
                      <a:pt x="14" y="3"/>
                    </a:moveTo>
                    <a:lnTo>
                      <a:pt x="13" y="0"/>
                    </a:lnTo>
                    <a:lnTo>
                      <a:pt x="10" y="0"/>
                    </a:lnTo>
                    <a:lnTo>
                      <a:pt x="8" y="0"/>
                    </a:lnTo>
                    <a:lnTo>
                      <a:pt x="7" y="3"/>
                    </a:lnTo>
                    <a:lnTo>
                      <a:pt x="5" y="3"/>
                    </a:lnTo>
                    <a:lnTo>
                      <a:pt x="2" y="5"/>
                    </a:lnTo>
                    <a:lnTo>
                      <a:pt x="2" y="9"/>
                    </a:lnTo>
                    <a:lnTo>
                      <a:pt x="0" y="11"/>
                    </a:lnTo>
                    <a:lnTo>
                      <a:pt x="2" y="11"/>
                    </a:lnTo>
                    <a:lnTo>
                      <a:pt x="4" y="11"/>
                    </a:lnTo>
                    <a:lnTo>
                      <a:pt x="5" y="9"/>
                    </a:lnTo>
                    <a:lnTo>
                      <a:pt x="7" y="9"/>
                    </a:lnTo>
                    <a:lnTo>
                      <a:pt x="8" y="9"/>
                    </a:lnTo>
                    <a:lnTo>
                      <a:pt x="10" y="9"/>
                    </a:lnTo>
                    <a:lnTo>
                      <a:pt x="11" y="7"/>
                    </a:lnTo>
                    <a:lnTo>
                      <a:pt x="13" y="7"/>
                    </a:lnTo>
                    <a:lnTo>
                      <a:pt x="14" y="9"/>
                    </a:lnTo>
                    <a:lnTo>
                      <a:pt x="16" y="9"/>
                    </a:lnTo>
                    <a:lnTo>
                      <a:pt x="18" y="9"/>
                    </a:lnTo>
                    <a:lnTo>
                      <a:pt x="19" y="9"/>
                    </a:lnTo>
                    <a:lnTo>
                      <a:pt x="21" y="7"/>
                    </a:lnTo>
                    <a:lnTo>
                      <a:pt x="19" y="7"/>
                    </a:lnTo>
                    <a:lnTo>
                      <a:pt x="18" y="5"/>
                    </a:lnTo>
                    <a:lnTo>
                      <a:pt x="18" y="3"/>
                    </a:lnTo>
                    <a:lnTo>
                      <a:pt x="16" y="3"/>
                    </a:lnTo>
                    <a:lnTo>
                      <a:pt x="1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76" name="Freeform 596"/>
              <p:cNvSpPr>
                <a:spLocks/>
              </p:cNvSpPr>
              <p:nvPr/>
            </p:nvSpPr>
            <p:spPr bwMode="auto">
              <a:xfrm>
                <a:off x="2693" y="1747"/>
                <a:ext cx="24" cy="11"/>
              </a:xfrm>
              <a:custGeom>
                <a:avLst/>
                <a:gdLst>
                  <a:gd name="T0" fmla="*/ 16 w 24"/>
                  <a:gd name="T1" fmla="*/ 0 h 11"/>
                  <a:gd name="T2" fmla="*/ 14 w 24"/>
                  <a:gd name="T3" fmla="*/ 2 h 11"/>
                  <a:gd name="T4" fmla="*/ 13 w 24"/>
                  <a:gd name="T5" fmla="*/ 0 h 11"/>
                  <a:gd name="T6" fmla="*/ 10 w 24"/>
                  <a:gd name="T7" fmla="*/ 0 h 11"/>
                  <a:gd name="T8" fmla="*/ 8 w 24"/>
                  <a:gd name="T9" fmla="*/ 0 h 11"/>
                  <a:gd name="T10" fmla="*/ 5 w 24"/>
                  <a:gd name="T11" fmla="*/ 0 h 11"/>
                  <a:gd name="T12" fmla="*/ 4 w 24"/>
                  <a:gd name="T13" fmla="*/ 0 h 11"/>
                  <a:gd name="T14" fmla="*/ 2 w 24"/>
                  <a:gd name="T15" fmla="*/ 2 h 11"/>
                  <a:gd name="T16" fmla="*/ 0 w 24"/>
                  <a:gd name="T17" fmla="*/ 4 h 11"/>
                  <a:gd name="T18" fmla="*/ 0 w 24"/>
                  <a:gd name="T19" fmla="*/ 4 h 11"/>
                  <a:gd name="T20" fmla="*/ 0 w 24"/>
                  <a:gd name="T21" fmla="*/ 4 h 11"/>
                  <a:gd name="T22" fmla="*/ 0 w 24"/>
                  <a:gd name="T23" fmla="*/ 6 h 11"/>
                  <a:gd name="T24" fmla="*/ 0 w 24"/>
                  <a:gd name="T25" fmla="*/ 6 h 11"/>
                  <a:gd name="T26" fmla="*/ 0 w 24"/>
                  <a:gd name="T27" fmla="*/ 6 h 11"/>
                  <a:gd name="T28" fmla="*/ 0 w 24"/>
                  <a:gd name="T29" fmla="*/ 6 h 11"/>
                  <a:gd name="T30" fmla="*/ 0 w 24"/>
                  <a:gd name="T31" fmla="*/ 6 h 11"/>
                  <a:gd name="T32" fmla="*/ 0 w 24"/>
                  <a:gd name="T33" fmla="*/ 6 h 11"/>
                  <a:gd name="T34" fmla="*/ 0 w 24"/>
                  <a:gd name="T35" fmla="*/ 8 h 11"/>
                  <a:gd name="T36" fmla="*/ 0 w 24"/>
                  <a:gd name="T37" fmla="*/ 8 h 11"/>
                  <a:gd name="T38" fmla="*/ 0 w 24"/>
                  <a:gd name="T39" fmla="*/ 8 h 11"/>
                  <a:gd name="T40" fmla="*/ 2 w 24"/>
                  <a:gd name="T41" fmla="*/ 8 h 11"/>
                  <a:gd name="T42" fmla="*/ 2 w 24"/>
                  <a:gd name="T43" fmla="*/ 8 h 11"/>
                  <a:gd name="T44" fmla="*/ 2 w 24"/>
                  <a:gd name="T45" fmla="*/ 8 h 11"/>
                  <a:gd name="T46" fmla="*/ 2 w 24"/>
                  <a:gd name="T47" fmla="*/ 8 h 11"/>
                  <a:gd name="T48" fmla="*/ 4 w 24"/>
                  <a:gd name="T49" fmla="*/ 8 h 11"/>
                  <a:gd name="T50" fmla="*/ 5 w 24"/>
                  <a:gd name="T51" fmla="*/ 11 h 11"/>
                  <a:gd name="T52" fmla="*/ 8 w 24"/>
                  <a:gd name="T53" fmla="*/ 11 h 11"/>
                  <a:gd name="T54" fmla="*/ 11 w 24"/>
                  <a:gd name="T55" fmla="*/ 11 h 11"/>
                  <a:gd name="T56" fmla="*/ 13 w 24"/>
                  <a:gd name="T57" fmla="*/ 8 h 11"/>
                  <a:gd name="T58" fmla="*/ 16 w 24"/>
                  <a:gd name="T59" fmla="*/ 8 h 11"/>
                  <a:gd name="T60" fmla="*/ 18 w 24"/>
                  <a:gd name="T61" fmla="*/ 8 h 11"/>
                  <a:gd name="T62" fmla="*/ 21 w 24"/>
                  <a:gd name="T63" fmla="*/ 8 h 11"/>
                  <a:gd name="T64" fmla="*/ 24 w 24"/>
                  <a:gd name="T65" fmla="*/ 11 h 11"/>
                  <a:gd name="T66" fmla="*/ 22 w 24"/>
                  <a:gd name="T67" fmla="*/ 8 h 11"/>
                  <a:gd name="T68" fmla="*/ 22 w 24"/>
                  <a:gd name="T69" fmla="*/ 8 h 11"/>
                  <a:gd name="T70" fmla="*/ 22 w 24"/>
                  <a:gd name="T71" fmla="*/ 8 h 11"/>
                  <a:gd name="T72" fmla="*/ 21 w 24"/>
                  <a:gd name="T73" fmla="*/ 6 h 11"/>
                  <a:gd name="T74" fmla="*/ 21 w 24"/>
                  <a:gd name="T75" fmla="*/ 6 h 11"/>
                  <a:gd name="T76" fmla="*/ 21 w 24"/>
                  <a:gd name="T77" fmla="*/ 6 h 11"/>
                  <a:gd name="T78" fmla="*/ 19 w 24"/>
                  <a:gd name="T79" fmla="*/ 6 h 11"/>
                  <a:gd name="T80" fmla="*/ 19 w 24"/>
                  <a:gd name="T81" fmla="*/ 6 h 11"/>
                  <a:gd name="T82" fmla="*/ 16 w 24"/>
                  <a:gd name="T83" fmla="*/ 0 h 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
                  <a:gd name="T127" fmla="*/ 0 h 11"/>
                  <a:gd name="T128" fmla="*/ 24 w 24"/>
                  <a:gd name="T129" fmla="*/ 11 h 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 h="11">
                    <a:moveTo>
                      <a:pt x="16" y="0"/>
                    </a:moveTo>
                    <a:lnTo>
                      <a:pt x="14" y="2"/>
                    </a:lnTo>
                    <a:lnTo>
                      <a:pt x="13" y="0"/>
                    </a:lnTo>
                    <a:lnTo>
                      <a:pt x="10" y="0"/>
                    </a:lnTo>
                    <a:lnTo>
                      <a:pt x="8" y="0"/>
                    </a:lnTo>
                    <a:lnTo>
                      <a:pt x="5" y="0"/>
                    </a:lnTo>
                    <a:lnTo>
                      <a:pt x="4" y="0"/>
                    </a:lnTo>
                    <a:lnTo>
                      <a:pt x="2" y="2"/>
                    </a:lnTo>
                    <a:lnTo>
                      <a:pt x="0" y="4"/>
                    </a:lnTo>
                    <a:lnTo>
                      <a:pt x="0" y="6"/>
                    </a:lnTo>
                    <a:lnTo>
                      <a:pt x="0" y="8"/>
                    </a:lnTo>
                    <a:lnTo>
                      <a:pt x="2" y="8"/>
                    </a:lnTo>
                    <a:lnTo>
                      <a:pt x="4" y="8"/>
                    </a:lnTo>
                    <a:lnTo>
                      <a:pt x="5" y="11"/>
                    </a:lnTo>
                    <a:lnTo>
                      <a:pt x="8" y="11"/>
                    </a:lnTo>
                    <a:lnTo>
                      <a:pt x="11" y="11"/>
                    </a:lnTo>
                    <a:lnTo>
                      <a:pt x="13" y="8"/>
                    </a:lnTo>
                    <a:lnTo>
                      <a:pt x="16" y="8"/>
                    </a:lnTo>
                    <a:lnTo>
                      <a:pt x="18" y="8"/>
                    </a:lnTo>
                    <a:lnTo>
                      <a:pt x="21" y="8"/>
                    </a:lnTo>
                    <a:lnTo>
                      <a:pt x="24" y="11"/>
                    </a:lnTo>
                    <a:lnTo>
                      <a:pt x="22" y="8"/>
                    </a:lnTo>
                    <a:lnTo>
                      <a:pt x="21" y="6"/>
                    </a:lnTo>
                    <a:lnTo>
                      <a:pt x="19" y="6"/>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77" name="Freeform 597"/>
              <p:cNvSpPr>
                <a:spLocks/>
              </p:cNvSpPr>
              <p:nvPr/>
            </p:nvSpPr>
            <p:spPr bwMode="auto">
              <a:xfrm>
                <a:off x="2656" y="1684"/>
                <a:ext cx="19" cy="11"/>
              </a:xfrm>
              <a:custGeom>
                <a:avLst/>
                <a:gdLst>
                  <a:gd name="T0" fmla="*/ 11 w 19"/>
                  <a:gd name="T1" fmla="*/ 2 h 11"/>
                  <a:gd name="T2" fmla="*/ 9 w 19"/>
                  <a:gd name="T3" fmla="*/ 0 h 11"/>
                  <a:gd name="T4" fmla="*/ 8 w 19"/>
                  <a:gd name="T5" fmla="*/ 0 h 11"/>
                  <a:gd name="T6" fmla="*/ 6 w 19"/>
                  <a:gd name="T7" fmla="*/ 0 h 11"/>
                  <a:gd name="T8" fmla="*/ 6 w 19"/>
                  <a:gd name="T9" fmla="*/ 2 h 11"/>
                  <a:gd name="T10" fmla="*/ 5 w 19"/>
                  <a:gd name="T11" fmla="*/ 2 h 11"/>
                  <a:gd name="T12" fmla="*/ 3 w 19"/>
                  <a:gd name="T13" fmla="*/ 4 h 11"/>
                  <a:gd name="T14" fmla="*/ 1 w 19"/>
                  <a:gd name="T15" fmla="*/ 4 h 11"/>
                  <a:gd name="T16" fmla="*/ 1 w 19"/>
                  <a:gd name="T17" fmla="*/ 6 h 11"/>
                  <a:gd name="T18" fmla="*/ 0 w 19"/>
                  <a:gd name="T19" fmla="*/ 6 h 11"/>
                  <a:gd name="T20" fmla="*/ 0 w 19"/>
                  <a:gd name="T21" fmla="*/ 6 h 11"/>
                  <a:gd name="T22" fmla="*/ 0 w 19"/>
                  <a:gd name="T23" fmla="*/ 8 h 11"/>
                  <a:gd name="T24" fmla="*/ 1 w 19"/>
                  <a:gd name="T25" fmla="*/ 8 h 11"/>
                  <a:gd name="T26" fmla="*/ 1 w 19"/>
                  <a:gd name="T27" fmla="*/ 8 h 11"/>
                  <a:gd name="T28" fmla="*/ 1 w 19"/>
                  <a:gd name="T29" fmla="*/ 8 h 11"/>
                  <a:gd name="T30" fmla="*/ 3 w 19"/>
                  <a:gd name="T31" fmla="*/ 8 h 11"/>
                  <a:gd name="T32" fmla="*/ 3 w 19"/>
                  <a:gd name="T33" fmla="*/ 8 h 11"/>
                  <a:gd name="T34" fmla="*/ 5 w 19"/>
                  <a:gd name="T35" fmla="*/ 8 h 11"/>
                  <a:gd name="T36" fmla="*/ 6 w 19"/>
                  <a:gd name="T37" fmla="*/ 8 h 11"/>
                  <a:gd name="T38" fmla="*/ 9 w 19"/>
                  <a:gd name="T39" fmla="*/ 8 h 11"/>
                  <a:gd name="T40" fmla="*/ 11 w 19"/>
                  <a:gd name="T41" fmla="*/ 8 h 11"/>
                  <a:gd name="T42" fmla="*/ 12 w 19"/>
                  <a:gd name="T43" fmla="*/ 8 h 11"/>
                  <a:gd name="T44" fmla="*/ 16 w 19"/>
                  <a:gd name="T45" fmla="*/ 8 h 11"/>
                  <a:gd name="T46" fmla="*/ 17 w 19"/>
                  <a:gd name="T47" fmla="*/ 8 h 11"/>
                  <a:gd name="T48" fmla="*/ 19 w 19"/>
                  <a:gd name="T49" fmla="*/ 11 h 11"/>
                  <a:gd name="T50" fmla="*/ 17 w 19"/>
                  <a:gd name="T51" fmla="*/ 8 h 11"/>
                  <a:gd name="T52" fmla="*/ 17 w 19"/>
                  <a:gd name="T53" fmla="*/ 8 h 11"/>
                  <a:gd name="T54" fmla="*/ 17 w 19"/>
                  <a:gd name="T55" fmla="*/ 6 h 11"/>
                  <a:gd name="T56" fmla="*/ 16 w 19"/>
                  <a:gd name="T57" fmla="*/ 6 h 11"/>
                  <a:gd name="T58" fmla="*/ 16 w 19"/>
                  <a:gd name="T59" fmla="*/ 4 h 11"/>
                  <a:gd name="T60" fmla="*/ 14 w 19"/>
                  <a:gd name="T61" fmla="*/ 4 h 11"/>
                  <a:gd name="T62" fmla="*/ 14 w 19"/>
                  <a:gd name="T63" fmla="*/ 4 h 11"/>
                  <a:gd name="T64" fmla="*/ 12 w 19"/>
                  <a:gd name="T65" fmla="*/ 2 h 11"/>
                  <a:gd name="T66" fmla="*/ 11 w 19"/>
                  <a:gd name="T67" fmla="*/ 2 h 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11"/>
                  <a:gd name="T104" fmla="*/ 19 w 19"/>
                  <a:gd name="T105" fmla="*/ 11 h 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11">
                    <a:moveTo>
                      <a:pt x="11" y="2"/>
                    </a:moveTo>
                    <a:lnTo>
                      <a:pt x="9" y="0"/>
                    </a:lnTo>
                    <a:lnTo>
                      <a:pt x="8" y="0"/>
                    </a:lnTo>
                    <a:lnTo>
                      <a:pt x="6" y="0"/>
                    </a:lnTo>
                    <a:lnTo>
                      <a:pt x="6" y="2"/>
                    </a:lnTo>
                    <a:lnTo>
                      <a:pt x="5" y="2"/>
                    </a:lnTo>
                    <a:lnTo>
                      <a:pt x="3" y="4"/>
                    </a:lnTo>
                    <a:lnTo>
                      <a:pt x="1" y="4"/>
                    </a:lnTo>
                    <a:lnTo>
                      <a:pt x="1" y="6"/>
                    </a:lnTo>
                    <a:lnTo>
                      <a:pt x="0" y="6"/>
                    </a:lnTo>
                    <a:lnTo>
                      <a:pt x="0" y="8"/>
                    </a:lnTo>
                    <a:lnTo>
                      <a:pt x="1" y="8"/>
                    </a:lnTo>
                    <a:lnTo>
                      <a:pt x="3" y="8"/>
                    </a:lnTo>
                    <a:lnTo>
                      <a:pt x="5" y="8"/>
                    </a:lnTo>
                    <a:lnTo>
                      <a:pt x="6" y="8"/>
                    </a:lnTo>
                    <a:lnTo>
                      <a:pt x="9" y="8"/>
                    </a:lnTo>
                    <a:lnTo>
                      <a:pt x="11" y="8"/>
                    </a:lnTo>
                    <a:lnTo>
                      <a:pt x="12" y="8"/>
                    </a:lnTo>
                    <a:lnTo>
                      <a:pt x="16" y="8"/>
                    </a:lnTo>
                    <a:lnTo>
                      <a:pt x="17" y="8"/>
                    </a:lnTo>
                    <a:lnTo>
                      <a:pt x="19" y="11"/>
                    </a:lnTo>
                    <a:lnTo>
                      <a:pt x="17" y="8"/>
                    </a:lnTo>
                    <a:lnTo>
                      <a:pt x="17" y="6"/>
                    </a:lnTo>
                    <a:lnTo>
                      <a:pt x="16" y="6"/>
                    </a:lnTo>
                    <a:lnTo>
                      <a:pt x="16" y="4"/>
                    </a:lnTo>
                    <a:lnTo>
                      <a:pt x="14" y="4"/>
                    </a:lnTo>
                    <a:lnTo>
                      <a:pt x="12" y="2"/>
                    </a:lnTo>
                    <a:lnTo>
                      <a:pt x="1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78" name="Freeform 598"/>
              <p:cNvSpPr>
                <a:spLocks/>
              </p:cNvSpPr>
              <p:nvPr/>
            </p:nvSpPr>
            <p:spPr bwMode="auto">
              <a:xfrm>
                <a:off x="2604" y="1722"/>
                <a:ext cx="17" cy="21"/>
              </a:xfrm>
              <a:custGeom>
                <a:avLst/>
                <a:gdLst>
                  <a:gd name="T0" fmla="*/ 16 w 17"/>
                  <a:gd name="T1" fmla="*/ 0 h 21"/>
                  <a:gd name="T2" fmla="*/ 16 w 17"/>
                  <a:gd name="T3" fmla="*/ 0 h 21"/>
                  <a:gd name="T4" fmla="*/ 16 w 17"/>
                  <a:gd name="T5" fmla="*/ 2 h 21"/>
                  <a:gd name="T6" fmla="*/ 16 w 17"/>
                  <a:gd name="T7" fmla="*/ 2 h 21"/>
                  <a:gd name="T8" fmla="*/ 16 w 17"/>
                  <a:gd name="T9" fmla="*/ 2 h 21"/>
                  <a:gd name="T10" fmla="*/ 14 w 17"/>
                  <a:gd name="T11" fmla="*/ 4 h 21"/>
                  <a:gd name="T12" fmla="*/ 14 w 17"/>
                  <a:gd name="T13" fmla="*/ 4 h 21"/>
                  <a:gd name="T14" fmla="*/ 14 w 17"/>
                  <a:gd name="T15" fmla="*/ 4 h 21"/>
                  <a:gd name="T16" fmla="*/ 14 w 17"/>
                  <a:gd name="T17" fmla="*/ 6 h 21"/>
                  <a:gd name="T18" fmla="*/ 11 w 17"/>
                  <a:gd name="T19" fmla="*/ 6 h 21"/>
                  <a:gd name="T20" fmla="*/ 10 w 17"/>
                  <a:gd name="T21" fmla="*/ 8 h 21"/>
                  <a:gd name="T22" fmla="*/ 8 w 17"/>
                  <a:gd name="T23" fmla="*/ 10 h 21"/>
                  <a:gd name="T24" fmla="*/ 7 w 17"/>
                  <a:gd name="T25" fmla="*/ 12 h 21"/>
                  <a:gd name="T26" fmla="*/ 5 w 17"/>
                  <a:gd name="T27" fmla="*/ 15 h 21"/>
                  <a:gd name="T28" fmla="*/ 3 w 17"/>
                  <a:gd name="T29" fmla="*/ 17 h 21"/>
                  <a:gd name="T30" fmla="*/ 2 w 17"/>
                  <a:gd name="T31" fmla="*/ 19 h 21"/>
                  <a:gd name="T32" fmla="*/ 0 w 17"/>
                  <a:gd name="T33" fmla="*/ 21 h 21"/>
                  <a:gd name="T34" fmla="*/ 2 w 17"/>
                  <a:gd name="T35" fmla="*/ 21 h 21"/>
                  <a:gd name="T36" fmla="*/ 5 w 17"/>
                  <a:gd name="T37" fmla="*/ 19 h 21"/>
                  <a:gd name="T38" fmla="*/ 7 w 17"/>
                  <a:gd name="T39" fmla="*/ 17 h 21"/>
                  <a:gd name="T40" fmla="*/ 8 w 17"/>
                  <a:gd name="T41" fmla="*/ 15 h 21"/>
                  <a:gd name="T42" fmla="*/ 11 w 17"/>
                  <a:gd name="T43" fmla="*/ 10 h 21"/>
                  <a:gd name="T44" fmla="*/ 13 w 17"/>
                  <a:gd name="T45" fmla="*/ 8 h 21"/>
                  <a:gd name="T46" fmla="*/ 14 w 17"/>
                  <a:gd name="T47" fmla="*/ 6 h 21"/>
                  <a:gd name="T48" fmla="*/ 17 w 17"/>
                  <a:gd name="T49" fmla="*/ 4 h 21"/>
                  <a:gd name="T50" fmla="*/ 16 w 17"/>
                  <a:gd name="T51" fmla="*/ 0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21"/>
                  <a:gd name="T80" fmla="*/ 17 w 17"/>
                  <a:gd name="T81" fmla="*/ 21 h 2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21">
                    <a:moveTo>
                      <a:pt x="16" y="0"/>
                    </a:moveTo>
                    <a:lnTo>
                      <a:pt x="16" y="0"/>
                    </a:lnTo>
                    <a:lnTo>
                      <a:pt x="16" y="2"/>
                    </a:lnTo>
                    <a:lnTo>
                      <a:pt x="14" y="4"/>
                    </a:lnTo>
                    <a:lnTo>
                      <a:pt x="14" y="6"/>
                    </a:lnTo>
                    <a:lnTo>
                      <a:pt x="11" y="6"/>
                    </a:lnTo>
                    <a:lnTo>
                      <a:pt x="10" y="8"/>
                    </a:lnTo>
                    <a:lnTo>
                      <a:pt x="8" y="10"/>
                    </a:lnTo>
                    <a:lnTo>
                      <a:pt x="7" y="12"/>
                    </a:lnTo>
                    <a:lnTo>
                      <a:pt x="5" y="15"/>
                    </a:lnTo>
                    <a:lnTo>
                      <a:pt x="3" y="17"/>
                    </a:lnTo>
                    <a:lnTo>
                      <a:pt x="2" y="19"/>
                    </a:lnTo>
                    <a:lnTo>
                      <a:pt x="0" y="21"/>
                    </a:lnTo>
                    <a:lnTo>
                      <a:pt x="2" y="21"/>
                    </a:lnTo>
                    <a:lnTo>
                      <a:pt x="5" y="19"/>
                    </a:lnTo>
                    <a:lnTo>
                      <a:pt x="7" y="17"/>
                    </a:lnTo>
                    <a:lnTo>
                      <a:pt x="8" y="15"/>
                    </a:lnTo>
                    <a:lnTo>
                      <a:pt x="11" y="10"/>
                    </a:lnTo>
                    <a:lnTo>
                      <a:pt x="13" y="8"/>
                    </a:lnTo>
                    <a:lnTo>
                      <a:pt x="14" y="6"/>
                    </a:lnTo>
                    <a:lnTo>
                      <a:pt x="17" y="4"/>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79" name="Freeform 599"/>
              <p:cNvSpPr>
                <a:spLocks/>
              </p:cNvSpPr>
              <p:nvPr/>
            </p:nvSpPr>
            <p:spPr bwMode="auto">
              <a:xfrm>
                <a:off x="2703" y="1669"/>
                <a:ext cx="28" cy="7"/>
              </a:xfrm>
              <a:custGeom>
                <a:avLst/>
                <a:gdLst>
                  <a:gd name="T0" fmla="*/ 28 w 28"/>
                  <a:gd name="T1" fmla="*/ 7 h 7"/>
                  <a:gd name="T2" fmla="*/ 25 w 28"/>
                  <a:gd name="T3" fmla="*/ 4 h 7"/>
                  <a:gd name="T4" fmla="*/ 20 w 28"/>
                  <a:gd name="T5" fmla="*/ 2 h 7"/>
                  <a:gd name="T6" fmla="*/ 17 w 28"/>
                  <a:gd name="T7" fmla="*/ 2 h 7"/>
                  <a:gd name="T8" fmla="*/ 14 w 28"/>
                  <a:gd name="T9" fmla="*/ 0 h 7"/>
                  <a:gd name="T10" fmla="*/ 9 w 28"/>
                  <a:gd name="T11" fmla="*/ 0 h 7"/>
                  <a:gd name="T12" fmla="*/ 6 w 28"/>
                  <a:gd name="T13" fmla="*/ 0 h 7"/>
                  <a:gd name="T14" fmla="*/ 3 w 28"/>
                  <a:gd name="T15" fmla="*/ 0 h 7"/>
                  <a:gd name="T16" fmla="*/ 0 w 28"/>
                  <a:gd name="T17" fmla="*/ 4 h 7"/>
                  <a:gd name="T18" fmla="*/ 3 w 28"/>
                  <a:gd name="T19" fmla="*/ 4 h 7"/>
                  <a:gd name="T20" fmla="*/ 8 w 28"/>
                  <a:gd name="T21" fmla="*/ 7 h 7"/>
                  <a:gd name="T22" fmla="*/ 11 w 28"/>
                  <a:gd name="T23" fmla="*/ 7 h 7"/>
                  <a:gd name="T24" fmla="*/ 14 w 28"/>
                  <a:gd name="T25" fmla="*/ 7 h 7"/>
                  <a:gd name="T26" fmla="*/ 17 w 28"/>
                  <a:gd name="T27" fmla="*/ 7 h 7"/>
                  <a:gd name="T28" fmla="*/ 20 w 28"/>
                  <a:gd name="T29" fmla="*/ 7 h 7"/>
                  <a:gd name="T30" fmla="*/ 25 w 28"/>
                  <a:gd name="T31" fmla="*/ 7 h 7"/>
                  <a:gd name="T32" fmla="*/ 28 w 28"/>
                  <a:gd name="T33" fmla="*/ 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7"/>
                  <a:gd name="T53" fmla="*/ 28 w 28"/>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7">
                    <a:moveTo>
                      <a:pt x="28" y="7"/>
                    </a:moveTo>
                    <a:lnTo>
                      <a:pt x="25" y="4"/>
                    </a:lnTo>
                    <a:lnTo>
                      <a:pt x="20" y="2"/>
                    </a:lnTo>
                    <a:lnTo>
                      <a:pt x="17" y="2"/>
                    </a:lnTo>
                    <a:lnTo>
                      <a:pt x="14" y="0"/>
                    </a:lnTo>
                    <a:lnTo>
                      <a:pt x="9" y="0"/>
                    </a:lnTo>
                    <a:lnTo>
                      <a:pt x="6" y="0"/>
                    </a:lnTo>
                    <a:lnTo>
                      <a:pt x="3" y="0"/>
                    </a:lnTo>
                    <a:lnTo>
                      <a:pt x="0" y="4"/>
                    </a:lnTo>
                    <a:lnTo>
                      <a:pt x="3" y="4"/>
                    </a:lnTo>
                    <a:lnTo>
                      <a:pt x="8" y="7"/>
                    </a:lnTo>
                    <a:lnTo>
                      <a:pt x="11" y="7"/>
                    </a:lnTo>
                    <a:lnTo>
                      <a:pt x="14" y="7"/>
                    </a:lnTo>
                    <a:lnTo>
                      <a:pt x="17" y="7"/>
                    </a:lnTo>
                    <a:lnTo>
                      <a:pt x="20" y="7"/>
                    </a:lnTo>
                    <a:lnTo>
                      <a:pt x="25" y="7"/>
                    </a:lnTo>
                    <a:lnTo>
                      <a:pt x="2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80" name="Freeform 600"/>
              <p:cNvSpPr>
                <a:spLocks/>
              </p:cNvSpPr>
              <p:nvPr/>
            </p:nvSpPr>
            <p:spPr bwMode="auto">
              <a:xfrm>
                <a:off x="2762" y="1638"/>
                <a:ext cx="22" cy="8"/>
              </a:xfrm>
              <a:custGeom>
                <a:avLst/>
                <a:gdLst>
                  <a:gd name="T0" fmla="*/ 22 w 22"/>
                  <a:gd name="T1" fmla="*/ 0 h 8"/>
                  <a:gd name="T2" fmla="*/ 19 w 22"/>
                  <a:gd name="T3" fmla="*/ 0 h 8"/>
                  <a:gd name="T4" fmla="*/ 16 w 22"/>
                  <a:gd name="T5" fmla="*/ 0 h 8"/>
                  <a:gd name="T6" fmla="*/ 13 w 22"/>
                  <a:gd name="T7" fmla="*/ 2 h 8"/>
                  <a:gd name="T8" fmla="*/ 11 w 22"/>
                  <a:gd name="T9" fmla="*/ 2 h 8"/>
                  <a:gd name="T10" fmla="*/ 8 w 22"/>
                  <a:gd name="T11" fmla="*/ 4 h 8"/>
                  <a:gd name="T12" fmla="*/ 5 w 22"/>
                  <a:gd name="T13" fmla="*/ 6 h 8"/>
                  <a:gd name="T14" fmla="*/ 2 w 22"/>
                  <a:gd name="T15" fmla="*/ 6 h 8"/>
                  <a:gd name="T16" fmla="*/ 0 w 22"/>
                  <a:gd name="T17" fmla="*/ 8 h 8"/>
                  <a:gd name="T18" fmla="*/ 3 w 22"/>
                  <a:gd name="T19" fmla="*/ 8 h 8"/>
                  <a:gd name="T20" fmla="*/ 5 w 22"/>
                  <a:gd name="T21" fmla="*/ 6 h 8"/>
                  <a:gd name="T22" fmla="*/ 8 w 22"/>
                  <a:gd name="T23" fmla="*/ 6 h 8"/>
                  <a:gd name="T24" fmla="*/ 11 w 22"/>
                  <a:gd name="T25" fmla="*/ 6 h 8"/>
                  <a:gd name="T26" fmla="*/ 14 w 22"/>
                  <a:gd name="T27" fmla="*/ 4 h 8"/>
                  <a:gd name="T28" fmla="*/ 17 w 22"/>
                  <a:gd name="T29" fmla="*/ 4 h 8"/>
                  <a:gd name="T30" fmla="*/ 19 w 22"/>
                  <a:gd name="T31" fmla="*/ 2 h 8"/>
                  <a:gd name="T32" fmla="*/ 22 w 22"/>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8"/>
                  <a:gd name="T53" fmla="*/ 22 w 22"/>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8">
                    <a:moveTo>
                      <a:pt x="22" y="0"/>
                    </a:moveTo>
                    <a:lnTo>
                      <a:pt x="19" y="0"/>
                    </a:lnTo>
                    <a:lnTo>
                      <a:pt x="16" y="0"/>
                    </a:lnTo>
                    <a:lnTo>
                      <a:pt x="13" y="2"/>
                    </a:lnTo>
                    <a:lnTo>
                      <a:pt x="11" y="2"/>
                    </a:lnTo>
                    <a:lnTo>
                      <a:pt x="8" y="4"/>
                    </a:lnTo>
                    <a:lnTo>
                      <a:pt x="5" y="6"/>
                    </a:lnTo>
                    <a:lnTo>
                      <a:pt x="2" y="6"/>
                    </a:lnTo>
                    <a:lnTo>
                      <a:pt x="0" y="8"/>
                    </a:lnTo>
                    <a:lnTo>
                      <a:pt x="3" y="8"/>
                    </a:lnTo>
                    <a:lnTo>
                      <a:pt x="5" y="6"/>
                    </a:lnTo>
                    <a:lnTo>
                      <a:pt x="8" y="6"/>
                    </a:lnTo>
                    <a:lnTo>
                      <a:pt x="11" y="6"/>
                    </a:lnTo>
                    <a:lnTo>
                      <a:pt x="14" y="4"/>
                    </a:lnTo>
                    <a:lnTo>
                      <a:pt x="17" y="4"/>
                    </a:lnTo>
                    <a:lnTo>
                      <a:pt x="19" y="2"/>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81" name="Freeform 601"/>
              <p:cNvSpPr>
                <a:spLocks/>
              </p:cNvSpPr>
              <p:nvPr/>
            </p:nvSpPr>
            <p:spPr bwMode="auto">
              <a:xfrm>
                <a:off x="2811" y="1711"/>
                <a:ext cx="9" cy="5"/>
              </a:xfrm>
              <a:custGeom>
                <a:avLst/>
                <a:gdLst>
                  <a:gd name="T0" fmla="*/ 9 w 9"/>
                  <a:gd name="T1" fmla="*/ 2 h 5"/>
                  <a:gd name="T2" fmla="*/ 9 w 9"/>
                  <a:gd name="T3" fmla="*/ 2 h 5"/>
                  <a:gd name="T4" fmla="*/ 8 w 9"/>
                  <a:gd name="T5" fmla="*/ 2 h 5"/>
                  <a:gd name="T6" fmla="*/ 6 w 9"/>
                  <a:gd name="T7" fmla="*/ 2 h 5"/>
                  <a:gd name="T8" fmla="*/ 4 w 9"/>
                  <a:gd name="T9" fmla="*/ 2 h 5"/>
                  <a:gd name="T10" fmla="*/ 3 w 9"/>
                  <a:gd name="T11" fmla="*/ 0 h 5"/>
                  <a:gd name="T12" fmla="*/ 1 w 9"/>
                  <a:gd name="T13" fmla="*/ 2 h 5"/>
                  <a:gd name="T14" fmla="*/ 0 w 9"/>
                  <a:gd name="T15" fmla="*/ 2 h 5"/>
                  <a:gd name="T16" fmla="*/ 0 w 9"/>
                  <a:gd name="T17" fmla="*/ 2 h 5"/>
                  <a:gd name="T18" fmla="*/ 0 w 9"/>
                  <a:gd name="T19" fmla="*/ 5 h 5"/>
                  <a:gd name="T20" fmla="*/ 1 w 9"/>
                  <a:gd name="T21" fmla="*/ 5 h 5"/>
                  <a:gd name="T22" fmla="*/ 3 w 9"/>
                  <a:gd name="T23" fmla="*/ 5 h 5"/>
                  <a:gd name="T24" fmla="*/ 4 w 9"/>
                  <a:gd name="T25" fmla="*/ 2 h 5"/>
                  <a:gd name="T26" fmla="*/ 6 w 9"/>
                  <a:gd name="T27" fmla="*/ 2 h 5"/>
                  <a:gd name="T28" fmla="*/ 8 w 9"/>
                  <a:gd name="T29" fmla="*/ 2 h 5"/>
                  <a:gd name="T30" fmla="*/ 9 w 9"/>
                  <a:gd name="T31" fmla="*/ 2 h 5"/>
                  <a:gd name="T32" fmla="*/ 9 w 9"/>
                  <a:gd name="T33" fmla="*/ 2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5"/>
                  <a:gd name="T53" fmla="*/ 9 w 9"/>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5">
                    <a:moveTo>
                      <a:pt x="9" y="2"/>
                    </a:moveTo>
                    <a:lnTo>
                      <a:pt x="9" y="2"/>
                    </a:lnTo>
                    <a:lnTo>
                      <a:pt x="8" y="2"/>
                    </a:lnTo>
                    <a:lnTo>
                      <a:pt x="6" y="2"/>
                    </a:lnTo>
                    <a:lnTo>
                      <a:pt x="4" y="2"/>
                    </a:lnTo>
                    <a:lnTo>
                      <a:pt x="3" y="0"/>
                    </a:lnTo>
                    <a:lnTo>
                      <a:pt x="1" y="2"/>
                    </a:lnTo>
                    <a:lnTo>
                      <a:pt x="0" y="2"/>
                    </a:lnTo>
                    <a:lnTo>
                      <a:pt x="0" y="5"/>
                    </a:lnTo>
                    <a:lnTo>
                      <a:pt x="1" y="5"/>
                    </a:lnTo>
                    <a:lnTo>
                      <a:pt x="3" y="5"/>
                    </a:lnTo>
                    <a:lnTo>
                      <a:pt x="4" y="2"/>
                    </a:lnTo>
                    <a:lnTo>
                      <a:pt x="6" y="2"/>
                    </a:lnTo>
                    <a:lnTo>
                      <a:pt x="8" y="2"/>
                    </a:ln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82" name="Freeform 602"/>
              <p:cNvSpPr>
                <a:spLocks/>
              </p:cNvSpPr>
              <p:nvPr/>
            </p:nvSpPr>
            <p:spPr bwMode="auto">
              <a:xfrm>
                <a:off x="2808" y="1856"/>
                <a:ext cx="7" cy="21"/>
              </a:xfrm>
              <a:custGeom>
                <a:avLst/>
                <a:gdLst>
                  <a:gd name="T0" fmla="*/ 7 w 7"/>
                  <a:gd name="T1" fmla="*/ 0 h 21"/>
                  <a:gd name="T2" fmla="*/ 6 w 7"/>
                  <a:gd name="T3" fmla="*/ 0 h 21"/>
                  <a:gd name="T4" fmla="*/ 4 w 7"/>
                  <a:gd name="T5" fmla="*/ 3 h 21"/>
                  <a:gd name="T6" fmla="*/ 3 w 7"/>
                  <a:gd name="T7" fmla="*/ 3 h 21"/>
                  <a:gd name="T8" fmla="*/ 3 w 7"/>
                  <a:gd name="T9" fmla="*/ 5 h 21"/>
                  <a:gd name="T10" fmla="*/ 1 w 7"/>
                  <a:gd name="T11" fmla="*/ 5 h 21"/>
                  <a:gd name="T12" fmla="*/ 1 w 7"/>
                  <a:gd name="T13" fmla="*/ 7 h 21"/>
                  <a:gd name="T14" fmla="*/ 0 w 7"/>
                  <a:gd name="T15" fmla="*/ 9 h 21"/>
                  <a:gd name="T16" fmla="*/ 0 w 7"/>
                  <a:gd name="T17" fmla="*/ 9 h 21"/>
                  <a:gd name="T18" fmla="*/ 0 w 7"/>
                  <a:gd name="T19" fmla="*/ 11 h 21"/>
                  <a:gd name="T20" fmla="*/ 0 w 7"/>
                  <a:gd name="T21" fmla="*/ 13 h 21"/>
                  <a:gd name="T22" fmla="*/ 0 w 7"/>
                  <a:gd name="T23" fmla="*/ 15 h 21"/>
                  <a:gd name="T24" fmla="*/ 0 w 7"/>
                  <a:gd name="T25" fmla="*/ 15 h 21"/>
                  <a:gd name="T26" fmla="*/ 1 w 7"/>
                  <a:gd name="T27" fmla="*/ 17 h 21"/>
                  <a:gd name="T28" fmla="*/ 1 w 7"/>
                  <a:gd name="T29" fmla="*/ 19 h 21"/>
                  <a:gd name="T30" fmla="*/ 1 w 7"/>
                  <a:gd name="T31" fmla="*/ 19 h 21"/>
                  <a:gd name="T32" fmla="*/ 1 w 7"/>
                  <a:gd name="T33" fmla="*/ 21 h 21"/>
                  <a:gd name="T34" fmla="*/ 3 w 7"/>
                  <a:gd name="T35" fmla="*/ 19 h 21"/>
                  <a:gd name="T36" fmla="*/ 3 w 7"/>
                  <a:gd name="T37" fmla="*/ 17 h 21"/>
                  <a:gd name="T38" fmla="*/ 4 w 7"/>
                  <a:gd name="T39" fmla="*/ 13 h 21"/>
                  <a:gd name="T40" fmla="*/ 4 w 7"/>
                  <a:gd name="T41" fmla="*/ 11 h 21"/>
                  <a:gd name="T42" fmla="*/ 4 w 7"/>
                  <a:gd name="T43" fmla="*/ 7 h 21"/>
                  <a:gd name="T44" fmla="*/ 4 w 7"/>
                  <a:gd name="T45" fmla="*/ 5 h 21"/>
                  <a:gd name="T46" fmla="*/ 6 w 7"/>
                  <a:gd name="T47" fmla="*/ 3 h 21"/>
                  <a:gd name="T48" fmla="*/ 7 w 7"/>
                  <a:gd name="T49" fmla="*/ 0 h 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
                  <a:gd name="T76" fmla="*/ 0 h 21"/>
                  <a:gd name="T77" fmla="*/ 7 w 7"/>
                  <a:gd name="T78" fmla="*/ 21 h 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 h="21">
                    <a:moveTo>
                      <a:pt x="7" y="0"/>
                    </a:moveTo>
                    <a:lnTo>
                      <a:pt x="6" y="0"/>
                    </a:lnTo>
                    <a:lnTo>
                      <a:pt x="4" y="3"/>
                    </a:lnTo>
                    <a:lnTo>
                      <a:pt x="3" y="3"/>
                    </a:lnTo>
                    <a:lnTo>
                      <a:pt x="3" y="5"/>
                    </a:lnTo>
                    <a:lnTo>
                      <a:pt x="1" y="5"/>
                    </a:lnTo>
                    <a:lnTo>
                      <a:pt x="1" y="7"/>
                    </a:lnTo>
                    <a:lnTo>
                      <a:pt x="0" y="9"/>
                    </a:lnTo>
                    <a:lnTo>
                      <a:pt x="0" y="11"/>
                    </a:lnTo>
                    <a:lnTo>
                      <a:pt x="0" y="13"/>
                    </a:lnTo>
                    <a:lnTo>
                      <a:pt x="0" y="15"/>
                    </a:lnTo>
                    <a:lnTo>
                      <a:pt x="1" y="17"/>
                    </a:lnTo>
                    <a:lnTo>
                      <a:pt x="1" y="19"/>
                    </a:lnTo>
                    <a:lnTo>
                      <a:pt x="1" y="21"/>
                    </a:lnTo>
                    <a:lnTo>
                      <a:pt x="3" y="19"/>
                    </a:lnTo>
                    <a:lnTo>
                      <a:pt x="3" y="17"/>
                    </a:lnTo>
                    <a:lnTo>
                      <a:pt x="4" y="13"/>
                    </a:lnTo>
                    <a:lnTo>
                      <a:pt x="4" y="11"/>
                    </a:lnTo>
                    <a:lnTo>
                      <a:pt x="4" y="7"/>
                    </a:lnTo>
                    <a:lnTo>
                      <a:pt x="4" y="5"/>
                    </a:lnTo>
                    <a:lnTo>
                      <a:pt x="6" y="3"/>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83" name="Freeform 603"/>
              <p:cNvSpPr>
                <a:spLocks/>
              </p:cNvSpPr>
              <p:nvPr/>
            </p:nvSpPr>
            <p:spPr bwMode="auto">
              <a:xfrm>
                <a:off x="2844" y="1631"/>
                <a:ext cx="14" cy="5"/>
              </a:xfrm>
              <a:custGeom>
                <a:avLst/>
                <a:gdLst>
                  <a:gd name="T0" fmla="*/ 7 w 14"/>
                  <a:gd name="T1" fmla="*/ 3 h 5"/>
                  <a:gd name="T2" fmla="*/ 6 w 14"/>
                  <a:gd name="T3" fmla="*/ 3 h 5"/>
                  <a:gd name="T4" fmla="*/ 6 w 14"/>
                  <a:gd name="T5" fmla="*/ 0 h 5"/>
                  <a:gd name="T6" fmla="*/ 4 w 14"/>
                  <a:gd name="T7" fmla="*/ 0 h 5"/>
                  <a:gd name="T8" fmla="*/ 3 w 14"/>
                  <a:gd name="T9" fmla="*/ 3 h 5"/>
                  <a:gd name="T10" fmla="*/ 3 w 14"/>
                  <a:gd name="T11" fmla="*/ 3 h 5"/>
                  <a:gd name="T12" fmla="*/ 1 w 14"/>
                  <a:gd name="T13" fmla="*/ 3 h 5"/>
                  <a:gd name="T14" fmla="*/ 0 w 14"/>
                  <a:gd name="T15" fmla="*/ 3 h 5"/>
                  <a:gd name="T16" fmla="*/ 0 w 14"/>
                  <a:gd name="T17" fmla="*/ 5 h 5"/>
                  <a:gd name="T18" fmla="*/ 1 w 14"/>
                  <a:gd name="T19" fmla="*/ 5 h 5"/>
                  <a:gd name="T20" fmla="*/ 3 w 14"/>
                  <a:gd name="T21" fmla="*/ 5 h 5"/>
                  <a:gd name="T22" fmla="*/ 4 w 14"/>
                  <a:gd name="T23" fmla="*/ 5 h 5"/>
                  <a:gd name="T24" fmla="*/ 7 w 14"/>
                  <a:gd name="T25" fmla="*/ 5 h 5"/>
                  <a:gd name="T26" fmla="*/ 9 w 14"/>
                  <a:gd name="T27" fmla="*/ 5 h 5"/>
                  <a:gd name="T28" fmla="*/ 10 w 14"/>
                  <a:gd name="T29" fmla="*/ 5 h 5"/>
                  <a:gd name="T30" fmla="*/ 12 w 14"/>
                  <a:gd name="T31" fmla="*/ 5 h 5"/>
                  <a:gd name="T32" fmla="*/ 14 w 14"/>
                  <a:gd name="T33" fmla="*/ 5 h 5"/>
                  <a:gd name="T34" fmla="*/ 14 w 14"/>
                  <a:gd name="T35" fmla="*/ 5 h 5"/>
                  <a:gd name="T36" fmla="*/ 14 w 14"/>
                  <a:gd name="T37" fmla="*/ 5 h 5"/>
                  <a:gd name="T38" fmla="*/ 14 w 14"/>
                  <a:gd name="T39" fmla="*/ 5 h 5"/>
                  <a:gd name="T40" fmla="*/ 14 w 14"/>
                  <a:gd name="T41" fmla="*/ 5 h 5"/>
                  <a:gd name="T42" fmla="*/ 14 w 14"/>
                  <a:gd name="T43" fmla="*/ 5 h 5"/>
                  <a:gd name="T44" fmla="*/ 14 w 14"/>
                  <a:gd name="T45" fmla="*/ 5 h 5"/>
                  <a:gd name="T46" fmla="*/ 14 w 14"/>
                  <a:gd name="T47" fmla="*/ 5 h 5"/>
                  <a:gd name="T48" fmla="*/ 14 w 14"/>
                  <a:gd name="T49" fmla="*/ 5 h 5"/>
                  <a:gd name="T50" fmla="*/ 7 w 14"/>
                  <a:gd name="T51" fmla="*/ 3 h 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5"/>
                  <a:gd name="T80" fmla="*/ 14 w 14"/>
                  <a:gd name="T81" fmla="*/ 5 h 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5">
                    <a:moveTo>
                      <a:pt x="7" y="3"/>
                    </a:moveTo>
                    <a:lnTo>
                      <a:pt x="6" y="3"/>
                    </a:lnTo>
                    <a:lnTo>
                      <a:pt x="6" y="0"/>
                    </a:lnTo>
                    <a:lnTo>
                      <a:pt x="4" y="0"/>
                    </a:lnTo>
                    <a:lnTo>
                      <a:pt x="3" y="3"/>
                    </a:lnTo>
                    <a:lnTo>
                      <a:pt x="1" y="3"/>
                    </a:lnTo>
                    <a:lnTo>
                      <a:pt x="0" y="3"/>
                    </a:lnTo>
                    <a:lnTo>
                      <a:pt x="0" y="5"/>
                    </a:lnTo>
                    <a:lnTo>
                      <a:pt x="1" y="5"/>
                    </a:lnTo>
                    <a:lnTo>
                      <a:pt x="3" y="5"/>
                    </a:lnTo>
                    <a:lnTo>
                      <a:pt x="4" y="5"/>
                    </a:lnTo>
                    <a:lnTo>
                      <a:pt x="7" y="5"/>
                    </a:lnTo>
                    <a:lnTo>
                      <a:pt x="9" y="5"/>
                    </a:lnTo>
                    <a:lnTo>
                      <a:pt x="10" y="5"/>
                    </a:lnTo>
                    <a:lnTo>
                      <a:pt x="12" y="5"/>
                    </a:lnTo>
                    <a:lnTo>
                      <a:pt x="14" y="5"/>
                    </a:lnTo>
                    <a:lnTo>
                      <a:pt x="7"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84" name="Freeform 604"/>
              <p:cNvSpPr>
                <a:spLocks/>
              </p:cNvSpPr>
              <p:nvPr/>
            </p:nvSpPr>
            <p:spPr bwMode="auto">
              <a:xfrm>
                <a:off x="2862" y="1716"/>
                <a:ext cx="14" cy="6"/>
              </a:xfrm>
              <a:custGeom>
                <a:avLst/>
                <a:gdLst>
                  <a:gd name="T0" fmla="*/ 14 w 14"/>
                  <a:gd name="T1" fmla="*/ 0 h 6"/>
                  <a:gd name="T2" fmla="*/ 13 w 14"/>
                  <a:gd name="T3" fmla="*/ 0 h 6"/>
                  <a:gd name="T4" fmla="*/ 10 w 14"/>
                  <a:gd name="T5" fmla="*/ 0 h 6"/>
                  <a:gd name="T6" fmla="*/ 8 w 14"/>
                  <a:gd name="T7" fmla="*/ 0 h 6"/>
                  <a:gd name="T8" fmla="*/ 7 w 14"/>
                  <a:gd name="T9" fmla="*/ 0 h 6"/>
                  <a:gd name="T10" fmla="*/ 5 w 14"/>
                  <a:gd name="T11" fmla="*/ 2 h 6"/>
                  <a:gd name="T12" fmla="*/ 3 w 14"/>
                  <a:gd name="T13" fmla="*/ 2 h 6"/>
                  <a:gd name="T14" fmla="*/ 2 w 14"/>
                  <a:gd name="T15" fmla="*/ 4 h 6"/>
                  <a:gd name="T16" fmla="*/ 0 w 14"/>
                  <a:gd name="T17" fmla="*/ 6 h 6"/>
                  <a:gd name="T18" fmla="*/ 2 w 14"/>
                  <a:gd name="T19" fmla="*/ 6 h 6"/>
                  <a:gd name="T20" fmla="*/ 3 w 14"/>
                  <a:gd name="T21" fmla="*/ 4 h 6"/>
                  <a:gd name="T22" fmla="*/ 5 w 14"/>
                  <a:gd name="T23" fmla="*/ 4 h 6"/>
                  <a:gd name="T24" fmla="*/ 7 w 14"/>
                  <a:gd name="T25" fmla="*/ 2 h 6"/>
                  <a:gd name="T26" fmla="*/ 8 w 14"/>
                  <a:gd name="T27" fmla="*/ 2 h 6"/>
                  <a:gd name="T28" fmla="*/ 11 w 14"/>
                  <a:gd name="T29" fmla="*/ 2 h 6"/>
                  <a:gd name="T30" fmla="*/ 13 w 14"/>
                  <a:gd name="T31" fmla="*/ 0 h 6"/>
                  <a:gd name="T32" fmla="*/ 14 w 14"/>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6"/>
                  <a:gd name="T53" fmla="*/ 14 w 14"/>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6">
                    <a:moveTo>
                      <a:pt x="14" y="0"/>
                    </a:moveTo>
                    <a:lnTo>
                      <a:pt x="13" y="0"/>
                    </a:lnTo>
                    <a:lnTo>
                      <a:pt x="10" y="0"/>
                    </a:lnTo>
                    <a:lnTo>
                      <a:pt x="8" y="0"/>
                    </a:lnTo>
                    <a:lnTo>
                      <a:pt x="7" y="0"/>
                    </a:lnTo>
                    <a:lnTo>
                      <a:pt x="5" y="2"/>
                    </a:lnTo>
                    <a:lnTo>
                      <a:pt x="3" y="2"/>
                    </a:lnTo>
                    <a:lnTo>
                      <a:pt x="2" y="4"/>
                    </a:lnTo>
                    <a:lnTo>
                      <a:pt x="0" y="6"/>
                    </a:lnTo>
                    <a:lnTo>
                      <a:pt x="2" y="6"/>
                    </a:lnTo>
                    <a:lnTo>
                      <a:pt x="3" y="4"/>
                    </a:lnTo>
                    <a:lnTo>
                      <a:pt x="5" y="4"/>
                    </a:lnTo>
                    <a:lnTo>
                      <a:pt x="7" y="2"/>
                    </a:lnTo>
                    <a:lnTo>
                      <a:pt x="8" y="2"/>
                    </a:lnTo>
                    <a:lnTo>
                      <a:pt x="11" y="2"/>
                    </a:lnTo>
                    <a:lnTo>
                      <a:pt x="13" y="0"/>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85" name="Freeform 605"/>
              <p:cNvSpPr>
                <a:spLocks/>
              </p:cNvSpPr>
              <p:nvPr/>
            </p:nvSpPr>
            <p:spPr bwMode="auto">
              <a:xfrm>
                <a:off x="2853" y="1795"/>
                <a:ext cx="8" cy="17"/>
              </a:xfrm>
              <a:custGeom>
                <a:avLst/>
                <a:gdLst>
                  <a:gd name="T0" fmla="*/ 0 w 8"/>
                  <a:gd name="T1" fmla="*/ 0 h 17"/>
                  <a:gd name="T2" fmla="*/ 0 w 8"/>
                  <a:gd name="T3" fmla="*/ 3 h 17"/>
                  <a:gd name="T4" fmla="*/ 1 w 8"/>
                  <a:gd name="T5" fmla="*/ 5 h 17"/>
                  <a:gd name="T6" fmla="*/ 3 w 8"/>
                  <a:gd name="T7" fmla="*/ 7 h 17"/>
                  <a:gd name="T8" fmla="*/ 3 w 8"/>
                  <a:gd name="T9" fmla="*/ 9 h 17"/>
                  <a:gd name="T10" fmla="*/ 5 w 8"/>
                  <a:gd name="T11" fmla="*/ 11 h 17"/>
                  <a:gd name="T12" fmla="*/ 5 w 8"/>
                  <a:gd name="T13" fmla="*/ 13 h 17"/>
                  <a:gd name="T14" fmla="*/ 6 w 8"/>
                  <a:gd name="T15" fmla="*/ 15 h 17"/>
                  <a:gd name="T16" fmla="*/ 6 w 8"/>
                  <a:gd name="T17" fmla="*/ 17 h 17"/>
                  <a:gd name="T18" fmla="*/ 6 w 8"/>
                  <a:gd name="T19" fmla="*/ 17 h 17"/>
                  <a:gd name="T20" fmla="*/ 6 w 8"/>
                  <a:gd name="T21" fmla="*/ 17 h 17"/>
                  <a:gd name="T22" fmla="*/ 6 w 8"/>
                  <a:gd name="T23" fmla="*/ 15 h 17"/>
                  <a:gd name="T24" fmla="*/ 6 w 8"/>
                  <a:gd name="T25" fmla="*/ 15 h 17"/>
                  <a:gd name="T26" fmla="*/ 8 w 8"/>
                  <a:gd name="T27" fmla="*/ 15 h 17"/>
                  <a:gd name="T28" fmla="*/ 8 w 8"/>
                  <a:gd name="T29" fmla="*/ 15 h 17"/>
                  <a:gd name="T30" fmla="*/ 8 w 8"/>
                  <a:gd name="T31" fmla="*/ 15 h 17"/>
                  <a:gd name="T32" fmla="*/ 8 w 8"/>
                  <a:gd name="T33" fmla="*/ 15 h 17"/>
                  <a:gd name="T34" fmla="*/ 8 w 8"/>
                  <a:gd name="T35" fmla="*/ 13 h 17"/>
                  <a:gd name="T36" fmla="*/ 8 w 8"/>
                  <a:gd name="T37" fmla="*/ 11 h 17"/>
                  <a:gd name="T38" fmla="*/ 8 w 8"/>
                  <a:gd name="T39" fmla="*/ 9 h 17"/>
                  <a:gd name="T40" fmla="*/ 6 w 8"/>
                  <a:gd name="T41" fmla="*/ 7 h 17"/>
                  <a:gd name="T42" fmla="*/ 6 w 8"/>
                  <a:gd name="T43" fmla="*/ 5 h 17"/>
                  <a:gd name="T44" fmla="*/ 5 w 8"/>
                  <a:gd name="T45" fmla="*/ 5 h 17"/>
                  <a:gd name="T46" fmla="*/ 3 w 8"/>
                  <a:gd name="T47" fmla="*/ 3 h 17"/>
                  <a:gd name="T48" fmla="*/ 3 w 8"/>
                  <a:gd name="T49" fmla="*/ 0 h 17"/>
                  <a:gd name="T50" fmla="*/ 0 w 8"/>
                  <a:gd name="T51" fmla="*/ 0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17"/>
                  <a:gd name="T80" fmla="*/ 8 w 8"/>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17">
                    <a:moveTo>
                      <a:pt x="0" y="0"/>
                    </a:moveTo>
                    <a:lnTo>
                      <a:pt x="0" y="3"/>
                    </a:lnTo>
                    <a:lnTo>
                      <a:pt x="1" y="5"/>
                    </a:lnTo>
                    <a:lnTo>
                      <a:pt x="3" y="7"/>
                    </a:lnTo>
                    <a:lnTo>
                      <a:pt x="3" y="9"/>
                    </a:lnTo>
                    <a:lnTo>
                      <a:pt x="5" y="11"/>
                    </a:lnTo>
                    <a:lnTo>
                      <a:pt x="5" y="13"/>
                    </a:lnTo>
                    <a:lnTo>
                      <a:pt x="6" y="15"/>
                    </a:lnTo>
                    <a:lnTo>
                      <a:pt x="6" y="17"/>
                    </a:lnTo>
                    <a:lnTo>
                      <a:pt x="6" y="15"/>
                    </a:lnTo>
                    <a:lnTo>
                      <a:pt x="8" y="15"/>
                    </a:lnTo>
                    <a:lnTo>
                      <a:pt x="8" y="13"/>
                    </a:lnTo>
                    <a:lnTo>
                      <a:pt x="8" y="11"/>
                    </a:lnTo>
                    <a:lnTo>
                      <a:pt x="8" y="9"/>
                    </a:lnTo>
                    <a:lnTo>
                      <a:pt x="6" y="7"/>
                    </a:lnTo>
                    <a:lnTo>
                      <a:pt x="6" y="5"/>
                    </a:lnTo>
                    <a:lnTo>
                      <a:pt x="5" y="5"/>
                    </a:lnTo>
                    <a:lnTo>
                      <a:pt x="3" y="3"/>
                    </a:lnTo>
                    <a:lnTo>
                      <a:pt x="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86" name="Freeform 606"/>
              <p:cNvSpPr>
                <a:spLocks/>
              </p:cNvSpPr>
              <p:nvPr/>
            </p:nvSpPr>
            <p:spPr bwMode="auto">
              <a:xfrm>
                <a:off x="2898" y="1869"/>
                <a:ext cx="16" cy="15"/>
              </a:xfrm>
              <a:custGeom>
                <a:avLst/>
                <a:gdLst>
                  <a:gd name="T0" fmla="*/ 16 w 16"/>
                  <a:gd name="T1" fmla="*/ 0 h 15"/>
                  <a:gd name="T2" fmla="*/ 14 w 16"/>
                  <a:gd name="T3" fmla="*/ 2 h 15"/>
                  <a:gd name="T4" fmla="*/ 11 w 16"/>
                  <a:gd name="T5" fmla="*/ 2 h 15"/>
                  <a:gd name="T6" fmla="*/ 10 w 16"/>
                  <a:gd name="T7" fmla="*/ 4 h 15"/>
                  <a:gd name="T8" fmla="*/ 7 w 16"/>
                  <a:gd name="T9" fmla="*/ 4 h 15"/>
                  <a:gd name="T10" fmla="*/ 5 w 16"/>
                  <a:gd name="T11" fmla="*/ 6 h 15"/>
                  <a:gd name="T12" fmla="*/ 3 w 16"/>
                  <a:gd name="T13" fmla="*/ 8 h 15"/>
                  <a:gd name="T14" fmla="*/ 2 w 16"/>
                  <a:gd name="T15" fmla="*/ 11 h 15"/>
                  <a:gd name="T16" fmla="*/ 0 w 16"/>
                  <a:gd name="T17" fmla="*/ 15 h 15"/>
                  <a:gd name="T18" fmla="*/ 2 w 16"/>
                  <a:gd name="T19" fmla="*/ 15 h 15"/>
                  <a:gd name="T20" fmla="*/ 3 w 16"/>
                  <a:gd name="T21" fmla="*/ 13 h 15"/>
                  <a:gd name="T22" fmla="*/ 5 w 16"/>
                  <a:gd name="T23" fmla="*/ 13 h 15"/>
                  <a:gd name="T24" fmla="*/ 5 w 16"/>
                  <a:gd name="T25" fmla="*/ 11 h 15"/>
                  <a:gd name="T26" fmla="*/ 7 w 16"/>
                  <a:gd name="T27" fmla="*/ 11 h 15"/>
                  <a:gd name="T28" fmla="*/ 8 w 16"/>
                  <a:gd name="T29" fmla="*/ 8 h 15"/>
                  <a:gd name="T30" fmla="*/ 8 w 16"/>
                  <a:gd name="T31" fmla="*/ 6 h 15"/>
                  <a:gd name="T32" fmla="*/ 10 w 16"/>
                  <a:gd name="T33" fmla="*/ 4 h 15"/>
                  <a:gd name="T34" fmla="*/ 10 w 16"/>
                  <a:gd name="T35" fmla="*/ 4 h 15"/>
                  <a:gd name="T36" fmla="*/ 10 w 16"/>
                  <a:gd name="T37" fmla="*/ 2 h 15"/>
                  <a:gd name="T38" fmla="*/ 11 w 16"/>
                  <a:gd name="T39" fmla="*/ 2 h 15"/>
                  <a:gd name="T40" fmla="*/ 13 w 16"/>
                  <a:gd name="T41" fmla="*/ 2 h 15"/>
                  <a:gd name="T42" fmla="*/ 13 w 16"/>
                  <a:gd name="T43" fmla="*/ 2 h 15"/>
                  <a:gd name="T44" fmla="*/ 14 w 16"/>
                  <a:gd name="T45" fmla="*/ 2 h 15"/>
                  <a:gd name="T46" fmla="*/ 16 w 16"/>
                  <a:gd name="T47" fmla="*/ 2 h 15"/>
                  <a:gd name="T48" fmla="*/ 16 w 16"/>
                  <a:gd name="T49" fmla="*/ 0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5"/>
                  <a:gd name="T77" fmla="*/ 16 w 16"/>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5">
                    <a:moveTo>
                      <a:pt x="16" y="0"/>
                    </a:moveTo>
                    <a:lnTo>
                      <a:pt x="14" y="2"/>
                    </a:lnTo>
                    <a:lnTo>
                      <a:pt x="11" y="2"/>
                    </a:lnTo>
                    <a:lnTo>
                      <a:pt x="10" y="4"/>
                    </a:lnTo>
                    <a:lnTo>
                      <a:pt x="7" y="4"/>
                    </a:lnTo>
                    <a:lnTo>
                      <a:pt x="5" y="6"/>
                    </a:lnTo>
                    <a:lnTo>
                      <a:pt x="3" y="8"/>
                    </a:lnTo>
                    <a:lnTo>
                      <a:pt x="2" y="11"/>
                    </a:lnTo>
                    <a:lnTo>
                      <a:pt x="0" y="15"/>
                    </a:lnTo>
                    <a:lnTo>
                      <a:pt x="2" y="15"/>
                    </a:lnTo>
                    <a:lnTo>
                      <a:pt x="3" y="13"/>
                    </a:lnTo>
                    <a:lnTo>
                      <a:pt x="5" y="13"/>
                    </a:lnTo>
                    <a:lnTo>
                      <a:pt x="5" y="11"/>
                    </a:lnTo>
                    <a:lnTo>
                      <a:pt x="7" y="11"/>
                    </a:lnTo>
                    <a:lnTo>
                      <a:pt x="8" y="8"/>
                    </a:lnTo>
                    <a:lnTo>
                      <a:pt x="8" y="6"/>
                    </a:lnTo>
                    <a:lnTo>
                      <a:pt x="10" y="4"/>
                    </a:lnTo>
                    <a:lnTo>
                      <a:pt x="10" y="2"/>
                    </a:lnTo>
                    <a:lnTo>
                      <a:pt x="11" y="2"/>
                    </a:lnTo>
                    <a:lnTo>
                      <a:pt x="13" y="2"/>
                    </a:lnTo>
                    <a:lnTo>
                      <a:pt x="14" y="2"/>
                    </a:lnTo>
                    <a:lnTo>
                      <a:pt x="16" y="2"/>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87" name="Freeform 607"/>
              <p:cNvSpPr>
                <a:spLocks/>
              </p:cNvSpPr>
              <p:nvPr/>
            </p:nvSpPr>
            <p:spPr bwMode="auto">
              <a:xfrm>
                <a:off x="2886" y="1966"/>
                <a:ext cx="8" cy="12"/>
              </a:xfrm>
              <a:custGeom>
                <a:avLst/>
                <a:gdLst>
                  <a:gd name="T0" fmla="*/ 8 w 8"/>
                  <a:gd name="T1" fmla="*/ 0 h 12"/>
                  <a:gd name="T2" fmla="*/ 8 w 8"/>
                  <a:gd name="T3" fmla="*/ 2 h 12"/>
                  <a:gd name="T4" fmla="*/ 6 w 8"/>
                  <a:gd name="T5" fmla="*/ 4 h 12"/>
                  <a:gd name="T6" fmla="*/ 4 w 8"/>
                  <a:gd name="T7" fmla="*/ 4 h 12"/>
                  <a:gd name="T8" fmla="*/ 3 w 8"/>
                  <a:gd name="T9" fmla="*/ 6 h 12"/>
                  <a:gd name="T10" fmla="*/ 1 w 8"/>
                  <a:gd name="T11" fmla="*/ 6 h 12"/>
                  <a:gd name="T12" fmla="*/ 1 w 8"/>
                  <a:gd name="T13" fmla="*/ 8 h 12"/>
                  <a:gd name="T14" fmla="*/ 0 w 8"/>
                  <a:gd name="T15" fmla="*/ 10 h 12"/>
                  <a:gd name="T16" fmla="*/ 0 w 8"/>
                  <a:gd name="T17" fmla="*/ 12 h 12"/>
                  <a:gd name="T18" fmla="*/ 1 w 8"/>
                  <a:gd name="T19" fmla="*/ 12 h 12"/>
                  <a:gd name="T20" fmla="*/ 1 w 8"/>
                  <a:gd name="T21" fmla="*/ 10 h 12"/>
                  <a:gd name="T22" fmla="*/ 3 w 8"/>
                  <a:gd name="T23" fmla="*/ 8 h 12"/>
                  <a:gd name="T24" fmla="*/ 4 w 8"/>
                  <a:gd name="T25" fmla="*/ 6 h 12"/>
                  <a:gd name="T26" fmla="*/ 4 w 8"/>
                  <a:gd name="T27" fmla="*/ 4 h 12"/>
                  <a:gd name="T28" fmla="*/ 6 w 8"/>
                  <a:gd name="T29" fmla="*/ 4 h 12"/>
                  <a:gd name="T30" fmla="*/ 8 w 8"/>
                  <a:gd name="T31" fmla="*/ 2 h 12"/>
                  <a:gd name="T32" fmla="*/ 8 w 8"/>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2"/>
                  <a:gd name="T53" fmla="*/ 8 w 8"/>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2">
                    <a:moveTo>
                      <a:pt x="8" y="0"/>
                    </a:moveTo>
                    <a:lnTo>
                      <a:pt x="8" y="2"/>
                    </a:lnTo>
                    <a:lnTo>
                      <a:pt x="6" y="4"/>
                    </a:lnTo>
                    <a:lnTo>
                      <a:pt x="4" y="4"/>
                    </a:lnTo>
                    <a:lnTo>
                      <a:pt x="3" y="6"/>
                    </a:lnTo>
                    <a:lnTo>
                      <a:pt x="1" y="6"/>
                    </a:lnTo>
                    <a:lnTo>
                      <a:pt x="1" y="8"/>
                    </a:lnTo>
                    <a:lnTo>
                      <a:pt x="0" y="10"/>
                    </a:lnTo>
                    <a:lnTo>
                      <a:pt x="0" y="12"/>
                    </a:lnTo>
                    <a:lnTo>
                      <a:pt x="1" y="12"/>
                    </a:lnTo>
                    <a:lnTo>
                      <a:pt x="1" y="10"/>
                    </a:lnTo>
                    <a:lnTo>
                      <a:pt x="3" y="8"/>
                    </a:lnTo>
                    <a:lnTo>
                      <a:pt x="4" y="6"/>
                    </a:lnTo>
                    <a:lnTo>
                      <a:pt x="4" y="4"/>
                    </a:lnTo>
                    <a:lnTo>
                      <a:pt x="6" y="4"/>
                    </a:lnTo>
                    <a:lnTo>
                      <a:pt x="8" y="2"/>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88" name="Freeform 608"/>
              <p:cNvSpPr>
                <a:spLocks/>
              </p:cNvSpPr>
              <p:nvPr/>
            </p:nvSpPr>
            <p:spPr bwMode="auto">
              <a:xfrm>
                <a:off x="2908" y="2020"/>
                <a:ext cx="15" cy="15"/>
              </a:xfrm>
              <a:custGeom>
                <a:avLst/>
                <a:gdLst>
                  <a:gd name="T0" fmla="*/ 3 w 15"/>
                  <a:gd name="T1" fmla="*/ 3 h 15"/>
                  <a:gd name="T2" fmla="*/ 4 w 15"/>
                  <a:gd name="T3" fmla="*/ 5 h 15"/>
                  <a:gd name="T4" fmla="*/ 6 w 15"/>
                  <a:gd name="T5" fmla="*/ 5 h 15"/>
                  <a:gd name="T6" fmla="*/ 7 w 15"/>
                  <a:gd name="T7" fmla="*/ 7 h 15"/>
                  <a:gd name="T8" fmla="*/ 9 w 15"/>
                  <a:gd name="T9" fmla="*/ 7 h 15"/>
                  <a:gd name="T10" fmla="*/ 11 w 15"/>
                  <a:gd name="T11" fmla="*/ 9 h 15"/>
                  <a:gd name="T12" fmla="*/ 12 w 15"/>
                  <a:gd name="T13" fmla="*/ 9 h 15"/>
                  <a:gd name="T14" fmla="*/ 14 w 15"/>
                  <a:gd name="T15" fmla="*/ 9 h 15"/>
                  <a:gd name="T16" fmla="*/ 15 w 15"/>
                  <a:gd name="T17" fmla="*/ 11 h 15"/>
                  <a:gd name="T18" fmla="*/ 15 w 15"/>
                  <a:gd name="T19" fmla="*/ 11 h 15"/>
                  <a:gd name="T20" fmla="*/ 15 w 15"/>
                  <a:gd name="T21" fmla="*/ 11 h 15"/>
                  <a:gd name="T22" fmla="*/ 15 w 15"/>
                  <a:gd name="T23" fmla="*/ 13 h 15"/>
                  <a:gd name="T24" fmla="*/ 15 w 15"/>
                  <a:gd name="T25" fmla="*/ 13 h 15"/>
                  <a:gd name="T26" fmla="*/ 15 w 15"/>
                  <a:gd name="T27" fmla="*/ 13 h 15"/>
                  <a:gd name="T28" fmla="*/ 15 w 15"/>
                  <a:gd name="T29" fmla="*/ 13 h 15"/>
                  <a:gd name="T30" fmla="*/ 15 w 15"/>
                  <a:gd name="T31" fmla="*/ 13 h 15"/>
                  <a:gd name="T32" fmla="*/ 14 w 15"/>
                  <a:gd name="T33" fmla="*/ 13 h 15"/>
                  <a:gd name="T34" fmla="*/ 12 w 15"/>
                  <a:gd name="T35" fmla="*/ 15 h 15"/>
                  <a:gd name="T36" fmla="*/ 11 w 15"/>
                  <a:gd name="T37" fmla="*/ 15 h 15"/>
                  <a:gd name="T38" fmla="*/ 9 w 15"/>
                  <a:gd name="T39" fmla="*/ 13 h 15"/>
                  <a:gd name="T40" fmla="*/ 6 w 15"/>
                  <a:gd name="T41" fmla="*/ 13 h 15"/>
                  <a:gd name="T42" fmla="*/ 4 w 15"/>
                  <a:gd name="T43" fmla="*/ 11 h 15"/>
                  <a:gd name="T44" fmla="*/ 3 w 15"/>
                  <a:gd name="T45" fmla="*/ 9 h 15"/>
                  <a:gd name="T46" fmla="*/ 1 w 15"/>
                  <a:gd name="T47" fmla="*/ 9 h 15"/>
                  <a:gd name="T48" fmla="*/ 0 w 15"/>
                  <a:gd name="T49" fmla="*/ 7 h 15"/>
                  <a:gd name="T50" fmla="*/ 0 w 15"/>
                  <a:gd name="T51" fmla="*/ 7 h 15"/>
                  <a:gd name="T52" fmla="*/ 0 w 15"/>
                  <a:gd name="T53" fmla="*/ 5 h 15"/>
                  <a:gd name="T54" fmla="*/ 0 w 15"/>
                  <a:gd name="T55" fmla="*/ 5 h 15"/>
                  <a:gd name="T56" fmla="*/ 0 w 15"/>
                  <a:gd name="T57" fmla="*/ 3 h 15"/>
                  <a:gd name="T58" fmla="*/ 0 w 15"/>
                  <a:gd name="T59" fmla="*/ 3 h 15"/>
                  <a:gd name="T60" fmla="*/ 0 w 15"/>
                  <a:gd name="T61" fmla="*/ 3 h 15"/>
                  <a:gd name="T62" fmla="*/ 0 w 15"/>
                  <a:gd name="T63" fmla="*/ 0 h 15"/>
                  <a:gd name="T64" fmla="*/ 0 w 15"/>
                  <a:gd name="T65" fmla="*/ 0 h 15"/>
                  <a:gd name="T66" fmla="*/ 1 w 15"/>
                  <a:gd name="T67" fmla="*/ 0 h 15"/>
                  <a:gd name="T68" fmla="*/ 1 w 15"/>
                  <a:gd name="T69" fmla="*/ 0 h 15"/>
                  <a:gd name="T70" fmla="*/ 1 w 15"/>
                  <a:gd name="T71" fmla="*/ 0 h 15"/>
                  <a:gd name="T72" fmla="*/ 1 w 15"/>
                  <a:gd name="T73" fmla="*/ 0 h 15"/>
                  <a:gd name="T74" fmla="*/ 1 w 15"/>
                  <a:gd name="T75" fmla="*/ 0 h 15"/>
                  <a:gd name="T76" fmla="*/ 3 w 15"/>
                  <a:gd name="T77" fmla="*/ 0 h 15"/>
                  <a:gd name="T78" fmla="*/ 3 w 15"/>
                  <a:gd name="T79" fmla="*/ 3 h 15"/>
                  <a:gd name="T80" fmla="*/ 3 w 15"/>
                  <a:gd name="T81" fmla="*/ 3 h 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
                  <a:gd name="T124" fmla="*/ 0 h 15"/>
                  <a:gd name="T125" fmla="*/ 15 w 15"/>
                  <a:gd name="T126" fmla="*/ 15 h 1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 h="15">
                    <a:moveTo>
                      <a:pt x="3" y="3"/>
                    </a:moveTo>
                    <a:lnTo>
                      <a:pt x="4" y="5"/>
                    </a:lnTo>
                    <a:lnTo>
                      <a:pt x="6" y="5"/>
                    </a:lnTo>
                    <a:lnTo>
                      <a:pt x="7" y="7"/>
                    </a:lnTo>
                    <a:lnTo>
                      <a:pt x="9" y="7"/>
                    </a:lnTo>
                    <a:lnTo>
                      <a:pt x="11" y="9"/>
                    </a:lnTo>
                    <a:lnTo>
                      <a:pt x="12" y="9"/>
                    </a:lnTo>
                    <a:lnTo>
                      <a:pt x="14" y="9"/>
                    </a:lnTo>
                    <a:lnTo>
                      <a:pt x="15" y="11"/>
                    </a:lnTo>
                    <a:lnTo>
                      <a:pt x="15" y="13"/>
                    </a:lnTo>
                    <a:lnTo>
                      <a:pt x="14" y="13"/>
                    </a:lnTo>
                    <a:lnTo>
                      <a:pt x="12" y="15"/>
                    </a:lnTo>
                    <a:lnTo>
                      <a:pt x="11" y="15"/>
                    </a:lnTo>
                    <a:lnTo>
                      <a:pt x="9" y="13"/>
                    </a:lnTo>
                    <a:lnTo>
                      <a:pt x="6" y="13"/>
                    </a:lnTo>
                    <a:lnTo>
                      <a:pt x="4" y="11"/>
                    </a:lnTo>
                    <a:lnTo>
                      <a:pt x="3" y="9"/>
                    </a:lnTo>
                    <a:lnTo>
                      <a:pt x="1" y="9"/>
                    </a:lnTo>
                    <a:lnTo>
                      <a:pt x="0" y="7"/>
                    </a:lnTo>
                    <a:lnTo>
                      <a:pt x="0" y="5"/>
                    </a:lnTo>
                    <a:lnTo>
                      <a:pt x="0" y="3"/>
                    </a:lnTo>
                    <a:lnTo>
                      <a:pt x="0" y="0"/>
                    </a:lnTo>
                    <a:lnTo>
                      <a:pt x="1" y="0"/>
                    </a:lnTo>
                    <a:lnTo>
                      <a:pt x="3" y="0"/>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89" name="Freeform 609"/>
              <p:cNvSpPr>
                <a:spLocks/>
              </p:cNvSpPr>
              <p:nvPr/>
            </p:nvSpPr>
            <p:spPr bwMode="auto">
              <a:xfrm>
                <a:off x="2886" y="2020"/>
                <a:ext cx="1" cy="9"/>
              </a:xfrm>
              <a:custGeom>
                <a:avLst/>
                <a:gdLst>
                  <a:gd name="T0" fmla="*/ 1 w 1"/>
                  <a:gd name="T1" fmla="*/ 0 h 9"/>
                  <a:gd name="T2" fmla="*/ 1 w 1"/>
                  <a:gd name="T3" fmla="*/ 3 h 9"/>
                  <a:gd name="T4" fmla="*/ 1 w 1"/>
                  <a:gd name="T5" fmla="*/ 3 h 9"/>
                  <a:gd name="T6" fmla="*/ 1 w 1"/>
                  <a:gd name="T7" fmla="*/ 5 h 9"/>
                  <a:gd name="T8" fmla="*/ 1 w 1"/>
                  <a:gd name="T9" fmla="*/ 5 h 9"/>
                  <a:gd name="T10" fmla="*/ 1 w 1"/>
                  <a:gd name="T11" fmla="*/ 7 h 9"/>
                  <a:gd name="T12" fmla="*/ 1 w 1"/>
                  <a:gd name="T13" fmla="*/ 7 h 9"/>
                  <a:gd name="T14" fmla="*/ 1 w 1"/>
                  <a:gd name="T15" fmla="*/ 7 h 9"/>
                  <a:gd name="T16" fmla="*/ 0 w 1"/>
                  <a:gd name="T17" fmla="*/ 9 h 9"/>
                  <a:gd name="T18" fmla="*/ 0 w 1"/>
                  <a:gd name="T19" fmla="*/ 7 h 9"/>
                  <a:gd name="T20" fmla="*/ 0 w 1"/>
                  <a:gd name="T21" fmla="*/ 7 h 9"/>
                  <a:gd name="T22" fmla="*/ 0 w 1"/>
                  <a:gd name="T23" fmla="*/ 5 h 9"/>
                  <a:gd name="T24" fmla="*/ 0 w 1"/>
                  <a:gd name="T25" fmla="*/ 5 h 9"/>
                  <a:gd name="T26" fmla="*/ 0 w 1"/>
                  <a:gd name="T27" fmla="*/ 3 h 9"/>
                  <a:gd name="T28" fmla="*/ 0 w 1"/>
                  <a:gd name="T29" fmla="*/ 3 h 9"/>
                  <a:gd name="T30" fmla="*/ 1 w 1"/>
                  <a:gd name="T31" fmla="*/ 0 h 9"/>
                  <a:gd name="T32" fmla="*/ 1 w 1"/>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
                  <a:gd name="T52" fmla="*/ 0 h 9"/>
                  <a:gd name="T53" fmla="*/ 1 w 1"/>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 h="9">
                    <a:moveTo>
                      <a:pt x="1" y="0"/>
                    </a:moveTo>
                    <a:lnTo>
                      <a:pt x="1" y="3"/>
                    </a:lnTo>
                    <a:lnTo>
                      <a:pt x="1" y="5"/>
                    </a:lnTo>
                    <a:lnTo>
                      <a:pt x="1" y="7"/>
                    </a:lnTo>
                    <a:lnTo>
                      <a:pt x="0" y="9"/>
                    </a:lnTo>
                    <a:lnTo>
                      <a:pt x="0" y="7"/>
                    </a:lnTo>
                    <a:lnTo>
                      <a:pt x="0" y="5"/>
                    </a:lnTo>
                    <a:lnTo>
                      <a:pt x="0" y="3"/>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90" name="Freeform 610"/>
              <p:cNvSpPr>
                <a:spLocks/>
              </p:cNvSpPr>
              <p:nvPr/>
            </p:nvSpPr>
            <p:spPr bwMode="auto">
              <a:xfrm>
                <a:off x="3000" y="2008"/>
                <a:ext cx="17" cy="23"/>
              </a:xfrm>
              <a:custGeom>
                <a:avLst/>
                <a:gdLst>
                  <a:gd name="T0" fmla="*/ 14 w 17"/>
                  <a:gd name="T1" fmla="*/ 0 h 23"/>
                  <a:gd name="T2" fmla="*/ 11 w 17"/>
                  <a:gd name="T3" fmla="*/ 0 h 23"/>
                  <a:gd name="T4" fmla="*/ 8 w 17"/>
                  <a:gd name="T5" fmla="*/ 2 h 23"/>
                  <a:gd name="T6" fmla="*/ 5 w 17"/>
                  <a:gd name="T7" fmla="*/ 4 h 23"/>
                  <a:gd name="T8" fmla="*/ 3 w 17"/>
                  <a:gd name="T9" fmla="*/ 6 h 23"/>
                  <a:gd name="T10" fmla="*/ 1 w 17"/>
                  <a:gd name="T11" fmla="*/ 10 h 23"/>
                  <a:gd name="T12" fmla="*/ 1 w 17"/>
                  <a:gd name="T13" fmla="*/ 15 h 23"/>
                  <a:gd name="T14" fmla="*/ 0 w 17"/>
                  <a:gd name="T15" fmla="*/ 17 h 23"/>
                  <a:gd name="T16" fmla="*/ 1 w 17"/>
                  <a:gd name="T17" fmla="*/ 21 h 23"/>
                  <a:gd name="T18" fmla="*/ 1 w 17"/>
                  <a:gd name="T19" fmla="*/ 23 h 23"/>
                  <a:gd name="T20" fmla="*/ 1 w 17"/>
                  <a:gd name="T21" fmla="*/ 23 h 23"/>
                  <a:gd name="T22" fmla="*/ 1 w 17"/>
                  <a:gd name="T23" fmla="*/ 23 h 23"/>
                  <a:gd name="T24" fmla="*/ 3 w 17"/>
                  <a:gd name="T25" fmla="*/ 23 h 23"/>
                  <a:gd name="T26" fmla="*/ 3 w 17"/>
                  <a:gd name="T27" fmla="*/ 23 h 23"/>
                  <a:gd name="T28" fmla="*/ 3 w 17"/>
                  <a:gd name="T29" fmla="*/ 23 h 23"/>
                  <a:gd name="T30" fmla="*/ 3 w 17"/>
                  <a:gd name="T31" fmla="*/ 23 h 23"/>
                  <a:gd name="T32" fmla="*/ 5 w 17"/>
                  <a:gd name="T33" fmla="*/ 23 h 23"/>
                  <a:gd name="T34" fmla="*/ 6 w 17"/>
                  <a:gd name="T35" fmla="*/ 21 h 23"/>
                  <a:gd name="T36" fmla="*/ 8 w 17"/>
                  <a:gd name="T37" fmla="*/ 19 h 23"/>
                  <a:gd name="T38" fmla="*/ 9 w 17"/>
                  <a:gd name="T39" fmla="*/ 15 h 23"/>
                  <a:gd name="T40" fmla="*/ 9 w 17"/>
                  <a:gd name="T41" fmla="*/ 12 h 23"/>
                  <a:gd name="T42" fmla="*/ 11 w 17"/>
                  <a:gd name="T43" fmla="*/ 10 h 23"/>
                  <a:gd name="T44" fmla="*/ 12 w 17"/>
                  <a:gd name="T45" fmla="*/ 8 h 23"/>
                  <a:gd name="T46" fmla="*/ 14 w 17"/>
                  <a:gd name="T47" fmla="*/ 6 h 23"/>
                  <a:gd name="T48" fmla="*/ 17 w 17"/>
                  <a:gd name="T49" fmla="*/ 4 h 23"/>
                  <a:gd name="T50" fmla="*/ 16 w 17"/>
                  <a:gd name="T51" fmla="*/ 4 h 23"/>
                  <a:gd name="T52" fmla="*/ 16 w 17"/>
                  <a:gd name="T53" fmla="*/ 2 h 23"/>
                  <a:gd name="T54" fmla="*/ 16 w 17"/>
                  <a:gd name="T55" fmla="*/ 2 h 23"/>
                  <a:gd name="T56" fmla="*/ 16 w 17"/>
                  <a:gd name="T57" fmla="*/ 2 h 23"/>
                  <a:gd name="T58" fmla="*/ 16 w 17"/>
                  <a:gd name="T59" fmla="*/ 2 h 23"/>
                  <a:gd name="T60" fmla="*/ 16 w 17"/>
                  <a:gd name="T61" fmla="*/ 0 h 23"/>
                  <a:gd name="T62" fmla="*/ 14 w 17"/>
                  <a:gd name="T63" fmla="*/ 0 h 23"/>
                  <a:gd name="T64" fmla="*/ 14 w 17"/>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23"/>
                  <a:gd name="T101" fmla="*/ 17 w 17"/>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23">
                    <a:moveTo>
                      <a:pt x="14" y="0"/>
                    </a:moveTo>
                    <a:lnTo>
                      <a:pt x="11" y="0"/>
                    </a:lnTo>
                    <a:lnTo>
                      <a:pt x="8" y="2"/>
                    </a:lnTo>
                    <a:lnTo>
                      <a:pt x="5" y="4"/>
                    </a:lnTo>
                    <a:lnTo>
                      <a:pt x="3" y="6"/>
                    </a:lnTo>
                    <a:lnTo>
                      <a:pt x="1" y="10"/>
                    </a:lnTo>
                    <a:lnTo>
                      <a:pt x="1" y="15"/>
                    </a:lnTo>
                    <a:lnTo>
                      <a:pt x="0" y="17"/>
                    </a:lnTo>
                    <a:lnTo>
                      <a:pt x="1" y="21"/>
                    </a:lnTo>
                    <a:lnTo>
                      <a:pt x="1" y="23"/>
                    </a:lnTo>
                    <a:lnTo>
                      <a:pt x="3" y="23"/>
                    </a:lnTo>
                    <a:lnTo>
                      <a:pt x="5" y="23"/>
                    </a:lnTo>
                    <a:lnTo>
                      <a:pt x="6" y="21"/>
                    </a:lnTo>
                    <a:lnTo>
                      <a:pt x="8" y="19"/>
                    </a:lnTo>
                    <a:lnTo>
                      <a:pt x="9" y="15"/>
                    </a:lnTo>
                    <a:lnTo>
                      <a:pt x="9" y="12"/>
                    </a:lnTo>
                    <a:lnTo>
                      <a:pt x="11" y="10"/>
                    </a:lnTo>
                    <a:lnTo>
                      <a:pt x="12" y="8"/>
                    </a:lnTo>
                    <a:lnTo>
                      <a:pt x="14" y="6"/>
                    </a:lnTo>
                    <a:lnTo>
                      <a:pt x="17" y="4"/>
                    </a:lnTo>
                    <a:lnTo>
                      <a:pt x="16" y="4"/>
                    </a:lnTo>
                    <a:lnTo>
                      <a:pt x="16" y="2"/>
                    </a:lnTo>
                    <a:lnTo>
                      <a:pt x="16" y="0"/>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91" name="Freeform 611"/>
              <p:cNvSpPr>
                <a:spLocks/>
              </p:cNvSpPr>
              <p:nvPr/>
            </p:nvSpPr>
            <p:spPr bwMode="auto">
              <a:xfrm>
                <a:off x="2953" y="1949"/>
                <a:ext cx="11" cy="6"/>
              </a:xfrm>
              <a:custGeom>
                <a:avLst/>
                <a:gdLst>
                  <a:gd name="T0" fmla="*/ 6 w 11"/>
                  <a:gd name="T1" fmla="*/ 0 h 6"/>
                  <a:gd name="T2" fmla="*/ 5 w 11"/>
                  <a:gd name="T3" fmla="*/ 2 h 6"/>
                  <a:gd name="T4" fmla="*/ 5 w 11"/>
                  <a:gd name="T5" fmla="*/ 2 h 6"/>
                  <a:gd name="T6" fmla="*/ 3 w 11"/>
                  <a:gd name="T7" fmla="*/ 2 h 6"/>
                  <a:gd name="T8" fmla="*/ 3 w 11"/>
                  <a:gd name="T9" fmla="*/ 2 h 6"/>
                  <a:gd name="T10" fmla="*/ 2 w 11"/>
                  <a:gd name="T11" fmla="*/ 4 h 6"/>
                  <a:gd name="T12" fmla="*/ 2 w 11"/>
                  <a:gd name="T13" fmla="*/ 4 h 6"/>
                  <a:gd name="T14" fmla="*/ 0 w 11"/>
                  <a:gd name="T15" fmla="*/ 6 h 6"/>
                  <a:gd name="T16" fmla="*/ 0 w 11"/>
                  <a:gd name="T17" fmla="*/ 6 h 6"/>
                  <a:gd name="T18" fmla="*/ 2 w 11"/>
                  <a:gd name="T19" fmla="*/ 6 h 6"/>
                  <a:gd name="T20" fmla="*/ 3 w 11"/>
                  <a:gd name="T21" fmla="*/ 6 h 6"/>
                  <a:gd name="T22" fmla="*/ 5 w 11"/>
                  <a:gd name="T23" fmla="*/ 6 h 6"/>
                  <a:gd name="T24" fmla="*/ 5 w 11"/>
                  <a:gd name="T25" fmla="*/ 4 h 6"/>
                  <a:gd name="T26" fmla="*/ 6 w 11"/>
                  <a:gd name="T27" fmla="*/ 4 h 6"/>
                  <a:gd name="T28" fmla="*/ 8 w 11"/>
                  <a:gd name="T29" fmla="*/ 4 h 6"/>
                  <a:gd name="T30" fmla="*/ 9 w 11"/>
                  <a:gd name="T31" fmla="*/ 2 h 6"/>
                  <a:gd name="T32" fmla="*/ 11 w 11"/>
                  <a:gd name="T33" fmla="*/ 2 h 6"/>
                  <a:gd name="T34" fmla="*/ 6 w 11"/>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6"/>
                  <a:gd name="T56" fmla="*/ 11 w 11"/>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6">
                    <a:moveTo>
                      <a:pt x="6" y="0"/>
                    </a:moveTo>
                    <a:lnTo>
                      <a:pt x="5" y="2"/>
                    </a:lnTo>
                    <a:lnTo>
                      <a:pt x="3" y="2"/>
                    </a:lnTo>
                    <a:lnTo>
                      <a:pt x="2" y="4"/>
                    </a:lnTo>
                    <a:lnTo>
                      <a:pt x="0" y="6"/>
                    </a:lnTo>
                    <a:lnTo>
                      <a:pt x="2" y="6"/>
                    </a:lnTo>
                    <a:lnTo>
                      <a:pt x="3" y="6"/>
                    </a:lnTo>
                    <a:lnTo>
                      <a:pt x="5" y="6"/>
                    </a:lnTo>
                    <a:lnTo>
                      <a:pt x="5" y="4"/>
                    </a:lnTo>
                    <a:lnTo>
                      <a:pt x="6" y="4"/>
                    </a:lnTo>
                    <a:lnTo>
                      <a:pt x="8" y="4"/>
                    </a:lnTo>
                    <a:lnTo>
                      <a:pt x="9" y="2"/>
                    </a:lnTo>
                    <a:lnTo>
                      <a:pt x="11" y="2"/>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92" name="Freeform 612"/>
              <p:cNvSpPr>
                <a:spLocks/>
              </p:cNvSpPr>
              <p:nvPr/>
            </p:nvSpPr>
            <p:spPr bwMode="auto">
              <a:xfrm>
                <a:off x="2987" y="1903"/>
                <a:ext cx="16" cy="8"/>
              </a:xfrm>
              <a:custGeom>
                <a:avLst/>
                <a:gdLst>
                  <a:gd name="T0" fmla="*/ 11 w 16"/>
                  <a:gd name="T1" fmla="*/ 2 h 8"/>
                  <a:gd name="T2" fmla="*/ 10 w 16"/>
                  <a:gd name="T3" fmla="*/ 2 h 8"/>
                  <a:gd name="T4" fmla="*/ 8 w 16"/>
                  <a:gd name="T5" fmla="*/ 2 h 8"/>
                  <a:gd name="T6" fmla="*/ 7 w 16"/>
                  <a:gd name="T7" fmla="*/ 0 h 8"/>
                  <a:gd name="T8" fmla="*/ 7 w 16"/>
                  <a:gd name="T9" fmla="*/ 0 h 8"/>
                  <a:gd name="T10" fmla="*/ 5 w 16"/>
                  <a:gd name="T11" fmla="*/ 0 h 8"/>
                  <a:gd name="T12" fmla="*/ 4 w 16"/>
                  <a:gd name="T13" fmla="*/ 0 h 8"/>
                  <a:gd name="T14" fmla="*/ 4 w 16"/>
                  <a:gd name="T15" fmla="*/ 0 h 8"/>
                  <a:gd name="T16" fmla="*/ 2 w 16"/>
                  <a:gd name="T17" fmla="*/ 0 h 8"/>
                  <a:gd name="T18" fmla="*/ 2 w 16"/>
                  <a:gd name="T19" fmla="*/ 0 h 8"/>
                  <a:gd name="T20" fmla="*/ 0 w 16"/>
                  <a:gd name="T21" fmla="*/ 2 h 8"/>
                  <a:gd name="T22" fmla="*/ 0 w 16"/>
                  <a:gd name="T23" fmla="*/ 4 h 8"/>
                  <a:gd name="T24" fmla="*/ 0 w 16"/>
                  <a:gd name="T25" fmla="*/ 4 h 8"/>
                  <a:gd name="T26" fmla="*/ 0 w 16"/>
                  <a:gd name="T27" fmla="*/ 6 h 8"/>
                  <a:gd name="T28" fmla="*/ 0 w 16"/>
                  <a:gd name="T29" fmla="*/ 6 h 8"/>
                  <a:gd name="T30" fmla="*/ 0 w 16"/>
                  <a:gd name="T31" fmla="*/ 8 h 8"/>
                  <a:gd name="T32" fmla="*/ 2 w 16"/>
                  <a:gd name="T33" fmla="*/ 8 h 8"/>
                  <a:gd name="T34" fmla="*/ 4 w 16"/>
                  <a:gd name="T35" fmla="*/ 8 h 8"/>
                  <a:gd name="T36" fmla="*/ 5 w 16"/>
                  <a:gd name="T37" fmla="*/ 8 h 8"/>
                  <a:gd name="T38" fmla="*/ 7 w 16"/>
                  <a:gd name="T39" fmla="*/ 8 h 8"/>
                  <a:gd name="T40" fmla="*/ 8 w 16"/>
                  <a:gd name="T41" fmla="*/ 8 h 8"/>
                  <a:gd name="T42" fmla="*/ 11 w 16"/>
                  <a:gd name="T43" fmla="*/ 8 h 8"/>
                  <a:gd name="T44" fmla="*/ 13 w 16"/>
                  <a:gd name="T45" fmla="*/ 8 h 8"/>
                  <a:gd name="T46" fmla="*/ 14 w 16"/>
                  <a:gd name="T47" fmla="*/ 8 h 8"/>
                  <a:gd name="T48" fmla="*/ 16 w 16"/>
                  <a:gd name="T49" fmla="*/ 8 h 8"/>
                  <a:gd name="T50" fmla="*/ 16 w 16"/>
                  <a:gd name="T51" fmla="*/ 6 h 8"/>
                  <a:gd name="T52" fmla="*/ 16 w 16"/>
                  <a:gd name="T53" fmla="*/ 6 h 8"/>
                  <a:gd name="T54" fmla="*/ 16 w 16"/>
                  <a:gd name="T55" fmla="*/ 4 h 8"/>
                  <a:gd name="T56" fmla="*/ 14 w 16"/>
                  <a:gd name="T57" fmla="*/ 4 h 8"/>
                  <a:gd name="T58" fmla="*/ 14 w 16"/>
                  <a:gd name="T59" fmla="*/ 4 h 8"/>
                  <a:gd name="T60" fmla="*/ 13 w 16"/>
                  <a:gd name="T61" fmla="*/ 4 h 8"/>
                  <a:gd name="T62" fmla="*/ 11 w 16"/>
                  <a:gd name="T63" fmla="*/ 2 h 8"/>
                  <a:gd name="T64" fmla="*/ 11 w 16"/>
                  <a:gd name="T65" fmla="*/ 2 h 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8"/>
                  <a:gd name="T101" fmla="*/ 16 w 16"/>
                  <a:gd name="T102" fmla="*/ 8 h 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8">
                    <a:moveTo>
                      <a:pt x="11" y="2"/>
                    </a:moveTo>
                    <a:lnTo>
                      <a:pt x="10" y="2"/>
                    </a:lnTo>
                    <a:lnTo>
                      <a:pt x="8" y="2"/>
                    </a:lnTo>
                    <a:lnTo>
                      <a:pt x="7" y="0"/>
                    </a:lnTo>
                    <a:lnTo>
                      <a:pt x="5" y="0"/>
                    </a:lnTo>
                    <a:lnTo>
                      <a:pt x="4" y="0"/>
                    </a:lnTo>
                    <a:lnTo>
                      <a:pt x="2" y="0"/>
                    </a:lnTo>
                    <a:lnTo>
                      <a:pt x="0" y="2"/>
                    </a:lnTo>
                    <a:lnTo>
                      <a:pt x="0" y="4"/>
                    </a:lnTo>
                    <a:lnTo>
                      <a:pt x="0" y="6"/>
                    </a:lnTo>
                    <a:lnTo>
                      <a:pt x="0" y="8"/>
                    </a:lnTo>
                    <a:lnTo>
                      <a:pt x="2" y="8"/>
                    </a:lnTo>
                    <a:lnTo>
                      <a:pt x="4" y="8"/>
                    </a:lnTo>
                    <a:lnTo>
                      <a:pt x="5" y="8"/>
                    </a:lnTo>
                    <a:lnTo>
                      <a:pt x="7" y="8"/>
                    </a:lnTo>
                    <a:lnTo>
                      <a:pt x="8" y="8"/>
                    </a:lnTo>
                    <a:lnTo>
                      <a:pt x="11" y="8"/>
                    </a:lnTo>
                    <a:lnTo>
                      <a:pt x="13" y="8"/>
                    </a:lnTo>
                    <a:lnTo>
                      <a:pt x="14" y="8"/>
                    </a:lnTo>
                    <a:lnTo>
                      <a:pt x="16" y="8"/>
                    </a:lnTo>
                    <a:lnTo>
                      <a:pt x="16" y="6"/>
                    </a:lnTo>
                    <a:lnTo>
                      <a:pt x="16" y="4"/>
                    </a:lnTo>
                    <a:lnTo>
                      <a:pt x="14" y="4"/>
                    </a:lnTo>
                    <a:lnTo>
                      <a:pt x="13" y="4"/>
                    </a:lnTo>
                    <a:lnTo>
                      <a:pt x="1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93" name="Freeform 613"/>
              <p:cNvSpPr>
                <a:spLocks/>
              </p:cNvSpPr>
              <p:nvPr/>
            </p:nvSpPr>
            <p:spPr bwMode="auto">
              <a:xfrm>
                <a:off x="2950" y="1829"/>
                <a:ext cx="15" cy="11"/>
              </a:xfrm>
              <a:custGeom>
                <a:avLst/>
                <a:gdLst>
                  <a:gd name="T0" fmla="*/ 15 w 15"/>
                  <a:gd name="T1" fmla="*/ 0 h 11"/>
                  <a:gd name="T2" fmla="*/ 14 w 15"/>
                  <a:gd name="T3" fmla="*/ 0 h 11"/>
                  <a:gd name="T4" fmla="*/ 11 w 15"/>
                  <a:gd name="T5" fmla="*/ 0 h 11"/>
                  <a:gd name="T6" fmla="*/ 9 w 15"/>
                  <a:gd name="T7" fmla="*/ 2 h 11"/>
                  <a:gd name="T8" fmla="*/ 6 w 15"/>
                  <a:gd name="T9" fmla="*/ 2 h 11"/>
                  <a:gd name="T10" fmla="*/ 5 w 15"/>
                  <a:gd name="T11" fmla="*/ 4 h 11"/>
                  <a:gd name="T12" fmla="*/ 3 w 15"/>
                  <a:gd name="T13" fmla="*/ 6 h 11"/>
                  <a:gd name="T14" fmla="*/ 1 w 15"/>
                  <a:gd name="T15" fmla="*/ 8 h 11"/>
                  <a:gd name="T16" fmla="*/ 0 w 15"/>
                  <a:gd name="T17" fmla="*/ 11 h 11"/>
                  <a:gd name="T18" fmla="*/ 1 w 15"/>
                  <a:gd name="T19" fmla="*/ 11 h 11"/>
                  <a:gd name="T20" fmla="*/ 3 w 15"/>
                  <a:gd name="T21" fmla="*/ 11 h 11"/>
                  <a:gd name="T22" fmla="*/ 5 w 15"/>
                  <a:gd name="T23" fmla="*/ 8 h 11"/>
                  <a:gd name="T24" fmla="*/ 6 w 15"/>
                  <a:gd name="T25" fmla="*/ 6 h 11"/>
                  <a:gd name="T26" fmla="*/ 8 w 15"/>
                  <a:gd name="T27" fmla="*/ 6 h 11"/>
                  <a:gd name="T28" fmla="*/ 8 w 15"/>
                  <a:gd name="T29" fmla="*/ 4 h 11"/>
                  <a:gd name="T30" fmla="*/ 9 w 15"/>
                  <a:gd name="T31" fmla="*/ 4 h 11"/>
                  <a:gd name="T32" fmla="*/ 11 w 15"/>
                  <a:gd name="T33" fmla="*/ 2 h 11"/>
                  <a:gd name="T34" fmla="*/ 11 w 15"/>
                  <a:gd name="T35" fmla="*/ 2 h 11"/>
                  <a:gd name="T36" fmla="*/ 11 w 15"/>
                  <a:gd name="T37" fmla="*/ 2 h 11"/>
                  <a:gd name="T38" fmla="*/ 12 w 15"/>
                  <a:gd name="T39" fmla="*/ 2 h 11"/>
                  <a:gd name="T40" fmla="*/ 12 w 15"/>
                  <a:gd name="T41" fmla="*/ 2 h 11"/>
                  <a:gd name="T42" fmla="*/ 12 w 15"/>
                  <a:gd name="T43" fmla="*/ 2 h 11"/>
                  <a:gd name="T44" fmla="*/ 14 w 15"/>
                  <a:gd name="T45" fmla="*/ 2 h 11"/>
                  <a:gd name="T46" fmla="*/ 14 w 15"/>
                  <a:gd name="T47" fmla="*/ 2 h 11"/>
                  <a:gd name="T48" fmla="*/ 14 w 15"/>
                  <a:gd name="T49" fmla="*/ 2 h 11"/>
                  <a:gd name="T50" fmla="*/ 14 w 15"/>
                  <a:gd name="T51" fmla="*/ 2 h 11"/>
                  <a:gd name="T52" fmla="*/ 15 w 15"/>
                  <a:gd name="T53" fmla="*/ 2 h 11"/>
                  <a:gd name="T54" fmla="*/ 15 w 15"/>
                  <a:gd name="T55" fmla="*/ 2 h 11"/>
                  <a:gd name="T56" fmla="*/ 15 w 15"/>
                  <a:gd name="T57" fmla="*/ 2 h 11"/>
                  <a:gd name="T58" fmla="*/ 15 w 15"/>
                  <a:gd name="T59" fmla="*/ 2 h 11"/>
                  <a:gd name="T60" fmla="*/ 15 w 15"/>
                  <a:gd name="T61" fmla="*/ 0 h 11"/>
                  <a:gd name="T62" fmla="*/ 15 w 15"/>
                  <a:gd name="T63" fmla="*/ 0 h 11"/>
                  <a:gd name="T64" fmla="*/ 15 w 15"/>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
                  <a:gd name="T100" fmla="*/ 0 h 11"/>
                  <a:gd name="T101" fmla="*/ 15 w 15"/>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 h="11">
                    <a:moveTo>
                      <a:pt x="15" y="0"/>
                    </a:moveTo>
                    <a:lnTo>
                      <a:pt x="14" y="0"/>
                    </a:lnTo>
                    <a:lnTo>
                      <a:pt x="11" y="0"/>
                    </a:lnTo>
                    <a:lnTo>
                      <a:pt x="9" y="2"/>
                    </a:lnTo>
                    <a:lnTo>
                      <a:pt x="6" y="2"/>
                    </a:lnTo>
                    <a:lnTo>
                      <a:pt x="5" y="4"/>
                    </a:lnTo>
                    <a:lnTo>
                      <a:pt x="3" y="6"/>
                    </a:lnTo>
                    <a:lnTo>
                      <a:pt x="1" y="8"/>
                    </a:lnTo>
                    <a:lnTo>
                      <a:pt x="0" y="11"/>
                    </a:lnTo>
                    <a:lnTo>
                      <a:pt x="1" y="11"/>
                    </a:lnTo>
                    <a:lnTo>
                      <a:pt x="3" y="11"/>
                    </a:lnTo>
                    <a:lnTo>
                      <a:pt x="5" y="8"/>
                    </a:lnTo>
                    <a:lnTo>
                      <a:pt x="6" y="6"/>
                    </a:lnTo>
                    <a:lnTo>
                      <a:pt x="8" y="6"/>
                    </a:lnTo>
                    <a:lnTo>
                      <a:pt x="8" y="4"/>
                    </a:lnTo>
                    <a:lnTo>
                      <a:pt x="9" y="4"/>
                    </a:lnTo>
                    <a:lnTo>
                      <a:pt x="11" y="2"/>
                    </a:lnTo>
                    <a:lnTo>
                      <a:pt x="12" y="2"/>
                    </a:lnTo>
                    <a:lnTo>
                      <a:pt x="14" y="2"/>
                    </a:lnTo>
                    <a:lnTo>
                      <a:pt x="15" y="2"/>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94" name="Freeform 614"/>
              <p:cNvSpPr>
                <a:spLocks/>
              </p:cNvSpPr>
              <p:nvPr/>
            </p:nvSpPr>
            <p:spPr bwMode="auto">
              <a:xfrm>
                <a:off x="2895" y="1787"/>
                <a:ext cx="14" cy="8"/>
              </a:xfrm>
              <a:custGeom>
                <a:avLst/>
                <a:gdLst>
                  <a:gd name="T0" fmla="*/ 14 w 14"/>
                  <a:gd name="T1" fmla="*/ 0 h 8"/>
                  <a:gd name="T2" fmla="*/ 13 w 14"/>
                  <a:gd name="T3" fmla="*/ 0 h 8"/>
                  <a:gd name="T4" fmla="*/ 10 w 14"/>
                  <a:gd name="T5" fmla="*/ 0 h 8"/>
                  <a:gd name="T6" fmla="*/ 8 w 14"/>
                  <a:gd name="T7" fmla="*/ 0 h 8"/>
                  <a:gd name="T8" fmla="*/ 6 w 14"/>
                  <a:gd name="T9" fmla="*/ 0 h 8"/>
                  <a:gd name="T10" fmla="*/ 5 w 14"/>
                  <a:gd name="T11" fmla="*/ 2 h 8"/>
                  <a:gd name="T12" fmla="*/ 3 w 14"/>
                  <a:gd name="T13" fmla="*/ 4 h 8"/>
                  <a:gd name="T14" fmla="*/ 2 w 14"/>
                  <a:gd name="T15" fmla="*/ 6 h 8"/>
                  <a:gd name="T16" fmla="*/ 0 w 14"/>
                  <a:gd name="T17" fmla="*/ 8 h 8"/>
                  <a:gd name="T18" fmla="*/ 2 w 14"/>
                  <a:gd name="T19" fmla="*/ 6 h 8"/>
                  <a:gd name="T20" fmla="*/ 3 w 14"/>
                  <a:gd name="T21" fmla="*/ 4 h 8"/>
                  <a:gd name="T22" fmla="*/ 5 w 14"/>
                  <a:gd name="T23" fmla="*/ 4 h 8"/>
                  <a:gd name="T24" fmla="*/ 6 w 14"/>
                  <a:gd name="T25" fmla="*/ 2 h 8"/>
                  <a:gd name="T26" fmla="*/ 8 w 14"/>
                  <a:gd name="T27" fmla="*/ 0 h 8"/>
                  <a:gd name="T28" fmla="*/ 10 w 14"/>
                  <a:gd name="T29" fmla="*/ 0 h 8"/>
                  <a:gd name="T30" fmla="*/ 13 w 14"/>
                  <a:gd name="T31" fmla="*/ 0 h 8"/>
                  <a:gd name="T32" fmla="*/ 14 w 14"/>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8"/>
                  <a:gd name="T53" fmla="*/ 14 w 14"/>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8">
                    <a:moveTo>
                      <a:pt x="14" y="0"/>
                    </a:moveTo>
                    <a:lnTo>
                      <a:pt x="13" y="0"/>
                    </a:lnTo>
                    <a:lnTo>
                      <a:pt x="10" y="0"/>
                    </a:lnTo>
                    <a:lnTo>
                      <a:pt x="8" y="0"/>
                    </a:lnTo>
                    <a:lnTo>
                      <a:pt x="6" y="0"/>
                    </a:lnTo>
                    <a:lnTo>
                      <a:pt x="5" y="2"/>
                    </a:lnTo>
                    <a:lnTo>
                      <a:pt x="3" y="4"/>
                    </a:lnTo>
                    <a:lnTo>
                      <a:pt x="2" y="6"/>
                    </a:lnTo>
                    <a:lnTo>
                      <a:pt x="0" y="8"/>
                    </a:lnTo>
                    <a:lnTo>
                      <a:pt x="2" y="6"/>
                    </a:lnTo>
                    <a:lnTo>
                      <a:pt x="3" y="4"/>
                    </a:lnTo>
                    <a:lnTo>
                      <a:pt x="5" y="4"/>
                    </a:lnTo>
                    <a:lnTo>
                      <a:pt x="6" y="2"/>
                    </a:lnTo>
                    <a:lnTo>
                      <a:pt x="8" y="0"/>
                    </a:lnTo>
                    <a:lnTo>
                      <a:pt x="10" y="0"/>
                    </a:lnTo>
                    <a:lnTo>
                      <a:pt x="13" y="0"/>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95" name="Freeform 615"/>
              <p:cNvSpPr>
                <a:spLocks/>
              </p:cNvSpPr>
              <p:nvPr/>
            </p:nvSpPr>
            <p:spPr bwMode="auto">
              <a:xfrm>
                <a:off x="3044" y="1955"/>
                <a:ext cx="11" cy="28"/>
              </a:xfrm>
              <a:custGeom>
                <a:avLst/>
                <a:gdLst>
                  <a:gd name="T0" fmla="*/ 9 w 11"/>
                  <a:gd name="T1" fmla="*/ 0 h 28"/>
                  <a:gd name="T2" fmla="*/ 9 w 11"/>
                  <a:gd name="T3" fmla="*/ 4 h 28"/>
                  <a:gd name="T4" fmla="*/ 9 w 11"/>
                  <a:gd name="T5" fmla="*/ 9 h 28"/>
                  <a:gd name="T6" fmla="*/ 7 w 11"/>
                  <a:gd name="T7" fmla="*/ 13 h 28"/>
                  <a:gd name="T8" fmla="*/ 6 w 11"/>
                  <a:gd name="T9" fmla="*/ 15 h 28"/>
                  <a:gd name="T10" fmla="*/ 4 w 11"/>
                  <a:gd name="T11" fmla="*/ 19 h 28"/>
                  <a:gd name="T12" fmla="*/ 3 w 11"/>
                  <a:gd name="T13" fmla="*/ 21 h 28"/>
                  <a:gd name="T14" fmla="*/ 1 w 11"/>
                  <a:gd name="T15" fmla="*/ 25 h 28"/>
                  <a:gd name="T16" fmla="*/ 0 w 11"/>
                  <a:gd name="T17" fmla="*/ 28 h 28"/>
                  <a:gd name="T18" fmla="*/ 3 w 11"/>
                  <a:gd name="T19" fmla="*/ 25 h 28"/>
                  <a:gd name="T20" fmla="*/ 4 w 11"/>
                  <a:gd name="T21" fmla="*/ 23 h 28"/>
                  <a:gd name="T22" fmla="*/ 6 w 11"/>
                  <a:gd name="T23" fmla="*/ 19 h 28"/>
                  <a:gd name="T24" fmla="*/ 7 w 11"/>
                  <a:gd name="T25" fmla="*/ 17 h 28"/>
                  <a:gd name="T26" fmla="*/ 9 w 11"/>
                  <a:gd name="T27" fmla="*/ 13 h 28"/>
                  <a:gd name="T28" fmla="*/ 11 w 11"/>
                  <a:gd name="T29" fmla="*/ 9 h 28"/>
                  <a:gd name="T30" fmla="*/ 11 w 11"/>
                  <a:gd name="T31" fmla="*/ 4 h 28"/>
                  <a:gd name="T32" fmla="*/ 9 w 11"/>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28"/>
                  <a:gd name="T53" fmla="*/ 11 w 11"/>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28">
                    <a:moveTo>
                      <a:pt x="9" y="0"/>
                    </a:moveTo>
                    <a:lnTo>
                      <a:pt x="9" y="4"/>
                    </a:lnTo>
                    <a:lnTo>
                      <a:pt x="9" y="9"/>
                    </a:lnTo>
                    <a:lnTo>
                      <a:pt x="7" y="13"/>
                    </a:lnTo>
                    <a:lnTo>
                      <a:pt x="6" y="15"/>
                    </a:lnTo>
                    <a:lnTo>
                      <a:pt x="4" y="19"/>
                    </a:lnTo>
                    <a:lnTo>
                      <a:pt x="3" y="21"/>
                    </a:lnTo>
                    <a:lnTo>
                      <a:pt x="1" y="25"/>
                    </a:lnTo>
                    <a:lnTo>
                      <a:pt x="0" y="28"/>
                    </a:lnTo>
                    <a:lnTo>
                      <a:pt x="3" y="25"/>
                    </a:lnTo>
                    <a:lnTo>
                      <a:pt x="4" y="23"/>
                    </a:lnTo>
                    <a:lnTo>
                      <a:pt x="6" y="19"/>
                    </a:lnTo>
                    <a:lnTo>
                      <a:pt x="7" y="17"/>
                    </a:lnTo>
                    <a:lnTo>
                      <a:pt x="9" y="13"/>
                    </a:lnTo>
                    <a:lnTo>
                      <a:pt x="11" y="9"/>
                    </a:lnTo>
                    <a:lnTo>
                      <a:pt x="11" y="4"/>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96" name="Freeform 616"/>
              <p:cNvSpPr>
                <a:spLocks/>
              </p:cNvSpPr>
              <p:nvPr/>
            </p:nvSpPr>
            <p:spPr bwMode="auto">
              <a:xfrm>
                <a:off x="3089" y="1991"/>
                <a:ext cx="19" cy="15"/>
              </a:xfrm>
              <a:custGeom>
                <a:avLst/>
                <a:gdLst>
                  <a:gd name="T0" fmla="*/ 19 w 19"/>
                  <a:gd name="T1" fmla="*/ 0 h 15"/>
                  <a:gd name="T2" fmla="*/ 17 w 19"/>
                  <a:gd name="T3" fmla="*/ 0 h 15"/>
                  <a:gd name="T4" fmla="*/ 14 w 19"/>
                  <a:gd name="T5" fmla="*/ 2 h 15"/>
                  <a:gd name="T6" fmla="*/ 11 w 19"/>
                  <a:gd name="T7" fmla="*/ 2 h 15"/>
                  <a:gd name="T8" fmla="*/ 9 w 19"/>
                  <a:gd name="T9" fmla="*/ 4 h 15"/>
                  <a:gd name="T10" fmla="*/ 6 w 19"/>
                  <a:gd name="T11" fmla="*/ 6 h 15"/>
                  <a:gd name="T12" fmla="*/ 5 w 19"/>
                  <a:gd name="T13" fmla="*/ 8 h 15"/>
                  <a:gd name="T14" fmla="*/ 3 w 19"/>
                  <a:gd name="T15" fmla="*/ 10 h 15"/>
                  <a:gd name="T16" fmla="*/ 0 w 19"/>
                  <a:gd name="T17" fmla="*/ 13 h 15"/>
                  <a:gd name="T18" fmla="*/ 2 w 19"/>
                  <a:gd name="T19" fmla="*/ 15 h 15"/>
                  <a:gd name="T20" fmla="*/ 2 w 19"/>
                  <a:gd name="T21" fmla="*/ 15 h 15"/>
                  <a:gd name="T22" fmla="*/ 3 w 19"/>
                  <a:gd name="T23" fmla="*/ 13 h 15"/>
                  <a:gd name="T24" fmla="*/ 3 w 19"/>
                  <a:gd name="T25" fmla="*/ 13 h 15"/>
                  <a:gd name="T26" fmla="*/ 3 w 19"/>
                  <a:gd name="T27" fmla="*/ 13 h 15"/>
                  <a:gd name="T28" fmla="*/ 3 w 19"/>
                  <a:gd name="T29" fmla="*/ 10 h 15"/>
                  <a:gd name="T30" fmla="*/ 3 w 19"/>
                  <a:gd name="T31" fmla="*/ 10 h 15"/>
                  <a:gd name="T32" fmla="*/ 5 w 19"/>
                  <a:gd name="T33" fmla="*/ 10 h 15"/>
                  <a:gd name="T34" fmla="*/ 6 w 19"/>
                  <a:gd name="T35" fmla="*/ 8 h 15"/>
                  <a:gd name="T36" fmla="*/ 8 w 19"/>
                  <a:gd name="T37" fmla="*/ 6 h 15"/>
                  <a:gd name="T38" fmla="*/ 9 w 19"/>
                  <a:gd name="T39" fmla="*/ 4 h 15"/>
                  <a:gd name="T40" fmla="*/ 11 w 19"/>
                  <a:gd name="T41" fmla="*/ 2 h 15"/>
                  <a:gd name="T42" fmla="*/ 13 w 19"/>
                  <a:gd name="T43" fmla="*/ 2 h 15"/>
                  <a:gd name="T44" fmla="*/ 16 w 19"/>
                  <a:gd name="T45" fmla="*/ 0 h 15"/>
                  <a:gd name="T46" fmla="*/ 17 w 19"/>
                  <a:gd name="T47" fmla="*/ 0 h 15"/>
                  <a:gd name="T48" fmla="*/ 19 w 19"/>
                  <a:gd name="T49" fmla="*/ 0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
                  <a:gd name="T76" fmla="*/ 0 h 15"/>
                  <a:gd name="T77" fmla="*/ 19 w 19"/>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 h="15">
                    <a:moveTo>
                      <a:pt x="19" y="0"/>
                    </a:moveTo>
                    <a:lnTo>
                      <a:pt x="17" y="0"/>
                    </a:lnTo>
                    <a:lnTo>
                      <a:pt x="14" y="2"/>
                    </a:lnTo>
                    <a:lnTo>
                      <a:pt x="11" y="2"/>
                    </a:lnTo>
                    <a:lnTo>
                      <a:pt x="9" y="4"/>
                    </a:lnTo>
                    <a:lnTo>
                      <a:pt x="6" y="6"/>
                    </a:lnTo>
                    <a:lnTo>
                      <a:pt x="5" y="8"/>
                    </a:lnTo>
                    <a:lnTo>
                      <a:pt x="3" y="10"/>
                    </a:lnTo>
                    <a:lnTo>
                      <a:pt x="0" y="13"/>
                    </a:lnTo>
                    <a:lnTo>
                      <a:pt x="2" y="15"/>
                    </a:lnTo>
                    <a:lnTo>
                      <a:pt x="3" y="13"/>
                    </a:lnTo>
                    <a:lnTo>
                      <a:pt x="3" y="10"/>
                    </a:lnTo>
                    <a:lnTo>
                      <a:pt x="5" y="10"/>
                    </a:lnTo>
                    <a:lnTo>
                      <a:pt x="6" y="8"/>
                    </a:lnTo>
                    <a:lnTo>
                      <a:pt x="8" y="6"/>
                    </a:lnTo>
                    <a:lnTo>
                      <a:pt x="9" y="4"/>
                    </a:lnTo>
                    <a:lnTo>
                      <a:pt x="11" y="2"/>
                    </a:lnTo>
                    <a:lnTo>
                      <a:pt x="13" y="2"/>
                    </a:lnTo>
                    <a:lnTo>
                      <a:pt x="16" y="0"/>
                    </a:lnTo>
                    <a:lnTo>
                      <a:pt x="17" y="0"/>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97" name="Freeform 617"/>
              <p:cNvSpPr>
                <a:spLocks/>
              </p:cNvSpPr>
              <p:nvPr/>
            </p:nvSpPr>
            <p:spPr bwMode="auto">
              <a:xfrm>
                <a:off x="3163" y="1995"/>
                <a:ext cx="7" cy="9"/>
              </a:xfrm>
              <a:custGeom>
                <a:avLst/>
                <a:gdLst>
                  <a:gd name="T0" fmla="*/ 7 w 7"/>
                  <a:gd name="T1" fmla="*/ 0 h 9"/>
                  <a:gd name="T2" fmla="*/ 6 w 7"/>
                  <a:gd name="T3" fmla="*/ 0 h 9"/>
                  <a:gd name="T4" fmla="*/ 4 w 7"/>
                  <a:gd name="T5" fmla="*/ 2 h 9"/>
                  <a:gd name="T6" fmla="*/ 3 w 7"/>
                  <a:gd name="T7" fmla="*/ 2 h 9"/>
                  <a:gd name="T8" fmla="*/ 3 w 7"/>
                  <a:gd name="T9" fmla="*/ 2 h 9"/>
                  <a:gd name="T10" fmla="*/ 1 w 7"/>
                  <a:gd name="T11" fmla="*/ 4 h 9"/>
                  <a:gd name="T12" fmla="*/ 0 w 7"/>
                  <a:gd name="T13" fmla="*/ 4 h 9"/>
                  <a:gd name="T14" fmla="*/ 0 w 7"/>
                  <a:gd name="T15" fmla="*/ 6 h 9"/>
                  <a:gd name="T16" fmla="*/ 0 w 7"/>
                  <a:gd name="T17" fmla="*/ 9 h 9"/>
                  <a:gd name="T18" fmla="*/ 0 w 7"/>
                  <a:gd name="T19" fmla="*/ 6 h 9"/>
                  <a:gd name="T20" fmla="*/ 1 w 7"/>
                  <a:gd name="T21" fmla="*/ 6 h 9"/>
                  <a:gd name="T22" fmla="*/ 3 w 7"/>
                  <a:gd name="T23" fmla="*/ 6 h 9"/>
                  <a:gd name="T24" fmla="*/ 4 w 7"/>
                  <a:gd name="T25" fmla="*/ 6 h 9"/>
                  <a:gd name="T26" fmla="*/ 4 w 7"/>
                  <a:gd name="T27" fmla="*/ 4 h 9"/>
                  <a:gd name="T28" fmla="*/ 6 w 7"/>
                  <a:gd name="T29" fmla="*/ 4 h 9"/>
                  <a:gd name="T30" fmla="*/ 6 w 7"/>
                  <a:gd name="T31" fmla="*/ 2 h 9"/>
                  <a:gd name="T32" fmla="*/ 7 w 7"/>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9"/>
                  <a:gd name="T53" fmla="*/ 7 w 7"/>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9">
                    <a:moveTo>
                      <a:pt x="7" y="0"/>
                    </a:moveTo>
                    <a:lnTo>
                      <a:pt x="6" y="0"/>
                    </a:lnTo>
                    <a:lnTo>
                      <a:pt x="4" y="2"/>
                    </a:lnTo>
                    <a:lnTo>
                      <a:pt x="3" y="2"/>
                    </a:lnTo>
                    <a:lnTo>
                      <a:pt x="1" y="4"/>
                    </a:lnTo>
                    <a:lnTo>
                      <a:pt x="0" y="4"/>
                    </a:lnTo>
                    <a:lnTo>
                      <a:pt x="0" y="6"/>
                    </a:lnTo>
                    <a:lnTo>
                      <a:pt x="0" y="9"/>
                    </a:lnTo>
                    <a:lnTo>
                      <a:pt x="0" y="6"/>
                    </a:lnTo>
                    <a:lnTo>
                      <a:pt x="1" y="6"/>
                    </a:lnTo>
                    <a:lnTo>
                      <a:pt x="3" y="6"/>
                    </a:lnTo>
                    <a:lnTo>
                      <a:pt x="4" y="6"/>
                    </a:lnTo>
                    <a:lnTo>
                      <a:pt x="4" y="4"/>
                    </a:lnTo>
                    <a:lnTo>
                      <a:pt x="6" y="4"/>
                    </a:lnTo>
                    <a:lnTo>
                      <a:pt x="6" y="2"/>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98" name="Freeform 618"/>
              <p:cNvSpPr>
                <a:spLocks/>
              </p:cNvSpPr>
              <p:nvPr/>
            </p:nvSpPr>
            <p:spPr bwMode="auto">
              <a:xfrm>
                <a:off x="3045" y="1884"/>
                <a:ext cx="33" cy="4"/>
              </a:xfrm>
              <a:custGeom>
                <a:avLst/>
                <a:gdLst>
                  <a:gd name="T0" fmla="*/ 33 w 33"/>
                  <a:gd name="T1" fmla="*/ 0 h 4"/>
                  <a:gd name="T2" fmla="*/ 33 w 33"/>
                  <a:gd name="T3" fmla="*/ 2 h 4"/>
                  <a:gd name="T4" fmla="*/ 32 w 33"/>
                  <a:gd name="T5" fmla="*/ 2 h 4"/>
                  <a:gd name="T6" fmla="*/ 32 w 33"/>
                  <a:gd name="T7" fmla="*/ 2 h 4"/>
                  <a:gd name="T8" fmla="*/ 30 w 33"/>
                  <a:gd name="T9" fmla="*/ 2 h 4"/>
                  <a:gd name="T10" fmla="*/ 30 w 33"/>
                  <a:gd name="T11" fmla="*/ 2 h 4"/>
                  <a:gd name="T12" fmla="*/ 28 w 33"/>
                  <a:gd name="T13" fmla="*/ 2 h 4"/>
                  <a:gd name="T14" fmla="*/ 28 w 33"/>
                  <a:gd name="T15" fmla="*/ 4 h 4"/>
                  <a:gd name="T16" fmla="*/ 27 w 33"/>
                  <a:gd name="T17" fmla="*/ 4 h 4"/>
                  <a:gd name="T18" fmla="*/ 24 w 33"/>
                  <a:gd name="T19" fmla="*/ 2 h 4"/>
                  <a:gd name="T20" fmla="*/ 21 w 33"/>
                  <a:gd name="T21" fmla="*/ 2 h 4"/>
                  <a:gd name="T22" fmla="*/ 17 w 33"/>
                  <a:gd name="T23" fmla="*/ 2 h 4"/>
                  <a:gd name="T24" fmla="*/ 14 w 33"/>
                  <a:gd name="T25" fmla="*/ 0 h 4"/>
                  <a:gd name="T26" fmla="*/ 10 w 33"/>
                  <a:gd name="T27" fmla="*/ 0 h 4"/>
                  <a:gd name="T28" fmla="*/ 6 w 33"/>
                  <a:gd name="T29" fmla="*/ 0 h 4"/>
                  <a:gd name="T30" fmla="*/ 3 w 33"/>
                  <a:gd name="T31" fmla="*/ 2 h 4"/>
                  <a:gd name="T32" fmla="*/ 0 w 33"/>
                  <a:gd name="T33" fmla="*/ 2 h 4"/>
                  <a:gd name="T34" fmla="*/ 3 w 33"/>
                  <a:gd name="T35" fmla="*/ 4 h 4"/>
                  <a:gd name="T36" fmla="*/ 6 w 33"/>
                  <a:gd name="T37" fmla="*/ 4 h 4"/>
                  <a:gd name="T38" fmla="*/ 11 w 33"/>
                  <a:gd name="T39" fmla="*/ 4 h 4"/>
                  <a:gd name="T40" fmla="*/ 14 w 33"/>
                  <a:gd name="T41" fmla="*/ 4 h 4"/>
                  <a:gd name="T42" fmla="*/ 19 w 33"/>
                  <a:gd name="T43" fmla="*/ 4 h 4"/>
                  <a:gd name="T44" fmla="*/ 22 w 33"/>
                  <a:gd name="T45" fmla="*/ 4 h 4"/>
                  <a:gd name="T46" fmla="*/ 25 w 33"/>
                  <a:gd name="T47" fmla="*/ 4 h 4"/>
                  <a:gd name="T48" fmla="*/ 30 w 33"/>
                  <a:gd name="T49" fmla="*/ 4 h 4"/>
                  <a:gd name="T50" fmla="*/ 33 w 33"/>
                  <a:gd name="T51" fmla="*/ 0 h 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
                  <a:gd name="T79" fmla="*/ 0 h 4"/>
                  <a:gd name="T80" fmla="*/ 33 w 33"/>
                  <a:gd name="T81" fmla="*/ 4 h 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 h="4">
                    <a:moveTo>
                      <a:pt x="33" y="0"/>
                    </a:moveTo>
                    <a:lnTo>
                      <a:pt x="33" y="2"/>
                    </a:lnTo>
                    <a:lnTo>
                      <a:pt x="32" y="2"/>
                    </a:lnTo>
                    <a:lnTo>
                      <a:pt x="30" y="2"/>
                    </a:lnTo>
                    <a:lnTo>
                      <a:pt x="28" y="2"/>
                    </a:lnTo>
                    <a:lnTo>
                      <a:pt x="28" y="4"/>
                    </a:lnTo>
                    <a:lnTo>
                      <a:pt x="27" y="4"/>
                    </a:lnTo>
                    <a:lnTo>
                      <a:pt x="24" y="2"/>
                    </a:lnTo>
                    <a:lnTo>
                      <a:pt x="21" y="2"/>
                    </a:lnTo>
                    <a:lnTo>
                      <a:pt x="17" y="2"/>
                    </a:lnTo>
                    <a:lnTo>
                      <a:pt x="14" y="0"/>
                    </a:lnTo>
                    <a:lnTo>
                      <a:pt x="10" y="0"/>
                    </a:lnTo>
                    <a:lnTo>
                      <a:pt x="6" y="0"/>
                    </a:lnTo>
                    <a:lnTo>
                      <a:pt x="3" y="2"/>
                    </a:lnTo>
                    <a:lnTo>
                      <a:pt x="0" y="2"/>
                    </a:lnTo>
                    <a:lnTo>
                      <a:pt x="3" y="4"/>
                    </a:lnTo>
                    <a:lnTo>
                      <a:pt x="6" y="4"/>
                    </a:lnTo>
                    <a:lnTo>
                      <a:pt x="11" y="4"/>
                    </a:lnTo>
                    <a:lnTo>
                      <a:pt x="14" y="4"/>
                    </a:lnTo>
                    <a:lnTo>
                      <a:pt x="19" y="4"/>
                    </a:lnTo>
                    <a:lnTo>
                      <a:pt x="22" y="4"/>
                    </a:lnTo>
                    <a:lnTo>
                      <a:pt x="25" y="4"/>
                    </a:lnTo>
                    <a:lnTo>
                      <a:pt x="30" y="4"/>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399" name="Freeform 619"/>
              <p:cNvSpPr>
                <a:spLocks/>
              </p:cNvSpPr>
              <p:nvPr/>
            </p:nvSpPr>
            <p:spPr bwMode="auto">
              <a:xfrm>
                <a:off x="3020" y="1758"/>
                <a:ext cx="21" cy="4"/>
              </a:xfrm>
              <a:custGeom>
                <a:avLst/>
                <a:gdLst>
                  <a:gd name="T0" fmla="*/ 19 w 21"/>
                  <a:gd name="T1" fmla="*/ 4 h 4"/>
                  <a:gd name="T2" fmla="*/ 17 w 21"/>
                  <a:gd name="T3" fmla="*/ 2 h 4"/>
                  <a:gd name="T4" fmla="*/ 14 w 21"/>
                  <a:gd name="T5" fmla="*/ 2 h 4"/>
                  <a:gd name="T6" fmla="*/ 13 w 21"/>
                  <a:gd name="T7" fmla="*/ 2 h 4"/>
                  <a:gd name="T8" fmla="*/ 10 w 21"/>
                  <a:gd name="T9" fmla="*/ 0 h 4"/>
                  <a:gd name="T10" fmla="*/ 8 w 21"/>
                  <a:gd name="T11" fmla="*/ 0 h 4"/>
                  <a:gd name="T12" fmla="*/ 5 w 21"/>
                  <a:gd name="T13" fmla="*/ 0 h 4"/>
                  <a:gd name="T14" fmla="*/ 3 w 21"/>
                  <a:gd name="T15" fmla="*/ 0 h 4"/>
                  <a:gd name="T16" fmla="*/ 0 w 21"/>
                  <a:gd name="T17" fmla="*/ 0 h 4"/>
                  <a:gd name="T18" fmla="*/ 2 w 21"/>
                  <a:gd name="T19" fmla="*/ 2 h 4"/>
                  <a:gd name="T20" fmla="*/ 5 w 21"/>
                  <a:gd name="T21" fmla="*/ 4 h 4"/>
                  <a:gd name="T22" fmla="*/ 8 w 21"/>
                  <a:gd name="T23" fmla="*/ 4 h 4"/>
                  <a:gd name="T24" fmla="*/ 10 w 21"/>
                  <a:gd name="T25" fmla="*/ 4 h 4"/>
                  <a:gd name="T26" fmla="*/ 13 w 21"/>
                  <a:gd name="T27" fmla="*/ 4 h 4"/>
                  <a:gd name="T28" fmla="*/ 16 w 21"/>
                  <a:gd name="T29" fmla="*/ 2 h 4"/>
                  <a:gd name="T30" fmla="*/ 17 w 21"/>
                  <a:gd name="T31" fmla="*/ 2 h 4"/>
                  <a:gd name="T32" fmla="*/ 21 w 21"/>
                  <a:gd name="T33" fmla="*/ 4 h 4"/>
                  <a:gd name="T34" fmla="*/ 21 w 21"/>
                  <a:gd name="T35" fmla="*/ 4 h 4"/>
                  <a:gd name="T36" fmla="*/ 21 w 21"/>
                  <a:gd name="T37" fmla="*/ 4 h 4"/>
                  <a:gd name="T38" fmla="*/ 21 w 21"/>
                  <a:gd name="T39" fmla="*/ 4 h 4"/>
                  <a:gd name="T40" fmla="*/ 21 w 21"/>
                  <a:gd name="T41" fmla="*/ 4 h 4"/>
                  <a:gd name="T42" fmla="*/ 21 w 21"/>
                  <a:gd name="T43" fmla="*/ 4 h 4"/>
                  <a:gd name="T44" fmla="*/ 21 w 21"/>
                  <a:gd name="T45" fmla="*/ 4 h 4"/>
                  <a:gd name="T46" fmla="*/ 21 w 21"/>
                  <a:gd name="T47" fmla="*/ 4 h 4"/>
                  <a:gd name="T48" fmla="*/ 19 w 21"/>
                  <a:gd name="T49" fmla="*/ 4 h 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4"/>
                  <a:gd name="T77" fmla="*/ 21 w 21"/>
                  <a:gd name="T78" fmla="*/ 4 h 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4">
                    <a:moveTo>
                      <a:pt x="19" y="4"/>
                    </a:moveTo>
                    <a:lnTo>
                      <a:pt x="17" y="2"/>
                    </a:lnTo>
                    <a:lnTo>
                      <a:pt x="14" y="2"/>
                    </a:lnTo>
                    <a:lnTo>
                      <a:pt x="13" y="2"/>
                    </a:lnTo>
                    <a:lnTo>
                      <a:pt x="10" y="0"/>
                    </a:lnTo>
                    <a:lnTo>
                      <a:pt x="8" y="0"/>
                    </a:lnTo>
                    <a:lnTo>
                      <a:pt x="5" y="0"/>
                    </a:lnTo>
                    <a:lnTo>
                      <a:pt x="3" y="0"/>
                    </a:lnTo>
                    <a:lnTo>
                      <a:pt x="0" y="0"/>
                    </a:lnTo>
                    <a:lnTo>
                      <a:pt x="2" y="2"/>
                    </a:lnTo>
                    <a:lnTo>
                      <a:pt x="5" y="4"/>
                    </a:lnTo>
                    <a:lnTo>
                      <a:pt x="8" y="4"/>
                    </a:lnTo>
                    <a:lnTo>
                      <a:pt x="10" y="4"/>
                    </a:lnTo>
                    <a:lnTo>
                      <a:pt x="13" y="4"/>
                    </a:lnTo>
                    <a:lnTo>
                      <a:pt x="16" y="2"/>
                    </a:lnTo>
                    <a:lnTo>
                      <a:pt x="17" y="2"/>
                    </a:lnTo>
                    <a:lnTo>
                      <a:pt x="21" y="4"/>
                    </a:lnTo>
                    <a:lnTo>
                      <a:pt x="19"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00" name="Freeform 620"/>
              <p:cNvSpPr>
                <a:spLocks/>
              </p:cNvSpPr>
              <p:nvPr/>
            </p:nvSpPr>
            <p:spPr bwMode="auto">
              <a:xfrm>
                <a:off x="2934" y="1745"/>
                <a:ext cx="10" cy="23"/>
              </a:xfrm>
              <a:custGeom>
                <a:avLst/>
                <a:gdLst>
                  <a:gd name="T0" fmla="*/ 10 w 10"/>
                  <a:gd name="T1" fmla="*/ 0 h 23"/>
                  <a:gd name="T2" fmla="*/ 8 w 10"/>
                  <a:gd name="T3" fmla="*/ 2 h 23"/>
                  <a:gd name="T4" fmla="*/ 6 w 10"/>
                  <a:gd name="T5" fmla="*/ 4 h 23"/>
                  <a:gd name="T6" fmla="*/ 5 w 10"/>
                  <a:gd name="T7" fmla="*/ 6 h 23"/>
                  <a:gd name="T8" fmla="*/ 3 w 10"/>
                  <a:gd name="T9" fmla="*/ 10 h 23"/>
                  <a:gd name="T10" fmla="*/ 3 w 10"/>
                  <a:gd name="T11" fmla="*/ 13 h 23"/>
                  <a:gd name="T12" fmla="*/ 3 w 10"/>
                  <a:gd name="T13" fmla="*/ 17 h 23"/>
                  <a:gd name="T14" fmla="*/ 3 w 10"/>
                  <a:gd name="T15" fmla="*/ 19 h 23"/>
                  <a:gd name="T16" fmla="*/ 5 w 10"/>
                  <a:gd name="T17" fmla="*/ 23 h 23"/>
                  <a:gd name="T18" fmla="*/ 2 w 10"/>
                  <a:gd name="T19" fmla="*/ 21 h 23"/>
                  <a:gd name="T20" fmla="*/ 2 w 10"/>
                  <a:gd name="T21" fmla="*/ 19 h 23"/>
                  <a:gd name="T22" fmla="*/ 0 w 10"/>
                  <a:gd name="T23" fmla="*/ 17 h 23"/>
                  <a:gd name="T24" fmla="*/ 0 w 10"/>
                  <a:gd name="T25" fmla="*/ 15 h 23"/>
                  <a:gd name="T26" fmla="*/ 0 w 10"/>
                  <a:gd name="T27" fmla="*/ 13 h 23"/>
                  <a:gd name="T28" fmla="*/ 0 w 10"/>
                  <a:gd name="T29" fmla="*/ 8 h 23"/>
                  <a:gd name="T30" fmla="*/ 0 w 10"/>
                  <a:gd name="T31" fmla="*/ 6 h 23"/>
                  <a:gd name="T32" fmla="*/ 2 w 10"/>
                  <a:gd name="T33" fmla="*/ 4 h 23"/>
                  <a:gd name="T34" fmla="*/ 3 w 10"/>
                  <a:gd name="T35" fmla="*/ 4 h 23"/>
                  <a:gd name="T36" fmla="*/ 3 w 10"/>
                  <a:gd name="T37" fmla="*/ 2 h 23"/>
                  <a:gd name="T38" fmla="*/ 5 w 10"/>
                  <a:gd name="T39" fmla="*/ 2 h 23"/>
                  <a:gd name="T40" fmla="*/ 5 w 10"/>
                  <a:gd name="T41" fmla="*/ 2 h 23"/>
                  <a:gd name="T42" fmla="*/ 6 w 10"/>
                  <a:gd name="T43" fmla="*/ 0 h 23"/>
                  <a:gd name="T44" fmla="*/ 6 w 10"/>
                  <a:gd name="T45" fmla="*/ 0 h 23"/>
                  <a:gd name="T46" fmla="*/ 8 w 10"/>
                  <a:gd name="T47" fmla="*/ 0 h 23"/>
                  <a:gd name="T48" fmla="*/ 10 w 10"/>
                  <a:gd name="T49" fmla="*/ 0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
                  <a:gd name="T76" fmla="*/ 0 h 23"/>
                  <a:gd name="T77" fmla="*/ 10 w 10"/>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 h="23">
                    <a:moveTo>
                      <a:pt x="10" y="0"/>
                    </a:moveTo>
                    <a:lnTo>
                      <a:pt x="8" y="2"/>
                    </a:lnTo>
                    <a:lnTo>
                      <a:pt x="6" y="4"/>
                    </a:lnTo>
                    <a:lnTo>
                      <a:pt x="5" y="6"/>
                    </a:lnTo>
                    <a:lnTo>
                      <a:pt x="3" y="10"/>
                    </a:lnTo>
                    <a:lnTo>
                      <a:pt x="3" y="13"/>
                    </a:lnTo>
                    <a:lnTo>
                      <a:pt x="3" y="17"/>
                    </a:lnTo>
                    <a:lnTo>
                      <a:pt x="3" y="19"/>
                    </a:lnTo>
                    <a:lnTo>
                      <a:pt x="5" y="23"/>
                    </a:lnTo>
                    <a:lnTo>
                      <a:pt x="2" y="21"/>
                    </a:lnTo>
                    <a:lnTo>
                      <a:pt x="2" y="19"/>
                    </a:lnTo>
                    <a:lnTo>
                      <a:pt x="0" y="17"/>
                    </a:lnTo>
                    <a:lnTo>
                      <a:pt x="0" y="15"/>
                    </a:lnTo>
                    <a:lnTo>
                      <a:pt x="0" y="13"/>
                    </a:lnTo>
                    <a:lnTo>
                      <a:pt x="0" y="8"/>
                    </a:lnTo>
                    <a:lnTo>
                      <a:pt x="0" y="6"/>
                    </a:lnTo>
                    <a:lnTo>
                      <a:pt x="2" y="4"/>
                    </a:lnTo>
                    <a:lnTo>
                      <a:pt x="3" y="4"/>
                    </a:lnTo>
                    <a:lnTo>
                      <a:pt x="3" y="2"/>
                    </a:lnTo>
                    <a:lnTo>
                      <a:pt x="5" y="2"/>
                    </a:lnTo>
                    <a:lnTo>
                      <a:pt x="6" y="0"/>
                    </a:lnTo>
                    <a:lnTo>
                      <a:pt x="8"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01" name="Freeform 621"/>
              <p:cNvSpPr>
                <a:spLocks/>
              </p:cNvSpPr>
              <p:nvPr/>
            </p:nvSpPr>
            <p:spPr bwMode="auto">
              <a:xfrm>
                <a:off x="2922" y="1671"/>
                <a:ext cx="20" cy="9"/>
              </a:xfrm>
              <a:custGeom>
                <a:avLst/>
                <a:gdLst>
                  <a:gd name="T0" fmla="*/ 20 w 20"/>
                  <a:gd name="T1" fmla="*/ 0 h 9"/>
                  <a:gd name="T2" fmla="*/ 18 w 20"/>
                  <a:gd name="T3" fmla="*/ 2 h 9"/>
                  <a:gd name="T4" fmla="*/ 15 w 20"/>
                  <a:gd name="T5" fmla="*/ 5 h 9"/>
                  <a:gd name="T6" fmla="*/ 12 w 20"/>
                  <a:gd name="T7" fmla="*/ 5 h 9"/>
                  <a:gd name="T8" fmla="*/ 11 w 20"/>
                  <a:gd name="T9" fmla="*/ 5 h 9"/>
                  <a:gd name="T10" fmla="*/ 8 w 20"/>
                  <a:gd name="T11" fmla="*/ 5 h 9"/>
                  <a:gd name="T12" fmla="*/ 4 w 20"/>
                  <a:gd name="T13" fmla="*/ 5 h 9"/>
                  <a:gd name="T14" fmla="*/ 1 w 20"/>
                  <a:gd name="T15" fmla="*/ 7 h 9"/>
                  <a:gd name="T16" fmla="*/ 0 w 20"/>
                  <a:gd name="T17" fmla="*/ 7 h 9"/>
                  <a:gd name="T18" fmla="*/ 1 w 20"/>
                  <a:gd name="T19" fmla="*/ 9 h 9"/>
                  <a:gd name="T20" fmla="*/ 3 w 20"/>
                  <a:gd name="T21" fmla="*/ 9 h 9"/>
                  <a:gd name="T22" fmla="*/ 4 w 20"/>
                  <a:gd name="T23" fmla="*/ 9 h 9"/>
                  <a:gd name="T24" fmla="*/ 6 w 20"/>
                  <a:gd name="T25" fmla="*/ 9 h 9"/>
                  <a:gd name="T26" fmla="*/ 8 w 20"/>
                  <a:gd name="T27" fmla="*/ 7 h 9"/>
                  <a:gd name="T28" fmla="*/ 9 w 20"/>
                  <a:gd name="T29" fmla="*/ 5 h 9"/>
                  <a:gd name="T30" fmla="*/ 12 w 20"/>
                  <a:gd name="T31" fmla="*/ 5 h 9"/>
                  <a:gd name="T32" fmla="*/ 14 w 20"/>
                  <a:gd name="T33" fmla="*/ 2 h 9"/>
                  <a:gd name="T34" fmla="*/ 2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9"/>
                  <a:gd name="T56" fmla="*/ 20 w 20"/>
                  <a:gd name="T57" fmla="*/ 9 h 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9">
                    <a:moveTo>
                      <a:pt x="20" y="0"/>
                    </a:moveTo>
                    <a:lnTo>
                      <a:pt x="18" y="2"/>
                    </a:lnTo>
                    <a:lnTo>
                      <a:pt x="15" y="5"/>
                    </a:lnTo>
                    <a:lnTo>
                      <a:pt x="12" y="5"/>
                    </a:lnTo>
                    <a:lnTo>
                      <a:pt x="11" y="5"/>
                    </a:lnTo>
                    <a:lnTo>
                      <a:pt x="8" y="5"/>
                    </a:lnTo>
                    <a:lnTo>
                      <a:pt x="4" y="5"/>
                    </a:lnTo>
                    <a:lnTo>
                      <a:pt x="1" y="7"/>
                    </a:lnTo>
                    <a:lnTo>
                      <a:pt x="0" y="7"/>
                    </a:lnTo>
                    <a:lnTo>
                      <a:pt x="1" y="9"/>
                    </a:lnTo>
                    <a:lnTo>
                      <a:pt x="3" y="9"/>
                    </a:lnTo>
                    <a:lnTo>
                      <a:pt x="4" y="9"/>
                    </a:lnTo>
                    <a:lnTo>
                      <a:pt x="6" y="9"/>
                    </a:lnTo>
                    <a:lnTo>
                      <a:pt x="8" y="7"/>
                    </a:lnTo>
                    <a:lnTo>
                      <a:pt x="9" y="5"/>
                    </a:lnTo>
                    <a:lnTo>
                      <a:pt x="12" y="5"/>
                    </a:lnTo>
                    <a:lnTo>
                      <a:pt x="14" y="2"/>
                    </a:lnTo>
                    <a:lnTo>
                      <a:pt x="2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02" name="Freeform 622"/>
              <p:cNvSpPr>
                <a:spLocks/>
              </p:cNvSpPr>
              <p:nvPr/>
            </p:nvSpPr>
            <p:spPr bwMode="auto">
              <a:xfrm>
                <a:off x="3020" y="1688"/>
                <a:ext cx="14" cy="23"/>
              </a:xfrm>
              <a:custGeom>
                <a:avLst/>
                <a:gdLst>
                  <a:gd name="T0" fmla="*/ 14 w 14"/>
                  <a:gd name="T1" fmla="*/ 0 h 23"/>
                  <a:gd name="T2" fmla="*/ 13 w 14"/>
                  <a:gd name="T3" fmla="*/ 2 h 23"/>
                  <a:gd name="T4" fmla="*/ 10 w 14"/>
                  <a:gd name="T5" fmla="*/ 4 h 23"/>
                  <a:gd name="T6" fmla="*/ 8 w 14"/>
                  <a:gd name="T7" fmla="*/ 4 h 23"/>
                  <a:gd name="T8" fmla="*/ 6 w 14"/>
                  <a:gd name="T9" fmla="*/ 7 h 23"/>
                  <a:gd name="T10" fmla="*/ 5 w 14"/>
                  <a:gd name="T11" fmla="*/ 9 h 23"/>
                  <a:gd name="T12" fmla="*/ 3 w 14"/>
                  <a:gd name="T13" fmla="*/ 11 h 23"/>
                  <a:gd name="T14" fmla="*/ 2 w 14"/>
                  <a:gd name="T15" fmla="*/ 15 h 23"/>
                  <a:gd name="T16" fmla="*/ 2 w 14"/>
                  <a:gd name="T17" fmla="*/ 17 h 23"/>
                  <a:gd name="T18" fmla="*/ 2 w 14"/>
                  <a:gd name="T19" fmla="*/ 19 h 23"/>
                  <a:gd name="T20" fmla="*/ 2 w 14"/>
                  <a:gd name="T21" fmla="*/ 19 h 23"/>
                  <a:gd name="T22" fmla="*/ 0 w 14"/>
                  <a:gd name="T23" fmla="*/ 21 h 23"/>
                  <a:gd name="T24" fmla="*/ 0 w 14"/>
                  <a:gd name="T25" fmla="*/ 21 h 23"/>
                  <a:gd name="T26" fmla="*/ 0 w 14"/>
                  <a:gd name="T27" fmla="*/ 23 h 23"/>
                  <a:gd name="T28" fmla="*/ 2 w 14"/>
                  <a:gd name="T29" fmla="*/ 23 h 23"/>
                  <a:gd name="T30" fmla="*/ 2 w 14"/>
                  <a:gd name="T31" fmla="*/ 23 h 23"/>
                  <a:gd name="T32" fmla="*/ 3 w 14"/>
                  <a:gd name="T33" fmla="*/ 23 h 23"/>
                  <a:gd name="T34" fmla="*/ 5 w 14"/>
                  <a:gd name="T35" fmla="*/ 21 h 23"/>
                  <a:gd name="T36" fmla="*/ 5 w 14"/>
                  <a:gd name="T37" fmla="*/ 21 h 23"/>
                  <a:gd name="T38" fmla="*/ 6 w 14"/>
                  <a:gd name="T39" fmla="*/ 19 h 23"/>
                  <a:gd name="T40" fmla="*/ 8 w 14"/>
                  <a:gd name="T41" fmla="*/ 15 h 23"/>
                  <a:gd name="T42" fmla="*/ 8 w 14"/>
                  <a:gd name="T43" fmla="*/ 13 h 23"/>
                  <a:gd name="T44" fmla="*/ 10 w 14"/>
                  <a:gd name="T45" fmla="*/ 11 h 23"/>
                  <a:gd name="T46" fmla="*/ 10 w 14"/>
                  <a:gd name="T47" fmla="*/ 7 h 23"/>
                  <a:gd name="T48" fmla="*/ 11 w 14"/>
                  <a:gd name="T49" fmla="*/ 4 h 23"/>
                  <a:gd name="T50" fmla="*/ 14 w 14"/>
                  <a:gd name="T51" fmla="*/ 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
                  <a:gd name="T79" fmla="*/ 0 h 23"/>
                  <a:gd name="T80" fmla="*/ 14 w 14"/>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 h="23">
                    <a:moveTo>
                      <a:pt x="14" y="0"/>
                    </a:moveTo>
                    <a:lnTo>
                      <a:pt x="13" y="2"/>
                    </a:lnTo>
                    <a:lnTo>
                      <a:pt x="10" y="4"/>
                    </a:lnTo>
                    <a:lnTo>
                      <a:pt x="8" y="4"/>
                    </a:lnTo>
                    <a:lnTo>
                      <a:pt x="6" y="7"/>
                    </a:lnTo>
                    <a:lnTo>
                      <a:pt x="5" y="9"/>
                    </a:lnTo>
                    <a:lnTo>
                      <a:pt x="3" y="11"/>
                    </a:lnTo>
                    <a:lnTo>
                      <a:pt x="2" y="15"/>
                    </a:lnTo>
                    <a:lnTo>
                      <a:pt x="2" y="17"/>
                    </a:lnTo>
                    <a:lnTo>
                      <a:pt x="2" y="19"/>
                    </a:lnTo>
                    <a:lnTo>
                      <a:pt x="0" y="21"/>
                    </a:lnTo>
                    <a:lnTo>
                      <a:pt x="0" y="23"/>
                    </a:lnTo>
                    <a:lnTo>
                      <a:pt x="2" y="23"/>
                    </a:lnTo>
                    <a:lnTo>
                      <a:pt x="3" y="23"/>
                    </a:lnTo>
                    <a:lnTo>
                      <a:pt x="5" y="21"/>
                    </a:lnTo>
                    <a:lnTo>
                      <a:pt x="6" y="19"/>
                    </a:lnTo>
                    <a:lnTo>
                      <a:pt x="8" y="15"/>
                    </a:lnTo>
                    <a:lnTo>
                      <a:pt x="8" y="13"/>
                    </a:lnTo>
                    <a:lnTo>
                      <a:pt x="10" y="11"/>
                    </a:lnTo>
                    <a:lnTo>
                      <a:pt x="10" y="7"/>
                    </a:lnTo>
                    <a:lnTo>
                      <a:pt x="11" y="4"/>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03" name="Freeform 623"/>
              <p:cNvSpPr>
                <a:spLocks/>
              </p:cNvSpPr>
              <p:nvPr/>
            </p:nvSpPr>
            <p:spPr bwMode="auto">
              <a:xfrm>
                <a:off x="3070" y="1734"/>
                <a:ext cx="8" cy="26"/>
              </a:xfrm>
              <a:custGeom>
                <a:avLst/>
                <a:gdLst>
                  <a:gd name="T0" fmla="*/ 8 w 8"/>
                  <a:gd name="T1" fmla="*/ 0 h 26"/>
                  <a:gd name="T2" fmla="*/ 5 w 8"/>
                  <a:gd name="T3" fmla="*/ 3 h 26"/>
                  <a:gd name="T4" fmla="*/ 3 w 8"/>
                  <a:gd name="T5" fmla="*/ 5 h 26"/>
                  <a:gd name="T6" fmla="*/ 2 w 8"/>
                  <a:gd name="T7" fmla="*/ 9 h 26"/>
                  <a:gd name="T8" fmla="*/ 0 w 8"/>
                  <a:gd name="T9" fmla="*/ 11 h 26"/>
                  <a:gd name="T10" fmla="*/ 0 w 8"/>
                  <a:gd name="T11" fmla="*/ 15 h 26"/>
                  <a:gd name="T12" fmla="*/ 2 w 8"/>
                  <a:gd name="T13" fmla="*/ 19 h 26"/>
                  <a:gd name="T14" fmla="*/ 2 w 8"/>
                  <a:gd name="T15" fmla="*/ 24 h 26"/>
                  <a:gd name="T16" fmla="*/ 5 w 8"/>
                  <a:gd name="T17" fmla="*/ 26 h 26"/>
                  <a:gd name="T18" fmla="*/ 5 w 8"/>
                  <a:gd name="T19" fmla="*/ 26 h 26"/>
                  <a:gd name="T20" fmla="*/ 5 w 8"/>
                  <a:gd name="T21" fmla="*/ 26 h 26"/>
                  <a:gd name="T22" fmla="*/ 5 w 8"/>
                  <a:gd name="T23" fmla="*/ 24 h 26"/>
                  <a:gd name="T24" fmla="*/ 5 w 8"/>
                  <a:gd name="T25" fmla="*/ 24 h 26"/>
                  <a:gd name="T26" fmla="*/ 5 w 8"/>
                  <a:gd name="T27" fmla="*/ 24 h 26"/>
                  <a:gd name="T28" fmla="*/ 7 w 8"/>
                  <a:gd name="T29" fmla="*/ 21 h 26"/>
                  <a:gd name="T30" fmla="*/ 5 w 8"/>
                  <a:gd name="T31" fmla="*/ 21 h 26"/>
                  <a:gd name="T32" fmla="*/ 5 w 8"/>
                  <a:gd name="T33" fmla="*/ 21 h 26"/>
                  <a:gd name="T34" fmla="*/ 5 w 8"/>
                  <a:gd name="T35" fmla="*/ 19 h 26"/>
                  <a:gd name="T36" fmla="*/ 5 w 8"/>
                  <a:gd name="T37" fmla="*/ 15 h 26"/>
                  <a:gd name="T38" fmla="*/ 5 w 8"/>
                  <a:gd name="T39" fmla="*/ 13 h 26"/>
                  <a:gd name="T40" fmla="*/ 5 w 8"/>
                  <a:gd name="T41" fmla="*/ 11 h 26"/>
                  <a:gd name="T42" fmla="*/ 5 w 8"/>
                  <a:gd name="T43" fmla="*/ 7 h 26"/>
                  <a:gd name="T44" fmla="*/ 7 w 8"/>
                  <a:gd name="T45" fmla="*/ 5 h 26"/>
                  <a:gd name="T46" fmla="*/ 7 w 8"/>
                  <a:gd name="T47" fmla="*/ 3 h 26"/>
                  <a:gd name="T48" fmla="*/ 8 w 8"/>
                  <a:gd name="T49" fmla="*/ 0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
                  <a:gd name="T76" fmla="*/ 0 h 26"/>
                  <a:gd name="T77" fmla="*/ 8 w 8"/>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 h="26">
                    <a:moveTo>
                      <a:pt x="8" y="0"/>
                    </a:moveTo>
                    <a:lnTo>
                      <a:pt x="5" y="3"/>
                    </a:lnTo>
                    <a:lnTo>
                      <a:pt x="3" y="5"/>
                    </a:lnTo>
                    <a:lnTo>
                      <a:pt x="2" y="9"/>
                    </a:lnTo>
                    <a:lnTo>
                      <a:pt x="0" y="11"/>
                    </a:lnTo>
                    <a:lnTo>
                      <a:pt x="0" y="15"/>
                    </a:lnTo>
                    <a:lnTo>
                      <a:pt x="2" y="19"/>
                    </a:lnTo>
                    <a:lnTo>
                      <a:pt x="2" y="24"/>
                    </a:lnTo>
                    <a:lnTo>
                      <a:pt x="5" y="26"/>
                    </a:lnTo>
                    <a:lnTo>
                      <a:pt x="5" y="24"/>
                    </a:lnTo>
                    <a:lnTo>
                      <a:pt x="7" y="21"/>
                    </a:lnTo>
                    <a:lnTo>
                      <a:pt x="5" y="21"/>
                    </a:lnTo>
                    <a:lnTo>
                      <a:pt x="5" y="19"/>
                    </a:lnTo>
                    <a:lnTo>
                      <a:pt x="5" y="15"/>
                    </a:lnTo>
                    <a:lnTo>
                      <a:pt x="5" y="13"/>
                    </a:lnTo>
                    <a:lnTo>
                      <a:pt x="5" y="11"/>
                    </a:lnTo>
                    <a:lnTo>
                      <a:pt x="5" y="7"/>
                    </a:lnTo>
                    <a:lnTo>
                      <a:pt x="7" y="5"/>
                    </a:lnTo>
                    <a:lnTo>
                      <a:pt x="7" y="3"/>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04" name="Freeform 624"/>
              <p:cNvSpPr>
                <a:spLocks/>
              </p:cNvSpPr>
              <p:nvPr/>
            </p:nvSpPr>
            <p:spPr bwMode="auto">
              <a:xfrm>
                <a:off x="3097" y="1770"/>
                <a:ext cx="6" cy="36"/>
              </a:xfrm>
              <a:custGeom>
                <a:avLst/>
                <a:gdLst>
                  <a:gd name="T0" fmla="*/ 5 w 6"/>
                  <a:gd name="T1" fmla="*/ 0 h 36"/>
                  <a:gd name="T2" fmla="*/ 1 w 6"/>
                  <a:gd name="T3" fmla="*/ 4 h 36"/>
                  <a:gd name="T4" fmla="*/ 0 w 6"/>
                  <a:gd name="T5" fmla="*/ 9 h 36"/>
                  <a:gd name="T6" fmla="*/ 0 w 6"/>
                  <a:gd name="T7" fmla="*/ 13 h 36"/>
                  <a:gd name="T8" fmla="*/ 0 w 6"/>
                  <a:gd name="T9" fmla="*/ 17 h 36"/>
                  <a:gd name="T10" fmla="*/ 0 w 6"/>
                  <a:gd name="T11" fmla="*/ 21 h 36"/>
                  <a:gd name="T12" fmla="*/ 1 w 6"/>
                  <a:gd name="T13" fmla="*/ 28 h 36"/>
                  <a:gd name="T14" fmla="*/ 1 w 6"/>
                  <a:gd name="T15" fmla="*/ 32 h 36"/>
                  <a:gd name="T16" fmla="*/ 1 w 6"/>
                  <a:gd name="T17" fmla="*/ 36 h 36"/>
                  <a:gd name="T18" fmla="*/ 1 w 6"/>
                  <a:gd name="T19" fmla="*/ 32 h 36"/>
                  <a:gd name="T20" fmla="*/ 3 w 6"/>
                  <a:gd name="T21" fmla="*/ 28 h 36"/>
                  <a:gd name="T22" fmla="*/ 3 w 6"/>
                  <a:gd name="T23" fmla="*/ 23 h 36"/>
                  <a:gd name="T24" fmla="*/ 5 w 6"/>
                  <a:gd name="T25" fmla="*/ 19 h 36"/>
                  <a:gd name="T26" fmla="*/ 5 w 6"/>
                  <a:gd name="T27" fmla="*/ 15 h 36"/>
                  <a:gd name="T28" fmla="*/ 5 w 6"/>
                  <a:gd name="T29" fmla="*/ 11 h 36"/>
                  <a:gd name="T30" fmla="*/ 6 w 6"/>
                  <a:gd name="T31" fmla="*/ 7 h 36"/>
                  <a:gd name="T32" fmla="*/ 6 w 6"/>
                  <a:gd name="T33" fmla="*/ 2 h 36"/>
                  <a:gd name="T34" fmla="*/ 5 w 6"/>
                  <a:gd name="T35" fmla="*/ 0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36"/>
                  <a:gd name="T56" fmla="*/ 6 w 6"/>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36">
                    <a:moveTo>
                      <a:pt x="5" y="0"/>
                    </a:moveTo>
                    <a:lnTo>
                      <a:pt x="1" y="4"/>
                    </a:lnTo>
                    <a:lnTo>
                      <a:pt x="0" y="9"/>
                    </a:lnTo>
                    <a:lnTo>
                      <a:pt x="0" y="13"/>
                    </a:lnTo>
                    <a:lnTo>
                      <a:pt x="0" y="17"/>
                    </a:lnTo>
                    <a:lnTo>
                      <a:pt x="0" y="21"/>
                    </a:lnTo>
                    <a:lnTo>
                      <a:pt x="1" y="28"/>
                    </a:lnTo>
                    <a:lnTo>
                      <a:pt x="1" y="32"/>
                    </a:lnTo>
                    <a:lnTo>
                      <a:pt x="1" y="36"/>
                    </a:lnTo>
                    <a:lnTo>
                      <a:pt x="1" y="32"/>
                    </a:lnTo>
                    <a:lnTo>
                      <a:pt x="3" y="28"/>
                    </a:lnTo>
                    <a:lnTo>
                      <a:pt x="3" y="23"/>
                    </a:lnTo>
                    <a:lnTo>
                      <a:pt x="5" y="19"/>
                    </a:lnTo>
                    <a:lnTo>
                      <a:pt x="5" y="15"/>
                    </a:lnTo>
                    <a:lnTo>
                      <a:pt x="5" y="11"/>
                    </a:lnTo>
                    <a:lnTo>
                      <a:pt x="6" y="7"/>
                    </a:lnTo>
                    <a:lnTo>
                      <a:pt x="6" y="2"/>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05" name="Freeform 625"/>
              <p:cNvSpPr>
                <a:spLocks/>
              </p:cNvSpPr>
              <p:nvPr/>
            </p:nvSpPr>
            <p:spPr bwMode="auto">
              <a:xfrm>
                <a:off x="3138" y="1806"/>
                <a:ext cx="12" cy="34"/>
              </a:xfrm>
              <a:custGeom>
                <a:avLst/>
                <a:gdLst>
                  <a:gd name="T0" fmla="*/ 10 w 12"/>
                  <a:gd name="T1" fmla="*/ 0 h 34"/>
                  <a:gd name="T2" fmla="*/ 9 w 12"/>
                  <a:gd name="T3" fmla="*/ 2 h 34"/>
                  <a:gd name="T4" fmla="*/ 9 w 12"/>
                  <a:gd name="T5" fmla="*/ 4 h 34"/>
                  <a:gd name="T6" fmla="*/ 7 w 12"/>
                  <a:gd name="T7" fmla="*/ 6 h 34"/>
                  <a:gd name="T8" fmla="*/ 6 w 12"/>
                  <a:gd name="T9" fmla="*/ 6 h 34"/>
                  <a:gd name="T10" fmla="*/ 4 w 12"/>
                  <a:gd name="T11" fmla="*/ 8 h 34"/>
                  <a:gd name="T12" fmla="*/ 4 w 12"/>
                  <a:gd name="T13" fmla="*/ 10 h 34"/>
                  <a:gd name="T14" fmla="*/ 3 w 12"/>
                  <a:gd name="T15" fmla="*/ 13 h 34"/>
                  <a:gd name="T16" fmla="*/ 3 w 12"/>
                  <a:gd name="T17" fmla="*/ 15 h 34"/>
                  <a:gd name="T18" fmla="*/ 3 w 12"/>
                  <a:gd name="T19" fmla="*/ 17 h 34"/>
                  <a:gd name="T20" fmla="*/ 3 w 12"/>
                  <a:gd name="T21" fmla="*/ 19 h 34"/>
                  <a:gd name="T22" fmla="*/ 1 w 12"/>
                  <a:gd name="T23" fmla="*/ 21 h 34"/>
                  <a:gd name="T24" fmla="*/ 1 w 12"/>
                  <a:gd name="T25" fmla="*/ 25 h 34"/>
                  <a:gd name="T26" fmla="*/ 0 w 12"/>
                  <a:gd name="T27" fmla="*/ 27 h 34"/>
                  <a:gd name="T28" fmla="*/ 0 w 12"/>
                  <a:gd name="T29" fmla="*/ 29 h 34"/>
                  <a:gd name="T30" fmla="*/ 0 w 12"/>
                  <a:gd name="T31" fmla="*/ 31 h 34"/>
                  <a:gd name="T32" fmla="*/ 0 w 12"/>
                  <a:gd name="T33" fmla="*/ 34 h 34"/>
                  <a:gd name="T34" fmla="*/ 1 w 12"/>
                  <a:gd name="T35" fmla="*/ 29 h 34"/>
                  <a:gd name="T36" fmla="*/ 3 w 12"/>
                  <a:gd name="T37" fmla="*/ 25 h 34"/>
                  <a:gd name="T38" fmla="*/ 6 w 12"/>
                  <a:gd name="T39" fmla="*/ 21 h 34"/>
                  <a:gd name="T40" fmla="*/ 7 w 12"/>
                  <a:gd name="T41" fmla="*/ 19 h 34"/>
                  <a:gd name="T42" fmla="*/ 10 w 12"/>
                  <a:gd name="T43" fmla="*/ 15 h 34"/>
                  <a:gd name="T44" fmla="*/ 10 w 12"/>
                  <a:gd name="T45" fmla="*/ 10 h 34"/>
                  <a:gd name="T46" fmla="*/ 12 w 12"/>
                  <a:gd name="T47" fmla="*/ 6 h 34"/>
                  <a:gd name="T48" fmla="*/ 10 w 12"/>
                  <a:gd name="T49" fmla="*/ 0 h 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34"/>
                  <a:gd name="T77" fmla="*/ 12 w 12"/>
                  <a:gd name="T78" fmla="*/ 34 h 3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34">
                    <a:moveTo>
                      <a:pt x="10" y="0"/>
                    </a:moveTo>
                    <a:lnTo>
                      <a:pt x="9" y="2"/>
                    </a:lnTo>
                    <a:lnTo>
                      <a:pt x="9" y="4"/>
                    </a:lnTo>
                    <a:lnTo>
                      <a:pt x="7" y="6"/>
                    </a:lnTo>
                    <a:lnTo>
                      <a:pt x="6" y="6"/>
                    </a:lnTo>
                    <a:lnTo>
                      <a:pt x="4" y="8"/>
                    </a:lnTo>
                    <a:lnTo>
                      <a:pt x="4" y="10"/>
                    </a:lnTo>
                    <a:lnTo>
                      <a:pt x="3" y="13"/>
                    </a:lnTo>
                    <a:lnTo>
                      <a:pt x="3" y="15"/>
                    </a:lnTo>
                    <a:lnTo>
                      <a:pt x="3" y="17"/>
                    </a:lnTo>
                    <a:lnTo>
                      <a:pt x="3" y="19"/>
                    </a:lnTo>
                    <a:lnTo>
                      <a:pt x="1" y="21"/>
                    </a:lnTo>
                    <a:lnTo>
                      <a:pt x="1" y="25"/>
                    </a:lnTo>
                    <a:lnTo>
                      <a:pt x="0" y="27"/>
                    </a:lnTo>
                    <a:lnTo>
                      <a:pt x="0" y="29"/>
                    </a:lnTo>
                    <a:lnTo>
                      <a:pt x="0" y="31"/>
                    </a:lnTo>
                    <a:lnTo>
                      <a:pt x="0" y="34"/>
                    </a:lnTo>
                    <a:lnTo>
                      <a:pt x="1" y="29"/>
                    </a:lnTo>
                    <a:lnTo>
                      <a:pt x="3" y="25"/>
                    </a:lnTo>
                    <a:lnTo>
                      <a:pt x="6" y="21"/>
                    </a:lnTo>
                    <a:lnTo>
                      <a:pt x="7" y="19"/>
                    </a:lnTo>
                    <a:lnTo>
                      <a:pt x="10" y="15"/>
                    </a:lnTo>
                    <a:lnTo>
                      <a:pt x="10" y="10"/>
                    </a:lnTo>
                    <a:lnTo>
                      <a:pt x="12" y="6"/>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406" name="Freeform 626"/>
              <p:cNvSpPr>
                <a:spLocks/>
              </p:cNvSpPr>
              <p:nvPr/>
            </p:nvSpPr>
            <p:spPr bwMode="auto">
              <a:xfrm>
                <a:off x="3184" y="1882"/>
                <a:ext cx="14" cy="42"/>
              </a:xfrm>
              <a:custGeom>
                <a:avLst/>
                <a:gdLst>
                  <a:gd name="T0" fmla="*/ 5 w 14"/>
                  <a:gd name="T1" fmla="*/ 2 h 42"/>
                  <a:gd name="T2" fmla="*/ 2 w 14"/>
                  <a:gd name="T3" fmla="*/ 2 h 42"/>
                  <a:gd name="T4" fmla="*/ 0 w 14"/>
                  <a:gd name="T5" fmla="*/ 6 h 42"/>
                  <a:gd name="T6" fmla="*/ 0 w 14"/>
                  <a:gd name="T7" fmla="*/ 8 h 42"/>
                  <a:gd name="T8" fmla="*/ 0 w 14"/>
                  <a:gd name="T9" fmla="*/ 12 h 42"/>
                  <a:gd name="T10" fmla="*/ 0 w 14"/>
                  <a:gd name="T11" fmla="*/ 14 h 42"/>
                  <a:gd name="T12" fmla="*/ 0 w 14"/>
                  <a:gd name="T13" fmla="*/ 19 h 42"/>
                  <a:gd name="T14" fmla="*/ 2 w 14"/>
                  <a:gd name="T15" fmla="*/ 21 h 42"/>
                  <a:gd name="T16" fmla="*/ 2 w 14"/>
                  <a:gd name="T17" fmla="*/ 25 h 42"/>
                  <a:gd name="T18" fmla="*/ 4 w 14"/>
                  <a:gd name="T19" fmla="*/ 27 h 42"/>
                  <a:gd name="T20" fmla="*/ 4 w 14"/>
                  <a:gd name="T21" fmla="*/ 29 h 42"/>
                  <a:gd name="T22" fmla="*/ 5 w 14"/>
                  <a:gd name="T23" fmla="*/ 31 h 42"/>
                  <a:gd name="T24" fmla="*/ 7 w 14"/>
                  <a:gd name="T25" fmla="*/ 33 h 42"/>
                  <a:gd name="T26" fmla="*/ 8 w 14"/>
                  <a:gd name="T27" fmla="*/ 35 h 42"/>
                  <a:gd name="T28" fmla="*/ 10 w 14"/>
                  <a:gd name="T29" fmla="*/ 37 h 42"/>
                  <a:gd name="T30" fmla="*/ 13 w 14"/>
                  <a:gd name="T31" fmla="*/ 40 h 42"/>
                  <a:gd name="T32" fmla="*/ 14 w 14"/>
                  <a:gd name="T33" fmla="*/ 42 h 42"/>
                  <a:gd name="T34" fmla="*/ 11 w 14"/>
                  <a:gd name="T35" fmla="*/ 37 h 42"/>
                  <a:gd name="T36" fmla="*/ 10 w 14"/>
                  <a:gd name="T37" fmla="*/ 33 h 42"/>
                  <a:gd name="T38" fmla="*/ 8 w 14"/>
                  <a:gd name="T39" fmla="*/ 27 h 42"/>
                  <a:gd name="T40" fmla="*/ 8 w 14"/>
                  <a:gd name="T41" fmla="*/ 23 h 42"/>
                  <a:gd name="T42" fmla="*/ 7 w 14"/>
                  <a:gd name="T43" fmla="*/ 16 h 42"/>
                  <a:gd name="T44" fmla="*/ 7 w 14"/>
                  <a:gd name="T45" fmla="*/ 12 h 42"/>
                  <a:gd name="T46" fmla="*/ 8 w 14"/>
                  <a:gd name="T47" fmla="*/ 6 h 42"/>
                  <a:gd name="T48" fmla="*/ 10 w 14"/>
                  <a:gd name="T49" fmla="*/ 2 h 42"/>
                  <a:gd name="T50" fmla="*/ 10 w 14"/>
                  <a:gd name="T51" fmla="*/ 2 h 42"/>
                  <a:gd name="T52" fmla="*/ 8 w 14"/>
                  <a:gd name="T53" fmla="*/ 2 h 42"/>
                  <a:gd name="T54" fmla="*/ 8 w 14"/>
                  <a:gd name="T55" fmla="*/ 2 h 42"/>
                  <a:gd name="T56" fmla="*/ 8 w 14"/>
                  <a:gd name="T57" fmla="*/ 0 h 42"/>
                  <a:gd name="T58" fmla="*/ 7 w 14"/>
                  <a:gd name="T59" fmla="*/ 0 h 42"/>
                  <a:gd name="T60" fmla="*/ 5 w 14"/>
                  <a:gd name="T61" fmla="*/ 0 h 42"/>
                  <a:gd name="T62" fmla="*/ 5 w 14"/>
                  <a:gd name="T63" fmla="*/ 0 h 42"/>
                  <a:gd name="T64" fmla="*/ 5 w 14"/>
                  <a:gd name="T65" fmla="*/ 2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
                  <a:gd name="T100" fmla="*/ 0 h 42"/>
                  <a:gd name="T101" fmla="*/ 14 w 14"/>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 h="42">
                    <a:moveTo>
                      <a:pt x="5" y="2"/>
                    </a:moveTo>
                    <a:lnTo>
                      <a:pt x="2" y="2"/>
                    </a:lnTo>
                    <a:lnTo>
                      <a:pt x="0" y="6"/>
                    </a:lnTo>
                    <a:lnTo>
                      <a:pt x="0" y="8"/>
                    </a:lnTo>
                    <a:lnTo>
                      <a:pt x="0" y="12"/>
                    </a:lnTo>
                    <a:lnTo>
                      <a:pt x="0" y="14"/>
                    </a:lnTo>
                    <a:lnTo>
                      <a:pt x="0" y="19"/>
                    </a:lnTo>
                    <a:lnTo>
                      <a:pt x="2" y="21"/>
                    </a:lnTo>
                    <a:lnTo>
                      <a:pt x="2" y="25"/>
                    </a:lnTo>
                    <a:lnTo>
                      <a:pt x="4" y="27"/>
                    </a:lnTo>
                    <a:lnTo>
                      <a:pt x="4" y="29"/>
                    </a:lnTo>
                    <a:lnTo>
                      <a:pt x="5" y="31"/>
                    </a:lnTo>
                    <a:lnTo>
                      <a:pt x="7" y="33"/>
                    </a:lnTo>
                    <a:lnTo>
                      <a:pt x="8" y="35"/>
                    </a:lnTo>
                    <a:lnTo>
                      <a:pt x="10" y="37"/>
                    </a:lnTo>
                    <a:lnTo>
                      <a:pt x="13" y="40"/>
                    </a:lnTo>
                    <a:lnTo>
                      <a:pt x="14" y="42"/>
                    </a:lnTo>
                    <a:lnTo>
                      <a:pt x="11" y="37"/>
                    </a:lnTo>
                    <a:lnTo>
                      <a:pt x="10" y="33"/>
                    </a:lnTo>
                    <a:lnTo>
                      <a:pt x="8" y="27"/>
                    </a:lnTo>
                    <a:lnTo>
                      <a:pt x="8" y="23"/>
                    </a:lnTo>
                    <a:lnTo>
                      <a:pt x="7" y="16"/>
                    </a:lnTo>
                    <a:lnTo>
                      <a:pt x="7" y="12"/>
                    </a:lnTo>
                    <a:lnTo>
                      <a:pt x="8" y="6"/>
                    </a:lnTo>
                    <a:lnTo>
                      <a:pt x="10" y="2"/>
                    </a:lnTo>
                    <a:lnTo>
                      <a:pt x="8" y="2"/>
                    </a:lnTo>
                    <a:lnTo>
                      <a:pt x="8" y="0"/>
                    </a:lnTo>
                    <a:lnTo>
                      <a:pt x="7" y="0"/>
                    </a:lnTo>
                    <a:lnTo>
                      <a:pt x="5" y="0"/>
                    </a:ln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grpSp>
        <p:sp>
          <p:nvSpPr>
            <p:cNvPr id="337125" name="Freeform 627"/>
            <p:cNvSpPr>
              <a:spLocks/>
            </p:cNvSpPr>
            <p:nvPr/>
          </p:nvSpPr>
          <p:spPr bwMode="auto">
            <a:xfrm>
              <a:off x="3134" y="1926"/>
              <a:ext cx="19" cy="8"/>
            </a:xfrm>
            <a:custGeom>
              <a:avLst/>
              <a:gdLst>
                <a:gd name="T0" fmla="*/ 18 w 19"/>
                <a:gd name="T1" fmla="*/ 2 h 8"/>
                <a:gd name="T2" fmla="*/ 14 w 19"/>
                <a:gd name="T3" fmla="*/ 2 h 8"/>
                <a:gd name="T4" fmla="*/ 13 w 19"/>
                <a:gd name="T5" fmla="*/ 0 h 8"/>
                <a:gd name="T6" fmla="*/ 10 w 19"/>
                <a:gd name="T7" fmla="*/ 0 h 8"/>
                <a:gd name="T8" fmla="*/ 7 w 19"/>
                <a:gd name="T9" fmla="*/ 0 h 8"/>
                <a:gd name="T10" fmla="*/ 5 w 19"/>
                <a:gd name="T11" fmla="*/ 0 h 8"/>
                <a:gd name="T12" fmla="*/ 2 w 19"/>
                <a:gd name="T13" fmla="*/ 2 h 8"/>
                <a:gd name="T14" fmla="*/ 0 w 19"/>
                <a:gd name="T15" fmla="*/ 4 h 8"/>
                <a:gd name="T16" fmla="*/ 0 w 19"/>
                <a:gd name="T17" fmla="*/ 8 h 8"/>
                <a:gd name="T18" fmla="*/ 0 w 19"/>
                <a:gd name="T19" fmla="*/ 8 h 8"/>
                <a:gd name="T20" fmla="*/ 0 w 19"/>
                <a:gd name="T21" fmla="*/ 8 h 8"/>
                <a:gd name="T22" fmla="*/ 0 w 19"/>
                <a:gd name="T23" fmla="*/ 8 h 8"/>
                <a:gd name="T24" fmla="*/ 0 w 19"/>
                <a:gd name="T25" fmla="*/ 8 h 8"/>
                <a:gd name="T26" fmla="*/ 0 w 19"/>
                <a:gd name="T27" fmla="*/ 8 h 8"/>
                <a:gd name="T28" fmla="*/ 0 w 19"/>
                <a:gd name="T29" fmla="*/ 8 h 8"/>
                <a:gd name="T30" fmla="*/ 0 w 19"/>
                <a:gd name="T31" fmla="*/ 8 h 8"/>
                <a:gd name="T32" fmla="*/ 0 w 19"/>
                <a:gd name="T33" fmla="*/ 8 h 8"/>
                <a:gd name="T34" fmla="*/ 4 w 19"/>
                <a:gd name="T35" fmla="*/ 8 h 8"/>
                <a:gd name="T36" fmla="*/ 5 w 19"/>
                <a:gd name="T37" fmla="*/ 6 h 8"/>
                <a:gd name="T38" fmla="*/ 8 w 19"/>
                <a:gd name="T39" fmla="*/ 6 h 8"/>
                <a:gd name="T40" fmla="*/ 10 w 19"/>
                <a:gd name="T41" fmla="*/ 6 h 8"/>
                <a:gd name="T42" fmla="*/ 13 w 19"/>
                <a:gd name="T43" fmla="*/ 4 h 8"/>
                <a:gd name="T44" fmla="*/ 14 w 19"/>
                <a:gd name="T45" fmla="*/ 4 h 8"/>
                <a:gd name="T46" fmla="*/ 18 w 19"/>
                <a:gd name="T47" fmla="*/ 4 h 8"/>
                <a:gd name="T48" fmla="*/ 19 w 19"/>
                <a:gd name="T49" fmla="*/ 4 h 8"/>
                <a:gd name="T50" fmla="*/ 18 w 19"/>
                <a:gd name="T51" fmla="*/ 2 h 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8"/>
                <a:gd name="T80" fmla="*/ 19 w 19"/>
                <a:gd name="T81" fmla="*/ 8 h 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8">
                  <a:moveTo>
                    <a:pt x="18" y="2"/>
                  </a:moveTo>
                  <a:lnTo>
                    <a:pt x="14" y="2"/>
                  </a:lnTo>
                  <a:lnTo>
                    <a:pt x="13" y="0"/>
                  </a:lnTo>
                  <a:lnTo>
                    <a:pt x="10" y="0"/>
                  </a:lnTo>
                  <a:lnTo>
                    <a:pt x="7" y="0"/>
                  </a:lnTo>
                  <a:lnTo>
                    <a:pt x="5" y="0"/>
                  </a:lnTo>
                  <a:lnTo>
                    <a:pt x="2" y="2"/>
                  </a:lnTo>
                  <a:lnTo>
                    <a:pt x="0" y="4"/>
                  </a:lnTo>
                  <a:lnTo>
                    <a:pt x="0" y="8"/>
                  </a:lnTo>
                  <a:lnTo>
                    <a:pt x="4" y="8"/>
                  </a:lnTo>
                  <a:lnTo>
                    <a:pt x="5" y="6"/>
                  </a:lnTo>
                  <a:lnTo>
                    <a:pt x="8" y="6"/>
                  </a:lnTo>
                  <a:lnTo>
                    <a:pt x="10" y="6"/>
                  </a:lnTo>
                  <a:lnTo>
                    <a:pt x="13" y="4"/>
                  </a:lnTo>
                  <a:lnTo>
                    <a:pt x="14" y="4"/>
                  </a:lnTo>
                  <a:lnTo>
                    <a:pt x="18" y="4"/>
                  </a:lnTo>
                  <a:lnTo>
                    <a:pt x="19" y="4"/>
                  </a:lnTo>
                  <a:lnTo>
                    <a:pt x="1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26" name="Freeform 628"/>
            <p:cNvSpPr>
              <a:spLocks/>
            </p:cNvSpPr>
            <p:nvPr/>
          </p:nvSpPr>
          <p:spPr bwMode="auto">
            <a:xfrm>
              <a:off x="3195" y="1962"/>
              <a:ext cx="14" cy="16"/>
            </a:xfrm>
            <a:custGeom>
              <a:avLst/>
              <a:gdLst>
                <a:gd name="T0" fmla="*/ 14 w 14"/>
                <a:gd name="T1" fmla="*/ 0 h 16"/>
                <a:gd name="T2" fmla="*/ 13 w 14"/>
                <a:gd name="T3" fmla="*/ 0 h 16"/>
                <a:gd name="T4" fmla="*/ 11 w 14"/>
                <a:gd name="T5" fmla="*/ 0 h 16"/>
                <a:gd name="T6" fmla="*/ 10 w 14"/>
                <a:gd name="T7" fmla="*/ 0 h 16"/>
                <a:gd name="T8" fmla="*/ 8 w 14"/>
                <a:gd name="T9" fmla="*/ 0 h 16"/>
                <a:gd name="T10" fmla="*/ 8 w 14"/>
                <a:gd name="T11" fmla="*/ 2 h 16"/>
                <a:gd name="T12" fmla="*/ 7 w 14"/>
                <a:gd name="T13" fmla="*/ 2 h 16"/>
                <a:gd name="T14" fmla="*/ 5 w 14"/>
                <a:gd name="T15" fmla="*/ 2 h 16"/>
                <a:gd name="T16" fmla="*/ 5 w 14"/>
                <a:gd name="T17" fmla="*/ 2 h 16"/>
                <a:gd name="T18" fmla="*/ 3 w 14"/>
                <a:gd name="T19" fmla="*/ 4 h 16"/>
                <a:gd name="T20" fmla="*/ 2 w 14"/>
                <a:gd name="T21" fmla="*/ 6 h 16"/>
                <a:gd name="T22" fmla="*/ 2 w 14"/>
                <a:gd name="T23" fmla="*/ 6 h 16"/>
                <a:gd name="T24" fmla="*/ 0 w 14"/>
                <a:gd name="T25" fmla="*/ 8 h 16"/>
                <a:gd name="T26" fmla="*/ 0 w 14"/>
                <a:gd name="T27" fmla="*/ 10 h 16"/>
                <a:gd name="T28" fmla="*/ 0 w 14"/>
                <a:gd name="T29" fmla="*/ 12 h 16"/>
                <a:gd name="T30" fmla="*/ 0 w 14"/>
                <a:gd name="T31" fmla="*/ 14 h 16"/>
                <a:gd name="T32" fmla="*/ 0 w 14"/>
                <a:gd name="T33" fmla="*/ 16 h 16"/>
                <a:gd name="T34" fmla="*/ 2 w 14"/>
                <a:gd name="T35" fmla="*/ 14 h 16"/>
                <a:gd name="T36" fmla="*/ 3 w 14"/>
                <a:gd name="T37" fmla="*/ 12 h 16"/>
                <a:gd name="T38" fmla="*/ 5 w 14"/>
                <a:gd name="T39" fmla="*/ 10 h 16"/>
                <a:gd name="T40" fmla="*/ 7 w 14"/>
                <a:gd name="T41" fmla="*/ 6 h 16"/>
                <a:gd name="T42" fmla="*/ 8 w 14"/>
                <a:gd name="T43" fmla="*/ 4 h 16"/>
                <a:gd name="T44" fmla="*/ 10 w 14"/>
                <a:gd name="T45" fmla="*/ 2 h 16"/>
                <a:gd name="T46" fmla="*/ 11 w 14"/>
                <a:gd name="T47" fmla="*/ 0 h 16"/>
                <a:gd name="T48" fmla="*/ 14 w 14"/>
                <a:gd name="T49" fmla="*/ 0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16"/>
                <a:gd name="T77" fmla="*/ 14 w 14"/>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16">
                  <a:moveTo>
                    <a:pt x="14" y="0"/>
                  </a:moveTo>
                  <a:lnTo>
                    <a:pt x="13" y="0"/>
                  </a:lnTo>
                  <a:lnTo>
                    <a:pt x="11" y="0"/>
                  </a:lnTo>
                  <a:lnTo>
                    <a:pt x="10" y="0"/>
                  </a:lnTo>
                  <a:lnTo>
                    <a:pt x="8" y="0"/>
                  </a:lnTo>
                  <a:lnTo>
                    <a:pt x="8" y="2"/>
                  </a:lnTo>
                  <a:lnTo>
                    <a:pt x="7" y="2"/>
                  </a:lnTo>
                  <a:lnTo>
                    <a:pt x="5" y="2"/>
                  </a:lnTo>
                  <a:lnTo>
                    <a:pt x="3" y="4"/>
                  </a:lnTo>
                  <a:lnTo>
                    <a:pt x="2" y="6"/>
                  </a:lnTo>
                  <a:lnTo>
                    <a:pt x="0" y="8"/>
                  </a:lnTo>
                  <a:lnTo>
                    <a:pt x="0" y="10"/>
                  </a:lnTo>
                  <a:lnTo>
                    <a:pt x="0" y="12"/>
                  </a:lnTo>
                  <a:lnTo>
                    <a:pt x="0" y="14"/>
                  </a:lnTo>
                  <a:lnTo>
                    <a:pt x="0" y="16"/>
                  </a:lnTo>
                  <a:lnTo>
                    <a:pt x="2" y="14"/>
                  </a:lnTo>
                  <a:lnTo>
                    <a:pt x="3" y="12"/>
                  </a:lnTo>
                  <a:lnTo>
                    <a:pt x="5" y="10"/>
                  </a:lnTo>
                  <a:lnTo>
                    <a:pt x="7" y="6"/>
                  </a:lnTo>
                  <a:lnTo>
                    <a:pt x="8" y="4"/>
                  </a:lnTo>
                  <a:lnTo>
                    <a:pt x="10" y="2"/>
                  </a:lnTo>
                  <a:lnTo>
                    <a:pt x="11" y="0"/>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27" name="Freeform 629"/>
            <p:cNvSpPr>
              <a:spLocks/>
            </p:cNvSpPr>
            <p:nvPr/>
          </p:nvSpPr>
          <p:spPr bwMode="auto">
            <a:xfrm>
              <a:off x="3202" y="1814"/>
              <a:ext cx="12" cy="30"/>
            </a:xfrm>
            <a:custGeom>
              <a:avLst/>
              <a:gdLst>
                <a:gd name="T0" fmla="*/ 12 w 12"/>
                <a:gd name="T1" fmla="*/ 0 h 30"/>
                <a:gd name="T2" fmla="*/ 11 w 12"/>
                <a:gd name="T3" fmla="*/ 5 h 30"/>
                <a:gd name="T4" fmla="*/ 7 w 12"/>
                <a:gd name="T5" fmla="*/ 7 h 30"/>
                <a:gd name="T6" fmla="*/ 4 w 12"/>
                <a:gd name="T7" fmla="*/ 11 h 30"/>
                <a:gd name="T8" fmla="*/ 3 w 12"/>
                <a:gd name="T9" fmla="*/ 13 h 30"/>
                <a:gd name="T10" fmla="*/ 1 w 12"/>
                <a:gd name="T11" fmla="*/ 17 h 30"/>
                <a:gd name="T12" fmla="*/ 0 w 12"/>
                <a:gd name="T13" fmla="*/ 21 h 30"/>
                <a:gd name="T14" fmla="*/ 0 w 12"/>
                <a:gd name="T15" fmla="*/ 26 h 30"/>
                <a:gd name="T16" fmla="*/ 3 w 12"/>
                <a:gd name="T17" fmla="*/ 30 h 30"/>
                <a:gd name="T18" fmla="*/ 3 w 12"/>
                <a:gd name="T19" fmla="*/ 26 h 30"/>
                <a:gd name="T20" fmla="*/ 4 w 12"/>
                <a:gd name="T21" fmla="*/ 23 h 30"/>
                <a:gd name="T22" fmla="*/ 4 w 12"/>
                <a:gd name="T23" fmla="*/ 19 h 30"/>
                <a:gd name="T24" fmla="*/ 6 w 12"/>
                <a:gd name="T25" fmla="*/ 15 h 30"/>
                <a:gd name="T26" fmla="*/ 6 w 12"/>
                <a:gd name="T27" fmla="*/ 13 h 30"/>
                <a:gd name="T28" fmla="*/ 7 w 12"/>
                <a:gd name="T29" fmla="*/ 9 h 30"/>
                <a:gd name="T30" fmla="*/ 9 w 12"/>
                <a:gd name="T31" fmla="*/ 7 h 30"/>
                <a:gd name="T32" fmla="*/ 9 w 12"/>
                <a:gd name="T33" fmla="*/ 2 h 30"/>
                <a:gd name="T34" fmla="*/ 12 w 12"/>
                <a:gd name="T35" fmla="*/ 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30"/>
                <a:gd name="T56" fmla="*/ 12 w 12"/>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30">
                  <a:moveTo>
                    <a:pt x="12" y="0"/>
                  </a:moveTo>
                  <a:lnTo>
                    <a:pt x="11" y="5"/>
                  </a:lnTo>
                  <a:lnTo>
                    <a:pt x="7" y="7"/>
                  </a:lnTo>
                  <a:lnTo>
                    <a:pt x="4" y="11"/>
                  </a:lnTo>
                  <a:lnTo>
                    <a:pt x="3" y="13"/>
                  </a:lnTo>
                  <a:lnTo>
                    <a:pt x="1" y="17"/>
                  </a:lnTo>
                  <a:lnTo>
                    <a:pt x="0" y="21"/>
                  </a:lnTo>
                  <a:lnTo>
                    <a:pt x="0" y="26"/>
                  </a:lnTo>
                  <a:lnTo>
                    <a:pt x="3" y="30"/>
                  </a:lnTo>
                  <a:lnTo>
                    <a:pt x="3" y="26"/>
                  </a:lnTo>
                  <a:lnTo>
                    <a:pt x="4" y="23"/>
                  </a:lnTo>
                  <a:lnTo>
                    <a:pt x="4" y="19"/>
                  </a:lnTo>
                  <a:lnTo>
                    <a:pt x="6" y="15"/>
                  </a:lnTo>
                  <a:lnTo>
                    <a:pt x="6" y="13"/>
                  </a:lnTo>
                  <a:lnTo>
                    <a:pt x="7" y="9"/>
                  </a:lnTo>
                  <a:lnTo>
                    <a:pt x="9" y="7"/>
                  </a:lnTo>
                  <a:lnTo>
                    <a:pt x="9" y="2"/>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28" name="Freeform 630"/>
            <p:cNvSpPr>
              <a:spLocks/>
            </p:cNvSpPr>
            <p:nvPr/>
          </p:nvSpPr>
          <p:spPr bwMode="auto">
            <a:xfrm>
              <a:off x="3148" y="1737"/>
              <a:ext cx="22" cy="14"/>
            </a:xfrm>
            <a:custGeom>
              <a:avLst/>
              <a:gdLst>
                <a:gd name="T0" fmla="*/ 21 w 22"/>
                <a:gd name="T1" fmla="*/ 0 h 14"/>
                <a:gd name="T2" fmla="*/ 19 w 22"/>
                <a:gd name="T3" fmla="*/ 2 h 14"/>
                <a:gd name="T4" fmla="*/ 19 w 22"/>
                <a:gd name="T5" fmla="*/ 2 h 14"/>
                <a:gd name="T6" fmla="*/ 18 w 22"/>
                <a:gd name="T7" fmla="*/ 2 h 14"/>
                <a:gd name="T8" fmla="*/ 16 w 22"/>
                <a:gd name="T9" fmla="*/ 4 h 14"/>
                <a:gd name="T10" fmla="*/ 15 w 22"/>
                <a:gd name="T11" fmla="*/ 4 h 14"/>
                <a:gd name="T12" fmla="*/ 15 w 22"/>
                <a:gd name="T13" fmla="*/ 4 h 14"/>
                <a:gd name="T14" fmla="*/ 13 w 22"/>
                <a:gd name="T15" fmla="*/ 4 h 14"/>
                <a:gd name="T16" fmla="*/ 11 w 22"/>
                <a:gd name="T17" fmla="*/ 6 h 14"/>
                <a:gd name="T18" fmla="*/ 11 w 22"/>
                <a:gd name="T19" fmla="*/ 6 h 14"/>
                <a:gd name="T20" fmla="*/ 10 w 22"/>
                <a:gd name="T21" fmla="*/ 6 h 14"/>
                <a:gd name="T22" fmla="*/ 10 w 22"/>
                <a:gd name="T23" fmla="*/ 6 h 14"/>
                <a:gd name="T24" fmla="*/ 8 w 22"/>
                <a:gd name="T25" fmla="*/ 6 h 14"/>
                <a:gd name="T26" fmla="*/ 7 w 22"/>
                <a:gd name="T27" fmla="*/ 6 h 14"/>
                <a:gd name="T28" fmla="*/ 7 w 22"/>
                <a:gd name="T29" fmla="*/ 8 h 14"/>
                <a:gd name="T30" fmla="*/ 5 w 22"/>
                <a:gd name="T31" fmla="*/ 8 h 14"/>
                <a:gd name="T32" fmla="*/ 5 w 22"/>
                <a:gd name="T33" fmla="*/ 8 h 14"/>
                <a:gd name="T34" fmla="*/ 4 w 22"/>
                <a:gd name="T35" fmla="*/ 8 h 14"/>
                <a:gd name="T36" fmla="*/ 4 w 22"/>
                <a:gd name="T37" fmla="*/ 10 h 14"/>
                <a:gd name="T38" fmla="*/ 4 w 22"/>
                <a:gd name="T39" fmla="*/ 10 h 14"/>
                <a:gd name="T40" fmla="*/ 2 w 22"/>
                <a:gd name="T41" fmla="*/ 10 h 14"/>
                <a:gd name="T42" fmla="*/ 2 w 22"/>
                <a:gd name="T43" fmla="*/ 12 h 14"/>
                <a:gd name="T44" fmla="*/ 2 w 22"/>
                <a:gd name="T45" fmla="*/ 12 h 14"/>
                <a:gd name="T46" fmla="*/ 2 w 22"/>
                <a:gd name="T47" fmla="*/ 12 h 14"/>
                <a:gd name="T48" fmla="*/ 0 w 22"/>
                <a:gd name="T49" fmla="*/ 14 h 14"/>
                <a:gd name="T50" fmla="*/ 4 w 22"/>
                <a:gd name="T51" fmla="*/ 12 h 14"/>
                <a:gd name="T52" fmla="*/ 7 w 22"/>
                <a:gd name="T53" fmla="*/ 12 h 14"/>
                <a:gd name="T54" fmla="*/ 10 w 22"/>
                <a:gd name="T55" fmla="*/ 10 h 14"/>
                <a:gd name="T56" fmla="*/ 13 w 22"/>
                <a:gd name="T57" fmla="*/ 10 h 14"/>
                <a:gd name="T58" fmla="*/ 15 w 22"/>
                <a:gd name="T59" fmla="*/ 8 h 14"/>
                <a:gd name="T60" fmla="*/ 18 w 22"/>
                <a:gd name="T61" fmla="*/ 6 h 14"/>
                <a:gd name="T62" fmla="*/ 19 w 22"/>
                <a:gd name="T63" fmla="*/ 4 h 14"/>
                <a:gd name="T64" fmla="*/ 22 w 22"/>
                <a:gd name="T65" fmla="*/ 2 h 14"/>
                <a:gd name="T66" fmla="*/ 22 w 22"/>
                <a:gd name="T67" fmla="*/ 2 h 14"/>
                <a:gd name="T68" fmla="*/ 22 w 22"/>
                <a:gd name="T69" fmla="*/ 2 h 14"/>
                <a:gd name="T70" fmla="*/ 22 w 22"/>
                <a:gd name="T71" fmla="*/ 2 h 14"/>
                <a:gd name="T72" fmla="*/ 21 w 22"/>
                <a:gd name="T73" fmla="*/ 2 h 14"/>
                <a:gd name="T74" fmla="*/ 21 w 22"/>
                <a:gd name="T75" fmla="*/ 0 h 14"/>
                <a:gd name="T76" fmla="*/ 21 w 22"/>
                <a:gd name="T77" fmla="*/ 0 h 14"/>
                <a:gd name="T78" fmla="*/ 21 w 22"/>
                <a:gd name="T79" fmla="*/ 0 h 14"/>
                <a:gd name="T80" fmla="*/ 21 w 22"/>
                <a:gd name="T81" fmla="*/ 0 h 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
                <a:gd name="T124" fmla="*/ 0 h 14"/>
                <a:gd name="T125" fmla="*/ 22 w 22"/>
                <a:gd name="T126" fmla="*/ 14 h 1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 h="14">
                  <a:moveTo>
                    <a:pt x="21" y="0"/>
                  </a:moveTo>
                  <a:lnTo>
                    <a:pt x="19" y="2"/>
                  </a:lnTo>
                  <a:lnTo>
                    <a:pt x="18" y="2"/>
                  </a:lnTo>
                  <a:lnTo>
                    <a:pt x="16" y="4"/>
                  </a:lnTo>
                  <a:lnTo>
                    <a:pt x="15" y="4"/>
                  </a:lnTo>
                  <a:lnTo>
                    <a:pt x="13" y="4"/>
                  </a:lnTo>
                  <a:lnTo>
                    <a:pt x="11" y="6"/>
                  </a:lnTo>
                  <a:lnTo>
                    <a:pt x="10" y="6"/>
                  </a:lnTo>
                  <a:lnTo>
                    <a:pt x="8" y="6"/>
                  </a:lnTo>
                  <a:lnTo>
                    <a:pt x="7" y="6"/>
                  </a:lnTo>
                  <a:lnTo>
                    <a:pt x="7" y="8"/>
                  </a:lnTo>
                  <a:lnTo>
                    <a:pt x="5" y="8"/>
                  </a:lnTo>
                  <a:lnTo>
                    <a:pt x="4" y="8"/>
                  </a:lnTo>
                  <a:lnTo>
                    <a:pt x="4" y="10"/>
                  </a:lnTo>
                  <a:lnTo>
                    <a:pt x="2" y="10"/>
                  </a:lnTo>
                  <a:lnTo>
                    <a:pt x="2" y="12"/>
                  </a:lnTo>
                  <a:lnTo>
                    <a:pt x="0" y="14"/>
                  </a:lnTo>
                  <a:lnTo>
                    <a:pt x="4" y="12"/>
                  </a:lnTo>
                  <a:lnTo>
                    <a:pt x="7" y="12"/>
                  </a:lnTo>
                  <a:lnTo>
                    <a:pt x="10" y="10"/>
                  </a:lnTo>
                  <a:lnTo>
                    <a:pt x="13" y="10"/>
                  </a:lnTo>
                  <a:lnTo>
                    <a:pt x="15" y="8"/>
                  </a:lnTo>
                  <a:lnTo>
                    <a:pt x="18" y="6"/>
                  </a:lnTo>
                  <a:lnTo>
                    <a:pt x="19" y="4"/>
                  </a:lnTo>
                  <a:lnTo>
                    <a:pt x="22" y="2"/>
                  </a:lnTo>
                  <a:lnTo>
                    <a:pt x="21" y="2"/>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29" name="Freeform 631"/>
            <p:cNvSpPr>
              <a:spLocks/>
            </p:cNvSpPr>
            <p:nvPr/>
          </p:nvSpPr>
          <p:spPr bwMode="auto">
            <a:xfrm>
              <a:off x="3236" y="1768"/>
              <a:ext cx="9" cy="11"/>
            </a:xfrm>
            <a:custGeom>
              <a:avLst/>
              <a:gdLst>
                <a:gd name="T0" fmla="*/ 9 w 9"/>
                <a:gd name="T1" fmla="*/ 0 h 11"/>
                <a:gd name="T2" fmla="*/ 8 w 9"/>
                <a:gd name="T3" fmla="*/ 2 h 11"/>
                <a:gd name="T4" fmla="*/ 8 w 9"/>
                <a:gd name="T5" fmla="*/ 4 h 11"/>
                <a:gd name="T6" fmla="*/ 6 w 9"/>
                <a:gd name="T7" fmla="*/ 4 h 11"/>
                <a:gd name="T8" fmla="*/ 5 w 9"/>
                <a:gd name="T9" fmla="*/ 6 h 11"/>
                <a:gd name="T10" fmla="*/ 3 w 9"/>
                <a:gd name="T11" fmla="*/ 6 h 11"/>
                <a:gd name="T12" fmla="*/ 3 w 9"/>
                <a:gd name="T13" fmla="*/ 9 h 11"/>
                <a:gd name="T14" fmla="*/ 2 w 9"/>
                <a:gd name="T15" fmla="*/ 11 h 11"/>
                <a:gd name="T16" fmla="*/ 0 w 9"/>
                <a:gd name="T17" fmla="*/ 11 h 11"/>
                <a:gd name="T18" fmla="*/ 2 w 9"/>
                <a:gd name="T19" fmla="*/ 11 h 11"/>
                <a:gd name="T20" fmla="*/ 3 w 9"/>
                <a:gd name="T21" fmla="*/ 11 h 11"/>
                <a:gd name="T22" fmla="*/ 5 w 9"/>
                <a:gd name="T23" fmla="*/ 11 h 11"/>
                <a:gd name="T24" fmla="*/ 6 w 9"/>
                <a:gd name="T25" fmla="*/ 9 h 11"/>
                <a:gd name="T26" fmla="*/ 8 w 9"/>
                <a:gd name="T27" fmla="*/ 6 h 11"/>
                <a:gd name="T28" fmla="*/ 8 w 9"/>
                <a:gd name="T29" fmla="*/ 4 h 11"/>
                <a:gd name="T30" fmla="*/ 9 w 9"/>
                <a:gd name="T31" fmla="*/ 2 h 11"/>
                <a:gd name="T32" fmla="*/ 9 w 9"/>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11"/>
                <a:gd name="T53" fmla="*/ 9 w 9"/>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11">
                  <a:moveTo>
                    <a:pt x="9" y="0"/>
                  </a:moveTo>
                  <a:lnTo>
                    <a:pt x="8" y="2"/>
                  </a:lnTo>
                  <a:lnTo>
                    <a:pt x="8" y="4"/>
                  </a:lnTo>
                  <a:lnTo>
                    <a:pt x="6" y="4"/>
                  </a:lnTo>
                  <a:lnTo>
                    <a:pt x="5" y="6"/>
                  </a:lnTo>
                  <a:lnTo>
                    <a:pt x="3" y="6"/>
                  </a:lnTo>
                  <a:lnTo>
                    <a:pt x="3" y="9"/>
                  </a:lnTo>
                  <a:lnTo>
                    <a:pt x="2" y="11"/>
                  </a:lnTo>
                  <a:lnTo>
                    <a:pt x="0" y="11"/>
                  </a:lnTo>
                  <a:lnTo>
                    <a:pt x="2" y="11"/>
                  </a:lnTo>
                  <a:lnTo>
                    <a:pt x="3" y="11"/>
                  </a:lnTo>
                  <a:lnTo>
                    <a:pt x="5" y="11"/>
                  </a:lnTo>
                  <a:lnTo>
                    <a:pt x="6" y="9"/>
                  </a:lnTo>
                  <a:lnTo>
                    <a:pt x="8" y="6"/>
                  </a:lnTo>
                  <a:lnTo>
                    <a:pt x="8" y="4"/>
                  </a:lnTo>
                  <a:lnTo>
                    <a:pt x="9" y="2"/>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30" name="Freeform 632"/>
            <p:cNvSpPr>
              <a:spLocks/>
            </p:cNvSpPr>
            <p:nvPr/>
          </p:nvSpPr>
          <p:spPr bwMode="auto">
            <a:xfrm>
              <a:off x="3274" y="1812"/>
              <a:ext cx="10" cy="9"/>
            </a:xfrm>
            <a:custGeom>
              <a:avLst/>
              <a:gdLst>
                <a:gd name="T0" fmla="*/ 10 w 10"/>
                <a:gd name="T1" fmla="*/ 0 h 9"/>
                <a:gd name="T2" fmla="*/ 9 w 10"/>
                <a:gd name="T3" fmla="*/ 0 h 9"/>
                <a:gd name="T4" fmla="*/ 7 w 10"/>
                <a:gd name="T5" fmla="*/ 0 h 9"/>
                <a:gd name="T6" fmla="*/ 4 w 10"/>
                <a:gd name="T7" fmla="*/ 2 h 9"/>
                <a:gd name="T8" fmla="*/ 3 w 10"/>
                <a:gd name="T9" fmla="*/ 2 h 9"/>
                <a:gd name="T10" fmla="*/ 3 w 10"/>
                <a:gd name="T11" fmla="*/ 2 h 9"/>
                <a:gd name="T12" fmla="*/ 1 w 10"/>
                <a:gd name="T13" fmla="*/ 4 h 9"/>
                <a:gd name="T14" fmla="*/ 0 w 10"/>
                <a:gd name="T15" fmla="*/ 7 h 9"/>
                <a:gd name="T16" fmla="*/ 0 w 10"/>
                <a:gd name="T17" fmla="*/ 9 h 9"/>
                <a:gd name="T18" fmla="*/ 1 w 10"/>
                <a:gd name="T19" fmla="*/ 9 h 9"/>
                <a:gd name="T20" fmla="*/ 3 w 10"/>
                <a:gd name="T21" fmla="*/ 7 h 9"/>
                <a:gd name="T22" fmla="*/ 4 w 10"/>
                <a:gd name="T23" fmla="*/ 7 h 9"/>
                <a:gd name="T24" fmla="*/ 6 w 10"/>
                <a:gd name="T25" fmla="*/ 4 h 9"/>
                <a:gd name="T26" fmla="*/ 6 w 10"/>
                <a:gd name="T27" fmla="*/ 4 h 9"/>
                <a:gd name="T28" fmla="*/ 7 w 10"/>
                <a:gd name="T29" fmla="*/ 2 h 9"/>
                <a:gd name="T30" fmla="*/ 9 w 10"/>
                <a:gd name="T31" fmla="*/ 0 h 9"/>
                <a:gd name="T32" fmla="*/ 10 w 10"/>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9"/>
                <a:gd name="T53" fmla="*/ 10 w 10"/>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9">
                  <a:moveTo>
                    <a:pt x="10" y="0"/>
                  </a:moveTo>
                  <a:lnTo>
                    <a:pt x="9" y="0"/>
                  </a:lnTo>
                  <a:lnTo>
                    <a:pt x="7" y="0"/>
                  </a:lnTo>
                  <a:lnTo>
                    <a:pt x="4" y="2"/>
                  </a:lnTo>
                  <a:lnTo>
                    <a:pt x="3" y="2"/>
                  </a:lnTo>
                  <a:lnTo>
                    <a:pt x="1" y="4"/>
                  </a:lnTo>
                  <a:lnTo>
                    <a:pt x="0" y="7"/>
                  </a:lnTo>
                  <a:lnTo>
                    <a:pt x="0" y="9"/>
                  </a:lnTo>
                  <a:lnTo>
                    <a:pt x="1" y="9"/>
                  </a:lnTo>
                  <a:lnTo>
                    <a:pt x="3" y="7"/>
                  </a:lnTo>
                  <a:lnTo>
                    <a:pt x="4" y="7"/>
                  </a:lnTo>
                  <a:lnTo>
                    <a:pt x="6" y="4"/>
                  </a:lnTo>
                  <a:lnTo>
                    <a:pt x="7" y="2"/>
                  </a:lnTo>
                  <a:lnTo>
                    <a:pt x="9"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31" name="Freeform 633"/>
            <p:cNvSpPr>
              <a:spLocks/>
            </p:cNvSpPr>
            <p:nvPr/>
          </p:nvSpPr>
          <p:spPr bwMode="auto">
            <a:xfrm>
              <a:off x="3310" y="1755"/>
              <a:ext cx="10" cy="26"/>
            </a:xfrm>
            <a:custGeom>
              <a:avLst/>
              <a:gdLst>
                <a:gd name="T0" fmla="*/ 0 w 10"/>
                <a:gd name="T1" fmla="*/ 7 h 26"/>
                <a:gd name="T2" fmla="*/ 0 w 10"/>
                <a:gd name="T3" fmla="*/ 9 h 26"/>
                <a:gd name="T4" fmla="*/ 0 w 10"/>
                <a:gd name="T5" fmla="*/ 13 h 26"/>
                <a:gd name="T6" fmla="*/ 1 w 10"/>
                <a:gd name="T7" fmla="*/ 15 h 26"/>
                <a:gd name="T8" fmla="*/ 1 w 10"/>
                <a:gd name="T9" fmla="*/ 17 h 26"/>
                <a:gd name="T10" fmla="*/ 3 w 10"/>
                <a:gd name="T11" fmla="*/ 19 h 26"/>
                <a:gd name="T12" fmla="*/ 4 w 10"/>
                <a:gd name="T13" fmla="*/ 22 h 26"/>
                <a:gd name="T14" fmla="*/ 6 w 10"/>
                <a:gd name="T15" fmla="*/ 24 h 26"/>
                <a:gd name="T16" fmla="*/ 9 w 10"/>
                <a:gd name="T17" fmla="*/ 26 h 26"/>
                <a:gd name="T18" fmla="*/ 9 w 10"/>
                <a:gd name="T19" fmla="*/ 26 h 26"/>
                <a:gd name="T20" fmla="*/ 9 w 10"/>
                <a:gd name="T21" fmla="*/ 26 h 26"/>
                <a:gd name="T22" fmla="*/ 9 w 10"/>
                <a:gd name="T23" fmla="*/ 26 h 26"/>
                <a:gd name="T24" fmla="*/ 9 w 10"/>
                <a:gd name="T25" fmla="*/ 26 h 26"/>
                <a:gd name="T26" fmla="*/ 9 w 10"/>
                <a:gd name="T27" fmla="*/ 24 h 26"/>
                <a:gd name="T28" fmla="*/ 10 w 10"/>
                <a:gd name="T29" fmla="*/ 24 h 26"/>
                <a:gd name="T30" fmla="*/ 10 w 10"/>
                <a:gd name="T31" fmla="*/ 24 h 26"/>
                <a:gd name="T32" fmla="*/ 10 w 10"/>
                <a:gd name="T33" fmla="*/ 24 h 26"/>
                <a:gd name="T34" fmla="*/ 9 w 10"/>
                <a:gd name="T35" fmla="*/ 22 h 26"/>
                <a:gd name="T36" fmla="*/ 7 w 10"/>
                <a:gd name="T37" fmla="*/ 17 h 26"/>
                <a:gd name="T38" fmla="*/ 6 w 10"/>
                <a:gd name="T39" fmla="*/ 15 h 26"/>
                <a:gd name="T40" fmla="*/ 6 w 10"/>
                <a:gd name="T41" fmla="*/ 13 h 26"/>
                <a:gd name="T42" fmla="*/ 6 w 10"/>
                <a:gd name="T43" fmla="*/ 9 h 26"/>
                <a:gd name="T44" fmla="*/ 4 w 10"/>
                <a:gd name="T45" fmla="*/ 7 h 26"/>
                <a:gd name="T46" fmla="*/ 6 w 10"/>
                <a:gd name="T47" fmla="*/ 3 h 26"/>
                <a:gd name="T48" fmla="*/ 6 w 10"/>
                <a:gd name="T49" fmla="*/ 0 h 26"/>
                <a:gd name="T50" fmla="*/ 4 w 10"/>
                <a:gd name="T51" fmla="*/ 0 h 26"/>
                <a:gd name="T52" fmla="*/ 4 w 10"/>
                <a:gd name="T53" fmla="*/ 0 h 26"/>
                <a:gd name="T54" fmla="*/ 3 w 10"/>
                <a:gd name="T55" fmla="*/ 3 h 26"/>
                <a:gd name="T56" fmla="*/ 3 w 10"/>
                <a:gd name="T57" fmla="*/ 3 h 26"/>
                <a:gd name="T58" fmla="*/ 3 w 10"/>
                <a:gd name="T59" fmla="*/ 5 h 26"/>
                <a:gd name="T60" fmla="*/ 1 w 10"/>
                <a:gd name="T61" fmla="*/ 5 h 26"/>
                <a:gd name="T62" fmla="*/ 1 w 10"/>
                <a:gd name="T63" fmla="*/ 7 h 26"/>
                <a:gd name="T64" fmla="*/ 0 w 10"/>
                <a:gd name="T65" fmla="*/ 7 h 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
                <a:gd name="T100" fmla="*/ 0 h 26"/>
                <a:gd name="T101" fmla="*/ 10 w 10"/>
                <a:gd name="T102" fmla="*/ 26 h 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 h="26">
                  <a:moveTo>
                    <a:pt x="0" y="7"/>
                  </a:moveTo>
                  <a:lnTo>
                    <a:pt x="0" y="9"/>
                  </a:lnTo>
                  <a:lnTo>
                    <a:pt x="0" y="13"/>
                  </a:lnTo>
                  <a:lnTo>
                    <a:pt x="1" y="15"/>
                  </a:lnTo>
                  <a:lnTo>
                    <a:pt x="1" y="17"/>
                  </a:lnTo>
                  <a:lnTo>
                    <a:pt x="3" y="19"/>
                  </a:lnTo>
                  <a:lnTo>
                    <a:pt x="4" y="22"/>
                  </a:lnTo>
                  <a:lnTo>
                    <a:pt x="6" y="24"/>
                  </a:lnTo>
                  <a:lnTo>
                    <a:pt x="9" y="26"/>
                  </a:lnTo>
                  <a:lnTo>
                    <a:pt x="9" y="24"/>
                  </a:lnTo>
                  <a:lnTo>
                    <a:pt x="10" y="24"/>
                  </a:lnTo>
                  <a:lnTo>
                    <a:pt x="9" y="22"/>
                  </a:lnTo>
                  <a:lnTo>
                    <a:pt x="7" y="17"/>
                  </a:lnTo>
                  <a:lnTo>
                    <a:pt x="6" y="15"/>
                  </a:lnTo>
                  <a:lnTo>
                    <a:pt x="6" y="13"/>
                  </a:lnTo>
                  <a:lnTo>
                    <a:pt x="6" y="9"/>
                  </a:lnTo>
                  <a:lnTo>
                    <a:pt x="4" y="7"/>
                  </a:lnTo>
                  <a:lnTo>
                    <a:pt x="6" y="3"/>
                  </a:lnTo>
                  <a:lnTo>
                    <a:pt x="6" y="0"/>
                  </a:lnTo>
                  <a:lnTo>
                    <a:pt x="4" y="0"/>
                  </a:lnTo>
                  <a:lnTo>
                    <a:pt x="3" y="3"/>
                  </a:lnTo>
                  <a:lnTo>
                    <a:pt x="3" y="5"/>
                  </a:lnTo>
                  <a:lnTo>
                    <a:pt x="1" y="5"/>
                  </a:lnTo>
                  <a:lnTo>
                    <a:pt x="1" y="7"/>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32" name="Freeform 634"/>
            <p:cNvSpPr>
              <a:spLocks/>
            </p:cNvSpPr>
            <p:nvPr/>
          </p:nvSpPr>
          <p:spPr bwMode="auto">
            <a:xfrm>
              <a:off x="3338" y="1833"/>
              <a:ext cx="11" cy="15"/>
            </a:xfrm>
            <a:custGeom>
              <a:avLst/>
              <a:gdLst>
                <a:gd name="T0" fmla="*/ 4 w 11"/>
                <a:gd name="T1" fmla="*/ 2 h 15"/>
                <a:gd name="T2" fmla="*/ 4 w 11"/>
                <a:gd name="T3" fmla="*/ 4 h 15"/>
                <a:gd name="T4" fmla="*/ 3 w 11"/>
                <a:gd name="T5" fmla="*/ 4 h 15"/>
                <a:gd name="T6" fmla="*/ 3 w 11"/>
                <a:gd name="T7" fmla="*/ 7 h 15"/>
                <a:gd name="T8" fmla="*/ 3 w 11"/>
                <a:gd name="T9" fmla="*/ 9 h 15"/>
                <a:gd name="T10" fmla="*/ 1 w 11"/>
                <a:gd name="T11" fmla="*/ 9 h 15"/>
                <a:gd name="T12" fmla="*/ 1 w 11"/>
                <a:gd name="T13" fmla="*/ 11 h 15"/>
                <a:gd name="T14" fmla="*/ 0 w 11"/>
                <a:gd name="T15" fmla="*/ 11 h 15"/>
                <a:gd name="T16" fmla="*/ 0 w 11"/>
                <a:gd name="T17" fmla="*/ 13 h 15"/>
                <a:gd name="T18" fmla="*/ 0 w 11"/>
                <a:gd name="T19" fmla="*/ 13 h 15"/>
                <a:gd name="T20" fmla="*/ 0 w 11"/>
                <a:gd name="T21" fmla="*/ 13 h 15"/>
                <a:gd name="T22" fmla="*/ 0 w 11"/>
                <a:gd name="T23" fmla="*/ 13 h 15"/>
                <a:gd name="T24" fmla="*/ 0 w 11"/>
                <a:gd name="T25" fmla="*/ 15 h 15"/>
                <a:gd name="T26" fmla="*/ 1 w 11"/>
                <a:gd name="T27" fmla="*/ 15 h 15"/>
                <a:gd name="T28" fmla="*/ 1 w 11"/>
                <a:gd name="T29" fmla="*/ 15 h 15"/>
                <a:gd name="T30" fmla="*/ 1 w 11"/>
                <a:gd name="T31" fmla="*/ 15 h 15"/>
                <a:gd name="T32" fmla="*/ 1 w 11"/>
                <a:gd name="T33" fmla="*/ 15 h 15"/>
                <a:gd name="T34" fmla="*/ 3 w 11"/>
                <a:gd name="T35" fmla="*/ 15 h 15"/>
                <a:gd name="T36" fmla="*/ 4 w 11"/>
                <a:gd name="T37" fmla="*/ 15 h 15"/>
                <a:gd name="T38" fmla="*/ 4 w 11"/>
                <a:gd name="T39" fmla="*/ 15 h 15"/>
                <a:gd name="T40" fmla="*/ 6 w 11"/>
                <a:gd name="T41" fmla="*/ 15 h 15"/>
                <a:gd name="T42" fmla="*/ 7 w 11"/>
                <a:gd name="T43" fmla="*/ 13 h 15"/>
                <a:gd name="T44" fmla="*/ 7 w 11"/>
                <a:gd name="T45" fmla="*/ 13 h 15"/>
                <a:gd name="T46" fmla="*/ 9 w 11"/>
                <a:gd name="T47" fmla="*/ 13 h 15"/>
                <a:gd name="T48" fmla="*/ 11 w 11"/>
                <a:gd name="T49" fmla="*/ 13 h 15"/>
                <a:gd name="T50" fmla="*/ 11 w 11"/>
                <a:gd name="T51" fmla="*/ 13 h 15"/>
                <a:gd name="T52" fmla="*/ 11 w 11"/>
                <a:gd name="T53" fmla="*/ 13 h 15"/>
                <a:gd name="T54" fmla="*/ 9 w 11"/>
                <a:gd name="T55" fmla="*/ 13 h 15"/>
                <a:gd name="T56" fmla="*/ 9 w 11"/>
                <a:gd name="T57" fmla="*/ 11 h 15"/>
                <a:gd name="T58" fmla="*/ 9 w 11"/>
                <a:gd name="T59" fmla="*/ 11 h 15"/>
                <a:gd name="T60" fmla="*/ 9 w 11"/>
                <a:gd name="T61" fmla="*/ 11 h 15"/>
                <a:gd name="T62" fmla="*/ 9 w 11"/>
                <a:gd name="T63" fmla="*/ 11 h 15"/>
                <a:gd name="T64" fmla="*/ 9 w 11"/>
                <a:gd name="T65" fmla="*/ 11 h 15"/>
                <a:gd name="T66" fmla="*/ 9 w 11"/>
                <a:gd name="T67" fmla="*/ 9 h 15"/>
                <a:gd name="T68" fmla="*/ 7 w 11"/>
                <a:gd name="T69" fmla="*/ 9 h 15"/>
                <a:gd name="T70" fmla="*/ 6 w 11"/>
                <a:gd name="T71" fmla="*/ 7 h 15"/>
                <a:gd name="T72" fmla="*/ 6 w 11"/>
                <a:gd name="T73" fmla="*/ 7 h 15"/>
                <a:gd name="T74" fmla="*/ 6 w 11"/>
                <a:gd name="T75" fmla="*/ 4 h 15"/>
                <a:gd name="T76" fmla="*/ 6 w 11"/>
                <a:gd name="T77" fmla="*/ 4 h 15"/>
                <a:gd name="T78" fmla="*/ 6 w 11"/>
                <a:gd name="T79" fmla="*/ 2 h 15"/>
                <a:gd name="T80" fmla="*/ 6 w 11"/>
                <a:gd name="T81" fmla="*/ 0 h 15"/>
                <a:gd name="T82" fmla="*/ 6 w 11"/>
                <a:gd name="T83" fmla="*/ 0 h 15"/>
                <a:gd name="T84" fmla="*/ 6 w 11"/>
                <a:gd name="T85" fmla="*/ 2 h 15"/>
                <a:gd name="T86" fmla="*/ 6 w 11"/>
                <a:gd name="T87" fmla="*/ 2 h 15"/>
                <a:gd name="T88" fmla="*/ 6 w 11"/>
                <a:gd name="T89" fmla="*/ 2 h 15"/>
                <a:gd name="T90" fmla="*/ 6 w 11"/>
                <a:gd name="T91" fmla="*/ 2 h 15"/>
                <a:gd name="T92" fmla="*/ 4 w 11"/>
                <a:gd name="T93" fmla="*/ 2 h 15"/>
                <a:gd name="T94" fmla="*/ 4 w 11"/>
                <a:gd name="T95" fmla="*/ 2 h 15"/>
                <a:gd name="T96" fmla="*/ 4 w 11"/>
                <a:gd name="T97" fmla="*/ 2 h 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
                <a:gd name="T148" fmla="*/ 0 h 15"/>
                <a:gd name="T149" fmla="*/ 11 w 11"/>
                <a:gd name="T150" fmla="*/ 15 h 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 h="15">
                  <a:moveTo>
                    <a:pt x="4" y="2"/>
                  </a:moveTo>
                  <a:lnTo>
                    <a:pt x="4" y="4"/>
                  </a:lnTo>
                  <a:lnTo>
                    <a:pt x="3" y="4"/>
                  </a:lnTo>
                  <a:lnTo>
                    <a:pt x="3" y="7"/>
                  </a:lnTo>
                  <a:lnTo>
                    <a:pt x="3" y="9"/>
                  </a:lnTo>
                  <a:lnTo>
                    <a:pt x="1" y="9"/>
                  </a:lnTo>
                  <a:lnTo>
                    <a:pt x="1" y="11"/>
                  </a:lnTo>
                  <a:lnTo>
                    <a:pt x="0" y="11"/>
                  </a:lnTo>
                  <a:lnTo>
                    <a:pt x="0" y="13"/>
                  </a:lnTo>
                  <a:lnTo>
                    <a:pt x="0" y="15"/>
                  </a:lnTo>
                  <a:lnTo>
                    <a:pt x="1" y="15"/>
                  </a:lnTo>
                  <a:lnTo>
                    <a:pt x="3" y="15"/>
                  </a:lnTo>
                  <a:lnTo>
                    <a:pt x="4" y="15"/>
                  </a:lnTo>
                  <a:lnTo>
                    <a:pt x="6" y="15"/>
                  </a:lnTo>
                  <a:lnTo>
                    <a:pt x="7" y="13"/>
                  </a:lnTo>
                  <a:lnTo>
                    <a:pt x="9" y="13"/>
                  </a:lnTo>
                  <a:lnTo>
                    <a:pt x="11" y="13"/>
                  </a:lnTo>
                  <a:lnTo>
                    <a:pt x="9" y="13"/>
                  </a:lnTo>
                  <a:lnTo>
                    <a:pt x="9" y="11"/>
                  </a:lnTo>
                  <a:lnTo>
                    <a:pt x="9" y="9"/>
                  </a:lnTo>
                  <a:lnTo>
                    <a:pt x="7" y="9"/>
                  </a:lnTo>
                  <a:lnTo>
                    <a:pt x="6" y="7"/>
                  </a:lnTo>
                  <a:lnTo>
                    <a:pt x="6" y="4"/>
                  </a:lnTo>
                  <a:lnTo>
                    <a:pt x="6" y="2"/>
                  </a:lnTo>
                  <a:lnTo>
                    <a:pt x="6" y="0"/>
                  </a:lnTo>
                  <a:lnTo>
                    <a:pt x="6" y="2"/>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33" name="Freeform 635"/>
            <p:cNvSpPr>
              <a:spLocks/>
            </p:cNvSpPr>
            <p:nvPr/>
          </p:nvSpPr>
          <p:spPr bwMode="auto">
            <a:xfrm>
              <a:off x="3317" y="1875"/>
              <a:ext cx="8" cy="15"/>
            </a:xfrm>
            <a:custGeom>
              <a:avLst/>
              <a:gdLst>
                <a:gd name="T0" fmla="*/ 7 w 8"/>
                <a:gd name="T1" fmla="*/ 0 h 15"/>
                <a:gd name="T2" fmla="*/ 7 w 8"/>
                <a:gd name="T3" fmla="*/ 2 h 15"/>
                <a:gd name="T4" fmla="*/ 5 w 8"/>
                <a:gd name="T5" fmla="*/ 5 h 15"/>
                <a:gd name="T6" fmla="*/ 3 w 8"/>
                <a:gd name="T7" fmla="*/ 5 h 15"/>
                <a:gd name="T8" fmla="*/ 2 w 8"/>
                <a:gd name="T9" fmla="*/ 5 h 15"/>
                <a:gd name="T10" fmla="*/ 2 w 8"/>
                <a:gd name="T11" fmla="*/ 7 h 15"/>
                <a:gd name="T12" fmla="*/ 0 w 8"/>
                <a:gd name="T13" fmla="*/ 9 h 15"/>
                <a:gd name="T14" fmla="*/ 0 w 8"/>
                <a:gd name="T15" fmla="*/ 9 h 15"/>
                <a:gd name="T16" fmla="*/ 0 w 8"/>
                <a:gd name="T17" fmla="*/ 11 h 15"/>
                <a:gd name="T18" fmla="*/ 0 w 8"/>
                <a:gd name="T19" fmla="*/ 13 h 15"/>
                <a:gd name="T20" fmla="*/ 2 w 8"/>
                <a:gd name="T21" fmla="*/ 13 h 15"/>
                <a:gd name="T22" fmla="*/ 2 w 8"/>
                <a:gd name="T23" fmla="*/ 15 h 15"/>
                <a:gd name="T24" fmla="*/ 3 w 8"/>
                <a:gd name="T25" fmla="*/ 15 h 15"/>
                <a:gd name="T26" fmla="*/ 3 w 8"/>
                <a:gd name="T27" fmla="*/ 15 h 15"/>
                <a:gd name="T28" fmla="*/ 5 w 8"/>
                <a:gd name="T29" fmla="*/ 15 h 15"/>
                <a:gd name="T30" fmla="*/ 5 w 8"/>
                <a:gd name="T31" fmla="*/ 15 h 15"/>
                <a:gd name="T32" fmla="*/ 5 w 8"/>
                <a:gd name="T33" fmla="*/ 13 h 15"/>
                <a:gd name="T34" fmla="*/ 5 w 8"/>
                <a:gd name="T35" fmla="*/ 13 h 15"/>
                <a:gd name="T36" fmla="*/ 7 w 8"/>
                <a:gd name="T37" fmla="*/ 11 h 15"/>
                <a:gd name="T38" fmla="*/ 7 w 8"/>
                <a:gd name="T39" fmla="*/ 9 h 15"/>
                <a:gd name="T40" fmla="*/ 7 w 8"/>
                <a:gd name="T41" fmla="*/ 9 h 15"/>
                <a:gd name="T42" fmla="*/ 7 w 8"/>
                <a:gd name="T43" fmla="*/ 7 h 15"/>
                <a:gd name="T44" fmla="*/ 7 w 8"/>
                <a:gd name="T45" fmla="*/ 7 h 15"/>
                <a:gd name="T46" fmla="*/ 7 w 8"/>
                <a:gd name="T47" fmla="*/ 5 h 15"/>
                <a:gd name="T48" fmla="*/ 8 w 8"/>
                <a:gd name="T49" fmla="*/ 5 h 15"/>
                <a:gd name="T50" fmla="*/ 8 w 8"/>
                <a:gd name="T51" fmla="*/ 2 h 15"/>
                <a:gd name="T52" fmla="*/ 8 w 8"/>
                <a:gd name="T53" fmla="*/ 2 h 15"/>
                <a:gd name="T54" fmla="*/ 8 w 8"/>
                <a:gd name="T55" fmla="*/ 2 h 15"/>
                <a:gd name="T56" fmla="*/ 8 w 8"/>
                <a:gd name="T57" fmla="*/ 2 h 15"/>
                <a:gd name="T58" fmla="*/ 7 w 8"/>
                <a:gd name="T59" fmla="*/ 2 h 15"/>
                <a:gd name="T60" fmla="*/ 7 w 8"/>
                <a:gd name="T61" fmla="*/ 2 h 15"/>
                <a:gd name="T62" fmla="*/ 7 w 8"/>
                <a:gd name="T63" fmla="*/ 2 h 15"/>
                <a:gd name="T64" fmla="*/ 7 w 8"/>
                <a:gd name="T65" fmla="*/ 0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
                <a:gd name="T100" fmla="*/ 0 h 15"/>
                <a:gd name="T101" fmla="*/ 8 w 8"/>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 h="15">
                  <a:moveTo>
                    <a:pt x="7" y="0"/>
                  </a:moveTo>
                  <a:lnTo>
                    <a:pt x="7" y="2"/>
                  </a:lnTo>
                  <a:lnTo>
                    <a:pt x="5" y="5"/>
                  </a:lnTo>
                  <a:lnTo>
                    <a:pt x="3" y="5"/>
                  </a:lnTo>
                  <a:lnTo>
                    <a:pt x="2" y="5"/>
                  </a:lnTo>
                  <a:lnTo>
                    <a:pt x="2" y="7"/>
                  </a:lnTo>
                  <a:lnTo>
                    <a:pt x="0" y="9"/>
                  </a:lnTo>
                  <a:lnTo>
                    <a:pt x="0" y="11"/>
                  </a:lnTo>
                  <a:lnTo>
                    <a:pt x="0" y="13"/>
                  </a:lnTo>
                  <a:lnTo>
                    <a:pt x="2" y="13"/>
                  </a:lnTo>
                  <a:lnTo>
                    <a:pt x="2" y="15"/>
                  </a:lnTo>
                  <a:lnTo>
                    <a:pt x="3" y="15"/>
                  </a:lnTo>
                  <a:lnTo>
                    <a:pt x="5" y="15"/>
                  </a:lnTo>
                  <a:lnTo>
                    <a:pt x="5" y="13"/>
                  </a:lnTo>
                  <a:lnTo>
                    <a:pt x="7" y="11"/>
                  </a:lnTo>
                  <a:lnTo>
                    <a:pt x="7" y="9"/>
                  </a:lnTo>
                  <a:lnTo>
                    <a:pt x="7" y="7"/>
                  </a:lnTo>
                  <a:lnTo>
                    <a:pt x="7" y="5"/>
                  </a:lnTo>
                  <a:lnTo>
                    <a:pt x="8" y="5"/>
                  </a:lnTo>
                  <a:lnTo>
                    <a:pt x="8" y="2"/>
                  </a:lnTo>
                  <a:lnTo>
                    <a:pt x="7" y="2"/>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34" name="Freeform 636"/>
            <p:cNvSpPr>
              <a:spLocks/>
            </p:cNvSpPr>
            <p:nvPr/>
          </p:nvSpPr>
          <p:spPr bwMode="auto">
            <a:xfrm>
              <a:off x="3280" y="1924"/>
              <a:ext cx="11" cy="27"/>
            </a:xfrm>
            <a:custGeom>
              <a:avLst/>
              <a:gdLst>
                <a:gd name="T0" fmla="*/ 8 w 11"/>
                <a:gd name="T1" fmla="*/ 6 h 27"/>
                <a:gd name="T2" fmla="*/ 6 w 11"/>
                <a:gd name="T3" fmla="*/ 6 h 27"/>
                <a:gd name="T4" fmla="*/ 4 w 11"/>
                <a:gd name="T5" fmla="*/ 8 h 27"/>
                <a:gd name="T6" fmla="*/ 3 w 11"/>
                <a:gd name="T7" fmla="*/ 10 h 27"/>
                <a:gd name="T8" fmla="*/ 1 w 11"/>
                <a:gd name="T9" fmla="*/ 10 h 27"/>
                <a:gd name="T10" fmla="*/ 0 w 11"/>
                <a:gd name="T11" fmla="*/ 12 h 27"/>
                <a:gd name="T12" fmla="*/ 0 w 11"/>
                <a:gd name="T13" fmla="*/ 14 h 27"/>
                <a:gd name="T14" fmla="*/ 0 w 11"/>
                <a:gd name="T15" fmla="*/ 17 h 27"/>
                <a:gd name="T16" fmla="*/ 0 w 11"/>
                <a:gd name="T17" fmla="*/ 19 h 27"/>
                <a:gd name="T18" fmla="*/ 0 w 11"/>
                <a:gd name="T19" fmla="*/ 21 h 27"/>
                <a:gd name="T20" fmla="*/ 1 w 11"/>
                <a:gd name="T21" fmla="*/ 21 h 27"/>
                <a:gd name="T22" fmla="*/ 3 w 11"/>
                <a:gd name="T23" fmla="*/ 23 h 27"/>
                <a:gd name="T24" fmla="*/ 4 w 11"/>
                <a:gd name="T25" fmla="*/ 23 h 27"/>
                <a:gd name="T26" fmla="*/ 6 w 11"/>
                <a:gd name="T27" fmla="*/ 25 h 27"/>
                <a:gd name="T28" fmla="*/ 8 w 11"/>
                <a:gd name="T29" fmla="*/ 25 h 27"/>
                <a:gd name="T30" fmla="*/ 9 w 11"/>
                <a:gd name="T31" fmla="*/ 25 h 27"/>
                <a:gd name="T32" fmla="*/ 11 w 11"/>
                <a:gd name="T33" fmla="*/ 27 h 27"/>
                <a:gd name="T34" fmla="*/ 9 w 11"/>
                <a:gd name="T35" fmla="*/ 23 h 27"/>
                <a:gd name="T36" fmla="*/ 9 w 11"/>
                <a:gd name="T37" fmla="*/ 21 h 27"/>
                <a:gd name="T38" fmla="*/ 8 w 11"/>
                <a:gd name="T39" fmla="*/ 17 h 27"/>
                <a:gd name="T40" fmla="*/ 9 w 11"/>
                <a:gd name="T41" fmla="*/ 14 h 27"/>
                <a:gd name="T42" fmla="*/ 9 w 11"/>
                <a:gd name="T43" fmla="*/ 10 h 27"/>
                <a:gd name="T44" fmla="*/ 9 w 11"/>
                <a:gd name="T45" fmla="*/ 6 h 27"/>
                <a:gd name="T46" fmla="*/ 11 w 11"/>
                <a:gd name="T47" fmla="*/ 4 h 27"/>
                <a:gd name="T48" fmla="*/ 11 w 11"/>
                <a:gd name="T49" fmla="*/ 0 h 27"/>
                <a:gd name="T50" fmla="*/ 11 w 11"/>
                <a:gd name="T51" fmla="*/ 2 h 27"/>
                <a:gd name="T52" fmla="*/ 11 w 11"/>
                <a:gd name="T53" fmla="*/ 2 h 27"/>
                <a:gd name="T54" fmla="*/ 11 w 11"/>
                <a:gd name="T55" fmla="*/ 2 h 27"/>
                <a:gd name="T56" fmla="*/ 9 w 11"/>
                <a:gd name="T57" fmla="*/ 4 h 27"/>
                <a:gd name="T58" fmla="*/ 9 w 11"/>
                <a:gd name="T59" fmla="*/ 4 h 27"/>
                <a:gd name="T60" fmla="*/ 9 w 11"/>
                <a:gd name="T61" fmla="*/ 4 h 27"/>
                <a:gd name="T62" fmla="*/ 8 w 11"/>
                <a:gd name="T63" fmla="*/ 4 h 27"/>
                <a:gd name="T64" fmla="*/ 8 w 11"/>
                <a:gd name="T65" fmla="*/ 6 h 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
                <a:gd name="T100" fmla="*/ 0 h 27"/>
                <a:gd name="T101" fmla="*/ 11 w 11"/>
                <a:gd name="T102" fmla="*/ 27 h 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 h="27">
                  <a:moveTo>
                    <a:pt x="8" y="6"/>
                  </a:moveTo>
                  <a:lnTo>
                    <a:pt x="6" y="6"/>
                  </a:lnTo>
                  <a:lnTo>
                    <a:pt x="4" y="8"/>
                  </a:lnTo>
                  <a:lnTo>
                    <a:pt x="3" y="10"/>
                  </a:lnTo>
                  <a:lnTo>
                    <a:pt x="1" y="10"/>
                  </a:lnTo>
                  <a:lnTo>
                    <a:pt x="0" y="12"/>
                  </a:lnTo>
                  <a:lnTo>
                    <a:pt x="0" y="14"/>
                  </a:lnTo>
                  <a:lnTo>
                    <a:pt x="0" y="17"/>
                  </a:lnTo>
                  <a:lnTo>
                    <a:pt x="0" y="19"/>
                  </a:lnTo>
                  <a:lnTo>
                    <a:pt x="0" y="21"/>
                  </a:lnTo>
                  <a:lnTo>
                    <a:pt x="1" y="21"/>
                  </a:lnTo>
                  <a:lnTo>
                    <a:pt x="3" y="23"/>
                  </a:lnTo>
                  <a:lnTo>
                    <a:pt x="4" y="23"/>
                  </a:lnTo>
                  <a:lnTo>
                    <a:pt x="6" y="25"/>
                  </a:lnTo>
                  <a:lnTo>
                    <a:pt x="8" y="25"/>
                  </a:lnTo>
                  <a:lnTo>
                    <a:pt x="9" y="25"/>
                  </a:lnTo>
                  <a:lnTo>
                    <a:pt x="11" y="27"/>
                  </a:lnTo>
                  <a:lnTo>
                    <a:pt x="9" y="23"/>
                  </a:lnTo>
                  <a:lnTo>
                    <a:pt x="9" y="21"/>
                  </a:lnTo>
                  <a:lnTo>
                    <a:pt x="8" y="17"/>
                  </a:lnTo>
                  <a:lnTo>
                    <a:pt x="9" y="14"/>
                  </a:lnTo>
                  <a:lnTo>
                    <a:pt x="9" y="10"/>
                  </a:lnTo>
                  <a:lnTo>
                    <a:pt x="9" y="6"/>
                  </a:lnTo>
                  <a:lnTo>
                    <a:pt x="11" y="4"/>
                  </a:lnTo>
                  <a:lnTo>
                    <a:pt x="11" y="0"/>
                  </a:lnTo>
                  <a:lnTo>
                    <a:pt x="11" y="2"/>
                  </a:lnTo>
                  <a:lnTo>
                    <a:pt x="9" y="4"/>
                  </a:lnTo>
                  <a:lnTo>
                    <a:pt x="8" y="4"/>
                  </a:lnTo>
                  <a:lnTo>
                    <a:pt x="8"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35" name="Freeform 637"/>
            <p:cNvSpPr>
              <a:spLocks/>
            </p:cNvSpPr>
            <p:nvPr/>
          </p:nvSpPr>
          <p:spPr bwMode="auto">
            <a:xfrm>
              <a:off x="3241" y="1991"/>
              <a:ext cx="9" cy="10"/>
            </a:xfrm>
            <a:custGeom>
              <a:avLst/>
              <a:gdLst>
                <a:gd name="T0" fmla="*/ 4 w 9"/>
                <a:gd name="T1" fmla="*/ 0 h 10"/>
                <a:gd name="T2" fmla="*/ 4 w 9"/>
                <a:gd name="T3" fmla="*/ 0 h 10"/>
                <a:gd name="T4" fmla="*/ 3 w 9"/>
                <a:gd name="T5" fmla="*/ 0 h 10"/>
                <a:gd name="T6" fmla="*/ 1 w 9"/>
                <a:gd name="T7" fmla="*/ 2 h 10"/>
                <a:gd name="T8" fmla="*/ 1 w 9"/>
                <a:gd name="T9" fmla="*/ 2 h 10"/>
                <a:gd name="T10" fmla="*/ 0 w 9"/>
                <a:gd name="T11" fmla="*/ 4 h 10"/>
                <a:gd name="T12" fmla="*/ 0 w 9"/>
                <a:gd name="T13" fmla="*/ 6 h 10"/>
                <a:gd name="T14" fmla="*/ 0 w 9"/>
                <a:gd name="T15" fmla="*/ 6 h 10"/>
                <a:gd name="T16" fmla="*/ 0 w 9"/>
                <a:gd name="T17" fmla="*/ 8 h 10"/>
                <a:gd name="T18" fmla="*/ 0 w 9"/>
                <a:gd name="T19" fmla="*/ 8 h 10"/>
                <a:gd name="T20" fmla="*/ 1 w 9"/>
                <a:gd name="T21" fmla="*/ 10 h 10"/>
                <a:gd name="T22" fmla="*/ 1 w 9"/>
                <a:gd name="T23" fmla="*/ 10 h 10"/>
                <a:gd name="T24" fmla="*/ 3 w 9"/>
                <a:gd name="T25" fmla="*/ 10 h 10"/>
                <a:gd name="T26" fmla="*/ 4 w 9"/>
                <a:gd name="T27" fmla="*/ 10 h 10"/>
                <a:gd name="T28" fmla="*/ 6 w 9"/>
                <a:gd name="T29" fmla="*/ 10 h 10"/>
                <a:gd name="T30" fmla="*/ 8 w 9"/>
                <a:gd name="T31" fmla="*/ 10 h 10"/>
                <a:gd name="T32" fmla="*/ 9 w 9"/>
                <a:gd name="T33" fmla="*/ 10 h 10"/>
                <a:gd name="T34" fmla="*/ 9 w 9"/>
                <a:gd name="T35" fmla="*/ 10 h 10"/>
                <a:gd name="T36" fmla="*/ 8 w 9"/>
                <a:gd name="T37" fmla="*/ 8 h 10"/>
                <a:gd name="T38" fmla="*/ 8 w 9"/>
                <a:gd name="T39" fmla="*/ 8 h 10"/>
                <a:gd name="T40" fmla="*/ 6 w 9"/>
                <a:gd name="T41" fmla="*/ 6 h 10"/>
                <a:gd name="T42" fmla="*/ 6 w 9"/>
                <a:gd name="T43" fmla="*/ 6 h 10"/>
                <a:gd name="T44" fmla="*/ 6 w 9"/>
                <a:gd name="T45" fmla="*/ 4 h 10"/>
                <a:gd name="T46" fmla="*/ 4 w 9"/>
                <a:gd name="T47" fmla="*/ 4 h 10"/>
                <a:gd name="T48" fmla="*/ 4 w 9"/>
                <a:gd name="T49" fmla="*/ 2 h 10"/>
                <a:gd name="T50" fmla="*/ 4 w 9"/>
                <a:gd name="T51" fmla="*/ 2 h 10"/>
                <a:gd name="T52" fmla="*/ 4 w 9"/>
                <a:gd name="T53" fmla="*/ 2 h 10"/>
                <a:gd name="T54" fmla="*/ 4 w 9"/>
                <a:gd name="T55" fmla="*/ 2 h 10"/>
                <a:gd name="T56" fmla="*/ 6 w 9"/>
                <a:gd name="T57" fmla="*/ 0 h 10"/>
                <a:gd name="T58" fmla="*/ 6 w 9"/>
                <a:gd name="T59" fmla="*/ 0 h 10"/>
                <a:gd name="T60" fmla="*/ 6 w 9"/>
                <a:gd name="T61" fmla="*/ 0 h 10"/>
                <a:gd name="T62" fmla="*/ 6 w 9"/>
                <a:gd name="T63" fmla="*/ 0 h 10"/>
                <a:gd name="T64" fmla="*/ 4 w 9"/>
                <a:gd name="T65" fmla="*/ 0 h 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
                <a:gd name="T100" fmla="*/ 0 h 10"/>
                <a:gd name="T101" fmla="*/ 9 w 9"/>
                <a:gd name="T102" fmla="*/ 10 h 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 h="10">
                  <a:moveTo>
                    <a:pt x="4" y="0"/>
                  </a:moveTo>
                  <a:lnTo>
                    <a:pt x="4" y="0"/>
                  </a:lnTo>
                  <a:lnTo>
                    <a:pt x="3" y="0"/>
                  </a:lnTo>
                  <a:lnTo>
                    <a:pt x="1" y="2"/>
                  </a:lnTo>
                  <a:lnTo>
                    <a:pt x="0" y="4"/>
                  </a:lnTo>
                  <a:lnTo>
                    <a:pt x="0" y="6"/>
                  </a:lnTo>
                  <a:lnTo>
                    <a:pt x="0" y="8"/>
                  </a:lnTo>
                  <a:lnTo>
                    <a:pt x="1" y="10"/>
                  </a:lnTo>
                  <a:lnTo>
                    <a:pt x="3" y="10"/>
                  </a:lnTo>
                  <a:lnTo>
                    <a:pt x="4" y="10"/>
                  </a:lnTo>
                  <a:lnTo>
                    <a:pt x="6" y="10"/>
                  </a:lnTo>
                  <a:lnTo>
                    <a:pt x="8" y="10"/>
                  </a:lnTo>
                  <a:lnTo>
                    <a:pt x="9" y="10"/>
                  </a:lnTo>
                  <a:lnTo>
                    <a:pt x="8" y="8"/>
                  </a:lnTo>
                  <a:lnTo>
                    <a:pt x="6" y="6"/>
                  </a:lnTo>
                  <a:lnTo>
                    <a:pt x="6" y="4"/>
                  </a:lnTo>
                  <a:lnTo>
                    <a:pt x="4" y="4"/>
                  </a:lnTo>
                  <a:lnTo>
                    <a:pt x="4" y="2"/>
                  </a:lnTo>
                  <a:lnTo>
                    <a:pt x="6"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36" name="Freeform 638"/>
            <p:cNvSpPr>
              <a:spLocks/>
            </p:cNvSpPr>
            <p:nvPr/>
          </p:nvSpPr>
          <p:spPr bwMode="auto">
            <a:xfrm>
              <a:off x="3316" y="1997"/>
              <a:ext cx="12" cy="7"/>
            </a:xfrm>
            <a:custGeom>
              <a:avLst/>
              <a:gdLst>
                <a:gd name="T0" fmla="*/ 12 w 12"/>
                <a:gd name="T1" fmla="*/ 0 h 7"/>
                <a:gd name="T2" fmla="*/ 11 w 12"/>
                <a:gd name="T3" fmla="*/ 0 h 7"/>
                <a:gd name="T4" fmla="*/ 9 w 12"/>
                <a:gd name="T5" fmla="*/ 0 h 7"/>
                <a:gd name="T6" fmla="*/ 8 w 12"/>
                <a:gd name="T7" fmla="*/ 0 h 7"/>
                <a:gd name="T8" fmla="*/ 6 w 12"/>
                <a:gd name="T9" fmla="*/ 0 h 7"/>
                <a:gd name="T10" fmla="*/ 4 w 12"/>
                <a:gd name="T11" fmla="*/ 0 h 7"/>
                <a:gd name="T12" fmla="*/ 3 w 12"/>
                <a:gd name="T13" fmla="*/ 0 h 7"/>
                <a:gd name="T14" fmla="*/ 1 w 12"/>
                <a:gd name="T15" fmla="*/ 0 h 7"/>
                <a:gd name="T16" fmla="*/ 0 w 12"/>
                <a:gd name="T17" fmla="*/ 2 h 7"/>
                <a:gd name="T18" fmla="*/ 0 w 12"/>
                <a:gd name="T19" fmla="*/ 2 h 7"/>
                <a:gd name="T20" fmla="*/ 1 w 12"/>
                <a:gd name="T21" fmla="*/ 4 h 7"/>
                <a:gd name="T22" fmla="*/ 1 w 12"/>
                <a:gd name="T23" fmla="*/ 4 h 7"/>
                <a:gd name="T24" fmla="*/ 3 w 12"/>
                <a:gd name="T25" fmla="*/ 4 h 7"/>
                <a:gd name="T26" fmla="*/ 3 w 12"/>
                <a:gd name="T27" fmla="*/ 7 h 7"/>
                <a:gd name="T28" fmla="*/ 4 w 12"/>
                <a:gd name="T29" fmla="*/ 7 h 7"/>
                <a:gd name="T30" fmla="*/ 4 w 12"/>
                <a:gd name="T31" fmla="*/ 7 h 7"/>
                <a:gd name="T32" fmla="*/ 6 w 12"/>
                <a:gd name="T33" fmla="*/ 7 h 7"/>
                <a:gd name="T34" fmla="*/ 6 w 12"/>
                <a:gd name="T35" fmla="*/ 4 h 7"/>
                <a:gd name="T36" fmla="*/ 8 w 12"/>
                <a:gd name="T37" fmla="*/ 4 h 7"/>
                <a:gd name="T38" fmla="*/ 8 w 12"/>
                <a:gd name="T39" fmla="*/ 4 h 7"/>
                <a:gd name="T40" fmla="*/ 9 w 12"/>
                <a:gd name="T41" fmla="*/ 4 h 7"/>
                <a:gd name="T42" fmla="*/ 11 w 12"/>
                <a:gd name="T43" fmla="*/ 4 h 7"/>
                <a:gd name="T44" fmla="*/ 11 w 12"/>
                <a:gd name="T45" fmla="*/ 4 h 7"/>
                <a:gd name="T46" fmla="*/ 12 w 12"/>
                <a:gd name="T47" fmla="*/ 4 h 7"/>
                <a:gd name="T48" fmla="*/ 12 w 12"/>
                <a:gd name="T49" fmla="*/ 2 h 7"/>
                <a:gd name="T50" fmla="*/ 12 w 12"/>
                <a:gd name="T51" fmla="*/ 2 h 7"/>
                <a:gd name="T52" fmla="*/ 12 w 12"/>
                <a:gd name="T53" fmla="*/ 2 h 7"/>
                <a:gd name="T54" fmla="*/ 12 w 12"/>
                <a:gd name="T55" fmla="*/ 2 h 7"/>
                <a:gd name="T56" fmla="*/ 12 w 12"/>
                <a:gd name="T57" fmla="*/ 2 h 7"/>
                <a:gd name="T58" fmla="*/ 12 w 12"/>
                <a:gd name="T59" fmla="*/ 2 h 7"/>
                <a:gd name="T60" fmla="*/ 12 w 12"/>
                <a:gd name="T61" fmla="*/ 0 h 7"/>
                <a:gd name="T62" fmla="*/ 12 w 12"/>
                <a:gd name="T63" fmla="*/ 0 h 7"/>
                <a:gd name="T64" fmla="*/ 12 w 12"/>
                <a:gd name="T65" fmla="*/ 0 h 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
                <a:gd name="T100" fmla="*/ 0 h 7"/>
                <a:gd name="T101" fmla="*/ 12 w 12"/>
                <a:gd name="T102" fmla="*/ 7 h 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 h="7">
                  <a:moveTo>
                    <a:pt x="12" y="0"/>
                  </a:moveTo>
                  <a:lnTo>
                    <a:pt x="11" y="0"/>
                  </a:lnTo>
                  <a:lnTo>
                    <a:pt x="9" y="0"/>
                  </a:lnTo>
                  <a:lnTo>
                    <a:pt x="8" y="0"/>
                  </a:lnTo>
                  <a:lnTo>
                    <a:pt x="6" y="0"/>
                  </a:lnTo>
                  <a:lnTo>
                    <a:pt x="4" y="0"/>
                  </a:lnTo>
                  <a:lnTo>
                    <a:pt x="3" y="0"/>
                  </a:lnTo>
                  <a:lnTo>
                    <a:pt x="1" y="0"/>
                  </a:lnTo>
                  <a:lnTo>
                    <a:pt x="0" y="2"/>
                  </a:lnTo>
                  <a:lnTo>
                    <a:pt x="1" y="4"/>
                  </a:lnTo>
                  <a:lnTo>
                    <a:pt x="3" y="4"/>
                  </a:lnTo>
                  <a:lnTo>
                    <a:pt x="3" y="7"/>
                  </a:lnTo>
                  <a:lnTo>
                    <a:pt x="4" y="7"/>
                  </a:lnTo>
                  <a:lnTo>
                    <a:pt x="6" y="7"/>
                  </a:lnTo>
                  <a:lnTo>
                    <a:pt x="6" y="4"/>
                  </a:lnTo>
                  <a:lnTo>
                    <a:pt x="8" y="4"/>
                  </a:lnTo>
                  <a:lnTo>
                    <a:pt x="9" y="4"/>
                  </a:lnTo>
                  <a:lnTo>
                    <a:pt x="11" y="4"/>
                  </a:lnTo>
                  <a:lnTo>
                    <a:pt x="12" y="4"/>
                  </a:lnTo>
                  <a:lnTo>
                    <a:pt x="12" y="2"/>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37" name="Freeform 639"/>
            <p:cNvSpPr>
              <a:spLocks/>
            </p:cNvSpPr>
            <p:nvPr/>
          </p:nvSpPr>
          <p:spPr bwMode="auto">
            <a:xfrm>
              <a:off x="3361" y="1951"/>
              <a:ext cx="11" cy="17"/>
            </a:xfrm>
            <a:custGeom>
              <a:avLst/>
              <a:gdLst>
                <a:gd name="T0" fmla="*/ 9 w 11"/>
                <a:gd name="T1" fmla="*/ 2 h 17"/>
                <a:gd name="T2" fmla="*/ 8 w 11"/>
                <a:gd name="T3" fmla="*/ 2 h 17"/>
                <a:gd name="T4" fmla="*/ 6 w 11"/>
                <a:gd name="T5" fmla="*/ 2 h 17"/>
                <a:gd name="T6" fmla="*/ 5 w 11"/>
                <a:gd name="T7" fmla="*/ 2 h 17"/>
                <a:gd name="T8" fmla="*/ 3 w 11"/>
                <a:gd name="T9" fmla="*/ 0 h 17"/>
                <a:gd name="T10" fmla="*/ 3 w 11"/>
                <a:gd name="T11" fmla="*/ 0 h 17"/>
                <a:gd name="T12" fmla="*/ 2 w 11"/>
                <a:gd name="T13" fmla="*/ 0 h 17"/>
                <a:gd name="T14" fmla="*/ 0 w 11"/>
                <a:gd name="T15" fmla="*/ 2 h 17"/>
                <a:gd name="T16" fmla="*/ 0 w 11"/>
                <a:gd name="T17" fmla="*/ 2 h 17"/>
                <a:gd name="T18" fmla="*/ 0 w 11"/>
                <a:gd name="T19" fmla="*/ 4 h 17"/>
                <a:gd name="T20" fmla="*/ 0 w 11"/>
                <a:gd name="T21" fmla="*/ 6 h 17"/>
                <a:gd name="T22" fmla="*/ 0 w 11"/>
                <a:gd name="T23" fmla="*/ 6 h 17"/>
                <a:gd name="T24" fmla="*/ 0 w 11"/>
                <a:gd name="T25" fmla="*/ 8 h 17"/>
                <a:gd name="T26" fmla="*/ 0 w 11"/>
                <a:gd name="T27" fmla="*/ 11 h 17"/>
                <a:gd name="T28" fmla="*/ 0 w 11"/>
                <a:gd name="T29" fmla="*/ 13 h 17"/>
                <a:gd name="T30" fmla="*/ 0 w 11"/>
                <a:gd name="T31" fmla="*/ 15 h 17"/>
                <a:gd name="T32" fmla="*/ 0 w 11"/>
                <a:gd name="T33" fmla="*/ 17 h 17"/>
                <a:gd name="T34" fmla="*/ 0 w 11"/>
                <a:gd name="T35" fmla="*/ 13 h 17"/>
                <a:gd name="T36" fmla="*/ 2 w 11"/>
                <a:gd name="T37" fmla="*/ 11 h 17"/>
                <a:gd name="T38" fmla="*/ 3 w 11"/>
                <a:gd name="T39" fmla="*/ 11 h 17"/>
                <a:gd name="T40" fmla="*/ 5 w 11"/>
                <a:gd name="T41" fmla="*/ 8 h 17"/>
                <a:gd name="T42" fmla="*/ 6 w 11"/>
                <a:gd name="T43" fmla="*/ 6 h 17"/>
                <a:gd name="T44" fmla="*/ 8 w 11"/>
                <a:gd name="T45" fmla="*/ 6 h 17"/>
                <a:gd name="T46" fmla="*/ 9 w 11"/>
                <a:gd name="T47" fmla="*/ 4 h 17"/>
                <a:gd name="T48" fmla="*/ 11 w 11"/>
                <a:gd name="T49" fmla="*/ 2 h 17"/>
                <a:gd name="T50" fmla="*/ 11 w 11"/>
                <a:gd name="T51" fmla="*/ 2 h 17"/>
                <a:gd name="T52" fmla="*/ 11 w 11"/>
                <a:gd name="T53" fmla="*/ 2 h 17"/>
                <a:gd name="T54" fmla="*/ 11 w 11"/>
                <a:gd name="T55" fmla="*/ 2 h 17"/>
                <a:gd name="T56" fmla="*/ 11 w 11"/>
                <a:gd name="T57" fmla="*/ 2 h 17"/>
                <a:gd name="T58" fmla="*/ 9 w 11"/>
                <a:gd name="T59" fmla="*/ 2 h 17"/>
                <a:gd name="T60" fmla="*/ 9 w 11"/>
                <a:gd name="T61" fmla="*/ 2 h 17"/>
                <a:gd name="T62" fmla="*/ 9 w 11"/>
                <a:gd name="T63" fmla="*/ 2 h 17"/>
                <a:gd name="T64" fmla="*/ 9 w 11"/>
                <a:gd name="T65" fmla="*/ 2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
                <a:gd name="T100" fmla="*/ 0 h 17"/>
                <a:gd name="T101" fmla="*/ 11 w 11"/>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 h="17">
                  <a:moveTo>
                    <a:pt x="9" y="2"/>
                  </a:moveTo>
                  <a:lnTo>
                    <a:pt x="8" y="2"/>
                  </a:lnTo>
                  <a:lnTo>
                    <a:pt x="6" y="2"/>
                  </a:lnTo>
                  <a:lnTo>
                    <a:pt x="5" y="2"/>
                  </a:lnTo>
                  <a:lnTo>
                    <a:pt x="3" y="0"/>
                  </a:lnTo>
                  <a:lnTo>
                    <a:pt x="2" y="0"/>
                  </a:lnTo>
                  <a:lnTo>
                    <a:pt x="0" y="2"/>
                  </a:lnTo>
                  <a:lnTo>
                    <a:pt x="0" y="4"/>
                  </a:lnTo>
                  <a:lnTo>
                    <a:pt x="0" y="6"/>
                  </a:lnTo>
                  <a:lnTo>
                    <a:pt x="0" y="8"/>
                  </a:lnTo>
                  <a:lnTo>
                    <a:pt x="0" y="11"/>
                  </a:lnTo>
                  <a:lnTo>
                    <a:pt x="0" y="13"/>
                  </a:lnTo>
                  <a:lnTo>
                    <a:pt x="0" y="15"/>
                  </a:lnTo>
                  <a:lnTo>
                    <a:pt x="0" y="17"/>
                  </a:lnTo>
                  <a:lnTo>
                    <a:pt x="0" y="13"/>
                  </a:lnTo>
                  <a:lnTo>
                    <a:pt x="2" y="11"/>
                  </a:lnTo>
                  <a:lnTo>
                    <a:pt x="3" y="11"/>
                  </a:lnTo>
                  <a:lnTo>
                    <a:pt x="5" y="8"/>
                  </a:lnTo>
                  <a:lnTo>
                    <a:pt x="6" y="6"/>
                  </a:lnTo>
                  <a:lnTo>
                    <a:pt x="8" y="6"/>
                  </a:lnTo>
                  <a:lnTo>
                    <a:pt x="9" y="4"/>
                  </a:lnTo>
                  <a:lnTo>
                    <a:pt x="11" y="2"/>
                  </a:ln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38" name="Freeform 640"/>
            <p:cNvSpPr>
              <a:spLocks/>
            </p:cNvSpPr>
            <p:nvPr/>
          </p:nvSpPr>
          <p:spPr bwMode="auto">
            <a:xfrm>
              <a:off x="3385" y="1873"/>
              <a:ext cx="11" cy="17"/>
            </a:xfrm>
            <a:custGeom>
              <a:avLst/>
              <a:gdLst>
                <a:gd name="T0" fmla="*/ 11 w 11"/>
                <a:gd name="T1" fmla="*/ 0 h 17"/>
                <a:gd name="T2" fmla="*/ 9 w 11"/>
                <a:gd name="T3" fmla="*/ 2 h 17"/>
                <a:gd name="T4" fmla="*/ 7 w 11"/>
                <a:gd name="T5" fmla="*/ 2 h 17"/>
                <a:gd name="T6" fmla="*/ 7 w 11"/>
                <a:gd name="T7" fmla="*/ 2 h 17"/>
                <a:gd name="T8" fmla="*/ 6 w 11"/>
                <a:gd name="T9" fmla="*/ 2 h 17"/>
                <a:gd name="T10" fmla="*/ 4 w 11"/>
                <a:gd name="T11" fmla="*/ 2 h 17"/>
                <a:gd name="T12" fmla="*/ 4 w 11"/>
                <a:gd name="T13" fmla="*/ 4 h 17"/>
                <a:gd name="T14" fmla="*/ 3 w 11"/>
                <a:gd name="T15" fmla="*/ 4 h 17"/>
                <a:gd name="T16" fmla="*/ 3 w 11"/>
                <a:gd name="T17" fmla="*/ 4 h 17"/>
                <a:gd name="T18" fmla="*/ 1 w 11"/>
                <a:gd name="T19" fmla="*/ 4 h 17"/>
                <a:gd name="T20" fmla="*/ 1 w 11"/>
                <a:gd name="T21" fmla="*/ 7 h 17"/>
                <a:gd name="T22" fmla="*/ 1 w 11"/>
                <a:gd name="T23" fmla="*/ 7 h 17"/>
                <a:gd name="T24" fmla="*/ 1 w 11"/>
                <a:gd name="T25" fmla="*/ 7 h 17"/>
                <a:gd name="T26" fmla="*/ 0 w 11"/>
                <a:gd name="T27" fmla="*/ 9 h 17"/>
                <a:gd name="T28" fmla="*/ 0 w 11"/>
                <a:gd name="T29" fmla="*/ 9 h 17"/>
                <a:gd name="T30" fmla="*/ 0 w 11"/>
                <a:gd name="T31" fmla="*/ 9 h 17"/>
                <a:gd name="T32" fmla="*/ 0 w 11"/>
                <a:gd name="T33" fmla="*/ 11 h 17"/>
                <a:gd name="T34" fmla="*/ 0 w 11"/>
                <a:gd name="T35" fmla="*/ 11 h 17"/>
                <a:gd name="T36" fmla="*/ 0 w 11"/>
                <a:gd name="T37" fmla="*/ 13 h 17"/>
                <a:gd name="T38" fmla="*/ 0 w 11"/>
                <a:gd name="T39" fmla="*/ 13 h 17"/>
                <a:gd name="T40" fmla="*/ 0 w 11"/>
                <a:gd name="T41" fmla="*/ 15 h 17"/>
                <a:gd name="T42" fmla="*/ 1 w 11"/>
                <a:gd name="T43" fmla="*/ 15 h 17"/>
                <a:gd name="T44" fmla="*/ 1 w 11"/>
                <a:gd name="T45" fmla="*/ 15 h 17"/>
                <a:gd name="T46" fmla="*/ 1 w 11"/>
                <a:gd name="T47" fmla="*/ 17 h 17"/>
                <a:gd name="T48" fmla="*/ 3 w 11"/>
                <a:gd name="T49" fmla="*/ 17 h 17"/>
                <a:gd name="T50" fmla="*/ 3 w 11"/>
                <a:gd name="T51" fmla="*/ 15 h 17"/>
                <a:gd name="T52" fmla="*/ 4 w 11"/>
                <a:gd name="T53" fmla="*/ 13 h 17"/>
                <a:gd name="T54" fmla="*/ 4 w 11"/>
                <a:gd name="T55" fmla="*/ 11 h 17"/>
                <a:gd name="T56" fmla="*/ 6 w 11"/>
                <a:gd name="T57" fmla="*/ 9 h 17"/>
                <a:gd name="T58" fmla="*/ 7 w 11"/>
                <a:gd name="T59" fmla="*/ 7 h 17"/>
                <a:gd name="T60" fmla="*/ 9 w 11"/>
                <a:gd name="T61" fmla="*/ 4 h 17"/>
                <a:gd name="T62" fmla="*/ 9 w 11"/>
                <a:gd name="T63" fmla="*/ 2 h 17"/>
                <a:gd name="T64" fmla="*/ 11 w 11"/>
                <a:gd name="T65" fmla="*/ 0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
                <a:gd name="T100" fmla="*/ 0 h 17"/>
                <a:gd name="T101" fmla="*/ 11 w 11"/>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 h="17">
                  <a:moveTo>
                    <a:pt x="11" y="0"/>
                  </a:moveTo>
                  <a:lnTo>
                    <a:pt x="9" y="2"/>
                  </a:lnTo>
                  <a:lnTo>
                    <a:pt x="7" y="2"/>
                  </a:lnTo>
                  <a:lnTo>
                    <a:pt x="6" y="2"/>
                  </a:lnTo>
                  <a:lnTo>
                    <a:pt x="4" y="2"/>
                  </a:lnTo>
                  <a:lnTo>
                    <a:pt x="4" y="4"/>
                  </a:lnTo>
                  <a:lnTo>
                    <a:pt x="3" y="4"/>
                  </a:lnTo>
                  <a:lnTo>
                    <a:pt x="1" y="4"/>
                  </a:lnTo>
                  <a:lnTo>
                    <a:pt x="1" y="7"/>
                  </a:lnTo>
                  <a:lnTo>
                    <a:pt x="0" y="9"/>
                  </a:lnTo>
                  <a:lnTo>
                    <a:pt x="0" y="11"/>
                  </a:lnTo>
                  <a:lnTo>
                    <a:pt x="0" y="13"/>
                  </a:lnTo>
                  <a:lnTo>
                    <a:pt x="0" y="15"/>
                  </a:lnTo>
                  <a:lnTo>
                    <a:pt x="1" y="15"/>
                  </a:lnTo>
                  <a:lnTo>
                    <a:pt x="1" y="17"/>
                  </a:lnTo>
                  <a:lnTo>
                    <a:pt x="3" y="17"/>
                  </a:lnTo>
                  <a:lnTo>
                    <a:pt x="3" y="15"/>
                  </a:lnTo>
                  <a:lnTo>
                    <a:pt x="4" y="13"/>
                  </a:lnTo>
                  <a:lnTo>
                    <a:pt x="4" y="11"/>
                  </a:lnTo>
                  <a:lnTo>
                    <a:pt x="6" y="9"/>
                  </a:lnTo>
                  <a:lnTo>
                    <a:pt x="7" y="7"/>
                  </a:lnTo>
                  <a:lnTo>
                    <a:pt x="9" y="4"/>
                  </a:lnTo>
                  <a:lnTo>
                    <a:pt x="9" y="2"/>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39" name="Freeform 641"/>
            <p:cNvSpPr>
              <a:spLocks/>
            </p:cNvSpPr>
            <p:nvPr/>
          </p:nvSpPr>
          <p:spPr bwMode="auto">
            <a:xfrm>
              <a:off x="3386" y="1787"/>
              <a:ext cx="11" cy="2"/>
            </a:xfrm>
            <a:custGeom>
              <a:avLst/>
              <a:gdLst>
                <a:gd name="T0" fmla="*/ 5 w 11"/>
                <a:gd name="T1" fmla="*/ 0 h 2"/>
                <a:gd name="T2" fmla="*/ 5 w 11"/>
                <a:gd name="T3" fmla="*/ 0 h 2"/>
                <a:gd name="T4" fmla="*/ 3 w 11"/>
                <a:gd name="T5" fmla="*/ 0 h 2"/>
                <a:gd name="T6" fmla="*/ 3 w 11"/>
                <a:gd name="T7" fmla="*/ 0 h 2"/>
                <a:gd name="T8" fmla="*/ 2 w 11"/>
                <a:gd name="T9" fmla="*/ 0 h 2"/>
                <a:gd name="T10" fmla="*/ 2 w 11"/>
                <a:gd name="T11" fmla="*/ 0 h 2"/>
                <a:gd name="T12" fmla="*/ 2 w 11"/>
                <a:gd name="T13" fmla="*/ 0 h 2"/>
                <a:gd name="T14" fmla="*/ 2 w 11"/>
                <a:gd name="T15" fmla="*/ 0 h 2"/>
                <a:gd name="T16" fmla="*/ 0 w 11"/>
                <a:gd name="T17" fmla="*/ 2 h 2"/>
                <a:gd name="T18" fmla="*/ 2 w 11"/>
                <a:gd name="T19" fmla="*/ 2 h 2"/>
                <a:gd name="T20" fmla="*/ 3 w 11"/>
                <a:gd name="T21" fmla="*/ 2 h 2"/>
                <a:gd name="T22" fmla="*/ 5 w 11"/>
                <a:gd name="T23" fmla="*/ 2 h 2"/>
                <a:gd name="T24" fmla="*/ 6 w 11"/>
                <a:gd name="T25" fmla="*/ 2 h 2"/>
                <a:gd name="T26" fmla="*/ 6 w 11"/>
                <a:gd name="T27" fmla="*/ 0 h 2"/>
                <a:gd name="T28" fmla="*/ 8 w 11"/>
                <a:gd name="T29" fmla="*/ 0 h 2"/>
                <a:gd name="T30" fmla="*/ 10 w 11"/>
                <a:gd name="T31" fmla="*/ 0 h 2"/>
                <a:gd name="T32" fmla="*/ 11 w 11"/>
                <a:gd name="T33" fmla="*/ 0 h 2"/>
                <a:gd name="T34" fmla="*/ 11 w 11"/>
                <a:gd name="T35" fmla="*/ 0 h 2"/>
                <a:gd name="T36" fmla="*/ 10 w 11"/>
                <a:gd name="T37" fmla="*/ 0 h 2"/>
                <a:gd name="T38" fmla="*/ 10 w 11"/>
                <a:gd name="T39" fmla="*/ 0 h 2"/>
                <a:gd name="T40" fmla="*/ 10 w 11"/>
                <a:gd name="T41" fmla="*/ 0 h 2"/>
                <a:gd name="T42" fmla="*/ 10 w 11"/>
                <a:gd name="T43" fmla="*/ 0 h 2"/>
                <a:gd name="T44" fmla="*/ 8 w 11"/>
                <a:gd name="T45" fmla="*/ 0 h 2"/>
                <a:gd name="T46" fmla="*/ 8 w 11"/>
                <a:gd name="T47" fmla="*/ 0 h 2"/>
                <a:gd name="T48" fmla="*/ 8 w 11"/>
                <a:gd name="T49" fmla="*/ 0 h 2"/>
                <a:gd name="T50" fmla="*/ 5 w 11"/>
                <a:gd name="T51" fmla="*/ 0 h 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
                <a:gd name="T79" fmla="*/ 0 h 2"/>
                <a:gd name="T80" fmla="*/ 11 w 11"/>
                <a:gd name="T81" fmla="*/ 2 h 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 h="2">
                  <a:moveTo>
                    <a:pt x="5" y="0"/>
                  </a:moveTo>
                  <a:lnTo>
                    <a:pt x="5" y="0"/>
                  </a:lnTo>
                  <a:lnTo>
                    <a:pt x="3" y="0"/>
                  </a:lnTo>
                  <a:lnTo>
                    <a:pt x="2" y="0"/>
                  </a:lnTo>
                  <a:lnTo>
                    <a:pt x="0" y="2"/>
                  </a:lnTo>
                  <a:lnTo>
                    <a:pt x="2" y="2"/>
                  </a:lnTo>
                  <a:lnTo>
                    <a:pt x="3" y="2"/>
                  </a:lnTo>
                  <a:lnTo>
                    <a:pt x="5" y="2"/>
                  </a:lnTo>
                  <a:lnTo>
                    <a:pt x="6" y="2"/>
                  </a:lnTo>
                  <a:lnTo>
                    <a:pt x="6" y="0"/>
                  </a:lnTo>
                  <a:lnTo>
                    <a:pt x="8" y="0"/>
                  </a:lnTo>
                  <a:lnTo>
                    <a:pt x="10" y="0"/>
                  </a:lnTo>
                  <a:lnTo>
                    <a:pt x="11" y="0"/>
                  </a:lnTo>
                  <a:lnTo>
                    <a:pt x="10" y="0"/>
                  </a:lnTo>
                  <a:lnTo>
                    <a:pt x="8"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40" name="Freeform 642"/>
            <p:cNvSpPr>
              <a:spLocks/>
            </p:cNvSpPr>
            <p:nvPr/>
          </p:nvSpPr>
          <p:spPr bwMode="auto">
            <a:xfrm>
              <a:off x="3389" y="2012"/>
              <a:ext cx="13" cy="6"/>
            </a:xfrm>
            <a:custGeom>
              <a:avLst/>
              <a:gdLst>
                <a:gd name="T0" fmla="*/ 5 w 13"/>
                <a:gd name="T1" fmla="*/ 0 h 6"/>
                <a:gd name="T2" fmla="*/ 5 w 13"/>
                <a:gd name="T3" fmla="*/ 0 h 6"/>
                <a:gd name="T4" fmla="*/ 5 w 13"/>
                <a:gd name="T5" fmla="*/ 0 h 6"/>
                <a:gd name="T6" fmla="*/ 3 w 13"/>
                <a:gd name="T7" fmla="*/ 0 h 6"/>
                <a:gd name="T8" fmla="*/ 3 w 13"/>
                <a:gd name="T9" fmla="*/ 0 h 6"/>
                <a:gd name="T10" fmla="*/ 3 w 13"/>
                <a:gd name="T11" fmla="*/ 2 h 6"/>
                <a:gd name="T12" fmla="*/ 2 w 13"/>
                <a:gd name="T13" fmla="*/ 2 h 6"/>
                <a:gd name="T14" fmla="*/ 2 w 13"/>
                <a:gd name="T15" fmla="*/ 2 h 6"/>
                <a:gd name="T16" fmla="*/ 0 w 13"/>
                <a:gd name="T17" fmla="*/ 2 h 6"/>
                <a:gd name="T18" fmla="*/ 2 w 13"/>
                <a:gd name="T19" fmla="*/ 4 h 6"/>
                <a:gd name="T20" fmla="*/ 2 w 13"/>
                <a:gd name="T21" fmla="*/ 4 h 6"/>
                <a:gd name="T22" fmla="*/ 2 w 13"/>
                <a:gd name="T23" fmla="*/ 4 h 6"/>
                <a:gd name="T24" fmla="*/ 3 w 13"/>
                <a:gd name="T25" fmla="*/ 6 h 6"/>
                <a:gd name="T26" fmla="*/ 3 w 13"/>
                <a:gd name="T27" fmla="*/ 6 h 6"/>
                <a:gd name="T28" fmla="*/ 3 w 13"/>
                <a:gd name="T29" fmla="*/ 6 h 6"/>
                <a:gd name="T30" fmla="*/ 3 w 13"/>
                <a:gd name="T31" fmla="*/ 6 h 6"/>
                <a:gd name="T32" fmla="*/ 5 w 13"/>
                <a:gd name="T33" fmla="*/ 6 h 6"/>
                <a:gd name="T34" fmla="*/ 5 w 13"/>
                <a:gd name="T35" fmla="*/ 4 h 6"/>
                <a:gd name="T36" fmla="*/ 7 w 13"/>
                <a:gd name="T37" fmla="*/ 4 h 6"/>
                <a:gd name="T38" fmla="*/ 8 w 13"/>
                <a:gd name="T39" fmla="*/ 2 h 6"/>
                <a:gd name="T40" fmla="*/ 8 w 13"/>
                <a:gd name="T41" fmla="*/ 2 h 6"/>
                <a:gd name="T42" fmla="*/ 10 w 13"/>
                <a:gd name="T43" fmla="*/ 2 h 6"/>
                <a:gd name="T44" fmla="*/ 11 w 13"/>
                <a:gd name="T45" fmla="*/ 2 h 6"/>
                <a:gd name="T46" fmla="*/ 11 w 13"/>
                <a:gd name="T47" fmla="*/ 2 h 6"/>
                <a:gd name="T48" fmla="*/ 13 w 13"/>
                <a:gd name="T49" fmla="*/ 2 h 6"/>
                <a:gd name="T50" fmla="*/ 13 w 13"/>
                <a:gd name="T51" fmla="*/ 2 h 6"/>
                <a:gd name="T52" fmla="*/ 11 w 13"/>
                <a:gd name="T53" fmla="*/ 2 h 6"/>
                <a:gd name="T54" fmla="*/ 10 w 13"/>
                <a:gd name="T55" fmla="*/ 2 h 6"/>
                <a:gd name="T56" fmla="*/ 10 w 13"/>
                <a:gd name="T57" fmla="*/ 2 h 6"/>
                <a:gd name="T58" fmla="*/ 8 w 13"/>
                <a:gd name="T59" fmla="*/ 2 h 6"/>
                <a:gd name="T60" fmla="*/ 8 w 13"/>
                <a:gd name="T61" fmla="*/ 2 h 6"/>
                <a:gd name="T62" fmla="*/ 7 w 13"/>
                <a:gd name="T63" fmla="*/ 0 h 6"/>
                <a:gd name="T64" fmla="*/ 5 w 13"/>
                <a:gd name="T65" fmla="*/ 0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
                <a:gd name="T100" fmla="*/ 0 h 6"/>
                <a:gd name="T101" fmla="*/ 13 w 13"/>
                <a:gd name="T102" fmla="*/ 6 h 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 h="6">
                  <a:moveTo>
                    <a:pt x="5" y="0"/>
                  </a:moveTo>
                  <a:lnTo>
                    <a:pt x="5" y="0"/>
                  </a:lnTo>
                  <a:lnTo>
                    <a:pt x="3" y="0"/>
                  </a:lnTo>
                  <a:lnTo>
                    <a:pt x="3" y="2"/>
                  </a:lnTo>
                  <a:lnTo>
                    <a:pt x="2" y="2"/>
                  </a:lnTo>
                  <a:lnTo>
                    <a:pt x="0" y="2"/>
                  </a:lnTo>
                  <a:lnTo>
                    <a:pt x="2" y="4"/>
                  </a:lnTo>
                  <a:lnTo>
                    <a:pt x="3" y="6"/>
                  </a:lnTo>
                  <a:lnTo>
                    <a:pt x="5" y="6"/>
                  </a:lnTo>
                  <a:lnTo>
                    <a:pt x="5" y="4"/>
                  </a:lnTo>
                  <a:lnTo>
                    <a:pt x="7" y="4"/>
                  </a:lnTo>
                  <a:lnTo>
                    <a:pt x="8" y="2"/>
                  </a:lnTo>
                  <a:lnTo>
                    <a:pt x="10" y="2"/>
                  </a:lnTo>
                  <a:lnTo>
                    <a:pt x="11" y="2"/>
                  </a:lnTo>
                  <a:lnTo>
                    <a:pt x="13" y="2"/>
                  </a:lnTo>
                  <a:lnTo>
                    <a:pt x="11" y="2"/>
                  </a:lnTo>
                  <a:lnTo>
                    <a:pt x="10" y="2"/>
                  </a:lnTo>
                  <a:lnTo>
                    <a:pt x="8" y="2"/>
                  </a:lnTo>
                  <a:lnTo>
                    <a:pt x="7"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41" name="Freeform 643"/>
            <p:cNvSpPr>
              <a:spLocks/>
            </p:cNvSpPr>
            <p:nvPr/>
          </p:nvSpPr>
          <p:spPr bwMode="auto">
            <a:xfrm>
              <a:off x="3413" y="1924"/>
              <a:ext cx="6" cy="8"/>
            </a:xfrm>
            <a:custGeom>
              <a:avLst/>
              <a:gdLst>
                <a:gd name="T0" fmla="*/ 6 w 6"/>
                <a:gd name="T1" fmla="*/ 0 h 8"/>
                <a:gd name="T2" fmla="*/ 6 w 6"/>
                <a:gd name="T3" fmla="*/ 2 h 8"/>
                <a:gd name="T4" fmla="*/ 4 w 6"/>
                <a:gd name="T5" fmla="*/ 2 h 8"/>
                <a:gd name="T6" fmla="*/ 4 w 6"/>
                <a:gd name="T7" fmla="*/ 2 h 8"/>
                <a:gd name="T8" fmla="*/ 3 w 6"/>
                <a:gd name="T9" fmla="*/ 2 h 8"/>
                <a:gd name="T10" fmla="*/ 3 w 6"/>
                <a:gd name="T11" fmla="*/ 4 h 8"/>
                <a:gd name="T12" fmla="*/ 1 w 6"/>
                <a:gd name="T13" fmla="*/ 4 h 8"/>
                <a:gd name="T14" fmla="*/ 1 w 6"/>
                <a:gd name="T15" fmla="*/ 4 h 8"/>
                <a:gd name="T16" fmla="*/ 0 w 6"/>
                <a:gd name="T17" fmla="*/ 6 h 8"/>
                <a:gd name="T18" fmla="*/ 0 w 6"/>
                <a:gd name="T19" fmla="*/ 6 h 8"/>
                <a:gd name="T20" fmla="*/ 0 w 6"/>
                <a:gd name="T21" fmla="*/ 6 h 8"/>
                <a:gd name="T22" fmla="*/ 0 w 6"/>
                <a:gd name="T23" fmla="*/ 6 h 8"/>
                <a:gd name="T24" fmla="*/ 0 w 6"/>
                <a:gd name="T25" fmla="*/ 6 h 8"/>
                <a:gd name="T26" fmla="*/ 1 w 6"/>
                <a:gd name="T27" fmla="*/ 8 h 8"/>
                <a:gd name="T28" fmla="*/ 1 w 6"/>
                <a:gd name="T29" fmla="*/ 8 h 8"/>
                <a:gd name="T30" fmla="*/ 1 w 6"/>
                <a:gd name="T31" fmla="*/ 8 h 8"/>
                <a:gd name="T32" fmla="*/ 1 w 6"/>
                <a:gd name="T33" fmla="*/ 8 h 8"/>
                <a:gd name="T34" fmla="*/ 1 w 6"/>
                <a:gd name="T35" fmla="*/ 6 h 8"/>
                <a:gd name="T36" fmla="*/ 3 w 6"/>
                <a:gd name="T37" fmla="*/ 6 h 8"/>
                <a:gd name="T38" fmla="*/ 3 w 6"/>
                <a:gd name="T39" fmla="*/ 4 h 8"/>
                <a:gd name="T40" fmla="*/ 3 w 6"/>
                <a:gd name="T41" fmla="*/ 4 h 8"/>
                <a:gd name="T42" fmla="*/ 4 w 6"/>
                <a:gd name="T43" fmla="*/ 2 h 8"/>
                <a:gd name="T44" fmla="*/ 4 w 6"/>
                <a:gd name="T45" fmla="*/ 2 h 8"/>
                <a:gd name="T46" fmla="*/ 4 w 6"/>
                <a:gd name="T47" fmla="*/ 0 h 8"/>
                <a:gd name="T48" fmla="*/ 6 w 6"/>
                <a:gd name="T49" fmla="*/ 0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
                <a:gd name="T76" fmla="*/ 0 h 8"/>
                <a:gd name="T77" fmla="*/ 6 w 6"/>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 h="8">
                  <a:moveTo>
                    <a:pt x="6" y="0"/>
                  </a:moveTo>
                  <a:lnTo>
                    <a:pt x="6" y="2"/>
                  </a:lnTo>
                  <a:lnTo>
                    <a:pt x="4" y="2"/>
                  </a:lnTo>
                  <a:lnTo>
                    <a:pt x="3" y="2"/>
                  </a:lnTo>
                  <a:lnTo>
                    <a:pt x="3" y="4"/>
                  </a:lnTo>
                  <a:lnTo>
                    <a:pt x="1" y="4"/>
                  </a:lnTo>
                  <a:lnTo>
                    <a:pt x="0" y="6"/>
                  </a:lnTo>
                  <a:lnTo>
                    <a:pt x="1" y="8"/>
                  </a:lnTo>
                  <a:lnTo>
                    <a:pt x="1" y="6"/>
                  </a:lnTo>
                  <a:lnTo>
                    <a:pt x="3" y="6"/>
                  </a:lnTo>
                  <a:lnTo>
                    <a:pt x="3" y="4"/>
                  </a:lnTo>
                  <a:lnTo>
                    <a:pt x="4" y="2"/>
                  </a:lnTo>
                  <a:lnTo>
                    <a:pt x="4"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42" name="Freeform 644"/>
            <p:cNvSpPr>
              <a:spLocks/>
            </p:cNvSpPr>
            <p:nvPr/>
          </p:nvSpPr>
          <p:spPr bwMode="auto">
            <a:xfrm>
              <a:off x="3421" y="1955"/>
              <a:ext cx="12" cy="15"/>
            </a:xfrm>
            <a:custGeom>
              <a:avLst/>
              <a:gdLst>
                <a:gd name="T0" fmla="*/ 12 w 12"/>
                <a:gd name="T1" fmla="*/ 0 h 15"/>
                <a:gd name="T2" fmla="*/ 10 w 12"/>
                <a:gd name="T3" fmla="*/ 2 h 15"/>
                <a:gd name="T4" fmla="*/ 9 w 12"/>
                <a:gd name="T5" fmla="*/ 4 h 15"/>
                <a:gd name="T6" fmla="*/ 7 w 12"/>
                <a:gd name="T7" fmla="*/ 4 h 15"/>
                <a:gd name="T8" fmla="*/ 6 w 12"/>
                <a:gd name="T9" fmla="*/ 7 h 15"/>
                <a:gd name="T10" fmla="*/ 3 w 12"/>
                <a:gd name="T11" fmla="*/ 7 h 15"/>
                <a:gd name="T12" fmla="*/ 3 w 12"/>
                <a:gd name="T13" fmla="*/ 9 h 15"/>
                <a:gd name="T14" fmla="*/ 1 w 12"/>
                <a:gd name="T15" fmla="*/ 11 h 15"/>
                <a:gd name="T16" fmla="*/ 0 w 12"/>
                <a:gd name="T17" fmla="*/ 15 h 15"/>
                <a:gd name="T18" fmla="*/ 0 w 12"/>
                <a:gd name="T19" fmla="*/ 15 h 15"/>
                <a:gd name="T20" fmla="*/ 0 w 12"/>
                <a:gd name="T21" fmla="*/ 15 h 15"/>
                <a:gd name="T22" fmla="*/ 0 w 12"/>
                <a:gd name="T23" fmla="*/ 15 h 15"/>
                <a:gd name="T24" fmla="*/ 1 w 12"/>
                <a:gd name="T25" fmla="*/ 15 h 15"/>
                <a:gd name="T26" fmla="*/ 1 w 12"/>
                <a:gd name="T27" fmla="*/ 15 h 15"/>
                <a:gd name="T28" fmla="*/ 1 w 12"/>
                <a:gd name="T29" fmla="*/ 15 h 15"/>
                <a:gd name="T30" fmla="*/ 1 w 12"/>
                <a:gd name="T31" fmla="*/ 15 h 15"/>
                <a:gd name="T32" fmla="*/ 1 w 12"/>
                <a:gd name="T33" fmla="*/ 13 h 15"/>
                <a:gd name="T34" fmla="*/ 3 w 12"/>
                <a:gd name="T35" fmla="*/ 11 h 15"/>
                <a:gd name="T36" fmla="*/ 4 w 12"/>
                <a:gd name="T37" fmla="*/ 9 h 15"/>
                <a:gd name="T38" fmla="*/ 4 w 12"/>
                <a:gd name="T39" fmla="*/ 7 h 15"/>
                <a:gd name="T40" fmla="*/ 6 w 12"/>
                <a:gd name="T41" fmla="*/ 7 h 15"/>
                <a:gd name="T42" fmla="*/ 7 w 12"/>
                <a:gd name="T43" fmla="*/ 4 h 15"/>
                <a:gd name="T44" fmla="*/ 9 w 12"/>
                <a:gd name="T45" fmla="*/ 2 h 15"/>
                <a:gd name="T46" fmla="*/ 10 w 12"/>
                <a:gd name="T47" fmla="*/ 2 h 15"/>
                <a:gd name="T48" fmla="*/ 12 w 12"/>
                <a:gd name="T49" fmla="*/ 0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
                <a:gd name="T76" fmla="*/ 0 h 15"/>
                <a:gd name="T77" fmla="*/ 12 w 12"/>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 h="15">
                  <a:moveTo>
                    <a:pt x="12" y="0"/>
                  </a:moveTo>
                  <a:lnTo>
                    <a:pt x="10" y="2"/>
                  </a:lnTo>
                  <a:lnTo>
                    <a:pt x="9" y="4"/>
                  </a:lnTo>
                  <a:lnTo>
                    <a:pt x="7" y="4"/>
                  </a:lnTo>
                  <a:lnTo>
                    <a:pt x="6" y="7"/>
                  </a:lnTo>
                  <a:lnTo>
                    <a:pt x="3" y="7"/>
                  </a:lnTo>
                  <a:lnTo>
                    <a:pt x="3" y="9"/>
                  </a:lnTo>
                  <a:lnTo>
                    <a:pt x="1" y="11"/>
                  </a:lnTo>
                  <a:lnTo>
                    <a:pt x="0" y="15"/>
                  </a:lnTo>
                  <a:lnTo>
                    <a:pt x="1" y="15"/>
                  </a:lnTo>
                  <a:lnTo>
                    <a:pt x="1" y="13"/>
                  </a:lnTo>
                  <a:lnTo>
                    <a:pt x="3" y="11"/>
                  </a:lnTo>
                  <a:lnTo>
                    <a:pt x="4" y="9"/>
                  </a:lnTo>
                  <a:lnTo>
                    <a:pt x="4" y="7"/>
                  </a:lnTo>
                  <a:lnTo>
                    <a:pt x="6" y="7"/>
                  </a:lnTo>
                  <a:lnTo>
                    <a:pt x="7" y="4"/>
                  </a:lnTo>
                  <a:lnTo>
                    <a:pt x="9" y="2"/>
                  </a:lnTo>
                  <a:lnTo>
                    <a:pt x="10" y="2"/>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43" name="Freeform 645"/>
            <p:cNvSpPr>
              <a:spLocks/>
            </p:cNvSpPr>
            <p:nvPr/>
          </p:nvSpPr>
          <p:spPr bwMode="auto">
            <a:xfrm>
              <a:off x="3455" y="2001"/>
              <a:ext cx="11" cy="9"/>
            </a:xfrm>
            <a:custGeom>
              <a:avLst/>
              <a:gdLst>
                <a:gd name="T0" fmla="*/ 11 w 11"/>
                <a:gd name="T1" fmla="*/ 3 h 9"/>
                <a:gd name="T2" fmla="*/ 9 w 11"/>
                <a:gd name="T3" fmla="*/ 0 h 9"/>
                <a:gd name="T4" fmla="*/ 8 w 11"/>
                <a:gd name="T5" fmla="*/ 0 h 9"/>
                <a:gd name="T6" fmla="*/ 6 w 11"/>
                <a:gd name="T7" fmla="*/ 0 h 9"/>
                <a:gd name="T8" fmla="*/ 5 w 11"/>
                <a:gd name="T9" fmla="*/ 0 h 9"/>
                <a:gd name="T10" fmla="*/ 3 w 11"/>
                <a:gd name="T11" fmla="*/ 3 h 9"/>
                <a:gd name="T12" fmla="*/ 1 w 11"/>
                <a:gd name="T13" fmla="*/ 3 h 9"/>
                <a:gd name="T14" fmla="*/ 1 w 11"/>
                <a:gd name="T15" fmla="*/ 5 h 9"/>
                <a:gd name="T16" fmla="*/ 0 w 11"/>
                <a:gd name="T17" fmla="*/ 7 h 9"/>
                <a:gd name="T18" fmla="*/ 0 w 11"/>
                <a:gd name="T19" fmla="*/ 7 h 9"/>
                <a:gd name="T20" fmla="*/ 0 w 11"/>
                <a:gd name="T21" fmla="*/ 7 h 9"/>
                <a:gd name="T22" fmla="*/ 1 w 11"/>
                <a:gd name="T23" fmla="*/ 9 h 9"/>
                <a:gd name="T24" fmla="*/ 1 w 11"/>
                <a:gd name="T25" fmla="*/ 9 h 9"/>
                <a:gd name="T26" fmla="*/ 1 w 11"/>
                <a:gd name="T27" fmla="*/ 9 h 9"/>
                <a:gd name="T28" fmla="*/ 3 w 11"/>
                <a:gd name="T29" fmla="*/ 9 h 9"/>
                <a:gd name="T30" fmla="*/ 3 w 11"/>
                <a:gd name="T31" fmla="*/ 9 h 9"/>
                <a:gd name="T32" fmla="*/ 3 w 11"/>
                <a:gd name="T33" fmla="*/ 9 h 9"/>
                <a:gd name="T34" fmla="*/ 5 w 11"/>
                <a:gd name="T35" fmla="*/ 7 h 9"/>
                <a:gd name="T36" fmla="*/ 5 w 11"/>
                <a:gd name="T37" fmla="*/ 7 h 9"/>
                <a:gd name="T38" fmla="*/ 6 w 11"/>
                <a:gd name="T39" fmla="*/ 5 h 9"/>
                <a:gd name="T40" fmla="*/ 6 w 11"/>
                <a:gd name="T41" fmla="*/ 5 h 9"/>
                <a:gd name="T42" fmla="*/ 8 w 11"/>
                <a:gd name="T43" fmla="*/ 3 h 9"/>
                <a:gd name="T44" fmla="*/ 8 w 11"/>
                <a:gd name="T45" fmla="*/ 3 h 9"/>
                <a:gd name="T46" fmla="*/ 9 w 11"/>
                <a:gd name="T47" fmla="*/ 0 h 9"/>
                <a:gd name="T48" fmla="*/ 11 w 11"/>
                <a:gd name="T49" fmla="*/ 3 h 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9"/>
                <a:gd name="T77" fmla="*/ 11 w 11"/>
                <a:gd name="T78" fmla="*/ 9 h 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9">
                  <a:moveTo>
                    <a:pt x="11" y="3"/>
                  </a:moveTo>
                  <a:lnTo>
                    <a:pt x="9" y="0"/>
                  </a:lnTo>
                  <a:lnTo>
                    <a:pt x="8" y="0"/>
                  </a:lnTo>
                  <a:lnTo>
                    <a:pt x="6" y="0"/>
                  </a:lnTo>
                  <a:lnTo>
                    <a:pt x="5" y="0"/>
                  </a:lnTo>
                  <a:lnTo>
                    <a:pt x="3" y="3"/>
                  </a:lnTo>
                  <a:lnTo>
                    <a:pt x="1" y="3"/>
                  </a:lnTo>
                  <a:lnTo>
                    <a:pt x="1" y="5"/>
                  </a:lnTo>
                  <a:lnTo>
                    <a:pt x="0" y="7"/>
                  </a:lnTo>
                  <a:lnTo>
                    <a:pt x="1" y="9"/>
                  </a:lnTo>
                  <a:lnTo>
                    <a:pt x="3" y="9"/>
                  </a:lnTo>
                  <a:lnTo>
                    <a:pt x="5" y="7"/>
                  </a:lnTo>
                  <a:lnTo>
                    <a:pt x="6" y="5"/>
                  </a:lnTo>
                  <a:lnTo>
                    <a:pt x="8" y="3"/>
                  </a:lnTo>
                  <a:lnTo>
                    <a:pt x="9" y="0"/>
                  </a:lnTo>
                  <a:lnTo>
                    <a:pt x="11"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44" name="Freeform 646"/>
            <p:cNvSpPr>
              <a:spLocks/>
            </p:cNvSpPr>
            <p:nvPr/>
          </p:nvSpPr>
          <p:spPr bwMode="auto">
            <a:xfrm>
              <a:off x="3527" y="1949"/>
              <a:ext cx="8" cy="6"/>
            </a:xfrm>
            <a:custGeom>
              <a:avLst/>
              <a:gdLst>
                <a:gd name="T0" fmla="*/ 8 w 8"/>
                <a:gd name="T1" fmla="*/ 0 h 6"/>
                <a:gd name="T2" fmla="*/ 8 w 8"/>
                <a:gd name="T3" fmla="*/ 0 h 6"/>
                <a:gd name="T4" fmla="*/ 6 w 8"/>
                <a:gd name="T5" fmla="*/ 0 h 6"/>
                <a:gd name="T6" fmla="*/ 6 w 8"/>
                <a:gd name="T7" fmla="*/ 0 h 6"/>
                <a:gd name="T8" fmla="*/ 6 w 8"/>
                <a:gd name="T9" fmla="*/ 0 h 6"/>
                <a:gd name="T10" fmla="*/ 6 w 8"/>
                <a:gd name="T11" fmla="*/ 0 h 6"/>
                <a:gd name="T12" fmla="*/ 5 w 8"/>
                <a:gd name="T13" fmla="*/ 0 h 6"/>
                <a:gd name="T14" fmla="*/ 5 w 8"/>
                <a:gd name="T15" fmla="*/ 0 h 6"/>
                <a:gd name="T16" fmla="*/ 5 w 8"/>
                <a:gd name="T17" fmla="*/ 0 h 6"/>
                <a:gd name="T18" fmla="*/ 3 w 8"/>
                <a:gd name="T19" fmla="*/ 0 h 6"/>
                <a:gd name="T20" fmla="*/ 3 w 8"/>
                <a:gd name="T21" fmla="*/ 0 h 6"/>
                <a:gd name="T22" fmla="*/ 3 w 8"/>
                <a:gd name="T23" fmla="*/ 0 h 6"/>
                <a:gd name="T24" fmla="*/ 1 w 8"/>
                <a:gd name="T25" fmla="*/ 2 h 6"/>
                <a:gd name="T26" fmla="*/ 1 w 8"/>
                <a:gd name="T27" fmla="*/ 2 h 6"/>
                <a:gd name="T28" fmla="*/ 1 w 8"/>
                <a:gd name="T29" fmla="*/ 4 h 6"/>
                <a:gd name="T30" fmla="*/ 0 w 8"/>
                <a:gd name="T31" fmla="*/ 4 h 6"/>
                <a:gd name="T32" fmla="*/ 0 w 8"/>
                <a:gd name="T33" fmla="*/ 6 h 6"/>
                <a:gd name="T34" fmla="*/ 1 w 8"/>
                <a:gd name="T35" fmla="*/ 4 h 6"/>
                <a:gd name="T36" fmla="*/ 1 w 8"/>
                <a:gd name="T37" fmla="*/ 4 h 6"/>
                <a:gd name="T38" fmla="*/ 3 w 8"/>
                <a:gd name="T39" fmla="*/ 2 h 6"/>
                <a:gd name="T40" fmla="*/ 5 w 8"/>
                <a:gd name="T41" fmla="*/ 2 h 6"/>
                <a:gd name="T42" fmla="*/ 5 w 8"/>
                <a:gd name="T43" fmla="*/ 2 h 6"/>
                <a:gd name="T44" fmla="*/ 6 w 8"/>
                <a:gd name="T45" fmla="*/ 2 h 6"/>
                <a:gd name="T46" fmla="*/ 8 w 8"/>
                <a:gd name="T47" fmla="*/ 0 h 6"/>
                <a:gd name="T48" fmla="*/ 8 w 8"/>
                <a:gd name="T49" fmla="*/ 0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
                <a:gd name="T76" fmla="*/ 0 h 6"/>
                <a:gd name="T77" fmla="*/ 8 w 8"/>
                <a:gd name="T78" fmla="*/ 6 h 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 h="6">
                  <a:moveTo>
                    <a:pt x="8" y="0"/>
                  </a:moveTo>
                  <a:lnTo>
                    <a:pt x="8" y="0"/>
                  </a:lnTo>
                  <a:lnTo>
                    <a:pt x="6" y="0"/>
                  </a:lnTo>
                  <a:lnTo>
                    <a:pt x="5" y="0"/>
                  </a:lnTo>
                  <a:lnTo>
                    <a:pt x="3" y="0"/>
                  </a:lnTo>
                  <a:lnTo>
                    <a:pt x="1" y="2"/>
                  </a:lnTo>
                  <a:lnTo>
                    <a:pt x="1" y="4"/>
                  </a:lnTo>
                  <a:lnTo>
                    <a:pt x="0" y="4"/>
                  </a:lnTo>
                  <a:lnTo>
                    <a:pt x="0" y="6"/>
                  </a:lnTo>
                  <a:lnTo>
                    <a:pt x="1" y="4"/>
                  </a:lnTo>
                  <a:lnTo>
                    <a:pt x="3" y="2"/>
                  </a:lnTo>
                  <a:lnTo>
                    <a:pt x="5" y="2"/>
                  </a:lnTo>
                  <a:lnTo>
                    <a:pt x="6" y="2"/>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45" name="Freeform 647"/>
            <p:cNvSpPr>
              <a:spLocks/>
            </p:cNvSpPr>
            <p:nvPr/>
          </p:nvSpPr>
          <p:spPr bwMode="auto">
            <a:xfrm>
              <a:off x="3478" y="1941"/>
              <a:ext cx="18" cy="12"/>
            </a:xfrm>
            <a:custGeom>
              <a:avLst/>
              <a:gdLst>
                <a:gd name="T0" fmla="*/ 18 w 18"/>
                <a:gd name="T1" fmla="*/ 0 h 12"/>
                <a:gd name="T2" fmla="*/ 14 w 18"/>
                <a:gd name="T3" fmla="*/ 0 h 12"/>
                <a:gd name="T4" fmla="*/ 13 w 18"/>
                <a:gd name="T5" fmla="*/ 2 h 12"/>
                <a:gd name="T6" fmla="*/ 10 w 18"/>
                <a:gd name="T7" fmla="*/ 2 h 12"/>
                <a:gd name="T8" fmla="*/ 8 w 18"/>
                <a:gd name="T9" fmla="*/ 4 h 12"/>
                <a:gd name="T10" fmla="*/ 5 w 18"/>
                <a:gd name="T11" fmla="*/ 6 h 12"/>
                <a:gd name="T12" fmla="*/ 4 w 18"/>
                <a:gd name="T13" fmla="*/ 8 h 12"/>
                <a:gd name="T14" fmla="*/ 2 w 18"/>
                <a:gd name="T15" fmla="*/ 10 h 12"/>
                <a:gd name="T16" fmla="*/ 0 w 18"/>
                <a:gd name="T17" fmla="*/ 12 h 12"/>
                <a:gd name="T18" fmla="*/ 4 w 18"/>
                <a:gd name="T19" fmla="*/ 12 h 12"/>
                <a:gd name="T20" fmla="*/ 5 w 18"/>
                <a:gd name="T21" fmla="*/ 12 h 12"/>
                <a:gd name="T22" fmla="*/ 8 w 18"/>
                <a:gd name="T23" fmla="*/ 10 h 12"/>
                <a:gd name="T24" fmla="*/ 10 w 18"/>
                <a:gd name="T25" fmla="*/ 8 h 12"/>
                <a:gd name="T26" fmla="*/ 11 w 18"/>
                <a:gd name="T27" fmla="*/ 6 h 12"/>
                <a:gd name="T28" fmla="*/ 13 w 18"/>
                <a:gd name="T29" fmla="*/ 4 h 12"/>
                <a:gd name="T30" fmla="*/ 14 w 18"/>
                <a:gd name="T31" fmla="*/ 2 h 12"/>
                <a:gd name="T32" fmla="*/ 18 w 18"/>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2"/>
                <a:gd name="T53" fmla="*/ 18 w 18"/>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2">
                  <a:moveTo>
                    <a:pt x="18" y="0"/>
                  </a:moveTo>
                  <a:lnTo>
                    <a:pt x="14" y="0"/>
                  </a:lnTo>
                  <a:lnTo>
                    <a:pt x="13" y="2"/>
                  </a:lnTo>
                  <a:lnTo>
                    <a:pt x="10" y="2"/>
                  </a:lnTo>
                  <a:lnTo>
                    <a:pt x="8" y="4"/>
                  </a:lnTo>
                  <a:lnTo>
                    <a:pt x="5" y="6"/>
                  </a:lnTo>
                  <a:lnTo>
                    <a:pt x="4" y="8"/>
                  </a:lnTo>
                  <a:lnTo>
                    <a:pt x="2" y="10"/>
                  </a:lnTo>
                  <a:lnTo>
                    <a:pt x="0" y="12"/>
                  </a:lnTo>
                  <a:lnTo>
                    <a:pt x="4" y="12"/>
                  </a:lnTo>
                  <a:lnTo>
                    <a:pt x="5" y="12"/>
                  </a:lnTo>
                  <a:lnTo>
                    <a:pt x="8" y="10"/>
                  </a:lnTo>
                  <a:lnTo>
                    <a:pt x="10" y="8"/>
                  </a:lnTo>
                  <a:lnTo>
                    <a:pt x="11" y="6"/>
                  </a:lnTo>
                  <a:lnTo>
                    <a:pt x="13" y="4"/>
                  </a:lnTo>
                  <a:lnTo>
                    <a:pt x="14" y="2"/>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46" name="Freeform 648"/>
            <p:cNvSpPr>
              <a:spLocks/>
            </p:cNvSpPr>
            <p:nvPr/>
          </p:nvSpPr>
          <p:spPr bwMode="auto">
            <a:xfrm>
              <a:off x="3474" y="1903"/>
              <a:ext cx="22" cy="10"/>
            </a:xfrm>
            <a:custGeom>
              <a:avLst/>
              <a:gdLst>
                <a:gd name="T0" fmla="*/ 22 w 22"/>
                <a:gd name="T1" fmla="*/ 0 h 10"/>
                <a:gd name="T2" fmla="*/ 18 w 22"/>
                <a:gd name="T3" fmla="*/ 2 h 10"/>
                <a:gd name="T4" fmla="*/ 17 w 22"/>
                <a:gd name="T5" fmla="*/ 4 h 10"/>
                <a:gd name="T6" fmla="*/ 14 w 22"/>
                <a:gd name="T7" fmla="*/ 4 h 10"/>
                <a:gd name="T8" fmla="*/ 11 w 22"/>
                <a:gd name="T9" fmla="*/ 6 h 10"/>
                <a:gd name="T10" fmla="*/ 8 w 22"/>
                <a:gd name="T11" fmla="*/ 6 h 10"/>
                <a:gd name="T12" fmla="*/ 6 w 22"/>
                <a:gd name="T13" fmla="*/ 6 h 10"/>
                <a:gd name="T14" fmla="*/ 3 w 22"/>
                <a:gd name="T15" fmla="*/ 8 h 10"/>
                <a:gd name="T16" fmla="*/ 0 w 22"/>
                <a:gd name="T17" fmla="*/ 8 h 10"/>
                <a:gd name="T18" fmla="*/ 3 w 22"/>
                <a:gd name="T19" fmla="*/ 10 h 10"/>
                <a:gd name="T20" fmla="*/ 4 w 22"/>
                <a:gd name="T21" fmla="*/ 10 h 10"/>
                <a:gd name="T22" fmla="*/ 8 w 22"/>
                <a:gd name="T23" fmla="*/ 10 h 10"/>
                <a:gd name="T24" fmla="*/ 9 w 22"/>
                <a:gd name="T25" fmla="*/ 8 h 10"/>
                <a:gd name="T26" fmla="*/ 12 w 22"/>
                <a:gd name="T27" fmla="*/ 6 h 10"/>
                <a:gd name="T28" fmla="*/ 14 w 22"/>
                <a:gd name="T29" fmla="*/ 6 h 10"/>
                <a:gd name="T30" fmla="*/ 17 w 22"/>
                <a:gd name="T31" fmla="*/ 4 h 10"/>
                <a:gd name="T32" fmla="*/ 18 w 22"/>
                <a:gd name="T33" fmla="*/ 4 h 10"/>
                <a:gd name="T34" fmla="*/ 22 w 22"/>
                <a:gd name="T35" fmla="*/ 0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10"/>
                <a:gd name="T56" fmla="*/ 22 w 22"/>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10">
                  <a:moveTo>
                    <a:pt x="22" y="0"/>
                  </a:moveTo>
                  <a:lnTo>
                    <a:pt x="18" y="2"/>
                  </a:lnTo>
                  <a:lnTo>
                    <a:pt x="17" y="4"/>
                  </a:lnTo>
                  <a:lnTo>
                    <a:pt x="14" y="4"/>
                  </a:lnTo>
                  <a:lnTo>
                    <a:pt x="11" y="6"/>
                  </a:lnTo>
                  <a:lnTo>
                    <a:pt x="8" y="6"/>
                  </a:lnTo>
                  <a:lnTo>
                    <a:pt x="6" y="6"/>
                  </a:lnTo>
                  <a:lnTo>
                    <a:pt x="3" y="8"/>
                  </a:lnTo>
                  <a:lnTo>
                    <a:pt x="0" y="8"/>
                  </a:lnTo>
                  <a:lnTo>
                    <a:pt x="3" y="10"/>
                  </a:lnTo>
                  <a:lnTo>
                    <a:pt x="4" y="10"/>
                  </a:lnTo>
                  <a:lnTo>
                    <a:pt x="8" y="10"/>
                  </a:lnTo>
                  <a:lnTo>
                    <a:pt x="9" y="8"/>
                  </a:lnTo>
                  <a:lnTo>
                    <a:pt x="12" y="6"/>
                  </a:lnTo>
                  <a:lnTo>
                    <a:pt x="14" y="6"/>
                  </a:lnTo>
                  <a:lnTo>
                    <a:pt x="17" y="4"/>
                  </a:lnTo>
                  <a:lnTo>
                    <a:pt x="18" y="4"/>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47" name="Freeform 649"/>
            <p:cNvSpPr>
              <a:spLocks/>
            </p:cNvSpPr>
            <p:nvPr/>
          </p:nvSpPr>
          <p:spPr bwMode="auto">
            <a:xfrm>
              <a:off x="3446" y="1861"/>
              <a:ext cx="18" cy="16"/>
            </a:xfrm>
            <a:custGeom>
              <a:avLst/>
              <a:gdLst>
                <a:gd name="T0" fmla="*/ 18 w 18"/>
                <a:gd name="T1" fmla="*/ 0 h 16"/>
                <a:gd name="T2" fmla="*/ 17 w 18"/>
                <a:gd name="T3" fmla="*/ 0 h 16"/>
                <a:gd name="T4" fmla="*/ 15 w 18"/>
                <a:gd name="T5" fmla="*/ 2 h 16"/>
                <a:gd name="T6" fmla="*/ 14 w 18"/>
                <a:gd name="T7" fmla="*/ 2 h 16"/>
                <a:gd name="T8" fmla="*/ 12 w 18"/>
                <a:gd name="T9" fmla="*/ 4 h 16"/>
                <a:gd name="T10" fmla="*/ 9 w 18"/>
                <a:gd name="T11" fmla="*/ 4 h 16"/>
                <a:gd name="T12" fmla="*/ 7 w 18"/>
                <a:gd name="T13" fmla="*/ 4 h 16"/>
                <a:gd name="T14" fmla="*/ 6 w 18"/>
                <a:gd name="T15" fmla="*/ 6 h 16"/>
                <a:gd name="T16" fmla="*/ 4 w 18"/>
                <a:gd name="T17" fmla="*/ 6 h 16"/>
                <a:gd name="T18" fmla="*/ 3 w 18"/>
                <a:gd name="T19" fmla="*/ 8 h 16"/>
                <a:gd name="T20" fmla="*/ 3 w 18"/>
                <a:gd name="T21" fmla="*/ 8 h 16"/>
                <a:gd name="T22" fmla="*/ 1 w 18"/>
                <a:gd name="T23" fmla="*/ 10 h 16"/>
                <a:gd name="T24" fmla="*/ 1 w 18"/>
                <a:gd name="T25" fmla="*/ 10 h 16"/>
                <a:gd name="T26" fmla="*/ 0 w 18"/>
                <a:gd name="T27" fmla="*/ 12 h 16"/>
                <a:gd name="T28" fmla="*/ 0 w 18"/>
                <a:gd name="T29" fmla="*/ 12 h 16"/>
                <a:gd name="T30" fmla="*/ 0 w 18"/>
                <a:gd name="T31" fmla="*/ 14 h 16"/>
                <a:gd name="T32" fmla="*/ 0 w 18"/>
                <a:gd name="T33" fmla="*/ 16 h 16"/>
                <a:gd name="T34" fmla="*/ 0 w 18"/>
                <a:gd name="T35" fmla="*/ 16 h 16"/>
                <a:gd name="T36" fmla="*/ 1 w 18"/>
                <a:gd name="T37" fmla="*/ 16 h 16"/>
                <a:gd name="T38" fmla="*/ 1 w 18"/>
                <a:gd name="T39" fmla="*/ 16 h 16"/>
                <a:gd name="T40" fmla="*/ 1 w 18"/>
                <a:gd name="T41" fmla="*/ 16 h 16"/>
                <a:gd name="T42" fmla="*/ 3 w 18"/>
                <a:gd name="T43" fmla="*/ 14 h 16"/>
                <a:gd name="T44" fmla="*/ 3 w 18"/>
                <a:gd name="T45" fmla="*/ 14 h 16"/>
                <a:gd name="T46" fmla="*/ 3 w 18"/>
                <a:gd name="T47" fmla="*/ 14 h 16"/>
                <a:gd name="T48" fmla="*/ 4 w 18"/>
                <a:gd name="T49" fmla="*/ 14 h 16"/>
                <a:gd name="T50" fmla="*/ 4 w 18"/>
                <a:gd name="T51" fmla="*/ 12 h 16"/>
                <a:gd name="T52" fmla="*/ 6 w 18"/>
                <a:gd name="T53" fmla="*/ 10 h 16"/>
                <a:gd name="T54" fmla="*/ 9 w 18"/>
                <a:gd name="T55" fmla="*/ 8 h 16"/>
                <a:gd name="T56" fmla="*/ 10 w 18"/>
                <a:gd name="T57" fmla="*/ 6 h 16"/>
                <a:gd name="T58" fmla="*/ 12 w 18"/>
                <a:gd name="T59" fmla="*/ 6 h 16"/>
                <a:gd name="T60" fmla="*/ 14 w 18"/>
                <a:gd name="T61" fmla="*/ 4 h 16"/>
                <a:gd name="T62" fmla="*/ 15 w 18"/>
                <a:gd name="T63" fmla="*/ 4 h 16"/>
                <a:gd name="T64" fmla="*/ 18 w 18"/>
                <a:gd name="T65" fmla="*/ 2 h 16"/>
                <a:gd name="T66" fmla="*/ 18 w 18"/>
                <a:gd name="T67" fmla="*/ 0 h 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
                <a:gd name="T103" fmla="*/ 0 h 16"/>
                <a:gd name="T104" fmla="*/ 18 w 18"/>
                <a:gd name="T105" fmla="*/ 16 h 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 h="16">
                  <a:moveTo>
                    <a:pt x="18" y="0"/>
                  </a:moveTo>
                  <a:lnTo>
                    <a:pt x="17" y="0"/>
                  </a:lnTo>
                  <a:lnTo>
                    <a:pt x="15" y="2"/>
                  </a:lnTo>
                  <a:lnTo>
                    <a:pt x="14" y="2"/>
                  </a:lnTo>
                  <a:lnTo>
                    <a:pt x="12" y="4"/>
                  </a:lnTo>
                  <a:lnTo>
                    <a:pt x="9" y="4"/>
                  </a:lnTo>
                  <a:lnTo>
                    <a:pt x="7" y="4"/>
                  </a:lnTo>
                  <a:lnTo>
                    <a:pt x="6" y="6"/>
                  </a:lnTo>
                  <a:lnTo>
                    <a:pt x="4" y="6"/>
                  </a:lnTo>
                  <a:lnTo>
                    <a:pt x="3" y="8"/>
                  </a:lnTo>
                  <a:lnTo>
                    <a:pt x="1" y="10"/>
                  </a:lnTo>
                  <a:lnTo>
                    <a:pt x="0" y="12"/>
                  </a:lnTo>
                  <a:lnTo>
                    <a:pt x="0" y="14"/>
                  </a:lnTo>
                  <a:lnTo>
                    <a:pt x="0" y="16"/>
                  </a:lnTo>
                  <a:lnTo>
                    <a:pt x="1" y="16"/>
                  </a:lnTo>
                  <a:lnTo>
                    <a:pt x="3" y="14"/>
                  </a:lnTo>
                  <a:lnTo>
                    <a:pt x="4" y="14"/>
                  </a:lnTo>
                  <a:lnTo>
                    <a:pt x="4" y="12"/>
                  </a:lnTo>
                  <a:lnTo>
                    <a:pt x="6" y="10"/>
                  </a:lnTo>
                  <a:lnTo>
                    <a:pt x="9" y="8"/>
                  </a:lnTo>
                  <a:lnTo>
                    <a:pt x="10" y="6"/>
                  </a:lnTo>
                  <a:lnTo>
                    <a:pt x="12" y="6"/>
                  </a:lnTo>
                  <a:lnTo>
                    <a:pt x="14" y="4"/>
                  </a:lnTo>
                  <a:lnTo>
                    <a:pt x="15" y="4"/>
                  </a:lnTo>
                  <a:lnTo>
                    <a:pt x="18" y="2"/>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48" name="Freeform 650"/>
            <p:cNvSpPr>
              <a:spLocks/>
            </p:cNvSpPr>
            <p:nvPr/>
          </p:nvSpPr>
          <p:spPr bwMode="auto">
            <a:xfrm>
              <a:off x="3455" y="1804"/>
              <a:ext cx="23" cy="12"/>
            </a:xfrm>
            <a:custGeom>
              <a:avLst/>
              <a:gdLst>
                <a:gd name="T0" fmla="*/ 23 w 23"/>
                <a:gd name="T1" fmla="*/ 0 h 12"/>
                <a:gd name="T2" fmla="*/ 20 w 23"/>
                <a:gd name="T3" fmla="*/ 2 h 12"/>
                <a:gd name="T4" fmla="*/ 17 w 23"/>
                <a:gd name="T5" fmla="*/ 2 h 12"/>
                <a:gd name="T6" fmla="*/ 14 w 23"/>
                <a:gd name="T7" fmla="*/ 4 h 12"/>
                <a:gd name="T8" fmla="*/ 11 w 23"/>
                <a:gd name="T9" fmla="*/ 4 h 12"/>
                <a:gd name="T10" fmla="*/ 8 w 23"/>
                <a:gd name="T11" fmla="*/ 6 h 12"/>
                <a:gd name="T12" fmla="*/ 5 w 23"/>
                <a:gd name="T13" fmla="*/ 8 h 12"/>
                <a:gd name="T14" fmla="*/ 3 w 23"/>
                <a:gd name="T15" fmla="*/ 10 h 12"/>
                <a:gd name="T16" fmla="*/ 0 w 23"/>
                <a:gd name="T17" fmla="*/ 12 h 12"/>
                <a:gd name="T18" fmla="*/ 3 w 23"/>
                <a:gd name="T19" fmla="*/ 12 h 12"/>
                <a:gd name="T20" fmla="*/ 6 w 23"/>
                <a:gd name="T21" fmla="*/ 10 h 12"/>
                <a:gd name="T22" fmla="*/ 9 w 23"/>
                <a:gd name="T23" fmla="*/ 8 h 12"/>
                <a:gd name="T24" fmla="*/ 11 w 23"/>
                <a:gd name="T25" fmla="*/ 8 h 12"/>
                <a:gd name="T26" fmla="*/ 14 w 23"/>
                <a:gd name="T27" fmla="*/ 6 h 12"/>
                <a:gd name="T28" fmla="*/ 17 w 23"/>
                <a:gd name="T29" fmla="*/ 4 h 12"/>
                <a:gd name="T30" fmla="*/ 20 w 23"/>
                <a:gd name="T31" fmla="*/ 2 h 12"/>
                <a:gd name="T32" fmla="*/ 23 w 23"/>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12"/>
                <a:gd name="T53" fmla="*/ 23 w 23"/>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12">
                  <a:moveTo>
                    <a:pt x="23" y="0"/>
                  </a:moveTo>
                  <a:lnTo>
                    <a:pt x="20" y="2"/>
                  </a:lnTo>
                  <a:lnTo>
                    <a:pt x="17" y="2"/>
                  </a:lnTo>
                  <a:lnTo>
                    <a:pt x="14" y="4"/>
                  </a:lnTo>
                  <a:lnTo>
                    <a:pt x="11" y="4"/>
                  </a:lnTo>
                  <a:lnTo>
                    <a:pt x="8" y="6"/>
                  </a:lnTo>
                  <a:lnTo>
                    <a:pt x="5" y="8"/>
                  </a:lnTo>
                  <a:lnTo>
                    <a:pt x="3" y="10"/>
                  </a:lnTo>
                  <a:lnTo>
                    <a:pt x="0" y="12"/>
                  </a:lnTo>
                  <a:lnTo>
                    <a:pt x="3" y="12"/>
                  </a:lnTo>
                  <a:lnTo>
                    <a:pt x="6" y="10"/>
                  </a:lnTo>
                  <a:lnTo>
                    <a:pt x="9" y="8"/>
                  </a:lnTo>
                  <a:lnTo>
                    <a:pt x="11" y="8"/>
                  </a:lnTo>
                  <a:lnTo>
                    <a:pt x="14" y="6"/>
                  </a:lnTo>
                  <a:lnTo>
                    <a:pt x="17" y="4"/>
                  </a:lnTo>
                  <a:lnTo>
                    <a:pt x="20" y="2"/>
                  </a:lnTo>
                  <a:lnTo>
                    <a:pt x="2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49" name="Freeform 651"/>
            <p:cNvSpPr>
              <a:spLocks/>
            </p:cNvSpPr>
            <p:nvPr/>
          </p:nvSpPr>
          <p:spPr bwMode="auto">
            <a:xfrm>
              <a:off x="3528" y="1787"/>
              <a:ext cx="22" cy="13"/>
            </a:xfrm>
            <a:custGeom>
              <a:avLst/>
              <a:gdLst>
                <a:gd name="T0" fmla="*/ 22 w 22"/>
                <a:gd name="T1" fmla="*/ 0 h 13"/>
                <a:gd name="T2" fmla="*/ 19 w 22"/>
                <a:gd name="T3" fmla="*/ 0 h 13"/>
                <a:gd name="T4" fmla="*/ 16 w 22"/>
                <a:gd name="T5" fmla="*/ 0 h 13"/>
                <a:gd name="T6" fmla="*/ 13 w 22"/>
                <a:gd name="T7" fmla="*/ 2 h 13"/>
                <a:gd name="T8" fmla="*/ 10 w 22"/>
                <a:gd name="T9" fmla="*/ 2 h 13"/>
                <a:gd name="T10" fmla="*/ 8 w 22"/>
                <a:gd name="T11" fmla="*/ 4 h 13"/>
                <a:gd name="T12" fmla="*/ 5 w 22"/>
                <a:gd name="T13" fmla="*/ 8 h 13"/>
                <a:gd name="T14" fmla="*/ 2 w 22"/>
                <a:gd name="T15" fmla="*/ 11 h 13"/>
                <a:gd name="T16" fmla="*/ 0 w 22"/>
                <a:gd name="T17" fmla="*/ 13 h 13"/>
                <a:gd name="T18" fmla="*/ 0 w 22"/>
                <a:gd name="T19" fmla="*/ 13 h 13"/>
                <a:gd name="T20" fmla="*/ 0 w 22"/>
                <a:gd name="T21" fmla="*/ 13 h 13"/>
                <a:gd name="T22" fmla="*/ 2 w 22"/>
                <a:gd name="T23" fmla="*/ 13 h 13"/>
                <a:gd name="T24" fmla="*/ 2 w 22"/>
                <a:gd name="T25" fmla="*/ 13 h 13"/>
                <a:gd name="T26" fmla="*/ 4 w 22"/>
                <a:gd name="T27" fmla="*/ 13 h 13"/>
                <a:gd name="T28" fmla="*/ 4 w 22"/>
                <a:gd name="T29" fmla="*/ 13 h 13"/>
                <a:gd name="T30" fmla="*/ 4 w 22"/>
                <a:gd name="T31" fmla="*/ 13 h 13"/>
                <a:gd name="T32" fmla="*/ 5 w 22"/>
                <a:gd name="T33" fmla="*/ 13 h 13"/>
                <a:gd name="T34" fmla="*/ 7 w 22"/>
                <a:gd name="T35" fmla="*/ 11 h 13"/>
                <a:gd name="T36" fmla="*/ 10 w 22"/>
                <a:gd name="T37" fmla="*/ 11 h 13"/>
                <a:gd name="T38" fmla="*/ 11 w 22"/>
                <a:gd name="T39" fmla="*/ 8 h 13"/>
                <a:gd name="T40" fmla="*/ 13 w 22"/>
                <a:gd name="T41" fmla="*/ 6 h 13"/>
                <a:gd name="T42" fmla="*/ 16 w 22"/>
                <a:gd name="T43" fmla="*/ 4 h 13"/>
                <a:gd name="T44" fmla="*/ 18 w 22"/>
                <a:gd name="T45" fmla="*/ 2 h 13"/>
                <a:gd name="T46" fmla="*/ 19 w 22"/>
                <a:gd name="T47" fmla="*/ 0 h 13"/>
                <a:gd name="T48" fmla="*/ 22 w 2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
                <a:gd name="T76" fmla="*/ 0 h 13"/>
                <a:gd name="T77" fmla="*/ 22 w 22"/>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 h="13">
                  <a:moveTo>
                    <a:pt x="22" y="0"/>
                  </a:moveTo>
                  <a:lnTo>
                    <a:pt x="19" y="0"/>
                  </a:lnTo>
                  <a:lnTo>
                    <a:pt x="16" y="0"/>
                  </a:lnTo>
                  <a:lnTo>
                    <a:pt x="13" y="2"/>
                  </a:lnTo>
                  <a:lnTo>
                    <a:pt x="10" y="2"/>
                  </a:lnTo>
                  <a:lnTo>
                    <a:pt x="8" y="4"/>
                  </a:lnTo>
                  <a:lnTo>
                    <a:pt x="5" y="8"/>
                  </a:lnTo>
                  <a:lnTo>
                    <a:pt x="2" y="11"/>
                  </a:lnTo>
                  <a:lnTo>
                    <a:pt x="0" y="13"/>
                  </a:lnTo>
                  <a:lnTo>
                    <a:pt x="2" y="13"/>
                  </a:lnTo>
                  <a:lnTo>
                    <a:pt x="4" y="13"/>
                  </a:lnTo>
                  <a:lnTo>
                    <a:pt x="5" y="13"/>
                  </a:lnTo>
                  <a:lnTo>
                    <a:pt x="7" y="11"/>
                  </a:lnTo>
                  <a:lnTo>
                    <a:pt x="10" y="11"/>
                  </a:lnTo>
                  <a:lnTo>
                    <a:pt x="11" y="8"/>
                  </a:lnTo>
                  <a:lnTo>
                    <a:pt x="13" y="6"/>
                  </a:lnTo>
                  <a:lnTo>
                    <a:pt x="16" y="4"/>
                  </a:lnTo>
                  <a:lnTo>
                    <a:pt x="18" y="2"/>
                  </a:lnTo>
                  <a:lnTo>
                    <a:pt x="19" y="0"/>
                  </a:lnTo>
                  <a:lnTo>
                    <a:pt x="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50" name="Freeform 652"/>
            <p:cNvSpPr>
              <a:spLocks/>
            </p:cNvSpPr>
            <p:nvPr/>
          </p:nvSpPr>
          <p:spPr bwMode="auto">
            <a:xfrm>
              <a:off x="3510" y="1854"/>
              <a:ext cx="12" cy="11"/>
            </a:xfrm>
            <a:custGeom>
              <a:avLst/>
              <a:gdLst>
                <a:gd name="T0" fmla="*/ 12 w 12"/>
                <a:gd name="T1" fmla="*/ 0 h 11"/>
                <a:gd name="T2" fmla="*/ 11 w 12"/>
                <a:gd name="T3" fmla="*/ 0 h 11"/>
                <a:gd name="T4" fmla="*/ 9 w 12"/>
                <a:gd name="T5" fmla="*/ 0 h 11"/>
                <a:gd name="T6" fmla="*/ 7 w 12"/>
                <a:gd name="T7" fmla="*/ 0 h 11"/>
                <a:gd name="T8" fmla="*/ 6 w 12"/>
                <a:gd name="T9" fmla="*/ 2 h 11"/>
                <a:gd name="T10" fmla="*/ 4 w 12"/>
                <a:gd name="T11" fmla="*/ 2 h 11"/>
                <a:gd name="T12" fmla="*/ 3 w 12"/>
                <a:gd name="T13" fmla="*/ 2 h 11"/>
                <a:gd name="T14" fmla="*/ 1 w 12"/>
                <a:gd name="T15" fmla="*/ 5 h 11"/>
                <a:gd name="T16" fmla="*/ 1 w 12"/>
                <a:gd name="T17" fmla="*/ 7 h 11"/>
                <a:gd name="T18" fmla="*/ 0 w 12"/>
                <a:gd name="T19" fmla="*/ 7 h 11"/>
                <a:gd name="T20" fmla="*/ 0 w 12"/>
                <a:gd name="T21" fmla="*/ 7 h 11"/>
                <a:gd name="T22" fmla="*/ 1 w 12"/>
                <a:gd name="T23" fmla="*/ 9 h 11"/>
                <a:gd name="T24" fmla="*/ 1 w 12"/>
                <a:gd name="T25" fmla="*/ 9 h 11"/>
                <a:gd name="T26" fmla="*/ 1 w 12"/>
                <a:gd name="T27" fmla="*/ 9 h 11"/>
                <a:gd name="T28" fmla="*/ 1 w 12"/>
                <a:gd name="T29" fmla="*/ 11 h 11"/>
                <a:gd name="T30" fmla="*/ 1 w 12"/>
                <a:gd name="T31" fmla="*/ 11 h 11"/>
                <a:gd name="T32" fmla="*/ 3 w 12"/>
                <a:gd name="T33" fmla="*/ 11 h 11"/>
                <a:gd name="T34" fmla="*/ 4 w 12"/>
                <a:gd name="T35" fmla="*/ 11 h 11"/>
                <a:gd name="T36" fmla="*/ 4 w 12"/>
                <a:gd name="T37" fmla="*/ 9 h 11"/>
                <a:gd name="T38" fmla="*/ 6 w 12"/>
                <a:gd name="T39" fmla="*/ 9 h 11"/>
                <a:gd name="T40" fmla="*/ 6 w 12"/>
                <a:gd name="T41" fmla="*/ 7 h 11"/>
                <a:gd name="T42" fmla="*/ 7 w 12"/>
                <a:gd name="T43" fmla="*/ 5 h 11"/>
                <a:gd name="T44" fmla="*/ 7 w 12"/>
                <a:gd name="T45" fmla="*/ 5 h 11"/>
                <a:gd name="T46" fmla="*/ 9 w 12"/>
                <a:gd name="T47" fmla="*/ 2 h 11"/>
                <a:gd name="T48" fmla="*/ 9 w 12"/>
                <a:gd name="T49" fmla="*/ 2 h 11"/>
                <a:gd name="T50" fmla="*/ 9 w 12"/>
                <a:gd name="T51" fmla="*/ 0 h 11"/>
                <a:gd name="T52" fmla="*/ 9 w 12"/>
                <a:gd name="T53" fmla="*/ 0 h 11"/>
                <a:gd name="T54" fmla="*/ 11 w 12"/>
                <a:gd name="T55" fmla="*/ 0 h 11"/>
                <a:gd name="T56" fmla="*/ 11 w 12"/>
                <a:gd name="T57" fmla="*/ 0 h 11"/>
                <a:gd name="T58" fmla="*/ 11 w 12"/>
                <a:gd name="T59" fmla="*/ 0 h 11"/>
                <a:gd name="T60" fmla="*/ 12 w 12"/>
                <a:gd name="T61" fmla="*/ 0 h 11"/>
                <a:gd name="T62" fmla="*/ 12 w 12"/>
                <a:gd name="T63" fmla="*/ 0 h 11"/>
                <a:gd name="T64" fmla="*/ 12 w 12"/>
                <a:gd name="T65" fmla="*/ 0 h 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
                <a:gd name="T100" fmla="*/ 0 h 11"/>
                <a:gd name="T101" fmla="*/ 12 w 12"/>
                <a:gd name="T102" fmla="*/ 11 h 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 h="11">
                  <a:moveTo>
                    <a:pt x="12" y="0"/>
                  </a:moveTo>
                  <a:lnTo>
                    <a:pt x="11" y="0"/>
                  </a:lnTo>
                  <a:lnTo>
                    <a:pt x="9" y="0"/>
                  </a:lnTo>
                  <a:lnTo>
                    <a:pt x="7" y="0"/>
                  </a:lnTo>
                  <a:lnTo>
                    <a:pt x="6" y="2"/>
                  </a:lnTo>
                  <a:lnTo>
                    <a:pt x="4" y="2"/>
                  </a:lnTo>
                  <a:lnTo>
                    <a:pt x="3" y="2"/>
                  </a:lnTo>
                  <a:lnTo>
                    <a:pt x="1" y="5"/>
                  </a:lnTo>
                  <a:lnTo>
                    <a:pt x="1" y="7"/>
                  </a:lnTo>
                  <a:lnTo>
                    <a:pt x="0" y="7"/>
                  </a:lnTo>
                  <a:lnTo>
                    <a:pt x="1" y="9"/>
                  </a:lnTo>
                  <a:lnTo>
                    <a:pt x="1" y="11"/>
                  </a:lnTo>
                  <a:lnTo>
                    <a:pt x="3" y="11"/>
                  </a:lnTo>
                  <a:lnTo>
                    <a:pt x="4" y="11"/>
                  </a:lnTo>
                  <a:lnTo>
                    <a:pt x="4" y="9"/>
                  </a:lnTo>
                  <a:lnTo>
                    <a:pt x="6" y="9"/>
                  </a:lnTo>
                  <a:lnTo>
                    <a:pt x="6" y="7"/>
                  </a:lnTo>
                  <a:lnTo>
                    <a:pt x="7" y="5"/>
                  </a:lnTo>
                  <a:lnTo>
                    <a:pt x="9" y="2"/>
                  </a:lnTo>
                  <a:lnTo>
                    <a:pt x="9" y="0"/>
                  </a:lnTo>
                  <a:lnTo>
                    <a:pt x="11"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51" name="Freeform 653"/>
            <p:cNvSpPr>
              <a:spLocks/>
            </p:cNvSpPr>
            <p:nvPr/>
          </p:nvSpPr>
          <p:spPr bwMode="auto">
            <a:xfrm>
              <a:off x="3546" y="1877"/>
              <a:ext cx="15" cy="21"/>
            </a:xfrm>
            <a:custGeom>
              <a:avLst/>
              <a:gdLst>
                <a:gd name="T0" fmla="*/ 15 w 15"/>
                <a:gd name="T1" fmla="*/ 0 h 21"/>
                <a:gd name="T2" fmla="*/ 12 w 15"/>
                <a:gd name="T3" fmla="*/ 3 h 21"/>
                <a:gd name="T4" fmla="*/ 11 w 15"/>
                <a:gd name="T5" fmla="*/ 5 h 21"/>
                <a:gd name="T6" fmla="*/ 7 w 15"/>
                <a:gd name="T7" fmla="*/ 7 h 21"/>
                <a:gd name="T8" fmla="*/ 6 w 15"/>
                <a:gd name="T9" fmla="*/ 9 h 21"/>
                <a:gd name="T10" fmla="*/ 4 w 15"/>
                <a:gd name="T11" fmla="*/ 11 h 21"/>
                <a:gd name="T12" fmla="*/ 3 w 15"/>
                <a:gd name="T13" fmla="*/ 13 h 21"/>
                <a:gd name="T14" fmla="*/ 1 w 15"/>
                <a:gd name="T15" fmla="*/ 15 h 21"/>
                <a:gd name="T16" fmla="*/ 0 w 15"/>
                <a:gd name="T17" fmla="*/ 19 h 21"/>
                <a:gd name="T18" fmla="*/ 0 w 15"/>
                <a:gd name="T19" fmla="*/ 19 h 21"/>
                <a:gd name="T20" fmla="*/ 0 w 15"/>
                <a:gd name="T21" fmla="*/ 21 h 21"/>
                <a:gd name="T22" fmla="*/ 1 w 15"/>
                <a:gd name="T23" fmla="*/ 21 h 21"/>
                <a:gd name="T24" fmla="*/ 1 w 15"/>
                <a:gd name="T25" fmla="*/ 21 h 21"/>
                <a:gd name="T26" fmla="*/ 1 w 15"/>
                <a:gd name="T27" fmla="*/ 21 h 21"/>
                <a:gd name="T28" fmla="*/ 3 w 15"/>
                <a:gd name="T29" fmla="*/ 21 h 21"/>
                <a:gd name="T30" fmla="*/ 3 w 15"/>
                <a:gd name="T31" fmla="*/ 21 h 21"/>
                <a:gd name="T32" fmla="*/ 3 w 15"/>
                <a:gd name="T33" fmla="*/ 21 h 21"/>
                <a:gd name="T34" fmla="*/ 4 w 15"/>
                <a:gd name="T35" fmla="*/ 19 h 21"/>
                <a:gd name="T36" fmla="*/ 6 w 15"/>
                <a:gd name="T37" fmla="*/ 15 h 21"/>
                <a:gd name="T38" fmla="*/ 6 w 15"/>
                <a:gd name="T39" fmla="*/ 13 h 21"/>
                <a:gd name="T40" fmla="*/ 7 w 15"/>
                <a:gd name="T41" fmla="*/ 11 h 21"/>
                <a:gd name="T42" fmla="*/ 9 w 15"/>
                <a:gd name="T43" fmla="*/ 7 h 21"/>
                <a:gd name="T44" fmla="*/ 11 w 15"/>
                <a:gd name="T45" fmla="*/ 5 h 21"/>
                <a:gd name="T46" fmla="*/ 12 w 15"/>
                <a:gd name="T47" fmla="*/ 3 h 21"/>
                <a:gd name="T48" fmla="*/ 15 w 15"/>
                <a:gd name="T49" fmla="*/ 0 h 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21"/>
                <a:gd name="T77" fmla="*/ 15 w 15"/>
                <a:gd name="T78" fmla="*/ 21 h 2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21">
                  <a:moveTo>
                    <a:pt x="15" y="0"/>
                  </a:moveTo>
                  <a:lnTo>
                    <a:pt x="12" y="3"/>
                  </a:lnTo>
                  <a:lnTo>
                    <a:pt x="11" y="5"/>
                  </a:lnTo>
                  <a:lnTo>
                    <a:pt x="7" y="7"/>
                  </a:lnTo>
                  <a:lnTo>
                    <a:pt x="6" y="9"/>
                  </a:lnTo>
                  <a:lnTo>
                    <a:pt x="4" y="11"/>
                  </a:lnTo>
                  <a:lnTo>
                    <a:pt x="3" y="13"/>
                  </a:lnTo>
                  <a:lnTo>
                    <a:pt x="1" y="15"/>
                  </a:lnTo>
                  <a:lnTo>
                    <a:pt x="0" y="19"/>
                  </a:lnTo>
                  <a:lnTo>
                    <a:pt x="0" y="21"/>
                  </a:lnTo>
                  <a:lnTo>
                    <a:pt x="1" y="21"/>
                  </a:lnTo>
                  <a:lnTo>
                    <a:pt x="3" y="21"/>
                  </a:lnTo>
                  <a:lnTo>
                    <a:pt x="4" y="19"/>
                  </a:lnTo>
                  <a:lnTo>
                    <a:pt x="6" y="15"/>
                  </a:lnTo>
                  <a:lnTo>
                    <a:pt x="6" y="13"/>
                  </a:lnTo>
                  <a:lnTo>
                    <a:pt x="7" y="11"/>
                  </a:lnTo>
                  <a:lnTo>
                    <a:pt x="9" y="7"/>
                  </a:lnTo>
                  <a:lnTo>
                    <a:pt x="11" y="5"/>
                  </a:lnTo>
                  <a:lnTo>
                    <a:pt x="12" y="3"/>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52" name="Freeform 654"/>
            <p:cNvSpPr>
              <a:spLocks/>
            </p:cNvSpPr>
            <p:nvPr/>
          </p:nvSpPr>
          <p:spPr bwMode="auto">
            <a:xfrm>
              <a:off x="3588" y="1800"/>
              <a:ext cx="12" cy="19"/>
            </a:xfrm>
            <a:custGeom>
              <a:avLst/>
              <a:gdLst>
                <a:gd name="T0" fmla="*/ 12 w 12"/>
                <a:gd name="T1" fmla="*/ 0 h 19"/>
                <a:gd name="T2" fmla="*/ 11 w 12"/>
                <a:gd name="T3" fmla="*/ 2 h 19"/>
                <a:gd name="T4" fmla="*/ 9 w 12"/>
                <a:gd name="T5" fmla="*/ 4 h 19"/>
                <a:gd name="T6" fmla="*/ 8 w 12"/>
                <a:gd name="T7" fmla="*/ 6 h 19"/>
                <a:gd name="T8" fmla="*/ 6 w 12"/>
                <a:gd name="T9" fmla="*/ 8 h 19"/>
                <a:gd name="T10" fmla="*/ 5 w 12"/>
                <a:gd name="T11" fmla="*/ 10 h 19"/>
                <a:gd name="T12" fmla="*/ 3 w 12"/>
                <a:gd name="T13" fmla="*/ 12 h 19"/>
                <a:gd name="T14" fmla="*/ 1 w 12"/>
                <a:gd name="T15" fmla="*/ 14 h 19"/>
                <a:gd name="T16" fmla="*/ 0 w 12"/>
                <a:gd name="T17" fmla="*/ 16 h 19"/>
                <a:gd name="T18" fmla="*/ 0 w 12"/>
                <a:gd name="T19" fmla="*/ 19 h 19"/>
                <a:gd name="T20" fmla="*/ 0 w 12"/>
                <a:gd name="T21" fmla="*/ 19 h 19"/>
                <a:gd name="T22" fmla="*/ 0 w 12"/>
                <a:gd name="T23" fmla="*/ 19 h 19"/>
                <a:gd name="T24" fmla="*/ 0 w 12"/>
                <a:gd name="T25" fmla="*/ 19 h 19"/>
                <a:gd name="T26" fmla="*/ 1 w 12"/>
                <a:gd name="T27" fmla="*/ 19 h 19"/>
                <a:gd name="T28" fmla="*/ 1 w 12"/>
                <a:gd name="T29" fmla="*/ 19 h 19"/>
                <a:gd name="T30" fmla="*/ 1 w 12"/>
                <a:gd name="T31" fmla="*/ 19 h 19"/>
                <a:gd name="T32" fmla="*/ 3 w 12"/>
                <a:gd name="T33" fmla="*/ 19 h 19"/>
                <a:gd name="T34" fmla="*/ 3 w 12"/>
                <a:gd name="T35" fmla="*/ 16 h 19"/>
                <a:gd name="T36" fmla="*/ 5 w 12"/>
                <a:gd name="T37" fmla="*/ 14 h 19"/>
                <a:gd name="T38" fmla="*/ 6 w 12"/>
                <a:gd name="T39" fmla="*/ 14 h 19"/>
                <a:gd name="T40" fmla="*/ 6 w 12"/>
                <a:gd name="T41" fmla="*/ 12 h 19"/>
                <a:gd name="T42" fmla="*/ 8 w 12"/>
                <a:gd name="T43" fmla="*/ 10 h 19"/>
                <a:gd name="T44" fmla="*/ 8 w 12"/>
                <a:gd name="T45" fmla="*/ 8 h 19"/>
                <a:gd name="T46" fmla="*/ 9 w 12"/>
                <a:gd name="T47" fmla="*/ 6 h 19"/>
                <a:gd name="T48" fmla="*/ 9 w 12"/>
                <a:gd name="T49" fmla="*/ 4 h 19"/>
                <a:gd name="T50" fmla="*/ 12 w 12"/>
                <a:gd name="T51" fmla="*/ 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9"/>
                <a:gd name="T80" fmla="*/ 12 w 12"/>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9">
                  <a:moveTo>
                    <a:pt x="12" y="0"/>
                  </a:moveTo>
                  <a:lnTo>
                    <a:pt x="11" y="2"/>
                  </a:lnTo>
                  <a:lnTo>
                    <a:pt x="9" y="4"/>
                  </a:lnTo>
                  <a:lnTo>
                    <a:pt x="8" y="6"/>
                  </a:lnTo>
                  <a:lnTo>
                    <a:pt x="6" y="8"/>
                  </a:lnTo>
                  <a:lnTo>
                    <a:pt x="5" y="10"/>
                  </a:lnTo>
                  <a:lnTo>
                    <a:pt x="3" y="12"/>
                  </a:lnTo>
                  <a:lnTo>
                    <a:pt x="1" y="14"/>
                  </a:lnTo>
                  <a:lnTo>
                    <a:pt x="0" y="16"/>
                  </a:lnTo>
                  <a:lnTo>
                    <a:pt x="0" y="19"/>
                  </a:lnTo>
                  <a:lnTo>
                    <a:pt x="1" y="19"/>
                  </a:lnTo>
                  <a:lnTo>
                    <a:pt x="3" y="19"/>
                  </a:lnTo>
                  <a:lnTo>
                    <a:pt x="3" y="16"/>
                  </a:lnTo>
                  <a:lnTo>
                    <a:pt x="5" y="14"/>
                  </a:lnTo>
                  <a:lnTo>
                    <a:pt x="6" y="14"/>
                  </a:lnTo>
                  <a:lnTo>
                    <a:pt x="6" y="12"/>
                  </a:lnTo>
                  <a:lnTo>
                    <a:pt x="8" y="10"/>
                  </a:lnTo>
                  <a:lnTo>
                    <a:pt x="8" y="8"/>
                  </a:lnTo>
                  <a:lnTo>
                    <a:pt x="9" y="6"/>
                  </a:lnTo>
                  <a:lnTo>
                    <a:pt x="9" y="4"/>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53" name="Freeform 655"/>
            <p:cNvSpPr>
              <a:spLocks/>
            </p:cNvSpPr>
            <p:nvPr/>
          </p:nvSpPr>
          <p:spPr bwMode="auto">
            <a:xfrm>
              <a:off x="2814" y="2016"/>
              <a:ext cx="26" cy="19"/>
            </a:xfrm>
            <a:custGeom>
              <a:avLst/>
              <a:gdLst>
                <a:gd name="T0" fmla="*/ 26 w 26"/>
                <a:gd name="T1" fmla="*/ 4 h 19"/>
                <a:gd name="T2" fmla="*/ 25 w 26"/>
                <a:gd name="T3" fmla="*/ 4 h 19"/>
                <a:gd name="T4" fmla="*/ 25 w 26"/>
                <a:gd name="T5" fmla="*/ 4 h 19"/>
                <a:gd name="T6" fmla="*/ 23 w 26"/>
                <a:gd name="T7" fmla="*/ 2 h 19"/>
                <a:gd name="T8" fmla="*/ 22 w 26"/>
                <a:gd name="T9" fmla="*/ 2 h 19"/>
                <a:gd name="T10" fmla="*/ 22 w 26"/>
                <a:gd name="T11" fmla="*/ 2 h 19"/>
                <a:gd name="T12" fmla="*/ 20 w 26"/>
                <a:gd name="T13" fmla="*/ 0 h 19"/>
                <a:gd name="T14" fmla="*/ 20 w 26"/>
                <a:gd name="T15" fmla="*/ 0 h 19"/>
                <a:gd name="T16" fmla="*/ 19 w 26"/>
                <a:gd name="T17" fmla="*/ 0 h 19"/>
                <a:gd name="T18" fmla="*/ 17 w 26"/>
                <a:gd name="T19" fmla="*/ 0 h 19"/>
                <a:gd name="T20" fmla="*/ 15 w 26"/>
                <a:gd name="T21" fmla="*/ 2 h 19"/>
                <a:gd name="T22" fmla="*/ 14 w 26"/>
                <a:gd name="T23" fmla="*/ 4 h 19"/>
                <a:gd name="T24" fmla="*/ 12 w 26"/>
                <a:gd name="T25" fmla="*/ 9 h 19"/>
                <a:gd name="T26" fmla="*/ 9 w 26"/>
                <a:gd name="T27" fmla="*/ 11 h 19"/>
                <a:gd name="T28" fmla="*/ 6 w 26"/>
                <a:gd name="T29" fmla="*/ 15 h 19"/>
                <a:gd name="T30" fmla="*/ 5 w 26"/>
                <a:gd name="T31" fmla="*/ 17 h 19"/>
                <a:gd name="T32" fmla="*/ 0 w 26"/>
                <a:gd name="T33" fmla="*/ 19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19"/>
                <a:gd name="T53" fmla="*/ 26 w 2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19">
                  <a:moveTo>
                    <a:pt x="26" y="4"/>
                  </a:moveTo>
                  <a:lnTo>
                    <a:pt x="25" y="4"/>
                  </a:lnTo>
                  <a:lnTo>
                    <a:pt x="23" y="2"/>
                  </a:lnTo>
                  <a:lnTo>
                    <a:pt x="22" y="2"/>
                  </a:lnTo>
                  <a:lnTo>
                    <a:pt x="20" y="0"/>
                  </a:lnTo>
                  <a:lnTo>
                    <a:pt x="19" y="0"/>
                  </a:lnTo>
                  <a:lnTo>
                    <a:pt x="17" y="0"/>
                  </a:lnTo>
                  <a:lnTo>
                    <a:pt x="15" y="2"/>
                  </a:lnTo>
                  <a:lnTo>
                    <a:pt x="14" y="4"/>
                  </a:lnTo>
                  <a:lnTo>
                    <a:pt x="12" y="9"/>
                  </a:lnTo>
                  <a:lnTo>
                    <a:pt x="9" y="11"/>
                  </a:lnTo>
                  <a:lnTo>
                    <a:pt x="6" y="15"/>
                  </a:lnTo>
                  <a:lnTo>
                    <a:pt x="5" y="17"/>
                  </a:lnTo>
                  <a:lnTo>
                    <a:pt x="0" y="19"/>
                  </a:lnTo>
                </a:path>
              </a:pathLst>
            </a:custGeom>
            <a:noFill/>
            <a:ln w="7938">
              <a:solidFill>
                <a:srgbClr val="99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sz="1350"/>
            </a:p>
          </p:txBody>
        </p:sp>
        <p:sp>
          <p:nvSpPr>
            <p:cNvPr id="337154" name="Freeform 656"/>
            <p:cNvSpPr>
              <a:spLocks/>
            </p:cNvSpPr>
            <p:nvPr/>
          </p:nvSpPr>
          <p:spPr bwMode="auto">
            <a:xfrm>
              <a:off x="2829" y="2027"/>
              <a:ext cx="157" cy="185"/>
            </a:xfrm>
            <a:custGeom>
              <a:avLst/>
              <a:gdLst>
                <a:gd name="T0" fmla="*/ 143 w 157"/>
                <a:gd name="T1" fmla="*/ 42 h 185"/>
                <a:gd name="T2" fmla="*/ 135 w 157"/>
                <a:gd name="T3" fmla="*/ 42 h 185"/>
                <a:gd name="T4" fmla="*/ 127 w 157"/>
                <a:gd name="T5" fmla="*/ 42 h 185"/>
                <a:gd name="T6" fmla="*/ 119 w 157"/>
                <a:gd name="T7" fmla="*/ 40 h 185"/>
                <a:gd name="T8" fmla="*/ 104 w 157"/>
                <a:gd name="T9" fmla="*/ 38 h 185"/>
                <a:gd name="T10" fmla="*/ 77 w 157"/>
                <a:gd name="T11" fmla="*/ 31 h 185"/>
                <a:gd name="T12" fmla="*/ 52 w 157"/>
                <a:gd name="T13" fmla="*/ 23 h 185"/>
                <a:gd name="T14" fmla="*/ 27 w 157"/>
                <a:gd name="T15" fmla="*/ 10 h 185"/>
                <a:gd name="T16" fmla="*/ 15 w 157"/>
                <a:gd name="T17" fmla="*/ 2 h 185"/>
                <a:gd name="T18" fmla="*/ 11 w 157"/>
                <a:gd name="T19" fmla="*/ 0 h 185"/>
                <a:gd name="T20" fmla="*/ 10 w 157"/>
                <a:gd name="T21" fmla="*/ 0 h 185"/>
                <a:gd name="T22" fmla="*/ 7 w 157"/>
                <a:gd name="T23" fmla="*/ 0 h 185"/>
                <a:gd name="T24" fmla="*/ 4 w 157"/>
                <a:gd name="T25" fmla="*/ 0 h 185"/>
                <a:gd name="T26" fmla="*/ 2 w 157"/>
                <a:gd name="T27" fmla="*/ 2 h 185"/>
                <a:gd name="T28" fmla="*/ 0 w 157"/>
                <a:gd name="T29" fmla="*/ 6 h 185"/>
                <a:gd name="T30" fmla="*/ 0 w 157"/>
                <a:gd name="T31" fmla="*/ 10 h 185"/>
                <a:gd name="T32" fmla="*/ 2 w 157"/>
                <a:gd name="T33" fmla="*/ 25 h 185"/>
                <a:gd name="T34" fmla="*/ 7 w 157"/>
                <a:gd name="T35" fmla="*/ 48 h 185"/>
                <a:gd name="T36" fmla="*/ 16 w 157"/>
                <a:gd name="T37" fmla="*/ 71 h 185"/>
                <a:gd name="T38" fmla="*/ 29 w 157"/>
                <a:gd name="T39" fmla="*/ 90 h 185"/>
                <a:gd name="T40" fmla="*/ 38 w 157"/>
                <a:gd name="T41" fmla="*/ 101 h 185"/>
                <a:gd name="T42" fmla="*/ 41 w 157"/>
                <a:gd name="T43" fmla="*/ 105 h 185"/>
                <a:gd name="T44" fmla="*/ 44 w 157"/>
                <a:gd name="T45" fmla="*/ 111 h 185"/>
                <a:gd name="T46" fmla="*/ 46 w 157"/>
                <a:gd name="T47" fmla="*/ 117 h 185"/>
                <a:gd name="T48" fmla="*/ 49 w 157"/>
                <a:gd name="T49" fmla="*/ 128 h 185"/>
                <a:gd name="T50" fmla="*/ 50 w 157"/>
                <a:gd name="T51" fmla="*/ 143 h 185"/>
                <a:gd name="T52" fmla="*/ 50 w 157"/>
                <a:gd name="T53" fmla="*/ 160 h 185"/>
                <a:gd name="T54" fmla="*/ 50 w 157"/>
                <a:gd name="T55" fmla="*/ 174 h 185"/>
                <a:gd name="T56" fmla="*/ 57 w 157"/>
                <a:gd name="T57" fmla="*/ 185 h 185"/>
                <a:gd name="T58" fmla="*/ 71 w 157"/>
                <a:gd name="T59" fmla="*/ 183 h 185"/>
                <a:gd name="T60" fmla="*/ 83 w 157"/>
                <a:gd name="T61" fmla="*/ 174 h 185"/>
                <a:gd name="T62" fmla="*/ 94 w 157"/>
                <a:gd name="T63" fmla="*/ 160 h 185"/>
                <a:gd name="T64" fmla="*/ 105 w 157"/>
                <a:gd name="T65" fmla="*/ 143 h 185"/>
                <a:gd name="T66" fmla="*/ 118 w 157"/>
                <a:gd name="T67" fmla="*/ 124 h 185"/>
                <a:gd name="T68" fmla="*/ 132 w 157"/>
                <a:gd name="T69" fmla="*/ 107 h 185"/>
                <a:gd name="T70" fmla="*/ 146 w 157"/>
                <a:gd name="T71" fmla="*/ 90 h 185"/>
                <a:gd name="T72" fmla="*/ 154 w 157"/>
                <a:gd name="T73" fmla="*/ 80 h 185"/>
                <a:gd name="T74" fmla="*/ 155 w 157"/>
                <a:gd name="T75" fmla="*/ 73 h 185"/>
                <a:gd name="T76" fmla="*/ 157 w 157"/>
                <a:gd name="T77" fmla="*/ 69 h 185"/>
                <a:gd name="T78" fmla="*/ 157 w 157"/>
                <a:gd name="T79" fmla="*/ 63 h 185"/>
                <a:gd name="T80" fmla="*/ 157 w 157"/>
                <a:gd name="T81" fmla="*/ 56 h 185"/>
                <a:gd name="T82" fmla="*/ 155 w 157"/>
                <a:gd name="T83" fmla="*/ 52 h 185"/>
                <a:gd name="T84" fmla="*/ 152 w 157"/>
                <a:gd name="T85" fmla="*/ 48 h 185"/>
                <a:gd name="T86" fmla="*/ 149 w 157"/>
                <a:gd name="T87" fmla="*/ 44 h 1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7"/>
                <a:gd name="T133" fmla="*/ 0 h 185"/>
                <a:gd name="T134" fmla="*/ 157 w 157"/>
                <a:gd name="T135" fmla="*/ 185 h 1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7" h="185">
                  <a:moveTo>
                    <a:pt x="147" y="44"/>
                  </a:moveTo>
                  <a:lnTo>
                    <a:pt x="143" y="42"/>
                  </a:lnTo>
                  <a:lnTo>
                    <a:pt x="140" y="42"/>
                  </a:lnTo>
                  <a:lnTo>
                    <a:pt x="135" y="42"/>
                  </a:lnTo>
                  <a:lnTo>
                    <a:pt x="132" y="42"/>
                  </a:lnTo>
                  <a:lnTo>
                    <a:pt x="127" y="42"/>
                  </a:lnTo>
                  <a:lnTo>
                    <a:pt x="124" y="42"/>
                  </a:lnTo>
                  <a:lnTo>
                    <a:pt x="119" y="40"/>
                  </a:lnTo>
                  <a:lnTo>
                    <a:pt x="116" y="40"/>
                  </a:lnTo>
                  <a:lnTo>
                    <a:pt x="104" y="38"/>
                  </a:lnTo>
                  <a:lnTo>
                    <a:pt x="90" y="35"/>
                  </a:lnTo>
                  <a:lnTo>
                    <a:pt x="77" y="31"/>
                  </a:lnTo>
                  <a:lnTo>
                    <a:pt x="65" y="29"/>
                  </a:lnTo>
                  <a:lnTo>
                    <a:pt x="52" y="23"/>
                  </a:lnTo>
                  <a:lnTo>
                    <a:pt x="40" y="19"/>
                  </a:lnTo>
                  <a:lnTo>
                    <a:pt x="27" y="10"/>
                  </a:lnTo>
                  <a:lnTo>
                    <a:pt x="15" y="2"/>
                  </a:lnTo>
                  <a:lnTo>
                    <a:pt x="13" y="0"/>
                  </a:lnTo>
                  <a:lnTo>
                    <a:pt x="11" y="0"/>
                  </a:lnTo>
                  <a:lnTo>
                    <a:pt x="10" y="0"/>
                  </a:lnTo>
                  <a:lnTo>
                    <a:pt x="8" y="0"/>
                  </a:lnTo>
                  <a:lnTo>
                    <a:pt x="7" y="0"/>
                  </a:lnTo>
                  <a:lnTo>
                    <a:pt x="5" y="0"/>
                  </a:lnTo>
                  <a:lnTo>
                    <a:pt x="4" y="0"/>
                  </a:lnTo>
                  <a:lnTo>
                    <a:pt x="2" y="2"/>
                  </a:lnTo>
                  <a:lnTo>
                    <a:pt x="2" y="4"/>
                  </a:lnTo>
                  <a:lnTo>
                    <a:pt x="0" y="6"/>
                  </a:lnTo>
                  <a:lnTo>
                    <a:pt x="0" y="8"/>
                  </a:lnTo>
                  <a:lnTo>
                    <a:pt x="0" y="10"/>
                  </a:lnTo>
                  <a:lnTo>
                    <a:pt x="0" y="12"/>
                  </a:lnTo>
                  <a:lnTo>
                    <a:pt x="2" y="25"/>
                  </a:lnTo>
                  <a:lnTo>
                    <a:pt x="4" y="38"/>
                  </a:lnTo>
                  <a:lnTo>
                    <a:pt x="7" y="48"/>
                  </a:lnTo>
                  <a:lnTo>
                    <a:pt x="11" y="61"/>
                  </a:lnTo>
                  <a:lnTo>
                    <a:pt x="16" y="71"/>
                  </a:lnTo>
                  <a:lnTo>
                    <a:pt x="22" y="80"/>
                  </a:lnTo>
                  <a:lnTo>
                    <a:pt x="29" y="90"/>
                  </a:lnTo>
                  <a:lnTo>
                    <a:pt x="36" y="99"/>
                  </a:lnTo>
                  <a:lnTo>
                    <a:pt x="38" y="101"/>
                  </a:lnTo>
                  <a:lnTo>
                    <a:pt x="40" y="103"/>
                  </a:lnTo>
                  <a:lnTo>
                    <a:pt x="41" y="105"/>
                  </a:lnTo>
                  <a:lnTo>
                    <a:pt x="43" y="109"/>
                  </a:lnTo>
                  <a:lnTo>
                    <a:pt x="44" y="111"/>
                  </a:lnTo>
                  <a:lnTo>
                    <a:pt x="44" y="115"/>
                  </a:lnTo>
                  <a:lnTo>
                    <a:pt x="46" y="117"/>
                  </a:lnTo>
                  <a:lnTo>
                    <a:pt x="47" y="122"/>
                  </a:lnTo>
                  <a:lnTo>
                    <a:pt x="49" y="128"/>
                  </a:lnTo>
                  <a:lnTo>
                    <a:pt x="49" y="136"/>
                  </a:lnTo>
                  <a:lnTo>
                    <a:pt x="50" y="143"/>
                  </a:lnTo>
                  <a:lnTo>
                    <a:pt x="50" y="151"/>
                  </a:lnTo>
                  <a:lnTo>
                    <a:pt x="50" y="160"/>
                  </a:lnTo>
                  <a:lnTo>
                    <a:pt x="50" y="166"/>
                  </a:lnTo>
                  <a:lnTo>
                    <a:pt x="50" y="174"/>
                  </a:lnTo>
                  <a:lnTo>
                    <a:pt x="50" y="181"/>
                  </a:lnTo>
                  <a:lnTo>
                    <a:pt x="57" y="185"/>
                  </a:lnTo>
                  <a:lnTo>
                    <a:pt x="65" y="185"/>
                  </a:lnTo>
                  <a:lnTo>
                    <a:pt x="71" y="183"/>
                  </a:lnTo>
                  <a:lnTo>
                    <a:pt x="77" y="178"/>
                  </a:lnTo>
                  <a:lnTo>
                    <a:pt x="83" y="174"/>
                  </a:lnTo>
                  <a:lnTo>
                    <a:pt x="90" y="168"/>
                  </a:lnTo>
                  <a:lnTo>
                    <a:pt x="94" y="160"/>
                  </a:lnTo>
                  <a:lnTo>
                    <a:pt x="99" y="153"/>
                  </a:lnTo>
                  <a:lnTo>
                    <a:pt x="105" y="143"/>
                  </a:lnTo>
                  <a:lnTo>
                    <a:pt x="111" y="134"/>
                  </a:lnTo>
                  <a:lnTo>
                    <a:pt x="118" y="124"/>
                  </a:lnTo>
                  <a:lnTo>
                    <a:pt x="124" y="115"/>
                  </a:lnTo>
                  <a:lnTo>
                    <a:pt x="132" y="107"/>
                  </a:lnTo>
                  <a:lnTo>
                    <a:pt x="138" y="99"/>
                  </a:lnTo>
                  <a:lnTo>
                    <a:pt x="146" y="90"/>
                  </a:lnTo>
                  <a:lnTo>
                    <a:pt x="152" y="82"/>
                  </a:lnTo>
                  <a:lnTo>
                    <a:pt x="154" y="80"/>
                  </a:lnTo>
                  <a:lnTo>
                    <a:pt x="155" y="78"/>
                  </a:lnTo>
                  <a:lnTo>
                    <a:pt x="155" y="73"/>
                  </a:lnTo>
                  <a:lnTo>
                    <a:pt x="155" y="71"/>
                  </a:lnTo>
                  <a:lnTo>
                    <a:pt x="157" y="69"/>
                  </a:lnTo>
                  <a:lnTo>
                    <a:pt x="157" y="65"/>
                  </a:lnTo>
                  <a:lnTo>
                    <a:pt x="157" y="63"/>
                  </a:lnTo>
                  <a:lnTo>
                    <a:pt x="157" y="61"/>
                  </a:lnTo>
                  <a:lnTo>
                    <a:pt x="157" y="56"/>
                  </a:lnTo>
                  <a:lnTo>
                    <a:pt x="157" y="54"/>
                  </a:lnTo>
                  <a:lnTo>
                    <a:pt x="155" y="52"/>
                  </a:lnTo>
                  <a:lnTo>
                    <a:pt x="154" y="50"/>
                  </a:lnTo>
                  <a:lnTo>
                    <a:pt x="152" y="48"/>
                  </a:lnTo>
                  <a:lnTo>
                    <a:pt x="151" y="46"/>
                  </a:lnTo>
                  <a:lnTo>
                    <a:pt x="149" y="44"/>
                  </a:lnTo>
                  <a:lnTo>
                    <a:pt x="147" y="44"/>
                  </a:lnTo>
                  <a:close/>
                </a:path>
              </a:pathLst>
            </a:custGeom>
            <a:solidFill>
              <a:srgbClr val="E57F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55" name="Freeform 657"/>
            <p:cNvSpPr>
              <a:spLocks/>
            </p:cNvSpPr>
            <p:nvPr/>
          </p:nvSpPr>
          <p:spPr bwMode="auto">
            <a:xfrm>
              <a:off x="2914" y="2060"/>
              <a:ext cx="44" cy="17"/>
            </a:xfrm>
            <a:custGeom>
              <a:avLst/>
              <a:gdLst>
                <a:gd name="T0" fmla="*/ 3 w 44"/>
                <a:gd name="T1" fmla="*/ 17 h 17"/>
                <a:gd name="T2" fmla="*/ 8 w 44"/>
                <a:gd name="T3" fmla="*/ 15 h 17"/>
                <a:gd name="T4" fmla="*/ 11 w 44"/>
                <a:gd name="T5" fmla="*/ 11 h 17"/>
                <a:gd name="T6" fmla="*/ 16 w 44"/>
                <a:gd name="T7" fmla="*/ 11 h 17"/>
                <a:gd name="T8" fmla="*/ 22 w 44"/>
                <a:gd name="T9" fmla="*/ 9 h 17"/>
                <a:gd name="T10" fmla="*/ 26 w 44"/>
                <a:gd name="T11" fmla="*/ 9 h 17"/>
                <a:gd name="T12" fmla="*/ 31 w 44"/>
                <a:gd name="T13" fmla="*/ 9 h 17"/>
                <a:gd name="T14" fmla="*/ 37 w 44"/>
                <a:gd name="T15" fmla="*/ 9 h 17"/>
                <a:gd name="T16" fmla="*/ 42 w 44"/>
                <a:gd name="T17" fmla="*/ 11 h 17"/>
                <a:gd name="T18" fmla="*/ 44 w 44"/>
                <a:gd name="T19" fmla="*/ 2 h 17"/>
                <a:gd name="T20" fmla="*/ 37 w 44"/>
                <a:gd name="T21" fmla="*/ 0 h 17"/>
                <a:gd name="T22" fmla="*/ 33 w 44"/>
                <a:gd name="T23" fmla="*/ 0 h 17"/>
                <a:gd name="T24" fmla="*/ 26 w 44"/>
                <a:gd name="T25" fmla="*/ 0 h 17"/>
                <a:gd name="T26" fmla="*/ 20 w 44"/>
                <a:gd name="T27" fmla="*/ 0 h 17"/>
                <a:gd name="T28" fmla="*/ 14 w 44"/>
                <a:gd name="T29" fmla="*/ 2 h 17"/>
                <a:gd name="T30" fmla="*/ 9 w 44"/>
                <a:gd name="T31" fmla="*/ 5 h 17"/>
                <a:gd name="T32" fmla="*/ 5 w 44"/>
                <a:gd name="T33" fmla="*/ 7 h 17"/>
                <a:gd name="T34" fmla="*/ 0 w 44"/>
                <a:gd name="T35" fmla="*/ 11 h 17"/>
                <a:gd name="T36" fmla="*/ 3 w 44"/>
                <a:gd name="T37" fmla="*/ 17 h 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17"/>
                <a:gd name="T59" fmla="*/ 44 w 44"/>
                <a:gd name="T60" fmla="*/ 17 h 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17">
                  <a:moveTo>
                    <a:pt x="3" y="17"/>
                  </a:moveTo>
                  <a:lnTo>
                    <a:pt x="8" y="15"/>
                  </a:lnTo>
                  <a:lnTo>
                    <a:pt x="11" y="11"/>
                  </a:lnTo>
                  <a:lnTo>
                    <a:pt x="16" y="11"/>
                  </a:lnTo>
                  <a:lnTo>
                    <a:pt x="22" y="9"/>
                  </a:lnTo>
                  <a:lnTo>
                    <a:pt x="26" y="9"/>
                  </a:lnTo>
                  <a:lnTo>
                    <a:pt x="31" y="9"/>
                  </a:lnTo>
                  <a:lnTo>
                    <a:pt x="37" y="9"/>
                  </a:lnTo>
                  <a:lnTo>
                    <a:pt x="42" y="11"/>
                  </a:lnTo>
                  <a:lnTo>
                    <a:pt x="44" y="2"/>
                  </a:lnTo>
                  <a:lnTo>
                    <a:pt x="37" y="0"/>
                  </a:lnTo>
                  <a:lnTo>
                    <a:pt x="33" y="0"/>
                  </a:lnTo>
                  <a:lnTo>
                    <a:pt x="26" y="0"/>
                  </a:lnTo>
                  <a:lnTo>
                    <a:pt x="20" y="0"/>
                  </a:lnTo>
                  <a:lnTo>
                    <a:pt x="14" y="2"/>
                  </a:lnTo>
                  <a:lnTo>
                    <a:pt x="9" y="5"/>
                  </a:lnTo>
                  <a:lnTo>
                    <a:pt x="5" y="7"/>
                  </a:lnTo>
                  <a:lnTo>
                    <a:pt x="0" y="11"/>
                  </a:lnTo>
                  <a:lnTo>
                    <a:pt x="3"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56" name="Freeform 658"/>
            <p:cNvSpPr>
              <a:spLocks/>
            </p:cNvSpPr>
            <p:nvPr/>
          </p:nvSpPr>
          <p:spPr bwMode="auto">
            <a:xfrm>
              <a:off x="2903" y="2071"/>
              <a:ext cx="14" cy="63"/>
            </a:xfrm>
            <a:custGeom>
              <a:avLst/>
              <a:gdLst>
                <a:gd name="T0" fmla="*/ 6 w 14"/>
                <a:gd name="T1" fmla="*/ 63 h 63"/>
                <a:gd name="T2" fmla="*/ 6 w 14"/>
                <a:gd name="T3" fmla="*/ 55 h 63"/>
                <a:gd name="T4" fmla="*/ 6 w 14"/>
                <a:gd name="T5" fmla="*/ 46 h 63"/>
                <a:gd name="T6" fmla="*/ 6 w 14"/>
                <a:gd name="T7" fmla="*/ 38 h 63"/>
                <a:gd name="T8" fmla="*/ 6 w 14"/>
                <a:gd name="T9" fmla="*/ 29 h 63"/>
                <a:gd name="T10" fmla="*/ 6 w 14"/>
                <a:gd name="T11" fmla="*/ 23 h 63"/>
                <a:gd name="T12" fmla="*/ 8 w 14"/>
                <a:gd name="T13" fmla="*/ 17 h 63"/>
                <a:gd name="T14" fmla="*/ 11 w 14"/>
                <a:gd name="T15" fmla="*/ 10 h 63"/>
                <a:gd name="T16" fmla="*/ 14 w 14"/>
                <a:gd name="T17" fmla="*/ 6 h 63"/>
                <a:gd name="T18" fmla="*/ 11 w 14"/>
                <a:gd name="T19" fmla="*/ 0 h 63"/>
                <a:gd name="T20" fmla="*/ 6 w 14"/>
                <a:gd name="T21" fmla="*/ 6 h 63"/>
                <a:gd name="T22" fmla="*/ 3 w 14"/>
                <a:gd name="T23" fmla="*/ 12 h 63"/>
                <a:gd name="T24" fmla="*/ 0 w 14"/>
                <a:gd name="T25" fmla="*/ 21 h 63"/>
                <a:gd name="T26" fmla="*/ 0 w 14"/>
                <a:gd name="T27" fmla="*/ 29 h 63"/>
                <a:gd name="T28" fmla="*/ 0 w 14"/>
                <a:gd name="T29" fmla="*/ 38 h 63"/>
                <a:gd name="T30" fmla="*/ 0 w 14"/>
                <a:gd name="T31" fmla="*/ 46 h 63"/>
                <a:gd name="T32" fmla="*/ 0 w 14"/>
                <a:gd name="T33" fmla="*/ 55 h 63"/>
                <a:gd name="T34" fmla="*/ 0 w 14"/>
                <a:gd name="T35" fmla="*/ 63 h 63"/>
                <a:gd name="T36" fmla="*/ 6 w 14"/>
                <a:gd name="T37" fmla="*/ 63 h 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63"/>
                <a:gd name="T59" fmla="*/ 14 w 14"/>
                <a:gd name="T60" fmla="*/ 63 h 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63">
                  <a:moveTo>
                    <a:pt x="6" y="63"/>
                  </a:moveTo>
                  <a:lnTo>
                    <a:pt x="6" y="55"/>
                  </a:lnTo>
                  <a:lnTo>
                    <a:pt x="6" y="46"/>
                  </a:lnTo>
                  <a:lnTo>
                    <a:pt x="6" y="38"/>
                  </a:lnTo>
                  <a:lnTo>
                    <a:pt x="6" y="29"/>
                  </a:lnTo>
                  <a:lnTo>
                    <a:pt x="6" y="23"/>
                  </a:lnTo>
                  <a:lnTo>
                    <a:pt x="8" y="17"/>
                  </a:lnTo>
                  <a:lnTo>
                    <a:pt x="11" y="10"/>
                  </a:lnTo>
                  <a:lnTo>
                    <a:pt x="14" y="6"/>
                  </a:lnTo>
                  <a:lnTo>
                    <a:pt x="11" y="0"/>
                  </a:lnTo>
                  <a:lnTo>
                    <a:pt x="6" y="6"/>
                  </a:lnTo>
                  <a:lnTo>
                    <a:pt x="3" y="12"/>
                  </a:lnTo>
                  <a:lnTo>
                    <a:pt x="0" y="21"/>
                  </a:lnTo>
                  <a:lnTo>
                    <a:pt x="0" y="29"/>
                  </a:lnTo>
                  <a:lnTo>
                    <a:pt x="0" y="38"/>
                  </a:lnTo>
                  <a:lnTo>
                    <a:pt x="0" y="46"/>
                  </a:lnTo>
                  <a:lnTo>
                    <a:pt x="0" y="55"/>
                  </a:lnTo>
                  <a:lnTo>
                    <a:pt x="0" y="63"/>
                  </a:lnTo>
                  <a:lnTo>
                    <a:pt x="6" y="6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57" name="Freeform 659"/>
            <p:cNvSpPr>
              <a:spLocks/>
            </p:cNvSpPr>
            <p:nvPr/>
          </p:nvSpPr>
          <p:spPr bwMode="auto">
            <a:xfrm>
              <a:off x="2903" y="2132"/>
              <a:ext cx="12" cy="15"/>
            </a:xfrm>
            <a:custGeom>
              <a:avLst/>
              <a:gdLst>
                <a:gd name="T0" fmla="*/ 12 w 12"/>
                <a:gd name="T1" fmla="*/ 6 h 15"/>
                <a:gd name="T2" fmla="*/ 11 w 12"/>
                <a:gd name="T3" fmla="*/ 4 h 15"/>
                <a:gd name="T4" fmla="*/ 9 w 12"/>
                <a:gd name="T5" fmla="*/ 4 h 15"/>
                <a:gd name="T6" fmla="*/ 8 w 12"/>
                <a:gd name="T7" fmla="*/ 2 h 15"/>
                <a:gd name="T8" fmla="*/ 6 w 12"/>
                <a:gd name="T9" fmla="*/ 2 h 15"/>
                <a:gd name="T10" fmla="*/ 6 w 12"/>
                <a:gd name="T11" fmla="*/ 0 h 15"/>
                <a:gd name="T12" fmla="*/ 6 w 12"/>
                <a:gd name="T13" fmla="*/ 2 h 15"/>
                <a:gd name="T14" fmla="*/ 0 w 12"/>
                <a:gd name="T15" fmla="*/ 2 h 15"/>
                <a:gd name="T16" fmla="*/ 0 w 12"/>
                <a:gd name="T17" fmla="*/ 4 h 15"/>
                <a:gd name="T18" fmla="*/ 2 w 12"/>
                <a:gd name="T19" fmla="*/ 6 h 15"/>
                <a:gd name="T20" fmla="*/ 3 w 12"/>
                <a:gd name="T21" fmla="*/ 8 h 15"/>
                <a:gd name="T22" fmla="*/ 5 w 12"/>
                <a:gd name="T23" fmla="*/ 10 h 15"/>
                <a:gd name="T24" fmla="*/ 6 w 12"/>
                <a:gd name="T25" fmla="*/ 12 h 15"/>
                <a:gd name="T26" fmla="*/ 8 w 12"/>
                <a:gd name="T27" fmla="*/ 12 h 15"/>
                <a:gd name="T28" fmla="*/ 11 w 12"/>
                <a:gd name="T29" fmla="*/ 15 h 15"/>
                <a:gd name="T30" fmla="*/ 12 w 12"/>
                <a:gd name="T31" fmla="*/ 15 h 15"/>
                <a:gd name="T32" fmla="*/ 12 w 12"/>
                <a:gd name="T33" fmla="*/ 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5"/>
                <a:gd name="T53" fmla="*/ 12 w 1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5">
                  <a:moveTo>
                    <a:pt x="12" y="6"/>
                  </a:moveTo>
                  <a:lnTo>
                    <a:pt x="11" y="4"/>
                  </a:lnTo>
                  <a:lnTo>
                    <a:pt x="9" y="4"/>
                  </a:lnTo>
                  <a:lnTo>
                    <a:pt x="8" y="2"/>
                  </a:lnTo>
                  <a:lnTo>
                    <a:pt x="6" y="2"/>
                  </a:lnTo>
                  <a:lnTo>
                    <a:pt x="6" y="0"/>
                  </a:lnTo>
                  <a:lnTo>
                    <a:pt x="6" y="2"/>
                  </a:lnTo>
                  <a:lnTo>
                    <a:pt x="0" y="2"/>
                  </a:lnTo>
                  <a:lnTo>
                    <a:pt x="0" y="4"/>
                  </a:lnTo>
                  <a:lnTo>
                    <a:pt x="2" y="6"/>
                  </a:lnTo>
                  <a:lnTo>
                    <a:pt x="3" y="8"/>
                  </a:lnTo>
                  <a:lnTo>
                    <a:pt x="5" y="10"/>
                  </a:lnTo>
                  <a:lnTo>
                    <a:pt x="6" y="12"/>
                  </a:lnTo>
                  <a:lnTo>
                    <a:pt x="8" y="12"/>
                  </a:lnTo>
                  <a:lnTo>
                    <a:pt x="11" y="15"/>
                  </a:lnTo>
                  <a:lnTo>
                    <a:pt x="12" y="15"/>
                  </a:lnTo>
                  <a:lnTo>
                    <a:pt x="12"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58" name="Freeform 660"/>
            <p:cNvSpPr>
              <a:spLocks/>
            </p:cNvSpPr>
            <p:nvPr/>
          </p:nvSpPr>
          <p:spPr bwMode="auto">
            <a:xfrm>
              <a:off x="2915" y="2107"/>
              <a:ext cx="18" cy="40"/>
            </a:xfrm>
            <a:custGeom>
              <a:avLst/>
              <a:gdLst>
                <a:gd name="T0" fmla="*/ 11 w 18"/>
                <a:gd name="T1" fmla="*/ 0 h 40"/>
                <a:gd name="T2" fmla="*/ 11 w 18"/>
                <a:gd name="T3" fmla="*/ 6 h 40"/>
                <a:gd name="T4" fmla="*/ 11 w 18"/>
                <a:gd name="T5" fmla="*/ 10 h 40"/>
                <a:gd name="T6" fmla="*/ 10 w 18"/>
                <a:gd name="T7" fmla="*/ 16 h 40"/>
                <a:gd name="T8" fmla="*/ 10 w 18"/>
                <a:gd name="T9" fmla="*/ 21 h 40"/>
                <a:gd name="T10" fmla="*/ 8 w 18"/>
                <a:gd name="T11" fmla="*/ 25 h 40"/>
                <a:gd name="T12" fmla="*/ 7 w 18"/>
                <a:gd name="T13" fmla="*/ 27 h 40"/>
                <a:gd name="T14" fmla="*/ 4 w 18"/>
                <a:gd name="T15" fmla="*/ 29 h 40"/>
                <a:gd name="T16" fmla="*/ 0 w 18"/>
                <a:gd name="T17" fmla="*/ 31 h 40"/>
                <a:gd name="T18" fmla="*/ 0 w 18"/>
                <a:gd name="T19" fmla="*/ 40 h 40"/>
                <a:gd name="T20" fmla="*/ 7 w 18"/>
                <a:gd name="T21" fmla="*/ 37 h 40"/>
                <a:gd name="T22" fmla="*/ 10 w 18"/>
                <a:gd name="T23" fmla="*/ 33 h 40"/>
                <a:gd name="T24" fmla="*/ 13 w 18"/>
                <a:gd name="T25" fmla="*/ 29 h 40"/>
                <a:gd name="T26" fmla="*/ 16 w 18"/>
                <a:gd name="T27" fmla="*/ 25 h 40"/>
                <a:gd name="T28" fmla="*/ 16 w 18"/>
                <a:gd name="T29" fmla="*/ 19 h 40"/>
                <a:gd name="T30" fmla="*/ 18 w 18"/>
                <a:gd name="T31" fmla="*/ 12 h 40"/>
                <a:gd name="T32" fmla="*/ 18 w 18"/>
                <a:gd name="T33" fmla="*/ 6 h 40"/>
                <a:gd name="T34" fmla="*/ 18 w 18"/>
                <a:gd name="T35" fmla="*/ 2 h 40"/>
                <a:gd name="T36" fmla="*/ 11 w 18"/>
                <a:gd name="T37" fmla="*/ 0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40"/>
                <a:gd name="T59" fmla="*/ 18 w 18"/>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40">
                  <a:moveTo>
                    <a:pt x="11" y="0"/>
                  </a:moveTo>
                  <a:lnTo>
                    <a:pt x="11" y="6"/>
                  </a:lnTo>
                  <a:lnTo>
                    <a:pt x="11" y="10"/>
                  </a:lnTo>
                  <a:lnTo>
                    <a:pt x="10" y="16"/>
                  </a:lnTo>
                  <a:lnTo>
                    <a:pt x="10" y="21"/>
                  </a:lnTo>
                  <a:lnTo>
                    <a:pt x="8" y="25"/>
                  </a:lnTo>
                  <a:lnTo>
                    <a:pt x="7" y="27"/>
                  </a:lnTo>
                  <a:lnTo>
                    <a:pt x="4" y="29"/>
                  </a:lnTo>
                  <a:lnTo>
                    <a:pt x="0" y="31"/>
                  </a:lnTo>
                  <a:lnTo>
                    <a:pt x="0" y="40"/>
                  </a:lnTo>
                  <a:lnTo>
                    <a:pt x="7" y="37"/>
                  </a:lnTo>
                  <a:lnTo>
                    <a:pt x="10" y="33"/>
                  </a:lnTo>
                  <a:lnTo>
                    <a:pt x="13" y="29"/>
                  </a:lnTo>
                  <a:lnTo>
                    <a:pt x="16" y="25"/>
                  </a:lnTo>
                  <a:lnTo>
                    <a:pt x="16" y="19"/>
                  </a:lnTo>
                  <a:lnTo>
                    <a:pt x="18" y="12"/>
                  </a:lnTo>
                  <a:lnTo>
                    <a:pt x="18" y="6"/>
                  </a:lnTo>
                  <a:lnTo>
                    <a:pt x="18" y="2"/>
                  </a:lnTo>
                  <a:lnTo>
                    <a:pt x="11"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59" name="Freeform 661"/>
            <p:cNvSpPr>
              <a:spLocks/>
            </p:cNvSpPr>
            <p:nvPr/>
          </p:nvSpPr>
          <p:spPr bwMode="auto">
            <a:xfrm>
              <a:off x="2926" y="2086"/>
              <a:ext cx="18" cy="23"/>
            </a:xfrm>
            <a:custGeom>
              <a:avLst/>
              <a:gdLst>
                <a:gd name="T0" fmla="*/ 14 w 18"/>
                <a:gd name="T1" fmla="*/ 0 h 23"/>
                <a:gd name="T2" fmla="*/ 13 w 18"/>
                <a:gd name="T3" fmla="*/ 0 h 23"/>
                <a:gd name="T4" fmla="*/ 10 w 18"/>
                <a:gd name="T5" fmla="*/ 2 h 23"/>
                <a:gd name="T6" fmla="*/ 7 w 18"/>
                <a:gd name="T7" fmla="*/ 4 h 23"/>
                <a:gd name="T8" fmla="*/ 5 w 18"/>
                <a:gd name="T9" fmla="*/ 8 h 23"/>
                <a:gd name="T10" fmla="*/ 4 w 18"/>
                <a:gd name="T11" fmla="*/ 10 h 23"/>
                <a:gd name="T12" fmla="*/ 2 w 18"/>
                <a:gd name="T13" fmla="*/ 14 h 23"/>
                <a:gd name="T14" fmla="*/ 2 w 18"/>
                <a:gd name="T15" fmla="*/ 16 h 23"/>
                <a:gd name="T16" fmla="*/ 0 w 18"/>
                <a:gd name="T17" fmla="*/ 21 h 23"/>
                <a:gd name="T18" fmla="*/ 7 w 18"/>
                <a:gd name="T19" fmla="*/ 23 h 23"/>
                <a:gd name="T20" fmla="*/ 8 w 18"/>
                <a:gd name="T21" fmla="*/ 19 h 23"/>
                <a:gd name="T22" fmla="*/ 8 w 18"/>
                <a:gd name="T23" fmla="*/ 16 h 23"/>
                <a:gd name="T24" fmla="*/ 10 w 18"/>
                <a:gd name="T25" fmla="*/ 14 h 23"/>
                <a:gd name="T26" fmla="*/ 10 w 18"/>
                <a:gd name="T27" fmla="*/ 12 h 23"/>
                <a:gd name="T28" fmla="*/ 11 w 18"/>
                <a:gd name="T29" fmla="*/ 10 h 23"/>
                <a:gd name="T30" fmla="*/ 13 w 18"/>
                <a:gd name="T31" fmla="*/ 10 h 23"/>
                <a:gd name="T32" fmla="*/ 14 w 18"/>
                <a:gd name="T33" fmla="*/ 8 h 23"/>
                <a:gd name="T34" fmla="*/ 18 w 18"/>
                <a:gd name="T35" fmla="*/ 8 h 23"/>
                <a:gd name="T36" fmla="*/ 14 w 18"/>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23"/>
                <a:gd name="T59" fmla="*/ 18 w 18"/>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23">
                  <a:moveTo>
                    <a:pt x="14" y="0"/>
                  </a:moveTo>
                  <a:lnTo>
                    <a:pt x="13" y="0"/>
                  </a:lnTo>
                  <a:lnTo>
                    <a:pt x="10" y="2"/>
                  </a:lnTo>
                  <a:lnTo>
                    <a:pt x="7" y="4"/>
                  </a:lnTo>
                  <a:lnTo>
                    <a:pt x="5" y="8"/>
                  </a:lnTo>
                  <a:lnTo>
                    <a:pt x="4" y="10"/>
                  </a:lnTo>
                  <a:lnTo>
                    <a:pt x="2" y="14"/>
                  </a:lnTo>
                  <a:lnTo>
                    <a:pt x="2" y="16"/>
                  </a:lnTo>
                  <a:lnTo>
                    <a:pt x="0" y="21"/>
                  </a:lnTo>
                  <a:lnTo>
                    <a:pt x="7" y="23"/>
                  </a:lnTo>
                  <a:lnTo>
                    <a:pt x="8" y="19"/>
                  </a:lnTo>
                  <a:lnTo>
                    <a:pt x="8" y="16"/>
                  </a:lnTo>
                  <a:lnTo>
                    <a:pt x="10" y="14"/>
                  </a:lnTo>
                  <a:lnTo>
                    <a:pt x="10" y="12"/>
                  </a:lnTo>
                  <a:lnTo>
                    <a:pt x="11" y="10"/>
                  </a:lnTo>
                  <a:lnTo>
                    <a:pt x="13" y="10"/>
                  </a:lnTo>
                  <a:lnTo>
                    <a:pt x="14" y="8"/>
                  </a:lnTo>
                  <a:lnTo>
                    <a:pt x="18" y="8"/>
                  </a:lnTo>
                  <a:lnTo>
                    <a:pt x="14"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60" name="Freeform 662"/>
            <p:cNvSpPr>
              <a:spLocks/>
            </p:cNvSpPr>
            <p:nvPr/>
          </p:nvSpPr>
          <p:spPr bwMode="auto">
            <a:xfrm>
              <a:off x="2940" y="2069"/>
              <a:ext cx="32" cy="25"/>
            </a:xfrm>
            <a:custGeom>
              <a:avLst/>
              <a:gdLst>
                <a:gd name="T0" fmla="*/ 27 w 32"/>
                <a:gd name="T1" fmla="*/ 0 h 25"/>
                <a:gd name="T2" fmla="*/ 24 w 32"/>
                <a:gd name="T3" fmla="*/ 4 h 25"/>
                <a:gd name="T4" fmla="*/ 21 w 32"/>
                <a:gd name="T5" fmla="*/ 6 h 25"/>
                <a:gd name="T6" fmla="*/ 19 w 32"/>
                <a:gd name="T7" fmla="*/ 8 h 25"/>
                <a:gd name="T8" fmla="*/ 16 w 32"/>
                <a:gd name="T9" fmla="*/ 10 h 25"/>
                <a:gd name="T10" fmla="*/ 13 w 32"/>
                <a:gd name="T11" fmla="*/ 10 h 25"/>
                <a:gd name="T12" fmla="*/ 8 w 32"/>
                <a:gd name="T13" fmla="*/ 12 h 25"/>
                <a:gd name="T14" fmla="*/ 5 w 32"/>
                <a:gd name="T15" fmla="*/ 14 h 25"/>
                <a:gd name="T16" fmla="*/ 0 w 32"/>
                <a:gd name="T17" fmla="*/ 17 h 25"/>
                <a:gd name="T18" fmla="*/ 4 w 32"/>
                <a:gd name="T19" fmla="*/ 25 h 25"/>
                <a:gd name="T20" fmla="*/ 7 w 32"/>
                <a:gd name="T21" fmla="*/ 23 h 25"/>
                <a:gd name="T22" fmla="*/ 10 w 32"/>
                <a:gd name="T23" fmla="*/ 21 h 25"/>
                <a:gd name="T24" fmla="*/ 15 w 32"/>
                <a:gd name="T25" fmla="*/ 19 h 25"/>
                <a:gd name="T26" fmla="*/ 18 w 32"/>
                <a:gd name="T27" fmla="*/ 19 h 25"/>
                <a:gd name="T28" fmla="*/ 21 w 32"/>
                <a:gd name="T29" fmla="*/ 17 h 25"/>
                <a:gd name="T30" fmla="*/ 25 w 32"/>
                <a:gd name="T31" fmla="*/ 14 h 25"/>
                <a:gd name="T32" fmla="*/ 29 w 32"/>
                <a:gd name="T33" fmla="*/ 10 h 25"/>
                <a:gd name="T34" fmla="*/ 32 w 32"/>
                <a:gd name="T35" fmla="*/ 6 h 25"/>
                <a:gd name="T36" fmla="*/ 27 w 32"/>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25"/>
                <a:gd name="T59" fmla="*/ 32 w 32"/>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25">
                  <a:moveTo>
                    <a:pt x="27" y="0"/>
                  </a:moveTo>
                  <a:lnTo>
                    <a:pt x="24" y="4"/>
                  </a:lnTo>
                  <a:lnTo>
                    <a:pt x="21" y="6"/>
                  </a:lnTo>
                  <a:lnTo>
                    <a:pt x="19" y="8"/>
                  </a:lnTo>
                  <a:lnTo>
                    <a:pt x="16" y="10"/>
                  </a:lnTo>
                  <a:lnTo>
                    <a:pt x="13" y="10"/>
                  </a:lnTo>
                  <a:lnTo>
                    <a:pt x="8" y="12"/>
                  </a:lnTo>
                  <a:lnTo>
                    <a:pt x="5" y="14"/>
                  </a:lnTo>
                  <a:lnTo>
                    <a:pt x="0" y="17"/>
                  </a:lnTo>
                  <a:lnTo>
                    <a:pt x="4" y="25"/>
                  </a:lnTo>
                  <a:lnTo>
                    <a:pt x="7" y="23"/>
                  </a:lnTo>
                  <a:lnTo>
                    <a:pt x="10" y="21"/>
                  </a:lnTo>
                  <a:lnTo>
                    <a:pt x="15" y="19"/>
                  </a:lnTo>
                  <a:lnTo>
                    <a:pt x="18" y="19"/>
                  </a:lnTo>
                  <a:lnTo>
                    <a:pt x="21" y="17"/>
                  </a:lnTo>
                  <a:lnTo>
                    <a:pt x="25" y="14"/>
                  </a:lnTo>
                  <a:lnTo>
                    <a:pt x="29" y="10"/>
                  </a:lnTo>
                  <a:lnTo>
                    <a:pt x="32" y="6"/>
                  </a:lnTo>
                  <a:lnTo>
                    <a:pt x="27"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61" name="Freeform 663"/>
            <p:cNvSpPr>
              <a:spLocks/>
            </p:cNvSpPr>
            <p:nvPr/>
          </p:nvSpPr>
          <p:spPr bwMode="auto">
            <a:xfrm>
              <a:off x="2956" y="2062"/>
              <a:ext cx="17" cy="13"/>
            </a:xfrm>
            <a:custGeom>
              <a:avLst/>
              <a:gdLst>
                <a:gd name="T0" fmla="*/ 0 w 17"/>
                <a:gd name="T1" fmla="*/ 9 h 13"/>
                <a:gd name="T2" fmla="*/ 2 w 17"/>
                <a:gd name="T3" fmla="*/ 9 h 13"/>
                <a:gd name="T4" fmla="*/ 3 w 17"/>
                <a:gd name="T5" fmla="*/ 9 h 13"/>
                <a:gd name="T6" fmla="*/ 6 w 17"/>
                <a:gd name="T7" fmla="*/ 9 h 13"/>
                <a:gd name="T8" fmla="*/ 9 w 17"/>
                <a:gd name="T9" fmla="*/ 9 h 13"/>
                <a:gd name="T10" fmla="*/ 11 w 17"/>
                <a:gd name="T11" fmla="*/ 9 h 13"/>
                <a:gd name="T12" fmla="*/ 13 w 17"/>
                <a:gd name="T13" fmla="*/ 9 h 13"/>
                <a:gd name="T14" fmla="*/ 11 w 17"/>
                <a:gd name="T15" fmla="*/ 7 h 13"/>
                <a:gd name="T16" fmla="*/ 16 w 17"/>
                <a:gd name="T17" fmla="*/ 13 h 13"/>
                <a:gd name="T18" fmla="*/ 17 w 17"/>
                <a:gd name="T19" fmla="*/ 9 h 13"/>
                <a:gd name="T20" fmla="*/ 16 w 17"/>
                <a:gd name="T21" fmla="*/ 3 h 13"/>
                <a:gd name="T22" fmla="*/ 13 w 17"/>
                <a:gd name="T23" fmla="*/ 0 h 13"/>
                <a:gd name="T24" fmla="*/ 9 w 17"/>
                <a:gd name="T25" fmla="*/ 0 h 13"/>
                <a:gd name="T26" fmla="*/ 6 w 17"/>
                <a:gd name="T27" fmla="*/ 0 h 13"/>
                <a:gd name="T28" fmla="*/ 5 w 17"/>
                <a:gd name="T29" fmla="*/ 0 h 13"/>
                <a:gd name="T30" fmla="*/ 2 w 17"/>
                <a:gd name="T31" fmla="*/ 0 h 13"/>
                <a:gd name="T32" fmla="*/ 0 w 17"/>
                <a:gd name="T33" fmla="*/ 9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
                <a:gd name="T52" fmla="*/ 0 h 13"/>
                <a:gd name="T53" fmla="*/ 17 w 17"/>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 h="13">
                  <a:moveTo>
                    <a:pt x="0" y="9"/>
                  </a:moveTo>
                  <a:lnTo>
                    <a:pt x="2" y="9"/>
                  </a:lnTo>
                  <a:lnTo>
                    <a:pt x="3" y="9"/>
                  </a:lnTo>
                  <a:lnTo>
                    <a:pt x="6" y="9"/>
                  </a:lnTo>
                  <a:lnTo>
                    <a:pt x="9" y="9"/>
                  </a:lnTo>
                  <a:lnTo>
                    <a:pt x="11" y="9"/>
                  </a:lnTo>
                  <a:lnTo>
                    <a:pt x="13" y="9"/>
                  </a:lnTo>
                  <a:lnTo>
                    <a:pt x="11" y="7"/>
                  </a:lnTo>
                  <a:lnTo>
                    <a:pt x="16" y="13"/>
                  </a:lnTo>
                  <a:lnTo>
                    <a:pt x="17" y="9"/>
                  </a:lnTo>
                  <a:lnTo>
                    <a:pt x="16" y="3"/>
                  </a:lnTo>
                  <a:lnTo>
                    <a:pt x="13" y="0"/>
                  </a:lnTo>
                  <a:lnTo>
                    <a:pt x="9" y="0"/>
                  </a:lnTo>
                  <a:lnTo>
                    <a:pt x="6" y="0"/>
                  </a:lnTo>
                  <a:lnTo>
                    <a:pt x="5" y="0"/>
                  </a:lnTo>
                  <a:lnTo>
                    <a:pt x="2"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62" name="Freeform 664"/>
            <p:cNvSpPr>
              <a:spLocks/>
            </p:cNvSpPr>
            <p:nvPr/>
          </p:nvSpPr>
          <p:spPr bwMode="auto">
            <a:xfrm>
              <a:off x="2920" y="2073"/>
              <a:ext cx="10" cy="8"/>
            </a:xfrm>
            <a:custGeom>
              <a:avLst/>
              <a:gdLst>
                <a:gd name="T0" fmla="*/ 10 w 10"/>
                <a:gd name="T1" fmla="*/ 0 h 8"/>
                <a:gd name="T2" fmla="*/ 8 w 10"/>
                <a:gd name="T3" fmla="*/ 2 h 8"/>
                <a:gd name="T4" fmla="*/ 6 w 10"/>
                <a:gd name="T5" fmla="*/ 2 h 8"/>
                <a:gd name="T6" fmla="*/ 6 w 10"/>
                <a:gd name="T7" fmla="*/ 2 h 8"/>
                <a:gd name="T8" fmla="*/ 5 w 10"/>
                <a:gd name="T9" fmla="*/ 4 h 8"/>
                <a:gd name="T10" fmla="*/ 3 w 10"/>
                <a:gd name="T11" fmla="*/ 4 h 8"/>
                <a:gd name="T12" fmla="*/ 2 w 10"/>
                <a:gd name="T13" fmla="*/ 6 h 8"/>
                <a:gd name="T14" fmla="*/ 2 w 10"/>
                <a:gd name="T15" fmla="*/ 8 h 8"/>
                <a:gd name="T16" fmla="*/ 0 w 10"/>
                <a:gd name="T17" fmla="*/ 8 h 8"/>
                <a:gd name="T18" fmla="*/ 2 w 10"/>
                <a:gd name="T19" fmla="*/ 8 h 8"/>
                <a:gd name="T20" fmla="*/ 3 w 10"/>
                <a:gd name="T21" fmla="*/ 6 h 8"/>
                <a:gd name="T22" fmla="*/ 3 w 10"/>
                <a:gd name="T23" fmla="*/ 6 h 8"/>
                <a:gd name="T24" fmla="*/ 5 w 10"/>
                <a:gd name="T25" fmla="*/ 4 h 8"/>
                <a:gd name="T26" fmla="*/ 6 w 10"/>
                <a:gd name="T27" fmla="*/ 4 h 8"/>
                <a:gd name="T28" fmla="*/ 8 w 10"/>
                <a:gd name="T29" fmla="*/ 2 h 8"/>
                <a:gd name="T30" fmla="*/ 8 w 10"/>
                <a:gd name="T31" fmla="*/ 2 h 8"/>
                <a:gd name="T32" fmla="*/ 10 w 10"/>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8"/>
                <a:gd name="T53" fmla="*/ 10 w 10"/>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8">
                  <a:moveTo>
                    <a:pt x="10" y="0"/>
                  </a:moveTo>
                  <a:lnTo>
                    <a:pt x="8" y="2"/>
                  </a:lnTo>
                  <a:lnTo>
                    <a:pt x="6" y="2"/>
                  </a:lnTo>
                  <a:lnTo>
                    <a:pt x="5" y="4"/>
                  </a:lnTo>
                  <a:lnTo>
                    <a:pt x="3" y="4"/>
                  </a:lnTo>
                  <a:lnTo>
                    <a:pt x="2" y="6"/>
                  </a:lnTo>
                  <a:lnTo>
                    <a:pt x="2" y="8"/>
                  </a:lnTo>
                  <a:lnTo>
                    <a:pt x="0" y="8"/>
                  </a:lnTo>
                  <a:lnTo>
                    <a:pt x="2" y="8"/>
                  </a:lnTo>
                  <a:lnTo>
                    <a:pt x="3" y="6"/>
                  </a:lnTo>
                  <a:lnTo>
                    <a:pt x="5" y="4"/>
                  </a:lnTo>
                  <a:lnTo>
                    <a:pt x="6" y="4"/>
                  </a:lnTo>
                  <a:lnTo>
                    <a:pt x="8" y="2"/>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63" name="Freeform 665"/>
            <p:cNvSpPr>
              <a:spLocks/>
            </p:cNvSpPr>
            <p:nvPr/>
          </p:nvSpPr>
          <p:spPr bwMode="auto">
            <a:xfrm>
              <a:off x="2883" y="2052"/>
              <a:ext cx="29" cy="15"/>
            </a:xfrm>
            <a:custGeom>
              <a:avLst/>
              <a:gdLst>
                <a:gd name="T0" fmla="*/ 4 w 29"/>
                <a:gd name="T1" fmla="*/ 10 h 15"/>
                <a:gd name="T2" fmla="*/ 6 w 29"/>
                <a:gd name="T3" fmla="*/ 10 h 15"/>
                <a:gd name="T4" fmla="*/ 7 w 29"/>
                <a:gd name="T5" fmla="*/ 8 h 15"/>
                <a:gd name="T6" fmla="*/ 11 w 29"/>
                <a:gd name="T7" fmla="*/ 8 h 15"/>
                <a:gd name="T8" fmla="*/ 14 w 29"/>
                <a:gd name="T9" fmla="*/ 10 h 15"/>
                <a:gd name="T10" fmla="*/ 17 w 29"/>
                <a:gd name="T11" fmla="*/ 10 h 15"/>
                <a:gd name="T12" fmla="*/ 20 w 29"/>
                <a:gd name="T13" fmla="*/ 13 h 15"/>
                <a:gd name="T14" fmla="*/ 23 w 29"/>
                <a:gd name="T15" fmla="*/ 15 h 15"/>
                <a:gd name="T16" fmla="*/ 29 w 29"/>
                <a:gd name="T17" fmla="*/ 10 h 15"/>
                <a:gd name="T18" fmla="*/ 26 w 29"/>
                <a:gd name="T19" fmla="*/ 6 h 15"/>
                <a:gd name="T20" fmla="*/ 23 w 29"/>
                <a:gd name="T21" fmla="*/ 4 h 15"/>
                <a:gd name="T22" fmla="*/ 20 w 29"/>
                <a:gd name="T23" fmla="*/ 2 h 15"/>
                <a:gd name="T24" fmla="*/ 15 w 29"/>
                <a:gd name="T25" fmla="*/ 0 h 15"/>
                <a:gd name="T26" fmla="*/ 12 w 29"/>
                <a:gd name="T27" fmla="*/ 0 h 15"/>
                <a:gd name="T28" fmla="*/ 7 w 29"/>
                <a:gd name="T29" fmla="*/ 0 h 15"/>
                <a:gd name="T30" fmla="*/ 4 w 29"/>
                <a:gd name="T31" fmla="*/ 2 h 15"/>
                <a:gd name="T32" fmla="*/ 1 w 29"/>
                <a:gd name="T33" fmla="*/ 4 h 15"/>
                <a:gd name="T34" fmla="*/ 0 w 29"/>
                <a:gd name="T35" fmla="*/ 4 h 15"/>
                <a:gd name="T36" fmla="*/ 4 w 29"/>
                <a:gd name="T37" fmla="*/ 1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
                <a:gd name="T58" fmla="*/ 0 h 15"/>
                <a:gd name="T59" fmla="*/ 29 w 29"/>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 h="15">
                  <a:moveTo>
                    <a:pt x="4" y="10"/>
                  </a:moveTo>
                  <a:lnTo>
                    <a:pt x="6" y="10"/>
                  </a:lnTo>
                  <a:lnTo>
                    <a:pt x="7" y="8"/>
                  </a:lnTo>
                  <a:lnTo>
                    <a:pt x="11" y="8"/>
                  </a:lnTo>
                  <a:lnTo>
                    <a:pt x="14" y="10"/>
                  </a:lnTo>
                  <a:lnTo>
                    <a:pt x="17" y="10"/>
                  </a:lnTo>
                  <a:lnTo>
                    <a:pt x="20" y="13"/>
                  </a:lnTo>
                  <a:lnTo>
                    <a:pt x="23" y="15"/>
                  </a:lnTo>
                  <a:lnTo>
                    <a:pt x="29" y="10"/>
                  </a:lnTo>
                  <a:lnTo>
                    <a:pt x="26" y="6"/>
                  </a:lnTo>
                  <a:lnTo>
                    <a:pt x="23" y="4"/>
                  </a:lnTo>
                  <a:lnTo>
                    <a:pt x="20" y="2"/>
                  </a:lnTo>
                  <a:lnTo>
                    <a:pt x="15" y="0"/>
                  </a:lnTo>
                  <a:lnTo>
                    <a:pt x="12" y="0"/>
                  </a:lnTo>
                  <a:lnTo>
                    <a:pt x="7" y="0"/>
                  </a:lnTo>
                  <a:lnTo>
                    <a:pt x="4" y="2"/>
                  </a:lnTo>
                  <a:lnTo>
                    <a:pt x="1" y="4"/>
                  </a:lnTo>
                  <a:lnTo>
                    <a:pt x="0" y="4"/>
                  </a:lnTo>
                  <a:lnTo>
                    <a:pt x="4" y="1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64" name="Freeform 666"/>
            <p:cNvSpPr>
              <a:spLocks/>
            </p:cNvSpPr>
            <p:nvPr/>
          </p:nvSpPr>
          <p:spPr bwMode="auto">
            <a:xfrm>
              <a:off x="2872" y="2056"/>
              <a:ext cx="15" cy="46"/>
            </a:xfrm>
            <a:custGeom>
              <a:avLst/>
              <a:gdLst>
                <a:gd name="T0" fmla="*/ 6 w 15"/>
                <a:gd name="T1" fmla="*/ 46 h 46"/>
                <a:gd name="T2" fmla="*/ 7 w 15"/>
                <a:gd name="T3" fmla="*/ 40 h 46"/>
                <a:gd name="T4" fmla="*/ 7 w 15"/>
                <a:gd name="T5" fmla="*/ 34 h 46"/>
                <a:gd name="T6" fmla="*/ 9 w 15"/>
                <a:gd name="T7" fmla="*/ 27 h 46"/>
                <a:gd name="T8" fmla="*/ 9 w 15"/>
                <a:gd name="T9" fmla="*/ 23 h 46"/>
                <a:gd name="T10" fmla="*/ 11 w 15"/>
                <a:gd name="T11" fmla="*/ 19 h 46"/>
                <a:gd name="T12" fmla="*/ 12 w 15"/>
                <a:gd name="T13" fmla="*/ 15 h 46"/>
                <a:gd name="T14" fmla="*/ 14 w 15"/>
                <a:gd name="T15" fmla="*/ 11 h 46"/>
                <a:gd name="T16" fmla="*/ 15 w 15"/>
                <a:gd name="T17" fmla="*/ 6 h 46"/>
                <a:gd name="T18" fmla="*/ 11 w 15"/>
                <a:gd name="T19" fmla="*/ 0 h 46"/>
                <a:gd name="T20" fmla="*/ 7 w 15"/>
                <a:gd name="T21" fmla="*/ 4 h 46"/>
                <a:gd name="T22" fmla="*/ 6 w 15"/>
                <a:gd name="T23" fmla="*/ 11 h 46"/>
                <a:gd name="T24" fmla="*/ 4 w 15"/>
                <a:gd name="T25" fmla="*/ 17 h 46"/>
                <a:gd name="T26" fmla="*/ 3 w 15"/>
                <a:gd name="T27" fmla="*/ 21 h 46"/>
                <a:gd name="T28" fmla="*/ 3 w 15"/>
                <a:gd name="T29" fmla="*/ 27 h 46"/>
                <a:gd name="T30" fmla="*/ 1 w 15"/>
                <a:gd name="T31" fmla="*/ 32 h 46"/>
                <a:gd name="T32" fmla="*/ 1 w 15"/>
                <a:gd name="T33" fmla="*/ 38 h 46"/>
                <a:gd name="T34" fmla="*/ 0 w 15"/>
                <a:gd name="T35" fmla="*/ 44 h 46"/>
                <a:gd name="T36" fmla="*/ 6 w 15"/>
                <a:gd name="T37" fmla="*/ 46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
                <a:gd name="T58" fmla="*/ 0 h 46"/>
                <a:gd name="T59" fmla="*/ 15 w 15"/>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 h="46">
                  <a:moveTo>
                    <a:pt x="6" y="46"/>
                  </a:moveTo>
                  <a:lnTo>
                    <a:pt x="7" y="40"/>
                  </a:lnTo>
                  <a:lnTo>
                    <a:pt x="7" y="34"/>
                  </a:lnTo>
                  <a:lnTo>
                    <a:pt x="9" y="27"/>
                  </a:lnTo>
                  <a:lnTo>
                    <a:pt x="9" y="23"/>
                  </a:lnTo>
                  <a:lnTo>
                    <a:pt x="11" y="19"/>
                  </a:lnTo>
                  <a:lnTo>
                    <a:pt x="12" y="15"/>
                  </a:lnTo>
                  <a:lnTo>
                    <a:pt x="14" y="11"/>
                  </a:lnTo>
                  <a:lnTo>
                    <a:pt x="15" y="6"/>
                  </a:lnTo>
                  <a:lnTo>
                    <a:pt x="11" y="0"/>
                  </a:lnTo>
                  <a:lnTo>
                    <a:pt x="7" y="4"/>
                  </a:lnTo>
                  <a:lnTo>
                    <a:pt x="6" y="11"/>
                  </a:lnTo>
                  <a:lnTo>
                    <a:pt x="4" y="17"/>
                  </a:lnTo>
                  <a:lnTo>
                    <a:pt x="3" y="21"/>
                  </a:lnTo>
                  <a:lnTo>
                    <a:pt x="3" y="27"/>
                  </a:lnTo>
                  <a:lnTo>
                    <a:pt x="1" y="32"/>
                  </a:lnTo>
                  <a:lnTo>
                    <a:pt x="1" y="38"/>
                  </a:lnTo>
                  <a:lnTo>
                    <a:pt x="0" y="44"/>
                  </a:lnTo>
                  <a:lnTo>
                    <a:pt x="6" y="4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65" name="Freeform 667"/>
            <p:cNvSpPr>
              <a:spLocks/>
            </p:cNvSpPr>
            <p:nvPr/>
          </p:nvSpPr>
          <p:spPr bwMode="auto">
            <a:xfrm>
              <a:off x="2872" y="2100"/>
              <a:ext cx="12" cy="23"/>
            </a:xfrm>
            <a:custGeom>
              <a:avLst/>
              <a:gdLst>
                <a:gd name="T0" fmla="*/ 12 w 12"/>
                <a:gd name="T1" fmla="*/ 15 h 23"/>
                <a:gd name="T2" fmla="*/ 11 w 12"/>
                <a:gd name="T3" fmla="*/ 13 h 23"/>
                <a:gd name="T4" fmla="*/ 9 w 12"/>
                <a:gd name="T5" fmla="*/ 13 h 23"/>
                <a:gd name="T6" fmla="*/ 7 w 12"/>
                <a:gd name="T7" fmla="*/ 11 h 23"/>
                <a:gd name="T8" fmla="*/ 7 w 12"/>
                <a:gd name="T9" fmla="*/ 9 h 23"/>
                <a:gd name="T10" fmla="*/ 6 w 12"/>
                <a:gd name="T11" fmla="*/ 7 h 23"/>
                <a:gd name="T12" fmla="*/ 6 w 12"/>
                <a:gd name="T13" fmla="*/ 5 h 23"/>
                <a:gd name="T14" fmla="*/ 6 w 12"/>
                <a:gd name="T15" fmla="*/ 2 h 23"/>
                <a:gd name="T16" fmla="*/ 0 w 12"/>
                <a:gd name="T17" fmla="*/ 0 h 23"/>
                <a:gd name="T18" fmla="*/ 0 w 12"/>
                <a:gd name="T19" fmla="*/ 2 h 23"/>
                <a:gd name="T20" fmla="*/ 0 w 12"/>
                <a:gd name="T21" fmla="*/ 7 h 23"/>
                <a:gd name="T22" fmla="*/ 0 w 12"/>
                <a:gd name="T23" fmla="*/ 11 h 23"/>
                <a:gd name="T24" fmla="*/ 1 w 12"/>
                <a:gd name="T25" fmla="*/ 13 h 23"/>
                <a:gd name="T26" fmla="*/ 3 w 12"/>
                <a:gd name="T27" fmla="*/ 17 h 23"/>
                <a:gd name="T28" fmla="*/ 4 w 12"/>
                <a:gd name="T29" fmla="*/ 19 h 23"/>
                <a:gd name="T30" fmla="*/ 7 w 12"/>
                <a:gd name="T31" fmla="*/ 21 h 23"/>
                <a:gd name="T32" fmla="*/ 11 w 12"/>
                <a:gd name="T33" fmla="*/ 23 h 23"/>
                <a:gd name="T34" fmla="*/ 12 w 12"/>
                <a:gd name="T35" fmla="*/ 15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23"/>
                <a:gd name="T56" fmla="*/ 12 w 12"/>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23">
                  <a:moveTo>
                    <a:pt x="12" y="15"/>
                  </a:moveTo>
                  <a:lnTo>
                    <a:pt x="11" y="13"/>
                  </a:lnTo>
                  <a:lnTo>
                    <a:pt x="9" y="13"/>
                  </a:lnTo>
                  <a:lnTo>
                    <a:pt x="7" y="11"/>
                  </a:lnTo>
                  <a:lnTo>
                    <a:pt x="7" y="9"/>
                  </a:lnTo>
                  <a:lnTo>
                    <a:pt x="6" y="7"/>
                  </a:lnTo>
                  <a:lnTo>
                    <a:pt x="6" y="5"/>
                  </a:lnTo>
                  <a:lnTo>
                    <a:pt x="6" y="2"/>
                  </a:lnTo>
                  <a:lnTo>
                    <a:pt x="0" y="0"/>
                  </a:lnTo>
                  <a:lnTo>
                    <a:pt x="0" y="2"/>
                  </a:lnTo>
                  <a:lnTo>
                    <a:pt x="0" y="7"/>
                  </a:lnTo>
                  <a:lnTo>
                    <a:pt x="0" y="11"/>
                  </a:lnTo>
                  <a:lnTo>
                    <a:pt x="1" y="13"/>
                  </a:lnTo>
                  <a:lnTo>
                    <a:pt x="3" y="17"/>
                  </a:lnTo>
                  <a:lnTo>
                    <a:pt x="4" y="19"/>
                  </a:lnTo>
                  <a:lnTo>
                    <a:pt x="7" y="21"/>
                  </a:lnTo>
                  <a:lnTo>
                    <a:pt x="11" y="23"/>
                  </a:lnTo>
                  <a:lnTo>
                    <a:pt x="12" y="1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66" name="Freeform 668"/>
            <p:cNvSpPr>
              <a:spLocks/>
            </p:cNvSpPr>
            <p:nvPr/>
          </p:nvSpPr>
          <p:spPr bwMode="auto">
            <a:xfrm>
              <a:off x="2883" y="2111"/>
              <a:ext cx="23" cy="15"/>
            </a:xfrm>
            <a:custGeom>
              <a:avLst/>
              <a:gdLst>
                <a:gd name="T0" fmla="*/ 17 w 23"/>
                <a:gd name="T1" fmla="*/ 0 h 15"/>
                <a:gd name="T2" fmla="*/ 15 w 23"/>
                <a:gd name="T3" fmla="*/ 2 h 15"/>
                <a:gd name="T4" fmla="*/ 14 w 23"/>
                <a:gd name="T5" fmla="*/ 4 h 15"/>
                <a:gd name="T6" fmla="*/ 11 w 23"/>
                <a:gd name="T7" fmla="*/ 6 h 15"/>
                <a:gd name="T8" fmla="*/ 9 w 23"/>
                <a:gd name="T9" fmla="*/ 6 h 15"/>
                <a:gd name="T10" fmla="*/ 6 w 23"/>
                <a:gd name="T11" fmla="*/ 4 h 15"/>
                <a:gd name="T12" fmla="*/ 3 w 23"/>
                <a:gd name="T13" fmla="*/ 4 h 15"/>
                <a:gd name="T14" fmla="*/ 1 w 23"/>
                <a:gd name="T15" fmla="*/ 4 h 15"/>
                <a:gd name="T16" fmla="*/ 0 w 23"/>
                <a:gd name="T17" fmla="*/ 12 h 15"/>
                <a:gd name="T18" fmla="*/ 3 w 23"/>
                <a:gd name="T19" fmla="*/ 12 h 15"/>
                <a:gd name="T20" fmla="*/ 6 w 23"/>
                <a:gd name="T21" fmla="*/ 15 h 15"/>
                <a:gd name="T22" fmla="*/ 9 w 23"/>
                <a:gd name="T23" fmla="*/ 15 h 15"/>
                <a:gd name="T24" fmla="*/ 12 w 23"/>
                <a:gd name="T25" fmla="*/ 15 h 15"/>
                <a:gd name="T26" fmla="*/ 15 w 23"/>
                <a:gd name="T27" fmla="*/ 12 h 15"/>
                <a:gd name="T28" fmla="*/ 18 w 23"/>
                <a:gd name="T29" fmla="*/ 10 h 15"/>
                <a:gd name="T30" fmla="*/ 22 w 23"/>
                <a:gd name="T31" fmla="*/ 8 h 15"/>
                <a:gd name="T32" fmla="*/ 23 w 23"/>
                <a:gd name="T33" fmla="*/ 2 h 15"/>
                <a:gd name="T34" fmla="*/ 17 w 23"/>
                <a:gd name="T35" fmla="*/ 0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
                <a:gd name="T55" fmla="*/ 0 h 15"/>
                <a:gd name="T56" fmla="*/ 23 w 23"/>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 h="15">
                  <a:moveTo>
                    <a:pt x="17" y="0"/>
                  </a:moveTo>
                  <a:lnTo>
                    <a:pt x="15" y="2"/>
                  </a:lnTo>
                  <a:lnTo>
                    <a:pt x="14" y="4"/>
                  </a:lnTo>
                  <a:lnTo>
                    <a:pt x="11" y="6"/>
                  </a:lnTo>
                  <a:lnTo>
                    <a:pt x="9" y="6"/>
                  </a:lnTo>
                  <a:lnTo>
                    <a:pt x="6" y="4"/>
                  </a:lnTo>
                  <a:lnTo>
                    <a:pt x="3" y="4"/>
                  </a:lnTo>
                  <a:lnTo>
                    <a:pt x="1" y="4"/>
                  </a:lnTo>
                  <a:lnTo>
                    <a:pt x="0" y="12"/>
                  </a:lnTo>
                  <a:lnTo>
                    <a:pt x="3" y="12"/>
                  </a:lnTo>
                  <a:lnTo>
                    <a:pt x="6" y="15"/>
                  </a:lnTo>
                  <a:lnTo>
                    <a:pt x="9" y="15"/>
                  </a:lnTo>
                  <a:lnTo>
                    <a:pt x="12" y="15"/>
                  </a:lnTo>
                  <a:lnTo>
                    <a:pt x="15" y="12"/>
                  </a:lnTo>
                  <a:lnTo>
                    <a:pt x="18" y="10"/>
                  </a:lnTo>
                  <a:lnTo>
                    <a:pt x="22" y="8"/>
                  </a:lnTo>
                  <a:lnTo>
                    <a:pt x="23" y="2"/>
                  </a:lnTo>
                  <a:lnTo>
                    <a:pt x="17"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67" name="Freeform 669"/>
            <p:cNvSpPr>
              <a:spLocks/>
            </p:cNvSpPr>
            <p:nvPr/>
          </p:nvSpPr>
          <p:spPr bwMode="auto">
            <a:xfrm>
              <a:off x="2900" y="2060"/>
              <a:ext cx="14" cy="53"/>
            </a:xfrm>
            <a:custGeom>
              <a:avLst/>
              <a:gdLst>
                <a:gd name="T0" fmla="*/ 8 w 14"/>
                <a:gd name="T1" fmla="*/ 9 h 53"/>
                <a:gd name="T2" fmla="*/ 6 w 14"/>
                <a:gd name="T3" fmla="*/ 2 h 53"/>
                <a:gd name="T4" fmla="*/ 3 w 14"/>
                <a:gd name="T5" fmla="*/ 11 h 53"/>
                <a:gd name="T6" fmla="*/ 1 w 14"/>
                <a:gd name="T7" fmla="*/ 17 h 53"/>
                <a:gd name="T8" fmla="*/ 1 w 14"/>
                <a:gd name="T9" fmla="*/ 23 h 53"/>
                <a:gd name="T10" fmla="*/ 1 w 14"/>
                <a:gd name="T11" fmla="*/ 30 h 53"/>
                <a:gd name="T12" fmla="*/ 1 w 14"/>
                <a:gd name="T13" fmla="*/ 36 h 53"/>
                <a:gd name="T14" fmla="*/ 0 w 14"/>
                <a:gd name="T15" fmla="*/ 40 h 53"/>
                <a:gd name="T16" fmla="*/ 0 w 14"/>
                <a:gd name="T17" fmla="*/ 47 h 53"/>
                <a:gd name="T18" fmla="*/ 0 w 14"/>
                <a:gd name="T19" fmla="*/ 51 h 53"/>
                <a:gd name="T20" fmla="*/ 6 w 14"/>
                <a:gd name="T21" fmla="*/ 53 h 53"/>
                <a:gd name="T22" fmla="*/ 6 w 14"/>
                <a:gd name="T23" fmla="*/ 47 h 53"/>
                <a:gd name="T24" fmla="*/ 8 w 14"/>
                <a:gd name="T25" fmla="*/ 40 h 53"/>
                <a:gd name="T26" fmla="*/ 8 w 14"/>
                <a:gd name="T27" fmla="*/ 36 h 53"/>
                <a:gd name="T28" fmla="*/ 8 w 14"/>
                <a:gd name="T29" fmla="*/ 30 h 53"/>
                <a:gd name="T30" fmla="*/ 8 w 14"/>
                <a:gd name="T31" fmla="*/ 26 h 53"/>
                <a:gd name="T32" fmla="*/ 8 w 14"/>
                <a:gd name="T33" fmla="*/ 19 h 53"/>
                <a:gd name="T34" fmla="*/ 9 w 14"/>
                <a:gd name="T35" fmla="*/ 13 h 53"/>
                <a:gd name="T36" fmla="*/ 12 w 14"/>
                <a:gd name="T37" fmla="*/ 7 h 53"/>
                <a:gd name="T38" fmla="*/ 11 w 14"/>
                <a:gd name="T39" fmla="*/ 0 h 53"/>
                <a:gd name="T40" fmla="*/ 12 w 14"/>
                <a:gd name="T41" fmla="*/ 7 h 53"/>
                <a:gd name="T42" fmla="*/ 14 w 14"/>
                <a:gd name="T43" fmla="*/ 2 h 53"/>
                <a:gd name="T44" fmla="*/ 11 w 14"/>
                <a:gd name="T45" fmla="*/ 0 h 53"/>
                <a:gd name="T46" fmla="*/ 8 w 14"/>
                <a:gd name="T47" fmla="*/ 9 h 5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
                <a:gd name="T73" fmla="*/ 0 h 53"/>
                <a:gd name="T74" fmla="*/ 14 w 14"/>
                <a:gd name="T75" fmla="*/ 53 h 5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 h="53">
                  <a:moveTo>
                    <a:pt x="8" y="9"/>
                  </a:moveTo>
                  <a:lnTo>
                    <a:pt x="6" y="2"/>
                  </a:lnTo>
                  <a:lnTo>
                    <a:pt x="3" y="11"/>
                  </a:lnTo>
                  <a:lnTo>
                    <a:pt x="1" y="17"/>
                  </a:lnTo>
                  <a:lnTo>
                    <a:pt x="1" y="23"/>
                  </a:lnTo>
                  <a:lnTo>
                    <a:pt x="1" y="30"/>
                  </a:lnTo>
                  <a:lnTo>
                    <a:pt x="1" y="36"/>
                  </a:lnTo>
                  <a:lnTo>
                    <a:pt x="0" y="40"/>
                  </a:lnTo>
                  <a:lnTo>
                    <a:pt x="0" y="47"/>
                  </a:lnTo>
                  <a:lnTo>
                    <a:pt x="0" y="51"/>
                  </a:lnTo>
                  <a:lnTo>
                    <a:pt x="6" y="53"/>
                  </a:lnTo>
                  <a:lnTo>
                    <a:pt x="6" y="47"/>
                  </a:lnTo>
                  <a:lnTo>
                    <a:pt x="8" y="40"/>
                  </a:lnTo>
                  <a:lnTo>
                    <a:pt x="8" y="36"/>
                  </a:lnTo>
                  <a:lnTo>
                    <a:pt x="8" y="30"/>
                  </a:lnTo>
                  <a:lnTo>
                    <a:pt x="8" y="26"/>
                  </a:lnTo>
                  <a:lnTo>
                    <a:pt x="8" y="19"/>
                  </a:lnTo>
                  <a:lnTo>
                    <a:pt x="9" y="13"/>
                  </a:lnTo>
                  <a:lnTo>
                    <a:pt x="12" y="7"/>
                  </a:lnTo>
                  <a:lnTo>
                    <a:pt x="11" y="0"/>
                  </a:lnTo>
                  <a:lnTo>
                    <a:pt x="12" y="7"/>
                  </a:lnTo>
                  <a:lnTo>
                    <a:pt x="14" y="2"/>
                  </a:lnTo>
                  <a:lnTo>
                    <a:pt x="11" y="0"/>
                  </a:lnTo>
                  <a:lnTo>
                    <a:pt x="8"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68" name="Freeform 670"/>
            <p:cNvSpPr>
              <a:spLocks/>
            </p:cNvSpPr>
            <p:nvPr/>
          </p:nvSpPr>
          <p:spPr bwMode="auto">
            <a:xfrm>
              <a:off x="2908" y="2060"/>
              <a:ext cx="3" cy="9"/>
            </a:xfrm>
            <a:custGeom>
              <a:avLst/>
              <a:gdLst>
                <a:gd name="T0" fmla="*/ 0 w 3"/>
                <a:gd name="T1" fmla="*/ 9 h 9"/>
                <a:gd name="T2" fmla="*/ 3 w 3"/>
                <a:gd name="T3" fmla="*/ 0 h 9"/>
                <a:gd name="T4" fmla="*/ 0 w 3"/>
                <a:gd name="T5" fmla="*/ 9 h 9"/>
                <a:gd name="T6" fmla="*/ 3 w 3"/>
                <a:gd name="T7" fmla="*/ 0 h 9"/>
                <a:gd name="T8" fmla="*/ 0 w 3"/>
                <a:gd name="T9" fmla="*/ 9 h 9"/>
                <a:gd name="T10" fmla="*/ 3 w 3"/>
                <a:gd name="T11" fmla="*/ 0 h 9"/>
                <a:gd name="T12" fmla="*/ 0 w 3"/>
                <a:gd name="T13" fmla="*/ 9 h 9"/>
                <a:gd name="T14" fmla="*/ 0 60000 65536"/>
                <a:gd name="T15" fmla="*/ 0 60000 65536"/>
                <a:gd name="T16" fmla="*/ 0 60000 65536"/>
                <a:gd name="T17" fmla="*/ 0 60000 65536"/>
                <a:gd name="T18" fmla="*/ 0 60000 65536"/>
                <a:gd name="T19" fmla="*/ 0 60000 65536"/>
                <a:gd name="T20" fmla="*/ 0 60000 65536"/>
                <a:gd name="T21" fmla="*/ 0 w 3"/>
                <a:gd name="T22" fmla="*/ 0 h 9"/>
                <a:gd name="T23" fmla="*/ 3 w 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9">
                  <a:moveTo>
                    <a:pt x="0" y="9"/>
                  </a:moveTo>
                  <a:lnTo>
                    <a:pt x="3" y="0"/>
                  </a:lnTo>
                  <a:lnTo>
                    <a:pt x="0" y="9"/>
                  </a:lnTo>
                  <a:lnTo>
                    <a:pt x="3" y="0"/>
                  </a:lnTo>
                  <a:lnTo>
                    <a:pt x="0" y="9"/>
                  </a:lnTo>
                  <a:lnTo>
                    <a:pt x="3" y="0"/>
                  </a:lnTo>
                  <a:lnTo>
                    <a:pt x="0" y="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69" name="Freeform 671"/>
            <p:cNvSpPr>
              <a:spLocks/>
            </p:cNvSpPr>
            <p:nvPr/>
          </p:nvSpPr>
          <p:spPr bwMode="auto">
            <a:xfrm>
              <a:off x="2886" y="2060"/>
              <a:ext cx="9" cy="17"/>
            </a:xfrm>
            <a:custGeom>
              <a:avLst/>
              <a:gdLst>
                <a:gd name="T0" fmla="*/ 6 w 9"/>
                <a:gd name="T1" fmla="*/ 0 h 17"/>
                <a:gd name="T2" fmla="*/ 4 w 9"/>
                <a:gd name="T3" fmla="*/ 2 h 17"/>
                <a:gd name="T4" fmla="*/ 4 w 9"/>
                <a:gd name="T5" fmla="*/ 5 h 17"/>
                <a:gd name="T6" fmla="*/ 3 w 9"/>
                <a:gd name="T7" fmla="*/ 7 h 17"/>
                <a:gd name="T8" fmla="*/ 3 w 9"/>
                <a:gd name="T9" fmla="*/ 7 h 17"/>
                <a:gd name="T10" fmla="*/ 1 w 9"/>
                <a:gd name="T11" fmla="*/ 9 h 17"/>
                <a:gd name="T12" fmla="*/ 1 w 9"/>
                <a:gd name="T13" fmla="*/ 11 h 17"/>
                <a:gd name="T14" fmla="*/ 0 w 9"/>
                <a:gd name="T15" fmla="*/ 13 h 17"/>
                <a:gd name="T16" fmla="*/ 0 w 9"/>
                <a:gd name="T17" fmla="*/ 15 h 17"/>
                <a:gd name="T18" fmla="*/ 0 w 9"/>
                <a:gd name="T19" fmla="*/ 15 h 17"/>
                <a:gd name="T20" fmla="*/ 0 w 9"/>
                <a:gd name="T21" fmla="*/ 15 h 17"/>
                <a:gd name="T22" fmla="*/ 0 w 9"/>
                <a:gd name="T23" fmla="*/ 17 h 17"/>
                <a:gd name="T24" fmla="*/ 0 w 9"/>
                <a:gd name="T25" fmla="*/ 17 h 17"/>
                <a:gd name="T26" fmla="*/ 1 w 9"/>
                <a:gd name="T27" fmla="*/ 17 h 17"/>
                <a:gd name="T28" fmla="*/ 1 w 9"/>
                <a:gd name="T29" fmla="*/ 17 h 17"/>
                <a:gd name="T30" fmla="*/ 1 w 9"/>
                <a:gd name="T31" fmla="*/ 17 h 17"/>
                <a:gd name="T32" fmla="*/ 1 w 9"/>
                <a:gd name="T33" fmla="*/ 17 h 17"/>
                <a:gd name="T34" fmla="*/ 3 w 9"/>
                <a:gd name="T35" fmla="*/ 15 h 17"/>
                <a:gd name="T36" fmla="*/ 4 w 9"/>
                <a:gd name="T37" fmla="*/ 13 h 17"/>
                <a:gd name="T38" fmla="*/ 4 w 9"/>
                <a:gd name="T39" fmla="*/ 11 h 17"/>
                <a:gd name="T40" fmla="*/ 6 w 9"/>
                <a:gd name="T41" fmla="*/ 9 h 17"/>
                <a:gd name="T42" fmla="*/ 6 w 9"/>
                <a:gd name="T43" fmla="*/ 7 h 17"/>
                <a:gd name="T44" fmla="*/ 8 w 9"/>
                <a:gd name="T45" fmla="*/ 5 h 17"/>
                <a:gd name="T46" fmla="*/ 9 w 9"/>
                <a:gd name="T47" fmla="*/ 2 h 17"/>
                <a:gd name="T48" fmla="*/ 9 w 9"/>
                <a:gd name="T49" fmla="*/ 0 h 17"/>
                <a:gd name="T50" fmla="*/ 6 w 9"/>
                <a:gd name="T51" fmla="*/ 0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
                <a:gd name="T79" fmla="*/ 0 h 17"/>
                <a:gd name="T80" fmla="*/ 9 w 9"/>
                <a:gd name="T81" fmla="*/ 17 h 1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 h="17">
                  <a:moveTo>
                    <a:pt x="6" y="0"/>
                  </a:moveTo>
                  <a:lnTo>
                    <a:pt x="4" y="2"/>
                  </a:lnTo>
                  <a:lnTo>
                    <a:pt x="4" y="5"/>
                  </a:lnTo>
                  <a:lnTo>
                    <a:pt x="3" y="7"/>
                  </a:lnTo>
                  <a:lnTo>
                    <a:pt x="1" y="9"/>
                  </a:lnTo>
                  <a:lnTo>
                    <a:pt x="1" y="11"/>
                  </a:lnTo>
                  <a:lnTo>
                    <a:pt x="0" y="13"/>
                  </a:lnTo>
                  <a:lnTo>
                    <a:pt x="0" y="15"/>
                  </a:lnTo>
                  <a:lnTo>
                    <a:pt x="0" y="17"/>
                  </a:lnTo>
                  <a:lnTo>
                    <a:pt x="1" y="17"/>
                  </a:lnTo>
                  <a:lnTo>
                    <a:pt x="3" y="15"/>
                  </a:lnTo>
                  <a:lnTo>
                    <a:pt x="4" y="13"/>
                  </a:lnTo>
                  <a:lnTo>
                    <a:pt x="4" y="11"/>
                  </a:lnTo>
                  <a:lnTo>
                    <a:pt x="6" y="9"/>
                  </a:lnTo>
                  <a:lnTo>
                    <a:pt x="6" y="7"/>
                  </a:lnTo>
                  <a:lnTo>
                    <a:pt x="8" y="5"/>
                  </a:lnTo>
                  <a:lnTo>
                    <a:pt x="9" y="2"/>
                  </a:lnTo>
                  <a:lnTo>
                    <a:pt x="9" y="0"/>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70" name="Freeform 672"/>
            <p:cNvSpPr>
              <a:spLocks/>
            </p:cNvSpPr>
            <p:nvPr/>
          </p:nvSpPr>
          <p:spPr bwMode="auto">
            <a:xfrm>
              <a:off x="2833" y="2027"/>
              <a:ext cx="43" cy="27"/>
            </a:xfrm>
            <a:custGeom>
              <a:avLst/>
              <a:gdLst>
                <a:gd name="T0" fmla="*/ 4 w 43"/>
                <a:gd name="T1" fmla="*/ 8 h 27"/>
                <a:gd name="T2" fmla="*/ 6 w 43"/>
                <a:gd name="T3" fmla="*/ 8 h 27"/>
                <a:gd name="T4" fmla="*/ 9 w 43"/>
                <a:gd name="T5" fmla="*/ 8 h 27"/>
                <a:gd name="T6" fmla="*/ 14 w 43"/>
                <a:gd name="T7" fmla="*/ 10 h 27"/>
                <a:gd name="T8" fmla="*/ 18 w 43"/>
                <a:gd name="T9" fmla="*/ 14 h 27"/>
                <a:gd name="T10" fmla="*/ 25 w 43"/>
                <a:gd name="T11" fmla="*/ 17 h 27"/>
                <a:gd name="T12" fmla="*/ 31 w 43"/>
                <a:gd name="T13" fmla="*/ 21 h 27"/>
                <a:gd name="T14" fmla="*/ 36 w 43"/>
                <a:gd name="T15" fmla="*/ 25 h 27"/>
                <a:gd name="T16" fmla="*/ 39 w 43"/>
                <a:gd name="T17" fmla="*/ 27 h 27"/>
                <a:gd name="T18" fmla="*/ 43 w 43"/>
                <a:gd name="T19" fmla="*/ 21 h 27"/>
                <a:gd name="T20" fmla="*/ 39 w 43"/>
                <a:gd name="T21" fmla="*/ 17 h 27"/>
                <a:gd name="T22" fmla="*/ 34 w 43"/>
                <a:gd name="T23" fmla="*/ 12 h 27"/>
                <a:gd name="T24" fmla="*/ 28 w 43"/>
                <a:gd name="T25" fmla="*/ 8 h 27"/>
                <a:gd name="T26" fmla="*/ 21 w 43"/>
                <a:gd name="T27" fmla="*/ 6 h 27"/>
                <a:gd name="T28" fmla="*/ 15 w 43"/>
                <a:gd name="T29" fmla="*/ 2 h 27"/>
                <a:gd name="T30" fmla="*/ 11 w 43"/>
                <a:gd name="T31" fmla="*/ 0 h 27"/>
                <a:gd name="T32" fmla="*/ 4 w 43"/>
                <a:gd name="T33" fmla="*/ 0 h 27"/>
                <a:gd name="T34" fmla="*/ 0 w 43"/>
                <a:gd name="T35" fmla="*/ 2 h 27"/>
                <a:gd name="T36" fmla="*/ 4 w 43"/>
                <a:gd name="T37" fmla="*/ 8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7"/>
                <a:gd name="T59" fmla="*/ 43 w 43"/>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7">
                  <a:moveTo>
                    <a:pt x="4" y="8"/>
                  </a:moveTo>
                  <a:lnTo>
                    <a:pt x="6" y="8"/>
                  </a:lnTo>
                  <a:lnTo>
                    <a:pt x="9" y="8"/>
                  </a:lnTo>
                  <a:lnTo>
                    <a:pt x="14" y="10"/>
                  </a:lnTo>
                  <a:lnTo>
                    <a:pt x="18" y="14"/>
                  </a:lnTo>
                  <a:lnTo>
                    <a:pt x="25" y="17"/>
                  </a:lnTo>
                  <a:lnTo>
                    <a:pt x="31" y="21"/>
                  </a:lnTo>
                  <a:lnTo>
                    <a:pt x="36" y="25"/>
                  </a:lnTo>
                  <a:lnTo>
                    <a:pt x="39" y="27"/>
                  </a:lnTo>
                  <a:lnTo>
                    <a:pt x="43" y="21"/>
                  </a:lnTo>
                  <a:lnTo>
                    <a:pt x="39" y="17"/>
                  </a:lnTo>
                  <a:lnTo>
                    <a:pt x="34" y="12"/>
                  </a:lnTo>
                  <a:lnTo>
                    <a:pt x="28" y="8"/>
                  </a:lnTo>
                  <a:lnTo>
                    <a:pt x="21" y="6"/>
                  </a:lnTo>
                  <a:lnTo>
                    <a:pt x="15" y="2"/>
                  </a:lnTo>
                  <a:lnTo>
                    <a:pt x="11" y="0"/>
                  </a:lnTo>
                  <a:lnTo>
                    <a:pt x="4" y="0"/>
                  </a:lnTo>
                  <a:lnTo>
                    <a:pt x="0" y="2"/>
                  </a:lnTo>
                  <a:lnTo>
                    <a:pt x="4"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71" name="Freeform 673"/>
            <p:cNvSpPr>
              <a:spLocks/>
            </p:cNvSpPr>
            <p:nvPr/>
          </p:nvSpPr>
          <p:spPr bwMode="auto">
            <a:xfrm>
              <a:off x="2829" y="2029"/>
              <a:ext cx="16" cy="54"/>
            </a:xfrm>
            <a:custGeom>
              <a:avLst/>
              <a:gdLst>
                <a:gd name="T0" fmla="*/ 16 w 16"/>
                <a:gd name="T1" fmla="*/ 52 h 54"/>
                <a:gd name="T2" fmla="*/ 15 w 16"/>
                <a:gd name="T3" fmla="*/ 44 h 54"/>
                <a:gd name="T4" fmla="*/ 11 w 16"/>
                <a:gd name="T5" fmla="*/ 38 h 54"/>
                <a:gd name="T6" fmla="*/ 10 w 16"/>
                <a:gd name="T7" fmla="*/ 31 h 54"/>
                <a:gd name="T8" fmla="*/ 8 w 16"/>
                <a:gd name="T9" fmla="*/ 25 h 54"/>
                <a:gd name="T10" fmla="*/ 7 w 16"/>
                <a:gd name="T11" fmla="*/ 19 h 54"/>
                <a:gd name="T12" fmla="*/ 7 w 16"/>
                <a:gd name="T13" fmla="*/ 15 h 54"/>
                <a:gd name="T14" fmla="*/ 7 w 16"/>
                <a:gd name="T15" fmla="*/ 10 h 54"/>
                <a:gd name="T16" fmla="*/ 8 w 16"/>
                <a:gd name="T17" fmla="*/ 6 h 54"/>
                <a:gd name="T18" fmla="*/ 4 w 16"/>
                <a:gd name="T19" fmla="*/ 0 h 54"/>
                <a:gd name="T20" fmla="*/ 0 w 16"/>
                <a:gd name="T21" fmla="*/ 6 h 54"/>
                <a:gd name="T22" fmla="*/ 0 w 16"/>
                <a:gd name="T23" fmla="*/ 15 h 54"/>
                <a:gd name="T24" fmla="*/ 0 w 16"/>
                <a:gd name="T25" fmla="*/ 21 h 54"/>
                <a:gd name="T26" fmla="*/ 2 w 16"/>
                <a:gd name="T27" fmla="*/ 27 h 54"/>
                <a:gd name="T28" fmla="*/ 4 w 16"/>
                <a:gd name="T29" fmla="*/ 36 h 54"/>
                <a:gd name="T30" fmla="*/ 7 w 16"/>
                <a:gd name="T31" fmla="*/ 42 h 54"/>
                <a:gd name="T32" fmla="*/ 8 w 16"/>
                <a:gd name="T33" fmla="*/ 48 h 54"/>
                <a:gd name="T34" fmla="*/ 10 w 16"/>
                <a:gd name="T35" fmla="*/ 54 h 54"/>
                <a:gd name="T36" fmla="*/ 16 w 16"/>
                <a:gd name="T37" fmla="*/ 52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54"/>
                <a:gd name="T59" fmla="*/ 16 w 1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54">
                  <a:moveTo>
                    <a:pt x="16" y="52"/>
                  </a:moveTo>
                  <a:lnTo>
                    <a:pt x="15" y="44"/>
                  </a:lnTo>
                  <a:lnTo>
                    <a:pt x="11" y="38"/>
                  </a:lnTo>
                  <a:lnTo>
                    <a:pt x="10" y="31"/>
                  </a:lnTo>
                  <a:lnTo>
                    <a:pt x="8" y="25"/>
                  </a:lnTo>
                  <a:lnTo>
                    <a:pt x="7" y="19"/>
                  </a:lnTo>
                  <a:lnTo>
                    <a:pt x="7" y="15"/>
                  </a:lnTo>
                  <a:lnTo>
                    <a:pt x="7" y="10"/>
                  </a:lnTo>
                  <a:lnTo>
                    <a:pt x="8" y="6"/>
                  </a:lnTo>
                  <a:lnTo>
                    <a:pt x="4" y="0"/>
                  </a:lnTo>
                  <a:lnTo>
                    <a:pt x="0" y="6"/>
                  </a:lnTo>
                  <a:lnTo>
                    <a:pt x="0" y="15"/>
                  </a:lnTo>
                  <a:lnTo>
                    <a:pt x="0" y="21"/>
                  </a:lnTo>
                  <a:lnTo>
                    <a:pt x="2" y="27"/>
                  </a:lnTo>
                  <a:lnTo>
                    <a:pt x="4" y="36"/>
                  </a:lnTo>
                  <a:lnTo>
                    <a:pt x="7" y="42"/>
                  </a:lnTo>
                  <a:lnTo>
                    <a:pt x="8" y="48"/>
                  </a:lnTo>
                  <a:lnTo>
                    <a:pt x="10" y="54"/>
                  </a:lnTo>
                  <a:lnTo>
                    <a:pt x="16" y="5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72" name="Freeform 674"/>
            <p:cNvSpPr>
              <a:spLocks/>
            </p:cNvSpPr>
            <p:nvPr/>
          </p:nvSpPr>
          <p:spPr bwMode="auto">
            <a:xfrm>
              <a:off x="2839" y="2081"/>
              <a:ext cx="26" cy="26"/>
            </a:xfrm>
            <a:custGeom>
              <a:avLst/>
              <a:gdLst>
                <a:gd name="T0" fmla="*/ 23 w 26"/>
                <a:gd name="T1" fmla="*/ 15 h 26"/>
                <a:gd name="T2" fmla="*/ 22 w 26"/>
                <a:gd name="T3" fmla="*/ 17 h 26"/>
                <a:gd name="T4" fmla="*/ 19 w 26"/>
                <a:gd name="T5" fmla="*/ 17 h 26"/>
                <a:gd name="T6" fmla="*/ 17 w 26"/>
                <a:gd name="T7" fmla="*/ 15 h 26"/>
                <a:gd name="T8" fmla="*/ 14 w 26"/>
                <a:gd name="T9" fmla="*/ 13 h 26"/>
                <a:gd name="T10" fmla="*/ 11 w 26"/>
                <a:gd name="T11" fmla="*/ 11 h 26"/>
                <a:gd name="T12" fmla="*/ 9 w 26"/>
                <a:gd name="T13" fmla="*/ 7 h 26"/>
                <a:gd name="T14" fmla="*/ 8 w 26"/>
                <a:gd name="T15" fmla="*/ 2 h 26"/>
                <a:gd name="T16" fmla="*/ 6 w 26"/>
                <a:gd name="T17" fmla="*/ 0 h 26"/>
                <a:gd name="T18" fmla="*/ 0 w 26"/>
                <a:gd name="T19" fmla="*/ 2 h 26"/>
                <a:gd name="T20" fmla="*/ 1 w 26"/>
                <a:gd name="T21" fmla="*/ 7 h 26"/>
                <a:gd name="T22" fmla="*/ 5 w 26"/>
                <a:gd name="T23" fmla="*/ 13 h 26"/>
                <a:gd name="T24" fmla="*/ 6 w 26"/>
                <a:gd name="T25" fmla="*/ 17 h 26"/>
                <a:gd name="T26" fmla="*/ 11 w 26"/>
                <a:gd name="T27" fmla="*/ 21 h 26"/>
                <a:gd name="T28" fmla="*/ 14 w 26"/>
                <a:gd name="T29" fmla="*/ 24 h 26"/>
                <a:gd name="T30" fmla="*/ 19 w 26"/>
                <a:gd name="T31" fmla="*/ 26 h 26"/>
                <a:gd name="T32" fmla="*/ 23 w 26"/>
                <a:gd name="T33" fmla="*/ 26 h 26"/>
                <a:gd name="T34" fmla="*/ 26 w 26"/>
                <a:gd name="T35" fmla="*/ 21 h 26"/>
                <a:gd name="T36" fmla="*/ 23 w 26"/>
                <a:gd name="T37" fmla="*/ 15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6"/>
                <a:gd name="T58" fmla="*/ 0 h 26"/>
                <a:gd name="T59" fmla="*/ 26 w 26"/>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6" h="26">
                  <a:moveTo>
                    <a:pt x="23" y="15"/>
                  </a:moveTo>
                  <a:lnTo>
                    <a:pt x="22" y="17"/>
                  </a:lnTo>
                  <a:lnTo>
                    <a:pt x="19" y="17"/>
                  </a:lnTo>
                  <a:lnTo>
                    <a:pt x="17" y="15"/>
                  </a:lnTo>
                  <a:lnTo>
                    <a:pt x="14" y="13"/>
                  </a:lnTo>
                  <a:lnTo>
                    <a:pt x="11" y="11"/>
                  </a:lnTo>
                  <a:lnTo>
                    <a:pt x="9" y="7"/>
                  </a:lnTo>
                  <a:lnTo>
                    <a:pt x="8" y="2"/>
                  </a:lnTo>
                  <a:lnTo>
                    <a:pt x="6" y="0"/>
                  </a:lnTo>
                  <a:lnTo>
                    <a:pt x="0" y="2"/>
                  </a:lnTo>
                  <a:lnTo>
                    <a:pt x="1" y="7"/>
                  </a:lnTo>
                  <a:lnTo>
                    <a:pt x="5" y="13"/>
                  </a:lnTo>
                  <a:lnTo>
                    <a:pt x="6" y="17"/>
                  </a:lnTo>
                  <a:lnTo>
                    <a:pt x="11" y="21"/>
                  </a:lnTo>
                  <a:lnTo>
                    <a:pt x="14" y="24"/>
                  </a:lnTo>
                  <a:lnTo>
                    <a:pt x="19" y="26"/>
                  </a:lnTo>
                  <a:lnTo>
                    <a:pt x="23" y="26"/>
                  </a:lnTo>
                  <a:lnTo>
                    <a:pt x="26" y="21"/>
                  </a:lnTo>
                  <a:lnTo>
                    <a:pt x="23" y="15"/>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73" name="Freeform 675"/>
            <p:cNvSpPr>
              <a:spLocks/>
            </p:cNvSpPr>
            <p:nvPr/>
          </p:nvSpPr>
          <p:spPr bwMode="auto">
            <a:xfrm>
              <a:off x="2862" y="2052"/>
              <a:ext cx="16" cy="50"/>
            </a:xfrm>
            <a:custGeom>
              <a:avLst/>
              <a:gdLst>
                <a:gd name="T0" fmla="*/ 10 w 16"/>
                <a:gd name="T1" fmla="*/ 0 h 50"/>
                <a:gd name="T2" fmla="*/ 10 w 16"/>
                <a:gd name="T3" fmla="*/ 6 h 50"/>
                <a:gd name="T4" fmla="*/ 8 w 16"/>
                <a:gd name="T5" fmla="*/ 13 h 50"/>
                <a:gd name="T6" fmla="*/ 8 w 16"/>
                <a:gd name="T7" fmla="*/ 19 h 50"/>
                <a:gd name="T8" fmla="*/ 8 w 16"/>
                <a:gd name="T9" fmla="*/ 25 h 50"/>
                <a:gd name="T10" fmla="*/ 7 w 16"/>
                <a:gd name="T11" fmla="*/ 31 h 50"/>
                <a:gd name="T12" fmla="*/ 5 w 16"/>
                <a:gd name="T13" fmla="*/ 36 h 50"/>
                <a:gd name="T14" fmla="*/ 2 w 16"/>
                <a:gd name="T15" fmla="*/ 40 h 50"/>
                <a:gd name="T16" fmla="*/ 0 w 16"/>
                <a:gd name="T17" fmla="*/ 44 h 50"/>
                <a:gd name="T18" fmla="*/ 3 w 16"/>
                <a:gd name="T19" fmla="*/ 50 h 50"/>
                <a:gd name="T20" fmla="*/ 8 w 16"/>
                <a:gd name="T21" fmla="*/ 46 h 50"/>
                <a:gd name="T22" fmla="*/ 10 w 16"/>
                <a:gd name="T23" fmla="*/ 40 h 50"/>
                <a:gd name="T24" fmla="*/ 13 w 16"/>
                <a:gd name="T25" fmla="*/ 34 h 50"/>
                <a:gd name="T26" fmla="*/ 14 w 16"/>
                <a:gd name="T27" fmla="*/ 27 h 50"/>
                <a:gd name="T28" fmla="*/ 14 w 16"/>
                <a:gd name="T29" fmla="*/ 21 h 50"/>
                <a:gd name="T30" fmla="*/ 16 w 16"/>
                <a:gd name="T31" fmla="*/ 13 h 50"/>
                <a:gd name="T32" fmla="*/ 16 w 16"/>
                <a:gd name="T33" fmla="*/ 6 h 50"/>
                <a:gd name="T34" fmla="*/ 16 w 16"/>
                <a:gd name="T35" fmla="*/ 0 h 50"/>
                <a:gd name="T36" fmla="*/ 10 w 16"/>
                <a:gd name="T37" fmla="*/ 0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50"/>
                <a:gd name="T59" fmla="*/ 16 w 16"/>
                <a:gd name="T60" fmla="*/ 50 h 5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50">
                  <a:moveTo>
                    <a:pt x="10" y="0"/>
                  </a:moveTo>
                  <a:lnTo>
                    <a:pt x="10" y="6"/>
                  </a:lnTo>
                  <a:lnTo>
                    <a:pt x="8" y="13"/>
                  </a:lnTo>
                  <a:lnTo>
                    <a:pt x="8" y="19"/>
                  </a:lnTo>
                  <a:lnTo>
                    <a:pt x="8" y="25"/>
                  </a:lnTo>
                  <a:lnTo>
                    <a:pt x="7" y="31"/>
                  </a:lnTo>
                  <a:lnTo>
                    <a:pt x="5" y="36"/>
                  </a:lnTo>
                  <a:lnTo>
                    <a:pt x="2" y="40"/>
                  </a:lnTo>
                  <a:lnTo>
                    <a:pt x="0" y="44"/>
                  </a:lnTo>
                  <a:lnTo>
                    <a:pt x="3" y="50"/>
                  </a:lnTo>
                  <a:lnTo>
                    <a:pt x="8" y="46"/>
                  </a:lnTo>
                  <a:lnTo>
                    <a:pt x="10" y="40"/>
                  </a:lnTo>
                  <a:lnTo>
                    <a:pt x="13" y="34"/>
                  </a:lnTo>
                  <a:lnTo>
                    <a:pt x="14" y="27"/>
                  </a:lnTo>
                  <a:lnTo>
                    <a:pt x="14" y="21"/>
                  </a:lnTo>
                  <a:lnTo>
                    <a:pt x="16" y="13"/>
                  </a:lnTo>
                  <a:lnTo>
                    <a:pt x="16" y="6"/>
                  </a:lnTo>
                  <a:lnTo>
                    <a:pt x="16" y="0"/>
                  </a:lnTo>
                  <a:lnTo>
                    <a:pt x="10"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74" name="Freeform 676"/>
            <p:cNvSpPr>
              <a:spLocks/>
            </p:cNvSpPr>
            <p:nvPr/>
          </p:nvSpPr>
          <p:spPr bwMode="auto">
            <a:xfrm>
              <a:off x="2840" y="2037"/>
              <a:ext cx="5" cy="11"/>
            </a:xfrm>
            <a:custGeom>
              <a:avLst/>
              <a:gdLst>
                <a:gd name="T0" fmla="*/ 4 w 5"/>
                <a:gd name="T1" fmla="*/ 0 h 11"/>
                <a:gd name="T2" fmla="*/ 2 w 5"/>
                <a:gd name="T3" fmla="*/ 0 h 11"/>
                <a:gd name="T4" fmla="*/ 2 w 5"/>
                <a:gd name="T5" fmla="*/ 0 h 11"/>
                <a:gd name="T6" fmla="*/ 0 w 5"/>
                <a:gd name="T7" fmla="*/ 2 h 11"/>
                <a:gd name="T8" fmla="*/ 0 w 5"/>
                <a:gd name="T9" fmla="*/ 4 h 11"/>
                <a:gd name="T10" fmla="*/ 0 w 5"/>
                <a:gd name="T11" fmla="*/ 7 h 11"/>
                <a:gd name="T12" fmla="*/ 0 w 5"/>
                <a:gd name="T13" fmla="*/ 7 h 11"/>
                <a:gd name="T14" fmla="*/ 0 w 5"/>
                <a:gd name="T15" fmla="*/ 9 h 11"/>
                <a:gd name="T16" fmla="*/ 0 w 5"/>
                <a:gd name="T17" fmla="*/ 11 h 11"/>
                <a:gd name="T18" fmla="*/ 0 w 5"/>
                <a:gd name="T19" fmla="*/ 11 h 11"/>
                <a:gd name="T20" fmla="*/ 2 w 5"/>
                <a:gd name="T21" fmla="*/ 9 h 11"/>
                <a:gd name="T22" fmla="*/ 2 w 5"/>
                <a:gd name="T23" fmla="*/ 9 h 11"/>
                <a:gd name="T24" fmla="*/ 4 w 5"/>
                <a:gd name="T25" fmla="*/ 9 h 11"/>
                <a:gd name="T26" fmla="*/ 4 w 5"/>
                <a:gd name="T27" fmla="*/ 7 h 11"/>
                <a:gd name="T28" fmla="*/ 4 w 5"/>
                <a:gd name="T29" fmla="*/ 7 h 11"/>
                <a:gd name="T30" fmla="*/ 4 w 5"/>
                <a:gd name="T31" fmla="*/ 7 h 11"/>
                <a:gd name="T32" fmla="*/ 4 w 5"/>
                <a:gd name="T33" fmla="*/ 7 h 11"/>
                <a:gd name="T34" fmla="*/ 4 w 5"/>
                <a:gd name="T35" fmla="*/ 4 h 11"/>
                <a:gd name="T36" fmla="*/ 4 w 5"/>
                <a:gd name="T37" fmla="*/ 2 h 11"/>
                <a:gd name="T38" fmla="*/ 5 w 5"/>
                <a:gd name="T39" fmla="*/ 2 h 11"/>
                <a:gd name="T40" fmla="*/ 5 w 5"/>
                <a:gd name="T41" fmla="*/ 0 h 11"/>
                <a:gd name="T42" fmla="*/ 5 w 5"/>
                <a:gd name="T43" fmla="*/ 0 h 11"/>
                <a:gd name="T44" fmla="*/ 5 w 5"/>
                <a:gd name="T45" fmla="*/ 0 h 11"/>
                <a:gd name="T46" fmla="*/ 4 w 5"/>
                <a:gd name="T47" fmla="*/ 0 h 11"/>
                <a:gd name="T48" fmla="*/ 4 w 5"/>
                <a:gd name="T49" fmla="*/ 0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
                <a:gd name="T76" fmla="*/ 0 h 11"/>
                <a:gd name="T77" fmla="*/ 5 w 5"/>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 h="11">
                  <a:moveTo>
                    <a:pt x="4" y="0"/>
                  </a:moveTo>
                  <a:lnTo>
                    <a:pt x="2" y="0"/>
                  </a:lnTo>
                  <a:lnTo>
                    <a:pt x="0" y="2"/>
                  </a:lnTo>
                  <a:lnTo>
                    <a:pt x="0" y="4"/>
                  </a:lnTo>
                  <a:lnTo>
                    <a:pt x="0" y="7"/>
                  </a:lnTo>
                  <a:lnTo>
                    <a:pt x="0" y="9"/>
                  </a:lnTo>
                  <a:lnTo>
                    <a:pt x="0" y="11"/>
                  </a:lnTo>
                  <a:lnTo>
                    <a:pt x="2" y="9"/>
                  </a:lnTo>
                  <a:lnTo>
                    <a:pt x="4" y="9"/>
                  </a:lnTo>
                  <a:lnTo>
                    <a:pt x="4" y="7"/>
                  </a:lnTo>
                  <a:lnTo>
                    <a:pt x="4" y="4"/>
                  </a:lnTo>
                  <a:lnTo>
                    <a:pt x="4" y="2"/>
                  </a:lnTo>
                  <a:lnTo>
                    <a:pt x="5" y="2"/>
                  </a:lnTo>
                  <a:lnTo>
                    <a:pt x="5"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75" name="Freeform 677"/>
            <p:cNvSpPr>
              <a:spLocks/>
            </p:cNvSpPr>
            <p:nvPr/>
          </p:nvSpPr>
          <p:spPr bwMode="auto">
            <a:xfrm>
              <a:off x="2831" y="2109"/>
              <a:ext cx="74" cy="65"/>
            </a:xfrm>
            <a:custGeom>
              <a:avLst/>
              <a:gdLst>
                <a:gd name="T0" fmla="*/ 67 w 74"/>
                <a:gd name="T1" fmla="*/ 29 h 65"/>
                <a:gd name="T2" fmla="*/ 64 w 74"/>
                <a:gd name="T3" fmla="*/ 23 h 65"/>
                <a:gd name="T4" fmla="*/ 59 w 74"/>
                <a:gd name="T5" fmla="*/ 19 h 65"/>
                <a:gd name="T6" fmla="*/ 56 w 74"/>
                <a:gd name="T7" fmla="*/ 14 h 65"/>
                <a:gd name="T8" fmla="*/ 52 w 74"/>
                <a:gd name="T9" fmla="*/ 12 h 65"/>
                <a:gd name="T10" fmla="*/ 47 w 74"/>
                <a:gd name="T11" fmla="*/ 8 h 65"/>
                <a:gd name="T12" fmla="*/ 42 w 74"/>
                <a:gd name="T13" fmla="*/ 6 h 65"/>
                <a:gd name="T14" fmla="*/ 38 w 74"/>
                <a:gd name="T15" fmla="*/ 4 h 65"/>
                <a:gd name="T16" fmla="*/ 33 w 74"/>
                <a:gd name="T17" fmla="*/ 2 h 65"/>
                <a:gd name="T18" fmla="*/ 27 w 74"/>
                <a:gd name="T19" fmla="*/ 0 h 65"/>
                <a:gd name="T20" fmla="*/ 20 w 74"/>
                <a:gd name="T21" fmla="*/ 2 h 65"/>
                <a:gd name="T22" fmla="*/ 14 w 74"/>
                <a:gd name="T23" fmla="*/ 4 h 65"/>
                <a:gd name="T24" fmla="*/ 9 w 74"/>
                <a:gd name="T25" fmla="*/ 6 h 65"/>
                <a:gd name="T26" fmla="*/ 5 w 74"/>
                <a:gd name="T27" fmla="*/ 10 h 65"/>
                <a:gd name="T28" fmla="*/ 2 w 74"/>
                <a:gd name="T29" fmla="*/ 17 h 65"/>
                <a:gd name="T30" fmla="*/ 0 w 74"/>
                <a:gd name="T31" fmla="*/ 23 h 65"/>
                <a:gd name="T32" fmla="*/ 2 w 74"/>
                <a:gd name="T33" fmla="*/ 29 h 65"/>
                <a:gd name="T34" fmla="*/ 5 w 74"/>
                <a:gd name="T35" fmla="*/ 38 h 65"/>
                <a:gd name="T36" fmla="*/ 11 w 74"/>
                <a:gd name="T37" fmla="*/ 44 h 65"/>
                <a:gd name="T38" fmla="*/ 17 w 74"/>
                <a:gd name="T39" fmla="*/ 48 h 65"/>
                <a:gd name="T40" fmla="*/ 23 w 74"/>
                <a:gd name="T41" fmla="*/ 52 h 65"/>
                <a:gd name="T42" fmla="*/ 31 w 74"/>
                <a:gd name="T43" fmla="*/ 56 h 65"/>
                <a:gd name="T44" fmla="*/ 39 w 74"/>
                <a:gd name="T45" fmla="*/ 59 h 65"/>
                <a:gd name="T46" fmla="*/ 45 w 74"/>
                <a:gd name="T47" fmla="*/ 61 h 65"/>
                <a:gd name="T48" fmla="*/ 53 w 74"/>
                <a:gd name="T49" fmla="*/ 65 h 65"/>
                <a:gd name="T50" fmla="*/ 53 w 74"/>
                <a:gd name="T51" fmla="*/ 65 h 65"/>
                <a:gd name="T52" fmla="*/ 55 w 74"/>
                <a:gd name="T53" fmla="*/ 65 h 65"/>
                <a:gd name="T54" fmla="*/ 56 w 74"/>
                <a:gd name="T55" fmla="*/ 65 h 65"/>
                <a:gd name="T56" fmla="*/ 58 w 74"/>
                <a:gd name="T57" fmla="*/ 65 h 65"/>
                <a:gd name="T58" fmla="*/ 58 w 74"/>
                <a:gd name="T59" fmla="*/ 65 h 65"/>
                <a:gd name="T60" fmla="*/ 59 w 74"/>
                <a:gd name="T61" fmla="*/ 65 h 65"/>
                <a:gd name="T62" fmla="*/ 61 w 74"/>
                <a:gd name="T63" fmla="*/ 65 h 65"/>
                <a:gd name="T64" fmla="*/ 61 w 74"/>
                <a:gd name="T65" fmla="*/ 65 h 65"/>
                <a:gd name="T66" fmla="*/ 64 w 74"/>
                <a:gd name="T67" fmla="*/ 61 h 65"/>
                <a:gd name="T68" fmla="*/ 66 w 74"/>
                <a:gd name="T69" fmla="*/ 59 h 65"/>
                <a:gd name="T70" fmla="*/ 69 w 74"/>
                <a:gd name="T71" fmla="*/ 56 h 65"/>
                <a:gd name="T72" fmla="*/ 70 w 74"/>
                <a:gd name="T73" fmla="*/ 52 h 65"/>
                <a:gd name="T74" fmla="*/ 72 w 74"/>
                <a:gd name="T75" fmla="*/ 50 h 65"/>
                <a:gd name="T76" fmla="*/ 74 w 74"/>
                <a:gd name="T77" fmla="*/ 46 h 65"/>
                <a:gd name="T78" fmla="*/ 74 w 74"/>
                <a:gd name="T79" fmla="*/ 44 h 65"/>
                <a:gd name="T80" fmla="*/ 74 w 74"/>
                <a:gd name="T81" fmla="*/ 42 h 65"/>
                <a:gd name="T82" fmla="*/ 72 w 74"/>
                <a:gd name="T83" fmla="*/ 38 h 65"/>
                <a:gd name="T84" fmla="*/ 72 w 74"/>
                <a:gd name="T85" fmla="*/ 35 h 65"/>
                <a:gd name="T86" fmla="*/ 72 w 74"/>
                <a:gd name="T87" fmla="*/ 33 h 65"/>
                <a:gd name="T88" fmla="*/ 70 w 74"/>
                <a:gd name="T89" fmla="*/ 31 h 65"/>
                <a:gd name="T90" fmla="*/ 69 w 74"/>
                <a:gd name="T91" fmla="*/ 29 h 65"/>
                <a:gd name="T92" fmla="*/ 69 w 74"/>
                <a:gd name="T93" fmla="*/ 29 h 65"/>
                <a:gd name="T94" fmla="*/ 67 w 74"/>
                <a:gd name="T95" fmla="*/ 27 h 65"/>
                <a:gd name="T96" fmla="*/ 66 w 74"/>
                <a:gd name="T97" fmla="*/ 25 h 65"/>
                <a:gd name="T98" fmla="*/ 67 w 74"/>
                <a:gd name="T99" fmla="*/ 29 h 6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
                <a:gd name="T151" fmla="*/ 0 h 65"/>
                <a:gd name="T152" fmla="*/ 74 w 74"/>
                <a:gd name="T153" fmla="*/ 65 h 6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 h="65">
                  <a:moveTo>
                    <a:pt x="67" y="29"/>
                  </a:moveTo>
                  <a:lnTo>
                    <a:pt x="64" y="23"/>
                  </a:lnTo>
                  <a:lnTo>
                    <a:pt x="59" y="19"/>
                  </a:lnTo>
                  <a:lnTo>
                    <a:pt x="56" y="14"/>
                  </a:lnTo>
                  <a:lnTo>
                    <a:pt x="52" y="12"/>
                  </a:lnTo>
                  <a:lnTo>
                    <a:pt x="47" y="8"/>
                  </a:lnTo>
                  <a:lnTo>
                    <a:pt x="42" y="6"/>
                  </a:lnTo>
                  <a:lnTo>
                    <a:pt x="38" y="4"/>
                  </a:lnTo>
                  <a:lnTo>
                    <a:pt x="33" y="2"/>
                  </a:lnTo>
                  <a:lnTo>
                    <a:pt x="27" y="0"/>
                  </a:lnTo>
                  <a:lnTo>
                    <a:pt x="20" y="2"/>
                  </a:lnTo>
                  <a:lnTo>
                    <a:pt x="14" y="4"/>
                  </a:lnTo>
                  <a:lnTo>
                    <a:pt x="9" y="6"/>
                  </a:lnTo>
                  <a:lnTo>
                    <a:pt x="5" y="10"/>
                  </a:lnTo>
                  <a:lnTo>
                    <a:pt x="2" y="17"/>
                  </a:lnTo>
                  <a:lnTo>
                    <a:pt x="0" y="23"/>
                  </a:lnTo>
                  <a:lnTo>
                    <a:pt x="2" y="29"/>
                  </a:lnTo>
                  <a:lnTo>
                    <a:pt x="5" y="38"/>
                  </a:lnTo>
                  <a:lnTo>
                    <a:pt x="11" y="44"/>
                  </a:lnTo>
                  <a:lnTo>
                    <a:pt x="17" y="48"/>
                  </a:lnTo>
                  <a:lnTo>
                    <a:pt x="23" y="52"/>
                  </a:lnTo>
                  <a:lnTo>
                    <a:pt x="31" y="56"/>
                  </a:lnTo>
                  <a:lnTo>
                    <a:pt x="39" y="59"/>
                  </a:lnTo>
                  <a:lnTo>
                    <a:pt x="45" y="61"/>
                  </a:lnTo>
                  <a:lnTo>
                    <a:pt x="53" y="65"/>
                  </a:lnTo>
                  <a:lnTo>
                    <a:pt x="55" y="65"/>
                  </a:lnTo>
                  <a:lnTo>
                    <a:pt x="56" y="65"/>
                  </a:lnTo>
                  <a:lnTo>
                    <a:pt x="58" y="65"/>
                  </a:lnTo>
                  <a:lnTo>
                    <a:pt x="59" y="65"/>
                  </a:lnTo>
                  <a:lnTo>
                    <a:pt x="61" y="65"/>
                  </a:lnTo>
                  <a:lnTo>
                    <a:pt x="64" y="61"/>
                  </a:lnTo>
                  <a:lnTo>
                    <a:pt x="66" y="59"/>
                  </a:lnTo>
                  <a:lnTo>
                    <a:pt x="69" y="56"/>
                  </a:lnTo>
                  <a:lnTo>
                    <a:pt x="70" y="52"/>
                  </a:lnTo>
                  <a:lnTo>
                    <a:pt x="72" y="50"/>
                  </a:lnTo>
                  <a:lnTo>
                    <a:pt x="74" y="46"/>
                  </a:lnTo>
                  <a:lnTo>
                    <a:pt x="74" y="44"/>
                  </a:lnTo>
                  <a:lnTo>
                    <a:pt x="74" y="42"/>
                  </a:lnTo>
                  <a:lnTo>
                    <a:pt x="72" y="38"/>
                  </a:lnTo>
                  <a:lnTo>
                    <a:pt x="72" y="35"/>
                  </a:lnTo>
                  <a:lnTo>
                    <a:pt x="72" y="33"/>
                  </a:lnTo>
                  <a:lnTo>
                    <a:pt x="70" y="31"/>
                  </a:lnTo>
                  <a:lnTo>
                    <a:pt x="69" y="29"/>
                  </a:lnTo>
                  <a:lnTo>
                    <a:pt x="67" y="27"/>
                  </a:lnTo>
                  <a:lnTo>
                    <a:pt x="66" y="25"/>
                  </a:lnTo>
                  <a:lnTo>
                    <a:pt x="67" y="29"/>
                  </a:lnTo>
                  <a:close/>
                </a:path>
              </a:pathLst>
            </a:custGeom>
            <a:solidFill>
              <a:srgbClr val="F7AB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76" name="Freeform 678"/>
            <p:cNvSpPr>
              <a:spLocks/>
            </p:cNvSpPr>
            <p:nvPr/>
          </p:nvSpPr>
          <p:spPr bwMode="auto">
            <a:xfrm>
              <a:off x="2862" y="2107"/>
              <a:ext cx="39" cy="33"/>
            </a:xfrm>
            <a:custGeom>
              <a:avLst/>
              <a:gdLst>
                <a:gd name="T0" fmla="*/ 0 w 39"/>
                <a:gd name="T1" fmla="*/ 8 h 33"/>
                <a:gd name="T2" fmla="*/ 5 w 39"/>
                <a:gd name="T3" fmla="*/ 10 h 33"/>
                <a:gd name="T4" fmla="*/ 10 w 39"/>
                <a:gd name="T5" fmla="*/ 12 h 33"/>
                <a:gd name="T6" fmla="*/ 14 w 39"/>
                <a:gd name="T7" fmla="*/ 14 h 33"/>
                <a:gd name="T8" fmla="*/ 19 w 39"/>
                <a:gd name="T9" fmla="*/ 16 h 33"/>
                <a:gd name="T10" fmla="*/ 22 w 39"/>
                <a:gd name="T11" fmla="*/ 21 h 33"/>
                <a:gd name="T12" fmla="*/ 27 w 39"/>
                <a:gd name="T13" fmla="*/ 25 h 33"/>
                <a:gd name="T14" fmla="*/ 30 w 39"/>
                <a:gd name="T15" fmla="*/ 29 h 33"/>
                <a:gd name="T16" fmla="*/ 35 w 39"/>
                <a:gd name="T17" fmla="*/ 33 h 33"/>
                <a:gd name="T18" fmla="*/ 39 w 39"/>
                <a:gd name="T19" fmla="*/ 27 h 33"/>
                <a:gd name="T20" fmla="*/ 35 w 39"/>
                <a:gd name="T21" fmla="*/ 23 h 33"/>
                <a:gd name="T22" fmla="*/ 30 w 39"/>
                <a:gd name="T23" fmla="*/ 16 h 33"/>
                <a:gd name="T24" fmla="*/ 27 w 39"/>
                <a:gd name="T25" fmla="*/ 12 h 33"/>
                <a:gd name="T26" fmla="*/ 22 w 39"/>
                <a:gd name="T27" fmla="*/ 10 h 33"/>
                <a:gd name="T28" fmla="*/ 17 w 39"/>
                <a:gd name="T29" fmla="*/ 6 h 33"/>
                <a:gd name="T30" fmla="*/ 13 w 39"/>
                <a:gd name="T31" fmla="*/ 4 h 33"/>
                <a:gd name="T32" fmla="*/ 7 w 39"/>
                <a:gd name="T33" fmla="*/ 2 h 33"/>
                <a:gd name="T34" fmla="*/ 2 w 39"/>
                <a:gd name="T35" fmla="*/ 0 h 33"/>
                <a:gd name="T36" fmla="*/ 0 w 39"/>
                <a:gd name="T37" fmla="*/ 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33"/>
                <a:gd name="T59" fmla="*/ 39 w 39"/>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33">
                  <a:moveTo>
                    <a:pt x="0" y="8"/>
                  </a:moveTo>
                  <a:lnTo>
                    <a:pt x="5" y="10"/>
                  </a:lnTo>
                  <a:lnTo>
                    <a:pt x="10" y="12"/>
                  </a:lnTo>
                  <a:lnTo>
                    <a:pt x="14" y="14"/>
                  </a:lnTo>
                  <a:lnTo>
                    <a:pt x="19" y="16"/>
                  </a:lnTo>
                  <a:lnTo>
                    <a:pt x="22" y="21"/>
                  </a:lnTo>
                  <a:lnTo>
                    <a:pt x="27" y="25"/>
                  </a:lnTo>
                  <a:lnTo>
                    <a:pt x="30" y="29"/>
                  </a:lnTo>
                  <a:lnTo>
                    <a:pt x="35" y="33"/>
                  </a:lnTo>
                  <a:lnTo>
                    <a:pt x="39" y="27"/>
                  </a:lnTo>
                  <a:lnTo>
                    <a:pt x="35" y="23"/>
                  </a:lnTo>
                  <a:lnTo>
                    <a:pt x="30" y="16"/>
                  </a:lnTo>
                  <a:lnTo>
                    <a:pt x="27" y="12"/>
                  </a:lnTo>
                  <a:lnTo>
                    <a:pt x="22" y="10"/>
                  </a:lnTo>
                  <a:lnTo>
                    <a:pt x="17" y="6"/>
                  </a:lnTo>
                  <a:lnTo>
                    <a:pt x="13" y="4"/>
                  </a:lnTo>
                  <a:lnTo>
                    <a:pt x="7" y="2"/>
                  </a:lnTo>
                  <a:lnTo>
                    <a:pt x="2" y="0"/>
                  </a:lnTo>
                  <a:lnTo>
                    <a:pt x="0" y="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77" name="Freeform 679"/>
            <p:cNvSpPr>
              <a:spLocks/>
            </p:cNvSpPr>
            <p:nvPr/>
          </p:nvSpPr>
          <p:spPr bwMode="auto">
            <a:xfrm>
              <a:off x="2828" y="2105"/>
              <a:ext cx="36" cy="35"/>
            </a:xfrm>
            <a:custGeom>
              <a:avLst/>
              <a:gdLst>
                <a:gd name="T0" fmla="*/ 8 w 36"/>
                <a:gd name="T1" fmla="*/ 33 h 35"/>
                <a:gd name="T2" fmla="*/ 6 w 36"/>
                <a:gd name="T3" fmla="*/ 27 h 35"/>
                <a:gd name="T4" fmla="*/ 8 w 36"/>
                <a:gd name="T5" fmla="*/ 23 h 35"/>
                <a:gd name="T6" fmla="*/ 9 w 36"/>
                <a:gd name="T7" fmla="*/ 18 h 35"/>
                <a:gd name="T8" fmla="*/ 14 w 36"/>
                <a:gd name="T9" fmla="*/ 14 h 35"/>
                <a:gd name="T10" fmla="*/ 19 w 36"/>
                <a:gd name="T11" fmla="*/ 12 h 35"/>
                <a:gd name="T12" fmla="*/ 23 w 36"/>
                <a:gd name="T13" fmla="*/ 10 h 35"/>
                <a:gd name="T14" fmla="*/ 30 w 36"/>
                <a:gd name="T15" fmla="*/ 8 h 35"/>
                <a:gd name="T16" fmla="*/ 34 w 36"/>
                <a:gd name="T17" fmla="*/ 10 h 35"/>
                <a:gd name="T18" fmla="*/ 36 w 36"/>
                <a:gd name="T19" fmla="*/ 2 h 35"/>
                <a:gd name="T20" fmla="*/ 30 w 36"/>
                <a:gd name="T21" fmla="*/ 0 h 35"/>
                <a:gd name="T22" fmla="*/ 23 w 36"/>
                <a:gd name="T23" fmla="*/ 2 h 35"/>
                <a:gd name="T24" fmla="*/ 17 w 36"/>
                <a:gd name="T25" fmla="*/ 4 h 35"/>
                <a:gd name="T26" fmla="*/ 11 w 36"/>
                <a:gd name="T27" fmla="*/ 6 h 35"/>
                <a:gd name="T28" fmla="*/ 5 w 36"/>
                <a:gd name="T29" fmla="*/ 12 h 35"/>
                <a:gd name="T30" fmla="*/ 1 w 36"/>
                <a:gd name="T31" fmla="*/ 18 h 35"/>
                <a:gd name="T32" fmla="*/ 0 w 36"/>
                <a:gd name="T33" fmla="*/ 27 h 35"/>
                <a:gd name="T34" fmla="*/ 1 w 36"/>
                <a:gd name="T35" fmla="*/ 35 h 35"/>
                <a:gd name="T36" fmla="*/ 8 w 36"/>
                <a:gd name="T37" fmla="*/ 33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35"/>
                <a:gd name="T59" fmla="*/ 36 w 36"/>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35">
                  <a:moveTo>
                    <a:pt x="8" y="33"/>
                  </a:moveTo>
                  <a:lnTo>
                    <a:pt x="6" y="27"/>
                  </a:lnTo>
                  <a:lnTo>
                    <a:pt x="8" y="23"/>
                  </a:lnTo>
                  <a:lnTo>
                    <a:pt x="9" y="18"/>
                  </a:lnTo>
                  <a:lnTo>
                    <a:pt x="14" y="14"/>
                  </a:lnTo>
                  <a:lnTo>
                    <a:pt x="19" y="12"/>
                  </a:lnTo>
                  <a:lnTo>
                    <a:pt x="23" y="10"/>
                  </a:lnTo>
                  <a:lnTo>
                    <a:pt x="30" y="8"/>
                  </a:lnTo>
                  <a:lnTo>
                    <a:pt x="34" y="10"/>
                  </a:lnTo>
                  <a:lnTo>
                    <a:pt x="36" y="2"/>
                  </a:lnTo>
                  <a:lnTo>
                    <a:pt x="30" y="0"/>
                  </a:lnTo>
                  <a:lnTo>
                    <a:pt x="23" y="2"/>
                  </a:lnTo>
                  <a:lnTo>
                    <a:pt x="17" y="4"/>
                  </a:lnTo>
                  <a:lnTo>
                    <a:pt x="11" y="6"/>
                  </a:lnTo>
                  <a:lnTo>
                    <a:pt x="5" y="12"/>
                  </a:lnTo>
                  <a:lnTo>
                    <a:pt x="1" y="18"/>
                  </a:lnTo>
                  <a:lnTo>
                    <a:pt x="0" y="27"/>
                  </a:lnTo>
                  <a:lnTo>
                    <a:pt x="1" y="35"/>
                  </a:lnTo>
                  <a:lnTo>
                    <a:pt x="8" y="33"/>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78" name="Freeform 680"/>
            <p:cNvSpPr>
              <a:spLocks/>
            </p:cNvSpPr>
            <p:nvPr/>
          </p:nvSpPr>
          <p:spPr bwMode="auto">
            <a:xfrm>
              <a:off x="2829" y="2138"/>
              <a:ext cx="57" cy="40"/>
            </a:xfrm>
            <a:custGeom>
              <a:avLst/>
              <a:gdLst>
                <a:gd name="T0" fmla="*/ 57 w 57"/>
                <a:gd name="T1" fmla="*/ 32 h 40"/>
                <a:gd name="T2" fmla="*/ 49 w 57"/>
                <a:gd name="T3" fmla="*/ 27 h 40"/>
                <a:gd name="T4" fmla="*/ 41 w 57"/>
                <a:gd name="T5" fmla="*/ 25 h 40"/>
                <a:gd name="T6" fmla="*/ 33 w 57"/>
                <a:gd name="T7" fmla="*/ 21 h 40"/>
                <a:gd name="T8" fmla="*/ 27 w 57"/>
                <a:gd name="T9" fmla="*/ 19 h 40"/>
                <a:gd name="T10" fmla="*/ 19 w 57"/>
                <a:gd name="T11" fmla="*/ 17 h 40"/>
                <a:gd name="T12" fmla="*/ 15 w 57"/>
                <a:gd name="T13" fmla="*/ 13 h 40"/>
                <a:gd name="T14" fmla="*/ 10 w 57"/>
                <a:gd name="T15" fmla="*/ 6 h 40"/>
                <a:gd name="T16" fmla="*/ 7 w 57"/>
                <a:gd name="T17" fmla="*/ 0 h 40"/>
                <a:gd name="T18" fmla="*/ 0 w 57"/>
                <a:gd name="T19" fmla="*/ 2 h 40"/>
                <a:gd name="T20" fmla="*/ 5 w 57"/>
                <a:gd name="T21" fmla="*/ 13 h 40"/>
                <a:gd name="T22" fmla="*/ 10 w 57"/>
                <a:gd name="T23" fmla="*/ 19 h 40"/>
                <a:gd name="T24" fmla="*/ 18 w 57"/>
                <a:gd name="T25" fmla="*/ 23 h 40"/>
                <a:gd name="T26" fmla="*/ 24 w 57"/>
                <a:gd name="T27" fmla="*/ 27 h 40"/>
                <a:gd name="T28" fmla="*/ 32 w 57"/>
                <a:gd name="T29" fmla="*/ 32 h 40"/>
                <a:gd name="T30" fmla="*/ 40 w 57"/>
                <a:gd name="T31" fmla="*/ 34 h 40"/>
                <a:gd name="T32" fmla="*/ 47 w 57"/>
                <a:gd name="T33" fmla="*/ 36 h 40"/>
                <a:gd name="T34" fmla="*/ 54 w 57"/>
                <a:gd name="T35" fmla="*/ 40 h 40"/>
                <a:gd name="T36" fmla="*/ 57 w 57"/>
                <a:gd name="T37" fmla="*/ 3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0"/>
                <a:gd name="T59" fmla="*/ 57 w 57"/>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0">
                  <a:moveTo>
                    <a:pt x="57" y="32"/>
                  </a:moveTo>
                  <a:lnTo>
                    <a:pt x="49" y="27"/>
                  </a:lnTo>
                  <a:lnTo>
                    <a:pt x="41" y="25"/>
                  </a:lnTo>
                  <a:lnTo>
                    <a:pt x="33" y="21"/>
                  </a:lnTo>
                  <a:lnTo>
                    <a:pt x="27" y="19"/>
                  </a:lnTo>
                  <a:lnTo>
                    <a:pt x="19" y="17"/>
                  </a:lnTo>
                  <a:lnTo>
                    <a:pt x="15" y="13"/>
                  </a:lnTo>
                  <a:lnTo>
                    <a:pt x="10" y="6"/>
                  </a:lnTo>
                  <a:lnTo>
                    <a:pt x="7" y="0"/>
                  </a:lnTo>
                  <a:lnTo>
                    <a:pt x="0" y="2"/>
                  </a:lnTo>
                  <a:lnTo>
                    <a:pt x="5" y="13"/>
                  </a:lnTo>
                  <a:lnTo>
                    <a:pt x="10" y="19"/>
                  </a:lnTo>
                  <a:lnTo>
                    <a:pt x="18" y="23"/>
                  </a:lnTo>
                  <a:lnTo>
                    <a:pt x="24" y="27"/>
                  </a:lnTo>
                  <a:lnTo>
                    <a:pt x="32" y="32"/>
                  </a:lnTo>
                  <a:lnTo>
                    <a:pt x="40" y="34"/>
                  </a:lnTo>
                  <a:lnTo>
                    <a:pt x="47" y="36"/>
                  </a:lnTo>
                  <a:lnTo>
                    <a:pt x="54" y="40"/>
                  </a:lnTo>
                  <a:lnTo>
                    <a:pt x="57" y="32"/>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79" name="Freeform 681"/>
            <p:cNvSpPr>
              <a:spLocks/>
            </p:cNvSpPr>
            <p:nvPr/>
          </p:nvSpPr>
          <p:spPr bwMode="auto">
            <a:xfrm>
              <a:off x="2883" y="2170"/>
              <a:ext cx="12" cy="10"/>
            </a:xfrm>
            <a:custGeom>
              <a:avLst/>
              <a:gdLst>
                <a:gd name="T0" fmla="*/ 7 w 12"/>
                <a:gd name="T1" fmla="*/ 0 h 10"/>
                <a:gd name="T2" fmla="*/ 6 w 12"/>
                <a:gd name="T3" fmla="*/ 0 h 10"/>
                <a:gd name="T4" fmla="*/ 4 w 12"/>
                <a:gd name="T5" fmla="*/ 0 h 10"/>
                <a:gd name="T6" fmla="*/ 3 w 12"/>
                <a:gd name="T7" fmla="*/ 0 h 10"/>
                <a:gd name="T8" fmla="*/ 0 w 12"/>
                <a:gd name="T9" fmla="*/ 8 h 10"/>
                <a:gd name="T10" fmla="*/ 1 w 12"/>
                <a:gd name="T11" fmla="*/ 8 h 10"/>
                <a:gd name="T12" fmla="*/ 3 w 12"/>
                <a:gd name="T13" fmla="*/ 8 h 10"/>
                <a:gd name="T14" fmla="*/ 4 w 12"/>
                <a:gd name="T15" fmla="*/ 10 h 10"/>
                <a:gd name="T16" fmla="*/ 6 w 12"/>
                <a:gd name="T17" fmla="*/ 10 h 10"/>
                <a:gd name="T18" fmla="*/ 7 w 12"/>
                <a:gd name="T19" fmla="*/ 8 h 10"/>
                <a:gd name="T20" fmla="*/ 9 w 12"/>
                <a:gd name="T21" fmla="*/ 8 h 10"/>
                <a:gd name="T22" fmla="*/ 11 w 12"/>
                <a:gd name="T23" fmla="*/ 8 h 10"/>
                <a:gd name="T24" fmla="*/ 12 w 12"/>
                <a:gd name="T25" fmla="*/ 6 h 10"/>
                <a:gd name="T26" fmla="*/ 7 w 12"/>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0"/>
                <a:gd name="T44" fmla="*/ 12 w 12"/>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0">
                  <a:moveTo>
                    <a:pt x="7" y="0"/>
                  </a:moveTo>
                  <a:lnTo>
                    <a:pt x="6" y="0"/>
                  </a:lnTo>
                  <a:lnTo>
                    <a:pt x="4" y="0"/>
                  </a:lnTo>
                  <a:lnTo>
                    <a:pt x="3" y="0"/>
                  </a:lnTo>
                  <a:lnTo>
                    <a:pt x="0" y="8"/>
                  </a:lnTo>
                  <a:lnTo>
                    <a:pt x="1" y="8"/>
                  </a:lnTo>
                  <a:lnTo>
                    <a:pt x="3" y="8"/>
                  </a:lnTo>
                  <a:lnTo>
                    <a:pt x="4" y="10"/>
                  </a:lnTo>
                  <a:lnTo>
                    <a:pt x="6" y="10"/>
                  </a:lnTo>
                  <a:lnTo>
                    <a:pt x="7" y="8"/>
                  </a:lnTo>
                  <a:lnTo>
                    <a:pt x="9" y="8"/>
                  </a:lnTo>
                  <a:lnTo>
                    <a:pt x="11" y="8"/>
                  </a:lnTo>
                  <a:lnTo>
                    <a:pt x="12" y="6"/>
                  </a:lnTo>
                  <a:lnTo>
                    <a:pt x="7"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80" name="Freeform 682"/>
            <p:cNvSpPr>
              <a:spLocks/>
            </p:cNvSpPr>
            <p:nvPr/>
          </p:nvSpPr>
          <p:spPr bwMode="auto">
            <a:xfrm>
              <a:off x="2890" y="2149"/>
              <a:ext cx="18" cy="27"/>
            </a:xfrm>
            <a:custGeom>
              <a:avLst/>
              <a:gdLst>
                <a:gd name="T0" fmla="*/ 11 w 18"/>
                <a:gd name="T1" fmla="*/ 2 h 27"/>
                <a:gd name="T2" fmla="*/ 11 w 18"/>
                <a:gd name="T3" fmla="*/ 4 h 27"/>
                <a:gd name="T4" fmla="*/ 11 w 18"/>
                <a:gd name="T5" fmla="*/ 6 h 27"/>
                <a:gd name="T6" fmla="*/ 10 w 18"/>
                <a:gd name="T7" fmla="*/ 8 h 27"/>
                <a:gd name="T8" fmla="*/ 8 w 18"/>
                <a:gd name="T9" fmla="*/ 10 h 27"/>
                <a:gd name="T10" fmla="*/ 7 w 18"/>
                <a:gd name="T11" fmla="*/ 12 h 27"/>
                <a:gd name="T12" fmla="*/ 5 w 18"/>
                <a:gd name="T13" fmla="*/ 16 h 27"/>
                <a:gd name="T14" fmla="*/ 2 w 18"/>
                <a:gd name="T15" fmla="*/ 19 h 27"/>
                <a:gd name="T16" fmla="*/ 0 w 18"/>
                <a:gd name="T17" fmla="*/ 21 h 27"/>
                <a:gd name="T18" fmla="*/ 5 w 18"/>
                <a:gd name="T19" fmla="*/ 27 h 27"/>
                <a:gd name="T20" fmla="*/ 7 w 18"/>
                <a:gd name="T21" fmla="*/ 25 h 27"/>
                <a:gd name="T22" fmla="*/ 10 w 18"/>
                <a:gd name="T23" fmla="*/ 23 h 27"/>
                <a:gd name="T24" fmla="*/ 11 w 18"/>
                <a:gd name="T25" fmla="*/ 19 h 27"/>
                <a:gd name="T26" fmla="*/ 13 w 18"/>
                <a:gd name="T27" fmla="*/ 16 h 27"/>
                <a:gd name="T28" fmla="*/ 16 w 18"/>
                <a:gd name="T29" fmla="*/ 12 h 27"/>
                <a:gd name="T30" fmla="*/ 18 w 18"/>
                <a:gd name="T31" fmla="*/ 8 h 27"/>
                <a:gd name="T32" fmla="*/ 18 w 18"/>
                <a:gd name="T33" fmla="*/ 4 h 27"/>
                <a:gd name="T34" fmla="*/ 18 w 18"/>
                <a:gd name="T35" fmla="*/ 0 h 27"/>
                <a:gd name="T36" fmla="*/ 11 w 18"/>
                <a:gd name="T37" fmla="*/ 2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27"/>
                <a:gd name="T59" fmla="*/ 18 w 18"/>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27">
                  <a:moveTo>
                    <a:pt x="11" y="2"/>
                  </a:moveTo>
                  <a:lnTo>
                    <a:pt x="11" y="4"/>
                  </a:lnTo>
                  <a:lnTo>
                    <a:pt x="11" y="6"/>
                  </a:lnTo>
                  <a:lnTo>
                    <a:pt x="10" y="8"/>
                  </a:lnTo>
                  <a:lnTo>
                    <a:pt x="8" y="10"/>
                  </a:lnTo>
                  <a:lnTo>
                    <a:pt x="7" y="12"/>
                  </a:lnTo>
                  <a:lnTo>
                    <a:pt x="5" y="16"/>
                  </a:lnTo>
                  <a:lnTo>
                    <a:pt x="2" y="19"/>
                  </a:lnTo>
                  <a:lnTo>
                    <a:pt x="0" y="21"/>
                  </a:lnTo>
                  <a:lnTo>
                    <a:pt x="5" y="27"/>
                  </a:lnTo>
                  <a:lnTo>
                    <a:pt x="7" y="25"/>
                  </a:lnTo>
                  <a:lnTo>
                    <a:pt x="10" y="23"/>
                  </a:lnTo>
                  <a:lnTo>
                    <a:pt x="11" y="19"/>
                  </a:lnTo>
                  <a:lnTo>
                    <a:pt x="13" y="16"/>
                  </a:lnTo>
                  <a:lnTo>
                    <a:pt x="16" y="12"/>
                  </a:lnTo>
                  <a:lnTo>
                    <a:pt x="18" y="8"/>
                  </a:lnTo>
                  <a:lnTo>
                    <a:pt x="18" y="4"/>
                  </a:lnTo>
                  <a:lnTo>
                    <a:pt x="18" y="0"/>
                  </a:lnTo>
                  <a:lnTo>
                    <a:pt x="11" y="2"/>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81" name="Freeform 683"/>
            <p:cNvSpPr>
              <a:spLocks/>
            </p:cNvSpPr>
            <p:nvPr/>
          </p:nvSpPr>
          <p:spPr bwMode="auto">
            <a:xfrm>
              <a:off x="2894" y="2132"/>
              <a:ext cx="14" cy="19"/>
            </a:xfrm>
            <a:custGeom>
              <a:avLst/>
              <a:gdLst>
                <a:gd name="T0" fmla="*/ 6 w 14"/>
                <a:gd name="T1" fmla="*/ 0 h 19"/>
                <a:gd name="T2" fmla="*/ 1 w 14"/>
                <a:gd name="T3" fmla="*/ 6 h 19"/>
                <a:gd name="T4" fmla="*/ 3 w 14"/>
                <a:gd name="T5" fmla="*/ 8 h 19"/>
                <a:gd name="T6" fmla="*/ 4 w 14"/>
                <a:gd name="T7" fmla="*/ 10 h 19"/>
                <a:gd name="T8" fmla="*/ 6 w 14"/>
                <a:gd name="T9" fmla="*/ 12 h 19"/>
                <a:gd name="T10" fmla="*/ 6 w 14"/>
                <a:gd name="T11" fmla="*/ 15 h 19"/>
                <a:gd name="T12" fmla="*/ 6 w 14"/>
                <a:gd name="T13" fmla="*/ 17 h 19"/>
                <a:gd name="T14" fmla="*/ 7 w 14"/>
                <a:gd name="T15" fmla="*/ 19 h 19"/>
                <a:gd name="T16" fmla="*/ 14 w 14"/>
                <a:gd name="T17" fmla="*/ 17 h 19"/>
                <a:gd name="T18" fmla="*/ 12 w 14"/>
                <a:gd name="T19" fmla="*/ 15 h 19"/>
                <a:gd name="T20" fmla="*/ 12 w 14"/>
                <a:gd name="T21" fmla="*/ 10 h 19"/>
                <a:gd name="T22" fmla="*/ 11 w 14"/>
                <a:gd name="T23" fmla="*/ 8 h 19"/>
                <a:gd name="T24" fmla="*/ 11 w 14"/>
                <a:gd name="T25" fmla="*/ 6 h 19"/>
                <a:gd name="T26" fmla="*/ 9 w 14"/>
                <a:gd name="T27" fmla="*/ 4 h 19"/>
                <a:gd name="T28" fmla="*/ 7 w 14"/>
                <a:gd name="T29" fmla="*/ 2 h 19"/>
                <a:gd name="T30" fmla="*/ 6 w 14"/>
                <a:gd name="T31" fmla="*/ 2 h 19"/>
                <a:gd name="T32" fmla="*/ 4 w 14"/>
                <a:gd name="T33" fmla="*/ 0 h 19"/>
                <a:gd name="T34" fmla="*/ 0 w 14"/>
                <a:gd name="T35" fmla="*/ 6 h 19"/>
                <a:gd name="T36" fmla="*/ 6 w 14"/>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9"/>
                <a:gd name="T59" fmla="*/ 14 w 14"/>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9">
                  <a:moveTo>
                    <a:pt x="6" y="0"/>
                  </a:moveTo>
                  <a:lnTo>
                    <a:pt x="1" y="6"/>
                  </a:lnTo>
                  <a:lnTo>
                    <a:pt x="3" y="8"/>
                  </a:lnTo>
                  <a:lnTo>
                    <a:pt x="4" y="10"/>
                  </a:lnTo>
                  <a:lnTo>
                    <a:pt x="6" y="12"/>
                  </a:lnTo>
                  <a:lnTo>
                    <a:pt x="6" y="15"/>
                  </a:lnTo>
                  <a:lnTo>
                    <a:pt x="6" y="17"/>
                  </a:lnTo>
                  <a:lnTo>
                    <a:pt x="7" y="19"/>
                  </a:lnTo>
                  <a:lnTo>
                    <a:pt x="14" y="17"/>
                  </a:lnTo>
                  <a:lnTo>
                    <a:pt x="12" y="15"/>
                  </a:lnTo>
                  <a:lnTo>
                    <a:pt x="12" y="10"/>
                  </a:lnTo>
                  <a:lnTo>
                    <a:pt x="11" y="8"/>
                  </a:lnTo>
                  <a:lnTo>
                    <a:pt x="11" y="6"/>
                  </a:lnTo>
                  <a:lnTo>
                    <a:pt x="9" y="4"/>
                  </a:lnTo>
                  <a:lnTo>
                    <a:pt x="7" y="2"/>
                  </a:lnTo>
                  <a:lnTo>
                    <a:pt x="6" y="2"/>
                  </a:lnTo>
                  <a:lnTo>
                    <a:pt x="4" y="0"/>
                  </a:lnTo>
                  <a:lnTo>
                    <a:pt x="0" y="6"/>
                  </a:lnTo>
                  <a:lnTo>
                    <a:pt x="6" y="0"/>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82" name="Freeform 684"/>
            <p:cNvSpPr>
              <a:spLocks/>
            </p:cNvSpPr>
            <p:nvPr/>
          </p:nvSpPr>
          <p:spPr bwMode="auto">
            <a:xfrm>
              <a:off x="2894" y="2132"/>
              <a:ext cx="7" cy="8"/>
            </a:xfrm>
            <a:custGeom>
              <a:avLst/>
              <a:gdLst>
                <a:gd name="T0" fmla="*/ 3 w 7"/>
                <a:gd name="T1" fmla="*/ 8 h 8"/>
                <a:gd name="T2" fmla="*/ 7 w 7"/>
                <a:gd name="T3" fmla="*/ 2 h 8"/>
                <a:gd name="T4" fmla="*/ 6 w 7"/>
                <a:gd name="T5" fmla="*/ 0 h 8"/>
                <a:gd name="T6" fmla="*/ 0 w 7"/>
                <a:gd name="T7" fmla="*/ 6 h 8"/>
                <a:gd name="T8" fmla="*/ 3 w 7"/>
                <a:gd name="T9" fmla="*/ 8 h 8"/>
                <a:gd name="T10" fmla="*/ 7 w 7"/>
                <a:gd name="T11" fmla="*/ 2 h 8"/>
                <a:gd name="T12" fmla="*/ 3 w 7"/>
                <a:gd name="T13" fmla="*/ 8 h 8"/>
                <a:gd name="T14" fmla="*/ 0 60000 65536"/>
                <a:gd name="T15" fmla="*/ 0 60000 65536"/>
                <a:gd name="T16" fmla="*/ 0 60000 65536"/>
                <a:gd name="T17" fmla="*/ 0 60000 65536"/>
                <a:gd name="T18" fmla="*/ 0 60000 65536"/>
                <a:gd name="T19" fmla="*/ 0 60000 65536"/>
                <a:gd name="T20" fmla="*/ 0 60000 65536"/>
                <a:gd name="T21" fmla="*/ 0 w 7"/>
                <a:gd name="T22" fmla="*/ 0 h 8"/>
                <a:gd name="T23" fmla="*/ 7 w 7"/>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8">
                  <a:moveTo>
                    <a:pt x="3" y="8"/>
                  </a:moveTo>
                  <a:lnTo>
                    <a:pt x="7" y="2"/>
                  </a:lnTo>
                  <a:lnTo>
                    <a:pt x="6" y="0"/>
                  </a:lnTo>
                  <a:lnTo>
                    <a:pt x="0" y="6"/>
                  </a:lnTo>
                  <a:lnTo>
                    <a:pt x="3" y="8"/>
                  </a:lnTo>
                  <a:lnTo>
                    <a:pt x="7" y="2"/>
                  </a:lnTo>
                  <a:lnTo>
                    <a:pt x="3" y="8"/>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83" name="Freeform 685"/>
            <p:cNvSpPr>
              <a:spLocks/>
            </p:cNvSpPr>
            <p:nvPr/>
          </p:nvSpPr>
          <p:spPr bwMode="auto">
            <a:xfrm>
              <a:off x="2862" y="2107"/>
              <a:ext cx="39" cy="33"/>
            </a:xfrm>
            <a:custGeom>
              <a:avLst/>
              <a:gdLst>
                <a:gd name="T0" fmla="*/ 0 w 39"/>
                <a:gd name="T1" fmla="*/ 8 h 33"/>
                <a:gd name="T2" fmla="*/ 5 w 39"/>
                <a:gd name="T3" fmla="*/ 10 h 33"/>
                <a:gd name="T4" fmla="*/ 10 w 39"/>
                <a:gd name="T5" fmla="*/ 12 h 33"/>
                <a:gd name="T6" fmla="*/ 14 w 39"/>
                <a:gd name="T7" fmla="*/ 14 h 33"/>
                <a:gd name="T8" fmla="*/ 19 w 39"/>
                <a:gd name="T9" fmla="*/ 16 h 33"/>
                <a:gd name="T10" fmla="*/ 22 w 39"/>
                <a:gd name="T11" fmla="*/ 21 h 33"/>
                <a:gd name="T12" fmla="*/ 27 w 39"/>
                <a:gd name="T13" fmla="*/ 25 h 33"/>
                <a:gd name="T14" fmla="*/ 30 w 39"/>
                <a:gd name="T15" fmla="*/ 29 h 33"/>
                <a:gd name="T16" fmla="*/ 35 w 39"/>
                <a:gd name="T17" fmla="*/ 33 h 33"/>
                <a:gd name="T18" fmla="*/ 39 w 39"/>
                <a:gd name="T19" fmla="*/ 27 h 33"/>
                <a:gd name="T20" fmla="*/ 35 w 39"/>
                <a:gd name="T21" fmla="*/ 23 h 33"/>
                <a:gd name="T22" fmla="*/ 30 w 39"/>
                <a:gd name="T23" fmla="*/ 16 h 33"/>
                <a:gd name="T24" fmla="*/ 27 w 39"/>
                <a:gd name="T25" fmla="*/ 12 h 33"/>
                <a:gd name="T26" fmla="*/ 22 w 39"/>
                <a:gd name="T27" fmla="*/ 10 h 33"/>
                <a:gd name="T28" fmla="*/ 17 w 39"/>
                <a:gd name="T29" fmla="*/ 6 h 33"/>
                <a:gd name="T30" fmla="*/ 13 w 39"/>
                <a:gd name="T31" fmla="*/ 4 h 33"/>
                <a:gd name="T32" fmla="*/ 7 w 39"/>
                <a:gd name="T33" fmla="*/ 2 h 33"/>
                <a:gd name="T34" fmla="*/ 2 w 39"/>
                <a:gd name="T35" fmla="*/ 0 h 33"/>
                <a:gd name="T36" fmla="*/ 0 w 39"/>
                <a:gd name="T37" fmla="*/ 8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33"/>
                <a:gd name="T59" fmla="*/ 39 w 39"/>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33">
                  <a:moveTo>
                    <a:pt x="0" y="8"/>
                  </a:moveTo>
                  <a:lnTo>
                    <a:pt x="5" y="10"/>
                  </a:lnTo>
                  <a:lnTo>
                    <a:pt x="10" y="12"/>
                  </a:lnTo>
                  <a:lnTo>
                    <a:pt x="14" y="14"/>
                  </a:lnTo>
                  <a:lnTo>
                    <a:pt x="19" y="16"/>
                  </a:lnTo>
                  <a:lnTo>
                    <a:pt x="22" y="21"/>
                  </a:lnTo>
                  <a:lnTo>
                    <a:pt x="27" y="25"/>
                  </a:lnTo>
                  <a:lnTo>
                    <a:pt x="30" y="29"/>
                  </a:lnTo>
                  <a:lnTo>
                    <a:pt x="35" y="33"/>
                  </a:lnTo>
                  <a:lnTo>
                    <a:pt x="39" y="27"/>
                  </a:lnTo>
                  <a:lnTo>
                    <a:pt x="35" y="23"/>
                  </a:lnTo>
                  <a:lnTo>
                    <a:pt x="30" y="16"/>
                  </a:lnTo>
                  <a:lnTo>
                    <a:pt x="27" y="12"/>
                  </a:lnTo>
                  <a:lnTo>
                    <a:pt x="22" y="10"/>
                  </a:lnTo>
                  <a:lnTo>
                    <a:pt x="17" y="6"/>
                  </a:lnTo>
                  <a:lnTo>
                    <a:pt x="13" y="4"/>
                  </a:lnTo>
                  <a:lnTo>
                    <a:pt x="7" y="2"/>
                  </a:lnTo>
                  <a:lnTo>
                    <a:pt x="2"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84" name="Freeform 686"/>
            <p:cNvSpPr>
              <a:spLocks/>
            </p:cNvSpPr>
            <p:nvPr/>
          </p:nvSpPr>
          <p:spPr bwMode="auto">
            <a:xfrm>
              <a:off x="2828" y="2105"/>
              <a:ext cx="36" cy="35"/>
            </a:xfrm>
            <a:custGeom>
              <a:avLst/>
              <a:gdLst>
                <a:gd name="T0" fmla="*/ 8 w 36"/>
                <a:gd name="T1" fmla="*/ 33 h 35"/>
                <a:gd name="T2" fmla="*/ 6 w 36"/>
                <a:gd name="T3" fmla="*/ 27 h 35"/>
                <a:gd name="T4" fmla="*/ 8 w 36"/>
                <a:gd name="T5" fmla="*/ 23 h 35"/>
                <a:gd name="T6" fmla="*/ 9 w 36"/>
                <a:gd name="T7" fmla="*/ 18 h 35"/>
                <a:gd name="T8" fmla="*/ 14 w 36"/>
                <a:gd name="T9" fmla="*/ 14 h 35"/>
                <a:gd name="T10" fmla="*/ 19 w 36"/>
                <a:gd name="T11" fmla="*/ 12 h 35"/>
                <a:gd name="T12" fmla="*/ 23 w 36"/>
                <a:gd name="T13" fmla="*/ 10 h 35"/>
                <a:gd name="T14" fmla="*/ 30 w 36"/>
                <a:gd name="T15" fmla="*/ 8 h 35"/>
                <a:gd name="T16" fmla="*/ 34 w 36"/>
                <a:gd name="T17" fmla="*/ 10 h 35"/>
                <a:gd name="T18" fmla="*/ 36 w 36"/>
                <a:gd name="T19" fmla="*/ 2 h 35"/>
                <a:gd name="T20" fmla="*/ 30 w 36"/>
                <a:gd name="T21" fmla="*/ 0 h 35"/>
                <a:gd name="T22" fmla="*/ 23 w 36"/>
                <a:gd name="T23" fmla="*/ 2 h 35"/>
                <a:gd name="T24" fmla="*/ 17 w 36"/>
                <a:gd name="T25" fmla="*/ 4 h 35"/>
                <a:gd name="T26" fmla="*/ 11 w 36"/>
                <a:gd name="T27" fmla="*/ 6 h 35"/>
                <a:gd name="T28" fmla="*/ 5 w 36"/>
                <a:gd name="T29" fmla="*/ 12 h 35"/>
                <a:gd name="T30" fmla="*/ 1 w 36"/>
                <a:gd name="T31" fmla="*/ 18 h 35"/>
                <a:gd name="T32" fmla="*/ 0 w 36"/>
                <a:gd name="T33" fmla="*/ 27 h 35"/>
                <a:gd name="T34" fmla="*/ 1 w 36"/>
                <a:gd name="T35" fmla="*/ 35 h 35"/>
                <a:gd name="T36" fmla="*/ 8 w 36"/>
                <a:gd name="T37" fmla="*/ 33 h 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35"/>
                <a:gd name="T59" fmla="*/ 36 w 36"/>
                <a:gd name="T60" fmla="*/ 35 h 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35">
                  <a:moveTo>
                    <a:pt x="8" y="33"/>
                  </a:moveTo>
                  <a:lnTo>
                    <a:pt x="6" y="27"/>
                  </a:lnTo>
                  <a:lnTo>
                    <a:pt x="8" y="23"/>
                  </a:lnTo>
                  <a:lnTo>
                    <a:pt x="9" y="18"/>
                  </a:lnTo>
                  <a:lnTo>
                    <a:pt x="14" y="14"/>
                  </a:lnTo>
                  <a:lnTo>
                    <a:pt x="19" y="12"/>
                  </a:lnTo>
                  <a:lnTo>
                    <a:pt x="23" y="10"/>
                  </a:lnTo>
                  <a:lnTo>
                    <a:pt x="30" y="8"/>
                  </a:lnTo>
                  <a:lnTo>
                    <a:pt x="34" y="10"/>
                  </a:lnTo>
                  <a:lnTo>
                    <a:pt x="36" y="2"/>
                  </a:lnTo>
                  <a:lnTo>
                    <a:pt x="30" y="0"/>
                  </a:lnTo>
                  <a:lnTo>
                    <a:pt x="23" y="2"/>
                  </a:lnTo>
                  <a:lnTo>
                    <a:pt x="17" y="4"/>
                  </a:lnTo>
                  <a:lnTo>
                    <a:pt x="11" y="6"/>
                  </a:lnTo>
                  <a:lnTo>
                    <a:pt x="5" y="12"/>
                  </a:lnTo>
                  <a:lnTo>
                    <a:pt x="1" y="18"/>
                  </a:lnTo>
                  <a:lnTo>
                    <a:pt x="0" y="27"/>
                  </a:lnTo>
                  <a:lnTo>
                    <a:pt x="1" y="35"/>
                  </a:lnTo>
                  <a:lnTo>
                    <a:pt x="8" y="3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85" name="Freeform 687"/>
            <p:cNvSpPr>
              <a:spLocks/>
            </p:cNvSpPr>
            <p:nvPr/>
          </p:nvSpPr>
          <p:spPr bwMode="auto">
            <a:xfrm>
              <a:off x="2829" y="2138"/>
              <a:ext cx="57" cy="40"/>
            </a:xfrm>
            <a:custGeom>
              <a:avLst/>
              <a:gdLst>
                <a:gd name="T0" fmla="*/ 57 w 57"/>
                <a:gd name="T1" fmla="*/ 32 h 40"/>
                <a:gd name="T2" fmla="*/ 49 w 57"/>
                <a:gd name="T3" fmla="*/ 27 h 40"/>
                <a:gd name="T4" fmla="*/ 41 w 57"/>
                <a:gd name="T5" fmla="*/ 25 h 40"/>
                <a:gd name="T6" fmla="*/ 33 w 57"/>
                <a:gd name="T7" fmla="*/ 21 h 40"/>
                <a:gd name="T8" fmla="*/ 27 w 57"/>
                <a:gd name="T9" fmla="*/ 19 h 40"/>
                <a:gd name="T10" fmla="*/ 19 w 57"/>
                <a:gd name="T11" fmla="*/ 17 h 40"/>
                <a:gd name="T12" fmla="*/ 15 w 57"/>
                <a:gd name="T13" fmla="*/ 13 h 40"/>
                <a:gd name="T14" fmla="*/ 10 w 57"/>
                <a:gd name="T15" fmla="*/ 6 h 40"/>
                <a:gd name="T16" fmla="*/ 7 w 57"/>
                <a:gd name="T17" fmla="*/ 0 h 40"/>
                <a:gd name="T18" fmla="*/ 0 w 57"/>
                <a:gd name="T19" fmla="*/ 2 h 40"/>
                <a:gd name="T20" fmla="*/ 5 w 57"/>
                <a:gd name="T21" fmla="*/ 13 h 40"/>
                <a:gd name="T22" fmla="*/ 10 w 57"/>
                <a:gd name="T23" fmla="*/ 19 h 40"/>
                <a:gd name="T24" fmla="*/ 18 w 57"/>
                <a:gd name="T25" fmla="*/ 23 h 40"/>
                <a:gd name="T26" fmla="*/ 24 w 57"/>
                <a:gd name="T27" fmla="*/ 27 h 40"/>
                <a:gd name="T28" fmla="*/ 32 w 57"/>
                <a:gd name="T29" fmla="*/ 32 h 40"/>
                <a:gd name="T30" fmla="*/ 40 w 57"/>
                <a:gd name="T31" fmla="*/ 34 h 40"/>
                <a:gd name="T32" fmla="*/ 47 w 57"/>
                <a:gd name="T33" fmla="*/ 36 h 40"/>
                <a:gd name="T34" fmla="*/ 54 w 57"/>
                <a:gd name="T35" fmla="*/ 40 h 40"/>
                <a:gd name="T36" fmla="*/ 57 w 57"/>
                <a:gd name="T37" fmla="*/ 3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40"/>
                <a:gd name="T59" fmla="*/ 57 w 57"/>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40">
                  <a:moveTo>
                    <a:pt x="57" y="32"/>
                  </a:moveTo>
                  <a:lnTo>
                    <a:pt x="49" y="27"/>
                  </a:lnTo>
                  <a:lnTo>
                    <a:pt x="41" y="25"/>
                  </a:lnTo>
                  <a:lnTo>
                    <a:pt x="33" y="21"/>
                  </a:lnTo>
                  <a:lnTo>
                    <a:pt x="27" y="19"/>
                  </a:lnTo>
                  <a:lnTo>
                    <a:pt x="19" y="17"/>
                  </a:lnTo>
                  <a:lnTo>
                    <a:pt x="15" y="13"/>
                  </a:lnTo>
                  <a:lnTo>
                    <a:pt x="10" y="6"/>
                  </a:lnTo>
                  <a:lnTo>
                    <a:pt x="7" y="0"/>
                  </a:lnTo>
                  <a:lnTo>
                    <a:pt x="0" y="2"/>
                  </a:lnTo>
                  <a:lnTo>
                    <a:pt x="5" y="13"/>
                  </a:lnTo>
                  <a:lnTo>
                    <a:pt x="10" y="19"/>
                  </a:lnTo>
                  <a:lnTo>
                    <a:pt x="18" y="23"/>
                  </a:lnTo>
                  <a:lnTo>
                    <a:pt x="24" y="27"/>
                  </a:lnTo>
                  <a:lnTo>
                    <a:pt x="32" y="32"/>
                  </a:lnTo>
                  <a:lnTo>
                    <a:pt x="40" y="34"/>
                  </a:lnTo>
                  <a:lnTo>
                    <a:pt x="47" y="36"/>
                  </a:lnTo>
                  <a:lnTo>
                    <a:pt x="54" y="40"/>
                  </a:lnTo>
                  <a:lnTo>
                    <a:pt x="57" y="3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86" name="Freeform 688"/>
            <p:cNvSpPr>
              <a:spLocks/>
            </p:cNvSpPr>
            <p:nvPr/>
          </p:nvSpPr>
          <p:spPr bwMode="auto">
            <a:xfrm>
              <a:off x="2883" y="2170"/>
              <a:ext cx="12" cy="10"/>
            </a:xfrm>
            <a:custGeom>
              <a:avLst/>
              <a:gdLst>
                <a:gd name="T0" fmla="*/ 7 w 12"/>
                <a:gd name="T1" fmla="*/ 0 h 10"/>
                <a:gd name="T2" fmla="*/ 6 w 12"/>
                <a:gd name="T3" fmla="*/ 0 h 10"/>
                <a:gd name="T4" fmla="*/ 4 w 12"/>
                <a:gd name="T5" fmla="*/ 0 h 10"/>
                <a:gd name="T6" fmla="*/ 3 w 12"/>
                <a:gd name="T7" fmla="*/ 0 h 10"/>
                <a:gd name="T8" fmla="*/ 0 w 12"/>
                <a:gd name="T9" fmla="*/ 8 h 10"/>
                <a:gd name="T10" fmla="*/ 1 w 12"/>
                <a:gd name="T11" fmla="*/ 8 h 10"/>
                <a:gd name="T12" fmla="*/ 3 w 12"/>
                <a:gd name="T13" fmla="*/ 8 h 10"/>
                <a:gd name="T14" fmla="*/ 4 w 12"/>
                <a:gd name="T15" fmla="*/ 10 h 10"/>
                <a:gd name="T16" fmla="*/ 6 w 12"/>
                <a:gd name="T17" fmla="*/ 10 h 10"/>
                <a:gd name="T18" fmla="*/ 7 w 12"/>
                <a:gd name="T19" fmla="*/ 8 h 10"/>
                <a:gd name="T20" fmla="*/ 9 w 12"/>
                <a:gd name="T21" fmla="*/ 8 h 10"/>
                <a:gd name="T22" fmla="*/ 11 w 12"/>
                <a:gd name="T23" fmla="*/ 8 h 10"/>
                <a:gd name="T24" fmla="*/ 12 w 12"/>
                <a:gd name="T25" fmla="*/ 6 h 10"/>
                <a:gd name="T26" fmla="*/ 7 w 12"/>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0"/>
                <a:gd name="T44" fmla="*/ 12 w 12"/>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0">
                  <a:moveTo>
                    <a:pt x="7" y="0"/>
                  </a:moveTo>
                  <a:lnTo>
                    <a:pt x="6" y="0"/>
                  </a:lnTo>
                  <a:lnTo>
                    <a:pt x="4" y="0"/>
                  </a:lnTo>
                  <a:lnTo>
                    <a:pt x="3" y="0"/>
                  </a:lnTo>
                  <a:lnTo>
                    <a:pt x="0" y="8"/>
                  </a:lnTo>
                  <a:lnTo>
                    <a:pt x="1" y="8"/>
                  </a:lnTo>
                  <a:lnTo>
                    <a:pt x="3" y="8"/>
                  </a:lnTo>
                  <a:lnTo>
                    <a:pt x="4" y="10"/>
                  </a:lnTo>
                  <a:lnTo>
                    <a:pt x="6" y="10"/>
                  </a:lnTo>
                  <a:lnTo>
                    <a:pt x="7" y="8"/>
                  </a:lnTo>
                  <a:lnTo>
                    <a:pt x="9" y="8"/>
                  </a:lnTo>
                  <a:lnTo>
                    <a:pt x="11" y="8"/>
                  </a:lnTo>
                  <a:lnTo>
                    <a:pt x="12" y="6"/>
                  </a:lnTo>
                  <a:lnTo>
                    <a:pt x="7"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87" name="Freeform 689"/>
            <p:cNvSpPr>
              <a:spLocks/>
            </p:cNvSpPr>
            <p:nvPr/>
          </p:nvSpPr>
          <p:spPr bwMode="auto">
            <a:xfrm>
              <a:off x="2890" y="2149"/>
              <a:ext cx="18" cy="27"/>
            </a:xfrm>
            <a:custGeom>
              <a:avLst/>
              <a:gdLst>
                <a:gd name="T0" fmla="*/ 11 w 18"/>
                <a:gd name="T1" fmla="*/ 2 h 27"/>
                <a:gd name="T2" fmla="*/ 11 w 18"/>
                <a:gd name="T3" fmla="*/ 4 h 27"/>
                <a:gd name="T4" fmla="*/ 11 w 18"/>
                <a:gd name="T5" fmla="*/ 6 h 27"/>
                <a:gd name="T6" fmla="*/ 10 w 18"/>
                <a:gd name="T7" fmla="*/ 8 h 27"/>
                <a:gd name="T8" fmla="*/ 8 w 18"/>
                <a:gd name="T9" fmla="*/ 10 h 27"/>
                <a:gd name="T10" fmla="*/ 7 w 18"/>
                <a:gd name="T11" fmla="*/ 12 h 27"/>
                <a:gd name="T12" fmla="*/ 5 w 18"/>
                <a:gd name="T13" fmla="*/ 16 h 27"/>
                <a:gd name="T14" fmla="*/ 2 w 18"/>
                <a:gd name="T15" fmla="*/ 19 h 27"/>
                <a:gd name="T16" fmla="*/ 0 w 18"/>
                <a:gd name="T17" fmla="*/ 21 h 27"/>
                <a:gd name="T18" fmla="*/ 5 w 18"/>
                <a:gd name="T19" fmla="*/ 27 h 27"/>
                <a:gd name="T20" fmla="*/ 7 w 18"/>
                <a:gd name="T21" fmla="*/ 25 h 27"/>
                <a:gd name="T22" fmla="*/ 10 w 18"/>
                <a:gd name="T23" fmla="*/ 23 h 27"/>
                <a:gd name="T24" fmla="*/ 11 w 18"/>
                <a:gd name="T25" fmla="*/ 19 h 27"/>
                <a:gd name="T26" fmla="*/ 13 w 18"/>
                <a:gd name="T27" fmla="*/ 16 h 27"/>
                <a:gd name="T28" fmla="*/ 16 w 18"/>
                <a:gd name="T29" fmla="*/ 12 h 27"/>
                <a:gd name="T30" fmla="*/ 18 w 18"/>
                <a:gd name="T31" fmla="*/ 8 h 27"/>
                <a:gd name="T32" fmla="*/ 18 w 18"/>
                <a:gd name="T33" fmla="*/ 4 h 27"/>
                <a:gd name="T34" fmla="*/ 18 w 18"/>
                <a:gd name="T35" fmla="*/ 0 h 27"/>
                <a:gd name="T36" fmla="*/ 11 w 18"/>
                <a:gd name="T37" fmla="*/ 2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27"/>
                <a:gd name="T59" fmla="*/ 18 w 18"/>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27">
                  <a:moveTo>
                    <a:pt x="11" y="2"/>
                  </a:moveTo>
                  <a:lnTo>
                    <a:pt x="11" y="4"/>
                  </a:lnTo>
                  <a:lnTo>
                    <a:pt x="11" y="6"/>
                  </a:lnTo>
                  <a:lnTo>
                    <a:pt x="10" y="8"/>
                  </a:lnTo>
                  <a:lnTo>
                    <a:pt x="8" y="10"/>
                  </a:lnTo>
                  <a:lnTo>
                    <a:pt x="7" y="12"/>
                  </a:lnTo>
                  <a:lnTo>
                    <a:pt x="5" y="16"/>
                  </a:lnTo>
                  <a:lnTo>
                    <a:pt x="2" y="19"/>
                  </a:lnTo>
                  <a:lnTo>
                    <a:pt x="0" y="21"/>
                  </a:lnTo>
                  <a:lnTo>
                    <a:pt x="5" y="27"/>
                  </a:lnTo>
                  <a:lnTo>
                    <a:pt x="7" y="25"/>
                  </a:lnTo>
                  <a:lnTo>
                    <a:pt x="10" y="23"/>
                  </a:lnTo>
                  <a:lnTo>
                    <a:pt x="11" y="19"/>
                  </a:lnTo>
                  <a:lnTo>
                    <a:pt x="13" y="16"/>
                  </a:lnTo>
                  <a:lnTo>
                    <a:pt x="16" y="12"/>
                  </a:lnTo>
                  <a:lnTo>
                    <a:pt x="18" y="8"/>
                  </a:lnTo>
                  <a:lnTo>
                    <a:pt x="18" y="4"/>
                  </a:lnTo>
                  <a:lnTo>
                    <a:pt x="18" y="0"/>
                  </a:lnTo>
                  <a:lnTo>
                    <a:pt x="11"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88" name="Freeform 690"/>
            <p:cNvSpPr>
              <a:spLocks/>
            </p:cNvSpPr>
            <p:nvPr/>
          </p:nvSpPr>
          <p:spPr bwMode="auto">
            <a:xfrm>
              <a:off x="2895" y="2132"/>
              <a:ext cx="13" cy="19"/>
            </a:xfrm>
            <a:custGeom>
              <a:avLst/>
              <a:gdLst>
                <a:gd name="T0" fmla="*/ 0 w 13"/>
                <a:gd name="T1" fmla="*/ 6 h 19"/>
                <a:gd name="T2" fmla="*/ 2 w 13"/>
                <a:gd name="T3" fmla="*/ 8 h 19"/>
                <a:gd name="T4" fmla="*/ 3 w 13"/>
                <a:gd name="T5" fmla="*/ 10 h 19"/>
                <a:gd name="T6" fmla="*/ 5 w 13"/>
                <a:gd name="T7" fmla="*/ 12 h 19"/>
                <a:gd name="T8" fmla="*/ 5 w 13"/>
                <a:gd name="T9" fmla="*/ 15 h 19"/>
                <a:gd name="T10" fmla="*/ 5 w 13"/>
                <a:gd name="T11" fmla="*/ 17 h 19"/>
                <a:gd name="T12" fmla="*/ 6 w 13"/>
                <a:gd name="T13" fmla="*/ 19 h 19"/>
                <a:gd name="T14" fmla="*/ 13 w 13"/>
                <a:gd name="T15" fmla="*/ 17 h 19"/>
                <a:gd name="T16" fmla="*/ 11 w 13"/>
                <a:gd name="T17" fmla="*/ 15 h 19"/>
                <a:gd name="T18" fmla="*/ 11 w 13"/>
                <a:gd name="T19" fmla="*/ 10 h 19"/>
                <a:gd name="T20" fmla="*/ 10 w 13"/>
                <a:gd name="T21" fmla="*/ 8 h 19"/>
                <a:gd name="T22" fmla="*/ 10 w 13"/>
                <a:gd name="T23" fmla="*/ 6 h 19"/>
                <a:gd name="T24" fmla="*/ 8 w 13"/>
                <a:gd name="T25" fmla="*/ 4 h 19"/>
                <a:gd name="T26" fmla="*/ 6 w 13"/>
                <a:gd name="T27" fmla="*/ 2 h 19"/>
                <a:gd name="T28" fmla="*/ 5 w 13"/>
                <a:gd name="T29" fmla="*/ 2 h 19"/>
                <a:gd name="T30" fmla="*/ 3 w 13"/>
                <a:gd name="T31" fmla="*/ 0 h 19"/>
                <a:gd name="T32" fmla="*/ 0 w 13"/>
                <a:gd name="T33" fmla="*/ 6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9"/>
                <a:gd name="T53" fmla="*/ 13 w 1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9">
                  <a:moveTo>
                    <a:pt x="0" y="6"/>
                  </a:moveTo>
                  <a:lnTo>
                    <a:pt x="2" y="8"/>
                  </a:lnTo>
                  <a:lnTo>
                    <a:pt x="3" y="10"/>
                  </a:lnTo>
                  <a:lnTo>
                    <a:pt x="5" y="12"/>
                  </a:lnTo>
                  <a:lnTo>
                    <a:pt x="5" y="15"/>
                  </a:lnTo>
                  <a:lnTo>
                    <a:pt x="5" y="17"/>
                  </a:lnTo>
                  <a:lnTo>
                    <a:pt x="6" y="19"/>
                  </a:lnTo>
                  <a:lnTo>
                    <a:pt x="13" y="17"/>
                  </a:lnTo>
                  <a:lnTo>
                    <a:pt x="11" y="15"/>
                  </a:lnTo>
                  <a:lnTo>
                    <a:pt x="11" y="10"/>
                  </a:lnTo>
                  <a:lnTo>
                    <a:pt x="10" y="8"/>
                  </a:lnTo>
                  <a:lnTo>
                    <a:pt x="10" y="6"/>
                  </a:lnTo>
                  <a:lnTo>
                    <a:pt x="8" y="4"/>
                  </a:lnTo>
                  <a:lnTo>
                    <a:pt x="6" y="2"/>
                  </a:lnTo>
                  <a:lnTo>
                    <a:pt x="5" y="2"/>
                  </a:lnTo>
                  <a:lnTo>
                    <a:pt x="3" y="0"/>
                  </a:lnTo>
                  <a:lnTo>
                    <a:pt x="0"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89" name="Freeform 691"/>
            <p:cNvSpPr>
              <a:spLocks/>
            </p:cNvSpPr>
            <p:nvPr/>
          </p:nvSpPr>
          <p:spPr bwMode="auto">
            <a:xfrm>
              <a:off x="2839" y="2121"/>
              <a:ext cx="11" cy="17"/>
            </a:xfrm>
            <a:custGeom>
              <a:avLst/>
              <a:gdLst>
                <a:gd name="T0" fmla="*/ 11 w 11"/>
                <a:gd name="T1" fmla="*/ 0 h 17"/>
                <a:gd name="T2" fmla="*/ 9 w 11"/>
                <a:gd name="T3" fmla="*/ 0 h 17"/>
                <a:gd name="T4" fmla="*/ 9 w 11"/>
                <a:gd name="T5" fmla="*/ 0 h 17"/>
                <a:gd name="T6" fmla="*/ 8 w 11"/>
                <a:gd name="T7" fmla="*/ 0 h 17"/>
                <a:gd name="T8" fmla="*/ 6 w 11"/>
                <a:gd name="T9" fmla="*/ 0 h 17"/>
                <a:gd name="T10" fmla="*/ 6 w 11"/>
                <a:gd name="T11" fmla="*/ 0 h 17"/>
                <a:gd name="T12" fmla="*/ 5 w 11"/>
                <a:gd name="T13" fmla="*/ 2 h 17"/>
                <a:gd name="T14" fmla="*/ 3 w 11"/>
                <a:gd name="T15" fmla="*/ 2 h 17"/>
                <a:gd name="T16" fmla="*/ 3 w 11"/>
                <a:gd name="T17" fmla="*/ 2 h 17"/>
                <a:gd name="T18" fmla="*/ 1 w 11"/>
                <a:gd name="T19" fmla="*/ 5 h 17"/>
                <a:gd name="T20" fmla="*/ 0 w 11"/>
                <a:gd name="T21" fmla="*/ 7 h 17"/>
                <a:gd name="T22" fmla="*/ 0 w 11"/>
                <a:gd name="T23" fmla="*/ 9 h 17"/>
                <a:gd name="T24" fmla="*/ 0 w 11"/>
                <a:gd name="T25" fmla="*/ 11 h 17"/>
                <a:gd name="T26" fmla="*/ 0 w 11"/>
                <a:gd name="T27" fmla="*/ 13 h 17"/>
                <a:gd name="T28" fmla="*/ 0 w 11"/>
                <a:gd name="T29" fmla="*/ 15 h 17"/>
                <a:gd name="T30" fmla="*/ 1 w 11"/>
                <a:gd name="T31" fmla="*/ 17 h 17"/>
                <a:gd name="T32" fmla="*/ 1 w 11"/>
                <a:gd name="T33" fmla="*/ 17 h 17"/>
                <a:gd name="T34" fmla="*/ 3 w 11"/>
                <a:gd name="T35" fmla="*/ 17 h 17"/>
                <a:gd name="T36" fmla="*/ 5 w 11"/>
                <a:gd name="T37" fmla="*/ 15 h 17"/>
                <a:gd name="T38" fmla="*/ 6 w 11"/>
                <a:gd name="T39" fmla="*/ 13 h 17"/>
                <a:gd name="T40" fmla="*/ 8 w 11"/>
                <a:gd name="T41" fmla="*/ 11 h 17"/>
                <a:gd name="T42" fmla="*/ 8 w 11"/>
                <a:gd name="T43" fmla="*/ 9 h 17"/>
                <a:gd name="T44" fmla="*/ 9 w 11"/>
                <a:gd name="T45" fmla="*/ 5 h 17"/>
                <a:gd name="T46" fmla="*/ 9 w 11"/>
                <a:gd name="T47" fmla="*/ 2 h 17"/>
                <a:gd name="T48" fmla="*/ 11 w 11"/>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17"/>
                <a:gd name="T77" fmla="*/ 11 w 11"/>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17">
                  <a:moveTo>
                    <a:pt x="11" y="0"/>
                  </a:moveTo>
                  <a:lnTo>
                    <a:pt x="9" y="0"/>
                  </a:lnTo>
                  <a:lnTo>
                    <a:pt x="8" y="0"/>
                  </a:lnTo>
                  <a:lnTo>
                    <a:pt x="6" y="0"/>
                  </a:lnTo>
                  <a:lnTo>
                    <a:pt x="5" y="2"/>
                  </a:lnTo>
                  <a:lnTo>
                    <a:pt x="3" y="2"/>
                  </a:lnTo>
                  <a:lnTo>
                    <a:pt x="1" y="5"/>
                  </a:lnTo>
                  <a:lnTo>
                    <a:pt x="0" y="7"/>
                  </a:lnTo>
                  <a:lnTo>
                    <a:pt x="0" y="9"/>
                  </a:lnTo>
                  <a:lnTo>
                    <a:pt x="0" y="11"/>
                  </a:lnTo>
                  <a:lnTo>
                    <a:pt x="0" y="13"/>
                  </a:lnTo>
                  <a:lnTo>
                    <a:pt x="0" y="15"/>
                  </a:lnTo>
                  <a:lnTo>
                    <a:pt x="1" y="17"/>
                  </a:lnTo>
                  <a:lnTo>
                    <a:pt x="3" y="17"/>
                  </a:lnTo>
                  <a:lnTo>
                    <a:pt x="5" y="15"/>
                  </a:lnTo>
                  <a:lnTo>
                    <a:pt x="6" y="13"/>
                  </a:lnTo>
                  <a:lnTo>
                    <a:pt x="8" y="11"/>
                  </a:lnTo>
                  <a:lnTo>
                    <a:pt x="8" y="9"/>
                  </a:lnTo>
                  <a:lnTo>
                    <a:pt x="9" y="5"/>
                  </a:lnTo>
                  <a:lnTo>
                    <a:pt x="9" y="2"/>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90" name="Freeform 692"/>
            <p:cNvSpPr>
              <a:spLocks/>
            </p:cNvSpPr>
            <p:nvPr/>
          </p:nvSpPr>
          <p:spPr bwMode="auto">
            <a:xfrm>
              <a:off x="2912" y="2149"/>
              <a:ext cx="35" cy="16"/>
            </a:xfrm>
            <a:custGeom>
              <a:avLst/>
              <a:gdLst>
                <a:gd name="T0" fmla="*/ 3 w 35"/>
                <a:gd name="T1" fmla="*/ 16 h 16"/>
                <a:gd name="T2" fmla="*/ 7 w 35"/>
                <a:gd name="T3" fmla="*/ 14 h 16"/>
                <a:gd name="T4" fmla="*/ 10 w 35"/>
                <a:gd name="T5" fmla="*/ 14 h 16"/>
                <a:gd name="T6" fmla="*/ 13 w 35"/>
                <a:gd name="T7" fmla="*/ 14 h 16"/>
                <a:gd name="T8" fmla="*/ 18 w 35"/>
                <a:gd name="T9" fmla="*/ 12 h 16"/>
                <a:gd name="T10" fmla="*/ 22 w 35"/>
                <a:gd name="T11" fmla="*/ 12 h 16"/>
                <a:gd name="T12" fmla="*/ 25 w 35"/>
                <a:gd name="T13" fmla="*/ 12 h 16"/>
                <a:gd name="T14" fmla="*/ 30 w 35"/>
                <a:gd name="T15" fmla="*/ 10 h 16"/>
                <a:gd name="T16" fmla="*/ 35 w 35"/>
                <a:gd name="T17" fmla="*/ 6 h 16"/>
                <a:gd name="T18" fmla="*/ 30 w 35"/>
                <a:gd name="T19" fmla="*/ 0 h 16"/>
                <a:gd name="T20" fmla="*/ 27 w 35"/>
                <a:gd name="T21" fmla="*/ 2 h 16"/>
                <a:gd name="T22" fmla="*/ 24 w 35"/>
                <a:gd name="T23" fmla="*/ 4 h 16"/>
                <a:gd name="T24" fmla="*/ 21 w 35"/>
                <a:gd name="T25" fmla="*/ 4 h 16"/>
                <a:gd name="T26" fmla="*/ 18 w 35"/>
                <a:gd name="T27" fmla="*/ 4 h 16"/>
                <a:gd name="T28" fmla="*/ 13 w 35"/>
                <a:gd name="T29" fmla="*/ 4 h 16"/>
                <a:gd name="T30" fmla="*/ 8 w 35"/>
                <a:gd name="T31" fmla="*/ 6 h 16"/>
                <a:gd name="T32" fmla="*/ 5 w 35"/>
                <a:gd name="T33" fmla="*/ 6 h 16"/>
                <a:gd name="T34" fmla="*/ 0 w 35"/>
                <a:gd name="T35" fmla="*/ 8 h 16"/>
                <a:gd name="T36" fmla="*/ 3 w 35"/>
                <a:gd name="T37" fmla="*/ 16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
                <a:gd name="T58" fmla="*/ 0 h 16"/>
                <a:gd name="T59" fmla="*/ 35 w 35"/>
                <a:gd name="T60" fmla="*/ 16 h 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 h="16">
                  <a:moveTo>
                    <a:pt x="3" y="16"/>
                  </a:moveTo>
                  <a:lnTo>
                    <a:pt x="7" y="14"/>
                  </a:lnTo>
                  <a:lnTo>
                    <a:pt x="10" y="14"/>
                  </a:lnTo>
                  <a:lnTo>
                    <a:pt x="13" y="14"/>
                  </a:lnTo>
                  <a:lnTo>
                    <a:pt x="18" y="12"/>
                  </a:lnTo>
                  <a:lnTo>
                    <a:pt x="22" y="12"/>
                  </a:lnTo>
                  <a:lnTo>
                    <a:pt x="25" y="12"/>
                  </a:lnTo>
                  <a:lnTo>
                    <a:pt x="30" y="10"/>
                  </a:lnTo>
                  <a:lnTo>
                    <a:pt x="35" y="6"/>
                  </a:lnTo>
                  <a:lnTo>
                    <a:pt x="30" y="0"/>
                  </a:lnTo>
                  <a:lnTo>
                    <a:pt x="27" y="2"/>
                  </a:lnTo>
                  <a:lnTo>
                    <a:pt x="24" y="4"/>
                  </a:lnTo>
                  <a:lnTo>
                    <a:pt x="21" y="4"/>
                  </a:lnTo>
                  <a:lnTo>
                    <a:pt x="18" y="4"/>
                  </a:lnTo>
                  <a:lnTo>
                    <a:pt x="13" y="4"/>
                  </a:lnTo>
                  <a:lnTo>
                    <a:pt x="8" y="6"/>
                  </a:lnTo>
                  <a:lnTo>
                    <a:pt x="5" y="6"/>
                  </a:lnTo>
                  <a:lnTo>
                    <a:pt x="0" y="8"/>
                  </a:lnTo>
                  <a:lnTo>
                    <a:pt x="3" y="1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91" name="Freeform 693"/>
            <p:cNvSpPr>
              <a:spLocks/>
            </p:cNvSpPr>
            <p:nvPr/>
          </p:nvSpPr>
          <p:spPr bwMode="auto">
            <a:xfrm>
              <a:off x="2887" y="2157"/>
              <a:ext cx="28" cy="51"/>
            </a:xfrm>
            <a:custGeom>
              <a:avLst/>
              <a:gdLst>
                <a:gd name="T0" fmla="*/ 2 w 28"/>
                <a:gd name="T1" fmla="*/ 42 h 51"/>
                <a:gd name="T2" fmla="*/ 7 w 28"/>
                <a:gd name="T3" fmla="*/ 48 h 51"/>
                <a:gd name="T4" fmla="*/ 8 w 28"/>
                <a:gd name="T5" fmla="*/ 42 h 51"/>
                <a:gd name="T6" fmla="*/ 11 w 28"/>
                <a:gd name="T7" fmla="*/ 38 h 51"/>
                <a:gd name="T8" fmla="*/ 13 w 28"/>
                <a:gd name="T9" fmla="*/ 32 h 51"/>
                <a:gd name="T10" fmla="*/ 16 w 28"/>
                <a:gd name="T11" fmla="*/ 25 h 51"/>
                <a:gd name="T12" fmla="*/ 19 w 28"/>
                <a:gd name="T13" fmla="*/ 21 h 51"/>
                <a:gd name="T14" fmla="*/ 21 w 28"/>
                <a:gd name="T15" fmla="*/ 17 h 51"/>
                <a:gd name="T16" fmla="*/ 24 w 28"/>
                <a:gd name="T17" fmla="*/ 13 h 51"/>
                <a:gd name="T18" fmla="*/ 28 w 28"/>
                <a:gd name="T19" fmla="*/ 8 h 51"/>
                <a:gd name="T20" fmla="*/ 25 w 28"/>
                <a:gd name="T21" fmla="*/ 0 h 51"/>
                <a:gd name="T22" fmla="*/ 21 w 28"/>
                <a:gd name="T23" fmla="*/ 4 h 51"/>
                <a:gd name="T24" fmla="*/ 16 w 28"/>
                <a:gd name="T25" fmla="*/ 11 h 51"/>
                <a:gd name="T26" fmla="*/ 13 w 28"/>
                <a:gd name="T27" fmla="*/ 15 h 51"/>
                <a:gd name="T28" fmla="*/ 10 w 28"/>
                <a:gd name="T29" fmla="*/ 21 h 51"/>
                <a:gd name="T30" fmla="*/ 8 w 28"/>
                <a:gd name="T31" fmla="*/ 27 h 51"/>
                <a:gd name="T32" fmla="*/ 5 w 28"/>
                <a:gd name="T33" fmla="*/ 34 h 51"/>
                <a:gd name="T34" fmla="*/ 3 w 28"/>
                <a:gd name="T35" fmla="*/ 38 h 51"/>
                <a:gd name="T36" fmla="*/ 0 w 28"/>
                <a:gd name="T37" fmla="*/ 44 h 51"/>
                <a:gd name="T38" fmla="*/ 3 w 28"/>
                <a:gd name="T39" fmla="*/ 51 h 51"/>
                <a:gd name="T40" fmla="*/ 2 w 28"/>
                <a:gd name="T41" fmla="*/ 42 h 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51"/>
                <a:gd name="T65" fmla="*/ 28 w 28"/>
                <a:gd name="T66" fmla="*/ 51 h 5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51">
                  <a:moveTo>
                    <a:pt x="2" y="42"/>
                  </a:moveTo>
                  <a:lnTo>
                    <a:pt x="7" y="48"/>
                  </a:lnTo>
                  <a:lnTo>
                    <a:pt x="8" y="42"/>
                  </a:lnTo>
                  <a:lnTo>
                    <a:pt x="11" y="38"/>
                  </a:lnTo>
                  <a:lnTo>
                    <a:pt x="13" y="32"/>
                  </a:lnTo>
                  <a:lnTo>
                    <a:pt x="16" y="25"/>
                  </a:lnTo>
                  <a:lnTo>
                    <a:pt x="19" y="21"/>
                  </a:lnTo>
                  <a:lnTo>
                    <a:pt x="21" y="17"/>
                  </a:lnTo>
                  <a:lnTo>
                    <a:pt x="24" y="13"/>
                  </a:lnTo>
                  <a:lnTo>
                    <a:pt x="28" y="8"/>
                  </a:lnTo>
                  <a:lnTo>
                    <a:pt x="25" y="0"/>
                  </a:lnTo>
                  <a:lnTo>
                    <a:pt x="21" y="4"/>
                  </a:lnTo>
                  <a:lnTo>
                    <a:pt x="16" y="11"/>
                  </a:lnTo>
                  <a:lnTo>
                    <a:pt x="13" y="15"/>
                  </a:lnTo>
                  <a:lnTo>
                    <a:pt x="10" y="21"/>
                  </a:lnTo>
                  <a:lnTo>
                    <a:pt x="8" y="27"/>
                  </a:lnTo>
                  <a:lnTo>
                    <a:pt x="5" y="34"/>
                  </a:lnTo>
                  <a:lnTo>
                    <a:pt x="3" y="38"/>
                  </a:lnTo>
                  <a:lnTo>
                    <a:pt x="0" y="44"/>
                  </a:lnTo>
                  <a:lnTo>
                    <a:pt x="3" y="51"/>
                  </a:lnTo>
                  <a:lnTo>
                    <a:pt x="2" y="4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92" name="Freeform 694"/>
            <p:cNvSpPr>
              <a:spLocks/>
            </p:cNvSpPr>
            <p:nvPr/>
          </p:nvSpPr>
          <p:spPr bwMode="auto">
            <a:xfrm>
              <a:off x="2889" y="2149"/>
              <a:ext cx="58" cy="59"/>
            </a:xfrm>
            <a:custGeom>
              <a:avLst/>
              <a:gdLst>
                <a:gd name="T0" fmla="*/ 53 w 58"/>
                <a:gd name="T1" fmla="*/ 0 h 59"/>
                <a:gd name="T2" fmla="*/ 48 w 58"/>
                <a:gd name="T3" fmla="*/ 8 h 59"/>
                <a:gd name="T4" fmla="*/ 44 w 58"/>
                <a:gd name="T5" fmla="*/ 16 h 59"/>
                <a:gd name="T6" fmla="*/ 39 w 58"/>
                <a:gd name="T7" fmla="*/ 23 h 59"/>
                <a:gd name="T8" fmla="*/ 33 w 58"/>
                <a:gd name="T9" fmla="*/ 29 h 59"/>
                <a:gd name="T10" fmla="*/ 26 w 58"/>
                <a:gd name="T11" fmla="*/ 35 h 59"/>
                <a:gd name="T12" fmla="*/ 19 w 58"/>
                <a:gd name="T13" fmla="*/ 40 h 59"/>
                <a:gd name="T14" fmla="*/ 11 w 58"/>
                <a:gd name="T15" fmla="*/ 46 h 59"/>
                <a:gd name="T16" fmla="*/ 0 w 58"/>
                <a:gd name="T17" fmla="*/ 50 h 59"/>
                <a:gd name="T18" fmla="*/ 1 w 58"/>
                <a:gd name="T19" fmla="*/ 59 h 59"/>
                <a:gd name="T20" fmla="*/ 12 w 58"/>
                <a:gd name="T21" fmla="*/ 54 h 59"/>
                <a:gd name="T22" fmla="*/ 22 w 58"/>
                <a:gd name="T23" fmla="*/ 48 h 59"/>
                <a:gd name="T24" fmla="*/ 30 w 58"/>
                <a:gd name="T25" fmla="*/ 42 h 59"/>
                <a:gd name="T26" fmla="*/ 37 w 58"/>
                <a:gd name="T27" fmla="*/ 35 h 59"/>
                <a:gd name="T28" fmla="*/ 44 w 58"/>
                <a:gd name="T29" fmla="*/ 29 h 59"/>
                <a:gd name="T30" fmla="*/ 48 w 58"/>
                <a:gd name="T31" fmla="*/ 21 h 59"/>
                <a:gd name="T32" fmla="*/ 53 w 58"/>
                <a:gd name="T33" fmla="*/ 14 h 59"/>
                <a:gd name="T34" fmla="*/ 58 w 58"/>
                <a:gd name="T35" fmla="*/ 4 h 59"/>
                <a:gd name="T36" fmla="*/ 53 w 58"/>
                <a:gd name="T37" fmla="*/ 0 h 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8"/>
                <a:gd name="T58" fmla="*/ 0 h 59"/>
                <a:gd name="T59" fmla="*/ 58 w 58"/>
                <a:gd name="T60" fmla="*/ 59 h 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8" h="59">
                  <a:moveTo>
                    <a:pt x="53" y="0"/>
                  </a:moveTo>
                  <a:lnTo>
                    <a:pt x="48" y="8"/>
                  </a:lnTo>
                  <a:lnTo>
                    <a:pt x="44" y="16"/>
                  </a:lnTo>
                  <a:lnTo>
                    <a:pt x="39" y="23"/>
                  </a:lnTo>
                  <a:lnTo>
                    <a:pt x="33" y="29"/>
                  </a:lnTo>
                  <a:lnTo>
                    <a:pt x="26" y="35"/>
                  </a:lnTo>
                  <a:lnTo>
                    <a:pt x="19" y="40"/>
                  </a:lnTo>
                  <a:lnTo>
                    <a:pt x="11" y="46"/>
                  </a:lnTo>
                  <a:lnTo>
                    <a:pt x="0" y="50"/>
                  </a:lnTo>
                  <a:lnTo>
                    <a:pt x="1" y="59"/>
                  </a:lnTo>
                  <a:lnTo>
                    <a:pt x="12" y="54"/>
                  </a:lnTo>
                  <a:lnTo>
                    <a:pt x="22" y="48"/>
                  </a:lnTo>
                  <a:lnTo>
                    <a:pt x="30" y="42"/>
                  </a:lnTo>
                  <a:lnTo>
                    <a:pt x="37" y="35"/>
                  </a:lnTo>
                  <a:lnTo>
                    <a:pt x="44" y="29"/>
                  </a:lnTo>
                  <a:lnTo>
                    <a:pt x="48" y="21"/>
                  </a:lnTo>
                  <a:lnTo>
                    <a:pt x="53" y="14"/>
                  </a:lnTo>
                  <a:lnTo>
                    <a:pt x="58" y="4"/>
                  </a:lnTo>
                  <a:lnTo>
                    <a:pt x="53"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93" name="Freeform 695"/>
            <p:cNvSpPr>
              <a:spLocks/>
            </p:cNvSpPr>
            <p:nvPr/>
          </p:nvSpPr>
          <p:spPr bwMode="auto">
            <a:xfrm>
              <a:off x="2908" y="2168"/>
              <a:ext cx="7" cy="8"/>
            </a:xfrm>
            <a:custGeom>
              <a:avLst/>
              <a:gdLst>
                <a:gd name="T0" fmla="*/ 7 w 7"/>
                <a:gd name="T1" fmla="*/ 0 h 8"/>
                <a:gd name="T2" fmla="*/ 6 w 7"/>
                <a:gd name="T3" fmla="*/ 2 h 8"/>
                <a:gd name="T4" fmla="*/ 4 w 7"/>
                <a:gd name="T5" fmla="*/ 2 h 8"/>
                <a:gd name="T6" fmla="*/ 4 w 7"/>
                <a:gd name="T7" fmla="*/ 2 h 8"/>
                <a:gd name="T8" fmla="*/ 3 w 7"/>
                <a:gd name="T9" fmla="*/ 4 h 8"/>
                <a:gd name="T10" fmla="*/ 3 w 7"/>
                <a:gd name="T11" fmla="*/ 4 h 8"/>
                <a:gd name="T12" fmla="*/ 1 w 7"/>
                <a:gd name="T13" fmla="*/ 6 h 8"/>
                <a:gd name="T14" fmla="*/ 0 w 7"/>
                <a:gd name="T15" fmla="*/ 6 h 8"/>
                <a:gd name="T16" fmla="*/ 0 w 7"/>
                <a:gd name="T17" fmla="*/ 8 h 8"/>
                <a:gd name="T18" fmla="*/ 1 w 7"/>
                <a:gd name="T19" fmla="*/ 8 h 8"/>
                <a:gd name="T20" fmla="*/ 1 w 7"/>
                <a:gd name="T21" fmla="*/ 6 h 8"/>
                <a:gd name="T22" fmla="*/ 3 w 7"/>
                <a:gd name="T23" fmla="*/ 6 h 8"/>
                <a:gd name="T24" fmla="*/ 3 w 7"/>
                <a:gd name="T25" fmla="*/ 4 h 8"/>
                <a:gd name="T26" fmla="*/ 4 w 7"/>
                <a:gd name="T27" fmla="*/ 2 h 8"/>
                <a:gd name="T28" fmla="*/ 4 w 7"/>
                <a:gd name="T29" fmla="*/ 2 h 8"/>
                <a:gd name="T30" fmla="*/ 6 w 7"/>
                <a:gd name="T31" fmla="*/ 0 h 8"/>
                <a:gd name="T32" fmla="*/ 7 w 7"/>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8"/>
                <a:gd name="T53" fmla="*/ 7 w 7"/>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8">
                  <a:moveTo>
                    <a:pt x="7" y="0"/>
                  </a:moveTo>
                  <a:lnTo>
                    <a:pt x="6" y="2"/>
                  </a:lnTo>
                  <a:lnTo>
                    <a:pt x="4" y="2"/>
                  </a:lnTo>
                  <a:lnTo>
                    <a:pt x="3" y="4"/>
                  </a:lnTo>
                  <a:lnTo>
                    <a:pt x="1" y="6"/>
                  </a:lnTo>
                  <a:lnTo>
                    <a:pt x="0" y="6"/>
                  </a:lnTo>
                  <a:lnTo>
                    <a:pt x="0" y="8"/>
                  </a:lnTo>
                  <a:lnTo>
                    <a:pt x="1" y="8"/>
                  </a:lnTo>
                  <a:lnTo>
                    <a:pt x="1" y="6"/>
                  </a:lnTo>
                  <a:lnTo>
                    <a:pt x="3" y="6"/>
                  </a:lnTo>
                  <a:lnTo>
                    <a:pt x="3" y="4"/>
                  </a:lnTo>
                  <a:lnTo>
                    <a:pt x="4" y="2"/>
                  </a:lnTo>
                  <a:lnTo>
                    <a:pt x="6" y="0"/>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94" name="Freeform 696"/>
            <p:cNvSpPr>
              <a:spLocks/>
            </p:cNvSpPr>
            <p:nvPr/>
          </p:nvSpPr>
          <p:spPr bwMode="auto">
            <a:xfrm>
              <a:off x="2948" y="2075"/>
              <a:ext cx="32" cy="19"/>
            </a:xfrm>
            <a:custGeom>
              <a:avLst/>
              <a:gdLst>
                <a:gd name="T0" fmla="*/ 2 w 32"/>
                <a:gd name="T1" fmla="*/ 19 h 19"/>
                <a:gd name="T2" fmla="*/ 5 w 32"/>
                <a:gd name="T3" fmla="*/ 17 h 19"/>
                <a:gd name="T4" fmla="*/ 10 w 32"/>
                <a:gd name="T5" fmla="*/ 17 h 19"/>
                <a:gd name="T6" fmla="*/ 13 w 32"/>
                <a:gd name="T7" fmla="*/ 15 h 19"/>
                <a:gd name="T8" fmla="*/ 16 w 32"/>
                <a:gd name="T9" fmla="*/ 15 h 19"/>
                <a:gd name="T10" fmla="*/ 21 w 32"/>
                <a:gd name="T11" fmla="*/ 13 h 19"/>
                <a:gd name="T12" fmla="*/ 24 w 32"/>
                <a:gd name="T13" fmla="*/ 11 h 19"/>
                <a:gd name="T14" fmla="*/ 28 w 32"/>
                <a:gd name="T15" fmla="*/ 8 h 19"/>
                <a:gd name="T16" fmla="*/ 32 w 32"/>
                <a:gd name="T17" fmla="*/ 6 h 19"/>
                <a:gd name="T18" fmla="*/ 30 w 32"/>
                <a:gd name="T19" fmla="*/ 0 h 19"/>
                <a:gd name="T20" fmla="*/ 25 w 32"/>
                <a:gd name="T21" fmla="*/ 0 h 19"/>
                <a:gd name="T22" fmla="*/ 22 w 32"/>
                <a:gd name="T23" fmla="*/ 2 h 19"/>
                <a:gd name="T24" fmla="*/ 19 w 32"/>
                <a:gd name="T25" fmla="*/ 4 h 19"/>
                <a:gd name="T26" fmla="*/ 14 w 32"/>
                <a:gd name="T27" fmla="*/ 4 h 19"/>
                <a:gd name="T28" fmla="*/ 11 w 32"/>
                <a:gd name="T29" fmla="*/ 6 h 19"/>
                <a:gd name="T30" fmla="*/ 8 w 32"/>
                <a:gd name="T31" fmla="*/ 8 h 19"/>
                <a:gd name="T32" fmla="*/ 3 w 32"/>
                <a:gd name="T33" fmla="*/ 8 h 19"/>
                <a:gd name="T34" fmla="*/ 0 w 32"/>
                <a:gd name="T35" fmla="*/ 11 h 19"/>
                <a:gd name="T36" fmla="*/ 2 w 32"/>
                <a:gd name="T37" fmla="*/ 19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19"/>
                <a:gd name="T59" fmla="*/ 32 w 32"/>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19">
                  <a:moveTo>
                    <a:pt x="2" y="19"/>
                  </a:moveTo>
                  <a:lnTo>
                    <a:pt x="5" y="17"/>
                  </a:lnTo>
                  <a:lnTo>
                    <a:pt x="10" y="17"/>
                  </a:lnTo>
                  <a:lnTo>
                    <a:pt x="13" y="15"/>
                  </a:lnTo>
                  <a:lnTo>
                    <a:pt x="16" y="15"/>
                  </a:lnTo>
                  <a:lnTo>
                    <a:pt x="21" y="13"/>
                  </a:lnTo>
                  <a:lnTo>
                    <a:pt x="24" y="11"/>
                  </a:lnTo>
                  <a:lnTo>
                    <a:pt x="28" y="8"/>
                  </a:lnTo>
                  <a:lnTo>
                    <a:pt x="32" y="6"/>
                  </a:lnTo>
                  <a:lnTo>
                    <a:pt x="30" y="0"/>
                  </a:lnTo>
                  <a:lnTo>
                    <a:pt x="25" y="0"/>
                  </a:lnTo>
                  <a:lnTo>
                    <a:pt x="22" y="2"/>
                  </a:lnTo>
                  <a:lnTo>
                    <a:pt x="19" y="4"/>
                  </a:lnTo>
                  <a:lnTo>
                    <a:pt x="14" y="4"/>
                  </a:lnTo>
                  <a:lnTo>
                    <a:pt x="11" y="6"/>
                  </a:lnTo>
                  <a:lnTo>
                    <a:pt x="8" y="8"/>
                  </a:lnTo>
                  <a:lnTo>
                    <a:pt x="3" y="8"/>
                  </a:lnTo>
                  <a:lnTo>
                    <a:pt x="0" y="11"/>
                  </a:lnTo>
                  <a:lnTo>
                    <a:pt x="2" y="19"/>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95" name="Freeform 697"/>
            <p:cNvSpPr>
              <a:spLocks/>
            </p:cNvSpPr>
            <p:nvPr/>
          </p:nvSpPr>
          <p:spPr bwMode="auto">
            <a:xfrm>
              <a:off x="2933" y="2086"/>
              <a:ext cx="17" cy="61"/>
            </a:xfrm>
            <a:custGeom>
              <a:avLst/>
              <a:gdLst>
                <a:gd name="T0" fmla="*/ 11 w 17"/>
                <a:gd name="T1" fmla="*/ 52 h 61"/>
                <a:gd name="T2" fmla="*/ 9 w 17"/>
                <a:gd name="T3" fmla="*/ 48 h 61"/>
                <a:gd name="T4" fmla="*/ 6 w 17"/>
                <a:gd name="T5" fmla="*/ 44 h 61"/>
                <a:gd name="T6" fmla="*/ 6 w 17"/>
                <a:gd name="T7" fmla="*/ 37 h 61"/>
                <a:gd name="T8" fmla="*/ 6 w 17"/>
                <a:gd name="T9" fmla="*/ 29 h 61"/>
                <a:gd name="T10" fmla="*/ 7 w 17"/>
                <a:gd name="T11" fmla="*/ 23 h 61"/>
                <a:gd name="T12" fmla="*/ 11 w 17"/>
                <a:gd name="T13" fmla="*/ 16 h 61"/>
                <a:gd name="T14" fmla="*/ 14 w 17"/>
                <a:gd name="T15" fmla="*/ 12 h 61"/>
                <a:gd name="T16" fmla="*/ 17 w 17"/>
                <a:gd name="T17" fmla="*/ 8 h 61"/>
                <a:gd name="T18" fmla="*/ 15 w 17"/>
                <a:gd name="T19" fmla="*/ 0 h 61"/>
                <a:gd name="T20" fmla="*/ 9 w 17"/>
                <a:gd name="T21" fmla="*/ 4 h 61"/>
                <a:gd name="T22" fmla="*/ 4 w 17"/>
                <a:gd name="T23" fmla="*/ 12 h 61"/>
                <a:gd name="T24" fmla="*/ 1 w 17"/>
                <a:gd name="T25" fmla="*/ 21 h 61"/>
                <a:gd name="T26" fmla="*/ 0 w 17"/>
                <a:gd name="T27" fmla="*/ 29 h 61"/>
                <a:gd name="T28" fmla="*/ 0 w 17"/>
                <a:gd name="T29" fmla="*/ 37 h 61"/>
                <a:gd name="T30" fmla="*/ 0 w 17"/>
                <a:gd name="T31" fmla="*/ 46 h 61"/>
                <a:gd name="T32" fmla="*/ 3 w 17"/>
                <a:gd name="T33" fmla="*/ 54 h 61"/>
                <a:gd name="T34" fmla="*/ 7 w 17"/>
                <a:gd name="T35" fmla="*/ 61 h 61"/>
                <a:gd name="T36" fmla="*/ 11 w 17"/>
                <a:gd name="T37" fmla="*/ 52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61"/>
                <a:gd name="T59" fmla="*/ 17 w 17"/>
                <a:gd name="T60" fmla="*/ 61 h 6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61">
                  <a:moveTo>
                    <a:pt x="11" y="52"/>
                  </a:moveTo>
                  <a:lnTo>
                    <a:pt x="9" y="48"/>
                  </a:lnTo>
                  <a:lnTo>
                    <a:pt x="6" y="44"/>
                  </a:lnTo>
                  <a:lnTo>
                    <a:pt x="6" y="37"/>
                  </a:lnTo>
                  <a:lnTo>
                    <a:pt x="6" y="29"/>
                  </a:lnTo>
                  <a:lnTo>
                    <a:pt x="7" y="23"/>
                  </a:lnTo>
                  <a:lnTo>
                    <a:pt x="11" y="16"/>
                  </a:lnTo>
                  <a:lnTo>
                    <a:pt x="14" y="12"/>
                  </a:lnTo>
                  <a:lnTo>
                    <a:pt x="17" y="8"/>
                  </a:lnTo>
                  <a:lnTo>
                    <a:pt x="15" y="0"/>
                  </a:lnTo>
                  <a:lnTo>
                    <a:pt x="9" y="4"/>
                  </a:lnTo>
                  <a:lnTo>
                    <a:pt x="4" y="12"/>
                  </a:lnTo>
                  <a:lnTo>
                    <a:pt x="1" y="21"/>
                  </a:lnTo>
                  <a:lnTo>
                    <a:pt x="0" y="29"/>
                  </a:lnTo>
                  <a:lnTo>
                    <a:pt x="0" y="37"/>
                  </a:lnTo>
                  <a:lnTo>
                    <a:pt x="0" y="46"/>
                  </a:lnTo>
                  <a:lnTo>
                    <a:pt x="3" y="54"/>
                  </a:lnTo>
                  <a:lnTo>
                    <a:pt x="7" y="61"/>
                  </a:lnTo>
                  <a:lnTo>
                    <a:pt x="11" y="5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96" name="Freeform 698"/>
            <p:cNvSpPr>
              <a:spLocks/>
            </p:cNvSpPr>
            <p:nvPr/>
          </p:nvSpPr>
          <p:spPr bwMode="auto">
            <a:xfrm>
              <a:off x="2940" y="2117"/>
              <a:ext cx="32" cy="32"/>
            </a:xfrm>
            <a:custGeom>
              <a:avLst/>
              <a:gdLst>
                <a:gd name="T0" fmla="*/ 27 w 32"/>
                <a:gd name="T1" fmla="*/ 0 h 32"/>
                <a:gd name="T2" fmla="*/ 24 w 32"/>
                <a:gd name="T3" fmla="*/ 4 h 32"/>
                <a:gd name="T4" fmla="*/ 21 w 32"/>
                <a:gd name="T5" fmla="*/ 9 h 32"/>
                <a:gd name="T6" fmla="*/ 18 w 32"/>
                <a:gd name="T7" fmla="*/ 13 h 32"/>
                <a:gd name="T8" fmla="*/ 13 w 32"/>
                <a:gd name="T9" fmla="*/ 17 h 32"/>
                <a:gd name="T10" fmla="*/ 10 w 32"/>
                <a:gd name="T11" fmla="*/ 19 h 32"/>
                <a:gd name="T12" fmla="*/ 7 w 32"/>
                <a:gd name="T13" fmla="*/ 21 h 32"/>
                <a:gd name="T14" fmla="*/ 5 w 32"/>
                <a:gd name="T15" fmla="*/ 21 h 32"/>
                <a:gd name="T16" fmla="*/ 4 w 32"/>
                <a:gd name="T17" fmla="*/ 21 h 32"/>
                <a:gd name="T18" fmla="*/ 0 w 32"/>
                <a:gd name="T19" fmla="*/ 30 h 32"/>
                <a:gd name="T20" fmla="*/ 4 w 32"/>
                <a:gd name="T21" fmla="*/ 32 h 32"/>
                <a:gd name="T22" fmla="*/ 8 w 32"/>
                <a:gd name="T23" fmla="*/ 30 h 32"/>
                <a:gd name="T24" fmla="*/ 13 w 32"/>
                <a:gd name="T25" fmla="*/ 27 h 32"/>
                <a:gd name="T26" fmla="*/ 18 w 32"/>
                <a:gd name="T27" fmla="*/ 23 h 32"/>
                <a:gd name="T28" fmla="*/ 21 w 32"/>
                <a:gd name="T29" fmla="*/ 19 h 32"/>
                <a:gd name="T30" fmla="*/ 25 w 32"/>
                <a:gd name="T31" fmla="*/ 15 h 32"/>
                <a:gd name="T32" fmla="*/ 29 w 32"/>
                <a:gd name="T33" fmla="*/ 11 h 32"/>
                <a:gd name="T34" fmla="*/ 32 w 32"/>
                <a:gd name="T35" fmla="*/ 6 h 32"/>
                <a:gd name="T36" fmla="*/ 27 w 32"/>
                <a:gd name="T37" fmla="*/ 0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32"/>
                <a:gd name="T59" fmla="*/ 32 w 32"/>
                <a:gd name="T60" fmla="*/ 32 h 3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32">
                  <a:moveTo>
                    <a:pt x="27" y="0"/>
                  </a:moveTo>
                  <a:lnTo>
                    <a:pt x="24" y="4"/>
                  </a:lnTo>
                  <a:lnTo>
                    <a:pt x="21" y="9"/>
                  </a:lnTo>
                  <a:lnTo>
                    <a:pt x="18" y="13"/>
                  </a:lnTo>
                  <a:lnTo>
                    <a:pt x="13" y="17"/>
                  </a:lnTo>
                  <a:lnTo>
                    <a:pt x="10" y="19"/>
                  </a:lnTo>
                  <a:lnTo>
                    <a:pt x="7" y="21"/>
                  </a:lnTo>
                  <a:lnTo>
                    <a:pt x="5" y="21"/>
                  </a:lnTo>
                  <a:lnTo>
                    <a:pt x="4" y="21"/>
                  </a:lnTo>
                  <a:lnTo>
                    <a:pt x="0" y="30"/>
                  </a:lnTo>
                  <a:lnTo>
                    <a:pt x="4" y="32"/>
                  </a:lnTo>
                  <a:lnTo>
                    <a:pt x="8" y="30"/>
                  </a:lnTo>
                  <a:lnTo>
                    <a:pt x="13" y="27"/>
                  </a:lnTo>
                  <a:lnTo>
                    <a:pt x="18" y="23"/>
                  </a:lnTo>
                  <a:lnTo>
                    <a:pt x="21" y="19"/>
                  </a:lnTo>
                  <a:lnTo>
                    <a:pt x="25" y="15"/>
                  </a:lnTo>
                  <a:lnTo>
                    <a:pt x="29" y="11"/>
                  </a:lnTo>
                  <a:lnTo>
                    <a:pt x="32" y="6"/>
                  </a:lnTo>
                  <a:lnTo>
                    <a:pt x="27"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97" name="Freeform 699"/>
            <p:cNvSpPr>
              <a:spLocks/>
            </p:cNvSpPr>
            <p:nvPr/>
          </p:nvSpPr>
          <p:spPr bwMode="auto">
            <a:xfrm>
              <a:off x="2967" y="2077"/>
              <a:ext cx="17" cy="46"/>
            </a:xfrm>
            <a:custGeom>
              <a:avLst/>
              <a:gdLst>
                <a:gd name="T0" fmla="*/ 9 w 17"/>
                <a:gd name="T1" fmla="*/ 2 h 46"/>
                <a:gd name="T2" fmla="*/ 9 w 17"/>
                <a:gd name="T3" fmla="*/ 9 h 46"/>
                <a:gd name="T4" fmla="*/ 9 w 17"/>
                <a:gd name="T5" fmla="*/ 13 h 46"/>
                <a:gd name="T6" fmla="*/ 9 w 17"/>
                <a:gd name="T7" fmla="*/ 19 h 46"/>
                <a:gd name="T8" fmla="*/ 8 w 17"/>
                <a:gd name="T9" fmla="*/ 23 h 46"/>
                <a:gd name="T10" fmla="*/ 6 w 17"/>
                <a:gd name="T11" fmla="*/ 28 h 46"/>
                <a:gd name="T12" fmla="*/ 5 w 17"/>
                <a:gd name="T13" fmla="*/ 32 h 46"/>
                <a:gd name="T14" fmla="*/ 3 w 17"/>
                <a:gd name="T15" fmla="*/ 36 h 46"/>
                <a:gd name="T16" fmla="*/ 0 w 17"/>
                <a:gd name="T17" fmla="*/ 40 h 46"/>
                <a:gd name="T18" fmla="*/ 5 w 17"/>
                <a:gd name="T19" fmla="*/ 46 h 46"/>
                <a:gd name="T20" fmla="*/ 8 w 17"/>
                <a:gd name="T21" fmla="*/ 42 h 46"/>
                <a:gd name="T22" fmla="*/ 11 w 17"/>
                <a:gd name="T23" fmla="*/ 38 h 46"/>
                <a:gd name="T24" fmla="*/ 13 w 17"/>
                <a:gd name="T25" fmla="*/ 32 h 46"/>
                <a:gd name="T26" fmla="*/ 14 w 17"/>
                <a:gd name="T27" fmla="*/ 28 h 46"/>
                <a:gd name="T28" fmla="*/ 16 w 17"/>
                <a:gd name="T29" fmla="*/ 21 h 46"/>
                <a:gd name="T30" fmla="*/ 17 w 17"/>
                <a:gd name="T31" fmla="*/ 13 h 46"/>
                <a:gd name="T32" fmla="*/ 16 w 17"/>
                <a:gd name="T33" fmla="*/ 6 h 46"/>
                <a:gd name="T34" fmla="*/ 16 w 17"/>
                <a:gd name="T35" fmla="*/ 0 h 46"/>
                <a:gd name="T36" fmla="*/ 9 w 17"/>
                <a:gd name="T37" fmla="*/ 2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6"/>
                <a:gd name="T59" fmla="*/ 17 w 17"/>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6">
                  <a:moveTo>
                    <a:pt x="9" y="2"/>
                  </a:moveTo>
                  <a:lnTo>
                    <a:pt x="9" y="9"/>
                  </a:lnTo>
                  <a:lnTo>
                    <a:pt x="9" y="13"/>
                  </a:lnTo>
                  <a:lnTo>
                    <a:pt x="9" y="19"/>
                  </a:lnTo>
                  <a:lnTo>
                    <a:pt x="8" y="23"/>
                  </a:lnTo>
                  <a:lnTo>
                    <a:pt x="6" y="28"/>
                  </a:lnTo>
                  <a:lnTo>
                    <a:pt x="5" y="32"/>
                  </a:lnTo>
                  <a:lnTo>
                    <a:pt x="3" y="36"/>
                  </a:lnTo>
                  <a:lnTo>
                    <a:pt x="0" y="40"/>
                  </a:lnTo>
                  <a:lnTo>
                    <a:pt x="5" y="46"/>
                  </a:lnTo>
                  <a:lnTo>
                    <a:pt x="8" y="42"/>
                  </a:lnTo>
                  <a:lnTo>
                    <a:pt x="11" y="38"/>
                  </a:lnTo>
                  <a:lnTo>
                    <a:pt x="13" y="32"/>
                  </a:lnTo>
                  <a:lnTo>
                    <a:pt x="14" y="28"/>
                  </a:lnTo>
                  <a:lnTo>
                    <a:pt x="16" y="21"/>
                  </a:lnTo>
                  <a:lnTo>
                    <a:pt x="17" y="13"/>
                  </a:lnTo>
                  <a:lnTo>
                    <a:pt x="16" y="6"/>
                  </a:lnTo>
                  <a:lnTo>
                    <a:pt x="16" y="0"/>
                  </a:lnTo>
                  <a:lnTo>
                    <a:pt x="9" y="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98" name="Freeform 700"/>
            <p:cNvSpPr>
              <a:spLocks/>
            </p:cNvSpPr>
            <p:nvPr/>
          </p:nvSpPr>
          <p:spPr bwMode="auto">
            <a:xfrm>
              <a:off x="2947" y="2094"/>
              <a:ext cx="11" cy="15"/>
            </a:xfrm>
            <a:custGeom>
              <a:avLst/>
              <a:gdLst>
                <a:gd name="T0" fmla="*/ 11 w 11"/>
                <a:gd name="T1" fmla="*/ 0 h 15"/>
                <a:gd name="T2" fmla="*/ 9 w 11"/>
                <a:gd name="T3" fmla="*/ 2 h 15"/>
                <a:gd name="T4" fmla="*/ 8 w 11"/>
                <a:gd name="T5" fmla="*/ 2 h 15"/>
                <a:gd name="T6" fmla="*/ 6 w 11"/>
                <a:gd name="T7" fmla="*/ 4 h 15"/>
                <a:gd name="T8" fmla="*/ 4 w 11"/>
                <a:gd name="T9" fmla="*/ 4 h 15"/>
                <a:gd name="T10" fmla="*/ 3 w 11"/>
                <a:gd name="T11" fmla="*/ 6 h 15"/>
                <a:gd name="T12" fmla="*/ 1 w 11"/>
                <a:gd name="T13" fmla="*/ 8 h 15"/>
                <a:gd name="T14" fmla="*/ 0 w 11"/>
                <a:gd name="T15" fmla="*/ 11 h 15"/>
                <a:gd name="T16" fmla="*/ 0 w 11"/>
                <a:gd name="T17" fmla="*/ 13 h 15"/>
                <a:gd name="T18" fmla="*/ 0 w 11"/>
                <a:gd name="T19" fmla="*/ 13 h 15"/>
                <a:gd name="T20" fmla="*/ 0 w 11"/>
                <a:gd name="T21" fmla="*/ 13 h 15"/>
                <a:gd name="T22" fmla="*/ 0 w 11"/>
                <a:gd name="T23" fmla="*/ 13 h 15"/>
                <a:gd name="T24" fmla="*/ 0 w 11"/>
                <a:gd name="T25" fmla="*/ 15 h 15"/>
                <a:gd name="T26" fmla="*/ 0 w 11"/>
                <a:gd name="T27" fmla="*/ 15 h 15"/>
                <a:gd name="T28" fmla="*/ 0 w 11"/>
                <a:gd name="T29" fmla="*/ 15 h 15"/>
                <a:gd name="T30" fmla="*/ 0 w 11"/>
                <a:gd name="T31" fmla="*/ 15 h 15"/>
                <a:gd name="T32" fmla="*/ 1 w 11"/>
                <a:gd name="T33" fmla="*/ 15 h 15"/>
                <a:gd name="T34" fmla="*/ 1 w 11"/>
                <a:gd name="T35" fmla="*/ 13 h 15"/>
                <a:gd name="T36" fmla="*/ 3 w 11"/>
                <a:gd name="T37" fmla="*/ 11 h 15"/>
                <a:gd name="T38" fmla="*/ 4 w 11"/>
                <a:gd name="T39" fmla="*/ 8 h 15"/>
                <a:gd name="T40" fmla="*/ 4 w 11"/>
                <a:gd name="T41" fmla="*/ 6 h 15"/>
                <a:gd name="T42" fmla="*/ 6 w 11"/>
                <a:gd name="T43" fmla="*/ 4 h 15"/>
                <a:gd name="T44" fmla="*/ 8 w 11"/>
                <a:gd name="T45" fmla="*/ 2 h 15"/>
                <a:gd name="T46" fmla="*/ 8 w 11"/>
                <a:gd name="T47" fmla="*/ 2 h 15"/>
                <a:gd name="T48" fmla="*/ 11 w 11"/>
                <a:gd name="T49" fmla="*/ 0 h 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
                <a:gd name="T76" fmla="*/ 0 h 15"/>
                <a:gd name="T77" fmla="*/ 11 w 11"/>
                <a:gd name="T78" fmla="*/ 15 h 1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 h="15">
                  <a:moveTo>
                    <a:pt x="11" y="0"/>
                  </a:moveTo>
                  <a:lnTo>
                    <a:pt x="9" y="2"/>
                  </a:lnTo>
                  <a:lnTo>
                    <a:pt x="8" y="2"/>
                  </a:lnTo>
                  <a:lnTo>
                    <a:pt x="6" y="4"/>
                  </a:lnTo>
                  <a:lnTo>
                    <a:pt x="4" y="4"/>
                  </a:lnTo>
                  <a:lnTo>
                    <a:pt x="3" y="6"/>
                  </a:lnTo>
                  <a:lnTo>
                    <a:pt x="1" y="8"/>
                  </a:lnTo>
                  <a:lnTo>
                    <a:pt x="0" y="11"/>
                  </a:lnTo>
                  <a:lnTo>
                    <a:pt x="0" y="13"/>
                  </a:lnTo>
                  <a:lnTo>
                    <a:pt x="0" y="15"/>
                  </a:lnTo>
                  <a:lnTo>
                    <a:pt x="1" y="15"/>
                  </a:lnTo>
                  <a:lnTo>
                    <a:pt x="1" y="13"/>
                  </a:lnTo>
                  <a:lnTo>
                    <a:pt x="3" y="11"/>
                  </a:lnTo>
                  <a:lnTo>
                    <a:pt x="4" y="8"/>
                  </a:lnTo>
                  <a:lnTo>
                    <a:pt x="4" y="6"/>
                  </a:lnTo>
                  <a:lnTo>
                    <a:pt x="6" y="4"/>
                  </a:lnTo>
                  <a:lnTo>
                    <a:pt x="8" y="2"/>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199" name="Freeform 701"/>
            <p:cNvSpPr>
              <a:spLocks/>
            </p:cNvSpPr>
            <p:nvPr/>
          </p:nvSpPr>
          <p:spPr bwMode="auto">
            <a:xfrm>
              <a:off x="2837" y="2155"/>
              <a:ext cx="44" cy="36"/>
            </a:xfrm>
            <a:custGeom>
              <a:avLst/>
              <a:gdLst>
                <a:gd name="T0" fmla="*/ 0 w 44"/>
                <a:gd name="T1" fmla="*/ 8 h 36"/>
                <a:gd name="T2" fmla="*/ 7 w 44"/>
                <a:gd name="T3" fmla="*/ 13 h 36"/>
                <a:gd name="T4" fmla="*/ 11 w 44"/>
                <a:gd name="T5" fmla="*/ 15 h 36"/>
                <a:gd name="T6" fmla="*/ 16 w 44"/>
                <a:gd name="T7" fmla="*/ 19 h 36"/>
                <a:gd name="T8" fmla="*/ 21 w 44"/>
                <a:gd name="T9" fmla="*/ 23 h 36"/>
                <a:gd name="T10" fmla="*/ 25 w 44"/>
                <a:gd name="T11" fmla="*/ 27 h 36"/>
                <a:gd name="T12" fmla="*/ 32 w 44"/>
                <a:gd name="T13" fmla="*/ 32 h 36"/>
                <a:gd name="T14" fmla="*/ 36 w 44"/>
                <a:gd name="T15" fmla="*/ 34 h 36"/>
                <a:gd name="T16" fmla="*/ 42 w 44"/>
                <a:gd name="T17" fmla="*/ 36 h 36"/>
                <a:gd name="T18" fmla="*/ 44 w 44"/>
                <a:gd name="T19" fmla="*/ 27 h 36"/>
                <a:gd name="T20" fmla="*/ 39 w 44"/>
                <a:gd name="T21" fmla="*/ 25 h 36"/>
                <a:gd name="T22" fmla="*/ 33 w 44"/>
                <a:gd name="T23" fmla="*/ 23 h 36"/>
                <a:gd name="T24" fmla="*/ 28 w 44"/>
                <a:gd name="T25" fmla="*/ 19 h 36"/>
                <a:gd name="T26" fmla="*/ 24 w 44"/>
                <a:gd name="T27" fmla="*/ 17 h 36"/>
                <a:gd name="T28" fmla="*/ 19 w 44"/>
                <a:gd name="T29" fmla="*/ 13 h 36"/>
                <a:gd name="T30" fmla="*/ 14 w 44"/>
                <a:gd name="T31" fmla="*/ 8 h 36"/>
                <a:gd name="T32" fmla="*/ 8 w 44"/>
                <a:gd name="T33" fmla="*/ 4 h 36"/>
                <a:gd name="T34" fmla="*/ 2 w 44"/>
                <a:gd name="T35" fmla="*/ 0 h 36"/>
                <a:gd name="T36" fmla="*/ 0 w 44"/>
                <a:gd name="T37" fmla="*/ 8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
                <a:gd name="T58" fmla="*/ 0 h 36"/>
                <a:gd name="T59" fmla="*/ 44 w 44"/>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 h="36">
                  <a:moveTo>
                    <a:pt x="0" y="8"/>
                  </a:moveTo>
                  <a:lnTo>
                    <a:pt x="7" y="13"/>
                  </a:lnTo>
                  <a:lnTo>
                    <a:pt x="11" y="15"/>
                  </a:lnTo>
                  <a:lnTo>
                    <a:pt x="16" y="19"/>
                  </a:lnTo>
                  <a:lnTo>
                    <a:pt x="21" y="23"/>
                  </a:lnTo>
                  <a:lnTo>
                    <a:pt x="25" y="27"/>
                  </a:lnTo>
                  <a:lnTo>
                    <a:pt x="32" y="32"/>
                  </a:lnTo>
                  <a:lnTo>
                    <a:pt x="36" y="34"/>
                  </a:lnTo>
                  <a:lnTo>
                    <a:pt x="42" y="36"/>
                  </a:lnTo>
                  <a:lnTo>
                    <a:pt x="44" y="27"/>
                  </a:lnTo>
                  <a:lnTo>
                    <a:pt x="39" y="25"/>
                  </a:lnTo>
                  <a:lnTo>
                    <a:pt x="33" y="23"/>
                  </a:lnTo>
                  <a:lnTo>
                    <a:pt x="28" y="19"/>
                  </a:lnTo>
                  <a:lnTo>
                    <a:pt x="24" y="17"/>
                  </a:lnTo>
                  <a:lnTo>
                    <a:pt x="19" y="13"/>
                  </a:lnTo>
                  <a:lnTo>
                    <a:pt x="14" y="8"/>
                  </a:lnTo>
                  <a:lnTo>
                    <a:pt x="8" y="4"/>
                  </a:lnTo>
                  <a:lnTo>
                    <a:pt x="2" y="0"/>
                  </a:lnTo>
                  <a:lnTo>
                    <a:pt x="0" y="8"/>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00" name="Freeform 702"/>
            <p:cNvSpPr>
              <a:spLocks/>
            </p:cNvSpPr>
            <p:nvPr/>
          </p:nvSpPr>
          <p:spPr bwMode="auto">
            <a:xfrm>
              <a:off x="2825" y="2155"/>
              <a:ext cx="14" cy="19"/>
            </a:xfrm>
            <a:custGeom>
              <a:avLst/>
              <a:gdLst>
                <a:gd name="T0" fmla="*/ 6 w 14"/>
                <a:gd name="T1" fmla="*/ 17 h 19"/>
                <a:gd name="T2" fmla="*/ 6 w 14"/>
                <a:gd name="T3" fmla="*/ 15 h 19"/>
                <a:gd name="T4" fmla="*/ 8 w 14"/>
                <a:gd name="T5" fmla="*/ 13 h 19"/>
                <a:gd name="T6" fmla="*/ 8 w 14"/>
                <a:gd name="T7" fmla="*/ 10 h 19"/>
                <a:gd name="T8" fmla="*/ 9 w 14"/>
                <a:gd name="T9" fmla="*/ 10 h 19"/>
                <a:gd name="T10" fmla="*/ 11 w 14"/>
                <a:gd name="T11" fmla="*/ 8 h 19"/>
                <a:gd name="T12" fmla="*/ 12 w 14"/>
                <a:gd name="T13" fmla="*/ 8 h 19"/>
                <a:gd name="T14" fmla="*/ 14 w 14"/>
                <a:gd name="T15" fmla="*/ 0 h 19"/>
                <a:gd name="T16" fmla="*/ 12 w 14"/>
                <a:gd name="T17" fmla="*/ 0 h 19"/>
                <a:gd name="T18" fmla="*/ 9 w 14"/>
                <a:gd name="T19" fmla="*/ 0 h 19"/>
                <a:gd name="T20" fmla="*/ 6 w 14"/>
                <a:gd name="T21" fmla="*/ 2 h 19"/>
                <a:gd name="T22" fmla="*/ 4 w 14"/>
                <a:gd name="T23" fmla="*/ 4 h 19"/>
                <a:gd name="T24" fmla="*/ 1 w 14"/>
                <a:gd name="T25" fmla="*/ 6 h 19"/>
                <a:gd name="T26" fmla="*/ 0 w 14"/>
                <a:gd name="T27" fmla="*/ 10 h 19"/>
                <a:gd name="T28" fmla="*/ 0 w 14"/>
                <a:gd name="T29" fmla="*/ 15 h 19"/>
                <a:gd name="T30" fmla="*/ 0 w 14"/>
                <a:gd name="T31" fmla="*/ 17 h 19"/>
                <a:gd name="T32" fmla="*/ 0 w 14"/>
                <a:gd name="T33" fmla="*/ 19 h 19"/>
                <a:gd name="T34" fmla="*/ 6 w 14"/>
                <a:gd name="T35" fmla="*/ 17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19"/>
                <a:gd name="T56" fmla="*/ 14 w 14"/>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19">
                  <a:moveTo>
                    <a:pt x="6" y="17"/>
                  </a:moveTo>
                  <a:lnTo>
                    <a:pt x="6" y="15"/>
                  </a:lnTo>
                  <a:lnTo>
                    <a:pt x="8" y="13"/>
                  </a:lnTo>
                  <a:lnTo>
                    <a:pt x="8" y="10"/>
                  </a:lnTo>
                  <a:lnTo>
                    <a:pt x="9" y="10"/>
                  </a:lnTo>
                  <a:lnTo>
                    <a:pt x="11" y="8"/>
                  </a:lnTo>
                  <a:lnTo>
                    <a:pt x="12" y="8"/>
                  </a:lnTo>
                  <a:lnTo>
                    <a:pt x="14" y="0"/>
                  </a:lnTo>
                  <a:lnTo>
                    <a:pt x="12" y="0"/>
                  </a:lnTo>
                  <a:lnTo>
                    <a:pt x="9" y="0"/>
                  </a:lnTo>
                  <a:lnTo>
                    <a:pt x="6" y="2"/>
                  </a:lnTo>
                  <a:lnTo>
                    <a:pt x="4" y="4"/>
                  </a:lnTo>
                  <a:lnTo>
                    <a:pt x="1" y="6"/>
                  </a:lnTo>
                  <a:lnTo>
                    <a:pt x="0" y="10"/>
                  </a:lnTo>
                  <a:lnTo>
                    <a:pt x="0" y="15"/>
                  </a:lnTo>
                  <a:lnTo>
                    <a:pt x="0" y="17"/>
                  </a:lnTo>
                  <a:lnTo>
                    <a:pt x="0" y="19"/>
                  </a:lnTo>
                  <a:lnTo>
                    <a:pt x="6" y="17"/>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01" name="Freeform 703"/>
            <p:cNvSpPr>
              <a:spLocks/>
            </p:cNvSpPr>
            <p:nvPr/>
          </p:nvSpPr>
          <p:spPr bwMode="auto">
            <a:xfrm>
              <a:off x="2825" y="2172"/>
              <a:ext cx="17" cy="33"/>
            </a:xfrm>
            <a:custGeom>
              <a:avLst/>
              <a:gdLst>
                <a:gd name="T0" fmla="*/ 17 w 17"/>
                <a:gd name="T1" fmla="*/ 33 h 33"/>
                <a:gd name="T2" fmla="*/ 17 w 17"/>
                <a:gd name="T3" fmla="*/ 27 h 33"/>
                <a:gd name="T4" fmla="*/ 15 w 17"/>
                <a:gd name="T5" fmla="*/ 23 h 33"/>
                <a:gd name="T6" fmla="*/ 14 w 17"/>
                <a:gd name="T7" fmla="*/ 19 h 33"/>
                <a:gd name="T8" fmla="*/ 11 w 17"/>
                <a:gd name="T9" fmla="*/ 15 h 33"/>
                <a:gd name="T10" fmla="*/ 9 w 17"/>
                <a:gd name="T11" fmla="*/ 10 h 33"/>
                <a:gd name="T12" fmla="*/ 8 w 17"/>
                <a:gd name="T13" fmla="*/ 6 h 33"/>
                <a:gd name="T14" fmla="*/ 6 w 17"/>
                <a:gd name="T15" fmla="*/ 2 h 33"/>
                <a:gd name="T16" fmla="*/ 6 w 17"/>
                <a:gd name="T17" fmla="*/ 0 h 33"/>
                <a:gd name="T18" fmla="*/ 0 w 17"/>
                <a:gd name="T19" fmla="*/ 2 h 33"/>
                <a:gd name="T20" fmla="*/ 0 w 17"/>
                <a:gd name="T21" fmla="*/ 6 h 33"/>
                <a:gd name="T22" fmla="*/ 1 w 17"/>
                <a:gd name="T23" fmla="*/ 10 h 33"/>
                <a:gd name="T24" fmla="*/ 4 w 17"/>
                <a:gd name="T25" fmla="*/ 15 h 33"/>
                <a:gd name="T26" fmla="*/ 6 w 17"/>
                <a:gd name="T27" fmla="*/ 19 h 33"/>
                <a:gd name="T28" fmla="*/ 8 w 17"/>
                <a:gd name="T29" fmla="*/ 23 h 33"/>
                <a:gd name="T30" fmla="*/ 9 w 17"/>
                <a:gd name="T31" fmla="*/ 27 h 33"/>
                <a:gd name="T32" fmla="*/ 11 w 17"/>
                <a:gd name="T33" fmla="*/ 29 h 33"/>
                <a:gd name="T34" fmla="*/ 11 w 17"/>
                <a:gd name="T35" fmla="*/ 33 h 33"/>
                <a:gd name="T36" fmla="*/ 17 w 17"/>
                <a:gd name="T37" fmla="*/ 33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33"/>
                <a:gd name="T59" fmla="*/ 17 w 17"/>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33">
                  <a:moveTo>
                    <a:pt x="17" y="33"/>
                  </a:moveTo>
                  <a:lnTo>
                    <a:pt x="17" y="27"/>
                  </a:lnTo>
                  <a:lnTo>
                    <a:pt x="15" y="23"/>
                  </a:lnTo>
                  <a:lnTo>
                    <a:pt x="14" y="19"/>
                  </a:lnTo>
                  <a:lnTo>
                    <a:pt x="11" y="15"/>
                  </a:lnTo>
                  <a:lnTo>
                    <a:pt x="9" y="10"/>
                  </a:lnTo>
                  <a:lnTo>
                    <a:pt x="8" y="6"/>
                  </a:lnTo>
                  <a:lnTo>
                    <a:pt x="6" y="2"/>
                  </a:lnTo>
                  <a:lnTo>
                    <a:pt x="6" y="0"/>
                  </a:lnTo>
                  <a:lnTo>
                    <a:pt x="0" y="2"/>
                  </a:lnTo>
                  <a:lnTo>
                    <a:pt x="0" y="6"/>
                  </a:lnTo>
                  <a:lnTo>
                    <a:pt x="1" y="10"/>
                  </a:lnTo>
                  <a:lnTo>
                    <a:pt x="4" y="15"/>
                  </a:lnTo>
                  <a:lnTo>
                    <a:pt x="6" y="19"/>
                  </a:lnTo>
                  <a:lnTo>
                    <a:pt x="8" y="23"/>
                  </a:lnTo>
                  <a:lnTo>
                    <a:pt x="9" y="27"/>
                  </a:lnTo>
                  <a:lnTo>
                    <a:pt x="11" y="29"/>
                  </a:lnTo>
                  <a:lnTo>
                    <a:pt x="11" y="33"/>
                  </a:lnTo>
                  <a:lnTo>
                    <a:pt x="17" y="33"/>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02" name="Freeform 704"/>
            <p:cNvSpPr>
              <a:spLocks/>
            </p:cNvSpPr>
            <p:nvPr/>
          </p:nvSpPr>
          <p:spPr bwMode="auto">
            <a:xfrm>
              <a:off x="2836" y="2205"/>
              <a:ext cx="11" cy="28"/>
            </a:xfrm>
            <a:custGeom>
              <a:avLst/>
              <a:gdLst>
                <a:gd name="T0" fmla="*/ 11 w 11"/>
                <a:gd name="T1" fmla="*/ 24 h 28"/>
                <a:gd name="T2" fmla="*/ 9 w 11"/>
                <a:gd name="T3" fmla="*/ 21 h 28"/>
                <a:gd name="T4" fmla="*/ 9 w 11"/>
                <a:gd name="T5" fmla="*/ 19 h 28"/>
                <a:gd name="T6" fmla="*/ 8 w 11"/>
                <a:gd name="T7" fmla="*/ 17 h 28"/>
                <a:gd name="T8" fmla="*/ 8 w 11"/>
                <a:gd name="T9" fmla="*/ 13 h 28"/>
                <a:gd name="T10" fmla="*/ 8 w 11"/>
                <a:gd name="T11" fmla="*/ 11 h 28"/>
                <a:gd name="T12" fmla="*/ 6 w 11"/>
                <a:gd name="T13" fmla="*/ 7 h 28"/>
                <a:gd name="T14" fmla="*/ 6 w 11"/>
                <a:gd name="T15" fmla="*/ 5 h 28"/>
                <a:gd name="T16" fmla="*/ 6 w 11"/>
                <a:gd name="T17" fmla="*/ 0 h 28"/>
                <a:gd name="T18" fmla="*/ 0 w 11"/>
                <a:gd name="T19" fmla="*/ 0 h 28"/>
                <a:gd name="T20" fmla="*/ 0 w 11"/>
                <a:gd name="T21" fmla="*/ 5 h 28"/>
                <a:gd name="T22" fmla="*/ 0 w 11"/>
                <a:gd name="T23" fmla="*/ 9 h 28"/>
                <a:gd name="T24" fmla="*/ 1 w 11"/>
                <a:gd name="T25" fmla="*/ 11 h 28"/>
                <a:gd name="T26" fmla="*/ 1 w 11"/>
                <a:gd name="T27" fmla="*/ 15 h 28"/>
                <a:gd name="T28" fmla="*/ 1 w 11"/>
                <a:gd name="T29" fmla="*/ 19 h 28"/>
                <a:gd name="T30" fmla="*/ 3 w 11"/>
                <a:gd name="T31" fmla="*/ 21 h 28"/>
                <a:gd name="T32" fmla="*/ 3 w 11"/>
                <a:gd name="T33" fmla="*/ 26 h 28"/>
                <a:gd name="T34" fmla="*/ 4 w 11"/>
                <a:gd name="T35" fmla="*/ 28 h 28"/>
                <a:gd name="T36" fmla="*/ 11 w 11"/>
                <a:gd name="T37" fmla="*/ 24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
                <a:gd name="T58" fmla="*/ 0 h 28"/>
                <a:gd name="T59" fmla="*/ 11 w 11"/>
                <a:gd name="T60" fmla="*/ 28 h 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 h="28">
                  <a:moveTo>
                    <a:pt x="11" y="24"/>
                  </a:moveTo>
                  <a:lnTo>
                    <a:pt x="9" y="21"/>
                  </a:lnTo>
                  <a:lnTo>
                    <a:pt x="9" y="19"/>
                  </a:lnTo>
                  <a:lnTo>
                    <a:pt x="8" y="17"/>
                  </a:lnTo>
                  <a:lnTo>
                    <a:pt x="8" y="13"/>
                  </a:lnTo>
                  <a:lnTo>
                    <a:pt x="8" y="11"/>
                  </a:lnTo>
                  <a:lnTo>
                    <a:pt x="6" y="7"/>
                  </a:lnTo>
                  <a:lnTo>
                    <a:pt x="6" y="5"/>
                  </a:lnTo>
                  <a:lnTo>
                    <a:pt x="6" y="0"/>
                  </a:lnTo>
                  <a:lnTo>
                    <a:pt x="0" y="0"/>
                  </a:lnTo>
                  <a:lnTo>
                    <a:pt x="0" y="5"/>
                  </a:lnTo>
                  <a:lnTo>
                    <a:pt x="0" y="9"/>
                  </a:lnTo>
                  <a:lnTo>
                    <a:pt x="1" y="11"/>
                  </a:lnTo>
                  <a:lnTo>
                    <a:pt x="1" y="15"/>
                  </a:lnTo>
                  <a:lnTo>
                    <a:pt x="1" y="19"/>
                  </a:lnTo>
                  <a:lnTo>
                    <a:pt x="3" y="21"/>
                  </a:lnTo>
                  <a:lnTo>
                    <a:pt x="3" y="26"/>
                  </a:lnTo>
                  <a:lnTo>
                    <a:pt x="4" y="28"/>
                  </a:lnTo>
                  <a:lnTo>
                    <a:pt x="11" y="24"/>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03" name="Freeform 705"/>
            <p:cNvSpPr>
              <a:spLocks/>
            </p:cNvSpPr>
            <p:nvPr/>
          </p:nvSpPr>
          <p:spPr bwMode="auto">
            <a:xfrm>
              <a:off x="2840" y="2229"/>
              <a:ext cx="13" cy="14"/>
            </a:xfrm>
            <a:custGeom>
              <a:avLst/>
              <a:gdLst>
                <a:gd name="T0" fmla="*/ 13 w 13"/>
                <a:gd name="T1" fmla="*/ 6 h 14"/>
                <a:gd name="T2" fmla="*/ 11 w 13"/>
                <a:gd name="T3" fmla="*/ 6 h 14"/>
                <a:gd name="T4" fmla="*/ 10 w 13"/>
                <a:gd name="T5" fmla="*/ 4 h 14"/>
                <a:gd name="T6" fmla="*/ 8 w 13"/>
                <a:gd name="T7" fmla="*/ 4 h 14"/>
                <a:gd name="T8" fmla="*/ 7 w 13"/>
                <a:gd name="T9" fmla="*/ 2 h 14"/>
                <a:gd name="T10" fmla="*/ 7 w 13"/>
                <a:gd name="T11" fmla="*/ 0 h 14"/>
                <a:gd name="T12" fmla="*/ 0 w 13"/>
                <a:gd name="T13" fmla="*/ 4 h 14"/>
                <a:gd name="T14" fmla="*/ 2 w 13"/>
                <a:gd name="T15" fmla="*/ 6 h 14"/>
                <a:gd name="T16" fmla="*/ 4 w 13"/>
                <a:gd name="T17" fmla="*/ 8 h 14"/>
                <a:gd name="T18" fmla="*/ 4 w 13"/>
                <a:gd name="T19" fmla="*/ 10 h 14"/>
                <a:gd name="T20" fmla="*/ 5 w 13"/>
                <a:gd name="T21" fmla="*/ 12 h 14"/>
                <a:gd name="T22" fmla="*/ 7 w 13"/>
                <a:gd name="T23" fmla="*/ 12 h 14"/>
                <a:gd name="T24" fmla="*/ 8 w 13"/>
                <a:gd name="T25" fmla="*/ 14 h 14"/>
                <a:gd name="T26" fmla="*/ 11 w 13"/>
                <a:gd name="T27" fmla="*/ 14 h 14"/>
                <a:gd name="T28" fmla="*/ 13 w 13"/>
                <a:gd name="T29" fmla="*/ 14 h 14"/>
                <a:gd name="T30" fmla="*/ 13 w 13"/>
                <a:gd name="T31" fmla="*/ 6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4"/>
                <a:gd name="T50" fmla="*/ 13 w 13"/>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4">
                  <a:moveTo>
                    <a:pt x="13" y="6"/>
                  </a:moveTo>
                  <a:lnTo>
                    <a:pt x="11" y="6"/>
                  </a:lnTo>
                  <a:lnTo>
                    <a:pt x="10" y="4"/>
                  </a:lnTo>
                  <a:lnTo>
                    <a:pt x="8" y="4"/>
                  </a:lnTo>
                  <a:lnTo>
                    <a:pt x="7" y="2"/>
                  </a:lnTo>
                  <a:lnTo>
                    <a:pt x="7" y="0"/>
                  </a:lnTo>
                  <a:lnTo>
                    <a:pt x="0" y="4"/>
                  </a:lnTo>
                  <a:lnTo>
                    <a:pt x="2" y="6"/>
                  </a:lnTo>
                  <a:lnTo>
                    <a:pt x="4" y="8"/>
                  </a:lnTo>
                  <a:lnTo>
                    <a:pt x="4" y="10"/>
                  </a:lnTo>
                  <a:lnTo>
                    <a:pt x="5" y="12"/>
                  </a:lnTo>
                  <a:lnTo>
                    <a:pt x="7" y="12"/>
                  </a:lnTo>
                  <a:lnTo>
                    <a:pt x="8" y="14"/>
                  </a:lnTo>
                  <a:lnTo>
                    <a:pt x="11" y="14"/>
                  </a:lnTo>
                  <a:lnTo>
                    <a:pt x="13" y="14"/>
                  </a:lnTo>
                  <a:lnTo>
                    <a:pt x="13" y="6"/>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04" name="Freeform 706"/>
            <p:cNvSpPr>
              <a:spLocks/>
            </p:cNvSpPr>
            <p:nvPr/>
          </p:nvSpPr>
          <p:spPr bwMode="auto">
            <a:xfrm>
              <a:off x="2853" y="2218"/>
              <a:ext cx="22" cy="25"/>
            </a:xfrm>
            <a:custGeom>
              <a:avLst/>
              <a:gdLst>
                <a:gd name="T0" fmla="*/ 17 w 22"/>
                <a:gd name="T1" fmla="*/ 0 h 25"/>
                <a:gd name="T2" fmla="*/ 14 w 22"/>
                <a:gd name="T3" fmla="*/ 4 h 25"/>
                <a:gd name="T4" fmla="*/ 12 w 22"/>
                <a:gd name="T5" fmla="*/ 6 h 25"/>
                <a:gd name="T6" fmla="*/ 9 w 22"/>
                <a:gd name="T7" fmla="*/ 8 h 25"/>
                <a:gd name="T8" fmla="*/ 8 w 22"/>
                <a:gd name="T9" fmla="*/ 13 h 25"/>
                <a:gd name="T10" fmla="*/ 6 w 22"/>
                <a:gd name="T11" fmla="*/ 13 h 25"/>
                <a:gd name="T12" fmla="*/ 5 w 22"/>
                <a:gd name="T13" fmla="*/ 15 h 25"/>
                <a:gd name="T14" fmla="*/ 3 w 22"/>
                <a:gd name="T15" fmla="*/ 17 h 25"/>
                <a:gd name="T16" fmla="*/ 0 w 22"/>
                <a:gd name="T17" fmla="*/ 17 h 25"/>
                <a:gd name="T18" fmla="*/ 0 w 22"/>
                <a:gd name="T19" fmla="*/ 25 h 25"/>
                <a:gd name="T20" fmla="*/ 3 w 22"/>
                <a:gd name="T21" fmla="*/ 25 h 25"/>
                <a:gd name="T22" fmla="*/ 8 w 22"/>
                <a:gd name="T23" fmla="*/ 23 h 25"/>
                <a:gd name="T24" fmla="*/ 11 w 22"/>
                <a:gd name="T25" fmla="*/ 21 h 25"/>
                <a:gd name="T26" fmla="*/ 12 w 22"/>
                <a:gd name="T27" fmla="*/ 19 h 25"/>
                <a:gd name="T28" fmla="*/ 14 w 22"/>
                <a:gd name="T29" fmla="*/ 15 h 25"/>
                <a:gd name="T30" fmla="*/ 17 w 22"/>
                <a:gd name="T31" fmla="*/ 13 h 25"/>
                <a:gd name="T32" fmla="*/ 19 w 22"/>
                <a:gd name="T33" fmla="*/ 11 h 25"/>
                <a:gd name="T34" fmla="*/ 22 w 22"/>
                <a:gd name="T35" fmla="*/ 8 h 25"/>
                <a:gd name="T36" fmla="*/ 17 w 22"/>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25"/>
                <a:gd name="T59" fmla="*/ 22 w 22"/>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25">
                  <a:moveTo>
                    <a:pt x="17" y="0"/>
                  </a:moveTo>
                  <a:lnTo>
                    <a:pt x="14" y="4"/>
                  </a:lnTo>
                  <a:lnTo>
                    <a:pt x="12" y="6"/>
                  </a:lnTo>
                  <a:lnTo>
                    <a:pt x="9" y="8"/>
                  </a:lnTo>
                  <a:lnTo>
                    <a:pt x="8" y="13"/>
                  </a:lnTo>
                  <a:lnTo>
                    <a:pt x="6" y="13"/>
                  </a:lnTo>
                  <a:lnTo>
                    <a:pt x="5" y="15"/>
                  </a:lnTo>
                  <a:lnTo>
                    <a:pt x="3" y="17"/>
                  </a:lnTo>
                  <a:lnTo>
                    <a:pt x="0" y="17"/>
                  </a:lnTo>
                  <a:lnTo>
                    <a:pt x="0" y="25"/>
                  </a:lnTo>
                  <a:lnTo>
                    <a:pt x="3" y="25"/>
                  </a:lnTo>
                  <a:lnTo>
                    <a:pt x="8" y="23"/>
                  </a:lnTo>
                  <a:lnTo>
                    <a:pt x="11" y="21"/>
                  </a:lnTo>
                  <a:lnTo>
                    <a:pt x="12" y="19"/>
                  </a:lnTo>
                  <a:lnTo>
                    <a:pt x="14" y="15"/>
                  </a:lnTo>
                  <a:lnTo>
                    <a:pt x="17" y="13"/>
                  </a:lnTo>
                  <a:lnTo>
                    <a:pt x="19" y="11"/>
                  </a:lnTo>
                  <a:lnTo>
                    <a:pt x="22" y="8"/>
                  </a:lnTo>
                  <a:lnTo>
                    <a:pt x="17"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05" name="Freeform 707"/>
            <p:cNvSpPr>
              <a:spLocks/>
            </p:cNvSpPr>
            <p:nvPr/>
          </p:nvSpPr>
          <p:spPr bwMode="auto">
            <a:xfrm>
              <a:off x="2870" y="2187"/>
              <a:ext cx="14" cy="39"/>
            </a:xfrm>
            <a:custGeom>
              <a:avLst/>
              <a:gdLst>
                <a:gd name="T0" fmla="*/ 8 w 14"/>
                <a:gd name="T1" fmla="*/ 0 h 39"/>
                <a:gd name="T2" fmla="*/ 8 w 14"/>
                <a:gd name="T3" fmla="*/ 4 h 39"/>
                <a:gd name="T4" fmla="*/ 6 w 14"/>
                <a:gd name="T5" fmla="*/ 8 h 39"/>
                <a:gd name="T6" fmla="*/ 6 w 14"/>
                <a:gd name="T7" fmla="*/ 14 h 39"/>
                <a:gd name="T8" fmla="*/ 5 w 14"/>
                <a:gd name="T9" fmla="*/ 18 h 39"/>
                <a:gd name="T10" fmla="*/ 5 w 14"/>
                <a:gd name="T11" fmla="*/ 23 h 39"/>
                <a:gd name="T12" fmla="*/ 3 w 14"/>
                <a:gd name="T13" fmla="*/ 27 h 39"/>
                <a:gd name="T14" fmla="*/ 2 w 14"/>
                <a:gd name="T15" fmla="*/ 29 h 39"/>
                <a:gd name="T16" fmla="*/ 0 w 14"/>
                <a:gd name="T17" fmla="*/ 31 h 39"/>
                <a:gd name="T18" fmla="*/ 5 w 14"/>
                <a:gd name="T19" fmla="*/ 39 h 39"/>
                <a:gd name="T20" fmla="*/ 6 w 14"/>
                <a:gd name="T21" fmla="*/ 35 h 39"/>
                <a:gd name="T22" fmla="*/ 9 w 14"/>
                <a:gd name="T23" fmla="*/ 31 h 39"/>
                <a:gd name="T24" fmla="*/ 11 w 14"/>
                <a:gd name="T25" fmla="*/ 27 h 39"/>
                <a:gd name="T26" fmla="*/ 11 w 14"/>
                <a:gd name="T27" fmla="*/ 21 h 39"/>
                <a:gd name="T28" fmla="*/ 13 w 14"/>
                <a:gd name="T29" fmla="*/ 14 h 39"/>
                <a:gd name="T30" fmla="*/ 13 w 14"/>
                <a:gd name="T31" fmla="*/ 10 h 39"/>
                <a:gd name="T32" fmla="*/ 14 w 14"/>
                <a:gd name="T33" fmla="*/ 4 h 39"/>
                <a:gd name="T34" fmla="*/ 14 w 14"/>
                <a:gd name="T35" fmla="*/ 0 h 39"/>
                <a:gd name="T36" fmla="*/ 8 w 14"/>
                <a:gd name="T37" fmla="*/ 0 h 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39"/>
                <a:gd name="T59" fmla="*/ 14 w 14"/>
                <a:gd name="T60" fmla="*/ 39 h 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39">
                  <a:moveTo>
                    <a:pt x="8" y="0"/>
                  </a:moveTo>
                  <a:lnTo>
                    <a:pt x="8" y="4"/>
                  </a:lnTo>
                  <a:lnTo>
                    <a:pt x="6" y="8"/>
                  </a:lnTo>
                  <a:lnTo>
                    <a:pt x="6" y="14"/>
                  </a:lnTo>
                  <a:lnTo>
                    <a:pt x="5" y="18"/>
                  </a:lnTo>
                  <a:lnTo>
                    <a:pt x="5" y="23"/>
                  </a:lnTo>
                  <a:lnTo>
                    <a:pt x="3" y="27"/>
                  </a:lnTo>
                  <a:lnTo>
                    <a:pt x="2" y="29"/>
                  </a:lnTo>
                  <a:lnTo>
                    <a:pt x="0" y="31"/>
                  </a:lnTo>
                  <a:lnTo>
                    <a:pt x="5" y="39"/>
                  </a:lnTo>
                  <a:lnTo>
                    <a:pt x="6" y="35"/>
                  </a:lnTo>
                  <a:lnTo>
                    <a:pt x="9" y="31"/>
                  </a:lnTo>
                  <a:lnTo>
                    <a:pt x="11" y="27"/>
                  </a:lnTo>
                  <a:lnTo>
                    <a:pt x="11" y="21"/>
                  </a:lnTo>
                  <a:lnTo>
                    <a:pt x="13" y="14"/>
                  </a:lnTo>
                  <a:lnTo>
                    <a:pt x="13" y="10"/>
                  </a:lnTo>
                  <a:lnTo>
                    <a:pt x="14" y="4"/>
                  </a:lnTo>
                  <a:lnTo>
                    <a:pt x="14" y="0"/>
                  </a:lnTo>
                  <a:lnTo>
                    <a:pt x="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sp>
          <p:nvSpPr>
            <p:cNvPr id="337206" name="Freeform 708"/>
            <p:cNvSpPr>
              <a:spLocks/>
            </p:cNvSpPr>
            <p:nvPr/>
          </p:nvSpPr>
          <p:spPr bwMode="auto">
            <a:xfrm>
              <a:off x="2836" y="2172"/>
              <a:ext cx="6" cy="10"/>
            </a:xfrm>
            <a:custGeom>
              <a:avLst/>
              <a:gdLst>
                <a:gd name="T0" fmla="*/ 4 w 6"/>
                <a:gd name="T1" fmla="*/ 0 h 10"/>
                <a:gd name="T2" fmla="*/ 4 w 6"/>
                <a:gd name="T3" fmla="*/ 0 h 10"/>
                <a:gd name="T4" fmla="*/ 3 w 6"/>
                <a:gd name="T5" fmla="*/ 0 h 10"/>
                <a:gd name="T6" fmla="*/ 3 w 6"/>
                <a:gd name="T7" fmla="*/ 0 h 10"/>
                <a:gd name="T8" fmla="*/ 1 w 6"/>
                <a:gd name="T9" fmla="*/ 0 h 10"/>
                <a:gd name="T10" fmla="*/ 1 w 6"/>
                <a:gd name="T11" fmla="*/ 2 h 10"/>
                <a:gd name="T12" fmla="*/ 1 w 6"/>
                <a:gd name="T13" fmla="*/ 4 h 10"/>
                <a:gd name="T14" fmla="*/ 0 w 6"/>
                <a:gd name="T15" fmla="*/ 4 h 10"/>
                <a:gd name="T16" fmla="*/ 1 w 6"/>
                <a:gd name="T17" fmla="*/ 6 h 10"/>
                <a:gd name="T18" fmla="*/ 1 w 6"/>
                <a:gd name="T19" fmla="*/ 6 h 10"/>
                <a:gd name="T20" fmla="*/ 1 w 6"/>
                <a:gd name="T21" fmla="*/ 6 h 10"/>
                <a:gd name="T22" fmla="*/ 1 w 6"/>
                <a:gd name="T23" fmla="*/ 8 h 10"/>
                <a:gd name="T24" fmla="*/ 1 w 6"/>
                <a:gd name="T25" fmla="*/ 8 h 10"/>
                <a:gd name="T26" fmla="*/ 1 w 6"/>
                <a:gd name="T27" fmla="*/ 8 h 10"/>
                <a:gd name="T28" fmla="*/ 3 w 6"/>
                <a:gd name="T29" fmla="*/ 10 h 10"/>
                <a:gd name="T30" fmla="*/ 3 w 6"/>
                <a:gd name="T31" fmla="*/ 10 h 10"/>
                <a:gd name="T32" fmla="*/ 3 w 6"/>
                <a:gd name="T33" fmla="*/ 10 h 10"/>
                <a:gd name="T34" fmla="*/ 3 w 6"/>
                <a:gd name="T35" fmla="*/ 10 h 10"/>
                <a:gd name="T36" fmla="*/ 4 w 6"/>
                <a:gd name="T37" fmla="*/ 8 h 10"/>
                <a:gd name="T38" fmla="*/ 4 w 6"/>
                <a:gd name="T39" fmla="*/ 6 h 10"/>
                <a:gd name="T40" fmla="*/ 6 w 6"/>
                <a:gd name="T41" fmla="*/ 4 h 10"/>
                <a:gd name="T42" fmla="*/ 6 w 6"/>
                <a:gd name="T43" fmla="*/ 2 h 10"/>
                <a:gd name="T44" fmla="*/ 6 w 6"/>
                <a:gd name="T45" fmla="*/ 2 h 10"/>
                <a:gd name="T46" fmla="*/ 6 w 6"/>
                <a:gd name="T47" fmla="*/ 0 h 10"/>
                <a:gd name="T48" fmla="*/ 4 w 6"/>
                <a:gd name="T49" fmla="*/ 0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
                <a:gd name="T76" fmla="*/ 0 h 10"/>
                <a:gd name="T77" fmla="*/ 6 w 6"/>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 h="10">
                  <a:moveTo>
                    <a:pt x="4" y="0"/>
                  </a:moveTo>
                  <a:lnTo>
                    <a:pt x="4" y="0"/>
                  </a:lnTo>
                  <a:lnTo>
                    <a:pt x="3" y="0"/>
                  </a:lnTo>
                  <a:lnTo>
                    <a:pt x="1" y="0"/>
                  </a:lnTo>
                  <a:lnTo>
                    <a:pt x="1" y="2"/>
                  </a:lnTo>
                  <a:lnTo>
                    <a:pt x="1" y="4"/>
                  </a:lnTo>
                  <a:lnTo>
                    <a:pt x="0" y="4"/>
                  </a:lnTo>
                  <a:lnTo>
                    <a:pt x="1" y="6"/>
                  </a:lnTo>
                  <a:lnTo>
                    <a:pt x="1" y="8"/>
                  </a:lnTo>
                  <a:lnTo>
                    <a:pt x="3" y="10"/>
                  </a:lnTo>
                  <a:lnTo>
                    <a:pt x="4" y="8"/>
                  </a:lnTo>
                  <a:lnTo>
                    <a:pt x="4" y="6"/>
                  </a:lnTo>
                  <a:lnTo>
                    <a:pt x="6" y="4"/>
                  </a:lnTo>
                  <a:lnTo>
                    <a:pt x="6" y="2"/>
                  </a:lnTo>
                  <a:lnTo>
                    <a:pt x="6" y="0"/>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sz="1350"/>
            </a:p>
          </p:txBody>
        </p:sp>
      </p:grpSp>
      <p:sp>
        <p:nvSpPr>
          <p:cNvPr id="1340101" name="Line 709"/>
          <p:cNvSpPr>
            <a:spLocks noChangeShapeType="1"/>
          </p:cNvSpPr>
          <p:nvPr/>
        </p:nvSpPr>
        <p:spPr bwMode="auto">
          <a:xfrm flipV="1">
            <a:off x="2100263" y="2777729"/>
            <a:ext cx="286941" cy="323850"/>
          </a:xfrm>
          <a:prstGeom prst="line">
            <a:avLst/>
          </a:prstGeom>
          <a:noFill/>
          <a:ln w="28575">
            <a:solidFill>
              <a:srgbClr val="F8F8F8"/>
            </a:solidFill>
            <a:round/>
            <a:headEnd/>
            <a:tailEnd type="triangle" w="med" len="med"/>
          </a:ln>
          <a:effectLst>
            <a:outerShdw dist="28398" dir="3806097" algn="ctr" rotWithShape="0">
              <a:schemeClr val="bg2">
                <a:alpha val="50000"/>
              </a:schemeClr>
            </a:outerShdw>
          </a:effectLst>
          <a:extLst>
            <a:ext uri="{909E8E84-426E-40dd-AFC4-6F175D3DCCD1}">
              <a14:hiddenFill xmlns:a14="http://schemas.microsoft.com/office/drawing/2010/main">
                <a:noFill/>
              </a14:hiddenFill>
            </a:ext>
          </a:extLst>
        </p:spPr>
        <p:txBody>
          <a:bodyPr anchor="b">
            <a:spAutoFit/>
          </a:bodyPr>
          <a:lstStyle/>
          <a:p>
            <a:endParaRPr lang="it-IT" sz="1350"/>
          </a:p>
        </p:txBody>
      </p:sp>
      <p:sp>
        <p:nvSpPr>
          <p:cNvPr id="1340102" name="Line 710"/>
          <p:cNvSpPr>
            <a:spLocks noChangeShapeType="1"/>
          </p:cNvSpPr>
          <p:nvPr/>
        </p:nvSpPr>
        <p:spPr bwMode="auto">
          <a:xfrm flipH="1" flipV="1">
            <a:off x="1812133" y="2777729"/>
            <a:ext cx="288131" cy="323850"/>
          </a:xfrm>
          <a:prstGeom prst="line">
            <a:avLst/>
          </a:prstGeom>
          <a:noFill/>
          <a:ln w="28575">
            <a:solidFill>
              <a:srgbClr val="F8F8F8"/>
            </a:solidFill>
            <a:round/>
            <a:headEnd/>
            <a:tailEnd type="triangle" w="med" len="med"/>
          </a:ln>
          <a:effectLst>
            <a:outerShdw dist="28398" dir="3806097" algn="ctr" rotWithShape="0">
              <a:schemeClr val="bg2">
                <a:alpha val="50000"/>
              </a:schemeClr>
            </a:outerShdw>
          </a:effectLst>
          <a:extLst>
            <a:ext uri="{909E8E84-426E-40dd-AFC4-6F175D3DCCD1}">
              <a14:hiddenFill xmlns:a14="http://schemas.microsoft.com/office/drawing/2010/main">
                <a:noFill/>
              </a14:hiddenFill>
            </a:ext>
          </a:extLst>
        </p:spPr>
        <p:txBody>
          <a:bodyPr anchor="b">
            <a:spAutoFit/>
          </a:bodyPr>
          <a:lstStyle/>
          <a:p>
            <a:endParaRPr lang="it-IT" sz="1350"/>
          </a:p>
        </p:txBody>
      </p:sp>
      <p:sp>
        <p:nvSpPr>
          <p:cNvPr id="1340103" name="Text Box 711"/>
          <p:cNvSpPr txBox="1">
            <a:spLocks noChangeArrowheads="1"/>
          </p:cNvSpPr>
          <p:nvPr/>
        </p:nvSpPr>
        <p:spPr bwMode="auto">
          <a:xfrm>
            <a:off x="2189396" y="5448840"/>
            <a:ext cx="282773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de-AT" altLang="it-IT" sz="1050" dirty="0" err="1">
                <a:solidFill>
                  <a:schemeClr val="tx2"/>
                </a:solidFill>
              </a:rPr>
              <a:t>Dapagliflozin</a:t>
            </a:r>
            <a:r>
              <a:rPr lang="de-AT" altLang="it-IT" sz="1050" dirty="0">
                <a:solidFill>
                  <a:schemeClr val="tx2"/>
                </a:solidFill>
              </a:rPr>
              <a:t>, </a:t>
            </a:r>
            <a:r>
              <a:rPr lang="de-AT" altLang="it-IT" sz="1050" dirty="0" err="1">
                <a:solidFill>
                  <a:schemeClr val="tx2"/>
                </a:solidFill>
              </a:rPr>
              <a:t>Canagliflozin</a:t>
            </a:r>
            <a:r>
              <a:rPr lang="de-AT" altLang="it-IT" sz="1050" dirty="0">
                <a:solidFill>
                  <a:schemeClr val="tx2"/>
                </a:solidFill>
              </a:rPr>
              <a:t> </a:t>
            </a:r>
            <a:r>
              <a:rPr lang="de-AT" altLang="it-IT" sz="1050" dirty="0" err="1">
                <a:solidFill>
                  <a:schemeClr val="tx2"/>
                </a:solidFill>
              </a:rPr>
              <a:t>Empagliflozin</a:t>
            </a:r>
            <a:endParaRPr lang="de-AT" altLang="it-IT" sz="1050" dirty="0">
              <a:solidFill>
                <a:schemeClr val="tx2"/>
              </a:solidFill>
            </a:endParaRPr>
          </a:p>
        </p:txBody>
      </p:sp>
      <p:pic>
        <p:nvPicPr>
          <p:cNvPr id="1340104" name="Picture 712" descr="Bild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2551" y="5213296"/>
            <a:ext cx="831055" cy="13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a:spLocks noChangeArrowheads="1"/>
          </p:cNvSpPr>
          <p:nvPr/>
        </p:nvSpPr>
        <p:spPr bwMode="auto">
          <a:xfrm>
            <a:off x="1506142" y="4836319"/>
            <a:ext cx="43362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de-AT" altLang="it-IT" sz="1500" b="1" dirty="0" err="1">
                <a:solidFill>
                  <a:srgbClr val="FF0000"/>
                </a:solidFill>
              </a:rPr>
              <a:t>Inibizione</a:t>
            </a:r>
            <a:r>
              <a:rPr lang="de-AT" altLang="it-IT" sz="1500" b="1" dirty="0">
                <a:solidFill>
                  <a:srgbClr val="FF0000"/>
                </a:solidFill>
              </a:rPr>
              <a:t> </a:t>
            </a:r>
            <a:r>
              <a:rPr lang="de-AT" altLang="it-IT" sz="1500" b="1" dirty="0" err="1">
                <a:solidFill>
                  <a:srgbClr val="FF0000"/>
                </a:solidFill>
              </a:rPr>
              <a:t>Riassorbimento</a:t>
            </a:r>
            <a:r>
              <a:rPr lang="de-AT" altLang="it-IT" sz="1500" b="1" dirty="0">
                <a:solidFill>
                  <a:srgbClr val="FF0000"/>
                </a:solidFill>
              </a:rPr>
              <a:t> Renale </a:t>
            </a:r>
            <a:r>
              <a:rPr lang="de-AT" altLang="it-IT" sz="1500" b="1" dirty="0" err="1">
                <a:solidFill>
                  <a:srgbClr val="FF0000"/>
                </a:solidFill>
              </a:rPr>
              <a:t>Glucosio</a:t>
            </a:r>
            <a:r>
              <a:rPr lang="de-AT" altLang="it-IT" sz="1500" b="1" dirty="0">
                <a:solidFill>
                  <a:srgbClr val="FF0000"/>
                </a:solidFill>
              </a:rPr>
              <a:t> </a:t>
            </a:r>
            <a:br>
              <a:rPr lang="de-AT" altLang="it-IT" sz="1500" b="1" dirty="0">
                <a:solidFill>
                  <a:srgbClr val="FF0000"/>
                </a:solidFill>
              </a:rPr>
            </a:br>
            <a:r>
              <a:rPr lang="de-AT" altLang="it-IT" sz="1500" b="1" dirty="0">
                <a:solidFill>
                  <a:srgbClr val="FF0000"/>
                </a:solidFill>
              </a:rPr>
              <a:t>                          </a:t>
            </a:r>
            <a:endParaRPr lang="de-AT" altLang="it-IT" sz="1200" b="1" dirty="0"/>
          </a:p>
        </p:txBody>
      </p:sp>
      <p:pic>
        <p:nvPicPr>
          <p:cNvPr id="42010" name="Picture 49" descr="Adipose_small.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25316" y="2472930"/>
            <a:ext cx="527447" cy="42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 name="Text Box 14"/>
          <p:cNvSpPr txBox="1">
            <a:spLocks noChangeArrowheads="1"/>
          </p:cNvSpPr>
          <p:nvPr/>
        </p:nvSpPr>
        <p:spPr bwMode="auto">
          <a:xfrm>
            <a:off x="2922725" y="5143706"/>
            <a:ext cx="1828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de-DE" altLang="it-IT" sz="1500" dirty="0" smtClean="0">
                <a:solidFill>
                  <a:schemeClr val="tx2"/>
                </a:solidFill>
              </a:rPr>
              <a:t>SGLT2-inibitori</a:t>
            </a:r>
            <a:endParaRPr lang="de-AT" altLang="it-IT" sz="1500" dirty="0">
              <a:solidFill>
                <a:schemeClr val="tx2"/>
              </a:solidFill>
            </a:endParaRPr>
          </a:p>
        </p:txBody>
      </p:sp>
    </p:spTree>
    <p:extLst>
      <p:ext uri="{BB962C8B-B14F-4D97-AF65-F5344CB8AC3E}">
        <p14:creationId xmlns:p14="http://schemas.microsoft.com/office/powerpoint/2010/main" val="14593696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93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939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3940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940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40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40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0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394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394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3940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3939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3940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3940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3940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940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39398"/>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3939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00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3941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4010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4010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9397" grpId="0"/>
      <p:bldP spid="1339398" grpId="0"/>
      <p:bldP spid="1339399" grpId="0"/>
      <p:bldP spid="1339402" grpId="0"/>
      <p:bldP spid="1339403" grpId="0"/>
      <p:bldP spid="1339404" grpId="0"/>
      <p:bldP spid="1339405" grpId="0"/>
      <p:bldP spid="1339406" grpId="0"/>
      <p:bldP spid="1339408" grpId="0"/>
      <p:bldP spid="1339409" grpId="0"/>
      <p:bldP spid="1339413" grpId="0"/>
      <p:bldP spid="1339414" grpId="0"/>
      <p:bldP spid="1339415" grpId="0"/>
      <p:bldP spid="1340103" grpId="0"/>
      <p:bldP spid="2" grpId="0"/>
      <p:bldP spid="7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lum bright="-20000" contrast="40000"/>
          </a:blip>
          <a:srcRect l="806" t="1204" r="1654" b="1210"/>
          <a:stretch/>
        </p:blipFill>
        <p:spPr>
          <a:xfrm>
            <a:off x="1496297" y="124691"/>
            <a:ext cx="6344112" cy="6624000"/>
          </a:xfrm>
          <a:prstGeom prst="rect">
            <a:avLst/>
          </a:prstGeom>
        </p:spPr>
      </p:pic>
    </p:spTree>
    <p:extLst>
      <p:ext uri="{BB962C8B-B14F-4D97-AF65-F5344CB8AC3E}">
        <p14:creationId xmlns:p14="http://schemas.microsoft.com/office/powerpoint/2010/main" val="35415297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61" name="Rectangle 2089"/>
          <p:cNvSpPr>
            <a:spLocks noChangeArrowheads="1"/>
          </p:cNvSpPr>
          <p:nvPr/>
        </p:nvSpPr>
        <p:spPr bwMode="auto">
          <a:xfrm>
            <a:off x="795528" y="448056"/>
            <a:ext cx="7564374" cy="8412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3470" dir="2700000" algn="ctr" rotWithShape="0">
                    <a:schemeClr val="bg2">
                      <a:alpha val="74998"/>
                    </a:schemeClr>
                  </a:outerShdw>
                </a:effectLst>
              </a14:hiddenEffects>
            </a:ext>
          </a:extLst>
        </p:spPr>
        <p:txBody>
          <a:bodyPr lIns="92075" tIns="46038" rIns="92075" bIns="46038" anchor="ctr"/>
          <a:lstStyle/>
          <a:p>
            <a:pPr algn="ctr" eaLnBrk="1" hangingPunct="1">
              <a:defRPr/>
            </a:pPr>
            <a:r>
              <a:rPr lang="it-IT" sz="4400" dirty="0">
                <a:solidFill>
                  <a:srgbClr val="000000"/>
                </a:solidFill>
                <a:ea typeface="ＭＳ Ｐゴシック" charset="0"/>
              </a:rPr>
              <a:t>Diabete Mellito:</a:t>
            </a:r>
            <a:r>
              <a:rPr lang="it-IT" sz="4400" dirty="0">
                <a:solidFill>
                  <a:srgbClr val="3F69BE"/>
                </a:solidFill>
                <a:ea typeface="ＭＳ Ｐゴシック" charset="0"/>
              </a:rPr>
              <a:t> </a:t>
            </a:r>
            <a:r>
              <a:rPr lang="it-IT" sz="4400" i="1" dirty="0" smtClean="0">
                <a:solidFill>
                  <a:srgbClr val="FF0000"/>
                </a:solidFill>
                <a:ea typeface="ＭＳ Ｐゴシック" charset="0"/>
              </a:rPr>
              <a:t>terapia (2)</a:t>
            </a:r>
            <a:endParaRPr lang="it-IT" sz="4400" i="1" dirty="0">
              <a:solidFill>
                <a:srgbClr val="FF0000"/>
              </a:solidFill>
              <a:ea typeface="ＭＳ Ｐゴシック" charset="0"/>
            </a:endParaRPr>
          </a:p>
        </p:txBody>
      </p:sp>
      <p:sp>
        <p:nvSpPr>
          <p:cNvPr id="2" name="CasellaDiTesto 1"/>
          <p:cNvSpPr txBox="1"/>
          <p:nvPr/>
        </p:nvSpPr>
        <p:spPr>
          <a:xfrm>
            <a:off x="313779" y="2202560"/>
            <a:ext cx="8520126" cy="2308324"/>
          </a:xfrm>
          <a:prstGeom prst="rect">
            <a:avLst/>
          </a:prstGeom>
          <a:noFill/>
        </p:spPr>
        <p:txBody>
          <a:bodyPr wrap="square" rtlCol="0">
            <a:spAutoFit/>
          </a:bodyPr>
          <a:lstStyle/>
          <a:p>
            <a:pPr algn="just"/>
            <a:r>
              <a:rPr lang="it-IT" sz="2400" b="1" dirty="0" smtClean="0">
                <a:solidFill>
                  <a:srgbClr val="0000FF"/>
                </a:solidFill>
              </a:rPr>
              <a:t>STILE DI VITA + </a:t>
            </a:r>
          </a:p>
          <a:p>
            <a:pPr algn="just"/>
            <a:endParaRPr lang="it-IT" sz="2400" b="1" dirty="0" smtClean="0"/>
          </a:p>
          <a:p>
            <a:pPr algn="just"/>
            <a:r>
              <a:rPr lang="it-IT" sz="2400" b="1" dirty="0" smtClean="0"/>
              <a:t>DIABETE in GRAVIDANZA:</a:t>
            </a:r>
          </a:p>
          <a:p>
            <a:pPr marL="342900" indent="-342900" algn="just">
              <a:buFont typeface="Arial"/>
              <a:buChar char="•"/>
            </a:pPr>
            <a:r>
              <a:rPr lang="it-IT" sz="2400" dirty="0" smtClean="0">
                <a:solidFill>
                  <a:srgbClr val="0000FF"/>
                </a:solidFill>
              </a:rPr>
              <a:t>INSULINA</a:t>
            </a:r>
          </a:p>
          <a:p>
            <a:pPr marL="342900" indent="-342900" algn="just">
              <a:buFont typeface="Arial"/>
              <a:buChar char="•"/>
            </a:pPr>
            <a:r>
              <a:rPr lang="it-IT" sz="2400" i="1" dirty="0" smtClean="0"/>
              <a:t>FARMACI ORALI (?): METFORMINA passaggio transplacentare con possibili effetti perinatali e a distanza nel </a:t>
            </a:r>
            <a:r>
              <a:rPr lang="it-IT" sz="2400" i="1" dirty="0"/>
              <a:t>l</a:t>
            </a:r>
            <a:r>
              <a:rPr lang="it-IT" sz="2400" i="1" dirty="0" smtClean="0"/>
              <a:t>ungo termine  </a:t>
            </a:r>
          </a:p>
        </p:txBody>
      </p:sp>
    </p:spTree>
    <p:extLst>
      <p:ext uri="{BB962C8B-B14F-4D97-AF65-F5344CB8AC3E}">
        <p14:creationId xmlns:p14="http://schemas.microsoft.com/office/powerpoint/2010/main" val="39007038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4800" y="2718130"/>
            <a:ext cx="8520545" cy="2862322"/>
          </a:xfrm>
          <a:prstGeom prst="rect">
            <a:avLst/>
          </a:prstGeom>
          <a:noFill/>
        </p:spPr>
        <p:txBody>
          <a:bodyPr wrap="square" rtlCol="0">
            <a:spAutoFit/>
          </a:bodyPr>
          <a:lstStyle/>
          <a:p>
            <a:pPr algn="just"/>
            <a:r>
              <a:rPr lang="it-IT" sz="2000" dirty="0" smtClean="0"/>
              <a:t>Tutte le donne con diabete in gravidanza in cui l’obiettivo glicemico non sia raggiunto con la sola dieta devono essere trattate con </a:t>
            </a:r>
            <a:r>
              <a:rPr lang="it-IT" sz="2000" b="1" dirty="0" smtClean="0"/>
              <a:t>insulina.</a:t>
            </a:r>
            <a:r>
              <a:rPr lang="it-IT" sz="2000" dirty="0" smtClean="0"/>
              <a:t>	</a:t>
            </a:r>
          </a:p>
          <a:p>
            <a:pPr algn="just"/>
            <a:r>
              <a:rPr lang="it-IT" sz="2000" dirty="0" smtClean="0"/>
              <a:t>Fabbisogno insulinico varia nel corso della gravidanza.</a:t>
            </a:r>
          </a:p>
          <a:p>
            <a:pPr algn="just"/>
            <a:r>
              <a:rPr lang="it-IT" sz="2000" dirty="0"/>
              <a:t>Durante la </a:t>
            </a:r>
            <a:r>
              <a:rPr lang="it-IT" sz="2000" b="1" dirty="0"/>
              <a:t>gravidanza</a:t>
            </a:r>
            <a:r>
              <a:rPr lang="it-IT" sz="2000" dirty="0"/>
              <a:t> possono essere mantenuti o introdotti gli </a:t>
            </a:r>
            <a:r>
              <a:rPr lang="it-IT" sz="2000" b="1" dirty="0"/>
              <a:t>ANALOGHI RAPIDI ASPRAT (NOVORAPID) e LISPRO (HUMALOG)</a:t>
            </a:r>
            <a:r>
              <a:rPr lang="it-IT" sz="2000" dirty="0"/>
              <a:t>,</a:t>
            </a:r>
            <a:r>
              <a:rPr lang="it-IT" sz="2000" b="1" dirty="0"/>
              <a:t> </a:t>
            </a:r>
            <a:r>
              <a:rPr lang="it-IT" sz="2000" dirty="0"/>
              <a:t>potenzialmente più efficaci dell’insulina regolare nel controllare l’iperglicemia post-prandiale e con minor rischio di ipoglicemia. Non vi sono dati sull’uso di GLULISINA (APIDRA).  </a:t>
            </a:r>
          </a:p>
          <a:p>
            <a:pPr algn="just"/>
            <a:r>
              <a:rPr lang="it-IT" sz="2000" dirty="0"/>
              <a:t>Si possono utilizzare sia </a:t>
            </a:r>
            <a:r>
              <a:rPr lang="it-IT" sz="2000" b="1" dirty="0"/>
              <a:t>GLARGINE (LANTUS) </a:t>
            </a:r>
            <a:r>
              <a:rPr lang="it-IT" sz="2000" dirty="0"/>
              <a:t>che </a:t>
            </a:r>
            <a:r>
              <a:rPr lang="it-IT" sz="2000" b="1" dirty="0"/>
              <a:t>DETEMIR (LEVEMIR)</a:t>
            </a:r>
            <a:r>
              <a:rPr lang="it-IT" sz="2000" dirty="0"/>
              <a:t>. Per quanto concerne DEGLUDEC (TRESIBA) non ci sono dati di sicurezza. </a:t>
            </a:r>
          </a:p>
        </p:txBody>
      </p:sp>
      <p:graphicFrame>
        <p:nvGraphicFramePr>
          <p:cNvPr id="3" name="Tabella 2"/>
          <p:cNvGraphicFramePr>
            <a:graphicFrameLocks noGrp="1"/>
          </p:cNvGraphicFramePr>
          <p:nvPr>
            <p:extLst>
              <p:ext uri="{D42A27DB-BD31-4B8C-83A1-F6EECF244321}">
                <p14:modId xmlns:p14="http://schemas.microsoft.com/office/powerpoint/2010/main" val="1597067821"/>
              </p:ext>
            </p:extLst>
          </p:nvPr>
        </p:nvGraphicFramePr>
        <p:xfrm>
          <a:off x="1524000" y="876996"/>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370840">
                <a:tc>
                  <a:txBody>
                    <a:bodyPr/>
                    <a:lstStyle/>
                    <a:p>
                      <a:r>
                        <a:rPr lang="it-IT" dirty="0" smtClean="0"/>
                        <a:t>TEMPO</a:t>
                      </a:r>
                      <a:endParaRPr lang="it-IT" dirty="0"/>
                    </a:p>
                  </a:txBody>
                  <a:tcPr/>
                </a:tc>
                <a:tc>
                  <a:txBody>
                    <a:bodyPr/>
                    <a:lstStyle/>
                    <a:p>
                      <a:r>
                        <a:rPr lang="it-IT" dirty="0" smtClean="0"/>
                        <a:t>OBIETTIVO</a:t>
                      </a:r>
                      <a:endParaRPr lang="it-IT" dirty="0"/>
                    </a:p>
                  </a:txBody>
                  <a:tcPr/>
                </a:tc>
                <a:extLst>
                  <a:ext uri="{0D108BD9-81ED-4DB2-BD59-A6C34878D82A}">
                    <a16:rowId xmlns="" xmlns:a16="http://schemas.microsoft.com/office/drawing/2014/main" val="10000"/>
                  </a:ext>
                </a:extLst>
              </a:tr>
              <a:tr h="370840">
                <a:tc>
                  <a:txBody>
                    <a:bodyPr/>
                    <a:lstStyle/>
                    <a:p>
                      <a:r>
                        <a:rPr lang="it-IT" dirty="0" smtClean="0"/>
                        <a:t>A digiuno</a:t>
                      </a:r>
                      <a:endParaRPr lang="it-IT" dirty="0"/>
                    </a:p>
                  </a:txBody>
                  <a:tcPr/>
                </a:tc>
                <a:tc>
                  <a:txBody>
                    <a:bodyPr/>
                    <a:lstStyle/>
                    <a:p>
                      <a:r>
                        <a:rPr lang="it-IT" b="1" dirty="0" smtClean="0">
                          <a:solidFill>
                            <a:srgbClr val="FF0000"/>
                          </a:solidFill>
                        </a:rPr>
                        <a:t>&lt; 95 mg/</a:t>
                      </a:r>
                      <a:r>
                        <a:rPr lang="it-IT" b="1" dirty="0" err="1" smtClean="0">
                          <a:solidFill>
                            <a:srgbClr val="FF0000"/>
                          </a:solidFill>
                        </a:rPr>
                        <a:t>dL</a:t>
                      </a:r>
                      <a:endParaRPr lang="it-IT" b="1" dirty="0">
                        <a:solidFill>
                          <a:srgbClr val="FF0000"/>
                        </a:solidFill>
                      </a:endParaRPr>
                    </a:p>
                  </a:txBody>
                  <a:tcPr/>
                </a:tc>
                <a:extLst>
                  <a:ext uri="{0D108BD9-81ED-4DB2-BD59-A6C34878D82A}">
                    <a16:rowId xmlns="" xmlns:a16="http://schemas.microsoft.com/office/drawing/2014/main" val="10001"/>
                  </a:ext>
                </a:extLst>
              </a:tr>
              <a:tr h="370840">
                <a:tc>
                  <a:txBody>
                    <a:bodyPr/>
                    <a:lstStyle/>
                    <a:p>
                      <a:r>
                        <a:rPr lang="it-IT" dirty="0" smtClean="0"/>
                        <a:t>1</a:t>
                      </a:r>
                      <a:r>
                        <a:rPr lang="it-IT" baseline="0" dirty="0" smtClean="0"/>
                        <a:t> ora dopo pasti</a:t>
                      </a:r>
                      <a:endParaRPr lang="it-IT" dirty="0"/>
                    </a:p>
                  </a:txBody>
                  <a:tcPr/>
                </a:tc>
                <a:tc>
                  <a:txBody>
                    <a:bodyPr/>
                    <a:lstStyle/>
                    <a:p>
                      <a:r>
                        <a:rPr lang="it-IT" b="1" dirty="0" smtClean="0">
                          <a:solidFill>
                            <a:srgbClr val="FF0000"/>
                          </a:solidFill>
                        </a:rPr>
                        <a:t>&lt; 130-140* mg/</a:t>
                      </a:r>
                      <a:r>
                        <a:rPr lang="it-IT" b="1" dirty="0" err="1" smtClean="0">
                          <a:solidFill>
                            <a:srgbClr val="FF0000"/>
                          </a:solidFill>
                        </a:rPr>
                        <a:t>dL</a:t>
                      </a:r>
                      <a:endParaRPr lang="it-IT" b="1" dirty="0">
                        <a:solidFill>
                          <a:srgbClr val="FF0000"/>
                        </a:solidFill>
                      </a:endParaRPr>
                    </a:p>
                  </a:txBody>
                  <a:tcPr/>
                </a:tc>
                <a:extLst>
                  <a:ext uri="{0D108BD9-81ED-4DB2-BD59-A6C34878D82A}">
                    <a16:rowId xmlns="" xmlns:a16="http://schemas.microsoft.com/office/drawing/2014/main" val="10002"/>
                  </a:ext>
                </a:extLst>
              </a:tr>
              <a:tr h="370840">
                <a:tc>
                  <a:txBody>
                    <a:bodyPr/>
                    <a:lstStyle/>
                    <a:p>
                      <a:r>
                        <a:rPr lang="it-IT" dirty="0" smtClean="0"/>
                        <a:t>2 ore dopo pasti</a:t>
                      </a:r>
                      <a:endParaRPr lang="it-IT" dirty="0"/>
                    </a:p>
                  </a:txBody>
                  <a:tcPr/>
                </a:tc>
                <a:tc>
                  <a:txBody>
                    <a:bodyPr/>
                    <a:lstStyle/>
                    <a:p>
                      <a:r>
                        <a:rPr lang="it-IT" b="1" dirty="0" smtClean="0">
                          <a:solidFill>
                            <a:srgbClr val="FF0000"/>
                          </a:solidFill>
                        </a:rPr>
                        <a:t>&lt; 120 mg/</a:t>
                      </a:r>
                      <a:r>
                        <a:rPr lang="it-IT" b="1" dirty="0" err="1" smtClean="0">
                          <a:solidFill>
                            <a:srgbClr val="FF0000"/>
                          </a:solidFill>
                        </a:rPr>
                        <a:t>dL</a:t>
                      </a:r>
                      <a:endParaRPr lang="it-IT" b="1" dirty="0">
                        <a:solidFill>
                          <a:srgbClr val="FF0000"/>
                        </a:solidFill>
                      </a:endParaRPr>
                    </a:p>
                  </a:txBody>
                  <a:tcPr/>
                </a:tc>
                <a:extLst>
                  <a:ext uri="{0D108BD9-81ED-4DB2-BD59-A6C34878D82A}">
                    <a16:rowId xmlns="" xmlns:a16="http://schemas.microsoft.com/office/drawing/2014/main" val="10003"/>
                  </a:ext>
                </a:extLst>
              </a:tr>
            </a:tbl>
          </a:graphicData>
        </a:graphic>
      </p:graphicFrame>
      <p:sp>
        <p:nvSpPr>
          <p:cNvPr id="5" name="CasellaDiTesto 4"/>
          <p:cNvSpPr txBox="1"/>
          <p:nvPr/>
        </p:nvSpPr>
        <p:spPr>
          <a:xfrm>
            <a:off x="304799" y="5943600"/>
            <a:ext cx="6082145" cy="369332"/>
          </a:xfrm>
          <a:prstGeom prst="rect">
            <a:avLst/>
          </a:prstGeom>
          <a:noFill/>
        </p:spPr>
        <p:txBody>
          <a:bodyPr wrap="square" rtlCol="0">
            <a:spAutoFit/>
          </a:bodyPr>
          <a:lstStyle/>
          <a:p>
            <a:r>
              <a:rPr lang="it-IT" dirty="0" smtClean="0"/>
              <a:t>* Standard italiani AMD-SID 130 mg/</a:t>
            </a:r>
            <a:r>
              <a:rPr lang="it-IT" dirty="0" err="1" smtClean="0"/>
              <a:t>dL</a:t>
            </a:r>
            <a:r>
              <a:rPr lang="it-IT" dirty="0" smtClean="0"/>
              <a:t>; ADA 140 mg/</a:t>
            </a:r>
            <a:r>
              <a:rPr lang="it-IT" dirty="0" err="1" smtClean="0"/>
              <a:t>dL</a:t>
            </a:r>
            <a:r>
              <a:rPr lang="it-IT" dirty="0" smtClean="0"/>
              <a:t> </a:t>
            </a:r>
            <a:endParaRPr lang="it-IT" dirty="0"/>
          </a:p>
        </p:txBody>
      </p:sp>
    </p:spTree>
    <p:extLst>
      <p:ext uri="{BB962C8B-B14F-4D97-AF65-F5344CB8AC3E}">
        <p14:creationId xmlns:p14="http://schemas.microsoft.com/office/powerpoint/2010/main" val="26210774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61" name="Rectangle 2089"/>
          <p:cNvSpPr>
            <a:spLocks noChangeArrowheads="1"/>
          </p:cNvSpPr>
          <p:nvPr/>
        </p:nvSpPr>
        <p:spPr bwMode="auto">
          <a:xfrm>
            <a:off x="795528" y="448056"/>
            <a:ext cx="7564374" cy="8412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3470" dir="2700000" algn="ctr" rotWithShape="0">
                    <a:schemeClr val="bg2">
                      <a:alpha val="74998"/>
                    </a:schemeClr>
                  </a:outerShdw>
                </a:effectLst>
              </a14:hiddenEffects>
            </a:ext>
          </a:extLst>
        </p:spPr>
        <p:txBody>
          <a:bodyPr lIns="92075" tIns="46038" rIns="92075" bIns="46038" anchor="ctr"/>
          <a:lstStyle/>
          <a:p>
            <a:pPr algn="ctr" eaLnBrk="1" hangingPunct="1">
              <a:defRPr/>
            </a:pPr>
            <a:r>
              <a:rPr lang="it-IT" sz="4400" dirty="0">
                <a:solidFill>
                  <a:srgbClr val="000000"/>
                </a:solidFill>
                <a:ea typeface="ＭＳ Ｐゴシック" charset="0"/>
              </a:rPr>
              <a:t>Diabete Mellito:</a:t>
            </a:r>
            <a:r>
              <a:rPr lang="it-IT" sz="4400" dirty="0">
                <a:solidFill>
                  <a:srgbClr val="3F69BE"/>
                </a:solidFill>
                <a:ea typeface="ＭＳ Ｐゴシック" charset="0"/>
              </a:rPr>
              <a:t> </a:t>
            </a:r>
            <a:r>
              <a:rPr lang="it-IT" sz="4400" i="1" dirty="0" smtClean="0">
                <a:solidFill>
                  <a:srgbClr val="FF0000"/>
                </a:solidFill>
                <a:ea typeface="ＭＳ Ｐゴシック" charset="0"/>
              </a:rPr>
              <a:t>definizione</a:t>
            </a:r>
            <a:endParaRPr lang="it-IT" sz="4400" i="1" dirty="0">
              <a:solidFill>
                <a:srgbClr val="FF0000"/>
              </a:solidFill>
              <a:ea typeface="ＭＳ Ｐゴシック" charset="0"/>
            </a:endParaRPr>
          </a:p>
        </p:txBody>
      </p:sp>
      <p:pic>
        <p:nvPicPr>
          <p:cNvPr id="4" name="Picture 2" descr="Cos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74" y="1460959"/>
            <a:ext cx="2767289"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os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059" y="1460959"/>
            <a:ext cx="3218983"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70071" y="2855012"/>
            <a:ext cx="1197175" cy="120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osa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174" y="4173538"/>
            <a:ext cx="1830268"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osa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7594" y="4159250"/>
            <a:ext cx="199191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osa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5131" y="4175125"/>
            <a:ext cx="1881912"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8"/>
          <p:cNvSpPr>
            <a:spLocks noChangeArrowheads="1"/>
          </p:cNvSpPr>
          <p:nvPr/>
        </p:nvSpPr>
        <p:spPr bwMode="blackWhite">
          <a:xfrm>
            <a:off x="2522935" y="4965700"/>
            <a:ext cx="1084659" cy="495300"/>
          </a:xfrm>
          <a:prstGeom prst="rightArrow">
            <a:avLst>
              <a:gd name="adj1" fmla="val 50000"/>
              <a:gd name="adj2" fmla="val 72997"/>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endParaRPr lang="it-IT" altLang="it-IT"/>
          </a:p>
        </p:txBody>
      </p:sp>
      <p:sp>
        <p:nvSpPr>
          <p:cNvPr id="11" name="AutoShape 9"/>
          <p:cNvSpPr>
            <a:spLocks noChangeArrowheads="1"/>
          </p:cNvSpPr>
          <p:nvPr/>
        </p:nvSpPr>
        <p:spPr bwMode="blackWhite">
          <a:xfrm>
            <a:off x="5599511" y="4965700"/>
            <a:ext cx="1083469" cy="495300"/>
          </a:xfrm>
          <a:prstGeom prst="rightArrow">
            <a:avLst>
              <a:gd name="adj1" fmla="val 50000"/>
              <a:gd name="adj2" fmla="val 72917"/>
            </a:avLst>
          </a:prstGeom>
          <a:solidFill>
            <a:srgbClr val="F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endParaRPr lang="it-IT" altLang="it-IT"/>
          </a:p>
        </p:txBody>
      </p:sp>
      <p:sp>
        <p:nvSpPr>
          <p:cNvPr id="12" name="AutoShape 10"/>
          <p:cNvSpPr>
            <a:spLocks noChangeArrowheads="1"/>
          </p:cNvSpPr>
          <p:nvPr/>
        </p:nvSpPr>
        <p:spPr bwMode="blackWhite">
          <a:xfrm>
            <a:off x="3639742" y="2221371"/>
            <a:ext cx="1616869" cy="582613"/>
          </a:xfrm>
          <a:prstGeom prst="rightArrow">
            <a:avLst>
              <a:gd name="adj1" fmla="val 50000"/>
              <a:gd name="adj2" fmla="val 9250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panose="02020603050405020304" pitchFamily="18" charset="0"/>
                <a:ea typeface="MS PGothic" panose="020B0600070205080204" pitchFamily="34" charset="-128"/>
              </a:defRPr>
            </a:lvl1pPr>
            <a:lvl2pPr marL="742950" indent="-285750">
              <a:defRPr sz="2800">
                <a:solidFill>
                  <a:schemeClr val="tx1"/>
                </a:solidFill>
                <a:latin typeface="Times" panose="02020603050405020304" pitchFamily="18" charset="0"/>
                <a:ea typeface="MS PGothic" panose="020B0600070205080204" pitchFamily="34" charset="-128"/>
              </a:defRPr>
            </a:lvl2pPr>
            <a:lvl3pPr marL="1143000" indent="-228600">
              <a:defRPr sz="2800">
                <a:solidFill>
                  <a:schemeClr val="tx1"/>
                </a:solidFill>
                <a:latin typeface="Times" panose="02020603050405020304" pitchFamily="18" charset="0"/>
                <a:ea typeface="MS PGothic" panose="020B0600070205080204" pitchFamily="34" charset="-128"/>
              </a:defRPr>
            </a:lvl3pPr>
            <a:lvl4pPr marL="1600200" indent="-228600">
              <a:defRPr sz="2800">
                <a:solidFill>
                  <a:schemeClr val="tx1"/>
                </a:solidFill>
                <a:latin typeface="Times" panose="02020603050405020304" pitchFamily="18" charset="0"/>
                <a:ea typeface="MS PGothic" panose="020B0600070205080204" pitchFamily="34" charset="-128"/>
              </a:defRPr>
            </a:lvl4pPr>
            <a:lvl5pPr marL="2057400" indent="-228600">
              <a:defRPr sz="28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panose="02020603050405020304" pitchFamily="18" charset="0"/>
                <a:ea typeface="MS PGothic" panose="020B0600070205080204" pitchFamily="34" charset="-128"/>
              </a:defRPr>
            </a:lvl9pPr>
          </a:lstStyle>
          <a:p>
            <a:endParaRPr lang="it-IT" altLang="it-IT"/>
          </a:p>
        </p:txBody>
      </p:sp>
    </p:spTree>
    <p:extLst>
      <p:ext uri="{BB962C8B-B14F-4D97-AF65-F5344CB8AC3E}">
        <p14:creationId xmlns:p14="http://schemas.microsoft.com/office/powerpoint/2010/main" val="263843607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7818" y="283213"/>
            <a:ext cx="8520545" cy="3447098"/>
          </a:xfrm>
          <a:prstGeom prst="rect">
            <a:avLst/>
          </a:prstGeom>
          <a:noFill/>
        </p:spPr>
        <p:txBody>
          <a:bodyPr wrap="square" rtlCol="0">
            <a:spAutoFit/>
          </a:bodyPr>
          <a:lstStyle/>
          <a:p>
            <a:pPr algn="just"/>
            <a:r>
              <a:rPr lang="it-IT" sz="2000" dirty="0"/>
              <a:t>Nelle donne con diabete mellito di tipo 1 e 2 in programmazione di gravidanza va ottimizzata la terapia insulinica multi-</a:t>
            </a:r>
            <a:r>
              <a:rPr lang="it-IT" sz="2000" dirty="0" err="1"/>
              <a:t>inettiva</a:t>
            </a:r>
            <a:r>
              <a:rPr lang="it-IT" sz="2000" dirty="0"/>
              <a:t> </a:t>
            </a:r>
            <a:r>
              <a:rPr lang="it-IT" sz="2000" dirty="0" err="1" smtClean="0"/>
              <a:t>basal-bolus</a:t>
            </a:r>
            <a:r>
              <a:rPr lang="it-IT" sz="2000" dirty="0" smtClean="0"/>
              <a:t> (o con CSII nel DMT1). </a:t>
            </a:r>
            <a:endParaRPr lang="it-IT" sz="2000" dirty="0"/>
          </a:p>
          <a:p>
            <a:pPr algn="just"/>
            <a:r>
              <a:rPr lang="it-IT" sz="2000" dirty="0"/>
              <a:t>Nelle donne con diabete gestazionale se entro </a:t>
            </a:r>
            <a:r>
              <a:rPr lang="it-IT" sz="2000" b="1" dirty="0"/>
              <a:t>2 settimane</a:t>
            </a:r>
            <a:r>
              <a:rPr lang="it-IT" sz="2000" dirty="0"/>
              <a:t> dalla diagnosi non si raggiungono gli obiettivi glicemici va intrapresa la terapia insulinica. Gli schemi possono essere individualizzati: sono possibili schemi a 1 o 2 iniezioni fino al trattamento insulinico intensivo (</a:t>
            </a:r>
            <a:r>
              <a:rPr lang="it-IT" sz="2000" dirty="0" err="1"/>
              <a:t>basal-bolus</a:t>
            </a:r>
            <a:r>
              <a:rPr lang="it-IT" sz="2000" dirty="0"/>
              <a:t>). </a:t>
            </a:r>
          </a:p>
          <a:p>
            <a:pPr algn="just"/>
            <a:endParaRPr lang="it-IT" sz="2000" dirty="0"/>
          </a:p>
          <a:p>
            <a:pPr algn="just"/>
            <a:r>
              <a:rPr lang="it-IT" sz="2000" dirty="0"/>
              <a:t>Fabbisogno insulinico. </a:t>
            </a:r>
            <a:r>
              <a:rPr lang="it-IT" sz="2000" dirty="0" smtClean="0"/>
              <a:t>Variabile (entità dell’aumento ponderale e trimestre). </a:t>
            </a:r>
          </a:p>
          <a:p>
            <a:pPr algn="just"/>
            <a:r>
              <a:rPr lang="it-IT" sz="2000" dirty="0" smtClean="0"/>
              <a:t>Nel </a:t>
            </a:r>
            <a:r>
              <a:rPr lang="it-IT" sz="2000" dirty="0" err="1"/>
              <a:t>basal-bolus</a:t>
            </a:r>
            <a:r>
              <a:rPr lang="it-IT" sz="2000" dirty="0"/>
              <a:t> si può indicativamente far riferimento ai seguenti dosaggio: 0.7 U/Kg I trimestre fino a 0.9 U/Kg al III trimestre. 50% rapida 50% lenta. </a:t>
            </a:r>
          </a:p>
          <a:p>
            <a:pPr algn="just"/>
            <a:endParaRPr lang="it-IT" dirty="0" smtClean="0"/>
          </a:p>
        </p:txBody>
      </p:sp>
      <p:pic>
        <p:nvPicPr>
          <p:cNvPr id="4" name="Immagine 3"/>
          <p:cNvPicPr>
            <a:picLocks noChangeAspect="1"/>
          </p:cNvPicPr>
          <p:nvPr/>
        </p:nvPicPr>
        <p:blipFill>
          <a:blip r:embed="rId3"/>
          <a:stretch>
            <a:fillRect/>
          </a:stretch>
        </p:blipFill>
        <p:spPr>
          <a:xfrm>
            <a:off x="2145125" y="3867242"/>
            <a:ext cx="5157979" cy="2741371"/>
          </a:xfrm>
          <a:prstGeom prst="rect">
            <a:avLst/>
          </a:prstGeom>
        </p:spPr>
      </p:pic>
    </p:spTree>
    <p:extLst>
      <p:ext uri="{BB962C8B-B14F-4D97-AF65-F5344CB8AC3E}">
        <p14:creationId xmlns:p14="http://schemas.microsoft.com/office/powerpoint/2010/main" val="70186307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61" name="Rectangle 2089"/>
          <p:cNvSpPr>
            <a:spLocks noChangeArrowheads="1"/>
          </p:cNvSpPr>
          <p:nvPr/>
        </p:nvSpPr>
        <p:spPr bwMode="auto">
          <a:xfrm>
            <a:off x="795528" y="448056"/>
            <a:ext cx="7564374" cy="8412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3470" dir="2700000" algn="ctr" rotWithShape="0">
                    <a:schemeClr val="bg2">
                      <a:alpha val="74998"/>
                    </a:schemeClr>
                  </a:outerShdw>
                </a:effectLst>
              </a14:hiddenEffects>
            </a:ext>
          </a:extLst>
        </p:spPr>
        <p:txBody>
          <a:bodyPr lIns="92075" tIns="46038" rIns="92075" bIns="46038" anchor="ctr"/>
          <a:lstStyle/>
          <a:p>
            <a:pPr algn="ctr" eaLnBrk="1" hangingPunct="1">
              <a:defRPr/>
            </a:pPr>
            <a:r>
              <a:rPr lang="it-IT" sz="4400" dirty="0">
                <a:solidFill>
                  <a:srgbClr val="000000"/>
                </a:solidFill>
                <a:ea typeface="ＭＳ Ｐゴシック" charset="0"/>
              </a:rPr>
              <a:t>Diabete Mellito:</a:t>
            </a:r>
            <a:r>
              <a:rPr lang="it-IT" sz="4400" dirty="0">
                <a:solidFill>
                  <a:srgbClr val="3F69BE"/>
                </a:solidFill>
                <a:ea typeface="ＭＳ Ｐゴシック" charset="0"/>
              </a:rPr>
              <a:t> </a:t>
            </a:r>
            <a:r>
              <a:rPr lang="it-IT" sz="4400" i="1" dirty="0" smtClean="0">
                <a:solidFill>
                  <a:srgbClr val="FF0000"/>
                </a:solidFill>
                <a:ea typeface="ＭＳ Ｐゴシック" charset="0"/>
              </a:rPr>
              <a:t>complicanze</a:t>
            </a:r>
            <a:endParaRPr lang="it-IT" sz="4400" i="1" dirty="0">
              <a:solidFill>
                <a:srgbClr val="FF0000"/>
              </a:solidFill>
              <a:ea typeface="ＭＳ Ｐゴシック" charset="0"/>
            </a:endParaRPr>
          </a:p>
        </p:txBody>
      </p:sp>
      <p:sp>
        <p:nvSpPr>
          <p:cNvPr id="2" name="CasellaDiTesto 1"/>
          <p:cNvSpPr txBox="1"/>
          <p:nvPr/>
        </p:nvSpPr>
        <p:spPr>
          <a:xfrm>
            <a:off x="313779" y="2202560"/>
            <a:ext cx="8520126" cy="4154984"/>
          </a:xfrm>
          <a:prstGeom prst="rect">
            <a:avLst/>
          </a:prstGeom>
          <a:noFill/>
        </p:spPr>
        <p:txBody>
          <a:bodyPr wrap="square" rtlCol="0">
            <a:spAutoFit/>
          </a:bodyPr>
          <a:lstStyle/>
          <a:p>
            <a:pPr algn="just"/>
            <a:r>
              <a:rPr lang="it-IT" sz="2400" b="1" dirty="0" smtClean="0"/>
              <a:t>ACUTE</a:t>
            </a:r>
            <a:r>
              <a:rPr lang="it-IT" sz="2400" dirty="0" smtClean="0"/>
              <a:t>:	</a:t>
            </a:r>
            <a:r>
              <a:rPr lang="it-IT" sz="2400" dirty="0" smtClean="0">
                <a:solidFill>
                  <a:srgbClr val="0000FF"/>
                </a:solidFill>
              </a:rPr>
              <a:t>IPOGLICEMIA</a:t>
            </a:r>
          </a:p>
          <a:p>
            <a:pPr algn="just"/>
            <a:r>
              <a:rPr lang="it-IT" sz="2400" dirty="0">
                <a:solidFill>
                  <a:srgbClr val="0000FF"/>
                </a:solidFill>
              </a:rPr>
              <a:t>	</a:t>
            </a:r>
            <a:r>
              <a:rPr lang="it-IT" sz="2400" dirty="0" smtClean="0">
                <a:solidFill>
                  <a:srgbClr val="0000FF"/>
                </a:solidFill>
              </a:rPr>
              <a:t>		CHETOACIDOSI</a:t>
            </a:r>
          </a:p>
          <a:p>
            <a:pPr algn="just"/>
            <a:r>
              <a:rPr lang="it-IT" sz="2400" dirty="0"/>
              <a:t>	</a:t>
            </a:r>
            <a:r>
              <a:rPr lang="it-IT" sz="2400" dirty="0" smtClean="0"/>
              <a:t>		COMA IPEROSMOLARE NON CHETOSICO</a:t>
            </a:r>
          </a:p>
          <a:p>
            <a:pPr algn="just"/>
            <a:endParaRPr lang="it-IT" sz="2400" dirty="0" smtClean="0"/>
          </a:p>
          <a:p>
            <a:pPr algn="just"/>
            <a:r>
              <a:rPr lang="it-IT" sz="2400" b="1" dirty="0" smtClean="0"/>
              <a:t>CRONICHE</a:t>
            </a:r>
            <a:r>
              <a:rPr lang="it-IT" sz="2400" dirty="0" smtClean="0"/>
              <a:t>: MACROANGIOPATICHE 	- Cardiovascolari</a:t>
            </a:r>
          </a:p>
          <a:p>
            <a:pPr algn="just"/>
            <a:r>
              <a:rPr lang="it-IT" sz="2400" dirty="0"/>
              <a:t>	</a:t>
            </a:r>
            <a:r>
              <a:rPr lang="it-IT" sz="2400" dirty="0" smtClean="0"/>
              <a:t>									- Cerebrovascolari</a:t>
            </a:r>
          </a:p>
          <a:p>
            <a:pPr algn="just"/>
            <a:r>
              <a:rPr lang="it-IT" sz="2400" dirty="0"/>
              <a:t>	</a:t>
            </a:r>
            <a:r>
              <a:rPr lang="it-IT" sz="2400" dirty="0" smtClean="0"/>
              <a:t>									- AOAI</a:t>
            </a:r>
          </a:p>
          <a:p>
            <a:pPr algn="just"/>
            <a:endParaRPr lang="it-IT" sz="2400" dirty="0"/>
          </a:p>
          <a:p>
            <a:pPr algn="just"/>
            <a:r>
              <a:rPr lang="it-IT" sz="2400" dirty="0" smtClean="0"/>
              <a:t>			  MICROANGIOPATICHE	- </a:t>
            </a:r>
            <a:r>
              <a:rPr lang="it-IT" sz="2400" dirty="0" smtClean="0">
                <a:solidFill>
                  <a:srgbClr val="0000FF"/>
                </a:solidFill>
              </a:rPr>
              <a:t>Nefropatia</a:t>
            </a:r>
          </a:p>
          <a:p>
            <a:pPr algn="just"/>
            <a:r>
              <a:rPr lang="it-IT" sz="2400" dirty="0">
                <a:solidFill>
                  <a:srgbClr val="0000FF"/>
                </a:solidFill>
              </a:rPr>
              <a:t>	</a:t>
            </a:r>
            <a:r>
              <a:rPr lang="it-IT" sz="2400" dirty="0" smtClean="0">
                <a:solidFill>
                  <a:srgbClr val="0000FF"/>
                </a:solidFill>
              </a:rPr>
              <a:t>									- Retinopatia</a:t>
            </a:r>
          </a:p>
          <a:p>
            <a:pPr algn="just"/>
            <a:r>
              <a:rPr lang="it-IT" sz="2400" dirty="0"/>
              <a:t>	</a:t>
            </a:r>
            <a:r>
              <a:rPr lang="it-IT" sz="2400" dirty="0" smtClean="0"/>
              <a:t>									- Neuropatia</a:t>
            </a:r>
          </a:p>
        </p:txBody>
      </p:sp>
    </p:spTree>
    <p:extLst>
      <p:ext uri="{BB962C8B-B14F-4D97-AF65-F5344CB8AC3E}">
        <p14:creationId xmlns:p14="http://schemas.microsoft.com/office/powerpoint/2010/main" val="427206150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223264" y="414891"/>
            <a:ext cx="8699500" cy="573766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it-IT" sz="3900" b="1" dirty="0" smtClean="0"/>
              <a:t>IPOGLICEMIA</a:t>
            </a:r>
          </a:p>
          <a:p>
            <a:pPr marL="0" indent="0" algn="just">
              <a:buFont typeface="Arial"/>
              <a:buNone/>
            </a:pPr>
            <a:endParaRPr lang="it-IT" dirty="0" smtClean="0"/>
          </a:p>
          <a:p>
            <a:pPr marL="0" indent="0" algn="just">
              <a:buFont typeface="Arial"/>
              <a:buNone/>
            </a:pPr>
            <a:r>
              <a:rPr lang="it-IT" b="1" dirty="0" smtClean="0"/>
              <a:t>Glicemia &lt; 70 mg/</a:t>
            </a:r>
            <a:r>
              <a:rPr lang="it-IT" b="1" dirty="0" err="1" smtClean="0"/>
              <a:t>dL</a:t>
            </a:r>
            <a:endParaRPr lang="it-IT" b="1" dirty="0" smtClean="0"/>
          </a:p>
          <a:p>
            <a:pPr marL="0" indent="0" algn="just">
              <a:buNone/>
            </a:pPr>
            <a:r>
              <a:rPr lang="it-IT" dirty="0" smtClean="0"/>
              <a:t>Donne </a:t>
            </a:r>
            <a:r>
              <a:rPr lang="it-IT" dirty="0"/>
              <a:t>con </a:t>
            </a:r>
            <a:r>
              <a:rPr lang="it-IT" b="1" dirty="0"/>
              <a:t>DMT1</a:t>
            </a:r>
            <a:r>
              <a:rPr lang="it-IT" dirty="0"/>
              <a:t> sono a rischio  di ipoglicemia soprattutto nel </a:t>
            </a:r>
            <a:r>
              <a:rPr lang="it-IT" b="1" dirty="0"/>
              <a:t>1° trimestre</a:t>
            </a:r>
          </a:p>
          <a:p>
            <a:pPr marL="0" indent="0" algn="just">
              <a:buFont typeface="Arial"/>
              <a:buNone/>
            </a:pPr>
            <a:r>
              <a:rPr lang="it-IT" dirty="0" smtClean="0"/>
              <a:t>Sintomi </a:t>
            </a:r>
            <a:r>
              <a:rPr lang="it-IT" dirty="0" err="1" smtClean="0"/>
              <a:t>autonomici</a:t>
            </a:r>
            <a:r>
              <a:rPr lang="it-IT" dirty="0" smtClean="0"/>
              <a:t> (tremore, tachicardia, sudorazione algida, irritabilità) e </a:t>
            </a:r>
            <a:r>
              <a:rPr lang="it-IT" dirty="0" err="1" smtClean="0"/>
              <a:t>neuroglicopenici</a:t>
            </a:r>
            <a:r>
              <a:rPr lang="it-IT" dirty="0" smtClean="0"/>
              <a:t>  (disturbi di attenzione, offuscamento della vista, sonnolenza)</a:t>
            </a:r>
          </a:p>
          <a:p>
            <a:pPr marL="0" indent="0" algn="just">
              <a:buFont typeface="Arial"/>
              <a:buNone/>
            </a:pPr>
            <a:r>
              <a:rPr lang="it-IT" dirty="0" smtClean="0"/>
              <a:t>Trattamento: 	</a:t>
            </a:r>
            <a:r>
              <a:rPr lang="it-IT" b="1" dirty="0" smtClean="0"/>
              <a:t>regola del «15»</a:t>
            </a:r>
          </a:p>
          <a:p>
            <a:pPr marL="0" indent="0" algn="just">
              <a:buFont typeface="Arial"/>
              <a:buNone/>
            </a:pPr>
            <a:r>
              <a:rPr lang="it-IT" dirty="0"/>
              <a:t>	</a:t>
            </a:r>
            <a:r>
              <a:rPr lang="it-IT" dirty="0" smtClean="0"/>
              <a:t>				</a:t>
            </a:r>
            <a:r>
              <a:rPr lang="it-IT" b="1" dirty="0" err="1" smtClean="0"/>
              <a:t>glucagone</a:t>
            </a:r>
            <a:r>
              <a:rPr lang="it-IT" dirty="0" smtClean="0"/>
              <a:t> – le donne gravide con DMT1 dovrebbero averlo a casa</a:t>
            </a:r>
          </a:p>
          <a:p>
            <a:pPr marL="0" indent="0" algn="just">
              <a:buFont typeface="Arial"/>
              <a:buNone/>
            </a:pPr>
            <a:endParaRPr lang="it-IT" dirty="0" smtClean="0"/>
          </a:p>
          <a:p>
            <a:pPr marL="0" indent="0" algn="just">
              <a:buFont typeface="Arial"/>
              <a:buNone/>
            </a:pPr>
            <a:endParaRPr lang="it-IT" b="1" dirty="0" smtClean="0"/>
          </a:p>
        </p:txBody>
      </p:sp>
    </p:spTree>
    <p:extLst>
      <p:ext uri="{BB962C8B-B14F-4D97-AF65-F5344CB8AC3E}">
        <p14:creationId xmlns:p14="http://schemas.microsoft.com/office/powerpoint/2010/main" val="13901672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277091" y="736600"/>
            <a:ext cx="8631382" cy="892175"/>
          </a:xfrm>
        </p:spPr>
        <p:txBody>
          <a:bodyPr>
            <a:normAutofit fontScale="90000"/>
          </a:bodyPr>
          <a:lstStyle/>
          <a:p>
            <a:pPr algn="ctr" eaLnBrk="1" hangingPunct="1"/>
            <a:r>
              <a:rPr lang="it-IT" altLang="it-IT" sz="3400" b="1" dirty="0" smtClean="0">
                <a:solidFill>
                  <a:srgbClr val="FF0066"/>
                </a:solidFill>
              </a:rPr>
              <a:t>TRATTAMENTO IPOGLICEMIA LIEVE /MODERATA 1</a:t>
            </a:r>
            <a:br>
              <a:rPr lang="it-IT" altLang="it-IT" sz="3400" b="1" dirty="0" smtClean="0">
                <a:solidFill>
                  <a:srgbClr val="FF0066"/>
                </a:solidFill>
              </a:rPr>
            </a:br>
            <a:r>
              <a:rPr lang="it-IT" altLang="it-IT" sz="3400" b="1" dirty="0" smtClean="0">
                <a:solidFill>
                  <a:srgbClr val="FF0066"/>
                </a:solidFill>
              </a:rPr>
              <a:t> </a:t>
            </a:r>
            <a:r>
              <a:rPr lang="ja-JP" altLang="it-IT" sz="2600" b="1" dirty="0" smtClean="0">
                <a:solidFill>
                  <a:srgbClr val="FF0066"/>
                </a:solidFill>
              </a:rPr>
              <a:t>“</a:t>
            </a:r>
            <a:r>
              <a:rPr lang="it-IT" altLang="ja-JP" sz="2600" b="1" dirty="0" smtClean="0">
                <a:solidFill>
                  <a:srgbClr val="FF0066"/>
                </a:solidFill>
              </a:rPr>
              <a:t>Regola del 15</a:t>
            </a:r>
            <a:r>
              <a:rPr lang="ja-JP" altLang="it-IT" sz="2600" b="1" dirty="0" smtClean="0">
                <a:solidFill>
                  <a:srgbClr val="FF0066"/>
                </a:solidFill>
              </a:rPr>
              <a:t>”</a:t>
            </a:r>
            <a:endParaRPr lang="it-IT" altLang="it-IT" sz="2600" b="1" dirty="0" smtClean="0">
              <a:solidFill>
                <a:srgbClr val="FF0066"/>
              </a:solidFill>
            </a:endParaRPr>
          </a:p>
        </p:txBody>
      </p:sp>
      <p:sp>
        <p:nvSpPr>
          <p:cNvPr id="36866" name="Rectangle 3"/>
          <p:cNvSpPr>
            <a:spLocks noGrp="1" noChangeArrowheads="1"/>
          </p:cNvSpPr>
          <p:nvPr>
            <p:ph type="body" sz="half" idx="1"/>
          </p:nvPr>
        </p:nvSpPr>
        <p:spPr>
          <a:xfrm>
            <a:off x="277091" y="1752600"/>
            <a:ext cx="8631382" cy="2057400"/>
          </a:xfrm>
        </p:spPr>
        <p:txBody>
          <a:bodyPr/>
          <a:lstStyle/>
          <a:p>
            <a:pPr eaLnBrk="1" hangingPunct="1"/>
            <a:r>
              <a:rPr lang="it-IT" altLang="it-IT" sz="2200" dirty="0" smtClean="0"/>
              <a:t>Quando un paziente avverte sintomi di ipoglicemia, </a:t>
            </a:r>
            <a:r>
              <a:rPr lang="it-IT" altLang="it-IT" sz="2200" dirty="0" smtClean="0">
                <a:solidFill>
                  <a:srgbClr val="FF0066"/>
                </a:solidFill>
              </a:rPr>
              <a:t>misuro subito la glicemia</a:t>
            </a:r>
            <a:r>
              <a:rPr lang="it-IT" altLang="it-IT" sz="2200" dirty="0" smtClean="0"/>
              <a:t> con il glucometro</a:t>
            </a:r>
          </a:p>
          <a:p>
            <a:pPr eaLnBrk="1" hangingPunct="1"/>
            <a:r>
              <a:rPr lang="it-IT" altLang="it-IT" sz="2200" dirty="0" smtClean="0"/>
              <a:t>Se il valore che misuro è </a:t>
            </a:r>
            <a:r>
              <a:rPr lang="it-IT" altLang="it-IT" sz="2200" dirty="0" smtClean="0">
                <a:solidFill>
                  <a:srgbClr val="FF0066"/>
                </a:solidFill>
              </a:rPr>
              <a:t>inferiore a 70 mg/dl </a:t>
            </a:r>
            <a:r>
              <a:rPr lang="it-IT" altLang="it-IT" sz="2200" dirty="0" smtClean="0"/>
              <a:t>gli somministro subito </a:t>
            </a:r>
            <a:r>
              <a:rPr lang="it-IT" altLang="it-IT" sz="2200" dirty="0" smtClean="0">
                <a:solidFill>
                  <a:srgbClr val="FF0066"/>
                </a:solidFill>
              </a:rPr>
              <a:t>15 mg di zuccheri semplici</a:t>
            </a:r>
            <a:r>
              <a:rPr lang="it-IT" altLang="it-IT" sz="2200" dirty="0" smtClean="0"/>
              <a:t>:</a:t>
            </a:r>
          </a:p>
          <a:p>
            <a:pPr eaLnBrk="1" hangingPunct="1"/>
            <a:endParaRPr lang="it-IT" altLang="it-IT" sz="2200" dirty="0" smtClean="0"/>
          </a:p>
        </p:txBody>
      </p:sp>
      <p:graphicFrame>
        <p:nvGraphicFramePr>
          <p:cNvPr id="74785" name="Group 33"/>
          <p:cNvGraphicFramePr>
            <a:graphicFrameLocks noGrp="1"/>
          </p:cNvGraphicFramePr>
          <p:nvPr>
            <p:ph sz="half" idx="2"/>
          </p:nvPr>
        </p:nvGraphicFramePr>
        <p:xfrm>
          <a:off x="179388" y="3500438"/>
          <a:ext cx="8856662" cy="2430619"/>
        </p:xfrm>
        <a:graphic>
          <a:graphicData uri="http://schemas.openxmlformats.org/drawingml/2006/table">
            <a:tbl>
              <a:tblPr/>
              <a:tblGrid>
                <a:gridCol w="8856662">
                  <a:extLst>
                    <a:ext uri="{9D8B030D-6E8A-4147-A177-3AD203B41FA5}">
                      <a16:colId xmlns="" xmlns:a16="http://schemas.microsoft.com/office/drawing/2014/main" val="20000"/>
                    </a:ext>
                  </a:extLst>
                </a:gridCol>
              </a:tblGrid>
              <a:tr h="541051">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it-IT" sz="2000" b="1" i="0" u="none" strike="noStrike" cap="none" normalizeH="0" baseline="0" smtClean="0">
                          <a:ln>
                            <a:noFill/>
                          </a:ln>
                          <a:solidFill>
                            <a:schemeClr val="tx1"/>
                          </a:solidFill>
                          <a:effectLst/>
                          <a:latin typeface="Verdana" pitchFamily="34" charset="0"/>
                        </a:rPr>
                        <a:t>CIBI CHE CONTENGONO 15 g DI ZUCCHERI SEMPLICI:</a:t>
                      </a:r>
                      <a:r>
                        <a:rPr kumimoji="0" lang="it-IT" sz="2000" b="0" i="0" u="none" strike="noStrike" cap="none" normalizeH="0" baseline="0" smtClean="0">
                          <a:ln>
                            <a:noFill/>
                          </a:ln>
                          <a:solidFill>
                            <a:schemeClr val="tx1"/>
                          </a:solidFill>
                          <a:effectLst/>
                          <a:latin typeface="Verdana" pitchFamily="34" charset="0"/>
                        </a:rPr>
                        <a:t> </a:t>
                      </a:r>
                    </a:p>
                  </a:txBody>
                  <a:tcPr marT="45696" marB="4569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96161">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it-IT" sz="2000" b="0" i="0" u="none" strike="noStrike" cap="none" normalizeH="0" baseline="0" smtClean="0">
                          <a:ln>
                            <a:noFill/>
                          </a:ln>
                          <a:solidFill>
                            <a:schemeClr val="tx1"/>
                          </a:solidFill>
                          <a:effectLst/>
                          <a:latin typeface="Verdana" pitchFamily="34" charset="0"/>
                        </a:rPr>
                        <a:t>3 cucchiaini o 3 bustine o 4 zollette di zucchero sciolti in acqua</a:t>
                      </a:r>
                    </a:p>
                  </a:txBody>
                  <a:tcPr marT="45696" marB="4569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96161">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it-IT" sz="2000" b="0" i="0" u="none" strike="noStrike" cap="none" normalizeH="0" baseline="0" smtClean="0">
                          <a:ln>
                            <a:noFill/>
                          </a:ln>
                          <a:solidFill>
                            <a:schemeClr val="tx1"/>
                          </a:solidFill>
                          <a:effectLst/>
                          <a:latin typeface="Verdana" pitchFamily="34" charset="0"/>
                        </a:rPr>
                        <a:t>125 ml di succo di frutta: 1 bottiglietta o un bicchiere</a:t>
                      </a:r>
                    </a:p>
                  </a:txBody>
                  <a:tcPr marT="45696" marB="4569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700929">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it-IT" sz="2000" b="0" i="0" u="none" strike="noStrike" cap="none" normalizeH="0" baseline="0" smtClean="0">
                          <a:ln>
                            <a:noFill/>
                          </a:ln>
                          <a:solidFill>
                            <a:schemeClr val="tx1"/>
                          </a:solidFill>
                          <a:effectLst/>
                          <a:latin typeface="Verdana" pitchFamily="34" charset="0"/>
                        </a:rPr>
                        <a:t>150 ml (un bicchiere) di Coca-cola, o Fanta, o Gazzosa, o Pepsi , o gingerino</a:t>
                      </a:r>
                    </a:p>
                  </a:txBody>
                  <a:tcPr marT="45696" marB="4569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396161">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it-IT" sz="2000" b="0" i="0" u="none" strike="noStrike" cap="none" normalizeH="0" baseline="0" smtClean="0">
                          <a:ln>
                            <a:noFill/>
                          </a:ln>
                          <a:solidFill>
                            <a:schemeClr val="tx1"/>
                          </a:solidFill>
                          <a:effectLst/>
                          <a:latin typeface="Verdana" pitchFamily="34" charset="0"/>
                        </a:rPr>
                        <a:t>3 caramelle fondenti</a:t>
                      </a:r>
                    </a:p>
                  </a:txBody>
                  <a:tcPr marT="45696" marB="45696"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7611071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uppo 9"/>
          <p:cNvGrpSpPr>
            <a:grpSpLocks/>
          </p:cNvGrpSpPr>
          <p:nvPr/>
        </p:nvGrpSpPr>
        <p:grpSpPr bwMode="auto">
          <a:xfrm>
            <a:off x="323850" y="1052513"/>
            <a:ext cx="2862263" cy="2328862"/>
            <a:chOff x="738188" y="1501775"/>
            <a:chExt cx="2862145" cy="2329369"/>
          </a:xfrm>
        </p:grpSpPr>
        <p:pic>
          <p:nvPicPr>
            <p:cNvPr id="38932" name="Immagine 2" descr="zucchero.tif"/>
            <p:cNvPicPr>
              <a:picLocks noChangeAspect="1"/>
            </p:cNvPicPr>
            <p:nvPr/>
          </p:nvPicPr>
          <p:blipFill>
            <a:blip r:embed="rId3">
              <a:extLst>
                <a:ext uri="{28A0092B-C50C-407E-A947-70E740481C1C}">
                  <a14:useLocalDpi xmlns:a14="http://schemas.microsoft.com/office/drawing/2010/main" val="0"/>
                </a:ext>
              </a:extLst>
            </a:blip>
            <a:srcRect l="78349" t="11552" r="2751" b="50902"/>
            <a:stretch>
              <a:fillRect/>
            </a:stretch>
          </p:blipFill>
          <p:spPr bwMode="auto">
            <a:xfrm rot="-1147668">
              <a:off x="738188" y="1933575"/>
              <a:ext cx="1296987"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3" name="Immagine 3" descr="zucchero.tif"/>
            <p:cNvPicPr>
              <a:picLocks noChangeAspect="1"/>
            </p:cNvPicPr>
            <p:nvPr/>
          </p:nvPicPr>
          <p:blipFill>
            <a:blip r:embed="rId3">
              <a:extLst>
                <a:ext uri="{28A0092B-C50C-407E-A947-70E740481C1C}">
                  <a14:useLocalDpi xmlns:a14="http://schemas.microsoft.com/office/drawing/2010/main" val="0"/>
                </a:ext>
              </a:extLst>
            </a:blip>
            <a:srcRect l="78349" t="11552" r="2751" b="50902"/>
            <a:stretch>
              <a:fillRect/>
            </a:stretch>
          </p:blipFill>
          <p:spPr bwMode="auto">
            <a:xfrm rot="-1147668">
              <a:off x="1603375" y="1501775"/>
              <a:ext cx="12954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4" name="Immagine 4" descr="zucchero.tif"/>
            <p:cNvPicPr>
              <a:picLocks noChangeAspect="1"/>
            </p:cNvPicPr>
            <p:nvPr/>
          </p:nvPicPr>
          <p:blipFill>
            <a:blip r:embed="rId3">
              <a:extLst>
                <a:ext uri="{28A0092B-C50C-407E-A947-70E740481C1C}">
                  <a14:useLocalDpi xmlns:a14="http://schemas.microsoft.com/office/drawing/2010/main" val="0"/>
                </a:ext>
              </a:extLst>
            </a:blip>
            <a:srcRect l="78349" t="11552" r="2751" b="50902"/>
            <a:stretch>
              <a:fillRect/>
            </a:stretch>
          </p:blipFill>
          <p:spPr bwMode="auto">
            <a:xfrm rot="723477">
              <a:off x="2304933" y="1959481"/>
              <a:ext cx="12954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14" name="Gruppo 7"/>
          <p:cNvGrpSpPr>
            <a:grpSpLocks/>
          </p:cNvGrpSpPr>
          <p:nvPr/>
        </p:nvGrpSpPr>
        <p:grpSpPr bwMode="auto">
          <a:xfrm>
            <a:off x="6659563" y="1125538"/>
            <a:ext cx="2376487" cy="2159000"/>
            <a:chOff x="2987824" y="1881187"/>
            <a:chExt cx="3131988" cy="3095625"/>
          </a:xfrm>
        </p:grpSpPr>
        <p:pic>
          <p:nvPicPr>
            <p:cNvPr id="38930" name="Immagine 5" descr="MH90030004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24187" y="1881187"/>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Immagine 6" descr="MH900300049.JPG"/>
            <p:cNvPicPr>
              <a:picLocks noChangeAspect="1"/>
            </p:cNvPicPr>
            <p:nvPr/>
          </p:nvPicPr>
          <p:blipFill>
            <a:blip r:embed="rId4">
              <a:extLst>
                <a:ext uri="{28A0092B-C50C-407E-A947-70E740481C1C}">
                  <a14:useLocalDpi xmlns:a14="http://schemas.microsoft.com/office/drawing/2010/main" val="0"/>
                </a:ext>
              </a:extLst>
            </a:blip>
            <a:srcRect t="48849" r="55804" b="9743"/>
            <a:stretch>
              <a:fillRect/>
            </a:stretch>
          </p:blipFill>
          <p:spPr bwMode="auto">
            <a:xfrm>
              <a:off x="2987824" y="2060849"/>
              <a:ext cx="1368152" cy="122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15" name="Gruppo 13"/>
          <p:cNvGrpSpPr>
            <a:grpSpLocks/>
          </p:cNvGrpSpPr>
          <p:nvPr/>
        </p:nvGrpSpPr>
        <p:grpSpPr bwMode="auto">
          <a:xfrm>
            <a:off x="3708400" y="981075"/>
            <a:ext cx="1944688" cy="2303463"/>
            <a:chOff x="6775648" y="3356992"/>
            <a:chExt cx="1641376" cy="1684784"/>
          </a:xfrm>
        </p:grpSpPr>
        <p:pic>
          <p:nvPicPr>
            <p:cNvPr id="38927" name="Immagine 10" descr="MB900403694.JPG"/>
            <p:cNvPicPr>
              <a:picLocks noChangeAspect="1"/>
            </p:cNvPicPr>
            <p:nvPr/>
          </p:nvPicPr>
          <p:blipFill>
            <a:blip r:embed="rId5">
              <a:extLst>
                <a:ext uri="{28A0092B-C50C-407E-A947-70E740481C1C}">
                  <a14:useLocalDpi xmlns:a14="http://schemas.microsoft.com/office/drawing/2010/main" val="0"/>
                </a:ext>
              </a:extLst>
            </a:blip>
            <a:srcRect l="11812" t="74811"/>
            <a:stretch>
              <a:fillRect/>
            </a:stretch>
          </p:blipFill>
          <p:spPr bwMode="auto">
            <a:xfrm>
              <a:off x="6804248" y="4581128"/>
              <a:ext cx="1612776" cy="46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Immagine 11" descr="MB900403694.JPG"/>
            <p:cNvPicPr>
              <a:picLocks noChangeAspect="1"/>
            </p:cNvPicPr>
            <p:nvPr/>
          </p:nvPicPr>
          <p:blipFill>
            <a:blip r:embed="rId5">
              <a:extLst>
                <a:ext uri="{28A0092B-C50C-407E-A947-70E740481C1C}">
                  <a14:useLocalDpi xmlns:a14="http://schemas.microsoft.com/office/drawing/2010/main" val="0"/>
                </a:ext>
              </a:extLst>
            </a:blip>
            <a:srcRect l="11812" t="74811"/>
            <a:stretch>
              <a:fillRect/>
            </a:stretch>
          </p:blipFill>
          <p:spPr bwMode="auto">
            <a:xfrm>
              <a:off x="6804248" y="3933056"/>
              <a:ext cx="1612776" cy="46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9" name="Immagine 12" descr="MB900403694.JPG"/>
            <p:cNvPicPr>
              <a:picLocks noChangeAspect="1"/>
            </p:cNvPicPr>
            <p:nvPr/>
          </p:nvPicPr>
          <p:blipFill>
            <a:blip r:embed="rId5">
              <a:extLst>
                <a:ext uri="{28A0092B-C50C-407E-A947-70E740481C1C}">
                  <a14:useLocalDpi xmlns:a14="http://schemas.microsoft.com/office/drawing/2010/main" val="0"/>
                </a:ext>
              </a:extLst>
            </a:blip>
            <a:srcRect l="11812" t="74811"/>
            <a:stretch>
              <a:fillRect/>
            </a:stretch>
          </p:blipFill>
          <p:spPr bwMode="auto">
            <a:xfrm>
              <a:off x="6775648" y="3356992"/>
              <a:ext cx="1612776" cy="460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916" name="Gruppo 20"/>
          <p:cNvGrpSpPr>
            <a:grpSpLocks/>
          </p:cNvGrpSpPr>
          <p:nvPr/>
        </p:nvGrpSpPr>
        <p:grpSpPr bwMode="auto">
          <a:xfrm>
            <a:off x="2987675" y="3860800"/>
            <a:ext cx="1857375" cy="2466975"/>
            <a:chOff x="6012160" y="1412776"/>
            <a:chExt cx="1857375" cy="2466975"/>
          </a:xfrm>
        </p:grpSpPr>
        <p:pic>
          <p:nvPicPr>
            <p:cNvPr id="38925" name="Immagine 17" descr="bri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1412776"/>
              <a:ext cx="185737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ttangolo 19"/>
            <p:cNvSpPr/>
            <p:nvPr/>
          </p:nvSpPr>
          <p:spPr>
            <a:xfrm>
              <a:off x="6083598" y="1844576"/>
              <a:ext cx="1368425" cy="936625"/>
            </a:xfrm>
            <a:prstGeom prst="rect">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pic>
        <p:nvPicPr>
          <p:cNvPr id="38917" name="Immagine 15" descr="coca-cola-un-bicchiere-di-bere-bere-bere-al-limone_310410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64163" y="3860800"/>
            <a:ext cx="1506537"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Immagine 16" descr="bicchieri-coca-cola-1.jpg"/>
          <p:cNvPicPr>
            <a:picLocks noChangeAspect="1"/>
          </p:cNvPicPr>
          <p:nvPr/>
        </p:nvPicPr>
        <p:blipFill>
          <a:blip r:embed="rId8">
            <a:extLst>
              <a:ext uri="{28A0092B-C50C-407E-A947-70E740481C1C}">
                <a14:useLocalDpi xmlns:a14="http://schemas.microsoft.com/office/drawing/2010/main" val="0"/>
              </a:ext>
            </a:extLst>
          </a:blip>
          <a:srcRect r="81795" b="51360"/>
          <a:stretch>
            <a:fillRect/>
          </a:stretch>
        </p:blipFill>
        <p:spPr bwMode="auto">
          <a:xfrm>
            <a:off x="7164388" y="3500438"/>
            <a:ext cx="98901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Rettangolo 17"/>
          <p:cNvSpPr>
            <a:spLocks noChangeArrowheads="1"/>
          </p:cNvSpPr>
          <p:nvPr/>
        </p:nvSpPr>
        <p:spPr bwMode="auto">
          <a:xfrm>
            <a:off x="-107950" y="3348038"/>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it-IT" altLang="it-IT" sz="1800" b="1">
                <a:latin typeface="Tahoma" panose="020B0604030504040204" pitchFamily="34" charset="0"/>
                <a:cs typeface="Arial" panose="020B0604020202020204" pitchFamily="34" charset="0"/>
              </a:rPr>
              <a:t> 3 bustine di zucchero  O  3 cucchiani da the di zucchero</a:t>
            </a:r>
          </a:p>
        </p:txBody>
      </p:sp>
      <p:sp>
        <p:nvSpPr>
          <p:cNvPr id="19" name="Rectangle 2"/>
          <p:cNvSpPr>
            <a:spLocks noGrp="1" noChangeArrowheads="1"/>
          </p:cNvSpPr>
          <p:nvPr>
            <p:ph type="title" idx="4294967295"/>
          </p:nvPr>
        </p:nvSpPr>
        <p:spPr>
          <a:xfrm>
            <a:off x="216024" y="116632"/>
            <a:ext cx="8892480" cy="838200"/>
          </a:xfrm>
          <a:solidFill>
            <a:srgbClr val="0070C0"/>
          </a:solidFill>
          <a:ln>
            <a:miter lim="800000"/>
            <a:headEnd/>
            <a:tailEnd/>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rIns="0" bIns="0" anchor="ctr">
            <a:normAutofit/>
            <a:scene3d>
              <a:camera prst="orthographicFront"/>
              <a:lightRig rig="freezing" dir="t">
                <a:rot lat="0" lon="0" rev="5640000"/>
              </a:lightRig>
            </a:scene3d>
            <a:sp3d prstMaterial="flat">
              <a:contourClr>
                <a:schemeClr val="tx2"/>
              </a:contourClr>
            </a:sp3d>
          </a:bodyPr>
          <a:lstStyle/>
          <a:p>
            <a:pPr algn="ctr" eaLnBrk="1" fontAlgn="auto" hangingPunct="1">
              <a:spcAft>
                <a:spcPts val="0"/>
              </a:spcAft>
              <a:defRPr/>
            </a:pPr>
            <a:r>
              <a:rPr lang="it-IT" sz="3200" b="1" kern="1200" dirty="0">
                <a:solidFill>
                  <a:srgbClr val="FFFF00"/>
                </a:solidFill>
                <a:latin typeface="Tahoma" pitchFamily="34" charset="0"/>
                <a:ea typeface="+mj-ea"/>
                <a:cs typeface="+mj-cs"/>
              </a:rPr>
              <a:t>15 gr di carboidrati a rapido assorbimento</a:t>
            </a:r>
          </a:p>
        </p:txBody>
      </p:sp>
      <p:sp>
        <p:nvSpPr>
          <p:cNvPr id="38921" name="Rettangolo 20"/>
          <p:cNvSpPr>
            <a:spLocks noChangeArrowheads="1"/>
          </p:cNvSpPr>
          <p:nvPr/>
        </p:nvSpPr>
        <p:spPr bwMode="auto">
          <a:xfrm>
            <a:off x="1692275" y="6237288"/>
            <a:ext cx="7451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it-IT" altLang="it-IT" sz="1800" b="1">
                <a:latin typeface="Tahoma" panose="020B0604030504040204" pitchFamily="34" charset="0"/>
                <a:cs typeface="Arial" panose="020B0604020202020204" pitchFamily="34" charset="0"/>
              </a:rPr>
              <a:t>125 ml succo di frutta     1bicchiere di bevande zuccherate 					(150 ml)</a:t>
            </a:r>
          </a:p>
        </p:txBody>
      </p:sp>
      <p:sp>
        <p:nvSpPr>
          <p:cNvPr id="38922" name="Rettangolo 21"/>
          <p:cNvSpPr>
            <a:spLocks noChangeArrowheads="1"/>
          </p:cNvSpPr>
          <p:nvPr/>
        </p:nvSpPr>
        <p:spPr bwMode="auto">
          <a:xfrm>
            <a:off x="6191250" y="3068638"/>
            <a:ext cx="2952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spcBef>
                <a:spcPct val="50000"/>
              </a:spcBef>
            </a:pPr>
            <a:r>
              <a:rPr lang="it-IT" altLang="it-IT" sz="1800" b="1">
                <a:latin typeface="Tahoma" panose="020B0604030504040204" pitchFamily="34" charset="0"/>
                <a:cs typeface="Arial" panose="020B0604020202020204" pitchFamily="34" charset="0"/>
              </a:rPr>
              <a:t>4 Zollette di zucchero  	</a:t>
            </a:r>
          </a:p>
        </p:txBody>
      </p:sp>
      <p:pic>
        <p:nvPicPr>
          <p:cNvPr id="38923"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4076700"/>
            <a:ext cx="19812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CasellaDiTesto 22"/>
          <p:cNvSpPr txBox="1">
            <a:spLocks noChangeArrowheads="1"/>
          </p:cNvSpPr>
          <p:nvPr/>
        </p:nvSpPr>
        <p:spPr bwMode="auto">
          <a:xfrm>
            <a:off x="323850" y="5445125"/>
            <a:ext cx="2016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r>
              <a:rPr lang="it-IT" altLang="it-IT" sz="1800" b="1">
                <a:latin typeface="Arial" panose="020B0604020202020204" pitchFamily="34" charset="0"/>
                <a:cs typeface="Arial" panose="020B0604020202020204" pitchFamily="34" charset="0"/>
              </a:rPr>
              <a:t>3 caramelle fondenti</a:t>
            </a:r>
          </a:p>
        </p:txBody>
      </p:sp>
    </p:spTree>
    <p:extLst>
      <p:ext uri="{BB962C8B-B14F-4D97-AF65-F5344CB8AC3E}">
        <p14:creationId xmlns:p14="http://schemas.microsoft.com/office/powerpoint/2010/main" val="168557658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304800" y="274638"/>
            <a:ext cx="8631382" cy="1143000"/>
          </a:xfrm>
        </p:spPr>
        <p:txBody>
          <a:bodyPr>
            <a:normAutofit fontScale="90000"/>
          </a:bodyPr>
          <a:lstStyle/>
          <a:p>
            <a:pPr algn="ctr" eaLnBrk="1" hangingPunct="1"/>
            <a:r>
              <a:rPr lang="it-IT" altLang="it-IT" sz="3400" b="1" dirty="0" smtClean="0">
                <a:solidFill>
                  <a:srgbClr val="FF0066"/>
                </a:solidFill>
              </a:rPr>
              <a:t>TRATTAMENTO IPOGLICEMIA LIEVE /MODERATA 2</a:t>
            </a:r>
            <a:br>
              <a:rPr lang="it-IT" altLang="it-IT" sz="3400" b="1" dirty="0" smtClean="0">
                <a:solidFill>
                  <a:srgbClr val="FF0066"/>
                </a:solidFill>
              </a:rPr>
            </a:br>
            <a:r>
              <a:rPr lang="it-IT" altLang="it-IT" sz="3400" b="1" dirty="0" smtClean="0">
                <a:solidFill>
                  <a:srgbClr val="FF0066"/>
                </a:solidFill>
              </a:rPr>
              <a:t> </a:t>
            </a:r>
            <a:r>
              <a:rPr lang="ja-JP" altLang="it-IT" sz="2600" b="1" dirty="0" smtClean="0">
                <a:solidFill>
                  <a:srgbClr val="FF0066"/>
                </a:solidFill>
              </a:rPr>
              <a:t>“</a:t>
            </a:r>
            <a:r>
              <a:rPr lang="it-IT" altLang="ja-JP" sz="2600" b="1" dirty="0" smtClean="0">
                <a:solidFill>
                  <a:srgbClr val="FF0066"/>
                </a:solidFill>
              </a:rPr>
              <a:t>Regola del 15</a:t>
            </a:r>
            <a:r>
              <a:rPr lang="ja-JP" altLang="it-IT" sz="2600" b="1" dirty="0" smtClean="0">
                <a:solidFill>
                  <a:srgbClr val="FF0066"/>
                </a:solidFill>
              </a:rPr>
              <a:t>”</a:t>
            </a:r>
            <a:endParaRPr lang="it-IT" altLang="it-IT" sz="2600" b="1" dirty="0" smtClean="0">
              <a:solidFill>
                <a:srgbClr val="FF0066"/>
              </a:solidFill>
            </a:endParaRPr>
          </a:p>
        </p:txBody>
      </p:sp>
      <p:sp>
        <p:nvSpPr>
          <p:cNvPr id="40962" name="Rectangle 3"/>
          <p:cNvSpPr>
            <a:spLocks noGrp="1" noChangeArrowheads="1"/>
          </p:cNvSpPr>
          <p:nvPr>
            <p:ph type="body" idx="1"/>
          </p:nvPr>
        </p:nvSpPr>
        <p:spPr/>
        <p:txBody>
          <a:bodyPr>
            <a:normAutofit fontScale="92500" lnSpcReduction="10000"/>
          </a:bodyPr>
          <a:lstStyle/>
          <a:p>
            <a:pPr algn="just" eaLnBrk="1" hangingPunct="1">
              <a:lnSpc>
                <a:spcPct val="90000"/>
              </a:lnSpc>
            </a:pPr>
            <a:r>
              <a:rPr lang="it-IT" altLang="it-IT" dirty="0" smtClean="0"/>
              <a:t>Metto il paziente a riposo e aspetto 15 minuti in modo che lo zucchero venga assorbito</a:t>
            </a:r>
          </a:p>
          <a:p>
            <a:pPr algn="just" eaLnBrk="1" hangingPunct="1">
              <a:lnSpc>
                <a:spcPct val="90000"/>
              </a:lnSpc>
            </a:pPr>
            <a:r>
              <a:rPr lang="it-IT" altLang="it-IT" dirty="0" smtClean="0"/>
              <a:t>Misuro nuovamente la glicemia dopo 15 minuti</a:t>
            </a:r>
          </a:p>
          <a:p>
            <a:pPr algn="just" eaLnBrk="1" hangingPunct="1">
              <a:lnSpc>
                <a:spcPct val="90000"/>
              </a:lnSpc>
            </a:pPr>
            <a:r>
              <a:rPr lang="it-IT" altLang="it-IT" dirty="0" smtClean="0"/>
              <a:t>Il trattamento va ripetuto con altri 15 g di zuccheri semplici sino a che la glicemia non risulta superiore a 100 mg/dl</a:t>
            </a:r>
          </a:p>
          <a:p>
            <a:pPr algn="just" eaLnBrk="1" hangingPunct="1">
              <a:lnSpc>
                <a:spcPct val="90000"/>
              </a:lnSpc>
            </a:pPr>
            <a:r>
              <a:rPr lang="it-IT" altLang="it-IT" dirty="0" smtClean="0"/>
              <a:t>L’effetto </a:t>
            </a:r>
            <a:r>
              <a:rPr lang="it-IT" altLang="it-IT" dirty="0"/>
              <a:t>del trattamento sull’ipoglicemia può essere solo temporaneo, per cui la glicemia deve essere misurata ogni 15 minuti, fino al riscontro di almeno due valori normali in assenza di ulteriore trattamento tra le due misurazioni</a:t>
            </a:r>
          </a:p>
          <a:p>
            <a:pPr algn="just" eaLnBrk="1" hangingPunct="1">
              <a:lnSpc>
                <a:spcPct val="90000"/>
              </a:lnSpc>
            </a:pPr>
            <a:endParaRPr lang="it-IT" altLang="it-IT" dirty="0" smtClean="0"/>
          </a:p>
          <a:p>
            <a:pPr eaLnBrk="1" hangingPunct="1">
              <a:lnSpc>
                <a:spcPct val="90000"/>
              </a:lnSpc>
              <a:buFont typeface="Wingdings" panose="05000000000000000000" pitchFamily="2" charset="2"/>
              <a:buNone/>
            </a:pPr>
            <a:endParaRPr lang="it-IT" altLang="it-IT" dirty="0" smtClean="0"/>
          </a:p>
        </p:txBody>
      </p:sp>
    </p:spTree>
    <p:extLst>
      <p:ext uri="{BB962C8B-B14F-4D97-AF65-F5344CB8AC3E}">
        <p14:creationId xmlns:p14="http://schemas.microsoft.com/office/powerpoint/2010/main" val="280770661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4294967295"/>
          </p:nvPr>
        </p:nvSpPr>
        <p:spPr>
          <a:xfrm>
            <a:off x="179388" y="1628775"/>
            <a:ext cx="8856662" cy="4267200"/>
          </a:xfrm>
        </p:spPr>
        <p:txBody>
          <a:bodyPr>
            <a:normAutofit fontScale="92500" lnSpcReduction="20000"/>
          </a:bodyPr>
          <a:lstStyle/>
          <a:p>
            <a:pPr marL="273050" indent="-273050" algn="just" eaLnBrk="1" hangingPunct="1"/>
            <a:r>
              <a:rPr lang="it-IT" altLang="it-IT" dirty="0" smtClean="0"/>
              <a:t>Evitare di correggere l</a:t>
            </a:r>
            <a:r>
              <a:rPr lang="ja-JP" altLang="it-IT" dirty="0" smtClean="0"/>
              <a:t>’</a:t>
            </a:r>
            <a:r>
              <a:rPr lang="it-IT" altLang="ja-JP" dirty="0" smtClean="0"/>
              <a:t>ipoglicemia con cioccolato, biscotti, snack.</a:t>
            </a:r>
          </a:p>
          <a:p>
            <a:pPr marL="273050" indent="-273050" algn="just" eaLnBrk="1" hangingPunct="1"/>
            <a:endParaRPr lang="it-IT" altLang="it-IT" dirty="0" smtClean="0"/>
          </a:p>
          <a:p>
            <a:pPr marL="273050" indent="-273050" algn="just" eaLnBrk="1" hangingPunct="1"/>
            <a:endParaRPr lang="it-IT" altLang="it-IT" dirty="0" smtClean="0"/>
          </a:p>
          <a:p>
            <a:pPr marL="273050" indent="-273050" algn="just" eaLnBrk="1" hangingPunct="1"/>
            <a:endParaRPr lang="it-IT" altLang="it-IT" dirty="0" smtClean="0"/>
          </a:p>
          <a:p>
            <a:pPr marL="273050" indent="-273050" algn="just" eaLnBrk="1" hangingPunct="1"/>
            <a:r>
              <a:rPr lang="it-IT" altLang="it-IT" dirty="0" smtClean="0"/>
              <a:t>Alimenti dolci ma ricchi di fibra, con grassi o carboidrati complessi non hanno effetti rapidi sulla glicemia di conseguenza  si continua ad alimentarsi per poi trovarsi a distanza di 1 ora con il problema opposto  </a:t>
            </a:r>
            <a:r>
              <a:rPr lang="it-IT" altLang="it-IT" b="1" dirty="0" smtClean="0">
                <a:solidFill>
                  <a:srgbClr val="FF0000"/>
                </a:solidFill>
              </a:rPr>
              <a:t>IPERGLICEMIA</a:t>
            </a:r>
          </a:p>
        </p:txBody>
      </p:sp>
      <p:pic>
        <p:nvPicPr>
          <p:cNvPr id="45061" name="Picture 7" descr="mousse-di-cioccolato-al-latte-e-noci-con-cuore-al-caffe-mousse-di-cioccolato-al-latte-e-noci-con-cu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046" y="2095645"/>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chini%20cereal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095645"/>
            <a:ext cx="2133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1" descr="cioccola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410" y="2547793"/>
            <a:ext cx="2057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Rectangle 9"/>
          <p:cNvSpPr>
            <a:spLocks noChangeArrowheads="1"/>
          </p:cNvSpPr>
          <p:nvPr/>
        </p:nvSpPr>
        <p:spPr bwMode="auto">
          <a:xfrm>
            <a:off x="2619370" y="476250"/>
            <a:ext cx="3889375" cy="936625"/>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eaLnBrk="1" hangingPunct="1"/>
            <a:r>
              <a:rPr lang="it-IT" altLang="it-IT" sz="1800" dirty="0">
                <a:latin typeface="Constantia" panose="02030602050306030303" pitchFamily="18" charset="0"/>
                <a:cs typeface="Arial" panose="020B0604020202020204" pitchFamily="34" charset="0"/>
              </a:rPr>
              <a:t> </a:t>
            </a:r>
            <a:r>
              <a:rPr lang="it-IT" altLang="ja-JP" sz="3600" dirty="0" smtClean="0">
                <a:solidFill>
                  <a:schemeClr val="bg1"/>
                </a:solidFill>
                <a:latin typeface="Constantia" panose="02030602050306030303" pitchFamily="18" charset="0"/>
                <a:cs typeface="Arial" panose="020B0604020202020204" pitchFamily="34" charset="0"/>
              </a:rPr>
              <a:t>ATTENZIONE</a:t>
            </a:r>
            <a:r>
              <a:rPr lang="ja-JP" altLang="it-IT" sz="3600" dirty="0" smtClean="0">
                <a:solidFill>
                  <a:schemeClr val="bg1"/>
                </a:solidFill>
                <a:latin typeface="Constantia" panose="02030602050306030303" pitchFamily="18" charset="0"/>
                <a:cs typeface="Arial" panose="020B0604020202020204" pitchFamily="34" charset="0"/>
              </a:rPr>
              <a:t> </a:t>
            </a:r>
            <a:r>
              <a:rPr lang="it-IT" altLang="ja-JP" sz="3600" dirty="0" smtClean="0">
                <a:solidFill>
                  <a:schemeClr val="bg1"/>
                </a:solidFill>
                <a:latin typeface="Constantia" panose="02030602050306030303" pitchFamily="18" charset="0"/>
                <a:cs typeface="Arial" panose="020B0604020202020204" pitchFamily="34" charset="0"/>
              </a:rPr>
              <a:t>!</a:t>
            </a:r>
            <a:endParaRPr lang="it-IT" altLang="it-IT" sz="3600" dirty="0">
              <a:solidFill>
                <a:schemeClr val="bg1"/>
              </a:solidFill>
              <a:latin typeface="Constantia" panose="02030602050306030303" pitchFamily="18" charset="0"/>
              <a:cs typeface="Arial" panose="020B0604020202020204" pitchFamily="34" charset="0"/>
            </a:endParaRPr>
          </a:p>
        </p:txBody>
      </p:sp>
    </p:spTree>
    <p:extLst>
      <p:ext uri="{BB962C8B-B14F-4D97-AF65-F5344CB8AC3E}">
        <p14:creationId xmlns:p14="http://schemas.microsoft.com/office/powerpoint/2010/main" val="3111301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pPr eaLnBrk="1" hangingPunct="1"/>
            <a:r>
              <a:rPr lang="it-IT" altLang="it-IT" sz="2000" b="1" dirty="0" smtClean="0">
                <a:solidFill>
                  <a:srgbClr val="FF0066"/>
                </a:solidFill>
              </a:rPr>
              <a:t>CASI IN CUI E</a:t>
            </a:r>
            <a:r>
              <a:rPr lang="ja-JP" altLang="it-IT" sz="2000" b="1" dirty="0" smtClean="0">
                <a:solidFill>
                  <a:srgbClr val="FF0066"/>
                </a:solidFill>
              </a:rPr>
              <a:t>’</a:t>
            </a:r>
            <a:r>
              <a:rPr lang="it-IT" altLang="ja-JP" sz="2000" b="1" dirty="0" smtClean="0">
                <a:solidFill>
                  <a:srgbClr val="FF0066"/>
                </a:solidFill>
              </a:rPr>
              <a:t> NECESSARIO PRENDERE ANCHE 15 g DI CARBOIDRATI COMPLESSI DOPO AVER TRATTATO L</a:t>
            </a:r>
            <a:r>
              <a:rPr lang="ja-JP" altLang="it-IT" sz="2000" b="1" dirty="0" smtClean="0">
                <a:solidFill>
                  <a:srgbClr val="FF0066"/>
                </a:solidFill>
              </a:rPr>
              <a:t>’</a:t>
            </a:r>
            <a:r>
              <a:rPr lang="it-IT" altLang="ja-JP" sz="2000" b="1" dirty="0" smtClean="0">
                <a:solidFill>
                  <a:srgbClr val="FF0066"/>
                </a:solidFill>
              </a:rPr>
              <a:t>IPOGLICEMIA CON LO ZUCCHERO SEMPLICE:</a:t>
            </a:r>
            <a:endParaRPr lang="it-IT" altLang="it-IT" sz="2000" b="1" dirty="0" smtClean="0">
              <a:solidFill>
                <a:srgbClr val="FF0066"/>
              </a:solidFill>
            </a:endParaRPr>
          </a:p>
        </p:txBody>
      </p:sp>
      <p:sp>
        <p:nvSpPr>
          <p:cNvPr id="47106" name="Rectangle 3"/>
          <p:cNvSpPr>
            <a:spLocks noGrp="1" noChangeArrowheads="1"/>
          </p:cNvSpPr>
          <p:nvPr>
            <p:ph type="body" sz="half" idx="1"/>
          </p:nvPr>
        </p:nvSpPr>
        <p:spPr/>
        <p:txBody>
          <a:bodyPr/>
          <a:lstStyle/>
          <a:p>
            <a:pPr eaLnBrk="1" hangingPunct="1">
              <a:lnSpc>
                <a:spcPct val="90000"/>
              </a:lnSpc>
            </a:pPr>
            <a:r>
              <a:rPr lang="it-IT" altLang="it-IT" sz="2600" smtClean="0"/>
              <a:t>Quando l</a:t>
            </a:r>
            <a:r>
              <a:rPr lang="ja-JP" altLang="it-IT" sz="2600" smtClean="0"/>
              <a:t>’</a:t>
            </a:r>
            <a:r>
              <a:rPr lang="it-IT" altLang="ja-JP" sz="2600" smtClean="0"/>
              <a:t>ipoglicemia avviene entro 2-3 ore dalla somministrazione di insulina rapida</a:t>
            </a:r>
          </a:p>
          <a:p>
            <a:pPr eaLnBrk="1" hangingPunct="1">
              <a:lnSpc>
                <a:spcPct val="90000"/>
              </a:lnSpc>
            </a:pPr>
            <a:r>
              <a:rPr lang="it-IT" altLang="it-IT" sz="2600" smtClean="0"/>
              <a:t>Quando l</a:t>
            </a:r>
            <a:r>
              <a:rPr lang="ja-JP" altLang="it-IT" sz="2600" smtClean="0"/>
              <a:t>’</a:t>
            </a:r>
            <a:r>
              <a:rPr lang="it-IT" altLang="ja-JP" sz="2600" smtClean="0"/>
              <a:t>ipoglicemia avviene durante o subito dopo l</a:t>
            </a:r>
            <a:r>
              <a:rPr lang="ja-JP" altLang="it-IT" sz="2600" smtClean="0"/>
              <a:t>’</a:t>
            </a:r>
            <a:r>
              <a:rPr lang="it-IT" altLang="ja-JP" sz="2600" smtClean="0"/>
              <a:t>attività fisica</a:t>
            </a:r>
          </a:p>
          <a:p>
            <a:pPr eaLnBrk="1" hangingPunct="1">
              <a:lnSpc>
                <a:spcPct val="90000"/>
              </a:lnSpc>
            </a:pPr>
            <a:r>
              <a:rPr lang="it-IT" altLang="it-IT" sz="2600" smtClean="0"/>
              <a:t>Quando l</a:t>
            </a:r>
            <a:r>
              <a:rPr lang="ja-JP" altLang="it-IT" sz="2600" smtClean="0"/>
              <a:t>’</a:t>
            </a:r>
            <a:r>
              <a:rPr lang="it-IT" altLang="ja-JP" sz="2600" smtClean="0"/>
              <a:t>ipoglicemia avviene di notte</a:t>
            </a:r>
          </a:p>
          <a:p>
            <a:pPr eaLnBrk="1" hangingPunct="1">
              <a:lnSpc>
                <a:spcPct val="90000"/>
              </a:lnSpc>
              <a:buFont typeface="Wingdings" panose="05000000000000000000" pitchFamily="2" charset="2"/>
              <a:buNone/>
            </a:pPr>
            <a:endParaRPr lang="it-IT" altLang="it-IT" sz="2600" smtClean="0"/>
          </a:p>
        </p:txBody>
      </p:sp>
      <p:graphicFrame>
        <p:nvGraphicFramePr>
          <p:cNvPr id="79899" name="Group 27"/>
          <p:cNvGraphicFramePr>
            <a:graphicFrameLocks noGrp="1"/>
          </p:cNvGraphicFramePr>
          <p:nvPr>
            <p:ph sz="half" idx="2"/>
          </p:nvPr>
        </p:nvGraphicFramePr>
        <p:xfrm>
          <a:off x="539750" y="3789363"/>
          <a:ext cx="8001000" cy="2347912"/>
        </p:xfrm>
        <a:graphic>
          <a:graphicData uri="http://schemas.openxmlformats.org/drawingml/2006/table">
            <a:tbl>
              <a:tblPr/>
              <a:tblGrid>
                <a:gridCol w="8001000">
                  <a:extLst>
                    <a:ext uri="{9D8B030D-6E8A-4147-A177-3AD203B41FA5}">
                      <a16:colId xmlns="" xmlns:a16="http://schemas.microsoft.com/office/drawing/2014/main" val="20000"/>
                    </a:ext>
                  </a:extLst>
                </a:gridCol>
              </a:tblGrid>
              <a:tr h="701229">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it-IT" sz="2000" b="1" i="0" u="none" strike="noStrike" cap="none" normalizeH="0" baseline="0" smtClean="0">
                          <a:ln>
                            <a:noFill/>
                          </a:ln>
                          <a:solidFill>
                            <a:schemeClr val="tx1"/>
                          </a:solidFill>
                          <a:effectLst/>
                          <a:latin typeface="Verdana" pitchFamily="34" charset="0"/>
                        </a:rPr>
                        <a:t>CIBI CHE CONTENGONO 15 g DI CARBOIDRATI COMPLESSI:</a:t>
                      </a:r>
                      <a:r>
                        <a:rPr kumimoji="0" lang="it-IT" sz="2000" b="0" i="0" u="none" strike="noStrike" cap="none" normalizeH="0" baseline="0" smtClean="0">
                          <a:ln>
                            <a:noFill/>
                          </a:ln>
                          <a:solidFill>
                            <a:schemeClr val="tx1"/>
                          </a:solidFill>
                          <a:effectLst/>
                          <a:latin typeface="Verdana" pitchFamily="34" charset="0"/>
                        </a:rPr>
                        <a:t> </a:t>
                      </a:r>
                    </a:p>
                  </a:txBody>
                  <a:tcPr marT="45732" marB="4573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11274">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it-IT" sz="2000" b="0" i="0" u="none" strike="noStrike" cap="none" normalizeH="0" baseline="0" smtClean="0">
                          <a:ln>
                            <a:noFill/>
                          </a:ln>
                          <a:solidFill>
                            <a:schemeClr val="tx1"/>
                          </a:solidFill>
                          <a:effectLst/>
                          <a:latin typeface="Verdana" pitchFamily="34" charset="0"/>
                        </a:rPr>
                        <a:t>2 fette biscottate</a:t>
                      </a:r>
                    </a:p>
                  </a:txBody>
                  <a:tcPr marT="45732" marB="4573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12861">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it-IT" sz="2000" b="0" i="0" u="none" strike="noStrike" cap="none" normalizeH="0" baseline="0" smtClean="0">
                          <a:ln>
                            <a:noFill/>
                          </a:ln>
                          <a:solidFill>
                            <a:schemeClr val="tx1"/>
                          </a:solidFill>
                          <a:effectLst/>
                          <a:latin typeface="Verdana" pitchFamily="34" charset="0"/>
                        </a:rPr>
                        <a:t>2-3 crackers</a:t>
                      </a:r>
                    </a:p>
                  </a:txBody>
                  <a:tcPr marT="45732" marB="4573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11274">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it-IT" sz="2000" b="0" i="0" u="none" strike="noStrike" cap="none" normalizeH="0" baseline="0" smtClean="0">
                          <a:ln>
                            <a:noFill/>
                          </a:ln>
                          <a:solidFill>
                            <a:schemeClr val="tx1"/>
                          </a:solidFill>
                          <a:effectLst/>
                          <a:latin typeface="Verdana" pitchFamily="34" charset="0"/>
                        </a:rPr>
                        <a:t>Un pacchetto di grissini</a:t>
                      </a:r>
                    </a:p>
                  </a:txBody>
                  <a:tcPr marT="45732" marB="4573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11274">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r>
                        <a:rPr kumimoji="0" lang="it-IT" sz="2000" b="0" i="0" u="none" strike="noStrike" cap="none" normalizeH="0" baseline="0" smtClean="0">
                          <a:ln>
                            <a:noFill/>
                          </a:ln>
                          <a:solidFill>
                            <a:schemeClr val="tx1"/>
                          </a:solidFill>
                          <a:effectLst/>
                          <a:latin typeface="Verdana" pitchFamily="34" charset="0"/>
                        </a:rPr>
                        <a:t>20 g di pane (una fetta)</a:t>
                      </a:r>
                    </a:p>
                  </a:txBody>
                  <a:tcPr marT="45732" marB="4573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02538388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pPr algn="ctr" eaLnBrk="1" hangingPunct="1"/>
            <a:r>
              <a:rPr lang="it-IT" altLang="it-IT" b="1" dirty="0" smtClean="0">
                <a:solidFill>
                  <a:srgbClr val="FF0066"/>
                </a:solidFill>
              </a:rPr>
              <a:t>ERRORI DA EVITARE</a:t>
            </a:r>
          </a:p>
        </p:txBody>
      </p:sp>
      <p:sp>
        <p:nvSpPr>
          <p:cNvPr id="49154" name="Rectangle 3"/>
          <p:cNvSpPr>
            <a:spLocks noGrp="1" noChangeArrowheads="1"/>
          </p:cNvSpPr>
          <p:nvPr>
            <p:ph type="body" idx="1"/>
          </p:nvPr>
        </p:nvSpPr>
        <p:spPr/>
        <p:txBody>
          <a:bodyPr/>
          <a:lstStyle/>
          <a:p>
            <a:pPr eaLnBrk="1" hangingPunct="1"/>
            <a:r>
              <a:rPr lang="it-IT" altLang="it-IT" sz="2600" smtClean="0"/>
              <a:t>Non trattare una ipoglicemia con bibite light o zero o con caramelle senza zucchero</a:t>
            </a:r>
          </a:p>
          <a:p>
            <a:pPr eaLnBrk="1" hangingPunct="1"/>
            <a:r>
              <a:rPr lang="it-IT" altLang="it-IT" sz="2600" smtClean="0"/>
              <a:t>Non assumere dolci o in genere cibi che richiedano una lunga digestione</a:t>
            </a:r>
          </a:p>
          <a:p>
            <a:pPr eaLnBrk="1" hangingPunct="1"/>
            <a:r>
              <a:rPr lang="it-IT" altLang="it-IT" sz="2600" smtClean="0"/>
              <a:t>Attenersi alle quantità indicate : </a:t>
            </a:r>
          </a:p>
          <a:p>
            <a:pPr lvl="1" eaLnBrk="1" hangingPunct="1"/>
            <a:r>
              <a:rPr lang="it-IT" altLang="it-IT" sz="2200" smtClean="0"/>
              <a:t>Se assumo meno  zuccheri : rimango in ipoglicemia più a lungo</a:t>
            </a:r>
          </a:p>
          <a:p>
            <a:pPr lvl="1" eaLnBrk="1" hangingPunct="1"/>
            <a:r>
              <a:rPr lang="it-IT" altLang="it-IT" sz="2200" smtClean="0"/>
              <a:t>Se prendo troppi zuccheri: rialzo eccessivo dela glicemia </a:t>
            </a:r>
          </a:p>
        </p:txBody>
      </p:sp>
    </p:spTree>
    <p:extLst>
      <p:ext uri="{BB962C8B-B14F-4D97-AF65-F5344CB8AC3E}">
        <p14:creationId xmlns:p14="http://schemas.microsoft.com/office/powerpoint/2010/main" val="263646241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algn="ctr" eaLnBrk="1" hangingPunct="1"/>
            <a:r>
              <a:rPr lang="it-IT" altLang="it-IT" sz="3400" b="1" dirty="0" smtClean="0">
                <a:solidFill>
                  <a:srgbClr val="FF0066"/>
                </a:solidFill>
              </a:rPr>
              <a:t>TRATTAMENTO </a:t>
            </a:r>
            <a:br>
              <a:rPr lang="it-IT" altLang="it-IT" sz="3400" b="1" dirty="0" smtClean="0">
                <a:solidFill>
                  <a:srgbClr val="FF0066"/>
                </a:solidFill>
              </a:rPr>
            </a:br>
            <a:r>
              <a:rPr lang="it-IT" altLang="it-IT" sz="3400" b="1" dirty="0" smtClean="0">
                <a:solidFill>
                  <a:srgbClr val="FF0066"/>
                </a:solidFill>
              </a:rPr>
              <a:t>IPOGLICEMIA GRAVE</a:t>
            </a:r>
          </a:p>
        </p:txBody>
      </p:sp>
      <p:sp>
        <p:nvSpPr>
          <p:cNvPr id="51202" name="Rectangle 3"/>
          <p:cNvSpPr>
            <a:spLocks noGrp="1" noChangeArrowheads="1"/>
          </p:cNvSpPr>
          <p:nvPr>
            <p:ph type="body" idx="1"/>
          </p:nvPr>
        </p:nvSpPr>
        <p:spPr>
          <a:xfrm>
            <a:off x="457200" y="1600201"/>
            <a:ext cx="8229600" cy="2209799"/>
          </a:xfrm>
        </p:spPr>
        <p:txBody>
          <a:bodyPr>
            <a:normAutofit fontScale="85000" lnSpcReduction="20000"/>
          </a:bodyPr>
          <a:lstStyle/>
          <a:p>
            <a:pPr marL="0" indent="0" algn="just" eaLnBrk="1" hangingPunct="1">
              <a:buNone/>
            </a:pPr>
            <a:r>
              <a:rPr lang="it-IT" altLang="it-IT" dirty="0" smtClean="0"/>
              <a:t>Il trattamento delle ipoglicemie gravi (l</a:t>
            </a:r>
            <a:r>
              <a:rPr lang="ja-JP" altLang="it-IT" dirty="0" smtClean="0"/>
              <a:t>’</a:t>
            </a:r>
            <a:r>
              <a:rPr lang="it-IT" altLang="ja-JP" dirty="0" smtClean="0"/>
              <a:t>individuo non è in grado di assumere nulla per bocca per alterazione dello stato di coscienza) richiede l</a:t>
            </a:r>
            <a:r>
              <a:rPr lang="ja-JP" altLang="it-IT" dirty="0" smtClean="0"/>
              <a:t>’</a:t>
            </a:r>
            <a:r>
              <a:rPr lang="it-IT" altLang="ja-JP" dirty="0" smtClean="0"/>
              <a:t>assistenza di un</a:t>
            </a:r>
            <a:r>
              <a:rPr lang="ja-JP" altLang="it-IT" dirty="0" smtClean="0"/>
              <a:t>’</a:t>
            </a:r>
            <a:r>
              <a:rPr lang="it-IT" altLang="ja-JP" dirty="0" smtClean="0"/>
              <a:t>altra persona per la somministrazione  di glucosio per via endovenosa o per la somministrazione di </a:t>
            </a:r>
            <a:r>
              <a:rPr lang="it-IT" altLang="ja-JP" dirty="0" err="1" smtClean="0"/>
              <a:t>glucagone</a:t>
            </a:r>
            <a:r>
              <a:rPr lang="it-IT" altLang="ja-JP" dirty="0" smtClean="0"/>
              <a:t>  intramuscolare</a:t>
            </a:r>
            <a:endParaRPr lang="it-IT" altLang="it-IT" dirty="0" smtClean="0"/>
          </a:p>
        </p:txBody>
      </p:sp>
      <p:pic>
        <p:nvPicPr>
          <p:cNvPr id="2" name="Immagine 1"/>
          <p:cNvPicPr>
            <a:picLocks noChangeAspect="1"/>
          </p:cNvPicPr>
          <p:nvPr/>
        </p:nvPicPr>
        <p:blipFill>
          <a:blip r:embed="rId3"/>
          <a:stretch>
            <a:fillRect/>
          </a:stretch>
        </p:blipFill>
        <p:spPr>
          <a:xfrm>
            <a:off x="2771776" y="3638776"/>
            <a:ext cx="3896276" cy="2859302"/>
          </a:xfrm>
          <a:prstGeom prst="rect">
            <a:avLst/>
          </a:prstGeom>
        </p:spPr>
      </p:pic>
      <p:sp>
        <p:nvSpPr>
          <p:cNvPr id="5" name="Text Box 4"/>
          <p:cNvSpPr txBox="1">
            <a:spLocks noChangeArrowheads="1"/>
          </p:cNvSpPr>
          <p:nvPr/>
        </p:nvSpPr>
        <p:spPr bwMode="auto">
          <a:xfrm>
            <a:off x="5438079" y="5567247"/>
            <a:ext cx="15787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Verdana" panose="020B0604030504040204" pitchFamily="34" charset="0"/>
                <a:ea typeface="MS PGothic" panose="020B0600070205080204" pitchFamily="34" charset="-128"/>
              </a:defRPr>
            </a:lvl1pPr>
            <a:lvl2pPr marL="742950" indent="-285750" eaLnBrk="0" hangingPunct="0">
              <a:defRPr sz="2400">
                <a:solidFill>
                  <a:schemeClr val="tx1"/>
                </a:solidFill>
                <a:latin typeface="Verdana" panose="020B0604030504040204" pitchFamily="34" charset="0"/>
                <a:ea typeface="MS PGothic" panose="020B0600070205080204" pitchFamily="34" charset="-128"/>
              </a:defRPr>
            </a:lvl2pPr>
            <a:lvl3pPr marL="1143000" indent="-228600" eaLnBrk="0" hangingPunct="0">
              <a:defRPr sz="2400">
                <a:solidFill>
                  <a:schemeClr val="tx1"/>
                </a:solidFill>
                <a:latin typeface="Verdana" panose="020B0604030504040204" pitchFamily="34" charset="0"/>
                <a:ea typeface="MS PGothic" panose="020B0600070205080204" pitchFamily="34" charset="-128"/>
              </a:defRPr>
            </a:lvl3pPr>
            <a:lvl4pPr marL="1600200" indent="-228600" eaLnBrk="0" hangingPunct="0">
              <a:defRPr sz="2400">
                <a:solidFill>
                  <a:schemeClr val="tx1"/>
                </a:solidFill>
                <a:latin typeface="Verdana" panose="020B0604030504040204" pitchFamily="34" charset="0"/>
                <a:ea typeface="MS PGothic" panose="020B0600070205080204" pitchFamily="34" charset="-128"/>
              </a:defRPr>
            </a:lvl4pPr>
            <a:lvl5pPr marL="2057400" indent="-228600" eaLnBrk="0" hangingPunct="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r>
              <a:rPr lang="it-IT" altLang="it-IT" sz="1800" dirty="0">
                <a:solidFill>
                  <a:srgbClr val="FFFF00"/>
                </a:solidFill>
                <a:latin typeface="Balloon" pitchFamily="2" charset="0"/>
              </a:rPr>
              <a:t>  </a:t>
            </a:r>
            <a:r>
              <a:rPr lang="it-IT" altLang="it-IT" sz="1800" dirty="0" err="1">
                <a:solidFill>
                  <a:srgbClr val="FFFF00"/>
                </a:solidFill>
                <a:latin typeface="Balloon" pitchFamily="2" charset="0"/>
              </a:rPr>
              <a:t>Glucagen</a:t>
            </a:r>
            <a:r>
              <a:rPr lang="it-IT" altLang="it-IT" sz="1800" baseline="30000" dirty="0">
                <a:solidFill>
                  <a:srgbClr val="FFFF00"/>
                </a:solidFill>
                <a:latin typeface="Balloon" pitchFamily="2" charset="0"/>
              </a:rPr>
              <a:t>®</a:t>
            </a:r>
          </a:p>
          <a:p>
            <a:pPr algn="ctr"/>
            <a:r>
              <a:rPr lang="it-IT" altLang="it-IT" sz="1800" dirty="0" err="1">
                <a:solidFill>
                  <a:srgbClr val="FFFF00"/>
                </a:solidFill>
                <a:latin typeface="Balloon" pitchFamily="2" charset="0"/>
              </a:rPr>
              <a:t>Hypokit</a:t>
            </a:r>
            <a:endParaRPr lang="it-IT" altLang="it-IT" sz="1800" dirty="0">
              <a:solidFill>
                <a:srgbClr val="FFFF00"/>
              </a:solidFill>
              <a:latin typeface="Balloon" pitchFamily="2" charset="0"/>
            </a:endParaRPr>
          </a:p>
          <a:p>
            <a:pPr algn="ctr"/>
            <a:r>
              <a:rPr lang="it-IT" altLang="it-IT" sz="1800" dirty="0">
                <a:solidFill>
                  <a:srgbClr val="FFFF00"/>
                </a:solidFill>
                <a:latin typeface="Arial" panose="020B0604020202020204" pitchFamily="34" charset="0"/>
              </a:rPr>
              <a:t>classe A</a:t>
            </a:r>
            <a:endParaRPr lang="it-IT" altLang="it-IT" sz="1800" dirty="0">
              <a:latin typeface="Arial" panose="020B0604020202020204" pitchFamily="34" charset="0"/>
            </a:endParaRPr>
          </a:p>
        </p:txBody>
      </p:sp>
    </p:spTree>
    <p:extLst>
      <p:ext uri="{BB962C8B-B14F-4D97-AF65-F5344CB8AC3E}">
        <p14:creationId xmlns:p14="http://schemas.microsoft.com/office/powerpoint/2010/main" val="40100738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254000" y="877382"/>
            <a:ext cx="8699500" cy="5103235"/>
          </a:xfrm>
        </p:spPr>
        <p:txBody>
          <a:bodyPr>
            <a:normAutofit fontScale="85000" lnSpcReduction="10000"/>
          </a:bodyPr>
          <a:lstStyle/>
          <a:p>
            <a:pPr marL="0" indent="0" algn="just">
              <a:buNone/>
            </a:pPr>
            <a:r>
              <a:rPr lang="it-IT" b="1" dirty="0" smtClean="0"/>
              <a:t>DIABETE MELLITO</a:t>
            </a:r>
            <a:r>
              <a:rPr lang="it-IT" dirty="0" smtClean="0"/>
              <a:t> = tanta urina dolce</a:t>
            </a:r>
          </a:p>
          <a:p>
            <a:pPr marL="0" indent="0" algn="just">
              <a:buNone/>
            </a:pPr>
            <a:endParaRPr lang="it-IT" dirty="0"/>
          </a:p>
          <a:p>
            <a:pPr marL="0" indent="0" algn="just">
              <a:buNone/>
            </a:pPr>
            <a:r>
              <a:rPr lang="it-IT" b="1" dirty="0" smtClean="0"/>
              <a:t>DIABETE MELLITO </a:t>
            </a:r>
            <a:r>
              <a:rPr lang="it-IT" dirty="0" smtClean="0"/>
              <a:t>= un disordine metabolico ad eziologia multipla, caratterizzato da </a:t>
            </a:r>
            <a:r>
              <a:rPr lang="it-IT" b="1" dirty="0" smtClean="0"/>
              <a:t>iperglicemia cronica </a:t>
            </a:r>
            <a:r>
              <a:rPr lang="it-IT" dirty="0" smtClean="0"/>
              <a:t>con alterazioni del metabolismo dei carboidrati, lipidi e proteine, derivante </a:t>
            </a:r>
            <a:r>
              <a:rPr lang="it-IT" b="1" dirty="0" smtClean="0"/>
              <a:t>da </a:t>
            </a:r>
            <a:r>
              <a:rPr lang="it-IT" b="1" dirty="0" smtClean="0">
                <a:solidFill>
                  <a:srgbClr val="FF0000"/>
                </a:solidFill>
              </a:rPr>
              <a:t>difetti della secrezione insulinica, dell’azione dell’insulina, o di entrambe</a:t>
            </a:r>
            <a:r>
              <a:rPr lang="it-IT" b="1" dirty="0" smtClean="0"/>
              <a:t>. </a:t>
            </a:r>
          </a:p>
          <a:p>
            <a:pPr marL="0" indent="0" algn="just">
              <a:buNone/>
            </a:pPr>
            <a:endParaRPr lang="it-IT" dirty="0"/>
          </a:p>
          <a:p>
            <a:pPr marL="0" indent="0" algn="just">
              <a:buNone/>
            </a:pPr>
            <a:r>
              <a:rPr lang="it-IT" dirty="0" smtClean="0"/>
              <a:t>Soglia renale del glucosio è 180 mg/</a:t>
            </a:r>
            <a:r>
              <a:rPr lang="it-IT" dirty="0" err="1" smtClean="0"/>
              <a:t>dL</a:t>
            </a:r>
            <a:r>
              <a:rPr lang="it-IT" dirty="0" smtClean="0"/>
              <a:t>, sopra la quale compare glicosuria che si associa all’emissione di una maggiore quantità di urine (poliuria) cui consegue l’aumento del senso della sete (polidipsia).</a:t>
            </a:r>
            <a:endParaRPr lang="it-IT" dirty="0"/>
          </a:p>
        </p:txBody>
      </p:sp>
    </p:spTree>
    <p:extLst>
      <p:ext uri="{BB962C8B-B14F-4D97-AF65-F5344CB8AC3E}">
        <p14:creationId xmlns:p14="http://schemas.microsoft.com/office/powerpoint/2010/main" val="3682061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p:cNvSpPr txBox="1">
            <a:spLocks/>
          </p:cNvSpPr>
          <p:nvPr/>
        </p:nvSpPr>
        <p:spPr>
          <a:xfrm>
            <a:off x="223264" y="414891"/>
            <a:ext cx="8699500" cy="6041327"/>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it-IT" sz="5100" b="1" dirty="0" smtClean="0"/>
              <a:t>CHETOACIDOSI</a:t>
            </a:r>
          </a:p>
          <a:p>
            <a:pPr marL="0" indent="0" algn="just">
              <a:buFont typeface="Arial"/>
              <a:buNone/>
            </a:pPr>
            <a:endParaRPr lang="it-IT" sz="3900" dirty="0" smtClean="0"/>
          </a:p>
          <a:p>
            <a:pPr marL="0" indent="0" algn="just">
              <a:buFont typeface="Arial"/>
              <a:buNone/>
            </a:pPr>
            <a:r>
              <a:rPr lang="it-IT" sz="3900" dirty="0" smtClean="0"/>
              <a:t>Nel </a:t>
            </a:r>
            <a:r>
              <a:rPr lang="it-IT" sz="3900" b="1" dirty="0" smtClean="0"/>
              <a:t>1° trimestre le nausee e l’anoressia </a:t>
            </a:r>
            <a:r>
              <a:rPr lang="it-IT" sz="3900" dirty="0" smtClean="0"/>
              <a:t>favoriscono il </a:t>
            </a:r>
            <a:r>
              <a:rPr lang="it-IT" sz="3900" b="1" dirty="0" smtClean="0"/>
              <a:t>digiuno</a:t>
            </a:r>
            <a:r>
              <a:rPr lang="it-IT" sz="3900" dirty="0" smtClean="0"/>
              <a:t>, nel</a:t>
            </a:r>
            <a:r>
              <a:rPr lang="it-IT" sz="3900" b="1" dirty="0" smtClean="0"/>
              <a:t> 2° e 3° trimestre aumenta l’</a:t>
            </a:r>
            <a:r>
              <a:rPr lang="it-IT" sz="3900" b="1" dirty="0" err="1" smtClean="0"/>
              <a:t>insulino</a:t>
            </a:r>
            <a:r>
              <a:rPr lang="it-IT" sz="3900" b="1" dirty="0" smtClean="0"/>
              <a:t>-resistenza, tutto questo sposta </a:t>
            </a:r>
            <a:r>
              <a:rPr lang="it-IT" sz="3900" dirty="0" smtClean="0"/>
              <a:t>il metabolismo materno sull’utilizzo di acidi grassi, che aumenta il rischio di chetosi (</a:t>
            </a:r>
            <a:r>
              <a:rPr lang="it-IT" sz="3900" dirty="0" err="1" smtClean="0"/>
              <a:t>iper</a:t>
            </a:r>
            <a:r>
              <a:rPr lang="it-IT" sz="3900" dirty="0" smtClean="0"/>
              <a:t> o </a:t>
            </a:r>
            <a:r>
              <a:rPr lang="it-IT" sz="3900" dirty="0" err="1" smtClean="0"/>
              <a:t>eu</a:t>
            </a:r>
            <a:r>
              <a:rPr lang="it-IT" sz="3900" dirty="0" smtClean="0"/>
              <a:t>-glicemica).</a:t>
            </a:r>
          </a:p>
          <a:p>
            <a:pPr marL="0" indent="0" algn="just">
              <a:buFont typeface="Arial"/>
              <a:buNone/>
            </a:pPr>
            <a:endParaRPr lang="it-IT" sz="3900" b="1" dirty="0"/>
          </a:p>
          <a:p>
            <a:pPr marL="0" indent="0" algn="just">
              <a:buFont typeface="Arial"/>
              <a:buNone/>
            </a:pPr>
            <a:r>
              <a:rPr lang="it-IT" sz="3900" dirty="0" smtClean="0"/>
              <a:t>Le donne con DMT1 sono particolarmente a rischio e dovrebbero essere istruite sull’importanza della misurazione della chetonemia.</a:t>
            </a:r>
          </a:p>
          <a:p>
            <a:pPr marL="0" indent="0" algn="just">
              <a:buFont typeface="Arial"/>
              <a:buNone/>
            </a:pPr>
            <a:endParaRPr lang="it-IT" sz="3900" b="1" dirty="0"/>
          </a:p>
          <a:p>
            <a:pPr marL="0" indent="0" algn="just">
              <a:buFont typeface="Arial"/>
              <a:buNone/>
            </a:pPr>
            <a:r>
              <a:rPr lang="it-IT" sz="3900" b="1" dirty="0" smtClean="0"/>
              <a:t>Sintomi: poliuria, polidipsia, nausea, vomito, dolori addominali, astenia, crampi muscolari, </a:t>
            </a:r>
          </a:p>
          <a:p>
            <a:pPr marL="0" indent="0" algn="just">
              <a:buFont typeface="Arial"/>
              <a:buNone/>
            </a:pPr>
            <a:r>
              <a:rPr lang="it-IT" sz="3900" b="1" dirty="0" smtClean="0"/>
              <a:t>Segni: disidratazione, tachicardia, tachipnea, ipotensione, sopore, alito acetonico</a:t>
            </a:r>
          </a:p>
          <a:p>
            <a:pPr marL="0" indent="0" algn="just">
              <a:buFont typeface="Arial"/>
              <a:buNone/>
            </a:pPr>
            <a:endParaRPr lang="it-IT" sz="3900" b="1" dirty="0"/>
          </a:p>
          <a:p>
            <a:pPr marL="0" indent="0" algn="just">
              <a:buFont typeface="Arial"/>
              <a:buNone/>
            </a:pPr>
            <a:r>
              <a:rPr lang="it-IT" sz="3900" dirty="0" smtClean="0"/>
              <a:t>In questi casi e/o se </a:t>
            </a:r>
            <a:r>
              <a:rPr lang="it-IT" sz="3900" b="1" dirty="0" smtClean="0"/>
              <a:t>glicemia persistentemente &gt; 250 mg/</a:t>
            </a:r>
            <a:r>
              <a:rPr lang="it-IT" sz="3900" b="1" dirty="0" err="1" smtClean="0"/>
              <a:t>dL</a:t>
            </a:r>
            <a:r>
              <a:rPr lang="it-IT" sz="3900" b="1" dirty="0" smtClean="0"/>
              <a:t>, o malattia intercorrente dosare chetonemia</a:t>
            </a:r>
            <a:endParaRPr lang="it-IT" b="1" dirty="0" smtClean="0"/>
          </a:p>
        </p:txBody>
      </p:sp>
    </p:spTree>
    <p:extLst>
      <p:ext uri="{BB962C8B-B14F-4D97-AF65-F5344CB8AC3E}">
        <p14:creationId xmlns:p14="http://schemas.microsoft.com/office/powerpoint/2010/main" val="152398879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199231" y="182698"/>
            <a:ext cx="8745537" cy="927100"/>
          </a:xfrm>
        </p:spPr>
        <p:txBody>
          <a:bodyPr>
            <a:normAutofit fontScale="90000"/>
          </a:bodyPr>
          <a:lstStyle/>
          <a:p>
            <a:pPr eaLnBrk="1" hangingPunct="1"/>
            <a:r>
              <a:rPr lang="de-DE" altLang="it-IT" sz="3600" b="1" dirty="0" smtClean="0"/>
              <a:t>Test per la </a:t>
            </a:r>
            <a:r>
              <a:rPr lang="de-DE" altLang="it-IT" sz="3600" b="1" dirty="0" err="1" smtClean="0"/>
              <a:t>determinazione</a:t>
            </a:r>
            <a:r>
              <a:rPr lang="de-DE" altLang="it-IT" sz="3600" b="1" dirty="0" smtClean="0"/>
              <a:t> </a:t>
            </a:r>
            <a:r>
              <a:rPr lang="de-DE" altLang="it-IT" sz="3600" b="1" dirty="0" err="1" smtClean="0"/>
              <a:t>dei</a:t>
            </a:r>
            <a:r>
              <a:rPr lang="de-DE" altLang="it-IT" sz="3600" b="1" dirty="0" smtClean="0"/>
              <a:t> </a:t>
            </a:r>
            <a:r>
              <a:rPr lang="de-DE" altLang="it-IT" sz="3600" b="1" dirty="0" err="1" smtClean="0"/>
              <a:t>chetoni</a:t>
            </a:r>
            <a:r>
              <a:rPr lang="de-DE" altLang="it-IT" sz="3600" b="1" dirty="0" smtClean="0"/>
              <a:t/>
            </a:r>
            <a:br>
              <a:rPr lang="de-DE" altLang="it-IT" sz="3600" b="1" dirty="0" smtClean="0"/>
            </a:br>
            <a:r>
              <a:rPr lang="de-DE" altLang="it-IT" sz="3200" b="1" dirty="0" err="1" smtClean="0">
                <a:solidFill>
                  <a:srgbClr val="FF0000"/>
                </a:solidFill>
              </a:rPr>
              <a:t>Chetonuria</a:t>
            </a:r>
            <a:r>
              <a:rPr lang="de-DE" altLang="it-IT" sz="3200" b="1" dirty="0" smtClean="0">
                <a:solidFill>
                  <a:srgbClr val="FF0000"/>
                </a:solidFill>
              </a:rPr>
              <a:t> </a:t>
            </a:r>
            <a:r>
              <a:rPr lang="de-DE" altLang="it-IT" sz="3200" b="1" dirty="0" err="1" smtClean="0">
                <a:solidFill>
                  <a:srgbClr val="FF0000"/>
                </a:solidFill>
              </a:rPr>
              <a:t>vs</a:t>
            </a:r>
            <a:r>
              <a:rPr lang="de-DE" altLang="it-IT" sz="3200" b="1" dirty="0" smtClean="0">
                <a:solidFill>
                  <a:srgbClr val="FF0000"/>
                </a:solidFill>
              </a:rPr>
              <a:t> </a:t>
            </a:r>
            <a:r>
              <a:rPr lang="de-DE" altLang="it-IT" sz="3200" b="1" dirty="0" err="1" smtClean="0">
                <a:solidFill>
                  <a:srgbClr val="FF0000"/>
                </a:solidFill>
              </a:rPr>
              <a:t>Chetonemia</a:t>
            </a:r>
            <a:r>
              <a:rPr lang="de-DE" altLang="it-IT" sz="3200" b="1" dirty="0" smtClean="0">
                <a:solidFill>
                  <a:srgbClr val="FF0000"/>
                </a:solidFill>
              </a:rPr>
              <a:t> </a:t>
            </a:r>
            <a:endParaRPr lang="en-US" altLang="it-IT" sz="3200" b="1" dirty="0" smtClean="0">
              <a:solidFill>
                <a:srgbClr val="FF0000"/>
              </a:solidFill>
            </a:endParaRPr>
          </a:p>
        </p:txBody>
      </p:sp>
      <p:cxnSp>
        <p:nvCxnSpPr>
          <p:cNvPr id="83970" name="AutoShape 5"/>
          <p:cNvCxnSpPr>
            <a:cxnSpLocks noChangeShapeType="1"/>
          </p:cNvCxnSpPr>
          <p:nvPr/>
        </p:nvCxnSpPr>
        <p:spPr bwMode="blackWhite">
          <a:xfrm>
            <a:off x="8839200" y="422275"/>
            <a:ext cx="0" cy="0"/>
          </a:xfrm>
          <a:prstGeom prst="straightConnector1">
            <a:avLst/>
          </a:prstGeom>
          <a:noFill/>
          <a:ln w="12700">
            <a:solidFill>
              <a:schemeClr val="tx1"/>
            </a:solidFill>
            <a:round/>
            <a:headEnd/>
            <a:tailEnd/>
          </a:ln>
          <a:extLst>
            <a:ext uri="{909E8E84-426E-40dd-AFC4-6F175D3DCCD1}">
              <a14:hiddenFill xmlns:a14="http://schemas.microsoft.com/office/drawing/2010/main">
                <a:noFill/>
              </a14:hiddenFill>
            </a:ext>
          </a:extLst>
        </p:spPr>
      </p:cxnSp>
      <p:sp>
        <p:nvSpPr>
          <p:cNvPr id="83971" name="Rectangle 6"/>
          <p:cNvSpPr>
            <a:spLocks noChangeArrowheads="1"/>
          </p:cNvSpPr>
          <p:nvPr/>
        </p:nvSpPr>
        <p:spPr bwMode="auto">
          <a:xfrm>
            <a:off x="533400" y="1219200"/>
            <a:ext cx="82343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90500" indent="-190500" eaLnBrk="0" hangingPunct="0">
              <a:defRPr sz="20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eaLnBrk="1" hangingPunct="1">
              <a:spcAft>
                <a:spcPct val="50000"/>
              </a:spcAft>
              <a:buFontTx/>
              <a:buChar char="•"/>
            </a:pPr>
            <a:endParaRPr lang="ja-JP" altLang="en-AU" sz="1800"/>
          </a:p>
        </p:txBody>
      </p:sp>
      <p:sp>
        <p:nvSpPr>
          <p:cNvPr id="38917" name="Text Box 9"/>
          <p:cNvSpPr txBox="1">
            <a:spLocks noChangeArrowheads="1"/>
          </p:cNvSpPr>
          <p:nvPr/>
        </p:nvSpPr>
        <p:spPr bwMode="auto">
          <a:xfrm>
            <a:off x="5318210" y="3025208"/>
            <a:ext cx="3560763"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sz="20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ts val="600"/>
              </a:spcBef>
              <a:spcAft>
                <a:spcPts val="600"/>
              </a:spcAft>
            </a:pPr>
            <a:r>
              <a:rPr lang="en-US" altLang="it-IT" b="1" dirty="0" smtClean="0">
                <a:latin typeface="+mj-lt"/>
              </a:rPr>
              <a:t>Beta–</a:t>
            </a:r>
            <a:r>
              <a:rPr lang="en-US" altLang="it-IT" b="1" dirty="0" err="1" smtClean="0">
                <a:latin typeface="+mj-lt"/>
              </a:rPr>
              <a:t>idrossibutirrato</a:t>
            </a:r>
            <a:r>
              <a:rPr lang="en-US" altLang="it-IT" b="1" dirty="0" smtClean="0">
                <a:latin typeface="+mj-lt"/>
              </a:rPr>
              <a:t> </a:t>
            </a:r>
            <a:endParaRPr lang="en-US" altLang="it-IT" b="1" dirty="0">
              <a:latin typeface="+mj-lt"/>
            </a:endParaRPr>
          </a:p>
          <a:p>
            <a:pPr eaLnBrk="1" hangingPunct="1">
              <a:spcBef>
                <a:spcPts val="600"/>
              </a:spcBef>
              <a:spcAft>
                <a:spcPts val="600"/>
              </a:spcAft>
              <a:buFont typeface="Arial" panose="020B0604020202020204" pitchFamily="34" charset="0"/>
              <a:buChar char="•"/>
            </a:pPr>
            <a:r>
              <a:rPr lang="en-US" altLang="it-IT" dirty="0">
                <a:latin typeface="+mj-lt"/>
              </a:rPr>
              <a:t> </a:t>
            </a:r>
            <a:r>
              <a:rPr lang="de-DE" altLang="it-IT" dirty="0">
                <a:latin typeface="+mj-lt"/>
              </a:rPr>
              <a:t> Misura </a:t>
            </a:r>
            <a:r>
              <a:rPr lang="de-DE" altLang="it-IT" dirty="0" err="1">
                <a:latin typeface="+mj-lt"/>
              </a:rPr>
              <a:t>direttamente</a:t>
            </a:r>
            <a:r>
              <a:rPr lang="de-DE" altLang="it-IT" dirty="0">
                <a:latin typeface="+mj-lt"/>
              </a:rPr>
              <a:t> i </a:t>
            </a:r>
            <a:r>
              <a:rPr lang="de-DE" altLang="it-IT" dirty="0" err="1">
                <a:latin typeface="+mj-lt"/>
              </a:rPr>
              <a:t>corpi</a:t>
            </a:r>
            <a:r>
              <a:rPr lang="de-DE" altLang="it-IT" dirty="0">
                <a:latin typeface="+mj-lt"/>
              </a:rPr>
              <a:t> </a:t>
            </a:r>
            <a:r>
              <a:rPr lang="de-DE" altLang="it-IT" dirty="0" err="1">
                <a:latin typeface="+mj-lt"/>
              </a:rPr>
              <a:t>chetonici</a:t>
            </a:r>
            <a:r>
              <a:rPr lang="de-DE" altLang="it-IT" dirty="0">
                <a:latin typeface="+mj-lt"/>
              </a:rPr>
              <a:t> </a:t>
            </a:r>
            <a:r>
              <a:rPr lang="de-DE" altLang="it-IT" dirty="0" err="1">
                <a:latin typeface="+mj-lt"/>
              </a:rPr>
              <a:t>circolanti</a:t>
            </a:r>
            <a:endParaRPr lang="de-DE" altLang="it-IT" dirty="0">
              <a:latin typeface="+mj-lt"/>
            </a:endParaRPr>
          </a:p>
          <a:p>
            <a:pPr eaLnBrk="1" hangingPunct="1">
              <a:spcBef>
                <a:spcPts val="600"/>
              </a:spcBef>
              <a:spcAft>
                <a:spcPts val="600"/>
              </a:spcAft>
              <a:buFont typeface="Arial" panose="020B0604020202020204" pitchFamily="34" charset="0"/>
              <a:buChar char="•"/>
            </a:pPr>
            <a:r>
              <a:rPr lang="de-DE" altLang="it-IT" dirty="0">
                <a:latin typeface="+mj-lt"/>
              </a:rPr>
              <a:t> </a:t>
            </a:r>
            <a:r>
              <a:rPr lang="de-DE" altLang="it-IT" dirty="0" err="1">
                <a:latin typeface="+mj-lt"/>
              </a:rPr>
              <a:t>Risultati</a:t>
            </a:r>
            <a:r>
              <a:rPr lang="de-DE" altLang="it-IT" dirty="0">
                <a:latin typeface="+mj-lt"/>
              </a:rPr>
              <a:t> in tempo reale</a:t>
            </a:r>
          </a:p>
          <a:p>
            <a:pPr eaLnBrk="1" hangingPunct="1">
              <a:spcBef>
                <a:spcPts val="600"/>
              </a:spcBef>
              <a:spcAft>
                <a:spcPts val="600"/>
              </a:spcAft>
              <a:buFont typeface="Arial" panose="020B0604020202020204" pitchFamily="34" charset="0"/>
              <a:buChar char="•"/>
            </a:pPr>
            <a:r>
              <a:rPr lang="de-DE" altLang="it-IT" dirty="0">
                <a:latin typeface="+mj-lt"/>
              </a:rPr>
              <a:t> Semplice da </a:t>
            </a:r>
            <a:r>
              <a:rPr lang="de-DE" altLang="it-IT" dirty="0" err="1">
                <a:latin typeface="+mj-lt"/>
              </a:rPr>
              <a:t>utilizzare</a:t>
            </a:r>
            <a:r>
              <a:rPr lang="de-DE" altLang="it-IT" dirty="0">
                <a:latin typeface="+mj-lt"/>
              </a:rPr>
              <a:t> e </a:t>
            </a:r>
            <a:r>
              <a:rPr lang="de-DE" altLang="it-IT" dirty="0" err="1">
                <a:latin typeface="+mj-lt"/>
              </a:rPr>
              <a:t>rapido</a:t>
            </a:r>
            <a:endParaRPr lang="de-DE" altLang="it-IT" dirty="0">
              <a:latin typeface="+mj-lt"/>
            </a:endParaRPr>
          </a:p>
          <a:p>
            <a:pPr eaLnBrk="1" hangingPunct="1">
              <a:spcBef>
                <a:spcPts val="600"/>
              </a:spcBef>
              <a:spcAft>
                <a:spcPts val="600"/>
              </a:spcAft>
              <a:buFont typeface="Arial" panose="020B0604020202020204" pitchFamily="34" charset="0"/>
              <a:buChar char="•"/>
            </a:pPr>
            <a:r>
              <a:rPr lang="de-DE" altLang="it-IT" dirty="0">
                <a:latin typeface="+mj-lt"/>
              </a:rPr>
              <a:t> </a:t>
            </a:r>
            <a:r>
              <a:rPr lang="de-DE" altLang="it-IT" dirty="0" err="1">
                <a:latin typeface="+mj-lt"/>
              </a:rPr>
              <a:t>Accuratezza</a:t>
            </a:r>
            <a:r>
              <a:rPr lang="de-DE" altLang="it-IT" dirty="0">
                <a:latin typeface="+mj-lt"/>
              </a:rPr>
              <a:t> reale</a:t>
            </a:r>
          </a:p>
          <a:p>
            <a:pPr eaLnBrk="1" hangingPunct="1">
              <a:spcBef>
                <a:spcPts val="600"/>
              </a:spcBef>
              <a:spcAft>
                <a:spcPts val="600"/>
              </a:spcAft>
              <a:buFont typeface="Arial" panose="020B0604020202020204" pitchFamily="34" charset="0"/>
              <a:buChar char="•"/>
            </a:pPr>
            <a:r>
              <a:rPr lang="de-DE" altLang="it-IT" dirty="0">
                <a:latin typeface="+mj-lt"/>
              </a:rPr>
              <a:t> </a:t>
            </a:r>
            <a:r>
              <a:rPr lang="de-DE" altLang="it-IT" dirty="0" err="1">
                <a:latin typeface="+mj-lt"/>
              </a:rPr>
              <a:t>Lettura</a:t>
            </a:r>
            <a:r>
              <a:rPr lang="de-DE" altLang="it-IT" dirty="0">
                <a:latin typeface="+mj-lt"/>
              </a:rPr>
              <a:t> </a:t>
            </a:r>
            <a:r>
              <a:rPr lang="de-DE" altLang="it-IT" dirty="0" err="1">
                <a:latin typeface="+mj-lt"/>
              </a:rPr>
              <a:t>quantitativa</a:t>
            </a:r>
            <a:endParaRPr lang="de-DE" altLang="it-IT" dirty="0">
              <a:latin typeface="+mj-lt"/>
            </a:endParaRPr>
          </a:p>
          <a:p>
            <a:pPr eaLnBrk="1" hangingPunct="1">
              <a:spcBef>
                <a:spcPts val="600"/>
              </a:spcBef>
              <a:spcAft>
                <a:spcPts val="600"/>
              </a:spcAft>
              <a:buFont typeface="Arial" panose="020B0604020202020204" pitchFamily="34" charset="0"/>
              <a:buChar char="•"/>
            </a:pPr>
            <a:r>
              <a:rPr lang="de-DE" altLang="it-IT" dirty="0">
                <a:latin typeface="+mj-lt"/>
              </a:rPr>
              <a:t> </a:t>
            </a:r>
            <a:r>
              <a:rPr lang="de-DE" altLang="it-IT" dirty="0" err="1">
                <a:latin typeface="+mj-lt"/>
              </a:rPr>
              <a:t>Praticità</a:t>
            </a:r>
            <a:r>
              <a:rPr lang="de-DE" altLang="it-IT" dirty="0">
                <a:latin typeface="+mj-lt"/>
              </a:rPr>
              <a:t> del </a:t>
            </a:r>
            <a:r>
              <a:rPr lang="de-DE" altLang="it-IT" dirty="0" err="1">
                <a:latin typeface="+mj-lt"/>
              </a:rPr>
              <a:t>prelievo</a:t>
            </a:r>
            <a:endParaRPr lang="en-US" altLang="it-IT" dirty="0">
              <a:latin typeface="+mj-lt"/>
            </a:endParaRPr>
          </a:p>
        </p:txBody>
      </p:sp>
      <p:sp>
        <p:nvSpPr>
          <p:cNvPr id="38918" name="Text Box 15"/>
          <p:cNvSpPr txBox="1">
            <a:spLocks noChangeArrowheads="1"/>
          </p:cNvSpPr>
          <p:nvPr/>
        </p:nvSpPr>
        <p:spPr bwMode="auto">
          <a:xfrm>
            <a:off x="1623941" y="1827637"/>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r>
              <a:rPr lang="en-US" altLang="it-IT" sz="2400" b="1" dirty="0" err="1">
                <a:latin typeface="+mn-lt"/>
                <a:sym typeface="Math A" charset="0"/>
              </a:rPr>
              <a:t>Chetonuria</a:t>
            </a:r>
            <a:endParaRPr lang="en-AU" altLang="ja-JP" sz="2400" b="1" dirty="0">
              <a:latin typeface="+mn-lt"/>
            </a:endParaRPr>
          </a:p>
        </p:txBody>
      </p:sp>
      <p:sp>
        <p:nvSpPr>
          <p:cNvPr id="83974" name="Line 18"/>
          <p:cNvSpPr>
            <a:spLocks noChangeShapeType="1"/>
          </p:cNvSpPr>
          <p:nvPr/>
        </p:nvSpPr>
        <p:spPr bwMode="auto">
          <a:xfrm>
            <a:off x="5651425" y="1251581"/>
            <a:ext cx="763230" cy="600175"/>
          </a:xfrm>
          <a:prstGeom prst="line">
            <a:avLst/>
          </a:prstGeom>
          <a:noFill/>
          <a:ln w="57150" cap="sq">
            <a:solidFill>
              <a:schemeClr val="tx1"/>
            </a:solidFill>
            <a:prstDash val="dash"/>
            <a:round/>
            <a:headEnd/>
            <a:tailEnd type="arrow" w="med" len="med"/>
          </a:ln>
          <a:extLst>
            <a:ext uri="{909E8E84-426E-40dd-AFC4-6F175D3DCCD1}">
              <a14:hiddenFill xmlns:a14="http://schemas.microsoft.com/office/drawing/2010/main">
                <a:noFill/>
              </a14:hiddenFill>
            </a:ext>
          </a:extLst>
        </p:spPr>
        <p:txBody>
          <a:bodyPr wrap="none"/>
          <a:lstStyle/>
          <a:p>
            <a:endParaRPr lang="it-IT"/>
          </a:p>
        </p:txBody>
      </p:sp>
      <p:sp>
        <p:nvSpPr>
          <p:cNvPr id="83975" name="Line 19"/>
          <p:cNvSpPr>
            <a:spLocks noChangeShapeType="1"/>
          </p:cNvSpPr>
          <p:nvPr/>
        </p:nvSpPr>
        <p:spPr bwMode="auto">
          <a:xfrm flipV="1">
            <a:off x="3556282" y="1251581"/>
            <a:ext cx="641646" cy="568688"/>
          </a:xfrm>
          <a:prstGeom prst="line">
            <a:avLst/>
          </a:prstGeom>
          <a:noFill/>
          <a:ln w="57150" cap="sq">
            <a:solidFill>
              <a:schemeClr val="tx1"/>
            </a:solidFill>
            <a:prstDash val="dash"/>
            <a:round/>
            <a:headEnd type="arrow" w="med" len="med"/>
            <a:tailEnd/>
          </a:ln>
          <a:extLst>
            <a:ext uri="{909E8E84-426E-40dd-AFC4-6F175D3DCCD1}">
              <a14:hiddenFill xmlns:a14="http://schemas.microsoft.com/office/drawing/2010/main">
                <a:noFill/>
              </a14:hiddenFill>
            </a:ext>
          </a:extLst>
        </p:spPr>
        <p:txBody>
          <a:bodyPr wrap="none"/>
          <a:lstStyle/>
          <a:p>
            <a:endParaRPr lang="it-IT"/>
          </a:p>
        </p:txBody>
      </p:sp>
      <p:sp>
        <p:nvSpPr>
          <p:cNvPr id="38921" name="Text Box 20"/>
          <p:cNvSpPr txBox="1">
            <a:spLocks noChangeArrowheads="1"/>
          </p:cNvSpPr>
          <p:nvPr/>
        </p:nvSpPr>
        <p:spPr bwMode="auto">
          <a:xfrm>
            <a:off x="5869577" y="1821288"/>
            <a:ext cx="245802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50000"/>
              </a:spcBef>
            </a:pPr>
            <a:r>
              <a:rPr lang="en-US" altLang="it-IT" sz="2400" b="1" dirty="0" err="1">
                <a:latin typeface="+mn-lt"/>
                <a:sym typeface="Math A" charset="0"/>
              </a:rPr>
              <a:t>Chetonemia</a:t>
            </a:r>
            <a:endParaRPr lang="en-AU" altLang="ja-JP" sz="2400" b="1" dirty="0">
              <a:latin typeface="+mn-lt"/>
              <a:sym typeface="Math A" charset="0"/>
            </a:endParaRPr>
          </a:p>
        </p:txBody>
      </p:sp>
      <p:sp>
        <p:nvSpPr>
          <p:cNvPr id="38922" name="Text Box 33"/>
          <p:cNvSpPr txBox="1">
            <a:spLocks noChangeArrowheads="1"/>
          </p:cNvSpPr>
          <p:nvPr/>
        </p:nvSpPr>
        <p:spPr bwMode="auto">
          <a:xfrm>
            <a:off x="697453" y="3025208"/>
            <a:ext cx="3624625"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eaLnBrk="0" hangingPunct="0">
              <a:defRPr sz="20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ts val="600"/>
              </a:spcBef>
              <a:spcAft>
                <a:spcPts val="600"/>
              </a:spcAft>
            </a:pPr>
            <a:r>
              <a:rPr lang="de-DE" altLang="it-IT" b="1" dirty="0" err="1" smtClean="0">
                <a:latin typeface="+mn-lt"/>
              </a:rPr>
              <a:t>Acetoacetato</a:t>
            </a:r>
            <a:endParaRPr lang="de-DE" altLang="it-IT" b="1" dirty="0">
              <a:latin typeface="+mn-lt"/>
            </a:endParaRPr>
          </a:p>
          <a:p>
            <a:pPr eaLnBrk="1" hangingPunct="1">
              <a:spcBef>
                <a:spcPts val="600"/>
              </a:spcBef>
              <a:spcAft>
                <a:spcPts val="600"/>
              </a:spcAft>
              <a:buFont typeface="Arial" panose="020B0604020202020204" pitchFamily="34" charset="0"/>
              <a:buChar char="•"/>
            </a:pPr>
            <a:r>
              <a:rPr lang="de-DE" altLang="it-IT" dirty="0">
                <a:latin typeface="+mn-lt"/>
              </a:rPr>
              <a:t> </a:t>
            </a:r>
            <a:r>
              <a:rPr lang="de-DE" altLang="it-IT" dirty="0" err="1">
                <a:latin typeface="+mn-lt"/>
              </a:rPr>
              <a:t>Indicatore</a:t>
            </a:r>
            <a:r>
              <a:rPr lang="de-DE" altLang="it-IT" dirty="0">
                <a:latin typeface="+mn-lt"/>
              </a:rPr>
              <a:t> </a:t>
            </a:r>
            <a:r>
              <a:rPr lang="de-DE" altLang="it-IT" dirty="0" err="1">
                <a:latin typeface="+mn-lt"/>
              </a:rPr>
              <a:t>indiretto</a:t>
            </a:r>
            <a:r>
              <a:rPr lang="de-DE" altLang="it-IT" dirty="0">
                <a:latin typeface="+mn-lt"/>
              </a:rPr>
              <a:t> </a:t>
            </a:r>
            <a:r>
              <a:rPr lang="de-DE" altLang="it-IT" dirty="0" err="1">
                <a:latin typeface="+mn-lt"/>
              </a:rPr>
              <a:t>dei</a:t>
            </a:r>
            <a:r>
              <a:rPr lang="de-DE" altLang="it-IT" dirty="0">
                <a:latin typeface="+mn-lt"/>
              </a:rPr>
              <a:t> </a:t>
            </a:r>
            <a:r>
              <a:rPr lang="de-DE" altLang="it-IT" dirty="0" err="1">
                <a:latin typeface="+mn-lt"/>
              </a:rPr>
              <a:t>corpi</a:t>
            </a:r>
            <a:r>
              <a:rPr lang="de-DE" altLang="it-IT" dirty="0">
                <a:latin typeface="+mn-lt"/>
              </a:rPr>
              <a:t> </a:t>
            </a:r>
            <a:r>
              <a:rPr lang="de-DE" altLang="it-IT" dirty="0" err="1">
                <a:latin typeface="+mn-lt"/>
              </a:rPr>
              <a:t>chetonici</a:t>
            </a:r>
            <a:r>
              <a:rPr lang="de-DE" altLang="it-IT" dirty="0">
                <a:latin typeface="+mn-lt"/>
              </a:rPr>
              <a:t> </a:t>
            </a:r>
            <a:r>
              <a:rPr lang="de-DE" altLang="it-IT" dirty="0" err="1">
                <a:latin typeface="+mn-lt"/>
              </a:rPr>
              <a:t>circolanti</a:t>
            </a:r>
            <a:endParaRPr lang="de-DE" altLang="it-IT" dirty="0">
              <a:latin typeface="+mn-lt"/>
            </a:endParaRPr>
          </a:p>
          <a:p>
            <a:pPr eaLnBrk="1" hangingPunct="1">
              <a:spcBef>
                <a:spcPts val="600"/>
              </a:spcBef>
              <a:spcAft>
                <a:spcPts val="600"/>
              </a:spcAft>
              <a:buFont typeface="Arial" panose="020B0604020202020204" pitchFamily="34" charset="0"/>
              <a:buChar char="•"/>
            </a:pPr>
            <a:r>
              <a:rPr lang="de-DE" altLang="it-IT" dirty="0">
                <a:latin typeface="+mn-lt"/>
              </a:rPr>
              <a:t> </a:t>
            </a:r>
            <a:r>
              <a:rPr lang="de-DE" altLang="it-IT" dirty="0" err="1">
                <a:latin typeface="+mn-lt"/>
              </a:rPr>
              <a:t>Risultato</a:t>
            </a:r>
            <a:r>
              <a:rPr lang="de-DE" altLang="it-IT" dirty="0">
                <a:latin typeface="+mn-lt"/>
              </a:rPr>
              <a:t> </a:t>
            </a:r>
            <a:r>
              <a:rPr lang="de-DE" altLang="it-IT" dirty="0" err="1">
                <a:latin typeface="+mn-lt"/>
              </a:rPr>
              <a:t>con</a:t>
            </a:r>
            <a:r>
              <a:rPr lang="de-DE" altLang="it-IT" dirty="0">
                <a:latin typeface="+mn-lt"/>
              </a:rPr>
              <a:t> 2-4 h di </a:t>
            </a:r>
            <a:r>
              <a:rPr lang="de-DE" altLang="it-IT" dirty="0" err="1">
                <a:latin typeface="+mn-lt"/>
              </a:rPr>
              <a:t>ritardo</a:t>
            </a:r>
            <a:endParaRPr lang="de-DE" altLang="it-IT" dirty="0">
              <a:latin typeface="+mn-lt"/>
            </a:endParaRPr>
          </a:p>
          <a:p>
            <a:pPr eaLnBrk="1" hangingPunct="1">
              <a:spcBef>
                <a:spcPts val="600"/>
              </a:spcBef>
              <a:spcAft>
                <a:spcPts val="600"/>
              </a:spcAft>
              <a:buFont typeface="Arial" panose="020B0604020202020204" pitchFamily="34" charset="0"/>
              <a:buChar char="•"/>
            </a:pPr>
            <a:r>
              <a:rPr lang="de-DE" altLang="it-IT" dirty="0">
                <a:latin typeface="+mn-lt"/>
              </a:rPr>
              <a:t> </a:t>
            </a:r>
            <a:r>
              <a:rPr lang="de-DE" altLang="it-IT" dirty="0" err="1">
                <a:latin typeface="+mn-lt"/>
              </a:rPr>
              <a:t>Interferenze</a:t>
            </a:r>
            <a:r>
              <a:rPr lang="de-DE" altLang="it-IT" dirty="0">
                <a:latin typeface="+mn-lt"/>
              </a:rPr>
              <a:t> da </a:t>
            </a:r>
            <a:r>
              <a:rPr lang="de-DE" altLang="it-IT" dirty="0" err="1">
                <a:latin typeface="+mn-lt"/>
              </a:rPr>
              <a:t>farmaci</a:t>
            </a:r>
            <a:endParaRPr lang="de-DE" altLang="it-IT" dirty="0">
              <a:latin typeface="+mn-lt"/>
            </a:endParaRPr>
          </a:p>
          <a:p>
            <a:pPr eaLnBrk="1" hangingPunct="1">
              <a:spcBef>
                <a:spcPts val="600"/>
              </a:spcBef>
              <a:spcAft>
                <a:spcPts val="600"/>
              </a:spcAft>
              <a:buFont typeface="Arial" panose="020B0604020202020204" pitchFamily="34" charset="0"/>
              <a:buChar char="•"/>
            </a:pPr>
            <a:r>
              <a:rPr lang="de-DE" altLang="it-IT" dirty="0">
                <a:latin typeface="+mn-lt"/>
              </a:rPr>
              <a:t> </a:t>
            </a:r>
            <a:r>
              <a:rPr lang="de-DE" altLang="it-IT" dirty="0" err="1">
                <a:latin typeface="+mn-lt"/>
              </a:rPr>
              <a:t>Falsi</a:t>
            </a:r>
            <a:r>
              <a:rPr lang="de-DE" altLang="it-IT" dirty="0">
                <a:latin typeface="+mn-lt"/>
              </a:rPr>
              <a:t> </a:t>
            </a:r>
            <a:r>
              <a:rPr lang="de-DE" altLang="it-IT" dirty="0" err="1">
                <a:latin typeface="+mn-lt"/>
              </a:rPr>
              <a:t>positivi</a:t>
            </a:r>
            <a:endParaRPr lang="de-DE" altLang="it-IT" dirty="0">
              <a:latin typeface="+mn-lt"/>
            </a:endParaRPr>
          </a:p>
          <a:p>
            <a:pPr eaLnBrk="1" hangingPunct="1">
              <a:spcBef>
                <a:spcPts val="600"/>
              </a:spcBef>
              <a:spcAft>
                <a:spcPts val="600"/>
              </a:spcAft>
              <a:buFont typeface="Arial" panose="020B0604020202020204" pitchFamily="34" charset="0"/>
              <a:buChar char="•"/>
            </a:pPr>
            <a:r>
              <a:rPr lang="de-DE" altLang="it-IT" dirty="0">
                <a:latin typeface="+mn-lt"/>
              </a:rPr>
              <a:t> </a:t>
            </a:r>
            <a:r>
              <a:rPr lang="de-DE" altLang="it-IT" dirty="0" err="1">
                <a:latin typeface="+mn-lt"/>
              </a:rPr>
              <a:t>Lettura</a:t>
            </a:r>
            <a:r>
              <a:rPr lang="de-DE" altLang="it-IT" dirty="0">
                <a:latin typeface="+mn-lt"/>
              </a:rPr>
              <a:t> semi-</a:t>
            </a:r>
            <a:r>
              <a:rPr lang="de-DE" altLang="it-IT" dirty="0" err="1">
                <a:latin typeface="+mn-lt"/>
              </a:rPr>
              <a:t>quantitativa</a:t>
            </a:r>
            <a:endParaRPr lang="de-DE" altLang="it-IT" dirty="0">
              <a:latin typeface="+mn-lt"/>
            </a:endParaRPr>
          </a:p>
          <a:p>
            <a:pPr eaLnBrk="1" hangingPunct="1">
              <a:spcBef>
                <a:spcPts val="600"/>
              </a:spcBef>
              <a:spcAft>
                <a:spcPts val="600"/>
              </a:spcAft>
              <a:buFont typeface="Arial" panose="020B0604020202020204" pitchFamily="34" charset="0"/>
              <a:buChar char="•"/>
            </a:pPr>
            <a:r>
              <a:rPr lang="de-DE" altLang="it-IT" dirty="0">
                <a:latin typeface="+mn-lt"/>
              </a:rPr>
              <a:t> </a:t>
            </a:r>
            <a:r>
              <a:rPr lang="de-DE" altLang="it-IT" dirty="0" err="1">
                <a:latin typeface="+mn-lt"/>
              </a:rPr>
              <a:t>Prelievo</a:t>
            </a:r>
            <a:r>
              <a:rPr lang="de-DE" altLang="it-IT" dirty="0">
                <a:latin typeface="+mn-lt"/>
              </a:rPr>
              <a:t> non sempre </a:t>
            </a:r>
            <a:r>
              <a:rPr lang="de-DE" altLang="it-IT" dirty="0" err="1">
                <a:latin typeface="+mn-lt"/>
              </a:rPr>
              <a:t>pratico</a:t>
            </a:r>
            <a:r>
              <a:rPr lang="de-DE" altLang="it-IT" dirty="0">
                <a:latin typeface="+mn-lt"/>
              </a:rPr>
              <a:t> </a:t>
            </a:r>
            <a:endParaRPr lang="en-US" altLang="it-IT" dirty="0">
              <a:latin typeface="+mn-lt"/>
            </a:endParaRPr>
          </a:p>
        </p:txBody>
      </p:sp>
      <p:sp>
        <p:nvSpPr>
          <p:cNvPr id="38923" name="Freccia in giù 19"/>
          <p:cNvSpPr>
            <a:spLocks noChangeArrowheads="1"/>
          </p:cNvSpPr>
          <p:nvPr/>
        </p:nvSpPr>
        <p:spPr bwMode="auto">
          <a:xfrm>
            <a:off x="2321648" y="2283250"/>
            <a:ext cx="376237" cy="711200"/>
          </a:xfrm>
          <a:prstGeom prst="downArrow">
            <a:avLst>
              <a:gd name="adj1" fmla="val 50000"/>
              <a:gd name="adj2" fmla="val 50154"/>
            </a:avLst>
          </a:prstGeom>
          <a:solidFill>
            <a:schemeClr val="accent1"/>
          </a:solidFill>
          <a:ln w="9525">
            <a:solidFill>
              <a:schemeClr val="tx1"/>
            </a:solidFill>
            <a:round/>
            <a:headEnd/>
            <a:tailEnd/>
          </a:ln>
        </p:spPr>
        <p:txBody>
          <a:bodyPr/>
          <a:lstStyle>
            <a:lvl1pPr eaLnBrk="0" hangingPunct="0">
              <a:defRPr sz="20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eaLnBrk="1" hangingPunct="1"/>
            <a:endParaRPr lang="it-IT" altLang="it-IT"/>
          </a:p>
        </p:txBody>
      </p:sp>
      <p:sp>
        <p:nvSpPr>
          <p:cNvPr id="38924" name="Freccia in giù 20"/>
          <p:cNvSpPr>
            <a:spLocks noChangeArrowheads="1"/>
          </p:cNvSpPr>
          <p:nvPr/>
        </p:nvSpPr>
        <p:spPr bwMode="auto">
          <a:xfrm>
            <a:off x="6909680" y="2303887"/>
            <a:ext cx="377825" cy="711200"/>
          </a:xfrm>
          <a:prstGeom prst="downArrow">
            <a:avLst>
              <a:gd name="adj1" fmla="val 50000"/>
              <a:gd name="adj2" fmla="val 49943"/>
            </a:avLst>
          </a:prstGeom>
          <a:solidFill>
            <a:schemeClr val="accent1"/>
          </a:solidFill>
          <a:ln w="9525">
            <a:solidFill>
              <a:schemeClr val="tx1"/>
            </a:solidFill>
            <a:round/>
            <a:headEnd/>
            <a:tailEnd/>
          </a:ln>
        </p:spPr>
        <p:txBody>
          <a:bodyPr/>
          <a:lstStyle>
            <a:lvl1pPr eaLnBrk="0" hangingPunct="0">
              <a:defRPr sz="20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eaLnBrk="1" hangingPunct="1"/>
            <a:endParaRPr lang="it-IT" altLang="it-IT"/>
          </a:p>
        </p:txBody>
      </p:sp>
    </p:spTree>
    <p:extLst>
      <p:ext uri="{BB962C8B-B14F-4D97-AF65-F5344CB8AC3E}">
        <p14:creationId xmlns:p14="http://schemas.microsoft.com/office/powerpoint/2010/main" val="7774590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8"/>
                                        </p:tgtEl>
                                        <p:attrNameLst>
                                          <p:attrName>style.visibility</p:attrName>
                                        </p:attrNameLst>
                                      </p:cBhvr>
                                      <p:to>
                                        <p:strVal val="visible"/>
                                      </p:to>
                                    </p:set>
                                    <p:anim calcmode="lin" valueType="num">
                                      <p:cBhvr additive="base">
                                        <p:cTn id="7" dur="500" fill="hold"/>
                                        <p:tgtEl>
                                          <p:spTgt spid="38918"/>
                                        </p:tgtEl>
                                        <p:attrNameLst>
                                          <p:attrName>ppt_x</p:attrName>
                                        </p:attrNameLst>
                                      </p:cBhvr>
                                      <p:tavLst>
                                        <p:tav tm="0">
                                          <p:val>
                                            <p:strVal val="#ppt_x"/>
                                          </p:val>
                                        </p:tav>
                                        <p:tav tm="100000">
                                          <p:val>
                                            <p:strVal val="#ppt_x"/>
                                          </p:val>
                                        </p:tav>
                                      </p:tavLst>
                                    </p:anim>
                                    <p:anim calcmode="lin" valueType="num">
                                      <p:cBhvr additive="base">
                                        <p:cTn id="8" dur="500" fill="hold"/>
                                        <p:tgtEl>
                                          <p:spTgt spid="389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923"/>
                                        </p:tgtEl>
                                        <p:attrNameLst>
                                          <p:attrName>style.visibility</p:attrName>
                                        </p:attrNameLst>
                                      </p:cBhvr>
                                      <p:to>
                                        <p:strVal val="visible"/>
                                      </p:to>
                                    </p:set>
                                    <p:anim calcmode="lin" valueType="num">
                                      <p:cBhvr additive="base">
                                        <p:cTn id="11" dur="500" fill="hold"/>
                                        <p:tgtEl>
                                          <p:spTgt spid="38923"/>
                                        </p:tgtEl>
                                        <p:attrNameLst>
                                          <p:attrName>ppt_x</p:attrName>
                                        </p:attrNameLst>
                                      </p:cBhvr>
                                      <p:tavLst>
                                        <p:tav tm="0">
                                          <p:val>
                                            <p:strVal val="#ppt_x"/>
                                          </p:val>
                                        </p:tav>
                                        <p:tav tm="100000">
                                          <p:val>
                                            <p:strVal val="#ppt_x"/>
                                          </p:val>
                                        </p:tav>
                                      </p:tavLst>
                                    </p:anim>
                                    <p:anim calcmode="lin" valueType="num">
                                      <p:cBhvr additive="base">
                                        <p:cTn id="12" dur="500" fill="hold"/>
                                        <p:tgtEl>
                                          <p:spTgt spid="389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922"/>
                                        </p:tgtEl>
                                        <p:attrNameLst>
                                          <p:attrName>style.visibility</p:attrName>
                                        </p:attrNameLst>
                                      </p:cBhvr>
                                      <p:to>
                                        <p:strVal val="visible"/>
                                      </p:to>
                                    </p:set>
                                    <p:anim calcmode="lin" valueType="num">
                                      <p:cBhvr additive="base">
                                        <p:cTn id="15" dur="500" fill="hold"/>
                                        <p:tgtEl>
                                          <p:spTgt spid="38922"/>
                                        </p:tgtEl>
                                        <p:attrNameLst>
                                          <p:attrName>ppt_x</p:attrName>
                                        </p:attrNameLst>
                                      </p:cBhvr>
                                      <p:tavLst>
                                        <p:tav tm="0">
                                          <p:val>
                                            <p:strVal val="#ppt_x"/>
                                          </p:val>
                                        </p:tav>
                                        <p:tav tm="100000">
                                          <p:val>
                                            <p:strVal val="#ppt_x"/>
                                          </p:val>
                                        </p:tav>
                                      </p:tavLst>
                                    </p:anim>
                                    <p:anim calcmode="lin" valueType="num">
                                      <p:cBhvr additive="base">
                                        <p:cTn id="16" dur="500" fill="hold"/>
                                        <p:tgtEl>
                                          <p:spTgt spid="3892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8921"/>
                                        </p:tgtEl>
                                        <p:attrNameLst>
                                          <p:attrName>style.visibility</p:attrName>
                                        </p:attrNameLst>
                                      </p:cBhvr>
                                      <p:to>
                                        <p:strVal val="visible"/>
                                      </p:to>
                                    </p:set>
                                    <p:anim calcmode="lin" valueType="num">
                                      <p:cBhvr additive="base">
                                        <p:cTn id="21" dur="500" fill="hold"/>
                                        <p:tgtEl>
                                          <p:spTgt spid="38921"/>
                                        </p:tgtEl>
                                        <p:attrNameLst>
                                          <p:attrName>ppt_x</p:attrName>
                                        </p:attrNameLst>
                                      </p:cBhvr>
                                      <p:tavLst>
                                        <p:tav tm="0">
                                          <p:val>
                                            <p:strVal val="#ppt_x"/>
                                          </p:val>
                                        </p:tav>
                                        <p:tav tm="100000">
                                          <p:val>
                                            <p:strVal val="#ppt_x"/>
                                          </p:val>
                                        </p:tav>
                                      </p:tavLst>
                                    </p:anim>
                                    <p:anim calcmode="lin" valueType="num">
                                      <p:cBhvr additive="base">
                                        <p:cTn id="22" dur="500" fill="hold"/>
                                        <p:tgtEl>
                                          <p:spTgt spid="389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8924"/>
                                        </p:tgtEl>
                                        <p:attrNameLst>
                                          <p:attrName>style.visibility</p:attrName>
                                        </p:attrNameLst>
                                      </p:cBhvr>
                                      <p:to>
                                        <p:strVal val="visible"/>
                                      </p:to>
                                    </p:set>
                                    <p:anim calcmode="lin" valueType="num">
                                      <p:cBhvr additive="base">
                                        <p:cTn id="25" dur="500" fill="hold"/>
                                        <p:tgtEl>
                                          <p:spTgt spid="38924"/>
                                        </p:tgtEl>
                                        <p:attrNameLst>
                                          <p:attrName>ppt_x</p:attrName>
                                        </p:attrNameLst>
                                      </p:cBhvr>
                                      <p:tavLst>
                                        <p:tav tm="0">
                                          <p:val>
                                            <p:strVal val="#ppt_x"/>
                                          </p:val>
                                        </p:tav>
                                        <p:tav tm="100000">
                                          <p:val>
                                            <p:strVal val="#ppt_x"/>
                                          </p:val>
                                        </p:tav>
                                      </p:tavLst>
                                    </p:anim>
                                    <p:anim calcmode="lin" valueType="num">
                                      <p:cBhvr additive="base">
                                        <p:cTn id="26" dur="500" fill="hold"/>
                                        <p:tgtEl>
                                          <p:spTgt spid="389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8917"/>
                                        </p:tgtEl>
                                        <p:attrNameLst>
                                          <p:attrName>style.visibility</p:attrName>
                                        </p:attrNameLst>
                                      </p:cBhvr>
                                      <p:to>
                                        <p:strVal val="visible"/>
                                      </p:to>
                                    </p:set>
                                    <p:anim calcmode="lin" valueType="num">
                                      <p:cBhvr additive="base">
                                        <p:cTn id="29" dur="500" fill="hold"/>
                                        <p:tgtEl>
                                          <p:spTgt spid="38917"/>
                                        </p:tgtEl>
                                        <p:attrNameLst>
                                          <p:attrName>ppt_x</p:attrName>
                                        </p:attrNameLst>
                                      </p:cBhvr>
                                      <p:tavLst>
                                        <p:tav tm="0">
                                          <p:val>
                                            <p:strVal val="#ppt_x"/>
                                          </p:val>
                                        </p:tav>
                                        <p:tav tm="100000">
                                          <p:val>
                                            <p:strVal val="#ppt_x"/>
                                          </p:val>
                                        </p:tav>
                                      </p:tavLst>
                                    </p:anim>
                                    <p:anim calcmode="lin" valueType="num">
                                      <p:cBhvr additive="base">
                                        <p:cTn id="30" dur="500" fill="hold"/>
                                        <p:tgtEl>
                                          <p:spTgt spid="38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8" grpId="0"/>
      <p:bldP spid="38921" grpId="0"/>
      <p:bldP spid="38922" grpId="0"/>
      <p:bldP spid="38923" grpId="0" animBg="1"/>
      <p:bldP spid="389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2350455884"/>
              </p:ext>
            </p:extLst>
          </p:nvPr>
        </p:nvGraphicFramePr>
        <p:xfrm>
          <a:off x="98425" y="1990725"/>
          <a:ext cx="8880475" cy="4318000"/>
        </p:xfrm>
        <a:graphic>
          <a:graphicData uri="http://schemas.openxmlformats.org/drawingml/2006/table">
            <a:tbl>
              <a:tblPr/>
              <a:tblGrid>
                <a:gridCol w="3749312">
                  <a:extLst>
                    <a:ext uri="{9D8B030D-6E8A-4147-A177-3AD203B41FA5}">
                      <a16:colId xmlns="" xmlns:a16="http://schemas.microsoft.com/office/drawing/2014/main" val="20000"/>
                    </a:ext>
                  </a:extLst>
                </a:gridCol>
                <a:gridCol w="5131163">
                  <a:extLst>
                    <a:ext uri="{9D8B030D-6E8A-4147-A177-3AD203B41FA5}">
                      <a16:colId xmlns="" xmlns:a16="http://schemas.microsoft.com/office/drawing/2014/main" val="20001"/>
                    </a:ext>
                  </a:extLst>
                </a:gridCol>
              </a:tblGrid>
              <a:tr h="477817">
                <a:tc>
                  <a:txBody>
                    <a:bodyPr/>
                    <a:lstStyle/>
                    <a:p>
                      <a:pPr algn="ctr">
                        <a:spcAft>
                          <a:spcPts val="0"/>
                        </a:spcAft>
                      </a:pPr>
                      <a:r>
                        <a:rPr lang="en-US" sz="2400" b="1" dirty="0">
                          <a:solidFill>
                            <a:srgbClr val="FFFF00"/>
                          </a:solidFill>
                          <a:latin typeface="+mn-lt"/>
                          <a:ea typeface="SimSun"/>
                        </a:rPr>
                        <a:t>CHETONURIA</a:t>
                      </a:r>
                      <a:endParaRPr lang="it-IT" sz="2400" b="1" dirty="0">
                        <a:solidFill>
                          <a:srgbClr val="FFFF00"/>
                        </a:solidFill>
                        <a:latin typeface="+mn-lt"/>
                        <a:ea typeface="SimSun"/>
                      </a:endParaRPr>
                    </a:p>
                  </a:txBody>
                  <a:tcPr marL="67327" marR="6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solidFill>
                  </a:tcPr>
                </a:tc>
                <a:tc>
                  <a:txBody>
                    <a:bodyPr/>
                    <a:lstStyle/>
                    <a:p>
                      <a:pPr algn="ctr">
                        <a:spcAft>
                          <a:spcPts val="0"/>
                        </a:spcAft>
                      </a:pPr>
                      <a:r>
                        <a:rPr lang="en-US" sz="2400" b="1" dirty="0">
                          <a:solidFill>
                            <a:srgbClr val="FFFF00"/>
                          </a:solidFill>
                          <a:latin typeface="+mn-lt"/>
                          <a:ea typeface="SimSun"/>
                        </a:rPr>
                        <a:t>CHETONEMIA</a:t>
                      </a:r>
                      <a:endParaRPr lang="it-IT" sz="2400" b="1" dirty="0">
                        <a:solidFill>
                          <a:srgbClr val="FFFF00"/>
                        </a:solidFill>
                        <a:latin typeface="+mn-lt"/>
                        <a:ea typeface="SimSun"/>
                      </a:endParaRPr>
                    </a:p>
                  </a:txBody>
                  <a:tcPr marL="67327" marR="6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3399"/>
                    </a:solidFill>
                  </a:tcPr>
                </a:tc>
                <a:extLst>
                  <a:ext uri="{0D108BD9-81ED-4DB2-BD59-A6C34878D82A}">
                    <a16:rowId xmlns="" xmlns:a16="http://schemas.microsoft.com/office/drawing/2014/main" val="10000"/>
                  </a:ext>
                </a:extLst>
              </a:tr>
              <a:tr h="3840183">
                <a:tc>
                  <a:txBody>
                    <a:bodyPr/>
                    <a:lstStyle/>
                    <a:p>
                      <a:pPr marL="342900" lvl="0" indent="-342900">
                        <a:lnSpc>
                          <a:spcPct val="150000"/>
                        </a:lnSpc>
                        <a:spcAft>
                          <a:spcPts val="0"/>
                        </a:spcAft>
                        <a:buClr>
                          <a:srgbClr val="FF0000"/>
                        </a:buClr>
                        <a:buFont typeface="Symbol"/>
                        <a:buChar char=""/>
                      </a:pPr>
                      <a:r>
                        <a:rPr lang="en-US" sz="2400" dirty="0" err="1">
                          <a:solidFill>
                            <a:srgbClr val="1A171B"/>
                          </a:solidFill>
                          <a:latin typeface="+mn-lt"/>
                          <a:ea typeface="SimSun"/>
                        </a:rPr>
                        <a:t>Lieve</a:t>
                      </a:r>
                      <a:r>
                        <a:rPr lang="en-US" sz="2400" dirty="0">
                          <a:solidFill>
                            <a:srgbClr val="1A171B"/>
                          </a:solidFill>
                          <a:latin typeface="+mn-lt"/>
                          <a:ea typeface="SimSun"/>
                        </a:rPr>
                        <a:t> (5-20 mg)</a:t>
                      </a:r>
                      <a:endParaRPr lang="it-IT" sz="2400" dirty="0">
                        <a:latin typeface="+mn-lt"/>
                        <a:ea typeface="SimSun"/>
                      </a:endParaRPr>
                    </a:p>
                    <a:p>
                      <a:pPr marL="342900" lvl="0" indent="-342900">
                        <a:lnSpc>
                          <a:spcPct val="150000"/>
                        </a:lnSpc>
                        <a:spcAft>
                          <a:spcPts val="0"/>
                        </a:spcAft>
                        <a:buClr>
                          <a:srgbClr val="FF0000"/>
                        </a:buClr>
                        <a:buFont typeface="Symbol"/>
                        <a:buChar char=""/>
                      </a:pPr>
                      <a:r>
                        <a:rPr lang="en-US" sz="2400" dirty="0" err="1">
                          <a:solidFill>
                            <a:srgbClr val="1A171B"/>
                          </a:solidFill>
                          <a:latin typeface="+mn-lt"/>
                          <a:ea typeface="SimSun"/>
                        </a:rPr>
                        <a:t>Moderata</a:t>
                      </a:r>
                      <a:r>
                        <a:rPr lang="en-US" sz="2400" dirty="0">
                          <a:solidFill>
                            <a:srgbClr val="1A171B"/>
                          </a:solidFill>
                          <a:latin typeface="+mn-lt"/>
                          <a:ea typeface="SimSun"/>
                        </a:rPr>
                        <a:t> (</a:t>
                      </a:r>
                      <a:r>
                        <a:rPr lang="en-US" sz="2400" dirty="0" smtClean="0">
                          <a:solidFill>
                            <a:srgbClr val="1A171B"/>
                          </a:solidFill>
                          <a:latin typeface="+mn-lt"/>
                          <a:ea typeface="SimSun"/>
                        </a:rPr>
                        <a:t>20-40 </a:t>
                      </a:r>
                      <a:r>
                        <a:rPr lang="en-US" sz="2400" dirty="0">
                          <a:solidFill>
                            <a:srgbClr val="1A171B"/>
                          </a:solidFill>
                          <a:latin typeface="+mn-lt"/>
                          <a:ea typeface="SimSun"/>
                        </a:rPr>
                        <a:t>mg)</a:t>
                      </a:r>
                      <a:endParaRPr lang="it-IT" sz="2400" dirty="0">
                        <a:latin typeface="+mn-lt"/>
                        <a:ea typeface="SimSun"/>
                      </a:endParaRPr>
                    </a:p>
                    <a:p>
                      <a:pPr marL="342900" lvl="0" indent="-342900">
                        <a:lnSpc>
                          <a:spcPct val="150000"/>
                        </a:lnSpc>
                        <a:spcAft>
                          <a:spcPts val="0"/>
                        </a:spcAft>
                        <a:buClr>
                          <a:srgbClr val="FF0000"/>
                        </a:buClr>
                        <a:buFont typeface="Symbol"/>
                        <a:buChar char=""/>
                      </a:pPr>
                      <a:r>
                        <a:rPr lang="en-US" sz="2400" dirty="0">
                          <a:solidFill>
                            <a:srgbClr val="1A171B"/>
                          </a:solidFill>
                          <a:latin typeface="+mn-lt"/>
                          <a:ea typeface="SimSun"/>
                        </a:rPr>
                        <a:t>Grave (&gt; 40 mg)</a:t>
                      </a:r>
                      <a:endParaRPr lang="it-IT" sz="2400" dirty="0">
                        <a:latin typeface="+mn-lt"/>
                        <a:ea typeface="SimSun"/>
                      </a:endParaRPr>
                    </a:p>
                  </a:txBody>
                  <a:tcPr marL="67327" marR="6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342900" lvl="0" indent="-342900">
                        <a:lnSpc>
                          <a:spcPct val="150000"/>
                        </a:lnSpc>
                        <a:spcAft>
                          <a:spcPts val="0"/>
                        </a:spcAft>
                        <a:buClr>
                          <a:srgbClr val="FF0000"/>
                        </a:buClr>
                        <a:buFont typeface="Symbol"/>
                        <a:buChar char=""/>
                      </a:pPr>
                      <a:r>
                        <a:rPr lang="en-US" sz="2400" dirty="0" err="1" smtClean="0">
                          <a:solidFill>
                            <a:srgbClr val="1A171B"/>
                          </a:solidFill>
                          <a:latin typeface="+mn-lt"/>
                          <a:ea typeface="SimSun"/>
                        </a:rPr>
                        <a:t>Normale</a:t>
                      </a:r>
                      <a:r>
                        <a:rPr lang="en-US" sz="2400" baseline="0" dirty="0" smtClean="0">
                          <a:solidFill>
                            <a:srgbClr val="1A171B"/>
                          </a:solidFill>
                          <a:latin typeface="+mn-lt"/>
                          <a:ea typeface="SimSun"/>
                        </a:rPr>
                        <a:t>  </a:t>
                      </a:r>
                      <a:r>
                        <a:rPr lang="en-US" sz="2400" dirty="0" smtClean="0">
                          <a:solidFill>
                            <a:srgbClr val="1A171B"/>
                          </a:solidFill>
                          <a:latin typeface="+mn-lt"/>
                          <a:ea typeface="SimSun"/>
                        </a:rPr>
                        <a:t>&lt; </a:t>
                      </a:r>
                      <a:r>
                        <a:rPr lang="en-US" sz="2400" dirty="0">
                          <a:solidFill>
                            <a:srgbClr val="1A171B"/>
                          </a:solidFill>
                          <a:latin typeface="+mn-lt"/>
                          <a:ea typeface="SimSun"/>
                        </a:rPr>
                        <a:t>0,5 </a:t>
                      </a:r>
                      <a:r>
                        <a:rPr lang="en-US" sz="2400" dirty="0" err="1" smtClean="0">
                          <a:solidFill>
                            <a:srgbClr val="1A171B"/>
                          </a:solidFill>
                          <a:latin typeface="+mn-lt"/>
                          <a:ea typeface="SimSun"/>
                        </a:rPr>
                        <a:t>mmol</a:t>
                      </a:r>
                      <a:r>
                        <a:rPr lang="en-US" sz="2400" dirty="0" smtClean="0">
                          <a:solidFill>
                            <a:srgbClr val="1A171B"/>
                          </a:solidFill>
                          <a:latin typeface="+mn-lt"/>
                          <a:ea typeface="SimSun"/>
                        </a:rPr>
                        <a:t>/l</a:t>
                      </a:r>
                      <a:endParaRPr lang="it-IT" sz="2400" dirty="0">
                        <a:latin typeface="+mn-lt"/>
                        <a:ea typeface="SimSun"/>
                      </a:endParaRPr>
                    </a:p>
                    <a:p>
                      <a:pPr marL="342900" lvl="0" indent="-342900">
                        <a:lnSpc>
                          <a:spcPct val="150000"/>
                        </a:lnSpc>
                        <a:spcAft>
                          <a:spcPts val="0"/>
                        </a:spcAft>
                        <a:buClr>
                          <a:srgbClr val="FF0000"/>
                        </a:buClr>
                        <a:buFont typeface="Symbol"/>
                        <a:buChar char=""/>
                      </a:pPr>
                      <a:r>
                        <a:rPr lang="it-IT" sz="2400" dirty="0" smtClean="0">
                          <a:solidFill>
                            <a:srgbClr val="1A171B"/>
                          </a:solidFill>
                          <a:latin typeface="+mn-lt"/>
                          <a:ea typeface="SimSun"/>
                        </a:rPr>
                        <a:t>Borderline 0,5-1</a:t>
                      </a:r>
                      <a:r>
                        <a:rPr lang="it-IT" sz="2400" baseline="0" dirty="0" smtClean="0">
                          <a:solidFill>
                            <a:srgbClr val="1A171B"/>
                          </a:solidFill>
                          <a:latin typeface="+mn-lt"/>
                          <a:ea typeface="SimSun"/>
                        </a:rPr>
                        <a:t> </a:t>
                      </a:r>
                      <a:r>
                        <a:rPr lang="it-IT" sz="2400" dirty="0" err="1" smtClean="0">
                          <a:solidFill>
                            <a:srgbClr val="1A171B"/>
                          </a:solidFill>
                          <a:latin typeface="+mn-lt"/>
                          <a:ea typeface="SimSun"/>
                        </a:rPr>
                        <a:t>mmol</a:t>
                      </a:r>
                      <a:r>
                        <a:rPr lang="it-IT" sz="2400" dirty="0" smtClean="0">
                          <a:solidFill>
                            <a:srgbClr val="1A171B"/>
                          </a:solidFill>
                          <a:latin typeface="+mn-lt"/>
                          <a:ea typeface="SimSun"/>
                        </a:rPr>
                        <a:t>/l </a:t>
                      </a:r>
                      <a:r>
                        <a:rPr lang="it-IT" sz="2400" dirty="0">
                          <a:solidFill>
                            <a:srgbClr val="1A171B"/>
                          </a:solidFill>
                          <a:latin typeface="+mn-lt"/>
                          <a:ea typeface="SimSun"/>
                        </a:rPr>
                        <a:t>(allarme ripetere misurazione)</a:t>
                      </a:r>
                      <a:endParaRPr lang="it-IT" sz="2400" dirty="0">
                        <a:latin typeface="+mn-lt"/>
                        <a:ea typeface="SimSun"/>
                      </a:endParaRPr>
                    </a:p>
                    <a:p>
                      <a:pPr marL="342900" lvl="0" indent="-342900">
                        <a:lnSpc>
                          <a:spcPct val="150000"/>
                        </a:lnSpc>
                        <a:spcAft>
                          <a:spcPts val="0"/>
                        </a:spcAft>
                        <a:buClr>
                          <a:srgbClr val="FF0000"/>
                        </a:buClr>
                        <a:buFont typeface="Symbol"/>
                        <a:buChar char=""/>
                      </a:pPr>
                      <a:r>
                        <a:rPr lang="it-IT" sz="2400" dirty="0" err="1" smtClean="0">
                          <a:solidFill>
                            <a:srgbClr val="1A171B"/>
                          </a:solidFill>
                          <a:latin typeface="+mn-lt"/>
                          <a:ea typeface="SimSun"/>
                        </a:rPr>
                        <a:t>Iperchetonemia</a:t>
                      </a:r>
                      <a:r>
                        <a:rPr lang="it-IT" sz="2400" dirty="0" smtClean="0">
                          <a:solidFill>
                            <a:srgbClr val="1A171B"/>
                          </a:solidFill>
                          <a:latin typeface="+mn-lt"/>
                          <a:ea typeface="SimSun"/>
                        </a:rPr>
                        <a:t> 1-3,0 </a:t>
                      </a:r>
                      <a:r>
                        <a:rPr lang="it-IT" sz="2400" dirty="0" err="1" smtClean="0">
                          <a:solidFill>
                            <a:srgbClr val="1A171B"/>
                          </a:solidFill>
                          <a:latin typeface="+mn-lt"/>
                          <a:ea typeface="SimSun"/>
                        </a:rPr>
                        <a:t>mmol</a:t>
                      </a:r>
                      <a:r>
                        <a:rPr lang="it-IT" sz="2400" dirty="0" smtClean="0">
                          <a:solidFill>
                            <a:srgbClr val="1A171B"/>
                          </a:solidFill>
                          <a:latin typeface="+mn-lt"/>
                          <a:ea typeface="SimSun"/>
                        </a:rPr>
                        <a:t>/l</a:t>
                      </a:r>
                      <a:endParaRPr lang="it-IT" sz="2400" dirty="0">
                        <a:latin typeface="+mn-lt"/>
                        <a:ea typeface="SimSun"/>
                      </a:endParaRPr>
                    </a:p>
                    <a:p>
                      <a:pPr marL="342900" lvl="0" indent="-342900">
                        <a:lnSpc>
                          <a:spcPct val="150000"/>
                        </a:lnSpc>
                        <a:spcAft>
                          <a:spcPts val="0"/>
                        </a:spcAft>
                        <a:buClr>
                          <a:srgbClr val="FF0000"/>
                        </a:buClr>
                        <a:buFont typeface="Symbol"/>
                        <a:buChar char=""/>
                      </a:pPr>
                      <a:r>
                        <a:rPr lang="it-IT" sz="2400" dirty="0" err="1" smtClean="0">
                          <a:solidFill>
                            <a:srgbClr val="1A171B"/>
                          </a:solidFill>
                          <a:latin typeface="+mn-lt"/>
                          <a:ea typeface="SimSun"/>
                        </a:rPr>
                        <a:t>Chetoacidosi</a:t>
                      </a:r>
                      <a:r>
                        <a:rPr lang="it-IT" sz="2400" dirty="0" smtClean="0">
                          <a:solidFill>
                            <a:srgbClr val="1A171B"/>
                          </a:solidFill>
                          <a:latin typeface="+mn-lt"/>
                          <a:ea typeface="SimSun"/>
                        </a:rPr>
                        <a:t> &gt; </a:t>
                      </a:r>
                      <a:r>
                        <a:rPr lang="it-IT" sz="2400" dirty="0">
                          <a:solidFill>
                            <a:srgbClr val="1A171B"/>
                          </a:solidFill>
                          <a:latin typeface="+mn-lt"/>
                          <a:ea typeface="SimSun"/>
                        </a:rPr>
                        <a:t>3,0 </a:t>
                      </a:r>
                      <a:r>
                        <a:rPr lang="it-IT" sz="2400" dirty="0" err="1" smtClean="0">
                          <a:solidFill>
                            <a:srgbClr val="1A171B"/>
                          </a:solidFill>
                          <a:latin typeface="+mn-lt"/>
                          <a:ea typeface="SimSun"/>
                        </a:rPr>
                        <a:t>mmol</a:t>
                      </a:r>
                      <a:r>
                        <a:rPr lang="it-IT" sz="2400" dirty="0" smtClean="0">
                          <a:solidFill>
                            <a:srgbClr val="1A171B"/>
                          </a:solidFill>
                          <a:latin typeface="+mn-lt"/>
                          <a:ea typeface="SimSun"/>
                        </a:rPr>
                        <a:t>/l</a:t>
                      </a:r>
                      <a:endParaRPr lang="it-IT" sz="2400" dirty="0">
                        <a:latin typeface="+mn-lt"/>
                        <a:ea typeface="SimSun"/>
                      </a:endParaRPr>
                    </a:p>
                  </a:txBody>
                  <a:tcPr marL="67327" marR="673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bl>
          </a:graphicData>
        </a:graphic>
      </p:graphicFrame>
      <p:sp>
        <p:nvSpPr>
          <p:cNvPr id="88076" name="Rectangle 1"/>
          <p:cNvSpPr>
            <a:spLocks noChangeArrowheads="1"/>
          </p:cNvSpPr>
          <p:nvPr/>
        </p:nvSpPr>
        <p:spPr bwMode="auto">
          <a:xfrm>
            <a:off x="277091" y="55563"/>
            <a:ext cx="858981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0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ctr" eaLnBrk="1" hangingPunct="1"/>
            <a:r>
              <a:rPr lang="it-IT" altLang="it-IT" sz="4000" b="1" dirty="0">
                <a:latin typeface="+mn-lt"/>
                <a:cs typeface="Times New Roman" panose="02020603050405020304" pitchFamily="18" charset="0"/>
              </a:rPr>
              <a:t>Misura dei corpi chetonici e sua </a:t>
            </a:r>
            <a:r>
              <a:rPr lang="it-IT" altLang="it-IT" sz="4000" b="1" dirty="0" err="1">
                <a:latin typeface="+mn-lt"/>
                <a:cs typeface="Times New Roman" panose="02020603050405020304" pitchFamily="18" charset="0"/>
              </a:rPr>
              <a:t>intepretazione</a:t>
            </a:r>
            <a:endParaRPr lang="it-IT" altLang="it-IT" sz="6600" b="1" dirty="0">
              <a:latin typeface="+mn-lt"/>
            </a:endParaRPr>
          </a:p>
        </p:txBody>
      </p:sp>
      <p:sp>
        <p:nvSpPr>
          <p:cNvPr id="88077" name="Rettangolo 3"/>
          <p:cNvSpPr>
            <a:spLocks noChangeArrowheads="1"/>
          </p:cNvSpPr>
          <p:nvPr/>
        </p:nvSpPr>
        <p:spPr bwMode="auto">
          <a:xfrm>
            <a:off x="4891088" y="6481763"/>
            <a:ext cx="4197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0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0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ea typeface="MS PGothic" panose="020B0600070205080204" pitchFamily="34" charset="-128"/>
              </a:defRPr>
            </a:lvl9pPr>
          </a:lstStyle>
          <a:p>
            <a:pPr algn="just" eaLnBrk="1" hangingPunct="1"/>
            <a:r>
              <a:rPr lang="pt-BR" altLang="it-IT" sz="1600" b="1">
                <a:solidFill>
                  <a:schemeClr val="bg1"/>
                </a:solidFill>
              </a:rPr>
              <a:t>Laffel L., Manag Care 2004; 13 (S4):15-18</a:t>
            </a:r>
            <a:endParaRPr lang="it-IT" altLang="it-IT" sz="1600" b="1">
              <a:solidFill>
                <a:schemeClr val="bg1"/>
              </a:solidFill>
            </a:endParaRPr>
          </a:p>
        </p:txBody>
      </p:sp>
    </p:spTree>
    <p:extLst>
      <p:ext uri="{BB962C8B-B14F-4D97-AF65-F5344CB8AC3E}">
        <p14:creationId xmlns:p14="http://schemas.microsoft.com/office/powerpoint/2010/main" val="726513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18655" y="152400"/>
            <a:ext cx="8585846" cy="6580909"/>
          </a:xfrm>
          <a:prstGeom prst="rect">
            <a:avLst/>
          </a:prstGeom>
        </p:spPr>
      </p:pic>
      <p:sp>
        <p:nvSpPr>
          <p:cNvPr id="2" name="CasellaDiTesto 1"/>
          <p:cNvSpPr txBox="1"/>
          <p:nvPr/>
        </p:nvSpPr>
        <p:spPr>
          <a:xfrm>
            <a:off x="4461164" y="5805055"/>
            <a:ext cx="4443337" cy="923330"/>
          </a:xfrm>
          <a:prstGeom prst="rect">
            <a:avLst/>
          </a:prstGeom>
          <a:noFill/>
        </p:spPr>
        <p:txBody>
          <a:bodyPr wrap="square" rtlCol="0">
            <a:spAutoFit/>
          </a:bodyPr>
          <a:lstStyle/>
          <a:p>
            <a:pPr algn="just"/>
            <a:r>
              <a:rPr lang="it-IT" dirty="0" smtClean="0">
                <a:solidFill>
                  <a:srgbClr val="FF0000"/>
                </a:solidFill>
              </a:rPr>
              <a:t>Donne con GDM vanno ritestate per il diabete a 3 mesi dal parto e poi, se negative, ogni 1-3 anni </a:t>
            </a:r>
            <a:endParaRPr lang="it-IT" dirty="0">
              <a:solidFill>
                <a:srgbClr val="FF0000"/>
              </a:solidFill>
            </a:endParaRPr>
          </a:p>
        </p:txBody>
      </p:sp>
    </p:spTree>
    <p:extLst>
      <p:ext uri="{BB962C8B-B14F-4D97-AF65-F5344CB8AC3E}">
        <p14:creationId xmlns:p14="http://schemas.microsoft.com/office/powerpoint/2010/main" val="30445943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61" name="Rectangle 2089"/>
          <p:cNvSpPr>
            <a:spLocks noChangeArrowheads="1"/>
          </p:cNvSpPr>
          <p:nvPr/>
        </p:nvSpPr>
        <p:spPr bwMode="auto">
          <a:xfrm>
            <a:off x="795528" y="448056"/>
            <a:ext cx="7564374" cy="8412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3470" dir="2700000" algn="ctr" rotWithShape="0">
                    <a:schemeClr val="bg2">
                      <a:alpha val="74998"/>
                    </a:schemeClr>
                  </a:outerShdw>
                </a:effectLst>
              </a14:hiddenEffects>
            </a:ext>
          </a:extLst>
        </p:spPr>
        <p:txBody>
          <a:bodyPr lIns="92075" tIns="46038" rIns="92075" bIns="46038" anchor="ctr"/>
          <a:lstStyle/>
          <a:p>
            <a:pPr algn="ctr" eaLnBrk="1" hangingPunct="1">
              <a:defRPr/>
            </a:pPr>
            <a:r>
              <a:rPr lang="it-IT" sz="4400" dirty="0">
                <a:solidFill>
                  <a:srgbClr val="000000"/>
                </a:solidFill>
                <a:ea typeface="ＭＳ Ｐゴシック" charset="0"/>
              </a:rPr>
              <a:t>Diabete Mellito:</a:t>
            </a:r>
            <a:r>
              <a:rPr lang="it-IT" sz="4400" dirty="0">
                <a:solidFill>
                  <a:srgbClr val="3F69BE"/>
                </a:solidFill>
                <a:ea typeface="ＭＳ Ｐゴシック" charset="0"/>
              </a:rPr>
              <a:t> </a:t>
            </a:r>
            <a:r>
              <a:rPr lang="it-IT" sz="4400" i="1" dirty="0">
                <a:solidFill>
                  <a:srgbClr val="FF0000"/>
                </a:solidFill>
                <a:ea typeface="ＭＳ Ｐゴシック" charset="0"/>
              </a:rPr>
              <a:t>diagnosi</a:t>
            </a:r>
          </a:p>
        </p:txBody>
      </p:sp>
      <p:graphicFrame>
        <p:nvGraphicFramePr>
          <p:cNvPr id="158810" name="Group 2138"/>
          <p:cNvGraphicFramePr>
            <a:graphicFrameLocks noGrp="1"/>
          </p:cNvGraphicFramePr>
          <p:nvPr>
            <p:extLst>
              <p:ext uri="{D42A27DB-BD31-4B8C-83A1-F6EECF244321}">
                <p14:modId xmlns:p14="http://schemas.microsoft.com/office/powerpoint/2010/main" val="4083996804"/>
              </p:ext>
            </p:extLst>
          </p:nvPr>
        </p:nvGraphicFramePr>
        <p:xfrm>
          <a:off x="611765" y="1763290"/>
          <a:ext cx="7920469" cy="4316306"/>
        </p:xfrm>
        <a:graphic>
          <a:graphicData uri="http://schemas.openxmlformats.org/drawingml/2006/table">
            <a:tbl>
              <a:tblPr/>
              <a:tblGrid>
                <a:gridCol w="1683329">
                  <a:extLst>
                    <a:ext uri="{9D8B030D-6E8A-4147-A177-3AD203B41FA5}">
                      <a16:colId xmlns="" xmlns:a16="http://schemas.microsoft.com/office/drawing/2014/main" val="20000"/>
                    </a:ext>
                  </a:extLst>
                </a:gridCol>
                <a:gridCol w="1559285">
                  <a:extLst>
                    <a:ext uri="{9D8B030D-6E8A-4147-A177-3AD203B41FA5}">
                      <a16:colId xmlns="" xmlns:a16="http://schemas.microsoft.com/office/drawing/2014/main" val="20001"/>
                    </a:ext>
                  </a:extLst>
                </a:gridCol>
                <a:gridCol w="1559285">
                  <a:extLst>
                    <a:ext uri="{9D8B030D-6E8A-4147-A177-3AD203B41FA5}">
                      <a16:colId xmlns="" xmlns:a16="http://schemas.microsoft.com/office/drawing/2014/main" val="20002"/>
                    </a:ext>
                  </a:extLst>
                </a:gridCol>
                <a:gridCol w="1559285">
                  <a:extLst>
                    <a:ext uri="{9D8B030D-6E8A-4147-A177-3AD203B41FA5}">
                      <a16:colId xmlns="" xmlns:a16="http://schemas.microsoft.com/office/drawing/2014/main" val="20003"/>
                    </a:ext>
                  </a:extLst>
                </a:gridCol>
                <a:gridCol w="1559285">
                  <a:extLst>
                    <a:ext uri="{9D8B030D-6E8A-4147-A177-3AD203B41FA5}">
                      <a16:colId xmlns="" xmlns:a16="http://schemas.microsoft.com/office/drawing/2014/main" val="3186654124"/>
                    </a:ext>
                  </a:extLst>
                </a:gridCol>
              </a:tblGrid>
              <a:tr h="45934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2400" b="1" i="0" u="none" strike="noStrike" cap="none" normalizeH="0" baseline="0" dirty="0">
                        <a:ln>
                          <a:noFill/>
                        </a:ln>
                        <a:solidFill>
                          <a:srgbClr val="1160C6"/>
                        </a:solidFill>
                        <a:effectLst/>
                        <a:latin typeface="+mn-lt"/>
                        <a:ea typeface="ＭＳ Ｐゴシック" charset="0"/>
                      </a:endParaRPr>
                    </a:p>
                  </a:txBody>
                  <a:tcPr marL="75938" marR="75938" marT="46792" marB="46792" anchor="ctr" horzOverflow="overflow">
                    <a:lnL cap="flat">
                      <a:noFill/>
                    </a:lnL>
                    <a:lnR w="12700" cap="flat" cmpd="sng" algn="ctr">
                      <a:solidFill>
                        <a:srgbClr val="1160C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1" i="0" u="none" strike="noStrike" cap="none" normalizeH="0" baseline="0" dirty="0">
                          <a:ln>
                            <a:noFill/>
                          </a:ln>
                          <a:solidFill>
                            <a:srgbClr val="1160C6"/>
                          </a:solidFill>
                          <a:effectLst/>
                          <a:latin typeface="+mn-lt"/>
                          <a:ea typeface="ＭＳ Ｐゴシック" charset="0"/>
                        </a:rPr>
                        <a:t>Glicemia</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gradFill rotWithShape="1">
                      <a:gsLst>
                        <a:gs pos="0">
                          <a:srgbClr val="C9641F"/>
                        </a:gs>
                        <a:gs pos="50000">
                          <a:srgbClr val="FFEC35"/>
                        </a:gs>
                        <a:gs pos="100000">
                          <a:srgbClr val="C9641F"/>
                        </a:gs>
                      </a:gsLst>
                      <a:lin ang="5400000" scaled="1"/>
                    </a:gradFill>
                  </a:tcPr>
                </a:tc>
                <a:tc hMerge="1">
                  <a:txBody>
                    <a:bodyPr/>
                    <a:lstStyle/>
                    <a:p>
                      <a:endParaRPr lang="it-IT"/>
                    </a:p>
                  </a:txBody>
                  <a:tcPr/>
                </a:tc>
                <a:tc hMerge="1">
                  <a:txBody>
                    <a:bodyPr/>
                    <a:lstStyle/>
                    <a:p>
                      <a:endParaRPr lang="it-IT"/>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1" i="0" u="none" strike="noStrike" cap="none" normalizeH="0" baseline="0" dirty="0" err="1" smtClean="0">
                          <a:ln>
                            <a:noFill/>
                          </a:ln>
                          <a:solidFill>
                            <a:srgbClr val="1160C6"/>
                          </a:solidFill>
                          <a:effectLst/>
                          <a:latin typeface="+mn-lt"/>
                          <a:ea typeface="ＭＳ Ｐゴシック" charset="0"/>
                        </a:rPr>
                        <a:t>Hb</a:t>
                      </a:r>
                      <a:r>
                        <a:rPr kumimoji="0" lang="it-IT" sz="2400" b="1" i="0" u="none" strike="noStrike" cap="none" normalizeH="0" baseline="0" dirty="0" smtClean="0">
                          <a:ln>
                            <a:noFill/>
                          </a:ln>
                          <a:solidFill>
                            <a:srgbClr val="1160C6"/>
                          </a:solidFill>
                          <a:effectLst/>
                          <a:latin typeface="+mn-lt"/>
                          <a:ea typeface="ＭＳ Ｐゴシック" charset="0"/>
                        </a:rPr>
                        <a:t> </a:t>
                      </a:r>
                      <a:r>
                        <a:rPr kumimoji="0" lang="it-IT" sz="2400" b="1" i="0" u="none" strike="noStrike" cap="none" normalizeH="0" baseline="0" dirty="0" err="1" smtClean="0">
                          <a:ln>
                            <a:noFill/>
                          </a:ln>
                          <a:solidFill>
                            <a:srgbClr val="1160C6"/>
                          </a:solidFill>
                          <a:effectLst/>
                          <a:latin typeface="+mn-lt"/>
                          <a:ea typeface="ＭＳ Ｐゴシック" charset="0"/>
                        </a:rPr>
                        <a:t>glicata</a:t>
                      </a:r>
                      <a:endParaRPr kumimoji="0" lang="it-IT" sz="2400" b="1" i="0" u="none" strike="noStrike" cap="none" normalizeH="0" baseline="0" dirty="0">
                        <a:ln>
                          <a:noFill/>
                        </a:ln>
                        <a:solidFill>
                          <a:srgbClr val="1160C6"/>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gradFill rotWithShape="1">
                      <a:gsLst>
                        <a:gs pos="0">
                          <a:srgbClr val="C9641F"/>
                        </a:gs>
                        <a:gs pos="50000">
                          <a:srgbClr val="FFEC35"/>
                        </a:gs>
                        <a:gs pos="100000">
                          <a:srgbClr val="C9641F"/>
                        </a:gs>
                      </a:gsLst>
                      <a:lin ang="5400000" scaled="1"/>
                    </a:gradFill>
                  </a:tcPr>
                </a:tc>
                <a:extLst>
                  <a:ext uri="{0D108BD9-81ED-4DB2-BD59-A6C34878D82A}">
                    <a16:rowId xmlns="" xmlns:a16="http://schemas.microsoft.com/office/drawing/2014/main" val="10000"/>
                  </a:ext>
                </a:extLst>
              </a:tr>
              <a:tr h="823771">
                <a:tc vMerge="1">
                  <a:txBody>
                    <a:bodyPr/>
                    <a:lstStyle/>
                    <a:p>
                      <a:endParaRPr lang="it-IT"/>
                    </a:p>
                  </a:txBody>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400" b="1" i="0" u="none" strike="noStrike" cap="none" normalizeH="0" baseline="0" dirty="0">
                          <a:ln>
                            <a:noFill/>
                          </a:ln>
                          <a:solidFill>
                            <a:sysClr val="windowText" lastClr="000000"/>
                          </a:solidFill>
                          <a:effectLst/>
                          <a:latin typeface="+mn-lt"/>
                          <a:ea typeface="ＭＳ Ｐゴシック" charset="0"/>
                        </a:rPr>
                        <a:t>A digiuno (mg/dl)</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400" b="1" i="0" u="none" strike="noStrike" cap="none" normalizeH="0" baseline="0" dirty="0">
                          <a:ln>
                            <a:noFill/>
                          </a:ln>
                          <a:solidFill>
                            <a:sysClr val="windowText" lastClr="000000"/>
                          </a:solidFill>
                          <a:effectLst/>
                          <a:latin typeface="+mn-lt"/>
                          <a:ea typeface="ＭＳ Ｐゴシック" charset="0"/>
                        </a:rPr>
                        <a:t>Casuale (mg/dl)</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r>
                        <a:rPr kumimoji="0" lang="it-IT" sz="2400" b="1" i="0" u="none" strike="noStrike" cap="none" normalizeH="0" baseline="0" dirty="0">
                          <a:ln>
                            <a:noFill/>
                          </a:ln>
                          <a:solidFill>
                            <a:sysClr val="windowText" lastClr="000000"/>
                          </a:solidFill>
                          <a:effectLst/>
                          <a:latin typeface="+mn-lt"/>
                          <a:ea typeface="ＭＳ Ｐゴシック" charset="0"/>
                        </a:rPr>
                        <a:t>2 h dopo OGTT</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20000"/>
                        </a:spcBef>
                        <a:spcAft>
                          <a:spcPct val="0"/>
                        </a:spcAft>
                        <a:buClrTx/>
                        <a:buSzTx/>
                        <a:buFontTx/>
                        <a:buNone/>
                        <a:tabLst/>
                      </a:pPr>
                      <a:endParaRPr kumimoji="0" lang="it-IT" sz="2400" b="1" i="0" u="none" strike="noStrike" cap="none" normalizeH="0" baseline="0" dirty="0">
                        <a:ln>
                          <a:noFill/>
                        </a:ln>
                        <a:solidFill>
                          <a:sysClr val="windowText" lastClr="000000"/>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cap="flat">
                      <a:noFill/>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1"/>
                  </a:ext>
                </a:extLst>
              </a:tr>
              <a:tr h="5952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mn-lt"/>
                          <a:ea typeface="ＭＳ Ｐゴシック" charset="0"/>
                        </a:rPr>
                        <a:t>Normale</a:t>
                      </a:r>
                    </a:p>
                  </a:txBody>
                  <a:tcPr marL="75938" marR="75938" marT="46792" marB="46792" anchor="ctr" horzOverflow="overflow">
                    <a:lnL cap="flat">
                      <a:noFill/>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8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mn-lt"/>
                          <a:ea typeface="ＭＳ Ｐゴシック" charset="0"/>
                        </a:rPr>
                        <a:t>&lt; 100</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8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400" b="0" i="0" u="none" strike="noStrike" cap="none" normalizeH="0" baseline="0" dirty="0">
                        <a:ln>
                          <a:noFill/>
                        </a:ln>
                        <a:solidFill>
                          <a:schemeClr val="tx1"/>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8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mn-lt"/>
                          <a:ea typeface="ＭＳ Ｐゴシック" charset="0"/>
                        </a:rPr>
                        <a:t>&lt; 140</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80FF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smtClean="0">
                          <a:ln>
                            <a:noFill/>
                          </a:ln>
                          <a:solidFill>
                            <a:schemeClr val="tx1"/>
                          </a:solidFill>
                          <a:effectLst/>
                          <a:latin typeface="+mn-lt"/>
                          <a:ea typeface="ＭＳ Ｐゴシック" charset="0"/>
                        </a:rPr>
                        <a:t>&lt; 5,7%</a:t>
                      </a:r>
                      <a:endParaRPr kumimoji="0" lang="it-IT" sz="2400" b="0" i="0" u="none" strike="noStrike" cap="none" normalizeH="0" baseline="0" dirty="0">
                        <a:ln>
                          <a:noFill/>
                        </a:ln>
                        <a:solidFill>
                          <a:schemeClr val="tx1"/>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cap="flat">
                      <a:noFill/>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80FF00"/>
                    </a:solidFill>
                  </a:tcPr>
                </a:tc>
                <a:extLst>
                  <a:ext uri="{0D108BD9-81ED-4DB2-BD59-A6C34878D82A}">
                    <a16:rowId xmlns="" xmlns:a16="http://schemas.microsoft.com/office/drawing/2014/main" val="10002"/>
                  </a:ext>
                </a:extLst>
              </a:tr>
              <a:tr h="609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mn-lt"/>
                          <a:ea typeface="ＭＳ Ｐゴシック" charset="0"/>
                        </a:rPr>
                        <a:t>IFG</a:t>
                      </a:r>
                    </a:p>
                  </a:txBody>
                  <a:tcPr marL="75938" marR="75938" marT="46792" marB="46792" anchor="ctr" horzOverflow="overflow">
                    <a:lnL cap="flat">
                      <a:noFill/>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mn-lt"/>
                          <a:ea typeface="ＭＳ Ｐゴシック" charset="0"/>
                        </a:rPr>
                        <a:t>100-125</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400" b="0" i="0" u="none" strike="noStrike" cap="none" normalizeH="0" baseline="0" dirty="0">
                        <a:ln>
                          <a:noFill/>
                        </a:ln>
                        <a:solidFill>
                          <a:schemeClr val="tx1"/>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400" b="0" i="0" u="none" strike="noStrike" cap="none" normalizeH="0" baseline="0" dirty="0">
                        <a:ln>
                          <a:noFill/>
                        </a:ln>
                        <a:solidFill>
                          <a:schemeClr val="tx1"/>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400" b="0" i="0" u="none" strike="noStrike" cap="none" normalizeH="0" baseline="0" dirty="0">
                        <a:ln>
                          <a:noFill/>
                        </a:ln>
                        <a:solidFill>
                          <a:schemeClr val="tx1"/>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cap="flat">
                      <a:noFill/>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extLst>
                  <a:ext uri="{0D108BD9-81ED-4DB2-BD59-A6C34878D82A}">
                    <a16:rowId xmlns="" xmlns:a16="http://schemas.microsoft.com/office/drawing/2014/main" val="10003"/>
                  </a:ext>
                </a:extLst>
              </a:tr>
              <a:tr h="609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mn-lt"/>
                          <a:ea typeface="ＭＳ Ｐゴシック" charset="0"/>
                        </a:rPr>
                        <a:t>IGT</a:t>
                      </a:r>
                    </a:p>
                  </a:txBody>
                  <a:tcPr marL="75938" marR="75938" marT="46792" marB="46792" anchor="ctr" horzOverflow="overflow">
                    <a:lnL cap="flat">
                      <a:noFill/>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400" b="0" i="0" u="none" strike="noStrike" cap="none" normalizeH="0" baseline="0" dirty="0">
                        <a:ln>
                          <a:noFill/>
                        </a:ln>
                        <a:solidFill>
                          <a:schemeClr val="tx1"/>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400" b="0" i="0" u="none" strike="noStrike" cap="none" normalizeH="0" baseline="0" dirty="0">
                        <a:ln>
                          <a:noFill/>
                        </a:ln>
                        <a:solidFill>
                          <a:schemeClr val="tx1"/>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mn-lt"/>
                          <a:ea typeface="ＭＳ Ｐゴシック" charset="0"/>
                        </a:rPr>
                        <a:t>140-199</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400" b="0" i="0" u="none" strike="noStrike" cap="none" normalizeH="0" baseline="0" dirty="0">
                        <a:ln>
                          <a:noFill/>
                        </a:ln>
                        <a:solidFill>
                          <a:schemeClr val="tx1"/>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cap="flat">
                      <a:noFill/>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extLst>
                  <a:ext uri="{0D108BD9-81ED-4DB2-BD59-A6C34878D82A}">
                    <a16:rowId xmlns="" xmlns:a16="http://schemas.microsoft.com/office/drawing/2014/main" val="10004"/>
                  </a:ext>
                </a:extLst>
              </a:tr>
              <a:tr h="609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err="1" smtClean="0">
                          <a:ln>
                            <a:noFill/>
                          </a:ln>
                          <a:solidFill>
                            <a:schemeClr val="tx1"/>
                          </a:solidFill>
                          <a:effectLst/>
                          <a:latin typeface="+mn-lt"/>
                          <a:ea typeface="ＭＳ Ｐゴシック" charset="0"/>
                        </a:rPr>
                        <a:t>Pre</a:t>
                      </a:r>
                      <a:r>
                        <a:rPr kumimoji="0" lang="it-IT" sz="2400" b="0" i="0" u="none" strike="noStrike" cap="none" normalizeH="0" baseline="0" dirty="0" smtClean="0">
                          <a:ln>
                            <a:noFill/>
                          </a:ln>
                          <a:solidFill>
                            <a:schemeClr val="tx1"/>
                          </a:solidFill>
                          <a:effectLst/>
                          <a:latin typeface="+mn-lt"/>
                          <a:ea typeface="ＭＳ Ｐゴシック" charset="0"/>
                        </a:rPr>
                        <a:t>-Diabete</a:t>
                      </a:r>
                      <a:endParaRPr kumimoji="0" lang="it-IT" sz="2400" b="0" i="0" u="none" strike="noStrike" cap="none" normalizeH="0" baseline="0" dirty="0">
                        <a:ln>
                          <a:noFill/>
                        </a:ln>
                        <a:solidFill>
                          <a:schemeClr val="tx1"/>
                        </a:solidFill>
                        <a:effectLst/>
                        <a:latin typeface="+mn-lt"/>
                        <a:ea typeface="ＭＳ Ｐゴシック" charset="0"/>
                      </a:endParaRPr>
                    </a:p>
                  </a:txBody>
                  <a:tcPr marL="75938" marR="75938" marT="46792" marB="46792" anchor="ctr" horzOverflow="overflow">
                    <a:lnL cap="flat">
                      <a:noFill/>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2400" b="0" i="0" u="none" strike="noStrike" cap="none" normalizeH="0" baseline="0" dirty="0" smtClean="0">
                          <a:ln>
                            <a:noFill/>
                          </a:ln>
                          <a:solidFill>
                            <a:schemeClr val="tx1"/>
                          </a:solidFill>
                          <a:effectLst/>
                          <a:latin typeface="+mn-lt"/>
                          <a:ea typeface="ＭＳ Ｐゴシック" charset="0"/>
                        </a:rPr>
                        <a:t>100-125</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400" b="0" i="0" u="none" strike="noStrike" cap="none" normalizeH="0" baseline="0" dirty="0">
                        <a:ln>
                          <a:noFill/>
                        </a:ln>
                        <a:solidFill>
                          <a:schemeClr val="tx1"/>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2400" b="0" i="0" u="none" strike="noStrike" cap="none" normalizeH="0" baseline="0" dirty="0" smtClean="0">
                          <a:ln>
                            <a:noFill/>
                          </a:ln>
                          <a:solidFill>
                            <a:schemeClr val="tx1"/>
                          </a:solidFill>
                          <a:effectLst/>
                          <a:latin typeface="+mn-lt"/>
                          <a:ea typeface="ＭＳ Ｐゴシック" charset="0"/>
                        </a:rPr>
                        <a:t>140-199</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2400" b="0" i="0" u="none" strike="noStrike" cap="none" normalizeH="0" baseline="0" dirty="0" smtClean="0">
                          <a:ln>
                            <a:noFill/>
                          </a:ln>
                          <a:solidFill>
                            <a:schemeClr val="tx1"/>
                          </a:solidFill>
                          <a:effectLst/>
                          <a:latin typeface="+mn-lt"/>
                          <a:ea typeface="ＭＳ Ｐゴシック" charset="0"/>
                        </a:rPr>
                        <a:t>5,7-6,4%</a:t>
                      </a:r>
                    </a:p>
                  </a:txBody>
                  <a:tcPr marL="75938" marR="75938" marT="46792" marB="46792" anchor="ctr" horzOverflow="overflow">
                    <a:lnL w="12700" cap="flat" cmpd="sng" algn="ctr">
                      <a:solidFill>
                        <a:srgbClr val="1160C6"/>
                      </a:solidFill>
                      <a:prstDash val="solid"/>
                      <a:round/>
                      <a:headEnd type="none" w="med" len="med"/>
                      <a:tailEnd type="none" w="med" len="med"/>
                    </a:lnL>
                    <a:lnR cap="flat">
                      <a:noFill/>
                    </a:lnR>
                    <a:lnT w="12700" cap="flat" cmpd="sng" algn="ctr">
                      <a:solidFill>
                        <a:srgbClr val="1160C6"/>
                      </a:solidFill>
                      <a:prstDash val="solid"/>
                      <a:round/>
                      <a:headEnd type="none" w="med" len="med"/>
                      <a:tailEnd type="none" w="med" len="med"/>
                    </a:lnT>
                    <a:lnB w="12700" cap="flat" cmpd="sng" algn="ctr">
                      <a:solidFill>
                        <a:srgbClr val="1160C6"/>
                      </a:solidFill>
                      <a:prstDash val="solid"/>
                      <a:round/>
                      <a:headEnd type="none" w="med" len="med"/>
                      <a:tailEnd type="none" w="med" len="med"/>
                    </a:lnB>
                    <a:lnTlToBr>
                      <a:noFill/>
                    </a:lnTlToBr>
                    <a:lnBlToTr>
                      <a:noFill/>
                    </a:lnBlToTr>
                    <a:solidFill>
                      <a:srgbClr val="FFCC66"/>
                    </a:solidFill>
                  </a:tcPr>
                </a:tc>
                <a:extLst>
                  <a:ext uri="{0D108BD9-81ED-4DB2-BD59-A6C34878D82A}">
                    <a16:rowId xmlns="" xmlns:a16="http://schemas.microsoft.com/office/drawing/2014/main" val="1448519227"/>
                  </a:ext>
                </a:extLst>
              </a:tr>
              <a:tr h="6094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mn-lt"/>
                          <a:ea typeface="ＭＳ Ｐゴシック" charset="0"/>
                        </a:rPr>
                        <a:t>Diabete</a:t>
                      </a:r>
                    </a:p>
                  </a:txBody>
                  <a:tcPr marL="75938" marR="75938" marT="46792" marB="46792" anchor="ctr" horzOverflow="overflow">
                    <a:lnL cap="flat">
                      <a:noFill/>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none" strike="noStrike" cap="none" normalizeH="0" baseline="0" dirty="0">
                          <a:ln>
                            <a:noFill/>
                          </a:ln>
                          <a:solidFill>
                            <a:schemeClr val="tx1"/>
                          </a:solidFill>
                          <a:effectLst/>
                          <a:latin typeface="+mn-lt"/>
                          <a:ea typeface="ＭＳ Ｐゴシック" charset="0"/>
                        </a:rPr>
                        <a:t> </a:t>
                      </a:r>
                      <a:r>
                        <a:rPr kumimoji="0" lang="it-IT" sz="2400" b="0" i="0" u="sng" strike="noStrike" cap="none" normalizeH="0" baseline="0" dirty="0">
                          <a:ln>
                            <a:noFill/>
                          </a:ln>
                          <a:solidFill>
                            <a:schemeClr val="tx1"/>
                          </a:solidFill>
                          <a:effectLst/>
                          <a:latin typeface="+mn-lt"/>
                          <a:ea typeface="ＭＳ Ｐゴシック" charset="0"/>
                        </a:rPr>
                        <a:t>&gt;</a:t>
                      </a:r>
                      <a:r>
                        <a:rPr kumimoji="0" lang="it-IT" sz="2400" b="0" i="0" u="none" strike="noStrike" cap="none" normalizeH="0" baseline="0" dirty="0">
                          <a:ln>
                            <a:noFill/>
                          </a:ln>
                          <a:solidFill>
                            <a:schemeClr val="tx1"/>
                          </a:solidFill>
                          <a:effectLst/>
                          <a:latin typeface="+mn-lt"/>
                          <a:ea typeface="ＭＳ Ｐゴシック" charset="0"/>
                        </a:rPr>
                        <a:t> 126</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sng" strike="noStrike" cap="none" normalizeH="0" baseline="0" dirty="0">
                          <a:ln>
                            <a:noFill/>
                          </a:ln>
                          <a:solidFill>
                            <a:schemeClr val="tx1"/>
                          </a:solidFill>
                          <a:effectLst/>
                          <a:latin typeface="+mn-lt"/>
                          <a:ea typeface="ＭＳ Ｐゴシック" charset="0"/>
                        </a:rPr>
                        <a:t>&gt;</a:t>
                      </a:r>
                      <a:r>
                        <a:rPr kumimoji="0" lang="it-IT" sz="2400" b="0" i="0" u="none" strike="noStrike" cap="none" normalizeH="0" baseline="0" dirty="0">
                          <a:ln>
                            <a:noFill/>
                          </a:ln>
                          <a:solidFill>
                            <a:schemeClr val="tx1"/>
                          </a:solidFill>
                          <a:effectLst/>
                          <a:latin typeface="+mn-lt"/>
                          <a:ea typeface="ＭＳ Ｐゴシック" charset="0"/>
                        </a:rPr>
                        <a:t> 200</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0" i="0" u="sng" strike="noStrike" cap="none" normalizeH="0" baseline="0" dirty="0">
                          <a:ln>
                            <a:noFill/>
                          </a:ln>
                          <a:solidFill>
                            <a:schemeClr val="tx1"/>
                          </a:solidFill>
                          <a:effectLst/>
                          <a:latin typeface="+mn-lt"/>
                          <a:ea typeface="ＭＳ Ｐゴシック" charset="0"/>
                        </a:rPr>
                        <a:t>&gt;</a:t>
                      </a:r>
                      <a:r>
                        <a:rPr kumimoji="0" lang="it-IT" sz="2400" b="0" i="0" u="none" strike="noStrike" cap="none" normalizeH="0" baseline="0" dirty="0">
                          <a:ln>
                            <a:noFill/>
                          </a:ln>
                          <a:solidFill>
                            <a:schemeClr val="tx1"/>
                          </a:solidFill>
                          <a:effectLst/>
                          <a:latin typeface="+mn-lt"/>
                          <a:ea typeface="ＭＳ Ｐゴシック" charset="0"/>
                        </a:rPr>
                        <a:t> 200</a:t>
                      </a:r>
                    </a:p>
                  </a:txBody>
                  <a:tcPr marL="75938" marR="75938" marT="46792" marB="46792" anchor="ctr" horzOverflow="overflow">
                    <a:lnL w="12700" cap="flat" cmpd="sng" algn="ctr">
                      <a:solidFill>
                        <a:srgbClr val="1160C6"/>
                      </a:solidFill>
                      <a:prstDash val="solid"/>
                      <a:round/>
                      <a:headEnd type="none" w="med" len="med"/>
                      <a:tailEnd type="none" w="med" len="med"/>
                    </a:lnL>
                    <a:lnR w="12700" cap="flat" cmpd="sng" algn="ctr">
                      <a:solidFill>
                        <a:srgbClr val="1160C6"/>
                      </a:solidFill>
                      <a:prstDash val="solid"/>
                      <a:round/>
                      <a:headEnd type="none" w="med" len="med"/>
                      <a:tailEnd type="none" w="med" len="med"/>
                    </a:lnR>
                    <a:lnT w="12700" cap="flat" cmpd="sng" algn="ctr">
                      <a:solidFill>
                        <a:srgbClr val="1160C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2400" b="0" i="0" u="sng" strike="noStrike" cap="none" normalizeH="0" baseline="0" dirty="0" smtClean="0">
                          <a:ln>
                            <a:noFill/>
                          </a:ln>
                          <a:solidFill>
                            <a:schemeClr val="tx1"/>
                          </a:solidFill>
                          <a:effectLst/>
                          <a:latin typeface="+mn-lt"/>
                          <a:ea typeface="ＭＳ Ｐゴシック" charset="0"/>
                        </a:rPr>
                        <a:t>&gt;</a:t>
                      </a:r>
                      <a:r>
                        <a:rPr kumimoji="0" lang="it-IT" sz="2400" b="0" i="0" u="none" strike="noStrike" cap="none" normalizeH="0" baseline="0" dirty="0" smtClean="0">
                          <a:ln>
                            <a:noFill/>
                          </a:ln>
                          <a:solidFill>
                            <a:schemeClr val="tx1"/>
                          </a:solidFill>
                          <a:effectLst/>
                          <a:latin typeface="+mn-lt"/>
                          <a:ea typeface="ＭＳ Ｐゴシック" charset="0"/>
                        </a:rPr>
                        <a:t> 6,5%</a:t>
                      </a:r>
                      <a:endParaRPr kumimoji="0" lang="it-IT" sz="2400" b="0" i="0" u="none" strike="noStrike" cap="none" normalizeH="0" baseline="0" dirty="0">
                        <a:ln>
                          <a:noFill/>
                        </a:ln>
                        <a:solidFill>
                          <a:schemeClr val="tx1"/>
                        </a:solidFill>
                        <a:effectLst/>
                        <a:latin typeface="+mn-lt"/>
                        <a:ea typeface="ＭＳ Ｐゴシック" charset="0"/>
                      </a:endParaRPr>
                    </a:p>
                  </a:txBody>
                  <a:tcPr marL="75938" marR="75938" marT="46792" marB="46792" anchor="ctr" horzOverflow="overflow">
                    <a:lnL w="12700" cap="flat" cmpd="sng" algn="ctr">
                      <a:solidFill>
                        <a:srgbClr val="1160C6"/>
                      </a:solidFill>
                      <a:prstDash val="solid"/>
                      <a:round/>
                      <a:headEnd type="none" w="med" len="med"/>
                      <a:tailEnd type="none" w="med" len="med"/>
                    </a:lnL>
                    <a:lnR cap="flat">
                      <a:noFill/>
                    </a:lnR>
                    <a:lnT w="12700" cap="flat" cmpd="sng" algn="ctr">
                      <a:solidFill>
                        <a:srgbClr val="1160C6"/>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6918046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BAYER il diabete-15.jpg                                        001E524F HD SILVIA                      BA4C41A4:"/>
          <p:cNvPicPr>
            <a:picLocks noChangeAspect="1" noChangeArrowheads="1"/>
          </p:cNvPicPr>
          <p:nvPr/>
        </p:nvPicPr>
        <p:blipFill rotWithShape="1">
          <a:blip r:embed="rId3">
            <a:extLst>
              <a:ext uri="{28A0092B-C50C-407E-A947-70E740481C1C}">
                <a14:useLocalDpi xmlns:a14="http://schemas.microsoft.com/office/drawing/2010/main" val="0"/>
              </a:ext>
            </a:extLst>
          </a:blip>
          <a:srcRect b="36873"/>
          <a:stretch/>
        </p:blipFill>
        <p:spPr bwMode="auto">
          <a:xfrm>
            <a:off x="1" y="-1588"/>
            <a:ext cx="9144000" cy="433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1648498" y="4304745"/>
            <a:ext cx="2079337" cy="400110"/>
          </a:xfrm>
          <a:prstGeom prst="rect">
            <a:avLst/>
          </a:prstGeom>
          <a:solidFill>
            <a:schemeClr val="bg1"/>
          </a:solidFill>
        </p:spPr>
        <p:txBody>
          <a:bodyPr wrap="square" rtlCol="0">
            <a:spAutoFit/>
          </a:bodyPr>
          <a:lstStyle/>
          <a:p>
            <a:r>
              <a:rPr lang="it-IT" sz="2000" b="1" dirty="0" smtClean="0">
                <a:solidFill>
                  <a:srgbClr val="FF0000"/>
                </a:solidFill>
              </a:rPr>
              <a:t>&lt;5,7%=normale</a:t>
            </a:r>
            <a:endParaRPr lang="it-IT" sz="2000" b="1" dirty="0">
              <a:solidFill>
                <a:srgbClr val="FF0000"/>
              </a:solidFill>
            </a:endParaRPr>
          </a:p>
        </p:txBody>
      </p:sp>
      <p:sp>
        <p:nvSpPr>
          <p:cNvPr id="4" name="CasellaDiTesto 3"/>
          <p:cNvSpPr txBox="1"/>
          <p:nvPr/>
        </p:nvSpPr>
        <p:spPr>
          <a:xfrm>
            <a:off x="5593674" y="4326910"/>
            <a:ext cx="1835825" cy="400110"/>
          </a:xfrm>
          <a:prstGeom prst="rect">
            <a:avLst/>
          </a:prstGeom>
          <a:solidFill>
            <a:schemeClr val="bg1"/>
          </a:solidFill>
        </p:spPr>
        <p:txBody>
          <a:bodyPr wrap="square" rtlCol="0">
            <a:spAutoFit/>
          </a:bodyPr>
          <a:lstStyle/>
          <a:p>
            <a:pPr algn="r"/>
            <a:r>
              <a:rPr lang="it-IT" sz="2000" b="1" dirty="0" smtClean="0">
                <a:solidFill>
                  <a:srgbClr val="FF0000"/>
                </a:solidFill>
              </a:rPr>
              <a:t>&gt;6,5%=diabete</a:t>
            </a:r>
            <a:endParaRPr lang="it-IT" sz="2000" b="1" dirty="0">
              <a:solidFill>
                <a:srgbClr val="FF0000"/>
              </a:solidFill>
            </a:endParaRPr>
          </a:p>
        </p:txBody>
      </p:sp>
      <p:sp>
        <p:nvSpPr>
          <p:cNvPr id="3" name="CasellaDiTesto 2"/>
          <p:cNvSpPr txBox="1"/>
          <p:nvPr/>
        </p:nvSpPr>
        <p:spPr>
          <a:xfrm>
            <a:off x="256032" y="4837750"/>
            <a:ext cx="8650224" cy="1754326"/>
          </a:xfrm>
          <a:prstGeom prst="rect">
            <a:avLst/>
          </a:prstGeom>
          <a:noFill/>
        </p:spPr>
        <p:txBody>
          <a:bodyPr wrap="square" rtlCol="0">
            <a:spAutoFit/>
          </a:bodyPr>
          <a:lstStyle/>
          <a:p>
            <a:pPr algn="just"/>
            <a:r>
              <a:rPr lang="it-IT" dirty="0" smtClean="0"/>
              <a:t>E’ un test che riflette i livelli medi di glicemia del paziente nelle ultime settimane prima del prelievo. L’emoglobina </a:t>
            </a:r>
            <a:r>
              <a:rPr lang="it-IT" dirty="0" err="1" smtClean="0"/>
              <a:t>glicosilata</a:t>
            </a:r>
            <a:r>
              <a:rPr lang="it-IT" dirty="0" smtClean="0"/>
              <a:t> è il prodotto di una reazione non enzimatica che avviene tra emoglobina e glucosio; l’entità ella </a:t>
            </a:r>
            <a:r>
              <a:rPr lang="it-IT" dirty="0" err="1" smtClean="0"/>
              <a:t>glicosilazione</a:t>
            </a:r>
            <a:r>
              <a:rPr lang="it-IT" dirty="0" smtClean="0"/>
              <a:t> dipende esclusivamente dalle rispettive concentrazioni dell’emoglobina e del glucosio. L’emoglobina </a:t>
            </a:r>
            <a:r>
              <a:rPr lang="it-IT" dirty="0" err="1" smtClean="0"/>
              <a:t>glicosilata</a:t>
            </a:r>
            <a:r>
              <a:rPr lang="it-IT" dirty="0" smtClean="0"/>
              <a:t> permane nel globulo rosso fino alla distruzione della cellula, cioè 100-120 giorni (tempo di sopravvivenza degli eritrociti)</a:t>
            </a:r>
            <a:endParaRPr lang="it-IT" dirty="0"/>
          </a:p>
        </p:txBody>
      </p:sp>
    </p:spTree>
    <p:extLst>
      <p:ext uri="{BB962C8B-B14F-4D97-AF65-F5344CB8AC3E}">
        <p14:creationId xmlns:p14="http://schemas.microsoft.com/office/powerpoint/2010/main" val="280952867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61" name="Rectangle 2089"/>
          <p:cNvSpPr>
            <a:spLocks noChangeArrowheads="1"/>
          </p:cNvSpPr>
          <p:nvPr/>
        </p:nvSpPr>
        <p:spPr bwMode="auto">
          <a:xfrm>
            <a:off x="795528" y="448056"/>
            <a:ext cx="7564374" cy="8412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3470" dir="2700000" algn="ctr" rotWithShape="0">
                    <a:schemeClr val="bg2">
                      <a:alpha val="74998"/>
                    </a:schemeClr>
                  </a:outerShdw>
                </a:effectLst>
              </a14:hiddenEffects>
            </a:ext>
          </a:extLst>
        </p:spPr>
        <p:txBody>
          <a:bodyPr lIns="92075" tIns="46038" rIns="92075" bIns="46038" anchor="ctr"/>
          <a:lstStyle/>
          <a:p>
            <a:pPr algn="ctr" eaLnBrk="1" hangingPunct="1">
              <a:defRPr/>
            </a:pPr>
            <a:r>
              <a:rPr lang="it-IT" sz="4400" dirty="0">
                <a:solidFill>
                  <a:srgbClr val="000000"/>
                </a:solidFill>
                <a:ea typeface="ＭＳ Ｐゴシック" charset="0"/>
              </a:rPr>
              <a:t>Diabete Mellito:</a:t>
            </a:r>
            <a:r>
              <a:rPr lang="it-IT" sz="4400" dirty="0">
                <a:solidFill>
                  <a:srgbClr val="3F69BE"/>
                </a:solidFill>
                <a:ea typeface="ＭＳ Ｐゴシック" charset="0"/>
              </a:rPr>
              <a:t> </a:t>
            </a:r>
            <a:r>
              <a:rPr lang="it-IT" sz="4400" i="1" dirty="0" smtClean="0">
                <a:solidFill>
                  <a:srgbClr val="FF0000"/>
                </a:solidFill>
                <a:ea typeface="ＭＳ Ｐゴシック" charset="0"/>
              </a:rPr>
              <a:t>classificazione</a:t>
            </a:r>
            <a:endParaRPr lang="it-IT" sz="4400" i="1" dirty="0">
              <a:solidFill>
                <a:srgbClr val="FF0000"/>
              </a:solidFill>
              <a:ea typeface="ＭＳ Ｐゴシック" charset="0"/>
            </a:endParaRPr>
          </a:p>
        </p:txBody>
      </p:sp>
      <p:sp>
        <p:nvSpPr>
          <p:cNvPr id="2" name="CasellaDiTesto 1"/>
          <p:cNvSpPr txBox="1"/>
          <p:nvPr/>
        </p:nvSpPr>
        <p:spPr>
          <a:xfrm>
            <a:off x="795528" y="1818869"/>
            <a:ext cx="7564374" cy="4062651"/>
          </a:xfrm>
          <a:prstGeom prst="rect">
            <a:avLst/>
          </a:prstGeom>
          <a:noFill/>
        </p:spPr>
        <p:txBody>
          <a:bodyPr wrap="square" rtlCol="0">
            <a:spAutoFit/>
          </a:bodyPr>
          <a:lstStyle/>
          <a:p>
            <a:pPr algn="just"/>
            <a:r>
              <a:rPr lang="it-IT" sz="2400" dirty="0" smtClean="0"/>
              <a:t>CLASSIFICAZIONE EZIOLOGICA del DIABETE MELLITO</a:t>
            </a:r>
          </a:p>
          <a:p>
            <a:pPr algn="just"/>
            <a:endParaRPr lang="it-IT" sz="2400" dirty="0" smtClean="0"/>
          </a:p>
          <a:p>
            <a:pPr algn="just"/>
            <a:r>
              <a:rPr lang="it-IT" sz="2400" b="1" dirty="0" smtClean="0"/>
              <a:t>1. DIABETE MELLITO di TIPO </a:t>
            </a:r>
            <a:r>
              <a:rPr lang="it-IT" sz="2400" dirty="0" smtClean="0"/>
              <a:t>1: da distruzione delle beta cellule (</a:t>
            </a:r>
            <a:r>
              <a:rPr lang="it-IT" sz="2400" dirty="0" err="1" smtClean="0"/>
              <a:t>insulino</a:t>
            </a:r>
            <a:r>
              <a:rPr lang="it-IT" sz="2400" dirty="0" smtClean="0"/>
              <a:t>-deficienza assoluta), </a:t>
            </a:r>
            <a:r>
              <a:rPr lang="it-IT" sz="2400" dirty="0" err="1" smtClean="0"/>
              <a:t>immunomediata</a:t>
            </a:r>
            <a:r>
              <a:rPr lang="it-IT" sz="2400" dirty="0" smtClean="0"/>
              <a:t> o idiopatica</a:t>
            </a:r>
          </a:p>
          <a:p>
            <a:pPr algn="just"/>
            <a:r>
              <a:rPr lang="it-IT" sz="2400" b="1" dirty="0" smtClean="0"/>
              <a:t>2. DIABETE MELLITO di TIPO 2</a:t>
            </a:r>
            <a:r>
              <a:rPr lang="it-IT" sz="2400" dirty="0" smtClean="0"/>
              <a:t>: </a:t>
            </a:r>
            <a:r>
              <a:rPr lang="it-IT" sz="2400" dirty="0" err="1" smtClean="0"/>
              <a:t>insulino</a:t>
            </a:r>
            <a:r>
              <a:rPr lang="it-IT" sz="2400" dirty="0" smtClean="0"/>
              <a:t>-resistenza con </a:t>
            </a:r>
            <a:r>
              <a:rPr lang="it-IT" sz="2400" dirty="0" err="1" smtClean="0"/>
              <a:t>insulino</a:t>
            </a:r>
            <a:r>
              <a:rPr lang="it-IT" sz="2400" dirty="0" smtClean="0"/>
              <a:t>-deficienza relativa fino a forme di </a:t>
            </a:r>
            <a:r>
              <a:rPr lang="it-IT" sz="2400" dirty="0" err="1" smtClean="0"/>
              <a:t>insulino</a:t>
            </a:r>
            <a:r>
              <a:rPr lang="it-IT" sz="2400" dirty="0" smtClean="0"/>
              <a:t>-deficienza predominante</a:t>
            </a:r>
          </a:p>
          <a:p>
            <a:pPr algn="just"/>
            <a:r>
              <a:rPr lang="it-IT" sz="2400" b="1" dirty="0" smtClean="0"/>
              <a:t>3. ALTRI TIPI SPECIFICI di DIABETE</a:t>
            </a:r>
          </a:p>
          <a:p>
            <a:pPr algn="just"/>
            <a:r>
              <a:rPr lang="it-IT" sz="2400" b="1" dirty="0" smtClean="0"/>
              <a:t>4. DIABETE GESTAZIONALE</a:t>
            </a:r>
          </a:p>
          <a:p>
            <a:endParaRPr lang="it-IT" dirty="0"/>
          </a:p>
        </p:txBody>
      </p:sp>
    </p:spTree>
    <p:extLst>
      <p:ext uri="{BB962C8B-B14F-4D97-AF65-F5344CB8AC3E}">
        <p14:creationId xmlns:p14="http://schemas.microsoft.com/office/powerpoint/2010/main" val="17289046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p:cNvPicPr>
          <p:nvPr/>
        </p:nvPicPr>
        <p:blipFill>
          <a:blip r:embed="rId2">
            <a:lum bright="-20000" contrast="40000"/>
          </a:blip>
          <a:stretch>
            <a:fillRect/>
          </a:stretch>
        </p:blipFill>
        <p:spPr>
          <a:xfrm rot="-60000">
            <a:off x="238762" y="221673"/>
            <a:ext cx="3876033" cy="6345382"/>
          </a:xfrm>
          <a:prstGeom prst="rect">
            <a:avLst/>
          </a:prstGeom>
        </p:spPr>
      </p:pic>
      <p:sp>
        <p:nvSpPr>
          <p:cNvPr id="6" name="CasellaDiTesto 5"/>
          <p:cNvSpPr txBox="1"/>
          <p:nvPr/>
        </p:nvSpPr>
        <p:spPr>
          <a:xfrm>
            <a:off x="4017817" y="147683"/>
            <a:ext cx="4890656" cy="830997"/>
          </a:xfrm>
          <a:prstGeom prst="rect">
            <a:avLst/>
          </a:prstGeom>
          <a:noFill/>
        </p:spPr>
        <p:txBody>
          <a:bodyPr wrap="square" rtlCol="0">
            <a:spAutoFit/>
          </a:bodyPr>
          <a:lstStyle/>
          <a:p>
            <a:pPr algn="ctr"/>
            <a:r>
              <a:rPr lang="it-IT" sz="2400" b="1" dirty="0" smtClean="0"/>
              <a:t>CARATTERISTICHE DEL </a:t>
            </a:r>
          </a:p>
          <a:p>
            <a:pPr algn="ctr"/>
            <a:r>
              <a:rPr lang="it-IT" sz="2400" b="1" dirty="0" smtClean="0"/>
              <a:t>DIABETE MELLITO DI TIPO 1</a:t>
            </a:r>
            <a:endParaRPr lang="it-IT" sz="2400" b="1" dirty="0"/>
          </a:p>
        </p:txBody>
      </p:sp>
      <p:sp>
        <p:nvSpPr>
          <p:cNvPr id="8" name="CasellaDiTesto 7"/>
          <p:cNvSpPr txBox="1"/>
          <p:nvPr/>
        </p:nvSpPr>
        <p:spPr>
          <a:xfrm>
            <a:off x="4281055" y="1233055"/>
            <a:ext cx="4461163" cy="5324535"/>
          </a:xfrm>
          <a:prstGeom prst="rect">
            <a:avLst/>
          </a:prstGeom>
          <a:noFill/>
        </p:spPr>
        <p:txBody>
          <a:bodyPr wrap="square" rtlCol="0">
            <a:spAutoFit/>
          </a:bodyPr>
          <a:lstStyle/>
          <a:p>
            <a:pPr algn="just"/>
            <a:r>
              <a:rPr lang="it-IT" sz="2000" dirty="0" smtClean="0"/>
              <a:t>Il DMT1 si manifesta per carenza di insulina. Rappresenta il 5% delle forme di DM. Il meccanismo patogenetico è la distruzione delle cellule beta. </a:t>
            </a:r>
          </a:p>
          <a:p>
            <a:pPr algn="just"/>
            <a:r>
              <a:rPr lang="it-IT" sz="2000" dirty="0" smtClean="0"/>
              <a:t>Nella forma autoimmune si possono trovare alcuni autoanticorpi </a:t>
            </a:r>
            <a:r>
              <a:rPr lang="it-IT" sz="2000" dirty="0" smtClean="0"/>
              <a:t>come </a:t>
            </a:r>
            <a:r>
              <a:rPr lang="it-IT" sz="2000" dirty="0" smtClean="0"/>
              <a:t>quelli contro la </a:t>
            </a:r>
            <a:r>
              <a:rPr lang="it-IT" sz="2000" dirty="0" err="1" smtClean="0"/>
              <a:t>decarbossilasi</a:t>
            </a:r>
            <a:r>
              <a:rPr lang="it-IT" sz="2000" dirty="0" smtClean="0"/>
              <a:t> dell’acido glutammico (GAD65) o </a:t>
            </a:r>
            <a:r>
              <a:rPr lang="it-IT" sz="2000" dirty="0" err="1" smtClean="0"/>
              <a:t>tirosin</a:t>
            </a:r>
            <a:r>
              <a:rPr lang="it-IT" sz="2000" dirty="0" smtClean="0"/>
              <a:t> fosfatasi (IA2), </a:t>
            </a:r>
            <a:r>
              <a:rPr lang="it-IT" sz="2000" dirty="0" smtClean="0"/>
              <a:t>utili per </a:t>
            </a:r>
            <a:r>
              <a:rPr lang="it-IT" sz="2000" dirty="0" smtClean="0"/>
              <a:t>conferma diagnostica. Gli Ab anti GAD65 persistono più a lungo in circolo. </a:t>
            </a:r>
          </a:p>
          <a:p>
            <a:pPr algn="just"/>
            <a:r>
              <a:rPr lang="it-IT" sz="2000" dirty="0" smtClean="0"/>
              <a:t>La presentazione iniziale può andare da un modesto aumento della glicemia plasmatica alla </a:t>
            </a:r>
            <a:r>
              <a:rPr lang="it-IT" sz="2000" dirty="0" err="1" smtClean="0"/>
              <a:t>chetoacidosi</a:t>
            </a:r>
            <a:r>
              <a:rPr lang="it-IT" sz="2000" dirty="0" smtClean="0"/>
              <a:t>.  Nel diabete mellito di tipo 1 i sintomi sono quasi sempre presenti all’esordio, che può essere particolarmente brusco.  </a:t>
            </a:r>
            <a:endParaRPr lang="it-IT" sz="2000" dirty="0"/>
          </a:p>
        </p:txBody>
      </p:sp>
    </p:spTree>
    <p:extLst>
      <p:ext uri="{BB962C8B-B14F-4D97-AF65-F5344CB8AC3E}">
        <p14:creationId xmlns:p14="http://schemas.microsoft.com/office/powerpoint/2010/main" val="33360843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3615</TotalTime>
  <Words>3410</Words>
  <Application>Microsoft Macintosh PowerPoint</Application>
  <PresentationFormat>Presentazione su schermo (4:3)</PresentationFormat>
  <Paragraphs>558</Paragraphs>
  <Slides>53</Slides>
  <Notes>32</Notes>
  <HiddenSlides>0</HiddenSlides>
  <MMClips>0</MMClips>
  <ScaleCrop>false</ScaleCrop>
  <HeadingPairs>
    <vt:vector size="4" baseType="variant">
      <vt:variant>
        <vt:lpstr>Tema</vt:lpstr>
      </vt:variant>
      <vt:variant>
        <vt:i4>1</vt:i4>
      </vt:variant>
      <vt:variant>
        <vt:lpstr>Titoli diapositive</vt:lpstr>
      </vt:variant>
      <vt:variant>
        <vt:i4>53</vt:i4>
      </vt:variant>
    </vt:vector>
  </HeadingPairs>
  <TitlesOfParts>
    <vt:vector size="54" baseType="lpstr">
      <vt:lpstr>Tema di Office</vt:lpstr>
      <vt:lpstr>INSULINA e DIABETE MELLITO</vt:lpstr>
      <vt:lpstr>PANCREAS e INSULINA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Glucose Infusion Rate</vt:lpstr>
      <vt:lpstr>Presentazione di PowerPoint</vt:lpstr>
      <vt:lpstr>Presentazione di PowerPoint</vt:lpstr>
      <vt:lpstr>Presentazione di PowerPoint</vt:lpstr>
      <vt:lpstr>Presentazione di PowerPoint</vt:lpstr>
      <vt:lpstr>Opzioni per la cura del diabete mellito di tipo 2</vt:lpstr>
      <vt:lpstr>Presentazione di PowerPoint</vt:lpstr>
      <vt:lpstr>Presentazione di PowerPoint</vt:lpstr>
      <vt:lpstr>Presentazione di PowerPoint</vt:lpstr>
      <vt:lpstr>Presentazione di PowerPoint</vt:lpstr>
      <vt:lpstr>Presentazione di PowerPoint</vt:lpstr>
      <vt:lpstr>Presentazione di PowerPoint</vt:lpstr>
      <vt:lpstr>TRATTAMENTO IPOGLICEMIA LIEVE /MODERATA 1  “Regola del 15”</vt:lpstr>
      <vt:lpstr>15 gr di carboidrati a rapido assorbimento</vt:lpstr>
      <vt:lpstr>TRATTAMENTO IPOGLICEMIA LIEVE /MODERATA 2  “Regola del 15”</vt:lpstr>
      <vt:lpstr>Presentazione di PowerPoint</vt:lpstr>
      <vt:lpstr>CASI IN CUI E’ NECESSARIO PRENDERE ANCHE 15 g DI CARBOIDRATI COMPLESSI DOPO AVER TRATTATO L’IPOGLICEMIA CON LO ZUCCHERO SEMPLICE:</vt:lpstr>
      <vt:lpstr>ERRORI DA EVITARE</vt:lpstr>
      <vt:lpstr>TRATTAMENTO  IPOGLICEMIA GRAVE</vt:lpstr>
      <vt:lpstr>Presentazione di PowerPoint</vt:lpstr>
      <vt:lpstr>Test per la determinazione dei chetoni Chetonuria vs Chetonemia </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Stella Bernardi</dc:creator>
  <cp:lastModifiedBy>Stella Bernardi</cp:lastModifiedBy>
  <cp:revision>67</cp:revision>
  <cp:lastPrinted>2020-12-02T09:35:31Z</cp:lastPrinted>
  <dcterms:created xsi:type="dcterms:W3CDTF">2020-11-27T17:49:32Z</dcterms:created>
  <dcterms:modified xsi:type="dcterms:W3CDTF">2020-12-06T17:13:02Z</dcterms:modified>
</cp:coreProperties>
</file>