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" name="Shape 6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umero diapositiva"/>
          <p:cNvSpPr txBox="1"/>
          <p:nvPr>
            <p:ph type="sldNum" sz="quarter" idx="2"/>
          </p:nvPr>
        </p:nvSpPr>
        <p:spPr>
          <a:xfrm>
            <a:off x="8384892" y="6248400"/>
            <a:ext cx="301909" cy="28882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Numero diapositiva"/>
          <p:cNvSpPr txBox="1"/>
          <p:nvPr>
            <p:ph type="sldNum" sz="quarter" idx="2"/>
          </p:nvPr>
        </p:nvSpPr>
        <p:spPr>
          <a:xfrm>
            <a:off x="8384892" y="6245225"/>
            <a:ext cx="301909" cy="28882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">
    <p:bg>
      <p:bgPr>
        <a:solidFill>
          <a:srgbClr val="4040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"/>
          <p:cNvSpPr/>
          <p:nvPr/>
        </p:nvSpPr>
        <p:spPr>
          <a:xfrm>
            <a:off x="2381" y="5657850"/>
            <a:ext cx="9141619" cy="342900"/>
          </a:xfrm>
          <a:prstGeom prst="rect">
            <a:avLst/>
          </a:prstGeom>
          <a:solidFill>
            <a:srgbClr val="6B7D72"/>
          </a:solidFill>
          <a:ln w="3175">
            <a:miter lim="400000"/>
          </a:ln>
        </p:spPr>
        <p:txBody>
          <a:bodyPr lIns="34289" tIns="34289" rIns="34289" bIns="34289"/>
          <a:lstStyle/>
          <a:p>
            <a:pPr defTabSz="4572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7" name="Rectangle 5"/>
          <p:cNvSpPr/>
          <p:nvPr/>
        </p:nvSpPr>
        <p:spPr>
          <a:xfrm>
            <a:off x="11" y="5607987"/>
            <a:ext cx="9141619" cy="48007"/>
          </a:xfrm>
          <a:prstGeom prst="rect">
            <a:avLst/>
          </a:prstGeom>
          <a:solidFill>
            <a:srgbClr val="93A299"/>
          </a:solidFill>
          <a:ln w="3175">
            <a:miter lim="400000"/>
          </a:ln>
        </p:spPr>
        <p:txBody>
          <a:bodyPr lIns="34289" tIns="34289" rIns="34289" bIns="34289"/>
          <a:lstStyle/>
          <a:p>
            <a:pPr defTabSz="4572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" name="Numero diapositiva"/>
          <p:cNvSpPr txBox="1"/>
          <p:nvPr>
            <p:ph type="sldNum" sz="quarter" idx="2"/>
          </p:nvPr>
        </p:nvSpPr>
        <p:spPr>
          <a:xfrm>
            <a:off x="8199346" y="5722171"/>
            <a:ext cx="210017" cy="233681"/>
          </a:xfrm>
          <a:prstGeom prst="rect">
            <a:avLst/>
          </a:prstGeom>
        </p:spPr>
        <p:txBody>
          <a:bodyPr lIns="34289" tIns="34289" rIns="34289" bIns="34289" anchor="ctr"/>
          <a:lstStyle>
            <a:lvl1pPr>
              <a:def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">
    <p:bg>
      <p:bgPr>
        <a:solidFill>
          <a:srgbClr val="4040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tangolo"/>
          <p:cNvSpPr/>
          <p:nvPr/>
        </p:nvSpPr>
        <p:spPr>
          <a:xfrm>
            <a:off x="2381" y="5657850"/>
            <a:ext cx="9141619" cy="342900"/>
          </a:xfrm>
          <a:prstGeom prst="rect">
            <a:avLst/>
          </a:prstGeom>
          <a:solidFill>
            <a:srgbClr val="6B7D72"/>
          </a:solidFill>
          <a:ln w="3175">
            <a:miter lim="400000"/>
          </a:ln>
        </p:spPr>
        <p:txBody>
          <a:bodyPr lIns="34289" tIns="34289" rIns="34289" bIns="34289" anchor="ctr"/>
          <a:lstStyle/>
          <a:p>
            <a:pPr defTabSz="4572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6" name="Rettangolo"/>
          <p:cNvSpPr/>
          <p:nvPr/>
        </p:nvSpPr>
        <p:spPr>
          <a:xfrm>
            <a:off x="11" y="5607987"/>
            <a:ext cx="9141619" cy="48007"/>
          </a:xfrm>
          <a:prstGeom prst="rect">
            <a:avLst/>
          </a:prstGeom>
          <a:solidFill>
            <a:srgbClr val="93A299"/>
          </a:solidFill>
          <a:ln w="3175">
            <a:miter lim="400000"/>
          </a:ln>
        </p:spPr>
        <p:txBody>
          <a:bodyPr lIns="34289" tIns="34289" rIns="34289" bIns="34289" anchor="ctr"/>
          <a:lstStyle/>
          <a:p>
            <a:pPr defTabSz="4572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7" name="Numero diapositiva"/>
          <p:cNvSpPr txBox="1"/>
          <p:nvPr>
            <p:ph type="sldNum" sz="quarter" idx="2"/>
          </p:nvPr>
        </p:nvSpPr>
        <p:spPr>
          <a:xfrm>
            <a:off x="8199346" y="5722171"/>
            <a:ext cx="210017" cy="233681"/>
          </a:xfrm>
          <a:prstGeom prst="rect">
            <a:avLst/>
          </a:prstGeom>
        </p:spPr>
        <p:txBody>
          <a:bodyPr lIns="34289" tIns="34289" rIns="34289" bIns="34289" anchor="ctr"/>
          <a:lstStyle>
            <a:lvl1pPr>
              <a:def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8156292" y="6248400"/>
            <a:ext cx="301909" cy="2888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 defTabSz="457200"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Relationship Id="rId3" Type="http://schemas.openxmlformats.org/officeDocument/2006/relationships/image" Target="../media/image5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ype IV Hypersensitivity"/>
          <p:cNvSpPr txBox="1"/>
          <p:nvPr/>
        </p:nvSpPr>
        <p:spPr>
          <a:xfrm>
            <a:off x="1371600" y="1606550"/>
            <a:ext cx="6248400" cy="1343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b="1" sz="4400"/>
            </a:lvl1pPr>
          </a:lstStyle>
          <a:p>
            <a:pPr/>
            <a:r>
              <a:t>Type IV Hypersensitivity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ype IV hypersensitivity"/>
          <p:cNvSpPr txBox="1"/>
          <p:nvPr>
            <p:ph type="title" idx="4294967295"/>
          </p:nvPr>
        </p:nvSpPr>
        <p:spPr>
          <a:xfrm>
            <a:off x="685800" y="188912"/>
            <a:ext cx="77724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>
                <a:solidFill>
                  <a:srgbClr val="0000FF"/>
                </a:solidFill>
              </a:defRPr>
            </a:lvl1pPr>
          </a:lstStyle>
          <a:p>
            <a:pPr/>
            <a:r>
              <a:t>Type IV hypersensitivity</a:t>
            </a:r>
          </a:p>
        </p:txBody>
      </p:sp>
      <p:sp>
        <p:nvSpPr>
          <p:cNvPr id="91" name="DTH (Delayed type hypersensitivity)…"/>
          <p:cNvSpPr txBox="1"/>
          <p:nvPr>
            <p:ph type="body" idx="4294967295"/>
          </p:nvPr>
        </p:nvSpPr>
        <p:spPr>
          <a:xfrm>
            <a:off x="685800" y="1354137"/>
            <a:ext cx="7772400" cy="45275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har char="•"/>
              <a:defRPr sz="2000"/>
            </a:pPr>
            <a:r>
              <a:t>DTH (Delayed type hypersensitivity)</a:t>
            </a:r>
          </a:p>
          <a:p>
            <a:pPr>
              <a:lnSpc>
                <a:spcPct val="90000"/>
              </a:lnSpc>
              <a:spcBef>
                <a:spcPts val="400"/>
              </a:spcBef>
              <a:buChar char="•"/>
              <a:defRPr sz="2000"/>
            </a:pPr>
            <a:r>
              <a:t>Is a T cell mediated inflammatory response, in which stimulation of T cells leads to macrophage activation and localized inflammation and edema within tissues.</a:t>
            </a:r>
          </a:p>
          <a:p>
            <a:pPr>
              <a:lnSpc>
                <a:spcPct val="90000"/>
              </a:lnSpc>
              <a:spcBef>
                <a:spcPts val="400"/>
              </a:spcBef>
              <a:buChar char="•"/>
              <a:defRPr sz="2000"/>
            </a:pPr>
            <a:r>
              <a:t>This effector T cell response is essential for the control of intracellular and other pathogens.</a:t>
            </a:r>
          </a:p>
          <a:p>
            <a:pPr>
              <a:lnSpc>
                <a:spcPct val="90000"/>
              </a:lnSpc>
              <a:buChar char="•"/>
              <a:defRPr sz="2400"/>
            </a:pPr>
          </a:p>
          <a:p>
            <a:pPr>
              <a:lnSpc>
                <a:spcPct val="90000"/>
              </a:lnSpc>
              <a:buChar char="•"/>
              <a:defRPr sz="2400"/>
            </a:pPr>
          </a:p>
          <a:p>
            <a:pPr>
              <a:lnSpc>
                <a:spcPct val="90000"/>
              </a:lnSpc>
              <a:buChar char="•"/>
              <a:defRPr b="1"/>
            </a:pPr>
            <a:r>
              <a:t>If the response is excessive or against self Ags it can damage host tissues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ype IV Hypersensitivity"/>
          <p:cNvSpPr txBox="1"/>
          <p:nvPr>
            <p:ph type="title" idx="4294967295"/>
          </p:nvPr>
        </p:nvSpPr>
        <p:spPr>
          <a:xfrm>
            <a:off x="457200" y="333375"/>
            <a:ext cx="8229600" cy="8683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>
                <a:solidFill>
                  <a:srgbClr val="0000FF"/>
                </a:solidFill>
              </a:defRPr>
            </a:lvl1pPr>
          </a:lstStyle>
          <a:p>
            <a:pPr/>
            <a:r>
              <a:t>Type IV Hypersensitivity</a:t>
            </a:r>
          </a:p>
        </p:txBody>
      </p:sp>
      <p:sp>
        <p:nvSpPr>
          <p:cNvPr id="94" name="What is delayed type hypersensitivity (DTH)?…"/>
          <p:cNvSpPr txBox="1"/>
          <p:nvPr>
            <p:ph type="body" idx="4294967295"/>
          </p:nvPr>
        </p:nvSpPr>
        <p:spPr>
          <a:xfrm>
            <a:off x="323850" y="1412875"/>
            <a:ext cx="836295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SzTx/>
              <a:buNone/>
              <a:defRPr sz="2400"/>
            </a:pPr>
            <a:r>
              <a:t>	  </a:t>
            </a:r>
          </a:p>
          <a:p>
            <a:pPr>
              <a:lnSpc>
                <a:spcPct val="90000"/>
              </a:lnSpc>
              <a:spcBef>
                <a:spcPts val="600"/>
              </a:spcBef>
              <a:buSzTx/>
              <a:buNone/>
              <a:defRPr sz="2400"/>
            </a:pPr>
            <a:r>
              <a:t>	 </a:t>
            </a:r>
            <a:r>
              <a:rPr sz="2800"/>
              <a:t>What is delayed type hypersensitivity (DTH)?</a:t>
            </a:r>
            <a:endParaRPr sz="2800"/>
          </a:p>
          <a:p>
            <a:pPr>
              <a:lnSpc>
                <a:spcPct val="90000"/>
              </a:lnSpc>
              <a:buSzTx/>
              <a:buNone/>
              <a:defRPr sz="2800"/>
            </a:pPr>
          </a:p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t>A hypersensitive response mediated by sensitized T</a:t>
            </a:r>
            <a:r>
              <a:rPr baseline="-25000"/>
              <a:t> </a:t>
            </a:r>
            <a:r>
              <a:t>cells, which release various cytokines and chemokines</a:t>
            </a:r>
          </a:p>
          <a:p>
            <a:pPr>
              <a:lnSpc>
                <a:spcPct val="90000"/>
              </a:lnSpc>
              <a:buChar char="•"/>
              <a:defRPr sz="2400"/>
            </a:pPr>
          </a:p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t>Generally occurs 2-3 days after T</a:t>
            </a:r>
            <a:r>
              <a:rPr baseline="-25000"/>
              <a:t> </a:t>
            </a:r>
            <a:r>
              <a:t>cells interact with antigen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hases of adaptive immune response"/>
          <p:cNvSpPr txBox="1"/>
          <p:nvPr/>
        </p:nvSpPr>
        <p:spPr>
          <a:xfrm>
            <a:off x="0" y="152400"/>
            <a:ext cx="9036050" cy="726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b="1" sz="3600"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Phases of adaptive immune response</a:t>
            </a:r>
          </a:p>
        </p:txBody>
      </p:sp>
      <p:pic>
        <p:nvPicPr>
          <p:cNvPr id="97" name=" S9781416031239-001-f006.jpg" descr=" S9781416031239-001-f0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900" y="1154112"/>
            <a:ext cx="7265988" cy="5659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hases of the DTH Response"/>
          <p:cNvSpPr txBox="1"/>
          <p:nvPr>
            <p:ph type="title" idx="4294967295"/>
          </p:nvPr>
        </p:nvSpPr>
        <p:spPr>
          <a:xfrm>
            <a:off x="685800" y="381000"/>
            <a:ext cx="7772400" cy="7620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 sz="4000">
                <a:solidFill>
                  <a:srgbClr val="0000FF"/>
                </a:solidFill>
              </a:defRPr>
            </a:lvl1pPr>
          </a:lstStyle>
          <a:p>
            <a:pPr/>
            <a:r>
              <a:t>Phases of the DTH Response</a:t>
            </a:r>
          </a:p>
        </p:txBody>
      </p:sp>
      <p:sp>
        <p:nvSpPr>
          <p:cNvPr id="100" name="Sensitization – TH1 cells triggered by contact with APC"/>
          <p:cNvSpPr txBox="1"/>
          <p:nvPr>
            <p:ph type="body" idx="4294967295"/>
          </p:nvPr>
        </p:nvSpPr>
        <p:spPr>
          <a:xfrm>
            <a:off x="685800" y="1628775"/>
            <a:ext cx="7772400" cy="4114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20842" indent="-320842">
              <a:spcBef>
                <a:spcPts val="500"/>
              </a:spcBef>
              <a:buAutoNum type="arabicPeriod" startAt="1"/>
              <a:defRPr b="1" sz="2400"/>
            </a:pPr>
            <a:r>
              <a:t>Sensitization</a:t>
            </a:r>
            <a:r>
              <a:rPr b="0"/>
              <a:t> – TH1 cells triggered by contact with APC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0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tages of Type IV DTH sensitization-Effector stage"/>
          <p:cNvSpPr txBox="1"/>
          <p:nvPr>
            <p:ph type="title" idx="4294967295"/>
          </p:nvPr>
        </p:nvSpPr>
        <p:spPr>
          <a:xfrm>
            <a:off x="685800" y="380999"/>
            <a:ext cx="7772400" cy="1143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640079">
              <a:defRPr b="1" sz="3359">
                <a:solidFill>
                  <a:srgbClr val="0000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Stages of Type IV DTH</a:t>
            </a:r>
            <a:br/>
            <a:r>
              <a:t>sensitization-</a:t>
            </a:r>
            <a:r>
              <a:rPr sz="2800"/>
              <a:t>Effector stage</a:t>
            </a:r>
          </a:p>
        </p:txBody>
      </p:sp>
      <p:sp>
        <p:nvSpPr>
          <p:cNvPr id="103" name="Th1 memory cells are activated and produce cytokines.…"/>
          <p:cNvSpPr txBox="1"/>
          <p:nvPr>
            <p:ph type="body" idx="4294967295"/>
          </p:nvPr>
        </p:nvSpPr>
        <p:spPr>
          <a:xfrm>
            <a:off x="253999" y="1357312"/>
            <a:ext cx="8763002" cy="42672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</a:t>
            </a:r>
            <a:endParaRPr b="1"/>
          </a:p>
          <a:p>
            <a:pPr marL="0" indent="0">
              <a:buChar char="•"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t>Th1 </a:t>
            </a:r>
            <a:r>
              <a:rPr b="0"/>
              <a:t>memory cells are activated and produce cytokines. </a:t>
            </a:r>
          </a:p>
          <a:p>
            <a:pPr lvl="1" marL="742950" indent="-285750">
              <a:spcBef>
                <a:spcPts val="0"/>
              </a:spcBef>
              <a:defRPr sz="28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IFN-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g</a:t>
            </a:r>
            <a:r>
              <a:t>, TNF-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a, </a:t>
            </a:r>
            <a:r>
              <a:t>and TNF-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b</a:t>
            </a:r>
            <a:r>
              <a:t> which cause tissue destruction, inflammation. </a:t>
            </a:r>
          </a:p>
          <a:p>
            <a:pPr lvl="1" marL="742950" indent="-285750">
              <a:spcBef>
                <a:spcPts val="0"/>
              </a:spcBef>
              <a:defRPr sz="28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IL-2 that activates Th cells and CTLs.</a:t>
            </a:r>
          </a:p>
          <a:p>
            <a:pPr lvl="1" marL="742950" indent="-285750">
              <a:spcBef>
                <a:spcPts val="0"/>
              </a:spcBef>
              <a:defRPr sz="28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Chemokines- for macrophage recruitment. </a:t>
            </a:r>
          </a:p>
          <a:p>
            <a:pPr lvl="1" marL="742950" indent="-285750">
              <a:spcBef>
                <a:spcPts val="0"/>
              </a:spcBef>
              <a:defRPr sz="28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IL-3, GM-CSF for increased monocyte/macrophage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hases of the DTH Response"/>
          <p:cNvSpPr txBox="1"/>
          <p:nvPr>
            <p:ph type="title" idx="4294967295"/>
          </p:nvPr>
        </p:nvSpPr>
        <p:spPr>
          <a:xfrm>
            <a:off x="685800" y="381000"/>
            <a:ext cx="7772400" cy="7620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 sz="4000">
                <a:solidFill>
                  <a:srgbClr val="0000FF"/>
                </a:solidFill>
              </a:defRPr>
            </a:lvl1pPr>
          </a:lstStyle>
          <a:p>
            <a:pPr/>
            <a:r>
              <a:t>Phases of the DTH Response</a:t>
            </a:r>
          </a:p>
        </p:txBody>
      </p:sp>
      <p:sp>
        <p:nvSpPr>
          <p:cNvPr id="106" name="Sensitization – TH1 cells triggered by contact with APC…"/>
          <p:cNvSpPr txBox="1"/>
          <p:nvPr>
            <p:ph type="body" idx="4294967295"/>
          </p:nvPr>
        </p:nvSpPr>
        <p:spPr>
          <a:xfrm>
            <a:off x="685800" y="1628775"/>
            <a:ext cx="7772400" cy="4114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20842" indent="-320842">
              <a:spcBef>
                <a:spcPts val="500"/>
              </a:spcBef>
              <a:buAutoNum type="arabicPeriod" startAt="1"/>
              <a:defRPr b="1" sz="1800"/>
            </a:pPr>
            <a:r>
              <a:t>Sensitization</a:t>
            </a:r>
            <a:r>
              <a:rPr b="0"/>
              <a:t> – TH1 cells triggered by contact with APC</a:t>
            </a:r>
            <a:endParaRPr sz="2400"/>
          </a:p>
          <a:p>
            <a:pPr marL="320842" indent="-320842">
              <a:spcBef>
                <a:spcPts val="500"/>
              </a:spcBef>
              <a:buAutoNum type="arabicPeriod" startAt="1"/>
              <a:defRPr b="1" sz="2400"/>
            </a:pPr>
            <a:r>
              <a:t>Effector response</a:t>
            </a:r>
            <a:r>
              <a:rPr b="0"/>
              <a:t> – produces huge influx of activated MØ</a:t>
            </a:r>
          </a:p>
          <a:p>
            <a:pPr lvl="1" marL="775368" indent="-267368">
              <a:spcBef>
                <a:spcPts val="0"/>
              </a:spcBef>
              <a:buAutoNum type="arabicPeriod" startAt="1"/>
              <a:defRPr sz="2000"/>
            </a:pPr>
            <a:r>
              <a:t>Activated MØ is more efficient at antigen-presentation</a:t>
            </a:r>
          </a:p>
          <a:p>
            <a:pPr lvl="1" marL="775368" indent="-267368">
              <a:spcBef>
                <a:spcPts val="0"/>
              </a:spcBef>
              <a:buAutoNum type="arabicPeriod" startAt="1"/>
              <a:defRPr sz="2000"/>
            </a:pPr>
            <a:r>
              <a:t>Release of lytic enzymes lead to non-specific destruction of cells</a:t>
            </a:r>
          </a:p>
          <a:p>
            <a:pPr lvl="1" marL="775368" indent="-267368">
              <a:spcBef>
                <a:spcPts val="0"/>
              </a:spcBef>
              <a:buAutoNum type="arabicPeriod" startAt="1"/>
              <a:defRPr sz="2000"/>
            </a:pPr>
          </a:p>
          <a:p>
            <a:pPr lvl="1" marL="775368" indent="-267368">
              <a:spcBef>
                <a:spcPts val="0"/>
              </a:spcBef>
              <a:buAutoNum type="arabicPeriod" startAt="4"/>
              <a:defRPr sz="2000"/>
            </a:pPr>
            <a:r>
              <a:t>Works well against intra-cellular pathogens</a:t>
            </a:r>
          </a:p>
          <a:p>
            <a:pPr lvl="1" marL="775368" indent="-267368">
              <a:spcBef>
                <a:spcPts val="0"/>
              </a:spcBef>
              <a:buAutoNum type="arabicPeriod" startAt="4"/>
              <a:defRPr sz="2000"/>
            </a:pPr>
            <a:r>
              <a:t>If pathogen/particle lingers -&gt; can lead to </a:t>
            </a:r>
            <a:r>
              <a:rPr b="1"/>
              <a:t>granuloma</a:t>
            </a:r>
            <a:r>
              <a:t> formation</a:t>
            </a:r>
          </a:p>
          <a:p>
            <a:pPr lvl="2" marL="1256631" indent="-240631">
              <a:spcBef>
                <a:spcPts val="0"/>
              </a:spcBef>
              <a:buAutoNum type="arabicPeriod" startAt="1"/>
              <a:defRPr sz="1800"/>
            </a:pPr>
            <a:r>
              <a:t>Ex: </a:t>
            </a:r>
            <a:r>
              <a:rPr i="1"/>
              <a:t>Mycobacterial </a:t>
            </a:r>
            <a:r>
              <a:t>pathogens in TB and Leprosy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0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tages of Type IV DTH Effector stage"/>
          <p:cNvSpPr txBox="1"/>
          <p:nvPr>
            <p:ph type="title" idx="4294967295"/>
          </p:nvPr>
        </p:nvSpPr>
        <p:spPr>
          <a:xfrm>
            <a:off x="685800" y="380999"/>
            <a:ext cx="7772400" cy="1143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722376">
              <a:defRPr b="1" sz="3792">
                <a:solidFill>
                  <a:srgbClr val="0000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Stages of Type IV DTH</a:t>
            </a:r>
            <a:br/>
            <a:r>
              <a:rPr sz="3160"/>
              <a:t>Effector stage</a:t>
            </a:r>
          </a:p>
        </p:txBody>
      </p:sp>
      <p:sp>
        <p:nvSpPr>
          <p:cNvPr id="109" name="Inflamed area becomes red and fluid filled can form lesion.…"/>
          <p:cNvSpPr txBox="1"/>
          <p:nvPr>
            <p:ph type="body" idx="4294967295"/>
          </p:nvPr>
        </p:nvSpPr>
        <p:spPr>
          <a:xfrm>
            <a:off x="152399" y="2133600"/>
            <a:ext cx="8763002" cy="4267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buChar char="•"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Inflamed area becomes red and fluid filled can form lesion. </a:t>
            </a:r>
          </a:p>
          <a:p>
            <a:pPr lvl="1" marL="742950" indent="-285750">
              <a:spcBef>
                <a:spcPts val="0"/>
              </a:spcBef>
              <a:defRPr sz="28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From tissue damage there is activation of clotting cascades and tissue repair.  </a:t>
            </a:r>
          </a:p>
          <a:p>
            <a:pPr lvl="1" marL="742950" indent="-285750">
              <a:spcBef>
                <a:spcPts val="0"/>
              </a:spcBef>
              <a:defRPr sz="28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>
              <a:buChar char="•"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Continued exposure to antigen can cause chronic inflammation and result in granuloma formation.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Variants of  type IV HyperSensitivity"/>
          <p:cNvSpPr txBox="1"/>
          <p:nvPr>
            <p:ph type="title" idx="4294967295"/>
          </p:nvPr>
        </p:nvSpPr>
        <p:spPr>
          <a:xfrm>
            <a:off x="685800" y="404812"/>
            <a:ext cx="77724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768095">
              <a:defRPr b="1" sz="3696">
                <a:solidFill>
                  <a:srgbClr val="0000FF"/>
                </a:solidFill>
              </a:defRPr>
            </a:pPr>
            <a:r>
              <a:t>Variants of </a:t>
            </a:r>
            <a:br/>
            <a:r>
              <a:t>type IV HyperSensitivity</a:t>
            </a:r>
          </a:p>
        </p:txBody>
      </p:sp>
      <p:sp>
        <p:nvSpPr>
          <p:cNvPr id="112" name="There are  3 variants of type IV HS reaction…"/>
          <p:cNvSpPr txBox="1"/>
          <p:nvPr>
            <p:ph type="body" idx="4294967295"/>
          </p:nvPr>
        </p:nvSpPr>
        <p:spPr>
          <a:xfrm>
            <a:off x="685800" y="1773237"/>
            <a:ext cx="8278813" cy="41148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buSzTx/>
              <a:buNone/>
            </a:pPr>
            <a:r>
              <a:t>There are  3 variants of type IV HS reaction</a:t>
            </a:r>
          </a:p>
          <a:p>
            <a:pPr>
              <a:buSzTx/>
              <a:buNone/>
            </a:pPr>
          </a:p>
          <a:p>
            <a:pPr>
              <a:buChar char="•"/>
            </a:pPr>
            <a:r>
              <a:t>Contact HS</a:t>
            </a:r>
          </a:p>
          <a:p>
            <a:pPr>
              <a:buChar char="•"/>
            </a:pPr>
            <a:r>
              <a:t>Tuberculin type HS</a:t>
            </a:r>
          </a:p>
          <a:p>
            <a:pPr>
              <a:buChar char="•"/>
            </a:pPr>
            <a:r>
              <a:t>Granulomatous HS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Fig 5"/>
          <p:cNvSpPr txBox="1"/>
          <p:nvPr>
            <p:ph type="title" idx="4294967295"/>
          </p:nvPr>
        </p:nvSpPr>
        <p:spPr>
          <a:xfrm>
            <a:off x="914400" y="277812"/>
            <a:ext cx="77724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Fig 5</a:t>
            </a:r>
          </a:p>
        </p:txBody>
      </p:sp>
      <p:graphicFrame>
        <p:nvGraphicFramePr>
          <p:cNvPr id="115" name="Tabella"/>
          <p:cNvGraphicFramePr/>
          <p:nvPr/>
        </p:nvGraphicFramePr>
        <p:xfrm>
          <a:off x="0" y="188912"/>
          <a:ext cx="9144000" cy="666908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279525"/>
                <a:gridCol w="1096962"/>
                <a:gridCol w="1279525"/>
                <a:gridCol w="2652712"/>
                <a:gridCol w="2835275"/>
              </a:tblGrid>
              <a:tr h="1851025">
                <a:tc>
                  <a:txBody>
                    <a:bodyPr/>
                    <a:lstStyle/>
                    <a:p>
                      <a:pPr marL="342900" indent="-342900" algn="l">
                        <a:defRPr b="1" sz="160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T</a:t>
                      </a:r>
                      <a:r>
                        <a:rPr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ype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defRPr b="1" sz="160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R</a:t>
                      </a:r>
                      <a:r>
                        <a:rPr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eaction time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defRPr b="1" sz="160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            C</a:t>
                      </a:r>
                      <a:r>
                        <a:rPr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linical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342900" indent="-342900" algn="l">
                        <a:defRPr b="1" sz="1600">
                          <a:solidFill>
                            <a:srgbClr val="FFFF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r>
                        <a:t>   appearance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defRPr b="1" sz="160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              H</a:t>
                      </a:r>
                      <a:r>
                        <a:rPr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istology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defRPr b="1" sz="160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A</a:t>
                      </a:r>
                      <a:r>
                        <a:rPr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ntigen and site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666666"/>
                    </a:solidFill>
                  </a:tcPr>
                </a:tc>
              </a:tr>
              <a:tr h="1851025">
                <a:tc>
                  <a:txBody>
                    <a:bodyPr/>
                    <a:lstStyle/>
                    <a:p>
                      <a:pPr marL="342900" indent="-342900" algn="l">
                        <a:defRPr sz="1800"/>
                      </a:pPr>
                      <a:r>
                        <a:rPr b="1" sz="1600">
                          <a:solidFill>
                            <a:schemeClr val="accent2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contact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defRPr sz="1800"/>
                      </a:pPr>
                      <a:r>
                        <a:rPr b="1" sz="1600">
                          <a:solidFill>
                            <a:schemeClr val="accent2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48-72 hr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defRPr sz="1800"/>
                      </a:pPr>
                      <a:r>
                        <a:rPr b="1" sz="1600">
                          <a:solidFill>
                            <a:schemeClr val="accent2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eczema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defRPr sz="1800"/>
                      </a:pPr>
                      <a:r>
                        <a:rPr b="1" sz="1600">
                          <a:solidFill>
                            <a:schemeClr val="accent2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lymphocytes, followed by macrophages; edema of epidermis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defRPr b="1" sz="1600">
                          <a:solidFill>
                            <a:schemeClr val="accent2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r>
                        <a:t>epidermal ( organic chemicals, poison ivy, heavy metals,</a:t>
                      </a:r>
                      <a:r>
                        <a:rPr i="1"/>
                        <a:t> etc.</a:t>
                      </a:r>
                      <a:r>
                        <a:t>)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3F3F3"/>
                    </a:solidFill>
                  </a:tcPr>
                </a:tc>
              </a:tr>
              <a:tr h="1116012">
                <a:tc>
                  <a:txBody>
                    <a:bodyPr/>
                    <a:lstStyle/>
                    <a:p>
                      <a:pPr marL="342900" indent="-342900" algn="l">
                        <a:defRPr sz="1800"/>
                      </a:pPr>
                      <a:r>
                        <a:rPr b="1" sz="1600">
                          <a:solidFill>
                            <a:schemeClr val="accent2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tuberculin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defRPr sz="1800"/>
                      </a:pPr>
                      <a:r>
                        <a:rPr b="1" sz="1600">
                          <a:solidFill>
                            <a:schemeClr val="accent2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48-72 hr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274637" indent="-274637" algn="l">
                        <a:defRPr sz="1800"/>
                      </a:pPr>
                      <a:r>
                        <a:rPr b="1" sz="1600">
                          <a:solidFill>
                            <a:schemeClr val="accent2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local induration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defRPr sz="1800"/>
                      </a:pPr>
                      <a:r>
                        <a:rPr b="1" sz="1600">
                          <a:solidFill>
                            <a:schemeClr val="accent2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lymphocytes, monocytes, macrophages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defRPr b="1" sz="1600">
                          <a:solidFill>
                            <a:schemeClr val="accent2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r>
                        <a:t>intradermal (tuberculin, lepromin, </a:t>
                      </a:r>
                      <a:r>
                        <a:rPr i="1"/>
                        <a:t>etc.</a:t>
                      </a:r>
                      <a:r>
                        <a:t>)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3F3F3"/>
                    </a:solidFill>
                  </a:tcPr>
                </a:tc>
              </a:tr>
              <a:tr h="1851025">
                <a:tc>
                  <a:txBody>
                    <a:bodyPr/>
                    <a:lstStyle/>
                    <a:p>
                      <a:pPr marL="342900" indent="-342900" algn="l">
                        <a:defRPr sz="1800"/>
                      </a:pPr>
                      <a:r>
                        <a:rPr b="1" sz="1600">
                          <a:solidFill>
                            <a:schemeClr val="accent2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granuloma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defRPr sz="1800"/>
                      </a:pPr>
                      <a:r>
                        <a:rPr b="1" sz="1600">
                          <a:solidFill>
                            <a:schemeClr val="accent2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21-28 days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defRPr sz="1800"/>
                      </a:pPr>
                      <a:r>
                        <a:rPr b="1" sz="1600">
                          <a:solidFill>
                            <a:schemeClr val="accent2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hardening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defRPr sz="1800"/>
                      </a:pPr>
                      <a:r>
                        <a:rPr b="1" sz="1600">
                          <a:solidFill>
                            <a:schemeClr val="accent2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macrophages, epitheloid and giant cells, fibrosis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defRPr b="1" sz="1600">
                          <a:solidFill>
                            <a:schemeClr val="accent2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r>
                        <a:t>persistent antigen or foreign body presence (tuberculosis, leprosy, </a:t>
                      </a:r>
                      <a:r>
                        <a:rPr i="1"/>
                        <a:t>etc.</a:t>
                      </a:r>
                      <a:r>
                        <a:t>)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ontact hypersensitivity"/>
          <p:cNvSpPr txBox="1"/>
          <p:nvPr>
            <p:ph type="title" idx="4294967295"/>
          </p:nvPr>
        </p:nvSpPr>
        <p:spPr>
          <a:xfrm>
            <a:off x="685800" y="188912"/>
            <a:ext cx="77724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 sz="4000">
                <a:solidFill>
                  <a:srgbClr val="0000FF"/>
                </a:solidFill>
              </a:defRPr>
            </a:lvl1pPr>
          </a:lstStyle>
          <a:p>
            <a:pPr/>
            <a:r>
              <a:t>Contact hypersensitivity</a:t>
            </a:r>
          </a:p>
        </p:txBody>
      </p:sp>
      <p:sp>
        <p:nvSpPr>
          <p:cNvPr id="118" name="Occur within 72 hrs of Ag challenge…"/>
          <p:cNvSpPr txBox="1"/>
          <p:nvPr>
            <p:ph type="body" idx="4294967295"/>
          </p:nvPr>
        </p:nvSpPr>
        <p:spPr>
          <a:xfrm>
            <a:off x="685800" y="1700212"/>
            <a:ext cx="7772400" cy="41148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buChar char="•"/>
            </a:pPr>
            <a:r>
              <a:t>Occur within 72 hrs of Ag challenge</a:t>
            </a:r>
          </a:p>
          <a:p>
            <a:pPr>
              <a:buChar char="•"/>
            </a:pPr>
            <a:r>
              <a:t>Characterized by an eczematous reaction in the skin at the point of contact with an antigen</a:t>
            </a:r>
          </a:p>
          <a:p>
            <a:pPr>
              <a:buChar char="•"/>
            </a:pPr>
            <a:r>
              <a:t>Organic chemicals and inorganic metals such as nickel, chromate and rubber accelerator in latex gloves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19.1.jpg" descr="19.1.jpg"/>
          <p:cNvPicPr>
            <a:picLocks noChangeAspect="1"/>
          </p:cNvPicPr>
          <p:nvPr/>
        </p:nvPicPr>
        <p:blipFill>
          <a:blip r:embed="rId2">
            <a:extLst/>
          </a:blip>
          <a:srcRect l="7066" t="60081" r="8430" b="7969"/>
          <a:stretch>
            <a:fillRect/>
          </a:stretch>
        </p:blipFill>
        <p:spPr>
          <a:xfrm>
            <a:off x="-9526" y="908049"/>
            <a:ext cx="9140826" cy="4891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ontact Dermatitis"/>
          <p:cNvSpPr txBox="1"/>
          <p:nvPr>
            <p:ph type="title" idx="4294967295"/>
          </p:nvPr>
        </p:nvSpPr>
        <p:spPr>
          <a:xfrm>
            <a:off x="685800" y="228600"/>
            <a:ext cx="7772400" cy="6096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768095">
              <a:defRPr b="1" sz="3696">
                <a:solidFill>
                  <a:srgbClr val="0000FF"/>
                </a:solidFill>
              </a:defRPr>
            </a:lvl1pPr>
          </a:lstStyle>
          <a:p>
            <a:pPr/>
            <a:r>
              <a:t>Contact Dermatitis</a:t>
            </a:r>
          </a:p>
        </p:txBody>
      </p:sp>
      <p:pic>
        <p:nvPicPr>
          <p:cNvPr id="12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32400" y="908050"/>
            <a:ext cx="3732213" cy="5864225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Produced by a variety of substances…"/>
          <p:cNvSpPr txBox="1"/>
          <p:nvPr/>
        </p:nvSpPr>
        <p:spPr>
          <a:xfrm>
            <a:off x="304800" y="1905000"/>
            <a:ext cx="4038600" cy="49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2000"/>
            </a:pPr>
            <a:r>
              <a:t>Produced by a variety of substances</a:t>
            </a:r>
          </a:p>
          <a:p>
            <a:pPr defTabSz="457200">
              <a:spcBef>
                <a:spcPts val="1200"/>
              </a:spcBef>
              <a:defRPr sz="2000"/>
            </a:pPr>
            <a:r>
              <a:t>Mostly small molecules attach to a protein in the skin</a:t>
            </a:r>
          </a:p>
          <a:p>
            <a:pPr defTabSz="457200">
              <a:spcBef>
                <a:spcPts val="1200"/>
              </a:spcBef>
              <a:defRPr sz="2000"/>
            </a:pPr>
            <a:r>
              <a:t>The Ag-protein complex is processed and presented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sensitize TH1 cells</a:t>
            </a:r>
          </a:p>
          <a:p>
            <a:pPr defTabSz="457200">
              <a:spcBef>
                <a:spcPts val="1200"/>
              </a:spcBef>
              <a:defRPr sz="2000"/>
            </a:pPr>
            <a:r>
              <a:t>Subsequent exposure activates TH1 cells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48-72 hrs later MØ infiltrate</a:t>
            </a:r>
          </a:p>
          <a:p>
            <a:pPr defTabSz="457200">
              <a:spcBef>
                <a:spcPts val="1200"/>
              </a:spcBef>
              <a:defRPr sz="2000"/>
            </a:pPr>
            <a:r>
              <a:t>Activation of MØ causes the inflammation that characterizes the disorder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12_24 contact sensitivity DTH" descr="12_24 contact sensitivity DTH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7887" y="2290762"/>
            <a:ext cx="7797801" cy="4233863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May be caused by metals (zirconium) or poison ivy"/>
          <p:cNvSpPr txBox="1"/>
          <p:nvPr/>
        </p:nvSpPr>
        <p:spPr>
          <a:xfrm>
            <a:off x="4887912" y="1125537"/>
            <a:ext cx="4256088" cy="667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1200"/>
              </a:spcBef>
              <a:defRPr sz="2000"/>
            </a:lvl1pPr>
          </a:lstStyle>
          <a:p>
            <a:pPr/>
            <a:r>
              <a:t>May be caused by metals (zirconium) or poison ivy</a:t>
            </a:r>
          </a:p>
        </p:txBody>
      </p:sp>
      <p:sp>
        <p:nvSpPr>
          <p:cNvPr id="126" name="Contact dermatitis"/>
          <p:cNvSpPr txBox="1"/>
          <p:nvPr/>
        </p:nvSpPr>
        <p:spPr>
          <a:xfrm>
            <a:off x="381000" y="1557337"/>
            <a:ext cx="4191000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1600"/>
              </a:spcBef>
              <a:defRPr b="1" sz="2800"/>
            </a:lvl1pPr>
          </a:lstStyle>
          <a:p>
            <a:pPr/>
            <a:r>
              <a:t>Contact dermatitis</a:t>
            </a:r>
          </a:p>
        </p:txBody>
      </p:sp>
      <p:sp>
        <p:nvSpPr>
          <p:cNvPr id="127" name="Type IV Hypersensitivity"/>
          <p:cNvSpPr txBox="1"/>
          <p:nvPr/>
        </p:nvSpPr>
        <p:spPr>
          <a:xfrm>
            <a:off x="755650" y="188912"/>
            <a:ext cx="770413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2100"/>
              </a:spcBef>
              <a:defRPr b="1" sz="3600">
                <a:solidFill>
                  <a:srgbClr val="0000FF"/>
                </a:solidFill>
              </a:defRPr>
            </a:lvl1pPr>
          </a:lstStyle>
          <a:p>
            <a:pPr/>
            <a:r>
              <a:t>Type IV Hypersensitivity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blister-4" descr="blister-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287" y="908050"/>
            <a:ext cx="8208963" cy="5445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UBERCULIN TYPE"/>
          <p:cNvSpPr txBox="1"/>
          <p:nvPr>
            <p:ph type="title" idx="4294967295"/>
          </p:nvPr>
        </p:nvSpPr>
        <p:spPr>
          <a:xfrm>
            <a:off x="685800" y="333374"/>
            <a:ext cx="7772400" cy="11430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>
                <a:solidFill>
                  <a:srgbClr val="0000FF"/>
                </a:solidFill>
              </a:defRPr>
            </a:lvl1pPr>
          </a:lstStyle>
          <a:p>
            <a:pPr/>
            <a:r>
              <a:t>TUBERCULIN TYPE</a:t>
            </a:r>
          </a:p>
        </p:txBody>
      </p:sp>
      <p:sp>
        <p:nvSpPr>
          <p:cNvPr id="132" name="Is induced by soluble antigens from organisms such as Mycobacterium Tuberculosis and Leprae and Leishmania tropica…"/>
          <p:cNvSpPr txBox="1"/>
          <p:nvPr>
            <p:ph type="body" idx="4294967295"/>
          </p:nvPr>
        </p:nvSpPr>
        <p:spPr>
          <a:xfrm>
            <a:off x="250825" y="1557337"/>
            <a:ext cx="8497888" cy="48244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t>Is induced by soluble antigens from organisms such as Mycobacterium Tuberculosis and Leprae and Leishmania tropica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Following Intradermal tuberculin challenge, memory T cells are recruited and activated to secrete IFN-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g</a:t>
            </a:r>
            <a:r>
              <a:t>, which activates macrophages to produce TNF and IL-1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The initial influx at 4 hrs is neutrophils but replaced at 12 hrs by monocytes and T cells.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800px-Mantoux_tuberculin_skin_test" descr="800px-Mantoux_tuberculin_skin_tes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850" y="476250"/>
            <a:ext cx="8351838" cy="58324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12_22 DTH" descr="12_22 DTH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1425575"/>
            <a:ext cx="7239000" cy="4899025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(Tubercolin reaction)"/>
          <p:cNvSpPr txBox="1"/>
          <p:nvPr/>
        </p:nvSpPr>
        <p:spPr>
          <a:xfrm>
            <a:off x="1547812" y="908050"/>
            <a:ext cx="6019801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1600"/>
              </a:spcBef>
              <a:defRPr b="1" sz="2800"/>
            </a:lvl1pPr>
          </a:lstStyle>
          <a:p>
            <a:pPr/>
            <a:r>
              <a:t>(Tubercolin reaction)</a:t>
            </a:r>
          </a:p>
        </p:txBody>
      </p:sp>
      <p:sp>
        <p:nvSpPr>
          <p:cNvPr id="138" name="TH1 from a previous immunization (memory)"/>
          <p:cNvSpPr txBox="1"/>
          <p:nvPr/>
        </p:nvSpPr>
        <p:spPr>
          <a:xfrm>
            <a:off x="5176837" y="5516562"/>
            <a:ext cx="2708276" cy="1007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2000">
                <a:solidFill>
                  <a:schemeClr val="accent2"/>
                </a:solidFill>
              </a:defRPr>
            </a:pPr>
            <a:r>
              <a:t>T</a:t>
            </a:r>
            <a:r>
              <a:rPr baseline="-25000"/>
              <a:t>H</a:t>
            </a:r>
            <a:r>
              <a:t>1 from a previous immunization (memory)</a:t>
            </a:r>
          </a:p>
        </p:txBody>
      </p:sp>
      <p:sp>
        <p:nvSpPr>
          <p:cNvPr id="139" name="Linea"/>
          <p:cNvSpPr/>
          <p:nvPr/>
        </p:nvSpPr>
        <p:spPr>
          <a:xfrm>
            <a:off x="4038600" y="3993421"/>
            <a:ext cx="1600200" cy="1989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68" fill="norm" stroke="1" extrusionOk="0">
                <a:moveTo>
                  <a:pt x="0" y="92"/>
                </a:moveTo>
                <a:cubicBezTo>
                  <a:pt x="0" y="92"/>
                  <a:pt x="3536" y="-332"/>
                  <a:pt x="5829" y="635"/>
                </a:cubicBezTo>
                <a:cubicBezTo>
                  <a:pt x="8121" y="1602"/>
                  <a:pt x="11079" y="2485"/>
                  <a:pt x="13714" y="5929"/>
                </a:cubicBezTo>
                <a:cubicBezTo>
                  <a:pt x="16350" y="9374"/>
                  <a:pt x="19950" y="18078"/>
                  <a:pt x="21600" y="21268"/>
                </a:cubicBezTo>
              </a:path>
            </a:pathLst>
          </a:custGeom>
          <a:ln w="1905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40" name="Linea"/>
          <p:cNvSpPr/>
          <p:nvPr/>
        </p:nvSpPr>
        <p:spPr>
          <a:xfrm>
            <a:off x="5270500" y="3810000"/>
            <a:ext cx="6096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844" y="19912"/>
                  <a:pt x="1350" y="15075"/>
                  <a:pt x="4950" y="11475"/>
                </a:cubicBezTo>
                <a:cubicBezTo>
                  <a:pt x="8550" y="7875"/>
                  <a:pt x="18112" y="2391"/>
                  <a:pt x="21600" y="0"/>
                </a:cubicBezTo>
              </a:path>
            </a:pathLst>
          </a:cu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41" name="Type IV hypersensistivity"/>
          <p:cNvSpPr txBox="1"/>
          <p:nvPr/>
        </p:nvSpPr>
        <p:spPr>
          <a:xfrm>
            <a:off x="1476375" y="333375"/>
            <a:ext cx="6121400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1600"/>
              </a:spcBef>
              <a:defRPr b="1" sz="2800"/>
            </a:lvl1pPr>
          </a:lstStyle>
          <a:p>
            <a:pPr/>
            <a:r>
              <a:t>Type IV hypersensistivity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tub-mont" descr="tub-mon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ranulomatous HS"/>
          <p:cNvSpPr txBox="1"/>
          <p:nvPr>
            <p:ph type="title" idx="4294967295"/>
          </p:nvPr>
        </p:nvSpPr>
        <p:spPr>
          <a:xfrm>
            <a:off x="685800" y="404812"/>
            <a:ext cx="77724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 sz="4800">
                <a:solidFill>
                  <a:srgbClr val="0000FF"/>
                </a:solidFill>
              </a:defRPr>
            </a:lvl1pPr>
          </a:lstStyle>
          <a:p>
            <a:pPr/>
            <a:r>
              <a:t>Granulomatous HS</a:t>
            </a:r>
          </a:p>
        </p:txBody>
      </p:sp>
      <p:sp>
        <p:nvSpPr>
          <p:cNvPr id="146" name="Clinically the most important form of type IV HS.…"/>
          <p:cNvSpPr txBox="1"/>
          <p:nvPr>
            <p:ph type="body" idx="4294967295"/>
          </p:nvPr>
        </p:nvSpPr>
        <p:spPr>
          <a:xfrm>
            <a:off x="685800" y="1628775"/>
            <a:ext cx="7772400" cy="4114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buChar char="•"/>
            </a:pPr>
            <a:r>
              <a:t>Clinically the most important form of type IV HS.</a:t>
            </a:r>
          </a:p>
          <a:p>
            <a:pPr>
              <a:buChar char="•"/>
            </a:pPr>
            <a:r>
              <a:t>If the Ag persist (intracellular microorg., other particles such as zirconium and beryllium, talc, silica), chronic activation of T cells and macrophages lead to granuloma formation and tissue damage.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What happens if the DTH response is prolonged?"/>
          <p:cNvSpPr txBox="1"/>
          <p:nvPr>
            <p:ph type="title" idx="4294967295"/>
          </p:nvPr>
        </p:nvSpPr>
        <p:spPr>
          <a:xfrm>
            <a:off x="457200" y="457199"/>
            <a:ext cx="8229600" cy="11430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 sz="3600">
                <a:solidFill>
                  <a:srgbClr val="0000FF"/>
                </a:solidFill>
              </a:defRPr>
            </a:lvl1pPr>
          </a:lstStyle>
          <a:p>
            <a:pPr/>
            <a:r>
              <a:t>What happens if the DTH response is prolonged?</a:t>
            </a:r>
          </a:p>
        </p:txBody>
      </p:sp>
      <p:sp>
        <p:nvSpPr>
          <p:cNvPr id="149" name="A granuloma develops……"/>
          <p:cNvSpPr txBox="1"/>
          <p:nvPr>
            <p:ph type="body" sz="half" idx="4294967295"/>
          </p:nvPr>
        </p:nvSpPr>
        <p:spPr>
          <a:xfrm>
            <a:off x="457200" y="1981200"/>
            <a:ext cx="4038600" cy="44497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spcBef>
                <a:spcPts val="500"/>
              </a:spcBef>
              <a:buSzTx/>
              <a:buNone/>
              <a:defRPr sz="2400"/>
            </a:pPr>
            <a:r>
              <a:t>A granuloma develops…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t>Continuous activation of macrophages induces the macrophages to adhere closely to one another, assuming an epithelioid shape and sometimes fusing together to form giant, multinucleated cells.</a:t>
            </a:r>
          </a:p>
        </p:txBody>
      </p:sp>
      <p:pic>
        <p:nvPicPr>
          <p:cNvPr id="15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0" y="1828800"/>
            <a:ext cx="4191000" cy="396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pitheloid Cell Granuloma Formation"/>
          <p:cNvSpPr txBox="1"/>
          <p:nvPr>
            <p:ph type="title" idx="4294967295"/>
          </p:nvPr>
        </p:nvSpPr>
        <p:spPr>
          <a:xfrm>
            <a:off x="744537" y="333374"/>
            <a:ext cx="7681913" cy="1143002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>
            <a:lvl1pPr defTabSz="786384">
              <a:defRPr b="1" sz="3440">
                <a:solidFill>
                  <a:srgbClr val="0000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Epitheloid Cell Granuloma Formation</a:t>
            </a:r>
          </a:p>
        </p:txBody>
      </p:sp>
      <p:sp>
        <p:nvSpPr>
          <p:cNvPr id="153" name="Large flattened cells with increased endoplasmic reticulum…"/>
          <p:cNvSpPr txBox="1"/>
          <p:nvPr>
            <p:ph type="body" idx="4294967295"/>
          </p:nvPr>
        </p:nvSpPr>
        <p:spPr>
          <a:xfrm>
            <a:off x="676275" y="1628775"/>
            <a:ext cx="7856538" cy="3276600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 marL="270890" indent="-270890" defTabSz="722376">
              <a:spcBef>
                <a:spcPts val="600"/>
              </a:spcBef>
              <a:buChar char="•"/>
              <a:defRPr sz="2528">
                <a:latin typeface="Times Roman"/>
                <a:ea typeface="Times Roman"/>
                <a:cs typeface="Times Roman"/>
                <a:sym typeface="Times Roman"/>
              </a:defRPr>
            </a:pPr>
            <a:r>
              <a:t>Large flattened cells with increased endoplasmic reticulum</a:t>
            </a:r>
          </a:p>
          <a:p>
            <a:pPr marL="270890" indent="-270890" defTabSz="722376">
              <a:spcBef>
                <a:spcPts val="600"/>
              </a:spcBef>
              <a:buChar char="•"/>
              <a:defRPr sz="2528">
                <a:latin typeface="Times Roman"/>
                <a:ea typeface="Times Roman"/>
                <a:cs typeface="Times Roman"/>
                <a:sym typeface="Times Roman"/>
              </a:defRPr>
            </a:pPr>
            <a:r>
              <a:t>Multinucleate giant cells with little ER</a:t>
            </a:r>
          </a:p>
          <a:p>
            <a:pPr marL="270890" indent="-270890" defTabSz="722376">
              <a:spcBef>
                <a:spcPts val="600"/>
              </a:spcBef>
              <a:buChar char="•"/>
              <a:defRPr sz="2528">
                <a:latin typeface="Times Roman"/>
                <a:ea typeface="Times Roman"/>
                <a:cs typeface="Times Roman"/>
                <a:sym typeface="Times Roman"/>
              </a:defRPr>
            </a:pPr>
            <a:r>
              <a:t>May see necrosis</a:t>
            </a:r>
          </a:p>
          <a:p>
            <a:pPr marL="270890" indent="-270890" defTabSz="722376">
              <a:spcBef>
                <a:spcPts val="600"/>
              </a:spcBef>
              <a:buChar char="•"/>
              <a:defRPr sz="2528">
                <a:latin typeface="Times Roman"/>
                <a:ea typeface="Times Roman"/>
                <a:cs typeface="Times Roman"/>
                <a:sym typeface="Times Roman"/>
              </a:defRPr>
            </a:pPr>
            <a:r>
              <a:t>Damage due to CD8+ T-cells recognizing antigen-coated macrophages, cytokine-activated macrophages</a:t>
            </a:r>
          </a:p>
          <a:p>
            <a:pPr marL="270890" indent="-270890" defTabSz="722376">
              <a:spcBef>
                <a:spcPts val="600"/>
              </a:spcBef>
              <a:buChar char="•"/>
              <a:defRPr sz="2528">
                <a:latin typeface="Times Roman"/>
                <a:ea typeface="Times Roman"/>
                <a:cs typeface="Times Roman"/>
                <a:sym typeface="Times Roman"/>
              </a:defRPr>
            </a:pPr>
            <a:r>
              <a:t>Attempt by the body to wall-off site of persistent infection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19.5a.jpg" descr="19.5a.jpg"/>
          <p:cNvPicPr>
            <a:picLocks noChangeAspect="1"/>
          </p:cNvPicPr>
          <p:nvPr/>
        </p:nvPicPr>
        <p:blipFill>
          <a:blip r:embed="rId2">
            <a:extLst/>
          </a:blip>
          <a:srcRect l="16514" t="51852" r="14120" b="9074"/>
          <a:stretch>
            <a:fillRect/>
          </a:stretch>
        </p:blipFill>
        <p:spPr>
          <a:xfrm>
            <a:off x="107950" y="-98071"/>
            <a:ext cx="8603919" cy="68581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ranulomatous HS"/>
          <p:cNvSpPr txBox="1"/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>
                <a:solidFill>
                  <a:srgbClr val="0000FF"/>
                </a:solidFill>
              </a:defRPr>
            </a:lvl1pPr>
          </a:lstStyle>
          <a:p>
            <a:pPr/>
            <a:r>
              <a:t>Granulomatous HS</a:t>
            </a:r>
          </a:p>
        </p:txBody>
      </p:sp>
      <p:sp>
        <p:nvSpPr>
          <p:cNvPr id="156" name="Leishmaniasis…"/>
          <p:cNvSpPr txBox="1"/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buChar char="•"/>
            </a:pPr>
            <a:r>
              <a:t>Leishmaniasis</a:t>
            </a:r>
          </a:p>
          <a:p>
            <a:pPr>
              <a:buChar char="•"/>
            </a:pPr>
            <a:r>
              <a:t>Sarcoidosis</a:t>
            </a:r>
          </a:p>
          <a:p>
            <a:pPr>
              <a:buChar char="•"/>
            </a:pPr>
            <a:r>
              <a:t>Leprosy</a:t>
            </a:r>
          </a:p>
          <a:p>
            <a:pPr>
              <a:buChar char="•"/>
            </a:pPr>
            <a:r>
              <a:t>Tuberculosis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9781416031239-018-f008" descr="S9781416031239-018-f00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9800" y="381000"/>
            <a:ext cx="6858000" cy="6084888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Infection…"/>
          <p:cNvSpPr txBox="1"/>
          <p:nvPr/>
        </p:nvSpPr>
        <p:spPr>
          <a:xfrm>
            <a:off x="-76200" y="333375"/>
            <a:ext cx="3279775" cy="1676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b="1" sz="3600"/>
            </a:pPr>
            <a:r>
              <a:t>Infection </a:t>
            </a:r>
          </a:p>
          <a:p>
            <a:pPr algn="ctr" defTabSz="457200">
              <a:defRPr b="1" sz="3600"/>
            </a:pPr>
            <a:r>
              <a:t>and autoimmunity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19.4.jpg" descr="19.4.jpg"/>
          <p:cNvPicPr>
            <a:picLocks noChangeAspect="1"/>
          </p:cNvPicPr>
          <p:nvPr/>
        </p:nvPicPr>
        <p:blipFill>
          <a:blip r:embed="rId2">
            <a:extLst/>
          </a:blip>
          <a:srcRect l="5189" t="62222" r="5712" b="8332"/>
          <a:stretch>
            <a:fillRect/>
          </a:stretch>
        </p:blipFill>
        <p:spPr>
          <a:xfrm>
            <a:off x="-180976" y="642937"/>
            <a:ext cx="9498014" cy="4441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heumatoid Arthritis (RA)"/>
          <p:cNvSpPr txBox="1"/>
          <p:nvPr/>
        </p:nvSpPr>
        <p:spPr>
          <a:xfrm>
            <a:off x="1131078" y="-153193"/>
            <a:ext cx="6376264" cy="1490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457200">
              <a:defRPr b="1" sz="4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Rheumatoid Arthritis </a:t>
            </a:r>
            <a:r>
              <a:t>(RA)</a:t>
            </a:r>
          </a:p>
        </p:txBody>
      </p:sp>
      <p:sp>
        <p:nvSpPr>
          <p:cNvPr id="164" name="Incidence of 0.5% to 1% in Europe and USA…"/>
          <p:cNvSpPr txBox="1"/>
          <p:nvPr/>
        </p:nvSpPr>
        <p:spPr>
          <a:xfrm>
            <a:off x="1158815" y="556125"/>
            <a:ext cx="6320791" cy="540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marL="457200" indent="-457200" defTabSz="457200"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Incidence of 0.5% to 1% in Europe and USA</a:t>
            </a:r>
          </a:p>
          <a:p>
            <a:pPr marL="457200" indent="-457200" defTabSz="457200"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457200" indent="-457200" defTabSz="457200"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457200" indent="-457200" defTabSz="457200"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Some native Americans have high prevalence (6%)</a:t>
            </a:r>
          </a:p>
          <a:p>
            <a:pPr marL="457200" indent="-457200" defTabSz="457200"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Positive family history increase risk 3 to 5 times</a:t>
            </a:r>
          </a:p>
          <a:p>
            <a:pPr marL="457200" indent="-457200" defTabSz="457200"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Reduction from urban to rural areas</a:t>
            </a:r>
          </a:p>
          <a:p>
            <a:pPr marL="457200" indent="-457200" defTabSz="457200"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More common in women than men (ratio 3:1)</a:t>
            </a:r>
          </a:p>
        </p:txBody>
      </p:sp>
      <p:grpSp>
        <p:nvGrpSpPr>
          <p:cNvPr id="168" name="Gruppo"/>
          <p:cNvGrpSpPr/>
          <p:nvPr/>
        </p:nvGrpSpPr>
        <p:grpSpPr>
          <a:xfrm>
            <a:off x="2957512" y="5374162"/>
            <a:ext cx="3228976" cy="1449548"/>
            <a:chOff x="0" y="0"/>
            <a:chExt cx="3228974" cy="1449547"/>
          </a:xfrm>
        </p:grpSpPr>
        <p:pic>
          <p:nvPicPr>
            <p:cNvPr id="165" name="image8.tif" descr="image8.ti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96128" y="0"/>
              <a:ext cx="1532847" cy="14495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image8.tif" descr="image8.ti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45362" b="0"/>
            <a:stretch>
              <a:fillRect/>
            </a:stretch>
          </p:blipFill>
          <p:spPr>
            <a:xfrm>
              <a:off x="849598" y="0"/>
              <a:ext cx="837510" cy="14495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image8.tif" descr="image8.ti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45362" b="0"/>
            <a:stretch>
              <a:fillRect/>
            </a:stretch>
          </p:blipFill>
          <p:spPr>
            <a:xfrm>
              <a:off x="-1" y="0"/>
              <a:ext cx="837510" cy="14495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Immagine 1"/>
          <p:cNvGrpSpPr/>
          <p:nvPr/>
        </p:nvGrpSpPr>
        <p:grpSpPr>
          <a:xfrm>
            <a:off x="1177122" y="361842"/>
            <a:ext cx="6832869" cy="4937816"/>
            <a:chOff x="0" y="0"/>
            <a:chExt cx="6832868" cy="4937814"/>
          </a:xfrm>
        </p:grpSpPr>
        <p:sp>
          <p:nvSpPr>
            <p:cNvPr id="170" name="Rettangolo"/>
            <p:cNvSpPr/>
            <p:nvPr/>
          </p:nvSpPr>
          <p:spPr>
            <a:xfrm>
              <a:off x="0" y="0"/>
              <a:ext cx="6832869" cy="4937815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4572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171" name="image5.tif" descr="image5.ti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832869" cy="4937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3" name="Rettangolo 2"/>
          <p:cNvSpPr txBox="1"/>
          <p:nvPr/>
        </p:nvSpPr>
        <p:spPr>
          <a:xfrm>
            <a:off x="3900208" y="5651177"/>
            <a:ext cx="5193031" cy="309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457200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From: https://rheumatoidarthritis.net/what-is-ra/ra-statistics/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Box 11"/>
          <p:cNvSpPr txBox="1"/>
          <p:nvPr/>
        </p:nvSpPr>
        <p:spPr>
          <a:xfrm>
            <a:off x="822191" y="154782"/>
            <a:ext cx="7499618" cy="2621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457200">
              <a:defRPr b="1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Rheumatoid Arthritis (RA)</a:t>
            </a:r>
          </a:p>
          <a:p>
            <a:pPr algn="ctr" defTabSz="457200"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ctr" defTabSz="4572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is a chronic autoimmune disease</a:t>
            </a:r>
          </a:p>
          <a:p>
            <a:pPr algn="ctr" defTabSz="4572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which cause cartilage and bone damage as well as disability </a:t>
            </a:r>
          </a:p>
          <a:p>
            <a:pPr algn="ctr" defTabSz="457200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6" name="TextBox 11"/>
          <p:cNvSpPr txBox="1"/>
          <p:nvPr/>
        </p:nvSpPr>
        <p:spPr>
          <a:xfrm>
            <a:off x="2865868" y="2423987"/>
            <a:ext cx="3393153" cy="513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algn="ctr" defTabSz="457200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Clinical manifestations </a:t>
            </a:r>
          </a:p>
        </p:txBody>
      </p:sp>
      <p:sp>
        <p:nvSpPr>
          <p:cNvPr id="177" name="TextBox 11"/>
          <p:cNvSpPr txBox="1"/>
          <p:nvPr/>
        </p:nvSpPr>
        <p:spPr>
          <a:xfrm>
            <a:off x="34289" y="3370677"/>
            <a:ext cx="2669475" cy="189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marL="342900" indent="-342900" defTabSz="45720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Morning stiffness</a:t>
            </a:r>
          </a:p>
          <a:p>
            <a:pPr marL="342900" indent="-342900" defTabSz="45720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Joints swelling</a:t>
            </a:r>
          </a:p>
          <a:p>
            <a:pPr marL="342900" indent="-342900" defTabSz="45720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Articular pain </a:t>
            </a:r>
          </a:p>
          <a:p>
            <a:pPr marL="342900" indent="-342900" defTabSz="45720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Joints deformity</a:t>
            </a:r>
          </a:p>
          <a:p>
            <a:pPr marL="342900" indent="-342900" defTabSz="45720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Extra-articular manifestations</a:t>
            </a:r>
          </a:p>
        </p:txBody>
      </p:sp>
      <p:grpSp>
        <p:nvGrpSpPr>
          <p:cNvPr id="182" name="Gruppo 2"/>
          <p:cNvGrpSpPr/>
          <p:nvPr/>
        </p:nvGrpSpPr>
        <p:grpSpPr>
          <a:xfrm>
            <a:off x="5630241" y="3175133"/>
            <a:ext cx="3275288" cy="1649789"/>
            <a:chOff x="0" y="0"/>
            <a:chExt cx="3275286" cy="1649788"/>
          </a:xfrm>
        </p:grpSpPr>
        <p:pic>
          <p:nvPicPr>
            <p:cNvPr id="178" name="Immagine 1" descr="Immagine 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191" t="33899" r="2025" b="8449"/>
            <a:stretch>
              <a:fillRect/>
            </a:stretch>
          </p:blipFill>
          <p:spPr>
            <a:xfrm>
              <a:off x="0" y="276999"/>
              <a:ext cx="3275287" cy="13727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9" name="TextBox 11"/>
            <p:cNvSpPr txBox="1"/>
            <p:nvPr/>
          </p:nvSpPr>
          <p:spPr>
            <a:xfrm>
              <a:off x="187490" y="0"/>
              <a:ext cx="585920" cy="3479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 algn="ctr" defTabSz="4572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Early </a:t>
              </a:r>
            </a:p>
          </p:txBody>
        </p:sp>
        <p:sp>
          <p:nvSpPr>
            <p:cNvPr id="180" name="TextBox 11"/>
            <p:cNvSpPr txBox="1"/>
            <p:nvPr/>
          </p:nvSpPr>
          <p:spPr>
            <a:xfrm>
              <a:off x="843656" y="4525"/>
              <a:ext cx="1288575" cy="3479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 algn="ctr" defTabSz="4572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Intermediate</a:t>
              </a:r>
            </a:p>
          </p:txBody>
        </p:sp>
        <p:sp>
          <p:nvSpPr>
            <p:cNvPr id="181" name="TextBox 11"/>
            <p:cNvSpPr txBox="1"/>
            <p:nvPr/>
          </p:nvSpPr>
          <p:spPr>
            <a:xfrm>
              <a:off x="2408825" y="0"/>
              <a:ext cx="472624" cy="3479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 algn="ctr" defTabSz="4572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Late</a:t>
              </a:r>
            </a:p>
          </p:txBody>
        </p:sp>
      </p:grpSp>
      <p:sp>
        <p:nvSpPr>
          <p:cNvPr id="183" name="CasellaDiTesto 5"/>
          <p:cNvSpPr txBox="1"/>
          <p:nvPr/>
        </p:nvSpPr>
        <p:spPr>
          <a:xfrm>
            <a:off x="2925414" y="6441447"/>
            <a:ext cx="6126481" cy="309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457200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Adapted from http://www.physio-pedia.com/RA_(Rheumatoid_Arthritis) </a:t>
            </a:r>
          </a:p>
        </p:txBody>
      </p:sp>
      <p:sp>
        <p:nvSpPr>
          <p:cNvPr id="184" name="Rettangolo 13"/>
          <p:cNvSpPr txBox="1"/>
          <p:nvPr/>
        </p:nvSpPr>
        <p:spPr>
          <a:xfrm>
            <a:off x="3728708" y="6241727"/>
            <a:ext cx="5043806" cy="309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457200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Josef S Smolen, Daniel Aletaha, Iain B McInnes Lancet, 2016 </a:t>
            </a:r>
          </a:p>
        </p:txBody>
      </p:sp>
      <p:pic>
        <p:nvPicPr>
          <p:cNvPr id="185" name="Immagine 14" descr="Immagine 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75652" y="3156678"/>
            <a:ext cx="2844472" cy="1963698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Rettangolo arrotondato"/>
          <p:cNvSpPr/>
          <p:nvPr/>
        </p:nvSpPr>
        <p:spPr>
          <a:xfrm>
            <a:off x="-47625" y="4295775"/>
            <a:ext cx="2734382" cy="311498"/>
          </a:xfrm>
          <a:prstGeom prst="roundRect">
            <a:avLst>
              <a:gd name="adj" fmla="val 45867"/>
            </a:avLst>
          </a:prstGeom>
          <a:solidFill>
            <a:srgbClr val="88FA4E">
              <a:alpha val="42995"/>
            </a:srgbClr>
          </a:solidFill>
          <a:ln w="3175">
            <a:solidFill>
              <a:srgbClr val="93A299">
                <a:alpha val="42995"/>
              </a:srgbClr>
            </a:solidFill>
          </a:ln>
          <a:effectLst>
            <a:outerShdw sx="100000" sy="100000" kx="0" ky="0" algn="b" rotWithShape="0" blurRad="25400" dist="12700" dir="2700000">
              <a:srgbClr val="000000">
                <a:alpha val="60000"/>
              </a:srgbClr>
            </a:outerShdw>
          </a:effectLst>
        </p:spPr>
        <p:txBody>
          <a:bodyPr lIns="34289" tIns="34289" rIns="34289" bIns="34289" anchor="ctr"/>
          <a:lstStyle/>
          <a:p>
            <a:pPr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6" grpId="2"/>
      <p:bldP build="whole" bldLvl="1" animBg="1" rev="0" advAuto="0" spid="185" grpId="3"/>
      <p:bldP build="whole" bldLvl="1" animBg="1" rev="0" advAuto="0" spid="177" grpId="1"/>
      <p:bldP build="whole" bldLvl="1" animBg="1" rev="0" advAuto="0" spid="186" grpId="5"/>
      <p:bldP build="whole" bldLvl="1" animBg="1" rev="0" advAuto="0" spid="182" grpId="4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9.png" descr="image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5613" y="1293715"/>
            <a:ext cx="7015788" cy="424469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Unknown etiology…just hypothesis"/>
          <p:cNvSpPr txBox="1"/>
          <p:nvPr/>
        </p:nvSpPr>
        <p:spPr>
          <a:xfrm>
            <a:off x="1832101" y="711054"/>
            <a:ext cx="5479798" cy="513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defTabSz="457200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Unknown etiology</a:t>
            </a:r>
            <a:r>
              <a:t>…just hypothesis</a:t>
            </a:r>
            <a:r>
              <a:t> </a:t>
            </a:r>
          </a:p>
        </p:txBody>
      </p:sp>
      <p:sp>
        <p:nvSpPr>
          <p:cNvPr id="190" name="Rheumatoid Arthritis (RA)"/>
          <p:cNvSpPr txBox="1"/>
          <p:nvPr/>
        </p:nvSpPr>
        <p:spPr>
          <a:xfrm>
            <a:off x="1872297" y="129382"/>
            <a:ext cx="5399406" cy="1135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457200"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Rheumatoid Arthritis </a:t>
            </a:r>
            <a:r>
              <a:t>(RA)</a:t>
            </a:r>
            <a:endParaRPr sz="2800"/>
          </a:p>
        </p:txBody>
      </p:sp>
      <p:sp>
        <p:nvSpPr>
          <p:cNvPr id="191" name="McInnes et al. NEJM 2001"/>
          <p:cNvSpPr txBox="1"/>
          <p:nvPr/>
        </p:nvSpPr>
        <p:spPr>
          <a:xfrm>
            <a:off x="6399824" y="5655309"/>
            <a:ext cx="2480800" cy="347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4572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McInnes et al. NEJM 2001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heumatoid Arthritis (RA)"/>
          <p:cNvSpPr txBox="1"/>
          <p:nvPr/>
        </p:nvSpPr>
        <p:spPr>
          <a:xfrm>
            <a:off x="1872297" y="142082"/>
            <a:ext cx="5399406" cy="1579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457200"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Rheumatoid Arthritis </a:t>
            </a:r>
            <a:r>
              <a:t>(RA)</a:t>
            </a:r>
          </a:p>
          <a:p>
            <a:pPr algn="ctr" defTabSz="457200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94" name="image12.png" descr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2332" y="2830862"/>
            <a:ext cx="1721140" cy="224921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Genome wide association studies have characterized more than 100 loci associated with RA risk implicated with immune mechanisms and shared with other pathology"/>
          <p:cNvSpPr txBox="1"/>
          <p:nvPr/>
        </p:nvSpPr>
        <p:spPr>
          <a:xfrm>
            <a:off x="553690" y="793861"/>
            <a:ext cx="8036620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4572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Genome wide association studies have characterized more than 100 loci associated with RA risk implicated with immune mechanisms and shared with other pathology</a:t>
            </a:r>
          </a:p>
        </p:txBody>
      </p:sp>
      <p:grpSp>
        <p:nvGrpSpPr>
          <p:cNvPr id="198" name="Gruppo"/>
          <p:cNvGrpSpPr/>
          <p:nvPr/>
        </p:nvGrpSpPr>
        <p:grpSpPr>
          <a:xfrm>
            <a:off x="3439833" y="2617484"/>
            <a:ext cx="1432465" cy="2708661"/>
            <a:chOff x="0" y="0"/>
            <a:chExt cx="1432464" cy="2708660"/>
          </a:xfrm>
        </p:grpSpPr>
        <p:sp>
          <p:nvSpPr>
            <p:cNvPr id="196" name="Rettangolo"/>
            <p:cNvSpPr/>
            <p:nvPr/>
          </p:nvSpPr>
          <p:spPr>
            <a:xfrm>
              <a:off x="0" y="0"/>
              <a:ext cx="1432465" cy="2708661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4572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197" name="image13.png" descr="image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32465" cy="27086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9" name="image14.png" descr="image1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43747" y="2617484"/>
            <a:ext cx="2448400" cy="270866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IB McInnes, G Schett - New England Journal of Medicine, 2011…"/>
          <p:cNvSpPr txBox="1"/>
          <p:nvPr/>
        </p:nvSpPr>
        <p:spPr>
          <a:xfrm>
            <a:off x="3818023" y="6072914"/>
            <a:ext cx="5314951" cy="1033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defTabSz="457200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IB McInnes, G Schett - New England Journal of Medicine, 2011</a:t>
            </a:r>
          </a:p>
          <a:p>
            <a:pPr defTabSz="457200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PK Gregersen, J Silver, RJ Winchester - Arthritis &amp; Rheumatism, 1987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Rheumatoid Arthritis (RA)"/>
          <p:cNvSpPr txBox="1"/>
          <p:nvPr/>
        </p:nvSpPr>
        <p:spPr>
          <a:xfrm>
            <a:off x="1872297" y="122857"/>
            <a:ext cx="5399406" cy="1579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457200"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Rheumatoid Arthritis </a:t>
            </a:r>
            <a:r>
              <a:t>(RA)</a:t>
            </a:r>
          </a:p>
          <a:p>
            <a:pPr algn="ctr" defTabSz="457200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03" name="image11.tif" descr="image11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8669" y="2166165"/>
            <a:ext cx="5792713" cy="2761642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pecific binding to the RA-associated P4 pocket has been demonstrated for peptides from vimentin, fibrinogen, α-enolase, aggrecan and type II collagen"/>
          <p:cNvSpPr txBox="1"/>
          <p:nvPr/>
        </p:nvSpPr>
        <p:spPr>
          <a:xfrm>
            <a:off x="1453656" y="800037"/>
            <a:ext cx="6662739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4572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 binding to the RA-associated P4 pocket has been demonstrated for peptides from vimentin, fibrinogen, α-enolase, aggrecan and type II collagen </a:t>
            </a:r>
          </a:p>
        </p:txBody>
      </p:sp>
      <p:sp>
        <p:nvSpPr>
          <p:cNvPr id="205" name="V Malmström et al. Nature Reviews Immunology, 2016"/>
          <p:cNvSpPr txBox="1"/>
          <p:nvPr/>
        </p:nvSpPr>
        <p:spPr>
          <a:xfrm>
            <a:off x="4327525" y="5746834"/>
            <a:ext cx="5399405" cy="309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defTabSz="457200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 Malmström et al. Nature Reviews Immunology, 2016</a:t>
            </a:r>
          </a:p>
        </p:txBody>
      </p:sp>
      <p:sp>
        <p:nvSpPr>
          <p:cNvPr id="206" name="Aminoacids 11, 71 and 74 confer a positive charge to the P4. However, when arginine is converted in a neutral citrulline the peptide is able to fit in the P4"/>
          <p:cNvSpPr txBox="1"/>
          <p:nvPr/>
        </p:nvSpPr>
        <p:spPr>
          <a:xfrm>
            <a:off x="1198619" y="4955538"/>
            <a:ext cx="7309669" cy="62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defTabSz="4572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Aminoacids 11, 71 and 74 confer a positive charge to the P4. However, when arginine is converted in a neutral citrulline the peptide is able to fit in the P4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V Malmström et al. Nature Reviews Immunology, 2016"/>
          <p:cNvSpPr txBox="1"/>
          <p:nvPr/>
        </p:nvSpPr>
        <p:spPr>
          <a:xfrm>
            <a:off x="3817408" y="5658745"/>
            <a:ext cx="5129903" cy="62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4572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 Malmström et al. Nature Reviews Immunology, 2016</a:t>
            </a:r>
          </a:p>
        </p:txBody>
      </p:sp>
      <p:grpSp>
        <p:nvGrpSpPr>
          <p:cNvPr id="211" name="Gruppo"/>
          <p:cNvGrpSpPr/>
          <p:nvPr/>
        </p:nvGrpSpPr>
        <p:grpSpPr>
          <a:xfrm>
            <a:off x="5413045" y="194440"/>
            <a:ext cx="3652743" cy="5101232"/>
            <a:chOff x="0" y="0"/>
            <a:chExt cx="3652742" cy="5101230"/>
          </a:xfrm>
        </p:grpSpPr>
        <p:pic>
          <p:nvPicPr>
            <p:cNvPr id="209" name="image10.png" descr="image10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2458" y="-1"/>
              <a:ext cx="3590285" cy="51012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0" name="induced bronchus-associated lymphoid tissue"/>
            <p:cNvSpPr txBox="1"/>
            <p:nvPr/>
          </p:nvSpPr>
          <p:spPr>
            <a:xfrm>
              <a:off x="0" y="3279865"/>
              <a:ext cx="2712741" cy="255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noAutofit/>
            </a:bodyPr>
            <a:lstStyle>
              <a:lvl1pPr defTabSz="457200">
                <a:defRPr sz="1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induced bronchus-associated lymphoid tissue  </a:t>
              </a:r>
            </a:p>
          </p:txBody>
        </p:sp>
      </p:grpSp>
      <p:sp>
        <p:nvSpPr>
          <p:cNvPr id="212" name="Local early immune activation…"/>
          <p:cNvSpPr txBox="1"/>
          <p:nvPr/>
        </p:nvSpPr>
        <p:spPr>
          <a:xfrm>
            <a:off x="288918" y="812025"/>
            <a:ext cx="5000125" cy="957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457200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Local early immune activation </a:t>
            </a:r>
          </a:p>
          <a:p>
            <a:pPr algn="ctr" defTabSz="457200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…..probably lungs, gums, intestine</a:t>
            </a:r>
          </a:p>
        </p:txBody>
      </p:sp>
      <p:sp>
        <p:nvSpPr>
          <p:cNvPr id="213" name="First step"/>
          <p:cNvSpPr txBox="1"/>
          <p:nvPr/>
        </p:nvSpPr>
        <p:spPr>
          <a:xfrm>
            <a:off x="441529" y="290542"/>
            <a:ext cx="1392904" cy="513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algn="ctr" defTabSz="457200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First step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ell-Mediated Immunity"/>
          <p:cNvSpPr txBox="1"/>
          <p:nvPr>
            <p:ph type="title" idx="4294967295"/>
          </p:nvPr>
        </p:nvSpPr>
        <p:spPr>
          <a:xfrm>
            <a:off x="685800" y="-100013"/>
            <a:ext cx="77724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>
                <a:solidFill>
                  <a:srgbClr val="0000FF"/>
                </a:solidFill>
              </a:defRPr>
            </a:lvl1pPr>
          </a:lstStyle>
          <a:p>
            <a:pPr/>
            <a:r>
              <a:t>Cell-Mediated Immunity </a:t>
            </a:r>
          </a:p>
        </p:txBody>
      </p:sp>
      <p:sp>
        <p:nvSpPr>
          <p:cNvPr id="73" name="The effector cells involved in these processes are cytotoxic T-lymphocytes (CTLs), NK-cells, Macrophages and Th cells…"/>
          <p:cNvSpPr txBox="1"/>
          <p:nvPr>
            <p:ph type="body" idx="4294967295"/>
          </p:nvPr>
        </p:nvSpPr>
        <p:spPr>
          <a:xfrm>
            <a:off x="685800" y="1271587"/>
            <a:ext cx="7772400" cy="41148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buChar char="•"/>
            </a:pPr>
            <a:r>
              <a:t>The effector cells involved in these processes are cytotoxic T-lymphocytes (CTLs), NK-cells, Macrophages and Th cells</a:t>
            </a:r>
          </a:p>
          <a:p>
            <a:pPr>
              <a:spcBef>
                <a:spcPts val="500"/>
              </a:spcBef>
              <a:buSzTx/>
              <a:buNone/>
              <a:defRPr sz="2400"/>
            </a:pPr>
          </a:p>
          <a:p>
            <a:pPr>
              <a:spcBef>
                <a:spcPts val="500"/>
              </a:spcBef>
              <a:buSzTx/>
              <a:buNone/>
              <a:defRPr sz="2400"/>
            </a:pPr>
          </a:p>
          <a:p>
            <a:pPr>
              <a:spcBef>
                <a:spcPts val="500"/>
              </a:spcBef>
              <a:buSzTx/>
              <a:buNone/>
              <a:defRPr sz="2400"/>
            </a:pPr>
            <a:r>
              <a:t>Phagocytosis and killing</a:t>
            </a:r>
          </a:p>
          <a:p>
            <a:pPr>
              <a:spcBef>
                <a:spcPts val="500"/>
              </a:spcBef>
              <a:buSzTx/>
              <a:buNone/>
              <a:defRPr sz="2400"/>
            </a:pPr>
            <a:r>
              <a:t>- Direct cell killing by cytotoxic T cells </a:t>
            </a:r>
          </a:p>
          <a:p>
            <a:pPr>
              <a:spcBef>
                <a:spcPts val="500"/>
              </a:spcBef>
              <a:buSzTx/>
              <a:buNone/>
              <a:defRPr sz="2400"/>
            </a:pPr>
            <a:r>
              <a:t>- Direct cell killing by NK cells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10.1038@nri.2016.124_Pagina_06.jpg" descr="10.1038@nri.2016.124_Pagina_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1395" y="137479"/>
            <a:ext cx="3241859" cy="5102476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V Malmström et al. Nature Reviews Immunology, 2016"/>
          <p:cNvSpPr txBox="1"/>
          <p:nvPr/>
        </p:nvSpPr>
        <p:spPr>
          <a:xfrm>
            <a:off x="3946732" y="5674359"/>
            <a:ext cx="4895316" cy="309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defTabSz="457200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 Malmström et al. Nature Reviews Immunology, 2016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10.1038@nri.2016.124_Pagina_10.jpg" descr="10.1038@nri.2016.124_Pagina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5192" y="989967"/>
            <a:ext cx="6713616" cy="4366894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V Malmström et al. Nature Reviews Immunology, 2016"/>
          <p:cNvSpPr txBox="1"/>
          <p:nvPr/>
        </p:nvSpPr>
        <p:spPr>
          <a:xfrm>
            <a:off x="4303027" y="5674359"/>
            <a:ext cx="5411203" cy="309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defTabSz="457200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 Malmström et al. Nature Reviews Immunology, 2016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atrina et al. Nature Review Rheumatology 2017"/>
          <p:cNvSpPr txBox="1"/>
          <p:nvPr/>
        </p:nvSpPr>
        <p:spPr>
          <a:xfrm>
            <a:off x="4421799" y="5655309"/>
            <a:ext cx="4584746" cy="347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4572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Catrina et al. Nature Review Rheumatology 2017</a:t>
            </a:r>
          </a:p>
        </p:txBody>
      </p:sp>
      <p:pic>
        <p:nvPicPr>
          <p:cNvPr id="222" name="catrina2016_Pagina_5.jpg" descr="catrina2016_Pagina_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4219" y="333205"/>
            <a:ext cx="7495562" cy="4982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heumatoid Arthritis"/>
          <p:cNvSpPr txBox="1"/>
          <p:nvPr/>
        </p:nvSpPr>
        <p:spPr>
          <a:xfrm>
            <a:off x="2368639" y="2382"/>
            <a:ext cx="4406722" cy="1135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algn="ctr" defTabSz="457200"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Rheumatoid Arthritis</a:t>
            </a:r>
            <a:endParaRPr sz="2800"/>
          </a:p>
        </p:txBody>
      </p:sp>
      <p:pic>
        <p:nvPicPr>
          <p:cNvPr id="225" name="image15.png" descr="image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9469" y="949189"/>
            <a:ext cx="4487114" cy="4619089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Josef S Smolen, Daniel Aletaha, Iain B McInnes Lancet, 2016"/>
          <p:cNvSpPr txBox="1"/>
          <p:nvPr/>
        </p:nvSpPr>
        <p:spPr>
          <a:xfrm>
            <a:off x="3415847" y="5655309"/>
            <a:ext cx="5664121" cy="347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4572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Josef S Smolen, Daniel Aletaha, Iain B McInnes Lancet, 2016 </a:t>
            </a:r>
          </a:p>
        </p:txBody>
      </p:sp>
      <p:sp>
        <p:nvSpPr>
          <p:cNvPr id="227" name="Within the synovial tissue"/>
          <p:cNvSpPr txBox="1"/>
          <p:nvPr/>
        </p:nvSpPr>
        <p:spPr>
          <a:xfrm>
            <a:off x="503634" y="4226949"/>
            <a:ext cx="3252362" cy="43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algn="ctr" defTabSz="4572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Within the synovial tissue</a:t>
            </a:r>
          </a:p>
        </p:txBody>
      </p:sp>
      <p:sp>
        <p:nvSpPr>
          <p:cNvPr id="228" name="Second step"/>
          <p:cNvSpPr txBox="1"/>
          <p:nvPr/>
        </p:nvSpPr>
        <p:spPr>
          <a:xfrm>
            <a:off x="61713" y="1074737"/>
            <a:ext cx="1824728" cy="513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algn="ctr" defTabSz="457200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Second step</a:t>
            </a:r>
          </a:p>
        </p:txBody>
      </p:sp>
      <p:pic>
        <p:nvPicPr>
          <p:cNvPr id="229" name="image7.png" descr="image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515" y="1997365"/>
            <a:ext cx="2840878" cy="1961217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Freccia"/>
          <p:cNvSpPr/>
          <p:nvPr/>
        </p:nvSpPr>
        <p:spPr>
          <a:xfrm>
            <a:off x="2695748" y="2730131"/>
            <a:ext cx="1371988" cy="2751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1900"/>
          </a:solidFill>
          <a:ln w="3175">
            <a:solidFill>
              <a:srgbClr val="6B7670"/>
            </a:solidFill>
          </a:ln>
        </p:spPr>
        <p:txBody>
          <a:bodyPr lIns="34289" tIns="34289" rIns="34289" bIns="34289" anchor="ctr"/>
          <a:lstStyle/>
          <a:p>
            <a:pPr algn="ctr" defTabSz="4572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5" grpId="2"/>
      <p:bldP build="whole" bldLvl="1" animBg="1" rev="0" advAuto="0" spid="230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heumatoid Arthritis"/>
          <p:cNvSpPr txBox="1"/>
          <p:nvPr/>
        </p:nvSpPr>
        <p:spPr>
          <a:xfrm>
            <a:off x="2368639" y="2382"/>
            <a:ext cx="4406722" cy="1135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algn="ctr" defTabSz="457200"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Rheumatoid Arthritis</a:t>
            </a:r>
            <a:endParaRPr sz="2800"/>
          </a:p>
        </p:txBody>
      </p:sp>
      <p:pic>
        <p:nvPicPr>
          <p:cNvPr id="233" name="image16.png" descr="image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6159" y="775543"/>
            <a:ext cx="7471682" cy="4264737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Josef S Smolen, Daniel Aletaha, Iain B McInnes Lancet, 2016"/>
          <p:cNvSpPr txBox="1"/>
          <p:nvPr/>
        </p:nvSpPr>
        <p:spPr>
          <a:xfrm>
            <a:off x="3457122" y="5683599"/>
            <a:ext cx="5664121" cy="347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4572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Josef S Smolen, Daniel Aletaha, Iain B McInnes Lancet, 2016 </a:t>
            </a:r>
          </a:p>
        </p:txBody>
      </p:sp>
      <p:sp>
        <p:nvSpPr>
          <p:cNvPr id="235" name="Proliferation, migration, adhesion and cytokines’ production"/>
          <p:cNvSpPr txBox="1"/>
          <p:nvPr/>
        </p:nvSpPr>
        <p:spPr>
          <a:xfrm>
            <a:off x="253385" y="5143500"/>
            <a:ext cx="8637230" cy="436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4572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Proliferation, migration, adhesion and cytokines’ production</a:t>
            </a:r>
          </a:p>
        </p:txBody>
      </p:sp>
      <p:sp>
        <p:nvSpPr>
          <p:cNvPr id="236" name="Cytokines"/>
          <p:cNvSpPr txBox="1"/>
          <p:nvPr/>
        </p:nvSpPr>
        <p:spPr>
          <a:xfrm>
            <a:off x="6912120" y="1783562"/>
            <a:ext cx="681952" cy="246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457200">
              <a:defRPr sz="1200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Cytokines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9.png" descr="image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1345" y="1442959"/>
            <a:ext cx="6565211" cy="3972082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Unknown etiology…just hypothesis"/>
          <p:cNvSpPr txBox="1"/>
          <p:nvPr/>
        </p:nvSpPr>
        <p:spPr>
          <a:xfrm>
            <a:off x="1035049" y="803274"/>
            <a:ext cx="7054790" cy="58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ctr" defTabSz="457200">
              <a:defRPr b="1" sz="3400">
                <a:solidFill>
                  <a:srgbClr val="00F9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Unknown etiology</a:t>
            </a:r>
            <a:r>
              <a:t>…just hypothesis</a:t>
            </a:r>
            <a:r>
              <a:t> </a:t>
            </a:r>
          </a:p>
        </p:txBody>
      </p:sp>
      <p:sp>
        <p:nvSpPr>
          <p:cNvPr id="240" name="Rheumatoid Arthritis (RA)"/>
          <p:cNvSpPr txBox="1"/>
          <p:nvPr/>
        </p:nvSpPr>
        <p:spPr>
          <a:xfrm>
            <a:off x="1862741" y="107157"/>
            <a:ext cx="5399406" cy="1135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457200"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Rheumatoid Arthritis </a:t>
            </a:r>
            <a:r>
              <a:t>(RA)</a:t>
            </a:r>
            <a:endParaRPr sz="2800"/>
          </a:p>
        </p:txBody>
      </p:sp>
      <p:sp>
        <p:nvSpPr>
          <p:cNvPr id="241" name="IB McInnes et al. NEJM 2001"/>
          <p:cNvSpPr txBox="1"/>
          <p:nvPr/>
        </p:nvSpPr>
        <p:spPr>
          <a:xfrm>
            <a:off x="6209324" y="5655309"/>
            <a:ext cx="2714423" cy="347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4572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IB McInnes et al. NEJM 2001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10.1038@nri.2016.124_Pagina_12.jpg" descr="10.1038@nri.2016.124_Pagina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4899" y="60325"/>
            <a:ext cx="5362925" cy="5456821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V Malmström et al. Nature Reviews Immunology, 2016"/>
          <p:cNvSpPr txBox="1"/>
          <p:nvPr/>
        </p:nvSpPr>
        <p:spPr>
          <a:xfrm>
            <a:off x="4351305" y="5674359"/>
            <a:ext cx="5362925" cy="309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defTabSz="457200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 Malmström et al. Nature Reviews Immunology, 2016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19.5.jpg" descr="19.5.jpg"/>
          <p:cNvPicPr>
            <a:picLocks noChangeAspect="1"/>
          </p:cNvPicPr>
          <p:nvPr/>
        </p:nvPicPr>
        <p:blipFill>
          <a:blip r:embed="rId2">
            <a:extLst/>
          </a:blip>
          <a:srcRect l="7023" t="10740" r="5973" b="51295"/>
          <a:stretch>
            <a:fillRect/>
          </a:stretch>
        </p:blipFill>
        <p:spPr>
          <a:xfrm>
            <a:off x="-1" y="736600"/>
            <a:ext cx="9258301" cy="5716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19.9a.jpg" descr="19.9a.jpg"/>
          <p:cNvPicPr>
            <a:picLocks noChangeAspect="1"/>
          </p:cNvPicPr>
          <p:nvPr/>
        </p:nvPicPr>
        <p:blipFill>
          <a:blip r:embed="rId2">
            <a:extLst/>
          </a:blip>
          <a:srcRect l="19078" t="48518" r="19862" b="8703"/>
          <a:stretch>
            <a:fillRect/>
          </a:stretch>
        </p:blipFill>
        <p:spPr>
          <a:xfrm>
            <a:off x="1274762" y="115886"/>
            <a:ext cx="6681788" cy="66262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Killing by cytotoxic T cells"/>
          <p:cNvSpPr txBox="1"/>
          <p:nvPr>
            <p:ph type="title" idx="4294967295"/>
          </p:nvPr>
        </p:nvSpPr>
        <p:spPr>
          <a:xfrm>
            <a:off x="685800" y="260349"/>
            <a:ext cx="7772400" cy="11430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>
                <a:solidFill>
                  <a:srgbClr val="0000FF"/>
                </a:solidFill>
              </a:defRPr>
            </a:lvl1pPr>
          </a:lstStyle>
          <a:p>
            <a:pPr/>
            <a:r>
              <a:t>Killing by cytotoxic T cells</a:t>
            </a:r>
          </a:p>
        </p:txBody>
      </p:sp>
      <p:sp>
        <p:nvSpPr>
          <p:cNvPr id="76" name="release some substances known as perforin, granzyme A,B,C and serglycin and granulysin…"/>
          <p:cNvSpPr txBox="1"/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buChar char="•"/>
            </a:pPr>
            <a:r>
              <a:t>release some substances known as perforin, granzyme A,B,C and serglycin and granulysin</a:t>
            </a:r>
          </a:p>
          <a:p>
            <a:pPr>
              <a:buChar char="•"/>
            </a:pPr>
          </a:p>
          <a:p>
            <a:pPr>
              <a:buChar char="•"/>
            </a:pPr>
            <a:r>
              <a:t>the CTL may release cytokines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19.1.jpg" descr="19.1.jpg"/>
          <p:cNvPicPr>
            <a:picLocks noChangeAspect="1"/>
          </p:cNvPicPr>
          <p:nvPr/>
        </p:nvPicPr>
        <p:blipFill>
          <a:blip r:embed="rId2">
            <a:extLst/>
          </a:blip>
          <a:srcRect l="7066" t="60081" r="8430" b="7969"/>
          <a:stretch>
            <a:fillRect/>
          </a:stretch>
        </p:blipFill>
        <p:spPr>
          <a:xfrm>
            <a:off x="-9526" y="908049"/>
            <a:ext cx="9140826" cy="4891088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Rettangolo"/>
          <p:cNvSpPr/>
          <p:nvPr/>
        </p:nvSpPr>
        <p:spPr>
          <a:xfrm>
            <a:off x="107950" y="4365625"/>
            <a:ext cx="9036050" cy="1008063"/>
          </a:xfrm>
          <a:prstGeom prst="rect">
            <a:avLst/>
          </a:prstGeom>
          <a:ln w="38100">
            <a:solidFill>
              <a:srgbClr val="FF0000"/>
            </a:solidFill>
            <a:prstDash val="dash"/>
          </a:ln>
        </p:spPr>
        <p:txBody>
          <a:bodyPr lIns="45719" rIns="45719"/>
          <a:lstStyle/>
          <a:p>
            <a:pPr defTabSz="457200">
              <a:defRPr sz="18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ype IV hypersensitivity"/>
          <p:cNvSpPr txBox="1"/>
          <p:nvPr>
            <p:ph type="title" idx="4294967295"/>
          </p:nvPr>
        </p:nvSpPr>
        <p:spPr>
          <a:xfrm>
            <a:off x="685800" y="188912"/>
            <a:ext cx="77724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>
                <a:solidFill>
                  <a:srgbClr val="0000FF"/>
                </a:solidFill>
              </a:defRPr>
            </a:lvl1pPr>
          </a:lstStyle>
          <a:p>
            <a:pPr/>
            <a:r>
              <a:t>Type IV hypersensitivity</a:t>
            </a:r>
          </a:p>
        </p:txBody>
      </p:sp>
      <p:sp>
        <p:nvSpPr>
          <p:cNvPr id="82" name="DTH (Delayed Type hypersensitivity)…"/>
          <p:cNvSpPr txBox="1"/>
          <p:nvPr>
            <p:ph type="body" idx="4294967295"/>
          </p:nvPr>
        </p:nvSpPr>
        <p:spPr>
          <a:xfrm>
            <a:off x="685800" y="1560512"/>
            <a:ext cx="7772400" cy="41148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>
              <a:lnSpc>
                <a:spcPct val="90000"/>
              </a:lnSpc>
              <a:spcBef>
                <a:spcPts val="500"/>
              </a:spcBef>
              <a:buSzTx/>
              <a:buNone/>
              <a:defRPr b="1" sz="2400"/>
            </a:pPr>
            <a:r>
              <a:t>DTH (Delayed Type hypersensitivity)</a:t>
            </a:r>
          </a:p>
          <a:p>
            <a:pPr marL="0" indent="0">
              <a:lnSpc>
                <a:spcPct val="90000"/>
              </a:lnSpc>
              <a:spcBef>
                <a:spcPts val="500"/>
              </a:spcBef>
              <a:buSzTx/>
              <a:buNone/>
              <a:defRPr b="1" sz="2400"/>
            </a:pPr>
            <a:r>
              <a:t>Cell-mediated hypersensitivity</a:t>
            </a:r>
          </a:p>
          <a:p>
            <a:pPr marL="0" indent="0">
              <a:lnSpc>
                <a:spcPct val="90000"/>
              </a:lnSpc>
              <a:buChar char="•"/>
              <a:defRPr sz="2400"/>
            </a:pPr>
          </a:p>
          <a:p>
            <a:pPr marL="0" indent="0"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t>Is a T cell mediated inflammatory response, in which stimulation of T cells leads to macrophage activation and localized inflammation and edema within tissues</a:t>
            </a:r>
          </a:p>
          <a:p>
            <a:pPr marL="0" indent="0">
              <a:lnSpc>
                <a:spcPct val="90000"/>
              </a:lnSpc>
              <a:buChar char="•"/>
              <a:defRPr sz="2400"/>
            </a:pPr>
          </a:p>
          <a:p>
            <a:pPr marL="0" indent="0"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t>This effector T cell response is essential for the control of intracellular and other pathogens.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500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500"/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500"/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500"/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8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xamples of Microbial-Induced DTH"/>
          <p:cNvSpPr txBox="1"/>
          <p:nvPr>
            <p:ph type="title" idx="4294967295"/>
          </p:nvPr>
        </p:nvSpPr>
        <p:spPr>
          <a:xfrm>
            <a:off x="34925" y="454025"/>
            <a:ext cx="8964613" cy="742950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>
            <a:lvl1pPr>
              <a:defRPr b="1" sz="4000">
                <a:solidFill>
                  <a:srgbClr val="0000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Examples of Microbial-Induced DTH</a:t>
            </a:r>
          </a:p>
        </p:txBody>
      </p:sp>
      <p:sp>
        <p:nvSpPr>
          <p:cNvPr id="85" name="Viruses (destructive skin rashes)…"/>
          <p:cNvSpPr txBox="1"/>
          <p:nvPr>
            <p:ph type="body" idx="4294967295"/>
          </p:nvPr>
        </p:nvSpPr>
        <p:spPr>
          <a:xfrm>
            <a:off x="827087" y="1371600"/>
            <a:ext cx="6975476" cy="4114800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 marL="308610" indent="-308610" defTabSz="822959">
              <a:spcBef>
                <a:spcPts val="500"/>
              </a:spcBef>
              <a:buChar char="•"/>
              <a:defRPr sz="225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Viruses (destructive skin rashes)</a:t>
            </a:r>
          </a:p>
          <a:p>
            <a:pPr lvl="1" marL="668654" indent="-257175" defTabSz="822959">
              <a:spcBef>
                <a:spcPts val="0"/>
              </a:spcBef>
              <a:defRPr sz="18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smallpox</a:t>
            </a:r>
          </a:p>
          <a:p>
            <a:pPr lvl="1" marL="668654" indent="-257175" defTabSz="822959">
              <a:spcBef>
                <a:spcPts val="0"/>
              </a:spcBef>
              <a:defRPr sz="18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measles</a:t>
            </a:r>
          </a:p>
          <a:p>
            <a:pPr lvl="1" marL="668654" indent="-257175" defTabSz="822959">
              <a:spcBef>
                <a:spcPts val="0"/>
              </a:spcBef>
              <a:defRPr sz="18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herpes simplex</a:t>
            </a:r>
          </a:p>
          <a:p>
            <a:pPr marL="308610" indent="-308610" defTabSz="822959">
              <a:spcBef>
                <a:spcPts val="500"/>
              </a:spcBef>
              <a:buChar char="•"/>
              <a:defRPr sz="225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Fungi</a:t>
            </a:r>
          </a:p>
          <a:p>
            <a:pPr lvl="1" marL="668654" indent="-257175" defTabSz="822959">
              <a:spcBef>
                <a:spcPts val="0"/>
              </a:spcBef>
              <a:defRPr sz="18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candidiasis</a:t>
            </a:r>
          </a:p>
          <a:p>
            <a:pPr lvl="1" marL="668654" indent="-257175" defTabSz="822959">
              <a:spcBef>
                <a:spcPts val="0"/>
              </a:spcBef>
              <a:defRPr sz="18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dematomycosis</a:t>
            </a:r>
          </a:p>
          <a:p>
            <a:pPr lvl="1" marL="668654" indent="-257175" defTabSz="822959">
              <a:spcBef>
                <a:spcPts val="0"/>
              </a:spcBef>
              <a:defRPr sz="18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coccidioidomycosis</a:t>
            </a:r>
          </a:p>
          <a:p>
            <a:pPr lvl="1" marL="668654" indent="-257175" defTabSz="822959">
              <a:spcBef>
                <a:spcPts val="0"/>
              </a:spcBef>
              <a:defRPr sz="18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histoplasmosis</a:t>
            </a:r>
          </a:p>
          <a:p>
            <a:pPr marL="308610" indent="-308610" defTabSz="822959">
              <a:spcBef>
                <a:spcPts val="500"/>
              </a:spcBef>
              <a:buChar char="•"/>
              <a:defRPr sz="225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Parasites (against enzymes from the eggs lodged in liver)</a:t>
            </a:r>
          </a:p>
          <a:p>
            <a:pPr lvl="1" marL="668654" indent="-257175" defTabSz="822959">
              <a:spcBef>
                <a:spcPts val="0"/>
              </a:spcBef>
              <a:defRPr sz="18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leishmaniasis</a:t>
            </a:r>
          </a:p>
          <a:p>
            <a:pPr lvl="1" marL="668654" indent="-257175" defTabSz="822959">
              <a:spcBef>
                <a:spcPts val="0"/>
              </a:spcBef>
              <a:defRPr sz="18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schistosomiasis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How Important is the DTH Response?"/>
          <p:cNvSpPr txBox="1"/>
          <p:nvPr>
            <p:ph type="title" idx="4294967295"/>
          </p:nvPr>
        </p:nvSpPr>
        <p:spPr>
          <a:xfrm>
            <a:off x="457200" y="260349"/>
            <a:ext cx="8229600" cy="11430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41247">
              <a:defRPr b="1" sz="3680">
                <a:solidFill>
                  <a:srgbClr val="0000FF"/>
                </a:solidFill>
              </a:defRPr>
            </a:lvl1pPr>
          </a:lstStyle>
          <a:p>
            <a:pPr/>
            <a:r>
              <a:t>How Important is the DTH Response?</a:t>
            </a:r>
          </a:p>
        </p:txBody>
      </p:sp>
      <p:sp>
        <p:nvSpPr>
          <p:cNvPr id="88" name="The AIDS virus illustrates the vitally important role of the DTH response in protecting against various intracellular pathogens.…"/>
          <p:cNvSpPr txBox="1"/>
          <p:nvPr>
            <p:ph type="body" idx="4294967295"/>
          </p:nvPr>
        </p:nvSpPr>
        <p:spPr>
          <a:xfrm>
            <a:off x="457200" y="1628775"/>
            <a:ext cx="8229600" cy="41449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36042" indent="-336042" defTabSz="896111">
              <a:lnSpc>
                <a:spcPct val="90000"/>
              </a:lnSpc>
              <a:spcBef>
                <a:spcPts val="600"/>
              </a:spcBef>
              <a:buChar char="•"/>
              <a:defRPr sz="2744"/>
            </a:pPr>
            <a:r>
              <a:t>The AIDS virus illustrates the </a:t>
            </a:r>
            <a:r>
              <a:rPr b="1"/>
              <a:t>vitally</a:t>
            </a:r>
            <a:r>
              <a:t> important role of the DTH response in protecting against various intracellular pathogens.</a:t>
            </a:r>
          </a:p>
          <a:p>
            <a:pPr marL="336042" indent="-336042" defTabSz="896111">
              <a:lnSpc>
                <a:spcPct val="90000"/>
              </a:lnSpc>
              <a:buChar char="•"/>
              <a:defRPr sz="2744"/>
            </a:pPr>
          </a:p>
          <a:p>
            <a:pPr marL="336042" indent="-336042" defTabSz="896111">
              <a:lnSpc>
                <a:spcPct val="90000"/>
              </a:lnSpc>
              <a:spcBef>
                <a:spcPts val="600"/>
              </a:spcBef>
              <a:buChar char="•"/>
              <a:defRPr sz="2744"/>
            </a:pPr>
            <a:r>
              <a:t>The disease cause severe depletion of CD4+ T cells, which results in a loss of the DTH response.  </a:t>
            </a:r>
          </a:p>
          <a:p>
            <a:pPr marL="336042" indent="-336042" defTabSz="896111">
              <a:lnSpc>
                <a:spcPct val="90000"/>
              </a:lnSpc>
              <a:buChar char="•"/>
              <a:defRPr sz="2744"/>
            </a:pPr>
          </a:p>
          <a:p>
            <a:pPr marL="336042" indent="-336042" defTabSz="896111">
              <a:lnSpc>
                <a:spcPct val="90000"/>
              </a:lnSpc>
              <a:spcBef>
                <a:spcPts val="600"/>
              </a:spcBef>
              <a:buChar char="•"/>
              <a:defRPr sz="2744"/>
            </a:pPr>
            <a:r>
              <a:t>AIDS patients develop life-threatening infections from intracellular pathogens that normally would not occur in individuals with intact DTH responses.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Presentazione vuota">
  <a:themeElements>
    <a:clrScheme name="Presentazione vuot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Presentazione vuot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resentazione vuo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resentazione vuota">
  <a:themeElements>
    <a:clrScheme name="Presentazione vuot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Presentazione vuot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resentazione vuo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