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4224" r:id="rId2"/>
  </p:sldMasterIdLst>
  <p:notesMasterIdLst>
    <p:notesMasterId r:id="rId26"/>
  </p:notesMasterIdLst>
  <p:handoutMasterIdLst>
    <p:handoutMasterId r:id="rId27"/>
  </p:handoutMasterIdLst>
  <p:sldIdLst>
    <p:sldId id="381" r:id="rId3"/>
    <p:sldId id="433" r:id="rId4"/>
    <p:sldId id="447" r:id="rId5"/>
    <p:sldId id="437" r:id="rId6"/>
    <p:sldId id="448" r:id="rId7"/>
    <p:sldId id="450" r:id="rId8"/>
    <p:sldId id="451" r:id="rId9"/>
    <p:sldId id="438" r:id="rId10"/>
    <p:sldId id="445" r:id="rId11"/>
    <p:sldId id="441" r:id="rId12"/>
    <p:sldId id="457" r:id="rId13"/>
    <p:sldId id="449" r:id="rId14"/>
    <p:sldId id="452" r:id="rId15"/>
    <p:sldId id="454" r:id="rId16"/>
    <p:sldId id="417" r:id="rId17"/>
    <p:sldId id="439" r:id="rId18"/>
    <p:sldId id="442" r:id="rId19"/>
    <p:sldId id="444" r:id="rId20"/>
    <p:sldId id="443" r:id="rId21"/>
    <p:sldId id="453" r:id="rId22"/>
    <p:sldId id="455" r:id="rId23"/>
    <p:sldId id="440" r:id="rId24"/>
    <p:sldId id="446" r:id="rId25"/>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DDDDD"/>
    <a:srgbClr val="CCCCFF"/>
    <a:srgbClr val="FFCCCC"/>
    <a:srgbClr val="FFFFCC"/>
    <a:srgbClr val="CCFFCC"/>
    <a:srgbClr val="CC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780" autoAdjust="0"/>
  </p:normalViewPr>
  <p:slideViewPr>
    <p:cSldViewPr>
      <p:cViewPr varScale="1">
        <p:scale>
          <a:sx n="105" d="100"/>
          <a:sy n="105" d="100"/>
        </p:scale>
        <p:origin x="160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BF2E92B-C43F-49F7-BBBF-2FEA3555B89C}" type="datetime1">
              <a:rPr lang="en-GB"/>
              <a:pPr>
                <a:defRPr/>
              </a:pPr>
              <a:t>08/12/2020</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DD49553-D505-4273-B566-B86F0BF05A98}" type="slidenum">
              <a:rPr lang="en-GB"/>
              <a:pPr>
                <a:defRPr/>
              </a:pPr>
              <a:t>‹N›</a:t>
            </a:fld>
            <a:endParaRPr lang="en-GB"/>
          </a:p>
        </p:txBody>
      </p:sp>
    </p:spTree>
    <p:extLst>
      <p:ext uri="{BB962C8B-B14F-4D97-AF65-F5344CB8AC3E}">
        <p14:creationId xmlns:p14="http://schemas.microsoft.com/office/powerpoint/2010/main" val="373958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1AA6D10-8819-41D0-BC25-B5EB9E21CCDB}" type="datetime1">
              <a:rPr lang="en-GB"/>
              <a:pPr>
                <a:defRPr/>
              </a:pPr>
              <a:t>08/12/2020</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GB"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DB3CC72-90B6-47A6-89E6-AFAB37F213A3}" type="slidenum">
              <a:rPr lang="en-GB"/>
              <a:pPr>
                <a:defRPr/>
              </a:pPr>
              <a:t>‹N›</a:t>
            </a:fld>
            <a:endParaRPr lang="en-GB"/>
          </a:p>
        </p:txBody>
      </p:sp>
    </p:spTree>
    <p:extLst>
      <p:ext uri="{BB962C8B-B14F-4D97-AF65-F5344CB8AC3E}">
        <p14:creationId xmlns:p14="http://schemas.microsoft.com/office/powerpoint/2010/main" val="17832350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DB3CC72-90B6-47A6-89E6-AFAB37F213A3}" type="slidenum">
              <a:rPr lang="en-GB" smtClean="0"/>
              <a:pPr>
                <a:defRPr/>
              </a:pPr>
              <a:t>1</a:t>
            </a:fld>
            <a:endParaRPr lang="en-GB"/>
          </a:p>
        </p:txBody>
      </p:sp>
    </p:spTree>
    <p:extLst>
      <p:ext uri="{BB962C8B-B14F-4D97-AF65-F5344CB8AC3E}">
        <p14:creationId xmlns:p14="http://schemas.microsoft.com/office/powerpoint/2010/main" val="204191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F6F1021-6322-4465-9D73-40F827575263}" type="slidenum">
              <a:rPr lang="en-GB"/>
              <a:pPr>
                <a:defRPr/>
              </a:pPr>
              <a:t>‹N›</a:t>
            </a:fld>
            <a:endParaRPr lang="en-GB" dirty="0"/>
          </a:p>
        </p:txBody>
      </p:sp>
    </p:spTree>
    <p:extLst>
      <p:ext uri="{BB962C8B-B14F-4D97-AF65-F5344CB8AC3E}">
        <p14:creationId xmlns:p14="http://schemas.microsoft.com/office/powerpoint/2010/main" val="29062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2pPr lvl="1">
              <a:defRPr/>
            </a:lvl2pPr>
          </a:lstStyle>
          <a:p>
            <a:pPr lvl="1">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26792C8-146F-46C7-915F-0FA1A6D8C2CA}" type="slidenum">
              <a:rPr lang="en-GB"/>
              <a:pPr>
                <a:defRPr/>
              </a:pPr>
              <a:t>‹N›</a:t>
            </a:fld>
            <a:endParaRPr lang="en-GB" dirty="0"/>
          </a:p>
        </p:txBody>
      </p:sp>
    </p:spTree>
    <p:extLst>
      <p:ext uri="{BB962C8B-B14F-4D97-AF65-F5344CB8AC3E}">
        <p14:creationId xmlns:p14="http://schemas.microsoft.com/office/powerpoint/2010/main" val="90976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4000"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6C527FD-F286-450C-952C-8266B1935442}" type="slidenum">
              <a:rPr lang="en-GB"/>
              <a:pPr>
                <a:defRPr/>
              </a:pPr>
              <a:t>‹N›</a:t>
            </a:fld>
            <a:endParaRPr lang="en-GB" dirty="0"/>
          </a:p>
        </p:txBody>
      </p:sp>
    </p:spTree>
    <p:extLst>
      <p:ext uri="{BB962C8B-B14F-4D97-AF65-F5344CB8AC3E}">
        <p14:creationId xmlns:p14="http://schemas.microsoft.com/office/powerpoint/2010/main" val="1188542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9"/>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10"/>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FB05A53-45F4-471D-A02E-EF89A4ED989F}" type="slidenum">
              <a:rPr lang="en-GB"/>
              <a:pPr>
                <a:defRPr/>
              </a:pPr>
              <a:t>‹N›</a:t>
            </a:fld>
            <a:endParaRPr lang="en-GB" dirty="0"/>
          </a:p>
        </p:txBody>
      </p:sp>
    </p:spTree>
    <p:extLst>
      <p:ext uri="{BB962C8B-B14F-4D97-AF65-F5344CB8AC3E}">
        <p14:creationId xmlns:p14="http://schemas.microsoft.com/office/powerpoint/2010/main" val="1363354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543800" cy="864097"/>
          </a:xfrm>
        </p:spPr>
        <p:txBody>
          <a:bodyPr anchor="ctr" anchorCtr="0"/>
          <a:lstStyle>
            <a:lvl1pPr>
              <a:defRPr sz="4400" b="1">
                <a:solidFill>
                  <a:srgbClr val="FFC000"/>
                </a:solidFill>
              </a:defRPr>
            </a:lvl1pPr>
          </a:lstStyle>
          <a:p>
            <a:r>
              <a:rPr lang="en-US"/>
              <a:t>Click to edit Master title style</a:t>
            </a:r>
            <a:endParaRPr lang="en-US" dirty="0"/>
          </a:p>
        </p:txBody>
      </p:sp>
      <p:sp>
        <p:nvSpPr>
          <p:cNvPr id="3" name="Content Placeholder 2"/>
          <p:cNvSpPr>
            <a:spLocks noGrp="1"/>
          </p:cNvSpPr>
          <p:nvPr>
            <p:ph idx="1"/>
          </p:nvPr>
        </p:nvSpPr>
        <p:spPr>
          <a:xfrm>
            <a:off x="539553" y="1556792"/>
            <a:ext cx="7737136" cy="4464496"/>
          </a:xfrm>
        </p:spPr>
        <p:txBody>
          <a:bodyPr>
            <a:normAutofit/>
          </a:bodyPr>
          <a:lstStyle>
            <a:lvl1pPr marL="342900" indent="-342900">
              <a:buClr>
                <a:schemeClr val="tx1"/>
              </a:buClr>
              <a:buFont typeface="Arial" panose="020B0604020202020204" pitchFamily="34" charset="0"/>
              <a:buChar char="•"/>
              <a:defRPr sz="2400">
                <a:solidFill>
                  <a:schemeClr val="tx1"/>
                </a:solidFill>
              </a:defRPr>
            </a:lvl1pPr>
            <a:lvl2pPr marL="630238" indent="-430213">
              <a:buClr>
                <a:schemeClr val="tx1"/>
              </a:buClr>
              <a:buFont typeface="Wingdings" panose="05000000000000000000" pitchFamily="2" charset="2"/>
              <a:buChar char="Ø"/>
              <a:defRPr sz="2000">
                <a:solidFill>
                  <a:schemeClr val="tx1"/>
                </a:solidFill>
              </a:defRPr>
            </a:lvl2pPr>
            <a:lvl3pPr marL="630238" indent="-246063">
              <a:buClr>
                <a:schemeClr val="tx1"/>
              </a:buClr>
              <a:buSzPct val="80000"/>
              <a:buFont typeface="Wingdings" panose="05000000000000000000" pitchFamily="2" charset="2"/>
              <a:buChar char="Ø"/>
              <a:defRPr sz="1600">
                <a:solidFill>
                  <a:schemeClr val="tx1"/>
                </a:solidFill>
              </a:defRPr>
            </a:lvl3pPr>
            <a:lvl4pPr marL="985838" indent="-266700">
              <a:buClr>
                <a:schemeClr val="tx1"/>
              </a:buClr>
              <a:buSzPct val="80000"/>
              <a:buFont typeface="Wingdings" panose="05000000000000000000" pitchFamily="2" charset="2"/>
              <a:buChar char="Ø"/>
              <a:tabLst>
                <a:tab pos="1339850" algn="l"/>
              </a:tabLst>
              <a:defRPr sz="1600">
                <a:solidFill>
                  <a:schemeClr val="tx1"/>
                </a:solidFill>
              </a:defRPr>
            </a:lvl4pPr>
            <a:lvl5pPr marL="1252538" indent="-271463">
              <a:buClr>
                <a:schemeClr val="tx1"/>
              </a:buClr>
              <a:buSzPct val="80000"/>
              <a:buFont typeface="Wingdings" panose="05000000000000000000" pitchFamily="2" charset="2"/>
              <a:buChar char="Ø"/>
              <a:defRPr sz="1600">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Fifth level</a:t>
            </a:r>
          </a:p>
        </p:txBody>
      </p:sp>
      <p:sp>
        <p:nvSpPr>
          <p:cNvPr id="4" name="Footer Placeholder 4"/>
          <p:cNvSpPr>
            <a:spLocks noGrp="1"/>
          </p:cNvSpPr>
          <p:nvPr>
            <p:ph type="ftr" sz="quarter" idx="10"/>
          </p:nvPr>
        </p:nvSpPr>
        <p:spPr>
          <a:xfrm>
            <a:off x="1835150" y="6459538"/>
            <a:ext cx="4691063" cy="365125"/>
          </a:xfrm>
        </p:spPr>
        <p:txBody>
          <a:bodyPr/>
          <a:lstStyle>
            <a:lvl1pPr>
              <a:defRPr sz="1200" b="1" i="1" cap="none" baseline="0">
                <a:solidFill>
                  <a:srgbClr val="FFC000"/>
                </a:solidFill>
              </a:defRPr>
            </a:lvl1pPr>
          </a:lstStyle>
          <a:p>
            <a:pPr>
              <a:defRPr/>
            </a:pPr>
            <a:endParaRPr lang="en-GB"/>
          </a:p>
        </p:txBody>
      </p:sp>
      <p:sp>
        <p:nvSpPr>
          <p:cNvPr id="5" name="Slide Number Placeholder 5"/>
          <p:cNvSpPr>
            <a:spLocks noGrp="1"/>
          </p:cNvSpPr>
          <p:nvPr>
            <p:ph type="sldNum" sz="quarter" idx="11"/>
          </p:nvPr>
        </p:nvSpPr>
        <p:spPr>
          <a:xfrm>
            <a:off x="8277225" y="6459538"/>
            <a:ext cx="663575" cy="365125"/>
          </a:xfrm>
        </p:spPr>
        <p:txBody>
          <a:bodyPr/>
          <a:lstStyle>
            <a:lvl1pPr>
              <a:defRPr sz="2000" b="1">
                <a:solidFill>
                  <a:srgbClr val="FFC000"/>
                </a:solidFill>
              </a:defRPr>
            </a:lvl1pPr>
          </a:lstStyle>
          <a:p>
            <a:pPr>
              <a:defRPr/>
            </a:pPr>
            <a:fld id="{75031DB3-5B8C-4370-8E3D-C7CECE75EDDE}" type="slidenum">
              <a:rPr lang="en-GB"/>
              <a:pPr>
                <a:defRPr/>
              </a:pPr>
              <a:t>‹N›</a:t>
            </a:fld>
            <a:endParaRPr lang="en-GB" dirty="0"/>
          </a:p>
        </p:txBody>
      </p:sp>
    </p:spTree>
    <p:extLst>
      <p:ext uri="{BB962C8B-B14F-4D97-AF65-F5344CB8AC3E}">
        <p14:creationId xmlns:p14="http://schemas.microsoft.com/office/powerpoint/2010/main" val="3506105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03A49224-395B-428C-8BD8-FAC01B49AB46}" type="slidenum">
              <a:rPr lang="en-GB"/>
              <a:pPr>
                <a:defRPr/>
              </a:pPr>
              <a:t>‹N›</a:t>
            </a:fld>
            <a:endParaRPr lang="en-GB" dirty="0"/>
          </a:p>
        </p:txBody>
      </p:sp>
    </p:spTree>
    <p:extLst>
      <p:ext uri="{BB962C8B-B14F-4D97-AF65-F5344CB8AC3E}">
        <p14:creationId xmlns:p14="http://schemas.microsoft.com/office/powerpoint/2010/main" val="192167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2pPr lvl="1">
              <a:defRPr/>
            </a:lvl2pPr>
          </a:lstStyle>
          <a:p>
            <a:pPr lvl="1">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861F459-1919-49C4-8637-41B047BF6AE3}" type="slidenum">
              <a:rPr lang="en-GB"/>
              <a:pPr>
                <a:defRPr/>
              </a:pPr>
              <a:t>‹N›</a:t>
            </a:fld>
            <a:endParaRPr lang="en-GB" dirty="0"/>
          </a:p>
        </p:txBody>
      </p:sp>
    </p:spTree>
    <p:extLst>
      <p:ext uri="{BB962C8B-B14F-4D97-AF65-F5344CB8AC3E}">
        <p14:creationId xmlns:p14="http://schemas.microsoft.com/office/powerpoint/2010/main" val="3581456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26B8CD6-2FED-4D79-A161-EA67DF73E973}" type="slidenum">
              <a:rPr lang="en-GB"/>
              <a:pPr>
                <a:defRPr/>
              </a:pPr>
              <a:t>‹N›</a:t>
            </a:fld>
            <a:endParaRPr lang="en-GB" dirty="0"/>
          </a:p>
        </p:txBody>
      </p:sp>
    </p:spTree>
    <p:extLst>
      <p:ext uri="{BB962C8B-B14F-4D97-AF65-F5344CB8AC3E}">
        <p14:creationId xmlns:p14="http://schemas.microsoft.com/office/powerpoint/2010/main" val="1421502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2pPr lvl="1">
              <a:defRPr/>
            </a:lvl2pPr>
          </a:lstStyle>
          <a:p>
            <a:pPr lvl="1">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7FC2FFB-5B6A-4300-B1D0-595E39350968}" type="slidenum">
              <a:rPr lang="en-GB"/>
              <a:pPr>
                <a:defRPr/>
              </a:pPr>
              <a:t>‹N›</a:t>
            </a:fld>
            <a:endParaRPr lang="en-GB" dirty="0"/>
          </a:p>
        </p:txBody>
      </p:sp>
    </p:spTree>
    <p:extLst>
      <p:ext uri="{BB962C8B-B14F-4D97-AF65-F5344CB8AC3E}">
        <p14:creationId xmlns:p14="http://schemas.microsoft.com/office/powerpoint/2010/main" val="2227841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9"/>
          <p:cNvSpPr/>
          <p:nvPr/>
        </p:nvSpPr>
        <p:spPr>
          <a:xfrm>
            <a:off x="0" y="6334125"/>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2pPr lvl="1">
              <a:defRPr/>
            </a:lvl2pPr>
          </a:lstStyle>
          <a:p>
            <a:pPr lvl="1">
              <a:defRPr/>
            </a:pPr>
            <a:endParaRPr lang="en-GB"/>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GB"/>
          </a:p>
        </p:txBody>
      </p:sp>
      <p:sp>
        <p:nvSpPr>
          <p:cNvPr id="6" name="Slide Number Placeholder 8"/>
          <p:cNvSpPr>
            <a:spLocks noGrp="1"/>
          </p:cNvSpPr>
          <p:nvPr>
            <p:ph type="sldNum" sz="quarter" idx="12"/>
          </p:nvPr>
        </p:nvSpPr>
        <p:spPr/>
        <p:txBody>
          <a:bodyPr/>
          <a:lstStyle>
            <a:lvl1pPr>
              <a:defRPr/>
            </a:lvl1pPr>
          </a:lstStyle>
          <a:p>
            <a:pPr>
              <a:defRPr/>
            </a:pPr>
            <a:fld id="{712A7037-C77D-4492-9F35-B07434E5FD9A}" type="slidenum">
              <a:rPr lang="en-GB"/>
              <a:pPr>
                <a:defRPr/>
              </a:pPr>
              <a:t>‹N›</a:t>
            </a:fld>
            <a:endParaRPr lang="en-GB" dirty="0"/>
          </a:p>
        </p:txBody>
      </p:sp>
    </p:spTree>
    <p:extLst>
      <p:ext uri="{BB962C8B-B14F-4D97-AF65-F5344CB8AC3E}">
        <p14:creationId xmlns:p14="http://schemas.microsoft.com/office/powerpoint/2010/main" val="2323334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3030538" y="0"/>
            <a:ext cx="4762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vl2pPr lvl="1">
              <a:defRPr/>
            </a:lvl2pPr>
          </a:lstStyle>
          <a:p>
            <a:pPr lvl="1">
              <a:defRPr/>
            </a:pPr>
            <a:endParaRPr lang="en-GB"/>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GB"/>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31A8E16B-230F-488E-AE18-01310B2C0066}" type="slidenum">
              <a:rPr lang="en-GB"/>
              <a:pPr>
                <a:defRPr/>
              </a:pPr>
              <a:t>‹N›</a:t>
            </a:fld>
            <a:endParaRPr lang="en-GB" dirty="0"/>
          </a:p>
        </p:txBody>
      </p:sp>
    </p:spTree>
    <p:extLst>
      <p:ext uri="{BB962C8B-B14F-4D97-AF65-F5344CB8AC3E}">
        <p14:creationId xmlns:p14="http://schemas.microsoft.com/office/powerpoint/2010/main" val="160152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543800" cy="864097"/>
          </a:xfrm>
        </p:spPr>
        <p:txBody>
          <a:bodyPr anchor="ctr" anchorCtr="0"/>
          <a:lstStyle>
            <a:lvl1pPr>
              <a:defRPr sz="4400" b="1">
                <a:solidFill>
                  <a:srgbClr val="FFC000"/>
                </a:solidFill>
              </a:defRPr>
            </a:lvl1pPr>
          </a:lstStyle>
          <a:p>
            <a:r>
              <a:rPr lang="en-US"/>
              <a:t>Click to edit Master title style</a:t>
            </a:r>
            <a:endParaRPr lang="en-US" dirty="0"/>
          </a:p>
        </p:txBody>
      </p:sp>
      <p:sp>
        <p:nvSpPr>
          <p:cNvPr id="3" name="Content Placeholder 2"/>
          <p:cNvSpPr>
            <a:spLocks noGrp="1"/>
          </p:cNvSpPr>
          <p:nvPr>
            <p:ph idx="1"/>
          </p:nvPr>
        </p:nvSpPr>
        <p:spPr>
          <a:xfrm>
            <a:off x="539553" y="1556792"/>
            <a:ext cx="7737136" cy="4464496"/>
          </a:xfrm>
        </p:spPr>
        <p:txBody>
          <a:bodyPr>
            <a:normAutofit/>
          </a:bodyPr>
          <a:lstStyle>
            <a:lvl1pPr marL="342900" indent="-342900">
              <a:buClr>
                <a:schemeClr val="tx1"/>
              </a:buClr>
              <a:buFont typeface="Arial" panose="020B0604020202020204" pitchFamily="34" charset="0"/>
              <a:buChar char="•"/>
              <a:defRPr sz="2400">
                <a:solidFill>
                  <a:schemeClr val="tx1"/>
                </a:solidFill>
              </a:defRPr>
            </a:lvl1pPr>
            <a:lvl2pPr marL="630238" indent="-430213">
              <a:buClr>
                <a:schemeClr val="tx1"/>
              </a:buClr>
              <a:buFont typeface="Wingdings" panose="05000000000000000000" pitchFamily="2" charset="2"/>
              <a:buChar char="Ø"/>
              <a:defRPr sz="2000">
                <a:solidFill>
                  <a:schemeClr val="tx1"/>
                </a:solidFill>
              </a:defRPr>
            </a:lvl2pPr>
            <a:lvl3pPr marL="630238" indent="-246063">
              <a:buClr>
                <a:schemeClr val="tx1"/>
              </a:buClr>
              <a:buSzPct val="80000"/>
              <a:buFont typeface="Wingdings" panose="05000000000000000000" pitchFamily="2" charset="2"/>
              <a:buChar char="Ø"/>
              <a:defRPr sz="1600">
                <a:solidFill>
                  <a:schemeClr val="tx1"/>
                </a:solidFill>
              </a:defRPr>
            </a:lvl3pPr>
            <a:lvl4pPr marL="985838" indent="-266700">
              <a:buClr>
                <a:schemeClr val="tx1"/>
              </a:buClr>
              <a:buSzPct val="80000"/>
              <a:buFont typeface="Wingdings" panose="05000000000000000000" pitchFamily="2" charset="2"/>
              <a:buChar char="Ø"/>
              <a:tabLst>
                <a:tab pos="1339850" algn="l"/>
              </a:tabLst>
              <a:defRPr sz="1600">
                <a:solidFill>
                  <a:schemeClr val="tx1"/>
                </a:solidFill>
              </a:defRPr>
            </a:lvl4pPr>
            <a:lvl5pPr marL="1252538" indent="-271463">
              <a:buClr>
                <a:schemeClr val="tx1"/>
              </a:buClr>
              <a:buSzPct val="80000"/>
              <a:buFont typeface="Wingdings" panose="05000000000000000000" pitchFamily="2" charset="2"/>
              <a:buChar char="Ø"/>
              <a:defRPr sz="1600">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Fifth level</a:t>
            </a:r>
          </a:p>
        </p:txBody>
      </p:sp>
      <p:sp>
        <p:nvSpPr>
          <p:cNvPr id="4" name="Footer Placeholder 4"/>
          <p:cNvSpPr>
            <a:spLocks noGrp="1"/>
          </p:cNvSpPr>
          <p:nvPr>
            <p:ph type="ftr" sz="quarter" idx="10"/>
          </p:nvPr>
        </p:nvSpPr>
        <p:spPr>
          <a:xfrm>
            <a:off x="1835150" y="6459538"/>
            <a:ext cx="4691063" cy="365125"/>
          </a:xfrm>
        </p:spPr>
        <p:txBody>
          <a:bodyPr/>
          <a:lstStyle>
            <a:lvl1pPr>
              <a:defRPr sz="1200" b="1" i="1" cap="none" baseline="0">
                <a:solidFill>
                  <a:srgbClr val="FFC000"/>
                </a:solidFill>
              </a:defRPr>
            </a:lvl1pPr>
          </a:lstStyle>
          <a:p>
            <a:pPr>
              <a:defRPr/>
            </a:pPr>
            <a:endParaRPr lang="en-GB"/>
          </a:p>
        </p:txBody>
      </p:sp>
      <p:sp>
        <p:nvSpPr>
          <p:cNvPr id="5" name="Slide Number Placeholder 5"/>
          <p:cNvSpPr>
            <a:spLocks noGrp="1"/>
          </p:cNvSpPr>
          <p:nvPr>
            <p:ph type="sldNum" sz="quarter" idx="11"/>
          </p:nvPr>
        </p:nvSpPr>
        <p:spPr>
          <a:xfrm>
            <a:off x="8277225" y="6459538"/>
            <a:ext cx="663575" cy="365125"/>
          </a:xfrm>
        </p:spPr>
        <p:txBody>
          <a:bodyPr/>
          <a:lstStyle>
            <a:lvl1pPr>
              <a:defRPr sz="2000" b="1">
                <a:solidFill>
                  <a:srgbClr val="FFC000"/>
                </a:solidFill>
              </a:defRPr>
            </a:lvl1pPr>
          </a:lstStyle>
          <a:p>
            <a:pPr>
              <a:defRPr/>
            </a:pPr>
            <a:fld id="{6227EC86-727F-4586-B2CA-D679CFEA9BD3}" type="slidenum">
              <a:rPr lang="en-GB"/>
              <a:pPr>
                <a:defRPr/>
              </a:pPr>
              <a:t>‹N›</a:t>
            </a:fld>
            <a:endParaRPr lang="en-GB" dirty="0"/>
          </a:p>
        </p:txBody>
      </p:sp>
    </p:spTree>
    <p:extLst>
      <p:ext uri="{BB962C8B-B14F-4D97-AF65-F5344CB8AC3E}">
        <p14:creationId xmlns:p14="http://schemas.microsoft.com/office/powerpoint/2010/main" val="2360168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0" y="4914900"/>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2pPr lvl="1">
              <a:defRPr/>
            </a:lvl2pPr>
          </a:lstStyle>
          <a:p>
            <a:pPr lvl="1">
              <a:defRPr/>
            </a:pPr>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AF4DB59D-0769-4E40-AED5-570748D672F8}" type="slidenum">
              <a:rPr lang="en-GB"/>
              <a:pPr>
                <a:defRPr/>
              </a:pPr>
              <a:t>‹N›</a:t>
            </a:fld>
            <a:endParaRPr lang="en-GB" dirty="0"/>
          </a:p>
        </p:txBody>
      </p:sp>
    </p:spTree>
    <p:extLst>
      <p:ext uri="{BB962C8B-B14F-4D97-AF65-F5344CB8AC3E}">
        <p14:creationId xmlns:p14="http://schemas.microsoft.com/office/powerpoint/2010/main" val="4002726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2pPr lvl="1">
              <a:defRPr/>
            </a:lvl2pPr>
          </a:lstStyle>
          <a:p>
            <a:pPr lvl="1">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6D782D5-5D61-4638-B704-E61045DE7C35}" type="slidenum">
              <a:rPr lang="en-GB"/>
              <a:pPr>
                <a:defRPr/>
              </a:pPr>
              <a:t>‹N›</a:t>
            </a:fld>
            <a:endParaRPr lang="en-GB" dirty="0"/>
          </a:p>
        </p:txBody>
      </p:sp>
    </p:spTree>
    <p:extLst>
      <p:ext uri="{BB962C8B-B14F-4D97-AF65-F5344CB8AC3E}">
        <p14:creationId xmlns:p14="http://schemas.microsoft.com/office/powerpoint/2010/main" val="2930836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0" y="6334125"/>
            <a:ext cx="9144000"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5ECD571A-14F1-4380-BDA4-79BD9E0C70E6}" type="slidenum">
              <a:rPr lang="en-GB"/>
              <a:pPr>
                <a:defRPr/>
              </a:pPr>
              <a:t>‹N›</a:t>
            </a:fld>
            <a:endParaRPr lang="en-GB" dirty="0"/>
          </a:p>
        </p:txBody>
      </p:sp>
    </p:spTree>
    <p:extLst>
      <p:ext uri="{BB962C8B-B14F-4D97-AF65-F5344CB8AC3E}">
        <p14:creationId xmlns:p14="http://schemas.microsoft.com/office/powerpoint/2010/main" val="22143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p:cNvSpPr>
            <a:spLocks noGrp="1"/>
          </p:cNvSpPr>
          <p:nvPr>
            <p:ph type="dt" sz="half" idx="10"/>
          </p:nvPr>
        </p:nvSpPr>
        <p:spPr/>
        <p:txBody>
          <a:bodyPr/>
          <a:lstStyle>
            <a:lvl2pPr lvl="1">
              <a:defRPr/>
            </a:lvl2pPr>
          </a:lstStyle>
          <a:p>
            <a:pPr lvl="1">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6CE28A0-2858-4810-BD84-83D8B979D2F8}" type="slidenum">
              <a:rPr lang="en-GB"/>
              <a:pPr>
                <a:defRPr/>
              </a:pPr>
              <a:t>‹N›</a:t>
            </a:fld>
            <a:endParaRPr lang="en-GB" dirty="0"/>
          </a:p>
        </p:txBody>
      </p:sp>
    </p:spTree>
    <p:extLst>
      <p:ext uri="{BB962C8B-B14F-4D97-AF65-F5344CB8AC3E}">
        <p14:creationId xmlns:p14="http://schemas.microsoft.com/office/powerpoint/2010/main" val="79757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2pPr lvl="1">
              <a:defRPr/>
            </a:lvl2pPr>
          </a:lstStyle>
          <a:p>
            <a:pPr lvl="1">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39024DE-04FE-4AD6-99D4-E88C26DF095F}" type="slidenum">
              <a:rPr lang="en-GB"/>
              <a:pPr>
                <a:defRPr/>
              </a:pPr>
              <a:t>‹N›</a:t>
            </a:fld>
            <a:endParaRPr lang="en-GB" dirty="0"/>
          </a:p>
        </p:txBody>
      </p:sp>
    </p:spTree>
    <p:extLst>
      <p:ext uri="{BB962C8B-B14F-4D97-AF65-F5344CB8AC3E}">
        <p14:creationId xmlns:p14="http://schemas.microsoft.com/office/powerpoint/2010/main" val="321826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2pPr lvl="1">
              <a:defRPr/>
            </a:lvl2pPr>
          </a:lstStyle>
          <a:p>
            <a:pPr lvl="1">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996E33E-C6D2-4D1A-BF70-86B9A5F074AF}" type="slidenum">
              <a:rPr lang="en-GB"/>
              <a:pPr>
                <a:defRPr/>
              </a:pPr>
              <a:t>‹N›</a:t>
            </a:fld>
            <a:endParaRPr lang="en-GB" dirty="0"/>
          </a:p>
        </p:txBody>
      </p:sp>
    </p:spTree>
    <p:extLst>
      <p:ext uri="{BB962C8B-B14F-4D97-AF65-F5344CB8AC3E}">
        <p14:creationId xmlns:p14="http://schemas.microsoft.com/office/powerpoint/2010/main" val="1395316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2pPr lvl="1">
              <a:defRPr/>
            </a:lvl2pPr>
          </a:lstStyle>
          <a:p>
            <a:pPr lvl="1">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7382D72-FB07-4E33-B873-469EDC47A9CF}" type="slidenum">
              <a:rPr lang="en-GB"/>
              <a:pPr>
                <a:defRPr/>
              </a:pPr>
              <a:t>‹N›</a:t>
            </a:fld>
            <a:endParaRPr lang="en-GB" dirty="0"/>
          </a:p>
        </p:txBody>
      </p:sp>
    </p:spTree>
    <p:extLst>
      <p:ext uri="{BB962C8B-B14F-4D97-AF65-F5344CB8AC3E}">
        <p14:creationId xmlns:p14="http://schemas.microsoft.com/office/powerpoint/2010/main" val="156680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2pPr lvl="1">
              <a:defRPr/>
            </a:lvl2pPr>
          </a:lstStyle>
          <a:p>
            <a:pPr lvl="1">
              <a:defRPr/>
            </a:pPr>
            <a:endParaRPr lang="en-GB"/>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GB"/>
          </a:p>
        </p:txBody>
      </p:sp>
      <p:sp>
        <p:nvSpPr>
          <p:cNvPr id="6" name="Slide Number Placeholder 8"/>
          <p:cNvSpPr>
            <a:spLocks noGrp="1"/>
          </p:cNvSpPr>
          <p:nvPr>
            <p:ph type="sldNum" sz="quarter" idx="12"/>
          </p:nvPr>
        </p:nvSpPr>
        <p:spPr/>
        <p:txBody>
          <a:bodyPr/>
          <a:lstStyle>
            <a:lvl1pPr>
              <a:defRPr/>
            </a:lvl1pPr>
          </a:lstStyle>
          <a:p>
            <a:pPr>
              <a:defRPr/>
            </a:pPr>
            <a:fld id="{AE01EE47-487A-455A-93F9-D644CEDC4A26}" type="slidenum">
              <a:rPr lang="en-GB"/>
              <a:pPr>
                <a:defRPr/>
              </a:pPr>
              <a:t>‹N›</a:t>
            </a:fld>
            <a:endParaRPr lang="en-GB" dirty="0"/>
          </a:p>
        </p:txBody>
      </p:sp>
    </p:spTree>
    <p:extLst>
      <p:ext uri="{BB962C8B-B14F-4D97-AF65-F5344CB8AC3E}">
        <p14:creationId xmlns:p14="http://schemas.microsoft.com/office/powerpoint/2010/main" val="35173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vl2pPr lvl="1">
              <a:defRPr/>
            </a:lvl2pPr>
          </a:lstStyle>
          <a:p>
            <a:pPr lvl="1">
              <a:defRPr/>
            </a:pPr>
            <a:endParaRPr lang="en-GB"/>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GB"/>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30CF604E-96B7-4754-99A4-F8E6196C9876}" type="slidenum">
              <a:rPr lang="en-GB"/>
              <a:pPr>
                <a:defRPr/>
              </a:pPr>
              <a:t>‹N›</a:t>
            </a:fld>
            <a:endParaRPr lang="en-GB" dirty="0"/>
          </a:p>
        </p:txBody>
      </p:sp>
    </p:spTree>
    <p:extLst>
      <p:ext uri="{BB962C8B-B14F-4D97-AF65-F5344CB8AC3E}">
        <p14:creationId xmlns:p14="http://schemas.microsoft.com/office/powerpoint/2010/main" val="47941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2pPr lvl="1">
              <a:defRPr/>
            </a:lvl2pPr>
          </a:lstStyle>
          <a:p>
            <a:pPr lvl="1">
              <a:defRPr/>
            </a:pPr>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691693E5-8D50-4DF6-8A4C-C9A4E688B438}" type="slidenum">
              <a:rPr lang="en-GB"/>
              <a:pPr>
                <a:defRPr/>
              </a:pPr>
              <a:t>‹N›</a:t>
            </a:fld>
            <a:endParaRPr lang="en-GB" dirty="0"/>
          </a:p>
        </p:txBody>
      </p:sp>
    </p:spTree>
    <p:extLst>
      <p:ext uri="{BB962C8B-B14F-4D97-AF65-F5344CB8AC3E}">
        <p14:creationId xmlns:p14="http://schemas.microsoft.com/office/powerpoint/2010/main" val="223248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03033"/>
            </a:gs>
            <a:gs pos="35001">
              <a:srgbClr val="3E3E43"/>
            </a:gs>
            <a:gs pos="100000">
              <a:srgbClr val="58585C"/>
            </a:gs>
          </a:gsLst>
          <a:lin ang="5400000"/>
        </a:gradFill>
        <a:effectLst/>
      </p:bgPr>
    </p:bg>
    <p:spTree>
      <p:nvGrpSpPr>
        <p:cNvPr id="1" name=""/>
        <p:cNvGrpSpPr/>
        <p:nvPr/>
      </p:nvGrpSpPr>
      <p:grpSpPr>
        <a:xfrm>
          <a:off x="0" y="0"/>
          <a:ext cx="0" cy="0"/>
          <a:chOff x="0" y="0"/>
          <a:chExt cx="0" cy="0"/>
        </a:xfrm>
      </p:grpSpPr>
      <p:sp>
        <p:nvSpPr>
          <p:cNvPr id="9" name="Rectangle 8"/>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981075"/>
          </a:xfrm>
          <a:prstGeom prst="rect">
            <a:avLst/>
          </a:prstGeom>
        </p:spPr>
        <p:txBody>
          <a:bodyPr vert="horz" lIns="91440" tIns="45720" rIns="91440" bIns="45720" rtlCol="0" anchor="b">
            <a:normAutofit/>
          </a:bodyPr>
          <a:lstStyle/>
          <a:p>
            <a:r>
              <a:rPr lang="en-US" dirty="0"/>
              <a:t>Click to edit Master title style</a:t>
            </a:r>
          </a:p>
        </p:txBody>
      </p:sp>
      <p:sp>
        <p:nvSpPr>
          <p:cNvPr id="1028"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79388" y="6459538"/>
            <a:ext cx="1854200" cy="365125"/>
          </a:xfrm>
          <a:prstGeom prst="rect">
            <a:avLst/>
          </a:prstGeom>
        </p:spPr>
        <p:txBody>
          <a:bodyPr vert="horz" lIns="91440" tIns="45720" rIns="91440" bIns="45720" rtlCol="0" anchor="ctr"/>
          <a:lstStyle>
            <a:lvl1pPr algn="l">
              <a:defRPr sz="900">
                <a:solidFill>
                  <a:srgbClr val="FFFFFF"/>
                </a:solidFill>
              </a:defRPr>
            </a:lvl1pPr>
            <a:lvl2pPr lvl="1" eaLnBrk="1" fontAlgn="auto" hangingPunct="1">
              <a:spcBef>
                <a:spcPts val="0"/>
              </a:spcBef>
              <a:spcAft>
                <a:spcPts val="0"/>
              </a:spcAft>
              <a:defRPr>
                <a:latin typeface="+mn-lt"/>
              </a:defRPr>
            </a:lvl2pPr>
          </a:lstStyle>
          <a:p>
            <a:pPr lvl="1">
              <a:defRPr/>
            </a:pPr>
            <a:endParaRPr lang="en-GB"/>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GB"/>
          </a:p>
        </p:txBody>
      </p:sp>
      <p:sp>
        <p:nvSpPr>
          <p:cNvPr id="6" name="Slide Number Placeholder 5"/>
          <p:cNvSpPr>
            <a:spLocks noGrp="1"/>
          </p:cNvSpPr>
          <p:nvPr>
            <p:ph type="sldNum" sz="quarter" idx="4"/>
          </p:nvPr>
        </p:nvSpPr>
        <p:spPr>
          <a:xfrm>
            <a:off x="7956550" y="6446838"/>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600" b="1">
                <a:solidFill>
                  <a:srgbClr val="FFFFFF"/>
                </a:solidFill>
                <a:latin typeface="+mn-lt"/>
              </a:defRPr>
            </a:lvl1pPr>
          </a:lstStyle>
          <a:p>
            <a:pPr>
              <a:defRPr/>
            </a:pPr>
            <a:fld id="{3C929BC9-A0E6-410C-B918-3A57CB066712}" type="slidenum">
              <a:rPr lang="en-GB"/>
              <a:pPr>
                <a:defRPr/>
              </a:pPr>
              <a:t>‹N›</a:t>
            </a:fld>
            <a:endParaRPr lang="en-GB" dirty="0"/>
          </a:p>
        </p:txBody>
      </p:sp>
    </p:spTree>
  </p:cSld>
  <p:clrMap bg1="dk1" tx1="lt1" bg2="dk2" tx2="lt2" accent1="accent1" accent2="accent2" accent3="accent3" accent4="accent4" accent5="accent5" accent6="accent6" hlink="hlink" folHlink="folHlink"/>
  <p:sldLayoutIdLst>
    <p:sldLayoutId id="2147484217" r:id="rId1"/>
    <p:sldLayoutId id="2147484218" r:id="rId2"/>
    <p:sldLayoutId id="2147484219" r:id="rId3"/>
    <p:sldLayoutId id="2147484213" r:id="rId4"/>
    <p:sldLayoutId id="2147484214" r:id="rId5"/>
    <p:sldLayoutId id="2147484215" r:id="rId6"/>
    <p:sldLayoutId id="2147484220" r:id="rId7"/>
    <p:sldLayoutId id="2147484221" r:id="rId8"/>
    <p:sldLayoutId id="2147484222" r:id="rId9"/>
    <p:sldLayoutId id="2147484216" r:id="rId10"/>
    <p:sldLayoutId id="2147484223" r:id="rId11"/>
  </p:sldLayoutIdLst>
  <p:hf hdr="0" dt="0"/>
  <p:txStyles>
    <p:titleStyle>
      <a:lvl1pPr algn="ctr" rtl="0" eaLnBrk="0" fontAlgn="base" hangingPunct="0">
        <a:lnSpc>
          <a:spcPct val="85000"/>
        </a:lnSpc>
        <a:spcBef>
          <a:spcPct val="0"/>
        </a:spcBef>
        <a:spcAft>
          <a:spcPct val="0"/>
        </a:spcAft>
        <a:defRPr sz="4800"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p:titleStyle>
    <p:bodyStyle>
      <a:lvl1pPr marL="342900" indent="-342900" algn="l" rtl="0" eaLnBrk="0" fontAlgn="base" hangingPunct="0">
        <a:lnSpc>
          <a:spcPct val="90000"/>
        </a:lnSpc>
        <a:spcBef>
          <a:spcPts val="1200"/>
        </a:spcBef>
        <a:spcAft>
          <a:spcPts val="200"/>
        </a:spcAft>
        <a:buClr>
          <a:schemeClr val="tx1"/>
        </a:buClr>
        <a:buSzPct val="100000"/>
        <a:buFont typeface="Arial" panose="020B0604020202020204" pitchFamily="34" charset="0"/>
        <a:buChar char="•"/>
        <a:defRPr sz="2000" kern="1200">
          <a:solidFill>
            <a:srgbClr val="FFFFFF"/>
          </a:solidFill>
          <a:latin typeface="+mn-lt"/>
          <a:ea typeface="+mn-ea"/>
          <a:cs typeface="+mn-cs"/>
        </a:defRPr>
      </a:lvl1pPr>
      <a:lvl2pPr marL="542925" indent="-342900" algn="l" rtl="0" eaLnBrk="0" fontAlgn="base" hangingPunct="0">
        <a:lnSpc>
          <a:spcPct val="90000"/>
        </a:lnSpc>
        <a:spcBef>
          <a:spcPts val="200"/>
        </a:spcBef>
        <a:spcAft>
          <a:spcPts val="400"/>
        </a:spcAft>
        <a:buClr>
          <a:schemeClr val="tx1"/>
        </a:buClr>
        <a:buSzPct val="90000"/>
        <a:buFont typeface="Wingdings" panose="05000000000000000000" pitchFamily="2" charset="2"/>
        <a:buChar char="Ø"/>
        <a:defRPr kern="1200">
          <a:solidFill>
            <a:srgbClr val="FFFFFF"/>
          </a:solidFill>
          <a:latin typeface="+mn-lt"/>
          <a:ea typeface="+mn-ea"/>
          <a:cs typeface="+mn-cs"/>
        </a:defRPr>
      </a:lvl2pPr>
      <a:lvl3pPr marL="566738" indent="-182563" algn="l" rtl="0" eaLnBrk="0" fontAlgn="base" hangingPunct="0">
        <a:lnSpc>
          <a:spcPct val="90000"/>
        </a:lnSpc>
        <a:spcBef>
          <a:spcPts val="200"/>
        </a:spcBef>
        <a:spcAft>
          <a:spcPts val="400"/>
        </a:spcAft>
        <a:buClr>
          <a:schemeClr val="tx1"/>
        </a:buClr>
        <a:buFont typeface="Calibri" panose="020F0502020204030204" pitchFamily="34" charset="0"/>
        <a:buChar char="◦"/>
        <a:defRPr sz="1400" kern="1200">
          <a:solidFill>
            <a:srgbClr val="FFFFFF"/>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8585C"/>
            </a:gs>
            <a:gs pos="64999">
              <a:srgbClr val="3E3E43"/>
            </a:gs>
            <a:gs pos="100000">
              <a:srgbClr val="303033"/>
            </a:gs>
          </a:gsLst>
          <a:lin ang="16200000"/>
        </a:gradFill>
        <a:effectLst/>
      </p:bgPr>
    </p:bg>
    <p:spTree>
      <p:nvGrpSpPr>
        <p:cNvPr id="1" name=""/>
        <p:cNvGrpSpPr/>
        <p:nvPr/>
      </p:nvGrpSpPr>
      <p:grpSpPr>
        <a:xfrm>
          <a:off x="0" y="0"/>
          <a:ext cx="0" cy="0"/>
          <a:chOff x="0" y="0"/>
          <a:chExt cx="0" cy="0"/>
        </a:xfrm>
      </p:grpSpPr>
      <p:sp>
        <p:nvSpPr>
          <p:cNvPr id="9" name="Rectangle 8"/>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981075"/>
          </a:xfrm>
          <a:prstGeom prst="rect">
            <a:avLst/>
          </a:prstGeom>
        </p:spPr>
        <p:txBody>
          <a:bodyPr vert="horz" lIns="91440" tIns="45720" rIns="91440" bIns="45720" rtlCol="0" anchor="b">
            <a:normAutofit/>
          </a:bodyPr>
          <a:lstStyle/>
          <a:p>
            <a:r>
              <a:rPr lang="en-US" dirty="0"/>
              <a:t>Click to edit Master title style</a:t>
            </a:r>
          </a:p>
        </p:txBody>
      </p:sp>
      <p:sp>
        <p:nvSpPr>
          <p:cNvPr id="1028"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79388" y="6459538"/>
            <a:ext cx="1854200" cy="365125"/>
          </a:xfrm>
          <a:prstGeom prst="rect">
            <a:avLst/>
          </a:prstGeom>
        </p:spPr>
        <p:txBody>
          <a:bodyPr vert="horz" lIns="91440" tIns="45720" rIns="91440" bIns="45720" rtlCol="0" anchor="ctr"/>
          <a:lstStyle>
            <a:lvl1pPr algn="l">
              <a:defRPr sz="900">
                <a:solidFill>
                  <a:srgbClr val="FFFFFF"/>
                </a:solidFill>
              </a:defRPr>
            </a:lvl1pPr>
            <a:lvl2pPr lvl="1" eaLnBrk="1" fontAlgn="auto" hangingPunct="1">
              <a:spcBef>
                <a:spcPts val="0"/>
              </a:spcBef>
              <a:spcAft>
                <a:spcPts val="0"/>
              </a:spcAft>
              <a:defRPr>
                <a:latin typeface="+mn-lt"/>
              </a:defRPr>
            </a:lvl2pPr>
          </a:lstStyle>
          <a:p>
            <a:pPr lvl="1">
              <a:defRPr/>
            </a:pPr>
            <a:endParaRPr lang="en-GB"/>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GB"/>
          </a:p>
        </p:txBody>
      </p:sp>
      <p:sp>
        <p:nvSpPr>
          <p:cNvPr id="6" name="Slide Number Placeholder 5"/>
          <p:cNvSpPr>
            <a:spLocks noGrp="1"/>
          </p:cNvSpPr>
          <p:nvPr>
            <p:ph type="sldNum" sz="quarter" idx="4"/>
          </p:nvPr>
        </p:nvSpPr>
        <p:spPr>
          <a:xfrm>
            <a:off x="7956550" y="6446838"/>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600" b="1">
                <a:solidFill>
                  <a:srgbClr val="FFFFFF"/>
                </a:solidFill>
                <a:latin typeface="+mn-lt"/>
              </a:defRPr>
            </a:lvl1pPr>
          </a:lstStyle>
          <a:p>
            <a:pPr>
              <a:defRPr/>
            </a:pPr>
            <a:fld id="{2AF31378-7254-4560-BCE2-664FF85E4190}" type="slidenum">
              <a:rPr lang="en-GB"/>
              <a:pPr>
                <a:defRPr/>
              </a:pPr>
              <a:t>‹N›</a:t>
            </a:fld>
            <a:endParaRPr lang="en-GB" dirty="0"/>
          </a:p>
        </p:txBody>
      </p:sp>
    </p:spTree>
    <p:extLst>
      <p:ext uri="{BB962C8B-B14F-4D97-AF65-F5344CB8AC3E}">
        <p14:creationId xmlns:p14="http://schemas.microsoft.com/office/powerpoint/2010/main" val="1915487281"/>
      </p:ext>
    </p:extLst>
  </p:cSld>
  <p:clrMap bg1="dk1" tx1="lt1" bg2="dk2" tx2="lt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hf hdr="0" dt="0"/>
  <p:txStyles>
    <p:titleStyle>
      <a:lvl1pPr algn="ctr" rtl="0" eaLnBrk="0" fontAlgn="base" hangingPunct="0">
        <a:lnSpc>
          <a:spcPct val="85000"/>
        </a:lnSpc>
        <a:spcBef>
          <a:spcPct val="0"/>
        </a:spcBef>
        <a:spcAft>
          <a:spcPct val="0"/>
        </a:spcAft>
        <a:defRPr sz="4800"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p:titleStyle>
    <p:bodyStyle>
      <a:lvl1pPr marL="342900" indent="-342900" algn="l" rtl="0" eaLnBrk="0" fontAlgn="base" hangingPunct="0">
        <a:lnSpc>
          <a:spcPct val="90000"/>
        </a:lnSpc>
        <a:spcBef>
          <a:spcPts val="1200"/>
        </a:spcBef>
        <a:spcAft>
          <a:spcPts val="200"/>
        </a:spcAft>
        <a:buClr>
          <a:schemeClr val="tx1"/>
        </a:buClr>
        <a:buSzPct val="100000"/>
        <a:buFont typeface="Arial" panose="020B0604020202020204" pitchFamily="34" charset="0"/>
        <a:buChar char="•"/>
        <a:defRPr sz="2000" kern="1200">
          <a:solidFill>
            <a:srgbClr val="FFFFFF"/>
          </a:solidFill>
          <a:latin typeface="+mn-lt"/>
          <a:ea typeface="+mn-ea"/>
          <a:cs typeface="+mn-cs"/>
        </a:defRPr>
      </a:lvl1pPr>
      <a:lvl2pPr marL="542925" indent="-342900" algn="l" rtl="0" eaLnBrk="0" fontAlgn="base" hangingPunct="0">
        <a:lnSpc>
          <a:spcPct val="90000"/>
        </a:lnSpc>
        <a:spcBef>
          <a:spcPts val="200"/>
        </a:spcBef>
        <a:spcAft>
          <a:spcPts val="400"/>
        </a:spcAft>
        <a:buClr>
          <a:schemeClr val="tx1"/>
        </a:buClr>
        <a:buSzPct val="90000"/>
        <a:buFont typeface="Wingdings" panose="05000000000000000000" pitchFamily="2" charset="2"/>
        <a:buChar char="Ø"/>
        <a:defRPr kern="1200">
          <a:solidFill>
            <a:srgbClr val="FFFFFF"/>
          </a:solidFill>
          <a:latin typeface="+mn-lt"/>
          <a:ea typeface="+mn-ea"/>
          <a:cs typeface="+mn-cs"/>
        </a:defRPr>
      </a:lvl2pPr>
      <a:lvl3pPr marL="566738" indent="-182563" algn="l" rtl="0" eaLnBrk="0" fontAlgn="base" hangingPunct="0">
        <a:lnSpc>
          <a:spcPct val="90000"/>
        </a:lnSpc>
        <a:spcBef>
          <a:spcPts val="200"/>
        </a:spcBef>
        <a:spcAft>
          <a:spcPts val="400"/>
        </a:spcAft>
        <a:buClr>
          <a:schemeClr val="tx1"/>
        </a:buClr>
        <a:buFont typeface="Calibri" panose="020F0502020204030204" pitchFamily="34" charset="0"/>
        <a:buChar char="◦"/>
        <a:defRPr sz="1400" kern="1200">
          <a:solidFill>
            <a:srgbClr val="FFFFFF"/>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FFFFFF"/>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orldca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liohs.unifi.it/testi/700/roberts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orldcat.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0"/>
          </p:nvPr>
        </p:nvSpPr>
        <p:spPr/>
        <p:txBody>
          <a:bodyPr/>
          <a:lstStyle/>
          <a:p>
            <a:pPr>
              <a:defRPr/>
            </a:pPr>
            <a:endParaRPr lang="en-GB"/>
          </a:p>
        </p:txBody>
      </p:sp>
      <p:sp>
        <p:nvSpPr>
          <p:cNvPr id="15362" name="Segnaposto contenuto 2"/>
          <p:cNvSpPr>
            <a:spLocks noGrp="1"/>
          </p:cNvSpPr>
          <p:nvPr>
            <p:ph idx="1"/>
          </p:nvPr>
        </p:nvSpPr>
        <p:spPr>
          <a:xfrm>
            <a:off x="-107950" y="1196975"/>
            <a:ext cx="9504363" cy="4464050"/>
          </a:xfrm>
        </p:spPr>
        <p:txBody>
          <a:bodyPr/>
          <a:lstStyle/>
          <a:p>
            <a:pPr marL="0" indent="0" algn="ctr">
              <a:buFont typeface="Arial" panose="020B0604020202020204" pitchFamily="34" charset="0"/>
              <a:buNone/>
            </a:pPr>
            <a:r>
              <a:rPr lang="en-GB" altLang="en-US" sz="4800" b="1" dirty="0">
                <a:solidFill>
                  <a:srgbClr val="FFC000"/>
                </a:solidFill>
              </a:rPr>
              <a:t>Global history in perspective</a:t>
            </a:r>
            <a:endParaRPr lang="en-GB" altLang="en-US" sz="4000" b="1" dirty="0">
              <a:solidFill>
                <a:srgbClr val="FFC000"/>
              </a:solidFill>
            </a:endParaRPr>
          </a:p>
          <a:p>
            <a:pPr marL="0" indent="0" algn="ctr">
              <a:buFont typeface="Arial" panose="020B0604020202020204" pitchFamily="34" charset="0"/>
              <a:buNone/>
            </a:pPr>
            <a:endParaRPr lang="en-GB" altLang="en-US" sz="2800" dirty="0"/>
          </a:p>
          <a:p>
            <a:pPr marL="0" indent="0" algn="ctr">
              <a:buFont typeface="Arial" panose="020B0604020202020204" pitchFamily="34" charset="0"/>
              <a:buNone/>
            </a:pPr>
            <a:r>
              <a:rPr lang="en-GB" altLang="en-US" sz="2800" dirty="0"/>
              <a:t>Guido Abbattista</a:t>
            </a:r>
          </a:p>
          <a:p>
            <a:pPr marL="0" indent="0" algn="ctr">
              <a:buFont typeface="Arial" panose="020B0604020202020204" pitchFamily="34" charset="0"/>
              <a:buNone/>
            </a:pPr>
            <a:endParaRPr lang="en-GB" altLang="en-US" sz="2800" dirty="0"/>
          </a:p>
          <a:p>
            <a:pPr marL="0" indent="0" algn="ctr">
              <a:buFont typeface="Arial" panose="020B0604020202020204" pitchFamily="34" charset="0"/>
              <a:buNone/>
            </a:pPr>
            <a:endParaRPr lang="en-GB" altLang="en-US" sz="4000" b="1" dirty="0">
              <a:solidFill>
                <a:srgbClr val="FFC000"/>
              </a:solidFill>
            </a:endParaRPr>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p:txBody>
      </p:sp>
      <p:sp>
        <p:nvSpPr>
          <p:cNvPr id="2" name="Segnaposto numero diapositiva 1"/>
          <p:cNvSpPr>
            <a:spLocks noGrp="1"/>
          </p:cNvSpPr>
          <p:nvPr>
            <p:ph type="sldNum" sz="quarter" idx="11"/>
          </p:nvPr>
        </p:nvSpPr>
        <p:spPr/>
        <p:txBody>
          <a:bodyPr/>
          <a:lstStyle/>
          <a:p>
            <a:pPr>
              <a:defRPr/>
            </a:pPr>
            <a:fld id="{4593EFCD-B28F-4030-8DB1-FD6455A78FFB}" type="slidenum">
              <a:rPr lang="en-GB" smtClean="0"/>
              <a:pPr>
                <a:defRPr/>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324528" cy="864097"/>
          </a:xfrm>
        </p:spPr>
        <p:txBody>
          <a:bodyPr>
            <a:noAutofit/>
          </a:bodyPr>
          <a:lstStyle/>
          <a:p>
            <a:r>
              <a:rPr lang="it-IT" sz="3200" u="sng" dirty="0" err="1"/>
              <a:t>Periodization</a:t>
            </a:r>
            <a:r>
              <a:rPr lang="it-IT" sz="3200" dirty="0"/>
              <a:t>: Voltaire, </a:t>
            </a:r>
            <a:r>
              <a:rPr lang="it-IT" sz="3200" i="1" dirty="0" err="1"/>
              <a:t>Remarques</a:t>
            </a:r>
            <a:r>
              <a:rPr lang="it-IT" sz="3200" i="1" dirty="0"/>
              <a:t> </a:t>
            </a:r>
            <a:r>
              <a:rPr lang="fr-FR" sz="3200" i="1" dirty="0"/>
              <a:t>sur l’histoire</a:t>
            </a:r>
            <a:r>
              <a:rPr lang="fr-FR" sz="3200" dirty="0"/>
              <a:t> (1742)</a:t>
            </a:r>
            <a:endParaRPr lang="it-IT" sz="3200" dirty="0"/>
          </a:p>
        </p:txBody>
      </p:sp>
      <p:sp>
        <p:nvSpPr>
          <p:cNvPr id="3" name="Segnaposto contenuto 2"/>
          <p:cNvSpPr>
            <a:spLocks noGrp="1"/>
          </p:cNvSpPr>
          <p:nvPr>
            <p:ph idx="1"/>
          </p:nvPr>
        </p:nvSpPr>
        <p:spPr>
          <a:xfrm>
            <a:off x="172080" y="1081172"/>
            <a:ext cx="8761287" cy="4680519"/>
          </a:xfrm>
        </p:spPr>
        <p:txBody>
          <a:bodyPr>
            <a:noAutofit/>
          </a:bodyPr>
          <a:lstStyle/>
          <a:p>
            <a:pPr marL="0" indent="0">
              <a:lnSpc>
                <a:spcPct val="120000"/>
              </a:lnSpc>
              <a:spcBef>
                <a:spcPts val="0"/>
              </a:spcBef>
              <a:spcAft>
                <a:spcPts val="0"/>
              </a:spcAft>
              <a:buNone/>
            </a:pPr>
            <a:r>
              <a:rPr lang="fr-FR" sz="1500" dirty="0"/>
              <a:t>Je conseillerais à un jeune homme d’avoir une légère teinture de ces temps reculés; mais je voudrais qu’on commençât une étude sérieuse de l’histoire au temps où elle devient véritablement intéressante pour nous: il me semble que c’est vers la fin du XVe siècle. L’imprimerie, qu’on inventa en ce temps là, commence à la rendre moins incertaine. L’Europe change de face; les Turcs, qui s’y répandent, chassent les belles lettres de Constantinople; elles fleurissent en Italie; elles s’établissent en France; elles vont polir l’Angleterre, l’Allemagne, et le septentrion. Une nouvelle religion sépare la moitié de l’Europe de l’obédience du pape. Un nouveau système de politique s’établit. On fait, avec le secours de la boussole, le tour de l’Afrique; et on commerce avec la Chine plus aisément que de Paris a Madrid. L’Amérique est découverte; on subjugue un nouveau monde, et le notre est presque tout changé; l’Europe chrétienne devient une espèce de république immense, où la balance du pouvoir est établie mieux qu’elle ne le fut en Grèce. Une correspondance perpétuelle en lie toutes les parties, malgré les guerres, que l’ambition des rois suscite, et même malgré les guerres de religion, encore plus destructives. Les arts, qui font la gloire des États, sont portés à un point que la Grèce et Rome ne connurent jamais. Voilà l’histoire qu’il faut que tout le monde sache. C’est là qu’on ne trouve ni prédictions chimériques, ni oracles menteurs, ni faux miracles, ni fables insensées: tout y est vrai, aux petite détails près, dont il n’y a que les petite esprits qui se soucient beaucoup. Tout nous regarde, tout est fait pour nous. L’argent sur lequel nous prenons nos repas, nos meubles, nos besoins, nos plaisirs nouveaux, tout nous fait souvenir chaque jour que l’Amérique et les Grandes ¬Indes, et par conséquent toutes les parties du monde entier, sont réunies depuis environ deux siècles et demi par l’industrie de nos pères. Nous ne pouvons faire un pas qui ne nous avertisse du changement qui s’est opéré depuis dans le monde.</a:t>
            </a:r>
            <a:endParaRPr lang="it-IT" sz="1500"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10</a:t>
            </a:fld>
            <a:endParaRPr lang="en-GB" dirty="0"/>
          </a:p>
        </p:txBody>
      </p:sp>
    </p:spTree>
    <p:extLst>
      <p:ext uri="{BB962C8B-B14F-4D97-AF65-F5344CB8AC3E}">
        <p14:creationId xmlns:p14="http://schemas.microsoft.com/office/powerpoint/2010/main" val="218033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2400" dirty="0"/>
              <a:t>Abbé Raynal, </a:t>
            </a:r>
            <a:r>
              <a:rPr lang="en-GB" sz="2400" i="1" dirty="0"/>
              <a:t>Histoire </a:t>
            </a:r>
            <a:r>
              <a:rPr lang="en-GB" sz="2400" i="1" dirty="0" err="1"/>
              <a:t>philosophique</a:t>
            </a:r>
            <a:r>
              <a:rPr lang="en-GB" sz="2400" i="1" dirty="0"/>
              <a:t> et </a:t>
            </a:r>
            <a:r>
              <a:rPr lang="en-GB" sz="2400" i="1" dirty="0" err="1"/>
              <a:t>politique</a:t>
            </a:r>
            <a:r>
              <a:rPr lang="en-GB" sz="2400" i="1" dirty="0"/>
              <a:t> des </a:t>
            </a:r>
            <a:r>
              <a:rPr lang="en-GB" sz="2400" i="1" dirty="0" err="1"/>
              <a:t>établissements</a:t>
            </a:r>
            <a:r>
              <a:rPr lang="en-GB" sz="2400" i="1" dirty="0"/>
              <a:t> et des </a:t>
            </a:r>
            <a:r>
              <a:rPr lang="en-GB" sz="2400" i="1" dirty="0" err="1"/>
              <a:t>commerces</a:t>
            </a:r>
            <a:r>
              <a:rPr lang="en-GB" sz="2400" i="1" dirty="0"/>
              <a:t> des </a:t>
            </a:r>
            <a:r>
              <a:rPr lang="en-GB" sz="2400" i="1" dirty="0" err="1"/>
              <a:t>Européens</a:t>
            </a:r>
            <a:r>
              <a:rPr lang="en-GB" sz="2400" i="1" dirty="0"/>
              <a:t> </a:t>
            </a:r>
            <a:r>
              <a:rPr lang="en-GB" sz="2400" i="1" dirty="0" err="1"/>
              <a:t>dans</a:t>
            </a:r>
            <a:r>
              <a:rPr lang="en-GB" sz="2400" i="1" dirty="0"/>
              <a:t> les </a:t>
            </a:r>
            <a:r>
              <a:rPr lang="en-GB" sz="2400" i="1" dirty="0" err="1"/>
              <a:t>Deux</a:t>
            </a:r>
            <a:r>
              <a:rPr lang="en-GB" sz="2400" i="1" dirty="0"/>
              <a:t> </a:t>
            </a:r>
            <a:r>
              <a:rPr lang="en-GB" sz="2400" i="1" dirty="0" err="1"/>
              <a:t>Indes</a:t>
            </a:r>
            <a:r>
              <a:rPr lang="en-GB" sz="2400" i="1" dirty="0"/>
              <a:t> </a:t>
            </a:r>
            <a:r>
              <a:rPr lang="en-GB" sz="2400" dirty="0"/>
              <a:t>(1770, 1774, 1780)</a:t>
            </a:r>
            <a:endParaRPr lang="en-GB" dirty="0"/>
          </a:p>
        </p:txBody>
      </p:sp>
      <p:sp>
        <p:nvSpPr>
          <p:cNvPr id="3" name="Segnaposto contenuto 2"/>
          <p:cNvSpPr>
            <a:spLocks noGrp="1"/>
          </p:cNvSpPr>
          <p:nvPr>
            <p:ph idx="1"/>
          </p:nvPr>
        </p:nvSpPr>
        <p:spPr>
          <a:xfrm>
            <a:off x="746581" y="1196753"/>
            <a:ext cx="7737137" cy="5112568"/>
          </a:xfrm>
        </p:spPr>
        <p:txBody>
          <a:bodyPr>
            <a:normAutofit fontScale="77500" lnSpcReduction="20000"/>
          </a:bodyPr>
          <a:lstStyle/>
          <a:p>
            <a:pPr marL="0" indent="0">
              <a:lnSpc>
                <a:spcPct val="120000"/>
              </a:lnSpc>
              <a:buNone/>
            </a:pPr>
            <a:r>
              <a:rPr lang="fr-FR" dirty="0"/>
              <a:t>Il n’y a point eu d’événement aussi intéressant pour l’espèce humaine en général, &amp; pour les peuples de l’Europe en particulier, que la découverte du Nouveau-monde &amp; le passage aux Indes par le cap de Bonne-Espérance. Alors a commencé une révolution dans le commerce, dans la puissance des nations, dans les mœurs, l’industrie &amp; le gouvernement de tous les peuples. C’est à ce moment que les hommes des contrées les plus éloignées se sont rapprochés par de nouveaux rapports &amp; de nouveaux besoins. Les productions des climats placés sous l’équateur, se consomment dans les climats voisins du pole; l’industrie du Nord est transportée au Sud; les étoffes de l’Orient sont devenues le luxe des Occidentaux; &amp; partout les hommes ont fait un échange mutuel de leurs opinions, de leurs </a:t>
            </a:r>
            <a:r>
              <a:rPr lang="fr-FR" dirty="0" err="1"/>
              <a:t>loix</a:t>
            </a:r>
            <a:r>
              <a:rPr lang="fr-FR" dirty="0"/>
              <a:t>, de leurs usages, de leurs maladies, de leurs remèdes, de leurs vertus &amp; de leurs vices.</a:t>
            </a:r>
            <a:endParaRPr lang="en-GB" dirty="0"/>
          </a:p>
          <a:p>
            <a:pPr marL="0" indent="0">
              <a:lnSpc>
                <a:spcPct val="120000"/>
              </a:lnSpc>
              <a:buNone/>
            </a:pPr>
            <a:r>
              <a:rPr lang="fr-FR" dirty="0"/>
              <a:t>Tout est changé, &amp; doit changer encore. Mais les révolutions passées &amp; celles qui doivent suivre, </a:t>
            </a:r>
            <a:r>
              <a:rPr lang="fr-FR" dirty="0" err="1"/>
              <a:t>ont-elles</a:t>
            </a:r>
            <a:r>
              <a:rPr lang="fr-FR" dirty="0"/>
              <a:t> été, seront-elles utiles à la nature humaine? L’homme leur devra-t-il un jour plus de tranquillité, de bonheur &amp; de plaisir? Son état sera-t-il meilleur, ou ne </a:t>
            </a:r>
            <a:r>
              <a:rPr lang="fr-FR" dirty="0" err="1"/>
              <a:t>fera-t-il</a:t>
            </a:r>
            <a:r>
              <a:rPr lang="fr-FR" dirty="0"/>
              <a:t> que changer? (livre I, « Introduction »)</a:t>
            </a:r>
            <a:endParaRPr lang="en-GB" dirty="0"/>
          </a:p>
          <a:p>
            <a:endParaRPr lang="en-GB" dirty="0"/>
          </a:p>
        </p:txBody>
      </p:sp>
      <p:sp>
        <p:nvSpPr>
          <p:cNvPr id="4" name="Segnaposto piè di pagina 3"/>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a:ln>
                <a:noFill/>
              </a:ln>
              <a:solidFill>
                <a:srgbClr val="FFC000"/>
              </a:solidFill>
              <a:effectLst/>
              <a:uLnTx/>
              <a:uFillTx/>
              <a:latin typeface="Calibri" panose="020F0502020204030204"/>
              <a:ea typeface="+mn-ea"/>
              <a:cs typeface="+mn-cs"/>
            </a:endParaRPr>
          </a:p>
        </p:txBody>
      </p:sp>
      <p:sp>
        <p:nvSpPr>
          <p:cNvPr id="5" name="Segnaposto numero diapositiva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1DB3-5B8C-4370-8E3D-C7CECE75EDDE}" type="slidenum">
              <a:rPr kumimoji="0" lang="en-GB" sz="2000" b="1" i="0" u="none" strike="noStrike" kern="1200" cap="none" spc="0" normalizeH="0" baseline="0" noProof="0" smtClean="0">
                <a:ln>
                  <a:noFill/>
                </a:ln>
                <a:solidFill>
                  <a:srgbClr val="FFC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20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5998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u="sng" dirty="0" err="1"/>
              <a:t>Periodization</a:t>
            </a:r>
            <a:r>
              <a:rPr lang="it-IT" dirty="0"/>
              <a:t>: </a:t>
            </a:r>
            <a:r>
              <a:rPr lang="it-IT" dirty="0" err="1"/>
              <a:t>Hegel</a:t>
            </a:r>
            <a:endParaRPr lang="it-IT" dirty="0"/>
          </a:p>
        </p:txBody>
      </p:sp>
      <p:sp>
        <p:nvSpPr>
          <p:cNvPr id="3" name="Segnaposto contenuto 2"/>
          <p:cNvSpPr>
            <a:spLocks noGrp="1"/>
          </p:cNvSpPr>
          <p:nvPr>
            <p:ph idx="1"/>
          </p:nvPr>
        </p:nvSpPr>
        <p:spPr>
          <a:xfrm>
            <a:off x="395536" y="1340768"/>
            <a:ext cx="8280920" cy="4680520"/>
          </a:xfrm>
        </p:spPr>
        <p:txBody>
          <a:bodyPr>
            <a:normAutofit fontScale="85000" lnSpcReduction="10000"/>
          </a:bodyPr>
          <a:lstStyle/>
          <a:p>
            <a:pPr marL="0" indent="0">
              <a:lnSpc>
                <a:spcPct val="110000"/>
              </a:lnSpc>
              <a:buNone/>
            </a:pPr>
            <a:r>
              <a:rPr lang="en-US" dirty="0"/>
              <a:t>“The subject of this course of Lectures is the Philosophical History of the World. And by this must be understood, not a collection of general observations respecting it, suggested by the study of its records, and proposed to be illustrated by its facts, </a:t>
            </a:r>
            <a:r>
              <a:rPr lang="it-IT" dirty="0" err="1"/>
              <a:t>but</a:t>
            </a:r>
            <a:r>
              <a:rPr lang="it-IT" dirty="0"/>
              <a:t> Universal </a:t>
            </a:r>
            <a:r>
              <a:rPr lang="it-IT" dirty="0" err="1"/>
              <a:t>History</a:t>
            </a:r>
            <a:r>
              <a:rPr lang="it-IT" dirty="0"/>
              <a:t> </a:t>
            </a:r>
            <a:r>
              <a:rPr lang="it-IT" dirty="0" err="1"/>
              <a:t>itself</a:t>
            </a:r>
            <a:r>
              <a:rPr lang="en-US" dirty="0"/>
              <a:t> ”</a:t>
            </a:r>
            <a:endParaRPr lang="it-IT" dirty="0"/>
          </a:p>
          <a:p>
            <a:pPr marL="0" indent="0">
              <a:lnSpc>
                <a:spcPct val="110000"/>
              </a:lnSpc>
              <a:buNone/>
            </a:pPr>
            <a:r>
              <a:rPr lang="en-US" dirty="0"/>
              <a:t>“a … leading feature demanding our notice in determining the character of the period, might be mentioned that  urging of Spirit outwards — that desire on the part of man to become acquainted with his world. The chivalrous spirit of the maritime heroes of Portugal and Spain opened a new way to the East Indies and discovered America … The recognition of the spherical figure of the earth led man to perceive that it offered him a definite and limited object, and navigation had been benefited by the new found instrumentality of the magnet, enabling it to be something better than mere coasting: thus technical appliances make their appearance when a need for them is experienced” (</a:t>
            </a:r>
            <a:r>
              <a:rPr lang="en-US" i="1" dirty="0"/>
              <a:t>Lectures on the Philosophy of History</a:t>
            </a:r>
            <a:r>
              <a:rPr lang="en-US" dirty="0"/>
              <a:t>, 1830-1831)</a:t>
            </a:r>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12</a:t>
            </a:fld>
            <a:endParaRPr lang="en-GB" dirty="0"/>
          </a:p>
        </p:txBody>
      </p:sp>
    </p:spTree>
    <p:extLst>
      <p:ext uri="{BB962C8B-B14F-4D97-AF65-F5344CB8AC3E}">
        <p14:creationId xmlns:p14="http://schemas.microsoft.com/office/powerpoint/2010/main" val="4156466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332656"/>
            <a:ext cx="9036496" cy="864097"/>
          </a:xfrm>
        </p:spPr>
        <p:txBody>
          <a:bodyPr>
            <a:noAutofit/>
          </a:bodyPr>
          <a:lstStyle/>
          <a:p>
            <a:r>
              <a:rPr lang="it-IT" sz="3200" u="sng" dirty="0" err="1"/>
              <a:t>Peace</a:t>
            </a:r>
            <a:r>
              <a:rPr lang="it-IT" sz="3200" u="sng" dirty="0"/>
              <a:t> and moderate </a:t>
            </a:r>
            <a:r>
              <a:rPr lang="it-IT" sz="3200" u="sng" dirty="0" err="1"/>
              <a:t>government</a:t>
            </a:r>
            <a:r>
              <a:rPr lang="it-IT" sz="3200" dirty="0"/>
              <a:t>: Montesquieu and the “</a:t>
            </a:r>
            <a:r>
              <a:rPr lang="it-IT" sz="3200" dirty="0" err="1"/>
              <a:t>doux</a:t>
            </a:r>
            <a:r>
              <a:rPr lang="it-IT" sz="3200" dirty="0"/>
              <a:t> </a:t>
            </a:r>
            <a:r>
              <a:rPr lang="it-IT" sz="3200" dirty="0" err="1"/>
              <a:t>commerce</a:t>
            </a:r>
            <a:r>
              <a:rPr lang="it-IT" sz="3200" dirty="0"/>
              <a:t>”</a:t>
            </a:r>
          </a:p>
        </p:txBody>
      </p:sp>
      <p:sp>
        <p:nvSpPr>
          <p:cNvPr id="3" name="Segnaposto contenuto 2"/>
          <p:cNvSpPr>
            <a:spLocks noGrp="1"/>
          </p:cNvSpPr>
          <p:nvPr>
            <p:ph idx="1"/>
          </p:nvPr>
        </p:nvSpPr>
        <p:spPr/>
        <p:txBody>
          <a:bodyPr/>
          <a:lstStyle/>
          <a:p>
            <a:r>
              <a:rPr lang="it-IT" i="1" dirty="0"/>
              <a:t>Esprit </a:t>
            </a:r>
            <a:r>
              <a:rPr lang="it-IT" i="1" dirty="0" err="1"/>
              <a:t>des</a:t>
            </a:r>
            <a:r>
              <a:rPr lang="it-IT" i="1" dirty="0"/>
              <a:t> Lois</a:t>
            </a:r>
            <a:r>
              <a:rPr lang="it-IT" dirty="0"/>
              <a:t>, book 20</a:t>
            </a:r>
            <a:endParaRPr lang="it-IT" i="1"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13</a:t>
            </a:fld>
            <a:endParaRPr lang="en-GB" dirty="0"/>
          </a:p>
        </p:txBody>
      </p:sp>
    </p:spTree>
    <p:extLst>
      <p:ext uri="{BB962C8B-B14F-4D97-AF65-F5344CB8AC3E}">
        <p14:creationId xmlns:p14="http://schemas.microsoft.com/office/powerpoint/2010/main" val="274862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u="sng" dirty="0" err="1"/>
              <a:t>Globalizing</a:t>
            </a:r>
            <a:r>
              <a:rPr lang="it-IT" u="sng" dirty="0"/>
              <a:t> </a:t>
            </a:r>
            <a:r>
              <a:rPr lang="it-IT" u="sng" dirty="0" err="1"/>
              <a:t>trade</a:t>
            </a:r>
            <a:r>
              <a:rPr lang="it-IT" dirty="0"/>
              <a:t>: William Robertson (</a:t>
            </a:r>
            <a:r>
              <a:rPr lang="it-IT" i="1" dirty="0" err="1"/>
              <a:t>History</a:t>
            </a:r>
            <a:r>
              <a:rPr lang="it-IT" i="1" dirty="0"/>
              <a:t> of America</a:t>
            </a:r>
            <a:r>
              <a:rPr lang="it-IT" dirty="0"/>
              <a:t>, 1777)</a:t>
            </a:r>
          </a:p>
        </p:txBody>
      </p:sp>
      <p:sp>
        <p:nvSpPr>
          <p:cNvPr id="3" name="Segnaposto contenuto 2"/>
          <p:cNvSpPr>
            <a:spLocks noGrp="1"/>
          </p:cNvSpPr>
          <p:nvPr>
            <p:ph idx="1"/>
          </p:nvPr>
        </p:nvSpPr>
        <p:spPr>
          <a:xfrm>
            <a:off x="539553" y="2132856"/>
            <a:ext cx="7737136" cy="3888432"/>
          </a:xfrm>
        </p:spPr>
        <p:txBody>
          <a:bodyPr/>
          <a:lstStyle/>
          <a:p>
            <a:pPr marL="0" indent="0">
              <a:buNone/>
            </a:pPr>
            <a:r>
              <a:rPr lang="it-IT" dirty="0"/>
              <a:t>“</a:t>
            </a:r>
            <a:r>
              <a:rPr lang="en-US" dirty="0"/>
              <a:t>Trade proved a great source of discovery, it opened unknown seas, it penetrated into new regions, and contributed more than any other cause, to bring men acquainted with the situation, the nature, and commodities of the different parts of the globe”.</a:t>
            </a:r>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14</a:t>
            </a:fld>
            <a:endParaRPr lang="en-GB" dirty="0"/>
          </a:p>
        </p:txBody>
      </p:sp>
    </p:spTree>
    <p:extLst>
      <p:ext uri="{BB962C8B-B14F-4D97-AF65-F5344CB8AC3E}">
        <p14:creationId xmlns:p14="http://schemas.microsoft.com/office/powerpoint/2010/main" val="2053699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438" y="333375"/>
            <a:ext cx="8964612" cy="1079500"/>
          </a:xfrm>
        </p:spPr>
        <p:txBody>
          <a:bodyPr>
            <a:noAutofit/>
          </a:bodyPr>
          <a:lstStyle/>
          <a:p>
            <a:pPr>
              <a:defRPr/>
            </a:pPr>
            <a:r>
              <a:rPr lang="en-GB" sz="2400" u="sng" dirty="0"/>
              <a:t>Historical and economic globalization</a:t>
            </a:r>
            <a:r>
              <a:rPr lang="en-GB" sz="2400" dirty="0"/>
              <a:t>: </a:t>
            </a:r>
            <a:r>
              <a:rPr lang="en-GB" sz="2400" dirty="0" err="1"/>
              <a:t>Abbé</a:t>
            </a:r>
            <a:r>
              <a:rPr lang="en-GB" sz="2400" dirty="0"/>
              <a:t> Raynal, </a:t>
            </a:r>
            <a:r>
              <a:rPr lang="en-GB" sz="2400" i="1" dirty="0"/>
              <a:t>Histoire </a:t>
            </a:r>
            <a:r>
              <a:rPr lang="en-GB" sz="2400" i="1" dirty="0" err="1"/>
              <a:t>philosophique</a:t>
            </a:r>
            <a:r>
              <a:rPr lang="en-GB" sz="2400" i="1" dirty="0"/>
              <a:t> et </a:t>
            </a:r>
            <a:r>
              <a:rPr lang="en-GB" sz="2400" i="1" dirty="0" err="1"/>
              <a:t>politique</a:t>
            </a:r>
            <a:r>
              <a:rPr lang="en-GB" sz="2400" i="1" dirty="0"/>
              <a:t> des </a:t>
            </a:r>
            <a:r>
              <a:rPr lang="en-GB" sz="2400" i="1" dirty="0" err="1"/>
              <a:t>établissements</a:t>
            </a:r>
            <a:r>
              <a:rPr lang="en-GB" sz="2400" i="1" dirty="0"/>
              <a:t> et des </a:t>
            </a:r>
            <a:r>
              <a:rPr lang="en-GB" sz="2400" i="1" dirty="0" err="1"/>
              <a:t>commerces</a:t>
            </a:r>
            <a:r>
              <a:rPr lang="en-GB" sz="2400" i="1" dirty="0"/>
              <a:t> des </a:t>
            </a:r>
            <a:r>
              <a:rPr lang="en-GB" sz="2400" i="1" dirty="0" err="1"/>
              <a:t>Européens</a:t>
            </a:r>
            <a:r>
              <a:rPr lang="en-GB" sz="2400" i="1" dirty="0"/>
              <a:t> </a:t>
            </a:r>
            <a:r>
              <a:rPr lang="en-GB" sz="2400" i="1" dirty="0" err="1"/>
              <a:t>dans</a:t>
            </a:r>
            <a:r>
              <a:rPr lang="en-GB" sz="2400" i="1" dirty="0"/>
              <a:t> les </a:t>
            </a:r>
            <a:r>
              <a:rPr lang="en-GB" sz="2400" i="1" dirty="0" err="1"/>
              <a:t>Deux</a:t>
            </a:r>
            <a:r>
              <a:rPr lang="en-GB" sz="2400" i="1" dirty="0"/>
              <a:t> </a:t>
            </a:r>
            <a:r>
              <a:rPr lang="en-GB" sz="2400" i="1" dirty="0" err="1"/>
              <a:t>Indes</a:t>
            </a:r>
            <a:r>
              <a:rPr lang="en-GB" sz="2400" i="1" dirty="0"/>
              <a:t> </a:t>
            </a:r>
            <a:r>
              <a:rPr lang="en-GB" sz="2400" dirty="0"/>
              <a:t>(1770, 1774, 1780)</a:t>
            </a:r>
            <a:endParaRPr lang="en-GB" sz="4000" dirty="0"/>
          </a:p>
        </p:txBody>
      </p:sp>
      <p:sp>
        <p:nvSpPr>
          <p:cNvPr id="24578" name="Segnaposto contenuto 2"/>
          <p:cNvSpPr>
            <a:spLocks noGrp="1"/>
          </p:cNvSpPr>
          <p:nvPr>
            <p:ph idx="1"/>
          </p:nvPr>
        </p:nvSpPr>
        <p:spPr>
          <a:xfrm>
            <a:off x="107504" y="1412875"/>
            <a:ext cx="8928546" cy="4968453"/>
          </a:xfrm>
        </p:spPr>
        <p:txBody>
          <a:bodyPr/>
          <a:lstStyle/>
          <a:p>
            <a:pPr marL="0" indent="0">
              <a:lnSpc>
                <a:spcPct val="100000"/>
              </a:lnSpc>
              <a:spcBef>
                <a:spcPct val="0"/>
              </a:spcBef>
              <a:spcAft>
                <a:spcPct val="0"/>
              </a:spcAft>
              <a:buNone/>
            </a:pPr>
            <a:r>
              <a:rPr lang="en-GB" altLang="it-IT" sz="2000" i="1" dirty="0"/>
              <a:t>“</a:t>
            </a:r>
            <a:r>
              <a:rPr lang="fr-FR" altLang="it-IT" sz="2000" dirty="0"/>
              <a:t>Il n’y a point eu d’événement aussi intéressant pour l’espèce humaine en général, &amp; pour les peuples de l’Europe en particulier, que la découverte du Nouveau-monde &amp; le passage aux Indes par le cap de Bonne-Espérance. Alors a commencé une révolution dans le commerce, dans la puissance des nations, dans les mœurs, l’industrie &amp; le gouvernement de tous les peuples. C’est à ce moment que les hommes des contrées les plus éloignées se sont rapprochés par de nouveaux rapports &amp; de nouveaux besoins. Les productions des climats placés sous l’équateur, se consomment dans les climats voisins du pole; l’industrie du Nord est transportée au Sud; les étoffes de l’Orient sont devenues le luxe des Occidentaux; &amp; partout les hommes ont fait un échange mutuel de leurs opinions, de leurs </a:t>
            </a:r>
            <a:r>
              <a:rPr lang="fr-FR" altLang="it-IT" sz="2000" dirty="0" err="1"/>
              <a:t>loix</a:t>
            </a:r>
            <a:r>
              <a:rPr lang="fr-FR" altLang="it-IT" sz="2000" dirty="0"/>
              <a:t>, de leurs usages, de leurs maladies, de leurs remèdes, de leurs vertus &amp; de leurs vices.</a:t>
            </a:r>
          </a:p>
          <a:p>
            <a:pPr marL="0" indent="0">
              <a:lnSpc>
                <a:spcPct val="100000"/>
              </a:lnSpc>
              <a:spcBef>
                <a:spcPct val="0"/>
              </a:spcBef>
              <a:spcAft>
                <a:spcPct val="0"/>
              </a:spcAft>
              <a:buNone/>
            </a:pPr>
            <a:r>
              <a:rPr lang="fr-FR" altLang="it-IT" sz="2000" dirty="0"/>
              <a:t>Tout est changé, &amp; doit changer encore. Mais les révolutions passées &amp; celles qui doivent suivre, </a:t>
            </a:r>
            <a:r>
              <a:rPr lang="fr-FR" altLang="it-IT" sz="2000" dirty="0" err="1"/>
              <a:t>ont-elles</a:t>
            </a:r>
            <a:r>
              <a:rPr lang="fr-FR" altLang="it-IT" sz="2000" dirty="0"/>
              <a:t> été, seront-elles utiles à la nature humaine? L’homme leur devra-t-il un jour plus de tranquillité, de bonheur &amp; de plaisir? Son état sera-t-il meilleur, ou ne </a:t>
            </a:r>
            <a:r>
              <a:rPr lang="fr-FR" altLang="it-IT" sz="2000" dirty="0" err="1"/>
              <a:t>fera-t-il</a:t>
            </a:r>
            <a:r>
              <a:rPr lang="fr-FR" altLang="it-IT" sz="2000" dirty="0"/>
              <a:t> que changer? (I,  “Introduction”)</a:t>
            </a:r>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431041A7-42FC-45BD-A555-16F3CFCDB7EA}" type="slidenum">
              <a:rPr lang="en-GB"/>
              <a:pPr>
                <a:defRPr/>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856" y="240774"/>
            <a:ext cx="7543800" cy="504056"/>
          </a:xfrm>
        </p:spPr>
        <p:txBody>
          <a:bodyPr>
            <a:noAutofit/>
          </a:bodyPr>
          <a:lstStyle/>
          <a:p>
            <a:r>
              <a:rPr lang="it-IT" sz="3200" u="sng" dirty="0"/>
              <a:t>Consumer </a:t>
            </a:r>
            <a:r>
              <a:rPr lang="it-IT" sz="3200" u="sng" dirty="0" err="1"/>
              <a:t>cosmopolitanism</a:t>
            </a:r>
            <a:r>
              <a:rPr lang="it-IT" sz="3200" dirty="0"/>
              <a:t>: </a:t>
            </a:r>
            <a:r>
              <a:rPr lang="it-IT" sz="3200" dirty="0" err="1"/>
              <a:t>Raynal</a:t>
            </a:r>
            <a:r>
              <a:rPr lang="it-IT" sz="3200" dirty="0"/>
              <a:t> (VI, 18)</a:t>
            </a:r>
            <a:endParaRPr lang="en-GB" sz="3200" dirty="0"/>
          </a:p>
        </p:txBody>
      </p:sp>
      <p:sp>
        <p:nvSpPr>
          <p:cNvPr id="3" name="Content Placeholder 2"/>
          <p:cNvSpPr>
            <a:spLocks noGrp="1"/>
          </p:cNvSpPr>
          <p:nvPr>
            <p:ph idx="1"/>
          </p:nvPr>
        </p:nvSpPr>
        <p:spPr>
          <a:xfrm>
            <a:off x="307371" y="847878"/>
            <a:ext cx="8820472" cy="5256584"/>
          </a:xfrm>
        </p:spPr>
        <p:txBody>
          <a:bodyPr>
            <a:noAutofit/>
          </a:bodyPr>
          <a:lstStyle/>
          <a:p>
            <a:pPr marL="0" indent="0">
              <a:lnSpc>
                <a:spcPct val="100000"/>
              </a:lnSpc>
              <a:buNone/>
            </a:pPr>
            <a:r>
              <a:rPr lang="fr-FR" sz="2000" dirty="0"/>
              <a:t>Cette riche production [</a:t>
            </a:r>
            <a:r>
              <a:rPr lang="en-GB" sz="2000" dirty="0" err="1"/>
              <a:t>cochenillle</a:t>
            </a:r>
            <a:r>
              <a:rPr lang="en-GB" sz="2000" dirty="0"/>
              <a:t> ] </a:t>
            </a:r>
            <a:r>
              <a:rPr lang="fr-FR" sz="2000" dirty="0"/>
              <a:t>n’a crû jusqu’ici qu’au profit de l’Espagne. M. Thiery, botaniste François, bravant plus de dangers qu’on n’en </a:t>
            </a:r>
            <a:r>
              <a:rPr lang="fr-FR" sz="2000" dirty="0" err="1"/>
              <a:t>sauroit</a:t>
            </a:r>
            <a:r>
              <a:rPr lang="fr-FR" sz="2000" dirty="0"/>
              <a:t> imaginer, l’a enlevée à Oaxaca même, &amp; l’a transplantée à Saint-Domingue, où il la cultive avec une persévérance digne de son premier courage. Ses premiers succès ont surpassé son attente, &amp; tout porte à espérer que la suite répondra à de si heureux commencements. Puisse ce genre de culture, puissent les autres s’étendre plus loin encore &amp; occuper de nouvelles nations. Eh! ne sommes-nous pas tous frères? </a:t>
            </a:r>
            <a:r>
              <a:rPr lang="fr-FR" sz="2000" dirty="0" err="1"/>
              <a:t>enfans</a:t>
            </a:r>
            <a:r>
              <a:rPr lang="fr-FR" sz="2000" dirty="0"/>
              <a:t> du même père, ne sommes-nous pas appelés à une destinée commune? Faut-il que je traverse la prospérité de mon semblable, parce que la nature a placé une rivière ou une montagne entre lui &amp; moi? Cette barrière m’autorise-t-elle à le haïr, à le persécuter? O combien cette prédilection exclusive pour des sociétés particulières, a coûté de calamités au globe, combien il lui en coûtera dans la suite, si la saine philosophie n’éclaire enfin des esprits trop long-tems égarés par des </a:t>
            </a:r>
            <a:r>
              <a:rPr lang="fr-FR" sz="2000" dirty="0" err="1"/>
              <a:t>sentimens</a:t>
            </a:r>
            <a:r>
              <a:rPr lang="fr-FR" sz="2000" dirty="0"/>
              <a:t> factices! Ma voix est trop </a:t>
            </a:r>
            <a:r>
              <a:rPr lang="fr-FR" sz="2000" dirty="0" err="1"/>
              <a:t>foible</a:t>
            </a:r>
            <a:r>
              <a:rPr lang="fr-FR" sz="2000" dirty="0"/>
              <a:t>, sans doute, pour dissiper le prestige. Mais il naîtra, n’en doutons point, il naîtra des écrivains, dont le raisonnement &amp; l’éloquence persuaderont tôt ou tard aux générations futures, que le genre humain est plus que la patrie, ou plutôt que le bonheur de l’une est étroitement lié à la félicité de l’autre. (VI, 18)</a:t>
            </a:r>
            <a:endParaRPr lang="en-GB" sz="2000"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6227EC86-727F-4586-B2CA-D679CFEA9BD3}" type="slidenum">
              <a:rPr lang="en-GB" smtClean="0"/>
              <a:pPr>
                <a:defRPr/>
              </a:pPr>
              <a:t>16</a:t>
            </a:fld>
            <a:endParaRPr lang="en-GB" dirty="0"/>
          </a:p>
        </p:txBody>
      </p:sp>
    </p:spTree>
    <p:extLst>
      <p:ext uri="{BB962C8B-B14F-4D97-AF65-F5344CB8AC3E}">
        <p14:creationId xmlns:p14="http://schemas.microsoft.com/office/powerpoint/2010/main" val="244694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Hume, «On </a:t>
            </a:r>
            <a:r>
              <a:rPr lang="it-IT" dirty="0" err="1"/>
              <a:t>Justice</a:t>
            </a:r>
            <a:r>
              <a:rPr lang="it-IT" dirty="0"/>
              <a:t>» (1751)</a:t>
            </a:r>
          </a:p>
        </p:txBody>
      </p:sp>
      <p:sp>
        <p:nvSpPr>
          <p:cNvPr id="3" name="Segnaposto contenuto 2"/>
          <p:cNvSpPr>
            <a:spLocks noGrp="1"/>
          </p:cNvSpPr>
          <p:nvPr>
            <p:ph idx="1"/>
          </p:nvPr>
        </p:nvSpPr>
        <p:spPr>
          <a:xfrm>
            <a:off x="777221" y="1412776"/>
            <a:ext cx="7737136" cy="4464496"/>
          </a:xfrm>
        </p:spPr>
        <p:txBody>
          <a:bodyPr/>
          <a:lstStyle/>
          <a:p>
            <a:pPr marL="0" indent="0">
              <a:buNone/>
            </a:pPr>
            <a:r>
              <a:rPr lang="en-US" dirty="0"/>
              <a:t>“Again suppose, that several distinct societies maintain a kind of intercourse for mutual convenience and advantage, the boundaries of justice still grow larger, in proportion to the largeness of men’s views, and the force of their mutual connections. History, experience, reason sufficiently instruct us in this natural progress of human sentiments, and in the gradual enlargement of our regards to justice, in proportion as we become acquainted with the extensive utility of that virtue”</a:t>
            </a:r>
          </a:p>
          <a:p>
            <a:r>
              <a:rPr lang="en-US" dirty="0"/>
              <a:t>The problem of ‘global justice’ and international relations</a:t>
            </a:r>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17</a:t>
            </a:fld>
            <a:endParaRPr lang="en-GB" dirty="0"/>
          </a:p>
        </p:txBody>
      </p:sp>
    </p:spTree>
    <p:extLst>
      <p:ext uri="{BB962C8B-B14F-4D97-AF65-F5344CB8AC3E}">
        <p14:creationId xmlns:p14="http://schemas.microsoft.com/office/powerpoint/2010/main" val="388179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32656"/>
            <a:ext cx="8689280" cy="864097"/>
          </a:xfrm>
        </p:spPr>
        <p:txBody>
          <a:bodyPr>
            <a:noAutofit/>
          </a:bodyPr>
          <a:lstStyle/>
          <a:p>
            <a:r>
              <a:rPr lang="en-US" sz="3200" u="sng" dirty="0"/>
              <a:t>Regulative (problematically) cosmopolitanism</a:t>
            </a:r>
            <a:r>
              <a:rPr lang="en-US" sz="3200" dirty="0"/>
              <a:t>: Kant</a:t>
            </a:r>
          </a:p>
        </p:txBody>
      </p:sp>
      <p:sp>
        <p:nvSpPr>
          <p:cNvPr id="3" name="Segnaposto contenuto 2"/>
          <p:cNvSpPr>
            <a:spLocks noGrp="1"/>
          </p:cNvSpPr>
          <p:nvPr>
            <p:ph idx="1"/>
          </p:nvPr>
        </p:nvSpPr>
        <p:spPr>
          <a:xfrm>
            <a:off x="179512" y="1340768"/>
            <a:ext cx="8761288" cy="5040560"/>
          </a:xfrm>
        </p:spPr>
        <p:txBody>
          <a:bodyPr>
            <a:noAutofit/>
          </a:bodyPr>
          <a:lstStyle/>
          <a:p>
            <a:pPr marL="0" indent="0">
              <a:buNone/>
            </a:pPr>
            <a:r>
              <a:rPr lang="it-IT" sz="1800" dirty="0"/>
              <a:t>“A habitat for </a:t>
            </a:r>
            <a:r>
              <a:rPr lang="it-IT" sz="1800" dirty="0" err="1"/>
              <a:t>humanity</a:t>
            </a:r>
            <a:r>
              <a:rPr lang="it-IT" sz="1800" dirty="0"/>
              <a:t>”; “</a:t>
            </a:r>
            <a:r>
              <a:rPr lang="it-IT" sz="1800" dirty="0" err="1"/>
              <a:t>Peace</a:t>
            </a:r>
            <a:r>
              <a:rPr lang="it-IT" sz="1800" dirty="0"/>
              <a:t> </a:t>
            </a:r>
            <a:r>
              <a:rPr lang="it-IT" sz="1800" dirty="0" err="1"/>
              <a:t>as</a:t>
            </a:r>
            <a:r>
              <a:rPr lang="it-IT" sz="1800" dirty="0"/>
              <a:t> a side </a:t>
            </a:r>
            <a:r>
              <a:rPr lang="en-US" sz="1800" dirty="0"/>
              <a:t>effect of other trans-national processes” </a:t>
            </a:r>
            <a:r>
              <a:rPr lang="it-IT" sz="1800" dirty="0"/>
              <a:t>(Barbara Herman, 2009); “From </a:t>
            </a:r>
            <a:r>
              <a:rPr lang="it-IT" sz="1800" dirty="0" err="1"/>
              <a:t>such</a:t>
            </a:r>
            <a:r>
              <a:rPr lang="it-IT" sz="1800" dirty="0"/>
              <a:t> </a:t>
            </a:r>
            <a:r>
              <a:rPr lang="it-IT" sz="1800" dirty="0" err="1"/>
              <a:t>crooked</a:t>
            </a:r>
            <a:r>
              <a:rPr lang="it-IT" sz="1800" dirty="0"/>
              <a:t> </a:t>
            </a:r>
            <a:r>
              <a:rPr lang="en-US" sz="1800" dirty="0"/>
              <a:t>timber, as humankind is made of, nothing entirely straight can be made”; “the attainment of a civil society administering </a:t>
            </a:r>
            <a:r>
              <a:rPr lang="it-IT" sz="1800" dirty="0" err="1"/>
              <a:t>justice</a:t>
            </a:r>
            <a:r>
              <a:rPr lang="it-IT" sz="1800" dirty="0"/>
              <a:t> </a:t>
            </a:r>
            <a:r>
              <a:rPr lang="it-IT" sz="1800" dirty="0" err="1"/>
              <a:t>universally</a:t>
            </a:r>
            <a:r>
              <a:rPr lang="it-IT" sz="1800" dirty="0"/>
              <a:t>”</a:t>
            </a:r>
          </a:p>
          <a:p>
            <a:pPr marL="0" indent="0">
              <a:lnSpc>
                <a:spcPct val="100000"/>
              </a:lnSpc>
              <a:spcBef>
                <a:spcPts val="0"/>
              </a:spcBef>
              <a:spcAft>
                <a:spcPts val="0"/>
              </a:spcAft>
              <a:buNone/>
            </a:pPr>
            <a:endParaRPr lang="it-IT" sz="1800" dirty="0"/>
          </a:p>
          <a:p>
            <a:pPr marL="0" indent="0">
              <a:lnSpc>
                <a:spcPct val="100000"/>
              </a:lnSpc>
              <a:spcBef>
                <a:spcPts val="0"/>
              </a:spcBef>
              <a:spcAft>
                <a:spcPts val="0"/>
              </a:spcAft>
              <a:buNone/>
            </a:pPr>
            <a:r>
              <a:rPr lang="it-IT" sz="1800" dirty="0"/>
              <a:t>“</a:t>
            </a:r>
            <a:r>
              <a:rPr lang="en-US" sz="1800" dirty="0"/>
              <a:t>Cosmopolitanism as </a:t>
            </a:r>
            <a:r>
              <a:rPr lang="en-US" sz="1800" i="1" dirty="0"/>
              <a:t>the imaginative horizon for a moral hope </a:t>
            </a:r>
            <a:r>
              <a:rPr lang="en-US" sz="1800" dirty="0"/>
              <a:t>that we are able to make the processes of globalization function effectively for establishing conditions conductive to a just and stable world peace”</a:t>
            </a:r>
          </a:p>
          <a:p>
            <a:pPr marL="0" indent="0">
              <a:lnSpc>
                <a:spcPct val="100000"/>
              </a:lnSpc>
              <a:buNone/>
            </a:pPr>
            <a:r>
              <a:rPr lang="en-US" sz="1800" dirty="0"/>
              <a:t>“a cosmopolitan perspective to an historical trajectory which has as its goal the </a:t>
            </a:r>
            <a:r>
              <a:rPr lang="en-US" sz="1800" dirty="0">
                <a:solidFill>
                  <a:srgbClr val="FFC000"/>
                </a:solidFill>
              </a:rPr>
              <a:t>attainment of </a:t>
            </a:r>
            <a:r>
              <a:rPr lang="en-US" sz="1800" i="1" dirty="0">
                <a:solidFill>
                  <a:srgbClr val="FFC000"/>
                </a:solidFill>
              </a:rPr>
              <a:t>common </a:t>
            </a:r>
            <a:r>
              <a:rPr lang="en-US" sz="1800" dirty="0">
                <a:solidFill>
                  <a:srgbClr val="FFC000"/>
                </a:solidFill>
              </a:rPr>
              <a:t>human destiny</a:t>
            </a:r>
            <a:r>
              <a:rPr lang="en-US" sz="1800" dirty="0"/>
              <a:t>: e. g., in </a:t>
            </a:r>
            <a:r>
              <a:rPr lang="it-IT" sz="1800" i="1" dirty="0"/>
              <a:t>Idea for a Universal </a:t>
            </a:r>
            <a:r>
              <a:rPr lang="it-IT" sz="1800" i="1" dirty="0" err="1"/>
              <a:t>History</a:t>
            </a:r>
            <a:r>
              <a:rPr lang="en-US" sz="1800" i="1" dirty="0"/>
              <a:t> </a:t>
            </a:r>
            <a:r>
              <a:rPr lang="en-US" sz="1800" dirty="0"/>
              <a:t>(1784), the “cosmopolitan state” is “</a:t>
            </a:r>
            <a:r>
              <a:rPr lang="en-US" sz="1800" dirty="0">
                <a:solidFill>
                  <a:srgbClr val="FFC000"/>
                </a:solidFill>
              </a:rPr>
              <a:t>the perfect civic union of the human species</a:t>
            </a:r>
            <a:r>
              <a:rPr lang="en-US" sz="1800" dirty="0"/>
              <a:t>” which is “nature’s supreme objective” (8: 28-29/38); the discussion of cosmopolitanism in </a:t>
            </a:r>
            <a:r>
              <a:rPr lang="en-US" sz="1800" i="1" dirty="0"/>
              <a:t>Critique Judgment </a:t>
            </a:r>
            <a:r>
              <a:rPr lang="en-US" sz="1800" dirty="0"/>
              <a:t>(1790) occurs in § 83, “On the Ultimate Purpose that Nature Has as a Teleological System”; similarly, the discussion in </a:t>
            </a:r>
            <a:r>
              <a:rPr lang="en-US" sz="1800" i="1" dirty="0"/>
              <a:t>Practical Philosophy </a:t>
            </a:r>
            <a:r>
              <a:rPr lang="en-US" sz="1800" dirty="0"/>
              <a:t>(1793) is embedded in a discussion in which Kant affirms the practical necessity of presuming the continuing moral progress of humanity. In </a:t>
            </a:r>
            <a:r>
              <a:rPr lang="en-US" sz="1800" i="1" dirty="0"/>
              <a:t>Anthropology from a Pragmatic Point of View</a:t>
            </a:r>
            <a:r>
              <a:rPr lang="en-US" sz="1800" dirty="0"/>
              <a:t> (1798) the establishment of a cosmopolitan society is envisioned in terms of “a  regulative principle, [directing us] to pursue this diligently as the destiny of the human race”</a:t>
            </a:r>
            <a:endParaRPr lang="it-IT" sz="1800"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18</a:t>
            </a:fld>
            <a:endParaRPr lang="en-GB" dirty="0"/>
          </a:p>
        </p:txBody>
      </p:sp>
    </p:spTree>
    <p:extLst>
      <p:ext uri="{BB962C8B-B14F-4D97-AF65-F5344CB8AC3E}">
        <p14:creationId xmlns:p14="http://schemas.microsoft.com/office/powerpoint/2010/main" val="375269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9171"/>
            <a:ext cx="9001000" cy="864097"/>
          </a:xfrm>
        </p:spPr>
        <p:txBody>
          <a:bodyPr>
            <a:noAutofit/>
          </a:bodyPr>
          <a:lstStyle/>
          <a:p>
            <a:r>
              <a:rPr lang="it-IT" sz="2400" u="sng" dirty="0" err="1"/>
              <a:t>Contradictions</a:t>
            </a:r>
            <a:r>
              <a:rPr lang="it-IT" sz="2400" u="sng" dirty="0"/>
              <a:t> of proto-</a:t>
            </a:r>
            <a:r>
              <a:rPr lang="it-IT" sz="2400" u="sng" dirty="0" err="1"/>
              <a:t>globalization</a:t>
            </a:r>
            <a:r>
              <a:rPr lang="it-IT" sz="2400" dirty="0"/>
              <a:t>: </a:t>
            </a:r>
            <a:r>
              <a:rPr lang="it-IT" sz="2400" dirty="0" err="1"/>
              <a:t>Condorcet</a:t>
            </a:r>
            <a:r>
              <a:rPr lang="it-IT" sz="2400" dirty="0"/>
              <a:t>, </a:t>
            </a:r>
            <a:r>
              <a:rPr lang="it-IT" sz="2400" i="1" dirty="0" err="1"/>
              <a:t>Esquisse</a:t>
            </a:r>
            <a:r>
              <a:rPr lang="it-IT" sz="2400" i="1" dirty="0"/>
              <a:t> </a:t>
            </a:r>
            <a:r>
              <a:rPr lang="fr-FR" sz="2400" i="1" dirty="0"/>
              <a:t>d'un Tableau historique des progrès de l'esprit humain </a:t>
            </a:r>
            <a:r>
              <a:rPr lang="it-IT" sz="2400" i="1" dirty="0"/>
              <a:t> , </a:t>
            </a:r>
            <a:r>
              <a:rPr lang="it-IT" sz="2400" dirty="0"/>
              <a:t>VIII époque (1795)</a:t>
            </a:r>
          </a:p>
        </p:txBody>
      </p:sp>
      <p:sp>
        <p:nvSpPr>
          <p:cNvPr id="3" name="Segnaposto contenuto 2"/>
          <p:cNvSpPr>
            <a:spLocks noGrp="1"/>
          </p:cNvSpPr>
          <p:nvPr>
            <p:ph idx="1"/>
          </p:nvPr>
        </p:nvSpPr>
        <p:spPr>
          <a:xfrm>
            <a:off x="299840" y="764704"/>
            <a:ext cx="8640960" cy="5544616"/>
          </a:xfrm>
        </p:spPr>
        <p:txBody>
          <a:bodyPr>
            <a:noAutofit/>
          </a:bodyPr>
          <a:lstStyle/>
          <a:p>
            <a:pPr marL="0" indent="0">
              <a:lnSpc>
                <a:spcPct val="120000"/>
              </a:lnSpc>
              <a:spcBef>
                <a:spcPts val="0"/>
              </a:spcBef>
              <a:spcAft>
                <a:spcPts val="0"/>
              </a:spcAft>
              <a:buNone/>
            </a:pPr>
            <a:r>
              <a:rPr lang="fr-FR" sz="1200" dirty="0"/>
              <a:t>Des hommes intrépides, guidés par l’amour de la gloire et la passion des découvertes, avaient reculé pour l’Europe les bornes de l’univers, lui avaient montré un nouveau ciel, et ouvert des terres inconnues. Gama avait pénétré dans l’Inde, après avoir suivi avec une infatigable patience l’immense étendue des cotes africaines; tandis que Colomb, s’abandonnant aux flots de l’océan Atlantique, avait atteint ce monde jusqu’alors inconnu, qui s’étend entre l’occident de l’Europe, et l’orient de l’Asie.</a:t>
            </a:r>
          </a:p>
          <a:p>
            <a:pPr marL="0" indent="0">
              <a:lnSpc>
                <a:spcPct val="120000"/>
              </a:lnSpc>
              <a:spcBef>
                <a:spcPts val="0"/>
              </a:spcBef>
              <a:spcAft>
                <a:spcPts val="0"/>
              </a:spcAft>
              <a:buNone/>
            </a:pPr>
            <a:r>
              <a:rPr lang="fr-FR" sz="1200" dirty="0"/>
              <a:t>Si ce sentiment, dont l’inquiète activité, embrassant dès lors tous les objets, présageait les grands progrès de l’espèce humaine, si une noble curiosité avait animé les héros de la navigation, une basse et cruelle avidité, un fanatisme stupide et féroce dirigeait les rois et les brigands qui devaient profiter de leurs travaux. Les êtres infortunés qui habitaient ces contrées nouvelles ne furent point traités comme des hommes, parce qu’ils n’étaient pas chrétiens. Ce préjugé, plus avilis soi pour les tyrans que pour les victimes, étouffait toute espèce de remords, abandonnait sans frein à leur soif inextinguible d’or et de sang ces hommes avides et barbares que l’Europe vomissant de son sein. Les ossements de cinq millions d’hommes ont couvert ces terres infortunées, où les Portugais et les Espagnols portèrent leur avarice, leurs superstitions et leur fureur. Ils déposeront jusqu’à la fin des siècles contre cette doctrine de l’utilité politique des religions, qui trouve encore parmi nous des apologistes. </a:t>
            </a:r>
          </a:p>
          <a:p>
            <a:pPr marL="0" indent="0">
              <a:lnSpc>
                <a:spcPct val="120000"/>
              </a:lnSpc>
              <a:spcBef>
                <a:spcPts val="0"/>
              </a:spcBef>
              <a:spcAft>
                <a:spcPts val="0"/>
              </a:spcAft>
              <a:buNone/>
            </a:pPr>
            <a:r>
              <a:rPr lang="fr-FR" sz="1200" dirty="0"/>
              <a:t>C’est à cette époque seulement que l’homme a pu connaître le globe qu’il habite, étudier, dans tous les pays, l’espèce humaine, modifiée par la longue influence des causes naturelles ou des institutions sociales; observer les productions de la terre ou des mers dans toutes les températures, dans tous les climats. Ainsi, les ressources de toute espèce que ces productions offrent aux hommes, encore si éloignés d’en avoir épuisé, d’en soupçonner même l’entière étendue, tout ce que la connaissance de ces objets peut ajouter aux sciences de vérités nouvelles et détruire d’erreurs accréditées; l’activité du commerce, qui a fait prendre un nouvel essor à l’industrie, à la navigation, et, par un enchaînement nécessaire, à toutes les sciences comme à tous les arts; la force que cette activité a donnée aux nations libres pour résister aux tyrans, aux peuples asservis pour briser leurs fers, pour relâcher du moins ceux de la féodalité: telles ont été les conséquences heureuses de ces découvertes. Mais ces avantages n’auront expié ce qu’ils ont coûté à l’humanité qu’au moment où l’Europe, renonçant au système oppresseur et mesquin d’un commerce de monopole, se souviendra que les hommes de tous les climats, égaux et frères par le vœu de la nature, n’ont point été formés par elle pour nourrir l’orgueil et l’avarice de quelques nations privilégiées; où, mieux éclairée sur ses véritables intérêts, elle appellera tous les peuples au partage de son indépendance, de sa liberté et de ses lumières. Malheureusement, il faut se demander encore si cette révolution sera le fruit honorable des progrès de la philosophie, ou seulement, comme nous l’avons vu déjà, la suite honteuse des jalousies nationales et des excès de la tyrannie.</a:t>
            </a:r>
            <a:endParaRPr lang="it-IT" sz="1200"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19</a:t>
            </a:fld>
            <a:endParaRPr lang="en-GB" dirty="0"/>
          </a:p>
        </p:txBody>
      </p:sp>
    </p:spTree>
    <p:extLst>
      <p:ext uri="{BB962C8B-B14F-4D97-AF65-F5344CB8AC3E}">
        <p14:creationId xmlns:p14="http://schemas.microsoft.com/office/powerpoint/2010/main" val="179191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02890"/>
            <a:ext cx="8208912" cy="865187"/>
          </a:xfrm>
        </p:spPr>
        <p:txBody>
          <a:bodyPr>
            <a:noAutofit/>
          </a:bodyPr>
          <a:lstStyle/>
          <a:p>
            <a:pPr>
              <a:defRPr/>
            </a:pPr>
            <a:r>
              <a:rPr lang="en-GB" sz="3600" dirty="0"/>
              <a:t>“Global history” as a keyword</a:t>
            </a:r>
            <a:br>
              <a:rPr lang="en-GB" sz="3600" dirty="0"/>
            </a:br>
            <a:r>
              <a:rPr lang="en-GB" sz="2800" dirty="0" err="1"/>
              <a:t>Worldcat</a:t>
            </a:r>
            <a:r>
              <a:rPr lang="en-GB" sz="2800" dirty="0"/>
              <a:t>: </a:t>
            </a:r>
            <a:r>
              <a:rPr lang="en-GB" sz="2800" dirty="0">
                <a:hlinkClick r:id="rId2"/>
              </a:rPr>
              <a:t>http://www.worldcat.org/</a:t>
            </a:r>
            <a:endParaRPr lang="en-GB" sz="2800"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3F87DA23-C449-4CA6-89A8-E4803A7A3D4E}" type="slidenum">
              <a:rPr lang="en-GB" smtClean="0"/>
              <a:pPr>
                <a:defRPr/>
              </a:pPr>
              <a:t>2</a:t>
            </a:fld>
            <a:endParaRPr lang="en-GB" dirty="0"/>
          </a:p>
        </p:txBody>
      </p:sp>
      <p:pic>
        <p:nvPicPr>
          <p:cNvPr id="8" name="Segnaposto contenuto 7"/>
          <p:cNvPicPr>
            <a:picLocks noGrp="1" noChangeAspect="1"/>
          </p:cNvPicPr>
          <p:nvPr>
            <p:ph idx="1"/>
          </p:nvPr>
        </p:nvPicPr>
        <p:blipFill>
          <a:blip r:embed="rId3"/>
          <a:stretch>
            <a:fillRect/>
          </a:stretch>
        </p:blipFill>
        <p:spPr>
          <a:xfrm>
            <a:off x="83860" y="1268761"/>
            <a:ext cx="8976279" cy="499397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761288" cy="1296144"/>
          </a:xfrm>
        </p:spPr>
        <p:txBody>
          <a:bodyPr>
            <a:noAutofit/>
          </a:bodyPr>
          <a:lstStyle/>
          <a:p>
            <a:r>
              <a:rPr lang="it-IT" sz="3200" u="sng" dirty="0" err="1"/>
              <a:t>Eurasian</a:t>
            </a:r>
            <a:r>
              <a:rPr lang="it-IT" sz="3200" u="sng" dirty="0"/>
              <a:t> </a:t>
            </a:r>
            <a:r>
              <a:rPr lang="it-IT" sz="3200" u="sng" dirty="0" err="1"/>
              <a:t>connectedness</a:t>
            </a:r>
            <a:r>
              <a:rPr lang="it-IT" sz="3200" u="sng" dirty="0"/>
              <a:t> and comparative </a:t>
            </a:r>
            <a:r>
              <a:rPr lang="it-IT" sz="3200" u="sng" dirty="0" err="1"/>
              <a:t>approach</a:t>
            </a:r>
            <a:r>
              <a:rPr lang="it-IT" sz="3200" dirty="0"/>
              <a:t>: William Robertson </a:t>
            </a:r>
            <a:br>
              <a:rPr lang="it-IT" sz="3200" dirty="0"/>
            </a:br>
            <a:r>
              <a:rPr lang="it-IT" sz="1600" dirty="0"/>
              <a:t>(</a:t>
            </a:r>
            <a:r>
              <a:rPr lang="en-US" sz="1800" i="1" dirty="0">
                <a:hlinkClick r:id="rId2"/>
              </a:rPr>
              <a:t>A View of the Progress of Society in Europe from the Subversion of the Roman Empire to the Beginning of the Sixteenth Century</a:t>
            </a:r>
            <a:r>
              <a:rPr lang="en-US" sz="1800" i="1" dirty="0"/>
              <a:t>, </a:t>
            </a:r>
            <a:r>
              <a:rPr lang="it-IT" sz="1600" dirty="0"/>
              <a:t>1769)</a:t>
            </a:r>
          </a:p>
        </p:txBody>
      </p:sp>
      <p:sp>
        <p:nvSpPr>
          <p:cNvPr id="3" name="Segnaposto contenuto 2"/>
          <p:cNvSpPr>
            <a:spLocks noGrp="1"/>
          </p:cNvSpPr>
          <p:nvPr>
            <p:ph idx="1"/>
          </p:nvPr>
        </p:nvSpPr>
        <p:spPr>
          <a:xfrm>
            <a:off x="395536" y="1772816"/>
            <a:ext cx="8424935" cy="4392488"/>
          </a:xfrm>
        </p:spPr>
        <p:txBody>
          <a:bodyPr>
            <a:normAutofit lnSpcReduction="10000"/>
          </a:bodyPr>
          <a:lstStyle/>
          <a:p>
            <a:pPr marL="0" indent="0">
              <a:buNone/>
            </a:pPr>
            <a:r>
              <a:rPr lang="it-IT" dirty="0"/>
              <a:t>“The </a:t>
            </a:r>
            <a:r>
              <a:rPr lang="it-IT" dirty="0" err="1"/>
              <a:t>great</a:t>
            </a:r>
            <a:r>
              <a:rPr lang="it-IT" dirty="0"/>
              <a:t> </a:t>
            </a:r>
            <a:r>
              <a:rPr lang="en-US" dirty="0"/>
              <a:t>change which the settlement of the barbarous nations occasioned in the state of Europe may, therefore, be considered as a more decisive proof than even the testimony of contemporary historians, of the destructive violence with which </a:t>
            </a:r>
            <a:r>
              <a:rPr lang="it-IT" dirty="0" err="1"/>
              <a:t>these</a:t>
            </a:r>
            <a:r>
              <a:rPr lang="it-IT" dirty="0"/>
              <a:t> </a:t>
            </a:r>
            <a:r>
              <a:rPr lang="it-IT" dirty="0" err="1"/>
              <a:t>invaders</a:t>
            </a:r>
            <a:r>
              <a:rPr lang="it-IT" dirty="0"/>
              <a:t> </a:t>
            </a:r>
            <a:r>
              <a:rPr lang="it-IT" dirty="0" err="1"/>
              <a:t>carried</a:t>
            </a:r>
            <a:r>
              <a:rPr lang="it-IT" dirty="0"/>
              <a:t> </a:t>
            </a:r>
            <a:r>
              <a:rPr lang="en-US" dirty="0"/>
              <a:t>on their conquest, and </a:t>
            </a:r>
            <a:r>
              <a:rPr lang="en-US" b="1" i="1" dirty="0">
                <a:solidFill>
                  <a:srgbClr val="FFC000"/>
                </a:solidFill>
              </a:rPr>
              <a:t>of the havoc which they had made from one extremity of this quarter of the globe to the other”</a:t>
            </a:r>
          </a:p>
          <a:p>
            <a:pPr marL="0" indent="0">
              <a:buNone/>
            </a:pPr>
            <a:r>
              <a:rPr lang="en-US" dirty="0"/>
              <a:t>“there is still one race of men nearly in the same political situation with theirs [the barbarous nations], when they first settled in their new conquests; I mean the various tribes and nations of savages in North America. It cannot then be considered either as a digression, or as an improper indulgence of curiosity, to inquire whether this similarity in their political state has occasioned any resemblance between their character and manners”. </a:t>
            </a:r>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20</a:t>
            </a:fld>
            <a:endParaRPr lang="en-GB" dirty="0"/>
          </a:p>
        </p:txBody>
      </p:sp>
    </p:spTree>
    <p:extLst>
      <p:ext uri="{BB962C8B-B14F-4D97-AF65-F5344CB8AC3E}">
        <p14:creationId xmlns:p14="http://schemas.microsoft.com/office/powerpoint/2010/main" val="3207772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332656"/>
            <a:ext cx="9073008" cy="864097"/>
          </a:xfrm>
        </p:spPr>
        <p:txBody>
          <a:bodyPr>
            <a:noAutofit/>
          </a:bodyPr>
          <a:lstStyle/>
          <a:p>
            <a:r>
              <a:rPr lang="it-IT" sz="3600" u="sng" dirty="0"/>
              <a:t>A global comparative </a:t>
            </a:r>
            <a:r>
              <a:rPr lang="it-IT" sz="3600" u="sng" dirty="0" err="1"/>
              <a:t>approach</a:t>
            </a:r>
            <a:r>
              <a:rPr lang="it-IT" sz="3600" dirty="0"/>
              <a:t>: William Robertson, </a:t>
            </a:r>
            <a:r>
              <a:rPr lang="it-IT" sz="3600" i="1" dirty="0" err="1"/>
              <a:t>History</a:t>
            </a:r>
            <a:r>
              <a:rPr lang="it-IT" sz="3600" i="1" dirty="0"/>
              <a:t> of America</a:t>
            </a:r>
            <a:endParaRPr lang="it-IT" sz="3600" dirty="0"/>
          </a:p>
        </p:txBody>
      </p:sp>
      <p:sp>
        <p:nvSpPr>
          <p:cNvPr id="3" name="Segnaposto contenuto 2"/>
          <p:cNvSpPr>
            <a:spLocks noGrp="1"/>
          </p:cNvSpPr>
          <p:nvPr>
            <p:ph idx="1"/>
          </p:nvPr>
        </p:nvSpPr>
        <p:spPr>
          <a:xfrm>
            <a:off x="323528" y="1556792"/>
            <a:ext cx="8352927" cy="4464496"/>
          </a:xfrm>
        </p:spPr>
        <p:txBody>
          <a:bodyPr numCol="2">
            <a:normAutofit fontScale="92500"/>
          </a:bodyPr>
          <a:lstStyle/>
          <a:p>
            <a:r>
              <a:rPr lang="en-US" dirty="0"/>
              <a:t>the different parts of the globe</a:t>
            </a:r>
          </a:p>
          <a:p>
            <a:pPr defTabSz="850900"/>
            <a:r>
              <a:rPr lang="en-US" dirty="0"/>
              <a:t>As in other quarters of the globe</a:t>
            </a:r>
          </a:p>
          <a:p>
            <a:r>
              <a:rPr lang="it-IT" dirty="0" err="1"/>
              <a:t>as</a:t>
            </a:r>
            <a:r>
              <a:rPr lang="it-IT" dirty="0"/>
              <a:t> in </a:t>
            </a:r>
            <a:r>
              <a:rPr lang="it-IT" dirty="0" err="1"/>
              <a:t>other</a:t>
            </a:r>
            <a:r>
              <a:rPr lang="it-IT" dirty="0"/>
              <a:t> </a:t>
            </a:r>
            <a:r>
              <a:rPr lang="it-IT" dirty="0" err="1"/>
              <a:t>parts</a:t>
            </a:r>
            <a:r>
              <a:rPr lang="it-IT" dirty="0"/>
              <a:t> of the globe</a:t>
            </a:r>
          </a:p>
          <a:p>
            <a:r>
              <a:rPr lang="en-US" dirty="0"/>
              <a:t>As all the parts of the globe</a:t>
            </a:r>
            <a:endParaRPr lang="it-IT" dirty="0"/>
          </a:p>
          <a:p>
            <a:r>
              <a:rPr lang="it-IT" dirty="0" err="1"/>
              <a:t>than</a:t>
            </a:r>
            <a:r>
              <a:rPr lang="it-IT" dirty="0"/>
              <a:t> </a:t>
            </a:r>
            <a:r>
              <a:rPr lang="en-US" dirty="0"/>
              <a:t>the other regions of the globe</a:t>
            </a:r>
            <a:endParaRPr lang="it-IT" dirty="0"/>
          </a:p>
          <a:p>
            <a:r>
              <a:rPr lang="it-IT" dirty="0"/>
              <a:t>in the temperate </a:t>
            </a:r>
            <a:r>
              <a:rPr lang="it-IT" dirty="0" err="1"/>
              <a:t>regions</a:t>
            </a:r>
            <a:r>
              <a:rPr lang="it-IT" dirty="0"/>
              <a:t> of the globe</a:t>
            </a:r>
          </a:p>
          <a:p>
            <a:r>
              <a:rPr lang="en-US" dirty="0"/>
              <a:t>in every other part of the globe</a:t>
            </a:r>
          </a:p>
          <a:p>
            <a:r>
              <a:rPr lang="en-US" dirty="0"/>
              <a:t>savages in every part of the globe</a:t>
            </a:r>
          </a:p>
          <a:p>
            <a:r>
              <a:rPr lang="en-US" dirty="0"/>
              <a:t>In whatever part of the globe</a:t>
            </a:r>
          </a:p>
          <a:p>
            <a:r>
              <a:rPr lang="en-US" dirty="0"/>
              <a:t>inhabitants of every quarter of the globe</a:t>
            </a:r>
          </a:p>
          <a:p>
            <a:r>
              <a:rPr lang="en-US" dirty="0"/>
              <a:t>even in the least frequented corners of the globe</a:t>
            </a:r>
            <a:endParaRPr lang="it-IT" dirty="0"/>
          </a:p>
          <a:p>
            <a:r>
              <a:rPr lang="it-IT" dirty="0"/>
              <a:t>A more </a:t>
            </a:r>
            <a:r>
              <a:rPr lang="it-IT" dirty="0" err="1"/>
              <a:t>extens</a:t>
            </a:r>
            <a:r>
              <a:rPr lang="en-US" dirty="0" err="1"/>
              <a:t>ive</a:t>
            </a:r>
            <a:r>
              <a:rPr lang="en-US" dirty="0"/>
              <a:t> knowledge of the globe</a:t>
            </a:r>
          </a:p>
          <a:p>
            <a:r>
              <a:rPr lang="en-US" dirty="0"/>
              <a:t>knowledge of the habitable globe</a:t>
            </a:r>
          </a:p>
          <a:p>
            <a:endParaRPr lang="en-US" dirty="0"/>
          </a:p>
          <a:p>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21</a:t>
            </a:fld>
            <a:endParaRPr lang="en-GB" dirty="0"/>
          </a:p>
        </p:txBody>
      </p:sp>
    </p:spTree>
    <p:extLst>
      <p:ext uri="{BB962C8B-B14F-4D97-AF65-F5344CB8AC3E}">
        <p14:creationId xmlns:p14="http://schemas.microsoft.com/office/powerpoint/2010/main" val="213250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u="sng" dirty="0" err="1"/>
              <a:t>Historical</a:t>
            </a:r>
            <a:r>
              <a:rPr lang="it-IT" u="sng" dirty="0"/>
              <a:t> </a:t>
            </a:r>
            <a:r>
              <a:rPr lang="it-IT" u="sng" dirty="0" err="1"/>
              <a:t>connectedness</a:t>
            </a:r>
            <a:r>
              <a:rPr lang="it-IT" dirty="0"/>
              <a:t>: </a:t>
            </a:r>
            <a:r>
              <a:rPr lang="it-IT" dirty="0" err="1"/>
              <a:t>Gibbon</a:t>
            </a:r>
            <a:endParaRPr lang="en-GB" dirty="0"/>
          </a:p>
        </p:txBody>
      </p:sp>
      <p:sp>
        <p:nvSpPr>
          <p:cNvPr id="3" name="Content Placeholder 2"/>
          <p:cNvSpPr>
            <a:spLocks noGrp="1"/>
          </p:cNvSpPr>
          <p:nvPr>
            <p:ph idx="1"/>
          </p:nvPr>
        </p:nvSpPr>
        <p:spPr>
          <a:xfrm>
            <a:off x="539553" y="1988840"/>
            <a:ext cx="7737136" cy="4032448"/>
          </a:xfrm>
        </p:spPr>
        <p:txBody>
          <a:bodyPr>
            <a:normAutofit/>
          </a:bodyPr>
          <a:lstStyle/>
          <a:p>
            <a:r>
              <a:rPr lang="it-IT" sz="2800" dirty="0" err="1"/>
              <a:t>History</a:t>
            </a:r>
            <a:r>
              <a:rPr lang="it-IT" sz="2800" dirty="0"/>
              <a:t> of the Roman empire </a:t>
            </a:r>
            <a:r>
              <a:rPr lang="it-IT" sz="2800" dirty="0" err="1"/>
              <a:t>as</a:t>
            </a:r>
            <a:r>
              <a:rPr lang="it-IT" sz="2800" dirty="0"/>
              <a:t> a </a:t>
            </a:r>
            <a:r>
              <a:rPr lang="it-IT" sz="2800" dirty="0" err="1"/>
              <a:t>Mediterranean</a:t>
            </a:r>
            <a:r>
              <a:rPr lang="it-IT" sz="2800" dirty="0"/>
              <a:t> and an </a:t>
            </a:r>
            <a:r>
              <a:rPr lang="it-IT" sz="2800" dirty="0" err="1"/>
              <a:t>Eurasian</a:t>
            </a:r>
            <a:r>
              <a:rPr lang="it-IT" sz="2800" dirty="0"/>
              <a:t> </a:t>
            </a:r>
            <a:r>
              <a:rPr lang="it-IT" sz="2800" dirty="0" err="1"/>
              <a:t>phenomenon</a:t>
            </a:r>
            <a:endParaRPr lang="it-IT" sz="2800" dirty="0"/>
          </a:p>
          <a:p>
            <a:r>
              <a:rPr lang="it-IT" sz="2800" dirty="0" err="1"/>
              <a:t>Perception</a:t>
            </a:r>
            <a:r>
              <a:rPr lang="it-IT" sz="2800" dirty="0"/>
              <a:t> of the </a:t>
            </a:r>
            <a:r>
              <a:rPr lang="it-IT" sz="2800" dirty="0" err="1"/>
              <a:t>Eurasian</a:t>
            </a:r>
            <a:r>
              <a:rPr lang="it-IT" sz="2800" dirty="0"/>
              <a:t> scale of </a:t>
            </a:r>
            <a:r>
              <a:rPr lang="it-IT" sz="2800" dirty="0" err="1"/>
              <a:t>history</a:t>
            </a:r>
            <a:endParaRPr lang="it-IT" sz="2800" dirty="0"/>
          </a:p>
          <a:p>
            <a:r>
              <a:rPr lang="it-IT" sz="2800" dirty="0"/>
              <a:t>1/5 of DF </a:t>
            </a:r>
            <a:r>
              <a:rPr lang="it-IT" sz="2800" dirty="0" err="1"/>
              <a:t>is</a:t>
            </a:r>
            <a:r>
              <a:rPr lang="it-IT" sz="2800" dirty="0"/>
              <a:t> </a:t>
            </a:r>
            <a:r>
              <a:rPr lang="it-IT" sz="2800" dirty="0" err="1"/>
              <a:t>devoted</a:t>
            </a:r>
            <a:r>
              <a:rPr lang="it-IT" sz="2800" dirty="0"/>
              <a:t> to </a:t>
            </a:r>
            <a:r>
              <a:rPr lang="it-IT" sz="2800" dirty="0" err="1"/>
              <a:t>Eastern</a:t>
            </a:r>
            <a:r>
              <a:rPr lang="it-IT" sz="2800" dirty="0"/>
              <a:t> </a:t>
            </a:r>
            <a:r>
              <a:rPr lang="it-IT" sz="2800" dirty="0" err="1"/>
              <a:t>history</a:t>
            </a:r>
            <a:r>
              <a:rPr lang="it-IT" sz="2800" dirty="0"/>
              <a:t> (more </a:t>
            </a:r>
            <a:r>
              <a:rPr lang="it-IT" sz="2800" dirty="0" err="1"/>
              <a:t>than</a:t>
            </a:r>
            <a:r>
              <a:rPr lang="it-IT" sz="2800" dirty="0"/>
              <a:t> to </a:t>
            </a:r>
            <a:r>
              <a:rPr lang="it-IT" sz="2800" dirty="0" err="1"/>
              <a:t>Byzantium</a:t>
            </a:r>
            <a:r>
              <a:rPr lang="it-IT" sz="2800" dirty="0"/>
              <a:t>)</a:t>
            </a:r>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6227EC86-727F-4586-B2CA-D679CFEA9BD3}" type="slidenum">
              <a:rPr lang="en-GB" smtClean="0"/>
              <a:pPr>
                <a:defRPr/>
              </a:pPr>
              <a:t>22</a:t>
            </a:fld>
            <a:endParaRPr lang="en-GB" dirty="0"/>
          </a:p>
        </p:txBody>
      </p:sp>
    </p:spTree>
    <p:extLst>
      <p:ext uri="{BB962C8B-B14F-4D97-AF65-F5344CB8AC3E}">
        <p14:creationId xmlns:p14="http://schemas.microsoft.com/office/powerpoint/2010/main" val="2397345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Gibbon</a:t>
            </a:r>
            <a:endParaRPr lang="it-IT" dirty="0"/>
          </a:p>
        </p:txBody>
      </p:sp>
      <p:sp>
        <p:nvSpPr>
          <p:cNvPr id="3" name="Segnaposto contenuto 2"/>
          <p:cNvSpPr>
            <a:spLocks noGrp="1"/>
          </p:cNvSpPr>
          <p:nvPr>
            <p:ph idx="1"/>
          </p:nvPr>
        </p:nvSpPr>
        <p:spPr>
          <a:xfrm>
            <a:off x="251520" y="1196753"/>
            <a:ext cx="8568951" cy="4824535"/>
          </a:xfrm>
        </p:spPr>
        <p:txBody>
          <a:bodyPr>
            <a:normAutofit fontScale="62500" lnSpcReduction="20000"/>
          </a:bodyPr>
          <a:lstStyle/>
          <a:p>
            <a:pPr>
              <a:lnSpc>
                <a:spcPct val="120000"/>
              </a:lnSpc>
            </a:pPr>
            <a:r>
              <a:rPr lang="en-US" sz="2600" dirty="0"/>
              <a:t>“As late as the thirteenth century, their transient [of the Huns] residence on the eastern banks of the Volga was attested by the name of Great Hungary. In the winter, they descended with their flocks and herds towards the mouth of that mighty river; and their summer excursions reached as high as the latitude of </a:t>
            </a:r>
            <a:r>
              <a:rPr lang="en-US" sz="2600" dirty="0" err="1"/>
              <a:t>Saratoff</a:t>
            </a:r>
            <a:r>
              <a:rPr lang="en-US" sz="2600" dirty="0"/>
              <a:t>, or perhaps the conflux of the Kama. Such at least were the recent limits of the black </a:t>
            </a:r>
            <a:r>
              <a:rPr lang="en-US" sz="2600" dirty="0" err="1"/>
              <a:t>Calmucks</a:t>
            </a:r>
            <a:r>
              <a:rPr lang="en-US" sz="2600" dirty="0"/>
              <a:t>, who remained about a century under the protection of Russia; and who have since returned to their native seats on the frontiers of the Chinese empire. The march and the return of those wandering Tartars, whose united camp consists of fifty thousand tents or families, </a:t>
            </a:r>
            <a:r>
              <a:rPr lang="en-US" sz="2600" dirty="0" err="1"/>
              <a:t>llustrate</a:t>
            </a:r>
            <a:r>
              <a:rPr lang="en-US" sz="2600" dirty="0"/>
              <a:t> the distant emigrations of the ancient Huns [footnote: “This great transmigration of 300,000 </a:t>
            </a:r>
            <a:r>
              <a:rPr lang="en-US" sz="2600" dirty="0" err="1"/>
              <a:t>Calmucks</a:t>
            </a:r>
            <a:r>
              <a:rPr lang="en-US" sz="2600" dirty="0"/>
              <a:t>, or </a:t>
            </a:r>
            <a:r>
              <a:rPr lang="en-US" sz="2600" dirty="0" err="1"/>
              <a:t>Torgouts</a:t>
            </a:r>
            <a:r>
              <a:rPr lang="en-US" sz="2600" dirty="0"/>
              <a:t>, happened in the year 1771. The original narrative of </a:t>
            </a:r>
            <a:r>
              <a:rPr lang="en-US" sz="2600" dirty="0" err="1"/>
              <a:t>Kien</a:t>
            </a:r>
            <a:r>
              <a:rPr lang="en-US" sz="2600" dirty="0"/>
              <a:t>-long, the reigning emperor of China, which was intended for the inscription of a column, has been translated by the missionaries of Pekin (</a:t>
            </a:r>
            <a:r>
              <a:rPr lang="en-US" sz="2600" i="1" dirty="0" err="1"/>
              <a:t>Mémoire</a:t>
            </a:r>
            <a:r>
              <a:rPr lang="en-US" sz="2600" i="1" dirty="0"/>
              <a:t> sur la Chine</a:t>
            </a:r>
            <a:r>
              <a:rPr lang="en-US" sz="2600" dirty="0"/>
              <a:t>, tom. </a:t>
            </a:r>
            <a:r>
              <a:rPr lang="en-US" sz="2600" dirty="0" err="1"/>
              <a:t>i</a:t>
            </a:r>
            <a:r>
              <a:rPr lang="en-US" sz="2600" dirty="0"/>
              <a:t>. p. 401-418)] (</a:t>
            </a:r>
            <a:r>
              <a:rPr lang="en-US" sz="2600" i="1" dirty="0"/>
              <a:t>DF, Bury, </a:t>
            </a:r>
            <a:r>
              <a:rPr lang="en-US" sz="2600" dirty="0"/>
              <a:t>IV, OLL, 126)</a:t>
            </a:r>
          </a:p>
          <a:p>
            <a:pPr>
              <a:lnSpc>
                <a:spcPct val="120000"/>
              </a:lnSpc>
            </a:pPr>
            <a:r>
              <a:rPr lang="en-US" sz="2600" dirty="0"/>
              <a:t>“Matthew Paris [recounts] how ‘in the year 1238, the inhabitants of </a:t>
            </a:r>
            <a:r>
              <a:rPr lang="en-US" sz="2600" dirty="0" err="1"/>
              <a:t>Gothia</a:t>
            </a:r>
            <a:r>
              <a:rPr lang="en-US" sz="2600" dirty="0"/>
              <a:t> [Sweden] and </a:t>
            </a:r>
            <a:r>
              <a:rPr lang="en-US" sz="2600" dirty="0" err="1"/>
              <a:t>Frise</a:t>
            </a:r>
            <a:r>
              <a:rPr lang="en-US" sz="2600" dirty="0"/>
              <a:t> were prevented, by their fear of the Tartars, from sending, as usual, their ships to the herring fishery on the coast of England; and as there was no exportation, forty or fifty of these fish were sold for a shilling’ […] It is whimsical that the orders of a Mogul Khan, who reigned on the borders of China, should have lowered the price of herrings on the English market”</a:t>
            </a:r>
          </a:p>
          <a:p>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23</a:t>
            </a:fld>
            <a:endParaRPr lang="en-GB" dirty="0"/>
          </a:p>
        </p:txBody>
      </p:sp>
    </p:spTree>
    <p:extLst>
      <p:ext uri="{BB962C8B-B14F-4D97-AF65-F5344CB8AC3E}">
        <p14:creationId xmlns:p14="http://schemas.microsoft.com/office/powerpoint/2010/main" val="244435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contenuto 6"/>
          <p:cNvPicPr>
            <a:picLocks noGrp="1" noChangeAspect="1"/>
          </p:cNvPicPr>
          <p:nvPr>
            <p:ph idx="1"/>
          </p:nvPr>
        </p:nvPicPr>
        <p:blipFill>
          <a:blip r:embed="rId2"/>
          <a:stretch>
            <a:fillRect/>
          </a:stretch>
        </p:blipFill>
        <p:spPr>
          <a:xfrm>
            <a:off x="121364" y="1305081"/>
            <a:ext cx="8915132" cy="4932231"/>
          </a:xfrm>
          <a:prstGeom prst="rect">
            <a:avLst/>
          </a:prstGeom>
        </p:spPr>
      </p:pic>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3</a:t>
            </a:fld>
            <a:endParaRPr lang="en-GB" dirty="0"/>
          </a:p>
        </p:txBody>
      </p:sp>
      <p:sp>
        <p:nvSpPr>
          <p:cNvPr id="6" name="Titolo 1"/>
          <p:cNvSpPr>
            <a:spLocks noGrp="1"/>
          </p:cNvSpPr>
          <p:nvPr>
            <p:ph type="title"/>
          </p:nvPr>
        </p:nvSpPr>
        <p:spPr>
          <a:xfrm>
            <a:off x="733425" y="326453"/>
            <a:ext cx="7543800" cy="864097"/>
          </a:xfrm>
        </p:spPr>
        <p:txBody>
          <a:bodyPr>
            <a:noAutofit/>
          </a:bodyPr>
          <a:lstStyle/>
          <a:p>
            <a:pPr>
              <a:defRPr/>
            </a:pPr>
            <a:r>
              <a:rPr lang="en-GB" sz="3600" dirty="0"/>
              <a:t>“World history” as a keyword</a:t>
            </a:r>
            <a:br>
              <a:rPr lang="en-GB" sz="3600" dirty="0"/>
            </a:br>
            <a:r>
              <a:rPr lang="en-GB" sz="2800" dirty="0" err="1"/>
              <a:t>Worldcat</a:t>
            </a:r>
            <a:r>
              <a:rPr lang="en-GB" sz="2800" dirty="0"/>
              <a:t>: </a:t>
            </a:r>
            <a:r>
              <a:rPr lang="en-GB" sz="2800" dirty="0">
                <a:hlinkClick r:id="rId3"/>
              </a:rPr>
              <a:t>http://www.worldcat.org/</a:t>
            </a:r>
            <a:endParaRPr lang="en-GB" sz="2800" dirty="0"/>
          </a:p>
        </p:txBody>
      </p:sp>
    </p:spTree>
    <p:extLst>
      <p:ext uri="{BB962C8B-B14F-4D97-AF65-F5344CB8AC3E}">
        <p14:creationId xmlns:p14="http://schemas.microsoft.com/office/powerpoint/2010/main" val="88600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5" y="404664"/>
            <a:ext cx="8940800" cy="863600"/>
          </a:xfrm>
        </p:spPr>
        <p:txBody>
          <a:bodyPr>
            <a:noAutofit/>
          </a:bodyPr>
          <a:lstStyle/>
          <a:p>
            <a:pPr>
              <a:defRPr/>
            </a:pPr>
            <a:r>
              <a:rPr lang="en-US" sz="3600" dirty="0"/>
              <a:t>What’s the core and the aim of ‘global history’ as distinct from ‘world’ or ‘universal’ history?</a:t>
            </a:r>
          </a:p>
        </p:txBody>
      </p:sp>
      <p:sp>
        <p:nvSpPr>
          <p:cNvPr id="64514" name="Content Placeholder 2"/>
          <p:cNvSpPr>
            <a:spLocks noGrp="1"/>
          </p:cNvSpPr>
          <p:nvPr>
            <p:ph idx="1"/>
          </p:nvPr>
        </p:nvSpPr>
        <p:spPr>
          <a:xfrm>
            <a:off x="539750" y="1988840"/>
            <a:ext cx="7992690" cy="4032548"/>
          </a:xfrm>
        </p:spPr>
        <p:txBody>
          <a:bodyPr>
            <a:normAutofit fontScale="92500" lnSpcReduction="10000"/>
          </a:bodyPr>
          <a:lstStyle/>
          <a:p>
            <a:r>
              <a:rPr lang="en-US" altLang="en-US" dirty="0"/>
              <a:t>The search for and analysis of connections, exchanges, communications, transmissions at a prospective and potentially ‘global’ level in their historically and geographically diverse forms</a:t>
            </a:r>
          </a:p>
          <a:p>
            <a:r>
              <a:rPr lang="en-US" altLang="en-US" dirty="0"/>
              <a:t>Are we exposed to a </a:t>
            </a:r>
            <a:r>
              <a:rPr lang="en-US" altLang="en-US" i="1" dirty="0"/>
              <a:t>teleological bias </a:t>
            </a:r>
            <a:r>
              <a:rPr lang="en-US" altLang="en-US" dirty="0"/>
              <a:t>toward present ‘globalization’?</a:t>
            </a:r>
          </a:p>
          <a:p>
            <a:r>
              <a:rPr lang="en-US" altLang="en-US" b="1" dirty="0">
                <a:solidFill>
                  <a:srgbClr val="FFC000"/>
                </a:solidFill>
              </a:rPr>
              <a:t>Yes</a:t>
            </a:r>
            <a:r>
              <a:rPr lang="en-US" altLang="en-US" dirty="0"/>
              <a:t>: the present form of globalization is the temporary, provisional (and reversible) outcome of long-term globalizing processes</a:t>
            </a:r>
          </a:p>
          <a:p>
            <a:r>
              <a:rPr lang="en-US" altLang="en-US" b="1" dirty="0">
                <a:solidFill>
                  <a:srgbClr val="FFC000"/>
                </a:solidFill>
              </a:rPr>
              <a:t>No</a:t>
            </a:r>
            <a:r>
              <a:rPr lang="en-US" altLang="en-US" dirty="0"/>
              <a:t>: we are not so much interested in the outcome – except when studying contemporary globalization – as in the </a:t>
            </a:r>
            <a:r>
              <a:rPr lang="en-US" altLang="en-US" i="1" dirty="0">
                <a:solidFill>
                  <a:srgbClr val="FFC000"/>
                </a:solidFill>
              </a:rPr>
              <a:t>historical processes </a:t>
            </a:r>
            <a:r>
              <a:rPr lang="en-US" altLang="en-US" dirty="0"/>
              <a:t>and the historically understandable forms of growing interconnectedness and the awareness thereof, independently from any specific later outcome</a:t>
            </a:r>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A109C0D-5895-44EC-88B1-4119FB5BB0C8}" type="slidenum">
              <a:rPr lang="en-GB" smtClean="0"/>
              <a:pPr>
                <a:defRPr/>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8964488" cy="864097"/>
          </a:xfrm>
        </p:spPr>
        <p:txBody>
          <a:bodyPr>
            <a:normAutofit/>
          </a:bodyPr>
          <a:lstStyle/>
          <a:p>
            <a:r>
              <a:rPr lang="it-IT" dirty="0"/>
              <a:t>‘Universal’ and ‘global’ </a:t>
            </a:r>
            <a:r>
              <a:rPr lang="it-IT" dirty="0" err="1"/>
              <a:t>history</a:t>
            </a:r>
            <a:r>
              <a:rPr lang="it-IT" dirty="0"/>
              <a:t> </a:t>
            </a:r>
            <a:r>
              <a:rPr lang="it-IT" dirty="0" err="1"/>
              <a:t>paradigms</a:t>
            </a:r>
            <a:endParaRPr lang="it-IT" dirty="0"/>
          </a:p>
        </p:txBody>
      </p:sp>
      <p:sp>
        <p:nvSpPr>
          <p:cNvPr id="3" name="Segnaposto contenuto 2"/>
          <p:cNvSpPr>
            <a:spLocks noGrp="1"/>
          </p:cNvSpPr>
          <p:nvPr>
            <p:ph idx="1"/>
          </p:nvPr>
        </p:nvSpPr>
        <p:spPr/>
        <p:txBody>
          <a:bodyPr/>
          <a:lstStyle/>
          <a:p>
            <a:r>
              <a:rPr lang="it-IT" dirty="0" err="1"/>
              <a:t>Providentialism</a:t>
            </a:r>
            <a:r>
              <a:rPr lang="it-IT" dirty="0"/>
              <a:t>: </a:t>
            </a:r>
            <a:r>
              <a:rPr lang="it-IT" dirty="0" err="1"/>
              <a:t>religious</a:t>
            </a:r>
            <a:r>
              <a:rPr lang="it-IT" dirty="0"/>
              <a:t> and </a:t>
            </a:r>
            <a:r>
              <a:rPr lang="it-IT" dirty="0" err="1"/>
              <a:t>philosophical</a:t>
            </a:r>
            <a:endParaRPr lang="it-IT" dirty="0"/>
          </a:p>
          <a:p>
            <a:r>
              <a:rPr lang="it-IT" dirty="0" err="1"/>
              <a:t>History</a:t>
            </a:r>
            <a:r>
              <a:rPr lang="it-IT" dirty="0"/>
              <a:t> of </a:t>
            </a:r>
            <a:r>
              <a:rPr lang="it-IT" dirty="0" err="1"/>
              <a:t>civilization</a:t>
            </a:r>
            <a:r>
              <a:rPr lang="it-IT" dirty="0"/>
              <a:t>, of ‘</a:t>
            </a:r>
            <a:r>
              <a:rPr lang="it-IT" dirty="0" err="1"/>
              <a:t>reason</a:t>
            </a:r>
            <a:r>
              <a:rPr lang="it-IT" dirty="0"/>
              <a:t>’, ‘free </a:t>
            </a:r>
            <a:r>
              <a:rPr lang="it-IT" dirty="0" err="1"/>
              <a:t>will</a:t>
            </a:r>
            <a:r>
              <a:rPr lang="it-IT" dirty="0"/>
              <a:t>’, ‘liberty’, liberal </a:t>
            </a:r>
            <a:r>
              <a:rPr lang="it-IT" dirty="0" err="1"/>
              <a:t>progressivism</a:t>
            </a:r>
            <a:r>
              <a:rPr lang="it-IT" dirty="0"/>
              <a:t>, </a:t>
            </a:r>
            <a:r>
              <a:rPr lang="it-IT" dirty="0" err="1"/>
              <a:t>modernization</a:t>
            </a:r>
            <a:endParaRPr lang="it-IT" dirty="0"/>
          </a:p>
          <a:p>
            <a:r>
              <a:rPr lang="it-IT" dirty="0" err="1"/>
              <a:t>Historical</a:t>
            </a:r>
            <a:r>
              <a:rPr lang="it-IT" dirty="0"/>
              <a:t> </a:t>
            </a:r>
            <a:r>
              <a:rPr lang="it-IT" dirty="0" err="1"/>
              <a:t>materialism</a:t>
            </a:r>
            <a:endParaRPr lang="it-IT" dirty="0"/>
          </a:p>
          <a:p>
            <a:r>
              <a:rPr lang="it-IT" dirty="0" err="1"/>
              <a:t>Structuralism</a:t>
            </a:r>
            <a:endParaRPr lang="it-IT" dirty="0"/>
          </a:p>
          <a:p>
            <a:r>
              <a:rPr lang="it-IT" dirty="0"/>
              <a:t>World </a:t>
            </a:r>
            <a:r>
              <a:rPr lang="it-IT" dirty="0" err="1"/>
              <a:t>systems</a:t>
            </a:r>
            <a:endParaRPr lang="it-IT" dirty="0"/>
          </a:p>
          <a:p>
            <a:r>
              <a:rPr lang="it-IT" dirty="0" err="1"/>
              <a:t>Post-colonial</a:t>
            </a:r>
            <a:endParaRPr lang="it-IT" dirty="0"/>
          </a:p>
          <a:p>
            <a:r>
              <a:rPr lang="it-IT" dirty="0"/>
              <a:t>Networks, multiple </a:t>
            </a:r>
            <a:r>
              <a:rPr lang="it-IT" dirty="0" err="1"/>
              <a:t>modernities</a:t>
            </a:r>
            <a:endParaRPr lang="it-IT" dirty="0"/>
          </a:p>
          <a:p>
            <a:r>
              <a:rPr lang="it-IT" dirty="0"/>
              <a:t>‘</a:t>
            </a:r>
            <a:r>
              <a:rPr lang="it-IT" b="1" dirty="0">
                <a:solidFill>
                  <a:srgbClr val="FFC000"/>
                </a:solidFill>
              </a:rPr>
              <a:t>Big</a:t>
            </a:r>
            <a:r>
              <a:rPr lang="it-IT" dirty="0"/>
              <a:t>’ </a:t>
            </a:r>
            <a:r>
              <a:rPr lang="it-IT" dirty="0" err="1"/>
              <a:t>history</a:t>
            </a:r>
            <a:r>
              <a:rPr lang="it-IT" dirty="0"/>
              <a:t>, data, </a:t>
            </a:r>
            <a:r>
              <a:rPr lang="it-IT" dirty="0" err="1"/>
              <a:t>questions</a:t>
            </a:r>
            <a:r>
              <a:rPr lang="it-IT" dirty="0"/>
              <a:t>, </a:t>
            </a:r>
            <a:r>
              <a:rPr lang="it-IT" dirty="0" err="1"/>
              <a:t>ideas</a:t>
            </a:r>
            <a:endParaRPr lang="it-IT" dirty="0"/>
          </a:p>
          <a:p>
            <a:endParaRPr lang="it-IT"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5</a:t>
            </a:fld>
            <a:endParaRPr lang="en-GB" dirty="0"/>
          </a:p>
        </p:txBody>
      </p:sp>
    </p:spTree>
    <p:extLst>
      <p:ext uri="{BB962C8B-B14F-4D97-AF65-F5344CB8AC3E}">
        <p14:creationId xmlns:p14="http://schemas.microsoft.com/office/powerpoint/2010/main" val="36869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8940800" cy="864097"/>
          </a:xfrm>
        </p:spPr>
        <p:txBody>
          <a:bodyPr>
            <a:noAutofit/>
          </a:bodyPr>
          <a:lstStyle/>
          <a:p>
            <a:r>
              <a:rPr lang="it-IT" sz="3600" dirty="0" err="1"/>
              <a:t>Perceptions</a:t>
            </a:r>
            <a:r>
              <a:rPr lang="it-IT" sz="3600" dirty="0"/>
              <a:t> of global </a:t>
            </a:r>
            <a:r>
              <a:rPr lang="it-IT" sz="3600" dirty="0" err="1"/>
              <a:t>connections</a:t>
            </a:r>
            <a:r>
              <a:rPr lang="it-IT" sz="3600" dirty="0"/>
              <a:t> in the </a:t>
            </a:r>
            <a:r>
              <a:rPr lang="it-IT" sz="3600" dirty="0" err="1"/>
              <a:t>early</a:t>
            </a:r>
            <a:r>
              <a:rPr lang="it-IT" sz="3600" dirty="0"/>
              <a:t> </a:t>
            </a:r>
            <a:r>
              <a:rPr lang="it-IT" sz="3600" dirty="0" err="1"/>
              <a:t>modern</a:t>
            </a:r>
            <a:r>
              <a:rPr lang="it-IT" sz="3600" dirty="0"/>
              <a:t> </a:t>
            </a:r>
            <a:r>
              <a:rPr lang="it-IT" sz="3600" dirty="0" err="1"/>
              <a:t>age</a:t>
            </a:r>
            <a:r>
              <a:rPr lang="it-IT" sz="3600" dirty="0"/>
              <a:t>; </a:t>
            </a:r>
            <a:r>
              <a:rPr lang="it-IT" sz="3600" dirty="0" err="1"/>
              <a:t>viewing</a:t>
            </a:r>
            <a:r>
              <a:rPr lang="it-IT" sz="3600" dirty="0"/>
              <a:t> the world </a:t>
            </a:r>
            <a:r>
              <a:rPr lang="it-IT" sz="3600" dirty="0" err="1"/>
              <a:t>as</a:t>
            </a:r>
            <a:r>
              <a:rPr lang="it-IT" sz="3600" dirty="0"/>
              <a:t> a </a:t>
            </a:r>
            <a:r>
              <a:rPr lang="it-IT" sz="3600" dirty="0" err="1"/>
              <a:t>unity</a:t>
            </a:r>
            <a:endParaRPr lang="it-IT" sz="3600" dirty="0"/>
          </a:p>
        </p:txBody>
      </p:sp>
      <p:sp>
        <p:nvSpPr>
          <p:cNvPr id="3" name="Segnaposto contenuto 2"/>
          <p:cNvSpPr>
            <a:spLocks noGrp="1"/>
          </p:cNvSpPr>
          <p:nvPr>
            <p:ph idx="1"/>
          </p:nvPr>
        </p:nvSpPr>
        <p:spPr>
          <a:xfrm>
            <a:off x="203734" y="1523889"/>
            <a:ext cx="8761288" cy="4608512"/>
          </a:xfrm>
        </p:spPr>
        <p:txBody>
          <a:bodyPr>
            <a:normAutofit/>
          </a:bodyPr>
          <a:lstStyle/>
          <a:p>
            <a:r>
              <a:rPr lang="it-IT" dirty="0"/>
              <a:t>G. B. </a:t>
            </a:r>
            <a:r>
              <a:rPr lang="it-IT" dirty="0" err="1"/>
              <a:t>Ramusio</a:t>
            </a:r>
            <a:endParaRPr lang="it-IT" dirty="0"/>
          </a:p>
          <a:p>
            <a:r>
              <a:rPr lang="it-IT" dirty="0"/>
              <a:t>Francesco Guicciardini:</a:t>
            </a:r>
          </a:p>
          <a:p>
            <a:pPr marL="0" indent="0">
              <a:buNone/>
            </a:pPr>
            <a:r>
              <a:rPr lang="it-IT" sz="2000" dirty="0"/>
              <a:t>“Ma non aveva dato tanta molestia </a:t>
            </a:r>
            <a:r>
              <a:rPr lang="it-IT" sz="2000" dirty="0" err="1"/>
              <a:t>a’</a:t>
            </a:r>
            <a:r>
              <a:rPr lang="it-IT" sz="2000" dirty="0"/>
              <a:t> </a:t>
            </a:r>
            <a:r>
              <a:rPr lang="it-IT" sz="2000" dirty="0" err="1"/>
              <a:t>Viniziani</a:t>
            </a:r>
            <a:r>
              <a:rPr lang="it-IT" sz="2000" dirty="0"/>
              <a:t> la guerra de' turchi quanta molestia e detrimento dette l'essere stato intercetto dal re di Portogallo il commercio delle spezierie, le quali i mercanti e i legni loro conducendo da Alessandria, città nobilissima, a </a:t>
            </a:r>
            <a:r>
              <a:rPr lang="it-IT" sz="2000" dirty="0" err="1"/>
              <a:t>Vinegia</a:t>
            </a:r>
            <a:r>
              <a:rPr lang="it-IT" sz="2000" dirty="0"/>
              <a:t>, spargevano con grandissimo guadagno per tutte le provincie della cristianità. La quale cosa, essendo stata delle </a:t>
            </a:r>
            <a:r>
              <a:rPr lang="it-IT" sz="2000" dirty="0" err="1"/>
              <a:t>piú</a:t>
            </a:r>
            <a:r>
              <a:rPr lang="it-IT" sz="2000" dirty="0"/>
              <a:t> memorabili che da molti secoli in qua siano accadute nel mondo, e avendo, per il danno che ne ricevé la città di </a:t>
            </a:r>
            <a:r>
              <a:rPr lang="it-IT" sz="2000" dirty="0" err="1"/>
              <a:t>Vinegia</a:t>
            </a:r>
            <a:r>
              <a:rPr lang="it-IT" sz="2000" dirty="0"/>
              <a:t>, qualche </a:t>
            </a:r>
            <a:r>
              <a:rPr lang="it-IT" sz="2000" i="1" dirty="0" err="1">
                <a:solidFill>
                  <a:srgbClr val="FFC000"/>
                </a:solidFill>
              </a:rPr>
              <a:t>connessità</a:t>
            </a:r>
            <a:r>
              <a:rPr lang="it-IT" sz="2000" i="1" dirty="0">
                <a:solidFill>
                  <a:srgbClr val="FFC000"/>
                </a:solidFill>
              </a:rPr>
              <a:t> con le cose italiane</a:t>
            </a:r>
            <a:r>
              <a:rPr lang="it-IT" sz="2000" dirty="0"/>
              <a:t>, non è al tutto </a:t>
            </a:r>
            <a:r>
              <a:rPr lang="it-IT" sz="2000" dirty="0" err="1"/>
              <a:t>fuora</a:t>
            </a:r>
            <a:r>
              <a:rPr lang="it-IT" sz="2000" dirty="0"/>
              <a:t> del proposito farne alquanto distesamente memoria [...] Per queste navigazioni si è manifestato essersi nella cognizione della terra ingannati in molte cose gli antichi [...] Né solo ha questa navigazione confuso molte cose affermate dagli scrittori delle cose terrene, ma dato, oltre a ciò, qualche </a:t>
            </a:r>
            <a:r>
              <a:rPr lang="it-IT" sz="2000" dirty="0" err="1"/>
              <a:t>anzietà</a:t>
            </a:r>
            <a:r>
              <a:rPr lang="it-IT" sz="2000" dirty="0"/>
              <a:t> agli interpreti della scrittura sacra ” (</a:t>
            </a:r>
            <a:r>
              <a:rPr lang="it-IT" sz="2000" i="1" dirty="0"/>
              <a:t>Storia d’Italia</a:t>
            </a:r>
            <a:r>
              <a:rPr lang="it-IT" sz="2000" dirty="0"/>
              <a:t>, 1561, VI, 9)</a:t>
            </a:r>
          </a:p>
          <a:p>
            <a:pPr marL="0" indent="0">
              <a:buNone/>
            </a:pPr>
            <a:endParaRPr lang="it-IT" sz="2000"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6</a:t>
            </a:fld>
            <a:endParaRPr lang="en-GB" dirty="0"/>
          </a:p>
        </p:txBody>
      </p:sp>
    </p:spTree>
    <p:extLst>
      <p:ext uri="{BB962C8B-B14F-4D97-AF65-F5344CB8AC3E}">
        <p14:creationId xmlns:p14="http://schemas.microsoft.com/office/powerpoint/2010/main" val="265143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890" y="1979539"/>
            <a:ext cx="9036496" cy="582266"/>
          </a:xfrm>
        </p:spPr>
        <p:txBody>
          <a:bodyPr>
            <a:normAutofit/>
          </a:bodyPr>
          <a:lstStyle/>
          <a:p>
            <a:r>
              <a:rPr lang="it-IT" sz="2800" dirty="0"/>
              <a:t>Giovanni Botero, </a:t>
            </a:r>
            <a:r>
              <a:rPr lang="it-IT" sz="2800" i="1" dirty="0"/>
              <a:t>Relazioni universali</a:t>
            </a:r>
            <a:r>
              <a:rPr lang="it-IT" sz="2800" dirty="0"/>
              <a:t> (1591-1611)</a:t>
            </a:r>
          </a:p>
        </p:txBody>
      </p:sp>
      <p:sp>
        <p:nvSpPr>
          <p:cNvPr id="3" name="Segnaposto contenuto 2"/>
          <p:cNvSpPr>
            <a:spLocks noGrp="1"/>
          </p:cNvSpPr>
          <p:nvPr>
            <p:ph idx="1"/>
          </p:nvPr>
        </p:nvSpPr>
        <p:spPr>
          <a:xfrm>
            <a:off x="1835150" y="2609123"/>
            <a:ext cx="7737136" cy="1584176"/>
          </a:xfrm>
        </p:spPr>
        <p:txBody>
          <a:bodyPr>
            <a:normAutofit fontScale="92500" lnSpcReduction="10000"/>
          </a:bodyPr>
          <a:lstStyle/>
          <a:p>
            <a:r>
              <a:rPr lang="it-IT" dirty="0"/>
              <a:t>A </a:t>
            </a:r>
            <a:r>
              <a:rPr lang="it-IT" dirty="0" err="1"/>
              <a:t>historical</a:t>
            </a:r>
            <a:r>
              <a:rPr lang="it-IT" dirty="0"/>
              <a:t> turn with a </a:t>
            </a:r>
            <a:r>
              <a:rPr lang="it-IT" dirty="0" err="1"/>
              <a:t>periodizing</a:t>
            </a:r>
            <a:r>
              <a:rPr lang="it-IT" dirty="0"/>
              <a:t> </a:t>
            </a:r>
            <a:r>
              <a:rPr lang="it-IT" dirty="0" err="1"/>
              <a:t>meaning</a:t>
            </a:r>
            <a:endParaRPr lang="it-IT" dirty="0"/>
          </a:p>
          <a:p>
            <a:r>
              <a:rPr lang="it-IT" dirty="0"/>
              <a:t>Christian and </a:t>
            </a:r>
            <a:r>
              <a:rPr lang="it-IT" dirty="0" err="1"/>
              <a:t>European</a:t>
            </a:r>
            <a:r>
              <a:rPr lang="it-IT" dirty="0"/>
              <a:t> </a:t>
            </a:r>
            <a:r>
              <a:rPr lang="it-IT" dirty="0" err="1"/>
              <a:t>centrism</a:t>
            </a:r>
            <a:r>
              <a:rPr lang="it-IT" dirty="0"/>
              <a:t> (Benzoni)</a:t>
            </a:r>
          </a:p>
          <a:p>
            <a:r>
              <a:rPr lang="it-IT" dirty="0"/>
              <a:t>A “nascente rete di rapporti planetari” (</a:t>
            </a:r>
            <a:r>
              <a:rPr lang="it-IT" dirty="0" err="1"/>
              <a:t>rising</a:t>
            </a:r>
            <a:r>
              <a:rPr lang="it-IT" dirty="0"/>
              <a:t> network of </a:t>
            </a:r>
            <a:r>
              <a:rPr lang="it-IT" dirty="0" err="1"/>
              <a:t>planetary</a:t>
            </a:r>
            <a:r>
              <a:rPr lang="it-IT" dirty="0"/>
              <a:t> </a:t>
            </a:r>
            <a:r>
              <a:rPr lang="it-IT" dirty="0" err="1"/>
              <a:t>relationships</a:t>
            </a:r>
            <a:r>
              <a:rPr lang="it-IT" dirty="0"/>
              <a:t>) (Benzoni)</a:t>
            </a:r>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7</a:t>
            </a:fld>
            <a:endParaRPr lang="en-GB" dirty="0"/>
          </a:p>
        </p:txBody>
      </p:sp>
      <p:sp>
        <p:nvSpPr>
          <p:cNvPr id="6" name="Titolo 1"/>
          <p:cNvSpPr txBox="1">
            <a:spLocks/>
          </p:cNvSpPr>
          <p:nvPr/>
        </p:nvSpPr>
        <p:spPr>
          <a:xfrm>
            <a:off x="387922" y="4462321"/>
            <a:ext cx="8460432" cy="864097"/>
          </a:xfrm>
          <a:prstGeom prst="rect">
            <a:avLst/>
          </a:prstGeom>
        </p:spPr>
        <p:txBody>
          <a:bodyPr vert="horz" lIns="91440" tIns="45720" rIns="91440" bIns="45720" rtlCol="0" anchor="ctr" anchorCtr="0">
            <a:noAutofit/>
          </a:bodyPr>
          <a:lstStyle>
            <a:lvl1pPr algn="ctr" rtl="0" eaLnBrk="0" fontAlgn="base" hangingPunct="0">
              <a:lnSpc>
                <a:spcPct val="85000"/>
              </a:lnSpc>
              <a:spcBef>
                <a:spcPct val="0"/>
              </a:spcBef>
              <a:spcAft>
                <a:spcPct val="0"/>
              </a:spcAft>
              <a:defRPr sz="4400" b="1"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a:lstStyle>
          <a:p>
            <a:r>
              <a:rPr lang="it-IT" sz="2800" dirty="0"/>
              <a:t>Antonio </a:t>
            </a:r>
            <a:r>
              <a:rPr lang="it-IT" sz="2800" dirty="0" err="1"/>
              <a:t>Possevino</a:t>
            </a:r>
            <a:r>
              <a:rPr lang="it-IT" sz="2800" dirty="0"/>
              <a:t>, </a:t>
            </a:r>
            <a:r>
              <a:rPr lang="it-IT" sz="2800" i="1" dirty="0"/>
              <a:t>Apparatus ad omnium </a:t>
            </a:r>
            <a:r>
              <a:rPr lang="it-IT" sz="2800" i="1" dirty="0" err="1"/>
              <a:t>gentium</a:t>
            </a:r>
            <a:r>
              <a:rPr lang="it-IT" sz="2800" i="1" dirty="0"/>
              <a:t> </a:t>
            </a:r>
            <a:r>
              <a:rPr lang="it-IT" sz="2800" i="1" dirty="0" err="1"/>
              <a:t>historiam</a:t>
            </a:r>
            <a:r>
              <a:rPr lang="it-IT" sz="2800" i="1" dirty="0"/>
              <a:t> </a:t>
            </a:r>
            <a:r>
              <a:rPr lang="it-IT" sz="2800" dirty="0"/>
              <a:t>(1597)</a:t>
            </a:r>
          </a:p>
        </p:txBody>
      </p:sp>
      <p:sp>
        <p:nvSpPr>
          <p:cNvPr id="7" name="Titolo 1"/>
          <p:cNvSpPr txBox="1">
            <a:spLocks/>
          </p:cNvSpPr>
          <p:nvPr/>
        </p:nvSpPr>
        <p:spPr>
          <a:xfrm>
            <a:off x="827584" y="620688"/>
            <a:ext cx="7200800" cy="747929"/>
          </a:xfrm>
          <a:prstGeom prst="rect">
            <a:avLst/>
          </a:prstGeom>
        </p:spPr>
        <p:txBody>
          <a:bodyPr vert="horz" lIns="91440" tIns="45720" rIns="91440" bIns="45720" rtlCol="0" anchor="ctr" anchorCtr="0">
            <a:normAutofit/>
          </a:bodyPr>
          <a:lstStyle>
            <a:lvl1pPr algn="ctr" rtl="0" eaLnBrk="0" fontAlgn="base" hangingPunct="0">
              <a:lnSpc>
                <a:spcPct val="85000"/>
              </a:lnSpc>
              <a:spcBef>
                <a:spcPct val="0"/>
              </a:spcBef>
              <a:spcAft>
                <a:spcPct val="0"/>
              </a:spcAft>
              <a:defRPr sz="4400" b="1"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a:lstStyle>
          <a:p>
            <a:r>
              <a:rPr lang="it-IT" sz="2800" dirty="0"/>
              <a:t>Pietro Martire d' </a:t>
            </a:r>
            <a:r>
              <a:rPr lang="it-IT" sz="2800" dirty="0" err="1"/>
              <a:t>Anghiera</a:t>
            </a:r>
            <a:endParaRPr lang="it-IT" sz="2800" dirty="0"/>
          </a:p>
        </p:txBody>
      </p:sp>
      <p:sp>
        <p:nvSpPr>
          <p:cNvPr id="8" name="Titolo 1"/>
          <p:cNvSpPr txBox="1">
            <a:spLocks/>
          </p:cNvSpPr>
          <p:nvPr/>
        </p:nvSpPr>
        <p:spPr>
          <a:xfrm>
            <a:off x="467544" y="1258651"/>
            <a:ext cx="8748464" cy="747929"/>
          </a:xfrm>
          <a:prstGeom prst="rect">
            <a:avLst/>
          </a:prstGeom>
        </p:spPr>
        <p:txBody>
          <a:bodyPr vert="horz" lIns="91440" tIns="45720" rIns="91440" bIns="45720" rtlCol="0" anchor="ctr" anchorCtr="0">
            <a:normAutofit/>
          </a:bodyPr>
          <a:lstStyle>
            <a:lvl1pPr algn="ctr" rtl="0" eaLnBrk="0" fontAlgn="base" hangingPunct="0">
              <a:lnSpc>
                <a:spcPct val="85000"/>
              </a:lnSpc>
              <a:spcBef>
                <a:spcPct val="0"/>
              </a:spcBef>
              <a:spcAft>
                <a:spcPct val="0"/>
              </a:spcAft>
              <a:defRPr sz="4400" b="1" kern="1200" spc="-50">
                <a:solidFill>
                  <a:srgbClr val="FFC000"/>
                </a:solidFill>
                <a:latin typeface="+mj-lt"/>
                <a:ea typeface="+mj-ea"/>
                <a:cs typeface="+mj-cs"/>
              </a:defRPr>
            </a:lvl1pPr>
            <a:lvl2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2pPr>
            <a:lvl3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3pPr>
            <a:lvl4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4pPr>
            <a:lvl5pPr algn="ctr" rtl="0" eaLnBrk="0" fontAlgn="base" hangingPunct="0">
              <a:lnSpc>
                <a:spcPct val="85000"/>
              </a:lnSpc>
              <a:spcBef>
                <a:spcPct val="0"/>
              </a:spcBef>
              <a:spcAft>
                <a:spcPct val="0"/>
              </a:spcAft>
              <a:defRPr sz="4800">
                <a:solidFill>
                  <a:srgbClr val="FFC000"/>
                </a:solidFill>
                <a:latin typeface="Calibri Light" panose="020F0302020204030204" pitchFamily="34" charset="0"/>
              </a:defRPr>
            </a:lvl5pPr>
            <a:lvl6pPr marL="457200" algn="ctr" rtl="0" fontAlgn="base">
              <a:lnSpc>
                <a:spcPct val="85000"/>
              </a:lnSpc>
              <a:spcBef>
                <a:spcPct val="0"/>
              </a:spcBef>
              <a:spcAft>
                <a:spcPct val="0"/>
              </a:spcAft>
              <a:defRPr sz="4800">
                <a:solidFill>
                  <a:srgbClr val="FFC000"/>
                </a:solidFill>
                <a:latin typeface="Calibri Light" panose="020F0302020204030204" pitchFamily="34" charset="0"/>
              </a:defRPr>
            </a:lvl6pPr>
            <a:lvl7pPr marL="914400" algn="ctr" rtl="0" fontAlgn="base">
              <a:lnSpc>
                <a:spcPct val="85000"/>
              </a:lnSpc>
              <a:spcBef>
                <a:spcPct val="0"/>
              </a:spcBef>
              <a:spcAft>
                <a:spcPct val="0"/>
              </a:spcAft>
              <a:defRPr sz="4800">
                <a:solidFill>
                  <a:srgbClr val="FFC000"/>
                </a:solidFill>
                <a:latin typeface="Calibri Light" panose="020F0302020204030204" pitchFamily="34" charset="0"/>
              </a:defRPr>
            </a:lvl7pPr>
            <a:lvl8pPr marL="1371600" algn="ctr" rtl="0" fontAlgn="base">
              <a:lnSpc>
                <a:spcPct val="85000"/>
              </a:lnSpc>
              <a:spcBef>
                <a:spcPct val="0"/>
              </a:spcBef>
              <a:spcAft>
                <a:spcPct val="0"/>
              </a:spcAft>
              <a:defRPr sz="4800">
                <a:solidFill>
                  <a:srgbClr val="FFC000"/>
                </a:solidFill>
                <a:latin typeface="Calibri Light" panose="020F0302020204030204" pitchFamily="34" charset="0"/>
              </a:defRPr>
            </a:lvl8pPr>
            <a:lvl9pPr marL="1828800" algn="ctr" rtl="0" fontAlgn="base">
              <a:lnSpc>
                <a:spcPct val="85000"/>
              </a:lnSpc>
              <a:spcBef>
                <a:spcPct val="0"/>
              </a:spcBef>
              <a:spcAft>
                <a:spcPct val="0"/>
              </a:spcAft>
              <a:defRPr sz="4800">
                <a:solidFill>
                  <a:srgbClr val="FFC000"/>
                </a:solidFill>
                <a:latin typeface="Calibri Light" panose="020F0302020204030204" pitchFamily="34" charset="0"/>
              </a:defRPr>
            </a:lvl9pPr>
          </a:lstStyle>
          <a:p>
            <a:r>
              <a:rPr lang="it-IT" sz="2800" dirty="0"/>
              <a:t>Giovanni </a:t>
            </a:r>
            <a:r>
              <a:rPr lang="it-IT" sz="2800" dirty="0" err="1"/>
              <a:t>Tarcagnota</a:t>
            </a:r>
            <a:r>
              <a:rPr lang="it-IT" sz="2800" dirty="0"/>
              <a:t>, </a:t>
            </a:r>
            <a:r>
              <a:rPr lang="it-IT" sz="2800" i="1" dirty="0" err="1"/>
              <a:t>Historie</a:t>
            </a:r>
            <a:r>
              <a:rPr lang="it-IT" sz="2800" i="1" dirty="0"/>
              <a:t> del mondo </a:t>
            </a:r>
            <a:r>
              <a:rPr lang="it-IT" sz="2800" dirty="0"/>
              <a:t>(1562)</a:t>
            </a:r>
          </a:p>
        </p:txBody>
      </p:sp>
    </p:spTree>
    <p:extLst>
      <p:ext uri="{BB962C8B-B14F-4D97-AF65-F5344CB8AC3E}">
        <p14:creationId xmlns:p14="http://schemas.microsoft.com/office/powerpoint/2010/main" val="253254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89280" cy="864097"/>
          </a:xfrm>
        </p:spPr>
        <p:txBody>
          <a:bodyPr>
            <a:normAutofit fontScale="90000"/>
          </a:bodyPr>
          <a:lstStyle/>
          <a:p>
            <a:r>
              <a:rPr lang="en-US" dirty="0"/>
              <a:t>Material processes, cultural practices and </a:t>
            </a:r>
            <a:r>
              <a:rPr lang="en-US" i="1" dirty="0"/>
              <a:t>intellectual perceptions</a:t>
            </a:r>
          </a:p>
        </p:txBody>
      </p:sp>
      <p:sp>
        <p:nvSpPr>
          <p:cNvPr id="3" name="Content Placeholder 2"/>
          <p:cNvSpPr>
            <a:spLocks noGrp="1"/>
          </p:cNvSpPr>
          <p:nvPr>
            <p:ph idx="1"/>
          </p:nvPr>
        </p:nvSpPr>
        <p:spPr>
          <a:xfrm>
            <a:off x="395536" y="1628800"/>
            <a:ext cx="8208912" cy="4392488"/>
          </a:xfrm>
        </p:spPr>
        <p:txBody>
          <a:bodyPr>
            <a:normAutofit fontScale="92500" lnSpcReduction="10000"/>
          </a:bodyPr>
          <a:lstStyle/>
          <a:p>
            <a:pPr>
              <a:tabLst>
                <a:tab pos="806450" algn="l"/>
              </a:tabLst>
            </a:pPr>
            <a:r>
              <a:rPr lang="en-US" dirty="0">
                <a:solidFill>
                  <a:srgbClr val="FFC000"/>
                </a:solidFill>
              </a:rPr>
              <a:t>Transition from </a:t>
            </a:r>
            <a:r>
              <a:rPr lang="en-US" i="1" dirty="0">
                <a:solidFill>
                  <a:srgbClr val="FFC000"/>
                </a:solidFill>
              </a:rPr>
              <a:t>collecting</a:t>
            </a:r>
            <a:r>
              <a:rPr lang="en-US" dirty="0">
                <a:solidFill>
                  <a:srgbClr val="FFC000"/>
                </a:solidFill>
              </a:rPr>
              <a:t> to </a:t>
            </a:r>
            <a:r>
              <a:rPr lang="en-US" i="1" dirty="0">
                <a:solidFill>
                  <a:srgbClr val="FFC000"/>
                </a:solidFill>
              </a:rPr>
              <a:t>mapping, commenting </a:t>
            </a:r>
            <a:r>
              <a:rPr lang="en-US" dirty="0">
                <a:solidFill>
                  <a:srgbClr val="FFC000"/>
                </a:solidFill>
              </a:rPr>
              <a:t>and </a:t>
            </a:r>
            <a:r>
              <a:rPr lang="en-US" i="1" dirty="0">
                <a:solidFill>
                  <a:srgbClr val="FFC000"/>
                </a:solidFill>
              </a:rPr>
              <a:t>interpreting</a:t>
            </a:r>
            <a:r>
              <a:rPr lang="en-US" dirty="0">
                <a:solidFill>
                  <a:srgbClr val="FFC000"/>
                </a:solidFill>
              </a:rPr>
              <a:t>: </a:t>
            </a:r>
            <a:r>
              <a:rPr lang="en-US" dirty="0"/>
              <a:t>travel accounts collections      universal history and geography                       	philosophical history</a:t>
            </a:r>
          </a:p>
          <a:p>
            <a:r>
              <a:rPr lang="en-US" dirty="0" err="1">
                <a:solidFill>
                  <a:srgbClr val="FFC000"/>
                </a:solidFill>
              </a:rPr>
              <a:t>Periodizing</a:t>
            </a:r>
            <a:r>
              <a:rPr lang="en-US" dirty="0">
                <a:solidFill>
                  <a:srgbClr val="FFC000"/>
                </a:solidFill>
              </a:rPr>
              <a:t> implications </a:t>
            </a:r>
            <a:r>
              <a:rPr lang="en-US" dirty="0"/>
              <a:t>of ‘proto-globalization, national characters, sovereign States, international relations, law of nations (Hume)</a:t>
            </a:r>
          </a:p>
          <a:p>
            <a:r>
              <a:rPr lang="en-US" dirty="0">
                <a:solidFill>
                  <a:srgbClr val="FFC000"/>
                </a:solidFill>
              </a:rPr>
              <a:t>Universalism and Cosmopolitanism</a:t>
            </a:r>
            <a:r>
              <a:rPr lang="en-US" dirty="0"/>
              <a:t> (citizens of the world)</a:t>
            </a:r>
          </a:p>
          <a:p>
            <a:r>
              <a:rPr lang="en-US" dirty="0">
                <a:solidFill>
                  <a:srgbClr val="FFC000"/>
                </a:solidFill>
              </a:rPr>
              <a:t>Balance of power </a:t>
            </a:r>
            <a:r>
              <a:rPr lang="en-US" dirty="0"/>
              <a:t>between European nations (Montesquieu)</a:t>
            </a:r>
          </a:p>
          <a:p>
            <a:r>
              <a:rPr lang="en-US" dirty="0">
                <a:solidFill>
                  <a:srgbClr val="FFC000"/>
                </a:solidFill>
              </a:rPr>
              <a:t>Commerce</a:t>
            </a:r>
            <a:r>
              <a:rPr lang="en-US" dirty="0"/>
              <a:t> as intercourse, interaction, acculturation and improvement</a:t>
            </a:r>
          </a:p>
          <a:p>
            <a:r>
              <a:rPr lang="en-US" dirty="0">
                <a:solidFill>
                  <a:srgbClr val="FFC000"/>
                </a:solidFill>
              </a:rPr>
              <a:t>Impact</a:t>
            </a:r>
            <a:r>
              <a:rPr lang="en-US" dirty="0"/>
              <a:t> </a:t>
            </a:r>
            <a:r>
              <a:rPr lang="en-US" dirty="0">
                <a:solidFill>
                  <a:srgbClr val="FFC000"/>
                </a:solidFill>
              </a:rPr>
              <a:t>on</a:t>
            </a:r>
            <a:r>
              <a:rPr lang="en-US" dirty="0"/>
              <a:t> philosophical and political concepts</a:t>
            </a:r>
          </a:p>
          <a:p>
            <a:r>
              <a:rPr lang="en-US" dirty="0"/>
              <a:t>Notions of </a:t>
            </a:r>
            <a:r>
              <a:rPr lang="en-US" dirty="0">
                <a:solidFill>
                  <a:srgbClr val="FFC000"/>
                </a:solidFill>
              </a:rPr>
              <a:t>connected</a:t>
            </a:r>
            <a:r>
              <a:rPr lang="en-US" dirty="0"/>
              <a:t> </a:t>
            </a:r>
            <a:r>
              <a:rPr lang="en-US" dirty="0">
                <a:solidFill>
                  <a:srgbClr val="FFC000"/>
                </a:solidFill>
              </a:rPr>
              <a:t>histories</a:t>
            </a:r>
          </a:p>
          <a:p>
            <a:endParaRPr lang="en-US" dirty="0"/>
          </a:p>
        </p:txBody>
      </p:sp>
      <p:sp>
        <p:nvSpPr>
          <p:cNvPr id="4" name="Footer Placeholder 3"/>
          <p:cNvSpPr>
            <a:spLocks noGrp="1"/>
          </p:cNvSpPr>
          <p:nvPr>
            <p:ph type="ft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6227EC86-727F-4586-B2CA-D679CFEA9BD3}" type="slidenum">
              <a:rPr lang="en-GB" smtClean="0"/>
              <a:pPr>
                <a:defRPr/>
              </a:pPr>
              <a:t>8</a:t>
            </a:fld>
            <a:endParaRPr lang="en-GB" dirty="0"/>
          </a:p>
        </p:txBody>
      </p:sp>
      <p:sp>
        <p:nvSpPr>
          <p:cNvPr id="6" name="Freccia a destra 5"/>
          <p:cNvSpPr/>
          <p:nvPr/>
        </p:nvSpPr>
        <p:spPr>
          <a:xfrm>
            <a:off x="3779912" y="1916832"/>
            <a:ext cx="288032" cy="288032"/>
          </a:xfrm>
          <a:prstGeom prst="rightArrow">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7812360" y="1948025"/>
            <a:ext cx="288032" cy="288032"/>
          </a:xfrm>
          <a:prstGeom prst="rightArrow">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2"/>
          <a:stretch>
            <a:fillRect/>
          </a:stretch>
        </p:blipFill>
        <p:spPr>
          <a:xfrm>
            <a:off x="755576" y="2190790"/>
            <a:ext cx="310923" cy="341406"/>
          </a:xfrm>
          <a:prstGeom prst="rect">
            <a:avLst/>
          </a:prstGeom>
        </p:spPr>
      </p:pic>
    </p:spTree>
    <p:extLst>
      <p:ext uri="{BB962C8B-B14F-4D97-AF65-F5344CB8AC3E}">
        <p14:creationId xmlns:p14="http://schemas.microsoft.com/office/powerpoint/2010/main" val="332579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332656"/>
            <a:ext cx="8928992" cy="864097"/>
          </a:xfrm>
        </p:spPr>
        <p:txBody>
          <a:bodyPr>
            <a:noAutofit/>
          </a:bodyPr>
          <a:lstStyle/>
          <a:p>
            <a:r>
              <a:rPr lang="en-US" sz="3200" b="0" spc="0" dirty="0">
                <a:latin typeface="Calibri" panose="020F0502020204030204"/>
                <a:ea typeface="+mn-ea"/>
                <a:cs typeface="+mn-cs"/>
              </a:rPr>
              <a:t>C</a:t>
            </a:r>
            <a:r>
              <a:rPr lang="en-US" sz="3200" b="0" i="1" spc="0" dirty="0">
                <a:latin typeface="Calibri" panose="020F0502020204030204"/>
                <a:ea typeface="+mn-ea"/>
                <a:cs typeface="+mn-cs"/>
              </a:rPr>
              <a:t>ollecting</a:t>
            </a:r>
            <a:r>
              <a:rPr lang="en-US" sz="3200" b="0" spc="0" dirty="0">
                <a:latin typeface="Calibri" panose="020F0502020204030204"/>
                <a:ea typeface="+mn-ea"/>
                <a:cs typeface="+mn-cs"/>
              </a:rPr>
              <a:t> to </a:t>
            </a:r>
            <a:r>
              <a:rPr lang="en-US" sz="3200" b="0" i="1" spc="0" dirty="0">
                <a:latin typeface="Calibri" panose="020F0502020204030204"/>
                <a:ea typeface="+mn-ea"/>
                <a:cs typeface="+mn-cs"/>
              </a:rPr>
              <a:t>mapping, commenting </a:t>
            </a:r>
            <a:r>
              <a:rPr lang="en-US" sz="3200" b="0" spc="0" dirty="0">
                <a:latin typeface="Calibri" panose="020F0502020204030204"/>
                <a:ea typeface="+mn-ea"/>
                <a:cs typeface="+mn-cs"/>
              </a:rPr>
              <a:t>and </a:t>
            </a:r>
            <a:r>
              <a:rPr lang="en-US" sz="3200" b="0" i="1" spc="0" dirty="0">
                <a:latin typeface="Calibri" panose="020F0502020204030204"/>
                <a:ea typeface="+mn-ea"/>
                <a:cs typeface="+mn-cs"/>
              </a:rPr>
              <a:t>interpreting</a:t>
            </a:r>
            <a:r>
              <a:rPr lang="en-US" sz="3200" b="0" spc="0" dirty="0">
                <a:latin typeface="Calibri" panose="020F0502020204030204"/>
                <a:ea typeface="+mn-ea"/>
                <a:cs typeface="+mn-cs"/>
              </a:rPr>
              <a:t>: from world to global</a:t>
            </a:r>
            <a:endParaRPr lang="it-IT" sz="6000" dirty="0"/>
          </a:p>
        </p:txBody>
      </p:sp>
      <p:sp>
        <p:nvSpPr>
          <p:cNvPr id="3" name="Segnaposto contenuto 2"/>
          <p:cNvSpPr>
            <a:spLocks noGrp="1"/>
          </p:cNvSpPr>
          <p:nvPr>
            <p:ph idx="1"/>
          </p:nvPr>
        </p:nvSpPr>
        <p:spPr>
          <a:xfrm>
            <a:off x="472109" y="1376368"/>
            <a:ext cx="8136903" cy="4902746"/>
          </a:xfrm>
        </p:spPr>
        <p:txBody>
          <a:bodyPr>
            <a:normAutofit fontScale="47500" lnSpcReduction="20000"/>
          </a:bodyPr>
          <a:lstStyle/>
          <a:p>
            <a:r>
              <a:rPr lang="it-IT" sz="4400" dirty="0"/>
              <a:t>Churchill, Harris, </a:t>
            </a:r>
            <a:r>
              <a:rPr lang="it-IT" sz="4400" dirty="0" err="1"/>
              <a:t>Prévost</a:t>
            </a:r>
            <a:r>
              <a:rPr lang="it-IT" sz="4400" dirty="0"/>
              <a:t> to the </a:t>
            </a:r>
            <a:r>
              <a:rPr lang="it-IT" sz="4400" i="1" dirty="0"/>
              <a:t>Universal </a:t>
            </a:r>
            <a:r>
              <a:rPr lang="it-IT" sz="4400" i="1" dirty="0" err="1"/>
              <a:t>history</a:t>
            </a:r>
            <a:r>
              <a:rPr lang="it-IT" sz="4400" i="1" dirty="0"/>
              <a:t> </a:t>
            </a:r>
            <a:r>
              <a:rPr lang="it-IT" sz="4400" dirty="0"/>
              <a:t>(1736-1764)</a:t>
            </a:r>
          </a:p>
          <a:p>
            <a:pPr>
              <a:lnSpc>
                <a:spcPct val="120000"/>
              </a:lnSpc>
            </a:pPr>
            <a:r>
              <a:rPr lang="it-IT" sz="4400" i="1" dirty="0"/>
              <a:t>Universal </a:t>
            </a:r>
            <a:r>
              <a:rPr lang="it-IT" sz="4400" i="1" dirty="0" err="1"/>
              <a:t>history</a:t>
            </a:r>
            <a:r>
              <a:rPr lang="it-IT" sz="4400" dirty="0"/>
              <a:t> and </a:t>
            </a:r>
            <a:r>
              <a:rPr lang="it-IT" sz="4400" dirty="0" err="1"/>
              <a:t>historical</a:t>
            </a:r>
            <a:r>
              <a:rPr lang="it-IT" sz="4400" dirty="0"/>
              <a:t> </a:t>
            </a:r>
            <a:r>
              <a:rPr lang="it-IT" sz="4400" dirty="0" err="1"/>
              <a:t>geography</a:t>
            </a:r>
            <a:r>
              <a:rPr lang="it-IT" sz="4400" dirty="0"/>
              <a:t> (D’</a:t>
            </a:r>
            <a:r>
              <a:rPr lang="it-IT" sz="4400" dirty="0" err="1"/>
              <a:t>Anville</a:t>
            </a:r>
            <a:r>
              <a:rPr lang="it-IT" sz="4400" dirty="0"/>
              <a:t>) to </a:t>
            </a:r>
            <a:r>
              <a:rPr lang="it-IT" sz="4400" i="1" dirty="0" err="1"/>
              <a:t>philosophical</a:t>
            </a:r>
            <a:r>
              <a:rPr lang="it-IT" sz="4400" i="1" dirty="0"/>
              <a:t> </a:t>
            </a:r>
            <a:r>
              <a:rPr lang="it-IT" sz="4400" i="1" dirty="0" err="1"/>
              <a:t>history</a:t>
            </a:r>
            <a:r>
              <a:rPr lang="it-IT" sz="4400" dirty="0"/>
              <a:t>: </a:t>
            </a:r>
            <a:r>
              <a:rPr lang="it-IT" sz="4400" dirty="0" err="1"/>
              <a:t>Raynal</a:t>
            </a:r>
            <a:r>
              <a:rPr lang="it-IT" sz="4400" dirty="0"/>
              <a:t> and </a:t>
            </a:r>
            <a:r>
              <a:rPr lang="it-IT" sz="4400" dirty="0" err="1"/>
              <a:t>Gibbon</a:t>
            </a:r>
            <a:endParaRPr lang="it-IT" sz="4400" dirty="0"/>
          </a:p>
          <a:p>
            <a:endParaRPr lang="it-IT" sz="3200" dirty="0"/>
          </a:p>
          <a:p>
            <a:pPr marL="533400" lvl="1" indent="0">
              <a:lnSpc>
                <a:spcPct val="120000"/>
              </a:lnSpc>
              <a:buNone/>
            </a:pPr>
            <a:r>
              <a:rPr lang="it-IT" sz="3100" dirty="0"/>
              <a:t>“</a:t>
            </a:r>
            <a:r>
              <a:rPr lang="en-US" sz="3100" dirty="0"/>
              <a:t>I was allowed, without control or advice, to gratify the wanderings of an unripe taste. My indiscriminate appetite subsided by degrees in the historic line: and since philosophy has exploded all innate ideas and natural propensities, I must ascribe this choice to the assiduous perusal of the Universal History, as the octavo volumes successively appeared […] as soon as I returned to Bath I procured the second and third volumes of </a:t>
            </a:r>
            <a:r>
              <a:rPr lang="en-US" sz="3100" dirty="0" err="1"/>
              <a:t>Howel's</a:t>
            </a:r>
            <a:r>
              <a:rPr lang="en-US" sz="3100" dirty="0"/>
              <a:t> History of the World, which exhibit the Byzantine period on a larger scale. Mahomet and his Saracens soon fixed my attention; and some instinct of criticism directed me to the genuine sources. Simon </a:t>
            </a:r>
            <a:r>
              <a:rPr lang="en-US" sz="3100" dirty="0" err="1"/>
              <a:t>Ockley</a:t>
            </a:r>
            <a:r>
              <a:rPr lang="en-US" sz="3100" dirty="0"/>
              <a:t>, an original in every sense, first opened my eyes; and I was led from one book to another, till I had ranged round the circle of Oriental history. Before I was sixteen, I had exhausted all that could be learned in English of the Arabs and Persians, the Tartars and Turks; and the same </a:t>
            </a:r>
            <a:r>
              <a:rPr lang="en-US" sz="3100" dirty="0" err="1"/>
              <a:t>ardour</a:t>
            </a:r>
            <a:r>
              <a:rPr lang="en-US" sz="3100" dirty="0"/>
              <a:t> urged me to guess at the French of </a:t>
            </a:r>
            <a:r>
              <a:rPr lang="en-US" sz="3100" dirty="0" err="1"/>
              <a:t>D'Herbelot</a:t>
            </a:r>
            <a:r>
              <a:rPr lang="en-US" sz="3100" dirty="0"/>
              <a:t>, and to construe the barbarous Latin of </a:t>
            </a:r>
            <a:r>
              <a:rPr lang="en-US" sz="3100" dirty="0" err="1"/>
              <a:t>Pocock's</a:t>
            </a:r>
            <a:r>
              <a:rPr lang="en-US" sz="3100" dirty="0"/>
              <a:t> </a:t>
            </a:r>
            <a:r>
              <a:rPr lang="en-US" sz="3100" dirty="0" err="1"/>
              <a:t>Abulfaragius</a:t>
            </a:r>
            <a:r>
              <a:rPr lang="en-US" sz="3100" dirty="0"/>
              <a:t>. Such vague and multifarious reading could not teach me to think, to write, or to act; and the only principle that darted a ray of light into the indigested chaos, was </a:t>
            </a:r>
            <a:r>
              <a:rPr lang="en-US" sz="3100" b="1" i="1" dirty="0">
                <a:solidFill>
                  <a:srgbClr val="FFC000"/>
                </a:solidFill>
              </a:rPr>
              <a:t>an early and rational application to the order of time and place</a:t>
            </a:r>
            <a:r>
              <a:rPr lang="en-US" sz="3100" dirty="0"/>
              <a:t>” (Gibbon, </a:t>
            </a:r>
            <a:r>
              <a:rPr lang="en-US" sz="3100" i="1" dirty="0"/>
              <a:t>Memoirs of my Life</a:t>
            </a:r>
            <a:r>
              <a:rPr lang="en-US" sz="3100" dirty="0"/>
              <a:t>)</a:t>
            </a:r>
            <a:endParaRPr lang="it-IT" sz="3100" dirty="0"/>
          </a:p>
          <a:p>
            <a:pPr lvl="1"/>
            <a:endParaRPr lang="it-IT" i="1" dirty="0"/>
          </a:p>
        </p:txBody>
      </p:sp>
      <p:sp>
        <p:nvSpPr>
          <p:cNvPr id="4" name="Segnaposto piè di pagina 3"/>
          <p:cNvSpPr>
            <a:spLocks noGrp="1"/>
          </p:cNvSpPr>
          <p:nvPr>
            <p:ph type="ftr" sz="quarter" idx="10"/>
          </p:nvPr>
        </p:nvSpPr>
        <p:spPr/>
        <p:txBody>
          <a:bodyPr/>
          <a:lstStyle/>
          <a:p>
            <a:pPr>
              <a:defRPr/>
            </a:pPr>
            <a:endParaRPr lang="en-GB"/>
          </a:p>
        </p:txBody>
      </p:sp>
      <p:sp>
        <p:nvSpPr>
          <p:cNvPr id="5" name="Segnaposto numero diapositiva 4"/>
          <p:cNvSpPr>
            <a:spLocks noGrp="1"/>
          </p:cNvSpPr>
          <p:nvPr>
            <p:ph type="sldNum" sz="quarter" idx="11"/>
          </p:nvPr>
        </p:nvSpPr>
        <p:spPr/>
        <p:txBody>
          <a:bodyPr/>
          <a:lstStyle/>
          <a:p>
            <a:pPr>
              <a:defRPr/>
            </a:pPr>
            <a:fld id="{6227EC86-727F-4586-B2CA-D679CFEA9BD3}" type="slidenum">
              <a:rPr lang="en-GB" smtClean="0"/>
              <a:pPr>
                <a:defRPr/>
              </a:pPr>
              <a:t>9</a:t>
            </a:fld>
            <a:endParaRPr lang="en-GB" dirty="0"/>
          </a:p>
        </p:txBody>
      </p:sp>
    </p:spTree>
    <p:extLst>
      <p:ext uri="{BB962C8B-B14F-4D97-AF65-F5344CB8AC3E}">
        <p14:creationId xmlns:p14="http://schemas.microsoft.com/office/powerpoint/2010/main" val="767637606"/>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10912</TotalTime>
  <Words>3942</Words>
  <Application>Microsoft Office PowerPoint</Application>
  <PresentationFormat>Presentazione su schermo (4:3)</PresentationFormat>
  <Paragraphs>123</Paragraphs>
  <Slides>23</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23</vt:i4>
      </vt:variant>
    </vt:vector>
  </HeadingPairs>
  <TitlesOfParts>
    <vt:vector size="29" baseType="lpstr">
      <vt:lpstr>Arial</vt:lpstr>
      <vt:lpstr>Calibri</vt:lpstr>
      <vt:lpstr>Calibri Light</vt:lpstr>
      <vt:lpstr>Wingdings</vt:lpstr>
      <vt:lpstr>Retrospect</vt:lpstr>
      <vt:lpstr>1_Retrospect</vt:lpstr>
      <vt:lpstr>Presentazione standard di PowerPoint</vt:lpstr>
      <vt:lpstr>“Global history” as a keyword Worldcat: http://www.worldcat.org/</vt:lpstr>
      <vt:lpstr>“World history” as a keyword Worldcat: http://www.worldcat.org/</vt:lpstr>
      <vt:lpstr>What’s the core and the aim of ‘global history’ as distinct from ‘world’ or ‘universal’ history?</vt:lpstr>
      <vt:lpstr>‘Universal’ and ‘global’ history paradigms</vt:lpstr>
      <vt:lpstr>Perceptions of global connections in the early modern age; viewing the world as a unity</vt:lpstr>
      <vt:lpstr>Giovanni Botero, Relazioni universali (1591-1611)</vt:lpstr>
      <vt:lpstr>Material processes, cultural practices and intellectual perceptions</vt:lpstr>
      <vt:lpstr>Collecting to mapping, commenting and interpreting: from world to global</vt:lpstr>
      <vt:lpstr>Periodization: Voltaire, Remarques sur l’histoire (1742)</vt:lpstr>
      <vt:lpstr>Abbé Raynal, Histoire philosophique et politique des établissements et des commerces des Européens dans les Deux Indes (1770, 1774, 1780)</vt:lpstr>
      <vt:lpstr>Periodization: Hegel</vt:lpstr>
      <vt:lpstr>Peace and moderate government: Montesquieu and the “doux commerce”</vt:lpstr>
      <vt:lpstr>Globalizing trade: William Robertson (History of America, 1777)</vt:lpstr>
      <vt:lpstr>Historical and economic globalization: Abbé Raynal, Histoire philosophique et politique des établissements et des commerces des Européens dans les Deux Indes (1770, 1774, 1780)</vt:lpstr>
      <vt:lpstr>Consumer cosmopolitanism: Raynal (VI, 18)</vt:lpstr>
      <vt:lpstr>Hume, «On Justice» (1751)</vt:lpstr>
      <vt:lpstr>Regulative (problematically) cosmopolitanism: Kant</vt:lpstr>
      <vt:lpstr>Contradictions of proto-globalization: Condorcet, Esquisse d'un Tableau historique des progrès de l'esprit humain  , VIII époque (1795)</vt:lpstr>
      <vt:lpstr>Eurasian connectedness and comparative approach: William Robertson  (A View of the Progress of Society in Europe from the Subversion of the Roman Empire to the Beginning of the Sixteenth Century, 1769)</vt:lpstr>
      <vt:lpstr>A global comparative approach: William Robertson, History of America</vt:lpstr>
      <vt:lpstr>Historical connectedness: Gibbon</vt:lpstr>
      <vt:lpstr>Gibbon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Revisore</dc:creator>
  <cp:lastModifiedBy>Guido Abbattista</cp:lastModifiedBy>
  <cp:revision>1085</cp:revision>
  <dcterms:created xsi:type="dcterms:W3CDTF">2014-03-15T10:02:52Z</dcterms:created>
  <dcterms:modified xsi:type="dcterms:W3CDTF">2020-12-08T16:11:24Z</dcterms:modified>
</cp:coreProperties>
</file>